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notesSlides/notesSlide10.xml" ContentType="application/vnd.openxmlformats-officedocument.presentationml.notesSlide+xml"/>
  <Override PartName="/ppt/tags/tag14.xml" ContentType="application/vnd.openxmlformats-officedocument.presentationml.tags+xml"/>
  <Override PartName="/ppt/notesSlides/notesSlide11.xml" ContentType="application/vnd.openxmlformats-officedocument.presentationml.notesSlide+xml"/>
  <Override PartName="/ppt/tags/tag15.xml" ContentType="application/vnd.openxmlformats-officedocument.presentationml.tags+xml"/>
  <Override PartName="/ppt/notesSlides/notesSlide12.xml" ContentType="application/vnd.openxmlformats-officedocument.presentationml.notesSlide+xml"/>
  <Override PartName="/ppt/tags/tag16.xml" ContentType="application/vnd.openxmlformats-officedocument.presentationml.tags+xml"/>
  <Override PartName="/ppt/notesSlides/notesSlide13.xml" ContentType="application/vnd.openxmlformats-officedocument.presentationml.notesSlide+xml"/>
  <Override PartName="/ppt/tags/tag17.xml" ContentType="application/vnd.openxmlformats-officedocument.presentationml.tags+xml"/>
  <Override PartName="/ppt/notesSlides/notesSlide14.xml" ContentType="application/vnd.openxmlformats-officedocument.presentationml.notesSlide+xml"/>
  <Override PartName="/ppt/tags/tag18.xml" ContentType="application/vnd.openxmlformats-officedocument.presentationml.tags+xml"/>
  <Override PartName="/ppt/notesSlides/notesSlide15.xml" ContentType="application/vnd.openxmlformats-officedocument.presentationml.notesSlide+xml"/>
  <Override PartName="/ppt/tags/tag19.xml" ContentType="application/vnd.openxmlformats-officedocument.presentationml.tags+xml"/>
  <Override PartName="/ppt/notesSlides/notesSlide16.xml" ContentType="application/vnd.openxmlformats-officedocument.presentationml.notesSlide+xml"/>
  <Override PartName="/ppt/tags/tag20.xml" ContentType="application/vnd.openxmlformats-officedocument.presentationml.tags+xml"/>
  <Override PartName="/ppt/notesSlides/notesSlide17.xml" ContentType="application/vnd.openxmlformats-officedocument.presentationml.notesSlide+xml"/>
  <Override PartName="/ppt/tags/tag21.xml" ContentType="application/vnd.openxmlformats-officedocument.presentationml.tags+xml"/>
  <Override PartName="/ppt/notesSlides/notesSlide18.xml" ContentType="application/vnd.openxmlformats-officedocument.presentationml.notesSlide+xml"/>
  <Override PartName="/ppt/tags/tag22.xml" ContentType="application/vnd.openxmlformats-officedocument.presentationml.tags+xml"/>
  <Override PartName="/ppt/notesSlides/notesSlide19.xml" ContentType="application/vnd.openxmlformats-officedocument.presentationml.notesSlide+xml"/>
  <Override PartName="/ppt/tags/tag23.xml" ContentType="application/vnd.openxmlformats-officedocument.presentationml.tags+xml"/>
  <Override PartName="/ppt/notesSlides/notesSlide20.xml" ContentType="application/vnd.openxmlformats-officedocument.presentationml.notesSlide+xml"/>
  <Override PartName="/ppt/tags/tag24.xml" ContentType="application/vnd.openxmlformats-officedocument.presentationml.tags+xml"/>
  <Override PartName="/ppt/notesSlides/notesSlide21.xml" ContentType="application/vnd.openxmlformats-officedocument.presentationml.notesSlide+xml"/>
  <Override PartName="/ppt/tags/tag25.xml" ContentType="application/vnd.openxmlformats-officedocument.presentationml.tags+xml"/>
  <Override PartName="/ppt/notesSlides/notesSlide22.xml" ContentType="application/vnd.openxmlformats-officedocument.presentationml.notesSlide+xml"/>
  <Override PartName="/ppt/tags/tag26.xml" ContentType="application/vnd.openxmlformats-officedocument.presentationml.tags+xml"/>
  <Override PartName="/ppt/notesSlides/notesSlide23.xml" ContentType="application/vnd.openxmlformats-officedocument.presentationml.notesSlide+xml"/>
  <Override PartName="/ppt/tags/tag27.xml" ContentType="application/vnd.openxmlformats-officedocument.presentationml.tags+xml"/>
  <Override PartName="/ppt/notesSlides/notesSlide24.xml" ContentType="application/vnd.openxmlformats-officedocument.presentationml.notesSlide+xml"/>
  <Override PartName="/ppt/tags/tag28.xml" ContentType="application/vnd.openxmlformats-officedocument.presentationml.tags+xml"/>
  <Override PartName="/ppt/notesSlides/notesSlide25.xml" ContentType="application/vnd.openxmlformats-officedocument.presentationml.notesSlide+xml"/>
  <Override PartName="/ppt/tags/tag29.xml" ContentType="application/vnd.openxmlformats-officedocument.presentationml.tags+xml"/>
  <Override PartName="/ppt/notesSlides/notesSlide26.xml" ContentType="application/vnd.openxmlformats-officedocument.presentationml.notesSlide+xml"/>
  <Override PartName="/ppt/tags/tag30.xml" ContentType="application/vnd.openxmlformats-officedocument.presentationml.tags+xml"/>
  <Override PartName="/ppt/notesSlides/notesSlide27.xml" ContentType="application/vnd.openxmlformats-officedocument.presentationml.notesSlide+xml"/>
  <Override PartName="/ppt/tags/tag31.xml" ContentType="application/vnd.openxmlformats-officedocument.presentationml.tags+xml"/>
  <Override PartName="/ppt/notesSlides/notesSlide28.xml" ContentType="application/vnd.openxmlformats-officedocument.presentationml.notesSlide+xml"/>
  <Override PartName="/ppt/tags/tag32.xml" ContentType="application/vnd.openxmlformats-officedocument.presentationml.tags+xml"/>
  <Override PartName="/ppt/notesSlides/notesSlide29.xml" ContentType="application/vnd.openxmlformats-officedocument.presentationml.notesSlide+xml"/>
  <Override PartName="/ppt/tags/tag33.xml" ContentType="application/vnd.openxmlformats-officedocument.presentationml.tags+xml"/>
  <Override PartName="/ppt/notesSlides/notesSlide30.xml" ContentType="application/vnd.openxmlformats-officedocument.presentationml.notesSlide+xml"/>
  <Override PartName="/ppt/tags/tag34.xml" ContentType="application/vnd.openxmlformats-officedocument.presentationml.tags+xml"/>
  <Override PartName="/ppt/notesSlides/notesSlide31.xml" ContentType="application/vnd.openxmlformats-officedocument.presentationml.notesSlide+xml"/>
  <Override PartName="/ppt/tags/tag35.xml" ContentType="application/vnd.openxmlformats-officedocument.presentationml.tags+xml"/>
  <Override PartName="/ppt/notesSlides/notesSlide32.xml" ContentType="application/vnd.openxmlformats-officedocument.presentationml.notesSlide+xml"/>
  <Override PartName="/ppt/tags/tag36.xml" ContentType="application/vnd.openxmlformats-officedocument.presentationml.tags+xml"/>
  <Override PartName="/ppt/notesSlides/notesSlide33.xml" ContentType="application/vnd.openxmlformats-officedocument.presentationml.notesSlide+xml"/>
  <Override PartName="/ppt/tags/tag37.xml" ContentType="application/vnd.openxmlformats-officedocument.presentationml.tag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tags/tag38.xml" ContentType="application/vnd.openxmlformats-officedocument.presentationml.tags+xml"/>
  <Override PartName="/ppt/notesSlides/notesSlide36.xml" ContentType="application/vnd.openxmlformats-officedocument.presentationml.notesSlide+xml"/>
  <Override PartName="/ppt/tags/tag39.xml" ContentType="application/vnd.openxmlformats-officedocument.presentationml.tags+xml"/>
  <Override PartName="/ppt/notesSlides/notesSlide37.xml" ContentType="application/vnd.openxmlformats-officedocument.presentationml.notesSlide+xml"/>
  <Override PartName="/ppt/tags/tag40.xml" ContentType="application/vnd.openxmlformats-officedocument.presentationml.tags+xml"/>
  <Override PartName="/ppt/notesSlides/notesSlide38.xml" ContentType="application/vnd.openxmlformats-officedocument.presentationml.notesSlide+xml"/>
  <Override PartName="/ppt/tags/tag41.xml" ContentType="application/vnd.openxmlformats-officedocument.presentationml.tags+xml"/>
  <Override PartName="/ppt/notesSlides/notesSlide39.xml" ContentType="application/vnd.openxmlformats-officedocument.presentationml.notesSlide+xml"/>
  <Override PartName="/ppt/tags/tag42.xml" ContentType="application/vnd.openxmlformats-officedocument.presentationml.tags+xml"/>
  <Override PartName="/ppt/notesSlides/notesSlide40.xml" ContentType="application/vnd.openxmlformats-officedocument.presentationml.notesSlide+xml"/>
  <Override PartName="/ppt/tags/tag43.xml" ContentType="application/vnd.openxmlformats-officedocument.presentationml.tags+xml"/>
  <Override PartName="/ppt/notesSlides/notesSlide41.xml" ContentType="application/vnd.openxmlformats-officedocument.presentationml.notesSlide+xml"/>
  <Override PartName="/ppt/tags/tag44.xml" ContentType="application/vnd.openxmlformats-officedocument.presentationml.tags+xml"/>
  <Override PartName="/ppt/notesSlides/notesSlide42.xml" ContentType="application/vnd.openxmlformats-officedocument.presentationml.notesSlide+xml"/>
  <Override PartName="/ppt/tags/tag45.xml" ContentType="application/vnd.openxmlformats-officedocument.presentationml.tags+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tags/tag46.xml" ContentType="application/vnd.openxmlformats-officedocument.presentationml.tags+xml"/>
  <Override PartName="/ppt/notesSlides/notesSlide45.xml" ContentType="application/vnd.openxmlformats-officedocument.presentationml.notesSlide+xml"/>
  <Override PartName="/ppt/tags/tag47.xml" ContentType="application/vnd.openxmlformats-officedocument.presentationml.tags+xml"/>
  <Override PartName="/ppt/notesSlides/notesSlide46.xml" ContentType="application/vnd.openxmlformats-officedocument.presentationml.notesSlide+xml"/>
  <Override PartName="/ppt/tags/tag48.xml" ContentType="application/vnd.openxmlformats-officedocument.presentationml.tags+xml"/>
  <Override PartName="/ppt/notesSlides/notesSlide47.xml" ContentType="application/vnd.openxmlformats-officedocument.presentationml.notesSlide+xml"/>
  <Override PartName="/ppt/tags/tag49.xml" ContentType="application/vnd.openxmlformats-officedocument.presentationml.tags+xml"/>
  <Override PartName="/ppt/notesSlides/notesSlide48.xml" ContentType="application/vnd.openxmlformats-officedocument.presentationml.notesSlide+xml"/>
  <Override PartName="/ppt/tags/tag50.xml" ContentType="application/vnd.openxmlformats-officedocument.presentationml.tags+xml"/>
  <Override PartName="/ppt/notesSlides/notesSlide49.xml" ContentType="application/vnd.openxmlformats-officedocument.presentationml.notesSlide+xml"/>
  <Override PartName="/ppt/tags/tag51.xml" ContentType="application/vnd.openxmlformats-officedocument.presentationml.tags+xml"/>
  <Override PartName="/ppt/notesSlides/notesSlide50.xml" ContentType="application/vnd.openxmlformats-officedocument.presentationml.notesSlide+xml"/>
  <Override PartName="/ppt/tags/tag52.xml" ContentType="application/vnd.openxmlformats-officedocument.presentationml.tags+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 id="2147483686" r:id="rId2"/>
  </p:sldMasterIdLst>
  <p:notesMasterIdLst>
    <p:notesMasterId r:id="rId59"/>
  </p:notesMasterIdLst>
  <p:handoutMasterIdLst>
    <p:handoutMasterId r:id="rId60"/>
  </p:handoutMasterIdLst>
  <p:sldIdLst>
    <p:sldId id="256" r:id="rId3"/>
    <p:sldId id="263" r:id="rId4"/>
    <p:sldId id="259" r:id="rId5"/>
    <p:sldId id="264" r:id="rId6"/>
    <p:sldId id="265" r:id="rId7"/>
    <p:sldId id="316" r:id="rId8"/>
    <p:sldId id="270" r:id="rId9"/>
    <p:sldId id="272" r:id="rId10"/>
    <p:sldId id="309" r:id="rId11"/>
    <p:sldId id="271" r:id="rId12"/>
    <p:sldId id="273" r:id="rId13"/>
    <p:sldId id="317" r:id="rId14"/>
    <p:sldId id="269" r:id="rId15"/>
    <p:sldId id="266" r:id="rId16"/>
    <p:sldId id="267" r:id="rId17"/>
    <p:sldId id="281" r:id="rId18"/>
    <p:sldId id="274" r:id="rId19"/>
    <p:sldId id="282" r:id="rId20"/>
    <p:sldId id="285" r:id="rId21"/>
    <p:sldId id="284" r:id="rId22"/>
    <p:sldId id="268" r:id="rId23"/>
    <p:sldId id="287" r:id="rId24"/>
    <p:sldId id="280" r:id="rId25"/>
    <p:sldId id="289" r:id="rId26"/>
    <p:sldId id="288" r:id="rId27"/>
    <p:sldId id="290" r:id="rId28"/>
    <p:sldId id="292" r:id="rId29"/>
    <p:sldId id="291" r:id="rId30"/>
    <p:sldId id="311" r:id="rId31"/>
    <p:sldId id="276" r:id="rId32"/>
    <p:sldId id="312" r:id="rId33"/>
    <p:sldId id="307" r:id="rId34"/>
    <p:sldId id="300" r:id="rId35"/>
    <p:sldId id="320" r:id="rId36"/>
    <p:sldId id="303" r:id="rId37"/>
    <p:sldId id="327" r:id="rId38"/>
    <p:sldId id="328" r:id="rId39"/>
    <p:sldId id="296" r:id="rId40"/>
    <p:sldId id="319" r:id="rId41"/>
    <p:sldId id="294" r:id="rId42"/>
    <p:sldId id="326" r:id="rId43"/>
    <p:sldId id="310" r:id="rId44"/>
    <p:sldId id="295" r:id="rId45"/>
    <p:sldId id="306" r:id="rId46"/>
    <p:sldId id="308" r:id="rId47"/>
    <p:sldId id="297" r:id="rId48"/>
    <p:sldId id="329" r:id="rId49"/>
    <p:sldId id="334" r:id="rId50"/>
    <p:sldId id="278" r:id="rId51"/>
    <p:sldId id="322" r:id="rId52"/>
    <p:sldId id="323" r:id="rId53"/>
    <p:sldId id="262" r:id="rId54"/>
    <p:sldId id="302" r:id="rId55"/>
    <p:sldId id="331" r:id="rId56"/>
    <p:sldId id="279" r:id="rId57"/>
    <p:sldId id="325" r:id="rId58"/>
  </p:sldIdLst>
  <p:sldSz cx="12192000" cy="6858000"/>
  <p:notesSz cx="7315200" cy="9601200"/>
  <p:custDataLst>
    <p:tags r:id="rId61"/>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2BC"/>
    <a:srgbClr val="8DC63F"/>
    <a:srgbClr val="003473"/>
    <a:srgbClr val="F7941E"/>
    <a:srgbClr val="D90F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7961" autoAdjust="0"/>
  </p:normalViewPr>
  <p:slideViewPr>
    <p:cSldViewPr snapToGrid="0">
      <p:cViewPr varScale="1">
        <p:scale>
          <a:sx n="98" d="100"/>
          <a:sy n="98" d="100"/>
        </p:scale>
        <p:origin x="1074" y="90"/>
      </p:cViewPr>
      <p:guideLst/>
    </p:cSldViewPr>
  </p:slideViewPr>
  <p:notesTextViewPr>
    <p:cViewPr>
      <p:scale>
        <a:sx n="1" d="1"/>
        <a:sy n="1" d="1"/>
      </p:scale>
      <p:origin x="0" y="0"/>
    </p:cViewPr>
  </p:notesTextViewPr>
  <p:sorterViewPr>
    <p:cViewPr>
      <p:scale>
        <a:sx n="100" d="100"/>
        <a:sy n="100" d="100"/>
      </p:scale>
      <p:origin x="0" y="-838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61" Type="http://schemas.openxmlformats.org/officeDocument/2006/relationships/tags" Target="tags/tag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handoutMaster" Target="handoutMasters/handoutMaster1.xml"/><Relationship Id="rId65"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8FECD62-9168-C605-437C-DE2F35797AAF}"/>
              </a:ext>
            </a:extLst>
          </p:cNvPr>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3A58309-AED3-EED1-9C21-A13CD694AA5F}"/>
              </a:ext>
            </a:extLst>
          </p:cNvPr>
          <p:cNvSpPr>
            <a:spLocks noGrp="1"/>
          </p:cNvSpPr>
          <p:nvPr>
            <p:ph type="dt" sz="quarter" idx="1"/>
          </p:nvPr>
        </p:nvSpPr>
        <p:spPr>
          <a:xfrm>
            <a:off x="4143375" y="0"/>
            <a:ext cx="3170238" cy="481013"/>
          </a:xfrm>
          <a:prstGeom prst="rect">
            <a:avLst/>
          </a:prstGeom>
        </p:spPr>
        <p:txBody>
          <a:bodyPr vert="horz" lIns="91440" tIns="45720" rIns="91440" bIns="45720" rtlCol="0"/>
          <a:lstStyle>
            <a:lvl1pPr algn="r">
              <a:defRPr sz="1200"/>
            </a:lvl1pPr>
          </a:lstStyle>
          <a:p>
            <a:r>
              <a:rPr lang="en-US"/>
              <a:t>5/3/2023</a:t>
            </a:r>
          </a:p>
        </p:txBody>
      </p:sp>
      <p:sp>
        <p:nvSpPr>
          <p:cNvPr id="4" name="Footer Placeholder 3">
            <a:extLst>
              <a:ext uri="{FF2B5EF4-FFF2-40B4-BE49-F238E27FC236}">
                <a16:creationId xmlns:a16="http://schemas.microsoft.com/office/drawing/2014/main" id="{763335D4-BD61-7365-8A0A-1A9461D7FD8F}"/>
              </a:ext>
            </a:extLst>
          </p:cNvPr>
          <p:cNvSpPr>
            <a:spLocks noGrp="1"/>
          </p:cNvSpPr>
          <p:nvPr>
            <p:ph type="ftr" sz="quarter" idx="2"/>
          </p:nvPr>
        </p:nvSpPr>
        <p:spPr>
          <a:xfrm>
            <a:off x="0" y="9120188"/>
            <a:ext cx="3170238" cy="48101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D286C3C-CC85-7738-F316-F26580150FAA}"/>
              </a:ext>
            </a:extLst>
          </p:cNvPr>
          <p:cNvSpPr>
            <a:spLocks noGrp="1"/>
          </p:cNvSpPr>
          <p:nvPr>
            <p:ph type="sldNum" sz="quarter" idx="3"/>
          </p:nvPr>
        </p:nvSpPr>
        <p:spPr>
          <a:xfrm>
            <a:off x="4143375" y="9120188"/>
            <a:ext cx="3170238" cy="481012"/>
          </a:xfrm>
          <a:prstGeom prst="rect">
            <a:avLst/>
          </a:prstGeom>
        </p:spPr>
        <p:txBody>
          <a:bodyPr vert="horz" lIns="91440" tIns="45720" rIns="91440" bIns="45720" rtlCol="0" anchor="b"/>
          <a:lstStyle>
            <a:lvl1pPr algn="r">
              <a:defRPr sz="1200"/>
            </a:lvl1pPr>
          </a:lstStyle>
          <a:p>
            <a:fld id="{D667E678-763E-4864-8E97-973870CF4168}" type="slidenum">
              <a:rPr lang="en-US" smtClean="0"/>
              <a:t>‹#›</a:t>
            </a:fld>
            <a:endParaRPr lang="en-US"/>
          </a:p>
        </p:txBody>
      </p:sp>
    </p:spTree>
    <p:extLst>
      <p:ext uri="{BB962C8B-B14F-4D97-AF65-F5344CB8AC3E}">
        <p14:creationId xmlns:p14="http://schemas.microsoft.com/office/powerpoint/2010/main" val="720855465"/>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r>
              <a:rPr lang="en-US"/>
              <a:t>5/3/2023</a:t>
            </a:r>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ECCBF3A2-1D03-491F-BDB6-337C0C097926}" type="slidenum">
              <a:rPr lang="en-US" smtClean="0"/>
              <a:t>‹#›</a:t>
            </a:fld>
            <a:endParaRPr lang="en-US"/>
          </a:p>
        </p:txBody>
      </p:sp>
    </p:spTree>
    <p:extLst>
      <p:ext uri="{BB962C8B-B14F-4D97-AF65-F5344CB8AC3E}">
        <p14:creationId xmlns:p14="http://schemas.microsoft.com/office/powerpoint/2010/main" val="3511702764"/>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CBF3A2-1D03-491F-BDB6-337C0C097926}" type="slidenum">
              <a:rPr lang="en-US" smtClean="0"/>
              <a:t>1</a:t>
            </a:fld>
            <a:endParaRPr lang="en-US" dirty="0"/>
          </a:p>
        </p:txBody>
      </p:sp>
      <p:sp>
        <p:nvSpPr>
          <p:cNvPr id="5" name="Date Placeholder 4">
            <a:extLst>
              <a:ext uri="{FF2B5EF4-FFF2-40B4-BE49-F238E27FC236}">
                <a16:creationId xmlns:a16="http://schemas.microsoft.com/office/drawing/2014/main" id="{FE82ED77-99A2-6984-A54C-CCF4CC684713}"/>
              </a:ext>
            </a:extLst>
          </p:cNvPr>
          <p:cNvSpPr>
            <a:spLocks noGrp="1"/>
          </p:cNvSpPr>
          <p:nvPr>
            <p:ph type="dt" idx="1"/>
          </p:nvPr>
        </p:nvSpPr>
        <p:spPr/>
        <p:txBody>
          <a:bodyPr/>
          <a:lstStyle/>
          <a:p>
            <a:r>
              <a:rPr lang="en-US"/>
              <a:t>5/3/2023</a:t>
            </a:r>
          </a:p>
        </p:txBody>
      </p:sp>
    </p:spTree>
    <p:extLst>
      <p:ext uri="{BB962C8B-B14F-4D97-AF65-F5344CB8AC3E}">
        <p14:creationId xmlns:p14="http://schemas.microsoft.com/office/powerpoint/2010/main" val="4907309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defTabSz="996056">
              <a:defRPr/>
            </a:pPr>
            <a:r>
              <a:rPr lang="en-US" dirty="0"/>
              <a:t>These</a:t>
            </a:r>
            <a:r>
              <a:rPr lang="en-US" baseline="0" dirty="0"/>
              <a:t> terms are often used interchangeably but they do not mean the same thing.  Let’s break them down.</a:t>
            </a:r>
            <a:endParaRPr lang="en-US" dirty="0"/>
          </a:p>
        </p:txBody>
      </p:sp>
      <p:sp>
        <p:nvSpPr>
          <p:cNvPr id="4" name="Slide Number Placeholder 3"/>
          <p:cNvSpPr>
            <a:spLocks noGrp="1"/>
          </p:cNvSpPr>
          <p:nvPr>
            <p:ph type="sldNum" sz="quarter" idx="10"/>
          </p:nvPr>
        </p:nvSpPr>
        <p:spPr/>
        <p:txBody>
          <a:bodyPr/>
          <a:lstStyle/>
          <a:p>
            <a:fld id="{26AE089B-273D-4B98-82C8-F063A6BF9825}" type="slidenum">
              <a:rPr lang="en-US" smtClean="0"/>
              <a:t>13</a:t>
            </a:fld>
            <a:endParaRPr lang="en-US" dirty="0"/>
          </a:p>
        </p:txBody>
      </p:sp>
      <p:sp>
        <p:nvSpPr>
          <p:cNvPr id="5" name="Date Placeholder 4">
            <a:extLst>
              <a:ext uri="{FF2B5EF4-FFF2-40B4-BE49-F238E27FC236}">
                <a16:creationId xmlns:a16="http://schemas.microsoft.com/office/drawing/2014/main" id="{A2966661-EEF0-60D5-DFC6-EC456C82873D}"/>
              </a:ext>
            </a:extLst>
          </p:cNvPr>
          <p:cNvSpPr>
            <a:spLocks noGrp="1"/>
          </p:cNvSpPr>
          <p:nvPr>
            <p:ph type="dt" idx="1"/>
          </p:nvPr>
        </p:nvSpPr>
        <p:spPr/>
        <p:txBody>
          <a:bodyPr/>
          <a:lstStyle/>
          <a:p>
            <a:r>
              <a:rPr lang="en-US"/>
              <a:t>5/3/2023</a:t>
            </a:r>
          </a:p>
        </p:txBody>
      </p:sp>
    </p:spTree>
    <p:extLst>
      <p:ext uri="{BB962C8B-B14F-4D97-AF65-F5344CB8AC3E}">
        <p14:creationId xmlns:p14="http://schemas.microsoft.com/office/powerpoint/2010/main" val="16283279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defTabSz="996056">
              <a:defRPr/>
            </a:pPr>
            <a:r>
              <a:rPr lang="en-US" dirty="0"/>
              <a:t>Ask this open ended question</a:t>
            </a:r>
            <a:r>
              <a:rPr lang="en-US" baseline="0" dirty="0"/>
              <a:t> to the class.   There are lots of good reasons to maintain a clean environment…</a:t>
            </a:r>
            <a:endParaRPr lang="en-US" dirty="0"/>
          </a:p>
        </p:txBody>
      </p:sp>
      <p:sp>
        <p:nvSpPr>
          <p:cNvPr id="4" name="Slide Number Placeholder 3"/>
          <p:cNvSpPr>
            <a:spLocks noGrp="1"/>
          </p:cNvSpPr>
          <p:nvPr>
            <p:ph type="sldNum" sz="quarter" idx="10"/>
          </p:nvPr>
        </p:nvSpPr>
        <p:spPr/>
        <p:txBody>
          <a:bodyPr/>
          <a:lstStyle/>
          <a:p>
            <a:fld id="{26AE089B-273D-4B98-82C8-F063A6BF9825}" type="slidenum">
              <a:rPr lang="en-US" smtClean="0"/>
              <a:t>14</a:t>
            </a:fld>
            <a:endParaRPr lang="en-US" dirty="0"/>
          </a:p>
        </p:txBody>
      </p:sp>
      <p:sp>
        <p:nvSpPr>
          <p:cNvPr id="5" name="Date Placeholder 4">
            <a:extLst>
              <a:ext uri="{FF2B5EF4-FFF2-40B4-BE49-F238E27FC236}">
                <a16:creationId xmlns:a16="http://schemas.microsoft.com/office/drawing/2014/main" id="{3E7F4AF0-16C7-C664-D963-F5CD0B1AAD99}"/>
              </a:ext>
            </a:extLst>
          </p:cNvPr>
          <p:cNvSpPr>
            <a:spLocks noGrp="1"/>
          </p:cNvSpPr>
          <p:nvPr>
            <p:ph type="dt" idx="1"/>
          </p:nvPr>
        </p:nvSpPr>
        <p:spPr/>
        <p:txBody>
          <a:bodyPr/>
          <a:lstStyle/>
          <a:p>
            <a:r>
              <a:rPr lang="en-US"/>
              <a:t>5/3/2023</a:t>
            </a:r>
          </a:p>
        </p:txBody>
      </p:sp>
    </p:spTree>
    <p:extLst>
      <p:ext uri="{BB962C8B-B14F-4D97-AF65-F5344CB8AC3E}">
        <p14:creationId xmlns:p14="http://schemas.microsoft.com/office/powerpoint/2010/main" val="12657585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defTabSz="996056">
              <a:defRPr/>
            </a:pPr>
            <a:r>
              <a:rPr lang="en-US" dirty="0"/>
              <a:t>Ask this open ended question</a:t>
            </a:r>
            <a:r>
              <a:rPr lang="en-US" baseline="0" dirty="0"/>
              <a:t> to the class.   We’ll be walking through the basics of cleaning.</a:t>
            </a:r>
            <a:endParaRPr lang="en-US" dirty="0"/>
          </a:p>
        </p:txBody>
      </p:sp>
      <p:sp>
        <p:nvSpPr>
          <p:cNvPr id="4" name="Slide Number Placeholder 3"/>
          <p:cNvSpPr>
            <a:spLocks noGrp="1"/>
          </p:cNvSpPr>
          <p:nvPr>
            <p:ph type="sldNum" sz="quarter" idx="10"/>
          </p:nvPr>
        </p:nvSpPr>
        <p:spPr/>
        <p:txBody>
          <a:bodyPr/>
          <a:lstStyle/>
          <a:p>
            <a:fld id="{26AE089B-273D-4B98-82C8-F063A6BF9825}" type="slidenum">
              <a:rPr lang="en-US" smtClean="0"/>
              <a:t>15</a:t>
            </a:fld>
            <a:endParaRPr lang="en-US" dirty="0"/>
          </a:p>
        </p:txBody>
      </p:sp>
      <p:sp>
        <p:nvSpPr>
          <p:cNvPr id="5" name="Date Placeholder 4">
            <a:extLst>
              <a:ext uri="{FF2B5EF4-FFF2-40B4-BE49-F238E27FC236}">
                <a16:creationId xmlns:a16="http://schemas.microsoft.com/office/drawing/2014/main" id="{24E4E3B3-F804-6314-DAB2-C170075277E7}"/>
              </a:ext>
            </a:extLst>
          </p:cNvPr>
          <p:cNvSpPr>
            <a:spLocks noGrp="1"/>
          </p:cNvSpPr>
          <p:nvPr>
            <p:ph type="dt" idx="1"/>
          </p:nvPr>
        </p:nvSpPr>
        <p:spPr/>
        <p:txBody>
          <a:bodyPr/>
          <a:lstStyle/>
          <a:p>
            <a:r>
              <a:rPr lang="en-US"/>
              <a:t>5/3/2023</a:t>
            </a:r>
          </a:p>
        </p:txBody>
      </p:sp>
    </p:spTree>
    <p:extLst>
      <p:ext uri="{BB962C8B-B14F-4D97-AF65-F5344CB8AC3E}">
        <p14:creationId xmlns:p14="http://schemas.microsoft.com/office/powerpoint/2010/main" val="1641128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dirty="0"/>
              <a:t>It’s not possible to properly clean, sanitize, or disinfect a cluttered environment.  The first step</a:t>
            </a:r>
            <a:r>
              <a:rPr lang="en-US" baseline="0" dirty="0"/>
              <a:t> is to reduce clutter.</a:t>
            </a:r>
            <a:endParaRPr lang="en-US" dirty="0"/>
          </a:p>
        </p:txBody>
      </p:sp>
      <p:sp>
        <p:nvSpPr>
          <p:cNvPr id="4" name="Slide Number Placeholder 3"/>
          <p:cNvSpPr>
            <a:spLocks noGrp="1"/>
          </p:cNvSpPr>
          <p:nvPr>
            <p:ph type="sldNum" sz="quarter" idx="10"/>
          </p:nvPr>
        </p:nvSpPr>
        <p:spPr/>
        <p:txBody>
          <a:bodyPr/>
          <a:lstStyle/>
          <a:p>
            <a:fld id="{26AE089B-273D-4B98-82C8-F063A6BF9825}" type="slidenum">
              <a:rPr lang="en-US" smtClean="0"/>
              <a:t>16</a:t>
            </a:fld>
            <a:endParaRPr lang="en-US" dirty="0"/>
          </a:p>
        </p:txBody>
      </p:sp>
      <p:sp>
        <p:nvSpPr>
          <p:cNvPr id="5" name="Date Placeholder 4">
            <a:extLst>
              <a:ext uri="{FF2B5EF4-FFF2-40B4-BE49-F238E27FC236}">
                <a16:creationId xmlns:a16="http://schemas.microsoft.com/office/drawing/2014/main" id="{EE01C3F4-BCC5-918D-2E72-CF662E7C9854}"/>
              </a:ext>
            </a:extLst>
          </p:cNvPr>
          <p:cNvSpPr>
            <a:spLocks noGrp="1"/>
          </p:cNvSpPr>
          <p:nvPr>
            <p:ph type="dt" idx="1"/>
          </p:nvPr>
        </p:nvSpPr>
        <p:spPr/>
        <p:txBody>
          <a:bodyPr/>
          <a:lstStyle/>
          <a:p>
            <a:r>
              <a:rPr lang="en-US"/>
              <a:t>5/3/2023</a:t>
            </a:r>
          </a:p>
        </p:txBody>
      </p:sp>
    </p:spTree>
    <p:extLst>
      <p:ext uri="{BB962C8B-B14F-4D97-AF65-F5344CB8AC3E}">
        <p14:creationId xmlns:p14="http://schemas.microsoft.com/office/powerpoint/2010/main" val="24352053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defTabSz="966612">
              <a:defRPr/>
            </a:pPr>
            <a:r>
              <a:rPr lang="en-US" dirty="0"/>
              <a:t>The next step is to choose a safe cleaning product</a:t>
            </a:r>
            <a:r>
              <a:rPr lang="en-US" baseline="0" dirty="0"/>
              <a:t>.</a:t>
            </a:r>
            <a:r>
              <a:rPr lang="en-US" dirty="0"/>
              <a:t>  Many have strong fumes</a:t>
            </a:r>
            <a:r>
              <a:rPr lang="en-US" baseline="0" dirty="0"/>
              <a:t> or try to mask odors with perfume leading to poor air quality. </a:t>
            </a:r>
            <a:r>
              <a:rPr lang="en-US" dirty="0"/>
              <a:t>Some products may</a:t>
            </a:r>
            <a:r>
              <a:rPr lang="en-US" baseline="0" dirty="0"/>
              <a:t> make marketing claims that they are “green”, but they may not be. Look for a third party certification to know if the product you are using is safer for human health and the environment. Some products are ready to use, some need to be diluted with water. Always follow label directions for proper use and use personal protective equipment such as gloves and eye wear as directed. </a:t>
            </a:r>
          </a:p>
          <a:p>
            <a:endParaRPr lang="en-US" baseline="0" dirty="0"/>
          </a:p>
          <a:p>
            <a:endParaRPr lang="en-US" dirty="0"/>
          </a:p>
        </p:txBody>
      </p:sp>
      <p:sp>
        <p:nvSpPr>
          <p:cNvPr id="4" name="Slide Number Placeholder 3"/>
          <p:cNvSpPr>
            <a:spLocks noGrp="1"/>
          </p:cNvSpPr>
          <p:nvPr>
            <p:ph type="sldNum" sz="quarter" idx="10"/>
          </p:nvPr>
        </p:nvSpPr>
        <p:spPr/>
        <p:txBody>
          <a:bodyPr/>
          <a:lstStyle/>
          <a:p>
            <a:pPr>
              <a:defRPr/>
            </a:pPr>
            <a:fld id="{445F4572-CB99-40FC-AA4A-6C21834D3768}" type="slidenum">
              <a:rPr lang="en-US" smtClean="0"/>
              <a:pPr>
                <a:defRPr/>
              </a:pPr>
              <a:t>17</a:t>
            </a:fld>
            <a:endParaRPr lang="en-US" dirty="0"/>
          </a:p>
        </p:txBody>
      </p:sp>
      <p:sp>
        <p:nvSpPr>
          <p:cNvPr id="5" name="Date Placeholder 4">
            <a:extLst>
              <a:ext uri="{FF2B5EF4-FFF2-40B4-BE49-F238E27FC236}">
                <a16:creationId xmlns:a16="http://schemas.microsoft.com/office/drawing/2014/main" id="{2D39E797-FF6B-42CB-AB15-C75A0B0AF2B3}"/>
              </a:ext>
            </a:extLst>
          </p:cNvPr>
          <p:cNvSpPr>
            <a:spLocks noGrp="1"/>
          </p:cNvSpPr>
          <p:nvPr>
            <p:ph type="dt" idx="1"/>
          </p:nvPr>
        </p:nvSpPr>
        <p:spPr/>
        <p:txBody>
          <a:bodyPr/>
          <a:lstStyle/>
          <a:p>
            <a:r>
              <a:rPr lang="en-US"/>
              <a:t>5/3/2023</a:t>
            </a:r>
          </a:p>
        </p:txBody>
      </p:sp>
    </p:spTree>
    <p:extLst>
      <p:ext uri="{BB962C8B-B14F-4D97-AF65-F5344CB8AC3E}">
        <p14:creationId xmlns:p14="http://schemas.microsoft.com/office/powerpoint/2010/main" val="36563331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dirty="0"/>
              <a:t>Microfiber cloths and mops</a:t>
            </a:r>
            <a:r>
              <a:rPr lang="en-US" baseline="0" dirty="0"/>
              <a:t> work well to trap and absorb dirt, oils, germs, debris from surfaces.  They dry quickly and use less cleaning solution. Sponges harbor microbes and may spread germs rather than cleaning them up.</a:t>
            </a:r>
          </a:p>
          <a:p>
            <a:r>
              <a:rPr lang="en-US" baseline="0" dirty="0"/>
              <a:t>Walk-off mats placed at doors and entryways capture dirt tracked in on shoes. Vacuum the door mats daily. You might also consider a “shoe off” policy, especially in infant/toddler programs.</a:t>
            </a:r>
          </a:p>
          <a:p>
            <a:r>
              <a:rPr lang="en-US" baseline="0" dirty="0"/>
              <a:t>HEPA filter vacuums remove more dirt, dust, dander, allergens etc. than conventional vacuum cleaners.</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ECCBF3A2-1D03-491F-BDB6-337C0C097926}" type="slidenum">
              <a:rPr lang="en-US" smtClean="0"/>
              <a:t>18</a:t>
            </a:fld>
            <a:endParaRPr lang="en-US" dirty="0"/>
          </a:p>
        </p:txBody>
      </p:sp>
      <p:sp>
        <p:nvSpPr>
          <p:cNvPr id="5" name="Date Placeholder 4">
            <a:extLst>
              <a:ext uri="{FF2B5EF4-FFF2-40B4-BE49-F238E27FC236}">
                <a16:creationId xmlns:a16="http://schemas.microsoft.com/office/drawing/2014/main" id="{A4941692-3A63-8565-6E92-0765D9C1FBFF}"/>
              </a:ext>
            </a:extLst>
          </p:cNvPr>
          <p:cNvSpPr>
            <a:spLocks noGrp="1"/>
          </p:cNvSpPr>
          <p:nvPr>
            <p:ph type="dt" idx="1"/>
          </p:nvPr>
        </p:nvSpPr>
        <p:spPr/>
        <p:txBody>
          <a:bodyPr/>
          <a:lstStyle/>
          <a:p>
            <a:r>
              <a:rPr lang="en-US"/>
              <a:t>5/3/2023</a:t>
            </a:r>
          </a:p>
        </p:txBody>
      </p:sp>
    </p:spTree>
    <p:extLst>
      <p:ext uri="{BB962C8B-B14F-4D97-AF65-F5344CB8AC3E}">
        <p14:creationId xmlns:p14="http://schemas.microsoft.com/office/powerpoint/2010/main" val="30775576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1813" y="752475"/>
            <a:ext cx="6680200" cy="3757613"/>
          </a:xfrm>
        </p:spPr>
      </p:sp>
      <p:sp>
        <p:nvSpPr>
          <p:cNvPr id="3" name="Notes Placeholder 2"/>
          <p:cNvSpPr>
            <a:spLocks noGrp="1"/>
          </p:cNvSpPr>
          <p:nvPr>
            <p:ph type="body" idx="1"/>
          </p:nvPr>
        </p:nvSpPr>
        <p:spPr/>
        <p:txBody>
          <a:bodyPr/>
          <a:lstStyle/>
          <a:p>
            <a:r>
              <a:rPr lang="en-US" dirty="0"/>
              <a:t>Washing</a:t>
            </a:r>
            <a:r>
              <a:rPr lang="en-US" baseline="0" dirty="0"/>
              <a:t> with soap and rinsing with water will clean these surfaces. </a:t>
            </a:r>
            <a:r>
              <a:rPr lang="en-US" sz="1400" dirty="0"/>
              <a:t>The friction of cleaning removes most dirt.</a:t>
            </a:r>
            <a:endParaRPr lang="en-US" dirty="0"/>
          </a:p>
        </p:txBody>
      </p:sp>
      <p:sp>
        <p:nvSpPr>
          <p:cNvPr id="4" name="Slide Number Placeholder 3"/>
          <p:cNvSpPr>
            <a:spLocks noGrp="1"/>
          </p:cNvSpPr>
          <p:nvPr>
            <p:ph type="sldNum" sz="quarter" idx="10"/>
          </p:nvPr>
        </p:nvSpPr>
        <p:spPr/>
        <p:txBody>
          <a:bodyPr/>
          <a:lstStyle/>
          <a:p>
            <a:fld id="{16978524-E623-4D6E-B8DC-FF35E837A3FA}" type="slidenum">
              <a:rPr lang="en-US" smtClean="0">
                <a:solidFill>
                  <a:prstClr val="black"/>
                </a:solidFill>
              </a:rPr>
              <a:pPr/>
              <a:t>19</a:t>
            </a:fld>
            <a:endParaRPr lang="en-US" dirty="0">
              <a:solidFill>
                <a:prstClr val="black"/>
              </a:solidFill>
            </a:endParaRPr>
          </a:p>
        </p:txBody>
      </p:sp>
      <p:sp>
        <p:nvSpPr>
          <p:cNvPr id="5" name="Date Placeholder 4">
            <a:extLst>
              <a:ext uri="{FF2B5EF4-FFF2-40B4-BE49-F238E27FC236}">
                <a16:creationId xmlns:a16="http://schemas.microsoft.com/office/drawing/2014/main" id="{4AF6AF47-A95B-FBC4-4CF5-087D84A33B72}"/>
              </a:ext>
            </a:extLst>
          </p:cNvPr>
          <p:cNvSpPr>
            <a:spLocks noGrp="1"/>
          </p:cNvSpPr>
          <p:nvPr>
            <p:ph type="dt" idx="1"/>
          </p:nvPr>
        </p:nvSpPr>
        <p:spPr/>
        <p:txBody>
          <a:bodyPr/>
          <a:lstStyle/>
          <a:p>
            <a:r>
              <a:rPr lang="en-US"/>
              <a:t>5/3/2023</a:t>
            </a:r>
          </a:p>
        </p:txBody>
      </p:sp>
    </p:spTree>
    <p:extLst>
      <p:ext uri="{BB962C8B-B14F-4D97-AF65-F5344CB8AC3E}">
        <p14:creationId xmlns:p14="http://schemas.microsoft.com/office/powerpoint/2010/main" val="18488635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baseline="0" dirty="0"/>
              <a:t>*Avoid latex gloves as they carry a risk of allergy.</a:t>
            </a:r>
          </a:p>
          <a:p>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pPr>
              <a:defRPr/>
            </a:pPr>
            <a:fld id="{445F4572-CB99-40FC-AA4A-6C21834D3768}" type="slidenum">
              <a:rPr lang="en-US" smtClean="0"/>
              <a:pPr>
                <a:defRPr/>
              </a:pPr>
              <a:t>20</a:t>
            </a:fld>
            <a:endParaRPr lang="en-US" dirty="0"/>
          </a:p>
        </p:txBody>
      </p:sp>
      <p:sp>
        <p:nvSpPr>
          <p:cNvPr id="5" name="Date Placeholder 4">
            <a:extLst>
              <a:ext uri="{FF2B5EF4-FFF2-40B4-BE49-F238E27FC236}">
                <a16:creationId xmlns:a16="http://schemas.microsoft.com/office/drawing/2014/main" id="{2661831A-D601-A88D-84CF-650484B2F5D2}"/>
              </a:ext>
            </a:extLst>
          </p:cNvPr>
          <p:cNvSpPr>
            <a:spLocks noGrp="1"/>
          </p:cNvSpPr>
          <p:nvPr>
            <p:ph type="dt" idx="1"/>
          </p:nvPr>
        </p:nvSpPr>
        <p:spPr/>
        <p:txBody>
          <a:bodyPr/>
          <a:lstStyle/>
          <a:p>
            <a:r>
              <a:rPr lang="en-US"/>
              <a:t>5/3/2023</a:t>
            </a:r>
          </a:p>
        </p:txBody>
      </p:sp>
    </p:spTree>
    <p:extLst>
      <p:ext uri="{BB962C8B-B14F-4D97-AF65-F5344CB8AC3E}">
        <p14:creationId xmlns:p14="http://schemas.microsoft.com/office/powerpoint/2010/main" val="26559522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defTabSz="966612">
              <a:defRPr/>
            </a:pPr>
            <a:r>
              <a:rPr lang="en-US" dirty="0"/>
              <a:t>Sanitizers kill germs</a:t>
            </a:r>
            <a:r>
              <a:rPr lang="en-US" baseline="0" dirty="0"/>
              <a:t> at a level that reduces the risk of becoming ill from contact with the surface. Sanitizers are antimicrobial pesticides. </a:t>
            </a:r>
            <a:endParaRPr lang="en-US" dirty="0"/>
          </a:p>
          <a:p>
            <a:endParaRPr lang="en-US" dirty="0"/>
          </a:p>
        </p:txBody>
      </p:sp>
      <p:sp>
        <p:nvSpPr>
          <p:cNvPr id="4" name="Slide Number Placeholder 3"/>
          <p:cNvSpPr>
            <a:spLocks noGrp="1"/>
          </p:cNvSpPr>
          <p:nvPr>
            <p:ph type="sldNum" sz="quarter" idx="10"/>
          </p:nvPr>
        </p:nvSpPr>
        <p:spPr/>
        <p:txBody>
          <a:bodyPr/>
          <a:lstStyle/>
          <a:p>
            <a:fld id="{ECCBF3A2-1D03-491F-BDB6-337C0C097926}" type="slidenum">
              <a:rPr lang="en-US" smtClean="0"/>
              <a:t>21</a:t>
            </a:fld>
            <a:endParaRPr lang="en-US" dirty="0"/>
          </a:p>
        </p:txBody>
      </p:sp>
      <p:sp>
        <p:nvSpPr>
          <p:cNvPr id="5" name="Date Placeholder 4">
            <a:extLst>
              <a:ext uri="{FF2B5EF4-FFF2-40B4-BE49-F238E27FC236}">
                <a16:creationId xmlns:a16="http://schemas.microsoft.com/office/drawing/2014/main" id="{99040C72-AB3C-0BF0-EA98-C744B4DCD293}"/>
              </a:ext>
            </a:extLst>
          </p:cNvPr>
          <p:cNvSpPr>
            <a:spLocks noGrp="1"/>
          </p:cNvSpPr>
          <p:nvPr>
            <p:ph type="dt" idx="1"/>
          </p:nvPr>
        </p:nvSpPr>
        <p:spPr/>
        <p:txBody>
          <a:bodyPr/>
          <a:lstStyle/>
          <a:p>
            <a:r>
              <a:rPr lang="en-US"/>
              <a:t>5/3/2023</a:t>
            </a:r>
          </a:p>
        </p:txBody>
      </p:sp>
    </p:spTree>
    <p:extLst>
      <p:ext uri="{BB962C8B-B14F-4D97-AF65-F5344CB8AC3E}">
        <p14:creationId xmlns:p14="http://schemas.microsoft.com/office/powerpoint/2010/main" val="41098640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1813" y="752475"/>
            <a:ext cx="6680200" cy="3757613"/>
          </a:xfrm>
        </p:spPr>
      </p:sp>
      <p:sp>
        <p:nvSpPr>
          <p:cNvPr id="3" name="Notes Placeholder 2"/>
          <p:cNvSpPr>
            <a:spLocks noGrp="1"/>
          </p:cNvSpPr>
          <p:nvPr>
            <p:ph type="body" idx="1"/>
          </p:nvPr>
        </p:nvSpPr>
        <p:spPr/>
        <p:txBody>
          <a:bodyPr/>
          <a:lstStyle/>
          <a:p>
            <a:r>
              <a:rPr lang="en-US" dirty="0"/>
              <a:t>Appropriate for food contact surface sanitizing (dishes, utensils, cutting boards, high chair trays, tables), toys that children may place in their mouths (if used by another child), and pacifiers (if dirty or if used by another child)</a:t>
            </a:r>
          </a:p>
          <a:p>
            <a:endParaRPr lang="en-US" dirty="0"/>
          </a:p>
          <a:p>
            <a:r>
              <a:rPr lang="en-US" dirty="0"/>
              <a:t>Food contact surfaces (surfaces where food is served, stored, or prepared).  Mixed use tables.</a:t>
            </a:r>
          </a:p>
          <a:p>
            <a:endParaRPr lang="en-US" sz="1900" dirty="0">
              <a:latin typeface="Wingdings" panose="05000000000000000000" pitchFamily="2" charset="2"/>
            </a:endParaRPr>
          </a:p>
          <a:p>
            <a:r>
              <a:rPr lang="en-US" sz="1900" dirty="0">
                <a:solidFill>
                  <a:srgbClr val="000000"/>
                </a:solidFill>
                <a:latin typeface="Wingdings" panose="05000000000000000000" pitchFamily="2" charset="2"/>
              </a:rPr>
              <a:t>From Caring for Our Children</a:t>
            </a:r>
          </a:p>
          <a:p>
            <a:r>
              <a:rPr lang="en-US" sz="1900" dirty="0">
                <a:solidFill>
                  <a:srgbClr val="000000"/>
                </a:solidFill>
                <a:latin typeface="Wingdings" panose="05000000000000000000" pitchFamily="2" charset="2"/>
              </a:rPr>
              <a:t>Sanitize pacifiers if dirty or used by another child. </a:t>
            </a:r>
          </a:p>
          <a:p>
            <a:r>
              <a:rPr lang="en-US" sz="1900" dirty="0">
                <a:solidFill>
                  <a:srgbClr val="000000"/>
                </a:solidFill>
                <a:latin typeface="Wingdings" panose="05000000000000000000" pitchFamily="2" charset="2"/>
              </a:rPr>
              <a:t>✓ </a:t>
            </a:r>
            <a:r>
              <a:rPr lang="en-US" sz="1900" dirty="0">
                <a:solidFill>
                  <a:srgbClr val="000000"/>
                </a:solidFill>
                <a:latin typeface="Calibri" panose="020F0502020204030204" pitchFamily="34" charset="0"/>
              </a:rPr>
              <a:t>Use sanitizer safe for food contact OR </a:t>
            </a:r>
            <a:endParaRPr lang="en-US" sz="1900" dirty="0">
              <a:solidFill>
                <a:srgbClr val="000000"/>
              </a:solidFill>
              <a:latin typeface="Wingdings" panose="05000000000000000000" pitchFamily="2" charset="2"/>
            </a:endParaRPr>
          </a:p>
          <a:p>
            <a:r>
              <a:rPr lang="en-US" sz="1900" dirty="0">
                <a:solidFill>
                  <a:srgbClr val="000000"/>
                </a:solidFill>
                <a:latin typeface="Wingdings" panose="05000000000000000000" pitchFamily="2" charset="2"/>
              </a:rPr>
              <a:t>✓ </a:t>
            </a:r>
            <a:r>
              <a:rPr lang="en-US" sz="1900" dirty="0">
                <a:solidFill>
                  <a:srgbClr val="221F1F"/>
                </a:solidFill>
                <a:latin typeface="Calibri" panose="020F0502020204030204" pitchFamily="34" charset="0"/>
              </a:rPr>
              <a:t>Boil for 1 minute and air-dry OR </a:t>
            </a:r>
            <a:endParaRPr lang="en-US" sz="1900" dirty="0">
              <a:solidFill>
                <a:srgbClr val="000000"/>
              </a:solidFill>
              <a:latin typeface="Wingdings" panose="05000000000000000000" pitchFamily="2" charset="2"/>
            </a:endParaRPr>
          </a:p>
          <a:p>
            <a:r>
              <a:rPr lang="en-US" sz="1900" dirty="0">
                <a:solidFill>
                  <a:srgbClr val="000000"/>
                </a:solidFill>
                <a:latin typeface="Wingdings" panose="05000000000000000000" pitchFamily="2" charset="2"/>
              </a:rPr>
              <a:t>✓ Use dishwasher. </a:t>
            </a:r>
          </a:p>
          <a:p>
            <a:r>
              <a:rPr lang="en-US" sz="1900" dirty="0">
                <a:solidFill>
                  <a:srgbClr val="000000"/>
                </a:solidFill>
                <a:latin typeface="Wingdings" panose="05000000000000000000" pitchFamily="2" charset="2"/>
              </a:rPr>
              <a:t>• </a:t>
            </a:r>
            <a:r>
              <a:rPr lang="en-US" sz="1900" dirty="0">
                <a:solidFill>
                  <a:srgbClr val="000000"/>
                </a:solidFill>
                <a:latin typeface="Calibri" panose="020F0502020204030204" pitchFamily="34" charset="0"/>
              </a:rPr>
              <a:t>Squeeze water through nipple hole to be sure it is clean </a:t>
            </a:r>
          </a:p>
          <a:p>
            <a:endParaRPr lang="en-US" sz="1900" dirty="0">
              <a:solidFill>
                <a:srgbClr val="000000"/>
              </a:solidFill>
              <a:latin typeface="Wingdings" panose="05000000000000000000" pitchFamily="2" charset="2"/>
            </a:endParaRPr>
          </a:p>
          <a:p>
            <a:r>
              <a:rPr lang="en-US" sz="1900" dirty="0">
                <a:solidFill>
                  <a:srgbClr val="000000"/>
                </a:solidFill>
                <a:latin typeface="Wingdings" panose="05000000000000000000" pitchFamily="2" charset="2"/>
              </a:rPr>
              <a:t>	</a:t>
            </a:r>
          </a:p>
          <a:p>
            <a:endParaRPr lang="en-US" dirty="0"/>
          </a:p>
        </p:txBody>
      </p:sp>
      <p:sp>
        <p:nvSpPr>
          <p:cNvPr id="4" name="Slide Number Placeholder 3"/>
          <p:cNvSpPr>
            <a:spLocks noGrp="1"/>
          </p:cNvSpPr>
          <p:nvPr>
            <p:ph type="sldNum" sz="quarter" idx="10"/>
          </p:nvPr>
        </p:nvSpPr>
        <p:spPr/>
        <p:txBody>
          <a:bodyPr/>
          <a:lstStyle/>
          <a:p>
            <a:fld id="{16978524-E623-4D6E-B8DC-FF35E837A3FA}" type="slidenum">
              <a:rPr lang="en-US" smtClean="0">
                <a:solidFill>
                  <a:prstClr val="black"/>
                </a:solidFill>
              </a:rPr>
              <a:pPr/>
              <a:t>22</a:t>
            </a:fld>
            <a:endParaRPr lang="en-US" dirty="0">
              <a:solidFill>
                <a:prstClr val="black"/>
              </a:solidFill>
            </a:endParaRPr>
          </a:p>
        </p:txBody>
      </p:sp>
      <p:sp>
        <p:nvSpPr>
          <p:cNvPr id="5" name="Date Placeholder 4">
            <a:extLst>
              <a:ext uri="{FF2B5EF4-FFF2-40B4-BE49-F238E27FC236}">
                <a16:creationId xmlns:a16="http://schemas.microsoft.com/office/drawing/2014/main" id="{27F48A54-47F4-1934-1971-6FFFDA234114}"/>
              </a:ext>
            </a:extLst>
          </p:cNvPr>
          <p:cNvSpPr>
            <a:spLocks noGrp="1"/>
          </p:cNvSpPr>
          <p:nvPr>
            <p:ph type="dt" idx="1"/>
          </p:nvPr>
        </p:nvSpPr>
        <p:spPr/>
        <p:txBody>
          <a:bodyPr/>
          <a:lstStyle/>
          <a:p>
            <a:r>
              <a:rPr lang="en-US"/>
              <a:t>5/3/2023</a:t>
            </a:r>
          </a:p>
        </p:txBody>
      </p:sp>
    </p:spTree>
    <p:extLst>
      <p:ext uri="{BB962C8B-B14F-4D97-AF65-F5344CB8AC3E}">
        <p14:creationId xmlns:p14="http://schemas.microsoft.com/office/powerpoint/2010/main" val="18328518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xfrm>
            <a:off x="777875" y="1200150"/>
            <a:ext cx="5759450" cy="32400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lvl="2">
              <a:spcBef>
                <a:spcPct val="0"/>
              </a:spcBef>
            </a:pPr>
            <a:r>
              <a:rPr lang="en-US" altLang="en-US" dirty="0"/>
              <a:t>This Integrated Pest Management (IPM) workshop was funded by the California Department of Pesticide Regulation (DPR) and originally developed by the University of California (UC), San Francisco School of Nursing’s California Childcare Health Program, in collaboration with the UC Berkeley Center for Environmental Research and Children’s Health, and DPR. The contents of this document do not necessarily reflect the views and policies of DPR, nor does mention of trade names or commercial products constitute endorsement or recommendation for use. </a:t>
            </a:r>
          </a:p>
        </p:txBody>
      </p:sp>
      <p:sp>
        <p:nvSpPr>
          <p:cNvPr id="501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ea typeface="ヒラギノ角ゴ Pro W3"/>
                <a:cs typeface="ヒラギノ角ゴ Pro W3"/>
              </a:defRPr>
            </a:lvl1pPr>
            <a:lvl2pPr marL="785372" indent="-302066" eaLnBrk="0" hangingPunct="0">
              <a:defRPr>
                <a:solidFill>
                  <a:schemeClr val="tx1"/>
                </a:solidFill>
                <a:latin typeface="Arial" pitchFamily="34" charset="0"/>
                <a:ea typeface="ヒラギノ角ゴ Pro W3"/>
                <a:cs typeface="ヒラギノ角ゴ Pro W3"/>
              </a:defRPr>
            </a:lvl2pPr>
            <a:lvl3pPr marL="1208265" indent="-241653" eaLnBrk="0" hangingPunct="0">
              <a:defRPr>
                <a:solidFill>
                  <a:schemeClr val="tx1"/>
                </a:solidFill>
                <a:latin typeface="Arial" pitchFamily="34" charset="0"/>
                <a:ea typeface="ヒラギノ角ゴ Pro W3"/>
                <a:cs typeface="ヒラギノ角ゴ Pro W3"/>
              </a:defRPr>
            </a:lvl3pPr>
            <a:lvl4pPr marL="1691571" indent="-241653" eaLnBrk="0" hangingPunct="0">
              <a:defRPr>
                <a:solidFill>
                  <a:schemeClr val="tx1"/>
                </a:solidFill>
                <a:latin typeface="Arial" pitchFamily="34" charset="0"/>
                <a:ea typeface="ヒラギノ角ゴ Pro W3"/>
                <a:cs typeface="ヒラギノ角ゴ Pro W3"/>
              </a:defRPr>
            </a:lvl4pPr>
            <a:lvl5pPr marL="2174878" indent="-241653" eaLnBrk="0" hangingPunct="0">
              <a:defRPr>
                <a:solidFill>
                  <a:schemeClr val="tx1"/>
                </a:solidFill>
                <a:latin typeface="Arial" pitchFamily="34" charset="0"/>
                <a:ea typeface="ヒラギノ角ゴ Pro W3"/>
                <a:cs typeface="ヒラギノ角ゴ Pro W3"/>
              </a:defRPr>
            </a:lvl5pPr>
            <a:lvl6pPr marL="2658184" indent="-241653" defTabSz="483306" eaLnBrk="0" fontAlgn="base" hangingPunct="0">
              <a:spcBef>
                <a:spcPct val="0"/>
              </a:spcBef>
              <a:spcAft>
                <a:spcPct val="0"/>
              </a:spcAft>
              <a:defRPr>
                <a:solidFill>
                  <a:schemeClr val="tx1"/>
                </a:solidFill>
                <a:latin typeface="Arial" pitchFamily="34" charset="0"/>
                <a:ea typeface="ヒラギノ角ゴ Pro W3"/>
                <a:cs typeface="ヒラギノ角ゴ Pro W3"/>
              </a:defRPr>
            </a:lvl6pPr>
            <a:lvl7pPr marL="3141490" indent="-241653" defTabSz="483306" eaLnBrk="0" fontAlgn="base" hangingPunct="0">
              <a:spcBef>
                <a:spcPct val="0"/>
              </a:spcBef>
              <a:spcAft>
                <a:spcPct val="0"/>
              </a:spcAft>
              <a:defRPr>
                <a:solidFill>
                  <a:schemeClr val="tx1"/>
                </a:solidFill>
                <a:latin typeface="Arial" pitchFamily="34" charset="0"/>
                <a:ea typeface="ヒラギノ角ゴ Pro W3"/>
                <a:cs typeface="ヒラギノ角ゴ Pro W3"/>
              </a:defRPr>
            </a:lvl7pPr>
            <a:lvl8pPr marL="3624796" indent="-241653" defTabSz="483306" eaLnBrk="0" fontAlgn="base" hangingPunct="0">
              <a:spcBef>
                <a:spcPct val="0"/>
              </a:spcBef>
              <a:spcAft>
                <a:spcPct val="0"/>
              </a:spcAft>
              <a:defRPr>
                <a:solidFill>
                  <a:schemeClr val="tx1"/>
                </a:solidFill>
                <a:latin typeface="Arial" pitchFamily="34" charset="0"/>
                <a:ea typeface="ヒラギノ角ゴ Pro W3"/>
                <a:cs typeface="ヒラギノ角ゴ Pro W3"/>
              </a:defRPr>
            </a:lvl8pPr>
            <a:lvl9pPr marL="4108102" indent="-241653" defTabSz="483306" eaLnBrk="0" fontAlgn="base" hangingPunct="0">
              <a:spcBef>
                <a:spcPct val="0"/>
              </a:spcBef>
              <a:spcAft>
                <a:spcPct val="0"/>
              </a:spcAft>
              <a:defRPr>
                <a:solidFill>
                  <a:schemeClr val="tx1"/>
                </a:solidFill>
                <a:latin typeface="Arial" pitchFamily="34" charset="0"/>
                <a:ea typeface="ヒラギノ角ゴ Pro W3"/>
                <a:cs typeface="ヒラギノ角ゴ Pro W3"/>
              </a:defRPr>
            </a:lvl9pPr>
          </a:lstStyle>
          <a:p>
            <a:pPr eaLnBrk="1" hangingPunct="1"/>
            <a:fld id="{C470EE44-693A-4234-8A22-8BEA116CCD7A}" type="slidenum">
              <a:rPr lang="en-US" altLang="en-US" smtClean="0"/>
              <a:pPr eaLnBrk="1" hangingPunct="1"/>
              <a:t>2</a:t>
            </a:fld>
            <a:endParaRPr lang="en-US" altLang="en-US" dirty="0"/>
          </a:p>
        </p:txBody>
      </p:sp>
      <p:sp>
        <p:nvSpPr>
          <p:cNvPr id="2" name="Date Placeholder 1">
            <a:extLst>
              <a:ext uri="{FF2B5EF4-FFF2-40B4-BE49-F238E27FC236}">
                <a16:creationId xmlns:a16="http://schemas.microsoft.com/office/drawing/2014/main" id="{F6BB94D8-8492-8F1A-60BA-2F21C8A5676C}"/>
              </a:ext>
            </a:extLst>
          </p:cNvPr>
          <p:cNvSpPr>
            <a:spLocks noGrp="1"/>
          </p:cNvSpPr>
          <p:nvPr>
            <p:ph type="dt" idx="1"/>
          </p:nvPr>
        </p:nvSpPr>
        <p:spPr/>
        <p:txBody>
          <a:bodyPr/>
          <a:lstStyle/>
          <a:p>
            <a:r>
              <a:rPr lang="en-US"/>
              <a:t>5/3/2023</a:t>
            </a:r>
          </a:p>
        </p:txBody>
      </p:sp>
    </p:spTree>
    <p:extLst>
      <p:ext uri="{BB962C8B-B14F-4D97-AF65-F5344CB8AC3E}">
        <p14:creationId xmlns:p14="http://schemas.microsoft.com/office/powerpoint/2010/main" val="6102455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dirty="0"/>
              <a:t>Disinfectants kill germs at a higher level than sanitizers. Disinfectants</a:t>
            </a:r>
            <a:r>
              <a:rPr lang="en-US" baseline="0" dirty="0"/>
              <a:t> kill nearly all the germs on hard, non-porous surfaces.</a:t>
            </a:r>
            <a:r>
              <a:rPr lang="en-US" dirty="0"/>
              <a:t> They are used</a:t>
            </a:r>
            <a:r>
              <a:rPr lang="en-US" baseline="0" dirty="0"/>
              <a:t> for b</a:t>
            </a:r>
            <a:r>
              <a:rPr lang="en-US" dirty="0"/>
              <a:t>ody fluids</a:t>
            </a:r>
            <a:r>
              <a:rPr lang="en-US" baseline="0" dirty="0"/>
              <a:t> like</a:t>
            </a:r>
            <a:r>
              <a:rPr lang="en-US" dirty="0"/>
              <a:t> blood, feces,</a:t>
            </a:r>
            <a:r>
              <a:rPr lang="en-US" baseline="0" dirty="0"/>
              <a:t> vomit and high-touch surfaces like door knobs.</a:t>
            </a:r>
            <a:endParaRPr lang="en-US" dirty="0"/>
          </a:p>
        </p:txBody>
      </p:sp>
      <p:sp>
        <p:nvSpPr>
          <p:cNvPr id="4" name="Slide Number Placeholder 3"/>
          <p:cNvSpPr>
            <a:spLocks noGrp="1"/>
          </p:cNvSpPr>
          <p:nvPr>
            <p:ph type="sldNum" sz="quarter" idx="10"/>
          </p:nvPr>
        </p:nvSpPr>
        <p:spPr/>
        <p:txBody>
          <a:bodyPr/>
          <a:lstStyle/>
          <a:p>
            <a:fld id="{ECCBF3A2-1D03-491F-BDB6-337C0C097926}" type="slidenum">
              <a:rPr lang="en-US" smtClean="0"/>
              <a:t>23</a:t>
            </a:fld>
            <a:endParaRPr lang="en-US" dirty="0"/>
          </a:p>
        </p:txBody>
      </p:sp>
      <p:sp>
        <p:nvSpPr>
          <p:cNvPr id="5" name="Date Placeholder 4">
            <a:extLst>
              <a:ext uri="{FF2B5EF4-FFF2-40B4-BE49-F238E27FC236}">
                <a16:creationId xmlns:a16="http://schemas.microsoft.com/office/drawing/2014/main" id="{3AC00B04-8AB5-1603-6709-4DE32C16A5D7}"/>
              </a:ext>
            </a:extLst>
          </p:cNvPr>
          <p:cNvSpPr>
            <a:spLocks noGrp="1"/>
          </p:cNvSpPr>
          <p:nvPr>
            <p:ph type="dt" idx="1"/>
          </p:nvPr>
        </p:nvSpPr>
        <p:spPr/>
        <p:txBody>
          <a:bodyPr/>
          <a:lstStyle/>
          <a:p>
            <a:r>
              <a:rPr lang="en-US"/>
              <a:t>5/3/2023</a:t>
            </a:r>
          </a:p>
        </p:txBody>
      </p:sp>
    </p:spTree>
    <p:extLst>
      <p:ext uri="{BB962C8B-B14F-4D97-AF65-F5344CB8AC3E}">
        <p14:creationId xmlns:p14="http://schemas.microsoft.com/office/powerpoint/2010/main" val="29112296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defTabSz="996056">
              <a:defRPr/>
            </a:pPr>
            <a:r>
              <a:rPr lang="en-US" dirty="0"/>
              <a:t>Appropriate for use on non-porous surfaces such as diaper change tables, counter tops, door and cabinet handles, toilets, and sinks used for toileting routines including facets, door knobs and basins</a:t>
            </a:r>
          </a:p>
          <a:p>
            <a:endParaRPr lang="en-US" dirty="0"/>
          </a:p>
          <a:p>
            <a:r>
              <a:rPr lang="en-US" dirty="0"/>
              <a:t>These</a:t>
            </a:r>
            <a:r>
              <a:rPr lang="en-US" baseline="0" dirty="0"/>
              <a:t> are generally toileting areas or</a:t>
            </a:r>
            <a:r>
              <a:rPr lang="en-US" dirty="0"/>
              <a:t> High-touch areas that are at high risk for collecting lots of germs, like doorknobs, bathroom faucets, and drinking fountains. </a:t>
            </a:r>
          </a:p>
        </p:txBody>
      </p:sp>
      <p:sp>
        <p:nvSpPr>
          <p:cNvPr id="4" name="Slide Number Placeholder 3"/>
          <p:cNvSpPr>
            <a:spLocks noGrp="1"/>
          </p:cNvSpPr>
          <p:nvPr>
            <p:ph type="sldNum" sz="quarter" idx="10"/>
          </p:nvPr>
        </p:nvSpPr>
        <p:spPr/>
        <p:txBody>
          <a:bodyPr/>
          <a:lstStyle/>
          <a:p>
            <a:fld id="{A41AFC40-C805-48A5-99A5-6B168DAB9FB8}" type="slidenum">
              <a:rPr lang="en-US" smtClean="0">
                <a:solidFill>
                  <a:prstClr val="black"/>
                </a:solidFill>
              </a:rPr>
              <a:pPr/>
              <a:t>24</a:t>
            </a:fld>
            <a:endParaRPr lang="en-US" dirty="0">
              <a:solidFill>
                <a:prstClr val="black"/>
              </a:solidFill>
            </a:endParaRPr>
          </a:p>
        </p:txBody>
      </p:sp>
      <p:sp>
        <p:nvSpPr>
          <p:cNvPr id="5" name="Date Placeholder 4">
            <a:extLst>
              <a:ext uri="{FF2B5EF4-FFF2-40B4-BE49-F238E27FC236}">
                <a16:creationId xmlns:a16="http://schemas.microsoft.com/office/drawing/2014/main" id="{3A2F65C9-474B-E152-19C3-077ED2CA1A19}"/>
              </a:ext>
            </a:extLst>
          </p:cNvPr>
          <p:cNvSpPr>
            <a:spLocks noGrp="1"/>
          </p:cNvSpPr>
          <p:nvPr>
            <p:ph type="dt" idx="1"/>
          </p:nvPr>
        </p:nvSpPr>
        <p:spPr/>
        <p:txBody>
          <a:bodyPr/>
          <a:lstStyle/>
          <a:p>
            <a:r>
              <a:rPr lang="en-US"/>
              <a:t>5/3/2023</a:t>
            </a:r>
          </a:p>
        </p:txBody>
      </p:sp>
    </p:spTree>
    <p:extLst>
      <p:ext uri="{BB962C8B-B14F-4D97-AF65-F5344CB8AC3E}">
        <p14:creationId xmlns:p14="http://schemas.microsoft.com/office/powerpoint/2010/main" val="29844105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1813" y="752475"/>
            <a:ext cx="6680200" cy="3757613"/>
          </a:xfrm>
        </p:spPr>
      </p:sp>
      <p:sp>
        <p:nvSpPr>
          <p:cNvPr id="3" name="Notes Placeholder 2"/>
          <p:cNvSpPr>
            <a:spLocks noGrp="1"/>
          </p:cNvSpPr>
          <p:nvPr>
            <p:ph type="body" idx="1"/>
          </p:nvPr>
        </p:nvSpPr>
        <p:spPr/>
        <p:txBody>
          <a:bodyPr/>
          <a:lstStyle/>
          <a:p>
            <a:r>
              <a:rPr lang="en-US" dirty="0"/>
              <a:t>Antimicrobial means the</a:t>
            </a:r>
            <a:r>
              <a:rPr lang="en-US" baseline="0" dirty="0"/>
              <a:t> product kills germs. </a:t>
            </a:r>
          </a:p>
          <a:p>
            <a:r>
              <a:rPr lang="en-US" dirty="0">
                <a:solidFill>
                  <a:srgbClr val="FFFF00"/>
                </a:solidFill>
              </a:rPr>
              <a:t>A dishwasher that reaches 165 degrees F will also sanitize (dishes, toys). Choose</a:t>
            </a:r>
            <a:r>
              <a:rPr lang="en-US" baseline="0" dirty="0">
                <a:solidFill>
                  <a:srgbClr val="FFFF00"/>
                </a:solidFill>
              </a:rPr>
              <a:t> a d</a:t>
            </a:r>
            <a:r>
              <a:rPr lang="en-US" dirty="0">
                <a:solidFill>
                  <a:srgbClr val="FFFF00"/>
                </a:solidFill>
              </a:rPr>
              <a:t>ishwasher</a:t>
            </a:r>
            <a:r>
              <a:rPr lang="en-US" baseline="0" dirty="0">
                <a:solidFill>
                  <a:srgbClr val="FFFF00"/>
                </a:solidFill>
              </a:rPr>
              <a:t> that meets NSF International Standards for sanitizing.</a:t>
            </a:r>
            <a:endParaRPr lang="en-US" dirty="0">
              <a:solidFill>
                <a:srgbClr val="FFFF00"/>
              </a:solidFill>
            </a:endParaRPr>
          </a:p>
          <a:p>
            <a:r>
              <a:rPr lang="en-US" dirty="0">
                <a:solidFill>
                  <a:srgbClr val="FFFF00"/>
                </a:solidFill>
              </a:rPr>
              <a:t>A washing machine set to hot can sanitize cloth toys.</a:t>
            </a:r>
          </a:p>
          <a:p>
            <a:endParaRPr lang="en-US" dirty="0"/>
          </a:p>
        </p:txBody>
      </p:sp>
      <p:sp>
        <p:nvSpPr>
          <p:cNvPr id="4" name="Slide Number Placeholder 3"/>
          <p:cNvSpPr>
            <a:spLocks noGrp="1"/>
          </p:cNvSpPr>
          <p:nvPr>
            <p:ph type="sldNum" sz="quarter" idx="10"/>
          </p:nvPr>
        </p:nvSpPr>
        <p:spPr/>
        <p:txBody>
          <a:bodyPr/>
          <a:lstStyle/>
          <a:p>
            <a:fld id="{16978524-E623-4D6E-B8DC-FF35E837A3FA}" type="slidenum">
              <a:rPr lang="en-US" smtClean="0">
                <a:solidFill>
                  <a:prstClr val="black"/>
                </a:solidFill>
              </a:rPr>
              <a:pPr/>
              <a:t>25</a:t>
            </a:fld>
            <a:endParaRPr lang="en-US" dirty="0">
              <a:solidFill>
                <a:prstClr val="black"/>
              </a:solidFill>
            </a:endParaRPr>
          </a:p>
        </p:txBody>
      </p:sp>
      <p:sp>
        <p:nvSpPr>
          <p:cNvPr id="5" name="Date Placeholder 4">
            <a:extLst>
              <a:ext uri="{FF2B5EF4-FFF2-40B4-BE49-F238E27FC236}">
                <a16:creationId xmlns:a16="http://schemas.microsoft.com/office/drawing/2014/main" id="{18B9C7EF-DE99-B2F3-F592-071F36C47A69}"/>
              </a:ext>
            </a:extLst>
          </p:cNvPr>
          <p:cNvSpPr>
            <a:spLocks noGrp="1"/>
          </p:cNvSpPr>
          <p:nvPr>
            <p:ph type="dt" idx="1"/>
          </p:nvPr>
        </p:nvSpPr>
        <p:spPr/>
        <p:txBody>
          <a:bodyPr/>
          <a:lstStyle/>
          <a:p>
            <a:r>
              <a:rPr lang="en-US"/>
              <a:t>5/3/2023</a:t>
            </a:r>
          </a:p>
        </p:txBody>
      </p:sp>
    </p:spTree>
    <p:extLst>
      <p:ext uri="{BB962C8B-B14F-4D97-AF65-F5344CB8AC3E}">
        <p14:creationId xmlns:p14="http://schemas.microsoft.com/office/powerpoint/2010/main" val="36482546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sz="3100" dirty="0"/>
              <a:t>Check for approved surfaces. </a:t>
            </a:r>
            <a:r>
              <a:rPr lang="en-US" sz="2500" dirty="0"/>
              <a:t>Sanitizers must be safe for food contact surfaces</a:t>
            </a:r>
          </a:p>
          <a:p>
            <a:r>
              <a:rPr lang="en-US" sz="3100" dirty="0"/>
              <a:t>Dwell time (the time the product must be left wet on the surface and in contact with the germs to kill them)</a:t>
            </a:r>
            <a:endParaRPr lang="en-US" sz="2500" dirty="0"/>
          </a:p>
          <a:p>
            <a:endParaRPr lang="en-US" dirty="0"/>
          </a:p>
        </p:txBody>
      </p:sp>
      <p:sp>
        <p:nvSpPr>
          <p:cNvPr id="4" name="Slide Number Placeholder 3"/>
          <p:cNvSpPr>
            <a:spLocks noGrp="1"/>
          </p:cNvSpPr>
          <p:nvPr>
            <p:ph type="sldNum" sz="quarter" idx="10"/>
          </p:nvPr>
        </p:nvSpPr>
        <p:spPr/>
        <p:txBody>
          <a:bodyPr/>
          <a:lstStyle/>
          <a:p>
            <a:fld id="{A41AFC40-C805-48A5-99A5-6B168DAB9FB8}" type="slidenum">
              <a:rPr lang="en-US" smtClean="0">
                <a:solidFill>
                  <a:prstClr val="black"/>
                </a:solidFill>
              </a:rPr>
              <a:pPr/>
              <a:t>26</a:t>
            </a:fld>
            <a:endParaRPr lang="en-US" dirty="0">
              <a:solidFill>
                <a:prstClr val="black"/>
              </a:solidFill>
            </a:endParaRPr>
          </a:p>
        </p:txBody>
      </p:sp>
      <p:sp>
        <p:nvSpPr>
          <p:cNvPr id="5" name="Date Placeholder 4">
            <a:extLst>
              <a:ext uri="{FF2B5EF4-FFF2-40B4-BE49-F238E27FC236}">
                <a16:creationId xmlns:a16="http://schemas.microsoft.com/office/drawing/2014/main" id="{BB54C286-4A11-F6A7-8766-44BAB4E3205A}"/>
              </a:ext>
            </a:extLst>
          </p:cNvPr>
          <p:cNvSpPr>
            <a:spLocks noGrp="1"/>
          </p:cNvSpPr>
          <p:nvPr>
            <p:ph type="dt" idx="1"/>
          </p:nvPr>
        </p:nvSpPr>
        <p:spPr/>
        <p:txBody>
          <a:bodyPr/>
          <a:lstStyle/>
          <a:p>
            <a:r>
              <a:rPr lang="en-US"/>
              <a:t>5/3/2023</a:t>
            </a:r>
          </a:p>
        </p:txBody>
      </p:sp>
    </p:spTree>
    <p:extLst>
      <p:ext uri="{BB962C8B-B14F-4D97-AF65-F5344CB8AC3E}">
        <p14:creationId xmlns:p14="http://schemas.microsoft.com/office/powerpoint/2010/main" val="15055398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dirty="0"/>
              <a:t>Label</a:t>
            </a:r>
            <a:r>
              <a:rPr lang="en-US" baseline="0" dirty="0"/>
              <a:t> reading practice </a:t>
            </a:r>
          </a:p>
          <a:p>
            <a:r>
              <a:rPr lang="en-US" baseline="0" dirty="0"/>
              <a:t>Dwell time?</a:t>
            </a:r>
          </a:p>
          <a:p>
            <a:r>
              <a:rPr lang="en-US" baseline="0" dirty="0"/>
              <a:t>Food surfaces?</a:t>
            </a:r>
          </a:p>
          <a:p>
            <a:endParaRPr lang="en-US" dirty="0"/>
          </a:p>
        </p:txBody>
      </p:sp>
      <p:sp>
        <p:nvSpPr>
          <p:cNvPr id="4" name="Slide Number Placeholder 3"/>
          <p:cNvSpPr>
            <a:spLocks noGrp="1"/>
          </p:cNvSpPr>
          <p:nvPr>
            <p:ph type="sldNum" sz="quarter" idx="10"/>
          </p:nvPr>
        </p:nvSpPr>
        <p:spPr/>
        <p:txBody>
          <a:bodyPr/>
          <a:lstStyle/>
          <a:p>
            <a:fld id="{26AE089B-273D-4B98-82C8-F063A6BF9825}" type="slidenum">
              <a:rPr lang="en-US" smtClean="0"/>
              <a:t>27</a:t>
            </a:fld>
            <a:endParaRPr lang="en-US" dirty="0"/>
          </a:p>
        </p:txBody>
      </p:sp>
      <p:sp>
        <p:nvSpPr>
          <p:cNvPr id="5" name="Date Placeholder 4">
            <a:extLst>
              <a:ext uri="{FF2B5EF4-FFF2-40B4-BE49-F238E27FC236}">
                <a16:creationId xmlns:a16="http://schemas.microsoft.com/office/drawing/2014/main" id="{1E5656CE-655B-94C4-2CA2-1141C39A1D8E}"/>
              </a:ext>
            </a:extLst>
          </p:cNvPr>
          <p:cNvSpPr>
            <a:spLocks noGrp="1"/>
          </p:cNvSpPr>
          <p:nvPr>
            <p:ph type="dt" idx="1"/>
          </p:nvPr>
        </p:nvSpPr>
        <p:spPr/>
        <p:txBody>
          <a:bodyPr/>
          <a:lstStyle/>
          <a:p>
            <a:r>
              <a:rPr lang="en-US"/>
              <a:t>5/3/2023</a:t>
            </a:r>
          </a:p>
        </p:txBody>
      </p:sp>
    </p:spTree>
    <p:extLst>
      <p:ext uri="{BB962C8B-B14F-4D97-AF65-F5344CB8AC3E}">
        <p14:creationId xmlns:p14="http://schemas.microsoft.com/office/powerpoint/2010/main" val="17031831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dirty="0"/>
              <a:t>Dwell time?</a:t>
            </a:r>
          </a:p>
          <a:p>
            <a:r>
              <a:rPr lang="en-US" dirty="0"/>
              <a:t>Food surfaces?</a:t>
            </a:r>
          </a:p>
        </p:txBody>
      </p:sp>
      <p:sp>
        <p:nvSpPr>
          <p:cNvPr id="4" name="Slide Number Placeholder 3"/>
          <p:cNvSpPr>
            <a:spLocks noGrp="1"/>
          </p:cNvSpPr>
          <p:nvPr>
            <p:ph type="sldNum" sz="quarter" idx="10"/>
          </p:nvPr>
        </p:nvSpPr>
        <p:spPr/>
        <p:txBody>
          <a:bodyPr/>
          <a:lstStyle/>
          <a:p>
            <a:fld id="{A41AFC40-C805-48A5-99A5-6B168DAB9FB8}" type="slidenum">
              <a:rPr lang="en-US" smtClean="0">
                <a:solidFill>
                  <a:prstClr val="black"/>
                </a:solidFill>
              </a:rPr>
              <a:pPr/>
              <a:t>28</a:t>
            </a:fld>
            <a:endParaRPr lang="en-US" dirty="0">
              <a:solidFill>
                <a:prstClr val="black"/>
              </a:solidFill>
            </a:endParaRPr>
          </a:p>
        </p:txBody>
      </p:sp>
      <p:sp>
        <p:nvSpPr>
          <p:cNvPr id="5" name="Date Placeholder 4">
            <a:extLst>
              <a:ext uri="{FF2B5EF4-FFF2-40B4-BE49-F238E27FC236}">
                <a16:creationId xmlns:a16="http://schemas.microsoft.com/office/drawing/2014/main" id="{FA382683-A2D5-C863-58A6-57BFB78270DC}"/>
              </a:ext>
            </a:extLst>
          </p:cNvPr>
          <p:cNvSpPr>
            <a:spLocks noGrp="1"/>
          </p:cNvSpPr>
          <p:nvPr>
            <p:ph type="dt" idx="1"/>
          </p:nvPr>
        </p:nvSpPr>
        <p:spPr/>
        <p:txBody>
          <a:bodyPr/>
          <a:lstStyle/>
          <a:p>
            <a:r>
              <a:rPr lang="en-US"/>
              <a:t>5/3/2023</a:t>
            </a:r>
          </a:p>
        </p:txBody>
      </p:sp>
    </p:spTree>
    <p:extLst>
      <p:ext uri="{BB962C8B-B14F-4D97-AF65-F5344CB8AC3E}">
        <p14:creationId xmlns:p14="http://schemas.microsoft.com/office/powerpoint/2010/main" val="8279282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41AFC40-C805-48A5-99A5-6B168DAB9FB8}" type="slidenum">
              <a:rPr lang="en-US" smtClean="0">
                <a:solidFill>
                  <a:prstClr val="black"/>
                </a:solidFill>
              </a:rPr>
              <a:pPr/>
              <a:t>29</a:t>
            </a:fld>
            <a:endParaRPr lang="en-US" dirty="0">
              <a:solidFill>
                <a:prstClr val="black"/>
              </a:solidFill>
            </a:endParaRPr>
          </a:p>
        </p:txBody>
      </p:sp>
      <p:sp>
        <p:nvSpPr>
          <p:cNvPr id="5" name="Date Placeholder 4">
            <a:extLst>
              <a:ext uri="{FF2B5EF4-FFF2-40B4-BE49-F238E27FC236}">
                <a16:creationId xmlns:a16="http://schemas.microsoft.com/office/drawing/2014/main" id="{0D6537C5-0227-ABBD-7DB3-1E3270A6F3FB}"/>
              </a:ext>
            </a:extLst>
          </p:cNvPr>
          <p:cNvSpPr>
            <a:spLocks noGrp="1"/>
          </p:cNvSpPr>
          <p:nvPr>
            <p:ph type="dt" idx="1"/>
          </p:nvPr>
        </p:nvSpPr>
        <p:spPr/>
        <p:txBody>
          <a:bodyPr/>
          <a:lstStyle/>
          <a:p>
            <a:r>
              <a:rPr lang="en-US"/>
              <a:t>5/3/2023</a:t>
            </a:r>
          </a:p>
        </p:txBody>
      </p:sp>
    </p:spTree>
    <p:extLst>
      <p:ext uri="{BB962C8B-B14F-4D97-AF65-F5344CB8AC3E}">
        <p14:creationId xmlns:p14="http://schemas.microsoft.com/office/powerpoint/2010/main" val="5090553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dirty="0"/>
              <a:t>Look for the new label! EPA’s Design for the Environment is the only program that authorizes</a:t>
            </a:r>
            <a:r>
              <a:rPr lang="en-US" baseline="0" dirty="0"/>
              <a:t> sanitizers and disinfectants (antimicrobials) </a:t>
            </a:r>
          </a:p>
          <a:p>
            <a:r>
              <a:rPr lang="en-US" baseline="0" dirty="0"/>
              <a:t>It s</a:t>
            </a:r>
            <a:r>
              <a:rPr lang="en-US" dirty="0"/>
              <a:t>ets standards for ingredients and evaluates anti-microbial products as safer for human health and the environment. </a:t>
            </a:r>
          </a:p>
          <a:p>
            <a:pPr defTabSz="1014863">
              <a:defRPr/>
            </a:pPr>
            <a:r>
              <a:rPr lang="en-US" dirty="0"/>
              <a:t>Remember,</a:t>
            </a:r>
            <a:r>
              <a:rPr lang="en-US" baseline="0" dirty="0"/>
              <a:t> safer antimicrobial products will still have an EPA registration number and must be used according to label instructions.  All cleaning, sanitizing, and disinfecting products must be stored out of children's reach. </a:t>
            </a:r>
          </a:p>
          <a:p>
            <a:endParaRPr lang="en-US" baseline="0" dirty="0"/>
          </a:p>
        </p:txBody>
      </p:sp>
      <p:sp>
        <p:nvSpPr>
          <p:cNvPr id="4" name="Slide Number Placeholder 3"/>
          <p:cNvSpPr>
            <a:spLocks noGrp="1"/>
          </p:cNvSpPr>
          <p:nvPr>
            <p:ph type="sldNum" sz="quarter" idx="10"/>
          </p:nvPr>
        </p:nvSpPr>
        <p:spPr/>
        <p:txBody>
          <a:bodyPr/>
          <a:lstStyle/>
          <a:p>
            <a:fld id="{8E05F3B6-3F50-42C0-B15E-F1698C309863}" type="slidenum">
              <a:rPr lang="en-US" smtClean="0"/>
              <a:t>30</a:t>
            </a:fld>
            <a:endParaRPr lang="en-US" dirty="0"/>
          </a:p>
        </p:txBody>
      </p:sp>
      <p:sp>
        <p:nvSpPr>
          <p:cNvPr id="5" name="Date Placeholder 4">
            <a:extLst>
              <a:ext uri="{FF2B5EF4-FFF2-40B4-BE49-F238E27FC236}">
                <a16:creationId xmlns:a16="http://schemas.microsoft.com/office/drawing/2014/main" id="{6D42ADC1-8D3D-29FE-28DF-467E1087A04F}"/>
              </a:ext>
            </a:extLst>
          </p:cNvPr>
          <p:cNvSpPr>
            <a:spLocks noGrp="1"/>
          </p:cNvSpPr>
          <p:nvPr>
            <p:ph type="dt" idx="1"/>
          </p:nvPr>
        </p:nvSpPr>
        <p:spPr/>
        <p:txBody>
          <a:bodyPr/>
          <a:lstStyle/>
          <a:p>
            <a:r>
              <a:rPr lang="en-US"/>
              <a:t>5/3/2023</a:t>
            </a:r>
          </a:p>
        </p:txBody>
      </p:sp>
    </p:spTree>
    <p:extLst>
      <p:ext uri="{BB962C8B-B14F-4D97-AF65-F5344CB8AC3E}">
        <p14:creationId xmlns:p14="http://schemas.microsoft.com/office/powerpoint/2010/main" val="35942433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dirty="0"/>
              <a:t>EPA’s Design for the Environment is the only program that authorizes</a:t>
            </a:r>
            <a:r>
              <a:rPr lang="en-US" baseline="0" dirty="0"/>
              <a:t> sanitizers and disinfectants (antimicrobials) </a:t>
            </a:r>
          </a:p>
          <a:p>
            <a:r>
              <a:rPr lang="en-US" baseline="0" dirty="0"/>
              <a:t>It s</a:t>
            </a:r>
            <a:r>
              <a:rPr lang="en-US" dirty="0"/>
              <a:t>ets standards for ingredients and evaluates anti-microbial products as safer for human health and the environment.</a:t>
            </a:r>
          </a:p>
          <a:p>
            <a:pPr defTabSz="1014863">
              <a:defRPr/>
            </a:pPr>
            <a:r>
              <a:rPr lang="en-US" dirty="0"/>
              <a:t>Remember,</a:t>
            </a:r>
            <a:r>
              <a:rPr lang="en-US" baseline="0" dirty="0"/>
              <a:t> safer antimicrobial products will still have an EPA registration number and must be used according to label instructions.  All cleaning, sanitizing, and disinfecting products must be stored out of children's reach. </a:t>
            </a:r>
          </a:p>
          <a:p>
            <a:pPr defTabSz="1014863">
              <a:defRPr/>
            </a:pPr>
            <a:endParaRPr lang="en-US" baseline="0" dirty="0"/>
          </a:p>
          <a:p>
            <a:endParaRPr lang="en-US" baseline="0" dirty="0"/>
          </a:p>
        </p:txBody>
      </p:sp>
      <p:sp>
        <p:nvSpPr>
          <p:cNvPr id="4" name="Slide Number Placeholder 3"/>
          <p:cNvSpPr>
            <a:spLocks noGrp="1"/>
          </p:cNvSpPr>
          <p:nvPr>
            <p:ph type="sldNum" sz="quarter" idx="10"/>
          </p:nvPr>
        </p:nvSpPr>
        <p:spPr/>
        <p:txBody>
          <a:bodyPr/>
          <a:lstStyle/>
          <a:p>
            <a:fld id="{8E05F3B6-3F50-42C0-B15E-F1698C309863}" type="slidenum">
              <a:rPr lang="en-US" smtClean="0"/>
              <a:t>31</a:t>
            </a:fld>
            <a:endParaRPr lang="en-US" dirty="0"/>
          </a:p>
        </p:txBody>
      </p:sp>
      <p:sp>
        <p:nvSpPr>
          <p:cNvPr id="5" name="Date Placeholder 4">
            <a:extLst>
              <a:ext uri="{FF2B5EF4-FFF2-40B4-BE49-F238E27FC236}">
                <a16:creationId xmlns:a16="http://schemas.microsoft.com/office/drawing/2014/main" id="{4389B1DF-6667-C033-5145-146B79848512}"/>
              </a:ext>
            </a:extLst>
          </p:cNvPr>
          <p:cNvSpPr>
            <a:spLocks noGrp="1"/>
          </p:cNvSpPr>
          <p:nvPr>
            <p:ph type="dt" idx="1"/>
          </p:nvPr>
        </p:nvSpPr>
        <p:spPr/>
        <p:txBody>
          <a:bodyPr/>
          <a:lstStyle/>
          <a:p>
            <a:r>
              <a:rPr lang="en-US"/>
              <a:t>5/3/2023</a:t>
            </a:r>
          </a:p>
        </p:txBody>
      </p:sp>
    </p:spTree>
    <p:extLst>
      <p:ext uri="{BB962C8B-B14F-4D97-AF65-F5344CB8AC3E}">
        <p14:creationId xmlns:p14="http://schemas.microsoft.com/office/powerpoint/2010/main" val="11237165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dirty="0"/>
              <a:t>Accurate asthma diagnosis in young children 0-4 years is difficult because other common conditions can be responsible for asthma-like symptoms and measuring lung function is difficult in very young children. </a:t>
            </a:r>
          </a:p>
        </p:txBody>
      </p:sp>
      <p:sp>
        <p:nvSpPr>
          <p:cNvPr id="4" name="Slide Number Placeholder 3"/>
          <p:cNvSpPr>
            <a:spLocks noGrp="1"/>
          </p:cNvSpPr>
          <p:nvPr>
            <p:ph type="sldNum" sz="quarter" idx="10"/>
          </p:nvPr>
        </p:nvSpPr>
        <p:spPr/>
        <p:txBody>
          <a:bodyPr/>
          <a:lstStyle/>
          <a:p>
            <a:fld id="{ECCBF3A2-1D03-491F-BDB6-337C0C097926}" type="slidenum">
              <a:rPr lang="en-US" smtClean="0"/>
              <a:t>32</a:t>
            </a:fld>
            <a:endParaRPr lang="en-US" dirty="0"/>
          </a:p>
        </p:txBody>
      </p:sp>
      <p:sp>
        <p:nvSpPr>
          <p:cNvPr id="5" name="Date Placeholder 4">
            <a:extLst>
              <a:ext uri="{FF2B5EF4-FFF2-40B4-BE49-F238E27FC236}">
                <a16:creationId xmlns:a16="http://schemas.microsoft.com/office/drawing/2014/main" id="{0841E17E-47A1-2472-6379-3C36D33618CE}"/>
              </a:ext>
            </a:extLst>
          </p:cNvPr>
          <p:cNvSpPr>
            <a:spLocks noGrp="1"/>
          </p:cNvSpPr>
          <p:nvPr>
            <p:ph type="dt" idx="1"/>
          </p:nvPr>
        </p:nvSpPr>
        <p:spPr/>
        <p:txBody>
          <a:bodyPr/>
          <a:lstStyle/>
          <a:p>
            <a:r>
              <a:rPr lang="en-US"/>
              <a:t>5/3/2023</a:t>
            </a:r>
          </a:p>
        </p:txBody>
      </p:sp>
    </p:spTree>
    <p:extLst>
      <p:ext uri="{BB962C8B-B14F-4D97-AF65-F5344CB8AC3E}">
        <p14:creationId xmlns:p14="http://schemas.microsoft.com/office/powerpoint/2010/main" val="16509737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baseline="0" dirty="0"/>
              <a:t>*While training is required, antimicrobial pesticides are exempt from the reporting, recording, and notification requirements of the HSA. </a:t>
            </a:r>
            <a:endParaRPr lang="en-US" dirty="0"/>
          </a:p>
        </p:txBody>
      </p:sp>
      <p:sp>
        <p:nvSpPr>
          <p:cNvPr id="4" name="Slide Number Placeholder 3"/>
          <p:cNvSpPr>
            <a:spLocks noGrp="1"/>
          </p:cNvSpPr>
          <p:nvPr>
            <p:ph type="sldNum" sz="quarter" idx="10"/>
          </p:nvPr>
        </p:nvSpPr>
        <p:spPr/>
        <p:txBody>
          <a:bodyPr/>
          <a:lstStyle/>
          <a:p>
            <a:fld id="{ECCBF3A2-1D03-491F-BDB6-337C0C097926}" type="slidenum">
              <a:rPr lang="en-US" smtClean="0"/>
              <a:t>4</a:t>
            </a:fld>
            <a:endParaRPr lang="en-US" dirty="0"/>
          </a:p>
        </p:txBody>
      </p:sp>
      <p:sp>
        <p:nvSpPr>
          <p:cNvPr id="5" name="Date Placeholder 4">
            <a:extLst>
              <a:ext uri="{FF2B5EF4-FFF2-40B4-BE49-F238E27FC236}">
                <a16:creationId xmlns:a16="http://schemas.microsoft.com/office/drawing/2014/main" id="{062ABE92-80CB-B216-BDE7-C0DA2DC915F9}"/>
              </a:ext>
            </a:extLst>
          </p:cNvPr>
          <p:cNvSpPr>
            <a:spLocks noGrp="1"/>
          </p:cNvSpPr>
          <p:nvPr>
            <p:ph type="dt" idx="1"/>
          </p:nvPr>
        </p:nvSpPr>
        <p:spPr/>
        <p:txBody>
          <a:bodyPr/>
          <a:lstStyle/>
          <a:p>
            <a:r>
              <a:rPr lang="en-US"/>
              <a:t>5/3/2023</a:t>
            </a:r>
          </a:p>
        </p:txBody>
      </p:sp>
    </p:spTree>
    <p:extLst>
      <p:ext uri="{BB962C8B-B14F-4D97-AF65-F5344CB8AC3E}">
        <p14:creationId xmlns:p14="http://schemas.microsoft.com/office/powerpoint/2010/main" val="10890664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dirty="0"/>
              <a:t>Some products</a:t>
            </a:r>
            <a:r>
              <a:rPr lang="en-US" baseline="0" dirty="0"/>
              <a:t> create fumes that could trigger or even cause asthma.  If you have children or staff with asthma, best to avoid products with these active ingredients. </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26AE089B-273D-4B98-82C8-F063A6BF9825}" type="slidenum">
              <a:rPr lang="en-US" smtClean="0"/>
              <a:t>33</a:t>
            </a:fld>
            <a:endParaRPr lang="en-US" dirty="0"/>
          </a:p>
        </p:txBody>
      </p:sp>
      <p:sp>
        <p:nvSpPr>
          <p:cNvPr id="5" name="Date Placeholder 4">
            <a:extLst>
              <a:ext uri="{FF2B5EF4-FFF2-40B4-BE49-F238E27FC236}">
                <a16:creationId xmlns:a16="http://schemas.microsoft.com/office/drawing/2014/main" id="{708B0982-28D7-EAEB-D3F1-709EE4ABD524}"/>
              </a:ext>
            </a:extLst>
          </p:cNvPr>
          <p:cNvSpPr>
            <a:spLocks noGrp="1"/>
          </p:cNvSpPr>
          <p:nvPr>
            <p:ph type="dt" idx="1"/>
          </p:nvPr>
        </p:nvSpPr>
        <p:spPr/>
        <p:txBody>
          <a:bodyPr/>
          <a:lstStyle/>
          <a:p>
            <a:r>
              <a:rPr lang="en-US"/>
              <a:t>5/3/2023</a:t>
            </a:r>
          </a:p>
        </p:txBody>
      </p:sp>
    </p:spTree>
    <p:extLst>
      <p:ext uri="{BB962C8B-B14F-4D97-AF65-F5344CB8AC3E}">
        <p14:creationId xmlns:p14="http://schemas.microsoft.com/office/powerpoint/2010/main" val="8379855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6AE089B-273D-4B98-82C8-F063A6BF9825}" type="slidenum">
              <a:rPr lang="en-US" smtClean="0"/>
              <a:t>35</a:t>
            </a:fld>
            <a:endParaRPr lang="en-US" dirty="0"/>
          </a:p>
        </p:txBody>
      </p:sp>
      <p:sp>
        <p:nvSpPr>
          <p:cNvPr id="5" name="Date Placeholder 4">
            <a:extLst>
              <a:ext uri="{FF2B5EF4-FFF2-40B4-BE49-F238E27FC236}">
                <a16:creationId xmlns:a16="http://schemas.microsoft.com/office/drawing/2014/main" id="{5C34BBF2-277F-ACB6-0CF0-8666C39D071B}"/>
              </a:ext>
            </a:extLst>
          </p:cNvPr>
          <p:cNvSpPr>
            <a:spLocks noGrp="1"/>
          </p:cNvSpPr>
          <p:nvPr>
            <p:ph type="dt" idx="1"/>
          </p:nvPr>
        </p:nvSpPr>
        <p:spPr/>
        <p:txBody>
          <a:bodyPr/>
          <a:lstStyle/>
          <a:p>
            <a:r>
              <a:rPr lang="en-US"/>
              <a:t>5/3/2023</a:t>
            </a:r>
          </a:p>
        </p:txBody>
      </p:sp>
    </p:spTree>
    <p:extLst>
      <p:ext uri="{BB962C8B-B14F-4D97-AF65-F5344CB8AC3E}">
        <p14:creationId xmlns:p14="http://schemas.microsoft.com/office/powerpoint/2010/main" val="2807120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6AE089B-273D-4B98-82C8-F063A6BF9825}" type="slidenum">
              <a:rPr lang="en-US" smtClean="0"/>
              <a:t>36</a:t>
            </a:fld>
            <a:endParaRPr lang="en-US" dirty="0"/>
          </a:p>
        </p:txBody>
      </p:sp>
      <p:sp>
        <p:nvSpPr>
          <p:cNvPr id="5" name="Date Placeholder 4">
            <a:extLst>
              <a:ext uri="{FF2B5EF4-FFF2-40B4-BE49-F238E27FC236}">
                <a16:creationId xmlns:a16="http://schemas.microsoft.com/office/drawing/2014/main" id="{55551EC8-D031-C8F7-2009-674FCC4212CD}"/>
              </a:ext>
            </a:extLst>
          </p:cNvPr>
          <p:cNvSpPr>
            <a:spLocks noGrp="1"/>
          </p:cNvSpPr>
          <p:nvPr>
            <p:ph type="dt" idx="1"/>
          </p:nvPr>
        </p:nvSpPr>
        <p:spPr/>
        <p:txBody>
          <a:bodyPr/>
          <a:lstStyle/>
          <a:p>
            <a:r>
              <a:rPr lang="en-US"/>
              <a:t>5/3/2023</a:t>
            </a:r>
          </a:p>
        </p:txBody>
      </p:sp>
    </p:spTree>
    <p:extLst>
      <p:ext uri="{BB962C8B-B14F-4D97-AF65-F5344CB8AC3E}">
        <p14:creationId xmlns:p14="http://schemas.microsoft.com/office/powerpoint/2010/main" val="34453480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6AE089B-273D-4B98-82C8-F063A6BF9825}" type="slidenum">
              <a:rPr lang="en-US" smtClean="0"/>
              <a:t>37</a:t>
            </a:fld>
            <a:endParaRPr lang="en-US" dirty="0"/>
          </a:p>
        </p:txBody>
      </p:sp>
      <p:sp>
        <p:nvSpPr>
          <p:cNvPr id="5" name="Date Placeholder 4">
            <a:extLst>
              <a:ext uri="{FF2B5EF4-FFF2-40B4-BE49-F238E27FC236}">
                <a16:creationId xmlns:a16="http://schemas.microsoft.com/office/drawing/2014/main" id="{D407BEF4-85F3-DF24-92AC-9693FED7D68E}"/>
              </a:ext>
            </a:extLst>
          </p:cNvPr>
          <p:cNvSpPr>
            <a:spLocks noGrp="1"/>
          </p:cNvSpPr>
          <p:nvPr>
            <p:ph type="dt" idx="1"/>
          </p:nvPr>
        </p:nvSpPr>
        <p:spPr/>
        <p:txBody>
          <a:bodyPr/>
          <a:lstStyle/>
          <a:p>
            <a:r>
              <a:rPr lang="en-US"/>
              <a:t>5/3/2023</a:t>
            </a:r>
          </a:p>
        </p:txBody>
      </p:sp>
    </p:spTree>
    <p:extLst>
      <p:ext uri="{BB962C8B-B14F-4D97-AF65-F5344CB8AC3E}">
        <p14:creationId xmlns:p14="http://schemas.microsoft.com/office/powerpoint/2010/main" val="373550150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Number Placeholder 6"/>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506674" eaLnBrk="0" hangingPunct="0">
              <a:defRPr sz="1200">
                <a:solidFill>
                  <a:schemeClr val="tx1"/>
                </a:solidFill>
                <a:latin typeface="Calibri" panose="020F0502020204030204" pitchFamily="34" charset="0"/>
                <a:cs typeface="Arial" panose="020B0604020202020204" pitchFamily="34" charset="0"/>
              </a:defRPr>
            </a:lvl1pPr>
            <a:lvl2pPr marL="809296" indent="-311267" defTabSz="506674" eaLnBrk="0" hangingPunct="0">
              <a:defRPr sz="1200">
                <a:solidFill>
                  <a:schemeClr val="tx1"/>
                </a:solidFill>
                <a:latin typeface="Calibri" panose="020F0502020204030204" pitchFamily="34" charset="0"/>
                <a:cs typeface="Arial" panose="020B0604020202020204" pitchFamily="34" charset="0"/>
              </a:defRPr>
            </a:lvl2pPr>
            <a:lvl3pPr marL="1245070" indent="-249014" defTabSz="506674" eaLnBrk="0" hangingPunct="0">
              <a:defRPr sz="1200">
                <a:solidFill>
                  <a:schemeClr val="tx1"/>
                </a:solidFill>
                <a:latin typeface="Calibri" panose="020F0502020204030204" pitchFamily="34" charset="0"/>
                <a:cs typeface="Arial" panose="020B0604020202020204" pitchFamily="34" charset="0"/>
              </a:defRPr>
            </a:lvl3pPr>
            <a:lvl4pPr marL="1743098" indent="-249014" defTabSz="506674" eaLnBrk="0" hangingPunct="0">
              <a:defRPr sz="1200">
                <a:solidFill>
                  <a:schemeClr val="tx1"/>
                </a:solidFill>
                <a:latin typeface="Calibri" panose="020F0502020204030204" pitchFamily="34" charset="0"/>
                <a:cs typeface="Arial" panose="020B0604020202020204" pitchFamily="34" charset="0"/>
              </a:defRPr>
            </a:lvl4pPr>
            <a:lvl5pPr marL="2241127" indent="-249014" defTabSz="506674" eaLnBrk="0" hangingPunct="0">
              <a:defRPr sz="1200">
                <a:solidFill>
                  <a:schemeClr val="tx1"/>
                </a:solidFill>
                <a:latin typeface="Calibri" panose="020F0502020204030204" pitchFamily="34" charset="0"/>
                <a:cs typeface="Arial" panose="020B0604020202020204" pitchFamily="34" charset="0"/>
              </a:defRPr>
            </a:lvl5pPr>
            <a:lvl6pPr marL="2739155" indent="-249014" algn="ctr" defTabSz="506674" eaLnBrk="0" fontAlgn="base" hangingPunct="0">
              <a:spcBef>
                <a:spcPct val="0"/>
              </a:spcBef>
              <a:spcAft>
                <a:spcPct val="0"/>
              </a:spcAft>
              <a:defRPr sz="1200">
                <a:solidFill>
                  <a:schemeClr val="tx1"/>
                </a:solidFill>
                <a:latin typeface="Calibri" panose="020F0502020204030204" pitchFamily="34" charset="0"/>
                <a:cs typeface="Arial" panose="020B0604020202020204" pitchFamily="34" charset="0"/>
              </a:defRPr>
            </a:lvl6pPr>
            <a:lvl7pPr marL="3237183" indent="-249014" algn="ctr" defTabSz="506674" eaLnBrk="0" fontAlgn="base" hangingPunct="0">
              <a:spcBef>
                <a:spcPct val="0"/>
              </a:spcBef>
              <a:spcAft>
                <a:spcPct val="0"/>
              </a:spcAft>
              <a:defRPr sz="1200">
                <a:solidFill>
                  <a:schemeClr val="tx1"/>
                </a:solidFill>
                <a:latin typeface="Calibri" panose="020F0502020204030204" pitchFamily="34" charset="0"/>
                <a:cs typeface="Arial" panose="020B0604020202020204" pitchFamily="34" charset="0"/>
              </a:defRPr>
            </a:lvl7pPr>
            <a:lvl8pPr marL="3735211" indent="-249014" algn="ctr" defTabSz="506674" eaLnBrk="0" fontAlgn="base" hangingPunct="0">
              <a:spcBef>
                <a:spcPct val="0"/>
              </a:spcBef>
              <a:spcAft>
                <a:spcPct val="0"/>
              </a:spcAft>
              <a:defRPr sz="1200">
                <a:solidFill>
                  <a:schemeClr val="tx1"/>
                </a:solidFill>
                <a:latin typeface="Calibri" panose="020F0502020204030204" pitchFamily="34" charset="0"/>
                <a:cs typeface="Arial" panose="020B0604020202020204" pitchFamily="34" charset="0"/>
              </a:defRPr>
            </a:lvl8pPr>
            <a:lvl9pPr marL="4233239" indent="-249014" algn="ctr" defTabSz="506674" eaLnBrk="0" fontAlgn="base" hangingPunct="0">
              <a:spcBef>
                <a:spcPct val="0"/>
              </a:spcBef>
              <a:spcAft>
                <a:spcPct val="0"/>
              </a:spcAft>
              <a:defRPr sz="1200">
                <a:solidFill>
                  <a:schemeClr val="tx1"/>
                </a:solidFill>
                <a:latin typeface="Calibri" panose="020F0502020204030204" pitchFamily="34" charset="0"/>
                <a:cs typeface="Arial" panose="020B0604020202020204" pitchFamily="34" charset="0"/>
              </a:defRPr>
            </a:lvl9pPr>
          </a:lstStyle>
          <a:p>
            <a:pPr eaLnBrk="1" hangingPunct="1"/>
            <a:fld id="{190FAFDE-C2F0-40D0-B489-AB47624DC296}" type="slidenum">
              <a:rPr lang="en-US" altLang="en-US" sz="1400"/>
              <a:pPr eaLnBrk="1" hangingPunct="1"/>
              <a:t>38</a:t>
            </a:fld>
            <a:endParaRPr lang="en-US" altLang="en-US" sz="1400" dirty="0"/>
          </a:p>
        </p:txBody>
      </p:sp>
      <p:sp>
        <p:nvSpPr>
          <p:cNvPr id="103427" name="Rectangle 2"/>
          <p:cNvSpPr>
            <a:spLocks noGrp="1" noRot="1" noChangeAspect="1" noTextEdit="1"/>
          </p:cNvSpPr>
          <p:nvPr>
            <p:ph type="sldImg"/>
          </p:nvPr>
        </p:nvSpPr>
        <p:spPr>
          <a:xfrm>
            <a:off x="777875" y="1200150"/>
            <a:ext cx="5759450" cy="3240088"/>
          </a:xfrm>
          <a:noFill/>
          <a:extLst>
            <a:ext uri="{909E8E84-426E-40DD-AFC4-6F175D3DCCD1}">
              <a14:hiddenFill xmlns:a14="http://schemas.microsoft.com/office/drawing/2010/main">
                <a:solidFill>
                  <a:srgbClr val="FFFFFF"/>
                </a:solidFill>
              </a14:hiddenFill>
            </a:ext>
          </a:extLst>
        </p:spPr>
      </p:sp>
      <p:sp>
        <p:nvSpPr>
          <p:cNvPr id="103428"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400" dirty="0"/>
              <a:t>Apply the sanitizer or disinfectant </a:t>
            </a:r>
            <a:r>
              <a:rPr lang="en-US" sz="1400" b="1" dirty="0"/>
              <a:t>safely</a:t>
            </a:r>
            <a:r>
              <a:rPr lang="en-US" sz="1400" dirty="0"/>
              <a:t> (no matter what product you use)</a:t>
            </a:r>
            <a:endParaRPr lang="en-US" altLang="en-US" b="1" dirty="0">
              <a:latin typeface="Arial Unicode MS" panose="020B0604020202020204" pitchFamily="34" charset="-128"/>
            </a:endParaRPr>
          </a:p>
        </p:txBody>
      </p:sp>
      <p:sp>
        <p:nvSpPr>
          <p:cNvPr id="103429" name="Footer Placeholder 1"/>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506674" eaLnBrk="0" hangingPunct="0">
              <a:defRPr sz="1200">
                <a:solidFill>
                  <a:schemeClr val="tx1"/>
                </a:solidFill>
                <a:latin typeface="Calibri" panose="020F0502020204030204" pitchFamily="34" charset="0"/>
                <a:cs typeface="Arial" panose="020B0604020202020204" pitchFamily="34" charset="0"/>
              </a:defRPr>
            </a:lvl1pPr>
            <a:lvl2pPr marL="809296" indent="-311267" defTabSz="506674" eaLnBrk="0" hangingPunct="0">
              <a:defRPr sz="1200">
                <a:solidFill>
                  <a:schemeClr val="tx1"/>
                </a:solidFill>
                <a:latin typeface="Calibri" panose="020F0502020204030204" pitchFamily="34" charset="0"/>
                <a:cs typeface="Arial" panose="020B0604020202020204" pitchFamily="34" charset="0"/>
              </a:defRPr>
            </a:lvl2pPr>
            <a:lvl3pPr marL="1245070" indent="-249014" defTabSz="506674" eaLnBrk="0" hangingPunct="0">
              <a:defRPr sz="1200">
                <a:solidFill>
                  <a:schemeClr val="tx1"/>
                </a:solidFill>
                <a:latin typeface="Calibri" panose="020F0502020204030204" pitchFamily="34" charset="0"/>
                <a:cs typeface="Arial" panose="020B0604020202020204" pitchFamily="34" charset="0"/>
              </a:defRPr>
            </a:lvl3pPr>
            <a:lvl4pPr marL="1743098" indent="-249014" defTabSz="506674" eaLnBrk="0" hangingPunct="0">
              <a:defRPr sz="1200">
                <a:solidFill>
                  <a:schemeClr val="tx1"/>
                </a:solidFill>
                <a:latin typeface="Calibri" panose="020F0502020204030204" pitchFamily="34" charset="0"/>
                <a:cs typeface="Arial" panose="020B0604020202020204" pitchFamily="34" charset="0"/>
              </a:defRPr>
            </a:lvl4pPr>
            <a:lvl5pPr marL="2241127" indent="-249014" defTabSz="506674" eaLnBrk="0" hangingPunct="0">
              <a:defRPr sz="1200">
                <a:solidFill>
                  <a:schemeClr val="tx1"/>
                </a:solidFill>
                <a:latin typeface="Calibri" panose="020F0502020204030204" pitchFamily="34" charset="0"/>
                <a:cs typeface="Arial" panose="020B0604020202020204" pitchFamily="34" charset="0"/>
              </a:defRPr>
            </a:lvl5pPr>
            <a:lvl6pPr marL="2739155" indent="-249014" algn="ctr" defTabSz="506674" eaLnBrk="0" fontAlgn="base" hangingPunct="0">
              <a:spcBef>
                <a:spcPct val="0"/>
              </a:spcBef>
              <a:spcAft>
                <a:spcPct val="0"/>
              </a:spcAft>
              <a:defRPr sz="1200">
                <a:solidFill>
                  <a:schemeClr val="tx1"/>
                </a:solidFill>
                <a:latin typeface="Calibri" panose="020F0502020204030204" pitchFamily="34" charset="0"/>
                <a:cs typeface="Arial" panose="020B0604020202020204" pitchFamily="34" charset="0"/>
              </a:defRPr>
            </a:lvl6pPr>
            <a:lvl7pPr marL="3237183" indent="-249014" algn="ctr" defTabSz="506674" eaLnBrk="0" fontAlgn="base" hangingPunct="0">
              <a:spcBef>
                <a:spcPct val="0"/>
              </a:spcBef>
              <a:spcAft>
                <a:spcPct val="0"/>
              </a:spcAft>
              <a:defRPr sz="1200">
                <a:solidFill>
                  <a:schemeClr val="tx1"/>
                </a:solidFill>
                <a:latin typeface="Calibri" panose="020F0502020204030204" pitchFamily="34" charset="0"/>
                <a:cs typeface="Arial" panose="020B0604020202020204" pitchFamily="34" charset="0"/>
              </a:defRPr>
            </a:lvl7pPr>
            <a:lvl8pPr marL="3735211" indent="-249014" algn="ctr" defTabSz="506674" eaLnBrk="0" fontAlgn="base" hangingPunct="0">
              <a:spcBef>
                <a:spcPct val="0"/>
              </a:spcBef>
              <a:spcAft>
                <a:spcPct val="0"/>
              </a:spcAft>
              <a:defRPr sz="1200">
                <a:solidFill>
                  <a:schemeClr val="tx1"/>
                </a:solidFill>
                <a:latin typeface="Calibri" panose="020F0502020204030204" pitchFamily="34" charset="0"/>
                <a:cs typeface="Arial" panose="020B0604020202020204" pitchFamily="34" charset="0"/>
              </a:defRPr>
            </a:lvl8pPr>
            <a:lvl9pPr marL="4233239" indent="-249014" algn="ctr" defTabSz="506674" eaLnBrk="0" fontAlgn="base" hangingPunct="0">
              <a:spcBef>
                <a:spcPct val="0"/>
              </a:spcBef>
              <a:spcAft>
                <a:spcPct val="0"/>
              </a:spcAft>
              <a:defRPr sz="1200">
                <a:solidFill>
                  <a:schemeClr val="tx1"/>
                </a:solidFill>
                <a:latin typeface="Calibri" panose="020F0502020204030204" pitchFamily="34" charset="0"/>
                <a:cs typeface="Arial" panose="020B0604020202020204" pitchFamily="34" charset="0"/>
              </a:defRPr>
            </a:lvl9pPr>
          </a:lstStyle>
          <a:p>
            <a:pPr eaLnBrk="1" hangingPunct="1"/>
            <a:r>
              <a:rPr lang="en-US" altLang="en-US" sz="1400" dirty="0">
                <a:latin typeface="Cambria" panose="02040503050406030204" pitchFamily="18" charset="0"/>
              </a:rPr>
              <a:t>San Francisco Asthma Task Force, July 2013</a:t>
            </a:r>
          </a:p>
        </p:txBody>
      </p:sp>
      <p:sp>
        <p:nvSpPr>
          <p:cNvPr id="2" name="Date Placeholder 1">
            <a:extLst>
              <a:ext uri="{FF2B5EF4-FFF2-40B4-BE49-F238E27FC236}">
                <a16:creationId xmlns:a16="http://schemas.microsoft.com/office/drawing/2014/main" id="{8C71B45F-75F4-41F7-D9A1-C310AC64F8A2}"/>
              </a:ext>
            </a:extLst>
          </p:cNvPr>
          <p:cNvSpPr>
            <a:spLocks noGrp="1"/>
          </p:cNvSpPr>
          <p:nvPr>
            <p:ph type="dt" idx="1"/>
          </p:nvPr>
        </p:nvSpPr>
        <p:spPr/>
        <p:txBody>
          <a:bodyPr/>
          <a:lstStyle/>
          <a:p>
            <a:r>
              <a:rPr lang="en-US"/>
              <a:t>5/3/2023</a:t>
            </a:r>
          </a:p>
        </p:txBody>
      </p:sp>
    </p:spTree>
    <p:extLst>
      <p:ext uri="{BB962C8B-B14F-4D97-AF65-F5344CB8AC3E}">
        <p14:creationId xmlns:p14="http://schemas.microsoft.com/office/powerpoint/2010/main" val="141380401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r>
              <a:rPr lang="en-US"/>
              <a:t>5/3/2023</a:t>
            </a:r>
          </a:p>
        </p:txBody>
      </p:sp>
      <p:sp>
        <p:nvSpPr>
          <p:cNvPr id="5" name="Slide Number Placeholder 4"/>
          <p:cNvSpPr>
            <a:spLocks noGrp="1"/>
          </p:cNvSpPr>
          <p:nvPr>
            <p:ph type="sldNum" sz="quarter" idx="5"/>
          </p:nvPr>
        </p:nvSpPr>
        <p:spPr/>
        <p:txBody>
          <a:bodyPr/>
          <a:lstStyle/>
          <a:p>
            <a:fld id="{ECCBF3A2-1D03-491F-BDB6-337C0C097926}" type="slidenum">
              <a:rPr lang="en-US" smtClean="0"/>
              <a:t>39</a:t>
            </a:fld>
            <a:endParaRPr lang="en-US"/>
          </a:p>
        </p:txBody>
      </p:sp>
    </p:spTree>
    <p:extLst>
      <p:ext uri="{BB962C8B-B14F-4D97-AF65-F5344CB8AC3E}">
        <p14:creationId xmlns:p14="http://schemas.microsoft.com/office/powerpoint/2010/main" val="25137114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Number Placeholder 6"/>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506674" eaLnBrk="0" hangingPunct="0">
              <a:defRPr sz="1200">
                <a:solidFill>
                  <a:schemeClr val="tx1"/>
                </a:solidFill>
                <a:latin typeface="Calibri" panose="020F0502020204030204" pitchFamily="34" charset="0"/>
                <a:cs typeface="Arial" panose="020B0604020202020204" pitchFamily="34" charset="0"/>
              </a:defRPr>
            </a:lvl1pPr>
            <a:lvl2pPr marL="809296" indent="-311267" defTabSz="506674" eaLnBrk="0" hangingPunct="0">
              <a:defRPr sz="1200">
                <a:solidFill>
                  <a:schemeClr val="tx1"/>
                </a:solidFill>
                <a:latin typeface="Calibri" panose="020F0502020204030204" pitchFamily="34" charset="0"/>
                <a:cs typeface="Arial" panose="020B0604020202020204" pitchFamily="34" charset="0"/>
              </a:defRPr>
            </a:lvl2pPr>
            <a:lvl3pPr marL="1245070" indent="-249014" defTabSz="506674" eaLnBrk="0" hangingPunct="0">
              <a:defRPr sz="1200">
                <a:solidFill>
                  <a:schemeClr val="tx1"/>
                </a:solidFill>
                <a:latin typeface="Calibri" panose="020F0502020204030204" pitchFamily="34" charset="0"/>
                <a:cs typeface="Arial" panose="020B0604020202020204" pitchFamily="34" charset="0"/>
              </a:defRPr>
            </a:lvl3pPr>
            <a:lvl4pPr marL="1743098" indent="-249014" defTabSz="506674" eaLnBrk="0" hangingPunct="0">
              <a:defRPr sz="1200">
                <a:solidFill>
                  <a:schemeClr val="tx1"/>
                </a:solidFill>
                <a:latin typeface="Calibri" panose="020F0502020204030204" pitchFamily="34" charset="0"/>
                <a:cs typeface="Arial" panose="020B0604020202020204" pitchFamily="34" charset="0"/>
              </a:defRPr>
            </a:lvl4pPr>
            <a:lvl5pPr marL="2241127" indent="-249014" defTabSz="506674" eaLnBrk="0" hangingPunct="0">
              <a:defRPr sz="1200">
                <a:solidFill>
                  <a:schemeClr val="tx1"/>
                </a:solidFill>
                <a:latin typeface="Calibri" panose="020F0502020204030204" pitchFamily="34" charset="0"/>
                <a:cs typeface="Arial" panose="020B0604020202020204" pitchFamily="34" charset="0"/>
              </a:defRPr>
            </a:lvl5pPr>
            <a:lvl6pPr marL="2739155" indent="-249014" algn="ctr" defTabSz="506674" eaLnBrk="0" fontAlgn="base" hangingPunct="0">
              <a:spcBef>
                <a:spcPct val="0"/>
              </a:spcBef>
              <a:spcAft>
                <a:spcPct val="0"/>
              </a:spcAft>
              <a:defRPr sz="1200">
                <a:solidFill>
                  <a:schemeClr val="tx1"/>
                </a:solidFill>
                <a:latin typeface="Calibri" panose="020F0502020204030204" pitchFamily="34" charset="0"/>
                <a:cs typeface="Arial" panose="020B0604020202020204" pitchFamily="34" charset="0"/>
              </a:defRPr>
            </a:lvl6pPr>
            <a:lvl7pPr marL="3237183" indent="-249014" algn="ctr" defTabSz="506674" eaLnBrk="0" fontAlgn="base" hangingPunct="0">
              <a:spcBef>
                <a:spcPct val="0"/>
              </a:spcBef>
              <a:spcAft>
                <a:spcPct val="0"/>
              </a:spcAft>
              <a:defRPr sz="1200">
                <a:solidFill>
                  <a:schemeClr val="tx1"/>
                </a:solidFill>
                <a:latin typeface="Calibri" panose="020F0502020204030204" pitchFamily="34" charset="0"/>
                <a:cs typeface="Arial" panose="020B0604020202020204" pitchFamily="34" charset="0"/>
              </a:defRPr>
            </a:lvl7pPr>
            <a:lvl8pPr marL="3735211" indent="-249014" algn="ctr" defTabSz="506674" eaLnBrk="0" fontAlgn="base" hangingPunct="0">
              <a:spcBef>
                <a:spcPct val="0"/>
              </a:spcBef>
              <a:spcAft>
                <a:spcPct val="0"/>
              </a:spcAft>
              <a:defRPr sz="1200">
                <a:solidFill>
                  <a:schemeClr val="tx1"/>
                </a:solidFill>
                <a:latin typeface="Calibri" panose="020F0502020204030204" pitchFamily="34" charset="0"/>
                <a:cs typeface="Arial" panose="020B0604020202020204" pitchFamily="34" charset="0"/>
              </a:defRPr>
            </a:lvl8pPr>
            <a:lvl9pPr marL="4233239" indent="-249014" algn="ctr" defTabSz="506674" eaLnBrk="0" fontAlgn="base" hangingPunct="0">
              <a:spcBef>
                <a:spcPct val="0"/>
              </a:spcBef>
              <a:spcAft>
                <a:spcPct val="0"/>
              </a:spcAft>
              <a:defRPr sz="1200">
                <a:solidFill>
                  <a:schemeClr val="tx1"/>
                </a:solidFill>
                <a:latin typeface="Calibri" panose="020F0502020204030204" pitchFamily="34" charset="0"/>
                <a:cs typeface="Arial" panose="020B0604020202020204" pitchFamily="34" charset="0"/>
              </a:defRPr>
            </a:lvl9pPr>
          </a:lstStyle>
          <a:p>
            <a:pPr eaLnBrk="1" hangingPunct="1"/>
            <a:fld id="{465C67D9-E1D3-4222-A812-8C3F087A66B2}" type="slidenum">
              <a:rPr lang="en-US" altLang="en-US" sz="1400"/>
              <a:pPr eaLnBrk="1" hangingPunct="1"/>
              <a:t>40</a:t>
            </a:fld>
            <a:endParaRPr lang="en-US" altLang="en-US" sz="1400" dirty="0"/>
          </a:p>
        </p:txBody>
      </p:sp>
      <p:sp>
        <p:nvSpPr>
          <p:cNvPr id="94211" name="Rectangle 2"/>
          <p:cNvSpPr>
            <a:spLocks noGrp="1" noRot="1" noChangeAspect="1" noTextEdit="1"/>
          </p:cNvSpPr>
          <p:nvPr>
            <p:ph type="sldImg"/>
          </p:nvPr>
        </p:nvSpPr>
        <p:spPr>
          <a:xfrm>
            <a:off x="777875" y="1200150"/>
            <a:ext cx="5759450" cy="3240088"/>
          </a:xfrm>
          <a:noFill/>
          <a:extLst>
            <a:ext uri="{909E8E84-426E-40DD-AFC4-6F175D3DCCD1}">
              <a14:hiddenFill xmlns:a14="http://schemas.microsoft.com/office/drawing/2010/main">
                <a:solidFill>
                  <a:srgbClr val="FFFFFF"/>
                </a:solidFill>
              </a14:hiddenFill>
            </a:ext>
          </a:extLst>
        </p:spPr>
      </p:sp>
      <p:sp>
        <p:nvSpPr>
          <p:cNvPr id="94212"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96056"/>
            <a:r>
              <a:rPr lang="en-US" altLang="en-US" noProof="0" dirty="0">
                <a:latin typeface="Cambria" panose="02040503050406030204" pitchFamily="18" charset="0"/>
              </a:rPr>
              <a:t>Label</a:t>
            </a:r>
            <a:r>
              <a:rPr lang="es-ES_tradnl" altLang="en-US" dirty="0">
                <a:latin typeface="Cambria" panose="02040503050406030204" pitchFamily="18" charset="0"/>
              </a:rPr>
              <a:t> spray bottles with surfaces</a:t>
            </a:r>
            <a:r>
              <a:rPr lang="es-ES_tradnl" altLang="en-US" baseline="0" dirty="0">
                <a:latin typeface="Cambria" panose="02040503050406030204" pitchFamily="18" charset="0"/>
              </a:rPr>
              <a:t> to use on (date mixed if applicable)</a:t>
            </a:r>
          </a:p>
          <a:p>
            <a:pPr defTabSz="996056"/>
            <a:endParaRPr lang="en-US" sz="1400" dirty="0"/>
          </a:p>
          <a:p>
            <a:pPr defTabSz="996056"/>
            <a:r>
              <a:rPr lang="en-US" sz="1400" dirty="0"/>
              <a:t>sanitize and disinfect when children are NOT in the area (provide a safe distance); </a:t>
            </a:r>
          </a:p>
          <a:p>
            <a:pPr defTabSz="996056"/>
            <a:endParaRPr lang="es-ES_tradnl" altLang="en-US" dirty="0">
              <a:latin typeface="Cambria" panose="02040503050406030204" pitchFamily="18" charset="0"/>
            </a:endParaRPr>
          </a:p>
          <a:p>
            <a:pPr defTabSz="996056"/>
            <a:endParaRPr lang="es-ES_tradnl" altLang="en-US" dirty="0">
              <a:latin typeface="Cambria" panose="02040503050406030204" pitchFamily="18" charset="0"/>
            </a:endParaRPr>
          </a:p>
          <a:p>
            <a:pPr defTabSz="996056"/>
            <a:r>
              <a:rPr lang="es-ES_tradnl" altLang="en-US" dirty="0">
                <a:latin typeface="Cambria" panose="02040503050406030204" pitchFamily="18" charset="0"/>
              </a:rPr>
              <a:t>Never</a:t>
            </a:r>
            <a:r>
              <a:rPr lang="es-ES_tradnl" altLang="en-US" baseline="0" dirty="0">
                <a:latin typeface="Cambria" panose="02040503050406030204" pitchFamily="18" charset="0"/>
              </a:rPr>
              <a:t> mix vinegar with bleach or ammonia with bleach</a:t>
            </a:r>
          </a:p>
          <a:p>
            <a:pPr defTabSz="996056"/>
            <a:endParaRPr lang="es-ES_tradnl" altLang="en-US" baseline="0" dirty="0">
              <a:latin typeface="Cambria" panose="02040503050406030204" pitchFamily="18" charset="0"/>
            </a:endParaRPr>
          </a:p>
          <a:p>
            <a:pPr defTabSz="996056">
              <a:defRPr/>
            </a:pPr>
            <a:r>
              <a:rPr lang="en-US" altLang="en-US" sz="1400" dirty="0"/>
              <a:t>Avoid spraying sanitizers and disinfectants on surfaces close to the face (such as windows, mirrors, and partitions) </a:t>
            </a:r>
          </a:p>
          <a:p>
            <a:pPr defTabSz="996056"/>
            <a:endParaRPr lang="es-ES_tradnl" altLang="en-US" dirty="0">
              <a:latin typeface="Cambria" panose="02040503050406030204" pitchFamily="18" charset="0"/>
            </a:endParaRPr>
          </a:p>
        </p:txBody>
      </p:sp>
      <p:sp>
        <p:nvSpPr>
          <p:cNvPr id="94213" name="Footer Placeholder 1"/>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506674" eaLnBrk="0" hangingPunct="0">
              <a:defRPr sz="1200">
                <a:solidFill>
                  <a:schemeClr val="tx1"/>
                </a:solidFill>
                <a:latin typeface="Calibri" panose="020F0502020204030204" pitchFamily="34" charset="0"/>
                <a:cs typeface="Arial" panose="020B0604020202020204" pitchFamily="34" charset="0"/>
              </a:defRPr>
            </a:lvl1pPr>
            <a:lvl2pPr marL="809296" indent="-311267" defTabSz="506674" eaLnBrk="0" hangingPunct="0">
              <a:defRPr sz="1200">
                <a:solidFill>
                  <a:schemeClr val="tx1"/>
                </a:solidFill>
                <a:latin typeface="Calibri" panose="020F0502020204030204" pitchFamily="34" charset="0"/>
                <a:cs typeface="Arial" panose="020B0604020202020204" pitchFamily="34" charset="0"/>
              </a:defRPr>
            </a:lvl2pPr>
            <a:lvl3pPr marL="1245070" indent="-249014" defTabSz="506674" eaLnBrk="0" hangingPunct="0">
              <a:defRPr sz="1200">
                <a:solidFill>
                  <a:schemeClr val="tx1"/>
                </a:solidFill>
                <a:latin typeface="Calibri" panose="020F0502020204030204" pitchFamily="34" charset="0"/>
                <a:cs typeface="Arial" panose="020B0604020202020204" pitchFamily="34" charset="0"/>
              </a:defRPr>
            </a:lvl3pPr>
            <a:lvl4pPr marL="1743098" indent="-249014" defTabSz="506674" eaLnBrk="0" hangingPunct="0">
              <a:defRPr sz="1200">
                <a:solidFill>
                  <a:schemeClr val="tx1"/>
                </a:solidFill>
                <a:latin typeface="Calibri" panose="020F0502020204030204" pitchFamily="34" charset="0"/>
                <a:cs typeface="Arial" panose="020B0604020202020204" pitchFamily="34" charset="0"/>
              </a:defRPr>
            </a:lvl4pPr>
            <a:lvl5pPr marL="2241127" indent="-249014" defTabSz="506674" eaLnBrk="0" hangingPunct="0">
              <a:defRPr sz="1200">
                <a:solidFill>
                  <a:schemeClr val="tx1"/>
                </a:solidFill>
                <a:latin typeface="Calibri" panose="020F0502020204030204" pitchFamily="34" charset="0"/>
                <a:cs typeface="Arial" panose="020B0604020202020204" pitchFamily="34" charset="0"/>
              </a:defRPr>
            </a:lvl5pPr>
            <a:lvl6pPr marL="2739155" indent="-249014" algn="ctr" defTabSz="506674" eaLnBrk="0" fontAlgn="base" hangingPunct="0">
              <a:spcBef>
                <a:spcPct val="0"/>
              </a:spcBef>
              <a:spcAft>
                <a:spcPct val="0"/>
              </a:spcAft>
              <a:defRPr sz="1200">
                <a:solidFill>
                  <a:schemeClr val="tx1"/>
                </a:solidFill>
                <a:latin typeface="Calibri" panose="020F0502020204030204" pitchFamily="34" charset="0"/>
                <a:cs typeface="Arial" panose="020B0604020202020204" pitchFamily="34" charset="0"/>
              </a:defRPr>
            </a:lvl6pPr>
            <a:lvl7pPr marL="3237183" indent="-249014" algn="ctr" defTabSz="506674" eaLnBrk="0" fontAlgn="base" hangingPunct="0">
              <a:spcBef>
                <a:spcPct val="0"/>
              </a:spcBef>
              <a:spcAft>
                <a:spcPct val="0"/>
              </a:spcAft>
              <a:defRPr sz="1200">
                <a:solidFill>
                  <a:schemeClr val="tx1"/>
                </a:solidFill>
                <a:latin typeface="Calibri" panose="020F0502020204030204" pitchFamily="34" charset="0"/>
                <a:cs typeface="Arial" panose="020B0604020202020204" pitchFamily="34" charset="0"/>
              </a:defRPr>
            </a:lvl7pPr>
            <a:lvl8pPr marL="3735211" indent="-249014" algn="ctr" defTabSz="506674" eaLnBrk="0" fontAlgn="base" hangingPunct="0">
              <a:spcBef>
                <a:spcPct val="0"/>
              </a:spcBef>
              <a:spcAft>
                <a:spcPct val="0"/>
              </a:spcAft>
              <a:defRPr sz="1200">
                <a:solidFill>
                  <a:schemeClr val="tx1"/>
                </a:solidFill>
                <a:latin typeface="Calibri" panose="020F0502020204030204" pitchFamily="34" charset="0"/>
                <a:cs typeface="Arial" panose="020B0604020202020204" pitchFamily="34" charset="0"/>
              </a:defRPr>
            </a:lvl8pPr>
            <a:lvl9pPr marL="4233239" indent="-249014" algn="ctr" defTabSz="506674" eaLnBrk="0" fontAlgn="base" hangingPunct="0">
              <a:spcBef>
                <a:spcPct val="0"/>
              </a:spcBef>
              <a:spcAft>
                <a:spcPct val="0"/>
              </a:spcAft>
              <a:defRPr sz="1200">
                <a:solidFill>
                  <a:schemeClr val="tx1"/>
                </a:solidFill>
                <a:latin typeface="Calibri" panose="020F0502020204030204" pitchFamily="34" charset="0"/>
                <a:cs typeface="Arial" panose="020B0604020202020204" pitchFamily="34" charset="0"/>
              </a:defRPr>
            </a:lvl9pPr>
          </a:lstStyle>
          <a:p>
            <a:pPr eaLnBrk="1" hangingPunct="1"/>
            <a:r>
              <a:rPr lang="en-US" altLang="en-US" sz="1400" dirty="0">
                <a:latin typeface="Cambria" panose="02040503050406030204" pitchFamily="18" charset="0"/>
              </a:rPr>
              <a:t>San Francisco Asthma Task Force, July 2013</a:t>
            </a:r>
          </a:p>
        </p:txBody>
      </p:sp>
      <p:sp>
        <p:nvSpPr>
          <p:cNvPr id="2" name="Date Placeholder 1">
            <a:extLst>
              <a:ext uri="{FF2B5EF4-FFF2-40B4-BE49-F238E27FC236}">
                <a16:creationId xmlns:a16="http://schemas.microsoft.com/office/drawing/2014/main" id="{632995A1-7013-9E58-D158-190FD4D11DDF}"/>
              </a:ext>
            </a:extLst>
          </p:cNvPr>
          <p:cNvSpPr>
            <a:spLocks noGrp="1"/>
          </p:cNvSpPr>
          <p:nvPr>
            <p:ph type="dt" idx="1"/>
          </p:nvPr>
        </p:nvSpPr>
        <p:spPr/>
        <p:txBody>
          <a:bodyPr/>
          <a:lstStyle/>
          <a:p>
            <a:r>
              <a:rPr lang="en-US"/>
              <a:t>5/3/2023</a:t>
            </a:r>
          </a:p>
        </p:txBody>
      </p:sp>
    </p:spTree>
    <p:extLst>
      <p:ext uri="{BB962C8B-B14F-4D97-AF65-F5344CB8AC3E}">
        <p14:creationId xmlns:p14="http://schemas.microsoft.com/office/powerpoint/2010/main" val="190799386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Number Placeholder 6"/>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506674" eaLnBrk="0" hangingPunct="0">
              <a:defRPr sz="1200">
                <a:solidFill>
                  <a:schemeClr val="tx1"/>
                </a:solidFill>
                <a:latin typeface="Calibri" panose="020F0502020204030204" pitchFamily="34" charset="0"/>
                <a:cs typeface="Arial" panose="020B0604020202020204" pitchFamily="34" charset="0"/>
              </a:defRPr>
            </a:lvl1pPr>
            <a:lvl2pPr marL="809296" indent="-311267" defTabSz="506674" eaLnBrk="0" hangingPunct="0">
              <a:defRPr sz="1200">
                <a:solidFill>
                  <a:schemeClr val="tx1"/>
                </a:solidFill>
                <a:latin typeface="Calibri" panose="020F0502020204030204" pitchFamily="34" charset="0"/>
                <a:cs typeface="Arial" panose="020B0604020202020204" pitchFamily="34" charset="0"/>
              </a:defRPr>
            </a:lvl2pPr>
            <a:lvl3pPr marL="1245070" indent="-249014" defTabSz="506674" eaLnBrk="0" hangingPunct="0">
              <a:defRPr sz="1200">
                <a:solidFill>
                  <a:schemeClr val="tx1"/>
                </a:solidFill>
                <a:latin typeface="Calibri" panose="020F0502020204030204" pitchFamily="34" charset="0"/>
                <a:cs typeface="Arial" panose="020B0604020202020204" pitchFamily="34" charset="0"/>
              </a:defRPr>
            </a:lvl3pPr>
            <a:lvl4pPr marL="1743098" indent="-249014" defTabSz="506674" eaLnBrk="0" hangingPunct="0">
              <a:defRPr sz="1200">
                <a:solidFill>
                  <a:schemeClr val="tx1"/>
                </a:solidFill>
                <a:latin typeface="Calibri" panose="020F0502020204030204" pitchFamily="34" charset="0"/>
                <a:cs typeface="Arial" panose="020B0604020202020204" pitchFamily="34" charset="0"/>
              </a:defRPr>
            </a:lvl4pPr>
            <a:lvl5pPr marL="2241127" indent="-249014" defTabSz="506674" eaLnBrk="0" hangingPunct="0">
              <a:defRPr sz="1200">
                <a:solidFill>
                  <a:schemeClr val="tx1"/>
                </a:solidFill>
                <a:latin typeface="Calibri" panose="020F0502020204030204" pitchFamily="34" charset="0"/>
                <a:cs typeface="Arial" panose="020B0604020202020204" pitchFamily="34" charset="0"/>
              </a:defRPr>
            </a:lvl5pPr>
            <a:lvl6pPr marL="2739155" indent="-249014" algn="ctr" defTabSz="506674" eaLnBrk="0" fontAlgn="base" hangingPunct="0">
              <a:spcBef>
                <a:spcPct val="0"/>
              </a:spcBef>
              <a:spcAft>
                <a:spcPct val="0"/>
              </a:spcAft>
              <a:defRPr sz="1200">
                <a:solidFill>
                  <a:schemeClr val="tx1"/>
                </a:solidFill>
                <a:latin typeface="Calibri" panose="020F0502020204030204" pitchFamily="34" charset="0"/>
                <a:cs typeface="Arial" panose="020B0604020202020204" pitchFamily="34" charset="0"/>
              </a:defRPr>
            </a:lvl6pPr>
            <a:lvl7pPr marL="3237183" indent="-249014" algn="ctr" defTabSz="506674" eaLnBrk="0" fontAlgn="base" hangingPunct="0">
              <a:spcBef>
                <a:spcPct val="0"/>
              </a:spcBef>
              <a:spcAft>
                <a:spcPct val="0"/>
              </a:spcAft>
              <a:defRPr sz="1200">
                <a:solidFill>
                  <a:schemeClr val="tx1"/>
                </a:solidFill>
                <a:latin typeface="Calibri" panose="020F0502020204030204" pitchFamily="34" charset="0"/>
                <a:cs typeface="Arial" panose="020B0604020202020204" pitchFamily="34" charset="0"/>
              </a:defRPr>
            </a:lvl7pPr>
            <a:lvl8pPr marL="3735211" indent="-249014" algn="ctr" defTabSz="506674" eaLnBrk="0" fontAlgn="base" hangingPunct="0">
              <a:spcBef>
                <a:spcPct val="0"/>
              </a:spcBef>
              <a:spcAft>
                <a:spcPct val="0"/>
              </a:spcAft>
              <a:defRPr sz="1200">
                <a:solidFill>
                  <a:schemeClr val="tx1"/>
                </a:solidFill>
                <a:latin typeface="Calibri" panose="020F0502020204030204" pitchFamily="34" charset="0"/>
                <a:cs typeface="Arial" panose="020B0604020202020204" pitchFamily="34" charset="0"/>
              </a:defRPr>
            </a:lvl8pPr>
            <a:lvl9pPr marL="4233239" indent="-249014" algn="ctr" defTabSz="506674" eaLnBrk="0" fontAlgn="base" hangingPunct="0">
              <a:spcBef>
                <a:spcPct val="0"/>
              </a:spcBef>
              <a:spcAft>
                <a:spcPct val="0"/>
              </a:spcAft>
              <a:defRPr sz="1200">
                <a:solidFill>
                  <a:schemeClr val="tx1"/>
                </a:solidFill>
                <a:latin typeface="Calibri" panose="020F0502020204030204" pitchFamily="34" charset="0"/>
                <a:cs typeface="Arial" panose="020B0604020202020204" pitchFamily="34" charset="0"/>
              </a:defRPr>
            </a:lvl9pPr>
          </a:lstStyle>
          <a:p>
            <a:pPr eaLnBrk="1" hangingPunct="1"/>
            <a:fld id="{465C67D9-E1D3-4222-A812-8C3F087A66B2}" type="slidenum">
              <a:rPr lang="en-US" altLang="en-US" sz="1400"/>
              <a:pPr eaLnBrk="1" hangingPunct="1"/>
              <a:t>41</a:t>
            </a:fld>
            <a:endParaRPr lang="en-US" altLang="en-US" sz="1400" dirty="0"/>
          </a:p>
        </p:txBody>
      </p:sp>
      <p:sp>
        <p:nvSpPr>
          <p:cNvPr id="94211" name="Rectangle 2"/>
          <p:cNvSpPr>
            <a:spLocks noGrp="1" noRot="1" noChangeAspect="1" noTextEdit="1"/>
          </p:cNvSpPr>
          <p:nvPr>
            <p:ph type="sldImg"/>
          </p:nvPr>
        </p:nvSpPr>
        <p:spPr>
          <a:xfrm>
            <a:off x="777875" y="1200150"/>
            <a:ext cx="5759450" cy="3240088"/>
          </a:xfrm>
          <a:noFill/>
          <a:extLst>
            <a:ext uri="{909E8E84-426E-40DD-AFC4-6F175D3DCCD1}">
              <a14:hiddenFill xmlns:a14="http://schemas.microsoft.com/office/drawing/2010/main">
                <a:solidFill>
                  <a:srgbClr val="FFFFFF"/>
                </a:solidFill>
              </a14:hiddenFill>
            </a:ext>
          </a:extLst>
        </p:spPr>
      </p:sp>
      <p:sp>
        <p:nvSpPr>
          <p:cNvPr id="94212"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96056"/>
            <a:r>
              <a:rPr lang="en-US" altLang="en-US" noProof="0" dirty="0">
                <a:latin typeface="Cambria" panose="02040503050406030204" pitchFamily="18" charset="0"/>
              </a:rPr>
              <a:t>Label</a:t>
            </a:r>
            <a:r>
              <a:rPr lang="es-ES_tradnl" altLang="en-US" dirty="0">
                <a:latin typeface="Cambria" panose="02040503050406030204" pitchFamily="18" charset="0"/>
              </a:rPr>
              <a:t> spray bottles with surfaces</a:t>
            </a:r>
            <a:r>
              <a:rPr lang="es-ES_tradnl" altLang="en-US" baseline="0" dirty="0">
                <a:latin typeface="Cambria" panose="02040503050406030204" pitchFamily="18" charset="0"/>
              </a:rPr>
              <a:t> to use </a:t>
            </a:r>
            <a:r>
              <a:rPr lang="en-US" altLang="en-US" baseline="0" noProof="0" dirty="0">
                <a:latin typeface="Cambria" panose="02040503050406030204" pitchFamily="18" charset="0"/>
              </a:rPr>
              <a:t>on</a:t>
            </a:r>
            <a:r>
              <a:rPr lang="es-ES_tradnl" altLang="en-US" baseline="0" dirty="0">
                <a:latin typeface="Cambria" panose="02040503050406030204" pitchFamily="18" charset="0"/>
              </a:rPr>
              <a:t> (date </a:t>
            </a:r>
            <a:r>
              <a:rPr lang="en-US" altLang="en-US" baseline="0" noProof="0" dirty="0">
                <a:latin typeface="Cambria" panose="02040503050406030204" pitchFamily="18" charset="0"/>
              </a:rPr>
              <a:t>mixed</a:t>
            </a:r>
            <a:r>
              <a:rPr lang="es-ES_tradnl" altLang="en-US" baseline="0" dirty="0">
                <a:latin typeface="Cambria" panose="02040503050406030204" pitchFamily="18" charset="0"/>
              </a:rPr>
              <a:t> if </a:t>
            </a:r>
            <a:r>
              <a:rPr lang="es-ES_tradnl" altLang="en-US" baseline="0" dirty="0" err="1">
                <a:latin typeface="Cambria" panose="02040503050406030204" pitchFamily="18" charset="0"/>
              </a:rPr>
              <a:t>applicable</a:t>
            </a:r>
            <a:r>
              <a:rPr lang="es-ES_tradnl" altLang="en-US" baseline="0" dirty="0">
                <a:latin typeface="Cambria" panose="02040503050406030204" pitchFamily="18" charset="0"/>
              </a:rPr>
              <a:t>)</a:t>
            </a:r>
          </a:p>
          <a:p>
            <a:pPr defTabSz="996056"/>
            <a:endParaRPr lang="en-US" sz="1400" dirty="0"/>
          </a:p>
          <a:p>
            <a:pPr defTabSz="996056"/>
            <a:r>
              <a:rPr lang="en-US" sz="1400" dirty="0"/>
              <a:t>sanitize and disinfect when children are NOT in the area (provide a safe distance); </a:t>
            </a:r>
          </a:p>
          <a:p>
            <a:pPr defTabSz="996056"/>
            <a:endParaRPr lang="es-ES_tradnl" altLang="en-US" dirty="0">
              <a:latin typeface="Cambria" panose="02040503050406030204" pitchFamily="18" charset="0"/>
            </a:endParaRPr>
          </a:p>
          <a:p>
            <a:pPr defTabSz="996056"/>
            <a:endParaRPr lang="es-ES_tradnl" altLang="en-US" dirty="0">
              <a:latin typeface="Cambria" panose="02040503050406030204" pitchFamily="18" charset="0"/>
            </a:endParaRPr>
          </a:p>
          <a:p>
            <a:pPr defTabSz="996056"/>
            <a:r>
              <a:rPr lang="es-ES_tradnl" altLang="en-US" dirty="0" err="1">
                <a:latin typeface="Cambria" panose="02040503050406030204" pitchFamily="18" charset="0"/>
              </a:rPr>
              <a:t>Never</a:t>
            </a:r>
            <a:r>
              <a:rPr lang="es-ES_tradnl" altLang="en-US" baseline="0" dirty="0">
                <a:latin typeface="Cambria" panose="02040503050406030204" pitchFamily="18" charset="0"/>
              </a:rPr>
              <a:t> mix </a:t>
            </a:r>
            <a:r>
              <a:rPr lang="es-ES_tradnl" altLang="en-US" baseline="0" dirty="0" err="1">
                <a:latin typeface="Cambria" panose="02040503050406030204" pitchFamily="18" charset="0"/>
              </a:rPr>
              <a:t>vinegar</a:t>
            </a:r>
            <a:r>
              <a:rPr lang="es-ES_tradnl" altLang="en-US" baseline="0" dirty="0">
                <a:latin typeface="Cambria" panose="02040503050406030204" pitchFamily="18" charset="0"/>
              </a:rPr>
              <a:t> </a:t>
            </a:r>
            <a:r>
              <a:rPr lang="es-ES_tradnl" altLang="en-US" baseline="0" dirty="0" err="1">
                <a:latin typeface="Cambria" panose="02040503050406030204" pitchFamily="18" charset="0"/>
              </a:rPr>
              <a:t>with</a:t>
            </a:r>
            <a:r>
              <a:rPr lang="es-ES_tradnl" altLang="en-US" baseline="0" dirty="0">
                <a:latin typeface="Cambria" panose="02040503050406030204" pitchFamily="18" charset="0"/>
              </a:rPr>
              <a:t> </a:t>
            </a:r>
            <a:r>
              <a:rPr lang="es-ES_tradnl" altLang="en-US" baseline="0" dirty="0" err="1">
                <a:latin typeface="Cambria" panose="02040503050406030204" pitchFamily="18" charset="0"/>
              </a:rPr>
              <a:t>bleach</a:t>
            </a:r>
            <a:r>
              <a:rPr lang="es-ES_tradnl" altLang="en-US" baseline="0" dirty="0">
                <a:latin typeface="Cambria" panose="02040503050406030204" pitchFamily="18" charset="0"/>
              </a:rPr>
              <a:t> </a:t>
            </a:r>
            <a:r>
              <a:rPr lang="es-ES_tradnl" altLang="en-US" baseline="0" dirty="0" err="1">
                <a:latin typeface="Cambria" panose="02040503050406030204" pitchFamily="18" charset="0"/>
              </a:rPr>
              <a:t>or</a:t>
            </a:r>
            <a:r>
              <a:rPr lang="es-ES_tradnl" altLang="en-US" baseline="0" dirty="0">
                <a:latin typeface="Cambria" panose="02040503050406030204" pitchFamily="18" charset="0"/>
              </a:rPr>
              <a:t> </a:t>
            </a:r>
            <a:r>
              <a:rPr lang="es-ES_tradnl" altLang="en-US" baseline="0" dirty="0" err="1">
                <a:latin typeface="Cambria" panose="02040503050406030204" pitchFamily="18" charset="0"/>
              </a:rPr>
              <a:t>ammonia</a:t>
            </a:r>
            <a:r>
              <a:rPr lang="es-ES_tradnl" altLang="en-US" baseline="0" dirty="0">
                <a:latin typeface="Cambria" panose="02040503050406030204" pitchFamily="18" charset="0"/>
              </a:rPr>
              <a:t> </a:t>
            </a:r>
            <a:r>
              <a:rPr lang="es-ES_tradnl" altLang="en-US" baseline="0" dirty="0" err="1">
                <a:latin typeface="Cambria" panose="02040503050406030204" pitchFamily="18" charset="0"/>
              </a:rPr>
              <a:t>with</a:t>
            </a:r>
            <a:r>
              <a:rPr lang="es-ES_tradnl" altLang="en-US" baseline="0" dirty="0">
                <a:latin typeface="Cambria" panose="02040503050406030204" pitchFamily="18" charset="0"/>
              </a:rPr>
              <a:t> </a:t>
            </a:r>
            <a:r>
              <a:rPr lang="es-ES_tradnl" altLang="en-US" baseline="0" dirty="0" err="1">
                <a:latin typeface="Cambria" panose="02040503050406030204" pitchFamily="18" charset="0"/>
              </a:rPr>
              <a:t>bleach</a:t>
            </a:r>
            <a:endParaRPr lang="es-ES_tradnl" altLang="en-US" baseline="0" dirty="0">
              <a:latin typeface="Cambria" panose="02040503050406030204" pitchFamily="18" charset="0"/>
            </a:endParaRPr>
          </a:p>
          <a:p>
            <a:pPr defTabSz="996056"/>
            <a:endParaRPr lang="es-ES_tradnl" altLang="en-US" baseline="0" dirty="0">
              <a:latin typeface="Cambria" panose="02040503050406030204" pitchFamily="18" charset="0"/>
            </a:endParaRPr>
          </a:p>
          <a:p>
            <a:pPr defTabSz="996056">
              <a:defRPr/>
            </a:pPr>
            <a:r>
              <a:rPr lang="en-US" altLang="en-US" sz="1400" dirty="0"/>
              <a:t>Avoid spraying sanitizers and disinfectants on surfaces close to the face (such as windows, mirrors, and partitions) </a:t>
            </a:r>
          </a:p>
          <a:p>
            <a:pPr defTabSz="996056"/>
            <a:endParaRPr lang="es-ES_tradnl" altLang="en-US" dirty="0">
              <a:latin typeface="Cambria" panose="02040503050406030204" pitchFamily="18" charset="0"/>
            </a:endParaRPr>
          </a:p>
        </p:txBody>
      </p:sp>
      <p:sp>
        <p:nvSpPr>
          <p:cNvPr id="94213" name="Footer Placeholder 1"/>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506674" eaLnBrk="0" hangingPunct="0">
              <a:defRPr sz="1200">
                <a:solidFill>
                  <a:schemeClr val="tx1"/>
                </a:solidFill>
                <a:latin typeface="Calibri" panose="020F0502020204030204" pitchFamily="34" charset="0"/>
                <a:cs typeface="Arial" panose="020B0604020202020204" pitchFamily="34" charset="0"/>
              </a:defRPr>
            </a:lvl1pPr>
            <a:lvl2pPr marL="809296" indent="-311267" defTabSz="506674" eaLnBrk="0" hangingPunct="0">
              <a:defRPr sz="1200">
                <a:solidFill>
                  <a:schemeClr val="tx1"/>
                </a:solidFill>
                <a:latin typeface="Calibri" panose="020F0502020204030204" pitchFamily="34" charset="0"/>
                <a:cs typeface="Arial" panose="020B0604020202020204" pitchFamily="34" charset="0"/>
              </a:defRPr>
            </a:lvl2pPr>
            <a:lvl3pPr marL="1245070" indent="-249014" defTabSz="506674" eaLnBrk="0" hangingPunct="0">
              <a:defRPr sz="1200">
                <a:solidFill>
                  <a:schemeClr val="tx1"/>
                </a:solidFill>
                <a:latin typeface="Calibri" panose="020F0502020204030204" pitchFamily="34" charset="0"/>
                <a:cs typeface="Arial" panose="020B0604020202020204" pitchFamily="34" charset="0"/>
              </a:defRPr>
            </a:lvl3pPr>
            <a:lvl4pPr marL="1743098" indent="-249014" defTabSz="506674" eaLnBrk="0" hangingPunct="0">
              <a:defRPr sz="1200">
                <a:solidFill>
                  <a:schemeClr val="tx1"/>
                </a:solidFill>
                <a:latin typeface="Calibri" panose="020F0502020204030204" pitchFamily="34" charset="0"/>
                <a:cs typeface="Arial" panose="020B0604020202020204" pitchFamily="34" charset="0"/>
              </a:defRPr>
            </a:lvl4pPr>
            <a:lvl5pPr marL="2241127" indent="-249014" defTabSz="506674" eaLnBrk="0" hangingPunct="0">
              <a:defRPr sz="1200">
                <a:solidFill>
                  <a:schemeClr val="tx1"/>
                </a:solidFill>
                <a:latin typeface="Calibri" panose="020F0502020204030204" pitchFamily="34" charset="0"/>
                <a:cs typeface="Arial" panose="020B0604020202020204" pitchFamily="34" charset="0"/>
              </a:defRPr>
            </a:lvl5pPr>
            <a:lvl6pPr marL="2739155" indent="-249014" algn="ctr" defTabSz="506674" eaLnBrk="0" fontAlgn="base" hangingPunct="0">
              <a:spcBef>
                <a:spcPct val="0"/>
              </a:spcBef>
              <a:spcAft>
                <a:spcPct val="0"/>
              </a:spcAft>
              <a:defRPr sz="1200">
                <a:solidFill>
                  <a:schemeClr val="tx1"/>
                </a:solidFill>
                <a:latin typeface="Calibri" panose="020F0502020204030204" pitchFamily="34" charset="0"/>
                <a:cs typeface="Arial" panose="020B0604020202020204" pitchFamily="34" charset="0"/>
              </a:defRPr>
            </a:lvl6pPr>
            <a:lvl7pPr marL="3237183" indent="-249014" algn="ctr" defTabSz="506674" eaLnBrk="0" fontAlgn="base" hangingPunct="0">
              <a:spcBef>
                <a:spcPct val="0"/>
              </a:spcBef>
              <a:spcAft>
                <a:spcPct val="0"/>
              </a:spcAft>
              <a:defRPr sz="1200">
                <a:solidFill>
                  <a:schemeClr val="tx1"/>
                </a:solidFill>
                <a:latin typeface="Calibri" panose="020F0502020204030204" pitchFamily="34" charset="0"/>
                <a:cs typeface="Arial" panose="020B0604020202020204" pitchFamily="34" charset="0"/>
              </a:defRPr>
            </a:lvl7pPr>
            <a:lvl8pPr marL="3735211" indent="-249014" algn="ctr" defTabSz="506674" eaLnBrk="0" fontAlgn="base" hangingPunct="0">
              <a:spcBef>
                <a:spcPct val="0"/>
              </a:spcBef>
              <a:spcAft>
                <a:spcPct val="0"/>
              </a:spcAft>
              <a:defRPr sz="1200">
                <a:solidFill>
                  <a:schemeClr val="tx1"/>
                </a:solidFill>
                <a:latin typeface="Calibri" panose="020F0502020204030204" pitchFamily="34" charset="0"/>
                <a:cs typeface="Arial" panose="020B0604020202020204" pitchFamily="34" charset="0"/>
              </a:defRPr>
            </a:lvl8pPr>
            <a:lvl9pPr marL="4233239" indent="-249014" algn="ctr" defTabSz="506674" eaLnBrk="0" fontAlgn="base" hangingPunct="0">
              <a:spcBef>
                <a:spcPct val="0"/>
              </a:spcBef>
              <a:spcAft>
                <a:spcPct val="0"/>
              </a:spcAft>
              <a:defRPr sz="1200">
                <a:solidFill>
                  <a:schemeClr val="tx1"/>
                </a:solidFill>
                <a:latin typeface="Calibri" panose="020F0502020204030204" pitchFamily="34" charset="0"/>
                <a:cs typeface="Arial" panose="020B0604020202020204" pitchFamily="34" charset="0"/>
              </a:defRPr>
            </a:lvl9pPr>
          </a:lstStyle>
          <a:p>
            <a:pPr eaLnBrk="1" hangingPunct="1"/>
            <a:r>
              <a:rPr lang="en-US" altLang="en-US" sz="1400">
                <a:latin typeface="Cambria" panose="02040503050406030204" pitchFamily="18" charset="0"/>
              </a:rPr>
              <a:t>San Francisco Asthma Task Force, July 2013</a:t>
            </a:r>
          </a:p>
        </p:txBody>
      </p:sp>
      <p:sp>
        <p:nvSpPr>
          <p:cNvPr id="2" name="Date Placeholder 1">
            <a:extLst>
              <a:ext uri="{FF2B5EF4-FFF2-40B4-BE49-F238E27FC236}">
                <a16:creationId xmlns:a16="http://schemas.microsoft.com/office/drawing/2014/main" id="{6F766566-3CEE-3909-ACFA-3CB7140B6313}"/>
              </a:ext>
            </a:extLst>
          </p:cNvPr>
          <p:cNvSpPr>
            <a:spLocks noGrp="1"/>
          </p:cNvSpPr>
          <p:nvPr>
            <p:ph type="dt" idx="1"/>
          </p:nvPr>
        </p:nvSpPr>
        <p:spPr/>
        <p:txBody>
          <a:bodyPr/>
          <a:lstStyle/>
          <a:p>
            <a:r>
              <a:rPr lang="en-US"/>
              <a:t>5/3/2023</a:t>
            </a:r>
          </a:p>
        </p:txBody>
      </p:sp>
    </p:spTree>
    <p:extLst>
      <p:ext uri="{BB962C8B-B14F-4D97-AF65-F5344CB8AC3E}">
        <p14:creationId xmlns:p14="http://schemas.microsoft.com/office/powerpoint/2010/main" val="268239798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dirty="0"/>
              <a:t>Used more by cleaning services</a:t>
            </a:r>
          </a:p>
          <a:p>
            <a:r>
              <a:rPr lang="en-US" dirty="0"/>
              <a:t>Fewer fumes,</a:t>
            </a:r>
            <a:r>
              <a:rPr lang="en-US" baseline="0" dirty="0"/>
              <a:t> no mixing and measuring by hand</a:t>
            </a:r>
          </a:p>
          <a:p>
            <a:r>
              <a:rPr lang="en-US" baseline="0" dirty="0"/>
              <a:t>Cost-effective, buying concentrate</a:t>
            </a:r>
            <a:endParaRPr lang="en-US" dirty="0"/>
          </a:p>
        </p:txBody>
      </p:sp>
      <p:sp>
        <p:nvSpPr>
          <p:cNvPr id="4" name="Slide Number Placeholder 3"/>
          <p:cNvSpPr>
            <a:spLocks noGrp="1"/>
          </p:cNvSpPr>
          <p:nvPr>
            <p:ph type="sldNum" sz="quarter" idx="10"/>
          </p:nvPr>
        </p:nvSpPr>
        <p:spPr/>
        <p:txBody>
          <a:bodyPr/>
          <a:lstStyle/>
          <a:p>
            <a:fld id="{26AE089B-273D-4B98-82C8-F063A6BF9825}" type="slidenum">
              <a:rPr lang="en-US" smtClean="0"/>
              <a:t>42</a:t>
            </a:fld>
            <a:endParaRPr lang="en-US"/>
          </a:p>
        </p:txBody>
      </p:sp>
      <p:sp>
        <p:nvSpPr>
          <p:cNvPr id="5" name="Date Placeholder 4">
            <a:extLst>
              <a:ext uri="{FF2B5EF4-FFF2-40B4-BE49-F238E27FC236}">
                <a16:creationId xmlns:a16="http://schemas.microsoft.com/office/drawing/2014/main" id="{31EBC1EC-9561-C730-7971-6696DF07C202}"/>
              </a:ext>
            </a:extLst>
          </p:cNvPr>
          <p:cNvSpPr>
            <a:spLocks noGrp="1"/>
          </p:cNvSpPr>
          <p:nvPr>
            <p:ph type="dt" idx="1"/>
          </p:nvPr>
        </p:nvSpPr>
        <p:spPr/>
        <p:txBody>
          <a:bodyPr/>
          <a:lstStyle/>
          <a:p>
            <a:r>
              <a:rPr lang="en-US"/>
              <a:t>5/3/2023</a:t>
            </a:r>
          </a:p>
        </p:txBody>
      </p:sp>
    </p:spTree>
    <p:extLst>
      <p:ext uri="{BB962C8B-B14F-4D97-AF65-F5344CB8AC3E}">
        <p14:creationId xmlns:p14="http://schemas.microsoft.com/office/powerpoint/2010/main" val="399270535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defTabSz="996056">
              <a:defRPr/>
            </a:pPr>
            <a:r>
              <a:rPr lang="en-US" altLang="en-US" sz="1400" dirty="0"/>
              <a:t>Use personal protective equipment (</a:t>
            </a:r>
            <a:r>
              <a:rPr lang="en-US" sz="1400" dirty="0"/>
              <a:t>eyewear, clothing, and gloves)</a:t>
            </a:r>
            <a:endParaRPr lang="en-US" altLang="en-US" sz="1400" dirty="0"/>
          </a:p>
          <a:p>
            <a:r>
              <a:rPr lang="en-US" dirty="0"/>
              <a:t>Maintaining SDS sheets for each chemical used on site are a</a:t>
            </a:r>
            <a:r>
              <a:rPr lang="en-US" baseline="0" dirty="0"/>
              <a:t> Cal-</a:t>
            </a:r>
            <a:r>
              <a:rPr lang="en-US" dirty="0"/>
              <a:t>OSHA requirement</a:t>
            </a:r>
          </a:p>
        </p:txBody>
      </p:sp>
      <p:sp>
        <p:nvSpPr>
          <p:cNvPr id="4" name="Slide Number Placeholder 3"/>
          <p:cNvSpPr>
            <a:spLocks noGrp="1"/>
          </p:cNvSpPr>
          <p:nvPr>
            <p:ph type="sldNum" sz="quarter" idx="10"/>
          </p:nvPr>
        </p:nvSpPr>
        <p:spPr/>
        <p:txBody>
          <a:bodyPr/>
          <a:lstStyle/>
          <a:p>
            <a:fld id="{26AE089B-273D-4B98-82C8-F063A6BF9825}" type="slidenum">
              <a:rPr lang="en-US" smtClean="0"/>
              <a:t>43</a:t>
            </a:fld>
            <a:endParaRPr lang="en-US"/>
          </a:p>
        </p:txBody>
      </p:sp>
      <p:sp>
        <p:nvSpPr>
          <p:cNvPr id="5" name="Date Placeholder 4">
            <a:extLst>
              <a:ext uri="{FF2B5EF4-FFF2-40B4-BE49-F238E27FC236}">
                <a16:creationId xmlns:a16="http://schemas.microsoft.com/office/drawing/2014/main" id="{7FFAE3C1-F336-4CB8-1735-2B9F964F163D}"/>
              </a:ext>
            </a:extLst>
          </p:cNvPr>
          <p:cNvSpPr>
            <a:spLocks noGrp="1"/>
          </p:cNvSpPr>
          <p:nvPr>
            <p:ph type="dt" idx="1"/>
          </p:nvPr>
        </p:nvSpPr>
        <p:spPr/>
        <p:txBody>
          <a:bodyPr/>
          <a:lstStyle/>
          <a:p>
            <a:r>
              <a:rPr lang="en-US"/>
              <a:t>5/3/2023</a:t>
            </a:r>
          </a:p>
        </p:txBody>
      </p:sp>
    </p:spTree>
    <p:extLst>
      <p:ext uri="{BB962C8B-B14F-4D97-AF65-F5344CB8AC3E}">
        <p14:creationId xmlns:p14="http://schemas.microsoft.com/office/powerpoint/2010/main" val="13644568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xfrm>
            <a:off x="777875" y="1200150"/>
            <a:ext cx="5759450" cy="32400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512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ea typeface="ヒラギノ角ゴ Pro W3"/>
                <a:cs typeface="ヒラギノ角ゴ Pro W3"/>
              </a:defRPr>
            </a:lvl1pPr>
            <a:lvl2pPr marL="785372" indent="-302066" eaLnBrk="0" hangingPunct="0">
              <a:defRPr>
                <a:solidFill>
                  <a:schemeClr val="tx1"/>
                </a:solidFill>
                <a:latin typeface="Arial" pitchFamily="34" charset="0"/>
                <a:ea typeface="ヒラギノ角ゴ Pro W3"/>
                <a:cs typeface="ヒラギノ角ゴ Pro W3"/>
              </a:defRPr>
            </a:lvl2pPr>
            <a:lvl3pPr marL="1208265" indent="-241653" eaLnBrk="0" hangingPunct="0">
              <a:defRPr>
                <a:solidFill>
                  <a:schemeClr val="tx1"/>
                </a:solidFill>
                <a:latin typeface="Arial" pitchFamily="34" charset="0"/>
                <a:ea typeface="ヒラギノ角ゴ Pro W3"/>
                <a:cs typeface="ヒラギノ角ゴ Pro W3"/>
              </a:defRPr>
            </a:lvl3pPr>
            <a:lvl4pPr marL="1691571" indent="-241653" eaLnBrk="0" hangingPunct="0">
              <a:defRPr>
                <a:solidFill>
                  <a:schemeClr val="tx1"/>
                </a:solidFill>
                <a:latin typeface="Arial" pitchFamily="34" charset="0"/>
                <a:ea typeface="ヒラギノ角ゴ Pro W3"/>
                <a:cs typeface="ヒラギノ角ゴ Pro W3"/>
              </a:defRPr>
            </a:lvl4pPr>
            <a:lvl5pPr marL="2174878" indent="-241653" eaLnBrk="0" hangingPunct="0">
              <a:defRPr>
                <a:solidFill>
                  <a:schemeClr val="tx1"/>
                </a:solidFill>
                <a:latin typeface="Arial" pitchFamily="34" charset="0"/>
                <a:ea typeface="ヒラギノ角ゴ Pro W3"/>
                <a:cs typeface="ヒラギノ角ゴ Pro W3"/>
              </a:defRPr>
            </a:lvl5pPr>
            <a:lvl6pPr marL="2658184" indent="-241653" defTabSz="483306" eaLnBrk="0" fontAlgn="base" hangingPunct="0">
              <a:spcBef>
                <a:spcPct val="0"/>
              </a:spcBef>
              <a:spcAft>
                <a:spcPct val="0"/>
              </a:spcAft>
              <a:defRPr>
                <a:solidFill>
                  <a:schemeClr val="tx1"/>
                </a:solidFill>
                <a:latin typeface="Arial" pitchFamily="34" charset="0"/>
                <a:ea typeface="ヒラギノ角ゴ Pro W3"/>
                <a:cs typeface="ヒラギノ角ゴ Pro W3"/>
              </a:defRPr>
            </a:lvl6pPr>
            <a:lvl7pPr marL="3141490" indent="-241653" defTabSz="483306" eaLnBrk="0" fontAlgn="base" hangingPunct="0">
              <a:spcBef>
                <a:spcPct val="0"/>
              </a:spcBef>
              <a:spcAft>
                <a:spcPct val="0"/>
              </a:spcAft>
              <a:defRPr>
                <a:solidFill>
                  <a:schemeClr val="tx1"/>
                </a:solidFill>
                <a:latin typeface="Arial" pitchFamily="34" charset="0"/>
                <a:ea typeface="ヒラギノ角ゴ Pro W3"/>
                <a:cs typeface="ヒラギノ角ゴ Pro W3"/>
              </a:defRPr>
            </a:lvl7pPr>
            <a:lvl8pPr marL="3624796" indent="-241653" defTabSz="483306" eaLnBrk="0" fontAlgn="base" hangingPunct="0">
              <a:spcBef>
                <a:spcPct val="0"/>
              </a:spcBef>
              <a:spcAft>
                <a:spcPct val="0"/>
              </a:spcAft>
              <a:defRPr>
                <a:solidFill>
                  <a:schemeClr val="tx1"/>
                </a:solidFill>
                <a:latin typeface="Arial" pitchFamily="34" charset="0"/>
                <a:ea typeface="ヒラギノ角ゴ Pro W3"/>
                <a:cs typeface="ヒラギノ角ゴ Pro W3"/>
              </a:defRPr>
            </a:lvl8pPr>
            <a:lvl9pPr marL="4108102" indent="-241653" defTabSz="483306" eaLnBrk="0" fontAlgn="base" hangingPunct="0">
              <a:spcBef>
                <a:spcPct val="0"/>
              </a:spcBef>
              <a:spcAft>
                <a:spcPct val="0"/>
              </a:spcAft>
              <a:defRPr>
                <a:solidFill>
                  <a:schemeClr val="tx1"/>
                </a:solidFill>
                <a:latin typeface="Arial" pitchFamily="34" charset="0"/>
                <a:ea typeface="ヒラギノ角ゴ Pro W3"/>
                <a:cs typeface="ヒラギノ角ゴ Pro W3"/>
              </a:defRPr>
            </a:lvl9pPr>
          </a:lstStyle>
          <a:p>
            <a:pPr eaLnBrk="1" hangingPunct="1"/>
            <a:fld id="{4B3BD3F0-F416-457F-8C4F-50BECA66516E}" type="slidenum">
              <a:rPr lang="en-US" altLang="en-US" smtClean="0"/>
              <a:pPr eaLnBrk="1" hangingPunct="1"/>
              <a:t>5</a:t>
            </a:fld>
            <a:endParaRPr lang="en-US" altLang="en-US" dirty="0"/>
          </a:p>
        </p:txBody>
      </p:sp>
      <p:sp>
        <p:nvSpPr>
          <p:cNvPr id="2" name="Date Placeholder 1">
            <a:extLst>
              <a:ext uri="{FF2B5EF4-FFF2-40B4-BE49-F238E27FC236}">
                <a16:creationId xmlns:a16="http://schemas.microsoft.com/office/drawing/2014/main" id="{2E840EB8-5E86-F199-3FD5-4446BA4316A9}"/>
              </a:ext>
            </a:extLst>
          </p:cNvPr>
          <p:cNvSpPr>
            <a:spLocks noGrp="1"/>
          </p:cNvSpPr>
          <p:nvPr>
            <p:ph type="dt" idx="1"/>
          </p:nvPr>
        </p:nvSpPr>
        <p:spPr/>
        <p:txBody>
          <a:bodyPr/>
          <a:lstStyle/>
          <a:p>
            <a:r>
              <a:rPr lang="en-US"/>
              <a:t>5/3/2023</a:t>
            </a:r>
          </a:p>
        </p:txBody>
      </p:sp>
    </p:spTree>
    <p:extLst>
      <p:ext uri="{BB962C8B-B14F-4D97-AF65-F5344CB8AC3E}">
        <p14:creationId xmlns:p14="http://schemas.microsoft.com/office/powerpoint/2010/main" val="161427147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sz="1300" dirty="0"/>
              <a:t>Bleach is widely used in child care settings to sanitize and disinfect surfaces.</a:t>
            </a:r>
          </a:p>
        </p:txBody>
      </p:sp>
      <p:sp>
        <p:nvSpPr>
          <p:cNvPr id="4" name="Slide Number Placeholder 3"/>
          <p:cNvSpPr>
            <a:spLocks noGrp="1"/>
          </p:cNvSpPr>
          <p:nvPr>
            <p:ph type="sldNum" sz="quarter" idx="10"/>
          </p:nvPr>
        </p:nvSpPr>
        <p:spPr/>
        <p:txBody>
          <a:bodyPr/>
          <a:lstStyle/>
          <a:p>
            <a:fld id="{ECCBF3A2-1D03-491F-BDB6-337C0C097926}" type="slidenum">
              <a:rPr lang="en-US" smtClean="0"/>
              <a:t>44</a:t>
            </a:fld>
            <a:endParaRPr lang="en-US"/>
          </a:p>
        </p:txBody>
      </p:sp>
      <p:sp>
        <p:nvSpPr>
          <p:cNvPr id="5" name="Date Placeholder 4">
            <a:extLst>
              <a:ext uri="{FF2B5EF4-FFF2-40B4-BE49-F238E27FC236}">
                <a16:creationId xmlns:a16="http://schemas.microsoft.com/office/drawing/2014/main" id="{C4C8D51A-88F6-8B69-ACAB-C2470A5AC65E}"/>
              </a:ext>
            </a:extLst>
          </p:cNvPr>
          <p:cNvSpPr>
            <a:spLocks noGrp="1"/>
          </p:cNvSpPr>
          <p:nvPr>
            <p:ph type="dt" idx="1"/>
          </p:nvPr>
        </p:nvSpPr>
        <p:spPr/>
        <p:txBody>
          <a:bodyPr/>
          <a:lstStyle/>
          <a:p>
            <a:r>
              <a:rPr lang="en-US"/>
              <a:t>5/3/2023</a:t>
            </a:r>
          </a:p>
        </p:txBody>
      </p:sp>
    </p:spTree>
    <p:extLst>
      <p:ext uri="{BB962C8B-B14F-4D97-AF65-F5344CB8AC3E}">
        <p14:creationId xmlns:p14="http://schemas.microsoft.com/office/powerpoint/2010/main" val="265484785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sz="1300" dirty="0"/>
              <a:t>There are new concentrations of bleach and the user MUST read the label to identify the concentration and how to dilute it;</a:t>
            </a:r>
            <a:endParaRPr lang="en-US" dirty="0"/>
          </a:p>
        </p:txBody>
      </p:sp>
      <p:sp>
        <p:nvSpPr>
          <p:cNvPr id="4" name="Slide Number Placeholder 3"/>
          <p:cNvSpPr>
            <a:spLocks noGrp="1"/>
          </p:cNvSpPr>
          <p:nvPr>
            <p:ph type="sldNum" sz="quarter" idx="10"/>
          </p:nvPr>
        </p:nvSpPr>
        <p:spPr/>
        <p:txBody>
          <a:bodyPr/>
          <a:lstStyle/>
          <a:p>
            <a:fld id="{ECCBF3A2-1D03-491F-BDB6-337C0C097926}" type="slidenum">
              <a:rPr lang="en-US" smtClean="0"/>
              <a:t>45</a:t>
            </a:fld>
            <a:endParaRPr lang="en-US"/>
          </a:p>
        </p:txBody>
      </p:sp>
      <p:sp>
        <p:nvSpPr>
          <p:cNvPr id="5" name="Date Placeholder 4">
            <a:extLst>
              <a:ext uri="{FF2B5EF4-FFF2-40B4-BE49-F238E27FC236}">
                <a16:creationId xmlns:a16="http://schemas.microsoft.com/office/drawing/2014/main" id="{51020F16-01B5-F40F-0EDA-D88BA64ED226}"/>
              </a:ext>
            </a:extLst>
          </p:cNvPr>
          <p:cNvSpPr>
            <a:spLocks noGrp="1"/>
          </p:cNvSpPr>
          <p:nvPr>
            <p:ph type="dt" idx="1"/>
          </p:nvPr>
        </p:nvSpPr>
        <p:spPr/>
        <p:txBody>
          <a:bodyPr/>
          <a:lstStyle/>
          <a:p>
            <a:r>
              <a:rPr lang="en-US"/>
              <a:t>5/3/2023</a:t>
            </a:r>
          </a:p>
        </p:txBody>
      </p:sp>
    </p:spTree>
    <p:extLst>
      <p:ext uri="{BB962C8B-B14F-4D97-AF65-F5344CB8AC3E}">
        <p14:creationId xmlns:p14="http://schemas.microsoft.com/office/powerpoint/2010/main" val="388934818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Number Placeholder 6"/>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506674" eaLnBrk="0" hangingPunct="0">
              <a:defRPr sz="1200">
                <a:solidFill>
                  <a:schemeClr val="tx1"/>
                </a:solidFill>
                <a:latin typeface="Calibri" panose="020F0502020204030204" pitchFamily="34" charset="0"/>
                <a:cs typeface="Arial" panose="020B0604020202020204" pitchFamily="34" charset="0"/>
              </a:defRPr>
            </a:lvl1pPr>
            <a:lvl2pPr marL="809296" indent="-311267" defTabSz="506674" eaLnBrk="0" hangingPunct="0">
              <a:defRPr sz="1200">
                <a:solidFill>
                  <a:schemeClr val="tx1"/>
                </a:solidFill>
                <a:latin typeface="Calibri" panose="020F0502020204030204" pitchFamily="34" charset="0"/>
                <a:cs typeface="Arial" panose="020B0604020202020204" pitchFamily="34" charset="0"/>
              </a:defRPr>
            </a:lvl2pPr>
            <a:lvl3pPr marL="1245070" indent="-249014" defTabSz="506674" eaLnBrk="0" hangingPunct="0">
              <a:defRPr sz="1200">
                <a:solidFill>
                  <a:schemeClr val="tx1"/>
                </a:solidFill>
                <a:latin typeface="Calibri" panose="020F0502020204030204" pitchFamily="34" charset="0"/>
                <a:cs typeface="Arial" panose="020B0604020202020204" pitchFamily="34" charset="0"/>
              </a:defRPr>
            </a:lvl3pPr>
            <a:lvl4pPr marL="1743098" indent="-249014" defTabSz="506674" eaLnBrk="0" hangingPunct="0">
              <a:defRPr sz="1200">
                <a:solidFill>
                  <a:schemeClr val="tx1"/>
                </a:solidFill>
                <a:latin typeface="Calibri" panose="020F0502020204030204" pitchFamily="34" charset="0"/>
                <a:cs typeface="Arial" panose="020B0604020202020204" pitchFamily="34" charset="0"/>
              </a:defRPr>
            </a:lvl4pPr>
            <a:lvl5pPr marL="2241127" indent="-249014" defTabSz="506674" eaLnBrk="0" hangingPunct="0">
              <a:defRPr sz="1200">
                <a:solidFill>
                  <a:schemeClr val="tx1"/>
                </a:solidFill>
                <a:latin typeface="Calibri" panose="020F0502020204030204" pitchFamily="34" charset="0"/>
                <a:cs typeface="Arial" panose="020B0604020202020204" pitchFamily="34" charset="0"/>
              </a:defRPr>
            </a:lvl5pPr>
            <a:lvl6pPr marL="2739155" indent="-249014" algn="ctr" defTabSz="506674" eaLnBrk="0" fontAlgn="base" hangingPunct="0">
              <a:spcBef>
                <a:spcPct val="0"/>
              </a:spcBef>
              <a:spcAft>
                <a:spcPct val="0"/>
              </a:spcAft>
              <a:defRPr sz="1200">
                <a:solidFill>
                  <a:schemeClr val="tx1"/>
                </a:solidFill>
                <a:latin typeface="Calibri" panose="020F0502020204030204" pitchFamily="34" charset="0"/>
                <a:cs typeface="Arial" panose="020B0604020202020204" pitchFamily="34" charset="0"/>
              </a:defRPr>
            </a:lvl6pPr>
            <a:lvl7pPr marL="3237183" indent="-249014" algn="ctr" defTabSz="506674" eaLnBrk="0" fontAlgn="base" hangingPunct="0">
              <a:spcBef>
                <a:spcPct val="0"/>
              </a:spcBef>
              <a:spcAft>
                <a:spcPct val="0"/>
              </a:spcAft>
              <a:defRPr sz="1200">
                <a:solidFill>
                  <a:schemeClr val="tx1"/>
                </a:solidFill>
                <a:latin typeface="Calibri" panose="020F0502020204030204" pitchFamily="34" charset="0"/>
                <a:cs typeface="Arial" panose="020B0604020202020204" pitchFamily="34" charset="0"/>
              </a:defRPr>
            </a:lvl7pPr>
            <a:lvl8pPr marL="3735211" indent="-249014" algn="ctr" defTabSz="506674" eaLnBrk="0" fontAlgn="base" hangingPunct="0">
              <a:spcBef>
                <a:spcPct val="0"/>
              </a:spcBef>
              <a:spcAft>
                <a:spcPct val="0"/>
              </a:spcAft>
              <a:defRPr sz="1200">
                <a:solidFill>
                  <a:schemeClr val="tx1"/>
                </a:solidFill>
                <a:latin typeface="Calibri" panose="020F0502020204030204" pitchFamily="34" charset="0"/>
                <a:cs typeface="Arial" panose="020B0604020202020204" pitchFamily="34" charset="0"/>
              </a:defRPr>
            </a:lvl8pPr>
            <a:lvl9pPr marL="4233239" indent="-249014" algn="ctr" defTabSz="506674" eaLnBrk="0" fontAlgn="base" hangingPunct="0">
              <a:spcBef>
                <a:spcPct val="0"/>
              </a:spcBef>
              <a:spcAft>
                <a:spcPct val="0"/>
              </a:spcAft>
              <a:defRPr sz="1200">
                <a:solidFill>
                  <a:schemeClr val="tx1"/>
                </a:solidFill>
                <a:latin typeface="Calibri" panose="020F0502020204030204" pitchFamily="34" charset="0"/>
                <a:cs typeface="Arial" panose="020B0604020202020204" pitchFamily="34" charset="0"/>
              </a:defRPr>
            </a:lvl9pPr>
          </a:lstStyle>
          <a:p>
            <a:pPr eaLnBrk="1" hangingPunct="1"/>
            <a:fld id="{BDF26086-CF6F-45AD-ADD3-AECD8E81F866}" type="slidenum">
              <a:rPr lang="en-US" altLang="en-US" sz="1400"/>
              <a:pPr eaLnBrk="1" hangingPunct="1"/>
              <a:t>46</a:t>
            </a:fld>
            <a:endParaRPr lang="en-US" altLang="en-US" sz="1400"/>
          </a:p>
        </p:txBody>
      </p:sp>
      <p:sp>
        <p:nvSpPr>
          <p:cNvPr id="96259" name="Slide Image Placeholder 1"/>
          <p:cNvSpPr>
            <a:spLocks noGrp="1" noRot="1" noChangeAspect="1" noTextEdit="1"/>
          </p:cNvSpPr>
          <p:nvPr>
            <p:ph type="sldImg"/>
          </p:nvPr>
        </p:nvSpPr>
        <p:spPr>
          <a:xfrm>
            <a:off x="777875" y="1200150"/>
            <a:ext cx="5759450" cy="3240088"/>
          </a:xfrm>
          <a:noFill/>
          <a:extLst>
            <a:ext uri="{909E8E84-426E-40DD-AFC4-6F175D3DCCD1}">
              <a14:hiddenFill xmlns:a14="http://schemas.microsoft.com/office/drawing/2010/main">
                <a:solidFill>
                  <a:srgbClr val="FFFFFF"/>
                </a:solidFill>
              </a14:hiddenFill>
            </a:ext>
          </a:extLst>
        </p:spPr>
      </p:sp>
      <p:sp>
        <p:nvSpPr>
          <p:cNvPr id="9626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1" dirty="0">
              <a:latin typeface="Cambria" panose="02040503050406030204" pitchFamily="18" charset="0"/>
            </a:endParaRPr>
          </a:p>
        </p:txBody>
      </p:sp>
      <p:sp>
        <p:nvSpPr>
          <p:cNvPr id="96261" name="Slide Number Placeholder 3"/>
          <p:cNvSpPr txBox="1">
            <a:spLocks noGrp="1"/>
          </p:cNvSpPr>
          <p:nvPr/>
        </p:nvSpPr>
        <p:spPr bwMode="auto">
          <a:xfrm>
            <a:off x="4291298" y="9519034"/>
            <a:ext cx="3282922" cy="501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497" tIns="50749" rIns="101497" bIns="50749" anchor="b"/>
          <a:lstStyle>
            <a:lvl1pPr defTabSz="465138" eaLnBrk="0" hangingPunct="0">
              <a:defRPr sz="1000">
                <a:solidFill>
                  <a:schemeClr val="tx1"/>
                </a:solidFill>
                <a:latin typeface="Calibri" panose="020F0502020204030204" pitchFamily="34" charset="0"/>
                <a:cs typeface="Arial" panose="020B0604020202020204" pitchFamily="34" charset="0"/>
              </a:defRPr>
            </a:lvl1pPr>
            <a:lvl2pPr marL="742950" indent="-285750" defTabSz="465138" eaLnBrk="0" hangingPunct="0">
              <a:defRPr sz="1000">
                <a:solidFill>
                  <a:schemeClr val="tx1"/>
                </a:solidFill>
                <a:latin typeface="Calibri" panose="020F0502020204030204" pitchFamily="34" charset="0"/>
                <a:cs typeface="Arial" panose="020B0604020202020204" pitchFamily="34" charset="0"/>
              </a:defRPr>
            </a:lvl2pPr>
            <a:lvl3pPr marL="1143000" indent="-228600" defTabSz="465138" eaLnBrk="0" hangingPunct="0">
              <a:defRPr sz="1000">
                <a:solidFill>
                  <a:schemeClr val="tx1"/>
                </a:solidFill>
                <a:latin typeface="Calibri" panose="020F0502020204030204" pitchFamily="34" charset="0"/>
                <a:cs typeface="Arial" panose="020B0604020202020204" pitchFamily="34" charset="0"/>
              </a:defRPr>
            </a:lvl3pPr>
            <a:lvl4pPr marL="1600200" indent="-228600" defTabSz="465138" eaLnBrk="0" hangingPunct="0">
              <a:defRPr sz="1000">
                <a:solidFill>
                  <a:schemeClr val="tx1"/>
                </a:solidFill>
                <a:latin typeface="Calibri" panose="020F0502020204030204" pitchFamily="34" charset="0"/>
                <a:cs typeface="Arial" panose="020B0604020202020204" pitchFamily="34" charset="0"/>
              </a:defRPr>
            </a:lvl4pPr>
            <a:lvl5pPr marL="2057400" indent="-228600" defTabSz="465138" eaLnBrk="0" hangingPunct="0">
              <a:defRPr sz="1000">
                <a:solidFill>
                  <a:schemeClr val="tx1"/>
                </a:solidFill>
                <a:latin typeface="Calibri" panose="020F0502020204030204" pitchFamily="34" charset="0"/>
                <a:cs typeface="Arial" panose="020B0604020202020204" pitchFamily="34" charset="0"/>
              </a:defRPr>
            </a:lvl5pPr>
            <a:lvl6pPr marL="2514600" indent="-228600" algn="ctr" defTabSz="465138" eaLnBrk="0" fontAlgn="base" hangingPunct="0">
              <a:spcBef>
                <a:spcPct val="0"/>
              </a:spcBef>
              <a:spcAft>
                <a:spcPct val="0"/>
              </a:spcAft>
              <a:defRPr sz="1000">
                <a:solidFill>
                  <a:schemeClr val="tx1"/>
                </a:solidFill>
                <a:latin typeface="Calibri" panose="020F0502020204030204" pitchFamily="34" charset="0"/>
                <a:cs typeface="Arial" panose="020B0604020202020204" pitchFamily="34" charset="0"/>
              </a:defRPr>
            </a:lvl6pPr>
            <a:lvl7pPr marL="2971800" indent="-228600" algn="ctr" defTabSz="465138" eaLnBrk="0" fontAlgn="base" hangingPunct="0">
              <a:spcBef>
                <a:spcPct val="0"/>
              </a:spcBef>
              <a:spcAft>
                <a:spcPct val="0"/>
              </a:spcAft>
              <a:defRPr sz="1000">
                <a:solidFill>
                  <a:schemeClr val="tx1"/>
                </a:solidFill>
                <a:latin typeface="Calibri" panose="020F0502020204030204" pitchFamily="34" charset="0"/>
                <a:cs typeface="Arial" panose="020B0604020202020204" pitchFamily="34" charset="0"/>
              </a:defRPr>
            </a:lvl7pPr>
            <a:lvl8pPr marL="3429000" indent="-228600" algn="ctr" defTabSz="465138" eaLnBrk="0" fontAlgn="base" hangingPunct="0">
              <a:spcBef>
                <a:spcPct val="0"/>
              </a:spcBef>
              <a:spcAft>
                <a:spcPct val="0"/>
              </a:spcAft>
              <a:defRPr sz="1000">
                <a:solidFill>
                  <a:schemeClr val="tx1"/>
                </a:solidFill>
                <a:latin typeface="Calibri" panose="020F0502020204030204" pitchFamily="34" charset="0"/>
                <a:cs typeface="Arial" panose="020B0604020202020204" pitchFamily="34" charset="0"/>
              </a:defRPr>
            </a:lvl8pPr>
            <a:lvl9pPr marL="3886200" indent="-228600" algn="ctr" defTabSz="465138" eaLnBrk="0" fontAlgn="base" hangingPunct="0">
              <a:spcBef>
                <a:spcPct val="0"/>
              </a:spcBef>
              <a:spcAft>
                <a:spcPct val="0"/>
              </a:spcAft>
              <a:defRPr sz="1000">
                <a:solidFill>
                  <a:schemeClr val="tx1"/>
                </a:solidFill>
                <a:latin typeface="Calibri" panose="020F0502020204030204" pitchFamily="34" charset="0"/>
                <a:cs typeface="Arial" panose="020B0604020202020204" pitchFamily="34" charset="0"/>
              </a:defRPr>
            </a:lvl9pPr>
          </a:lstStyle>
          <a:p>
            <a:pPr algn="r" eaLnBrk="1" hangingPunct="1"/>
            <a:fld id="{87228C0D-CE56-43C5-AB3C-4C24176507FC}" type="slidenum">
              <a:rPr lang="en-US" altLang="en-US" sz="1400"/>
              <a:pPr algn="r" eaLnBrk="1" hangingPunct="1"/>
              <a:t>46</a:t>
            </a:fld>
            <a:endParaRPr lang="en-US" altLang="en-US" sz="1400"/>
          </a:p>
        </p:txBody>
      </p:sp>
      <p:sp>
        <p:nvSpPr>
          <p:cNvPr id="96262" name="Footer Placeholder 1"/>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506674" eaLnBrk="0" hangingPunct="0">
              <a:defRPr sz="1200">
                <a:solidFill>
                  <a:schemeClr val="tx1"/>
                </a:solidFill>
                <a:latin typeface="Calibri" panose="020F0502020204030204" pitchFamily="34" charset="0"/>
                <a:cs typeface="Arial" panose="020B0604020202020204" pitchFamily="34" charset="0"/>
              </a:defRPr>
            </a:lvl1pPr>
            <a:lvl2pPr marL="809296" indent="-311267" defTabSz="506674" eaLnBrk="0" hangingPunct="0">
              <a:defRPr sz="1200">
                <a:solidFill>
                  <a:schemeClr val="tx1"/>
                </a:solidFill>
                <a:latin typeface="Calibri" panose="020F0502020204030204" pitchFamily="34" charset="0"/>
                <a:cs typeface="Arial" panose="020B0604020202020204" pitchFamily="34" charset="0"/>
              </a:defRPr>
            </a:lvl2pPr>
            <a:lvl3pPr marL="1245070" indent="-249014" defTabSz="506674" eaLnBrk="0" hangingPunct="0">
              <a:defRPr sz="1200">
                <a:solidFill>
                  <a:schemeClr val="tx1"/>
                </a:solidFill>
                <a:latin typeface="Calibri" panose="020F0502020204030204" pitchFamily="34" charset="0"/>
                <a:cs typeface="Arial" panose="020B0604020202020204" pitchFamily="34" charset="0"/>
              </a:defRPr>
            </a:lvl3pPr>
            <a:lvl4pPr marL="1743098" indent="-249014" defTabSz="506674" eaLnBrk="0" hangingPunct="0">
              <a:defRPr sz="1200">
                <a:solidFill>
                  <a:schemeClr val="tx1"/>
                </a:solidFill>
                <a:latin typeface="Calibri" panose="020F0502020204030204" pitchFamily="34" charset="0"/>
                <a:cs typeface="Arial" panose="020B0604020202020204" pitchFamily="34" charset="0"/>
              </a:defRPr>
            </a:lvl4pPr>
            <a:lvl5pPr marL="2241127" indent="-249014" defTabSz="506674" eaLnBrk="0" hangingPunct="0">
              <a:defRPr sz="1200">
                <a:solidFill>
                  <a:schemeClr val="tx1"/>
                </a:solidFill>
                <a:latin typeface="Calibri" panose="020F0502020204030204" pitchFamily="34" charset="0"/>
                <a:cs typeface="Arial" panose="020B0604020202020204" pitchFamily="34" charset="0"/>
              </a:defRPr>
            </a:lvl5pPr>
            <a:lvl6pPr marL="2739155" indent="-249014" algn="ctr" defTabSz="506674" eaLnBrk="0" fontAlgn="base" hangingPunct="0">
              <a:spcBef>
                <a:spcPct val="0"/>
              </a:spcBef>
              <a:spcAft>
                <a:spcPct val="0"/>
              </a:spcAft>
              <a:defRPr sz="1200">
                <a:solidFill>
                  <a:schemeClr val="tx1"/>
                </a:solidFill>
                <a:latin typeface="Calibri" panose="020F0502020204030204" pitchFamily="34" charset="0"/>
                <a:cs typeface="Arial" panose="020B0604020202020204" pitchFamily="34" charset="0"/>
              </a:defRPr>
            </a:lvl6pPr>
            <a:lvl7pPr marL="3237183" indent="-249014" algn="ctr" defTabSz="506674" eaLnBrk="0" fontAlgn="base" hangingPunct="0">
              <a:spcBef>
                <a:spcPct val="0"/>
              </a:spcBef>
              <a:spcAft>
                <a:spcPct val="0"/>
              </a:spcAft>
              <a:defRPr sz="1200">
                <a:solidFill>
                  <a:schemeClr val="tx1"/>
                </a:solidFill>
                <a:latin typeface="Calibri" panose="020F0502020204030204" pitchFamily="34" charset="0"/>
                <a:cs typeface="Arial" panose="020B0604020202020204" pitchFamily="34" charset="0"/>
              </a:defRPr>
            </a:lvl7pPr>
            <a:lvl8pPr marL="3735211" indent="-249014" algn="ctr" defTabSz="506674" eaLnBrk="0" fontAlgn="base" hangingPunct="0">
              <a:spcBef>
                <a:spcPct val="0"/>
              </a:spcBef>
              <a:spcAft>
                <a:spcPct val="0"/>
              </a:spcAft>
              <a:defRPr sz="1200">
                <a:solidFill>
                  <a:schemeClr val="tx1"/>
                </a:solidFill>
                <a:latin typeface="Calibri" panose="020F0502020204030204" pitchFamily="34" charset="0"/>
                <a:cs typeface="Arial" panose="020B0604020202020204" pitchFamily="34" charset="0"/>
              </a:defRPr>
            </a:lvl8pPr>
            <a:lvl9pPr marL="4233239" indent="-249014" algn="ctr" defTabSz="506674" eaLnBrk="0" fontAlgn="base" hangingPunct="0">
              <a:spcBef>
                <a:spcPct val="0"/>
              </a:spcBef>
              <a:spcAft>
                <a:spcPct val="0"/>
              </a:spcAft>
              <a:defRPr sz="1200">
                <a:solidFill>
                  <a:schemeClr val="tx1"/>
                </a:solidFill>
                <a:latin typeface="Calibri" panose="020F0502020204030204" pitchFamily="34" charset="0"/>
                <a:cs typeface="Arial" panose="020B0604020202020204" pitchFamily="34" charset="0"/>
              </a:defRPr>
            </a:lvl9pPr>
          </a:lstStyle>
          <a:p>
            <a:pPr eaLnBrk="1" hangingPunct="1"/>
            <a:r>
              <a:rPr lang="en-US" altLang="en-US" sz="1400">
                <a:latin typeface="Cambria" panose="02040503050406030204" pitchFamily="18" charset="0"/>
              </a:rPr>
              <a:t>San Francisco Asthma Task Force, July 2013</a:t>
            </a:r>
          </a:p>
        </p:txBody>
      </p:sp>
      <p:sp>
        <p:nvSpPr>
          <p:cNvPr id="2" name="Date Placeholder 1">
            <a:extLst>
              <a:ext uri="{FF2B5EF4-FFF2-40B4-BE49-F238E27FC236}">
                <a16:creationId xmlns:a16="http://schemas.microsoft.com/office/drawing/2014/main" id="{15BA8C23-CB17-E77C-528B-5696D158BECB}"/>
              </a:ext>
            </a:extLst>
          </p:cNvPr>
          <p:cNvSpPr>
            <a:spLocks noGrp="1"/>
          </p:cNvSpPr>
          <p:nvPr>
            <p:ph type="dt" idx="1"/>
          </p:nvPr>
        </p:nvSpPr>
        <p:spPr/>
        <p:txBody>
          <a:bodyPr/>
          <a:lstStyle/>
          <a:p>
            <a:r>
              <a:rPr lang="en-US"/>
              <a:t>5/3/2023</a:t>
            </a:r>
          </a:p>
        </p:txBody>
      </p:sp>
    </p:spTree>
    <p:extLst>
      <p:ext uri="{BB962C8B-B14F-4D97-AF65-F5344CB8AC3E}">
        <p14:creationId xmlns:p14="http://schemas.microsoft.com/office/powerpoint/2010/main" val="137706949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Number Placeholder 6"/>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506674" eaLnBrk="0" hangingPunct="0">
              <a:defRPr sz="1200">
                <a:solidFill>
                  <a:schemeClr val="tx1"/>
                </a:solidFill>
                <a:latin typeface="Calibri" panose="020F0502020204030204" pitchFamily="34" charset="0"/>
                <a:cs typeface="Arial" panose="020B0604020202020204" pitchFamily="34" charset="0"/>
              </a:defRPr>
            </a:lvl1pPr>
            <a:lvl2pPr marL="809296" indent="-311267" defTabSz="506674" eaLnBrk="0" hangingPunct="0">
              <a:defRPr sz="1200">
                <a:solidFill>
                  <a:schemeClr val="tx1"/>
                </a:solidFill>
                <a:latin typeface="Calibri" panose="020F0502020204030204" pitchFamily="34" charset="0"/>
                <a:cs typeface="Arial" panose="020B0604020202020204" pitchFamily="34" charset="0"/>
              </a:defRPr>
            </a:lvl2pPr>
            <a:lvl3pPr marL="1245070" indent="-249014" defTabSz="506674" eaLnBrk="0" hangingPunct="0">
              <a:defRPr sz="1200">
                <a:solidFill>
                  <a:schemeClr val="tx1"/>
                </a:solidFill>
                <a:latin typeface="Calibri" panose="020F0502020204030204" pitchFamily="34" charset="0"/>
                <a:cs typeface="Arial" panose="020B0604020202020204" pitchFamily="34" charset="0"/>
              </a:defRPr>
            </a:lvl3pPr>
            <a:lvl4pPr marL="1743098" indent="-249014" defTabSz="506674" eaLnBrk="0" hangingPunct="0">
              <a:defRPr sz="1200">
                <a:solidFill>
                  <a:schemeClr val="tx1"/>
                </a:solidFill>
                <a:latin typeface="Calibri" panose="020F0502020204030204" pitchFamily="34" charset="0"/>
                <a:cs typeface="Arial" panose="020B0604020202020204" pitchFamily="34" charset="0"/>
              </a:defRPr>
            </a:lvl4pPr>
            <a:lvl5pPr marL="2241127" indent="-249014" defTabSz="506674" eaLnBrk="0" hangingPunct="0">
              <a:defRPr sz="1200">
                <a:solidFill>
                  <a:schemeClr val="tx1"/>
                </a:solidFill>
                <a:latin typeface="Calibri" panose="020F0502020204030204" pitchFamily="34" charset="0"/>
                <a:cs typeface="Arial" panose="020B0604020202020204" pitchFamily="34" charset="0"/>
              </a:defRPr>
            </a:lvl5pPr>
            <a:lvl6pPr marL="2739155" indent="-249014" algn="ctr" defTabSz="506674" eaLnBrk="0" fontAlgn="base" hangingPunct="0">
              <a:spcBef>
                <a:spcPct val="0"/>
              </a:spcBef>
              <a:spcAft>
                <a:spcPct val="0"/>
              </a:spcAft>
              <a:defRPr sz="1200">
                <a:solidFill>
                  <a:schemeClr val="tx1"/>
                </a:solidFill>
                <a:latin typeface="Calibri" panose="020F0502020204030204" pitchFamily="34" charset="0"/>
                <a:cs typeface="Arial" panose="020B0604020202020204" pitchFamily="34" charset="0"/>
              </a:defRPr>
            </a:lvl6pPr>
            <a:lvl7pPr marL="3237183" indent="-249014" algn="ctr" defTabSz="506674" eaLnBrk="0" fontAlgn="base" hangingPunct="0">
              <a:spcBef>
                <a:spcPct val="0"/>
              </a:spcBef>
              <a:spcAft>
                <a:spcPct val="0"/>
              </a:spcAft>
              <a:defRPr sz="1200">
                <a:solidFill>
                  <a:schemeClr val="tx1"/>
                </a:solidFill>
                <a:latin typeface="Calibri" panose="020F0502020204030204" pitchFamily="34" charset="0"/>
                <a:cs typeface="Arial" panose="020B0604020202020204" pitchFamily="34" charset="0"/>
              </a:defRPr>
            </a:lvl7pPr>
            <a:lvl8pPr marL="3735211" indent="-249014" algn="ctr" defTabSz="506674" eaLnBrk="0" fontAlgn="base" hangingPunct="0">
              <a:spcBef>
                <a:spcPct val="0"/>
              </a:spcBef>
              <a:spcAft>
                <a:spcPct val="0"/>
              </a:spcAft>
              <a:defRPr sz="1200">
                <a:solidFill>
                  <a:schemeClr val="tx1"/>
                </a:solidFill>
                <a:latin typeface="Calibri" panose="020F0502020204030204" pitchFamily="34" charset="0"/>
                <a:cs typeface="Arial" panose="020B0604020202020204" pitchFamily="34" charset="0"/>
              </a:defRPr>
            </a:lvl8pPr>
            <a:lvl9pPr marL="4233239" indent="-249014" algn="ctr" defTabSz="506674" eaLnBrk="0" fontAlgn="base" hangingPunct="0">
              <a:spcBef>
                <a:spcPct val="0"/>
              </a:spcBef>
              <a:spcAft>
                <a:spcPct val="0"/>
              </a:spcAft>
              <a:defRPr sz="1200">
                <a:solidFill>
                  <a:schemeClr val="tx1"/>
                </a:solidFill>
                <a:latin typeface="Calibri" panose="020F0502020204030204" pitchFamily="34" charset="0"/>
                <a:cs typeface="Arial" panose="020B0604020202020204" pitchFamily="34" charset="0"/>
              </a:defRPr>
            </a:lvl9pPr>
          </a:lstStyle>
          <a:p>
            <a:pPr eaLnBrk="1" hangingPunct="1"/>
            <a:fld id="{BDF26086-CF6F-45AD-ADD3-AECD8E81F866}" type="slidenum">
              <a:rPr lang="en-US" altLang="en-US" sz="1400"/>
              <a:pPr eaLnBrk="1" hangingPunct="1"/>
              <a:t>47</a:t>
            </a:fld>
            <a:endParaRPr lang="en-US" altLang="en-US" sz="1400"/>
          </a:p>
        </p:txBody>
      </p:sp>
      <p:sp>
        <p:nvSpPr>
          <p:cNvPr id="96259" name="Slide Image Placeholder 1"/>
          <p:cNvSpPr>
            <a:spLocks noGrp="1" noRot="1" noChangeAspect="1" noTextEdit="1"/>
          </p:cNvSpPr>
          <p:nvPr>
            <p:ph type="sldImg"/>
          </p:nvPr>
        </p:nvSpPr>
        <p:spPr>
          <a:xfrm>
            <a:off x="777875" y="1200150"/>
            <a:ext cx="5759450" cy="3240088"/>
          </a:xfrm>
          <a:noFill/>
          <a:extLst>
            <a:ext uri="{909E8E84-426E-40DD-AFC4-6F175D3DCCD1}">
              <a14:hiddenFill xmlns:a14="http://schemas.microsoft.com/office/drawing/2010/main">
                <a:solidFill>
                  <a:srgbClr val="FFFFFF"/>
                </a:solidFill>
              </a14:hiddenFill>
            </a:ext>
          </a:extLst>
        </p:spPr>
      </p:sp>
      <p:sp>
        <p:nvSpPr>
          <p:cNvPr id="9626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1" dirty="0">
              <a:latin typeface="Cambria" panose="02040503050406030204" pitchFamily="18" charset="0"/>
            </a:endParaRPr>
          </a:p>
        </p:txBody>
      </p:sp>
      <p:sp>
        <p:nvSpPr>
          <p:cNvPr id="96261" name="Slide Number Placeholder 3"/>
          <p:cNvSpPr txBox="1">
            <a:spLocks noGrp="1"/>
          </p:cNvSpPr>
          <p:nvPr/>
        </p:nvSpPr>
        <p:spPr bwMode="auto">
          <a:xfrm>
            <a:off x="4291298" y="9519034"/>
            <a:ext cx="3282922" cy="501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497" tIns="50749" rIns="101497" bIns="50749" anchor="b"/>
          <a:lstStyle>
            <a:lvl1pPr defTabSz="465138" eaLnBrk="0" hangingPunct="0">
              <a:defRPr sz="1000">
                <a:solidFill>
                  <a:schemeClr val="tx1"/>
                </a:solidFill>
                <a:latin typeface="Calibri" panose="020F0502020204030204" pitchFamily="34" charset="0"/>
                <a:cs typeface="Arial" panose="020B0604020202020204" pitchFamily="34" charset="0"/>
              </a:defRPr>
            </a:lvl1pPr>
            <a:lvl2pPr marL="742950" indent="-285750" defTabSz="465138" eaLnBrk="0" hangingPunct="0">
              <a:defRPr sz="1000">
                <a:solidFill>
                  <a:schemeClr val="tx1"/>
                </a:solidFill>
                <a:latin typeface="Calibri" panose="020F0502020204030204" pitchFamily="34" charset="0"/>
                <a:cs typeface="Arial" panose="020B0604020202020204" pitchFamily="34" charset="0"/>
              </a:defRPr>
            </a:lvl2pPr>
            <a:lvl3pPr marL="1143000" indent="-228600" defTabSz="465138" eaLnBrk="0" hangingPunct="0">
              <a:defRPr sz="1000">
                <a:solidFill>
                  <a:schemeClr val="tx1"/>
                </a:solidFill>
                <a:latin typeface="Calibri" panose="020F0502020204030204" pitchFamily="34" charset="0"/>
                <a:cs typeface="Arial" panose="020B0604020202020204" pitchFamily="34" charset="0"/>
              </a:defRPr>
            </a:lvl3pPr>
            <a:lvl4pPr marL="1600200" indent="-228600" defTabSz="465138" eaLnBrk="0" hangingPunct="0">
              <a:defRPr sz="1000">
                <a:solidFill>
                  <a:schemeClr val="tx1"/>
                </a:solidFill>
                <a:latin typeface="Calibri" panose="020F0502020204030204" pitchFamily="34" charset="0"/>
                <a:cs typeface="Arial" panose="020B0604020202020204" pitchFamily="34" charset="0"/>
              </a:defRPr>
            </a:lvl4pPr>
            <a:lvl5pPr marL="2057400" indent="-228600" defTabSz="465138" eaLnBrk="0" hangingPunct="0">
              <a:defRPr sz="1000">
                <a:solidFill>
                  <a:schemeClr val="tx1"/>
                </a:solidFill>
                <a:latin typeface="Calibri" panose="020F0502020204030204" pitchFamily="34" charset="0"/>
                <a:cs typeface="Arial" panose="020B0604020202020204" pitchFamily="34" charset="0"/>
              </a:defRPr>
            </a:lvl5pPr>
            <a:lvl6pPr marL="2514600" indent="-228600" algn="ctr" defTabSz="465138" eaLnBrk="0" fontAlgn="base" hangingPunct="0">
              <a:spcBef>
                <a:spcPct val="0"/>
              </a:spcBef>
              <a:spcAft>
                <a:spcPct val="0"/>
              </a:spcAft>
              <a:defRPr sz="1000">
                <a:solidFill>
                  <a:schemeClr val="tx1"/>
                </a:solidFill>
                <a:latin typeface="Calibri" panose="020F0502020204030204" pitchFamily="34" charset="0"/>
                <a:cs typeface="Arial" panose="020B0604020202020204" pitchFamily="34" charset="0"/>
              </a:defRPr>
            </a:lvl6pPr>
            <a:lvl7pPr marL="2971800" indent="-228600" algn="ctr" defTabSz="465138" eaLnBrk="0" fontAlgn="base" hangingPunct="0">
              <a:spcBef>
                <a:spcPct val="0"/>
              </a:spcBef>
              <a:spcAft>
                <a:spcPct val="0"/>
              </a:spcAft>
              <a:defRPr sz="1000">
                <a:solidFill>
                  <a:schemeClr val="tx1"/>
                </a:solidFill>
                <a:latin typeface="Calibri" panose="020F0502020204030204" pitchFamily="34" charset="0"/>
                <a:cs typeface="Arial" panose="020B0604020202020204" pitchFamily="34" charset="0"/>
              </a:defRPr>
            </a:lvl7pPr>
            <a:lvl8pPr marL="3429000" indent="-228600" algn="ctr" defTabSz="465138" eaLnBrk="0" fontAlgn="base" hangingPunct="0">
              <a:spcBef>
                <a:spcPct val="0"/>
              </a:spcBef>
              <a:spcAft>
                <a:spcPct val="0"/>
              </a:spcAft>
              <a:defRPr sz="1000">
                <a:solidFill>
                  <a:schemeClr val="tx1"/>
                </a:solidFill>
                <a:latin typeface="Calibri" panose="020F0502020204030204" pitchFamily="34" charset="0"/>
                <a:cs typeface="Arial" panose="020B0604020202020204" pitchFamily="34" charset="0"/>
              </a:defRPr>
            </a:lvl8pPr>
            <a:lvl9pPr marL="3886200" indent="-228600" algn="ctr" defTabSz="465138" eaLnBrk="0" fontAlgn="base" hangingPunct="0">
              <a:spcBef>
                <a:spcPct val="0"/>
              </a:spcBef>
              <a:spcAft>
                <a:spcPct val="0"/>
              </a:spcAft>
              <a:defRPr sz="1000">
                <a:solidFill>
                  <a:schemeClr val="tx1"/>
                </a:solidFill>
                <a:latin typeface="Calibri" panose="020F0502020204030204" pitchFamily="34" charset="0"/>
                <a:cs typeface="Arial" panose="020B0604020202020204" pitchFamily="34" charset="0"/>
              </a:defRPr>
            </a:lvl9pPr>
          </a:lstStyle>
          <a:p>
            <a:pPr algn="r" eaLnBrk="1" hangingPunct="1"/>
            <a:fld id="{87228C0D-CE56-43C5-AB3C-4C24176507FC}" type="slidenum">
              <a:rPr lang="en-US" altLang="en-US" sz="1400"/>
              <a:pPr algn="r" eaLnBrk="1" hangingPunct="1"/>
              <a:t>47</a:t>
            </a:fld>
            <a:endParaRPr lang="en-US" altLang="en-US" sz="1400"/>
          </a:p>
        </p:txBody>
      </p:sp>
      <p:sp>
        <p:nvSpPr>
          <p:cNvPr id="96262" name="Footer Placeholder 1"/>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506674" eaLnBrk="0" hangingPunct="0">
              <a:defRPr sz="1200">
                <a:solidFill>
                  <a:schemeClr val="tx1"/>
                </a:solidFill>
                <a:latin typeface="Calibri" panose="020F0502020204030204" pitchFamily="34" charset="0"/>
                <a:cs typeface="Arial" panose="020B0604020202020204" pitchFamily="34" charset="0"/>
              </a:defRPr>
            </a:lvl1pPr>
            <a:lvl2pPr marL="809296" indent="-311267" defTabSz="506674" eaLnBrk="0" hangingPunct="0">
              <a:defRPr sz="1200">
                <a:solidFill>
                  <a:schemeClr val="tx1"/>
                </a:solidFill>
                <a:latin typeface="Calibri" panose="020F0502020204030204" pitchFamily="34" charset="0"/>
                <a:cs typeface="Arial" panose="020B0604020202020204" pitchFamily="34" charset="0"/>
              </a:defRPr>
            </a:lvl2pPr>
            <a:lvl3pPr marL="1245070" indent="-249014" defTabSz="506674" eaLnBrk="0" hangingPunct="0">
              <a:defRPr sz="1200">
                <a:solidFill>
                  <a:schemeClr val="tx1"/>
                </a:solidFill>
                <a:latin typeface="Calibri" panose="020F0502020204030204" pitchFamily="34" charset="0"/>
                <a:cs typeface="Arial" panose="020B0604020202020204" pitchFamily="34" charset="0"/>
              </a:defRPr>
            </a:lvl3pPr>
            <a:lvl4pPr marL="1743098" indent="-249014" defTabSz="506674" eaLnBrk="0" hangingPunct="0">
              <a:defRPr sz="1200">
                <a:solidFill>
                  <a:schemeClr val="tx1"/>
                </a:solidFill>
                <a:latin typeface="Calibri" panose="020F0502020204030204" pitchFamily="34" charset="0"/>
                <a:cs typeface="Arial" panose="020B0604020202020204" pitchFamily="34" charset="0"/>
              </a:defRPr>
            </a:lvl4pPr>
            <a:lvl5pPr marL="2241127" indent="-249014" defTabSz="506674" eaLnBrk="0" hangingPunct="0">
              <a:defRPr sz="1200">
                <a:solidFill>
                  <a:schemeClr val="tx1"/>
                </a:solidFill>
                <a:latin typeface="Calibri" panose="020F0502020204030204" pitchFamily="34" charset="0"/>
                <a:cs typeface="Arial" panose="020B0604020202020204" pitchFamily="34" charset="0"/>
              </a:defRPr>
            </a:lvl5pPr>
            <a:lvl6pPr marL="2739155" indent="-249014" algn="ctr" defTabSz="506674" eaLnBrk="0" fontAlgn="base" hangingPunct="0">
              <a:spcBef>
                <a:spcPct val="0"/>
              </a:spcBef>
              <a:spcAft>
                <a:spcPct val="0"/>
              </a:spcAft>
              <a:defRPr sz="1200">
                <a:solidFill>
                  <a:schemeClr val="tx1"/>
                </a:solidFill>
                <a:latin typeface="Calibri" panose="020F0502020204030204" pitchFamily="34" charset="0"/>
                <a:cs typeface="Arial" panose="020B0604020202020204" pitchFamily="34" charset="0"/>
              </a:defRPr>
            </a:lvl6pPr>
            <a:lvl7pPr marL="3237183" indent="-249014" algn="ctr" defTabSz="506674" eaLnBrk="0" fontAlgn="base" hangingPunct="0">
              <a:spcBef>
                <a:spcPct val="0"/>
              </a:spcBef>
              <a:spcAft>
                <a:spcPct val="0"/>
              </a:spcAft>
              <a:defRPr sz="1200">
                <a:solidFill>
                  <a:schemeClr val="tx1"/>
                </a:solidFill>
                <a:latin typeface="Calibri" panose="020F0502020204030204" pitchFamily="34" charset="0"/>
                <a:cs typeface="Arial" panose="020B0604020202020204" pitchFamily="34" charset="0"/>
              </a:defRPr>
            </a:lvl7pPr>
            <a:lvl8pPr marL="3735211" indent="-249014" algn="ctr" defTabSz="506674" eaLnBrk="0" fontAlgn="base" hangingPunct="0">
              <a:spcBef>
                <a:spcPct val="0"/>
              </a:spcBef>
              <a:spcAft>
                <a:spcPct val="0"/>
              </a:spcAft>
              <a:defRPr sz="1200">
                <a:solidFill>
                  <a:schemeClr val="tx1"/>
                </a:solidFill>
                <a:latin typeface="Calibri" panose="020F0502020204030204" pitchFamily="34" charset="0"/>
                <a:cs typeface="Arial" panose="020B0604020202020204" pitchFamily="34" charset="0"/>
              </a:defRPr>
            </a:lvl8pPr>
            <a:lvl9pPr marL="4233239" indent="-249014" algn="ctr" defTabSz="506674" eaLnBrk="0" fontAlgn="base" hangingPunct="0">
              <a:spcBef>
                <a:spcPct val="0"/>
              </a:spcBef>
              <a:spcAft>
                <a:spcPct val="0"/>
              </a:spcAft>
              <a:defRPr sz="1200">
                <a:solidFill>
                  <a:schemeClr val="tx1"/>
                </a:solidFill>
                <a:latin typeface="Calibri" panose="020F0502020204030204" pitchFamily="34" charset="0"/>
                <a:cs typeface="Arial" panose="020B0604020202020204" pitchFamily="34" charset="0"/>
              </a:defRPr>
            </a:lvl9pPr>
          </a:lstStyle>
          <a:p>
            <a:pPr eaLnBrk="1" hangingPunct="1"/>
            <a:r>
              <a:rPr lang="en-US" altLang="en-US" sz="1400">
                <a:latin typeface="Cambria" panose="02040503050406030204" pitchFamily="18" charset="0"/>
              </a:rPr>
              <a:t>San Francisco Asthma Task Force, July 2013</a:t>
            </a:r>
          </a:p>
        </p:txBody>
      </p:sp>
      <p:sp>
        <p:nvSpPr>
          <p:cNvPr id="2" name="Date Placeholder 1">
            <a:extLst>
              <a:ext uri="{FF2B5EF4-FFF2-40B4-BE49-F238E27FC236}">
                <a16:creationId xmlns:a16="http://schemas.microsoft.com/office/drawing/2014/main" id="{C0B04C1E-F1BD-D805-7756-E02A816EE76A}"/>
              </a:ext>
            </a:extLst>
          </p:cNvPr>
          <p:cNvSpPr>
            <a:spLocks noGrp="1"/>
          </p:cNvSpPr>
          <p:nvPr>
            <p:ph type="dt" idx="1"/>
          </p:nvPr>
        </p:nvSpPr>
        <p:spPr/>
        <p:txBody>
          <a:bodyPr/>
          <a:lstStyle/>
          <a:p>
            <a:r>
              <a:rPr lang="en-US"/>
              <a:t>5/3/2023</a:t>
            </a:r>
          </a:p>
        </p:txBody>
      </p:sp>
    </p:spTree>
    <p:extLst>
      <p:ext uri="{BB962C8B-B14F-4D97-AF65-F5344CB8AC3E}">
        <p14:creationId xmlns:p14="http://schemas.microsoft.com/office/powerpoint/2010/main" val="23497527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we have 3 posters to display cleaning, sanitizing, disinfecting, and available in 3 different languages: English, Spanish, and Chinese. </a:t>
            </a:r>
          </a:p>
        </p:txBody>
      </p:sp>
      <p:sp>
        <p:nvSpPr>
          <p:cNvPr id="4" name="Date Placeholder 3"/>
          <p:cNvSpPr>
            <a:spLocks noGrp="1"/>
          </p:cNvSpPr>
          <p:nvPr>
            <p:ph type="dt" idx="1"/>
          </p:nvPr>
        </p:nvSpPr>
        <p:spPr/>
        <p:txBody>
          <a:bodyPr/>
          <a:lstStyle/>
          <a:p>
            <a:r>
              <a:rPr lang="en-US"/>
              <a:t>5/3/2023</a:t>
            </a:r>
          </a:p>
        </p:txBody>
      </p:sp>
      <p:sp>
        <p:nvSpPr>
          <p:cNvPr id="5" name="Slide Number Placeholder 4"/>
          <p:cNvSpPr>
            <a:spLocks noGrp="1"/>
          </p:cNvSpPr>
          <p:nvPr>
            <p:ph type="sldNum" sz="quarter" idx="5"/>
          </p:nvPr>
        </p:nvSpPr>
        <p:spPr/>
        <p:txBody>
          <a:bodyPr/>
          <a:lstStyle/>
          <a:p>
            <a:fld id="{ECCBF3A2-1D03-491F-BDB6-337C0C097926}" type="slidenum">
              <a:rPr lang="en-US" smtClean="0"/>
              <a:t>48</a:t>
            </a:fld>
            <a:endParaRPr lang="en-US"/>
          </a:p>
        </p:txBody>
      </p:sp>
    </p:spTree>
    <p:extLst>
      <p:ext uri="{BB962C8B-B14F-4D97-AF65-F5344CB8AC3E}">
        <p14:creationId xmlns:p14="http://schemas.microsoft.com/office/powerpoint/2010/main" val="119351943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dirty="0"/>
              <a:t>Speaking of Caring for Our Children, there is an Updated Appendix K, 2022 version! Best practices on WHEN</a:t>
            </a:r>
            <a:r>
              <a:rPr lang="en-US" baseline="0" dirty="0"/>
              <a:t> and WHERE to sanitize OR disinfect from Caring for Our Children</a:t>
            </a:r>
          </a:p>
          <a:p>
            <a:r>
              <a:rPr lang="en-US" baseline="0" dirty="0"/>
              <a:t>Note: Always clean first</a:t>
            </a:r>
          </a:p>
          <a:p>
            <a:r>
              <a:rPr lang="en-US" baseline="0" dirty="0"/>
              <a:t>Aligns with licensing and ECERS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8/2026 update: </a:t>
            </a:r>
            <a:r>
              <a:rPr lang="en-US" sz="1200" kern="1200" dirty="0">
                <a:solidFill>
                  <a:schemeClr val="tx1"/>
                </a:solidFill>
                <a:effectLst/>
                <a:latin typeface="+mn-lt"/>
                <a:ea typeface="+mn-ea"/>
                <a:cs typeface="+mn-cs"/>
              </a:rPr>
              <a:t>CFOC website has been inactive since October 2025. The only way to access this appendix is now directly through our website at CCHP.ucsf.edu</a:t>
            </a:r>
          </a:p>
        </p:txBody>
      </p:sp>
      <p:sp>
        <p:nvSpPr>
          <p:cNvPr id="4" name="Slide Number Placeholder 3"/>
          <p:cNvSpPr>
            <a:spLocks noGrp="1"/>
          </p:cNvSpPr>
          <p:nvPr>
            <p:ph type="sldNum" sz="quarter" idx="10"/>
          </p:nvPr>
        </p:nvSpPr>
        <p:spPr/>
        <p:txBody>
          <a:bodyPr/>
          <a:lstStyle/>
          <a:p>
            <a:fld id="{8E05F3B6-3F50-42C0-B15E-F1698C309863}" type="slidenum">
              <a:rPr lang="en-US" smtClean="0"/>
              <a:t>49</a:t>
            </a:fld>
            <a:endParaRPr lang="en-US"/>
          </a:p>
        </p:txBody>
      </p:sp>
      <p:sp>
        <p:nvSpPr>
          <p:cNvPr id="5" name="Date Placeholder 4">
            <a:extLst>
              <a:ext uri="{FF2B5EF4-FFF2-40B4-BE49-F238E27FC236}">
                <a16:creationId xmlns:a16="http://schemas.microsoft.com/office/drawing/2014/main" id="{267EC188-491F-07CC-83BA-D4AA4E363699}"/>
              </a:ext>
            </a:extLst>
          </p:cNvPr>
          <p:cNvSpPr>
            <a:spLocks noGrp="1"/>
          </p:cNvSpPr>
          <p:nvPr>
            <p:ph type="dt" idx="1"/>
          </p:nvPr>
        </p:nvSpPr>
        <p:spPr/>
        <p:txBody>
          <a:bodyPr/>
          <a:lstStyle/>
          <a:p>
            <a:r>
              <a:rPr lang="en-US"/>
              <a:t>5/3/2023</a:t>
            </a:r>
          </a:p>
        </p:txBody>
      </p:sp>
    </p:spTree>
    <p:extLst>
      <p:ext uri="{BB962C8B-B14F-4D97-AF65-F5344CB8AC3E}">
        <p14:creationId xmlns:p14="http://schemas.microsoft.com/office/powerpoint/2010/main" val="157946358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dirty="0"/>
              <a:t>Best practices on WHEN</a:t>
            </a:r>
            <a:r>
              <a:rPr lang="en-US" baseline="0" dirty="0"/>
              <a:t> and WHERE to sanitize OR disinfect from Caring for Our Children</a:t>
            </a:r>
          </a:p>
          <a:p>
            <a:r>
              <a:rPr lang="en-US" baseline="0" dirty="0"/>
              <a:t>Note: Always clean first</a:t>
            </a:r>
          </a:p>
          <a:p>
            <a:r>
              <a:rPr lang="en-US" baseline="0" dirty="0"/>
              <a:t>Aligns with licensing and ECERS</a:t>
            </a:r>
            <a:endParaRPr lang="en-US" dirty="0"/>
          </a:p>
        </p:txBody>
      </p:sp>
      <p:sp>
        <p:nvSpPr>
          <p:cNvPr id="4" name="Slide Number Placeholder 3"/>
          <p:cNvSpPr>
            <a:spLocks noGrp="1"/>
          </p:cNvSpPr>
          <p:nvPr>
            <p:ph type="sldNum" sz="quarter" idx="10"/>
          </p:nvPr>
        </p:nvSpPr>
        <p:spPr/>
        <p:txBody>
          <a:bodyPr/>
          <a:lstStyle/>
          <a:p>
            <a:fld id="{8E05F3B6-3F50-42C0-B15E-F1698C309863}" type="slidenum">
              <a:rPr lang="en-US" smtClean="0"/>
              <a:t>50</a:t>
            </a:fld>
            <a:endParaRPr lang="en-US"/>
          </a:p>
        </p:txBody>
      </p:sp>
      <p:sp>
        <p:nvSpPr>
          <p:cNvPr id="5" name="Date Placeholder 4">
            <a:extLst>
              <a:ext uri="{FF2B5EF4-FFF2-40B4-BE49-F238E27FC236}">
                <a16:creationId xmlns:a16="http://schemas.microsoft.com/office/drawing/2014/main" id="{F60250D9-6252-75EC-0180-51C5EF8407FE}"/>
              </a:ext>
            </a:extLst>
          </p:cNvPr>
          <p:cNvSpPr>
            <a:spLocks noGrp="1"/>
          </p:cNvSpPr>
          <p:nvPr>
            <p:ph type="dt" idx="1"/>
          </p:nvPr>
        </p:nvSpPr>
        <p:spPr/>
        <p:txBody>
          <a:bodyPr/>
          <a:lstStyle/>
          <a:p>
            <a:r>
              <a:rPr lang="en-US"/>
              <a:t>5/3/2023</a:t>
            </a:r>
          </a:p>
        </p:txBody>
      </p:sp>
    </p:spTree>
    <p:extLst>
      <p:ext uri="{BB962C8B-B14F-4D97-AF65-F5344CB8AC3E}">
        <p14:creationId xmlns:p14="http://schemas.microsoft.com/office/powerpoint/2010/main" val="234804884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dirty="0"/>
              <a:t>Best practices on WHEN</a:t>
            </a:r>
            <a:r>
              <a:rPr lang="en-US" baseline="0" dirty="0"/>
              <a:t> and WHERE to sanitize OR disinfect from Caring for Our Children</a:t>
            </a:r>
          </a:p>
          <a:p>
            <a:r>
              <a:rPr lang="en-US" baseline="0" dirty="0"/>
              <a:t>Note: Always clean first</a:t>
            </a:r>
          </a:p>
          <a:p>
            <a:r>
              <a:rPr lang="en-US" baseline="0" dirty="0"/>
              <a:t>Aligns with licensing and ECERS</a:t>
            </a:r>
            <a:endParaRPr lang="en-US" dirty="0"/>
          </a:p>
        </p:txBody>
      </p:sp>
      <p:sp>
        <p:nvSpPr>
          <p:cNvPr id="4" name="Slide Number Placeholder 3"/>
          <p:cNvSpPr>
            <a:spLocks noGrp="1"/>
          </p:cNvSpPr>
          <p:nvPr>
            <p:ph type="sldNum" sz="quarter" idx="10"/>
          </p:nvPr>
        </p:nvSpPr>
        <p:spPr/>
        <p:txBody>
          <a:bodyPr/>
          <a:lstStyle/>
          <a:p>
            <a:fld id="{8E05F3B6-3F50-42C0-B15E-F1698C309863}" type="slidenum">
              <a:rPr lang="en-US" smtClean="0"/>
              <a:t>51</a:t>
            </a:fld>
            <a:endParaRPr lang="en-US"/>
          </a:p>
        </p:txBody>
      </p:sp>
      <p:sp>
        <p:nvSpPr>
          <p:cNvPr id="5" name="Date Placeholder 4">
            <a:extLst>
              <a:ext uri="{FF2B5EF4-FFF2-40B4-BE49-F238E27FC236}">
                <a16:creationId xmlns:a16="http://schemas.microsoft.com/office/drawing/2014/main" id="{B15852E2-B484-F556-36F6-2EC9251ABEF1}"/>
              </a:ext>
            </a:extLst>
          </p:cNvPr>
          <p:cNvSpPr>
            <a:spLocks noGrp="1"/>
          </p:cNvSpPr>
          <p:nvPr>
            <p:ph type="dt" idx="1"/>
          </p:nvPr>
        </p:nvSpPr>
        <p:spPr/>
        <p:txBody>
          <a:bodyPr/>
          <a:lstStyle/>
          <a:p>
            <a:r>
              <a:rPr lang="en-US"/>
              <a:t>5/3/2023</a:t>
            </a:r>
          </a:p>
        </p:txBody>
      </p:sp>
    </p:spTree>
    <p:extLst>
      <p:ext uri="{BB962C8B-B14F-4D97-AF65-F5344CB8AC3E}">
        <p14:creationId xmlns:p14="http://schemas.microsoft.com/office/powerpoint/2010/main" val="268476128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sz="1400" dirty="0"/>
              <a:t>Only a small percentage of microbes cause disease. We are just beginning to understand the role that microbes play, but we are learning that they: help us to digest our food, regulate our immune system so it knows the difference between friend and foe (which prevents the development of allergies), and help protect us from disease-causing microbes (pathogens). It’s possible to do harm by over-sanitizing ( for example, creating super bugs and antimicrobial resistance).  It’s important to use antimicrobials safely and not over use them.</a:t>
            </a:r>
          </a:p>
        </p:txBody>
      </p:sp>
      <p:sp>
        <p:nvSpPr>
          <p:cNvPr id="4" name="Slide Number Placeholder 3"/>
          <p:cNvSpPr>
            <a:spLocks noGrp="1"/>
          </p:cNvSpPr>
          <p:nvPr>
            <p:ph type="sldNum" sz="quarter" idx="10"/>
          </p:nvPr>
        </p:nvSpPr>
        <p:spPr/>
        <p:txBody>
          <a:bodyPr/>
          <a:lstStyle/>
          <a:p>
            <a:fld id="{26AE089B-273D-4B98-82C8-F063A6BF9825}" type="slidenum">
              <a:rPr lang="en-US" smtClean="0"/>
              <a:t>52</a:t>
            </a:fld>
            <a:endParaRPr lang="en-US"/>
          </a:p>
        </p:txBody>
      </p:sp>
      <p:sp>
        <p:nvSpPr>
          <p:cNvPr id="5" name="Date Placeholder 4">
            <a:extLst>
              <a:ext uri="{FF2B5EF4-FFF2-40B4-BE49-F238E27FC236}">
                <a16:creationId xmlns:a16="http://schemas.microsoft.com/office/drawing/2014/main" id="{CDAB4C1B-5958-D740-7BE9-C7E3C7C44468}"/>
              </a:ext>
            </a:extLst>
          </p:cNvPr>
          <p:cNvSpPr>
            <a:spLocks noGrp="1"/>
          </p:cNvSpPr>
          <p:nvPr>
            <p:ph type="dt" idx="1"/>
          </p:nvPr>
        </p:nvSpPr>
        <p:spPr/>
        <p:txBody>
          <a:bodyPr/>
          <a:lstStyle/>
          <a:p>
            <a:r>
              <a:rPr lang="en-US"/>
              <a:t>5/3/2023</a:t>
            </a:r>
          </a:p>
        </p:txBody>
      </p:sp>
    </p:spTree>
    <p:extLst>
      <p:ext uri="{BB962C8B-B14F-4D97-AF65-F5344CB8AC3E}">
        <p14:creationId xmlns:p14="http://schemas.microsoft.com/office/powerpoint/2010/main" val="38058358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dirty="0"/>
              <a:t>Appendix K. </a:t>
            </a:r>
          </a:p>
          <a:p>
            <a:r>
              <a:rPr lang="en-US" dirty="0"/>
              <a:t>List surface,</a:t>
            </a:r>
            <a:r>
              <a:rPr lang="en-US" baseline="0" dirty="0"/>
              <a:t> have audience say sanitize or disinfect</a:t>
            </a:r>
          </a:p>
          <a:p>
            <a:pPr defTabSz="996056">
              <a:defRPr/>
            </a:pPr>
            <a:r>
              <a:rPr lang="en-US" sz="1400" dirty="0"/>
              <a:t>Can you animate the slides and start with surfaces and have them identify either sanitize or disinfect? You can give them a slide with 5 rows - the full handout should be distributed with a reference to CFOC and our website - so they know where to find it online; </a:t>
            </a:r>
          </a:p>
          <a:p>
            <a:endParaRPr lang="en-US" dirty="0"/>
          </a:p>
          <a:p>
            <a:endParaRPr lang="en-US" dirty="0"/>
          </a:p>
        </p:txBody>
      </p:sp>
      <p:sp>
        <p:nvSpPr>
          <p:cNvPr id="4" name="Slide Number Placeholder 3"/>
          <p:cNvSpPr>
            <a:spLocks noGrp="1"/>
          </p:cNvSpPr>
          <p:nvPr>
            <p:ph type="sldNum" sz="quarter" idx="10"/>
          </p:nvPr>
        </p:nvSpPr>
        <p:spPr/>
        <p:txBody>
          <a:bodyPr/>
          <a:lstStyle/>
          <a:p>
            <a:fld id="{26AE089B-273D-4B98-82C8-F063A6BF9825}" type="slidenum">
              <a:rPr lang="en-US" smtClean="0"/>
              <a:t>53</a:t>
            </a:fld>
            <a:endParaRPr lang="en-US"/>
          </a:p>
        </p:txBody>
      </p:sp>
      <p:sp>
        <p:nvSpPr>
          <p:cNvPr id="5" name="Date Placeholder 4">
            <a:extLst>
              <a:ext uri="{FF2B5EF4-FFF2-40B4-BE49-F238E27FC236}">
                <a16:creationId xmlns:a16="http://schemas.microsoft.com/office/drawing/2014/main" id="{D6041F07-F847-5CE6-5C8B-4CBC4AB509C1}"/>
              </a:ext>
            </a:extLst>
          </p:cNvPr>
          <p:cNvSpPr>
            <a:spLocks noGrp="1"/>
          </p:cNvSpPr>
          <p:nvPr>
            <p:ph type="dt" idx="1"/>
          </p:nvPr>
        </p:nvSpPr>
        <p:spPr/>
        <p:txBody>
          <a:bodyPr/>
          <a:lstStyle/>
          <a:p>
            <a:r>
              <a:rPr lang="en-US"/>
              <a:t>5/3/2023</a:t>
            </a:r>
          </a:p>
        </p:txBody>
      </p:sp>
    </p:spTree>
    <p:extLst>
      <p:ext uri="{BB962C8B-B14F-4D97-AF65-F5344CB8AC3E}">
        <p14:creationId xmlns:p14="http://schemas.microsoft.com/office/powerpoint/2010/main" val="23297305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dirty="0"/>
              <a:t>Germs get can</a:t>
            </a:r>
            <a:r>
              <a:rPr lang="en-US" baseline="0" dirty="0"/>
              <a:t> get into our bodies and multiply.  This can cause a variety of symptoms that make us feel sick. Infectious illnesses are also called: communicable, contagious, or spreading illnesses.</a:t>
            </a:r>
            <a:endParaRPr lang="en-US" dirty="0"/>
          </a:p>
        </p:txBody>
      </p:sp>
      <p:sp>
        <p:nvSpPr>
          <p:cNvPr id="4" name="Slide Number Placeholder 3"/>
          <p:cNvSpPr>
            <a:spLocks noGrp="1"/>
          </p:cNvSpPr>
          <p:nvPr>
            <p:ph type="sldNum" sz="quarter" idx="10"/>
          </p:nvPr>
        </p:nvSpPr>
        <p:spPr/>
        <p:txBody>
          <a:bodyPr/>
          <a:lstStyle/>
          <a:p>
            <a:fld id="{ECCBF3A2-1D03-491F-BDB6-337C0C097926}" type="slidenum">
              <a:rPr lang="en-US" smtClean="0"/>
              <a:t>7</a:t>
            </a:fld>
            <a:endParaRPr lang="en-US" dirty="0"/>
          </a:p>
        </p:txBody>
      </p:sp>
      <p:sp>
        <p:nvSpPr>
          <p:cNvPr id="5" name="Date Placeholder 4">
            <a:extLst>
              <a:ext uri="{FF2B5EF4-FFF2-40B4-BE49-F238E27FC236}">
                <a16:creationId xmlns:a16="http://schemas.microsoft.com/office/drawing/2014/main" id="{69D1B269-31F9-7E39-10EA-53657FD6D60A}"/>
              </a:ext>
            </a:extLst>
          </p:cNvPr>
          <p:cNvSpPr>
            <a:spLocks noGrp="1"/>
          </p:cNvSpPr>
          <p:nvPr>
            <p:ph type="dt" idx="1"/>
          </p:nvPr>
        </p:nvSpPr>
        <p:spPr/>
        <p:txBody>
          <a:bodyPr/>
          <a:lstStyle/>
          <a:p>
            <a:r>
              <a:rPr lang="en-US"/>
              <a:t>5/3/2023</a:t>
            </a:r>
          </a:p>
        </p:txBody>
      </p:sp>
    </p:spTree>
    <p:extLst>
      <p:ext uri="{BB962C8B-B14F-4D97-AF65-F5344CB8AC3E}">
        <p14:creationId xmlns:p14="http://schemas.microsoft.com/office/powerpoint/2010/main" val="332438557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dirty="0"/>
              <a:t>Appendix K. </a:t>
            </a:r>
          </a:p>
          <a:p>
            <a:r>
              <a:rPr lang="en-US" dirty="0"/>
              <a:t>List surface,</a:t>
            </a:r>
            <a:r>
              <a:rPr lang="en-US" baseline="0" dirty="0"/>
              <a:t> have audience say sanitize or disinfect</a:t>
            </a:r>
          </a:p>
          <a:p>
            <a:pPr defTabSz="996056">
              <a:defRPr/>
            </a:pPr>
            <a:r>
              <a:rPr lang="en-US" sz="1400" dirty="0"/>
              <a:t>Can you animate the slides and start with surfaces and have them identify either sanitize or disinfect? You can give them a slide with 5 rows - the full handout should be distributed with a reference to CFOC and our website - so they know where to find it online; </a:t>
            </a:r>
          </a:p>
          <a:p>
            <a:endParaRPr lang="en-US" dirty="0"/>
          </a:p>
          <a:p>
            <a:endParaRPr lang="en-US" dirty="0"/>
          </a:p>
        </p:txBody>
      </p:sp>
      <p:sp>
        <p:nvSpPr>
          <p:cNvPr id="4" name="Slide Number Placeholder 3"/>
          <p:cNvSpPr>
            <a:spLocks noGrp="1"/>
          </p:cNvSpPr>
          <p:nvPr>
            <p:ph type="sldNum" sz="quarter" idx="10"/>
          </p:nvPr>
        </p:nvSpPr>
        <p:spPr/>
        <p:txBody>
          <a:bodyPr/>
          <a:lstStyle/>
          <a:p>
            <a:fld id="{26AE089B-273D-4B98-82C8-F063A6BF9825}" type="slidenum">
              <a:rPr lang="en-US" smtClean="0"/>
              <a:t>54</a:t>
            </a:fld>
            <a:endParaRPr lang="en-US"/>
          </a:p>
        </p:txBody>
      </p:sp>
      <p:sp>
        <p:nvSpPr>
          <p:cNvPr id="5" name="Date Placeholder 4">
            <a:extLst>
              <a:ext uri="{FF2B5EF4-FFF2-40B4-BE49-F238E27FC236}">
                <a16:creationId xmlns:a16="http://schemas.microsoft.com/office/drawing/2014/main" id="{0EC0ED2E-D052-B8B8-3C9E-F2114AB174DB}"/>
              </a:ext>
            </a:extLst>
          </p:cNvPr>
          <p:cNvSpPr>
            <a:spLocks noGrp="1"/>
          </p:cNvSpPr>
          <p:nvPr>
            <p:ph type="dt" idx="1"/>
          </p:nvPr>
        </p:nvSpPr>
        <p:spPr/>
        <p:txBody>
          <a:bodyPr/>
          <a:lstStyle/>
          <a:p>
            <a:r>
              <a:rPr lang="en-US"/>
              <a:t>5/3/2023</a:t>
            </a:r>
          </a:p>
        </p:txBody>
      </p:sp>
    </p:spTree>
    <p:extLst>
      <p:ext uri="{BB962C8B-B14F-4D97-AF65-F5344CB8AC3E}">
        <p14:creationId xmlns:p14="http://schemas.microsoft.com/office/powerpoint/2010/main" val="273331508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CBF3A2-1D03-491F-BDB6-337C0C097926}" type="slidenum">
              <a:rPr lang="en-US" smtClean="0"/>
              <a:t>55</a:t>
            </a:fld>
            <a:endParaRPr lang="en-US"/>
          </a:p>
        </p:txBody>
      </p:sp>
      <p:sp>
        <p:nvSpPr>
          <p:cNvPr id="5" name="Date Placeholder 4">
            <a:extLst>
              <a:ext uri="{FF2B5EF4-FFF2-40B4-BE49-F238E27FC236}">
                <a16:creationId xmlns:a16="http://schemas.microsoft.com/office/drawing/2014/main" id="{BF956591-4160-D7D1-EF36-24A0C3BD1890}"/>
              </a:ext>
            </a:extLst>
          </p:cNvPr>
          <p:cNvSpPr>
            <a:spLocks noGrp="1"/>
          </p:cNvSpPr>
          <p:nvPr>
            <p:ph type="dt" idx="1"/>
          </p:nvPr>
        </p:nvSpPr>
        <p:spPr/>
        <p:txBody>
          <a:bodyPr/>
          <a:lstStyle/>
          <a:p>
            <a:r>
              <a:rPr lang="en-US"/>
              <a:t>5/3/2023</a:t>
            </a:r>
          </a:p>
        </p:txBody>
      </p:sp>
    </p:spTree>
    <p:extLst>
      <p:ext uri="{BB962C8B-B14F-4D97-AF65-F5344CB8AC3E}">
        <p14:creationId xmlns:p14="http://schemas.microsoft.com/office/powerpoint/2010/main" val="99380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CBF3A2-1D03-491F-BDB6-337C0C097926}" type="slidenum">
              <a:rPr lang="en-US" smtClean="0"/>
              <a:t>8</a:t>
            </a:fld>
            <a:endParaRPr lang="en-US" dirty="0"/>
          </a:p>
        </p:txBody>
      </p:sp>
      <p:sp>
        <p:nvSpPr>
          <p:cNvPr id="5" name="Date Placeholder 4">
            <a:extLst>
              <a:ext uri="{FF2B5EF4-FFF2-40B4-BE49-F238E27FC236}">
                <a16:creationId xmlns:a16="http://schemas.microsoft.com/office/drawing/2014/main" id="{4D52BA97-CBEE-EFDC-3C4B-2CEE6C94E687}"/>
              </a:ext>
            </a:extLst>
          </p:cNvPr>
          <p:cNvSpPr>
            <a:spLocks noGrp="1"/>
          </p:cNvSpPr>
          <p:nvPr>
            <p:ph type="dt" idx="1"/>
          </p:nvPr>
        </p:nvSpPr>
        <p:spPr/>
        <p:txBody>
          <a:bodyPr/>
          <a:lstStyle/>
          <a:p>
            <a:r>
              <a:rPr lang="en-US"/>
              <a:t>5/3/2023</a:t>
            </a:r>
          </a:p>
        </p:txBody>
      </p:sp>
    </p:spTree>
    <p:extLst>
      <p:ext uri="{BB962C8B-B14F-4D97-AF65-F5344CB8AC3E}">
        <p14:creationId xmlns:p14="http://schemas.microsoft.com/office/powerpoint/2010/main" val="31454070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CBF3A2-1D03-491F-BDB6-337C0C097926}" type="slidenum">
              <a:rPr lang="en-US" smtClean="0"/>
              <a:t>9</a:t>
            </a:fld>
            <a:endParaRPr lang="en-US" dirty="0"/>
          </a:p>
        </p:txBody>
      </p:sp>
      <p:sp>
        <p:nvSpPr>
          <p:cNvPr id="5" name="Date Placeholder 4">
            <a:extLst>
              <a:ext uri="{FF2B5EF4-FFF2-40B4-BE49-F238E27FC236}">
                <a16:creationId xmlns:a16="http://schemas.microsoft.com/office/drawing/2014/main" id="{74ED1BA6-1E53-6EC9-45BC-3837CC759B18}"/>
              </a:ext>
            </a:extLst>
          </p:cNvPr>
          <p:cNvSpPr>
            <a:spLocks noGrp="1"/>
          </p:cNvSpPr>
          <p:nvPr>
            <p:ph type="dt" idx="1"/>
          </p:nvPr>
        </p:nvSpPr>
        <p:spPr/>
        <p:txBody>
          <a:bodyPr/>
          <a:lstStyle/>
          <a:p>
            <a:r>
              <a:rPr lang="en-US"/>
              <a:t>5/3/2023</a:t>
            </a:r>
          </a:p>
        </p:txBody>
      </p:sp>
    </p:spTree>
    <p:extLst>
      <p:ext uri="{BB962C8B-B14F-4D97-AF65-F5344CB8AC3E}">
        <p14:creationId xmlns:p14="http://schemas.microsoft.com/office/powerpoint/2010/main" val="8515866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defTabSz="966612">
              <a:defRPr/>
            </a:pPr>
            <a:r>
              <a:rPr lang="en-US" dirty="0"/>
              <a:t>Kids are</a:t>
            </a:r>
            <a:r>
              <a:rPr lang="en-US" baseline="0" dirty="0"/>
              <a:t> sick a lot!</a:t>
            </a:r>
          </a:p>
          <a:p>
            <a:pPr defTabSz="966612">
              <a:defRPr/>
            </a:pPr>
            <a:r>
              <a:rPr lang="en-US" dirty="0"/>
              <a:t>Blood</a:t>
            </a:r>
            <a:r>
              <a:rPr lang="en-US" baseline="0" dirty="0"/>
              <a:t> borne illnesses spread when</a:t>
            </a:r>
            <a:r>
              <a:rPr lang="en-US" dirty="0"/>
              <a:t> blood from and infected person enter</a:t>
            </a:r>
            <a:r>
              <a:rPr lang="en-US" baseline="0" dirty="0"/>
              <a:t> </a:t>
            </a:r>
            <a:r>
              <a:rPr lang="en-US" dirty="0"/>
              <a:t>another persons body.  This is not common in child care.</a:t>
            </a:r>
          </a:p>
          <a:p>
            <a:endParaRPr lang="en-US" dirty="0"/>
          </a:p>
        </p:txBody>
      </p:sp>
      <p:sp>
        <p:nvSpPr>
          <p:cNvPr id="4" name="Slide Number Placeholder 3"/>
          <p:cNvSpPr>
            <a:spLocks noGrp="1"/>
          </p:cNvSpPr>
          <p:nvPr>
            <p:ph type="sldNum" sz="quarter" idx="10"/>
          </p:nvPr>
        </p:nvSpPr>
        <p:spPr/>
        <p:txBody>
          <a:bodyPr/>
          <a:lstStyle/>
          <a:p>
            <a:fld id="{ECCBF3A2-1D03-491F-BDB6-337C0C097926}" type="slidenum">
              <a:rPr lang="en-US" smtClean="0"/>
              <a:t>10</a:t>
            </a:fld>
            <a:endParaRPr lang="en-US" dirty="0"/>
          </a:p>
        </p:txBody>
      </p:sp>
      <p:sp>
        <p:nvSpPr>
          <p:cNvPr id="5" name="Date Placeholder 4">
            <a:extLst>
              <a:ext uri="{FF2B5EF4-FFF2-40B4-BE49-F238E27FC236}">
                <a16:creationId xmlns:a16="http://schemas.microsoft.com/office/drawing/2014/main" id="{665A7F2E-DCF1-2854-4AAE-A9E0026E1A8F}"/>
              </a:ext>
            </a:extLst>
          </p:cNvPr>
          <p:cNvSpPr>
            <a:spLocks noGrp="1"/>
          </p:cNvSpPr>
          <p:nvPr>
            <p:ph type="dt" idx="1"/>
          </p:nvPr>
        </p:nvSpPr>
        <p:spPr/>
        <p:txBody>
          <a:bodyPr/>
          <a:lstStyle/>
          <a:p>
            <a:r>
              <a:rPr lang="en-US"/>
              <a:t>5/3/2023</a:t>
            </a:r>
          </a:p>
        </p:txBody>
      </p:sp>
    </p:spTree>
    <p:extLst>
      <p:ext uri="{BB962C8B-B14F-4D97-AF65-F5344CB8AC3E}">
        <p14:creationId xmlns:p14="http://schemas.microsoft.com/office/powerpoint/2010/main" val="16282490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dirty="0"/>
              <a:t>Handwashing is key</a:t>
            </a:r>
            <a:r>
              <a:rPr lang="en-US" baseline="0" dirty="0"/>
              <a:t> to decreasing the spread of illness. </a:t>
            </a:r>
            <a:r>
              <a:rPr lang="en-US" dirty="0"/>
              <a:t>The</a:t>
            </a:r>
            <a:r>
              <a:rPr lang="en-US" baseline="0" dirty="0"/>
              <a:t> use of antimicrobial pesticides (sanitizers and disinfectants) is another way.</a:t>
            </a:r>
            <a:endParaRPr lang="en-US" dirty="0"/>
          </a:p>
        </p:txBody>
      </p:sp>
      <p:sp>
        <p:nvSpPr>
          <p:cNvPr id="4" name="Slide Number Placeholder 3"/>
          <p:cNvSpPr>
            <a:spLocks noGrp="1"/>
          </p:cNvSpPr>
          <p:nvPr>
            <p:ph type="sldNum" sz="quarter" idx="10"/>
          </p:nvPr>
        </p:nvSpPr>
        <p:spPr/>
        <p:txBody>
          <a:bodyPr/>
          <a:lstStyle/>
          <a:p>
            <a:fld id="{ECCBF3A2-1D03-491F-BDB6-337C0C097926}" type="slidenum">
              <a:rPr lang="en-US" smtClean="0"/>
              <a:t>11</a:t>
            </a:fld>
            <a:endParaRPr lang="en-US" dirty="0"/>
          </a:p>
        </p:txBody>
      </p:sp>
      <p:sp>
        <p:nvSpPr>
          <p:cNvPr id="5" name="Date Placeholder 4">
            <a:extLst>
              <a:ext uri="{FF2B5EF4-FFF2-40B4-BE49-F238E27FC236}">
                <a16:creationId xmlns:a16="http://schemas.microsoft.com/office/drawing/2014/main" id="{54D256BA-A761-D89D-6005-8B8540942448}"/>
              </a:ext>
            </a:extLst>
          </p:cNvPr>
          <p:cNvSpPr>
            <a:spLocks noGrp="1"/>
          </p:cNvSpPr>
          <p:nvPr>
            <p:ph type="dt" idx="1"/>
          </p:nvPr>
        </p:nvSpPr>
        <p:spPr/>
        <p:txBody>
          <a:bodyPr/>
          <a:lstStyle/>
          <a:p>
            <a:r>
              <a:rPr lang="en-US"/>
              <a:t>5/3/2023</a:t>
            </a:r>
          </a:p>
        </p:txBody>
      </p:sp>
    </p:spTree>
    <p:extLst>
      <p:ext uri="{BB962C8B-B14F-4D97-AF65-F5344CB8AC3E}">
        <p14:creationId xmlns:p14="http://schemas.microsoft.com/office/powerpoint/2010/main" val="33321741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5538949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81920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6835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008939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6059865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8" name="Rectangle 7">
            <a:extLst>
              <a:ext uri="{FF2B5EF4-FFF2-40B4-BE49-F238E27FC236}">
                <a16:creationId xmlns:a16="http://schemas.microsoft.com/office/drawing/2014/main" id="{7E703F44-61AD-4377-B544-227F15D8712D}"/>
              </a:ext>
            </a:extLst>
          </p:cNvPr>
          <p:cNvSpPr/>
          <p:nvPr userDrawn="1"/>
        </p:nvSpPr>
        <p:spPr>
          <a:xfrm>
            <a:off x="0" y="0"/>
            <a:ext cx="12192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808700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a:extLst>
              <a:ext uri="{FF2B5EF4-FFF2-40B4-BE49-F238E27FC236}">
                <a16:creationId xmlns:a16="http://schemas.microsoft.com/office/drawing/2014/main" id="{43A38C03-1E91-43C7-9212-32DB527F3E77}"/>
              </a:ext>
            </a:extLst>
          </p:cNvPr>
          <p:cNvSpPr/>
          <p:nvPr userDrawn="1"/>
        </p:nvSpPr>
        <p:spPr>
          <a:xfrm>
            <a:off x="0" y="0"/>
            <a:ext cx="12192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041100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Rectangle 6">
            <a:extLst>
              <a:ext uri="{FF2B5EF4-FFF2-40B4-BE49-F238E27FC236}">
                <a16:creationId xmlns:a16="http://schemas.microsoft.com/office/drawing/2014/main" id="{7DF6A0BA-9321-41DC-9DC4-C9329610CEF2}"/>
              </a:ext>
            </a:extLst>
          </p:cNvPr>
          <p:cNvSpPr/>
          <p:nvPr userDrawn="1"/>
        </p:nvSpPr>
        <p:spPr>
          <a:xfrm>
            <a:off x="0" y="0"/>
            <a:ext cx="12192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733199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Rectangle 8">
            <a:extLst>
              <a:ext uri="{FF2B5EF4-FFF2-40B4-BE49-F238E27FC236}">
                <a16:creationId xmlns:a16="http://schemas.microsoft.com/office/drawing/2014/main" id="{9DFA00C0-740C-41EB-A57B-6EEE5E9F1997}"/>
              </a:ext>
            </a:extLst>
          </p:cNvPr>
          <p:cNvSpPr/>
          <p:nvPr userDrawn="1"/>
        </p:nvSpPr>
        <p:spPr>
          <a:xfrm>
            <a:off x="0" y="0"/>
            <a:ext cx="12192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230773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Rectangle 9">
            <a:extLst>
              <a:ext uri="{FF2B5EF4-FFF2-40B4-BE49-F238E27FC236}">
                <a16:creationId xmlns:a16="http://schemas.microsoft.com/office/drawing/2014/main" id="{BD900DA7-CD7B-44D1-8531-7BCF1B814B72}"/>
              </a:ext>
            </a:extLst>
          </p:cNvPr>
          <p:cNvSpPr/>
          <p:nvPr userDrawn="1"/>
        </p:nvSpPr>
        <p:spPr>
          <a:xfrm>
            <a:off x="0" y="0"/>
            <a:ext cx="12192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519171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Rectangle 6">
            <a:extLst>
              <a:ext uri="{FF2B5EF4-FFF2-40B4-BE49-F238E27FC236}">
                <a16:creationId xmlns:a16="http://schemas.microsoft.com/office/drawing/2014/main" id="{2D4BF101-E2F2-43AF-A829-E7967963C49B}"/>
              </a:ext>
            </a:extLst>
          </p:cNvPr>
          <p:cNvSpPr/>
          <p:nvPr userDrawn="1"/>
        </p:nvSpPr>
        <p:spPr>
          <a:xfrm>
            <a:off x="0" y="0"/>
            <a:ext cx="12192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435557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AE0B8AD-8B07-4866-8D6B-BAA35324572A}"/>
              </a:ext>
            </a:extLst>
          </p:cNvPr>
          <p:cNvSpPr/>
          <p:nvPr userDrawn="1"/>
        </p:nvSpPr>
        <p:spPr>
          <a:xfrm>
            <a:off x="0" y="0"/>
            <a:ext cx="12192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6933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115380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B07D4173-85DB-42EC-9F78-CFFC3BEF8D68}"/>
              </a:ext>
            </a:extLst>
          </p:cNvPr>
          <p:cNvSpPr/>
          <p:nvPr userDrawn="1"/>
        </p:nvSpPr>
        <p:spPr>
          <a:xfrm>
            <a:off x="0" y="0"/>
            <a:ext cx="12192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040201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1502C5CB-DD32-409D-A1E2-F14A3CE52978}"/>
              </a:ext>
            </a:extLst>
          </p:cNvPr>
          <p:cNvSpPr/>
          <p:nvPr userDrawn="1"/>
        </p:nvSpPr>
        <p:spPr>
          <a:xfrm>
            <a:off x="0" y="0"/>
            <a:ext cx="12192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64241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23D97659-7D77-4CDB-A962-643D3618A5F6}"/>
              </a:ext>
            </a:extLst>
          </p:cNvPr>
          <p:cNvSpPr/>
          <p:nvPr userDrawn="1"/>
        </p:nvSpPr>
        <p:spPr>
          <a:xfrm>
            <a:off x="0" y="0"/>
            <a:ext cx="12192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968298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8FDA8EA3-6F87-4F83-A6A8-852F56FDE0FE}"/>
              </a:ext>
            </a:extLst>
          </p:cNvPr>
          <p:cNvSpPr/>
          <p:nvPr userDrawn="1"/>
        </p:nvSpPr>
        <p:spPr>
          <a:xfrm>
            <a:off x="0" y="0"/>
            <a:ext cx="12192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613920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Bullet Slide-White">
    <p:bg>
      <p:bgRef idx="1001">
        <a:schemeClr val="bg1"/>
      </p:bgRef>
    </p:bg>
    <p:spTree>
      <p:nvGrpSpPr>
        <p:cNvPr id="1" name=""/>
        <p:cNvGrpSpPr/>
        <p:nvPr/>
      </p:nvGrpSpPr>
      <p:grpSpPr>
        <a:xfrm>
          <a:off x="0" y="0"/>
          <a:ext cx="0" cy="0"/>
          <a:chOff x="0" y="0"/>
          <a:chExt cx="0" cy="0"/>
        </a:xfrm>
      </p:grpSpPr>
      <p:sp>
        <p:nvSpPr>
          <p:cNvPr id="7" name="Title 15"/>
          <p:cNvSpPr>
            <a:spLocks noGrp="1"/>
          </p:cNvSpPr>
          <p:nvPr>
            <p:ph type="title" hasCustomPrompt="1"/>
          </p:nvPr>
        </p:nvSpPr>
        <p:spPr>
          <a:xfrm>
            <a:off x="604781" y="425003"/>
            <a:ext cx="10898107" cy="611449"/>
          </a:xfrm>
        </p:spPr>
        <p:txBody>
          <a:bodyPr anchor="b">
            <a:noAutofit/>
          </a:bodyPr>
          <a:lstStyle>
            <a:lvl1pPr>
              <a:defRPr sz="3600">
                <a:latin typeface="+mj-lt"/>
              </a:defRPr>
            </a:lvl1pPr>
          </a:lstStyle>
          <a:p>
            <a:r>
              <a:rPr lang="en-US" dirty="0"/>
              <a:t>Slide Title Here</a:t>
            </a:r>
          </a:p>
        </p:txBody>
      </p:sp>
      <p:sp>
        <p:nvSpPr>
          <p:cNvPr id="9" name="Text Placeholder 3"/>
          <p:cNvSpPr>
            <a:spLocks noGrp="1"/>
          </p:cNvSpPr>
          <p:nvPr>
            <p:ph type="body" sz="quarter" idx="15" hasCustomPrompt="1"/>
          </p:nvPr>
        </p:nvSpPr>
        <p:spPr>
          <a:xfrm>
            <a:off x="609604" y="927656"/>
            <a:ext cx="10893285" cy="446529"/>
          </a:xfrm>
          <a:prstGeom prst="rect">
            <a:avLst/>
          </a:prstGeom>
        </p:spPr>
        <p:txBody>
          <a:bodyPr>
            <a:noAutofit/>
          </a:bodyPr>
          <a:lstStyle>
            <a:lvl1pPr marL="0" indent="0">
              <a:lnSpc>
                <a:spcPct val="100000"/>
              </a:lnSpc>
              <a:buNone/>
              <a:defRPr sz="1800" i="0">
                <a:latin typeface="+mn-lt"/>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dirty="0"/>
              <a:t>Optional Subhead here</a:t>
            </a:r>
          </a:p>
        </p:txBody>
      </p:sp>
      <p:sp>
        <p:nvSpPr>
          <p:cNvPr id="11" name="Text Placeholder 3"/>
          <p:cNvSpPr>
            <a:spLocks noGrp="1"/>
          </p:cNvSpPr>
          <p:nvPr>
            <p:ph idx="1"/>
          </p:nvPr>
        </p:nvSpPr>
        <p:spPr>
          <a:xfrm>
            <a:off x="612911" y="1868558"/>
            <a:ext cx="10850220" cy="3909393"/>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Rectangle 11">
            <a:extLst>
              <a:ext uri="{FF2B5EF4-FFF2-40B4-BE49-F238E27FC236}">
                <a16:creationId xmlns:a16="http://schemas.microsoft.com/office/drawing/2014/main" id="{09897F99-B4AF-4507-981E-74AD2DE2504E}"/>
              </a:ext>
            </a:extLst>
          </p:cNvPr>
          <p:cNvSpPr/>
          <p:nvPr userDrawn="1"/>
        </p:nvSpPr>
        <p:spPr>
          <a:xfrm>
            <a:off x="0" y="0"/>
            <a:ext cx="12192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71813801"/>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0426190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5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5625"/>
            <a:ext cx="515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907511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625649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098549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9948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30530872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33116518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50AD228C-6E5D-4EFA-B3B3-46892C6DC680}"/>
              </a:ext>
            </a:extLst>
          </p:cNvPr>
          <p:cNvSpPr/>
          <p:nvPr userDrawn="1"/>
        </p:nvSpPr>
        <p:spPr>
          <a:xfrm>
            <a:off x="0" y="0"/>
            <a:ext cx="12192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EE3F1337-41F3-C6FB-A3B7-BA25FEB8F713}"/>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81000" y="5905500"/>
            <a:ext cx="11430000" cy="952500"/>
          </a:xfrm>
          <a:prstGeom prst="rect">
            <a:avLst/>
          </a:prstGeom>
        </p:spPr>
      </p:pic>
    </p:spTree>
    <p:extLst>
      <p:ext uri="{BB962C8B-B14F-4D97-AF65-F5344CB8AC3E}">
        <p14:creationId xmlns:p14="http://schemas.microsoft.com/office/powerpoint/2010/main" val="112941427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a:extLst>
              <a:ext uri="{FF2B5EF4-FFF2-40B4-BE49-F238E27FC236}">
                <a16:creationId xmlns:a16="http://schemas.microsoft.com/office/drawing/2014/main" id="{6A809E34-679C-412A-BB09-04A59CF668A1}"/>
              </a:ext>
            </a:extLst>
          </p:cNvPr>
          <p:cNvSpPr/>
          <p:nvPr userDrawn="1"/>
        </p:nvSpPr>
        <p:spPr>
          <a:xfrm>
            <a:off x="0" y="0"/>
            <a:ext cx="12192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CCD850A2-AEF6-4996-1F71-E2D1FE0A0BEA}"/>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233766" y="5905500"/>
            <a:ext cx="11430000" cy="952500"/>
          </a:xfrm>
          <a:prstGeom prst="rect">
            <a:avLst/>
          </a:prstGeom>
        </p:spPr>
      </p:pic>
    </p:spTree>
    <p:extLst>
      <p:ext uri="{BB962C8B-B14F-4D97-AF65-F5344CB8AC3E}">
        <p14:creationId xmlns:p14="http://schemas.microsoft.com/office/powerpoint/2010/main" val="727394983"/>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3.xml"/><Relationship Id="rId1" Type="http://schemas.openxmlformats.org/officeDocument/2006/relationships/tags" Target="../tags/tag2.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4.xml"/><Relationship Id="rId1" Type="http://schemas.openxmlformats.org/officeDocument/2006/relationships/tags" Target="../tags/tag11.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4.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youtube.com/watch?v=xtwdyCE9F14&amp;feature=youtu.be" TargetMode="Externa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4.xml"/><Relationship Id="rId1" Type="http://schemas.openxmlformats.org/officeDocument/2006/relationships/tags" Target="../tags/tag1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4.xml"/><Relationship Id="rId1" Type="http://schemas.openxmlformats.org/officeDocument/2006/relationships/tags" Target="../tags/tag14.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4.xml"/><Relationship Id="rId1" Type="http://schemas.openxmlformats.org/officeDocument/2006/relationships/tags" Target="../tags/tag15.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4.xml"/><Relationship Id="rId1" Type="http://schemas.openxmlformats.org/officeDocument/2006/relationships/tags" Target="../tags/tag16.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4.xml"/><Relationship Id="rId1" Type="http://schemas.openxmlformats.org/officeDocument/2006/relationships/tags" Target="../tags/tag1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4.xml"/><Relationship Id="rId1" Type="http://schemas.openxmlformats.org/officeDocument/2006/relationships/tags" Target="../tags/tag18.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4.xml"/><Relationship Id="rId1" Type="http://schemas.openxmlformats.org/officeDocument/2006/relationships/tags" Target="../tags/tag19.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6.png"/><Relationship Id="rId2" Type="http://schemas.openxmlformats.org/officeDocument/2006/relationships/slideLayout" Target="../slideLayouts/slideLayout14.xml"/><Relationship Id="rId1" Type="http://schemas.openxmlformats.org/officeDocument/2006/relationships/tags" Target="../tags/tag3.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4.xml"/><Relationship Id="rId1" Type="http://schemas.openxmlformats.org/officeDocument/2006/relationships/tags" Target="../tags/tag20.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4.xml"/><Relationship Id="rId1" Type="http://schemas.openxmlformats.org/officeDocument/2006/relationships/tags" Target="../tags/tag21.xml"/><Relationship Id="rId4" Type="http://schemas.openxmlformats.org/officeDocument/2006/relationships/image" Target="../media/image17.emf"/></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4.xml"/><Relationship Id="rId1" Type="http://schemas.openxmlformats.org/officeDocument/2006/relationships/tags" Target="../tags/tag2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4.xml"/><Relationship Id="rId1" Type="http://schemas.openxmlformats.org/officeDocument/2006/relationships/tags" Target="../tags/tag23.xml"/><Relationship Id="rId4" Type="http://schemas.openxmlformats.org/officeDocument/2006/relationships/image" Target="../media/image18.emf"/></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4.xml"/><Relationship Id="rId1" Type="http://schemas.openxmlformats.org/officeDocument/2006/relationships/tags" Target="../tags/tag24.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4.xml"/><Relationship Id="rId1" Type="http://schemas.openxmlformats.org/officeDocument/2006/relationships/tags" Target="../tags/tag25.xml"/><Relationship Id="rId5" Type="http://schemas.microsoft.com/office/2007/relationships/hdphoto" Target="../media/hdphoto1.wdp"/><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4.xml"/><Relationship Id="rId1" Type="http://schemas.openxmlformats.org/officeDocument/2006/relationships/tags" Target="../tags/tag26.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9.xml"/><Relationship Id="rId1" Type="http://schemas.openxmlformats.org/officeDocument/2006/relationships/tags" Target="../tags/tag27.xml"/><Relationship Id="rId4" Type="http://schemas.openxmlformats.org/officeDocument/2006/relationships/image" Target="../media/image20.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4.xml"/><Relationship Id="rId1" Type="http://schemas.openxmlformats.org/officeDocument/2006/relationships/tags" Target="../tags/tag28.xml"/><Relationship Id="rId4" Type="http://schemas.openxmlformats.org/officeDocument/2006/relationships/image" Target="../media/image21.jpe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4.xml"/><Relationship Id="rId1" Type="http://schemas.openxmlformats.org/officeDocument/2006/relationships/tags" Target="../tags/tag29.xml"/><Relationship Id="rId4" Type="http://schemas.openxmlformats.org/officeDocument/2006/relationships/image" Target="../media/image22.jpe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6.xml"/><Relationship Id="rId1" Type="http://schemas.openxmlformats.org/officeDocument/2006/relationships/tags" Target="../tags/tag30.xml"/><Relationship Id="rId5" Type="http://schemas.openxmlformats.org/officeDocument/2006/relationships/image" Target="../media/image23.png"/><Relationship Id="rId4" Type="http://schemas.openxmlformats.org/officeDocument/2006/relationships/hyperlink" Target="https://www.epa.gov/pesticide-labels/dfe-certified-disinfectants" TargetMode="Externa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8.xml"/><Relationship Id="rId1" Type="http://schemas.openxmlformats.org/officeDocument/2006/relationships/tags" Target="../tags/tag31.xml"/><Relationship Id="rId4" Type="http://schemas.openxmlformats.org/officeDocument/2006/relationships/image" Target="../media/image24.jpe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6.xml"/><Relationship Id="rId1" Type="http://schemas.openxmlformats.org/officeDocument/2006/relationships/tags" Target="../tags/tag32.xml"/><Relationship Id="rId5" Type="http://schemas.openxmlformats.org/officeDocument/2006/relationships/image" Target="../media/image25.jpeg"/><Relationship Id="rId4" Type="http://schemas.openxmlformats.org/officeDocument/2006/relationships/hyperlink" Target="https://www.cdph.ca.gov/Programs/CCDPHP/DEODC/EHIB/CPE/Pages/CaliforniaBreathingCountyAsthmaProfiles.aspx" TargetMode="Externa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6.xml"/><Relationship Id="rId1" Type="http://schemas.openxmlformats.org/officeDocument/2006/relationships/tags" Target="../tags/tag33.xml"/></Relationships>
</file>

<file path=ppt/slides/_rels/slide3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hyperlink" Target="https://cfpub.epa.gov/wizards/disinfectants/" TargetMode="External"/><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6.xml"/><Relationship Id="rId1" Type="http://schemas.openxmlformats.org/officeDocument/2006/relationships/tags" Target="../tags/tag34.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6.xml"/><Relationship Id="rId1" Type="http://schemas.openxmlformats.org/officeDocument/2006/relationships/tags" Target="../tags/tag35.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6.xml"/><Relationship Id="rId1" Type="http://schemas.openxmlformats.org/officeDocument/2006/relationships/tags" Target="../tags/tag36.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4.xml"/><Relationship Id="rId1" Type="http://schemas.openxmlformats.org/officeDocument/2006/relationships/tags" Target="../tags/tag37.xml"/><Relationship Id="rId6" Type="http://schemas.openxmlformats.org/officeDocument/2006/relationships/image" Target="../media/image29.wmf"/><Relationship Id="rId5" Type="http://schemas.openxmlformats.org/officeDocument/2006/relationships/image" Target="../media/image28.jpeg"/><Relationship Id="rId4" Type="http://schemas.openxmlformats.org/officeDocument/2006/relationships/image" Target="../media/image27.jpeg"/></Relationships>
</file>

<file path=ppt/slides/_rels/slide3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5.xml"/><Relationship Id="rId1" Type="http://schemas.openxmlformats.org/officeDocument/2006/relationships/slideLayout" Target="../slideLayouts/slideLayout18.xml"/><Relationship Id="rId5" Type="http://schemas.openxmlformats.org/officeDocument/2006/relationships/image" Target="../media/image32.jpeg"/><Relationship Id="rId4" Type="http://schemas.openxmlformats.org/officeDocument/2006/relationships/image" Target="../media/image31.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4.xml"/><Relationship Id="rId1" Type="http://schemas.openxmlformats.org/officeDocument/2006/relationships/tags" Target="../tags/tag5.xml"/><Relationship Id="rId4" Type="http://schemas.openxmlformats.org/officeDocument/2006/relationships/image" Target="../media/image7.emf"/></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4.xml"/><Relationship Id="rId1" Type="http://schemas.openxmlformats.org/officeDocument/2006/relationships/tags" Target="../tags/tag38.xml"/><Relationship Id="rId5" Type="http://schemas.microsoft.com/office/2007/relationships/hdphoto" Target="../media/hdphoto2.wdp"/><Relationship Id="rId4" Type="http://schemas.openxmlformats.org/officeDocument/2006/relationships/image" Target="../media/image33.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4.xml"/><Relationship Id="rId1" Type="http://schemas.openxmlformats.org/officeDocument/2006/relationships/tags" Target="../tags/tag39.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8.xml"/><Relationship Id="rId7" Type="http://schemas.openxmlformats.org/officeDocument/2006/relationships/image" Target="../media/image37.jpeg"/><Relationship Id="rId2" Type="http://schemas.openxmlformats.org/officeDocument/2006/relationships/slideLayout" Target="../slideLayouts/slideLayout14.xml"/><Relationship Id="rId1" Type="http://schemas.openxmlformats.org/officeDocument/2006/relationships/tags" Target="../tags/tag40.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4.xml"/><Relationship Id="rId1" Type="http://schemas.openxmlformats.org/officeDocument/2006/relationships/tags" Target="../tags/tag41.xml"/><Relationship Id="rId4" Type="http://schemas.openxmlformats.org/officeDocument/2006/relationships/image" Target="../media/image38.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4.xml"/><Relationship Id="rId1" Type="http://schemas.openxmlformats.org/officeDocument/2006/relationships/tags" Target="../tags/tag42.xml"/><Relationship Id="rId5" Type="http://schemas.openxmlformats.org/officeDocument/2006/relationships/hyperlink" Target="http://www.purefuninc.com/bleach-friend-or-foe/7dab2985-5a90-4150-b442-9b892eaf7343/" TargetMode="External"/><Relationship Id="rId4" Type="http://schemas.openxmlformats.org/officeDocument/2006/relationships/image" Target="../media/image39.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4.xml"/><Relationship Id="rId1" Type="http://schemas.openxmlformats.org/officeDocument/2006/relationships/tags" Target="../tags/tag43.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9.xml"/><Relationship Id="rId1" Type="http://schemas.openxmlformats.org/officeDocument/2006/relationships/tags" Target="../tags/tag44.xml"/><Relationship Id="rId4" Type="http://schemas.openxmlformats.org/officeDocument/2006/relationships/image" Target="../media/image40.wmf"/></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9.xml"/><Relationship Id="rId1" Type="http://schemas.openxmlformats.org/officeDocument/2006/relationships/tags" Target="../tags/tag45.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4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4.xml"/><Relationship Id="rId1" Type="http://schemas.openxmlformats.org/officeDocument/2006/relationships/slideLayout" Target="../slideLayouts/slideLayout18.xml"/><Relationship Id="rId5" Type="http://schemas.openxmlformats.org/officeDocument/2006/relationships/image" Target="../media/image46.png"/><Relationship Id="rId4" Type="http://schemas.openxmlformats.org/officeDocument/2006/relationships/image" Target="../media/image45.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8.xml"/><Relationship Id="rId1" Type="http://schemas.openxmlformats.org/officeDocument/2006/relationships/tags" Target="../tags/tag46.xml"/><Relationship Id="rId5" Type="http://schemas.openxmlformats.org/officeDocument/2006/relationships/image" Target="../media/image48.jpg"/><Relationship Id="rId4" Type="http://schemas.openxmlformats.org/officeDocument/2006/relationships/image" Target="../media/image47.jp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4.xml"/><Relationship Id="rId1" Type="http://schemas.openxmlformats.org/officeDocument/2006/relationships/tags" Target="../tags/tag6.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18.xml"/><Relationship Id="rId1" Type="http://schemas.openxmlformats.org/officeDocument/2006/relationships/tags" Target="../tags/tag47.xml"/><Relationship Id="rId4" Type="http://schemas.openxmlformats.org/officeDocument/2006/relationships/image" Target="../media/image49.jp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18.xml"/><Relationship Id="rId1" Type="http://schemas.openxmlformats.org/officeDocument/2006/relationships/tags" Target="../tags/tag48.xml"/><Relationship Id="rId5" Type="http://schemas.openxmlformats.org/officeDocument/2006/relationships/image" Target="../media/image51.jpeg"/><Relationship Id="rId4" Type="http://schemas.openxmlformats.org/officeDocument/2006/relationships/image" Target="../media/image50.jp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24.xml"/><Relationship Id="rId1" Type="http://schemas.openxmlformats.org/officeDocument/2006/relationships/tags" Target="../tags/tag49.xml"/><Relationship Id="rId4" Type="http://schemas.openxmlformats.org/officeDocument/2006/relationships/hyperlink" Target="https://genome.gov/" TargetMode="Externa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16.xml"/><Relationship Id="rId1" Type="http://schemas.openxmlformats.org/officeDocument/2006/relationships/tags" Target="../tags/tag50.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6.xml"/><Relationship Id="rId1" Type="http://schemas.openxmlformats.org/officeDocument/2006/relationships/tags" Target="../tags/tag51.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14.xml"/><Relationship Id="rId1" Type="http://schemas.openxmlformats.org/officeDocument/2006/relationships/tags" Target="../tags/tag52.xml"/></Relationships>
</file>

<file path=ppt/slides/_rels/slide5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14.xml"/><Relationship Id="rId4" Type="http://schemas.openxmlformats.org/officeDocument/2006/relationships/image" Target="../media/image54.jpeg"/></Relationships>
</file>

<file path=ppt/slides/_rels/slide6.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slideLayout" Target="../slideLayouts/slideLayout18.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4.xml"/><Relationship Id="rId1" Type="http://schemas.openxmlformats.org/officeDocument/2006/relationships/tags" Target="../tags/tag8.xml"/><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4.xml"/><Relationship Id="rId1" Type="http://schemas.openxmlformats.org/officeDocument/2006/relationships/tags" Target="../tags/tag9.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4.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307354"/>
            <a:ext cx="7772400" cy="2387600"/>
          </a:xfrm>
        </p:spPr>
        <p:txBody>
          <a:bodyPr/>
          <a:lstStyle/>
          <a:p>
            <a:r>
              <a:rPr lang="en-US" dirty="0"/>
              <a:t>Integrated Germ Management</a:t>
            </a:r>
          </a:p>
        </p:txBody>
      </p:sp>
      <p:sp>
        <p:nvSpPr>
          <p:cNvPr id="3" name="Subtitle 2"/>
          <p:cNvSpPr>
            <a:spLocks noGrp="1"/>
          </p:cNvSpPr>
          <p:nvPr>
            <p:ph type="subTitle" idx="1"/>
          </p:nvPr>
        </p:nvSpPr>
        <p:spPr>
          <a:xfrm>
            <a:off x="989214" y="2601119"/>
            <a:ext cx="8992985" cy="1655762"/>
          </a:xfrm>
        </p:spPr>
        <p:txBody>
          <a:bodyPr>
            <a:normAutofit lnSpcReduction="10000"/>
          </a:bodyPr>
          <a:lstStyle/>
          <a:p>
            <a:r>
              <a:rPr lang="en-US" sz="3200" dirty="0"/>
              <a:t>Safe and Effective</a:t>
            </a:r>
          </a:p>
          <a:p>
            <a:r>
              <a:rPr lang="en-US" sz="3200" dirty="0"/>
              <a:t> Cleaning, Sanitizing, and Disinfecting for </a:t>
            </a:r>
          </a:p>
          <a:p>
            <a:r>
              <a:rPr lang="en-US" sz="3200" dirty="0"/>
              <a:t>Child Care Providers</a:t>
            </a:r>
          </a:p>
          <a:p>
            <a:endParaRPr lang="en-US" dirty="0"/>
          </a:p>
        </p:txBody>
      </p:sp>
      <p:pic>
        <p:nvPicPr>
          <p:cNvPr id="4" name="Picture 3"/>
          <p:cNvPicPr>
            <a:picLocks noChangeAspect="1"/>
          </p:cNvPicPr>
          <p:nvPr/>
        </p:nvPicPr>
        <p:blipFill>
          <a:blip r:embed="rId4"/>
          <a:stretch>
            <a:fillRect/>
          </a:stretch>
        </p:blipFill>
        <p:spPr>
          <a:xfrm>
            <a:off x="5198990" y="4104401"/>
            <a:ext cx="1794019" cy="1559379"/>
          </a:xfrm>
          <a:prstGeom prst="rect">
            <a:avLst/>
          </a:prstGeom>
        </p:spPr>
      </p:pic>
      <p:sp>
        <p:nvSpPr>
          <p:cNvPr id="20" name="Rectangle 19"/>
          <p:cNvSpPr/>
          <p:nvPr/>
        </p:nvSpPr>
        <p:spPr>
          <a:xfrm>
            <a:off x="1524000" y="0"/>
            <a:ext cx="9144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1614436" y="5779616"/>
            <a:ext cx="9164096" cy="530915"/>
          </a:xfrm>
          <a:prstGeom prst="rect">
            <a:avLst/>
          </a:prstGeom>
          <a:noFill/>
        </p:spPr>
        <p:txBody>
          <a:bodyPr wrap="square" rtlCol="0">
            <a:spAutoFit/>
          </a:bodyPr>
          <a:lstStyle/>
          <a:p>
            <a:pPr algn="ctr"/>
            <a:r>
              <a:rPr lang="en-US" sz="1050" dirty="0"/>
              <a:t>This class was developed by the UCSF School of Nursing, California Childcare Health Program in partnership with the California Department of Pesticide Regulation. </a:t>
            </a:r>
          </a:p>
          <a:p>
            <a:endParaRPr lang="en-US" dirty="0"/>
          </a:p>
        </p:txBody>
      </p:sp>
      <p:sp>
        <p:nvSpPr>
          <p:cNvPr id="8" name="TextBox 7">
            <a:extLst>
              <a:ext uri="{FF2B5EF4-FFF2-40B4-BE49-F238E27FC236}">
                <a16:creationId xmlns:a16="http://schemas.microsoft.com/office/drawing/2014/main" id="{B64AEE8A-69A4-4200-9E1D-B4D079B4007E}"/>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spTree>
    <p:custDataLst>
      <p:tags r:id="rId1"/>
    </p:custDataLst>
    <p:extLst>
      <p:ext uri="{BB962C8B-B14F-4D97-AF65-F5344CB8AC3E}">
        <p14:creationId xmlns:p14="http://schemas.microsoft.com/office/powerpoint/2010/main" val="13957109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1" y="170043"/>
            <a:ext cx="9081406" cy="1325563"/>
          </a:xfrm>
        </p:spPr>
        <p:txBody>
          <a:bodyPr>
            <a:normAutofit fontScale="90000"/>
          </a:bodyPr>
          <a:lstStyle/>
          <a:p>
            <a:br>
              <a:rPr lang="en-US" dirty="0"/>
            </a:br>
            <a:br>
              <a:rPr lang="en-US" dirty="0"/>
            </a:br>
            <a:r>
              <a:rPr lang="en-US" sz="4300" dirty="0"/>
              <a:t>Germs spread easily among young children…</a:t>
            </a:r>
          </a:p>
        </p:txBody>
      </p:sp>
      <p:sp>
        <p:nvSpPr>
          <p:cNvPr id="7" name="Content Placeholder 6"/>
          <p:cNvSpPr>
            <a:spLocks noGrp="1"/>
          </p:cNvSpPr>
          <p:nvPr>
            <p:ph idx="1"/>
          </p:nvPr>
        </p:nvSpPr>
        <p:spPr/>
        <p:txBody>
          <a:bodyPr/>
          <a:lstStyle/>
          <a:p>
            <a:pPr marL="0" indent="0">
              <a:buNone/>
            </a:pPr>
            <a:endParaRPr lang="en-US" dirty="0"/>
          </a:p>
          <a:p>
            <a:r>
              <a:rPr lang="en-US" dirty="0"/>
              <a:t>By breathing in germs that are in the air</a:t>
            </a:r>
          </a:p>
          <a:p>
            <a:r>
              <a:rPr lang="en-US" dirty="0"/>
              <a:t>By touching other people and surfaces with germs</a:t>
            </a:r>
          </a:p>
          <a:p>
            <a:r>
              <a:rPr lang="en-US" dirty="0"/>
              <a:t>By eating or drinking something with germs</a:t>
            </a:r>
          </a:p>
        </p:txBody>
      </p:sp>
      <p:sp>
        <p:nvSpPr>
          <p:cNvPr id="5" name="TextBox 4"/>
          <p:cNvSpPr txBox="1"/>
          <p:nvPr/>
        </p:nvSpPr>
        <p:spPr>
          <a:xfrm>
            <a:off x="2277834" y="3841807"/>
            <a:ext cx="7886700" cy="2015936"/>
          </a:xfrm>
          <a:prstGeom prst="rect">
            <a:avLst/>
          </a:prstGeom>
          <a:solidFill>
            <a:srgbClr val="F7941E"/>
          </a:solidFill>
          <a:ln>
            <a:noFill/>
          </a:ln>
        </p:spPr>
        <p:style>
          <a:lnRef idx="1">
            <a:schemeClr val="accent5"/>
          </a:lnRef>
          <a:fillRef idx="2">
            <a:schemeClr val="accent5"/>
          </a:fillRef>
          <a:effectRef idx="1">
            <a:schemeClr val="accent5"/>
          </a:effectRef>
          <a:fontRef idx="minor">
            <a:schemeClr val="dk1"/>
          </a:fontRef>
        </p:style>
        <p:txBody>
          <a:bodyPr wrap="square">
            <a:spAutoFit/>
          </a:bodyPr>
          <a:lstStyle/>
          <a:p>
            <a:pPr>
              <a:lnSpc>
                <a:spcPts val="3000"/>
              </a:lnSpc>
              <a:defRPr/>
            </a:pPr>
            <a:r>
              <a:rPr lang="en-US" sz="1600" dirty="0">
                <a:ln w="0"/>
                <a:solidFill>
                  <a:schemeClr val="tx1"/>
                </a:solidFill>
                <a:effectLst>
                  <a:outerShdw blurRad="38100" dist="19050" dir="2700000" algn="tl" rotWithShape="0">
                    <a:schemeClr val="dk1">
                      <a:alpha val="40000"/>
                    </a:schemeClr>
                  </a:outerShdw>
                </a:effectLst>
                <a:latin typeface="Lucida Sans"/>
                <a:cs typeface="Times New Roman"/>
              </a:rPr>
              <a:t>Studies show that young children in child care </a:t>
            </a:r>
          </a:p>
          <a:p>
            <a:pPr>
              <a:lnSpc>
                <a:spcPts val="3000"/>
              </a:lnSpc>
              <a:defRPr/>
            </a:pPr>
            <a:r>
              <a:rPr lang="en-US" sz="1600" dirty="0">
                <a:ln w="0"/>
                <a:solidFill>
                  <a:schemeClr val="tx1"/>
                </a:solidFill>
                <a:effectLst>
                  <a:outerShdw blurRad="38100" dist="19050" dir="2700000" algn="tl" rotWithShape="0">
                    <a:schemeClr val="dk1">
                      <a:alpha val="40000"/>
                    </a:schemeClr>
                  </a:outerShdw>
                </a:effectLst>
                <a:latin typeface="Lucida Sans"/>
                <a:cs typeface="Times New Roman"/>
              </a:rPr>
              <a:t>have symptoms of illness one third </a:t>
            </a:r>
          </a:p>
          <a:p>
            <a:pPr>
              <a:lnSpc>
                <a:spcPts val="3000"/>
              </a:lnSpc>
              <a:defRPr/>
            </a:pPr>
            <a:r>
              <a:rPr lang="en-US" sz="1600" dirty="0">
                <a:ln w="0"/>
                <a:solidFill>
                  <a:schemeClr val="tx1"/>
                </a:solidFill>
                <a:effectLst>
                  <a:outerShdw blurRad="38100" dist="19050" dir="2700000" algn="tl" rotWithShape="0">
                    <a:schemeClr val="dk1">
                      <a:alpha val="40000"/>
                    </a:schemeClr>
                  </a:outerShdw>
                </a:effectLst>
                <a:latin typeface="Lucida Sans"/>
                <a:cs typeface="Times New Roman"/>
              </a:rPr>
              <a:t>to one half of the days out </a:t>
            </a:r>
          </a:p>
          <a:p>
            <a:pPr>
              <a:lnSpc>
                <a:spcPts val="3000"/>
              </a:lnSpc>
              <a:defRPr/>
            </a:pPr>
            <a:r>
              <a:rPr lang="en-US" sz="1600" dirty="0">
                <a:ln w="0"/>
                <a:solidFill>
                  <a:schemeClr val="tx1"/>
                </a:solidFill>
                <a:effectLst>
                  <a:outerShdw blurRad="38100" dist="19050" dir="2700000" algn="tl" rotWithShape="0">
                    <a:schemeClr val="dk1">
                      <a:alpha val="40000"/>
                    </a:schemeClr>
                  </a:outerShdw>
                </a:effectLst>
                <a:latin typeface="Lucida Sans"/>
                <a:cs typeface="Times New Roman"/>
              </a:rPr>
              <a:t>of the year.</a:t>
            </a:r>
          </a:p>
          <a:p>
            <a:pPr algn="ctr">
              <a:lnSpc>
                <a:spcPts val="3000"/>
              </a:lnSpc>
              <a:defRPr/>
            </a:pPr>
            <a:r>
              <a:rPr lang="en-US" sz="1600" dirty="0">
                <a:ln w="0"/>
                <a:solidFill>
                  <a:schemeClr val="tx1"/>
                </a:solidFill>
                <a:effectLst>
                  <a:outerShdw blurRad="38100" dist="19050" dir="2700000" algn="tl" rotWithShape="0">
                    <a:schemeClr val="dk1">
                      <a:alpha val="40000"/>
                    </a:schemeClr>
                  </a:outerShdw>
                </a:effectLst>
                <a:latin typeface="Lucida Sans"/>
                <a:cs typeface="Times New Roman"/>
              </a:rPr>
              <a:t>This is normal.</a:t>
            </a:r>
          </a:p>
        </p:txBody>
      </p:sp>
      <p:pic>
        <p:nvPicPr>
          <p:cNvPr id="8" name="Picture 7"/>
          <p:cNvPicPr>
            <a:picLocks noChangeAspect="1" noChangeArrowheads="1"/>
          </p:cNvPicPr>
          <p:nvPr/>
        </p:nvPicPr>
        <p:blipFill>
          <a:blip r:embed="rId4" cstate="print"/>
          <a:srcRect/>
          <a:stretch>
            <a:fillRect/>
          </a:stretch>
        </p:blipFill>
        <p:spPr bwMode="auto">
          <a:xfrm>
            <a:off x="7550442" y="3892667"/>
            <a:ext cx="2582797" cy="1959676"/>
          </a:xfrm>
          <a:prstGeom prst="rect">
            <a:avLst/>
          </a:prstGeom>
          <a:noFill/>
          <a:ln w="76200">
            <a:solidFill>
              <a:srgbClr val="0072BC"/>
            </a:solidFill>
            <a:miter lim="800000"/>
            <a:headEnd/>
            <a:tailEnd/>
          </a:ln>
        </p:spPr>
      </p:pic>
      <p:sp>
        <p:nvSpPr>
          <p:cNvPr id="9" name="Rectangle 8"/>
          <p:cNvSpPr/>
          <p:nvPr/>
        </p:nvSpPr>
        <p:spPr>
          <a:xfrm>
            <a:off x="1524000" y="0"/>
            <a:ext cx="9144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AEDEBA7F-5EC3-419C-8385-4168A4BAD6BC}"/>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spTree>
    <p:custDataLst>
      <p:tags r:id="rId1"/>
    </p:custDataLst>
    <p:extLst>
      <p:ext uri="{BB962C8B-B14F-4D97-AF65-F5344CB8AC3E}">
        <p14:creationId xmlns:p14="http://schemas.microsoft.com/office/powerpoint/2010/main" val="32976315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86594" y="365127"/>
            <a:ext cx="9081407" cy="1325563"/>
          </a:xfrm>
        </p:spPr>
        <p:txBody>
          <a:bodyPr>
            <a:normAutofit/>
          </a:bodyPr>
          <a:lstStyle/>
          <a:p>
            <a:r>
              <a:rPr lang="en-US" sz="3900" dirty="0"/>
              <a:t>Ways to stop the spread of infectious illness</a:t>
            </a:r>
          </a:p>
        </p:txBody>
      </p:sp>
      <p:sp>
        <p:nvSpPr>
          <p:cNvPr id="3" name="Content Placeholder 2"/>
          <p:cNvSpPr>
            <a:spLocks noGrp="1"/>
          </p:cNvSpPr>
          <p:nvPr>
            <p:ph idx="1"/>
          </p:nvPr>
        </p:nvSpPr>
        <p:spPr/>
        <p:txBody>
          <a:bodyPr/>
          <a:lstStyle/>
          <a:p>
            <a:r>
              <a:rPr lang="en-US" dirty="0"/>
              <a:t>Immunizations</a:t>
            </a:r>
          </a:p>
          <a:p>
            <a:r>
              <a:rPr lang="en-US" dirty="0"/>
              <a:t>Personal hygiene (coughing into a sleeve, frequent hand washing, proper diapering procedures etc.)</a:t>
            </a:r>
          </a:p>
          <a:p>
            <a:r>
              <a:rPr lang="en-US" dirty="0"/>
              <a:t>Staying home when ill</a:t>
            </a:r>
          </a:p>
          <a:p>
            <a:r>
              <a:rPr lang="en-US" dirty="0"/>
              <a:t>Covering rashes or open sores</a:t>
            </a:r>
          </a:p>
          <a:p>
            <a:r>
              <a:rPr lang="en-US" dirty="0"/>
              <a:t>Safe food handling</a:t>
            </a:r>
          </a:p>
          <a:p>
            <a:r>
              <a:rPr lang="en-US" b="1" dirty="0"/>
              <a:t>Cleaning, sanitizing, and disinfecting surfaces</a:t>
            </a:r>
          </a:p>
        </p:txBody>
      </p:sp>
      <p:sp>
        <p:nvSpPr>
          <p:cNvPr id="6" name="Oval 5"/>
          <p:cNvSpPr/>
          <p:nvPr/>
        </p:nvSpPr>
        <p:spPr>
          <a:xfrm>
            <a:off x="622024" y="4634841"/>
            <a:ext cx="7492594" cy="818309"/>
          </a:xfrm>
          <a:prstGeom prst="ellipse">
            <a:avLst/>
          </a:prstGeom>
          <a:noFill/>
          <a:ln w="38100">
            <a:solidFill>
              <a:srgbClr val="D90F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rgbClr val="D90F81"/>
                </a:solidFill>
              </a:ln>
            </a:endParaRPr>
          </a:p>
        </p:txBody>
      </p:sp>
      <p:sp>
        <p:nvSpPr>
          <p:cNvPr id="8" name="Rectangle 7"/>
          <p:cNvSpPr/>
          <p:nvPr/>
        </p:nvSpPr>
        <p:spPr>
          <a:xfrm>
            <a:off x="1524000" y="0"/>
            <a:ext cx="9144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FBC14FD3-3958-4F55-B5D8-6CA158D2CA75}"/>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spTree>
    <p:custDataLst>
      <p:tags r:id="rId1"/>
    </p:custDataLst>
    <p:extLst>
      <p:ext uri="{BB962C8B-B14F-4D97-AF65-F5344CB8AC3E}">
        <p14:creationId xmlns:p14="http://schemas.microsoft.com/office/powerpoint/2010/main" val="380243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hlinkClick r:id="rId2"/>
              </a:rPr>
              <a:t>https://www.youtube.com/watch?v=xtwdyCE9F14&amp;feature=youtu.be</a:t>
            </a:r>
            <a:endParaRPr lang="en-US" dirty="0"/>
          </a:p>
        </p:txBody>
      </p:sp>
      <p:sp>
        <p:nvSpPr>
          <p:cNvPr id="3" name="Content Placeholder 2"/>
          <p:cNvSpPr>
            <a:spLocks noGrp="1"/>
          </p:cNvSpPr>
          <p:nvPr>
            <p:ph idx="1"/>
          </p:nvPr>
        </p:nvSpPr>
        <p:spPr/>
        <p:txBody>
          <a:bodyPr/>
          <a:lstStyle/>
          <a:p>
            <a:endParaRPr lang="en-US" dirty="0"/>
          </a:p>
        </p:txBody>
      </p:sp>
      <p:pic>
        <p:nvPicPr>
          <p:cNvPr id="6" name="Picture 5"/>
          <p:cNvPicPr/>
          <p:nvPr/>
        </p:nvPicPr>
        <p:blipFill>
          <a:blip r:embed="rId3"/>
          <a:stretch>
            <a:fillRect/>
          </a:stretch>
        </p:blipFill>
        <p:spPr>
          <a:xfrm>
            <a:off x="2319131" y="1790080"/>
            <a:ext cx="7553739" cy="4161654"/>
          </a:xfrm>
          <a:prstGeom prst="rect">
            <a:avLst/>
          </a:prstGeom>
        </p:spPr>
      </p:pic>
      <p:sp>
        <p:nvSpPr>
          <p:cNvPr id="9" name="TextBox 8">
            <a:extLst>
              <a:ext uri="{FF2B5EF4-FFF2-40B4-BE49-F238E27FC236}">
                <a16:creationId xmlns:a16="http://schemas.microsoft.com/office/drawing/2014/main" id="{2BB36DB8-D6E3-4984-BA49-717CEF395644}"/>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spTree>
    <p:extLst>
      <p:ext uri="{BB962C8B-B14F-4D97-AF65-F5344CB8AC3E}">
        <p14:creationId xmlns:p14="http://schemas.microsoft.com/office/powerpoint/2010/main" val="23873210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120821" y="640818"/>
            <a:ext cx="7886700" cy="1325563"/>
          </a:xfrm>
        </p:spPr>
        <p:txBody>
          <a:bodyPr>
            <a:normAutofit/>
          </a:bodyPr>
          <a:lstStyle/>
          <a:p>
            <a:r>
              <a:rPr lang="en-US" sz="3900" dirty="0"/>
              <a:t>What is the difference between cleaning, sanitizing, and disinfecting?</a:t>
            </a:r>
          </a:p>
        </p:txBody>
      </p:sp>
      <p:sp>
        <p:nvSpPr>
          <p:cNvPr id="5" name="Content Placeholder 4"/>
          <p:cNvSpPr>
            <a:spLocks noGrp="1"/>
          </p:cNvSpPr>
          <p:nvPr>
            <p:ph idx="1"/>
          </p:nvPr>
        </p:nvSpPr>
        <p:spPr/>
        <p:txBody>
          <a:bodyPr>
            <a:normAutofit/>
          </a:bodyPr>
          <a:lstStyle/>
          <a:p>
            <a:endParaRPr lang="en-US" dirty="0"/>
          </a:p>
          <a:p>
            <a:endParaRPr lang="en-US" dirty="0"/>
          </a:p>
          <a:p>
            <a:endParaRPr lang="en-US" dirty="0"/>
          </a:p>
          <a:p>
            <a:endParaRPr lang="en-US" dirty="0"/>
          </a:p>
        </p:txBody>
      </p:sp>
      <p:sp>
        <p:nvSpPr>
          <p:cNvPr id="10" name="TextBox 9"/>
          <p:cNvSpPr txBox="1"/>
          <p:nvPr/>
        </p:nvSpPr>
        <p:spPr>
          <a:xfrm>
            <a:off x="2120822" y="1966380"/>
            <a:ext cx="7981121" cy="3970318"/>
          </a:xfrm>
          <a:prstGeom prst="rect">
            <a:avLst/>
          </a:prstGeom>
          <a:noFill/>
        </p:spPr>
        <p:txBody>
          <a:bodyPr wrap="square" rtlCol="0">
            <a:spAutoFit/>
          </a:bodyPr>
          <a:lstStyle/>
          <a:p>
            <a:pPr algn="ctr"/>
            <a:r>
              <a:rPr lang="en-US" sz="2800" b="1" dirty="0"/>
              <a:t>Definitions</a:t>
            </a:r>
          </a:p>
          <a:p>
            <a:r>
              <a:rPr lang="en-US" sz="2800" b="1" dirty="0">
                <a:solidFill>
                  <a:schemeClr val="accent6"/>
                </a:solidFill>
              </a:rPr>
              <a:t>Clean: </a:t>
            </a:r>
            <a:r>
              <a:rPr lang="en-US" sz="2800" dirty="0"/>
              <a:t>To physically remove dirt, debris, and sticky film by washing, wiping, and rinsing.</a:t>
            </a:r>
          </a:p>
          <a:p>
            <a:endParaRPr lang="en-US" sz="2800" dirty="0"/>
          </a:p>
          <a:p>
            <a:r>
              <a:rPr lang="en-US" sz="2800" b="1" dirty="0">
                <a:solidFill>
                  <a:schemeClr val="accent6"/>
                </a:solidFill>
              </a:rPr>
              <a:t>Sanitize: </a:t>
            </a:r>
            <a:r>
              <a:rPr lang="en-US" sz="2800" dirty="0"/>
              <a:t>to kill germs to a level that reduces the risk of becoming ill from contact with the surface.</a:t>
            </a:r>
          </a:p>
          <a:p>
            <a:endParaRPr lang="en-US" sz="2800" dirty="0"/>
          </a:p>
          <a:p>
            <a:r>
              <a:rPr lang="en-US" sz="2800" b="1" dirty="0">
                <a:solidFill>
                  <a:schemeClr val="accent6"/>
                </a:solidFill>
              </a:rPr>
              <a:t>Disinfect: </a:t>
            </a:r>
            <a:r>
              <a:rPr lang="en-US" sz="2800" dirty="0"/>
              <a:t>A higher level of germ killing.  To kill nearly all of the germs on a hard, non-porous surface.</a:t>
            </a:r>
          </a:p>
        </p:txBody>
      </p:sp>
      <p:sp>
        <p:nvSpPr>
          <p:cNvPr id="8" name="Rectangle 7"/>
          <p:cNvSpPr/>
          <p:nvPr/>
        </p:nvSpPr>
        <p:spPr>
          <a:xfrm>
            <a:off x="1524000" y="0"/>
            <a:ext cx="9144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4AF2F610-5CE7-407C-9C11-6CA135A6C5C9}"/>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spTree>
    <p:custDataLst>
      <p:tags r:id="rId1"/>
    </p:custDataLst>
    <p:extLst>
      <p:ext uri="{BB962C8B-B14F-4D97-AF65-F5344CB8AC3E}">
        <p14:creationId xmlns:p14="http://schemas.microsoft.com/office/powerpoint/2010/main" val="7056761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ctr"/>
            <a:r>
              <a:rPr lang="en-US" dirty="0"/>
              <a:t>CLEAN</a:t>
            </a:r>
          </a:p>
        </p:txBody>
      </p:sp>
      <p:sp>
        <p:nvSpPr>
          <p:cNvPr id="5" name="Content Placeholder 4"/>
          <p:cNvSpPr>
            <a:spLocks noGrp="1"/>
          </p:cNvSpPr>
          <p:nvPr>
            <p:ph idx="1"/>
          </p:nvPr>
        </p:nvSpPr>
        <p:spPr/>
        <p:txBody>
          <a:bodyPr/>
          <a:lstStyle/>
          <a:p>
            <a:r>
              <a:rPr lang="en-US" dirty="0"/>
              <a:t>Why do we clean? </a:t>
            </a:r>
          </a:p>
        </p:txBody>
      </p:sp>
      <p:pic>
        <p:nvPicPr>
          <p:cNvPr id="7" name="Picture 6" descr="IPMmainroom1.ti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837040" y="2549238"/>
            <a:ext cx="4568629" cy="3316195"/>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8" name="Rectangle 7"/>
          <p:cNvSpPr/>
          <p:nvPr/>
        </p:nvSpPr>
        <p:spPr>
          <a:xfrm>
            <a:off x="1524000" y="0"/>
            <a:ext cx="9144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00D71810-14A9-43EA-87CD-2D8F6E035D55}"/>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spTree>
    <p:custDataLst>
      <p:tags r:id="rId1"/>
    </p:custDataLst>
    <p:extLst>
      <p:ext uri="{BB962C8B-B14F-4D97-AF65-F5344CB8AC3E}">
        <p14:creationId xmlns:p14="http://schemas.microsoft.com/office/powerpoint/2010/main" val="30517509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152650" y="517318"/>
            <a:ext cx="7886700" cy="1325563"/>
          </a:xfrm>
        </p:spPr>
        <p:txBody>
          <a:bodyPr>
            <a:normAutofit/>
          </a:bodyPr>
          <a:lstStyle/>
          <a:p>
            <a:pPr algn="ctr"/>
            <a:r>
              <a:rPr lang="en-US" dirty="0"/>
              <a:t>A clean environment… </a:t>
            </a:r>
          </a:p>
        </p:txBody>
      </p:sp>
      <p:sp>
        <p:nvSpPr>
          <p:cNvPr id="5" name="Content Placeholder 4"/>
          <p:cNvSpPr>
            <a:spLocks noGrp="1"/>
          </p:cNvSpPr>
          <p:nvPr>
            <p:ph idx="1"/>
          </p:nvPr>
        </p:nvSpPr>
        <p:spPr>
          <a:xfrm>
            <a:off x="2235120" y="1847850"/>
            <a:ext cx="7886700" cy="4351338"/>
          </a:xfrm>
        </p:spPr>
        <p:txBody>
          <a:bodyPr>
            <a:normAutofit fontScale="92500" lnSpcReduction="20000"/>
          </a:bodyPr>
          <a:lstStyle/>
          <a:p>
            <a:r>
              <a:rPr lang="en-US" dirty="0"/>
              <a:t>Has fewer germs that cause illness</a:t>
            </a:r>
          </a:p>
          <a:p>
            <a:r>
              <a:rPr lang="en-US" dirty="0"/>
              <a:t>Has fewer allergens (dust, food residue, grass, mold)</a:t>
            </a:r>
          </a:p>
          <a:p>
            <a:r>
              <a:rPr lang="en-US" dirty="0"/>
              <a:t>Does not attract pests</a:t>
            </a:r>
          </a:p>
          <a:p>
            <a:r>
              <a:rPr lang="en-US" dirty="0"/>
              <a:t>Reduces risk of exposure to lead dust, pesticides, and other toxins</a:t>
            </a:r>
          </a:p>
          <a:p>
            <a:r>
              <a:rPr lang="en-US" dirty="0"/>
              <a:t>Has better air quality</a:t>
            </a:r>
          </a:p>
          <a:p>
            <a:r>
              <a:rPr lang="en-US" dirty="0"/>
              <a:t>Has mental health benefits for children, families, and staff</a:t>
            </a:r>
          </a:p>
          <a:p>
            <a:r>
              <a:rPr lang="en-US" dirty="0"/>
              <a:t>Has less clutter where pests can hide</a:t>
            </a:r>
          </a:p>
          <a:p>
            <a:r>
              <a:rPr lang="en-US" dirty="0"/>
              <a:t>Is more attractive for staff, children, families, and visitors.</a:t>
            </a:r>
          </a:p>
          <a:p>
            <a:pPr marL="0" indent="0">
              <a:buNone/>
            </a:pPr>
            <a:endParaRPr lang="en-US" dirty="0"/>
          </a:p>
          <a:p>
            <a:endParaRPr lang="en-US" dirty="0"/>
          </a:p>
          <a:p>
            <a:endParaRPr lang="en-US" dirty="0"/>
          </a:p>
          <a:p>
            <a:endParaRPr lang="en-US" dirty="0"/>
          </a:p>
          <a:p>
            <a:endParaRPr lang="en-US" dirty="0"/>
          </a:p>
          <a:p>
            <a:endParaRPr lang="en-US" dirty="0"/>
          </a:p>
        </p:txBody>
      </p:sp>
      <p:sp>
        <p:nvSpPr>
          <p:cNvPr id="7" name="Rectangle 6"/>
          <p:cNvSpPr/>
          <p:nvPr/>
        </p:nvSpPr>
        <p:spPr>
          <a:xfrm>
            <a:off x="1524000" y="0"/>
            <a:ext cx="9144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D46B6BAB-3748-47BB-8AED-F631C59E24D4}"/>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spTree>
    <p:custDataLst>
      <p:tags r:id="rId1"/>
    </p:custDataLst>
    <p:extLst>
      <p:ext uri="{BB962C8B-B14F-4D97-AF65-F5344CB8AC3E}">
        <p14:creationId xmlns:p14="http://schemas.microsoft.com/office/powerpoint/2010/main" val="11442057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152650" y="460440"/>
            <a:ext cx="7886700" cy="1325563"/>
          </a:xfrm>
        </p:spPr>
        <p:txBody>
          <a:bodyPr>
            <a:normAutofit/>
          </a:bodyPr>
          <a:lstStyle/>
          <a:p>
            <a:pPr algn="ctr"/>
            <a:r>
              <a:rPr lang="en-US" dirty="0"/>
              <a:t>Steps to reduce clutter:</a:t>
            </a:r>
          </a:p>
        </p:txBody>
      </p:sp>
      <p:sp>
        <p:nvSpPr>
          <p:cNvPr id="5" name="Content Placeholder 4"/>
          <p:cNvSpPr>
            <a:spLocks noGrp="1"/>
          </p:cNvSpPr>
          <p:nvPr>
            <p:ph idx="1"/>
          </p:nvPr>
        </p:nvSpPr>
        <p:spPr/>
        <p:txBody>
          <a:bodyPr>
            <a:normAutofit/>
          </a:bodyPr>
          <a:lstStyle/>
          <a:p>
            <a:r>
              <a:rPr lang="en-US" dirty="0"/>
              <a:t>Install storage shelves and cabinets.</a:t>
            </a:r>
          </a:p>
          <a:p>
            <a:r>
              <a:rPr lang="en-US" dirty="0"/>
              <a:t>Sell, recycle, or donate items you don’t use.</a:t>
            </a:r>
          </a:p>
          <a:p>
            <a:r>
              <a:rPr lang="en-US" dirty="0"/>
              <a:t>Rotate play things in and out of storage. </a:t>
            </a:r>
          </a:p>
          <a:p>
            <a:r>
              <a:rPr lang="en-US" dirty="0"/>
              <a:t>Send art projects home at the end of the day. </a:t>
            </a:r>
          </a:p>
          <a:p>
            <a:r>
              <a:rPr lang="en-US" dirty="0"/>
              <a:t>Keep surfaces clear.</a:t>
            </a:r>
          </a:p>
          <a:p>
            <a:r>
              <a:rPr lang="en-US" dirty="0"/>
              <a:t>Make “clean-up” part of your daily routine. </a:t>
            </a:r>
          </a:p>
          <a:p>
            <a:r>
              <a:rPr lang="en-US" dirty="0"/>
              <a:t>Keep a gift “wish list” for families to use at holidays so you only receive items you can use. </a:t>
            </a:r>
          </a:p>
          <a:p>
            <a:endParaRPr lang="en-US" dirty="0"/>
          </a:p>
          <a:p>
            <a:endParaRPr lang="en-US" dirty="0"/>
          </a:p>
          <a:p>
            <a:endParaRPr lang="en-US" dirty="0"/>
          </a:p>
          <a:p>
            <a:endParaRPr lang="en-US" dirty="0"/>
          </a:p>
        </p:txBody>
      </p:sp>
      <p:sp>
        <p:nvSpPr>
          <p:cNvPr id="7" name="Rectangle 6"/>
          <p:cNvSpPr/>
          <p:nvPr/>
        </p:nvSpPr>
        <p:spPr>
          <a:xfrm>
            <a:off x="1524000" y="0"/>
            <a:ext cx="9144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6561072B-52AD-45A5-9372-905611425DAA}"/>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spTree>
    <p:custDataLst>
      <p:tags r:id="rId1"/>
    </p:custDataLst>
    <p:extLst>
      <p:ext uri="{BB962C8B-B14F-4D97-AF65-F5344CB8AC3E}">
        <p14:creationId xmlns:p14="http://schemas.microsoft.com/office/powerpoint/2010/main" val="1952554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15970" y="411982"/>
            <a:ext cx="8240821" cy="1150130"/>
          </a:xfrm>
        </p:spPr>
        <p:txBody>
          <a:bodyPr>
            <a:normAutofit fontScale="90000"/>
          </a:bodyPr>
          <a:lstStyle/>
          <a:p>
            <a:pPr algn="ctr"/>
            <a:r>
              <a:rPr lang="en-US" sz="3900" dirty="0"/>
              <a:t>Choose cleaning products that are healthier for people and the environment.</a:t>
            </a:r>
          </a:p>
        </p:txBody>
      </p:sp>
      <p:sp>
        <p:nvSpPr>
          <p:cNvPr id="3" name="Content Placeholder 2"/>
          <p:cNvSpPr>
            <a:spLocks noGrp="1"/>
          </p:cNvSpPr>
          <p:nvPr>
            <p:ph idx="1"/>
          </p:nvPr>
        </p:nvSpPr>
        <p:spPr>
          <a:xfrm>
            <a:off x="1904140" y="1521717"/>
            <a:ext cx="8152651" cy="3876996"/>
          </a:xfrm>
        </p:spPr>
        <p:txBody>
          <a:bodyPr>
            <a:normAutofit/>
          </a:bodyPr>
          <a:lstStyle/>
          <a:p>
            <a:r>
              <a:rPr lang="en-US" dirty="0"/>
              <a:t>fragrance-free</a:t>
            </a:r>
          </a:p>
          <a:p>
            <a:r>
              <a:rPr lang="en-US" dirty="0"/>
              <a:t>free of dyes</a:t>
            </a:r>
          </a:p>
          <a:p>
            <a:r>
              <a:rPr lang="en-US" dirty="0"/>
              <a:t>non-antibacterial</a:t>
            </a:r>
          </a:p>
          <a:p>
            <a:r>
              <a:rPr lang="en-US" dirty="0"/>
              <a:t>non- aerosols (propellant)</a:t>
            </a:r>
          </a:p>
          <a:p>
            <a:r>
              <a:rPr lang="en-US" dirty="0"/>
              <a:t>third-party certification </a:t>
            </a:r>
          </a:p>
          <a:p>
            <a:pPr lvl="1">
              <a:buFont typeface="Wingdings" panose="05000000000000000000" pitchFamily="2" charset="2"/>
              <a:buChar char="v"/>
            </a:pPr>
            <a:r>
              <a:rPr lang="en-US" sz="1600" dirty="0"/>
              <a:t>Ecologo</a:t>
            </a:r>
          </a:p>
          <a:p>
            <a:pPr lvl="1">
              <a:buFont typeface="Wingdings" panose="05000000000000000000" pitchFamily="2" charset="2"/>
              <a:buChar char="v"/>
            </a:pPr>
            <a:r>
              <a:rPr lang="en-US" sz="1600" dirty="0"/>
              <a:t>Green Seal</a:t>
            </a:r>
          </a:p>
          <a:p>
            <a:pPr lvl="1">
              <a:buFont typeface="Wingdings" panose="05000000000000000000" pitchFamily="2" charset="2"/>
              <a:buChar char="v"/>
            </a:pPr>
            <a:r>
              <a:rPr lang="en-US" sz="1600" dirty="0"/>
              <a:t>EPA Safer Choice logo</a:t>
            </a:r>
          </a:p>
          <a:p>
            <a:endParaRPr lang="en-US" dirty="0"/>
          </a:p>
          <a:p>
            <a:pPr marL="0" indent="0">
              <a:buNone/>
            </a:pPr>
            <a:endParaRPr lang="en-US" dirty="0"/>
          </a:p>
          <a:p>
            <a:pPr marL="0" indent="0">
              <a:buNone/>
            </a:pPr>
            <a:endParaRPr lang="en-US" dirty="0"/>
          </a:p>
        </p:txBody>
      </p:sp>
      <p:pic>
        <p:nvPicPr>
          <p:cNvPr id="3074" name="Picture 2" descr="Image result for green sea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03148" y="1627105"/>
            <a:ext cx="1371600" cy="118199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age result for saferchoice"/>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0041" r="17388"/>
          <a:stretch/>
        </p:blipFill>
        <p:spPr bwMode="auto">
          <a:xfrm>
            <a:off x="6380036" y="2028231"/>
            <a:ext cx="1101765" cy="1760843"/>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ECOLOGO-Marks-for-Landing-Pages-WP_RGB"/>
          <p:cNvPicPr>
            <a:picLocks noChangeAspect="1" noChangeArrowheads="1"/>
          </p:cNvPicPr>
          <p:nvPr/>
        </p:nvPicPr>
        <p:blipFill rotWithShape="1">
          <a:blip r:embed="rId6">
            <a:extLst>
              <a:ext uri="{28A0092B-C50C-407E-A947-70E740481C1C}">
                <a14:useLocalDpi xmlns:a14="http://schemas.microsoft.com/office/drawing/2010/main" val="0"/>
              </a:ext>
            </a:extLst>
          </a:blip>
          <a:srcRect r="66374"/>
          <a:stretch/>
        </p:blipFill>
        <p:spPr bwMode="auto">
          <a:xfrm>
            <a:off x="8307253" y="3016197"/>
            <a:ext cx="1163390" cy="154575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049014" y="4898808"/>
            <a:ext cx="8269356" cy="1077218"/>
          </a:xfrm>
          <a:prstGeom prst="rect">
            <a:avLst/>
          </a:prstGeom>
          <a:solidFill>
            <a:srgbClr val="F7941E"/>
          </a:solidFill>
        </p:spPr>
        <p:txBody>
          <a:bodyPr wrap="square" rtlCol="0">
            <a:spAutoFit/>
          </a:bodyPr>
          <a:lstStyle/>
          <a:p>
            <a:r>
              <a:rPr lang="en-US" sz="1600" dirty="0">
                <a:solidFill>
                  <a:schemeClr val="bg1"/>
                </a:solidFill>
              </a:rPr>
              <a:t>*Remember, children are more vulnerable to exposure to chemicals and fumes because they are growing and developing. Their little bodies have </a:t>
            </a:r>
            <a:r>
              <a:rPr lang="en-US" altLang="en-US" sz="1600" dirty="0">
                <a:solidFill>
                  <a:schemeClr val="bg1"/>
                </a:solidFill>
              </a:rPr>
              <a:t>a harder time breaking down toxins, and they breath twice as much per body weight as adults. They have softer, more absorbent skin and smaller airways. They also spend more time on the floor where chemical residues can collect.</a:t>
            </a:r>
            <a:endParaRPr lang="en-US" sz="1600" dirty="0">
              <a:solidFill>
                <a:schemeClr val="bg1"/>
              </a:solidFill>
            </a:endParaRPr>
          </a:p>
        </p:txBody>
      </p:sp>
      <p:sp>
        <p:nvSpPr>
          <p:cNvPr id="10" name="Rectangle 9"/>
          <p:cNvSpPr/>
          <p:nvPr/>
        </p:nvSpPr>
        <p:spPr>
          <a:xfrm>
            <a:off x="1524000" y="0"/>
            <a:ext cx="9144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E6C0D916-D564-4498-9702-03BC20AF76F3}"/>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spTree>
    <p:custDataLst>
      <p:tags r:id="rId1"/>
    </p:custDataLst>
    <p:extLst>
      <p:ext uri="{BB962C8B-B14F-4D97-AF65-F5344CB8AC3E}">
        <p14:creationId xmlns:p14="http://schemas.microsoft.com/office/powerpoint/2010/main" val="16007348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br>
              <a:rPr lang="en-US" dirty="0"/>
            </a:br>
            <a:r>
              <a:rPr lang="en-US" dirty="0"/>
              <a:t>Tools for effective cleaning</a:t>
            </a:r>
          </a:p>
        </p:txBody>
      </p:sp>
      <p:sp>
        <p:nvSpPr>
          <p:cNvPr id="3" name="Content Placeholder 2"/>
          <p:cNvSpPr>
            <a:spLocks noGrp="1"/>
          </p:cNvSpPr>
          <p:nvPr>
            <p:ph idx="1"/>
          </p:nvPr>
        </p:nvSpPr>
        <p:spPr/>
        <p:txBody>
          <a:bodyPr/>
          <a:lstStyle/>
          <a:p>
            <a:endParaRPr lang="en-US" sz="3200" dirty="0"/>
          </a:p>
          <a:p>
            <a:r>
              <a:rPr lang="en-US" sz="3200" dirty="0"/>
              <a:t>Use microfiber cloths and mops.</a:t>
            </a:r>
          </a:p>
          <a:p>
            <a:r>
              <a:rPr lang="en-US" sz="3200" dirty="0"/>
              <a:t>Place mats at the door (inside and out) to keep dirt out.</a:t>
            </a:r>
          </a:p>
          <a:p>
            <a:r>
              <a:rPr lang="en-US" sz="3200" dirty="0"/>
              <a:t>Use a high efficiency particle air (HEPA) vacuum cleaner.</a:t>
            </a:r>
          </a:p>
          <a:p>
            <a:pPr marL="0" indent="0">
              <a:buNone/>
            </a:pPr>
            <a:endParaRPr lang="en-US" sz="3200" dirty="0"/>
          </a:p>
          <a:p>
            <a:endParaRPr lang="en-US" sz="3200" dirty="0"/>
          </a:p>
          <a:p>
            <a:pPr marL="0" indent="0">
              <a:buNone/>
            </a:pPr>
            <a:endParaRPr lang="en-US" dirty="0"/>
          </a:p>
        </p:txBody>
      </p:sp>
      <p:sp>
        <p:nvSpPr>
          <p:cNvPr id="7" name="Rectangle 6"/>
          <p:cNvSpPr/>
          <p:nvPr/>
        </p:nvSpPr>
        <p:spPr>
          <a:xfrm>
            <a:off x="1524000" y="0"/>
            <a:ext cx="9144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538E15F7-9BFE-4D43-97D4-AE648CC34123}"/>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spTree>
    <p:custDataLst>
      <p:tags r:id="rId1"/>
    </p:custDataLst>
    <p:extLst>
      <p:ext uri="{BB962C8B-B14F-4D97-AF65-F5344CB8AC3E}">
        <p14:creationId xmlns:p14="http://schemas.microsoft.com/office/powerpoint/2010/main" val="8925370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52041" y="665474"/>
            <a:ext cx="7886700" cy="1325563"/>
          </a:xfrm>
        </p:spPr>
        <p:txBody>
          <a:bodyPr>
            <a:noAutofit/>
          </a:bodyPr>
          <a:lstStyle/>
          <a:p>
            <a:r>
              <a:rPr lang="en-US" sz="3600" dirty="0"/>
              <a:t>What surfaces should be cleaned?</a:t>
            </a:r>
          </a:p>
        </p:txBody>
      </p:sp>
      <p:sp>
        <p:nvSpPr>
          <p:cNvPr id="3" name="Content Placeholder 2"/>
          <p:cNvSpPr>
            <a:spLocks noGrp="1"/>
          </p:cNvSpPr>
          <p:nvPr>
            <p:ph idx="1"/>
          </p:nvPr>
        </p:nvSpPr>
        <p:spPr>
          <a:xfrm>
            <a:off x="1983684" y="2258668"/>
            <a:ext cx="3857573" cy="2932045"/>
          </a:xfrm>
        </p:spPr>
        <p:txBody>
          <a:bodyPr>
            <a:normAutofit fontScale="92500" lnSpcReduction="20000"/>
          </a:bodyPr>
          <a:lstStyle/>
          <a:p>
            <a:r>
              <a:rPr lang="en-US" dirty="0"/>
              <a:t>Toys</a:t>
            </a:r>
          </a:p>
          <a:p>
            <a:r>
              <a:rPr lang="en-US" dirty="0"/>
              <a:t>Bedding</a:t>
            </a:r>
          </a:p>
          <a:p>
            <a:r>
              <a:rPr lang="en-US" dirty="0"/>
              <a:t>Floors</a:t>
            </a:r>
          </a:p>
          <a:p>
            <a:r>
              <a:rPr lang="en-US" dirty="0"/>
              <a:t>Clothing (including hats)</a:t>
            </a:r>
          </a:p>
          <a:p>
            <a:r>
              <a:rPr lang="en-US" dirty="0"/>
              <a:t>Cribs, cots, and mats</a:t>
            </a:r>
          </a:p>
          <a:p>
            <a:r>
              <a:rPr lang="en-US" dirty="0"/>
              <a:t>Play equipment</a:t>
            </a:r>
          </a:p>
          <a:p>
            <a:r>
              <a:rPr lang="en-US" dirty="0"/>
              <a:t>Refrigerators</a:t>
            </a:r>
          </a:p>
        </p:txBody>
      </p:sp>
      <p:sp>
        <p:nvSpPr>
          <p:cNvPr id="5" name="TextBox 4"/>
          <p:cNvSpPr txBox="1"/>
          <p:nvPr/>
        </p:nvSpPr>
        <p:spPr>
          <a:xfrm>
            <a:off x="5965129" y="2414621"/>
            <a:ext cx="3095124" cy="1200329"/>
          </a:xfrm>
          <a:prstGeom prst="rect">
            <a:avLst/>
          </a:prstGeom>
          <a:solidFill>
            <a:srgbClr val="F7941E"/>
          </a:solidFill>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2400" dirty="0">
                <a:solidFill>
                  <a:schemeClr val="bg1"/>
                </a:solidFill>
              </a:rPr>
              <a:t>Always </a:t>
            </a:r>
            <a:r>
              <a:rPr lang="en-US" sz="2400" b="1" dirty="0">
                <a:solidFill>
                  <a:schemeClr val="bg1"/>
                </a:solidFill>
              </a:rPr>
              <a:t>clean</a:t>
            </a:r>
            <a:r>
              <a:rPr lang="en-US" sz="2400" dirty="0">
                <a:solidFill>
                  <a:schemeClr val="bg1"/>
                </a:solidFill>
              </a:rPr>
              <a:t> before applying a sanitizer or disinfectant</a:t>
            </a:r>
          </a:p>
        </p:txBody>
      </p:sp>
      <p:sp>
        <p:nvSpPr>
          <p:cNvPr id="8" name="Rectangle 7"/>
          <p:cNvSpPr/>
          <p:nvPr/>
        </p:nvSpPr>
        <p:spPr>
          <a:xfrm>
            <a:off x="1524000" y="0"/>
            <a:ext cx="9144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C44EDCCA-5E92-4755-9F34-C4D195CE7002}"/>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spTree>
    <p:custDataLst>
      <p:tags r:id="rId1"/>
    </p:custDataLst>
    <p:extLst>
      <p:ext uri="{BB962C8B-B14F-4D97-AF65-F5344CB8AC3E}">
        <p14:creationId xmlns:p14="http://schemas.microsoft.com/office/powerpoint/2010/main" val="888157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152650" y="529129"/>
            <a:ext cx="7886700" cy="1325563"/>
          </a:xfrm>
        </p:spPr>
        <p:txBody>
          <a:bodyPr/>
          <a:lstStyle/>
          <a:p>
            <a:pPr algn="ctr"/>
            <a:r>
              <a:rPr lang="en-US" dirty="0"/>
              <a:t>Acknowledgments</a:t>
            </a:r>
          </a:p>
        </p:txBody>
      </p:sp>
      <p:sp>
        <p:nvSpPr>
          <p:cNvPr id="6" name="TextBox 5"/>
          <p:cNvSpPr txBox="1"/>
          <p:nvPr/>
        </p:nvSpPr>
        <p:spPr>
          <a:xfrm>
            <a:off x="1809750" y="5217968"/>
            <a:ext cx="8229600" cy="738664"/>
          </a:xfrm>
          <a:prstGeom prst="rect">
            <a:avLst/>
          </a:prstGeom>
          <a:noFill/>
        </p:spPr>
        <p:txBody>
          <a:bodyPr wrap="square">
            <a:spAutoFit/>
          </a:bodyPr>
          <a:lstStyle/>
          <a:p>
            <a:pPr algn="just">
              <a:defRPr/>
            </a:pPr>
            <a:r>
              <a:rPr lang="en-US" sz="1400" dirty="0">
                <a:ea typeface="ヒラギノ角ゴ Pro W3" pitchFamily="37" charset="-128"/>
              </a:rPr>
              <a:t>Funding for this program was provided through a grant awarded by the California Department of Pesticide Regulation (DPR). The contents of this document do not necessarily reflect the views and policies of DPR nor does mention of trade names or commercial products constitute endorsement or recommendation for use.</a:t>
            </a:r>
          </a:p>
        </p:txBody>
      </p:sp>
      <p:grpSp>
        <p:nvGrpSpPr>
          <p:cNvPr id="3" name="Group 2">
            <a:extLst>
              <a:ext uri="{FF2B5EF4-FFF2-40B4-BE49-F238E27FC236}">
                <a16:creationId xmlns:a16="http://schemas.microsoft.com/office/drawing/2014/main" id="{D949EBB9-07BF-4711-8431-8161ACC389F6}"/>
              </a:ext>
            </a:extLst>
          </p:cNvPr>
          <p:cNvGrpSpPr/>
          <p:nvPr/>
        </p:nvGrpSpPr>
        <p:grpSpPr>
          <a:xfrm>
            <a:off x="3889207" y="2140002"/>
            <a:ext cx="4070686" cy="2054616"/>
            <a:chOff x="2516982" y="2081812"/>
            <a:chExt cx="4070686" cy="2054616"/>
          </a:xfrm>
        </p:grpSpPr>
        <p:pic>
          <p:nvPicPr>
            <p:cNvPr id="10243" name="Picture 2"/>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828106" y="2081812"/>
              <a:ext cx="578224" cy="1285567"/>
            </a:xfrm>
            <a:prstGeom prst="rect">
              <a:avLst/>
            </a:prstGeom>
            <a:noFill/>
            <a:ln w="25400">
              <a:noFill/>
              <a:miter lim="800000"/>
              <a:headEnd/>
              <a:tailEnd/>
            </a:ln>
            <a:extLst>
              <a:ext uri="{909E8E84-426E-40DD-AFC4-6F175D3DCCD1}">
                <a14:hiddenFill xmlns:a14="http://schemas.microsoft.com/office/drawing/2010/main">
                  <a:solidFill>
                    <a:srgbClr val="FFFFFF"/>
                  </a:solidFill>
                </a14:hiddenFill>
              </a:ext>
            </a:extLst>
          </p:spPr>
        </p:pic>
        <p:pic>
          <p:nvPicPr>
            <p:cNvPr id="1026" name="Picture 2" descr="dpr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93768" y="2186778"/>
              <a:ext cx="19939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30C3A20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38218" y="3425227"/>
              <a:ext cx="19050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UCSF_SubLogo_SchoolNurs_navy_RGB"/>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16982" y="3709391"/>
              <a:ext cx="1547812"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 name="Rectangle 11"/>
          <p:cNvSpPr/>
          <p:nvPr/>
        </p:nvSpPr>
        <p:spPr>
          <a:xfrm>
            <a:off x="1524000" y="0"/>
            <a:ext cx="9144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945147FB-6C67-4335-9CDD-D5E208D52D6D}"/>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spTree>
    <p:custDataLst>
      <p:tags r:id="rId1"/>
    </p:custDataLst>
    <p:extLst>
      <p:ext uri="{BB962C8B-B14F-4D97-AF65-F5344CB8AC3E}">
        <p14:creationId xmlns:p14="http://schemas.microsoft.com/office/powerpoint/2010/main" val="23183008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br>
              <a:rPr lang="en-US" dirty="0"/>
            </a:br>
            <a:r>
              <a:rPr lang="en-US" dirty="0"/>
              <a:t>SURFACE CLEANING STEPS</a:t>
            </a:r>
          </a:p>
        </p:txBody>
      </p:sp>
      <p:sp>
        <p:nvSpPr>
          <p:cNvPr id="3" name="Content Placeholder 2"/>
          <p:cNvSpPr>
            <a:spLocks noGrp="1"/>
          </p:cNvSpPr>
          <p:nvPr>
            <p:ph idx="1"/>
          </p:nvPr>
        </p:nvSpPr>
        <p:spPr>
          <a:xfrm>
            <a:off x="1809670" y="1690690"/>
            <a:ext cx="8229680" cy="4375195"/>
          </a:xfrm>
        </p:spPr>
        <p:txBody>
          <a:bodyPr>
            <a:normAutofit/>
          </a:bodyPr>
          <a:lstStyle/>
          <a:p>
            <a:pPr marL="514350" indent="-514350">
              <a:buFont typeface="+mj-lt"/>
              <a:buAutoNum type="arabicPeriod"/>
            </a:pPr>
            <a:r>
              <a:rPr lang="en-US" dirty="0"/>
              <a:t>Put on gloves.*</a:t>
            </a:r>
          </a:p>
          <a:p>
            <a:pPr marL="514350" indent="-514350">
              <a:buFont typeface="+mj-lt"/>
              <a:buAutoNum type="arabicPeriod"/>
            </a:pPr>
            <a:r>
              <a:rPr lang="en-US" dirty="0"/>
              <a:t>Spray or squirt cleaning solution onto the surface.</a:t>
            </a:r>
          </a:p>
          <a:p>
            <a:pPr marL="514350" indent="-514350">
              <a:buFont typeface="+mj-lt"/>
              <a:buAutoNum type="arabicPeriod"/>
            </a:pPr>
            <a:r>
              <a:rPr lang="en-US" dirty="0"/>
              <a:t>Wipe and rub the surface, moving in one direction, until visible dirt and solids are gone so the surface looks clean.</a:t>
            </a:r>
          </a:p>
          <a:p>
            <a:pPr marL="514350" indent="-514350">
              <a:buFont typeface="+mj-lt"/>
              <a:buAutoNum type="arabicPeriod"/>
            </a:pPr>
            <a:r>
              <a:rPr lang="en-US" dirty="0"/>
              <a:t>Follow product label directions for dilution and rinsing.</a:t>
            </a:r>
          </a:p>
          <a:p>
            <a:pPr marL="514350" indent="-514350">
              <a:buFont typeface="+mj-lt"/>
              <a:buAutoNum type="arabicPeriod"/>
            </a:pPr>
            <a:r>
              <a:rPr lang="en-US" dirty="0"/>
              <a:t>Allow the surface to air dry or dry with a clean cloth.</a:t>
            </a:r>
          </a:p>
          <a:p>
            <a:pPr marL="0" indent="0">
              <a:buNone/>
            </a:pPr>
            <a:endParaRPr lang="en-US" dirty="0"/>
          </a:p>
          <a:p>
            <a:endParaRPr lang="en-US" dirty="0"/>
          </a:p>
        </p:txBody>
      </p:sp>
      <p:sp>
        <p:nvSpPr>
          <p:cNvPr id="8" name="Rectangle 7"/>
          <p:cNvSpPr/>
          <p:nvPr/>
        </p:nvSpPr>
        <p:spPr>
          <a:xfrm>
            <a:off x="1524000" y="0"/>
            <a:ext cx="9144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30392972-6C26-4847-A596-0C3DE54921ED}"/>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spTree>
    <p:custDataLst>
      <p:tags r:id="rId1"/>
    </p:custDataLst>
    <p:extLst>
      <p:ext uri="{BB962C8B-B14F-4D97-AF65-F5344CB8AC3E}">
        <p14:creationId xmlns:p14="http://schemas.microsoft.com/office/powerpoint/2010/main" val="33109031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460440"/>
            <a:ext cx="7886700" cy="1325563"/>
          </a:xfrm>
        </p:spPr>
        <p:txBody>
          <a:bodyPr/>
          <a:lstStyle/>
          <a:p>
            <a:pPr algn="ctr"/>
            <a:r>
              <a:rPr lang="en-US" dirty="0"/>
              <a:t>SANITIZE</a:t>
            </a:r>
          </a:p>
        </p:txBody>
      </p:sp>
      <p:sp>
        <p:nvSpPr>
          <p:cNvPr id="3" name="Content Placeholder 2"/>
          <p:cNvSpPr>
            <a:spLocks noGrp="1"/>
          </p:cNvSpPr>
          <p:nvPr>
            <p:ph idx="1"/>
          </p:nvPr>
        </p:nvSpPr>
        <p:spPr>
          <a:xfrm>
            <a:off x="2245059" y="1679909"/>
            <a:ext cx="7886700" cy="4351338"/>
          </a:xfrm>
        </p:spPr>
        <p:txBody>
          <a:bodyPr>
            <a:normAutofit/>
          </a:bodyPr>
          <a:lstStyle/>
          <a:p>
            <a:r>
              <a:rPr lang="en-US" sz="2600" dirty="0"/>
              <a:t>Why do we sanitize?</a:t>
            </a:r>
          </a:p>
        </p:txBody>
      </p:sp>
      <p:pic>
        <p:nvPicPr>
          <p:cNvPr id="9" name="Picture 8"/>
          <p:cNvPicPr>
            <a:picLocks noChangeAspect="1"/>
          </p:cNvPicPr>
          <p:nvPr/>
        </p:nvPicPr>
        <p:blipFill>
          <a:blip r:embed="rId4"/>
          <a:stretch>
            <a:fillRect/>
          </a:stretch>
        </p:blipFill>
        <p:spPr>
          <a:xfrm>
            <a:off x="4849091" y="2455588"/>
            <a:ext cx="2068946" cy="3091412"/>
          </a:xfrm>
          <a:prstGeom prst="rect">
            <a:avLst/>
          </a:prstGeom>
          <a:ln>
            <a:solidFill>
              <a:srgbClr val="F7941E"/>
            </a:solidFill>
          </a:ln>
        </p:spPr>
      </p:pic>
      <p:sp>
        <p:nvSpPr>
          <p:cNvPr id="11" name="Rectangle 10"/>
          <p:cNvSpPr/>
          <p:nvPr/>
        </p:nvSpPr>
        <p:spPr>
          <a:xfrm>
            <a:off x="1524000" y="0"/>
            <a:ext cx="9144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739BDBD2-C248-46BC-ACC2-832873E6B55B}"/>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spTree>
    <p:custDataLst>
      <p:tags r:id="rId1"/>
    </p:custDataLst>
    <p:extLst>
      <p:ext uri="{BB962C8B-B14F-4D97-AF65-F5344CB8AC3E}">
        <p14:creationId xmlns:p14="http://schemas.microsoft.com/office/powerpoint/2010/main" val="18882462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15242" y="460440"/>
            <a:ext cx="7886700" cy="1325563"/>
          </a:xfrm>
        </p:spPr>
        <p:txBody>
          <a:bodyPr>
            <a:noAutofit/>
          </a:bodyPr>
          <a:lstStyle/>
          <a:p>
            <a:r>
              <a:rPr lang="en-US" sz="3600" dirty="0"/>
              <a:t>What surfaces should be sanitized?</a:t>
            </a:r>
          </a:p>
        </p:txBody>
      </p:sp>
      <p:sp>
        <p:nvSpPr>
          <p:cNvPr id="3" name="Content Placeholder 2"/>
          <p:cNvSpPr>
            <a:spLocks noGrp="1"/>
          </p:cNvSpPr>
          <p:nvPr>
            <p:ph idx="1"/>
          </p:nvPr>
        </p:nvSpPr>
        <p:spPr/>
        <p:txBody>
          <a:bodyPr>
            <a:normAutofit/>
          </a:bodyPr>
          <a:lstStyle/>
          <a:p>
            <a:r>
              <a:rPr lang="en-US" sz="2600" dirty="0"/>
              <a:t>Food preparation surfaces and appliances</a:t>
            </a:r>
          </a:p>
          <a:p>
            <a:r>
              <a:rPr lang="en-US" sz="2600" dirty="0"/>
              <a:t>Counter tops</a:t>
            </a:r>
          </a:p>
          <a:p>
            <a:r>
              <a:rPr lang="en-US" sz="2600" dirty="0"/>
              <a:t>Eating utensils and dishes</a:t>
            </a:r>
          </a:p>
          <a:p>
            <a:r>
              <a:rPr lang="en-US" sz="2600" dirty="0"/>
              <a:t>Eating tables and high chair trays</a:t>
            </a:r>
          </a:p>
          <a:p>
            <a:r>
              <a:rPr lang="en-US" sz="2600" dirty="0"/>
              <a:t>Mixed use tables (before using them for meals and snacks)</a:t>
            </a:r>
          </a:p>
          <a:p>
            <a:r>
              <a:rPr lang="en-US" sz="2600" dirty="0"/>
              <a:t>Plastic mouthed toys (if used by another child) </a:t>
            </a:r>
          </a:p>
          <a:p>
            <a:r>
              <a:rPr lang="en-US" sz="2600" dirty="0"/>
              <a:t>Pacifiers (if dirty or if used by another child)</a:t>
            </a:r>
            <a:endParaRPr lang="en-US" sz="1800" b="0" i="0" u="none" strike="noStrike" baseline="0" dirty="0"/>
          </a:p>
          <a:p>
            <a:pPr marL="0" indent="0">
              <a:buNone/>
            </a:pPr>
            <a:r>
              <a:rPr lang="en-US" sz="1800" b="0" i="0" u="none" strike="noStrike" baseline="0" dirty="0">
                <a:solidFill>
                  <a:srgbClr val="000000"/>
                </a:solidFill>
              </a:rPr>
              <a:t>	</a:t>
            </a:r>
          </a:p>
          <a:p>
            <a:endParaRPr lang="en-US" sz="1800" b="0" i="0" u="none" strike="noStrike" baseline="0" dirty="0">
              <a:latin typeface="Wingdings" panose="05000000000000000000" pitchFamily="2" charset="2"/>
            </a:endParaRPr>
          </a:p>
          <a:p>
            <a:endParaRPr lang="en-US" sz="1800" b="0" i="0" u="none" strike="noStrike" baseline="0" dirty="0">
              <a:solidFill>
                <a:srgbClr val="000000"/>
              </a:solidFill>
              <a:latin typeface="Wingdings" panose="05000000000000000000" pitchFamily="2" charset="2"/>
            </a:endParaRPr>
          </a:p>
          <a:p>
            <a:endParaRPr lang="en-US" sz="2600" dirty="0"/>
          </a:p>
          <a:p>
            <a:endParaRPr lang="en-US" dirty="0"/>
          </a:p>
          <a:p>
            <a:endParaRPr lang="en-US" dirty="0"/>
          </a:p>
          <a:p>
            <a:endParaRPr lang="en-US" dirty="0"/>
          </a:p>
        </p:txBody>
      </p:sp>
      <p:sp>
        <p:nvSpPr>
          <p:cNvPr id="7" name="Rectangle 6"/>
          <p:cNvSpPr/>
          <p:nvPr/>
        </p:nvSpPr>
        <p:spPr>
          <a:xfrm>
            <a:off x="1524000" y="0"/>
            <a:ext cx="9144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0544521F-F9AC-4482-814E-A0014EDC571D}"/>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spTree>
    <p:custDataLst>
      <p:tags r:id="rId1"/>
    </p:custDataLst>
    <p:extLst>
      <p:ext uri="{BB962C8B-B14F-4D97-AF65-F5344CB8AC3E}">
        <p14:creationId xmlns:p14="http://schemas.microsoft.com/office/powerpoint/2010/main" val="29166323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br>
              <a:rPr lang="en-US" dirty="0"/>
            </a:br>
            <a:r>
              <a:rPr lang="en-US" dirty="0"/>
              <a:t>DISINFECT</a:t>
            </a:r>
          </a:p>
        </p:txBody>
      </p:sp>
      <p:sp>
        <p:nvSpPr>
          <p:cNvPr id="3" name="Content Placeholder 2"/>
          <p:cNvSpPr>
            <a:spLocks noGrp="1"/>
          </p:cNvSpPr>
          <p:nvPr>
            <p:ph idx="1"/>
          </p:nvPr>
        </p:nvSpPr>
        <p:spPr>
          <a:xfrm>
            <a:off x="2264937" y="1690689"/>
            <a:ext cx="7886700" cy="4351338"/>
          </a:xfrm>
        </p:spPr>
        <p:txBody>
          <a:bodyPr>
            <a:normAutofit/>
          </a:bodyPr>
          <a:lstStyle/>
          <a:p>
            <a:r>
              <a:rPr lang="en-US" sz="2600" dirty="0"/>
              <a:t>Why do we disinfect?</a:t>
            </a:r>
          </a:p>
        </p:txBody>
      </p:sp>
      <p:pic>
        <p:nvPicPr>
          <p:cNvPr id="6" name="Picture 5"/>
          <p:cNvPicPr>
            <a:picLocks noChangeAspect="1"/>
          </p:cNvPicPr>
          <p:nvPr/>
        </p:nvPicPr>
        <p:blipFill>
          <a:blip r:embed="rId4"/>
          <a:stretch>
            <a:fillRect/>
          </a:stretch>
        </p:blipFill>
        <p:spPr>
          <a:xfrm>
            <a:off x="4442691" y="2878425"/>
            <a:ext cx="3272232" cy="2185938"/>
          </a:xfrm>
          <a:prstGeom prst="rect">
            <a:avLst/>
          </a:prstGeom>
        </p:spPr>
      </p:pic>
      <p:sp>
        <p:nvSpPr>
          <p:cNvPr id="8" name="Rectangle 7"/>
          <p:cNvSpPr/>
          <p:nvPr/>
        </p:nvSpPr>
        <p:spPr>
          <a:xfrm>
            <a:off x="1524000" y="0"/>
            <a:ext cx="9144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F01DAA3E-A036-4D34-BBD2-527E33FA5CA8}"/>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spTree>
    <p:custDataLst>
      <p:tags r:id="rId1"/>
    </p:custDataLst>
    <p:extLst>
      <p:ext uri="{BB962C8B-B14F-4D97-AF65-F5344CB8AC3E}">
        <p14:creationId xmlns:p14="http://schemas.microsoft.com/office/powerpoint/2010/main" val="6475788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br>
              <a:rPr lang="en-US" sz="3600" dirty="0"/>
            </a:br>
            <a:r>
              <a:rPr lang="en-US" sz="3600" dirty="0"/>
              <a:t>What surfaces should be disinfected?</a:t>
            </a:r>
          </a:p>
        </p:txBody>
      </p:sp>
      <p:sp>
        <p:nvSpPr>
          <p:cNvPr id="3" name="Content Placeholder 2"/>
          <p:cNvSpPr>
            <a:spLocks noGrp="1"/>
          </p:cNvSpPr>
          <p:nvPr>
            <p:ph idx="1"/>
          </p:nvPr>
        </p:nvSpPr>
        <p:spPr>
          <a:xfrm>
            <a:off x="838200" y="1815577"/>
            <a:ext cx="10515600" cy="4351338"/>
          </a:xfrm>
        </p:spPr>
        <p:txBody>
          <a:bodyPr>
            <a:normAutofit lnSpcReduction="10000"/>
          </a:bodyPr>
          <a:lstStyle/>
          <a:p>
            <a:r>
              <a:rPr lang="en-US" sz="2600" dirty="0"/>
              <a:t>Drinking fountains</a:t>
            </a:r>
          </a:p>
          <a:p>
            <a:r>
              <a:rPr lang="en-US" sz="2600" dirty="0"/>
              <a:t>Door and cabinet handles (high-touch)</a:t>
            </a:r>
          </a:p>
          <a:p>
            <a:r>
              <a:rPr lang="en-US" sz="2600" dirty="0"/>
              <a:t>Surfaces that have been soiled with blood or body fluids</a:t>
            </a:r>
          </a:p>
          <a:p>
            <a:r>
              <a:rPr lang="en-US" sz="2600" dirty="0"/>
              <a:t>Toileting and diapering areas:</a:t>
            </a:r>
          </a:p>
          <a:p>
            <a:pPr lvl="1">
              <a:buFont typeface="Wingdings" panose="05000000000000000000" pitchFamily="2" charset="2"/>
              <a:buChar char="v"/>
            </a:pPr>
            <a:r>
              <a:rPr lang="en-US" sz="2600" dirty="0">
                <a:solidFill>
                  <a:srgbClr val="0072BC"/>
                </a:solidFill>
              </a:rPr>
              <a:t>Diaper changing tables and diaper pails</a:t>
            </a:r>
          </a:p>
          <a:p>
            <a:pPr lvl="1">
              <a:buFont typeface="Wingdings" panose="05000000000000000000" pitchFamily="2" charset="2"/>
              <a:buChar char="v"/>
            </a:pPr>
            <a:r>
              <a:rPr lang="en-US" sz="2600" dirty="0">
                <a:solidFill>
                  <a:srgbClr val="0072BC"/>
                </a:solidFill>
              </a:rPr>
              <a:t>Counter tops in bathrooms</a:t>
            </a:r>
          </a:p>
          <a:p>
            <a:pPr lvl="1">
              <a:buFont typeface="Wingdings" panose="05000000000000000000" pitchFamily="2" charset="2"/>
              <a:buChar char="v"/>
            </a:pPr>
            <a:r>
              <a:rPr lang="en-US" sz="2600" dirty="0">
                <a:solidFill>
                  <a:srgbClr val="0072BC"/>
                </a:solidFill>
              </a:rPr>
              <a:t>Potty chairs</a:t>
            </a:r>
          </a:p>
          <a:p>
            <a:pPr lvl="1">
              <a:buFont typeface="Wingdings" panose="05000000000000000000" pitchFamily="2" charset="2"/>
              <a:buChar char="v"/>
            </a:pPr>
            <a:r>
              <a:rPr lang="en-US" sz="2600" dirty="0">
                <a:solidFill>
                  <a:srgbClr val="0072BC"/>
                </a:solidFill>
              </a:rPr>
              <a:t>Handwashing sinks and faucets</a:t>
            </a:r>
          </a:p>
          <a:p>
            <a:pPr lvl="1">
              <a:buFont typeface="Wingdings" panose="05000000000000000000" pitchFamily="2" charset="2"/>
              <a:buChar char="v"/>
            </a:pPr>
            <a:r>
              <a:rPr lang="en-US" sz="2600" dirty="0">
                <a:solidFill>
                  <a:srgbClr val="0072BC"/>
                </a:solidFill>
              </a:rPr>
              <a:t>Toilets</a:t>
            </a:r>
          </a:p>
          <a:p>
            <a:pPr lvl="1">
              <a:buFont typeface="Wingdings" panose="05000000000000000000" pitchFamily="2" charset="2"/>
              <a:buChar char="v"/>
            </a:pPr>
            <a:r>
              <a:rPr lang="en-US" sz="2600" dirty="0">
                <a:solidFill>
                  <a:srgbClr val="0072BC"/>
                </a:solidFill>
              </a:rPr>
              <a:t>Bathroom floors</a:t>
            </a:r>
          </a:p>
          <a:p>
            <a:pPr>
              <a:buFont typeface="Wingdings" panose="05000000000000000000" pitchFamily="2" charset="2"/>
              <a:buChar char="v"/>
            </a:pPr>
            <a:endParaRPr lang="en-US" dirty="0"/>
          </a:p>
        </p:txBody>
      </p:sp>
      <p:sp>
        <p:nvSpPr>
          <p:cNvPr id="7" name="Rectangle 6"/>
          <p:cNvSpPr/>
          <p:nvPr/>
        </p:nvSpPr>
        <p:spPr>
          <a:xfrm>
            <a:off x="1524000" y="0"/>
            <a:ext cx="9144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8386E5C9-6703-431A-B1D5-978B77FE85A8}"/>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spTree>
    <p:custDataLst>
      <p:tags r:id="rId1"/>
    </p:custDataLst>
    <p:extLst>
      <p:ext uri="{BB962C8B-B14F-4D97-AF65-F5344CB8AC3E}">
        <p14:creationId xmlns:p14="http://schemas.microsoft.com/office/powerpoint/2010/main" val="4533350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What products should I use for sanitizing and disinfecting?</a:t>
            </a:r>
          </a:p>
        </p:txBody>
      </p:sp>
      <p:sp>
        <p:nvSpPr>
          <p:cNvPr id="3" name="Content Placeholder 2"/>
          <p:cNvSpPr>
            <a:spLocks noGrp="1"/>
          </p:cNvSpPr>
          <p:nvPr>
            <p:ph idx="1"/>
          </p:nvPr>
        </p:nvSpPr>
        <p:spPr/>
        <p:txBody>
          <a:bodyPr/>
          <a:lstStyle/>
          <a:p>
            <a:r>
              <a:rPr lang="en-US" sz="2600" dirty="0"/>
              <a:t>Environmental Protection Agency (EPA) registered antimicrobial products</a:t>
            </a:r>
          </a:p>
          <a:p>
            <a:r>
              <a:rPr lang="en-US" sz="2600" dirty="0"/>
              <a:t>Check the product label for an EPA registration number</a:t>
            </a:r>
          </a:p>
          <a:p>
            <a:pPr marL="0" indent="0">
              <a:buNone/>
            </a:pPr>
            <a:endParaRPr lang="en-US" dirty="0"/>
          </a:p>
          <a:p>
            <a:endParaRPr lang="en-US" dirty="0"/>
          </a:p>
        </p:txBody>
      </p:sp>
      <p:pic>
        <p:nvPicPr>
          <p:cNvPr id="4" name="Content Placeholder 3"/>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rcRect l="34722" t="36345" r="-2623"/>
          <a:stretch/>
        </p:blipFill>
        <p:spPr>
          <a:xfrm>
            <a:off x="2944530" y="3217984"/>
            <a:ext cx="6302940" cy="2574563"/>
          </a:xfrm>
          <a:prstGeom prst="rect">
            <a:avLst/>
          </a:prstGeom>
          <a:solidFill>
            <a:srgbClr val="8DC67D"/>
          </a:solidFill>
          <a:ln>
            <a:solidFill>
              <a:schemeClr val="accent2"/>
            </a:solidFill>
          </a:ln>
        </p:spPr>
      </p:pic>
      <p:sp>
        <p:nvSpPr>
          <p:cNvPr id="8" name="Rectangle 7"/>
          <p:cNvSpPr/>
          <p:nvPr/>
        </p:nvSpPr>
        <p:spPr>
          <a:xfrm>
            <a:off x="1524000" y="0"/>
            <a:ext cx="9144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12A635E7-AD33-49E7-A2BD-32CA0EA22C58}"/>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spTree>
    <p:custDataLst>
      <p:tags r:id="rId1"/>
    </p:custDataLst>
    <p:extLst>
      <p:ext uri="{BB962C8B-B14F-4D97-AF65-F5344CB8AC3E}">
        <p14:creationId xmlns:p14="http://schemas.microsoft.com/office/powerpoint/2010/main" val="30211459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br>
              <a:rPr lang="en-US" dirty="0"/>
            </a:br>
            <a:r>
              <a:rPr lang="en-US" dirty="0"/>
              <a:t>The Label is the Law</a:t>
            </a:r>
          </a:p>
        </p:txBody>
      </p:sp>
      <p:sp>
        <p:nvSpPr>
          <p:cNvPr id="3" name="Content Placeholder 2"/>
          <p:cNvSpPr>
            <a:spLocks noGrp="1"/>
          </p:cNvSpPr>
          <p:nvPr>
            <p:ph idx="1"/>
          </p:nvPr>
        </p:nvSpPr>
        <p:spPr>
          <a:xfrm>
            <a:off x="2044354" y="1917536"/>
            <a:ext cx="6371354" cy="3380882"/>
          </a:xfrm>
        </p:spPr>
        <p:txBody>
          <a:bodyPr>
            <a:normAutofit fontScale="92500" lnSpcReduction="10000"/>
          </a:bodyPr>
          <a:lstStyle/>
          <a:p>
            <a:pPr marL="0" indent="0">
              <a:buNone/>
            </a:pPr>
            <a:r>
              <a:rPr lang="en-US" dirty="0"/>
              <a:t>Always follow the instructions on the label for sanitizing and disinfecting.</a:t>
            </a:r>
          </a:p>
          <a:p>
            <a:r>
              <a:rPr lang="en-US" dirty="0"/>
              <a:t>Do you need to mix the product with water?</a:t>
            </a:r>
          </a:p>
          <a:p>
            <a:r>
              <a:rPr lang="en-US" dirty="0"/>
              <a:t>How long must the product be on the surface? (dwell time)</a:t>
            </a:r>
          </a:p>
          <a:p>
            <a:r>
              <a:rPr lang="en-US" dirty="0"/>
              <a:t>Is it okay to use the product on food surfaces?</a:t>
            </a:r>
          </a:p>
          <a:p>
            <a:r>
              <a:rPr lang="en-US" dirty="0"/>
              <a:t>Do you need to rinse the product off?</a:t>
            </a:r>
          </a:p>
          <a:p>
            <a:pPr marL="0" indent="0">
              <a:buNone/>
            </a:pPr>
            <a:endParaRPr lang="en-US" dirty="0"/>
          </a:p>
        </p:txBody>
      </p:sp>
      <p:grpSp>
        <p:nvGrpSpPr>
          <p:cNvPr id="4" name="Group 3"/>
          <p:cNvGrpSpPr/>
          <p:nvPr/>
        </p:nvGrpSpPr>
        <p:grpSpPr>
          <a:xfrm>
            <a:off x="7711684" y="3220400"/>
            <a:ext cx="1913269" cy="1733550"/>
            <a:chOff x="6722976" y="2590800"/>
            <a:chExt cx="5051425" cy="4064000"/>
          </a:xfrm>
        </p:grpSpPr>
        <p:grpSp>
          <p:nvGrpSpPr>
            <p:cNvPr id="5" name="Group 4"/>
            <p:cNvGrpSpPr>
              <a:grpSpLocks/>
            </p:cNvGrpSpPr>
            <p:nvPr/>
          </p:nvGrpSpPr>
          <p:grpSpPr bwMode="auto">
            <a:xfrm>
              <a:off x="6722976" y="2592388"/>
              <a:ext cx="1038225" cy="1484312"/>
              <a:chOff x="347945" y="1179"/>
              <a:chExt cx="1039018" cy="1484312"/>
            </a:xfrm>
          </p:grpSpPr>
          <p:sp>
            <p:nvSpPr>
              <p:cNvPr id="21" name="Chevron 20"/>
              <p:cNvSpPr/>
              <p:nvPr/>
            </p:nvSpPr>
            <p:spPr>
              <a:xfrm rot="5400000">
                <a:off x="125299" y="223825"/>
                <a:ext cx="1484312" cy="1039018"/>
              </a:xfrm>
              <a:prstGeom prst="chevron">
                <a:avLst/>
              </a:prstGeom>
              <a:solidFill>
                <a:srgbClr val="CCFFCC"/>
              </a:solid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22" name="Chevron 4"/>
              <p:cNvSpPr/>
              <p:nvPr/>
            </p:nvSpPr>
            <p:spPr>
              <a:xfrm>
                <a:off x="347945" y="520291"/>
                <a:ext cx="1039018" cy="446088"/>
              </a:xfrm>
              <a:prstGeom prst="rect">
                <a:avLst/>
              </a:prstGeom>
            </p:spPr>
            <p:style>
              <a:lnRef idx="0">
                <a:scrgbClr r="0" g="0" b="0"/>
              </a:lnRef>
              <a:fillRef idx="0">
                <a:scrgbClr r="0" g="0" b="0"/>
              </a:fillRef>
              <a:effectRef idx="0">
                <a:scrgbClr r="0" g="0" b="0"/>
              </a:effectRef>
              <a:fontRef idx="minor">
                <a:schemeClr val="lt1"/>
              </a:fontRef>
            </p:style>
            <p:txBody>
              <a:bodyPr lIns="13811" tIns="13811" rIns="13811" bIns="13811" anchor="ctr"/>
              <a:lstStyle/>
              <a:p>
                <a:pPr defTabSz="966788">
                  <a:lnSpc>
                    <a:spcPct val="90000"/>
                  </a:lnSpc>
                  <a:spcAft>
                    <a:spcPct val="35000"/>
                  </a:spcAft>
                  <a:defRPr/>
                </a:pPr>
                <a:endParaRPr lang="en-US" sz="2175" dirty="0">
                  <a:solidFill>
                    <a:srgbClr val="FFFFFF"/>
                  </a:solidFill>
                  <a:cs typeface="Arial" charset="0"/>
                </a:endParaRPr>
              </a:p>
            </p:txBody>
          </p:sp>
        </p:grpSp>
        <p:grpSp>
          <p:nvGrpSpPr>
            <p:cNvPr id="6" name="Group 5"/>
            <p:cNvGrpSpPr>
              <a:grpSpLocks/>
            </p:cNvGrpSpPr>
            <p:nvPr/>
          </p:nvGrpSpPr>
          <p:grpSpPr bwMode="auto">
            <a:xfrm>
              <a:off x="8108863" y="2590800"/>
              <a:ext cx="3665538" cy="965200"/>
              <a:chOff x="1734936" y="3"/>
              <a:chExt cx="3665198" cy="964803"/>
            </a:xfrm>
          </p:grpSpPr>
          <p:sp>
            <p:nvSpPr>
              <p:cNvPr id="19" name="Round Same Side Corner Rectangle 18"/>
              <p:cNvSpPr/>
              <p:nvPr/>
            </p:nvSpPr>
            <p:spPr>
              <a:xfrm rot="5400000">
                <a:off x="3085134" y="-1350195"/>
                <a:ext cx="964803" cy="3665198"/>
              </a:xfrm>
              <a:prstGeom prst="round2Same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20" name="Round Same Side Corner Rectangle 6"/>
              <p:cNvSpPr/>
              <p:nvPr/>
            </p:nvSpPr>
            <p:spPr>
              <a:xfrm>
                <a:off x="1734936" y="47608"/>
                <a:ext cx="3617577" cy="86959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213360" tIns="19050" rIns="19050" bIns="19050" spcCol="1270" anchor="ctr"/>
              <a:lstStyle/>
              <a:p>
                <a:pPr marL="214313" lvl="1" indent="-214313" defTabSz="1333500">
                  <a:lnSpc>
                    <a:spcPct val="90000"/>
                  </a:lnSpc>
                  <a:spcAft>
                    <a:spcPct val="15000"/>
                  </a:spcAft>
                  <a:buFontTx/>
                  <a:buChar char="••"/>
                  <a:defRPr/>
                </a:pPr>
                <a:r>
                  <a:rPr lang="en-US" sz="1350" b="1" dirty="0">
                    <a:latin typeface="Calibri" pitchFamily="34" charset="0"/>
                  </a:rPr>
                  <a:t>CAUTION</a:t>
                </a:r>
              </a:p>
            </p:txBody>
          </p:sp>
        </p:grpSp>
        <p:grpSp>
          <p:nvGrpSpPr>
            <p:cNvPr id="7" name="Group 6"/>
            <p:cNvGrpSpPr>
              <a:grpSpLocks/>
            </p:cNvGrpSpPr>
            <p:nvPr/>
          </p:nvGrpSpPr>
          <p:grpSpPr bwMode="auto">
            <a:xfrm>
              <a:off x="6722976" y="3881438"/>
              <a:ext cx="1038225" cy="1484312"/>
              <a:chOff x="347945" y="1289843"/>
              <a:chExt cx="1039018" cy="1484312"/>
            </a:xfrm>
          </p:grpSpPr>
          <p:sp>
            <p:nvSpPr>
              <p:cNvPr id="17" name="Chevron 16"/>
              <p:cNvSpPr/>
              <p:nvPr/>
            </p:nvSpPr>
            <p:spPr>
              <a:xfrm rot="5400000">
                <a:off x="125299" y="1512490"/>
                <a:ext cx="1484312" cy="1039018"/>
              </a:xfrm>
              <a:prstGeom prst="chevron">
                <a:avLst/>
              </a:prstGeom>
              <a:solidFill>
                <a:srgbClr val="FFFF99"/>
              </a:solid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8" name="Chevron 8"/>
              <p:cNvSpPr/>
              <p:nvPr/>
            </p:nvSpPr>
            <p:spPr>
              <a:xfrm>
                <a:off x="347945" y="1808955"/>
                <a:ext cx="1039018" cy="446088"/>
              </a:xfrm>
              <a:prstGeom prst="rect">
                <a:avLst/>
              </a:prstGeom>
            </p:spPr>
            <p:style>
              <a:lnRef idx="0">
                <a:scrgbClr r="0" g="0" b="0"/>
              </a:lnRef>
              <a:fillRef idx="0">
                <a:scrgbClr r="0" g="0" b="0"/>
              </a:fillRef>
              <a:effectRef idx="0">
                <a:scrgbClr r="0" g="0" b="0"/>
              </a:effectRef>
              <a:fontRef idx="minor">
                <a:schemeClr val="lt1"/>
              </a:fontRef>
            </p:style>
            <p:txBody>
              <a:bodyPr lIns="13811" tIns="13811" rIns="13811" bIns="13811" anchor="ctr"/>
              <a:lstStyle/>
              <a:p>
                <a:pPr defTabSz="966788">
                  <a:lnSpc>
                    <a:spcPct val="90000"/>
                  </a:lnSpc>
                  <a:spcAft>
                    <a:spcPct val="35000"/>
                  </a:spcAft>
                  <a:defRPr/>
                </a:pPr>
                <a:endParaRPr lang="en-US" sz="2175" dirty="0">
                  <a:solidFill>
                    <a:srgbClr val="FFFFFF"/>
                  </a:solidFill>
                  <a:cs typeface="Arial" charset="0"/>
                </a:endParaRPr>
              </a:p>
            </p:txBody>
          </p:sp>
        </p:grpSp>
        <p:grpSp>
          <p:nvGrpSpPr>
            <p:cNvPr id="8" name="Group 7"/>
            <p:cNvGrpSpPr>
              <a:grpSpLocks/>
            </p:cNvGrpSpPr>
            <p:nvPr/>
          </p:nvGrpSpPr>
          <p:grpSpPr bwMode="auto">
            <a:xfrm>
              <a:off x="8126326" y="3886200"/>
              <a:ext cx="3619500" cy="965200"/>
              <a:chOff x="1751952" y="1295401"/>
              <a:chExt cx="3619028" cy="964803"/>
            </a:xfrm>
          </p:grpSpPr>
          <p:sp>
            <p:nvSpPr>
              <p:cNvPr id="15" name="Round Same Side Corner Rectangle 14"/>
              <p:cNvSpPr/>
              <p:nvPr/>
            </p:nvSpPr>
            <p:spPr>
              <a:xfrm rot="5400000">
                <a:off x="3079065" y="-31711"/>
                <a:ext cx="964803" cy="3619028"/>
              </a:xfrm>
              <a:prstGeom prst="round2Same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6" name="Round Same Side Corner Rectangle 10"/>
              <p:cNvSpPr/>
              <p:nvPr/>
            </p:nvSpPr>
            <p:spPr>
              <a:xfrm>
                <a:off x="1751952" y="1343006"/>
                <a:ext cx="3571409" cy="86959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213360" tIns="19050" rIns="19050" bIns="19050" spcCol="1270" anchor="ctr"/>
              <a:lstStyle/>
              <a:p>
                <a:pPr marL="214313" lvl="1" indent="-214313" defTabSz="1333500">
                  <a:lnSpc>
                    <a:spcPct val="90000"/>
                  </a:lnSpc>
                  <a:spcAft>
                    <a:spcPct val="15000"/>
                  </a:spcAft>
                  <a:buFontTx/>
                  <a:buChar char="••"/>
                  <a:defRPr/>
                </a:pPr>
                <a:r>
                  <a:rPr lang="en-US" sz="1350" b="1" dirty="0">
                    <a:latin typeface="Calibri" pitchFamily="34" charset="0"/>
                  </a:rPr>
                  <a:t>WARNING</a:t>
                </a:r>
              </a:p>
            </p:txBody>
          </p:sp>
        </p:grpSp>
        <p:grpSp>
          <p:nvGrpSpPr>
            <p:cNvPr id="9" name="Group 8"/>
            <p:cNvGrpSpPr>
              <a:grpSpLocks/>
            </p:cNvGrpSpPr>
            <p:nvPr/>
          </p:nvGrpSpPr>
          <p:grpSpPr bwMode="auto">
            <a:xfrm>
              <a:off x="6722976" y="5170488"/>
              <a:ext cx="1038225" cy="1484312"/>
              <a:chOff x="347945" y="2578507"/>
              <a:chExt cx="1039018" cy="1484312"/>
            </a:xfrm>
          </p:grpSpPr>
          <p:sp>
            <p:nvSpPr>
              <p:cNvPr id="13" name="Chevron 12"/>
              <p:cNvSpPr/>
              <p:nvPr/>
            </p:nvSpPr>
            <p:spPr>
              <a:xfrm rot="5400000">
                <a:off x="125299" y="2801154"/>
                <a:ext cx="1484312" cy="1039018"/>
              </a:xfrm>
              <a:prstGeom prst="chevron">
                <a:avLst/>
              </a:prstGeom>
              <a:solidFill>
                <a:srgbClr val="C00000"/>
              </a:solid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4" name="Chevron 12"/>
              <p:cNvSpPr/>
              <p:nvPr/>
            </p:nvSpPr>
            <p:spPr>
              <a:xfrm>
                <a:off x="347945" y="3097619"/>
                <a:ext cx="1039018" cy="446088"/>
              </a:xfrm>
              <a:prstGeom prst="rect">
                <a:avLst/>
              </a:prstGeom>
            </p:spPr>
            <p:style>
              <a:lnRef idx="0">
                <a:scrgbClr r="0" g="0" b="0"/>
              </a:lnRef>
              <a:fillRef idx="0">
                <a:scrgbClr r="0" g="0" b="0"/>
              </a:fillRef>
              <a:effectRef idx="0">
                <a:scrgbClr r="0" g="0" b="0"/>
              </a:effectRef>
              <a:fontRef idx="minor">
                <a:schemeClr val="lt1"/>
              </a:fontRef>
            </p:style>
            <p:txBody>
              <a:bodyPr lIns="13811" tIns="13811" rIns="13811" bIns="13811" anchor="ctr"/>
              <a:lstStyle/>
              <a:p>
                <a:pPr defTabSz="966788">
                  <a:lnSpc>
                    <a:spcPct val="90000"/>
                  </a:lnSpc>
                  <a:spcAft>
                    <a:spcPct val="35000"/>
                  </a:spcAft>
                  <a:defRPr/>
                </a:pPr>
                <a:endParaRPr lang="en-US" sz="2175" dirty="0">
                  <a:solidFill>
                    <a:srgbClr val="FFFFFF"/>
                  </a:solidFill>
                  <a:cs typeface="Arial" charset="0"/>
                </a:endParaRPr>
              </a:p>
            </p:txBody>
          </p:sp>
        </p:grpSp>
        <p:grpSp>
          <p:nvGrpSpPr>
            <p:cNvPr id="10" name="Group 9"/>
            <p:cNvGrpSpPr>
              <a:grpSpLocks/>
            </p:cNvGrpSpPr>
            <p:nvPr/>
          </p:nvGrpSpPr>
          <p:grpSpPr bwMode="auto">
            <a:xfrm>
              <a:off x="8089813" y="5184775"/>
              <a:ext cx="3638550" cy="958850"/>
              <a:chOff x="1715895" y="2593394"/>
              <a:chExt cx="3637132" cy="959612"/>
            </a:xfrm>
          </p:grpSpPr>
          <p:sp>
            <p:nvSpPr>
              <p:cNvPr id="11" name="Round Same Side Corner Rectangle 10"/>
              <p:cNvSpPr/>
              <p:nvPr/>
            </p:nvSpPr>
            <p:spPr>
              <a:xfrm rot="5400000">
                <a:off x="3054655" y="1254634"/>
                <a:ext cx="959612" cy="3637132"/>
              </a:xfrm>
              <a:prstGeom prst="round2Same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2" name="Round Same Side Corner Rectangle 14"/>
              <p:cNvSpPr/>
              <p:nvPr/>
            </p:nvSpPr>
            <p:spPr>
              <a:xfrm>
                <a:off x="1715895" y="2639469"/>
                <a:ext cx="3589526" cy="86746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213360" tIns="19050" rIns="19050" bIns="19050" spcCol="1270" anchor="ctr"/>
              <a:lstStyle/>
              <a:p>
                <a:pPr marL="214313" lvl="1" indent="-214313" defTabSz="1333500">
                  <a:lnSpc>
                    <a:spcPct val="90000"/>
                  </a:lnSpc>
                  <a:spcAft>
                    <a:spcPct val="15000"/>
                  </a:spcAft>
                  <a:buFontTx/>
                  <a:buChar char="••"/>
                  <a:defRPr/>
                </a:pPr>
                <a:r>
                  <a:rPr lang="en-US" sz="1350" b="1" dirty="0">
                    <a:latin typeface="Calibri" pitchFamily="34" charset="0"/>
                  </a:rPr>
                  <a:t>DANGER</a:t>
                </a:r>
              </a:p>
            </p:txBody>
          </p:sp>
        </p:grpSp>
      </p:grpSp>
      <p:sp>
        <p:nvSpPr>
          <p:cNvPr id="26" name="Rectangle 25"/>
          <p:cNvSpPr/>
          <p:nvPr/>
        </p:nvSpPr>
        <p:spPr>
          <a:xfrm>
            <a:off x="1524000" y="0"/>
            <a:ext cx="9144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Box 24">
            <a:extLst>
              <a:ext uri="{FF2B5EF4-FFF2-40B4-BE49-F238E27FC236}">
                <a16:creationId xmlns:a16="http://schemas.microsoft.com/office/drawing/2014/main" id="{496C931D-937A-4AD7-AD9C-AED25360D0EC}"/>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spTree>
    <p:custDataLst>
      <p:tags r:id="rId1"/>
    </p:custDataLst>
    <p:extLst>
      <p:ext uri="{BB962C8B-B14F-4D97-AF65-F5344CB8AC3E}">
        <p14:creationId xmlns:p14="http://schemas.microsoft.com/office/powerpoint/2010/main" val="1698638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1524001" y="2026001"/>
            <a:ext cx="8751201" cy="2805996"/>
          </a:xfrm>
          <a:prstGeom prst="rect">
            <a:avLst/>
          </a:prstGeom>
        </p:spPr>
      </p:pic>
      <p:sp>
        <p:nvSpPr>
          <p:cNvPr id="7" name="Rectangle 6"/>
          <p:cNvSpPr/>
          <p:nvPr/>
        </p:nvSpPr>
        <p:spPr>
          <a:xfrm>
            <a:off x="1524000" y="0"/>
            <a:ext cx="9144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C79355A1-7FDC-4C03-9B6A-199D9181A086}"/>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spTree>
    <p:custDataLst>
      <p:tags r:id="rId1"/>
    </p:custDataLst>
    <p:extLst>
      <p:ext uri="{BB962C8B-B14F-4D97-AF65-F5344CB8AC3E}">
        <p14:creationId xmlns:p14="http://schemas.microsoft.com/office/powerpoint/2010/main" val="7742464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1814185" y="1030514"/>
            <a:ext cx="8225165" cy="4392078"/>
          </a:xfrm>
        </p:spPr>
      </p:pic>
      <p:sp>
        <p:nvSpPr>
          <p:cNvPr id="7" name="Rectangle 6"/>
          <p:cNvSpPr/>
          <p:nvPr/>
        </p:nvSpPr>
        <p:spPr>
          <a:xfrm>
            <a:off x="1524000" y="0"/>
            <a:ext cx="9144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F0C05E53-E08F-496F-8AF0-7CB5ECA1ADE7}"/>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spTree>
    <p:custDataLst>
      <p:tags r:id="rId1"/>
    </p:custDataLst>
    <p:extLst>
      <p:ext uri="{BB962C8B-B14F-4D97-AF65-F5344CB8AC3E}">
        <p14:creationId xmlns:p14="http://schemas.microsoft.com/office/powerpoint/2010/main" val="35803525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460440"/>
            <a:ext cx="7886700" cy="1325563"/>
          </a:xfrm>
        </p:spPr>
        <p:txBody>
          <a:bodyPr/>
          <a:lstStyle/>
          <a:p>
            <a:pPr algn="ctr"/>
            <a:r>
              <a:rPr lang="en-US" dirty="0"/>
              <a:t>Ingredients Statement</a:t>
            </a:r>
          </a:p>
        </p:txBody>
      </p:sp>
      <p:sp>
        <p:nvSpPr>
          <p:cNvPr id="3" name="Content Placeholder 2"/>
          <p:cNvSpPr>
            <a:spLocks noGrp="1"/>
          </p:cNvSpPr>
          <p:nvPr>
            <p:ph idx="1"/>
          </p:nvPr>
        </p:nvSpPr>
        <p:spPr/>
        <p:txBody>
          <a:bodyPr/>
          <a:lstStyle/>
          <a:p>
            <a:endParaRPr lang="en-US" dirty="0"/>
          </a:p>
        </p:txBody>
      </p:sp>
      <p:pic>
        <p:nvPicPr>
          <p:cNvPr id="7" name="Picture 2" descr="Ingredients in disinfecting Clorox wip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8382" y="1863676"/>
            <a:ext cx="4275236" cy="4275236"/>
          </a:xfrm>
          <a:prstGeom prst="rect">
            <a:avLst/>
          </a:prstGeom>
          <a:noFill/>
          <a:ln w="76200">
            <a:solidFill>
              <a:srgbClr val="F7941E"/>
            </a:solidFill>
          </a:ln>
          <a:extLst>
            <a:ext uri="{909E8E84-426E-40DD-AFC4-6F175D3DCCD1}">
              <a14:hiddenFill xmlns:a14="http://schemas.microsoft.com/office/drawing/2010/main">
                <a:solidFill>
                  <a:srgbClr val="FFFFFF"/>
                </a:solidFill>
              </a14:hiddenFill>
            </a:ext>
          </a:extLst>
        </p:spPr>
      </p:pic>
      <p:sp>
        <p:nvSpPr>
          <p:cNvPr id="8" name="Rectangle 7"/>
          <p:cNvSpPr/>
          <p:nvPr/>
        </p:nvSpPr>
        <p:spPr>
          <a:xfrm>
            <a:off x="1524000" y="0"/>
            <a:ext cx="9144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25EC85D8-09CE-45BF-8718-014AF43B99FA}"/>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spTree>
    <p:custDataLst>
      <p:tags r:id="rId1"/>
    </p:custDataLst>
    <p:extLst>
      <p:ext uri="{BB962C8B-B14F-4D97-AF65-F5344CB8AC3E}">
        <p14:creationId xmlns:p14="http://schemas.microsoft.com/office/powerpoint/2010/main" val="23532423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br>
              <a:rPr lang="en-US" dirty="0"/>
            </a:br>
            <a:r>
              <a:rPr lang="en-US" dirty="0"/>
              <a:t>What Is an Antimicrobial Pesticide? </a:t>
            </a:r>
            <a:br>
              <a:rPr lang="en-US" dirty="0"/>
            </a:br>
            <a:endParaRPr lang="en-US" dirty="0"/>
          </a:p>
        </p:txBody>
      </p:sp>
      <p:sp>
        <p:nvSpPr>
          <p:cNvPr id="3" name="Content Placeholder 2"/>
          <p:cNvSpPr>
            <a:spLocks noGrp="1"/>
          </p:cNvSpPr>
          <p:nvPr>
            <p:ph idx="1"/>
          </p:nvPr>
        </p:nvSpPr>
        <p:spPr/>
        <p:txBody>
          <a:bodyPr>
            <a:normAutofit/>
          </a:bodyPr>
          <a:lstStyle/>
          <a:p>
            <a:pPr marL="0" indent="0">
              <a:buNone/>
            </a:pPr>
            <a:r>
              <a:rPr lang="en-US" dirty="0"/>
              <a:t>Antimicrobial pesticides are substances used to destroy or suppress the growth of harmful microorganisms such as bacteria, viruses, or fungi (germs) on inanimate objects and surfaces. (EPA) </a:t>
            </a:r>
          </a:p>
          <a:p>
            <a:pPr marL="0" indent="0">
              <a:buNone/>
            </a:pPr>
            <a:endParaRPr lang="en-US" dirty="0"/>
          </a:p>
          <a:p>
            <a:pPr marL="0" indent="0">
              <a:buNone/>
            </a:pPr>
            <a:r>
              <a:rPr lang="en-US" dirty="0"/>
              <a:t>Sanitizers and disinfectants are </a:t>
            </a:r>
            <a:r>
              <a:rPr lang="en-US" i="1" dirty="0"/>
              <a:t>antimicrobial pesticides </a:t>
            </a:r>
            <a:r>
              <a:rPr lang="en-US" dirty="0"/>
              <a:t>and are widely used in child care settings.</a:t>
            </a:r>
          </a:p>
          <a:p>
            <a:pPr marL="0" indent="0">
              <a:buNone/>
            </a:pPr>
            <a:endParaRPr lang="en-US" dirty="0"/>
          </a:p>
          <a:p>
            <a:pPr marL="0" indent="0">
              <a:buNone/>
            </a:pPr>
            <a:endParaRPr lang="en-US" dirty="0"/>
          </a:p>
          <a:p>
            <a:endParaRPr lang="en-US" dirty="0"/>
          </a:p>
        </p:txBody>
      </p:sp>
      <p:sp>
        <p:nvSpPr>
          <p:cNvPr id="7" name="Rectangle 6"/>
          <p:cNvSpPr/>
          <p:nvPr/>
        </p:nvSpPr>
        <p:spPr>
          <a:xfrm>
            <a:off x="1524000" y="0"/>
            <a:ext cx="9144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A0852F74-5336-448D-9834-8F4BA3A49158}"/>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spTree>
    <p:custDataLst>
      <p:tags r:id="rId1"/>
    </p:custDataLst>
    <p:extLst>
      <p:ext uri="{BB962C8B-B14F-4D97-AF65-F5344CB8AC3E}">
        <p14:creationId xmlns:p14="http://schemas.microsoft.com/office/powerpoint/2010/main" val="9385802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2528" y="530080"/>
            <a:ext cx="7886700" cy="1325563"/>
          </a:xfrm>
        </p:spPr>
        <p:txBody>
          <a:bodyPr>
            <a:normAutofit fontScale="90000"/>
          </a:bodyPr>
          <a:lstStyle/>
          <a:p>
            <a:br>
              <a:rPr lang="en-US" dirty="0"/>
            </a:br>
            <a:r>
              <a:rPr lang="en-US" sz="4000" dirty="0"/>
              <a:t>Design for the Environment Logo</a:t>
            </a:r>
            <a:br>
              <a:rPr lang="en-US" sz="4000" dirty="0"/>
            </a:br>
            <a:r>
              <a:rPr lang="en-US" sz="2200" dirty="0"/>
              <a:t>If you see the DfE logo on an EPA-authorized label for a sanitizer or disinfectant, you can be assured that the product uses a least-hazardous active ingredient:</a:t>
            </a:r>
            <a:br>
              <a:rPr lang="en-US" sz="4000" dirty="0"/>
            </a:br>
            <a:endParaRPr lang="en-US" sz="4000" dirty="0"/>
          </a:p>
        </p:txBody>
      </p:sp>
      <p:sp>
        <p:nvSpPr>
          <p:cNvPr id="3" name="Content Placeholder 2"/>
          <p:cNvSpPr>
            <a:spLocks noGrp="1"/>
          </p:cNvSpPr>
          <p:nvPr>
            <p:ph sz="half" idx="1"/>
          </p:nvPr>
        </p:nvSpPr>
        <p:spPr>
          <a:xfrm>
            <a:off x="2357377" y="2222339"/>
            <a:ext cx="3321935" cy="3553429"/>
          </a:xfrm>
        </p:spPr>
        <p:txBody>
          <a:bodyPr>
            <a:normAutofit/>
          </a:bodyPr>
          <a:lstStyle/>
          <a:p>
            <a:r>
              <a:rPr lang="en-US" sz="3100" dirty="0"/>
              <a:t>Citric acid </a:t>
            </a:r>
          </a:p>
          <a:p>
            <a:r>
              <a:rPr lang="en-US" sz="3100" dirty="0"/>
              <a:t>Hydrogen peroxide</a:t>
            </a:r>
          </a:p>
          <a:p>
            <a:r>
              <a:rPr lang="en-US" sz="3100" dirty="0"/>
              <a:t>L-lactic acid</a:t>
            </a:r>
          </a:p>
          <a:p>
            <a:r>
              <a:rPr lang="en-US" sz="3100" dirty="0"/>
              <a:t>Ethanol</a:t>
            </a:r>
          </a:p>
          <a:p>
            <a:pPr marL="0" indent="0">
              <a:buNone/>
            </a:pPr>
            <a:endParaRPr lang="en-US" sz="3100" dirty="0"/>
          </a:p>
          <a:p>
            <a:pPr marL="0" indent="0">
              <a:buNone/>
            </a:pPr>
            <a:endParaRPr lang="en-US" sz="4200" dirty="0"/>
          </a:p>
          <a:p>
            <a:endParaRPr lang="en-US" dirty="0"/>
          </a:p>
          <a:p>
            <a:endParaRPr lang="en-US" dirty="0"/>
          </a:p>
        </p:txBody>
      </p:sp>
      <p:sp>
        <p:nvSpPr>
          <p:cNvPr id="15" name="Rectangle 14"/>
          <p:cNvSpPr/>
          <p:nvPr/>
        </p:nvSpPr>
        <p:spPr>
          <a:xfrm>
            <a:off x="6056244" y="4045093"/>
            <a:ext cx="4002984" cy="1046440"/>
          </a:xfrm>
          <a:prstGeom prst="rect">
            <a:avLst/>
          </a:prstGeom>
        </p:spPr>
        <p:txBody>
          <a:bodyPr wrap="square">
            <a:spAutoFit/>
          </a:bodyPr>
          <a:lstStyle/>
          <a:p>
            <a:pPr algn="ctr"/>
            <a:r>
              <a:rPr lang="en-US" sz="2600" dirty="0"/>
              <a:t>For a list of DfE products:</a:t>
            </a:r>
          </a:p>
          <a:p>
            <a:pPr lvl="1"/>
            <a:r>
              <a:rPr lang="en-US" dirty="0">
                <a:hlinkClick r:id="rId4"/>
              </a:rPr>
              <a:t>https://www.epa.gov/pesticide-labels/dfe-certified-disinfectants</a:t>
            </a:r>
            <a:r>
              <a:rPr lang="en-US" dirty="0"/>
              <a:t> </a:t>
            </a:r>
          </a:p>
        </p:txBody>
      </p:sp>
      <p:sp>
        <p:nvSpPr>
          <p:cNvPr id="8" name="Rectangle 7"/>
          <p:cNvSpPr/>
          <p:nvPr/>
        </p:nvSpPr>
        <p:spPr>
          <a:xfrm>
            <a:off x="1524000" y="0"/>
            <a:ext cx="9144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BCFDACE3-7786-4F61-9AFF-8944342BDD56}"/>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pic>
        <p:nvPicPr>
          <p:cNvPr id="1026" name="Picture 2" descr="EPA Launches Modernized Design for the Environment Logo for Disinfectant  and Other Antimicrobial Products | US EPA">
            <a:extLst>
              <a:ext uri="{FF2B5EF4-FFF2-40B4-BE49-F238E27FC236}">
                <a16:creationId xmlns:a16="http://schemas.microsoft.com/office/drawing/2014/main" id="{28E4652D-913F-4358-B57B-A8EC6C97C629}"/>
              </a:ext>
            </a:extLst>
          </p:cNvPr>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bwMode="auto">
          <a:xfrm>
            <a:off x="5762707" y="1806099"/>
            <a:ext cx="5181600" cy="2288539"/>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6754986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2152650" y="631962"/>
            <a:ext cx="7886700" cy="1325563"/>
          </a:xfrm>
        </p:spPr>
        <p:txBody>
          <a:bodyPr/>
          <a:lstStyle/>
          <a:p>
            <a:pPr algn="ctr"/>
            <a:r>
              <a:rPr lang="en-US" dirty="0"/>
              <a:t>Ingredients Statement</a:t>
            </a:r>
          </a:p>
        </p:txBody>
      </p:sp>
      <p:sp>
        <p:nvSpPr>
          <p:cNvPr id="3" name="Content Placeholder 2"/>
          <p:cNvSpPr>
            <a:spLocks noGrp="1"/>
          </p:cNvSpPr>
          <p:nvPr>
            <p:ph idx="4294967295"/>
          </p:nvPr>
        </p:nvSpPr>
        <p:spPr>
          <a:xfrm>
            <a:off x="0" y="1825625"/>
            <a:ext cx="7886700" cy="4351338"/>
          </a:xfrm>
        </p:spPr>
        <p:txBody>
          <a:bodyPr>
            <a:normAutofit/>
          </a:bodyPr>
          <a:lstStyle/>
          <a:p>
            <a:endParaRPr lang="en-US" dirty="0"/>
          </a:p>
          <a:p>
            <a:endParaRPr lang="en-US" dirty="0"/>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00061" y="2136912"/>
            <a:ext cx="4094922" cy="3071192"/>
          </a:xfrm>
          <a:prstGeom prst="rect">
            <a:avLst/>
          </a:prstGeom>
          <a:solidFill>
            <a:srgbClr val="0072BC"/>
          </a:solidFill>
        </p:spPr>
      </p:pic>
      <p:sp>
        <p:nvSpPr>
          <p:cNvPr id="9" name="Oval 8"/>
          <p:cNvSpPr/>
          <p:nvPr/>
        </p:nvSpPr>
        <p:spPr>
          <a:xfrm>
            <a:off x="4038601" y="3081131"/>
            <a:ext cx="3617843" cy="785192"/>
          </a:xfrm>
          <a:prstGeom prst="ellipse">
            <a:avLst/>
          </a:prstGeom>
          <a:noFill/>
          <a:ln>
            <a:solidFill>
              <a:srgbClr val="D90F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1524000" y="0"/>
            <a:ext cx="9144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F056DAF0-5B71-47DF-95A8-E4F556C759F3}"/>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spTree>
    <p:custDataLst>
      <p:tags r:id="rId1"/>
    </p:custDataLst>
    <p:extLst>
      <p:ext uri="{BB962C8B-B14F-4D97-AF65-F5344CB8AC3E}">
        <p14:creationId xmlns:p14="http://schemas.microsoft.com/office/powerpoint/2010/main" val="1012491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578555"/>
            <a:ext cx="7886700" cy="1325563"/>
          </a:xfrm>
        </p:spPr>
        <p:txBody>
          <a:bodyPr/>
          <a:lstStyle/>
          <a:p>
            <a:r>
              <a:rPr lang="en-US" dirty="0"/>
              <a:t>Did you know…</a:t>
            </a:r>
          </a:p>
        </p:txBody>
      </p:sp>
      <p:sp>
        <p:nvSpPr>
          <p:cNvPr id="3" name="Content Placeholder 2"/>
          <p:cNvSpPr>
            <a:spLocks noGrp="1"/>
          </p:cNvSpPr>
          <p:nvPr>
            <p:ph sz="half" idx="1"/>
          </p:nvPr>
        </p:nvSpPr>
        <p:spPr/>
        <p:txBody>
          <a:bodyPr/>
          <a:lstStyle/>
          <a:p>
            <a:r>
              <a:rPr lang="en-US" sz="2600" dirty="0"/>
              <a:t>Approximately 15% of the population in California have ever been diagnosed with asthma.</a:t>
            </a:r>
          </a:p>
          <a:p>
            <a:r>
              <a:rPr lang="en-US" sz="2600" dirty="0"/>
              <a:t>4.6% of children 0-4 years old in California have ever been diagnosed with asthma.</a:t>
            </a:r>
          </a:p>
          <a:p>
            <a:r>
              <a:rPr lang="en-US" sz="2600" dirty="0"/>
              <a:t>14.5% of children/adolescents 5-17 years old in California have ever been diagnosed with asthma</a:t>
            </a:r>
            <a:r>
              <a:rPr lang="en-US" dirty="0"/>
              <a:t>.</a:t>
            </a:r>
          </a:p>
        </p:txBody>
      </p:sp>
      <p:sp>
        <p:nvSpPr>
          <p:cNvPr id="7" name="TextBox 6"/>
          <p:cNvSpPr txBox="1"/>
          <p:nvPr/>
        </p:nvSpPr>
        <p:spPr>
          <a:xfrm>
            <a:off x="2236124" y="5612882"/>
            <a:ext cx="7742291" cy="492443"/>
          </a:xfrm>
          <a:prstGeom prst="rect">
            <a:avLst/>
          </a:prstGeom>
          <a:noFill/>
        </p:spPr>
        <p:txBody>
          <a:bodyPr wrap="square" rtlCol="0">
            <a:spAutoFit/>
          </a:bodyPr>
          <a:lstStyle/>
          <a:p>
            <a:r>
              <a:rPr lang="en-US" sz="1400" dirty="0"/>
              <a:t>California Breathing, Dashboard, 2019-2020, </a:t>
            </a:r>
            <a:r>
              <a:rPr lang="en-US" sz="1200" dirty="0">
                <a:hlinkClick r:id="rId4"/>
              </a:rPr>
              <a:t>https://www.cdph.ca.gov/Programs/CCDPHP/DEODC/EHIB/CPE/Pages/CaliforniaBreathingCountyAsthmaProfiles.aspx</a:t>
            </a:r>
            <a:r>
              <a:rPr lang="en-US" sz="1200" dirty="0"/>
              <a:t> </a:t>
            </a:r>
          </a:p>
        </p:txBody>
      </p:sp>
      <p:sp>
        <p:nvSpPr>
          <p:cNvPr id="10" name="Rectangle 9"/>
          <p:cNvSpPr/>
          <p:nvPr/>
        </p:nvSpPr>
        <p:spPr>
          <a:xfrm>
            <a:off x="1524000" y="0"/>
            <a:ext cx="9144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Content Placeholder 11">
            <a:extLst>
              <a:ext uri="{FF2B5EF4-FFF2-40B4-BE49-F238E27FC236}">
                <a16:creationId xmlns:a16="http://schemas.microsoft.com/office/drawing/2014/main" id="{D56F075D-73F8-4258-A2EE-71079959CE7E}"/>
              </a:ext>
            </a:extLst>
          </p:cNvPr>
          <p:cNvPicPr>
            <a:picLocks noGrp="1" noChangeAspect="1"/>
          </p:cNvPicPr>
          <p:nvPr>
            <p:ph sz="half" idx="2"/>
          </p:nvPr>
        </p:nvPicPr>
        <p:blipFill>
          <a:blip r:embed="rId5" cstate="print">
            <a:extLst>
              <a:ext uri="{28A0092B-C50C-407E-A947-70E740481C1C}">
                <a14:useLocalDpi xmlns:a14="http://schemas.microsoft.com/office/drawing/2010/main" val="0"/>
              </a:ext>
            </a:extLst>
          </a:blip>
          <a:stretch>
            <a:fillRect/>
          </a:stretch>
        </p:blipFill>
        <p:spPr>
          <a:xfrm>
            <a:off x="6172200" y="1825625"/>
            <a:ext cx="5181600" cy="3699615"/>
          </a:xfrm>
        </p:spPr>
      </p:pic>
      <p:sp>
        <p:nvSpPr>
          <p:cNvPr id="13" name="TextBox 12">
            <a:extLst>
              <a:ext uri="{FF2B5EF4-FFF2-40B4-BE49-F238E27FC236}">
                <a16:creationId xmlns:a16="http://schemas.microsoft.com/office/drawing/2014/main" id="{6A35F1D1-9377-42DC-AC21-B015DBDB9921}"/>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spTree>
    <p:custDataLst>
      <p:tags r:id="rId1"/>
    </p:custDataLst>
    <p:extLst>
      <p:ext uri="{BB962C8B-B14F-4D97-AF65-F5344CB8AC3E}">
        <p14:creationId xmlns:p14="http://schemas.microsoft.com/office/powerpoint/2010/main" val="19457736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564348"/>
            <a:ext cx="7886700" cy="1325563"/>
          </a:xfrm>
        </p:spPr>
        <p:txBody>
          <a:bodyPr/>
          <a:lstStyle/>
          <a:p>
            <a:r>
              <a:rPr lang="en-US" dirty="0"/>
              <a:t>Potential asthmagen active ingredients</a:t>
            </a:r>
          </a:p>
        </p:txBody>
      </p:sp>
      <p:sp>
        <p:nvSpPr>
          <p:cNvPr id="3" name="Content Placeholder 2"/>
          <p:cNvSpPr>
            <a:spLocks noGrp="1"/>
          </p:cNvSpPr>
          <p:nvPr>
            <p:ph sz="half" idx="1"/>
          </p:nvPr>
        </p:nvSpPr>
        <p:spPr>
          <a:xfrm>
            <a:off x="2032000" y="2129591"/>
            <a:ext cx="3263900" cy="3258680"/>
          </a:xfrm>
        </p:spPr>
        <p:style>
          <a:lnRef idx="2">
            <a:schemeClr val="accent4"/>
          </a:lnRef>
          <a:fillRef idx="1">
            <a:schemeClr val="lt1"/>
          </a:fillRef>
          <a:effectRef idx="0">
            <a:schemeClr val="accent4"/>
          </a:effectRef>
          <a:fontRef idx="minor">
            <a:schemeClr val="dk1"/>
          </a:fontRef>
        </p:style>
        <p:txBody>
          <a:bodyPr>
            <a:normAutofit fontScale="92500" lnSpcReduction="10000"/>
          </a:bodyPr>
          <a:lstStyle/>
          <a:p>
            <a:r>
              <a:rPr lang="en-US" dirty="0"/>
              <a:t>Sodium hypochlorite (bleach)</a:t>
            </a:r>
          </a:p>
          <a:p>
            <a:pPr lvl="1"/>
            <a:r>
              <a:rPr lang="en-US" dirty="0"/>
              <a:t>Mixed daily</a:t>
            </a:r>
          </a:p>
          <a:p>
            <a:pPr lvl="1"/>
            <a:r>
              <a:rPr lang="en-US" dirty="0"/>
              <a:t>Protection is rarely worn</a:t>
            </a:r>
          </a:p>
          <a:p>
            <a:pPr lvl="1"/>
            <a:r>
              <a:rPr lang="en-US" dirty="0"/>
              <a:t>Harmful fumes, especially full strength</a:t>
            </a:r>
          </a:p>
        </p:txBody>
      </p:sp>
      <p:sp>
        <p:nvSpPr>
          <p:cNvPr id="4" name="Content Placeholder 3"/>
          <p:cNvSpPr>
            <a:spLocks noGrp="1"/>
          </p:cNvSpPr>
          <p:nvPr>
            <p:ph sz="half" idx="2"/>
          </p:nvPr>
        </p:nvSpPr>
        <p:spPr>
          <a:xfrm>
            <a:off x="5558045" y="2129592"/>
            <a:ext cx="3581944" cy="3258681"/>
          </a:xfrm>
        </p:spPr>
        <p:style>
          <a:lnRef idx="2">
            <a:schemeClr val="accent4"/>
          </a:lnRef>
          <a:fillRef idx="1">
            <a:schemeClr val="lt1"/>
          </a:fillRef>
          <a:effectRef idx="0">
            <a:schemeClr val="accent4"/>
          </a:effectRef>
          <a:fontRef idx="minor">
            <a:schemeClr val="dk1"/>
          </a:fontRef>
        </p:style>
        <p:txBody>
          <a:bodyPr>
            <a:normAutofit fontScale="92500" lnSpcReduction="10000"/>
          </a:bodyPr>
          <a:lstStyle/>
          <a:p>
            <a:r>
              <a:rPr lang="en-US" dirty="0"/>
              <a:t>Quaternary Ammonium Compounds or “Quats”</a:t>
            </a:r>
          </a:p>
          <a:p>
            <a:pPr lvl="1"/>
            <a:r>
              <a:rPr lang="en-US" dirty="0"/>
              <a:t>Same respiratory risks as bleach</a:t>
            </a:r>
          </a:p>
          <a:p>
            <a:pPr lvl="1"/>
            <a:r>
              <a:rPr lang="en-US" dirty="0"/>
              <a:t>Potential reproductive toxicity</a:t>
            </a:r>
          </a:p>
          <a:p>
            <a:pPr lvl="1"/>
            <a:r>
              <a:rPr lang="en-US" dirty="0"/>
              <a:t>Becoming more common as a “bleach-free” product</a:t>
            </a:r>
          </a:p>
        </p:txBody>
      </p:sp>
      <p:sp>
        <p:nvSpPr>
          <p:cNvPr id="8" name="Rectangle 7"/>
          <p:cNvSpPr/>
          <p:nvPr/>
        </p:nvSpPr>
        <p:spPr>
          <a:xfrm>
            <a:off x="1524000" y="0"/>
            <a:ext cx="9144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64F841FE-5BD0-4F07-A792-00636A0401AC}"/>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spTree>
    <p:custDataLst>
      <p:tags r:id="rId1"/>
    </p:custDataLst>
    <p:extLst>
      <p:ext uri="{BB962C8B-B14F-4D97-AF65-F5344CB8AC3E}">
        <p14:creationId xmlns:p14="http://schemas.microsoft.com/office/powerpoint/2010/main" val="22307594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COVID-19 Guidance</a:t>
            </a:r>
          </a:p>
        </p:txBody>
      </p:sp>
      <p:sp>
        <p:nvSpPr>
          <p:cNvPr id="3" name="Content Placeholder 2"/>
          <p:cNvSpPr>
            <a:spLocks noGrp="1"/>
          </p:cNvSpPr>
          <p:nvPr>
            <p:ph sz="half" idx="1"/>
          </p:nvPr>
        </p:nvSpPr>
        <p:spPr/>
        <p:txBody>
          <a:bodyPr>
            <a:normAutofit lnSpcReduction="10000"/>
          </a:bodyPr>
          <a:lstStyle/>
          <a:p>
            <a:r>
              <a:rPr lang="en-US" dirty="0"/>
              <a:t>To reduce the risk of COVID-19 select disinfectant products on </a:t>
            </a:r>
            <a:r>
              <a:rPr lang="en-US" b="1" dirty="0"/>
              <a:t>the EPA List N. </a:t>
            </a:r>
          </a:p>
          <a:p>
            <a:r>
              <a:rPr lang="en-US" dirty="0"/>
              <a:t>Look for products with asthma-safer ingredients (hydrogen peroxide, citric acid or lactic acid). </a:t>
            </a:r>
          </a:p>
          <a:p>
            <a:r>
              <a:rPr lang="en-US" dirty="0"/>
              <a:t>Use the List N Tool to search for products by active ingredient.</a:t>
            </a:r>
          </a:p>
          <a:p>
            <a:pPr marL="0" indent="0">
              <a:buNone/>
            </a:pPr>
            <a:r>
              <a:rPr lang="en-US" dirty="0">
                <a:hlinkClick r:id="rId2"/>
              </a:rPr>
              <a:t>https://cfpub.epa.gov/wizards/disinfectants/</a:t>
            </a:r>
            <a:r>
              <a:rPr lang="en-US" dirty="0"/>
              <a:t> </a:t>
            </a:r>
          </a:p>
          <a:p>
            <a:pPr marL="0" indent="0">
              <a:buNone/>
            </a:pPr>
            <a:endParaRPr lang="en-US" dirty="0"/>
          </a:p>
        </p:txBody>
      </p:sp>
      <p:sp>
        <p:nvSpPr>
          <p:cNvPr id="9" name="Content Placeholder 8">
            <a:extLst>
              <a:ext uri="{FF2B5EF4-FFF2-40B4-BE49-F238E27FC236}">
                <a16:creationId xmlns:a16="http://schemas.microsoft.com/office/drawing/2014/main" id="{48CA8516-A2B7-46C5-87D4-76100399B540}"/>
              </a:ext>
            </a:extLst>
          </p:cNvPr>
          <p:cNvSpPr>
            <a:spLocks noGrp="1"/>
          </p:cNvSpPr>
          <p:nvPr>
            <p:ph sz="half" idx="2"/>
          </p:nvPr>
        </p:nvSpPr>
        <p:spPr/>
        <p:txBody>
          <a:bodyPr>
            <a:normAutofit lnSpcReduction="10000"/>
          </a:bodyPr>
          <a:lstStyle/>
          <a:p>
            <a:endParaRPr lang="en-US" dirty="0"/>
          </a:p>
          <a:p>
            <a:endParaRPr lang="en-US" dirty="0"/>
          </a:p>
          <a:p>
            <a:endParaRPr lang="en-US" dirty="0"/>
          </a:p>
        </p:txBody>
      </p:sp>
      <p:pic>
        <p:nvPicPr>
          <p:cNvPr id="7" name="Picture 6">
            <a:extLst>
              <a:ext uri="{FF2B5EF4-FFF2-40B4-BE49-F238E27FC236}">
                <a16:creationId xmlns:a16="http://schemas.microsoft.com/office/drawing/2014/main" id="{D90DD325-4981-494A-A086-4F67E0DA1A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89535" y="1742678"/>
            <a:ext cx="3231019" cy="3231019"/>
          </a:xfrm>
          <a:prstGeom prst="rect">
            <a:avLst/>
          </a:prstGeom>
        </p:spPr>
      </p:pic>
      <p:sp>
        <p:nvSpPr>
          <p:cNvPr id="8" name="TextBox 7">
            <a:extLst>
              <a:ext uri="{FF2B5EF4-FFF2-40B4-BE49-F238E27FC236}">
                <a16:creationId xmlns:a16="http://schemas.microsoft.com/office/drawing/2014/main" id="{50C41A1A-8BFF-487C-ADDF-0ED1ACD5A6FE}"/>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sp>
        <p:nvSpPr>
          <p:cNvPr id="6" name="Speech Bubble: Oval 5">
            <a:extLst>
              <a:ext uri="{FF2B5EF4-FFF2-40B4-BE49-F238E27FC236}">
                <a16:creationId xmlns:a16="http://schemas.microsoft.com/office/drawing/2014/main" id="{1D154DFC-F50D-4B50-824C-7EB84EF4CB6B}"/>
              </a:ext>
            </a:extLst>
          </p:cNvPr>
          <p:cNvSpPr/>
          <p:nvPr/>
        </p:nvSpPr>
        <p:spPr>
          <a:xfrm>
            <a:off x="9920554" y="1330036"/>
            <a:ext cx="2102981" cy="1325563"/>
          </a:xfrm>
          <a:prstGeom prst="wedgeEllipseCallout">
            <a:avLst/>
          </a:prstGeom>
          <a:noFill/>
          <a:ln>
            <a:solidFill>
              <a:srgbClr val="0072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2BC"/>
              </a:solidFill>
            </a:endParaRPr>
          </a:p>
        </p:txBody>
      </p:sp>
      <p:sp>
        <p:nvSpPr>
          <p:cNvPr id="10" name="TextBox 9">
            <a:extLst>
              <a:ext uri="{FF2B5EF4-FFF2-40B4-BE49-F238E27FC236}">
                <a16:creationId xmlns:a16="http://schemas.microsoft.com/office/drawing/2014/main" id="{901DD31B-0114-474C-BBAC-2B8FEE0EB6B3}"/>
              </a:ext>
            </a:extLst>
          </p:cNvPr>
          <p:cNvSpPr txBox="1"/>
          <p:nvPr/>
        </p:nvSpPr>
        <p:spPr>
          <a:xfrm>
            <a:off x="10232967" y="1454727"/>
            <a:ext cx="1638168" cy="923330"/>
          </a:xfrm>
          <a:prstGeom prst="rect">
            <a:avLst/>
          </a:prstGeom>
          <a:noFill/>
        </p:spPr>
        <p:txBody>
          <a:bodyPr wrap="square" rtlCol="0">
            <a:spAutoFit/>
          </a:bodyPr>
          <a:lstStyle/>
          <a:p>
            <a:r>
              <a:rPr lang="en-US" dirty="0"/>
              <a:t>COVID-19 spreads mainly through the air</a:t>
            </a:r>
          </a:p>
        </p:txBody>
      </p:sp>
    </p:spTree>
    <p:extLst>
      <p:ext uri="{BB962C8B-B14F-4D97-AF65-F5344CB8AC3E}">
        <p14:creationId xmlns:p14="http://schemas.microsoft.com/office/powerpoint/2010/main" val="524589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152650" y="1195620"/>
            <a:ext cx="7886700" cy="1325563"/>
          </a:xfrm>
        </p:spPr>
        <p:txBody>
          <a:bodyPr>
            <a:normAutofit fontScale="90000"/>
          </a:bodyPr>
          <a:lstStyle/>
          <a:p>
            <a:r>
              <a:rPr lang="en-US" dirty="0"/>
              <a:t>Worksheet #1</a:t>
            </a:r>
            <a:br>
              <a:rPr lang="en-US" dirty="0"/>
            </a:br>
            <a:r>
              <a:rPr lang="en-US" dirty="0"/>
              <a:t>Name of cleaning product: _____________________</a:t>
            </a:r>
          </a:p>
        </p:txBody>
      </p:sp>
      <p:sp>
        <p:nvSpPr>
          <p:cNvPr id="9" name="Content Placeholder 8"/>
          <p:cNvSpPr>
            <a:spLocks noGrp="1"/>
          </p:cNvSpPr>
          <p:nvPr>
            <p:ph sz="half" idx="1"/>
          </p:nvPr>
        </p:nvSpPr>
        <p:spPr>
          <a:xfrm>
            <a:off x="2350747" y="2916981"/>
            <a:ext cx="6866141" cy="2918754"/>
          </a:xfrm>
        </p:spPr>
        <p:txBody>
          <a:bodyPr>
            <a:normAutofit fontScale="85000" lnSpcReduction="20000"/>
          </a:bodyPr>
          <a:lstStyle/>
          <a:p>
            <a:pPr>
              <a:buFont typeface="Wingdings" panose="05000000000000000000" pitchFamily="2" charset="2"/>
              <a:buChar char="q"/>
            </a:pPr>
            <a:r>
              <a:rPr lang="en-US" sz="2400" dirty="0"/>
              <a:t>Does it have a 3</a:t>
            </a:r>
            <a:r>
              <a:rPr lang="en-US" sz="2400" baseline="30000" dirty="0"/>
              <a:t>rd</a:t>
            </a:r>
            <a:r>
              <a:rPr lang="en-US" sz="2400" dirty="0"/>
              <a:t>-party certification by Green Seal, EcoLogo, or Safer Choice?</a:t>
            </a:r>
          </a:p>
          <a:p>
            <a:pPr>
              <a:buFont typeface="Wingdings" panose="05000000000000000000" pitchFamily="2" charset="2"/>
              <a:buChar char="q"/>
            </a:pPr>
            <a:r>
              <a:rPr lang="en-US" sz="2400" dirty="0"/>
              <a:t>Does it have a list of ingredients?</a:t>
            </a:r>
          </a:p>
          <a:p>
            <a:pPr>
              <a:buFont typeface="Wingdings" panose="05000000000000000000" pitchFamily="2" charset="2"/>
              <a:buChar char="q"/>
            </a:pPr>
            <a:r>
              <a:rPr lang="en-US" sz="2400" dirty="0"/>
              <a:t>Is it free of dyes?</a:t>
            </a:r>
          </a:p>
          <a:p>
            <a:pPr>
              <a:buFont typeface="Wingdings" panose="05000000000000000000" pitchFamily="2" charset="2"/>
              <a:buChar char="q"/>
            </a:pPr>
            <a:r>
              <a:rPr lang="en-US" sz="2400" dirty="0"/>
              <a:t>Is it fragrance free? </a:t>
            </a:r>
          </a:p>
          <a:p>
            <a:pPr>
              <a:buFont typeface="Wingdings" panose="05000000000000000000" pitchFamily="2" charset="2"/>
              <a:buChar char="q"/>
            </a:pPr>
            <a:r>
              <a:rPr lang="en-US" sz="2400" dirty="0"/>
              <a:t>Is it ready to use or does it need to be mixed with water?</a:t>
            </a:r>
          </a:p>
          <a:p>
            <a:pPr>
              <a:buFont typeface="Wingdings" panose="05000000000000000000" pitchFamily="2" charset="2"/>
              <a:buChar char="q"/>
            </a:pPr>
            <a:r>
              <a:rPr lang="en-US" sz="2400" dirty="0"/>
              <a:t>Have I read all the label instructions?</a:t>
            </a:r>
          </a:p>
          <a:p>
            <a:pPr>
              <a:buFont typeface="Wingdings" panose="05000000000000000000" pitchFamily="2" charset="2"/>
              <a:buChar char="q"/>
            </a:pPr>
            <a:r>
              <a:rPr lang="en-US" sz="2400" dirty="0"/>
              <a:t>It is in the original container?</a:t>
            </a:r>
          </a:p>
          <a:p>
            <a:pPr>
              <a:buFont typeface="Wingdings" panose="05000000000000000000" pitchFamily="2" charset="2"/>
              <a:buChar char="q"/>
            </a:pPr>
            <a:r>
              <a:rPr lang="en-US" sz="2400" dirty="0"/>
              <a:t>Is it stored out of children’s reach?</a:t>
            </a:r>
          </a:p>
          <a:p>
            <a:pPr>
              <a:buFont typeface="Wingdings" panose="05000000000000000000" pitchFamily="2" charset="2"/>
              <a:buChar char="q"/>
            </a:pPr>
            <a:endParaRPr lang="en-US" sz="2400" dirty="0"/>
          </a:p>
          <a:p>
            <a:pPr marL="0" indent="0">
              <a:buNone/>
            </a:pPr>
            <a:endParaRPr lang="en-US" dirty="0"/>
          </a:p>
        </p:txBody>
      </p:sp>
      <p:sp>
        <p:nvSpPr>
          <p:cNvPr id="8" name="Rectangle 7"/>
          <p:cNvSpPr/>
          <p:nvPr/>
        </p:nvSpPr>
        <p:spPr>
          <a:xfrm>
            <a:off x="1524000" y="0"/>
            <a:ext cx="9144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469450E0-AB96-43E7-86C1-4B1DD1826DC8}"/>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spTree>
    <p:custDataLst>
      <p:tags r:id="rId1"/>
    </p:custDataLst>
    <p:extLst>
      <p:ext uri="{BB962C8B-B14F-4D97-AF65-F5344CB8AC3E}">
        <p14:creationId xmlns:p14="http://schemas.microsoft.com/office/powerpoint/2010/main" val="3586071772"/>
      </p:ext>
    </p:extLst>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152650" y="1195620"/>
            <a:ext cx="7886700" cy="1325563"/>
          </a:xfrm>
        </p:spPr>
        <p:txBody>
          <a:bodyPr>
            <a:normAutofit fontScale="90000"/>
          </a:bodyPr>
          <a:lstStyle/>
          <a:p>
            <a:r>
              <a:rPr lang="en-US" dirty="0"/>
              <a:t>Worksheet #2</a:t>
            </a:r>
            <a:br>
              <a:rPr lang="en-US" dirty="0"/>
            </a:br>
            <a:r>
              <a:rPr lang="en-US" dirty="0"/>
              <a:t>Name of sanitizing product: _____________________</a:t>
            </a:r>
          </a:p>
        </p:txBody>
      </p:sp>
      <p:sp>
        <p:nvSpPr>
          <p:cNvPr id="9" name="Content Placeholder 8"/>
          <p:cNvSpPr>
            <a:spLocks noGrp="1"/>
          </p:cNvSpPr>
          <p:nvPr>
            <p:ph sz="half" idx="1"/>
          </p:nvPr>
        </p:nvSpPr>
        <p:spPr>
          <a:xfrm>
            <a:off x="2350747" y="2916981"/>
            <a:ext cx="6866141" cy="2918754"/>
          </a:xfrm>
        </p:spPr>
        <p:txBody>
          <a:bodyPr>
            <a:normAutofit fontScale="85000" lnSpcReduction="20000"/>
          </a:bodyPr>
          <a:lstStyle/>
          <a:p>
            <a:r>
              <a:rPr lang="en-US" sz="2300" dirty="0"/>
              <a:t>EPA-Registration No: ________________</a:t>
            </a:r>
          </a:p>
          <a:p>
            <a:r>
              <a:rPr lang="en-US" sz="2300" dirty="0"/>
              <a:t>Active Ingredient: __________________</a:t>
            </a:r>
          </a:p>
          <a:p>
            <a:r>
              <a:rPr lang="en-US" sz="2300" dirty="0"/>
              <a:t>Signal Word _______________________</a:t>
            </a:r>
          </a:p>
          <a:p>
            <a:r>
              <a:rPr lang="en-US" sz="2300" dirty="0"/>
              <a:t>Mixing Required?_______</a:t>
            </a:r>
          </a:p>
          <a:p>
            <a:r>
              <a:rPr lang="en-US" sz="2300" dirty="0"/>
              <a:t>Mixing Instructions_____________________</a:t>
            </a:r>
          </a:p>
          <a:p>
            <a:r>
              <a:rPr lang="en-US" sz="2300" dirty="0"/>
              <a:t>Dwell time: _______</a:t>
            </a:r>
          </a:p>
          <a:p>
            <a:r>
              <a:rPr lang="en-US" sz="2300" dirty="0"/>
              <a:t>Safe for food-contact surfaces?________ </a:t>
            </a:r>
          </a:p>
          <a:p>
            <a:r>
              <a:rPr lang="en-US" sz="2300" dirty="0"/>
              <a:t>DfE logo or DfE-approved active ingredient? ________</a:t>
            </a:r>
          </a:p>
          <a:p>
            <a:pPr marL="0" indent="0">
              <a:buNone/>
            </a:pPr>
            <a:endParaRPr lang="en-US" dirty="0"/>
          </a:p>
        </p:txBody>
      </p:sp>
      <p:sp>
        <p:nvSpPr>
          <p:cNvPr id="8" name="Rectangle 7"/>
          <p:cNvSpPr/>
          <p:nvPr/>
        </p:nvSpPr>
        <p:spPr>
          <a:xfrm>
            <a:off x="1524000" y="0"/>
            <a:ext cx="9144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469450E0-AB96-43E7-86C1-4B1DD1826DC8}"/>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spTree>
    <p:custDataLst>
      <p:tags r:id="rId1"/>
    </p:custDataLst>
    <p:extLst>
      <p:ext uri="{BB962C8B-B14F-4D97-AF65-F5344CB8AC3E}">
        <p14:creationId xmlns:p14="http://schemas.microsoft.com/office/powerpoint/2010/main" val="315936359"/>
      </p:ext>
    </p:extLst>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152650" y="1195620"/>
            <a:ext cx="7886700" cy="1325563"/>
          </a:xfrm>
        </p:spPr>
        <p:txBody>
          <a:bodyPr>
            <a:normAutofit fontScale="90000"/>
          </a:bodyPr>
          <a:lstStyle/>
          <a:p>
            <a:r>
              <a:rPr lang="en-US" dirty="0"/>
              <a:t>Worksheet #3</a:t>
            </a:r>
            <a:br>
              <a:rPr lang="en-US" dirty="0"/>
            </a:br>
            <a:r>
              <a:rPr lang="en-US" dirty="0"/>
              <a:t>Name of disinfecting product: _____________________</a:t>
            </a:r>
          </a:p>
        </p:txBody>
      </p:sp>
      <p:sp>
        <p:nvSpPr>
          <p:cNvPr id="9" name="Content Placeholder 8"/>
          <p:cNvSpPr>
            <a:spLocks noGrp="1"/>
          </p:cNvSpPr>
          <p:nvPr>
            <p:ph sz="half" idx="1"/>
          </p:nvPr>
        </p:nvSpPr>
        <p:spPr>
          <a:xfrm>
            <a:off x="2350747" y="2916981"/>
            <a:ext cx="6866141" cy="2918754"/>
          </a:xfrm>
        </p:spPr>
        <p:txBody>
          <a:bodyPr>
            <a:normAutofit fontScale="85000" lnSpcReduction="20000"/>
          </a:bodyPr>
          <a:lstStyle/>
          <a:p>
            <a:r>
              <a:rPr lang="en-US" sz="2300" dirty="0"/>
              <a:t>EPA-Registration No: ________________</a:t>
            </a:r>
          </a:p>
          <a:p>
            <a:r>
              <a:rPr lang="en-US" sz="2300" dirty="0"/>
              <a:t>Active Ingredient: __________________</a:t>
            </a:r>
          </a:p>
          <a:p>
            <a:r>
              <a:rPr lang="en-US" sz="2300" dirty="0"/>
              <a:t>Signal Word _______________________</a:t>
            </a:r>
          </a:p>
          <a:p>
            <a:r>
              <a:rPr lang="en-US" sz="2300" dirty="0"/>
              <a:t>Mixing Required?_______</a:t>
            </a:r>
          </a:p>
          <a:p>
            <a:r>
              <a:rPr lang="en-US" sz="2300" dirty="0"/>
              <a:t>Mixing Instructions_____________________</a:t>
            </a:r>
          </a:p>
          <a:p>
            <a:r>
              <a:rPr lang="en-US" sz="2300" dirty="0"/>
              <a:t>Dwell time: _______</a:t>
            </a:r>
          </a:p>
          <a:p>
            <a:r>
              <a:rPr lang="en-US" sz="2300" dirty="0"/>
              <a:t>Safe for food-contact surfaces?________ </a:t>
            </a:r>
          </a:p>
          <a:p>
            <a:r>
              <a:rPr lang="en-US" sz="2300" dirty="0"/>
              <a:t>DfE logo or DfE-approved active ingredient? ________</a:t>
            </a:r>
          </a:p>
          <a:p>
            <a:pPr marL="0" indent="0">
              <a:buNone/>
            </a:pPr>
            <a:endParaRPr lang="en-US" dirty="0"/>
          </a:p>
        </p:txBody>
      </p:sp>
      <p:sp>
        <p:nvSpPr>
          <p:cNvPr id="8" name="Rectangle 7"/>
          <p:cNvSpPr/>
          <p:nvPr/>
        </p:nvSpPr>
        <p:spPr>
          <a:xfrm>
            <a:off x="1524000" y="0"/>
            <a:ext cx="9144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469450E0-AB96-43E7-86C1-4B1DD1826DC8}"/>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spTree>
    <p:custDataLst>
      <p:tags r:id="rId1"/>
    </p:custDataLst>
    <p:extLst>
      <p:ext uri="{BB962C8B-B14F-4D97-AF65-F5344CB8AC3E}">
        <p14:creationId xmlns:p14="http://schemas.microsoft.com/office/powerpoint/2010/main" val="447364609"/>
      </p:ext>
    </p:extLst>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p:cNvSpPr>
            <a:spLocks noGrp="1" noChangeArrowheads="1"/>
          </p:cNvSpPr>
          <p:nvPr>
            <p:ph type="title"/>
          </p:nvPr>
        </p:nvSpPr>
        <p:spPr/>
        <p:txBody>
          <a:bodyPr>
            <a:noAutofit/>
          </a:bodyPr>
          <a:lstStyle/>
          <a:p>
            <a:r>
              <a:rPr lang="en-US" altLang="en-US" sz="3200" dirty="0">
                <a:cs typeface="Arial" panose="020B0604020202020204" pitchFamily="34" charset="0"/>
              </a:rPr>
              <a:t>DISINFECTING AND SANITIZING STEPS</a:t>
            </a:r>
          </a:p>
        </p:txBody>
      </p:sp>
      <p:sp>
        <p:nvSpPr>
          <p:cNvPr id="51204" name="Rectangle 3"/>
          <p:cNvSpPr>
            <a:spLocks noGrp="1" noChangeArrowheads="1"/>
          </p:cNvSpPr>
          <p:nvPr>
            <p:ph idx="1"/>
          </p:nvPr>
        </p:nvSpPr>
        <p:spPr/>
        <p:txBody>
          <a:bodyPr>
            <a:noAutofit/>
          </a:bodyPr>
          <a:lstStyle/>
          <a:p>
            <a:pPr marL="342900" indent="-342900">
              <a:lnSpc>
                <a:spcPct val="120000"/>
              </a:lnSpc>
              <a:buClr>
                <a:schemeClr val="tx2"/>
              </a:buClr>
              <a:buNone/>
            </a:pPr>
            <a:r>
              <a:rPr lang="en-US" altLang="en-US" sz="1600" u="sng" dirty="0">
                <a:solidFill>
                  <a:schemeClr val="accent6"/>
                </a:solidFill>
                <a:cs typeface="Arial" panose="020B0604020202020204" pitchFamily="34" charset="0"/>
              </a:rPr>
              <a:t>Step 1:</a:t>
            </a:r>
            <a:r>
              <a:rPr lang="en-US" altLang="en-US" sz="1600" dirty="0">
                <a:solidFill>
                  <a:schemeClr val="accent6"/>
                </a:solidFill>
                <a:cs typeface="Arial" panose="020B0604020202020204" pitchFamily="34" charset="0"/>
              </a:rPr>
              <a:t> </a:t>
            </a:r>
            <a:r>
              <a:rPr lang="en-US" altLang="en-US" sz="1600" dirty="0">
                <a:cs typeface="Arial" panose="020B0604020202020204" pitchFamily="34" charset="0"/>
              </a:rPr>
              <a:t>Ensure that children are in another area</a:t>
            </a:r>
          </a:p>
          <a:p>
            <a:pPr marL="342900" indent="-342900">
              <a:lnSpc>
                <a:spcPct val="120000"/>
              </a:lnSpc>
              <a:buClr>
                <a:schemeClr val="tx2"/>
              </a:buClr>
              <a:buNone/>
            </a:pPr>
            <a:r>
              <a:rPr lang="en-US" altLang="en-US" sz="1600" u="sng" dirty="0">
                <a:solidFill>
                  <a:schemeClr val="accent6"/>
                </a:solidFill>
                <a:cs typeface="Arial" panose="020B0604020202020204" pitchFamily="34" charset="0"/>
              </a:rPr>
              <a:t>Step 2:</a:t>
            </a:r>
            <a:r>
              <a:rPr lang="en-US" altLang="en-US" sz="1600" dirty="0">
                <a:solidFill>
                  <a:schemeClr val="accent6"/>
                </a:solidFill>
                <a:cs typeface="Arial" panose="020B0604020202020204" pitchFamily="34" charset="0"/>
              </a:rPr>
              <a:t> </a:t>
            </a:r>
            <a:r>
              <a:rPr lang="en-US" altLang="en-US" sz="1600" dirty="0">
                <a:cs typeface="Arial" panose="020B0604020202020204" pitchFamily="34" charset="0"/>
              </a:rPr>
              <a:t>Pre-clean using a non-antibacterial soap or detergent and water</a:t>
            </a:r>
            <a:endParaRPr lang="en-US" altLang="en-US" sz="1600" u="sng" dirty="0">
              <a:cs typeface="Arial" panose="020B0604020202020204" pitchFamily="34" charset="0"/>
            </a:endParaRPr>
          </a:p>
          <a:p>
            <a:pPr marL="342900" indent="-342900">
              <a:lnSpc>
                <a:spcPct val="120000"/>
              </a:lnSpc>
              <a:buClr>
                <a:schemeClr val="tx2"/>
              </a:buClr>
              <a:buNone/>
            </a:pPr>
            <a:r>
              <a:rPr lang="en-US" altLang="en-US" sz="1600" u="sng" dirty="0">
                <a:solidFill>
                  <a:schemeClr val="accent6"/>
                </a:solidFill>
                <a:cs typeface="Arial" panose="020B0604020202020204" pitchFamily="34" charset="0"/>
              </a:rPr>
              <a:t>Step 3:</a:t>
            </a:r>
            <a:r>
              <a:rPr lang="en-US" altLang="en-US" sz="1600" dirty="0">
                <a:solidFill>
                  <a:schemeClr val="accent6"/>
                </a:solidFill>
                <a:cs typeface="Arial" panose="020B0604020202020204" pitchFamily="34" charset="0"/>
              </a:rPr>
              <a:t> </a:t>
            </a:r>
            <a:r>
              <a:rPr lang="en-US" altLang="en-US" sz="1600" dirty="0">
                <a:cs typeface="Arial" panose="020B0604020202020204" pitchFamily="34" charset="0"/>
              </a:rPr>
              <a:t>Apply the disinfectant or sanitizer according to product label</a:t>
            </a:r>
          </a:p>
          <a:p>
            <a:pPr lvl="1">
              <a:lnSpc>
                <a:spcPct val="120000"/>
              </a:lnSpc>
              <a:buClr>
                <a:schemeClr val="tx2"/>
              </a:buClr>
              <a:buSzPct val="75000"/>
              <a:buFont typeface="Wingdings" panose="05000000000000000000" pitchFamily="2" charset="2"/>
              <a:buChar char="ü"/>
            </a:pPr>
            <a:r>
              <a:rPr lang="en-US" altLang="en-US" sz="1600" dirty="0">
                <a:cs typeface="Arial" panose="020B0604020202020204" pitchFamily="34" charset="0"/>
              </a:rPr>
              <a:t>Spray away from breathing zone</a:t>
            </a:r>
          </a:p>
          <a:p>
            <a:pPr lvl="1">
              <a:lnSpc>
                <a:spcPct val="120000"/>
              </a:lnSpc>
              <a:buClr>
                <a:schemeClr val="tx2"/>
              </a:buClr>
              <a:buSzPct val="75000"/>
              <a:buFont typeface="Wingdings" panose="05000000000000000000" pitchFamily="2" charset="2"/>
              <a:buChar char="ü"/>
            </a:pPr>
            <a:r>
              <a:rPr lang="en-US" altLang="en-US" sz="1600" dirty="0">
                <a:cs typeface="Arial" panose="020B0604020202020204" pitchFamily="34" charset="0"/>
              </a:rPr>
              <a:t>Provide ventilation </a:t>
            </a:r>
          </a:p>
          <a:p>
            <a:pPr marL="342900" indent="-342900">
              <a:lnSpc>
                <a:spcPct val="120000"/>
              </a:lnSpc>
              <a:buClr>
                <a:schemeClr val="tx2"/>
              </a:buClr>
              <a:buNone/>
            </a:pPr>
            <a:r>
              <a:rPr lang="en-US" altLang="en-US" sz="1600" u="sng" dirty="0">
                <a:solidFill>
                  <a:schemeClr val="accent6"/>
                </a:solidFill>
                <a:cs typeface="Arial" panose="020B0604020202020204" pitchFamily="34" charset="0"/>
              </a:rPr>
              <a:t>Step 4:</a:t>
            </a:r>
            <a:r>
              <a:rPr lang="en-US" altLang="en-US" sz="1600" dirty="0">
                <a:solidFill>
                  <a:schemeClr val="accent6"/>
                </a:solidFill>
                <a:cs typeface="Arial" panose="020B0604020202020204" pitchFamily="34" charset="0"/>
              </a:rPr>
              <a:t> </a:t>
            </a:r>
            <a:r>
              <a:rPr lang="en-US" altLang="en-US" sz="1600" dirty="0">
                <a:cs typeface="Arial" panose="020B0604020202020204" pitchFamily="34" charset="0"/>
              </a:rPr>
              <a:t>Leave the surface wet </a:t>
            </a:r>
          </a:p>
          <a:p>
            <a:pPr lvl="1">
              <a:lnSpc>
                <a:spcPct val="120000"/>
              </a:lnSpc>
              <a:buClr>
                <a:schemeClr val="tx2"/>
              </a:buClr>
              <a:buSzPct val="75000"/>
              <a:buFont typeface="Wingdings" panose="05000000000000000000" pitchFamily="2" charset="2"/>
              <a:buChar char="ü"/>
            </a:pPr>
            <a:r>
              <a:rPr lang="en-US" altLang="en-US" sz="1600" dirty="0">
                <a:cs typeface="Arial" panose="020B0604020202020204" pitchFamily="34" charset="0"/>
              </a:rPr>
              <a:t>Check the product label for the appropriate contact (dwell) time </a:t>
            </a:r>
          </a:p>
          <a:p>
            <a:pPr lvl="1">
              <a:lnSpc>
                <a:spcPct val="120000"/>
              </a:lnSpc>
              <a:buClr>
                <a:schemeClr val="tx2"/>
              </a:buClr>
              <a:buSzPct val="75000"/>
              <a:buFont typeface="Wingdings" panose="05000000000000000000" pitchFamily="2" charset="2"/>
              <a:buChar char="ü"/>
            </a:pPr>
            <a:r>
              <a:rPr lang="en-US" altLang="en-US" sz="1600" dirty="0">
                <a:cs typeface="Arial" panose="020B0604020202020204" pitchFamily="34" charset="0"/>
              </a:rPr>
              <a:t>Set an electronic timer, egg timer, watch, or smart phone to keep track of time</a:t>
            </a:r>
          </a:p>
          <a:p>
            <a:pPr marL="342900" indent="-342900">
              <a:lnSpc>
                <a:spcPct val="120000"/>
              </a:lnSpc>
              <a:buClr>
                <a:schemeClr val="tx2"/>
              </a:buClr>
              <a:buNone/>
            </a:pPr>
            <a:r>
              <a:rPr lang="en-US" altLang="en-US" sz="1600" u="sng" dirty="0">
                <a:solidFill>
                  <a:schemeClr val="accent6"/>
                </a:solidFill>
                <a:cs typeface="Arial" panose="020B0604020202020204" pitchFamily="34" charset="0"/>
              </a:rPr>
              <a:t>Step 5:</a:t>
            </a:r>
            <a:r>
              <a:rPr lang="en-US" altLang="en-US" sz="1600" dirty="0">
                <a:solidFill>
                  <a:schemeClr val="accent6"/>
                </a:solidFill>
                <a:cs typeface="Arial" panose="020B0604020202020204" pitchFamily="34" charset="0"/>
              </a:rPr>
              <a:t>  </a:t>
            </a:r>
            <a:r>
              <a:rPr lang="en-US" altLang="en-US" sz="1600" dirty="0">
                <a:cs typeface="Arial" panose="020B0604020202020204" pitchFamily="34" charset="0"/>
              </a:rPr>
              <a:t>Air dry or wipe the surface dry with a fresh paper towel or cloth</a:t>
            </a:r>
          </a:p>
        </p:txBody>
      </p:sp>
      <p:sp>
        <p:nvSpPr>
          <p:cNvPr id="51205" name="TextBox 4"/>
          <p:cNvSpPr txBox="1">
            <a:spLocks noChangeArrowheads="1"/>
          </p:cNvSpPr>
          <p:nvPr/>
        </p:nvSpPr>
        <p:spPr bwMode="auto">
          <a:xfrm>
            <a:off x="2656286" y="3693319"/>
            <a:ext cx="184731"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000">
                <a:solidFill>
                  <a:schemeClr val="tx1"/>
                </a:solidFill>
                <a:latin typeface="Calibri" panose="020F0502020204030204" pitchFamily="34" charset="0"/>
                <a:cs typeface="Arial" panose="020B0604020202020204" pitchFamily="34" charset="0"/>
              </a:defRPr>
            </a:lvl1pPr>
            <a:lvl2pPr marL="742950" indent="-285750" eaLnBrk="0" hangingPunct="0">
              <a:defRPr sz="1000">
                <a:solidFill>
                  <a:schemeClr val="tx1"/>
                </a:solidFill>
                <a:latin typeface="Calibri" panose="020F0502020204030204" pitchFamily="34" charset="0"/>
                <a:cs typeface="Arial" panose="020B0604020202020204" pitchFamily="34" charset="0"/>
              </a:defRPr>
            </a:lvl2pPr>
            <a:lvl3pPr marL="1143000" indent="-228600" eaLnBrk="0" hangingPunct="0">
              <a:defRPr sz="1000">
                <a:solidFill>
                  <a:schemeClr val="tx1"/>
                </a:solidFill>
                <a:latin typeface="Calibri" panose="020F0502020204030204" pitchFamily="34" charset="0"/>
                <a:cs typeface="Arial" panose="020B0604020202020204" pitchFamily="34" charset="0"/>
              </a:defRPr>
            </a:lvl3pPr>
            <a:lvl4pPr marL="1600200" indent="-228600" eaLnBrk="0" hangingPunct="0">
              <a:defRPr sz="1000">
                <a:solidFill>
                  <a:schemeClr val="tx1"/>
                </a:solidFill>
                <a:latin typeface="Calibri" panose="020F0502020204030204" pitchFamily="34" charset="0"/>
                <a:cs typeface="Arial" panose="020B0604020202020204" pitchFamily="34" charset="0"/>
              </a:defRPr>
            </a:lvl4pPr>
            <a:lvl5pPr marL="2057400" indent="-228600" eaLnBrk="0" hangingPunct="0">
              <a:defRPr sz="1000">
                <a:solidFill>
                  <a:schemeClr val="tx1"/>
                </a:solidFill>
                <a:latin typeface="Calibri" panose="020F0502020204030204" pitchFamily="34" charset="0"/>
                <a:cs typeface="Arial" panose="020B0604020202020204" pitchFamily="34" charset="0"/>
              </a:defRPr>
            </a:lvl5pPr>
            <a:lvl6pPr marL="2514600" indent="-228600" algn="ctr" defTabSz="457200" eaLnBrk="0" fontAlgn="base" hangingPunct="0">
              <a:spcBef>
                <a:spcPct val="0"/>
              </a:spcBef>
              <a:spcAft>
                <a:spcPct val="0"/>
              </a:spcAft>
              <a:defRPr sz="1000">
                <a:solidFill>
                  <a:schemeClr val="tx1"/>
                </a:solidFill>
                <a:latin typeface="Calibri" panose="020F0502020204030204" pitchFamily="34" charset="0"/>
                <a:cs typeface="Arial" panose="020B0604020202020204" pitchFamily="34" charset="0"/>
              </a:defRPr>
            </a:lvl6pPr>
            <a:lvl7pPr marL="2971800" indent="-228600" algn="ctr" defTabSz="457200" eaLnBrk="0" fontAlgn="base" hangingPunct="0">
              <a:spcBef>
                <a:spcPct val="0"/>
              </a:spcBef>
              <a:spcAft>
                <a:spcPct val="0"/>
              </a:spcAft>
              <a:defRPr sz="1000">
                <a:solidFill>
                  <a:schemeClr val="tx1"/>
                </a:solidFill>
                <a:latin typeface="Calibri" panose="020F0502020204030204" pitchFamily="34" charset="0"/>
                <a:cs typeface="Arial" panose="020B0604020202020204" pitchFamily="34" charset="0"/>
              </a:defRPr>
            </a:lvl7pPr>
            <a:lvl8pPr marL="3429000" indent="-228600" algn="ctr" defTabSz="457200" eaLnBrk="0" fontAlgn="base" hangingPunct="0">
              <a:spcBef>
                <a:spcPct val="0"/>
              </a:spcBef>
              <a:spcAft>
                <a:spcPct val="0"/>
              </a:spcAft>
              <a:defRPr sz="1000">
                <a:solidFill>
                  <a:schemeClr val="tx1"/>
                </a:solidFill>
                <a:latin typeface="Calibri" panose="020F0502020204030204" pitchFamily="34" charset="0"/>
                <a:cs typeface="Arial" panose="020B0604020202020204" pitchFamily="34" charset="0"/>
              </a:defRPr>
            </a:lvl8pPr>
            <a:lvl9pPr marL="3886200" indent="-228600" algn="ctr" defTabSz="457200" eaLnBrk="0" fontAlgn="base" hangingPunct="0">
              <a:spcBef>
                <a:spcPct val="0"/>
              </a:spcBef>
              <a:spcAft>
                <a:spcPct val="0"/>
              </a:spcAft>
              <a:defRPr sz="1000">
                <a:solidFill>
                  <a:schemeClr val="tx1"/>
                </a:solidFill>
                <a:latin typeface="Calibri" panose="020F0502020204030204" pitchFamily="34" charset="0"/>
                <a:cs typeface="Arial" panose="020B0604020202020204" pitchFamily="34" charset="0"/>
              </a:defRPr>
            </a:lvl9pPr>
          </a:lstStyle>
          <a:p>
            <a:pPr algn="l" eaLnBrk="1" hangingPunct="1"/>
            <a:endParaRPr lang="en-US" altLang="en-US" sz="1350" dirty="0"/>
          </a:p>
        </p:txBody>
      </p:sp>
      <p:pic>
        <p:nvPicPr>
          <p:cNvPr id="51202" name="Picture 1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62845" y="3343470"/>
            <a:ext cx="1457887" cy="121957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51206"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35529" y="1825625"/>
            <a:ext cx="1671036" cy="135411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51207" name="Picture 1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353507" y="4772478"/>
            <a:ext cx="1700486" cy="131811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1" name="Rectangle 10"/>
          <p:cNvSpPr/>
          <p:nvPr/>
        </p:nvSpPr>
        <p:spPr>
          <a:xfrm>
            <a:off x="1524000" y="0"/>
            <a:ext cx="9144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93214622-16EA-4200-BA82-9A37D66223FA}"/>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spTree>
    <p:custDataLst>
      <p:tags r:id="rId1"/>
    </p:custDataLst>
    <p:extLst>
      <p:ext uri="{BB962C8B-B14F-4D97-AF65-F5344CB8AC3E}">
        <p14:creationId xmlns:p14="http://schemas.microsoft.com/office/powerpoint/2010/main" val="260799718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1204">
                                            <p:txEl>
                                              <p:pRg st="0" end="0"/>
                                            </p:txEl>
                                          </p:spTgt>
                                        </p:tgtEl>
                                        <p:attrNameLst>
                                          <p:attrName>style.visibility</p:attrName>
                                        </p:attrNameLst>
                                      </p:cBhvr>
                                      <p:to>
                                        <p:strVal val="visible"/>
                                      </p:to>
                                    </p:set>
                                    <p:anim calcmode="lin" valueType="num">
                                      <p:cBhvr additive="base">
                                        <p:cTn id="7" dur="500" fill="hold"/>
                                        <p:tgtEl>
                                          <p:spTgt spid="5120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120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1204">
                                            <p:txEl>
                                              <p:pRg st="1" end="1"/>
                                            </p:txEl>
                                          </p:spTgt>
                                        </p:tgtEl>
                                        <p:attrNameLst>
                                          <p:attrName>style.visibility</p:attrName>
                                        </p:attrNameLst>
                                      </p:cBhvr>
                                      <p:to>
                                        <p:strVal val="visible"/>
                                      </p:to>
                                    </p:set>
                                    <p:anim calcmode="lin" valueType="num">
                                      <p:cBhvr additive="base">
                                        <p:cTn id="13" dur="500" fill="hold"/>
                                        <p:tgtEl>
                                          <p:spTgt spid="5120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120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1204">
                                            <p:txEl>
                                              <p:pRg st="2" end="2"/>
                                            </p:txEl>
                                          </p:spTgt>
                                        </p:tgtEl>
                                        <p:attrNameLst>
                                          <p:attrName>style.visibility</p:attrName>
                                        </p:attrNameLst>
                                      </p:cBhvr>
                                      <p:to>
                                        <p:strVal val="visible"/>
                                      </p:to>
                                    </p:set>
                                    <p:anim calcmode="lin" valueType="num">
                                      <p:cBhvr additive="base">
                                        <p:cTn id="19" dur="500" fill="hold"/>
                                        <p:tgtEl>
                                          <p:spTgt spid="5120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1204">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51204">
                                            <p:txEl>
                                              <p:pRg st="3" end="3"/>
                                            </p:txEl>
                                          </p:spTgt>
                                        </p:tgtEl>
                                        <p:attrNameLst>
                                          <p:attrName>style.visibility</p:attrName>
                                        </p:attrNameLst>
                                      </p:cBhvr>
                                      <p:to>
                                        <p:strVal val="visible"/>
                                      </p:to>
                                    </p:set>
                                    <p:anim calcmode="lin" valueType="num">
                                      <p:cBhvr additive="base">
                                        <p:cTn id="23" dur="500" fill="hold"/>
                                        <p:tgtEl>
                                          <p:spTgt spid="51204">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1204">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51204">
                                            <p:txEl>
                                              <p:pRg st="4" end="4"/>
                                            </p:txEl>
                                          </p:spTgt>
                                        </p:tgtEl>
                                        <p:attrNameLst>
                                          <p:attrName>style.visibility</p:attrName>
                                        </p:attrNameLst>
                                      </p:cBhvr>
                                      <p:to>
                                        <p:strVal val="visible"/>
                                      </p:to>
                                    </p:set>
                                    <p:anim calcmode="lin" valueType="num">
                                      <p:cBhvr additive="base">
                                        <p:cTn id="27" dur="500" fill="hold"/>
                                        <p:tgtEl>
                                          <p:spTgt spid="51204">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5120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51204">
                                            <p:txEl>
                                              <p:pRg st="5" end="5"/>
                                            </p:txEl>
                                          </p:spTgt>
                                        </p:tgtEl>
                                        <p:attrNameLst>
                                          <p:attrName>style.visibility</p:attrName>
                                        </p:attrNameLst>
                                      </p:cBhvr>
                                      <p:to>
                                        <p:strVal val="visible"/>
                                      </p:to>
                                    </p:set>
                                    <p:anim calcmode="lin" valueType="num">
                                      <p:cBhvr additive="base">
                                        <p:cTn id="33" dur="500" fill="hold"/>
                                        <p:tgtEl>
                                          <p:spTgt spid="51204">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51204">
                                            <p:txEl>
                                              <p:pRg st="5" end="5"/>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51204">
                                            <p:txEl>
                                              <p:pRg st="6" end="6"/>
                                            </p:txEl>
                                          </p:spTgt>
                                        </p:tgtEl>
                                        <p:attrNameLst>
                                          <p:attrName>style.visibility</p:attrName>
                                        </p:attrNameLst>
                                      </p:cBhvr>
                                      <p:to>
                                        <p:strVal val="visible"/>
                                      </p:to>
                                    </p:set>
                                    <p:anim calcmode="lin" valueType="num">
                                      <p:cBhvr additive="base">
                                        <p:cTn id="37" dur="500" fill="hold"/>
                                        <p:tgtEl>
                                          <p:spTgt spid="51204">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1204">
                                            <p:txEl>
                                              <p:pRg st="6" end="6"/>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51204">
                                            <p:txEl>
                                              <p:pRg st="7" end="7"/>
                                            </p:txEl>
                                          </p:spTgt>
                                        </p:tgtEl>
                                        <p:attrNameLst>
                                          <p:attrName>style.visibility</p:attrName>
                                        </p:attrNameLst>
                                      </p:cBhvr>
                                      <p:to>
                                        <p:strVal val="visible"/>
                                      </p:to>
                                    </p:set>
                                    <p:anim calcmode="lin" valueType="num">
                                      <p:cBhvr additive="base">
                                        <p:cTn id="41" dur="500" fill="hold"/>
                                        <p:tgtEl>
                                          <p:spTgt spid="51204">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5120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51204">
                                            <p:txEl>
                                              <p:pRg st="8" end="8"/>
                                            </p:txEl>
                                          </p:spTgt>
                                        </p:tgtEl>
                                        <p:attrNameLst>
                                          <p:attrName>style.visibility</p:attrName>
                                        </p:attrNameLst>
                                      </p:cBhvr>
                                      <p:to>
                                        <p:strVal val="visible"/>
                                      </p:to>
                                    </p:set>
                                    <p:anim calcmode="lin" valueType="num">
                                      <p:cBhvr additive="base">
                                        <p:cTn id="47" dur="500" fill="hold"/>
                                        <p:tgtEl>
                                          <p:spTgt spid="51204">
                                            <p:txEl>
                                              <p:pRg st="8" end="8"/>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5120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86608" y="1816779"/>
            <a:ext cx="2654363" cy="3434668"/>
          </a:xfrm>
          <a:prstGeom prst="rect">
            <a:avLst/>
          </a:prstGeom>
          <a:ln>
            <a:solidFill>
              <a:schemeClr val="tx1"/>
            </a:solidFill>
          </a:ln>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117420">
            <a:off x="2010537" y="1396814"/>
            <a:ext cx="2654062" cy="3434668"/>
          </a:xfrm>
          <a:prstGeom prst="rect">
            <a:avLst/>
          </a:prstGeom>
          <a:ln>
            <a:solidFill>
              <a:schemeClr val="tx1"/>
            </a:solidFill>
          </a:ln>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78874">
            <a:off x="7384988" y="1233481"/>
            <a:ext cx="2654363" cy="3434668"/>
          </a:xfrm>
          <a:prstGeom prst="rect">
            <a:avLst/>
          </a:prstGeom>
          <a:ln>
            <a:solidFill>
              <a:schemeClr val="tx1"/>
            </a:solidFill>
          </a:ln>
        </p:spPr>
      </p:pic>
      <p:sp>
        <p:nvSpPr>
          <p:cNvPr id="8" name="TextBox 7">
            <a:extLst>
              <a:ext uri="{FF2B5EF4-FFF2-40B4-BE49-F238E27FC236}">
                <a16:creationId xmlns:a16="http://schemas.microsoft.com/office/drawing/2014/main" id="{93E95062-5711-4711-A8CA-16C8B93A78F1}"/>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spTree>
    <p:extLst>
      <p:ext uri="{BB962C8B-B14F-4D97-AF65-F5344CB8AC3E}">
        <p14:creationId xmlns:p14="http://schemas.microsoft.com/office/powerpoint/2010/main" val="5674035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br>
              <a:rPr lang="en-US" dirty="0"/>
            </a:br>
            <a:br>
              <a:rPr lang="en-US" dirty="0"/>
            </a:br>
            <a:r>
              <a:rPr lang="en-US" dirty="0"/>
              <a:t>Healthy Schools Act (HSA)Training Requirement</a:t>
            </a:r>
            <a:br>
              <a:rPr lang="en-US" dirty="0"/>
            </a:br>
            <a:r>
              <a:rPr lang="en-US" dirty="0"/>
              <a:t> </a:t>
            </a:r>
            <a:br>
              <a:rPr lang="en-US" dirty="0"/>
            </a:br>
            <a:endParaRPr lang="en-US" dirty="0"/>
          </a:p>
        </p:txBody>
      </p:sp>
      <p:sp>
        <p:nvSpPr>
          <p:cNvPr id="3" name="Content Placeholder 2"/>
          <p:cNvSpPr>
            <a:spLocks noGrp="1"/>
          </p:cNvSpPr>
          <p:nvPr>
            <p:ph idx="1"/>
          </p:nvPr>
        </p:nvSpPr>
        <p:spPr/>
        <p:txBody>
          <a:bodyPr>
            <a:normAutofit/>
          </a:bodyPr>
          <a:lstStyle/>
          <a:p>
            <a:r>
              <a:rPr lang="en-US" dirty="0"/>
              <a:t>Anyone using antimicrobial pesticides (for example, bleach) in a school or a child care center is required to complete annual training*. </a:t>
            </a:r>
          </a:p>
          <a:p>
            <a:pPr marL="0" indent="0">
              <a:buNone/>
            </a:pPr>
            <a:endParaRPr lang="en-US" dirty="0"/>
          </a:p>
          <a:p>
            <a:r>
              <a:rPr lang="en-US" dirty="0"/>
              <a:t>The training must include safe and effective use of antimicrobials for managing germs in relation to children’s health.</a:t>
            </a:r>
          </a:p>
          <a:p>
            <a:pPr marL="0" indent="0">
              <a:buNone/>
            </a:pPr>
            <a:endParaRPr lang="en-US" dirty="0"/>
          </a:p>
          <a:p>
            <a:endParaRPr lang="en-US" dirty="0"/>
          </a:p>
        </p:txBody>
      </p:sp>
      <p:pic>
        <p:nvPicPr>
          <p:cNvPr id="4" name="Picture 3"/>
          <p:cNvPicPr>
            <a:picLocks noChangeAspect="1"/>
          </p:cNvPicPr>
          <p:nvPr/>
        </p:nvPicPr>
        <p:blipFill>
          <a:blip r:embed="rId4"/>
          <a:stretch>
            <a:fillRect/>
          </a:stretch>
        </p:blipFill>
        <p:spPr>
          <a:xfrm>
            <a:off x="5062276" y="4264579"/>
            <a:ext cx="1441229" cy="1904372"/>
          </a:xfrm>
          <a:prstGeom prst="rect">
            <a:avLst/>
          </a:prstGeom>
        </p:spPr>
      </p:pic>
      <p:sp>
        <p:nvSpPr>
          <p:cNvPr id="8" name="Rectangle 7"/>
          <p:cNvSpPr/>
          <p:nvPr/>
        </p:nvSpPr>
        <p:spPr>
          <a:xfrm>
            <a:off x="1524000" y="0"/>
            <a:ext cx="9144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7794E221-38A2-45A7-8A3B-9E8381856BAD}"/>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spTree>
    <p:custDataLst>
      <p:tags r:id="rId1"/>
    </p:custDataLst>
    <p:extLst>
      <p:ext uri="{BB962C8B-B14F-4D97-AF65-F5344CB8AC3E}">
        <p14:creationId xmlns:p14="http://schemas.microsoft.com/office/powerpoint/2010/main" val="39267808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2" name="Rectangle 2"/>
          <p:cNvSpPr>
            <a:spLocks noGrp="1"/>
          </p:cNvSpPr>
          <p:nvPr>
            <p:ph type="title"/>
          </p:nvPr>
        </p:nvSpPr>
        <p:spPr/>
        <p:txBody>
          <a:bodyPr anchorCtr="0">
            <a:normAutofit/>
          </a:bodyPr>
          <a:lstStyle/>
          <a:p>
            <a:pPr eaLnBrk="1" hangingPunct="1"/>
            <a:r>
              <a:rPr lang="en-US" altLang="en-US" dirty="0"/>
              <a:t>Always use </a:t>
            </a:r>
            <a:r>
              <a:rPr lang="en-US" altLang="en-US" dirty="0">
                <a:solidFill>
                  <a:srgbClr val="FF0000"/>
                </a:solidFill>
              </a:rPr>
              <a:t>caution</a:t>
            </a:r>
            <a:r>
              <a:rPr lang="en-US" altLang="en-US" dirty="0"/>
              <a:t> with sanitizers and disinfectants</a:t>
            </a:r>
          </a:p>
        </p:txBody>
      </p:sp>
      <p:sp>
        <p:nvSpPr>
          <p:cNvPr id="40963" name="Rectangle 3"/>
          <p:cNvSpPr>
            <a:spLocks noGrp="1"/>
          </p:cNvSpPr>
          <p:nvPr>
            <p:ph idx="1"/>
          </p:nvPr>
        </p:nvSpPr>
        <p:spPr/>
        <p:txBody>
          <a:bodyPr>
            <a:noAutofit/>
          </a:bodyPr>
          <a:lstStyle/>
          <a:p>
            <a:pPr>
              <a:lnSpc>
                <a:spcPct val="150000"/>
              </a:lnSpc>
              <a:buClr>
                <a:schemeClr val="accent2"/>
              </a:buClr>
              <a:buSzPct val="100000"/>
              <a:buFont typeface="Wingdings" panose="05000000000000000000" pitchFamily="2" charset="2"/>
              <a:buChar char="ü"/>
            </a:pPr>
            <a:r>
              <a:rPr lang="en-US" altLang="en-US" sz="2600" dirty="0"/>
              <a:t>Provide ventilation </a:t>
            </a:r>
          </a:p>
          <a:p>
            <a:pPr>
              <a:lnSpc>
                <a:spcPct val="100000"/>
              </a:lnSpc>
              <a:buClr>
                <a:schemeClr val="accent2"/>
              </a:buClr>
              <a:buSzPct val="100000"/>
              <a:buFont typeface="Wingdings" panose="05000000000000000000" pitchFamily="2" charset="2"/>
              <a:buChar char="ü"/>
            </a:pPr>
            <a:r>
              <a:rPr lang="en-US" altLang="en-US" sz="2600" dirty="0"/>
              <a:t>Hold the bottle at a safe distance away from the nose and mouth when spraying</a:t>
            </a:r>
          </a:p>
          <a:p>
            <a:pPr>
              <a:lnSpc>
                <a:spcPct val="100000"/>
              </a:lnSpc>
              <a:buClr>
                <a:schemeClr val="accent2"/>
              </a:buClr>
              <a:buSzPct val="100000"/>
              <a:buFont typeface="Wingdings" panose="05000000000000000000" pitchFamily="2" charset="2"/>
              <a:buChar char="ü"/>
            </a:pPr>
            <a:r>
              <a:rPr lang="en-US" altLang="en-US" sz="2600" dirty="0"/>
              <a:t>Label spray bottle dilutions with product &amp; date</a:t>
            </a:r>
          </a:p>
          <a:p>
            <a:pPr>
              <a:lnSpc>
                <a:spcPct val="100000"/>
              </a:lnSpc>
              <a:spcBef>
                <a:spcPts val="0"/>
              </a:spcBef>
              <a:buClr>
                <a:schemeClr val="accent2"/>
              </a:buClr>
              <a:buSzPct val="100000"/>
              <a:buFont typeface="Wingdings" panose="05000000000000000000" pitchFamily="2" charset="2"/>
              <a:buChar char="ü"/>
            </a:pPr>
            <a:r>
              <a:rPr lang="en-US" altLang="en-US" sz="2600" dirty="0"/>
              <a:t>Keep products out of children’s </a:t>
            </a:r>
          </a:p>
          <a:p>
            <a:pPr marL="0" indent="0">
              <a:lnSpc>
                <a:spcPct val="100000"/>
              </a:lnSpc>
              <a:spcBef>
                <a:spcPts val="0"/>
              </a:spcBef>
              <a:buClr>
                <a:schemeClr val="accent2"/>
              </a:buClr>
              <a:buSzPct val="100000"/>
              <a:buNone/>
            </a:pPr>
            <a:r>
              <a:rPr lang="en-US" altLang="en-US" sz="2600" dirty="0"/>
              <a:t>    reach, in a locked cabinet.</a:t>
            </a:r>
          </a:p>
          <a:p>
            <a:pPr marL="0" indent="0">
              <a:lnSpc>
                <a:spcPct val="100000"/>
              </a:lnSpc>
              <a:spcBef>
                <a:spcPts val="0"/>
              </a:spcBef>
              <a:buClr>
                <a:schemeClr val="accent2"/>
              </a:buClr>
              <a:buSzPct val="100000"/>
              <a:buNone/>
            </a:pPr>
            <a:endParaRPr lang="en-US" altLang="en-US" sz="2600" dirty="0"/>
          </a:p>
          <a:p>
            <a:pPr marL="0" indent="0">
              <a:lnSpc>
                <a:spcPct val="100000"/>
              </a:lnSpc>
              <a:spcBef>
                <a:spcPts val="0"/>
              </a:spcBef>
              <a:buClr>
                <a:schemeClr val="accent2"/>
              </a:buClr>
              <a:buSzPct val="100000"/>
              <a:buNone/>
            </a:pPr>
            <a:r>
              <a:rPr lang="en-US" altLang="en-US" sz="2600" dirty="0"/>
              <a:t>           </a:t>
            </a:r>
          </a:p>
        </p:txBody>
      </p:sp>
      <p:pic>
        <p:nvPicPr>
          <p:cNvPr id="1026" name="Picture 2" descr="http://www.clipartclipart.com/free_clipart_images/a_plastic_spray_water_bottle_0515-1105-2700-3612_SMU.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100000" l="0" r="100000">
                        <a14:foregroundMark x1="39310" y1="62667" x2="39310" y2="62667"/>
                        <a14:foregroundMark x1="44828" y1="52000" x2="44828" y2="52000"/>
                        <a14:foregroundMark x1="47586" y1="44333" x2="47586" y2="44333"/>
                        <a14:foregroundMark x1="47241" y1="60000" x2="47241" y2="60000"/>
                        <a14:foregroundMark x1="52414" y1="53667" x2="52414" y2="53667"/>
                      </a14:backgroundRemoval>
                    </a14:imgEffect>
                  </a14:imgLayer>
                </a14:imgProps>
              </a:ext>
              <a:ext uri="{28A0092B-C50C-407E-A947-70E740481C1C}">
                <a14:useLocalDpi xmlns:a14="http://schemas.microsoft.com/office/drawing/2010/main" val="0"/>
              </a:ext>
            </a:extLst>
          </a:blip>
          <a:srcRect/>
          <a:stretch>
            <a:fillRect/>
          </a:stretch>
        </p:blipFill>
        <p:spPr bwMode="auto">
          <a:xfrm rot="3022688">
            <a:off x="7581188" y="3230098"/>
            <a:ext cx="2280103" cy="2358726"/>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p:cNvGrpSpPr/>
          <p:nvPr/>
        </p:nvGrpSpPr>
        <p:grpSpPr>
          <a:xfrm rot="21190142">
            <a:off x="9542447" y="4099308"/>
            <a:ext cx="1752218" cy="1744502"/>
            <a:chOff x="7339239" y="2153356"/>
            <a:chExt cx="3179401" cy="1882242"/>
          </a:xfrm>
        </p:grpSpPr>
        <p:sp>
          <p:nvSpPr>
            <p:cNvPr id="7" name="Freeform 6"/>
            <p:cNvSpPr/>
            <p:nvPr/>
          </p:nvSpPr>
          <p:spPr>
            <a:xfrm rot="5400000">
              <a:off x="8418522" y="1221474"/>
              <a:ext cx="1168236" cy="3032000"/>
            </a:xfrm>
            <a:custGeom>
              <a:avLst/>
              <a:gdLst>
                <a:gd name="connsiteX0" fmla="*/ 1029088 w 1029088"/>
                <a:gd name="connsiteY0" fmla="*/ 1510747 h 3489200"/>
                <a:gd name="connsiteX1" fmla="*/ 800488 w 1029088"/>
                <a:gd name="connsiteY1" fmla="*/ 914400 h 3489200"/>
                <a:gd name="connsiteX2" fmla="*/ 214079 w 1029088"/>
                <a:gd name="connsiteY2" fmla="*/ 2822713 h 3489200"/>
                <a:gd name="connsiteX3" fmla="*/ 45114 w 1029088"/>
                <a:gd name="connsiteY3" fmla="*/ 3309730 h 3489200"/>
                <a:gd name="connsiteX4" fmla="*/ 979392 w 1029088"/>
                <a:gd name="connsiteY4" fmla="*/ 0 h 3489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088" h="3489200">
                  <a:moveTo>
                    <a:pt x="1029088" y="1510747"/>
                  </a:moveTo>
                  <a:cubicBezTo>
                    <a:pt x="982705" y="1103243"/>
                    <a:pt x="936323" y="695739"/>
                    <a:pt x="800488" y="914400"/>
                  </a:cubicBezTo>
                  <a:cubicBezTo>
                    <a:pt x="664653" y="1133061"/>
                    <a:pt x="339975" y="2423491"/>
                    <a:pt x="214079" y="2822713"/>
                  </a:cubicBezTo>
                  <a:cubicBezTo>
                    <a:pt x="88183" y="3221935"/>
                    <a:pt x="-82438" y="3780182"/>
                    <a:pt x="45114" y="3309730"/>
                  </a:cubicBezTo>
                  <a:cubicBezTo>
                    <a:pt x="172666" y="2839278"/>
                    <a:pt x="807114" y="574813"/>
                    <a:pt x="979392" y="0"/>
                  </a:cubicBezTo>
                </a:path>
              </a:pathLst>
            </a:cu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US" dirty="0"/>
            </a:p>
          </p:txBody>
        </p:sp>
        <p:sp>
          <p:nvSpPr>
            <p:cNvPr id="12" name="Freeform 11"/>
            <p:cNvSpPr/>
            <p:nvPr/>
          </p:nvSpPr>
          <p:spPr>
            <a:xfrm rot="6905843">
              <a:off x="8271121" y="1935480"/>
              <a:ext cx="1168236" cy="3032000"/>
            </a:xfrm>
            <a:custGeom>
              <a:avLst/>
              <a:gdLst>
                <a:gd name="connsiteX0" fmla="*/ 1029088 w 1029088"/>
                <a:gd name="connsiteY0" fmla="*/ 1510747 h 3489200"/>
                <a:gd name="connsiteX1" fmla="*/ 800488 w 1029088"/>
                <a:gd name="connsiteY1" fmla="*/ 914400 h 3489200"/>
                <a:gd name="connsiteX2" fmla="*/ 214079 w 1029088"/>
                <a:gd name="connsiteY2" fmla="*/ 2822713 h 3489200"/>
                <a:gd name="connsiteX3" fmla="*/ 45114 w 1029088"/>
                <a:gd name="connsiteY3" fmla="*/ 3309730 h 3489200"/>
                <a:gd name="connsiteX4" fmla="*/ 979392 w 1029088"/>
                <a:gd name="connsiteY4" fmla="*/ 0 h 3489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088" h="3489200">
                  <a:moveTo>
                    <a:pt x="1029088" y="1510747"/>
                  </a:moveTo>
                  <a:cubicBezTo>
                    <a:pt x="982705" y="1103243"/>
                    <a:pt x="936323" y="695739"/>
                    <a:pt x="800488" y="914400"/>
                  </a:cubicBezTo>
                  <a:cubicBezTo>
                    <a:pt x="664653" y="1133061"/>
                    <a:pt x="339975" y="2423491"/>
                    <a:pt x="214079" y="2822713"/>
                  </a:cubicBezTo>
                  <a:cubicBezTo>
                    <a:pt x="88183" y="3221935"/>
                    <a:pt x="-82438" y="3780182"/>
                    <a:pt x="45114" y="3309730"/>
                  </a:cubicBezTo>
                  <a:cubicBezTo>
                    <a:pt x="172666" y="2839278"/>
                    <a:pt x="807114" y="574813"/>
                    <a:pt x="979392" y="0"/>
                  </a:cubicBezTo>
                </a:path>
              </a:pathLst>
            </a:custGeom>
            <a:ln w="9525"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US" dirty="0"/>
            </a:p>
          </p:txBody>
        </p:sp>
        <p:sp>
          <p:nvSpPr>
            <p:cNvPr id="13" name="Freeform 12"/>
            <p:cNvSpPr/>
            <p:nvPr/>
          </p:nvSpPr>
          <p:spPr>
            <a:xfrm rot="6015393">
              <a:off x="7992977" y="1715017"/>
              <a:ext cx="1187630" cy="2446456"/>
            </a:xfrm>
            <a:custGeom>
              <a:avLst/>
              <a:gdLst>
                <a:gd name="connsiteX0" fmla="*/ 1029088 w 1029088"/>
                <a:gd name="connsiteY0" fmla="*/ 1510747 h 3489200"/>
                <a:gd name="connsiteX1" fmla="*/ 800488 w 1029088"/>
                <a:gd name="connsiteY1" fmla="*/ 914400 h 3489200"/>
                <a:gd name="connsiteX2" fmla="*/ 214079 w 1029088"/>
                <a:gd name="connsiteY2" fmla="*/ 2822713 h 3489200"/>
                <a:gd name="connsiteX3" fmla="*/ 45114 w 1029088"/>
                <a:gd name="connsiteY3" fmla="*/ 3309730 h 3489200"/>
                <a:gd name="connsiteX4" fmla="*/ 979392 w 1029088"/>
                <a:gd name="connsiteY4" fmla="*/ 0 h 3489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088" h="3489200">
                  <a:moveTo>
                    <a:pt x="1029088" y="1510747"/>
                  </a:moveTo>
                  <a:cubicBezTo>
                    <a:pt x="982705" y="1103243"/>
                    <a:pt x="936323" y="695739"/>
                    <a:pt x="800488" y="914400"/>
                  </a:cubicBezTo>
                  <a:cubicBezTo>
                    <a:pt x="664653" y="1133061"/>
                    <a:pt x="339975" y="2423491"/>
                    <a:pt x="214079" y="2822713"/>
                  </a:cubicBezTo>
                  <a:cubicBezTo>
                    <a:pt x="88183" y="3221935"/>
                    <a:pt x="-82438" y="3780182"/>
                    <a:pt x="45114" y="3309730"/>
                  </a:cubicBezTo>
                  <a:cubicBezTo>
                    <a:pt x="172666" y="2839278"/>
                    <a:pt x="807114" y="574813"/>
                    <a:pt x="979392" y="0"/>
                  </a:cubicBezTo>
                </a:path>
              </a:pathLst>
            </a:custGeom>
            <a:ln w="9525"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US" dirty="0"/>
            </a:p>
          </p:txBody>
        </p:sp>
      </p:grpSp>
      <p:grpSp>
        <p:nvGrpSpPr>
          <p:cNvPr id="16" name="Group 15"/>
          <p:cNvGrpSpPr/>
          <p:nvPr/>
        </p:nvGrpSpPr>
        <p:grpSpPr>
          <a:xfrm>
            <a:off x="9501830" y="4292661"/>
            <a:ext cx="1752218" cy="1744502"/>
            <a:chOff x="7339239" y="2153356"/>
            <a:chExt cx="3179401" cy="1882242"/>
          </a:xfrm>
        </p:grpSpPr>
        <p:sp>
          <p:nvSpPr>
            <p:cNvPr id="17" name="Freeform 16"/>
            <p:cNvSpPr/>
            <p:nvPr/>
          </p:nvSpPr>
          <p:spPr>
            <a:xfrm rot="5400000">
              <a:off x="8418522" y="1221474"/>
              <a:ext cx="1168236" cy="3032000"/>
            </a:xfrm>
            <a:custGeom>
              <a:avLst/>
              <a:gdLst>
                <a:gd name="connsiteX0" fmla="*/ 1029088 w 1029088"/>
                <a:gd name="connsiteY0" fmla="*/ 1510747 h 3489200"/>
                <a:gd name="connsiteX1" fmla="*/ 800488 w 1029088"/>
                <a:gd name="connsiteY1" fmla="*/ 914400 h 3489200"/>
                <a:gd name="connsiteX2" fmla="*/ 214079 w 1029088"/>
                <a:gd name="connsiteY2" fmla="*/ 2822713 h 3489200"/>
                <a:gd name="connsiteX3" fmla="*/ 45114 w 1029088"/>
                <a:gd name="connsiteY3" fmla="*/ 3309730 h 3489200"/>
                <a:gd name="connsiteX4" fmla="*/ 979392 w 1029088"/>
                <a:gd name="connsiteY4" fmla="*/ 0 h 3489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088" h="3489200">
                  <a:moveTo>
                    <a:pt x="1029088" y="1510747"/>
                  </a:moveTo>
                  <a:cubicBezTo>
                    <a:pt x="982705" y="1103243"/>
                    <a:pt x="936323" y="695739"/>
                    <a:pt x="800488" y="914400"/>
                  </a:cubicBezTo>
                  <a:cubicBezTo>
                    <a:pt x="664653" y="1133061"/>
                    <a:pt x="339975" y="2423491"/>
                    <a:pt x="214079" y="2822713"/>
                  </a:cubicBezTo>
                  <a:cubicBezTo>
                    <a:pt x="88183" y="3221935"/>
                    <a:pt x="-82438" y="3780182"/>
                    <a:pt x="45114" y="3309730"/>
                  </a:cubicBezTo>
                  <a:cubicBezTo>
                    <a:pt x="172666" y="2839278"/>
                    <a:pt x="807114" y="574813"/>
                    <a:pt x="979392" y="0"/>
                  </a:cubicBezTo>
                </a:path>
              </a:pathLst>
            </a:cu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US" dirty="0"/>
            </a:p>
          </p:txBody>
        </p:sp>
        <p:sp>
          <p:nvSpPr>
            <p:cNvPr id="18" name="Freeform 17"/>
            <p:cNvSpPr/>
            <p:nvPr/>
          </p:nvSpPr>
          <p:spPr>
            <a:xfrm rot="6905843">
              <a:off x="8271121" y="1935480"/>
              <a:ext cx="1168236" cy="3032000"/>
            </a:xfrm>
            <a:custGeom>
              <a:avLst/>
              <a:gdLst>
                <a:gd name="connsiteX0" fmla="*/ 1029088 w 1029088"/>
                <a:gd name="connsiteY0" fmla="*/ 1510747 h 3489200"/>
                <a:gd name="connsiteX1" fmla="*/ 800488 w 1029088"/>
                <a:gd name="connsiteY1" fmla="*/ 914400 h 3489200"/>
                <a:gd name="connsiteX2" fmla="*/ 214079 w 1029088"/>
                <a:gd name="connsiteY2" fmla="*/ 2822713 h 3489200"/>
                <a:gd name="connsiteX3" fmla="*/ 45114 w 1029088"/>
                <a:gd name="connsiteY3" fmla="*/ 3309730 h 3489200"/>
                <a:gd name="connsiteX4" fmla="*/ 979392 w 1029088"/>
                <a:gd name="connsiteY4" fmla="*/ 0 h 3489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088" h="3489200">
                  <a:moveTo>
                    <a:pt x="1029088" y="1510747"/>
                  </a:moveTo>
                  <a:cubicBezTo>
                    <a:pt x="982705" y="1103243"/>
                    <a:pt x="936323" y="695739"/>
                    <a:pt x="800488" y="914400"/>
                  </a:cubicBezTo>
                  <a:cubicBezTo>
                    <a:pt x="664653" y="1133061"/>
                    <a:pt x="339975" y="2423491"/>
                    <a:pt x="214079" y="2822713"/>
                  </a:cubicBezTo>
                  <a:cubicBezTo>
                    <a:pt x="88183" y="3221935"/>
                    <a:pt x="-82438" y="3780182"/>
                    <a:pt x="45114" y="3309730"/>
                  </a:cubicBezTo>
                  <a:cubicBezTo>
                    <a:pt x="172666" y="2839278"/>
                    <a:pt x="807114" y="574813"/>
                    <a:pt x="979392" y="0"/>
                  </a:cubicBezTo>
                </a:path>
              </a:pathLst>
            </a:custGeom>
            <a:ln w="9525"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US" dirty="0"/>
            </a:p>
          </p:txBody>
        </p:sp>
        <p:sp>
          <p:nvSpPr>
            <p:cNvPr id="19" name="Freeform 18"/>
            <p:cNvSpPr/>
            <p:nvPr/>
          </p:nvSpPr>
          <p:spPr>
            <a:xfrm rot="6015393">
              <a:off x="7992977" y="1715017"/>
              <a:ext cx="1187630" cy="2446456"/>
            </a:xfrm>
            <a:custGeom>
              <a:avLst/>
              <a:gdLst>
                <a:gd name="connsiteX0" fmla="*/ 1029088 w 1029088"/>
                <a:gd name="connsiteY0" fmla="*/ 1510747 h 3489200"/>
                <a:gd name="connsiteX1" fmla="*/ 800488 w 1029088"/>
                <a:gd name="connsiteY1" fmla="*/ 914400 h 3489200"/>
                <a:gd name="connsiteX2" fmla="*/ 214079 w 1029088"/>
                <a:gd name="connsiteY2" fmla="*/ 2822713 h 3489200"/>
                <a:gd name="connsiteX3" fmla="*/ 45114 w 1029088"/>
                <a:gd name="connsiteY3" fmla="*/ 3309730 h 3489200"/>
                <a:gd name="connsiteX4" fmla="*/ 979392 w 1029088"/>
                <a:gd name="connsiteY4" fmla="*/ 0 h 3489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088" h="3489200">
                  <a:moveTo>
                    <a:pt x="1029088" y="1510747"/>
                  </a:moveTo>
                  <a:cubicBezTo>
                    <a:pt x="982705" y="1103243"/>
                    <a:pt x="936323" y="695739"/>
                    <a:pt x="800488" y="914400"/>
                  </a:cubicBezTo>
                  <a:cubicBezTo>
                    <a:pt x="664653" y="1133061"/>
                    <a:pt x="339975" y="2423491"/>
                    <a:pt x="214079" y="2822713"/>
                  </a:cubicBezTo>
                  <a:cubicBezTo>
                    <a:pt x="88183" y="3221935"/>
                    <a:pt x="-82438" y="3780182"/>
                    <a:pt x="45114" y="3309730"/>
                  </a:cubicBezTo>
                  <a:cubicBezTo>
                    <a:pt x="172666" y="2839278"/>
                    <a:pt x="807114" y="574813"/>
                    <a:pt x="979392" y="0"/>
                  </a:cubicBezTo>
                </a:path>
              </a:pathLst>
            </a:custGeom>
            <a:ln w="9525"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US" dirty="0"/>
            </a:p>
          </p:txBody>
        </p:sp>
      </p:grpSp>
      <p:sp>
        <p:nvSpPr>
          <p:cNvPr id="21" name="Rectangle 20"/>
          <p:cNvSpPr/>
          <p:nvPr/>
        </p:nvSpPr>
        <p:spPr>
          <a:xfrm>
            <a:off x="1524000" y="0"/>
            <a:ext cx="9144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p:cNvSpPr txBox="1"/>
          <p:nvPr/>
        </p:nvSpPr>
        <p:spPr>
          <a:xfrm rot="13826275" flipV="1">
            <a:off x="7844395" y="4743333"/>
            <a:ext cx="739586" cy="230832"/>
          </a:xfrm>
          <a:prstGeom prst="rect">
            <a:avLst/>
          </a:prstGeom>
          <a:noFill/>
        </p:spPr>
        <p:txBody>
          <a:bodyPr wrap="square" rtlCol="0">
            <a:spAutoFit/>
          </a:bodyPr>
          <a:lstStyle/>
          <a:p>
            <a:r>
              <a:rPr lang="en-US" sz="900" dirty="0">
                <a:solidFill>
                  <a:schemeClr val="bg1"/>
                </a:solidFill>
              </a:rPr>
              <a:t>2/7/2020</a:t>
            </a:r>
          </a:p>
        </p:txBody>
      </p:sp>
      <p:sp>
        <p:nvSpPr>
          <p:cNvPr id="4" name="TextBox 3"/>
          <p:cNvSpPr txBox="1"/>
          <p:nvPr/>
        </p:nvSpPr>
        <p:spPr>
          <a:xfrm rot="3079626">
            <a:off x="7592798" y="4839635"/>
            <a:ext cx="907575" cy="307777"/>
          </a:xfrm>
          <a:prstGeom prst="rect">
            <a:avLst/>
          </a:prstGeom>
          <a:noFill/>
        </p:spPr>
        <p:txBody>
          <a:bodyPr wrap="square" rtlCol="0">
            <a:spAutoFit/>
          </a:bodyPr>
          <a:lstStyle/>
          <a:p>
            <a:r>
              <a:rPr lang="en-US" sz="1400" dirty="0"/>
              <a:t>bleach</a:t>
            </a:r>
          </a:p>
        </p:txBody>
      </p:sp>
      <p:sp>
        <p:nvSpPr>
          <p:cNvPr id="20" name="TextBox 19">
            <a:extLst>
              <a:ext uri="{FF2B5EF4-FFF2-40B4-BE49-F238E27FC236}">
                <a16:creationId xmlns:a16="http://schemas.microsoft.com/office/drawing/2014/main" id="{2F3C6583-5AC1-4110-BDC5-458A096EBFAD}"/>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spTree>
    <p:custDataLst>
      <p:tags r:id="rId1"/>
    </p:custDataLst>
    <p:extLst>
      <p:ext uri="{BB962C8B-B14F-4D97-AF65-F5344CB8AC3E}">
        <p14:creationId xmlns:p14="http://schemas.microsoft.com/office/powerpoint/2010/main" val="1352759767"/>
      </p:ext>
    </p:extLst>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2" name="Rectangle 2"/>
          <p:cNvSpPr>
            <a:spLocks noGrp="1"/>
          </p:cNvSpPr>
          <p:nvPr>
            <p:ph type="title"/>
          </p:nvPr>
        </p:nvSpPr>
        <p:spPr/>
        <p:txBody>
          <a:bodyPr anchorCtr="0">
            <a:normAutofit/>
          </a:bodyPr>
          <a:lstStyle/>
          <a:p>
            <a:pPr eaLnBrk="1" hangingPunct="1"/>
            <a:r>
              <a:rPr lang="en-US" altLang="en-US" dirty="0"/>
              <a:t>Always use </a:t>
            </a:r>
            <a:r>
              <a:rPr lang="en-US" altLang="en-US" dirty="0">
                <a:solidFill>
                  <a:srgbClr val="FF0000"/>
                </a:solidFill>
              </a:rPr>
              <a:t>caution</a:t>
            </a:r>
            <a:r>
              <a:rPr lang="en-US" altLang="en-US" dirty="0"/>
              <a:t> with sanitizers and disinfectants</a:t>
            </a:r>
          </a:p>
        </p:txBody>
      </p:sp>
      <p:sp>
        <p:nvSpPr>
          <p:cNvPr id="40963" name="Rectangle 3"/>
          <p:cNvSpPr>
            <a:spLocks noGrp="1"/>
          </p:cNvSpPr>
          <p:nvPr>
            <p:ph idx="1"/>
          </p:nvPr>
        </p:nvSpPr>
        <p:spPr/>
        <p:txBody>
          <a:bodyPr>
            <a:noAutofit/>
          </a:bodyPr>
          <a:lstStyle/>
          <a:p>
            <a:pPr>
              <a:lnSpc>
                <a:spcPct val="100000"/>
              </a:lnSpc>
              <a:spcBef>
                <a:spcPts val="0"/>
              </a:spcBef>
              <a:buClr>
                <a:schemeClr val="accent2"/>
              </a:buClr>
              <a:buSzPct val="100000"/>
              <a:buFont typeface="Wingdings" panose="05000000000000000000" pitchFamily="2" charset="2"/>
              <a:buChar char="ü"/>
            </a:pPr>
            <a:r>
              <a:rPr lang="en-US" altLang="en-US" sz="2600" kern="600" dirty="0"/>
              <a:t>Wear personal protective equipment such as</a:t>
            </a:r>
          </a:p>
          <a:p>
            <a:pPr marL="0" indent="0">
              <a:lnSpc>
                <a:spcPct val="100000"/>
              </a:lnSpc>
              <a:spcBef>
                <a:spcPts val="0"/>
              </a:spcBef>
              <a:buClr>
                <a:schemeClr val="accent2"/>
              </a:buClr>
              <a:buSzPct val="100000"/>
              <a:buNone/>
            </a:pPr>
            <a:r>
              <a:rPr lang="en-US" altLang="en-US" sz="2600" kern="600" dirty="0"/>
              <a:t>   (gloves, eyewear)</a:t>
            </a:r>
          </a:p>
          <a:p>
            <a:pPr>
              <a:lnSpc>
                <a:spcPct val="150000"/>
              </a:lnSpc>
              <a:buClr>
                <a:schemeClr val="accent2"/>
              </a:buClr>
              <a:buSzPct val="100000"/>
              <a:buFont typeface="Wingdings" panose="05000000000000000000" pitchFamily="2" charset="2"/>
              <a:buChar char="ü"/>
            </a:pPr>
            <a:r>
              <a:rPr lang="en-US" altLang="en-US" sz="2600" dirty="0"/>
              <a:t>Sanitize and disinfect while children are not in area</a:t>
            </a:r>
          </a:p>
          <a:p>
            <a:pPr>
              <a:lnSpc>
                <a:spcPct val="100000"/>
              </a:lnSpc>
              <a:buClr>
                <a:schemeClr val="accent2"/>
              </a:buClr>
              <a:buSzPct val="100000"/>
              <a:buFont typeface="Wingdings" panose="05000000000000000000" pitchFamily="2" charset="2"/>
              <a:buChar char="ü"/>
            </a:pPr>
            <a:r>
              <a:rPr lang="en-US" sz="2600" dirty="0"/>
              <a:t>The surface should be dry by the time the children return to the area</a:t>
            </a:r>
          </a:p>
          <a:p>
            <a:pPr>
              <a:lnSpc>
                <a:spcPct val="100000"/>
              </a:lnSpc>
              <a:buClr>
                <a:schemeClr val="accent2"/>
              </a:buClr>
              <a:buSzPct val="100000"/>
              <a:buFont typeface="Wingdings" panose="05000000000000000000" pitchFamily="2" charset="2"/>
              <a:buChar char="ü"/>
            </a:pPr>
            <a:r>
              <a:rPr lang="en-US" altLang="en-US" sz="2600" dirty="0"/>
              <a:t>Do not mix products or reuse bottles for different products</a:t>
            </a:r>
          </a:p>
          <a:p>
            <a:pPr marL="0" indent="0">
              <a:lnSpc>
                <a:spcPct val="100000"/>
              </a:lnSpc>
              <a:spcBef>
                <a:spcPts val="0"/>
              </a:spcBef>
              <a:buClr>
                <a:schemeClr val="accent2"/>
              </a:buClr>
              <a:buSzPct val="100000"/>
              <a:buNone/>
            </a:pPr>
            <a:r>
              <a:rPr lang="en-US" altLang="en-US" sz="2600" dirty="0"/>
              <a:t>           </a:t>
            </a:r>
          </a:p>
        </p:txBody>
      </p:sp>
      <p:sp>
        <p:nvSpPr>
          <p:cNvPr id="21" name="Rectangle 20"/>
          <p:cNvSpPr/>
          <p:nvPr/>
        </p:nvSpPr>
        <p:spPr>
          <a:xfrm>
            <a:off x="1524000" y="0"/>
            <a:ext cx="9144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p:cNvSpPr txBox="1"/>
          <p:nvPr/>
        </p:nvSpPr>
        <p:spPr>
          <a:xfrm rot="13826275" flipV="1">
            <a:off x="7844395" y="4743333"/>
            <a:ext cx="739586" cy="230832"/>
          </a:xfrm>
          <a:prstGeom prst="rect">
            <a:avLst/>
          </a:prstGeom>
          <a:noFill/>
        </p:spPr>
        <p:txBody>
          <a:bodyPr wrap="square" rtlCol="0">
            <a:spAutoFit/>
          </a:bodyPr>
          <a:lstStyle/>
          <a:p>
            <a:r>
              <a:rPr lang="en-US" sz="900" dirty="0">
                <a:solidFill>
                  <a:schemeClr val="bg1"/>
                </a:solidFill>
              </a:rPr>
              <a:t>2/7/2020</a:t>
            </a:r>
          </a:p>
        </p:txBody>
      </p:sp>
      <p:sp>
        <p:nvSpPr>
          <p:cNvPr id="20" name="TextBox 19">
            <a:extLst>
              <a:ext uri="{FF2B5EF4-FFF2-40B4-BE49-F238E27FC236}">
                <a16:creationId xmlns:a16="http://schemas.microsoft.com/office/drawing/2014/main" id="{2F3C6583-5AC1-4110-BDC5-458A096EBFAD}"/>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sp>
        <p:nvSpPr>
          <p:cNvPr id="22" name="Rectangle 21">
            <a:extLst>
              <a:ext uri="{FF2B5EF4-FFF2-40B4-BE49-F238E27FC236}">
                <a16:creationId xmlns:a16="http://schemas.microsoft.com/office/drawing/2014/main" id="{B83A4827-5919-41AA-B9F1-673A0C902E80}"/>
              </a:ext>
            </a:extLst>
          </p:cNvPr>
          <p:cNvSpPr/>
          <p:nvPr/>
        </p:nvSpPr>
        <p:spPr>
          <a:xfrm>
            <a:off x="3353846" y="4827882"/>
            <a:ext cx="5484307" cy="954107"/>
          </a:xfrm>
          <a:prstGeom prst="rect">
            <a:avLst/>
          </a:prstGeom>
        </p:spPr>
        <p:style>
          <a:lnRef idx="3">
            <a:schemeClr val="lt1"/>
          </a:lnRef>
          <a:fillRef idx="1">
            <a:schemeClr val="accent4"/>
          </a:fillRef>
          <a:effectRef idx="1">
            <a:schemeClr val="accent4"/>
          </a:effectRef>
          <a:fontRef idx="minor">
            <a:schemeClr val="lt1"/>
          </a:fontRef>
        </p:style>
        <p:txBody>
          <a:bodyPr wrap="square">
            <a:spAutoFit/>
          </a:bodyPr>
          <a:lstStyle/>
          <a:p>
            <a:pPr algn="ctr"/>
            <a:r>
              <a:rPr lang="en-US" sz="2800" dirty="0">
                <a:latin typeface="Cambria" panose="02040503050406030204" pitchFamily="18" charset="0"/>
              </a:rPr>
              <a:t>Never mix ammonia or vinegar with  bleach! </a:t>
            </a:r>
            <a:endParaRPr lang="en-US" sz="2800" dirty="0"/>
          </a:p>
        </p:txBody>
      </p:sp>
    </p:spTree>
    <p:custDataLst>
      <p:tags r:id="rId1"/>
    </p:custDataLst>
    <p:extLst>
      <p:ext uri="{BB962C8B-B14F-4D97-AF65-F5344CB8AC3E}">
        <p14:creationId xmlns:p14="http://schemas.microsoft.com/office/powerpoint/2010/main" val="160059254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854646"/>
            <a:ext cx="9144000" cy="1325563"/>
          </a:xfrm>
        </p:spPr>
        <p:txBody>
          <a:bodyPr/>
          <a:lstStyle/>
          <a:p>
            <a:pPr algn="ctr"/>
            <a:r>
              <a:rPr lang="en-US" dirty="0"/>
              <a:t>Purchasing Options: Dilution systems</a:t>
            </a:r>
          </a:p>
        </p:txBody>
      </p:sp>
      <p:pic>
        <p:nvPicPr>
          <p:cNvPr id="2050" name="Picture 2" descr="http://nstore.jcpaper.net/netstore/IBSStaticResources/Bo_Resources/ENV4-252-118.JPG"/>
          <p:cNvPicPr>
            <a:picLocks noChangeAspect="1" noChangeArrowheads="1"/>
          </p:cNvPicPr>
          <p:nvPr/>
        </p:nvPicPr>
        <p:blipFill rotWithShape="1">
          <a:blip r:embed="rId4">
            <a:extLst>
              <a:ext uri="{28A0092B-C50C-407E-A947-70E740481C1C}">
                <a14:useLocalDpi xmlns:a14="http://schemas.microsoft.com/office/drawing/2010/main" val="0"/>
              </a:ext>
            </a:extLst>
          </a:blip>
          <a:srcRect l="19743" r="19272"/>
          <a:stretch/>
        </p:blipFill>
        <p:spPr bwMode="auto">
          <a:xfrm>
            <a:off x="2399110" y="2263634"/>
            <a:ext cx="1695450" cy="278011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nstore.jcpaper.net/netstore/IBSStaticResources/Bo_Resources/SCJ5615573.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73712" y="2167316"/>
            <a:ext cx="2837905" cy="2837905"/>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nstore.jcpaper.net/netstore/IBSStaticResources/Bo_Resources/CLOROXCCD100.JPG"/>
          <p:cNvPicPr>
            <a:picLocks noChangeAspect="1" noChangeArrowheads="1"/>
          </p:cNvPicPr>
          <p:nvPr/>
        </p:nvPicPr>
        <p:blipFill rotWithShape="1">
          <a:blip r:embed="rId6">
            <a:extLst>
              <a:ext uri="{28A0092B-C50C-407E-A947-70E740481C1C}">
                <a14:useLocalDpi xmlns:a14="http://schemas.microsoft.com/office/drawing/2010/main" val="0"/>
              </a:ext>
            </a:extLst>
          </a:blip>
          <a:srcRect l="10230" r="11556"/>
          <a:stretch/>
        </p:blipFill>
        <p:spPr bwMode="auto">
          <a:xfrm>
            <a:off x="7673373" y="2263634"/>
            <a:ext cx="2466975" cy="315413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nstore.jcpaper.net/netstore/IBSStaticResources/Bo_Resources/SCJ4963314.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63311" y="3135856"/>
            <a:ext cx="1785938" cy="1785938"/>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1524000" y="0"/>
            <a:ext cx="9144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8729CBC1-0474-4DDF-88CD-3503B2EF5BBA}"/>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spTree>
    <p:custDataLst>
      <p:tags r:id="rId1"/>
    </p:custDataLst>
    <p:extLst>
      <p:ext uri="{BB962C8B-B14F-4D97-AF65-F5344CB8AC3E}">
        <p14:creationId xmlns:p14="http://schemas.microsoft.com/office/powerpoint/2010/main" val="28377472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6718472" y="2051045"/>
            <a:ext cx="3144458" cy="3926055"/>
          </a:xfrm>
          <a:prstGeom prst="rect">
            <a:avLst/>
          </a:prstGeom>
        </p:spPr>
      </p:pic>
      <p:sp>
        <p:nvSpPr>
          <p:cNvPr id="3" name="Title 2"/>
          <p:cNvSpPr>
            <a:spLocks noGrp="1"/>
          </p:cNvSpPr>
          <p:nvPr>
            <p:ph type="title"/>
          </p:nvPr>
        </p:nvSpPr>
        <p:spPr>
          <a:xfrm>
            <a:off x="2152650" y="532771"/>
            <a:ext cx="7886700" cy="1325563"/>
          </a:xfrm>
        </p:spPr>
        <p:txBody>
          <a:bodyPr/>
          <a:lstStyle/>
          <a:p>
            <a:pPr algn="ctr"/>
            <a:r>
              <a:rPr lang="en-US" dirty="0"/>
              <a:t>Safety Data Sheets (SDS)</a:t>
            </a:r>
          </a:p>
        </p:txBody>
      </p:sp>
      <p:sp>
        <p:nvSpPr>
          <p:cNvPr id="4" name="Content Placeholder 3"/>
          <p:cNvSpPr>
            <a:spLocks noGrp="1"/>
          </p:cNvSpPr>
          <p:nvPr>
            <p:ph idx="1"/>
          </p:nvPr>
        </p:nvSpPr>
        <p:spPr>
          <a:xfrm>
            <a:off x="2032001" y="2477692"/>
            <a:ext cx="3130774" cy="2910580"/>
          </a:xfrm>
        </p:spPr>
        <p:txBody>
          <a:bodyPr>
            <a:normAutofit/>
          </a:bodyPr>
          <a:lstStyle/>
          <a:p>
            <a:r>
              <a:rPr lang="en-US" sz="1800" dirty="0"/>
              <a:t>Available online</a:t>
            </a:r>
          </a:p>
          <a:p>
            <a:r>
              <a:rPr lang="en-US" sz="1800" dirty="0"/>
              <a:t>Have a copy for every product</a:t>
            </a:r>
          </a:p>
          <a:p>
            <a:r>
              <a:rPr lang="en-US" sz="1800" dirty="0"/>
              <a:t>Keep SDS sheet with product</a:t>
            </a:r>
          </a:p>
          <a:p>
            <a:r>
              <a:rPr lang="en-US" sz="1800" dirty="0"/>
              <a:t>Includes information on:</a:t>
            </a:r>
          </a:p>
          <a:p>
            <a:pPr lvl="1"/>
            <a:r>
              <a:rPr lang="en-US" sz="1500" dirty="0"/>
              <a:t>First aid</a:t>
            </a:r>
          </a:p>
          <a:p>
            <a:pPr lvl="1"/>
            <a:r>
              <a:rPr lang="en-US" sz="1500" dirty="0"/>
              <a:t>Storage</a:t>
            </a:r>
          </a:p>
          <a:p>
            <a:pPr lvl="1"/>
            <a:r>
              <a:rPr lang="en-US" sz="1500" dirty="0"/>
              <a:t>Incompatible products </a:t>
            </a:r>
          </a:p>
          <a:p>
            <a:pPr lvl="1"/>
            <a:r>
              <a:rPr lang="en-US" sz="1500" dirty="0"/>
              <a:t>PPE</a:t>
            </a:r>
          </a:p>
        </p:txBody>
      </p:sp>
      <p:sp>
        <p:nvSpPr>
          <p:cNvPr id="8" name="TextBox 7"/>
          <p:cNvSpPr txBox="1"/>
          <p:nvPr/>
        </p:nvSpPr>
        <p:spPr>
          <a:xfrm>
            <a:off x="2137038" y="1744517"/>
            <a:ext cx="2920701"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dirty="0"/>
              <a:t>Do you have SDS sheets for each chemical on-site?</a:t>
            </a:r>
          </a:p>
        </p:txBody>
      </p:sp>
      <p:sp>
        <p:nvSpPr>
          <p:cNvPr id="5" name="Rectangle 4"/>
          <p:cNvSpPr/>
          <p:nvPr/>
        </p:nvSpPr>
        <p:spPr>
          <a:xfrm>
            <a:off x="6823510" y="2239154"/>
            <a:ext cx="924339" cy="2385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524000" y="0"/>
            <a:ext cx="9144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0879E69F-0417-4114-B9DE-0570BF385BC4}"/>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spTree>
    <p:custDataLst>
      <p:tags r:id="rId1"/>
    </p:custDataLst>
    <p:extLst>
      <p:ext uri="{BB962C8B-B14F-4D97-AF65-F5344CB8AC3E}">
        <p14:creationId xmlns:p14="http://schemas.microsoft.com/office/powerpoint/2010/main" val="662004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What about bleach?</a:t>
            </a:r>
          </a:p>
        </p:txBody>
      </p:sp>
      <p:sp>
        <p:nvSpPr>
          <p:cNvPr id="3" name="Content Placeholder 2"/>
          <p:cNvSpPr>
            <a:spLocks noGrp="1"/>
          </p:cNvSpPr>
          <p:nvPr>
            <p:ph idx="1"/>
          </p:nvPr>
        </p:nvSpPr>
        <p:spPr/>
        <p:txBody>
          <a:bodyPr>
            <a:normAutofit fontScale="92500" lnSpcReduction="10000"/>
          </a:bodyPr>
          <a:lstStyle/>
          <a:p>
            <a:pPr marL="0" indent="0">
              <a:buNone/>
            </a:pPr>
            <a:r>
              <a:rPr lang="en-US" sz="2400" dirty="0"/>
              <a:t>Commonly used because it is: </a:t>
            </a:r>
          </a:p>
          <a:p>
            <a:pPr lvl="1">
              <a:buClr>
                <a:srgbClr val="0072BC"/>
              </a:buClr>
              <a:buFont typeface="Wingdings" panose="05000000000000000000" pitchFamily="2" charset="2"/>
              <a:buChar char="ü"/>
            </a:pPr>
            <a:r>
              <a:rPr lang="en-US" sz="2000" dirty="0"/>
              <a:t>low cost</a:t>
            </a:r>
          </a:p>
          <a:p>
            <a:pPr lvl="1">
              <a:buClr>
                <a:srgbClr val="0072BC"/>
              </a:buClr>
              <a:buFont typeface="Wingdings" panose="05000000000000000000" pitchFamily="2" charset="2"/>
              <a:buChar char="ü"/>
            </a:pPr>
            <a:r>
              <a:rPr lang="en-US" sz="2000" dirty="0"/>
              <a:t>effective (if used correctly) </a:t>
            </a:r>
          </a:p>
          <a:p>
            <a:pPr lvl="1">
              <a:buClr>
                <a:srgbClr val="0072BC"/>
              </a:buClr>
              <a:buFont typeface="Wingdings" panose="05000000000000000000" pitchFamily="2" charset="2"/>
              <a:buChar char="ü"/>
            </a:pPr>
            <a:r>
              <a:rPr lang="en-US" sz="2000" dirty="0"/>
              <a:t>readily available </a:t>
            </a:r>
          </a:p>
          <a:p>
            <a:pPr marL="0" indent="0">
              <a:buNone/>
            </a:pPr>
            <a:r>
              <a:rPr lang="en-US" sz="2400" dirty="0"/>
              <a:t>Use caution because it could: </a:t>
            </a:r>
          </a:p>
          <a:p>
            <a:pPr lvl="1">
              <a:buClr>
                <a:srgbClr val="0072BC"/>
              </a:buClr>
              <a:buFont typeface="Wingdings" panose="05000000000000000000" pitchFamily="2" charset="2"/>
              <a:buChar char="ü"/>
            </a:pPr>
            <a:r>
              <a:rPr lang="en-US" sz="2000" dirty="0"/>
              <a:t>irritate the skin and eyes </a:t>
            </a:r>
          </a:p>
          <a:p>
            <a:pPr lvl="1">
              <a:buClr>
                <a:srgbClr val="0072BC"/>
              </a:buClr>
              <a:buFont typeface="Wingdings" panose="05000000000000000000" pitchFamily="2" charset="2"/>
              <a:buChar char="ü"/>
            </a:pPr>
            <a:r>
              <a:rPr lang="en-US" sz="2000" dirty="0"/>
              <a:t>trigger asthma</a:t>
            </a:r>
          </a:p>
          <a:p>
            <a:pPr lvl="1">
              <a:buClr>
                <a:srgbClr val="0072BC"/>
              </a:buClr>
              <a:buFont typeface="Wingdings" panose="05000000000000000000" pitchFamily="2" charset="2"/>
              <a:buChar char="ü"/>
            </a:pPr>
            <a:r>
              <a:rPr lang="en-US" sz="2000" dirty="0"/>
              <a:t>affect breathing (even if you don’t have asthma) </a:t>
            </a:r>
          </a:p>
          <a:p>
            <a:pPr lvl="1">
              <a:buClr>
                <a:srgbClr val="0072BC"/>
              </a:buClr>
              <a:buFont typeface="Wingdings" panose="05000000000000000000" pitchFamily="2" charset="2"/>
              <a:buChar char="ü"/>
            </a:pPr>
            <a:r>
              <a:rPr lang="en-US" sz="2000" dirty="0"/>
              <a:t>damage clothing </a:t>
            </a:r>
          </a:p>
          <a:p>
            <a:pPr lvl="1">
              <a:buClr>
                <a:srgbClr val="0072BC"/>
              </a:buClr>
              <a:buFont typeface="Wingdings" panose="05000000000000000000" pitchFamily="2" charset="2"/>
              <a:buChar char="ü"/>
            </a:pPr>
            <a:r>
              <a:rPr lang="en-US" sz="2000" dirty="0"/>
              <a:t>be corrosive </a:t>
            </a:r>
          </a:p>
          <a:p>
            <a:pPr marL="0" indent="0">
              <a:buNone/>
            </a:pPr>
            <a:r>
              <a:rPr lang="en-US" sz="2400" dirty="0"/>
              <a:t>Notes:</a:t>
            </a:r>
          </a:p>
          <a:p>
            <a:pPr marL="0" indent="0">
              <a:buNone/>
            </a:pPr>
            <a:r>
              <a:rPr lang="en-US" sz="1900" dirty="0"/>
              <a:t>*bleach has a short shelf life, it needs to be mixed with water daily. **Laundry bleach does not kill germs! Check the label.</a:t>
            </a:r>
          </a:p>
          <a:p>
            <a:endParaRPr lang="en-US" sz="2400" dirty="0"/>
          </a:p>
          <a:p>
            <a:endParaRPr lang="en-US" dirty="0"/>
          </a:p>
          <a:p>
            <a:endParaRPr lang="en-US" dirty="0"/>
          </a:p>
        </p:txBody>
      </p:sp>
      <p:sp>
        <p:nvSpPr>
          <p:cNvPr id="7" name="Rectangle 6"/>
          <p:cNvSpPr/>
          <p:nvPr/>
        </p:nvSpPr>
        <p:spPr>
          <a:xfrm>
            <a:off x="1524000" y="0"/>
            <a:ext cx="9144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CC41807-CEA8-434A-B693-6FA66E7B7E8C}"/>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pic>
        <p:nvPicPr>
          <p:cNvPr id="8" name="Picture 7">
            <a:extLst>
              <a:ext uri="{FF2B5EF4-FFF2-40B4-BE49-F238E27FC236}">
                <a16:creationId xmlns:a16="http://schemas.microsoft.com/office/drawing/2014/main" id="{64E300B2-00A7-4D5D-8389-A916281AC843}"/>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562227" y="681037"/>
            <a:ext cx="3087581" cy="4742828"/>
          </a:xfrm>
          <a:prstGeom prst="rect">
            <a:avLst/>
          </a:prstGeom>
        </p:spPr>
      </p:pic>
    </p:spTree>
    <p:custDataLst>
      <p:tags r:id="rId1"/>
    </p:custDataLst>
    <p:extLst>
      <p:ext uri="{BB962C8B-B14F-4D97-AF65-F5344CB8AC3E}">
        <p14:creationId xmlns:p14="http://schemas.microsoft.com/office/powerpoint/2010/main" val="7594638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555282"/>
            <a:ext cx="7886700" cy="1325563"/>
          </a:xfrm>
        </p:spPr>
        <p:txBody>
          <a:bodyPr/>
          <a:lstStyle/>
          <a:p>
            <a:pPr algn="ctr"/>
            <a:r>
              <a:rPr lang="en-US" dirty="0"/>
              <a:t>If using bleach: </a:t>
            </a:r>
          </a:p>
        </p:txBody>
      </p:sp>
      <p:sp>
        <p:nvSpPr>
          <p:cNvPr id="3" name="Content Placeholder 2"/>
          <p:cNvSpPr>
            <a:spLocks noGrp="1"/>
          </p:cNvSpPr>
          <p:nvPr>
            <p:ph idx="1"/>
          </p:nvPr>
        </p:nvSpPr>
        <p:spPr>
          <a:xfrm>
            <a:off x="2254999" y="1690689"/>
            <a:ext cx="7886700" cy="4351338"/>
          </a:xfrm>
        </p:spPr>
        <p:txBody>
          <a:bodyPr>
            <a:normAutofit fontScale="77500" lnSpcReduction="20000"/>
          </a:bodyPr>
          <a:lstStyle/>
          <a:p>
            <a:endParaRPr lang="en-US" dirty="0"/>
          </a:p>
          <a:p>
            <a:pPr>
              <a:buClr>
                <a:srgbClr val="0072BC"/>
              </a:buClr>
              <a:buFont typeface="Wingdings" panose="05000000000000000000" pitchFamily="2" charset="2"/>
              <a:buChar char="ü"/>
            </a:pPr>
            <a:r>
              <a:rPr lang="en-US" dirty="0"/>
              <a:t>Check to make sure it is germicidal bleach, not laundry bleach.</a:t>
            </a:r>
          </a:p>
          <a:p>
            <a:pPr>
              <a:buClr>
                <a:srgbClr val="0072BC"/>
              </a:buClr>
              <a:buFont typeface="Wingdings" panose="05000000000000000000" pitchFamily="2" charset="2"/>
              <a:buChar char="ü"/>
            </a:pPr>
            <a:r>
              <a:rPr lang="en-US" b="1" dirty="0">
                <a:solidFill>
                  <a:srgbClr val="0072BC"/>
                </a:solidFill>
              </a:rPr>
              <a:t>Mix daily.</a:t>
            </a:r>
            <a:r>
              <a:rPr lang="en-US" dirty="0"/>
              <a:t> Follow directions on the label for sanitizing and disinfecting. </a:t>
            </a:r>
          </a:p>
          <a:p>
            <a:pPr>
              <a:buClr>
                <a:srgbClr val="0072BC"/>
              </a:buClr>
              <a:buFont typeface="Wingdings" panose="05000000000000000000" pitchFamily="2" charset="2"/>
              <a:buChar char="ü"/>
            </a:pPr>
            <a:r>
              <a:rPr lang="en-US" dirty="0"/>
              <a:t>Label the bottle with the date and the product</a:t>
            </a:r>
          </a:p>
          <a:p>
            <a:pPr>
              <a:buClr>
                <a:srgbClr val="0072BC"/>
              </a:buClr>
              <a:buFont typeface="Wingdings" panose="05000000000000000000" pitchFamily="2" charset="2"/>
              <a:buChar char="ü"/>
            </a:pPr>
            <a:r>
              <a:rPr lang="en-US" dirty="0"/>
              <a:t>Mix in well ventilated areas</a:t>
            </a:r>
          </a:p>
          <a:p>
            <a:pPr>
              <a:buClr>
                <a:srgbClr val="0072BC"/>
              </a:buClr>
              <a:buFont typeface="Wingdings" panose="05000000000000000000" pitchFamily="2" charset="2"/>
              <a:buChar char="ü"/>
            </a:pPr>
            <a:r>
              <a:rPr lang="en-US" dirty="0"/>
              <a:t>Wear gloves and protective eyewear when diluting</a:t>
            </a:r>
          </a:p>
          <a:p>
            <a:pPr>
              <a:buClr>
                <a:srgbClr val="0072BC"/>
              </a:buClr>
              <a:buFont typeface="Wingdings" panose="05000000000000000000" pitchFamily="2" charset="2"/>
              <a:buChar char="ü"/>
            </a:pPr>
            <a:r>
              <a:rPr lang="en-US" dirty="0"/>
              <a:t>Use a funnel when mixing to decrease the amount of bleach inhaled </a:t>
            </a:r>
          </a:p>
          <a:p>
            <a:pPr>
              <a:buClr>
                <a:srgbClr val="0072BC"/>
              </a:buClr>
              <a:buFont typeface="Wingdings" panose="05000000000000000000" pitchFamily="2" charset="2"/>
              <a:buChar char="ü"/>
            </a:pPr>
            <a:r>
              <a:rPr lang="en-US" dirty="0"/>
              <a:t>Mix bleach into cool water to reduce fumes (rather than adding water to bleach)</a:t>
            </a:r>
          </a:p>
          <a:p>
            <a:pPr>
              <a:buClr>
                <a:srgbClr val="0072BC"/>
              </a:buClr>
              <a:buFont typeface="Wingdings" panose="05000000000000000000" pitchFamily="2" charset="2"/>
              <a:buChar char="ü"/>
            </a:pPr>
            <a:r>
              <a:rPr lang="en-US" dirty="0"/>
              <a:t>Always use a measuring device</a:t>
            </a:r>
          </a:p>
          <a:p>
            <a:pPr>
              <a:buClr>
                <a:srgbClr val="0072BC"/>
              </a:buClr>
              <a:buFont typeface="Wingdings" panose="05000000000000000000" pitchFamily="2" charset="2"/>
              <a:buChar char="ü"/>
            </a:pPr>
            <a:r>
              <a:rPr lang="en-US" dirty="0"/>
              <a:t>Sanitize and disinfect surfaces when children are not present</a:t>
            </a:r>
          </a:p>
          <a:p>
            <a:endParaRPr lang="en-US" dirty="0"/>
          </a:p>
          <a:p>
            <a:endParaRPr lang="en-US" sz="2400" dirty="0"/>
          </a:p>
          <a:p>
            <a:endParaRPr lang="en-US" dirty="0"/>
          </a:p>
          <a:p>
            <a:endParaRPr lang="en-US" dirty="0"/>
          </a:p>
        </p:txBody>
      </p:sp>
      <p:sp>
        <p:nvSpPr>
          <p:cNvPr id="7" name="Rectangle 6"/>
          <p:cNvSpPr/>
          <p:nvPr/>
        </p:nvSpPr>
        <p:spPr>
          <a:xfrm>
            <a:off x="1524000" y="0"/>
            <a:ext cx="9144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88BDB7ED-4684-4028-8B72-29E0C8F7ABCC}"/>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spTree>
    <p:custDataLst>
      <p:tags r:id="rId1"/>
    </p:custDataLst>
    <p:extLst>
      <p:ext uri="{BB962C8B-B14F-4D97-AF65-F5344CB8AC3E}">
        <p14:creationId xmlns:p14="http://schemas.microsoft.com/office/powerpoint/2010/main" val="16728228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3"/>
          <p:cNvSpPr>
            <a:spLocks noGrp="1"/>
          </p:cNvSpPr>
          <p:nvPr>
            <p:ph type="title" idx="4294967295"/>
          </p:nvPr>
        </p:nvSpPr>
        <p:spPr>
          <a:xfrm>
            <a:off x="2932113" y="1685925"/>
            <a:ext cx="9259887" cy="854075"/>
          </a:xfrm>
        </p:spPr>
        <p:txBody>
          <a:bodyPr>
            <a:normAutofit fontScale="90000"/>
          </a:bodyPr>
          <a:lstStyle/>
          <a:p>
            <a:r>
              <a:rPr lang="en-US" altLang="en-US" dirty="0">
                <a:cs typeface="Arial" panose="020B0604020202020204" pitchFamily="34" charset="0"/>
              </a:rPr>
              <a:t>Are bleach-free products compliant with California Community Care Licensing </a:t>
            </a:r>
            <a:br>
              <a:rPr lang="en-US" altLang="en-US" dirty="0">
                <a:cs typeface="Arial" panose="020B0604020202020204" pitchFamily="34" charset="0"/>
              </a:rPr>
            </a:br>
            <a:r>
              <a:rPr lang="en-US" altLang="en-US" dirty="0">
                <a:cs typeface="Arial" panose="020B0604020202020204" pitchFamily="34" charset="0"/>
              </a:rPr>
              <a:t>Title 22 Regulations?</a:t>
            </a:r>
            <a:br>
              <a:rPr lang="en-US" altLang="en-US" dirty="0">
                <a:solidFill>
                  <a:srgbClr val="FFFFCC"/>
                </a:solidFill>
                <a:cs typeface="Arial" panose="020B0604020202020204" pitchFamily="34" charset="0"/>
              </a:rPr>
            </a:br>
            <a:r>
              <a:rPr lang="en-US" altLang="en-US" b="1" dirty="0">
                <a:solidFill>
                  <a:schemeClr val="accent2"/>
                </a:solidFill>
                <a:cs typeface="Arial" panose="020B0604020202020204" pitchFamily="34" charset="0"/>
              </a:rPr>
              <a:t>YES!</a:t>
            </a:r>
          </a:p>
        </p:txBody>
      </p:sp>
      <p:sp>
        <p:nvSpPr>
          <p:cNvPr id="43011" name="Content Placeholder 4"/>
          <p:cNvSpPr>
            <a:spLocks noGrp="1"/>
          </p:cNvSpPr>
          <p:nvPr>
            <p:ph idx="4294967295"/>
          </p:nvPr>
        </p:nvSpPr>
        <p:spPr>
          <a:xfrm>
            <a:off x="3763587" y="3178174"/>
            <a:ext cx="6172200" cy="3543300"/>
          </a:xfrm>
        </p:spPr>
        <p:txBody>
          <a:bodyPr/>
          <a:lstStyle/>
          <a:p>
            <a:pPr marL="0" indent="0">
              <a:buNone/>
            </a:pPr>
            <a:endParaRPr lang="en-US" altLang="en-US" sz="1200" b="1" dirty="0">
              <a:solidFill>
                <a:srgbClr val="CCECFF"/>
              </a:solidFill>
            </a:endParaRPr>
          </a:p>
          <a:p>
            <a:pPr marL="0" indent="0">
              <a:buNone/>
            </a:pPr>
            <a:r>
              <a:rPr lang="en-US" altLang="en-US" sz="1800" dirty="0"/>
              <a:t>“Commercial disinfecting solutions, including one-step cleaning/disinfecting solutions, may be used </a:t>
            </a:r>
            <a:r>
              <a:rPr lang="en-US" altLang="en-US" sz="1800" u="sng" dirty="0">
                <a:solidFill>
                  <a:schemeClr val="accent2"/>
                </a:solidFill>
              </a:rPr>
              <a:t>in</a:t>
            </a:r>
            <a:r>
              <a:rPr lang="en-US" altLang="en-US" sz="1800" u="sng" dirty="0">
                <a:solidFill>
                  <a:srgbClr val="FFFF99"/>
                </a:solidFill>
              </a:rPr>
              <a:t> </a:t>
            </a:r>
            <a:r>
              <a:rPr lang="en-US" altLang="en-US" sz="1800" u="sng" dirty="0">
                <a:solidFill>
                  <a:schemeClr val="accent2"/>
                </a:solidFill>
              </a:rPr>
              <a:t>accordance with label directions</a:t>
            </a:r>
            <a:r>
              <a:rPr lang="en-US" altLang="en-US" sz="1800" dirty="0"/>
              <a:t>.”</a:t>
            </a:r>
          </a:p>
          <a:p>
            <a:pPr marL="0" indent="0">
              <a:spcAft>
                <a:spcPts val="1350"/>
              </a:spcAft>
              <a:buFontTx/>
              <a:buChar char="-"/>
            </a:pPr>
            <a:r>
              <a:rPr lang="en-US" altLang="en-US" sz="1200" i="1" dirty="0"/>
              <a:t>CA Community Care Licensing Section 101438.1 (f) </a:t>
            </a:r>
            <a:endParaRPr lang="en-US" altLang="en-US" sz="1650" dirty="0"/>
          </a:p>
          <a:p>
            <a:pPr marL="0" indent="0">
              <a:buNone/>
            </a:pPr>
            <a:r>
              <a:rPr lang="en-US" altLang="en-US" sz="1650" dirty="0"/>
              <a:t>All sanitizers or disinfectants must be registered with the USEPA.</a:t>
            </a:r>
            <a:endParaRPr lang="en-US" altLang="en-US" sz="1650" u="sng" dirty="0"/>
          </a:p>
          <a:p>
            <a:pPr marL="0" indent="0">
              <a:buNone/>
            </a:pPr>
            <a:r>
              <a:rPr lang="en-US" altLang="en-US" sz="1500" u="sng" dirty="0"/>
              <a:t>NOTE:</a:t>
            </a:r>
            <a:r>
              <a:rPr lang="en-US" altLang="en-US" sz="1500" dirty="0"/>
              <a:t> Sanitizers for use in child care settings should be registered as </a:t>
            </a:r>
          </a:p>
          <a:p>
            <a:pPr marL="0" indent="0">
              <a:buNone/>
            </a:pPr>
            <a:r>
              <a:rPr lang="en-US" altLang="en-US" sz="1500" dirty="0"/>
              <a:t>“food contact sanitizers.”</a:t>
            </a:r>
          </a:p>
        </p:txBody>
      </p:sp>
      <p:pic>
        <p:nvPicPr>
          <p:cNvPr id="4301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73102" y="2100958"/>
            <a:ext cx="2343150" cy="513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1524000" y="0"/>
            <a:ext cx="9144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DA406533-4989-488B-8204-F18056F02732}"/>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spTree>
    <p:custDataLst>
      <p:tags r:id="rId1"/>
    </p:custDataLst>
    <p:extLst>
      <p:ext uri="{BB962C8B-B14F-4D97-AF65-F5344CB8AC3E}">
        <p14:creationId xmlns:p14="http://schemas.microsoft.com/office/powerpoint/2010/main" val="42405584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3"/>
          <p:cNvSpPr>
            <a:spLocks noGrp="1"/>
          </p:cNvSpPr>
          <p:nvPr>
            <p:ph type="title" idx="4294967295"/>
          </p:nvPr>
        </p:nvSpPr>
        <p:spPr>
          <a:xfrm>
            <a:off x="2932113" y="1685925"/>
            <a:ext cx="9259887" cy="854075"/>
          </a:xfrm>
        </p:spPr>
        <p:txBody>
          <a:bodyPr>
            <a:normAutofit fontScale="90000"/>
          </a:bodyPr>
          <a:lstStyle/>
          <a:p>
            <a:r>
              <a:rPr lang="en-US" altLang="en-US" dirty="0">
                <a:cs typeface="Arial" panose="020B0604020202020204" pitchFamily="34" charset="0"/>
              </a:rPr>
              <a:t>Are bleach-free products compliant</a:t>
            </a:r>
            <a:br>
              <a:rPr lang="en-US" altLang="en-US" dirty="0">
                <a:solidFill>
                  <a:srgbClr val="FFFFCC"/>
                </a:solidFill>
                <a:cs typeface="Arial" panose="020B0604020202020204" pitchFamily="34" charset="0"/>
              </a:rPr>
            </a:br>
            <a:r>
              <a:rPr lang="en-US" altLang="en-US" sz="4400" dirty="0">
                <a:cs typeface="Arial" panose="020B0604020202020204" pitchFamily="34" charset="0"/>
              </a:rPr>
              <a:t>the Environment Rating Scales-- ECERS, ITERS, and FCCERS? </a:t>
            </a:r>
            <a:r>
              <a:rPr lang="en-US" altLang="en-US" b="1" dirty="0">
                <a:solidFill>
                  <a:schemeClr val="accent2"/>
                </a:solidFill>
                <a:cs typeface="Arial" panose="020B0604020202020204" pitchFamily="34" charset="0"/>
              </a:rPr>
              <a:t>YES!</a:t>
            </a:r>
          </a:p>
        </p:txBody>
      </p:sp>
      <p:sp>
        <p:nvSpPr>
          <p:cNvPr id="43011" name="Content Placeholder 4"/>
          <p:cNvSpPr>
            <a:spLocks noGrp="1"/>
          </p:cNvSpPr>
          <p:nvPr>
            <p:ph idx="4294967295"/>
          </p:nvPr>
        </p:nvSpPr>
        <p:spPr>
          <a:xfrm>
            <a:off x="3685128" y="2912166"/>
            <a:ext cx="6172200" cy="3543300"/>
          </a:xfrm>
        </p:spPr>
        <p:txBody>
          <a:bodyPr>
            <a:normAutofit fontScale="85000" lnSpcReduction="10000"/>
          </a:bodyPr>
          <a:lstStyle/>
          <a:p>
            <a:pPr marL="0" indent="0">
              <a:buNone/>
            </a:pPr>
            <a:endParaRPr lang="en-US" altLang="en-US" sz="1200" b="1" dirty="0">
              <a:solidFill>
                <a:srgbClr val="CCECFF"/>
              </a:solidFill>
            </a:endParaRPr>
          </a:p>
          <a:p>
            <a:pPr marL="0" indent="0">
              <a:buNone/>
            </a:pPr>
            <a:r>
              <a:rPr lang="en-US" altLang="en-US" sz="2000" dirty="0"/>
              <a:t>Meals/ snacks </a:t>
            </a:r>
          </a:p>
          <a:p>
            <a:pPr marL="0" indent="0">
              <a:buNone/>
            </a:pPr>
            <a:r>
              <a:rPr lang="en-US" altLang="en-US" sz="1800" dirty="0"/>
              <a:t>(FCCERS: 9-1.3, 3.3, 5.3; ECERS: 10-1.3, 3.3; ITERS: 7-1.3, 3.3, 5.3)</a:t>
            </a:r>
          </a:p>
          <a:p>
            <a:pPr marL="0" indent="0">
              <a:buNone/>
            </a:pPr>
            <a:r>
              <a:rPr lang="en-US" altLang="en-US" sz="1800" dirty="0"/>
              <a:t>“An alternative EPA approved ‘sanitizer’ may be used in place of the usual bleach and water solution as part of the table washing procedure or for high chair trays, and other food related surfaces. Check the label of the original container and look for the designation as an EPA sanitizer. ” </a:t>
            </a:r>
          </a:p>
          <a:p>
            <a:pPr marL="0" indent="0">
              <a:buNone/>
            </a:pPr>
            <a:endParaRPr lang="en-US" altLang="en-US" sz="700" dirty="0"/>
          </a:p>
          <a:p>
            <a:pPr marL="0" indent="0">
              <a:buNone/>
            </a:pPr>
            <a:r>
              <a:rPr lang="en-US" altLang="en-US" sz="2000" dirty="0"/>
              <a:t>Diapering/ toileting </a:t>
            </a:r>
          </a:p>
          <a:p>
            <a:pPr marL="0" indent="0">
              <a:buNone/>
            </a:pPr>
            <a:r>
              <a:rPr lang="en-US" altLang="en-US" sz="1800" dirty="0"/>
              <a:t>(FCCERS: 10-1.1, 3.1, 5.1, 7.1; ECERS 12-1.1,3.1; ITERS: 9-1.1, 3.1, 5.1, 7.1)</a:t>
            </a:r>
          </a:p>
          <a:p>
            <a:pPr marL="0" indent="0">
              <a:buNone/>
            </a:pPr>
            <a:r>
              <a:rPr lang="en-US" altLang="en-US" sz="1800" dirty="0"/>
              <a:t>“An alternative EPA approved ‘disinfectant’ (not sanitizer) may be used in place of the usual bleach and water solution. Check the label of the original container and look for the designation as an EPA disinfectant.”</a:t>
            </a:r>
          </a:p>
        </p:txBody>
      </p:sp>
      <p:sp>
        <p:nvSpPr>
          <p:cNvPr id="8" name="Rectangle 7"/>
          <p:cNvSpPr/>
          <p:nvPr/>
        </p:nvSpPr>
        <p:spPr>
          <a:xfrm>
            <a:off x="1524000" y="0"/>
            <a:ext cx="9144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DA406533-4989-488B-8204-F18056F02732}"/>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grpSp>
        <p:nvGrpSpPr>
          <p:cNvPr id="9" name="Group 3">
            <a:extLst>
              <a:ext uri="{FF2B5EF4-FFF2-40B4-BE49-F238E27FC236}">
                <a16:creationId xmlns:a16="http://schemas.microsoft.com/office/drawing/2014/main" id="{8FEBCDD1-5A07-4349-93D9-11B955F48E49}"/>
              </a:ext>
            </a:extLst>
          </p:cNvPr>
          <p:cNvGrpSpPr>
            <a:grpSpLocks/>
          </p:cNvGrpSpPr>
          <p:nvPr/>
        </p:nvGrpSpPr>
        <p:grpSpPr bwMode="auto">
          <a:xfrm>
            <a:off x="548639" y="2818015"/>
            <a:ext cx="2906372" cy="2815257"/>
            <a:chOff x="6248400" y="158750"/>
            <a:chExt cx="2647950" cy="2591380"/>
          </a:xfrm>
        </p:grpSpPr>
        <p:pic>
          <p:nvPicPr>
            <p:cNvPr id="10" name="Picture 2">
              <a:extLst>
                <a:ext uri="{FF2B5EF4-FFF2-40B4-BE49-F238E27FC236}">
                  <a16:creationId xmlns:a16="http://schemas.microsoft.com/office/drawing/2014/main" id="{FD8E6FE4-7B69-4AA7-821B-A1A3EB7A90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158750"/>
              <a:ext cx="2108200" cy="155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5">
              <a:extLst>
                <a:ext uri="{FF2B5EF4-FFF2-40B4-BE49-F238E27FC236}">
                  <a16:creationId xmlns:a16="http://schemas.microsoft.com/office/drawing/2014/main" id="{2A252FCA-6357-4D22-A6C2-3DFC51A5DA5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53200" y="674611"/>
              <a:ext cx="2019300" cy="1554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6">
              <a:extLst>
                <a:ext uri="{FF2B5EF4-FFF2-40B4-BE49-F238E27FC236}">
                  <a16:creationId xmlns:a16="http://schemas.microsoft.com/office/drawing/2014/main" id="{AFC3F804-C1F5-449D-B98F-CFAA671F6F1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58000" y="1195968"/>
              <a:ext cx="2038350" cy="1554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custDataLst>
      <p:tags r:id="rId1"/>
    </p:custDataLst>
    <p:extLst>
      <p:ext uri="{BB962C8B-B14F-4D97-AF65-F5344CB8AC3E}">
        <p14:creationId xmlns:p14="http://schemas.microsoft.com/office/powerpoint/2010/main" val="15254031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5E2FC-789F-BED0-B3BD-AA68D388EB79}"/>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6DE5FAC5-B0F9-0404-EA7F-822447186252}"/>
              </a:ext>
            </a:extLst>
          </p:cNvPr>
          <p:cNvPicPr>
            <a:picLocks noChangeAspect="1"/>
          </p:cNvPicPr>
          <p:nvPr/>
        </p:nvPicPr>
        <p:blipFill>
          <a:blip r:embed="rId3"/>
          <a:stretch>
            <a:fillRect/>
          </a:stretch>
        </p:blipFill>
        <p:spPr>
          <a:xfrm>
            <a:off x="4112237" y="697230"/>
            <a:ext cx="3751553" cy="4967681"/>
          </a:xfrm>
          <a:prstGeom prst="rect">
            <a:avLst/>
          </a:prstGeom>
        </p:spPr>
      </p:pic>
      <p:sp>
        <p:nvSpPr>
          <p:cNvPr id="6" name="AutoShape 4">
            <a:extLst>
              <a:ext uri="{FF2B5EF4-FFF2-40B4-BE49-F238E27FC236}">
                <a16:creationId xmlns:a16="http://schemas.microsoft.com/office/drawing/2014/main" id="{17A551A3-8B7F-4046-B1FC-D28D2AD2DFA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a:extLst>
              <a:ext uri="{FF2B5EF4-FFF2-40B4-BE49-F238E27FC236}">
                <a16:creationId xmlns:a16="http://schemas.microsoft.com/office/drawing/2014/main" id="{7A17F59C-8ABE-0BC1-098D-B97816DA9B1E}"/>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 name="Picture 8">
            <a:extLst>
              <a:ext uri="{FF2B5EF4-FFF2-40B4-BE49-F238E27FC236}">
                <a16:creationId xmlns:a16="http://schemas.microsoft.com/office/drawing/2014/main" id="{25B274E0-2188-910D-0A54-542BFFA75C8E}"/>
              </a:ext>
            </a:extLst>
          </p:cNvPr>
          <p:cNvPicPr>
            <a:picLocks noChangeAspect="1"/>
          </p:cNvPicPr>
          <p:nvPr/>
        </p:nvPicPr>
        <p:blipFill>
          <a:blip r:embed="rId4"/>
          <a:stretch>
            <a:fillRect/>
          </a:stretch>
        </p:blipFill>
        <p:spPr>
          <a:xfrm>
            <a:off x="7988056" y="685800"/>
            <a:ext cx="3962016" cy="5246370"/>
          </a:xfrm>
          <a:prstGeom prst="rect">
            <a:avLst/>
          </a:prstGeom>
        </p:spPr>
      </p:pic>
      <p:pic>
        <p:nvPicPr>
          <p:cNvPr id="12" name="Picture 11">
            <a:extLst>
              <a:ext uri="{FF2B5EF4-FFF2-40B4-BE49-F238E27FC236}">
                <a16:creationId xmlns:a16="http://schemas.microsoft.com/office/drawing/2014/main" id="{A41753FA-F8D6-EACA-89F4-5FC67E612DC1}"/>
              </a:ext>
            </a:extLst>
          </p:cNvPr>
          <p:cNvPicPr>
            <a:picLocks noChangeAspect="1"/>
          </p:cNvPicPr>
          <p:nvPr/>
        </p:nvPicPr>
        <p:blipFill>
          <a:blip r:embed="rId5"/>
          <a:stretch>
            <a:fillRect/>
          </a:stretch>
        </p:blipFill>
        <p:spPr>
          <a:xfrm>
            <a:off x="182880" y="724082"/>
            <a:ext cx="3760470" cy="4979488"/>
          </a:xfrm>
          <a:prstGeom prst="rect">
            <a:avLst/>
          </a:prstGeom>
        </p:spPr>
      </p:pic>
      <p:sp>
        <p:nvSpPr>
          <p:cNvPr id="3" name="TextBox 2">
            <a:extLst>
              <a:ext uri="{FF2B5EF4-FFF2-40B4-BE49-F238E27FC236}">
                <a16:creationId xmlns:a16="http://schemas.microsoft.com/office/drawing/2014/main" id="{6E37F3C0-9773-DDCE-F67D-BAEF1EE9E20A}"/>
              </a:ext>
            </a:extLst>
          </p:cNvPr>
          <p:cNvSpPr txBox="1"/>
          <p:nvPr/>
        </p:nvSpPr>
        <p:spPr>
          <a:xfrm>
            <a:off x="8560340" y="6371617"/>
            <a:ext cx="1614792" cy="369332"/>
          </a:xfrm>
          <a:prstGeom prst="rect">
            <a:avLst/>
          </a:prstGeom>
          <a:noFill/>
        </p:spPr>
        <p:txBody>
          <a:bodyPr wrap="square" rtlCol="0">
            <a:spAutoFit/>
          </a:bodyPr>
          <a:lstStyle/>
          <a:p>
            <a:r>
              <a:rPr lang="en-US" b="1" dirty="0">
                <a:solidFill>
                  <a:schemeClr val="bg1"/>
                </a:solidFill>
              </a:rPr>
              <a:t>CCHP.ucsf.edu</a:t>
            </a:r>
          </a:p>
        </p:txBody>
      </p:sp>
    </p:spTree>
    <p:extLst>
      <p:ext uri="{BB962C8B-B14F-4D97-AF65-F5344CB8AC3E}">
        <p14:creationId xmlns:p14="http://schemas.microsoft.com/office/powerpoint/2010/main" val="1836591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24000" y="0"/>
            <a:ext cx="9144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E602697-04E4-4721-9354-FF996D38BDFE}"/>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pic>
        <p:nvPicPr>
          <p:cNvPr id="4" name="Picture 3">
            <a:extLst>
              <a:ext uri="{FF2B5EF4-FFF2-40B4-BE49-F238E27FC236}">
                <a16:creationId xmlns:a16="http://schemas.microsoft.com/office/drawing/2014/main" id="{3524FDFA-1943-4AE8-9F19-7FD613C9FC7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3693" y="1238597"/>
            <a:ext cx="5931050" cy="4583084"/>
          </a:xfrm>
          <a:prstGeom prst="rect">
            <a:avLst/>
          </a:prstGeom>
          <a:ln>
            <a:solidFill>
              <a:schemeClr val="tx1"/>
            </a:solidFill>
          </a:ln>
        </p:spPr>
      </p:pic>
      <p:pic>
        <p:nvPicPr>
          <p:cNvPr id="10" name="Picture 9">
            <a:extLst>
              <a:ext uri="{FF2B5EF4-FFF2-40B4-BE49-F238E27FC236}">
                <a16:creationId xmlns:a16="http://schemas.microsoft.com/office/drawing/2014/main" id="{2C740E60-73BF-472C-A133-1CA45A71D18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77256" y="1238597"/>
            <a:ext cx="5931051" cy="4583084"/>
          </a:xfrm>
          <a:prstGeom prst="rect">
            <a:avLst/>
          </a:prstGeom>
          <a:solidFill>
            <a:schemeClr val="tx1"/>
          </a:solidFill>
          <a:ln>
            <a:solidFill>
              <a:schemeClr val="tx1"/>
            </a:solidFill>
          </a:ln>
        </p:spPr>
      </p:pic>
    </p:spTree>
    <p:custDataLst>
      <p:tags r:id="rId1"/>
    </p:custDataLst>
    <p:extLst>
      <p:ext uri="{BB962C8B-B14F-4D97-AF65-F5344CB8AC3E}">
        <p14:creationId xmlns:p14="http://schemas.microsoft.com/office/powerpoint/2010/main" val="31045957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defRPr/>
            </a:pPr>
            <a:r>
              <a:rPr lang="en-US" dirty="0">
                <a:latin typeface="+mj-lt"/>
              </a:rPr>
              <a:t>Why are we here today?</a:t>
            </a:r>
          </a:p>
        </p:txBody>
      </p:sp>
      <p:sp>
        <p:nvSpPr>
          <p:cNvPr id="10243" name="TextBox 4"/>
          <p:cNvSpPr txBox="1">
            <a:spLocks noChangeArrowheads="1"/>
          </p:cNvSpPr>
          <p:nvPr/>
        </p:nvSpPr>
        <p:spPr bwMode="auto">
          <a:xfrm>
            <a:off x="1905000" y="1295400"/>
            <a:ext cx="8022220" cy="4401205"/>
          </a:xfrm>
          <a:prstGeom prst="rect">
            <a:avLst/>
          </a:prstGeom>
          <a:noFill/>
          <a:ln w="28575">
            <a:noFill/>
            <a:miter lim="800000"/>
            <a:headEnd/>
            <a:tailEnd/>
          </a:ln>
        </p:spPr>
        <p:txBody>
          <a:bodyPr wrap="square">
            <a:spAutoFit/>
          </a:bodyPr>
          <a:lstStyle/>
          <a:p>
            <a:pPr>
              <a:defRPr/>
            </a:pPr>
            <a:endParaRPr lang="en-US" sz="2800" dirty="0">
              <a:solidFill>
                <a:srgbClr val="8DC63F"/>
              </a:solidFill>
              <a:ea typeface="News Gothic MT"/>
              <a:cs typeface="News Gothic MT"/>
            </a:endParaRPr>
          </a:p>
          <a:p>
            <a:pPr>
              <a:defRPr/>
            </a:pPr>
            <a:r>
              <a:rPr lang="en-US" sz="2800" dirty="0">
                <a:solidFill>
                  <a:srgbClr val="8DC63F"/>
                </a:solidFill>
                <a:ea typeface="News Gothic MT"/>
                <a:cs typeface="News Gothic MT"/>
              </a:rPr>
              <a:t>Goal</a:t>
            </a:r>
            <a:r>
              <a:rPr lang="en-US" sz="2800" b="1" dirty="0">
                <a:solidFill>
                  <a:srgbClr val="8DC63F"/>
                </a:solidFill>
                <a:ea typeface="News Gothic MT"/>
                <a:cs typeface="News Gothic MT"/>
              </a:rPr>
              <a:t>: </a:t>
            </a:r>
            <a:r>
              <a:rPr lang="en-US" sz="2800" dirty="0">
                <a:solidFill>
                  <a:srgbClr val="0072BC"/>
                </a:solidFill>
                <a:ea typeface="News Gothic MT"/>
                <a:cs typeface="News Gothic MT"/>
              </a:rPr>
              <a:t>To protect the health of children, child care staff, and the environment. You will  learn about:</a:t>
            </a:r>
          </a:p>
          <a:p>
            <a:pPr>
              <a:defRPr/>
            </a:pPr>
            <a:endParaRPr lang="en-US" sz="2800" dirty="0">
              <a:solidFill>
                <a:srgbClr val="0072BC"/>
              </a:solidFill>
              <a:ea typeface="News Gothic MT"/>
              <a:cs typeface="News Gothic MT"/>
            </a:endParaRPr>
          </a:p>
          <a:p>
            <a:pPr marL="457200" indent="-457200">
              <a:buClr>
                <a:srgbClr val="8DC63F"/>
              </a:buClr>
              <a:buFont typeface="Wingdings" panose="05000000000000000000" pitchFamily="2" charset="2"/>
              <a:buChar char="ü"/>
              <a:defRPr/>
            </a:pPr>
            <a:r>
              <a:rPr lang="en-US" sz="2800" dirty="0">
                <a:cs typeface="Arial" pitchFamily="34" charset="0"/>
              </a:rPr>
              <a:t>How germs cause illness</a:t>
            </a:r>
          </a:p>
          <a:p>
            <a:pPr marL="457200" indent="-457200">
              <a:buClr>
                <a:srgbClr val="8DC63F"/>
              </a:buClr>
              <a:buFont typeface="Wingdings" panose="05000000000000000000" pitchFamily="2" charset="2"/>
              <a:buChar char="ü"/>
              <a:defRPr/>
            </a:pPr>
            <a:r>
              <a:rPr lang="en-US" sz="2800" dirty="0">
                <a:cs typeface="Arial" pitchFamily="34" charset="0"/>
              </a:rPr>
              <a:t>Safe use of sanitizers and disinfectants</a:t>
            </a:r>
          </a:p>
          <a:p>
            <a:pPr marL="457200" indent="-457200">
              <a:buClr>
                <a:srgbClr val="8DC63F"/>
              </a:buClr>
              <a:buFont typeface="Wingdings" panose="05000000000000000000" pitchFamily="2" charset="2"/>
              <a:buChar char="ü"/>
              <a:defRPr/>
            </a:pPr>
            <a:r>
              <a:rPr lang="en-US" sz="2800" dirty="0">
                <a:cs typeface="Arial" pitchFamily="34" charset="0"/>
              </a:rPr>
              <a:t>An integrated approach for managing germs in child care facilities (Integrated Germ Management or IGM) that is healthy for children, staff, and the environment.</a:t>
            </a:r>
          </a:p>
        </p:txBody>
      </p:sp>
      <p:sp>
        <p:nvSpPr>
          <p:cNvPr id="8" name="Rectangle 7"/>
          <p:cNvSpPr/>
          <p:nvPr/>
        </p:nvSpPr>
        <p:spPr>
          <a:xfrm>
            <a:off x="1524000" y="0"/>
            <a:ext cx="9144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1969AFA9-4408-4B87-B23F-7B0EEEDA4BDD}"/>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spTree>
    <p:custDataLst>
      <p:tags r:id="rId1"/>
    </p:custDataLst>
    <p:extLst>
      <p:ext uri="{BB962C8B-B14F-4D97-AF65-F5344CB8AC3E}">
        <p14:creationId xmlns:p14="http://schemas.microsoft.com/office/powerpoint/2010/main" val="309112060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24000" y="0"/>
            <a:ext cx="9144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E602697-04E4-4721-9354-FF996D38BDFE}"/>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pic>
        <p:nvPicPr>
          <p:cNvPr id="3" name="Picture 2">
            <a:extLst>
              <a:ext uri="{FF2B5EF4-FFF2-40B4-BE49-F238E27FC236}">
                <a16:creationId xmlns:a16="http://schemas.microsoft.com/office/drawing/2014/main" id="{FB89CD3B-D105-4463-8536-26CE844FE97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49723" y="718043"/>
            <a:ext cx="6676424" cy="5159055"/>
          </a:xfrm>
          <a:prstGeom prst="rect">
            <a:avLst/>
          </a:prstGeom>
          <a:ln>
            <a:solidFill>
              <a:schemeClr val="tx1"/>
            </a:solidFill>
          </a:ln>
        </p:spPr>
      </p:pic>
    </p:spTree>
    <p:custDataLst>
      <p:tags r:id="rId1"/>
    </p:custDataLst>
    <p:extLst>
      <p:ext uri="{BB962C8B-B14F-4D97-AF65-F5344CB8AC3E}">
        <p14:creationId xmlns:p14="http://schemas.microsoft.com/office/powerpoint/2010/main" val="16263316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24000" y="0"/>
            <a:ext cx="9144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E602697-04E4-4721-9354-FF996D38BDFE}"/>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pic>
        <p:nvPicPr>
          <p:cNvPr id="3" name="Picture 2">
            <a:extLst>
              <a:ext uri="{FF2B5EF4-FFF2-40B4-BE49-F238E27FC236}">
                <a16:creationId xmlns:a16="http://schemas.microsoft.com/office/drawing/2014/main" id="{B3AFABCA-7053-4F1F-9343-11FBD836BF0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0508" y="1460962"/>
            <a:ext cx="5615492" cy="4339244"/>
          </a:xfrm>
          <a:prstGeom prst="rect">
            <a:avLst/>
          </a:prstGeom>
          <a:ln>
            <a:solidFill>
              <a:schemeClr val="tx1"/>
            </a:solidFill>
          </a:ln>
        </p:spPr>
      </p:pic>
      <p:pic>
        <p:nvPicPr>
          <p:cNvPr id="5" name="Picture 4">
            <a:extLst>
              <a:ext uri="{FF2B5EF4-FFF2-40B4-BE49-F238E27FC236}">
                <a16:creationId xmlns:a16="http://schemas.microsoft.com/office/drawing/2014/main" id="{733EC82D-5F65-4D7A-AD49-74D0747677A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96000" y="1460962"/>
            <a:ext cx="5615493" cy="4339244"/>
          </a:xfrm>
          <a:prstGeom prst="rect">
            <a:avLst/>
          </a:prstGeom>
          <a:ln>
            <a:solidFill>
              <a:schemeClr val="tx1"/>
            </a:solidFill>
          </a:ln>
        </p:spPr>
      </p:pic>
    </p:spTree>
    <p:custDataLst>
      <p:tags r:id="rId1"/>
    </p:custDataLst>
    <p:extLst>
      <p:ext uri="{BB962C8B-B14F-4D97-AF65-F5344CB8AC3E}">
        <p14:creationId xmlns:p14="http://schemas.microsoft.com/office/powerpoint/2010/main" val="279993079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009210" y="730727"/>
            <a:ext cx="8173580" cy="611449"/>
          </a:xfrm>
        </p:spPr>
        <p:txBody>
          <a:bodyPr/>
          <a:lstStyle/>
          <a:p>
            <a:pPr algn="ctr"/>
            <a:r>
              <a:rPr lang="en-US" dirty="0"/>
              <a:t>Did you know?</a:t>
            </a:r>
          </a:p>
        </p:txBody>
      </p:sp>
      <p:sp>
        <p:nvSpPr>
          <p:cNvPr id="6" name="Content Placeholder 5"/>
          <p:cNvSpPr>
            <a:spLocks noGrp="1"/>
          </p:cNvSpPr>
          <p:nvPr>
            <p:ph idx="1"/>
          </p:nvPr>
        </p:nvSpPr>
        <p:spPr>
          <a:xfrm>
            <a:off x="2058570" y="1387982"/>
            <a:ext cx="6253633" cy="2956798"/>
          </a:xfrm>
        </p:spPr>
        <p:txBody>
          <a:bodyPr/>
          <a:lstStyle/>
          <a:p>
            <a:r>
              <a:rPr lang="en-US" sz="2400" dirty="0"/>
              <a:t>Your body contains many more microbes (including bacteria and viruses) than human cells. </a:t>
            </a:r>
          </a:p>
          <a:p>
            <a:r>
              <a:rPr lang="en-US" sz="2400" dirty="0"/>
              <a:t>Even though some microbes can cause dangerous infections, you can't live without others.</a:t>
            </a:r>
          </a:p>
        </p:txBody>
      </p:sp>
      <p:sp>
        <p:nvSpPr>
          <p:cNvPr id="11" name="TextBox 10"/>
          <p:cNvSpPr txBox="1"/>
          <p:nvPr/>
        </p:nvSpPr>
        <p:spPr>
          <a:xfrm>
            <a:off x="3607550" y="4344780"/>
            <a:ext cx="4095083" cy="1777410"/>
          </a:xfrm>
          <a:prstGeom prst="rect">
            <a:avLst/>
          </a:prstGeom>
          <a:solidFill>
            <a:srgbClr val="F7941E"/>
          </a:solidFill>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just"/>
            <a:r>
              <a:rPr lang="en-US" sz="2400" dirty="0"/>
              <a:t>Exposure to microbes in early childhood is important for immune system development and digestive health.</a:t>
            </a:r>
          </a:p>
          <a:p>
            <a:endParaRPr lang="en-US" sz="1350" dirty="0"/>
          </a:p>
        </p:txBody>
      </p:sp>
      <p:sp>
        <p:nvSpPr>
          <p:cNvPr id="5" name="TextBox 4"/>
          <p:cNvSpPr txBox="1"/>
          <p:nvPr/>
        </p:nvSpPr>
        <p:spPr>
          <a:xfrm>
            <a:off x="2058569" y="3511735"/>
            <a:ext cx="7523544" cy="369332"/>
          </a:xfrm>
          <a:prstGeom prst="rect">
            <a:avLst/>
          </a:prstGeom>
          <a:noFill/>
        </p:spPr>
        <p:txBody>
          <a:bodyPr wrap="square" rtlCol="0">
            <a:spAutoFit/>
          </a:bodyPr>
          <a:lstStyle/>
          <a:p>
            <a:r>
              <a:rPr lang="en-US" dirty="0"/>
              <a:t> Courtesy: National Human Genome Research Institute </a:t>
            </a:r>
            <a:r>
              <a:rPr lang="en-US" dirty="0">
                <a:hlinkClick r:id="rId4"/>
              </a:rPr>
              <a:t>https://genome.gov</a:t>
            </a:r>
            <a:r>
              <a:rPr lang="en-US" dirty="0"/>
              <a:t>    </a:t>
            </a:r>
          </a:p>
        </p:txBody>
      </p:sp>
      <p:sp>
        <p:nvSpPr>
          <p:cNvPr id="9" name="Rectangle 8"/>
          <p:cNvSpPr/>
          <p:nvPr/>
        </p:nvSpPr>
        <p:spPr>
          <a:xfrm>
            <a:off x="1524000" y="0"/>
            <a:ext cx="9144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0D6F8F65-DFBF-46C6-AA6C-D3258A0C4BC0}"/>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spTree>
    <p:custDataLst>
      <p:tags r:id="rId1"/>
    </p:custDataLst>
    <p:extLst>
      <p:ext uri="{BB962C8B-B14F-4D97-AF65-F5344CB8AC3E}">
        <p14:creationId xmlns:p14="http://schemas.microsoft.com/office/powerpoint/2010/main" val="43399473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7586" y="382546"/>
            <a:ext cx="8173580" cy="1215948"/>
          </a:xfrm>
        </p:spPr>
        <p:txBody>
          <a:bodyPr>
            <a:normAutofit fontScale="90000"/>
          </a:bodyPr>
          <a:lstStyle/>
          <a:p>
            <a:br>
              <a:rPr lang="en-US" dirty="0"/>
            </a:br>
            <a:br>
              <a:rPr lang="en-US" dirty="0"/>
            </a:br>
            <a:r>
              <a:rPr lang="en-US" dirty="0"/>
              <a:t>Activity: Do you Clean, Sanitize or Disinfect? </a:t>
            </a:r>
          </a:p>
        </p:txBody>
      </p:sp>
      <p:sp>
        <p:nvSpPr>
          <p:cNvPr id="8" name="Content Placeholder 7"/>
          <p:cNvSpPr>
            <a:spLocks noGrp="1"/>
          </p:cNvSpPr>
          <p:nvPr>
            <p:ph sz="half" idx="1"/>
          </p:nvPr>
        </p:nvSpPr>
        <p:spPr>
          <a:xfrm>
            <a:off x="4021207" y="2839641"/>
            <a:ext cx="3886200" cy="3699271"/>
          </a:xfrm>
        </p:spPr>
        <p:txBody>
          <a:bodyPr/>
          <a:lstStyle/>
          <a:p>
            <a:r>
              <a:rPr lang="en-US" dirty="0"/>
              <a:t>Mixed-use table</a:t>
            </a:r>
          </a:p>
          <a:p>
            <a:pPr marL="0" indent="0">
              <a:buNone/>
            </a:pPr>
            <a:endParaRPr lang="en-US" dirty="0"/>
          </a:p>
          <a:p>
            <a:r>
              <a:rPr lang="en-US" dirty="0"/>
              <a:t>Changing table</a:t>
            </a:r>
          </a:p>
          <a:p>
            <a:pPr marL="0" indent="0">
              <a:buNone/>
            </a:pPr>
            <a:endParaRPr lang="en-US" dirty="0"/>
          </a:p>
          <a:p>
            <a:r>
              <a:rPr lang="en-US" dirty="0"/>
              <a:t>Nap mat</a:t>
            </a:r>
          </a:p>
          <a:p>
            <a:endParaRPr lang="en-US" dirty="0"/>
          </a:p>
          <a:p>
            <a:endParaRPr lang="en-US" dirty="0"/>
          </a:p>
        </p:txBody>
      </p:sp>
      <p:sp>
        <p:nvSpPr>
          <p:cNvPr id="10" name="Text Placeholder 6"/>
          <p:cNvSpPr txBox="1">
            <a:spLocks/>
          </p:cNvSpPr>
          <p:nvPr/>
        </p:nvSpPr>
        <p:spPr>
          <a:xfrm>
            <a:off x="2011018" y="2064763"/>
            <a:ext cx="8169964" cy="334897"/>
          </a:xfrm>
          <a:prstGeom prst="rect">
            <a:avLst/>
          </a:prstGeom>
        </p:spPr>
        <p:txBody>
          <a:bodyPr/>
          <a:lstStyle>
            <a:lvl1pPr marL="393690" indent="-393690" algn="l" defTabSz="853419" rtl="0" eaLnBrk="1" latinLnBrk="0" hangingPunct="1">
              <a:lnSpc>
                <a:spcPct val="100000"/>
              </a:lnSpc>
              <a:spcBef>
                <a:spcPts val="0"/>
              </a:spcBef>
              <a:spcAft>
                <a:spcPts val="800"/>
              </a:spcAft>
              <a:buClr>
                <a:schemeClr val="accent1"/>
              </a:buClr>
              <a:buSzPct val="80000"/>
              <a:buFont typeface="Wingdings" charset="2"/>
              <a:buChar char="§"/>
              <a:tabLst/>
              <a:defRPr lang="en-US" sz="2933" b="0" kern="1200" dirty="0" smtClean="0">
                <a:solidFill>
                  <a:schemeClr val="tx1"/>
                </a:solidFill>
                <a:latin typeface="+mn-lt"/>
                <a:ea typeface="+mn-ea"/>
                <a:cs typeface="+mn-cs"/>
              </a:defRPr>
            </a:lvl1pPr>
            <a:lvl2pPr marL="772565" indent="-378875" algn="l" defTabSz="853419" rtl="0" eaLnBrk="1" latinLnBrk="0" hangingPunct="1">
              <a:lnSpc>
                <a:spcPct val="100000"/>
              </a:lnSpc>
              <a:spcBef>
                <a:spcPts val="0"/>
              </a:spcBef>
              <a:spcAft>
                <a:spcPts val="800"/>
              </a:spcAft>
              <a:buClr>
                <a:schemeClr val="accent5">
                  <a:lumMod val="50000"/>
                </a:schemeClr>
              </a:buClr>
              <a:buSzPct val="100000"/>
              <a:buFont typeface=".AppleSystemUIFont" charset="0"/>
              <a:buChar char="-"/>
              <a:tabLst/>
              <a:defRPr lang="en-US" sz="2667" b="0" kern="1200" dirty="0" smtClean="0">
                <a:solidFill>
                  <a:schemeClr val="tx1"/>
                </a:solidFill>
                <a:latin typeface="+mn-lt"/>
                <a:ea typeface="+mn-ea"/>
                <a:cs typeface="+mn-cs"/>
              </a:defRPr>
            </a:lvl2pPr>
            <a:lvl3pPr marL="1075240" indent="-302676" algn="l" defTabSz="853419" rtl="0" eaLnBrk="1" latinLnBrk="0" hangingPunct="1">
              <a:lnSpc>
                <a:spcPct val="100000"/>
              </a:lnSpc>
              <a:spcBef>
                <a:spcPts val="0"/>
              </a:spcBef>
              <a:spcAft>
                <a:spcPts val="800"/>
              </a:spcAft>
              <a:buClr>
                <a:schemeClr val="accent1"/>
              </a:buClr>
              <a:buSzPct val="80000"/>
              <a:buFont typeface="Wingdings" charset="2"/>
              <a:buChar char="§"/>
              <a:tabLst/>
              <a:defRPr lang="en-US" sz="2400" b="0" kern="1200" dirty="0" smtClean="0">
                <a:solidFill>
                  <a:schemeClr val="tx1"/>
                </a:solidFill>
                <a:latin typeface="+mn-lt"/>
                <a:ea typeface="+mn-ea"/>
                <a:cs typeface="+mn-cs"/>
              </a:defRPr>
            </a:lvl3pPr>
            <a:lvl4pPr marL="1371566" indent="-296326" algn="l" defTabSz="853419" rtl="0" eaLnBrk="1" latinLnBrk="0" hangingPunct="1">
              <a:lnSpc>
                <a:spcPct val="100000"/>
              </a:lnSpc>
              <a:spcBef>
                <a:spcPts val="0"/>
              </a:spcBef>
              <a:spcAft>
                <a:spcPts val="800"/>
              </a:spcAft>
              <a:buClr>
                <a:schemeClr val="accent5">
                  <a:lumMod val="50000"/>
                </a:schemeClr>
              </a:buClr>
              <a:buSzPct val="100000"/>
              <a:buFont typeface=".AppleSystemUIFont" charset="0"/>
              <a:buChar char="-"/>
              <a:tabLst/>
              <a:defRPr lang="en-US" sz="2133" b="0" kern="1200" dirty="0" smtClean="0">
                <a:solidFill>
                  <a:schemeClr val="tx1"/>
                </a:solidFill>
                <a:latin typeface="+mn-lt"/>
                <a:ea typeface="+mn-ea"/>
                <a:cs typeface="+mn-cs"/>
              </a:defRPr>
            </a:lvl4pPr>
            <a:lvl5pPr marL="1750440" indent="-302676" algn="l" defTabSz="853419" rtl="0" eaLnBrk="1" latinLnBrk="0" hangingPunct="1">
              <a:lnSpc>
                <a:spcPct val="200000"/>
              </a:lnSpc>
              <a:spcBef>
                <a:spcPts val="0"/>
              </a:spcBef>
              <a:buClr>
                <a:srgbClr val="18A3AC"/>
              </a:buClr>
              <a:buSzPct val="80000"/>
              <a:buFont typeface="Wingdings" charset="2"/>
              <a:buChar char="§"/>
              <a:defRPr lang="en-US" sz="2667" b="0" kern="1200" dirty="0">
                <a:solidFill>
                  <a:schemeClr val="tx1"/>
                </a:solidFill>
                <a:latin typeface="+mj-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sz="2400" dirty="0"/>
              <a:t>Please refer to your handout </a:t>
            </a:r>
            <a:r>
              <a:rPr lang="en-US" sz="2400" i="1" dirty="0"/>
              <a:t>Caring for Our Children, Appendix K </a:t>
            </a:r>
          </a:p>
          <a:p>
            <a:endParaRPr lang="en-US" sz="1800" dirty="0"/>
          </a:p>
        </p:txBody>
      </p:sp>
      <p:sp>
        <p:nvSpPr>
          <p:cNvPr id="11" name="Rectangle 10"/>
          <p:cNvSpPr/>
          <p:nvPr/>
        </p:nvSpPr>
        <p:spPr>
          <a:xfrm>
            <a:off x="1524000" y="0"/>
            <a:ext cx="9144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8E7B1D11-8A6C-4A9F-A904-FC1888F1B793}"/>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spTree>
    <p:custDataLst>
      <p:tags r:id="rId1"/>
    </p:custDataLst>
    <p:extLst>
      <p:ext uri="{BB962C8B-B14F-4D97-AF65-F5344CB8AC3E}">
        <p14:creationId xmlns:p14="http://schemas.microsoft.com/office/powerpoint/2010/main" val="1025445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7586" y="382546"/>
            <a:ext cx="8173580" cy="1215948"/>
          </a:xfrm>
        </p:spPr>
        <p:txBody>
          <a:bodyPr>
            <a:normAutofit fontScale="90000"/>
          </a:bodyPr>
          <a:lstStyle/>
          <a:p>
            <a:br>
              <a:rPr lang="en-US" dirty="0"/>
            </a:br>
            <a:br>
              <a:rPr lang="en-US" dirty="0"/>
            </a:br>
            <a:r>
              <a:rPr lang="en-US" dirty="0"/>
              <a:t>Activity: Do you Clean, Sanitize or Disinfect? </a:t>
            </a:r>
          </a:p>
        </p:txBody>
      </p:sp>
      <p:sp>
        <p:nvSpPr>
          <p:cNvPr id="8" name="Content Placeholder 7"/>
          <p:cNvSpPr>
            <a:spLocks noGrp="1"/>
          </p:cNvSpPr>
          <p:nvPr>
            <p:ph sz="half" idx="1"/>
          </p:nvPr>
        </p:nvSpPr>
        <p:spPr>
          <a:xfrm>
            <a:off x="4021207" y="2839641"/>
            <a:ext cx="3886200" cy="3699271"/>
          </a:xfrm>
        </p:spPr>
        <p:txBody>
          <a:bodyPr/>
          <a:lstStyle/>
          <a:p>
            <a:r>
              <a:rPr lang="en-US" dirty="0"/>
              <a:t>Mixed-use table</a:t>
            </a:r>
          </a:p>
          <a:p>
            <a:pPr marL="0" indent="0">
              <a:buNone/>
            </a:pPr>
            <a:endParaRPr lang="en-US" dirty="0"/>
          </a:p>
          <a:p>
            <a:r>
              <a:rPr lang="en-US" dirty="0"/>
              <a:t>Changing table</a:t>
            </a:r>
          </a:p>
          <a:p>
            <a:pPr marL="0" indent="0">
              <a:buNone/>
            </a:pPr>
            <a:endParaRPr lang="en-US" dirty="0"/>
          </a:p>
          <a:p>
            <a:r>
              <a:rPr lang="en-US" dirty="0"/>
              <a:t>Nap mat</a:t>
            </a:r>
          </a:p>
          <a:p>
            <a:endParaRPr lang="en-US" dirty="0"/>
          </a:p>
          <a:p>
            <a:endParaRPr lang="en-US" dirty="0"/>
          </a:p>
        </p:txBody>
      </p:sp>
      <p:sp>
        <p:nvSpPr>
          <p:cNvPr id="10" name="Text Placeholder 6"/>
          <p:cNvSpPr txBox="1">
            <a:spLocks/>
          </p:cNvSpPr>
          <p:nvPr/>
        </p:nvSpPr>
        <p:spPr>
          <a:xfrm>
            <a:off x="2011018" y="2064763"/>
            <a:ext cx="8169964" cy="334897"/>
          </a:xfrm>
          <a:prstGeom prst="rect">
            <a:avLst/>
          </a:prstGeom>
        </p:spPr>
        <p:txBody>
          <a:bodyPr/>
          <a:lstStyle>
            <a:lvl1pPr marL="393690" indent="-393690" algn="l" defTabSz="853419" rtl="0" eaLnBrk="1" latinLnBrk="0" hangingPunct="1">
              <a:lnSpc>
                <a:spcPct val="100000"/>
              </a:lnSpc>
              <a:spcBef>
                <a:spcPts val="0"/>
              </a:spcBef>
              <a:spcAft>
                <a:spcPts val="800"/>
              </a:spcAft>
              <a:buClr>
                <a:schemeClr val="accent1"/>
              </a:buClr>
              <a:buSzPct val="80000"/>
              <a:buFont typeface="Wingdings" charset="2"/>
              <a:buChar char="§"/>
              <a:tabLst/>
              <a:defRPr lang="en-US" sz="2933" b="0" kern="1200" dirty="0" smtClean="0">
                <a:solidFill>
                  <a:schemeClr val="tx1"/>
                </a:solidFill>
                <a:latin typeface="+mn-lt"/>
                <a:ea typeface="+mn-ea"/>
                <a:cs typeface="+mn-cs"/>
              </a:defRPr>
            </a:lvl1pPr>
            <a:lvl2pPr marL="772565" indent="-378875" algn="l" defTabSz="853419" rtl="0" eaLnBrk="1" latinLnBrk="0" hangingPunct="1">
              <a:lnSpc>
                <a:spcPct val="100000"/>
              </a:lnSpc>
              <a:spcBef>
                <a:spcPts val="0"/>
              </a:spcBef>
              <a:spcAft>
                <a:spcPts val="800"/>
              </a:spcAft>
              <a:buClr>
                <a:schemeClr val="accent5">
                  <a:lumMod val="50000"/>
                </a:schemeClr>
              </a:buClr>
              <a:buSzPct val="100000"/>
              <a:buFont typeface=".AppleSystemUIFont" charset="0"/>
              <a:buChar char="-"/>
              <a:tabLst/>
              <a:defRPr lang="en-US" sz="2667" b="0" kern="1200" dirty="0" smtClean="0">
                <a:solidFill>
                  <a:schemeClr val="tx1"/>
                </a:solidFill>
                <a:latin typeface="+mn-lt"/>
                <a:ea typeface="+mn-ea"/>
                <a:cs typeface="+mn-cs"/>
              </a:defRPr>
            </a:lvl2pPr>
            <a:lvl3pPr marL="1075240" indent="-302676" algn="l" defTabSz="853419" rtl="0" eaLnBrk="1" latinLnBrk="0" hangingPunct="1">
              <a:lnSpc>
                <a:spcPct val="100000"/>
              </a:lnSpc>
              <a:spcBef>
                <a:spcPts val="0"/>
              </a:spcBef>
              <a:spcAft>
                <a:spcPts val="800"/>
              </a:spcAft>
              <a:buClr>
                <a:schemeClr val="accent1"/>
              </a:buClr>
              <a:buSzPct val="80000"/>
              <a:buFont typeface="Wingdings" charset="2"/>
              <a:buChar char="§"/>
              <a:tabLst/>
              <a:defRPr lang="en-US" sz="2400" b="0" kern="1200" dirty="0" smtClean="0">
                <a:solidFill>
                  <a:schemeClr val="tx1"/>
                </a:solidFill>
                <a:latin typeface="+mn-lt"/>
                <a:ea typeface="+mn-ea"/>
                <a:cs typeface="+mn-cs"/>
              </a:defRPr>
            </a:lvl3pPr>
            <a:lvl4pPr marL="1371566" indent="-296326" algn="l" defTabSz="853419" rtl="0" eaLnBrk="1" latinLnBrk="0" hangingPunct="1">
              <a:lnSpc>
                <a:spcPct val="100000"/>
              </a:lnSpc>
              <a:spcBef>
                <a:spcPts val="0"/>
              </a:spcBef>
              <a:spcAft>
                <a:spcPts val="800"/>
              </a:spcAft>
              <a:buClr>
                <a:schemeClr val="accent5">
                  <a:lumMod val="50000"/>
                </a:schemeClr>
              </a:buClr>
              <a:buSzPct val="100000"/>
              <a:buFont typeface=".AppleSystemUIFont" charset="0"/>
              <a:buChar char="-"/>
              <a:tabLst/>
              <a:defRPr lang="en-US" sz="2133" b="0" kern="1200" dirty="0" smtClean="0">
                <a:solidFill>
                  <a:schemeClr val="tx1"/>
                </a:solidFill>
                <a:latin typeface="+mn-lt"/>
                <a:ea typeface="+mn-ea"/>
                <a:cs typeface="+mn-cs"/>
              </a:defRPr>
            </a:lvl4pPr>
            <a:lvl5pPr marL="1750440" indent="-302676" algn="l" defTabSz="853419" rtl="0" eaLnBrk="1" latinLnBrk="0" hangingPunct="1">
              <a:lnSpc>
                <a:spcPct val="200000"/>
              </a:lnSpc>
              <a:spcBef>
                <a:spcPts val="0"/>
              </a:spcBef>
              <a:buClr>
                <a:srgbClr val="18A3AC"/>
              </a:buClr>
              <a:buSzPct val="80000"/>
              <a:buFont typeface="Wingdings" charset="2"/>
              <a:buChar char="§"/>
              <a:defRPr lang="en-US" sz="2667" b="0" kern="1200" dirty="0">
                <a:solidFill>
                  <a:schemeClr val="tx1"/>
                </a:solidFill>
                <a:latin typeface="+mj-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sz="2400" dirty="0"/>
              <a:t>Please refer to your handout </a:t>
            </a:r>
            <a:r>
              <a:rPr lang="en-US" sz="2400" i="1" dirty="0"/>
              <a:t>Caring for Our Children, Appendix K </a:t>
            </a:r>
          </a:p>
          <a:p>
            <a:endParaRPr lang="en-US" sz="1800" dirty="0"/>
          </a:p>
        </p:txBody>
      </p:sp>
      <p:sp>
        <p:nvSpPr>
          <p:cNvPr id="11" name="Rectangle 10"/>
          <p:cNvSpPr/>
          <p:nvPr/>
        </p:nvSpPr>
        <p:spPr>
          <a:xfrm>
            <a:off x="1524000" y="0"/>
            <a:ext cx="9144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8E7B1D11-8A6C-4A9F-A904-FC1888F1B793}"/>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sp>
        <p:nvSpPr>
          <p:cNvPr id="9" name="Rectangle 8">
            <a:extLst>
              <a:ext uri="{FF2B5EF4-FFF2-40B4-BE49-F238E27FC236}">
                <a16:creationId xmlns:a16="http://schemas.microsoft.com/office/drawing/2014/main" id="{E50F5DBE-9640-4944-833B-DD34CBC1F4E2}"/>
              </a:ext>
            </a:extLst>
          </p:cNvPr>
          <p:cNvSpPr/>
          <p:nvPr/>
        </p:nvSpPr>
        <p:spPr>
          <a:xfrm>
            <a:off x="7578827" y="2705580"/>
            <a:ext cx="1821784" cy="2980134"/>
          </a:xfrm>
          <a:prstGeom prst="rect">
            <a:avLst/>
          </a:prstGeom>
          <a:solidFill>
            <a:srgbClr val="0072B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AEC0DBCC-82FF-453B-BE42-638223E3C8E6}"/>
              </a:ext>
            </a:extLst>
          </p:cNvPr>
          <p:cNvGrpSpPr/>
          <p:nvPr/>
        </p:nvGrpSpPr>
        <p:grpSpPr>
          <a:xfrm>
            <a:off x="7276776" y="2958849"/>
            <a:ext cx="1821784" cy="2569271"/>
            <a:chOff x="5265096" y="2736882"/>
            <a:chExt cx="1821784" cy="2569271"/>
          </a:xfrm>
        </p:grpSpPr>
        <p:sp>
          <p:nvSpPr>
            <p:cNvPr id="13" name="TextBox 12">
              <a:extLst>
                <a:ext uri="{FF2B5EF4-FFF2-40B4-BE49-F238E27FC236}">
                  <a16:creationId xmlns:a16="http://schemas.microsoft.com/office/drawing/2014/main" id="{788D1460-51A6-44CA-9EF1-07E3045772A6}"/>
                </a:ext>
              </a:extLst>
            </p:cNvPr>
            <p:cNvSpPr txBox="1"/>
            <p:nvPr/>
          </p:nvSpPr>
          <p:spPr bwMode="auto">
            <a:xfrm>
              <a:off x="5265096" y="2736882"/>
              <a:ext cx="1795255" cy="461665"/>
            </a:xfrm>
            <a:prstGeom prst="rect">
              <a:avLst/>
            </a:prstGeom>
            <a:ln w="38100">
              <a:solidFill>
                <a:srgbClr val="F7941E"/>
              </a:solidFill>
              <a:headEnd/>
              <a:tailEnd/>
            </a:ln>
          </p:spPr>
          <p:style>
            <a:lnRef idx="2">
              <a:schemeClr val="accent4"/>
            </a:lnRef>
            <a:fillRef idx="1">
              <a:schemeClr val="lt1"/>
            </a:fillRef>
            <a:effectRef idx="0">
              <a:schemeClr val="accent4"/>
            </a:effectRef>
            <a:fontRef idx="minor">
              <a:schemeClr val="dk1"/>
            </a:fontRef>
          </p:style>
          <p:txBody>
            <a:bodyPr wrap="square" lIns="0" tIns="0" rIns="0" bIns="0" rtlCol="0">
              <a:spAutoFit/>
            </a:bodyPr>
            <a:lstStyle/>
            <a:p>
              <a:r>
                <a:rPr lang="en-US" sz="1500" dirty="0"/>
                <a:t>Clean &amp; </a:t>
              </a:r>
              <a:r>
                <a:rPr lang="en-US" sz="1500" b="1" dirty="0"/>
                <a:t>sanitize </a:t>
              </a:r>
              <a:r>
                <a:rPr lang="en-US" sz="1500" dirty="0"/>
                <a:t>before serving food</a:t>
              </a:r>
            </a:p>
          </p:txBody>
        </p:sp>
        <p:sp>
          <p:nvSpPr>
            <p:cNvPr id="14" name="TextBox 13">
              <a:extLst>
                <a:ext uri="{FF2B5EF4-FFF2-40B4-BE49-F238E27FC236}">
                  <a16:creationId xmlns:a16="http://schemas.microsoft.com/office/drawing/2014/main" id="{14D7C945-3689-4C4C-AA10-DD7858E406EB}"/>
                </a:ext>
              </a:extLst>
            </p:cNvPr>
            <p:cNvSpPr txBox="1"/>
            <p:nvPr/>
          </p:nvSpPr>
          <p:spPr bwMode="auto">
            <a:xfrm>
              <a:off x="5291625" y="3512015"/>
              <a:ext cx="1795255" cy="461665"/>
            </a:xfrm>
            <a:prstGeom prst="rect">
              <a:avLst/>
            </a:prstGeom>
            <a:ln w="38100">
              <a:solidFill>
                <a:srgbClr val="F7941E"/>
              </a:solidFill>
              <a:headEnd/>
              <a:tailEnd/>
            </a:ln>
          </p:spPr>
          <p:style>
            <a:lnRef idx="2">
              <a:schemeClr val="accent4"/>
            </a:lnRef>
            <a:fillRef idx="1">
              <a:schemeClr val="lt1"/>
            </a:fillRef>
            <a:effectRef idx="0">
              <a:schemeClr val="accent4"/>
            </a:effectRef>
            <a:fontRef idx="minor">
              <a:schemeClr val="dk1"/>
            </a:fontRef>
          </p:style>
          <p:txBody>
            <a:bodyPr wrap="square" lIns="0" tIns="0" rIns="0" bIns="0" rtlCol="0">
              <a:spAutoFit/>
            </a:bodyPr>
            <a:lstStyle/>
            <a:p>
              <a:r>
                <a:rPr lang="en-US" sz="1500" dirty="0"/>
                <a:t>Clean &amp; </a:t>
              </a:r>
              <a:r>
                <a:rPr lang="en-US" sz="1500" b="1" dirty="0"/>
                <a:t>disinfect</a:t>
              </a:r>
              <a:r>
                <a:rPr lang="en-US" sz="1500" dirty="0"/>
                <a:t> after each use</a:t>
              </a:r>
            </a:p>
          </p:txBody>
        </p:sp>
        <p:sp>
          <p:nvSpPr>
            <p:cNvPr id="15" name="TextBox 14">
              <a:extLst>
                <a:ext uri="{FF2B5EF4-FFF2-40B4-BE49-F238E27FC236}">
                  <a16:creationId xmlns:a16="http://schemas.microsoft.com/office/drawing/2014/main" id="{3298DF12-BDEF-4C85-9134-4E920C5F4E92}"/>
                </a:ext>
              </a:extLst>
            </p:cNvPr>
            <p:cNvSpPr txBox="1"/>
            <p:nvPr/>
          </p:nvSpPr>
          <p:spPr bwMode="auto">
            <a:xfrm>
              <a:off x="5291625" y="4382823"/>
              <a:ext cx="1795255" cy="923330"/>
            </a:xfrm>
            <a:prstGeom prst="rect">
              <a:avLst/>
            </a:prstGeom>
            <a:ln w="38100">
              <a:solidFill>
                <a:srgbClr val="F7941E"/>
              </a:solidFill>
              <a:headEnd/>
              <a:tailEnd/>
            </a:ln>
          </p:spPr>
          <p:style>
            <a:lnRef idx="2">
              <a:schemeClr val="accent3"/>
            </a:lnRef>
            <a:fillRef idx="1">
              <a:schemeClr val="lt1"/>
            </a:fillRef>
            <a:effectRef idx="0">
              <a:schemeClr val="accent3"/>
            </a:effectRef>
            <a:fontRef idx="minor">
              <a:schemeClr val="dk1"/>
            </a:fontRef>
          </p:style>
          <p:txBody>
            <a:bodyPr wrap="square" lIns="0" tIns="0" rIns="0" bIns="0" rtlCol="0">
              <a:spAutoFit/>
            </a:bodyPr>
            <a:lstStyle/>
            <a:p>
              <a:r>
                <a:rPr lang="en-US" sz="1500" b="1" dirty="0"/>
                <a:t>Clean</a:t>
              </a:r>
              <a:r>
                <a:rPr lang="en-US" sz="1500" dirty="0"/>
                <a:t> weekly or before use by another child or if soiled with body fluids.</a:t>
              </a:r>
            </a:p>
          </p:txBody>
        </p:sp>
      </p:grpSp>
    </p:spTree>
    <p:custDataLst>
      <p:tags r:id="rId1"/>
    </p:custDataLst>
    <p:extLst>
      <p:ext uri="{BB962C8B-B14F-4D97-AF65-F5344CB8AC3E}">
        <p14:creationId xmlns:p14="http://schemas.microsoft.com/office/powerpoint/2010/main" val="4164996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1" y="1302026"/>
            <a:ext cx="9143999" cy="1143000"/>
          </a:xfrm>
          <a:prstGeom prst="rect">
            <a:avLst/>
          </a:prstGeom>
        </p:spPr>
        <p:txBody>
          <a:bodyPr>
            <a:noAutofit/>
          </a:bodyPr>
          <a:lstStyle/>
          <a:p>
            <a:pPr algn="ctr"/>
            <a:r>
              <a:rPr lang="en-US" sz="3900" dirty="0"/>
              <a:t>Cleaning, Sanitizing, and Disinfecting </a:t>
            </a:r>
            <a:br>
              <a:rPr lang="en-US" sz="3900" dirty="0"/>
            </a:br>
            <a:r>
              <a:rPr lang="en-US" sz="3900" dirty="0"/>
              <a:t>Policy Activity</a:t>
            </a:r>
            <a:br>
              <a:rPr lang="en-US" sz="3900" dirty="0"/>
            </a:br>
            <a:endParaRPr lang="en-US" sz="3900" dirty="0"/>
          </a:p>
        </p:txBody>
      </p:sp>
      <p:sp>
        <p:nvSpPr>
          <p:cNvPr id="7" name="Content Placeholder 6"/>
          <p:cNvSpPr>
            <a:spLocks noGrp="1"/>
          </p:cNvSpPr>
          <p:nvPr>
            <p:ph idx="1"/>
          </p:nvPr>
        </p:nvSpPr>
        <p:spPr>
          <a:xfrm>
            <a:off x="2324099" y="2496307"/>
            <a:ext cx="7543800" cy="4038600"/>
          </a:xfrm>
        </p:spPr>
        <p:txBody>
          <a:bodyPr/>
          <a:lstStyle/>
          <a:p>
            <a:pPr marL="285750" indent="-285750"/>
            <a:r>
              <a:rPr lang="en-US" dirty="0"/>
              <a:t>What are the key takeaway messages that can be put into a staff handbook or a parent  handbook?</a:t>
            </a:r>
          </a:p>
        </p:txBody>
      </p:sp>
      <p:sp>
        <p:nvSpPr>
          <p:cNvPr id="10" name="Rectangle 9"/>
          <p:cNvSpPr/>
          <p:nvPr/>
        </p:nvSpPr>
        <p:spPr>
          <a:xfrm>
            <a:off x="1524000" y="0"/>
            <a:ext cx="9144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D4C7A76C-3E63-4727-9C43-72DE00E19C05}"/>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spTree>
    <p:custDataLst>
      <p:tags r:id="rId1"/>
    </p:custDataLst>
    <p:extLst>
      <p:ext uri="{BB962C8B-B14F-4D97-AF65-F5344CB8AC3E}">
        <p14:creationId xmlns:p14="http://schemas.microsoft.com/office/powerpoint/2010/main" val="122142080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B6521-25A5-4FDB-96CE-259B9EFA825B}"/>
              </a:ext>
            </a:extLst>
          </p:cNvPr>
          <p:cNvSpPr>
            <a:spLocks noGrp="1"/>
          </p:cNvSpPr>
          <p:nvPr>
            <p:ph type="title"/>
          </p:nvPr>
        </p:nvSpPr>
        <p:spPr/>
        <p:txBody>
          <a:bodyPr/>
          <a:lstStyle/>
          <a:p>
            <a:endParaRPr lang="en-US" dirty="0"/>
          </a:p>
        </p:txBody>
      </p:sp>
      <p:pic>
        <p:nvPicPr>
          <p:cNvPr id="5" name="Content Placeholder 4">
            <a:extLst>
              <a:ext uri="{FF2B5EF4-FFF2-40B4-BE49-F238E27FC236}">
                <a16:creationId xmlns:a16="http://schemas.microsoft.com/office/drawing/2014/main" id="{4CB01C18-823C-4678-A8CF-287D6BD29582}"/>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414801" y="876042"/>
            <a:ext cx="3362398" cy="4351340"/>
          </a:xfrm>
          <a:ln>
            <a:solidFill>
              <a:schemeClr val="tx1"/>
            </a:solidFill>
          </a:ln>
        </p:spPr>
      </p:pic>
      <p:pic>
        <p:nvPicPr>
          <p:cNvPr id="7" name="Picture 6">
            <a:extLst>
              <a:ext uri="{FF2B5EF4-FFF2-40B4-BE49-F238E27FC236}">
                <a16:creationId xmlns:a16="http://schemas.microsoft.com/office/drawing/2014/main" id="{6221374D-0A68-4A31-95F3-1F7A391F38F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837717">
            <a:off x="786394" y="1491772"/>
            <a:ext cx="3362398" cy="4351338"/>
          </a:xfrm>
          <a:prstGeom prst="rect">
            <a:avLst/>
          </a:prstGeom>
          <a:ln>
            <a:solidFill>
              <a:schemeClr val="tx1"/>
            </a:solidFill>
          </a:ln>
        </p:spPr>
      </p:pic>
      <p:pic>
        <p:nvPicPr>
          <p:cNvPr id="4" name="Picture 3">
            <a:extLst>
              <a:ext uri="{FF2B5EF4-FFF2-40B4-BE49-F238E27FC236}">
                <a16:creationId xmlns:a16="http://schemas.microsoft.com/office/drawing/2014/main" id="{0D06134F-6E66-4B7C-9D36-038B652112F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152140">
            <a:off x="8148128" y="1555498"/>
            <a:ext cx="3412663" cy="4415525"/>
          </a:xfrm>
          <a:prstGeom prst="rect">
            <a:avLst/>
          </a:prstGeom>
          <a:ln>
            <a:solidFill>
              <a:schemeClr val="tx1"/>
            </a:solidFill>
          </a:ln>
        </p:spPr>
      </p:pic>
    </p:spTree>
    <p:extLst>
      <p:ext uri="{BB962C8B-B14F-4D97-AF65-F5344CB8AC3E}">
        <p14:creationId xmlns:p14="http://schemas.microsoft.com/office/powerpoint/2010/main" val="21461061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24000" y="0"/>
            <a:ext cx="9144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45705" y="411983"/>
            <a:ext cx="4485627" cy="5804929"/>
          </a:xfrm>
          <a:prstGeom prst="rect">
            <a:avLst/>
          </a:prstGeom>
          <a:ln>
            <a:solidFill>
              <a:srgbClr val="003473"/>
            </a:solidFill>
          </a:ln>
        </p:spPr>
      </p:pic>
      <p:sp>
        <p:nvSpPr>
          <p:cNvPr id="5" name="TextBox 4">
            <a:extLst>
              <a:ext uri="{FF2B5EF4-FFF2-40B4-BE49-F238E27FC236}">
                <a16:creationId xmlns:a16="http://schemas.microsoft.com/office/drawing/2014/main" id="{EBFCD0CB-B37F-41B8-8B9C-324CA5CFC45A}"/>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spTree>
    <p:custDataLst>
      <p:tags r:id="rId1"/>
    </p:custDataLst>
    <p:extLst>
      <p:ext uri="{BB962C8B-B14F-4D97-AF65-F5344CB8AC3E}">
        <p14:creationId xmlns:p14="http://schemas.microsoft.com/office/powerpoint/2010/main" val="5219553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5059" y="787108"/>
            <a:ext cx="7886700" cy="2586418"/>
          </a:xfrm>
        </p:spPr>
        <p:txBody>
          <a:bodyPr>
            <a:normAutofit/>
          </a:bodyPr>
          <a:lstStyle/>
          <a:p>
            <a:r>
              <a:rPr lang="en-US" dirty="0"/>
              <a:t>Infectious illnesses are caused by certain “germs” (also called “pathogens or microbes”)</a:t>
            </a:r>
            <a:br>
              <a:rPr lang="en-US" dirty="0"/>
            </a:br>
            <a:endParaRPr lang="en-US" dirty="0"/>
          </a:p>
        </p:txBody>
      </p:sp>
      <p:sp>
        <p:nvSpPr>
          <p:cNvPr id="3" name="Content Placeholder 2"/>
          <p:cNvSpPr>
            <a:spLocks noGrp="1"/>
          </p:cNvSpPr>
          <p:nvPr>
            <p:ph idx="1"/>
          </p:nvPr>
        </p:nvSpPr>
        <p:spPr>
          <a:xfrm>
            <a:off x="2586041" y="2005011"/>
            <a:ext cx="6922132" cy="4351338"/>
          </a:xfrm>
        </p:spPr>
        <p:txBody>
          <a:bodyPr/>
          <a:lstStyle/>
          <a:p>
            <a:endParaRPr lang="en-US" dirty="0"/>
          </a:p>
          <a:p>
            <a:endParaRPr lang="en-US" dirty="0"/>
          </a:p>
          <a:p>
            <a:r>
              <a:rPr lang="en-US" sz="2600" dirty="0"/>
              <a:t>Viruses</a:t>
            </a:r>
          </a:p>
          <a:p>
            <a:r>
              <a:rPr lang="en-US" sz="2600" dirty="0"/>
              <a:t>Bacteria</a:t>
            </a:r>
          </a:p>
          <a:p>
            <a:r>
              <a:rPr lang="en-US" sz="2600" dirty="0"/>
              <a:t>Fungi</a:t>
            </a:r>
          </a:p>
          <a:p>
            <a:r>
              <a:rPr lang="en-US" sz="2600" dirty="0"/>
              <a:t>Parasites</a:t>
            </a:r>
          </a:p>
          <a:p>
            <a:endParaRPr lang="en-US" dirty="0"/>
          </a:p>
          <a:p>
            <a:pPr marL="0" indent="0">
              <a:buNone/>
            </a:pPr>
            <a:endParaRPr lang="en-US" dirty="0"/>
          </a:p>
        </p:txBody>
      </p:sp>
      <p:pic>
        <p:nvPicPr>
          <p:cNvPr id="6" name="Picture 5" descr="How Microbes Devour Carnitine In Meat Eaters-Renovating Your Mind Plunges Into Some Fascinating ..."/>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88410" y="2718928"/>
            <a:ext cx="3100829" cy="3100829"/>
          </a:xfrm>
          <a:prstGeom prst="rect">
            <a:avLst/>
          </a:prstGeom>
        </p:spPr>
      </p:pic>
      <p:sp>
        <p:nvSpPr>
          <p:cNvPr id="8" name="Rectangle 7"/>
          <p:cNvSpPr/>
          <p:nvPr/>
        </p:nvSpPr>
        <p:spPr>
          <a:xfrm>
            <a:off x="1524000" y="0"/>
            <a:ext cx="9144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97E49391-CAB4-47FA-8042-FE5A117980B2}"/>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spTree>
    <p:custDataLst>
      <p:tags r:id="rId1"/>
    </p:custDataLst>
    <p:extLst>
      <p:ext uri="{BB962C8B-B14F-4D97-AF65-F5344CB8AC3E}">
        <p14:creationId xmlns:p14="http://schemas.microsoft.com/office/powerpoint/2010/main" val="504285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8462" y="745436"/>
            <a:ext cx="7886700" cy="1821317"/>
          </a:xfrm>
        </p:spPr>
        <p:txBody>
          <a:bodyPr>
            <a:normAutofit fontScale="90000"/>
          </a:bodyPr>
          <a:lstStyle/>
          <a:p>
            <a:r>
              <a:rPr lang="en-US" dirty="0"/>
              <a:t>Question: Why are young children in child care settings are at higher risk for infectious illness?</a:t>
            </a:r>
          </a:p>
        </p:txBody>
      </p:sp>
      <p:pic>
        <p:nvPicPr>
          <p:cNvPr id="1026" name="Picture 2" descr="https://dl.boxcloud.com/api/2.0/internal_files/280762951017/versions/295369997673/representations/jpg_paged_2048x2048/content/1.jpg?access_token=1!eTrXiAr0_GiVA314Fg0oa3RDZ3Z8n5ONdNq4mnsLd5ACt0DG2aU8dcx6-33awtUOTMpf9C2yaIzL_-zdhEOIzXa4aBzu1TKWWqDOD5A1-Duwf0ttQw5xflMt4OIbkdGn_8O1Fz2T4ipGVD8Nfh5eSPb7rOhPeyQyivIhUVYKfx64Zv1JnlsmeF-kB49DE7rHW3XCJ4yy7zNwu-cvuRyEI-sUDdGhb-VP0ODhsYQ5R0TsacVuTKk0DUVRcIld4aqmObkSPtN7PJK-rPzZy8oGiLDMnMJfyfN0CuMJ3isign11LzdI-XjipUTNjXgmN2ffhlLfcjdYuNlr9hdUROF52fC9_nRy_RF64IJ21h-wg7rR3jWu2ss1NEGmshjkQfEdGeMCKpiaMtbTQjqMwEZgqno5BjQ2svWKXgHbKK-vbxpZM1j2o3MdKdE_7lLhx8PxK0CI1-l3aCzMk2uIKuxkWevZ5BTtLOgKYcqA0iol7XRcfuq-QbHaKbiF9aUMDgzEDvS-FGN-PhDpLOmbojcyUrH5TxX7zo_3nxJ8342Bm8WiWsVEc5mZL14_VD7ehJ0T&amp;box_client_name=box-content-preview&amp;box_client_version=2.30.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13184" y="2656378"/>
            <a:ext cx="4357256" cy="3485805"/>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1524000" y="0"/>
            <a:ext cx="9144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E99089CB-50D0-47A5-A783-983896A081C9}"/>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spTree>
    <p:custDataLst>
      <p:tags r:id="rId1"/>
    </p:custDataLst>
    <p:extLst>
      <p:ext uri="{BB962C8B-B14F-4D97-AF65-F5344CB8AC3E}">
        <p14:creationId xmlns:p14="http://schemas.microsoft.com/office/powerpoint/2010/main" val="4088588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2152650" y="460440"/>
            <a:ext cx="7886700" cy="1325563"/>
          </a:xfrm>
        </p:spPr>
        <p:txBody>
          <a:bodyPr/>
          <a:lstStyle/>
          <a:p>
            <a:r>
              <a:rPr lang="en-US" dirty="0"/>
              <a:t>Answer(s):</a:t>
            </a:r>
          </a:p>
        </p:txBody>
      </p:sp>
      <p:sp>
        <p:nvSpPr>
          <p:cNvPr id="7" name="Content Placeholder 6"/>
          <p:cNvSpPr>
            <a:spLocks noGrp="1"/>
          </p:cNvSpPr>
          <p:nvPr>
            <p:ph idx="1"/>
          </p:nvPr>
        </p:nvSpPr>
        <p:spPr/>
        <p:txBody>
          <a:bodyPr>
            <a:normAutofit lnSpcReduction="10000"/>
          </a:bodyPr>
          <a:lstStyle/>
          <a:p>
            <a:r>
              <a:rPr lang="en-US" dirty="0"/>
              <a:t>They are in close contact with other children and their caregivers.</a:t>
            </a:r>
          </a:p>
          <a:p>
            <a:r>
              <a:rPr lang="en-US" dirty="0"/>
              <a:t>They are curious and touch everything. </a:t>
            </a:r>
          </a:p>
          <a:p>
            <a:r>
              <a:rPr lang="en-US" dirty="0"/>
              <a:t>The often putting objects and their hands in their mouths.</a:t>
            </a:r>
          </a:p>
          <a:p>
            <a:r>
              <a:rPr lang="en-US" dirty="0"/>
              <a:t>They don’t have good personal hygiene skills.</a:t>
            </a:r>
          </a:p>
          <a:p>
            <a:r>
              <a:rPr lang="en-US" dirty="0"/>
              <a:t>They wear diapers or are in early stages of toilet learning. </a:t>
            </a:r>
          </a:p>
          <a:p>
            <a:r>
              <a:rPr lang="en-US" dirty="0"/>
              <a:t>They have immature immune systems leading to more illnesses and more sharing of germs.</a:t>
            </a:r>
          </a:p>
          <a:p>
            <a:r>
              <a:rPr lang="en-US" dirty="0"/>
              <a:t>They are not fully immunized.</a:t>
            </a:r>
          </a:p>
          <a:p>
            <a:r>
              <a:rPr lang="en-US" dirty="0"/>
              <a:t>They spend more time on the floor where germs collect.</a:t>
            </a:r>
          </a:p>
        </p:txBody>
      </p:sp>
      <p:sp>
        <p:nvSpPr>
          <p:cNvPr id="10" name="Rectangle 9"/>
          <p:cNvSpPr/>
          <p:nvPr/>
        </p:nvSpPr>
        <p:spPr>
          <a:xfrm>
            <a:off x="1524000" y="0"/>
            <a:ext cx="9144000" cy="411982"/>
          </a:xfrm>
          <a:prstGeom prst="rect">
            <a:avLst/>
          </a:prstGeom>
          <a:solidFill>
            <a:srgbClr val="003473"/>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9288A7DC-A4DB-4B63-8764-936163486097}"/>
              </a:ext>
            </a:extLst>
          </p:cNvPr>
          <p:cNvSpPr txBox="1"/>
          <p:nvPr/>
        </p:nvSpPr>
        <p:spPr>
          <a:xfrm>
            <a:off x="6849687" y="6352142"/>
            <a:ext cx="3007641" cy="369332"/>
          </a:xfrm>
          <a:prstGeom prst="rect">
            <a:avLst/>
          </a:prstGeom>
          <a:noFill/>
        </p:spPr>
        <p:txBody>
          <a:bodyPr wrap="square" rtlCol="0">
            <a:spAutoFit/>
          </a:bodyPr>
          <a:lstStyle/>
          <a:p>
            <a:r>
              <a:rPr lang="en-US" dirty="0">
                <a:solidFill>
                  <a:schemeClr val="bg1"/>
                </a:solidFill>
              </a:rPr>
              <a:t>Updated January 2023</a:t>
            </a:r>
          </a:p>
        </p:txBody>
      </p:sp>
    </p:spTree>
    <p:custDataLst>
      <p:tags r:id="rId1"/>
    </p:custDataLst>
    <p:extLst>
      <p:ext uri="{BB962C8B-B14F-4D97-AF65-F5344CB8AC3E}">
        <p14:creationId xmlns:p14="http://schemas.microsoft.com/office/powerpoint/2010/main" val="186943325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50"/>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3164</TotalTime>
  <Words>4459</Words>
  <Application>Microsoft Office PowerPoint</Application>
  <PresentationFormat>Widescreen</PresentationFormat>
  <Paragraphs>588</Paragraphs>
  <Slides>56</Slides>
  <Notes>51</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56</vt:i4>
      </vt:variant>
    </vt:vector>
  </HeadingPairs>
  <TitlesOfParts>
    <vt:vector size="67" baseType="lpstr">
      <vt:lpstr>Arial</vt:lpstr>
      <vt:lpstr>Arial Unicode MS</vt:lpstr>
      <vt:lpstr>Calibri</vt:lpstr>
      <vt:lpstr>Calibri Light</vt:lpstr>
      <vt:lpstr>Cambria</vt:lpstr>
      <vt:lpstr>Lucida Sans</vt:lpstr>
      <vt:lpstr>News Gothic MT</vt:lpstr>
      <vt:lpstr>Wingdings</vt:lpstr>
      <vt:lpstr>ヒラギノ角ゴ Pro W3</vt:lpstr>
      <vt:lpstr>Custom Design</vt:lpstr>
      <vt:lpstr>Office Theme</vt:lpstr>
      <vt:lpstr>Integrated Germ Management</vt:lpstr>
      <vt:lpstr>Acknowledgments</vt:lpstr>
      <vt:lpstr> What Is an Antimicrobial Pesticide?  </vt:lpstr>
      <vt:lpstr>  Healthy Schools Act (HSA)Training Requirement   </vt:lpstr>
      <vt:lpstr>Why are we here today?</vt:lpstr>
      <vt:lpstr>PowerPoint Presentation</vt:lpstr>
      <vt:lpstr>Infectious illnesses are caused by certain “germs” (also called “pathogens or microbes”) </vt:lpstr>
      <vt:lpstr>Question: Why are young children in child care settings are at higher risk for infectious illness?</vt:lpstr>
      <vt:lpstr>Answer(s):</vt:lpstr>
      <vt:lpstr>  Germs spread easily among young children…</vt:lpstr>
      <vt:lpstr>Ways to stop the spread of infectious illness</vt:lpstr>
      <vt:lpstr>https://www.youtube.com/watch?v=xtwdyCE9F14&amp;feature=youtu.be</vt:lpstr>
      <vt:lpstr>What is the difference between cleaning, sanitizing, and disinfecting?</vt:lpstr>
      <vt:lpstr>CLEAN</vt:lpstr>
      <vt:lpstr>A clean environment… </vt:lpstr>
      <vt:lpstr>Steps to reduce clutter:</vt:lpstr>
      <vt:lpstr>Choose cleaning products that are healthier for people and the environment.</vt:lpstr>
      <vt:lpstr> Tools for effective cleaning</vt:lpstr>
      <vt:lpstr>What surfaces should be cleaned?</vt:lpstr>
      <vt:lpstr> SURFACE CLEANING STEPS</vt:lpstr>
      <vt:lpstr>SANITIZE</vt:lpstr>
      <vt:lpstr>What surfaces should be sanitized?</vt:lpstr>
      <vt:lpstr> DISINFECT</vt:lpstr>
      <vt:lpstr> What surfaces should be disinfected?</vt:lpstr>
      <vt:lpstr>What products should I use for sanitizing and disinfecting?</vt:lpstr>
      <vt:lpstr> The Label is the Law</vt:lpstr>
      <vt:lpstr>PowerPoint Presentation</vt:lpstr>
      <vt:lpstr>PowerPoint Presentation</vt:lpstr>
      <vt:lpstr>Ingredients Statement</vt:lpstr>
      <vt:lpstr> Design for the Environment Logo If you see the DfE logo on an EPA-authorized label for a sanitizer or disinfectant, you can be assured that the product uses a least-hazardous active ingredient: </vt:lpstr>
      <vt:lpstr>Ingredients Statement</vt:lpstr>
      <vt:lpstr>Did you know…</vt:lpstr>
      <vt:lpstr>Potential asthmagen active ingredients</vt:lpstr>
      <vt:lpstr>COVID-19 Guidance</vt:lpstr>
      <vt:lpstr>Worksheet #1 Name of cleaning product: _____________________</vt:lpstr>
      <vt:lpstr>Worksheet #2 Name of sanitizing product: _____________________</vt:lpstr>
      <vt:lpstr>Worksheet #3 Name of disinfecting product: _____________________</vt:lpstr>
      <vt:lpstr>DISINFECTING AND SANITIZING STEPS</vt:lpstr>
      <vt:lpstr>PowerPoint Presentation</vt:lpstr>
      <vt:lpstr>Always use caution with sanitizers and disinfectants</vt:lpstr>
      <vt:lpstr>Always use caution with sanitizers and disinfectants</vt:lpstr>
      <vt:lpstr>Purchasing Options: Dilution systems</vt:lpstr>
      <vt:lpstr>Safety Data Sheets (SDS)</vt:lpstr>
      <vt:lpstr>What about bleach?</vt:lpstr>
      <vt:lpstr>If using bleach: </vt:lpstr>
      <vt:lpstr>Are bleach-free products compliant with California Community Care Licensing  Title 22 Regulations? YES!</vt:lpstr>
      <vt:lpstr>Are bleach-free products compliant the Environment Rating Scales-- ECERS, ITERS, and FCCERS? YES!</vt:lpstr>
      <vt:lpstr>PowerPoint Presentation</vt:lpstr>
      <vt:lpstr>PowerPoint Presentation</vt:lpstr>
      <vt:lpstr>PowerPoint Presentation</vt:lpstr>
      <vt:lpstr>PowerPoint Presentation</vt:lpstr>
      <vt:lpstr>Did you know?</vt:lpstr>
      <vt:lpstr>  Activity: Do you Clean, Sanitize or Disinfect? </vt:lpstr>
      <vt:lpstr>  Activity: Do you Clean, Sanitize or Disinfect? </vt:lpstr>
      <vt:lpstr>Cleaning, Sanitizing, and Disinfecting  Policy Activity </vt:lpstr>
      <vt:lpstr>PowerPoint Presentation</vt:lpstr>
    </vt:vector>
  </TitlesOfParts>
  <Company>UCSF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Rose, Bobbie</dc:creator>
  <cp:lastModifiedBy>Ordinola Perez, Yaruska</cp:lastModifiedBy>
  <cp:revision>162</cp:revision>
  <cp:lastPrinted>2023-05-01T18:24:00Z</cp:lastPrinted>
  <dcterms:created xsi:type="dcterms:W3CDTF">2020-01-06T21:35:07Z</dcterms:created>
  <dcterms:modified xsi:type="dcterms:W3CDTF">2026-08-19T20:06:17Z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7691C2D5-A9CE-4E2D-9B19-108A201D9D60</vt:lpwstr>
  </property>
  <property fmtid="{D5CDD505-2E9C-101B-9397-08002B2CF9AE}" pid="3" name="ArticulatePath">
    <vt:lpwstr>Integrated Germ Management</vt:lpwstr>
  </property>
</Properties>
</file>