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7" r:id="rId2"/>
    <p:sldId id="261" r:id="rId3"/>
    <p:sldId id="260" r:id="rId4"/>
    <p:sldId id="262" r:id="rId5"/>
    <p:sldId id="263" r:id="rId6"/>
    <p:sldId id="264" r:id="rId7"/>
    <p:sldId id="265" r:id="rId8"/>
    <p:sldId id="266" r:id="rId9"/>
    <p:sldId id="310"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311"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308" r:id="rId43"/>
    <p:sldId id="303" r:id="rId44"/>
    <p:sldId id="312" r:id="rId45"/>
    <p:sldId id="313" r:id="rId46"/>
    <p:sldId id="30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Wilkinson" initials="CW" lastIdx="1" clrIdx="0"/>
  <p:cmAuthor id="2" name="Rose, Bobbie" initials="RB" lastIdx="3" clrIdx="1">
    <p:extLst>
      <p:ext uri="{19B8F6BF-5375-455C-9EA6-DF929625EA0E}">
        <p15:presenceInfo xmlns:p15="http://schemas.microsoft.com/office/powerpoint/2012/main" userId="S-1-5-21-2695169584-3817918341-3537416689-1168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F31180-301C-4736-A4B9-72F4C0441AB5}" v="432" dt="2020-01-11T00:42:14.079"/>
    <p1510:client id="{8BBD65C9-E618-4FA7-90C8-C1CC992C46D6}" v="244" dt="2020-01-25T00:33:06.729"/>
    <p1510:client id="{A7867901-2164-420A-9FA0-BD28D917B93B}" v="15" dt="2020-01-22T19:33:45.516"/>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52" autoAdjust="0"/>
  </p:normalViewPr>
  <p:slideViewPr>
    <p:cSldViewPr>
      <p:cViewPr varScale="1">
        <p:scale>
          <a:sx n="77" d="100"/>
          <a:sy n="77" d="100"/>
        </p:scale>
        <p:origin x="161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7F31180-301C-4736-A4B9-72F4C0441AB5}"/>
    <pc:docChg chg="modSld">
      <pc:chgData name="" userId="" providerId="" clId="Web-{47F31180-301C-4736-A4B9-72F4C0441AB5}" dt="2020-01-11T00:42:14.079" v="429" actId="20577"/>
      <pc:docMkLst>
        <pc:docMk/>
      </pc:docMkLst>
      <pc:sldChg chg="modSp">
        <pc:chgData name="" userId="" providerId="" clId="Web-{47F31180-301C-4736-A4B9-72F4C0441AB5}" dt="2020-01-11T00:13:52.593" v="4" actId="20577"/>
        <pc:sldMkLst>
          <pc:docMk/>
          <pc:sldMk cId="1256266693" sldId="264"/>
        </pc:sldMkLst>
        <pc:spChg chg="mod">
          <ac:chgData name="" userId="" providerId="" clId="Web-{47F31180-301C-4736-A4B9-72F4C0441AB5}" dt="2020-01-11T00:13:52.593" v="4" actId="20577"/>
          <ac:spMkLst>
            <pc:docMk/>
            <pc:sldMk cId="1256266693" sldId="264"/>
            <ac:spMk id="3" creationId="{00000000-0000-0000-0000-000000000000}"/>
          </ac:spMkLst>
        </pc:spChg>
      </pc:sldChg>
      <pc:sldChg chg="modSp">
        <pc:chgData name="" userId="" providerId="" clId="Web-{47F31180-301C-4736-A4B9-72F4C0441AB5}" dt="2020-01-11T00:14:27.937" v="10" actId="20577"/>
        <pc:sldMkLst>
          <pc:docMk/>
          <pc:sldMk cId="691557544" sldId="265"/>
        </pc:sldMkLst>
        <pc:spChg chg="mod">
          <ac:chgData name="" userId="" providerId="" clId="Web-{47F31180-301C-4736-A4B9-72F4C0441AB5}" dt="2020-01-11T00:14:27.937" v="10" actId="20577"/>
          <ac:spMkLst>
            <pc:docMk/>
            <pc:sldMk cId="691557544" sldId="265"/>
            <ac:spMk id="3" creationId="{00000000-0000-0000-0000-000000000000}"/>
          </ac:spMkLst>
        </pc:spChg>
      </pc:sldChg>
      <pc:sldChg chg="modSp addCm">
        <pc:chgData name="" userId="" providerId="" clId="Web-{47F31180-301C-4736-A4B9-72F4C0441AB5}" dt="2020-01-11T00:26:45.640" v="259"/>
        <pc:sldMkLst>
          <pc:docMk/>
          <pc:sldMk cId="773257166" sldId="267"/>
        </pc:sldMkLst>
        <pc:spChg chg="mod">
          <ac:chgData name="" userId="" providerId="" clId="Web-{47F31180-301C-4736-A4B9-72F4C0441AB5}" dt="2020-01-11T00:16:26.406" v="17" actId="20577"/>
          <ac:spMkLst>
            <pc:docMk/>
            <pc:sldMk cId="773257166" sldId="267"/>
            <ac:spMk id="3" creationId="{00000000-0000-0000-0000-000000000000}"/>
          </ac:spMkLst>
        </pc:spChg>
      </pc:sldChg>
      <pc:sldChg chg="modSp">
        <pc:chgData name="" userId="" providerId="" clId="Web-{47F31180-301C-4736-A4B9-72F4C0441AB5}" dt="2020-01-11T00:24:01.500" v="257" actId="20577"/>
        <pc:sldMkLst>
          <pc:docMk/>
          <pc:sldMk cId="2856173518" sldId="268"/>
        </pc:sldMkLst>
        <pc:spChg chg="mod">
          <ac:chgData name="" userId="" providerId="" clId="Web-{47F31180-301C-4736-A4B9-72F4C0441AB5}" dt="2020-01-11T00:24:01.500" v="257" actId="20577"/>
          <ac:spMkLst>
            <pc:docMk/>
            <pc:sldMk cId="2856173518" sldId="268"/>
            <ac:spMk id="3" creationId="{00000000-0000-0000-0000-000000000000}"/>
          </ac:spMkLst>
        </pc:spChg>
      </pc:sldChg>
      <pc:sldChg chg="modSp">
        <pc:chgData name="" userId="" providerId="" clId="Web-{47F31180-301C-4736-A4B9-72F4C0441AB5}" dt="2020-01-11T00:40:15.626" v="368" actId="20577"/>
        <pc:sldMkLst>
          <pc:docMk/>
          <pc:sldMk cId="2113682419" sldId="297"/>
        </pc:sldMkLst>
        <pc:spChg chg="mod">
          <ac:chgData name="" userId="" providerId="" clId="Web-{47F31180-301C-4736-A4B9-72F4C0441AB5}" dt="2020-01-11T00:40:15.626" v="368" actId="20577"/>
          <ac:spMkLst>
            <pc:docMk/>
            <pc:sldMk cId="2113682419" sldId="297"/>
            <ac:spMk id="3" creationId="{00000000-0000-0000-0000-000000000000}"/>
          </ac:spMkLst>
        </pc:spChg>
      </pc:sldChg>
      <pc:sldChg chg="modSp">
        <pc:chgData name="" userId="" providerId="" clId="Web-{47F31180-301C-4736-A4B9-72F4C0441AB5}" dt="2020-01-11T00:42:14.079" v="428" actId="20577"/>
        <pc:sldMkLst>
          <pc:docMk/>
          <pc:sldMk cId="3575128427" sldId="302"/>
        </pc:sldMkLst>
        <pc:spChg chg="mod">
          <ac:chgData name="" userId="" providerId="" clId="Web-{47F31180-301C-4736-A4B9-72F4C0441AB5}" dt="2020-01-11T00:42:14.079" v="428" actId="20577"/>
          <ac:spMkLst>
            <pc:docMk/>
            <pc:sldMk cId="3575128427" sldId="302"/>
            <ac:spMk id="5" creationId="{00000000-0000-0000-0000-000000000000}"/>
          </ac:spMkLst>
        </pc:spChg>
      </pc:sldChg>
      <pc:sldChg chg="delSp">
        <pc:chgData name="" userId="" providerId="" clId="Web-{47F31180-301C-4736-A4B9-72F4C0441AB5}" dt="2020-01-11T00:15:46.921" v="12"/>
        <pc:sldMkLst>
          <pc:docMk/>
          <pc:sldMk cId="3065435691" sldId="310"/>
        </pc:sldMkLst>
        <pc:spChg chg="del">
          <ac:chgData name="" userId="" providerId="" clId="Web-{47F31180-301C-4736-A4B9-72F4C0441AB5}" dt="2020-01-11T00:15:46.921" v="12"/>
          <ac:spMkLst>
            <pc:docMk/>
            <pc:sldMk cId="3065435691" sldId="310"/>
            <ac:spMk id="2" creationId="{00000000-0000-0000-0000-000000000000}"/>
          </ac:spMkLst>
        </pc:spChg>
      </pc:sldChg>
    </pc:docChg>
  </pc:docChgLst>
  <pc:docChgLst>
    <pc:chgData clId="Web-{A7867901-2164-420A-9FA0-BD28D917B93B}"/>
    <pc:docChg chg="modSld">
      <pc:chgData name="" userId="" providerId="" clId="Web-{A7867901-2164-420A-9FA0-BD28D917B93B}" dt="2020-01-22T19:33:45.516" v="13"/>
      <pc:docMkLst>
        <pc:docMk/>
      </pc:docMkLst>
      <pc:sldChg chg="modSp">
        <pc:chgData name="" userId="" providerId="" clId="Web-{A7867901-2164-420A-9FA0-BD28D917B93B}" dt="2020-01-22T19:33:45.516" v="13"/>
        <pc:sldMkLst>
          <pc:docMk/>
          <pc:sldMk cId="3170766528" sldId="296"/>
        </pc:sldMkLst>
        <pc:spChg chg="mod">
          <ac:chgData name="" userId="" providerId="" clId="Web-{A7867901-2164-420A-9FA0-BD28D917B93B}" dt="2020-01-22T19:32:59" v="8" actId="20577"/>
          <ac:spMkLst>
            <pc:docMk/>
            <pc:sldMk cId="3170766528" sldId="296"/>
            <ac:spMk id="6" creationId="{00000000-0000-0000-0000-000000000000}"/>
          </ac:spMkLst>
        </pc:spChg>
        <pc:spChg chg="mod">
          <ac:chgData name="" userId="" providerId="" clId="Web-{A7867901-2164-420A-9FA0-BD28D917B93B}" dt="2020-01-22T19:33:30.344" v="11"/>
          <ac:spMkLst>
            <pc:docMk/>
            <pc:sldMk cId="3170766528" sldId="296"/>
            <ac:spMk id="8" creationId="{00000000-0000-0000-0000-000000000000}"/>
          </ac:spMkLst>
        </pc:spChg>
        <pc:spChg chg="mod">
          <ac:chgData name="" userId="" providerId="" clId="Web-{A7867901-2164-420A-9FA0-BD28D917B93B}" dt="2020-01-22T19:33:45.516" v="13"/>
          <ac:spMkLst>
            <pc:docMk/>
            <pc:sldMk cId="3170766528" sldId="296"/>
            <ac:spMk id="11" creationId="{00000000-0000-0000-0000-000000000000}"/>
          </ac:spMkLst>
        </pc:spChg>
      </pc:sldChg>
    </pc:docChg>
  </pc:docChgLst>
  <pc:docChgLst>
    <pc:chgData clId="Web-{8BBD65C9-E618-4FA7-90C8-C1CC992C46D6}"/>
    <pc:docChg chg="modSld">
      <pc:chgData name="" userId="" providerId="" clId="Web-{8BBD65C9-E618-4FA7-90C8-C1CC992C46D6}" dt="2020-01-25T00:33:06.729" v="258" actId="1076"/>
      <pc:docMkLst>
        <pc:docMk/>
      </pc:docMkLst>
      <pc:sldChg chg="modSp">
        <pc:chgData name="" userId="" providerId="" clId="Web-{8BBD65C9-E618-4FA7-90C8-C1CC992C46D6}" dt="2020-01-24T23:40:14.511" v="15" actId="20577"/>
        <pc:sldMkLst>
          <pc:docMk/>
          <pc:sldMk cId="2984837667" sldId="263"/>
        </pc:sldMkLst>
        <pc:spChg chg="mod">
          <ac:chgData name="" userId="" providerId="" clId="Web-{8BBD65C9-E618-4FA7-90C8-C1CC992C46D6}" dt="2020-01-24T23:40:14.511" v="15" actId="20577"/>
          <ac:spMkLst>
            <pc:docMk/>
            <pc:sldMk cId="2984837667" sldId="263"/>
            <ac:spMk id="6" creationId="{00000000-0000-0000-0000-000000000000}"/>
          </ac:spMkLst>
        </pc:spChg>
      </pc:sldChg>
      <pc:sldChg chg="modSp">
        <pc:chgData name="" userId="" providerId="" clId="Web-{8BBD65C9-E618-4FA7-90C8-C1CC992C46D6}" dt="2020-01-24T23:42:21.558" v="35" actId="20577"/>
        <pc:sldMkLst>
          <pc:docMk/>
          <pc:sldMk cId="691557544" sldId="265"/>
        </pc:sldMkLst>
        <pc:spChg chg="mod">
          <ac:chgData name="" userId="" providerId="" clId="Web-{8BBD65C9-E618-4FA7-90C8-C1CC992C46D6}" dt="2020-01-24T23:42:21.558" v="35" actId="20577"/>
          <ac:spMkLst>
            <pc:docMk/>
            <pc:sldMk cId="691557544" sldId="265"/>
            <ac:spMk id="3" creationId="{00000000-0000-0000-0000-000000000000}"/>
          </ac:spMkLst>
        </pc:spChg>
      </pc:sldChg>
      <pc:sldChg chg="modSp">
        <pc:chgData name="" userId="" providerId="" clId="Web-{8BBD65C9-E618-4FA7-90C8-C1CC992C46D6}" dt="2020-01-24T23:43:23.826" v="53" actId="20577"/>
        <pc:sldMkLst>
          <pc:docMk/>
          <pc:sldMk cId="2856173518" sldId="268"/>
        </pc:sldMkLst>
        <pc:spChg chg="mod">
          <ac:chgData name="" userId="" providerId="" clId="Web-{8BBD65C9-E618-4FA7-90C8-C1CC992C46D6}" dt="2020-01-24T23:43:23.826" v="53" actId="20577"/>
          <ac:spMkLst>
            <pc:docMk/>
            <pc:sldMk cId="2856173518" sldId="268"/>
            <ac:spMk id="3" creationId="{00000000-0000-0000-0000-000000000000}"/>
          </ac:spMkLst>
        </pc:spChg>
      </pc:sldChg>
      <pc:sldChg chg="modSp">
        <pc:chgData name="" userId="" providerId="" clId="Web-{8BBD65C9-E618-4FA7-90C8-C1CC992C46D6}" dt="2020-01-24T23:44:39.104" v="57" actId="20577"/>
        <pc:sldMkLst>
          <pc:docMk/>
          <pc:sldMk cId="2346854542" sldId="272"/>
        </pc:sldMkLst>
        <pc:spChg chg="mod">
          <ac:chgData name="" userId="" providerId="" clId="Web-{8BBD65C9-E618-4FA7-90C8-C1CC992C46D6}" dt="2020-01-24T23:44:39.104" v="57" actId="20577"/>
          <ac:spMkLst>
            <pc:docMk/>
            <pc:sldMk cId="2346854542" sldId="272"/>
            <ac:spMk id="2" creationId="{00000000-0000-0000-0000-000000000000}"/>
          </ac:spMkLst>
        </pc:spChg>
      </pc:sldChg>
      <pc:sldChg chg="modSp">
        <pc:chgData name="" userId="" providerId="" clId="Web-{8BBD65C9-E618-4FA7-90C8-C1CC992C46D6}" dt="2020-01-24T23:45:29.698" v="61" actId="20577"/>
        <pc:sldMkLst>
          <pc:docMk/>
          <pc:sldMk cId="312602801" sldId="274"/>
        </pc:sldMkLst>
        <pc:spChg chg="mod">
          <ac:chgData name="" userId="" providerId="" clId="Web-{8BBD65C9-E618-4FA7-90C8-C1CC992C46D6}" dt="2020-01-24T23:45:29.698" v="61" actId="20577"/>
          <ac:spMkLst>
            <pc:docMk/>
            <pc:sldMk cId="312602801" sldId="274"/>
            <ac:spMk id="8" creationId="{00000000-0000-0000-0000-000000000000}"/>
          </ac:spMkLst>
        </pc:spChg>
      </pc:sldChg>
      <pc:sldChg chg="modSp">
        <pc:chgData name="" userId="" providerId="" clId="Web-{8BBD65C9-E618-4FA7-90C8-C1CC992C46D6}" dt="2020-01-24T23:45:58.823" v="65" actId="20577"/>
        <pc:sldMkLst>
          <pc:docMk/>
          <pc:sldMk cId="2935852659" sldId="275"/>
        </pc:sldMkLst>
        <pc:spChg chg="mod">
          <ac:chgData name="" userId="" providerId="" clId="Web-{8BBD65C9-E618-4FA7-90C8-C1CC992C46D6}" dt="2020-01-24T23:45:58.823" v="65" actId="20577"/>
          <ac:spMkLst>
            <pc:docMk/>
            <pc:sldMk cId="2935852659" sldId="275"/>
            <ac:spMk id="8" creationId="{00000000-0000-0000-0000-000000000000}"/>
          </ac:spMkLst>
        </pc:spChg>
      </pc:sldChg>
      <pc:sldChg chg="modSp">
        <pc:chgData name="" userId="" providerId="" clId="Web-{8BBD65C9-E618-4FA7-90C8-C1CC992C46D6}" dt="2020-01-24T23:46:42.995" v="70" actId="20577"/>
        <pc:sldMkLst>
          <pc:docMk/>
          <pc:sldMk cId="1540290497" sldId="276"/>
        </pc:sldMkLst>
        <pc:spChg chg="mod">
          <ac:chgData name="" userId="" providerId="" clId="Web-{8BBD65C9-E618-4FA7-90C8-C1CC992C46D6}" dt="2020-01-24T23:46:27.104" v="68" actId="20577"/>
          <ac:spMkLst>
            <pc:docMk/>
            <pc:sldMk cId="1540290497" sldId="276"/>
            <ac:spMk id="8" creationId="{00000000-0000-0000-0000-000000000000}"/>
          </ac:spMkLst>
        </pc:spChg>
        <pc:spChg chg="mod">
          <ac:chgData name="" userId="" providerId="" clId="Web-{8BBD65C9-E618-4FA7-90C8-C1CC992C46D6}" dt="2020-01-24T23:46:42.995" v="70" actId="20577"/>
          <ac:spMkLst>
            <pc:docMk/>
            <pc:sldMk cId="1540290497" sldId="276"/>
            <ac:spMk id="55" creationId="{00000000-0000-0000-0000-000000000000}"/>
          </ac:spMkLst>
        </pc:spChg>
      </pc:sldChg>
      <pc:sldChg chg="modSp">
        <pc:chgData name="" userId="" providerId="" clId="Web-{8BBD65C9-E618-4FA7-90C8-C1CC992C46D6}" dt="2020-01-24T23:47:13.183" v="76" actId="20577"/>
        <pc:sldMkLst>
          <pc:docMk/>
          <pc:sldMk cId="3610600647" sldId="277"/>
        </pc:sldMkLst>
        <pc:spChg chg="mod">
          <ac:chgData name="" userId="" providerId="" clId="Web-{8BBD65C9-E618-4FA7-90C8-C1CC992C46D6}" dt="2020-01-24T23:47:06.011" v="74" actId="20577"/>
          <ac:spMkLst>
            <pc:docMk/>
            <pc:sldMk cId="3610600647" sldId="277"/>
            <ac:spMk id="8" creationId="{00000000-0000-0000-0000-000000000000}"/>
          </ac:spMkLst>
        </pc:spChg>
        <pc:spChg chg="mod">
          <ac:chgData name="" userId="" providerId="" clId="Web-{8BBD65C9-E618-4FA7-90C8-C1CC992C46D6}" dt="2020-01-24T23:47:13.183" v="76" actId="20577"/>
          <ac:spMkLst>
            <pc:docMk/>
            <pc:sldMk cId="3610600647" sldId="277"/>
            <ac:spMk id="55" creationId="{00000000-0000-0000-0000-000000000000}"/>
          </ac:spMkLst>
        </pc:spChg>
      </pc:sldChg>
      <pc:sldChg chg="modSp">
        <pc:chgData name="" userId="" providerId="" clId="Web-{8BBD65C9-E618-4FA7-90C8-C1CC992C46D6}" dt="2020-01-24T23:48:15.198" v="79" actId="20577"/>
        <pc:sldMkLst>
          <pc:docMk/>
          <pc:sldMk cId="2605540909" sldId="280"/>
        </pc:sldMkLst>
        <pc:spChg chg="mod">
          <ac:chgData name="" userId="" providerId="" clId="Web-{8BBD65C9-E618-4FA7-90C8-C1CC992C46D6}" dt="2020-01-24T23:48:15.198" v="79" actId="20577"/>
          <ac:spMkLst>
            <pc:docMk/>
            <pc:sldMk cId="2605540909" sldId="280"/>
            <ac:spMk id="3190786" creationId="{00000000-0000-0000-0000-000000000000}"/>
          </ac:spMkLst>
        </pc:spChg>
      </pc:sldChg>
      <pc:sldChg chg="addSp delSp modSp">
        <pc:chgData name="" userId="" providerId="" clId="Web-{8BBD65C9-E618-4FA7-90C8-C1CC992C46D6}" dt="2020-01-25T00:29:37.667" v="251" actId="1076"/>
        <pc:sldMkLst>
          <pc:docMk/>
          <pc:sldMk cId="1043911316" sldId="281"/>
        </pc:sldMkLst>
        <pc:spChg chg="mod">
          <ac:chgData name="" userId="" providerId="" clId="Web-{8BBD65C9-E618-4FA7-90C8-C1CC992C46D6}" dt="2020-01-25T00:23:41.119" v="238" actId="1076"/>
          <ac:spMkLst>
            <pc:docMk/>
            <pc:sldMk cId="1043911316" sldId="281"/>
            <ac:spMk id="24586" creationId="{00000000-0000-0000-0000-000000000000}"/>
          </ac:spMkLst>
        </pc:spChg>
        <pc:spChg chg="mod">
          <ac:chgData name="" userId="" providerId="" clId="Web-{8BBD65C9-E618-4FA7-90C8-C1CC992C46D6}" dt="2020-01-25T00:29:37.667" v="251" actId="1076"/>
          <ac:spMkLst>
            <pc:docMk/>
            <pc:sldMk cId="1043911316" sldId="281"/>
            <ac:spMk id="24587" creationId="{00000000-0000-0000-0000-000000000000}"/>
          </ac:spMkLst>
        </pc:spChg>
        <pc:spChg chg="mod">
          <ac:chgData name="" userId="" providerId="" clId="Web-{8BBD65C9-E618-4FA7-90C8-C1CC992C46D6}" dt="2020-01-25T00:10:37.978" v="173" actId="20577"/>
          <ac:spMkLst>
            <pc:docMk/>
            <pc:sldMk cId="1043911316" sldId="281"/>
            <ac:spMk id="24589" creationId="{00000000-0000-0000-0000-000000000000}"/>
          </ac:spMkLst>
        </pc:spChg>
        <pc:spChg chg="mod">
          <ac:chgData name="" userId="" providerId="" clId="Web-{8BBD65C9-E618-4FA7-90C8-C1CC992C46D6}" dt="2020-01-24T23:50:17.558" v="83" actId="20577"/>
          <ac:spMkLst>
            <pc:docMk/>
            <pc:sldMk cId="1043911316" sldId="281"/>
            <ac:spMk id="3359746" creationId="{00000000-0000-0000-0000-000000000000}"/>
          </ac:spMkLst>
        </pc:spChg>
        <pc:picChg chg="add del mod">
          <ac:chgData name="" userId="" providerId="" clId="Web-{8BBD65C9-E618-4FA7-90C8-C1CC992C46D6}" dt="2020-01-25T00:12:46.713" v="191"/>
          <ac:picMkLst>
            <pc:docMk/>
            <pc:sldMk cId="1043911316" sldId="281"/>
            <ac:picMk id="4" creationId="{801A907B-321D-4005-B4A7-1B31D6C0796D}"/>
          </ac:picMkLst>
        </pc:picChg>
        <pc:picChg chg="add mod ord modCrop">
          <ac:chgData name="" userId="" providerId="" clId="Web-{8BBD65C9-E618-4FA7-90C8-C1CC992C46D6}" dt="2020-01-25T00:29:32.338" v="250" actId="1076"/>
          <ac:picMkLst>
            <pc:docMk/>
            <pc:sldMk cId="1043911316" sldId="281"/>
            <ac:picMk id="6" creationId="{8E1AACCC-F322-4EC6-B8D7-134E6C12C223}"/>
          </ac:picMkLst>
        </pc:picChg>
        <pc:picChg chg="add del">
          <ac:chgData name="" userId="" providerId="" clId="Web-{8BBD65C9-E618-4FA7-90C8-C1CC992C46D6}" dt="2020-01-25T00:14:23.900" v="194"/>
          <ac:picMkLst>
            <pc:docMk/>
            <pc:sldMk cId="1043911316" sldId="281"/>
            <ac:picMk id="24580" creationId="{00000000-0000-0000-0000-000000000000}"/>
          </ac:picMkLst>
        </pc:picChg>
        <pc:picChg chg="add del mod modCrop">
          <ac:chgData name="" userId="" providerId="" clId="Web-{8BBD65C9-E618-4FA7-90C8-C1CC992C46D6}" dt="2020-01-25T00:23:27.557" v="236"/>
          <ac:picMkLst>
            <pc:docMk/>
            <pc:sldMk cId="1043911316" sldId="281"/>
            <ac:picMk id="24582" creationId="{00000000-0000-0000-0000-000000000000}"/>
          </ac:picMkLst>
        </pc:picChg>
      </pc:sldChg>
      <pc:sldChg chg="addSp delSp modSp">
        <pc:chgData name="" userId="" providerId="" clId="Web-{8BBD65C9-E618-4FA7-90C8-C1CC992C46D6}" dt="2020-01-25T00:00:48.893" v="165" actId="1076"/>
        <pc:sldMkLst>
          <pc:docMk/>
          <pc:sldMk cId="1462684386" sldId="282"/>
        </pc:sldMkLst>
        <pc:spChg chg="add del mod">
          <ac:chgData name="" userId="" providerId="" clId="Web-{8BBD65C9-E618-4FA7-90C8-C1CC992C46D6}" dt="2020-01-25T00:00:39.653" v="163" actId="20577"/>
          <ac:spMkLst>
            <pc:docMk/>
            <pc:sldMk cId="1462684386" sldId="282"/>
            <ac:spMk id="5" creationId="{00000000-0000-0000-0000-000000000000}"/>
          </ac:spMkLst>
        </pc:spChg>
        <pc:picChg chg="add del mod">
          <ac:chgData name="" userId="" providerId="" clId="Web-{8BBD65C9-E618-4FA7-90C8-C1CC992C46D6}" dt="2020-01-24T23:57:07.596" v="87"/>
          <ac:picMkLst>
            <pc:docMk/>
            <pc:sldMk cId="1462684386" sldId="282"/>
            <ac:picMk id="6" creationId="{8563E68D-6FA8-4A73-BA29-FCD83E231CE8}"/>
          </ac:picMkLst>
        </pc:picChg>
        <pc:picChg chg="add mod">
          <ac:chgData name="" userId="" providerId="" clId="Web-{8BBD65C9-E618-4FA7-90C8-C1CC992C46D6}" dt="2020-01-25T00:00:48.893" v="165" actId="1076"/>
          <ac:picMkLst>
            <pc:docMk/>
            <pc:sldMk cId="1462684386" sldId="282"/>
            <ac:picMk id="8" creationId="{FEC6F953-B5E7-4FA2-98B9-C4F0E969A272}"/>
          </ac:picMkLst>
        </pc:picChg>
        <pc:picChg chg="del">
          <ac:chgData name="" userId="" providerId="" clId="Web-{8BBD65C9-E618-4FA7-90C8-C1CC992C46D6}" dt="2020-01-24T23:56:57.571" v="84"/>
          <ac:picMkLst>
            <pc:docMk/>
            <pc:sldMk cId="1462684386" sldId="282"/>
            <ac:picMk id="2050" creationId="{00000000-0000-0000-0000-000000000000}"/>
          </ac:picMkLst>
        </pc:picChg>
      </pc:sldChg>
      <pc:sldChg chg="modSp">
        <pc:chgData name="" userId="" providerId="" clId="Web-{8BBD65C9-E618-4FA7-90C8-C1CC992C46D6}" dt="2020-01-25T00:33:06.729" v="258" actId="1076"/>
        <pc:sldMkLst>
          <pc:docMk/>
          <pc:sldMk cId="3307984460" sldId="286"/>
        </pc:sldMkLst>
        <pc:spChg chg="mod">
          <ac:chgData name="" userId="" providerId="" clId="Web-{8BBD65C9-E618-4FA7-90C8-C1CC992C46D6}" dt="2020-01-25T00:33:06.729" v="258" actId="1076"/>
          <ac:spMkLst>
            <pc:docMk/>
            <pc:sldMk cId="3307984460" sldId="286"/>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0E342-FE95-41BD-A330-66877DA1DBDF}" type="datetimeFigureOut">
              <a:rPr lang="en-US" smtClean="0"/>
              <a:t>6/23/2020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5F3B6-3F50-42C0-B15E-F1698C309863}" type="slidenum">
              <a:rPr lang="en-US" smtClean="0"/>
              <a:t>‹#›</a:t>
            </a:fld>
            <a:endParaRPr lang="en-US"/>
          </a:p>
        </p:txBody>
      </p:sp>
    </p:spTree>
    <p:extLst>
      <p:ext uri="{BB962C8B-B14F-4D97-AF65-F5344CB8AC3E}">
        <p14:creationId xmlns:p14="http://schemas.microsoft.com/office/powerpoint/2010/main" val="139411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apps.cdpr.ca.gov/schoolipm/childcar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&amp; project</a:t>
            </a:r>
          </a:p>
        </p:txBody>
      </p:sp>
      <p:sp>
        <p:nvSpPr>
          <p:cNvPr id="4" name="Slide Number Placeholder 3"/>
          <p:cNvSpPr>
            <a:spLocks noGrp="1"/>
          </p:cNvSpPr>
          <p:nvPr>
            <p:ph type="sldNum" sz="quarter" idx="10"/>
          </p:nvPr>
        </p:nvSpPr>
        <p:spPr/>
        <p:txBody>
          <a:bodyPr/>
          <a:lstStyle/>
          <a:p>
            <a:fld id="{D875AC5D-80F5-4949-B64C-67F4E154FAC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8521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Pesticides</a:t>
            </a:r>
            <a:r>
              <a:rPr lang="en-US" baseline="0" dirty="0"/>
              <a:t> in the form of sprays, foggers or pellets / powder </a:t>
            </a:r>
            <a:r>
              <a:rPr lang="en-US" dirty="0"/>
              <a:t>are referred to as “nonexempt” in the Healthy Schools Act.</a:t>
            </a:r>
          </a:p>
          <a:p>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Products that use pesticides in a bait, trap, or gel or are used to kill germs (antimicrobials), such as sanitizers and disinfectants, are exempt (not covered by the law). this means that parents and staff do not need to be notified when these pesticide products are used, and records do not have to be kept of their application.</a:t>
            </a:r>
          </a:p>
          <a:p>
            <a:endParaRPr lang="en-US" dirty="0"/>
          </a:p>
          <a:p>
            <a:r>
              <a:rPr lang="en-US" dirty="0"/>
              <a:t>HOWEVER, if you apply any type</a:t>
            </a:r>
            <a:r>
              <a:rPr lang="en-US" baseline="0" dirty="0"/>
              <a:t> of pesticide, exempt or not, you still have to take the IPM training.</a:t>
            </a:r>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11</a:t>
            </a:fld>
            <a:endParaRPr lang="en-US" dirty="0"/>
          </a:p>
        </p:txBody>
      </p:sp>
    </p:spTree>
    <p:extLst>
      <p:ext uri="{BB962C8B-B14F-4D97-AF65-F5344CB8AC3E}">
        <p14:creationId xmlns:p14="http://schemas.microsoft.com/office/powerpoint/2010/main" val="3046425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Who can tell me what a pest is? Let audience throw out some ideas before you click and show them the definition.  Then, before showing the image with all of the pests, ask audience for some examples of pests.  </a:t>
            </a:r>
          </a:p>
          <a:p>
            <a:pPr eaLnBrk="1" hangingPunct="1">
              <a:spcBef>
                <a:spcPct val="0"/>
              </a:spcBef>
            </a:pPr>
            <a:endParaRPr lang="en-US" altLang="en-US"/>
          </a:p>
          <a:p>
            <a:pPr eaLnBrk="1" hangingPunct="1">
              <a:spcBef>
                <a:spcPct val="0"/>
              </a:spcBef>
            </a:pPr>
            <a:r>
              <a:rPr lang="en-US" altLang="en-US"/>
              <a:t>A pest can also be something that is simply where it is not wanted, such as clover in a grass play area. Rats, mice, cockroaches, house flies, raccoons, skunks, pigeons, squirrels, ticks, ants, weeds, and bacteria are all examples of different types of pests.  Make sure something is really a pest before you remove it. It’s important to remember: something that is a pest in one situation can play an important role in the environment in other settings. For example, Yellowjackets in ECE yards can sting, causing mild to highly allergic and life threatening reactions, but they also eat large numbers of caterpillars, house flies and other pest insects.</a:t>
            </a:r>
          </a:p>
          <a:p>
            <a:pPr eaLnBrk="1" hangingPunct="1">
              <a:spcBef>
                <a:spcPct val="0"/>
              </a:spcBef>
            </a:pPr>
            <a:endParaRPr lang="en-US"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EB06D86-FF7D-4247-A173-4E1C3FB6CFE0}" type="slidenum">
              <a:rPr lang="en-US" altLang="en-US" smtClean="0"/>
              <a:pPr eaLnBrk="1" hangingPunct="1"/>
              <a:t>12</a:t>
            </a:fld>
            <a:endParaRPr lang="en-US" altLang="en-US"/>
          </a:p>
        </p:txBody>
      </p:sp>
    </p:spTree>
    <p:extLst>
      <p:ext uri="{BB962C8B-B14F-4D97-AF65-F5344CB8AC3E}">
        <p14:creationId xmlns:p14="http://schemas.microsoft.com/office/powerpoint/2010/main" val="2298737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indoor pests are you dealing with or have you dealt with? Ask staff about their experiences?  People like to share their stories but make sure to cap it at a few comments!</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50368C6D-2A8A-4324-B0E8-96BF8268A4AD}" type="slidenum">
              <a:rPr lang="en-US" altLang="en-US" smtClean="0"/>
              <a:pPr eaLnBrk="1" hangingPunct="1"/>
              <a:t>13</a:t>
            </a:fld>
            <a:endParaRPr lang="en-US" altLang="en-US"/>
          </a:p>
        </p:txBody>
      </p:sp>
    </p:spTree>
    <p:extLst>
      <p:ext uri="{BB962C8B-B14F-4D97-AF65-F5344CB8AC3E}">
        <p14:creationId xmlns:p14="http://schemas.microsoft.com/office/powerpoint/2010/main" val="138322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outdoor pests are you dealing with or have you dealt with? Ask staff about their experiences?  People like to share their stories but make sure to cap it at a few comments!</a:t>
            </a:r>
          </a:p>
          <a:p>
            <a:pPr eaLnBrk="1" hangingPunct="1">
              <a:spcBef>
                <a:spcPct val="0"/>
              </a:spcBef>
            </a:pPr>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98B481C8-9173-40C7-B119-4F1ED97601BE}" type="slidenum">
              <a:rPr lang="en-US" altLang="en-US" smtClean="0"/>
              <a:pPr eaLnBrk="1" hangingPunct="1"/>
              <a:t>14</a:t>
            </a:fld>
            <a:endParaRPr lang="en-US" altLang="en-US"/>
          </a:p>
        </p:txBody>
      </p:sp>
    </p:spTree>
    <p:extLst>
      <p:ext uri="{BB962C8B-B14F-4D97-AF65-F5344CB8AC3E}">
        <p14:creationId xmlns:p14="http://schemas.microsoft.com/office/powerpoint/2010/main" val="1719310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eaLnBrk="1" fontAlgn="auto" hangingPunct="1">
              <a:spcBef>
                <a:spcPts val="0"/>
              </a:spcBef>
              <a:spcAft>
                <a:spcPts val="0"/>
              </a:spcAft>
              <a:defRPr/>
            </a:pPr>
            <a:r>
              <a:rPr lang="en-US" dirty="0"/>
              <a:t>So we’ve seen some of the pest problems in childcare facilities, but why do we care?  How are pests bad for children?</a:t>
            </a:r>
          </a:p>
          <a:p>
            <a:pPr marL="0" lvl="1" eaLnBrk="1" fontAlgn="auto" hangingPunct="1">
              <a:spcBef>
                <a:spcPts val="0"/>
              </a:spcBef>
              <a:spcAft>
                <a:spcPts val="0"/>
              </a:spcAft>
              <a:defRPr/>
            </a:pPr>
            <a:r>
              <a:rPr lang="en-US" dirty="0"/>
              <a:t>There are three major categories of concern with pests.  The first one is health problems.  Pests such as cockroaches or mice can spread bacteria.  For instance, a roach can walk across the toilet or in the trash on uncooked meat or rotting food and then across plates and tables where we eat.  Pests can also cause allergies or asthma.  Roaches can trigger asthma because when they shed their skin to grow, they release a “dander” much like a cat. This has been shown to be an asthma trigger.  Mice have also been shown to trigger asthma because of their fur and urine smells.</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a:t>Pests can also cause building damage.  Rats can through wires, which can be an electrical danger.  Mold and termites can damage the structural integrity of a building.</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a:t>Parents and staff are upset when they see pests, and often want to get rid of them as quickly as possible.</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0E5B4B59-D95A-43DA-9DC6-272FCE24AD2A}" type="slidenum">
              <a:rPr lang="en-US" altLang="en-US" smtClean="0"/>
              <a:pPr eaLnBrk="1" hangingPunct="1"/>
              <a:t>15</a:t>
            </a:fld>
            <a:endParaRPr lang="en-US" altLang="en-US"/>
          </a:p>
        </p:txBody>
      </p:sp>
    </p:spTree>
    <p:extLst>
      <p:ext uri="{BB962C8B-B14F-4D97-AF65-F5344CB8AC3E}">
        <p14:creationId xmlns:p14="http://schemas.microsoft.com/office/powerpoint/2010/main" val="3227095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a:spcBef>
                <a:spcPct val="0"/>
              </a:spcBef>
            </a:pPr>
            <a:r>
              <a:rPr lang="en-US" altLang="en-US" dirty="0"/>
              <a:t>We’ve seen that pest problems exist in child care centers.  Now let’s take a look at one traditional solution to pests (pesticides) and why this is no longer the recommended method of pest management.  Later today, we’ll go through and learn about what </a:t>
            </a:r>
            <a:r>
              <a:rPr lang="en-US" altLang="en-US" i="1" dirty="0"/>
              <a:t>is</a:t>
            </a:r>
            <a:r>
              <a:rPr lang="en-US" altLang="en-US" dirty="0"/>
              <a:t> recommended!</a:t>
            </a:r>
          </a:p>
          <a:p>
            <a:pPr eaLnBrk="1" hangingPunct="1">
              <a:spcBef>
                <a:spcPct val="0"/>
              </a:spcBef>
            </a:pPr>
            <a:endParaRPr lang="en-US" altLang="en-US" b="1" dirty="0"/>
          </a:p>
          <a:p>
            <a:pPr eaLnBrk="1" hangingPunct="1">
              <a:spcBef>
                <a:spcPct val="0"/>
              </a:spcBef>
            </a:pPr>
            <a:r>
              <a:rPr lang="en-US" altLang="en-US" dirty="0"/>
              <a:t>What are pesticides? Can anyone come up with a definition?  Think about why we use pesticides…</a:t>
            </a:r>
          </a:p>
          <a:p>
            <a:pPr eaLnBrk="1" hangingPunct="1">
              <a:spcBef>
                <a:spcPct val="0"/>
              </a:spcBef>
            </a:pPr>
            <a:r>
              <a:rPr lang="en-US" altLang="en-US" dirty="0"/>
              <a:t>A pesticide is a poison that is designed to kill or control living things such as weeds, bugs, spiders, or anything that you do not want to live in your child care facility or yard. All pesticides are potentially harmful. This is particularly the case if the label instructions are not followed precisely. Pesticides should be used as a last resort. Pesticide sprays and foggers are especially harmful and should be avoided in child care programs.</a:t>
            </a:r>
          </a:p>
          <a:p>
            <a:pPr eaLnBrk="1" hangingPunct="1">
              <a:spcBef>
                <a:spcPct val="0"/>
              </a:spcBef>
            </a:pPr>
            <a:endParaRPr lang="en-US" altLang="en-US" dirty="0"/>
          </a:p>
          <a:p>
            <a:pPr eaLnBrk="1" hangingPunct="1">
              <a:spcBef>
                <a:spcPct val="0"/>
              </a:spcBef>
            </a:pPr>
            <a:r>
              <a:rPr lang="en-US" altLang="en-US" dirty="0"/>
              <a:t>Can anyone think of some examples of pesticides?  Show pesticide examples.  </a:t>
            </a:r>
          </a:p>
          <a:p>
            <a:pPr eaLnBrk="1" hangingPunct="1">
              <a:spcBef>
                <a:spcPct val="0"/>
              </a:spcBef>
            </a:pPr>
            <a:endParaRPr lang="en-US" altLang="en-US" dirty="0"/>
          </a:p>
          <a:p>
            <a:pPr eaLnBrk="1" hangingPunct="1">
              <a:spcBef>
                <a:spcPct val="0"/>
              </a:spcBef>
            </a:pPr>
            <a:r>
              <a:rPr lang="en-US" altLang="en-US" dirty="0"/>
              <a:t>Today, we’ll teach you safer, non-toxic alternatives to pest management.</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defTabSz="465887" eaLnBrk="0" fontAlgn="base" hangingPunct="0">
              <a:spcBef>
                <a:spcPct val="30000"/>
              </a:spcBef>
              <a:spcAft>
                <a:spcPct val="0"/>
              </a:spcAft>
              <a:defRPr sz="1200">
                <a:solidFill>
                  <a:schemeClr val="tx1"/>
                </a:solidFill>
                <a:latin typeface="Calibri" pitchFamily="34" charset="0"/>
              </a:defRPr>
            </a:lvl6pPr>
            <a:lvl7pPr marL="3028264" indent="-232943" defTabSz="465887" eaLnBrk="0" fontAlgn="base" hangingPunct="0">
              <a:spcBef>
                <a:spcPct val="30000"/>
              </a:spcBef>
              <a:spcAft>
                <a:spcPct val="0"/>
              </a:spcAft>
              <a:defRPr sz="1200">
                <a:solidFill>
                  <a:schemeClr val="tx1"/>
                </a:solidFill>
                <a:latin typeface="Calibri" pitchFamily="34" charset="0"/>
              </a:defRPr>
            </a:lvl7pPr>
            <a:lvl8pPr marL="3494151" indent="-232943" defTabSz="465887" eaLnBrk="0" fontAlgn="base" hangingPunct="0">
              <a:spcBef>
                <a:spcPct val="30000"/>
              </a:spcBef>
              <a:spcAft>
                <a:spcPct val="0"/>
              </a:spcAft>
              <a:defRPr sz="1200">
                <a:solidFill>
                  <a:schemeClr val="tx1"/>
                </a:solidFill>
                <a:latin typeface="Calibri" pitchFamily="34" charset="0"/>
              </a:defRPr>
            </a:lvl8pPr>
            <a:lvl9pPr marL="3960038" indent="-232943" defTabSz="4658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8A46ACE-29F4-4EBE-8DF8-C8747E6DEF7F}" type="slidenum">
              <a:rPr lang="en-US" altLang="en-US" smtClean="0">
                <a:latin typeface="Arial" pitchFamily="34" charset="0"/>
                <a:ea typeface="ヒラギノ角ゴ Pro W3"/>
                <a:cs typeface="ヒラギノ角ゴ Pro W3"/>
              </a:rPr>
              <a:pPr eaLnBrk="1" hangingPunct="1">
                <a:spcBef>
                  <a:spcPct val="0"/>
                </a:spcBef>
              </a:pPr>
              <a:t>16</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2909387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a:t>There are many concerns associated with pesticide-use. In fact, risk from exposure may outweigh the benefit of killing pests. One significant concern is health outcomes. Many studies have shown that exposure to pesticides can cause immediate reactions, and we know that there can also be long-term health problems.  </a:t>
            </a:r>
          </a:p>
          <a:p>
            <a:pPr eaLnBrk="1" fontAlgn="auto" hangingPunct="1">
              <a:spcBef>
                <a:spcPts val="0"/>
              </a:spcBef>
              <a:spcAft>
                <a:spcPts val="0"/>
              </a:spcAft>
              <a:buFont typeface="Arial" pitchFamily="34" charset="0"/>
              <a:buNone/>
              <a:defRPr/>
            </a:pPr>
            <a:endParaRPr lang="en-US" dirty="0"/>
          </a:p>
          <a:p>
            <a:pPr eaLnBrk="1" fontAlgn="auto" hangingPunct="1">
              <a:spcBef>
                <a:spcPts val="0"/>
              </a:spcBef>
              <a:spcAft>
                <a:spcPts val="0"/>
              </a:spcAft>
              <a:buFont typeface="Arial" pitchFamily="34" charset="0"/>
              <a:buNone/>
              <a:defRPr/>
            </a:pPr>
            <a:r>
              <a:rPr lang="en-US" dirty="0"/>
              <a:t>Exposure to pesticides over a long time may also cause sickness or affect development. New studies show that children regularly exposed to low levels of pesticides may not be poisoned or get sick right away, but they may suffer from health problems that don’t show up for many years.  </a:t>
            </a:r>
          </a:p>
          <a:p>
            <a:pPr eaLnBrk="1" fontAlgn="auto" hangingPunct="1">
              <a:spcBef>
                <a:spcPts val="0"/>
              </a:spcBef>
              <a:spcAft>
                <a:spcPts val="0"/>
              </a:spcAft>
              <a:buFont typeface="Arial" pitchFamily="34" charset="0"/>
              <a:buNone/>
              <a:defRPr/>
            </a:pPr>
            <a:endParaRPr lang="en-US" dirty="0"/>
          </a:p>
          <a:p>
            <a:pPr eaLnBrk="1" fontAlgn="auto" hangingPunct="1">
              <a:spcBef>
                <a:spcPts val="0"/>
              </a:spcBef>
              <a:spcAft>
                <a:spcPts val="0"/>
              </a:spcAft>
              <a:buFont typeface="Arial" pitchFamily="34" charset="0"/>
              <a:buNone/>
              <a:defRPr/>
            </a:pPr>
            <a:r>
              <a:rPr lang="en-US" dirty="0"/>
              <a:t>This image is from a study from Mexico on exposure to pesticides. Children ages 4-5 years old in two different communities were asked to draw a picture of a person. On the left are children’s drawings who lived in the foothills where pesticide were not used and on the right are children’s drawings who lived in the valley where pesticide use was used widely. You can see the difference in the drawings of the kids.</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59EEE0-D7B9-4816-B749-B5E3FC70C28E}" type="slidenum">
              <a:rPr lang="en-US" altLang="en-US" smtClean="0">
                <a:latin typeface="Arial" pitchFamily="34" charset="0"/>
                <a:ea typeface="ヒラギノ角ゴ Pro W3"/>
                <a:cs typeface="ヒラギノ角ゴ Pro W3"/>
              </a:rPr>
              <a:pPr eaLnBrk="1" hangingPunct="1">
                <a:spcBef>
                  <a:spcPct val="0"/>
                </a:spcBef>
              </a:pPr>
              <a:t>17</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2981851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a:t>Though exposure to pesticides can be harmful to anyone, it’s particularly harmful to certain, more sensitive populations.  Children are at the top of this list, but pregnant women, the elderly, and anyone with breathing or lung problems are also at a higher risk.</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6601BFA-C2DF-4D4E-B822-35624D735FC1}" type="slidenum">
              <a:rPr lang="en-US" altLang="en-US" smtClean="0">
                <a:latin typeface="Arial" pitchFamily="34" charset="0"/>
                <a:ea typeface="ヒラギノ角ゴ Pro W3"/>
                <a:cs typeface="ヒラギノ角ゴ Pro W3"/>
              </a:rPr>
              <a:pPr eaLnBrk="1" hangingPunct="1">
                <a:spcBef>
                  <a:spcPct val="0"/>
                </a:spcBef>
              </a:pPr>
              <a:t>18</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1358893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a:t>In addition to human health, pesticides are also a concern for environmental health.  Pesticide use can contaminate ground water and surface water, and poison aquatic animals.  </a:t>
            </a:r>
          </a:p>
          <a:p>
            <a:pPr eaLnBrk="1" fontAlgn="auto" hangingPunct="1">
              <a:spcBef>
                <a:spcPts val="0"/>
              </a:spcBef>
              <a:spcAft>
                <a:spcPts val="0"/>
              </a:spcAft>
              <a:buFont typeface="Arial" pitchFamily="34" charset="0"/>
              <a:buNone/>
              <a:defRPr/>
            </a:pPr>
            <a:endParaRPr 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17A58C5-96F2-48A8-8DEA-D25BC4452A07}" type="slidenum">
              <a:rPr lang="en-US" altLang="en-US" smtClean="0">
                <a:latin typeface="Arial" pitchFamily="34" charset="0"/>
                <a:ea typeface="ヒラギノ角ゴ Pro W3"/>
                <a:cs typeface="ヒラギノ角ゴ Pro W3"/>
              </a:rPr>
              <a:pPr eaLnBrk="1" hangingPunct="1">
                <a:spcBef>
                  <a:spcPct val="0"/>
                </a:spcBef>
              </a:pPr>
              <a:t>19</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2159485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a:t>There is a risk that pest populations will become resistant to pesticides, which means you’ll need to use stronger pesticides to achieve the same effects.</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6D4031-9028-4927-8478-D48D28839EB4}" type="slidenum">
              <a:rPr lang="en-US" altLang="en-US" smtClean="0">
                <a:latin typeface="Arial" pitchFamily="34" charset="0"/>
                <a:ea typeface="ヒラギノ角ゴ Pro W3"/>
                <a:cs typeface="ヒラギノ角ゴ Pro W3"/>
              </a:rPr>
              <a:pPr eaLnBrk="1" hangingPunct="1">
                <a:spcBef>
                  <a:spcPct val="0"/>
                </a:spcBef>
              </a:pPr>
              <a:t>20</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375738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en-US" altLang="en-US" dirty="0"/>
              <a:t>This Integrated Pest Management (IPM) workshop was funded by the California Department of Pesticide Regulation (DPR) and originally developed by the University of California (UC), San Francisco School of Nursing’s California Childcare Health Program, in collaboration with the UC Berkeley Center for Environmental Research and Children’s Health, the UC Statewide IPM Program, and DPR. The contents of this document do not necessarily reflect the views and policies of DPR, nor does mention of trade names or commercial products constitute endorsement or recommendation for use. </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a:p>
        </p:txBody>
      </p:sp>
    </p:spTree>
    <p:extLst>
      <p:ext uri="{BB962C8B-B14F-4D97-AF65-F5344CB8AC3E}">
        <p14:creationId xmlns:p14="http://schemas.microsoft.com/office/powerpoint/2010/main" val="98553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3831964-2A80-4646-AA1A-B977A6440798}" type="slidenum">
              <a:rPr lang="en-US" altLang="en-US" smtClean="0">
                <a:latin typeface="Arial" pitchFamily="34" charset="0"/>
                <a:ea typeface="ヒラギノ角ゴ Pro W3"/>
                <a:cs typeface="ヒラギノ角ゴ Pro W3"/>
              </a:rPr>
              <a:pPr eaLnBrk="1" hangingPunct="1">
                <a:spcBef>
                  <a:spcPct val="0"/>
                </a:spcBef>
              </a:pPr>
              <a:t>21</a:t>
            </a:fld>
            <a:endParaRPr lang="en-US" altLang="en-US">
              <a:latin typeface="Arial" pitchFamily="34" charset="0"/>
              <a:ea typeface="ヒラギノ角ゴ Pro W3"/>
              <a:cs typeface="ヒラギノ角ゴ Pro W3"/>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Children have a special vulnerability to pesticides: they breathe the air closer to the ground level where pesticides are applied and settle in dust, are more likely to put their hands in their mouths or </a:t>
            </a:r>
            <a:r>
              <a:rPr lang="en-US" altLang="en-US" b="1" dirty="0"/>
              <a:t>rub their eyes without washing their hands</a:t>
            </a:r>
            <a:r>
              <a:rPr lang="en-US" altLang="en-US" dirty="0"/>
              <a:t>, and spend most of their time indoors. They have a less varied diet and eat, drink, and breath about two times as much per kilogram as adults.</a:t>
            </a:r>
          </a:p>
        </p:txBody>
      </p:sp>
    </p:spTree>
    <p:extLst>
      <p:ext uri="{BB962C8B-B14F-4D97-AF65-F5344CB8AC3E}">
        <p14:creationId xmlns:p14="http://schemas.microsoft.com/office/powerpoint/2010/main" val="1086467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B151EF-B6C5-401D-9095-DEFA96092F39}" type="slidenum">
              <a:rPr lang="en-US" altLang="en-US" smtClean="0">
                <a:latin typeface="Arial" pitchFamily="34" charset="0"/>
                <a:ea typeface="ヒラギノ角ゴ Pro W3"/>
                <a:cs typeface="ヒラギノ角ゴ Pro W3"/>
              </a:rPr>
              <a:pPr eaLnBrk="1" hangingPunct="1">
                <a:spcBef>
                  <a:spcPct val="0"/>
                </a:spcBef>
              </a:pPr>
              <a:t>22</a:t>
            </a:fld>
            <a:endParaRPr lang="en-US" altLang="en-US">
              <a:latin typeface="Arial" pitchFamily="34" charset="0"/>
              <a:ea typeface="ヒラギノ角ゴ Pro W3"/>
              <a:cs typeface="ヒラギノ角ゴ Pro W3"/>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addition to having a higher exposure, children also have a harder time breaking down toxins.  Their bodies — and their defenses against toxins — are still developing.  Toxic exposure</a:t>
            </a:r>
            <a:r>
              <a:rPr lang="en-US" altLang="en-US" baseline="0" dirty="0"/>
              <a:t> during development damages function.</a:t>
            </a:r>
            <a:endParaRPr lang="en-US" altLang="en-US" dirty="0"/>
          </a:p>
          <a:p>
            <a:pPr eaLnBrk="1" hangingPunct="1">
              <a:spcBef>
                <a:spcPct val="0"/>
              </a:spcBef>
            </a:pPr>
            <a:endParaRPr lang="en-US" altLang="en-US" dirty="0"/>
          </a:p>
          <a:p>
            <a:pPr eaLnBrk="1" hangingPunct="1">
              <a:spcBef>
                <a:spcPct val="0"/>
              </a:spcBef>
            </a:pPr>
            <a:r>
              <a:rPr lang="en-US" altLang="en-US" dirty="0"/>
              <a:t>Because they’re young and unable to read labels, or understand warnings, they don’t recognize the hazards of going near areas where pesticides have been applied.</a:t>
            </a:r>
          </a:p>
          <a:p>
            <a:pPr eaLnBrk="1" hangingPunct="1">
              <a:spcBef>
                <a:spcPct val="0"/>
              </a:spcBef>
            </a:pPr>
            <a:endParaRPr lang="en-US" altLang="en-US" dirty="0"/>
          </a:p>
        </p:txBody>
      </p:sp>
    </p:spTree>
    <p:extLst>
      <p:ext uri="{BB962C8B-B14F-4D97-AF65-F5344CB8AC3E}">
        <p14:creationId xmlns:p14="http://schemas.microsoft.com/office/powerpoint/2010/main" val="947071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B151EF-B6C5-401D-9095-DEFA96092F39}" type="slidenum">
              <a:rPr lang="en-US" altLang="en-US" smtClean="0">
                <a:latin typeface="Arial" pitchFamily="34" charset="0"/>
                <a:ea typeface="ヒラギノ角ゴ Pro W3"/>
                <a:cs typeface="ヒラギノ角ゴ Pro W3"/>
              </a:rPr>
              <a:pPr eaLnBrk="1" hangingPunct="1">
                <a:spcBef>
                  <a:spcPct val="0"/>
                </a:spcBef>
              </a:pPr>
              <a:t>23</a:t>
            </a:fld>
            <a:endParaRPr lang="en-US" altLang="en-US">
              <a:latin typeface="Arial" pitchFamily="34" charset="0"/>
              <a:ea typeface="ヒラギノ角ゴ Pro W3"/>
              <a:cs typeface="ヒラギノ角ゴ Pro W3"/>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addition to having a higher exposure, children also have a harder time breaking down toxins.  Their bodies — and their defenses against toxins — are still developing.  Toxic exposure</a:t>
            </a:r>
            <a:r>
              <a:rPr lang="en-US" altLang="en-US" baseline="0" dirty="0"/>
              <a:t> during childhood can damage organ function and neurological development.</a:t>
            </a:r>
            <a:endParaRPr lang="en-US" altLang="en-US" dirty="0"/>
          </a:p>
          <a:p>
            <a:pPr eaLnBrk="1" hangingPunct="1">
              <a:spcBef>
                <a:spcPct val="0"/>
              </a:spcBef>
            </a:pPr>
            <a:endParaRPr lang="en-US" altLang="en-US" dirty="0"/>
          </a:p>
          <a:p>
            <a:pPr eaLnBrk="1" hangingPunct="1">
              <a:spcBef>
                <a:spcPct val="0"/>
              </a:spcBef>
            </a:pPr>
            <a:r>
              <a:rPr lang="en-US" altLang="en-US" dirty="0"/>
              <a:t>Because they’re young and unable to read labels, or understand warnings, they don’t recognize the hazards of going near areas where pesticides have been applied.</a:t>
            </a:r>
          </a:p>
          <a:p>
            <a:pPr eaLnBrk="1" hangingPunct="1">
              <a:spcBef>
                <a:spcPct val="0"/>
              </a:spcBef>
            </a:pPr>
            <a:endParaRPr lang="en-US" altLang="en-US" dirty="0"/>
          </a:p>
        </p:txBody>
      </p:sp>
    </p:spTree>
    <p:extLst>
      <p:ext uri="{BB962C8B-B14F-4D97-AF65-F5344CB8AC3E}">
        <p14:creationId xmlns:p14="http://schemas.microsoft.com/office/powerpoint/2010/main" val="2818490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68BB55F-CF1E-42D2-BFC9-7C59075F516B}" type="slidenum">
              <a:rPr lang="en-US" altLang="en-US" smtClean="0">
                <a:latin typeface="Arial" pitchFamily="34" charset="0"/>
                <a:ea typeface="ヒラギノ角ゴ Pro W3"/>
                <a:cs typeface="ヒラギノ角ゴ Pro W3"/>
              </a:rPr>
              <a:pPr eaLnBrk="1" hangingPunct="1">
                <a:spcBef>
                  <a:spcPct val="0"/>
                </a:spcBef>
              </a:pPr>
              <a:t>24</a:t>
            </a:fld>
            <a:endParaRPr lang="en-US" altLang="en-US">
              <a:latin typeface="Arial" pitchFamily="34" charset="0"/>
              <a:ea typeface="ヒラギノ角ゴ Pro W3"/>
              <a:cs typeface="ヒラギノ角ゴ Pro W3"/>
            </a:endParaRPr>
          </a:p>
        </p:txBody>
      </p:sp>
      <p:sp>
        <p:nvSpPr>
          <p:cNvPr id="69635"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 know that children</a:t>
            </a:r>
            <a:r>
              <a:rPr lang="en-US" altLang="en-US" baseline="0" dirty="0"/>
              <a:t> are more vulnerable </a:t>
            </a:r>
            <a:r>
              <a:rPr lang="en-US" altLang="en-US" dirty="0"/>
              <a:t>– let’s take a look at ways that pesticides can get into children’s bodies</a:t>
            </a:r>
          </a:p>
          <a:p>
            <a:pPr eaLnBrk="1" hangingPunct="1">
              <a:spcBef>
                <a:spcPct val="0"/>
              </a:spcBef>
            </a:pPr>
            <a:endParaRPr lang="en-US" altLang="en-US" dirty="0"/>
          </a:p>
          <a:p>
            <a:pPr eaLnBrk="1" hangingPunct="1">
              <a:spcBef>
                <a:spcPct val="0"/>
              </a:spcBef>
            </a:pPr>
            <a:r>
              <a:rPr lang="en-US" altLang="en-US" dirty="0"/>
              <a:t>Most pesticide exposure is through the skin—the largest organ—and children have much more skin surface area for their size than adults. Similarly, their higher respiratory rate means they inhale airborne pesticides at a faster rate.</a:t>
            </a:r>
          </a:p>
          <a:p>
            <a:pPr eaLnBrk="1" hangingPunct="1">
              <a:spcBef>
                <a:spcPct val="0"/>
              </a:spcBef>
            </a:pPr>
            <a:endParaRPr lang="en-US" altLang="en-US" dirty="0"/>
          </a:p>
          <a:p>
            <a:pPr eaLnBrk="1" hangingPunct="1">
              <a:spcBef>
                <a:spcPct val="0"/>
              </a:spcBef>
            </a:pPr>
            <a:r>
              <a:rPr lang="en-US" altLang="en-US" dirty="0"/>
              <a:t>Although pesticides contaminate air, soil, food, water, and surfaces, studies that examine children’s pesticide exposure indicate that the largest number and highest concentrations of chemicals often accumulate in household dust. Because children’s breathing zones are closer to the ground, they incur greater exposure to pesticides in carpets and dust than adults.  Some pesticides can linger indoors for months and years.</a:t>
            </a:r>
          </a:p>
        </p:txBody>
      </p:sp>
    </p:spTree>
    <p:extLst>
      <p:ext uri="{BB962C8B-B14F-4D97-AF65-F5344CB8AC3E}">
        <p14:creationId xmlns:p14="http://schemas.microsoft.com/office/powerpoint/2010/main" val="1618488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866B56-2995-4927-B846-76E060DA3E89}" type="slidenum">
              <a:rPr lang="en-US" altLang="en-US" smtClean="0">
                <a:latin typeface="Arial" pitchFamily="34" charset="0"/>
                <a:ea typeface="ヒラギノ角ゴ Pro W3"/>
                <a:cs typeface="ヒラギノ角ゴ Pro W3"/>
              </a:rPr>
              <a:pPr eaLnBrk="1" hangingPunct="1">
                <a:spcBef>
                  <a:spcPct val="0"/>
                </a:spcBef>
              </a:pPr>
              <a:t>25</a:t>
            </a:fld>
            <a:endParaRPr lang="en-US" altLang="en-US">
              <a:latin typeface="Arial" pitchFamily="34" charset="0"/>
              <a:ea typeface="ヒラギノ角ゴ Pro W3"/>
              <a:cs typeface="ヒラギノ角ゴ Pro W3"/>
            </a:endParaRPr>
          </a:p>
        </p:txBody>
      </p:sp>
      <p:sp>
        <p:nvSpPr>
          <p:cNvPr id="68611"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Just to give you an idea of how pervasive and present pesticides are in our daily lives, let’s look at where they can be found.  This helps us think about where we need to put our attention and energy to make sure that children have the lowest pesticide-exposure possible.</a:t>
            </a:r>
          </a:p>
          <a:p>
            <a:pPr eaLnBrk="1" hangingPunct="1">
              <a:spcBef>
                <a:spcPct val="0"/>
              </a:spcBef>
            </a:pPr>
            <a:endParaRPr lang="en-US" altLang="en-US" dirty="0"/>
          </a:p>
          <a:p>
            <a:pPr eaLnBrk="1" hangingPunct="1">
              <a:spcBef>
                <a:spcPct val="0"/>
              </a:spcBef>
            </a:pPr>
            <a:r>
              <a:rPr lang="en-US" altLang="en-US" dirty="0"/>
              <a:t>Pesticides can be used outside, such as in gardens.  They are also commonly used in and around buildings such as homes and classrooms.  </a:t>
            </a:r>
          </a:p>
          <a:p>
            <a:pPr eaLnBrk="1" hangingPunct="1">
              <a:spcBef>
                <a:spcPct val="0"/>
              </a:spcBef>
            </a:pPr>
            <a:endParaRPr lang="en-US" altLang="en-US" dirty="0"/>
          </a:p>
        </p:txBody>
      </p:sp>
    </p:spTree>
    <p:extLst>
      <p:ext uri="{BB962C8B-B14F-4D97-AF65-F5344CB8AC3E}">
        <p14:creationId xmlns:p14="http://schemas.microsoft.com/office/powerpoint/2010/main" val="3765155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kern="1200" dirty="0">
                <a:solidFill>
                  <a:schemeClr val="tx1"/>
                </a:solidFill>
                <a:effectLst/>
                <a:latin typeface="+mn-lt"/>
                <a:ea typeface="+mn-ea"/>
                <a:cs typeface="+mn-cs"/>
              </a:rPr>
              <a:t>We know that pesticides are found in fruits</a:t>
            </a:r>
            <a:r>
              <a:rPr lang="en-US" sz="1200" b="0" i="0" kern="1200" baseline="0" dirty="0">
                <a:solidFill>
                  <a:schemeClr val="tx1"/>
                </a:solidFill>
                <a:effectLst/>
                <a:latin typeface="+mn-lt"/>
                <a:ea typeface="+mn-ea"/>
                <a:cs typeface="+mn-cs"/>
              </a:rPr>
              <a:t> and vegetables, but not everyone can afford to buy organic produce all the time. The Environmental Working Group (EWG) puts together an annual guide to help shoppers prioritize which produce to buy organic.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EWG’s Shopper’s Guide to Pesticides in Produce™, updated every year since 2004, ranks pesticide contamination on 48 popular fruits and vegetables. </a:t>
            </a:r>
          </a:p>
          <a:p>
            <a:endParaRPr lang="en-US" alt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Parents looking for help in lowering their children’s exposure to pesticides while still eating plenty of healthy fruits and vegetables can turn to EWG’s guide as an easy-to-use resource when shopping at the store.</a:t>
            </a:r>
            <a:endParaRPr lang="en-US" altLang="en-US" dirty="0"/>
          </a:p>
        </p:txBody>
      </p:sp>
      <p:sp>
        <p:nvSpPr>
          <p:cNvPr id="4" name="Slide Number Placeholder 3"/>
          <p:cNvSpPr>
            <a:spLocks noGrp="1"/>
          </p:cNvSpPr>
          <p:nvPr>
            <p:ph type="sldNum" sz="quarter" idx="5"/>
          </p:nvPr>
        </p:nvSpPr>
        <p:spPr/>
        <p:txBody>
          <a:bodyPr/>
          <a:lstStyle/>
          <a:p>
            <a:pPr>
              <a:defRPr/>
            </a:pPr>
            <a:fld id="{8163F1B4-B3C0-4180-BFBF-5FFEEB012DB0}" type="slidenum">
              <a:rPr lang="en-US" smtClean="0"/>
              <a:pPr>
                <a:defRPr/>
              </a:pPr>
              <a:t>26</a:t>
            </a:fld>
            <a:endParaRPr lang="en-US" dirty="0"/>
          </a:p>
        </p:txBody>
      </p:sp>
    </p:spTree>
    <p:extLst>
      <p:ext uri="{BB962C8B-B14F-4D97-AF65-F5344CB8AC3E}">
        <p14:creationId xmlns:p14="http://schemas.microsoft.com/office/powerpoint/2010/main" val="1891009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450" eaLnBrk="1" hangingPunct="1">
              <a:spcBef>
                <a:spcPct val="0"/>
              </a:spcBef>
            </a:pPr>
            <a:r>
              <a:rPr lang="en-US" altLang="en-US" sz="800"/>
              <a:t>The Department of Pesticide Regulation funded a survey of child care centers in California that will be released shortly. This table outlines what the survey found.  Before we show you, does anyone have any guesses about what percent of child care centers in California have pest problems? What about use pesticides?  </a:t>
            </a:r>
          </a:p>
          <a:p>
            <a:pPr defTabSz="933450" eaLnBrk="1" hangingPunct="1">
              <a:spcBef>
                <a:spcPct val="0"/>
              </a:spcBef>
            </a:pPr>
            <a:endParaRPr lang="en-US" altLang="en-US" sz="800"/>
          </a:p>
          <a:p>
            <a:pPr defTabSz="933450" eaLnBrk="1" hangingPunct="1">
              <a:spcBef>
                <a:spcPct val="0"/>
              </a:spcBef>
            </a:pPr>
            <a:r>
              <a:rPr lang="en-US" altLang="en-US"/>
              <a:t>Despite what we know about the consequences of using pesticides, we’re still using them.  Notice especially that 55% of centers are using pesticides, and 47% are using sprays or foggers which are the most dangerous, and uncontained form of pesticides.</a:t>
            </a:r>
          </a:p>
          <a:p>
            <a:pPr defTabSz="933450" eaLnBrk="1" hangingPunct="1">
              <a:spcBef>
                <a:spcPct val="0"/>
              </a:spcBef>
            </a:pPr>
            <a:endParaRPr lang="en-US" altLang="en-US"/>
          </a:p>
          <a:p>
            <a:pPr defTabSz="933450" eaLnBrk="1" hangingPunct="1">
              <a:spcBef>
                <a:spcPct val="0"/>
              </a:spcBef>
            </a:pPr>
            <a:r>
              <a:rPr lang="en-US" altLang="en-US"/>
              <a:t>We have a problem:  We just learned how harmful pesticides can be, especially to children, and now we see that over half of the child care centers surveyed use them.  This leads us to our next slide..</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2C057B2E-E115-497C-A690-8821B4825E06}" type="slidenum">
              <a:rPr lang="en-US" altLang="en-US" smtClean="0"/>
              <a:pPr eaLnBrk="1" hangingPunct="1"/>
              <a:t>27</a:t>
            </a:fld>
            <a:endParaRPr lang="en-US" altLang="en-US"/>
          </a:p>
        </p:txBody>
      </p:sp>
    </p:spTree>
    <p:extLst>
      <p:ext uri="{BB962C8B-B14F-4D97-AF65-F5344CB8AC3E}">
        <p14:creationId xmlns:p14="http://schemas.microsoft.com/office/powerpoint/2010/main" val="2605018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Evidence of EPA review</a:t>
            </a:r>
            <a:r>
              <a:rPr lang="en-US" altLang="en-US" b="1" dirty="0"/>
              <a:t>.  Look for How to Use safely.</a:t>
            </a:r>
          </a:p>
        </p:txBody>
      </p:sp>
      <p:sp>
        <p:nvSpPr>
          <p:cNvPr id="4" name="Slide Number Placeholder 3"/>
          <p:cNvSpPr>
            <a:spLocks noGrp="1"/>
          </p:cNvSpPr>
          <p:nvPr>
            <p:ph type="sldNum" sz="quarter" idx="5"/>
          </p:nvPr>
        </p:nvSpPr>
        <p:spPr/>
        <p:txBody>
          <a:bodyPr/>
          <a:lstStyle/>
          <a:p>
            <a:pPr>
              <a:defRPr/>
            </a:pPr>
            <a:fld id="{0ACF5FF1-2721-4F70-9CC9-037702E644A1}" type="slidenum">
              <a:rPr lang="en-US" smtClean="0"/>
              <a:pPr>
                <a:defRPr/>
              </a:pPr>
              <a:t>28</a:t>
            </a:fld>
            <a:endParaRPr lang="en-US" dirty="0"/>
          </a:p>
        </p:txBody>
      </p:sp>
    </p:spTree>
    <p:extLst>
      <p:ext uri="{BB962C8B-B14F-4D97-AF65-F5344CB8AC3E}">
        <p14:creationId xmlns:p14="http://schemas.microsoft.com/office/powerpoint/2010/main" val="1127820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t>IPM keeps pests out while reducing the use of pesticides</a:t>
            </a:r>
            <a:endParaRPr lang="en-US" altLang="en-US" dirty="0">
              <a:solidFill>
                <a:schemeClr val="tx2"/>
              </a:solidFill>
            </a:endParaRPr>
          </a:p>
          <a:p>
            <a:pPr eaLnBrk="1" hangingPunct="1">
              <a:spcBef>
                <a:spcPct val="0"/>
              </a:spcBef>
            </a:pPr>
            <a:r>
              <a:rPr lang="en-US" altLang="en-US" dirty="0">
                <a:solidFill>
                  <a:schemeClr val="tx2"/>
                </a:solidFill>
              </a:rPr>
              <a:t>I</a:t>
            </a:r>
            <a:r>
              <a:rPr lang="en-US" altLang="en-US" dirty="0"/>
              <a:t>ntegrated </a:t>
            </a:r>
            <a:r>
              <a:rPr lang="en-US" altLang="en-US" dirty="0">
                <a:solidFill>
                  <a:schemeClr val="tx2"/>
                </a:solidFill>
              </a:rPr>
              <a:t>P</a:t>
            </a:r>
            <a:r>
              <a:rPr lang="en-US" altLang="en-US" dirty="0"/>
              <a:t>est </a:t>
            </a:r>
            <a:r>
              <a:rPr lang="en-US" altLang="en-US" dirty="0">
                <a:solidFill>
                  <a:schemeClr val="tx2"/>
                </a:solidFill>
              </a:rPr>
              <a:t>M</a:t>
            </a:r>
            <a:r>
              <a:rPr lang="en-US" altLang="en-US" dirty="0"/>
              <a:t>anagement (IPM) is an approach to controlling pests in </a:t>
            </a:r>
            <a:r>
              <a:rPr lang="en-US" altLang="en-US" dirty="0">
                <a:solidFill>
                  <a:schemeClr val="tx2"/>
                </a:solidFill>
              </a:rPr>
              <a:t>safer, more effective, and longer-lasting ways. </a:t>
            </a:r>
          </a:p>
          <a:p>
            <a:pPr eaLnBrk="1" hangingPunct="1">
              <a:spcBef>
                <a:spcPct val="0"/>
              </a:spcBef>
            </a:pPr>
            <a:endParaRPr lang="en-US" altLang="en-US" dirty="0">
              <a:solidFill>
                <a:schemeClr val="tx2"/>
              </a:solidFill>
            </a:endParaRPr>
          </a:p>
          <a:p>
            <a:pPr marL="0" indent="0">
              <a:spcBef>
                <a:spcPts val="0"/>
              </a:spcBef>
              <a:spcAft>
                <a:spcPts val="600"/>
              </a:spcAft>
              <a:buClr>
                <a:schemeClr val="tx1"/>
              </a:buClr>
              <a:buNone/>
              <a:defRPr/>
            </a:pPr>
            <a:r>
              <a:rPr lang="en-US" sz="1200" b="1" dirty="0">
                <a:latin typeface="+mn-lt"/>
                <a:cs typeface="Estrangelo Edessa" pitchFamily="66"/>
              </a:rPr>
              <a:t>Manages pest problems </a:t>
            </a:r>
            <a:r>
              <a:rPr lang="en-US" sz="1200" dirty="0">
                <a:latin typeface="+mn-lt"/>
                <a:cs typeface="Estrangelo Edessa" pitchFamily="66"/>
              </a:rPr>
              <a:t>by</a:t>
            </a:r>
          </a:p>
          <a:p>
            <a:pPr marL="0" indent="-457200">
              <a:spcBef>
                <a:spcPts val="0"/>
              </a:spcBef>
              <a:spcAft>
                <a:spcPts val="600"/>
              </a:spcAft>
              <a:defRPr/>
            </a:pPr>
            <a:r>
              <a:rPr lang="en-US" sz="1200" dirty="0">
                <a:solidFill>
                  <a:srgbClr val="2B69B3"/>
                </a:solidFill>
                <a:latin typeface="+mn-lt"/>
                <a:cs typeface="Estrangelo Edessa" pitchFamily="66"/>
              </a:rPr>
              <a:t>Using non-chemical approaches.</a:t>
            </a:r>
          </a:p>
          <a:p>
            <a:pPr marL="0" indent="-457200">
              <a:spcBef>
                <a:spcPts val="0"/>
              </a:spcBef>
              <a:spcAft>
                <a:spcPts val="600"/>
              </a:spcAft>
              <a:defRPr/>
            </a:pPr>
            <a:r>
              <a:rPr lang="en-US" sz="1200" dirty="0">
                <a:solidFill>
                  <a:srgbClr val="2B69B3"/>
                </a:solidFill>
                <a:latin typeface="+mn-lt"/>
                <a:cs typeface="Estrangelo Edessa" pitchFamily="66"/>
              </a:rPr>
              <a:t>Using least-toxic pesticides</a:t>
            </a:r>
          </a:p>
          <a:p>
            <a:pPr eaLnBrk="1" hangingPunct="1">
              <a:spcBef>
                <a:spcPct val="0"/>
              </a:spcBef>
            </a:pPr>
            <a:endParaRPr lang="en-US" altLang="en-US" dirty="0">
              <a:solidFill>
                <a:schemeClr val="tx2"/>
              </a:solidFill>
            </a:endParaRPr>
          </a:p>
          <a:p>
            <a:pPr eaLnBrk="1" hangingPunct="1">
              <a:spcBef>
                <a:spcPct val="0"/>
              </a:spcBef>
            </a:pPr>
            <a:r>
              <a:rPr lang="en-US" altLang="en-US" dirty="0"/>
              <a:t>IPM works because combined approaches for pest management are more effective in the end than a single approach, like spraying pesticides.  </a:t>
            </a:r>
          </a:p>
          <a:p>
            <a:pPr eaLnBrk="1" hangingPunct="1">
              <a:spcBef>
                <a:spcPct val="0"/>
              </a:spcBef>
            </a:pPr>
            <a:endParaRPr lang="en-US" altLang="en-US"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1E73C89-9AC6-43EF-A478-FD5F7AF9CCC6}" type="slidenum">
              <a:rPr lang="en-US" altLang="en-US" smtClean="0">
                <a:latin typeface="Arial" pitchFamily="34" charset="0"/>
                <a:ea typeface="ヒラギノ角ゴ Pro W3"/>
                <a:cs typeface="ヒラギノ角ゴ Pro W3"/>
              </a:rPr>
              <a:pPr eaLnBrk="1" hangingPunct="1">
                <a:spcBef>
                  <a:spcPct val="0"/>
                </a:spcBef>
              </a:pPr>
              <a:t>30</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3518281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dirty="0"/>
              <a:t>Prevention: </a:t>
            </a:r>
            <a:r>
              <a:rPr lang="en-US" dirty="0"/>
              <a:t>Keep pests out;</a:t>
            </a:r>
            <a:r>
              <a:rPr lang="en-US" baseline="0" dirty="0"/>
              <a:t> </a:t>
            </a:r>
            <a:r>
              <a:rPr lang="en-US" dirty="0"/>
              <a:t>Remove pests' food, water, and shelter</a:t>
            </a:r>
            <a:endParaRPr lang="en-US" altLang="en-US" dirty="0"/>
          </a:p>
          <a:p>
            <a:pPr lvl="0"/>
            <a:r>
              <a:rPr lang="en-US" altLang="en-US" dirty="0"/>
              <a:t>Inspect - </a:t>
            </a:r>
            <a:r>
              <a:rPr lang="en-US" dirty="0">
                <a:solidFill>
                  <a:schemeClr val="bg1"/>
                </a:solidFill>
              </a:rPr>
              <a:t>Look for signs of pests;</a:t>
            </a:r>
            <a:r>
              <a:rPr lang="en-US" baseline="0" dirty="0">
                <a:solidFill>
                  <a:schemeClr val="bg1"/>
                </a:solidFill>
              </a:rPr>
              <a:t> </a:t>
            </a:r>
            <a:r>
              <a:rPr lang="en-US" dirty="0">
                <a:solidFill>
                  <a:schemeClr val="bg1"/>
                </a:solidFill>
              </a:rPr>
              <a:t>Evidence,</a:t>
            </a:r>
            <a:r>
              <a:rPr lang="en-US" baseline="0" dirty="0">
                <a:solidFill>
                  <a:schemeClr val="bg1"/>
                </a:solidFill>
              </a:rPr>
              <a:t> </a:t>
            </a:r>
            <a:r>
              <a:rPr lang="en-US" dirty="0">
                <a:solidFill>
                  <a:schemeClr val="bg1"/>
                </a:solidFill>
              </a:rPr>
              <a:t>Damage,</a:t>
            </a:r>
            <a:r>
              <a:rPr lang="en-US" baseline="0" dirty="0">
                <a:solidFill>
                  <a:schemeClr val="bg1"/>
                </a:solidFill>
              </a:rPr>
              <a:t> </a:t>
            </a:r>
            <a:r>
              <a:rPr lang="en-US" dirty="0">
                <a:solidFill>
                  <a:schemeClr val="bg1"/>
                </a:solidFill>
              </a:rPr>
              <a:t>The pests themselves;</a:t>
            </a:r>
            <a:r>
              <a:rPr lang="en-US" baseline="0" dirty="0">
                <a:solidFill>
                  <a:schemeClr val="bg1"/>
                </a:solidFill>
              </a:rPr>
              <a:t> </a:t>
            </a:r>
            <a:r>
              <a:rPr lang="en-US" dirty="0"/>
              <a:t>Where </a:t>
            </a:r>
            <a:r>
              <a:rPr lang="en-US" dirty="0">
                <a:solidFill>
                  <a:schemeClr val="bg1"/>
                </a:solidFill>
              </a:rPr>
              <a:t>and how are they </a:t>
            </a:r>
            <a:r>
              <a:rPr lang="en-US" dirty="0"/>
              <a:t>coming in?</a:t>
            </a:r>
            <a:endParaRPr lang="en-US" altLang="en-US" dirty="0"/>
          </a:p>
          <a:p>
            <a:pPr lvl="0"/>
            <a:r>
              <a:rPr lang="en-US" altLang="en-US" dirty="0"/>
              <a:t>Identify Pests - </a:t>
            </a:r>
            <a:r>
              <a:rPr lang="en-US" dirty="0">
                <a:solidFill>
                  <a:schemeClr val="bg1"/>
                </a:solidFill>
              </a:rPr>
              <a:t>What kind of pests are you finding?</a:t>
            </a:r>
            <a:r>
              <a:rPr lang="en-US" baseline="0" dirty="0">
                <a:solidFill>
                  <a:schemeClr val="bg1"/>
                </a:solidFill>
              </a:rPr>
              <a:t> </a:t>
            </a:r>
            <a:r>
              <a:rPr lang="en-US" dirty="0">
                <a:solidFill>
                  <a:schemeClr val="bg1"/>
                </a:solidFill>
              </a:rPr>
              <a:t>Where do they live?</a:t>
            </a:r>
            <a:r>
              <a:rPr lang="en-US" baseline="0" dirty="0">
                <a:solidFill>
                  <a:schemeClr val="bg1"/>
                </a:solidFill>
              </a:rPr>
              <a:t> </a:t>
            </a:r>
            <a:r>
              <a:rPr lang="en-US" dirty="0"/>
              <a:t>What do they eat?</a:t>
            </a:r>
            <a:r>
              <a:rPr lang="en-US" baseline="0" dirty="0"/>
              <a:t> </a:t>
            </a:r>
            <a:r>
              <a:rPr lang="en-US" dirty="0"/>
              <a:t>What is their life cycle?</a:t>
            </a:r>
            <a:endParaRPr lang="en-US" altLang="en-US" dirty="0"/>
          </a:p>
          <a:p>
            <a:pPr lvl="0"/>
            <a:r>
              <a:rPr lang="en-US" altLang="en-US" dirty="0"/>
              <a:t>Monitor - </a:t>
            </a:r>
            <a:r>
              <a:rPr lang="en-US" dirty="0">
                <a:solidFill>
                  <a:schemeClr val="bg1"/>
                </a:solidFill>
              </a:rPr>
              <a:t>Continue inspecting and evaluating;</a:t>
            </a:r>
            <a:r>
              <a:rPr lang="en-US" baseline="0" dirty="0">
                <a:solidFill>
                  <a:schemeClr val="bg1"/>
                </a:solidFill>
              </a:rPr>
              <a:t> </a:t>
            </a:r>
            <a:r>
              <a:rPr lang="en-US" dirty="0"/>
              <a:t>Use the IPM Checklist for FCCHs</a:t>
            </a:r>
            <a:endParaRPr lang="en-US" altLang="en-US" dirty="0"/>
          </a:p>
          <a:p>
            <a:pPr lvl="0"/>
            <a:r>
              <a:rPr lang="en-US" altLang="en-US" dirty="0"/>
              <a:t>Manage existing pest problems: </a:t>
            </a:r>
            <a:r>
              <a:rPr lang="en-US" dirty="0"/>
              <a:t>Clean thoroughly ;</a:t>
            </a:r>
            <a:r>
              <a:rPr lang="en-US" baseline="0" dirty="0"/>
              <a:t> </a:t>
            </a:r>
            <a:r>
              <a:rPr lang="en-US" dirty="0"/>
              <a:t>Vacuum </a:t>
            </a:r>
            <a:r>
              <a:rPr lang="en-US" dirty="0">
                <a:solidFill>
                  <a:schemeClr val="bg1"/>
                </a:solidFill>
              </a:rPr>
              <a:t>and </a:t>
            </a:r>
            <a:r>
              <a:rPr lang="en-US" dirty="0"/>
              <a:t>trap;</a:t>
            </a:r>
            <a:r>
              <a:rPr lang="en-US" baseline="0" dirty="0"/>
              <a:t> </a:t>
            </a:r>
            <a:r>
              <a:rPr lang="en-US" b="0" dirty="0">
                <a:solidFill>
                  <a:schemeClr val="bg1"/>
                </a:solidFill>
              </a:rPr>
              <a:t>Use</a:t>
            </a:r>
            <a:r>
              <a:rPr lang="en-US" dirty="0">
                <a:solidFill>
                  <a:schemeClr val="bg1"/>
                </a:solidFill>
              </a:rPr>
              <a:t> baits and gels, not</a:t>
            </a:r>
            <a:r>
              <a:rPr lang="en-US" dirty="0"/>
              <a:t> sprays</a:t>
            </a:r>
          </a:p>
          <a:p>
            <a:pPr eaLnBrk="1" hangingPunct="1">
              <a:spcBef>
                <a:spcPct val="0"/>
              </a:spcBef>
            </a:pPr>
            <a:endParaRPr lang="en-US" altLang="en-US" dirty="0"/>
          </a:p>
          <a:p>
            <a:pPr eaLnBrk="1" hangingPunct="1">
              <a:spcBef>
                <a:spcPct val="0"/>
              </a:spcBef>
            </a:pPr>
            <a:r>
              <a:rPr lang="en-US" altLang="en-US" dirty="0"/>
              <a:t>Out of all of the strategies, prevention is the key to IPM.  In practice, many of the strategies we describe in these categories are used in more than one category of IPM. For example, keeping ants out of your building is an important prevention strategy, but it is also a strategy used when managing an ant infestation.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3001609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70FCB04F-79DD-4EA9-B859-05EAE2973F6E}" type="slidenum">
              <a:rPr lang="en-US" smtClean="0"/>
              <a:pPr>
                <a:defRPr/>
              </a:pPr>
              <a:t>3</a:t>
            </a:fld>
            <a:endParaRPr lang="en-US" dirty="0"/>
          </a:p>
        </p:txBody>
      </p:sp>
    </p:spTree>
    <p:extLst>
      <p:ext uri="{BB962C8B-B14F-4D97-AF65-F5344CB8AC3E}">
        <p14:creationId xmlns:p14="http://schemas.microsoft.com/office/powerpoint/2010/main" val="2029115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Create physical barriers on the outside of the building so </a:t>
            </a:r>
            <a:r>
              <a:rPr lang="en-US" altLang="en-US" u="sng"/>
              <a:t>pests</a:t>
            </a:r>
            <a:r>
              <a:rPr lang="en-US" altLang="en-US"/>
              <a:t> cannot enter the facility:</a:t>
            </a:r>
          </a:p>
          <a:p>
            <a:pPr eaLnBrk="1" hangingPunct="1">
              <a:spcBef>
                <a:spcPct val="0"/>
              </a:spcBef>
            </a:pPr>
            <a:r>
              <a:rPr lang="en-US" altLang="en-US"/>
              <a:t> </a:t>
            </a:r>
          </a:p>
          <a:p>
            <a:pPr eaLnBrk="1" hangingPunct="1">
              <a:spcBef>
                <a:spcPct val="0"/>
              </a:spcBef>
            </a:pPr>
            <a:r>
              <a:rPr lang="en-US" altLang="en-US"/>
              <a:t>Prevention is always the preferred way to manage pests in an IPM program. </a:t>
            </a:r>
          </a:p>
          <a:p>
            <a:pPr eaLnBrk="1" hangingPunct="1">
              <a:spcBef>
                <a:spcPct val="0"/>
              </a:spcBef>
            </a:pPr>
            <a:r>
              <a:rPr lang="en-US" altLang="en-US"/>
              <a:t>It is a popular misconception that pest infestations (i.e. cockroaches and rats) are the sole result of uncleanliness.</a:t>
            </a:r>
            <a:br>
              <a:rPr lang="en-US" altLang="en-US"/>
            </a:br>
            <a:r>
              <a:rPr lang="en-US" altLang="en-US"/>
              <a:t>While uncleanliness may exacerbate an infestation, the problem itself is often due to a structural issue (i.e., cracks in the walls, leaky pipes, excessive moisture from to plants situated too close to the structure).</a:t>
            </a:r>
          </a:p>
          <a:p>
            <a:pPr eaLnBrk="1" hangingPunct="1">
              <a:spcBef>
                <a:spcPct val="0"/>
              </a:spcBef>
            </a:pPr>
            <a:endParaRPr lang="en-US" altLang="en-US"/>
          </a:p>
        </p:txBody>
      </p:sp>
      <p:sp>
        <p:nvSpPr>
          <p:cNvPr id="75780"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r" eaLnBrk="1" hangingPunct="1"/>
            <a:fld id="{A002EA34-9178-4BBE-89D0-4A9862FD51F5}" type="slidenum">
              <a:rPr lang="en-US" altLang="en-US" sz="1200"/>
              <a:pPr algn="r" eaLnBrk="1" hangingPunct="1"/>
              <a:t>32</a:t>
            </a:fld>
            <a:endParaRPr lang="en-US" altLang="en-US" sz="1200"/>
          </a:p>
        </p:txBody>
      </p:sp>
    </p:spTree>
    <p:extLst>
      <p:ext uri="{BB962C8B-B14F-4D97-AF65-F5344CB8AC3E}">
        <p14:creationId xmlns:p14="http://schemas.microsoft.com/office/powerpoint/2010/main" val="2990012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Like any living being, pests needs three things to survive: food, water, and shelter.  Without food, water or shelter, pests will leave or die.  Taking away these things, one-by-one, is the best and safest way to control pests!</a:t>
            </a:r>
          </a:p>
          <a:p>
            <a:pPr eaLnBrk="1" hangingPunct="1">
              <a:spcBef>
                <a:spcPct val="0"/>
              </a:spcBef>
            </a:pPr>
            <a:endParaRPr lang="en-US" alt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A556CA86-4A8D-4250-BB70-1C6891B9C0F6}" type="slidenum">
              <a:rPr lang="en-US" altLang="en-US" smtClean="0"/>
              <a:pPr eaLnBrk="1" hangingPunct="1"/>
              <a:t>33</a:t>
            </a:fld>
            <a:endParaRPr lang="en-US" altLang="en-US"/>
          </a:p>
        </p:txBody>
      </p:sp>
    </p:spTree>
    <p:extLst>
      <p:ext uri="{BB962C8B-B14F-4D97-AF65-F5344CB8AC3E}">
        <p14:creationId xmlns:p14="http://schemas.microsoft.com/office/powerpoint/2010/main" val="3330041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Cockroaches love cardboard boxes.  They lays their eggs in cells and eat the paste.</a:t>
            </a:r>
          </a:p>
        </p:txBody>
      </p:sp>
      <p:sp>
        <p:nvSpPr>
          <p:cNvPr id="4" name="Slide Number Placeholder 3"/>
          <p:cNvSpPr>
            <a:spLocks noGrp="1"/>
          </p:cNvSpPr>
          <p:nvPr>
            <p:ph type="sldNum" sz="quarter" idx="5"/>
          </p:nvPr>
        </p:nvSpPr>
        <p:spPr/>
        <p:txBody>
          <a:bodyPr/>
          <a:lstStyle/>
          <a:p>
            <a:pPr>
              <a:defRPr/>
            </a:pPr>
            <a:fld id="{E1E766DD-97F5-459C-8CD7-1FDD97E95B54}" type="slidenum">
              <a:rPr lang="en-US" smtClean="0"/>
              <a:pPr>
                <a:defRPr/>
              </a:pPr>
              <a:t>34</a:t>
            </a:fld>
            <a:endParaRPr lang="en-US" dirty="0"/>
          </a:p>
        </p:txBody>
      </p:sp>
    </p:spTree>
    <p:extLst>
      <p:ext uri="{BB962C8B-B14F-4D97-AF65-F5344CB8AC3E}">
        <p14:creationId xmlns:p14="http://schemas.microsoft.com/office/powerpoint/2010/main" val="507115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Use checklist to focus on problem areas and find any evidence of pest problems. The IPM Checklist is available on the CCHP website www.ucsfchildcarehealth.org under publications/training curriculum.</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AC0C99AD-68F0-4E4E-9B5B-83F955442B23}" type="slidenum">
              <a:rPr lang="en-US" altLang="en-US" smtClean="0"/>
              <a:pPr eaLnBrk="1" hangingPunct="1"/>
              <a:t>35</a:t>
            </a:fld>
            <a:endParaRPr lang="en-US" altLang="en-US"/>
          </a:p>
        </p:txBody>
      </p:sp>
    </p:spTree>
    <p:extLst>
      <p:ext uri="{BB962C8B-B14F-4D97-AF65-F5344CB8AC3E}">
        <p14:creationId xmlns:p14="http://schemas.microsoft.com/office/powerpoint/2010/main" val="1491310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a:t>When you practice IPM</a:t>
            </a:r>
            <a:r>
              <a:rPr lang="en-US" altLang="en-US" b="1"/>
              <a:t>, </a:t>
            </a:r>
            <a:r>
              <a:rPr lang="en-US" altLang="en-US"/>
              <a:t>you have to identify the pests in your facility and know their characteristics and life cycles.  If you don’t know which pests are present, you may use the wrong management approach, choose the wrong pesticide, or treat too often or at the wrong time and do more harm than good.  </a:t>
            </a:r>
          </a:p>
          <a:p>
            <a:pPr marL="0" lvl="1" eaLnBrk="1" hangingPunct="1">
              <a:spcBef>
                <a:spcPct val="0"/>
              </a:spcBef>
            </a:pPr>
            <a:endParaRPr lang="en-US" altLang="en-US"/>
          </a:p>
          <a:p>
            <a:pPr marL="0" lvl="1" eaLnBrk="1" hangingPunct="1">
              <a:spcBef>
                <a:spcPct val="0"/>
              </a:spcBef>
            </a:pPr>
            <a:r>
              <a:rPr lang="en-US" altLang="en-US"/>
              <a:t>Use H&amp;S Notes to help with identification</a:t>
            </a:r>
          </a:p>
          <a:p>
            <a:pPr marL="0" lvl="1" eaLnBrk="1" hangingPunct="1">
              <a:spcBef>
                <a:spcPct val="0"/>
              </a:spcBef>
            </a:pPr>
            <a:endParaRPr lang="en-US" altLang="en-US"/>
          </a:p>
          <a:p>
            <a:pPr marL="0" lvl="1" eaLnBrk="1" hangingPunct="1">
              <a:spcBef>
                <a:spcPct val="0"/>
              </a:spcBef>
            </a:pPr>
            <a:r>
              <a:rPr lang="en-US" altLang="en-US"/>
              <a:t>-Pest prevention begins with correct identification of the pest and knowledge of its needs and entry points. Available food, water, hiding places and entry points must be eliminated for long-term suppression of a pest.</a:t>
            </a:r>
          </a:p>
          <a:p>
            <a:pPr marL="0" lvl="1" eaLnBrk="1" hangingPunct="1">
              <a:spcBef>
                <a:spcPct val="0"/>
              </a:spcBef>
            </a:pPr>
            <a:endParaRPr lang="en-US" altLang="en-US"/>
          </a:p>
          <a:p>
            <a:pPr eaLnBrk="1" hangingPunct="1">
              <a:spcBef>
                <a:spcPct val="0"/>
              </a:spcBef>
            </a:pPr>
            <a:r>
              <a:rPr lang="en-US" altLang="en-US"/>
              <a:t>Food: What foods do they eat?</a:t>
            </a:r>
          </a:p>
          <a:p>
            <a:pPr eaLnBrk="1" hangingPunct="1">
              <a:spcBef>
                <a:spcPct val="0"/>
              </a:spcBef>
            </a:pPr>
            <a:r>
              <a:rPr lang="en-US" altLang="en-US"/>
              <a:t>Water: What are their sources of water?</a:t>
            </a:r>
          </a:p>
          <a:p>
            <a:pPr eaLnBrk="1" hangingPunct="1">
              <a:spcBef>
                <a:spcPct val="0"/>
              </a:spcBef>
            </a:pPr>
            <a:r>
              <a:rPr lang="en-US" altLang="en-US"/>
              <a:t>Shelter: How do they get inside? Where do they hide?</a:t>
            </a:r>
          </a:p>
          <a:p>
            <a:pPr eaLnBrk="1" hangingPunct="1">
              <a:spcBef>
                <a:spcPct val="0"/>
              </a:spcBef>
            </a:pPr>
            <a:r>
              <a:rPr lang="en-US" altLang="en-US"/>
              <a:t>Do they burrow or find their way into existing cracks and holes?</a:t>
            </a:r>
          </a:p>
          <a:p>
            <a:pPr eaLnBrk="1" hangingPunct="1">
              <a:spcBef>
                <a:spcPct val="0"/>
              </a:spcBef>
            </a:pPr>
            <a:r>
              <a:rPr lang="en-US" altLang="en-US"/>
              <a:t>Do they enter a building on cardboard boxes or in food?</a:t>
            </a:r>
          </a:p>
          <a:p>
            <a:pPr eaLnBrk="1" hangingPunct="1">
              <a:spcBef>
                <a:spcPct val="0"/>
              </a:spcBef>
            </a:pPr>
            <a:r>
              <a:rPr lang="en-US" altLang="en-US"/>
              <a:t>What damage does a pest cause?</a:t>
            </a:r>
          </a:p>
          <a:p>
            <a:pPr eaLnBrk="1" hangingPunct="1">
              <a:spcBef>
                <a:spcPct val="0"/>
              </a:spcBef>
            </a:pPr>
            <a:r>
              <a:rPr lang="en-US" altLang="en-US"/>
              <a:t>Life cycle of pests:</a:t>
            </a:r>
          </a:p>
          <a:p>
            <a:pPr eaLnBrk="1" hangingPunct="1">
              <a:spcBef>
                <a:spcPct val="0"/>
              </a:spcBef>
            </a:pPr>
            <a:r>
              <a:rPr lang="en-US" altLang="en-US"/>
              <a:t>How long does it take for a pest to grow to adulthood and reproduce?</a:t>
            </a:r>
          </a:p>
          <a:p>
            <a:pPr eaLnBrk="1" hangingPunct="1">
              <a:spcBef>
                <a:spcPct val="0"/>
              </a:spcBef>
            </a:pPr>
            <a:r>
              <a:rPr lang="en-US" altLang="en-US"/>
              <a:t>At what stage of its life cycle does it cause the most problems? </a:t>
            </a:r>
          </a:p>
          <a:p>
            <a:pPr eaLnBrk="1" hangingPunct="1">
              <a:spcBef>
                <a:spcPct val="0"/>
              </a:spcBef>
            </a:pPr>
            <a:r>
              <a:rPr lang="en-US" altLang="en-US"/>
              <a:t>How fast do the pests reproduce?</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180B1DE1-3659-46C2-8CAF-78BD6662C3CE}" type="slidenum">
              <a:rPr lang="en-US" altLang="en-US" smtClean="0"/>
              <a:pPr eaLnBrk="1" hangingPunct="1"/>
              <a:t>36</a:t>
            </a:fld>
            <a:endParaRPr lang="en-US" altLang="en-US"/>
          </a:p>
        </p:txBody>
      </p:sp>
    </p:spTree>
    <p:extLst>
      <p:ext uri="{BB962C8B-B14F-4D97-AF65-F5344CB8AC3E}">
        <p14:creationId xmlns:p14="http://schemas.microsoft.com/office/powerpoint/2010/main" val="1695105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Place traps wisely and have schedule to check and replace them</a:t>
            </a:r>
          </a:p>
          <a:p>
            <a:pPr eaLnBrk="1" hangingPunct="1">
              <a:spcBef>
                <a:spcPct val="0"/>
              </a:spcBef>
            </a:pPr>
            <a:endParaRPr lang="en-US" altLang="en-US"/>
          </a:p>
          <a:p>
            <a:pPr eaLnBrk="1" hangingPunct="1">
              <a:spcBef>
                <a:spcPct val="0"/>
              </a:spcBef>
            </a:pPr>
            <a:r>
              <a:rPr lang="en-US" altLang="en-US"/>
              <a:t>Always look for pests in the buildings and grounds to identify pest problems early and to: </a:t>
            </a:r>
          </a:p>
          <a:p>
            <a:pPr eaLnBrk="1" hangingPunct="1">
              <a:spcBef>
                <a:spcPct val="0"/>
              </a:spcBef>
            </a:pPr>
            <a:r>
              <a:rPr lang="en-US" altLang="en-US"/>
              <a:t>determine if and when treatment is needed  </a:t>
            </a:r>
          </a:p>
          <a:p>
            <a:pPr eaLnBrk="1" hangingPunct="1">
              <a:spcBef>
                <a:spcPct val="0"/>
              </a:spcBef>
            </a:pPr>
            <a:r>
              <a:rPr lang="en-US" altLang="en-US"/>
              <a:t>determine whether current strategies are working</a:t>
            </a:r>
          </a:p>
          <a:p>
            <a:pPr eaLnBrk="1" hangingPunct="1">
              <a:spcBef>
                <a:spcPct val="0"/>
              </a:spcBef>
            </a:pPr>
            <a:endParaRPr lang="en-US" altLang="en-US"/>
          </a:p>
        </p:txBody>
      </p:sp>
      <p:sp>
        <p:nvSpPr>
          <p:cNvPr id="80900"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r" eaLnBrk="1" hangingPunct="1"/>
            <a:fld id="{C55D2D95-1A84-464A-B5EE-BFDACA58C07F}" type="slidenum">
              <a:rPr lang="en-US" altLang="en-US" sz="1200"/>
              <a:pPr algn="r" eaLnBrk="1" hangingPunct="1"/>
              <a:t>37</a:t>
            </a:fld>
            <a:endParaRPr lang="en-US" altLang="en-US" sz="1200"/>
          </a:p>
        </p:txBody>
      </p:sp>
    </p:spTree>
    <p:extLst>
      <p:ext uri="{BB962C8B-B14F-4D97-AF65-F5344CB8AC3E}">
        <p14:creationId xmlns:p14="http://schemas.microsoft.com/office/powerpoint/2010/main" val="1858340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 all pest problems require chemical solutions. For example, vacuum cleaners, sanitation and caulking may be enough.</a:t>
            </a:r>
          </a:p>
          <a:p>
            <a:pPr eaLnBrk="1" hangingPunct="1">
              <a:spcBef>
                <a:spcPct val="0"/>
              </a:spcBef>
            </a:pPr>
            <a:endParaRPr lang="en-US" altLang="en-US"/>
          </a:p>
          <a:p>
            <a:pPr eaLnBrk="1" hangingPunct="1">
              <a:spcBef>
                <a:spcPct val="0"/>
              </a:spcBef>
            </a:pPr>
            <a:r>
              <a:rPr lang="en-US" altLang="en-US"/>
              <a:t>When pests become a problem, you will need to do something to manage or suppress them.  The IPM</a:t>
            </a:r>
            <a:r>
              <a:rPr lang="en-US" altLang="en-US" b="1"/>
              <a:t> </a:t>
            </a:r>
            <a:r>
              <a:rPr lang="en-US" altLang="en-US"/>
              <a:t>approach encourages use of  materials and practices that maximize safety and reduce pesticide exposure to children and staff.  Often you can manage pests with nonchemical steps.  If you use pesticides, choose least harmful pesticides such as bait stations or gels. Combine them with preventive practices so pests won’t come back. </a:t>
            </a:r>
          </a:p>
          <a:p>
            <a:pPr eaLnBrk="1" hangingPunct="1">
              <a:spcBef>
                <a:spcPct val="0"/>
              </a:spcBef>
            </a:pPr>
            <a:endParaRPr lang="en-US" altLang="en-US"/>
          </a:p>
        </p:txBody>
      </p:sp>
      <p:sp>
        <p:nvSpPr>
          <p:cNvPr id="81924"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r" eaLnBrk="1" hangingPunct="1"/>
            <a:fld id="{CEC21B4C-2F35-4EC3-96CA-6210FEE5C418}" type="slidenum">
              <a:rPr lang="en-US" altLang="en-US" sz="1200"/>
              <a:pPr algn="r" eaLnBrk="1" hangingPunct="1"/>
              <a:t>38</a:t>
            </a:fld>
            <a:endParaRPr lang="en-US" altLang="en-US" sz="1200"/>
          </a:p>
        </p:txBody>
      </p:sp>
    </p:spTree>
    <p:extLst>
      <p:ext uri="{BB962C8B-B14F-4D97-AF65-F5344CB8AC3E}">
        <p14:creationId xmlns:p14="http://schemas.microsoft.com/office/powerpoint/2010/main" val="344126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Sandboxes: keep covered when not</a:t>
            </a:r>
            <a:r>
              <a:rPr lang="en-US" baseline="0" dirty="0"/>
              <a:t> in use, keep separate from other play areas, good drainage.</a:t>
            </a:r>
          </a:p>
          <a:p>
            <a:r>
              <a:rPr lang="en-US" baseline="0" dirty="0"/>
              <a:t>Place Yellowjacket traps 20 feet away from eating and play areas.</a:t>
            </a:r>
          </a:p>
          <a:p>
            <a:r>
              <a:rPr lang="en-US" baseline="0" dirty="0"/>
              <a:t>Waste cans in good repair, area clean, hard surface.</a:t>
            </a:r>
          </a:p>
          <a:p>
            <a:r>
              <a:rPr lang="en-US" baseline="0" dirty="0"/>
              <a:t>On-site compost – closed bin</a:t>
            </a:r>
          </a:p>
          <a:p>
            <a:r>
              <a:rPr lang="en-US" baseline="0" dirty="0"/>
              <a:t>Gardening – is it a pest? </a:t>
            </a:r>
          </a:p>
          <a:p>
            <a:r>
              <a:rPr lang="en-US" baseline="0" dirty="0"/>
              <a:t>Lawn – don’t over fertilize, pull weeds by hand, apply mulch / compost </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39</a:t>
            </a:fld>
            <a:endParaRPr lang="en-US" dirty="0"/>
          </a:p>
        </p:txBody>
      </p:sp>
    </p:spTree>
    <p:extLst>
      <p:ext uri="{BB962C8B-B14F-4D97-AF65-F5344CB8AC3E}">
        <p14:creationId xmlns:p14="http://schemas.microsoft.com/office/powerpoint/2010/main" val="25780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If non-chemical approaches are not effective by themselves you may need to use pesticides. Some</a:t>
            </a:r>
            <a:r>
              <a:rPr lang="en-US" altLang="en-US" baseline="0" dirty="0"/>
              <a:t> pesticides have less risk of exposure than others.</a:t>
            </a:r>
            <a:endParaRPr lang="en-US" altLang="en-US" dirty="0"/>
          </a:p>
          <a:p>
            <a:pPr eaLnBrk="1" hangingPunct="1">
              <a:spcBef>
                <a:spcPct val="0"/>
              </a:spcBef>
            </a:pPr>
            <a:endParaRPr lang="en-US" altLang="en-US" dirty="0"/>
          </a:p>
          <a:p>
            <a:pPr eaLnBrk="1" hangingPunct="1">
              <a:spcBef>
                <a:spcPct val="0"/>
              </a:spcBef>
            </a:pPr>
            <a:r>
              <a:rPr lang="en-US" altLang="en-US" dirty="0"/>
              <a:t>-Use pesticides that are exempt from the Healthy Schools Act requirements (contained pesticides -</a:t>
            </a:r>
            <a:r>
              <a:rPr lang="en-US" altLang="en-US" baseline="0" dirty="0"/>
              <a:t> </a:t>
            </a:r>
            <a:r>
              <a:rPr lang="en-US" altLang="en-US" dirty="0"/>
              <a:t>baits, gels, and traps)</a:t>
            </a:r>
          </a:p>
          <a:p>
            <a:pPr eaLnBrk="1" hangingPunct="1">
              <a:spcBef>
                <a:spcPct val="0"/>
              </a:spcBef>
              <a:buFontTx/>
              <a:buChar char="-"/>
            </a:pPr>
            <a:r>
              <a:rPr lang="en-US" altLang="en-US" dirty="0"/>
              <a:t>Use pesticides registered for use by the EPA and DPR,</a:t>
            </a:r>
            <a:r>
              <a:rPr lang="en-US" altLang="en-US" baseline="0" dirty="0"/>
              <a:t> illegal pesticides include chalk, </a:t>
            </a:r>
            <a:r>
              <a:rPr lang="en-US" altLang="en-US" baseline="0" dirty="0" err="1"/>
              <a:t>tres</a:t>
            </a:r>
            <a:r>
              <a:rPr lang="en-US" altLang="en-US" baseline="0" dirty="0"/>
              <a:t> </a:t>
            </a:r>
            <a:r>
              <a:rPr lang="en-US" altLang="en-US" baseline="0" dirty="0" err="1"/>
              <a:t>pasitos</a:t>
            </a:r>
            <a:r>
              <a:rPr lang="en-US" altLang="en-US" baseline="0" dirty="0"/>
              <a:t>, mothballs</a:t>
            </a:r>
            <a:endParaRPr lang="en-US" altLang="en-US" dirty="0"/>
          </a:p>
          <a:p>
            <a:pPr eaLnBrk="1" hangingPunct="1">
              <a:spcBef>
                <a:spcPct val="0"/>
              </a:spcBef>
              <a:buFontTx/>
              <a:buChar char="-"/>
            </a:pPr>
            <a:r>
              <a:rPr lang="en-US" altLang="en-US" dirty="0"/>
              <a:t>Use caution when choosing </a:t>
            </a:r>
            <a:r>
              <a:rPr lang="en-US" altLang="en-US" i="1" dirty="0"/>
              <a:t>organic, green</a:t>
            </a:r>
            <a:r>
              <a:rPr lang="en-US" altLang="en-US" dirty="0"/>
              <a:t>, or </a:t>
            </a:r>
            <a:r>
              <a:rPr lang="en-US" altLang="en-US" i="1" dirty="0"/>
              <a:t>natural</a:t>
            </a:r>
            <a:r>
              <a:rPr lang="en-US" altLang="en-US" dirty="0"/>
              <a:t> products</a:t>
            </a:r>
          </a:p>
          <a:p>
            <a:pPr eaLnBrk="1" hangingPunct="1">
              <a:spcBef>
                <a:spcPct val="0"/>
              </a:spcBef>
              <a:buFontTx/>
              <a:buChar char="-"/>
            </a:pPr>
            <a:endParaRPr lang="en-US" altLang="en-US" dirty="0"/>
          </a:p>
          <a:p>
            <a:pPr eaLnBrk="1" hangingPunct="1">
              <a:spcBef>
                <a:spcPct val="0"/>
              </a:spcBef>
            </a:pPr>
            <a:r>
              <a:rPr lang="en-US" altLang="en-US" dirty="0"/>
              <a:t>Always avoid</a:t>
            </a:r>
            <a:r>
              <a:rPr lang="en-US" altLang="en-US" baseline="0" dirty="0"/>
              <a:t> </a:t>
            </a:r>
            <a:r>
              <a:rPr lang="en-US" altLang="en-US" dirty="0"/>
              <a:t>foggers and sprays. They broadcast pesticides into the air and have a</a:t>
            </a:r>
            <a:r>
              <a:rPr lang="en-US" altLang="en-US" baseline="0" dirty="0"/>
              <a:t> high risk of exposure.</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40</a:t>
            </a:fld>
            <a:endParaRPr lang="en-US" dirty="0"/>
          </a:p>
        </p:txBody>
      </p:sp>
    </p:spTree>
    <p:extLst>
      <p:ext uri="{BB962C8B-B14F-4D97-AF65-F5344CB8AC3E}">
        <p14:creationId xmlns:p14="http://schemas.microsoft.com/office/powerpoint/2010/main" val="1512638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A PMP can help you implement an effective IPM program.</a:t>
            </a:r>
          </a:p>
          <a:p>
            <a:pPr marL="228600" indent="-228600">
              <a:buAutoNum type="arabicPeriod"/>
            </a:pPr>
            <a:r>
              <a:rPr lang="en-US" sz="1200" b="0" i="0" u="none" strike="noStrike" kern="1200" baseline="0" dirty="0">
                <a:solidFill>
                  <a:schemeClr val="tx1"/>
                </a:solidFill>
                <a:latin typeface="+mn-lt"/>
                <a:ea typeface="+mn-ea"/>
                <a:cs typeface="+mn-cs"/>
              </a:rPr>
              <a:t>All pest management professionals (PMPs) must be licensed by the State of California. You can verify whether a company or an individual has a license issued by the Structural Pest Control Board at www.pestboard.ca.gov.</a:t>
            </a:r>
          </a:p>
          <a:p>
            <a:pPr marL="0" indent="0">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PMPs should be trained in IPM for schools and child care. The UC Statewide IPM Program offers a free online course for PMPs titled </a:t>
            </a:r>
            <a:r>
              <a:rPr lang="en-US" sz="1200" b="0" i="1" u="none" strike="noStrike" kern="1200" baseline="0" dirty="0">
                <a:solidFill>
                  <a:schemeClr val="tx1"/>
                </a:solidFill>
                <a:latin typeface="+mn-lt"/>
                <a:ea typeface="+mn-ea"/>
                <a:cs typeface="+mn-cs"/>
              </a:rPr>
              <a:t>Providing IPM Services in Schools and Child Care Settings. </a:t>
            </a:r>
            <a:r>
              <a:rPr lang="en-US" sz="1200" b="0" i="0" u="none" strike="noStrike" kern="1200" baseline="0" dirty="0">
                <a:solidFill>
                  <a:schemeClr val="tx1"/>
                </a:solidFill>
                <a:latin typeface="+mn-lt"/>
                <a:ea typeface="+mn-ea"/>
                <a:cs typeface="+mn-cs"/>
              </a:rPr>
              <a:t>Ask your PMP to take the course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Consider hiring a PMP with a third-party IPM certification, such as </a:t>
            </a:r>
            <a:r>
              <a:rPr lang="en-US" sz="1200" b="0" i="0" u="none" strike="noStrike" kern="1200" baseline="0" dirty="0" err="1">
                <a:solidFill>
                  <a:schemeClr val="tx1"/>
                </a:solidFill>
                <a:latin typeface="+mn-lt"/>
                <a:ea typeface="+mn-ea"/>
                <a:cs typeface="+mn-cs"/>
              </a:rPr>
              <a:t>EcoWise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GreenPro</a:t>
            </a:r>
            <a:r>
              <a:rPr lang="en-US" sz="1200" b="0" i="0" u="none" strike="noStrike" kern="1200" baseline="0" dirty="0">
                <a:solidFill>
                  <a:schemeClr val="tx1"/>
                </a:solidFill>
                <a:latin typeface="+mn-lt"/>
                <a:ea typeface="+mn-ea"/>
                <a:cs typeface="+mn-cs"/>
              </a:rPr>
              <a:t>, or Green Shield. </a:t>
            </a:r>
            <a:endParaRPr lang="en-US" dirty="0"/>
          </a:p>
          <a:p>
            <a:endParaRPr lang="en-US" baseline="0"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41</a:t>
            </a:fld>
            <a:endParaRPr lang="en-US" dirty="0"/>
          </a:p>
        </p:txBody>
      </p:sp>
    </p:spTree>
    <p:extLst>
      <p:ext uri="{BB962C8B-B14F-4D97-AF65-F5344CB8AC3E}">
        <p14:creationId xmlns:p14="http://schemas.microsoft.com/office/powerpoint/2010/main" val="142371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4B3BD3F0-F416-457F-8C4F-50BECA66516E}" type="slidenum">
              <a:rPr lang="en-US" altLang="en-US" smtClean="0"/>
              <a:pPr eaLnBrk="1" hangingPunct="1"/>
              <a:t>4</a:t>
            </a:fld>
            <a:endParaRPr lang="en-US" altLang="en-US"/>
          </a:p>
        </p:txBody>
      </p:sp>
    </p:spTree>
    <p:extLst>
      <p:ext uri="{BB962C8B-B14F-4D97-AF65-F5344CB8AC3E}">
        <p14:creationId xmlns:p14="http://schemas.microsoft.com/office/powerpoint/2010/main" val="9641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pest sheets: ants,</a:t>
            </a:r>
            <a:r>
              <a:rPr lang="en-US" baseline="0" dirty="0"/>
              <a:t> </a:t>
            </a:r>
            <a:r>
              <a:rPr lang="en-US" baseline="0" dirty="0" err="1"/>
              <a:t>yellowjackets</a:t>
            </a:r>
            <a:r>
              <a:rPr lang="en-US" baseline="0" dirty="0"/>
              <a:t>, cockroaches, gophers, rodents, spiders</a:t>
            </a:r>
          </a:p>
          <a:p>
            <a:r>
              <a:rPr lang="en-US" baseline="0" dirty="0"/>
              <a:t>What they can do at their center or home and what they can tell parents to do at home</a:t>
            </a:r>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43</a:t>
            </a:fld>
            <a:endParaRPr lang="en-US" dirty="0"/>
          </a:p>
        </p:txBody>
      </p:sp>
    </p:spTree>
    <p:extLst>
      <p:ext uri="{BB962C8B-B14F-4D97-AF65-F5344CB8AC3E}">
        <p14:creationId xmlns:p14="http://schemas.microsoft.com/office/powerpoint/2010/main" val="842949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46</a:t>
            </a:fld>
            <a:endParaRPr lang="en-US" dirty="0"/>
          </a:p>
        </p:txBody>
      </p:sp>
    </p:spTree>
    <p:extLst>
      <p:ext uri="{BB962C8B-B14F-4D97-AF65-F5344CB8AC3E}">
        <p14:creationId xmlns:p14="http://schemas.microsoft.com/office/powerpoint/2010/main" val="359847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What are the five things we hope you’ll take away from this presentation? </a:t>
            </a:r>
          </a:p>
          <a:p>
            <a:pPr marL="228600" indent="-228600" eaLnBrk="1" fontAlgn="auto" hangingPunct="1">
              <a:spcBef>
                <a:spcPts val="0"/>
              </a:spcBef>
              <a:spcAft>
                <a:spcPts val="0"/>
              </a:spcAft>
              <a:buFontTx/>
              <a:buAutoNum type="arabicParenR"/>
              <a:defRPr/>
            </a:pPr>
            <a:r>
              <a:rPr lang="en-US" dirty="0"/>
              <a:t>There’s a strong relationship between pest, pesticides, children, and health and integrated pest management methods are designed with this in mind.  </a:t>
            </a:r>
          </a:p>
          <a:p>
            <a:pPr marL="228600" indent="-228600" eaLnBrk="1" fontAlgn="auto" hangingPunct="1">
              <a:spcBef>
                <a:spcPts val="0"/>
              </a:spcBef>
              <a:spcAft>
                <a:spcPts val="0"/>
              </a:spcAft>
              <a:buFontTx/>
              <a:buAutoNum type="arabicParenR"/>
              <a:defRPr/>
            </a:pPr>
            <a:r>
              <a:rPr lang="en-US" dirty="0"/>
              <a:t>This presentation will teach you how you control pests both inside and outside of your center.  </a:t>
            </a:r>
          </a:p>
          <a:p>
            <a:pPr marL="228600" indent="-228600" eaLnBrk="1" fontAlgn="auto" hangingPunct="1">
              <a:spcBef>
                <a:spcPts val="0"/>
              </a:spcBef>
              <a:spcAft>
                <a:spcPts val="0"/>
              </a:spcAft>
              <a:buFontTx/>
              <a:buAutoNum type="arabicParenR"/>
              <a:defRPr/>
            </a:pPr>
            <a:r>
              <a:rPr lang="en-US" dirty="0"/>
              <a:t>It will also teach you what IPM is and isn’t, and how you can implement an IPM program in your center.  </a:t>
            </a:r>
          </a:p>
          <a:p>
            <a:pPr marL="228600" indent="-228600" eaLnBrk="1" fontAlgn="auto" hangingPunct="1">
              <a:spcBef>
                <a:spcPts val="0"/>
              </a:spcBef>
              <a:spcAft>
                <a:spcPts val="0"/>
              </a:spcAft>
              <a:buFontTx/>
              <a:buAutoNum type="arabicParenR"/>
              <a:defRPr/>
            </a:pPr>
            <a:r>
              <a:rPr lang="en-US" dirty="0"/>
              <a:t>In addition to this information being about best practices, it’s also about the law.  Today we’ll learn more about the Healthy Schools Act and what your responsibilities are in order to be compliant with it.</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5</a:t>
            </a:fld>
            <a:endParaRPr lang="en-US" altLang="en-US"/>
          </a:p>
        </p:txBody>
      </p:sp>
    </p:spTree>
    <p:extLst>
      <p:ext uri="{BB962C8B-B14F-4D97-AF65-F5344CB8AC3E}">
        <p14:creationId xmlns:p14="http://schemas.microsoft.com/office/powerpoint/2010/main" val="4102266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Even though</a:t>
            </a:r>
            <a:r>
              <a:rPr lang="en-US" altLang="en-US" baseline="0" dirty="0"/>
              <a:t> the HSA does not apply to family child care homes, there is great value in protecting children’s health using IPM strategies in this setting. Guidance for safer pest management and IPM specific to family child care homes is available on the CCHP website: https://cchp.ucsf.edu/content/integrated-pest-management-toolkit-family-child-care-homes </a:t>
            </a:r>
            <a:endParaRPr lang="en-US" altLang="en-US" dirty="0"/>
          </a:p>
          <a:p>
            <a:pPr eaLnBrk="1" hangingPunct="1">
              <a:spcBef>
                <a:spcPct val="0"/>
              </a:spcBef>
            </a:pPr>
            <a:r>
              <a:rPr lang="en-US" altLang="en-US" dirty="0"/>
              <a:t>Who is responsible for helping to implement the Healthy Schools Act?</a:t>
            </a:r>
            <a:r>
              <a:rPr lang="en-US" altLang="en-US" baseline="0" dirty="0"/>
              <a:t> </a:t>
            </a:r>
            <a:r>
              <a:rPr lang="en-US" altLang="en-US" dirty="0"/>
              <a:t>The California Department of Pesticide Regulation (DPR) is responsible for helping schools and child care centers implement IPM practices.  You may request information from the California DPR about starting an IPM program in an ECE facility by contacting The California Department of Pesticide Regulation’s Growing Up Green Program. Contact information is available online  </a:t>
            </a:r>
            <a:r>
              <a:rPr lang="en-US" altLang="en-US" u="sng" dirty="0"/>
              <a:t>at</a:t>
            </a:r>
            <a:r>
              <a:rPr lang="en-US" altLang="en-US" dirty="0"/>
              <a:t>  </a:t>
            </a:r>
            <a:r>
              <a:rPr lang="en-US" altLang="en-US" u="sng" dirty="0">
                <a:hlinkClick r:id="rId3"/>
              </a:rPr>
              <a:t>http://apps.cdpr.ca.gov/schoolipm/childcare/</a:t>
            </a: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6</a:t>
            </a:fld>
            <a:endParaRPr lang="en-US" dirty="0"/>
          </a:p>
        </p:txBody>
      </p:sp>
    </p:spTree>
    <p:extLst>
      <p:ext uri="{BB962C8B-B14F-4D97-AF65-F5344CB8AC3E}">
        <p14:creationId xmlns:p14="http://schemas.microsoft.com/office/powerpoint/2010/main" val="99674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altLang="en-US" b="1" dirty="0"/>
              <a:t>Has anyone heard of the Healthy Schools Act?  What can you tell me about it?</a:t>
            </a:r>
          </a:p>
          <a:p>
            <a:pPr eaLnBrk="1" hangingPunct="1">
              <a:spcBef>
                <a:spcPct val="0"/>
              </a:spcBef>
            </a:pPr>
            <a:r>
              <a:rPr lang="en-US" altLang="en-US" dirty="0"/>
              <a:t>In 2007, California Law AB 2865 extended the Healthy Schools Act to child care centers. Many ECE providers are unaware of their responsibilities under the HSA. </a:t>
            </a:r>
            <a:endParaRPr lang="en-US" altLang="en-US" b="1" dirty="0"/>
          </a:p>
          <a:p>
            <a:pPr eaLnBrk="1" hangingPunct="1">
              <a:spcBef>
                <a:spcPct val="0"/>
              </a:spcBef>
            </a:pPr>
            <a:r>
              <a:rPr lang="en-US" altLang="en-US" dirty="0"/>
              <a:t>The information on this slide is just a brief introduction to the material covered and the regulations of the healthy schools act.  Refer to your handout for</a:t>
            </a:r>
            <a:r>
              <a:rPr lang="en-US" altLang="en-US" baseline="0" dirty="0"/>
              <a:t> more details</a:t>
            </a:r>
          </a:p>
          <a:p>
            <a:pPr eaLnBrk="1" hangingPunct="1">
              <a:spcBef>
                <a:spcPct val="0"/>
              </a:spcBef>
            </a:pPr>
            <a:endParaRPr lang="en-US" altLang="en-US" baseline="0" dirty="0"/>
          </a:p>
          <a:p>
            <a:pPr eaLnBrk="1" hangingPunct="1">
              <a:spcBef>
                <a:spcPct val="0"/>
              </a:spcBef>
            </a:pPr>
            <a:r>
              <a:rPr lang="en-US" altLang="en-US" baseline="0" dirty="0"/>
              <a:t>You may be familiar with these requirements:</a:t>
            </a:r>
          </a:p>
          <a:p>
            <a:pPr eaLnBrk="1" hangingPunct="1">
              <a:spcBef>
                <a:spcPct val="0"/>
              </a:spcBef>
            </a:pPr>
            <a:r>
              <a:rPr lang="en-US" altLang="en-US" baseline="0" dirty="0"/>
              <a:t>Choose a person at the center to make sure the requirements are met, AKA the Integrated Pest Management Coordinator </a:t>
            </a:r>
          </a:p>
          <a:p>
            <a:pPr eaLnBrk="1" hangingPunct="1">
              <a:spcBef>
                <a:spcPct val="0"/>
              </a:spcBef>
            </a:pPr>
            <a:r>
              <a:rPr lang="en-US" altLang="en-US" dirty="0"/>
              <a:t>Keep records about pesticide use;</a:t>
            </a:r>
          </a:p>
          <a:p>
            <a:pPr eaLnBrk="1" hangingPunct="1">
              <a:spcBef>
                <a:spcPct val="0"/>
              </a:spcBef>
            </a:pPr>
            <a:r>
              <a:rPr lang="en-US" altLang="en-US" dirty="0"/>
              <a:t>Annual notification about pesticides likely to be used.</a:t>
            </a:r>
          </a:p>
          <a:p>
            <a:pPr eaLnBrk="1" hangingPunct="1">
              <a:spcBef>
                <a:spcPct val="0"/>
              </a:spcBef>
            </a:pPr>
            <a:r>
              <a:rPr lang="en-US" altLang="en-US" dirty="0"/>
              <a:t>Maintain a registry of people to notify when pesticides are used; </a:t>
            </a:r>
          </a:p>
          <a:p>
            <a:pPr eaLnBrk="1" hangingPunct="1">
              <a:spcBef>
                <a:spcPct val="0"/>
              </a:spcBef>
            </a:pPr>
            <a:r>
              <a:rPr lang="en-US" altLang="en-US" dirty="0"/>
              <a:t>Notify parents and staff before pesticides are applied and</a:t>
            </a:r>
          </a:p>
          <a:p>
            <a:pPr eaLnBrk="1" hangingPunct="1">
              <a:spcBef>
                <a:spcPct val="0"/>
              </a:spcBef>
            </a:pPr>
            <a:r>
              <a:rPr lang="en-US" altLang="en-US" dirty="0"/>
              <a:t>Post warning signs in areas where pesticides will or have been applied. 24/72</a:t>
            </a:r>
          </a:p>
          <a:p>
            <a:pPr eaLnBrk="1" hangingPunct="1">
              <a:spcBef>
                <a:spcPct val="0"/>
              </a:spcBef>
            </a:pPr>
            <a:r>
              <a:rPr lang="en-US" altLang="en-US" dirty="0"/>
              <a:t>Prohibited pesticides; some pesticides can never be used in child care centers.</a:t>
            </a:r>
          </a:p>
          <a:p>
            <a:pPr eaLnBrk="1" hangingPunct="1">
              <a:spcBef>
                <a:spcPct val="0"/>
              </a:spcBef>
            </a:pPr>
            <a:endParaRPr lang="en-US" altLang="en-US"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7</a:t>
            </a:fld>
            <a:endParaRPr lang="en-US" dirty="0"/>
          </a:p>
        </p:txBody>
      </p:sp>
    </p:spTree>
    <p:extLst>
      <p:ext uri="{BB962C8B-B14F-4D97-AF65-F5344CB8AC3E}">
        <p14:creationId xmlns:p14="http://schemas.microsoft.com/office/powerpoint/2010/main" val="59736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spcBef>
                <a:spcPct val="0"/>
              </a:spcBef>
            </a:pPr>
            <a:r>
              <a:rPr lang="en-US" altLang="en-US" dirty="0"/>
              <a:t>Relatively new requirements:</a:t>
            </a:r>
          </a:p>
          <a:p>
            <a:r>
              <a:rPr lang="en-US" b="1" dirty="0"/>
              <a:t>Develop an IPM plan</a:t>
            </a:r>
          </a:p>
          <a:p>
            <a:pPr lvl="1"/>
            <a:r>
              <a:rPr lang="en-US" b="0" dirty="0"/>
              <a:t>create an IPM plan using the template provided by the Department of Pesticide Regulation (DPR); or get your IPM plan approved by DPR;</a:t>
            </a:r>
            <a:r>
              <a:rPr lang="en-US" b="0" baseline="0" dirty="0"/>
              <a:t> </a:t>
            </a:r>
            <a:r>
              <a:rPr lang="en-US" dirty="0"/>
              <a:t>post the IPM plan on the Web site; if you do not have a Web site send the IPM plan to all parents, guardians, and staff with the annual written notification</a:t>
            </a:r>
          </a:p>
          <a:p>
            <a:pPr lvl="1"/>
            <a:r>
              <a:rPr lang="en-US" dirty="0"/>
              <a:t>the IPM plan must be available to view in the center or school office and must be included in the annual written notification</a:t>
            </a:r>
          </a:p>
          <a:p>
            <a:pPr lvl="1"/>
            <a:endParaRPr lang="en-US" b="0" dirty="0"/>
          </a:p>
          <a:p>
            <a:r>
              <a:rPr lang="en-US" b="1" dirty="0"/>
              <a:t>Send pesticide use reports to DPR</a:t>
            </a:r>
          </a:p>
          <a:p>
            <a:pPr lvl="1"/>
            <a:r>
              <a:rPr lang="en-US" b="0" dirty="0"/>
              <a:t>send pesticide use reports for pesticide applications made by </a:t>
            </a:r>
            <a:r>
              <a:rPr lang="en-US" b="0" dirty="0" err="1"/>
              <a:t>schoolsite</a:t>
            </a:r>
            <a:r>
              <a:rPr lang="en-US" b="0" dirty="0"/>
              <a:t> employees to DPR annually or more frequently </a:t>
            </a:r>
          </a:p>
          <a:p>
            <a:pPr lvl="1"/>
            <a:r>
              <a:rPr lang="en-US" b="0" dirty="0"/>
              <a:t>DO NOT submit pesticide use reports for pesticides applied by contractors; they will submit their reports to DPR</a:t>
            </a:r>
          </a:p>
          <a:p>
            <a:pPr lvl="1"/>
            <a:r>
              <a:rPr lang="en-US" dirty="0"/>
              <a:t>submit reports no later than January 30 for the previous year (for example, submit your 2015 reports no later than January 30, 2016) </a:t>
            </a:r>
          </a:p>
          <a:p>
            <a:pPr lvl="1"/>
            <a:r>
              <a:rPr lang="en-US" dirty="0"/>
              <a:t>use the DPR form HSA-118 (Pesticide Use Reporting For School And Child Care Employees) which is available on the DPR School IPM Web site</a:t>
            </a:r>
            <a:endParaRPr lang="en-US" b="0" dirty="0"/>
          </a:p>
          <a:p>
            <a:r>
              <a:rPr lang="en-US" b="1" dirty="0"/>
              <a:t>Complete IPM training</a:t>
            </a:r>
          </a:p>
          <a:p>
            <a:pPr lvl="1"/>
            <a:r>
              <a:rPr lang="en-US" b="0" dirty="0"/>
              <a:t>take a DPR-approved training course before applying pesticides, and renew annually </a:t>
            </a:r>
          </a:p>
          <a:p>
            <a:pPr lvl="1"/>
            <a:r>
              <a:rPr lang="en-US" b="0" dirty="0"/>
              <a:t>this training is required for the IPM coordinator and anyone who will apply pesticides (including disinfectants) at the </a:t>
            </a:r>
            <a:r>
              <a:rPr lang="en-US" b="0" dirty="0" err="1"/>
              <a:t>schoolsite</a:t>
            </a:r>
            <a:r>
              <a:rPr lang="en-US" b="0" dirty="0"/>
              <a:t>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 </a:t>
            </a:r>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8</a:t>
            </a:fld>
            <a:endParaRPr lang="en-US" dirty="0"/>
          </a:p>
        </p:txBody>
      </p:sp>
    </p:spTree>
    <p:extLst>
      <p:ext uri="{BB962C8B-B14F-4D97-AF65-F5344CB8AC3E}">
        <p14:creationId xmlns:p14="http://schemas.microsoft.com/office/powerpoint/2010/main" val="137449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Sometime people are not informed about </a:t>
            </a:r>
            <a:r>
              <a:rPr lang="en-US" altLang="en-US"/>
              <a:t>the HSA. </a:t>
            </a:r>
            <a:r>
              <a:rPr lang="en-US" altLang="en-US" dirty="0"/>
              <a:t>The Healthy Schools Act has very specific requirements for property owners and pest management professionals.  Be sure to share this information to protect children and staff in you center.  It’s important to be aware of everyone who might be using pesticides in your center.</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F6C6070-6DA9-442A-83AB-658E6F84D0C6}" type="slidenum">
              <a:rPr lang="en-US" altLang="en-US" smtClean="0"/>
              <a:pPr eaLnBrk="1" hangingPunct="1"/>
              <a:t>10</a:t>
            </a:fld>
            <a:endParaRPr lang="en-US" altLang="en-US"/>
          </a:p>
        </p:txBody>
      </p:sp>
    </p:spTree>
    <p:extLst>
      <p:ext uri="{BB962C8B-B14F-4D97-AF65-F5344CB8AC3E}">
        <p14:creationId xmlns:p14="http://schemas.microsoft.com/office/powerpoint/2010/main" val="3605991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023D56-33BB-4F42-A9DF-F6EB454605CD}"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
        <p:nvSpPr>
          <p:cNvPr id="6" name="Slide Number Placeholder 5"/>
          <p:cNvSpPr>
            <a:spLocks noGrp="1"/>
          </p:cNvSpPr>
          <p:nvPr>
            <p:ph type="sldNum" sz="quarter" idx="12"/>
          </p:nvPr>
        </p:nvSpPr>
        <p:spPr/>
        <p:txBody>
          <a:bodyPr/>
          <a:lstStyle/>
          <a:p>
            <a:fld id="{21104EBC-2550-4564-8BD5-6136DFDCE410}" type="slidenum">
              <a:rPr lang="en-US" smtClean="0"/>
              <a:pPr/>
              <a:t>‹#›</a:t>
            </a:fld>
            <a:endParaRPr lang="en-US"/>
          </a:p>
        </p:txBody>
      </p:sp>
    </p:spTree>
    <p:extLst>
      <p:ext uri="{BB962C8B-B14F-4D97-AF65-F5344CB8AC3E}">
        <p14:creationId xmlns:p14="http://schemas.microsoft.com/office/powerpoint/2010/main" val="2843130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3D7D3B-4CD7-4955-A7EF-D1848B18A885}"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
        <p:nvSpPr>
          <p:cNvPr id="6" name="Slide Number Placeholder 5"/>
          <p:cNvSpPr>
            <a:spLocks noGrp="1"/>
          </p:cNvSpPr>
          <p:nvPr>
            <p:ph type="sldNum" sz="quarter" idx="12"/>
          </p:nvPr>
        </p:nvSpPr>
        <p:spPr/>
        <p:txBody>
          <a:bodyPr/>
          <a:lstStyle/>
          <a:p>
            <a:fld id="{21104EBC-2550-4564-8BD5-6136DFDCE410}" type="slidenum">
              <a:rPr lang="en-US" smtClean="0"/>
              <a:pPr/>
              <a:t>‹#›</a:t>
            </a:fld>
            <a:endParaRPr lang="en-US"/>
          </a:p>
        </p:txBody>
      </p:sp>
    </p:spTree>
    <p:extLst>
      <p:ext uri="{BB962C8B-B14F-4D97-AF65-F5344CB8AC3E}">
        <p14:creationId xmlns:p14="http://schemas.microsoft.com/office/powerpoint/2010/main" val="1313801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CC4395-E010-453B-A489-BCF424B42BDE}"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
        <p:nvSpPr>
          <p:cNvPr id="6" name="Slide Number Placeholder 5"/>
          <p:cNvSpPr>
            <a:spLocks noGrp="1"/>
          </p:cNvSpPr>
          <p:nvPr>
            <p:ph type="sldNum" sz="quarter" idx="12"/>
          </p:nvPr>
        </p:nvSpPr>
        <p:spPr/>
        <p:txBody>
          <a:bodyPr/>
          <a:lstStyle/>
          <a:p>
            <a:fld id="{21104EBC-2550-4564-8BD5-6136DFDCE410}" type="slidenum">
              <a:rPr lang="en-US" smtClean="0"/>
              <a:pPr/>
              <a:t>‹#›</a:t>
            </a:fld>
            <a:endParaRPr lang="en-US"/>
          </a:p>
        </p:txBody>
      </p:sp>
    </p:spTree>
    <p:extLst>
      <p:ext uri="{BB962C8B-B14F-4D97-AF65-F5344CB8AC3E}">
        <p14:creationId xmlns:p14="http://schemas.microsoft.com/office/powerpoint/2010/main" val="1755921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53749"/>
            <a:ext cx="8229600" cy="584776"/>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37D11F8-004A-4D1E-9017-3B997E54B9AB}" type="datetime1">
              <a:rPr lang="en-US" smtClean="0"/>
              <a:t>6/23/2020</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Module 1 ©UCSF CCHP 2020</a:t>
            </a:r>
          </a:p>
        </p:txBody>
      </p:sp>
      <p:sp>
        <p:nvSpPr>
          <p:cNvPr id="5" name="Slide Number Placeholder 5"/>
          <p:cNvSpPr>
            <a:spLocks noGrp="1"/>
          </p:cNvSpPr>
          <p:nvPr>
            <p:ph type="sldNum" sz="quarter" idx="12"/>
          </p:nvPr>
        </p:nvSpPr>
        <p:spPr/>
        <p:txBody>
          <a:bodyPr/>
          <a:lstStyle>
            <a:lvl1pPr>
              <a:defRPr/>
            </a:lvl1pPr>
          </a:lstStyle>
          <a:p>
            <a:pPr>
              <a:defRPr/>
            </a:pPr>
            <a:fld id="{96E574C6-8292-4737-8947-76841A9D1F89}" type="slidenum">
              <a:rPr lang="en-US"/>
              <a:pPr>
                <a:defRPr/>
              </a:pPr>
              <a:t>‹#›</a:t>
            </a:fld>
            <a:endParaRPr lang="en-US" dirty="0"/>
          </a:p>
        </p:txBody>
      </p:sp>
    </p:spTree>
    <p:extLst>
      <p:ext uri="{BB962C8B-B14F-4D97-AF65-F5344CB8AC3E}">
        <p14:creationId xmlns:p14="http://schemas.microsoft.com/office/powerpoint/2010/main" val="422525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53749"/>
            <a:ext cx="8229600" cy="584776"/>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D7D5435-36AE-4AEB-9BDE-4A2E7BB13921}" type="datetime1">
              <a:rPr lang="en-US" smtClean="0"/>
              <a:t>6/23/2020</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Module 1 ©UCSF CCHP 2020</a:t>
            </a:r>
          </a:p>
        </p:txBody>
      </p:sp>
      <p:sp>
        <p:nvSpPr>
          <p:cNvPr id="5" name="Slide Number Placeholder 5"/>
          <p:cNvSpPr>
            <a:spLocks noGrp="1"/>
          </p:cNvSpPr>
          <p:nvPr>
            <p:ph type="sldNum" sz="quarter" idx="12"/>
          </p:nvPr>
        </p:nvSpPr>
        <p:spPr/>
        <p:txBody>
          <a:bodyPr/>
          <a:lstStyle>
            <a:lvl1pPr>
              <a:defRPr/>
            </a:lvl1pPr>
          </a:lstStyle>
          <a:p>
            <a:pPr>
              <a:defRPr/>
            </a:pPr>
            <a:fld id="{EF3D8795-9542-46CB-AD30-CD666E5FA5CA}" type="slidenum">
              <a:rPr lang="en-US"/>
              <a:pPr>
                <a:defRPr/>
              </a:pPr>
              <a:t>‹#›</a:t>
            </a:fld>
            <a:endParaRPr lang="en-US" dirty="0"/>
          </a:p>
        </p:txBody>
      </p:sp>
    </p:spTree>
    <p:extLst>
      <p:ext uri="{BB962C8B-B14F-4D97-AF65-F5344CB8AC3E}">
        <p14:creationId xmlns:p14="http://schemas.microsoft.com/office/powerpoint/2010/main" val="70151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B9F85EBE-2664-4ECD-A7D9-9B59D203578B}" type="datetime1">
              <a:rPr lang="en-US" smtClean="0"/>
              <a:t>6/23/2020</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r>
              <a:rPr lang="en-US"/>
              <a:t>Module 1 ©UCSF CCHP 2020</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3173C391-6E49-4A40-9308-796875DC43E3}" type="slidenum">
              <a:rPr lang="en-US"/>
              <a:pPr>
                <a:defRPr/>
              </a:pPr>
              <a:t>‹#›</a:t>
            </a:fld>
            <a:endParaRPr lang="en-US" dirty="0"/>
          </a:p>
        </p:txBody>
      </p:sp>
    </p:spTree>
    <p:extLst>
      <p:ext uri="{BB962C8B-B14F-4D97-AF65-F5344CB8AC3E}">
        <p14:creationId xmlns:p14="http://schemas.microsoft.com/office/powerpoint/2010/main" val="3547285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4001"/>
            <a:ext cx="7772400" cy="917676"/>
          </a:xfrm>
          <a:prstGeom prst="rect">
            <a:avLst/>
          </a:prstGeom>
        </p:spPr>
        <p:txBody>
          <a:body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fld id="{CBC4EA1D-9D56-4D55-90B7-26CEDF87EBFB}" type="datetime1">
              <a:rPr lang="en-US" smtClean="0"/>
              <a:t>6/23/2020</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Module 1 ©UCSF CCHP 2020</a:t>
            </a:r>
          </a:p>
        </p:txBody>
      </p:sp>
      <p:sp>
        <p:nvSpPr>
          <p:cNvPr id="5" name="Slide Number Placeholder 5"/>
          <p:cNvSpPr>
            <a:spLocks noGrp="1"/>
          </p:cNvSpPr>
          <p:nvPr>
            <p:ph type="sldNum" sz="quarter" idx="12"/>
          </p:nvPr>
        </p:nvSpPr>
        <p:spPr/>
        <p:txBody>
          <a:bodyPr/>
          <a:lstStyle>
            <a:lvl1pPr>
              <a:defRPr/>
            </a:lvl1pPr>
          </a:lstStyle>
          <a:p>
            <a:pPr>
              <a:defRPr/>
            </a:pPr>
            <a:fld id="{B3D95313-B793-45F8-8076-39CCFEAAA59B}" type="slidenum">
              <a:rPr lang="en-US"/>
              <a:pPr>
                <a:defRPr/>
              </a:pPr>
              <a:t>‹#›</a:t>
            </a:fld>
            <a:endParaRPr lang="en-US" dirty="0"/>
          </a:p>
        </p:txBody>
      </p:sp>
    </p:spTree>
    <p:extLst>
      <p:ext uri="{BB962C8B-B14F-4D97-AF65-F5344CB8AC3E}">
        <p14:creationId xmlns:p14="http://schemas.microsoft.com/office/powerpoint/2010/main" val="4110865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9D937C-5C3D-46B7-A8B5-A1A86122D945}" type="datetime1">
              <a:rPr lang="en-US" smtClean="0"/>
              <a:t>6/23/2020</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Module 1 ©UCSF CCHP 2020</a:t>
            </a:r>
          </a:p>
        </p:txBody>
      </p:sp>
      <p:sp>
        <p:nvSpPr>
          <p:cNvPr id="4" name="Slide Number Placeholder 5"/>
          <p:cNvSpPr>
            <a:spLocks noGrp="1"/>
          </p:cNvSpPr>
          <p:nvPr>
            <p:ph type="sldNum" sz="quarter" idx="12"/>
          </p:nvPr>
        </p:nvSpPr>
        <p:spPr/>
        <p:txBody>
          <a:bodyPr/>
          <a:lstStyle>
            <a:lvl1pPr>
              <a:defRPr/>
            </a:lvl1pPr>
          </a:lstStyle>
          <a:p>
            <a:pPr>
              <a:defRPr/>
            </a:pPr>
            <a:fld id="{CACEC1D7-8684-4143-B4FC-4F9D5C2F10D3}" type="slidenum">
              <a:rPr lang="en-US"/>
              <a:pPr>
                <a:defRPr/>
              </a:pPr>
              <a:t>‹#›</a:t>
            </a:fld>
            <a:endParaRPr lang="en-US" dirty="0"/>
          </a:p>
        </p:txBody>
      </p:sp>
    </p:spTree>
    <p:extLst>
      <p:ext uri="{BB962C8B-B14F-4D97-AF65-F5344CB8AC3E}">
        <p14:creationId xmlns:p14="http://schemas.microsoft.com/office/powerpoint/2010/main" val="238535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BC05B4-5D83-494B-97D2-BD7358BE7DFE}" type="datetime1">
              <a:rPr lang="en-US" smtClean="0"/>
              <a:t>6/23/2020</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Module 1 ©UCSF CCHP 2020</a:t>
            </a:r>
          </a:p>
        </p:txBody>
      </p:sp>
      <p:sp>
        <p:nvSpPr>
          <p:cNvPr id="4" name="Slide Number Placeholder 5"/>
          <p:cNvSpPr>
            <a:spLocks noGrp="1"/>
          </p:cNvSpPr>
          <p:nvPr>
            <p:ph type="sldNum" sz="quarter" idx="12"/>
          </p:nvPr>
        </p:nvSpPr>
        <p:spPr/>
        <p:txBody>
          <a:bodyPr/>
          <a:lstStyle>
            <a:lvl1pPr>
              <a:defRPr/>
            </a:lvl1pPr>
          </a:lstStyle>
          <a:p>
            <a:pPr>
              <a:defRPr/>
            </a:pPr>
            <a:fld id="{1A0D57A0-E170-4B54-B28E-5C860017724D}" type="slidenum">
              <a:rPr lang="en-US"/>
              <a:pPr>
                <a:defRPr/>
              </a:pPr>
              <a:t>‹#›</a:t>
            </a:fld>
            <a:endParaRPr lang="en-US" dirty="0"/>
          </a:p>
        </p:txBody>
      </p:sp>
    </p:spTree>
    <p:extLst>
      <p:ext uri="{BB962C8B-B14F-4D97-AF65-F5344CB8AC3E}">
        <p14:creationId xmlns:p14="http://schemas.microsoft.com/office/powerpoint/2010/main" val="1114096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D77E97-7CAD-42C9-A575-915909E24F1F}"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
        <p:nvSpPr>
          <p:cNvPr id="6" name="Slide Number Placeholder 5"/>
          <p:cNvSpPr>
            <a:spLocks noGrp="1"/>
          </p:cNvSpPr>
          <p:nvPr>
            <p:ph type="sldNum" sz="quarter" idx="12"/>
          </p:nvPr>
        </p:nvSpPr>
        <p:spPr/>
        <p:txBody>
          <a:bodyPr/>
          <a:lstStyle/>
          <a:p>
            <a:fld id="{21104EBC-2550-4564-8BD5-6136DFDCE410}" type="slidenum">
              <a:rPr lang="en-US" smtClean="0"/>
              <a:pPr/>
              <a:t>‹#›</a:t>
            </a:fld>
            <a:endParaRPr lang="en-US"/>
          </a:p>
        </p:txBody>
      </p:sp>
    </p:spTree>
    <p:extLst>
      <p:ext uri="{BB962C8B-B14F-4D97-AF65-F5344CB8AC3E}">
        <p14:creationId xmlns:p14="http://schemas.microsoft.com/office/powerpoint/2010/main" val="3227670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9AB1D-BB1B-4262-9EDC-953A818667E1}"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
        <p:nvSpPr>
          <p:cNvPr id="6" name="Slide Number Placeholder 5"/>
          <p:cNvSpPr>
            <a:spLocks noGrp="1"/>
          </p:cNvSpPr>
          <p:nvPr>
            <p:ph type="sldNum" sz="quarter" idx="12"/>
          </p:nvPr>
        </p:nvSpPr>
        <p:spPr/>
        <p:txBody>
          <a:bodyPr/>
          <a:lstStyle/>
          <a:p>
            <a:fld id="{21104EBC-2550-4564-8BD5-6136DFDCE410}" type="slidenum">
              <a:rPr lang="en-US" smtClean="0"/>
              <a:pPr/>
              <a:t>‹#›</a:t>
            </a:fld>
            <a:endParaRPr lang="en-US"/>
          </a:p>
        </p:txBody>
      </p:sp>
    </p:spTree>
    <p:extLst>
      <p:ext uri="{BB962C8B-B14F-4D97-AF65-F5344CB8AC3E}">
        <p14:creationId xmlns:p14="http://schemas.microsoft.com/office/powerpoint/2010/main" val="180544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47F8AC-CBE0-459B-B17B-EDCAAE1D21BF}" type="datetime1">
              <a:rPr lang="en-US" smtClean="0">
                <a:solidFill>
                  <a:srgbClr val="CAF278"/>
                </a:solidFill>
              </a:rPr>
              <a:t>6/23/2020</a:t>
            </a:fld>
            <a:endParaRPr lang="en-US">
              <a:solidFill>
                <a:srgbClr val="CAF278"/>
              </a:solidFill>
            </a:endParaRPr>
          </a:p>
        </p:txBody>
      </p:sp>
      <p:sp>
        <p:nvSpPr>
          <p:cNvPr id="6" name="Footer Placeholder 5"/>
          <p:cNvSpPr>
            <a:spLocks noGrp="1"/>
          </p:cNvSpPr>
          <p:nvPr>
            <p:ph type="ftr" sz="quarter" idx="11"/>
          </p:nvPr>
        </p:nvSpPr>
        <p:spPr/>
        <p:txBody>
          <a:bodyPr/>
          <a:lstStyle/>
          <a:p>
            <a:r>
              <a:rPr lang="en-US">
                <a:solidFill>
                  <a:srgbClr val="CAF278"/>
                </a:solidFill>
              </a:rPr>
              <a:t>Module 1 ©UCSF CCHP 2020</a:t>
            </a:r>
          </a:p>
        </p:txBody>
      </p:sp>
      <p:sp>
        <p:nvSpPr>
          <p:cNvPr id="7" name="Slide Number Placeholder 6"/>
          <p:cNvSpPr>
            <a:spLocks noGrp="1"/>
          </p:cNvSpPr>
          <p:nvPr>
            <p:ph type="sldNum" sz="quarter" idx="12"/>
          </p:nvPr>
        </p:nvSpPr>
        <p:spPr/>
        <p:txBody>
          <a:bodyPr/>
          <a:lstStyle/>
          <a:p>
            <a:fld id="{21104EBC-2550-4564-8BD5-6136DFDCE410}" type="slidenum">
              <a:rPr lang="en-US" smtClean="0"/>
              <a:pPr/>
              <a:t>‹#›</a:t>
            </a:fld>
            <a:endParaRPr lang="en-US"/>
          </a:p>
        </p:txBody>
      </p:sp>
    </p:spTree>
    <p:extLst>
      <p:ext uri="{BB962C8B-B14F-4D97-AF65-F5344CB8AC3E}">
        <p14:creationId xmlns:p14="http://schemas.microsoft.com/office/powerpoint/2010/main" val="23459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7F94CF-E3F0-42C9-93E7-6E936FEEA345}" type="datetime1">
              <a:rPr lang="en-US" smtClean="0">
                <a:solidFill>
                  <a:srgbClr val="CAF278"/>
                </a:solidFill>
              </a:rPr>
              <a:t>6/23/2020</a:t>
            </a:fld>
            <a:endParaRPr lang="en-US">
              <a:solidFill>
                <a:srgbClr val="CAF278"/>
              </a:solidFill>
            </a:endParaRPr>
          </a:p>
        </p:txBody>
      </p:sp>
      <p:sp>
        <p:nvSpPr>
          <p:cNvPr id="8" name="Footer Placeholder 7"/>
          <p:cNvSpPr>
            <a:spLocks noGrp="1"/>
          </p:cNvSpPr>
          <p:nvPr>
            <p:ph type="ftr" sz="quarter" idx="11"/>
          </p:nvPr>
        </p:nvSpPr>
        <p:spPr/>
        <p:txBody>
          <a:bodyPr/>
          <a:lstStyle/>
          <a:p>
            <a:r>
              <a:rPr lang="en-US">
                <a:solidFill>
                  <a:srgbClr val="CAF278"/>
                </a:solidFill>
              </a:rPr>
              <a:t>Module 1 ©UCSF CCHP 2020</a:t>
            </a:r>
          </a:p>
        </p:txBody>
      </p:sp>
      <p:sp>
        <p:nvSpPr>
          <p:cNvPr id="9" name="Slide Number Placeholder 8"/>
          <p:cNvSpPr>
            <a:spLocks noGrp="1"/>
          </p:cNvSpPr>
          <p:nvPr>
            <p:ph type="sldNum" sz="quarter" idx="12"/>
          </p:nvPr>
        </p:nvSpPr>
        <p:spPr/>
        <p:txBody>
          <a:bodyPr/>
          <a:lstStyle/>
          <a:p>
            <a:fld id="{21104EBC-2550-4564-8BD5-6136DFDCE410}" type="slidenum">
              <a:rPr lang="en-US" smtClean="0"/>
              <a:pPr/>
              <a:t>‹#›</a:t>
            </a:fld>
            <a:endParaRPr lang="en-US"/>
          </a:p>
        </p:txBody>
      </p:sp>
    </p:spTree>
    <p:extLst>
      <p:ext uri="{BB962C8B-B14F-4D97-AF65-F5344CB8AC3E}">
        <p14:creationId xmlns:p14="http://schemas.microsoft.com/office/powerpoint/2010/main" val="24149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9689C7-E137-4452-954C-0BC3C22D771F}"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p>
        </p:txBody>
      </p:sp>
      <p:sp>
        <p:nvSpPr>
          <p:cNvPr id="5" name="Slide Number Placeholder 4"/>
          <p:cNvSpPr>
            <a:spLocks noGrp="1"/>
          </p:cNvSpPr>
          <p:nvPr>
            <p:ph type="sldNum" sz="quarter" idx="12"/>
          </p:nvPr>
        </p:nvSpPr>
        <p:spPr/>
        <p:txBody>
          <a:bodyPr/>
          <a:lstStyle/>
          <a:p>
            <a:fld id="{21104EBC-2550-4564-8BD5-6136DFDCE410}" type="slidenum">
              <a:rPr lang="en-US" smtClean="0"/>
              <a:pPr/>
              <a:t>‹#›</a:t>
            </a:fld>
            <a:endParaRPr lang="en-US"/>
          </a:p>
        </p:txBody>
      </p:sp>
    </p:spTree>
    <p:extLst>
      <p:ext uri="{BB962C8B-B14F-4D97-AF65-F5344CB8AC3E}">
        <p14:creationId xmlns:p14="http://schemas.microsoft.com/office/powerpoint/2010/main" val="278641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100E9-7EF1-4C0D-8347-30FC784F94E6}" type="datetime1">
              <a:rPr lang="en-US" smtClean="0">
                <a:solidFill>
                  <a:srgbClr val="CAF278"/>
                </a:solidFill>
              </a:rPr>
              <a:t>6/23/2020</a:t>
            </a:fld>
            <a:endParaRPr lang="en-US">
              <a:solidFill>
                <a:srgbClr val="CAF278"/>
              </a:solidFill>
            </a:endParaRPr>
          </a:p>
        </p:txBody>
      </p:sp>
      <p:sp>
        <p:nvSpPr>
          <p:cNvPr id="3" name="Footer Placeholder 2"/>
          <p:cNvSpPr>
            <a:spLocks noGrp="1"/>
          </p:cNvSpPr>
          <p:nvPr>
            <p:ph type="ftr" sz="quarter" idx="11"/>
          </p:nvPr>
        </p:nvSpPr>
        <p:spPr/>
        <p:txBody>
          <a:bodyPr/>
          <a:lstStyle/>
          <a:p>
            <a:r>
              <a:rPr lang="en-US">
                <a:solidFill>
                  <a:srgbClr val="CAF278"/>
                </a:solidFill>
              </a:rPr>
              <a:t>Module 1 ©UCSF CCHP 2020</a:t>
            </a:r>
          </a:p>
        </p:txBody>
      </p:sp>
      <p:sp>
        <p:nvSpPr>
          <p:cNvPr id="4" name="Slide Number Placeholder 3"/>
          <p:cNvSpPr>
            <a:spLocks noGrp="1"/>
          </p:cNvSpPr>
          <p:nvPr>
            <p:ph type="sldNum" sz="quarter" idx="12"/>
          </p:nvPr>
        </p:nvSpPr>
        <p:spPr/>
        <p:txBody>
          <a:bodyPr/>
          <a:lstStyle/>
          <a:p>
            <a:fld id="{21104EBC-2550-4564-8BD5-6136DFDCE410}" type="slidenum">
              <a:rPr lang="en-US" smtClean="0"/>
              <a:pPr/>
              <a:t>‹#›</a:t>
            </a:fld>
            <a:endParaRPr lang="en-US"/>
          </a:p>
        </p:txBody>
      </p:sp>
    </p:spTree>
    <p:extLst>
      <p:ext uri="{BB962C8B-B14F-4D97-AF65-F5344CB8AC3E}">
        <p14:creationId xmlns:p14="http://schemas.microsoft.com/office/powerpoint/2010/main" val="50567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A80CD-CBEA-407D-8135-81055161A68D}" type="datetime1">
              <a:rPr lang="en-US" smtClean="0">
                <a:solidFill>
                  <a:srgbClr val="CAF278"/>
                </a:solidFill>
              </a:rPr>
              <a:t>6/23/2020</a:t>
            </a:fld>
            <a:endParaRPr lang="en-US">
              <a:solidFill>
                <a:srgbClr val="CAF278"/>
              </a:solidFill>
            </a:endParaRPr>
          </a:p>
        </p:txBody>
      </p:sp>
      <p:sp>
        <p:nvSpPr>
          <p:cNvPr id="6" name="Footer Placeholder 5"/>
          <p:cNvSpPr>
            <a:spLocks noGrp="1"/>
          </p:cNvSpPr>
          <p:nvPr>
            <p:ph type="ftr" sz="quarter" idx="11"/>
          </p:nvPr>
        </p:nvSpPr>
        <p:spPr/>
        <p:txBody>
          <a:bodyPr/>
          <a:lstStyle/>
          <a:p>
            <a:r>
              <a:rPr lang="en-US">
                <a:solidFill>
                  <a:srgbClr val="CAF278"/>
                </a:solidFill>
              </a:rPr>
              <a:t>Module 1 ©UCSF CCHP 2020</a:t>
            </a:r>
          </a:p>
        </p:txBody>
      </p:sp>
      <p:sp>
        <p:nvSpPr>
          <p:cNvPr id="7" name="Slide Number Placeholder 6"/>
          <p:cNvSpPr>
            <a:spLocks noGrp="1"/>
          </p:cNvSpPr>
          <p:nvPr>
            <p:ph type="sldNum" sz="quarter" idx="12"/>
          </p:nvPr>
        </p:nvSpPr>
        <p:spPr/>
        <p:txBody>
          <a:bodyPr/>
          <a:lstStyle/>
          <a:p>
            <a:fld id="{21104EBC-2550-4564-8BD5-6136DFDCE410}"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27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DAA1B3B1-74F5-4E5E-8D19-23013483DDA7}" type="datetime1">
              <a:rPr lang="en-US" smtClean="0">
                <a:solidFill>
                  <a:srgbClr val="CAF278"/>
                </a:solidFill>
              </a:rPr>
              <a:t>6/23/2020</a:t>
            </a:fld>
            <a:endParaRPr lang="en-US">
              <a:solidFill>
                <a:srgbClr val="CAF278"/>
              </a:solidFill>
            </a:endParaRPr>
          </a:p>
        </p:txBody>
      </p:sp>
      <p:sp>
        <p:nvSpPr>
          <p:cNvPr id="9" name="Slide Number Placeholder 8"/>
          <p:cNvSpPr>
            <a:spLocks noGrp="1"/>
          </p:cNvSpPr>
          <p:nvPr>
            <p:ph type="sldNum" sz="quarter" idx="11"/>
          </p:nvPr>
        </p:nvSpPr>
        <p:spPr/>
        <p:txBody>
          <a:bodyPr/>
          <a:lstStyle/>
          <a:p>
            <a:fld id="{21104EBC-2550-4564-8BD5-6136DFDCE410}" type="slidenum">
              <a:rPr lang="en-US" smtClean="0"/>
              <a:pPr/>
              <a:t>‹#›</a:t>
            </a:fld>
            <a:endParaRPr lang="en-US"/>
          </a:p>
        </p:txBody>
      </p:sp>
      <p:sp>
        <p:nvSpPr>
          <p:cNvPr id="10" name="Footer Placeholder 9"/>
          <p:cNvSpPr>
            <a:spLocks noGrp="1"/>
          </p:cNvSpPr>
          <p:nvPr>
            <p:ph type="ftr" sz="quarter" idx="12"/>
          </p:nvPr>
        </p:nvSpPr>
        <p:spPr/>
        <p:txBody>
          <a:bodyPr/>
          <a:lstStyle/>
          <a:p>
            <a:r>
              <a:rPr lang="en-US">
                <a:solidFill>
                  <a:srgbClr val="CAF278"/>
                </a:solidFill>
              </a:rPr>
              <a:t>Module 1 ©UCSF CCHP 2020</a:t>
            </a:r>
          </a:p>
        </p:txBody>
      </p:sp>
    </p:spTree>
    <p:extLst>
      <p:ext uri="{BB962C8B-B14F-4D97-AF65-F5344CB8AC3E}">
        <p14:creationId xmlns:p14="http://schemas.microsoft.com/office/powerpoint/2010/main" val="15682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t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1104EBC-2550-4564-8BD5-6136DFDCE410}"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r>
              <a:rPr lang="en-US">
                <a:solidFill>
                  <a:srgbClr val="CAF278"/>
                </a:solidFill>
              </a:rPr>
              <a:t>Module 1 ©UCSF CCHP 2020</a:t>
            </a: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FF8C97A-9C49-488A-A203-6EE120617707}" type="datetime1">
              <a:rPr lang="en-US" smtClean="0">
                <a:solidFill>
                  <a:srgbClr val="CAF278"/>
                </a:solidFill>
              </a:rPr>
              <a:t>6/23/2020</a:t>
            </a:fld>
            <a:endParaRPr lang="en-US">
              <a:solidFill>
                <a:srgbClr val="CAF278"/>
              </a:solidFill>
            </a:endParaRPr>
          </a:p>
        </p:txBody>
      </p:sp>
    </p:spTree>
    <p:extLst>
      <p:ext uri="{BB962C8B-B14F-4D97-AF65-F5344CB8AC3E}">
        <p14:creationId xmlns:p14="http://schemas.microsoft.com/office/powerpoint/2010/main" val="1468350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4.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hyperlink" Target="http://en.wikipedia.org/wiki/File" TargetMode="Externa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20.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21.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29.jpe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24.xml"/><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25.xml"/><Relationship Id="rId5" Type="http://schemas.openxmlformats.org/officeDocument/2006/relationships/image" Target="../media/image36.png"/><Relationship Id="rId4" Type="http://schemas.openxmlformats.org/officeDocument/2006/relationships/hyperlink" Target="http://www.ewg.org/foodnews/"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xml"/><Relationship Id="rId1" Type="http://schemas.openxmlformats.org/officeDocument/2006/relationships/tags" Target="../tags/tag27.xml"/><Relationship Id="rId4" Type="http://schemas.openxmlformats.org/officeDocument/2006/relationships/image" Target="../media/image37.tiff"/></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41.emf"/><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0.xml"/><Relationship Id="rId7"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31.xml"/><Relationship Id="rId7"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3.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6.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notesSlide" Target="../notesSlides/notesSlide38.xml"/><Relationship Id="rId7"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8" Type="http://schemas.openxmlformats.org/officeDocument/2006/relationships/hyperlink" Target="http://www.greenshieldcertified.org/" TargetMode="External"/><Relationship Id="rId3" Type="http://schemas.openxmlformats.org/officeDocument/2006/relationships/notesSlide" Target="../notesSlides/notesSlide39.xml"/><Relationship Id="rId7" Type="http://schemas.openxmlformats.org/officeDocument/2006/relationships/hyperlink" Target="http://www.whatisgreenpro.org/" TargetMode="Externa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hyperlink" Target="http://www.ecowisecertified.org/" TargetMode="External"/><Relationship Id="rId5" Type="http://schemas.openxmlformats.org/officeDocument/2006/relationships/hyperlink" Target="http://www.ipm.ucdavis.edu/training/school-and-child-care-ipm.html" TargetMode="External"/><Relationship Id="rId4" Type="http://schemas.openxmlformats.org/officeDocument/2006/relationships/hyperlink" Target="https://apps.cdpr.ca.gov/schoolipm/" TargetMode="External"/><Relationship Id="rId9"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2Tmc4hhSdH4&amp;list=PLgU4sA8HrUfrrheC4rNNgB1ou7JlnpKvP&amp;index=3" TargetMode="External"/><Relationship Id="rId2" Type="http://schemas.openxmlformats.org/officeDocument/2006/relationships/hyperlink" Target="https://www.youtube.com/watch?v=IfdCtx3LqEc&amp;list=PLgU4sA8HrUfrrheC4rNNgB1ou7JlnpKvP&amp;index=3&amp;t=0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304800"/>
            <a:ext cx="7696200" cy="1450975"/>
          </a:xfrm>
        </p:spPr>
        <p:txBody>
          <a:bodyPr>
            <a:noAutofit/>
          </a:bodyPr>
          <a:lstStyle/>
          <a:p>
            <a:pPr algn="ctr"/>
            <a:r>
              <a:rPr lang="en-US" sz="4000" dirty="0"/>
              <a:t>Integrated Pest Management (IPM) for Child Care Providers</a:t>
            </a:r>
          </a:p>
        </p:txBody>
      </p:sp>
      <p:sp>
        <p:nvSpPr>
          <p:cNvPr id="3" name="Subtitle 2"/>
          <p:cNvSpPr>
            <a:spLocks noGrp="1"/>
          </p:cNvSpPr>
          <p:nvPr>
            <p:ph type="subTitle" idx="1"/>
          </p:nvPr>
        </p:nvSpPr>
        <p:spPr>
          <a:xfrm>
            <a:off x="1143000" y="4953000"/>
            <a:ext cx="6858000" cy="1066800"/>
          </a:xfrm>
        </p:spPr>
        <p:txBody>
          <a:bodyPr>
            <a:normAutofit/>
          </a:bodyPr>
          <a:lstStyle/>
          <a:p>
            <a:pPr algn="ctr"/>
            <a:r>
              <a:rPr lang="en-US" dirty="0"/>
              <a:t>UCSF School of Nursing, California Childcare Health Program</a:t>
            </a:r>
          </a:p>
          <a:p>
            <a:pPr algn="ctr"/>
            <a:r>
              <a:rPr lang="en-US" dirty="0"/>
              <a:t>Healthy Schools Act Approved Course</a:t>
            </a:r>
          </a:p>
        </p:txBody>
      </p:sp>
      <p:sp>
        <p:nvSpPr>
          <p:cNvPr id="4" name="Footer Placeholder 3"/>
          <p:cNvSpPr>
            <a:spLocks noGrp="1"/>
          </p:cNvSpPr>
          <p:nvPr>
            <p:ph type="ftr" sz="quarter" idx="11"/>
          </p:nvPr>
        </p:nvSpPr>
        <p:spPr/>
        <p:txBody>
          <a:bodyPr/>
          <a:lstStyle/>
          <a:p>
            <a:r>
              <a:rPr lang="en-US">
                <a:solidFill>
                  <a:srgbClr val="CAF278"/>
                </a:solidFill>
              </a:rPr>
              <a:t>Module 1 ©UCSF CCHP 2020</a:t>
            </a:r>
            <a:endParaRPr lang="en-US" dirty="0">
              <a:solidFill>
                <a:srgbClr val="CAF278"/>
              </a:solidFill>
            </a:endParaRPr>
          </a:p>
        </p:txBody>
      </p:sp>
      <p:pic>
        <p:nvPicPr>
          <p:cNvPr id="6" name="Picture 5" descr="IPMmainroom1.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2550" y="2084022"/>
            <a:ext cx="3898900" cy="28300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0"/>
          </p:nvPr>
        </p:nvSpPr>
        <p:spPr/>
        <p:txBody>
          <a:bodyPr/>
          <a:lstStyle/>
          <a:p>
            <a:fld id="{20A3479F-0DC6-4B12-9F6A-D03D2620A2BC}" type="datetime1">
              <a:rPr lang="en-US" smtClean="0">
                <a:solidFill>
                  <a:srgbClr val="CAF278"/>
                </a:solidFill>
              </a:rPr>
              <a:t>6/23/2020</a:t>
            </a:fld>
            <a:endParaRPr lang="en-US" dirty="0">
              <a:solidFill>
                <a:srgbClr val="CAF278"/>
              </a:solidFill>
            </a:endParaRPr>
          </a:p>
        </p:txBody>
      </p:sp>
    </p:spTree>
    <p:custDataLst>
      <p:tags r:id="rId1"/>
    </p:custDataLst>
    <p:extLst>
      <p:ext uri="{BB962C8B-B14F-4D97-AF65-F5344CB8AC3E}">
        <p14:creationId xmlns:p14="http://schemas.microsoft.com/office/powerpoint/2010/main" val="285378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8229600" cy="584200"/>
          </a:xfrm>
        </p:spPr>
        <p:txBody>
          <a:bodyPr>
            <a:normAutofit/>
          </a:bodyPr>
          <a:lstStyle/>
          <a:p>
            <a:pPr>
              <a:defRPr/>
            </a:pPr>
            <a:r>
              <a:rPr lang="en-US" sz="2800" dirty="0">
                <a:latin typeface="+mj-lt"/>
              </a:rPr>
              <a:t>Be Sure to Communicate with…</a:t>
            </a:r>
          </a:p>
        </p:txBody>
      </p:sp>
      <p:sp>
        <p:nvSpPr>
          <p:cNvPr id="3" name="Content Placeholder 2"/>
          <p:cNvSpPr>
            <a:spLocks noGrp="1"/>
          </p:cNvSpPr>
          <p:nvPr>
            <p:ph idx="1"/>
          </p:nvPr>
        </p:nvSpPr>
        <p:spPr>
          <a:xfrm>
            <a:off x="457200" y="1302959"/>
            <a:ext cx="4873064" cy="2606675"/>
          </a:xfrm>
        </p:spPr>
        <p:txBody>
          <a:bodyPr vert="horz" lIns="91440" tIns="45720" rIns="91440" bIns="45720" rtlCol="0" anchor="t">
            <a:noAutofit/>
          </a:bodyPr>
          <a:lstStyle/>
          <a:p>
            <a:pPr>
              <a:defRPr/>
            </a:pPr>
            <a:r>
              <a:rPr lang="en-US" sz="2400" b="1" dirty="0">
                <a:latin typeface="Calibri" pitchFamily="34" charset="0"/>
                <a:cs typeface="News Gothic MT"/>
              </a:rPr>
              <a:t>Property Owners</a:t>
            </a:r>
            <a:endParaRPr lang="en-US" sz="2400" b="1" dirty="0">
              <a:latin typeface="Calibri" pitchFamily="34" charset="0"/>
            </a:endParaRPr>
          </a:p>
          <a:p>
            <a:pPr>
              <a:defRPr/>
            </a:pPr>
            <a:r>
              <a:rPr lang="en-US" sz="2400" b="1" dirty="0">
                <a:latin typeface="Calibri"/>
                <a:cs typeface="Calibri"/>
              </a:rPr>
              <a:t>Pest Management Professionals(PMP)</a:t>
            </a:r>
          </a:p>
          <a:p>
            <a:pPr>
              <a:defRPr/>
            </a:pPr>
            <a:r>
              <a:rPr lang="en-US" sz="2400" b="1" dirty="0">
                <a:latin typeface="Calibri" pitchFamily="34" charset="0"/>
              </a:rPr>
              <a:t>Custodians/Janitorial Service</a:t>
            </a:r>
          </a:p>
          <a:p>
            <a:pPr>
              <a:defRPr/>
            </a:pPr>
            <a:r>
              <a:rPr lang="en-US" sz="2400" b="1" dirty="0">
                <a:latin typeface="Calibri" pitchFamily="34" charset="0"/>
              </a:rPr>
              <a:t>Volunteers</a:t>
            </a:r>
          </a:p>
          <a:p>
            <a:pPr>
              <a:buFontTx/>
              <a:buNone/>
              <a:defRPr/>
            </a:pPr>
            <a:endParaRPr lang="en-US" sz="1800" dirty="0">
              <a:latin typeface="+mn-lt"/>
            </a:endParaRPr>
          </a:p>
        </p:txBody>
      </p:sp>
      <p:sp>
        <p:nvSpPr>
          <p:cNvPr id="6" name="Content Placeholder 2"/>
          <p:cNvSpPr txBox="1">
            <a:spLocks/>
          </p:cNvSpPr>
          <p:nvPr/>
        </p:nvSpPr>
        <p:spPr>
          <a:xfrm>
            <a:off x="457200" y="1239838"/>
            <a:ext cx="7954963" cy="949325"/>
          </a:xfrm>
          <a:prstGeom prst="rect">
            <a:avLst/>
          </a:prstGeom>
        </p:spPr>
        <p:txBody>
          <a:bodyPr/>
          <a:lstStyle/>
          <a:p>
            <a:pPr marL="342900" indent="-342900" fontAlgn="auto">
              <a:spcBef>
                <a:spcPct val="20000"/>
              </a:spcBef>
              <a:spcAft>
                <a:spcPts val="0"/>
              </a:spcAft>
              <a:defRPr/>
            </a:pPr>
            <a:r>
              <a:rPr lang="en-US" sz="1400" spc="300" dirty="0">
                <a:latin typeface="News Gothic MT"/>
                <a:ea typeface="+mn-ea"/>
                <a:cs typeface="News Gothic MT"/>
              </a:rPr>
              <a:t> </a:t>
            </a:r>
          </a:p>
        </p:txBody>
      </p:sp>
      <p:sp>
        <p:nvSpPr>
          <p:cNvPr id="7" name="Content Placeholder 2"/>
          <p:cNvSpPr txBox="1">
            <a:spLocks/>
          </p:cNvSpPr>
          <p:nvPr/>
        </p:nvSpPr>
        <p:spPr>
          <a:xfrm>
            <a:off x="596899" y="4343400"/>
            <a:ext cx="7675563" cy="1752600"/>
          </a:xfrm>
          <a:prstGeom prst="rect">
            <a:avLst/>
          </a:prstGeom>
        </p:spPr>
        <p:txBody>
          <a:bodyPr/>
          <a:lstStyle/>
          <a:p>
            <a:pPr marL="342900" indent="-342900" fontAlgn="auto">
              <a:spcBef>
                <a:spcPct val="20000"/>
              </a:spcBef>
              <a:spcAft>
                <a:spcPts val="0"/>
              </a:spcAft>
              <a:defRPr/>
            </a:pPr>
            <a:r>
              <a:rPr lang="en-US" i="1" dirty="0"/>
              <a:t>The Healthy Schools Act has specific requirements for </a:t>
            </a:r>
            <a:r>
              <a:rPr lang="en-US" b="1" i="1" dirty="0"/>
              <a:t>property owners </a:t>
            </a:r>
            <a:r>
              <a:rPr lang="en-US" i="1" dirty="0"/>
              <a:t>and </a:t>
            </a:r>
            <a:r>
              <a:rPr lang="en-US" b="1" i="1" dirty="0"/>
              <a:t>pest management professionals</a:t>
            </a:r>
            <a:r>
              <a:rPr lang="en-US" i="1" dirty="0"/>
              <a:t>.  More information can be found on the DPR website.</a:t>
            </a:r>
          </a:p>
          <a:p>
            <a:pPr marL="342900" indent="-342900" fontAlgn="auto">
              <a:spcBef>
                <a:spcPct val="20000"/>
              </a:spcBef>
              <a:spcAft>
                <a:spcPts val="0"/>
              </a:spcAft>
              <a:defRPr/>
            </a:pPr>
            <a:endParaRPr lang="en-US" i="1" dirty="0"/>
          </a:p>
        </p:txBody>
      </p:sp>
      <p:sp>
        <p:nvSpPr>
          <p:cNvPr id="4" name="Date Placeholder 3"/>
          <p:cNvSpPr>
            <a:spLocks noGrp="1"/>
          </p:cNvSpPr>
          <p:nvPr>
            <p:ph type="dt" sz="half" idx="10"/>
          </p:nvPr>
        </p:nvSpPr>
        <p:spPr/>
        <p:txBody>
          <a:bodyPr/>
          <a:lstStyle/>
          <a:p>
            <a:fld id="{531454BA-AA2D-4579-BB95-9E8A54132C0C}"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pic>
        <p:nvPicPr>
          <p:cNvPr id="11" name="Picture 10"/>
          <p:cNvPicPr/>
          <p:nvPr/>
        </p:nvPicPr>
        <p:blipFill rotWithShape="1">
          <a:blip r:embed="rId4"/>
          <a:srcRect l="6006" t="17113" r="7415" b="6025"/>
          <a:stretch/>
        </p:blipFill>
        <p:spPr bwMode="auto">
          <a:xfrm>
            <a:off x="4876800" y="1302959"/>
            <a:ext cx="3200400" cy="2106680"/>
          </a:xfrm>
          <a:prstGeom prst="rect">
            <a:avLst/>
          </a:prstGeom>
          <a:ln>
            <a:solidFill>
              <a:schemeClr val="tx2"/>
            </a:solidFill>
          </a:ln>
          <a:extLst>
            <a:ext uri="{53640926-AAD7-44D8-BBD7-CCE9431645EC}">
              <a14:shadowObscured xmlns:a14="http://schemas.microsoft.com/office/drawing/2010/main"/>
            </a:ext>
          </a:extLst>
        </p:spPr>
      </p:pic>
      <p:sp>
        <p:nvSpPr>
          <p:cNvPr id="8" name="TextBox 7"/>
          <p:cNvSpPr txBox="1"/>
          <p:nvPr/>
        </p:nvSpPr>
        <p:spPr>
          <a:xfrm>
            <a:off x="6858000" y="3409639"/>
            <a:ext cx="2438400" cy="261610"/>
          </a:xfrm>
          <a:prstGeom prst="rect">
            <a:avLst/>
          </a:prstGeom>
          <a:noFill/>
        </p:spPr>
        <p:txBody>
          <a:bodyPr wrap="square" rtlCol="0">
            <a:spAutoFit/>
          </a:bodyPr>
          <a:lstStyle/>
          <a:p>
            <a:r>
              <a:rPr lang="en-US" sz="1100" i="1" dirty="0"/>
              <a:t>Photo credit: UCSF</a:t>
            </a:r>
          </a:p>
        </p:txBody>
      </p:sp>
    </p:spTree>
    <p:custDataLst>
      <p:tags r:id="rId1"/>
    </p:custDataLst>
    <p:extLst>
      <p:ext uri="{BB962C8B-B14F-4D97-AF65-F5344CB8AC3E}">
        <p14:creationId xmlns:p14="http://schemas.microsoft.com/office/powerpoint/2010/main" val="773257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Exempt / Non- Exempt Products</a:t>
            </a:r>
          </a:p>
        </p:txBody>
      </p:sp>
      <p:sp>
        <p:nvSpPr>
          <p:cNvPr id="3" name="Content Placeholder 2"/>
          <p:cNvSpPr>
            <a:spLocks noGrp="1"/>
          </p:cNvSpPr>
          <p:nvPr>
            <p:ph idx="1"/>
          </p:nvPr>
        </p:nvSpPr>
        <p:spPr>
          <a:xfrm>
            <a:off x="457200" y="1460666"/>
            <a:ext cx="7772400" cy="4254334"/>
          </a:xfrm>
        </p:spPr>
        <p:txBody>
          <a:bodyPr vert="horz" lIns="91440" tIns="45720" rIns="91440" bIns="45720" rtlCol="0" anchor="t">
            <a:normAutofit fontScale="92500" lnSpcReduction="10000"/>
          </a:bodyPr>
          <a:lstStyle/>
          <a:p>
            <a:r>
              <a:rPr lang="en-US" sz="2400" dirty="0"/>
              <a:t>HSA applies to pesticides that are in the form of:</a:t>
            </a:r>
          </a:p>
          <a:p>
            <a:pPr lvl="1"/>
            <a:r>
              <a:rPr lang="en-US" dirty="0"/>
              <a:t>Sprays</a:t>
            </a:r>
          </a:p>
          <a:p>
            <a:pPr lvl="1"/>
            <a:r>
              <a:rPr lang="en-US" dirty="0"/>
              <a:t>Foggers</a:t>
            </a:r>
          </a:p>
          <a:p>
            <a:pPr lvl="1"/>
            <a:r>
              <a:rPr lang="en-US" dirty="0"/>
              <a:t>Pellets or powder, if uncontained</a:t>
            </a:r>
          </a:p>
          <a:p>
            <a:r>
              <a:rPr lang="en-US" sz="2400" dirty="0"/>
              <a:t>Exempt Pesticides (no notification or records needed)</a:t>
            </a:r>
          </a:p>
          <a:p>
            <a:pPr lvl="1"/>
            <a:r>
              <a:rPr lang="en-US" dirty="0"/>
              <a:t>Products that use pesticides in a bait, trap, gel, or crack/crevice treatment</a:t>
            </a:r>
            <a:endParaRPr lang="en-US" dirty="0">
              <a:cs typeface="Calibri"/>
            </a:endParaRPr>
          </a:p>
          <a:p>
            <a:pPr lvl="1"/>
            <a:r>
              <a:rPr lang="en-US" dirty="0"/>
              <a:t>Products used to kill germs (antimicrobials), such as sanitizers and disinfectants</a:t>
            </a:r>
            <a:endParaRPr lang="en-US" dirty="0">
              <a:cs typeface="Calibri"/>
            </a:endParaRPr>
          </a:p>
          <a:p>
            <a:pPr lvl="1"/>
            <a:r>
              <a:rPr lang="en-US" dirty="0">
                <a:cs typeface="Calibri"/>
              </a:rPr>
              <a:t>Minimum risk pesticides exempt from product registration with U.S. EPA, or 25(b)products</a:t>
            </a:r>
          </a:p>
          <a:p>
            <a:pPr marL="411480" lvl="1" indent="0">
              <a:buNone/>
            </a:pPr>
            <a:endParaRPr lang="en-US" sz="2400" b="1" dirty="0">
              <a:cs typeface="Calibri"/>
            </a:endParaRPr>
          </a:p>
          <a:p>
            <a:pPr marL="411480" lvl="1" indent="0">
              <a:buNone/>
            </a:pPr>
            <a:r>
              <a:rPr lang="en-US" b="1" dirty="0">
                <a:cs typeface="Calibri"/>
              </a:rPr>
              <a:t>Annual training is required even when using exempt products!</a:t>
            </a:r>
            <a:endParaRPr lang="en-US" dirty="0">
              <a:cs typeface="Calibri"/>
            </a:endParaRPr>
          </a:p>
        </p:txBody>
      </p:sp>
      <p:sp>
        <p:nvSpPr>
          <p:cNvPr id="4" name="Date Placeholder 3"/>
          <p:cNvSpPr>
            <a:spLocks noGrp="1"/>
          </p:cNvSpPr>
          <p:nvPr>
            <p:ph type="dt" sz="half" idx="10"/>
          </p:nvPr>
        </p:nvSpPr>
        <p:spPr/>
        <p:txBody>
          <a:bodyPr/>
          <a:lstStyle/>
          <a:p>
            <a:fld id="{FF35621E-1B58-4CAE-AAE2-A85BEFF9FBA9}"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2856173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8229600" cy="584200"/>
          </a:xfrm>
        </p:spPr>
        <p:txBody>
          <a:bodyPr/>
          <a:lstStyle/>
          <a:p>
            <a:pPr>
              <a:defRPr/>
            </a:pPr>
            <a:r>
              <a:rPr lang="en-US" dirty="0">
                <a:latin typeface="+mj-lt"/>
              </a:rPr>
              <a:t>What is a pest?</a:t>
            </a:r>
          </a:p>
        </p:txBody>
      </p:sp>
      <p:sp>
        <p:nvSpPr>
          <p:cNvPr id="3" name="Content Placeholder 2"/>
          <p:cNvSpPr>
            <a:spLocks noGrp="1"/>
          </p:cNvSpPr>
          <p:nvPr>
            <p:ph idx="1"/>
          </p:nvPr>
        </p:nvSpPr>
        <p:spPr>
          <a:xfrm>
            <a:off x="457200" y="4800600"/>
            <a:ext cx="7467600" cy="1014412"/>
          </a:xfrm>
        </p:spPr>
        <p:txBody>
          <a:bodyPr>
            <a:normAutofit/>
          </a:bodyPr>
          <a:lstStyle/>
          <a:p>
            <a:pPr>
              <a:buFontTx/>
              <a:buNone/>
              <a:defRPr/>
            </a:pPr>
            <a:r>
              <a:rPr lang="en-US" sz="2400" dirty="0">
                <a:latin typeface="+mn-lt"/>
                <a:cs typeface="Arial" pitchFamily="34" charset="0"/>
              </a:rPr>
              <a:t>A pest is any living organism that causes damage or discomfort, or transmits or produces disease.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631" y="1445749"/>
            <a:ext cx="5646738" cy="31379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792A7311-6F92-42B3-93E6-0485B8F73663}" type="datetime1">
              <a:rPr lang="en-US" smtClean="0">
                <a:solidFill>
                  <a:srgbClr val="CAF278"/>
                </a:solidFill>
              </a:rPr>
              <a:t>6/23/2020</a:t>
            </a:fld>
            <a:endParaRPr lang="en-US" dirty="0">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2551723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ox(in)">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412750"/>
            <a:ext cx="8799513" cy="885825"/>
          </a:xfrm>
        </p:spPr>
        <p:txBody>
          <a:bodyPr>
            <a:noAutofit/>
          </a:bodyPr>
          <a:lstStyle/>
          <a:p>
            <a:pPr>
              <a:defRPr/>
            </a:pPr>
            <a:r>
              <a:rPr lang="en-US" sz="4000" dirty="0">
                <a:latin typeface="+mj-lt"/>
              </a:rPr>
              <a:t>What are the most common </a:t>
            </a:r>
            <a:r>
              <a:rPr lang="en-US" sz="4000" b="1" dirty="0">
                <a:solidFill>
                  <a:srgbClr val="0070C0"/>
                </a:solidFill>
                <a:latin typeface="+mj-lt"/>
              </a:rPr>
              <a:t>INDOOR</a:t>
            </a:r>
            <a:r>
              <a:rPr lang="en-US" sz="4000" dirty="0">
                <a:latin typeface="+mj-lt"/>
              </a:rPr>
              <a:t> pests in California child care centers?</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49" y="1676400"/>
            <a:ext cx="4479925" cy="360607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9" name="Rectangle 4"/>
          <p:cNvSpPr>
            <a:spLocks noChangeArrowheads="1"/>
          </p:cNvSpPr>
          <p:nvPr/>
        </p:nvSpPr>
        <p:spPr bwMode="auto">
          <a:xfrm>
            <a:off x="250825" y="5465762"/>
            <a:ext cx="82073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latin typeface="News Gothic MT"/>
              </a:rPr>
              <a:t>Bradman, A. , Dobson, C., Leonard, V. &amp; Messenger, B. (2010). </a:t>
            </a:r>
            <a:r>
              <a:rPr lang="en-US" altLang="en-US" sz="1000" i="1" dirty="0">
                <a:latin typeface="News Gothic MT"/>
              </a:rPr>
              <a:t>Pest Management and Pesticide Use in California Child Care Centers, Center for Children’ s </a:t>
            </a:r>
            <a:r>
              <a:rPr lang="en-US" altLang="en-US" sz="1000" dirty="0">
                <a:latin typeface="News Gothic MT"/>
              </a:rPr>
              <a:t>Environmental Health Research, School of Public Health, UC Berkeley at apps.cdpr.ca.gov/</a:t>
            </a:r>
            <a:r>
              <a:rPr lang="en-US" altLang="en-US" sz="1000" dirty="0" err="1">
                <a:latin typeface="News Gothic MT"/>
              </a:rPr>
              <a:t>schoolipm</a:t>
            </a:r>
            <a:r>
              <a:rPr lang="en-US" altLang="en-US" sz="1000" dirty="0">
                <a:latin typeface="News Gothic MT"/>
              </a:rPr>
              <a:t>/childcare/pest_mgt_childcare.pdf.</a:t>
            </a:r>
          </a:p>
        </p:txBody>
      </p:sp>
      <p:sp>
        <p:nvSpPr>
          <p:cNvPr id="3" name="Date Placeholder 2"/>
          <p:cNvSpPr>
            <a:spLocks noGrp="1"/>
          </p:cNvSpPr>
          <p:nvPr>
            <p:ph type="dt" sz="half" idx="10"/>
          </p:nvPr>
        </p:nvSpPr>
        <p:spPr/>
        <p:txBody>
          <a:bodyPr/>
          <a:lstStyle/>
          <a:p>
            <a:fld id="{93ABDD75-8E7C-4E54-BDD5-984B4EDB9582}"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1555857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ox(in)">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228600"/>
            <a:ext cx="8458200" cy="1119187"/>
          </a:xfrm>
        </p:spPr>
        <p:txBody>
          <a:bodyPr>
            <a:normAutofit/>
          </a:bodyPr>
          <a:lstStyle/>
          <a:p>
            <a:pPr>
              <a:defRPr/>
            </a:pPr>
            <a:r>
              <a:rPr lang="en-US" sz="3200" dirty="0">
                <a:latin typeface="+mj-lt"/>
              </a:rPr>
              <a:t>What are the most common </a:t>
            </a:r>
            <a:r>
              <a:rPr lang="en-US" sz="3200" b="1" dirty="0">
                <a:solidFill>
                  <a:srgbClr val="0070C0"/>
                </a:solidFill>
                <a:latin typeface="+mj-lt"/>
              </a:rPr>
              <a:t>OUTDOOR </a:t>
            </a:r>
            <a:r>
              <a:rPr lang="en-US" sz="3200" dirty="0">
                <a:latin typeface="+mj-lt"/>
              </a:rPr>
              <a:t>pests in California child care centers?</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533577"/>
            <a:ext cx="4997450" cy="392959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74625" y="5581650"/>
            <a:ext cx="8283575" cy="400110"/>
          </a:xfrm>
          <a:prstGeom prst="rect">
            <a:avLst/>
          </a:prstGeom>
        </p:spPr>
        <p:txBody>
          <a:bodyPr wrap="square">
            <a:spAutoFit/>
          </a:bodyPr>
          <a:lstStyle/>
          <a:p>
            <a:pPr>
              <a:defRPr/>
            </a:pPr>
            <a:r>
              <a:rPr lang="en-US" sz="1000" dirty="0">
                <a:latin typeface="+mn-lt"/>
                <a:ea typeface="ヒラギノ角ゴ Pro W3" pitchFamily="37" charset="-128"/>
                <a:cs typeface="+mn-cs"/>
              </a:rPr>
              <a:t>Bradman, A. , Dobson, C., Leonard, V. &amp; Messenger, B. (2010). </a:t>
            </a:r>
            <a:r>
              <a:rPr lang="en-US" sz="1000" i="1" dirty="0">
                <a:latin typeface="+mn-lt"/>
                <a:ea typeface="ヒラギノ角ゴ Pro W3" pitchFamily="37" charset="-128"/>
                <a:cs typeface="+mn-cs"/>
              </a:rPr>
              <a:t>Pest Management and Pesticide Use in California Child Care Centers, Center for Children’ s </a:t>
            </a:r>
            <a:r>
              <a:rPr lang="en-US" sz="1000" dirty="0">
                <a:latin typeface="+mn-lt"/>
                <a:ea typeface="ヒラギノ角ゴ Pro W3" pitchFamily="37" charset="-128"/>
                <a:cs typeface="+mn-cs"/>
              </a:rPr>
              <a:t>Environmental Health Research, School of Public Health, UC Berkeley at apps.cdpr.ca.gov/schoolipm/childcare/pest_mgt_childcare.pdf.</a:t>
            </a:r>
          </a:p>
        </p:txBody>
      </p:sp>
      <p:sp>
        <p:nvSpPr>
          <p:cNvPr id="3" name="Date Placeholder 2"/>
          <p:cNvSpPr>
            <a:spLocks noGrp="1"/>
          </p:cNvSpPr>
          <p:nvPr>
            <p:ph type="dt" sz="half" idx="10"/>
          </p:nvPr>
        </p:nvSpPr>
        <p:spPr/>
        <p:txBody>
          <a:bodyPr/>
          <a:lstStyle/>
          <a:p>
            <a:fld id="{C91A7449-1A08-4AB9-A7AD-27DF753B2F78}"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238361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p:cNvCxnSpPr>
            <a:stCxn id="8" idx="0"/>
            <a:endCxn id="53" idx="2"/>
          </p:cNvCxnSpPr>
          <p:nvPr/>
        </p:nvCxnSpPr>
        <p:spPr>
          <a:xfrm>
            <a:off x="1295400" y="1148901"/>
            <a:ext cx="0" cy="4694237"/>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152400" y="228600"/>
            <a:ext cx="8229600" cy="584200"/>
          </a:xfrm>
          <a:ln w="25400">
            <a:solidFill>
              <a:schemeClr val="tx1"/>
            </a:solidFill>
          </a:ln>
        </p:spPr>
        <p:txBody>
          <a:bodyPr/>
          <a:lstStyle/>
          <a:p>
            <a:pPr>
              <a:defRPr/>
            </a:pPr>
            <a:r>
              <a:rPr lang="en-US" dirty="0">
                <a:latin typeface="+mj-lt"/>
              </a:rPr>
              <a:t>What problems </a:t>
            </a:r>
            <a:r>
              <a:rPr lang="en-US" dirty="0"/>
              <a:t>can</a:t>
            </a:r>
            <a:r>
              <a:rPr lang="en-US" dirty="0">
                <a:latin typeface="+mj-lt"/>
              </a:rPr>
              <a:t> pests cause?</a:t>
            </a:r>
          </a:p>
        </p:txBody>
      </p:sp>
      <p:sp>
        <p:nvSpPr>
          <p:cNvPr id="7" name="Flowchart: Alternate Process 6"/>
          <p:cNvSpPr/>
          <p:nvPr/>
        </p:nvSpPr>
        <p:spPr>
          <a:xfrm>
            <a:off x="319087" y="2503038"/>
            <a:ext cx="1954213" cy="1447800"/>
          </a:xfrm>
          <a:prstGeom prst="flowChartAlternate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Building Damage</a:t>
            </a:r>
          </a:p>
        </p:txBody>
      </p:sp>
      <p:sp>
        <p:nvSpPr>
          <p:cNvPr id="8" name="Flowchart: Alternate Process 7"/>
          <p:cNvSpPr/>
          <p:nvPr/>
        </p:nvSpPr>
        <p:spPr>
          <a:xfrm>
            <a:off x="304800" y="1148901"/>
            <a:ext cx="1981200" cy="1143000"/>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Health Problems</a:t>
            </a:r>
          </a:p>
        </p:txBody>
      </p:sp>
      <p:sp>
        <p:nvSpPr>
          <p:cNvPr id="9" name="Flowchart: Process 8"/>
          <p:cNvSpPr/>
          <p:nvPr/>
        </p:nvSpPr>
        <p:spPr>
          <a:xfrm>
            <a:off x="2514600" y="2428875"/>
            <a:ext cx="1828800" cy="533400"/>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Spread Bacteria</a:t>
            </a:r>
          </a:p>
        </p:txBody>
      </p:sp>
      <p:sp>
        <p:nvSpPr>
          <p:cNvPr id="10" name="Flowchart: Process 9"/>
          <p:cNvSpPr/>
          <p:nvPr/>
        </p:nvSpPr>
        <p:spPr>
          <a:xfrm>
            <a:off x="4800600" y="2889250"/>
            <a:ext cx="1735137" cy="533400"/>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 Allergies</a:t>
            </a:r>
          </a:p>
        </p:txBody>
      </p:sp>
      <p:sp>
        <p:nvSpPr>
          <p:cNvPr id="11" name="Flowchart: Process 10"/>
          <p:cNvSpPr/>
          <p:nvPr/>
        </p:nvSpPr>
        <p:spPr>
          <a:xfrm>
            <a:off x="6637337" y="3829050"/>
            <a:ext cx="1828800" cy="514350"/>
          </a:xfrm>
          <a:prstGeom prst="flowChart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Trigger  Asthma</a:t>
            </a:r>
          </a:p>
        </p:txBody>
      </p:sp>
      <p:sp>
        <p:nvSpPr>
          <p:cNvPr id="39" name="Flowchart: Process 38"/>
          <p:cNvSpPr/>
          <p:nvPr/>
        </p:nvSpPr>
        <p:spPr>
          <a:xfrm>
            <a:off x="2849562" y="4195763"/>
            <a:ext cx="1143000" cy="533400"/>
          </a:xfrm>
          <a:prstGeom prst="flowChart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Rats Eat Wires</a:t>
            </a:r>
          </a:p>
        </p:txBody>
      </p:sp>
      <p:sp>
        <p:nvSpPr>
          <p:cNvPr id="40" name="Flowchart: Process 39"/>
          <p:cNvSpPr/>
          <p:nvPr/>
        </p:nvSpPr>
        <p:spPr>
          <a:xfrm>
            <a:off x="4460875" y="5016500"/>
            <a:ext cx="2286000" cy="795338"/>
          </a:xfrm>
          <a:prstGeom prst="flowChart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Mold  &amp; Termites Damage Building</a:t>
            </a:r>
          </a:p>
        </p:txBody>
      </p:sp>
      <p:sp>
        <p:nvSpPr>
          <p:cNvPr id="53" name="Flowchart: Alternate Process 52"/>
          <p:cNvSpPr/>
          <p:nvPr/>
        </p:nvSpPr>
        <p:spPr>
          <a:xfrm>
            <a:off x="304800" y="4166738"/>
            <a:ext cx="1981200" cy="1676400"/>
          </a:xfrm>
          <a:prstGeom prst="flowChartAlternateProcess">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00" b="1" dirty="0"/>
              <a:t>Parents &amp; staff are  upset when they see pests </a:t>
            </a:r>
          </a:p>
        </p:txBody>
      </p:sp>
      <p:pic>
        <p:nvPicPr>
          <p:cNvPr id="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035800" y="1789112"/>
            <a:ext cx="1346200" cy="2020888"/>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575" y="1628775"/>
            <a:ext cx="1500187" cy="1246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4" descr="Chewed%20%20wire"/>
          <p:cNvPicPr>
            <a:picLocks noChangeAspect="1" noChangeArrowheads="1"/>
          </p:cNvPicPr>
          <p:nvPr/>
        </p:nvPicPr>
        <p:blipFill>
          <a:blip r:embed="rId6">
            <a:extLst>
              <a:ext uri="{28A0092B-C50C-407E-A947-70E740481C1C}">
                <a14:useLocalDpi xmlns:a14="http://schemas.microsoft.com/office/drawing/2010/main" val="0"/>
              </a:ext>
            </a:extLst>
          </a:blip>
          <a:srcRect t="18671" b="24905"/>
          <a:stretch>
            <a:fillRect/>
          </a:stretch>
        </p:blipFill>
        <p:spPr bwMode="auto">
          <a:xfrm>
            <a:off x="2516187" y="3582988"/>
            <a:ext cx="1809750" cy="6016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1400" y="3798888"/>
            <a:ext cx="1503362" cy="12033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3662" y="1219200"/>
            <a:ext cx="1579563" cy="1187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8E0DC67E-F16A-4223-BD43-80A095DA0CA0}"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2346854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fill="hold"/>
                                        <p:tgtEl>
                                          <p:spTgt spid="40"/>
                                        </p:tgtEl>
                                        <p:attrNameLst>
                                          <p:attrName>ppt_x</p:attrName>
                                        </p:attrNameLst>
                                      </p:cBhvr>
                                      <p:tavLst>
                                        <p:tav tm="0">
                                          <p:val>
                                            <p:strVal val="#ppt_x"/>
                                          </p:val>
                                        </p:tav>
                                        <p:tav tm="100000">
                                          <p:val>
                                            <p:strVal val="#ppt_x"/>
                                          </p:val>
                                        </p:tav>
                                      </p:tavLst>
                                    </p:anim>
                                    <p:anim calcmode="lin" valueType="num">
                                      <p:cBhvr additive="base">
                                        <p:cTn id="60" dur="500" fill="hold"/>
                                        <p:tgtEl>
                                          <p:spTgt spid="4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ppt_x"/>
                                          </p:val>
                                        </p:tav>
                                        <p:tav tm="100000">
                                          <p:val>
                                            <p:strVal val="#ppt_x"/>
                                          </p:val>
                                        </p:tav>
                                      </p:tavLst>
                                    </p:anim>
                                    <p:anim calcmode="lin" valueType="num">
                                      <p:cBhvr additive="base">
                                        <p:cTn id="7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39" grpId="0" animBg="1"/>
      <p:bldP spid="40"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3388"/>
            <a:ext cx="8229600" cy="584776"/>
          </a:xfrm>
        </p:spPr>
        <p:txBody>
          <a:bodyPr/>
          <a:lstStyle/>
          <a:p>
            <a:pPr>
              <a:defRPr/>
            </a:pPr>
            <a:r>
              <a:rPr lang="en-US" dirty="0">
                <a:latin typeface="+mj-lt"/>
              </a:rPr>
              <a:t>What are pesticides?</a:t>
            </a:r>
          </a:p>
        </p:txBody>
      </p:sp>
      <p:sp>
        <p:nvSpPr>
          <p:cNvPr id="3" name="Content Placeholder 2"/>
          <p:cNvSpPr>
            <a:spLocks noGrp="1"/>
          </p:cNvSpPr>
          <p:nvPr>
            <p:ph idx="1"/>
          </p:nvPr>
        </p:nvSpPr>
        <p:spPr>
          <a:xfrm>
            <a:off x="752475" y="4984717"/>
            <a:ext cx="7934325" cy="1477963"/>
          </a:xfrm>
        </p:spPr>
        <p:txBody>
          <a:bodyPr/>
          <a:lstStyle/>
          <a:p>
            <a:pPr marL="0" indent="-457200">
              <a:spcBef>
                <a:spcPts val="0"/>
              </a:spcBef>
              <a:buFontTx/>
              <a:buNone/>
              <a:defRPr/>
            </a:pPr>
            <a:r>
              <a:rPr lang="en-US" dirty="0">
                <a:latin typeface="News Gothic MT"/>
                <a:cs typeface="News Gothic MT"/>
              </a:rPr>
              <a:t>Pesticides are </a:t>
            </a:r>
            <a:r>
              <a:rPr lang="en-US" b="1" dirty="0">
                <a:solidFill>
                  <a:srgbClr val="FF0000"/>
                </a:solidFill>
                <a:latin typeface="News Gothic MT"/>
                <a:cs typeface="News Gothic MT"/>
              </a:rPr>
              <a:t>poisons</a:t>
            </a:r>
            <a:r>
              <a:rPr lang="en-US" dirty="0">
                <a:latin typeface="News Gothic MT"/>
                <a:cs typeface="News Gothic MT"/>
              </a:rPr>
              <a:t> that are designed to kill or control living things.  </a:t>
            </a:r>
          </a:p>
        </p:txBody>
      </p:sp>
      <p:sp>
        <p:nvSpPr>
          <p:cNvPr id="5" name="TextBox 4"/>
          <p:cNvSpPr txBox="1">
            <a:spLocks noChangeArrowheads="1"/>
          </p:cNvSpPr>
          <p:nvPr/>
        </p:nvSpPr>
        <p:spPr bwMode="auto">
          <a:xfrm>
            <a:off x="4033227" y="1131658"/>
            <a:ext cx="4348773"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2400" dirty="0">
                <a:latin typeface="News Gothic MT"/>
                <a:ea typeface="News Gothic MT"/>
                <a:cs typeface="News Gothic MT"/>
              </a:rPr>
              <a:t>Examples: </a:t>
            </a:r>
          </a:p>
          <a:p>
            <a:pPr eaLnBrk="1" hangingPunct="1">
              <a:buFont typeface="Arial" pitchFamily="34" charset="0"/>
              <a:buChar char="•"/>
            </a:pPr>
            <a:r>
              <a:rPr lang="en-US" altLang="en-US" sz="2400" dirty="0">
                <a:latin typeface="News Gothic MT"/>
                <a:ea typeface="News Gothic MT"/>
                <a:cs typeface="News Gothic MT"/>
              </a:rPr>
              <a:t> Roach and ant spray</a:t>
            </a:r>
          </a:p>
          <a:p>
            <a:pPr eaLnBrk="1" hangingPunct="1">
              <a:buFont typeface="Arial" pitchFamily="34" charset="0"/>
              <a:buChar char="•"/>
            </a:pPr>
            <a:r>
              <a:rPr lang="en-US" altLang="en-US" sz="2400" dirty="0">
                <a:latin typeface="News Gothic MT"/>
                <a:ea typeface="News Gothic MT"/>
                <a:cs typeface="News Gothic MT"/>
              </a:rPr>
              <a:t> Flea bombs</a:t>
            </a:r>
          </a:p>
          <a:p>
            <a:pPr eaLnBrk="1" hangingPunct="1">
              <a:buFont typeface="Arial" pitchFamily="34" charset="0"/>
              <a:buChar char="•"/>
            </a:pPr>
            <a:r>
              <a:rPr lang="en-US" altLang="en-US" sz="2400" dirty="0">
                <a:latin typeface="News Gothic MT"/>
                <a:ea typeface="News Gothic MT"/>
                <a:cs typeface="News Gothic MT"/>
              </a:rPr>
              <a:t> Rat poison</a:t>
            </a:r>
          </a:p>
          <a:p>
            <a:pPr eaLnBrk="1" hangingPunct="1">
              <a:buFont typeface="Arial" pitchFamily="34" charset="0"/>
              <a:buChar char="•"/>
            </a:pPr>
            <a:r>
              <a:rPr lang="en-US" altLang="en-US" sz="2400" dirty="0">
                <a:latin typeface="News Gothic MT"/>
                <a:ea typeface="News Gothic MT"/>
                <a:cs typeface="News Gothic MT"/>
              </a:rPr>
              <a:t> Weed killer</a:t>
            </a:r>
          </a:p>
          <a:p>
            <a:pPr eaLnBrk="1" hangingPunct="1">
              <a:buFont typeface="Arial" pitchFamily="34" charset="0"/>
              <a:buChar char="•"/>
            </a:pPr>
            <a:r>
              <a:rPr lang="en-US" altLang="en-US" sz="2400" dirty="0">
                <a:latin typeface="News Gothic MT"/>
                <a:ea typeface="News Gothic MT"/>
                <a:cs typeface="News Gothic MT"/>
              </a:rPr>
              <a:t> Mothballs</a:t>
            </a:r>
          </a:p>
          <a:p>
            <a:pPr eaLnBrk="1" hangingPunct="1">
              <a:buFont typeface="Arial" pitchFamily="34" charset="0"/>
              <a:buChar char="•"/>
            </a:pPr>
            <a:r>
              <a:rPr lang="en-US" altLang="en-US" sz="2400" dirty="0">
                <a:latin typeface="News Gothic MT"/>
                <a:ea typeface="News Gothic MT"/>
                <a:cs typeface="News Gothic MT"/>
              </a:rPr>
              <a:t> Insecticide chalk</a:t>
            </a:r>
          </a:p>
          <a:p>
            <a:pPr eaLnBrk="1" hangingPunct="1">
              <a:buFont typeface="Arial" pitchFamily="34" charset="0"/>
              <a:buChar char="•"/>
            </a:pPr>
            <a:r>
              <a:rPr lang="en-US" altLang="en-US" sz="2400" dirty="0">
                <a:latin typeface="News Gothic MT"/>
                <a:ea typeface="News Gothic MT"/>
                <a:cs typeface="News Gothic MT"/>
              </a:rPr>
              <a:t> </a:t>
            </a:r>
            <a:r>
              <a:rPr lang="en-US" altLang="en-US" sz="2200" dirty="0">
                <a:latin typeface="News Gothic MT"/>
                <a:ea typeface="News Gothic MT"/>
                <a:cs typeface="News Gothic MT"/>
              </a:rPr>
              <a:t>Also disinfectants and contained pesticides such as baits and gels</a:t>
            </a:r>
            <a:endParaRPr lang="en-US" altLang="en-US" dirty="0">
              <a:latin typeface="News Gothic MT"/>
              <a:ea typeface="News Gothic MT"/>
              <a:cs typeface="News Gothic MT"/>
            </a:endParaRPr>
          </a:p>
        </p:txBody>
      </p:sp>
      <p:sp>
        <p:nvSpPr>
          <p:cNvPr id="4" name="Footer Placeholder 3"/>
          <p:cNvSpPr>
            <a:spLocks noGrp="1"/>
          </p:cNvSpPr>
          <p:nvPr>
            <p:ph type="ftr" sz="quarter" idx="11"/>
          </p:nvPr>
        </p:nvSpPr>
        <p:spPr/>
        <p:txBody>
          <a:bodyPr/>
          <a:lstStyle/>
          <a:p>
            <a:pPr>
              <a:defRPr/>
            </a:pPr>
            <a:r>
              <a:rPr lang="en-US"/>
              <a:t>Module 1 ©UCSF CCHP 2020</a:t>
            </a:r>
          </a:p>
        </p:txBody>
      </p:sp>
      <p:pic>
        <p:nvPicPr>
          <p:cNvPr id="6146" name="Picture 2" descr="http://www.rodalesorganiclife.com/sites/rodalesorganiclife.com/files/styles/slideshow-desktop/public/images/slideshow2/healthy-home-pesticid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49" y="1229542"/>
            <a:ext cx="3133725" cy="327406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Date Placeholder 5"/>
          <p:cNvSpPr>
            <a:spLocks noGrp="1"/>
          </p:cNvSpPr>
          <p:nvPr>
            <p:ph type="dt" sz="half" idx="10"/>
          </p:nvPr>
        </p:nvSpPr>
        <p:spPr/>
        <p:txBody>
          <a:bodyPr/>
          <a:lstStyle/>
          <a:p>
            <a:fld id="{25877B5C-AEB2-4B0F-8B25-84B29BB54CA2}" type="datetime1">
              <a:rPr lang="en-US" smtClean="0">
                <a:solidFill>
                  <a:srgbClr val="CAF278"/>
                </a:solidFill>
              </a:rPr>
              <a:t>6/23/2020</a:t>
            </a:fld>
            <a:endParaRPr lang="en-US">
              <a:solidFill>
                <a:srgbClr val="CAF278"/>
              </a:solidFill>
            </a:endParaRPr>
          </a:p>
        </p:txBody>
      </p:sp>
    </p:spTree>
    <p:custDataLst>
      <p:tags r:id="rId1"/>
    </p:custDataLst>
    <p:extLst>
      <p:ext uri="{BB962C8B-B14F-4D97-AF65-F5344CB8AC3E}">
        <p14:creationId xmlns:p14="http://schemas.microsoft.com/office/powerpoint/2010/main" val="476108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7848600" cy="584200"/>
          </a:xfrm>
          <a:ln w="25400">
            <a:solidFill>
              <a:schemeClr val="tx1"/>
            </a:solidFill>
          </a:ln>
        </p:spPr>
        <p:txBody>
          <a:bodyPr/>
          <a:lstStyle/>
          <a:p>
            <a:pPr>
              <a:defRPr/>
            </a:pPr>
            <a:r>
              <a:rPr lang="en-US" dirty="0">
                <a:latin typeface="+mj-lt"/>
              </a:rPr>
              <a:t>Concerns about Pesticide-Use</a:t>
            </a:r>
          </a:p>
        </p:txBody>
      </p:sp>
      <p:sp>
        <p:nvSpPr>
          <p:cNvPr id="8" name="Flowchart: Alternate Process 7"/>
          <p:cNvSpPr/>
          <p:nvPr/>
        </p:nvSpPr>
        <p:spPr>
          <a:xfrm>
            <a:off x="579438" y="1409700"/>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Potential Health Outcomes</a:t>
            </a:r>
          </a:p>
        </p:txBody>
      </p:sp>
      <p:sp>
        <p:nvSpPr>
          <p:cNvPr id="9" name="Flowchart: Process 8"/>
          <p:cNvSpPr/>
          <p:nvPr/>
        </p:nvSpPr>
        <p:spPr>
          <a:xfrm>
            <a:off x="174625" y="2657475"/>
            <a:ext cx="1393825" cy="1978025"/>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50" b="1" u="sng" dirty="0"/>
              <a:t>Immediate</a:t>
            </a:r>
          </a:p>
          <a:p>
            <a:pPr>
              <a:buFont typeface="Arial" pitchFamily="34" charset="0"/>
              <a:buChar char="•"/>
              <a:defRPr/>
            </a:pPr>
            <a:r>
              <a:rPr lang="en-US" sz="1750" b="1" dirty="0"/>
              <a:t> Flu-like   symptoms</a:t>
            </a:r>
          </a:p>
          <a:p>
            <a:pPr>
              <a:buFont typeface="Arial" pitchFamily="34" charset="0"/>
              <a:buChar char="•"/>
              <a:defRPr/>
            </a:pPr>
            <a:r>
              <a:rPr lang="en-US" sz="1750" b="1" dirty="0"/>
              <a:t> Skin Rash</a:t>
            </a:r>
          </a:p>
          <a:p>
            <a:pPr>
              <a:buFont typeface="Arial" pitchFamily="34" charset="0"/>
              <a:buChar char="•"/>
              <a:defRPr/>
            </a:pPr>
            <a:r>
              <a:rPr lang="en-US" sz="1750" b="1" dirty="0"/>
              <a:t> Breathing problems</a:t>
            </a:r>
          </a:p>
        </p:txBody>
      </p:sp>
      <p:sp>
        <p:nvSpPr>
          <p:cNvPr id="11" name="Flowchart: Process 10"/>
          <p:cNvSpPr/>
          <p:nvPr/>
        </p:nvSpPr>
        <p:spPr>
          <a:xfrm>
            <a:off x="1744663" y="2651125"/>
            <a:ext cx="2582862" cy="2701925"/>
          </a:xfrm>
          <a:prstGeom prst="flowChart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u="sng" dirty="0"/>
              <a:t>Long-Term</a:t>
            </a:r>
          </a:p>
          <a:p>
            <a:pPr>
              <a:buFont typeface="Arial" pitchFamily="34" charset="0"/>
              <a:buChar char="•"/>
              <a:defRPr/>
            </a:pPr>
            <a:r>
              <a:rPr lang="en-US" b="1" dirty="0"/>
              <a:t> Asthma</a:t>
            </a:r>
          </a:p>
          <a:p>
            <a:pPr>
              <a:buFont typeface="Arial" pitchFamily="34" charset="0"/>
              <a:buChar char="•"/>
              <a:defRPr/>
            </a:pPr>
            <a:r>
              <a:rPr lang="en-US" b="1" dirty="0"/>
              <a:t> Cancer</a:t>
            </a:r>
          </a:p>
          <a:p>
            <a:pPr>
              <a:buFont typeface="Arial" pitchFamily="34" charset="0"/>
              <a:buChar char="•"/>
              <a:defRPr/>
            </a:pPr>
            <a:r>
              <a:rPr lang="en-US" b="1" dirty="0"/>
              <a:t> Damage to brain and nervous system</a:t>
            </a:r>
          </a:p>
          <a:p>
            <a:pPr>
              <a:buFont typeface="Arial" pitchFamily="34" charset="0"/>
              <a:buChar char="•"/>
              <a:defRPr/>
            </a:pPr>
            <a:r>
              <a:rPr lang="en-US" b="1" dirty="0"/>
              <a:t> Immune system damage</a:t>
            </a:r>
          </a:p>
          <a:p>
            <a:pPr>
              <a:buFont typeface="Arial" pitchFamily="34" charset="0"/>
              <a:buChar char="•"/>
              <a:defRPr/>
            </a:pPr>
            <a:r>
              <a:rPr lang="en-US" b="1" dirty="0"/>
              <a:t> Endocrine disruption</a:t>
            </a:r>
          </a:p>
          <a:p>
            <a:pPr>
              <a:defRPr/>
            </a:pPr>
            <a:endParaRPr lang="en-US" b="1" dirty="0"/>
          </a:p>
        </p:txBody>
      </p:sp>
      <p:cxnSp>
        <p:nvCxnSpPr>
          <p:cNvPr id="20" name="Straight Arrow Connector 19"/>
          <p:cNvCxnSpPr/>
          <p:nvPr/>
        </p:nvCxnSpPr>
        <p:spPr>
          <a:xfrm rot="5400000">
            <a:off x="1242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4740275"/>
            <a:ext cx="1397000" cy="10493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24" name="TextBox 22"/>
          <p:cNvSpPr txBox="1">
            <a:spLocks noChangeArrowheads="1"/>
          </p:cNvSpPr>
          <p:nvPr/>
        </p:nvSpPr>
        <p:spPr bwMode="auto">
          <a:xfrm>
            <a:off x="73025" y="5754688"/>
            <a:ext cx="20272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700" i="1"/>
              <a:t>www.toxicsoy.org/toxicsoy/news/Artikelen/2009/7/1_Girl_suffering_from_pesticide_poisoning.html</a:t>
            </a:r>
          </a:p>
        </p:txBody>
      </p:sp>
      <p:sp>
        <p:nvSpPr>
          <p:cNvPr id="3" name="Date Placeholder 2"/>
          <p:cNvSpPr>
            <a:spLocks noGrp="1"/>
          </p:cNvSpPr>
          <p:nvPr>
            <p:ph type="dt" sz="half" idx="10"/>
          </p:nvPr>
        </p:nvSpPr>
        <p:spPr/>
        <p:txBody>
          <a:bodyPr/>
          <a:lstStyle/>
          <a:p>
            <a:fld id="{0EF55A80-0013-4B7C-A938-90E86538E30F}"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312602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additive="base">
                                        <p:cTn id="17" dur="500" fill="hold"/>
                                        <p:tgtEl>
                                          <p:spTgt spid="10242"/>
                                        </p:tgtEl>
                                        <p:attrNameLst>
                                          <p:attrName>ppt_x</p:attrName>
                                        </p:attrNameLst>
                                      </p:cBhvr>
                                      <p:tavLst>
                                        <p:tav tm="0">
                                          <p:val>
                                            <p:strVal val="#ppt_x"/>
                                          </p:val>
                                        </p:tav>
                                        <p:tav tm="100000">
                                          <p:val>
                                            <p:strVal val="#ppt_x"/>
                                          </p:val>
                                        </p:tav>
                                      </p:tavLst>
                                    </p:anim>
                                    <p:anim calcmode="lin" valueType="num">
                                      <p:cBhvr additive="base">
                                        <p:cTn id="1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7848600" cy="584200"/>
          </a:xfrm>
          <a:ln w="25400">
            <a:solidFill>
              <a:schemeClr val="tx1"/>
            </a:solidFill>
          </a:ln>
        </p:spPr>
        <p:txBody>
          <a:bodyPr/>
          <a:lstStyle/>
          <a:p>
            <a:pPr>
              <a:defRPr/>
            </a:pPr>
            <a:r>
              <a:rPr lang="en-US" dirty="0">
                <a:latin typeface="+mj-lt"/>
              </a:rPr>
              <a:t>Concerns about Pesticide-Use</a:t>
            </a:r>
          </a:p>
        </p:txBody>
      </p:sp>
      <p:sp>
        <p:nvSpPr>
          <p:cNvPr id="8" name="Flowchart: Alternate Process 7"/>
          <p:cNvSpPr/>
          <p:nvPr/>
        </p:nvSpPr>
        <p:spPr>
          <a:xfrm>
            <a:off x="579438" y="1409700"/>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Potential Health Outcomes</a:t>
            </a:r>
          </a:p>
        </p:txBody>
      </p:sp>
      <p:cxnSp>
        <p:nvCxnSpPr>
          <p:cNvPr id="20" name="Straight Arrow Connector 19"/>
          <p:cNvCxnSpPr/>
          <p:nvPr/>
        </p:nvCxnSpPr>
        <p:spPr>
          <a:xfrm rot="5400000">
            <a:off x="1242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p:cNvSpPr/>
          <p:nvPr/>
        </p:nvSpPr>
        <p:spPr>
          <a:xfrm>
            <a:off x="2557463" y="1412875"/>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Vulnerable Populations</a:t>
            </a:r>
          </a:p>
        </p:txBody>
      </p:sp>
      <p:cxnSp>
        <p:nvCxnSpPr>
          <p:cNvPr id="56" name="Straight Arrow Connector 55"/>
          <p:cNvCxnSpPr/>
          <p:nvPr/>
        </p:nvCxnSpPr>
        <p:spPr>
          <a:xfrm rot="5400000">
            <a:off x="3262313" y="1258888"/>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Flowchart: Process 16"/>
          <p:cNvSpPr/>
          <p:nvPr/>
        </p:nvSpPr>
        <p:spPr>
          <a:xfrm>
            <a:off x="2422525" y="2652713"/>
            <a:ext cx="1955800" cy="2049462"/>
          </a:xfrm>
          <a:prstGeom prst="flowChartProcess">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dirty="0">
                <a:latin typeface="Times New Roman"/>
                <a:cs typeface="Times New Roman"/>
              </a:rPr>
              <a:t>• </a:t>
            </a:r>
            <a:r>
              <a:rPr lang="en-US" b="1" dirty="0"/>
              <a:t>Children</a:t>
            </a:r>
          </a:p>
          <a:p>
            <a:pPr>
              <a:defRPr/>
            </a:pPr>
            <a:r>
              <a:rPr lang="en-US" b="1" dirty="0">
                <a:latin typeface="Times New Roman"/>
                <a:cs typeface="Times New Roman"/>
              </a:rPr>
              <a:t>• </a:t>
            </a:r>
            <a:r>
              <a:rPr lang="en-US" b="1" dirty="0"/>
              <a:t>Pregnant women</a:t>
            </a:r>
          </a:p>
          <a:p>
            <a:pPr>
              <a:defRPr/>
            </a:pPr>
            <a:r>
              <a:rPr lang="en-US" b="1" dirty="0">
                <a:latin typeface="Times New Roman"/>
                <a:cs typeface="Times New Roman"/>
              </a:rPr>
              <a:t>• </a:t>
            </a:r>
            <a:r>
              <a:rPr lang="en-US" b="1" dirty="0"/>
              <a:t>Elderly</a:t>
            </a:r>
          </a:p>
          <a:p>
            <a:pPr>
              <a:defRPr/>
            </a:pPr>
            <a:r>
              <a:rPr lang="en-US" b="1" dirty="0">
                <a:latin typeface="Times New Roman"/>
                <a:cs typeface="Times New Roman"/>
              </a:rPr>
              <a:t>• </a:t>
            </a:r>
            <a:r>
              <a:rPr lang="en-US" b="1" dirty="0"/>
              <a:t>People with breathing or lung disorders</a:t>
            </a:r>
          </a:p>
        </p:txBody>
      </p:sp>
      <p:pic>
        <p:nvPicPr>
          <p:cNvPr id="1844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85505" y="4830677"/>
            <a:ext cx="1060001" cy="108602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3B11D857-25FE-4134-89D3-C71A10543E50}"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293585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7848600" cy="584200"/>
          </a:xfrm>
          <a:ln w="25400">
            <a:solidFill>
              <a:schemeClr val="tx1"/>
            </a:solidFill>
          </a:ln>
        </p:spPr>
        <p:txBody>
          <a:bodyPr/>
          <a:lstStyle/>
          <a:p>
            <a:pPr>
              <a:defRPr/>
            </a:pPr>
            <a:r>
              <a:rPr lang="en-US" dirty="0">
                <a:latin typeface="+mj-lt"/>
              </a:rPr>
              <a:t>Concerns about Pesticide-Use</a:t>
            </a:r>
          </a:p>
        </p:txBody>
      </p:sp>
      <p:sp>
        <p:nvSpPr>
          <p:cNvPr id="8" name="Flowchart: Alternate Process 7"/>
          <p:cNvSpPr/>
          <p:nvPr/>
        </p:nvSpPr>
        <p:spPr>
          <a:xfrm>
            <a:off x="579438" y="1409700"/>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Potential Health Outcomes</a:t>
            </a:r>
          </a:p>
        </p:txBody>
      </p:sp>
      <p:cxnSp>
        <p:nvCxnSpPr>
          <p:cNvPr id="20" name="Straight Arrow Connector 19"/>
          <p:cNvCxnSpPr/>
          <p:nvPr/>
        </p:nvCxnSpPr>
        <p:spPr>
          <a:xfrm rot="5400000">
            <a:off x="1242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p:cNvSpPr/>
          <p:nvPr/>
        </p:nvSpPr>
        <p:spPr>
          <a:xfrm>
            <a:off x="2557463" y="1412875"/>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Vulnerable Populations</a:t>
            </a:r>
          </a:p>
        </p:txBody>
      </p:sp>
      <p:cxnSp>
        <p:nvCxnSpPr>
          <p:cNvPr id="38" name="Straight Arrow Connector 37"/>
          <p:cNvCxnSpPr/>
          <p:nvPr/>
        </p:nvCxnSpPr>
        <p:spPr>
          <a:xfrm rot="5400000">
            <a:off x="5462588" y="1255713"/>
            <a:ext cx="287337"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3262313" y="1258888"/>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Flowchart: Alternate Process 54"/>
          <p:cNvSpPr/>
          <p:nvPr/>
        </p:nvSpPr>
        <p:spPr>
          <a:xfrm>
            <a:off x="4572000" y="1403350"/>
            <a:ext cx="2106613" cy="1116013"/>
          </a:xfrm>
          <a:prstGeom prst="flowChartAlternateProcess">
            <a:avLst/>
          </a:prstGeom>
          <a:gradFill flip="none" rotWithShape="1">
            <a:gsLst>
              <a:gs pos="0">
                <a:schemeClr val="accent6">
                  <a:lumMod val="75000"/>
                </a:schemeClr>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Potential Environmental Damage</a:t>
            </a:r>
          </a:p>
        </p:txBody>
      </p:sp>
      <p:sp>
        <p:nvSpPr>
          <p:cNvPr id="14" name="Flowchart: Process 13"/>
          <p:cNvSpPr/>
          <p:nvPr/>
        </p:nvSpPr>
        <p:spPr>
          <a:xfrm>
            <a:off x="4662488" y="2652713"/>
            <a:ext cx="1957387" cy="1771650"/>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n-US" b="1" dirty="0"/>
              <a:t> Ground &amp; surface water contamination</a:t>
            </a:r>
          </a:p>
          <a:p>
            <a:pPr>
              <a:buFont typeface="Arial" pitchFamily="34" charset="0"/>
              <a:buChar char="•"/>
              <a:defRPr/>
            </a:pPr>
            <a:r>
              <a:rPr lang="en-US" b="1" dirty="0"/>
              <a:t> Poisoning of aquatic animals</a:t>
            </a:r>
          </a:p>
        </p:txBody>
      </p:sp>
      <p:pic>
        <p:nvPicPr>
          <p:cNvPr id="194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863" y="4502150"/>
            <a:ext cx="1520825" cy="14747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0D735151-8317-4B6F-ADF8-421D21E793DD}"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1540290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53"/>
                                        </p:tgtEl>
                                        <p:attrNameLst>
                                          <p:attrName>style.opacity</p:attrName>
                                        </p:attrNameLst>
                                      </p:cBhvr>
                                      <p:to>
                                        <p:strVal val="0.5"/>
                                      </p:to>
                                    </p:set>
                                    <p:animEffect filter="image" prLst="opacity: 0.5">
                                      <p:cBhvr rctx="IE">
                                        <p:cTn id="10" dur="indefinite"/>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04106" y="2081811"/>
            <a:ext cx="578224" cy="1285567"/>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pPr algn="ctr"/>
            <a:r>
              <a:rPr lang="en-US" dirty="0"/>
              <a:t>Acknowledgements </a:t>
            </a:r>
          </a:p>
        </p:txBody>
      </p:sp>
      <p:sp>
        <p:nvSpPr>
          <p:cNvPr id="3" name="Date Placeholder 2"/>
          <p:cNvSpPr>
            <a:spLocks noGrp="1"/>
          </p:cNvSpPr>
          <p:nvPr>
            <p:ph type="dt" sz="half" idx="10"/>
          </p:nvPr>
        </p:nvSpPr>
        <p:spPr/>
        <p:txBody>
          <a:bodyPr/>
          <a:lstStyle/>
          <a:p>
            <a:pPr>
              <a:defRPr/>
            </a:pPr>
            <a:fld id="{C117B562-C8EF-43DD-8F46-83CDED9F8CCD}" type="datetime1">
              <a:rPr lang="en-US" smtClean="0"/>
              <a:t>6/23/2020</a:t>
            </a:fld>
            <a:endParaRPr lang="en-US" dirty="0"/>
          </a:p>
        </p:txBody>
      </p:sp>
      <p:sp>
        <p:nvSpPr>
          <p:cNvPr id="5" name="Footer Placeholder 4"/>
          <p:cNvSpPr>
            <a:spLocks noGrp="1"/>
          </p:cNvSpPr>
          <p:nvPr>
            <p:ph type="ftr" sz="quarter" idx="11"/>
          </p:nvPr>
        </p:nvSpPr>
        <p:spPr/>
        <p:txBody>
          <a:bodyPr/>
          <a:lstStyle/>
          <a:p>
            <a:pPr>
              <a:defRPr/>
            </a:pPr>
            <a:r>
              <a:rPr lang="en-US"/>
              <a:t>Module 1 ©UCSF CCHP 2020</a:t>
            </a:r>
          </a:p>
        </p:txBody>
      </p:sp>
      <p:sp>
        <p:nvSpPr>
          <p:cNvPr id="6" name="TextBox 5"/>
          <p:cNvSpPr txBox="1"/>
          <p:nvPr/>
        </p:nvSpPr>
        <p:spPr>
          <a:xfrm>
            <a:off x="228600" y="4800600"/>
            <a:ext cx="8229600" cy="738664"/>
          </a:xfrm>
          <a:prstGeom prst="rect">
            <a:avLst/>
          </a:prstGeom>
          <a:noFill/>
        </p:spPr>
        <p:txBody>
          <a:bodyPr wrap="square">
            <a:spAutoFit/>
          </a:bodyPr>
          <a:lstStyle/>
          <a:p>
            <a:pPr algn="just">
              <a:defRPr/>
            </a:pPr>
            <a:r>
              <a:rPr lang="en-US" sz="1400" dirty="0">
                <a:latin typeface="+mn-lt"/>
                <a:ea typeface="ヒラギノ角ゴ Pro W3" pitchFamily="37" charset="-128"/>
                <a:cs typeface="+mn-cs"/>
              </a:rPr>
              <a:t>Funding for this program was provided through a grant awarded by the California Department of Pesticide Regulation (DPR). The contents of this document do not necessarily reflect the views and policies of DPR nor does mention of trade names or commercial products constitute endorsement or recommendation for use.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816" y="3008911"/>
            <a:ext cx="1734640" cy="1127516"/>
          </a:xfrm>
          <a:prstGeom prst="rect">
            <a:avLst/>
          </a:prstGeom>
          <a:ln w="12700">
            <a:noFill/>
          </a:ln>
        </p:spPr>
      </p:pic>
      <p:pic>
        <p:nvPicPr>
          <p:cNvPr id="1026" name="Picture 2" descr="dp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9768" y="2186778"/>
            <a:ext cx="19939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30C3A20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4218" y="3425227"/>
            <a:ext cx="1905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CSF_SubLogo_SchoolNurs_navy_RG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982" y="3709390"/>
            <a:ext cx="15478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093179"/>
            <a:ext cx="1304232" cy="8780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452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8229600" cy="584200"/>
          </a:xfrm>
          <a:ln w="25400">
            <a:solidFill>
              <a:schemeClr val="tx1"/>
            </a:solidFill>
          </a:ln>
        </p:spPr>
        <p:txBody>
          <a:bodyPr/>
          <a:lstStyle/>
          <a:p>
            <a:pPr>
              <a:defRPr/>
            </a:pPr>
            <a:r>
              <a:rPr lang="en-US" dirty="0">
                <a:latin typeface="+mj-lt"/>
              </a:rPr>
              <a:t>Concerns about Pesticide-Use</a:t>
            </a:r>
          </a:p>
        </p:txBody>
      </p:sp>
      <p:sp>
        <p:nvSpPr>
          <p:cNvPr id="7" name="Flowchart: Alternate Process 6"/>
          <p:cNvSpPr/>
          <p:nvPr/>
        </p:nvSpPr>
        <p:spPr>
          <a:xfrm>
            <a:off x="6502400" y="1419225"/>
            <a:ext cx="1841500" cy="1120775"/>
          </a:xfrm>
          <a:prstGeom prst="flowChartAlternateProcess">
            <a:avLst/>
          </a:prstGeom>
          <a:gradFill flip="none" rotWithShape="1">
            <a:gsLst>
              <a:gs pos="0">
                <a:srgbClr val="00B050"/>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Pest Resistance</a:t>
            </a:r>
          </a:p>
        </p:txBody>
      </p:sp>
      <p:sp>
        <p:nvSpPr>
          <p:cNvPr id="8" name="Flowchart: Alternate Process 7"/>
          <p:cNvSpPr/>
          <p:nvPr/>
        </p:nvSpPr>
        <p:spPr>
          <a:xfrm>
            <a:off x="341632" y="1400175"/>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Potential Health Outcomes</a:t>
            </a:r>
          </a:p>
        </p:txBody>
      </p:sp>
      <p:cxnSp>
        <p:nvCxnSpPr>
          <p:cNvPr id="20" name="Straight Arrow Connector 19"/>
          <p:cNvCxnSpPr/>
          <p:nvPr/>
        </p:nvCxnSpPr>
        <p:spPr>
          <a:xfrm rot="5400000">
            <a:off x="1017113" y="1267619"/>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p:cNvSpPr/>
          <p:nvPr/>
        </p:nvSpPr>
        <p:spPr>
          <a:xfrm>
            <a:off x="2277270" y="1387475"/>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Vulnerable Populations</a:t>
            </a:r>
          </a:p>
        </p:txBody>
      </p:sp>
      <p:cxnSp>
        <p:nvCxnSpPr>
          <p:cNvPr id="54" name="Straight Arrow Connector 53"/>
          <p:cNvCxnSpPr/>
          <p:nvPr/>
        </p:nvCxnSpPr>
        <p:spPr>
          <a:xfrm rot="5400000">
            <a:off x="7270750" y="1268413"/>
            <a:ext cx="306387"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rot="5400000">
            <a:off x="5210727" y="1247776"/>
            <a:ext cx="287337"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2982913" y="1268413"/>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Flowchart: Alternate Process 54"/>
          <p:cNvSpPr/>
          <p:nvPr/>
        </p:nvSpPr>
        <p:spPr>
          <a:xfrm>
            <a:off x="4265145" y="1400175"/>
            <a:ext cx="2106613" cy="1116013"/>
          </a:xfrm>
          <a:prstGeom prst="flowChartAlternateProcess">
            <a:avLst/>
          </a:prstGeom>
          <a:gradFill flip="none" rotWithShape="1">
            <a:gsLst>
              <a:gs pos="0">
                <a:schemeClr val="accent6">
                  <a:lumMod val="75000"/>
                </a:schemeClr>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Potential Environmental Damage</a:t>
            </a:r>
          </a:p>
        </p:txBody>
      </p:sp>
      <p:sp>
        <p:nvSpPr>
          <p:cNvPr id="16" name="Flowchart: Process 15"/>
          <p:cNvSpPr/>
          <p:nvPr/>
        </p:nvSpPr>
        <p:spPr>
          <a:xfrm>
            <a:off x="6248400" y="2649538"/>
            <a:ext cx="2174875" cy="835025"/>
          </a:xfrm>
          <a:prstGeom prst="flowChartProcess">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n-US" b="1" dirty="0"/>
              <a:t> Pests can become resistant</a:t>
            </a:r>
          </a:p>
        </p:txBody>
      </p:sp>
      <p:pic>
        <p:nvPicPr>
          <p:cNvPr id="20493" name="Picture 16" descr="pesticide_resistanc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567113"/>
            <a:ext cx="2324100" cy="24336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94" name="Rectangle 17"/>
          <p:cNvSpPr>
            <a:spLocks noChangeArrowheads="1"/>
          </p:cNvSpPr>
          <p:nvPr/>
        </p:nvSpPr>
        <p:spPr bwMode="auto">
          <a:xfrm>
            <a:off x="2557463" y="5613151"/>
            <a:ext cx="33853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900" dirty="0">
                <a:solidFill>
                  <a:srgbClr val="002060"/>
                </a:solidFill>
                <a:hlinkClick r:id="rId5"/>
              </a:rPr>
              <a:t>en.wikipedia.org/wiki/</a:t>
            </a:r>
            <a:r>
              <a:rPr lang="en-US" altLang="en-US" sz="900" dirty="0" err="1">
                <a:solidFill>
                  <a:srgbClr val="002060"/>
                </a:solidFill>
                <a:hlinkClick r:id="rId5"/>
              </a:rPr>
              <a:t>File</a:t>
            </a:r>
            <a:r>
              <a:rPr lang="en-US" altLang="en-US" sz="900" dirty="0" err="1">
                <a:solidFill>
                  <a:srgbClr val="002060"/>
                </a:solidFill>
              </a:rPr>
              <a:t>:Pest_resistance_labelled_light.sv</a:t>
            </a:r>
            <a:r>
              <a:rPr lang="en-US" altLang="en-US" sz="800" dirty="0" err="1">
                <a:solidFill>
                  <a:srgbClr val="002060"/>
                </a:solidFill>
              </a:rPr>
              <a:t>g</a:t>
            </a:r>
            <a:endParaRPr lang="en-US" altLang="en-US" sz="800" dirty="0">
              <a:solidFill>
                <a:srgbClr val="002060"/>
              </a:solidFill>
            </a:endParaRPr>
          </a:p>
        </p:txBody>
      </p:sp>
      <p:sp>
        <p:nvSpPr>
          <p:cNvPr id="3" name="Footer Placeholder 2"/>
          <p:cNvSpPr>
            <a:spLocks noGrp="1"/>
          </p:cNvSpPr>
          <p:nvPr>
            <p:ph type="ftr" sz="quarter" idx="11"/>
          </p:nvPr>
        </p:nvSpPr>
        <p:spPr/>
        <p:txBody>
          <a:bodyPr/>
          <a:lstStyle/>
          <a:p>
            <a:pPr>
              <a:defRPr/>
            </a:pPr>
            <a:r>
              <a:rPr lang="en-US"/>
              <a:t>Module 1 ©UCSF CCHP 2020</a:t>
            </a:r>
          </a:p>
        </p:txBody>
      </p:sp>
      <p:sp>
        <p:nvSpPr>
          <p:cNvPr id="4" name="Date Placeholder 3"/>
          <p:cNvSpPr>
            <a:spLocks noGrp="1"/>
          </p:cNvSpPr>
          <p:nvPr>
            <p:ph type="dt" sz="half" idx="10"/>
          </p:nvPr>
        </p:nvSpPr>
        <p:spPr/>
        <p:txBody>
          <a:bodyPr/>
          <a:lstStyle/>
          <a:p>
            <a:fld id="{C0CDACD5-3FC0-4656-AFE2-C72DB89A40ED}" type="datetime1">
              <a:rPr lang="en-US" smtClean="0">
                <a:solidFill>
                  <a:srgbClr val="CAF278"/>
                </a:solidFill>
              </a:rPr>
              <a:t>6/23/2020</a:t>
            </a:fld>
            <a:endParaRPr lang="en-US">
              <a:solidFill>
                <a:srgbClr val="CAF278"/>
              </a:solidFill>
            </a:endParaRPr>
          </a:p>
        </p:txBody>
      </p:sp>
    </p:spTree>
    <p:custDataLst>
      <p:tags r:id="rId1"/>
    </p:custDataLst>
    <p:extLst>
      <p:ext uri="{BB962C8B-B14F-4D97-AF65-F5344CB8AC3E}">
        <p14:creationId xmlns:p14="http://schemas.microsoft.com/office/powerpoint/2010/main" val="3610600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53"/>
                                        </p:tgtEl>
                                        <p:attrNameLst>
                                          <p:attrName>style.opacity</p:attrName>
                                        </p:attrNameLst>
                                      </p:cBhvr>
                                      <p:to>
                                        <p:strVal val="0.5"/>
                                      </p:to>
                                    </p:set>
                                    <p:animEffect filter="image" prLst="opacity: 0.5">
                                      <p:cBhvr rctx="IE">
                                        <p:cTn id="10" dur="indefinite"/>
                                        <p:tgtEl>
                                          <p:spTgt spid="53"/>
                                        </p:tgtEl>
                                      </p:cBhvr>
                                    </p:animEffect>
                                  </p:childTnLst>
                                </p:cTn>
                              </p:par>
                              <p:par>
                                <p:cTn id="11" presetID="9" presetClass="emph" presetSubtype="0" grpId="0" nodeType="withEffect">
                                  <p:stCondLst>
                                    <p:cond delay="0"/>
                                  </p:stCondLst>
                                  <p:childTnLst>
                                    <p:set>
                                      <p:cBhvr rctx="PPT">
                                        <p:cTn id="12" dur="indefinite"/>
                                        <p:tgtEl>
                                          <p:spTgt spid="55"/>
                                        </p:tgtEl>
                                        <p:attrNameLst>
                                          <p:attrName>style.opacity</p:attrName>
                                        </p:attrNameLst>
                                      </p:cBhvr>
                                      <p:to>
                                        <p:strVal val="0.5"/>
                                      </p:to>
                                    </p:set>
                                    <p:animEffect filter="image" prLst="opacity: 0.5">
                                      <p:cBhvr rctx="IE">
                                        <p:cTn id="13" dur="indefinite"/>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p:cNvSpPr>
            <a:spLocks noGrp="1" noChangeArrowheads="1"/>
          </p:cNvSpPr>
          <p:nvPr>
            <p:ph type="title"/>
          </p:nvPr>
        </p:nvSpPr>
        <p:spPr>
          <a:xfrm>
            <a:off x="228600" y="304800"/>
            <a:ext cx="8077200" cy="708025"/>
          </a:xfrm>
        </p:spPr>
        <p:txBody>
          <a:bodyPr>
            <a:normAutofit fontScale="90000"/>
          </a:bodyPr>
          <a:lstStyle/>
          <a:p>
            <a:pPr>
              <a:defRPr/>
            </a:pPr>
            <a:r>
              <a:rPr lang="en-US" sz="4000" dirty="0">
                <a:latin typeface="+mj-lt"/>
              </a:rPr>
              <a:t> </a:t>
            </a:r>
            <a:r>
              <a:rPr lang="en-US" dirty="0">
                <a:latin typeface="+mj-lt"/>
              </a:rPr>
              <a:t>Why are young children vulnerable?</a:t>
            </a:r>
          </a:p>
        </p:txBody>
      </p:sp>
      <p:sp>
        <p:nvSpPr>
          <p:cNvPr id="3188739" name="Rectangle 3"/>
          <p:cNvSpPr>
            <a:spLocks noGrp="1" noChangeArrowheads="1"/>
          </p:cNvSpPr>
          <p:nvPr>
            <p:ph type="body" sz="half" idx="1"/>
          </p:nvPr>
        </p:nvSpPr>
        <p:spPr>
          <a:xfrm>
            <a:off x="296862" y="1066800"/>
            <a:ext cx="7932738" cy="5020480"/>
          </a:xfrm>
        </p:spPr>
        <p:txBody>
          <a:bodyPr/>
          <a:lstStyle/>
          <a:p>
            <a:pPr>
              <a:buFontTx/>
              <a:buNone/>
              <a:defRPr/>
            </a:pPr>
            <a:r>
              <a:rPr lang="en-US" b="1" dirty="0"/>
              <a:t>1. They have a higher risk of exposure because they:  </a:t>
            </a:r>
          </a:p>
          <a:p>
            <a:pPr>
              <a:buFont typeface="Arial" pitchFamily="34" charset="0"/>
              <a:buChar char="•"/>
              <a:defRPr/>
            </a:pPr>
            <a:r>
              <a:rPr lang="en-US" sz="2400" dirty="0"/>
              <a:t>play on the ground or floor, where pesticides can collect</a:t>
            </a:r>
          </a:p>
          <a:p>
            <a:pPr>
              <a:buFont typeface="Arial" pitchFamily="34" charset="0"/>
              <a:buChar char="•"/>
              <a:defRPr/>
            </a:pPr>
            <a:r>
              <a:rPr lang="en-US" sz="2400" dirty="0"/>
              <a:t>have more hand-to-mouth activity</a:t>
            </a:r>
          </a:p>
          <a:p>
            <a:pPr>
              <a:buFont typeface="Arial" pitchFamily="34" charset="0"/>
              <a:buChar char="•"/>
              <a:defRPr/>
            </a:pPr>
            <a:r>
              <a:rPr lang="en-US" sz="2400" dirty="0"/>
              <a:t>eat, drink, and breathe more per pound</a:t>
            </a:r>
          </a:p>
          <a:p>
            <a:pPr>
              <a:buFont typeface="Arial" pitchFamily="34" charset="0"/>
              <a:buChar char="•"/>
              <a:defRPr/>
            </a:pPr>
            <a:r>
              <a:rPr lang="en-US" sz="2400" dirty="0"/>
              <a:t>spend most of their time indoors</a:t>
            </a:r>
          </a:p>
          <a:p>
            <a:pPr lvl="2">
              <a:buFont typeface="Arial" pitchFamily="34" charset="0"/>
              <a:buChar char="•"/>
              <a:defRPr/>
            </a:pPr>
            <a:endParaRPr lang="en-US" sz="2000" dirty="0"/>
          </a:p>
          <a:p>
            <a:pPr>
              <a:buFontTx/>
              <a:buNone/>
              <a:defRPr/>
            </a:pPr>
            <a:endParaRPr lang="en-US" sz="2400" i="1" dirty="0">
              <a:solidFill>
                <a:schemeClr val="hlink"/>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1962" y="3733800"/>
            <a:ext cx="3440076" cy="2294530"/>
          </a:xfrm>
          <a:prstGeom prst="rect">
            <a:avLst/>
          </a:prstGeom>
          <a:ln w="28575">
            <a:solidFill>
              <a:schemeClr val="tx1"/>
            </a:solidFill>
          </a:ln>
        </p:spPr>
      </p:pic>
      <p:sp>
        <p:nvSpPr>
          <p:cNvPr id="9" name="Footer Placeholder 2"/>
          <p:cNvSpPr txBox="1">
            <a:spLocks/>
          </p:cNvSpPr>
          <p:nvPr/>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Module 1 ©UCSF CCHP 2020</a:t>
            </a:r>
          </a:p>
        </p:txBody>
      </p:sp>
      <p:sp>
        <p:nvSpPr>
          <p:cNvPr id="10" name="Date Placeholder 3"/>
          <p:cNvSpPr>
            <a:spLocks noGrp="1"/>
          </p:cNvSpPr>
          <p:nvPr>
            <p:ph type="dt" sz="half" idx="10"/>
          </p:nvPr>
        </p:nvSpPr>
        <p:spPr>
          <a:xfrm rot="16200000">
            <a:off x="7551351" y="1645920"/>
            <a:ext cx="2438399" cy="365760"/>
          </a:xfrm>
        </p:spPr>
        <p:txBody>
          <a:bodyPr/>
          <a:lstStyle/>
          <a:p>
            <a:fld id="{BE8AFB7D-8E28-43B7-95E6-039CCA7F650F}" type="datetime1">
              <a:rPr lang="en-US" smtClean="0">
                <a:solidFill>
                  <a:srgbClr val="CAF278"/>
                </a:solidFill>
              </a:rPr>
              <a:t>6/23/2020</a:t>
            </a:fld>
            <a:endParaRPr lang="en-US">
              <a:solidFill>
                <a:srgbClr val="CAF278"/>
              </a:solidFill>
            </a:endParaRPr>
          </a:p>
        </p:txBody>
      </p:sp>
      <p:sp>
        <p:nvSpPr>
          <p:cNvPr id="2" name="Footer Placeholder 1"/>
          <p:cNvSpPr>
            <a:spLocks noGrp="1"/>
          </p:cNvSpPr>
          <p:nvPr>
            <p:ph type="ftr" sz="quarter" idx="11"/>
          </p:nvPr>
        </p:nvSpPr>
        <p:spPr/>
        <p:txBody>
          <a:bodyPr/>
          <a:lstStyle/>
          <a:p>
            <a:pPr>
              <a:defRPr/>
            </a:pPr>
            <a:r>
              <a:rPr lang="en-US"/>
              <a:t>Module 1 ©UCSF CCHP 2020</a:t>
            </a:r>
          </a:p>
        </p:txBody>
      </p:sp>
    </p:spTree>
    <p:custDataLst>
      <p:tags r:id="rId1"/>
    </p:custDataLst>
    <p:extLst>
      <p:ext uri="{BB962C8B-B14F-4D97-AF65-F5344CB8AC3E}">
        <p14:creationId xmlns:p14="http://schemas.microsoft.com/office/powerpoint/2010/main" val="514192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8873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8873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8873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887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p:cNvSpPr>
            <a:spLocks noGrp="1" noChangeArrowheads="1"/>
          </p:cNvSpPr>
          <p:nvPr>
            <p:ph type="title"/>
          </p:nvPr>
        </p:nvSpPr>
        <p:spPr>
          <a:xfrm>
            <a:off x="0" y="442913"/>
            <a:ext cx="8382000" cy="708025"/>
          </a:xfrm>
        </p:spPr>
        <p:txBody>
          <a:bodyPr>
            <a:normAutofit fontScale="90000"/>
          </a:bodyPr>
          <a:lstStyle/>
          <a:p>
            <a:pPr>
              <a:defRPr/>
            </a:pPr>
            <a:r>
              <a:rPr lang="en-US" sz="4000" dirty="0">
                <a:latin typeface="+mj-lt"/>
              </a:rPr>
              <a:t> </a:t>
            </a:r>
            <a:r>
              <a:rPr lang="en-US" dirty="0">
                <a:latin typeface="+mj-lt"/>
              </a:rPr>
              <a:t>Why are children more vulnerable?</a:t>
            </a:r>
          </a:p>
        </p:txBody>
      </p:sp>
      <p:sp>
        <p:nvSpPr>
          <p:cNvPr id="3188739" name="Rectangle 3"/>
          <p:cNvSpPr>
            <a:spLocks noGrp="1" noChangeArrowheads="1"/>
          </p:cNvSpPr>
          <p:nvPr>
            <p:ph type="body" sz="half" idx="1"/>
          </p:nvPr>
        </p:nvSpPr>
        <p:spPr>
          <a:xfrm>
            <a:off x="304800" y="1371600"/>
            <a:ext cx="5237162" cy="2648722"/>
          </a:xfrm>
        </p:spPr>
        <p:txBody>
          <a:bodyPr>
            <a:normAutofit/>
          </a:bodyPr>
          <a:lstStyle/>
          <a:p>
            <a:pPr>
              <a:buFontTx/>
              <a:buNone/>
              <a:defRPr/>
            </a:pPr>
            <a:r>
              <a:rPr lang="en-US" b="1" dirty="0">
                <a:cs typeface="News Gothic MT"/>
              </a:rPr>
              <a:t>2. They are growing and developing</a:t>
            </a:r>
          </a:p>
          <a:p>
            <a:pPr lvl="2">
              <a:spcBef>
                <a:spcPts val="0"/>
              </a:spcBef>
              <a:spcAft>
                <a:spcPts val="600"/>
              </a:spcAft>
              <a:buFont typeface="Arial" pitchFamily="34" charset="0"/>
              <a:buChar char="•"/>
              <a:defRPr/>
            </a:pPr>
            <a:r>
              <a:rPr lang="en-US" sz="2200" dirty="0"/>
              <a:t>Brain and organ development</a:t>
            </a:r>
          </a:p>
          <a:p>
            <a:pPr lvl="2">
              <a:spcBef>
                <a:spcPts val="0"/>
              </a:spcBef>
              <a:spcAft>
                <a:spcPts val="600"/>
              </a:spcAft>
              <a:buFont typeface="Arial" pitchFamily="34" charset="0"/>
              <a:buChar char="•"/>
              <a:defRPr/>
            </a:pPr>
            <a:r>
              <a:rPr lang="en-US" sz="2200" dirty="0"/>
              <a:t>Nervous system development</a:t>
            </a:r>
          </a:p>
          <a:p>
            <a:pPr marL="0" indent="-457200">
              <a:buFontTx/>
              <a:buNone/>
              <a:defRPr/>
            </a:pPr>
            <a:r>
              <a:rPr lang="en-US" b="1" dirty="0">
                <a:cs typeface="News Gothic MT"/>
              </a:rPr>
              <a:t> </a:t>
            </a:r>
            <a:endParaRPr lang="en-US" sz="2400" i="1" dirty="0">
              <a:solidFill>
                <a:schemeClr val="hlink"/>
              </a:solidFill>
              <a:latin typeface="News Gothic MT"/>
              <a:cs typeface="News Gothic MT"/>
            </a:endParaRPr>
          </a:p>
        </p:txBody>
      </p:sp>
      <p:pic>
        <p:nvPicPr>
          <p:cNvPr id="4099" name="Picture 3" descr="C:\Documents and Settings\research\My Documents\evie\images\Head Start\Head Start-38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100706"/>
            <a:ext cx="3468687" cy="23145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fld id="{B05AA0CC-51BD-479E-8B54-E883477FC7F8}" type="datetime1">
              <a:rPr lang="en-US" smtClean="0"/>
              <a:t>6/23/2020</a:t>
            </a:fld>
            <a:endParaRPr lang="en-US"/>
          </a:p>
        </p:txBody>
      </p:sp>
      <p:sp>
        <p:nvSpPr>
          <p:cNvPr id="3" name="Footer Placeholder 2"/>
          <p:cNvSpPr>
            <a:spLocks noGrp="1"/>
          </p:cNvSpPr>
          <p:nvPr>
            <p:ph type="ftr" sz="quarter" idx="11"/>
          </p:nvPr>
        </p:nvSpPr>
        <p:spPr/>
        <p:txBody>
          <a:bodyPr/>
          <a:lstStyle/>
          <a:p>
            <a:pPr>
              <a:defRPr/>
            </a:pPr>
            <a:r>
              <a:rPr lang="en-US"/>
              <a:t>Module 1 ©UCSF CCHP 2020</a:t>
            </a:r>
          </a:p>
        </p:txBody>
      </p:sp>
      <p:sp>
        <p:nvSpPr>
          <p:cNvPr id="9" name="Footer Placeholder 2"/>
          <p:cNvSpPr txBox="1">
            <a:spLocks/>
          </p:cNvSpPr>
          <p:nvPr/>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©UCSF CCHP 2017</a:t>
            </a:r>
          </a:p>
        </p:txBody>
      </p:sp>
      <p:sp>
        <p:nvSpPr>
          <p:cNvPr id="10" name="Date Placeholder 3"/>
          <p:cNvSpPr txBox="1">
            <a:spLocks/>
          </p:cNvSpPr>
          <p:nvPr/>
        </p:nvSpPr>
        <p:spPr>
          <a:xfrm rot="16200000">
            <a:off x="7551351" y="1645920"/>
            <a:ext cx="2438399" cy="36576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0283CA-A88A-4C2B-BFC7-28AA8AC23613}" type="datetime1">
              <a:rPr lang="en-US" smtClean="0">
                <a:solidFill>
                  <a:srgbClr val="CAF278"/>
                </a:solidFill>
              </a:rPr>
              <a:pPr/>
              <a:t>6/23/2020</a:t>
            </a:fld>
            <a:endParaRPr lang="en-US">
              <a:solidFill>
                <a:srgbClr val="CAF278"/>
              </a:solidFill>
            </a:endParaRPr>
          </a:p>
        </p:txBody>
      </p:sp>
    </p:spTree>
    <p:custDataLst>
      <p:tags r:id="rId1"/>
    </p:custDataLst>
    <p:extLst>
      <p:ext uri="{BB962C8B-B14F-4D97-AF65-F5344CB8AC3E}">
        <p14:creationId xmlns:p14="http://schemas.microsoft.com/office/powerpoint/2010/main" val="2783552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87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887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88739">
                                            <p:txEl>
                                              <p:pRg st="3" end="3"/>
                                            </p:txEl>
                                          </p:spTgt>
                                        </p:tgtEl>
                                        <p:attrNameLst>
                                          <p:attrName>style.visibility</p:attrName>
                                        </p:attrNameLst>
                                      </p:cBhvr>
                                      <p:to>
                                        <p:strVal val="visible"/>
                                      </p:to>
                                    </p:set>
                                  </p:childTnLst>
                                </p:cTn>
                              </p:par>
                              <p:par>
                                <p:cTn id="15" presetID="9" presetClass="emph" presetSubtype="0" grpId="0" nodeType="withEffect">
                                  <p:stCondLst>
                                    <p:cond delay="0"/>
                                  </p:stCondLst>
                                  <p:childTnLst>
                                    <p:set>
                                      <p:cBhvr rctx="PPT">
                                        <p:cTn id="16" dur="indefinite"/>
                                        <p:tgtEl>
                                          <p:spTgt spid="3188738"/>
                                        </p:tgtEl>
                                        <p:attrNameLst>
                                          <p:attrName>style.opacity</p:attrName>
                                        </p:attrNameLst>
                                      </p:cBhvr>
                                      <p:to>
                                        <p:strVal val="0.5"/>
                                      </p:to>
                                    </p:set>
                                    <p:animEffect filter="image" prLst="opacity: 0.5">
                                      <p:cBhvr rctx="IE">
                                        <p:cTn id="17" dur="indefinite"/>
                                        <p:tgtEl>
                                          <p:spTgt spid="3188738"/>
                                        </p:tgtEl>
                                      </p:cBhvr>
                                    </p:animEffect>
                                  </p:childTnLst>
                                </p:cTn>
                              </p:par>
                              <p:par>
                                <p:cTn id="18" presetID="9" presetClass="emph" presetSubtype="0" grpId="0" nodeType="withEffect">
                                  <p:stCondLst>
                                    <p:cond delay="0"/>
                                  </p:stCondLst>
                                  <p:childTnLst>
                                    <p:set>
                                      <p:cBhvr rctx="PPT">
                                        <p:cTn id="19" dur="indefinite"/>
                                        <p:tgtEl>
                                          <p:spTgt spid="3188739">
                                            <p:txEl>
                                              <p:pRg st="0" end="0"/>
                                            </p:txEl>
                                          </p:spTgt>
                                        </p:tgtEl>
                                        <p:attrNameLst>
                                          <p:attrName>style.opacity</p:attrName>
                                        </p:attrNameLst>
                                      </p:cBhvr>
                                      <p:to>
                                        <p:strVal val="0.5"/>
                                      </p:to>
                                    </p:set>
                                    <p:animEffect filter="image" prLst="opacity: 0.5">
                                      <p:cBhvr rctx="IE">
                                        <p:cTn id="20" dur="indefinite"/>
                                        <p:tgtEl>
                                          <p:spTgt spid="3188739">
                                            <p:txEl>
                                              <p:pRg st="0" end="0"/>
                                            </p:txEl>
                                          </p:spTgt>
                                        </p:tgtEl>
                                      </p:cBhvr>
                                    </p:animEffect>
                                  </p:childTnLst>
                                </p:cTn>
                              </p:par>
                              <p:par>
                                <p:cTn id="21" presetID="9" presetClass="emph" presetSubtype="0" grpId="0" nodeType="withEffect">
                                  <p:stCondLst>
                                    <p:cond delay="0"/>
                                  </p:stCondLst>
                                  <p:childTnLst>
                                    <p:set>
                                      <p:cBhvr rctx="PPT">
                                        <p:cTn id="22" dur="indefinite"/>
                                        <p:tgtEl>
                                          <p:spTgt spid="3188739">
                                            <p:txEl>
                                              <p:pRg st="1" end="1"/>
                                            </p:txEl>
                                          </p:spTgt>
                                        </p:tgtEl>
                                        <p:attrNameLst>
                                          <p:attrName>style.opacity</p:attrName>
                                        </p:attrNameLst>
                                      </p:cBhvr>
                                      <p:to>
                                        <p:strVal val="0.5"/>
                                      </p:to>
                                    </p:set>
                                    <p:animEffect filter="image" prLst="opacity: 0.5">
                                      <p:cBhvr rctx="IE">
                                        <p:cTn id="23" dur="indefinite"/>
                                        <p:tgtEl>
                                          <p:spTgt spid="3188739">
                                            <p:txEl>
                                              <p:pRg st="1" end="1"/>
                                            </p:txEl>
                                          </p:spTgt>
                                        </p:tgtEl>
                                      </p:cBhvr>
                                    </p:animEffect>
                                  </p:childTnLst>
                                </p:cTn>
                              </p:par>
                              <p:par>
                                <p:cTn id="24" presetID="9" presetClass="emph" presetSubtype="0" grpId="0" nodeType="withEffect">
                                  <p:stCondLst>
                                    <p:cond delay="0"/>
                                  </p:stCondLst>
                                  <p:childTnLst>
                                    <p:set>
                                      <p:cBhvr rctx="PPT">
                                        <p:cTn id="25" dur="indefinite"/>
                                        <p:tgtEl>
                                          <p:spTgt spid="3188739">
                                            <p:txEl>
                                              <p:pRg st="2" end="2"/>
                                            </p:txEl>
                                          </p:spTgt>
                                        </p:tgtEl>
                                        <p:attrNameLst>
                                          <p:attrName>style.opacity</p:attrName>
                                        </p:attrNameLst>
                                      </p:cBhvr>
                                      <p:to>
                                        <p:strVal val="0.5"/>
                                      </p:to>
                                    </p:set>
                                    <p:animEffect filter="image" prLst="opacity: 0.5">
                                      <p:cBhvr rctx="IE">
                                        <p:cTn id="26" dur="indefinite"/>
                                        <p:tgtEl>
                                          <p:spTgt spid="3188739">
                                            <p:txEl>
                                              <p:pRg st="2" end="2"/>
                                            </p:txEl>
                                          </p:spTgt>
                                        </p:tgtEl>
                                      </p:cBhvr>
                                    </p:animEffect>
                                  </p:childTnLst>
                                </p:cTn>
                              </p:par>
                              <p:par>
                                <p:cTn id="27" presetID="9" presetClass="emph" presetSubtype="0" grpId="0" nodeType="withEffect">
                                  <p:stCondLst>
                                    <p:cond delay="0"/>
                                  </p:stCondLst>
                                  <p:childTnLst>
                                    <p:set>
                                      <p:cBhvr rctx="PPT">
                                        <p:cTn id="28" dur="indefinite"/>
                                        <p:tgtEl>
                                          <p:spTgt spid="3188739">
                                            <p:txEl>
                                              <p:pRg st="3" end="3"/>
                                            </p:txEl>
                                          </p:spTgt>
                                        </p:tgtEl>
                                        <p:attrNameLst>
                                          <p:attrName>style.opacity</p:attrName>
                                        </p:attrNameLst>
                                      </p:cBhvr>
                                      <p:to>
                                        <p:strVal val="0.5"/>
                                      </p:to>
                                    </p:set>
                                    <p:animEffect filter="image" prLst="opacity: 0.5">
                                      <p:cBhvr rctx="IE">
                                        <p:cTn id="29" dur="indefinite"/>
                                        <p:tgtEl>
                                          <p:spTgt spid="3188739">
                                            <p:txEl>
                                              <p:pRg st="3" end="3"/>
                                            </p:txEl>
                                          </p:spTgt>
                                        </p:tgtEl>
                                      </p:cBhvr>
                                    </p:animEffect>
                                  </p:childTnLst>
                                </p:cTn>
                              </p:par>
                              <p:par>
                                <p:cTn id="30" presetID="9" presetClass="emph" presetSubtype="0" nodeType="withEffect">
                                  <p:stCondLst>
                                    <p:cond delay="0"/>
                                  </p:stCondLst>
                                  <p:childTnLst>
                                    <p:set>
                                      <p:cBhvr rctx="PPT">
                                        <p:cTn id="31" dur="indefinite"/>
                                        <p:tgtEl>
                                          <p:spTgt spid="4099"/>
                                        </p:tgtEl>
                                        <p:attrNameLst>
                                          <p:attrName>style.opacity</p:attrName>
                                        </p:attrNameLst>
                                      </p:cBhvr>
                                      <p:to>
                                        <p:strVal val="0.5"/>
                                      </p:to>
                                    </p:set>
                                    <p:animEffect filter="image" prLst="opacity: 0.5">
                                      <p:cBhvr rctx="IE">
                                        <p:cTn id="32" dur="indefinite"/>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8738" grpId="0"/>
      <p:bldP spid="318873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p:cNvSpPr>
            <a:spLocks noGrp="1" noChangeArrowheads="1"/>
          </p:cNvSpPr>
          <p:nvPr>
            <p:ph type="title"/>
          </p:nvPr>
        </p:nvSpPr>
        <p:spPr>
          <a:xfrm>
            <a:off x="0" y="442913"/>
            <a:ext cx="8382000" cy="708025"/>
          </a:xfrm>
        </p:spPr>
        <p:txBody>
          <a:bodyPr>
            <a:normAutofit fontScale="90000"/>
          </a:bodyPr>
          <a:lstStyle/>
          <a:p>
            <a:pPr>
              <a:defRPr/>
            </a:pPr>
            <a:r>
              <a:rPr lang="en-US" sz="4000" dirty="0">
                <a:latin typeface="+mj-lt"/>
              </a:rPr>
              <a:t> </a:t>
            </a:r>
            <a:r>
              <a:rPr lang="en-US" dirty="0">
                <a:latin typeface="+mj-lt"/>
              </a:rPr>
              <a:t>Why are children more vulnerable?</a:t>
            </a:r>
          </a:p>
        </p:txBody>
      </p:sp>
      <p:sp>
        <p:nvSpPr>
          <p:cNvPr id="3188739" name="Rectangle 3"/>
          <p:cNvSpPr>
            <a:spLocks noGrp="1" noChangeArrowheads="1"/>
          </p:cNvSpPr>
          <p:nvPr>
            <p:ph type="body" sz="half" idx="1"/>
          </p:nvPr>
        </p:nvSpPr>
        <p:spPr>
          <a:xfrm>
            <a:off x="457200" y="1402568"/>
            <a:ext cx="5237162" cy="2648722"/>
          </a:xfrm>
        </p:spPr>
        <p:txBody>
          <a:bodyPr>
            <a:normAutofit fontScale="92500" lnSpcReduction="10000"/>
          </a:bodyPr>
          <a:lstStyle/>
          <a:p>
            <a:pPr>
              <a:buFontTx/>
              <a:buNone/>
              <a:defRPr/>
            </a:pPr>
            <a:r>
              <a:rPr lang="en-US" b="1" dirty="0">
                <a:cs typeface="News Gothic MT"/>
              </a:rPr>
              <a:t>3. They don’t recognize hazards</a:t>
            </a:r>
          </a:p>
          <a:p>
            <a:pPr>
              <a:buFontTx/>
              <a:buNone/>
              <a:defRPr/>
            </a:pPr>
            <a:endParaRPr lang="en-US" b="1" dirty="0">
              <a:cs typeface="News Gothic MT"/>
            </a:endParaRPr>
          </a:p>
          <a:p>
            <a:pPr lvl="2">
              <a:spcBef>
                <a:spcPts val="0"/>
              </a:spcBef>
              <a:spcAft>
                <a:spcPts val="600"/>
              </a:spcAft>
              <a:buFont typeface="Arial" pitchFamily="34" charset="0"/>
              <a:buChar char="•"/>
              <a:defRPr/>
            </a:pPr>
            <a:r>
              <a:rPr lang="en-US" sz="2200" dirty="0"/>
              <a:t>Can’t read labels</a:t>
            </a:r>
          </a:p>
          <a:p>
            <a:pPr lvl="2">
              <a:spcBef>
                <a:spcPts val="0"/>
              </a:spcBef>
              <a:spcAft>
                <a:spcPts val="600"/>
              </a:spcAft>
              <a:buFont typeface="Arial" pitchFamily="34" charset="0"/>
              <a:buChar char="•"/>
              <a:defRPr/>
            </a:pPr>
            <a:r>
              <a:rPr lang="en-US" sz="2200" dirty="0"/>
              <a:t>Naturally curious and get into everything</a:t>
            </a:r>
          </a:p>
          <a:p>
            <a:pPr lvl="2">
              <a:spcBef>
                <a:spcPts val="0"/>
              </a:spcBef>
              <a:spcAft>
                <a:spcPts val="600"/>
              </a:spcAft>
              <a:buFont typeface="Arial" pitchFamily="34" charset="0"/>
              <a:buChar char="•"/>
              <a:defRPr/>
            </a:pPr>
            <a:r>
              <a:rPr lang="en-US" sz="2200" dirty="0"/>
              <a:t>Almost half of all reports to the Poison Control Center are about children under age 6 years.</a:t>
            </a:r>
          </a:p>
          <a:p>
            <a:pPr>
              <a:buFontTx/>
              <a:buNone/>
              <a:defRPr/>
            </a:pPr>
            <a:endParaRPr lang="en-US" sz="2400" i="1" dirty="0">
              <a:solidFill>
                <a:schemeClr val="hlink"/>
              </a:solidFill>
              <a:latin typeface="News Gothic MT"/>
              <a:cs typeface="News Gothic MT"/>
            </a:endParaRPr>
          </a:p>
        </p:txBody>
      </p:sp>
      <p:sp>
        <p:nvSpPr>
          <p:cNvPr id="8" name="TextBox 7"/>
          <p:cNvSpPr txBox="1">
            <a:spLocks noChangeArrowheads="1"/>
          </p:cNvSpPr>
          <p:nvPr/>
        </p:nvSpPr>
        <p:spPr bwMode="auto">
          <a:xfrm>
            <a:off x="153989" y="4279900"/>
            <a:ext cx="8228012" cy="1508105"/>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en-US" sz="2400" dirty="0"/>
              <a:t>In 2017, the United States Poison Control Center reported nearly 34,000 cases of possible pesticide poisoning in young children (under age 6 years). </a:t>
            </a:r>
            <a:endParaRPr lang="en-US" altLang="en-US" sz="2300" dirty="0">
              <a:latin typeface="News Gothic MT"/>
            </a:endParaRPr>
          </a:p>
          <a:p>
            <a:pPr eaLnBrk="1" hangingPunct="1"/>
            <a:r>
              <a:rPr lang="en-US" sz="1000" dirty="0" err="1">
                <a:latin typeface="Calibri Light, sans-serif"/>
              </a:rPr>
              <a:t>Gummin</a:t>
            </a:r>
            <a:r>
              <a:rPr lang="en-US" sz="1000" dirty="0">
                <a:latin typeface="Calibri Light, sans-serif"/>
              </a:rPr>
              <a:t> DD, Mowry JB, </a:t>
            </a:r>
            <a:r>
              <a:rPr lang="en-US" sz="1000" dirty="0" err="1">
                <a:latin typeface="Calibri Light, sans-serif"/>
              </a:rPr>
              <a:t>Spyker</a:t>
            </a:r>
            <a:r>
              <a:rPr lang="en-US" sz="1000" dirty="0">
                <a:latin typeface="Calibri Light, sans-serif"/>
              </a:rPr>
              <a:t> DA, Brooks DE, </a:t>
            </a:r>
            <a:r>
              <a:rPr lang="en-US" sz="1000" dirty="0" err="1">
                <a:latin typeface="Calibri Light, sans-serif"/>
              </a:rPr>
              <a:t>Osterthaler</a:t>
            </a:r>
            <a:r>
              <a:rPr lang="en-US" sz="1000" dirty="0">
                <a:latin typeface="Calibri Light, sans-serif"/>
              </a:rPr>
              <a:t> KM, et al. 2017 Annual Report of the American Association of Poison Control Centers' National Poison Data System (NPDS): 35th Annual Report. </a:t>
            </a:r>
            <a:r>
              <a:rPr lang="en-US" sz="1000" dirty="0" err="1">
                <a:latin typeface="Calibri Light, sans-serif"/>
              </a:rPr>
              <a:t>Clin</a:t>
            </a:r>
            <a:r>
              <a:rPr lang="en-US" sz="1000" dirty="0">
                <a:latin typeface="Calibri Light, sans-serif"/>
              </a:rPr>
              <a:t> </a:t>
            </a:r>
            <a:r>
              <a:rPr lang="en-US" sz="1000" dirty="0" err="1">
                <a:latin typeface="Calibri Light, sans-serif"/>
              </a:rPr>
              <a:t>Toxicol</a:t>
            </a:r>
            <a:r>
              <a:rPr lang="en-US" sz="1000" dirty="0">
                <a:latin typeface="Calibri Light, sans-serif"/>
              </a:rPr>
              <a:t> (</a:t>
            </a:r>
            <a:r>
              <a:rPr lang="en-US" sz="1000" dirty="0" err="1">
                <a:latin typeface="Calibri Light, sans-serif"/>
              </a:rPr>
              <a:t>Phila</a:t>
            </a:r>
            <a:r>
              <a:rPr lang="en-US" sz="1000" dirty="0">
                <a:latin typeface="Calibri Light, sans-serif"/>
              </a:rPr>
              <a:t>). </a:t>
            </a:r>
            <a:endParaRPr lang="en-US" altLang="en-US" sz="1000" dirty="0">
              <a:latin typeface="News Gothic MT"/>
            </a:endParaRPr>
          </a:p>
        </p:txBody>
      </p:sp>
      <p:sp>
        <p:nvSpPr>
          <p:cNvPr id="2" name="Date Placeholder 1"/>
          <p:cNvSpPr>
            <a:spLocks noGrp="1"/>
          </p:cNvSpPr>
          <p:nvPr>
            <p:ph type="dt" sz="half" idx="10"/>
          </p:nvPr>
        </p:nvSpPr>
        <p:spPr/>
        <p:txBody>
          <a:bodyPr/>
          <a:lstStyle/>
          <a:p>
            <a:pPr>
              <a:defRPr/>
            </a:pPr>
            <a:fld id="{F5D03313-4E33-4AAB-BF2F-59D01ADC9C63}" type="datetime1">
              <a:rPr lang="en-US" smtClean="0"/>
              <a:t>6/23/2020</a:t>
            </a:fld>
            <a:endParaRPr lang="en-US"/>
          </a:p>
        </p:txBody>
      </p:sp>
      <p:sp>
        <p:nvSpPr>
          <p:cNvPr id="3" name="Footer Placeholder 2"/>
          <p:cNvSpPr>
            <a:spLocks noGrp="1"/>
          </p:cNvSpPr>
          <p:nvPr>
            <p:ph type="ftr" sz="quarter" idx="11"/>
          </p:nvPr>
        </p:nvSpPr>
        <p:spPr/>
        <p:txBody>
          <a:bodyPr/>
          <a:lstStyle/>
          <a:p>
            <a:pPr>
              <a:defRPr/>
            </a:pPr>
            <a:r>
              <a:rPr lang="en-US"/>
              <a:t>Module 1 ©UCSF CCHP 2020</a:t>
            </a:r>
          </a:p>
        </p:txBody>
      </p:sp>
      <p:sp>
        <p:nvSpPr>
          <p:cNvPr id="9" name="Footer Placeholder 2"/>
          <p:cNvSpPr txBox="1">
            <a:spLocks/>
          </p:cNvSpPr>
          <p:nvPr/>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Module 1 ©UCSF CCHP 2017</a:t>
            </a:r>
          </a:p>
        </p:txBody>
      </p:sp>
      <p:sp>
        <p:nvSpPr>
          <p:cNvPr id="10" name="Date Placeholder 3"/>
          <p:cNvSpPr txBox="1">
            <a:spLocks/>
          </p:cNvSpPr>
          <p:nvPr/>
        </p:nvSpPr>
        <p:spPr>
          <a:xfrm rot="16200000">
            <a:off x="7551351" y="1645920"/>
            <a:ext cx="2438399" cy="36576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0283CA-A88A-4C2B-BFC7-28AA8AC23613}" type="datetime1">
              <a:rPr lang="en-US" smtClean="0">
                <a:solidFill>
                  <a:srgbClr val="CAF278"/>
                </a:solidFill>
              </a:rPr>
              <a:pPr/>
              <a:t>6/23/2020</a:t>
            </a:fld>
            <a:endParaRPr lang="en-US">
              <a:solidFill>
                <a:srgbClr val="CAF278"/>
              </a:solidFill>
            </a:endParaRPr>
          </a:p>
        </p:txBody>
      </p:sp>
    </p:spTree>
    <p:custDataLst>
      <p:tags r:id="rId1"/>
    </p:custDataLst>
    <p:extLst>
      <p:ext uri="{BB962C8B-B14F-4D97-AF65-F5344CB8AC3E}">
        <p14:creationId xmlns:p14="http://schemas.microsoft.com/office/powerpoint/2010/main" val="2515268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887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8873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887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9" presetClass="emph" presetSubtype="0" grpId="0" nodeType="withEffect">
                                  <p:stCondLst>
                                    <p:cond delay="0"/>
                                  </p:stCondLst>
                                  <p:childTnLst>
                                    <p:set>
                                      <p:cBhvr rctx="PPT">
                                        <p:cTn id="22" dur="indefinite"/>
                                        <p:tgtEl>
                                          <p:spTgt spid="3188738"/>
                                        </p:tgtEl>
                                        <p:attrNameLst>
                                          <p:attrName>style.opacity</p:attrName>
                                        </p:attrNameLst>
                                      </p:cBhvr>
                                      <p:to>
                                        <p:strVal val="0.5"/>
                                      </p:to>
                                    </p:set>
                                    <p:animEffect filter="image" prLst="opacity: 0.5">
                                      <p:cBhvr rctx="IE">
                                        <p:cTn id="23" dur="indefinite"/>
                                        <p:tgtEl>
                                          <p:spTgt spid="3188738"/>
                                        </p:tgtEl>
                                      </p:cBhvr>
                                    </p:animEffect>
                                  </p:childTnLst>
                                </p:cTn>
                              </p:par>
                              <p:par>
                                <p:cTn id="24" presetID="9" presetClass="emph" presetSubtype="0" grpId="0" nodeType="withEffect">
                                  <p:stCondLst>
                                    <p:cond delay="0"/>
                                  </p:stCondLst>
                                  <p:childTnLst>
                                    <p:set>
                                      <p:cBhvr rctx="PPT">
                                        <p:cTn id="25" dur="indefinite"/>
                                        <p:tgtEl>
                                          <p:spTgt spid="3188739">
                                            <p:txEl>
                                              <p:pRg st="0" end="0"/>
                                            </p:txEl>
                                          </p:spTgt>
                                        </p:tgtEl>
                                        <p:attrNameLst>
                                          <p:attrName>style.opacity</p:attrName>
                                        </p:attrNameLst>
                                      </p:cBhvr>
                                      <p:to>
                                        <p:strVal val="0.5"/>
                                      </p:to>
                                    </p:set>
                                    <p:animEffect filter="image" prLst="opacity: 0.5">
                                      <p:cBhvr rctx="IE">
                                        <p:cTn id="26" dur="indefinite"/>
                                        <p:tgtEl>
                                          <p:spTgt spid="3188739">
                                            <p:txEl>
                                              <p:pRg st="0" end="0"/>
                                            </p:txEl>
                                          </p:spTgt>
                                        </p:tgtEl>
                                      </p:cBhvr>
                                    </p:animEffect>
                                  </p:childTnLst>
                                </p:cTn>
                              </p:par>
                              <p:par>
                                <p:cTn id="27" presetID="9" presetClass="emph" presetSubtype="0" grpId="0" nodeType="withEffect">
                                  <p:stCondLst>
                                    <p:cond delay="0"/>
                                  </p:stCondLst>
                                  <p:childTnLst>
                                    <p:set>
                                      <p:cBhvr rctx="PPT">
                                        <p:cTn id="28" dur="indefinite"/>
                                        <p:tgtEl>
                                          <p:spTgt spid="3188739">
                                            <p:txEl>
                                              <p:pRg st="2" end="2"/>
                                            </p:txEl>
                                          </p:spTgt>
                                        </p:tgtEl>
                                        <p:attrNameLst>
                                          <p:attrName>style.opacity</p:attrName>
                                        </p:attrNameLst>
                                      </p:cBhvr>
                                      <p:to>
                                        <p:strVal val="0.5"/>
                                      </p:to>
                                    </p:set>
                                    <p:animEffect filter="image" prLst="opacity: 0.5">
                                      <p:cBhvr rctx="IE">
                                        <p:cTn id="29" dur="indefinite"/>
                                        <p:tgtEl>
                                          <p:spTgt spid="3188739">
                                            <p:txEl>
                                              <p:pRg st="2" end="2"/>
                                            </p:txEl>
                                          </p:spTgt>
                                        </p:tgtEl>
                                      </p:cBhvr>
                                    </p:animEffect>
                                  </p:childTnLst>
                                </p:cTn>
                              </p:par>
                              <p:par>
                                <p:cTn id="30" presetID="9" presetClass="emph" presetSubtype="0" grpId="0" nodeType="withEffect">
                                  <p:stCondLst>
                                    <p:cond delay="0"/>
                                  </p:stCondLst>
                                  <p:childTnLst>
                                    <p:set>
                                      <p:cBhvr rctx="PPT">
                                        <p:cTn id="31" dur="indefinite"/>
                                        <p:tgtEl>
                                          <p:spTgt spid="3188739">
                                            <p:txEl>
                                              <p:pRg st="3" end="3"/>
                                            </p:txEl>
                                          </p:spTgt>
                                        </p:tgtEl>
                                        <p:attrNameLst>
                                          <p:attrName>style.opacity</p:attrName>
                                        </p:attrNameLst>
                                      </p:cBhvr>
                                      <p:to>
                                        <p:strVal val="0.5"/>
                                      </p:to>
                                    </p:set>
                                    <p:animEffect filter="image" prLst="opacity: 0.5">
                                      <p:cBhvr rctx="IE">
                                        <p:cTn id="32" dur="indefinite"/>
                                        <p:tgtEl>
                                          <p:spTgt spid="3188739">
                                            <p:txEl>
                                              <p:pRg st="3" end="3"/>
                                            </p:txEl>
                                          </p:spTgt>
                                        </p:tgtEl>
                                      </p:cBhvr>
                                    </p:animEffect>
                                  </p:childTnLst>
                                </p:cTn>
                              </p:par>
                              <p:par>
                                <p:cTn id="33" presetID="9" presetClass="emph" presetSubtype="0" grpId="0" nodeType="withEffect">
                                  <p:stCondLst>
                                    <p:cond delay="0"/>
                                  </p:stCondLst>
                                  <p:childTnLst>
                                    <p:set>
                                      <p:cBhvr rctx="PPT">
                                        <p:cTn id="34" dur="indefinite"/>
                                        <p:tgtEl>
                                          <p:spTgt spid="3188739">
                                            <p:txEl>
                                              <p:pRg st="4" end="4"/>
                                            </p:txEl>
                                          </p:spTgt>
                                        </p:tgtEl>
                                        <p:attrNameLst>
                                          <p:attrName>style.opacity</p:attrName>
                                        </p:attrNameLst>
                                      </p:cBhvr>
                                      <p:to>
                                        <p:strVal val="0.5"/>
                                      </p:to>
                                    </p:set>
                                    <p:animEffect filter="image" prLst="opacity: 0.5">
                                      <p:cBhvr rctx="IE">
                                        <p:cTn id="35" dur="indefinite"/>
                                        <p:tgtEl>
                                          <p:spTgt spid="31887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8738" grpId="0"/>
      <p:bldP spid="3188739" grpId="0" build="p"/>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0786" name="Rectangle 2"/>
          <p:cNvSpPr>
            <a:spLocks noGrp="1" noChangeArrowheads="1"/>
          </p:cNvSpPr>
          <p:nvPr>
            <p:ph type="title"/>
          </p:nvPr>
        </p:nvSpPr>
        <p:spPr>
          <a:xfrm>
            <a:off x="457200" y="403225"/>
            <a:ext cx="8229600" cy="585788"/>
          </a:xfrm>
        </p:spPr>
        <p:txBody>
          <a:bodyPr>
            <a:noAutofit/>
          </a:bodyPr>
          <a:lstStyle/>
          <a:p>
            <a:pPr>
              <a:defRPr/>
            </a:pPr>
            <a:r>
              <a:rPr lang="en-US" dirty="0">
                <a:latin typeface="+mj-lt"/>
              </a:rPr>
              <a:t>What are the </a:t>
            </a:r>
            <a:r>
              <a:rPr lang="en-US" dirty="0"/>
              <a:t>Possible Pathways</a:t>
            </a:r>
            <a:r>
              <a:rPr lang="en-US" dirty="0">
                <a:latin typeface="+mj-lt"/>
              </a:rPr>
              <a:t> of Exposure for Children?</a:t>
            </a:r>
          </a:p>
        </p:txBody>
      </p:sp>
      <p:pic>
        <p:nvPicPr>
          <p:cNvPr id="25603" name="Picture 3" descr="composite(1_5)"/>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28600" y="1498600"/>
            <a:ext cx="4191000" cy="4340225"/>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90788" name="Rectangle 4"/>
          <p:cNvSpPr>
            <a:spLocks noGrp="1" noChangeArrowheads="1"/>
          </p:cNvSpPr>
          <p:nvPr>
            <p:ph sz="half" idx="2"/>
          </p:nvPr>
        </p:nvSpPr>
        <p:spPr>
          <a:xfrm>
            <a:off x="4648200" y="1447800"/>
            <a:ext cx="3581400" cy="4191000"/>
          </a:xfrm>
        </p:spPr>
        <p:txBody>
          <a:bodyPr/>
          <a:lstStyle/>
          <a:p>
            <a:pPr marL="533400" indent="-533400">
              <a:buFont typeface="Wingdings" pitchFamily="2" charset="2"/>
              <a:buAutoNum type="arabicPeriod"/>
              <a:defRPr/>
            </a:pPr>
            <a:r>
              <a:rPr lang="en-US" dirty="0">
                <a:latin typeface="+mn-lt"/>
              </a:rPr>
              <a:t>By eating</a:t>
            </a:r>
          </a:p>
          <a:p>
            <a:pPr marL="533400" indent="-533400">
              <a:buFont typeface="Wingdings" pitchFamily="2" charset="2"/>
              <a:buAutoNum type="arabicPeriod"/>
              <a:defRPr/>
            </a:pPr>
            <a:r>
              <a:rPr lang="en-US" dirty="0">
                <a:latin typeface="+mn-lt"/>
              </a:rPr>
              <a:t>By breathing</a:t>
            </a:r>
          </a:p>
          <a:p>
            <a:pPr marL="533400" indent="-533400">
              <a:buFont typeface="Wingdings" pitchFamily="2" charset="2"/>
              <a:buAutoNum type="arabicPeriod"/>
              <a:defRPr/>
            </a:pPr>
            <a:r>
              <a:rPr lang="en-US" dirty="0">
                <a:latin typeface="+mn-lt"/>
              </a:rPr>
              <a:t>Through skin</a:t>
            </a:r>
          </a:p>
          <a:p>
            <a:pPr marL="533400" indent="-533400">
              <a:buFont typeface="Wingdings" pitchFamily="2" charset="2"/>
              <a:buAutoNum type="arabicPeriod"/>
              <a:defRPr/>
            </a:pPr>
            <a:r>
              <a:rPr lang="en-US" dirty="0">
                <a:latin typeface="+mn-lt"/>
              </a:rPr>
              <a:t>Across the placenta (in the womb)</a:t>
            </a:r>
          </a:p>
        </p:txBody>
      </p:sp>
      <p:pic>
        <p:nvPicPr>
          <p:cNvPr id="25605" name="Picture 5" descr="toddler_on_moms_bel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060435"/>
            <a:ext cx="1773237" cy="17732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Date Placeholder 3"/>
          <p:cNvSpPr txBox="1">
            <a:spLocks/>
          </p:cNvSpPr>
          <p:nvPr/>
        </p:nvSpPr>
        <p:spPr>
          <a:xfrm rot="16200000">
            <a:off x="7589520" y="1493520"/>
            <a:ext cx="2438399" cy="36576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0283CA-A88A-4C2B-BFC7-28AA8AC23613}" type="datetime1">
              <a:rPr lang="en-US" smtClean="0">
                <a:solidFill>
                  <a:srgbClr val="CAF278"/>
                </a:solidFill>
              </a:rPr>
              <a:pPr/>
              <a:t>6/23/2020</a:t>
            </a:fld>
            <a:endParaRPr lang="en-US" dirty="0">
              <a:solidFill>
                <a:srgbClr val="CAF278"/>
              </a:solidFill>
            </a:endParaRPr>
          </a:p>
        </p:txBody>
      </p:sp>
      <p:sp>
        <p:nvSpPr>
          <p:cNvPr id="4" name="Footer Placeholder 3"/>
          <p:cNvSpPr>
            <a:spLocks noGrp="1"/>
          </p:cNvSpPr>
          <p:nvPr>
            <p:ph type="ftr" sz="quarter" idx="11"/>
          </p:nvPr>
        </p:nvSpPr>
        <p:spPr>
          <a:xfrm rot="16200000">
            <a:off x="7704417" y="3920665"/>
            <a:ext cx="2203381" cy="623609"/>
          </a:xfrm>
        </p:spPr>
        <p:txBody>
          <a:bodyPr/>
          <a:lstStyle/>
          <a:p>
            <a:r>
              <a:rPr lang="en-US">
                <a:solidFill>
                  <a:srgbClr val="CAF278"/>
                </a:solidFill>
              </a:rPr>
              <a:t>Module 1 ©UCSF CCHP 2020</a:t>
            </a:r>
            <a:endParaRPr lang="en-US" dirty="0">
              <a:solidFill>
                <a:srgbClr val="CAF278"/>
              </a:solidFill>
            </a:endParaRPr>
          </a:p>
        </p:txBody>
      </p:sp>
      <p:sp>
        <p:nvSpPr>
          <p:cNvPr id="2" name="Date Placeholder 1"/>
          <p:cNvSpPr>
            <a:spLocks noGrp="1"/>
          </p:cNvSpPr>
          <p:nvPr>
            <p:ph type="dt" sz="half" idx="10"/>
          </p:nvPr>
        </p:nvSpPr>
        <p:spPr/>
        <p:txBody>
          <a:bodyPr/>
          <a:lstStyle/>
          <a:p>
            <a:fld id="{0BDBD267-D3E2-489F-8999-A033EB19D9AA}" type="datetime1">
              <a:rPr lang="en-US" smtClean="0">
                <a:solidFill>
                  <a:srgbClr val="CAF278"/>
                </a:solidFill>
              </a:rPr>
              <a:t>6/23/2020</a:t>
            </a:fld>
            <a:endParaRPr lang="en-US">
              <a:solidFill>
                <a:srgbClr val="CAF278"/>
              </a:solidFill>
            </a:endParaRPr>
          </a:p>
        </p:txBody>
      </p:sp>
    </p:spTree>
    <p:custDataLst>
      <p:tags r:id="rId1"/>
    </p:custDataLst>
    <p:extLst>
      <p:ext uri="{BB962C8B-B14F-4D97-AF65-F5344CB8AC3E}">
        <p14:creationId xmlns:p14="http://schemas.microsoft.com/office/powerpoint/2010/main" val="2605540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room filled with furniture and a table&#10;&#10;Description generated with high confidence">
            <a:extLst>
              <a:ext uri="{FF2B5EF4-FFF2-40B4-BE49-F238E27FC236}">
                <a16:creationId xmlns:a16="http://schemas.microsoft.com/office/drawing/2014/main" id="{8E1AACCC-F322-4EC6-B8D7-134E6C12C223}"/>
              </a:ext>
            </a:extLst>
          </p:cNvPr>
          <p:cNvPicPr>
            <a:picLocks noChangeAspect="1"/>
          </p:cNvPicPr>
          <p:nvPr/>
        </p:nvPicPr>
        <p:blipFill>
          <a:blip r:embed="rId4"/>
          <a:stretch>
            <a:fillRect/>
          </a:stretch>
        </p:blipFill>
        <p:spPr>
          <a:xfrm>
            <a:off x="5880847" y="3548407"/>
            <a:ext cx="2447366" cy="1993395"/>
          </a:xfrm>
          <a:prstGeom prst="rect">
            <a:avLst/>
          </a:prstGeom>
          <a:ln w="28575">
            <a:solidFill>
              <a:schemeClr val="tx1"/>
            </a:solidFill>
          </a:ln>
        </p:spPr>
      </p:pic>
      <p:pic>
        <p:nvPicPr>
          <p:cNvPr id="1028" name="Picture 4" descr="http://www.theecologist.org/siteimage/scale/0/0/8214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9244" y="1175354"/>
            <a:ext cx="2453215" cy="183991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cdn.patch.com/users/394606/2015/11/T800x600/20151156429ef8e849f.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639" b="6830"/>
          <a:stretch/>
        </p:blipFill>
        <p:spPr bwMode="auto">
          <a:xfrm>
            <a:off x="142875" y="3396013"/>
            <a:ext cx="3169156" cy="208051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457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8699" y="3425769"/>
            <a:ext cx="2144713" cy="218604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75" y="896938"/>
            <a:ext cx="2587183" cy="22764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2" name="Picture 2" descr="A hand holding a fruit&#10;&#10;Description generated with high confidence"/>
          <p:cNvPicPr>
            <a:picLocks noChangeAspect="1" noChangeArrowheads="1"/>
          </p:cNvPicPr>
          <p:nvPr/>
        </p:nvPicPr>
        <p:blipFill>
          <a:blip r:embed="rId9"/>
          <a:srcRect/>
          <a:stretch>
            <a:fillRect/>
          </a:stretch>
        </p:blipFill>
        <p:spPr bwMode="auto">
          <a:xfrm>
            <a:off x="2897362" y="1084412"/>
            <a:ext cx="2830513" cy="202179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59746" name="Rectangle 2"/>
          <p:cNvSpPr>
            <a:spLocks noGrp="1" noChangeArrowheads="1"/>
          </p:cNvSpPr>
          <p:nvPr>
            <p:ph type="title"/>
          </p:nvPr>
        </p:nvSpPr>
        <p:spPr>
          <a:xfrm>
            <a:off x="142875" y="165100"/>
            <a:ext cx="8229600" cy="584200"/>
          </a:xfrm>
        </p:spPr>
        <p:txBody>
          <a:bodyPr/>
          <a:lstStyle/>
          <a:p>
            <a:pPr>
              <a:defRPr/>
            </a:pPr>
            <a:r>
              <a:rPr lang="en-US" dirty="0">
                <a:latin typeface="+mj-lt"/>
              </a:rPr>
              <a:t>Where </a:t>
            </a:r>
            <a:r>
              <a:rPr lang="en-US" dirty="0"/>
              <a:t>could</a:t>
            </a:r>
            <a:r>
              <a:rPr lang="en-US" dirty="0">
                <a:latin typeface="+mj-lt"/>
              </a:rPr>
              <a:t> pesticides </a:t>
            </a:r>
            <a:r>
              <a:rPr lang="en-US" dirty="0"/>
              <a:t>be </a:t>
            </a:r>
            <a:r>
              <a:rPr lang="en-US" dirty="0">
                <a:latin typeface="+mj-lt"/>
              </a:rPr>
              <a:t>found?</a:t>
            </a:r>
          </a:p>
        </p:txBody>
      </p:sp>
      <p:sp>
        <p:nvSpPr>
          <p:cNvPr id="24585" name="Text Box 8"/>
          <p:cNvSpPr txBox="1">
            <a:spLocks noChangeArrowheads="1"/>
          </p:cNvSpPr>
          <p:nvPr/>
        </p:nvSpPr>
        <p:spPr bwMode="auto">
          <a:xfrm>
            <a:off x="5930002" y="2624197"/>
            <a:ext cx="2439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dirty="0">
                <a:latin typeface="News Gothic MT"/>
                <a:ea typeface="News Gothic MT"/>
                <a:cs typeface="News Gothic MT"/>
              </a:rPr>
              <a:t>Household</a:t>
            </a:r>
            <a:r>
              <a:rPr lang="en-US" altLang="en-US" b="1" dirty="0">
                <a:solidFill>
                  <a:schemeClr val="bg1"/>
                </a:solidFill>
                <a:latin typeface="News Gothic MT"/>
                <a:ea typeface="News Gothic MT"/>
                <a:cs typeface="News Gothic MT"/>
              </a:rPr>
              <a:t> </a:t>
            </a:r>
            <a:r>
              <a:rPr lang="en-US" altLang="en-US" b="1" dirty="0">
                <a:latin typeface="News Gothic MT"/>
                <a:ea typeface="News Gothic MT"/>
                <a:cs typeface="News Gothic MT"/>
              </a:rPr>
              <a:t>Products</a:t>
            </a:r>
          </a:p>
        </p:txBody>
      </p:sp>
      <p:sp>
        <p:nvSpPr>
          <p:cNvPr id="24586" name="Text Box 9"/>
          <p:cNvSpPr txBox="1">
            <a:spLocks noChangeArrowheads="1"/>
          </p:cNvSpPr>
          <p:nvPr/>
        </p:nvSpPr>
        <p:spPr bwMode="auto">
          <a:xfrm>
            <a:off x="3223655" y="1128233"/>
            <a:ext cx="236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dirty="0">
                <a:solidFill>
                  <a:schemeClr val="bg1"/>
                </a:solidFill>
                <a:latin typeface="News Gothic MT"/>
                <a:ea typeface="News Gothic MT"/>
                <a:cs typeface="News Gothic MT"/>
              </a:rPr>
              <a:t>Fruits &amp; Vegetables</a:t>
            </a:r>
          </a:p>
        </p:txBody>
      </p:sp>
      <p:sp>
        <p:nvSpPr>
          <p:cNvPr id="24587" name="Text Box 10"/>
          <p:cNvSpPr txBox="1">
            <a:spLocks noChangeArrowheads="1"/>
          </p:cNvSpPr>
          <p:nvPr/>
        </p:nvSpPr>
        <p:spPr bwMode="auto">
          <a:xfrm>
            <a:off x="5729764" y="3507909"/>
            <a:ext cx="22084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en-US" altLang="en-US" b="1" dirty="0">
                <a:latin typeface="News Gothic MT"/>
                <a:ea typeface="News Gothic MT"/>
                <a:cs typeface="News Gothic MT"/>
              </a:rPr>
              <a:t>Child Care Homes</a:t>
            </a:r>
            <a:endParaRPr lang="en-US"/>
          </a:p>
          <a:p>
            <a:pPr algn="ctr"/>
            <a:r>
              <a:rPr lang="en-US" altLang="en-US" b="1" dirty="0">
                <a:latin typeface="News Gothic MT"/>
                <a:ea typeface="News Gothic MT"/>
                <a:cs typeface="News Gothic MT"/>
              </a:rPr>
              <a:t>&amp; Centers</a:t>
            </a:r>
          </a:p>
        </p:txBody>
      </p:sp>
      <p:sp>
        <p:nvSpPr>
          <p:cNvPr id="24588" name="Text Box 11"/>
          <p:cNvSpPr txBox="1">
            <a:spLocks noChangeArrowheads="1"/>
          </p:cNvSpPr>
          <p:nvPr/>
        </p:nvSpPr>
        <p:spPr bwMode="auto">
          <a:xfrm>
            <a:off x="1173455" y="501757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dirty="0">
                <a:solidFill>
                  <a:schemeClr val="bg1"/>
                </a:solidFill>
                <a:latin typeface="News Gothic MT"/>
                <a:ea typeface="News Gothic MT"/>
                <a:cs typeface="News Gothic MT"/>
              </a:rPr>
              <a:t>Housing</a:t>
            </a:r>
          </a:p>
        </p:txBody>
      </p:sp>
      <p:sp>
        <p:nvSpPr>
          <p:cNvPr id="24589" name="Text Box 12"/>
          <p:cNvSpPr txBox="1">
            <a:spLocks noChangeArrowheads="1"/>
          </p:cNvSpPr>
          <p:nvPr/>
        </p:nvSpPr>
        <p:spPr bwMode="auto">
          <a:xfrm>
            <a:off x="311337" y="2760382"/>
            <a:ext cx="2269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b="1" dirty="0">
                <a:solidFill>
                  <a:schemeClr val="bg1"/>
                </a:solidFill>
                <a:latin typeface="News Gothic MT"/>
                <a:ea typeface="News Gothic MT"/>
                <a:cs typeface="News Gothic MT"/>
              </a:rPr>
              <a:t>Agricultural Fields</a:t>
            </a:r>
          </a:p>
        </p:txBody>
      </p:sp>
      <p:sp>
        <p:nvSpPr>
          <p:cNvPr id="24590" name="Text Box 13"/>
          <p:cNvSpPr txBox="1">
            <a:spLocks noChangeArrowheads="1"/>
          </p:cNvSpPr>
          <p:nvPr/>
        </p:nvSpPr>
        <p:spPr bwMode="auto">
          <a:xfrm>
            <a:off x="0" y="5715000"/>
            <a:ext cx="4803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sz="1000" dirty="0">
                <a:latin typeface="News Gothic MT"/>
              </a:rPr>
              <a:t>Sanborn et al. Identifying and Managing Adverse Environmental Health Effects: 4 </a:t>
            </a:r>
          </a:p>
          <a:p>
            <a:r>
              <a:rPr lang="en-US" altLang="en-US" sz="1000" dirty="0">
                <a:latin typeface="News Gothic MT"/>
              </a:rPr>
              <a:t>  Pesticides.  CMAJ May 28, 2002:  166 (11):  1431-1436</a:t>
            </a:r>
            <a:endParaRPr lang="en-US" altLang="en-US" dirty="0">
              <a:latin typeface="News Gothic MT"/>
            </a:endParaRPr>
          </a:p>
        </p:txBody>
      </p:sp>
      <p:sp>
        <p:nvSpPr>
          <p:cNvPr id="24591" name="Text Box 16"/>
          <p:cNvSpPr txBox="1">
            <a:spLocks noChangeArrowheads="1"/>
          </p:cNvSpPr>
          <p:nvPr/>
        </p:nvSpPr>
        <p:spPr bwMode="auto">
          <a:xfrm>
            <a:off x="3779280" y="4965481"/>
            <a:ext cx="17235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en-US" altLang="en-US" b="1" dirty="0">
                <a:solidFill>
                  <a:schemeClr val="bg1"/>
                </a:solidFill>
                <a:latin typeface="News Gothic MT"/>
                <a:ea typeface="News Gothic MT"/>
                <a:cs typeface="News Gothic MT"/>
              </a:rPr>
              <a:t>Contaminated</a:t>
            </a:r>
          </a:p>
          <a:p>
            <a:pPr algn="ctr"/>
            <a:r>
              <a:rPr lang="en-US" altLang="en-US" b="1" dirty="0">
                <a:solidFill>
                  <a:schemeClr val="bg1"/>
                </a:solidFill>
                <a:latin typeface="News Gothic MT"/>
                <a:ea typeface="News Gothic MT"/>
                <a:cs typeface="News Gothic MT"/>
              </a:rPr>
              <a:t> Water</a:t>
            </a:r>
          </a:p>
        </p:txBody>
      </p:sp>
      <p:sp>
        <p:nvSpPr>
          <p:cNvPr id="2" name="Date Placeholder 1"/>
          <p:cNvSpPr>
            <a:spLocks noGrp="1"/>
          </p:cNvSpPr>
          <p:nvPr>
            <p:ph type="dt" sz="half" idx="10"/>
          </p:nvPr>
        </p:nvSpPr>
        <p:spPr/>
        <p:txBody>
          <a:bodyPr/>
          <a:lstStyle/>
          <a:p>
            <a:fld id="{0EA2470A-63AB-4FE0-AA4B-3ADB78284557}" type="datetime1">
              <a:rPr lang="en-US" smtClean="0">
                <a:solidFill>
                  <a:srgbClr val="CAF278"/>
                </a:solidFill>
              </a:rPr>
              <a:t>6/23/2020</a:t>
            </a:fld>
            <a:endParaRPr lang="en-US" dirty="0">
              <a:solidFill>
                <a:srgbClr val="CAF278"/>
              </a:solidFill>
            </a:endParaRPr>
          </a:p>
        </p:txBody>
      </p:sp>
      <p:sp>
        <p:nvSpPr>
          <p:cNvPr id="3" name="Footer Placeholder 2"/>
          <p:cNvSpPr>
            <a:spLocks noGrp="1"/>
          </p:cNvSpPr>
          <p:nvPr>
            <p:ph type="ftr" sz="quarter" idx="11"/>
          </p:nvPr>
        </p:nvSpPr>
        <p:spPr>
          <a:xfrm rot="16200000">
            <a:off x="7487656" y="4349956"/>
            <a:ext cx="2519683" cy="137288"/>
          </a:xfrm>
        </p:spPr>
        <p:txBody>
          <a:bodyPr/>
          <a:lstStyle/>
          <a:p>
            <a:r>
              <a:rPr lang="en-US">
                <a:solidFill>
                  <a:srgbClr val="CAF278"/>
                </a:solidFill>
              </a:rPr>
              <a:t>Module 1 ©UCSF CCHP 2020</a:t>
            </a:r>
            <a:endParaRPr lang="en-US" dirty="0">
              <a:solidFill>
                <a:srgbClr val="CAF278"/>
              </a:solidFill>
            </a:endParaRPr>
          </a:p>
        </p:txBody>
      </p:sp>
    </p:spTree>
    <p:custDataLst>
      <p:tags r:id="rId1"/>
    </p:custDataLst>
    <p:extLst>
      <p:ext uri="{BB962C8B-B14F-4D97-AF65-F5344CB8AC3E}">
        <p14:creationId xmlns:p14="http://schemas.microsoft.com/office/powerpoint/2010/main" val="1043911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010400" cy="688975"/>
          </a:xfrm>
        </p:spPr>
        <p:txBody>
          <a:bodyPr>
            <a:normAutofit fontScale="90000"/>
          </a:bodyPr>
          <a:lstStyle/>
          <a:p>
            <a:pPr>
              <a:defRPr/>
            </a:pPr>
            <a:r>
              <a:rPr lang="en-US" dirty="0"/>
              <a:t/>
            </a:r>
            <a:br>
              <a:rPr lang="en-US" dirty="0"/>
            </a:br>
            <a:r>
              <a:rPr lang="en-US" sz="2800" dirty="0"/>
              <a:t>Environmental Working Group (EWG)</a:t>
            </a:r>
            <a:r>
              <a:rPr lang="en-US" dirty="0"/>
              <a:t/>
            </a:r>
            <a:br>
              <a:rPr lang="en-US" dirty="0"/>
            </a:br>
            <a:endParaRPr lang="en-US" dirty="0"/>
          </a:p>
        </p:txBody>
      </p:sp>
      <p:sp>
        <p:nvSpPr>
          <p:cNvPr id="5" name="TextBox 4"/>
          <p:cNvSpPr txBox="1"/>
          <p:nvPr/>
        </p:nvSpPr>
        <p:spPr>
          <a:xfrm>
            <a:off x="533400" y="5223659"/>
            <a:ext cx="7467600" cy="646331"/>
          </a:xfrm>
          <a:prstGeom prst="rect">
            <a:avLst/>
          </a:prstGeom>
          <a:solidFill>
            <a:schemeClr val="bg1"/>
          </a:solidFill>
        </p:spPr>
        <p:txBody>
          <a:bodyPr wrap="square" rtlCol="0" anchor="t">
            <a:spAutoFit/>
          </a:bodyPr>
          <a:lstStyle/>
          <a:p>
            <a:pPr algn="ctr"/>
            <a:r>
              <a:rPr lang="en-US" dirty="0"/>
              <a:t>Find the guide at </a:t>
            </a:r>
            <a:r>
              <a:rPr lang="en-US" dirty="0">
                <a:hlinkClick r:id="rId4"/>
              </a:rPr>
              <a:t>http://www.ewg.org/foodnews/</a:t>
            </a:r>
          </a:p>
          <a:p>
            <a:pPr algn="ctr"/>
            <a:r>
              <a:rPr lang="en-US" dirty="0">
                <a:cs typeface="Calibri"/>
              </a:rPr>
              <a:t>*</a:t>
            </a:r>
            <a:r>
              <a:rPr lang="en-US" sz="1400" dirty="0">
                <a:cs typeface="Calibri"/>
              </a:rPr>
              <a:t>List based on pesticide residue data from USDA and FDA from 2003-2017</a:t>
            </a:r>
          </a:p>
        </p:txBody>
      </p:sp>
      <p:sp>
        <p:nvSpPr>
          <p:cNvPr id="3" name="Date Placeholder 2"/>
          <p:cNvSpPr>
            <a:spLocks noGrp="1"/>
          </p:cNvSpPr>
          <p:nvPr>
            <p:ph type="dt" sz="half" idx="10"/>
          </p:nvPr>
        </p:nvSpPr>
        <p:spPr/>
        <p:txBody>
          <a:bodyPr/>
          <a:lstStyle/>
          <a:p>
            <a:pPr>
              <a:defRPr/>
            </a:pPr>
            <a:fld id="{5D170588-90D2-4DD5-A477-B5F73E2E7A16}" type="datetime1">
              <a:rPr lang="en-US" smtClean="0"/>
              <a:t>6/23/2020</a:t>
            </a:fld>
            <a:endParaRPr lang="en-US" dirty="0"/>
          </a:p>
        </p:txBody>
      </p:sp>
      <p:sp>
        <p:nvSpPr>
          <p:cNvPr id="4" name="Footer Placeholder 3"/>
          <p:cNvSpPr>
            <a:spLocks noGrp="1"/>
          </p:cNvSpPr>
          <p:nvPr>
            <p:ph type="ftr" sz="quarter" idx="11"/>
          </p:nvPr>
        </p:nvSpPr>
        <p:spPr/>
        <p:txBody>
          <a:bodyPr/>
          <a:lstStyle/>
          <a:p>
            <a:pPr>
              <a:defRPr/>
            </a:pPr>
            <a:r>
              <a:rPr lang="en-US"/>
              <a:t>Module 1 ©UCSF CCHP 2020</a:t>
            </a:r>
          </a:p>
        </p:txBody>
      </p:sp>
      <p:pic>
        <p:nvPicPr>
          <p:cNvPr id="8" name="Picture 8" descr="A close up of text on a white background&#10;&#10;Description generated with very high confidence">
            <a:extLst>
              <a:ext uri="{FF2B5EF4-FFF2-40B4-BE49-F238E27FC236}">
                <a16:creationId xmlns:a16="http://schemas.microsoft.com/office/drawing/2014/main" id="{FEC6F953-B5E7-4FA2-98B9-C4F0E969A272}"/>
              </a:ext>
            </a:extLst>
          </p:cNvPr>
          <p:cNvPicPr>
            <a:picLocks noChangeAspect="1"/>
          </p:cNvPicPr>
          <p:nvPr/>
        </p:nvPicPr>
        <p:blipFill>
          <a:blip r:embed="rId5"/>
          <a:stretch>
            <a:fillRect/>
          </a:stretch>
        </p:blipFill>
        <p:spPr>
          <a:xfrm>
            <a:off x="869576" y="909917"/>
            <a:ext cx="6526305" cy="4347881"/>
          </a:xfrm>
          <a:prstGeom prst="rect">
            <a:avLst/>
          </a:prstGeom>
        </p:spPr>
      </p:pic>
    </p:spTree>
    <p:custDataLst>
      <p:tags r:id="rId1"/>
    </p:custDataLst>
    <p:extLst>
      <p:ext uri="{BB962C8B-B14F-4D97-AF65-F5344CB8AC3E}">
        <p14:creationId xmlns:p14="http://schemas.microsoft.com/office/powerpoint/2010/main" val="1462684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1813"/>
            <a:ext cx="8229600" cy="585787"/>
          </a:xfrm>
        </p:spPr>
        <p:txBody>
          <a:bodyPr/>
          <a:lstStyle/>
          <a:p>
            <a:pPr>
              <a:defRPr/>
            </a:pPr>
            <a:r>
              <a:rPr lang="en-US" dirty="0">
                <a:latin typeface="+mj-lt"/>
              </a:rPr>
              <a:t>How common is pesticide-use?</a:t>
            </a:r>
          </a:p>
        </p:txBody>
      </p:sp>
      <p:graphicFrame>
        <p:nvGraphicFramePr>
          <p:cNvPr id="5" name="Table 4"/>
          <p:cNvGraphicFramePr>
            <a:graphicFrameLocks noGrp="1"/>
          </p:cNvGraphicFramePr>
          <p:nvPr/>
        </p:nvGraphicFramePr>
        <p:xfrm>
          <a:off x="533400" y="1524000"/>
          <a:ext cx="8001000" cy="3881510"/>
        </p:xfrm>
        <a:graphic>
          <a:graphicData uri="http://schemas.openxmlformats.org/drawingml/2006/table">
            <a:tbl>
              <a:tblPr firstRow="1" bandRow="1">
                <a:tableStyleId>{5C22544A-7EE6-4342-B048-85BDC9FD1C3A}</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611712">
                <a:tc gridSpan="2">
                  <a:txBody>
                    <a:bodyPr/>
                    <a:lstStyle/>
                    <a:p>
                      <a:r>
                        <a:rPr lang="en-US" sz="2600" dirty="0"/>
                        <a:t>California</a:t>
                      </a:r>
                      <a:r>
                        <a:rPr lang="en-US" sz="2600" baseline="0" dirty="0"/>
                        <a:t> C</a:t>
                      </a:r>
                      <a:r>
                        <a:rPr lang="en-US" sz="2600" dirty="0"/>
                        <a:t>hild Care Pest Management Survey</a:t>
                      </a:r>
                    </a:p>
                  </a:txBody>
                  <a:tcPr marT="45715" marB="45715"/>
                </a:tc>
                <a:tc hMerge="1">
                  <a:txBody>
                    <a:bodyPr/>
                    <a:lstStyle/>
                    <a:p>
                      <a:endParaRPr lang="en-US" dirty="0"/>
                    </a:p>
                  </a:txBody>
                  <a:tcPr/>
                </a:tc>
                <a:extLst>
                  <a:ext uri="{0D108BD9-81ED-4DB2-BD59-A6C34878D82A}">
                    <a16:rowId xmlns:a16="http://schemas.microsoft.com/office/drawing/2014/main" val="10000"/>
                  </a:ext>
                </a:extLst>
              </a:tr>
              <a:tr h="611712">
                <a:tc>
                  <a:txBody>
                    <a:bodyPr/>
                    <a:lstStyle/>
                    <a:p>
                      <a:r>
                        <a:rPr lang="en-US" sz="2400" b="1" dirty="0"/>
                        <a:t>Pest problem present</a:t>
                      </a:r>
                    </a:p>
                  </a:txBody>
                  <a:tcPr marT="45715" marB="45715"/>
                </a:tc>
                <a:tc>
                  <a:txBody>
                    <a:bodyPr/>
                    <a:lstStyle/>
                    <a:p>
                      <a:pPr algn="ctr"/>
                      <a:r>
                        <a:rPr lang="en-US" sz="1800" dirty="0"/>
                        <a:t>90%</a:t>
                      </a:r>
                    </a:p>
                  </a:txBody>
                  <a:tcPr marT="45715" marB="45715"/>
                </a:tc>
                <a:extLst>
                  <a:ext uri="{0D108BD9-81ED-4DB2-BD59-A6C34878D82A}">
                    <a16:rowId xmlns:a16="http://schemas.microsoft.com/office/drawing/2014/main" val="10001"/>
                  </a:ext>
                </a:extLst>
              </a:tr>
              <a:tr h="611712">
                <a:tc>
                  <a:txBody>
                    <a:bodyPr/>
                    <a:lstStyle/>
                    <a:p>
                      <a:r>
                        <a:rPr lang="en-US" sz="2400" b="1" dirty="0"/>
                        <a:t>Using</a:t>
                      </a:r>
                      <a:r>
                        <a:rPr lang="en-US" sz="2400" b="1" baseline="0" dirty="0"/>
                        <a:t> any pesticides</a:t>
                      </a:r>
                      <a:endParaRPr lang="en-US" sz="2400" b="1" dirty="0"/>
                    </a:p>
                  </a:txBody>
                  <a:tcPr marT="45715" marB="45715"/>
                </a:tc>
                <a:tc>
                  <a:txBody>
                    <a:bodyPr/>
                    <a:lstStyle/>
                    <a:p>
                      <a:pPr algn="ctr"/>
                      <a:r>
                        <a:rPr lang="en-US" sz="1800" b="1" dirty="0">
                          <a:solidFill>
                            <a:schemeClr val="tx1"/>
                          </a:solidFill>
                        </a:rPr>
                        <a:t>55%</a:t>
                      </a:r>
                    </a:p>
                  </a:txBody>
                  <a:tcPr marT="45715" marB="45715"/>
                </a:tc>
                <a:extLst>
                  <a:ext uri="{0D108BD9-81ED-4DB2-BD59-A6C34878D82A}">
                    <a16:rowId xmlns:a16="http://schemas.microsoft.com/office/drawing/2014/main" val="10002"/>
                  </a:ext>
                </a:extLst>
              </a:tr>
              <a:tr h="611712">
                <a:tc>
                  <a:txBody>
                    <a:bodyPr/>
                    <a:lstStyle/>
                    <a:p>
                      <a:r>
                        <a:rPr lang="en-US" sz="2400" b="1" dirty="0"/>
                        <a:t>Using spray</a:t>
                      </a:r>
                      <a:r>
                        <a:rPr lang="en-US" sz="2400" b="1" baseline="0" dirty="0"/>
                        <a:t> or fogger</a:t>
                      </a:r>
                      <a:endParaRPr lang="en-US" sz="2400" b="1" dirty="0"/>
                    </a:p>
                  </a:txBody>
                  <a:tcPr marT="45715" marB="45715"/>
                </a:tc>
                <a:tc>
                  <a:txBody>
                    <a:bodyPr/>
                    <a:lstStyle/>
                    <a:p>
                      <a:pPr algn="ctr"/>
                      <a:r>
                        <a:rPr lang="en-US" sz="1800" b="1" dirty="0"/>
                        <a:t>47%</a:t>
                      </a:r>
                    </a:p>
                  </a:txBody>
                  <a:tcPr marT="45715" marB="45715"/>
                </a:tc>
                <a:extLst>
                  <a:ext uri="{0D108BD9-81ED-4DB2-BD59-A6C34878D82A}">
                    <a16:rowId xmlns:a16="http://schemas.microsoft.com/office/drawing/2014/main" val="10003"/>
                  </a:ext>
                </a:extLst>
              </a:tr>
              <a:tr h="822878">
                <a:tc>
                  <a:txBody>
                    <a:bodyPr/>
                    <a:lstStyle/>
                    <a:p>
                      <a:r>
                        <a:rPr lang="en-US" sz="2400" b="1" dirty="0"/>
                        <a:t>Using at least one IPM</a:t>
                      </a:r>
                      <a:r>
                        <a:rPr lang="en-US" sz="2400" b="1" baseline="0" dirty="0"/>
                        <a:t> approach</a:t>
                      </a:r>
                      <a:endParaRPr lang="en-US" sz="2400" b="1" dirty="0"/>
                    </a:p>
                  </a:txBody>
                  <a:tcPr marT="45715" marB="45715"/>
                </a:tc>
                <a:tc>
                  <a:txBody>
                    <a:bodyPr/>
                    <a:lstStyle/>
                    <a:p>
                      <a:pPr algn="ctr"/>
                      <a:r>
                        <a:rPr lang="en-US" sz="1800" dirty="0"/>
                        <a:t>65%</a:t>
                      </a:r>
                    </a:p>
                  </a:txBody>
                  <a:tcPr marT="45715" marB="45715"/>
                </a:tc>
                <a:extLst>
                  <a:ext uri="{0D108BD9-81ED-4DB2-BD59-A6C34878D82A}">
                    <a16:rowId xmlns:a16="http://schemas.microsoft.com/office/drawing/2014/main" val="10004"/>
                  </a:ext>
                </a:extLst>
              </a:tr>
              <a:tr h="611712">
                <a:tc>
                  <a:txBody>
                    <a:bodyPr/>
                    <a:lstStyle/>
                    <a:p>
                      <a:r>
                        <a:rPr lang="en-US" sz="2400" b="1" dirty="0"/>
                        <a:t>Aware of IPM</a:t>
                      </a:r>
                    </a:p>
                  </a:txBody>
                  <a:tcPr marT="45715" marB="45715"/>
                </a:tc>
                <a:tc>
                  <a:txBody>
                    <a:bodyPr/>
                    <a:lstStyle/>
                    <a:p>
                      <a:pPr algn="ctr"/>
                      <a:r>
                        <a:rPr lang="en-US" sz="1800" dirty="0"/>
                        <a:t>25%</a:t>
                      </a:r>
                    </a:p>
                  </a:txBody>
                  <a:tcPr marT="45715" marB="45715"/>
                </a:tc>
                <a:extLst>
                  <a:ext uri="{0D108BD9-81ED-4DB2-BD59-A6C34878D82A}">
                    <a16:rowId xmlns:a16="http://schemas.microsoft.com/office/drawing/2014/main" val="10005"/>
                  </a:ext>
                </a:extLst>
              </a:tr>
            </a:tbl>
          </a:graphicData>
        </a:graphic>
      </p:graphicFrame>
      <p:sp>
        <p:nvSpPr>
          <p:cNvPr id="6" name="Oval 5"/>
          <p:cNvSpPr/>
          <p:nvPr/>
        </p:nvSpPr>
        <p:spPr>
          <a:xfrm>
            <a:off x="0" y="2541588"/>
            <a:ext cx="9144000" cy="15732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48" name="Rectangle 8"/>
          <p:cNvSpPr>
            <a:spLocks noChangeArrowheads="1"/>
          </p:cNvSpPr>
          <p:nvPr/>
        </p:nvSpPr>
        <p:spPr bwMode="auto">
          <a:xfrm>
            <a:off x="174625" y="5581650"/>
            <a:ext cx="83597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t>Bradman, A. , Dobson, C., Leonard, V. &amp; Messenger, B. (2010). </a:t>
            </a:r>
            <a:r>
              <a:rPr lang="en-US" altLang="en-US" sz="1000" i="1" dirty="0"/>
              <a:t>Pest Management and Pesticide Use in California Child Care Centers, Center for Children’ s </a:t>
            </a:r>
            <a:r>
              <a:rPr lang="en-US" altLang="en-US" sz="1000" dirty="0"/>
              <a:t>Environmental Health Research, School of Public Health, UC Berkeley at apps.cdpr.ca.gov/</a:t>
            </a:r>
            <a:r>
              <a:rPr lang="en-US" altLang="en-US" sz="1000" dirty="0" err="1"/>
              <a:t>schoolipm</a:t>
            </a:r>
            <a:r>
              <a:rPr lang="en-US" altLang="en-US" sz="1000" dirty="0"/>
              <a:t>/childcare/pest_mgt_childcare.pdf.</a:t>
            </a:r>
          </a:p>
        </p:txBody>
      </p:sp>
      <p:sp>
        <p:nvSpPr>
          <p:cNvPr id="3" name="Date Placeholder 2"/>
          <p:cNvSpPr>
            <a:spLocks noGrp="1"/>
          </p:cNvSpPr>
          <p:nvPr>
            <p:ph type="dt" sz="half" idx="10"/>
          </p:nvPr>
        </p:nvSpPr>
        <p:spPr/>
        <p:txBody>
          <a:bodyPr/>
          <a:lstStyle/>
          <a:p>
            <a:fld id="{86032A7D-B718-41B0-9030-BA2D2A8AFCA3}"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2244916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5C48AF-141C-4BF4-A076-051D9174382E}" type="datetime1">
              <a:rPr lang="en-US" smtClean="0"/>
              <a:t>6/23/2020</a:t>
            </a:fld>
            <a:endParaRPr lang="en-US" dirty="0"/>
          </a:p>
        </p:txBody>
      </p:sp>
      <p:sp>
        <p:nvSpPr>
          <p:cNvPr id="3" name="Footer Placeholder 2"/>
          <p:cNvSpPr>
            <a:spLocks noGrp="1"/>
          </p:cNvSpPr>
          <p:nvPr>
            <p:ph type="ftr" sz="quarter" idx="11"/>
          </p:nvPr>
        </p:nvSpPr>
        <p:spPr/>
        <p:txBody>
          <a:bodyPr/>
          <a:lstStyle/>
          <a:p>
            <a:pPr>
              <a:defRPr/>
            </a:pPr>
            <a:r>
              <a:rPr lang="en-US"/>
              <a:t>Module 1 ©UCSF CCHP 2020</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0775" y="0"/>
            <a:ext cx="5302450" cy="6858000"/>
          </a:xfrm>
          <a:prstGeom prst="rect">
            <a:avLst/>
          </a:prstGeom>
        </p:spPr>
      </p:pic>
    </p:spTree>
    <p:custDataLst>
      <p:tags r:id="rId1"/>
    </p:custDataLst>
    <p:extLst>
      <p:ext uri="{BB962C8B-B14F-4D97-AF65-F5344CB8AC3E}">
        <p14:creationId xmlns:p14="http://schemas.microsoft.com/office/powerpoint/2010/main" val="2908425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Storage</a:t>
            </a:r>
          </a:p>
        </p:txBody>
      </p:sp>
      <p:sp>
        <p:nvSpPr>
          <p:cNvPr id="3" name="Content Placeholder 2"/>
          <p:cNvSpPr>
            <a:spLocks noGrp="1"/>
          </p:cNvSpPr>
          <p:nvPr>
            <p:ph idx="1"/>
          </p:nvPr>
        </p:nvSpPr>
        <p:spPr>
          <a:xfrm>
            <a:off x="457201" y="1302489"/>
            <a:ext cx="4953000" cy="4525963"/>
          </a:xfrm>
        </p:spPr>
        <p:txBody>
          <a:bodyPr/>
          <a:lstStyle/>
          <a:p>
            <a:r>
              <a:rPr lang="en-US" sz="2400" dirty="0"/>
              <a:t>Store pesticides in the original, labeled containers. </a:t>
            </a:r>
          </a:p>
          <a:p>
            <a:r>
              <a:rPr lang="en-US" sz="2400" dirty="0"/>
              <a:t>Keep </a:t>
            </a:r>
            <a:r>
              <a:rPr lang="en-US" sz="2400" dirty="0" smtClean="0"/>
              <a:t>Safety </a:t>
            </a:r>
            <a:r>
              <a:rPr lang="en-US" sz="2400" dirty="0"/>
              <a:t>Data Sheets </a:t>
            </a:r>
            <a:r>
              <a:rPr lang="en-US" sz="2400" dirty="0" smtClean="0"/>
              <a:t>(SDS</a:t>
            </a:r>
            <a:r>
              <a:rPr lang="en-US" sz="2400" dirty="0"/>
              <a:t>) on site for each toxic substance/chemical.</a:t>
            </a:r>
          </a:p>
          <a:p>
            <a:r>
              <a:rPr lang="en-US" sz="2400" dirty="0"/>
              <a:t>Toxic substances should be inaccessible to children and stored in a locked room or cabinet when not in active use. </a:t>
            </a:r>
          </a:p>
          <a:p>
            <a:pPr lvl="1"/>
            <a:r>
              <a:rPr lang="en-US" sz="1800" dirty="0"/>
              <a:t>Bleach solutions are labeled with contents and date mixed</a:t>
            </a:r>
            <a:r>
              <a:rPr lang="en-US" sz="2400"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376364"/>
            <a:ext cx="2818771" cy="4226044"/>
          </a:xfrm>
          <a:prstGeom prst="rect">
            <a:avLst/>
          </a:prstGeom>
          <a:ln>
            <a:solidFill>
              <a:schemeClr val="tx1"/>
            </a:solidFill>
          </a:ln>
        </p:spPr>
      </p:pic>
      <p:sp>
        <p:nvSpPr>
          <p:cNvPr id="5" name="Date Placeholder 4"/>
          <p:cNvSpPr>
            <a:spLocks noGrp="1"/>
          </p:cNvSpPr>
          <p:nvPr>
            <p:ph type="dt" sz="half" idx="10"/>
          </p:nvPr>
        </p:nvSpPr>
        <p:spPr/>
        <p:txBody>
          <a:bodyPr/>
          <a:lstStyle/>
          <a:p>
            <a:fld id="{89435645-DC4A-4A16-99AA-2ADB1B404039}" type="datetime1">
              <a:rPr lang="en-US" smtClean="0">
                <a:solidFill>
                  <a:srgbClr val="CAF278"/>
                </a:solidFill>
              </a:rPr>
              <a:t>6/23/2020</a:t>
            </a:fld>
            <a:endParaRPr lang="en-US">
              <a:solidFill>
                <a:srgbClr val="CAF278"/>
              </a:solidFill>
            </a:endParaRPr>
          </a:p>
        </p:txBody>
      </p:sp>
      <p:sp>
        <p:nvSpPr>
          <p:cNvPr id="6" name="Footer Placeholder 5"/>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1457237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8229600" cy="584200"/>
          </a:xfrm>
        </p:spPr>
        <p:txBody>
          <a:bodyPr/>
          <a:lstStyle/>
          <a:p>
            <a:pPr>
              <a:defRPr/>
            </a:pPr>
            <a:r>
              <a:rPr lang="en-US" dirty="0">
                <a:latin typeface="+mj-lt"/>
              </a:rPr>
              <a:t>Icebreaker questions</a:t>
            </a:r>
          </a:p>
        </p:txBody>
      </p:sp>
      <p:sp>
        <p:nvSpPr>
          <p:cNvPr id="3" name="Content Placeholder 2"/>
          <p:cNvSpPr txBox="1">
            <a:spLocks/>
          </p:cNvSpPr>
          <p:nvPr/>
        </p:nvSpPr>
        <p:spPr>
          <a:xfrm>
            <a:off x="717550" y="1600200"/>
            <a:ext cx="7969250" cy="4525963"/>
          </a:xfrm>
          <a:prstGeom prst="rect">
            <a:avLst/>
          </a:prstGeom>
        </p:spPr>
        <p:txBody>
          <a:bodyPr/>
          <a:lstStyle/>
          <a:p>
            <a:pPr marL="514350" indent="-514350" eaLnBrk="0" hangingPunct="0">
              <a:spcBef>
                <a:spcPct val="20000"/>
              </a:spcBef>
              <a:buFont typeface="+mj-lt"/>
              <a:buAutoNum type="arabicPeriod"/>
              <a:defRPr/>
            </a:pPr>
            <a:r>
              <a:rPr lang="en-US" sz="2800" spc="300" dirty="0">
                <a:ea typeface="ヒラギノ角ゴ Pro W3" pitchFamily="37" charset="-128"/>
                <a:cs typeface="News Gothic MT"/>
              </a:rPr>
              <a:t>What’s your name?</a:t>
            </a:r>
          </a:p>
          <a:p>
            <a:pPr marL="514350" indent="-514350" eaLnBrk="0" hangingPunct="0">
              <a:spcBef>
                <a:spcPct val="20000"/>
              </a:spcBef>
              <a:buFont typeface="+mj-lt"/>
              <a:buAutoNum type="arabicPeriod"/>
              <a:defRPr/>
            </a:pPr>
            <a:r>
              <a:rPr lang="en-US" sz="2800" spc="300" dirty="0">
                <a:ea typeface="ヒラギノ角ゴ Pro W3" pitchFamily="37" charset="-128"/>
                <a:cs typeface="News Gothic MT"/>
              </a:rPr>
              <a:t>What’s the pest that bothers you the most?</a:t>
            </a:r>
          </a:p>
        </p:txBody>
      </p:sp>
      <p:sp>
        <p:nvSpPr>
          <p:cNvPr id="5" name="Footer Placeholder 4"/>
          <p:cNvSpPr>
            <a:spLocks noGrp="1"/>
          </p:cNvSpPr>
          <p:nvPr>
            <p:ph type="ftr" sz="quarter" idx="11"/>
          </p:nvPr>
        </p:nvSpPr>
        <p:spPr/>
        <p:txBody>
          <a:bodyPr/>
          <a:lstStyle/>
          <a:p>
            <a:pPr>
              <a:defRPr/>
            </a:pPr>
            <a:r>
              <a:rPr lang="en-US"/>
              <a:t>Module 1 ©UCSF CCHP 2020</a:t>
            </a:r>
          </a:p>
        </p:txBody>
      </p:sp>
      <p:sp>
        <p:nvSpPr>
          <p:cNvPr id="6" name="Date Placeholder 5"/>
          <p:cNvSpPr>
            <a:spLocks noGrp="1"/>
          </p:cNvSpPr>
          <p:nvPr>
            <p:ph type="dt" sz="half" idx="10"/>
          </p:nvPr>
        </p:nvSpPr>
        <p:spPr/>
        <p:txBody>
          <a:bodyPr/>
          <a:lstStyle/>
          <a:p>
            <a:pPr>
              <a:defRPr/>
            </a:pPr>
            <a:fld id="{24179778-217E-4D5D-BD2F-0CC6BE778CB1}" type="datetime1">
              <a:rPr lang="en-US" smtClean="0"/>
              <a:t>6/23/2020</a:t>
            </a:fld>
            <a:endParaRPr lang="en-US" dirty="0"/>
          </a:p>
        </p:txBody>
      </p:sp>
    </p:spTree>
    <p:custDataLst>
      <p:tags r:id="rId1"/>
    </p:custDataLst>
    <p:extLst>
      <p:ext uri="{BB962C8B-B14F-4D97-AF65-F5344CB8AC3E}">
        <p14:creationId xmlns:p14="http://schemas.microsoft.com/office/powerpoint/2010/main" val="351134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9704"/>
            <a:ext cx="8382000" cy="584200"/>
          </a:xfrm>
        </p:spPr>
        <p:txBody>
          <a:bodyPr>
            <a:noAutofit/>
          </a:bodyPr>
          <a:lstStyle/>
          <a:p>
            <a:pPr>
              <a:defRPr/>
            </a:pPr>
            <a:r>
              <a:rPr lang="en-US" sz="3600" dirty="0"/>
              <a:t>What is Integrated Pest Management (IPM)?</a:t>
            </a:r>
          </a:p>
        </p:txBody>
      </p:sp>
      <p:pic>
        <p:nvPicPr>
          <p:cNvPr id="297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0" y="1527629"/>
            <a:ext cx="2578578" cy="386593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484094" y="1616186"/>
            <a:ext cx="4503737" cy="3416320"/>
          </a:xfrm>
          <a:prstGeom prst="rect">
            <a:avLst/>
          </a:prstGeom>
        </p:spPr>
        <p:txBody>
          <a:bodyPr wrap="square" anchor="t">
            <a:spAutoFit/>
          </a:bodyPr>
          <a:lstStyle/>
          <a:p>
            <a:pPr>
              <a:defRPr/>
            </a:pPr>
            <a:r>
              <a:rPr lang="en-US" sz="2400" dirty="0"/>
              <a:t>An approach to managing pests that focuses on:</a:t>
            </a:r>
          </a:p>
          <a:p>
            <a:pPr marL="342900" indent="-342900">
              <a:buFont typeface="Arial" panose="020B0604020202020204" pitchFamily="34" charset="0"/>
              <a:buChar char="•"/>
              <a:defRPr/>
            </a:pPr>
            <a:r>
              <a:rPr lang="en-US" sz="2400" dirty="0"/>
              <a:t>Preventing infestations (by keeping pests out and getting rid of food, water, and shelter)</a:t>
            </a:r>
          </a:p>
          <a:p>
            <a:pPr marL="342900" indent="-342900">
              <a:buFont typeface="Arial" panose="020B0604020202020204" pitchFamily="34" charset="0"/>
              <a:buChar char="•"/>
              <a:defRPr/>
            </a:pPr>
            <a:r>
              <a:rPr lang="en-US" sz="2400" dirty="0"/>
              <a:t>Monitoring pests</a:t>
            </a:r>
          </a:p>
          <a:p>
            <a:pPr marL="342900" indent="-342900">
              <a:buFont typeface="Arial" panose="020B0604020202020204" pitchFamily="34" charset="0"/>
              <a:buChar char="•"/>
              <a:defRPr/>
            </a:pPr>
            <a:r>
              <a:rPr lang="en-US" sz="2400" dirty="0"/>
              <a:t>Reducing the use of pesticides</a:t>
            </a:r>
          </a:p>
          <a:p>
            <a:pPr marL="342900" indent="-342900">
              <a:buFont typeface="Arial" panose="020B0604020202020204" pitchFamily="34" charset="0"/>
              <a:buChar char="•"/>
              <a:defRPr/>
            </a:pPr>
            <a:r>
              <a:rPr lang="en-US" sz="2400" dirty="0"/>
              <a:t>Minimizing health risks to people and the environment.</a:t>
            </a:r>
            <a:endParaRPr lang="en-US" sz="2400" spc="300" dirty="0">
              <a:ea typeface="ヒラギノ角ゴ Pro W3" pitchFamily="37" charset="-128"/>
              <a:cs typeface="Estrangelo Edessa" pitchFamily="66"/>
            </a:endParaRPr>
          </a:p>
        </p:txBody>
      </p:sp>
      <p:sp>
        <p:nvSpPr>
          <p:cNvPr id="8" name="Footer Placeholder 3"/>
          <p:cNvSpPr>
            <a:spLocks noGrp="1"/>
          </p:cNvSpPr>
          <p:nvPr>
            <p:ph type="ftr" sz="quarter" idx="11"/>
          </p:nvPr>
        </p:nvSpPr>
        <p:spPr>
          <a:xfrm rot="5400000">
            <a:off x="4784724" y="4908550"/>
            <a:ext cx="8229600" cy="365125"/>
          </a:xfrm>
        </p:spPr>
        <p:txBody>
          <a:bodyPr/>
          <a:lstStyle/>
          <a:p>
            <a:pPr>
              <a:defRPr/>
            </a:pPr>
            <a:r>
              <a:rPr lang="en-US"/>
              <a:t>Module 1 ©UCSF CCHP 2020</a:t>
            </a:r>
            <a:endParaRPr lang="en-US" dirty="0"/>
          </a:p>
        </p:txBody>
      </p:sp>
      <p:sp>
        <p:nvSpPr>
          <p:cNvPr id="3" name="Date Placeholder 2"/>
          <p:cNvSpPr>
            <a:spLocks noGrp="1"/>
          </p:cNvSpPr>
          <p:nvPr>
            <p:ph type="dt" sz="half" idx="10"/>
          </p:nvPr>
        </p:nvSpPr>
        <p:spPr/>
        <p:txBody>
          <a:bodyPr/>
          <a:lstStyle/>
          <a:p>
            <a:fld id="{10D785CB-19C2-46A6-BC0D-906A8D248112}" type="datetime1">
              <a:rPr lang="en-US" smtClean="0">
                <a:solidFill>
                  <a:srgbClr val="CAF278"/>
                </a:solidFill>
              </a:rPr>
              <a:t>6/23/2020</a:t>
            </a:fld>
            <a:endParaRPr lang="en-US">
              <a:solidFill>
                <a:srgbClr val="CAF278"/>
              </a:solidFill>
            </a:endParaRPr>
          </a:p>
        </p:txBody>
      </p:sp>
    </p:spTree>
    <p:custDataLst>
      <p:tags r:id="rId1"/>
    </p:custDataLst>
    <p:extLst>
      <p:ext uri="{BB962C8B-B14F-4D97-AF65-F5344CB8AC3E}">
        <p14:creationId xmlns:p14="http://schemas.microsoft.com/office/powerpoint/2010/main" val="3307984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5867400"/>
            <a:ext cx="81534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w of pests.jp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47036" y="-114300"/>
            <a:ext cx="4572000" cy="539675"/>
          </a:xfrm>
          <a:prstGeom prst="rect">
            <a:avLst/>
          </a:prstGeom>
        </p:spPr>
      </p:pic>
      <p:pic>
        <p:nvPicPr>
          <p:cNvPr id="6" name="Picture 5" descr="row of pests.jp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4524964" y="-114300"/>
            <a:ext cx="4572000" cy="539675"/>
          </a:xfrm>
          <a:prstGeom prst="rect">
            <a:avLst/>
          </a:prstGeom>
        </p:spPr>
      </p:pic>
      <p:sp>
        <p:nvSpPr>
          <p:cNvPr id="7" name="Footer Placeholder 3"/>
          <p:cNvSpPr>
            <a:spLocks noGrp="1"/>
          </p:cNvSpPr>
          <p:nvPr>
            <p:ph type="ftr" sz="quarter" idx="11"/>
          </p:nvPr>
        </p:nvSpPr>
        <p:spPr>
          <a:xfrm rot="5400000">
            <a:off x="4784724" y="4908550"/>
            <a:ext cx="8229600" cy="365125"/>
          </a:xfrm>
        </p:spPr>
        <p:txBody>
          <a:bodyPr/>
          <a:lstStyle/>
          <a:p>
            <a:pPr>
              <a:defRPr/>
            </a:pPr>
            <a:r>
              <a:rPr lang="en-US">
                <a:solidFill>
                  <a:prstClr val="black">
                    <a:tint val="75000"/>
                  </a:prstClr>
                </a:solidFill>
              </a:rPr>
              <a:t>Module 1 ©UCSF CCHP 2020</a:t>
            </a:r>
            <a:endParaRPr lang="en-US" dirty="0">
              <a:solidFill>
                <a:prstClr val="black">
                  <a:tint val="75000"/>
                </a:prstClr>
              </a:solidFill>
            </a:endParaRPr>
          </a:p>
        </p:txBody>
      </p:sp>
      <p:sp>
        <p:nvSpPr>
          <p:cNvPr id="3" name="Rectangle 2"/>
          <p:cNvSpPr/>
          <p:nvPr/>
        </p:nvSpPr>
        <p:spPr>
          <a:xfrm>
            <a:off x="1882802" y="6324600"/>
            <a:ext cx="5378396" cy="369332"/>
          </a:xfrm>
          <a:prstGeom prst="rect">
            <a:avLst/>
          </a:prstGeom>
          <a:noFill/>
        </p:spPr>
        <p:txBody>
          <a:bodyPr wrap="none" lIns="91440" tIns="45720" rIns="91440" bIns="45720">
            <a:spAutoFit/>
          </a:bodyPr>
          <a:lstStyle/>
          <a:p>
            <a:pPr algn="ctr"/>
            <a:r>
              <a:rPr lang="en-US"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The Integrated Pest Management (IPM) Cycle</a:t>
            </a:r>
          </a:p>
        </p:txBody>
      </p:sp>
      <p:pic>
        <p:nvPicPr>
          <p:cNvPr id="4" name="Picture 3" descr="IPM Unit Front Cover_illustration.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959" y="453808"/>
            <a:ext cx="6148682" cy="5942418"/>
          </a:xfrm>
          <a:prstGeom prst="rect">
            <a:avLst/>
          </a:prstGeom>
        </p:spPr>
      </p:pic>
      <p:sp>
        <p:nvSpPr>
          <p:cNvPr id="9" name="Date Placeholder 8"/>
          <p:cNvSpPr>
            <a:spLocks noGrp="1"/>
          </p:cNvSpPr>
          <p:nvPr>
            <p:ph type="dt" sz="half" idx="10"/>
          </p:nvPr>
        </p:nvSpPr>
        <p:spPr/>
        <p:txBody>
          <a:bodyPr/>
          <a:lstStyle/>
          <a:p>
            <a:fld id="{3F052E91-4C8C-4092-A17F-5F10DBB56D76}" type="datetime1">
              <a:rPr lang="en-US" smtClean="0">
                <a:solidFill>
                  <a:srgbClr val="CAF278"/>
                </a:solidFill>
              </a:rPr>
              <a:t>6/23/2020</a:t>
            </a:fld>
            <a:endParaRPr lang="en-US">
              <a:solidFill>
                <a:srgbClr val="CAF278"/>
              </a:solidFill>
            </a:endParaRPr>
          </a:p>
        </p:txBody>
      </p:sp>
      <p:sp>
        <p:nvSpPr>
          <p:cNvPr id="8" name="5-Point Star 7"/>
          <p:cNvSpPr/>
          <p:nvPr/>
        </p:nvSpPr>
        <p:spPr>
          <a:xfrm>
            <a:off x="5105400" y="533400"/>
            <a:ext cx="499319" cy="471200"/>
          </a:xfrm>
          <a:prstGeom prst="star5">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Tree>
    <p:custDataLst>
      <p:tags r:id="rId1"/>
    </p:custDataLst>
    <p:extLst>
      <p:ext uri="{BB962C8B-B14F-4D97-AF65-F5344CB8AC3E}">
        <p14:creationId xmlns:p14="http://schemas.microsoft.com/office/powerpoint/2010/main" val="320392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research\My Documents\evie\images\CaulkingFaucetG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3817367"/>
            <a:ext cx="2790832" cy="18526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30" y="3306192"/>
            <a:ext cx="2436812" cy="23637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413529"/>
            <a:ext cx="2278062" cy="18605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4" descr="Doorway - Broken Doorsweep-j_jochi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1851" y="1043641"/>
            <a:ext cx="1725613" cy="21320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4800" y="228600"/>
            <a:ext cx="8229600" cy="584200"/>
          </a:xfrm>
          <a:prstGeom prst="rect">
            <a:avLst/>
          </a:prstGeom>
        </p:spPr>
        <p:txBody>
          <a:bodyPr/>
          <a:lstStyle/>
          <a:p>
            <a:pPr>
              <a:defRPr/>
            </a:pPr>
            <a:r>
              <a:rPr lang="en-US" dirty="0">
                <a:latin typeface="+mj-lt"/>
              </a:rPr>
              <a:t>Prevention: Keep Pests Out</a:t>
            </a:r>
          </a:p>
        </p:txBody>
      </p:sp>
      <p:sp>
        <p:nvSpPr>
          <p:cNvPr id="3" name="Content Placeholder 2"/>
          <p:cNvSpPr txBox="1">
            <a:spLocks/>
          </p:cNvSpPr>
          <p:nvPr/>
        </p:nvSpPr>
        <p:spPr>
          <a:xfrm>
            <a:off x="609600" y="4594225"/>
            <a:ext cx="8229600" cy="4525963"/>
          </a:xfrm>
          <a:prstGeom prst="rect">
            <a:avLst/>
          </a:prstGeom>
        </p:spPr>
        <p:txBody>
          <a:bodyPr/>
          <a:lstStyle/>
          <a:p>
            <a:pPr marL="342900" indent="-342900" defTabSz="914400" fontAlgn="auto">
              <a:spcBef>
                <a:spcPct val="20000"/>
              </a:spcBef>
              <a:spcAft>
                <a:spcPts val="0"/>
              </a:spcAft>
              <a:buFont typeface="Arial" pitchFamily="34" charset="0"/>
              <a:buNone/>
              <a:defRPr/>
            </a:pPr>
            <a:endParaRPr lang="en-US" sz="3200" dirty="0">
              <a:latin typeface="+mn-lt"/>
              <a:ea typeface="+mn-ea"/>
              <a:cs typeface="+mn-cs"/>
            </a:endParaRPr>
          </a:p>
        </p:txBody>
      </p:sp>
      <p:sp>
        <p:nvSpPr>
          <p:cNvPr id="15" name="Right Arrow 14"/>
          <p:cNvSpPr/>
          <p:nvPr/>
        </p:nvSpPr>
        <p:spPr>
          <a:xfrm>
            <a:off x="3334151" y="1633951"/>
            <a:ext cx="647700" cy="284163"/>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204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131" y="996536"/>
            <a:ext cx="3076632" cy="173695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1762760" y="5649912"/>
            <a:ext cx="2779712" cy="36988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en-US" altLang="en-US">
                <a:latin typeface="News Gothic MT"/>
                <a:ea typeface="News Gothic MT"/>
                <a:cs typeface="News Gothic MT"/>
              </a:rPr>
              <a:t>Seal gaps around pipes</a:t>
            </a:r>
          </a:p>
        </p:txBody>
      </p:sp>
      <p:sp>
        <p:nvSpPr>
          <p:cNvPr id="17" name="Right Arrow 16"/>
          <p:cNvSpPr/>
          <p:nvPr/>
        </p:nvSpPr>
        <p:spPr>
          <a:xfrm>
            <a:off x="2675424" y="4538365"/>
            <a:ext cx="647700" cy="2841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 name="TextBox 15"/>
          <p:cNvSpPr txBox="1">
            <a:spLocks noChangeArrowheads="1"/>
          </p:cNvSpPr>
          <p:nvPr/>
        </p:nvSpPr>
        <p:spPr bwMode="auto">
          <a:xfrm>
            <a:off x="5836443" y="3175653"/>
            <a:ext cx="2797175" cy="36988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en-US" altLang="en-US" dirty="0">
                <a:latin typeface="News Gothic MT"/>
                <a:ea typeface="News Gothic MT"/>
                <a:cs typeface="News Gothic MT"/>
              </a:rPr>
              <a:t>Patch holes in screens</a:t>
            </a:r>
          </a:p>
        </p:txBody>
      </p:sp>
      <p:sp>
        <p:nvSpPr>
          <p:cNvPr id="7" name="TextBox 6"/>
          <p:cNvSpPr txBox="1">
            <a:spLocks noChangeArrowheads="1"/>
          </p:cNvSpPr>
          <p:nvPr/>
        </p:nvSpPr>
        <p:spPr bwMode="auto">
          <a:xfrm>
            <a:off x="2995613" y="1973263"/>
            <a:ext cx="2320925" cy="923925"/>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Seal or block gaps around doors.</a:t>
            </a:r>
          </a:p>
          <a:p>
            <a:pPr eaLnBrk="1" hangingPunct="1"/>
            <a:r>
              <a:rPr lang="en-US" altLang="en-US">
                <a:latin typeface="News Gothic MT"/>
                <a:ea typeface="News Gothic MT"/>
                <a:cs typeface="News Gothic MT"/>
              </a:rPr>
              <a:t>Install doorsweeps.</a:t>
            </a:r>
          </a:p>
        </p:txBody>
      </p:sp>
      <p:sp>
        <p:nvSpPr>
          <p:cNvPr id="22" name="Content Placeholder 2"/>
          <p:cNvSpPr txBox="1">
            <a:spLocks/>
          </p:cNvSpPr>
          <p:nvPr/>
        </p:nvSpPr>
        <p:spPr>
          <a:xfrm>
            <a:off x="990600" y="2512873"/>
            <a:ext cx="6651625" cy="1522412"/>
          </a:xfrm>
          <a:prstGeom prst="rect">
            <a:avLst/>
          </a:prstGeom>
          <a:solidFill>
            <a:schemeClr val="accent6">
              <a:lumMod val="75000"/>
            </a:schemeClr>
          </a:solidFill>
          <a:ln w="25400">
            <a:solidFill>
              <a:schemeClr val="tx1"/>
            </a:solidFill>
          </a:ln>
        </p:spPr>
        <p:txBody>
          <a:bodyPr/>
          <a:lstStyle/>
          <a:p>
            <a:pPr defTabSz="914400" fontAlgn="auto">
              <a:spcBef>
                <a:spcPts val="0"/>
              </a:spcBef>
              <a:spcAft>
                <a:spcPts val="0"/>
              </a:spcAft>
              <a:buClr>
                <a:schemeClr val="tx1"/>
              </a:buClr>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Close off entryways so pests can’t get into your facility in the first place!</a:t>
            </a:r>
            <a:endParaRPr lang="en-US" sz="2800" dirty="0">
              <a:latin typeface="News Gothic MT"/>
              <a:ea typeface="+mn-ea"/>
              <a:cs typeface="News Gothic MT"/>
            </a:endParaRPr>
          </a:p>
        </p:txBody>
      </p:sp>
      <p:sp>
        <p:nvSpPr>
          <p:cNvPr id="4" name="Date Placeholder 3"/>
          <p:cNvSpPr>
            <a:spLocks noGrp="1"/>
          </p:cNvSpPr>
          <p:nvPr>
            <p:ph type="dt" sz="half" idx="10"/>
          </p:nvPr>
        </p:nvSpPr>
        <p:spPr/>
        <p:txBody>
          <a:bodyPr/>
          <a:lstStyle/>
          <a:p>
            <a:fld id="{A98BFCE3-F9E4-4E00-BF71-741FDE4DB0CD}" type="datetime1">
              <a:rPr lang="en-US" smtClean="0">
                <a:solidFill>
                  <a:srgbClr val="CAF278"/>
                </a:solidFill>
              </a:rPr>
              <a:t>6/23/2020</a:t>
            </a:fld>
            <a:endParaRPr lang="en-US" dirty="0">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24736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9" presetClass="emph" presetSubtype="0" nodeType="withEffect">
                                  <p:stCondLst>
                                    <p:cond delay="0"/>
                                  </p:stCondLst>
                                  <p:childTnLst>
                                    <p:set>
                                      <p:cBhvr rctx="PPT">
                                        <p:cTn id="25" dur="indefinite"/>
                                        <p:tgtEl>
                                          <p:spTgt spid="20"/>
                                        </p:tgtEl>
                                        <p:attrNameLst>
                                          <p:attrName>style.opacity</p:attrName>
                                        </p:attrNameLst>
                                      </p:cBhvr>
                                      <p:to>
                                        <p:strVal val="0.5"/>
                                      </p:to>
                                    </p:set>
                                    <p:animEffect filter="image" prLst="opacity: 0.5">
                                      <p:cBhvr rctx="IE">
                                        <p:cTn id="26" dur="indefinite"/>
                                        <p:tgtEl>
                                          <p:spTgt spid="20"/>
                                        </p:tgtEl>
                                      </p:cBhvr>
                                    </p:animEffect>
                                  </p:childTnLst>
                                </p:cTn>
                              </p:par>
                              <p:par>
                                <p:cTn id="27" presetID="9" presetClass="emph" presetSubtype="0" grpId="0" nodeType="withEffect">
                                  <p:stCondLst>
                                    <p:cond delay="0"/>
                                  </p:stCondLst>
                                  <p:childTnLst>
                                    <p:set>
                                      <p:cBhvr rctx="PPT">
                                        <p:cTn id="28" dur="indefinite"/>
                                        <p:tgtEl>
                                          <p:spTgt spid="2"/>
                                        </p:tgtEl>
                                        <p:attrNameLst>
                                          <p:attrName>style.opacity</p:attrName>
                                        </p:attrNameLst>
                                      </p:cBhvr>
                                      <p:to>
                                        <p:strVal val="0.5"/>
                                      </p:to>
                                    </p:set>
                                    <p:animEffect filter="image" prLst="opacity: 0.5">
                                      <p:cBhvr rctx="IE">
                                        <p:cTn id="29" dur="indefinite"/>
                                        <p:tgtEl>
                                          <p:spTgt spid="2"/>
                                        </p:tgtEl>
                                      </p:cBhvr>
                                    </p:animEffect>
                                  </p:childTnLst>
                                </p:cTn>
                              </p:par>
                              <p:par>
                                <p:cTn id="30" presetID="9" presetClass="emph" presetSubtype="0" grpId="0" nodeType="withEffect" nodePh="1">
                                  <p:stCondLst>
                                    <p:cond delay="0"/>
                                  </p:stCondLst>
                                  <p:endCondLst>
                                    <p:cond evt="begin" delay="0">
                                      <p:tn val="30"/>
                                    </p:cond>
                                  </p:endCondLst>
                                  <p:childTnLst>
                                    <p:set>
                                      <p:cBhvr rctx="PPT">
                                        <p:cTn id="31" dur="indefinite"/>
                                        <p:tgtEl>
                                          <p:spTgt spid="3"/>
                                        </p:tgtEl>
                                        <p:attrNameLst>
                                          <p:attrName>style.opacity</p:attrName>
                                        </p:attrNameLst>
                                      </p:cBhvr>
                                      <p:to>
                                        <p:strVal val="0.5"/>
                                      </p:to>
                                    </p:set>
                                    <p:animEffect filter="image" prLst="opacity: 0.5">
                                      <p:cBhvr rctx="IE">
                                        <p:cTn id="32" dur="indefinite"/>
                                        <p:tgtEl>
                                          <p:spTgt spid="3"/>
                                        </p:tgtEl>
                                      </p:cBhvr>
                                    </p:animEffect>
                                  </p:childTnLst>
                                </p:cTn>
                              </p:par>
                              <p:par>
                                <p:cTn id="33" presetID="9" presetClass="emph" presetSubtype="0" grpId="0" nodeType="withEffect">
                                  <p:stCondLst>
                                    <p:cond delay="0"/>
                                  </p:stCondLst>
                                  <p:childTnLst>
                                    <p:set>
                                      <p:cBhvr rctx="PPT">
                                        <p:cTn id="34" dur="indefinite"/>
                                        <p:tgtEl>
                                          <p:spTgt spid="15"/>
                                        </p:tgtEl>
                                        <p:attrNameLst>
                                          <p:attrName>style.opacity</p:attrName>
                                        </p:attrNameLst>
                                      </p:cBhvr>
                                      <p:to>
                                        <p:strVal val="0.5"/>
                                      </p:to>
                                    </p:set>
                                    <p:animEffect filter="image" prLst="opacity: 0.5">
                                      <p:cBhvr rctx="IE">
                                        <p:cTn id="35" dur="indefinite"/>
                                        <p:tgtEl>
                                          <p:spTgt spid="15"/>
                                        </p:tgtEl>
                                      </p:cBhvr>
                                    </p:animEffect>
                                  </p:childTnLst>
                                </p:cTn>
                              </p:par>
                              <p:par>
                                <p:cTn id="36" presetID="9" presetClass="emph" presetSubtype="0" nodeType="withEffect">
                                  <p:stCondLst>
                                    <p:cond delay="0"/>
                                  </p:stCondLst>
                                  <p:childTnLst>
                                    <p:set>
                                      <p:cBhvr rctx="PPT">
                                        <p:cTn id="37" dur="indefinite"/>
                                        <p:tgtEl>
                                          <p:spTgt spid="20482"/>
                                        </p:tgtEl>
                                        <p:attrNameLst>
                                          <p:attrName>style.opacity</p:attrName>
                                        </p:attrNameLst>
                                      </p:cBhvr>
                                      <p:to>
                                        <p:strVal val="0.5"/>
                                      </p:to>
                                    </p:set>
                                    <p:animEffect filter="image" prLst="opacity: 0.5">
                                      <p:cBhvr rctx="IE">
                                        <p:cTn id="38" dur="indefinite"/>
                                        <p:tgtEl>
                                          <p:spTgt spid="20482"/>
                                        </p:tgtEl>
                                      </p:cBhvr>
                                    </p:animEffect>
                                  </p:childTnLst>
                                </p:cTn>
                              </p:par>
                              <p:par>
                                <p:cTn id="39" presetID="9" presetClass="emph" presetSubtype="0" nodeType="withEffect">
                                  <p:stCondLst>
                                    <p:cond delay="0"/>
                                  </p:stCondLst>
                                  <p:childTnLst>
                                    <p:set>
                                      <p:cBhvr rctx="PPT">
                                        <p:cTn id="40" dur="indefinite"/>
                                        <p:tgtEl>
                                          <p:spTgt spid="11"/>
                                        </p:tgtEl>
                                        <p:attrNameLst>
                                          <p:attrName>style.opacity</p:attrName>
                                        </p:attrNameLst>
                                      </p:cBhvr>
                                      <p:to>
                                        <p:strVal val="0.5"/>
                                      </p:to>
                                    </p:set>
                                    <p:animEffect filter="image" prLst="opacity: 0.5">
                                      <p:cBhvr rctx="IE">
                                        <p:cTn id="41" dur="indefinite"/>
                                        <p:tgtEl>
                                          <p:spTgt spid="11"/>
                                        </p:tgtEl>
                                      </p:cBhvr>
                                    </p:animEffect>
                                  </p:childTnLst>
                                </p:cTn>
                              </p:par>
                              <p:par>
                                <p:cTn id="42" presetID="9" presetClass="emph" presetSubtype="0" nodeType="withEffect">
                                  <p:stCondLst>
                                    <p:cond delay="0"/>
                                  </p:stCondLst>
                                  <p:childTnLst>
                                    <p:set>
                                      <p:cBhvr rctx="PPT">
                                        <p:cTn id="43" dur="indefinite"/>
                                        <p:tgtEl>
                                          <p:spTgt spid="10"/>
                                        </p:tgtEl>
                                        <p:attrNameLst>
                                          <p:attrName>style.opacity</p:attrName>
                                        </p:attrNameLst>
                                      </p:cBhvr>
                                      <p:to>
                                        <p:strVal val="0.5"/>
                                      </p:to>
                                    </p:set>
                                    <p:animEffect filter="image" prLst="opacity: 0.5">
                                      <p:cBhvr rctx="IE">
                                        <p:cTn id="44" dur="indefinite"/>
                                        <p:tgtEl>
                                          <p:spTgt spid="10"/>
                                        </p:tgtEl>
                                      </p:cBhvr>
                                    </p:animEffect>
                                  </p:childTnLst>
                                </p:cTn>
                              </p:par>
                              <p:par>
                                <p:cTn id="45" presetID="9" presetClass="emph" presetSubtype="0" grpId="1" nodeType="withEffect">
                                  <p:stCondLst>
                                    <p:cond delay="0"/>
                                  </p:stCondLst>
                                  <p:childTnLst>
                                    <p:set>
                                      <p:cBhvr rctx="PPT">
                                        <p:cTn id="46" dur="indefinite"/>
                                        <p:tgtEl>
                                          <p:spTgt spid="9"/>
                                        </p:tgtEl>
                                        <p:attrNameLst>
                                          <p:attrName>style.opacity</p:attrName>
                                        </p:attrNameLst>
                                      </p:cBhvr>
                                      <p:to>
                                        <p:strVal val="0.5"/>
                                      </p:to>
                                    </p:set>
                                    <p:animEffect filter="image" prLst="opacity: 0.5">
                                      <p:cBhvr rctx="IE">
                                        <p:cTn id="47" dur="indefinite"/>
                                        <p:tgtEl>
                                          <p:spTgt spid="9"/>
                                        </p:tgtEl>
                                      </p:cBhvr>
                                    </p:animEffect>
                                  </p:childTnLst>
                                </p:cTn>
                              </p:par>
                              <p:par>
                                <p:cTn id="48" presetID="9" presetClass="emph" presetSubtype="0" grpId="0" nodeType="withEffect">
                                  <p:stCondLst>
                                    <p:cond delay="0"/>
                                  </p:stCondLst>
                                  <p:childTnLst>
                                    <p:set>
                                      <p:cBhvr rctx="PPT">
                                        <p:cTn id="49" dur="indefinite"/>
                                        <p:tgtEl>
                                          <p:spTgt spid="17"/>
                                        </p:tgtEl>
                                        <p:attrNameLst>
                                          <p:attrName>style.opacity</p:attrName>
                                        </p:attrNameLst>
                                      </p:cBhvr>
                                      <p:to>
                                        <p:strVal val="0.5"/>
                                      </p:to>
                                    </p:set>
                                    <p:animEffect filter="image" prLst="opacity: 0.5">
                                      <p:cBhvr rctx="IE">
                                        <p:cTn id="50" dur="indefinite"/>
                                        <p:tgtEl>
                                          <p:spTgt spid="17"/>
                                        </p:tgtEl>
                                      </p:cBhvr>
                                    </p:animEffect>
                                  </p:childTnLst>
                                </p:cTn>
                              </p:par>
                              <p:par>
                                <p:cTn id="51" presetID="9" presetClass="emph" presetSubtype="0" grpId="1" nodeType="withEffect">
                                  <p:stCondLst>
                                    <p:cond delay="0"/>
                                  </p:stCondLst>
                                  <p:childTnLst>
                                    <p:set>
                                      <p:cBhvr rctx="PPT">
                                        <p:cTn id="52" dur="indefinite"/>
                                        <p:tgtEl>
                                          <p:spTgt spid="16"/>
                                        </p:tgtEl>
                                        <p:attrNameLst>
                                          <p:attrName>style.opacity</p:attrName>
                                        </p:attrNameLst>
                                      </p:cBhvr>
                                      <p:to>
                                        <p:strVal val="0.5"/>
                                      </p:to>
                                    </p:set>
                                    <p:animEffect filter="image" prLst="opacity: 0.5">
                                      <p:cBhvr rctx="IE">
                                        <p:cTn id="53" dur="indefinite"/>
                                        <p:tgtEl>
                                          <p:spTgt spid="16"/>
                                        </p:tgtEl>
                                      </p:cBhvr>
                                    </p:animEffect>
                                  </p:childTnLst>
                                </p:cTn>
                              </p:par>
                              <p:par>
                                <p:cTn id="54" presetID="9" presetClass="emph" presetSubtype="0" grpId="1" nodeType="withEffect">
                                  <p:stCondLst>
                                    <p:cond delay="0"/>
                                  </p:stCondLst>
                                  <p:childTnLst>
                                    <p:set>
                                      <p:cBhvr rctx="PPT">
                                        <p:cTn id="55" dur="indefinite"/>
                                        <p:tgtEl>
                                          <p:spTgt spid="7"/>
                                        </p:tgtEl>
                                        <p:attrNameLst>
                                          <p:attrName>style.opacity</p:attrName>
                                        </p:attrNameLst>
                                      </p:cBhvr>
                                      <p:to>
                                        <p:strVal val="0.5"/>
                                      </p:to>
                                    </p:set>
                                    <p:animEffect filter="image" prLst="opacity: 0.5">
                                      <p:cBhvr rctx="IE">
                                        <p:cTn id="56"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animBg="1"/>
      <p:bldP spid="9" grpId="0" animBg="1"/>
      <p:bldP spid="9" grpId="1" animBg="1"/>
      <p:bldP spid="17" grpId="0" animBg="1"/>
      <p:bldP spid="16" grpId="0" animBg="1"/>
      <p:bldP spid="16" grpId="1" animBg="1"/>
      <p:bldP spid="7" grpId="0" animBg="1"/>
      <p:bldP spid="7" grpId="1"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900" y="3586257"/>
            <a:ext cx="3079750" cy="23098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6650" y="4248150"/>
            <a:ext cx="1870075" cy="2457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1388" y="933450"/>
            <a:ext cx="2328862" cy="23749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l="6700"/>
          <a:stretch>
            <a:fillRect/>
          </a:stretch>
        </p:blipFill>
        <p:spPr bwMode="auto">
          <a:xfrm>
            <a:off x="3505200" y="1533525"/>
            <a:ext cx="2254250" cy="17748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1735137"/>
            <a:ext cx="2501900" cy="20748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
            <a:ext cx="8001000" cy="933450"/>
          </a:xfrm>
        </p:spPr>
        <p:txBody>
          <a:bodyPr>
            <a:noAutofit/>
          </a:bodyPr>
          <a:lstStyle/>
          <a:p>
            <a:pPr>
              <a:defRPr/>
            </a:pPr>
            <a:r>
              <a:rPr lang="en-US" sz="3600" dirty="0">
                <a:latin typeface="+mj-lt"/>
                <a:cs typeface="Arial" pitchFamily="34" charset="0"/>
              </a:rPr>
              <a:t>Prevention: Remove Pests’ Food &amp; Water</a:t>
            </a:r>
            <a:endParaRPr lang="en-US" sz="3600" dirty="0">
              <a:latin typeface="+mj-lt"/>
            </a:endParaRPr>
          </a:p>
        </p:txBody>
      </p:sp>
      <p:sp>
        <p:nvSpPr>
          <p:cNvPr id="13" name="TextBox 12"/>
          <p:cNvSpPr txBox="1">
            <a:spLocks noChangeArrowheads="1"/>
          </p:cNvSpPr>
          <p:nvPr/>
        </p:nvSpPr>
        <p:spPr bwMode="auto">
          <a:xfrm>
            <a:off x="102594" y="1087437"/>
            <a:ext cx="3179763" cy="647700"/>
          </a:xfrm>
          <a:prstGeom prst="rect">
            <a:avLst/>
          </a:prstGeom>
          <a:solidFill>
            <a:srgbClr val="FFFF00"/>
          </a:solidFill>
          <a:ln w="25400">
            <a:solidFill>
              <a:schemeClr val="tx1"/>
            </a:solidFill>
            <a:miter lim="800000"/>
            <a:headEnd/>
            <a:tailEnd/>
          </a:ln>
        </p:spPr>
        <p:txBody>
          <a:bodyPr>
            <a:spAutoFit/>
          </a:bodyPr>
          <a:lstStyle>
            <a:lvl1pPr marL="342900" indent="-342900" eaLnBrk="0" hangingPunct="0">
              <a:defRPr>
                <a:solidFill>
                  <a:schemeClr val="tx1"/>
                </a:solidFill>
                <a:latin typeface="Arial" pitchFamily="34" charset="0"/>
                <a:ea typeface="ヒラギノ角ゴ Pro W3"/>
                <a:cs typeface="ヒラギノ角ゴ Pro W3"/>
              </a:defRPr>
            </a:lvl1pPr>
            <a:lvl2pPr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marL="0" lvl="1" eaLnBrk="1" hangingPunct="1"/>
            <a:r>
              <a:rPr lang="en-US" altLang="en-US">
                <a:latin typeface="News Gothic MT"/>
                <a:ea typeface="News Gothic MT"/>
                <a:cs typeface="News Gothic MT"/>
              </a:rPr>
              <a:t>Clean up food before pests are attracted to leftovers</a:t>
            </a:r>
          </a:p>
        </p:txBody>
      </p:sp>
      <p:sp>
        <p:nvSpPr>
          <p:cNvPr id="14" name="Rectangle 13"/>
          <p:cNvSpPr>
            <a:spLocks noChangeArrowheads="1"/>
          </p:cNvSpPr>
          <p:nvPr/>
        </p:nvSpPr>
        <p:spPr bwMode="auto">
          <a:xfrm>
            <a:off x="5441334" y="5463132"/>
            <a:ext cx="2974975" cy="64611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defTabSz="914400" eaLnBrk="1" hangingPunct="1"/>
            <a:r>
              <a:rPr lang="en-US" altLang="en-US" dirty="0">
                <a:latin typeface="News Gothic MT"/>
                <a:ea typeface="News Gothic MT"/>
                <a:cs typeface="News Gothic MT"/>
              </a:rPr>
              <a:t>Store food &amp; art supplies</a:t>
            </a:r>
          </a:p>
          <a:p>
            <a:pPr defTabSz="914400" eaLnBrk="1" hangingPunct="1"/>
            <a:r>
              <a:rPr lang="en-US" altLang="en-US" dirty="0">
                <a:latin typeface="News Gothic MT"/>
                <a:ea typeface="News Gothic MT"/>
                <a:cs typeface="News Gothic MT"/>
              </a:rPr>
              <a:t> in sealed containers</a:t>
            </a:r>
          </a:p>
        </p:txBody>
      </p:sp>
      <p:sp>
        <p:nvSpPr>
          <p:cNvPr id="12" name="Rectangle 11"/>
          <p:cNvSpPr>
            <a:spLocks noChangeArrowheads="1"/>
          </p:cNvSpPr>
          <p:nvPr/>
        </p:nvSpPr>
        <p:spPr bwMode="auto">
          <a:xfrm>
            <a:off x="3736975" y="947098"/>
            <a:ext cx="2435225" cy="64611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defTabSz="914400" eaLnBrk="1" hangingPunct="1"/>
            <a:r>
              <a:rPr lang="en-US" altLang="en-US">
                <a:latin typeface="News Gothic MT"/>
                <a:ea typeface="News Gothic MT"/>
                <a:cs typeface="News Gothic MT"/>
              </a:rPr>
              <a:t>Eliminate sanitation &amp; garbage problems</a:t>
            </a:r>
          </a:p>
        </p:txBody>
      </p:sp>
      <p:sp>
        <p:nvSpPr>
          <p:cNvPr id="17" name="TextBox 16"/>
          <p:cNvSpPr txBox="1">
            <a:spLocks noChangeArrowheads="1"/>
          </p:cNvSpPr>
          <p:nvPr/>
        </p:nvSpPr>
        <p:spPr bwMode="auto">
          <a:xfrm>
            <a:off x="98423" y="4419600"/>
            <a:ext cx="2551113" cy="923925"/>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Eliminate standing water, clogged sinks &amp; leaking faucets</a:t>
            </a:r>
          </a:p>
        </p:txBody>
      </p:sp>
      <p:sp>
        <p:nvSpPr>
          <p:cNvPr id="15" name="TextBox 14"/>
          <p:cNvSpPr txBox="1"/>
          <p:nvPr/>
        </p:nvSpPr>
        <p:spPr>
          <a:xfrm>
            <a:off x="1389856" y="2772568"/>
            <a:ext cx="6364288" cy="1816100"/>
          </a:xfrm>
          <a:prstGeom prst="rect">
            <a:avLst/>
          </a:prstGeom>
          <a:solidFill>
            <a:schemeClr val="accent6">
              <a:lumMod val="75000"/>
            </a:schemeClr>
          </a:solidFill>
          <a:ln w="25400">
            <a:solidFill>
              <a:schemeClr val="tx1"/>
            </a:solidFill>
          </a:ln>
        </p:spPr>
        <p:txBody>
          <a:bodyPr>
            <a:spAutoFit/>
          </a:bodyPr>
          <a:lstStyle/>
          <a:p>
            <a:pPr>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Pests need food and water to survive. Take away their access to these things, and you’re taking away their diet!</a:t>
            </a:r>
          </a:p>
        </p:txBody>
      </p:sp>
      <p:sp>
        <p:nvSpPr>
          <p:cNvPr id="35854" name="TextBox 17"/>
          <p:cNvSpPr txBox="1">
            <a:spLocks noChangeArrowheads="1"/>
          </p:cNvSpPr>
          <p:nvPr/>
        </p:nvSpPr>
        <p:spPr bwMode="auto">
          <a:xfrm>
            <a:off x="901700" y="37734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endParaRPr lang="en-US" altLang="en-US"/>
          </a:p>
        </p:txBody>
      </p:sp>
      <p:sp>
        <p:nvSpPr>
          <p:cNvPr id="3" name="Date Placeholder 2"/>
          <p:cNvSpPr>
            <a:spLocks noGrp="1"/>
          </p:cNvSpPr>
          <p:nvPr>
            <p:ph type="dt" sz="half" idx="10"/>
          </p:nvPr>
        </p:nvSpPr>
        <p:spPr/>
        <p:txBody>
          <a:bodyPr/>
          <a:lstStyle/>
          <a:p>
            <a:fld id="{1F9E9631-7466-42C1-9858-21465B570D82}"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4270972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mph" presetSubtype="0" nodeType="clickEffect">
                                  <p:stCondLst>
                                    <p:cond delay="0"/>
                                  </p:stCondLst>
                                  <p:childTnLst>
                                    <p:set>
                                      <p:cBhvr rctx="PPT">
                                        <p:cTn id="26" dur="indefinite"/>
                                        <p:tgtEl>
                                          <p:spTgt spid="3076"/>
                                        </p:tgtEl>
                                        <p:attrNameLst>
                                          <p:attrName>style.opacity</p:attrName>
                                        </p:attrNameLst>
                                      </p:cBhvr>
                                      <p:to>
                                        <p:strVal val="0.5"/>
                                      </p:to>
                                    </p:set>
                                    <p:animEffect filter="image" prLst="opacity: 0.5">
                                      <p:cBhvr rctx="IE">
                                        <p:cTn id="27" dur="indefinite"/>
                                        <p:tgtEl>
                                          <p:spTgt spid="3076"/>
                                        </p:tgtEl>
                                      </p:cBhvr>
                                    </p:animEffect>
                                  </p:childTnLst>
                                </p:cTn>
                              </p:par>
                              <p:par>
                                <p:cTn id="28" presetID="9" presetClass="emph" presetSubtype="0" nodeType="withEffect">
                                  <p:stCondLst>
                                    <p:cond delay="0"/>
                                  </p:stCondLst>
                                  <p:childTnLst>
                                    <p:set>
                                      <p:cBhvr rctx="PPT">
                                        <p:cTn id="29" dur="indefinite"/>
                                        <p:tgtEl>
                                          <p:spTgt spid="3075"/>
                                        </p:tgtEl>
                                        <p:attrNameLst>
                                          <p:attrName>style.opacity</p:attrName>
                                        </p:attrNameLst>
                                      </p:cBhvr>
                                      <p:to>
                                        <p:strVal val="0.5"/>
                                      </p:to>
                                    </p:set>
                                    <p:animEffect filter="image" prLst="opacity: 0.5">
                                      <p:cBhvr rctx="IE">
                                        <p:cTn id="30" dur="indefinite"/>
                                        <p:tgtEl>
                                          <p:spTgt spid="3075"/>
                                        </p:tgtEl>
                                      </p:cBhvr>
                                    </p:animEffect>
                                  </p:childTnLst>
                                </p:cTn>
                              </p:par>
                              <p:par>
                                <p:cTn id="31" presetID="9" presetClass="emph" presetSubtype="0" nodeType="withEffect">
                                  <p:stCondLst>
                                    <p:cond delay="0"/>
                                  </p:stCondLst>
                                  <p:childTnLst>
                                    <p:set>
                                      <p:cBhvr rctx="PPT">
                                        <p:cTn id="32" dur="indefinite"/>
                                        <p:tgtEl>
                                          <p:spTgt spid="3074"/>
                                        </p:tgtEl>
                                        <p:attrNameLst>
                                          <p:attrName>style.opacity</p:attrName>
                                        </p:attrNameLst>
                                      </p:cBhvr>
                                      <p:to>
                                        <p:strVal val="0.5"/>
                                      </p:to>
                                    </p:set>
                                    <p:animEffect filter="image" prLst="opacity: 0.5">
                                      <p:cBhvr rctx="IE">
                                        <p:cTn id="33" dur="indefinite"/>
                                        <p:tgtEl>
                                          <p:spTgt spid="3074"/>
                                        </p:tgtEl>
                                      </p:cBhvr>
                                    </p:animEffect>
                                  </p:childTnLst>
                                </p:cTn>
                              </p:par>
                              <p:par>
                                <p:cTn id="34" presetID="9" presetClass="emph" presetSubtype="0" grpId="0" nodeType="withEffect">
                                  <p:stCondLst>
                                    <p:cond delay="0"/>
                                  </p:stCondLst>
                                  <p:childTnLst>
                                    <p:set>
                                      <p:cBhvr rctx="PPT">
                                        <p:cTn id="35" dur="indefinite"/>
                                        <p:tgtEl>
                                          <p:spTgt spid="2"/>
                                        </p:tgtEl>
                                        <p:attrNameLst>
                                          <p:attrName>style.opacity</p:attrName>
                                        </p:attrNameLst>
                                      </p:cBhvr>
                                      <p:to>
                                        <p:strVal val="0.5"/>
                                      </p:to>
                                    </p:set>
                                    <p:animEffect filter="image" prLst="opacity: 0.5">
                                      <p:cBhvr rctx="IE">
                                        <p:cTn id="36" dur="indefinite"/>
                                        <p:tgtEl>
                                          <p:spTgt spid="2"/>
                                        </p:tgtEl>
                                      </p:cBhvr>
                                    </p:animEffect>
                                  </p:childTnLst>
                                </p:cTn>
                              </p:par>
                              <p:par>
                                <p:cTn id="37" presetID="9" presetClass="emph" presetSubtype="0" grpId="1" nodeType="withEffect">
                                  <p:stCondLst>
                                    <p:cond delay="0"/>
                                  </p:stCondLst>
                                  <p:childTnLst>
                                    <p:set>
                                      <p:cBhvr rctx="PPT">
                                        <p:cTn id="38" dur="indefinite"/>
                                        <p:tgtEl>
                                          <p:spTgt spid="13"/>
                                        </p:tgtEl>
                                        <p:attrNameLst>
                                          <p:attrName>style.opacity</p:attrName>
                                        </p:attrNameLst>
                                      </p:cBhvr>
                                      <p:to>
                                        <p:strVal val="0.5"/>
                                      </p:to>
                                    </p:set>
                                    <p:animEffect filter="image" prLst="opacity: 0.5">
                                      <p:cBhvr rctx="IE">
                                        <p:cTn id="39" dur="indefinite"/>
                                        <p:tgtEl>
                                          <p:spTgt spid="13"/>
                                        </p:tgtEl>
                                      </p:cBhvr>
                                    </p:animEffect>
                                  </p:childTnLst>
                                </p:cTn>
                              </p:par>
                              <p:par>
                                <p:cTn id="40" presetID="9" presetClass="emph" presetSubtype="0" grpId="1" nodeType="withEffect">
                                  <p:stCondLst>
                                    <p:cond delay="0"/>
                                  </p:stCondLst>
                                  <p:childTnLst>
                                    <p:set>
                                      <p:cBhvr rctx="PPT">
                                        <p:cTn id="41" dur="indefinite"/>
                                        <p:tgtEl>
                                          <p:spTgt spid="14"/>
                                        </p:tgtEl>
                                        <p:attrNameLst>
                                          <p:attrName>style.opacity</p:attrName>
                                        </p:attrNameLst>
                                      </p:cBhvr>
                                      <p:to>
                                        <p:strVal val="0.5"/>
                                      </p:to>
                                    </p:set>
                                    <p:animEffect filter="image" prLst="opacity: 0.5">
                                      <p:cBhvr rctx="IE">
                                        <p:cTn id="42" dur="indefinite"/>
                                        <p:tgtEl>
                                          <p:spTgt spid="14"/>
                                        </p:tgtEl>
                                      </p:cBhvr>
                                    </p:animEffect>
                                  </p:childTnLst>
                                </p:cTn>
                              </p:par>
                              <p:par>
                                <p:cTn id="43" presetID="9" presetClass="emph" presetSubtype="0" grpId="1" nodeType="withEffect">
                                  <p:stCondLst>
                                    <p:cond delay="0"/>
                                  </p:stCondLst>
                                  <p:childTnLst>
                                    <p:set>
                                      <p:cBhvr rctx="PPT">
                                        <p:cTn id="44" dur="indefinite"/>
                                        <p:tgtEl>
                                          <p:spTgt spid="12"/>
                                        </p:tgtEl>
                                        <p:attrNameLst>
                                          <p:attrName>style.opacity</p:attrName>
                                        </p:attrNameLst>
                                      </p:cBhvr>
                                      <p:to>
                                        <p:strVal val="0.5"/>
                                      </p:to>
                                    </p:set>
                                    <p:animEffect filter="image" prLst="opacity: 0.5">
                                      <p:cBhvr rctx="IE">
                                        <p:cTn id="45" dur="indefinite"/>
                                        <p:tgtEl>
                                          <p:spTgt spid="12"/>
                                        </p:tgtEl>
                                      </p:cBhvr>
                                    </p:animEffect>
                                  </p:childTnLst>
                                </p:cTn>
                              </p:par>
                              <p:par>
                                <p:cTn id="46" presetID="9" presetClass="emph" presetSubtype="0" grpId="1" nodeType="withEffect">
                                  <p:stCondLst>
                                    <p:cond delay="0"/>
                                  </p:stCondLst>
                                  <p:childTnLst>
                                    <p:set>
                                      <p:cBhvr rctx="PPT">
                                        <p:cTn id="47" dur="indefinite"/>
                                        <p:tgtEl>
                                          <p:spTgt spid="17"/>
                                        </p:tgtEl>
                                        <p:attrNameLst>
                                          <p:attrName>style.opacity</p:attrName>
                                        </p:attrNameLst>
                                      </p:cBhvr>
                                      <p:to>
                                        <p:strVal val="0.5"/>
                                      </p:to>
                                    </p:set>
                                    <p:animEffect filter="image" prLst="opacity: 0.5">
                                      <p:cBhvr rctx="IE">
                                        <p:cTn id="48" dur="indefinite"/>
                                        <p:tgtEl>
                                          <p:spTgt spid="17"/>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3" grpId="1" animBg="1"/>
      <p:bldP spid="14" grpId="0" animBg="1"/>
      <p:bldP spid="14" grpId="1" animBg="1"/>
      <p:bldP spid="12" grpId="0" animBg="1"/>
      <p:bldP spid="12" grpId="1" animBg="1"/>
      <p:bldP spid="17" grpId="0" animBg="1"/>
      <p:bldP spid="17" grpId="1"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24250"/>
            <a:ext cx="4645025" cy="32019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l="5408" r="9998"/>
          <a:stretch>
            <a:fillRect/>
          </a:stretch>
        </p:blipFill>
        <p:spPr bwMode="auto">
          <a:xfrm>
            <a:off x="228600" y="1199534"/>
            <a:ext cx="3940175" cy="29051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1000"/>
            <a:ext cx="8229600" cy="584200"/>
          </a:xfrm>
        </p:spPr>
        <p:txBody>
          <a:bodyPr>
            <a:normAutofit fontScale="90000"/>
          </a:bodyPr>
          <a:lstStyle/>
          <a:p>
            <a:pPr>
              <a:defRPr/>
            </a:pPr>
            <a:r>
              <a:rPr lang="en-US" dirty="0">
                <a:latin typeface="+mj-lt"/>
              </a:rPr>
              <a:t>Prevention: Remove Pests’ Shelter</a:t>
            </a:r>
          </a:p>
        </p:txBody>
      </p:sp>
      <p:sp>
        <p:nvSpPr>
          <p:cNvPr id="3" name="Content Placeholder 2"/>
          <p:cNvSpPr txBox="1">
            <a:spLocks/>
          </p:cNvSpPr>
          <p:nvPr/>
        </p:nvSpPr>
        <p:spPr>
          <a:xfrm>
            <a:off x="457200" y="1600200"/>
            <a:ext cx="8229600" cy="4525963"/>
          </a:xfrm>
          <a:prstGeom prst="rect">
            <a:avLst/>
          </a:prstGeom>
        </p:spPr>
        <p:txBody>
          <a:bodyPr/>
          <a:lstStyle/>
          <a:p>
            <a:pPr marL="342900" indent="-342900" defTabSz="914400" fontAlgn="auto">
              <a:spcBef>
                <a:spcPct val="20000"/>
              </a:spcBef>
              <a:spcAft>
                <a:spcPts val="0"/>
              </a:spcAft>
              <a:buFont typeface="Arial" pitchFamily="34" charset="0"/>
              <a:buNone/>
              <a:defRPr/>
            </a:pPr>
            <a:endParaRPr lang="en-US" sz="3200" dirty="0">
              <a:latin typeface="+mn-lt"/>
              <a:ea typeface="+mn-ea"/>
              <a:cs typeface="+mn-cs"/>
            </a:endParaRPr>
          </a:p>
        </p:txBody>
      </p:sp>
      <p:sp>
        <p:nvSpPr>
          <p:cNvPr id="9" name="TextBox 8"/>
          <p:cNvSpPr txBox="1">
            <a:spLocks noChangeArrowheads="1"/>
          </p:cNvSpPr>
          <p:nvPr/>
        </p:nvSpPr>
        <p:spPr bwMode="auto">
          <a:xfrm>
            <a:off x="3810000" y="1339530"/>
            <a:ext cx="3471862" cy="64611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Replace cardboard boxes with plastic containers with lids</a:t>
            </a:r>
          </a:p>
        </p:txBody>
      </p:sp>
      <p:sp>
        <p:nvSpPr>
          <p:cNvPr id="10" name="TextBox 9"/>
          <p:cNvSpPr txBox="1">
            <a:spLocks noChangeArrowheads="1"/>
          </p:cNvSpPr>
          <p:nvPr/>
        </p:nvSpPr>
        <p:spPr bwMode="auto">
          <a:xfrm>
            <a:off x="762000" y="4706640"/>
            <a:ext cx="3233737" cy="92233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Organize! Clutter provides hiding spots for pests and covers up their evidence</a:t>
            </a:r>
          </a:p>
        </p:txBody>
      </p:sp>
      <p:sp>
        <p:nvSpPr>
          <p:cNvPr id="15" name="TextBox 14"/>
          <p:cNvSpPr txBox="1"/>
          <p:nvPr/>
        </p:nvSpPr>
        <p:spPr>
          <a:xfrm>
            <a:off x="1549400" y="2652096"/>
            <a:ext cx="5238750" cy="1816100"/>
          </a:xfrm>
          <a:prstGeom prst="rect">
            <a:avLst/>
          </a:prstGeom>
          <a:solidFill>
            <a:schemeClr val="accent6">
              <a:lumMod val="75000"/>
            </a:schemeClr>
          </a:solidFill>
          <a:ln w="25400">
            <a:solidFill>
              <a:schemeClr val="tx1"/>
            </a:solidFill>
          </a:ln>
        </p:spPr>
        <p:txBody>
          <a:bodyPr>
            <a:spAutoFit/>
          </a:bodyPr>
          <a:lstStyle/>
          <a:p>
            <a:pPr>
              <a:defRPr/>
            </a:pPr>
            <a:r>
              <a:rPr lang="en-US" sz="2800" b="1" dirty="0">
                <a:latin typeface="News Gothic MT"/>
                <a:cs typeface="News Gothic MT"/>
              </a:rPr>
              <a:t>Take Home Message: </a:t>
            </a:r>
            <a:r>
              <a:rPr lang="en-US" sz="2800" dirty="0">
                <a:latin typeface="News Gothic MT"/>
                <a:cs typeface="News Gothic MT"/>
              </a:rPr>
              <a:t>Without shelter, pests will pack their bags and find a new home outside of your ECE facility.</a:t>
            </a:r>
          </a:p>
        </p:txBody>
      </p:sp>
      <p:sp>
        <p:nvSpPr>
          <p:cNvPr id="4" name="Date Placeholder 3"/>
          <p:cNvSpPr>
            <a:spLocks noGrp="1"/>
          </p:cNvSpPr>
          <p:nvPr>
            <p:ph type="dt" sz="half" idx="10"/>
          </p:nvPr>
        </p:nvSpPr>
        <p:spPr/>
        <p:txBody>
          <a:bodyPr/>
          <a:lstStyle/>
          <a:p>
            <a:fld id="{DF9DE583-BF0D-49A5-A7CE-26A245D4DCE0}"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131160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9" presetClass="emph" presetSubtype="0" nodeType="withEffect">
                                  <p:stCondLst>
                                    <p:cond delay="0"/>
                                  </p:stCondLst>
                                  <p:childTnLst>
                                    <p:set>
                                      <p:cBhvr rctx="PPT">
                                        <p:cTn id="20" dur="indefinite"/>
                                        <p:tgtEl>
                                          <p:spTgt spid="8195"/>
                                        </p:tgtEl>
                                        <p:attrNameLst>
                                          <p:attrName>style.opacity</p:attrName>
                                        </p:attrNameLst>
                                      </p:cBhvr>
                                      <p:to>
                                        <p:strVal val="0.5"/>
                                      </p:to>
                                    </p:set>
                                    <p:animEffect filter="image" prLst="opacity: 0.5">
                                      <p:cBhvr rctx="IE">
                                        <p:cTn id="21" dur="indefinite"/>
                                        <p:tgtEl>
                                          <p:spTgt spid="8195"/>
                                        </p:tgtEl>
                                      </p:cBhvr>
                                    </p:animEffect>
                                  </p:childTnLst>
                                </p:cTn>
                              </p:par>
                              <p:par>
                                <p:cTn id="22" presetID="9" presetClass="emph" presetSubtype="0" nodeType="withEffect">
                                  <p:stCondLst>
                                    <p:cond delay="0"/>
                                  </p:stCondLst>
                                  <p:childTnLst>
                                    <p:set>
                                      <p:cBhvr rctx="PPT">
                                        <p:cTn id="23" dur="indefinite"/>
                                        <p:tgtEl>
                                          <p:spTgt spid="8194"/>
                                        </p:tgtEl>
                                        <p:attrNameLst>
                                          <p:attrName>style.opacity</p:attrName>
                                        </p:attrNameLst>
                                      </p:cBhvr>
                                      <p:to>
                                        <p:strVal val="0.5"/>
                                      </p:to>
                                    </p:set>
                                    <p:animEffect filter="image" prLst="opacity: 0.5">
                                      <p:cBhvr rctx="IE">
                                        <p:cTn id="24" dur="indefinite"/>
                                        <p:tgtEl>
                                          <p:spTgt spid="8194"/>
                                        </p:tgtEl>
                                      </p:cBhvr>
                                    </p:animEffect>
                                  </p:childTnLst>
                                </p:cTn>
                              </p:par>
                              <p:par>
                                <p:cTn id="25" presetID="9" presetClass="emph" presetSubtype="0" grpId="0" nodeType="withEffect">
                                  <p:stCondLst>
                                    <p:cond delay="0"/>
                                  </p:stCondLst>
                                  <p:childTnLst>
                                    <p:set>
                                      <p:cBhvr rctx="PPT">
                                        <p:cTn id="26" dur="indefinite"/>
                                        <p:tgtEl>
                                          <p:spTgt spid="2"/>
                                        </p:tgtEl>
                                        <p:attrNameLst>
                                          <p:attrName>style.opacity</p:attrName>
                                        </p:attrNameLst>
                                      </p:cBhvr>
                                      <p:to>
                                        <p:strVal val="0.5"/>
                                      </p:to>
                                    </p:set>
                                    <p:animEffect filter="image" prLst="opacity: 0.5">
                                      <p:cBhvr rctx="IE">
                                        <p:cTn id="27" dur="indefinite"/>
                                        <p:tgtEl>
                                          <p:spTgt spid="2"/>
                                        </p:tgtEl>
                                      </p:cBhvr>
                                    </p:animEffect>
                                  </p:childTnLst>
                                </p:cTn>
                              </p:par>
                              <p:par>
                                <p:cTn id="28" presetID="9" presetClass="emph" presetSubtype="0" grpId="0" nodeType="withEffect" nodePh="1">
                                  <p:stCondLst>
                                    <p:cond delay="0"/>
                                  </p:stCondLst>
                                  <p:endCondLst>
                                    <p:cond evt="begin" delay="0">
                                      <p:tn val="28"/>
                                    </p:cond>
                                  </p:endCondLst>
                                  <p:childTnLst>
                                    <p:set>
                                      <p:cBhvr rctx="PPT">
                                        <p:cTn id="29" dur="indefinite"/>
                                        <p:tgtEl>
                                          <p:spTgt spid="3"/>
                                        </p:tgtEl>
                                        <p:attrNameLst>
                                          <p:attrName>style.opacity</p:attrName>
                                        </p:attrNameLst>
                                      </p:cBhvr>
                                      <p:to>
                                        <p:strVal val="0.5"/>
                                      </p:to>
                                    </p:set>
                                    <p:animEffect filter="image" prLst="opacity: 0.5">
                                      <p:cBhvr rctx="IE">
                                        <p:cTn id="30" dur="indefinite"/>
                                        <p:tgtEl>
                                          <p:spTgt spid="3"/>
                                        </p:tgtEl>
                                      </p:cBhvr>
                                    </p:animEffect>
                                  </p:childTnLst>
                                </p:cTn>
                              </p:par>
                              <p:par>
                                <p:cTn id="31" presetID="9" presetClass="emph" presetSubtype="0" grpId="1" nodeType="withEffect">
                                  <p:stCondLst>
                                    <p:cond delay="0"/>
                                  </p:stCondLst>
                                  <p:childTnLst>
                                    <p:set>
                                      <p:cBhvr rctx="PPT">
                                        <p:cTn id="32" dur="indefinite"/>
                                        <p:tgtEl>
                                          <p:spTgt spid="9"/>
                                        </p:tgtEl>
                                        <p:attrNameLst>
                                          <p:attrName>style.opacity</p:attrName>
                                        </p:attrNameLst>
                                      </p:cBhvr>
                                      <p:to>
                                        <p:strVal val="0.5"/>
                                      </p:to>
                                    </p:set>
                                    <p:animEffect filter="image" prLst="opacity: 0.5">
                                      <p:cBhvr rctx="IE">
                                        <p:cTn id="33" dur="indefinite"/>
                                        <p:tgtEl>
                                          <p:spTgt spid="9"/>
                                        </p:tgtEl>
                                      </p:cBhvr>
                                    </p:animEffect>
                                  </p:childTnLst>
                                </p:cTn>
                              </p:par>
                              <p:par>
                                <p:cTn id="34" presetID="9" presetClass="emph" presetSubtype="0" grpId="1" nodeType="withEffect">
                                  <p:stCondLst>
                                    <p:cond delay="0"/>
                                  </p:stCondLst>
                                  <p:childTnLst>
                                    <p:set>
                                      <p:cBhvr rctx="PPT">
                                        <p:cTn id="35" dur="indefinite"/>
                                        <p:tgtEl>
                                          <p:spTgt spid="10"/>
                                        </p:tgtEl>
                                        <p:attrNameLst>
                                          <p:attrName>style.opacity</p:attrName>
                                        </p:attrNameLst>
                                      </p:cBhvr>
                                      <p:to>
                                        <p:strVal val="0.5"/>
                                      </p:to>
                                    </p:set>
                                    <p:animEffect filter="image" prLst="opacity: 0.5">
                                      <p:cBhvr rctx="IE">
                                        <p:cTn id="36"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P spid="9" grpId="1" animBg="1"/>
      <p:bldP spid="10" grpId="0" animBg="1"/>
      <p:bldP spid="10" grpId="1"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8229600" cy="584200"/>
          </a:xfrm>
        </p:spPr>
        <p:txBody>
          <a:bodyPr/>
          <a:lstStyle/>
          <a:p>
            <a:pPr>
              <a:defRPr/>
            </a:pPr>
            <a:r>
              <a:rPr lang="en-US" dirty="0">
                <a:latin typeface="+mj-lt"/>
              </a:rPr>
              <a:t>Inspection</a:t>
            </a:r>
          </a:p>
        </p:txBody>
      </p:sp>
      <p:sp>
        <p:nvSpPr>
          <p:cNvPr id="3" name="Content Placeholder 2"/>
          <p:cNvSpPr>
            <a:spLocks noGrp="1"/>
          </p:cNvSpPr>
          <p:nvPr>
            <p:ph idx="1"/>
          </p:nvPr>
        </p:nvSpPr>
        <p:spPr>
          <a:xfrm>
            <a:off x="3733800" y="1651000"/>
            <a:ext cx="3640138" cy="4525962"/>
          </a:xfrm>
        </p:spPr>
        <p:txBody>
          <a:bodyPr>
            <a:normAutofit/>
          </a:bodyPr>
          <a:lstStyle/>
          <a:p>
            <a:pPr marL="0" indent="0">
              <a:spcBef>
                <a:spcPts val="0"/>
              </a:spcBef>
              <a:spcAft>
                <a:spcPts val="1200"/>
              </a:spcAft>
              <a:buFontTx/>
              <a:buNone/>
              <a:defRPr/>
            </a:pPr>
            <a:r>
              <a:rPr lang="en-US" sz="3000" dirty="0">
                <a:latin typeface="News Gothic MT"/>
                <a:cs typeface="News Gothic MT"/>
              </a:rPr>
              <a:t>Use the IPM Checklist to look for: </a:t>
            </a:r>
          </a:p>
          <a:p>
            <a:pPr marL="457200" indent="-457200">
              <a:spcBef>
                <a:spcPts val="0"/>
              </a:spcBef>
              <a:defRPr/>
            </a:pPr>
            <a:r>
              <a:rPr lang="en-US" sz="3000" dirty="0">
                <a:latin typeface="News Gothic MT"/>
                <a:cs typeface="News Gothic MT"/>
              </a:rPr>
              <a:t>pests</a:t>
            </a:r>
          </a:p>
          <a:p>
            <a:pPr marL="457200" indent="-457200">
              <a:spcBef>
                <a:spcPts val="0"/>
              </a:spcBef>
              <a:defRPr/>
            </a:pPr>
            <a:r>
              <a:rPr lang="en-US" sz="3000" dirty="0">
                <a:latin typeface="News Gothic MT"/>
                <a:cs typeface="News Gothic MT"/>
              </a:rPr>
              <a:t>signs of pests and their damage</a:t>
            </a:r>
          </a:p>
          <a:p>
            <a:pPr marL="457200" indent="-457200">
              <a:spcBef>
                <a:spcPts val="0"/>
              </a:spcBef>
              <a:defRPr/>
            </a:pPr>
            <a:r>
              <a:rPr lang="en-US" sz="3000" dirty="0">
                <a:latin typeface="News Gothic MT"/>
                <a:cs typeface="News Gothic MT"/>
              </a:rPr>
              <a:t>conditions that might attract pests</a:t>
            </a:r>
          </a:p>
          <a:p>
            <a:pPr marL="0" indent="0">
              <a:spcBef>
                <a:spcPts val="0"/>
              </a:spcBef>
              <a:buFontTx/>
              <a:buNone/>
              <a:defRPr/>
            </a:pPr>
            <a:endParaRPr lang="en-US" dirty="0">
              <a:latin typeface="News Gothic MT"/>
              <a:cs typeface="News Gothic MT"/>
            </a:endParaRPr>
          </a:p>
        </p:txBody>
      </p:sp>
      <p:pic>
        <p:nvPicPr>
          <p:cNvPr id="378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9816" y="315035"/>
            <a:ext cx="1106488" cy="1108075"/>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378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25" y="1804988"/>
            <a:ext cx="2676525" cy="3190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F6854580-99D2-4347-B9B6-943E457C3755}"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185325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mj-lt"/>
              </a:rPr>
              <a:t>Identification</a:t>
            </a:r>
          </a:p>
        </p:txBody>
      </p:sp>
      <p:sp>
        <p:nvSpPr>
          <p:cNvPr id="4" name="Content Placeholder 2"/>
          <p:cNvSpPr txBox="1">
            <a:spLocks/>
          </p:cNvSpPr>
          <p:nvPr/>
        </p:nvSpPr>
        <p:spPr>
          <a:xfrm>
            <a:off x="457200" y="1600200"/>
            <a:ext cx="8229600" cy="4525963"/>
          </a:xfrm>
          <a:prstGeom prst="rect">
            <a:avLst/>
          </a:prstGeom>
        </p:spPr>
        <p:txBody>
          <a:bodyPr/>
          <a:lstStyle/>
          <a:p>
            <a:pPr marL="342900" indent="-342900" defTabSz="914400" fontAlgn="auto">
              <a:spcBef>
                <a:spcPct val="20000"/>
              </a:spcBef>
              <a:spcAft>
                <a:spcPts val="0"/>
              </a:spcAft>
              <a:buFont typeface="Arial" pitchFamily="34" charset="0"/>
              <a:buNone/>
              <a:defRPr/>
            </a:pPr>
            <a:endParaRPr lang="en-US" sz="3200" dirty="0">
              <a:latin typeface="+mn-lt"/>
              <a:ea typeface="+mn-ea"/>
              <a:cs typeface="+mn-cs"/>
            </a:endParaRPr>
          </a:p>
        </p:txBody>
      </p:sp>
      <p:sp>
        <p:nvSpPr>
          <p:cNvPr id="6" name="Content Placeholder 2"/>
          <p:cNvSpPr txBox="1">
            <a:spLocks/>
          </p:cNvSpPr>
          <p:nvPr/>
        </p:nvSpPr>
        <p:spPr>
          <a:xfrm>
            <a:off x="442415" y="1489075"/>
            <a:ext cx="4281985" cy="4240212"/>
          </a:xfrm>
          <a:prstGeom prst="rect">
            <a:avLst/>
          </a:prstGeom>
        </p:spPr>
        <p:txBody>
          <a:bodyPr/>
          <a:lstStyle/>
          <a:p>
            <a:pPr marL="342900" indent="-342900">
              <a:spcBef>
                <a:spcPct val="20000"/>
              </a:spcBef>
              <a:buFont typeface="Arial" pitchFamily="34" charset="0"/>
              <a:buChar char="•"/>
              <a:defRPr/>
            </a:pPr>
            <a:r>
              <a:rPr lang="en-US" sz="2300" spc="300" dirty="0">
                <a:ea typeface="ヒラギノ角ゴ Pro W3" pitchFamily="37" charset="-128"/>
                <a:cs typeface="News Gothic MT"/>
              </a:rPr>
              <a:t>Identify what kind of pest you have.</a:t>
            </a:r>
          </a:p>
          <a:p>
            <a:pPr marL="342900" indent="-342900">
              <a:spcBef>
                <a:spcPct val="20000"/>
              </a:spcBef>
              <a:buFont typeface="Arial" pitchFamily="34" charset="0"/>
              <a:buChar char="•"/>
              <a:defRPr/>
            </a:pPr>
            <a:r>
              <a:rPr lang="en-US" sz="2300" spc="300" dirty="0">
                <a:ea typeface="ヒラギノ角ゴ Pro W3" pitchFamily="37" charset="-128"/>
                <a:cs typeface="News Gothic MT"/>
              </a:rPr>
              <a:t>Use Health &amp; Safety Notes to understand pests’ lifecycle, food and shelter.</a:t>
            </a:r>
          </a:p>
          <a:p>
            <a:pPr marL="342900" indent="-342900">
              <a:spcBef>
                <a:spcPct val="20000"/>
              </a:spcBef>
              <a:buFont typeface="Arial" pitchFamily="34" charset="0"/>
              <a:buChar char="•"/>
              <a:defRPr/>
            </a:pPr>
            <a:r>
              <a:rPr lang="en-US" sz="2300" spc="300" dirty="0">
                <a:ea typeface="ヒラギノ角ゴ Pro W3" pitchFamily="37" charset="-128"/>
                <a:cs typeface="News Gothic MT"/>
              </a:rPr>
              <a:t>Visit the Statewide IPM program website for additional information www.ipm.ucdavis.edu</a:t>
            </a:r>
          </a:p>
        </p:txBody>
      </p:sp>
      <p:pic>
        <p:nvPicPr>
          <p:cNvPr id="389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78547"/>
            <a:ext cx="1028700" cy="102235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nvGrpSpPr>
          <p:cNvPr id="38918" name="Group 11"/>
          <p:cNvGrpSpPr>
            <a:grpSpLocks/>
          </p:cNvGrpSpPr>
          <p:nvPr/>
        </p:nvGrpSpPr>
        <p:grpSpPr bwMode="auto">
          <a:xfrm>
            <a:off x="4675013" y="1615343"/>
            <a:ext cx="3540125" cy="3649663"/>
            <a:chOff x="5435836" y="1783830"/>
            <a:chExt cx="3539902" cy="3649560"/>
          </a:xfrm>
        </p:grpSpPr>
        <p:pic>
          <p:nvPicPr>
            <p:cNvPr id="38920" name="Picture 2"/>
            <p:cNvPicPr>
              <a:picLocks noChangeAspect="1" noChangeArrowheads="1"/>
            </p:cNvPicPr>
            <p:nvPr/>
          </p:nvPicPr>
          <p:blipFill>
            <a:blip r:embed="rId5">
              <a:extLst>
                <a:ext uri="{28A0092B-C50C-407E-A947-70E740481C1C}">
                  <a14:useLocalDpi xmlns:a14="http://schemas.microsoft.com/office/drawing/2010/main" val="0"/>
                </a:ext>
              </a:extLst>
            </a:blip>
            <a:srcRect t="5229" b="4237"/>
            <a:stretch>
              <a:fillRect/>
            </a:stretch>
          </p:blipFill>
          <p:spPr bwMode="auto">
            <a:xfrm>
              <a:off x="5435836" y="1783830"/>
              <a:ext cx="3539902" cy="364956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1" name="TextBox 7"/>
            <p:cNvSpPr txBox="1">
              <a:spLocks noChangeArrowheads="1"/>
            </p:cNvSpPr>
            <p:nvPr/>
          </p:nvSpPr>
          <p:spPr bwMode="auto">
            <a:xfrm>
              <a:off x="6208675" y="2868173"/>
              <a:ext cx="1496413" cy="3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t>Norway Rat</a:t>
              </a:r>
            </a:p>
          </p:txBody>
        </p:sp>
        <p:sp>
          <p:nvSpPr>
            <p:cNvPr id="38922" name="TextBox 8"/>
            <p:cNvSpPr txBox="1">
              <a:spLocks noChangeArrowheads="1"/>
            </p:cNvSpPr>
            <p:nvPr/>
          </p:nvSpPr>
          <p:spPr bwMode="auto">
            <a:xfrm>
              <a:off x="6734155" y="3955086"/>
              <a:ext cx="1174603" cy="3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t>roof rat</a:t>
              </a:r>
            </a:p>
          </p:txBody>
        </p:sp>
        <p:sp>
          <p:nvSpPr>
            <p:cNvPr id="38923" name="TextBox 9"/>
            <p:cNvSpPr txBox="1">
              <a:spLocks noChangeArrowheads="1"/>
            </p:cNvSpPr>
            <p:nvPr/>
          </p:nvSpPr>
          <p:spPr bwMode="auto">
            <a:xfrm>
              <a:off x="6240855" y="5050888"/>
              <a:ext cx="1721681" cy="3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t>house mouse</a:t>
              </a:r>
            </a:p>
          </p:txBody>
        </p:sp>
      </p:grpSp>
      <p:sp>
        <p:nvSpPr>
          <p:cNvPr id="3" name="Date Placeholder 2"/>
          <p:cNvSpPr>
            <a:spLocks noGrp="1"/>
          </p:cNvSpPr>
          <p:nvPr>
            <p:ph type="dt" sz="half" idx="10"/>
          </p:nvPr>
        </p:nvSpPr>
        <p:spPr/>
        <p:txBody>
          <a:bodyPr/>
          <a:lstStyle/>
          <a:p>
            <a:fld id="{15291559-9C6B-437B-9E5A-26EF5F638C24}"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3775594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554038"/>
            <a:ext cx="8229600" cy="584200"/>
          </a:xfrm>
          <a:prstGeom prst="rect">
            <a:avLst/>
          </a:prstGeom>
        </p:spPr>
        <p:txBody>
          <a:bodyPr/>
          <a:lstStyle/>
          <a:p>
            <a:pPr>
              <a:defRPr/>
            </a:pPr>
            <a:r>
              <a:rPr lang="en-US" dirty="0">
                <a:latin typeface="+mj-lt"/>
              </a:rPr>
              <a:t>Monitoring</a:t>
            </a:r>
          </a:p>
        </p:txBody>
      </p:sp>
      <p:pic>
        <p:nvPicPr>
          <p:cNvPr id="11268" name="Picture 4"/>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5702300" y="928013"/>
            <a:ext cx="2665413" cy="275456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57200" y="1141413"/>
            <a:ext cx="4953000" cy="5064125"/>
          </a:xfrm>
          <a:prstGeom prst="rect">
            <a:avLst/>
          </a:prstGeom>
        </p:spPr>
        <p:txBody>
          <a:bodyPr/>
          <a:lstStyle/>
          <a:p>
            <a:pPr marL="342900" indent="-342900" fontAlgn="auto">
              <a:spcBef>
                <a:spcPct val="20000"/>
              </a:spcBef>
              <a:spcAft>
                <a:spcPts val="0"/>
              </a:spcAft>
              <a:buFont typeface="Arial" pitchFamily="34" charset="0"/>
              <a:buChar char="•"/>
              <a:defRPr/>
            </a:pPr>
            <a:r>
              <a:rPr lang="en-US" sz="2400" spc="300" dirty="0">
                <a:latin typeface="News Gothic MT"/>
                <a:ea typeface="+mn-ea"/>
                <a:cs typeface="News Gothic MT"/>
              </a:rPr>
              <a:t>Regularly inspect the facility for pests and pest damage.</a:t>
            </a:r>
          </a:p>
          <a:p>
            <a:pPr marL="342900" indent="-342900" fontAlgn="auto">
              <a:spcBef>
                <a:spcPct val="20000"/>
              </a:spcBef>
              <a:spcAft>
                <a:spcPts val="0"/>
              </a:spcAft>
              <a:buFont typeface="Arial" pitchFamily="34" charset="0"/>
              <a:buChar char="•"/>
              <a:defRPr/>
            </a:pPr>
            <a:r>
              <a:rPr lang="en-US" sz="2400" spc="300" dirty="0">
                <a:latin typeface="News Gothic MT"/>
                <a:ea typeface="+mn-ea"/>
                <a:cs typeface="News Gothic MT"/>
              </a:rPr>
              <a:t>Identify sources of food, water and shelter that might attract pests.</a:t>
            </a:r>
          </a:p>
          <a:p>
            <a:pPr marL="342900" indent="-342900" fontAlgn="auto">
              <a:spcBef>
                <a:spcPct val="20000"/>
              </a:spcBef>
              <a:spcAft>
                <a:spcPts val="0"/>
              </a:spcAft>
              <a:buFont typeface="Arial" pitchFamily="34" charset="0"/>
              <a:buChar char="•"/>
              <a:defRPr/>
            </a:pPr>
            <a:r>
              <a:rPr lang="en-US" sz="2400" spc="300" dirty="0">
                <a:latin typeface="News Gothic MT"/>
                <a:ea typeface="ヒラギノ角ゴ Pro W3" pitchFamily="37" charset="-128"/>
                <a:cs typeface="News Gothic MT"/>
              </a:rPr>
              <a:t>Identify where pests are living and breeding.</a:t>
            </a:r>
            <a:endParaRPr lang="en-US" sz="2400" spc="300" dirty="0">
              <a:latin typeface="News Gothic MT"/>
              <a:ea typeface="+mn-ea"/>
              <a:cs typeface="News Gothic MT"/>
            </a:endParaRPr>
          </a:p>
          <a:p>
            <a:pPr marL="342900" indent="-342900" fontAlgn="auto">
              <a:spcBef>
                <a:spcPct val="20000"/>
              </a:spcBef>
              <a:spcAft>
                <a:spcPts val="0"/>
              </a:spcAft>
              <a:buFont typeface="Arial" pitchFamily="34" charset="0"/>
              <a:buChar char="•"/>
              <a:defRPr/>
            </a:pPr>
            <a:r>
              <a:rPr lang="en-US" sz="2400" spc="300" dirty="0">
                <a:latin typeface="News Gothic MT"/>
                <a:ea typeface="+mn-ea"/>
                <a:cs typeface="News Gothic MT"/>
              </a:rPr>
              <a:t>Determine if and when treatment is needed. </a:t>
            </a:r>
          </a:p>
          <a:p>
            <a:pPr marL="342900" indent="-342900" fontAlgn="auto">
              <a:spcBef>
                <a:spcPct val="20000"/>
              </a:spcBef>
              <a:spcAft>
                <a:spcPts val="0"/>
              </a:spcAft>
              <a:buFont typeface="Arial" pitchFamily="34" charset="0"/>
              <a:buChar char="•"/>
              <a:defRPr/>
            </a:pPr>
            <a:r>
              <a:rPr lang="en-US" sz="2400" spc="300" dirty="0">
                <a:latin typeface="News Gothic MT"/>
                <a:ea typeface="+mn-ea"/>
                <a:cs typeface="News Gothic MT"/>
              </a:rPr>
              <a:t>Assess whether current actions are working.</a:t>
            </a:r>
          </a:p>
        </p:txBody>
      </p:sp>
      <p:sp>
        <p:nvSpPr>
          <p:cNvPr id="13" name="Rectangle 12"/>
          <p:cNvSpPr>
            <a:spLocks noChangeArrowheads="1"/>
          </p:cNvSpPr>
          <p:nvPr/>
        </p:nvSpPr>
        <p:spPr bwMode="auto">
          <a:xfrm>
            <a:off x="5257800" y="3857625"/>
            <a:ext cx="3268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800" dirty="0"/>
              <a:t>http://ipcm.wisc.edu/Portals/0/Blog/Files/19/199/sticky%20trap.JPG</a:t>
            </a:r>
          </a:p>
        </p:txBody>
      </p:sp>
      <p:sp>
        <p:nvSpPr>
          <p:cNvPr id="9" name="TextBox 8"/>
          <p:cNvSpPr txBox="1"/>
          <p:nvPr/>
        </p:nvSpPr>
        <p:spPr>
          <a:xfrm>
            <a:off x="2308225" y="2687638"/>
            <a:ext cx="3825875" cy="1385887"/>
          </a:xfrm>
          <a:prstGeom prst="rect">
            <a:avLst/>
          </a:prstGeom>
          <a:solidFill>
            <a:schemeClr val="accent6">
              <a:lumMod val="75000"/>
            </a:schemeClr>
          </a:solidFill>
          <a:ln w="25400">
            <a:solidFill>
              <a:schemeClr val="tx1"/>
            </a:solidFill>
          </a:ln>
        </p:spPr>
        <p:txBody>
          <a:bodyPr>
            <a:spAutoFit/>
          </a:bodyPr>
          <a:lstStyle/>
          <a:p>
            <a:pPr>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Monitoring is an ongoing process!</a:t>
            </a:r>
          </a:p>
        </p:txBody>
      </p:sp>
      <p:sp>
        <p:nvSpPr>
          <p:cNvPr id="3" name="Date Placeholder 2"/>
          <p:cNvSpPr>
            <a:spLocks noGrp="1"/>
          </p:cNvSpPr>
          <p:nvPr>
            <p:ph type="dt" sz="half" idx="10"/>
          </p:nvPr>
        </p:nvSpPr>
        <p:spPr/>
        <p:txBody>
          <a:bodyPr/>
          <a:lstStyle/>
          <a:p>
            <a:fld id="{D02F4F7B-EAD0-4B40-9EEF-04E54078CBD7}"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850714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1268"/>
                                        </p:tgtEl>
                                        <p:attrNameLst>
                                          <p:attrName>style.opacity</p:attrName>
                                        </p:attrNameLst>
                                      </p:cBhvr>
                                      <p:to>
                                        <p:strVal val="0.5"/>
                                      </p:to>
                                    </p:set>
                                    <p:animEffect filter="image" prLst="opacity: 0.5">
                                      <p:cBhvr rctx="IE">
                                        <p:cTn id="7" dur="indefinite"/>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730" y="1778000"/>
            <a:ext cx="2365375" cy="20526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5415" y="3820402"/>
            <a:ext cx="2460625" cy="2008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075" y="1725613"/>
            <a:ext cx="1924050" cy="1924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113" y="3983038"/>
            <a:ext cx="2020887" cy="18272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92113" y="304800"/>
            <a:ext cx="8229600" cy="584200"/>
          </a:xfrm>
          <a:prstGeom prst="rect">
            <a:avLst/>
          </a:prstGeom>
        </p:spPr>
        <p:txBody>
          <a:bodyPr/>
          <a:lstStyle/>
          <a:p>
            <a:pPr>
              <a:defRPr/>
            </a:pPr>
            <a:r>
              <a:rPr lang="en-US" dirty="0"/>
              <a:t>M</a:t>
            </a:r>
            <a:r>
              <a:rPr lang="en-US" dirty="0">
                <a:latin typeface="+mj-lt"/>
              </a:rPr>
              <a:t>anagement</a:t>
            </a:r>
          </a:p>
        </p:txBody>
      </p:sp>
      <p:sp>
        <p:nvSpPr>
          <p:cNvPr id="9" name="Rectangle 8"/>
          <p:cNvSpPr>
            <a:spLocks noChangeArrowheads="1"/>
          </p:cNvSpPr>
          <p:nvPr/>
        </p:nvSpPr>
        <p:spPr bwMode="auto">
          <a:xfrm>
            <a:off x="445329" y="838199"/>
            <a:ext cx="7940711"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2400" dirty="0">
                <a:latin typeface="News Gothic MT"/>
                <a:ea typeface="News Gothic MT"/>
                <a:cs typeface="News Gothic MT"/>
              </a:rPr>
              <a:t>Often you can manage pests without using chemicals. IPM-recommended techniques include:</a:t>
            </a:r>
          </a:p>
        </p:txBody>
      </p:sp>
      <p:sp>
        <p:nvSpPr>
          <p:cNvPr id="20" name="&quot;No&quot; Symbol 19"/>
          <p:cNvSpPr/>
          <p:nvPr/>
        </p:nvSpPr>
        <p:spPr>
          <a:xfrm>
            <a:off x="1130300" y="1858963"/>
            <a:ext cx="2501900" cy="2124075"/>
          </a:xfrm>
          <a:prstGeom prst="noSmoking">
            <a:avLst>
              <a:gd name="adj" fmla="val 351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3" name="TextBox 12"/>
          <p:cNvSpPr txBox="1">
            <a:spLocks noChangeArrowheads="1"/>
          </p:cNvSpPr>
          <p:nvPr/>
        </p:nvSpPr>
        <p:spPr bwMode="auto">
          <a:xfrm>
            <a:off x="1141294" y="5505533"/>
            <a:ext cx="1946275" cy="646113"/>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Wash areas with soap and water</a:t>
            </a:r>
          </a:p>
        </p:txBody>
      </p:sp>
      <p:sp>
        <p:nvSpPr>
          <p:cNvPr id="12" name="TextBox 11"/>
          <p:cNvSpPr txBox="1">
            <a:spLocks noChangeArrowheads="1"/>
          </p:cNvSpPr>
          <p:nvPr/>
        </p:nvSpPr>
        <p:spPr bwMode="auto">
          <a:xfrm>
            <a:off x="188913" y="2641600"/>
            <a:ext cx="1404937" cy="36988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en-US" altLang="en-US">
                <a:latin typeface="News Gothic MT"/>
                <a:ea typeface="News Gothic MT"/>
                <a:cs typeface="News Gothic MT"/>
              </a:rPr>
              <a:t>Prevention</a:t>
            </a:r>
          </a:p>
        </p:txBody>
      </p:sp>
      <p:pic>
        <p:nvPicPr>
          <p:cNvPr id="2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3536689"/>
            <a:ext cx="2451100" cy="23288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a:spLocks noChangeArrowheads="1"/>
          </p:cNvSpPr>
          <p:nvPr/>
        </p:nvSpPr>
        <p:spPr bwMode="auto">
          <a:xfrm>
            <a:off x="5024390" y="5604669"/>
            <a:ext cx="1420813" cy="369887"/>
          </a:xfrm>
          <a:prstGeom prst="rect">
            <a:avLst/>
          </a:prstGeom>
          <a:solidFill>
            <a:srgbClr val="FFFF00"/>
          </a:solidFill>
          <a:ln w="25400">
            <a:solidFill>
              <a:schemeClr val="tx1"/>
            </a:solidFill>
            <a:miter lim="800000"/>
            <a:headEnd/>
            <a:tailEnd/>
          </a:ln>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latin typeface="News Gothic MT"/>
                <a:ea typeface="News Gothic MT"/>
                <a:cs typeface="News Gothic MT"/>
              </a:rPr>
              <a:t>Place traps</a:t>
            </a:r>
          </a:p>
        </p:txBody>
      </p:sp>
      <p:sp>
        <p:nvSpPr>
          <p:cNvPr id="14" name="TextBox 13"/>
          <p:cNvSpPr txBox="1">
            <a:spLocks noChangeArrowheads="1"/>
          </p:cNvSpPr>
          <p:nvPr/>
        </p:nvSpPr>
        <p:spPr bwMode="auto">
          <a:xfrm>
            <a:off x="6346103" y="1886780"/>
            <a:ext cx="1619250" cy="647700"/>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a:latin typeface="News Gothic MT"/>
                <a:ea typeface="News Gothic MT"/>
                <a:cs typeface="News Gothic MT"/>
              </a:rPr>
              <a:t>Vacuum to remove pests</a:t>
            </a:r>
          </a:p>
        </p:txBody>
      </p:sp>
      <p:sp>
        <p:nvSpPr>
          <p:cNvPr id="25" name="TextBox 24"/>
          <p:cNvSpPr txBox="1">
            <a:spLocks noChangeArrowheads="1"/>
          </p:cNvSpPr>
          <p:nvPr/>
        </p:nvSpPr>
        <p:spPr bwMode="auto">
          <a:xfrm>
            <a:off x="6462760" y="2641600"/>
            <a:ext cx="2057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800" dirty="0"/>
              <a:t>http://reviews.walgreens.com/2001/prod3447245/koolatron-mini-bug-vacuum-1ea-reviews/reviews.htm</a:t>
            </a:r>
          </a:p>
        </p:txBody>
      </p:sp>
      <p:sp>
        <p:nvSpPr>
          <p:cNvPr id="30" name="TextBox 29"/>
          <p:cNvSpPr txBox="1"/>
          <p:nvPr/>
        </p:nvSpPr>
        <p:spPr>
          <a:xfrm>
            <a:off x="1462088" y="3138488"/>
            <a:ext cx="6218237" cy="1384300"/>
          </a:xfrm>
          <a:prstGeom prst="rect">
            <a:avLst/>
          </a:prstGeom>
          <a:solidFill>
            <a:schemeClr val="accent6">
              <a:lumMod val="75000"/>
            </a:schemeClr>
          </a:solidFill>
          <a:ln w="25400">
            <a:solidFill>
              <a:schemeClr val="tx1"/>
            </a:solidFill>
          </a:ln>
        </p:spPr>
        <p:txBody>
          <a:bodyPr>
            <a:spAutoFit/>
          </a:bodyPr>
          <a:lstStyle/>
          <a:p>
            <a:pPr marL="0" lvl="1">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Keeping things clean and in good repair is key to IPM!</a:t>
            </a:r>
          </a:p>
        </p:txBody>
      </p:sp>
      <p:sp>
        <p:nvSpPr>
          <p:cNvPr id="3" name="Date Placeholder 2"/>
          <p:cNvSpPr>
            <a:spLocks noGrp="1"/>
          </p:cNvSpPr>
          <p:nvPr>
            <p:ph type="dt" sz="half" idx="10"/>
          </p:nvPr>
        </p:nvSpPr>
        <p:spPr/>
        <p:txBody>
          <a:bodyPr/>
          <a:lstStyle/>
          <a:p>
            <a:fld id="{756EBDA7-928F-4068-8506-D097B639A4F8}"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3753603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9" presetClass="emph" presetSubtype="0" nodeType="withEffect">
                                  <p:stCondLst>
                                    <p:cond delay="0"/>
                                  </p:stCondLst>
                                  <p:childTnLst>
                                    <p:set>
                                      <p:cBhvr rctx="PPT">
                                        <p:cTn id="30" dur="indefinite"/>
                                        <p:tgtEl>
                                          <p:spTgt spid="9219"/>
                                        </p:tgtEl>
                                        <p:attrNameLst>
                                          <p:attrName>style.opacity</p:attrName>
                                        </p:attrNameLst>
                                      </p:cBhvr>
                                      <p:to>
                                        <p:strVal val="0.5"/>
                                      </p:to>
                                    </p:set>
                                    <p:animEffect filter="image" prLst="opacity: 0.5">
                                      <p:cBhvr rctx="IE">
                                        <p:cTn id="31" dur="indefinite"/>
                                        <p:tgtEl>
                                          <p:spTgt spid="9219"/>
                                        </p:tgtEl>
                                      </p:cBhvr>
                                    </p:animEffect>
                                  </p:childTnLst>
                                </p:cTn>
                              </p:par>
                              <p:par>
                                <p:cTn id="32" presetID="9" presetClass="emph" presetSubtype="0" nodeType="withEffect">
                                  <p:stCondLst>
                                    <p:cond delay="0"/>
                                  </p:stCondLst>
                                  <p:childTnLst>
                                    <p:set>
                                      <p:cBhvr rctx="PPT">
                                        <p:cTn id="33" dur="indefinite"/>
                                        <p:tgtEl>
                                          <p:spTgt spid="9220"/>
                                        </p:tgtEl>
                                        <p:attrNameLst>
                                          <p:attrName>style.opacity</p:attrName>
                                        </p:attrNameLst>
                                      </p:cBhvr>
                                      <p:to>
                                        <p:strVal val="0.5"/>
                                      </p:to>
                                    </p:set>
                                    <p:animEffect filter="image" prLst="opacity: 0.5">
                                      <p:cBhvr rctx="IE">
                                        <p:cTn id="34" dur="indefinite"/>
                                        <p:tgtEl>
                                          <p:spTgt spid="9220"/>
                                        </p:tgtEl>
                                      </p:cBhvr>
                                    </p:animEffect>
                                  </p:childTnLst>
                                </p:cTn>
                              </p:par>
                              <p:par>
                                <p:cTn id="35" presetID="9" presetClass="emph" presetSubtype="0" nodeType="withEffect">
                                  <p:stCondLst>
                                    <p:cond delay="0"/>
                                  </p:stCondLst>
                                  <p:childTnLst>
                                    <p:set>
                                      <p:cBhvr rctx="PPT">
                                        <p:cTn id="36" dur="indefinite"/>
                                        <p:tgtEl>
                                          <p:spTgt spid="9218"/>
                                        </p:tgtEl>
                                        <p:attrNameLst>
                                          <p:attrName>style.opacity</p:attrName>
                                        </p:attrNameLst>
                                      </p:cBhvr>
                                      <p:to>
                                        <p:strVal val="0.5"/>
                                      </p:to>
                                    </p:set>
                                    <p:animEffect filter="image" prLst="opacity: 0.5">
                                      <p:cBhvr rctx="IE">
                                        <p:cTn id="37" dur="indefinite"/>
                                        <p:tgtEl>
                                          <p:spTgt spid="9218"/>
                                        </p:tgtEl>
                                      </p:cBhvr>
                                    </p:animEffect>
                                  </p:childTnLst>
                                </p:cTn>
                              </p:par>
                              <p:par>
                                <p:cTn id="38" presetID="9" presetClass="emph" presetSubtype="0" grpId="0" nodeType="withEffect">
                                  <p:stCondLst>
                                    <p:cond delay="0"/>
                                  </p:stCondLst>
                                  <p:childTnLst>
                                    <p:set>
                                      <p:cBhvr rctx="PPT">
                                        <p:cTn id="39" dur="indefinite"/>
                                        <p:tgtEl>
                                          <p:spTgt spid="2"/>
                                        </p:tgtEl>
                                        <p:attrNameLst>
                                          <p:attrName>style.opacity</p:attrName>
                                        </p:attrNameLst>
                                      </p:cBhvr>
                                      <p:to>
                                        <p:strVal val="0.5"/>
                                      </p:to>
                                    </p:set>
                                    <p:animEffect filter="image" prLst="opacity: 0.5">
                                      <p:cBhvr rctx="IE">
                                        <p:cTn id="40" dur="indefinite"/>
                                        <p:tgtEl>
                                          <p:spTgt spid="2"/>
                                        </p:tgtEl>
                                      </p:cBhvr>
                                    </p:animEffect>
                                  </p:childTnLst>
                                </p:cTn>
                              </p:par>
                              <p:par>
                                <p:cTn id="41" presetID="9" presetClass="emph" presetSubtype="0" grpId="0" nodeType="withEffect">
                                  <p:stCondLst>
                                    <p:cond delay="0"/>
                                  </p:stCondLst>
                                  <p:childTnLst>
                                    <p:set>
                                      <p:cBhvr rctx="PPT">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par>
                                <p:cTn id="44" presetID="9" presetClass="emph" presetSubtype="0" nodeType="withEffect">
                                  <p:stCondLst>
                                    <p:cond delay="0"/>
                                  </p:stCondLst>
                                  <p:childTnLst>
                                    <p:set>
                                      <p:cBhvr rctx="PPT">
                                        <p:cTn id="45" dur="indefinite"/>
                                        <p:tgtEl>
                                          <p:spTgt spid="20"/>
                                        </p:tgtEl>
                                        <p:attrNameLst>
                                          <p:attrName>style.opacity</p:attrName>
                                        </p:attrNameLst>
                                      </p:cBhvr>
                                      <p:to>
                                        <p:strVal val="0.5"/>
                                      </p:to>
                                    </p:set>
                                    <p:animEffect filter="image" prLst="opacity: 0.5">
                                      <p:cBhvr rctx="IE">
                                        <p:cTn id="46" dur="indefinite"/>
                                        <p:tgtEl>
                                          <p:spTgt spid="20"/>
                                        </p:tgtEl>
                                      </p:cBhvr>
                                    </p:animEffect>
                                  </p:childTnLst>
                                </p:cTn>
                              </p:par>
                              <p:par>
                                <p:cTn id="47" presetID="9" presetClass="emph" presetSubtype="0" grpId="1" nodeType="withEffect">
                                  <p:stCondLst>
                                    <p:cond delay="0"/>
                                  </p:stCondLst>
                                  <p:childTnLst>
                                    <p:set>
                                      <p:cBhvr rctx="PPT">
                                        <p:cTn id="48" dur="indefinite"/>
                                        <p:tgtEl>
                                          <p:spTgt spid="13"/>
                                        </p:tgtEl>
                                        <p:attrNameLst>
                                          <p:attrName>style.opacity</p:attrName>
                                        </p:attrNameLst>
                                      </p:cBhvr>
                                      <p:to>
                                        <p:strVal val="0.5"/>
                                      </p:to>
                                    </p:set>
                                    <p:animEffect filter="image" prLst="opacity: 0.5">
                                      <p:cBhvr rctx="IE">
                                        <p:cTn id="49" dur="indefinite"/>
                                        <p:tgtEl>
                                          <p:spTgt spid="13"/>
                                        </p:tgtEl>
                                      </p:cBhvr>
                                    </p:animEffect>
                                  </p:childTnLst>
                                </p:cTn>
                              </p:par>
                              <p:par>
                                <p:cTn id="50" presetID="9" presetClass="emph" presetSubtype="0" grpId="1" nodeType="withEffect">
                                  <p:stCondLst>
                                    <p:cond delay="0"/>
                                  </p:stCondLst>
                                  <p:childTnLst>
                                    <p:set>
                                      <p:cBhvr rctx="PPT">
                                        <p:cTn id="51" dur="indefinite"/>
                                        <p:tgtEl>
                                          <p:spTgt spid="12"/>
                                        </p:tgtEl>
                                        <p:attrNameLst>
                                          <p:attrName>style.opacity</p:attrName>
                                        </p:attrNameLst>
                                      </p:cBhvr>
                                      <p:to>
                                        <p:strVal val="0.5"/>
                                      </p:to>
                                    </p:set>
                                    <p:animEffect filter="image" prLst="opacity: 0.5">
                                      <p:cBhvr rctx="IE">
                                        <p:cTn id="52" dur="indefinite"/>
                                        <p:tgtEl>
                                          <p:spTgt spid="12"/>
                                        </p:tgtEl>
                                      </p:cBhvr>
                                    </p:animEffect>
                                  </p:childTnLst>
                                </p:cTn>
                              </p:par>
                              <p:par>
                                <p:cTn id="53" presetID="9" presetClass="emph" presetSubtype="0" nodeType="withEffect">
                                  <p:stCondLst>
                                    <p:cond delay="0"/>
                                  </p:stCondLst>
                                  <p:childTnLst>
                                    <p:set>
                                      <p:cBhvr rctx="PPT">
                                        <p:cTn id="54" dur="indefinite"/>
                                        <p:tgtEl>
                                          <p:spTgt spid="22"/>
                                        </p:tgtEl>
                                        <p:attrNameLst>
                                          <p:attrName>style.opacity</p:attrName>
                                        </p:attrNameLst>
                                      </p:cBhvr>
                                      <p:to>
                                        <p:strVal val="0.5"/>
                                      </p:to>
                                    </p:set>
                                    <p:animEffect filter="image" prLst="opacity: 0.5">
                                      <p:cBhvr rctx="IE">
                                        <p:cTn id="55" dur="indefinite"/>
                                        <p:tgtEl>
                                          <p:spTgt spid="22"/>
                                        </p:tgtEl>
                                      </p:cBhvr>
                                    </p:animEffect>
                                  </p:childTnLst>
                                </p:cTn>
                              </p:par>
                              <p:par>
                                <p:cTn id="56" presetID="9" presetClass="emph" presetSubtype="0" grpId="1" nodeType="withEffect">
                                  <p:stCondLst>
                                    <p:cond delay="0"/>
                                  </p:stCondLst>
                                  <p:childTnLst>
                                    <p:set>
                                      <p:cBhvr rctx="PPT">
                                        <p:cTn id="57" dur="indefinite"/>
                                        <p:tgtEl>
                                          <p:spTgt spid="15"/>
                                        </p:tgtEl>
                                        <p:attrNameLst>
                                          <p:attrName>style.opacity</p:attrName>
                                        </p:attrNameLst>
                                      </p:cBhvr>
                                      <p:to>
                                        <p:strVal val="0.5"/>
                                      </p:to>
                                    </p:set>
                                    <p:animEffect filter="image" prLst="opacity: 0.5">
                                      <p:cBhvr rctx="IE">
                                        <p:cTn id="58" dur="indefinite"/>
                                        <p:tgtEl>
                                          <p:spTgt spid="15"/>
                                        </p:tgtEl>
                                      </p:cBhvr>
                                    </p:animEffect>
                                  </p:childTnLst>
                                </p:cTn>
                              </p:par>
                              <p:par>
                                <p:cTn id="59" presetID="9" presetClass="emph" presetSubtype="0" grpId="1" nodeType="withEffect">
                                  <p:stCondLst>
                                    <p:cond delay="0"/>
                                  </p:stCondLst>
                                  <p:childTnLst>
                                    <p:set>
                                      <p:cBhvr rctx="PPT">
                                        <p:cTn id="60" dur="indefinite"/>
                                        <p:tgtEl>
                                          <p:spTgt spid="14"/>
                                        </p:tgtEl>
                                        <p:attrNameLst>
                                          <p:attrName>style.opacity</p:attrName>
                                        </p:attrNameLst>
                                      </p:cBhvr>
                                      <p:to>
                                        <p:strVal val="0.5"/>
                                      </p:to>
                                    </p:set>
                                    <p:animEffect filter="image" prLst="opacity: 0.5">
                                      <p:cBhvr rctx="IE">
                                        <p:cTn id="61" dur="indefinite"/>
                                        <p:tgtEl>
                                          <p:spTgt spid="14"/>
                                        </p:tgtEl>
                                      </p:cBhvr>
                                    </p:animEffect>
                                  </p:childTnLst>
                                </p:cTn>
                              </p:par>
                              <p:par>
                                <p:cTn id="62" presetID="9" presetClass="emph" presetSubtype="0" grpId="0" nodeType="withEffect">
                                  <p:stCondLst>
                                    <p:cond delay="0"/>
                                  </p:stCondLst>
                                  <p:childTnLst>
                                    <p:set>
                                      <p:cBhvr rctx="PPT">
                                        <p:cTn id="63" dur="indefinite"/>
                                        <p:tgtEl>
                                          <p:spTgt spid="25"/>
                                        </p:tgtEl>
                                        <p:attrNameLst>
                                          <p:attrName>style.opacity</p:attrName>
                                        </p:attrNameLst>
                                      </p:cBhvr>
                                      <p:to>
                                        <p:strVal val="0.5"/>
                                      </p:to>
                                    </p:set>
                                    <p:animEffect filter="image" prLst="opacity: 0.5">
                                      <p:cBhvr rctx="IE">
                                        <p:cTn id="64"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animBg="1"/>
      <p:bldP spid="13" grpId="1" animBg="1"/>
      <p:bldP spid="12" grpId="0" animBg="1"/>
      <p:bldP spid="12" grpId="1" animBg="1"/>
      <p:bldP spid="15" grpId="0" animBg="1"/>
      <p:bldP spid="15" grpId="1" animBg="1"/>
      <p:bldP spid="14" grpId="0" animBg="1"/>
      <p:bldP spid="14" grpId="1" animBg="1"/>
      <p:bldP spid="25" grpId="0"/>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290" y="152400"/>
            <a:ext cx="8001000" cy="1143000"/>
          </a:xfrm>
        </p:spPr>
        <p:txBody>
          <a:bodyPr>
            <a:normAutofit fontScale="90000"/>
          </a:bodyPr>
          <a:lstStyle/>
          <a:p>
            <a:r>
              <a:rPr lang="en-US" dirty="0"/>
              <a:t>Managing the outdoor environment</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711" y="1105529"/>
            <a:ext cx="2450514" cy="199993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descr="http://www.sfenvironment.org/sites/default/files/editor-uploads/rec_zw_bins_group3_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7699" y="3949046"/>
            <a:ext cx="2525250" cy="16840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http://www.thoughtgadgets.com/wp-content/uploads/2014/04/sandbox.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500" y="1136028"/>
            <a:ext cx="3204449" cy="214057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http://192.185.156.123/~sagelan/wp-content/uploads/2014/05/community-garden-kids-plant-590jn071410-127914799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711" y="3352452"/>
            <a:ext cx="3094676" cy="20613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234290" y="1762989"/>
            <a:ext cx="2065667" cy="369332"/>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latin typeface="News Gothic MT"/>
                <a:ea typeface="News Gothic MT"/>
                <a:cs typeface="News Gothic MT"/>
              </a:rPr>
              <a:t>Cover sandboxes</a:t>
            </a:r>
          </a:p>
        </p:txBody>
      </p:sp>
      <p:sp>
        <p:nvSpPr>
          <p:cNvPr id="12" name="TextBox 11"/>
          <p:cNvSpPr txBox="1">
            <a:spLocks noChangeArrowheads="1"/>
          </p:cNvSpPr>
          <p:nvPr/>
        </p:nvSpPr>
        <p:spPr bwMode="auto">
          <a:xfrm>
            <a:off x="6885969" y="1393657"/>
            <a:ext cx="1416050" cy="369332"/>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latin typeface="News Gothic MT"/>
                <a:ea typeface="News Gothic MT"/>
                <a:cs typeface="News Gothic MT"/>
              </a:rPr>
              <a:t>Place traps</a:t>
            </a:r>
          </a:p>
        </p:txBody>
      </p:sp>
      <p:sp>
        <p:nvSpPr>
          <p:cNvPr id="14" name="TextBox 13"/>
          <p:cNvSpPr txBox="1">
            <a:spLocks noChangeArrowheads="1"/>
          </p:cNvSpPr>
          <p:nvPr/>
        </p:nvSpPr>
        <p:spPr bwMode="auto">
          <a:xfrm>
            <a:off x="6254180" y="5327948"/>
            <a:ext cx="2065667" cy="923330"/>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latin typeface="News Gothic MT"/>
                <a:ea typeface="News Gothic MT"/>
                <a:cs typeface="News Gothic MT"/>
              </a:rPr>
              <a:t>Weed by hand and avoid over-fertilizing </a:t>
            </a:r>
          </a:p>
        </p:txBody>
      </p:sp>
      <p:sp>
        <p:nvSpPr>
          <p:cNvPr id="13" name="TextBox 12"/>
          <p:cNvSpPr txBox="1">
            <a:spLocks noChangeArrowheads="1"/>
          </p:cNvSpPr>
          <p:nvPr/>
        </p:nvSpPr>
        <p:spPr bwMode="auto">
          <a:xfrm>
            <a:off x="234290" y="5160240"/>
            <a:ext cx="2065667" cy="646331"/>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dirty="0">
                <a:latin typeface="News Gothic MT"/>
                <a:ea typeface="News Gothic MT"/>
                <a:cs typeface="News Gothic MT"/>
              </a:rPr>
              <a:t>Keep cans clean and in good repair</a:t>
            </a:r>
          </a:p>
        </p:txBody>
      </p:sp>
      <p:sp>
        <p:nvSpPr>
          <p:cNvPr id="10" name="TextBox 9"/>
          <p:cNvSpPr txBox="1"/>
          <p:nvPr/>
        </p:nvSpPr>
        <p:spPr>
          <a:xfrm>
            <a:off x="1068776" y="2605930"/>
            <a:ext cx="6218237" cy="1815882"/>
          </a:xfrm>
          <a:prstGeom prst="rect">
            <a:avLst/>
          </a:prstGeom>
          <a:solidFill>
            <a:schemeClr val="accent6">
              <a:lumMod val="75000"/>
            </a:schemeClr>
          </a:solidFill>
          <a:ln w="25400">
            <a:solidFill>
              <a:schemeClr val="tx1"/>
            </a:solidFill>
          </a:ln>
        </p:spPr>
        <p:txBody>
          <a:bodyPr>
            <a:spAutoFit/>
          </a:bodyPr>
          <a:lstStyle/>
          <a:p>
            <a:pPr marL="0" lvl="1">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Not all insects are pests! A well maintained outdoor space will keep bothersome pests away.</a:t>
            </a:r>
          </a:p>
        </p:txBody>
      </p:sp>
      <p:sp>
        <p:nvSpPr>
          <p:cNvPr id="3" name="Date Placeholder 2"/>
          <p:cNvSpPr>
            <a:spLocks noGrp="1"/>
          </p:cNvSpPr>
          <p:nvPr>
            <p:ph type="dt" sz="half" idx="10"/>
          </p:nvPr>
        </p:nvSpPr>
        <p:spPr/>
        <p:txBody>
          <a:bodyPr/>
          <a:lstStyle/>
          <a:p>
            <a:fld id="{1C11A387-16BC-4DD7-8859-FB38A8222200}"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254325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3"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8229600" cy="584200"/>
          </a:xfrm>
        </p:spPr>
        <p:txBody>
          <a:bodyPr/>
          <a:lstStyle/>
          <a:p>
            <a:pPr>
              <a:defRPr/>
            </a:pPr>
            <a:r>
              <a:rPr lang="en-US" dirty="0">
                <a:latin typeface="+mj-lt"/>
              </a:rPr>
              <a:t>Why are we here today?</a:t>
            </a:r>
          </a:p>
        </p:txBody>
      </p:sp>
      <p:sp>
        <p:nvSpPr>
          <p:cNvPr id="10243" name="TextBox 4"/>
          <p:cNvSpPr txBox="1">
            <a:spLocks noChangeArrowheads="1"/>
          </p:cNvSpPr>
          <p:nvPr/>
        </p:nvSpPr>
        <p:spPr bwMode="auto">
          <a:xfrm>
            <a:off x="381000" y="1295400"/>
            <a:ext cx="7866063" cy="4647426"/>
          </a:xfrm>
          <a:prstGeom prst="rect">
            <a:avLst/>
          </a:prstGeom>
          <a:noFill/>
          <a:ln w="28575">
            <a:noFill/>
            <a:miter lim="800000"/>
            <a:headEnd/>
            <a:tailEnd/>
          </a:ln>
        </p:spPr>
        <p:txBody>
          <a:bodyPr wrap="square">
            <a:spAutoFit/>
          </a:bodyPr>
          <a:lstStyle/>
          <a:p>
            <a:pPr>
              <a:defRPr/>
            </a:pPr>
            <a:r>
              <a:rPr lang="en-US" sz="3600" dirty="0">
                <a:solidFill>
                  <a:srgbClr val="8DC63F"/>
                </a:solidFill>
                <a:ea typeface="News Gothic MT"/>
                <a:cs typeface="News Gothic MT"/>
              </a:rPr>
              <a:t>Goal</a:t>
            </a:r>
            <a:r>
              <a:rPr lang="en-US" sz="3600" b="1" dirty="0">
                <a:solidFill>
                  <a:srgbClr val="8DC63F"/>
                </a:solidFill>
                <a:ea typeface="News Gothic MT"/>
                <a:cs typeface="News Gothic MT"/>
              </a:rPr>
              <a:t>: </a:t>
            </a:r>
            <a:r>
              <a:rPr lang="en-US" sz="3200" dirty="0">
                <a:solidFill>
                  <a:schemeClr val="accent1"/>
                </a:solidFill>
                <a:ea typeface="News Gothic MT"/>
                <a:cs typeface="News Gothic MT"/>
              </a:rPr>
              <a:t>To protect the health of children, child care staff, and the environment. </a:t>
            </a:r>
          </a:p>
          <a:p>
            <a:pPr>
              <a:defRPr/>
            </a:pPr>
            <a:r>
              <a:rPr lang="en-US" sz="3200" dirty="0">
                <a:solidFill>
                  <a:schemeClr val="accent1"/>
                </a:solidFill>
                <a:ea typeface="News Gothic MT"/>
                <a:cs typeface="News Gothic MT"/>
              </a:rPr>
              <a:t>You will  learn about:</a:t>
            </a:r>
          </a:p>
          <a:p>
            <a:pPr marL="514350" indent="-514350">
              <a:buAutoNum type="arabicPeriod"/>
              <a:defRPr/>
            </a:pPr>
            <a:r>
              <a:rPr lang="en-US" sz="2800" dirty="0">
                <a:cs typeface="Arial" pitchFamily="34" charset="0"/>
              </a:rPr>
              <a:t>The Healthy Schools Act (HSA)</a:t>
            </a:r>
          </a:p>
          <a:p>
            <a:pPr>
              <a:defRPr/>
            </a:pPr>
            <a:endParaRPr lang="en-US" sz="2800" dirty="0">
              <a:cs typeface="Arial" pitchFamily="34" charset="0"/>
            </a:endParaRPr>
          </a:p>
          <a:p>
            <a:pPr>
              <a:defRPr/>
            </a:pPr>
            <a:r>
              <a:rPr lang="en-US" sz="2800" dirty="0">
                <a:cs typeface="Arial" pitchFamily="34" charset="0"/>
              </a:rPr>
              <a:t>2.   Pests and Pesticides: the risks of pests and pesticides to children &amp; the environment</a:t>
            </a:r>
          </a:p>
          <a:p>
            <a:pPr lvl="2">
              <a:defRPr/>
            </a:pPr>
            <a:endParaRPr lang="en-US" sz="2800" dirty="0">
              <a:cs typeface="Arial" pitchFamily="34" charset="0"/>
            </a:endParaRPr>
          </a:p>
          <a:p>
            <a:pPr>
              <a:defRPr/>
            </a:pPr>
            <a:r>
              <a:rPr lang="en-US" sz="2800" dirty="0">
                <a:cs typeface="Arial" pitchFamily="34" charset="0"/>
              </a:rPr>
              <a:t>3.   Integrated Pest Management (IPM): a safer approach to pest management</a:t>
            </a:r>
          </a:p>
        </p:txBody>
      </p:sp>
      <p:sp>
        <p:nvSpPr>
          <p:cNvPr id="3" name="Date Placeholder 2"/>
          <p:cNvSpPr>
            <a:spLocks noGrp="1"/>
          </p:cNvSpPr>
          <p:nvPr>
            <p:ph type="dt" sz="half" idx="10"/>
          </p:nvPr>
        </p:nvSpPr>
        <p:spPr/>
        <p:txBody>
          <a:bodyPr/>
          <a:lstStyle/>
          <a:p>
            <a:fld id="{11AB1E6A-B355-48F3-AB62-4E6351F1EE6A}"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endParaRPr lang="en-US" dirty="0">
              <a:solidFill>
                <a:srgbClr val="CAF278"/>
              </a:solidFill>
            </a:endParaRPr>
          </a:p>
        </p:txBody>
      </p:sp>
    </p:spTree>
    <p:custDataLst>
      <p:tags r:id="rId1"/>
    </p:custDataLst>
    <p:extLst>
      <p:ext uri="{BB962C8B-B14F-4D97-AF65-F5344CB8AC3E}">
        <p14:creationId xmlns:p14="http://schemas.microsoft.com/office/powerpoint/2010/main" val="25031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495800" y="1257300"/>
            <a:ext cx="3857625" cy="4667250"/>
          </a:xfrm>
          <a:prstGeom prst="rect">
            <a:avLst/>
          </a:prstGeom>
          <a:solidFill>
            <a:schemeClr val="bg1"/>
          </a:solid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p:cNvSpPr/>
          <p:nvPr/>
        </p:nvSpPr>
        <p:spPr>
          <a:xfrm>
            <a:off x="381000" y="1257300"/>
            <a:ext cx="3857625" cy="4667250"/>
          </a:xfrm>
          <a:prstGeom prst="rect">
            <a:avLst/>
          </a:prstGeom>
          <a:solidFill>
            <a:schemeClr val="bg1"/>
          </a:solidFill>
          <a:ln>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482761"/>
            <a:ext cx="8229600" cy="584776"/>
          </a:xfrm>
        </p:spPr>
        <p:txBody>
          <a:bodyPr/>
          <a:lstStyle/>
          <a:p>
            <a:r>
              <a:rPr lang="en-US" sz="4000" dirty="0"/>
              <a:t>Management: Selecting a pesticide </a:t>
            </a:r>
          </a:p>
        </p:txBody>
      </p:sp>
      <p:pic>
        <p:nvPicPr>
          <p:cNvPr id="4" name="Content Placeholder 3" descr="C:\Users\khazard\AppData\Local\Microsoft\Windows\INetCache\Content.Word\Solid_AntBait.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0537" y="1858153"/>
            <a:ext cx="2509837" cy="1732772"/>
          </a:xfrm>
          <a:prstGeom prst="rect">
            <a:avLst/>
          </a:prstGeom>
          <a:noFill/>
          <a:ln>
            <a:noFill/>
          </a:ln>
        </p:spPr>
      </p:pic>
      <p:pic>
        <p:nvPicPr>
          <p:cNvPr id="5" name="Picture 4" descr="C:\Users\khazard\AppData\Local\Microsoft\Windows\INetCache\Content.Word\GelBail.jpg"/>
          <p:cNvPicPr/>
          <p:nvPr/>
        </p:nvPicPr>
        <p:blipFill>
          <a:blip r:embed="rId5">
            <a:extLst>
              <a:ext uri="{28A0092B-C50C-407E-A947-70E740481C1C}">
                <a14:useLocalDpi xmlns:a14="http://schemas.microsoft.com/office/drawing/2010/main" val="0"/>
              </a:ext>
            </a:extLst>
          </a:blip>
          <a:srcRect/>
          <a:stretch>
            <a:fillRect/>
          </a:stretch>
        </p:blipFill>
        <p:spPr bwMode="auto">
          <a:xfrm>
            <a:off x="1371601" y="3220818"/>
            <a:ext cx="2627314" cy="2057401"/>
          </a:xfrm>
          <a:prstGeom prst="rect">
            <a:avLst/>
          </a:prstGeom>
          <a:noFill/>
          <a:ln>
            <a:noFill/>
          </a:ln>
        </p:spPr>
      </p:pic>
      <p:sp>
        <p:nvSpPr>
          <p:cNvPr id="6" name="TextBox 5"/>
          <p:cNvSpPr txBox="1"/>
          <p:nvPr/>
        </p:nvSpPr>
        <p:spPr>
          <a:xfrm>
            <a:off x="1057274" y="1357789"/>
            <a:ext cx="2657475" cy="369332"/>
          </a:xfrm>
          <a:prstGeom prst="rect">
            <a:avLst/>
          </a:prstGeom>
          <a:noFill/>
        </p:spPr>
        <p:txBody>
          <a:bodyPr wrap="square" rtlCol="0" anchor="t">
            <a:spAutoFit/>
          </a:bodyPr>
          <a:lstStyle/>
          <a:p>
            <a:pPr algn="ctr"/>
            <a:r>
              <a:rPr lang="en-US" dirty="0">
                <a:cs typeface="Calibri"/>
              </a:rPr>
              <a:t>LOW RISK</a:t>
            </a:r>
            <a:endParaRPr lang="en-US" dirty="0"/>
          </a:p>
        </p:txBody>
      </p:sp>
      <p:sp>
        <p:nvSpPr>
          <p:cNvPr id="7" name="TextBox 6"/>
          <p:cNvSpPr txBox="1"/>
          <p:nvPr/>
        </p:nvSpPr>
        <p:spPr>
          <a:xfrm>
            <a:off x="5848350" y="1337191"/>
            <a:ext cx="1895475" cy="369332"/>
          </a:xfrm>
          <a:prstGeom prst="rect">
            <a:avLst/>
          </a:prstGeom>
          <a:noFill/>
        </p:spPr>
        <p:txBody>
          <a:bodyPr wrap="square" rtlCol="0">
            <a:spAutoFit/>
          </a:bodyPr>
          <a:lstStyle/>
          <a:p>
            <a:r>
              <a:rPr lang="en-US" dirty="0"/>
              <a:t>USE CAUTION</a:t>
            </a:r>
          </a:p>
        </p:txBody>
      </p:sp>
      <p:pic>
        <p:nvPicPr>
          <p:cNvPr id="12" name="Picture 11" descr="C:\Users\khazard\AppData\Local\Microsoft\Windows\INetCache\Content.Word\Fogger.jpg"/>
          <p:cNvPicPr/>
          <p:nvPr/>
        </p:nvPicPr>
        <p:blipFill rotWithShape="1">
          <a:blip r:embed="rId6">
            <a:extLst>
              <a:ext uri="{28A0092B-C50C-407E-A947-70E740481C1C}">
                <a14:useLocalDpi xmlns:a14="http://schemas.microsoft.com/office/drawing/2010/main" val="0"/>
              </a:ext>
            </a:extLst>
          </a:blip>
          <a:srcRect l="27033" t="1023" r="27033" b="-1023"/>
          <a:stretch/>
        </p:blipFill>
        <p:spPr bwMode="auto">
          <a:xfrm>
            <a:off x="5274469" y="1828800"/>
            <a:ext cx="1147762" cy="1766889"/>
          </a:xfrm>
          <a:prstGeom prst="rect">
            <a:avLst/>
          </a:prstGeom>
          <a:noFill/>
          <a:ln>
            <a:noFill/>
          </a:ln>
        </p:spPr>
      </p:pic>
      <p:pic>
        <p:nvPicPr>
          <p:cNvPr id="13" name="Picture 12" descr="C:\Users\khazard\AppData\Local\Microsoft\Windows\INetCache\Content.Word\WeedKille.jpg"/>
          <p:cNvPicPr/>
          <p:nvPr/>
        </p:nvPicPr>
        <p:blipFill rotWithShape="1">
          <a:blip r:embed="rId7">
            <a:extLst>
              <a:ext uri="{28A0092B-C50C-407E-A947-70E740481C1C}">
                <a14:useLocalDpi xmlns:a14="http://schemas.microsoft.com/office/drawing/2010/main" val="0"/>
              </a:ext>
            </a:extLst>
          </a:blip>
          <a:srcRect l="35627" r="16425"/>
          <a:stretch/>
        </p:blipFill>
        <p:spPr bwMode="auto">
          <a:xfrm>
            <a:off x="5648324" y="3733800"/>
            <a:ext cx="1685925" cy="1909762"/>
          </a:xfrm>
          <a:prstGeom prst="rect">
            <a:avLst/>
          </a:prstGeom>
          <a:noFill/>
          <a:ln>
            <a:noFill/>
          </a:ln>
        </p:spPr>
      </p:pic>
      <p:pic>
        <p:nvPicPr>
          <p:cNvPr id="14" name="Picture 13" descr="C:\Users\khazard\AppData\Local\Microsoft\Windows\INetCache\Content.Word\Spray.jpg"/>
          <p:cNvPicPr/>
          <p:nvPr/>
        </p:nvPicPr>
        <p:blipFill rotWithShape="1">
          <a:blip r:embed="rId8">
            <a:extLst>
              <a:ext uri="{28A0092B-C50C-407E-A947-70E740481C1C}">
                <a14:useLocalDpi xmlns:a14="http://schemas.microsoft.com/office/drawing/2010/main" val="0"/>
              </a:ext>
            </a:extLst>
          </a:blip>
          <a:srcRect l="30902" r="31445"/>
          <a:stretch/>
        </p:blipFill>
        <p:spPr bwMode="auto">
          <a:xfrm>
            <a:off x="7072312" y="2286000"/>
            <a:ext cx="1204913" cy="1933574"/>
          </a:xfrm>
          <a:prstGeom prst="rect">
            <a:avLst/>
          </a:prstGeom>
          <a:noFill/>
          <a:ln>
            <a:noFill/>
          </a:ln>
        </p:spPr>
      </p:pic>
      <p:sp>
        <p:nvSpPr>
          <p:cNvPr id="15" name="TextBox 14"/>
          <p:cNvSpPr txBox="1"/>
          <p:nvPr/>
        </p:nvSpPr>
        <p:spPr>
          <a:xfrm>
            <a:off x="1979613" y="2682875"/>
            <a:ext cx="5184775" cy="1815882"/>
          </a:xfrm>
          <a:prstGeom prst="rect">
            <a:avLst/>
          </a:prstGeom>
          <a:solidFill>
            <a:schemeClr val="accent6">
              <a:lumMod val="75000"/>
            </a:schemeClr>
          </a:solidFill>
          <a:ln w="25400">
            <a:solidFill>
              <a:schemeClr val="tx1"/>
            </a:solidFill>
          </a:ln>
        </p:spPr>
        <p:txBody>
          <a:bodyPr>
            <a:spAutoFit/>
          </a:bodyPr>
          <a:lstStyle/>
          <a:p>
            <a:pPr>
              <a:defRPr/>
            </a:pPr>
            <a:r>
              <a:rPr lang="en-US" sz="2800" b="1" dirty="0">
                <a:latin typeface="News Gothic MT"/>
                <a:ea typeface="ヒラギノ角ゴ Pro W3" pitchFamily="37" charset="-128"/>
                <a:cs typeface="News Gothic MT"/>
              </a:rPr>
              <a:t>Take Home Message: </a:t>
            </a:r>
            <a:r>
              <a:rPr lang="en-US" sz="2800" dirty="0">
                <a:latin typeface="News Gothic MT"/>
                <a:ea typeface="ヒラギノ角ゴ Pro W3" pitchFamily="37" charset="-128"/>
                <a:cs typeface="News Gothic MT"/>
              </a:rPr>
              <a:t>Use pesticides as a last resort! If needed, choose the least harmful application methods.</a:t>
            </a:r>
          </a:p>
        </p:txBody>
      </p:sp>
      <p:sp>
        <p:nvSpPr>
          <p:cNvPr id="16" name="TextBox 15"/>
          <p:cNvSpPr txBox="1"/>
          <p:nvPr/>
        </p:nvSpPr>
        <p:spPr>
          <a:xfrm>
            <a:off x="2181226" y="5444608"/>
            <a:ext cx="2081212" cy="369332"/>
          </a:xfrm>
          <a:prstGeom prst="rect">
            <a:avLst/>
          </a:prstGeom>
          <a:noFill/>
        </p:spPr>
        <p:txBody>
          <a:bodyPr wrap="square" rtlCol="0">
            <a:spAutoFit/>
          </a:bodyPr>
          <a:lstStyle/>
          <a:p>
            <a:pPr algn="ctr"/>
            <a:r>
              <a:rPr lang="en-US" dirty="0"/>
              <a:t>Baits, gels, traps</a:t>
            </a:r>
          </a:p>
        </p:txBody>
      </p:sp>
      <p:sp>
        <p:nvSpPr>
          <p:cNvPr id="17" name="TextBox 16"/>
          <p:cNvSpPr txBox="1"/>
          <p:nvPr/>
        </p:nvSpPr>
        <p:spPr>
          <a:xfrm>
            <a:off x="6091237" y="5445773"/>
            <a:ext cx="2185988" cy="369332"/>
          </a:xfrm>
          <a:prstGeom prst="rect">
            <a:avLst/>
          </a:prstGeom>
          <a:noFill/>
        </p:spPr>
        <p:txBody>
          <a:bodyPr wrap="square" rtlCol="0">
            <a:spAutoFit/>
          </a:bodyPr>
          <a:lstStyle/>
          <a:p>
            <a:r>
              <a:rPr lang="en-US" dirty="0"/>
              <a:t>Sprays and foggers</a:t>
            </a:r>
          </a:p>
        </p:txBody>
      </p:sp>
      <p:sp>
        <p:nvSpPr>
          <p:cNvPr id="3" name="Date Placeholder 2"/>
          <p:cNvSpPr>
            <a:spLocks noGrp="1"/>
          </p:cNvSpPr>
          <p:nvPr>
            <p:ph type="dt" sz="half" idx="10"/>
          </p:nvPr>
        </p:nvSpPr>
        <p:spPr/>
        <p:txBody>
          <a:bodyPr/>
          <a:lstStyle/>
          <a:p>
            <a:fld id="{F83B43B0-638E-45D2-A689-6E44648C209E}" type="datetime1">
              <a:rPr lang="en-US" smtClean="0">
                <a:solidFill>
                  <a:srgbClr val="CAF278"/>
                </a:solidFill>
              </a:rPr>
              <a:t>6/23/2020</a:t>
            </a:fld>
            <a:endParaRPr lang="en-US">
              <a:solidFill>
                <a:srgbClr val="CAF278"/>
              </a:solidFill>
            </a:endParaRPr>
          </a:p>
        </p:txBody>
      </p:sp>
      <p:sp>
        <p:nvSpPr>
          <p:cNvPr id="9" name="Footer Placeholder 8"/>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31707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871153" cy="1143000"/>
          </a:xfrm>
        </p:spPr>
        <p:txBody>
          <a:bodyPr>
            <a:normAutofit fontScale="90000"/>
          </a:bodyPr>
          <a:lstStyle/>
          <a:p>
            <a:r>
              <a:rPr lang="en-US" dirty="0"/>
              <a:t>Management: Hiring a pest management professional (PMP)</a:t>
            </a:r>
          </a:p>
        </p:txBody>
      </p:sp>
      <p:sp>
        <p:nvSpPr>
          <p:cNvPr id="3" name="Content Placeholder 2"/>
          <p:cNvSpPr>
            <a:spLocks noGrp="1"/>
          </p:cNvSpPr>
          <p:nvPr>
            <p:ph idx="1"/>
          </p:nvPr>
        </p:nvSpPr>
        <p:spPr>
          <a:xfrm>
            <a:off x="457200" y="1775637"/>
            <a:ext cx="5167423" cy="4350526"/>
          </a:xfrm>
        </p:spPr>
        <p:txBody>
          <a:bodyPr vert="horz" lIns="91440" tIns="45720" rIns="91440" bIns="45720" rtlCol="0" anchor="t">
            <a:normAutofit/>
          </a:bodyPr>
          <a:lstStyle/>
          <a:p>
            <a:r>
              <a:rPr lang="en-US" sz="2400" dirty="0"/>
              <a:t>Must be licensed</a:t>
            </a:r>
          </a:p>
          <a:p>
            <a:r>
              <a:rPr lang="en-US" sz="2400" dirty="0"/>
              <a:t>Must be trained in IPM for schools and child care</a:t>
            </a:r>
          </a:p>
          <a:p>
            <a:pPr lvl="1"/>
            <a:r>
              <a:rPr lang="en-US" sz="1800" dirty="0">
                <a:cs typeface="Calibri"/>
              </a:rPr>
              <a:t>Free DPR online Advanced course for PMPs </a:t>
            </a:r>
            <a:r>
              <a:rPr lang="en-US" sz="1800" dirty="0">
                <a:ea typeface="+mn-lt"/>
                <a:cs typeface="+mn-lt"/>
                <a:hlinkClick r:id="rId4"/>
              </a:rPr>
              <a:t>www.cdpr.ca.gov/schoolipm</a:t>
            </a:r>
            <a:endParaRPr lang="en-US" sz="1800" dirty="0">
              <a:cs typeface="Calibri"/>
            </a:endParaRPr>
          </a:p>
          <a:p>
            <a:pPr lvl="1"/>
            <a:r>
              <a:rPr lang="en-US" sz="1800" dirty="0"/>
              <a:t>Request UC IPM free online training </a:t>
            </a:r>
            <a:r>
              <a:rPr lang="en-US" sz="1800" b="0" dirty="0">
                <a:hlinkClick r:id="rId5"/>
              </a:rPr>
              <a:t>www.ipm.ucdavis.edu/training/school-and-child-care-ipm.html</a:t>
            </a:r>
            <a:r>
              <a:rPr lang="en-US" sz="1800" dirty="0"/>
              <a:t>  </a:t>
            </a:r>
            <a:endParaRPr lang="en-US">
              <a:cs typeface="Calibri"/>
            </a:endParaRPr>
          </a:p>
          <a:p>
            <a:r>
              <a:rPr lang="en-US" sz="2400" dirty="0"/>
              <a:t>3</a:t>
            </a:r>
            <a:r>
              <a:rPr lang="en-US" sz="2400" baseline="30000" dirty="0"/>
              <a:t>rd</a:t>
            </a:r>
            <a:r>
              <a:rPr lang="en-US" sz="2400" dirty="0"/>
              <a:t> party certification:</a:t>
            </a:r>
          </a:p>
          <a:p>
            <a:pPr lvl="1"/>
            <a:r>
              <a:rPr lang="en-US" sz="1600" dirty="0" err="1"/>
              <a:t>EcoWise</a:t>
            </a:r>
            <a:r>
              <a:rPr lang="en-US" sz="1600" dirty="0"/>
              <a:t>, </a:t>
            </a:r>
            <a:r>
              <a:rPr lang="en-US" sz="1600" b="0" dirty="0">
                <a:hlinkClick r:id="rId6"/>
              </a:rPr>
              <a:t>www.ecowisecertified.org</a:t>
            </a:r>
            <a:r>
              <a:rPr lang="en-US" sz="1600" b="0" dirty="0"/>
              <a:t> </a:t>
            </a:r>
          </a:p>
          <a:p>
            <a:pPr lvl="1"/>
            <a:r>
              <a:rPr lang="en-US" sz="1600" dirty="0" err="1"/>
              <a:t>GreenPro</a:t>
            </a:r>
            <a:r>
              <a:rPr lang="en-US" sz="1600" dirty="0"/>
              <a:t>, </a:t>
            </a:r>
            <a:r>
              <a:rPr lang="en-US" sz="1600" b="0" dirty="0">
                <a:hlinkClick r:id="rId7"/>
              </a:rPr>
              <a:t>www.whatisgreenpro.org</a:t>
            </a:r>
            <a:r>
              <a:rPr lang="en-US" sz="1600" b="0" dirty="0"/>
              <a:t> </a:t>
            </a:r>
          </a:p>
          <a:p>
            <a:pPr lvl="1"/>
            <a:r>
              <a:rPr lang="en-US" sz="1600" dirty="0" err="1"/>
              <a:t>GreenShield</a:t>
            </a:r>
            <a:r>
              <a:rPr lang="en-US" sz="1600" dirty="0"/>
              <a:t>, </a:t>
            </a:r>
            <a:r>
              <a:rPr lang="en-US" sz="1600" b="0" dirty="0">
                <a:hlinkClick r:id="rId8"/>
              </a:rPr>
              <a:t>www.greenshieldcertified.org</a:t>
            </a:r>
            <a:r>
              <a:rPr lang="en-US" sz="1600" dirty="0"/>
              <a:t>  </a:t>
            </a:r>
          </a:p>
        </p:txBody>
      </p:sp>
      <p:sp>
        <p:nvSpPr>
          <p:cNvPr id="4" name="Footer Placeholder 3"/>
          <p:cNvSpPr>
            <a:spLocks noGrp="1"/>
          </p:cNvSpPr>
          <p:nvPr>
            <p:ph type="ftr" sz="quarter" idx="11"/>
          </p:nvPr>
        </p:nvSpPr>
        <p:spPr>
          <a:xfrm rot="5400000">
            <a:off x="4747546" y="4942332"/>
            <a:ext cx="8229600" cy="365125"/>
          </a:xfrm>
        </p:spPr>
        <p:txBody>
          <a:bodyPr/>
          <a:lstStyle/>
          <a:p>
            <a:pPr>
              <a:defRPr/>
            </a:pPr>
            <a:r>
              <a:rPr lang="en-US"/>
              <a:t>Module 1 ©UCSF CCHP 2020</a:t>
            </a:r>
            <a:endParaRPr lang="en-US" dirty="0"/>
          </a:p>
        </p:txBody>
      </p:sp>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b="13178"/>
          <a:stretch/>
        </p:blipFill>
        <p:spPr>
          <a:xfrm>
            <a:off x="5624623" y="1775637"/>
            <a:ext cx="2703730" cy="3519377"/>
          </a:xfrm>
          <a:prstGeom prst="rect">
            <a:avLst/>
          </a:prstGeom>
        </p:spPr>
      </p:pic>
      <p:sp>
        <p:nvSpPr>
          <p:cNvPr id="6" name="Date Placeholder 5"/>
          <p:cNvSpPr>
            <a:spLocks noGrp="1"/>
          </p:cNvSpPr>
          <p:nvPr>
            <p:ph type="dt" sz="half" idx="10"/>
          </p:nvPr>
        </p:nvSpPr>
        <p:spPr/>
        <p:txBody>
          <a:bodyPr/>
          <a:lstStyle/>
          <a:p>
            <a:fld id="{97365468-9BE1-4FE2-BBBF-D04E328BEB90}" type="datetime1">
              <a:rPr lang="en-US" smtClean="0">
                <a:solidFill>
                  <a:srgbClr val="CAF278"/>
                </a:solidFill>
              </a:rPr>
              <a:t>6/23/2020</a:t>
            </a:fld>
            <a:endParaRPr lang="en-US" dirty="0">
              <a:solidFill>
                <a:srgbClr val="CAF278"/>
              </a:solidFill>
            </a:endParaRPr>
          </a:p>
        </p:txBody>
      </p:sp>
      <p:sp>
        <p:nvSpPr>
          <p:cNvPr id="8" name="Footer Placeholder 8"/>
          <p:cNvSpPr txBox="1">
            <a:spLocks/>
          </p:cNvSpPr>
          <p:nvPr/>
        </p:nvSpPr>
        <p:spPr>
          <a:xfrm rot="16200000">
            <a:off x="7586910" y="4048760"/>
            <a:ext cx="2367281" cy="36576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CAF278"/>
                </a:solidFill>
              </a:rPr>
              <a:t>©UCSF CCHP 2017</a:t>
            </a:r>
          </a:p>
        </p:txBody>
      </p:sp>
    </p:spTree>
    <p:custDataLst>
      <p:tags r:id="rId1"/>
    </p:custDataLst>
    <p:extLst>
      <p:ext uri="{BB962C8B-B14F-4D97-AF65-F5344CB8AC3E}">
        <p14:creationId xmlns:p14="http://schemas.microsoft.com/office/powerpoint/2010/main" val="2113682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sz="4800" b="1" dirty="0"/>
              <a:t>Keeping Pests Out of Your Child Care Center Video</a:t>
            </a:r>
          </a:p>
        </p:txBody>
      </p:sp>
      <p:sp>
        <p:nvSpPr>
          <p:cNvPr id="3" name="Content Placeholder 2"/>
          <p:cNvSpPr>
            <a:spLocks noGrp="1"/>
          </p:cNvSpPr>
          <p:nvPr>
            <p:ph idx="1"/>
          </p:nvPr>
        </p:nvSpPr>
        <p:spPr/>
        <p:txBody>
          <a:bodyPr/>
          <a:lstStyle/>
          <a:p>
            <a:pPr marL="0" indent="0">
              <a:buNone/>
            </a:pPr>
            <a:r>
              <a:rPr lang="en-US" sz="2400" b="1" dirty="0">
                <a:hlinkClick r:id="rId2"/>
              </a:rPr>
              <a:t>https://www.youtube.com/watch?v=IfdCtx3LqEc&amp;list=PLgU4sA8HrUfrrheC4rNNgB1ou7JlnpKvP&amp;index=3&amp;t=0s</a:t>
            </a:r>
            <a:r>
              <a:rPr lang="en-US" sz="2400" b="1" dirty="0"/>
              <a:t> </a:t>
            </a:r>
          </a:p>
          <a:p>
            <a:pPr marL="0" indent="0">
              <a:buNone/>
            </a:pPr>
            <a:endParaRPr lang="en-US" sz="2400" b="1" dirty="0"/>
          </a:p>
          <a:p>
            <a:pPr marL="0" indent="0">
              <a:buNone/>
            </a:pPr>
            <a:r>
              <a:rPr lang="en-US" sz="2400" b="1" dirty="0">
                <a:hlinkClick r:id="rId3"/>
              </a:rPr>
              <a:t>https://www.youtube.com/watch?v=2Tmc4hhSdH4&amp;list=PLgU4sA8HrUfrrheC4rNNgB1ou7JlnpKvP&amp;index=3</a:t>
            </a:r>
            <a:r>
              <a:rPr lang="en-US" sz="2400" b="1" dirty="0"/>
              <a:t> </a:t>
            </a:r>
          </a:p>
        </p:txBody>
      </p:sp>
      <p:sp>
        <p:nvSpPr>
          <p:cNvPr id="4" name="Date Placeholder 3"/>
          <p:cNvSpPr>
            <a:spLocks noGrp="1"/>
          </p:cNvSpPr>
          <p:nvPr>
            <p:ph type="dt" sz="half" idx="10"/>
          </p:nvPr>
        </p:nvSpPr>
        <p:spPr/>
        <p:txBody>
          <a:bodyPr/>
          <a:lstStyle/>
          <a:p>
            <a:fld id="{55C163A8-6F57-4070-B6C5-161B41ADE316}"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Tree>
    <p:extLst>
      <p:ext uri="{BB962C8B-B14F-4D97-AF65-F5344CB8AC3E}">
        <p14:creationId xmlns:p14="http://schemas.microsoft.com/office/powerpoint/2010/main" val="3314098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group activity</a:t>
            </a:r>
          </a:p>
        </p:txBody>
      </p:sp>
      <p:sp>
        <p:nvSpPr>
          <p:cNvPr id="3" name="TextBox 2"/>
          <p:cNvSpPr txBox="1"/>
          <p:nvPr/>
        </p:nvSpPr>
        <p:spPr>
          <a:xfrm>
            <a:off x="457200" y="1926626"/>
            <a:ext cx="7162800" cy="2242746"/>
          </a:xfrm>
          <a:prstGeom prst="rect">
            <a:avLst/>
          </a:prstGeom>
          <a:solidFill>
            <a:srgbClr val="8DC63F"/>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a:solidFill>
                  <a:schemeClr val="bg1"/>
                </a:solidFill>
              </a:rPr>
              <a:t>Instructions:</a:t>
            </a:r>
          </a:p>
          <a:p>
            <a:pPr marL="285750" indent="-285750">
              <a:buFont typeface="Arial" panose="020B0604020202020204" pitchFamily="34" charset="0"/>
              <a:buChar char="•"/>
            </a:pPr>
            <a:r>
              <a:rPr lang="en-US" sz="2800" dirty="0">
                <a:solidFill>
                  <a:schemeClr val="bg1"/>
                </a:solidFill>
              </a:rPr>
              <a:t>Read pest scenario</a:t>
            </a:r>
          </a:p>
          <a:p>
            <a:pPr marL="285750" indent="-285750">
              <a:buFont typeface="Arial" panose="020B0604020202020204" pitchFamily="34" charset="0"/>
              <a:buChar char="•"/>
            </a:pPr>
            <a:r>
              <a:rPr lang="en-US" sz="2800" dirty="0">
                <a:solidFill>
                  <a:schemeClr val="bg1"/>
                </a:solidFill>
              </a:rPr>
              <a:t>Using the corresponding pest sheet, list the 5 Steps of IPM for that pest</a:t>
            </a:r>
          </a:p>
          <a:p>
            <a:pPr marL="285750" indent="-285750">
              <a:buFont typeface="Arial" panose="020B0604020202020204" pitchFamily="34" charset="0"/>
              <a:buChar char="•"/>
            </a:pPr>
            <a:r>
              <a:rPr lang="en-US" sz="2800" dirty="0">
                <a:solidFill>
                  <a:schemeClr val="bg1"/>
                </a:solidFill>
              </a:rPr>
              <a:t>Report back</a:t>
            </a:r>
          </a:p>
        </p:txBody>
      </p:sp>
      <p:sp>
        <p:nvSpPr>
          <p:cNvPr id="5" name="Date Placeholder 4"/>
          <p:cNvSpPr>
            <a:spLocks noGrp="1"/>
          </p:cNvSpPr>
          <p:nvPr>
            <p:ph type="dt" sz="half" idx="10"/>
          </p:nvPr>
        </p:nvSpPr>
        <p:spPr/>
        <p:txBody>
          <a:bodyPr/>
          <a:lstStyle/>
          <a:p>
            <a:pPr>
              <a:defRPr/>
            </a:pPr>
            <a:fld id="{74015055-626B-4BFE-86B7-ABAB6A9DB08D}" type="datetime1">
              <a:rPr lang="en-US" smtClean="0"/>
              <a:t>6/23/2020</a:t>
            </a:fld>
            <a:endParaRPr lang="en-US" dirty="0"/>
          </a:p>
        </p:txBody>
      </p:sp>
      <p:sp>
        <p:nvSpPr>
          <p:cNvPr id="6" name="Footer Placeholder 5"/>
          <p:cNvSpPr>
            <a:spLocks noGrp="1"/>
          </p:cNvSpPr>
          <p:nvPr>
            <p:ph type="ftr" sz="quarter" idx="11"/>
          </p:nvPr>
        </p:nvSpPr>
        <p:spPr/>
        <p:txBody>
          <a:bodyPr/>
          <a:lstStyle/>
          <a:p>
            <a:pPr>
              <a:defRPr/>
            </a:pPr>
            <a:r>
              <a:rPr lang="en-US"/>
              <a:t>Module 1 ©UCSF CCHP 2020</a:t>
            </a:r>
          </a:p>
        </p:txBody>
      </p:sp>
    </p:spTree>
    <p:custDataLst>
      <p:tags r:id="rId1"/>
    </p:custDataLst>
    <p:extLst>
      <p:ext uri="{BB962C8B-B14F-4D97-AF65-F5344CB8AC3E}">
        <p14:creationId xmlns:p14="http://schemas.microsoft.com/office/powerpoint/2010/main" val="56949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537D11F8-004A-4D1E-9017-3B997E54B9AB}" type="datetime1">
              <a:rPr lang="en-US" smtClean="0"/>
              <a:t>6/23/2020</a:t>
            </a:fld>
            <a:endParaRPr lang="en-US" dirty="0"/>
          </a:p>
        </p:txBody>
      </p:sp>
      <p:sp>
        <p:nvSpPr>
          <p:cNvPr id="4" name="Footer Placeholder 3"/>
          <p:cNvSpPr>
            <a:spLocks noGrp="1"/>
          </p:cNvSpPr>
          <p:nvPr>
            <p:ph type="ftr" sz="quarter" idx="11"/>
          </p:nvPr>
        </p:nvSpPr>
        <p:spPr/>
        <p:txBody>
          <a:bodyPr/>
          <a:lstStyle/>
          <a:p>
            <a:pPr>
              <a:defRPr/>
            </a:pPr>
            <a:r>
              <a:rPr lang="en-US" smtClean="0"/>
              <a:t>Module 1 ©UCSF CCHP 2020</a:t>
            </a:r>
            <a:endParaRPr lang="en-US"/>
          </a:p>
        </p:txBody>
      </p:sp>
      <p:sp>
        <p:nvSpPr>
          <p:cNvPr id="5" name="Rectangle 4"/>
          <p:cNvSpPr/>
          <p:nvPr/>
        </p:nvSpPr>
        <p:spPr>
          <a:xfrm>
            <a:off x="609600" y="1572595"/>
            <a:ext cx="7467600" cy="1475404"/>
          </a:xfrm>
          <a:prstGeom prst="rect">
            <a:avLst/>
          </a:prstGeom>
        </p:spPr>
        <p:txBody>
          <a:bodyPr wrap="square">
            <a:spAutoFit/>
          </a:bodyPr>
          <a:lstStyle/>
          <a:p>
            <a:pPr>
              <a:lnSpc>
                <a:spcPct val="107000"/>
              </a:lnSpc>
              <a:spcBef>
                <a:spcPts val="1200"/>
              </a:spcBef>
            </a:pPr>
            <a:r>
              <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Ants</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Today, you find yourself facing the effects of a drought and heat wave.  As if that wasn’t enough, as you are making breakfast, you find a trail of ants under your kitchen sink.  You have the children arriving for the day in 30 minutes.  Using the 5 steps to IPM, how will you successfully handle your ant problem?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09600" y="3276600"/>
            <a:ext cx="7467600" cy="2068130"/>
          </a:xfrm>
          <a:prstGeom prst="rect">
            <a:avLst/>
          </a:prstGeom>
        </p:spPr>
        <p:txBody>
          <a:bodyPr wrap="square">
            <a:spAutoFit/>
          </a:bodyPr>
          <a:lstStyle/>
          <a:p>
            <a:pPr>
              <a:lnSpc>
                <a:spcPct val="107000"/>
              </a:lnSpc>
              <a:spcBef>
                <a:spcPts val="1200"/>
              </a:spcBef>
            </a:pPr>
            <a:r>
              <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Mice/Rats</a:t>
            </a:r>
          </a:p>
          <a:p>
            <a:pPr>
              <a:lnSpc>
                <a:spcPct val="107000"/>
              </a:lnSpc>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You arrive at work to set up for the day and hear </a:t>
            </a:r>
            <a:r>
              <a:rPr lang="en-US" dirty="0">
                <a:latin typeface="Calibri" panose="020F0502020204030204" pitchFamily="34" charset="0"/>
                <a:ea typeface="Calibri" panose="020F0502020204030204" pitchFamily="34" charset="0"/>
                <a:cs typeface="Times New Roman" panose="02020603050405020304" pitchFamily="18" charset="0"/>
              </a:rPr>
              <a:t>the sound of little feet scurrying </a:t>
            </a:r>
            <a:r>
              <a:rPr lang="en-US" dirty="0" smtClean="0">
                <a:latin typeface="Calibri" panose="020F0502020204030204" pitchFamily="34" charset="0"/>
                <a:ea typeface="Calibri" panose="020F0502020204030204" pitchFamily="34" charset="0"/>
                <a:cs typeface="Times New Roman" panose="02020603050405020304" pitchFamily="18" charset="0"/>
              </a:rPr>
              <a:t>inside the walls </a:t>
            </a:r>
            <a:r>
              <a:rPr lang="en-US" dirty="0">
                <a:latin typeface="Calibri" panose="020F0502020204030204" pitchFamily="34" charset="0"/>
                <a:ea typeface="Calibri" panose="020F0502020204030204" pitchFamily="34" charset="0"/>
                <a:cs typeface="Times New Roman" panose="02020603050405020304" pitchFamily="18" charset="0"/>
              </a:rPr>
              <a:t>of your </a:t>
            </a:r>
            <a:r>
              <a:rPr lang="en-US" dirty="0" smtClean="0">
                <a:latin typeface="Calibri" panose="020F0502020204030204" pitchFamily="34" charset="0"/>
                <a:ea typeface="Calibri" panose="020F0502020204030204" pitchFamily="34" charset="0"/>
                <a:cs typeface="Times New Roman" panose="02020603050405020304" pitchFamily="18" charset="0"/>
              </a:rPr>
              <a:t>classroom.  </a:t>
            </a:r>
            <a:r>
              <a:rPr lang="en-US" dirty="0">
                <a:latin typeface="Calibri" panose="020F0502020204030204" pitchFamily="34" charset="0"/>
                <a:ea typeface="Calibri" panose="020F0502020204030204" pitchFamily="34" charset="0"/>
                <a:cs typeface="Times New Roman" panose="02020603050405020304" pitchFamily="18" charset="0"/>
              </a:rPr>
              <a:t>During your search with a flashlight, you found a small rodent, but it ran so fast back into the false ceiling hole in your hallway, that you didn’t have time to identify specifics.  Using the 5 steps to IPM, how will you successfully handle your rodent problem?</a:t>
            </a:r>
          </a:p>
        </p:txBody>
      </p:sp>
      <p:sp>
        <p:nvSpPr>
          <p:cNvPr id="7" name="Title 6"/>
          <p:cNvSpPr txBox="1">
            <a:spLocks noGrp="1"/>
          </p:cNvSpPr>
          <p:nvPr>
            <p:ph type="title"/>
          </p:nvPr>
        </p:nvSpPr>
        <p:spPr>
          <a:xfrm>
            <a:off x="685800" y="390968"/>
            <a:ext cx="6705600" cy="830997"/>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dirty="0">
                <a:solidFill>
                  <a:schemeClr val="bg1"/>
                </a:solidFill>
              </a:rPr>
              <a:t>Hint: 5 Steps of IPM: </a:t>
            </a:r>
          </a:p>
          <a:p>
            <a:pPr algn="ctr"/>
            <a:r>
              <a:rPr lang="en-US" sz="2400" dirty="0">
                <a:solidFill>
                  <a:schemeClr val="bg1"/>
                </a:solidFill>
              </a:rPr>
              <a:t>Prevent, Inspect, Identify, Monitor, </a:t>
            </a:r>
            <a:r>
              <a:rPr lang="en-US" sz="2400" dirty="0" smtClean="0">
                <a:solidFill>
                  <a:schemeClr val="bg1"/>
                </a:solidFill>
              </a:rPr>
              <a:t>Manage</a:t>
            </a:r>
            <a:endParaRPr lang="en-US" sz="2400" dirty="0">
              <a:solidFill>
                <a:schemeClr val="bg1"/>
              </a:solidFill>
            </a:endParaRPr>
          </a:p>
        </p:txBody>
      </p:sp>
    </p:spTree>
    <p:extLst>
      <p:ext uri="{BB962C8B-B14F-4D97-AF65-F5344CB8AC3E}">
        <p14:creationId xmlns:p14="http://schemas.microsoft.com/office/powerpoint/2010/main" val="3637179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537D11F8-004A-4D1E-9017-3B997E54B9AB}" type="datetime1">
              <a:rPr lang="en-US" smtClean="0"/>
              <a:t>6/23/2020</a:t>
            </a:fld>
            <a:endParaRPr lang="en-US" dirty="0"/>
          </a:p>
        </p:txBody>
      </p:sp>
      <p:sp>
        <p:nvSpPr>
          <p:cNvPr id="4" name="Footer Placeholder 3"/>
          <p:cNvSpPr>
            <a:spLocks noGrp="1"/>
          </p:cNvSpPr>
          <p:nvPr>
            <p:ph type="ftr" sz="quarter" idx="11"/>
          </p:nvPr>
        </p:nvSpPr>
        <p:spPr/>
        <p:txBody>
          <a:bodyPr/>
          <a:lstStyle/>
          <a:p>
            <a:pPr>
              <a:defRPr/>
            </a:pPr>
            <a:r>
              <a:rPr lang="en-US" smtClean="0"/>
              <a:t>Module 1 ©UCSF CCHP 2020</a:t>
            </a:r>
            <a:endParaRPr lang="en-US"/>
          </a:p>
        </p:txBody>
      </p:sp>
      <p:sp>
        <p:nvSpPr>
          <p:cNvPr id="6" name="Rectangle 5"/>
          <p:cNvSpPr/>
          <p:nvPr/>
        </p:nvSpPr>
        <p:spPr>
          <a:xfrm>
            <a:off x="304800" y="1295400"/>
            <a:ext cx="7467600" cy="667619"/>
          </a:xfrm>
          <a:prstGeom prst="rect">
            <a:avLst/>
          </a:prstGeom>
        </p:spPr>
        <p:txBody>
          <a:bodyPr wrap="square">
            <a:spAutoFit/>
          </a:bodyPr>
          <a:lstStyle/>
          <a:p>
            <a:pPr>
              <a:lnSpc>
                <a:spcPct val="107000"/>
              </a:lnSpc>
              <a:spcBef>
                <a:spcPts val="1200"/>
              </a:spcBef>
            </a:pPr>
            <a:endParaRPr lang="en-US" sz="12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n-US" sz="2400" dirty="0" smtClean="0">
                <a:latin typeface="Calibri" panose="020F0502020204030204" pitchFamily="34" charset="0"/>
                <a:ea typeface="Calibri" panose="020F0502020204030204" pitchFamily="34" charset="0"/>
                <a:cs typeface="Times New Roman" panose="02020603050405020304" pitchFamily="18" charset="0"/>
              </a:rPr>
              <a:t>BONUS!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6"/>
          <p:cNvSpPr txBox="1">
            <a:spLocks noGrp="1"/>
          </p:cNvSpPr>
          <p:nvPr>
            <p:ph type="title"/>
          </p:nvPr>
        </p:nvSpPr>
        <p:spPr>
          <a:xfrm>
            <a:off x="685800" y="390968"/>
            <a:ext cx="6705600" cy="830997"/>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dirty="0">
                <a:solidFill>
                  <a:schemeClr val="bg1"/>
                </a:solidFill>
              </a:rPr>
              <a:t>Hint: 5 Steps of IPM: </a:t>
            </a:r>
          </a:p>
          <a:p>
            <a:pPr algn="ctr"/>
            <a:r>
              <a:rPr lang="en-US" sz="2400" dirty="0">
                <a:solidFill>
                  <a:schemeClr val="bg1"/>
                </a:solidFill>
              </a:rPr>
              <a:t>Prevent, Inspect, Identify, Monitor, </a:t>
            </a:r>
            <a:r>
              <a:rPr lang="en-US" sz="2400" dirty="0" smtClean="0">
                <a:solidFill>
                  <a:schemeClr val="bg1"/>
                </a:solidFill>
              </a:rPr>
              <a:t>Manage</a:t>
            </a: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685800" y="2133600"/>
            <a:ext cx="6858882" cy="3099055"/>
          </a:xfrm>
          <a:prstGeom prst="rect">
            <a:avLst/>
          </a:prstGeom>
        </p:spPr>
      </p:pic>
    </p:spTree>
    <p:extLst>
      <p:ext uri="{BB962C8B-B14F-4D97-AF65-F5344CB8AC3E}">
        <p14:creationId xmlns:p14="http://schemas.microsoft.com/office/powerpoint/2010/main" val="1761139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group activities</a:t>
            </a:r>
          </a:p>
        </p:txBody>
      </p:sp>
      <p:sp>
        <p:nvSpPr>
          <p:cNvPr id="3" name="TextBox 2"/>
          <p:cNvSpPr txBox="1"/>
          <p:nvPr/>
        </p:nvSpPr>
        <p:spPr>
          <a:xfrm>
            <a:off x="1981200" y="1394727"/>
            <a:ext cx="3657599" cy="1384995"/>
          </a:xfrm>
          <a:prstGeom prst="rect">
            <a:avLst/>
          </a:prstGeom>
          <a:solidFill>
            <a:srgbClr val="8DC63F"/>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US" sz="2800" dirty="0"/>
          </a:p>
          <a:p>
            <a:r>
              <a:rPr lang="en-US" sz="2800" dirty="0">
                <a:solidFill>
                  <a:schemeClr val="bg1"/>
                </a:solidFill>
              </a:rPr>
              <a:t>IPM Checklist Activity</a:t>
            </a:r>
          </a:p>
          <a:p>
            <a:endParaRPr lang="en-US" sz="2800" dirty="0"/>
          </a:p>
        </p:txBody>
      </p:sp>
      <p:sp>
        <p:nvSpPr>
          <p:cNvPr id="4" name="TextBox 3"/>
          <p:cNvSpPr txBox="1"/>
          <p:nvPr/>
        </p:nvSpPr>
        <p:spPr>
          <a:xfrm>
            <a:off x="1998785" y="3032919"/>
            <a:ext cx="3640014" cy="1323439"/>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p>
          <a:p>
            <a:r>
              <a:rPr lang="en-US" sz="2800" dirty="0">
                <a:solidFill>
                  <a:schemeClr val="bg1"/>
                </a:solidFill>
              </a:rPr>
              <a:t>IPM Tool Review</a:t>
            </a:r>
          </a:p>
          <a:p>
            <a:endParaRPr lang="en-US" sz="2800" dirty="0"/>
          </a:p>
        </p:txBody>
      </p:sp>
      <p:sp>
        <p:nvSpPr>
          <p:cNvPr id="5" name="Date Placeholder 4"/>
          <p:cNvSpPr>
            <a:spLocks noGrp="1"/>
          </p:cNvSpPr>
          <p:nvPr>
            <p:ph type="dt" sz="half" idx="10"/>
          </p:nvPr>
        </p:nvSpPr>
        <p:spPr/>
        <p:txBody>
          <a:bodyPr/>
          <a:lstStyle/>
          <a:p>
            <a:pPr>
              <a:defRPr/>
            </a:pPr>
            <a:fld id="{672329BC-11E1-4C81-8A09-6801750CB263}" type="datetime1">
              <a:rPr lang="en-US" smtClean="0"/>
              <a:t>6/23/2020</a:t>
            </a:fld>
            <a:endParaRPr lang="en-US" dirty="0"/>
          </a:p>
        </p:txBody>
      </p:sp>
      <p:sp>
        <p:nvSpPr>
          <p:cNvPr id="6" name="Footer Placeholder 5"/>
          <p:cNvSpPr>
            <a:spLocks noGrp="1"/>
          </p:cNvSpPr>
          <p:nvPr>
            <p:ph type="ftr" sz="quarter" idx="11"/>
          </p:nvPr>
        </p:nvSpPr>
        <p:spPr/>
        <p:txBody>
          <a:bodyPr/>
          <a:lstStyle/>
          <a:p>
            <a:pPr>
              <a:defRPr/>
            </a:pPr>
            <a:r>
              <a:rPr lang="en-US"/>
              <a:t>Module 1 ©UCSF CCHP 2020</a:t>
            </a:r>
          </a:p>
        </p:txBody>
      </p:sp>
      <p:sp>
        <p:nvSpPr>
          <p:cNvPr id="9" name="TextBox 8"/>
          <p:cNvSpPr txBox="1"/>
          <p:nvPr/>
        </p:nvSpPr>
        <p:spPr>
          <a:xfrm>
            <a:off x="2019299" y="4523641"/>
            <a:ext cx="3640014" cy="1323439"/>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p>
          <a:p>
            <a:r>
              <a:rPr lang="en-US" sz="2800" dirty="0">
                <a:solidFill>
                  <a:schemeClr val="bg1"/>
                </a:solidFill>
              </a:rPr>
              <a:t>HSA Passport Activity</a:t>
            </a:r>
          </a:p>
          <a:p>
            <a:pPr marL="285750" indent="-285750">
              <a:buFont typeface="Arial" panose="020B0604020202020204" pitchFamily="34" charset="0"/>
              <a:buChar char="•"/>
            </a:pPr>
            <a:endParaRPr lang="en-US" sz="2800" dirty="0"/>
          </a:p>
        </p:txBody>
      </p:sp>
    </p:spTree>
    <p:custDataLst>
      <p:tags r:id="rId1"/>
    </p:custDataLst>
    <p:extLst>
      <p:ext uri="{BB962C8B-B14F-4D97-AF65-F5344CB8AC3E}">
        <p14:creationId xmlns:p14="http://schemas.microsoft.com/office/powerpoint/2010/main" val="4205345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8229600" cy="584200"/>
          </a:xfrm>
        </p:spPr>
        <p:txBody>
          <a:bodyPr>
            <a:normAutofit/>
          </a:bodyPr>
          <a:lstStyle/>
          <a:p>
            <a:pPr>
              <a:defRPr/>
            </a:pPr>
            <a:r>
              <a:rPr lang="en-US" sz="3000" dirty="0">
                <a:latin typeface="+mj-lt"/>
              </a:rPr>
              <a:t>By the end of today, you will be able to:</a:t>
            </a:r>
            <a:endParaRPr lang="en-US" dirty="0">
              <a:latin typeface="+mj-lt"/>
            </a:endParaRPr>
          </a:p>
        </p:txBody>
      </p:sp>
      <p:sp>
        <p:nvSpPr>
          <p:cNvPr id="6" name="Text Placeholder 5"/>
          <p:cNvSpPr>
            <a:spLocks noGrp="1"/>
          </p:cNvSpPr>
          <p:nvPr>
            <p:ph idx="1"/>
          </p:nvPr>
        </p:nvSpPr>
        <p:spPr>
          <a:xfrm>
            <a:off x="457200" y="1371600"/>
            <a:ext cx="7754470" cy="4800600"/>
          </a:xfrm>
        </p:spPr>
        <p:txBody>
          <a:bodyPr vert="horz" lIns="91440" tIns="45720" rIns="91440" bIns="45720" rtlCol="0" anchor="t">
            <a:normAutofit/>
          </a:bodyPr>
          <a:lstStyle/>
          <a:p>
            <a:pPr indent="-342900">
              <a:spcBef>
                <a:spcPts val="0"/>
              </a:spcBef>
              <a:buFont typeface="+mj-lt"/>
              <a:buAutoNum type="arabicPeriod"/>
              <a:defRPr/>
            </a:pPr>
            <a:r>
              <a:rPr lang="en-US" sz="2000" dirty="0"/>
              <a:t>Explain the requirements in California’s Healthy Schools Act.</a:t>
            </a:r>
          </a:p>
          <a:p>
            <a:pPr indent="-342900">
              <a:spcBef>
                <a:spcPts val="0"/>
              </a:spcBef>
              <a:buFont typeface="+mj-lt"/>
              <a:buAutoNum type="arabicPeriod"/>
              <a:defRPr/>
            </a:pPr>
            <a:endParaRPr lang="en-US" sz="2000" dirty="0"/>
          </a:p>
          <a:p>
            <a:pPr indent="-342900">
              <a:spcBef>
                <a:spcPts val="0"/>
              </a:spcBef>
              <a:buFont typeface="+mj-lt"/>
              <a:buAutoNum type="arabicPeriod"/>
              <a:defRPr/>
            </a:pPr>
            <a:r>
              <a:rPr lang="en-US" sz="2000" dirty="0"/>
              <a:t>Answer: What is a pest? What is a pesticide? What is integrated pest management (IPM)?</a:t>
            </a:r>
          </a:p>
          <a:p>
            <a:pPr indent="-342900">
              <a:lnSpc>
                <a:spcPct val="110000"/>
              </a:lnSpc>
              <a:spcBef>
                <a:spcPts val="0"/>
              </a:spcBef>
              <a:buFont typeface="+mj-lt"/>
              <a:buAutoNum type="arabicPeriod"/>
              <a:defRPr/>
            </a:pPr>
            <a:endParaRPr lang="en-US" sz="2000" dirty="0"/>
          </a:p>
          <a:p>
            <a:pPr indent="-342900">
              <a:lnSpc>
                <a:spcPct val="110000"/>
              </a:lnSpc>
              <a:spcBef>
                <a:spcPts val="0"/>
              </a:spcBef>
              <a:buFont typeface="+mj-lt"/>
              <a:buAutoNum type="arabicPeriod"/>
              <a:defRPr/>
            </a:pPr>
            <a:r>
              <a:rPr lang="en-US" sz="2000" dirty="0"/>
              <a:t>Explain why children are vulnerable to the potential health risks of pesticides.</a:t>
            </a:r>
            <a:endParaRPr lang="en-US" sz="2000" dirty="0">
              <a:cs typeface="Calibri"/>
            </a:endParaRPr>
          </a:p>
          <a:p>
            <a:pPr indent="-342900">
              <a:lnSpc>
                <a:spcPct val="110000"/>
              </a:lnSpc>
              <a:spcBef>
                <a:spcPts val="0"/>
              </a:spcBef>
              <a:buFont typeface="+mj-lt"/>
              <a:buAutoNum type="arabicPeriod"/>
              <a:defRPr/>
            </a:pPr>
            <a:endParaRPr lang="en-US" sz="2000" dirty="0"/>
          </a:p>
          <a:p>
            <a:pPr indent="-342900">
              <a:spcBef>
                <a:spcPts val="0"/>
              </a:spcBef>
              <a:buFont typeface="+mj-lt"/>
              <a:buAutoNum type="arabicPeriod"/>
              <a:defRPr/>
            </a:pPr>
            <a:r>
              <a:rPr lang="en-US" sz="2000" dirty="0"/>
              <a:t>Identify simple, common sense IPM methods to prevent or manage common pests.</a:t>
            </a:r>
          </a:p>
          <a:p>
            <a:pPr indent="-342900">
              <a:spcBef>
                <a:spcPts val="0"/>
              </a:spcBef>
              <a:buFont typeface="+mj-lt"/>
              <a:buAutoNum type="arabicPeriod"/>
              <a:defRPr/>
            </a:pPr>
            <a:endParaRPr lang="en-US" sz="2000" dirty="0"/>
          </a:p>
          <a:p>
            <a:pPr indent="-342900">
              <a:spcBef>
                <a:spcPts val="0"/>
              </a:spcBef>
              <a:buFont typeface="+mj-lt"/>
              <a:buAutoNum type="arabicPeriod"/>
              <a:defRPr/>
            </a:pPr>
            <a:r>
              <a:rPr lang="en-US" sz="2000" dirty="0"/>
              <a:t>Inspect and monitor your child care facility for pests or conditions that attract pests using the IPM Checklist.</a:t>
            </a:r>
          </a:p>
        </p:txBody>
      </p:sp>
      <p:sp>
        <p:nvSpPr>
          <p:cNvPr id="3" name="Date Placeholder 2"/>
          <p:cNvSpPr>
            <a:spLocks noGrp="1"/>
          </p:cNvSpPr>
          <p:nvPr>
            <p:ph type="dt" sz="half" idx="10"/>
          </p:nvPr>
        </p:nvSpPr>
        <p:spPr/>
        <p:txBody>
          <a:bodyPr/>
          <a:lstStyle/>
          <a:p>
            <a:fld id="{DC29150C-E02D-43D6-B3C0-7D871206DB05}" type="datetime1">
              <a:rPr lang="en-US" smtClean="0">
                <a:solidFill>
                  <a:srgbClr val="CAF278"/>
                </a:solidFill>
              </a:rPr>
              <a:t>6/23/2020</a:t>
            </a:fld>
            <a:endParaRPr lang="en-US">
              <a:solidFill>
                <a:srgbClr val="CAF278"/>
              </a:solidFill>
            </a:endParaRPr>
          </a:p>
        </p:txBody>
      </p:sp>
      <p:sp>
        <p:nvSpPr>
          <p:cNvPr id="4" name="Footer Placeholder 3"/>
          <p:cNvSpPr>
            <a:spLocks noGrp="1"/>
          </p:cNvSpPr>
          <p:nvPr>
            <p:ph type="ftr" sz="quarter" idx="11"/>
          </p:nvPr>
        </p:nvSpPr>
        <p:spPr/>
        <p:txBody>
          <a:bodyPr/>
          <a:lstStyle/>
          <a:p>
            <a:r>
              <a:rPr lang="en-US">
                <a:solidFill>
                  <a:srgbClr val="CAF278"/>
                </a:solidFill>
              </a:rPr>
              <a:t>Module 1 ©UCSF CCHP 2020</a:t>
            </a:r>
            <a:endParaRPr lang="en-US" dirty="0">
              <a:solidFill>
                <a:srgbClr val="CAF278"/>
              </a:solidFill>
            </a:endParaRPr>
          </a:p>
        </p:txBody>
      </p:sp>
    </p:spTree>
    <p:custDataLst>
      <p:tags r:id="rId1"/>
    </p:custDataLst>
    <p:extLst>
      <p:ext uri="{BB962C8B-B14F-4D97-AF65-F5344CB8AC3E}">
        <p14:creationId xmlns:p14="http://schemas.microsoft.com/office/powerpoint/2010/main" val="2984837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Healthy Schools Act (HSA)</a:t>
            </a:r>
          </a:p>
        </p:txBody>
      </p:sp>
      <p:sp>
        <p:nvSpPr>
          <p:cNvPr id="3" name="Content Placeholder 2"/>
          <p:cNvSpPr>
            <a:spLocks noGrp="1"/>
          </p:cNvSpPr>
          <p:nvPr>
            <p:ph idx="1"/>
          </p:nvPr>
        </p:nvSpPr>
        <p:spPr>
          <a:xfrm>
            <a:off x="457200" y="1382232"/>
            <a:ext cx="4884820" cy="4446827"/>
          </a:xfrm>
        </p:spPr>
        <p:txBody>
          <a:bodyPr vert="horz" lIns="91440" tIns="45720" rIns="91440" bIns="45720" rtlCol="0" anchor="t">
            <a:normAutofit/>
          </a:bodyPr>
          <a:lstStyle/>
          <a:p>
            <a:r>
              <a:rPr lang="en-US" sz="2000" dirty="0"/>
              <a:t>The Healthy Schools Act </a:t>
            </a:r>
            <a:r>
              <a:rPr lang="en-US" dirty="0"/>
              <a:t>is </a:t>
            </a:r>
            <a:r>
              <a:rPr lang="en-US" b="1" dirty="0"/>
              <a:t>a right-to-know law </a:t>
            </a:r>
            <a:r>
              <a:rPr lang="en-US" dirty="0"/>
              <a:t>that provides parents and staff with information about pesticide use at public schools and child care centers.</a:t>
            </a:r>
          </a:p>
          <a:p>
            <a:r>
              <a:rPr lang="en-US" dirty="0"/>
              <a:t>The goal is to assure </a:t>
            </a:r>
            <a:r>
              <a:rPr lang="en-US" b="1" dirty="0"/>
              <a:t>healthy and safe learning and care environments</a:t>
            </a:r>
            <a:r>
              <a:rPr lang="en-US" dirty="0"/>
              <a:t> for California children. </a:t>
            </a:r>
            <a:endParaRPr lang="en-US" sz="2000" dirty="0"/>
          </a:p>
          <a:p>
            <a:r>
              <a:rPr lang="en-US" sz="2000" dirty="0"/>
              <a:t>The HSA applies to all public K–12 schools and all public and private licensed  </a:t>
            </a:r>
            <a:r>
              <a:rPr lang="en-US" sz="2000" b="1" dirty="0"/>
              <a:t>child care centers</a:t>
            </a:r>
            <a:r>
              <a:rPr lang="en-US" sz="2000" dirty="0"/>
              <a:t>, but not to family child care homes.</a:t>
            </a:r>
          </a:p>
        </p:txBody>
      </p:sp>
      <p:pic>
        <p:nvPicPr>
          <p:cNvPr id="307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1597" t="37288" r="24138" b="18576"/>
          <a:stretch/>
        </p:blipFill>
        <p:spPr bwMode="auto">
          <a:xfrm>
            <a:off x="5371837" y="2456308"/>
            <a:ext cx="2774425" cy="29589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Date Placeholder 3"/>
          <p:cNvSpPr>
            <a:spLocks noGrp="1"/>
          </p:cNvSpPr>
          <p:nvPr>
            <p:ph type="dt" sz="half" idx="10"/>
          </p:nvPr>
        </p:nvSpPr>
        <p:spPr/>
        <p:txBody>
          <a:bodyPr/>
          <a:lstStyle/>
          <a:p>
            <a:fld id="{D7E28123-F6BB-4CE5-BDD4-3539F4494B6D}"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1256266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507" y="553749"/>
            <a:ext cx="7868093" cy="584776"/>
          </a:xfrm>
        </p:spPr>
        <p:txBody>
          <a:bodyPr>
            <a:normAutofit fontScale="90000"/>
          </a:bodyPr>
          <a:lstStyle/>
          <a:p>
            <a:r>
              <a:rPr lang="en-US" dirty="0"/>
              <a:t>Healthy Schools Act Requirements</a:t>
            </a:r>
          </a:p>
        </p:txBody>
      </p:sp>
      <p:sp>
        <p:nvSpPr>
          <p:cNvPr id="3" name="Content Placeholder 2"/>
          <p:cNvSpPr>
            <a:spLocks noGrp="1"/>
          </p:cNvSpPr>
          <p:nvPr>
            <p:ph idx="1"/>
          </p:nvPr>
        </p:nvSpPr>
        <p:spPr>
          <a:xfrm>
            <a:off x="457200" y="1318437"/>
            <a:ext cx="7696200" cy="4742121"/>
          </a:xfrm>
        </p:spPr>
        <p:txBody>
          <a:bodyPr vert="horz" lIns="91440" tIns="45720" rIns="91440" bIns="45720" rtlCol="0" anchor="t">
            <a:normAutofit fontScale="85000" lnSpcReduction="10000"/>
          </a:bodyPr>
          <a:lstStyle/>
          <a:p>
            <a:r>
              <a:rPr lang="en-US" sz="2700" dirty="0">
                <a:latin typeface="Arial" panose="020B0604020202020204" pitchFamily="34" charset="0"/>
                <a:cs typeface="Arial" panose="020B0604020202020204" pitchFamily="34" charset="0"/>
              </a:rPr>
              <a:t>IPM Coordinator</a:t>
            </a:r>
          </a:p>
          <a:p>
            <a:pPr lvl="1"/>
            <a:r>
              <a:rPr lang="en-US" sz="1700" dirty="0">
                <a:latin typeface="Arial" panose="020B0604020202020204" pitchFamily="34" charset="0"/>
                <a:cs typeface="Arial" panose="020B0604020202020204" pitchFamily="34" charset="0"/>
              </a:rPr>
              <a:t>Choose a person at the center to make sure the requirements are met.</a:t>
            </a:r>
          </a:p>
          <a:p>
            <a:r>
              <a:rPr lang="en-US" sz="2700" dirty="0">
                <a:latin typeface="Arial" panose="020B0604020202020204" pitchFamily="34" charset="0"/>
                <a:cs typeface="Arial" panose="020B0604020202020204" pitchFamily="34" charset="0"/>
              </a:rPr>
              <a:t>Annual Written Notification</a:t>
            </a:r>
          </a:p>
          <a:p>
            <a:pPr lvl="1"/>
            <a:r>
              <a:rPr lang="en-US" sz="1700" dirty="0">
                <a:latin typeface="Arial" panose="020B0604020202020204" pitchFamily="34" charset="0"/>
                <a:cs typeface="Arial" panose="020B0604020202020204" pitchFamily="34" charset="0"/>
              </a:rPr>
              <a:t>Provide written information for parents and staff stating which pesticides are expected to be applied by center staff or pest management professionals in the upcoming year.</a:t>
            </a:r>
          </a:p>
          <a:p>
            <a:r>
              <a:rPr lang="en-US" sz="2700" dirty="0">
                <a:latin typeface="Arial" panose="020B0604020202020204" pitchFamily="34" charset="0"/>
                <a:cs typeface="Arial" panose="020B0604020202020204" pitchFamily="34" charset="0"/>
              </a:rPr>
              <a:t>Individual Notification Registry</a:t>
            </a:r>
          </a:p>
          <a:p>
            <a:pPr lvl="1"/>
            <a:r>
              <a:rPr lang="en-US" sz="1700" dirty="0">
                <a:latin typeface="Arial"/>
                <a:cs typeface="Arial"/>
              </a:rPr>
              <a:t>Maintain a voluntary registry of parents and staff who choose to be notified before a nonexempt pesticide (e.g. spray or fogger) is used in the center. The use of pesticides contained in baits, gels, traps, or crack/crevice </a:t>
            </a:r>
            <a:r>
              <a:rPr lang="en-US" sz="1700" dirty="0" smtClean="0">
                <a:latin typeface="Arial"/>
                <a:cs typeface="Arial"/>
              </a:rPr>
              <a:t>treatments and antimicrobial pesticides (sanitizers and disinfectants) </a:t>
            </a:r>
            <a:r>
              <a:rPr lang="en-US" sz="1700" dirty="0">
                <a:latin typeface="Arial"/>
                <a:cs typeface="Arial"/>
              </a:rPr>
              <a:t>are exempt from </a:t>
            </a:r>
            <a:r>
              <a:rPr lang="en-US" sz="1700" dirty="0" smtClean="0">
                <a:latin typeface="Arial"/>
                <a:cs typeface="Arial"/>
              </a:rPr>
              <a:t>the notification </a:t>
            </a:r>
            <a:r>
              <a:rPr lang="en-US" sz="1700" dirty="0">
                <a:latin typeface="Arial"/>
                <a:cs typeface="Arial"/>
              </a:rPr>
              <a:t>law. Notify the registry at least 72 hours ahead of application.</a:t>
            </a:r>
          </a:p>
          <a:p>
            <a:r>
              <a:rPr lang="en-US" sz="2700" dirty="0">
                <a:latin typeface="Arial" panose="020B0604020202020204" pitchFamily="34" charset="0"/>
                <a:cs typeface="Arial" panose="020B0604020202020204" pitchFamily="34" charset="0"/>
              </a:rPr>
              <a:t>Warning Signs</a:t>
            </a:r>
          </a:p>
          <a:p>
            <a:pPr lvl="1"/>
            <a:r>
              <a:rPr lang="en-US" sz="1700" dirty="0">
                <a:latin typeface="Arial"/>
                <a:cs typeface="Arial"/>
              </a:rPr>
              <a:t>Post warning signs around each area where nonexempt pesticides will be applied. These signs should be in place 24 hours before and stay in place 72 hours after pesticides are used. </a:t>
            </a:r>
            <a:endParaRPr lang="en-US" sz="1700" dirty="0">
              <a:latin typeface="Arial" panose="020B0604020202020204" pitchFamily="34" charset="0"/>
              <a:cs typeface="Arial" panose="020B0604020202020204" pitchFamily="34" charset="0"/>
            </a:endParaRPr>
          </a:p>
          <a:p>
            <a:r>
              <a:rPr lang="en-US" sz="2700" dirty="0">
                <a:latin typeface="Arial" panose="020B0604020202020204" pitchFamily="34" charset="0"/>
                <a:cs typeface="Arial" panose="020B0604020202020204" pitchFamily="34" charset="0"/>
              </a:rPr>
              <a:t>Record Keeping</a:t>
            </a:r>
          </a:p>
          <a:p>
            <a:pPr lvl="1"/>
            <a:r>
              <a:rPr lang="en-US" sz="1700" dirty="0">
                <a:latin typeface="Arial" panose="020B0604020202020204" pitchFamily="34" charset="0"/>
                <a:cs typeface="Arial" panose="020B0604020202020204" pitchFamily="34" charset="0"/>
              </a:rPr>
              <a:t>Keep records of pesticides used in the past 4 years</a:t>
            </a:r>
          </a:p>
        </p:txBody>
      </p:sp>
      <p:sp>
        <p:nvSpPr>
          <p:cNvPr id="4" name="Date Placeholder 3"/>
          <p:cNvSpPr>
            <a:spLocks noGrp="1"/>
          </p:cNvSpPr>
          <p:nvPr>
            <p:ph type="dt" sz="half" idx="10"/>
          </p:nvPr>
        </p:nvSpPr>
        <p:spPr/>
        <p:txBody>
          <a:bodyPr/>
          <a:lstStyle/>
          <a:p>
            <a:fld id="{96980D42-22B5-4CB3-B743-69B156202951}"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691557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normAutofit/>
          </a:bodyPr>
          <a:lstStyle/>
          <a:p>
            <a:r>
              <a:rPr lang="en-US" dirty="0"/>
              <a:t>HSA Requirements (continued)</a:t>
            </a:r>
          </a:p>
        </p:txBody>
      </p:sp>
      <p:sp>
        <p:nvSpPr>
          <p:cNvPr id="3" name="Content Placeholder 2"/>
          <p:cNvSpPr>
            <a:spLocks noGrp="1"/>
          </p:cNvSpPr>
          <p:nvPr>
            <p:ph idx="1"/>
          </p:nvPr>
        </p:nvSpPr>
        <p:spPr>
          <a:xfrm>
            <a:off x="457200" y="1447801"/>
            <a:ext cx="7848600" cy="4343400"/>
          </a:xfrm>
        </p:spPr>
        <p:txBody>
          <a:bodyPr>
            <a:normAutofit fontScale="92500"/>
          </a:bodyPr>
          <a:lstStyle/>
          <a:p>
            <a:r>
              <a:rPr lang="en-US" dirty="0">
                <a:latin typeface="Arial" panose="020B0604020202020204" pitchFamily="34" charset="0"/>
                <a:cs typeface="Arial" panose="020B0604020202020204" pitchFamily="34" charset="0"/>
              </a:rPr>
              <a:t>IPM Plan</a:t>
            </a:r>
          </a:p>
          <a:p>
            <a:pPr lvl="1"/>
            <a:r>
              <a:rPr lang="en-US" sz="1700" dirty="0">
                <a:latin typeface="Arial" panose="020B0604020202020204" pitchFamily="34" charset="0"/>
                <a:cs typeface="Arial" panose="020B0604020202020204" pitchFamily="34" charset="0"/>
              </a:rPr>
              <a:t>Create an IPM plan using the template provided by the Department of Pesticide Regulation (DPR); or get your IPM plan approved by DPR; post the IPM plan on the Web site; if you do not have a Web site send the IPM plan to all parents, guardians, and staff with the annual written notification</a:t>
            </a:r>
          </a:p>
          <a:p>
            <a:r>
              <a:rPr lang="en-US" dirty="0">
                <a:latin typeface="Arial" panose="020B0604020202020204" pitchFamily="34" charset="0"/>
                <a:cs typeface="Arial" panose="020B0604020202020204" pitchFamily="34" charset="0"/>
              </a:rPr>
              <a:t>Pesticide Use Reports (PUR)</a:t>
            </a:r>
          </a:p>
          <a:p>
            <a:pPr lvl="1"/>
            <a:r>
              <a:rPr lang="en-US" sz="1700" dirty="0">
                <a:latin typeface="Arial" panose="020B0604020202020204" pitchFamily="34" charset="0"/>
                <a:cs typeface="Arial" panose="020B0604020202020204" pitchFamily="34" charset="0"/>
              </a:rPr>
              <a:t>Send pesticide use reports for pesticide applications made by staff to DPR annually. Pest management professionals will send their own reports to DPR.</a:t>
            </a:r>
          </a:p>
          <a:p>
            <a:r>
              <a:rPr lang="en-US" dirty="0">
                <a:latin typeface="Arial" panose="020B0604020202020204" pitchFamily="34" charset="0"/>
                <a:cs typeface="Arial" panose="020B0604020202020204" pitchFamily="34" charset="0"/>
              </a:rPr>
              <a:t>IPM training (this!)</a:t>
            </a:r>
          </a:p>
          <a:p>
            <a:pPr lvl="1"/>
            <a:r>
              <a:rPr lang="en-US" sz="1700" dirty="0">
                <a:latin typeface="Arial" panose="020B0604020202020204" pitchFamily="34" charset="0"/>
                <a:cs typeface="Arial" panose="020B0604020202020204" pitchFamily="34" charset="0"/>
              </a:rPr>
              <a:t>Take a DPR-approved training course before applying pesticides, and renew annually.</a:t>
            </a:r>
          </a:p>
          <a:p>
            <a:pPr lvl="1"/>
            <a:r>
              <a:rPr lang="en-US" sz="1700" dirty="0">
                <a:latin typeface="Arial" panose="020B0604020202020204" pitchFamily="34" charset="0"/>
                <a:cs typeface="Arial" panose="020B0604020202020204" pitchFamily="34" charset="0"/>
              </a:rPr>
              <a:t>This training is required for the IPM coordinator and anyone who will apply pesticides at child care centers (including exempt pesticides </a:t>
            </a:r>
            <a:r>
              <a:rPr lang="en-US" sz="1700" dirty="0" smtClean="0">
                <a:latin typeface="Arial" panose="020B0604020202020204" pitchFamily="34" charset="0"/>
                <a:cs typeface="Arial" panose="020B0604020202020204" pitchFamily="34" charset="0"/>
              </a:rPr>
              <a:t>like sanitizers and </a:t>
            </a:r>
            <a:r>
              <a:rPr lang="en-US" sz="1700" dirty="0">
                <a:latin typeface="Arial" panose="020B0604020202020204" pitchFamily="34" charset="0"/>
                <a:cs typeface="Arial" panose="020B0604020202020204" pitchFamily="34" charset="0"/>
              </a:rPr>
              <a:t>disinfectants).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781E0814-60CD-40BD-A14D-E1FAA0B72F69}"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Tree>
    <p:custDataLst>
      <p:tags r:id="rId1"/>
    </p:custDataLst>
    <p:extLst>
      <p:ext uri="{BB962C8B-B14F-4D97-AF65-F5344CB8AC3E}">
        <p14:creationId xmlns:p14="http://schemas.microsoft.com/office/powerpoint/2010/main" val="355848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0379" y="306875"/>
            <a:ext cx="4233641" cy="5478830"/>
          </a:xfrm>
          <a:ln>
            <a:solidFill>
              <a:schemeClr val="tx2"/>
            </a:solidFill>
          </a:ln>
        </p:spPr>
      </p:pic>
      <p:sp>
        <p:nvSpPr>
          <p:cNvPr id="4" name="Date Placeholder 3"/>
          <p:cNvSpPr>
            <a:spLocks noGrp="1"/>
          </p:cNvSpPr>
          <p:nvPr>
            <p:ph type="dt" sz="half" idx="10"/>
          </p:nvPr>
        </p:nvSpPr>
        <p:spPr/>
        <p:txBody>
          <a:bodyPr/>
          <a:lstStyle/>
          <a:p>
            <a:fld id="{8921781B-3776-4562-8675-BA96D56F8BDF}" type="datetime1">
              <a:rPr lang="en-US" smtClean="0">
                <a:solidFill>
                  <a:srgbClr val="CAF278"/>
                </a:solidFill>
              </a:rPr>
              <a:t>6/23/2020</a:t>
            </a:fld>
            <a:endParaRPr lang="en-US">
              <a:solidFill>
                <a:srgbClr val="CAF278"/>
              </a:solidFill>
            </a:endParaRPr>
          </a:p>
        </p:txBody>
      </p:sp>
      <p:sp>
        <p:nvSpPr>
          <p:cNvPr id="5" name="Footer Placeholder 4"/>
          <p:cNvSpPr>
            <a:spLocks noGrp="1"/>
          </p:cNvSpPr>
          <p:nvPr>
            <p:ph type="ftr" sz="quarter" idx="11"/>
          </p:nvPr>
        </p:nvSpPr>
        <p:spPr/>
        <p:txBody>
          <a:bodyPr/>
          <a:lstStyle/>
          <a:p>
            <a:r>
              <a:rPr lang="en-US">
                <a:solidFill>
                  <a:srgbClr val="CAF278"/>
                </a:solidFill>
              </a:rPr>
              <a:t>Module 1 ©UCSF CCHP 2020</a:t>
            </a:r>
          </a:p>
        </p:txBody>
      </p:sp>
    </p:spTree>
    <p:extLst>
      <p:ext uri="{BB962C8B-B14F-4D97-AF65-F5344CB8AC3E}">
        <p14:creationId xmlns:p14="http://schemas.microsoft.com/office/powerpoint/2010/main" val="30654356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TotalTime>
  <Words>6257</Words>
  <Application>Microsoft Office PowerPoint</Application>
  <PresentationFormat>On-screen Show (4:3)</PresentationFormat>
  <Paragraphs>586</Paragraphs>
  <Slides>46</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Arial</vt:lpstr>
      <vt:lpstr>Calibri</vt:lpstr>
      <vt:lpstr>Calibri Light</vt:lpstr>
      <vt:lpstr>Calibri Light, sans-serif</vt:lpstr>
      <vt:lpstr>Cambria</vt:lpstr>
      <vt:lpstr>Estrangelo Edessa</vt:lpstr>
      <vt:lpstr>News Gothic MT</vt:lpstr>
      <vt:lpstr>Times New Roman</vt:lpstr>
      <vt:lpstr>Wingdings</vt:lpstr>
      <vt:lpstr>ヒラギノ角ゴ Pro W3</vt:lpstr>
      <vt:lpstr>Adjacency</vt:lpstr>
      <vt:lpstr>Integrated Pest Management (IPM) for Child Care Providers</vt:lpstr>
      <vt:lpstr>Acknowledgements </vt:lpstr>
      <vt:lpstr>Icebreaker questions</vt:lpstr>
      <vt:lpstr>Why are we here today?</vt:lpstr>
      <vt:lpstr>By the end of today, you will be able to:</vt:lpstr>
      <vt:lpstr>The Healthy Schools Act (HSA)</vt:lpstr>
      <vt:lpstr>Healthy Schools Act Requirements</vt:lpstr>
      <vt:lpstr>HSA Requirements (continued)</vt:lpstr>
      <vt:lpstr>PowerPoint Presentation</vt:lpstr>
      <vt:lpstr>Be Sure to Communicate with…</vt:lpstr>
      <vt:lpstr>Exempt / Non- Exempt Products</vt:lpstr>
      <vt:lpstr>What is a pest?</vt:lpstr>
      <vt:lpstr>What are the most common INDOOR pests in California child care centers?</vt:lpstr>
      <vt:lpstr>What are the most common OUTDOOR pests in California child care centers?</vt:lpstr>
      <vt:lpstr>What problems can pests cause?</vt:lpstr>
      <vt:lpstr>What are pesticides?</vt:lpstr>
      <vt:lpstr>Concerns about Pesticide-Use</vt:lpstr>
      <vt:lpstr>Concerns about Pesticide-Use</vt:lpstr>
      <vt:lpstr>Concerns about Pesticide-Use</vt:lpstr>
      <vt:lpstr>Concerns about Pesticide-Use</vt:lpstr>
      <vt:lpstr> Why are young children vulnerable?</vt:lpstr>
      <vt:lpstr> Why are children more vulnerable?</vt:lpstr>
      <vt:lpstr> Why are children more vulnerable?</vt:lpstr>
      <vt:lpstr>What are the Possible Pathways of Exposure for Children?</vt:lpstr>
      <vt:lpstr>Where could pesticides be found?</vt:lpstr>
      <vt:lpstr> Environmental Working Group (EWG) </vt:lpstr>
      <vt:lpstr>How common is pesticide-use?</vt:lpstr>
      <vt:lpstr>PowerPoint Presentation</vt:lpstr>
      <vt:lpstr>Pesticide Storage</vt:lpstr>
      <vt:lpstr>What is Integrated Pest Management (IPM)?</vt:lpstr>
      <vt:lpstr>PowerPoint Presentation</vt:lpstr>
      <vt:lpstr>Prevention: Keep Pests Out</vt:lpstr>
      <vt:lpstr>Prevention: Remove Pests’ Food &amp; Water</vt:lpstr>
      <vt:lpstr>Prevention: Remove Pests’ Shelter</vt:lpstr>
      <vt:lpstr>Inspection</vt:lpstr>
      <vt:lpstr>Identification</vt:lpstr>
      <vt:lpstr>Monitoring</vt:lpstr>
      <vt:lpstr>Management</vt:lpstr>
      <vt:lpstr>Managing the outdoor environment</vt:lpstr>
      <vt:lpstr>Management: Selecting a pesticide </vt:lpstr>
      <vt:lpstr>Management: Hiring a pest management professional (PMP)</vt:lpstr>
      <vt:lpstr>Keeping Pests Out of Your Child Care Center Video</vt:lpstr>
      <vt:lpstr>Small group activity</vt:lpstr>
      <vt:lpstr>Hint: 5 Steps of IPM:  Prevent, Inspect, Identify, Monitor, Manage</vt:lpstr>
      <vt:lpstr>Hint: 5 Steps of IPM:  Prevent, Inspect, Identify, Monitor, Manage</vt:lpstr>
      <vt:lpstr>Small group activities</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Pest Management (IPM) in Early Care &amp; Education Programs</dc:title>
  <dc:creator>Kimberly Hazard</dc:creator>
  <cp:lastModifiedBy>Rose, Bobbie</cp:lastModifiedBy>
  <cp:revision>196</cp:revision>
  <dcterms:created xsi:type="dcterms:W3CDTF">2017-11-15T21:34:28Z</dcterms:created>
  <dcterms:modified xsi:type="dcterms:W3CDTF">2020-06-23T20:54:52Z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66F49137-BAC4-4D7D-AD42-FB29F637E4A9</vt:lpwstr>
  </property>
  <property fmtid="{D5CDD505-2E9C-101B-9397-08002B2CF9AE}" pid="3" name="ArticulatePath">
    <vt:lpwstr>Presentation1</vt:lpwstr>
  </property>
</Properties>
</file>