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 ContentType="image/tiff"/>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tags/tag6.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7.xml" ContentType="application/vnd.openxmlformats-officedocument.presentationml.tags+xml"/>
  <Override PartName="/ppt/notesSlides/notesSlide11.xml" ContentType="application/vnd.openxmlformats-officedocument.presentationml.notesSlide+xml"/>
  <Override PartName="/ppt/tags/tag8.xml" ContentType="application/vnd.openxmlformats-officedocument.presentationml.tags+xml"/>
  <Override PartName="/ppt/notesSlides/notesSlide12.xml" ContentType="application/vnd.openxmlformats-officedocument.presentationml.notesSlide+xml"/>
  <Override PartName="/ppt/tags/tag9.xml" ContentType="application/vnd.openxmlformats-officedocument.presentationml.tags+xml"/>
  <Override PartName="/ppt/notesSlides/notesSlide13.xml" ContentType="application/vnd.openxmlformats-officedocument.presentationml.notesSlide+xml"/>
  <Override PartName="/ppt/tags/tag10.xml" ContentType="application/vnd.openxmlformats-officedocument.presentationml.tags+xml"/>
  <Override PartName="/ppt/notesSlides/notesSlide14.xml" ContentType="application/vnd.openxmlformats-officedocument.presentationml.notesSlide+xml"/>
  <Override PartName="/ppt/tags/tag11.xml" ContentType="application/vnd.openxmlformats-officedocument.presentationml.tags+xml"/>
  <Override PartName="/ppt/notesSlides/notesSlide15.xml" ContentType="application/vnd.openxmlformats-officedocument.presentationml.notesSlide+xml"/>
  <Override PartName="/ppt/tags/tag12.xml" ContentType="application/vnd.openxmlformats-officedocument.presentationml.tags+xml"/>
  <Override PartName="/ppt/notesSlides/notesSlide16.xml" ContentType="application/vnd.openxmlformats-officedocument.presentationml.notesSlide+xml"/>
  <Override PartName="/ppt/tags/tag13.xml" ContentType="application/vnd.openxmlformats-officedocument.presentationml.tags+xml"/>
  <Override PartName="/ppt/notesSlides/notesSlide17.xml" ContentType="application/vnd.openxmlformats-officedocument.presentationml.notesSlide+xml"/>
  <Override PartName="/ppt/tags/tag14.xml" ContentType="application/vnd.openxmlformats-officedocument.presentationml.tags+xml"/>
  <Override PartName="/ppt/notesSlides/notesSlide18.xml" ContentType="application/vnd.openxmlformats-officedocument.presentationml.notesSlide+xml"/>
  <Override PartName="/ppt/tags/tag15.xml" ContentType="application/vnd.openxmlformats-officedocument.presentationml.tags+xml"/>
  <Override PartName="/ppt/notesSlides/notesSlide19.xml" ContentType="application/vnd.openxmlformats-officedocument.presentationml.notesSlide+xml"/>
  <Override PartName="/ppt/tags/tag16.xml" ContentType="application/vnd.openxmlformats-officedocument.presentationml.tags+xml"/>
  <Override PartName="/ppt/notesSlides/notesSlide20.xml" ContentType="application/vnd.openxmlformats-officedocument.presentationml.notesSlide+xml"/>
  <Override PartName="/ppt/tags/tag17.xml" ContentType="application/vnd.openxmlformats-officedocument.presentationml.tags+xml"/>
  <Override PartName="/ppt/notesSlides/notesSlide21.xml" ContentType="application/vnd.openxmlformats-officedocument.presentationml.notesSlide+xml"/>
  <Override PartName="/ppt/tags/tag18.xml" ContentType="application/vnd.openxmlformats-officedocument.presentationml.tags+xml"/>
  <Override PartName="/ppt/notesSlides/notesSlide22.xml" ContentType="application/vnd.openxmlformats-officedocument.presentationml.notesSlide+xml"/>
  <Override PartName="/ppt/tags/tag19.xml" ContentType="application/vnd.openxmlformats-officedocument.presentationml.tags+xml"/>
  <Override PartName="/ppt/notesSlides/notesSlide23.xml" ContentType="application/vnd.openxmlformats-officedocument.presentationml.notesSlide+xml"/>
  <Override PartName="/ppt/tags/tag20.xml" ContentType="application/vnd.openxmlformats-officedocument.presentationml.tags+xml"/>
  <Override PartName="/ppt/notesSlides/notesSlide24.xml" ContentType="application/vnd.openxmlformats-officedocument.presentationml.notesSlide+xml"/>
  <Override PartName="/ppt/tags/tag21.xml" ContentType="application/vnd.openxmlformats-officedocument.presentationml.tags+xml"/>
  <Override PartName="/ppt/notesSlides/notesSlide25.xml" ContentType="application/vnd.openxmlformats-officedocument.presentationml.notesSlide+xml"/>
  <Override PartName="/ppt/tags/tag22.xml" ContentType="application/vnd.openxmlformats-officedocument.presentationml.tags+xml"/>
  <Override PartName="/ppt/notesSlides/notesSlide26.xml" ContentType="application/vnd.openxmlformats-officedocument.presentationml.notesSlide+xml"/>
  <Override PartName="/ppt/tags/tag23.xml" ContentType="application/vnd.openxmlformats-officedocument.presentationml.tags+xml"/>
  <Override PartName="/ppt/notesSlides/notesSlide27.xml" ContentType="application/vnd.openxmlformats-officedocument.presentationml.notesSlide+xml"/>
  <Override PartName="/ppt/tags/tag24.xml" ContentType="application/vnd.openxmlformats-officedocument.presentationml.tags+xml"/>
  <Override PartName="/ppt/notesSlides/notesSlide28.xml" ContentType="application/vnd.openxmlformats-officedocument.presentationml.notesSlide+xml"/>
  <Override PartName="/ppt/tags/tag25.xml" ContentType="application/vnd.openxmlformats-officedocument.presentationml.tags+xml"/>
  <Override PartName="/ppt/notesSlides/notesSlide29.xml" ContentType="application/vnd.openxmlformats-officedocument.presentationml.notesSlide+xml"/>
  <Override PartName="/ppt/tags/tag26.xml" ContentType="application/vnd.openxmlformats-officedocument.presentationml.tags+xml"/>
  <Override PartName="/ppt/tags/tag27.xml" ContentType="application/vnd.openxmlformats-officedocument.presentationml.tags+xml"/>
  <Override PartName="/ppt/notesSlides/notesSlide30.xml" ContentType="application/vnd.openxmlformats-officedocument.presentationml.notesSlide+xml"/>
  <Override PartName="/ppt/tags/tag28.xml" ContentType="application/vnd.openxmlformats-officedocument.presentationml.tags+xml"/>
  <Override PartName="/ppt/notesSlides/notesSlide31.xml" ContentType="application/vnd.openxmlformats-officedocument.presentationml.notesSlide+xml"/>
  <Override PartName="/ppt/tags/tag29.xml" ContentType="application/vnd.openxmlformats-officedocument.presentationml.tags+xml"/>
  <Override PartName="/ppt/notesSlides/notesSlide32.xml" ContentType="application/vnd.openxmlformats-officedocument.presentationml.notesSlide+xml"/>
  <Override PartName="/ppt/tags/tag30.xml" ContentType="application/vnd.openxmlformats-officedocument.presentationml.tags+xml"/>
  <Override PartName="/ppt/notesSlides/notesSlide33.xml" ContentType="application/vnd.openxmlformats-officedocument.presentationml.notesSlide+xml"/>
  <Override PartName="/ppt/tags/tag31.xml" ContentType="application/vnd.openxmlformats-officedocument.presentationml.tags+xml"/>
  <Override PartName="/ppt/notesSlides/notesSlide34.xml" ContentType="application/vnd.openxmlformats-officedocument.presentationml.notesSlide+xml"/>
  <Override PartName="/ppt/tags/tag32.xml" ContentType="application/vnd.openxmlformats-officedocument.presentationml.tags+xml"/>
  <Override PartName="/ppt/notesSlides/notesSlide35.xml" ContentType="application/vnd.openxmlformats-officedocument.presentationml.notesSlide+xml"/>
  <Override PartName="/ppt/tags/tag33.xml" ContentType="application/vnd.openxmlformats-officedocument.presentationml.tags+xml"/>
  <Override PartName="/ppt/notesSlides/notesSlide36.xml" ContentType="application/vnd.openxmlformats-officedocument.presentationml.notesSlide+xml"/>
  <Override PartName="/ppt/tags/tag34.xml" ContentType="application/vnd.openxmlformats-officedocument.presentationml.tags+xml"/>
  <Override PartName="/ppt/notesSlides/notesSlide37.xml" ContentType="application/vnd.openxmlformats-officedocument.presentationml.notesSlide+xml"/>
  <Override PartName="/ppt/tags/tag35.xml" ContentType="application/vnd.openxmlformats-officedocument.presentationml.tags+xml"/>
  <Override PartName="/ppt/notesSlides/notesSlide38.xml" ContentType="application/vnd.openxmlformats-officedocument.presentationml.notesSlide+xml"/>
  <Override PartName="/ppt/tags/tag36.xml" ContentType="application/vnd.openxmlformats-officedocument.presentationml.tags+xml"/>
  <Override PartName="/ppt/notesSlides/notesSlide39.xml" ContentType="application/vnd.openxmlformats-officedocument.presentationml.notesSlide+xml"/>
  <Override PartName="/ppt/tags/tag37.xml" ContentType="application/vnd.openxmlformats-officedocument.presentationml.tags+xml"/>
  <Override PartName="/ppt/notesSlides/notesSlide40.xml" ContentType="application/vnd.openxmlformats-officedocument.presentationml.notesSlide+xml"/>
  <Override PartName="/ppt/tags/tag38.xml" ContentType="application/vnd.openxmlformats-officedocument.presentationml.tags+xml"/>
  <Override PartName="/ppt/notesSlides/notesSlide41.xml" ContentType="application/vnd.openxmlformats-officedocument.presentationml.notesSlide+xml"/>
  <Override PartName="/ppt/tags/tag39.xml" ContentType="application/vnd.openxmlformats-officedocument.presentationml.tags+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tags/tag40.xml" ContentType="application/vnd.openxmlformats-officedocument.presentationml.tags+xml"/>
  <Override PartName="/ppt/notesSlides/notesSlide44.xml" ContentType="application/vnd.openxmlformats-officedocument.presentationml.notesSlide+xml"/>
  <Override PartName="/ppt/tags/tag41.xml" ContentType="application/vnd.openxmlformats-officedocument.presentationml.tags+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3"/>
  </p:notesMasterIdLst>
  <p:sldIdLst>
    <p:sldId id="257" r:id="rId2"/>
    <p:sldId id="261" r:id="rId3"/>
    <p:sldId id="260" r:id="rId4"/>
    <p:sldId id="262" r:id="rId5"/>
    <p:sldId id="263" r:id="rId6"/>
    <p:sldId id="327" r:id="rId7"/>
    <p:sldId id="351" r:id="rId8"/>
    <p:sldId id="352" r:id="rId9"/>
    <p:sldId id="353" r:id="rId10"/>
    <p:sldId id="354" r:id="rId11"/>
    <p:sldId id="310" r:id="rId12"/>
    <p:sldId id="267" r:id="rId13"/>
    <p:sldId id="268" r:id="rId14"/>
    <p:sldId id="269" r:id="rId15"/>
    <p:sldId id="271" r:id="rId16"/>
    <p:sldId id="359" r:id="rId17"/>
    <p:sldId id="272" r:id="rId18"/>
    <p:sldId id="273" r:id="rId19"/>
    <p:sldId id="274" r:id="rId20"/>
    <p:sldId id="275" r:id="rId21"/>
    <p:sldId id="276" r:id="rId22"/>
    <p:sldId id="277" r:id="rId23"/>
    <p:sldId id="278" r:id="rId24"/>
    <p:sldId id="279" r:id="rId25"/>
    <p:sldId id="311"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355" r:id="rId44"/>
    <p:sldId id="358" r:id="rId45"/>
    <p:sldId id="308" r:id="rId46"/>
    <p:sldId id="314" r:id="rId47"/>
    <p:sldId id="326" r:id="rId48"/>
    <p:sldId id="303" r:id="rId49"/>
    <p:sldId id="312" r:id="rId50"/>
    <p:sldId id="313" r:id="rId51"/>
    <p:sldId id="306" r:id="rId5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hristina Wilkinson" initials="CW" lastIdx="1" clrIdx="0"/>
  <p:cmAuthor id="2" name="Rose, Bobbie" initials="RB" lastIdx="3" clrIdx="1">
    <p:extLst>
      <p:ext uri="{19B8F6BF-5375-455C-9EA6-DF929625EA0E}">
        <p15:presenceInfo xmlns:p15="http://schemas.microsoft.com/office/powerpoint/2012/main" userId="S-1-5-21-2695169584-3817918341-3537416689-11686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DC63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8452" autoAdjust="0"/>
  </p:normalViewPr>
  <p:slideViewPr>
    <p:cSldViewPr>
      <p:cViewPr varScale="1">
        <p:scale>
          <a:sx n="115" d="100"/>
          <a:sy n="115" d="100"/>
        </p:scale>
        <p:origin x="396" y="11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660E342-FE95-41BD-A330-66877DA1DBDF}" type="datetimeFigureOut">
              <a:rPr lang="en-US" smtClean="0"/>
              <a:t>4/25/2023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E05F3B6-3F50-42C0-B15E-F1698C309863}" type="slidenum">
              <a:rPr lang="en-US" smtClean="0"/>
              <a:t>‹#›</a:t>
            </a:fld>
            <a:endParaRPr lang="en-US"/>
          </a:p>
        </p:txBody>
      </p:sp>
    </p:spTree>
    <p:extLst>
      <p:ext uri="{BB962C8B-B14F-4D97-AF65-F5344CB8AC3E}">
        <p14:creationId xmlns:p14="http://schemas.microsoft.com/office/powerpoint/2010/main" val="13941144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apps.cdpr.ca.gov/schoolipm/childcare/"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Introduce yourself &amp; project</a:t>
            </a:r>
          </a:p>
        </p:txBody>
      </p:sp>
      <p:sp>
        <p:nvSpPr>
          <p:cNvPr id="4" name="Slide Number Placeholder 3"/>
          <p:cNvSpPr>
            <a:spLocks noGrp="1"/>
          </p:cNvSpPr>
          <p:nvPr>
            <p:ph type="sldNum" sz="quarter" idx="10"/>
          </p:nvPr>
        </p:nvSpPr>
        <p:spPr/>
        <p:txBody>
          <a:bodyPr/>
          <a:lstStyle/>
          <a:p>
            <a:fld id="{D875AC5D-80F5-4949-B64C-67F4E154FAC8}"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18852192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b="1" dirty="0"/>
              <a:t>Register</a:t>
            </a:r>
          </a:p>
          <a:p>
            <a:pPr marL="628650" lvl="1" indent="-171450" eaLnBrk="1" hangingPunct="1">
              <a:spcBef>
                <a:spcPct val="0"/>
              </a:spcBef>
              <a:buFont typeface="Arial" panose="020B0604020202020204" pitchFamily="34" charset="0"/>
              <a:buChar char="•"/>
            </a:pPr>
            <a:r>
              <a:rPr lang="en-US" altLang="en-US" dirty="0"/>
              <a:t>Maintain a list of parents and staff who want to be told when non exempt pesticides (sprays, foggers, pellets or powder if uncontained) are going to be used</a:t>
            </a:r>
          </a:p>
          <a:p>
            <a:pPr marL="628650" lvl="1" indent="-171450" eaLnBrk="1" hangingPunct="1">
              <a:spcBef>
                <a:spcPct val="0"/>
              </a:spcBef>
              <a:buFont typeface="Arial" panose="020B0604020202020204" pitchFamily="34" charset="0"/>
              <a:buChar char="•"/>
            </a:pPr>
            <a:r>
              <a:rPr lang="en-US" altLang="en-US" dirty="0"/>
              <a:t>Notify everyone on the register </a:t>
            </a:r>
            <a:r>
              <a:rPr lang="en-US" altLang="en-US" b="1" dirty="0"/>
              <a:t>early</a:t>
            </a:r>
            <a:r>
              <a:rPr lang="en-US" altLang="en-US" dirty="0"/>
              <a:t>--at least 72 hours before they are used</a:t>
            </a:r>
          </a:p>
          <a:p>
            <a:pPr eaLnBrk="1" hangingPunct="1">
              <a:spcBef>
                <a:spcPct val="0"/>
              </a:spcBef>
            </a:pPr>
            <a:endParaRPr lang="en-US" altLang="en-US" dirty="0"/>
          </a:p>
          <a:p>
            <a:r>
              <a:rPr lang="en-US" altLang="en-US" dirty="0"/>
              <a:t>Make sure to </a:t>
            </a:r>
            <a:r>
              <a:rPr lang="en-US" altLang="en-US" b="1" dirty="0"/>
              <a:t>report</a:t>
            </a:r>
            <a:r>
              <a:rPr lang="en-US" altLang="en-US" dirty="0"/>
              <a:t> non exempt </a:t>
            </a:r>
            <a:r>
              <a:rPr lang="en-US" dirty="0">
                <a:latin typeface="Arial"/>
                <a:cs typeface="Arial"/>
              </a:rPr>
              <a:t>(sprays, foggers, or uncontained pellets or powder) </a:t>
            </a:r>
            <a:r>
              <a:rPr lang="en-US" altLang="en-US" dirty="0"/>
              <a:t>pesticide use each year. </a:t>
            </a:r>
            <a:endParaRPr lang="en-US" altLang="en-US" b="0" dirty="0"/>
          </a:p>
          <a:p>
            <a:pPr marL="628650" lvl="1" indent="-171450">
              <a:buFont typeface="Arial" panose="020B0604020202020204" pitchFamily="34" charset="0"/>
              <a:buChar char="•"/>
            </a:pPr>
            <a:r>
              <a:rPr lang="en-US" b="0" dirty="0"/>
              <a:t>send pesticide use reports for pesticide applications made by </a:t>
            </a:r>
            <a:r>
              <a:rPr lang="en-US" b="0" dirty="0" err="1"/>
              <a:t>schoolsite</a:t>
            </a:r>
            <a:r>
              <a:rPr lang="en-US" b="0" dirty="0"/>
              <a:t> employees to DPR annually or more frequently </a:t>
            </a:r>
          </a:p>
          <a:p>
            <a:pPr marL="628650" lvl="1" indent="-171450">
              <a:buFont typeface="Arial" panose="020B0604020202020204" pitchFamily="34" charset="0"/>
              <a:buChar char="•"/>
            </a:pPr>
            <a:r>
              <a:rPr lang="en-US" b="0" dirty="0"/>
              <a:t>DO NOT submit pesticide use reports for pesticides applied by contractors; they will submit their own reports to DPR</a:t>
            </a:r>
          </a:p>
          <a:p>
            <a:pPr marL="628650" lvl="1" indent="-171450">
              <a:buFont typeface="Arial" panose="020B0604020202020204" pitchFamily="34" charset="0"/>
              <a:buChar char="•"/>
            </a:pPr>
            <a:r>
              <a:rPr lang="en-US" dirty="0"/>
              <a:t>submit reports no later than January 30 for the previous year (for example, submit your 2023 reports no later than January 30, 2022) </a:t>
            </a:r>
          </a:p>
          <a:p>
            <a:pPr marL="628650" lvl="1" indent="-171450">
              <a:buFont typeface="Arial" panose="020B0604020202020204" pitchFamily="34" charset="0"/>
              <a:buChar char="•"/>
            </a:pPr>
            <a:r>
              <a:rPr lang="en-US" dirty="0"/>
              <a:t>use the DPR form HSA-118 (Pesticide Use Reporting For School And Child Care Employees) which is available on the DPR School IPM Web site https://www.cdpr.ca.gov/docs/schoolipm/ </a:t>
            </a:r>
            <a:endParaRPr lang="en-US" b="0" dirty="0"/>
          </a:p>
          <a:p>
            <a:pPr eaLnBrk="1" hangingPunct="1">
              <a:spcBef>
                <a:spcPct val="0"/>
              </a:spcBef>
            </a:pPr>
            <a:endParaRPr lang="en-US" altLang="en-US" dirty="0"/>
          </a:p>
          <a:p>
            <a:endParaRPr lang="en-US" dirty="0"/>
          </a:p>
        </p:txBody>
      </p:sp>
      <p:sp>
        <p:nvSpPr>
          <p:cNvPr id="4" name="Slide Number Placeholder 3"/>
          <p:cNvSpPr>
            <a:spLocks noGrp="1"/>
          </p:cNvSpPr>
          <p:nvPr>
            <p:ph type="sldNum" sz="quarter" idx="5"/>
          </p:nvPr>
        </p:nvSpPr>
        <p:spPr/>
        <p:txBody>
          <a:bodyPr/>
          <a:lstStyle/>
          <a:p>
            <a:fld id="{8E05F3B6-3F50-42C0-B15E-F1698C309863}" type="slidenum">
              <a:rPr lang="en-US" smtClean="0"/>
              <a:t>10</a:t>
            </a:fld>
            <a:endParaRPr lang="en-US"/>
          </a:p>
        </p:txBody>
      </p:sp>
    </p:spTree>
    <p:extLst>
      <p:ext uri="{BB962C8B-B14F-4D97-AF65-F5344CB8AC3E}">
        <p14:creationId xmlns:p14="http://schemas.microsoft.com/office/powerpoint/2010/main" val="11112567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Sometime people are not informed about </a:t>
            </a:r>
            <a:r>
              <a:rPr lang="en-US" altLang="en-US"/>
              <a:t>the HSA. </a:t>
            </a:r>
            <a:r>
              <a:rPr lang="en-US" altLang="en-US" dirty="0"/>
              <a:t>The Healthy Schools Act has very specific requirements for property owners and pest management professionals.  Be sure to share this information to protect children and staff in you center.  It’s important to be aware of everyone who might be using pesticides in your center.</a:t>
            </a:r>
          </a:p>
        </p:txBody>
      </p:sp>
      <p:sp>
        <p:nvSpPr>
          <p:cNvPr id="542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ea typeface="ヒラギノ角ゴ Pro W3"/>
                <a:cs typeface="ヒラギノ角ゴ Pro W3"/>
              </a:defRPr>
            </a:lvl1pPr>
            <a:lvl2pPr marL="742950" indent="-285750" eaLnBrk="0" hangingPunct="0">
              <a:defRPr>
                <a:solidFill>
                  <a:schemeClr val="tx1"/>
                </a:solidFill>
                <a:latin typeface="Arial" pitchFamily="34" charset="0"/>
                <a:ea typeface="ヒラギノ角ゴ Pro W3"/>
                <a:cs typeface="ヒラギノ角ゴ Pro W3"/>
              </a:defRPr>
            </a:lvl2pPr>
            <a:lvl3pPr marL="1143000" indent="-228600" eaLnBrk="0" hangingPunct="0">
              <a:defRPr>
                <a:solidFill>
                  <a:schemeClr val="tx1"/>
                </a:solidFill>
                <a:latin typeface="Arial" pitchFamily="34" charset="0"/>
                <a:ea typeface="ヒラギノ角ゴ Pro W3"/>
                <a:cs typeface="ヒラギノ角ゴ Pro W3"/>
              </a:defRPr>
            </a:lvl3pPr>
            <a:lvl4pPr marL="1600200" indent="-228600" eaLnBrk="0" hangingPunct="0">
              <a:defRPr>
                <a:solidFill>
                  <a:schemeClr val="tx1"/>
                </a:solidFill>
                <a:latin typeface="Arial" pitchFamily="34" charset="0"/>
                <a:ea typeface="ヒラギノ角ゴ Pro W3"/>
                <a:cs typeface="ヒラギノ角ゴ Pro W3"/>
              </a:defRPr>
            </a:lvl4pPr>
            <a:lvl5pPr marL="2057400" indent="-228600" eaLnBrk="0" hangingPunct="0">
              <a:defRPr>
                <a:solidFill>
                  <a:schemeClr val="tx1"/>
                </a:solidFill>
                <a:latin typeface="Arial" pitchFamily="34" charset="0"/>
                <a:ea typeface="ヒラギノ角ゴ Pro W3"/>
                <a:cs typeface="ヒラギノ角ゴ Pro W3"/>
              </a:defRPr>
            </a:lvl5pPr>
            <a:lvl6pPr marL="25146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6pPr>
            <a:lvl7pPr marL="29718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7pPr>
            <a:lvl8pPr marL="34290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8pPr>
            <a:lvl9pPr marL="38862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9pPr>
          </a:lstStyle>
          <a:p>
            <a:pPr eaLnBrk="1" hangingPunct="1"/>
            <a:fld id="{3F6C6070-6DA9-442A-83AB-658E6F84D0C6}" type="slidenum">
              <a:rPr lang="en-US" altLang="en-US" smtClean="0"/>
              <a:pPr eaLnBrk="1" hangingPunct="1"/>
              <a:t>12</a:t>
            </a:fld>
            <a:endParaRPr lang="en-US" altLang="en-US"/>
          </a:p>
        </p:txBody>
      </p:sp>
    </p:spTree>
    <p:extLst>
      <p:ext uri="{BB962C8B-B14F-4D97-AF65-F5344CB8AC3E}">
        <p14:creationId xmlns:p14="http://schemas.microsoft.com/office/powerpoint/2010/main" val="36059915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Pesticides</a:t>
            </a:r>
            <a:r>
              <a:rPr lang="en-US" baseline="0" dirty="0"/>
              <a:t> in the form of sprays, foggers or pellets / powder </a:t>
            </a:r>
            <a:r>
              <a:rPr lang="en-US" dirty="0"/>
              <a:t>are referred to as “nonexempt” in the Healthy Schools Act.</a:t>
            </a:r>
          </a:p>
          <a:p>
            <a:endParaRPr lang="en-US" dirty="0"/>
          </a:p>
          <a:p>
            <a:pPr marL="0" marR="0" lvl="1" indent="0" algn="l" defTabSz="914400" rtl="0" eaLnBrk="0" fontAlgn="base" latinLnBrk="0" hangingPunct="0">
              <a:lnSpc>
                <a:spcPct val="100000"/>
              </a:lnSpc>
              <a:spcBef>
                <a:spcPct val="30000"/>
              </a:spcBef>
              <a:spcAft>
                <a:spcPct val="0"/>
              </a:spcAft>
              <a:buClrTx/>
              <a:buSzTx/>
              <a:buFontTx/>
              <a:buNone/>
              <a:tabLst/>
              <a:defRPr/>
            </a:pPr>
            <a:r>
              <a:rPr lang="en-US" dirty="0"/>
              <a:t>Products that use pesticides in a bait, trap, or gel or are used to kill germs (antimicrobials), such as sanitizers and disinfectants, are exempt (not covered by the law). this means that parents and staff do not need to be notified when these pesticide products are used, and records do not have to be kept of their application.</a:t>
            </a:r>
          </a:p>
          <a:p>
            <a:endParaRPr lang="en-US" dirty="0"/>
          </a:p>
          <a:p>
            <a:r>
              <a:rPr lang="en-US" dirty="0"/>
              <a:t>HOWEVER, if you apply any type</a:t>
            </a:r>
            <a:r>
              <a:rPr lang="en-US" baseline="0" dirty="0"/>
              <a:t> of pesticide, exempt or not, you still have to take the IPM training.</a:t>
            </a:r>
            <a:endParaRPr lang="en-US" dirty="0"/>
          </a:p>
        </p:txBody>
      </p:sp>
      <p:sp>
        <p:nvSpPr>
          <p:cNvPr id="4" name="Slide Number Placeholder 3"/>
          <p:cNvSpPr>
            <a:spLocks noGrp="1"/>
          </p:cNvSpPr>
          <p:nvPr>
            <p:ph type="sldNum" sz="quarter" idx="10"/>
          </p:nvPr>
        </p:nvSpPr>
        <p:spPr/>
        <p:txBody>
          <a:bodyPr/>
          <a:lstStyle/>
          <a:p>
            <a:pPr>
              <a:defRPr/>
            </a:pPr>
            <a:fld id="{445F4572-CB99-40FC-AA4A-6C21834D3768}" type="slidenum">
              <a:rPr lang="en-US" smtClean="0"/>
              <a:pPr>
                <a:defRPr/>
              </a:pPr>
              <a:t>13</a:t>
            </a:fld>
            <a:endParaRPr lang="en-US" dirty="0"/>
          </a:p>
        </p:txBody>
      </p:sp>
    </p:spTree>
    <p:extLst>
      <p:ext uri="{BB962C8B-B14F-4D97-AF65-F5344CB8AC3E}">
        <p14:creationId xmlns:p14="http://schemas.microsoft.com/office/powerpoint/2010/main" val="30464255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Who can tell me what a pest is? Let audience throw out some ideas before you click and show them the definition.  Then, before showing the image with all of the pests, ask audience for some examples of pests.  </a:t>
            </a:r>
          </a:p>
          <a:p>
            <a:pPr eaLnBrk="1" hangingPunct="1">
              <a:spcBef>
                <a:spcPct val="0"/>
              </a:spcBef>
            </a:pPr>
            <a:endParaRPr lang="en-US" altLang="en-US"/>
          </a:p>
          <a:p>
            <a:pPr eaLnBrk="1" hangingPunct="1">
              <a:spcBef>
                <a:spcPct val="0"/>
              </a:spcBef>
            </a:pPr>
            <a:r>
              <a:rPr lang="en-US" altLang="en-US"/>
              <a:t>A pest can also be something that is simply where it is not wanted, such as clover in a grass play area. Rats, mice, cockroaches, house flies, raccoons, skunks, pigeons, squirrels, ticks, ants, weeds, and bacteria are all examples of different types of pests.  Make sure something is really a pest before you remove it. It’s important to remember: something that is a pest in one situation can play an important role in the environment in other settings. For example, Yellowjackets in ECE yards can sting, causing mild to highly allergic and life threatening reactions, but they also eat large numbers of caterpillars, house flies and other pest insects.</a:t>
            </a:r>
          </a:p>
          <a:p>
            <a:pPr eaLnBrk="1" hangingPunct="1">
              <a:spcBef>
                <a:spcPct val="0"/>
              </a:spcBef>
            </a:pPr>
            <a:endParaRPr lang="en-US" altLang="en-US"/>
          </a:p>
        </p:txBody>
      </p:sp>
      <p:sp>
        <p:nvSpPr>
          <p:cNvPr id="563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ea typeface="ヒラギノ角ゴ Pro W3"/>
                <a:cs typeface="ヒラギノ角ゴ Pro W3"/>
              </a:defRPr>
            </a:lvl1pPr>
            <a:lvl2pPr marL="742950" indent="-285750" eaLnBrk="0" hangingPunct="0">
              <a:defRPr>
                <a:solidFill>
                  <a:schemeClr val="tx1"/>
                </a:solidFill>
                <a:latin typeface="Arial" pitchFamily="34" charset="0"/>
                <a:ea typeface="ヒラギノ角ゴ Pro W3"/>
                <a:cs typeface="ヒラギノ角ゴ Pro W3"/>
              </a:defRPr>
            </a:lvl2pPr>
            <a:lvl3pPr marL="1143000" indent="-228600" eaLnBrk="0" hangingPunct="0">
              <a:defRPr>
                <a:solidFill>
                  <a:schemeClr val="tx1"/>
                </a:solidFill>
                <a:latin typeface="Arial" pitchFamily="34" charset="0"/>
                <a:ea typeface="ヒラギノ角ゴ Pro W3"/>
                <a:cs typeface="ヒラギノ角ゴ Pro W3"/>
              </a:defRPr>
            </a:lvl3pPr>
            <a:lvl4pPr marL="1600200" indent="-228600" eaLnBrk="0" hangingPunct="0">
              <a:defRPr>
                <a:solidFill>
                  <a:schemeClr val="tx1"/>
                </a:solidFill>
                <a:latin typeface="Arial" pitchFamily="34" charset="0"/>
                <a:ea typeface="ヒラギノ角ゴ Pro W3"/>
                <a:cs typeface="ヒラギノ角ゴ Pro W3"/>
              </a:defRPr>
            </a:lvl4pPr>
            <a:lvl5pPr marL="2057400" indent="-228600" eaLnBrk="0" hangingPunct="0">
              <a:defRPr>
                <a:solidFill>
                  <a:schemeClr val="tx1"/>
                </a:solidFill>
                <a:latin typeface="Arial" pitchFamily="34" charset="0"/>
                <a:ea typeface="ヒラギノ角ゴ Pro W3"/>
                <a:cs typeface="ヒラギノ角ゴ Pro W3"/>
              </a:defRPr>
            </a:lvl5pPr>
            <a:lvl6pPr marL="25146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6pPr>
            <a:lvl7pPr marL="29718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7pPr>
            <a:lvl8pPr marL="34290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8pPr>
            <a:lvl9pPr marL="38862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9pPr>
          </a:lstStyle>
          <a:p>
            <a:pPr eaLnBrk="1" hangingPunct="1"/>
            <a:fld id="{3EB06D86-FF7D-4247-A173-4E1C3FB6CFE0}" type="slidenum">
              <a:rPr lang="en-US" altLang="en-US" smtClean="0"/>
              <a:pPr eaLnBrk="1" hangingPunct="1"/>
              <a:t>14</a:t>
            </a:fld>
            <a:endParaRPr lang="en-US" altLang="en-US"/>
          </a:p>
        </p:txBody>
      </p:sp>
    </p:spTree>
    <p:extLst>
      <p:ext uri="{BB962C8B-B14F-4D97-AF65-F5344CB8AC3E}">
        <p14:creationId xmlns:p14="http://schemas.microsoft.com/office/powerpoint/2010/main" val="22987374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What outdoor pests are you dealing with or have you dealt with? Ask staff about their experiences?  People like to share their stories but make sure to cap it at a few comments!</a:t>
            </a:r>
          </a:p>
          <a:p>
            <a:pPr eaLnBrk="1" hangingPunct="1">
              <a:spcBef>
                <a:spcPct val="0"/>
              </a:spcBef>
            </a:pPr>
            <a:endParaRPr lang="en-US" altLang="en-US"/>
          </a:p>
        </p:txBody>
      </p:sp>
      <p:sp>
        <p:nvSpPr>
          <p:cNvPr id="583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ea typeface="ヒラギノ角ゴ Pro W3"/>
                <a:cs typeface="ヒラギノ角ゴ Pro W3"/>
              </a:defRPr>
            </a:lvl1pPr>
            <a:lvl2pPr marL="742950" indent="-285750" eaLnBrk="0" hangingPunct="0">
              <a:defRPr>
                <a:solidFill>
                  <a:schemeClr val="tx1"/>
                </a:solidFill>
                <a:latin typeface="Arial" pitchFamily="34" charset="0"/>
                <a:ea typeface="ヒラギノ角ゴ Pro W3"/>
                <a:cs typeface="ヒラギノ角ゴ Pro W3"/>
              </a:defRPr>
            </a:lvl2pPr>
            <a:lvl3pPr marL="1143000" indent="-228600" eaLnBrk="0" hangingPunct="0">
              <a:defRPr>
                <a:solidFill>
                  <a:schemeClr val="tx1"/>
                </a:solidFill>
                <a:latin typeface="Arial" pitchFamily="34" charset="0"/>
                <a:ea typeface="ヒラギノ角ゴ Pro W3"/>
                <a:cs typeface="ヒラギノ角ゴ Pro W3"/>
              </a:defRPr>
            </a:lvl3pPr>
            <a:lvl4pPr marL="1600200" indent="-228600" eaLnBrk="0" hangingPunct="0">
              <a:defRPr>
                <a:solidFill>
                  <a:schemeClr val="tx1"/>
                </a:solidFill>
                <a:latin typeface="Arial" pitchFamily="34" charset="0"/>
                <a:ea typeface="ヒラギノ角ゴ Pro W3"/>
                <a:cs typeface="ヒラギノ角ゴ Pro W3"/>
              </a:defRPr>
            </a:lvl4pPr>
            <a:lvl5pPr marL="2057400" indent="-228600" eaLnBrk="0" hangingPunct="0">
              <a:defRPr>
                <a:solidFill>
                  <a:schemeClr val="tx1"/>
                </a:solidFill>
                <a:latin typeface="Arial" pitchFamily="34" charset="0"/>
                <a:ea typeface="ヒラギノ角ゴ Pro W3"/>
                <a:cs typeface="ヒラギノ角ゴ Pro W3"/>
              </a:defRPr>
            </a:lvl5pPr>
            <a:lvl6pPr marL="25146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6pPr>
            <a:lvl7pPr marL="29718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7pPr>
            <a:lvl8pPr marL="34290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8pPr>
            <a:lvl9pPr marL="38862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9pPr>
          </a:lstStyle>
          <a:p>
            <a:pPr eaLnBrk="1" hangingPunct="1"/>
            <a:fld id="{98B481C8-9173-40C7-B119-4F1ED97601BE}" type="slidenum">
              <a:rPr lang="en-US" altLang="en-US" smtClean="0"/>
              <a:pPr eaLnBrk="1" hangingPunct="1"/>
              <a:t>15</a:t>
            </a:fld>
            <a:endParaRPr lang="en-US" altLang="en-US"/>
          </a:p>
        </p:txBody>
      </p:sp>
    </p:spTree>
    <p:extLst>
      <p:ext uri="{BB962C8B-B14F-4D97-AF65-F5344CB8AC3E}">
        <p14:creationId xmlns:p14="http://schemas.microsoft.com/office/powerpoint/2010/main" val="17193107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What outdoor pests are you dealing with or have you dealt with? Ask staff about their experiences?  People like to share their stories but make sure to cap it at a few comments!</a:t>
            </a:r>
          </a:p>
          <a:p>
            <a:pPr eaLnBrk="1" hangingPunct="1">
              <a:spcBef>
                <a:spcPct val="0"/>
              </a:spcBef>
            </a:pPr>
            <a:endParaRPr lang="en-US" altLang="en-US"/>
          </a:p>
        </p:txBody>
      </p:sp>
      <p:sp>
        <p:nvSpPr>
          <p:cNvPr id="583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ea typeface="ヒラギノ角ゴ Pro W3"/>
                <a:cs typeface="ヒラギノ角ゴ Pro W3"/>
              </a:defRPr>
            </a:lvl1pPr>
            <a:lvl2pPr marL="742950" indent="-285750" eaLnBrk="0" hangingPunct="0">
              <a:defRPr>
                <a:solidFill>
                  <a:schemeClr val="tx1"/>
                </a:solidFill>
                <a:latin typeface="Arial" pitchFamily="34" charset="0"/>
                <a:ea typeface="ヒラギノ角ゴ Pro W3"/>
                <a:cs typeface="ヒラギノ角ゴ Pro W3"/>
              </a:defRPr>
            </a:lvl2pPr>
            <a:lvl3pPr marL="1143000" indent="-228600" eaLnBrk="0" hangingPunct="0">
              <a:defRPr>
                <a:solidFill>
                  <a:schemeClr val="tx1"/>
                </a:solidFill>
                <a:latin typeface="Arial" pitchFamily="34" charset="0"/>
                <a:ea typeface="ヒラギノ角ゴ Pro W3"/>
                <a:cs typeface="ヒラギノ角ゴ Pro W3"/>
              </a:defRPr>
            </a:lvl3pPr>
            <a:lvl4pPr marL="1600200" indent="-228600" eaLnBrk="0" hangingPunct="0">
              <a:defRPr>
                <a:solidFill>
                  <a:schemeClr val="tx1"/>
                </a:solidFill>
                <a:latin typeface="Arial" pitchFamily="34" charset="0"/>
                <a:ea typeface="ヒラギノ角ゴ Pro W3"/>
                <a:cs typeface="ヒラギノ角ゴ Pro W3"/>
              </a:defRPr>
            </a:lvl4pPr>
            <a:lvl5pPr marL="2057400" indent="-228600" eaLnBrk="0" hangingPunct="0">
              <a:defRPr>
                <a:solidFill>
                  <a:schemeClr val="tx1"/>
                </a:solidFill>
                <a:latin typeface="Arial" pitchFamily="34" charset="0"/>
                <a:ea typeface="ヒラギノ角ゴ Pro W3"/>
                <a:cs typeface="ヒラギノ角ゴ Pro W3"/>
              </a:defRPr>
            </a:lvl5pPr>
            <a:lvl6pPr marL="25146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6pPr>
            <a:lvl7pPr marL="29718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7pPr>
            <a:lvl8pPr marL="34290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8pPr>
            <a:lvl9pPr marL="38862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9pPr>
          </a:lstStyle>
          <a:p>
            <a:pPr eaLnBrk="1" hangingPunct="1"/>
            <a:fld id="{98B481C8-9173-40C7-B119-4F1ED97601BE}" type="slidenum">
              <a:rPr lang="en-US" altLang="en-US" smtClean="0"/>
              <a:pPr eaLnBrk="1" hangingPunct="1"/>
              <a:t>16</a:t>
            </a:fld>
            <a:endParaRPr lang="en-US" altLang="en-US"/>
          </a:p>
        </p:txBody>
      </p:sp>
    </p:spTree>
    <p:extLst>
      <p:ext uri="{BB962C8B-B14F-4D97-AF65-F5344CB8AC3E}">
        <p14:creationId xmlns:p14="http://schemas.microsoft.com/office/powerpoint/2010/main" val="5512708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a:bodyPr>
          <a:lstStyle/>
          <a:p>
            <a:pPr marL="0" lvl="1" eaLnBrk="1" fontAlgn="auto" hangingPunct="1">
              <a:spcBef>
                <a:spcPts val="0"/>
              </a:spcBef>
              <a:spcAft>
                <a:spcPts val="0"/>
              </a:spcAft>
              <a:defRPr/>
            </a:pPr>
            <a:r>
              <a:rPr lang="en-US" dirty="0"/>
              <a:t>So we’ve seen some of the pest problems in childcare facilities, but why do we care?  How are pests bad for children?</a:t>
            </a:r>
          </a:p>
          <a:p>
            <a:pPr marL="0" lvl="1" eaLnBrk="1" fontAlgn="auto" hangingPunct="1">
              <a:spcBef>
                <a:spcPts val="0"/>
              </a:spcBef>
              <a:spcAft>
                <a:spcPts val="0"/>
              </a:spcAft>
              <a:defRPr/>
            </a:pPr>
            <a:r>
              <a:rPr lang="en-US" dirty="0"/>
              <a:t>There are three major categories of concern with pests.  The first one is health problems.  Pests such as cockroaches or mice can spread bacteria.  For instance, a roach can walk across the toilet or in the trash on uncooked meat or rotting food and then across plates and tables where we eat.  Pests can also cause allergies or asthma.  Roaches can trigger asthma because when they shed their skin to grow, they release a “dander” much like a cat. This has been shown to be an asthma trigger.  Mice have also been shown to trigger asthma because of their fur and urine smells.</a:t>
            </a:r>
          </a:p>
          <a:p>
            <a:pPr marL="0" lvl="1" eaLnBrk="1" fontAlgn="auto" hangingPunct="1">
              <a:spcBef>
                <a:spcPts val="0"/>
              </a:spcBef>
              <a:spcAft>
                <a:spcPts val="0"/>
              </a:spcAft>
              <a:defRPr/>
            </a:pPr>
            <a:endParaRPr lang="en-US" dirty="0"/>
          </a:p>
          <a:p>
            <a:pPr marL="0" lvl="1" eaLnBrk="1" fontAlgn="auto" hangingPunct="1">
              <a:spcBef>
                <a:spcPts val="0"/>
              </a:spcBef>
              <a:spcAft>
                <a:spcPts val="0"/>
              </a:spcAft>
              <a:defRPr/>
            </a:pPr>
            <a:r>
              <a:rPr lang="en-US" dirty="0"/>
              <a:t>Pests can also cause building damage.  Rats can through wires, which can be an electrical danger.  Mold and termites can damage the structural integrity of a building.</a:t>
            </a:r>
          </a:p>
          <a:p>
            <a:pPr marL="0" lvl="1" eaLnBrk="1" fontAlgn="auto" hangingPunct="1">
              <a:spcBef>
                <a:spcPts val="0"/>
              </a:spcBef>
              <a:spcAft>
                <a:spcPts val="0"/>
              </a:spcAft>
              <a:defRPr/>
            </a:pPr>
            <a:endParaRPr lang="en-US" dirty="0"/>
          </a:p>
          <a:p>
            <a:pPr marL="0" lvl="1" eaLnBrk="1" fontAlgn="auto" hangingPunct="1">
              <a:spcBef>
                <a:spcPts val="0"/>
              </a:spcBef>
              <a:spcAft>
                <a:spcPts val="0"/>
              </a:spcAft>
              <a:defRPr/>
            </a:pPr>
            <a:r>
              <a:rPr lang="en-US" dirty="0"/>
              <a:t>Parents and staff are upset when they see pests, and often want to get rid of them as quickly as possible.</a:t>
            </a:r>
          </a:p>
        </p:txBody>
      </p:sp>
      <p:sp>
        <p:nvSpPr>
          <p:cNvPr id="593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ea typeface="ヒラギノ角ゴ Pro W3"/>
                <a:cs typeface="ヒラギノ角ゴ Pro W3"/>
              </a:defRPr>
            </a:lvl1pPr>
            <a:lvl2pPr marL="742950" indent="-285750" eaLnBrk="0" hangingPunct="0">
              <a:defRPr>
                <a:solidFill>
                  <a:schemeClr val="tx1"/>
                </a:solidFill>
                <a:latin typeface="Arial" pitchFamily="34" charset="0"/>
                <a:ea typeface="ヒラギノ角ゴ Pro W3"/>
                <a:cs typeface="ヒラギノ角ゴ Pro W3"/>
              </a:defRPr>
            </a:lvl2pPr>
            <a:lvl3pPr marL="1143000" indent="-228600" eaLnBrk="0" hangingPunct="0">
              <a:defRPr>
                <a:solidFill>
                  <a:schemeClr val="tx1"/>
                </a:solidFill>
                <a:latin typeface="Arial" pitchFamily="34" charset="0"/>
                <a:ea typeface="ヒラギノ角ゴ Pro W3"/>
                <a:cs typeface="ヒラギノ角ゴ Pro W3"/>
              </a:defRPr>
            </a:lvl3pPr>
            <a:lvl4pPr marL="1600200" indent="-228600" eaLnBrk="0" hangingPunct="0">
              <a:defRPr>
                <a:solidFill>
                  <a:schemeClr val="tx1"/>
                </a:solidFill>
                <a:latin typeface="Arial" pitchFamily="34" charset="0"/>
                <a:ea typeface="ヒラギノ角ゴ Pro W3"/>
                <a:cs typeface="ヒラギノ角ゴ Pro W3"/>
              </a:defRPr>
            </a:lvl4pPr>
            <a:lvl5pPr marL="2057400" indent="-228600" eaLnBrk="0" hangingPunct="0">
              <a:defRPr>
                <a:solidFill>
                  <a:schemeClr val="tx1"/>
                </a:solidFill>
                <a:latin typeface="Arial" pitchFamily="34" charset="0"/>
                <a:ea typeface="ヒラギノ角ゴ Pro W3"/>
                <a:cs typeface="ヒラギノ角ゴ Pro W3"/>
              </a:defRPr>
            </a:lvl5pPr>
            <a:lvl6pPr marL="25146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6pPr>
            <a:lvl7pPr marL="29718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7pPr>
            <a:lvl8pPr marL="34290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8pPr>
            <a:lvl9pPr marL="38862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9pPr>
          </a:lstStyle>
          <a:p>
            <a:pPr eaLnBrk="1" hangingPunct="1"/>
            <a:fld id="{0E5B4B59-D95A-43DA-9DC6-272FCE24AD2A}" type="slidenum">
              <a:rPr lang="en-US" altLang="en-US" smtClean="0"/>
              <a:pPr eaLnBrk="1" hangingPunct="1"/>
              <a:t>17</a:t>
            </a:fld>
            <a:endParaRPr lang="en-US" altLang="en-US"/>
          </a:p>
        </p:txBody>
      </p:sp>
    </p:spTree>
    <p:extLst>
      <p:ext uri="{BB962C8B-B14F-4D97-AF65-F5344CB8AC3E}">
        <p14:creationId xmlns:p14="http://schemas.microsoft.com/office/powerpoint/2010/main" val="32270950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lvl="2">
              <a:spcBef>
                <a:spcPct val="0"/>
              </a:spcBef>
            </a:pPr>
            <a:r>
              <a:rPr lang="en-US" altLang="en-US" dirty="0"/>
              <a:t>We’ve seen that pest problems exist in child care centers.  Now let’s take a look at one traditional solution to pests (pesticides) and why this is no longer the recommended method of pest management.  Later today, we’ll go through and learn about what </a:t>
            </a:r>
            <a:r>
              <a:rPr lang="en-US" altLang="en-US" i="1" dirty="0"/>
              <a:t>is</a:t>
            </a:r>
            <a:r>
              <a:rPr lang="en-US" altLang="en-US" dirty="0"/>
              <a:t> recommended!</a:t>
            </a:r>
          </a:p>
          <a:p>
            <a:pPr eaLnBrk="1" hangingPunct="1">
              <a:spcBef>
                <a:spcPct val="0"/>
              </a:spcBef>
            </a:pPr>
            <a:endParaRPr lang="en-US" altLang="en-US" b="1" dirty="0"/>
          </a:p>
          <a:p>
            <a:pPr eaLnBrk="1" hangingPunct="1">
              <a:spcBef>
                <a:spcPct val="0"/>
              </a:spcBef>
            </a:pPr>
            <a:r>
              <a:rPr lang="en-US" altLang="en-US" dirty="0"/>
              <a:t>What are pesticides? Can anyone come up with a definition?  Think about why we use pesticides…</a:t>
            </a:r>
          </a:p>
          <a:p>
            <a:pPr eaLnBrk="1" hangingPunct="1">
              <a:spcBef>
                <a:spcPct val="0"/>
              </a:spcBef>
            </a:pPr>
            <a:r>
              <a:rPr lang="en-US" altLang="en-US" dirty="0"/>
              <a:t>A pesticide is a poison that is designed to kill or control living things such as weeds, bugs, spiders, or anything that you do not want to live in your child care facility or yard. All pesticides are potentially harmful. This is particularly the case if the label instructions are not followed precisely. Pesticides should be used as a last resort. Pesticide sprays and foggers are especially harmful and should be avoided in child care programs.</a:t>
            </a:r>
          </a:p>
          <a:p>
            <a:pPr eaLnBrk="1" hangingPunct="1">
              <a:spcBef>
                <a:spcPct val="0"/>
              </a:spcBef>
            </a:pPr>
            <a:endParaRPr lang="en-US" altLang="en-US" dirty="0"/>
          </a:p>
          <a:p>
            <a:pPr eaLnBrk="1" hangingPunct="1">
              <a:spcBef>
                <a:spcPct val="0"/>
              </a:spcBef>
            </a:pPr>
            <a:r>
              <a:rPr lang="en-US" altLang="en-US" dirty="0"/>
              <a:t>Can anyone think of some examples of pesticides?  Show pesticide examples.  </a:t>
            </a:r>
          </a:p>
          <a:p>
            <a:pPr eaLnBrk="1" hangingPunct="1">
              <a:spcBef>
                <a:spcPct val="0"/>
              </a:spcBef>
            </a:pPr>
            <a:endParaRPr lang="en-US" altLang="en-US" dirty="0"/>
          </a:p>
          <a:p>
            <a:pPr eaLnBrk="1" hangingPunct="1">
              <a:spcBef>
                <a:spcPct val="0"/>
              </a:spcBef>
            </a:pPr>
            <a:r>
              <a:rPr lang="en-US" altLang="en-US" dirty="0"/>
              <a:t>Today, we’ll teach you safer, non-toxic alternatives to pest management.</a:t>
            </a:r>
          </a:p>
        </p:txBody>
      </p:sp>
      <p:sp>
        <p:nvSpPr>
          <p:cNvPr id="604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57066" indent="-291179" eaLnBrk="0" hangingPunct="0">
              <a:spcBef>
                <a:spcPct val="30000"/>
              </a:spcBef>
              <a:defRPr sz="1200">
                <a:solidFill>
                  <a:schemeClr val="tx1"/>
                </a:solidFill>
                <a:latin typeface="Calibri" pitchFamily="34" charset="0"/>
              </a:defRPr>
            </a:lvl2pPr>
            <a:lvl3pPr marL="1164717" indent="-232943" eaLnBrk="0" hangingPunct="0">
              <a:spcBef>
                <a:spcPct val="30000"/>
              </a:spcBef>
              <a:defRPr sz="1200">
                <a:solidFill>
                  <a:schemeClr val="tx1"/>
                </a:solidFill>
                <a:latin typeface="Calibri" pitchFamily="34" charset="0"/>
              </a:defRPr>
            </a:lvl3pPr>
            <a:lvl4pPr marL="1630604" indent="-232943" eaLnBrk="0" hangingPunct="0">
              <a:spcBef>
                <a:spcPct val="30000"/>
              </a:spcBef>
              <a:defRPr sz="1200">
                <a:solidFill>
                  <a:schemeClr val="tx1"/>
                </a:solidFill>
                <a:latin typeface="Calibri" pitchFamily="34" charset="0"/>
              </a:defRPr>
            </a:lvl4pPr>
            <a:lvl5pPr marL="2096491" indent="-232943" eaLnBrk="0" hangingPunct="0">
              <a:spcBef>
                <a:spcPct val="30000"/>
              </a:spcBef>
              <a:defRPr sz="1200">
                <a:solidFill>
                  <a:schemeClr val="tx1"/>
                </a:solidFill>
                <a:latin typeface="Calibri" pitchFamily="34" charset="0"/>
              </a:defRPr>
            </a:lvl5pPr>
            <a:lvl6pPr marL="2562377" indent="-232943" defTabSz="465887" eaLnBrk="0" fontAlgn="base" hangingPunct="0">
              <a:spcBef>
                <a:spcPct val="30000"/>
              </a:spcBef>
              <a:spcAft>
                <a:spcPct val="0"/>
              </a:spcAft>
              <a:defRPr sz="1200">
                <a:solidFill>
                  <a:schemeClr val="tx1"/>
                </a:solidFill>
                <a:latin typeface="Calibri" pitchFamily="34" charset="0"/>
              </a:defRPr>
            </a:lvl6pPr>
            <a:lvl7pPr marL="3028264" indent="-232943" defTabSz="465887" eaLnBrk="0" fontAlgn="base" hangingPunct="0">
              <a:spcBef>
                <a:spcPct val="30000"/>
              </a:spcBef>
              <a:spcAft>
                <a:spcPct val="0"/>
              </a:spcAft>
              <a:defRPr sz="1200">
                <a:solidFill>
                  <a:schemeClr val="tx1"/>
                </a:solidFill>
                <a:latin typeface="Calibri" pitchFamily="34" charset="0"/>
              </a:defRPr>
            </a:lvl7pPr>
            <a:lvl8pPr marL="3494151" indent="-232943" defTabSz="465887" eaLnBrk="0" fontAlgn="base" hangingPunct="0">
              <a:spcBef>
                <a:spcPct val="30000"/>
              </a:spcBef>
              <a:spcAft>
                <a:spcPct val="0"/>
              </a:spcAft>
              <a:defRPr sz="1200">
                <a:solidFill>
                  <a:schemeClr val="tx1"/>
                </a:solidFill>
                <a:latin typeface="Calibri" pitchFamily="34" charset="0"/>
              </a:defRPr>
            </a:lvl8pPr>
            <a:lvl9pPr marL="3960038" indent="-232943" defTabSz="465887"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88A46ACE-29F4-4EBE-8DF8-C8747E6DEF7F}" type="slidenum">
              <a:rPr lang="en-US" altLang="en-US" smtClean="0">
                <a:latin typeface="Arial" pitchFamily="34" charset="0"/>
                <a:ea typeface="ヒラギノ角ゴ Pro W3"/>
                <a:cs typeface="ヒラギノ角ゴ Pro W3"/>
              </a:rPr>
              <a:pPr eaLnBrk="1" hangingPunct="1">
                <a:spcBef>
                  <a:spcPct val="0"/>
                </a:spcBef>
              </a:pPr>
              <a:t>18</a:t>
            </a:fld>
            <a:endParaRPr lang="en-US" altLang="en-US">
              <a:latin typeface="Arial" pitchFamily="34" charset="0"/>
              <a:ea typeface="ヒラギノ角ゴ Pro W3"/>
              <a:cs typeface="ヒラギノ角ゴ Pro W3"/>
            </a:endParaRPr>
          </a:p>
        </p:txBody>
      </p:sp>
    </p:spTree>
    <p:extLst>
      <p:ext uri="{BB962C8B-B14F-4D97-AF65-F5344CB8AC3E}">
        <p14:creationId xmlns:p14="http://schemas.microsoft.com/office/powerpoint/2010/main" val="29093878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a:bodyPr>
          <a:lstStyle/>
          <a:p>
            <a:pPr eaLnBrk="1" fontAlgn="auto" hangingPunct="1">
              <a:spcBef>
                <a:spcPts val="0"/>
              </a:spcBef>
              <a:spcAft>
                <a:spcPts val="0"/>
              </a:spcAft>
              <a:buFont typeface="Arial" pitchFamily="34" charset="0"/>
              <a:buNone/>
              <a:defRPr/>
            </a:pPr>
            <a:r>
              <a:rPr lang="en-US" dirty="0"/>
              <a:t>There are many concerns associated with pesticide-use. In fact, risk from exposure may outweigh the benefit of killing pests. One significant concern is health outcomes. Many studies have shown that exposure to pesticides can cause immediate reactions, and we know that there can also be long-term health problems.  </a:t>
            </a:r>
          </a:p>
          <a:p>
            <a:pPr eaLnBrk="1" fontAlgn="auto" hangingPunct="1">
              <a:spcBef>
                <a:spcPts val="0"/>
              </a:spcBef>
              <a:spcAft>
                <a:spcPts val="0"/>
              </a:spcAft>
              <a:buFont typeface="Arial" pitchFamily="34" charset="0"/>
              <a:buNone/>
              <a:defRPr/>
            </a:pPr>
            <a:endParaRPr lang="en-US" dirty="0"/>
          </a:p>
          <a:p>
            <a:pPr eaLnBrk="1" fontAlgn="auto" hangingPunct="1">
              <a:spcBef>
                <a:spcPts val="0"/>
              </a:spcBef>
              <a:spcAft>
                <a:spcPts val="0"/>
              </a:spcAft>
              <a:buFont typeface="Arial" pitchFamily="34" charset="0"/>
              <a:buNone/>
              <a:defRPr/>
            </a:pPr>
            <a:r>
              <a:rPr lang="en-US" dirty="0"/>
              <a:t>Exposure to pesticides over a long time may also cause sickness or affect development. New studies show that children regularly exposed to low levels of pesticides may not be poisoned or get sick right away, but they may suffer from health problems that don’t show up for many years.  </a:t>
            </a:r>
          </a:p>
          <a:p>
            <a:pPr eaLnBrk="1" fontAlgn="auto" hangingPunct="1">
              <a:spcBef>
                <a:spcPts val="0"/>
              </a:spcBef>
              <a:spcAft>
                <a:spcPts val="0"/>
              </a:spcAft>
              <a:buFont typeface="Arial" pitchFamily="34" charset="0"/>
              <a:buNone/>
              <a:defRPr/>
            </a:pPr>
            <a:endParaRPr lang="en-US" dirty="0"/>
          </a:p>
          <a:p>
            <a:pPr eaLnBrk="1" fontAlgn="auto" hangingPunct="1">
              <a:spcBef>
                <a:spcPts val="0"/>
              </a:spcBef>
              <a:spcAft>
                <a:spcPts val="0"/>
              </a:spcAft>
              <a:buFont typeface="Arial" pitchFamily="34" charset="0"/>
              <a:buNone/>
              <a:defRPr/>
            </a:pPr>
            <a:r>
              <a:rPr lang="en-US" dirty="0"/>
              <a:t>This image is from a study from Mexico on exposure to pesticides. Children ages 4-5 years old in two different communities were asked to draw a picture of a person. On the left are children’s drawings who lived in the foothills where pesticide were not used and on the right are children’s drawings who lived in the valley where pesticide use was used widely. You can see the difference in the drawings of the kids.</a:t>
            </a:r>
          </a:p>
        </p:txBody>
      </p:sp>
      <p:sp>
        <p:nvSpPr>
          <p:cNvPr id="614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defTabSz="457200" eaLnBrk="0" fontAlgn="base" hangingPunct="0">
              <a:spcBef>
                <a:spcPct val="30000"/>
              </a:spcBef>
              <a:spcAft>
                <a:spcPct val="0"/>
              </a:spcAft>
              <a:defRPr sz="1200">
                <a:solidFill>
                  <a:schemeClr val="tx1"/>
                </a:solidFill>
                <a:latin typeface="Calibri" pitchFamily="34" charset="0"/>
              </a:defRPr>
            </a:lvl6pPr>
            <a:lvl7pPr marL="2971800" indent="-228600" defTabSz="457200" eaLnBrk="0" fontAlgn="base" hangingPunct="0">
              <a:spcBef>
                <a:spcPct val="30000"/>
              </a:spcBef>
              <a:spcAft>
                <a:spcPct val="0"/>
              </a:spcAft>
              <a:defRPr sz="1200">
                <a:solidFill>
                  <a:schemeClr val="tx1"/>
                </a:solidFill>
                <a:latin typeface="Calibri" pitchFamily="34" charset="0"/>
              </a:defRPr>
            </a:lvl7pPr>
            <a:lvl8pPr marL="3429000" indent="-228600" defTabSz="457200" eaLnBrk="0" fontAlgn="base" hangingPunct="0">
              <a:spcBef>
                <a:spcPct val="30000"/>
              </a:spcBef>
              <a:spcAft>
                <a:spcPct val="0"/>
              </a:spcAft>
              <a:defRPr sz="1200">
                <a:solidFill>
                  <a:schemeClr val="tx1"/>
                </a:solidFill>
                <a:latin typeface="Calibri" pitchFamily="34" charset="0"/>
              </a:defRPr>
            </a:lvl8pPr>
            <a:lvl9pPr marL="3886200" indent="-228600" defTabSz="4572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E359EEE0-D7B9-4816-B749-B5E3FC70C28E}" type="slidenum">
              <a:rPr lang="en-US" altLang="en-US" smtClean="0">
                <a:latin typeface="Arial" pitchFamily="34" charset="0"/>
                <a:ea typeface="ヒラギノ角ゴ Pro W3"/>
                <a:cs typeface="ヒラギノ角ゴ Pro W3"/>
              </a:rPr>
              <a:pPr eaLnBrk="1" hangingPunct="1">
                <a:spcBef>
                  <a:spcPct val="0"/>
                </a:spcBef>
              </a:pPr>
              <a:t>19</a:t>
            </a:fld>
            <a:endParaRPr lang="en-US" altLang="en-US">
              <a:latin typeface="Arial" pitchFamily="34" charset="0"/>
              <a:ea typeface="ヒラギノ角ゴ Pro W3"/>
              <a:cs typeface="ヒラギノ角ゴ Pro W3"/>
            </a:endParaRPr>
          </a:p>
        </p:txBody>
      </p:sp>
    </p:spTree>
    <p:extLst>
      <p:ext uri="{BB962C8B-B14F-4D97-AF65-F5344CB8AC3E}">
        <p14:creationId xmlns:p14="http://schemas.microsoft.com/office/powerpoint/2010/main" val="29818510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a:bodyPr>
          <a:lstStyle/>
          <a:p>
            <a:pPr eaLnBrk="1" fontAlgn="auto" hangingPunct="1">
              <a:spcBef>
                <a:spcPts val="0"/>
              </a:spcBef>
              <a:spcAft>
                <a:spcPts val="0"/>
              </a:spcAft>
              <a:buFont typeface="Arial" pitchFamily="34" charset="0"/>
              <a:buNone/>
              <a:defRPr/>
            </a:pPr>
            <a:r>
              <a:rPr lang="en-US" dirty="0"/>
              <a:t>Though exposure to pesticides can be harmful to anyone, it’s particularly harmful to certain, more sensitive populations.  Children are at the top of this list, but pregnant women, the elderly, and anyone with breathing or lung problems are also at a higher risk.</a:t>
            </a:r>
          </a:p>
        </p:txBody>
      </p:sp>
      <p:sp>
        <p:nvSpPr>
          <p:cNvPr id="624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defTabSz="457200" eaLnBrk="0" fontAlgn="base" hangingPunct="0">
              <a:spcBef>
                <a:spcPct val="30000"/>
              </a:spcBef>
              <a:spcAft>
                <a:spcPct val="0"/>
              </a:spcAft>
              <a:defRPr sz="1200">
                <a:solidFill>
                  <a:schemeClr val="tx1"/>
                </a:solidFill>
                <a:latin typeface="Calibri" pitchFamily="34" charset="0"/>
              </a:defRPr>
            </a:lvl6pPr>
            <a:lvl7pPr marL="2971800" indent="-228600" defTabSz="457200" eaLnBrk="0" fontAlgn="base" hangingPunct="0">
              <a:spcBef>
                <a:spcPct val="30000"/>
              </a:spcBef>
              <a:spcAft>
                <a:spcPct val="0"/>
              </a:spcAft>
              <a:defRPr sz="1200">
                <a:solidFill>
                  <a:schemeClr val="tx1"/>
                </a:solidFill>
                <a:latin typeface="Calibri" pitchFamily="34" charset="0"/>
              </a:defRPr>
            </a:lvl7pPr>
            <a:lvl8pPr marL="3429000" indent="-228600" defTabSz="457200" eaLnBrk="0" fontAlgn="base" hangingPunct="0">
              <a:spcBef>
                <a:spcPct val="30000"/>
              </a:spcBef>
              <a:spcAft>
                <a:spcPct val="0"/>
              </a:spcAft>
              <a:defRPr sz="1200">
                <a:solidFill>
                  <a:schemeClr val="tx1"/>
                </a:solidFill>
                <a:latin typeface="Calibri" pitchFamily="34" charset="0"/>
              </a:defRPr>
            </a:lvl8pPr>
            <a:lvl9pPr marL="3886200" indent="-228600" defTabSz="4572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E6601BFA-C2DF-4D4E-B822-35624D735FC1}" type="slidenum">
              <a:rPr lang="en-US" altLang="en-US" smtClean="0">
                <a:latin typeface="Arial" pitchFamily="34" charset="0"/>
                <a:ea typeface="ヒラギノ角ゴ Pro W3"/>
                <a:cs typeface="ヒラギノ角ゴ Pro W3"/>
              </a:rPr>
              <a:pPr eaLnBrk="1" hangingPunct="1">
                <a:spcBef>
                  <a:spcPct val="0"/>
                </a:spcBef>
              </a:pPr>
              <a:t>20</a:t>
            </a:fld>
            <a:endParaRPr lang="en-US" altLang="en-US">
              <a:latin typeface="Arial" pitchFamily="34" charset="0"/>
              <a:ea typeface="ヒラギノ角ゴ Pro W3"/>
              <a:cs typeface="ヒラギノ角ゴ Pro W3"/>
            </a:endParaRPr>
          </a:p>
        </p:txBody>
      </p:sp>
    </p:spTree>
    <p:extLst>
      <p:ext uri="{BB962C8B-B14F-4D97-AF65-F5344CB8AC3E}">
        <p14:creationId xmlns:p14="http://schemas.microsoft.com/office/powerpoint/2010/main" val="13588937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lvl="2" eaLnBrk="1" hangingPunct="1">
              <a:spcBef>
                <a:spcPct val="0"/>
              </a:spcBef>
            </a:pPr>
            <a:r>
              <a:rPr lang="en-US" altLang="en-US" dirty="0"/>
              <a:t>This Integrated Pest Management (IPM) workshop was funded by the California Department of Pesticide Regulation (DPR) and originally developed by the University of California (UC), San Francisco School of Nursing’s California Childcare Health Program, in collaboration with the UC Berkeley Center for Environmental Research and Children’s Health, the UC Statewide IPM Program, and DPR. The contents of this document do not necessarily reflect the views and policies of DPR, nor does mention of trade names or commercial products constitute endorsement or recommendation for use. </a:t>
            </a:r>
          </a:p>
        </p:txBody>
      </p:sp>
      <p:sp>
        <p:nvSpPr>
          <p:cNvPr id="501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ea typeface="ヒラギノ角ゴ Pro W3"/>
                <a:cs typeface="ヒラギノ角ゴ Pro W3"/>
              </a:defRPr>
            </a:lvl1pPr>
            <a:lvl2pPr marL="742950" indent="-285750" eaLnBrk="0" hangingPunct="0">
              <a:defRPr>
                <a:solidFill>
                  <a:schemeClr val="tx1"/>
                </a:solidFill>
                <a:latin typeface="Arial" pitchFamily="34" charset="0"/>
                <a:ea typeface="ヒラギノ角ゴ Pro W3"/>
                <a:cs typeface="ヒラギノ角ゴ Pro W3"/>
              </a:defRPr>
            </a:lvl2pPr>
            <a:lvl3pPr marL="1143000" indent="-228600" eaLnBrk="0" hangingPunct="0">
              <a:defRPr>
                <a:solidFill>
                  <a:schemeClr val="tx1"/>
                </a:solidFill>
                <a:latin typeface="Arial" pitchFamily="34" charset="0"/>
                <a:ea typeface="ヒラギノ角ゴ Pro W3"/>
                <a:cs typeface="ヒラギノ角ゴ Pro W3"/>
              </a:defRPr>
            </a:lvl3pPr>
            <a:lvl4pPr marL="1600200" indent="-228600" eaLnBrk="0" hangingPunct="0">
              <a:defRPr>
                <a:solidFill>
                  <a:schemeClr val="tx1"/>
                </a:solidFill>
                <a:latin typeface="Arial" pitchFamily="34" charset="0"/>
                <a:ea typeface="ヒラギノ角ゴ Pro W3"/>
                <a:cs typeface="ヒラギノ角ゴ Pro W3"/>
              </a:defRPr>
            </a:lvl4pPr>
            <a:lvl5pPr marL="2057400" indent="-228600" eaLnBrk="0" hangingPunct="0">
              <a:defRPr>
                <a:solidFill>
                  <a:schemeClr val="tx1"/>
                </a:solidFill>
                <a:latin typeface="Arial" pitchFamily="34" charset="0"/>
                <a:ea typeface="ヒラギノ角ゴ Pro W3"/>
                <a:cs typeface="ヒラギノ角ゴ Pro W3"/>
              </a:defRPr>
            </a:lvl5pPr>
            <a:lvl6pPr marL="25146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6pPr>
            <a:lvl7pPr marL="29718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7pPr>
            <a:lvl8pPr marL="34290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8pPr>
            <a:lvl9pPr marL="38862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9pPr>
          </a:lstStyle>
          <a:p>
            <a:pPr eaLnBrk="1" hangingPunct="1"/>
            <a:fld id="{C470EE44-693A-4234-8A22-8BEA116CCD7A}" type="slidenum">
              <a:rPr lang="en-US" altLang="en-US" smtClean="0"/>
              <a:pPr eaLnBrk="1" hangingPunct="1"/>
              <a:t>2</a:t>
            </a:fld>
            <a:endParaRPr lang="en-US" altLang="en-US"/>
          </a:p>
        </p:txBody>
      </p:sp>
    </p:spTree>
    <p:extLst>
      <p:ext uri="{BB962C8B-B14F-4D97-AF65-F5344CB8AC3E}">
        <p14:creationId xmlns:p14="http://schemas.microsoft.com/office/powerpoint/2010/main" val="9855374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a:bodyPr>
          <a:lstStyle/>
          <a:p>
            <a:pPr eaLnBrk="1" fontAlgn="auto" hangingPunct="1">
              <a:spcBef>
                <a:spcPts val="0"/>
              </a:spcBef>
              <a:spcAft>
                <a:spcPts val="0"/>
              </a:spcAft>
              <a:buFont typeface="Arial" pitchFamily="34" charset="0"/>
              <a:buNone/>
              <a:defRPr/>
            </a:pPr>
            <a:r>
              <a:rPr lang="en-US" dirty="0"/>
              <a:t>In addition to human health, pesticides are also a concern for environmental health.  Pesticide use can contaminate ground water and surface water, and poison aquatic animals.  </a:t>
            </a:r>
          </a:p>
          <a:p>
            <a:pPr eaLnBrk="1" fontAlgn="auto" hangingPunct="1">
              <a:spcBef>
                <a:spcPts val="0"/>
              </a:spcBef>
              <a:spcAft>
                <a:spcPts val="0"/>
              </a:spcAft>
              <a:buFont typeface="Arial" pitchFamily="34" charset="0"/>
              <a:buNone/>
              <a:defRPr/>
            </a:pPr>
            <a:endParaRPr lang="en-US" dirty="0"/>
          </a:p>
        </p:txBody>
      </p:sp>
      <p:sp>
        <p:nvSpPr>
          <p:cNvPr id="634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defTabSz="457200" eaLnBrk="0" fontAlgn="base" hangingPunct="0">
              <a:spcBef>
                <a:spcPct val="30000"/>
              </a:spcBef>
              <a:spcAft>
                <a:spcPct val="0"/>
              </a:spcAft>
              <a:defRPr sz="1200">
                <a:solidFill>
                  <a:schemeClr val="tx1"/>
                </a:solidFill>
                <a:latin typeface="Calibri" pitchFamily="34" charset="0"/>
              </a:defRPr>
            </a:lvl6pPr>
            <a:lvl7pPr marL="2971800" indent="-228600" defTabSz="457200" eaLnBrk="0" fontAlgn="base" hangingPunct="0">
              <a:spcBef>
                <a:spcPct val="30000"/>
              </a:spcBef>
              <a:spcAft>
                <a:spcPct val="0"/>
              </a:spcAft>
              <a:defRPr sz="1200">
                <a:solidFill>
                  <a:schemeClr val="tx1"/>
                </a:solidFill>
                <a:latin typeface="Calibri" pitchFamily="34" charset="0"/>
              </a:defRPr>
            </a:lvl7pPr>
            <a:lvl8pPr marL="3429000" indent="-228600" defTabSz="457200" eaLnBrk="0" fontAlgn="base" hangingPunct="0">
              <a:spcBef>
                <a:spcPct val="30000"/>
              </a:spcBef>
              <a:spcAft>
                <a:spcPct val="0"/>
              </a:spcAft>
              <a:defRPr sz="1200">
                <a:solidFill>
                  <a:schemeClr val="tx1"/>
                </a:solidFill>
                <a:latin typeface="Calibri" pitchFamily="34" charset="0"/>
              </a:defRPr>
            </a:lvl8pPr>
            <a:lvl9pPr marL="3886200" indent="-228600" defTabSz="4572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317A58C5-96F2-48A8-8DEA-D25BC4452A07}" type="slidenum">
              <a:rPr lang="en-US" altLang="en-US" smtClean="0">
                <a:latin typeface="Arial" pitchFamily="34" charset="0"/>
                <a:ea typeface="ヒラギノ角ゴ Pro W3"/>
                <a:cs typeface="ヒラギノ角ゴ Pro W3"/>
              </a:rPr>
              <a:pPr eaLnBrk="1" hangingPunct="1">
                <a:spcBef>
                  <a:spcPct val="0"/>
                </a:spcBef>
              </a:pPr>
              <a:t>21</a:t>
            </a:fld>
            <a:endParaRPr lang="en-US" altLang="en-US">
              <a:latin typeface="Arial" pitchFamily="34" charset="0"/>
              <a:ea typeface="ヒラギノ角ゴ Pro W3"/>
              <a:cs typeface="ヒラギノ角ゴ Pro W3"/>
            </a:endParaRPr>
          </a:p>
        </p:txBody>
      </p:sp>
    </p:spTree>
    <p:extLst>
      <p:ext uri="{BB962C8B-B14F-4D97-AF65-F5344CB8AC3E}">
        <p14:creationId xmlns:p14="http://schemas.microsoft.com/office/powerpoint/2010/main" val="21594850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a:bodyPr>
          <a:lstStyle/>
          <a:p>
            <a:pPr eaLnBrk="1" fontAlgn="auto" hangingPunct="1">
              <a:spcBef>
                <a:spcPts val="0"/>
              </a:spcBef>
              <a:spcAft>
                <a:spcPts val="0"/>
              </a:spcAft>
              <a:buFont typeface="Arial" pitchFamily="34" charset="0"/>
              <a:buNone/>
              <a:defRPr/>
            </a:pPr>
            <a:r>
              <a:rPr lang="en-US" dirty="0"/>
              <a:t>There is a risk that pest populations will become resistant to pesticides, which means you’ll need to use stronger pesticides to achieve the same effects.</a:t>
            </a:r>
          </a:p>
        </p:txBody>
      </p:sp>
      <p:sp>
        <p:nvSpPr>
          <p:cNvPr id="645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defTabSz="457200" eaLnBrk="0" fontAlgn="base" hangingPunct="0">
              <a:spcBef>
                <a:spcPct val="30000"/>
              </a:spcBef>
              <a:spcAft>
                <a:spcPct val="0"/>
              </a:spcAft>
              <a:defRPr sz="1200">
                <a:solidFill>
                  <a:schemeClr val="tx1"/>
                </a:solidFill>
                <a:latin typeface="Calibri" pitchFamily="34" charset="0"/>
              </a:defRPr>
            </a:lvl6pPr>
            <a:lvl7pPr marL="2971800" indent="-228600" defTabSz="457200" eaLnBrk="0" fontAlgn="base" hangingPunct="0">
              <a:spcBef>
                <a:spcPct val="30000"/>
              </a:spcBef>
              <a:spcAft>
                <a:spcPct val="0"/>
              </a:spcAft>
              <a:defRPr sz="1200">
                <a:solidFill>
                  <a:schemeClr val="tx1"/>
                </a:solidFill>
                <a:latin typeface="Calibri" pitchFamily="34" charset="0"/>
              </a:defRPr>
            </a:lvl7pPr>
            <a:lvl8pPr marL="3429000" indent="-228600" defTabSz="457200" eaLnBrk="0" fontAlgn="base" hangingPunct="0">
              <a:spcBef>
                <a:spcPct val="30000"/>
              </a:spcBef>
              <a:spcAft>
                <a:spcPct val="0"/>
              </a:spcAft>
              <a:defRPr sz="1200">
                <a:solidFill>
                  <a:schemeClr val="tx1"/>
                </a:solidFill>
                <a:latin typeface="Calibri" pitchFamily="34" charset="0"/>
              </a:defRPr>
            </a:lvl8pPr>
            <a:lvl9pPr marL="3886200" indent="-228600" defTabSz="4572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AB6D4031-9028-4927-8478-D48D28839EB4}" type="slidenum">
              <a:rPr lang="en-US" altLang="en-US" smtClean="0">
                <a:latin typeface="Arial" pitchFamily="34" charset="0"/>
                <a:ea typeface="ヒラギノ角ゴ Pro W3"/>
                <a:cs typeface="ヒラギノ角ゴ Pro W3"/>
              </a:rPr>
              <a:pPr eaLnBrk="1" hangingPunct="1">
                <a:spcBef>
                  <a:spcPct val="0"/>
                </a:spcBef>
              </a:pPr>
              <a:t>22</a:t>
            </a:fld>
            <a:endParaRPr lang="en-US" altLang="en-US">
              <a:latin typeface="Arial" pitchFamily="34" charset="0"/>
              <a:ea typeface="ヒラギノ角ゴ Pro W3"/>
              <a:cs typeface="ヒラギノ角ゴ Pro W3"/>
            </a:endParaRPr>
          </a:p>
        </p:txBody>
      </p:sp>
    </p:spTree>
    <p:extLst>
      <p:ext uri="{BB962C8B-B14F-4D97-AF65-F5344CB8AC3E}">
        <p14:creationId xmlns:p14="http://schemas.microsoft.com/office/powerpoint/2010/main" val="37573846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defTabSz="457200" eaLnBrk="0" fontAlgn="base" hangingPunct="0">
              <a:spcBef>
                <a:spcPct val="30000"/>
              </a:spcBef>
              <a:spcAft>
                <a:spcPct val="0"/>
              </a:spcAft>
              <a:defRPr sz="1200">
                <a:solidFill>
                  <a:schemeClr val="tx1"/>
                </a:solidFill>
                <a:latin typeface="Calibri" pitchFamily="34" charset="0"/>
              </a:defRPr>
            </a:lvl6pPr>
            <a:lvl7pPr marL="2971800" indent="-228600" defTabSz="457200" eaLnBrk="0" fontAlgn="base" hangingPunct="0">
              <a:spcBef>
                <a:spcPct val="30000"/>
              </a:spcBef>
              <a:spcAft>
                <a:spcPct val="0"/>
              </a:spcAft>
              <a:defRPr sz="1200">
                <a:solidFill>
                  <a:schemeClr val="tx1"/>
                </a:solidFill>
                <a:latin typeface="Calibri" pitchFamily="34" charset="0"/>
              </a:defRPr>
            </a:lvl7pPr>
            <a:lvl8pPr marL="3429000" indent="-228600" defTabSz="457200" eaLnBrk="0" fontAlgn="base" hangingPunct="0">
              <a:spcBef>
                <a:spcPct val="30000"/>
              </a:spcBef>
              <a:spcAft>
                <a:spcPct val="0"/>
              </a:spcAft>
              <a:defRPr sz="1200">
                <a:solidFill>
                  <a:schemeClr val="tx1"/>
                </a:solidFill>
                <a:latin typeface="Calibri" pitchFamily="34" charset="0"/>
              </a:defRPr>
            </a:lvl8pPr>
            <a:lvl9pPr marL="3886200" indent="-228600" defTabSz="4572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43831964-2A80-4646-AA1A-B977A6440798}" type="slidenum">
              <a:rPr lang="en-US" altLang="en-US" smtClean="0">
                <a:latin typeface="Arial" pitchFamily="34" charset="0"/>
                <a:ea typeface="ヒラギノ角ゴ Pro W3"/>
                <a:cs typeface="ヒラギノ角ゴ Pro W3"/>
              </a:rPr>
              <a:pPr eaLnBrk="1" hangingPunct="1">
                <a:spcBef>
                  <a:spcPct val="0"/>
                </a:spcBef>
              </a:pPr>
              <a:t>23</a:t>
            </a:fld>
            <a:endParaRPr lang="en-US" altLang="en-US">
              <a:latin typeface="Arial" pitchFamily="34" charset="0"/>
              <a:ea typeface="ヒラギノ角ゴ Pro W3"/>
              <a:cs typeface="ヒラギノ角ゴ Pro W3"/>
            </a:endParaRPr>
          </a:p>
        </p:txBody>
      </p:sp>
      <p:sp>
        <p:nvSpPr>
          <p:cNvPr id="66563"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Children have a special vulnerability to pesticides: they breathe the air closer to the ground level where pesticides are applied and settle in dust, are more likely to put their hands in their mouths or </a:t>
            </a:r>
            <a:r>
              <a:rPr lang="en-US" altLang="en-US" b="1" dirty="0"/>
              <a:t>rub their eyes without washing their hands</a:t>
            </a:r>
            <a:r>
              <a:rPr lang="en-US" altLang="en-US" dirty="0"/>
              <a:t>, and spend most of their time indoors. They have a less varied diet and eat, drink, and breath about two times as much per kilogram as adults.</a:t>
            </a:r>
          </a:p>
        </p:txBody>
      </p:sp>
    </p:spTree>
    <p:extLst>
      <p:ext uri="{BB962C8B-B14F-4D97-AF65-F5344CB8AC3E}">
        <p14:creationId xmlns:p14="http://schemas.microsoft.com/office/powerpoint/2010/main" val="10864675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defTabSz="457200" eaLnBrk="0" fontAlgn="base" hangingPunct="0">
              <a:spcBef>
                <a:spcPct val="30000"/>
              </a:spcBef>
              <a:spcAft>
                <a:spcPct val="0"/>
              </a:spcAft>
              <a:defRPr sz="1200">
                <a:solidFill>
                  <a:schemeClr val="tx1"/>
                </a:solidFill>
                <a:latin typeface="Calibri" pitchFamily="34" charset="0"/>
              </a:defRPr>
            </a:lvl6pPr>
            <a:lvl7pPr marL="2971800" indent="-228600" defTabSz="457200" eaLnBrk="0" fontAlgn="base" hangingPunct="0">
              <a:spcBef>
                <a:spcPct val="30000"/>
              </a:spcBef>
              <a:spcAft>
                <a:spcPct val="0"/>
              </a:spcAft>
              <a:defRPr sz="1200">
                <a:solidFill>
                  <a:schemeClr val="tx1"/>
                </a:solidFill>
                <a:latin typeface="Calibri" pitchFamily="34" charset="0"/>
              </a:defRPr>
            </a:lvl7pPr>
            <a:lvl8pPr marL="3429000" indent="-228600" defTabSz="457200" eaLnBrk="0" fontAlgn="base" hangingPunct="0">
              <a:spcBef>
                <a:spcPct val="30000"/>
              </a:spcBef>
              <a:spcAft>
                <a:spcPct val="0"/>
              </a:spcAft>
              <a:defRPr sz="1200">
                <a:solidFill>
                  <a:schemeClr val="tx1"/>
                </a:solidFill>
                <a:latin typeface="Calibri" pitchFamily="34" charset="0"/>
              </a:defRPr>
            </a:lvl8pPr>
            <a:lvl9pPr marL="3886200" indent="-228600" defTabSz="4572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7BB151EF-B6C5-401D-9095-DEFA96092F39}" type="slidenum">
              <a:rPr lang="en-US" altLang="en-US" smtClean="0">
                <a:latin typeface="Arial" pitchFamily="34" charset="0"/>
                <a:ea typeface="ヒラギノ角ゴ Pro W3"/>
                <a:cs typeface="ヒラギノ角ゴ Pro W3"/>
              </a:rPr>
              <a:pPr eaLnBrk="1" hangingPunct="1">
                <a:spcBef>
                  <a:spcPct val="0"/>
                </a:spcBef>
              </a:pPr>
              <a:t>24</a:t>
            </a:fld>
            <a:endParaRPr lang="en-US" altLang="en-US">
              <a:latin typeface="Arial" pitchFamily="34" charset="0"/>
              <a:ea typeface="ヒラギノ角ゴ Pro W3"/>
              <a:cs typeface="ヒラギノ角ゴ Pro W3"/>
            </a:endParaRPr>
          </a:p>
        </p:txBody>
      </p:sp>
      <p:sp>
        <p:nvSpPr>
          <p:cNvPr id="67587"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In addition to having a higher exposure, children also have a harder time breaking down toxins.  Their bodies — and their defenses against toxins — are still developing.  Toxic exposure</a:t>
            </a:r>
            <a:r>
              <a:rPr lang="en-US" altLang="en-US" baseline="0" dirty="0"/>
              <a:t> during development damages function.</a:t>
            </a:r>
            <a:endParaRPr lang="en-US" altLang="en-US" dirty="0"/>
          </a:p>
          <a:p>
            <a:pPr eaLnBrk="1" hangingPunct="1">
              <a:spcBef>
                <a:spcPct val="0"/>
              </a:spcBef>
            </a:pPr>
            <a:endParaRPr lang="en-US" altLang="en-US" dirty="0"/>
          </a:p>
          <a:p>
            <a:pPr eaLnBrk="1" hangingPunct="1">
              <a:spcBef>
                <a:spcPct val="0"/>
              </a:spcBef>
            </a:pPr>
            <a:r>
              <a:rPr lang="en-US" altLang="en-US" dirty="0"/>
              <a:t>Because they’re young and unable to read labels, or understand warnings, they don’t recognize the hazards of going near areas where pesticides have been applied.</a:t>
            </a:r>
          </a:p>
          <a:p>
            <a:pPr eaLnBrk="1" hangingPunct="1">
              <a:spcBef>
                <a:spcPct val="0"/>
              </a:spcBef>
            </a:pPr>
            <a:endParaRPr lang="en-US" altLang="en-US" dirty="0"/>
          </a:p>
        </p:txBody>
      </p:sp>
    </p:spTree>
    <p:extLst>
      <p:ext uri="{BB962C8B-B14F-4D97-AF65-F5344CB8AC3E}">
        <p14:creationId xmlns:p14="http://schemas.microsoft.com/office/powerpoint/2010/main" val="9470718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defTabSz="457200" eaLnBrk="0" fontAlgn="base" hangingPunct="0">
              <a:spcBef>
                <a:spcPct val="30000"/>
              </a:spcBef>
              <a:spcAft>
                <a:spcPct val="0"/>
              </a:spcAft>
              <a:defRPr sz="1200">
                <a:solidFill>
                  <a:schemeClr val="tx1"/>
                </a:solidFill>
                <a:latin typeface="Calibri" pitchFamily="34" charset="0"/>
              </a:defRPr>
            </a:lvl6pPr>
            <a:lvl7pPr marL="2971800" indent="-228600" defTabSz="457200" eaLnBrk="0" fontAlgn="base" hangingPunct="0">
              <a:spcBef>
                <a:spcPct val="30000"/>
              </a:spcBef>
              <a:spcAft>
                <a:spcPct val="0"/>
              </a:spcAft>
              <a:defRPr sz="1200">
                <a:solidFill>
                  <a:schemeClr val="tx1"/>
                </a:solidFill>
                <a:latin typeface="Calibri" pitchFamily="34" charset="0"/>
              </a:defRPr>
            </a:lvl7pPr>
            <a:lvl8pPr marL="3429000" indent="-228600" defTabSz="457200" eaLnBrk="0" fontAlgn="base" hangingPunct="0">
              <a:spcBef>
                <a:spcPct val="30000"/>
              </a:spcBef>
              <a:spcAft>
                <a:spcPct val="0"/>
              </a:spcAft>
              <a:defRPr sz="1200">
                <a:solidFill>
                  <a:schemeClr val="tx1"/>
                </a:solidFill>
                <a:latin typeface="Calibri" pitchFamily="34" charset="0"/>
              </a:defRPr>
            </a:lvl8pPr>
            <a:lvl9pPr marL="3886200" indent="-228600" defTabSz="4572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7BB151EF-B6C5-401D-9095-DEFA96092F39}" type="slidenum">
              <a:rPr lang="en-US" altLang="en-US" smtClean="0">
                <a:latin typeface="Arial" pitchFamily="34" charset="0"/>
                <a:ea typeface="ヒラギノ角ゴ Pro W3"/>
                <a:cs typeface="ヒラギノ角ゴ Pro W3"/>
              </a:rPr>
              <a:pPr eaLnBrk="1" hangingPunct="1">
                <a:spcBef>
                  <a:spcPct val="0"/>
                </a:spcBef>
              </a:pPr>
              <a:t>25</a:t>
            </a:fld>
            <a:endParaRPr lang="en-US" altLang="en-US">
              <a:latin typeface="Arial" pitchFamily="34" charset="0"/>
              <a:ea typeface="ヒラギノ角ゴ Pro W3"/>
              <a:cs typeface="ヒラギノ角ゴ Pro W3"/>
            </a:endParaRPr>
          </a:p>
        </p:txBody>
      </p:sp>
      <p:sp>
        <p:nvSpPr>
          <p:cNvPr id="67587"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In addition to having a higher exposure, children also have a harder time breaking down toxins.  Their bodies — and their defenses against toxins — are still developing.  Toxic exposure</a:t>
            </a:r>
            <a:r>
              <a:rPr lang="en-US" altLang="en-US" baseline="0" dirty="0"/>
              <a:t> during childhood can damage organ function and neurological development.</a:t>
            </a:r>
            <a:endParaRPr lang="en-US" altLang="en-US" dirty="0"/>
          </a:p>
          <a:p>
            <a:pPr eaLnBrk="1" hangingPunct="1">
              <a:spcBef>
                <a:spcPct val="0"/>
              </a:spcBef>
            </a:pPr>
            <a:endParaRPr lang="en-US" altLang="en-US" dirty="0"/>
          </a:p>
          <a:p>
            <a:pPr eaLnBrk="1" hangingPunct="1">
              <a:spcBef>
                <a:spcPct val="0"/>
              </a:spcBef>
            </a:pPr>
            <a:r>
              <a:rPr lang="en-US" altLang="en-US" dirty="0"/>
              <a:t>Because they’re young and unable to read labels, or understand warnings, they don’t recognize the hazards of going near areas where pesticides have been applied.</a:t>
            </a:r>
          </a:p>
          <a:p>
            <a:pPr eaLnBrk="1" hangingPunct="1">
              <a:spcBef>
                <a:spcPct val="0"/>
              </a:spcBef>
            </a:pPr>
            <a:endParaRPr lang="en-US" altLang="en-US" dirty="0"/>
          </a:p>
        </p:txBody>
      </p:sp>
    </p:spTree>
    <p:extLst>
      <p:ext uri="{BB962C8B-B14F-4D97-AF65-F5344CB8AC3E}">
        <p14:creationId xmlns:p14="http://schemas.microsoft.com/office/powerpoint/2010/main" val="28184908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defTabSz="457200" eaLnBrk="0" fontAlgn="base" hangingPunct="0">
              <a:spcBef>
                <a:spcPct val="30000"/>
              </a:spcBef>
              <a:spcAft>
                <a:spcPct val="0"/>
              </a:spcAft>
              <a:defRPr sz="1200">
                <a:solidFill>
                  <a:schemeClr val="tx1"/>
                </a:solidFill>
                <a:latin typeface="Calibri" pitchFamily="34" charset="0"/>
              </a:defRPr>
            </a:lvl6pPr>
            <a:lvl7pPr marL="2971800" indent="-228600" defTabSz="457200" eaLnBrk="0" fontAlgn="base" hangingPunct="0">
              <a:spcBef>
                <a:spcPct val="30000"/>
              </a:spcBef>
              <a:spcAft>
                <a:spcPct val="0"/>
              </a:spcAft>
              <a:defRPr sz="1200">
                <a:solidFill>
                  <a:schemeClr val="tx1"/>
                </a:solidFill>
                <a:latin typeface="Calibri" pitchFamily="34" charset="0"/>
              </a:defRPr>
            </a:lvl7pPr>
            <a:lvl8pPr marL="3429000" indent="-228600" defTabSz="457200" eaLnBrk="0" fontAlgn="base" hangingPunct="0">
              <a:spcBef>
                <a:spcPct val="30000"/>
              </a:spcBef>
              <a:spcAft>
                <a:spcPct val="0"/>
              </a:spcAft>
              <a:defRPr sz="1200">
                <a:solidFill>
                  <a:schemeClr val="tx1"/>
                </a:solidFill>
                <a:latin typeface="Calibri" pitchFamily="34" charset="0"/>
              </a:defRPr>
            </a:lvl8pPr>
            <a:lvl9pPr marL="3886200" indent="-228600" defTabSz="4572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068BB55F-CF1E-42D2-BFC9-7C59075F516B}" type="slidenum">
              <a:rPr lang="en-US" altLang="en-US" smtClean="0">
                <a:latin typeface="Arial" pitchFamily="34" charset="0"/>
                <a:ea typeface="ヒラギノ角ゴ Pro W3"/>
                <a:cs typeface="ヒラギノ角ゴ Pro W3"/>
              </a:rPr>
              <a:pPr eaLnBrk="1" hangingPunct="1">
                <a:spcBef>
                  <a:spcPct val="0"/>
                </a:spcBef>
              </a:pPr>
              <a:t>26</a:t>
            </a:fld>
            <a:endParaRPr lang="en-US" altLang="en-US">
              <a:latin typeface="Arial" pitchFamily="34" charset="0"/>
              <a:ea typeface="ヒラギノ角ゴ Pro W3"/>
              <a:cs typeface="ヒラギノ角ゴ Pro W3"/>
            </a:endParaRPr>
          </a:p>
        </p:txBody>
      </p:sp>
      <p:sp>
        <p:nvSpPr>
          <p:cNvPr id="69635" name="Rectangle 2"/>
          <p:cNvSpPr>
            <a:spLocks noGrp="1" noRot="1" noChangeAspect="1" noChangeArrowheads="1" noTextEdit="1"/>
          </p:cNvSpPr>
          <p:nvPr>
            <p:ph type="sldImg"/>
          </p:nvPr>
        </p:nvSpPr>
        <p:spPr bwMode="auto">
          <a:xfrm>
            <a:off x="384175"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We know that children</a:t>
            </a:r>
            <a:r>
              <a:rPr lang="en-US" altLang="en-US" baseline="0" dirty="0"/>
              <a:t> are more vulnerable </a:t>
            </a:r>
            <a:r>
              <a:rPr lang="en-US" altLang="en-US" dirty="0"/>
              <a:t>– let’s take a look at ways that pesticides can get into children’s bodies</a:t>
            </a:r>
          </a:p>
          <a:p>
            <a:pPr eaLnBrk="1" hangingPunct="1">
              <a:spcBef>
                <a:spcPct val="0"/>
              </a:spcBef>
            </a:pPr>
            <a:endParaRPr lang="en-US" altLang="en-US" dirty="0"/>
          </a:p>
          <a:p>
            <a:pPr eaLnBrk="1" hangingPunct="1">
              <a:spcBef>
                <a:spcPct val="0"/>
              </a:spcBef>
            </a:pPr>
            <a:r>
              <a:rPr lang="en-US" altLang="en-US" dirty="0"/>
              <a:t>Most pesticide exposure is through the skin—the largest organ—and children have much more skin surface area for their size than adults. Similarly, their higher respiratory rate means they inhale airborne pesticides at a faster rate.</a:t>
            </a:r>
          </a:p>
          <a:p>
            <a:pPr eaLnBrk="1" hangingPunct="1">
              <a:spcBef>
                <a:spcPct val="0"/>
              </a:spcBef>
            </a:pPr>
            <a:endParaRPr lang="en-US" altLang="en-US" dirty="0"/>
          </a:p>
          <a:p>
            <a:pPr eaLnBrk="1" hangingPunct="1">
              <a:spcBef>
                <a:spcPct val="0"/>
              </a:spcBef>
            </a:pPr>
            <a:r>
              <a:rPr lang="en-US" altLang="en-US" dirty="0"/>
              <a:t>Although pesticides contaminate air, soil, food, water, and surfaces, studies that examine children’s pesticide exposure indicate that the largest number and highest concentrations of chemicals often accumulate in household dust. Because children’s breathing zones are closer to the ground, they incur greater exposure to pesticides in carpets and dust than adults.  Some pesticides can linger indoors for months and years.</a:t>
            </a:r>
          </a:p>
        </p:txBody>
      </p:sp>
    </p:spTree>
    <p:extLst>
      <p:ext uri="{BB962C8B-B14F-4D97-AF65-F5344CB8AC3E}">
        <p14:creationId xmlns:p14="http://schemas.microsoft.com/office/powerpoint/2010/main" val="16184888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defTabSz="457200" eaLnBrk="0" fontAlgn="base" hangingPunct="0">
              <a:spcBef>
                <a:spcPct val="30000"/>
              </a:spcBef>
              <a:spcAft>
                <a:spcPct val="0"/>
              </a:spcAft>
              <a:defRPr sz="1200">
                <a:solidFill>
                  <a:schemeClr val="tx1"/>
                </a:solidFill>
                <a:latin typeface="Calibri" pitchFamily="34" charset="0"/>
              </a:defRPr>
            </a:lvl6pPr>
            <a:lvl7pPr marL="2971800" indent="-228600" defTabSz="457200" eaLnBrk="0" fontAlgn="base" hangingPunct="0">
              <a:spcBef>
                <a:spcPct val="30000"/>
              </a:spcBef>
              <a:spcAft>
                <a:spcPct val="0"/>
              </a:spcAft>
              <a:defRPr sz="1200">
                <a:solidFill>
                  <a:schemeClr val="tx1"/>
                </a:solidFill>
                <a:latin typeface="Calibri" pitchFamily="34" charset="0"/>
              </a:defRPr>
            </a:lvl7pPr>
            <a:lvl8pPr marL="3429000" indent="-228600" defTabSz="457200" eaLnBrk="0" fontAlgn="base" hangingPunct="0">
              <a:spcBef>
                <a:spcPct val="30000"/>
              </a:spcBef>
              <a:spcAft>
                <a:spcPct val="0"/>
              </a:spcAft>
              <a:defRPr sz="1200">
                <a:solidFill>
                  <a:schemeClr val="tx1"/>
                </a:solidFill>
                <a:latin typeface="Calibri" pitchFamily="34" charset="0"/>
              </a:defRPr>
            </a:lvl8pPr>
            <a:lvl9pPr marL="3886200" indent="-228600" defTabSz="4572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0C866B56-2995-4927-B846-76E060DA3E89}" type="slidenum">
              <a:rPr lang="en-US" altLang="en-US" smtClean="0">
                <a:latin typeface="Arial" pitchFamily="34" charset="0"/>
                <a:ea typeface="ヒラギノ角ゴ Pro W3"/>
                <a:cs typeface="ヒラギノ角ゴ Pro W3"/>
              </a:rPr>
              <a:pPr eaLnBrk="1" hangingPunct="1">
                <a:spcBef>
                  <a:spcPct val="0"/>
                </a:spcBef>
              </a:pPr>
              <a:t>27</a:t>
            </a:fld>
            <a:endParaRPr lang="en-US" altLang="en-US">
              <a:latin typeface="Arial" pitchFamily="34" charset="0"/>
              <a:ea typeface="ヒラギノ角ゴ Pro W3"/>
              <a:cs typeface="ヒラギノ角ゴ Pro W3"/>
            </a:endParaRPr>
          </a:p>
        </p:txBody>
      </p:sp>
      <p:sp>
        <p:nvSpPr>
          <p:cNvPr id="68611" name="Rectangle 2"/>
          <p:cNvSpPr>
            <a:spLocks noGrp="1" noRot="1" noChangeAspect="1" noChangeArrowheads="1" noTextEdit="1"/>
          </p:cNvSpPr>
          <p:nvPr>
            <p:ph type="sldImg"/>
          </p:nvPr>
        </p:nvSpPr>
        <p:spPr bwMode="auto">
          <a:xfrm>
            <a:off x="384175"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Just to give you an idea of how pervasive and present pesticides are in our daily lives, let’s look at where they can be found.  This helps us think about where we need to put our attention and energy to make sure that children have the lowest pesticide-exposure possible.</a:t>
            </a:r>
          </a:p>
          <a:p>
            <a:pPr eaLnBrk="1" hangingPunct="1">
              <a:spcBef>
                <a:spcPct val="0"/>
              </a:spcBef>
            </a:pPr>
            <a:endParaRPr lang="en-US" altLang="en-US" dirty="0"/>
          </a:p>
          <a:p>
            <a:pPr eaLnBrk="1" hangingPunct="1">
              <a:spcBef>
                <a:spcPct val="0"/>
              </a:spcBef>
            </a:pPr>
            <a:r>
              <a:rPr lang="en-US" altLang="en-US" dirty="0"/>
              <a:t>Pesticides can be used outside, such as in gardens.  They are also commonly used in and around buildings such as homes and classrooms.  </a:t>
            </a:r>
          </a:p>
          <a:p>
            <a:pPr eaLnBrk="1" hangingPunct="1">
              <a:spcBef>
                <a:spcPct val="0"/>
              </a:spcBef>
            </a:pPr>
            <a:endParaRPr lang="en-US" altLang="en-US" dirty="0"/>
          </a:p>
        </p:txBody>
      </p:sp>
    </p:spTree>
    <p:extLst>
      <p:ext uri="{BB962C8B-B14F-4D97-AF65-F5344CB8AC3E}">
        <p14:creationId xmlns:p14="http://schemas.microsoft.com/office/powerpoint/2010/main" val="376515542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b="0" i="0" kern="1200" dirty="0">
                <a:solidFill>
                  <a:schemeClr val="tx1"/>
                </a:solidFill>
                <a:effectLst/>
                <a:latin typeface="+mn-lt"/>
                <a:ea typeface="+mn-ea"/>
                <a:cs typeface="+mn-cs"/>
              </a:rPr>
              <a:t>We know that pesticides are found in fruits</a:t>
            </a:r>
            <a:r>
              <a:rPr lang="en-US" sz="1200" b="0" i="0" kern="1200" baseline="0" dirty="0">
                <a:solidFill>
                  <a:schemeClr val="tx1"/>
                </a:solidFill>
                <a:effectLst/>
                <a:latin typeface="+mn-lt"/>
                <a:ea typeface="+mn-ea"/>
                <a:cs typeface="+mn-cs"/>
              </a:rPr>
              <a:t> and vegetables, but not everyone can afford to buy organic produce all the time. The Environmental Working Group (EWG) puts together an annual guide to help shoppers prioritize which produce to buy organic. </a:t>
            </a:r>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EWG’s Shopper’s Guide to Pesticides in Produce™, updated every year since 2004, ranks pesticide contamination on 48 popular fruits and vegetables. </a:t>
            </a:r>
          </a:p>
          <a:p>
            <a:endParaRPr lang="en-US" alt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Parents looking for help in lowering their children’s exposure to pesticides while still eating plenty of healthy fruits and vegetables can turn to EWG’s guide as an easy-to-use resource when shopping at the store.</a:t>
            </a:r>
            <a:endParaRPr lang="en-US" altLang="en-US" dirty="0"/>
          </a:p>
        </p:txBody>
      </p:sp>
      <p:sp>
        <p:nvSpPr>
          <p:cNvPr id="4" name="Slide Number Placeholder 3"/>
          <p:cNvSpPr>
            <a:spLocks noGrp="1"/>
          </p:cNvSpPr>
          <p:nvPr>
            <p:ph type="sldNum" sz="quarter" idx="5"/>
          </p:nvPr>
        </p:nvSpPr>
        <p:spPr/>
        <p:txBody>
          <a:bodyPr/>
          <a:lstStyle/>
          <a:p>
            <a:pPr>
              <a:defRPr/>
            </a:pPr>
            <a:fld id="{8163F1B4-B3C0-4180-BFBF-5FFEEB012DB0}" type="slidenum">
              <a:rPr lang="en-US" smtClean="0"/>
              <a:pPr>
                <a:defRPr/>
              </a:pPr>
              <a:t>28</a:t>
            </a:fld>
            <a:endParaRPr lang="en-US" dirty="0"/>
          </a:p>
        </p:txBody>
      </p:sp>
    </p:spTree>
    <p:extLst>
      <p:ext uri="{BB962C8B-B14F-4D97-AF65-F5344CB8AC3E}">
        <p14:creationId xmlns:p14="http://schemas.microsoft.com/office/powerpoint/2010/main" val="189100936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33450" eaLnBrk="1" hangingPunct="1">
              <a:spcBef>
                <a:spcPct val="0"/>
              </a:spcBef>
            </a:pPr>
            <a:r>
              <a:rPr lang="en-US" altLang="en-US" sz="800"/>
              <a:t>The Department of Pesticide Regulation funded a survey of child care centers in California that will be released shortly. This table outlines what the survey found.  Before we show you, does anyone have any guesses about what percent of child care centers in California have pest problems? What about use pesticides?  </a:t>
            </a:r>
          </a:p>
          <a:p>
            <a:pPr defTabSz="933450" eaLnBrk="1" hangingPunct="1">
              <a:spcBef>
                <a:spcPct val="0"/>
              </a:spcBef>
            </a:pPr>
            <a:endParaRPr lang="en-US" altLang="en-US" sz="800"/>
          </a:p>
          <a:p>
            <a:pPr defTabSz="933450" eaLnBrk="1" hangingPunct="1">
              <a:spcBef>
                <a:spcPct val="0"/>
              </a:spcBef>
            </a:pPr>
            <a:r>
              <a:rPr lang="en-US" altLang="en-US"/>
              <a:t>Despite what we know about the consequences of using pesticides, we’re still using them.  Notice especially that 55% of centers are using pesticides, and 47% are using sprays or foggers which are the most dangerous, and uncontained form of pesticides.</a:t>
            </a:r>
          </a:p>
          <a:p>
            <a:pPr defTabSz="933450" eaLnBrk="1" hangingPunct="1">
              <a:spcBef>
                <a:spcPct val="0"/>
              </a:spcBef>
            </a:pPr>
            <a:endParaRPr lang="en-US" altLang="en-US"/>
          </a:p>
          <a:p>
            <a:pPr defTabSz="933450" eaLnBrk="1" hangingPunct="1">
              <a:spcBef>
                <a:spcPct val="0"/>
              </a:spcBef>
            </a:pPr>
            <a:r>
              <a:rPr lang="en-US" altLang="en-US"/>
              <a:t>We have a problem:  We just learned how harmful pesticides can be, especially to children, and now we see that over half of the child care centers surveyed use them.  This leads us to our next slide..</a:t>
            </a:r>
          </a:p>
        </p:txBody>
      </p:sp>
      <p:sp>
        <p:nvSpPr>
          <p:cNvPr id="716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ea typeface="ヒラギノ角ゴ Pro W3"/>
                <a:cs typeface="ヒラギノ角ゴ Pro W3"/>
              </a:defRPr>
            </a:lvl1pPr>
            <a:lvl2pPr marL="742950" indent="-285750" eaLnBrk="0" hangingPunct="0">
              <a:defRPr>
                <a:solidFill>
                  <a:schemeClr val="tx1"/>
                </a:solidFill>
                <a:latin typeface="Arial" pitchFamily="34" charset="0"/>
                <a:ea typeface="ヒラギノ角ゴ Pro W3"/>
                <a:cs typeface="ヒラギノ角ゴ Pro W3"/>
              </a:defRPr>
            </a:lvl2pPr>
            <a:lvl3pPr marL="1143000" indent="-228600" eaLnBrk="0" hangingPunct="0">
              <a:defRPr>
                <a:solidFill>
                  <a:schemeClr val="tx1"/>
                </a:solidFill>
                <a:latin typeface="Arial" pitchFamily="34" charset="0"/>
                <a:ea typeface="ヒラギノ角ゴ Pro W3"/>
                <a:cs typeface="ヒラギノ角ゴ Pro W3"/>
              </a:defRPr>
            </a:lvl3pPr>
            <a:lvl4pPr marL="1600200" indent="-228600" eaLnBrk="0" hangingPunct="0">
              <a:defRPr>
                <a:solidFill>
                  <a:schemeClr val="tx1"/>
                </a:solidFill>
                <a:latin typeface="Arial" pitchFamily="34" charset="0"/>
                <a:ea typeface="ヒラギノ角ゴ Pro W3"/>
                <a:cs typeface="ヒラギノ角ゴ Pro W3"/>
              </a:defRPr>
            </a:lvl4pPr>
            <a:lvl5pPr marL="2057400" indent="-228600" eaLnBrk="0" hangingPunct="0">
              <a:defRPr>
                <a:solidFill>
                  <a:schemeClr val="tx1"/>
                </a:solidFill>
                <a:latin typeface="Arial" pitchFamily="34" charset="0"/>
                <a:ea typeface="ヒラギノ角ゴ Pro W3"/>
                <a:cs typeface="ヒラギノ角ゴ Pro W3"/>
              </a:defRPr>
            </a:lvl5pPr>
            <a:lvl6pPr marL="25146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6pPr>
            <a:lvl7pPr marL="29718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7pPr>
            <a:lvl8pPr marL="34290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8pPr>
            <a:lvl9pPr marL="38862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9pPr>
          </a:lstStyle>
          <a:p>
            <a:pPr eaLnBrk="1" hangingPunct="1"/>
            <a:fld id="{2C057B2E-E115-497C-A690-8821B4825E06}" type="slidenum">
              <a:rPr lang="en-US" altLang="en-US" smtClean="0"/>
              <a:pPr eaLnBrk="1" hangingPunct="1"/>
              <a:t>29</a:t>
            </a:fld>
            <a:endParaRPr lang="en-US" altLang="en-US"/>
          </a:p>
        </p:txBody>
      </p:sp>
    </p:spTree>
    <p:extLst>
      <p:ext uri="{BB962C8B-B14F-4D97-AF65-F5344CB8AC3E}">
        <p14:creationId xmlns:p14="http://schemas.microsoft.com/office/powerpoint/2010/main" val="260501891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Evidence of EPA review</a:t>
            </a:r>
            <a:r>
              <a:rPr lang="en-US" altLang="en-US" b="1" dirty="0"/>
              <a:t>.  Look for How to Use safely.</a:t>
            </a:r>
          </a:p>
        </p:txBody>
      </p:sp>
      <p:sp>
        <p:nvSpPr>
          <p:cNvPr id="4" name="Slide Number Placeholder 3"/>
          <p:cNvSpPr>
            <a:spLocks noGrp="1"/>
          </p:cNvSpPr>
          <p:nvPr>
            <p:ph type="sldNum" sz="quarter" idx="5"/>
          </p:nvPr>
        </p:nvSpPr>
        <p:spPr/>
        <p:txBody>
          <a:bodyPr/>
          <a:lstStyle/>
          <a:p>
            <a:pPr>
              <a:defRPr/>
            </a:pPr>
            <a:fld id="{0ACF5FF1-2721-4F70-9CC9-037702E644A1}" type="slidenum">
              <a:rPr lang="en-US" smtClean="0"/>
              <a:pPr>
                <a:defRPr/>
              </a:pPr>
              <a:t>30</a:t>
            </a:fld>
            <a:endParaRPr lang="en-US" dirty="0"/>
          </a:p>
        </p:txBody>
      </p:sp>
    </p:spTree>
    <p:extLst>
      <p:ext uri="{BB962C8B-B14F-4D97-AF65-F5344CB8AC3E}">
        <p14:creationId xmlns:p14="http://schemas.microsoft.com/office/powerpoint/2010/main" val="11278206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
        <p:nvSpPr>
          <p:cNvPr id="4" name="Slide Number Placeholder 3"/>
          <p:cNvSpPr>
            <a:spLocks noGrp="1"/>
          </p:cNvSpPr>
          <p:nvPr>
            <p:ph type="sldNum" sz="quarter" idx="5"/>
          </p:nvPr>
        </p:nvSpPr>
        <p:spPr/>
        <p:txBody>
          <a:bodyPr/>
          <a:lstStyle/>
          <a:p>
            <a:pPr>
              <a:defRPr/>
            </a:pPr>
            <a:fld id="{70FCB04F-79DD-4EA9-B859-05EAE2973F6E}" type="slidenum">
              <a:rPr lang="en-US" smtClean="0"/>
              <a:pPr>
                <a:defRPr/>
              </a:pPr>
              <a:t>3</a:t>
            </a:fld>
            <a:endParaRPr lang="en-US" dirty="0"/>
          </a:p>
        </p:txBody>
      </p:sp>
    </p:spTree>
    <p:extLst>
      <p:ext uri="{BB962C8B-B14F-4D97-AF65-F5344CB8AC3E}">
        <p14:creationId xmlns:p14="http://schemas.microsoft.com/office/powerpoint/2010/main" val="202911526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dirty="0"/>
              <a:t>IPM keeps pests out while reducing the use of pesticides</a:t>
            </a:r>
            <a:endParaRPr lang="en-US" altLang="en-US" dirty="0">
              <a:solidFill>
                <a:schemeClr val="tx2"/>
              </a:solidFill>
            </a:endParaRPr>
          </a:p>
          <a:p>
            <a:pPr eaLnBrk="1" hangingPunct="1">
              <a:spcBef>
                <a:spcPct val="0"/>
              </a:spcBef>
            </a:pPr>
            <a:r>
              <a:rPr lang="en-US" altLang="en-US" dirty="0">
                <a:solidFill>
                  <a:schemeClr val="tx2"/>
                </a:solidFill>
              </a:rPr>
              <a:t>I</a:t>
            </a:r>
            <a:r>
              <a:rPr lang="en-US" altLang="en-US" dirty="0"/>
              <a:t>ntegrated </a:t>
            </a:r>
            <a:r>
              <a:rPr lang="en-US" altLang="en-US" dirty="0">
                <a:solidFill>
                  <a:schemeClr val="tx2"/>
                </a:solidFill>
              </a:rPr>
              <a:t>P</a:t>
            </a:r>
            <a:r>
              <a:rPr lang="en-US" altLang="en-US" dirty="0"/>
              <a:t>est </a:t>
            </a:r>
            <a:r>
              <a:rPr lang="en-US" altLang="en-US" dirty="0">
                <a:solidFill>
                  <a:schemeClr val="tx2"/>
                </a:solidFill>
              </a:rPr>
              <a:t>M</a:t>
            </a:r>
            <a:r>
              <a:rPr lang="en-US" altLang="en-US" dirty="0"/>
              <a:t>anagement (IPM) is an approach to controlling pests in </a:t>
            </a:r>
            <a:r>
              <a:rPr lang="en-US" altLang="en-US" dirty="0">
                <a:solidFill>
                  <a:schemeClr val="tx2"/>
                </a:solidFill>
              </a:rPr>
              <a:t>safer, more effective, and longer-lasting ways. </a:t>
            </a:r>
          </a:p>
          <a:p>
            <a:pPr eaLnBrk="1" hangingPunct="1">
              <a:spcBef>
                <a:spcPct val="0"/>
              </a:spcBef>
            </a:pPr>
            <a:endParaRPr lang="en-US" altLang="en-US" dirty="0">
              <a:solidFill>
                <a:schemeClr val="tx2"/>
              </a:solidFill>
            </a:endParaRPr>
          </a:p>
          <a:p>
            <a:pPr marL="0" indent="0">
              <a:spcBef>
                <a:spcPts val="0"/>
              </a:spcBef>
              <a:spcAft>
                <a:spcPts val="600"/>
              </a:spcAft>
              <a:buClr>
                <a:schemeClr val="tx1"/>
              </a:buClr>
              <a:buNone/>
              <a:defRPr/>
            </a:pPr>
            <a:r>
              <a:rPr lang="en-US" sz="1200" b="1" dirty="0">
                <a:latin typeface="+mn-lt"/>
                <a:cs typeface="Estrangelo Edessa" pitchFamily="66"/>
              </a:rPr>
              <a:t>Manages pest problems </a:t>
            </a:r>
            <a:r>
              <a:rPr lang="en-US" sz="1200" dirty="0">
                <a:latin typeface="+mn-lt"/>
                <a:cs typeface="Estrangelo Edessa" pitchFamily="66"/>
              </a:rPr>
              <a:t>by</a:t>
            </a:r>
          </a:p>
          <a:p>
            <a:pPr marL="0" indent="-457200">
              <a:spcBef>
                <a:spcPts val="0"/>
              </a:spcBef>
              <a:spcAft>
                <a:spcPts val="600"/>
              </a:spcAft>
              <a:defRPr/>
            </a:pPr>
            <a:r>
              <a:rPr lang="en-US" sz="1200" dirty="0">
                <a:solidFill>
                  <a:srgbClr val="2B69B3"/>
                </a:solidFill>
                <a:latin typeface="+mn-lt"/>
                <a:cs typeface="Estrangelo Edessa" pitchFamily="66"/>
              </a:rPr>
              <a:t>Using non-chemical approaches.</a:t>
            </a:r>
          </a:p>
          <a:p>
            <a:pPr marL="0" indent="-457200">
              <a:spcBef>
                <a:spcPts val="0"/>
              </a:spcBef>
              <a:spcAft>
                <a:spcPts val="600"/>
              </a:spcAft>
              <a:defRPr/>
            </a:pPr>
            <a:r>
              <a:rPr lang="en-US" sz="1200" dirty="0">
                <a:solidFill>
                  <a:srgbClr val="2B69B3"/>
                </a:solidFill>
                <a:latin typeface="+mn-lt"/>
                <a:cs typeface="Estrangelo Edessa" pitchFamily="66"/>
              </a:rPr>
              <a:t>Using least-toxic pesticides</a:t>
            </a:r>
          </a:p>
          <a:p>
            <a:pPr eaLnBrk="1" hangingPunct="1">
              <a:spcBef>
                <a:spcPct val="0"/>
              </a:spcBef>
            </a:pPr>
            <a:endParaRPr lang="en-US" altLang="en-US" dirty="0">
              <a:solidFill>
                <a:schemeClr val="tx2"/>
              </a:solidFill>
            </a:endParaRPr>
          </a:p>
          <a:p>
            <a:pPr eaLnBrk="1" hangingPunct="1">
              <a:spcBef>
                <a:spcPct val="0"/>
              </a:spcBef>
            </a:pPr>
            <a:r>
              <a:rPr lang="en-US" altLang="en-US" dirty="0"/>
              <a:t>IPM works because combined approaches for pest management are more effective in the end than a single approach, like spraying pesticides.  </a:t>
            </a:r>
          </a:p>
          <a:p>
            <a:pPr eaLnBrk="1" hangingPunct="1">
              <a:spcBef>
                <a:spcPct val="0"/>
              </a:spcBef>
            </a:pPr>
            <a:endParaRPr lang="en-US" altLang="en-US" dirty="0"/>
          </a:p>
        </p:txBody>
      </p:sp>
      <p:sp>
        <p:nvSpPr>
          <p:cNvPr id="737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defTabSz="457200" eaLnBrk="0" fontAlgn="base" hangingPunct="0">
              <a:spcBef>
                <a:spcPct val="30000"/>
              </a:spcBef>
              <a:spcAft>
                <a:spcPct val="0"/>
              </a:spcAft>
              <a:defRPr sz="1200">
                <a:solidFill>
                  <a:schemeClr val="tx1"/>
                </a:solidFill>
                <a:latin typeface="Calibri" pitchFamily="34" charset="0"/>
              </a:defRPr>
            </a:lvl6pPr>
            <a:lvl7pPr marL="2971800" indent="-228600" defTabSz="457200" eaLnBrk="0" fontAlgn="base" hangingPunct="0">
              <a:spcBef>
                <a:spcPct val="30000"/>
              </a:spcBef>
              <a:spcAft>
                <a:spcPct val="0"/>
              </a:spcAft>
              <a:defRPr sz="1200">
                <a:solidFill>
                  <a:schemeClr val="tx1"/>
                </a:solidFill>
                <a:latin typeface="Calibri" pitchFamily="34" charset="0"/>
              </a:defRPr>
            </a:lvl7pPr>
            <a:lvl8pPr marL="3429000" indent="-228600" defTabSz="457200" eaLnBrk="0" fontAlgn="base" hangingPunct="0">
              <a:spcBef>
                <a:spcPct val="30000"/>
              </a:spcBef>
              <a:spcAft>
                <a:spcPct val="0"/>
              </a:spcAft>
              <a:defRPr sz="1200">
                <a:solidFill>
                  <a:schemeClr val="tx1"/>
                </a:solidFill>
                <a:latin typeface="Calibri" pitchFamily="34" charset="0"/>
              </a:defRPr>
            </a:lvl8pPr>
            <a:lvl9pPr marL="3886200" indent="-228600" defTabSz="4572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D1E73C89-9AC6-43EF-A478-FD5F7AF9CCC6}" type="slidenum">
              <a:rPr lang="en-US" altLang="en-US" smtClean="0">
                <a:latin typeface="Arial" pitchFamily="34" charset="0"/>
                <a:ea typeface="ヒラギノ角ゴ Pro W3"/>
                <a:cs typeface="ヒラギノ角ゴ Pro W3"/>
              </a:rPr>
              <a:pPr eaLnBrk="1" hangingPunct="1">
                <a:spcBef>
                  <a:spcPct val="0"/>
                </a:spcBef>
              </a:pPr>
              <a:t>32</a:t>
            </a:fld>
            <a:endParaRPr lang="en-US" altLang="en-US">
              <a:latin typeface="Arial" pitchFamily="34" charset="0"/>
              <a:ea typeface="ヒラギノ角ゴ Pro W3"/>
              <a:cs typeface="ヒラギノ角ゴ Pro W3"/>
            </a:endParaRPr>
          </a:p>
        </p:txBody>
      </p:sp>
    </p:spTree>
    <p:extLst>
      <p:ext uri="{BB962C8B-B14F-4D97-AF65-F5344CB8AC3E}">
        <p14:creationId xmlns:p14="http://schemas.microsoft.com/office/powerpoint/2010/main" val="351828138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lvl="0"/>
            <a:r>
              <a:rPr lang="en-US" altLang="en-US" dirty="0"/>
              <a:t>Prevention: </a:t>
            </a:r>
            <a:r>
              <a:rPr lang="en-US" dirty="0"/>
              <a:t>Keep pests out;</a:t>
            </a:r>
            <a:r>
              <a:rPr lang="en-US" baseline="0" dirty="0"/>
              <a:t> </a:t>
            </a:r>
            <a:r>
              <a:rPr lang="en-US" dirty="0"/>
              <a:t>Remove pests' food, water, and shelter</a:t>
            </a:r>
            <a:endParaRPr lang="en-US" altLang="en-US" dirty="0"/>
          </a:p>
          <a:p>
            <a:pPr lvl="0"/>
            <a:r>
              <a:rPr lang="en-US" altLang="en-US" dirty="0"/>
              <a:t>Inspect - </a:t>
            </a:r>
            <a:r>
              <a:rPr lang="en-US" dirty="0">
                <a:solidFill>
                  <a:schemeClr val="bg1"/>
                </a:solidFill>
              </a:rPr>
              <a:t>Look for signs of pests;</a:t>
            </a:r>
            <a:r>
              <a:rPr lang="en-US" baseline="0" dirty="0">
                <a:solidFill>
                  <a:schemeClr val="bg1"/>
                </a:solidFill>
              </a:rPr>
              <a:t> </a:t>
            </a:r>
            <a:r>
              <a:rPr lang="en-US" dirty="0">
                <a:solidFill>
                  <a:schemeClr val="bg1"/>
                </a:solidFill>
              </a:rPr>
              <a:t>Evidence,</a:t>
            </a:r>
            <a:r>
              <a:rPr lang="en-US" baseline="0" dirty="0">
                <a:solidFill>
                  <a:schemeClr val="bg1"/>
                </a:solidFill>
              </a:rPr>
              <a:t> </a:t>
            </a:r>
            <a:r>
              <a:rPr lang="en-US" dirty="0">
                <a:solidFill>
                  <a:schemeClr val="bg1"/>
                </a:solidFill>
              </a:rPr>
              <a:t>Damage,</a:t>
            </a:r>
            <a:r>
              <a:rPr lang="en-US" baseline="0" dirty="0">
                <a:solidFill>
                  <a:schemeClr val="bg1"/>
                </a:solidFill>
              </a:rPr>
              <a:t> </a:t>
            </a:r>
            <a:r>
              <a:rPr lang="en-US" dirty="0">
                <a:solidFill>
                  <a:schemeClr val="bg1"/>
                </a:solidFill>
              </a:rPr>
              <a:t>The pests themselves;</a:t>
            </a:r>
            <a:r>
              <a:rPr lang="en-US" baseline="0" dirty="0">
                <a:solidFill>
                  <a:schemeClr val="bg1"/>
                </a:solidFill>
              </a:rPr>
              <a:t> </a:t>
            </a:r>
            <a:r>
              <a:rPr lang="en-US" dirty="0"/>
              <a:t>Where </a:t>
            </a:r>
            <a:r>
              <a:rPr lang="en-US" dirty="0">
                <a:solidFill>
                  <a:schemeClr val="bg1"/>
                </a:solidFill>
              </a:rPr>
              <a:t>and how are they </a:t>
            </a:r>
            <a:r>
              <a:rPr lang="en-US" dirty="0"/>
              <a:t>coming in?</a:t>
            </a:r>
            <a:endParaRPr lang="en-US" altLang="en-US" dirty="0"/>
          </a:p>
          <a:p>
            <a:pPr lvl="0"/>
            <a:r>
              <a:rPr lang="en-US" altLang="en-US" dirty="0"/>
              <a:t>Identify Pests - </a:t>
            </a:r>
            <a:r>
              <a:rPr lang="en-US" dirty="0">
                <a:solidFill>
                  <a:schemeClr val="bg1"/>
                </a:solidFill>
              </a:rPr>
              <a:t>What kind of pests are you finding?</a:t>
            </a:r>
            <a:r>
              <a:rPr lang="en-US" baseline="0" dirty="0">
                <a:solidFill>
                  <a:schemeClr val="bg1"/>
                </a:solidFill>
              </a:rPr>
              <a:t> </a:t>
            </a:r>
            <a:r>
              <a:rPr lang="en-US" dirty="0">
                <a:solidFill>
                  <a:schemeClr val="bg1"/>
                </a:solidFill>
              </a:rPr>
              <a:t>Where do they live?</a:t>
            </a:r>
            <a:r>
              <a:rPr lang="en-US" baseline="0" dirty="0">
                <a:solidFill>
                  <a:schemeClr val="bg1"/>
                </a:solidFill>
              </a:rPr>
              <a:t> </a:t>
            </a:r>
            <a:r>
              <a:rPr lang="en-US" dirty="0"/>
              <a:t>What do they eat?</a:t>
            </a:r>
            <a:r>
              <a:rPr lang="en-US" baseline="0" dirty="0"/>
              <a:t> </a:t>
            </a:r>
            <a:r>
              <a:rPr lang="en-US" dirty="0"/>
              <a:t>What is their life cycle?</a:t>
            </a:r>
            <a:endParaRPr lang="en-US" altLang="en-US" dirty="0"/>
          </a:p>
          <a:p>
            <a:pPr lvl="0"/>
            <a:r>
              <a:rPr lang="en-US" altLang="en-US" dirty="0"/>
              <a:t>Monitor - </a:t>
            </a:r>
            <a:r>
              <a:rPr lang="en-US" dirty="0">
                <a:solidFill>
                  <a:schemeClr val="bg1"/>
                </a:solidFill>
              </a:rPr>
              <a:t>Continue inspecting and evaluating;</a:t>
            </a:r>
            <a:r>
              <a:rPr lang="en-US" baseline="0" dirty="0">
                <a:solidFill>
                  <a:schemeClr val="bg1"/>
                </a:solidFill>
              </a:rPr>
              <a:t> </a:t>
            </a:r>
            <a:r>
              <a:rPr lang="en-US" dirty="0"/>
              <a:t>Use the IPM Checklist for FCCHs</a:t>
            </a:r>
            <a:endParaRPr lang="en-US" altLang="en-US" dirty="0"/>
          </a:p>
          <a:p>
            <a:pPr lvl="0"/>
            <a:r>
              <a:rPr lang="en-US" altLang="en-US" dirty="0"/>
              <a:t>Manage existing pest problems: </a:t>
            </a:r>
            <a:r>
              <a:rPr lang="en-US" dirty="0"/>
              <a:t>Clean thoroughly ;</a:t>
            </a:r>
            <a:r>
              <a:rPr lang="en-US" baseline="0" dirty="0"/>
              <a:t> </a:t>
            </a:r>
            <a:r>
              <a:rPr lang="en-US" dirty="0"/>
              <a:t>Vacuum </a:t>
            </a:r>
            <a:r>
              <a:rPr lang="en-US" dirty="0">
                <a:solidFill>
                  <a:schemeClr val="bg1"/>
                </a:solidFill>
              </a:rPr>
              <a:t>and </a:t>
            </a:r>
            <a:r>
              <a:rPr lang="en-US" dirty="0"/>
              <a:t>trap;</a:t>
            </a:r>
            <a:r>
              <a:rPr lang="en-US" baseline="0" dirty="0"/>
              <a:t> </a:t>
            </a:r>
            <a:r>
              <a:rPr lang="en-US" b="0" dirty="0">
                <a:solidFill>
                  <a:schemeClr val="bg1"/>
                </a:solidFill>
              </a:rPr>
              <a:t>Use</a:t>
            </a:r>
            <a:r>
              <a:rPr lang="en-US" dirty="0">
                <a:solidFill>
                  <a:schemeClr val="bg1"/>
                </a:solidFill>
              </a:rPr>
              <a:t> baits and gels, not</a:t>
            </a:r>
            <a:r>
              <a:rPr lang="en-US" dirty="0"/>
              <a:t> sprays</a:t>
            </a:r>
          </a:p>
          <a:p>
            <a:pPr eaLnBrk="1" hangingPunct="1">
              <a:spcBef>
                <a:spcPct val="0"/>
              </a:spcBef>
            </a:pPr>
            <a:endParaRPr lang="en-US" altLang="en-US" dirty="0"/>
          </a:p>
          <a:p>
            <a:pPr eaLnBrk="1" hangingPunct="1">
              <a:spcBef>
                <a:spcPct val="0"/>
              </a:spcBef>
            </a:pPr>
            <a:r>
              <a:rPr lang="en-US" altLang="en-US" dirty="0"/>
              <a:t>Out of all of the strategies, prevention is the key to IPM.  In practice, many of the strategies we describe in these categories are used in more than one category of IPM. For example, keeping ants out of your building is an important prevention strategy, but it is also a strategy used when managing an ant infestation.</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B76E7C56-E781-4050-8DB8-442DFE1DC6DE}" type="slidenum">
              <a:rPr lang="en-US" smtClean="0">
                <a:solidFill>
                  <a:prstClr val="black"/>
                </a:solidFill>
              </a:rPr>
              <a:pPr>
                <a:defRPr/>
              </a:pPr>
              <a:t>33</a:t>
            </a:fld>
            <a:endParaRPr lang="en-US" dirty="0">
              <a:solidFill>
                <a:prstClr val="black"/>
              </a:solidFill>
            </a:endParaRPr>
          </a:p>
        </p:txBody>
      </p:sp>
    </p:spTree>
    <p:extLst>
      <p:ext uri="{BB962C8B-B14F-4D97-AF65-F5344CB8AC3E}">
        <p14:creationId xmlns:p14="http://schemas.microsoft.com/office/powerpoint/2010/main" val="300160977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Create physical barriers on the outside of the building so </a:t>
            </a:r>
            <a:r>
              <a:rPr lang="en-US" altLang="en-US" u="sng"/>
              <a:t>pests</a:t>
            </a:r>
            <a:r>
              <a:rPr lang="en-US" altLang="en-US"/>
              <a:t> cannot enter the facility:</a:t>
            </a:r>
          </a:p>
          <a:p>
            <a:pPr eaLnBrk="1" hangingPunct="1">
              <a:spcBef>
                <a:spcPct val="0"/>
              </a:spcBef>
            </a:pPr>
            <a:r>
              <a:rPr lang="en-US" altLang="en-US"/>
              <a:t> </a:t>
            </a:r>
          </a:p>
          <a:p>
            <a:pPr eaLnBrk="1" hangingPunct="1">
              <a:spcBef>
                <a:spcPct val="0"/>
              </a:spcBef>
            </a:pPr>
            <a:r>
              <a:rPr lang="en-US" altLang="en-US"/>
              <a:t>Prevention is always the preferred way to manage pests in an IPM program. </a:t>
            </a:r>
          </a:p>
          <a:p>
            <a:pPr eaLnBrk="1" hangingPunct="1">
              <a:spcBef>
                <a:spcPct val="0"/>
              </a:spcBef>
            </a:pPr>
            <a:r>
              <a:rPr lang="en-US" altLang="en-US"/>
              <a:t>It is a popular misconception that pest infestations (i.e. cockroaches and rats) are the sole result of uncleanliness.</a:t>
            </a:r>
            <a:br>
              <a:rPr lang="en-US" altLang="en-US"/>
            </a:br>
            <a:r>
              <a:rPr lang="en-US" altLang="en-US"/>
              <a:t>While uncleanliness may exacerbate an infestation, the problem itself is often due to a structural issue (i.e., cracks in the walls, leaky pipes, excessive moisture from to plants situated too close to the structure).</a:t>
            </a:r>
          </a:p>
          <a:p>
            <a:pPr eaLnBrk="1" hangingPunct="1">
              <a:spcBef>
                <a:spcPct val="0"/>
              </a:spcBef>
            </a:pPr>
            <a:endParaRPr lang="en-US" altLang="en-US"/>
          </a:p>
        </p:txBody>
      </p:sp>
      <p:sp>
        <p:nvSpPr>
          <p:cNvPr id="75780" name="Slide Number Placeholder 3"/>
          <p:cNvSpPr txBox="1">
            <a:spLocks noGrp="1"/>
          </p:cNvSpPr>
          <p:nvPr/>
        </p:nvSpPr>
        <p:spPr bwMode="auto">
          <a:xfrm>
            <a:off x="3884613" y="8684926"/>
            <a:ext cx="2971800" cy="45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itchFamily="34" charset="0"/>
                <a:ea typeface="ヒラギノ角ゴ Pro W3"/>
                <a:cs typeface="ヒラギノ角ゴ Pro W3"/>
              </a:defRPr>
            </a:lvl1pPr>
            <a:lvl2pPr marL="742950" indent="-285750" eaLnBrk="0" hangingPunct="0">
              <a:defRPr>
                <a:solidFill>
                  <a:schemeClr val="tx1"/>
                </a:solidFill>
                <a:latin typeface="Arial" pitchFamily="34" charset="0"/>
                <a:ea typeface="ヒラギノ角ゴ Pro W3"/>
                <a:cs typeface="ヒラギノ角ゴ Pro W3"/>
              </a:defRPr>
            </a:lvl2pPr>
            <a:lvl3pPr marL="1143000" indent="-228600" eaLnBrk="0" hangingPunct="0">
              <a:defRPr>
                <a:solidFill>
                  <a:schemeClr val="tx1"/>
                </a:solidFill>
                <a:latin typeface="Arial" pitchFamily="34" charset="0"/>
                <a:ea typeface="ヒラギノ角ゴ Pro W3"/>
                <a:cs typeface="ヒラギノ角ゴ Pro W3"/>
              </a:defRPr>
            </a:lvl3pPr>
            <a:lvl4pPr marL="1600200" indent="-228600" eaLnBrk="0" hangingPunct="0">
              <a:defRPr>
                <a:solidFill>
                  <a:schemeClr val="tx1"/>
                </a:solidFill>
                <a:latin typeface="Arial" pitchFamily="34" charset="0"/>
                <a:ea typeface="ヒラギノ角ゴ Pro W3"/>
                <a:cs typeface="ヒラギノ角ゴ Pro W3"/>
              </a:defRPr>
            </a:lvl4pPr>
            <a:lvl5pPr marL="2057400" indent="-228600" eaLnBrk="0" hangingPunct="0">
              <a:defRPr>
                <a:solidFill>
                  <a:schemeClr val="tx1"/>
                </a:solidFill>
                <a:latin typeface="Arial" pitchFamily="34" charset="0"/>
                <a:ea typeface="ヒラギノ角ゴ Pro W3"/>
                <a:cs typeface="ヒラギノ角ゴ Pro W3"/>
              </a:defRPr>
            </a:lvl5pPr>
            <a:lvl6pPr marL="25146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6pPr>
            <a:lvl7pPr marL="29718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7pPr>
            <a:lvl8pPr marL="34290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8pPr>
            <a:lvl9pPr marL="38862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9pPr>
          </a:lstStyle>
          <a:p>
            <a:pPr algn="r" eaLnBrk="1" hangingPunct="1"/>
            <a:fld id="{A002EA34-9178-4BBE-89D0-4A9862FD51F5}" type="slidenum">
              <a:rPr lang="en-US" altLang="en-US" sz="1200"/>
              <a:pPr algn="r" eaLnBrk="1" hangingPunct="1"/>
              <a:t>34</a:t>
            </a:fld>
            <a:endParaRPr lang="en-US" altLang="en-US" sz="1200"/>
          </a:p>
        </p:txBody>
      </p:sp>
    </p:spTree>
    <p:extLst>
      <p:ext uri="{BB962C8B-B14F-4D97-AF65-F5344CB8AC3E}">
        <p14:creationId xmlns:p14="http://schemas.microsoft.com/office/powerpoint/2010/main" val="299001271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Like any living being, pests needs three things to survive: food, water, and shelter.  Without food, water or shelter, pests will leave or die.  Taking away these things, one-by-one, is the best and safest way to control pests!</a:t>
            </a:r>
          </a:p>
          <a:p>
            <a:pPr eaLnBrk="1" hangingPunct="1">
              <a:spcBef>
                <a:spcPct val="0"/>
              </a:spcBef>
            </a:pPr>
            <a:endParaRPr lang="en-US" altLang="en-US"/>
          </a:p>
        </p:txBody>
      </p:sp>
      <p:sp>
        <p:nvSpPr>
          <p:cNvPr id="768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ea typeface="ヒラギノ角ゴ Pro W3"/>
                <a:cs typeface="ヒラギノ角ゴ Pro W3"/>
              </a:defRPr>
            </a:lvl1pPr>
            <a:lvl2pPr marL="742950" indent="-285750" eaLnBrk="0" hangingPunct="0">
              <a:defRPr>
                <a:solidFill>
                  <a:schemeClr val="tx1"/>
                </a:solidFill>
                <a:latin typeface="Arial" pitchFamily="34" charset="0"/>
                <a:ea typeface="ヒラギノ角ゴ Pro W3"/>
                <a:cs typeface="ヒラギノ角ゴ Pro W3"/>
              </a:defRPr>
            </a:lvl2pPr>
            <a:lvl3pPr marL="1143000" indent="-228600" eaLnBrk="0" hangingPunct="0">
              <a:defRPr>
                <a:solidFill>
                  <a:schemeClr val="tx1"/>
                </a:solidFill>
                <a:latin typeface="Arial" pitchFamily="34" charset="0"/>
                <a:ea typeface="ヒラギノ角ゴ Pro W3"/>
                <a:cs typeface="ヒラギノ角ゴ Pro W3"/>
              </a:defRPr>
            </a:lvl3pPr>
            <a:lvl4pPr marL="1600200" indent="-228600" eaLnBrk="0" hangingPunct="0">
              <a:defRPr>
                <a:solidFill>
                  <a:schemeClr val="tx1"/>
                </a:solidFill>
                <a:latin typeface="Arial" pitchFamily="34" charset="0"/>
                <a:ea typeface="ヒラギノ角ゴ Pro W3"/>
                <a:cs typeface="ヒラギノ角ゴ Pro W3"/>
              </a:defRPr>
            </a:lvl4pPr>
            <a:lvl5pPr marL="2057400" indent="-228600" eaLnBrk="0" hangingPunct="0">
              <a:defRPr>
                <a:solidFill>
                  <a:schemeClr val="tx1"/>
                </a:solidFill>
                <a:latin typeface="Arial" pitchFamily="34" charset="0"/>
                <a:ea typeface="ヒラギノ角ゴ Pro W3"/>
                <a:cs typeface="ヒラギノ角ゴ Pro W3"/>
              </a:defRPr>
            </a:lvl5pPr>
            <a:lvl6pPr marL="25146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6pPr>
            <a:lvl7pPr marL="29718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7pPr>
            <a:lvl8pPr marL="34290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8pPr>
            <a:lvl9pPr marL="38862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9pPr>
          </a:lstStyle>
          <a:p>
            <a:pPr eaLnBrk="1" hangingPunct="1"/>
            <a:fld id="{A556CA86-4A8D-4250-BB70-1C6891B9C0F6}" type="slidenum">
              <a:rPr lang="en-US" altLang="en-US" smtClean="0"/>
              <a:pPr eaLnBrk="1" hangingPunct="1"/>
              <a:t>35</a:t>
            </a:fld>
            <a:endParaRPr lang="en-US" altLang="en-US"/>
          </a:p>
        </p:txBody>
      </p:sp>
    </p:spTree>
    <p:extLst>
      <p:ext uri="{BB962C8B-B14F-4D97-AF65-F5344CB8AC3E}">
        <p14:creationId xmlns:p14="http://schemas.microsoft.com/office/powerpoint/2010/main" val="333004125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a:t>Cockroaches love cardboard boxes.  They lays their eggs in cells and eat the paste.</a:t>
            </a:r>
          </a:p>
        </p:txBody>
      </p:sp>
      <p:sp>
        <p:nvSpPr>
          <p:cNvPr id="4" name="Slide Number Placeholder 3"/>
          <p:cNvSpPr>
            <a:spLocks noGrp="1"/>
          </p:cNvSpPr>
          <p:nvPr>
            <p:ph type="sldNum" sz="quarter" idx="5"/>
          </p:nvPr>
        </p:nvSpPr>
        <p:spPr/>
        <p:txBody>
          <a:bodyPr/>
          <a:lstStyle/>
          <a:p>
            <a:pPr>
              <a:defRPr/>
            </a:pPr>
            <a:fld id="{E1E766DD-97F5-459C-8CD7-1FDD97E95B54}" type="slidenum">
              <a:rPr lang="en-US" smtClean="0"/>
              <a:pPr>
                <a:defRPr/>
              </a:pPr>
              <a:t>36</a:t>
            </a:fld>
            <a:endParaRPr lang="en-US" dirty="0"/>
          </a:p>
        </p:txBody>
      </p:sp>
    </p:spTree>
    <p:extLst>
      <p:ext uri="{BB962C8B-B14F-4D97-AF65-F5344CB8AC3E}">
        <p14:creationId xmlns:p14="http://schemas.microsoft.com/office/powerpoint/2010/main" val="50711536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Use checklist to focus on problem areas and find any evidence of pest problems. The IPM Checklist is available on the CCHP website www.ucsfchildcarehealth.org under publications/training curriculum.</a:t>
            </a:r>
          </a:p>
        </p:txBody>
      </p:sp>
      <p:sp>
        <p:nvSpPr>
          <p:cNvPr id="788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ea typeface="ヒラギノ角ゴ Pro W3"/>
                <a:cs typeface="ヒラギノ角ゴ Pro W3"/>
              </a:defRPr>
            </a:lvl1pPr>
            <a:lvl2pPr marL="742950" indent="-285750" eaLnBrk="0" hangingPunct="0">
              <a:defRPr>
                <a:solidFill>
                  <a:schemeClr val="tx1"/>
                </a:solidFill>
                <a:latin typeface="Arial" pitchFamily="34" charset="0"/>
                <a:ea typeface="ヒラギノ角ゴ Pro W3"/>
                <a:cs typeface="ヒラギノ角ゴ Pro W3"/>
              </a:defRPr>
            </a:lvl2pPr>
            <a:lvl3pPr marL="1143000" indent="-228600" eaLnBrk="0" hangingPunct="0">
              <a:defRPr>
                <a:solidFill>
                  <a:schemeClr val="tx1"/>
                </a:solidFill>
                <a:latin typeface="Arial" pitchFamily="34" charset="0"/>
                <a:ea typeface="ヒラギノ角ゴ Pro W3"/>
                <a:cs typeface="ヒラギノ角ゴ Pro W3"/>
              </a:defRPr>
            </a:lvl3pPr>
            <a:lvl4pPr marL="1600200" indent="-228600" eaLnBrk="0" hangingPunct="0">
              <a:defRPr>
                <a:solidFill>
                  <a:schemeClr val="tx1"/>
                </a:solidFill>
                <a:latin typeface="Arial" pitchFamily="34" charset="0"/>
                <a:ea typeface="ヒラギノ角ゴ Pro W3"/>
                <a:cs typeface="ヒラギノ角ゴ Pro W3"/>
              </a:defRPr>
            </a:lvl4pPr>
            <a:lvl5pPr marL="2057400" indent="-228600" eaLnBrk="0" hangingPunct="0">
              <a:defRPr>
                <a:solidFill>
                  <a:schemeClr val="tx1"/>
                </a:solidFill>
                <a:latin typeface="Arial" pitchFamily="34" charset="0"/>
                <a:ea typeface="ヒラギノ角ゴ Pro W3"/>
                <a:cs typeface="ヒラギノ角ゴ Pro W3"/>
              </a:defRPr>
            </a:lvl5pPr>
            <a:lvl6pPr marL="25146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6pPr>
            <a:lvl7pPr marL="29718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7pPr>
            <a:lvl8pPr marL="34290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8pPr>
            <a:lvl9pPr marL="38862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9pPr>
          </a:lstStyle>
          <a:p>
            <a:pPr eaLnBrk="1" hangingPunct="1"/>
            <a:fld id="{AC0C99AD-68F0-4E4E-9B5B-83F955442B23}" type="slidenum">
              <a:rPr lang="en-US" altLang="en-US" smtClean="0"/>
              <a:pPr eaLnBrk="1" hangingPunct="1"/>
              <a:t>37</a:t>
            </a:fld>
            <a:endParaRPr lang="en-US" altLang="en-US"/>
          </a:p>
        </p:txBody>
      </p:sp>
    </p:spTree>
    <p:extLst>
      <p:ext uri="{BB962C8B-B14F-4D97-AF65-F5344CB8AC3E}">
        <p14:creationId xmlns:p14="http://schemas.microsoft.com/office/powerpoint/2010/main" val="149131035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lvl="1" eaLnBrk="1" hangingPunct="1">
              <a:spcBef>
                <a:spcPct val="0"/>
              </a:spcBef>
            </a:pPr>
            <a:r>
              <a:rPr lang="en-US" altLang="en-US"/>
              <a:t>When you practice IPM</a:t>
            </a:r>
            <a:r>
              <a:rPr lang="en-US" altLang="en-US" b="1"/>
              <a:t>, </a:t>
            </a:r>
            <a:r>
              <a:rPr lang="en-US" altLang="en-US"/>
              <a:t>you have to identify the pests in your facility and know their characteristics and life cycles.  If you don’t know which pests are present, you may use the wrong management approach, choose the wrong pesticide, or treat too often or at the wrong time and do more harm than good.  </a:t>
            </a:r>
          </a:p>
          <a:p>
            <a:pPr marL="0" lvl="1" eaLnBrk="1" hangingPunct="1">
              <a:spcBef>
                <a:spcPct val="0"/>
              </a:spcBef>
            </a:pPr>
            <a:endParaRPr lang="en-US" altLang="en-US"/>
          </a:p>
          <a:p>
            <a:pPr marL="0" lvl="1" eaLnBrk="1" hangingPunct="1">
              <a:spcBef>
                <a:spcPct val="0"/>
              </a:spcBef>
            </a:pPr>
            <a:r>
              <a:rPr lang="en-US" altLang="en-US"/>
              <a:t>Use H&amp;S Notes to help with identification</a:t>
            </a:r>
          </a:p>
          <a:p>
            <a:pPr marL="0" lvl="1" eaLnBrk="1" hangingPunct="1">
              <a:spcBef>
                <a:spcPct val="0"/>
              </a:spcBef>
            </a:pPr>
            <a:endParaRPr lang="en-US" altLang="en-US"/>
          </a:p>
          <a:p>
            <a:pPr marL="0" lvl="1" eaLnBrk="1" hangingPunct="1">
              <a:spcBef>
                <a:spcPct val="0"/>
              </a:spcBef>
            </a:pPr>
            <a:r>
              <a:rPr lang="en-US" altLang="en-US"/>
              <a:t>-Pest prevention begins with correct identification of the pest and knowledge of its needs and entry points. Available food, water, hiding places and entry points must be eliminated for long-term suppression of a pest.</a:t>
            </a:r>
          </a:p>
          <a:p>
            <a:pPr marL="0" lvl="1" eaLnBrk="1" hangingPunct="1">
              <a:spcBef>
                <a:spcPct val="0"/>
              </a:spcBef>
            </a:pPr>
            <a:endParaRPr lang="en-US" altLang="en-US"/>
          </a:p>
          <a:p>
            <a:pPr eaLnBrk="1" hangingPunct="1">
              <a:spcBef>
                <a:spcPct val="0"/>
              </a:spcBef>
            </a:pPr>
            <a:r>
              <a:rPr lang="en-US" altLang="en-US"/>
              <a:t>Food: What foods do they eat?</a:t>
            </a:r>
          </a:p>
          <a:p>
            <a:pPr eaLnBrk="1" hangingPunct="1">
              <a:spcBef>
                <a:spcPct val="0"/>
              </a:spcBef>
            </a:pPr>
            <a:r>
              <a:rPr lang="en-US" altLang="en-US"/>
              <a:t>Water: What are their sources of water?</a:t>
            </a:r>
          </a:p>
          <a:p>
            <a:pPr eaLnBrk="1" hangingPunct="1">
              <a:spcBef>
                <a:spcPct val="0"/>
              </a:spcBef>
            </a:pPr>
            <a:r>
              <a:rPr lang="en-US" altLang="en-US"/>
              <a:t>Shelter: How do they get inside? Where do they hide?</a:t>
            </a:r>
          </a:p>
          <a:p>
            <a:pPr eaLnBrk="1" hangingPunct="1">
              <a:spcBef>
                <a:spcPct val="0"/>
              </a:spcBef>
            </a:pPr>
            <a:r>
              <a:rPr lang="en-US" altLang="en-US"/>
              <a:t>Do they burrow or find their way into existing cracks and holes?</a:t>
            </a:r>
          </a:p>
          <a:p>
            <a:pPr eaLnBrk="1" hangingPunct="1">
              <a:spcBef>
                <a:spcPct val="0"/>
              </a:spcBef>
            </a:pPr>
            <a:r>
              <a:rPr lang="en-US" altLang="en-US"/>
              <a:t>Do they enter a building on cardboard boxes or in food?</a:t>
            </a:r>
          </a:p>
          <a:p>
            <a:pPr eaLnBrk="1" hangingPunct="1">
              <a:spcBef>
                <a:spcPct val="0"/>
              </a:spcBef>
            </a:pPr>
            <a:r>
              <a:rPr lang="en-US" altLang="en-US"/>
              <a:t>What damage does a pest cause?</a:t>
            </a:r>
          </a:p>
          <a:p>
            <a:pPr eaLnBrk="1" hangingPunct="1">
              <a:spcBef>
                <a:spcPct val="0"/>
              </a:spcBef>
            </a:pPr>
            <a:r>
              <a:rPr lang="en-US" altLang="en-US"/>
              <a:t>Life cycle of pests:</a:t>
            </a:r>
          </a:p>
          <a:p>
            <a:pPr eaLnBrk="1" hangingPunct="1">
              <a:spcBef>
                <a:spcPct val="0"/>
              </a:spcBef>
            </a:pPr>
            <a:r>
              <a:rPr lang="en-US" altLang="en-US"/>
              <a:t>How long does it take for a pest to grow to adulthood and reproduce?</a:t>
            </a:r>
          </a:p>
          <a:p>
            <a:pPr eaLnBrk="1" hangingPunct="1">
              <a:spcBef>
                <a:spcPct val="0"/>
              </a:spcBef>
            </a:pPr>
            <a:r>
              <a:rPr lang="en-US" altLang="en-US"/>
              <a:t>At what stage of its life cycle does it cause the most problems? </a:t>
            </a:r>
          </a:p>
          <a:p>
            <a:pPr eaLnBrk="1" hangingPunct="1">
              <a:spcBef>
                <a:spcPct val="0"/>
              </a:spcBef>
            </a:pPr>
            <a:r>
              <a:rPr lang="en-US" altLang="en-US"/>
              <a:t>How fast do the pests reproduce?</a:t>
            </a:r>
          </a:p>
        </p:txBody>
      </p:sp>
      <p:sp>
        <p:nvSpPr>
          <p:cNvPr id="798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ea typeface="ヒラギノ角ゴ Pro W3"/>
                <a:cs typeface="ヒラギノ角ゴ Pro W3"/>
              </a:defRPr>
            </a:lvl1pPr>
            <a:lvl2pPr marL="742950" indent="-285750" eaLnBrk="0" hangingPunct="0">
              <a:defRPr>
                <a:solidFill>
                  <a:schemeClr val="tx1"/>
                </a:solidFill>
                <a:latin typeface="Arial" pitchFamily="34" charset="0"/>
                <a:ea typeface="ヒラギノ角ゴ Pro W3"/>
                <a:cs typeface="ヒラギノ角ゴ Pro W3"/>
              </a:defRPr>
            </a:lvl2pPr>
            <a:lvl3pPr marL="1143000" indent="-228600" eaLnBrk="0" hangingPunct="0">
              <a:defRPr>
                <a:solidFill>
                  <a:schemeClr val="tx1"/>
                </a:solidFill>
                <a:latin typeface="Arial" pitchFamily="34" charset="0"/>
                <a:ea typeface="ヒラギノ角ゴ Pro W3"/>
                <a:cs typeface="ヒラギノ角ゴ Pro W3"/>
              </a:defRPr>
            </a:lvl3pPr>
            <a:lvl4pPr marL="1600200" indent="-228600" eaLnBrk="0" hangingPunct="0">
              <a:defRPr>
                <a:solidFill>
                  <a:schemeClr val="tx1"/>
                </a:solidFill>
                <a:latin typeface="Arial" pitchFamily="34" charset="0"/>
                <a:ea typeface="ヒラギノ角ゴ Pro W3"/>
                <a:cs typeface="ヒラギノ角ゴ Pro W3"/>
              </a:defRPr>
            </a:lvl4pPr>
            <a:lvl5pPr marL="2057400" indent="-228600" eaLnBrk="0" hangingPunct="0">
              <a:defRPr>
                <a:solidFill>
                  <a:schemeClr val="tx1"/>
                </a:solidFill>
                <a:latin typeface="Arial" pitchFamily="34" charset="0"/>
                <a:ea typeface="ヒラギノ角ゴ Pro W3"/>
                <a:cs typeface="ヒラギノ角ゴ Pro W3"/>
              </a:defRPr>
            </a:lvl5pPr>
            <a:lvl6pPr marL="25146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6pPr>
            <a:lvl7pPr marL="29718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7pPr>
            <a:lvl8pPr marL="34290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8pPr>
            <a:lvl9pPr marL="38862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9pPr>
          </a:lstStyle>
          <a:p>
            <a:pPr eaLnBrk="1" hangingPunct="1"/>
            <a:fld id="{180B1DE1-3659-46C2-8CAF-78BD6662C3CE}" type="slidenum">
              <a:rPr lang="en-US" altLang="en-US" smtClean="0"/>
              <a:pPr eaLnBrk="1" hangingPunct="1"/>
              <a:t>38</a:t>
            </a:fld>
            <a:endParaRPr lang="en-US" altLang="en-US"/>
          </a:p>
        </p:txBody>
      </p:sp>
    </p:spTree>
    <p:extLst>
      <p:ext uri="{BB962C8B-B14F-4D97-AF65-F5344CB8AC3E}">
        <p14:creationId xmlns:p14="http://schemas.microsoft.com/office/powerpoint/2010/main" val="169510556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8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Place traps wisely and have schedule to check and replace them</a:t>
            </a:r>
          </a:p>
          <a:p>
            <a:pPr eaLnBrk="1" hangingPunct="1">
              <a:spcBef>
                <a:spcPct val="0"/>
              </a:spcBef>
            </a:pPr>
            <a:endParaRPr lang="en-US" altLang="en-US"/>
          </a:p>
          <a:p>
            <a:pPr eaLnBrk="1" hangingPunct="1">
              <a:spcBef>
                <a:spcPct val="0"/>
              </a:spcBef>
            </a:pPr>
            <a:r>
              <a:rPr lang="en-US" altLang="en-US"/>
              <a:t>Always look for pests in the buildings and grounds to identify pest problems early and to: </a:t>
            </a:r>
          </a:p>
          <a:p>
            <a:pPr eaLnBrk="1" hangingPunct="1">
              <a:spcBef>
                <a:spcPct val="0"/>
              </a:spcBef>
            </a:pPr>
            <a:r>
              <a:rPr lang="en-US" altLang="en-US"/>
              <a:t>determine if and when treatment is needed  </a:t>
            </a:r>
          </a:p>
          <a:p>
            <a:pPr eaLnBrk="1" hangingPunct="1">
              <a:spcBef>
                <a:spcPct val="0"/>
              </a:spcBef>
            </a:pPr>
            <a:r>
              <a:rPr lang="en-US" altLang="en-US"/>
              <a:t>determine whether current strategies are working</a:t>
            </a:r>
          </a:p>
          <a:p>
            <a:pPr eaLnBrk="1" hangingPunct="1">
              <a:spcBef>
                <a:spcPct val="0"/>
              </a:spcBef>
            </a:pPr>
            <a:endParaRPr lang="en-US" altLang="en-US"/>
          </a:p>
        </p:txBody>
      </p:sp>
      <p:sp>
        <p:nvSpPr>
          <p:cNvPr id="80900" name="Slide Number Placeholder 3"/>
          <p:cNvSpPr txBox="1">
            <a:spLocks noGrp="1"/>
          </p:cNvSpPr>
          <p:nvPr/>
        </p:nvSpPr>
        <p:spPr bwMode="auto">
          <a:xfrm>
            <a:off x="3884613" y="8684926"/>
            <a:ext cx="2971800" cy="45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itchFamily="34" charset="0"/>
                <a:ea typeface="ヒラギノ角ゴ Pro W3"/>
                <a:cs typeface="ヒラギノ角ゴ Pro W3"/>
              </a:defRPr>
            </a:lvl1pPr>
            <a:lvl2pPr marL="742950" indent="-285750" eaLnBrk="0" hangingPunct="0">
              <a:defRPr>
                <a:solidFill>
                  <a:schemeClr val="tx1"/>
                </a:solidFill>
                <a:latin typeface="Arial" pitchFamily="34" charset="0"/>
                <a:ea typeface="ヒラギノ角ゴ Pro W3"/>
                <a:cs typeface="ヒラギノ角ゴ Pro W3"/>
              </a:defRPr>
            </a:lvl2pPr>
            <a:lvl3pPr marL="1143000" indent="-228600" eaLnBrk="0" hangingPunct="0">
              <a:defRPr>
                <a:solidFill>
                  <a:schemeClr val="tx1"/>
                </a:solidFill>
                <a:latin typeface="Arial" pitchFamily="34" charset="0"/>
                <a:ea typeface="ヒラギノ角ゴ Pro W3"/>
                <a:cs typeface="ヒラギノ角ゴ Pro W3"/>
              </a:defRPr>
            </a:lvl3pPr>
            <a:lvl4pPr marL="1600200" indent="-228600" eaLnBrk="0" hangingPunct="0">
              <a:defRPr>
                <a:solidFill>
                  <a:schemeClr val="tx1"/>
                </a:solidFill>
                <a:latin typeface="Arial" pitchFamily="34" charset="0"/>
                <a:ea typeface="ヒラギノ角ゴ Pro W3"/>
                <a:cs typeface="ヒラギノ角ゴ Pro W3"/>
              </a:defRPr>
            </a:lvl4pPr>
            <a:lvl5pPr marL="2057400" indent="-228600" eaLnBrk="0" hangingPunct="0">
              <a:defRPr>
                <a:solidFill>
                  <a:schemeClr val="tx1"/>
                </a:solidFill>
                <a:latin typeface="Arial" pitchFamily="34" charset="0"/>
                <a:ea typeface="ヒラギノ角ゴ Pro W3"/>
                <a:cs typeface="ヒラギノ角ゴ Pro W3"/>
              </a:defRPr>
            </a:lvl5pPr>
            <a:lvl6pPr marL="25146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6pPr>
            <a:lvl7pPr marL="29718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7pPr>
            <a:lvl8pPr marL="34290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8pPr>
            <a:lvl9pPr marL="38862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9pPr>
          </a:lstStyle>
          <a:p>
            <a:pPr algn="r" eaLnBrk="1" hangingPunct="1"/>
            <a:fld id="{C55D2D95-1A84-464A-B5EE-BFDACA58C07F}" type="slidenum">
              <a:rPr lang="en-US" altLang="en-US" sz="1200"/>
              <a:pPr algn="r" eaLnBrk="1" hangingPunct="1"/>
              <a:t>39</a:t>
            </a:fld>
            <a:endParaRPr lang="en-US" altLang="en-US" sz="1200"/>
          </a:p>
        </p:txBody>
      </p:sp>
    </p:spTree>
    <p:extLst>
      <p:ext uri="{BB962C8B-B14F-4D97-AF65-F5344CB8AC3E}">
        <p14:creationId xmlns:p14="http://schemas.microsoft.com/office/powerpoint/2010/main" val="185834063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Not all pest problems require chemical solutions. For example, vacuum cleaners, sanitation and caulking may be enough.</a:t>
            </a:r>
          </a:p>
          <a:p>
            <a:pPr eaLnBrk="1" hangingPunct="1">
              <a:spcBef>
                <a:spcPct val="0"/>
              </a:spcBef>
            </a:pPr>
            <a:endParaRPr lang="en-US" altLang="en-US"/>
          </a:p>
          <a:p>
            <a:pPr eaLnBrk="1" hangingPunct="1">
              <a:spcBef>
                <a:spcPct val="0"/>
              </a:spcBef>
            </a:pPr>
            <a:r>
              <a:rPr lang="en-US" altLang="en-US"/>
              <a:t>When pests become a problem, you will need to do something to manage or suppress them.  The IPM</a:t>
            </a:r>
            <a:r>
              <a:rPr lang="en-US" altLang="en-US" b="1"/>
              <a:t> </a:t>
            </a:r>
            <a:r>
              <a:rPr lang="en-US" altLang="en-US"/>
              <a:t>approach encourages use of  materials and practices that maximize safety and reduce pesticide exposure to children and staff.  Often you can manage pests with nonchemical steps.  If you use pesticides, choose least harmful pesticides such as bait stations or gels. Combine them with preventive practices so pests won’t come back. </a:t>
            </a:r>
          </a:p>
          <a:p>
            <a:pPr eaLnBrk="1" hangingPunct="1">
              <a:spcBef>
                <a:spcPct val="0"/>
              </a:spcBef>
            </a:pPr>
            <a:endParaRPr lang="en-US" altLang="en-US"/>
          </a:p>
        </p:txBody>
      </p:sp>
      <p:sp>
        <p:nvSpPr>
          <p:cNvPr id="81924" name="Slide Number Placeholder 3"/>
          <p:cNvSpPr txBox="1">
            <a:spLocks noGrp="1"/>
          </p:cNvSpPr>
          <p:nvPr/>
        </p:nvSpPr>
        <p:spPr bwMode="auto">
          <a:xfrm>
            <a:off x="3884613" y="8684926"/>
            <a:ext cx="2971800" cy="45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itchFamily="34" charset="0"/>
                <a:ea typeface="ヒラギノ角ゴ Pro W3"/>
                <a:cs typeface="ヒラギノ角ゴ Pro W3"/>
              </a:defRPr>
            </a:lvl1pPr>
            <a:lvl2pPr marL="742950" indent="-285750" eaLnBrk="0" hangingPunct="0">
              <a:defRPr>
                <a:solidFill>
                  <a:schemeClr val="tx1"/>
                </a:solidFill>
                <a:latin typeface="Arial" pitchFamily="34" charset="0"/>
                <a:ea typeface="ヒラギノ角ゴ Pro W3"/>
                <a:cs typeface="ヒラギノ角ゴ Pro W3"/>
              </a:defRPr>
            </a:lvl2pPr>
            <a:lvl3pPr marL="1143000" indent="-228600" eaLnBrk="0" hangingPunct="0">
              <a:defRPr>
                <a:solidFill>
                  <a:schemeClr val="tx1"/>
                </a:solidFill>
                <a:latin typeface="Arial" pitchFamily="34" charset="0"/>
                <a:ea typeface="ヒラギノ角ゴ Pro W3"/>
                <a:cs typeface="ヒラギノ角ゴ Pro W3"/>
              </a:defRPr>
            </a:lvl3pPr>
            <a:lvl4pPr marL="1600200" indent="-228600" eaLnBrk="0" hangingPunct="0">
              <a:defRPr>
                <a:solidFill>
                  <a:schemeClr val="tx1"/>
                </a:solidFill>
                <a:latin typeface="Arial" pitchFamily="34" charset="0"/>
                <a:ea typeface="ヒラギノ角ゴ Pro W3"/>
                <a:cs typeface="ヒラギノ角ゴ Pro W3"/>
              </a:defRPr>
            </a:lvl4pPr>
            <a:lvl5pPr marL="2057400" indent="-228600" eaLnBrk="0" hangingPunct="0">
              <a:defRPr>
                <a:solidFill>
                  <a:schemeClr val="tx1"/>
                </a:solidFill>
                <a:latin typeface="Arial" pitchFamily="34" charset="0"/>
                <a:ea typeface="ヒラギノ角ゴ Pro W3"/>
                <a:cs typeface="ヒラギノ角ゴ Pro W3"/>
              </a:defRPr>
            </a:lvl5pPr>
            <a:lvl6pPr marL="25146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6pPr>
            <a:lvl7pPr marL="29718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7pPr>
            <a:lvl8pPr marL="34290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8pPr>
            <a:lvl9pPr marL="38862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9pPr>
          </a:lstStyle>
          <a:p>
            <a:pPr algn="r" eaLnBrk="1" hangingPunct="1"/>
            <a:fld id="{CEC21B4C-2F35-4EC3-96CA-6210FEE5C418}" type="slidenum">
              <a:rPr lang="en-US" altLang="en-US" sz="1200"/>
              <a:pPr algn="r" eaLnBrk="1" hangingPunct="1"/>
              <a:t>40</a:t>
            </a:fld>
            <a:endParaRPr lang="en-US" altLang="en-US" sz="1200"/>
          </a:p>
        </p:txBody>
      </p:sp>
    </p:spTree>
    <p:extLst>
      <p:ext uri="{BB962C8B-B14F-4D97-AF65-F5344CB8AC3E}">
        <p14:creationId xmlns:p14="http://schemas.microsoft.com/office/powerpoint/2010/main" val="34412690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Sandboxes: keep covered when not</a:t>
            </a:r>
            <a:r>
              <a:rPr lang="en-US" baseline="0" dirty="0"/>
              <a:t> in use, keep separate from other play areas, good drainage.</a:t>
            </a:r>
          </a:p>
          <a:p>
            <a:r>
              <a:rPr lang="en-US" baseline="0" dirty="0"/>
              <a:t>Place Yellowjacket traps 20 feet away from eating and play areas.</a:t>
            </a:r>
          </a:p>
          <a:p>
            <a:r>
              <a:rPr lang="en-US" baseline="0" dirty="0"/>
              <a:t>Waste cans in good repair, area clean, hard surface.</a:t>
            </a:r>
          </a:p>
          <a:p>
            <a:r>
              <a:rPr lang="en-US" baseline="0" dirty="0"/>
              <a:t>On-site compost – closed bin</a:t>
            </a:r>
          </a:p>
          <a:p>
            <a:r>
              <a:rPr lang="en-US" baseline="0" dirty="0"/>
              <a:t>Gardening – is it a pest? </a:t>
            </a:r>
          </a:p>
          <a:p>
            <a:r>
              <a:rPr lang="en-US" baseline="0" dirty="0"/>
              <a:t>Lawn – don’t over fertilize, pull weeds by hand, apply mulch / compost </a:t>
            </a:r>
            <a:endParaRPr lang="en-US" dirty="0"/>
          </a:p>
        </p:txBody>
      </p:sp>
      <p:sp>
        <p:nvSpPr>
          <p:cNvPr id="4" name="Slide Number Placeholder 3"/>
          <p:cNvSpPr>
            <a:spLocks noGrp="1"/>
          </p:cNvSpPr>
          <p:nvPr>
            <p:ph type="sldNum" sz="quarter" idx="10"/>
          </p:nvPr>
        </p:nvSpPr>
        <p:spPr/>
        <p:txBody>
          <a:bodyPr/>
          <a:lstStyle/>
          <a:p>
            <a:pPr>
              <a:defRPr/>
            </a:pPr>
            <a:fld id="{B76E7C56-E781-4050-8DB8-442DFE1DC6DE}" type="slidenum">
              <a:rPr lang="en-US" smtClean="0"/>
              <a:pPr>
                <a:defRPr/>
              </a:pPr>
              <a:t>41</a:t>
            </a:fld>
            <a:endParaRPr lang="en-US" dirty="0"/>
          </a:p>
        </p:txBody>
      </p:sp>
    </p:spTree>
    <p:extLst>
      <p:ext uri="{BB962C8B-B14F-4D97-AF65-F5344CB8AC3E}">
        <p14:creationId xmlns:p14="http://schemas.microsoft.com/office/powerpoint/2010/main" val="257805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512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ea typeface="ヒラギノ角ゴ Pro W3"/>
                <a:cs typeface="ヒラギノ角ゴ Pro W3"/>
              </a:defRPr>
            </a:lvl1pPr>
            <a:lvl2pPr marL="742950" indent="-285750" eaLnBrk="0" hangingPunct="0">
              <a:defRPr>
                <a:solidFill>
                  <a:schemeClr val="tx1"/>
                </a:solidFill>
                <a:latin typeface="Arial" pitchFamily="34" charset="0"/>
                <a:ea typeface="ヒラギノ角ゴ Pro W3"/>
                <a:cs typeface="ヒラギノ角ゴ Pro W3"/>
              </a:defRPr>
            </a:lvl2pPr>
            <a:lvl3pPr marL="1143000" indent="-228600" eaLnBrk="0" hangingPunct="0">
              <a:defRPr>
                <a:solidFill>
                  <a:schemeClr val="tx1"/>
                </a:solidFill>
                <a:latin typeface="Arial" pitchFamily="34" charset="0"/>
                <a:ea typeface="ヒラギノ角ゴ Pro W3"/>
                <a:cs typeface="ヒラギノ角ゴ Pro W3"/>
              </a:defRPr>
            </a:lvl3pPr>
            <a:lvl4pPr marL="1600200" indent="-228600" eaLnBrk="0" hangingPunct="0">
              <a:defRPr>
                <a:solidFill>
                  <a:schemeClr val="tx1"/>
                </a:solidFill>
                <a:latin typeface="Arial" pitchFamily="34" charset="0"/>
                <a:ea typeface="ヒラギノ角ゴ Pro W3"/>
                <a:cs typeface="ヒラギノ角ゴ Pro W3"/>
              </a:defRPr>
            </a:lvl4pPr>
            <a:lvl5pPr marL="2057400" indent="-228600" eaLnBrk="0" hangingPunct="0">
              <a:defRPr>
                <a:solidFill>
                  <a:schemeClr val="tx1"/>
                </a:solidFill>
                <a:latin typeface="Arial" pitchFamily="34" charset="0"/>
                <a:ea typeface="ヒラギノ角ゴ Pro W3"/>
                <a:cs typeface="ヒラギノ角ゴ Pro W3"/>
              </a:defRPr>
            </a:lvl5pPr>
            <a:lvl6pPr marL="25146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6pPr>
            <a:lvl7pPr marL="29718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7pPr>
            <a:lvl8pPr marL="34290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8pPr>
            <a:lvl9pPr marL="38862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9pPr>
          </a:lstStyle>
          <a:p>
            <a:pPr eaLnBrk="1" hangingPunct="1"/>
            <a:fld id="{4B3BD3F0-F416-457F-8C4F-50BECA66516E}" type="slidenum">
              <a:rPr lang="en-US" altLang="en-US" smtClean="0"/>
              <a:pPr eaLnBrk="1" hangingPunct="1"/>
              <a:t>4</a:t>
            </a:fld>
            <a:endParaRPr lang="en-US" altLang="en-US"/>
          </a:p>
        </p:txBody>
      </p:sp>
    </p:spTree>
    <p:extLst>
      <p:ext uri="{BB962C8B-B14F-4D97-AF65-F5344CB8AC3E}">
        <p14:creationId xmlns:p14="http://schemas.microsoft.com/office/powerpoint/2010/main" val="964140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eaLnBrk="1" hangingPunct="1">
              <a:spcBef>
                <a:spcPct val="0"/>
              </a:spcBef>
            </a:pPr>
            <a:r>
              <a:rPr lang="en-US" altLang="en-US" dirty="0"/>
              <a:t>If non-chemical approaches are not effective by themselves you may need to use pesticides. Some</a:t>
            </a:r>
            <a:r>
              <a:rPr lang="en-US" altLang="en-US" baseline="0" dirty="0"/>
              <a:t> pesticides have less risk of exposure than others.</a:t>
            </a:r>
            <a:endParaRPr lang="en-US" altLang="en-US" dirty="0"/>
          </a:p>
          <a:p>
            <a:pPr eaLnBrk="1" hangingPunct="1">
              <a:spcBef>
                <a:spcPct val="0"/>
              </a:spcBef>
            </a:pPr>
            <a:endParaRPr lang="en-US" altLang="en-US" dirty="0"/>
          </a:p>
          <a:p>
            <a:pPr eaLnBrk="1" hangingPunct="1">
              <a:spcBef>
                <a:spcPct val="0"/>
              </a:spcBef>
            </a:pPr>
            <a:r>
              <a:rPr lang="en-US" altLang="en-US" dirty="0"/>
              <a:t>-Use pesticides that are exempt from the Healthy Schools Act requirements (contained pesticides -</a:t>
            </a:r>
            <a:r>
              <a:rPr lang="en-US" altLang="en-US" baseline="0" dirty="0"/>
              <a:t> </a:t>
            </a:r>
            <a:r>
              <a:rPr lang="en-US" altLang="en-US" dirty="0"/>
              <a:t>baits, gels, and traps)</a:t>
            </a:r>
          </a:p>
          <a:p>
            <a:pPr eaLnBrk="1" hangingPunct="1">
              <a:spcBef>
                <a:spcPct val="0"/>
              </a:spcBef>
              <a:buFontTx/>
              <a:buChar char="-"/>
            </a:pPr>
            <a:r>
              <a:rPr lang="en-US" altLang="en-US" dirty="0"/>
              <a:t>Use pesticides registered for use by the EPA and DPR,</a:t>
            </a:r>
            <a:r>
              <a:rPr lang="en-US" altLang="en-US" baseline="0" dirty="0"/>
              <a:t> illegal pesticides include chalk, </a:t>
            </a:r>
            <a:r>
              <a:rPr lang="en-US" altLang="en-US" baseline="0" dirty="0" err="1"/>
              <a:t>tres</a:t>
            </a:r>
            <a:r>
              <a:rPr lang="en-US" altLang="en-US" baseline="0" dirty="0"/>
              <a:t> </a:t>
            </a:r>
            <a:r>
              <a:rPr lang="en-US" altLang="en-US" baseline="0" dirty="0" err="1"/>
              <a:t>pasitos</a:t>
            </a:r>
            <a:r>
              <a:rPr lang="en-US" altLang="en-US" baseline="0" dirty="0"/>
              <a:t>, mothballs</a:t>
            </a:r>
            <a:endParaRPr lang="en-US" altLang="en-US" dirty="0"/>
          </a:p>
          <a:p>
            <a:pPr eaLnBrk="1" hangingPunct="1">
              <a:spcBef>
                <a:spcPct val="0"/>
              </a:spcBef>
              <a:buFontTx/>
              <a:buChar char="-"/>
            </a:pPr>
            <a:r>
              <a:rPr lang="en-US" altLang="en-US" dirty="0"/>
              <a:t>Use caution when choosing </a:t>
            </a:r>
            <a:r>
              <a:rPr lang="en-US" altLang="en-US" i="1" dirty="0"/>
              <a:t>organic, green</a:t>
            </a:r>
            <a:r>
              <a:rPr lang="en-US" altLang="en-US" dirty="0"/>
              <a:t>, or </a:t>
            </a:r>
            <a:r>
              <a:rPr lang="en-US" altLang="en-US" i="1" dirty="0"/>
              <a:t>natural</a:t>
            </a:r>
            <a:r>
              <a:rPr lang="en-US" altLang="en-US" dirty="0"/>
              <a:t> products</a:t>
            </a:r>
          </a:p>
          <a:p>
            <a:pPr eaLnBrk="1" hangingPunct="1">
              <a:spcBef>
                <a:spcPct val="0"/>
              </a:spcBef>
              <a:buFontTx/>
              <a:buChar char="-"/>
            </a:pPr>
            <a:endParaRPr lang="en-US" altLang="en-US" dirty="0"/>
          </a:p>
          <a:p>
            <a:pPr eaLnBrk="1" hangingPunct="1">
              <a:spcBef>
                <a:spcPct val="0"/>
              </a:spcBef>
            </a:pPr>
            <a:r>
              <a:rPr lang="en-US" altLang="en-US" dirty="0"/>
              <a:t>Always avoid</a:t>
            </a:r>
            <a:r>
              <a:rPr lang="en-US" altLang="en-US" baseline="0" dirty="0"/>
              <a:t> </a:t>
            </a:r>
            <a:r>
              <a:rPr lang="en-US" altLang="en-US" dirty="0"/>
              <a:t>foggers and sprays. They broadcast pesticides into the air and have a</a:t>
            </a:r>
            <a:r>
              <a:rPr lang="en-US" altLang="en-US" baseline="0" dirty="0"/>
              <a:t> high risk of exposure.</a:t>
            </a:r>
            <a:endParaRPr lang="en-US" dirty="0"/>
          </a:p>
        </p:txBody>
      </p:sp>
      <p:sp>
        <p:nvSpPr>
          <p:cNvPr id="4" name="Slide Number Placeholder 3"/>
          <p:cNvSpPr>
            <a:spLocks noGrp="1"/>
          </p:cNvSpPr>
          <p:nvPr>
            <p:ph type="sldNum" sz="quarter" idx="10"/>
          </p:nvPr>
        </p:nvSpPr>
        <p:spPr/>
        <p:txBody>
          <a:bodyPr/>
          <a:lstStyle/>
          <a:p>
            <a:pPr>
              <a:defRPr/>
            </a:pPr>
            <a:fld id="{B76E7C56-E781-4050-8DB8-442DFE1DC6DE}" type="slidenum">
              <a:rPr lang="en-US" smtClean="0"/>
              <a:pPr>
                <a:defRPr/>
              </a:pPr>
              <a:t>42</a:t>
            </a:fld>
            <a:endParaRPr lang="en-US" dirty="0"/>
          </a:p>
        </p:txBody>
      </p:sp>
    </p:spTree>
    <p:extLst>
      <p:ext uri="{BB962C8B-B14F-4D97-AF65-F5344CB8AC3E}">
        <p14:creationId xmlns:p14="http://schemas.microsoft.com/office/powerpoint/2010/main" val="151263828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a:t>A PMP can help you implement an effective IPM program.  It is important to use a professional if your outdoor area has fire ants.</a:t>
            </a:r>
          </a:p>
          <a:p>
            <a:pPr marL="228600" indent="-228600">
              <a:buAutoNum type="arabicPeriod"/>
            </a:pPr>
            <a:r>
              <a:rPr lang="en-US" sz="1200" b="0" i="0" u="none" strike="noStrike" kern="1200" baseline="0" dirty="0">
                <a:solidFill>
                  <a:schemeClr val="tx1"/>
                </a:solidFill>
                <a:latin typeface="+mn-lt"/>
                <a:ea typeface="+mn-ea"/>
                <a:cs typeface="+mn-cs"/>
              </a:rPr>
              <a:t>All pest management professionals (PMPs) must be licensed by the State of California. You can verify whether a company or an individual has a license issued by the Structural Pest Control Board at www.pestboard.ca.gov.  Having a structural pest control board license means you have passed the exam and you have completed your live scan finger print process.</a:t>
            </a:r>
          </a:p>
          <a:p>
            <a:pPr marL="0" indent="0">
              <a:buNone/>
            </a:pP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2. PMPs should be trained in IPM for schools and child care. The UC Statewide IPM Program offers a free online course for PMPs titled </a:t>
            </a:r>
            <a:r>
              <a:rPr lang="en-US" sz="1200" b="0" i="1" u="none" strike="noStrike" kern="1200" baseline="0" dirty="0">
                <a:solidFill>
                  <a:schemeClr val="tx1"/>
                </a:solidFill>
                <a:latin typeface="+mn-lt"/>
                <a:ea typeface="+mn-ea"/>
                <a:cs typeface="+mn-cs"/>
              </a:rPr>
              <a:t>Providing IPM Services in Schools and Child Care Settings. </a:t>
            </a:r>
            <a:r>
              <a:rPr lang="en-US" sz="1200" b="0" i="0" u="none" strike="noStrike" kern="1200" baseline="0" dirty="0">
                <a:solidFill>
                  <a:schemeClr val="tx1"/>
                </a:solidFill>
                <a:latin typeface="+mn-lt"/>
                <a:ea typeface="+mn-ea"/>
                <a:cs typeface="+mn-cs"/>
              </a:rPr>
              <a:t>Ask for proof that your PMP has taken the course</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3. Consider hiring a PMP with a third-party IPM certification, such as </a:t>
            </a:r>
            <a:r>
              <a:rPr lang="en-US" sz="1200" b="0" i="0" u="none" strike="noStrike" kern="1200" baseline="0" dirty="0" err="1">
                <a:solidFill>
                  <a:schemeClr val="tx1"/>
                </a:solidFill>
                <a:latin typeface="+mn-lt"/>
                <a:ea typeface="+mn-ea"/>
                <a:cs typeface="+mn-cs"/>
              </a:rPr>
              <a:t>EcoWise</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GreenPro</a:t>
            </a:r>
            <a:r>
              <a:rPr lang="en-US" sz="1200" b="0" i="0" u="none" strike="noStrike" kern="1200" baseline="0" dirty="0">
                <a:solidFill>
                  <a:schemeClr val="tx1"/>
                </a:solidFill>
                <a:latin typeface="+mn-lt"/>
                <a:ea typeface="+mn-ea"/>
                <a:cs typeface="+mn-cs"/>
              </a:rPr>
              <a:t>, or Green Shield. </a:t>
            </a:r>
            <a:endParaRPr lang="en-US" dirty="0"/>
          </a:p>
          <a:p>
            <a:endParaRPr lang="en-US" baseline="0" dirty="0"/>
          </a:p>
        </p:txBody>
      </p:sp>
      <p:sp>
        <p:nvSpPr>
          <p:cNvPr id="4" name="Slide Number Placeholder 3"/>
          <p:cNvSpPr>
            <a:spLocks noGrp="1"/>
          </p:cNvSpPr>
          <p:nvPr>
            <p:ph type="sldNum" sz="quarter" idx="10"/>
          </p:nvPr>
        </p:nvSpPr>
        <p:spPr/>
        <p:txBody>
          <a:bodyPr/>
          <a:lstStyle/>
          <a:p>
            <a:pPr>
              <a:defRPr/>
            </a:pPr>
            <a:fld id="{B76E7C56-E781-4050-8DB8-442DFE1DC6DE}" type="slidenum">
              <a:rPr lang="en-US" smtClean="0"/>
              <a:pPr>
                <a:defRPr/>
              </a:pPr>
              <a:t>43</a:t>
            </a:fld>
            <a:endParaRPr lang="en-US" dirty="0"/>
          </a:p>
        </p:txBody>
      </p:sp>
    </p:spTree>
    <p:extLst>
      <p:ext uri="{BB962C8B-B14F-4D97-AF65-F5344CB8AC3E}">
        <p14:creationId xmlns:p14="http://schemas.microsoft.com/office/powerpoint/2010/main" val="14237180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b="0" i="0" u="none" strike="noStrike" kern="1200" baseline="0" dirty="0">
                <a:solidFill>
                  <a:schemeClr val="tx1"/>
                </a:solidFill>
                <a:latin typeface="+mn-lt"/>
                <a:ea typeface="+mn-ea"/>
                <a:cs typeface="+mn-cs"/>
              </a:rPr>
              <a:t>Consider hiring a PMP with a third-party IPM certification, such as </a:t>
            </a:r>
            <a:r>
              <a:rPr lang="en-US" sz="1200" b="0" i="0" u="none" strike="noStrike" kern="1200" baseline="0" dirty="0" err="1">
                <a:solidFill>
                  <a:schemeClr val="tx1"/>
                </a:solidFill>
                <a:latin typeface="+mn-lt"/>
                <a:ea typeface="+mn-ea"/>
                <a:cs typeface="+mn-cs"/>
              </a:rPr>
              <a:t>EcoWise</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GreenPro</a:t>
            </a:r>
            <a:r>
              <a:rPr lang="en-US" sz="1200" b="0" i="0" u="none" strike="noStrike" kern="1200" baseline="0" dirty="0">
                <a:solidFill>
                  <a:schemeClr val="tx1"/>
                </a:solidFill>
                <a:latin typeface="+mn-lt"/>
                <a:ea typeface="+mn-ea"/>
                <a:cs typeface="+mn-cs"/>
              </a:rPr>
              <a:t>, or Green Shield. </a:t>
            </a:r>
            <a:endParaRPr lang="en-US" dirty="0"/>
          </a:p>
          <a:p>
            <a:endParaRPr lang="en-US" baseline="0" dirty="0"/>
          </a:p>
        </p:txBody>
      </p:sp>
      <p:sp>
        <p:nvSpPr>
          <p:cNvPr id="4" name="Slide Number Placeholder 3"/>
          <p:cNvSpPr>
            <a:spLocks noGrp="1"/>
          </p:cNvSpPr>
          <p:nvPr>
            <p:ph type="sldNum" sz="quarter" idx="10"/>
          </p:nvPr>
        </p:nvSpPr>
        <p:spPr/>
        <p:txBody>
          <a:bodyPr/>
          <a:lstStyle/>
          <a:p>
            <a:pPr>
              <a:defRPr/>
            </a:pPr>
            <a:fld id="{B76E7C56-E781-4050-8DB8-442DFE1DC6DE}" type="slidenum">
              <a:rPr lang="en-US" smtClean="0"/>
              <a:pPr>
                <a:defRPr/>
              </a:pPr>
              <a:t>44</a:t>
            </a:fld>
            <a:endParaRPr lang="en-US" dirty="0"/>
          </a:p>
        </p:txBody>
      </p:sp>
    </p:spTree>
    <p:extLst>
      <p:ext uri="{BB962C8B-B14F-4D97-AF65-F5344CB8AC3E}">
        <p14:creationId xmlns:p14="http://schemas.microsoft.com/office/powerpoint/2010/main" val="165024790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Poll</a:t>
            </a:r>
          </a:p>
        </p:txBody>
      </p:sp>
      <p:sp>
        <p:nvSpPr>
          <p:cNvPr id="4" name="Slide Number Placeholder 3"/>
          <p:cNvSpPr>
            <a:spLocks noGrp="1"/>
          </p:cNvSpPr>
          <p:nvPr>
            <p:ph type="sldNum" sz="quarter" idx="5"/>
          </p:nvPr>
        </p:nvSpPr>
        <p:spPr/>
        <p:txBody>
          <a:bodyPr/>
          <a:lstStyle/>
          <a:p>
            <a:fld id="{8E05F3B6-3F50-42C0-B15E-F1698C309863}" type="slidenum">
              <a:rPr lang="en-US" smtClean="0"/>
              <a:t>47</a:t>
            </a:fld>
            <a:endParaRPr lang="en-US"/>
          </a:p>
        </p:txBody>
      </p:sp>
    </p:spTree>
    <p:extLst>
      <p:ext uri="{BB962C8B-B14F-4D97-AF65-F5344CB8AC3E}">
        <p14:creationId xmlns:p14="http://schemas.microsoft.com/office/powerpoint/2010/main" val="224851014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Use pest sheets: ants,</a:t>
            </a:r>
            <a:r>
              <a:rPr lang="en-US" baseline="0" dirty="0"/>
              <a:t> </a:t>
            </a:r>
            <a:r>
              <a:rPr lang="en-US" baseline="0" dirty="0" err="1"/>
              <a:t>yellowjackets</a:t>
            </a:r>
            <a:r>
              <a:rPr lang="en-US" baseline="0" dirty="0"/>
              <a:t>, cockroaches, gophers, rodents, spiders</a:t>
            </a:r>
          </a:p>
          <a:p>
            <a:r>
              <a:rPr lang="en-US" baseline="0" dirty="0"/>
              <a:t>What they can do at their center or home and what they can tell parents to do at home</a:t>
            </a:r>
            <a:endParaRPr lang="en-US" dirty="0"/>
          </a:p>
        </p:txBody>
      </p:sp>
      <p:sp>
        <p:nvSpPr>
          <p:cNvPr id="4" name="Slide Number Placeholder 3"/>
          <p:cNvSpPr>
            <a:spLocks noGrp="1"/>
          </p:cNvSpPr>
          <p:nvPr>
            <p:ph type="sldNum" sz="quarter" idx="10"/>
          </p:nvPr>
        </p:nvSpPr>
        <p:spPr/>
        <p:txBody>
          <a:bodyPr/>
          <a:lstStyle/>
          <a:p>
            <a:pPr>
              <a:defRPr/>
            </a:pPr>
            <a:fld id="{445F4572-CB99-40FC-AA4A-6C21834D3768}" type="slidenum">
              <a:rPr lang="en-US" smtClean="0"/>
              <a:pPr>
                <a:defRPr/>
              </a:pPr>
              <a:t>48</a:t>
            </a:fld>
            <a:endParaRPr lang="en-US" dirty="0"/>
          </a:p>
        </p:txBody>
      </p:sp>
    </p:spTree>
    <p:extLst>
      <p:ext uri="{BB962C8B-B14F-4D97-AF65-F5344CB8AC3E}">
        <p14:creationId xmlns:p14="http://schemas.microsoft.com/office/powerpoint/2010/main" val="84294951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10"/>
          </p:nvPr>
        </p:nvSpPr>
        <p:spPr/>
        <p:txBody>
          <a:bodyPr/>
          <a:lstStyle/>
          <a:p>
            <a:pPr>
              <a:defRPr/>
            </a:pPr>
            <a:fld id="{445F4572-CB99-40FC-AA4A-6C21834D3768}" type="slidenum">
              <a:rPr lang="en-US" smtClean="0"/>
              <a:pPr>
                <a:defRPr/>
              </a:pPr>
              <a:t>51</a:t>
            </a:fld>
            <a:endParaRPr lang="en-US" dirty="0"/>
          </a:p>
        </p:txBody>
      </p:sp>
    </p:spTree>
    <p:extLst>
      <p:ext uri="{BB962C8B-B14F-4D97-AF65-F5344CB8AC3E}">
        <p14:creationId xmlns:p14="http://schemas.microsoft.com/office/powerpoint/2010/main" val="35984711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eaLnBrk="1" fontAlgn="auto" hangingPunct="1">
              <a:spcBef>
                <a:spcPts val="0"/>
              </a:spcBef>
              <a:spcAft>
                <a:spcPts val="0"/>
              </a:spcAft>
              <a:defRPr/>
            </a:pPr>
            <a:r>
              <a:rPr lang="en-US" dirty="0"/>
              <a:t>What are the five things we hope you’ll take away from this presentation? </a:t>
            </a:r>
          </a:p>
          <a:p>
            <a:pPr marL="228600" indent="-228600" eaLnBrk="1" fontAlgn="auto" hangingPunct="1">
              <a:spcBef>
                <a:spcPts val="0"/>
              </a:spcBef>
              <a:spcAft>
                <a:spcPts val="0"/>
              </a:spcAft>
              <a:buFontTx/>
              <a:buAutoNum type="arabicParenR"/>
              <a:defRPr/>
            </a:pPr>
            <a:r>
              <a:rPr lang="en-US" dirty="0"/>
              <a:t>There’s a strong relationship between pest, pesticides, children, and health and integrated pest management methods are designed with this in mind.  </a:t>
            </a:r>
          </a:p>
          <a:p>
            <a:pPr marL="228600" indent="-228600" eaLnBrk="1" fontAlgn="auto" hangingPunct="1">
              <a:spcBef>
                <a:spcPts val="0"/>
              </a:spcBef>
              <a:spcAft>
                <a:spcPts val="0"/>
              </a:spcAft>
              <a:buFontTx/>
              <a:buAutoNum type="arabicParenR"/>
              <a:defRPr/>
            </a:pPr>
            <a:r>
              <a:rPr lang="en-US" dirty="0"/>
              <a:t>This presentation will teach you how you control pests both inside and outside of your center.  </a:t>
            </a:r>
          </a:p>
          <a:p>
            <a:pPr marL="228600" indent="-228600" eaLnBrk="1" fontAlgn="auto" hangingPunct="1">
              <a:spcBef>
                <a:spcPts val="0"/>
              </a:spcBef>
              <a:spcAft>
                <a:spcPts val="0"/>
              </a:spcAft>
              <a:buFontTx/>
              <a:buAutoNum type="arabicParenR"/>
              <a:defRPr/>
            </a:pPr>
            <a:r>
              <a:rPr lang="en-US" dirty="0"/>
              <a:t>It will also teach you what IPM is and isn’t, and how you can implement an IPM program in your center.  </a:t>
            </a:r>
          </a:p>
          <a:p>
            <a:pPr marL="228600" indent="-228600" eaLnBrk="1" fontAlgn="auto" hangingPunct="1">
              <a:spcBef>
                <a:spcPts val="0"/>
              </a:spcBef>
              <a:spcAft>
                <a:spcPts val="0"/>
              </a:spcAft>
              <a:buFontTx/>
              <a:buAutoNum type="arabicParenR"/>
              <a:defRPr/>
            </a:pPr>
            <a:r>
              <a:rPr lang="en-US" dirty="0"/>
              <a:t>In addition to this information being about best practices, it’s also about the law.  Today we’ll learn more about the Healthy Schools Act and what your responsibilities are in order to be compliant with it.</a:t>
            </a:r>
          </a:p>
        </p:txBody>
      </p:sp>
      <p:sp>
        <p:nvSpPr>
          <p:cNvPr id="522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ea typeface="ヒラギノ角ゴ Pro W3"/>
                <a:cs typeface="ヒラギノ角ゴ Pro W3"/>
              </a:defRPr>
            </a:lvl1pPr>
            <a:lvl2pPr marL="742950" indent="-285750" eaLnBrk="0" hangingPunct="0">
              <a:defRPr>
                <a:solidFill>
                  <a:schemeClr val="tx1"/>
                </a:solidFill>
                <a:latin typeface="Arial" pitchFamily="34" charset="0"/>
                <a:ea typeface="ヒラギノ角ゴ Pro W3"/>
                <a:cs typeface="ヒラギノ角ゴ Pro W3"/>
              </a:defRPr>
            </a:lvl2pPr>
            <a:lvl3pPr marL="1143000" indent="-228600" eaLnBrk="0" hangingPunct="0">
              <a:defRPr>
                <a:solidFill>
                  <a:schemeClr val="tx1"/>
                </a:solidFill>
                <a:latin typeface="Arial" pitchFamily="34" charset="0"/>
                <a:ea typeface="ヒラギノ角ゴ Pro W3"/>
                <a:cs typeface="ヒラギノ角ゴ Pro W3"/>
              </a:defRPr>
            </a:lvl3pPr>
            <a:lvl4pPr marL="1600200" indent="-228600" eaLnBrk="0" hangingPunct="0">
              <a:defRPr>
                <a:solidFill>
                  <a:schemeClr val="tx1"/>
                </a:solidFill>
                <a:latin typeface="Arial" pitchFamily="34" charset="0"/>
                <a:ea typeface="ヒラギノ角ゴ Pro W3"/>
                <a:cs typeface="ヒラギノ角ゴ Pro W3"/>
              </a:defRPr>
            </a:lvl4pPr>
            <a:lvl5pPr marL="2057400" indent="-228600" eaLnBrk="0" hangingPunct="0">
              <a:defRPr>
                <a:solidFill>
                  <a:schemeClr val="tx1"/>
                </a:solidFill>
                <a:latin typeface="Arial" pitchFamily="34" charset="0"/>
                <a:ea typeface="ヒラギノ角ゴ Pro W3"/>
                <a:cs typeface="ヒラギノ角ゴ Pro W3"/>
              </a:defRPr>
            </a:lvl5pPr>
            <a:lvl6pPr marL="25146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6pPr>
            <a:lvl7pPr marL="29718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7pPr>
            <a:lvl8pPr marL="34290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8pPr>
            <a:lvl9pPr marL="38862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9pPr>
          </a:lstStyle>
          <a:p>
            <a:pPr eaLnBrk="1" hangingPunct="1"/>
            <a:fld id="{D4148BB2-3874-43A7-A626-3FC903A84C0D}" type="slidenum">
              <a:rPr lang="en-US" altLang="en-US" smtClean="0"/>
              <a:pPr eaLnBrk="1" hangingPunct="1"/>
              <a:t>5</a:t>
            </a:fld>
            <a:endParaRPr lang="en-US" altLang="en-US"/>
          </a:p>
        </p:txBody>
      </p:sp>
    </p:spTree>
    <p:extLst>
      <p:ext uri="{BB962C8B-B14F-4D97-AF65-F5344CB8AC3E}">
        <p14:creationId xmlns:p14="http://schemas.microsoft.com/office/powerpoint/2010/main" val="41022660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eaLnBrk="1" hangingPunct="1">
              <a:spcBef>
                <a:spcPct val="0"/>
              </a:spcBef>
            </a:pPr>
            <a:r>
              <a:rPr lang="en-US" altLang="en-US" b="1" dirty="0"/>
              <a:t>Has anyone heard of the Healthy Schools Act?  What can you tell me about it?</a:t>
            </a:r>
          </a:p>
          <a:p>
            <a:pPr eaLnBrk="1" hangingPunct="1">
              <a:spcBef>
                <a:spcPct val="0"/>
              </a:spcBef>
            </a:pPr>
            <a:r>
              <a:rPr lang="en-US" altLang="en-US" dirty="0"/>
              <a:t>In 2007, California Law AB 2865 extended the Healthy Schools Act to child care centers. Many ECE providers are unaware of their responsibilities under the HSA. </a:t>
            </a:r>
            <a:endParaRPr lang="en-US" altLang="en-US" b="1" dirty="0"/>
          </a:p>
          <a:p>
            <a:pPr eaLnBrk="1" hangingPunct="1">
              <a:spcBef>
                <a:spcPct val="0"/>
              </a:spcBef>
            </a:pPr>
            <a:endParaRPr lang="en-US" altLang="en-US" dirty="0"/>
          </a:p>
          <a:p>
            <a:pPr eaLnBrk="1" hangingPunct="1">
              <a:spcBef>
                <a:spcPct val="0"/>
              </a:spcBef>
            </a:pPr>
            <a:r>
              <a:rPr lang="en-US" altLang="en-US" dirty="0"/>
              <a:t>Even though</a:t>
            </a:r>
            <a:r>
              <a:rPr lang="en-US" altLang="en-US" baseline="0" dirty="0"/>
              <a:t> the HSA does not apply to family child care homes, there is great value in protecting children’s health using IPM strategies in this setting. Guidance for safer pest management and IPM specific to family child care homes is available on the CCHP website: https://cchp.ucsf.edu/content/integrated-pest-management-toolkit-family-child-care-homes </a:t>
            </a:r>
            <a:endParaRPr lang="en-US" altLang="en-US" dirty="0"/>
          </a:p>
          <a:p>
            <a:pPr eaLnBrk="1" hangingPunct="1">
              <a:spcBef>
                <a:spcPct val="0"/>
              </a:spcBef>
            </a:pPr>
            <a:r>
              <a:rPr lang="en-US" altLang="en-US" dirty="0"/>
              <a:t>Who is responsible for helping to implement the Healthy Schools Act?</a:t>
            </a:r>
            <a:r>
              <a:rPr lang="en-US" altLang="en-US" baseline="0" dirty="0"/>
              <a:t> </a:t>
            </a:r>
            <a:r>
              <a:rPr lang="en-US" altLang="en-US" dirty="0"/>
              <a:t>The California Department of Pesticide Regulation (DPR) is responsible for helping schools and child care centers implement IPM practices.  You may request information from the California DPR about starting an IPM program in an ECE facility by contacting The California Department of Pesticide Regulation’s Growing Up Green Program. Contact information is available online  </a:t>
            </a:r>
            <a:r>
              <a:rPr lang="en-US" altLang="en-US" u="sng" dirty="0"/>
              <a:t>at</a:t>
            </a:r>
            <a:r>
              <a:rPr lang="en-US" altLang="en-US" dirty="0"/>
              <a:t>  </a:t>
            </a:r>
            <a:r>
              <a:rPr lang="en-US" altLang="en-US" u="sng" dirty="0">
                <a:hlinkClick r:id="rId3"/>
              </a:rPr>
              <a:t>http://apps.cdpr.ca.gov/schoolipm/childcare/</a:t>
            </a:r>
            <a:endParaRPr lang="en-US" altLang="en-US" dirty="0"/>
          </a:p>
          <a:p>
            <a:endParaRPr lang="en-US" dirty="0"/>
          </a:p>
        </p:txBody>
      </p:sp>
      <p:sp>
        <p:nvSpPr>
          <p:cNvPr id="4" name="Slide Number Placeholder 3"/>
          <p:cNvSpPr>
            <a:spLocks noGrp="1"/>
          </p:cNvSpPr>
          <p:nvPr>
            <p:ph type="sldNum" sz="quarter" idx="10"/>
          </p:nvPr>
        </p:nvSpPr>
        <p:spPr/>
        <p:txBody>
          <a:bodyPr/>
          <a:lstStyle/>
          <a:p>
            <a:pPr>
              <a:defRPr/>
            </a:pPr>
            <a:fld id="{445F4572-CB99-40FC-AA4A-6C21834D3768}" type="slidenum">
              <a:rPr lang="en-US" smtClean="0"/>
              <a:pPr>
                <a:defRPr/>
              </a:pPr>
              <a:t>6</a:t>
            </a:fld>
            <a:endParaRPr lang="en-US" dirty="0"/>
          </a:p>
        </p:txBody>
      </p:sp>
    </p:spTree>
    <p:extLst>
      <p:ext uri="{BB962C8B-B14F-4D97-AF65-F5344CB8AC3E}">
        <p14:creationId xmlns:p14="http://schemas.microsoft.com/office/powerpoint/2010/main" val="9967496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baseline="0" dirty="0"/>
              <a:t>You may be familiar with these requirements (next 4 slides):</a:t>
            </a:r>
          </a:p>
          <a:p>
            <a:pPr eaLnBrk="1" hangingPunct="1">
              <a:spcBef>
                <a:spcPct val="0"/>
              </a:spcBef>
            </a:pPr>
            <a:r>
              <a:rPr lang="en-US" altLang="en-US" baseline="0" dirty="0"/>
              <a:t>1. </a:t>
            </a:r>
            <a:r>
              <a:rPr lang="en-US" altLang="en-US" b="1" baseline="0" dirty="0"/>
              <a:t>Identify</a:t>
            </a:r>
            <a:r>
              <a:rPr lang="en-US" altLang="en-US" baseline="0" dirty="0"/>
              <a:t> a person at the center to make sure the requirements are met, AKA the Integrated Pest Management Coordinator </a:t>
            </a:r>
          </a:p>
          <a:p>
            <a:r>
              <a:rPr lang="en-US" altLang="en-US" dirty="0"/>
              <a:t>2. </a:t>
            </a:r>
            <a:r>
              <a:rPr lang="en-US" b="0" dirty="0"/>
              <a:t>Develop an IPM </a:t>
            </a:r>
            <a:r>
              <a:rPr lang="en-US" b="1" dirty="0"/>
              <a:t>plan</a:t>
            </a:r>
          </a:p>
          <a:p>
            <a:pPr marL="628650" lvl="1" indent="-171450">
              <a:buFont typeface="Arial" panose="020B0604020202020204" pitchFamily="34" charset="0"/>
              <a:buChar char="•"/>
            </a:pPr>
            <a:r>
              <a:rPr lang="en-US" b="0" dirty="0"/>
              <a:t>Use the template provided by the Department of Pesticide Regulation (DPR); or get your own IPM plan approved by DPR;</a:t>
            </a:r>
            <a:r>
              <a:rPr lang="en-US" b="0" baseline="0" dirty="0"/>
              <a:t> </a:t>
            </a:r>
          </a:p>
          <a:p>
            <a:pPr marL="628650" lvl="1" indent="-171450">
              <a:buFont typeface="Arial" panose="020B0604020202020204" pitchFamily="34" charset="0"/>
              <a:buChar char="•"/>
            </a:pPr>
            <a:r>
              <a:rPr lang="en-US" dirty="0"/>
              <a:t>Post the IPM plan on your program’s Web site; if you do not have a Web site send the IPM plan to all parents, guardians, and staff with the annual written notification</a:t>
            </a:r>
          </a:p>
          <a:p>
            <a:pPr marL="628650" lvl="1" indent="-171450">
              <a:buFont typeface="Arial" panose="020B0604020202020204" pitchFamily="34" charset="0"/>
              <a:buChar char="•"/>
            </a:pPr>
            <a:r>
              <a:rPr lang="en-US" dirty="0"/>
              <a:t>Post a paper copy of the plan in your center or school office</a:t>
            </a:r>
          </a:p>
          <a:p>
            <a:pPr eaLnBrk="1" hangingPunct="1">
              <a:spcBef>
                <a:spcPct val="0"/>
              </a:spcBef>
            </a:pPr>
            <a:endParaRPr lang="en-US" altLang="en-US" dirty="0"/>
          </a:p>
          <a:p>
            <a:pPr eaLnBrk="1" hangingPunct="1">
              <a:spcBef>
                <a:spcPct val="0"/>
              </a:spcBef>
            </a:pPr>
            <a:endParaRPr lang="en-US" altLang="en-US" dirty="0"/>
          </a:p>
          <a:p>
            <a:endParaRPr lang="en-US" dirty="0"/>
          </a:p>
        </p:txBody>
      </p:sp>
      <p:sp>
        <p:nvSpPr>
          <p:cNvPr id="4" name="Slide Number Placeholder 3"/>
          <p:cNvSpPr>
            <a:spLocks noGrp="1"/>
          </p:cNvSpPr>
          <p:nvPr>
            <p:ph type="sldNum" sz="quarter" idx="5"/>
          </p:nvPr>
        </p:nvSpPr>
        <p:spPr/>
        <p:txBody>
          <a:bodyPr/>
          <a:lstStyle/>
          <a:p>
            <a:fld id="{8E05F3B6-3F50-42C0-B15E-F1698C309863}" type="slidenum">
              <a:rPr lang="en-US" smtClean="0"/>
              <a:t>7</a:t>
            </a:fld>
            <a:endParaRPr lang="en-US"/>
          </a:p>
        </p:txBody>
      </p:sp>
    </p:spTree>
    <p:extLst>
      <p:ext uri="{BB962C8B-B14F-4D97-AF65-F5344CB8AC3E}">
        <p14:creationId xmlns:p14="http://schemas.microsoft.com/office/powerpoint/2010/main" val="8156075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Complete IPM training</a:t>
            </a:r>
            <a:r>
              <a:rPr lang="en-US" b="0" dirty="0"/>
              <a:t> </a:t>
            </a:r>
          </a:p>
          <a:p>
            <a:pPr marL="628650" lvl="1" indent="-171450">
              <a:buFont typeface="Arial" panose="020B0604020202020204" pitchFamily="34" charset="0"/>
              <a:buChar char="•"/>
            </a:pPr>
            <a:r>
              <a:rPr lang="en-US" b="0" dirty="0"/>
              <a:t>This training is required for the IPM coordinator and anyone who will apply pesticides (including disinfectants) at the child care program</a:t>
            </a:r>
          </a:p>
          <a:p>
            <a:pPr marL="628650" lvl="1" indent="-171450">
              <a:buFont typeface="Arial" panose="020B0604020202020204" pitchFamily="34" charset="0"/>
              <a:buChar char="•"/>
            </a:pPr>
            <a:r>
              <a:rPr lang="en-US" b="0" dirty="0"/>
              <a:t>Training must be repeated every year</a:t>
            </a:r>
            <a:endParaRPr lang="en-US" altLang="en-US" dirty="0"/>
          </a:p>
          <a:p>
            <a:pPr eaLnBrk="1" hangingPunct="1">
              <a:spcBef>
                <a:spcPct val="0"/>
              </a:spcBef>
            </a:pPr>
            <a:endParaRPr lang="en-US" altLang="en-US" dirty="0"/>
          </a:p>
          <a:p>
            <a:pPr marL="0" marR="0" lvl="0" indent="0" algn="l" defTabSz="914400" rtl="0" eaLnBrk="1" fontAlgn="auto" latinLnBrk="0" hangingPunct="1">
              <a:lnSpc>
                <a:spcPct val="100000"/>
              </a:lnSpc>
              <a:spcBef>
                <a:spcPct val="0"/>
              </a:spcBef>
              <a:spcAft>
                <a:spcPts val="0"/>
              </a:spcAft>
              <a:buClrTx/>
              <a:buSzTx/>
              <a:buFontTx/>
              <a:buNone/>
              <a:tabLst/>
              <a:defRPr/>
            </a:pPr>
            <a:r>
              <a:rPr lang="en-US" altLang="en-US" b="1" dirty="0"/>
              <a:t>Post signs</a:t>
            </a:r>
          </a:p>
          <a:p>
            <a:pPr marL="628650" marR="0" lvl="1" indent="-17145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lang="en-US" altLang="en-US" dirty="0"/>
              <a:t>Notify parents and staff before pesticides are applied</a:t>
            </a:r>
          </a:p>
          <a:p>
            <a:pPr marL="628650" marR="0" lvl="1" indent="-17145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lang="en-US" dirty="0">
                <a:latin typeface="Arial"/>
                <a:cs typeface="Arial"/>
              </a:rPr>
              <a:t>Post warning signs around each area where nonexempt pesticides will be applied (sprays, foggers, or uncontained pellets or powder) .</a:t>
            </a:r>
          </a:p>
          <a:p>
            <a:pPr marL="628650" marR="0" lvl="1" indent="-17145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lang="en-US" dirty="0">
                <a:latin typeface="Arial"/>
                <a:cs typeface="Arial"/>
              </a:rPr>
              <a:t>These signs should be posted 24 hours before and stay in place 72 hours after pesticides are used. </a:t>
            </a:r>
            <a:endParaRPr lang="en-US" dirty="0">
              <a:latin typeface="Arial" panose="020B0604020202020204" pitchFamily="34" charset="0"/>
              <a:cs typeface="Arial" panose="020B0604020202020204" pitchFamily="34" charset="0"/>
            </a:endParaRPr>
          </a:p>
          <a:p>
            <a:pPr eaLnBrk="1" hangingPunct="1">
              <a:spcBef>
                <a:spcPct val="0"/>
              </a:spcBef>
            </a:pPr>
            <a:endParaRPr lang="en-US" altLang="en-US" dirty="0"/>
          </a:p>
          <a:p>
            <a:endParaRPr lang="en-US" dirty="0"/>
          </a:p>
        </p:txBody>
      </p:sp>
      <p:sp>
        <p:nvSpPr>
          <p:cNvPr id="4" name="Slide Number Placeholder 3"/>
          <p:cNvSpPr>
            <a:spLocks noGrp="1"/>
          </p:cNvSpPr>
          <p:nvPr>
            <p:ph type="sldNum" sz="quarter" idx="5"/>
          </p:nvPr>
        </p:nvSpPr>
        <p:spPr/>
        <p:txBody>
          <a:bodyPr/>
          <a:lstStyle/>
          <a:p>
            <a:fld id="{8E05F3B6-3F50-42C0-B15E-F1698C309863}" type="slidenum">
              <a:rPr lang="en-US" smtClean="0"/>
              <a:t>8</a:t>
            </a:fld>
            <a:endParaRPr lang="en-US"/>
          </a:p>
        </p:txBody>
      </p:sp>
    </p:spTree>
    <p:extLst>
      <p:ext uri="{BB962C8B-B14F-4D97-AF65-F5344CB8AC3E}">
        <p14:creationId xmlns:p14="http://schemas.microsoft.com/office/powerpoint/2010/main" val="34681595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1" dirty="0"/>
              <a:t>Notify</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dirty="0"/>
              <a:t>Every year, let everyone know in writing </a:t>
            </a:r>
            <a:r>
              <a:rPr lang="en-US" sz="1200" dirty="0">
                <a:latin typeface="Arial" panose="020B0604020202020204" pitchFamily="34" charset="0"/>
                <a:cs typeface="Arial" panose="020B0604020202020204" pitchFamily="34" charset="0"/>
              </a:rPr>
              <a:t>which pesticides are expected to be applied by center staff or pest management professionals in the upcoming year.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1" dirty="0"/>
              <a:t>Record</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dirty="0"/>
              <a:t>Keep records </a:t>
            </a:r>
            <a:r>
              <a:rPr lang="en-US" sz="1800" dirty="0">
                <a:effectLst/>
                <a:latin typeface="Segoe UI" panose="020B0502040204020203" pitchFamily="34" charset="0"/>
              </a:rPr>
              <a:t>about nonexempt pesticides </a:t>
            </a:r>
            <a:r>
              <a:rPr lang="en-US" sz="1800" dirty="0">
                <a:latin typeface="Arial"/>
                <a:cs typeface="Arial"/>
              </a:rPr>
              <a:t>(sprays, foggers, or uncontained pellets or powder) </a:t>
            </a:r>
            <a:r>
              <a:rPr lang="en-US" sz="1800" dirty="0">
                <a:effectLst/>
                <a:latin typeface="Segoe UI" panose="020B0502040204020203" pitchFamily="34" charset="0"/>
              </a:rPr>
              <a:t>used by staff and contractors in the past 4 years</a:t>
            </a:r>
            <a:endParaRPr lang="en-US" dirty="0"/>
          </a:p>
        </p:txBody>
      </p:sp>
      <p:sp>
        <p:nvSpPr>
          <p:cNvPr id="4" name="Slide Number Placeholder 3"/>
          <p:cNvSpPr>
            <a:spLocks noGrp="1"/>
          </p:cNvSpPr>
          <p:nvPr>
            <p:ph type="sldNum" sz="quarter" idx="5"/>
          </p:nvPr>
        </p:nvSpPr>
        <p:spPr/>
        <p:txBody>
          <a:bodyPr/>
          <a:lstStyle/>
          <a:p>
            <a:fld id="{8E05F3B6-3F50-42C0-B15E-F1698C309863}" type="slidenum">
              <a:rPr lang="en-US" smtClean="0"/>
              <a:t>9</a:t>
            </a:fld>
            <a:endParaRPr lang="en-US"/>
          </a:p>
        </p:txBody>
      </p:sp>
    </p:spTree>
    <p:extLst>
      <p:ext uri="{BB962C8B-B14F-4D97-AF65-F5344CB8AC3E}">
        <p14:creationId xmlns:p14="http://schemas.microsoft.com/office/powerpoint/2010/main" val="17218965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905001"/>
            <a:ext cx="10058400" cy="2593975"/>
          </a:xfrm>
        </p:spPr>
        <p:txBody>
          <a:bodyPr anchor="b"/>
          <a:lstStyle>
            <a:lvl1pPr>
              <a:defRPr sz="6600">
                <a:ln>
                  <a:noFill/>
                </a:ln>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914400" y="4572000"/>
            <a:ext cx="8615680" cy="1066800"/>
          </a:xfrm>
        </p:spPr>
        <p:txBody>
          <a:bodyPr anchor="t">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rot="16200000">
            <a:off x="10474869" y="1584960"/>
            <a:ext cx="2438399" cy="487680"/>
          </a:xfrm>
          <a:prstGeom prst="rect">
            <a:avLst/>
          </a:prstGeom>
        </p:spPr>
        <p:txBody>
          <a:bodyPr/>
          <a:lstStyle/>
          <a:p>
            <a:r>
              <a:rPr lang="en-US" dirty="0">
                <a:solidFill>
                  <a:srgbClr val="CAF278"/>
                </a:solidFill>
              </a:rPr>
              <a:t>Updated </a:t>
            </a:r>
            <a:fld id="{18023D56-33BB-4F42-A9DF-F6EB454605CD}" type="datetime1">
              <a:rPr lang="en-US" smtClean="0">
                <a:solidFill>
                  <a:srgbClr val="CAF278"/>
                </a:solidFill>
              </a:rPr>
              <a:pPr/>
              <a:t>4/25/2023</a:t>
            </a:fld>
            <a:endParaRPr lang="en-US" dirty="0">
              <a:solidFill>
                <a:srgbClr val="CAF278"/>
              </a:solidFill>
            </a:endParaRPr>
          </a:p>
        </p:txBody>
      </p:sp>
      <p:sp>
        <p:nvSpPr>
          <p:cNvPr id="5" name="Footer Placeholder 4"/>
          <p:cNvSpPr>
            <a:spLocks noGrp="1"/>
          </p:cNvSpPr>
          <p:nvPr>
            <p:ph type="ftr" sz="quarter" idx="11"/>
          </p:nvPr>
        </p:nvSpPr>
        <p:spPr>
          <a:xfrm rot="16200000">
            <a:off x="10510428" y="3987800"/>
            <a:ext cx="2367281" cy="487680"/>
          </a:xfrm>
          <a:prstGeom prst="rect">
            <a:avLst/>
          </a:prstGeom>
        </p:spPr>
        <p:txBody>
          <a:bodyPr/>
          <a:lstStyle/>
          <a:p>
            <a:r>
              <a:rPr lang="en-US" dirty="0">
                <a:solidFill>
                  <a:srgbClr val="CAF278"/>
                </a:solidFill>
              </a:rPr>
              <a:t>©UCSF CCHP 2020</a:t>
            </a:r>
          </a:p>
        </p:txBody>
      </p:sp>
      <p:sp>
        <p:nvSpPr>
          <p:cNvPr id="6" name="Slide Number Placeholder 5"/>
          <p:cNvSpPr>
            <a:spLocks noGrp="1"/>
          </p:cNvSpPr>
          <p:nvPr>
            <p:ph type="sldNum" sz="quarter" idx="12"/>
          </p:nvPr>
        </p:nvSpPr>
        <p:spPr/>
        <p:txBody>
          <a:bodyPr/>
          <a:lstStyle/>
          <a:p>
            <a:fld id="{21104EBC-2550-4564-8BD5-6136DFDCE410}" type="slidenum">
              <a:rPr lang="en-US" smtClean="0"/>
              <a:pPr/>
              <a:t>‹#›</a:t>
            </a:fld>
            <a:endParaRPr lang="en-US"/>
          </a:p>
        </p:txBody>
      </p:sp>
    </p:spTree>
    <p:extLst>
      <p:ext uri="{BB962C8B-B14F-4D97-AF65-F5344CB8AC3E}">
        <p14:creationId xmlns:p14="http://schemas.microsoft.com/office/powerpoint/2010/main" val="28431308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rot="16200000">
            <a:off x="10474869" y="1584960"/>
            <a:ext cx="2438399" cy="487680"/>
          </a:xfrm>
          <a:prstGeom prst="rect">
            <a:avLst/>
          </a:prstGeom>
        </p:spPr>
        <p:txBody>
          <a:bodyPr/>
          <a:lstStyle/>
          <a:p>
            <a:fld id="{3E3D7D3B-4CD7-4955-A7EF-D1848B18A885}" type="datetime1">
              <a:rPr lang="en-US" smtClean="0">
                <a:solidFill>
                  <a:srgbClr val="CAF278"/>
                </a:solidFill>
              </a:rPr>
              <a:t>4/25/2023</a:t>
            </a:fld>
            <a:endParaRPr lang="en-US">
              <a:solidFill>
                <a:srgbClr val="CAF278"/>
              </a:solidFill>
            </a:endParaRPr>
          </a:p>
        </p:txBody>
      </p:sp>
      <p:sp>
        <p:nvSpPr>
          <p:cNvPr id="5" name="Footer Placeholder 4"/>
          <p:cNvSpPr>
            <a:spLocks noGrp="1"/>
          </p:cNvSpPr>
          <p:nvPr>
            <p:ph type="ftr" sz="quarter" idx="11"/>
          </p:nvPr>
        </p:nvSpPr>
        <p:spPr>
          <a:xfrm rot="16200000">
            <a:off x="10510428" y="3987800"/>
            <a:ext cx="2367281" cy="487680"/>
          </a:xfrm>
          <a:prstGeom prst="rect">
            <a:avLst/>
          </a:prstGeom>
        </p:spPr>
        <p:txBody>
          <a:bodyPr/>
          <a:lstStyle/>
          <a:p>
            <a:r>
              <a:rPr lang="en-US">
                <a:solidFill>
                  <a:srgbClr val="CAF278"/>
                </a:solidFill>
              </a:rPr>
              <a:t>Module 1 ©UCSF CCHP 2020</a:t>
            </a:r>
          </a:p>
        </p:txBody>
      </p:sp>
      <p:sp>
        <p:nvSpPr>
          <p:cNvPr id="6" name="Slide Number Placeholder 5"/>
          <p:cNvSpPr>
            <a:spLocks noGrp="1"/>
          </p:cNvSpPr>
          <p:nvPr>
            <p:ph type="sldNum" sz="quarter" idx="12"/>
          </p:nvPr>
        </p:nvSpPr>
        <p:spPr/>
        <p:txBody>
          <a:bodyPr/>
          <a:lstStyle/>
          <a:p>
            <a:fld id="{21104EBC-2550-4564-8BD5-6136DFDCE410}" type="slidenum">
              <a:rPr lang="en-US" smtClean="0"/>
              <a:pPr/>
              <a:t>‹#›</a:t>
            </a:fld>
            <a:endParaRPr lang="en-US"/>
          </a:p>
        </p:txBody>
      </p:sp>
    </p:spTree>
    <p:extLst>
      <p:ext uri="{BB962C8B-B14F-4D97-AF65-F5344CB8AC3E}">
        <p14:creationId xmlns:p14="http://schemas.microsoft.com/office/powerpoint/2010/main" val="13138019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336800" cy="58515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559214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553749"/>
            <a:ext cx="10972800" cy="584776"/>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4225253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553749"/>
            <a:ext cx="10972800" cy="584776"/>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7015151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245225"/>
            <a:ext cx="2844800" cy="476250"/>
          </a:xfrm>
          <a:prstGeom prst="rect">
            <a:avLst/>
          </a:prstGeom>
        </p:spPr>
        <p:txBody>
          <a:bodyPr/>
          <a:lstStyle>
            <a:lvl1pPr>
              <a:defRPr/>
            </a:lvl1pPr>
          </a:lstStyle>
          <a:p>
            <a:pPr>
              <a:defRPr/>
            </a:pPr>
            <a:fld id="{B9F85EBE-2664-4ECD-A7D9-9B59D203578B}" type="datetime1">
              <a:rPr lang="en-US" smtClean="0"/>
              <a:t>4/25/2023</a:t>
            </a:fld>
            <a:endParaRPr lang="en-US"/>
          </a:p>
        </p:txBody>
      </p:sp>
      <p:sp>
        <p:nvSpPr>
          <p:cNvPr id="6" name="Footer Placeholder 5"/>
          <p:cNvSpPr>
            <a:spLocks noGrp="1"/>
          </p:cNvSpPr>
          <p:nvPr>
            <p:ph type="ftr" sz="quarter" idx="11"/>
          </p:nvPr>
        </p:nvSpPr>
        <p:spPr>
          <a:xfrm>
            <a:off x="4165600" y="6245225"/>
            <a:ext cx="3860800" cy="476250"/>
          </a:xfrm>
          <a:prstGeom prst="rect">
            <a:avLst/>
          </a:prstGeom>
        </p:spPr>
        <p:txBody>
          <a:bodyPr/>
          <a:lstStyle>
            <a:lvl1pPr>
              <a:defRPr/>
            </a:lvl1pPr>
          </a:lstStyle>
          <a:p>
            <a:pPr>
              <a:defRPr/>
            </a:pPr>
            <a:r>
              <a:rPr lang="en-US"/>
              <a:t>Module 1 ©UCSF CCHP 2020</a:t>
            </a:r>
          </a:p>
        </p:txBody>
      </p:sp>
      <p:sp>
        <p:nvSpPr>
          <p:cNvPr id="7" name="Slide Number Placeholder 6"/>
          <p:cNvSpPr>
            <a:spLocks noGrp="1"/>
          </p:cNvSpPr>
          <p:nvPr>
            <p:ph type="sldNum" sz="quarter" idx="12"/>
          </p:nvPr>
        </p:nvSpPr>
        <p:spPr>
          <a:xfrm>
            <a:off x="8737600" y="6245225"/>
            <a:ext cx="2844800" cy="476250"/>
          </a:xfrm>
        </p:spPr>
        <p:txBody>
          <a:bodyPr/>
          <a:lstStyle>
            <a:lvl1pPr>
              <a:defRPr/>
            </a:lvl1pPr>
          </a:lstStyle>
          <a:p>
            <a:pPr>
              <a:defRPr/>
            </a:pPr>
            <a:fld id="{3173C391-6E49-4A40-9308-796875DC43E3}" type="slidenum">
              <a:rPr lang="en-US"/>
              <a:pPr>
                <a:defRPr/>
              </a:pPr>
              <a:t>‹#›</a:t>
            </a:fld>
            <a:endParaRPr lang="en-US" dirty="0"/>
          </a:p>
        </p:txBody>
      </p:sp>
    </p:spTree>
    <p:extLst>
      <p:ext uri="{BB962C8B-B14F-4D97-AF65-F5344CB8AC3E}">
        <p14:creationId xmlns:p14="http://schemas.microsoft.com/office/powerpoint/2010/main" val="35472855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54001"/>
            <a:ext cx="10363200" cy="917676"/>
          </a:xfrm>
          <a:prstGeom prst="rect">
            <a:avLst/>
          </a:prstGeom>
        </p:spPr>
        <p:txBody>
          <a:bodyPr/>
          <a:lstStyle/>
          <a:p>
            <a:r>
              <a:rPr lang="en-US" dirty="0"/>
              <a:t>Click to edit Master title style</a:t>
            </a:r>
          </a:p>
        </p:txBody>
      </p:sp>
    </p:spTree>
    <p:extLst>
      <p:ext uri="{BB962C8B-B14F-4D97-AF65-F5344CB8AC3E}">
        <p14:creationId xmlns:p14="http://schemas.microsoft.com/office/powerpoint/2010/main" val="41108656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5353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40963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21104EBC-2550-4564-8BD5-6136DFDCE410}" type="slidenum">
              <a:rPr lang="en-US" smtClean="0"/>
              <a:pPr/>
              <a:t>‹#›</a:t>
            </a:fld>
            <a:endParaRPr lang="en-US" dirty="0"/>
          </a:p>
        </p:txBody>
      </p:sp>
    </p:spTree>
    <p:extLst>
      <p:ext uri="{BB962C8B-B14F-4D97-AF65-F5344CB8AC3E}">
        <p14:creationId xmlns:p14="http://schemas.microsoft.com/office/powerpoint/2010/main" val="32276701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5" y="5486400"/>
            <a:ext cx="10212916" cy="1168400"/>
          </a:xfrm>
        </p:spPr>
        <p:txBody>
          <a:bodyPr anchor="t"/>
          <a:lstStyle>
            <a:lvl1pPr algn="l">
              <a:defRPr sz="3600" b="0" cap="all"/>
            </a:lvl1pPr>
          </a:lstStyle>
          <a:p>
            <a:r>
              <a:rPr lang="en-US" dirty="0"/>
              <a:t>Click to edit Master title style</a:t>
            </a:r>
          </a:p>
        </p:txBody>
      </p:sp>
      <p:sp>
        <p:nvSpPr>
          <p:cNvPr id="3" name="Text Placeholder 2"/>
          <p:cNvSpPr>
            <a:spLocks noGrp="1"/>
          </p:cNvSpPr>
          <p:nvPr>
            <p:ph type="body" idx="1"/>
          </p:nvPr>
        </p:nvSpPr>
        <p:spPr>
          <a:xfrm>
            <a:off x="963085" y="3852863"/>
            <a:ext cx="8180916" cy="163353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8054493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536192"/>
            <a:ext cx="48768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92800" y="1536192"/>
            <a:ext cx="48768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45997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48768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48768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892800" y="1535113"/>
            <a:ext cx="48768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892800" y="2174875"/>
            <a:ext cx="48768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14919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7864155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056771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06401" y="5495544"/>
            <a:ext cx="10363200" cy="594360"/>
          </a:xfrm>
        </p:spPr>
        <p:txBody>
          <a:bodyPr anchor="b"/>
          <a:lstStyle>
            <a:lvl1pPr algn="ctr">
              <a:defRPr sz="2200" b="1"/>
            </a:lvl1pPr>
          </a:lstStyle>
          <a:p>
            <a:r>
              <a:rPr lang="en-US"/>
              <a:t>Click to edit Master title style</a:t>
            </a:r>
            <a:endParaRPr lang="en-US" dirty="0"/>
          </a:p>
        </p:txBody>
      </p:sp>
      <p:sp>
        <p:nvSpPr>
          <p:cNvPr id="4" name="Text Placeholder 3"/>
          <p:cNvSpPr>
            <a:spLocks noGrp="1"/>
          </p:cNvSpPr>
          <p:nvPr>
            <p:ph type="body" sz="half" idx="2"/>
          </p:nvPr>
        </p:nvSpPr>
        <p:spPr>
          <a:xfrm>
            <a:off x="406400" y="6096000"/>
            <a:ext cx="10363201" cy="6096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Content Placeholder 8"/>
          <p:cNvSpPr>
            <a:spLocks noGrp="1"/>
          </p:cNvSpPr>
          <p:nvPr>
            <p:ph sz="quarter" idx="13"/>
          </p:nvPr>
        </p:nvSpPr>
        <p:spPr>
          <a:xfrm>
            <a:off x="406400" y="381000"/>
            <a:ext cx="10363200" cy="49428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432733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02336" y="5495278"/>
            <a:ext cx="10363200" cy="594626"/>
          </a:xfrm>
        </p:spPr>
        <p:txBody>
          <a:bodyPr anchor="b"/>
          <a:lstStyle>
            <a:lvl1pPr algn="ctr">
              <a:defRPr sz="2200" b="1">
                <a:ln>
                  <a:noFill/>
                </a:ln>
                <a:solidFill>
                  <a:schemeClr val="tx2"/>
                </a:solidFill>
              </a:defRPr>
            </a:lvl1pPr>
          </a:lstStyle>
          <a:p>
            <a:r>
              <a:rPr lang="en-US"/>
              <a:t>Click to edit Master title style</a:t>
            </a:r>
            <a:endParaRPr lang="en-US" dirty="0"/>
          </a:p>
        </p:txBody>
      </p:sp>
      <p:sp>
        <p:nvSpPr>
          <p:cNvPr id="3" name="Picture Placeholder 2"/>
          <p:cNvSpPr>
            <a:spLocks noGrp="1"/>
          </p:cNvSpPr>
          <p:nvPr>
            <p:ph type="pic" idx="1"/>
          </p:nvPr>
        </p:nvSpPr>
        <p:spPr>
          <a:xfrm>
            <a:off x="0" y="0"/>
            <a:ext cx="112776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402336" y="6096000"/>
            <a:ext cx="10363200" cy="612648"/>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568232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tif"/><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160000" cy="1143000"/>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609600" y="1600200"/>
            <a:ext cx="10160000" cy="48006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11375717" y="5648960"/>
            <a:ext cx="731520" cy="396240"/>
          </a:xfrm>
          <a:prstGeom prst="bracketPair">
            <a:avLst>
              <a:gd name="adj" fmla="val 17949"/>
            </a:avLst>
          </a:prstGeom>
          <a:ln w="19050">
            <a:solidFill>
              <a:srgbClr val="FFFFFF"/>
            </a:solidFill>
          </a:ln>
        </p:spPr>
        <p:txBody>
          <a:bodyPr vert="horz" lIns="0" tIns="0" rIns="0" bIns="0" rtlCol="0" anchor="ctr"/>
          <a:lstStyle>
            <a:lvl1pPr algn="ctr">
              <a:defRPr sz="1800">
                <a:solidFill>
                  <a:srgbClr val="FFFFFF"/>
                </a:solidFill>
              </a:defRPr>
            </a:lvl1pPr>
          </a:lstStyle>
          <a:p>
            <a:fld id="{21104EBC-2550-4564-8BD5-6136DFDCE410}" type="slidenum">
              <a:rPr lang="en-US" smtClean="0"/>
              <a:pPr/>
              <a:t>‹#›</a:t>
            </a:fld>
            <a:endParaRPr lang="en-US"/>
          </a:p>
        </p:txBody>
      </p:sp>
    </p:spTree>
    <p:extLst>
      <p:ext uri="{BB962C8B-B14F-4D97-AF65-F5344CB8AC3E}">
        <p14:creationId xmlns:p14="http://schemas.microsoft.com/office/powerpoint/2010/main" val="146835036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hf sldNum="0" hdr="0"/>
  <p:txStyles>
    <p:title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7.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8.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9.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10.xml"/><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11.xml"/><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notesSlide" Target="../notesSlides/notesSlide16.xml"/><Relationship Id="rId7" Type="http://schemas.openxmlformats.org/officeDocument/2006/relationships/image" Target="../media/image23.png"/><Relationship Id="rId2" Type="http://schemas.openxmlformats.org/officeDocument/2006/relationships/slideLayout" Target="../slideLayouts/slideLayout2.xml"/><Relationship Id="rId1" Type="http://schemas.openxmlformats.org/officeDocument/2006/relationships/tags" Target="../tags/tag12.xml"/><Relationship Id="rId6" Type="http://schemas.openxmlformats.org/officeDocument/2006/relationships/image" Target="../media/image22.jpeg"/><Relationship Id="rId5" Type="http://schemas.openxmlformats.org/officeDocument/2006/relationships/image" Target="../media/image21.png"/><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13.xml"/><Relationship Id="rId4" Type="http://schemas.openxmlformats.org/officeDocument/2006/relationships/image" Target="../media/image25.jpe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14.xml"/><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2.xml"/><Relationship Id="rId7" Type="http://schemas.openxmlformats.org/officeDocument/2006/relationships/image" Target="../media/image7.png"/><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jpg"/><Relationship Id="rId4" Type="http://schemas.openxmlformats.org/officeDocument/2006/relationships/image" Target="../media/image4.png"/><Relationship Id="rId9"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15.xml"/><Relationship Id="rId4" Type="http://schemas.openxmlformats.org/officeDocument/2006/relationships/image" Target="../media/image27.jpe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ags" Target="../tags/tag16.xml"/><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17.xml"/><Relationship Id="rId5" Type="http://schemas.openxmlformats.org/officeDocument/2006/relationships/hyperlink" Target="http://en.wikipedia.org/wiki/File" TargetMode="External"/><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4.xml"/><Relationship Id="rId1" Type="http://schemas.openxmlformats.org/officeDocument/2006/relationships/tags" Target="../tags/tag18.xml"/><Relationship Id="rId4" Type="http://schemas.openxmlformats.org/officeDocument/2006/relationships/image" Target="../media/image30.jpe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4.xml"/><Relationship Id="rId1" Type="http://schemas.openxmlformats.org/officeDocument/2006/relationships/tags" Target="../tags/tag19.xml"/><Relationship Id="rId4" Type="http://schemas.openxmlformats.org/officeDocument/2006/relationships/image" Target="../media/image31.jpe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4.xml"/><Relationship Id="rId1" Type="http://schemas.openxmlformats.org/officeDocument/2006/relationships/tags" Target="../tags/tag20.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4.xml"/><Relationship Id="rId1" Type="http://schemas.openxmlformats.org/officeDocument/2006/relationships/tags" Target="../tags/tag21.xml"/><Relationship Id="rId5" Type="http://schemas.openxmlformats.org/officeDocument/2006/relationships/image" Target="../media/image33.jpeg"/><Relationship Id="rId4" Type="http://schemas.openxmlformats.org/officeDocument/2006/relationships/image" Target="../media/image32.png"/></Relationships>
</file>

<file path=ppt/slides/_rels/slide27.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notesSlide" Target="../notesSlides/notesSlide26.xml"/><Relationship Id="rId7" Type="http://schemas.openxmlformats.org/officeDocument/2006/relationships/image" Target="../media/image37.jpeg"/><Relationship Id="rId2" Type="http://schemas.openxmlformats.org/officeDocument/2006/relationships/slideLayout" Target="../slideLayouts/slideLayout2.xml"/><Relationship Id="rId1" Type="http://schemas.openxmlformats.org/officeDocument/2006/relationships/tags" Target="../tags/tag22.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png"/><Relationship Id="rId9" Type="http://schemas.openxmlformats.org/officeDocument/2006/relationships/image" Target="../media/image39.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5.xml"/><Relationship Id="rId1" Type="http://schemas.openxmlformats.org/officeDocument/2006/relationships/tags" Target="../tags/tag23.xml"/><Relationship Id="rId5" Type="http://schemas.openxmlformats.org/officeDocument/2006/relationships/image" Target="../media/image40.png"/><Relationship Id="rId4" Type="http://schemas.openxmlformats.org/officeDocument/2006/relationships/hyperlink" Target="http://www.ewg.org/foodnews/" TargetMode="Externa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4.xml"/><Relationship Id="rId1" Type="http://schemas.openxmlformats.org/officeDocument/2006/relationships/tags" Target="../tags/tag24.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2.xml"/><Relationship Id="rId1" Type="http://schemas.openxmlformats.org/officeDocument/2006/relationships/tags" Target="../tags/tag3.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16.xml"/><Relationship Id="rId1" Type="http://schemas.openxmlformats.org/officeDocument/2006/relationships/tags" Target="../tags/tag25.xml"/><Relationship Id="rId4" Type="http://schemas.openxmlformats.org/officeDocument/2006/relationships/image" Target="../media/image41.tiff"/></Relationships>
</file>

<file path=ppt/slides/_rels/slide31.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slideLayout" Target="../slideLayouts/slideLayout2.xml"/><Relationship Id="rId1" Type="http://schemas.openxmlformats.org/officeDocument/2006/relationships/tags" Target="../tags/tag26.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tags" Target="../tags/tag27.xml"/><Relationship Id="rId4" Type="http://schemas.openxmlformats.org/officeDocument/2006/relationships/image" Target="../media/image43.jpe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1.xml"/><Relationship Id="rId1" Type="http://schemas.openxmlformats.org/officeDocument/2006/relationships/tags" Target="../tags/tag28.xml"/><Relationship Id="rId5" Type="http://schemas.openxmlformats.org/officeDocument/2006/relationships/image" Target="../media/image45.png"/><Relationship Id="rId4" Type="http://schemas.openxmlformats.org/officeDocument/2006/relationships/image" Target="../media/image44.jpeg"/></Relationships>
</file>

<file path=ppt/slides/_rels/slide34.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notesSlide" Target="../notesSlides/notesSlide32.xml"/><Relationship Id="rId7" Type="http://schemas.openxmlformats.org/officeDocument/2006/relationships/image" Target="../media/image49.jpeg"/><Relationship Id="rId2" Type="http://schemas.openxmlformats.org/officeDocument/2006/relationships/slideLayout" Target="../slideLayouts/slideLayout7.xml"/><Relationship Id="rId1" Type="http://schemas.openxmlformats.org/officeDocument/2006/relationships/tags" Target="../tags/tag29.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jpeg"/></Relationships>
</file>

<file path=ppt/slides/_rels/slide35.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notesSlide" Target="../notesSlides/notesSlide33.xml"/><Relationship Id="rId7" Type="http://schemas.openxmlformats.org/officeDocument/2006/relationships/image" Target="../media/image54.png"/><Relationship Id="rId2" Type="http://schemas.openxmlformats.org/officeDocument/2006/relationships/slideLayout" Target="../slideLayouts/slideLayout6.xml"/><Relationship Id="rId1" Type="http://schemas.openxmlformats.org/officeDocument/2006/relationships/tags" Target="../tags/tag30.xml"/><Relationship Id="rId6" Type="http://schemas.openxmlformats.org/officeDocument/2006/relationships/image" Target="../media/image53.jpeg"/><Relationship Id="rId5" Type="http://schemas.openxmlformats.org/officeDocument/2006/relationships/image" Target="../media/image52.png"/><Relationship Id="rId4" Type="http://schemas.openxmlformats.org/officeDocument/2006/relationships/image" Target="../media/image51.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6.xml"/><Relationship Id="rId1" Type="http://schemas.openxmlformats.org/officeDocument/2006/relationships/tags" Target="../tags/tag31.xml"/><Relationship Id="rId5" Type="http://schemas.openxmlformats.org/officeDocument/2006/relationships/image" Target="../media/image57.png"/><Relationship Id="rId4" Type="http://schemas.openxmlformats.org/officeDocument/2006/relationships/image" Target="../media/image56.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xml"/><Relationship Id="rId1" Type="http://schemas.openxmlformats.org/officeDocument/2006/relationships/tags" Target="../tags/tag32.xml"/><Relationship Id="rId5" Type="http://schemas.openxmlformats.org/officeDocument/2006/relationships/image" Target="../media/image59.png"/><Relationship Id="rId4" Type="http://schemas.openxmlformats.org/officeDocument/2006/relationships/image" Target="../media/image58.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6.xml"/><Relationship Id="rId1" Type="http://schemas.openxmlformats.org/officeDocument/2006/relationships/tags" Target="../tags/tag33.xml"/><Relationship Id="rId5" Type="http://schemas.openxmlformats.org/officeDocument/2006/relationships/image" Target="../media/image61.png"/><Relationship Id="rId4" Type="http://schemas.openxmlformats.org/officeDocument/2006/relationships/image" Target="../media/image60.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xml"/><Relationship Id="rId1" Type="http://schemas.openxmlformats.org/officeDocument/2006/relationships/tags" Target="../tags/tag34.xml"/><Relationship Id="rId4" Type="http://schemas.openxmlformats.org/officeDocument/2006/relationships/image" Target="../media/image62.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40.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notesSlide" Target="../notesSlides/notesSlide38.xml"/><Relationship Id="rId7" Type="http://schemas.openxmlformats.org/officeDocument/2006/relationships/image" Target="../media/image66.png"/><Relationship Id="rId2" Type="http://schemas.openxmlformats.org/officeDocument/2006/relationships/slideLayout" Target="../slideLayouts/slideLayout2.xml"/><Relationship Id="rId1" Type="http://schemas.openxmlformats.org/officeDocument/2006/relationships/tags" Target="../tags/tag35.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39.xml"/><Relationship Id="rId7" Type="http://schemas.openxmlformats.org/officeDocument/2006/relationships/image" Target="../media/image70.jpeg"/><Relationship Id="rId2" Type="http://schemas.openxmlformats.org/officeDocument/2006/relationships/slideLayout" Target="../slideLayouts/slideLayout2.xml"/><Relationship Id="rId1" Type="http://schemas.openxmlformats.org/officeDocument/2006/relationships/tags" Target="../tags/tag36.xml"/><Relationship Id="rId6" Type="http://schemas.openxmlformats.org/officeDocument/2006/relationships/image" Target="../media/image69.jpeg"/><Relationship Id="rId5" Type="http://schemas.openxmlformats.org/officeDocument/2006/relationships/image" Target="../media/image68.jpeg"/><Relationship Id="rId4" Type="http://schemas.openxmlformats.org/officeDocument/2006/relationships/image" Target="../media/image64.png"/></Relationships>
</file>

<file path=ppt/slides/_rels/slide42.xml.rels><?xml version="1.0" encoding="UTF-8" standalone="yes"?>
<Relationships xmlns="http://schemas.openxmlformats.org/package/2006/relationships"><Relationship Id="rId8" Type="http://schemas.openxmlformats.org/officeDocument/2006/relationships/image" Target="../media/image75.jpeg"/><Relationship Id="rId3" Type="http://schemas.openxmlformats.org/officeDocument/2006/relationships/notesSlide" Target="../notesSlides/notesSlide40.xml"/><Relationship Id="rId7" Type="http://schemas.openxmlformats.org/officeDocument/2006/relationships/image" Target="../media/image74.jpeg"/><Relationship Id="rId2" Type="http://schemas.openxmlformats.org/officeDocument/2006/relationships/slideLayout" Target="../slideLayouts/slideLayout2.xml"/><Relationship Id="rId1" Type="http://schemas.openxmlformats.org/officeDocument/2006/relationships/tags" Target="../tags/tag37.xml"/><Relationship Id="rId6" Type="http://schemas.openxmlformats.org/officeDocument/2006/relationships/image" Target="../media/image73.jpeg"/><Relationship Id="rId5" Type="http://schemas.openxmlformats.org/officeDocument/2006/relationships/image" Target="../media/image72.jpeg"/><Relationship Id="rId4" Type="http://schemas.openxmlformats.org/officeDocument/2006/relationships/image" Target="../media/image71.jpe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2.xml"/><Relationship Id="rId1" Type="http://schemas.openxmlformats.org/officeDocument/2006/relationships/tags" Target="../tags/tag38.xml"/><Relationship Id="rId6" Type="http://schemas.openxmlformats.org/officeDocument/2006/relationships/image" Target="../media/image76.jpg"/><Relationship Id="rId5" Type="http://schemas.openxmlformats.org/officeDocument/2006/relationships/hyperlink" Target="http://www.ipm.ucdavis.edu/training/school-and-child-care-ipm.html" TargetMode="External"/><Relationship Id="rId4" Type="http://schemas.openxmlformats.org/officeDocument/2006/relationships/hyperlink" Target="https://apps.cdpr.ca.gov/schoolipm/" TargetMode="External"/></Relationships>
</file>

<file path=ppt/slides/_rels/slide44.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notesSlide" Target="../notesSlides/notesSlide42.xml"/><Relationship Id="rId7" Type="http://schemas.openxmlformats.org/officeDocument/2006/relationships/image" Target="../media/image77.png"/><Relationship Id="rId2" Type="http://schemas.openxmlformats.org/officeDocument/2006/relationships/slideLayout" Target="../slideLayouts/slideLayout2.xml"/><Relationship Id="rId1" Type="http://schemas.openxmlformats.org/officeDocument/2006/relationships/tags" Target="../tags/tag39.xml"/><Relationship Id="rId6" Type="http://schemas.openxmlformats.org/officeDocument/2006/relationships/hyperlink" Target="https://www.qualitypro.org/certified-services/greenpro/" TargetMode="External"/><Relationship Id="rId5" Type="http://schemas.openxmlformats.org/officeDocument/2006/relationships/hyperlink" Target="https://greenshieldcertified.org/" TargetMode="External"/><Relationship Id="rId4" Type="http://schemas.openxmlformats.org/officeDocument/2006/relationships/hyperlink" Target="https://www.ecowisecertified.com/ecowise_find.html" TargetMode="External"/><Relationship Id="rId9" Type="http://schemas.openxmlformats.org/officeDocument/2006/relationships/image" Target="../media/image79.png"/></Relationships>
</file>

<file path=ppt/slides/_rels/slide45.xml.rels><?xml version="1.0" encoding="UTF-8" standalone="yes"?>
<Relationships xmlns="http://schemas.openxmlformats.org/package/2006/relationships"><Relationship Id="rId3" Type="http://schemas.openxmlformats.org/officeDocument/2006/relationships/hyperlink" Target="https://www.youtube.com/watch?v=ph5xXTbLwG0&amp;list=PLgU4sA8HrUfrrheC4rNNgB1ou7JlnpKvP&amp;index=4" TargetMode="External"/><Relationship Id="rId2" Type="http://schemas.openxmlformats.org/officeDocument/2006/relationships/hyperlink" Target="https://www.youtube.com/watch?v=IfdCtx3LqEc&amp;list=PLgU4sA8HrUfrrheC4rNNgB1ou7JlnpKvP&amp;index=3&amp;t=0s" TargetMode="Externa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43.xml"/><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12.xml"/><Relationship Id="rId1" Type="http://schemas.openxmlformats.org/officeDocument/2006/relationships/tags" Target="../tags/tag40.xml"/></Relationships>
</file>

<file path=ppt/slides/_rels/slide49.xml.rels><?xml version="1.0" encoding="UTF-8" standalone="yes"?>
<Relationships xmlns="http://schemas.openxmlformats.org/package/2006/relationships"><Relationship Id="rId3" Type="http://schemas.openxmlformats.org/officeDocument/2006/relationships/hyperlink" Target="https://cchp.ucsf.edu/content/integrated-pest-management-rodents" TargetMode="External"/><Relationship Id="rId2" Type="http://schemas.openxmlformats.org/officeDocument/2006/relationships/hyperlink" Target="https://cchp.ucsf.edu/content/integrated-pest-management-ants-0" TargetMode="Externa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50.xml.rels><?xml version="1.0" encoding="UTF-8" standalone="yes"?>
<Relationships xmlns="http://schemas.openxmlformats.org/package/2006/relationships"><Relationship Id="rId2" Type="http://schemas.openxmlformats.org/officeDocument/2006/relationships/image" Target="../media/image82.emf"/><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12.xml"/><Relationship Id="rId1" Type="http://schemas.openxmlformats.org/officeDocument/2006/relationships/tags" Target="../tags/tag41.xml"/><Relationship Id="rId4" Type="http://schemas.openxmlformats.org/officeDocument/2006/relationships/hyperlink" Target="https://cchp.ucsf.edu/content/ipm-checklist-0" TargetMode="Externa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6.xml"/><Relationship Id="rId5" Type="http://schemas.microsoft.com/office/2007/relationships/hdphoto" Target="../media/hdphoto1.wdp"/><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47900" y="304801"/>
            <a:ext cx="7696200" cy="1450975"/>
          </a:xfrm>
        </p:spPr>
        <p:txBody>
          <a:bodyPr>
            <a:noAutofit/>
          </a:bodyPr>
          <a:lstStyle/>
          <a:p>
            <a:pPr algn="ctr"/>
            <a:r>
              <a:rPr lang="en-US" sz="4000" dirty="0"/>
              <a:t>Integrated Pest Management (IPM) for Child Care Providers</a:t>
            </a:r>
          </a:p>
        </p:txBody>
      </p:sp>
      <p:sp>
        <p:nvSpPr>
          <p:cNvPr id="3" name="Subtitle 2"/>
          <p:cNvSpPr>
            <a:spLocks noGrp="1"/>
          </p:cNvSpPr>
          <p:nvPr>
            <p:ph type="subTitle" idx="1"/>
          </p:nvPr>
        </p:nvSpPr>
        <p:spPr>
          <a:xfrm>
            <a:off x="2667000" y="4953000"/>
            <a:ext cx="6858000" cy="1066800"/>
          </a:xfrm>
        </p:spPr>
        <p:txBody>
          <a:bodyPr>
            <a:normAutofit lnSpcReduction="10000"/>
          </a:bodyPr>
          <a:lstStyle/>
          <a:p>
            <a:pPr algn="ctr"/>
            <a:r>
              <a:rPr lang="en-US" dirty="0"/>
              <a:t>UCSF School of Nursing, California Childcare Health Program</a:t>
            </a:r>
          </a:p>
          <a:p>
            <a:pPr algn="ctr"/>
            <a:r>
              <a:rPr lang="en-US" dirty="0"/>
              <a:t>Healthy Schools Act Approved Course</a:t>
            </a:r>
          </a:p>
          <a:p>
            <a:pPr algn="ctr"/>
            <a:r>
              <a:rPr lang="en-US" dirty="0"/>
              <a:t>Updated January, 2023</a:t>
            </a:r>
          </a:p>
        </p:txBody>
      </p:sp>
      <p:pic>
        <p:nvPicPr>
          <p:cNvPr id="6" name="Picture 5" descr="IPMmainroom1.t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146550" y="2084022"/>
            <a:ext cx="3898900" cy="2830064"/>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8537842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7D93B55-2CF7-4BBF-A709-702C53D6DB9B}"/>
              </a:ext>
            </a:extLst>
          </p:cNvPr>
          <p:cNvSpPr>
            <a:spLocks noGrp="1"/>
          </p:cNvSpPr>
          <p:nvPr>
            <p:ph type="title"/>
          </p:nvPr>
        </p:nvSpPr>
        <p:spPr/>
        <p:txBody>
          <a:bodyPr/>
          <a:lstStyle/>
          <a:p>
            <a:r>
              <a:rPr lang="en-US" dirty="0"/>
              <a:t>Healthy Schools Act Requirements</a:t>
            </a:r>
          </a:p>
        </p:txBody>
      </p:sp>
      <p:pic>
        <p:nvPicPr>
          <p:cNvPr id="7" name="Picture 6">
            <a:extLst>
              <a:ext uri="{FF2B5EF4-FFF2-40B4-BE49-F238E27FC236}">
                <a16:creationId xmlns:a16="http://schemas.microsoft.com/office/drawing/2014/main" id="{B158D31F-9CFD-4DA0-A142-1CBAF06197C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18177" y="1839209"/>
            <a:ext cx="11355646" cy="3179581"/>
          </a:xfrm>
          <a:prstGeom prst="rect">
            <a:avLst/>
          </a:prstGeom>
        </p:spPr>
      </p:pic>
    </p:spTree>
    <p:extLst>
      <p:ext uri="{BB962C8B-B14F-4D97-AF65-F5344CB8AC3E}">
        <p14:creationId xmlns:p14="http://schemas.microsoft.com/office/powerpoint/2010/main" val="795571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674380" y="306875"/>
            <a:ext cx="4233641" cy="5478830"/>
          </a:xfrm>
          <a:ln>
            <a:solidFill>
              <a:schemeClr val="tx2"/>
            </a:solidFill>
          </a:ln>
        </p:spPr>
      </p:pic>
    </p:spTree>
    <p:extLst>
      <p:ext uri="{BB962C8B-B14F-4D97-AF65-F5344CB8AC3E}">
        <p14:creationId xmlns:p14="http://schemas.microsoft.com/office/powerpoint/2010/main" val="30654356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554038"/>
            <a:ext cx="8229600" cy="584200"/>
          </a:xfrm>
        </p:spPr>
        <p:txBody>
          <a:bodyPr>
            <a:normAutofit/>
          </a:bodyPr>
          <a:lstStyle/>
          <a:p>
            <a:pPr>
              <a:defRPr/>
            </a:pPr>
            <a:r>
              <a:rPr lang="en-US" sz="2800" dirty="0"/>
              <a:t>Be Sure to Communicate with…</a:t>
            </a:r>
          </a:p>
        </p:txBody>
      </p:sp>
      <p:sp>
        <p:nvSpPr>
          <p:cNvPr id="3" name="Content Placeholder 2"/>
          <p:cNvSpPr>
            <a:spLocks noGrp="1"/>
          </p:cNvSpPr>
          <p:nvPr>
            <p:ph idx="1"/>
          </p:nvPr>
        </p:nvSpPr>
        <p:spPr>
          <a:xfrm>
            <a:off x="1981200" y="1302960"/>
            <a:ext cx="4873064" cy="2606675"/>
          </a:xfrm>
        </p:spPr>
        <p:txBody>
          <a:bodyPr vert="horz" lIns="91440" tIns="45720" rIns="91440" bIns="45720" rtlCol="0" anchor="t">
            <a:noAutofit/>
          </a:bodyPr>
          <a:lstStyle/>
          <a:p>
            <a:pPr>
              <a:defRPr/>
            </a:pPr>
            <a:r>
              <a:rPr lang="en-US" sz="2400" b="1" dirty="0">
                <a:latin typeface="Calibri" pitchFamily="34" charset="0"/>
                <a:cs typeface="News Gothic MT"/>
              </a:rPr>
              <a:t>Property Owners</a:t>
            </a:r>
            <a:endParaRPr lang="en-US" sz="2400" b="1" dirty="0">
              <a:latin typeface="Calibri" pitchFamily="34" charset="0"/>
            </a:endParaRPr>
          </a:p>
          <a:p>
            <a:pPr>
              <a:defRPr/>
            </a:pPr>
            <a:r>
              <a:rPr lang="en-US" sz="2400" b="1" dirty="0">
                <a:latin typeface="Calibri"/>
                <a:cs typeface="Calibri"/>
              </a:rPr>
              <a:t>Pest Management Professionals(PMP)</a:t>
            </a:r>
          </a:p>
          <a:p>
            <a:pPr>
              <a:defRPr/>
            </a:pPr>
            <a:r>
              <a:rPr lang="en-US" sz="2400" b="1" dirty="0">
                <a:latin typeface="Calibri" pitchFamily="34" charset="0"/>
              </a:rPr>
              <a:t>Custodians/Janitorial Service</a:t>
            </a:r>
          </a:p>
          <a:p>
            <a:pPr>
              <a:defRPr/>
            </a:pPr>
            <a:r>
              <a:rPr lang="en-US" sz="2400" b="1" dirty="0">
                <a:latin typeface="Calibri" pitchFamily="34" charset="0"/>
              </a:rPr>
              <a:t>Volunteers</a:t>
            </a:r>
          </a:p>
          <a:p>
            <a:pPr>
              <a:buFontTx/>
              <a:buNone/>
              <a:defRPr/>
            </a:pPr>
            <a:endParaRPr lang="en-US" sz="1800" dirty="0"/>
          </a:p>
        </p:txBody>
      </p:sp>
      <p:sp>
        <p:nvSpPr>
          <p:cNvPr id="6" name="Content Placeholder 2"/>
          <p:cNvSpPr txBox="1">
            <a:spLocks/>
          </p:cNvSpPr>
          <p:nvPr/>
        </p:nvSpPr>
        <p:spPr>
          <a:xfrm>
            <a:off x="1981201" y="1239839"/>
            <a:ext cx="7954963" cy="949325"/>
          </a:xfrm>
          <a:prstGeom prst="rect">
            <a:avLst/>
          </a:prstGeom>
        </p:spPr>
        <p:txBody>
          <a:bodyPr/>
          <a:lstStyle/>
          <a:p>
            <a:pPr marL="342900" indent="-342900">
              <a:spcBef>
                <a:spcPct val="20000"/>
              </a:spcBef>
              <a:defRPr/>
            </a:pPr>
            <a:r>
              <a:rPr lang="en-US" sz="1400" spc="300" dirty="0">
                <a:latin typeface="News Gothic MT"/>
                <a:cs typeface="News Gothic MT"/>
              </a:rPr>
              <a:t> </a:t>
            </a:r>
          </a:p>
        </p:txBody>
      </p:sp>
      <p:sp>
        <p:nvSpPr>
          <p:cNvPr id="7" name="Content Placeholder 2"/>
          <p:cNvSpPr txBox="1">
            <a:spLocks/>
          </p:cNvSpPr>
          <p:nvPr/>
        </p:nvSpPr>
        <p:spPr>
          <a:xfrm>
            <a:off x="2120900" y="4343400"/>
            <a:ext cx="7675563" cy="1752600"/>
          </a:xfrm>
          <a:prstGeom prst="rect">
            <a:avLst/>
          </a:prstGeom>
        </p:spPr>
        <p:txBody>
          <a:bodyPr/>
          <a:lstStyle/>
          <a:p>
            <a:pPr marL="342900" indent="-342900">
              <a:spcBef>
                <a:spcPct val="20000"/>
              </a:spcBef>
              <a:defRPr/>
            </a:pPr>
            <a:r>
              <a:rPr lang="en-US" i="1" dirty="0"/>
              <a:t>The Healthy Schools Act has specific requirements for </a:t>
            </a:r>
            <a:r>
              <a:rPr lang="en-US" b="1" i="1" dirty="0"/>
              <a:t>property owners </a:t>
            </a:r>
            <a:r>
              <a:rPr lang="en-US" i="1" dirty="0"/>
              <a:t>and </a:t>
            </a:r>
            <a:r>
              <a:rPr lang="en-US" b="1" i="1" dirty="0"/>
              <a:t>pest management professionals</a:t>
            </a:r>
            <a:r>
              <a:rPr lang="en-US" i="1" dirty="0"/>
              <a:t>.  More information can be found on the DPR website.</a:t>
            </a:r>
          </a:p>
          <a:p>
            <a:pPr marL="342900" indent="-342900">
              <a:spcBef>
                <a:spcPct val="20000"/>
              </a:spcBef>
              <a:defRPr/>
            </a:pPr>
            <a:endParaRPr lang="en-US" i="1" dirty="0"/>
          </a:p>
        </p:txBody>
      </p:sp>
      <p:sp>
        <p:nvSpPr>
          <p:cNvPr id="4" name="Date Placeholder 3"/>
          <p:cNvSpPr>
            <a:spLocks noGrp="1"/>
          </p:cNvSpPr>
          <p:nvPr>
            <p:ph type="dt" sz="half" idx="10"/>
          </p:nvPr>
        </p:nvSpPr>
        <p:spPr>
          <a:xfrm rot="16200000">
            <a:off x="7551351" y="1645920"/>
            <a:ext cx="2438399" cy="365760"/>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3D77E97-7CAD-42C9-A575-915909E24F1F}" type="datetime1">
              <a:rPr lang="en-US" smtClean="0">
                <a:solidFill>
                  <a:srgbClr val="CAF278"/>
                </a:solidFill>
              </a:rPr>
              <a:pPr/>
              <a:t>4/25/2023</a:t>
            </a:fld>
            <a:endParaRPr lang="en-US">
              <a:solidFill>
                <a:srgbClr val="CAF278"/>
              </a:solidFill>
            </a:endParaRPr>
          </a:p>
        </p:txBody>
      </p:sp>
      <p:pic>
        <p:nvPicPr>
          <p:cNvPr id="11" name="Picture 10"/>
          <p:cNvPicPr/>
          <p:nvPr/>
        </p:nvPicPr>
        <p:blipFill rotWithShape="1">
          <a:blip r:embed="rId4"/>
          <a:srcRect l="6006" t="17113" r="7415" b="6025"/>
          <a:stretch/>
        </p:blipFill>
        <p:spPr bwMode="auto">
          <a:xfrm>
            <a:off x="6400800" y="1302959"/>
            <a:ext cx="3200400" cy="2106680"/>
          </a:xfrm>
          <a:prstGeom prst="rect">
            <a:avLst/>
          </a:prstGeom>
          <a:ln>
            <a:solidFill>
              <a:schemeClr val="tx2"/>
            </a:solidFill>
          </a:ln>
          <a:extLst>
            <a:ext uri="{53640926-AAD7-44D8-BBD7-CCE9431645EC}">
              <a14:shadowObscured xmlns:a14="http://schemas.microsoft.com/office/drawing/2010/main"/>
            </a:ext>
          </a:extLst>
        </p:spPr>
      </p:pic>
      <p:sp>
        <p:nvSpPr>
          <p:cNvPr id="8" name="TextBox 7"/>
          <p:cNvSpPr txBox="1"/>
          <p:nvPr/>
        </p:nvSpPr>
        <p:spPr>
          <a:xfrm>
            <a:off x="8382000" y="3409639"/>
            <a:ext cx="2438400" cy="261610"/>
          </a:xfrm>
          <a:prstGeom prst="rect">
            <a:avLst/>
          </a:prstGeom>
          <a:noFill/>
        </p:spPr>
        <p:txBody>
          <a:bodyPr wrap="square" rtlCol="0">
            <a:spAutoFit/>
          </a:bodyPr>
          <a:lstStyle/>
          <a:p>
            <a:r>
              <a:rPr lang="en-US" sz="1100" i="1" dirty="0"/>
              <a:t>Photo credit: UCSF</a:t>
            </a:r>
          </a:p>
        </p:txBody>
      </p:sp>
    </p:spTree>
    <p:custDataLst>
      <p:tags r:id="rId1"/>
    </p:custDataLst>
    <p:extLst>
      <p:ext uri="{BB962C8B-B14F-4D97-AF65-F5344CB8AC3E}">
        <p14:creationId xmlns:p14="http://schemas.microsoft.com/office/powerpoint/2010/main" val="77325716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Exempt / Non- Exempt Products</a:t>
            </a:r>
          </a:p>
        </p:txBody>
      </p:sp>
      <p:sp>
        <p:nvSpPr>
          <p:cNvPr id="3" name="Content Placeholder 2"/>
          <p:cNvSpPr>
            <a:spLocks noGrp="1"/>
          </p:cNvSpPr>
          <p:nvPr>
            <p:ph idx="1"/>
          </p:nvPr>
        </p:nvSpPr>
        <p:spPr>
          <a:xfrm>
            <a:off x="1981200" y="1460666"/>
            <a:ext cx="7772400" cy="4254334"/>
          </a:xfrm>
        </p:spPr>
        <p:txBody>
          <a:bodyPr vert="horz" lIns="91440" tIns="45720" rIns="91440" bIns="45720" rtlCol="0" anchor="t">
            <a:normAutofit fontScale="92500" lnSpcReduction="10000"/>
          </a:bodyPr>
          <a:lstStyle/>
          <a:p>
            <a:r>
              <a:rPr lang="en-US" sz="2400" dirty="0"/>
              <a:t>HSA applies to pesticides that are in the form of:</a:t>
            </a:r>
          </a:p>
          <a:p>
            <a:pPr lvl="1"/>
            <a:r>
              <a:rPr lang="en-US" dirty="0"/>
              <a:t>Sprays</a:t>
            </a:r>
          </a:p>
          <a:p>
            <a:pPr lvl="1"/>
            <a:r>
              <a:rPr lang="en-US" dirty="0"/>
              <a:t>Foggers</a:t>
            </a:r>
          </a:p>
          <a:p>
            <a:pPr lvl="1"/>
            <a:r>
              <a:rPr lang="en-US" dirty="0"/>
              <a:t>Pellets or powder, if uncontained</a:t>
            </a:r>
          </a:p>
          <a:p>
            <a:r>
              <a:rPr lang="en-US" sz="2400" dirty="0"/>
              <a:t>Exempt Pesticides (no notification or records needed)</a:t>
            </a:r>
          </a:p>
          <a:p>
            <a:pPr lvl="1"/>
            <a:r>
              <a:rPr lang="en-US" dirty="0"/>
              <a:t>Products that use pesticides in a bait, trap, gel, or crack/crevice treatment</a:t>
            </a:r>
            <a:endParaRPr lang="en-US" dirty="0">
              <a:cs typeface="Calibri"/>
            </a:endParaRPr>
          </a:p>
          <a:p>
            <a:pPr lvl="1"/>
            <a:r>
              <a:rPr lang="en-US" dirty="0"/>
              <a:t>Products used to kill germs (antimicrobials), such as sanitizers and disinfectants</a:t>
            </a:r>
            <a:endParaRPr lang="en-US" dirty="0">
              <a:cs typeface="Calibri"/>
            </a:endParaRPr>
          </a:p>
          <a:p>
            <a:pPr lvl="1"/>
            <a:r>
              <a:rPr lang="en-US" dirty="0">
                <a:cs typeface="Calibri"/>
              </a:rPr>
              <a:t>Minimum risk pesticides exempt from product registration with U.S. EPA, or 25(b)products</a:t>
            </a:r>
          </a:p>
          <a:p>
            <a:pPr marL="411480" lvl="1" indent="0">
              <a:buNone/>
            </a:pPr>
            <a:endParaRPr lang="en-US" sz="2400" b="1" dirty="0">
              <a:cs typeface="Calibri"/>
            </a:endParaRPr>
          </a:p>
          <a:p>
            <a:pPr marL="411480" lvl="1" indent="0">
              <a:buNone/>
            </a:pPr>
            <a:r>
              <a:rPr lang="en-US" b="1" dirty="0">
                <a:cs typeface="Calibri"/>
              </a:rPr>
              <a:t>Annual training is required even when using exempt products!</a:t>
            </a:r>
            <a:endParaRPr lang="en-US" dirty="0">
              <a:cs typeface="Calibri"/>
            </a:endParaRPr>
          </a:p>
        </p:txBody>
      </p:sp>
    </p:spTree>
    <p:custDataLst>
      <p:tags r:id="rId1"/>
    </p:custDataLst>
    <p:extLst>
      <p:ext uri="{BB962C8B-B14F-4D97-AF65-F5344CB8AC3E}">
        <p14:creationId xmlns:p14="http://schemas.microsoft.com/office/powerpoint/2010/main" val="28561735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554038"/>
            <a:ext cx="8229600" cy="584200"/>
          </a:xfrm>
        </p:spPr>
        <p:txBody>
          <a:bodyPr/>
          <a:lstStyle/>
          <a:p>
            <a:pPr>
              <a:defRPr/>
            </a:pPr>
            <a:r>
              <a:rPr lang="en-US" dirty="0">
                <a:latin typeface="+mj-lt"/>
              </a:rPr>
              <a:t>What is a pest?</a:t>
            </a:r>
          </a:p>
        </p:txBody>
      </p:sp>
      <p:sp>
        <p:nvSpPr>
          <p:cNvPr id="3" name="Content Placeholder 2"/>
          <p:cNvSpPr>
            <a:spLocks noGrp="1"/>
          </p:cNvSpPr>
          <p:nvPr>
            <p:ph idx="1"/>
          </p:nvPr>
        </p:nvSpPr>
        <p:spPr>
          <a:xfrm>
            <a:off x="1981200" y="4800600"/>
            <a:ext cx="7467600" cy="1014412"/>
          </a:xfrm>
        </p:spPr>
        <p:txBody>
          <a:bodyPr>
            <a:normAutofit/>
          </a:bodyPr>
          <a:lstStyle/>
          <a:p>
            <a:pPr>
              <a:buFontTx/>
              <a:buNone/>
              <a:defRPr/>
            </a:pPr>
            <a:r>
              <a:rPr lang="en-US" sz="2400" dirty="0">
                <a:cs typeface="Arial" pitchFamily="34" charset="0"/>
              </a:rPr>
              <a:t>A pest is any living organism that causes damage or discomfort, or transmits or produces disease.  </a:t>
            </a: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2631" y="1445749"/>
            <a:ext cx="5646738" cy="3137908"/>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55172368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4" presetClass="entr" presetSubtype="16" fill="hold" nodeType="clickEffect">
                                  <p:stCondLst>
                                    <p:cond delay="0"/>
                                  </p:stCondLst>
                                  <p:childTnLst>
                                    <p:set>
                                      <p:cBhvr>
                                        <p:cTn id="10" dur="1" fill="hold">
                                          <p:stCondLst>
                                            <p:cond delay="0"/>
                                          </p:stCondLst>
                                        </p:cTn>
                                        <p:tgtEl>
                                          <p:spTgt spid="2050"/>
                                        </p:tgtEl>
                                        <p:attrNameLst>
                                          <p:attrName>style.visibility</p:attrName>
                                        </p:attrNameLst>
                                      </p:cBhvr>
                                      <p:to>
                                        <p:strVal val="visible"/>
                                      </p:to>
                                    </p:set>
                                    <p:animEffect transition="in" filter="box(in)">
                                      <p:cBhvr>
                                        <p:cTn id="11"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98625" y="228601"/>
            <a:ext cx="8458200" cy="1119187"/>
          </a:xfrm>
        </p:spPr>
        <p:txBody>
          <a:bodyPr>
            <a:normAutofit/>
          </a:bodyPr>
          <a:lstStyle/>
          <a:p>
            <a:pPr>
              <a:defRPr/>
            </a:pPr>
            <a:r>
              <a:rPr lang="en-US" sz="3200" dirty="0"/>
              <a:t>What are the most common </a:t>
            </a:r>
            <a:r>
              <a:rPr lang="en-US" sz="3200" b="1" dirty="0">
                <a:solidFill>
                  <a:srgbClr val="0070C0"/>
                </a:solidFill>
              </a:rPr>
              <a:t>OUTDOOR </a:t>
            </a:r>
            <a:r>
              <a:rPr lang="en-US" sz="3200" dirty="0"/>
              <a:t>pests in California child care centers?</a:t>
            </a:r>
          </a:p>
        </p:txBody>
      </p:sp>
      <p:pic>
        <p:nvPicPr>
          <p:cNvPr id="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97275" y="1464204"/>
            <a:ext cx="4997450" cy="3929593"/>
          </a:xfrm>
          <a:prstGeom prst="rect">
            <a:avLst/>
          </a:prstGeom>
          <a:noFill/>
          <a:ln w="25400">
            <a:noFill/>
            <a:miter lim="800000"/>
            <a:headEnd/>
            <a:tailEnd/>
          </a:ln>
          <a:extLst>
            <a:ext uri="{909E8E84-426E-40DD-AFC4-6F175D3DCCD1}">
              <a14:hiddenFill xmlns:a14="http://schemas.microsoft.com/office/drawing/2010/main">
                <a:solidFill>
                  <a:srgbClr val="FFFFFF"/>
                </a:solidFill>
              </a14:hiddenFill>
            </a:ext>
          </a:extLst>
        </p:spPr>
      </p:pic>
      <p:sp>
        <p:nvSpPr>
          <p:cNvPr id="6" name="Rectangle 5"/>
          <p:cNvSpPr/>
          <p:nvPr/>
        </p:nvSpPr>
        <p:spPr>
          <a:xfrm>
            <a:off x="1698626" y="5581650"/>
            <a:ext cx="8283575" cy="400110"/>
          </a:xfrm>
          <a:prstGeom prst="rect">
            <a:avLst/>
          </a:prstGeom>
        </p:spPr>
        <p:txBody>
          <a:bodyPr wrap="square">
            <a:spAutoFit/>
          </a:bodyPr>
          <a:lstStyle/>
          <a:p>
            <a:pPr>
              <a:defRPr/>
            </a:pPr>
            <a:r>
              <a:rPr lang="en-US" sz="1000" dirty="0">
                <a:ea typeface="ヒラギノ角ゴ Pro W3" pitchFamily="37" charset="-128"/>
              </a:rPr>
              <a:t>Bradman, A. , Dobson, C., Leonard, V. &amp; Messenger, B. (2010). </a:t>
            </a:r>
            <a:r>
              <a:rPr lang="en-US" sz="1000" i="1" dirty="0">
                <a:ea typeface="ヒラギノ角ゴ Pro W3" pitchFamily="37" charset="-128"/>
              </a:rPr>
              <a:t>Pest Management and Pesticide Use in California Child Care Centers, Center for Children’ s </a:t>
            </a:r>
            <a:r>
              <a:rPr lang="en-US" sz="1000" dirty="0">
                <a:ea typeface="ヒラギノ角ゴ Pro W3" pitchFamily="37" charset="-128"/>
              </a:rPr>
              <a:t>Environmental Health Research, School of Public Health, UC Berkeley at apps.cdpr.ca.gov/schoolipm/childcare/pest_mgt_childcare.pdf.</a:t>
            </a:r>
          </a:p>
        </p:txBody>
      </p:sp>
    </p:spTree>
    <p:custDataLst>
      <p:tags r:id="rId1"/>
    </p:custDataLst>
    <p:extLst>
      <p:ext uri="{BB962C8B-B14F-4D97-AF65-F5344CB8AC3E}">
        <p14:creationId xmlns:p14="http://schemas.microsoft.com/office/powerpoint/2010/main" val="23836157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98625" y="228601"/>
            <a:ext cx="8458200" cy="1119187"/>
          </a:xfrm>
        </p:spPr>
        <p:txBody>
          <a:bodyPr>
            <a:normAutofit/>
          </a:bodyPr>
          <a:lstStyle/>
          <a:p>
            <a:pPr>
              <a:defRPr/>
            </a:pPr>
            <a:r>
              <a:rPr lang="en-US" sz="3200" dirty="0"/>
              <a:t>What are the most common </a:t>
            </a:r>
            <a:r>
              <a:rPr lang="en-US" sz="3200" b="1" dirty="0">
                <a:solidFill>
                  <a:srgbClr val="0070C0"/>
                </a:solidFill>
              </a:rPr>
              <a:t>INDOOR </a:t>
            </a:r>
            <a:r>
              <a:rPr lang="en-US" sz="3200" dirty="0"/>
              <a:t>pests in California child care centers?</a:t>
            </a:r>
          </a:p>
        </p:txBody>
      </p:sp>
      <p:sp>
        <p:nvSpPr>
          <p:cNvPr id="6" name="Rectangle 5"/>
          <p:cNvSpPr/>
          <p:nvPr/>
        </p:nvSpPr>
        <p:spPr>
          <a:xfrm>
            <a:off x="1698626" y="5581650"/>
            <a:ext cx="8283575" cy="400110"/>
          </a:xfrm>
          <a:prstGeom prst="rect">
            <a:avLst/>
          </a:prstGeom>
        </p:spPr>
        <p:txBody>
          <a:bodyPr wrap="square">
            <a:spAutoFit/>
          </a:bodyPr>
          <a:lstStyle/>
          <a:p>
            <a:pPr>
              <a:defRPr/>
            </a:pPr>
            <a:r>
              <a:rPr lang="en-US" sz="1000" dirty="0">
                <a:ea typeface="ヒラギノ角ゴ Pro W3" pitchFamily="37" charset="-128"/>
              </a:rPr>
              <a:t>Bradman, A. , Dobson, C., Leonard, V. &amp; Messenger, B. (2010). </a:t>
            </a:r>
            <a:r>
              <a:rPr lang="en-US" sz="1000" i="1" dirty="0">
                <a:ea typeface="ヒラギノ角ゴ Pro W3" pitchFamily="37" charset="-128"/>
              </a:rPr>
              <a:t>Pest Management and Pesticide Use in California Child Care Centers, Center for Children’ s </a:t>
            </a:r>
            <a:r>
              <a:rPr lang="en-US" sz="1000" dirty="0">
                <a:ea typeface="ヒラギノ角ゴ Pro W3" pitchFamily="37" charset="-128"/>
              </a:rPr>
              <a:t>Environmental Health Research, School of Public Health, UC Berkeley at apps.cdpr.ca.gov/schoolipm/childcare/pest_mgt_childcare.pdf.</a:t>
            </a:r>
          </a:p>
        </p:txBody>
      </p:sp>
      <p:pic>
        <p:nvPicPr>
          <p:cNvPr id="3" name="Picture 4">
            <a:extLst>
              <a:ext uri="{FF2B5EF4-FFF2-40B4-BE49-F238E27FC236}">
                <a16:creationId xmlns:a16="http://schemas.microsoft.com/office/drawing/2014/main" id="{642390D9-5F41-81EA-BFAD-521BCFC54CA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81400" y="1404899"/>
            <a:ext cx="5029200" cy="4048203"/>
          </a:xfrm>
          <a:prstGeom prst="rect">
            <a:avLst/>
          </a:prstGeom>
          <a:noFill/>
          <a:ln w="25400">
            <a:noFill/>
            <a:miter lim="800000"/>
            <a:headEnd/>
            <a:tailEnd/>
          </a:ln>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3632188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4" name="Straight Connector 33"/>
          <p:cNvCxnSpPr>
            <a:stCxn id="8" idx="0"/>
            <a:endCxn id="53" idx="2"/>
          </p:cNvCxnSpPr>
          <p:nvPr/>
        </p:nvCxnSpPr>
        <p:spPr>
          <a:xfrm>
            <a:off x="2819400" y="1148902"/>
            <a:ext cx="0" cy="4694237"/>
          </a:xfrm>
          <a:prstGeom prst="line">
            <a:avLst/>
          </a:prstGeom>
        </p:spPr>
        <p:style>
          <a:lnRef idx="2">
            <a:schemeClr val="dk1"/>
          </a:lnRef>
          <a:fillRef idx="0">
            <a:schemeClr val="dk1"/>
          </a:fillRef>
          <a:effectRef idx="1">
            <a:schemeClr val="dk1"/>
          </a:effectRef>
          <a:fontRef idx="minor">
            <a:schemeClr val="tx1"/>
          </a:fontRef>
        </p:style>
      </p:cxnSp>
      <p:sp>
        <p:nvSpPr>
          <p:cNvPr id="2" name="Title 1"/>
          <p:cNvSpPr>
            <a:spLocks noGrp="1"/>
          </p:cNvSpPr>
          <p:nvPr>
            <p:ph type="title"/>
          </p:nvPr>
        </p:nvSpPr>
        <p:spPr>
          <a:xfrm>
            <a:off x="1676400" y="228600"/>
            <a:ext cx="8229600" cy="584200"/>
          </a:xfrm>
          <a:ln w="25400">
            <a:solidFill>
              <a:schemeClr val="tx1"/>
            </a:solidFill>
          </a:ln>
        </p:spPr>
        <p:txBody>
          <a:bodyPr/>
          <a:lstStyle/>
          <a:p>
            <a:pPr>
              <a:defRPr/>
            </a:pPr>
            <a:r>
              <a:rPr lang="en-US" dirty="0">
                <a:latin typeface="+mj-lt"/>
              </a:rPr>
              <a:t>What problems </a:t>
            </a:r>
            <a:r>
              <a:rPr lang="en-US" dirty="0"/>
              <a:t>can</a:t>
            </a:r>
            <a:r>
              <a:rPr lang="en-US" dirty="0">
                <a:latin typeface="+mj-lt"/>
              </a:rPr>
              <a:t> pests cause?</a:t>
            </a:r>
          </a:p>
        </p:txBody>
      </p:sp>
      <p:sp>
        <p:nvSpPr>
          <p:cNvPr id="7" name="Flowchart: Alternate Process 6"/>
          <p:cNvSpPr/>
          <p:nvPr/>
        </p:nvSpPr>
        <p:spPr>
          <a:xfrm>
            <a:off x="1843088" y="2503038"/>
            <a:ext cx="1954213" cy="1447800"/>
          </a:xfrm>
          <a:prstGeom prst="flowChartAlternateProcess">
            <a:avLst/>
          </a:prstGeom>
          <a:gradFill flip="none" rotWithShape="1">
            <a:gsLst>
              <a:gs pos="0">
                <a:schemeClr val="accent4">
                  <a:shade val="30000"/>
                  <a:satMod val="115000"/>
                </a:schemeClr>
              </a:gs>
              <a:gs pos="50000">
                <a:schemeClr val="accent4">
                  <a:shade val="67500"/>
                  <a:satMod val="115000"/>
                </a:schemeClr>
              </a:gs>
              <a:gs pos="100000">
                <a:schemeClr val="accent4">
                  <a:shade val="100000"/>
                  <a:satMod val="115000"/>
                </a:schemeClr>
              </a:gs>
            </a:gsLst>
            <a:lin ang="27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b="1" dirty="0"/>
              <a:t>Building Damage</a:t>
            </a:r>
          </a:p>
        </p:txBody>
      </p:sp>
      <p:sp>
        <p:nvSpPr>
          <p:cNvPr id="8" name="Flowchart: Alternate Process 7"/>
          <p:cNvSpPr/>
          <p:nvPr/>
        </p:nvSpPr>
        <p:spPr>
          <a:xfrm>
            <a:off x="1828800" y="1148901"/>
            <a:ext cx="1981200" cy="1143000"/>
          </a:xfrm>
          <a:prstGeom prst="flowChartAlternateProcess">
            <a:avLst/>
          </a:prstGeom>
          <a:gradFill flip="none" rotWithShape="1">
            <a:gsLst>
              <a:gs pos="0">
                <a:schemeClr val="tx2">
                  <a:lumMod val="60000"/>
                  <a:lumOff val="40000"/>
                  <a:shade val="30000"/>
                  <a:satMod val="115000"/>
                </a:schemeClr>
              </a:gs>
              <a:gs pos="50000">
                <a:schemeClr val="tx2">
                  <a:lumMod val="60000"/>
                  <a:lumOff val="40000"/>
                  <a:shade val="67500"/>
                  <a:satMod val="115000"/>
                </a:schemeClr>
              </a:gs>
              <a:gs pos="100000">
                <a:schemeClr val="tx2">
                  <a:lumMod val="60000"/>
                  <a:lumOff val="40000"/>
                  <a:shade val="100000"/>
                  <a:satMod val="115000"/>
                </a:schemeClr>
              </a:gs>
            </a:gsLst>
            <a:lin ang="27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b="1" dirty="0"/>
              <a:t>Health Problems</a:t>
            </a:r>
          </a:p>
        </p:txBody>
      </p:sp>
      <p:sp>
        <p:nvSpPr>
          <p:cNvPr id="9" name="Flowchart: Process 8"/>
          <p:cNvSpPr/>
          <p:nvPr/>
        </p:nvSpPr>
        <p:spPr>
          <a:xfrm>
            <a:off x="4038600" y="2428875"/>
            <a:ext cx="1828800" cy="533400"/>
          </a:xfrm>
          <a:prstGeom prst="flowChartProcess">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27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t>Spread Bacteria</a:t>
            </a:r>
          </a:p>
        </p:txBody>
      </p:sp>
      <p:sp>
        <p:nvSpPr>
          <p:cNvPr id="10" name="Flowchart: Process 9"/>
          <p:cNvSpPr/>
          <p:nvPr/>
        </p:nvSpPr>
        <p:spPr>
          <a:xfrm>
            <a:off x="6324601" y="2889250"/>
            <a:ext cx="1735137" cy="533400"/>
          </a:xfrm>
          <a:prstGeom prst="flowChartProcess">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27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t> Allergies</a:t>
            </a:r>
          </a:p>
        </p:txBody>
      </p:sp>
      <p:sp>
        <p:nvSpPr>
          <p:cNvPr id="11" name="Flowchart: Process 10"/>
          <p:cNvSpPr/>
          <p:nvPr/>
        </p:nvSpPr>
        <p:spPr>
          <a:xfrm>
            <a:off x="8161337" y="3829050"/>
            <a:ext cx="1828800" cy="514350"/>
          </a:xfrm>
          <a:prstGeom prst="flowChartProcess">
            <a:avLst/>
          </a:prstGeom>
          <a:gradFill flip="none" rotWithShape="1">
            <a:gsLst>
              <a:gs pos="0">
                <a:schemeClr val="tx2">
                  <a:lumMod val="60000"/>
                  <a:lumOff val="40000"/>
                  <a:shade val="30000"/>
                  <a:satMod val="115000"/>
                </a:schemeClr>
              </a:gs>
              <a:gs pos="50000">
                <a:schemeClr val="tx2">
                  <a:lumMod val="60000"/>
                  <a:lumOff val="40000"/>
                  <a:shade val="67500"/>
                  <a:satMod val="115000"/>
                </a:schemeClr>
              </a:gs>
              <a:gs pos="100000">
                <a:schemeClr val="tx2">
                  <a:lumMod val="60000"/>
                  <a:lumOff val="40000"/>
                  <a:shade val="100000"/>
                  <a:satMod val="115000"/>
                </a:schemeClr>
              </a:gs>
            </a:gsLst>
            <a:lin ang="27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t>Trigger  Asthma</a:t>
            </a:r>
          </a:p>
        </p:txBody>
      </p:sp>
      <p:sp>
        <p:nvSpPr>
          <p:cNvPr id="39" name="Flowchart: Process 38"/>
          <p:cNvSpPr/>
          <p:nvPr/>
        </p:nvSpPr>
        <p:spPr>
          <a:xfrm>
            <a:off x="4373562" y="4195763"/>
            <a:ext cx="1143000" cy="533400"/>
          </a:xfrm>
          <a:prstGeom prst="flowChartProcess">
            <a:avLst/>
          </a:prstGeom>
          <a:gradFill flip="none" rotWithShape="1">
            <a:gsLst>
              <a:gs pos="0">
                <a:schemeClr val="accent4">
                  <a:shade val="30000"/>
                  <a:satMod val="115000"/>
                </a:schemeClr>
              </a:gs>
              <a:gs pos="50000">
                <a:schemeClr val="accent4">
                  <a:shade val="67500"/>
                  <a:satMod val="115000"/>
                </a:schemeClr>
              </a:gs>
              <a:gs pos="100000">
                <a:schemeClr val="accent4">
                  <a:shade val="100000"/>
                  <a:satMod val="115000"/>
                </a:schemeClr>
              </a:gs>
            </a:gsLst>
            <a:lin ang="27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t>Rats Eat Wires</a:t>
            </a:r>
          </a:p>
        </p:txBody>
      </p:sp>
      <p:sp>
        <p:nvSpPr>
          <p:cNvPr id="40" name="Flowchart: Process 39"/>
          <p:cNvSpPr/>
          <p:nvPr/>
        </p:nvSpPr>
        <p:spPr>
          <a:xfrm>
            <a:off x="5984875" y="5016500"/>
            <a:ext cx="2286000" cy="795338"/>
          </a:xfrm>
          <a:prstGeom prst="flowChartProcess">
            <a:avLst/>
          </a:prstGeom>
          <a:gradFill flip="none" rotWithShape="1">
            <a:gsLst>
              <a:gs pos="0">
                <a:schemeClr val="accent4">
                  <a:shade val="30000"/>
                  <a:satMod val="115000"/>
                </a:schemeClr>
              </a:gs>
              <a:gs pos="50000">
                <a:schemeClr val="accent4">
                  <a:shade val="67500"/>
                  <a:satMod val="115000"/>
                </a:schemeClr>
              </a:gs>
              <a:gs pos="100000">
                <a:schemeClr val="accent4">
                  <a:shade val="100000"/>
                  <a:satMod val="115000"/>
                </a:schemeClr>
              </a:gs>
            </a:gsLst>
            <a:lin ang="27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t>Mold  &amp; Termites Damage Building</a:t>
            </a:r>
          </a:p>
        </p:txBody>
      </p:sp>
      <p:sp>
        <p:nvSpPr>
          <p:cNvPr id="53" name="Flowchart: Alternate Process 52"/>
          <p:cNvSpPr/>
          <p:nvPr/>
        </p:nvSpPr>
        <p:spPr>
          <a:xfrm>
            <a:off x="1828800" y="4166738"/>
            <a:ext cx="1981200" cy="1676400"/>
          </a:xfrm>
          <a:prstGeom prst="flowChartAlternateProcess">
            <a:avLst/>
          </a:prstGeom>
          <a:gradFill flip="none" rotWithShape="1">
            <a:gsLst>
              <a:gs pos="0">
                <a:schemeClr val="accent5">
                  <a:shade val="30000"/>
                  <a:satMod val="115000"/>
                </a:schemeClr>
              </a:gs>
              <a:gs pos="50000">
                <a:schemeClr val="accent5">
                  <a:shade val="67500"/>
                  <a:satMod val="115000"/>
                </a:schemeClr>
              </a:gs>
              <a:gs pos="100000">
                <a:schemeClr val="accent5">
                  <a:shade val="100000"/>
                  <a:satMod val="115000"/>
                </a:schemeClr>
              </a:gs>
            </a:gsLst>
            <a:lin ang="27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900" b="1" dirty="0"/>
              <a:t>Parents &amp; staff are  upset when they see pests </a:t>
            </a:r>
          </a:p>
        </p:txBody>
      </p:sp>
      <p:pic>
        <p:nvPicPr>
          <p:cNvPr id="26" name="Picture 2"/>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8559800" y="1789112"/>
            <a:ext cx="1346200" cy="2020888"/>
          </a:xfr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8"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78576" y="1628775"/>
            <a:ext cx="1500187" cy="1246188"/>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0" name="Picture 4" descr="Chewed%20%20wire"/>
          <p:cNvPicPr>
            <a:picLocks noChangeAspect="1" noChangeArrowheads="1"/>
          </p:cNvPicPr>
          <p:nvPr/>
        </p:nvPicPr>
        <p:blipFill>
          <a:blip r:embed="rId6">
            <a:extLst>
              <a:ext uri="{28A0092B-C50C-407E-A947-70E740481C1C}">
                <a14:useLocalDpi xmlns:a14="http://schemas.microsoft.com/office/drawing/2010/main" val="0"/>
              </a:ext>
            </a:extLst>
          </a:blip>
          <a:srcRect t="18671" b="24905"/>
          <a:stretch>
            <a:fillRect/>
          </a:stretch>
        </p:blipFill>
        <p:spPr bwMode="auto">
          <a:xfrm>
            <a:off x="4040187" y="3582988"/>
            <a:ext cx="1809750" cy="601662"/>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1"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75400" y="3798889"/>
            <a:ext cx="1503362" cy="1203325"/>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122"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57663" y="1219200"/>
            <a:ext cx="1579563" cy="118745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34685454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5122"/>
                                        </p:tgtEl>
                                        <p:attrNameLst>
                                          <p:attrName>style.visibility</p:attrName>
                                        </p:attrNameLst>
                                      </p:cBhvr>
                                      <p:to>
                                        <p:strVal val="visible"/>
                                      </p:to>
                                    </p:set>
                                    <p:anim calcmode="lin" valueType="num">
                                      <p:cBhvr additive="base">
                                        <p:cTn id="17" dur="500" fill="hold"/>
                                        <p:tgtEl>
                                          <p:spTgt spid="5122"/>
                                        </p:tgtEl>
                                        <p:attrNameLst>
                                          <p:attrName>ppt_x</p:attrName>
                                        </p:attrNameLst>
                                      </p:cBhvr>
                                      <p:tavLst>
                                        <p:tav tm="0">
                                          <p:val>
                                            <p:strVal val="#ppt_x"/>
                                          </p:val>
                                        </p:tav>
                                        <p:tav tm="100000">
                                          <p:val>
                                            <p:strVal val="#ppt_x"/>
                                          </p:val>
                                        </p:tav>
                                      </p:tavLst>
                                    </p:anim>
                                    <p:anim calcmode="lin" valueType="num">
                                      <p:cBhvr additive="base">
                                        <p:cTn id="18" dur="500" fill="hold"/>
                                        <p:tgtEl>
                                          <p:spTgt spid="5122"/>
                                        </p:tgtEl>
                                        <p:attrNameLst>
                                          <p:attrName>ppt_y</p:attrName>
                                        </p:attrNameLst>
                                      </p:cBhvr>
                                      <p:tavLst>
                                        <p:tav tm="0">
                                          <p:val>
                                            <p:strVal val="1+#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28"/>
                                        </p:tgtEl>
                                        <p:attrNameLst>
                                          <p:attrName>style.visibility</p:attrName>
                                        </p:attrNameLst>
                                      </p:cBhvr>
                                      <p:to>
                                        <p:strVal val="visible"/>
                                      </p:to>
                                    </p:set>
                                    <p:anim calcmode="lin" valueType="num">
                                      <p:cBhvr additive="base">
                                        <p:cTn id="27" dur="500" fill="hold"/>
                                        <p:tgtEl>
                                          <p:spTgt spid="28"/>
                                        </p:tgtEl>
                                        <p:attrNameLst>
                                          <p:attrName>ppt_x</p:attrName>
                                        </p:attrNameLst>
                                      </p:cBhvr>
                                      <p:tavLst>
                                        <p:tav tm="0">
                                          <p:val>
                                            <p:strVal val="#ppt_x"/>
                                          </p:val>
                                        </p:tav>
                                        <p:tav tm="100000">
                                          <p:val>
                                            <p:strVal val="#ppt_x"/>
                                          </p:val>
                                        </p:tav>
                                      </p:tavLst>
                                    </p:anim>
                                    <p:anim calcmode="lin" valueType="num">
                                      <p:cBhvr additive="base">
                                        <p:cTn id="28"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additive="base">
                                        <p:cTn id="33" dur="500" fill="hold"/>
                                        <p:tgtEl>
                                          <p:spTgt spid="11"/>
                                        </p:tgtEl>
                                        <p:attrNameLst>
                                          <p:attrName>ppt_x</p:attrName>
                                        </p:attrNameLst>
                                      </p:cBhvr>
                                      <p:tavLst>
                                        <p:tav tm="0">
                                          <p:val>
                                            <p:strVal val="#ppt_x"/>
                                          </p:val>
                                        </p:tav>
                                        <p:tav tm="100000">
                                          <p:val>
                                            <p:strVal val="#ppt_x"/>
                                          </p:val>
                                        </p:tav>
                                      </p:tavLst>
                                    </p:anim>
                                    <p:anim calcmode="lin" valueType="num">
                                      <p:cBhvr additive="base">
                                        <p:cTn id="34" dur="500" fill="hold"/>
                                        <p:tgtEl>
                                          <p:spTgt spid="11"/>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26"/>
                                        </p:tgtEl>
                                        <p:attrNameLst>
                                          <p:attrName>style.visibility</p:attrName>
                                        </p:attrNameLst>
                                      </p:cBhvr>
                                      <p:to>
                                        <p:strVal val="visible"/>
                                      </p:to>
                                    </p:set>
                                    <p:anim calcmode="lin" valueType="num">
                                      <p:cBhvr additive="base">
                                        <p:cTn id="37" dur="500" fill="hold"/>
                                        <p:tgtEl>
                                          <p:spTgt spid="26"/>
                                        </p:tgtEl>
                                        <p:attrNameLst>
                                          <p:attrName>ppt_x</p:attrName>
                                        </p:attrNameLst>
                                      </p:cBhvr>
                                      <p:tavLst>
                                        <p:tav tm="0">
                                          <p:val>
                                            <p:strVal val="#ppt_x"/>
                                          </p:val>
                                        </p:tav>
                                        <p:tav tm="100000">
                                          <p:val>
                                            <p:strVal val="#ppt_x"/>
                                          </p:val>
                                        </p:tav>
                                      </p:tavLst>
                                    </p:anim>
                                    <p:anim calcmode="lin" valueType="num">
                                      <p:cBhvr additive="base">
                                        <p:cTn id="3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anim calcmode="lin" valueType="num">
                                      <p:cBhvr additive="base">
                                        <p:cTn id="43" dur="500" fill="hold"/>
                                        <p:tgtEl>
                                          <p:spTgt spid="7"/>
                                        </p:tgtEl>
                                        <p:attrNameLst>
                                          <p:attrName>ppt_x</p:attrName>
                                        </p:attrNameLst>
                                      </p:cBhvr>
                                      <p:tavLst>
                                        <p:tav tm="0">
                                          <p:val>
                                            <p:strVal val="#ppt_x"/>
                                          </p:val>
                                        </p:tav>
                                        <p:tav tm="100000">
                                          <p:val>
                                            <p:strVal val="#ppt_x"/>
                                          </p:val>
                                        </p:tav>
                                      </p:tavLst>
                                    </p:anim>
                                    <p:anim calcmode="lin" valueType="num">
                                      <p:cBhvr additive="base">
                                        <p:cTn id="4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9"/>
                                        </p:tgtEl>
                                        <p:attrNameLst>
                                          <p:attrName>style.visibility</p:attrName>
                                        </p:attrNameLst>
                                      </p:cBhvr>
                                      <p:to>
                                        <p:strVal val="visible"/>
                                      </p:to>
                                    </p:set>
                                    <p:anim calcmode="lin" valueType="num">
                                      <p:cBhvr additive="base">
                                        <p:cTn id="49" dur="500" fill="hold"/>
                                        <p:tgtEl>
                                          <p:spTgt spid="39"/>
                                        </p:tgtEl>
                                        <p:attrNameLst>
                                          <p:attrName>ppt_x</p:attrName>
                                        </p:attrNameLst>
                                      </p:cBhvr>
                                      <p:tavLst>
                                        <p:tav tm="0">
                                          <p:val>
                                            <p:strVal val="#ppt_x"/>
                                          </p:val>
                                        </p:tav>
                                        <p:tav tm="100000">
                                          <p:val>
                                            <p:strVal val="#ppt_x"/>
                                          </p:val>
                                        </p:tav>
                                      </p:tavLst>
                                    </p:anim>
                                    <p:anim calcmode="lin" valueType="num">
                                      <p:cBhvr additive="base">
                                        <p:cTn id="50" dur="500" fill="hold"/>
                                        <p:tgtEl>
                                          <p:spTgt spid="39"/>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30"/>
                                        </p:tgtEl>
                                        <p:attrNameLst>
                                          <p:attrName>style.visibility</p:attrName>
                                        </p:attrNameLst>
                                      </p:cBhvr>
                                      <p:to>
                                        <p:strVal val="visible"/>
                                      </p:to>
                                    </p:set>
                                    <p:anim calcmode="lin" valueType="num">
                                      <p:cBhvr additive="base">
                                        <p:cTn id="53" dur="500" fill="hold"/>
                                        <p:tgtEl>
                                          <p:spTgt spid="30"/>
                                        </p:tgtEl>
                                        <p:attrNameLst>
                                          <p:attrName>ppt_x</p:attrName>
                                        </p:attrNameLst>
                                      </p:cBhvr>
                                      <p:tavLst>
                                        <p:tav tm="0">
                                          <p:val>
                                            <p:strVal val="#ppt_x"/>
                                          </p:val>
                                        </p:tav>
                                        <p:tav tm="100000">
                                          <p:val>
                                            <p:strVal val="#ppt_x"/>
                                          </p:val>
                                        </p:tav>
                                      </p:tavLst>
                                    </p:anim>
                                    <p:anim calcmode="lin" valueType="num">
                                      <p:cBhvr additive="base">
                                        <p:cTn id="54"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55" fill="hold" nodeType="clickPar">
                      <p:stCondLst>
                        <p:cond delay="indefinite"/>
                      </p:stCondLst>
                      <p:childTnLst>
                        <p:par>
                          <p:cTn id="56" fill="hold" nodeType="withGroup">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40"/>
                                        </p:tgtEl>
                                        <p:attrNameLst>
                                          <p:attrName>style.visibility</p:attrName>
                                        </p:attrNameLst>
                                      </p:cBhvr>
                                      <p:to>
                                        <p:strVal val="visible"/>
                                      </p:to>
                                    </p:set>
                                    <p:anim calcmode="lin" valueType="num">
                                      <p:cBhvr additive="base">
                                        <p:cTn id="59" dur="500" fill="hold"/>
                                        <p:tgtEl>
                                          <p:spTgt spid="40"/>
                                        </p:tgtEl>
                                        <p:attrNameLst>
                                          <p:attrName>ppt_x</p:attrName>
                                        </p:attrNameLst>
                                      </p:cBhvr>
                                      <p:tavLst>
                                        <p:tav tm="0">
                                          <p:val>
                                            <p:strVal val="#ppt_x"/>
                                          </p:val>
                                        </p:tav>
                                        <p:tav tm="100000">
                                          <p:val>
                                            <p:strVal val="#ppt_x"/>
                                          </p:val>
                                        </p:tav>
                                      </p:tavLst>
                                    </p:anim>
                                    <p:anim calcmode="lin" valueType="num">
                                      <p:cBhvr additive="base">
                                        <p:cTn id="60" dur="500" fill="hold"/>
                                        <p:tgtEl>
                                          <p:spTgt spid="40"/>
                                        </p:tgtEl>
                                        <p:attrNameLst>
                                          <p:attrName>ppt_y</p:attrName>
                                        </p:attrNameLst>
                                      </p:cBhvr>
                                      <p:tavLst>
                                        <p:tav tm="0">
                                          <p:val>
                                            <p:strVal val="1+#ppt_h/2"/>
                                          </p:val>
                                        </p:tav>
                                        <p:tav tm="100000">
                                          <p:val>
                                            <p:strVal val="#ppt_y"/>
                                          </p:val>
                                        </p:tav>
                                      </p:tavLst>
                                    </p:anim>
                                  </p:childTnLst>
                                </p:cTn>
                              </p:par>
                              <p:par>
                                <p:cTn id="61" presetID="2" presetClass="entr" presetSubtype="4" fill="hold" nodeType="withEffect">
                                  <p:stCondLst>
                                    <p:cond delay="0"/>
                                  </p:stCondLst>
                                  <p:childTnLst>
                                    <p:set>
                                      <p:cBhvr>
                                        <p:cTn id="62" dur="1" fill="hold">
                                          <p:stCondLst>
                                            <p:cond delay="0"/>
                                          </p:stCondLst>
                                        </p:cTn>
                                        <p:tgtEl>
                                          <p:spTgt spid="31"/>
                                        </p:tgtEl>
                                        <p:attrNameLst>
                                          <p:attrName>style.visibility</p:attrName>
                                        </p:attrNameLst>
                                      </p:cBhvr>
                                      <p:to>
                                        <p:strVal val="visible"/>
                                      </p:to>
                                    </p:set>
                                    <p:anim calcmode="lin" valueType="num">
                                      <p:cBhvr additive="base">
                                        <p:cTn id="63" dur="500" fill="hold"/>
                                        <p:tgtEl>
                                          <p:spTgt spid="31"/>
                                        </p:tgtEl>
                                        <p:attrNameLst>
                                          <p:attrName>ppt_x</p:attrName>
                                        </p:attrNameLst>
                                      </p:cBhvr>
                                      <p:tavLst>
                                        <p:tav tm="0">
                                          <p:val>
                                            <p:strVal val="#ppt_x"/>
                                          </p:val>
                                        </p:tav>
                                        <p:tav tm="100000">
                                          <p:val>
                                            <p:strVal val="#ppt_x"/>
                                          </p:val>
                                        </p:tav>
                                      </p:tavLst>
                                    </p:anim>
                                    <p:anim calcmode="lin" valueType="num">
                                      <p:cBhvr additive="base">
                                        <p:cTn id="64"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65" fill="hold" nodeType="clickPar">
                      <p:stCondLst>
                        <p:cond delay="indefinite"/>
                      </p:stCondLst>
                      <p:childTnLst>
                        <p:par>
                          <p:cTn id="66" fill="hold" nodeType="withGroup">
                            <p:stCondLst>
                              <p:cond delay="0"/>
                            </p:stCondLst>
                            <p:childTnLst>
                              <p:par>
                                <p:cTn id="67" presetID="2" presetClass="entr" presetSubtype="4" fill="hold" grpId="0" nodeType="clickEffect">
                                  <p:stCondLst>
                                    <p:cond delay="0"/>
                                  </p:stCondLst>
                                  <p:childTnLst>
                                    <p:set>
                                      <p:cBhvr>
                                        <p:cTn id="68" dur="1" fill="hold">
                                          <p:stCondLst>
                                            <p:cond delay="0"/>
                                          </p:stCondLst>
                                        </p:cTn>
                                        <p:tgtEl>
                                          <p:spTgt spid="53"/>
                                        </p:tgtEl>
                                        <p:attrNameLst>
                                          <p:attrName>style.visibility</p:attrName>
                                        </p:attrNameLst>
                                      </p:cBhvr>
                                      <p:to>
                                        <p:strVal val="visible"/>
                                      </p:to>
                                    </p:set>
                                    <p:anim calcmode="lin" valueType="num">
                                      <p:cBhvr additive="base">
                                        <p:cTn id="69" dur="500" fill="hold"/>
                                        <p:tgtEl>
                                          <p:spTgt spid="53"/>
                                        </p:tgtEl>
                                        <p:attrNameLst>
                                          <p:attrName>ppt_x</p:attrName>
                                        </p:attrNameLst>
                                      </p:cBhvr>
                                      <p:tavLst>
                                        <p:tav tm="0">
                                          <p:val>
                                            <p:strVal val="#ppt_x"/>
                                          </p:val>
                                        </p:tav>
                                        <p:tav tm="100000">
                                          <p:val>
                                            <p:strVal val="#ppt_x"/>
                                          </p:val>
                                        </p:tav>
                                      </p:tavLst>
                                    </p:anim>
                                    <p:anim calcmode="lin" valueType="num">
                                      <p:cBhvr additive="base">
                                        <p:cTn id="70" dur="500" fill="hold"/>
                                        <p:tgtEl>
                                          <p:spTgt spid="5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39" grpId="0" animBg="1"/>
      <p:bldP spid="40" grpId="0" animBg="1"/>
      <p:bldP spid="5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463388"/>
            <a:ext cx="8229600" cy="584776"/>
          </a:xfrm>
        </p:spPr>
        <p:txBody>
          <a:bodyPr/>
          <a:lstStyle/>
          <a:p>
            <a:pPr>
              <a:defRPr/>
            </a:pPr>
            <a:r>
              <a:rPr lang="en-US" dirty="0">
                <a:latin typeface="+mj-lt"/>
              </a:rPr>
              <a:t>What are pesticides?</a:t>
            </a:r>
          </a:p>
        </p:txBody>
      </p:sp>
      <p:sp>
        <p:nvSpPr>
          <p:cNvPr id="3" name="Content Placeholder 2"/>
          <p:cNvSpPr>
            <a:spLocks noGrp="1"/>
          </p:cNvSpPr>
          <p:nvPr>
            <p:ph idx="1"/>
          </p:nvPr>
        </p:nvSpPr>
        <p:spPr>
          <a:xfrm>
            <a:off x="2276476" y="4984718"/>
            <a:ext cx="7934325" cy="1477963"/>
          </a:xfrm>
        </p:spPr>
        <p:txBody>
          <a:bodyPr/>
          <a:lstStyle/>
          <a:p>
            <a:pPr marL="0" indent="-457200">
              <a:spcBef>
                <a:spcPts val="0"/>
              </a:spcBef>
              <a:buNone/>
              <a:defRPr/>
            </a:pPr>
            <a:r>
              <a:rPr lang="en-US" dirty="0">
                <a:latin typeface="News Gothic MT"/>
                <a:cs typeface="News Gothic MT"/>
              </a:rPr>
              <a:t>Pesticides are </a:t>
            </a:r>
            <a:r>
              <a:rPr lang="en-US" b="1" dirty="0">
                <a:solidFill>
                  <a:srgbClr val="FF0000"/>
                </a:solidFill>
                <a:latin typeface="News Gothic MT"/>
                <a:cs typeface="News Gothic MT"/>
              </a:rPr>
              <a:t>poisons</a:t>
            </a:r>
            <a:r>
              <a:rPr lang="en-US" dirty="0">
                <a:latin typeface="News Gothic MT"/>
                <a:cs typeface="News Gothic MT"/>
              </a:rPr>
              <a:t> that are designed to kill or control living things.  </a:t>
            </a:r>
          </a:p>
        </p:txBody>
      </p:sp>
      <p:sp>
        <p:nvSpPr>
          <p:cNvPr id="5" name="TextBox 4"/>
          <p:cNvSpPr txBox="1">
            <a:spLocks noChangeArrowheads="1"/>
          </p:cNvSpPr>
          <p:nvPr/>
        </p:nvSpPr>
        <p:spPr bwMode="auto">
          <a:xfrm>
            <a:off x="5557228" y="1131658"/>
            <a:ext cx="4348773" cy="3724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ヒラギノ角ゴ Pro W3"/>
                <a:cs typeface="ヒラギノ角ゴ Pro W3"/>
              </a:defRPr>
            </a:lvl1pPr>
            <a:lvl2pPr marL="742950" indent="-285750" eaLnBrk="0" hangingPunct="0">
              <a:defRPr>
                <a:solidFill>
                  <a:schemeClr val="tx1"/>
                </a:solidFill>
                <a:latin typeface="Arial" pitchFamily="34" charset="0"/>
                <a:ea typeface="ヒラギノ角ゴ Pro W3"/>
                <a:cs typeface="ヒラギノ角ゴ Pro W3"/>
              </a:defRPr>
            </a:lvl2pPr>
            <a:lvl3pPr marL="1143000" indent="-228600" eaLnBrk="0" hangingPunct="0">
              <a:defRPr>
                <a:solidFill>
                  <a:schemeClr val="tx1"/>
                </a:solidFill>
                <a:latin typeface="Arial" pitchFamily="34" charset="0"/>
                <a:ea typeface="ヒラギノ角ゴ Pro W3"/>
                <a:cs typeface="ヒラギノ角ゴ Pro W3"/>
              </a:defRPr>
            </a:lvl3pPr>
            <a:lvl4pPr marL="1600200" indent="-228600" eaLnBrk="0" hangingPunct="0">
              <a:defRPr>
                <a:solidFill>
                  <a:schemeClr val="tx1"/>
                </a:solidFill>
                <a:latin typeface="Arial" pitchFamily="34" charset="0"/>
                <a:ea typeface="ヒラギノ角ゴ Pro W3"/>
                <a:cs typeface="ヒラギノ角ゴ Pro W3"/>
              </a:defRPr>
            </a:lvl4pPr>
            <a:lvl5pPr marL="2057400" indent="-228600" eaLnBrk="0" hangingPunct="0">
              <a:defRPr>
                <a:solidFill>
                  <a:schemeClr val="tx1"/>
                </a:solidFill>
                <a:latin typeface="Arial" pitchFamily="34" charset="0"/>
                <a:ea typeface="ヒラギノ角ゴ Pro W3"/>
                <a:cs typeface="ヒラギノ角ゴ Pro W3"/>
              </a:defRPr>
            </a:lvl5pPr>
            <a:lvl6pPr marL="25146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6pPr>
            <a:lvl7pPr marL="29718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7pPr>
            <a:lvl8pPr marL="34290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8pPr>
            <a:lvl9pPr marL="38862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9pPr>
          </a:lstStyle>
          <a:p>
            <a:pPr eaLnBrk="1" hangingPunct="1"/>
            <a:r>
              <a:rPr lang="en-US" altLang="en-US" sz="2400" dirty="0">
                <a:latin typeface="News Gothic MT"/>
                <a:ea typeface="News Gothic MT"/>
                <a:cs typeface="News Gothic MT"/>
              </a:rPr>
              <a:t>Examples: </a:t>
            </a:r>
          </a:p>
          <a:p>
            <a:pPr eaLnBrk="1" hangingPunct="1">
              <a:buFont typeface="Arial" pitchFamily="34" charset="0"/>
              <a:buChar char="•"/>
            </a:pPr>
            <a:r>
              <a:rPr lang="en-US" altLang="en-US" sz="2400" dirty="0">
                <a:latin typeface="News Gothic MT"/>
                <a:ea typeface="News Gothic MT"/>
                <a:cs typeface="News Gothic MT"/>
              </a:rPr>
              <a:t> Roach and ant spray</a:t>
            </a:r>
          </a:p>
          <a:p>
            <a:pPr eaLnBrk="1" hangingPunct="1">
              <a:buFont typeface="Arial" pitchFamily="34" charset="0"/>
              <a:buChar char="•"/>
            </a:pPr>
            <a:r>
              <a:rPr lang="en-US" altLang="en-US" sz="2400" dirty="0">
                <a:latin typeface="News Gothic MT"/>
                <a:ea typeface="News Gothic MT"/>
                <a:cs typeface="News Gothic MT"/>
              </a:rPr>
              <a:t> Flea bombs</a:t>
            </a:r>
          </a:p>
          <a:p>
            <a:pPr eaLnBrk="1" hangingPunct="1">
              <a:buFont typeface="Arial" pitchFamily="34" charset="0"/>
              <a:buChar char="•"/>
            </a:pPr>
            <a:r>
              <a:rPr lang="en-US" altLang="en-US" sz="2400" dirty="0">
                <a:latin typeface="News Gothic MT"/>
                <a:ea typeface="News Gothic MT"/>
                <a:cs typeface="News Gothic MT"/>
              </a:rPr>
              <a:t> Rat poison</a:t>
            </a:r>
          </a:p>
          <a:p>
            <a:pPr eaLnBrk="1" hangingPunct="1">
              <a:buFont typeface="Arial" pitchFamily="34" charset="0"/>
              <a:buChar char="•"/>
            </a:pPr>
            <a:r>
              <a:rPr lang="en-US" altLang="en-US" sz="2400" dirty="0">
                <a:latin typeface="News Gothic MT"/>
                <a:ea typeface="News Gothic MT"/>
                <a:cs typeface="News Gothic MT"/>
              </a:rPr>
              <a:t> Weed killer</a:t>
            </a:r>
          </a:p>
          <a:p>
            <a:pPr eaLnBrk="1" hangingPunct="1">
              <a:buFont typeface="Arial" pitchFamily="34" charset="0"/>
              <a:buChar char="•"/>
            </a:pPr>
            <a:r>
              <a:rPr lang="en-US" altLang="en-US" sz="2400" dirty="0">
                <a:latin typeface="News Gothic MT"/>
                <a:ea typeface="News Gothic MT"/>
                <a:cs typeface="News Gothic MT"/>
              </a:rPr>
              <a:t> Mothballs</a:t>
            </a:r>
          </a:p>
          <a:p>
            <a:pPr eaLnBrk="1" hangingPunct="1">
              <a:buFont typeface="Arial" pitchFamily="34" charset="0"/>
              <a:buChar char="•"/>
            </a:pPr>
            <a:r>
              <a:rPr lang="en-US" altLang="en-US" sz="2400" dirty="0">
                <a:latin typeface="News Gothic MT"/>
                <a:ea typeface="News Gothic MT"/>
                <a:cs typeface="News Gothic MT"/>
              </a:rPr>
              <a:t> Insecticide chalk</a:t>
            </a:r>
          </a:p>
          <a:p>
            <a:pPr eaLnBrk="1" hangingPunct="1">
              <a:buFont typeface="Arial" pitchFamily="34" charset="0"/>
              <a:buChar char="•"/>
            </a:pPr>
            <a:r>
              <a:rPr lang="en-US" altLang="en-US" sz="2400" dirty="0">
                <a:latin typeface="News Gothic MT"/>
                <a:ea typeface="News Gothic MT"/>
                <a:cs typeface="News Gothic MT"/>
              </a:rPr>
              <a:t> </a:t>
            </a:r>
            <a:r>
              <a:rPr lang="en-US" altLang="en-US" sz="2200" dirty="0">
                <a:latin typeface="News Gothic MT"/>
                <a:ea typeface="News Gothic MT"/>
                <a:cs typeface="News Gothic MT"/>
              </a:rPr>
              <a:t>Also disinfectants and contained pesticides such as baits and gels</a:t>
            </a:r>
            <a:endParaRPr lang="en-US" altLang="en-US" dirty="0">
              <a:latin typeface="News Gothic MT"/>
              <a:ea typeface="News Gothic MT"/>
              <a:cs typeface="News Gothic MT"/>
            </a:endParaRPr>
          </a:p>
        </p:txBody>
      </p:sp>
      <p:pic>
        <p:nvPicPr>
          <p:cNvPr id="6146" name="Picture 2" descr="http://www.rodalesorganiclife.com/sites/rodalesorganiclife.com/files/styles/slideshow-desktop/public/images/slideshow2/healthy-home-pesticide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2650" y="1229542"/>
            <a:ext cx="3133725" cy="3274066"/>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761081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2" presetClass="entr" presetSubtype="4"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 calcmode="lin" valueType="num">
                                      <p:cBhvr additive="base">
                                        <p:cTn id="9" dur="500" fill="hold"/>
                                        <p:tgtEl>
                                          <p:spTgt spid="5"/>
                                        </p:tgtEl>
                                        <p:attrNameLst>
                                          <p:attrName>ppt_x</p:attrName>
                                        </p:attrNameLst>
                                      </p:cBhvr>
                                      <p:tavLst>
                                        <p:tav tm="0">
                                          <p:val>
                                            <p:strVal val="#ppt_x"/>
                                          </p:val>
                                        </p:tav>
                                        <p:tav tm="100000">
                                          <p:val>
                                            <p:strVal val="#ppt_x"/>
                                          </p:val>
                                        </p:tav>
                                      </p:tavLst>
                                    </p:anim>
                                    <p:anim calcmode="lin" valueType="num">
                                      <p:cBhvr additive="base">
                                        <p:cTn id="1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525463"/>
            <a:ext cx="7848600" cy="584200"/>
          </a:xfrm>
          <a:ln w="25400">
            <a:solidFill>
              <a:schemeClr val="tx1"/>
            </a:solidFill>
          </a:ln>
        </p:spPr>
        <p:txBody>
          <a:bodyPr/>
          <a:lstStyle/>
          <a:p>
            <a:pPr>
              <a:defRPr/>
            </a:pPr>
            <a:r>
              <a:rPr lang="en-US" dirty="0">
                <a:latin typeface="+mj-lt"/>
              </a:rPr>
              <a:t>Concerns about Pesticide-Use</a:t>
            </a:r>
          </a:p>
        </p:txBody>
      </p:sp>
      <p:sp>
        <p:nvSpPr>
          <p:cNvPr id="8" name="Flowchart: Alternate Process 7"/>
          <p:cNvSpPr/>
          <p:nvPr/>
        </p:nvSpPr>
        <p:spPr>
          <a:xfrm>
            <a:off x="2103439" y="1409701"/>
            <a:ext cx="1654175" cy="1114425"/>
          </a:xfrm>
          <a:prstGeom prst="flowChartAlternateProcess">
            <a:avLst/>
          </a:prstGeom>
          <a:gradFill flip="none" rotWithShape="1">
            <a:gsLst>
              <a:gs pos="0">
                <a:schemeClr val="tx2">
                  <a:lumMod val="60000"/>
                  <a:lumOff val="40000"/>
                  <a:shade val="30000"/>
                  <a:satMod val="115000"/>
                </a:schemeClr>
              </a:gs>
              <a:gs pos="50000">
                <a:schemeClr val="tx2">
                  <a:lumMod val="60000"/>
                  <a:lumOff val="40000"/>
                  <a:shade val="67500"/>
                  <a:satMod val="115000"/>
                </a:schemeClr>
              </a:gs>
              <a:gs pos="100000">
                <a:schemeClr val="tx2">
                  <a:lumMod val="60000"/>
                  <a:lumOff val="40000"/>
                  <a:shade val="100000"/>
                  <a:satMod val="115000"/>
                </a:schemeClr>
              </a:gs>
            </a:gsLst>
            <a:lin ang="27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b="1" dirty="0"/>
              <a:t>Potential Health Outcomes</a:t>
            </a:r>
          </a:p>
        </p:txBody>
      </p:sp>
      <p:sp>
        <p:nvSpPr>
          <p:cNvPr id="9" name="Flowchart: Process 8"/>
          <p:cNvSpPr/>
          <p:nvPr/>
        </p:nvSpPr>
        <p:spPr>
          <a:xfrm>
            <a:off x="1698626" y="2657476"/>
            <a:ext cx="1393825" cy="1978025"/>
          </a:xfrm>
          <a:prstGeom prst="flowChartProcess">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27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750" b="1" u="sng" dirty="0"/>
              <a:t>Immediate</a:t>
            </a:r>
          </a:p>
          <a:p>
            <a:pPr>
              <a:buFont typeface="Arial" pitchFamily="34" charset="0"/>
              <a:buChar char="•"/>
              <a:defRPr/>
            </a:pPr>
            <a:r>
              <a:rPr lang="en-US" sz="1750" b="1" dirty="0"/>
              <a:t> Flu-like   symptoms</a:t>
            </a:r>
          </a:p>
          <a:p>
            <a:pPr>
              <a:buFont typeface="Arial" pitchFamily="34" charset="0"/>
              <a:buChar char="•"/>
              <a:defRPr/>
            </a:pPr>
            <a:r>
              <a:rPr lang="en-US" sz="1750" b="1" dirty="0"/>
              <a:t> Skin Rash</a:t>
            </a:r>
          </a:p>
          <a:p>
            <a:pPr>
              <a:buFont typeface="Arial" pitchFamily="34" charset="0"/>
              <a:buChar char="•"/>
              <a:defRPr/>
            </a:pPr>
            <a:r>
              <a:rPr lang="en-US" sz="1750" b="1" dirty="0"/>
              <a:t> Breathing problems</a:t>
            </a:r>
          </a:p>
        </p:txBody>
      </p:sp>
      <p:sp>
        <p:nvSpPr>
          <p:cNvPr id="11" name="Flowchart: Process 10"/>
          <p:cNvSpPr/>
          <p:nvPr/>
        </p:nvSpPr>
        <p:spPr>
          <a:xfrm>
            <a:off x="3268663" y="2651126"/>
            <a:ext cx="2582862" cy="2701925"/>
          </a:xfrm>
          <a:prstGeom prst="flowChartProcess">
            <a:avLst/>
          </a:prstGeom>
          <a:gradFill flip="none" rotWithShape="1">
            <a:gsLst>
              <a:gs pos="0">
                <a:schemeClr val="tx2">
                  <a:lumMod val="60000"/>
                  <a:lumOff val="40000"/>
                  <a:shade val="30000"/>
                  <a:satMod val="115000"/>
                </a:schemeClr>
              </a:gs>
              <a:gs pos="50000">
                <a:schemeClr val="tx2">
                  <a:lumMod val="60000"/>
                  <a:lumOff val="40000"/>
                  <a:shade val="67500"/>
                  <a:satMod val="115000"/>
                </a:schemeClr>
              </a:gs>
              <a:gs pos="100000">
                <a:schemeClr val="tx2">
                  <a:lumMod val="60000"/>
                  <a:lumOff val="40000"/>
                  <a:shade val="100000"/>
                  <a:satMod val="115000"/>
                </a:schemeClr>
              </a:gs>
            </a:gsLst>
            <a:lin ang="27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u="sng" dirty="0"/>
              <a:t>Long-Term</a:t>
            </a:r>
          </a:p>
          <a:p>
            <a:pPr>
              <a:buFont typeface="Arial" pitchFamily="34" charset="0"/>
              <a:buChar char="•"/>
              <a:defRPr/>
            </a:pPr>
            <a:r>
              <a:rPr lang="en-US" b="1" dirty="0"/>
              <a:t> Asthma</a:t>
            </a:r>
          </a:p>
          <a:p>
            <a:pPr>
              <a:buFont typeface="Arial" pitchFamily="34" charset="0"/>
              <a:buChar char="•"/>
              <a:defRPr/>
            </a:pPr>
            <a:r>
              <a:rPr lang="en-US" b="1" dirty="0"/>
              <a:t> Cancer</a:t>
            </a:r>
          </a:p>
          <a:p>
            <a:pPr>
              <a:buFont typeface="Arial" pitchFamily="34" charset="0"/>
              <a:buChar char="•"/>
              <a:defRPr/>
            </a:pPr>
            <a:r>
              <a:rPr lang="en-US" b="1" dirty="0"/>
              <a:t> Damage to brain and nervous system</a:t>
            </a:r>
          </a:p>
          <a:p>
            <a:pPr>
              <a:buFont typeface="Arial" pitchFamily="34" charset="0"/>
              <a:buChar char="•"/>
              <a:defRPr/>
            </a:pPr>
            <a:r>
              <a:rPr lang="en-US" b="1" dirty="0"/>
              <a:t> Immune system damage</a:t>
            </a:r>
          </a:p>
          <a:p>
            <a:pPr>
              <a:buFont typeface="Arial" pitchFamily="34" charset="0"/>
              <a:buChar char="•"/>
              <a:defRPr/>
            </a:pPr>
            <a:r>
              <a:rPr lang="en-US" b="1" dirty="0"/>
              <a:t> Endocrine disruption</a:t>
            </a:r>
          </a:p>
          <a:p>
            <a:pPr>
              <a:defRPr/>
            </a:pPr>
            <a:endParaRPr lang="en-US" b="1" dirty="0"/>
          </a:p>
        </p:txBody>
      </p:sp>
      <p:cxnSp>
        <p:nvCxnSpPr>
          <p:cNvPr id="20" name="Straight Arrow Connector 19"/>
          <p:cNvCxnSpPr/>
          <p:nvPr/>
        </p:nvCxnSpPr>
        <p:spPr>
          <a:xfrm rot="5400000">
            <a:off x="2766219" y="1258094"/>
            <a:ext cx="303212" cy="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pic>
        <p:nvPicPr>
          <p:cNvPr id="1024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00213" y="4740275"/>
            <a:ext cx="1397000" cy="1049338"/>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7424" name="TextBox 22"/>
          <p:cNvSpPr txBox="1">
            <a:spLocks noChangeArrowheads="1"/>
          </p:cNvSpPr>
          <p:nvPr/>
        </p:nvSpPr>
        <p:spPr bwMode="auto">
          <a:xfrm>
            <a:off x="1597025" y="5754689"/>
            <a:ext cx="2027238" cy="41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ヒラギノ角ゴ Pro W3"/>
                <a:cs typeface="ヒラギノ角ゴ Pro W3"/>
              </a:defRPr>
            </a:lvl1pPr>
            <a:lvl2pPr marL="742950" indent="-285750" eaLnBrk="0" hangingPunct="0">
              <a:defRPr>
                <a:solidFill>
                  <a:schemeClr val="tx1"/>
                </a:solidFill>
                <a:latin typeface="Arial" pitchFamily="34" charset="0"/>
                <a:ea typeface="ヒラギノ角ゴ Pro W3"/>
                <a:cs typeface="ヒラギノ角ゴ Pro W3"/>
              </a:defRPr>
            </a:lvl2pPr>
            <a:lvl3pPr marL="1143000" indent="-228600" eaLnBrk="0" hangingPunct="0">
              <a:defRPr>
                <a:solidFill>
                  <a:schemeClr val="tx1"/>
                </a:solidFill>
                <a:latin typeface="Arial" pitchFamily="34" charset="0"/>
                <a:ea typeface="ヒラギノ角ゴ Pro W3"/>
                <a:cs typeface="ヒラギノ角ゴ Pro W3"/>
              </a:defRPr>
            </a:lvl3pPr>
            <a:lvl4pPr marL="1600200" indent="-228600" eaLnBrk="0" hangingPunct="0">
              <a:defRPr>
                <a:solidFill>
                  <a:schemeClr val="tx1"/>
                </a:solidFill>
                <a:latin typeface="Arial" pitchFamily="34" charset="0"/>
                <a:ea typeface="ヒラギノ角ゴ Pro W3"/>
                <a:cs typeface="ヒラギノ角ゴ Pro W3"/>
              </a:defRPr>
            </a:lvl4pPr>
            <a:lvl5pPr marL="2057400" indent="-228600" eaLnBrk="0" hangingPunct="0">
              <a:defRPr>
                <a:solidFill>
                  <a:schemeClr val="tx1"/>
                </a:solidFill>
                <a:latin typeface="Arial" pitchFamily="34" charset="0"/>
                <a:ea typeface="ヒラギノ角ゴ Pro W3"/>
                <a:cs typeface="ヒラギノ角ゴ Pro W3"/>
              </a:defRPr>
            </a:lvl5pPr>
            <a:lvl6pPr marL="25146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6pPr>
            <a:lvl7pPr marL="29718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7pPr>
            <a:lvl8pPr marL="34290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8pPr>
            <a:lvl9pPr marL="38862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9pPr>
          </a:lstStyle>
          <a:p>
            <a:pPr eaLnBrk="1" hangingPunct="1"/>
            <a:r>
              <a:rPr lang="en-US" altLang="en-US" sz="700" i="1"/>
              <a:t>www.toxicsoy.org/toxicsoy/news/Artikelen/2009/7/1_Girl_suffering_from_pesticide_poisoning.html</a:t>
            </a:r>
          </a:p>
        </p:txBody>
      </p:sp>
    </p:spTree>
    <p:custDataLst>
      <p:tags r:id="rId1"/>
    </p:custDataLst>
    <p:extLst>
      <p:ext uri="{BB962C8B-B14F-4D97-AF65-F5344CB8AC3E}">
        <p14:creationId xmlns:p14="http://schemas.microsoft.com/office/powerpoint/2010/main" val="3126028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0242"/>
                                        </p:tgtEl>
                                        <p:attrNameLst>
                                          <p:attrName>style.visibility</p:attrName>
                                        </p:attrNameLst>
                                      </p:cBhvr>
                                      <p:to>
                                        <p:strVal val="visible"/>
                                      </p:to>
                                    </p:set>
                                    <p:anim calcmode="lin" valueType="num">
                                      <p:cBhvr additive="base">
                                        <p:cTn id="17" dur="500" fill="hold"/>
                                        <p:tgtEl>
                                          <p:spTgt spid="10242"/>
                                        </p:tgtEl>
                                        <p:attrNameLst>
                                          <p:attrName>ppt_x</p:attrName>
                                        </p:attrNameLst>
                                      </p:cBhvr>
                                      <p:tavLst>
                                        <p:tav tm="0">
                                          <p:val>
                                            <p:strVal val="#ppt_x"/>
                                          </p:val>
                                        </p:tav>
                                        <p:tav tm="100000">
                                          <p:val>
                                            <p:strVal val="#ppt_x"/>
                                          </p:val>
                                        </p:tav>
                                      </p:tavLst>
                                    </p:anim>
                                    <p:anim calcmode="lin" valueType="num">
                                      <p:cBhvr additive="base">
                                        <p:cTn id="18" dur="500" fill="hold"/>
                                        <p:tgtEl>
                                          <p:spTgt spid="10242"/>
                                        </p:tgtEl>
                                        <p:attrNameLst>
                                          <p:attrName>ppt_y</p:attrName>
                                        </p:attrNameLst>
                                      </p:cBhvr>
                                      <p:tavLst>
                                        <p:tav tm="0">
                                          <p:val>
                                            <p:strVal val="1+#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2"/>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828106" y="2081812"/>
            <a:ext cx="578224" cy="1285567"/>
          </a:xfrm>
          <a:prstGeom prst="rect">
            <a:avLst/>
          </a:prstGeom>
          <a:noFill/>
          <a:ln w="25400">
            <a:noFill/>
            <a:miter lim="800000"/>
            <a:headEnd/>
            <a:tailEnd/>
          </a:ln>
          <a:extLst>
            <a:ext uri="{909E8E84-426E-40DD-AFC4-6F175D3DCCD1}">
              <a14:hiddenFill xmlns:a14="http://schemas.microsoft.com/office/drawing/2010/main">
                <a:solidFill>
                  <a:srgbClr val="FFFFFF"/>
                </a:solidFill>
              </a14:hiddenFill>
            </a:ext>
          </a:extLst>
        </p:spPr>
      </p:pic>
      <p:sp>
        <p:nvSpPr>
          <p:cNvPr id="7" name="Title 6"/>
          <p:cNvSpPr>
            <a:spLocks noGrp="1"/>
          </p:cNvSpPr>
          <p:nvPr>
            <p:ph type="title"/>
          </p:nvPr>
        </p:nvSpPr>
        <p:spPr/>
        <p:txBody>
          <a:bodyPr/>
          <a:lstStyle/>
          <a:p>
            <a:pPr algn="ctr"/>
            <a:r>
              <a:rPr lang="en-US" dirty="0"/>
              <a:t>Acknowledgements </a:t>
            </a:r>
          </a:p>
        </p:txBody>
      </p:sp>
      <p:sp>
        <p:nvSpPr>
          <p:cNvPr id="6" name="TextBox 5"/>
          <p:cNvSpPr txBox="1"/>
          <p:nvPr/>
        </p:nvSpPr>
        <p:spPr>
          <a:xfrm>
            <a:off x="1752600" y="4800600"/>
            <a:ext cx="8229600" cy="738664"/>
          </a:xfrm>
          <a:prstGeom prst="rect">
            <a:avLst/>
          </a:prstGeom>
          <a:noFill/>
        </p:spPr>
        <p:txBody>
          <a:bodyPr wrap="square">
            <a:spAutoFit/>
          </a:bodyPr>
          <a:lstStyle/>
          <a:p>
            <a:pPr algn="just">
              <a:defRPr/>
            </a:pPr>
            <a:r>
              <a:rPr lang="en-US" sz="1400" dirty="0">
                <a:ea typeface="ヒラギノ角ゴ Pro W3" pitchFamily="37" charset="-128"/>
              </a:rPr>
              <a:t>Funding for this program was provided through a grant awarded by the California Department of Pesticide Regulation (DPR). The contents of this document do not necessarily reflect the views and policies of DPR nor does mention of trade names or commercial products constitute endorsement or recommendation for use.</a:t>
            </a: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0816" y="3008911"/>
            <a:ext cx="1734640" cy="1127516"/>
          </a:xfrm>
          <a:prstGeom prst="rect">
            <a:avLst/>
          </a:prstGeom>
          <a:ln w="12700">
            <a:noFill/>
          </a:ln>
        </p:spPr>
      </p:pic>
      <p:pic>
        <p:nvPicPr>
          <p:cNvPr id="1026" name="Picture 2" descr="dpr log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93768" y="2186778"/>
            <a:ext cx="199390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descr="30C3A20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38218" y="3425227"/>
            <a:ext cx="1905000"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4" descr="UCSF_SubLogo_SchoolNurs_navy_RGB"/>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16982" y="3709391"/>
            <a:ext cx="1547812"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620000" y="2093180"/>
            <a:ext cx="1304232" cy="878097"/>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845205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525463"/>
            <a:ext cx="7848600" cy="584200"/>
          </a:xfrm>
          <a:ln w="25400">
            <a:solidFill>
              <a:schemeClr val="tx1"/>
            </a:solidFill>
          </a:ln>
        </p:spPr>
        <p:txBody>
          <a:bodyPr/>
          <a:lstStyle/>
          <a:p>
            <a:pPr>
              <a:defRPr/>
            </a:pPr>
            <a:r>
              <a:rPr lang="en-US" dirty="0">
                <a:latin typeface="+mj-lt"/>
              </a:rPr>
              <a:t>Concerns about Pesticide-Use</a:t>
            </a:r>
          </a:p>
        </p:txBody>
      </p:sp>
      <p:sp>
        <p:nvSpPr>
          <p:cNvPr id="8" name="Flowchart: Alternate Process 7"/>
          <p:cNvSpPr/>
          <p:nvPr/>
        </p:nvSpPr>
        <p:spPr>
          <a:xfrm>
            <a:off x="2103439" y="1409701"/>
            <a:ext cx="1654175" cy="1114425"/>
          </a:xfrm>
          <a:prstGeom prst="flowChartAlternateProcess">
            <a:avLst/>
          </a:prstGeom>
          <a:gradFill flip="none" rotWithShape="1">
            <a:gsLst>
              <a:gs pos="0">
                <a:schemeClr val="tx2">
                  <a:lumMod val="60000"/>
                  <a:lumOff val="40000"/>
                  <a:shade val="30000"/>
                  <a:satMod val="115000"/>
                </a:schemeClr>
              </a:gs>
              <a:gs pos="50000">
                <a:schemeClr val="tx2">
                  <a:lumMod val="60000"/>
                  <a:lumOff val="40000"/>
                  <a:shade val="67500"/>
                  <a:satMod val="115000"/>
                </a:schemeClr>
              </a:gs>
              <a:gs pos="100000">
                <a:schemeClr val="tx2">
                  <a:lumMod val="60000"/>
                  <a:lumOff val="40000"/>
                  <a:shade val="100000"/>
                  <a:satMod val="115000"/>
                </a:schemeClr>
              </a:gs>
            </a:gsLst>
            <a:lin ang="27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b="1" dirty="0"/>
              <a:t>Potential Health Outcomes</a:t>
            </a:r>
          </a:p>
        </p:txBody>
      </p:sp>
      <p:cxnSp>
        <p:nvCxnSpPr>
          <p:cNvPr id="20" name="Straight Arrow Connector 19"/>
          <p:cNvCxnSpPr/>
          <p:nvPr/>
        </p:nvCxnSpPr>
        <p:spPr>
          <a:xfrm rot="5400000">
            <a:off x="2766219" y="1258094"/>
            <a:ext cx="303212" cy="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53" name="Flowchart: Alternate Process 52"/>
          <p:cNvSpPr/>
          <p:nvPr/>
        </p:nvSpPr>
        <p:spPr>
          <a:xfrm>
            <a:off x="4081464" y="1412876"/>
            <a:ext cx="1716087" cy="1127125"/>
          </a:xfrm>
          <a:prstGeom prst="flowChartAlternateProcess">
            <a:avLst/>
          </a:prstGeom>
          <a:gradFill>
            <a:gsLst>
              <a:gs pos="0">
                <a:schemeClr val="accent5">
                  <a:lumMod val="75000"/>
                </a:schemeClr>
              </a:gs>
              <a:gs pos="100000">
                <a:schemeClr val="accent1">
                  <a:tint val="50000"/>
                  <a:shade val="100000"/>
                  <a:satMod val="350000"/>
                </a:schemeClr>
              </a:gs>
            </a:gsLst>
            <a:lin ang="2700000" scaled="1"/>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t>Vulnerable Populations</a:t>
            </a:r>
          </a:p>
        </p:txBody>
      </p:sp>
      <p:cxnSp>
        <p:nvCxnSpPr>
          <p:cNvPr id="56" name="Straight Arrow Connector 55"/>
          <p:cNvCxnSpPr/>
          <p:nvPr/>
        </p:nvCxnSpPr>
        <p:spPr>
          <a:xfrm rot="5400000">
            <a:off x="4786313" y="1258888"/>
            <a:ext cx="304800"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7" name="Flowchart: Process 16"/>
          <p:cNvSpPr/>
          <p:nvPr/>
        </p:nvSpPr>
        <p:spPr>
          <a:xfrm>
            <a:off x="3946525" y="2652713"/>
            <a:ext cx="1955800" cy="2049462"/>
          </a:xfrm>
          <a:prstGeom prst="flowChartProcess">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b="1" dirty="0">
                <a:latin typeface="Times New Roman"/>
                <a:cs typeface="Times New Roman"/>
              </a:rPr>
              <a:t>• </a:t>
            </a:r>
            <a:r>
              <a:rPr lang="en-US" b="1" dirty="0"/>
              <a:t>Children</a:t>
            </a:r>
          </a:p>
          <a:p>
            <a:pPr>
              <a:defRPr/>
            </a:pPr>
            <a:r>
              <a:rPr lang="en-US" b="1" dirty="0">
                <a:latin typeface="Times New Roman"/>
                <a:cs typeface="Times New Roman"/>
              </a:rPr>
              <a:t>• </a:t>
            </a:r>
            <a:r>
              <a:rPr lang="en-US" b="1" dirty="0"/>
              <a:t>Pregnant women</a:t>
            </a:r>
          </a:p>
          <a:p>
            <a:pPr>
              <a:defRPr/>
            </a:pPr>
            <a:r>
              <a:rPr lang="en-US" b="1" dirty="0">
                <a:latin typeface="Times New Roman"/>
                <a:cs typeface="Times New Roman"/>
              </a:rPr>
              <a:t>• </a:t>
            </a:r>
            <a:r>
              <a:rPr lang="en-US" b="1" dirty="0"/>
              <a:t>Elderly</a:t>
            </a:r>
          </a:p>
          <a:p>
            <a:pPr>
              <a:defRPr/>
            </a:pPr>
            <a:r>
              <a:rPr lang="en-US" b="1" dirty="0">
                <a:latin typeface="Times New Roman"/>
                <a:cs typeface="Times New Roman"/>
              </a:rPr>
              <a:t>• </a:t>
            </a:r>
            <a:r>
              <a:rPr lang="en-US" b="1" dirty="0"/>
              <a:t>People with breathing or lung disorders</a:t>
            </a:r>
          </a:p>
        </p:txBody>
      </p:sp>
      <p:pic>
        <p:nvPicPr>
          <p:cNvPr id="18445" name="Picture 4"/>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4409506" y="4830678"/>
            <a:ext cx="1060001" cy="1086021"/>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93585265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mph" presetSubtype="0" grpId="0" nodeType="withEffect">
                                  <p:stCondLst>
                                    <p:cond delay="0"/>
                                  </p:stCondLst>
                                  <p:childTnLst>
                                    <p:set>
                                      <p:cBhvr rctx="PPT">
                                        <p:cTn id="6" dur="indefinite"/>
                                        <p:tgtEl>
                                          <p:spTgt spid="8"/>
                                        </p:tgtEl>
                                        <p:attrNameLst>
                                          <p:attrName>style.opacity</p:attrName>
                                        </p:attrNameLst>
                                      </p:cBhvr>
                                      <p:to>
                                        <p:strVal val="0.5"/>
                                      </p:to>
                                    </p:set>
                                    <p:animEffect filter="image" prLst="opacity: 0.5">
                                      <p:cBhvr rctx="IE">
                                        <p:cTn id="7" dur="indefinite"/>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525463"/>
            <a:ext cx="7848600" cy="584200"/>
          </a:xfrm>
          <a:ln w="25400">
            <a:solidFill>
              <a:schemeClr val="tx1"/>
            </a:solidFill>
          </a:ln>
        </p:spPr>
        <p:txBody>
          <a:bodyPr/>
          <a:lstStyle/>
          <a:p>
            <a:pPr>
              <a:defRPr/>
            </a:pPr>
            <a:r>
              <a:rPr lang="en-US" dirty="0">
                <a:latin typeface="+mj-lt"/>
              </a:rPr>
              <a:t>Concerns about Pesticide-Use</a:t>
            </a:r>
          </a:p>
        </p:txBody>
      </p:sp>
      <p:sp>
        <p:nvSpPr>
          <p:cNvPr id="8" name="Flowchart: Alternate Process 7"/>
          <p:cNvSpPr/>
          <p:nvPr/>
        </p:nvSpPr>
        <p:spPr>
          <a:xfrm>
            <a:off x="2103439" y="1409701"/>
            <a:ext cx="1654175" cy="1114425"/>
          </a:xfrm>
          <a:prstGeom prst="flowChartAlternateProcess">
            <a:avLst/>
          </a:prstGeom>
          <a:gradFill flip="none" rotWithShape="1">
            <a:gsLst>
              <a:gs pos="0">
                <a:schemeClr val="tx2">
                  <a:lumMod val="60000"/>
                  <a:lumOff val="40000"/>
                  <a:shade val="30000"/>
                  <a:satMod val="115000"/>
                </a:schemeClr>
              </a:gs>
              <a:gs pos="50000">
                <a:schemeClr val="tx2">
                  <a:lumMod val="60000"/>
                  <a:lumOff val="40000"/>
                  <a:shade val="67500"/>
                  <a:satMod val="115000"/>
                </a:schemeClr>
              </a:gs>
              <a:gs pos="100000">
                <a:schemeClr val="tx2">
                  <a:lumMod val="60000"/>
                  <a:lumOff val="40000"/>
                  <a:shade val="100000"/>
                  <a:satMod val="115000"/>
                </a:schemeClr>
              </a:gs>
            </a:gsLst>
            <a:lin ang="27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b="1" dirty="0"/>
              <a:t>Potential Health Outcomes</a:t>
            </a:r>
          </a:p>
        </p:txBody>
      </p:sp>
      <p:cxnSp>
        <p:nvCxnSpPr>
          <p:cNvPr id="20" name="Straight Arrow Connector 19"/>
          <p:cNvCxnSpPr/>
          <p:nvPr/>
        </p:nvCxnSpPr>
        <p:spPr>
          <a:xfrm rot="5400000">
            <a:off x="2766219" y="1258094"/>
            <a:ext cx="303212" cy="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53" name="Flowchart: Alternate Process 52"/>
          <p:cNvSpPr/>
          <p:nvPr/>
        </p:nvSpPr>
        <p:spPr>
          <a:xfrm>
            <a:off x="4081464" y="1412876"/>
            <a:ext cx="1716087" cy="1127125"/>
          </a:xfrm>
          <a:prstGeom prst="flowChartAlternateProcess">
            <a:avLst/>
          </a:prstGeom>
          <a:gradFill>
            <a:gsLst>
              <a:gs pos="0">
                <a:schemeClr val="accent5">
                  <a:lumMod val="75000"/>
                </a:schemeClr>
              </a:gs>
              <a:gs pos="100000">
                <a:schemeClr val="accent1">
                  <a:tint val="50000"/>
                  <a:shade val="100000"/>
                  <a:satMod val="350000"/>
                </a:schemeClr>
              </a:gs>
            </a:gsLst>
            <a:lin ang="2700000" scaled="1"/>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t>Vulnerable Populations</a:t>
            </a:r>
          </a:p>
        </p:txBody>
      </p:sp>
      <p:cxnSp>
        <p:nvCxnSpPr>
          <p:cNvPr id="38" name="Straight Arrow Connector 37"/>
          <p:cNvCxnSpPr/>
          <p:nvPr/>
        </p:nvCxnSpPr>
        <p:spPr>
          <a:xfrm rot="5400000">
            <a:off x="6986589" y="1255714"/>
            <a:ext cx="287337" cy="1587"/>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p:nvPr/>
        </p:nvCxnSpPr>
        <p:spPr>
          <a:xfrm rot="5400000">
            <a:off x="4786313" y="1258888"/>
            <a:ext cx="304800"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5" name="Flowchart: Alternate Process 54"/>
          <p:cNvSpPr/>
          <p:nvPr/>
        </p:nvSpPr>
        <p:spPr>
          <a:xfrm>
            <a:off x="6096001" y="1403351"/>
            <a:ext cx="2106613" cy="1116013"/>
          </a:xfrm>
          <a:prstGeom prst="flowChartAlternateProcess">
            <a:avLst/>
          </a:prstGeom>
          <a:gradFill flip="none" rotWithShape="1">
            <a:gsLst>
              <a:gs pos="0">
                <a:schemeClr val="accent6">
                  <a:lumMod val="75000"/>
                </a:schemeClr>
              </a:gs>
              <a:gs pos="100000">
                <a:schemeClr val="accent1">
                  <a:tint val="50000"/>
                  <a:shade val="100000"/>
                  <a:satMod val="350000"/>
                </a:schemeClr>
              </a:gs>
            </a:gsLst>
            <a:lin ang="27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b="1" dirty="0"/>
              <a:t>Potential Environmental Damage</a:t>
            </a:r>
          </a:p>
        </p:txBody>
      </p:sp>
      <p:sp>
        <p:nvSpPr>
          <p:cNvPr id="14" name="Flowchart: Process 13"/>
          <p:cNvSpPr/>
          <p:nvPr/>
        </p:nvSpPr>
        <p:spPr>
          <a:xfrm>
            <a:off x="6186489" y="2652713"/>
            <a:ext cx="1957387" cy="1771650"/>
          </a:xfrm>
          <a:prstGeom prst="flowChartProcess">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buFont typeface="Arial" pitchFamily="34" charset="0"/>
              <a:buChar char="•"/>
              <a:defRPr/>
            </a:pPr>
            <a:r>
              <a:rPr lang="en-US" b="1" dirty="0"/>
              <a:t> Ground &amp; surface water contamination</a:t>
            </a:r>
          </a:p>
          <a:p>
            <a:pPr>
              <a:buFont typeface="Arial" pitchFamily="34" charset="0"/>
              <a:buChar char="•"/>
              <a:defRPr/>
            </a:pPr>
            <a:r>
              <a:rPr lang="en-US" b="1" dirty="0"/>
              <a:t> Poisoning of aquatic animals</a:t>
            </a:r>
          </a:p>
        </p:txBody>
      </p:sp>
      <p:pic>
        <p:nvPicPr>
          <p:cNvPr id="1946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92864" y="4502150"/>
            <a:ext cx="1520825" cy="1474788"/>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54029049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mph" presetSubtype="0" grpId="0" nodeType="withEffect">
                                  <p:stCondLst>
                                    <p:cond delay="0"/>
                                  </p:stCondLst>
                                  <p:childTnLst>
                                    <p:set>
                                      <p:cBhvr rctx="PPT">
                                        <p:cTn id="6" dur="indefinite"/>
                                        <p:tgtEl>
                                          <p:spTgt spid="8"/>
                                        </p:tgtEl>
                                        <p:attrNameLst>
                                          <p:attrName>style.opacity</p:attrName>
                                        </p:attrNameLst>
                                      </p:cBhvr>
                                      <p:to>
                                        <p:strVal val="0.5"/>
                                      </p:to>
                                    </p:set>
                                    <p:animEffect filter="image" prLst="opacity: 0.5">
                                      <p:cBhvr rctx="IE">
                                        <p:cTn id="7" dur="indefinite"/>
                                        <p:tgtEl>
                                          <p:spTgt spid="8"/>
                                        </p:tgtEl>
                                      </p:cBhvr>
                                    </p:animEffect>
                                  </p:childTnLst>
                                </p:cTn>
                              </p:par>
                              <p:par>
                                <p:cTn id="8" presetID="9" presetClass="emph" presetSubtype="0" grpId="0" nodeType="withEffect">
                                  <p:stCondLst>
                                    <p:cond delay="0"/>
                                  </p:stCondLst>
                                  <p:childTnLst>
                                    <p:set>
                                      <p:cBhvr rctx="PPT">
                                        <p:cTn id="9" dur="indefinite"/>
                                        <p:tgtEl>
                                          <p:spTgt spid="53"/>
                                        </p:tgtEl>
                                        <p:attrNameLst>
                                          <p:attrName>style.opacity</p:attrName>
                                        </p:attrNameLst>
                                      </p:cBhvr>
                                      <p:to>
                                        <p:strVal val="0.5"/>
                                      </p:to>
                                    </p:set>
                                    <p:animEffect filter="image" prLst="opacity: 0.5">
                                      <p:cBhvr rctx="IE">
                                        <p:cTn id="10" dur="indefinite"/>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525463"/>
            <a:ext cx="8229600" cy="584200"/>
          </a:xfrm>
          <a:ln w="25400">
            <a:solidFill>
              <a:schemeClr val="tx1"/>
            </a:solidFill>
          </a:ln>
        </p:spPr>
        <p:txBody>
          <a:bodyPr/>
          <a:lstStyle/>
          <a:p>
            <a:pPr>
              <a:defRPr/>
            </a:pPr>
            <a:r>
              <a:rPr lang="en-US" dirty="0">
                <a:latin typeface="+mj-lt"/>
              </a:rPr>
              <a:t>Concerns about Pesticide-Use</a:t>
            </a:r>
          </a:p>
        </p:txBody>
      </p:sp>
      <p:sp>
        <p:nvSpPr>
          <p:cNvPr id="7" name="Flowchart: Alternate Process 6"/>
          <p:cNvSpPr/>
          <p:nvPr/>
        </p:nvSpPr>
        <p:spPr>
          <a:xfrm>
            <a:off x="8026400" y="1419226"/>
            <a:ext cx="1841500" cy="1120775"/>
          </a:xfrm>
          <a:prstGeom prst="flowChartAlternateProcess">
            <a:avLst/>
          </a:prstGeom>
          <a:gradFill flip="none" rotWithShape="1">
            <a:gsLst>
              <a:gs pos="0">
                <a:srgbClr val="00B050"/>
              </a:gs>
              <a:gs pos="100000">
                <a:schemeClr val="accent1">
                  <a:tint val="50000"/>
                  <a:shade val="100000"/>
                  <a:satMod val="350000"/>
                </a:schemeClr>
              </a:gs>
            </a:gsLst>
            <a:lin ang="27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b="1" dirty="0"/>
              <a:t>Pest Resistance</a:t>
            </a:r>
          </a:p>
        </p:txBody>
      </p:sp>
      <p:sp>
        <p:nvSpPr>
          <p:cNvPr id="8" name="Flowchart: Alternate Process 7"/>
          <p:cNvSpPr/>
          <p:nvPr/>
        </p:nvSpPr>
        <p:spPr>
          <a:xfrm>
            <a:off x="1865633" y="1400176"/>
            <a:ext cx="1654175" cy="1114425"/>
          </a:xfrm>
          <a:prstGeom prst="flowChartAlternateProcess">
            <a:avLst/>
          </a:prstGeom>
          <a:gradFill flip="none" rotWithShape="1">
            <a:gsLst>
              <a:gs pos="0">
                <a:schemeClr val="tx2">
                  <a:lumMod val="60000"/>
                  <a:lumOff val="40000"/>
                  <a:shade val="30000"/>
                  <a:satMod val="115000"/>
                </a:schemeClr>
              </a:gs>
              <a:gs pos="50000">
                <a:schemeClr val="tx2">
                  <a:lumMod val="60000"/>
                  <a:lumOff val="40000"/>
                  <a:shade val="67500"/>
                  <a:satMod val="115000"/>
                </a:schemeClr>
              </a:gs>
              <a:gs pos="100000">
                <a:schemeClr val="tx2">
                  <a:lumMod val="60000"/>
                  <a:lumOff val="40000"/>
                  <a:shade val="100000"/>
                  <a:satMod val="115000"/>
                </a:schemeClr>
              </a:gs>
            </a:gsLst>
            <a:lin ang="27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b="1" dirty="0"/>
              <a:t>Potential Health Outcomes</a:t>
            </a:r>
          </a:p>
        </p:txBody>
      </p:sp>
      <p:cxnSp>
        <p:nvCxnSpPr>
          <p:cNvPr id="20" name="Straight Arrow Connector 19"/>
          <p:cNvCxnSpPr/>
          <p:nvPr/>
        </p:nvCxnSpPr>
        <p:spPr>
          <a:xfrm rot="5400000">
            <a:off x="2541113" y="1267619"/>
            <a:ext cx="303212" cy="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53" name="Flowchart: Alternate Process 52"/>
          <p:cNvSpPr/>
          <p:nvPr/>
        </p:nvSpPr>
        <p:spPr>
          <a:xfrm>
            <a:off x="3801271" y="1387476"/>
            <a:ext cx="1716087" cy="1127125"/>
          </a:xfrm>
          <a:prstGeom prst="flowChartAlternateProcess">
            <a:avLst/>
          </a:prstGeom>
          <a:gradFill>
            <a:gsLst>
              <a:gs pos="0">
                <a:schemeClr val="accent5">
                  <a:lumMod val="75000"/>
                </a:schemeClr>
              </a:gs>
              <a:gs pos="100000">
                <a:schemeClr val="accent1">
                  <a:tint val="50000"/>
                  <a:shade val="100000"/>
                  <a:satMod val="350000"/>
                </a:schemeClr>
              </a:gs>
            </a:gsLst>
            <a:lin ang="2700000" scaled="1"/>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t>Vulnerable Populations</a:t>
            </a:r>
          </a:p>
        </p:txBody>
      </p:sp>
      <p:cxnSp>
        <p:nvCxnSpPr>
          <p:cNvPr id="54" name="Straight Arrow Connector 53"/>
          <p:cNvCxnSpPr/>
          <p:nvPr/>
        </p:nvCxnSpPr>
        <p:spPr>
          <a:xfrm rot="5400000">
            <a:off x="8794751" y="1268414"/>
            <a:ext cx="306387" cy="1587"/>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38" name="Straight Arrow Connector 37"/>
          <p:cNvCxnSpPr/>
          <p:nvPr/>
        </p:nvCxnSpPr>
        <p:spPr>
          <a:xfrm rot="5400000">
            <a:off x="6734728" y="1247777"/>
            <a:ext cx="287337" cy="1587"/>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p:nvPr/>
        </p:nvCxnSpPr>
        <p:spPr>
          <a:xfrm rot="5400000">
            <a:off x="4506913" y="1268413"/>
            <a:ext cx="304800"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5" name="Flowchart: Alternate Process 54"/>
          <p:cNvSpPr/>
          <p:nvPr/>
        </p:nvSpPr>
        <p:spPr>
          <a:xfrm>
            <a:off x="5789146" y="1400176"/>
            <a:ext cx="2106613" cy="1116013"/>
          </a:xfrm>
          <a:prstGeom prst="flowChartAlternateProcess">
            <a:avLst/>
          </a:prstGeom>
          <a:gradFill flip="none" rotWithShape="1">
            <a:gsLst>
              <a:gs pos="0">
                <a:schemeClr val="accent6">
                  <a:lumMod val="75000"/>
                </a:schemeClr>
              </a:gs>
              <a:gs pos="100000">
                <a:schemeClr val="accent1">
                  <a:tint val="50000"/>
                  <a:shade val="100000"/>
                  <a:satMod val="350000"/>
                </a:schemeClr>
              </a:gs>
            </a:gsLst>
            <a:lin ang="27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b="1" dirty="0"/>
              <a:t>Potential Environmental Damage</a:t>
            </a:r>
          </a:p>
        </p:txBody>
      </p:sp>
      <p:sp>
        <p:nvSpPr>
          <p:cNvPr id="16" name="Flowchart: Process 15"/>
          <p:cNvSpPr/>
          <p:nvPr/>
        </p:nvSpPr>
        <p:spPr>
          <a:xfrm>
            <a:off x="7772401" y="2649539"/>
            <a:ext cx="2174875" cy="835025"/>
          </a:xfrm>
          <a:prstGeom prst="flowChartProcess">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buFont typeface="Arial" pitchFamily="34" charset="0"/>
              <a:buChar char="•"/>
              <a:defRPr/>
            </a:pPr>
            <a:r>
              <a:rPr lang="en-US" b="1" dirty="0"/>
              <a:t> Pests can become resistant</a:t>
            </a:r>
          </a:p>
        </p:txBody>
      </p:sp>
      <p:pic>
        <p:nvPicPr>
          <p:cNvPr id="20493" name="Picture 16" descr="pesticide_resistance.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543800" y="3567114"/>
            <a:ext cx="2324100" cy="2433637"/>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0494" name="Rectangle 17"/>
          <p:cNvSpPr>
            <a:spLocks noChangeArrowheads="1"/>
          </p:cNvSpPr>
          <p:nvPr/>
        </p:nvSpPr>
        <p:spPr bwMode="auto">
          <a:xfrm>
            <a:off x="4081464" y="5613151"/>
            <a:ext cx="3385343"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ヒラギノ角ゴ Pro W3"/>
                <a:cs typeface="ヒラギノ角ゴ Pro W3"/>
              </a:defRPr>
            </a:lvl1pPr>
            <a:lvl2pPr marL="742950" indent="-285750" eaLnBrk="0" hangingPunct="0">
              <a:defRPr>
                <a:solidFill>
                  <a:schemeClr val="tx1"/>
                </a:solidFill>
                <a:latin typeface="Arial" pitchFamily="34" charset="0"/>
                <a:ea typeface="ヒラギノ角ゴ Pro W3"/>
                <a:cs typeface="ヒラギノ角ゴ Pro W3"/>
              </a:defRPr>
            </a:lvl2pPr>
            <a:lvl3pPr marL="1143000" indent="-228600" eaLnBrk="0" hangingPunct="0">
              <a:defRPr>
                <a:solidFill>
                  <a:schemeClr val="tx1"/>
                </a:solidFill>
                <a:latin typeface="Arial" pitchFamily="34" charset="0"/>
                <a:ea typeface="ヒラギノ角ゴ Pro W3"/>
                <a:cs typeface="ヒラギノ角ゴ Pro W3"/>
              </a:defRPr>
            </a:lvl3pPr>
            <a:lvl4pPr marL="1600200" indent="-228600" eaLnBrk="0" hangingPunct="0">
              <a:defRPr>
                <a:solidFill>
                  <a:schemeClr val="tx1"/>
                </a:solidFill>
                <a:latin typeface="Arial" pitchFamily="34" charset="0"/>
                <a:ea typeface="ヒラギノ角ゴ Pro W3"/>
                <a:cs typeface="ヒラギノ角ゴ Pro W3"/>
              </a:defRPr>
            </a:lvl4pPr>
            <a:lvl5pPr marL="2057400" indent="-228600" eaLnBrk="0" hangingPunct="0">
              <a:defRPr>
                <a:solidFill>
                  <a:schemeClr val="tx1"/>
                </a:solidFill>
                <a:latin typeface="Arial" pitchFamily="34" charset="0"/>
                <a:ea typeface="ヒラギノ角ゴ Pro W3"/>
                <a:cs typeface="ヒラギノ角ゴ Pro W3"/>
              </a:defRPr>
            </a:lvl5pPr>
            <a:lvl6pPr marL="25146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6pPr>
            <a:lvl7pPr marL="29718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7pPr>
            <a:lvl8pPr marL="34290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8pPr>
            <a:lvl9pPr marL="38862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9pPr>
          </a:lstStyle>
          <a:p>
            <a:pPr eaLnBrk="1" hangingPunct="1"/>
            <a:r>
              <a:rPr lang="en-US" altLang="en-US" sz="900" dirty="0">
                <a:solidFill>
                  <a:srgbClr val="002060"/>
                </a:solidFill>
                <a:hlinkClick r:id="rId5"/>
              </a:rPr>
              <a:t>en.wikipedia.org/wiki/</a:t>
            </a:r>
            <a:r>
              <a:rPr lang="en-US" altLang="en-US" sz="900" dirty="0" err="1">
                <a:solidFill>
                  <a:srgbClr val="002060"/>
                </a:solidFill>
                <a:hlinkClick r:id="rId5"/>
              </a:rPr>
              <a:t>File</a:t>
            </a:r>
            <a:r>
              <a:rPr lang="en-US" altLang="en-US" sz="900" dirty="0" err="1">
                <a:solidFill>
                  <a:srgbClr val="002060"/>
                </a:solidFill>
              </a:rPr>
              <a:t>:Pest_resistance_labelled_light.sv</a:t>
            </a:r>
            <a:r>
              <a:rPr lang="en-US" altLang="en-US" sz="800" dirty="0" err="1">
                <a:solidFill>
                  <a:srgbClr val="002060"/>
                </a:solidFill>
              </a:rPr>
              <a:t>g</a:t>
            </a:r>
            <a:endParaRPr lang="en-US" altLang="en-US" sz="800" dirty="0">
              <a:solidFill>
                <a:srgbClr val="002060"/>
              </a:solidFill>
            </a:endParaRPr>
          </a:p>
        </p:txBody>
      </p:sp>
    </p:spTree>
    <p:custDataLst>
      <p:tags r:id="rId1"/>
    </p:custDataLst>
    <p:extLst>
      <p:ext uri="{BB962C8B-B14F-4D97-AF65-F5344CB8AC3E}">
        <p14:creationId xmlns:p14="http://schemas.microsoft.com/office/powerpoint/2010/main" val="361060064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mph" presetSubtype="0" grpId="0" nodeType="withEffect">
                                  <p:stCondLst>
                                    <p:cond delay="0"/>
                                  </p:stCondLst>
                                  <p:childTnLst>
                                    <p:set>
                                      <p:cBhvr rctx="PPT">
                                        <p:cTn id="6" dur="indefinite"/>
                                        <p:tgtEl>
                                          <p:spTgt spid="8"/>
                                        </p:tgtEl>
                                        <p:attrNameLst>
                                          <p:attrName>style.opacity</p:attrName>
                                        </p:attrNameLst>
                                      </p:cBhvr>
                                      <p:to>
                                        <p:strVal val="0.5"/>
                                      </p:to>
                                    </p:set>
                                    <p:animEffect filter="image" prLst="opacity: 0.5">
                                      <p:cBhvr rctx="IE">
                                        <p:cTn id="7" dur="indefinite"/>
                                        <p:tgtEl>
                                          <p:spTgt spid="8"/>
                                        </p:tgtEl>
                                      </p:cBhvr>
                                    </p:animEffect>
                                  </p:childTnLst>
                                </p:cTn>
                              </p:par>
                              <p:par>
                                <p:cTn id="8" presetID="9" presetClass="emph" presetSubtype="0" grpId="0" nodeType="withEffect">
                                  <p:stCondLst>
                                    <p:cond delay="0"/>
                                  </p:stCondLst>
                                  <p:childTnLst>
                                    <p:set>
                                      <p:cBhvr rctx="PPT">
                                        <p:cTn id="9" dur="indefinite"/>
                                        <p:tgtEl>
                                          <p:spTgt spid="53"/>
                                        </p:tgtEl>
                                        <p:attrNameLst>
                                          <p:attrName>style.opacity</p:attrName>
                                        </p:attrNameLst>
                                      </p:cBhvr>
                                      <p:to>
                                        <p:strVal val="0.5"/>
                                      </p:to>
                                    </p:set>
                                    <p:animEffect filter="image" prLst="opacity: 0.5">
                                      <p:cBhvr rctx="IE">
                                        <p:cTn id="10" dur="indefinite"/>
                                        <p:tgtEl>
                                          <p:spTgt spid="53"/>
                                        </p:tgtEl>
                                      </p:cBhvr>
                                    </p:animEffect>
                                  </p:childTnLst>
                                </p:cTn>
                              </p:par>
                              <p:par>
                                <p:cTn id="11" presetID="9" presetClass="emph" presetSubtype="0" grpId="0" nodeType="withEffect">
                                  <p:stCondLst>
                                    <p:cond delay="0"/>
                                  </p:stCondLst>
                                  <p:childTnLst>
                                    <p:set>
                                      <p:cBhvr rctx="PPT">
                                        <p:cTn id="12" dur="indefinite"/>
                                        <p:tgtEl>
                                          <p:spTgt spid="55"/>
                                        </p:tgtEl>
                                        <p:attrNameLst>
                                          <p:attrName>style.opacity</p:attrName>
                                        </p:attrNameLst>
                                      </p:cBhvr>
                                      <p:to>
                                        <p:strVal val="0.5"/>
                                      </p:to>
                                    </p:set>
                                    <p:animEffect filter="image" prLst="opacity: 0.5">
                                      <p:cBhvr rctx="IE">
                                        <p:cTn id="13" dur="indefinite"/>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3" grpId="0" animBg="1"/>
      <p:bldP spid="5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8738" name="Rectangle 2"/>
          <p:cNvSpPr>
            <a:spLocks noGrp="1" noChangeArrowheads="1"/>
          </p:cNvSpPr>
          <p:nvPr>
            <p:ph type="title"/>
          </p:nvPr>
        </p:nvSpPr>
        <p:spPr>
          <a:xfrm>
            <a:off x="1752600" y="304801"/>
            <a:ext cx="8077200" cy="708025"/>
          </a:xfrm>
        </p:spPr>
        <p:txBody>
          <a:bodyPr>
            <a:normAutofit fontScale="90000"/>
          </a:bodyPr>
          <a:lstStyle/>
          <a:p>
            <a:pPr>
              <a:defRPr/>
            </a:pPr>
            <a:r>
              <a:rPr lang="en-US" sz="4000" dirty="0"/>
              <a:t> </a:t>
            </a:r>
            <a:r>
              <a:rPr lang="en-US" dirty="0">
                <a:latin typeface="+mj-lt"/>
              </a:rPr>
              <a:t>Why are young children vulnerable?</a:t>
            </a:r>
          </a:p>
        </p:txBody>
      </p:sp>
      <p:sp>
        <p:nvSpPr>
          <p:cNvPr id="3188739" name="Rectangle 3"/>
          <p:cNvSpPr>
            <a:spLocks noGrp="1" noChangeArrowheads="1"/>
          </p:cNvSpPr>
          <p:nvPr>
            <p:ph type="body" sz="half" idx="1"/>
          </p:nvPr>
        </p:nvSpPr>
        <p:spPr>
          <a:xfrm>
            <a:off x="1820862" y="1066800"/>
            <a:ext cx="7932738" cy="5020480"/>
          </a:xfrm>
        </p:spPr>
        <p:txBody>
          <a:bodyPr/>
          <a:lstStyle/>
          <a:p>
            <a:pPr>
              <a:buFontTx/>
              <a:buNone/>
              <a:defRPr/>
            </a:pPr>
            <a:r>
              <a:rPr lang="en-US" b="1" dirty="0"/>
              <a:t>1. They have a higher risk of exposure because they:  </a:t>
            </a:r>
          </a:p>
          <a:p>
            <a:pPr>
              <a:buFont typeface="Arial" pitchFamily="34" charset="0"/>
              <a:buChar char="•"/>
              <a:defRPr/>
            </a:pPr>
            <a:r>
              <a:rPr lang="en-US" sz="2400" dirty="0"/>
              <a:t>play on the ground or floor, where pesticides can collect</a:t>
            </a:r>
          </a:p>
          <a:p>
            <a:pPr>
              <a:buFont typeface="Arial" pitchFamily="34" charset="0"/>
              <a:buChar char="•"/>
              <a:defRPr/>
            </a:pPr>
            <a:r>
              <a:rPr lang="en-US" sz="2400" dirty="0"/>
              <a:t>have more hand-to-mouth activity</a:t>
            </a:r>
          </a:p>
          <a:p>
            <a:pPr>
              <a:buFont typeface="Arial" pitchFamily="34" charset="0"/>
              <a:buChar char="•"/>
              <a:defRPr/>
            </a:pPr>
            <a:r>
              <a:rPr lang="en-US" sz="2400" dirty="0"/>
              <a:t>eat, drink, and breathe more per pound</a:t>
            </a:r>
          </a:p>
          <a:p>
            <a:pPr>
              <a:buFont typeface="Arial" pitchFamily="34" charset="0"/>
              <a:buChar char="•"/>
              <a:defRPr/>
            </a:pPr>
            <a:r>
              <a:rPr lang="en-US" sz="2400" dirty="0"/>
              <a:t>spend most of their time indoors</a:t>
            </a:r>
          </a:p>
          <a:p>
            <a:pPr lvl="2">
              <a:buFont typeface="Arial" pitchFamily="34" charset="0"/>
              <a:buChar char="•"/>
              <a:defRPr/>
            </a:pPr>
            <a:endParaRPr lang="en-US" sz="2000" dirty="0"/>
          </a:p>
          <a:p>
            <a:pPr>
              <a:buFontTx/>
              <a:buNone/>
              <a:defRPr/>
            </a:pPr>
            <a:endParaRPr lang="en-US" sz="2400" i="1" dirty="0">
              <a:solidFill>
                <a:schemeClr val="hlink"/>
              </a:solidFill>
            </a:endParaRP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75962" y="3733800"/>
            <a:ext cx="3440076" cy="2294530"/>
          </a:xfrm>
          <a:prstGeom prst="rect">
            <a:avLst/>
          </a:prstGeom>
          <a:ln w="28575">
            <a:solidFill>
              <a:schemeClr val="tx1"/>
            </a:solidFill>
          </a:ln>
        </p:spPr>
      </p:pic>
      <p:sp>
        <p:nvSpPr>
          <p:cNvPr id="2" name="Footer Placeholder 1"/>
          <p:cNvSpPr>
            <a:spLocks noGrp="1"/>
          </p:cNvSpPr>
          <p:nvPr>
            <p:ph type="ftr" sz="quarter" idx="11"/>
          </p:nvPr>
        </p:nvSpPr>
        <p:spPr/>
        <p:txBody>
          <a:bodyPr/>
          <a:lstStyle/>
          <a:p>
            <a:pPr>
              <a:defRPr/>
            </a:pPr>
            <a:r>
              <a:rPr lang="en-US"/>
              <a:t>Module 1 ©UCSF CCHP 2020</a:t>
            </a:r>
          </a:p>
        </p:txBody>
      </p:sp>
    </p:spTree>
    <p:custDataLst>
      <p:tags r:id="rId1"/>
    </p:custDataLst>
    <p:extLst>
      <p:ext uri="{BB962C8B-B14F-4D97-AF65-F5344CB8AC3E}">
        <p14:creationId xmlns:p14="http://schemas.microsoft.com/office/powerpoint/2010/main" val="5141920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18873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188739">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188739">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188739">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18873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8738" name="Rectangle 2"/>
          <p:cNvSpPr>
            <a:spLocks noGrp="1" noChangeArrowheads="1"/>
          </p:cNvSpPr>
          <p:nvPr>
            <p:ph type="title"/>
          </p:nvPr>
        </p:nvSpPr>
        <p:spPr>
          <a:xfrm>
            <a:off x="1524000" y="442914"/>
            <a:ext cx="8382000" cy="708025"/>
          </a:xfrm>
        </p:spPr>
        <p:txBody>
          <a:bodyPr>
            <a:normAutofit fontScale="90000"/>
          </a:bodyPr>
          <a:lstStyle/>
          <a:p>
            <a:pPr>
              <a:defRPr/>
            </a:pPr>
            <a:r>
              <a:rPr lang="en-US" sz="4000" dirty="0"/>
              <a:t> </a:t>
            </a:r>
            <a:r>
              <a:rPr lang="en-US" dirty="0">
                <a:latin typeface="+mj-lt"/>
              </a:rPr>
              <a:t>Why are children more vulnerable?</a:t>
            </a:r>
          </a:p>
        </p:txBody>
      </p:sp>
      <p:sp>
        <p:nvSpPr>
          <p:cNvPr id="3188739" name="Rectangle 3"/>
          <p:cNvSpPr>
            <a:spLocks noGrp="1" noChangeArrowheads="1"/>
          </p:cNvSpPr>
          <p:nvPr>
            <p:ph type="body" sz="half" idx="1"/>
          </p:nvPr>
        </p:nvSpPr>
        <p:spPr>
          <a:xfrm>
            <a:off x="1828800" y="1371600"/>
            <a:ext cx="5237162" cy="2648722"/>
          </a:xfrm>
        </p:spPr>
        <p:txBody>
          <a:bodyPr>
            <a:normAutofit/>
          </a:bodyPr>
          <a:lstStyle/>
          <a:p>
            <a:pPr>
              <a:buFontTx/>
              <a:buNone/>
              <a:defRPr/>
            </a:pPr>
            <a:r>
              <a:rPr lang="en-US" b="1" dirty="0">
                <a:cs typeface="News Gothic MT"/>
              </a:rPr>
              <a:t>2. They are growing and developing</a:t>
            </a:r>
          </a:p>
          <a:p>
            <a:pPr lvl="2">
              <a:spcBef>
                <a:spcPts val="0"/>
              </a:spcBef>
              <a:spcAft>
                <a:spcPts val="600"/>
              </a:spcAft>
              <a:defRPr/>
            </a:pPr>
            <a:r>
              <a:rPr lang="en-US" sz="2200" dirty="0"/>
              <a:t>Brain and organ development</a:t>
            </a:r>
          </a:p>
          <a:p>
            <a:pPr lvl="2">
              <a:spcBef>
                <a:spcPts val="0"/>
              </a:spcBef>
              <a:spcAft>
                <a:spcPts val="600"/>
              </a:spcAft>
              <a:defRPr/>
            </a:pPr>
            <a:r>
              <a:rPr lang="en-US" sz="2200" dirty="0"/>
              <a:t>Nervous system development</a:t>
            </a:r>
          </a:p>
          <a:p>
            <a:pPr marL="0" indent="-457200">
              <a:buNone/>
              <a:defRPr/>
            </a:pPr>
            <a:r>
              <a:rPr lang="en-US" b="1" dirty="0">
                <a:cs typeface="News Gothic MT"/>
              </a:rPr>
              <a:t> </a:t>
            </a:r>
            <a:endParaRPr lang="en-US" sz="2400" i="1" dirty="0">
              <a:solidFill>
                <a:schemeClr val="hlink"/>
              </a:solidFill>
              <a:latin typeface="News Gothic MT"/>
              <a:cs typeface="News Gothic MT"/>
            </a:endParaRPr>
          </a:p>
        </p:txBody>
      </p:sp>
      <p:pic>
        <p:nvPicPr>
          <p:cNvPr id="4099" name="Picture 3" descr="C:\Documents and Settings\research\My Documents\evie\images\Head Start\Head Start-387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86201" y="3100707"/>
            <a:ext cx="3468687" cy="2314575"/>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 name="Date Placeholder 1"/>
          <p:cNvSpPr>
            <a:spLocks noGrp="1"/>
          </p:cNvSpPr>
          <p:nvPr>
            <p:ph type="dt" sz="half" idx="10"/>
          </p:nvPr>
        </p:nvSpPr>
        <p:spPr/>
        <p:txBody>
          <a:bodyPr/>
          <a:lstStyle/>
          <a:p>
            <a:pPr>
              <a:defRPr/>
            </a:pPr>
            <a:fld id="{B05AA0CC-51BD-479E-8B54-E883477FC7F8}" type="datetime1">
              <a:rPr lang="en-US" smtClean="0"/>
              <a:t>4/25/2023</a:t>
            </a:fld>
            <a:endParaRPr lang="en-US"/>
          </a:p>
        </p:txBody>
      </p:sp>
      <p:sp>
        <p:nvSpPr>
          <p:cNvPr id="3" name="Footer Placeholder 2"/>
          <p:cNvSpPr>
            <a:spLocks noGrp="1"/>
          </p:cNvSpPr>
          <p:nvPr>
            <p:ph type="ftr" sz="quarter" idx="11"/>
          </p:nvPr>
        </p:nvSpPr>
        <p:spPr/>
        <p:txBody>
          <a:bodyPr/>
          <a:lstStyle/>
          <a:p>
            <a:pPr>
              <a:defRPr/>
            </a:pPr>
            <a:r>
              <a:rPr lang="en-US"/>
              <a:t>Module 1 ©UCSF CCHP 2020</a:t>
            </a:r>
          </a:p>
        </p:txBody>
      </p:sp>
    </p:spTree>
    <p:custDataLst>
      <p:tags r:id="rId1"/>
    </p:custDataLst>
    <p:extLst>
      <p:ext uri="{BB962C8B-B14F-4D97-AF65-F5344CB8AC3E}">
        <p14:creationId xmlns:p14="http://schemas.microsoft.com/office/powerpoint/2010/main" val="27835520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18873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188739">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188739">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188739">
                                            <p:txEl>
                                              <p:pRg st="3" end="3"/>
                                            </p:txEl>
                                          </p:spTgt>
                                        </p:tgtEl>
                                        <p:attrNameLst>
                                          <p:attrName>style.visibility</p:attrName>
                                        </p:attrNameLst>
                                      </p:cBhvr>
                                      <p:to>
                                        <p:strVal val="visible"/>
                                      </p:to>
                                    </p:set>
                                  </p:childTnLst>
                                </p:cTn>
                              </p:par>
                              <p:par>
                                <p:cTn id="15" presetID="9" presetClass="emph" presetSubtype="0" grpId="0" nodeType="withEffect">
                                  <p:stCondLst>
                                    <p:cond delay="0"/>
                                  </p:stCondLst>
                                  <p:childTnLst>
                                    <p:set>
                                      <p:cBhvr rctx="PPT">
                                        <p:cTn id="16" dur="indefinite"/>
                                        <p:tgtEl>
                                          <p:spTgt spid="3188738"/>
                                        </p:tgtEl>
                                        <p:attrNameLst>
                                          <p:attrName>style.opacity</p:attrName>
                                        </p:attrNameLst>
                                      </p:cBhvr>
                                      <p:to>
                                        <p:strVal val="0.5"/>
                                      </p:to>
                                    </p:set>
                                    <p:animEffect filter="image" prLst="opacity: 0.5">
                                      <p:cBhvr rctx="IE">
                                        <p:cTn id="17" dur="indefinite"/>
                                        <p:tgtEl>
                                          <p:spTgt spid="3188738"/>
                                        </p:tgtEl>
                                      </p:cBhvr>
                                    </p:animEffect>
                                  </p:childTnLst>
                                </p:cTn>
                              </p:par>
                              <p:par>
                                <p:cTn id="18" presetID="9" presetClass="emph" presetSubtype="0" grpId="0" nodeType="withEffect">
                                  <p:stCondLst>
                                    <p:cond delay="0"/>
                                  </p:stCondLst>
                                  <p:childTnLst>
                                    <p:set>
                                      <p:cBhvr rctx="PPT">
                                        <p:cTn id="19" dur="indefinite"/>
                                        <p:tgtEl>
                                          <p:spTgt spid="3188739">
                                            <p:txEl>
                                              <p:pRg st="0" end="0"/>
                                            </p:txEl>
                                          </p:spTgt>
                                        </p:tgtEl>
                                        <p:attrNameLst>
                                          <p:attrName>style.opacity</p:attrName>
                                        </p:attrNameLst>
                                      </p:cBhvr>
                                      <p:to>
                                        <p:strVal val="0.5"/>
                                      </p:to>
                                    </p:set>
                                    <p:animEffect filter="image" prLst="opacity: 0.5">
                                      <p:cBhvr rctx="IE">
                                        <p:cTn id="20" dur="indefinite"/>
                                        <p:tgtEl>
                                          <p:spTgt spid="3188739">
                                            <p:txEl>
                                              <p:pRg st="0" end="0"/>
                                            </p:txEl>
                                          </p:spTgt>
                                        </p:tgtEl>
                                      </p:cBhvr>
                                    </p:animEffect>
                                  </p:childTnLst>
                                </p:cTn>
                              </p:par>
                              <p:par>
                                <p:cTn id="21" presetID="9" presetClass="emph" presetSubtype="0" grpId="0" nodeType="withEffect">
                                  <p:stCondLst>
                                    <p:cond delay="0"/>
                                  </p:stCondLst>
                                  <p:childTnLst>
                                    <p:set>
                                      <p:cBhvr rctx="PPT">
                                        <p:cTn id="22" dur="indefinite"/>
                                        <p:tgtEl>
                                          <p:spTgt spid="3188739">
                                            <p:txEl>
                                              <p:pRg st="1" end="1"/>
                                            </p:txEl>
                                          </p:spTgt>
                                        </p:tgtEl>
                                        <p:attrNameLst>
                                          <p:attrName>style.opacity</p:attrName>
                                        </p:attrNameLst>
                                      </p:cBhvr>
                                      <p:to>
                                        <p:strVal val="0.5"/>
                                      </p:to>
                                    </p:set>
                                    <p:animEffect filter="image" prLst="opacity: 0.5">
                                      <p:cBhvr rctx="IE">
                                        <p:cTn id="23" dur="indefinite"/>
                                        <p:tgtEl>
                                          <p:spTgt spid="3188739">
                                            <p:txEl>
                                              <p:pRg st="1" end="1"/>
                                            </p:txEl>
                                          </p:spTgt>
                                        </p:tgtEl>
                                      </p:cBhvr>
                                    </p:animEffect>
                                  </p:childTnLst>
                                </p:cTn>
                              </p:par>
                              <p:par>
                                <p:cTn id="24" presetID="9" presetClass="emph" presetSubtype="0" grpId="0" nodeType="withEffect">
                                  <p:stCondLst>
                                    <p:cond delay="0"/>
                                  </p:stCondLst>
                                  <p:childTnLst>
                                    <p:set>
                                      <p:cBhvr rctx="PPT">
                                        <p:cTn id="25" dur="indefinite"/>
                                        <p:tgtEl>
                                          <p:spTgt spid="3188739">
                                            <p:txEl>
                                              <p:pRg st="2" end="2"/>
                                            </p:txEl>
                                          </p:spTgt>
                                        </p:tgtEl>
                                        <p:attrNameLst>
                                          <p:attrName>style.opacity</p:attrName>
                                        </p:attrNameLst>
                                      </p:cBhvr>
                                      <p:to>
                                        <p:strVal val="0.5"/>
                                      </p:to>
                                    </p:set>
                                    <p:animEffect filter="image" prLst="opacity: 0.5">
                                      <p:cBhvr rctx="IE">
                                        <p:cTn id="26" dur="indefinite"/>
                                        <p:tgtEl>
                                          <p:spTgt spid="3188739">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mph" presetSubtype="0" grpId="0" nodeType="clickEffect">
                                  <p:stCondLst>
                                    <p:cond delay="0"/>
                                  </p:stCondLst>
                                  <p:childTnLst>
                                    <p:set>
                                      <p:cBhvr rctx="PPT">
                                        <p:cTn id="30" dur="indefinite"/>
                                        <p:tgtEl>
                                          <p:spTgt spid="3188739">
                                            <p:txEl>
                                              <p:pRg st="3" end="3"/>
                                            </p:txEl>
                                          </p:spTgt>
                                        </p:tgtEl>
                                        <p:attrNameLst>
                                          <p:attrName>style.opacity</p:attrName>
                                        </p:attrNameLst>
                                      </p:cBhvr>
                                      <p:to>
                                        <p:strVal val="0.5"/>
                                      </p:to>
                                    </p:set>
                                    <p:animEffect filter="image" prLst="opacity: 0.5">
                                      <p:cBhvr rctx="IE">
                                        <p:cTn id="31" dur="indefinite"/>
                                        <p:tgtEl>
                                          <p:spTgt spid="3188739">
                                            <p:txEl>
                                              <p:pRg st="3" end="3"/>
                                            </p:txEl>
                                          </p:spTgt>
                                        </p:tgtEl>
                                      </p:cBhvr>
                                    </p:animEffect>
                                  </p:childTnLst>
                                </p:cTn>
                              </p:par>
                              <p:par>
                                <p:cTn id="32" presetID="9" presetClass="emph" presetSubtype="0" nodeType="withEffect">
                                  <p:stCondLst>
                                    <p:cond delay="0"/>
                                  </p:stCondLst>
                                  <p:childTnLst>
                                    <p:set>
                                      <p:cBhvr rctx="PPT">
                                        <p:cTn id="33" dur="indefinite"/>
                                        <p:tgtEl>
                                          <p:spTgt spid="4099"/>
                                        </p:tgtEl>
                                        <p:attrNameLst>
                                          <p:attrName>style.opacity</p:attrName>
                                        </p:attrNameLst>
                                      </p:cBhvr>
                                      <p:to>
                                        <p:strVal val="0.5"/>
                                      </p:to>
                                    </p:set>
                                    <p:animEffect filter="image" prLst="opacity: 0.5">
                                      <p:cBhvr rctx="IE">
                                        <p:cTn id="34" dur="indefinite"/>
                                        <p:tgtEl>
                                          <p:spTgt spid="40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88738" grpId="0"/>
      <p:bldP spid="3188739"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8738" name="Rectangle 2"/>
          <p:cNvSpPr>
            <a:spLocks noGrp="1" noChangeArrowheads="1"/>
          </p:cNvSpPr>
          <p:nvPr>
            <p:ph type="title"/>
          </p:nvPr>
        </p:nvSpPr>
        <p:spPr>
          <a:xfrm>
            <a:off x="1524000" y="442914"/>
            <a:ext cx="8382000" cy="708025"/>
          </a:xfrm>
        </p:spPr>
        <p:txBody>
          <a:bodyPr>
            <a:normAutofit fontScale="90000"/>
          </a:bodyPr>
          <a:lstStyle/>
          <a:p>
            <a:pPr>
              <a:defRPr/>
            </a:pPr>
            <a:r>
              <a:rPr lang="en-US" sz="4000" dirty="0"/>
              <a:t> </a:t>
            </a:r>
            <a:r>
              <a:rPr lang="en-US" dirty="0">
                <a:latin typeface="+mj-lt"/>
              </a:rPr>
              <a:t>Why are children more vulnerable?</a:t>
            </a:r>
          </a:p>
        </p:txBody>
      </p:sp>
      <p:sp>
        <p:nvSpPr>
          <p:cNvPr id="3188739" name="Rectangle 3"/>
          <p:cNvSpPr>
            <a:spLocks noGrp="1" noChangeArrowheads="1"/>
          </p:cNvSpPr>
          <p:nvPr>
            <p:ph type="body" sz="half" idx="1"/>
          </p:nvPr>
        </p:nvSpPr>
        <p:spPr>
          <a:xfrm>
            <a:off x="1981200" y="1402568"/>
            <a:ext cx="5237162" cy="2648722"/>
          </a:xfrm>
        </p:spPr>
        <p:txBody>
          <a:bodyPr>
            <a:normAutofit fontScale="92500" lnSpcReduction="10000"/>
          </a:bodyPr>
          <a:lstStyle/>
          <a:p>
            <a:pPr>
              <a:buFontTx/>
              <a:buNone/>
              <a:defRPr/>
            </a:pPr>
            <a:r>
              <a:rPr lang="en-US" b="1" dirty="0">
                <a:cs typeface="News Gothic MT"/>
              </a:rPr>
              <a:t>3. They don’t recognize hazards</a:t>
            </a:r>
          </a:p>
          <a:p>
            <a:pPr>
              <a:buFontTx/>
              <a:buNone/>
              <a:defRPr/>
            </a:pPr>
            <a:endParaRPr lang="en-US" b="1" dirty="0">
              <a:cs typeface="News Gothic MT"/>
            </a:endParaRPr>
          </a:p>
          <a:p>
            <a:pPr lvl="2">
              <a:spcBef>
                <a:spcPts val="0"/>
              </a:spcBef>
              <a:spcAft>
                <a:spcPts val="600"/>
              </a:spcAft>
              <a:defRPr/>
            </a:pPr>
            <a:r>
              <a:rPr lang="en-US" sz="2200" dirty="0"/>
              <a:t>Can’t read labels</a:t>
            </a:r>
          </a:p>
          <a:p>
            <a:pPr lvl="2">
              <a:spcBef>
                <a:spcPts val="0"/>
              </a:spcBef>
              <a:spcAft>
                <a:spcPts val="600"/>
              </a:spcAft>
              <a:defRPr/>
            </a:pPr>
            <a:r>
              <a:rPr lang="en-US" sz="2200" dirty="0"/>
              <a:t>Naturally curious and get into everything</a:t>
            </a:r>
          </a:p>
          <a:p>
            <a:pPr lvl="2">
              <a:spcBef>
                <a:spcPts val="0"/>
              </a:spcBef>
              <a:spcAft>
                <a:spcPts val="600"/>
              </a:spcAft>
              <a:defRPr/>
            </a:pPr>
            <a:r>
              <a:rPr lang="en-US" sz="2200" dirty="0"/>
              <a:t>Almost half of all reports to the Poison Control Center are about children under age 6 years.</a:t>
            </a:r>
          </a:p>
          <a:p>
            <a:pPr>
              <a:buFontTx/>
              <a:buNone/>
              <a:defRPr/>
            </a:pPr>
            <a:endParaRPr lang="en-US" sz="2400" i="1" dirty="0">
              <a:solidFill>
                <a:schemeClr val="hlink"/>
              </a:solidFill>
              <a:latin typeface="News Gothic MT"/>
              <a:cs typeface="News Gothic MT"/>
            </a:endParaRPr>
          </a:p>
        </p:txBody>
      </p:sp>
      <p:sp>
        <p:nvSpPr>
          <p:cNvPr id="8" name="TextBox 7"/>
          <p:cNvSpPr txBox="1">
            <a:spLocks noChangeArrowheads="1"/>
          </p:cNvSpPr>
          <p:nvPr/>
        </p:nvSpPr>
        <p:spPr bwMode="auto">
          <a:xfrm>
            <a:off x="1524794" y="4302919"/>
            <a:ext cx="9142412" cy="1508105"/>
          </a:xfrm>
          <a:prstGeom prst="rect">
            <a:avLst/>
          </a:prstGeom>
          <a:solidFill>
            <a:srgbClr val="FFFF00"/>
          </a:solidFill>
          <a:ln w="25400">
            <a:solidFill>
              <a:schemeClr val="tx1"/>
            </a:solidFill>
            <a:miter lim="800000"/>
            <a:headEnd/>
            <a:tailEnd/>
          </a:ln>
        </p:spPr>
        <p:txBody>
          <a:bodyPr wrap="square">
            <a:spAutoFit/>
          </a:bodyPr>
          <a:lstStyle>
            <a:lvl1pPr eaLnBrk="0" hangingPunct="0">
              <a:defRPr>
                <a:solidFill>
                  <a:schemeClr val="tx1"/>
                </a:solidFill>
                <a:latin typeface="Arial" pitchFamily="34" charset="0"/>
                <a:ea typeface="ヒラギノ角ゴ Pro W3"/>
                <a:cs typeface="ヒラギノ角ゴ Pro W3"/>
              </a:defRPr>
            </a:lvl1pPr>
            <a:lvl2pPr marL="742950" indent="-285750" eaLnBrk="0" hangingPunct="0">
              <a:defRPr>
                <a:solidFill>
                  <a:schemeClr val="tx1"/>
                </a:solidFill>
                <a:latin typeface="Arial" pitchFamily="34" charset="0"/>
                <a:ea typeface="ヒラギノ角ゴ Pro W3"/>
                <a:cs typeface="ヒラギノ角ゴ Pro W3"/>
              </a:defRPr>
            </a:lvl2pPr>
            <a:lvl3pPr marL="1143000" indent="-228600" eaLnBrk="0" hangingPunct="0">
              <a:defRPr>
                <a:solidFill>
                  <a:schemeClr val="tx1"/>
                </a:solidFill>
                <a:latin typeface="Arial" pitchFamily="34" charset="0"/>
                <a:ea typeface="ヒラギノ角ゴ Pro W3"/>
                <a:cs typeface="ヒラギノ角ゴ Pro W3"/>
              </a:defRPr>
            </a:lvl3pPr>
            <a:lvl4pPr marL="1600200" indent="-228600" eaLnBrk="0" hangingPunct="0">
              <a:defRPr>
                <a:solidFill>
                  <a:schemeClr val="tx1"/>
                </a:solidFill>
                <a:latin typeface="Arial" pitchFamily="34" charset="0"/>
                <a:ea typeface="ヒラギノ角ゴ Pro W3"/>
                <a:cs typeface="ヒラギノ角ゴ Pro W3"/>
              </a:defRPr>
            </a:lvl4pPr>
            <a:lvl5pPr marL="2057400" indent="-228600" eaLnBrk="0" hangingPunct="0">
              <a:defRPr>
                <a:solidFill>
                  <a:schemeClr val="tx1"/>
                </a:solidFill>
                <a:latin typeface="Arial" pitchFamily="34" charset="0"/>
                <a:ea typeface="ヒラギノ角ゴ Pro W3"/>
                <a:cs typeface="ヒラギノ角ゴ Pro W3"/>
              </a:defRPr>
            </a:lvl5pPr>
            <a:lvl6pPr marL="25146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6pPr>
            <a:lvl7pPr marL="29718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7pPr>
            <a:lvl8pPr marL="34290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8pPr>
            <a:lvl9pPr marL="38862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9pPr>
          </a:lstStyle>
          <a:p>
            <a:pPr algn="ctr"/>
            <a:r>
              <a:rPr lang="en-US" sz="2400" dirty="0"/>
              <a:t>United States Poison Control Center reported over 31,000 cases of possible pesticide poisoning in young children (under age 6 years) for 2020.</a:t>
            </a:r>
          </a:p>
          <a:p>
            <a:r>
              <a:rPr lang="en-US" sz="1000" dirty="0"/>
              <a:t>David D. </a:t>
            </a:r>
            <a:r>
              <a:rPr lang="en-US" sz="1000" dirty="0" err="1"/>
              <a:t>Gummin</a:t>
            </a:r>
            <a:r>
              <a:rPr lang="en-US" sz="1000" dirty="0"/>
              <a:t>, James B. Mowry, Michael C. </a:t>
            </a:r>
            <a:r>
              <a:rPr lang="en-US" sz="1000" dirty="0" err="1"/>
              <a:t>Beuhler</a:t>
            </a:r>
            <a:r>
              <a:rPr lang="en-US" sz="1000" dirty="0"/>
              <a:t>, Daniel A. </a:t>
            </a:r>
            <a:r>
              <a:rPr lang="en-US" sz="1000" dirty="0" err="1"/>
              <a:t>Spyker</a:t>
            </a:r>
            <a:r>
              <a:rPr lang="en-US" sz="1000" dirty="0"/>
              <a:t>, Alvin C. Bronstein, Laura J. Rivers, Nathaniel P. T. Pham &amp; Julie Weber (2021) 2020 Annual Report of the American Association of Poison Control Centers’ National Poison Data System (NPDS): 38th Annual Report</a:t>
            </a:r>
            <a:endParaRPr lang="en-US" altLang="en-US" sz="1000" dirty="0">
              <a:latin typeface="News Gothic MT"/>
            </a:endParaRPr>
          </a:p>
        </p:txBody>
      </p:sp>
    </p:spTree>
    <p:custDataLst>
      <p:tags r:id="rId1"/>
    </p:custDataLst>
    <p:extLst>
      <p:ext uri="{BB962C8B-B14F-4D97-AF65-F5344CB8AC3E}">
        <p14:creationId xmlns:p14="http://schemas.microsoft.com/office/powerpoint/2010/main" val="25152682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18873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188739">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188739">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188739">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par>
                                <p:cTn id="21" presetID="9" presetClass="emph" presetSubtype="0" grpId="0" nodeType="withEffect">
                                  <p:stCondLst>
                                    <p:cond delay="0"/>
                                  </p:stCondLst>
                                  <p:childTnLst>
                                    <p:set>
                                      <p:cBhvr rctx="PPT">
                                        <p:cTn id="22" dur="indefinite"/>
                                        <p:tgtEl>
                                          <p:spTgt spid="3188738"/>
                                        </p:tgtEl>
                                        <p:attrNameLst>
                                          <p:attrName>style.opacity</p:attrName>
                                        </p:attrNameLst>
                                      </p:cBhvr>
                                      <p:to>
                                        <p:strVal val="0.5"/>
                                      </p:to>
                                    </p:set>
                                    <p:animEffect filter="image" prLst="opacity: 0.5">
                                      <p:cBhvr rctx="IE">
                                        <p:cTn id="23" dur="indefinite"/>
                                        <p:tgtEl>
                                          <p:spTgt spid="3188738"/>
                                        </p:tgtEl>
                                      </p:cBhvr>
                                    </p:animEffect>
                                  </p:childTnLst>
                                </p:cTn>
                              </p:par>
                              <p:par>
                                <p:cTn id="24" presetID="9" presetClass="emph" presetSubtype="0" grpId="0" nodeType="withEffect">
                                  <p:stCondLst>
                                    <p:cond delay="0"/>
                                  </p:stCondLst>
                                  <p:childTnLst>
                                    <p:set>
                                      <p:cBhvr rctx="PPT">
                                        <p:cTn id="25" dur="indefinite"/>
                                        <p:tgtEl>
                                          <p:spTgt spid="3188739">
                                            <p:txEl>
                                              <p:pRg st="0" end="0"/>
                                            </p:txEl>
                                          </p:spTgt>
                                        </p:tgtEl>
                                        <p:attrNameLst>
                                          <p:attrName>style.opacity</p:attrName>
                                        </p:attrNameLst>
                                      </p:cBhvr>
                                      <p:to>
                                        <p:strVal val="0.5"/>
                                      </p:to>
                                    </p:set>
                                    <p:animEffect filter="image" prLst="opacity: 0.5">
                                      <p:cBhvr rctx="IE">
                                        <p:cTn id="26" dur="indefinite"/>
                                        <p:tgtEl>
                                          <p:spTgt spid="3188739">
                                            <p:txEl>
                                              <p:pRg st="0" end="0"/>
                                            </p:txEl>
                                          </p:spTgt>
                                        </p:tgtEl>
                                      </p:cBhvr>
                                    </p:animEffect>
                                  </p:childTnLst>
                                </p:cTn>
                              </p:par>
                              <p:par>
                                <p:cTn id="27" presetID="9" presetClass="emph" presetSubtype="0" grpId="0" nodeType="withEffect">
                                  <p:stCondLst>
                                    <p:cond delay="0"/>
                                  </p:stCondLst>
                                  <p:childTnLst>
                                    <p:set>
                                      <p:cBhvr rctx="PPT">
                                        <p:cTn id="28" dur="indefinite"/>
                                        <p:tgtEl>
                                          <p:spTgt spid="3188739">
                                            <p:txEl>
                                              <p:pRg st="2" end="2"/>
                                            </p:txEl>
                                          </p:spTgt>
                                        </p:tgtEl>
                                        <p:attrNameLst>
                                          <p:attrName>style.opacity</p:attrName>
                                        </p:attrNameLst>
                                      </p:cBhvr>
                                      <p:to>
                                        <p:strVal val="0.5"/>
                                      </p:to>
                                    </p:set>
                                    <p:animEffect filter="image" prLst="opacity: 0.5">
                                      <p:cBhvr rctx="IE">
                                        <p:cTn id="29" dur="indefinite"/>
                                        <p:tgtEl>
                                          <p:spTgt spid="3188739">
                                            <p:txEl>
                                              <p:pRg st="2" end="2"/>
                                            </p:txEl>
                                          </p:spTgt>
                                        </p:tgtEl>
                                      </p:cBhvr>
                                    </p:animEffect>
                                  </p:childTnLst>
                                </p:cTn>
                              </p:par>
                              <p:par>
                                <p:cTn id="30" presetID="9" presetClass="emph" presetSubtype="0" grpId="0" nodeType="withEffect">
                                  <p:stCondLst>
                                    <p:cond delay="0"/>
                                  </p:stCondLst>
                                  <p:childTnLst>
                                    <p:set>
                                      <p:cBhvr rctx="PPT">
                                        <p:cTn id="31" dur="indefinite"/>
                                        <p:tgtEl>
                                          <p:spTgt spid="3188739">
                                            <p:txEl>
                                              <p:pRg st="3" end="3"/>
                                            </p:txEl>
                                          </p:spTgt>
                                        </p:tgtEl>
                                        <p:attrNameLst>
                                          <p:attrName>style.opacity</p:attrName>
                                        </p:attrNameLst>
                                      </p:cBhvr>
                                      <p:to>
                                        <p:strVal val="0.5"/>
                                      </p:to>
                                    </p:set>
                                    <p:animEffect filter="image" prLst="opacity: 0.5">
                                      <p:cBhvr rctx="IE">
                                        <p:cTn id="32" dur="indefinite"/>
                                        <p:tgtEl>
                                          <p:spTgt spid="3188739">
                                            <p:txEl>
                                              <p:pRg st="3" end="3"/>
                                            </p:txEl>
                                          </p:spTgt>
                                        </p:tgtEl>
                                      </p:cBhvr>
                                    </p:animEffect>
                                  </p:childTnLst>
                                </p:cTn>
                              </p:par>
                              <p:par>
                                <p:cTn id="33" presetID="9" presetClass="emph" presetSubtype="0" grpId="0" nodeType="withEffect">
                                  <p:stCondLst>
                                    <p:cond delay="0"/>
                                  </p:stCondLst>
                                  <p:childTnLst>
                                    <p:set>
                                      <p:cBhvr rctx="PPT">
                                        <p:cTn id="34" dur="indefinite"/>
                                        <p:tgtEl>
                                          <p:spTgt spid="3188739">
                                            <p:txEl>
                                              <p:pRg st="4" end="4"/>
                                            </p:txEl>
                                          </p:spTgt>
                                        </p:tgtEl>
                                        <p:attrNameLst>
                                          <p:attrName>style.opacity</p:attrName>
                                        </p:attrNameLst>
                                      </p:cBhvr>
                                      <p:to>
                                        <p:strVal val="0.5"/>
                                      </p:to>
                                    </p:set>
                                    <p:animEffect filter="image" prLst="opacity: 0.5">
                                      <p:cBhvr rctx="IE">
                                        <p:cTn id="35" dur="indefinite"/>
                                        <p:tgtEl>
                                          <p:spTgt spid="318873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88738" grpId="0"/>
      <p:bldP spid="3188739" grpId="0" build="p"/>
      <p:bldP spid="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0786" name="Rectangle 2"/>
          <p:cNvSpPr>
            <a:spLocks noGrp="1" noChangeArrowheads="1"/>
          </p:cNvSpPr>
          <p:nvPr>
            <p:ph type="title"/>
          </p:nvPr>
        </p:nvSpPr>
        <p:spPr>
          <a:xfrm>
            <a:off x="1981200" y="403225"/>
            <a:ext cx="8229600" cy="585788"/>
          </a:xfrm>
        </p:spPr>
        <p:txBody>
          <a:bodyPr>
            <a:noAutofit/>
          </a:bodyPr>
          <a:lstStyle/>
          <a:p>
            <a:pPr>
              <a:defRPr/>
            </a:pPr>
            <a:r>
              <a:rPr lang="en-US" dirty="0">
                <a:latin typeface="+mj-lt"/>
              </a:rPr>
              <a:t>What are the </a:t>
            </a:r>
            <a:r>
              <a:rPr lang="en-US" dirty="0"/>
              <a:t>Possible Pathways</a:t>
            </a:r>
            <a:r>
              <a:rPr lang="en-US" dirty="0">
                <a:latin typeface="+mj-lt"/>
              </a:rPr>
              <a:t> of Exposure for Children?</a:t>
            </a:r>
          </a:p>
        </p:txBody>
      </p:sp>
      <p:pic>
        <p:nvPicPr>
          <p:cNvPr id="25603" name="Picture 3" descr="composite(1_5)"/>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bwMode="auto">
          <a:xfrm>
            <a:off x="1752600" y="1498601"/>
            <a:ext cx="4191000" cy="4340225"/>
          </a:xfr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190788" name="Rectangle 4"/>
          <p:cNvSpPr>
            <a:spLocks noGrp="1" noChangeArrowheads="1"/>
          </p:cNvSpPr>
          <p:nvPr>
            <p:ph sz="half" idx="2"/>
          </p:nvPr>
        </p:nvSpPr>
        <p:spPr>
          <a:xfrm>
            <a:off x="6172200" y="1447800"/>
            <a:ext cx="3581400" cy="4191000"/>
          </a:xfrm>
        </p:spPr>
        <p:txBody>
          <a:bodyPr/>
          <a:lstStyle/>
          <a:p>
            <a:pPr marL="533400" indent="-533400">
              <a:buFont typeface="Wingdings" pitchFamily="2" charset="2"/>
              <a:buAutoNum type="arabicPeriod"/>
              <a:defRPr/>
            </a:pPr>
            <a:r>
              <a:rPr lang="en-US" dirty="0">
                <a:latin typeface="+mn-lt"/>
              </a:rPr>
              <a:t>By eating</a:t>
            </a:r>
          </a:p>
          <a:p>
            <a:pPr marL="533400" indent="-533400">
              <a:buFont typeface="Wingdings" pitchFamily="2" charset="2"/>
              <a:buAutoNum type="arabicPeriod"/>
              <a:defRPr/>
            </a:pPr>
            <a:r>
              <a:rPr lang="en-US" dirty="0">
                <a:latin typeface="+mn-lt"/>
              </a:rPr>
              <a:t>By breathing</a:t>
            </a:r>
          </a:p>
          <a:p>
            <a:pPr marL="533400" indent="-533400">
              <a:buFont typeface="Wingdings" pitchFamily="2" charset="2"/>
              <a:buAutoNum type="arabicPeriod"/>
              <a:defRPr/>
            </a:pPr>
            <a:r>
              <a:rPr lang="en-US" dirty="0">
                <a:latin typeface="+mn-lt"/>
              </a:rPr>
              <a:t>Through skin</a:t>
            </a:r>
          </a:p>
          <a:p>
            <a:pPr marL="533400" indent="-533400">
              <a:buFont typeface="Wingdings" pitchFamily="2" charset="2"/>
              <a:buAutoNum type="arabicPeriod"/>
              <a:defRPr/>
            </a:pPr>
            <a:r>
              <a:rPr lang="en-US" dirty="0">
                <a:latin typeface="+mn-lt"/>
              </a:rPr>
              <a:t>Across the placenta (in the womb)</a:t>
            </a:r>
          </a:p>
        </p:txBody>
      </p:sp>
      <p:pic>
        <p:nvPicPr>
          <p:cNvPr id="25605" name="Picture 5" descr="toddler_on_moms_bell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34201" y="4060436"/>
            <a:ext cx="1773237" cy="1773237"/>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6055409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descr="A room filled with furniture and a table&#10;&#10;Description generated with high confidence">
            <a:extLst>
              <a:ext uri="{FF2B5EF4-FFF2-40B4-BE49-F238E27FC236}">
                <a16:creationId xmlns:a16="http://schemas.microsoft.com/office/drawing/2014/main" id="{8E1AACCC-F322-4EC6-B8D7-134E6C12C223}"/>
              </a:ext>
            </a:extLst>
          </p:cNvPr>
          <p:cNvPicPr>
            <a:picLocks noChangeAspect="1"/>
          </p:cNvPicPr>
          <p:nvPr/>
        </p:nvPicPr>
        <p:blipFill>
          <a:blip r:embed="rId4"/>
          <a:stretch>
            <a:fillRect/>
          </a:stretch>
        </p:blipFill>
        <p:spPr>
          <a:xfrm>
            <a:off x="7404847" y="3548408"/>
            <a:ext cx="2447366" cy="1993395"/>
          </a:xfrm>
          <a:prstGeom prst="rect">
            <a:avLst/>
          </a:prstGeom>
          <a:ln w="28575">
            <a:solidFill>
              <a:schemeClr val="tx1"/>
            </a:solidFill>
          </a:ln>
        </p:spPr>
      </p:pic>
      <p:pic>
        <p:nvPicPr>
          <p:cNvPr id="1028" name="Picture 4" descr="http://www.theecologist.org/siteimage/scale/0/0/82149.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03245" y="1175354"/>
            <a:ext cx="2453215" cy="1839912"/>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1026" name="Picture 2" descr="http://cdn.patch.com/users/394606/2015/11/T800x600/20151156429ef8e849f.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5639" b="6830"/>
          <a:stretch/>
        </p:blipFill>
        <p:spPr bwMode="auto">
          <a:xfrm>
            <a:off x="1666875" y="3396014"/>
            <a:ext cx="3169156" cy="2080511"/>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24579" name="Picture 1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92700" y="3425770"/>
            <a:ext cx="2144713" cy="2186043"/>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4581"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66876" y="896939"/>
            <a:ext cx="2587183" cy="2276475"/>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4582" name="Picture 2" descr="A hand holding a fruit&#10;&#10;Description generated with high confidence"/>
          <p:cNvPicPr>
            <a:picLocks noChangeAspect="1" noChangeArrowheads="1"/>
          </p:cNvPicPr>
          <p:nvPr/>
        </p:nvPicPr>
        <p:blipFill>
          <a:blip r:embed="rId9"/>
          <a:srcRect/>
          <a:stretch>
            <a:fillRect/>
          </a:stretch>
        </p:blipFill>
        <p:spPr bwMode="auto">
          <a:xfrm>
            <a:off x="4421363" y="1084413"/>
            <a:ext cx="2830513" cy="2021795"/>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359746" name="Rectangle 2"/>
          <p:cNvSpPr>
            <a:spLocks noGrp="1" noChangeArrowheads="1"/>
          </p:cNvSpPr>
          <p:nvPr>
            <p:ph type="title"/>
          </p:nvPr>
        </p:nvSpPr>
        <p:spPr>
          <a:xfrm>
            <a:off x="1666875" y="165100"/>
            <a:ext cx="8229600" cy="584200"/>
          </a:xfrm>
        </p:spPr>
        <p:txBody>
          <a:bodyPr/>
          <a:lstStyle/>
          <a:p>
            <a:pPr>
              <a:defRPr/>
            </a:pPr>
            <a:r>
              <a:rPr lang="en-US" dirty="0">
                <a:latin typeface="+mj-lt"/>
              </a:rPr>
              <a:t>Where </a:t>
            </a:r>
            <a:r>
              <a:rPr lang="en-US" dirty="0"/>
              <a:t>could</a:t>
            </a:r>
            <a:r>
              <a:rPr lang="en-US" dirty="0">
                <a:latin typeface="+mj-lt"/>
              </a:rPr>
              <a:t> pesticides </a:t>
            </a:r>
            <a:r>
              <a:rPr lang="en-US" dirty="0"/>
              <a:t>be </a:t>
            </a:r>
            <a:r>
              <a:rPr lang="en-US" dirty="0">
                <a:latin typeface="+mj-lt"/>
              </a:rPr>
              <a:t>found?</a:t>
            </a:r>
          </a:p>
        </p:txBody>
      </p:sp>
      <p:sp>
        <p:nvSpPr>
          <p:cNvPr id="24585" name="Text Box 8"/>
          <p:cNvSpPr txBox="1">
            <a:spLocks noChangeArrowheads="1"/>
          </p:cNvSpPr>
          <p:nvPr/>
        </p:nvSpPr>
        <p:spPr bwMode="auto">
          <a:xfrm>
            <a:off x="7454002" y="2624197"/>
            <a:ext cx="24399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ヒラギノ角ゴ Pro W3"/>
                <a:cs typeface="ヒラギノ角ゴ Pro W3"/>
              </a:defRPr>
            </a:lvl1pPr>
            <a:lvl2pPr marL="742950" indent="-285750" eaLnBrk="0" hangingPunct="0">
              <a:defRPr>
                <a:solidFill>
                  <a:schemeClr val="tx1"/>
                </a:solidFill>
                <a:latin typeface="Arial" pitchFamily="34" charset="0"/>
                <a:ea typeface="ヒラギノ角ゴ Pro W3"/>
                <a:cs typeface="ヒラギノ角ゴ Pro W3"/>
              </a:defRPr>
            </a:lvl2pPr>
            <a:lvl3pPr marL="1143000" indent="-228600" eaLnBrk="0" hangingPunct="0">
              <a:defRPr>
                <a:solidFill>
                  <a:schemeClr val="tx1"/>
                </a:solidFill>
                <a:latin typeface="Arial" pitchFamily="34" charset="0"/>
                <a:ea typeface="ヒラギノ角ゴ Pro W3"/>
                <a:cs typeface="ヒラギノ角ゴ Pro W3"/>
              </a:defRPr>
            </a:lvl3pPr>
            <a:lvl4pPr marL="1600200" indent="-228600" eaLnBrk="0" hangingPunct="0">
              <a:defRPr>
                <a:solidFill>
                  <a:schemeClr val="tx1"/>
                </a:solidFill>
                <a:latin typeface="Arial" pitchFamily="34" charset="0"/>
                <a:ea typeface="ヒラギノ角ゴ Pro W3"/>
                <a:cs typeface="ヒラギノ角ゴ Pro W3"/>
              </a:defRPr>
            </a:lvl4pPr>
            <a:lvl5pPr marL="2057400" indent="-228600" eaLnBrk="0" hangingPunct="0">
              <a:defRPr>
                <a:solidFill>
                  <a:schemeClr val="tx1"/>
                </a:solidFill>
                <a:latin typeface="Arial" pitchFamily="34" charset="0"/>
                <a:ea typeface="ヒラギノ角ゴ Pro W3"/>
                <a:cs typeface="ヒラギノ角ゴ Pro W3"/>
              </a:defRPr>
            </a:lvl5pPr>
            <a:lvl6pPr marL="25146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6pPr>
            <a:lvl7pPr marL="29718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7pPr>
            <a:lvl8pPr marL="34290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8pPr>
            <a:lvl9pPr marL="38862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9pPr>
          </a:lstStyle>
          <a:p>
            <a:r>
              <a:rPr lang="en-US" altLang="en-US" b="1" dirty="0">
                <a:latin typeface="News Gothic MT"/>
                <a:ea typeface="News Gothic MT"/>
                <a:cs typeface="News Gothic MT"/>
              </a:rPr>
              <a:t>Household</a:t>
            </a:r>
            <a:r>
              <a:rPr lang="en-US" altLang="en-US" b="1" dirty="0">
                <a:solidFill>
                  <a:schemeClr val="bg1"/>
                </a:solidFill>
                <a:latin typeface="News Gothic MT"/>
                <a:ea typeface="News Gothic MT"/>
                <a:cs typeface="News Gothic MT"/>
              </a:rPr>
              <a:t> </a:t>
            </a:r>
            <a:r>
              <a:rPr lang="en-US" altLang="en-US" b="1" dirty="0">
                <a:latin typeface="News Gothic MT"/>
                <a:ea typeface="News Gothic MT"/>
                <a:cs typeface="News Gothic MT"/>
              </a:rPr>
              <a:t>Products</a:t>
            </a:r>
          </a:p>
        </p:txBody>
      </p:sp>
      <p:sp>
        <p:nvSpPr>
          <p:cNvPr id="24586" name="Text Box 9"/>
          <p:cNvSpPr txBox="1">
            <a:spLocks noChangeArrowheads="1"/>
          </p:cNvSpPr>
          <p:nvPr/>
        </p:nvSpPr>
        <p:spPr bwMode="auto">
          <a:xfrm>
            <a:off x="4747655" y="1128233"/>
            <a:ext cx="23637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ヒラギノ角ゴ Pro W3"/>
                <a:cs typeface="ヒラギノ角ゴ Pro W3"/>
              </a:defRPr>
            </a:lvl1pPr>
            <a:lvl2pPr marL="742950" indent="-285750" eaLnBrk="0" hangingPunct="0">
              <a:defRPr>
                <a:solidFill>
                  <a:schemeClr val="tx1"/>
                </a:solidFill>
                <a:latin typeface="Arial" pitchFamily="34" charset="0"/>
                <a:ea typeface="ヒラギノ角ゴ Pro W3"/>
                <a:cs typeface="ヒラギノ角ゴ Pro W3"/>
              </a:defRPr>
            </a:lvl2pPr>
            <a:lvl3pPr marL="1143000" indent="-228600" eaLnBrk="0" hangingPunct="0">
              <a:defRPr>
                <a:solidFill>
                  <a:schemeClr val="tx1"/>
                </a:solidFill>
                <a:latin typeface="Arial" pitchFamily="34" charset="0"/>
                <a:ea typeface="ヒラギノ角ゴ Pro W3"/>
                <a:cs typeface="ヒラギノ角ゴ Pro W3"/>
              </a:defRPr>
            </a:lvl3pPr>
            <a:lvl4pPr marL="1600200" indent="-228600" eaLnBrk="0" hangingPunct="0">
              <a:defRPr>
                <a:solidFill>
                  <a:schemeClr val="tx1"/>
                </a:solidFill>
                <a:latin typeface="Arial" pitchFamily="34" charset="0"/>
                <a:ea typeface="ヒラギノ角ゴ Pro W3"/>
                <a:cs typeface="ヒラギノ角ゴ Pro W3"/>
              </a:defRPr>
            </a:lvl4pPr>
            <a:lvl5pPr marL="2057400" indent="-228600" eaLnBrk="0" hangingPunct="0">
              <a:defRPr>
                <a:solidFill>
                  <a:schemeClr val="tx1"/>
                </a:solidFill>
                <a:latin typeface="Arial" pitchFamily="34" charset="0"/>
                <a:ea typeface="ヒラギノ角ゴ Pro W3"/>
                <a:cs typeface="ヒラギノ角ゴ Pro W3"/>
              </a:defRPr>
            </a:lvl5pPr>
            <a:lvl6pPr marL="25146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6pPr>
            <a:lvl7pPr marL="29718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7pPr>
            <a:lvl8pPr marL="34290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8pPr>
            <a:lvl9pPr marL="38862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9pPr>
          </a:lstStyle>
          <a:p>
            <a:r>
              <a:rPr lang="en-US" altLang="en-US" b="1" dirty="0">
                <a:solidFill>
                  <a:schemeClr val="bg1"/>
                </a:solidFill>
                <a:latin typeface="News Gothic MT"/>
                <a:ea typeface="News Gothic MT"/>
                <a:cs typeface="News Gothic MT"/>
              </a:rPr>
              <a:t>Fruits &amp; Vegetables</a:t>
            </a:r>
          </a:p>
        </p:txBody>
      </p:sp>
      <p:sp>
        <p:nvSpPr>
          <p:cNvPr id="24587" name="Text Box 10"/>
          <p:cNvSpPr txBox="1">
            <a:spLocks noChangeArrowheads="1"/>
          </p:cNvSpPr>
          <p:nvPr/>
        </p:nvSpPr>
        <p:spPr bwMode="auto">
          <a:xfrm>
            <a:off x="7253764" y="3507910"/>
            <a:ext cx="220849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t">
            <a:spAutoFit/>
          </a:bodyPr>
          <a:lstStyle>
            <a:lvl1pPr eaLnBrk="0" hangingPunct="0">
              <a:defRPr>
                <a:solidFill>
                  <a:schemeClr val="tx1"/>
                </a:solidFill>
                <a:latin typeface="Arial" pitchFamily="34" charset="0"/>
                <a:ea typeface="ヒラギノ角ゴ Pro W3"/>
                <a:cs typeface="ヒラギノ角ゴ Pro W3"/>
              </a:defRPr>
            </a:lvl1pPr>
            <a:lvl2pPr marL="742950" indent="-285750" eaLnBrk="0" hangingPunct="0">
              <a:defRPr>
                <a:solidFill>
                  <a:schemeClr val="tx1"/>
                </a:solidFill>
                <a:latin typeface="Arial" pitchFamily="34" charset="0"/>
                <a:ea typeface="ヒラギノ角ゴ Pro W3"/>
                <a:cs typeface="ヒラギノ角ゴ Pro W3"/>
              </a:defRPr>
            </a:lvl2pPr>
            <a:lvl3pPr marL="1143000" indent="-228600" eaLnBrk="0" hangingPunct="0">
              <a:defRPr>
                <a:solidFill>
                  <a:schemeClr val="tx1"/>
                </a:solidFill>
                <a:latin typeface="Arial" pitchFamily="34" charset="0"/>
                <a:ea typeface="ヒラギノ角ゴ Pro W3"/>
                <a:cs typeface="ヒラギノ角ゴ Pro W3"/>
              </a:defRPr>
            </a:lvl3pPr>
            <a:lvl4pPr marL="1600200" indent="-228600" eaLnBrk="0" hangingPunct="0">
              <a:defRPr>
                <a:solidFill>
                  <a:schemeClr val="tx1"/>
                </a:solidFill>
                <a:latin typeface="Arial" pitchFamily="34" charset="0"/>
                <a:ea typeface="ヒラギノ角ゴ Pro W3"/>
                <a:cs typeface="ヒラギノ角ゴ Pro W3"/>
              </a:defRPr>
            </a:lvl4pPr>
            <a:lvl5pPr marL="2057400" indent="-228600" eaLnBrk="0" hangingPunct="0">
              <a:defRPr>
                <a:solidFill>
                  <a:schemeClr val="tx1"/>
                </a:solidFill>
                <a:latin typeface="Arial" pitchFamily="34" charset="0"/>
                <a:ea typeface="ヒラギノ角ゴ Pro W3"/>
                <a:cs typeface="ヒラギノ角ゴ Pro W3"/>
              </a:defRPr>
            </a:lvl5pPr>
            <a:lvl6pPr marL="25146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6pPr>
            <a:lvl7pPr marL="29718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7pPr>
            <a:lvl8pPr marL="34290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8pPr>
            <a:lvl9pPr marL="38862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9pPr>
          </a:lstStyle>
          <a:p>
            <a:pPr algn="ctr"/>
            <a:r>
              <a:rPr lang="en-US" altLang="en-US" b="1" dirty="0">
                <a:latin typeface="News Gothic MT"/>
                <a:ea typeface="News Gothic MT"/>
                <a:cs typeface="News Gothic MT"/>
              </a:rPr>
              <a:t>Child Care Homes</a:t>
            </a:r>
            <a:endParaRPr lang="en-US"/>
          </a:p>
          <a:p>
            <a:pPr algn="ctr"/>
            <a:r>
              <a:rPr lang="en-US" altLang="en-US" b="1" dirty="0">
                <a:latin typeface="News Gothic MT"/>
                <a:ea typeface="News Gothic MT"/>
                <a:cs typeface="News Gothic MT"/>
              </a:rPr>
              <a:t>&amp; Centers</a:t>
            </a:r>
          </a:p>
        </p:txBody>
      </p:sp>
      <p:sp>
        <p:nvSpPr>
          <p:cNvPr id="24588" name="Text Box 11"/>
          <p:cNvSpPr txBox="1">
            <a:spLocks noChangeArrowheads="1"/>
          </p:cNvSpPr>
          <p:nvPr/>
        </p:nvSpPr>
        <p:spPr bwMode="auto">
          <a:xfrm>
            <a:off x="2697455" y="5017572"/>
            <a:ext cx="110799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ヒラギノ角ゴ Pro W3"/>
                <a:cs typeface="ヒラギノ角ゴ Pro W3"/>
              </a:defRPr>
            </a:lvl1pPr>
            <a:lvl2pPr marL="742950" indent="-285750" eaLnBrk="0" hangingPunct="0">
              <a:defRPr>
                <a:solidFill>
                  <a:schemeClr val="tx1"/>
                </a:solidFill>
                <a:latin typeface="Arial" pitchFamily="34" charset="0"/>
                <a:ea typeface="ヒラギノ角ゴ Pro W3"/>
                <a:cs typeface="ヒラギノ角ゴ Pro W3"/>
              </a:defRPr>
            </a:lvl2pPr>
            <a:lvl3pPr marL="1143000" indent="-228600" eaLnBrk="0" hangingPunct="0">
              <a:defRPr>
                <a:solidFill>
                  <a:schemeClr val="tx1"/>
                </a:solidFill>
                <a:latin typeface="Arial" pitchFamily="34" charset="0"/>
                <a:ea typeface="ヒラギノ角ゴ Pro W3"/>
                <a:cs typeface="ヒラギノ角ゴ Pro W3"/>
              </a:defRPr>
            </a:lvl3pPr>
            <a:lvl4pPr marL="1600200" indent="-228600" eaLnBrk="0" hangingPunct="0">
              <a:defRPr>
                <a:solidFill>
                  <a:schemeClr val="tx1"/>
                </a:solidFill>
                <a:latin typeface="Arial" pitchFamily="34" charset="0"/>
                <a:ea typeface="ヒラギノ角ゴ Pro W3"/>
                <a:cs typeface="ヒラギノ角ゴ Pro W3"/>
              </a:defRPr>
            </a:lvl4pPr>
            <a:lvl5pPr marL="2057400" indent="-228600" eaLnBrk="0" hangingPunct="0">
              <a:defRPr>
                <a:solidFill>
                  <a:schemeClr val="tx1"/>
                </a:solidFill>
                <a:latin typeface="Arial" pitchFamily="34" charset="0"/>
                <a:ea typeface="ヒラギノ角ゴ Pro W3"/>
                <a:cs typeface="ヒラギノ角ゴ Pro W3"/>
              </a:defRPr>
            </a:lvl5pPr>
            <a:lvl6pPr marL="25146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6pPr>
            <a:lvl7pPr marL="29718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7pPr>
            <a:lvl8pPr marL="34290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8pPr>
            <a:lvl9pPr marL="38862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9pPr>
          </a:lstStyle>
          <a:p>
            <a:r>
              <a:rPr lang="en-US" altLang="en-US" b="1" dirty="0">
                <a:solidFill>
                  <a:schemeClr val="bg1"/>
                </a:solidFill>
                <a:latin typeface="News Gothic MT"/>
                <a:ea typeface="News Gothic MT"/>
                <a:cs typeface="News Gothic MT"/>
              </a:rPr>
              <a:t>Housing</a:t>
            </a:r>
          </a:p>
        </p:txBody>
      </p:sp>
      <p:sp>
        <p:nvSpPr>
          <p:cNvPr id="24589" name="Text Box 12"/>
          <p:cNvSpPr txBox="1">
            <a:spLocks noChangeArrowheads="1"/>
          </p:cNvSpPr>
          <p:nvPr/>
        </p:nvSpPr>
        <p:spPr bwMode="auto">
          <a:xfrm>
            <a:off x="1835338" y="2760382"/>
            <a:ext cx="226921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t">
            <a:spAutoFit/>
          </a:bodyPr>
          <a:lstStyle>
            <a:lvl1pPr eaLnBrk="0" hangingPunct="0">
              <a:defRPr>
                <a:solidFill>
                  <a:schemeClr val="tx1"/>
                </a:solidFill>
                <a:latin typeface="Arial" pitchFamily="34" charset="0"/>
                <a:ea typeface="ヒラギノ角ゴ Pro W3"/>
                <a:cs typeface="ヒラギノ角ゴ Pro W3"/>
              </a:defRPr>
            </a:lvl1pPr>
            <a:lvl2pPr marL="742950" indent="-285750" eaLnBrk="0" hangingPunct="0">
              <a:defRPr>
                <a:solidFill>
                  <a:schemeClr val="tx1"/>
                </a:solidFill>
                <a:latin typeface="Arial" pitchFamily="34" charset="0"/>
                <a:ea typeface="ヒラギノ角ゴ Pro W3"/>
                <a:cs typeface="ヒラギノ角ゴ Pro W3"/>
              </a:defRPr>
            </a:lvl2pPr>
            <a:lvl3pPr marL="1143000" indent="-228600" eaLnBrk="0" hangingPunct="0">
              <a:defRPr>
                <a:solidFill>
                  <a:schemeClr val="tx1"/>
                </a:solidFill>
                <a:latin typeface="Arial" pitchFamily="34" charset="0"/>
                <a:ea typeface="ヒラギノ角ゴ Pro W3"/>
                <a:cs typeface="ヒラギノ角ゴ Pro W3"/>
              </a:defRPr>
            </a:lvl3pPr>
            <a:lvl4pPr marL="1600200" indent="-228600" eaLnBrk="0" hangingPunct="0">
              <a:defRPr>
                <a:solidFill>
                  <a:schemeClr val="tx1"/>
                </a:solidFill>
                <a:latin typeface="Arial" pitchFamily="34" charset="0"/>
                <a:ea typeface="ヒラギノ角ゴ Pro W3"/>
                <a:cs typeface="ヒラギノ角ゴ Pro W3"/>
              </a:defRPr>
            </a:lvl4pPr>
            <a:lvl5pPr marL="2057400" indent="-228600" eaLnBrk="0" hangingPunct="0">
              <a:defRPr>
                <a:solidFill>
                  <a:schemeClr val="tx1"/>
                </a:solidFill>
                <a:latin typeface="Arial" pitchFamily="34" charset="0"/>
                <a:ea typeface="ヒラギノ角ゴ Pro W3"/>
                <a:cs typeface="ヒラギノ角ゴ Pro W3"/>
              </a:defRPr>
            </a:lvl5pPr>
            <a:lvl6pPr marL="25146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6pPr>
            <a:lvl7pPr marL="29718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7pPr>
            <a:lvl8pPr marL="34290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8pPr>
            <a:lvl9pPr marL="38862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9pPr>
          </a:lstStyle>
          <a:p>
            <a:r>
              <a:rPr lang="en-US" altLang="en-US" b="1" dirty="0">
                <a:solidFill>
                  <a:schemeClr val="bg1"/>
                </a:solidFill>
                <a:latin typeface="News Gothic MT"/>
                <a:ea typeface="News Gothic MT"/>
                <a:cs typeface="News Gothic MT"/>
              </a:rPr>
              <a:t>Agricultural Fields</a:t>
            </a:r>
          </a:p>
        </p:txBody>
      </p:sp>
      <p:sp>
        <p:nvSpPr>
          <p:cNvPr id="24590" name="Text Box 13"/>
          <p:cNvSpPr txBox="1">
            <a:spLocks noChangeArrowheads="1"/>
          </p:cNvSpPr>
          <p:nvPr/>
        </p:nvSpPr>
        <p:spPr bwMode="auto">
          <a:xfrm>
            <a:off x="1524001" y="5715000"/>
            <a:ext cx="514275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ヒラギノ角ゴ Pro W3"/>
                <a:cs typeface="ヒラギノ角ゴ Pro W3"/>
              </a:defRPr>
            </a:lvl1pPr>
            <a:lvl2pPr marL="742950" indent="-285750" eaLnBrk="0" hangingPunct="0">
              <a:defRPr>
                <a:solidFill>
                  <a:schemeClr val="tx1"/>
                </a:solidFill>
                <a:latin typeface="Arial" pitchFamily="34" charset="0"/>
                <a:ea typeface="ヒラギノ角ゴ Pro W3"/>
                <a:cs typeface="ヒラギノ角ゴ Pro W3"/>
              </a:defRPr>
            </a:lvl2pPr>
            <a:lvl3pPr marL="1143000" indent="-228600" eaLnBrk="0" hangingPunct="0">
              <a:defRPr>
                <a:solidFill>
                  <a:schemeClr val="tx1"/>
                </a:solidFill>
                <a:latin typeface="Arial" pitchFamily="34" charset="0"/>
                <a:ea typeface="ヒラギノ角ゴ Pro W3"/>
                <a:cs typeface="ヒラギノ角ゴ Pro W3"/>
              </a:defRPr>
            </a:lvl3pPr>
            <a:lvl4pPr marL="1600200" indent="-228600" eaLnBrk="0" hangingPunct="0">
              <a:defRPr>
                <a:solidFill>
                  <a:schemeClr val="tx1"/>
                </a:solidFill>
                <a:latin typeface="Arial" pitchFamily="34" charset="0"/>
                <a:ea typeface="ヒラギノ角ゴ Pro W3"/>
                <a:cs typeface="ヒラギノ角ゴ Pro W3"/>
              </a:defRPr>
            </a:lvl4pPr>
            <a:lvl5pPr marL="2057400" indent="-228600" eaLnBrk="0" hangingPunct="0">
              <a:defRPr>
                <a:solidFill>
                  <a:schemeClr val="tx1"/>
                </a:solidFill>
                <a:latin typeface="Arial" pitchFamily="34" charset="0"/>
                <a:ea typeface="ヒラギノ角ゴ Pro W3"/>
                <a:cs typeface="ヒラギノ角ゴ Pro W3"/>
              </a:defRPr>
            </a:lvl5pPr>
            <a:lvl6pPr marL="25146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6pPr>
            <a:lvl7pPr marL="29718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7pPr>
            <a:lvl8pPr marL="34290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8pPr>
            <a:lvl9pPr marL="38862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9pPr>
          </a:lstStyle>
          <a:p>
            <a:r>
              <a:rPr lang="en-US" altLang="en-US" sz="1000" dirty="0">
                <a:latin typeface="News Gothic MT"/>
              </a:rPr>
              <a:t>Sanborn et al. Identifying and Managing Adverse Environmental Health Effects: 4 </a:t>
            </a:r>
          </a:p>
          <a:p>
            <a:r>
              <a:rPr lang="en-US" altLang="en-US" sz="1000" dirty="0">
                <a:latin typeface="News Gothic MT"/>
              </a:rPr>
              <a:t>  Pesticides.  CMAJ May 28, 2002:  166 (11):  1431-1436</a:t>
            </a:r>
            <a:endParaRPr lang="en-US" altLang="en-US" dirty="0">
              <a:latin typeface="News Gothic MT"/>
            </a:endParaRPr>
          </a:p>
        </p:txBody>
      </p:sp>
      <p:sp>
        <p:nvSpPr>
          <p:cNvPr id="24591" name="Text Box 16"/>
          <p:cNvSpPr txBox="1">
            <a:spLocks noChangeArrowheads="1"/>
          </p:cNvSpPr>
          <p:nvPr/>
        </p:nvSpPr>
        <p:spPr bwMode="auto">
          <a:xfrm>
            <a:off x="5293983" y="4965482"/>
            <a:ext cx="174214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ヒラギノ角ゴ Pro W3"/>
                <a:cs typeface="ヒラギノ角ゴ Pro W3"/>
              </a:defRPr>
            </a:lvl1pPr>
            <a:lvl2pPr marL="742950" indent="-285750" eaLnBrk="0" hangingPunct="0">
              <a:defRPr>
                <a:solidFill>
                  <a:schemeClr val="tx1"/>
                </a:solidFill>
                <a:latin typeface="Arial" pitchFamily="34" charset="0"/>
                <a:ea typeface="ヒラギノ角ゴ Pro W3"/>
                <a:cs typeface="ヒラギノ角ゴ Pro W3"/>
              </a:defRPr>
            </a:lvl2pPr>
            <a:lvl3pPr marL="1143000" indent="-228600" eaLnBrk="0" hangingPunct="0">
              <a:defRPr>
                <a:solidFill>
                  <a:schemeClr val="tx1"/>
                </a:solidFill>
                <a:latin typeface="Arial" pitchFamily="34" charset="0"/>
                <a:ea typeface="ヒラギノ角ゴ Pro W3"/>
                <a:cs typeface="ヒラギノ角ゴ Pro W3"/>
              </a:defRPr>
            </a:lvl3pPr>
            <a:lvl4pPr marL="1600200" indent="-228600" eaLnBrk="0" hangingPunct="0">
              <a:defRPr>
                <a:solidFill>
                  <a:schemeClr val="tx1"/>
                </a:solidFill>
                <a:latin typeface="Arial" pitchFamily="34" charset="0"/>
                <a:ea typeface="ヒラギノ角ゴ Pro W3"/>
                <a:cs typeface="ヒラギノ角ゴ Pro W3"/>
              </a:defRPr>
            </a:lvl4pPr>
            <a:lvl5pPr marL="2057400" indent="-228600" eaLnBrk="0" hangingPunct="0">
              <a:defRPr>
                <a:solidFill>
                  <a:schemeClr val="tx1"/>
                </a:solidFill>
                <a:latin typeface="Arial" pitchFamily="34" charset="0"/>
                <a:ea typeface="ヒラギノ角ゴ Pro W3"/>
                <a:cs typeface="ヒラギノ角ゴ Pro W3"/>
              </a:defRPr>
            </a:lvl5pPr>
            <a:lvl6pPr marL="25146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6pPr>
            <a:lvl7pPr marL="29718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7pPr>
            <a:lvl8pPr marL="34290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8pPr>
            <a:lvl9pPr marL="38862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9pPr>
          </a:lstStyle>
          <a:p>
            <a:pPr algn="ctr"/>
            <a:r>
              <a:rPr lang="en-US" altLang="en-US" b="1" dirty="0">
                <a:solidFill>
                  <a:schemeClr val="bg1"/>
                </a:solidFill>
                <a:latin typeface="News Gothic MT"/>
                <a:ea typeface="News Gothic MT"/>
                <a:cs typeface="News Gothic MT"/>
              </a:rPr>
              <a:t>Contaminated</a:t>
            </a:r>
          </a:p>
          <a:p>
            <a:pPr algn="ctr"/>
            <a:r>
              <a:rPr lang="en-US" altLang="en-US" b="1" dirty="0">
                <a:solidFill>
                  <a:schemeClr val="bg1"/>
                </a:solidFill>
                <a:latin typeface="News Gothic MT"/>
                <a:ea typeface="News Gothic MT"/>
                <a:cs typeface="News Gothic MT"/>
              </a:rPr>
              <a:t> Water</a:t>
            </a:r>
          </a:p>
        </p:txBody>
      </p:sp>
    </p:spTree>
    <p:custDataLst>
      <p:tags r:id="rId1"/>
    </p:custDataLst>
    <p:extLst>
      <p:ext uri="{BB962C8B-B14F-4D97-AF65-F5344CB8AC3E}">
        <p14:creationId xmlns:p14="http://schemas.microsoft.com/office/powerpoint/2010/main" val="10439113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228601"/>
            <a:ext cx="7010400" cy="688975"/>
          </a:xfrm>
        </p:spPr>
        <p:txBody>
          <a:bodyPr>
            <a:normAutofit fontScale="90000"/>
          </a:bodyPr>
          <a:lstStyle/>
          <a:p>
            <a:pPr>
              <a:defRPr/>
            </a:pPr>
            <a:br>
              <a:rPr lang="en-US" dirty="0"/>
            </a:br>
            <a:r>
              <a:rPr lang="en-US" sz="2800" dirty="0"/>
              <a:t>Environmental Working Group (EWG)</a:t>
            </a:r>
            <a:br>
              <a:rPr lang="en-US" dirty="0"/>
            </a:br>
            <a:endParaRPr lang="en-US" dirty="0"/>
          </a:p>
        </p:txBody>
      </p:sp>
      <p:sp>
        <p:nvSpPr>
          <p:cNvPr id="5" name="TextBox 4"/>
          <p:cNvSpPr txBox="1"/>
          <p:nvPr/>
        </p:nvSpPr>
        <p:spPr>
          <a:xfrm>
            <a:off x="2057400" y="5223660"/>
            <a:ext cx="7467600" cy="646331"/>
          </a:xfrm>
          <a:prstGeom prst="rect">
            <a:avLst/>
          </a:prstGeom>
          <a:solidFill>
            <a:schemeClr val="bg1"/>
          </a:solidFill>
        </p:spPr>
        <p:txBody>
          <a:bodyPr wrap="square" rtlCol="0" anchor="t">
            <a:spAutoFit/>
          </a:bodyPr>
          <a:lstStyle/>
          <a:p>
            <a:pPr algn="ctr"/>
            <a:r>
              <a:rPr lang="en-US" dirty="0"/>
              <a:t>Find the guide at </a:t>
            </a:r>
            <a:r>
              <a:rPr lang="en-US" dirty="0">
                <a:hlinkClick r:id="rId4"/>
              </a:rPr>
              <a:t>http://www.ewg.org/foodnews/</a:t>
            </a:r>
          </a:p>
          <a:p>
            <a:pPr algn="ctr"/>
            <a:r>
              <a:rPr lang="en-US" dirty="0">
                <a:cs typeface="Calibri"/>
              </a:rPr>
              <a:t>*</a:t>
            </a:r>
            <a:r>
              <a:rPr lang="en-US" sz="1400" dirty="0">
                <a:cs typeface="Calibri"/>
              </a:rPr>
              <a:t>List based on pesticide residue data from USDA and FDA from 2003-2017</a:t>
            </a:r>
          </a:p>
        </p:txBody>
      </p:sp>
      <p:pic>
        <p:nvPicPr>
          <p:cNvPr id="8" name="Picture 8" descr="A close up of text on a white background&#10;&#10;Description generated with very high confidence">
            <a:extLst>
              <a:ext uri="{FF2B5EF4-FFF2-40B4-BE49-F238E27FC236}">
                <a16:creationId xmlns:a16="http://schemas.microsoft.com/office/drawing/2014/main" id="{FEC6F953-B5E7-4FA2-98B9-C4F0E969A272}"/>
              </a:ext>
            </a:extLst>
          </p:cNvPr>
          <p:cNvPicPr>
            <a:picLocks noChangeAspect="1"/>
          </p:cNvPicPr>
          <p:nvPr/>
        </p:nvPicPr>
        <p:blipFill>
          <a:blip r:embed="rId5"/>
          <a:stretch>
            <a:fillRect/>
          </a:stretch>
        </p:blipFill>
        <p:spPr>
          <a:xfrm>
            <a:off x="2393577" y="909918"/>
            <a:ext cx="6526305" cy="4347881"/>
          </a:xfrm>
          <a:prstGeom prst="rect">
            <a:avLst/>
          </a:prstGeom>
        </p:spPr>
      </p:pic>
    </p:spTree>
    <p:custDataLst>
      <p:tags r:id="rId1"/>
    </p:custDataLst>
    <p:extLst>
      <p:ext uri="{BB962C8B-B14F-4D97-AF65-F5344CB8AC3E}">
        <p14:creationId xmlns:p14="http://schemas.microsoft.com/office/powerpoint/2010/main" val="14626843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531814"/>
            <a:ext cx="8229600" cy="585787"/>
          </a:xfrm>
        </p:spPr>
        <p:txBody>
          <a:bodyPr/>
          <a:lstStyle/>
          <a:p>
            <a:pPr>
              <a:defRPr/>
            </a:pPr>
            <a:r>
              <a:rPr lang="en-US" dirty="0">
                <a:latin typeface="+mj-lt"/>
              </a:rPr>
              <a:t>How common is pesticide-use?</a:t>
            </a:r>
          </a:p>
        </p:txBody>
      </p:sp>
      <p:graphicFrame>
        <p:nvGraphicFramePr>
          <p:cNvPr id="5" name="Table 4"/>
          <p:cNvGraphicFramePr>
            <a:graphicFrameLocks noGrp="1"/>
          </p:cNvGraphicFramePr>
          <p:nvPr/>
        </p:nvGraphicFramePr>
        <p:xfrm>
          <a:off x="2057400" y="1524000"/>
          <a:ext cx="8001000" cy="3881510"/>
        </p:xfrm>
        <a:graphic>
          <a:graphicData uri="http://schemas.openxmlformats.org/drawingml/2006/table">
            <a:tbl>
              <a:tblPr firstRow="1" bandRow="1">
                <a:tableStyleId>{5C22544A-7EE6-4342-B048-85BDC9FD1C3A}</a:tableStyleId>
              </a:tblPr>
              <a:tblGrid>
                <a:gridCol w="4000500">
                  <a:extLst>
                    <a:ext uri="{9D8B030D-6E8A-4147-A177-3AD203B41FA5}">
                      <a16:colId xmlns:a16="http://schemas.microsoft.com/office/drawing/2014/main" val="20000"/>
                    </a:ext>
                  </a:extLst>
                </a:gridCol>
                <a:gridCol w="4000500">
                  <a:extLst>
                    <a:ext uri="{9D8B030D-6E8A-4147-A177-3AD203B41FA5}">
                      <a16:colId xmlns:a16="http://schemas.microsoft.com/office/drawing/2014/main" val="20001"/>
                    </a:ext>
                  </a:extLst>
                </a:gridCol>
              </a:tblGrid>
              <a:tr h="611712">
                <a:tc gridSpan="2">
                  <a:txBody>
                    <a:bodyPr/>
                    <a:lstStyle/>
                    <a:p>
                      <a:r>
                        <a:rPr lang="en-US" sz="2600" dirty="0"/>
                        <a:t>California</a:t>
                      </a:r>
                      <a:r>
                        <a:rPr lang="en-US" sz="2600" baseline="0" dirty="0"/>
                        <a:t> C</a:t>
                      </a:r>
                      <a:r>
                        <a:rPr lang="en-US" sz="2600" dirty="0"/>
                        <a:t>hild Care Pest Management Survey</a:t>
                      </a:r>
                    </a:p>
                  </a:txBody>
                  <a:tcPr marT="45715" marB="45715"/>
                </a:tc>
                <a:tc hMerge="1">
                  <a:txBody>
                    <a:bodyPr/>
                    <a:lstStyle/>
                    <a:p>
                      <a:endParaRPr lang="en-US" dirty="0"/>
                    </a:p>
                  </a:txBody>
                  <a:tcPr/>
                </a:tc>
                <a:extLst>
                  <a:ext uri="{0D108BD9-81ED-4DB2-BD59-A6C34878D82A}">
                    <a16:rowId xmlns:a16="http://schemas.microsoft.com/office/drawing/2014/main" val="10000"/>
                  </a:ext>
                </a:extLst>
              </a:tr>
              <a:tr h="611712">
                <a:tc>
                  <a:txBody>
                    <a:bodyPr/>
                    <a:lstStyle/>
                    <a:p>
                      <a:r>
                        <a:rPr lang="en-US" sz="2400" b="1" dirty="0"/>
                        <a:t>Pest problem present</a:t>
                      </a:r>
                    </a:p>
                  </a:txBody>
                  <a:tcPr marT="45715" marB="45715"/>
                </a:tc>
                <a:tc>
                  <a:txBody>
                    <a:bodyPr/>
                    <a:lstStyle/>
                    <a:p>
                      <a:pPr algn="ctr"/>
                      <a:r>
                        <a:rPr lang="en-US" sz="1800" dirty="0"/>
                        <a:t>90%</a:t>
                      </a:r>
                    </a:p>
                  </a:txBody>
                  <a:tcPr marT="45715" marB="45715"/>
                </a:tc>
                <a:extLst>
                  <a:ext uri="{0D108BD9-81ED-4DB2-BD59-A6C34878D82A}">
                    <a16:rowId xmlns:a16="http://schemas.microsoft.com/office/drawing/2014/main" val="10001"/>
                  </a:ext>
                </a:extLst>
              </a:tr>
              <a:tr h="611712">
                <a:tc>
                  <a:txBody>
                    <a:bodyPr/>
                    <a:lstStyle/>
                    <a:p>
                      <a:r>
                        <a:rPr lang="en-US" sz="2400" b="1" dirty="0"/>
                        <a:t>Using</a:t>
                      </a:r>
                      <a:r>
                        <a:rPr lang="en-US" sz="2400" b="1" baseline="0" dirty="0"/>
                        <a:t> any pesticides</a:t>
                      </a:r>
                      <a:endParaRPr lang="en-US" sz="2400" b="1" dirty="0"/>
                    </a:p>
                  </a:txBody>
                  <a:tcPr marT="45715" marB="45715"/>
                </a:tc>
                <a:tc>
                  <a:txBody>
                    <a:bodyPr/>
                    <a:lstStyle/>
                    <a:p>
                      <a:pPr algn="ctr"/>
                      <a:r>
                        <a:rPr lang="en-US" sz="1800" b="1" dirty="0">
                          <a:solidFill>
                            <a:schemeClr val="tx1"/>
                          </a:solidFill>
                        </a:rPr>
                        <a:t>55%</a:t>
                      </a:r>
                    </a:p>
                  </a:txBody>
                  <a:tcPr marT="45715" marB="45715"/>
                </a:tc>
                <a:extLst>
                  <a:ext uri="{0D108BD9-81ED-4DB2-BD59-A6C34878D82A}">
                    <a16:rowId xmlns:a16="http://schemas.microsoft.com/office/drawing/2014/main" val="10002"/>
                  </a:ext>
                </a:extLst>
              </a:tr>
              <a:tr h="611712">
                <a:tc>
                  <a:txBody>
                    <a:bodyPr/>
                    <a:lstStyle/>
                    <a:p>
                      <a:r>
                        <a:rPr lang="en-US" sz="2400" b="1" dirty="0"/>
                        <a:t>Using spray</a:t>
                      </a:r>
                      <a:r>
                        <a:rPr lang="en-US" sz="2400" b="1" baseline="0" dirty="0"/>
                        <a:t> or fogger</a:t>
                      </a:r>
                      <a:endParaRPr lang="en-US" sz="2400" b="1" dirty="0"/>
                    </a:p>
                  </a:txBody>
                  <a:tcPr marT="45715" marB="45715"/>
                </a:tc>
                <a:tc>
                  <a:txBody>
                    <a:bodyPr/>
                    <a:lstStyle/>
                    <a:p>
                      <a:pPr algn="ctr"/>
                      <a:r>
                        <a:rPr lang="en-US" sz="1800" b="1" dirty="0"/>
                        <a:t>47%</a:t>
                      </a:r>
                    </a:p>
                  </a:txBody>
                  <a:tcPr marT="45715" marB="45715"/>
                </a:tc>
                <a:extLst>
                  <a:ext uri="{0D108BD9-81ED-4DB2-BD59-A6C34878D82A}">
                    <a16:rowId xmlns:a16="http://schemas.microsoft.com/office/drawing/2014/main" val="10003"/>
                  </a:ext>
                </a:extLst>
              </a:tr>
              <a:tr h="822878">
                <a:tc>
                  <a:txBody>
                    <a:bodyPr/>
                    <a:lstStyle/>
                    <a:p>
                      <a:r>
                        <a:rPr lang="en-US" sz="2400" b="1" dirty="0"/>
                        <a:t>Using at least one IPM</a:t>
                      </a:r>
                      <a:r>
                        <a:rPr lang="en-US" sz="2400" b="1" baseline="0" dirty="0"/>
                        <a:t> approach</a:t>
                      </a:r>
                      <a:endParaRPr lang="en-US" sz="2400" b="1" dirty="0"/>
                    </a:p>
                  </a:txBody>
                  <a:tcPr marT="45715" marB="45715"/>
                </a:tc>
                <a:tc>
                  <a:txBody>
                    <a:bodyPr/>
                    <a:lstStyle/>
                    <a:p>
                      <a:pPr algn="ctr"/>
                      <a:r>
                        <a:rPr lang="en-US" sz="1800" dirty="0"/>
                        <a:t>65%</a:t>
                      </a:r>
                    </a:p>
                  </a:txBody>
                  <a:tcPr marT="45715" marB="45715"/>
                </a:tc>
                <a:extLst>
                  <a:ext uri="{0D108BD9-81ED-4DB2-BD59-A6C34878D82A}">
                    <a16:rowId xmlns:a16="http://schemas.microsoft.com/office/drawing/2014/main" val="10004"/>
                  </a:ext>
                </a:extLst>
              </a:tr>
              <a:tr h="611712">
                <a:tc>
                  <a:txBody>
                    <a:bodyPr/>
                    <a:lstStyle/>
                    <a:p>
                      <a:r>
                        <a:rPr lang="en-US" sz="2400" b="1" dirty="0"/>
                        <a:t>Aware of IPM</a:t>
                      </a:r>
                    </a:p>
                  </a:txBody>
                  <a:tcPr marT="45715" marB="45715"/>
                </a:tc>
                <a:tc>
                  <a:txBody>
                    <a:bodyPr/>
                    <a:lstStyle/>
                    <a:p>
                      <a:pPr algn="ctr"/>
                      <a:r>
                        <a:rPr lang="en-US" sz="1800" dirty="0"/>
                        <a:t>25%</a:t>
                      </a:r>
                    </a:p>
                  </a:txBody>
                  <a:tcPr marT="45715" marB="45715"/>
                </a:tc>
                <a:extLst>
                  <a:ext uri="{0D108BD9-81ED-4DB2-BD59-A6C34878D82A}">
                    <a16:rowId xmlns:a16="http://schemas.microsoft.com/office/drawing/2014/main" val="10005"/>
                  </a:ext>
                </a:extLst>
              </a:tr>
            </a:tbl>
          </a:graphicData>
        </a:graphic>
      </p:graphicFrame>
      <p:sp>
        <p:nvSpPr>
          <p:cNvPr id="6" name="Oval 5"/>
          <p:cNvSpPr/>
          <p:nvPr/>
        </p:nvSpPr>
        <p:spPr>
          <a:xfrm>
            <a:off x="1524000" y="2541588"/>
            <a:ext cx="9144000" cy="157321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30748" name="Rectangle 8"/>
          <p:cNvSpPr>
            <a:spLocks noChangeArrowheads="1"/>
          </p:cNvSpPr>
          <p:nvPr/>
        </p:nvSpPr>
        <p:spPr bwMode="auto">
          <a:xfrm>
            <a:off x="1698626" y="5581650"/>
            <a:ext cx="8359775"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ヒラギノ角ゴ Pro W3"/>
                <a:cs typeface="ヒラギノ角ゴ Pro W3"/>
              </a:defRPr>
            </a:lvl1pPr>
            <a:lvl2pPr marL="742950" indent="-285750" eaLnBrk="0" hangingPunct="0">
              <a:defRPr>
                <a:solidFill>
                  <a:schemeClr val="tx1"/>
                </a:solidFill>
                <a:latin typeface="Arial" pitchFamily="34" charset="0"/>
                <a:ea typeface="ヒラギノ角ゴ Pro W3"/>
                <a:cs typeface="ヒラギノ角ゴ Pro W3"/>
              </a:defRPr>
            </a:lvl2pPr>
            <a:lvl3pPr marL="1143000" indent="-228600" eaLnBrk="0" hangingPunct="0">
              <a:defRPr>
                <a:solidFill>
                  <a:schemeClr val="tx1"/>
                </a:solidFill>
                <a:latin typeface="Arial" pitchFamily="34" charset="0"/>
                <a:ea typeface="ヒラギノ角ゴ Pro W3"/>
                <a:cs typeface="ヒラギノ角ゴ Pro W3"/>
              </a:defRPr>
            </a:lvl3pPr>
            <a:lvl4pPr marL="1600200" indent="-228600" eaLnBrk="0" hangingPunct="0">
              <a:defRPr>
                <a:solidFill>
                  <a:schemeClr val="tx1"/>
                </a:solidFill>
                <a:latin typeface="Arial" pitchFamily="34" charset="0"/>
                <a:ea typeface="ヒラギノ角ゴ Pro W3"/>
                <a:cs typeface="ヒラギノ角ゴ Pro W3"/>
              </a:defRPr>
            </a:lvl4pPr>
            <a:lvl5pPr marL="2057400" indent="-228600" eaLnBrk="0" hangingPunct="0">
              <a:defRPr>
                <a:solidFill>
                  <a:schemeClr val="tx1"/>
                </a:solidFill>
                <a:latin typeface="Arial" pitchFamily="34" charset="0"/>
                <a:ea typeface="ヒラギノ角ゴ Pro W3"/>
                <a:cs typeface="ヒラギノ角ゴ Pro W3"/>
              </a:defRPr>
            </a:lvl5pPr>
            <a:lvl6pPr marL="25146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6pPr>
            <a:lvl7pPr marL="29718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7pPr>
            <a:lvl8pPr marL="34290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8pPr>
            <a:lvl9pPr marL="38862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9pPr>
          </a:lstStyle>
          <a:p>
            <a:pPr eaLnBrk="1" hangingPunct="1"/>
            <a:r>
              <a:rPr lang="en-US" altLang="en-US" sz="1000" dirty="0"/>
              <a:t>Bradman, A. , Dobson, C., Leonard, V. &amp; Messenger, B. (2010). </a:t>
            </a:r>
            <a:r>
              <a:rPr lang="en-US" altLang="en-US" sz="1000" i="1" dirty="0"/>
              <a:t>Pest Management and Pesticide Use in California Child Care Centers, Center for Children’ s </a:t>
            </a:r>
            <a:r>
              <a:rPr lang="en-US" altLang="en-US" sz="1000" dirty="0"/>
              <a:t>Environmental Health Research, School of Public Health, UC Berkeley at apps.cdpr.ca.gov/</a:t>
            </a:r>
            <a:r>
              <a:rPr lang="en-US" altLang="en-US" sz="1000" dirty="0" err="1"/>
              <a:t>schoolipm</a:t>
            </a:r>
            <a:r>
              <a:rPr lang="en-US" altLang="en-US" sz="1000" dirty="0"/>
              <a:t>/childcare/pest_mgt_childcare.pdf.</a:t>
            </a:r>
          </a:p>
        </p:txBody>
      </p:sp>
    </p:spTree>
    <p:custDataLst>
      <p:tags r:id="rId1"/>
    </p:custDataLst>
    <p:extLst>
      <p:ext uri="{BB962C8B-B14F-4D97-AF65-F5344CB8AC3E}">
        <p14:creationId xmlns:p14="http://schemas.microsoft.com/office/powerpoint/2010/main" val="224491638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554038"/>
            <a:ext cx="8229600" cy="584200"/>
          </a:xfrm>
        </p:spPr>
        <p:txBody>
          <a:bodyPr/>
          <a:lstStyle/>
          <a:p>
            <a:pPr>
              <a:defRPr/>
            </a:pPr>
            <a:r>
              <a:rPr lang="en-US" dirty="0">
                <a:latin typeface="+mj-lt"/>
              </a:rPr>
              <a:t>Icebreaker questions</a:t>
            </a:r>
          </a:p>
        </p:txBody>
      </p:sp>
      <p:sp>
        <p:nvSpPr>
          <p:cNvPr id="3" name="Content Placeholder 2"/>
          <p:cNvSpPr txBox="1">
            <a:spLocks/>
          </p:cNvSpPr>
          <p:nvPr/>
        </p:nvSpPr>
        <p:spPr>
          <a:xfrm>
            <a:off x="2241550" y="1600201"/>
            <a:ext cx="7969250" cy="4525963"/>
          </a:xfrm>
          <a:prstGeom prst="rect">
            <a:avLst/>
          </a:prstGeom>
        </p:spPr>
        <p:txBody>
          <a:bodyPr/>
          <a:lstStyle/>
          <a:p>
            <a:pPr marL="514350" indent="-514350" eaLnBrk="0" hangingPunct="0">
              <a:spcBef>
                <a:spcPct val="20000"/>
              </a:spcBef>
              <a:buFont typeface="+mj-lt"/>
              <a:buAutoNum type="arabicPeriod"/>
              <a:defRPr/>
            </a:pPr>
            <a:r>
              <a:rPr lang="en-US" sz="2800" spc="300" dirty="0">
                <a:ea typeface="ヒラギノ角ゴ Pro W3" pitchFamily="37" charset="-128"/>
                <a:cs typeface="News Gothic MT"/>
              </a:rPr>
              <a:t>What’s your name?</a:t>
            </a:r>
          </a:p>
          <a:p>
            <a:pPr marL="514350" indent="-514350" eaLnBrk="0" hangingPunct="0">
              <a:spcBef>
                <a:spcPct val="20000"/>
              </a:spcBef>
              <a:buFont typeface="+mj-lt"/>
              <a:buAutoNum type="arabicPeriod"/>
              <a:defRPr/>
            </a:pPr>
            <a:r>
              <a:rPr lang="en-US" sz="2800" spc="300" dirty="0">
                <a:ea typeface="ヒラギノ角ゴ Pro W3" pitchFamily="37" charset="-128"/>
                <a:cs typeface="News Gothic MT"/>
              </a:rPr>
              <a:t>What’s the pest that bothers you the most?</a:t>
            </a:r>
          </a:p>
          <a:p>
            <a:pPr marL="514350" indent="-514350" eaLnBrk="0" hangingPunct="0">
              <a:spcBef>
                <a:spcPct val="20000"/>
              </a:spcBef>
              <a:buFont typeface="+mj-lt"/>
              <a:buAutoNum type="arabicPeriod"/>
              <a:defRPr/>
            </a:pPr>
            <a:r>
              <a:rPr lang="en-US" sz="2800" spc="300" dirty="0">
                <a:ea typeface="ヒラギノ角ゴ Pro W3" pitchFamily="37" charset="-128"/>
                <a:cs typeface="News Gothic MT"/>
              </a:rPr>
              <a:t>Draw a simple picture of your favorite bug.</a:t>
            </a:r>
          </a:p>
        </p:txBody>
      </p:sp>
    </p:spTree>
    <p:custDataLst>
      <p:tags r:id="rId1"/>
    </p:custDataLst>
    <p:extLst>
      <p:ext uri="{BB962C8B-B14F-4D97-AF65-F5344CB8AC3E}">
        <p14:creationId xmlns:p14="http://schemas.microsoft.com/office/powerpoint/2010/main" val="35113434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44775" y="0"/>
            <a:ext cx="5302450" cy="6858000"/>
          </a:xfrm>
          <a:prstGeom prst="rect">
            <a:avLst/>
          </a:prstGeom>
        </p:spPr>
      </p:pic>
    </p:spTree>
    <p:custDataLst>
      <p:tags r:id="rId1"/>
    </p:custDataLst>
    <p:extLst>
      <p:ext uri="{BB962C8B-B14F-4D97-AF65-F5344CB8AC3E}">
        <p14:creationId xmlns:p14="http://schemas.microsoft.com/office/powerpoint/2010/main" val="29084255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Pesticide Storage</a:t>
            </a:r>
          </a:p>
        </p:txBody>
      </p:sp>
      <p:sp>
        <p:nvSpPr>
          <p:cNvPr id="3" name="Content Placeholder 2"/>
          <p:cNvSpPr>
            <a:spLocks noGrp="1"/>
          </p:cNvSpPr>
          <p:nvPr>
            <p:ph idx="1"/>
          </p:nvPr>
        </p:nvSpPr>
        <p:spPr>
          <a:xfrm>
            <a:off x="1981201" y="1302490"/>
            <a:ext cx="4953000" cy="4525963"/>
          </a:xfrm>
        </p:spPr>
        <p:txBody>
          <a:bodyPr/>
          <a:lstStyle/>
          <a:p>
            <a:r>
              <a:rPr lang="en-US" sz="2400" dirty="0"/>
              <a:t>Store pesticides in the original, labeled containers. </a:t>
            </a:r>
          </a:p>
          <a:p>
            <a:r>
              <a:rPr lang="en-US" sz="2400" dirty="0"/>
              <a:t>Keep Safety Data Sheets (SDS) on site for each toxic substance/chemical.</a:t>
            </a:r>
          </a:p>
          <a:p>
            <a:r>
              <a:rPr lang="en-US" sz="2400" dirty="0"/>
              <a:t>Toxic substances should be inaccessible to children and stored in a locked room or cabinet when not in active use. </a:t>
            </a:r>
          </a:p>
          <a:p>
            <a:pPr lvl="1"/>
            <a:r>
              <a:rPr lang="en-US" sz="1800" dirty="0"/>
              <a:t>Bleach solutions are labeled with contents and date mixed</a:t>
            </a:r>
            <a:r>
              <a:rPr lang="en-US" sz="2400" dirty="0"/>
              <a:t>.</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10401" y="1376364"/>
            <a:ext cx="2818771" cy="4226044"/>
          </a:xfrm>
          <a:prstGeom prst="rect">
            <a:avLst/>
          </a:prstGeom>
          <a:ln>
            <a:solidFill>
              <a:schemeClr val="tx1"/>
            </a:solidFill>
          </a:ln>
        </p:spPr>
      </p:pic>
    </p:spTree>
    <p:custDataLst>
      <p:tags r:id="rId1"/>
    </p:custDataLst>
    <p:extLst>
      <p:ext uri="{BB962C8B-B14F-4D97-AF65-F5344CB8AC3E}">
        <p14:creationId xmlns:p14="http://schemas.microsoft.com/office/powerpoint/2010/main" val="14572377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509704"/>
            <a:ext cx="8382000" cy="584200"/>
          </a:xfrm>
        </p:spPr>
        <p:txBody>
          <a:bodyPr>
            <a:noAutofit/>
          </a:bodyPr>
          <a:lstStyle/>
          <a:p>
            <a:pPr>
              <a:defRPr/>
            </a:pPr>
            <a:r>
              <a:rPr lang="en-US" sz="3600" dirty="0"/>
              <a:t>What is Integrated Pest Management (IPM)?</a:t>
            </a:r>
          </a:p>
        </p:txBody>
      </p:sp>
      <p:pic>
        <p:nvPicPr>
          <p:cNvPr id="29700" name="Picture 4"/>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6858000" y="1527629"/>
            <a:ext cx="2578578" cy="3865934"/>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7" name="Rectangle 6"/>
          <p:cNvSpPr/>
          <p:nvPr/>
        </p:nvSpPr>
        <p:spPr>
          <a:xfrm>
            <a:off x="2008095" y="1616186"/>
            <a:ext cx="4503737" cy="3416320"/>
          </a:xfrm>
          <a:prstGeom prst="rect">
            <a:avLst/>
          </a:prstGeom>
        </p:spPr>
        <p:txBody>
          <a:bodyPr wrap="square" anchor="t">
            <a:spAutoFit/>
          </a:bodyPr>
          <a:lstStyle/>
          <a:p>
            <a:pPr>
              <a:defRPr/>
            </a:pPr>
            <a:r>
              <a:rPr lang="en-US" sz="2400" dirty="0"/>
              <a:t>An approach to managing pests that focuses on:</a:t>
            </a:r>
          </a:p>
          <a:p>
            <a:pPr marL="342900" indent="-342900">
              <a:buFont typeface="Arial" panose="020B0604020202020204" pitchFamily="34" charset="0"/>
              <a:buChar char="•"/>
              <a:defRPr/>
            </a:pPr>
            <a:r>
              <a:rPr lang="en-US" sz="2400" dirty="0"/>
              <a:t>Preventing infestations (by keeping pests out and getting rid of food, water, and shelter)</a:t>
            </a:r>
          </a:p>
          <a:p>
            <a:pPr marL="342900" indent="-342900">
              <a:buFont typeface="Arial" panose="020B0604020202020204" pitchFamily="34" charset="0"/>
              <a:buChar char="•"/>
              <a:defRPr/>
            </a:pPr>
            <a:r>
              <a:rPr lang="en-US" sz="2400" dirty="0"/>
              <a:t>Monitoring pests</a:t>
            </a:r>
          </a:p>
          <a:p>
            <a:pPr marL="342900" indent="-342900">
              <a:buFont typeface="Arial" panose="020B0604020202020204" pitchFamily="34" charset="0"/>
              <a:buChar char="•"/>
              <a:defRPr/>
            </a:pPr>
            <a:r>
              <a:rPr lang="en-US" sz="2400" dirty="0"/>
              <a:t>Reducing the use of pesticides</a:t>
            </a:r>
          </a:p>
          <a:p>
            <a:pPr marL="342900" indent="-342900">
              <a:buFont typeface="Arial" panose="020B0604020202020204" pitchFamily="34" charset="0"/>
              <a:buChar char="•"/>
              <a:defRPr/>
            </a:pPr>
            <a:r>
              <a:rPr lang="en-US" sz="2400" dirty="0"/>
              <a:t>Minimizing health risks to people and the environment.</a:t>
            </a:r>
            <a:endParaRPr lang="en-US" sz="2400" spc="300" dirty="0">
              <a:ea typeface="ヒラギノ角ゴ Pro W3" pitchFamily="37" charset="-128"/>
              <a:cs typeface="Estrangelo Edessa" pitchFamily="66"/>
            </a:endParaRPr>
          </a:p>
        </p:txBody>
      </p:sp>
    </p:spTree>
    <p:custDataLst>
      <p:tags r:id="rId1"/>
    </p:custDataLst>
    <p:extLst>
      <p:ext uri="{BB962C8B-B14F-4D97-AF65-F5344CB8AC3E}">
        <p14:creationId xmlns:p14="http://schemas.microsoft.com/office/powerpoint/2010/main" val="330798446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616058" y="5703332"/>
            <a:ext cx="8153400" cy="1981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row of pests.jpg"/>
          <p:cNvPicPr>
            <a:picLocks noChangeAspect="1"/>
          </p:cNvPicPr>
          <p:nvPr/>
        </p:nvPicPr>
        <p:blipFill>
          <a:blip r:embed="rId4" cstate="print">
            <a:alphaModFix/>
            <a:extLst>
              <a:ext uri="{28A0092B-C50C-407E-A947-70E740481C1C}">
                <a14:useLocalDpi xmlns:a14="http://schemas.microsoft.com/office/drawing/2010/main" val="0"/>
              </a:ext>
            </a:extLst>
          </a:blip>
          <a:stretch>
            <a:fillRect/>
          </a:stretch>
        </p:blipFill>
        <p:spPr>
          <a:xfrm>
            <a:off x="1638667" y="-77901"/>
            <a:ext cx="4572000" cy="539675"/>
          </a:xfrm>
          <a:prstGeom prst="rect">
            <a:avLst/>
          </a:prstGeom>
        </p:spPr>
      </p:pic>
      <p:pic>
        <p:nvPicPr>
          <p:cNvPr id="6" name="Picture 5" descr="row of pests.jpg"/>
          <p:cNvPicPr>
            <a:picLocks noChangeAspect="1"/>
          </p:cNvPicPr>
          <p:nvPr/>
        </p:nvPicPr>
        <p:blipFill>
          <a:blip r:embed="rId4" cstate="print">
            <a:alphaModFix/>
            <a:extLst>
              <a:ext uri="{28A0092B-C50C-407E-A947-70E740481C1C}">
                <a14:useLocalDpi xmlns:a14="http://schemas.microsoft.com/office/drawing/2010/main" val="0"/>
              </a:ext>
            </a:extLst>
          </a:blip>
          <a:stretch>
            <a:fillRect/>
          </a:stretch>
        </p:blipFill>
        <p:spPr>
          <a:xfrm>
            <a:off x="6048964" y="-114300"/>
            <a:ext cx="4572000" cy="539675"/>
          </a:xfrm>
          <a:prstGeom prst="rect">
            <a:avLst/>
          </a:prstGeom>
        </p:spPr>
      </p:pic>
      <p:sp>
        <p:nvSpPr>
          <p:cNvPr id="3" name="Rectangle 2"/>
          <p:cNvSpPr/>
          <p:nvPr/>
        </p:nvSpPr>
        <p:spPr>
          <a:xfrm>
            <a:off x="3711341" y="6324600"/>
            <a:ext cx="4769318" cy="369332"/>
          </a:xfrm>
          <a:prstGeom prst="rect">
            <a:avLst/>
          </a:prstGeom>
          <a:noFill/>
        </p:spPr>
        <p:txBody>
          <a:bodyPr wrap="none" lIns="91440" tIns="45720" rIns="91440" bIns="45720">
            <a:spAutoFit/>
          </a:bodyPr>
          <a:lstStyle/>
          <a:p>
            <a:pPr algn="ctr"/>
            <a:r>
              <a:rPr lang="en-US" b="1" spc="50" dirty="0">
                <a:ln w="13500">
                  <a:solidFill>
                    <a:schemeClr val="accent1">
                      <a:shade val="2500"/>
                      <a:alpha val="6500"/>
                    </a:schemeClr>
                  </a:solidFill>
                  <a:prstDash val="solid"/>
                </a:ln>
                <a:solidFill>
                  <a:schemeClr val="tx1">
                    <a:alpha val="95000"/>
                  </a:schemeClr>
                </a:solidFill>
                <a:effectLst>
                  <a:innerShdw blurRad="50900" dist="38500" dir="13500000">
                    <a:srgbClr val="000000">
                      <a:alpha val="60000"/>
                    </a:srgbClr>
                  </a:innerShdw>
                </a:effectLst>
              </a:rPr>
              <a:t>The Integrated Pest Management (IPM) Cycle</a:t>
            </a:r>
          </a:p>
        </p:txBody>
      </p:sp>
      <p:pic>
        <p:nvPicPr>
          <p:cNvPr id="2" name="Picture 1">
            <a:extLst>
              <a:ext uri="{FF2B5EF4-FFF2-40B4-BE49-F238E27FC236}">
                <a16:creationId xmlns:a16="http://schemas.microsoft.com/office/drawing/2014/main" id="{C23CF4AE-BBBC-9847-F116-33F50ED5804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05200" y="1004600"/>
            <a:ext cx="5181600" cy="5181600"/>
          </a:xfrm>
          <a:prstGeom prst="rect">
            <a:avLst/>
          </a:prstGeom>
        </p:spPr>
      </p:pic>
    </p:spTree>
    <p:custDataLst>
      <p:tags r:id="rId1"/>
    </p:custDataLst>
    <p:extLst>
      <p:ext uri="{BB962C8B-B14F-4D97-AF65-F5344CB8AC3E}">
        <p14:creationId xmlns:p14="http://schemas.microsoft.com/office/powerpoint/2010/main" val="320392108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C:\Documents and Settings\research\My Documents\evie\images\CaulkingFaucetGap.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48238" y="3817367"/>
            <a:ext cx="2790832" cy="1852612"/>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0" name="Picture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54130" y="3306193"/>
            <a:ext cx="2436812" cy="2363787"/>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4819"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0000" y="1413529"/>
            <a:ext cx="2278062" cy="186055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0" name="Picture 44" descr="Doorway - Broken Doorsweep-j_jochim"/>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05852" y="1043641"/>
            <a:ext cx="1725613" cy="2132012"/>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idx="4294967295"/>
          </p:nvPr>
        </p:nvSpPr>
        <p:spPr>
          <a:xfrm>
            <a:off x="1828800" y="228600"/>
            <a:ext cx="8229600" cy="584200"/>
          </a:xfrm>
          <a:prstGeom prst="rect">
            <a:avLst/>
          </a:prstGeom>
        </p:spPr>
        <p:txBody>
          <a:bodyPr/>
          <a:lstStyle/>
          <a:p>
            <a:pPr>
              <a:defRPr/>
            </a:pPr>
            <a:r>
              <a:rPr lang="en-US" dirty="0">
                <a:latin typeface="+mj-lt"/>
              </a:rPr>
              <a:t>Prevention: Keep Pests Out</a:t>
            </a:r>
          </a:p>
        </p:txBody>
      </p:sp>
      <p:sp>
        <p:nvSpPr>
          <p:cNvPr id="3" name="Content Placeholder 2"/>
          <p:cNvSpPr txBox="1">
            <a:spLocks/>
          </p:cNvSpPr>
          <p:nvPr/>
        </p:nvSpPr>
        <p:spPr>
          <a:xfrm>
            <a:off x="2133600" y="4594226"/>
            <a:ext cx="8229600" cy="4525963"/>
          </a:xfrm>
          <a:prstGeom prst="rect">
            <a:avLst/>
          </a:prstGeom>
        </p:spPr>
        <p:txBody>
          <a:bodyPr/>
          <a:lstStyle/>
          <a:p>
            <a:pPr marL="342900" indent="-342900">
              <a:spcBef>
                <a:spcPct val="20000"/>
              </a:spcBef>
              <a:defRPr/>
            </a:pPr>
            <a:endParaRPr lang="en-US" sz="3200" dirty="0"/>
          </a:p>
        </p:txBody>
      </p:sp>
      <p:sp>
        <p:nvSpPr>
          <p:cNvPr id="15" name="Right Arrow 14"/>
          <p:cNvSpPr/>
          <p:nvPr/>
        </p:nvSpPr>
        <p:spPr>
          <a:xfrm>
            <a:off x="4858151" y="1633952"/>
            <a:ext cx="647700" cy="284163"/>
          </a:xfrm>
          <a:prstGeom prst="rightArrow">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pic>
        <p:nvPicPr>
          <p:cNvPr id="20482"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54131" y="996537"/>
            <a:ext cx="3076632" cy="1736957"/>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9" name="TextBox 8"/>
          <p:cNvSpPr txBox="1">
            <a:spLocks noChangeArrowheads="1"/>
          </p:cNvSpPr>
          <p:nvPr/>
        </p:nvSpPr>
        <p:spPr bwMode="auto">
          <a:xfrm>
            <a:off x="3286760" y="5649912"/>
            <a:ext cx="2779712" cy="369888"/>
          </a:xfrm>
          <a:prstGeom prst="rect">
            <a:avLst/>
          </a:prstGeom>
          <a:solidFill>
            <a:srgbClr val="FFFF00"/>
          </a:solidFill>
          <a:ln w="25400">
            <a:solidFill>
              <a:schemeClr val="tx1"/>
            </a:solidFill>
            <a:miter lim="800000"/>
            <a:headEnd/>
            <a:tailEnd/>
          </a:ln>
        </p:spPr>
        <p:txBody>
          <a:bodyPr>
            <a:spAutoFit/>
          </a:bodyPr>
          <a:lstStyle>
            <a:lvl1pPr eaLnBrk="0" hangingPunct="0">
              <a:defRPr>
                <a:solidFill>
                  <a:schemeClr val="tx1"/>
                </a:solidFill>
                <a:latin typeface="Arial" pitchFamily="34" charset="0"/>
                <a:ea typeface="ヒラギノ角ゴ Pro W3"/>
                <a:cs typeface="ヒラギノ角ゴ Pro W3"/>
              </a:defRPr>
            </a:lvl1pPr>
            <a:lvl2pPr marL="742950" indent="-285750" eaLnBrk="0" hangingPunct="0">
              <a:defRPr>
                <a:solidFill>
                  <a:schemeClr val="tx1"/>
                </a:solidFill>
                <a:latin typeface="Arial" pitchFamily="34" charset="0"/>
                <a:ea typeface="ヒラギノ角ゴ Pro W3"/>
                <a:cs typeface="ヒラギノ角ゴ Pro W3"/>
              </a:defRPr>
            </a:lvl2pPr>
            <a:lvl3pPr marL="1143000" indent="-228600" eaLnBrk="0" hangingPunct="0">
              <a:defRPr>
                <a:solidFill>
                  <a:schemeClr val="tx1"/>
                </a:solidFill>
                <a:latin typeface="Arial" pitchFamily="34" charset="0"/>
                <a:ea typeface="ヒラギノ角ゴ Pro W3"/>
                <a:cs typeface="ヒラギノ角ゴ Pro W3"/>
              </a:defRPr>
            </a:lvl3pPr>
            <a:lvl4pPr marL="1600200" indent="-228600" eaLnBrk="0" hangingPunct="0">
              <a:defRPr>
                <a:solidFill>
                  <a:schemeClr val="tx1"/>
                </a:solidFill>
                <a:latin typeface="Arial" pitchFamily="34" charset="0"/>
                <a:ea typeface="ヒラギノ角ゴ Pro W3"/>
                <a:cs typeface="ヒラギノ角ゴ Pro W3"/>
              </a:defRPr>
            </a:lvl4pPr>
            <a:lvl5pPr marL="2057400" indent="-228600" eaLnBrk="0" hangingPunct="0">
              <a:defRPr>
                <a:solidFill>
                  <a:schemeClr val="tx1"/>
                </a:solidFill>
                <a:latin typeface="Arial" pitchFamily="34" charset="0"/>
                <a:ea typeface="ヒラギノ角ゴ Pro W3"/>
                <a:cs typeface="ヒラギノ角ゴ Pro W3"/>
              </a:defRPr>
            </a:lvl5pPr>
            <a:lvl6pPr marL="25146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6pPr>
            <a:lvl7pPr marL="29718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7pPr>
            <a:lvl8pPr marL="34290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8pPr>
            <a:lvl9pPr marL="38862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9pPr>
          </a:lstStyle>
          <a:p>
            <a:pPr algn="ctr" eaLnBrk="1" hangingPunct="1"/>
            <a:r>
              <a:rPr lang="en-US" altLang="en-US">
                <a:latin typeface="News Gothic MT"/>
                <a:ea typeface="News Gothic MT"/>
                <a:cs typeface="News Gothic MT"/>
              </a:rPr>
              <a:t>Seal gaps around pipes</a:t>
            </a:r>
          </a:p>
        </p:txBody>
      </p:sp>
      <p:sp>
        <p:nvSpPr>
          <p:cNvPr id="17" name="Right Arrow 16"/>
          <p:cNvSpPr/>
          <p:nvPr/>
        </p:nvSpPr>
        <p:spPr>
          <a:xfrm>
            <a:off x="4199424" y="4538365"/>
            <a:ext cx="647700" cy="284162"/>
          </a:xfrm>
          <a:prstGeom prst="rightArrow">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16" name="TextBox 15"/>
          <p:cNvSpPr txBox="1">
            <a:spLocks noChangeArrowheads="1"/>
          </p:cNvSpPr>
          <p:nvPr/>
        </p:nvSpPr>
        <p:spPr bwMode="auto">
          <a:xfrm>
            <a:off x="7360444" y="3175653"/>
            <a:ext cx="2797175" cy="369888"/>
          </a:xfrm>
          <a:prstGeom prst="rect">
            <a:avLst/>
          </a:prstGeom>
          <a:solidFill>
            <a:srgbClr val="FFFF00"/>
          </a:solidFill>
          <a:ln w="25400">
            <a:solidFill>
              <a:schemeClr val="tx1"/>
            </a:solidFill>
            <a:miter lim="800000"/>
            <a:headEnd/>
            <a:tailEnd/>
          </a:ln>
        </p:spPr>
        <p:txBody>
          <a:bodyPr>
            <a:spAutoFit/>
          </a:bodyPr>
          <a:lstStyle>
            <a:lvl1pPr eaLnBrk="0" hangingPunct="0">
              <a:defRPr>
                <a:solidFill>
                  <a:schemeClr val="tx1"/>
                </a:solidFill>
                <a:latin typeface="Arial" pitchFamily="34" charset="0"/>
                <a:ea typeface="ヒラギノ角ゴ Pro W3"/>
                <a:cs typeface="ヒラギノ角ゴ Pro W3"/>
              </a:defRPr>
            </a:lvl1pPr>
            <a:lvl2pPr marL="742950" indent="-285750" eaLnBrk="0" hangingPunct="0">
              <a:defRPr>
                <a:solidFill>
                  <a:schemeClr val="tx1"/>
                </a:solidFill>
                <a:latin typeface="Arial" pitchFamily="34" charset="0"/>
                <a:ea typeface="ヒラギノ角ゴ Pro W3"/>
                <a:cs typeface="ヒラギノ角ゴ Pro W3"/>
              </a:defRPr>
            </a:lvl2pPr>
            <a:lvl3pPr marL="1143000" indent="-228600" eaLnBrk="0" hangingPunct="0">
              <a:defRPr>
                <a:solidFill>
                  <a:schemeClr val="tx1"/>
                </a:solidFill>
                <a:latin typeface="Arial" pitchFamily="34" charset="0"/>
                <a:ea typeface="ヒラギノ角ゴ Pro W3"/>
                <a:cs typeface="ヒラギノ角ゴ Pro W3"/>
              </a:defRPr>
            </a:lvl3pPr>
            <a:lvl4pPr marL="1600200" indent="-228600" eaLnBrk="0" hangingPunct="0">
              <a:defRPr>
                <a:solidFill>
                  <a:schemeClr val="tx1"/>
                </a:solidFill>
                <a:latin typeface="Arial" pitchFamily="34" charset="0"/>
                <a:ea typeface="ヒラギノ角ゴ Pro W3"/>
                <a:cs typeface="ヒラギノ角ゴ Pro W3"/>
              </a:defRPr>
            </a:lvl4pPr>
            <a:lvl5pPr marL="2057400" indent="-228600" eaLnBrk="0" hangingPunct="0">
              <a:defRPr>
                <a:solidFill>
                  <a:schemeClr val="tx1"/>
                </a:solidFill>
                <a:latin typeface="Arial" pitchFamily="34" charset="0"/>
                <a:ea typeface="ヒラギノ角ゴ Pro W3"/>
                <a:cs typeface="ヒラギノ角ゴ Pro W3"/>
              </a:defRPr>
            </a:lvl5pPr>
            <a:lvl6pPr marL="25146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6pPr>
            <a:lvl7pPr marL="29718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7pPr>
            <a:lvl8pPr marL="34290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8pPr>
            <a:lvl9pPr marL="38862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9pPr>
          </a:lstStyle>
          <a:p>
            <a:pPr algn="ctr" eaLnBrk="1" hangingPunct="1"/>
            <a:r>
              <a:rPr lang="en-US" altLang="en-US" dirty="0">
                <a:latin typeface="News Gothic MT"/>
                <a:ea typeface="News Gothic MT"/>
                <a:cs typeface="News Gothic MT"/>
              </a:rPr>
              <a:t>Patch holes in screens</a:t>
            </a:r>
          </a:p>
        </p:txBody>
      </p:sp>
      <p:sp>
        <p:nvSpPr>
          <p:cNvPr id="7" name="TextBox 6"/>
          <p:cNvSpPr txBox="1">
            <a:spLocks noChangeArrowheads="1"/>
          </p:cNvSpPr>
          <p:nvPr/>
        </p:nvSpPr>
        <p:spPr bwMode="auto">
          <a:xfrm>
            <a:off x="4519614" y="1973264"/>
            <a:ext cx="2320925" cy="923925"/>
          </a:xfrm>
          <a:prstGeom prst="rect">
            <a:avLst/>
          </a:prstGeom>
          <a:solidFill>
            <a:srgbClr val="FFFF00"/>
          </a:solidFill>
          <a:ln w="25400">
            <a:solidFill>
              <a:schemeClr val="tx1"/>
            </a:solidFill>
            <a:miter lim="800000"/>
            <a:headEnd/>
            <a:tailEnd/>
          </a:ln>
        </p:spPr>
        <p:txBody>
          <a:bodyPr>
            <a:spAutoFit/>
          </a:bodyPr>
          <a:lstStyle>
            <a:lvl1pPr eaLnBrk="0" hangingPunct="0">
              <a:defRPr>
                <a:solidFill>
                  <a:schemeClr val="tx1"/>
                </a:solidFill>
                <a:latin typeface="Arial" pitchFamily="34" charset="0"/>
                <a:ea typeface="ヒラギノ角ゴ Pro W3"/>
                <a:cs typeface="ヒラギノ角ゴ Pro W3"/>
              </a:defRPr>
            </a:lvl1pPr>
            <a:lvl2pPr marL="742950" indent="-285750" eaLnBrk="0" hangingPunct="0">
              <a:defRPr>
                <a:solidFill>
                  <a:schemeClr val="tx1"/>
                </a:solidFill>
                <a:latin typeface="Arial" pitchFamily="34" charset="0"/>
                <a:ea typeface="ヒラギノ角ゴ Pro W3"/>
                <a:cs typeface="ヒラギノ角ゴ Pro W3"/>
              </a:defRPr>
            </a:lvl2pPr>
            <a:lvl3pPr marL="1143000" indent="-228600" eaLnBrk="0" hangingPunct="0">
              <a:defRPr>
                <a:solidFill>
                  <a:schemeClr val="tx1"/>
                </a:solidFill>
                <a:latin typeface="Arial" pitchFamily="34" charset="0"/>
                <a:ea typeface="ヒラギノ角ゴ Pro W3"/>
                <a:cs typeface="ヒラギノ角ゴ Pro W3"/>
              </a:defRPr>
            </a:lvl3pPr>
            <a:lvl4pPr marL="1600200" indent="-228600" eaLnBrk="0" hangingPunct="0">
              <a:defRPr>
                <a:solidFill>
                  <a:schemeClr val="tx1"/>
                </a:solidFill>
                <a:latin typeface="Arial" pitchFamily="34" charset="0"/>
                <a:ea typeface="ヒラギノ角ゴ Pro W3"/>
                <a:cs typeface="ヒラギノ角ゴ Pro W3"/>
              </a:defRPr>
            </a:lvl4pPr>
            <a:lvl5pPr marL="2057400" indent="-228600" eaLnBrk="0" hangingPunct="0">
              <a:defRPr>
                <a:solidFill>
                  <a:schemeClr val="tx1"/>
                </a:solidFill>
                <a:latin typeface="Arial" pitchFamily="34" charset="0"/>
                <a:ea typeface="ヒラギノ角ゴ Pro W3"/>
                <a:cs typeface="ヒラギノ角ゴ Pro W3"/>
              </a:defRPr>
            </a:lvl5pPr>
            <a:lvl6pPr marL="25146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6pPr>
            <a:lvl7pPr marL="29718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7pPr>
            <a:lvl8pPr marL="34290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8pPr>
            <a:lvl9pPr marL="38862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9pPr>
          </a:lstStyle>
          <a:p>
            <a:pPr eaLnBrk="1" hangingPunct="1"/>
            <a:r>
              <a:rPr lang="en-US" altLang="en-US">
                <a:latin typeface="News Gothic MT"/>
                <a:ea typeface="News Gothic MT"/>
                <a:cs typeface="News Gothic MT"/>
              </a:rPr>
              <a:t>Seal or block gaps around doors.</a:t>
            </a:r>
          </a:p>
          <a:p>
            <a:pPr eaLnBrk="1" hangingPunct="1"/>
            <a:r>
              <a:rPr lang="en-US" altLang="en-US">
                <a:latin typeface="News Gothic MT"/>
                <a:ea typeface="News Gothic MT"/>
                <a:cs typeface="News Gothic MT"/>
              </a:rPr>
              <a:t>Install doorsweeps.</a:t>
            </a:r>
          </a:p>
        </p:txBody>
      </p:sp>
      <p:sp>
        <p:nvSpPr>
          <p:cNvPr id="22" name="Content Placeholder 2"/>
          <p:cNvSpPr txBox="1">
            <a:spLocks/>
          </p:cNvSpPr>
          <p:nvPr/>
        </p:nvSpPr>
        <p:spPr>
          <a:xfrm>
            <a:off x="2514601" y="2512873"/>
            <a:ext cx="6651625" cy="1522412"/>
          </a:xfrm>
          <a:prstGeom prst="rect">
            <a:avLst/>
          </a:prstGeom>
          <a:solidFill>
            <a:schemeClr val="accent6">
              <a:lumMod val="75000"/>
            </a:schemeClr>
          </a:solidFill>
          <a:ln w="25400">
            <a:solidFill>
              <a:schemeClr val="tx1"/>
            </a:solidFill>
          </a:ln>
        </p:spPr>
        <p:txBody>
          <a:bodyPr/>
          <a:lstStyle/>
          <a:p>
            <a:pPr>
              <a:buClr>
                <a:schemeClr val="tx1"/>
              </a:buClr>
              <a:defRPr/>
            </a:pPr>
            <a:r>
              <a:rPr lang="en-US" sz="2800" b="1" dirty="0">
                <a:latin typeface="News Gothic MT"/>
                <a:ea typeface="ヒラギノ角ゴ Pro W3" pitchFamily="37" charset="-128"/>
                <a:cs typeface="News Gothic MT"/>
              </a:rPr>
              <a:t>Take home message: </a:t>
            </a:r>
            <a:r>
              <a:rPr lang="en-US" sz="2800" dirty="0">
                <a:latin typeface="News Gothic MT"/>
                <a:ea typeface="ヒラギノ角ゴ Pro W3" pitchFamily="37" charset="-128"/>
                <a:cs typeface="News Gothic MT"/>
              </a:rPr>
              <a:t>Close off entryways so pests can’t get into your facility in the first place!</a:t>
            </a:r>
            <a:endParaRPr lang="en-US" sz="2800" dirty="0">
              <a:latin typeface="News Gothic MT"/>
              <a:cs typeface="News Gothic MT"/>
            </a:endParaRPr>
          </a:p>
        </p:txBody>
      </p:sp>
    </p:spTree>
    <p:custDataLst>
      <p:tags r:id="rId1"/>
    </p:custDataLst>
    <p:extLst>
      <p:ext uri="{BB962C8B-B14F-4D97-AF65-F5344CB8AC3E}">
        <p14:creationId xmlns:p14="http://schemas.microsoft.com/office/powerpoint/2010/main" val="2473690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dissolve">
                                      <p:cBhvr>
                                        <p:cTn id="12" dur="500"/>
                                        <p:tgtEl>
                                          <p:spTgt spid="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dissolve">
                                      <p:cBhvr>
                                        <p:cTn id="17" dur="500"/>
                                        <p:tgtEl>
                                          <p:spTgt spid="1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 calcmode="lin" valueType="num">
                                      <p:cBhvr additive="base">
                                        <p:cTn id="22" dur="500" fill="hold"/>
                                        <p:tgtEl>
                                          <p:spTgt spid="22"/>
                                        </p:tgtEl>
                                        <p:attrNameLst>
                                          <p:attrName>ppt_x</p:attrName>
                                        </p:attrNameLst>
                                      </p:cBhvr>
                                      <p:tavLst>
                                        <p:tav tm="0">
                                          <p:val>
                                            <p:strVal val="#ppt_x"/>
                                          </p:val>
                                        </p:tav>
                                        <p:tav tm="100000">
                                          <p:val>
                                            <p:strVal val="#ppt_x"/>
                                          </p:val>
                                        </p:tav>
                                      </p:tavLst>
                                    </p:anim>
                                    <p:anim calcmode="lin" valueType="num">
                                      <p:cBhvr additive="base">
                                        <p:cTn id="23" dur="500" fill="hold"/>
                                        <p:tgtEl>
                                          <p:spTgt spid="22"/>
                                        </p:tgtEl>
                                        <p:attrNameLst>
                                          <p:attrName>ppt_y</p:attrName>
                                        </p:attrNameLst>
                                      </p:cBhvr>
                                      <p:tavLst>
                                        <p:tav tm="0">
                                          <p:val>
                                            <p:strVal val="1+#ppt_h/2"/>
                                          </p:val>
                                        </p:tav>
                                        <p:tav tm="100000">
                                          <p:val>
                                            <p:strVal val="#ppt_y"/>
                                          </p:val>
                                        </p:tav>
                                      </p:tavLst>
                                    </p:anim>
                                  </p:childTnLst>
                                </p:cTn>
                              </p:par>
                              <p:par>
                                <p:cTn id="24" presetID="9" presetClass="emph" presetSubtype="0" nodeType="withEffect">
                                  <p:stCondLst>
                                    <p:cond delay="0"/>
                                  </p:stCondLst>
                                  <p:childTnLst>
                                    <p:set>
                                      <p:cBhvr rctx="PPT">
                                        <p:cTn id="25" dur="indefinite"/>
                                        <p:tgtEl>
                                          <p:spTgt spid="20"/>
                                        </p:tgtEl>
                                        <p:attrNameLst>
                                          <p:attrName>style.opacity</p:attrName>
                                        </p:attrNameLst>
                                      </p:cBhvr>
                                      <p:to>
                                        <p:strVal val="0.5"/>
                                      </p:to>
                                    </p:set>
                                    <p:animEffect filter="image" prLst="opacity: 0.5">
                                      <p:cBhvr rctx="IE">
                                        <p:cTn id="26" dur="indefinite"/>
                                        <p:tgtEl>
                                          <p:spTgt spid="20"/>
                                        </p:tgtEl>
                                      </p:cBhvr>
                                    </p:animEffect>
                                  </p:childTnLst>
                                </p:cTn>
                              </p:par>
                              <p:par>
                                <p:cTn id="27" presetID="9" presetClass="emph" presetSubtype="0" grpId="0" nodeType="withEffect">
                                  <p:stCondLst>
                                    <p:cond delay="0"/>
                                  </p:stCondLst>
                                  <p:childTnLst>
                                    <p:set>
                                      <p:cBhvr rctx="PPT">
                                        <p:cTn id="28" dur="indefinite"/>
                                        <p:tgtEl>
                                          <p:spTgt spid="2"/>
                                        </p:tgtEl>
                                        <p:attrNameLst>
                                          <p:attrName>style.opacity</p:attrName>
                                        </p:attrNameLst>
                                      </p:cBhvr>
                                      <p:to>
                                        <p:strVal val="0.5"/>
                                      </p:to>
                                    </p:set>
                                    <p:animEffect filter="image" prLst="opacity: 0.5">
                                      <p:cBhvr rctx="IE">
                                        <p:cTn id="29" dur="indefinite"/>
                                        <p:tgtEl>
                                          <p:spTgt spid="2"/>
                                        </p:tgtEl>
                                      </p:cBhvr>
                                    </p:animEffect>
                                  </p:childTnLst>
                                </p:cTn>
                              </p:par>
                              <p:par>
                                <p:cTn id="30" presetID="9" presetClass="emph" presetSubtype="0" grpId="0" nodeType="withEffect" nodePh="1">
                                  <p:stCondLst>
                                    <p:cond delay="0"/>
                                  </p:stCondLst>
                                  <p:endCondLst>
                                    <p:cond evt="begin" delay="0">
                                      <p:tn val="30"/>
                                    </p:cond>
                                  </p:endCondLst>
                                  <p:childTnLst>
                                    <p:set>
                                      <p:cBhvr rctx="PPT">
                                        <p:cTn id="31" dur="indefinite"/>
                                        <p:tgtEl>
                                          <p:spTgt spid="3"/>
                                        </p:tgtEl>
                                        <p:attrNameLst>
                                          <p:attrName>style.opacity</p:attrName>
                                        </p:attrNameLst>
                                      </p:cBhvr>
                                      <p:to>
                                        <p:strVal val="0.5"/>
                                      </p:to>
                                    </p:set>
                                    <p:animEffect filter="image" prLst="opacity: 0.5">
                                      <p:cBhvr rctx="IE">
                                        <p:cTn id="32" dur="indefinite"/>
                                        <p:tgtEl>
                                          <p:spTgt spid="3"/>
                                        </p:tgtEl>
                                      </p:cBhvr>
                                    </p:animEffect>
                                  </p:childTnLst>
                                </p:cTn>
                              </p:par>
                              <p:par>
                                <p:cTn id="33" presetID="9" presetClass="emph" presetSubtype="0" grpId="0" nodeType="withEffect">
                                  <p:stCondLst>
                                    <p:cond delay="0"/>
                                  </p:stCondLst>
                                  <p:childTnLst>
                                    <p:set>
                                      <p:cBhvr rctx="PPT">
                                        <p:cTn id="34" dur="indefinite"/>
                                        <p:tgtEl>
                                          <p:spTgt spid="15"/>
                                        </p:tgtEl>
                                        <p:attrNameLst>
                                          <p:attrName>style.opacity</p:attrName>
                                        </p:attrNameLst>
                                      </p:cBhvr>
                                      <p:to>
                                        <p:strVal val="0.5"/>
                                      </p:to>
                                    </p:set>
                                    <p:animEffect filter="image" prLst="opacity: 0.5">
                                      <p:cBhvr rctx="IE">
                                        <p:cTn id="35" dur="indefinite"/>
                                        <p:tgtEl>
                                          <p:spTgt spid="15"/>
                                        </p:tgtEl>
                                      </p:cBhvr>
                                    </p:animEffect>
                                  </p:childTnLst>
                                </p:cTn>
                              </p:par>
                              <p:par>
                                <p:cTn id="36" presetID="9" presetClass="emph" presetSubtype="0" nodeType="withEffect">
                                  <p:stCondLst>
                                    <p:cond delay="0"/>
                                  </p:stCondLst>
                                  <p:childTnLst>
                                    <p:set>
                                      <p:cBhvr rctx="PPT">
                                        <p:cTn id="37" dur="indefinite"/>
                                        <p:tgtEl>
                                          <p:spTgt spid="20482"/>
                                        </p:tgtEl>
                                        <p:attrNameLst>
                                          <p:attrName>style.opacity</p:attrName>
                                        </p:attrNameLst>
                                      </p:cBhvr>
                                      <p:to>
                                        <p:strVal val="0.5"/>
                                      </p:to>
                                    </p:set>
                                    <p:animEffect filter="image" prLst="opacity: 0.5">
                                      <p:cBhvr rctx="IE">
                                        <p:cTn id="38" dur="indefinite"/>
                                        <p:tgtEl>
                                          <p:spTgt spid="20482"/>
                                        </p:tgtEl>
                                      </p:cBhvr>
                                    </p:animEffect>
                                  </p:childTnLst>
                                </p:cTn>
                              </p:par>
                              <p:par>
                                <p:cTn id="39" presetID="9" presetClass="emph" presetSubtype="0" nodeType="withEffect">
                                  <p:stCondLst>
                                    <p:cond delay="0"/>
                                  </p:stCondLst>
                                  <p:childTnLst>
                                    <p:set>
                                      <p:cBhvr rctx="PPT">
                                        <p:cTn id="40" dur="indefinite"/>
                                        <p:tgtEl>
                                          <p:spTgt spid="11"/>
                                        </p:tgtEl>
                                        <p:attrNameLst>
                                          <p:attrName>style.opacity</p:attrName>
                                        </p:attrNameLst>
                                      </p:cBhvr>
                                      <p:to>
                                        <p:strVal val="0.5"/>
                                      </p:to>
                                    </p:set>
                                    <p:animEffect filter="image" prLst="opacity: 0.5">
                                      <p:cBhvr rctx="IE">
                                        <p:cTn id="41" dur="indefinite"/>
                                        <p:tgtEl>
                                          <p:spTgt spid="11"/>
                                        </p:tgtEl>
                                      </p:cBhvr>
                                    </p:animEffect>
                                  </p:childTnLst>
                                </p:cTn>
                              </p:par>
                              <p:par>
                                <p:cTn id="42" presetID="9" presetClass="emph" presetSubtype="0" nodeType="withEffect">
                                  <p:stCondLst>
                                    <p:cond delay="0"/>
                                  </p:stCondLst>
                                  <p:childTnLst>
                                    <p:set>
                                      <p:cBhvr rctx="PPT">
                                        <p:cTn id="43" dur="indefinite"/>
                                        <p:tgtEl>
                                          <p:spTgt spid="10"/>
                                        </p:tgtEl>
                                        <p:attrNameLst>
                                          <p:attrName>style.opacity</p:attrName>
                                        </p:attrNameLst>
                                      </p:cBhvr>
                                      <p:to>
                                        <p:strVal val="0.5"/>
                                      </p:to>
                                    </p:set>
                                    <p:animEffect filter="image" prLst="opacity: 0.5">
                                      <p:cBhvr rctx="IE">
                                        <p:cTn id="44" dur="indefinite"/>
                                        <p:tgtEl>
                                          <p:spTgt spid="10"/>
                                        </p:tgtEl>
                                      </p:cBhvr>
                                    </p:animEffect>
                                  </p:childTnLst>
                                </p:cTn>
                              </p:par>
                              <p:par>
                                <p:cTn id="45" presetID="9" presetClass="emph" presetSubtype="0" grpId="1" nodeType="withEffect">
                                  <p:stCondLst>
                                    <p:cond delay="0"/>
                                  </p:stCondLst>
                                  <p:childTnLst>
                                    <p:set>
                                      <p:cBhvr rctx="PPT">
                                        <p:cTn id="46" dur="indefinite"/>
                                        <p:tgtEl>
                                          <p:spTgt spid="9"/>
                                        </p:tgtEl>
                                        <p:attrNameLst>
                                          <p:attrName>style.opacity</p:attrName>
                                        </p:attrNameLst>
                                      </p:cBhvr>
                                      <p:to>
                                        <p:strVal val="0.5"/>
                                      </p:to>
                                    </p:set>
                                    <p:animEffect filter="image" prLst="opacity: 0.5">
                                      <p:cBhvr rctx="IE">
                                        <p:cTn id="47" dur="indefinite"/>
                                        <p:tgtEl>
                                          <p:spTgt spid="9"/>
                                        </p:tgtEl>
                                      </p:cBhvr>
                                    </p:animEffect>
                                  </p:childTnLst>
                                </p:cTn>
                              </p:par>
                              <p:par>
                                <p:cTn id="48" presetID="9" presetClass="emph" presetSubtype="0" grpId="0" nodeType="withEffect">
                                  <p:stCondLst>
                                    <p:cond delay="0"/>
                                  </p:stCondLst>
                                  <p:childTnLst>
                                    <p:set>
                                      <p:cBhvr rctx="PPT">
                                        <p:cTn id="49" dur="indefinite"/>
                                        <p:tgtEl>
                                          <p:spTgt spid="17"/>
                                        </p:tgtEl>
                                        <p:attrNameLst>
                                          <p:attrName>style.opacity</p:attrName>
                                        </p:attrNameLst>
                                      </p:cBhvr>
                                      <p:to>
                                        <p:strVal val="0.5"/>
                                      </p:to>
                                    </p:set>
                                    <p:animEffect filter="image" prLst="opacity: 0.5">
                                      <p:cBhvr rctx="IE">
                                        <p:cTn id="50" dur="indefinite"/>
                                        <p:tgtEl>
                                          <p:spTgt spid="17"/>
                                        </p:tgtEl>
                                      </p:cBhvr>
                                    </p:animEffect>
                                  </p:childTnLst>
                                </p:cTn>
                              </p:par>
                              <p:par>
                                <p:cTn id="51" presetID="9" presetClass="emph" presetSubtype="0" grpId="1" nodeType="withEffect">
                                  <p:stCondLst>
                                    <p:cond delay="0"/>
                                  </p:stCondLst>
                                  <p:childTnLst>
                                    <p:set>
                                      <p:cBhvr rctx="PPT">
                                        <p:cTn id="52" dur="indefinite"/>
                                        <p:tgtEl>
                                          <p:spTgt spid="16"/>
                                        </p:tgtEl>
                                        <p:attrNameLst>
                                          <p:attrName>style.opacity</p:attrName>
                                        </p:attrNameLst>
                                      </p:cBhvr>
                                      <p:to>
                                        <p:strVal val="0.5"/>
                                      </p:to>
                                    </p:set>
                                    <p:animEffect filter="image" prLst="opacity: 0.5">
                                      <p:cBhvr rctx="IE">
                                        <p:cTn id="53" dur="indefinite"/>
                                        <p:tgtEl>
                                          <p:spTgt spid="16"/>
                                        </p:tgtEl>
                                      </p:cBhvr>
                                    </p:animEffect>
                                  </p:childTnLst>
                                </p:cTn>
                              </p:par>
                              <p:par>
                                <p:cTn id="54" presetID="9" presetClass="emph" presetSubtype="0" grpId="1" nodeType="withEffect">
                                  <p:stCondLst>
                                    <p:cond delay="0"/>
                                  </p:stCondLst>
                                  <p:childTnLst>
                                    <p:set>
                                      <p:cBhvr rctx="PPT">
                                        <p:cTn id="55" dur="indefinite"/>
                                        <p:tgtEl>
                                          <p:spTgt spid="7"/>
                                        </p:tgtEl>
                                        <p:attrNameLst>
                                          <p:attrName>style.opacity</p:attrName>
                                        </p:attrNameLst>
                                      </p:cBhvr>
                                      <p:to>
                                        <p:strVal val="0.5"/>
                                      </p:to>
                                    </p:set>
                                    <p:animEffect filter="image" prLst="opacity: 0.5">
                                      <p:cBhvr rctx="IE">
                                        <p:cTn id="56" dur="indefinite"/>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15" grpId="0" animBg="1"/>
      <p:bldP spid="9" grpId="0" animBg="1"/>
      <p:bldP spid="9" grpId="1" animBg="1"/>
      <p:bldP spid="17" grpId="0" animBg="1"/>
      <p:bldP spid="16" grpId="0" animBg="1"/>
      <p:bldP spid="16" grpId="1" animBg="1"/>
      <p:bldP spid="7" grpId="0" animBg="1"/>
      <p:bldP spid="7" grpId="1" animBg="1"/>
      <p:bldP spid="2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72900" y="3586258"/>
            <a:ext cx="3079750" cy="2309813"/>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584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30651" y="4248150"/>
            <a:ext cx="1870075" cy="245745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076"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45388" y="933450"/>
            <a:ext cx="2328862" cy="237490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075" name="Picture 3"/>
          <p:cNvPicPr>
            <a:picLocks noChangeAspect="1" noChangeArrowheads="1"/>
          </p:cNvPicPr>
          <p:nvPr/>
        </p:nvPicPr>
        <p:blipFill>
          <a:blip r:embed="rId7">
            <a:extLst>
              <a:ext uri="{28A0092B-C50C-407E-A947-70E740481C1C}">
                <a14:useLocalDpi xmlns:a14="http://schemas.microsoft.com/office/drawing/2010/main" val="0"/>
              </a:ext>
            </a:extLst>
          </a:blip>
          <a:srcRect l="6700"/>
          <a:stretch>
            <a:fillRect/>
          </a:stretch>
        </p:blipFill>
        <p:spPr bwMode="auto">
          <a:xfrm>
            <a:off x="5029200" y="1533526"/>
            <a:ext cx="2254250" cy="1774825"/>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074"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28800" y="1735138"/>
            <a:ext cx="2501900" cy="2074863"/>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981200" y="1"/>
            <a:ext cx="8001000" cy="933450"/>
          </a:xfrm>
        </p:spPr>
        <p:txBody>
          <a:bodyPr>
            <a:noAutofit/>
          </a:bodyPr>
          <a:lstStyle/>
          <a:p>
            <a:pPr>
              <a:defRPr/>
            </a:pPr>
            <a:r>
              <a:rPr lang="en-US" sz="3600" dirty="0">
                <a:cs typeface="Arial" pitchFamily="34" charset="0"/>
              </a:rPr>
              <a:t>Prevention: Remove Pests’ Food &amp; Water</a:t>
            </a:r>
            <a:endParaRPr lang="en-US" sz="3600" dirty="0"/>
          </a:p>
        </p:txBody>
      </p:sp>
      <p:sp>
        <p:nvSpPr>
          <p:cNvPr id="13" name="TextBox 12"/>
          <p:cNvSpPr txBox="1">
            <a:spLocks noChangeArrowheads="1"/>
          </p:cNvSpPr>
          <p:nvPr/>
        </p:nvSpPr>
        <p:spPr bwMode="auto">
          <a:xfrm>
            <a:off x="1626595" y="1087437"/>
            <a:ext cx="3179763" cy="647700"/>
          </a:xfrm>
          <a:prstGeom prst="rect">
            <a:avLst/>
          </a:prstGeom>
          <a:solidFill>
            <a:srgbClr val="FFFF00"/>
          </a:solidFill>
          <a:ln w="25400">
            <a:solidFill>
              <a:schemeClr val="tx1"/>
            </a:solidFill>
            <a:miter lim="800000"/>
            <a:headEnd/>
            <a:tailEnd/>
          </a:ln>
        </p:spPr>
        <p:txBody>
          <a:bodyPr>
            <a:spAutoFit/>
          </a:bodyPr>
          <a:lstStyle>
            <a:lvl1pPr marL="342900" indent="-342900" eaLnBrk="0" hangingPunct="0">
              <a:defRPr>
                <a:solidFill>
                  <a:schemeClr val="tx1"/>
                </a:solidFill>
                <a:latin typeface="Arial" pitchFamily="34" charset="0"/>
                <a:ea typeface="ヒラギノ角ゴ Pro W3"/>
                <a:cs typeface="ヒラギノ角ゴ Pro W3"/>
              </a:defRPr>
            </a:lvl1pPr>
            <a:lvl2pPr eaLnBrk="0" hangingPunct="0">
              <a:defRPr>
                <a:solidFill>
                  <a:schemeClr val="tx1"/>
                </a:solidFill>
                <a:latin typeface="Arial" pitchFamily="34" charset="0"/>
                <a:ea typeface="ヒラギノ角ゴ Pro W3"/>
                <a:cs typeface="ヒラギノ角ゴ Pro W3"/>
              </a:defRPr>
            </a:lvl2pPr>
            <a:lvl3pPr marL="1143000" indent="-228600" eaLnBrk="0" hangingPunct="0">
              <a:defRPr>
                <a:solidFill>
                  <a:schemeClr val="tx1"/>
                </a:solidFill>
                <a:latin typeface="Arial" pitchFamily="34" charset="0"/>
                <a:ea typeface="ヒラギノ角ゴ Pro W3"/>
                <a:cs typeface="ヒラギノ角ゴ Pro W3"/>
              </a:defRPr>
            </a:lvl3pPr>
            <a:lvl4pPr marL="1600200" indent="-228600" eaLnBrk="0" hangingPunct="0">
              <a:defRPr>
                <a:solidFill>
                  <a:schemeClr val="tx1"/>
                </a:solidFill>
                <a:latin typeface="Arial" pitchFamily="34" charset="0"/>
                <a:ea typeface="ヒラギノ角ゴ Pro W3"/>
                <a:cs typeface="ヒラギノ角ゴ Pro W3"/>
              </a:defRPr>
            </a:lvl4pPr>
            <a:lvl5pPr marL="2057400" indent="-228600" eaLnBrk="0" hangingPunct="0">
              <a:defRPr>
                <a:solidFill>
                  <a:schemeClr val="tx1"/>
                </a:solidFill>
                <a:latin typeface="Arial" pitchFamily="34" charset="0"/>
                <a:ea typeface="ヒラギノ角ゴ Pro W3"/>
                <a:cs typeface="ヒラギノ角ゴ Pro W3"/>
              </a:defRPr>
            </a:lvl5pPr>
            <a:lvl6pPr marL="25146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6pPr>
            <a:lvl7pPr marL="29718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7pPr>
            <a:lvl8pPr marL="34290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8pPr>
            <a:lvl9pPr marL="38862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9pPr>
          </a:lstStyle>
          <a:p>
            <a:pPr marL="0" lvl="1" eaLnBrk="1" hangingPunct="1"/>
            <a:r>
              <a:rPr lang="en-US" altLang="en-US">
                <a:latin typeface="News Gothic MT"/>
                <a:ea typeface="News Gothic MT"/>
                <a:cs typeface="News Gothic MT"/>
              </a:rPr>
              <a:t>Clean up food before pests are attracted to leftovers</a:t>
            </a:r>
          </a:p>
        </p:txBody>
      </p:sp>
      <p:sp>
        <p:nvSpPr>
          <p:cNvPr id="14" name="Rectangle 13"/>
          <p:cNvSpPr>
            <a:spLocks noChangeArrowheads="1"/>
          </p:cNvSpPr>
          <p:nvPr/>
        </p:nvSpPr>
        <p:spPr bwMode="auto">
          <a:xfrm>
            <a:off x="6965335" y="5463133"/>
            <a:ext cx="2974975" cy="646113"/>
          </a:xfrm>
          <a:prstGeom prst="rect">
            <a:avLst/>
          </a:prstGeom>
          <a:solidFill>
            <a:srgbClr val="FFFF00"/>
          </a:solidFill>
          <a:ln w="25400">
            <a:solidFill>
              <a:schemeClr val="tx1"/>
            </a:solidFill>
            <a:miter lim="800000"/>
            <a:headEnd/>
            <a:tailEnd/>
          </a:ln>
        </p:spPr>
        <p:txBody>
          <a:bodyPr>
            <a:spAutoFit/>
          </a:bodyPr>
          <a:lstStyle>
            <a:lvl1pPr eaLnBrk="0" hangingPunct="0">
              <a:defRPr>
                <a:solidFill>
                  <a:schemeClr val="tx1"/>
                </a:solidFill>
                <a:latin typeface="Arial" pitchFamily="34" charset="0"/>
                <a:ea typeface="ヒラギノ角ゴ Pro W3"/>
                <a:cs typeface="ヒラギノ角ゴ Pro W3"/>
              </a:defRPr>
            </a:lvl1pPr>
            <a:lvl2pPr marL="742950" indent="-285750" eaLnBrk="0" hangingPunct="0">
              <a:defRPr>
                <a:solidFill>
                  <a:schemeClr val="tx1"/>
                </a:solidFill>
                <a:latin typeface="Arial" pitchFamily="34" charset="0"/>
                <a:ea typeface="ヒラギノ角ゴ Pro W3"/>
                <a:cs typeface="ヒラギノ角ゴ Pro W3"/>
              </a:defRPr>
            </a:lvl2pPr>
            <a:lvl3pPr marL="1143000" indent="-228600" eaLnBrk="0" hangingPunct="0">
              <a:defRPr>
                <a:solidFill>
                  <a:schemeClr val="tx1"/>
                </a:solidFill>
                <a:latin typeface="Arial" pitchFamily="34" charset="0"/>
                <a:ea typeface="ヒラギノ角ゴ Pro W3"/>
                <a:cs typeface="ヒラギノ角ゴ Pro W3"/>
              </a:defRPr>
            </a:lvl3pPr>
            <a:lvl4pPr marL="1600200" indent="-228600" eaLnBrk="0" hangingPunct="0">
              <a:defRPr>
                <a:solidFill>
                  <a:schemeClr val="tx1"/>
                </a:solidFill>
                <a:latin typeface="Arial" pitchFamily="34" charset="0"/>
                <a:ea typeface="ヒラギノ角ゴ Pro W3"/>
                <a:cs typeface="ヒラギノ角ゴ Pro W3"/>
              </a:defRPr>
            </a:lvl4pPr>
            <a:lvl5pPr marL="2057400" indent="-228600" eaLnBrk="0" hangingPunct="0">
              <a:defRPr>
                <a:solidFill>
                  <a:schemeClr val="tx1"/>
                </a:solidFill>
                <a:latin typeface="Arial" pitchFamily="34" charset="0"/>
                <a:ea typeface="ヒラギノ角ゴ Pro W3"/>
                <a:cs typeface="ヒラギノ角ゴ Pro W3"/>
              </a:defRPr>
            </a:lvl5pPr>
            <a:lvl6pPr marL="2514600" indent="-228600" eaLnBrk="0" fontAlgn="base" hangingPunct="0">
              <a:spcBef>
                <a:spcPct val="0"/>
              </a:spcBef>
              <a:spcAft>
                <a:spcPct val="0"/>
              </a:spcAft>
              <a:defRPr>
                <a:solidFill>
                  <a:schemeClr val="tx1"/>
                </a:solidFill>
                <a:latin typeface="Arial" pitchFamily="34" charset="0"/>
                <a:ea typeface="ヒラギノ角ゴ Pro W3"/>
                <a:cs typeface="ヒラギノ角ゴ Pro W3"/>
              </a:defRPr>
            </a:lvl6pPr>
            <a:lvl7pPr marL="2971800" indent="-228600" eaLnBrk="0" fontAlgn="base" hangingPunct="0">
              <a:spcBef>
                <a:spcPct val="0"/>
              </a:spcBef>
              <a:spcAft>
                <a:spcPct val="0"/>
              </a:spcAft>
              <a:defRPr>
                <a:solidFill>
                  <a:schemeClr val="tx1"/>
                </a:solidFill>
                <a:latin typeface="Arial" pitchFamily="34" charset="0"/>
                <a:ea typeface="ヒラギノ角ゴ Pro W3"/>
                <a:cs typeface="ヒラギノ角ゴ Pro W3"/>
              </a:defRPr>
            </a:lvl7pPr>
            <a:lvl8pPr marL="3429000" indent="-228600" eaLnBrk="0" fontAlgn="base" hangingPunct="0">
              <a:spcBef>
                <a:spcPct val="0"/>
              </a:spcBef>
              <a:spcAft>
                <a:spcPct val="0"/>
              </a:spcAft>
              <a:defRPr>
                <a:solidFill>
                  <a:schemeClr val="tx1"/>
                </a:solidFill>
                <a:latin typeface="Arial" pitchFamily="34" charset="0"/>
                <a:ea typeface="ヒラギノ角ゴ Pro W3"/>
                <a:cs typeface="ヒラギノ角ゴ Pro W3"/>
              </a:defRPr>
            </a:lvl8pPr>
            <a:lvl9pPr marL="3886200" indent="-228600" eaLnBrk="0" fontAlgn="base" hangingPunct="0">
              <a:spcBef>
                <a:spcPct val="0"/>
              </a:spcBef>
              <a:spcAft>
                <a:spcPct val="0"/>
              </a:spcAft>
              <a:defRPr>
                <a:solidFill>
                  <a:schemeClr val="tx1"/>
                </a:solidFill>
                <a:latin typeface="Arial" pitchFamily="34" charset="0"/>
                <a:ea typeface="ヒラギノ角ゴ Pro W3"/>
                <a:cs typeface="ヒラギノ角ゴ Pro W3"/>
              </a:defRPr>
            </a:lvl9pPr>
          </a:lstStyle>
          <a:p>
            <a:pPr eaLnBrk="1" hangingPunct="1"/>
            <a:r>
              <a:rPr lang="en-US" altLang="en-US" dirty="0">
                <a:latin typeface="News Gothic MT"/>
                <a:ea typeface="News Gothic MT"/>
                <a:cs typeface="News Gothic MT"/>
              </a:rPr>
              <a:t>Store food &amp; art supplies</a:t>
            </a:r>
          </a:p>
          <a:p>
            <a:pPr eaLnBrk="1" hangingPunct="1"/>
            <a:r>
              <a:rPr lang="en-US" altLang="en-US" dirty="0">
                <a:latin typeface="News Gothic MT"/>
                <a:ea typeface="News Gothic MT"/>
                <a:cs typeface="News Gothic MT"/>
              </a:rPr>
              <a:t> in sealed containers</a:t>
            </a:r>
          </a:p>
        </p:txBody>
      </p:sp>
      <p:sp>
        <p:nvSpPr>
          <p:cNvPr id="12" name="Rectangle 11"/>
          <p:cNvSpPr>
            <a:spLocks noChangeArrowheads="1"/>
          </p:cNvSpPr>
          <p:nvPr/>
        </p:nvSpPr>
        <p:spPr bwMode="auto">
          <a:xfrm>
            <a:off x="5260976" y="947099"/>
            <a:ext cx="2435225" cy="646113"/>
          </a:xfrm>
          <a:prstGeom prst="rect">
            <a:avLst/>
          </a:prstGeom>
          <a:solidFill>
            <a:srgbClr val="FFFF00"/>
          </a:solidFill>
          <a:ln w="25400">
            <a:solidFill>
              <a:schemeClr val="tx1"/>
            </a:solidFill>
            <a:miter lim="800000"/>
            <a:headEnd/>
            <a:tailEnd/>
          </a:ln>
        </p:spPr>
        <p:txBody>
          <a:bodyPr>
            <a:spAutoFit/>
          </a:bodyPr>
          <a:lstStyle>
            <a:lvl1pPr eaLnBrk="0" hangingPunct="0">
              <a:defRPr>
                <a:solidFill>
                  <a:schemeClr val="tx1"/>
                </a:solidFill>
                <a:latin typeface="Arial" pitchFamily="34" charset="0"/>
                <a:ea typeface="ヒラギノ角ゴ Pro W3"/>
                <a:cs typeface="ヒラギノ角ゴ Pro W3"/>
              </a:defRPr>
            </a:lvl1pPr>
            <a:lvl2pPr marL="742950" indent="-285750" eaLnBrk="0" hangingPunct="0">
              <a:defRPr>
                <a:solidFill>
                  <a:schemeClr val="tx1"/>
                </a:solidFill>
                <a:latin typeface="Arial" pitchFamily="34" charset="0"/>
                <a:ea typeface="ヒラギノ角ゴ Pro W3"/>
                <a:cs typeface="ヒラギノ角ゴ Pro W3"/>
              </a:defRPr>
            </a:lvl2pPr>
            <a:lvl3pPr marL="1143000" indent="-228600" eaLnBrk="0" hangingPunct="0">
              <a:defRPr>
                <a:solidFill>
                  <a:schemeClr val="tx1"/>
                </a:solidFill>
                <a:latin typeface="Arial" pitchFamily="34" charset="0"/>
                <a:ea typeface="ヒラギノ角ゴ Pro W3"/>
                <a:cs typeface="ヒラギノ角ゴ Pro W3"/>
              </a:defRPr>
            </a:lvl3pPr>
            <a:lvl4pPr marL="1600200" indent="-228600" eaLnBrk="0" hangingPunct="0">
              <a:defRPr>
                <a:solidFill>
                  <a:schemeClr val="tx1"/>
                </a:solidFill>
                <a:latin typeface="Arial" pitchFamily="34" charset="0"/>
                <a:ea typeface="ヒラギノ角ゴ Pro W3"/>
                <a:cs typeface="ヒラギノ角ゴ Pro W3"/>
              </a:defRPr>
            </a:lvl4pPr>
            <a:lvl5pPr marL="2057400" indent="-228600" eaLnBrk="0" hangingPunct="0">
              <a:defRPr>
                <a:solidFill>
                  <a:schemeClr val="tx1"/>
                </a:solidFill>
                <a:latin typeface="Arial" pitchFamily="34" charset="0"/>
                <a:ea typeface="ヒラギノ角ゴ Pro W3"/>
                <a:cs typeface="ヒラギノ角ゴ Pro W3"/>
              </a:defRPr>
            </a:lvl5pPr>
            <a:lvl6pPr marL="2514600" indent="-228600" eaLnBrk="0" fontAlgn="base" hangingPunct="0">
              <a:spcBef>
                <a:spcPct val="0"/>
              </a:spcBef>
              <a:spcAft>
                <a:spcPct val="0"/>
              </a:spcAft>
              <a:defRPr>
                <a:solidFill>
                  <a:schemeClr val="tx1"/>
                </a:solidFill>
                <a:latin typeface="Arial" pitchFamily="34" charset="0"/>
                <a:ea typeface="ヒラギノ角ゴ Pro W3"/>
                <a:cs typeface="ヒラギノ角ゴ Pro W3"/>
              </a:defRPr>
            </a:lvl6pPr>
            <a:lvl7pPr marL="2971800" indent="-228600" eaLnBrk="0" fontAlgn="base" hangingPunct="0">
              <a:spcBef>
                <a:spcPct val="0"/>
              </a:spcBef>
              <a:spcAft>
                <a:spcPct val="0"/>
              </a:spcAft>
              <a:defRPr>
                <a:solidFill>
                  <a:schemeClr val="tx1"/>
                </a:solidFill>
                <a:latin typeface="Arial" pitchFamily="34" charset="0"/>
                <a:ea typeface="ヒラギノ角ゴ Pro W3"/>
                <a:cs typeface="ヒラギノ角ゴ Pro W3"/>
              </a:defRPr>
            </a:lvl7pPr>
            <a:lvl8pPr marL="3429000" indent="-228600" eaLnBrk="0" fontAlgn="base" hangingPunct="0">
              <a:spcBef>
                <a:spcPct val="0"/>
              </a:spcBef>
              <a:spcAft>
                <a:spcPct val="0"/>
              </a:spcAft>
              <a:defRPr>
                <a:solidFill>
                  <a:schemeClr val="tx1"/>
                </a:solidFill>
                <a:latin typeface="Arial" pitchFamily="34" charset="0"/>
                <a:ea typeface="ヒラギノ角ゴ Pro W3"/>
                <a:cs typeface="ヒラギノ角ゴ Pro W3"/>
              </a:defRPr>
            </a:lvl8pPr>
            <a:lvl9pPr marL="3886200" indent="-228600" eaLnBrk="0" fontAlgn="base" hangingPunct="0">
              <a:spcBef>
                <a:spcPct val="0"/>
              </a:spcBef>
              <a:spcAft>
                <a:spcPct val="0"/>
              </a:spcAft>
              <a:defRPr>
                <a:solidFill>
                  <a:schemeClr val="tx1"/>
                </a:solidFill>
                <a:latin typeface="Arial" pitchFamily="34" charset="0"/>
                <a:ea typeface="ヒラギノ角ゴ Pro W3"/>
                <a:cs typeface="ヒラギノ角ゴ Pro W3"/>
              </a:defRPr>
            </a:lvl9pPr>
          </a:lstStyle>
          <a:p>
            <a:pPr eaLnBrk="1" hangingPunct="1"/>
            <a:r>
              <a:rPr lang="en-US" altLang="en-US">
                <a:latin typeface="News Gothic MT"/>
                <a:ea typeface="News Gothic MT"/>
                <a:cs typeface="News Gothic MT"/>
              </a:rPr>
              <a:t>Eliminate sanitation &amp; garbage problems</a:t>
            </a:r>
          </a:p>
        </p:txBody>
      </p:sp>
      <p:sp>
        <p:nvSpPr>
          <p:cNvPr id="17" name="TextBox 16"/>
          <p:cNvSpPr txBox="1">
            <a:spLocks noChangeArrowheads="1"/>
          </p:cNvSpPr>
          <p:nvPr/>
        </p:nvSpPr>
        <p:spPr bwMode="auto">
          <a:xfrm>
            <a:off x="1622424" y="4419601"/>
            <a:ext cx="2551113" cy="923925"/>
          </a:xfrm>
          <a:prstGeom prst="rect">
            <a:avLst/>
          </a:prstGeom>
          <a:solidFill>
            <a:srgbClr val="FFFF00"/>
          </a:solidFill>
          <a:ln w="25400">
            <a:solidFill>
              <a:schemeClr val="tx1"/>
            </a:solidFill>
            <a:miter lim="800000"/>
            <a:headEnd/>
            <a:tailEnd/>
          </a:ln>
        </p:spPr>
        <p:txBody>
          <a:bodyPr>
            <a:spAutoFit/>
          </a:bodyPr>
          <a:lstStyle>
            <a:lvl1pPr eaLnBrk="0" hangingPunct="0">
              <a:defRPr>
                <a:solidFill>
                  <a:schemeClr val="tx1"/>
                </a:solidFill>
                <a:latin typeface="Arial" pitchFamily="34" charset="0"/>
                <a:ea typeface="ヒラギノ角ゴ Pro W3"/>
                <a:cs typeface="ヒラギノ角ゴ Pro W3"/>
              </a:defRPr>
            </a:lvl1pPr>
            <a:lvl2pPr marL="742950" indent="-285750" eaLnBrk="0" hangingPunct="0">
              <a:defRPr>
                <a:solidFill>
                  <a:schemeClr val="tx1"/>
                </a:solidFill>
                <a:latin typeface="Arial" pitchFamily="34" charset="0"/>
                <a:ea typeface="ヒラギノ角ゴ Pro W3"/>
                <a:cs typeface="ヒラギノ角ゴ Pro W3"/>
              </a:defRPr>
            </a:lvl2pPr>
            <a:lvl3pPr marL="1143000" indent="-228600" eaLnBrk="0" hangingPunct="0">
              <a:defRPr>
                <a:solidFill>
                  <a:schemeClr val="tx1"/>
                </a:solidFill>
                <a:latin typeface="Arial" pitchFamily="34" charset="0"/>
                <a:ea typeface="ヒラギノ角ゴ Pro W3"/>
                <a:cs typeface="ヒラギノ角ゴ Pro W3"/>
              </a:defRPr>
            </a:lvl3pPr>
            <a:lvl4pPr marL="1600200" indent="-228600" eaLnBrk="0" hangingPunct="0">
              <a:defRPr>
                <a:solidFill>
                  <a:schemeClr val="tx1"/>
                </a:solidFill>
                <a:latin typeface="Arial" pitchFamily="34" charset="0"/>
                <a:ea typeface="ヒラギノ角ゴ Pro W3"/>
                <a:cs typeface="ヒラギノ角ゴ Pro W3"/>
              </a:defRPr>
            </a:lvl4pPr>
            <a:lvl5pPr marL="2057400" indent="-228600" eaLnBrk="0" hangingPunct="0">
              <a:defRPr>
                <a:solidFill>
                  <a:schemeClr val="tx1"/>
                </a:solidFill>
                <a:latin typeface="Arial" pitchFamily="34" charset="0"/>
                <a:ea typeface="ヒラギノ角ゴ Pro W3"/>
                <a:cs typeface="ヒラギノ角ゴ Pro W3"/>
              </a:defRPr>
            </a:lvl5pPr>
            <a:lvl6pPr marL="25146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6pPr>
            <a:lvl7pPr marL="29718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7pPr>
            <a:lvl8pPr marL="34290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8pPr>
            <a:lvl9pPr marL="38862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9pPr>
          </a:lstStyle>
          <a:p>
            <a:pPr eaLnBrk="1" hangingPunct="1"/>
            <a:r>
              <a:rPr lang="en-US" altLang="en-US">
                <a:latin typeface="News Gothic MT"/>
                <a:ea typeface="News Gothic MT"/>
                <a:cs typeface="News Gothic MT"/>
              </a:rPr>
              <a:t>Eliminate standing water, clogged sinks &amp; leaking faucets</a:t>
            </a:r>
          </a:p>
        </p:txBody>
      </p:sp>
      <p:sp>
        <p:nvSpPr>
          <p:cNvPr id="15" name="TextBox 14"/>
          <p:cNvSpPr txBox="1"/>
          <p:nvPr/>
        </p:nvSpPr>
        <p:spPr>
          <a:xfrm>
            <a:off x="2913856" y="2772568"/>
            <a:ext cx="6364288" cy="1816100"/>
          </a:xfrm>
          <a:prstGeom prst="rect">
            <a:avLst/>
          </a:prstGeom>
          <a:solidFill>
            <a:schemeClr val="accent6">
              <a:lumMod val="75000"/>
            </a:schemeClr>
          </a:solidFill>
          <a:ln w="25400">
            <a:solidFill>
              <a:schemeClr val="tx1"/>
            </a:solidFill>
          </a:ln>
        </p:spPr>
        <p:txBody>
          <a:bodyPr>
            <a:spAutoFit/>
          </a:bodyPr>
          <a:lstStyle/>
          <a:p>
            <a:pPr>
              <a:defRPr/>
            </a:pPr>
            <a:r>
              <a:rPr lang="en-US" sz="2800" b="1" dirty="0">
                <a:latin typeface="News Gothic MT"/>
                <a:ea typeface="ヒラギノ角ゴ Pro W3" pitchFamily="37" charset="-128"/>
                <a:cs typeface="News Gothic MT"/>
              </a:rPr>
              <a:t>Take home message: </a:t>
            </a:r>
            <a:r>
              <a:rPr lang="en-US" sz="2800" dirty="0">
                <a:latin typeface="News Gothic MT"/>
                <a:ea typeface="ヒラギノ角ゴ Pro W3" pitchFamily="37" charset="-128"/>
                <a:cs typeface="News Gothic MT"/>
              </a:rPr>
              <a:t>Pests need food and water to survive. Take away their access to these things, and you’re taking away their diet!</a:t>
            </a:r>
          </a:p>
        </p:txBody>
      </p:sp>
      <p:sp>
        <p:nvSpPr>
          <p:cNvPr id="35854" name="TextBox 17"/>
          <p:cNvSpPr txBox="1">
            <a:spLocks noChangeArrowheads="1"/>
          </p:cNvSpPr>
          <p:nvPr/>
        </p:nvSpPr>
        <p:spPr bwMode="auto">
          <a:xfrm>
            <a:off x="2425700" y="3773488"/>
            <a:ext cx="184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ヒラギノ角ゴ Pro W3"/>
                <a:cs typeface="ヒラギノ角ゴ Pro W3"/>
              </a:defRPr>
            </a:lvl1pPr>
            <a:lvl2pPr marL="742950" indent="-285750" eaLnBrk="0" hangingPunct="0">
              <a:defRPr>
                <a:solidFill>
                  <a:schemeClr val="tx1"/>
                </a:solidFill>
                <a:latin typeface="Arial" pitchFamily="34" charset="0"/>
                <a:ea typeface="ヒラギノ角ゴ Pro W3"/>
                <a:cs typeface="ヒラギノ角ゴ Pro W3"/>
              </a:defRPr>
            </a:lvl2pPr>
            <a:lvl3pPr marL="1143000" indent="-228600" eaLnBrk="0" hangingPunct="0">
              <a:defRPr>
                <a:solidFill>
                  <a:schemeClr val="tx1"/>
                </a:solidFill>
                <a:latin typeface="Arial" pitchFamily="34" charset="0"/>
                <a:ea typeface="ヒラギノ角ゴ Pro W3"/>
                <a:cs typeface="ヒラギノ角ゴ Pro W3"/>
              </a:defRPr>
            </a:lvl3pPr>
            <a:lvl4pPr marL="1600200" indent="-228600" eaLnBrk="0" hangingPunct="0">
              <a:defRPr>
                <a:solidFill>
                  <a:schemeClr val="tx1"/>
                </a:solidFill>
                <a:latin typeface="Arial" pitchFamily="34" charset="0"/>
                <a:ea typeface="ヒラギノ角ゴ Pro W3"/>
                <a:cs typeface="ヒラギノ角ゴ Pro W3"/>
              </a:defRPr>
            </a:lvl4pPr>
            <a:lvl5pPr marL="2057400" indent="-228600" eaLnBrk="0" hangingPunct="0">
              <a:defRPr>
                <a:solidFill>
                  <a:schemeClr val="tx1"/>
                </a:solidFill>
                <a:latin typeface="Arial" pitchFamily="34" charset="0"/>
                <a:ea typeface="ヒラギノ角ゴ Pro W3"/>
                <a:cs typeface="ヒラギノ角ゴ Pro W3"/>
              </a:defRPr>
            </a:lvl5pPr>
            <a:lvl6pPr marL="25146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6pPr>
            <a:lvl7pPr marL="29718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7pPr>
            <a:lvl8pPr marL="34290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8pPr>
            <a:lvl9pPr marL="38862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9pPr>
          </a:lstStyle>
          <a:p>
            <a:pPr eaLnBrk="1" hangingPunct="1"/>
            <a:endParaRPr lang="en-US" altLang="en-US"/>
          </a:p>
        </p:txBody>
      </p:sp>
    </p:spTree>
    <p:custDataLst>
      <p:tags r:id="rId1"/>
    </p:custDataLst>
    <p:extLst>
      <p:ext uri="{BB962C8B-B14F-4D97-AF65-F5344CB8AC3E}">
        <p14:creationId xmlns:p14="http://schemas.microsoft.com/office/powerpoint/2010/main" val="42709722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dissolve">
                                      <p:cBhvr>
                                        <p:cTn id="12" dur="500"/>
                                        <p:tgtEl>
                                          <p:spTgt spid="1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dissolve">
                                      <p:cBhvr>
                                        <p:cTn id="17" dur="500"/>
                                        <p:tgtEl>
                                          <p:spTgt spid="1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dissolve">
                                      <p:cBhvr>
                                        <p:cTn id="22" dur="500"/>
                                        <p:tgtEl>
                                          <p:spTgt spid="14"/>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mph" presetSubtype="0" nodeType="clickEffect">
                                  <p:stCondLst>
                                    <p:cond delay="0"/>
                                  </p:stCondLst>
                                  <p:childTnLst>
                                    <p:set>
                                      <p:cBhvr rctx="PPT">
                                        <p:cTn id="26" dur="indefinite"/>
                                        <p:tgtEl>
                                          <p:spTgt spid="3076"/>
                                        </p:tgtEl>
                                        <p:attrNameLst>
                                          <p:attrName>style.opacity</p:attrName>
                                        </p:attrNameLst>
                                      </p:cBhvr>
                                      <p:to>
                                        <p:strVal val="0.5"/>
                                      </p:to>
                                    </p:set>
                                    <p:animEffect filter="image" prLst="opacity: 0.5">
                                      <p:cBhvr rctx="IE">
                                        <p:cTn id="27" dur="indefinite"/>
                                        <p:tgtEl>
                                          <p:spTgt spid="3076"/>
                                        </p:tgtEl>
                                      </p:cBhvr>
                                    </p:animEffect>
                                  </p:childTnLst>
                                </p:cTn>
                              </p:par>
                              <p:par>
                                <p:cTn id="28" presetID="9" presetClass="emph" presetSubtype="0" nodeType="withEffect">
                                  <p:stCondLst>
                                    <p:cond delay="0"/>
                                  </p:stCondLst>
                                  <p:childTnLst>
                                    <p:set>
                                      <p:cBhvr rctx="PPT">
                                        <p:cTn id="29" dur="indefinite"/>
                                        <p:tgtEl>
                                          <p:spTgt spid="3075"/>
                                        </p:tgtEl>
                                        <p:attrNameLst>
                                          <p:attrName>style.opacity</p:attrName>
                                        </p:attrNameLst>
                                      </p:cBhvr>
                                      <p:to>
                                        <p:strVal val="0.5"/>
                                      </p:to>
                                    </p:set>
                                    <p:animEffect filter="image" prLst="opacity: 0.5">
                                      <p:cBhvr rctx="IE">
                                        <p:cTn id="30" dur="indefinite"/>
                                        <p:tgtEl>
                                          <p:spTgt spid="3075"/>
                                        </p:tgtEl>
                                      </p:cBhvr>
                                    </p:animEffect>
                                  </p:childTnLst>
                                </p:cTn>
                              </p:par>
                              <p:par>
                                <p:cTn id="31" presetID="9" presetClass="emph" presetSubtype="0" nodeType="withEffect">
                                  <p:stCondLst>
                                    <p:cond delay="0"/>
                                  </p:stCondLst>
                                  <p:childTnLst>
                                    <p:set>
                                      <p:cBhvr rctx="PPT">
                                        <p:cTn id="32" dur="indefinite"/>
                                        <p:tgtEl>
                                          <p:spTgt spid="3074"/>
                                        </p:tgtEl>
                                        <p:attrNameLst>
                                          <p:attrName>style.opacity</p:attrName>
                                        </p:attrNameLst>
                                      </p:cBhvr>
                                      <p:to>
                                        <p:strVal val="0.5"/>
                                      </p:to>
                                    </p:set>
                                    <p:animEffect filter="image" prLst="opacity: 0.5">
                                      <p:cBhvr rctx="IE">
                                        <p:cTn id="33" dur="indefinite"/>
                                        <p:tgtEl>
                                          <p:spTgt spid="3074"/>
                                        </p:tgtEl>
                                      </p:cBhvr>
                                    </p:animEffect>
                                  </p:childTnLst>
                                </p:cTn>
                              </p:par>
                              <p:par>
                                <p:cTn id="34" presetID="9" presetClass="emph" presetSubtype="0" grpId="0" nodeType="withEffect">
                                  <p:stCondLst>
                                    <p:cond delay="0"/>
                                  </p:stCondLst>
                                  <p:childTnLst>
                                    <p:set>
                                      <p:cBhvr rctx="PPT">
                                        <p:cTn id="35" dur="indefinite"/>
                                        <p:tgtEl>
                                          <p:spTgt spid="2"/>
                                        </p:tgtEl>
                                        <p:attrNameLst>
                                          <p:attrName>style.opacity</p:attrName>
                                        </p:attrNameLst>
                                      </p:cBhvr>
                                      <p:to>
                                        <p:strVal val="0.5"/>
                                      </p:to>
                                    </p:set>
                                    <p:animEffect filter="image" prLst="opacity: 0.5">
                                      <p:cBhvr rctx="IE">
                                        <p:cTn id="36" dur="indefinite"/>
                                        <p:tgtEl>
                                          <p:spTgt spid="2"/>
                                        </p:tgtEl>
                                      </p:cBhvr>
                                    </p:animEffect>
                                  </p:childTnLst>
                                </p:cTn>
                              </p:par>
                              <p:par>
                                <p:cTn id="37" presetID="9" presetClass="emph" presetSubtype="0" grpId="1" nodeType="withEffect">
                                  <p:stCondLst>
                                    <p:cond delay="0"/>
                                  </p:stCondLst>
                                  <p:childTnLst>
                                    <p:set>
                                      <p:cBhvr rctx="PPT">
                                        <p:cTn id="38" dur="indefinite"/>
                                        <p:tgtEl>
                                          <p:spTgt spid="13"/>
                                        </p:tgtEl>
                                        <p:attrNameLst>
                                          <p:attrName>style.opacity</p:attrName>
                                        </p:attrNameLst>
                                      </p:cBhvr>
                                      <p:to>
                                        <p:strVal val="0.5"/>
                                      </p:to>
                                    </p:set>
                                    <p:animEffect filter="image" prLst="opacity: 0.5">
                                      <p:cBhvr rctx="IE">
                                        <p:cTn id="39" dur="indefinite"/>
                                        <p:tgtEl>
                                          <p:spTgt spid="13"/>
                                        </p:tgtEl>
                                      </p:cBhvr>
                                    </p:animEffect>
                                  </p:childTnLst>
                                </p:cTn>
                              </p:par>
                              <p:par>
                                <p:cTn id="40" presetID="9" presetClass="emph" presetSubtype="0" grpId="1" nodeType="withEffect">
                                  <p:stCondLst>
                                    <p:cond delay="0"/>
                                  </p:stCondLst>
                                  <p:childTnLst>
                                    <p:set>
                                      <p:cBhvr rctx="PPT">
                                        <p:cTn id="41" dur="indefinite"/>
                                        <p:tgtEl>
                                          <p:spTgt spid="14"/>
                                        </p:tgtEl>
                                        <p:attrNameLst>
                                          <p:attrName>style.opacity</p:attrName>
                                        </p:attrNameLst>
                                      </p:cBhvr>
                                      <p:to>
                                        <p:strVal val="0.5"/>
                                      </p:to>
                                    </p:set>
                                    <p:animEffect filter="image" prLst="opacity: 0.5">
                                      <p:cBhvr rctx="IE">
                                        <p:cTn id="42" dur="indefinite"/>
                                        <p:tgtEl>
                                          <p:spTgt spid="14"/>
                                        </p:tgtEl>
                                      </p:cBhvr>
                                    </p:animEffect>
                                  </p:childTnLst>
                                </p:cTn>
                              </p:par>
                              <p:par>
                                <p:cTn id="43" presetID="9" presetClass="emph" presetSubtype="0" grpId="1" nodeType="withEffect">
                                  <p:stCondLst>
                                    <p:cond delay="0"/>
                                  </p:stCondLst>
                                  <p:childTnLst>
                                    <p:set>
                                      <p:cBhvr rctx="PPT">
                                        <p:cTn id="44" dur="indefinite"/>
                                        <p:tgtEl>
                                          <p:spTgt spid="12"/>
                                        </p:tgtEl>
                                        <p:attrNameLst>
                                          <p:attrName>style.opacity</p:attrName>
                                        </p:attrNameLst>
                                      </p:cBhvr>
                                      <p:to>
                                        <p:strVal val="0.5"/>
                                      </p:to>
                                    </p:set>
                                    <p:animEffect filter="image" prLst="opacity: 0.5">
                                      <p:cBhvr rctx="IE">
                                        <p:cTn id="45" dur="indefinite"/>
                                        <p:tgtEl>
                                          <p:spTgt spid="12"/>
                                        </p:tgtEl>
                                      </p:cBhvr>
                                    </p:animEffect>
                                  </p:childTnLst>
                                </p:cTn>
                              </p:par>
                              <p:par>
                                <p:cTn id="46" presetID="9" presetClass="emph" presetSubtype="0" grpId="1" nodeType="withEffect">
                                  <p:stCondLst>
                                    <p:cond delay="0"/>
                                  </p:stCondLst>
                                  <p:childTnLst>
                                    <p:set>
                                      <p:cBhvr rctx="PPT">
                                        <p:cTn id="47" dur="indefinite"/>
                                        <p:tgtEl>
                                          <p:spTgt spid="17"/>
                                        </p:tgtEl>
                                        <p:attrNameLst>
                                          <p:attrName>style.opacity</p:attrName>
                                        </p:attrNameLst>
                                      </p:cBhvr>
                                      <p:to>
                                        <p:strVal val="0.5"/>
                                      </p:to>
                                    </p:set>
                                    <p:animEffect filter="image" prLst="opacity: 0.5">
                                      <p:cBhvr rctx="IE">
                                        <p:cTn id="48" dur="indefinite"/>
                                        <p:tgtEl>
                                          <p:spTgt spid="17"/>
                                        </p:tgtEl>
                                      </p:cBhvr>
                                    </p:animEffect>
                                  </p:childTnLst>
                                </p:cTn>
                              </p:par>
                              <p:par>
                                <p:cTn id="49" presetID="2" presetClass="entr" presetSubtype="4" fill="hold" grpId="0" nodeType="withEffect">
                                  <p:stCondLst>
                                    <p:cond delay="0"/>
                                  </p:stCondLst>
                                  <p:childTnLst>
                                    <p:set>
                                      <p:cBhvr>
                                        <p:cTn id="50" dur="1" fill="hold">
                                          <p:stCondLst>
                                            <p:cond delay="0"/>
                                          </p:stCondLst>
                                        </p:cTn>
                                        <p:tgtEl>
                                          <p:spTgt spid="15"/>
                                        </p:tgtEl>
                                        <p:attrNameLst>
                                          <p:attrName>style.visibility</p:attrName>
                                        </p:attrNameLst>
                                      </p:cBhvr>
                                      <p:to>
                                        <p:strVal val="visible"/>
                                      </p:to>
                                    </p:set>
                                    <p:anim calcmode="lin" valueType="num">
                                      <p:cBhvr additive="base">
                                        <p:cTn id="51" dur="500" fill="hold"/>
                                        <p:tgtEl>
                                          <p:spTgt spid="15"/>
                                        </p:tgtEl>
                                        <p:attrNameLst>
                                          <p:attrName>ppt_x</p:attrName>
                                        </p:attrNameLst>
                                      </p:cBhvr>
                                      <p:tavLst>
                                        <p:tav tm="0">
                                          <p:val>
                                            <p:strVal val="#ppt_x"/>
                                          </p:val>
                                        </p:tav>
                                        <p:tav tm="100000">
                                          <p:val>
                                            <p:strVal val="#ppt_x"/>
                                          </p:val>
                                        </p:tav>
                                      </p:tavLst>
                                    </p:anim>
                                    <p:anim calcmode="lin" valueType="num">
                                      <p:cBhvr additive="base">
                                        <p:cTn id="5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animBg="1"/>
      <p:bldP spid="13" grpId="1" animBg="1"/>
      <p:bldP spid="14" grpId="0" animBg="1"/>
      <p:bldP spid="14" grpId="1" animBg="1"/>
      <p:bldP spid="12" grpId="0" animBg="1"/>
      <p:bldP spid="12" grpId="1" animBg="1"/>
      <p:bldP spid="17" grpId="0" animBg="1"/>
      <p:bldP spid="17" grpId="1" animBg="1"/>
      <p:bldP spid="1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1" y="3524251"/>
            <a:ext cx="4645025" cy="3201987"/>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194" name="Picture 2"/>
          <p:cNvPicPr>
            <a:picLocks noChangeAspect="1" noChangeArrowheads="1"/>
          </p:cNvPicPr>
          <p:nvPr/>
        </p:nvPicPr>
        <p:blipFill>
          <a:blip r:embed="rId5">
            <a:extLst>
              <a:ext uri="{28A0092B-C50C-407E-A947-70E740481C1C}">
                <a14:useLocalDpi xmlns:a14="http://schemas.microsoft.com/office/drawing/2010/main" val="0"/>
              </a:ext>
            </a:extLst>
          </a:blip>
          <a:srcRect l="5408" r="9998"/>
          <a:stretch>
            <a:fillRect/>
          </a:stretch>
        </p:blipFill>
        <p:spPr bwMode="auto">
          <a:xfrm>
            <a:off x="1752601" y="1199535"/>
            <a:ext cx="3940175" cy="2905125"/>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981200" y="381000"/>
            <a:ext cx="8229600" cy="584200"/>
          </a:xfrm>
        </p:spPr>
        <p:txBody>
          <a:bodyPr>
            <a:normAutofit fontScale="90000"/>
          </a:bodyPr>
          <a:lstStyle/>
          <a:p>
            <a:pPr>
              <a:defRPr/>
            </a:pPr>
            <a:r>
              <a:rPr lang="en-US" dirty="0">
                <a:latin typeface="+mj-lt"/>
              </a:rPr>
              <a:t>Prevention: Remove Pests’ Shelter</a:t>
            </a:r>
          </a:p>
        </p:txBody>
      </p:sp>
      <p:sp>
        <p:nvSpPr>
          <p:cNvPr id="3" name="Content Placeholder 2"/>
          <p:cNvSpPr txBox="1">
            <a:spLocks/>
          </p:cNvSpPr>
          <p:nvPr/>
        </p:nvSpPr>
        <p:spPr>
          <a:xfrm>
            <a:off x="1981200" y="1600201"/>
            <a:ext cx="8229600" cy="4525963"/>
          </a:xfrm>
          <a:prstGeom prst="rect">
            <a:avLst/>
          </a:prstGeom>
        </p:spPr>
        <p:txBody>
          <a:bodyPr/>
          <a:lstStyle/>
          <a:p>
            <a:pPr marL="342900" indent="-342900">
              <a:spcBef>
                <a:spcPct val="20000"/>
              </a:spcBef>
              <a:defRPr/>
            </a:pPr>
            <a:endParaRPr lang="en-US" sz="3200" dirty="0"/>
          </a:p>
        </p:txBody>
      </p:sp>
      <p:sp>
        <p:nvSpPr>
          <p:cNvPr id="9" name="TextBox 8"/>
          <p:cNvSpPr txBox="1">
            <a:spLocks noChangeArrowheads="1"/>
          </p:cNvSpPr>
          <p:nvPr/>
        </p:nvSpPr>
        <p:spPr bwMode="auto">
          <a:xfrm>
            <a:off x="5334000" y="1339531"/>
            <a:ext cx="3471862" cy="646113"/>
          </a:xfrm>
          <a:prstGeom prst="rect">
            <a:avLst/>
          </a:prstGeom>
          <a:solidFill>
            <a:srgbClr val="FFFF00"/>
          </a:solidFill>
          <a:ln w="25400">
            <a:solidFill>
              <a:schemeClr val="tx1"/>
            </a:solidFill>
            <a:miter lim="800000"/>
            <a:headEnd/>
            <a:tailEnd/>
          </a:ln>
        </p:spPr>
        <p:txBody>
          <a:bodyPr>
            <a:spAutoFit/>
          </a:bodyPr>
          <a:lstStyle>
            <a:lvl1pPr eaLnBrk="0" hangingPunct="0">
              <a:defRPr>
                <a:solidFill>
                  <a:schemeClr val="tx1"/>
                </a:solidFill>
                <a:latin typeface="Arial" pitchFamily="34" charset="0"/>
                <a:ea typeface="ヒラギノ角ゴ Pro W3"/>
                <a:cs typeface="ヒラギノ角ゴ Pro W3"/>
              </a:defRPr>
            </a:lvl1pPr>
            <a:lvl2pPr marL="742950" indent="-285750" eaLnBrk="0" hangingPunct="0">
              <a:defRPr>
                <a:solidFill>
                  <a:schemeClr val="tx1"/>
                </a:solidFill>
                <a:latin typeface="Arial" pitchFamily="34" charset="0"/>
                <a:ea typeface="ヒラギノ角ゴ Pro W3"/>
                <a:cs typeface="ヒラギノ角ゴ Pro W3"/>
              </a:defRPr>
            </a:lvl2pPr>
            <a:lvl3pPr marL="1143000" indent="-228600" eaLnBrk="0" hangingPunct="0">
              <a:defRPr>
                <a:solidFill>
                  <a:schemeClr val="tx1"/>
                </a:solidFill>
                <a:latin typeface="Arial" pitchFamily="34" charset="0"/>
                <a:ea typeface="ヒラギノ角ゴ Pro W3"/>
                <a:cs typeface="ヒラギノ角ゴ Pro W3"/>
              </a:defRPr>
            </a:lvl3pPr>
            <a:lvl4pPr marL="1600200" indent="-228600" eaLnBrk="0" hangingPunct="0">
              <a:defRPr>
                <a:solidFill>
                  <a:schemeClr val="tx1"/>
                </a:solidFill>
                <a:latin typeface="Arial" pitchFamily="34" charset="0"/>
                <a:ea typeface="ヒラギノ角ゴ Pro W3"/>
                <a:cs typeface="ヒラギノ角ゴ Pro W3"/>
              </a:defRPr>
            </a:lvl4pPr>
            <a:lvl5pPr marL="2057400" indent="-228600" eaLnBrk="0" hangingPunct="0">
              <a:defRPr>
                <a:solidFill>
                  <a:schemeClr val="tx1"/>
                </a:solidFill>
                <a:latin typeface="Arial" pitchFamily="34" charset="0"/>
                <a:ea typeface="ヒラギノ角ゴ Pro W3"/>
                <a:cs typeface="ヒラギノ角ゴ Pro W3"/>
              </a:defRPr>
            </a:lvl5pPr>
            <a:lvl6pPr marL="25146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6pPr>
            <a:lvl7pPr marL="29718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7pPr>
            <a:lvl8pPr marL="34290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8pPr>
            <a:lvl9pPr marL="38862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9pPr>
          </a:lstStyle>
          <a:p>
            <a:pPr eaLnBrk="1" hangingPunct="1"/>
            <a:r>
              <a:rPr lang="en-US" altLang="en-US">
                <a:latin typeface="News Gothic MT"/>
                <a:ea typeface="News Gothic MT"/>
                <a:cs typeface="News Gothic MT"/>
              </a:rPr>
              <a:t>Replace cardboard boxes with plastic containers with lids</a:t>
            </a:r>
          </a:p>
        </p:txBody>
      </p:sp>
      <p:sp>
        <p:nvSpPr>
          <p:cNvPr id="10" name="TextBox 9"/>
          <p:cNvSpPr txBox="1">
            <a:spLocks noChangeArrowheads="1"/>
          </p:cNvSpPr>
          <p:nvPr/>
        </p:nvSpPr>
        <p:spPr bwMode="auto">
          <a:xfrm>
            <a:off x="2286001" y="4706640"/>
            <a:ext cx="3233737" cy="922338"/>
          </a:xfrm>
          <a:prstGeom prst="rect">
            <a:avLst/>
          </a:prstGeom>
          <a:solidFill>
            <a:srgbClr val="FFFF00"/>
          </a:solidFill>
          <a:ln w="25400">
            <a:solidFill>
              <a:schemeClr val="tx1"/>
            </a:solidFill>
            <a:miter lim="800000"/>
            <a:headEnd/>
            <a:tailEnd/>
          </a:ln>
        </p:spPr>
        <p:txBody>
          <a:bodyPr>
            <a:spAutoFit/>
          </a:bodyPr>
          <a:lstStyle>
            <a:lvl1pPr eaLnBrk="0" hangingPunct="0">
              <a:defRPr>
                <a:solidFill>
                  <a:schemeClr val="tx1"/>
                </a:solidFill>
                <a:latin typeface="Arial" pitchFamily="34" charset="0"/>
                <a:ea typeface="ヒラギノ角ゴ Pro W3"/>
                <a:cs typeface="ヒラギノ角ゴ Pro W3"/>
              </a:defRPr>
            </a:lvl1pPr>
            <a:lvl2pPr marL="742950" indent="-285750" eaLnBrk="0" hangingPunct="0">
              <a:defRPr>
                <a:solidFill>
                  <a:schemeClr val="tx1"/>
                </a:solidFill>
                <a:latin typeface="Arial" pitchFamily="34" charset="0"/>
                <a:ea typeface="ヒラギノ角ゴ Pro W3"/>
                <a:cs typeface="ヒラギノ角ゴ Pro W3"/>
              </a:defRPr>
            </a:lvl2pPr>
            <a:lvl3pPr marL="1143000" indent="-228600" eaLnBrk="0" hangingPunct="0">
              <a:defRPr>
                <a:solidFill>
                  <a:schemeClr val="tx1"/>
                </a:solidFill>
                <a:latin typeface="Arial" pitchFamily="34" charset="0"/>
                <a:ea typeface="ヒラギノ角ゴ Pro W3"/>
                <a:cs typeface="ヒラギノ角ゴ Pro W3"/>
              </a:defRPr>
            </a:lvl3pPr>
            <a:lvl4pPr marL="1600200" indent="-228600" eaLnBrk="0" hangingPunct="0">
              <a:defRPr>
                <a:solidFill>
                  <a:schemeClr val="tx1"/>
                </a:solidFill>
                <a:latin typeface="Arial" pitchFamily="34" charset="0"/>
                <a:ea typeface="ヒラギノ角ゴ Pro W3"/>
                <a:cs typeface="ヒラギノ角ゴ Pro W3"/>
              </a:defRPr>
            </a:lvl4pPr>
            <a:lvl5pPr marL="2057400" indent="-228600" eaLnBrk="0" hangingPunct="0">
              <a:defRPr>
                <a:solidFill>
                  <a:schemeClr val="tx1"/>
                </a:solidFill>
                <a:latin typeface="Arial" pitchFamily="34" charset="0"/>
                <a:ea typeface="ヒラギノ角ゴ Pro W3"/>
                <a:cs typeface="ヒラギノ角ゴ Pro W3"/>
              </a:defRPr>
            </a:lvl5pPr>
            <a:lvl6pPr marL="25146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6pPr>
            <a:lvl7pPr marL="29718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7pPr>
            <a:lvl8pPr marL="34290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8pPr>
            <a:lvl9pPr marL="38862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9pPr>
          </a:lstStyle>
          <a:p>
            <a:pPr eaLnBrk="1" hangingPunct="1"/>
            <a:r>
              <a:rPr lang="en-US" altLang="en-US">
                <a:latin typeface="News Gothic MT"/>
                <a:ea typeface="News Gothic MT"/>
                <a:cs typeface="News Gothic MT"/>
              </a:rPr>
              <a:t>Organize! Clutter provides hiding spots for pests and covers up their evidence</a:t>
            </a:r>
          </a:p>
        </p:txBody>
      </p:sp>
      <p:sp>
        <p:nvSpPr>
          <p:cNvPr id="15" name="TextBox 14"/>
          <p:cNvSpPr txBox="1"/>
          <p:nvPr/>
        </p:nvSpPr>
        <p:spPr>
          <a:xfrm>
            <a:off x="3073400" y="2652096"/>
            <a:ext cx="5238750" cy="1816100"/>
          </a:xfrm>
          <a:prstGeom prst="rect">
            <a:avLst/>
          </a:prstGeom>
          <a:solidFill>
            <a:schemeClr val="accent6">
              <a:lumMod val="75000"/>
            </a:schemeClr>
          </a:solidFill>
          <a:ln w="25400">
            <a:solidFill>
              <a:schemeClr val="tx1"/>
            </a:solidFill>
          </a:ln>
        </p:spPr>
        <p:txBody>
          <a:bodyPr>
            <a:spAutoFit/>
          </a:bodyPr>
          <a:lstStyle/>
          <a:p>
            <a:pPr>
              <a:defRPr/>
            </a:pPr>
            <a:r>
              <a:rPr lang="en-US" sz="2800" b="1" dirty="0">
                <a:latin typeface="News Gothic MT"/>
                <a:cs typeface="News Gothic MT"/>
              </a:rPr>
              <a:t>Take Home Message: </a:t>
            </a:r>
            <a:r>
              <a:rPr lang="en-US" sz="2800" dirty="0">
                <a:latin typeface="News Gothic MT"/>
                <a:cs typeface="News Gothic MT"/>
              </a:rPr>
              <a:t>Without shelter, pests will pack their bags and find a new home outside of your ECE facility.</a:t>
            </a:r>
          </a:p>
        </p:txBody>
      </p:sp>
    </p:spTree>
    <p:custDataLst>
      <p:tags r:id="rId1"/>
    </p:custDataLst>
    <p:extLst>
      <p:ext uri="{BB962C8B-B14F-4D97-AF65-F5344CB8AC3E}">
        <p14:creationId xmlns:p14="http://schemas.microsoft.com/office/powerpoint/2010/main" val="13116018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dissolve">
                                      <p:cBhvr>
                                        <p:cTn id="12" dur="500"/>
                                        <p:tgtEl>
                                          <p:spTgt spid="1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ppt_x"/>
                                          </p:val>
                                        </p:tav>
                                        <p:tav tm="100000">
                                          <p:val>
                                            <p:strVal val="#ppt_x"/>
                                          </p:val>
                                        </p:tav>
                                      </p:tavLst>
                                    </p:anim>
                                    <p:anim calcmode="lin" valueType="num">
                                      <p:cBhvr additive="base">
                                        <p:cTn id="18" dur="500" fill="hold"/>
                                        <p:tgtEl>
                                          <p:spTgt spid="15"/>
                                        </p:tgtEl>
                                        <p:attrNameLst>
                                          <p:attrName>ppt_y</p:attrName>
                                        </p:attrNameLst>
                                      </p:cBhvr>
                                      <p:tavLst>
                                        <p:tav tm="0">
                                          <p:val>
                                            <p:strVal val="1+#ppt_h/2"/>
                                          </p:val>
                                        </p:tav>
                                        <p:tav tm="100000">
                                          <p:val>
                                            <p:strVal val="#ppt_y"/>
                                          </p:val>
                                        </p:tav>
                                      </p:tavLst>
                                    </p:anim>
                                  </p:childTnLst>
                                </p:cTn>
                              </p:par>
                              <p:par>
                                <p:cTn id="19" presetID="9" presetClass="emph" presetSubtype="0" nodeType="withEffect">
                                  <p:stCondLst>
                                    <p:cond delay="0"/>
                                  </p:stCondLst>
                                  <p:childTnLst>
                                    <p:set>
                                      <p:cBhvr rctx="PPT">
                                        <p:cTn id="20" dur="indefinite"/>
                                        <p:tgtEl>
                                          <p:spTgt spid="8195"/>
                                        </p:tgtEl>
                                        <p:attrNameLst>
                                          <p:attrName>style.opacity</p:attrName>
                                        </p:attrNameLst>
                                      </p:cBhvr>
                                      <p:to>
                                        <p:strVal val="0.5"/>
                                      </p:to>
                                    </p:set>
                                    <p:animEffect filter="image" prLst="opacity: 0.5">
                                      <p:cBhvr rctx="IE">
                                        <p:cTn id="21" dur="indefinite"/>
                                        <p:tgtEl>
                                          <p:spTgt spid="8195"/>
                                        </p:tgtEl>
                                      </p:cBhvr>
                                    </p:animEffect>
                                  </p:childTnLst>
                                </p:cTn>
                              </p:par>
                              <p:par>
                                <p:cTn id="22" presetID="9" presetClass="emph" presetSubtype="0" nodeType="withEffect">
                                  <p:stCondLst>
                                    <p:cond delay="0"/>
                                  </p:stCondLst>
                                  <p:childTnLst>
                                    <p:set>
                                      <p:cBhvr rctx="PPT">
                                        <p:cTn id="23" dur="indefinite"/>
                                        <p:tgtEl>
                                          <p:spTgt spid="8194"/>
                                        </p:tgtEl>
                                        <p:attrNameLst>
                                          <p:attrName>style.opacity</p:attrName>
                                        </p:attrNameLst>
                                      </p:cBhvr>
                                      <p:to>
                                        <p:strVal val="0.5"/>
                                      </p:to>
                                    </p:set>
                                    <p:animEffect filter="image" prLst="opacity: 0.5">
                                      <p:cBhvr rctx="IE">
                                        <p:cTn id="24" dur="indefinite"/>
                                        <p:tgtEl>
                                          <p:spTgt spid="8194"/>
                                        </p:tgtEl>
                                      </p:cBhvr>
                                    </p:animEffect>
                                  </p:childTnLst>
                                </p:cTn>
                              </p:par>
                              <p:par>
                                <p:cTn id="25" presetID="9" presetClass="emph" presetSubtype="0" grpId="0" nodeType="withEffect">
                                  <p:stCondLst>
                                    <p:cond delay="0"/>
                                  </p:stCondLst>
                                  <p:childTnLst>
                                    <p:set>
                                      <p:cBhvr rctx="PPT">
                                        <p:cTn id="26" dur="indefinite"/>
                                        <p:tgtEl>
                                          <p:spTgt spid="2"/>
                                        </p:tgtEl>
                                        <p:attrNameLst>
                                          <p:attrName>style.opacity</p:attrName>
                                        </p:attrNameLst>
                                      </p:cBhvr>
                                      <p:to>
                                        <p:strVal val="0.5"/>
                                      </p:to>
                                    </p:set>
                                    <p:animEffect filter="image" prLst="opacity: 0.5">
                                      <p:cBhvr rctx="IE">
                                        <p:cTn id="27" dur="indefinite"/>
                                        <p:tgtEl>
                                          <p:spTgt spid="2"/>
                                        </p:tgtEl>
                                      </p:cBhvr>
                                    </p:animEffect>
                                  </p:childTnLst>
                                </p:cTn>
                              </p:par>
                              <p:par>
                                <p:cTn id="28" presetID="9" presetClass="emph" presetSubtype="0" grpId="0" nodeType="withEffect" nodePh="1">
                                  <p:stCondLst>
                                    <p:cond delay="0"/>
                                  </p:stCondLst>
                                  <p:endCondLst>
                                    <p:cond evt="begin" delay="0">
                                      <p:tn val="28"/>
                                    </p:cond>
                                  </p:endCondLst>
                                  <p:childTnLst>
                                    <p:set>
                                      <p:cBhvr rctx="PPT">
                                        <p:cTn id="29" dur="indefinite"/>
                                        <p:tgtEl>
                                          <p:spTgt spid="3"/>
                                        </p:tgtEl>
                                        <p:attrNameLst>
                                          <p:attrName>style.opacity</p:attrName>
                                        </p:attrNameLst>
                                      </p:cBhvr>
                                      <p:to>
                                        <p:strVal val="0.5"/>
                                      </p:to>
                                    </p:set>
                                    <p:animEffect filter="image" prLst="opacity: 0.5">
                                      <p:cBhvr rctx="IE">
                                        <p:cTn id="30" dur="indefinite"/>
                                        <p:tgtEl>
                                          <p:spTgt spid="3"/>
                                        </p:tgtEl>
                                      </p:cBhvr>
                                    </p:animEffect>
                                  </p:childTnLst>
                                </p:cTn>
                              </p:par>
                              <p:par>
                                <p:cTn id="31" presetID="9" presetClass="emph" presetSubtype="0" grpId="1" nodeType="withEffect">
                                  <p:stCondLst>
                                    <p:cond delay="0"/>
                                  </p:stCondLst>
                                  <p:childTnLst>
                                    <p:set>
                                      <p:cBhvr rctx="PPT">
                                        <p:cTn id="32" dur="indefinite"/>
                                        <p:tgtEl>
                                          <p:spTgt spid="9"/>
                                        </p:tgtEl>
                                        <p:attrNameLst>
                                          <p:attrName>style.opacity</p:attrName>
                                        </p:attrNameLst>
                                      </p:cBhvr>
                                      <p:to>
                                        <p:strVal val="0.5"/>
                                      </p:to>
                                    </p:set>
                                    <p:animEffect filter="image" prLst="opacity: 0.5">
                                      <p:cBhvr rctx="IE">
                                        <p:cTn id="33" dur="indefinite"/>
                                        <p:tgtEl>
                                          <p:spTgt spid="9"/>
                                        </p:tgtEl>
                                      </p:cBhvr>
                                    </p:animEffect>
                                  </p:childTnLst>
                                </p:cTn>
                              </p:par>
                              <p:par>
                                <p:cTn id="34" presetID="9" presetClass="emph" presetSubtype="0" grpId="1" nodeType="withEffect">
                                  <p:stCondLst>
                                    <p:cond delay="0"/>
                                  </p:stCondLst>
                                  <p:childTnLst>
                                    <p:set>
                                      <p:cBhvr rctx="PPT">
                                        <p:cTn id="35" dur="indefinite"/>
                                        <p:tgtEl>
                                          <p:spTgt spid="10"/>
                                        </p:tgtEl>
                                        <p:attrNameLst>
                                          <p:attrName>style.opacity</p:attrName>
                                        </p:attrNameLst>
                                      </p:cBhvr>
                                      <p:to>
                                        <p:strVal val="0.5"/>
                                      </p:to>
                                    </p:set>
                                    <p:animEffect filter="image" prLst="opacity: 0.5">
                                      <p:cBhvr rctx="IE">
                                        <p:cTn id="36" dur="indefinite"/>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9" grpId="0" animBg="1"/>
      <p:bldP spid="9" grpId="1" animBg="1"/>
      <p:bldP spid="10" grpId="0" animBg="1"/>
      <p:bldP spid="10" grpId="1" animBg="1"/>
      <p:bldP spid="1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554038"/>
            <a:ext cx="8229600" cy="584200"/>
          </a:xfrm>
        </p:spPr>
        <p:txBody>
          <a:bodyPr/>
          <a:lstStyle/>
          <a:p>
            <a:pPr>
              <a:defRPr/>
            </a:pPr>
            <a:r>
              <a:rPr lang="en-US" dirty="0">
                <a:latin typeface="+mj-lt"/>
              </a:rPr>
              <a:t>Inspection</a:t>
            </a:r>
          </a:p>
        </p:txBody>
      </p:sp>
      <p:sp>
        <p:nvSpPr>
          <p:cNvPr id="3" name="Content Placeholder 2"/>
          <p:cNvSpPr>
            <a:spLocks noGrp="1"/>
          </p:cNvSpPr>
          <p:nvPr>
            <p:ph idx="1"/>
          </p:nvPr>
        </p:nvSpPr>
        <p:spPr>
          <a:xfrm>
            <a:off x="5257800" y="1651000"/>
            <a:ext cx="3640138" cy="4525962"/>
          </a:xfrm>
        </p:spPr>
        <p:txBody>
          <a:bodyPr>
            <a:normAutofit lnSpcReduction="10000"/>
          </a:bodyPr>
          <a:lstStyle/>
          <a:p>
            <a:pPr marL="0" indent="0">
              <a:spcBef>
                <a:spcPts val="0"/>
              </a:spcBef>
              <a:spcAft>
                <a:spcPts val="1200"/>
              </a:spcAft>
              <a:buNone/>
              <a:defRPr/>
            </a:pPr>
            <a:r>
              <a:rPr lang="en-US" sz="3000" dirty="0">
                <a:latin typeface="News Gothic MT"/>
                <a:cs typeface="News Gothic MT"/>
              </a:rPr>
              <a:t>Use the IPM Checklist to look for: </a:t>
            </a:r>
          </a:p>
          <a:p>
            <a:pPr marL="457200" indent="-457200">
              <a:spcBef>
                <a:spcPts val="0"/>
              </a:spcBef>
              <a:defRPr/>
            </a:pPr>
            <a:r>
              <a:rPr lang="en-US" sz="3000" dirty="0">
                <a:latin typeface="News Gothic MT"/>
                <a:cs typeface="News Gothic MT"/>
              </a:rPr>
              <a:t>pests</a:t>
            </a:r>
          </a:p>
          <a:p>
            <a:pPr marL="457200" indent="-457200">
              <a:spcBef>
                <a:spcPts val="0"/>
              </a:spcBef>
              <a:defRPr/>
            </a:pPr>
            <a:r>
              <a:rPr lang="en-US" sz="3000" dirty="0">
                <a:latin typeface="News Gothic MT"/>
                <a:cs typeface="News Gothic MT"/>
              </a:rPr>
              <a:t>signs of pests and their damage</a:t>
            </a:r>
          </a:p>
          <a:p>
            <a:pPr marL="457200" indent="-457200">
              <a:spcBef>
                <a:spcPts val="0"/>
              </a:spcBef>
              <a:defRPr/>
            </a:pPr>
            <a:r>
              <a:rPr lang="en-US" sz="3000" dirty="0">
                <a:latin typeface="News Gothic MT"/>
                <a:cs typeface="News Gothic MT"/>
              </a:rPr>
              <a:t>conditions that might attract pests</a:t>
            </a:r>
          </a:p>
          <a:p>
            <a:pPr marL="0" indent="0">
              <a:spcBef>
                <a:spcPts val="0"/>
              </a:spcBef>
              <a:buNone/>
              <a:defRPr/>
            </a:pPr>
            <a:endParaRPr lang="en-US" dirty="0">
              <a:latin typeface="News Gothic MT"/>
              <a:cs typeface="News Gothic MT"/>
            </a:endParaRPr>
          </a:p>
        </p:txBody>
      </p:sp>
      <p:pic>
        <p:nvPicPr>
          <p:cNvPr id="3789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63816" y="315036"/>
            <a:ext cx="1106488" cy="1108075"/>
          </a:xfrm>
          <a:prstGeom prst="rect">
            <a:avLst/>
          </a:prstGeom>
          <a:noFill/>
          <a:ln w="25400">
            <a:noFill/>
            <a:miter lim="800000"/>
            <a:headEnd/>
            <a:tailEnd/>
          </a:ln>
          <a:extLst>
            <a:ext uri="{909E8E84-426E-40DD-AFC4-6F175D3DCCD1}">
              <a14:hiddenFill xmlns:a14="http://schemas.microsoft.com/office/drawing/2010/main">
                <a:solidFill>
                  <a:srgbClr val="FFFFFF"/>
                </a:solidFill>
              </a14:hiddenFill>
            </a:ext>
          </a:extLst>
        </p:spPr>
      </p:pic>
      <p:pic>
        <p:nvPicPr>
          <p:cNvPr id="3789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06626" y="1804989"/>
            <a:ext cx="2676525" cy="3190875"/>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8532503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latin typeface="+mj-lt"/>
              </a:rPr>
              <a:t>Identification</a:t>
            </a:r>
          </a:p>
        </p:txBody>
      </p:sp>
      <p:sp>
        <p:nvSpPr>
          <p:cNvPr id="4" name="Content Placeholder 2"/>
          <p:cNvSpPr txBox="1">
            <a:spLocks/>
          </p:cNvSpPr>
          <p:nvPr/>
        </p:nvSpPr>
        <p:spPr>
          <a:xfrm>
            <a:off x="1981200" y="1600201"/>
            <a:ext cx="8229600" cy="4525963"/>
          </a:xfrm>
          <a:prstGeom prst="rect">
            <a:avLst/>
          </a:prstGeom>
        </p:spPr>
        <p:txBody>
          <a:bodyPr/>
          <a:lstStyle/>
          <a:p>
            <a:pPr marL="342900" indent="-342900">
              <a:spcBef>
                <a:spcPct val="20000"/>
              </a:spcBef>
              <a:defRPr/>
            </a:pPr>
            <a:endParaRPr lang="en-US" sz="3200" dirty="0"/>
          </a:p>
        </p:txBody>
      </p:sp>
      <p:sp>
        <p:nvSpPr>
          <p:cNvPr id="6" name="Content Placeholder 2"/>
          <p:cNvSpPr txBox="1">
            <a:spLocks/>
          </p:cNvSpPr>
          <p:nvPr/>
        </p:nvSpPr>
        <p:spPr>
          <a:xfrm>
            <a:off x="1966416" y="1489075"/>
            <a:ext cx="4281985" cy="4240212"/>
          </a:xfrm>
          <a:prstGeom prst="rect">
            <a:avLst/>
          </a:prstGeom>
        </p:spPr>
        <p:txBody>
          <a:bodyPr/>
          <a:lstStyle/>
          <a:p>
            <a:pPr marL="342900" indent="-342900">
              <a:spcBef>
                <a:spcPct val="20000"/>
              </a:spcBef>
              <a:buFont typeface="Arial" pitchFamily="34" charset="0"/>
              <a:buChar char="•"/>
              <a:defRPr/>
            </a:pPr>
            <a:r>
              <a:rPr lang="en-US" sz="2300" spc="300" dirty="0">
                <a:ea typeface="ヒラギノ角ゴ Pro W3" pitchFamily="37" charset="-128"/>
                <a:cs typeface="News Gothic MT"/>
              </a:rPr>
              <a:t>Identify what kind of pest you have.</a:t>
            </a:r>
          </a:p>
          <a:p>
            <a:pPr marL="342900" indent="-342900">
              <a:spcBef>
                <a:spcPct val="20000"/>
              </a:spcBef>
              <a:buFont typeface="Arial" pitchFamily="34" charset="0"/>
              <a:buChar char="•"/>
              <a:defRPr/>
            </a:pPr>
            <a:r>
              <a:rPr lang="en-US" sz="2300" spc="300" dirty="0">
                <a:ea typeface="ヒラギノ角ゴ Pro W3" pitchFamily="37" charset="-128"/>
                <a:cs typeface="News Gothic MT"/>
              </a:rPr>
              <a:t>Use Health &amp; Safety Notes to understand pests’ lifecycle, food and shelter.</a:t>
            </a:r>
          </a:p>
          <a:p>
            <a:pPr marL="342900" indent="-342900">
              <a:spcBef>
                <a:spcPct val="20000"/>
              </a:spcBef>
              <a:buFont typeface="Arial" pitchFamily="34" charset="0"/>
              <a:buChar char="•"/>
              <a:defRPr/>
            </a:pPr>
            <a:r>
              <a:rPr lang="en-US" sz="2300" spc="300" dirty="0">
                <a:ea typeface="ヒラギノ角ゴ Pro W3" pitchFamily="37" charset="-128"/>
                <a:cs typeface="News Gothic MT"/>
              </a:rPr>
              <a:t>Visit the Statewide IPM program website for additional information www.ipm.ucdavis.edu</a:t>
            </a:r>
          </a:p>
        </p:txBody>
      </p:sp>
      <p:pic>
        <p:nvPicPr>
          <p:cNvPr id="3891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6400" y="278547"/>
            <a:ext cx="1028700" cy="1022350"/>
          </a:xfrm>
          <a:prstGeom prst="rect">
            <a:avLst/>
          </a:prstGeom>
          <a:noFill/>
          <a:ln w="25400">
            <a:noFill/>
            <a:miter lim="800000"/>
            <a:headEnd/>
            <a:tailEnd/>
          </a:ln>
          <a:extLst>
            <a:ext uri="{909E8E84-426E-40DD-AFC4-6F175D3DCCD1}">
              <a14:hiddenFill xmlns:a14="http://schemas.microsoft.com/office/drawing/2010/main">
                <a:solidFill>
                  <a:srgbClr val="FFFFFF"/>
                </a:solidFill>
              </a14:hiddenFill>
            </a:ext>
          </a:extLst>
        </p:spPr>
      </p:pic>
      <p:grpSp>
        <p:nvGrpSpPr>
          <p:cNvPr id="38918" name="Group 11"/>
          <p:cNvGrpSpPr>
            <a:grpSpLocks/>
          </p:cNvGrpSpPr>
          <p:nvPr/>
        </p:nvGrpSpPr>
        <p:grpSpPr bwMode="auto">
          <a:xfrm>
            <a:off x="6199014" y="1615344"/>
            <a:ext cx="3540125" cy="3649663"/>
            <a:chOff x="5435836" y="1783830"/>
            <a:chExt cx="3539902" cy="3649560"/>
          </a:xfrm>
        </p:grpSpPr>
        <p:pic>
          <p:nvPicPr>
            <p:cNvPr id="38920" name="Picture 2"/>
            <p:cNvPicPr>
              <a:picLocks noChangeAspect="1" noChangeArrowheads="1"/>
            </p:cNvPicPr>
            <p:nvPr/>
          </p:nvPicPr>
          <p:blipFill>
            <a:blip r:embed="rId5">
              <a:extLst>
                <a:ext uri="{28A0092B-C50C-407E-A947-70E740481C1C}">
                  <a14:useLocalDpi xmlns:a14="http://schemas.microsoft.com/office/drawing/2010/main" val="0"/>
                </a:ext>
              </a:extLst>
            </a:blip>
            <a:srcRect t="5229" b="4237"/>
            <a:stretch>
              <a:fillRect/>
            </a:stretch>
          </p:blipFill>
          <p:spPr bwMode="auto">
            <a:xfrm>
              <a:off x="5435836" y="1783830"/>
              <a:ext cx="3539902" cy="364956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8921" name="TextBox 7"/>
            <p:cNvSpPr txBox="1">
              <a:spLocks noChangeArrowheads="1"/>
            </p:cNvSpPr>
            <p:nvPr/>
          </p:nvSpPr>
          <p:spPr bwMode="auto">
            <a:xfrm>
              <a:off x="6208675" y="2868173"/>
              <a:ext cx="1496413" cy="369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ヒラギノ角ゴ Pro W3"/>
                  <a:cs typeface="ヒラギノ角ゴ Pro W3"/>
                </a:defRPr>
              </a:lvl1pPr>
              <a:lvl2pPr marL="742950" indent="-285750" eaLnBrk="0" hangingPunct="0">
                <a:defRPr>
                  <a:solidFill>
                    <a:schemeClr val="tx1"/>
                  </a:solidFill>
                  <a:latin typeface="Arial" pitchFamily="34" charset="0"/>
                  <a:ea typeface="ヒラギノ角ゴ Pro W3"/>
                  <a:cs typeface="ヒラギノ角ゴ Pro W3"/>
                </a:defRPr>
              </a:lvl2pPr>
              <a:lvl3pPr marL="1143000" indent="-228600" eaLnBrk="0" hangingPunct="0">
                <a:defRPr>
                  <a:solidFill>
                    <a:schemeClr val="tx1"/>
                  </a:solidFill>
                  <a:latin typeface="Arial" pitchFamily="34" charset="0"/>
                  <a:ea typeface="ヒラギノ角ゴ Pro W3"/>
                  <a:cs typeface="ヒラギノ角ゴ Pro W3"/>
                </a:defRPr>
              </a:lvl3pPr>
              <a:lvl4pPr marL="1600200" indent="-228600" eaLnBrk="0" hangingPunct="0">
                <a:defRPr>
                  <a:solidFill>
                    <a:schemeClr val="tx1"/>
                  </a:solidFill>
                  <a:latin typeface="Arial" pitchFamily="34" charset="0"/>
                  <a:ea typeface="ヒラギノ角ゴ Pro W3"/>
                  <a:cs typeface="ヒラギノ角ゴ Pro W3"/>
                </a:defRPr>
              </a:lvl4pPr>
              <a:lvl5pPr marL="2057400" indent="-228600" eaLnBrk="0" hangingPunct="0">
                <a:defRPr>
                  <a:solidFill>
                    <a:schemeClr val="tx1"/>
                  </a:solidFill>
                  <a:latin typeface="Arial" pitchFamily="34" charset="0"/>
                  <a:ea typeface="ヒラギノ角ゴ Pro W3"/>
                  <a:cs typeface="ヒラギノ角ゴ Pro W3"/>
                </a:defRPr>
              </a:lvl5pPr>
              <a:lvl6pPr marL="25146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6pPr>
              <a:lvl7pPr marL="29718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7pPr>
              <a:lvl8pPr marL="34290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8pPr>
              <a:lvl9pPr marL="38862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9pPr>
            </a:lstStyle>
            <a:p>
              <a:pPr eaLnBrk="1" hangingPunct="1"/>
              <a:r>
                <a:rPr lang="en-US" altLang="en-US"/>
                <a:t>Norway Rat</a:t>
              </a:r>
            </a:p>
          </p:txBody>
        </p:sp>
        <p:sp>
          <p:nvSpPr>
            <p:cNvPr id="38922" name="TextBox 8"/>
            <p:cNvSpPr txBox="1">
              <a:spLocks noChangeArrowheads="1"/>
            </p:cNvSpPr>
            <p:nvPr/>
          </p:nvSpPr>
          <p:spPr bwMode="auto">
            <a:xfrm>
              <a:off x="6734155" y="3955086"/>
              <a:ext cx="1174603" cy="369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ヒラギノ角ゴ Pro W3"/>
                  <a:cs typeface="ヒラギノ角ゴ Pro W3"/>
                </a:defRPr>
              </a:lvl1pPr>
              <a:lvl2pPr marL="742950" indent="-285750" eaLnBrk="0" hangingPunct="0">
                <a:defRPr>
                  <a:solidFill>
                    <a:schemeClr val="tx1"/>
                  </a:solidFill>
                  <a:latin typeface="Arial" pitchFamily="34" charset="0"/>
                  <a:ea typeface="ヒラギノ角ゴ Pro W3"/>
                  <a:cs typeface="ヒラギノ角ゴ Pro W3"/>
                </a:defRPr>
              </a:lvl2pPr>
              <a:lvl3pPr marL="1143000" indent="-228600" eaLnBrk="0" hangingPunct="0">
                <a:defRPr>
                  <a:solidFill>
                    <a:schemeClr val="tx1"/>
                  </a:solidFill>
                  <a:latin typeface="Arial" pitchFamily="34" charset="0"/>
                  <a:ea typeface="ヒラギノ角ゴ Pro W3"/>
                  <a:cs typeface="ヒラギノ角ゴ Pro W3"/>
                </a:defRPr>
              </a:lvl3pPr>
              <a:lvl4pPr marL="1600200" indent="-228600" eaLnBrk="0" hangingPunct="0">
                <a:defRPr>
                  <a:solidFill>
                    <a:schemeClr val="tx1"/>
                  </a:solidFill>
                  <a:latin typeface="Arial" pitchFamily="34" charset="0"/>
                  <a:ea typeface="ヒラギノ角ゴ Pro W3"/>
                  <a:cs typeface="ヒラギノ角ゴ Pro W3"/>
                </a:defRPr>
              </a:lvl4pPr>
              <a:lvl5pPr marL="2057400" indent="-228600" eaLnBrk="0" hangingPunct="0">
                <a:defRPr>
                  <a:solidFill>
                    <a:schemeClr val="tx1"/>
                  </a:solidFill>
                  <a:latin typeface="Arial" pitchFamily="34" charset="0"/>
                  <a:ea typeface="ヒラギノ角ゴ Pro W3"/>
                  <a:cs typeface="ヒラギノ角ゴ Pro W3"/>
                </a:defRPr>
              </a:lvl5pPr>
              <a:lvl6pPr marL="25146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6pPr>
              <a:lvl7pPr marL="29718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7pPr>
              <a:lvl8pPr marL="34290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8pPr>
              <a:lvl9pPr marL="38862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9pPr>
            </a:lstStyle>
            <a:p>
              <a:pPr eaLnBrk="1" hangingPunct="1"/>
              <a:r>
                <a:rPr lang="en-US" altLang="en-US" dirty="0"/>
                <a:t>roof rat</a:t>
              </a:r>
            </a:p>
          </p:txBody>
        </p:sp>
        <p:sp>
          <p:nvSpPr>
            <p:cNvPr id="38923" name="TextBox 9"/>
            <p:cNvSpPr txBox="1">
              <a:spLocks noChangeArrowheads="1"/>
            </p:cNvSpPr>
            <p:nvPr/>
          </p:nvSpPr>
          <p:spPr bwMode="auto">
            <a:xfrm>
              <a:off x="6240855" y="5050888"/>
              <a:ext cx="1721681" cy="369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ヒラギノ角ゴ Pro W3"/>
                  <a:cs typeface="ヒラギノ角ゴ Pro W3"/>
                </a:defRPr>
              </a:lvl1pPr>
              <a:lvl2pPr marL="742950" indent="-285750" eaLnBrk="0" hangingPunct="0">
                <a:defRPr>
                  <a:solidFill>
                    <a:schemeClr val="tx1"/>
                  </a:solidFill>
                  <a:latin typeface="Arial" pitchFamily="34" charset="0"/>
                  <a:ea typeface="ヒラギノ角ゴ Pro W3"/>
                  <a:cs typeface="ヒラギノ角ゴ Pro W3"/>
                </a:defRPr>
              </a:lvl2pPr>
              <a:lvl3pPr marL="1143000" indent="-228600" eaLnBrk="0" hangingPunct="0">
                <a:defRPr>
                  <a:solidFill>
                    <a:schemeClr val="tx1"/>
                  </a:solidFill>
                  <a:latin typeface="Arial" pitchFamily="34" charset="0"/>
                  <a:ea typeface="ヒラギノ角ゴ Pro W3"/>
                  <a:cs typeface="ヒラギノ角ゴ Pro W3"/>
                </a:defRPr>
              </a:lvl3pPr>
              <a:lvl4pPr marL="1600200" indent="-228600" eaLnBrk="0" hangingPunct="0">
                <a:defRPr>
                  <a:solidFill>
                    <a:schemeClr val="tx1"/>
                  </a:solidFill>
                  <a:latin typeface="Arial" pitchFamily="34" charset="0"/>
                  <a:ea typeface="ヒラギノ角ゴ Pro W3"/>
                  <a:cs typeface="ヒラギノ角ゴ Pro W3"/>
                </a:defRPr>
              </a:lvl4pPr>
              <a:lvl5pPr marL="2057400" indent="-228600" eaLnBrk="0" hangingPunct="0">
                <a:defRPr>
                  <a:solidFill>
                    <a:schemeClr val="tx1"/>
                  </a:solidFill>
                  <a:latin typeface="Arial" pitchFamily="34" charset="0"/>
                  <a:ea typeface="ヒラギノ角ゴ Pro W3"/>
                  <a:cs typeface="ヒラギノ角ゴ Pro W3"/>
                </a:defRPr>
              </a:lvl5pPr>
              <a:lvl6pPr marL="25146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6pPr>
              <a:lvl7pPr marL="29718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7pPr>
              <a:lvl8pPr marL="34290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8pPr>
              <a:lvl9pPr marL="38862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9pPr>
            </a:lstStyle>
            <a:p>
              <a:pPr eaLnBrk="1" hangingPunct="1"/>
              <a:r>
                <a:rPr lang="en-US" altLang="en-US"/>
                <a:t>house mouse</a:t>
              </a:r>
            </a:p>
          </p:txBody>
        </p:sp>
      </p:grpSp>
      <p:sp>
        <p:nvSpPr>
          <p:cNvPr id="3" name="Date Placeholder 2"/>
          <p:cNvSpPr>
            <a:spLocks noGrp="1"/>
          </p:cNvSpPr>
          <p:nvPr>
            <p:ph type="dt" sz="half" idx="4294967295"/>
          </p:nvPr>
        </p:nvSpPr>
        <p:spPr>
          <a:xfrm rot="16200000">
            <a:off x="10474869" y="1584960"/>
            <a:ext cx="2438399" cy="487680"/>
          </a:xfrm>
          <a:prstGeom prst="rect">
            <a:avLst/>
          </a:prstGeom>
        </p:spPr>
        <p:txBody>
          <a:bodyPr/>
          <a:lstStyle/>
          <a:p>
            <a:fld id="{15291559-9C6B-437B-9E5A-26EF5F638C24}" type="datetime1">
              <a:rPr lang="en-US" smtClean="0">
                <a:solidFill>
                  <a:srgbClr val="CAF278"/>
                </a:solidFill>
              </a:rPr>
              <a:t>4/25/2023</a:t>
            </a:fld>
            <a:endParaRPr lang="en-US">
              <a:solidFill>
                <a:srgbClr val="CAF278"/>
              </a:solidFill>
            </a:endParaRPr>
          </a:p>
        </p:txBody>
      </p:sp>
      <p:sp>
        <p:nvSpPr>
          <p:cNvPr id="5" name="Footer Placeholder 4"/>
          <p:cNvSpPr>
            <a:spLocks noGrp="1"/>
          </p:cNvSpPr>
          <p:nvPr>
            <p:ph type="ftr" sz="quarter" idx="4294967295"/>
          </p:nvPr>
        </p:nvSpPr>
        <p:spPr>
          <a:xfrm rot="16200000">
            <a:off x="10510428" y="3987800"/>
            <a:ext cx="2367281" cy="487680"/>
          </a:xfrm>
          <a:prstGeom prst="rect">
            <a:avLst/>
          </a:prstGeom>
        </p:spPr>
        <p:txBody>
          <a:bodyPr/>
          <a:lstStyle/>
          <a:p>
            <a:r>
              <a:rPr lang="en-US">
                <a:solidFill>
                  <a:srgbClr val="CAF278"/>
                </a:solidFill>
              </a:rPr>
              <a:t>Module 1 ©UCSF CCHP 2020</a:t>
            </a:r>
          </a:p>
        </p:txBody>
      </p:sp>
    </p:spTree>
    <p:custDataLst>
      <p:tags r:id="rId1"/>
    </p:custDataLst>
    <p:extLst>
      <p:ext uri="{BB962C8B-B14F-4D97-AF65-F5344CB8AC3E}">
        <p14:creationId xmlns:p14="http://schemas.microsoft.com/office/powerpoint/2010/main" val="37755949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981200" y="554038"/>
            <a:ext cx="8229600" cy="584200"/>
          </a:xfrm>
          <a:prstGeom prst="rect">
            <a:avLst/>
          </a:prstGeom>
        </p:spPr>
        <p:txBody>
          <a:bodyPr/>
          <a:lstStyle/>
          <a:p>
            <a:pPr>
              <a:defRPr/>
            </a:pPr>
            <a:r>
              <a:rPr lang="en-US" dirty="0">
                <a:latin typeface="+mj-lt"/>
              </a:rPr>
              <a:t>Monitoring</a:t>
            </a:r>
          </a:p>
        </p:txBody>
      </p:sp>
      <p:pic>
        <p:nvPicPr>
          <p:cNvPr id="11268" name="Picture 4"/>
          <p:cNvPicPr>
            <a:picLocks noGrp="1" noChangeAspect="1" noChangeArrowheads="1"/>
          </p:cNvPicPr>
          <p:nvPr>
            <p:ph idx="4294967295"/>
          </p:nvPr>
        </p:nvPicPr>
        <p:blipFill>
          <a:blip r:embed="rId4">
            <a:extLst>
              <a:ext uri="{28A0092B-C50C-407E-A947-70E740481C1C}">
                <a14:useLocalDpi xmlns:a14="http://schemas.microsoft.com/office/drawing/2010/main" val="0"/>
              </a:ext>
            </a:extLst>
          </a:blip>
          <a:srcRect/>
          <a:stretch>
            <a:fillRect/>
          </a:stretch>
        </p:blipFill>
        <p:spPr bwMode="auto">
          <a:xfrm>
            <a:off x="7226301" y="928014"/>
            <a:ext cx="2665413" cy="2754561"/>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1" name="Content Placeholder 2"/>
          <p:cNvSpPr txBox="1">
            <a:spLocks/>
          </p:cNvSpPr>
          <p:nvPr/>
        </p:nvSpPr>
        <p:spPr>
          <a:xfrm>
            <a:off x="1981200" y="1141414"/>
            <a:ext cx="4953000" cy="5064125"/>
          </a:xfrm>
          <a:prstGeom prst="rect">
            <a:avLst/>
          </a:prstGeom>
        </p:spPr>
        <p:txBody>
          <a:bodyPr/>
          <a:lstStyle/>
          <a:p>
            <a:pPr marL="342900" indent="-342900">
              <a:spcBef>
                <a:spcPct val="20000"/>
              </a:spcBef>
              <a:buFont typeface="Arial" pitchFamily="34" charset="0"/>
              <a:buChar char="•"/>
              <a:defRPr/>
            </a:pPr>
            <a:r>
              <a:rPr lang="en-US" sz="2400" spc="300" dirty="0">
                <a:latin typeface="News Gothic MT"/>
                <a:cs typeface="News Gothic MT"/>
              </a:rPr>
              <a:t>Regularly inspect the facility for pests and pest damage.</a:t>
            </a:r>
          </a:p>
          <a:p>
            <a:pPr marL="342900" indent="-342900">
              <a:spcBef>
                <a:spcPct val="20000"/>
              </a:spcBef>
              <a:buFont typeface="Arial" pitchFamily="34" charset="0"/>
              <a:buChar char="•"/>
              <a:defRPr/>
            </a:pPr>
            <a:r>
              <a:rPr lang="en-US" sz="2400" spc="300" dirty="0">
                <a:latin typeface="News Gothic MT"/>
                <a:cs typeface="News Gothic MT"/>
              </a:rPr>
              <a:t>Identify sources of food, water and shelter that might attract pests.</a:t>
            </a:r>
          </a:p>
          <a:p>
            <a:pPr marL="342900" indent="-342900">
              <a:spcBef>
                <a:spcPct val="20000"/>
              </a:spcBef>
              <a:buFont typeface="Arial" pitchFamily="34" charset="0"/>
              <a:buChar char="•"/>
              <a:defRPr/>
            </a:pPr>
            <a:r>
              <a:rPr lang="en-US" sz="2400" spc="300" dirty="0">
                <a:latin typeface="News Gothic MT"/>
                <a:ea typeface="ヒラギノ角ゴ Pro W3" pitchFamily="37" charset="-128"/>
                <a:cs typeface="News Gothic MT"/>
              </a:rPr>
              <a:t>Identify where pests are living and breeding.</a:t>
            </a:r>
            <a:endParaRPr lang="en-US" sz="2400" spc="300" dirty="0">
              <a:latin typeface="News Gothic MT"/>
              <a:cs typeface="News Gothic MT"/>
            </a:endParaRPr>
          </a:p>
          <a:p>
            <a:pPr marL="342900" indent="-342900">
              <a:spcBef>
                <a:spcPct val="20000"/>
              </a:spcBef>
              <a:buFont typeface="Arial" pitchFamily="34" charset="0"/>
              <a:buChar char="•"/>
              <a:defRPr/>
            </a:pPr>
            <a:r>
              <a:rPr lang="en-US" sz="2400" spc="300" dirty="0">
                <a:latin typeface="News Gothic MT"/>
                <a:cs typeface="News Gothic MT"/>
              </a:rPr>
              <a:t>Determine if and when treatment is needed. </a:t>
            </a:r>
          </a:p>
          <a:p>
            <a:pPr marL="342900" indent="-342900">
              <a:spcBef>
                <a:spcPct val="20000"/>
              </a:spcBef>
              <a:buFont typeface="Arial" pitchFamily="34" charset="0"/>
              <a:buChar char="•"/>
              <a:defRPr/>
            </a:pPr>
            <a:r>
              <a:rPr lang="en-US" sz="2400" spc="300" dirty="0">
                <a:latin typeface="News Gothic MT"/>
                <a:cs typeface="News Gothic MT"/>
              </a:rPr>
              <a:t>Assess whether current actions are working.</a:t>
            </a:r>
          </a:p>
        </p:txBody>
      </p:sp>
      <p:sp>
        <p:nvSpPr>
          <p:cNvPr id="13" name="Rectangle 12"/>
          <p:cNvSpPr>
            <a:spLocks noChangeArrowheads="1"/>
          </p:cNvSpPr>
          <p:nvPr/>
        </p:nvSpPr>
        <p:spPr bwMode="auto">
          <a:xfrm>
            <a:off x="6781801" y="3857625"/>
            <a:ext cx="3268663"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ヒラギノ角ゴ Pro W3"/>
                <a:cs typeface="ヒラギノ角ゴ Pro W3"/>
              </a:defRPr>
            </a:lvl1pPr>
            <a:lvl2pPr marL="742950" indent="-285750" eaLnBrk="0" hangingPunct="0">
              <a:defRPr>
                <a:solidFill>
                  <a:schemeClr val="tx1"/>
                </a:solidFill>
                <a:latin typeface="Arial" pitchFamily="34" charset="0"/>
                <a:ea typeface="ヒラギノ角ゴ Pro W3"/>
                <a:cs typeface="ヒラギノ角ゴ Pro W3"/>
              </a:defRPr>
            </a:lvl2pPr>
            <a:lvl3pPr marL="1143000" indent="-228600" eaLnBrk="0" hangingPunct="0">
              <a:defRPr>
                <a:solidFill>
                  <a:schemeClr val="tx1"/>
                </a:solidFill>
                <a:latin typeface="Arial" pitchFamily="34" charset="0"/>
                <a:ea typeface="ヒラギノ角ゴ Pro W3"/>
                <a:cs typeface="ヒラギノ角ゴ Pro W3"/>
              </a:defRPr>
            </a:lvl3pPr>
            <a:lvl4pPr marL="1600200" indent="-228600" eaLnBrk="0" hangingPunct="0">
              <a:defRPr>
                <a:solidFill>
                  <a:schemeClr val="tx1"/>
                </a:solidFill>
                <a:latin typeface="Arial" pitchFamily="34" charset="0"/>
                <a:ea typeface="ヒラギノ角ゴ Pro W3"/>
                <a:cs typeface="ヒラギノ角ゴ Pro W3"/>
              </a:defRPr>
            </a:lvl4pPr>
            <a:lvl5pPr marL="2057400" indent="-228600" eaLnBrk="0" hangingPunct="0">
              <a:defRPr>
                <a:solidFill>
                  <a:schemeClr val="tx1"/>
                </a:solidFill>
                <a:latin typeface="Arial" pitchFamily="34" charset="0"/>
                <a:ea typeface="ヒラギノ角ゴ Pro W3"/>
                <a:cs typeface="ヒラギノ角ゴ Pro W3"/>
              </a:defRPr>
            </a:lvl5pPr>
            <a:lvl6pPr marL="25146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6pPr>
            <a:lvl7pPr marL="29718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7pPr>
            <a:lvl8pPr marL="34290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8pPr>
            <a:lvl9pPr marL="38862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9pPr>
          </a:lstStyle>
          <a:p>
            <a:pPr eaLnBrk="1" hangingPunct="1"/>
            <a:r>
              <a:rPr lang="en-US" altLang="en-US" sz="800" dirty="0"/>
              <a:t>http://ipcm.wisc.edu/Portals/0/Blog/Files/19/199/sticky%20trap.JPG</a:t>
            </a:r>
          </a:p>
        </p:txBody>
      </p:sp>
      <p:sp>
        <p:nvSpPr>
          <p:cNvPr id="9" name="TextBox 8"/>
          <p:cNvSpPr txBox="1"/>
          <p:nvPr/>
        </p:nvSpPr>
        <p:spPr>
          <a:xfrm>
            <a:off x="3832226" y="2687639"/>
            <a:ext cx="3825875" cy="1385887"/>
          </a:xfrm>
          <a:prstGeom prst="rect">
            <a:avLst/>
          </a:prstGeom>
          <a:solidFill>
            <a:schemeClr val="accent6">
              <a:lumMod val="75000"/>
            </a:schemeClr>
          </a:solidFill>
          <a:ln w="25400">
            <a:solidFill>
              <a:schemeClr val="tx1"/>
            </a:solidFill>
          </a:ln>
        </p:spPr>
        <p:txBody>
          <a:bodyPr>
            <a:spAutoFit/>
          </a:bodyPr>
          <a:lstStyle/>
          <a:p>
            <a:pPr>
              <a:defRPr/>
            </a:pPr>
            <a:r>
              <a:rPr lang="en-US" sz="2800" b="1" dirty="0">
                <a:latin typeface="News Gothic MT"/>
                <a:ea typeface="ヒラギノ角ゴ Pro W3" pitchFamily="37" charset="-128"/>
                <a:cs typeface="News Gothic MT"/>
              </a:rPr>
              <a:t>Take Home Message: </a:t>
            </a:r>
            <a:r>
              <a:rPr lang="en-US" sz="2800" dirty="0">
                <a:latin typeface="News Gothic MT"/>
                <a:ea typeface="ヒラギノ角ゴ Pro W3" pitchFamily="37" charset="-128"/>
                <a:cs typeface="News Gothic MT"/>
              </a:rPr>
              <a:t>Monitoring is an ongoing process!</a:t>
            </a:r>
          </a:p>
        </p:txBody>
      </p:sp>
      <p:sp>
        <p:nvSpPr>
          <p:cNvPr id="3" name="Date Placeholder 2"/>
          <p:cNvSpPr>
            <a:spLocks noGrp="1"/>
          </p:cNvSpPr>
          <p:nvPr>
            <p:ph type="dt" sz="half" idx="4294967295"/>
          </p:nvPr>
        </p:nvSpPr>
        <p:spPr>
          <a:xfrm rot="16200000">
            <a:off x="10474869" y="1584960"/>
            <a:ext cx="2438399" cy="487680"/>
          </a:xfrm>
          <a:prstGeom prst="rect">
            <a:avLst/>
          </a:prstGeom>
        </p:spPr>
        <p:txBody>
          <a:bodyPr/>
          <a:lstStyle/>
          <a:p>
            <a:fld id="{D02F4F7B-EAD0-4B40-9EEF-04E54078CBD7}" type="datetime1">
              <a:rPr lang="en-US" smtClean="0">
                <a:solidFill>
                  <a:srgbClr val="CAF278"/>
                </a:solidFill>
              </a:rPr>
              <a:t>4/25/2023</a:t>
            </a:fld>
            <a:endParaRPr lang="en-US">
              <a:solidFill>
                <a:srgbClr val="CAF278"/>
              </a:solidFill>
            </a:endParaRPr>
          </a:p>
        </p:txBody>
      </p:sp>
      <p:sp>
        <p:nvSpPr>
          <p:cNvPr id="4" name="Footer Placeholder 3"/>
          <p:cNvSpPr>
            <a:spLocks noGrp="1"/>
          </p:cNvSpPr>
          <p:nvPr>
            <p:ph type="ftr" sz="quarter" idx="4294967295"/>
          </p:nvPr>
        </p:nvSpPr>
        <p:spPr>
          <a:xfrm rot="16200000">
            <a:off x="10510428" y="3987800"/>
            <a:ext cx="2367281" cy="487680"/>
          </a:xfrm>
          <a:prstGeom prst="rect">
            <a:avLst/>
          </a:prstGeom>
        </p:spPr>
        <p:txBody>
          <a:bodyPr/>
          <a:lstStyle/>
          <a:p>
            <a:r>
              <a:rPr lang="en-US">
                <a:solidFill>
                  <a:srgbClr val="CAF278"/>
                </a:solidFill>
              </a:rPr>
              <a:t>Module 1 ©UCSF CCHP 2020</a:t>
            </a:r>
          </a:p>
        </p:txBody>
      </p:sp>
    </p:spTree>
    <p:custDataLst>
      <p:tags r:id="rId1"/>
    </p:custDataLst>
    <p:extLst>
      <p:ext uri="{BB962C8B-B14F-4D97-AF65-F5344CB8AC3E}">
        <p14:creationId xmlns:p14="http://schemas.microsoft.com/office/powerpoint/2010/main" val="85071418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mph" presetSubtype="0" nodeType="withEffect">
                                  <p:stCondLst>
                                    <p:cond delay="0"/>
                                  </p:stCondLst>
                                  <p:childTnLst>
                                    <p:set>
                                      <p:cBhvr rctx="PPT">
                                        <p:cTn id="6" dur="indefinite"/>
                                        <p:tgtEl>
                                          <p:spTgt spid="11268"/>
                                        </p:tgtEl>
                                        <p:attrNameLst>
                                          <p:attrName>style.opacity</p:attrName>
                                        </p:attrNameLst>
                                      </p:cBhvr>
                                      <p:to>
                                        <p:strVal val="0.5"/>
                                      </p:to>
                                    </p:set>
                                    <p:animEffect filter="image" prLst="opacity: 0.5">
                                      <p:cBhvr rctx="IE">
                                        <p:cTn id="7" dur="indefinite"/>
                                        <p:tgtEl>
                                          <p:spTgt spid="1126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554038"/>
            <a:ext cx="8229600" cy="584200"/>
          </a:xfrm>
        </p:spPr>
        <p:txBody>
          <a:bodyPr/>
          <a:lstStyle/>
          <a:p>
            <a:pPr>
              <a:defRPr/>
            </a:pPr>
            <a:r>
              <a:rPr lang="en-US" dirty="0">
                <a:latin typeface="+mj-lt"/>
              </a:rPr>
              <a:t>Why are we here today?</a:t>
            </a:r>
          </a:p>
        </p:txBody>
      </p:sp>
      <p:sp>
        <p:nvSpPr>
          <p:cNvPr id="10243" name="TextBox 4"/>
          <p:cNvSpPr txBox="1">
            <a:spLocks noChangeArrowheads="1"/>
          </p:cNvSpPr>
          <p:nvPr/>
        </p:nvSpPr>
        <p:spPr bwMode="auto">
          <a:xfrm>
            <a:off x="1905001" y="1295400"/>
            <a:ext cx="7866063" cy="4647426"/>
          </a:xfrm>
          <a:prstGeom prst="rect">
            <a:avLst/>
          </a:prstGeom>
          <a:noFill/>
          <a:ln w="28575">
            <a:noFill/>
            <a:miter lim="800000"/>
            <a:headEnd/>
            <a:tailEnd/>
          </a:ln>
        </p:spPr>
        <p:txBody>
          <a:bodyPr wrap="square">
            <a:spAutoFit/>
          </a:bodyPr>
          <a:lstStyle/>
          <a:p>
            <a:pPr>
              <a:defRPr/>
            </a:pPr>
            <a:r>
              <a:rPr lang="en-US" sz="3600" dirty="0">
                <a:solidFill>
                  <a:srgbClr val="8DC63F"/>
                </a:solidFill>
                <a:ea typeface="News Gothic MT"/>
                <a:cs typeface="News Gothic MT"/>
              </a:rPr>
              <a:t>Goal</a:t>
            </a:r>
            <a:r>
              <a:rPr lang="en-US" sz="3600" b="1" dirty="0">
                <a:solidFill>
                  <a:srgbClr val="8DC63F"/>
                </a:solidFill>
                <a:ea typeface="News Gothic MT"/>
                <a:cs typeface="News Gothic MT"/>
              </a:rPr>
              <a:t>: </a:t>
            </a:r>
            <a:r>
              <a:rPr lang="en-US" sz="3200" dirty="0">
                <a:solidFill>
                  <a:schemeClr val="accent1"/>
                </a:solidFill>
                <a:ea typeface="News Gothic MT"/>
                <a:cs typeface="News Gothic MT"/>
              </a:rPr>
              <a:t>To protect the health of children, child care staff, and the environment. </a:t>
            </a:r>
          </a:p>
          <a:p>
            <a:pPr>
              <a:defRPr/>
            </a:pPr>
            <a:r>
              <a:rPr lang="en-US" sz="3200" dirty="0">
                <a:solidFill>
                  <a:srgbClr val="FFC000"/>
                </a:solidFill>
                <a:ea typeface="News Gothic MT"/>
                <a:cs typeface="News Gothic MT"/>
              </a:rPr>
              <a:t>You will  learn about:</a:t>
            </a:r>
          </a:p>
          <a:p>
            <a:pPr marL="514350" indent="-514350">
              <a:buAutoNum type="arabicPeriod"/>
              <a:defRPr/>
            </a:pPr>
            <a:r>
              <a:rPr lang="en-US" sz="2800" dirty="0">
                <a:cs typeface="Arial" pitchFamily="34" charset="0"/>
              </a:rPr>
              <a:t>The Healthy Schools Act (HSA)</a:t>
            </a:r>
          </a:p>
          <a:p>
            <a:pPr>
              <a:defRPr/>
            </a:pPr>
            <a:endParaRPr lang="en-US" sz="2800" dirty="0">
              <a:cs typeface="Arial" pitchFamily="34" charset="0"/>
            </a:endParaRPr>
          </a:p>
          <a:p>
            <a:pPr>
              <a:defRPr/>
            </a:pPr>
            <a:r>
              <a:rPr lang="en-US" sz="2800" dirty="0">
                <a:cs typeface="Arial" pitchFamily="34" charset="0"/>
              </a:rPr>
              <a:t>2.   Pests and Pesticides: the risks of pests and pesticides to children &amp; the environment</a:t>
            </a:r>
          </a:p>
          <a:p>
            <a:pPr lvl="2">
              <a:defRPr/>
            </a:pPr>
            <a:endParaRPr lang="en-US" sz="2800" dirty="0">
              <a:cs typeface="Arial" pitchFamily="34" charset="0"/>
            </a:endParaRPr>
          </a:p>
          <a:p>
            <a:pPr>
              <a:defRPr/>
            </a:pPr>
            <a:r>
              <a:rPr lang="en-US" sz="2800" dirty="0">
                <a:cs typeface="Arial" pitchFamily="34" charset="0"/>
              </a:rPr>
              <a:t>3.   Integrated Pest Management (IPM): a safer approach to pest management</a:t>
            </a:r>
          </a:p>
        </p:txBody>
      </p:sp>
    </p:spTree>
    <p:custDataLst>
      <p:tags r:id="rId1"/>
    </p:custDataLst>
    <p:extLst>
      <p:ext uri="{BB962C8B-B14F-4D97-AF65-F5344CB8AC3E}">
        <p14:creationId xmlns:p14="http://schemas.microsoft.com/office/powerpoint/2010/main" val="2503185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24731" y="1778000"/>
            <a:ext cx="2365375" cy="2052638"/>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921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49416" y="3820402"/>
            <a:ext cx="2460625" cy="2008188"/>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9220"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61075" y="1725613"/>
            <a:ext cx="1924050" cy="192405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9218"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16114" y="3983038"/>
            <a:ext cx="2020887" cy="1827212"/>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idx="4294967295"/>
          </p:nvPr>
        </p:nvSpPr>
        <p:spPr>
          <a:xfrm>
            <a:off x="1916113" y="304800"/>
            <a:ext cx="8229600" cy="584200"/>
          </a:xfrm>
          <a:prstGeom prst="rect">
            <a:avLst/>
          </a:prstGeom>
        </p:spPr>
        <p:txBody>
          <a:bodyPr/>
          <a:lstStyle/>
          <a:p>
            <a:pPr>
              <a:defRPr/>
            </a:pPr>
            <a:r>
              <a:rPr lang="en-US" dirty="0"/>
              <a:t>M</a:t>
            </a:r>
            <a:r>
              <a:rPr lang="en-US" dirty="0">
                <a:latin typeface="+mj-lt"/>
              </a:rPr>
              <a:t>anagement</a:t>
            </a:r>
          </a:p>
        </p:txBody>
      </p:sp>
      <p:sp>
        <p:nvSpPr>
          <p:cNvPr id="9" name="Rectangle 8"/>
          <p:cNvSpPr>
            <a:spLocks noChangeArrowheads="1"/>
          </p:cNvSpPr>
          <p:nvPr/>
        </p:nvSpPr>
        <p:spPr bwMode="auto">
          <a:xfrm>
            <a:off x="1969330" y="838200"/>
            <a:ext cx="7940711"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ヒラギノ角ゴ Pro W3"/>
                <a:cs typeface="ヒラギノ角ゴ Pro W3"/>
              </a:defRPr>
            </a:lvl1pPr>
            <a:lvl2pPr marL="742950" indent="-285750" eaLnBrk="0" hangingPunct="0">
              <a:defRPr>
                <a:solidFill>
                  <a:schemeClr val="tx1"/>
                </a:solidFill>
                <a:latin typeface="Arial" pitchFamily="34" charset="0"/>
                <a:ea typeface="ヒラギノ角ゴ Pro W3"/>
                <a:cs typeface="ヒラギノ角ゴ Pro W3"/>
              </a:defRPr>
            </a:lvl2pPr>
            <a:lvl3pPr marL="1143000" indent="-228600" eaLnBrk="0" hangingPunct="0">
              <a:defRPr>
                <a:solidFill>
                  <a:schemeClr val="tx1"/>
                </a:solidFill>
                <a:latin typeface="Arial" pitchFamily="34" charset="0"/>
                <a:ea typeface="ヒラギノ角ゴ Pro W3"/>
                <a:cs typeface="ヒラギノ角ゴ Pro W3"/>
              </a:defRPr>
            </a:lvl3pPr>
            <a:lvl4pPr marL="1600200" indent="-228600" eaLnBrk="0" hangingPunct="0">
              <a:defRPr>
                <a:solidFill>
                  <a:schemeClr val="tx1"/>
                </a:solidFill>
                <a:latin typeface="Arial" pitchFamily="34" charset="0"/>
                <a:ea typeface="ヒラギノ角ゴ Pro W3"/>
                <a:cs typeface="ヒラギノ角ゴ Pro W3"/>
              </a:defRPr>
            </a:lvl4pPr>
            <a:lvl5pPr marL="2057400" indent="-228600" eaLnBrk="0" hangingPunct="0">
              <a:defRPr>
                <a:solidFill>
                  <a:schemeClr val="tx1"/>
                </a:solidFill>
                <a:latin typeface="Arial" pitchFamily="34" charset="0"/>
                <a:ea typeface="ヒラギノ角ゴ Pro W3"/>
                <a:cs typeface="ヒラギノ角ゴ Pro W3"/>
              </a:defRPr>
            </a:lvl5pPr>
            <a:lvl6pPr marL="25146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6pPr>
            <a:lvl7pPr marL="29718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7pPr>
            <a:lvl8pPr marL="34290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8pPr>
            <a:lvl9pPr marL="38862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9pPr>
          </a:lstStyle>
          <a:p>
            <a:pPr eaLnBrk="1" hangingPunct="1"/>
            <a:r>
              <a:rPr lang="en-US" altLang="en-US" sz="2400" dirty="0">
                <a:latin typeface="News Gothic MT"/>
                <a:ea typeface="News Gothic MT"/>
                <a:cs typeface="News Gothic MT"/>
              </a:rPr>
              <a:t>Often you can manage pests without using chemicals. IPM-recommended techniques include:</a:t>
            </a:r>
          </a:p>
        </p:txBody>
      </p:sp>
      <p:sp>
        <p:nvSpPr>
          <p:cNvPr id="20" name="&quot;No&quot; Symbol 19"/>
          <p:cNvSpPr/>
          <p:nvPr/>
        </p:nvSpPr>
        <p:spPr>
          <a:xfrm>
            <a:off x="2654300" y="1858964"/>
            <a:ext cx="2501900" cy="2124075"/>
          </a:xfrm>
          <a:prstGeom prst="noSmoking">
            <a:avLst>
              <a:gd name="adj" fmla="val 3515"/>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chemeClr val="tx1"/>
              </a:solidFill>
            </a:endParaRPr>
          </a:p>
        </p:txBody>
      </p:sp>
      <p:sp>
        <p:nvSpPr>
          <p:cNvPr id="13" name="TextBox 12"/>
          <p:cNvSpPr txBox="1">
            <a:spLocks noChangeArrowheads="1"/>
          </p:cNvSpPr>
          <p:nvPr/>
        </p:nvSpPr>
        <p:spPr bwMode="auto">
          <a:xfrm>
            <a:off x="2665295" y="5505534"/>
            <a:ext cx="1946275" cy="646113"/>
          </a:xfrm>
          <a:prstGeom prst="rect">
            <a:avLst/>
          </a:prstGeom>
          <a:solidFill>
            <a:srgbClr val="FFFF00"/>
          </a:solidFill>
          <a:ln w="25400">
            <a:solidFill>
              <a:schemeClr val="tx1"/>
            </a:solidFill>
            <a:miter lim="800000"/>
            <a:headEnd/>
            <a:tailEnd/>
          </a:ln>
        </p:spPr>
        <p:txBody>
          <a:bodyPr>
            <a:spAutoFit/>
          </a:bodyPr>
          <a:lstStyle>
            <a:lvl1pPr eaLnBrk="0" hangingPunct="0">
              <a:defRPr>
                <a:solidFill>
                  <a:schemeClr val="tx1"/>
                </a:solidFill>
                <a:latin typeface="Arial" pitchFamily="34" charset="0"/>
                <a:ea typeface="ヒラギノ角ゴ Pro W3"/>
                <a:cs typeface="ヒラギノ角ゴ Pro W3"/>
              </a:defRPr>
            </a:lvl1pPr>
            <a:lvl2pPr marL="742950" indent="-285750" eaLnBrk="0" hangingPunct="0">
              <a:defRPr>
                <a:solidFill>
                  <a:schemeClr val="tx1"/>
                </a:solidFill>
                <a:latin typeface="Arial" pitchFamily="34" charset="0"/>
                <a:ea typeface="ヒラギノ角ゴ Pro W3"/>
                <a:cs typeface="ヒラギノ角ゴ Pro W3"/>
              </a:defRPr>
            </a:lvl2pPr>
            <a:lvl3pPr marL="1143000" indent="-228600" eaLnBrk="0" hangingPunct="0">
              <a:defRPr>
                <a:solidFill>
                  <a:schemeClr val="tx1"/>
                </a:solidFill>
                <a:latin typeface="Arial" pitchFamily="34" charset="0"/>
                <a:ea typeface="ヒラギノ角ゴ Pro W3"/>
                <a:cs typeface="ヒラギノ角ゴ Pro W3"/>
              </a:defRPr>
            </a:lvl3pPr>
            <a:lvl4pPr marL="1600200" indent="-228600" eaLnBrk="0" hangingPunct="0">
              <a:defRPr>
                <a:solidFill>
                  <a:schemeClr val="tx1"/>
                </a:solidFill>
                <a:latin typeface="Arial" pitchFamily="34" charset="0"/>
                <a:ea typeface="ヒラギノ角ゴ Pro W3"/>
                <a:cs typeface="ヒラギノ角ゴ Pro W3"/>
              </a:defRPr>
            </a:lvl4pPr>
            <a:lvl5pPr marL="2057400" indent="-228600" eaLnBrk="0" hangingPunct="0">
              <a:defRPr>
                <a:solidFill>
                  <a:schemeClr val="tx1"/>
                </a:solidFill>
                <a:latin typeface="Arial" pitchFamily="34" charset="0"/>
                <a:ea typeface="ヒラギノ角ゴ Pro W3"/>
                <a:cs typeface="ヒラギノ角ゴ Pro W3"/>
              </a:defRPr>
            </a:lvl5pPr>
            <a:lvl6pPr marL="25146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6pPr>
            <a:lvl7pPr marL="29718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7pPr>
            <a:lvl8pPr marL="34290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8pPr>
            <a:lvl9pPr marL="38862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9pPr>
          </a:lstStyle>
          <a:p>
            <a:pPr eaLnBrk="1" hangingPunct="1"/>
            <a:r>
              <a:rPr lang="en-US" altLang="en-US">
                <a:latin typeface="News Gothic MT"/>
                <a:ea typeface="News Gothic MT"/>
                <a:cs typeface="News Gothic MT"/>
              </a:rPr>
              <a:t>Wash areas with soap and water</a:t>
            </a:r>
          </a:p>
        </p:txBody>
      </p:sp>
      <p:sp>
        <p:nvSpPr>
          <p:cNvPr id="12" name="TextBox 11"/>
          <p:cNvSpPr txBox="1">
            <a:spLocks noChangeArrowheads="1"/>
          </p:cNvSpPr>
          <p:nvPr/>
        </p:nvSpPr>
        <p:spPr bwMode="auto">
          <a:xfrm>
            <a:off x="1712914" y="2641600"/>
            <a:ext cx="1404937" cy="369888"/>
          </a:xfrm>
          <a:prstGeom prst="rect">
            <a:avLst/>
          </a:prstGeom>
          <a:solidFill>
            <a:srgbClr val="FFFF00"/>
          </a:solidFill>
          <a:ln w="25400">
            <a:solidFill>
              <a:schemeClr val="tx1"/>
            </a:solidFill>
            <a:miter lim="800000"/>
            <a:headEnd/>
            <a:tailEnd/>
          </a:ln>
        </p:spPr>
        <p:txBody>
          <a:bodyPr>
            <a:spAutoFit/>
          </a:bodyPr>
          <a:lstStyle>
            <a:lvl1pPr eaLnBrk="0" hangingPunct="0">
              <a:defRPr>
                <a:solidFill>
                  <a:schemeClr val="tx1"/>
                </a:solidFill>
                <a:latin typeface="Arial" pitchFamily="34" charset="0"/>
                <a:ea typeface="ヒラギノ角ゴ Pro W3"/>
                <a:cs typeface="ヒラギノ角ゴ Pro W3"/>
              </a:defRPr>
            </a:lvl1pPr>
            <a:lvl2pPr marL="742950" indent="-285750" eaLnBrk="0" hangingPunct="0">
              <a:defRPr>
                <a:solidFill>
                  <a:schemeClr val="tx1"/>
                </a:solidFill>
                <a:latin typeface="Arial" pitchFamily="34" charset="0"/>
                <a:ea typeface="ヒラギノ角ゴ Pro W3"/>
                <a:cs typeface="ヒラギノ角ゴ Pro W3"/>
              </a:defRPr>
            </a:lvl2pPr>
            <a:lvl3pPr marL="1143000" indent="-228600" eaLnBrk="0" hangingPunct="0">
              <a:defRPr>
                <a:solidFill>
                  <a:schemeClr val="tx1"/>
                </a:solidFill>
                <a:latin typeface="Arial" pitchFamily="34" charset="0"/>
                <a:ea typeface="ヒラギノ角ゴ Pro W3"/>
                <a:cs typeface="ヒラギノ角ゴ Pro W3"/>
              </a:defRPr>
            </a:lvl3pPr>
            <a:lvl4pPr marL="1600200" indent="-228600" eaLnBrk="0" hangingPunct="0">
              <a:defRPr>
                <a:solidFill>
                  <a:schemeClr val="tx1"/>
                </a:solidFill>
                <a:latin typeface="Arial" pitchFamily="34" charset="0"/>
                <a:ea typeface="ヒラギノ角ゴ Pro W3"/>
                <a:cs typeface="ヒラギノ角ゴ Pro W3"/>
              </a:defRPr>
            </a:lvl4pPr>
            <a:lvl5pPr marL="2057400" indent="-228600" eaLnBrk="0" hangingPunct="0">
              <a:defRPr>
                <a:solidFill>
                  <a:schemeClr val="tx1"/>
                </a:solidFill>
                <a:latin typeface="Arial" pitchFamily="34" charset="0"/>
                <a:ea typeface="ヒラギノ角ゴ Pro W3"/>
                <a:cs typeface="ヒラギノ角ゴ Pro W3"/>
              </a:defRPr>
            </a:lvl5pPr>
            <a:lvl6pPr marL="25146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6pPr>
            <a:lvl7pPr marL="29718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7pPr>
            <a:lvl8pPr marL="34290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8pPr>
            <a:lvl9pPr marL="38862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9pPr>
          </a:lstStyle>
          <a:p>
            <a:pPr algn="ctr" eaLnBrk="1" hangingPunct="1"/>
            <a:r>
              <a:rPr lang="en-US" altLang="en-US">
                <a:latin typeface="News Gothic MT"/>
                <a:ea typeface="News Gothic MT"/>
                <a:cs typeface="News Gothic MT"/>
              </a:rPr>
              <a:t>Prevention</a:t>
            </a:r>
          </a:p>
        </p:txBody>
      </p:sp>
      <p:pic>
        <p:nvPicPr>
          <p:cNvPr id="22"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24400" y="3536690"/>
            <a:ext cx="2451100" cy="2328863"/>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5" name="TextBox 14"/>
          <p:cNvSpPr txBox="1">
            <a:spLocks noChangeArrowheads="1"/>
          </p:cNvSpPr>
          <p:nvPr/>
        </p:nvSpPr>
        <p:spPr bwMode="auto">
          <a:xfrm>
            <a:off x="6548391" y="5604670"/>
            <a:ext cx="1420813" cy="369887"/>
          </a:xfrm>
          <a:prstGeom prst="rect">
            <a:avLst/>
          </a:prstGeom>
          <a:solidFill>
            <a:srgbClr val="FFFF00"/>
          </a:solidFill>
          <a:ln w="25400">
            <a:solidFill>
              <a:schemeClr val="tx1"/>
            </a:solidFill>
            <a:miter lim="800000"/>
            <a:headEnd/>
            <a:tailEnd/>
          </a:ln>
        </p:spPr>
        <p:txBody>
          <a:bodyPr wrap="none">
            <a:spAutoFit/>
          </a:bodyPr>
          <a:lstStyle>
            <a:lvl1pPr eaLnBrk="0" hangingPunct="0">
              <a:defRPr>
                <a:solidFill>
                  <a:schemeClr val="tx1"/>
                </a:solidFill>
                <a:latin typeface="Arial" pitchFamily="34" charset="0"/>
                <a:ea typeface="ヒラギノ角ゴ Pro W3"/>
                <a:cs typeface="ヒラギノ角ゴ Pro W3"/>
              </a:defRPr>
            </a:lvl1pPr>
            <a:lvl2pPr marL="742950" indent="-285750" eaLnBrk="0" hangingPunct="0">
              <a:defRPr>
                <a:solidFill>
                  <a:schemeClr val="tx1"/>
                </a:solidFill>
                <a:latin typeface="Arial" pitchFamily="34" charset="0"/>
                <a:ea typeface="ヒラギノ角ゴ Pro W3"/>
                <a:cs typeface="ヒラギノ角ゴ Pro W3"/>
              </a:defRPr>
            </a:lvl2pPr>
            <a:lvl3pPr marL="1143000" indent="-228600" eaLnBrk="0" hangingPunct="0">
              <a:defRPr>
                <a:solidFill>
                  <a:schemeClr val="tx1"/>
                </a:solidFill>
                <a:latin typeface="Arial" pitchFamily="34" charset="0"/>
                <a:ea typeface="ヒラギノ角ゴ Pro W3"/>
                <a:cs typeface="ヒラギノ角ゴ Pro W3"/>
              </a:defRPr>
            </a:lvl3pPr>
            <a:lvl4pPr marL="1600200" indent="-228600" eaLnBrk="0" hangingPunct="0">
              <a:defRPr>
                <a:solidFill>
                  <a:schemeClr val="tx1"/>
                </a:solidFill>
                <a:latin typeface="Arial" pitchFamily="34" charset="0"/>
                <a:ea typeface="ヒラギノ角ゴ Pro W3"/>
                <a:cs typeface="ヒラギノ角ゴ Pro W3"/>
              </a:defRPr>
            </a:lvl4pPr>
            <a:lvl5pPr marL="2057400" indent="-228600" eaLnBrk="0" hangingPunct="0">
              <a:defRPr>
                <a:solidFill>
                  <a:schemeClr val="tx1"/>
                </a:solidFill>
                <a:latin typeface="Arial" pitchFamily="34" charset="0"/>
                <a:ea typeface="ヒラギノ角ゴ Pro W3"/>
                <a:cs typeface="ヒラギノ角ゴ Pro W3"/>
              </a:defRPr>
            </a:lvl5pPr>
            <a:lvl6pPr marL="25146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6pPr>
            <a:lvl7pPr marL="29718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7pPr>
            <a:lvl8pPr marL="34290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8pPr>
            <a:lvl9pPr marL="38862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9pPr>
          </a:lstStyle>
          <a:p>
            <a:pPr eaLnBrk="1" hangingPunct="1"/>
            <a:r>
              <a:rPr lang="en-US" altLang="en-US" dirty="0">
                <a:latin typeface="News Gothic MT"/>
                <a:ea typeface="News Gothic MT"/>
                <a:cs typeface="News Gothic MT"/>
              </a:rPr>
              <a:t>Place traps</a:t>
            </a:r>
          </a:p>
        </p:txBody>
      </p:sp>
      <p:sp>
        <p:nvSpPr>
          <p:cNvPr id="14" name="TextBox 13"/>
          <p:cNvSpPr txBox="1">
            <a:spLocks noChangeArrowheads="1"/>
          </p:cNvSpPr>
          <p:nvPr/>
        </p:nvSpPr>
        <p:spPr bwMode="auto">
          <a:xfrm>
            <a:off x="7870103" y="1886780"/>
            <a:ext cx="1619250" cy="647700"/>
          </a:xfrm>
          <a:prstGeom prst="rect">
            <a:avLst/>
          </a:prstGeom>
          <a:solidFill>
            <a:srgbClr val="FFFF00"/>
          </a:solidFill>
          <a:ln w="25400">
            <a:solidFill>
              <a:schemeClr val="tx1"/>
            </a:solidFill>
            <a:miter lim="800000"/>
            <a:headEnd/>
            <a:tailEnd/>
          </a:ln>
        </p:spPr>
        <p:txBody>
          <a:bodyPr>
            <a:spAutoFit/>
          </a:bodyPr>
          <a:lstStyle>
            <a:lvl1pPr eaLnBrk="0" hangingPunct="0">
              <a:defRPr>
                <a:solidFill>
                  <a:schemeClr val="tx1"/>
                </a:solidFill>
                <a:latin typeface="Arial" pitchFamily="34" charset="0"/>
                <a:ea typeface="ヒラギノ角ゴ Pro W3"/>
                <a:cs typeface="ヒラギノ角ゴ Pro W3"/>
              </a:defRPr>
            </a:lvl1pPr>
            <a:lvl2pPr marL="742950" indent="-285750" eaLnBrk="0" hangingPunct="0">
              <a:defRPr>
                <a:solidFill>
                  <a:schemeClr val="tx1"/>
                </a:solidFill>
                <a:latin typeface="Arial" pitchFamily="34" charset="0"/>
                <a:ea typeface="ヒラギノ角ゴ Pro W3"/>
                <a:cs typeface="ヒラギノ角ゴ Pro W3"/>
              </a:defRPr>
            </a:lvl2pPr>
            <a:lvl3pPr marL="1143000" indent="-228600" eaLnBrk="0" hangingPunct="0">
              <a:defRPr>
                <a:solidFill>
                  <a:schemeClr val="tx1"/>
                </a:solidFill>
                <a:latin typeface="Arial" pitchFamily="34" charset="0"/>
                <a:ea typeface="ヒラギノ角ゴ Pro W3"/>
                <a:cs typeface="ヒラギノ角ゴ Pro W3"/>
              </a:defRPr>
            </a:lvl3pPr>
            <a:lvl4pPr marL="1600200" indent="-228600" eaLnBrk="0" hangingPunct="0">
              <a:defRPr>
                <a:solidFill>
                  <a:schemeClr val="tx1"/>
                </a:solidFill>
                <a:latin typeface="Arial" pitchFamily="34" charset="0"/>
                <a:ea typeface="ヒラギノ角ゴ Pro W3"/>
                <a:cs typeface="ヒラギノ角ゴ Pro W3"/>
              </a:defRPr>
            </a:lvl4pPr>
            <a:lvl5pPr marL="2057400" indent="-228600" eaLnBrk="0" hangingPunct="0">
              <a:defRPr>
                <a:solidFill>
                  <a:schemeClr val="tx1"/>
                </a:solidFill>
                <a:latin typeface="Arial" pitchFamily="34" charset="0"/>
                <a:ea typeface="ヒラギノ角ゴ Pro W3"/>
                <a:cs typeface="ヒラギノ角ゴ Pro W3"/>
              </a:defRPr>
            </a:lvl5pPr>
            <a:lvl6pPr marL="25146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6pPr>
            <a:lvl7pPr marL="29718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7pPr>
            <a:lvl8pPr marL="34290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8pPr>
            <a:lvl9pPr marL="38862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9pPr>
          </a:lstStyle>
          <a:p>
            <a:pPr eaLnBrk="1" hangingPunct="1"/>
            <a:r>
              <a:rPr lang="en-US" altLang="en-US">
                <a:latin typeface="News Gothic MT"/>
                <a:ea typeface="News Gothic MT"/>
                <a:cs typeface="News Gothic MT"/>
              </a:rPr>
              <a:t>Vacuum to remove pests</a:t>
            </a:r>
          </a:p>
        </p:txBody>
      </p:sp>
      <p:sp>
        <p:nvSpPr>
          <p:cNvPr id="25" name="TextBox 24"/>
          <p:cNvSpPr txBox="1">
            <a:spLocks noChangeArrowheads="1"/>
          </p:cNvSpPr>
          <p:nvPr/>
        </p:nvSpPr>
        <p:spPr bwMode="auto">
          <a:xfrm>
            <a:off x="7986761" y="2641601"/>
            <a:ext cx="205739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ヒラギノ角ゴ Pro W3"/>
                <a:cs typeface="ヒラギノ角ゴ Pro W3"/>
              </a:defRPr>
            </a:lvl1pPr>
            <a:lvl2pPr marL="742950" indent="-285750" eaLnBrk="0" hangingPunct="0">
              <a:defRPr>
                <a:solidFill>
                  <a:schemeClr val="tx1"/>
                </a:solidFill>
                <a:latin typeface="Arial" pitchFamily="34" charset="0"/>
                <a:ea typeface="ヒラギノ角ゴ Pro W3"/>
                <a:cs typeface="ヒラギノ角ゴ Pro W3"/>
              </a:defRPr>
            </a:lvl2pPr>
            <a:lvl3pPr marL="1143000" indent="-228600" eaLnBrk="0" hangingPunct="0">
              <a:defRPr>
                <a:solidFill>
                  <a:schemeClr val="tx1"/>
                </a:solidFill>
                <a:latin typeface="Arial" pitchFamily="34" charset="0"/>
                <a:ea typeface="ヒラギノ角ゴ Pro W3"/>
                <a:cs typeface="ヒラギノ角ゴ Pro W3"/>
              </a:defRPr>
            </a:lvl3pPr>
            <a:lvl4pPr marL="1600200" indent="-228600" eaLnBrk="0" hangingPunct="0">
              <a:defRPr>
                <a:solidFill>
                  <a:schemeClr val="tx1"/>
                </a:solidFill>
                <a:latin typeface="Arial" pitchFamily="34" charset="0"/>
                <a:ea typeface="ヒラギノ角ゴ Pro W3"/>
                <a:cs typeface="ヒラギノ角ゴ Pro W3"/>
              </a:defRPr>
            </a:lvl4pPr>
            <a:lvl5pPr marL="2057400" indent="-228600" eaLnBrk="0" hangingPunct="0">
              <a:defRPr>
                <a:solidFill>
                  <a:schemeClr val="tx1"/>
                </a:solidFill>
                <a:latin typeface="Arial" pitchFamily="34" charset="0"/>
                <a:ea typeface="ヒラギノ角ゴ Pro W3"/>
                <a:cs typeface="ヒラギノ角ゴ Pro W3"/>
              </a:defRPr>
            </a:lvl5pPr>
            <a:lvl6pPr marL="25146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6pPr>
            <a:lvl7pPr marL="29718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7pPr>
            <a:lvl8pPr marL="34290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8pPr>
            <a:lvl9pPr marL="38862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9pPr>
          </a:lstStyle>
          <a:p>
            <a:pPr eaLnBrk="1" hangingPunct="1"/>
            <a:r>
              <a:rPr lang="en-US" altLang="en-US" sz="800" dirty="0"/>
              <a:t>http://reviews.walgreens.com/2001/prod3447245/koolatron-mini-bug-vacuum-1ea-reviews/reviews.htm</a:t>
            </a:r>
          </a:p>
        </p:txBody>
      </p:sp>
      <p:sp>
        <p:nvSpPr>
          <p:cNvPr id="30" name="TextBox 29"/>
          <p:cNvSpPr txBox="1"/>
          <p:nvPr/>
        </p:nvSpPr>
        <p:spPr>
          <a:xfrm>
            <a:off x="2986089" y="3138488"/>
            <a:ext cx="6218237" cy="1384300"/>
          </a:xfrm>
          <a:prstGeom prst="rect">
            <a:avLst/>
          </a:prstGeom>
          <a:solidFill>
            <a:schemeClr val="accent6">
              <a:lumMod val="75000"/>
            </a:schemeClr>
          </a:solidFill>
          <a:ln w="25400">
            <a:solidFill>
              <a:schemeClr val="tx1"/>
            </a:solidFill>
          </a:ln>
        </p:spPr>
        <p:txBody>
          <a:bodyPr>
            <a:spAutoFit/>
          </a:bodyPr>
          <a:lstStyle/>
          <a:p>
            <a:pPr marL="0" lvl="1">
              <a:defRPr/>
            </a:pPr>
            <a:r>
              <a:rPr lang="en-US" sz="2800" b="1" dirty="0">
                <a:latin typeface="News Gothic MT"/>
                <a:ea typeface="ヒラギノ角ゴ Pro W3" pitchFamily="37" charset="-128"/>
                <a:cs typeface="News Gothic MT"/>
              </a:rPr>
              <a:t>Take Home Message: </a:t>
            </a:r>
            <a:r>
              <a:rPr lang="en-US" sz="2800" dirty="0">
                <a:latin typeface="News Gothic MT"/>
                <a:ea typeface="ヒラギノ角ゴ Pro W3" pitchFamily="37" charset="-128"/>
                <a:cs typeface="News Gothic MT"/>
              </a:rPr>
              <a:t>Keeping things clean and in good repair is key to IPM!</a:t>
            </a:r>
          </a:p>
        </p:txBody>
      </p:sp>
    </p:spTree>
    <p:custDataLst>
      <p:tags r:id="rId1"/>
    </p:custDataLst>
    <p:extLst>
      <p:ext uri="{BB962C8B-B14F-4D97-AF65-F5344CB8AC3E}">
        <p14:creationId xmlns:p14="http://schemas.microsoft.com/office/powerpoint/2010/main" val="37536038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dissolve">
                                      <p:cBhvr>
                                        <p:cTn id="12" dur="500"/>
                                        <p:tgtEl>
                                          <p:spTgt spid="1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dissolve">
                                      <p:cBhvr>
                                        <p:cTn id="17" dur="500"/>
                                        <p:tgtEl>
                                          <p:spTgt spid="1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dissolve">
                                      <p:cBhvr>
                                        <p:cTn id="22" dur="500"/>
                                        <p:tgtEl>
                                          <p:spTgt spid="15"/>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anim calcmode="lin" valueType="num">
                                      <p:cBhvr additive="base">
                                        <p:cTn id="27" dur="500" fill="hold"/>
                                        <p:tgtEl>
                                          <p:spTgt spid="30"/>
                                        </p:tgtEl>
                                        <p:attrNameLst>
                                          <p:attrName>ppt_x</p:attrName>
                                        </p:attrNameLst>
                                      </p:cBhvr>
                                      <p:tavLst>
                                        <p:tav tm="0">
                                          <p:val>
                                            <p:strVal val="#ppt_x"/>
                                          </p:val>
                                        </p:tav>
                                        <p:tav tm="100000">
                                          <p:val>
                                            <p:strVal val="#ppt_x"/>
                                          </p:val>
                                        </p:tav>
                                      </p:tavLst>
                                    </p:anim>
                                    <p:anim calcmode="lin" valueType="num">
                                      <p:cBhvr additive="base">
                                        <p:cTn id="28" dur="500" fill="hold"/>
                                        <p:tgtEl>
                                          <p:spTgt spid="30"/>
                                        </p:tgtEl>
                                        <p:attrNameLst>
                                          <p:attrName>ppt_y</p:attrName>
                                        </p:attrNameLst>
                                      </p:cBhvr>
                                      <p:tavLst>
                                        <p:tav tm="0">
                                          <p:val>
                                            <p:strVal val="1+#ppt_h/2"/>
                                          </p:val>
                                        </p:tav>
                                        <p:tav tm="100000">
                                          <p:val>
                                            <p:strVal val="#ppt_y"/>
                                          </p:val>
                                        </p:tav>
                                      </p:tavLst>
                                    </p:anim>
                                  </p:childTnLst>
                                </p:cTn>
                              </p:par>
                              <p:par>
                                <p:cTn id="29" presetID="9" presetClass="emph" presetSubtype="0" nodeType="withEffect">
                                  <p:stCondLst>
                                    <p:cond delay="0"/>
                                  </p:stCondLst>
                                  <p:childTnLst>
                                    <p:set>
                                      <p:cBhvr rctx="PPT">
                                        <p:cTn id="30" dur="indefinite"/>
                                        <p:tgtEl>
                                          <p:spTgt spid="9219"/>
                                        </p:tgtEl>
                                        <p:attrNameLst>
                                          <p:attrName>style.opacity</p:attrName>
                                        </p:attrNameLst>
                                      </p:cBhvr>
                                      <p:to>
                                        <p:strVal val="0.5"/>
                                      </p:to>
                                    </p:set>
                                    <p:animEffect filter="image" prLst="opacity: 0.5">
                                      <p:cBhvr rctx="IE">
                                        <p:cTn id="31" dur="indefinite"/>
                                        <p:tgtEl>
                                          <p:spTgt spid="9219"/>
                                        </p:tgtEl>
                                      </p:cBhvr>
                                    </p:animEffect>
                                  </p:childTnLst>
                                </p:cTn>
                              </p:par>
                              <p:par>
                                <p:cTn id="32" presetID="9" presetClass="emph" presetSubtype="0" nodeType="withEffect">
                                  <p:stCondLst>
                                    <p:cond delay="0"/>
                                  </p:stCondLst>
                                  <p:childTnLst>
                                    <p:set>
                                      <p:cBhvr rctx="PPT">
                                        <p:cTn id="33" dur="indefinite"/>
                                        <p:tgtEl>
                                          <p:spTgt spid="9220"/>
                                        </p:tgtEl>
                                        <p:attrNameLst>
                                          <p:attrName>style.opacity</p:attrName>
                                        </p:attrNameLst>
                                      </p:cBhvr>
                                      <p:to>
                                        <p:strVal val="0.5"/>
                                      </p:to>
                                    </p:set>
                                    <p:animEffect filter="image" prLst="opacity: 0.5">
                                      <p:cBhvr rctx="IE">
                                        <p:cTn id="34" dur="indefinite"/>
                                        <p:tgtEl>
                                          <p:spTgt spid="9220"/>
                                        </p:tgtEl>
                                      </p:cBhvr>
                                    </p:animEffect>
                                  </p:childTnLst>
                                </p:cTn>
                              </p:par>
                              <p:par>
                                <p:cTn id="35" presetID="9" presetClass="emph" presetSubtype="0" nodeType="withEffect">
                                  <p:stCondLst>
                                    <p:cond delay="0"/>
                                  </p:stCondLst>
                                  <p:childTnLst>
                                    <p:set>
                                      <p:cBhvr rctx="PPT">
                                        <p:cTn id="36" dur="indefinite"/>
                                        <p:tgtEl>
                                          <p:spTgt spid="9218"/>
                                        </p:tgtEl>
                                        <p:attrNameLst>
                                          <p:attrName>style.opacity</p:attrName>
                                        </p:attrNameLst>
                                      </p:cBhvr>
                                      <p:to>
                                        <p:strVal val="0.5"/>
                                      </p:to>
                                    </p:set>
                                    <p:animEffect filter="image" prLst="opacity: 0.5">
                                      <p:cBhvr rctx="IE">
                                        <p:cTn id="37" dur="indefinite"/>
                                        <p:tgtEl>
                                          <p:spTgt spid="9218"/>
                                        </p:tgtEl>
                                      </p:cBhvr>
                                    </p:animEffect>
                                  </p:childTnLst>
                                </p:cTn>
                              </p:par>
                              <p:par>
                                <p:cTn id="38" presetID="9" presetClass="emph" presetSubtype="0" grpId="0" nodeType="withEffect">
                                  <p:stCondLst>
                                    <p:cond delay="0"/>
                                  </p:stCondLst>
                                  <p:childTnLst>
                                    <p:set>
                                      <p:cBhvr rctx="PPT">
                                        <p:cTn id="39" dur="indefinite"/>
                                        <p:tgtEl>
                                          <p:spTgt spid="2"/>
                                        </p:tgtEl>
                                        <p:attrNameLst>
                                          <p:attrName>style.opacity</p:attrName>
                                        </p:attrNameLst>
                                      </p:cBhvr>
                                      <p:to>
                                        <p:strVal val="0.5"/>
                                      </p:to>
                                    </p:set>
                                    <p:animEffect filter="image" prLst="opacity: 0.5">
                                      <p:cBhvr rctx="IE">
                                        <p:cTn id="40" dur="indefinite"/>
                                        <p:tgtEl>
                                          <p:spTgt spid="2"/>
                                        </p:tgtEl>
                                      </p:cBhvr>
                                    </p:animEffect>
                                  </p:childTnLst>
                                </p:cTn>
                              </p:par>
                              <p:par>
                                <p:cTn id="41" presetID="9" presetClass="emph" presetSubtype="0" grpId="0" nodeType="withEffect">
                                  <p:stCondLst>
                                    <p:cond delay="0"/>
                                  </p:stCondLst>
                                  <p:childTnLst>
                                    <p:set>
                                      <p:cBhvr rctx="PPT">
                                        <p:cTn id="42" dur="indefinite"/>
                                        <p:tgtEl>
                                          <p:spTgt spid="9"/>
                                        </p:tgtEl>
                                        <p:attrNameLst>
                                          <p:attrName>style.opacity</p:attrName>
                                        </p:attrNameLst>
                                      </p:cBhvr>
                                      <p:to>
                                        <p:strVal val="0.5"/>
                                      </p:to>
                                    </p:set>
                                    <p:animEffect filter="image" prLst="opacity: 0.5">
                                      <p:cBhvr rctx="IE">
                                        <p:cTn id="43" dur="indefinite"/>
                                        <p:tgtEl>
                                          <p:spTgt spid="9"/>
                                        </p:tgtEl>
                                      </p:cBhvr>
                                    </p:animEffect>
                                  </p:childTnLst>
                                </p:cTn>
                              </p:par>
                              <p:par>
                                <p:cTn id="44" presetID="9" presetClass="emph" presetSubtype="0" nodeType="withEffect">
                                  <p:stCondLst>
                                    <p:cond delay="0"/>
                                  </p:stCondLst>
                                  <p:childTnLst>
                                    <p:set>
                                      <p:cBhvr rctx="PPT">
                                        <p:cTn id="45" dur="indefinite"/>
                                        <p:tgtEl>
                                          <p:spTgt spid="20"/>
                                        </p:tgtEl>
                                        <p:attrNameLst>
                                          <p:attrName>style.opacity</p:attrName>
                                        </p:attrNameLst>
                                      </p:cBhvr>
                                      <p:to>
                                        <p:strVal val="0.5"/>
                                      </p:to>
                                    </p:set>
                                    <p:animEffect filter="image" prLst="opacity: 0.5">
                                      <p:cBhvr rctx="IE">
                                        <p:cTn id="46" dur="indefinite"/>
                                        <p:tgtEl>
                                          <p:spTgt spid="20"/>
                                        </p:tgtEl>
                                      </p:cBhvr>
                                    </p:animEffect>
                                  </p:childTnLst>
                                </p:cTn>
                              </p:par>
                              <p:par>
                                <p:cTn id="47" presetID="9" presetClass="emph" presetSubtype="0" grpId="1" nodeType="withEffect">
                                  <p:stCondLst>
                                    <p:cond delay="0"/>
                                  </p:stCondLst>
                                  <p:childTnLst>
                                    <p:set>
                                      <p:cBhvr rctx="PPT">
                                        <p:cTn id="48" dur="indefinite"/>
                                        <p:tgtEl>
                                          <p:spTgt spid="13"/>
                                        </p:tgtEl>
                                        <p:attrNameLst>
                                          <p:attrName>style.opacity</p:attrName>
                                        </p:attrNameLst>
                                      </p:cBhvr>
                                      <p:to>
                                        <p:strVal val="0.5"/>
                                      </p:to>
                                    </p:set>
                                    <p:animEffect filter="image" prLst="opacity: 0.5">
                                      <p:cBhvr rctx="IE">
                                        <p:cTn id="49" dur="indefinite"/>
                                        <p:tgtEl>
                                          <p:spTgt spid="13"/>
                                        </p:tgtEl>
                                      </p:cBhvr>
                                    </p:animEffect>
                                  </p:childTnLst>
                                </p:cTn>
                              </p:par>
                              <p:par>
                                <p:cTn id="50" presetID="9" presetClass="emph" presetSubtype="0" grpId="1" nodeType="withEffect">
                                  <p:stCondLst>
                                    <p:cond delay="0"/>
                                  </p:stCondLst>
                                  <p:childTnLst>
                                    <p:set>
                                      <p:cBhvr rctx="PPT">
                                        <p:cTn id="51" dur="indefinite"/>
                                        <p:tgtEl>
                                          <p:spTgt spid="12"/>
                                        </p:tgtEl>
                                        <p:attrNameLst>
                                          <p:attrName>style.opacity</p:attrName>
                                        </p:attrNameLst>
                                      </p:cBhvr>
                                      <p:to>
                                        <p:strVal val="0.5"/>
                                      </p:to>
                                    </p:set>
                                    <p:animEffect filter="image" prLst="opacity: 0.5">
                                      <p:cBhvr rctx="IE">
                                        <p:cTn id="52" dur="indefinite"/>
                                        <p:tgtEl>
                                          <p:spTgt spid="12"/>
                                        </p:tgtEl>
                                      </p:cBhvr>
                                    </p:animEffect>
                                  </p:childTnLst>
                                </p:cTn>
                              </p:par>
                              <p:par>
                                <p:cTn id="53" presetID="9" presetClass="emph" presetSubtype="0" nodeType="withEffect">
                                  <p:stCondLst>
                                    <p:cond delay="0"/>
                                  </p:stCondLst>
                                  <p:childTnLst>
                                    <p:set>
                                      <p:cBhvr rctx="PPT">
                                        <p:cTn id="54" dur="indefinite"/>
                                        <p:tgtEl>
                                          <p:spTgt spid="22"/>
                                        </p:tgtEl>
                                        <p:attrNameLst>
                                          <p:attrName>style.opacity</p:attrName>
                                        </p:attrNameLst>
                                      </p:cBhvr>
                                      <p:to>
                                        <p:strVal val="0.5"/>
                                      </p:to>
                                    </p:set>
                                    <p:animEffect filter="image" prLst="opacity: 0.5">
                                      <p:cBhvr rctx="IE">
                                        <p:cTn id="55" dur="indefinite"/>
                                        <p:tgtEl>
                                          <p:spTgt spid="22"/>
                                        </p:tgtEl>
                                      </p:cBhvr>
                                    </p:animEffect>
                                  </p:childTnLst>
                                </p:cTn>
                              </p:par>
                              <p:par>
                                <p:cTn id="56" presetID="9" presetClass="emph" presetSubtype="0" grpId="1" nodeType="withEffect">
                                  <p:stCondLst>
                                    <p:cond delay="0"/>
                                  </p:stCondLst>
                                  <p:childTnLst>
                                    <p:set>
                                      <p:cBhvr rctx="PPT">
                                        <p:cTn id="57" dur="indefinite"/>
                                        <p:tgtEl>
                                          <p:spTgt spid="15"/>
                                        </p:tgtEl>
                                        <p:attrNameLst>
                                          <p:attrName>style.opacity</p:attrName>
                                        </p:attrNameLst>
                                      </p:cBhvr>
                                      <p:to>
                                        <p:strVal val="0.5"/>
                                      </p:to>
                                    </p:set>
                                    <p:animEffect filter="image" prLst="opacity: 0.5">
                                      <p:cBhvr rctx="IE">
                                        <p:cTn id="58" dur="indefinite"/>
                                        <p:tgtEl>
                                          <p:spTgt spid="15"/>
                                        </p:tgtEl>
                                      </p:cBhvr>
                                    </p:animEffect>
                                  </p:childTnLst>
                                </p:cTn>
                              </p:par>
                              <p:par>
                                <p:cTn id="59" presetID="9" presetClass="emph" presetSubtype="0" grpId="1" nodeType="withEffect">
                                  <p:stCondLst>
                                    <p:cond delay="0"/>
                                  </p:stCondLst>
                                  <p:childTnLst>
                                    <p:set>
                                      <p:cBhvr rctx="PPT">
                                        <p:cTn id="60" dur="indefinite"/>
                                        <p:tgtEl>
                                          <p:spTgt spid="14"/>
                                        </p:tgtEl>
                                        <p:attrNameLst>
                                          <p:attrName>style.opacity</p:attrName>
                                        </p:attrNameLst>
                                      </p:cBhvr>
                                      <p:to>
                                        <p:strVal val="0.5"/>
                                      </p:to>
                                    </p:set>
                                    <p:animEffect filter="image" prLst="opacity: 0.5">
                                      <p:cBhvr rctx="IE">
                                        <p:cTn id="61" dur="indefinite"/>
                                        <p:tgtEl>
                                          <p:spTgt spid="14"/>
                                        </p:tgtEl>
                                      </p:cBhvr>
                                    </p:animEffect>
                                  </p:childTnLst>
                                </p:cTn>
                              </p:par>
                              <p:par>
                                <p:cTn id="62" presetID="9" presetClass="emph" presetSubtype="0" grpId="0" nodeType="withEffect">
                                  <p:stCondLst>
                                    <p:cond delay="0"/>
                                  </p:stCondLst>
                                  <p:childTnLst>
                                    <p:set>
                                      <p:cBhvr rctx="PPT">
                                        <p:cTn id="63" dur="indefinite"/>
                                        <p:tgtEl>
                                          <p:spTgt spid="25"/>
                                        </p:tgtEl>
                                        <p:attrNameLst>
                                          <p:attrName>style.opacity</p:attrName>
                                        </p:attrNameLst>
                                      </p:cBhvr>
                                      <p:to>
                                        <p:strVal val="0.5"/>
                                      </p:to>
                                    </p:set>
                                    <p:animEffect filter="image" prLst="opacity: 0.5">
                                      <p:cBhvr rctx="IE">
                                        <p:cTn id="64" dur="indefinite"/>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13" grpId="0" animBg="1"/>
      <p:bldP spid="13" grpId="1" animBg="1"/>
      <p:bldP spid="12" grpId="0" animBg="1"/>
      <p:bldP spid="12" grpId="1" animBg="1"/>
      <p:bldP spid="15" grpId="0" animBg="1"/>
      <p:bldP spid="15" grpId="1" animBg="1"/>
      <p:bldP spid="14" grpId="0" animBg="1"/>
      <p:bldP spid="14" grpId="1" animBg="1"/>
      <p:bldP spid="25" grpId="0"/>
      <p:bldP spid="30"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8290" y="152400"/>
            <a:ext cx="8001000" cy="1143000"/>
          </a:xfrm>
        </p:spPr>
        <p:txBody>
          <a:bodyPr>
            <a:normAutofit fontScale="90000"/>
          </a:bodyPr>
          <a:lstStyle/>
          <a:p>
            <a:r>
              <a:rPr lang="en-US" dirty="0"/>
              <a:t>Managing the outdoor environment</a:t>
            </a:r>
          </a:p>
        </p:txBody>
      </p:sp>
      <p:pic>
        <p:nvPicPr>
          <p:cNvPr id="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34711" y="1105529"/>
            <a:ext cx="2450514" cy="1999936"/>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098" name="Picture 2" descr="http://www.sfenvironment.org/sites/default/files/editor-uploads/rec_zw_bins_group3_07.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11699" y="3949046"/>
            <a:ext cx="2525250" cy="1684026"/>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pic>
        <p:nvPicPr>
          <p:cNvPr id="4100" name="Picture 4" descr="http://www.thoughtgadgets.com/wp-content/uploads/2014/04/sandbox.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332501" y="1136028"/>
            <a:ext cx="3204449" cy="2140572"/>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pic>
        <p:nvPicPr>
          <p:cNvPr id="4102" name="Picture 6" descr="http://192.185.156.123/~sagelan/wp-content/uploads/2014/05/community-garden-kids-plant-590jn071410-1279147997.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34711" y="3352453"/>
            <a:ext cx="3094676" cy="2061369"/>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11" name="TextBox 10"/>
          <p:cNvSpPr txBox="1">
            <a:spLocks noChangeArrowheads="1"/>
          </p:cNvSpPr>
          <p:nvPr/>
        </p:nvSpPr>
        <p:spPr bwMode="auto">
          <a:xfrm>
            <a:off x="1758291" y="1762989"/>
            <a:ext cx="2065667" cy="369332"/>
          </a:xfrm>
          <a:prstGeom prst="rect">
            <a:avLst/>
          </a:prstGeom>
          <a:solidFill>
            <a:srgbClr val="FFFF00"/>
          </a:solidFill>
          <a:ln w="25400">
            <a:solidFill>
              <a:schemeClr val="tx1"/>
            </a:solidFill>
            <a:miter lim="800000"/>
            <a:headEnd/>
            <a:tailEnd/>
          </a:ln>
        </p:spPr>
        <p:txBody>
          <a:bodyPr wrap="square">
            <a:spAutoFit/>
          </a:bodyPr>
          <a:lstStyle>
            <a:lvl1pPr eaLnBrk="0" hangingPunct="0">
              <a:defRPr>
                <a:solidFill>
                  <a:schemeClr val="tx1"/>
                </a:solidFill>
                <a:latin typeface="Arial" pitchFamily="34" charset="0"/>
                <a:ea typeface="ヒラギノ角ゴ Pro W3"/>
                <a:cs typeface="ヒラギノ角ゴ Pro W3"/>
              </a:defRPr>
            </a:lvl1pPr>
            <a:lvl2pPr marL="742950" indent="-285750" eaLnBrk="0" hangingPunct="0">
              <a:defRPr>
                <a:solidFill>
                  <a:schemeClr val="tx1"/>
                </a:solidFill>
                <a:latin typeface="Arial" pitchFamily="34" charset="0"/>
                <a:ea typeface="ヒラギノ角ゴ Pro W3"/>
                <a:cs typeface="ヒラギノ角ゴ Pro W3"/>
              </a:defRPr>
            </a:lvl2pPr>
            <a:lvl3pPr marL="1143000" indent="-228600" eaLnBrk="0" hangingPunct="0">
              <a:defRPr>
                <a:solidFill>
                  <a:schemeClr val="tx1"/>
                </a:solidFill>
                <a:latin typeface="Arial" pitchFamily="34" charset="0"/>
                <a:ea typeface="ヒラギノ角ゴ Pro W3"/>
                <a:cs typeface="ヒラギノ角ゴ Pro W3"/>
              </a:defRPr>
            </a:lvl3pPr>
            <a:lvl4pPr marL="1600200" indent="-228600" eaLnBrk="0" hangingPunct="0">
              <a:defRPr>
                <a:solidFill>
                  <a:schemeClr val="tx1"/>
                </a:solidFill>
                <a:latin typeface="Arial" pitchFamily="34" charset="0"/>
                <a:ea typeface="ヒラギノ角ゴ Pro W3"/>
                <a:cs typeface="ヒラギノ角ゴ Pro W3"/>
              </a:defRPr>
            </a:lvl4pPr>
            <a:lvl5pPr marL="2057400" indent="-228600" eaLnBrk="0" hangingPunct="0">
              <a:defRPr>
                <a:solidFill>
                  <a:schemeClr val="tx1"/>
                </a:solidFill>
                <a:latin typeface="Arial" pitchFamily="34" charset="0"/>
                <a:ea typeface="ヒラギノ角ゴ Pro W3"/>
                <a:cs typeface="ヒラギノ角ゴ Pro W3"/>
              </a:defRPr>
            </a:lvl5pPr>
            <a:lvl6pPr marL="25146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6pPr>
            <a:lvl7pPr marL="29718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7pPr>
            <a:lvl8pPr marL="34290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8pPr>
            <a:lvl9pPr marL="38862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9pPr>
          </a:lstStyle>
          <a:p>
            <a:pPr eaLnBrk="1" hangingPunct="1"/>
            <a:r>
              <a:rPr lang="en-US" altLang="en-US" dirty="0">
                <a:latin typeface="News Gothic MT"/>
                <a:ea typeface="News Gothic MT"/>
                <a:cs typeface="News Gothic MT"/>
              </a:rPr>
              <a:t>Cover sandboxes</a:t>
            </a:r>
          </a:p>
        </p:txBody>
      </p:sp>
      <p:sp>
        <p:nvSpPr>
          <p:cNvPr id="12" name="TextBox 11"/>
          <p:cNvSpPr txBox="1">
            <a:spLocks noChangeArrowheads="1"/>
          </p:cNvSpPr>
          <p:nvPr/>
        </p:nvSpPr>
        <p:spPr bwMode="auto">
          <a:xfrm>
            <a:off x="8409969" y="1393657"/>
            <a:ext cx="1416050" cy="369332"/>
          </a:xfrm>
          <a:prstGeom prst="rect">
            <a:avLst/>
          </a:prstGeom>
          <a:solidFill>
            <a:srgbClr val="FFFF00"/>
          </a:solidFill>
          <a:ln w="25400">
            <a:solidFill>
              <a:schemeClr val="tx1"/>
            </a:solidFill>
            <a:miter lim="800000"/>
            <a:headEnd/>
            <a:tailEnd/>
          </a:ln>
        </p:spPr>
        <p:txBody>
          <a:bodyPr wrap="square">
            <a:spAutoFit/>
          </a:bodyPr>
          <a:lstStyle>
            <a:lvl1pPr eaLnBrk="0" hangingPunct="0">
              <a:defRPr>
                <a:solidFill>
                  <a:schemeClr val="tx1"/>
                </a:solidFill>
                <a:latin typeface="Arial" pitchFamily="34" charset="0"/>
                <a:ea typeface="ヒラギノ角ゴ Pro W3"/>
                <a:cs typeface="ヒラギノ角ゴ Pro W3"/>
              </a:defRPr>
            </a:lvl1pPr>
            <a:lvl2pPr marL="742950" indent="-285750" eaLnBrk="0" hangingPunct="0">
              <a:defRPr>
                <a:solidFill>
                  <a:schemeClr val="tx1"/>
                </a:solidFill>
                <a:latin typeface="Arial" pitchFamily="34" charset="0"/>
                <a:ea typeface="ヒラギノ角ゴ Pro W3"/>
                <a:cs typeface="ヒラギノ角ゴ Pro W3"/>
              </a:defRPr>
            </a:lvl2pPr>
            <a:lvl3pPr marL="1143000" indent="-228600" eaLnBrk="0" hangingPunct="0">
              <a:defRPr>
                <a:solidFill>
                  <a:schemeClr val="tx1"/>
                </a:solidFill>
                <a:latin typeface="Arial" pitchFamily="34" charset="0"/>
                <a:ea typeface="ヒラギノ角ゴ Pro W3"/>
                <a:cs typeface="ヒラギノ角ゴ Pro W3"/>
              </a:defRPr>
            </a:lvl3pPr>
            <a:lvl4pPr marL="1600200" indent="-228600" eaLnBrk="0" hangingPunct="0">
              <a:defRPr>
                <a:solidFill>
                  <a:schemeClr val="tx1"/>
                </a:solidFill>
                <a:latin typeface="Arial" pitchFamily="34" charset="0"/>
                <a:ea typeface="ヒラギノ角ゴ Pro W3"/>
                <a:cs typeface="ヒラギノ角ゴ Pro W3"/>
              </a:defRPr>
            </a:lvl4pPr>
            <a:lvl5pPr marL="2057400" indent="-228600" eaLnBrk="0" hangingPunct="0">
              <a:defRPr>
                <a:solidFill>
                  <a:schemeClr val="tx1"/>
                </a:solidFill>
                <a:latin typeface="Arial" pitchFamily="34" charset="0"/>
                <a:ea typeface="ヒラギノ角ゴ Pro W3"/>
                <a:cs typeface="ヒラギノ角ゴ Pro W3"/>
              </a:defRPr>
            </a:lvl5pPr>
            <a:lvl6pPr marL="25146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6pPr>
            <a:lvl7pPr marL="29718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7pPr>
            <a:lvl8pPr marL="34290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8pPr>
            <a:lvl9pPr marL="38862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9pPr>
          </a:lstStyle>
          <a:p>
            <a:pPr eaLnBrk="1" hangingPunct="1"/>
            <a:r>
              <a:rPr lang="en-US" altLang="en-US" dirty="0">
                <a:latin typeface="News Gothic MT"/>
                <a:ea typeface="News Gothic MT"/>
                <a:cs typeface="News Gothic MT"/>
              </a:rPr>
              <a:t>Place traps</a:t>
            </a:r>
          </a:p>
        </p:txBody>
      </p:sp>
      <p:sp>
        <p:nvSpPr>
          <p:cNvPr id="14" name="TextBox 13"/>
          <p:cNvSpPr txBox="1">
            <a:spLocks noChangeArrowheads="1"/>
          </p:cNvSpPr>
          <p:nvPr/>
        </p:nvSpPr>
        <p:spPr bwMode="auto">
          <a:xfrm>
            <a:off x="7778181" y="5327948"/>
            <a:ext cx="2065667" cy="923330"/>
          </a:xfrm>
          <a:prstGeom prst="rect">
            <a:avLst/>
          </a:prstGeom>
          <a:solidFill>
            <a:srgbClr val="FFFF00"/>
          </a:solidFill>
          <a:ln w="25400">
            <a:solidFill>
              <a:schemeClr val="tx1"/>
            </a:solidFill>
            <a:miter lim="800000"/>
            <a:headEnd/>
            <a:tailEnd/>
          </a:ln>
        </p:spPr>
        <p:txBody>
          <a:bodyPr wrap="square">
            <a:spAutoFit/>
          </a:bodyPr>
          <a:lstStyle>
            <a:lvl1pPr eaLnBrk="0" hangingPunct="0">
              <a:defRPr>
                <a:solidFill>
                  <a:schemeClr val="tx1"/>
                </a:solidFill>
                <a:latin typeface="Arial" pitchFamily="34" charset="0"/>
                <a:ea typeface="ヒラギノ角ゴ Pro W3"/>
                <a:cs typeface="ヒラギノ角ゴ Pro W3"/>
              </a:defRPr>
            </a:lvl1pPr>
            <a:lvl2pPr marL="742950" indent="-285750" eaLnBrk="0" hangingPunct="0">
              <a:defRPr>
                <a:solidFill>
                  <a:schemeClr val="tx1"/>
                </a:solidFill>
                <a:latin typeface="Arial" pitchFamily="34" charset="0"/>
                <a:ea typeface="ヒラギノ角ゴ Pro W3"/>
                <a:cs typeface="ヒラギノ角ゴ Pro W3"/>
              </a:defRPr>
            </a:lvl2pPr>
            <a:lvl3pPr marL="1143000" indent="-228600" eaLnBrk="0" hangingPunct="0">
              <a:defRPr>
                <a:solidFill>
                  <a:schemeClr val="tx1"/>
                </a:solidFill>
                <a:latin typeface="Arial" pitchFamily="34" charset="0"/>
                <a:ea typeface="ヒラギノ角ゴ Pro W3"/>
                <a:cs typeface="ヒラギノ角ゴ Pro W3"/>
              </a:defRPr>
            </a:lvl3pPr>
            <a:lvl4pPr marL="1600200" indent="-228600" eaLnBrk="0" hangingPunct="0">
              <a:defRPr>
                <a:solidFill>
                  <a:schemeClr val="tx1"/>
                </a:solidFill>
                <a:latin typeface="Arial" pitchFamily="34" charset="0"/>
                <a:ea typeface="ヒラギノ角ゴ Pro W3"/>
                <a:cs typeface="ヒラギノ角ゴ Pro W3"/>
              </a:defRPr>
            </a:lvl4pPr>
            <a:lvl5pPr marL="2057400" indent="-228600" eaLnBrk="0" hangingPunct="0">
              <a:defRPr>
                <a:solidFill>
                  <a:schemeClr val="tx1"/>
                </a:solidFill>
                <a:latin typeface="Arial" pitchFamily="34" charset="0"/>
                <a:ea typeface="ヒラギノ角ゴ Pro W3"/>
                <a:cs typeface="ヒラギノ角ゴ Pro W3"/>
              </a:defRPr>
            </a:lvl5pPr>
            <a:lvl6pPr marL="25146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6pPr>
            <a:lvl7pPr marL="29718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7pPr>
            <a:lvl8pPr marL="34290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8pPr>
            <a:lvl9pPr marL="38862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9pPr>
          </a:lstStyle>
          <a:p>
            <a:pPr eaLnBrk="1" hangingPunct="1"/>
            <a:r>
              <a:rPr lang="en-US" altLang="en-US" dirty="0">
                <a:latin typeface="News Gothic MT"/>
                <a:ea typeface="News Gothic MT"/>
                <a:cs typeface="News Gothic MT"/>
              </a:rPr>
              <a:t>Weed by hand and avoid over-fertilizing </a:t>
            </a:r>
          </a:p>
        </p:txBody>
      </p:sp>
      <p:sp>
        <p:nvSpPr>
          <p:cNvPr id="13" name="TextBox 12"/>
          <p:cNvSpPr txBox="1">
            <a:spLocks noChangeArrowheads="1"/>
          </p:cNvSpPr>
          <p:nvPr/>
        </p:nvSpPr>
        <p:spPr bwMode="auto">
          <a:xfrm>
            <a:off x="1758291" y="5160240"/>
            <a:ext cx="2065667" cy="923330"/>
          </a:xfrm>
          <a:prstGeom prst="rect">
            <a:avLst/>
          </a:prstGeom>
          <a:solidFill>
            <a:srgbClr val="FFFF00"/>
          </a:solidFill>
          <a:ln w="25400">
            <a:solidFill>
              <a:schemeClr val="tx1"/>
            </a:solidFill>
            <a:miter lim="800000"/>
            <a:headEnd/>
            <a:tailEnd/>
          </a:ln>
        </p:spPr>
        <p:txBody>
          <a:bodyPr wrap="square">
            <a:spAutoFit/>
          </a:bodyPr>
          <a:lstStyle>
            <a:lvl1pPr eaLnBrk="0" hangingPunct="0">
              <a:defRPr>
                <a:solidFill>
                  <a:schemeClr val="tx1"/>
                </a:solidFill>
                <a:latin typeface="Arial" pitchFamily="34" charset="0"/>
                <a:ea typeface="ヒラギノ角ゴ Pro W3"/>
                <a:cs typeface="ヒラギノ角ゴ Pro W3"/>
              </a:defRPr>
            </a:lvl1pPr>
            <a:lvl2pPr marL="742950" indent="-285750" eaLnBrk="0" hangingPunct="0">
              <a:defRPr>
                <a:solidFill>
                  <a:schemeClr val="tx1"/>
                </a:solidFill>
                <a:latin typeface="Arial" pitchFamily="34" charset="0"/>
                <a:ea typeface="ヒラギノ角ゴ Pro W3"/>
                <a:cs typeface="ヒラギノ角ゴ Pro W3"/>
              </a:defRPr>
            </a:lvl2pPr>
            <a:lvl3pPr marL="1143000" indent="-228600" eaLnBrk="0" hangingPunct="0">
              <a:defRPr>
                <a:solidFill>
                  <a:schemeClr val="tx1"/>
                </a:solidFill>
                <a:latin typeface="Arial" pitchFamily="34" charset="0"/>
                <a:ea typeface="ヒラギノ角ゴ Pro W3"/>
                <a:cs typeface="ヒラギノ角ゴ Pro W3"/>
              </a:defRPr>
            </a:lvl3pPr>
            <a:lvl4pPr marL="1600200" indent="-228600" eaLnBrk="0" hangingPunct="0">
              <a:defRPr>
                <a:solidFill>
                  <a:schemeClr val="tx1"/>
                </a:solidFill>
                <a:latin typeface="Arial" pitchFamily="34" charset="0"/>
                <a:ea typeface="ヒラギノ角ゴ Pro W3"/>
                <a:cs typeface="ヒラギノ角ゴ Pro W3"/>
              </a:defRPr>
            </a:lvl4pPr>
            <a:lvl5pPr marL="2057400" indent="-228600" eaLnBrk="0" hangingPunct="0">
              <a:defRPr>
                <a:solidFill>
                  <a:schemeClr val="tx1"/>
                </a:solidFill>
                <a:latin typeface="Arial" pitchFamily="34" charset="0"/>
                <a:ea typeface="ヒラギノ角ゴ Pro W3"/>
                <a:cs typeface="ヒラギノ角ゴ Pro W3"/>
              </a:defRPr>
            </a:lvl5pPr>
            <a:lvl6pPr marL="25146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6pPr>
            <a:lvl7pPr marL="29718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7pPr>
            <a:lvl8pPr marL="34290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8pPr>
            <a:lvl9pPr marL="38862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9pPr>
          </a:lstStyle>
          <a:p>
            <a:pPr eaLnBrk="1" hangingPunct="1"/>
            <a:r>
              <a:rPr lang="en-US" altLang="en-US" dirty="0">
                <a:latin typeface="News Gothic MT"/>
                <a:ea typeface="News Gothic MT"/>
                <a:cs typeface="News Gothic MT"/>
              </a:rPr>
              <a:t>Keep cans clean and in good repair</a:t>
            </a:r>
          </a:p>
        </p:txBody>
      </p:sp>
      <p:sp>
        <p:nvSpPr>
          <p:cNvPr id="10" name="TextBox 9"/>
          <p:cNvSpPr txBox="1"/>
          <p:nvPr/>
        </p:nvSpPr>
        <p:spPr>
          <a:xfrm>
            <a:off x="2592777" y="2605930"/>
            <a:ext cx="6218237" cy="1815882"/>
          </a:xfrm>
          <a:prstGeom prst="rect">
            <a:avLst/>
          </a:prstGeom>
          <a:solidFill>
            <a:schemeClr val="accent6">
              <a:lumMod val="75000"/>
            </a:schemeClr>
          </a:solidFill>
          <a:ln w="25400">
            <a:solidFill>
              <a:schemeClr val="tx1"/>
            </a:solidFill>
          </a:ln>
        </p:spPr>
        <p:txBody>
          <a:bodyPr>
            <a:spAutoFit/>
          </a:bodyPr>
          <a:lstStyle/>
          <a:p>
            <a:pPr marL="0" lvl="1">
              <a:defRPr/>
            </a:pPr>
            <a:r>
              <a:rPr lang="en-US" sz="2800" b="1" dirty="0">
                <a:latin typeface="News Gothic MT"/>
                <a:ea typeface="ヒラギノ角ゴ Pro W3" pitchFamily="37" charset="-128"/>
                <a:cs typeface="News Gothic MT"/>
              </a:rPr>
              <a:t>Take Home Message: </a:t>
            </a:r>
            <a:r>
              <a:rPr lang="en-US" sz="2800" dirty="0">
                <a:latin typeface="News Gothic MT"/>
                <a:ea typeface="ヒラギノ角ゴ Pro W3" pitchFamily="37" charset="-128"/>
                <a:cs typeface="News Gothic MT"/>
              </a:rPr>
              <a:t>Not all insects are pests! A well maintained outdoor space will keep bothersome pests away.</a:t>
            </a:r>
          </a:p>
        </p:txBody>
      </p:sp>
    </p:spTree>
    <p:custDataLst>
      <p:tags r:id="rId1"/>
    </p:custDataLst>
    <p:extLst>
      <p:ext uri="{BB962C8B-B14F-4D97-AF65-F5344CB8AC3E}">
        <p14:creationId xmlns:p14="http://schemas.microsoft.com/office/powerpoint/2010/main" val="2543258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4" grpId="0" animBg="1"/>
      <p:bldP spid="13" grpId="0" animBg="1"/>
      <p:bldP spid="10"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6019801" y="1257300"/>
            <a:ext cx="3857625" cy="4667250"/>
          </a:xfrm>
          <a:prstGeom prst="rect">
            <a:avLst/>
          </a:prstGeom>
          <a:solidFill>
            <a:schemeClr val="bg1"/>
          </a:solidFill>
          <a:ln>
            <a:solidFill>
              <a:schemeClr val="accent6"/>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8" name="Rectangle 7"/>
          <p:cNvSpPr/>
          <p:nvPr/>
        </p:nvSpPr>
        <p:spPr>
          <a:xfrm>
            <a:off x="1905001" y="1257300"/>
            <a:ext cx="3857625" cy="4667250"/>
          </a:xfrm>
          <a:prstGeom prst="rect">
            <a:avLst/>
          </a:prstGeom>
          <a:solidFill>
            <a:schemeClr val="bg1"/>
          </a:solidFill>
          <a:ln>
            <a:solidFill>
              <a:srgbClr val="00B0F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dirty="0"/>
          </a:p>
        </p:txBody>
      </p:sp>
      <p:sp>
        <p:nvSpPr>
          <p:cNvPr id="2" name="Title 1"/>
          <p:cNvSpPr>
            <a:spLocks noGrp="1"/>
          </p:cNvSpPr>
          <p:nvPr>
            <p:ph type="title"/>
          </p:nvPr>
        </p:nvSpPr>
        <p:spPr>
          <a:xfrm>
            <a:off x="1981200" y="482761"/>
            <a:ext cx="8229600" cy="584776"/>
          </a:xfrm>
        </p:spPr>
        <p:txBody>
          <a:bodyPr/>
          <a:lstStyle/>
          <a:p>
            <a:r>
              <a:rPr lang="en-US" sz="4000" dirty="0"/>
              <a:t>Management: Selecting a pesticide </a:t>
            </a:r>
          </a:p>
        </p:txBody>
      </p:sp>
      <p:pic>
        <p:nvPicPr>
          <p:cNvPr id="4" name="Content Placeholder 3" descr="C:\Users\khazard\AppData\Local\Microsoft\Windows\INetCache\Content.Word\Solid_AntBait.jpg"/>
          <p:cNvPicPr>
            <a:picLocks noGrp="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2014538" y="1858153"/>
            <a:ext cx="2509837" cy="1732772"/>
          </a:xfrm>
          <a:prstGeom prst="rect">
            <a:avLst/>
          </a:prstGeom>
          <a:noFill/>
          <a:ln>
            <a:noFill/>
          </a:ln>
        </p:spPr>
      </p:pic>
      <p:pic>
        <p:nvPicPr>
          <p:cNvPr id="5" name="Picture 4" descr="C:\Users\khazard\AppData\Local\Microsoft\Windows\INetCache\Content.Word\GelBail.jpg"/>
          <p:cNvPicPr/>
          <p:nvPr/>
        </p:nvPicPr>
        <p:blipFill>
          <a:blip r:embed="rId5">
            <a:extLst>
              <a:ext uri="{28A0092B-C50C-407E-A947-70E740481C1C}">
                <a14:useLocalDpi xmlns:a14="http://schemas.microsoft.com/office/drawing/2010/main" val="0"/>
              </a:ext>
            </a:extLst>
          </a:blip>
          <a:srcRect/>
          <a:stretch>
            <a:fillRect/>
          </a:stretch>
        </p:blipFill>
        <p:spPr bwMode="auto">
          <a:xfrm>
            <a:off x="2895601" y="3220819"/>
            <a:ext cx="2627314" cy="2057401"/>
          </a:xfrm>
          <a:prstGeom prst="rect">
            <a:avLst/>
          </a:prstGeom>
          <a:noFill/>
          <a:ln>
            <a:noFill/>
          </a:ln>
        </p:spPr>
      </p:pic>
      <p:sp>
        <p:nvSpPr>
          <p:cNvPr id="6" name="TextBox 5"/>
          <p:cNvSpPr txBox="1"/>
          <p:nvPr/>
        </p:nvSpPr>
        <p:spPr>
          <a:xfrm>
            <a:off x="2581275" y="1357789"/>
            <a:ext cx="2657475" cy="369332"/>
          </a:xfrm>
          <a:prstGeom prst="rect">
            <a:avLst/>
          </a:prstGeom>
          <a:noFill/>
        </p:spPr>
        <p:txBody>
          <a:bodyPr wrap="square" rtlCol="0" anchor="t">
            <a:spAutoFit/>
          </a:bodyPr>
          <a:lstStyle/>
          <a:p>
            <a:pPr algn="ctr"/>
            <a:r>
              <a:rPr lang="en-US" dirty="0">
                <a:cs typeface="Calibri"/>
              </a:rPr>
              <a:t>LOW RISK</a:t>
            </a:r>
            <a:endParaRPr lang="en-US" dirty="0"/>
          </a:p>
        </p:txBody>
      </p:sp>
      <p:sp>
        <p:nvSpPr>
          <p:cNvPr id="7" name="TextBox 6"/>
          <p:cNvSpPr txBox="1"/>
          <p:nvPr/>
        </p:nvSpPr>
        <p:spPr>
          <a:xfrm>
            <a:off x="7372351" y="1337191"/>
            <a:ext cx="1895475" cy="369332"/>
          </a:xfrm>
          <a:prstGeom prst="rect">
            <a:avLst/>
          </a:prstGeom>
          <a:noFill/>
        </p:spPr>
        <p:txBody>
          <a:bodyPr wrap="square" rtlCol="0">
            <a:spAutoFit/>
          </a:bodyPr>
          <a:lstStyle/>
          <a:p>
            <a:r>
              <a:rPr lang="en-US" dirty="0"/>
              <a:t>USE CAUTION</a:t>
            </a:r>
          </a:p>
        </p:txBody>
      </p:sp>
      <p:pic>
        <p:nvPicPr>
          <p:cNvPr id="12" name="Picture 11" descr="C:\Users\khazard\AppData\Local\Microsoft\Windows\INetCache\Content.Word\Fogger.jpg"/>
          <p:cNvPicPr/>
          <p:nvPr/>
        </p:nvPicPr>
        <p:blipFill rotWithShape="1">
          <a:blip r:embed="rId6">
            <a:extLst>
              <a:ext uri="{28A0092B-C50C-407E-A947-70E740481C1C}">
                <a14:useLocalDpi xmlns:a14="http://schemas.microsoft.com/office/drawing/2010/main" val="0"/>
              </a:ext>
            </a:extLst>
          </a:blip>
          <a:srcRect l="27033" t="1023" r="27033" b="-1023"/>
          <a:stretch/>
        </p:blipFill>
        <p:spPr bwMode="auto">
          <a:xfrm>
            <a:off x="6798469" y="1828801"/>
            <a:ext cx="1147762" cy="1766889"/>
          </a:xfrm>
          <a:prstGeom prst="rect">
            <a:avLst/>
          </a:prstGeom>
          <a:noFill/>
          <a:ln>
            <a:noFill/>
          </a:ln>
        </p:spPr>
      </p:pic>
      <p:pic>
        <p:nvPicPr>
          <p:cNvPr id="13" name="Picture 12" descr="C:\Users\khazard\AppData\Local\Microsoft\Windows\INetCache\Content.Word\WeedKille.jpg"/>
          <p:cNvPicPr/>
          <p:nvPr/>
        </p:nvPicPr>
        <p:blipFill rotWithShape="1">
          <a:blip r:embed="rId7">
            <a:extLst>
              <a:ext uri="{28A0092B-C50C-407E-A947-70E740481C1C}">
                <a14:useLocalDpi xmlns:a14="http://schemas.microsoft.com/office/drawing/2010/main" val="0"/>
              </a:ext>
            </a:extLst>
          </a:blip>
          <a:srcRect l="35627" r="16425"/>
          <a:stretch/>
        </p:blipFill>
        <p:spPr bwMode="auto">
          <a:xfrm>
            <a:off x="7172325" y="3733800"/>
            <a:ext cx="1685925" cy="1909762"/>
          </a:xfrm>
          <a:prstGeom prst="rect">
            <a:avLst/>
          </a:prstGeom>
          <a:noFill/>
          <a:ln>
            <a:noFill/>
          </a:ln>
        </p:spPr>
      </p:pic>
      <p:pic>
        <p:nvPicPr>
          <p:cNvPr id="14" name="Picture 13" descr="C:\Users\khazard\AppData\Local\Microsoft\Windows\INetCache\Content.Word\Spray.jpg"/>
          <p:cNvPicPr/>
          <p:nvPr/>
        </p:nvPicPr>
        <p:blipFill rotWithShape="1">
          <a:blip r:embed="rId8">
            <a:extLst>
              <a:ext uri="{28A0092B-C50C-407E-A947-70E740481C1C}">
                <a14:useLocalDpi xmlns:a14="http://schemas.microsoft.com/office/drawing/2010/main" val="0"/>
              </a:ext>
            </a:extLst>
          </a:blip>
          <a:srcRect l="30902" r="31445"/>
          <a:stretch/>
        </p:blipFill>
        <p:spPr bwMode="auto">
          <a:xfrm>
            <a:off x="8596313" y="2286000"/>
            <a:ext cx="1204913" cy="1933574"/>
          </a:xfrm>
          <a:prstGeom prst="rect">
            <a:avLst/>
          </a:prstGeom>
          <a:noFill/>
          <a:ln>
            <a:noFill/>
          </a:ln>
        </p:spPr>
      </p:pic>
      <p:sp>
        <p:nvSpPr>
          <p:cNvPr id="15" name="TextBox 14"/>
          <p:cNvSpPr txBox="1"/>
          <p:nvPr/>
        </p:nvSpPr>
        <p:spPr>
          <a:xfrm>
            <a:off x="3503614" y="2682875"/>
            <a:ext cx="5184775" cy="1815882"/>
          </a:xfrm>
          <a:prstGeom prst="rect">
            <a:avLst/>
          </a:prstGeom>
          <a:solidFill>
            <a:schemeClr val="accent6">
              <a:lumMod val="75000"/>
            </a:schemeClr>
          </a:solidFill>
          <a:ln w="25400">
            <a:solidFill>
              <a:schemeClr val="tx1"/>
            </a:solidFill>
          </a:ln>
        </p:spPr>
        <p:txBody>
          <a:bodyPr>
            <a:spAutoFit/>
          </a:bodyPr>
          <a:lstStyle/>
          <a:p>
            <a:pPr>
              <a:defRPr/>
            </a:pPr>
            <a:r>
              <a:rPr lang="en-US" sz="2800" b="1" dirty="0">
                <a:latin typeface="News Gothic MT"/>
                <a:ea typeface="ヒラギノ角ゴ Pro W3" pitchFamily="37" charset="-128"/>
                <a:cs typeface="News Gothic MT"/>
              </a:rPr>
              <a:t>Take Home Message: </a:t>
            </a:r>
            <a:r>
              <a:rPr lang="en-US" sz="2800" dirty="0">
                <a:latin typeface="News Gothic MT"/>
                <a:ea typeface="ヒラギノ角ゴ Pro W3" pitchFamily="37" charset="-128"/>
                <a:cs typeface="News Gothic MT"/>
              </a:rPr>
              <a:t>Use pesticides as a last resort! If needed, choose the least harmful application methods.</a:t>
            </a:r>
          </a:p>
        </p:txBody>
      </p:sp>
      <p:sp>
        <p:nvSpPr>
          <p:cNvPr id="16" name="TextBox 15"/>
          <p:cNvSpPr txBox="1"/>
          <p:nvPr/>
        </p:nvSpPr>
        <p:spPr>
          <a:xfrm>
            <a:off x="3705226" y="5444608"/>
            <a:ext cx="2081212" cy="369332"/>
          </a:xfrm>
          <a:prstGeom prst="rect">
            <a:avLst/>
          </a:prstGeom>
          <a:noFill/>
        </p:spPr>
        <p:txBody>
          <a:bodyPr wrap="square" rtlCol="0">
            <a:spAutoFit/>
          </a:bodyPr>
          <a:lstStyle/>
          <a:p>
            <a:pPr algn="ctr"/>
            <a:r>
              <a:rPr lang="en-US" dirty="0"/>
              <a:t>Baits, gels, traps</a:t>
            </a:r>
          </a:p>
        </p:txBody>
      </p:sp>
      <p:sp>
        <p:nvSpPr>
          <p:cNvPr id="17" name="TextBox 16"/>
          <p:cNvSpPr txBox="1"/>
          <p:nvPr/>
        </p:nvSpPr>
        <p:spPr>
          <a:xfrm>
            <a:off x="7615237" y="5445773"/>
            <a:ext cx="2185988" cy="369332"/>
          </a:xfrm>
          <a:prstGeom prst="rect">
            <a:avLst/>
          </a:prstGeom>
          <a:noFill/>
        </p:spPr>
        <p:txBody>
          <a:bodyPr wrap="square" rtlCol="0">
            <a:spAutoFit/>
          </a:bodyPr>
          <a:lstStyle/>
          <a:p>
            <a:r>
              <a:rPr lang="en-US" dirty="0"/>
              <a:t>Sprays and foggers</a:t>
            </a:r>
          </a:p>
        </p:txBody>
      </p:sp>
    </p:spTree>
    <p:custDataLst>
      <p:tags r:id="rId1"/>
    </p:custDataLst>
    <p:extLst>
      <p:ext uri="{BB962C8B-B14F-4D97-AF65-F5344CB8AC3E}">
        <p14:creationId xmlns:p14="http://schemas.microsoft.com/office/powerpoint/2010/main" val="3170766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9844" y="274638"/>
            <a:ext cx="11031795" cy="1143000"/>
          </a:xfrm>
        </p:spPr>
        <p:txBody>
          <a:bodyPr>
            <a:normAutofit fontScale="90000"/>
          </a:bodyPr>
          <a:lstStyle/>
          <a:p>
            <a:r>
              <a:rPr lang="en-US" dirty="0"/>
              <a:t>Management: Hiring a pest management professional (PMP)</a:t>
            </a:r>
          </a:p>
        </p:txBody>
      </p:sp>
      <p:sp>
        <p:nvSpPr>
          <p:cNvPr id="3" name="Content Placeholder 2"/>
          <p:cNvSpPr>
            <a:spLocks noGrp="1"/>
          </p:cNvSpPr>
          <p:nvPr>
            <p:ph idx="1"/>
          </p:nvPr>
        </p:nvSpPr>
        <p:spPr>
          <a:xfrm>
            <a:off x="304800" y="1828800"/>
            <a:ext cx="5257801" cy="4267200"/>
          </a:xfrm>
        </p:spPr>
        <p:txBody>
          <a:bodyPr vert="horz" lIns="91440" tIns="45720" rIns="91440" bIns="45720" rtlCol="0" anchor="t">
            <a:normAutofit/>
          </a:bodyPr>
          <a:lstStyle/>
          <a:p>
            <a:r>
              <a:rPr lang="en-US" sz="2400" dirty="0"/>
              <a:t>Must be licensed</a:t>
            </a:r>
          </a:p>
          <a:p>
            <a:pPr lvl="1"/>
            <a:r>
              <a:rPr lang="en-US" sz="2000" dirty="0">
                <a:solidFill>
                  <a:srgbClr val="009999"/>
                </a:solidFill>
              </a:rPr>
              <a:t>with DPR, </a:t>
            </a:r>
            <a:r>
              <a:rPr lang="en-US" sz="2000" b="1" i="1" dirty="0">
                <a:solidFill>
                  <a:srgbClr val="009999"/>
                </a:solidFill>
              </a:rPr>
              <a:t>and</a:t>
            </a:r>
          </a:p>
          <a:p>
            <a:pPr lvl="1"/>
            <a:r>
              <a:rPr lang="en-US" sz="2000" dirty="0">
                <a:solidFill>
                  <a:srgbClr val="009999"/>
                </a:solidFill>
              </a:rPr>
              <a:t>with Structural Pest Control Board</a:t>
            </a:r>
          </a:p>
          <a:p>
            <a:r>
              <a:rPr lang="en-US" sz="2400" dirty="0"/>
              <a:t>Must be trained in IPM for schools and child care</a:t>
            </a:r>
          </a:p>
          <a:p>
            <a:pPr lvl="1">
              <a:lnSpc>
                <a:spcPct val="100000"/>
              </a:lnSpc>
              <a:spcBef>
                <a:spcPts val="1200"/>
              </a:spcBef>
            </a:pPr>
            <a:r>
              <a:rPr lang="en-US" sz="2000" dirty="0">
                <a:solidFill>
                  <a:srgbClr val="009999"/>
                </a:solidFill>
                <a:cs typeface="Calibri"/>
              </a:rPr>
              <a:t>Free DPR online Advanced course for PMPs:  </a:t>
            </a:r>
            <a:r>
              <a:rPr lang="en-US" sz="2000" dirty="0">
                <a:ea typeface="+mn-lt"/>
                <a:cs typeface="+mn-lt"/>
                <a:hlinkClick r:id="rId4"/>
              </a:rPr>
              <a:t>www.cdpr.ca.gov/schoolipm</a:t>
            </a:r>
            <a:endParaRPr lang="en-US" sz="2000" dirty="0">
              <a:cs typeface="Calibri"/>
            </a:endParaRPr>
          </a:p>
          <a:p>
            <a:pPr lvl="1">
              <a:lnSpc>
                <a:spcPct val="100000"/>
              </a:lnSpc>
              <a:spcBef>
                <a:spcPts val="1200"/>
              </a:spcBef>
            </a:pPr>
            <a:r>
              <a:rPr lang="en-US" sz="2000" dirty="0">
                <a:solidFill>
                  <a:srgbClr val="009999"/>
                </a:solidFill>
              </a:rPr>
              <a:t>Request UC IPM free online training: </a:t>
            </a:r>
            <a:r>
              <a:rPr lang="en-US" sz="2000" dirty="0">
                <a:hlinkClick r:id="rId5"/>
              </a:rPr>
              <a:t>www.ipm.ucdavis.edu/training/school-and-child-care-ipm.html</a:t>
            </a:r>
            <a:r>
              <a:rPr lang="en-US" sz="2000" dirty="0"/>
              <a:t>  </a:t>
            </a:r>
            <a:endParaRPr lang="en-US" sz="2000" dirty="0">
              <a:cs typeface="Calibri"/>
            </a:endParaRPr>
          </a:p>
        </p:txBody>
      </p:sp>
      <p:pic>
        <p:nvPicPr>
          <p:cNvPr id="5" name="Picture 4" descr="A picture containing outdoor, person, ground, person&#10;&#10;Description automatically generated">
            <a:extLst>
              <a:ext uri="{FF2B5EF4-FFF2-40B4-BE49-F238E27FC236}">
                <a16:creationId xmlns:a16="http://schemas.microsoft.com/office/drawing/2014/main" id="{57D5CF2D-7934-4A42-BE51-288FF245E558}"/>
              </a:ext>
            </a:extLst>
          </p:cNvPr>
          <p:cNvPicPr>
            <a:picLocks noChangeAspect="1"/>
          </p:cNvPicPr>
          <p:nvPr/>
        </p:nvPicPr>
        <p:blipFill rotWithShape="1">
          <a:blip r:embed="rId6">
            <a:extLst>
              <a:ext uri="{28A0092B-C50C-407E-A947-70E740481C1C}">
                <a14:useLocalDpi xmlns:a14="http://schemas.microsoft.com/office/drawing/2010/main" val="0"/>
              </a:ext>
            </a:extLst>
          </a:blip>
          <a:srcRect l="15746" t="11747" r="16667" b="-1"/>
          <a:stretch/>
        </p:blipFill>
        <p:spPr>
          <a:xfrm>
            <a:off x="6019799" y="1524000"/>
            <a:ext cx="6172201" cy="5373040"/>
          </a:xfrm>
          <a:prstGeom prst="rect">
            <a:avLst/>
          </a:prstGeom>
        </p:spPr>
      </p:pic>
    </p:spTree>
    <p:custDataLst>
      <p:tags r:id="rId1"/>
    </p:custDataLst>
    <p:extLst>
      <p:ext uri="{BB962C8B-B14F-4D97-AF65-F5344CB8AC3E}">
        <p14:creationId xmlns:p14="http://schemas.microsoft.com/office/powerpoint/2010/main" val="48310941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9844" y="274638"/>
            <a:ext cx="11031795" cy="1143000"/>
          </a:xfrm>
        </p:spPr>
        <p:txBody>
          <a:bodyPr>
            <a:normAutofit fontScale="90000"/>
          </a:bodyPr>
          <a:lstStyle/>
          <a:p>
            <a:r>
              <a:rPr lang="en-US" dirty="0"/>
              <a:t>Management: Hiring a pest management professional (PMP)</a:t>
            </a:r>
          </a:p>
        </p:txBody>
      </p:sp>
      <p:sp>
        <p:nvSpPr>
          <p:cNvPr id="3" name="Content Placeholder 2"/>
          <p:cNvSpPr>
            <a:spLocks noGrp="1"/>
          </p:cNvSpPr>
          <p:nvPr>
            <p:ph idx="1"/>
          </p:nvPr>
        </p:nvSpPr>
        <p:spPr>
          <a:xfrm>
            <a:off x="304800" y="1828800"/>
            <a:ext cx="6934200" cy="3962400"/>
          </a:xfrm>
        </p:spPr>
        <p:txBody>
          <a:bodyPr vert="horz" lIns="91440" tIns="45720" rIns="91440" bIns="45720" rtlCol="0" anchor="t">
            <a:normAutofit/>
          </a:bodyPr>
          <a:lstStyle/>
          <a:p>
            <a:pPr marL="0" indent="0">
              <a:buNone/>
            </a:pPr>
            <a:r>
              <a:rPr lang="en-US" sz="2400" dirty="0"/>
              <a:t>Third party certification:</a:t>
            </a:r>
          </a:p>
          <a:p>
            <a:pPr>
              <a:lnSpc>
                <a:spcPct val="150000"/>
              </a:lnSpc>
            </a:pPr>
            <a:r>
              <a:rPr lang="en-US" sz="2000" dirty="0" err="1"/>
              <a:t>EcoWise</a:t>
            </a:r>
            <a:r>
              <a:rPr lang="en-US" sz="2000" dirty="0"/>
              <a:t>: </a:t>
            </a:r>
            <a:r>
              <a:rPr lang="en-US" sz="2000" dirty="0">
                <a:hlinkClick r:id="rId4"/>
              </a:rPr>
              <a:t>https://www.ecowisecertified.com/ecowise_find.html</a:t>
            </a:r>
            <a:r>
              <a:rPr lang="en-US" sz="2000" dirty="0"/>
              <a:t> </a:t>
            </a:r>
          </a:p>
          <a:p>
            <a:pPr>
              <a:lnSpc>
                <a:spcPct val="150000"/>
              </a:lnSpc>
            </a:pPr>
            <a:r>
              <a:rPr lang="en-US" sz="2000" dirty="0" err="1"/>
              <a:t>GreenPro</a:t>
            </a:r>
            <a:r>
              <a:rPr lang="en-US" sz="2000" dirty="0"/>
              <a:t>: </a:t>
            </a:r>
            <a:r>
              <a:rPr lang="en-US" sz="2000" dirty="0">
                <a:hlinkClick r:id="rId5"/>
              </a:rPr>
              <a:t>https://greenshieldcertified.org/</a:t>
            </a:r>
            <a:r>
              <a:rPr lang="en-US" sz="2000" dirty="0"/>
              <a:t> </a:t>
            </a:r>
          </a:p>
          <a:p>
            <a:pPr>
              <a:lnSpc>
                <a:spcPct val="150000"/>
              </a:lnSpc>
            </a:pPr>
            <a:r>
              <a:rPr lang="en-US" sz="2000" dirty="0" err="1"/>
              <a:t>GreenShield</a:t>
            </a:r>
            <a:r>
              <a:rPr lang="en-US" sz="2000" dirty="0"/>
              <a:t>: </a:t>
            </a:r>
            <a:r>
              <a:rPr lang="en-US" sz="2000" dirty="0">
                <a:hlinkClick r:id="rId6"/>
              </a:rPr>
              <a:t>https://www.qualitypro.org/certified-services/greenpro/</a:t>
            </a:r>
            <a:r>
              <a:rPr lang="en-US" sz="2000" dirty="0"/>
              <a:t> </a:t>
            </a:r>
          </a:p>
        </p:txBody>
      </p:sp>
      <p:pic>
        <p:nvPicPr>
          <p:cNvPr id="6" name="Picture 5">
            <a:extLst>
              <a:ext uri="{FF2B5EF4-FFF2-40B4-BE49-F238E27FC236}">
                <a16:creationId xmlns:a16="http://schemas.microsoft.com/office/drawing/2014/main" id="{AD69C4F5-40F9-4550-B909-12B5561E1935}"/>
              </a:ext>
            </a:extLst>
          </p:cNvPr>
          <p:cNvPicPr>
            <a:picLocks noChangeAspect="1"/>
          </p:cNvPicPr>
          <p:nvPr/>
        </p:nvPicPr>
        <p:blipFill>
          <a:blip r:embed="rId7"/>
          <a:stretch>
            <a:fillRect/>
          </a:stretch>
        </p:blipFill>
        <p:spPr>
          <a:xfrm>
            <a:off x="8229600" y="4191000"/>
            <a:ext cx="2772966" cy="1295400"/>
          </a:xfrm>
          <a:prstGeom prst="rect">
            <a:avLst/>
          </a:prstGeom>
        </p:spPr>
      </p:pic>
      <p:pic>
        <p:nvPicPr>
          <p:cNvPr id="9" name="Picture 8" descr="Graphical user interface, website&#10;&#10;Description automatically generated">
            <a:extLst>
              <a:ext uri="{FF2B5EF4-FFF2-40B4-BE49-F238E27FC236}">
                <a16:creationId xmlns:a16="http://schemas.microsoft.com/office/drawing/2014/main" id="{052FBE1B-C1C1-4E8A-9641-26B4085A7F80}"/>
              </a:ext>
            </a:extLst>
          </p:cNvPr>
          <p:cNvPicPr>
            <a:picLocks noChangeAspect="1"/>
          </p:cNvPicPr>
          <p:nvPr/>
        </p:nvPicPr>
        <p:blipFill rotWithShape="1">
          <a:blip r:embed="rId8">
            <a:extLst>
              <a:ext uri="{28A0092B-C50C-407E-A947-70E740481C1C}">
                <a14:useLocalDpi xmlns:a14="http://schemas.microsoft.com/office/drawing/2010/main" val="0"/>
              </a:ext>
            </a:extLst>
          </a:blip>
          <a:srcRect r="82966"/>
          <a:stretch/>
        </p:blipFill>
        <p:spPr>
          <a:xfrm>
            <a:off x="7696200" y="1859756"/>
            <a:ext cx="1658123" cy="1823117"/>
          </a:xfrm>
          <a:prstGeom prst="rect">
            <a:avLst/>
          </a:prstGeom>
        </p:spPr>
      </p:pic>
      <p:pic>
        <p:nvPicPr>
          <p:cNvPr id="10" name="Picture 9">
            <a:extLst>
              <a:ext uri="{FF2B5EF4-FFF2-40B4-BE49-F238E27FC236}">
                <a16:creationId xmlns:a16="http://schemas.microsoft.com/office/drawing/2014/main" id="{3D4082CC-4C84-41C6-882F-47CB8F96C764}"/>
              </a:ext>
            </a:extLst>
          </p:cNvPr>
          <p:cNvPicPr>
            <a:picLocks noChangeAspect="1"/>
          </p:cNvPicPr>
          <p:nvPr/>
        </p:nvPicPr>
        <p:blipFill>
          <a:blip r:embed="rId9"/>
          <a:stretch>
            <a:fillRect/>
          </a:stretch>
        </p:blipFill>
        <p:spPr>
          <a:xfrm>
            <a:off x="10058400" y="1600200"/>
            <a:ext cx="1625604" cy="2084108"/>
          </a:xfrm>
          <a:prstGeom prst="rect">
            <a:avLst/>
          </a:prstGeom>
        </p:spPr>
      </p:pic>
    </p:spTree>
    <p:custDataLst>
      <p:tags r:id="rId1"/>
    </p:custDataLst>
    <p:extLst>
      <p:ext uri="{BB962C8B-B14F-4D97-AF65-F5344CB8AC3E}">
        <p14:creationId xmlns:p14="http://schemas.microsoft.com/office/powerpoint/2010/main" val="245354717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Keeping Pests Out of Your Child Care Center Videos</a:t>
            </a:r>
          </a:p>
        </p:txBody>
      </p:sp>
      <p:sp>
        <p:nvSpPr>
          <p:cNvPr id="3" name="Content Placeholder 2"/>
          <p:cNvSpPr>
            <a:spLocks noGrp="1"/>
          </p:cNvSpPr>
          <p:nvPr>
            <p:ph idx="1"/>
          </p:nvPr>
        </p:nvSpPr>
        <p:spPr/>
        <p:txBody>
          <a:bodyPr/>
          <a:lstStyle/>
          <a:p>
            <a:pPr marL="0" indent="0">
              <a:buNone/>
            </a:pPr>
            <a:r>
              <a:rPr lang="en-US" sz="2400" b="1" dirty="0">
                <a:hlinkClick r:id="rId2"/>
              </a:rPr>
              <a:t>https://www.youtube.com/watch?v=IfdCtx3LqEc&amp;list=PLgU4sA8HrUfrrheC4rNNgB1ou7JlnpKvP&amp;index=3&amp;t=0s</a:t>
            </a:r>
            <a:r>
              <a:rPr lang="en-US" sz="2400" b="1" dirty="0"/>
              <a:t> </a:t>
            </a:r>
          </a:p>
          <a:p>
            <a:pPr marL="0" indent="0">
              <a:buNone/>
            </a:pPr>
            <a:endParaRPr lang="en-US" sz="2400" b="1" dirty="0"/>
          </a:p>
          <a:p>
            <a:pPr marL="0" indent="0">
              <a:buNone/>
            </a:pPr>
            <a:r>
              <a:rPr lang="en-US" sz="2400" b="1" dirty="0">
                <a:hlinkClick r:id="rId3"/>
              </a:rPr>
              <a:t>https://www.youtube.com/watch?v=ph5xXTbLwG0&amp;list=PLgU4sA8HrUfrrheC4rNNgB1ou7JlnpKvP&amp;index=4</a:t>
            </a:r>
            <a:r>
              <a:rPr lang="en-US" sz="2400" b="1" dirty="0"/>
              <a:t> </a:t>
            </a:r>
          </a:p>
        </p:txBody>
      </p:sp>
    </p:spTree>
    <p:extLst>
      <p:ext uri="{BB962C8B-B14F-4D97-AF65-F5344CB8AC3E}">
        <p14:creationId xmlns:p14="http://schemas.microsoft.com/office/powerpoint/2010/main" val="331409857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C9D870-C2D6-4EED-94DF-1F9820DC7F19}"/>
              </a:ext>
            </a:extLst>
          </p:cNvPr>
          <p:cNvSpPr>
            <a:spLocks noGrp="1"/>
          </p:cNvSpPr>
          <p:nvPr>
            <p:ph type="title"/>
          </p:nvPr>
        </p:nvSpPr>
        <p:spPr/>
        <p:txBody>
          <a:bodyPr/>
          <a:lstStyle/>
          <a:p>
            <a:endParaRPr lang="en-US"/>
          </a:p>
        </p:txBody>
      </p:sp>
      <p:pic>
        <p:nvPicPr>
          <p:cNvPr id="7" name="Content Placeholder 6">
            <a:extLst>
              <a:ext uri="{FF2B5EF4-FFF2-40B4-BE49-F238E27FC236}">
                <a16:creationId xmlns:a16="http://schemas.microsoft.com/office/drawing/2014/main" id="{724DC59D-6A9F-4A4D-9D53-7902E51AE88D}"/>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8015" t="-3054" r="16411" b="1"/>
          <a:stretch/>
        </p:blipFill>
        <p:spPr>
          <a:xfrm rot="5400000">
            <a:off x="3486150" y="580920"/>
            <a:ext cx="5029200" cy="5143500"/>
          </a:xfrm>
        </p:spPr>
      </p:pic>
      <p:sp>
        <p:nvSpPr>
          <p:cNvPr id="3" name="TextBox 2">
            <a:extLst>
              <a:ext uri="{FF2B5EF4-FFF2-40B4-BE49-F238E27FC236}">
                <a16:creationId xmlns:a16="http://schemas.microsoft.com/office/drawing/2014/main" id="{FFF2D6DF-CCAF-473B-B368-83356BEC4DB9}"/>
              </a:ext>
            </a:extLst>
          </p:cNvPr>
          <p:cNvSpPr txBox="1"/>
          <p:nvPr/>
        </p:nvSpPr>
        <p:spPr>
          <a:xfrm>
            <a:off x="4724400" y="5667270"/>
            <a:ext cx="4876800" cy="369332"/>
          </a:xfrm>
          <a:prstGeom prst="rect">
            <a:avLst/>
          </a:prstGeom>
          <a:noFill/>
        </p:spPr>
        <p:txBody>
          <a:bodyPr wrap="square" rtlCol="0">
            <a:spAutoFit/>
          </a:bodyPr>
          <a:lstStyle/>
          <a:p>
            <a:r>
              <a:rPr lang="en-US" dirty="0"/>
              <a:t>Tool box demo and poll</a:t>
            </a:r>
          </a:p>
        </p:txBody>
      </p:sp>
    </p:spTree>
    <p:extLst>
      <p:ext uri="{BB962C8B-B14F-4D97-AF65-F5344CB8AC3E}">
        <p14:creationId xmlns:p14="http://schemas.microsoft.com/office/powerpoint/2010/main" val="270653304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553750"/>
            <a:ext cx="7696200" cy="665451"/>
          </a:xfrm>
        </p:spPr>
        <p:txBody>
          <a:bodyPr/>
          <a:lstStyle/>
          <a:p>
            <a:r>
              <a:rPr lang="en-US" dirty="0"/>
              <a:t>IPM/IGM Toolbox</a:t>
            </a:r>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6666" t="2221" r="6666" b="1112"/>
          <a:stretch/>
        </p:blipFill>
        <p:spPr>
          <a:xfrm>
            <a:off x="3352800" y="1378098"/>
            <a:ext cx="5105400" cy="4270863"/>
          </a:xfrm>
          <a:prstGeom prst="rect">
            <a:avLst/>
          </a:prstGeom>
          <a:ln w="38100">
            <a:solidFill>
              <a:schemeClr val="accent1">
                <a:lumMod val="60000"/>
                <a:lumOff val="40000"/>
              </a:schemeClr>
            </a:solidFill>
          </a:ln>
          <a:effectLst>
            <a:glow rad="101600">
              <a:schemeClr val="accent1">
                <a:satMod val="175000"/>
                <a:alpha val="40000"/>
              </a:schemeClr>
            </a:glow>
          </a:effectLst>
        </p:spPr>
      </p:pic>
    </p:spTree>
    <p:extLst>
      <p:ext uri="{BB962C8B-B14F-4D97-AF65-F5344CB8AC3E}">
        <p14:creationId xmlns:p14="http://schemas.microsoft.com/office/powerpoint/2010/main" val="155911284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Small group activity</a:t>
            </a:r>
          </a:p>
        </p:txBody>
      </p:sp>
      <p:sp>
        <p:nvSpPr>
          <p:cNvPr id="3" name="TextBox 2"/>
          <p:cNvSpPr txBox="1"/>
          <p:nvPr/>
        </p:nvSpPr>
        <p:spPr>
          <a:xfrm>
            <a:off x="1981200" y="1926626"/>
            <a:ext cx="7162800" cy="2242746"/>
          </a:xfrm>
          <a:prstGeom prst="rect">
            <a:avLst/>
          </a:prstGeom>
          <a:solidFill>
            <a:srgbClr val="8DC63F"/>
          </a:solidFill>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2800" dirty="0">
                <a:solidFill>
                  <a:schemeClr val="bg1"/>
                </a:solidFill>
              </a:rPr>
              <a:t>Instructions:</a:t>
            </a:r>
          </a:p>
          <a:p>
            <a:pPr marL="285750" indent="-285750">
              <a:buFont typeface="Arial" panose="020B0604020202020204" pitchFamily="34" charset="0"/>
              <a:buChar char="•"/>
            </a:pPr>
            <a:r>
              <a:rPr lang="en-US" sz="2800" dirty="0">
                <a:solidFill>
                  <a:schemeClr val="bg1"/>
                </a:solidFill>
              </a:rPr>
              <a:t>Read pest scenario</a:t>
            </a:r>
          </a:p>
          <a:p>
            <a:pPr marL="285750" indent="-285750">
              <a:buFont typeface="Arial" panose="020B0604020202020204" pitchFamily="34" charset="0"/>
              <a:buChar char="•"/>
            </a:pPr>
            <a:r>
              <a:rPr lang="en-US" sz="2800" dirty="0">
                <a:solidFill>
                  <a:schemeClr val="bg1"/>
                </a:solidFill>
              </a:rPr>
              <a:t>Using the corresponding pest sheet, list the 5 Steps of IPM for that pest</a:t>
            </a:r>
          </a:p>
          <a:p>
            <a:pPr marL="285750" indent="-285750">
              <a:buFont typeface="Arial" panose="020B0604020202020204" pitchFamily="34" charset="0"/>
              <a:buChar char="•"/>
            </a:pPr>
            <a:r>
              <a:rPr lang="en-US" sz="2800" dirty="0">
                <a:solidFill>
                  <a:schemeClr val="bg1"/>
                </a:solidFill>
              </a:rPr>
              <a:t>Report back</a:t>
            </a:r>
          </a:p>
        </p:txBody>
      </p:sp>
    </p:spTree>
    <p:custDataLst>
      <p:tags r:id="rId1"/>
    </p:custDataLst>
    <p:extLst>
      <p:ext uri="{BB962C8B-B14F-4D97-AF65-F5344CB8AC3E}">
        <p14:creationId xmlns:p14="http://schemas.microsoft.com/office/powerpoint/2010/main" val="5694974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133600" y="1371601"/>
            <a:ext cx="7391400" cy="1894108"/>
          </a:xfrm>
          <a:prstGeom prst="rect">
            <a:avLst/>
          </a:prstGeom>
        </p:spPr>
        <p:txBody>
          <a:bodyPr wrap="square">
            <a:spAutoFit/>
          </a:bodyPr>
          <a:lstStyle/>
          <a:p>
            <a:pPr>
              <a:lnSpc>
                <a:spcPct val="107000"/>
              </a:lnSpc>
              <a:spcBef>
                <a:spcPts val="1200"/>
              </a:spcBef>
            </a:pPr>
            <a:r>
              <a:rPr lang="en-US" sz="1400" b="1" kern="0" dirty="0">
                <a:solidFill>
                  <a:srgbClr val="2E74B5"/>
                </a:solidFill>
                <a:latin typeface="Calibri Light" panose="020F0302020204030204" pitchFamily="34" charset="0"/>
                <a:ea typeface="Times New Roman" panose="02020603050405020304" pitchFamily="18" charset="0"/>
                <a:cs typeface="Times New Roman" panose="02020603050405020304" pitchFamily="18" charset="0"/>
              </a:rPr>
              <a:t>Ants</a:t>
            </a:r>
          </a:p>
          <a:p>
            <a:pPr>
              <a:lnSpc>
                <a:spcPct val="107000"/>
              </a:lnSpc>
              <a:spcAft>
                <a:spcPts val="800"/>
              </a:spcAft>
            </a:pPr>
            <a:r>
              <a:rPr lang="en-US" dirty="0">
                <a:latin typeface="Calibri" panose="020F0502020204030204" pitchFamily="34" charset="0"/>
                <a:ea typeface="Calibri" panose="020F0502020204030204" pitchFamily="34" charset="0"/>
                <a:cs typeface="Times New Roman" panose="02020603050405020304" pitchFamily="18" charset="0"/>
              </a:rPr>
              <a:t>Today, you find yourself facing the effects of a drought and heat wave.  As if that wasn’t enough, as you are making breakfast you find a trail of ants under your kitchen sink.  You have the children arriving for the day in 30 minutes.  Using the 5 steps to IPM, how will you successfully handle your ant problem?</a:t>
            </a:r>
          </a:p>
          <a:p>
            <a:pPr>
              <a:lnSpc>
                <a:spcPct val="107000"/>
              </a:lnSpc>
              <a:spcAft>
                <a:spcPts val="800"/>
              </a:spcAft>
            </a:pPr>
            <a:r>
              <a:rPr lang="en-US" dirty="0">
                <a:latin typeface="Calibri" panose="020F0502020204030204" pitchFamily="34" charset="0"/>
                <a:ea typeface="Calibri" panose="020F0502020204030204" pitchFamily="34" charset="0"/>
                <a:cs typeface="Times New Roman" panose="02020603050405020304" pitchFamily="18" charset="0"/>
                <a:hlinkClick r:id="rId2"/>
              </a:rPr>
              <a:t>https://cchp.ucsf.edu/content/integrated-pest-management-ants-0</a:t>
            </a:r>
            <a:r>
              <a:rPr lang="en-US" dirty="0">
                <a:latin typeface="Calibri" panose="020F0502020204030204" pitchFamily="34" charset="0"/>
                <a:ea typeface="Calibri" panose="020F0502020204030204" pitchFamily="34" charset="0"/>
                <a:cs typeface="Times New Roman" panose="02020603050405020304" pitchFamily="18" charset="0"/>
              </a:rPr>
              <a:t> </a:t>
            </a:r>
          </a:p>
        </p:txBody>
      </p:sp>
      <p:sp>
        <p:nvSpPr>
          <p:cNvPr id="6" name="Rectangle 5"/>
          <p:cNvSpPr/>
          <p:nvPr/>
        </p:nvSpPr>
        <p:spPr>
          <a:xfrm>
            <a:off x="2133600" y="3429001"/>
            <a:ext cx="7467600" cy="2486835"/>
          </a:xfrm>
          <a:prstGeom prst="rect">
            <a:avLst/>
          </a:prstGeom>
        </p:spPr>
        <p:txBody>
          <a:bodyPr wrap="square">
            <a:spAutoFit/>
          </a:bodyPr>
          <a:lstStyle/>
          <a:p>
            <a:pPr>
              <a:lnSpc>
                <a:spcPct val="107000"/>
              </a:lnSpc>
              <a:spcBef>
                <a:spcPts val="1200"/>
              </a:spcBef>
            </a:pPr>
            <a:r>
              <a:rPr lang="en-US" sz="1400" b="1" kern="0" dirty="0">
                <a:solidFill>
                  <a:srgbClr val="2E74B5"/>
                </a:solidFill>
                <a:latin typeface="Calibri Light" panose="020F0302020204030204" pitchFamily="34" charset="0"/>
                <a:ea typeface="Times New Roman" panose="02020603050405020304" pitchFamily="18" charset="0"/>
                <a:cs typeface="Times New Roman" panose="02020603050405020304" pitchFamily="18" charset="0"/>
              </a:rPr>
              <a:t>Mice/Rats</a:t>
            </a:r>
          </a:p>
          <a:p>
            <a:pPr>
              <a:lnSpc>
                <a:spcPct val="107000"/>
              </a:lnSpc>
              <a:spcAft>
                <a:spcPts val="800"/>
              </a:spcAft>
            </a:pPr>
            <a:r>
              <a:rPr lang="en-US" dirty="0">
                <a:latin typeface="Calibri" panose="020F0502020204030204" pitchFamily="34" charset="0"/>
                <a:ea typeface="Calibri" panose="020F0502020204030204" pitchFamily="34" charset="0"/>
                <a:cs typeface="Times New Roman" panose="02020603050405020304" pitchFamily="18" charset="0"/>
              </a:rPr>
              <a:t>You arrive at work to set up for the day and hear the sound of little feet scurrying inside the walls of your classroom.  During your search with a flashlight, you found a small rodent, but it ran so fast back into the false ceiling hole in your hallway, that you didn’t have time to identify specifics.  Using the 5 steps to IPM, how will you successfully handle your rodent problem?</a:t>
            </a:r>
          </a:p>
          <a:p>
            <a:pPr>
              <a:lnSpc>
                <a:spcPct val="107000"/>
              </a:lnSpc>
              <a:spcAft>
                <a:spcPts val="800"/>
              </a:spcAft>
            </a:pPr>
            <a:r>
              <a:rPr lang="en-US" dirty="0">
                <a:latin typeface="Calibri" panose="020F0502020204030204" pitchFamily="34" charset="0"/>
                <a:ea typeface="Calibri" panose="020F0502020204030204" pitchFamily="34" charset="0"/>
                <a:cs typeface="Times New Roman" panose="02020603050405020304" pitchFamily="18" charset="0"/>
                <a:hlinkClick r:id="rId3"/>
              </a:rPr>
              <a:t>https://cchp.ucsf.edu/content/integrated-pest-management-rodents</a:t>
            </a:r>
            <a:r>
              <a:rPr lang="en-US" dirty="0">
                <a:latin typeface="Calibri" panose="020F0502020204030204" pitchFamily="34" charset="0"/>
                <a:ea typeface="Calibri" panose="020F0502020204030204" pitchFamily="34" charset="0"/>
                <a:cs typeface="Times New Roman" panose="02020603050405020304" pitchFamily="18" charset="0"/>
              </a:rPr>
              <a:t> </a:t>
            </a:r>
          </a:p>
        </p:txBody>
      </p:sp>
      <p:sp>
        <p:nvSpPr>
          <p:cNvPr id="7" name="Title 6"/>
          <p:cNvSpPr txBox="1">
            <a:spLocks noGrp="1"/>
          </p:cNvSpPr>
          <p:nvPr>
            <p:ph type="title"/>
          </p:nvPr>
        </p:nvSpPr>
        <p:spPr>
          <a:xfrm>
            <a:off x="2209800" y="390969"/>
            <a:ext cx="6705600" cy="830997"/>
          </a:xfrm>
          <a:prstGeom prst="rect">
            <a:avLst/>
          </a:prstGeom>
          <a:solidFill>
            <a:srgbClr val="8DC63F"/>
          </a:solidFill>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en-US" sz="2400" dirty="0">
                <a:solidFill>
                  <a:schemeClr val="bg1"/>
                </a:solidFill>
              </a:rPr>
              <a:t>Hint: 5 Steps of IPM: </a:t>
            </a:r>
          </a:p>
          <a:p>
            <a:pPr algn="ctr"/>
            <a:r>
              <a:rPr lang="en-US" sz="2400" dirty="0">
                <a:solidFill>
                  <a:schemeClr val="bg1"/>
                </a:solidFill>
              </a:rPr>
              <a:t>Prevent, Inspect, Identify, Monitor, Manage</a:t>
            </a:r>
          </a:p>
        </p:txBody>
      </p:sp>
    </p:spTree>
    <p:extLst>
      <p:ext uri="{BB962C8B-B14F-4D97-AF65-F5344CB8AC3E}">
        <p14:creationId xmlns:p14="http://schemas.microsoft.com/office/powerpoint/2010/main" val="36371794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554038"/>
            <a:ext cx="8229600" cy="584200"/>
          </a:xfrm>
        </p:spPr>
        <p:txBody>
          <a:bodyPr>
            <a:normAutofit/>
          </a:bodyPr>
          <a:lstStyle/>
          <a:p>
            <a:pPr>
              <a:defRPr/>
            </a:pPr>
            <a:r>
              <a:rPr lang="en-US" sz="3000" dirty="0">
                <a:solidFill>
                  <a:srgbClr val="FFC000"/>
                </a:solidFill>
              </a:rPr>
              <a:t>By the end of today, you will be able to:</a:t>
            </a:r>
            <a:endParaRPr lang="en-US" dirty="0">
              <a:solidFill>
                <a:srgbClr val="FFC000"/>
              </a:solidFill>
              <a:latin typeface="+mj-lt"/>
            </a:endParaRPr>
          </a:p>
        </p:txBody>
      </p:sp>
      <p:sp>
        <p:nvSpPr>
          <p:cNvPr id="6" name="Text Placeholder 5"/>
          <p:cNvSpPr>
            <a:spLocks noGrp="1"/>
          </p:cNvSpPr>
          <p:nvPr>
            <p:ph idx="1"/>
          </p:nvPr>
        </p:nvSpPr>
        <p:spPr>
          <a:xfrm>
            <a:off x="1981200" y="1371600"/>
            <a:ext cx="7754470" cy="4800600"/>
          </a:xfrm>
        </p:spPr>
        <p:txBody>
          <a:bodyPr vert="horz" lIns="91440" tIns="45720" rIns="91440" bIns="45720" rtlCol="0" anchor="t">
            <a:normAutofit/>
          </a:bodyPr>
          <a:lstStyle/>
          <a:p>
            <a:pPr indent="-342900">
              <a:spcBef>
                <a:spcPts val="0"/>
              </a:spcBef>
              <a:buFont typeface="+mj-lt"/>
              <a:buAutoNum type="arabicPeriod"/>
              <a:defRPr/>
            </a:pPr>
            <a:r>
              <a:rPr lang="en-US" sz="2000" dirty="0"/>
              <a:t>Explain the requirements in California’s Healthy Schools Act.</a:t>
            </a:r>
          </a:p>
          <a:p>
            <a:pPr indent="-342900">
              <a:spcBef>
                <a:spcPts val="0"/>
              </a:spcBef>
              <a:buFont typeface="+mj-lt"/>
              <a:buAutoNum type="arabicPeriod"/>
              <a:defRPr/>
            </a:pPr>
            <a:endParaRPr lang="en-US" sz="2000" dirty="0"/>
          </a:p>
          <a:p>
            <a:pPr indent="-342900">
              <a:spcBef>
                <a:spcPts val="0"/>
              </a:spcBef>
              <a:buFont typeface="+mj-lt"/>
              <a:buAutoNum type="arabicPeriod"/>
              <a:defRPr/>
            </a:pPr>
            <a:r>
              <a:rPr lang="en-US" sz="2000" dirty="0"/>
              <a:t>Answer: What is a pest? What is a pesticide? What is integrated pest management (IPM)?</a:t>
            </a:r>
          </a:p>
          <a:p>
            <a:pPr indent="-342900">
              <a:lnSpc>
                <a:spcPct val="110000"/>
              </a:lnSpc>
              <a:spcBef>
                <a:spcPts val="0"/>
              </a:spcBef>
              <a:buFont typeface="+mj-lt"/>
              <a:buAutoNum type="arabicPeriod"/>
              <a:defRPr/>
            </a:pPr>
            <a:endParaRPr lang="en-US" sz="2000" dirty="0"/>
          </a:p>
          <a:p>
            <a:pPr indent="-342900">
              <a:lnSpc>
                <a:spcPct val="110000"/>
              </a:lnSpc>
              <a:spcBef>
                <a:spcPts val="0"/>
              </a:spcBef>
              <a:buFont typeface="+mj-lt"/>
              <a:buAutoNum type="arabicPeriod"/>
              <a:defRPr/>
            </a:pPr>
            <a:r>
              <a:rPr lang="en-US" sz="2000" dirty="0"/>
              <a:t>Explain why children are vulnerable to the potential health risks of pesticides.</a:t>
            </a:r>
            <a:endParaRPr lang="en-US" sz="2000" dirty="0">
              <a:cs typeface="Calibri"/>
            </a:endParaRPr>
          </a:p>
          <a:p>
            <a:pPr indent="-342900">
              <a:lnSpc>
                <a:spcPct val="110000"/>
              </a:lnSpc>
              <a:spcBef>
                <a:spcPts val="0"/>
              </a:spcBef>
              <a:buFont typeface="+mj-lt"/>
              <a:buAutoNum type="arabicPeriod"/>
              <a:defRPr/>
            </a:pPr>
            <a:endParaRPr lang="en-US" sz="2000" dirty="0"/>
          </a:p>
          <a:p>
            <a:pPr indent="-342900">
              <a:spcBef>
                <a:spcPts val="0"/>
              </a:spcBef>
              <a:buFont typeface="+mj-lt"/>
              <a:buAutoNum type="arabicPeriod"/>
              <a:defRPr/>
            </a:pPr>
            <a:r>
              <a:rPr lang="en-US" sz="2000" dirty="0"/>
              <a:t>Identify simple, common sense IPM methods to prevent or manage common pests.</a:t>
            </a:r>
          </a:p>
          <a:p>
            <a:pPr indent="-342900">
              <a:spcBef>
                <a:spcPts val="0"/>
              </a:spcBef>
              <a:buFont typeface="+mj-lt"/>
              <a:buAutoNum type="arabicPeriod"/>
              <a:defRPr/>
            </a:pPr>
            <a:endParaRPr lang="en-US" sz="2000" dirty="0"/>
          </a:p>
          <a:p>
            <a:pPr indent="-342900">
              <a:spcBef>
                <a:spcPts val="0"/>
              </a:spcBef>
              <a:buFont typeface="+mj-lt"/>
              <a:buAutoNum type="arabicPeriod"/>
              <a:defRPr/>
            </a:pPr>
            <a:r>
              <a:rPr lang="en-US" sz="2000" dirty="0"/>
              <a:t>Inspect and monitor your child care facility for pests or conditions that attract pests using the IPM Checklist.</a:t>
            </a:r>
          </a:p>
        </p:txBody>
      </p:sp>
    </p:spTree>
    <p:custDataLst>
      <p:tags r:id="rId1"/>
    </p:custDataLst>
    <p:extLst>
      <p:ext uri="{BB962C8B-B14F-4D97-AF65-F5344CB8AC3E}">
        <p14:creationId xmlns:p14="http://schemas.microsoft.com/office/powerpoint/2010/main" val="298483766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828800" y="1295401"/>
            <a:ext cx="7467600" cy="667619"/>
          </a:xfrm>
          <a:prstGeom prst="rect">
            <a:avLst/>
          </a:prstGeom>
        </p:spPr>
        <p:txBody>
          <a:bodyPr wrap="square">
            <a:spAutoFit/>
          </a:bodyPr>
          <a:lstStyle/>
          <a:p>
            <a:pPr>
              <a:lnSpc>
                <a:spcPct val="107000"/>
              </a:lnSpc>
              <a:spcBef>
                <a:spcPts val="1200"/>
              </a:spcBef>
            </a:pPr>
            <a:endParaRPr lang="en-US" sz="1200" b="1" kern="0" dirty="0">
              <a:solidFill>
                <a:srgbClr val="2E74B5"/>
              </a:solidFill>
              <a:latin typeface="Calibri Light" panose="020F0302020204030204" pitchFamily="34" charset="0"/>
              <a:ea typeface="Times New Roman" panose="02020603050405020304" pitchFamily="18" charset="0"/>
              <a:cs typeface="Times New Roman" panose="02020603050405020304" pitchFamily="18" charset="0"/>
            </a:endParaRPr>
          </a:p>
          <a:p>
            <a:pPr algn="ctr">
              <a:lnSpc>
                <a:spcPct val="107000"/>
              </a:lnSpc>
              <a:spcAft>
                <a:spcPts val="800"/>
              </a:spcAft>
            </a:pPr>
            <a:r>
              <a:rPr lang="en-US" sz="2400" dirty="0">
                <a:latin typeface="Calibri" panose="020F0502020204030204" pitchFamily="34" charset="0"/>
                <a:ea typeface="Calibri" panose="020F0502020204030204" pitchFamily="34" charset="0"/>
                <a:cs typeface="Times New Roman" panose="02020603050405020304" pitchFamily="18" charset="0"/>
              </a:rPr>
              <a:t>BONUS!</a:t>
            </a:r>
          </a:p>
        </p:txBody>
      </p:sp>
      <p:sp>
        <p:nvSpPr>
          <p:cNvPr id="7" name="Title 6"/>
          <p:cNvSpPr txBox="1">
            <a:spLocks noGrp="1"/>
          </p:cNvSpPr>
          <p:nvPr>
            <p:ph type="title"/>
          </p:nvPr>
        </p:nvSpPr>
        <p:spPr>
          <a:xfrm>
            <a:off x="2209800" y="390969"/>
            <a:ext cx="6705600" cy="830997"/>
          </a:xfrm>
          <a:prstGeom prst="rect">
            <a:avLst/>
          </a:prstGeom>
          <a:solidFill>
            <a:srgbClr val="8DC63F"/>
          </a:solidFill>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en-US" sz="2400" dirty="0">
                <a:solidFill>
                  <a:schemeClr val="bg1"/>
                </a:solidFill>
              </a:rPr>
              <a:t>Hint: 5 Steps of IPM: </a:t>
            </a:r>
          </a:p>
          <a:p>
            <a:pPr algn="ctr"/>
            <a:r>
              <a:rPr lang="en-US" sz="2400" dirty="0">
                <a:solidFill>
                  <a:schemeClr val="bg1"/>
                </a:solidFill>
              </a:rPr>
              <a:t>Prevent, Inspect, Identify, Monitor, Manage</a:t>
            </a:r>
          </a:p>
        </p:txBody>
      </p:sp>
      <p:pic>
        <p:nvPicPr>
          <p:cNvPr id="2" name="Picture 1"/>
          <p:cNvPicPr>
            <a:picLocks noChangeAspect="1"/>
          </p:cNvPicPr>
          <p:nvPr/>
        </p:nvPicPr>
        <p:blipFill>
          <a:blip r:embed="rId2"/>
          <a:stretch>
            <a:fillRect/>
          </a:stretch>
        </p:blipFill>
        <p:spPr>
          <a:xfrm>
            <a:off x="2209800" y="2133601"/>
            <a:ext cx="6858882" cy="3099055"/>
          </a:xfrm>
          <a:prstGeom prst="rect">
            <a:avLst/>
          </a:prstGeom>
        </p:spPr>
      </p:pic>
      <p:sp>
        <p:nvSpPr>
          <p:cNvPr id="5" name="Rectangle 4">
            <a:extLst>
              <a:ext uri="{FF2B5EF4-FFF2-40B4-BE49-F238E27FC236}">
                <a16:creationId xmlns:a16="http://schemas.microsoft.com/office/drawing/2014/main" id="{736569AB-4746-4A83-BEBB-354D1BFB4D60}"/>
              </a:ext>
            </a:extLst>
          </p:cNvPr>
          <p:cNvSpPr/>
          <p:nvPr/>
        </p:nvSpPr>
        <p:spPr>
          <a:xfrm>
            <a:off x="2133600" y="5101706"/>
            <a:ext cx="7162800" cy="369332"/>
          </a:xfrm>
          <a:prstGeom prst="rect">
            <a:avLst/>
          </a:prstGeom>
        </p:spPr>
        <p:txBody>
          <a:bodyPr wrap="square">
            <a:spAutoFit/>
          </a:bodyPr>
          <a:lstStyle/>
          <a:p>
            <a:r>
              <a:rPr lang="en-US" dirty="0">
                <a:solidFill>
                  <a:schemeClr val="accent6">
                    <a:lumMod val="75000"/>
                  </a:schemeClr>
                </a:solidFill>
              </a:rPr>
              <a:t>https://cchp.ucsf.edu/content/integrated-pest-management-cockroaches</a:t>
            </a:r>
          </a:p>
        </p:txBody>
      </p:sp>
    </p:spTree>
    <p:extLst>
      <p:ext uri="{BB962C8B-B14F-4D97-AF65-F5344CB8AC3E}">
        <p14:creationId xmlns:p14="http://schemas.microsoft.com/office/powerpoint/2010/main" val="176113906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Small group activities</a:t>
            </a:r>
          </a:p>
        </p:txBody>
      </p:sp>
      <p:sp>
        <p:nvSpPr>
          <p:cNvPr id="3" name="TextBox 2"/>
          <p:cNvSpPr txBox="1"/>
          <p:nvPr/>
        </p:nvSpPr>
        <p:spPr>
          <a:xfrm>
            <a:off x="3513993" y="1302395"/>
            <a:ext cx="3657599" cy="1508105"/>
          </a:xfrm>
          <a:prstGeom prst="rect">
            <a:avLst/>
          </a:prstGeom>
          <a:solidFill>
            <a:srgbClr val="8DC63F"/>
          </a:solidFill>
        </p:spPr>
        <p:style>
          <a:lnRef idx="1">
            <a:schemeClr val="accent2"/>
          </a:lnRef>
          <a:fillRef idx="2">
            <a:schemeClr val="accent2"/>
          </a:fillRef>
          <a:effectRef idx="1">
            <a:schemeClr val="accent2"/>
          </a:effectRef>
          <a:fontRef idx="minor">
            <a:schemeClr val="dk1"/>
          </a:fontRef>
        </p:style>
        <p:txBody>
          <a:bodyPr wrap="square" rtlCol="0">
            <a:spAutoFit/>
          </a:bodyPr>
          <a:lstStyle/>
          <a:p>
            <a:endParaRPr lang="en-US" sz="2800" dirty="0"/>
          </a:p>
          <a:p>
            <a:r>
              <a:rPr lang="en-US" sz="2800" dirty="0">
                <a:solidFill>
                  <a:schemeClr val="bg1"/>
                </a:solidFill>
              </a:rPr>
              <a:t>IPM Checklist Activity</a:t>
            </a:r>
          </a:p>
          <a:p>
            <a:r>
              <a:rPr lang="en-US" dirty="0">
                <a:hlinkClick r:id="rId4"/>
              </a:rPr>
              <a:t>https://cchp.ucsf.edu/content/ipm-checklist-0</a:t>
            </a:r>
            <a:r>
              <a:rPr lang="en-US" dirty="0"/>
              <a:t> </a:t>
            </a:r>
          </a:p>
        </p:txBody>
      </p:sp>
      <p:sp>
        <p:nvSpPr>
          <p:cNvPr id="4" name="TextBox 3"/>
          <p:cNvSpPr txBox="1"/>
          <p:nvPr/>
        </p:nvSpPr>
        <p:spPr>
          <a:xfrm>
            <a:off x="3531577" y="2928863"/>
            <a:ext cx="3640014" cy="1754326"/>
          </a:xfrm>
          <a:prstGeom prst="rect">
            <a:avLst/>
          </a:prstGeom>
          <a:solidFill>
            <a:srgbClr val="8DC63F"/>
          </a:solidFill>
        </p:spPr>
        <p:style>
          <a:lnRef idx="1">
            <a:schemeClr val="dk1"/>
          </a:lnRef>
          <a:fillRef idx="2">
            <a:schemeClr val="dk1"/>
          </a:fillRef>
          <a:effectRef idx="1">
            <a:schemeClr val="dk1"/>
          </a:effectRef>
          <a:fontRef idx="minor">
            <a:schemeClr val="dk1"/>
          </a:fontRef>
        </p:style>
        <p:txBody>
          <a:bodyPr wrap="square" rtlCol="0">
            <a:spAutoFit/>
          </a:bodyPr>
          <a:lstStyle/>
          <a:p>
            <a:endParaRPr lang="en-US" sz="2400" dirty="0"/>
          </a:p>
          <a:p>
            <a:r>
              <a:rPr lang="en-US" sz="2800" dirty="0">
                <a:solidFill>
                  <a:schemeClr val="bg1"/>
                </a:solidFill>
              </a:rPr>
              <a:t>IPM Tool Box Review</a:t>
            </a:r>
          </a:p>
          <a:p>
            <a:r>
              <a:rPr lang="en-US" sz="2800" dirty="0">
                <a:solidFill>
                  <a:schemeClr val="bg1"/>
                </a:solidFill>
              </a:rPr>
              <a:t>Poll</a:t>
            </a:r>
          </a:p>
          <a:p>
            <a:endParaRPr lang="en-US" sz="2800" dirty="0"/>
          </a:p>
        </p:txBody>
      </p:sp>
      <p:sp>
        <p:nvSpPr>
          <p:cNvPr id="9" name="TextBox 8"/>
          <p:cNvSpPr txBox="1"/>
          <p:nvPr/>
        </p:nvSpPr>
        <p:spPr>
          <a:xfrm>
            <a:off x="3531577" y="4801554"/>
            <a:ext cx="3640014" cy="1323439"/>
          </a:xfrm>
          <a:prstGeom prst="rect">
            <a:avLst/>
          </a:prstGeom>
          <a:solidFill>
            <a:srgbClr val="8DC63F"/>
          </a:solidFill>
        </p:spPr>
        <p:style>
          <a:lnRef idx="1">
            <a:schemeClr val="dk1"/>
          </a:lnRef>
          <a:fillRef idx="2">
            <a:schemeClr val="dk1"/>
          </a:fillRef>
          <a:effectRef idx="1">
            <a:schemeClr val="dk1"/>
          </a:effectRef>
          <a:fontRef idx="minor">
            <a:schemeClr val="dk1"/>
          </a:fontRef>
        </p:style>
        <p:txBody>
          <a:bodyPr wrap="square" rtlCol="0">
            <a:spAutoFit/>
          </a:bodyPr>
          <a:lstStyle/>
          <a:p>
            <a:endParaRPr lang="en-US" sz="2400" dirty="0"/>
          </a:p>
          <a:p>
            <a:r>
              <a:rPr lang="en-US" sz="2800" dirty="0">
                <a:solidFill>
                  <a:schemeClr val="bg1"/>
                </a:solidFill>
              </a:rPr>
              <a:t>HSA Passport Activity</a:t>
            </a:r>
          </a:p>
          <a:p>
            <a:pPr marL="285750" indent="-285750">
              <a:buFont typeface="Arial" panose="020B0604020202020204" pitchFamily="34" charset="0"/>
              <a:buChar char="•"/>
            </a:pPr>
            <a:endParaRPr lang="en-US" sz="2800" dirty="0"/>
          </a:p>
        </p:txBody>
      </p:sp>
    </p:spTree>
    <p:custDataLst>
      <p:tags r:id="rId1"/>
    </p:custDataLst>
    <p:extLst>
      <p:ext uri="{BB962C8B-B14F-4D97-AF65-F5344CB8AC3E}">
        <p14:creationId xmlns:p14="http://schemas.microsoft.com/office/powerpoint/2010/main" val="42053458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The Healthy Schools Act (HSA)</a:t>
            </a:r>
          </a:p>
        </p:txBody>
      </p:sp>
      <p:sp>
        <p:nvSpPr>
          <p:cNvPr id="3" name="Content Placeholder 2"/>
          <p:cNvSpPr>
            <a:spLocks noGrp="1"/>
          </p:cNvSpPr>
          <p:nvPr>
            <p:ph idx="1"/>
          </p:nvPr>
        </p:nvSpPr>
        <p:spPr>
          <a:xfrm>
            <a:off x="654575" y="1905000"/>
            <a:ext cx="7924800" cy="3809999"/>
          </a:xfrm>
        </p:spPr>
        <p:txBody>
          <a:bodyPr vert="horz" lIns="91440" tIns="45720" rIns="91440" bIns="45720" rtlCol="0" anchor="t">
            <a:normAutofit/>
          </a:bodyPr>
          <a:lstStyle/>
          <a:p>
            <a:pPr>
              <a:lnSpc>
                <a:spcPct val="120000"/>
              </a:lnSpc>
            </a:pPr>
            <a:r>
              <a:rPr lang="en-US" b="1" dirty="0">
                <a:solidFill>
                  <a:srgbClr val="009999"/>
                </a:solidFill>
              </a:rPr>
              <a:t>A right-to-know law </a:t>
            </a:r>
            <a:r>
              <a:rPr lang="en-US" dirty="0"/>
              <a:t>that informs parents and staff about pesticide use at public schools and child care centers.</a:t>
            </a:r>
          </a:p>
          <a:p>
            <a:pPr>
              <a:lnSpc>
                <a:spcPct val="120000"/>
              </a:lnSpc>
            </a:pPr>
            <a:r>
              <a:rPr lang="en-US" dirty="0"/>
              <a:t>Assures </a:t>
            </a:r>
            <a:r>
              <a:rPr lang="en-US" b="1" dirty="0">
                <a:solidFill>
                  <a:srgbClr val="009999"/>
                </a:solidFill>
              </a:rPr>
              <a:t>healthy, safe learning and care environments</a:t>
            </a:r>
            <a:r>
              <a:rPr lang="en-US" dirty="0">
                <a:solidFill>
                  <a:srgbClr val="009999"/>
                </a:solidFill>
              </a:rPr>
              <a:t> </a:t>
            </a:r>
            <a:r>
              <a:rPr lang="en-US" dirty="0"/>
              <a:t>for California children. </a:t>
            </a:r>
            <a:endParaRPr lang="en-US" sz="2000" dirty="0"/>
          </a:p>
          <a:p>
            <a:pPr>
              <a:lnSpc>
                <a:spcPct val="120000"/>
              </a:lnSpc>
            </a:pPr>
            <a:r>
              <a:rPr lang="en-US" dirty="0"/>
              <a:t>Applies to public K–12 schools and public and private </a:t>
            </a:r>
            <a:r>
              <a:rPr lang="en-US" b="1" dirty="0">
                <a:solidFill>
                  <a:srgbClr val="009999"/>
                </a:solidFill>
              </a:rPr>
              <a:t>licensed child care centers</a:t>
            </a:r>
            <a:r>
              <a:rPr lang="en-US" dirty="0"/>
              <a:t>.</a:t>
            </a:r>
          </a:p>
          <a:p>
            <a:pPr>
              <a:lnSpc>
                <a:spcPct val="120000"/>
              </a:lnSpc>
            </a:pPr>
            <a:r>
              <a:rPr lang="en-US" dirty="0"/>
              <a:t>Does not apply to </a:t>
            </a:r>
            <a:r>
              <a:rPr lang="en-US" b="1" dirty="0">
                <a:solidFill>
                  <a:srgbClr val="009999"/>
                </a:solidFill>
              </a:rPr>
              <a:t>family child care homes</a:t>
            </a:r>
            <a:r>
              <a:rPr lang="en-US" dirty="0"/>
              <a:t>.</a:t>
            </a:r>
          </a:p>
        </p:txBody>
      </p:sp>
      <p:pic>
        <p:nvPicPr>
          <p:cNvPr id="3074" name="Picture 2"/>
          <p:cNvPicPr>
            <a:picLocks noChangeAspect="1" noChangeArrowheads="1"/>
          </p:cNvPicPr>
          <p:nvPr/>
        </p:nvPicPr>
        <p:blipFill rotWithShape="1">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l="61597" t="37288" r="24138" b="18576"/>
          <a:stretch/>
        </p:blipFill>
        <p:spPr bwMode="auto">
          <a:xfrm>
            <a:off x="8763000" y="2438400"/>
            <a:ext cx="2774425" cy="295897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custDataLst>
      <p:tags r:id="rId1"/>
    </p:custDataLst>
    <p:extLst>
      <p:ext uri="{BB962C8B-B14F-4D97-AF65-F5344CB8AC3E}">
        <p14:creationId xmlns:p14="http://schemas.microsoft.com/office/powerpoint/2010/main" val="21115672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7D93B55-2CF7-4BBF-A709-702C53D6DB9B}"/>
              </a:ext>
            </a:extLst>
          </p:cNvPr>
          <p:cNvSpPr>
            <a:spLocks noGrp="1"/>
          </p:cNvSpPr>
          <p:nvPr>
            <p:ph type="title"/>
          </p:nvPr>
        </p:nvSpPr>
        <p:spPr/>
        <p:txBody>
          <a:bodyPr/>
          <a:lstStyle/>
          <a:p>
            <a:r>
              <a:rPr lang="en-US" dirty="0"/>
              <a:t>Healthy Schools Act Requirements</a:t>
            </a:r>
          </a:p>
        </p:txBody>
      </p:sp>
      <p:pic>
        <p:nvPicPr>
          <p:cNvPr id="7" name="Picture 6" descr="A picture containing graphical user interface&#10;&#10;Description automatically generated">
            <a:extLst>
              <a:ext uri="{FF2B5EF4-FFF2-40B4-BE49-F238E27FC236}">
                <a16:creationId xmlns:a16="http://schemas.microsoft.com/office/drawing/2014/main" id="{B158D31F-9CFD-4DA0-A142-1CBAF06197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700" y="1908763"/>
            <a:ext cx="11658600" cy="3040474"/>
          </a:xfrm>
          <a:prstGeom prst="rect">
            <a:avLst/>
          </a:prstGeom>
        </p:spPr>
      </p:pic>
    </p:spTree>
    <p:extLst>
      <p:ext uri="{BB962C8B-B14F-4D97-AF65-F5344CB8AC3E}">
        <p14:creationId xmlns:p14="http://schemas.microsoft.com/office/powerpoint/2010/main" val="8883758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7D93B55-2CF7-4BBF-A709-702C53D6DB9B}"/>
              </a:ext>
            </a:extLst>
          </p:cNvPr>
          <p:cNvSpPr>
            <a:spLocks noGrp="1"/>
          </p:cNvSpPr>
          <p:nvPr>
            <p:ph type="title"/>
          </p:nvPr>
        </p:nvSpPr>
        <p:spPr/>
        <p:txBody>
          <a:bodyPr/>
          <a:lstStyle/>
          <a:p>
            <a:r>
              <a:rPr lang="en-US" dirty="0"/>
              <a:t>Healthy Schools Act Requirements</a:t>
            </a:r>
          </a:p>
        </p:txBody>
      </p:sp>
      <p:pic>
        <p:nvPicPr>
          <p:cNvPr id="7" name="Picture 6">
            <a:extLst>
              <a:ext uri="{FF2B5EF4-FFF2-40B4-BE49-F238E27FC236}">
                <a16:creationId xmlns:a16="http://schemas.microsoft.com/office/drawing/2014/main" id="{B158D31F-9CFD-4DA0-A142-1CBAF06197C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2048435"/>
            <a:ext cx="12192000" cy="2761129"/>
          </a:xfrm>
          <a:prstGeom prst="rect">
            <a:avLst/>
          </a:prstGeom>
        </p:spPr>
      </p:pic>
    </p:spTree>
    <p:extLst>
      <p:ext uri="{BB962C8B-B14F-4D97-AF65-F5344CB8AC3E}">
        <p14:creationId xmlns:p14="http://schemas.microsoft.com/office/powerpoint/2010/main" val="39628018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7D93B55-2CF7-4BBF-A709-702C53D6DB9B}"/>
              </a:ext>
            </a:extLst>
          </p:cNvPr>
          <p:cNvSpPr>
            <a:spLocks noGrp="1"/>
          </p:cNvSpPr>
          <p:nvPr>
            <p:ph type="title"/>
          </p:nvPr>
        </p:nvSpPr>
        <p:spPr/>
        <p:txBody>
          <a:bodyPr/>
          <a:lstStyle/>
          <a:p>
            <a:r>
              <a:rPr lang="en-US" dirty="0"/>
              <a:t>Healthy Schools Act Requirements</a:t>
            </a:r>
          </a:p>
        </p:txBody>
      </p:sp>
      <p:pic>
        <p:nvPicPr>
          <p:cNvPr id="7" name="Picture 6">
            <a:extLst>
              <a:ext uri="{FF2B5EF4-FFF2-40B4-BE49-F238E27FC236}">
                <a16:creationId xmlns:a16="http://schemas.microsoft.com/office/drawing/2014/main" id="{B158D31F-9CFD-4DA0-A142-1CBAF06197C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2080708"/>
            <a:ext cx="12192000" cy="2696583"/>
          </a:xfrm>
          <a:prstGeom prst="rect">
            <a:avLst/>
          </a:prstGeom>
        </p:spPr>
      </p:pic>
    </p:spTree>
    <p:extLst>
      <p:ext uri="{BB962C8B-B14F-4D97-AF65-F5344CB8AC3E}">
        <p14:creationId xmlns:p14="http://schemas.microsoft.com/office/powerpoint/2010/main" val="401429649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djacency">
  <a:themeElements>
    <a:clrScheme name="Austin">
      <a:dk1>
        <a:sysClr val="windowText" lastClr="000000"/>
      </a:dk1>
      <a:lt1>
        <a:sysClr val="window" lastClr="FFFFFF"/>
      </a:lt1>
      <a:dk2>
        <a:srgbClr val="3E3D2D"/>
      </a:dk2>
      <a:lt2>
        <a:srgbClr val="CAF278"/>
      </a:lt2>
      <a:accent1>
        <a:srgbClr val="94C600"/>
      </a:accent1>
      <a:accent2>
        <a:srgbClr val="71685A"/>
      </a:accent2>
      <a:accent3>
        <a:srgbClr val="FF6700"/>
      </a:accent3>
      <a:accent4>
        <a:srgbClr val="909465"/>
      </a:accent4>
      <a:accent5>
        <a:srgbClr val="956B43"/>
      </a:accent5>
      <a:accent6>
        <a:srgbClr val="FEA022"/>
      </a:accent6>
      <a:hlink>
        <a:srgbClr val="E68200"/>
      </a:hlink>
      <a:folHlink>
        <a:srgbClr val="FFA94A"/>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1496</TotalTime>
  <Words>6152</Words>
  <Application>Microsoft Office PowerPoint</Application>
  <PresentationFormat>Widescreen</PresentationFormat>
  <Paragraphs>502</Paragraphs>
  <Slides>51</Slides>
  <Notes>45</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51</vt:i4>
      </vt:variant>
    </vt:vector>
  </HeadingPairs>
  <TitlesOfParts>
    <vt:vector size="60" baseType="lpstr">
      <vt:lpstr>Arial</vt:lpstr>
      <vt:lpstr>Calibri</vt:lpstr>
      <vt:lpstr>Calibri Light</vt:lpstr>
      <vt:lpstr>Cambria</vt:lpstr>
      <vt:lpstr>News Gothic MT</vt:lpstr>
      <vt:lpstr>Segoe UI</vt:lpstr>
      <vt:lpstr>Times New Roman</vt:lpstr>
      <vt:lpstr>Wingdings</vt:lpstr>
      <vt:lpstr>Adjacency</vt:lpstr>
      <vt:lpstr>Integrated Pest Management (IPM) for Child Care Providers</vt:lpstr>
      <vt:lpstr>Acknowledgements </vt:lpstr>
      <vt:lpstr>Icebreaker questions</vt:lpstr>
      <vt:lpstr>Why are we here today?</vt:lpstr>
      <vt:lpstr>By the end of today, you will be able to:</vt:lpstr>
      <vt:lpstr>The Healthy Schools Act (HSA)</vt:lpstr>
      <vt:lpstr>Healthy Schools Act Requirements</vt:lpstr>
      <vt:lpstr>Healthy Schools Act Requirements</vt:lpstr>
      <vt:lpstr>Healthy Schools Act Requirements</vt:lpstr>
      <vt:lpstr>Healthy Schools Act Requirements</vt:lpstr>
      <vt:lpstr>PowerPoint Presentation</vt:lpstr>
      <vt:lpstr>Be Sure to Communicate with…</vt:lpstr>
      <vt:lpstr>Exempt / Non- Exempt Products</vt:lpstr>
      <vt:lpstr>What is a pest?</vt:lpstr>
      <vt:lpstr>What are the most common OUTDOOR pests in California child care centers?</vt:lpstr>
      <vt:lpstr>What are the most common INDOOR pests in California child care centers?</vt:lpstr>
      <vt:lpstr>What problems can pests cause?</vt:lpstr>
      <vt:lpstr>What are pesticides?</vt:lpstr>
      <vt:lpstr>Concerns about Pesticide-Use</vt:lpstr>
      <vt:lpstr>Concerns about Pesticide-Use</vt:lpstr>
      <vt:lpstr>Concerns about Pesticide-Use</vt:lpstr>
      <vt:lpstr>Concerns about Pesticide-Use</vt:lpstr>
      <vt:lpstr> Why are young children vulnerable?</vt:lpstr>
      <vt:lpstr> Why are children more vulnerable?</vt:lpstr>
      <vt:lpstr> Why are children more vulnerable?</vt:lpstr>
      <vt:lpstr>What are the Possible Pathways of Exposure for Children?</vt:lpstr>
      <vt:lpstr>Where could pesticides be found?</vt:lpstr>
      <vt:lpstr> Environmental Working Group (EWG) </vt:lpstr>
      <vt:lpstr>How common is pesticide-use?</vt:lpstr>
      <vt:lpstr>PowerPoint Presentation</vt:lpstr>
      <vt:lpstr>Pesticide Storage</vt:lpstr>
      <vt:lpstr>What is Integrated Pest Management (IPM)?</vt:lpstr>
      <vt:lpstr>PowerPoint Presentation</vt:lpstr>
      <vt:lpstr>Prevention: Keep Pests Out</vt:lpstr>
      <vt:lpstr>Prevention: Remove Pests’ Food &amp; Water</vt:lpstr>
      <vt:lpstr>Prevention: Remove Pests’ Shelter</vt:lpstr>
      <vt:lpstr>Inspection</vt:lpstr>
      <vt:lpstr>Identification</vt:lpstr>
      <vt:lpstr>Monitoring</vt:lpstr>
      <vt:lpstr>Management</vt:lpstr>
      <vt:lpstr>Managing the outdoor environment</vt:lpstr>
      <vt:lpstr>Management: Selecting a pesticide </vt:lpstr>
      <vt:lpstr>Management: Hiring a pest management professional (PMP)</vt:lpstr>
      <vt:lpstr>Management: Hiring a pest management professional (PMP)</vt:lpstr>
      <vt:lpstr>Keeping Pests Out of Your Child Care Center Videos</vt:lpstr>
      <vt:lpstr>PowerPoint Presentation</vt:lpstr>
      <vt:lpstr>IPM/IGM Toolbox</vt:lpstr>
      <vt:lpstr>Small group activity</vt:lpstr>
      <vt:lpstr>Hint: 5 Steps of IPM:  Prevent, Inspect, Identify, Monitor, Manage</vt:lpstr>
      <vt:lpstr>Hint: 5 Steps of IPM:  Prevent, Inspect, Identify, Monitor, Manage</vt:lpstr>
      <vt:lpstr>Small group activities</vt:lpstr>
    </vt:vector>
  </TitlesOfParts>
  <Company>UCSF</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Integrated Pest Management (IPM) in Early Care &amp; Education Programs</dc:title>
  <dc:creator>Kimberly Hazard</dc:creator>
  <cp:lastModifiedBy>Rose, Bobbie</cp:lastModifiedBy>
  <cp:revision>224</cp:revision>
  <dcterms:created xsi:type="dcterms:W3CDTF">2017-11-15T21:34:28Z</dcterms:created>
  <dcterms:modified xsi:type="dcterms:W3CDTF">2023-04-25T22:21:30Z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66F49137-BAC4-4D7D-AD42-FB29F637E4A9</vt:lpwstr>
  </property>
  <property fmtid="{D5CDD505-2E9C-101B-9397-08002B2CF9AE}" pid="3" name="ArticulatePath">
    <vt:lpwstr>Presentation1</vt:lpwstr>
  </property>
</Properties>
</file>