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notesSlides/notesSlide2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6.xml" ContentType="application/vnd.openxmlformats-officedocument.presentationml.notesSlide+xml"/>
  <Override PartName="/ppt/tags/tag56.xml" ContentType="application/vnd.openxmlformats-officedocument.presentationml.tags+xml"/>
  <Override PartName="/ppt/notesSlides/notesSlide2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1.xml" ContentType="application/vnd.openxmlformats-officedocument.presentationml.notesSlide+xml"/>
  <Override PartName="/ppt/tags/tag65.xml" ContentType="application/vnd.openxmlformats-officedocument.presentationml.tags+xml"/>
  <Override PartName="/ppt/notesSlides/notesSlide3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314" r:id="rId2"/>
    <p:sldId id="257" r:id="rId3"/>
    <p:sldId id="259" r:id="rId4"/>
    <p:sldId id="290" r:id="rId5"/>
    <p:sldId id="261" r:id="rId6"/>
    <p:sldId id="311" r:id="rId7"/>
    <p:sldId id="262" r:id="rId8"/>
    <p:sldId id="307" r:id="rId9"/>
    <p:sldId id="291" r:id="rId10"/>
    <p:sldId id="292" r:id="rId11"/>
    <p:sldId id="263" r:id="rId12"/>
    <p:sldId id="325" r:id="rId13"/>
    <p:sldId id="303" r:id="rId14"/>
    <p:sldId id="298" r:id="rId15"/>
    <p:sldId id="293" r:id="rId16"/>
    <p:sldId id="294" r:id="rId17"/>
    <p:sldId id="264" r:id="rId18"/>
    <p:sldId id="318" r:id="rId19"/>
    <p:sldId id="316" r:id="rId20"/>
    <p:sldId id="319" r:id="rId21"/>
    <p:sldId id="269" r:id="rId22"/>
    <p:sldId id="295" r:id="rId23"/>
    <p:sldId id="265" r:id="rId24"/>
    <p:sldId id="275" r:id="rId25"/>
    <p:sldId id="286" r:id="rId26"/>
    <p:sldId id="281" r:id="rId27"/>
    <p:sldId id="266" r:id="rId28"/>
    <p:sldId id="277" r:id="rId29"/>
    <p:sldId id="278" r:id="rId30"/>
    <p:sldId id="287" r:id="rId31"/>
    <p:sldId id="300" r:id="rId32"/>
    <p:sldId id="302" r:id="rId33"/>
    <p:sldId id="306"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92BFF6"/>
    <a:srgbClr val="334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0592" autoAdjust="0"/>
  </p:normalViewPr>
  <p:slideViewPr>
    <p:cSldViewPr>
      <p:cViewPr varScale="1">
        <p:scale>
          <a:sx n="80" d="100"/>
          <a:sy n="80" d="100"/>
        </p:scale>
        <p:origin x="1517" y="53"/>
      </p:cViewPr>
      <p:guideLst>
        <p:guide orient="horz" pos="2160"/>
        <p:guide pos="2880"/>
      </p:guideLst>
    </p:cSldViewPr>
  </p:slideViewPr>
  <p:outlineViewPr>
    <p:cViewPr>
      <p:scale>
        <a:sx n="33" d="100"/>
        <a:sy n="33" d="100"/>
      </p:scale>
      <p:origin x="0" y="73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F7E656-FD70-4266-B69C-79270C8D539C}" type="datetimeFigureOut">
              <a:rPr lang="en-US" smtClean="0"/>
              <a:pPr/>
              <a:t>4/11/2019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E6FE39-DDAE-4CEE-B264-5B8D9887B525}" type="slidenum">
              <a:rPr lang="en-US" smtClean="0"/>
              <a:pPr/>
              <a:t>‹#›</a:t>
            </a:fld>
            <a:endParaRPr lang="en-US"/>
          </a:p>
        </p:txBody>
      </p:sp>
    </p:spTree>
    <p:custDataLst>
      <p:tags r:id="rId2"/>
    </p:custDataLst>
    <p:extLst>
      <p:ext uri="{BB962C8B-B14F-4D97-AF65-F5344CB8AC3E}">
        <p14:creationId xmlns:p14="http://schemas.microsoft.com/office/powerpoint/2010/main" val="3197500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A0C43-DF61-43F3-B336-3886D07C3A09}" type="datetimeFigureOut">
              <a:rPr lang="en-US" smtClean="0"/>
              <a:pPr/>
              <a:t>4/11/2019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567353-46CF-4B80-A1DE-9C52A5582EF3}" type="slidenum">
              <a:rPr lang="en-US" smtClean="0"/>
              <a:pPr/>
              <a:t>‹#›</a:t>
            </a:fld>
            <a:endParaRPr lang="en-US"/>
          </a:p>
        </p:txBody>
      </p:sp>
    </p:spTree>
    <p:extLst>
      <p:ext uri="{BB962C8B-B14F-4D97-AF65-F5344CB8AC3E}">
        <p14:creationId xmlns:p14="http://schemas.microsoft.com/office/powerpoint/2010/main" val="379876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Script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to Healthy Beverages in Early Care and </a:t>
            </a:r>
            <a:r>
              <a:rPr lang="en-US" baseline="0" dirty="0" smtClean="0"/>
              <a:t>Education! </a:t>
            </a:r>
            <a:r>
              <a:rPr lang="en-US" sz="1200" kern="1200" dirty="0" smtClean="0">
                <a:solidFill>
                  <a:schemeClr val="tx1"/>
                </a:solidFill>
                <a:effectLst/>
                <a:latin typeface="+mn-lt"/>
                <a:ea typeface="+mn-ea"/>
                <a:cs typeface="+mn-cs"/>
              </a:rPr>
              <a:t>This class was d</a:t>
            </a:r>
            <a:r>
              <a:rPr lang="en-US" sz="1200" dirty="0" smtClean="0"/>
              <a:t>eveloped by the University of California, San Francisco California Childcare Health Program in partnership with the University of California Nutrition Policy Institute and Cooperative Extension, with support from a grant by UC Agriculture and Natural Resources.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few tips about completing this class:</a:t>
            </a:r>
          </a:p>
          <a:p>
            <a:endParaRPr lang="en-US" baseline="0" dirty="0" smtClean="0"/>
          </a:p>
          <a:p>
            <a:endParaRPr lang="en-US" baseline="0" dirty="0" smtClean="0"/>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126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10</a:t>
            </a:fld>
            <a:endParaRPr lang="en-US"/>
          </a:p>
        </p:txBody>
      </p:sp>
    </p:spTree>
    <p:extLst>
      <p:ext uri="{BB962C8B-B14F-4D97-AF65-F5344CB8AC3E}">
        <p14:creationId xmlns:p14="http://schemas.microsoft.com/office/powerpoint/2010/main" val="2715618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dirty="0">
                <a:solidFill>
                  <a:srgbClr val="000000"/>
                </a:solidFill>
                <a:ea typeface="Times New Roman"/>
                <a:cs typeface="Calibri"/>
              </a:rPr>
              <a:t>Script</a:t>
            </a:r>
            <a:endParaRPr lang="en-US" dirty="0">
              <a:ea typeface="Times New Roman"/>
              <a:cs typeface="Times New Roman"/>
            </a:endParaRPr>
          </a:p>
          <a:p>
            <a:pPr>
              <a:lnSpc>
                <a:spcPct val="115000"/>
              </a:lnSpc>
            </a:pPr>
            <a:r>
              <a:rPr lang="en-US" dirty="0">
                <a:solidFill>
                  <a:srgbClr val="000000"/>
                </a:solidFill>
                <a:ea typeface="Times New Roman"/>
                <a:cs typeface="Calibri"/>
              </a:rPr>
              <a:t>Now let’s talk about Sweetened Beverages also known as Sugary Drinks.</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The Healthy Beverages in Child Care Act says </a:t>
            </a:r>
            <a:r>
              <a:rPr lang="en-US" i="1" dirty="0">
                <a:solidFill>
                  <a:srgbClr val="000000"/>
                </a:solidFill>
                <a:ea typeface="Times New Roman"/>
                <a:cs typeface="Calibri"/>
              </a:rPr>
              <a:t>No beverages with added sweeteners, natural or artificial, can be served, including sports drinks, sweet teas, juice drinks with added sugars, flavored milk,  soda, and diet drinks.</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When children consume sugary drinks, including flavored milk, they often learn to prefer them to water when they are thirsty.  And their little bodies can begin to crave sugar to feel satisfied. Sugary drinks, add extra calories without satisfying hunger or providing the nutrients that growing children need. Many drinks have added sugar that you may not be aware of unless you read the label.  So always check the label to be sure</a:t>
            </a:r>
            <a:r>
              <a:rPr lang="en-US" dirty="0" smtClean="0">
                <a:solidFill>
                  <a:srgbClr val="000000"/>
                </a:solidFill>
                <a:ea typeface="Times New Roman"/>
                <a:cs typeface="Calibri"/>
              </a:rPr>
              <a:t>.</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11</a:t>
            </a:fld>
            <a:endParaRPr lang="en-US"/>
          </a:p>
        </p:txBody>
      </p:sp>
    </p:spTree>
    <p:extLst>
      <p:ext uri="{BB962C8B-B14F-4D97-AF65-F5344CB8AC3E}">
        <p14:creationId xmlns:p14="http://schemas.microsoft.com/office/powerpoint/2010/main" val="2784681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Sugary drinks are the leading source of added sugar in the American diet, and reducing or eliminating sugary drinks from the diet is thought to be key in reversing the habit of consuming too much added sugar.</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Sugar sweetened juice drinks marketed for children commonly have 3 teaspoons of sugar in one child-sized serving.</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A recent study showed that about 1 in 4 California children ages 2-5 drink one or more sugar-sweetened beverages per day. </a:t>
            </a:r>
            <a:endParaRPr lang="en-US" dirty="0">
              <a:ea typeface="Times New Roman"/>
              <a:cs typeface="Times New Roman"/>
            </a:endParaRPr>
          </a:p>
          <a:p>
            <a:pPr>
              <a:lnSpc>
                <a:spcPct val="115000"/>
              </a:lnSpc>
            </a:pPr>
            <a:r>
              <a:rPr lang="en-US" dirty="0">
                <a:solidFill>
                  <a:srgbClr val="000000"/>
                </a:solidFill>
                <a:ea typeface="Times New Roman"/>
                <a:cs typeface="Calibri"/>
              </a:rPr>
              <a:t>That number increases as children get older, so let's start when children are young to build healthy habits!</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spcAft>
                <a:spcPts val="1000"/>
              </a:spcAft>
            </a:pPr>
            <a:r>
              <a:rPr lang="en-US" dirty="0">
                <a:ea typeface="Times New Roman"/>
                <a:cs typeface="Calibri"/>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12</a:t>
            </a:fld>
            <a:endParaRPr lang="en-US"/>
          </a:p>
        </p:txBody>
      </p:sp>
    </p:spTree>
    <p:extLst>
      <p:ext uri="{BB962C8B-B14F-4D97-AF65-F5344CB8AC3E}">
        <p14:creationId xmlns:p14="http://schemas.microsoft.com/office/powerpoint/2010/main" val="217769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The </a:t>
            </a:r>
            <a:r>
              <a:rPr lang="en-US" u="sng" dirty="0">
                <a:solidFill>
                  <a:srgbClr val="000000"/>
                </a:solidFill>
                <a:ea typeface="Times New Roman"/>
                <a:cs typeface="Calibri"/>
              </a:rPr>
              <a:t>U.S. Food and Drug Administration</a:t>
            </a:r>
            <a:r>
              <a:rPr lang="en-US" dirty="0">
                <a:solidFill>
                  <a:srgbClr val="000000"/>
                </a:solidFill>
                <a:ea typeface="Times New Roman"/>
                <a:cs typeface="Calibri"/>
              </a:rPr>
              <a:t> (FDA) requires food producers to list all ingredients.  Ingredients are listed in order of quantity from most to least.</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Added sweeteners come in many forms – including natural, artificial, and zero-calorie. The Healthy Beverages in Child Care Act prohibits serving drinks with any added sweeteners.</a:t>
            </a:r>
            <a:r>
              <a:rPr lang="en-US" baseline="30000"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There are many different names for sugar listed on food labels, some of the more common names, are </a:t>
            </a:r>
            <a:r>
              <a:rPr lang="en-US" u="sng" dirty="0">
                <a:solidFill>
                  <a:srgbClr val="000000"/>
                </a:solidFill>
                <a:ea typeface="Times New Roman"/>
                <a:cs typeface="Calibri"/>
              </a:rPr>
              <a:t>sucrose</a:t>
            </a:r>
            <a:r>
              <a:rPr lang="en-US" dirty="0">
                <a:solidFill>
                  <a:srgbClr val="000000"/>
                </a:solidFill>
                <a:ea typeface="Times New Roman"/>
                <a:cs typeface="Calibri"/>
              </a:rPr>
              <a:t>, cane sugar, sugar, </a:t>
            </a:r>
            <a:r>
              <a:rPr lang="en-US" u="sng" dirty="0">
                <a:solidFill>
                  <a:srgbClr val="000000"/>
                </a:solidFill>
                <a:ea typeface="Times New Roman"/>
                <a:cs typeface="Calibri"/>
              </a:rPr>
              <a:t>corn syrup</a:t>
            </a:r>
            <a:r>
              <a:rPr lang="en-US" dirty="0">
                <a:solidFill>
                  <a:srgbClr val="000000"/>
                </a:solidFill>
                <a:ea typeface="Times New Roman"/>
                <a:cs typeface="Calibri"/>
              </a:rPr>
              <a:t>, barley malt, dextrose, maltose, and rice syrup.</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Some other natural sweeteners are agave, honey, and maple syrup.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And common zero-calorie sweeteners include stevia, aspartame, sucralose, saccharin, </a:t>
            </a:r>
            <a:r>
              <a:rPr lang="en-US" dirty="0" err="1">
                <a:solidFill>
                  <a:srgbClr val="000000"/>
                </a:solidFill>
                <a:ea typeface="Times New Roman"/>
                <a:cs typeface="Calibri"/>
              </a:rPr>
              <a:t>neotame</a:t>
            </a:r>
            <a:r>
              <a:rPr lang="en-US" dirty="0">
                <a:solidFill>
                  <a:srgbClr val="000000"/>
                </a:solidFill>
                <a:ea typeface="Times New Roman"/>
                <a:cs typeface="Calibri"/>
              </a:rPr>
              <a:t>, and ace-</a:t>
            </a:r>
            <a:r>
              <a:rPr lang="en-US" dirty="0" err="1">
                <a:solidFill>
                  <a:srgbClr val="000000"/>
                </a:solidFill>
                <a:ea typeface="Times New Roman"/>
                <a:cs typeface="Calibri"/>
              </a:rPr>
              <a:t>sul</a:t>
            </a:r>
            <a:r>
              <a:rPr lang="en-US" dirty="0">
                <a:solidFill>
                  <a:srgbClr val="000000"/>
                </a:solidFill>
                <a:ea typeface="Times New Roman"/>
                <a:cs typeface="Calibri"/>
              </a:rPr>
              <a:t>-fame potassium (ace-K). Drinks with these sweeteners usually are sold as ‘diet’ drinks.</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Again, no drinks with any added sweeteners should be served to children</a:t>
            </a:r>
            <a:r>
              <a:rPr lang="en-US" dirty="0" smtClean="0">
                <a:solidFill>
                  <a:srgbClr val="000000"/>
                </a:solidFill>
                <a:ea typeface="Times New Roman"/>
                <a:cs typeface="Calibri"/>
              </a:rPr>
              <a:t>.</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13</a:t>
            </a:fld>
            <a:endParaRPr lang="en-US"/>
          </a:p>
        </p:txBody>
      </p:sp>
    </p:spTree>
    <p:extLst>
      <p:ext uri="{BB962C8B-B14F-4D97-AF65-F5344CB8AC3E}">
        <p14:creationId xmlns:p14="http://schemas.microsoft.com/office/powerpoint/2010/main" val="412363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ea typeface="Times New Roman"/>
                <a:cs typeface="Calibri"/>
              </a:rPr>
              <a:t>Recently, the FDA, decided to change the nutrition label on products to include “added sugar” to make it easier for consumers to know what they are purchasing. Other changes include the serving size in larger and in bolder type, the calories are in larger type, daily values have been updated, and actual amounts are stated. </a:t>
            </a:r>
            <a:endParaRPr lang="en-US" dirty="0" smtClean="0">
              <a:ea typeface="Times New Roman"/>
              <a:cs typeface="Times New Roman"/>
            </a:endParaRPr>
          </a:p>
          <a:p>
            <a:endParaRPr lang="en-US" dirty="0" smtClean="0"/>
          </a:p>
          <a:p>
            <a:endParaRPr lang="en-US" dirty="0" smtClean="0"/>
          </a:p>
          <a:p>
            <a:r>
              <a:rPr lang="en-US" dirty="0" smtClean="0"/>
              <a:t>Here’s where you’ll find the information on added sugars. </a:t>
            </a:r>
            <a:r>
              <a:rPr lang="en-US" sz="1200" kern="1200" dirty="0" smtClean="0">
                <a:solidFill>
                  <a:schemeClr val="tx1"/>
                </a:solidFill>
                <a:latin typeface="+mn-lt"/>
                <a:ea typeface="+mn-ea"/>
                <a:cs typeface="+mn-cs"/>
              </a:rPr>
              <a:t>Look for beverages with zero added sugar.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14</a:t>
            </a:fld>
            <a:endParaRPr lang="en-US"/>
          </a:p>
        </p:txBody>
      </p:sp>
    </p:spTree>
    <p:extLst>
      <p:ext uri="{BB962C8B-B14F-4D97-AF65-F5344CB8AC3E}">
        <p14:creationId xmlns:p14="http://schemas.microsoft.com/office/powerpoint/2010/main" val="223665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dirty="0">
                <a:solidFill>
                  <a:srgbClr val="000000"/>
                </a:solidFill>
                <a:ea typeface="Times New Roman"/>
                <a:cs typeface="Calibri"/>
              </a:rPr>
              <a:t>Script</a:t>
            </a:r>
            <a:endParaRPr lang="en-US" dirty="0">
              <a:ea typeface="Times New Roman"/>
              <a:cs typeface="Times New Roman"/>
            </a:endParaRPr>
          </a:p>
          <a:p>
            <a:pPr>
              <a:lnSpc>
                <a:spcPct val="115000"/>
              </a:lnSpc>
            </a:pPr>
            <a:r>
              <a:rPr lang="en-US" dirty="0" smtClean="0">
                <a:solidFill>
                  <a:srgbClr val="000000"/>
                </a:solidFill>
                <a:ea typeface="Times New Roman"/>
                <a:cs typeface="Calibri"/>
              </a:rPr>
              <a:t>Overall, plain water </a:t>
            </a:r>
            <a:r>
              <a:rPr lang="en-US" dirty="0">
                <a:solidFill>
                  <a:srgbClr val="000000"/>
                </a:solidFill>
                <a:ea typeface="Times New Roman"/>
                <a:cs typeface="Calibri"/>
              </a:rPr>
              <a:t>is the best choice when children are thirsty. Make sure clean, safe drinking water is available inside and outside, at snacks, and at mealtime.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Children may prefer chilled water, especially on hot days. </a:t>
            </a:r>
            <a:r>
              <a:rPr lang="en-US" dirty="0" smtClean="0">
                <a:solidFill>
                  <a:srgbClr val="000000"/>
                </a:solidFill>
                <a:ea typeface="Times New Roman"/>
                <a:cs typeface="Calibri"/>
              </a:rPr>
              <a:t>And children</a:t>
            </a:r>
            <a:r>
              <a:rPr lang="en-US" baseline="0" dirty="0" smtClean="0">
                <a:solidFill>
                  <a:srgbClr val="000000"/>
                </a:solidFill>
                <a:ea typeface="Times New Roman"/>
                <a:cs typeface="Calibri"/>
              </a:rPr>
              <a:t> might also enjoy a hands-on learning activity of </a:t>
            </a:r>
            <a:r>
              <a:rPr lang="en-US" dirty="0" smtClean="0">
                <a:solidFill>
                  <a:srgbClr val="000000"/>
                </a:solidFill>
                <a:ea typeface="Times New Roman"/>
                <a:cs typeface="Calibri"/>
              </a:rPr>
              <a:t>adding</a:t>
            </a:r>
            <a:r>
              <a:rPr lang="en-US" baseline="0" dirty="0" smtClean="0">
                <a:solidFill>
                  <a:srgbClr val="000000"/>
                </a:solidFill>
                <a:ea typeface="Times New Roman"/>
                <a:cs typeface="Calibri"/>
              </a:rPr>
              <a:t> sliced fruits or herbs to </a:t>
            </a:r>
            <a:r>
              <a:rPr lang="en-US" dirty="0" smtClean="0">
                <a:solidFill>
                  <a:srgbClr val="000000"/>
                </a:solidFill>
                <a:ea typeface="Times New Roman"/>
                <a:cs typeface="Calibri"/>
              </a:rPr>
              <a:t>water </a:t>
            </a:r>
            <a:r>
              <a:rPr lang="en-US" dirty="0">
                <a:solidFill>
                  <a:srgbClr val="000000"/>
                </a:solidFill>
                <a:ea typeface="Times New Roman"/>
                <a:cs typeface="Calibri"/>
              </a:rPr>
              <a:t>or ice </a:t>
            </a:r>
            <a:r>
              <a:rPr lang="en-US" dirty="0" smtClean="0">
                <a:solidFill>
                  <a:srgbClr val="000000"/>
                </a:solidFill>
                <a:ea typeface="Times New Roman"/>
                <a:cs typeface="Calibri"/>
              </a:rPr>
              <a:t>cubes.</a:t>
            </a:r>
            <a:r>
              <a:rPr lang="en-US" baseline="0" dirty="0" smtClean="0">
                <a:solidFill>
                  <a:srgbClr val="000000"/>
                </a:solidFill>
                <a:ea typeface="Times New Roman"/>
                <a:cs typeface="Calibri"/>
              </a:rPr>
              <a:t> </a:t>
            </a:r>
            <a:r>
              <a:rPr lang="en-US" dirty="0" smtClean="0">
                <a:solidFill>
                  <a:srgbClr val="000000"/>
                </a:solidFill>
                <a:ea typeface="Times New Roman"/>
                <a:cs typeface="Calibri"/>
              </a:rPr>
              <a:t>As long as </a:t>
            </a:r>
            <a:r>
              <a:rPr lang="en-US" dirty="0">
                <a:solidFill>
                  <a:srgbClr val="000000"/>
                </a:solidFill>
                <a:ea typeface="Times New Roman"/>
                <a:cs typeface="Calibri"/>
              </a:rPr>
              <a:t>plain </a:t>
            </a:r>
            <a:r>
              <a:rPr lang="en-US" dirty="0" smtClean="0">
                <a:solidFill>
                  <a:srgbClr val="000000"/>
                </a:solidFill>
                <a:ea typeface="Times New Roman"/>
                <a:cs typeface="Calibri"/>
              </a:rPr>
              <a:t>water is also </a:t>
            </a:r>
            <a:r>
              <a:rPr lang="en-US" dirty="0">
                <a:solidFill>
                  <a:srgbClr val="000000"/>
                </a:solidFill>
                <a:ea typeface="Times New Roman"/>
                <a:cs typeface="Calibri"/>
              </a:rPr>
              <a:t>available and food safety guidelines are </a:t>
            </a:r>
            <a:r>
              <a:rPr lang="en-US" dirty="0" smtClean="0">
                <a:solidFill>
                  <a:srgbClr val="000000"/>
                </a:solidFill>
                <a:ea typeface="Times New Roman"/>
                <a:cs typeface="Calibri"/>
              </a:rPr>
              <a:t>followed,</a:t>
            </a:r>
            <a:r>
              <a:rPr lang="en-US" baseline="0" dirty="0" smtClean="0">
                <a:solidFill>
                  <a:srgbClr val="000000"/>
                </a:solidFill>
                <a:ea typeface="Times New Roman"/>
                <a:cs typeface="Calibri"/>
              </a:rPr>
              <a:t> it’s okay to experiment with making infused water. </a:t>
            </a:r>
            <a:r>
              <a:rPr lang="en-US" dirty="0" smtClean="0">
                <a:solidFill>
                  <a:srgbClr val="000000"/>
                </a:solidFill>
                <a:ea typeface="Times New Roman"/>
                <a:cs typeface="Calibri"/>
              </a:rPr>
              <a:t>Here are some fun and tasty</a:t>
            </a:r>
            <a:r>
              <a:rPr lang="en-US" baseline="0" dirty="0" smtClean="0">
                <a:solidFill>
                  <a:srgbClr val="000000"/>
                </a:solidFill>
                <a:ea typeface="Times New Roman"/>
                <a:cs typeface="Calibri"/>
              </a:rPr>
              <a:t> combinations:</a:t>
            </a:r>
            <a:endParaRPr lang="en-US" dirty="0">
              <a:ea typeface="Times New Roman"/>
              <a:cs typeface="Times New Roman"/>
            </a:endParaRPr>
          </a:p>
          <a:p>
            <a:pPr indent="914400">
              <a:lnSpc>
                <a:spcPct val="115000"/>
              </a:lnSpc>
            </a:pPr>
            <a:r>
              <a:rPr lang="en-US" dirty="0">
                <a:solidFill>
                  <a:srgbClr val="000000"/>
                </a:solidFill>
                <a:ea typeface="Times New Roman"/>
                <a:cs typeface="Calibri"/>
              </a:rPr>
              <a:t>Strawberry + kiwi</a:t>
            </a:r>
            <a:endParaRPr lang="en-US" dirty="0">
              <a:ea typeface="Times New Roman"/>
              <a:cs typeface="Times New Roman"/>
            </a:endParaRPr>
          </a:p>
          <a:p>
            <a:pPr indent="914400">
              <a:lnSpc>
                <a:spcPct val="115000"/>
              </a:lnSpc>
            </a:pPr>
            <a:r>
              <a:rPr lang="en-US" dirty="0">
                <a:solidFill>
                  <a:srgbClr val="000000"/>
                </a:solidFill>
                <a:ea typeface="Times New Roman"/>
                <a:cs typeface="Calibri"/>
              </a:rPr>
              <a:t>Cucumber +mint</a:t>
            </a:r>
            <a:endParaRPr lang="en-US" dirty="0">
              <a:ea typeface="Times New Roman"/>
              <a:cs typeface="Times New Roman"/>
            </a:endParaRPr>
          </a:p>
          <a:p>
            <a:pPr indent="914400">
              <a:lnSpc>
                <a:spcPct val="115000"/>
              </a:lnSpc>
            </a:pPr>
            <a:r>
              <a:rPr lang="en-US" dirty="0">
                <a:solidFill>
                  <a:srgbClr val="000000"/>
                </a:solidFill>
                <a:ea typeface="Times New Roman"/>
                <a:cs typeface="Calibri"/>
              </a:rPr>
              <a:t>Berries + basil</a:t>
            </a:r>
            <a:endParaRPr lang="en-US" dirty="0">
              <a:ea typeface="Times New Roman"/>
              <a:cs typeface="Times New Roman"/>
            </a:endParaRPr>
          </a:p>
          <a:p>
            <a:pPr indent="914400">
              <a:lnSpc>
                <a:spcPct val="115000"/>
              </a:lnSpc>
            </a:pPr>
            <a:r>
              <a:rPr lang="en-US" dirty="0">
                <a:solidFill>
                  <a:srgbClr val="000000"/>
                </a:solidFill>
                <a:ea typeface="Times New Roman"/>
                <a:cs typeface="Calibri"/>
              </a:rPr>
              <a:t>Lemon + lime</a:t>
            </a:r>
            <a:endParaRPr lang="en-US" dirty="0">
              <a:ea typeface="Times New Roman"/>
              <a:cs typeface="Times New Roman"/>
            </a:endParaRPr>
          </a:p>
          <a:p>
            <a:pPr indent="914400">
              <a:lnSpc>
                <a:spcPct val="115000"/>
              </a:lnSpc>
            </a:pPr>
            <a:r>
              <a:rPr lang="en-US" dirty="0">
                <a:solidFill>
                  <a:srgbClr val="000000"/>
                </a:solidFill>
                <a:ea typeface="Times New Roman"/>
                <a:cs typeface="Calibri"/>
              </a:rPr>
              <a:t>and</a:t>
            </a:r>
            <a:endParaRPr lang="en-US" dirty="0">
              <a:ea typeface="Times New Roman"/>
              <a:cs typeface="Times New Roman"/>
            </a:endParaRPr>
          </a:p>
          <a:p>
            <a:pPr indent="914400">
              <a:lnSpc>
                <a:spcPct val="115000"/>
              </a:lnSpc>
            </a:pPr>
            <a:r>
              <a:rPr lang="en-US" dirty="0">
                <a:solidFill>
                  <a:srgbClr val="000000"/>
                </a:solidFill>
                <a:ea typeface="Times New Roman"/>
                <a:cs typeface="Calibri"/>
              </a:rPr>
              <a:t>Apple + cinnamon </a:t>
            </a:r>
            <a:endParaRPr lang="en-US" dirty="0">
              <a:ea typeface="Times New Roman"/>
              <a:cs typeface="Times New Roman"/>
            </a:endParaRPr>
          </a:p>
          <a:p>
            <a:pPr>
              <a:lnSpc>
                <a:spcPct val="115000"/>
              </a:lnSpc>
            </a:pPr>
            <a:r>
              <a:rPr lang="en-US" dirty="0">
                <a:solidFill>
                  <a:srgbClr val="000000"/>
                </a:solidFill>
                <a:ea typeface="Times New Roman"/>
                <a:cs typeface="Calibri"/>
              </a:rPr>
              <a:t>You can also ask the children what flavors they'd like to try.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15</a:t>
            </a:fld>
            <a:endParaRPr lang="en-US"/>
          </a:p>
        </p:txBody>
      </p:sp>
    </p:spTree>
    <p:extLst>
      <p:ext uri="{BB962C8B-B14F-4D97-AF65-F5344CB8AC3E}">
        <p14:creationId xmlns:p14="http://schemas.microsoft.com/office/powerpoint/2010/main" val="96238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16</a:t>
            </a:fld>
            <a:endParaRPr lang="en-US"/>
          </a:p>
        </p:txBody>
      </p:sp>
    </p:spTree>
    <p:extLst>
      <p:ext uri="{BB962C8B-B14F-4D97-AF65-F5344CB8AC3E}">
        <p14:creationId xmlns:p14="http://schemas.microsoft.com/office/powerpoint/2010/main" val="792890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Script</a:t>
            </a:r>
            <a:endParaRPr lang="en-US" b="0" dirty="0" smtClean="0"/>
          </a:p>
          <a:p>
            <a:r>
              <a:rPr lang="en-US" b="0" dirty="0" smtClean="0"/>
              <a:t>Now let’s talk about 100% juice.  The Healthy Beverages in Child</a:t>
            </a:r>
            <a:r>
              <a:rPr lang="en-US" b="0" baseline="0" dirty="0" smtClean="0"/>
              <a:t> Care Act says:</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 maximum of one serving of 100% juice is allowed per day. A</a:t>
            </a:r>
            <a:r>
              <a:rPr lang="en-US" i="1" baseline="0" dirty="0" smtClean="0"/>
              <a:t> child sized serving is </a:t>
            </a:r>
            <a:r>
              <a:rPr lang="en-US" i="1" dirty="0" smtClean="0"/>
              <a:t>4-6 ounces for 1-6 year olds.</a:t>
            </a:r>
            <a:endParaRPr lang="en-US" b="1" baseline="0" dirty="0" smtClean="0"/>
          </a:p>
          <a:p>
            <a:endParaRPr lang="en-US" b="1" dirty="0" smtClean="0"/>
          </a:p>
          <a:p>
            <a:r>
              <a:rPr lang="en-US" dirty="0" smtClean="0"/>
              <a:t>It’s important that children not</a:t>
            </a:r>
            <a:r>
              <a:rPr lang="en-US" baseline="0" dirty="0" smtClean="0"/>
              <a:t> drink too much fruit or vegetable juice.  100% juice does not need to be banned entirely, but it needs to be limited to no more than one child-sized serving per day. The American Academy of Pediatrics recommends no more than one serving of juice in </a:t>
            </a:r>
            <a:r>
              <a:rPr lang="en-US" i="0" baseline="0" dirty="0" smtClean="0"/>
              <a:t>a 24 hour day.  </a:t>
            </a:r>
            <a:r>
              <a:rPr lang="en-US" baseline="0" dirty="0" smtClean="0"/>
              <a:t>Since children may have juice at home either before or after child care, many child care programs have taken juice off the menu entirely and serve only water and milk to drink. Eating whole fruits and vegetables, rather than drinking juice, provides more nutrients and dietary fiber which makes children feel more satisfied and prevents constipation.  </a:t>
            </a:r>
          </a:p>
          <a:p>
            <a:endParaRPr lang="en-US" baseline="0" dirty="0" smtClean="0"/>
          </a:p>
          <a:p>
            <a:r>
              <a:rPr lang="en-US" baseline="0" dirty="0" smtClean="0"/>
              <a:t>Young children don’t need juice at all, but if your going to offer it, make sure it’s 100% juice without added sugar and wait until an infant is at least 12 months old.  Limit the use </a:t>
            </a:r>
            <a:r>
              <a:rPr lang="en-US" i="0" baseline="0" dirty="0" smtClean="0"/>
              <a:t>of </a:t>
            </a:r>
            <a:r>
              <a:rPr lang="en-US" baseline="0" dirty="0" smtClean="0"/>
              <a:t>s</a:t>
            </a:r>
            <a:r>
              <a:rPr lang="en-US" dirty="0" smtClean="0"/>
              <a:t>ippy cups to</a:t>
            </a:r>
            <a:r>
              <a:rPr lang="en-US" baseline="0" dirty="0" smtClean="0"/>
              <a:t> </a:t>
            </a:r>
            <a:r>
              <a:rPr lang="en-US" dirty="0" smtClean="0"/>
              <a:t>mealtime since frequent sipping can lead to dental decay</a:t>
            </a:r>
            <a:r>
              <a:rPr lang="en-US" baseline="0" dirty="0" smtClean="0"/>
              <a:t> and </a:t>
            </a:r>
            <a:r>
              <a:rPr lang="en-US" i="1" baseline="0" dirty="0" smtClean="0"/>
              <a:t>never</a:t>
            </a:r>
            <a:r>
              <a:rPr lang="en-US" baseline="0" dirty="0" smtClean="0"/>
              <a:t> put juice in a bottle.</a:t>
            </a:r>
            <a:r>
              <a:rPr lang="en-US" dirty="0" smtClean="0"/>
              <a:t> </a:t>
            </a:r>
            <a:endParaRPr lang="en-US" u="sng"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17</a:t>
            </a:fld>
            <a:endParaRPr lang="en-US"/>
          </a:p>
        </p:txBody>
      </p:sp>
    </p:spTree>
    <p:extLst>
      <p:ext uri="{BB962C8B-B14F-4D97-AF65-F5344CB8AC3E}">
        <p14:creationId xmlns:p14="http://schemas.microsoft.com/office/powerpoint/2010/main" val="1307992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You’ll know if a </a:t>
            </a:r>
            <a:r>
              <a:rPr lang="en-US" baseline="0" dirty="0" smtClean="0"/>
              <a:t>product is </a:t>
            </a:r>
            <a:r>
              <a:rPr lang="en-US" dirty="0" smtClean="0"/>
              <a:t>100%</a:t>
            </a:r>
            <a:r>
              <a:rPr lang="en-US" baseline="0" dirty="0" smtClean="0"/>
              <a:t> fruit juice by reading the </a:t>
            </a:r>
            <a:r>
              <a:rPr lang="en-US" dirty="0" smtClean="0"/>
              <a:t>information on the label</a:t>
            </a:r>
            <a:r>
              <a:rPr lang="en-US" baseline="0" dirty="0" smtClean="0"/>
              <a:t>. </a:t>
            </a:r>
          </a:p>
        </p:txBody>
      </p:sp>
      <p:sp>
        <p:nvSpPr>
          <p:cNvPr id="4" name="Slide Number Placeholder 3"/>
          <p:cNvSpPr>
            <a:spLocks noGrp="1"/>
          </p:cNvSpPr>
          <p:nvPr>
            <p:ph type="sldNum" sz="quarter" idx="10"/>
          </p:nvPr>
        </p:nvSpPr>
        <p:spPr/>
        <p:txBody>
          <a:bodyPr/>
          <a:lstStyle/>
          <a:p>
            <a:fld id="{43567353-46CF-4B80-A1DE-9C52A5582EF3}" type="slidenum">
              <a:rPr lang="en-US" smtClean="0"/>
              <a:pPr/>
              <a:t>18</a:t>
            </a:fld>
            <a:endParaRPr lang="en-US"/>
          </a:p>
        </p:txBody>
      </p:sp>
    </p:spTree>
    <p:extLst>
      <p:ext uri="{BB962C8B-B14F-4D97-AF65-F5344CB8AC3E}">
        <p14:creationId xmlns:p14="http://schemas.microsoft.com/office/powerpoint/2010/main" val="191683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Juices that are not 100% juice have names like juice drink, juice cocktail, fruit punch, and lemonade.  It will say on the label that these drinks are less than 100%  juice. </a:t>
            </a:r>
            <a:endParaRPr lang="en-US" dirty="0">
              <a:ea typeface="Times New Roman"/>
              <a:cs typeface="Times New Roman"/>
            </a:endParaRPr>
          </a:p>
          <a:p>
            <a:pPr>
              <a:lnSpc>
                <a:spcPct val="115000"/>
              </a:lnSpc>
            </a:pPr>
            <a:r>
              <a:rPr lang="en-US" dirty="0">
                <a:solidFill>
                  <a:srgbClr val="000000"/>
                </a:solidFill>
                <a:ea typeface="Times New Roman"/>
                <a:cs typeface="Calibri"/>
              </a:rPr>
              <a:t>You'll note on this ingredients list that the first two ingredients are water and corn syrup, NOT juice</a:t>
            </a:r>
            <a:r>
              <a:rPr lang="en-US" dirty="0" smtClean="0">
                <a:solidFill>
                  <a:srgbClr val="000000"/>
                </a:solidFill>
                <a:ea typeface="Times New Roman"/>
                <a:cs typeface="Calibri"/>
              </a:rPr>
              <a:t>.</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19</a:t>
            </a:fld>
            <a:endParaRPr lang="en-US"/>
          </a:p>
        </p:txBody>
      </p:sp>
    </p:spTree>
    <p:extLst>
      <p:ext uri="{BB962C8B-B14F-4D97-AF65-F5344CB8AC3E}">
        <p14:creationId xmlns:p14="http://schemas.microsoft.com/office/powerpoint/2010/main" val="368046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dirty="0">
                <a:solidFill>
                  <a:srgbClr val="000000"/>
                </a:solidFill>
                <a:ea typeface="Times New Roman"/>
                <a:cs typeface="Calibri"/>
              </a:rPr>
              <a:t>Script</a:t>
            </a:r>
            <a:endParaRPr lang="en-US" dirty="0">
              <a:ea typeface="Times New Roman"/>
              <a:cs typeface="Times New Roman"/>
            </a:endParaRPr>
          </a:p>
          <a:p>
            <a:pPr>
              <a:lnSpc>
                <a:spcPct val="115000"/>
              </a:lnSpc>
            </a:pPr>
            <a:r>
              <a:rPr lang="en-US" i="1" dirty="0">
                <a:solidFill>
                  <a:srgbClr val="000000"/>
                </a:solidFill>
                <a:ea typeface="Times New Roman"/>
                <a:cs typeface="Calibri"/>
              </a:rPr>
              <a:t>Meet your guide Dewy the Droplet.</a:t>
            </a:r>
            <a:endParaRPr lang="en-US" dirty="0">
              <a:ea typeface="Times New Roman"/>
              <a:cs typeface="Times New Roman"/>
            </a:endParaRPr>
          </a:p>
          <a:p>
            <a:pPr>
              <a:lnSpc>
                <a:spcPct val="115000"/>
              </a:lnSpc>
            </a:pPr>
            <a:r>
              <a:rPr lang="en-US" dirty="0">
                <a:latin typeface="Times New Roman"/>
                <a:ea typeface="Times New Roman"/>
                <a:cs typeface="Times New Roman"/>
              </a:rPr>
              <a:t>G: Hi! I'm Dewy the Droplet.</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G: By the end of this class, you will learn:</a:t>
            </a:r>
            <a:endParaRPr lang="en-US" dirty="0">
              <a:ea typeface="Times New Roman"/>
              <a:cs typeface="Times New Roman"/>
            </a:endParaRPr>
          </a:p>
          <a:p>
            <a:pPr>
              <a:lnSpc>
                <a:spcPct val="115000"/>
              </a:lnSpc>
            </a:pPr>
            <a:r>
              <a:rPr lang="en-US" dirty="0">
                <a:latin typeface="Times New Roman"/>
                <a:ea typeface="Times New Roman"/>
                <a:cs typeface="Times New Roman"/>
              </a:rPr>
              <a:t>K:</a:t>
            </a:r>
            <a:endParaRPr lang="en-US" dirty="0">
              <a:ea typeface="Times New Roman"/>
              <a:cs typeface="Times New Roman"/>
            </a:endParaRPr>
          </a:p>
          <a:p>
            <a:pPr marL="457200" marR="0" indent="-228600">
              <a:lnSpc>
                <a:spcPct val="115000"/>
              </a:lnSpc>
              <a:spcBef>
                <a:spcPts val="0"/>
              </a:spcBef>
              <a:spcAft>
                <a:spcPts val="0"/>
              </a:spcAft>
              <a:tabLst>
                <a:tab pos="457200" algn="l"/>
              </a:tabLst>
            </a:pPr>
            <a:r>
              <a:rPr lang="en-US" dirty="0">
                <a:solidFill>
                  <a:srgbClr val="000000"/>
                </a:solidFill>
                <a:ea typeface="Times New Roman"/>
                <a:cs typeface="Calibri"/>
              </a:rPr>
              <a:t>1.</a:t>
            </a:r>
            <a:r>
              <a:rPr lang="en-US" dirty="0">
                <a:solidFill>
                  <a:srgbClr val="FF00FF"/>
                </a:solidFill>
                <a:latin typeface="Times New Roman"/>
                <a:ea typeface="Times New Roman"/>
                <a:cs typeface="Times New Roman"/>
              </a:rPr>
              <a:t>	</a:t>
            </a:r>
            <a:r>
              <a:rPr lang="en-US" dirty="0">
                <a:solidFill>
                  <a:srgbClr val="000000"/>
                </a:solidFill>
                <a:ea typeface="Times New Roman"/>
                <a:cs typeface="Calibri"/>
              </a:rPr>
              <a:t>Why drinks are important to children's health.</a:t>
            </a:r>
            <a:endParaRPr lang="en-US" dirty="0">
              <a:ea typeface="Times New Roman"/>
              <a:cs typeface="Times New Roman"/>
            </a:endParaRPr>
          </a:p>
          <a:p>
            <a:pPr marL="457200" marR="0" indent="-228600">
              <a:lnSpc>
                <a:spcPct val="115000"/>
              </a:lnSpc>
              <a:spcBef>
                <a:spcPts val="0"/>
              </a:spcBef>
              <a:spcAft>
                <a:spcPts val="0"/>
              </a:spcAft>
            </a:pPr>
            <a:r>
              <a:rPr lang="en-US" dirty="0">
                <a:solidFill>
                  <a:srgbClr val="000000"/>
                </a:solidFill>
                <a:ea typeface="Times New Roman"/>
                <a:cs typeface="Calibri"/>
              </a:rPr>
              <a:t>2.</a:t>
            </a:r>
            <a:r>
              <a:rPr lang="en-US" dirty="0">
                <a:solidFill>
                  <a:srgbClr val="FF00FF"/>
                </a:solidFill>
                <a:latin typeface="Times New Roman"/>
                <a:ea typeface="Times New Roman"/>
                <a:cs typeface="Times New Roman"/>
              </a:rPr>
              <a:t>	</a:t>
            </a:r>
            <a:r>
              <a:rPr lang="en-US" dirty="0">
                <a:solidFill>
                  <a:srgbClr val="000000"/>
                </a:solidFill>
                <a:ea typeface="Times New Roman"/>
                <a:cs typeface="Calibri"/>
              </a:rPr>
              <a:t>Best practices for serving drinks in child care programs that are easy and affordable.</a:t>
            </a:r>
            <a:endParaRPr lang="en-US" dirty="0">
              <a:ea typeface="Times New Roman"/>
              <a:cs typeface="Times New Roman"/>
            </a:endParaRPr>
          </a:p>
          <a:p>
            <a:pPr marL="457200" marR="0" indent="-228600">
              <a:lnSpc>
                <a:spcPct val="115000"/>
              </a:lnSpc>
              <a:spcBef>
                <a:spcPts val="0"/>
              </a:spcBef>
              <a:spcAft>
                <a:spcPts val="0"/>
              </a:spcAft>
            </a:pPr>
            <a:r>
              <a:rPr lang="en-US" dirty="0">
                <a:solidFill>
                  <a:srgbClr val="000000"/>
                </a:solidFill>
                <a:ea typeface="Times New Roman"/>
                <a:cs typeface="Calibri"/>
              </a:rPr>
              <a:t>3.</a:t>
            </a:r>
            <a:r>
              <a:rPr lang="en-US" dirty="0">
                <a:solidFill>
                  <a:srgbClr val="FF00FF"/>
                </a:solidFill>
                <a:latin typeface="Times New Roman"/>
                <a:ea typeface="Times New Roman"/>
                <a:cs typeface="Times New Roman"/>
              </a:rPr>
              <a:t>	</a:t>
            </a:r>
            <a:r>
              <a:rPr lang="en-US" dirty="0">
                <a:solidFill>
                  <a:srgbClr val="000000"/>
                </a:solidFill>
                <a:ea typeface="Times New Roman"/>
                <a:cs typeface="Calibri"/>
              </a:rPr>
              <a:t>And the four key messages from the California Healthy Beverages in Child Care Act (AB 2084</a:t>
            </a:r>
            <a:r>
              <a:rPr lang="en-US" dirty="0" smtClean="0">
                <a:solidFill>
                  <a:srgbClr val="000000"/>
                </a:solidFill>
                <a:ea typeface="Times New Roman"/>
                <a:cs typeface="Calibri"/>
              </a:rPr>
              <a:t>).</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2</a:t>
            </a:fld>
            <a:endParaRPr lang="en-US"/>
          </a:p>
        </p:txBody>
      </p:sp>
    </p:spTree>
    <p:extLst>
      <p:ext uri="{BB962C8B-B14F-4D97-AF65-F5344CB8AC3E}">
        <p14:creationId xmlns:p14="http://schemas.microsoft.com/office/powerpoint/2010/main" val="3924433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Product</a:t>
            </a:r>
            <a:r>
              <a:rPr lang="en-US" baseline="0" dirty="0" smtClean="0"/>
              <a:t> packaging and marketing can be confusing for shoppers. Just because a product has a picture of fruit does not mean it’s 100% fruit juice. Or a product can boast of being 100% Natural which could easily be mistaken for 100% juice if you don’t read the label carefully.  </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20</a:t>
            </a:fld>
            <a:endParaRPr lang="en-US"/>
          </a:p>
        </p:txBody>
      </p:sp>
    </p:spTree>
    <p:extLst>
      <p:ext uri="{BB962C8B-B14F-4D97-AF65-F5344CB8AC3E}">
        <p14:creationId xmlns:p14="http://schemas.microsoft.com/office/powerpoint/2010/main" val="554219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dirty="0">
                <a:solidFill>
                  <a:srgbClr val="000000"/>
                </a:solidFill>
                <a:ea typeface="Times New Roman"/>
                <a:cs typeface="Calibri"/>
              </a:rPr>
              <a:t>Script</a:t>
            </a:r>
            <a:endParaRPr lang="en-US" dirty="0">
              <a:ea typeface="Times New Roman"/>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dirty="0">
                <a:solidFill>
                  <a:srgbClr val="000000"/>
                </a:solidFill>
                <a:ea typeface="Times New Roman"/>
                <a:cs typeface="Calibri"/>
              </a:rPr>
              <a:t> </a:t>
            </a:r>
            <a:r>
              <a:rPr lang="en-US" dirty="0" smtClean="0">
                <a:solidFill>
                  <a:srgbClr val="000000"/>
                </a:solidFill>
                <a:ea typeface="Times New Roman"/>
                <a:cs typeface="Calibri"/>
              </a:rPr>
              <a:t>Here are some ideas for serving less juice:</a:t>
            </a:r>
            <a:endParaRPr lang="en-US" dirty="0" smtClean="0">
              <a:ea typeface="Times New Roman"/>
              <a:cs typeface="Times New Roman"/>
            </a:endParaRPr>
          </a:p>
          <a:p>
            <a:pPr>
              <a:lnSpc>
                <a:spcPct val="115000"/>
              </a:lnSpc>
            </a:pPr>
            <a:endParaRPr lang="en-US" dirty="0">
              <a:ea typeface="Times New Roman"/>
              <a:cs typeface="Times New Roman"/>
            </a:endParaRPr>
          </a:p>
          <a:p>
            <a:pPr>
              <a:lnSpc>
                <a:spcPct val="115000"/>
              </a:lnSpc>
            </a:pPr>
            <a:r>
              <a:rPr lang="en-US" dirty="0">
                <a:solidFill>
                  <a:srgbClr val="000000"/>
                </a:solidFill>
                <a:ea typeface="Times New Roman"/>
                <a:cs typeface="Calibri"/>
              </a:rPr>
              <a:t>Serving whole fruit and water is the best alternative to juice. During the winter months when fresh fruit costs more and is less available, frozen fruit or fruit canned in its own juice or water (not syrup) are healthy alternatives. </a:t>
            </a:r>
            <a:endParaRPr lang="en-US" dirty="0" smtClean="0">
              <a:solidFill>
                <a:srgbClr val="000000"/>
              </a:solidFill>
              <a:ea typeface="Times New Roman"/>
              <a:cs typeface="Calibri"/>
            </a:endParaRPr>
          </a:p>
          <a:p>
            <a:pPr>
              <a:lnSpc>
                <a:spcPct val="115000"/>
              </a:lnSpc>
            </a:pPr>
            <a:endParaRPr lang="en-US" dirty="0" smtClean="0">
              <a:solidFill>
                <a:srgbClr val="000000"/>
              </a:solidFill>
              <a:ea typeface="Times New Roman"/>
              <a:cs typeface="Calibri"/>
            </a:endParaRPr>
          </a:p>
          <a:p>
            <a:r>
              <a:rPr lang="en-US" dirty="0" smtClean="0"/>
              <a:t>Include fresh fruit in cooking and gardening projects. Try:</a:t>
            </a:r>
          </a:p>
          <a:p>
            <a:pPr lvl="1"/>
            <a:r>
              <a:rPr lang="en-US" dirty="0" smtClean="0"/>
              <a:t>Popsicles made from chopped fruit and water or low fat yogurt</a:t>
            </a:r>
          </a:p>
          <a:p>
            <a:pPr lvl="1"/>
            <a:r>
              <a:rPr lang="en-US" dirty="0" smtClean="0"/>
              <a:t>Fruit kabobs </a:t>
            </a:r>
          </a:p>
          <a:p>
            <a:pPr lvl="1"/>
            <a:r>
              <a:rPr lang="en-US" dirty="0" smtClean="0"/>
              <a:t>Fruit salad</a:t>
            </a:r>
          </a:p>
          <a:p>
            <a:endParaRPr lang="en-US" dirty="0" smtClean="0"/>
          </a:p>
          <a:p>
            <a:r>
              <a:rPr lang="en-US" dirty="0" smtClean="0"/>
              <a:t>Make your own juice using fresh fruit or vegetables.</a:t>
            </a:r>
          </a:p>
          <a:p>
            <a:pPr>
              <a:lnSpc>
                <a:spcPct val="115000"/>
              </a:lnSpc>
            </a:pPr>
            <a:endParaRPr lang="en-US" dirty="0">
              <a:ea typeface="Times New Roman"/>
              <a:cs typeface="Times New Roman"/>
            </a:endParaRPr>
          </a:p>
          <a:p>
            <a:pPr>
              <a:lnSpc>
                <a:spcPct val="115000"/>
              </a:lnSpc>
            </a:pPr>
            <a:r>
              <a:rPr lang="en-US" dirty="0">
                <a:solidFill>
                  <a:srgbClr val="000000"/>
                </a:solidFill>
                <a:ea typeface="Times New Roman"/>
                <a:cs typeface="Calibri"/>
              </a:rPr>
              <a:t>If you occasionally serve 100% fruit juice, use child sized cups and don’t serve too much.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21</a:t>
            </a:fld>
            <a:endParaRPr lang="en-US"/>
          </a:p>
        </p:txBody>
      </p:sp>
    </p:spTree>
    <p:extLst>
      <p:ext uri="{BB962C8B-B14F-4D97-AF65-F5344CB8AC3E}">
        <p14:creationId xmlns:p14="http://schemas.microsoft.com/office/powerpoint/2010/main" val="4250670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22</a:t>
            </a:fld>
            <a:endParaRPr lang="en-US"/>
          </a:p>
        </p:txBody>
      </p:sp>
    </p:spTree>
    <p:extLst>
      <p:ext uri="{BB962C8B-B14F-4D97-AF65-F5344CB8AC3E}">
        <p14:creationId xmlns:p14="http://schemas.microsoft.com/office/powerpoint/2010/main" val="3751261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dirty="0">
                <a:solidFill>
                  <a:srgbClr val="000000"/>
                </a:solidFill>
                <a:ea typeface="Times New Roman"/>
                <a:cs typeface="Calibri"/>
              </a:rPr>
              <a:t>Script</a:t>
            </a:r>
            <a:endParaRPr lang="en-US" dirty="0">
              <a:ea typeface="Times New Roman"/>
              <a:cs typeface="Times New Roman"/>
            </a:endParaRPr>
          </a:p>
          <a:p>
            <a:pPr>
              <a:lnSpc>
                <a:spcPct val="115000"/>
              </a:lnSpc>
            </a:pPr>
            <a:r>
              <a:rPr lang="en-US" dirty="0">
                <a:solidFill>
                  <a:srgbClr val="000000"/>
                </a:solidFill>
                <a:ea typeface="Times New Roman"/>
                <a:cs typeface="Calibri"/>
              </a:rPr>
              <a:t>Now let's talk about water- Cool, clear, water!  Water is refreshing, healthy, and is nearly free!</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The Healthy  Beverages in Child Care Act says: </a:t>
            </a:r>
            <a:r>
              <a:rPr lang="en-US" i="1" dirty="0">
                <a:solidFill>
                  <a:srgbClr val="000000"/>
                </a:solidFill>
                <a:ea typeface="Times New Roman"/>
                <a:cs typeface="Calibri"/>
              </a:rPr>
              <a:t>Clean and safe drinking water must be readily available at all times; indoors and outdoors and with meals and snacks.</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Children naturally get thirsty after playing, sleeping, and when eating. A well hydrated child can happily play, explore, and focus.   Drinking water supports children's learning and behavior! Teach children to pay attention to cues of thirst, and make it easy for them to choose water when they are thirsty.</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What does available mean?</a:t>
            </a:r>
            <a:endParaRPr lang="en-US" dirty="0">
              <a:ea typeface="Times New Roman"/>
              <a:cs typeface="Times New Roman"/>
            </a:endParaRPr>
          </a:p>
          <a:p>
            <a:pPr>
              <a:lnSpc>
                <a:spcPct val="115000"/>
              </a:lnSpc>
            </a:pPr>
            <a:r>
              <a:rPr lang="en-US" dirty="0">
                <a:solidFill>
                  <a:srgbClr val="000000"/>
                </a:solidFill>
                <a:ea typeface="Times New Roman"/>
                <a:cs typeface="Calibri"/>
              </a:rPr>
              <a:t>“Available” can mean something different at various developmental stages. Children gradually become more independent as they grow. While you may need to offer water to toddlers and they may need help to sip water from a  cup,  preschoolers and school age children can serve themselves</a:t>
            </a:r>
            <a:r>
              <a:rPr lang="en-US" i="1" dirty="0">
                <a:solidFill>
                  <a:srgbClr val="000000"/>
                </a:solidFill>
                <a:ea typeface="Times New Roman"/>
                <a:cs typeface="Calibri"/>
              </a:rPr>
              <a:t>.  </a:t>
            </a:r>
            <a:r>
              <a:rPr lang="en-US" dirty="0">
                <a:solidFill>
                  <a:srgbClr val="000000"/>
                </a:solidFill>
                <a:ea typeface="Times New Roman"/>
                <a:cs typeface="Calibri"/>
              </a:rPr>
              <a:t>  Preschoolers and older children should always have easy access to water when they are thirsty, so that they don't have to ask for it.</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23</a:t>
            </a:fld>
            <a:endParaRPr lang="en-US"/>
          </a:p>
        </p:txBody>
      </p:sp>
    </p:spTree>
    <p:extLst>
      <p:ext uri="{BB962C8B-B14F-4D97-AF65-F5344CB8AC3E}">
        <p14:creationId xmlns:p14="http://schemas.microsoft.com/office/powerpoint/2010/main" val="1601816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a:solidFill>
                  <a:srgbClr val="000000"/>
                </a:solidFill>
                <a:ea typeface="Times New Roman"/>
                <a:cs typeface="Calibri"/>
              </a:rPr>
              <a:t>Script</a:t>
            </a:r>
            <a:endParaRPr lang="en-US">
              <a:ea typeface="Times New Roman"/>
              <a:cs typeface="Times New Roman"/>
            </a:endParaRPr>
          </a:p>
          <a:p>
            <a:pPr>
              <a:lnSpc>
                <a:spcPct val="115000"/>
              </a:lnSpc>
            </a:pPr>
            <a:r>
              <a:rPr lang="en-US">
                <a:solidFill>
                  <a:srgbClr val="000000"/>
                </a:solidFill>
                <a:ea typeface="Times New Roman"/>
                <a:cs typeface="Calibri"/>
              </a:rPr>
              <a:t>Tap water is usually the first choice for drinking water.</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ea typeface="Times New Roman"/>
                <a:cs typeface="Calibri"/>
              </a:rPr>
              <a:t>Community water systems are required to meet strict federal and state water quality standards, and bottled water does not have to meet the same standard. Still, there may be water safety concerns in some communities with heavy pesticide use, farm runoff, or old pipes, or if get your water from a private well.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To find out more about tap water safety go to the Resources Section of this class for the Health and Safety Note: </a:t>
            </a:r>
            <a:r>
              <a:rPr lang="en-US" b="1" i="1">
                <a:solidFill>
                  <a:srgbClr val="C00000"/>
                </a:solidFill>
                <a:ea typeface="Times New Roman"/>
                <a:cs typeface="Calibri"/>
              </a:rPr>
              <a:t>How to Find out if Your Drinking Water is Safe. </a:t>
            </a:r>
            <a:endParaRPr lang="en-US">
              <a:ea typeface="Times New Roman"/>
              <a:cs typeface="Times New Roman"/>
            </a:endParaRPr>
          </a:p>
          <a:p>
            <a:pPr>
              <a:lnSpc>
                <a:spcPct val="115000"/>
              </a:lnSpc>
            </a:pPr>
            <a:r>
              <a:rPr lang="en-US" b="1" i="1">
                <a:solidFill>
                  <a:srgbClr val="C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ea typeface="Times New Roman"/>
                <a:cs typeface="Calibri"/>
              </a:rPr>
              <a:t>Drinking tap water is planet friendly. Beverage companies use energy and other resources to produce sugary drinks, juice, and bottled water. For example, one soda requires water; corn syrup or sugar to sweeten it; aluminum, glass, or plastic to bottle it; and energy and fuel to bring it to you.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Then when the drink is finished, most bottles are not recycled. Millions of plastic beverage bottles are used in the U.S. every day! Serving clean and safe tap water makes sense for your budget and our planet.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ea typeface="Times New Roman"/>
                <a:cs typeface="Calibri"/>
              </a:rPr>
              <a:t>Most counties in California add fluoride to tap water to prevent tooth decay. Fluoride in community water is safe and effective in preventing tooth decay by at least 25% in both children and adults.</a:t>
            </a:r>
            <a:endParaRPr lang="en-US">
              <a:ea typeface="Times New Roman"/>
              <a:cs typeface="Times New Roman"/>
            </a:endParaRPr>
          </a:p>
          <a:p>
            <a:pPr marL="173990" marR="0" indent="-173990">
              <a:lnSpc>
                <a:spcPct val="115000"/>
              </a:lnSpc>
              <a:spcBef>
                <a:spcPts val="0"/>
              </a:spcBef>
              <a:spcAft>
                <a:spcPts val="0"/>
              </a:spcAft>
            </a:pPr>
            <a:r>
              <a:rPr lang="en-US">
                <a:solidFill>
                  <a:srgbClr val="000000"/>
                </a:solidFill>
                <a:latin typeface="Times New Roman"/>
                <a:ea typeface="Times New Roman"/>
                <a:cs typeface="Times New Roman"/>
              </a:rPr>
              <a:t> </a:t>
            </a:r>
            <a:endParaRPr lang="en-US">
              <a:ea typeface="Times New Roman"/>
              <a:cs typeface="Times New Roman"/>
            </a:endParaRPr>
          </a:p>
          <a:p>
            <a:pPr marL="457200" marR="0">
              <a:lnSpc>
                <a:spcPct val="115000"/>
              </a:lnSpc>
              <a:spcBef>
                <a:spcPts val="0"/>
              </a:spcBef>
              <a:spcAft>
                <a:spcPts val="0"/>
              </a:spcAft>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24</a:t>
            </a:fld>
            <a:endParaRPr lang="en-US"/>
          </a:p>
        </p:txBody>
      </p:sp>
    </p:spTree>
    <p:extLst>
      <p:ext uri="{BB962C8B-B14F-4D97-AF65-F5344CB8AC3E}">
        <p14:creationId xmlns:p14="http://schemas.microsoft.com/office/powerpoint/2010/main" val="1237760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dirty="0">
                <a:solidFill>
                  <a:srgbClr val="000000"/>
                </a:solidFill>
                <a:ea typeface="Times New Roman"/>
                <a:cs typeface="Calibri"/>
              </a:rPr>
              <a:t>Script </a:t>
            </a:r>
            <a:r>
              <a:rPr lang="en-US" dirty="0">
                <a:solidFill>
                  <a:srgbClr val="000000"/>
                </a:solidFill>
                <a:ea typeface="Times New Roman"/>
                <a:cs typeface="Calibri"/>
              </a:rPr>
              <a:t> </a:t>
            </a:r>
            <a:endParaRPr lang="en-US" dirty="0" smtClean="0">
              <a:solidFill>
                <a:srgbClr val="000000"/>
              </a:solidFill>
              <a:ea typeface="Times New Roman"/>
              <a:cs typeface="Calibri"/>
            </a:endParaRPr>
          </a:p>
          <a:p>
            <a:pPr>
              <a:lnSpc>
                <a:spcPct val="115000"/>
              </a:lnSpc>
            </a:pPr>
            <a:r>
              <a:rPr lang="en-US" dirty="0" smtClean="0">
                <a:solidFill>
                  <a:srgbClr val="000000"/>
                </a:solidFill>
                <a:ea typeface="Times New Roman"/>
                <a:cs typeface="Calibri"/>
              </a:rPr>
              <a:t>While drinking water must be available during meal times and offered throughout the day,</a:t>
            </a:r>
            <a:r>
              <a:rPr lang="en-US" baseline="0" dirty="0" smtClean="0">
                <a:solidFill>
                  <a:srgbClr val="000000"/>
                </a:solidFill>
                <a:ea typeface="Times New Roman"/>
                <a:cs typeface="Calibri"/>
              </a:rPr>
              <a:t> w</a:t>
            </a:r>
            <a:r>
              <a:rPr lang="en-US" dirty="0" smtClean="0">
                <a:solidFill>
                  <a:srgbClr val="000000"/>
                </a:solidFill>
                <a:ea typeface="Times New Roman"/>
                <a:cs typeface="Calibri"/>
              </a:rPr>
              <a:t>ater </a:t>
            </a:r>
            <a:r>
              <a:rPr lang="en-US" dirty="0">
                <a:solidFill>
                  <a:srgbClr val="000000"/>
                </a:solidFill>
                <a:ea typeface="Times New Roman"/>
                <a:cs typeface="Calibri"/>
              </a:rPr>
              <a:t>is </a:t>
            </a:r>
            <a:r>
              <a:rPr lang="en-US" i="1" dirty="0">
                <a:solidFill>
                  <a:srgbClr val="000000"/>
                </a:solidFill>
                <a:ea typeface="Times New Roman"/>
                <a:cs typeface="Calibri"/>
              </a:rPr>
              <a:t>not</a:t>
            </a:r>
            <a:r>
              <a:rPr lang="en-US" dirty="0">
                <a:solidFill>
                  <a:srgbClr val="000000"/>
                </a:solidFill>
                <a:ea typeface="Times New Roman"/>
                <a:cs typeface="Calibri"/>
              </a:rPr>
              <a:t> part of the reimbursable meal and may not be served instead of milk for CACFP.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In facilities where safe water is not available, purchasing water for children may be considered an allowable CACFP cost.  But you'll need to discuss this with your CACFP sponsor first.</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b="1" dirty="0">
                <a:solidFill>
                  <a:srgbClr val="000000"/>
                </a:solidFill>
                <a:ea typeface="Times New Roman"/>
                <a:cs typeface="Calibri"/>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25</a:t>
            </a:fld>
            <a:endParaRPr lang="en-US"/>
          </a:p>
        </p:txBody>
      </p:sp>
    </p:spTree>
    <p:extLst>
      <p:ext uri="{BB962C8B-B14F-4D97-AF65-F5344CB8AC3E}">
        <p14:creationId xmlns:p14="http://schemas.microsoft.com/office/powerpoint/2010/main" val="521462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26</a:t>
            </a:fld>
            <a:endParaRPr lang="en-US"/>
          </a:p>
        </p:txBody>
      </p:sp>
    </p:spTree>
    <p:extLst>
      <p:ext uri="{BB962C8B-B14F-4D97-AF65-F5344CB8AC3E}">
        <p14:creationId xmlns:p14="http://schemas.microsoft.com/office/powerpoint/2010/main" val="2561325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Some children have special nutritional needs such as milk allergy, lactose intolerance, or if their pediatrician is concerned about their weight.</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Complete a Special Health Care Plan or a Special Nutrition and Feeding Care plan on all children who need special diets, positioning, or adaptive equipment.    Samples of these plans can be found in the resource section of this class.</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The healthy beverage in child care act allows exemptions for children with special nutritional needs. You’ll need a note from the child’s health care provider to be exempt</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27</a:t>
            </a:fld>
            <a:endParaRPr lang="en-US"/>
          </a:p>
        </p:txBody>
      </p:sp>
    </p:spTree>
    <p:extLst>
      <p:ext uri="{BB962C8B-B14F-4D97-AF65-F5344CB8AC3E}">
        <p14:creationId xmlns:p14="http://schemas.microsoft.com/office/powerpoint/2010/main" val="2578247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dirty="0">
                <a:solidFill>
                  <a:srgbClr val="000000"/>
                </a:solidFill>
                <a:ea typeface="Times New Roman"/>
                <a:cs typeface="Calibri"/>
              </a:rPr>
              <a:t>Script:</a:t>
            </a:r>
            <a:endParaRPr lang="en-US" dirty="0">
              <a:ea typeface="Times New Roman"/>
              <a:cs typeface="Times New Roman"/>
            </a:endParaRPr>
          </a:p>
          <a:p>
            <a:pPr>
              <a:lnSpc>
                <a:spcPct val="115000"/>
              </a:lnSpc>
            </a:pPr>
            <a:r>
              <a:rPr lang="en-US" dirty="0">
                <a:solidFill>
                  <a:srgbClr val="000000"/>
                </a:solidFill>
                <a:ea typeface="Times New Roman"/>
                <a:cs typeface="Calibri"/>
              </a:rPr>
              <a:t>Children grow and thrive when messages for health and learning are the same at home as in school or child care. Studies show that involving families is key to making </a:t>
            </a:r>
            <a:r>
              <a:rPr lang="en-US" dirty="0" err="1">
                <a:solidFill>
                  <a:srgbClr val="000000"/>
                </a:solidFill>
                <a:ea typeface="Times New Roman"/>
                <a:cs typeface="Calibri"/>
              </a:rPr>
              <a:t>postive</a:t>
            </a:r>
            <a:r>
              <a:rPr lang="en-US" dirty="0">
                <a:solidFill>
                  <a:srgbClr val="000000"/>
                </a:solidFill>
                <a:ea typeface="Times New Roman"/>
                <a:cs typeface="Calibri"/>
              </a:rPr>
              <a:t> changes in what children eat and drink in child care.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Communicate with parents about which beverages you serve in your program and why.</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Create an environment where everyone feels respected by inviting families to meetings, pot luck events, and educational workshops. Ask local health professionals like dentists, doctors, nurses, or dieticians to speak at family events.  Work with families to understand their child’s unique developmental needs. Provide opportunities for families to ask questions, share ideas, and contribute their cultural perspectives.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Consider using a variety of forms of communication, such as electronic and print newsletters, social media, and bulletin boards, to make sure you are reaching all the families. You can also offer prizes for participation.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In the Resources Section, you'll find a Fact Sheet for Families on Healthy Drinks for Young Children and a sample letter to parents about healthy beverages.</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28</a:t>
            </a:fld>
            <a:endParaRPr lang="en-US"/>
          </a:p>
        </p:txBody>
      </p:sp>
    </p:spTree>
    <p:extLst>
      <p:ext uri="{BB962C8B-B14F-4D97-AF65-F5344CB8AC3E}">
        <p14:creationId xmlns:p14="http://schemas.microsoft.com/office/powerpoint/2010/main" val="1106052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dirty="0">
                <a:solidFill>
                  <a:srgbClr val="000000"/>
                </a:solidFill>
                <a:ea typeface="Times New Roman"/>
                <a:cs typeface="Calibri"/>
              </a:rPr>
              <a:t>Script:</a:t>
            </a:r>
            <a:endParaRPr lang="en-US" dirty="0">
              <a:ea typeface="Times New Roman"/>
              <a:cs typeface="Times New Roman"/>
            </a:endParaRPr>
          </a:p>
          <a:p>
            <a:pPr>
              <a:lnSpc>
                <a:spcPct val="115000"/>
              </a:lnSpc>
            </a:pPr>
            <a:r>
              <a:rPr lang="en-US" dirty="0">
                <a:solidFill>
                  <a:srgbClr val="000000"/>
                </a:solidFill>
                <a:ea typeface="Times New Roman"/>
                <a:cs typeface="Calibri"/>
              </a:rPr>
              <a:t>The Healthy Beverages in Child Care Act does not apply to drinks provided by a parent or legal guardian for </a:t>
            </a:r>
            <a:r>
              <a:rPr lang="en-US" i="1" dirty="0">
                <a:solidFill>
                  <a:srgbClr val="000000"/>
                </a:solidFill>
                <a:ea typeface="Times New Roman"/>
                <a:cs typeface="Calibri"/>
              </a:rPr>
              <a:t>his or her child. </a:t>
            </a:r>
            <a:r>
              <a:rPr lang="en-US" dirty="0">
                <a:solidFill>
                  <a:srgbClr val="000000"/>
                </a:solidFill>
                <a:ea typeface="Times New Roman"/>
                <a:cs typeface="Calibri"/>
              </a:rPr>
              <a:t>However, clear written policies improve communication, reduce conflict, and support healthy habits for everyone.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Explain your policies regarding drinks to parents upon enrollment. </a:t>
            </a:r>
            <a:r>
              <a:rPr lang="en-US" dirty="0">
                <a:solidFill>
                  <a:srgbClr val="FF0000"/>
                </a:solidFill>
                <a:ea typeface="Times New Roman"/>
                <a:cs typeface="Calibri"/>
              </a:rPr>
              <a:t>Role play </a:t>
            </a:r>
            <a:r>
              <a:rPr lang="en-US" dirty="0">
                <a:solidFill>
                  <a:srgbClr val="000000"/>
                </a:solidFill>
                <a:ea typeface="Times New Roman"/>
                <a:cs typeface="Calibri"/>
              </a:rPr>
              <a:t>with staff about how to respond to situations, such as a parent who sends sugary drinks for celebrations or in their child's lunch. Share policies in parent and staff handbooks.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Create an environment where it's easy for staff to model healthy habits, such as having water available for staff to drink throughout the day.</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Sample policies can be found in the resource section of this class</a:t>
            </a:r>
            <a:r>
              <a:rPr lang="en-US" dirty="0" smtClean="0">
                <a:solidFill>
                  <a:srgbClr val="000000"/>
                </a:solidFill>
                <a:ea typeface="Times New Roman"/>
                <a:cs typeface="Calibri"/>
              </a:rPr>
              <a:t>.</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29</a:t>
            </a:fld>
            <a:endParaRPr lang="en-US"/>
          </a:p>
        </p:txBody>
      </p:sp>
    </p:spTree>
    <p:extLst>
      <p:ext uri="{BB962C8B-B14F-4D97-AF65-F5344CB8AC3E}">
        <p14:creationId xmlns:p14="http://schemas.microsoft.com/office/powerpoint/2010/main" val="164056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a:solidFill>
                  <a:srgbClr val="000000"/>
                </a:solidFill>
                <a:ea typeface="Times New Roman"/>
                <a:cs typeface="Calibri"/>
              </a:rPr>
              <a:t>Script</a:t>
            </a:r>
            <a:endParaRPr lang="en-US">
              <a:ea typeface="Times New Roman"/>
              <a:cs typeface="Times New Roman"/>
            </a:endParaRPr>
          </a:p>
          <a:p>
            <a:pPr>
              <a:lnSpc>
                <a:spcPct val="115000"/>
              </a:lnSpc>
            </a:pPr>
            <a:r>
              <a:rPr lang="en-US">
                <a:solidFill>
                  <a:srgbClr val="000000"/>
                </a:solidFill>
                <a:ea typeface="Times New Roman"/>
                <a:cs typeface="Calibri"/>
              </a:rPr>
              <a:t>As a Child Care Provider, you can make a big difference in children's health and future wellbeing.</a:t>
            </a:r>
            <a:endParaRPr lang="en-US">
              <a:ea typeface="Times New Roman"/>
              <a:cs typeface="Times New Roman"/>
            </a:endParaRPr>
          </a:p>
          <a:p>
            <a:pPr>
              <a:lnSpc>
                <a:spcPct val="115000"/>
              </a:lnSpc>
            </a:pPr>
            <a:r>
              <a:rPr lang="en-US">
                <a:solidFill>
                  <a:srgbClr val="000000"/>
                </a:solidFill>
                <a:ea typeface="Times New Roman"/>
                <a:cs typeface="Calibri"/>
              </a:rPr>
              <a:t>Children who form healthy habits at a young age are more likely to enjoy good health throughout their lives. And the younger we start the better! Children learn by observing what's happening around them and, child care providers can play an important role in children's health by modelling healthy habits. Not only that, children bring home the lessons they learn in their early care and education programs. A young child can teach healthy habits to the whole family!</a:t>
            </a:r>
            <a:endParaRPr lang="en-US">
              <a:ea typeface="Times New Roman"/>
              <a:cs typeface="Times New Roman"/>
            </a:endParaRPr>
          </a:p>
          <a:p>
            <a:pPr>
              <a:lnSpc>
                <a:spcPct val="115000"/>
              </a:lnSpc>
              <a:spcAft>
                <a:spcPts val="1000"/>
              </a:spcAft>
            </a:pPr>
            <a:r>
              <a:rPr lang="en-US">
                <a:ea typeface="Times New Roman"/>
                <a:cs typeface="Calibri"/>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3</a:t>
            </a:fld>
            <a:endParaRPr lang="en-US"/>
          </a:p>
        </p:txBody>
      </p:sp>
    </p:spTree>
    <p:extLst>
      <p:ext uri="{BB962C8B-B14F-4D97-AF65-F5344CB8AC3E}">
        <p14:creationId xmlns:p14="http://schemas.microsoft.com/office/powerpoint/2010/main" val="4084517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dirty="0">
                <a:solidFill>
                  <a:srgbClr val="000000"/>
                </a:solidFill>
                <a:ea typeface="Times New Roman"/>
                <a:cs typeface="Calibri"/>
              </a:rPr>
              <a:t>Script:</a:t>
            </a:r>
            <a:endParaRPr lang="en-US" dirty="0">
              <a:ea typeface="Times New Roman"/>
              <a:cs typeface="Times New Roman"/>
            </a:endParaRPr>
          </a:p>
          <a:p>
            <a:pPr>
              <a:lnSpc>
                <a:spcPct val="115000"/>
              </a:lnSpc>
            </a:pPr>
            <a:r>
              <a:rPr lang="en-US" dirty="0">
                <a:solidFill>
                  <a:srgbClr val="000000"/>
                </a:solidFill>
                <a:ea typeface="Times New Roman"/>
                <a:cs typeface="Calibri"/>
              </a:rPr>
              <a:t>Children learn best by doing. There are lots of good ways you can incorporate lessons about healthy drinks into your daily routines and curriculum.</a:t>
            </a:r>
            <a:r>
              <a:rPr lang="en-US" dirty="0">
                <a:solidFill>
                  <a:srgbClr val="000000"/>
                </a:solidFill>
                <a:latin typeface="Times New Roman"/>
                <a:ea typeface="Times New Roman"/>
                <a:cs typeface="Times New Roman"/>
              </a:rPr>
              <a:t> </a:t>
            </a:r>
            <a:r>
              <a:rPr lang="en-US" dirty="0">
                <a:solidFill>
                  <a:srgbClr val="000000"/>
                </a:solidFill>
                <a:ea typeface="Times New Roman"/>
                <a:cs typeface="Calibri"/>
              </a:rPr>
              <a:t> Help children understand the importance of water in daily life and for their health. Teach children that water is a precious resource and how to use it wisely.</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For example:</a:t>
            </a:r>
            <a:endParaRPr lang="en-US" dirty="0">
              <a:ea typeface="Times New Roman"/>
              <a:cs typeface="Times New Roman"/>
            </a:endParaRPr>
          </a:p>
          <a:p>
            <a:pPr>
              <a:lnSpc>
                <a:spcPct val="115000"/>
              </a:lnSpc>
            </a:pPr>
            <a:r>
              <a:rPr lang="en-US" dirty="0">
                <a:solidFill>
                  <a:srgbClr val="000000"/>
                </a:solidFill>
                <a:ea typeface="Times New Roman"/>
                <a:cs typeface="Calibri"/>
              </a:rPr>
              <a:t>There are many children's books about water that support literacy, and lots of great ideas for art projects and music.</a:t>
            </a:r>
            <a:endParaRPr lang="en-US" dirty="0">
              <a:ea typeface="Times New Roman"/>
              <a:cs typeface="Times New Roman"/>
            </a:endParaRPr>
          </a:p>
          <a:p>
            <a:pPr>
              <a:lnSpc>
                <a:spcPct val="115000"/>
              </a:lnSpc>
            </a:pPr>
            <a:r>
              <a:rPr lang="en-US" dirty="0">
                <a:solidFill>
                  <a:srgbClr val="000000"/>
                </a:solidFill>
                <a:ea typeface="Times New Roman"/>
                <a:cs typeface="Calibri"/>
              </a:rPr>
              <a:t>And there are loads of lessons for children with Science, Technology, Engineering, and Math themes, and Planet Friendly activities that children love!</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Refer to the handout called “Ideas for Your Curriculum”  in the resources section of this class for some good activities to add to your curriculum!</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spcAft>
                <a:spcPts val="1000"/>
              </a:spcAft>
            </a:pPr>
            <a:r>
              <a:rPr lang="en-US" dirty="0">
                <a:ea typeface="Times New Roman"/>
                <a:cs typeface="Calibri"/>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30</a:t>
            </a:fld>
            <a:endParaRPr lang="en-US"/>
          </a:p>
        </p:txBody>
      </p:sp>
    </p:spTree>
    <p:extLst>
      <p:ext uri="{BB962C8B-B14F-4D97-AF65-F5344CB8AC3E}">
        <p14:creationId xmlns:p14="http://schemas.microsoft.com/office/powerpoint/2010/main" val="1456852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31</a:t>
            </a:fld>
            <a:endParaRPr lang="en-US"/>
          </a:p>
        </p:txBody>
      </p:sp>
    </p:spTree>
    <p:extLst>
      <p:ext uri="{BB962C8B-B14F-4D97-AF65-F5344CB8AC3E}">
        <p14:creationId xmlns:p14="http://schemas.microsoft.com/office/powerpoint/2010/main" val="3313979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You do so</a:t>
            </a:r>
            <a:r>
              <a:rPr lang="en-US" baseline="0" dirty="0" smtClean="0"/>
              <a:t> much, k</a:t>
            </a:r>
            <a:r>
              <a:rPr lang="en-US" dirty="0" smtClean="0"/>
              <a:t>eep up the good work!</a:t>
            </a:r>
            <a:r>
              <a:rPr lang="en-US" baseline="0" dirty="0" smtClean="0"/>
              <a:t> </a:t>
            </a:r>
            <a:r>
              <a:rPr lang="en-US" dirty="0" smtClean="0"/>
              <a:t>By working together with common goals and planet friendly practices, you can make</a:t>
            </a:r>
            <a:r>
              <a:rPr lang="en-US" baseline="0" dirty="0" smtClean="0"/>
              <a:t> a positive difference in the health of children, families, and staff in your program!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32</a:t>
            </a:fld>
            <a:endParaRPr lang="en-US"/>
          </a:p>
        </p:txBody>
      </p:sp>
    </p:spTree>
    <p:extLst>
      <p:ext uri="{BB962C8B-B14F-4D97-AF65-F5344CB8AC3E}">
        <p14:creationId xmlns:p14="http://schemas.microsoft.com/office/powerpoint/2010/main" val="1401645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Acknowledgments Slide (last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following individuals contributed to development, review, and editing of this online class:</a:t>
            </a:r>
          </a:p>
          <a:p>
            <a:r>
              <a:rPr lang="en-US" sz="1200" kern="1200" dirty="0" smtClean="0">
                <a:solidFill>
                  <a:schemeClr val="tx1"/>
                </a:solidFill>
                <a:effectLst/>
                <a:latin typeface="+mn-lt"/>
                <a:ea typeface="+mn-ea"/>
                <a:cs typeface="+mn-cs"/>
              </a:rPr>
              <a:t>Abbey Alkon, Bobbie Rose, Kim Hazard: UCSF, School of Nursing, CCHP;</a:t>
            </a:r>
          </a:p>
          <a:p>
            <a:r>
              <a:rPr lang="en-US" sz="1200" kern="1200" dirty="0" smtClean="0">
                <a:solidFill>
                  <a:schemeClr val="tx1"/>
                </a:solidFill>
                <a:effectLst/>
                <a:latin typeface="+mn-lt"/>
                <a:ea typeface="+mn-ea"/>
                <a:cs typeface="+mn-cs"/>
              </a:rPr>
              <a:t>Lorrene Ritchie, Christina Hecht, Kenneth Hecht,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Gemma </a:t>
            </a:r>
            <a:r>
              <a:rPr lang="en-US" sz="1200" kern="1200" dirty="0" err="1" smtClean="0">
                <a:solidFill>
                  <a:schemeClr val="tx1"/>
                </a:solidFill>
                <a:effectLst/>
                <a:latin typeface="+mn-lt"/>
                <a:ea typeface="+mn-ea"/>
                <a:cs typeface="+mn-cs"/>
              </a:rPr>
              <a:t>DiMatteo</a:t>
            </a:r>
            <a:r>
              <a:rPr lang="en-US" sz="1200" kern="1200" dirty="0" smtClean="0">
                <a:solidFill>
                  <a:schemeClr val="tx1"/>
                </a:solidFill>
                <a:effectLst/>
                <a:latin typeface="+mn-lt"/>
                <a:ea typeface="+mn-ea"/>
                <a:cs typeface="+mn-cs"/>
              </a:rPr>
              <a:t>: Nutrition Policy Institute (NPI), UC ANR;</a:t>
            </a:r>
          </a:p>
          <a:p>
            <a:r>
              <a:rPr lang="en-US" sz="1200" kern="1200" dirty="0" smtClean="0">
                <a:solidFill>
                  <a:schemeClr val="tx1"/>
                </a:solidFill>
                <a:effectLst/>
                <a:latin typeface="+mn-lt"/>
                <a:ea typeface="+mn-ea"/>
                <a:cs typeface="+mn-cs"/>
              </a:rPr>
              <a:t>Anisha Patel: UCSF, Department of Pediatrics;</a:t>
            </a:r>
          </a:p>
          <a:p>
            <a:r>
              <a:rPr lang="en-US" sz="1200" kern="1200" dirty="0" smtClean="0">
                <a:solidFill>
                  <a:schemeClr val="tx1"/>
                </a:solidFill>
                <a:effectLst/>
                <a:latin typeface="+mn-lt"/>
                <a:ea typeface="+mn-ea"/>
                <a:cs typeface="+mn-cs"/>
              </a:rPr>
              <a:t>Marisa Neelon: UC Cooperative Extension (CE), ANR, Contra Costa and Alameda Counties;</a:t>
            </a:r>
          </a:p>
          <a:p>
            <a:r>
              <a:rPr lang="en-US" sz="1200" kern="1200" dirty="0" smtClean="0">
                <a:solidFill>
                  <a:schemeClr val="tx1"/>
                </a:solidFill>
                <a:effectLst/>
                <a:latin typeface="+mn-lt"/>
                <a:ea typeface="+mn-ea"/>
                <a:cs typeface="+mn-cs"/>
              </a:rPr>
              <a:t>Katherine Soule: UCCE, ANR, San Luis Obispo County and Santa Barbara Counties; </a:t>
            </a:r>
          </a:p>
          <a:p>
            <a:r>
              <a:rPr lang="en-US" sz="1200" kern="1200" dirty="0" smtClean="0">
                <a:solidFill>
                  <a:schemeClr val="tx1"/>
                </a:solidFill>
                <a:effectLst/>
                <a:latin typeface="+mn-lt"/>
                <a:ea typeface="+mn-ea"/>
                <a:cs typeface="+mn-cs"/>
              </a:rPr>
              <a:t>Karina Diaz-Rios: UC ANR, Health Sciences Research Institute at UC Merced;</a:t>
            </a:r>
          </a:p>
          <a:p>
            <a:r>
              <a:rPr lang="en-US" sz="1200" kern="1200" dirty="0" smtClean="0">
                <a:solidFill>
                  <a:schemeClr val="tx1"/>
                </a:solidFill>
                <a:effectLst/>
                <a:latin typeface="+mn-lt"/>
                <a:ea typeface="+mn-ea"/>
                <a:cs typeface="+mn-cs"/>
              </a:rPr>
              <a:t>Genevieve Pyeatt: Child Development Inc.;</a:t>
            </a:r>
          </a:p>
          <a:p>
            <a:r>
              <a:rPr lang="en-US" sz="1200" kern="1200" dirty="0" smtClean="0">
                <a:solidFill>
                  <a:schemeClr val="tx1"/>
                </a:solidFill>
                <a:effectLst/>
                <a:latin typeface="+mn-lt"/>
                <a:ea typeface="+mn-ea"/>
                <a:cs typeface="+mn-cs"/>
              </a:rPr>
              <a:t>Paula James: Contra Costa Child Care Council and Child Care Food Program Roundtable;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Kelley Knapp, Stephanie Salazar: California Department of Education, Nutrition Services Division;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Siobhan Tellez, Allison Beattie, Alison Borrman, Nicole Chamness: UCSF School of Nursing, student contributors.</a:t>
            </a:r>
          </a:p>
          <a:p>
            <a:r>
              <a:rPr lang="en-US" sz="1200" kern="1200" dirty="0" smtClean="0">
                <a:solidFill>
                  <a:schemeClr val="tx1"/>
                </a:solidFill>
                <a:effectLst/>
                <a:latin typeface="+mn-lt"/>
                <a:ea typeface="+mn-ea"/>
                <a:cs typeface="+mn-cs"/>
              </a:rPr>
              <a:t>Design: Laura</a:t>
            </a:r>
            <a:r>
              <a:rPr lang="en-US" sz="1200" kern="1200" baseline="0" dirty="0" smtClean="0">
                <a:solidFill>
                  <a:schemeClr val="tx1"/>
                </a:solidFill>
                <a:effectLst/>
                <a:latin typeface="+mn-lt"/>
                <a:ea typeface="+mn-ea"/>
                <a:cs typeface="+mn-cs"/>
              </a:rPr>
              <a:t> Meyers Design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33</a:t>
            </a:fld>
            <a:endParaRPr lang="en-US"/>
          </a:p>
        </p:txBody>
      </p:sp>
    </p:spTree>
    <p:extLst>
      <p:ext uri="{BB962C8B-B14F-4D97-AF65-F5344CB8AC3E}">
        <p14:creationId xmlns:p14="http://schemas.microsoft.com/office/powerpoint/2010/main" val="393156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dirty="0">
                <a:solidFill>
                  <a:srgbClr val="000000"/>
                </a:solidFill>
                <a:ea typeface="Times New Roman"/>
                <a:cs typeface="Calibri"/>
              </a:rPr>
              <a:t>Script</a:t>
            </a:r>
            <a:endParaRPr lang="en-US" dirty="0">
              <a:ea typeface="Times New Roman"/>
              <a:cs typeface="Times New Roman"/>
            </a:endParaRPr>
          </a:p>
          <a:p>
            <a:pPr>
              <a:lnSpc>
                <a:spcPct val="115000"/>
              </a:lnSpc>
            </a:pPr>
            <a:r>
              <a:rPr lang="en-US" dirty="0">
                <a:solidFill>
                  <a:srgbClr val="000000"/>
                </a:solidFill>
                <a:ea typeface="Times New Roman"/>
                <a:cs typeface="Calibri"/>
              </a:rPr>
              <a:t>Scientific studies show that young children with healthy habits are more likely to grow strong and at a healthy weight, other studies link sugar and sugary drinks</a:t>
            </a:r>
            <a:r>
              <a:rPr lang="en-US" i="1" dirty="0">
                <a:solidFill>
                  <a:srgbClr val="000000"/>
                </a:solidFill>
                <a:ea typeface="Times New Roman"/>
                <a:cs typeface="Calibri"/>
              </a:rPr>
              <a:t> </a:t>
            </a:r>
            <a:r>
              <a:rPr lang="en-US" dirty="0">
                <a:solidFill>
                  <a:srgbClr val="000000"/>
                </a:solidFill>
                <a:ea typeface="Times New Roman"/>
                <a:cs typeface="Calibri"/>
              </a:rPr>
              <a:t>with obesity, diabetes, and dental decay. Active children need plenty of fluids and the healthiest choices for drinks are water and milk. Water doesn't add extra calories and reduces the risk for tooth decay by clearing food and acids in the mouth. And milk provides protein, calcium, and vitamins for growing children.</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Sugary drinks like sports drinks, sweet teas, juice drinks with added sugars, chocolate flavored milk and soda, leave sugar residue on teeth that can lead to tooth decay.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Have you noticed how young children who are served sugary drinks can develop a preference for sweetened beverages? Serving sugary drinks to young children can lead to habits that are hard to break.  It's easier to form healthy habits from the start! </a:t>
            </a:r>
            <a:endParaRPr lang="en-US" dirty="0">
              <a:ea typeface="Times New Roman"/>
              <a:cs typeface="Times New Roman"/>
            </a:endParaRPr>
          </a:p>
          <a:p>
            <a:pPr>
              <a:lnSpc>
                <a:spcPct val="115000"/>
              </a:lnSpc>
              <a:spcAft>
                <a:spcPts val="1000"/>
              </a:spcAft>
            </a:pPr>
            <a:r>
              <a:rPr lang="en-US" dirty="0">
                <a:solidFill>
                  <a:srgbClr val="000000"/>
                </a:solidFill>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4</a:t>
            </a:fld>
            <a:endParaRPr lang="en-US"/>
          </a:p>
        </p:txBody>
      </p:sp>
    </p:spTree>
    <p:extLst>
      <p:ext uri="{BB962C8B-B14F-4D97-AF65-F5344CB8AC3E}">
        <p14:creationId xmlns:p14="http://schemas.microsoft.com/office/powerpoint/2010/main" val="149000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Script</a:t>
            </a:r>
          </a:p>
          <a:p>
            <a:pPr marL="0" indent="0">
              <a:buFont typeface="Arial" panose="020B0604020202020204" pitchFamily="34" charset="0"/>
              <a:buNone/>
            </a:pPr>
            <a:r>
              <a:rPr lang="en-US" b="0" dirty="0" smtClean="0"/>
              <a:t>In California,</a:t>
            </a:r>
            <a:r>
              <a:rPr lang="en-US" b="0" baseline="0" dirty="0" smtClean="0"/>
              <a:t> we have some of the most comprehensive laws in the county about beverages served in licensed child care centers and family child care homes. AB 2084, or the Healthy Beverages in Child Care Act, went into effect in 2012. Health and Safety training required to be a licensed child care provider includes training on healthy beverages. And the federally funded Child and Adult Care Food Program (CACFP), includes nutrition standards for healthy beverages. </a:t>
            </a:r>
            <a:r>
              <a:rPr lang="en-US" b="0" u="none" baseline="0" dirty="0" smtClean="0"/>
              <a:t>To find out more about participating in CACFP, contact your local CACFP Sponsor. A list of CACFP sponsors can be found in the Resources Section of this class.</a:t>
            </a:r>
            <a:endParaRPr lang="en-US" b="0" dirty="0" smtClean="0"/>
          </a:p>
          <a:p>
            <a:r>
              <a:rPr lang="en-US" dirty="0" smtClean="0"/>
              <a:t>Now let’s talk about each of the four key</a:t>
            </a:r>
            <a:r>
              <a:rPr lang="en-US" baseline="0" dirty="0" smtClean="0"/>
              <a:t> messages in the Healthy Beverages in Child Care Act  plus best practices for young children’s beverage consumption.</a:t>
            </a:r>
          </a:p>
          <a:p>
            <a:r>
              <a:rPr lang="en-US" sz="1200" kern="1200" dirty="0" smtClean="0">
                <a:solidFill>
                  <a:schemeClr val="tx1"/>
                </a:solidFill>
                <a:effectLst/>
                <a:latin typeface="+mn-lt"/>
                <a:ea typeface="+mn-ea"/>
                <a:cs typeface="+mn-cs"/>
              </a:rPr>
              <a:t> </a:t>
            </a:r>
          </a:p>
          <a:p>
            <a:endParaRPr lang="en-US" baseline="0" dirty="0" smtClean="0"/>
          </a:p>
        </p:txBody>
      </p:sp>
      <p:sp>
        <p:nvSpPr>
          <p:cNvPr id="4" name="Slide Number Placeholder 3"/>
          <p:cNvSpPr>
            <a:spLocks noGrp="1"/>
          </p:cNvSpPr>
          <p:nvPr>
            <p:ph type="sldNum" sz="quarter" idx="10"/>
          </p:nvPr>
        </p:nvSpPr>
        <p:spPr/>
        <p:txBody>
          <a:bodyPr/>
          <a:lstStyle/>
          <a:p>
            <a:fld id="{43567353-46CF-4B80-A1DE-9C52A5582EF3}" type="slidenum">
              <a:rPr lang="en-US" smtClean="0"/>
              <a:pPr/>
              <a:t>5</a:t>
            </a:fld>
            <a:endParaRPr lang="en-US"/>
          </a:p>
        </p:txBody>
      </p:sp>
    </p:spTree>
    <p:extLst>
      <p:ext uri="{BB962C8B-B14F-4D97-AF65-F5344CB8AC3E}">
        <p14:creationId xmlns:p14="http://schemas.microsoft.com/office/powerpoint/2010/main" val="262921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Here are the key messages in the Healthy Beverages in Child Care Act. You may already be familiar with them.</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marL="342900" marR="0" lvl="0" indent="-342900">
              <a:lnSpc>
                <a:spcPct val="115000"/>
              </a:lnSpc>
              <a:spcBef>
                <a:spcPts val="0"/>
              </a:spcBef>
              <a:spcAft>
                <a:spcPts val="0"/>
              </a:spcAft>
              <a:buFont typeface="Arial"/>
              <a:buChar char="•"/>
            </a:pPr>
            <a:r>
              <a:rPr lang="en-US" i="1" dirty="0">
                <a:solidFill>
                  <a:srgbClr val="000000"/>
                </a:solidFill>
                <a:ea typeface="Times New Roman"/>
                <a:cs typeface="Calibri"/>
              </a:rPr>
              <a:t>Only unflavored, unsweetened, non-fat or low fat (1%) milk can be served to children  two years of age or older.</a:t>
            </a:r>
            <a:endParaRPr lang="en-US" dirty="0">
              <a:ea typeface="Times New Roman"/>
              <a:cs typeface="Times New Roman"/>
            </a:endParaRPr>
          </a:p>
          <a:p>
            <a:pPr marL="342900" marR="0" lvl="0" indent="-342900">
              <a:lnSpc>
                <a:spcPct val="115000"/>
              </a:lnSpc>
              <a:spcBef>
                <a:spcPts val="0"/>
              </a:spcBef>
              <a:spcAft>
                <a:spcPts val="0"/>
              </a:spcAft>
              <a:buFont typeface="Arial"/>
              <a:buChar char="•"/>
            </a:pPr>
            <a:r>
              <a:rPr lang="en-US" i="1" dirty="0">
                <a:solidFill>
                  <a:srgbClr val="000000"/>
                </a:solidFill>
                <a:ea typeface="Times New Roman"/>
                <a:cs typeface="Calibri"/>
              </a:rPr>
              <a:t>No beverages with added sweeteners, natural or artificial, can be served, including sports drinks, sweet teas, juice drinks with added sugars, flavored milk, soda and diet drinks.</a:t>
            </a:r>
            <a:endParaRPr lang="en-US" dirty="0">
              <a:ea typeface="Times New Roman"/>
              <a:cs typeface="Times New Roman"/>
            </a:endParaRPr>
          </a:p>
          <a:p>
            <a:pPr marL="342900" marR="0" lvl="0" indent="-342900">
              <a:lnSpc>
                <a:spcPct val="115000"/>
              </a:lnSpc>
              <a:spcBef>
                <a:spcPts val="0"/>
              </a:spcBef>
              <a:spcAft>
                <a:spcPts val="0"/>
              </a:spcAft>
              <a:buFont typeface="Arial"/>
              <a:buChar char="•"/>
            </a:pPr>
            <a:r>
              <a:rPr lang="en-US" i="1" dirty="0">
                <a:solidFill>
                  <a:srgbClr val="000000"/>
                </a:solidFill>
                <a:ea typeface="Times New Roman"/>
                <a:cs typeface="Calibri"/>
              </a:rPr>
              <a:t>A maximum of one serving that's 4-6 ounces for 1-6 year olds, of 100% juice is allowed per day.</a:t>
            </a:r>
            <a:endParaRPr lang="en-US" dirty="0">
              <a:ea typeface="Times New Roman"/>
              <a:cs typeface="Times New Roman"/>
            </a:endParaRPr>
          </a:p>
          <a:p>
            <a:pPr marL="342900" marR="0" lvl="0" indent="-342900">
              <a:lnSpc>
                <a:spcPct val="115000"/>
              </a:lnSpc>
              <a:spcBef>
                <a:spcPts val="0"/>
              </a:spcBef>
              <a:spcAft>
                <a:spcPts val="0"/>
              </a:spcAft>
              <a:buFont typeface="Arial"/>
              <a:buChar char="•"/>
            </a:pPr>
            <a:r>
              <a:rPr lang="en-US" i="1" dirty="0">
                <a:solidFill>
                  <a:srgbClr val="000000"/>
                </a:solidFill>
                <a:ea typeface="Times New Roman"/>
                <a:cs typeface="Calibri"/>
              </a:rPr>
              <a:t>Clean and safe drinking water must be readily available at all times; indoors and outdoors and with meals and snacks.</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Now let’s go through each message one-by-one.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6</a:t>
            </a:fld>
            <a:endParaRPr lang="en-US"/>
          </a:p>
        </p:txBody>
      </p:sp>
    </p:spTree>
    <p:extLst>
      <p:ext uri="{BB962C8B-B14F-4D97-AF65-F5344CB8AC3E}">
        <p14:creationId xmlns:p14="http://schemas.microsoft.com/office/powerpoint/2010/main" val="102593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dirty="0">
                <a:solidFill>
                  <a:srgbClr val="000000"/>
                </a:solidFill>
                <a:ea typeface="Times New Roman"/>
                <a:cs typeface="Calibri"/>
              </a:rPr>
              <a:t>Script</a:t>
            </a:r>
            <a:endParaRPr lang="en-US" dirty="0">
              <a:ea typeface="Times New Roman"/>
              <a:cs typeface="Times New Roman"/>
            </a:endParaRPr>
          </a:p>
          <a:p>
            <a:pPr>
              <a:lnSpc>
                <a:spcPct val="115000"/>
              </a:lnSpc>
            </a:pPr>
            <a:r>
              <a:rPr lang="en-US" dirty="0">
                <a:solidFill>
                  <a:srgbClr val="000000"/>
                </a:solidFill>
                <a:ea typeface="Times New Roman"/>
                <a:cs typeface="Calibri"/>
              </a:rPr>
              <a:t>Let's start with milk. The Healthy Beverages in Child Care Act states: </a:t>
            </a:r>
            <a:r>
              <a:rPr lang="en-US" i="1" dirty="0">
                <a:solidFill>
                  <a:srgbClr val="000000"/>
                </a:solidFill>
                <a:ea typeface="Times New Roman"/>
                <a:cs typeface="Calibri"/>
              </a:rPr>
              <a:t>Only unflavored, unsweetened, non-fat, skim, or </a:t>
            </a:r>
            <a:r>
              <a:rPr lang="en-US" i="1" dirty="0" err="1">
                <a:solidFill>
                  <a:srgbClr val="000000"/>
                </a:solidFill>
                <a:ea typeface="Times New Roman"/>
                <a:cs typeface="Calibri"/>
              </a:rPr>
              <a:t>lowfat</a:t>
            </a:r>
            <a:r>
              <a:rPr lang="en-US" i="1" dirty="0">
                <a:solidFill>
                  <a:srgbClr val="000000"/>
                </a:solidFill>
                <a:ea typeface="Times New Roman"/>
                <a:cs typeface="Calibri"/>
              </a:rPr>
              <a:t> milk can be served to children  two years of age or older. </a:t>
            </a:r>
            <a:endParaRPr lang="en-US" dirty="0">
              <a:ea typeface="Times New Roman"/>
              <a:cs typeface="Times New Roman"/>
            </a:endParaRPr>
          </a:p>
          <a:p>
            <a:pPr>
              <a:lnSpc>
                <a:spcPct val="115000"/>
              </a:lnSpc>
            </a:pPr>
            <a:r>
              <a:rPr lang="en-US" dirty="0">
                <a:solidFill>
                  <a:srgbClr val="000000"/>
                </a:solidFill>
                <a:ea typeface="Times New Roman"/>
                <a:cs typeface="Calibri"/>
              </a:rPr>
              <a:t>Milk provides nutrition and fluids that growing children need. When children reach age two, switch from serving whole milk to 1% </a:t>
            </a:r>
            <a:r>
              <a:rPr lang="en-US" dirty="0" err="1">
                <a:solidFill>
                  <a:srgbClr val="000000"/>
                </a:solidFill>
                <a:ea typeface="Times New Roman"/>
                <a:cs typeface="Calibri"/>
              </a:rPr>
              <a:t>lowfat</a:t>
            </a:r>
            <a:r>
              <a:rPr lang="en-US" dirty="0">
                <a:solidFill>
                  <a:srgbClr val="000000"/>
                </a:solidFill>
                <a:ea typeface="Times New Roman"/>
                <a:cs typeface="Calibri"/>
              </a:rPr>
              <a:t>  milk or non-fat milk--also known as fat-free or skim milk. </a:t>
            </a:r>
            <a:endParaRPr lang="en-US" dirty="0">
              <a:ea typeface="Times New Roman"/>
              <a:cs typeface="Times New Roman"/>
            </a:endParaRPr>
          </a:p>
          <a:p>
            <a:pPr>
              <a:lnSpc>
                <a:spcPct val="115000"/>
              </a:lnSpc>
            </a:pPr>
            <a:r>
              <a:rPr lang="en-US" dirty="0">
                <a:solidFill>
                  <a:srgbClr val="000000"/>
                </a:solidFill>
                <a:ea typeface="Times New Roman"/>
                <a:cs typeface="Calibri"/>
              </a:rPr>
              <a:t>You'll know the type of milk by reading the milk carton.</a:t>
            </a:r>
            <a:endParaRPr lang="en-US" dirty="0">
              <a:ea typeface="Times New Roman"/>
              <a:cs typeface="Times New Roman"/>
            </a:endParaRPr>
          </a:p>
          <a:p>
            <a:pPr>
              <a:lnSpc>
                <a:spcPct val="115000"/>
              </a:lnSpc>
            </a:pPr>
            <a:r>
              <a:rPr lang="en-US" dirty="0">
                <a:solidFill>
                  <a:srgbClr val="000000"/>
                </a:solidFill>
                <a:ea typeface="Times New Roman"/>
                <a:cs typeface="Calibri"/>
              </a:rPr>
              <a:t>Infants need the fat from breastmilk or formula, and toddlers need the fat from whole milk for their growing brains. However, children need less fat from milk as they grow because they get fat from a variety of other foods such as</a:t>
            </a:r>
            <a:r>
              <a:rPr lang="en-US" strike="sngStrike" dirty="0">
                <a:solidFill>
                  <a:srgbClr val="8064A2"/>
                </a:solidFill>
                <a:ea typeface="Times New Roman"/>
                <a:cs typeface="Calibri"/>
              </a:rPr>
              <a:t> </a:t>
            </a:r>
            <a:r>
              <a:rPr lang="en-US" dirty="0">
                <a:solidFill>
                  <a:srgbClr val="8064A2"/>
                </a:solidFill>
                <a:ea typeface="Times New Roman"/>
                <a:cs typeface="Calibri"/>
              </a:rPr>
              <a:t>avocados, nut butters, fatty fish, and olive oil.</a:t>
            </a:r>
            <a:endParaRPr lang="en-US" dirty="0">
              <a:ea typeface="Times New Roman"/>
              <a:cs typeface="Times New Roman"/>
            </a:endParaRPr>
          </a:p>
          <a:p>
            <a:pPr>
              <a:lnSpc>
                <a:spcPct val="115000"/>
              </a:lnSpc>
              <a:spcAft>
                <a:spcPts val="1000"/>
              </a:spcAft>
            </a:pPr>
            <a:r>
              <a:rPr lang="en-US" dirty="0">
                <a:ea typeface="Times New Roman"/>
                <a:cs typeface="Calibri"/>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7</a:t>
            </a:fld>
            <a:endParaRPr lang="en-US"/>
          </a:p>
        </p:txBody>
      </p:sp>
    </p:spTree>
    <p:extLst>
      <p:ext uri="{BB962C8B-B14F-4D97-AF65-F5344CB8AC3E}">
        <p14:creationId xmlns:p14="http://schemas.microsoft.com/office/powerpoint/2010/main" val="400413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To summarize:</a:t>
            </a:r>
          </a:p>
          <a:p>
            <a:r>
              <a:rPr lang="en-US" dirty="0" smtClean="0"/>
              <a:t>Infants from birth to 12 months drink breast milk or iron-fortified infant formula.</a:t>
            </a:r>
          </a:p>
          <a:p>
            <a:r>
              <a:rPr lang="en-US" dirty="0" smtClean="0"/>
              <a:t>Starting when</a:t>
            </a:r>
            <a:r>
              <a:rPr lang="en-US" baseline="0" dirty="0" smtClean="0"/>
              <a:t> a child turns one year until </a:t>
            </a:r>
            <a:r>
              <a:rPr lang="en-US" dirty="0" smtClean="0"/>
              <a:t>two years old, serve whole milk.</a:t>
            </a:r>
          </a:p>
          <a:p>
            <a:r>
              <a:rPr lang="en-US" dirty="0" smtClean="0"/>
              <a:t>Serve 1% fat or non-fat (also known as fat free or skim milk )</a:t>
            </a:r>
            <a:r>
              <a:rPr lang="en-US" baseline="0" dirty="0" smtClean="0"/>
              <a:t> to </a:t>
            </a:r>
            <a:r>
              <a:rPr lang="en-US" dirty="0" smtClean="0"/>
              <a:t>children two years and older.</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8</a:t>
            </a:fld>
            <a:endParaRPr lang="en-US"/>
          </a:p>
        </p:txBody>
      </p:sp>
    </p:spTree>
    <p:extLst>
      <p:ext uri="{BB962C8B-B14F-4D97-AF65-F5344CB8AC3E}">
        <p14:creationId xmlns:p14="http://schemas.microsoft.com/office/powerpoint/2010/main" val="240647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b="1">
                <a:solidFill>
                  <a:srgbClr val="000000"/>
                </a:solidFill>
                <a:ea typeface="Times New Roman"/>
                <a:cs typeface="Calibri"/>
              </a:rPr>
              <a:t>Script</a:t>
            </a:r>
            <a:endParaRPr lang="en-US">
              <a:ea typeface="Times New Roman"/>
              <a:cs typeface="Times New Roman"/>
            </a:endParaRPr>
          </a:p>
          <a:p>
            <a:pPr>
              <a:lnSpc>
                <a:spcPct val="115000"/>
              </a:lnSpc>
            </a:pPr>
            <a:r>
              <a:rPr lang="en-US">
                <a:solidFill>
                  <a:srgbClr val="000000"/>
                </a:solidFill>
                <a:ea typeface="Times New Roman"/>
                <a:cs typeface="Calibri"/>
              </a:rPr>
              <a:t>Here are some ideas for serving milk in child care programs:</a:t>
            </a:r>
            <a:endParaRPr lang="en-US">
              <a:ea typeface="Times New Roman"/>
              <a:cs typeface="Times New Roman"/>
            </a:endParaRPr>
          </a:p>
          <a:p>
            <a:pPr>
              <a:lnSpc>
                <a:spcPct val="115000"/>
              </a:lnSpc>
            </a:pPr>
            <a:r>
              <a:rPr lang="en-US">
                <a:solidFill>
                  <a:srgbClr val="000000"/>
                </a:solidFill>
                <a:ea typeface="Times New Roman"/>
                <a:cs typeface="Calibri"/>
              </a:rPr>
              <a:t>Provide self-serve pitchers for children when developmentally ready - usually around age 2 years - to help children become independent and build skills.</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ea typeface="Times New Roman"/>
                <a:cs typeface="Calibri"/>
              </a:rPr>
              <a:t>Use color coded cups for milk to  help with different fat content requirements when serving milk to mixed age groups.  Use separate color cups for milk and water to ensure that both are available to children at mealtime.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ea typeface="Times New Roman"/>
                <a:cs typeface="Calibri"/>
              </a:rPr>
              <a:t>Make your program breastfeeding friendly! If possible, provide a private space with a comfortable chair and an electrical outlet for moms to feed their babies, or pump before they leave and when they return at the end of the day. Ensure that child care staff are trained in safe storage, handling, and feeding of breastmilk brought into your program. Breastfeeding resources can be found in the resource section of this class.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43567353-46CF-4B80-A1DE-9C52A5582EF3}" type="slidenum">
              <a:rPr lang="en-US" smtClean="0"/>
              <a:pPr/>
              <a:t>9</a:t>
            </a:fld>
            <a:endParaRPr lang="en-US"/>
          </a:p>
        </p:txBody>
      </p:sp>
    </p:spTree>
    <p:extLst>
      <p:ext uri="{BB962C8B-B14F-4D97-AF65-F5344CB8AC3E}">
        <p14:creationId xmlns:p14="http://schemas.microsoft.com/office/powerpoint/2010/main" val="1569943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D6CF8B-0934-4096-B066-D95BEBF2998C}"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1FC00-9FB8-411F-AED5-2F1FC154F7B9}" type="slidenum">
              <a:rPr lang="en-US" smtClean="0"/>
              <a:pPr/>
              <a:t>‹#›</a:t>
            </a:fld>
            <a:endParaRPr lang="en-US"/>
          </a:p>
        </p:txBody>
      </p:sp>
    </p:spTree>
    <p:custDataLst>
      <p:tags r:id="rId1"/>
    </p:custDataLst>
    <p:extLst>
      <p:ext uri="{BB962C8B-B14F-4D97-AF65-F5344CB8AC3E}">
        <p14:creationId xmlns:p14="http://schemas.microsoft.com/office/powerpoint/2010/main" val="35650983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6CF8B-0934-4096-B066-D95BEBF2998C}"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1FC00-9FB8-411F-AED5-2F1FC154F7B9}" type="slidenum">
              <a:rPr lang="en-US" smtClean="0"/>
              <a:pPr/>
              <a:t>‹#›</a:t>
            </a:fld>
            <a:endParaRPr lang="en-US"/>
          </a:p>
        </p:txBody>
      </p:sp>
    </p:spTree>
    <p:extLst>
      <p:ext uri="{BB962C8B-B14F-4D97-AF65-F5344CB8AC3E}">
        <p14:creationId xmlns:p14="http://schemas.microsoft.com/office/powerpoint/2010/main" val="399063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6CF8B-0934-4096-B066-D95BEBF2998C}"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1FC00-9FB8-411F-AED5-2F1FC154F7B9}" type="slidenum">
              <a:rPr lang="en-US" smtClean="0"/>
              <a:pPr/>
              <a:t>‹#›</a:t>
            </a:fld>
            <a:endParaRPr lang="en-US"/>
          </a:p>
        </p:txBody>
      </p:sp>
    </p:spTree>
    <p:extLst>
      <p:ext uri="{BB962C8B-B14F-4D97-AF65-F5344CB8AC3E}">
        <p14:creationId xmlns:p14="http://schemas.microsoft.com/office/powerpoint/2010/main" val="63313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6CF8B-0934-4096-B066-D95BEBF2998C}"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1FC00-9FB8-411F-AED5-2F1FC154F7B9}" type="slidenum">
              <a:rPr lang="en-US" smtClean="0"/>
              <a:pPr/>
              <a:t>‹#›</a:t>
            </a:fld>
            <a:endParaRPr lang="en-US"/>
          </a:p>
        </p:txBody>
      </p:sp>
    </p:spTree>
    <p:extLst>
      <p:ext uri="{BB962C8B-B14F-4D97-AF65-F5344CB8AC3E}">
        <p14:creationId xmlns:p14="http://schemas.microsoft.com/office/powerpoint/2010/main" val="3154567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6CF8B-0934-4096-B066-D95BEBF2998C}"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1FC00-9FB8-411F-AED5-2F1FC154F7B9}" type="slidenum">
              <a:rPr lang="en-US" smtClean="0"/>
              <a:pPr/>
              <a:t>‹#›</a:t>
            </a:fld>
            <a:endParaRPr lang="en-US"/>
          </a:p>
        </p:txBody>
      </p:sp>
    </p:spTree>
    <p:extLst>
      <p:ext uri="{BB962C8B-B14F-4D97-AF65-F5344CB8AC3E}">
        <p14:creationId xmlns:p14="http://schemas.microsoft.com/office/powerpoint/2010/main" val="261903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D6CF8B-0934-4096-B066-D95BEBF2998C}"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1FC00-9FB8-411F-AED5-2F1FC154F7B9}" type="slidenum">
              <a:rPr lang="en-US" smtClean="0"/>
              <a:pPr/>
              <a:t>‹#›</a:t>
            </a:fld>
            <a:endParaRPr lang="en-US"/>
          </a:p>
        </p:txBody>
      </p:sp>
    </p:spTree>
    <p:extLst>
      <p:ext uri="{BB962C8B-B14F-4D97-AF65-F5344CB8AC3E}">
        <p14:creationId xmlns:p14="http://schemas.microsoft.com/office/powerpoint/2010/main" val="357256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D6CF8B-0934-4096-B066-D95BEBF2998C}" type="datetimeFigureOut">
              <a:rPr lang="en-US" smtClean="0"/>
              <a:pPr/>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1FC00-9FB8-411F-AED5-2F1FC154F7B9}" type="slidenum">
              <a:rPr lang="en-US" smtClean="0"/>
              <a:pPr/>
              <a:t>‹#›</a:t>
            </a:fld>
            <a:endParaRPr lang="en-US"/>
          </a:p>
        </p:txBody>
      </p:sp>
    </p:spTree>
    <p:extLst>
      <p:ext uri="{BB962C8B-B14F-4D97-AF65-F5344CB8AC3E}">
        <p14:creationId xmlns:p14="http://schemas.microsoft.com/office/powerpoint/2010/main" val="309617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D6CF8B-0934-4096-B066-D95BEBF2998C}" type="datetimeFigureOut">
              <a:rPr lang="en-US" smtClean="0"/>
              <a:pPr/>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01FC00-9FB8-411F-AED5-2F1FC154F7B9}" type="slidenum">
              <a:rPr lang="en-US" smtClean="0"/>
              <a:pPr/>
              <a:t>‹#›</a:t>
            </a:fld>
            <a:endParaRPr lang="en-US"/>
          </a:p>
        </p:txBody>
      </p:sp>
    </p:spTree>
    <p:extLst>
      <p:ext uri="{BB962C8B-B14F-4D97-AF65-F5344CB8AC3E}">
        <p14:creationId xmlns:p14="http://schemas.microsoft.com/office/powerpoint/2010/main" val="4150841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6CF8B-0934-4096-B066-D95BEBF2998C}" type="datetimeFigureOut">
              <a:rPr lang="en-US" smtClean="0"/>
              <a:pPr/>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01FC00-9FB8-411F-AED5-2F1FC154F7B9}" type="slidenum">
              <a:rPr lang="en-US" smtClean="0"/>
              <a:pPr/>
              <a:t>‹#›</a:t>
            </a:fld>
            <a:endParaRPr lang="en-US"/>
          </a:p>
        </p:txBody>
      </p:sp>
    </p:spTree>
    <p:extLst>
      <p:ext uri="{BB962C8B-B14F-4D97-AF65-F5344CB8AC3E}">
        <p14:creationId xmlns:p14="http://schemas.microsoft.com/office/powerpoint/2010/main" val="35656626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6CF8B-0934-4096-B066-D95BEBF2998C}"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1FC00-9FB8-411F-AED5-2F1FC154F7B9}" type="slidenum">
              <a:rPr lang="en-US" smtClean="0"/>
              <a:pPr/>
              <a:t>‹#›</a:t>
            </a:fld>
            <a:endParaRPr lang="en-US"/>
          </a:p>
        </p:txBody>
      </p:sp>
    </p:spTree>
    <p:extLst>
      <p:ext uri="{BB962C8B-B14F-4D97-AF65-F5344CB8AC3E}">
        <p14:creationId xmlns:p14="http://schemas.microsoft.com/office/powerpoint/2010/main" val="154643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6CF8B-0934-4096-B066-D95BEBF2998C}"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1FC00-9FB8-411F-AED5-2F1FC154F7B9}" type="slidenum">
              <a:rPr lang="en-US" smtClean="0"/>
              <a:pPr/>
              <a:t>‹#›</a:t>
            </a:fld>
            <a:endParaRPr lang="en-US"/>
          </a:p>
        </p:txBody>
      </p:sp>
    </p:spTree>
    <p:extLst>
      <p:ext uri="{BB962C8B-B14F-4D97-AF65-F5344CB8AC3E}">
        <p14:creationId xmlns:p14="http://schemas.microsoft.com/office/powerpoint/2010/main" val="203996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6CF8B-0934-4096-B066-D95BEBF2998C}" type="datetimeFigureOut">
              <a:rPr lang="en-US" smtClean="0"/>
              <a:pPr/>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1FC00-9FB8-411F-AED5-2F1FC154F7B9}" type="slidenum">
              <a:rPr lang="en-US" smtClean="0"/>
              <a:pPr/>
              <a:t>‹#›</a:t>
            </a:fld>
            <a:endParaRPr lang="en-US"/>
          </a:p>
        </p:txBody>
      </p:sp>
    </p:spTree>
    <p:extLst>
      <p:ext uri="{BB962C8B-B14F-4D97-AF65-F5344CB8AC3E}">
        <p14:creationId xmlns:p14="http://schemas.microsoft.com/office/powerpoint/2010/main" val="4970636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3.pd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6.png"/><Relationship Id="rId5" Type="http://schemas.openxmlformats.org/officeDocument/2006/relationships/image" Target="../media/image11.pd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tags" Target="../tags/tag28.xml"/><Relationship Id="rId7" Type="http://schemas.openxmlformats.org/officeDocument/2006/relationships/image" Target="../media/image18.png"/><Relationship Id="rId12" Type="http://schemas.openxmlformats.org/officeDocument/2006/relationships/hyperlink" Target="http://www.kidsdata.org/topic/747/nutrition-sugarydrinks-age/bar#fmt=1137&amp;loc=2&amp;tf=89&amp;pdist=7&amp;ch=1101,485,486&amp;sort=loc" TargetMode="Externa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2.xml"/><Relationship Id="rId11" Type="http://schemas.microsoft.com/office/2007/relationships/hdphoto" Target="../media/hdphoto5.wdp"/><Relationship Id="rId5" Type="http://schemas.openxmlformats.org/officeDocument/2006/relationships/slideLayout" Target="../slideLayouts/slideLayout6.xml"/><Relationship Id="rId10" Type="http://schemas.openxmlformats.org/officeDocument/2006/relationships/image" Target="../media/image20.png"/><Relationship Id="rId4" Type="http://schemas.openxmlformats.org/officeDocument/2006/relationships/tags" Target="../tags/tag29.xml"/><Relationship Id="rId9"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16.png"/><Relationship Id="rId5" Type="http://schemas.openxmlformats.org/officeDocument/2006/relationships/image" Target="../media/image11.pd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1.png"/><Relationship Id="rId4" Type="http://schemas.openxmlformats.org/officeDocument/2006/relationships/image" Target="../media/image21.pd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5.pd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29.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16.png"/><Relationship Id="rId5" Type="http://schemas.openxmlformats.org/officeDocument/2006/relationships/image" Target="../media/image11.pdf"/><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12.png"/><Relationship Id="rId4" Type="http://schemas.openxmlformats.org/officeDocument/2006/relationships/image" Target="../media/image29.pd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16.png"/><Relationship Id="rId5" Type="http://schemas.openxmlformats.org/officeDocument/2006/relationships/image" Target="../media/image11.pdf"/><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6.xml"/><Relationship Id="rId5" Type="http://schemas.microsoft.com/office/2007/relationships/hdphoto" Target="../media/hdphoto6.wdp"/><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microsoft.com/office/2007/relationships/hdphoto" Target="../media/hdphoto8.wdp"/><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33.png"/><Relationship Id="rId5" Type="http://schemas.microsoft.com/office/2007/relationships/hdphoto" Target="../media/hdphoto7.wdp"/><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0.xml"/><Relationship Id="rId5" Type="http://schemas.microsoft.com/office/2007/relationships/hdphoto" Target="../media/hdphoto9.wdp"/><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2.xml"/><Relationship Id="rId5" Type="http://schemas.microsoft.com/office/2007/relationships/hdphoto" Target="../media/hdphoto10.wdp"/><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6.png"/><Relationship Id="rId5" Type="http://schemas.openxmlformats.org/officeDocument/2006/relationships/image" Target="../media/image11.pdf"/><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36.png"/><Relationship Id="rId4" Type="http://schemas.openxmlformats.org/officeDocument/2006/relationships/image" Target="../media/image34.pd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67.xml"/><Relationship Id="rId5" Type="http://schemas.microsoft.com/office/2007/relationships/hdphoto" Target="../media/hdphoto11.wdp"/><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7.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tiff"/><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image" Target="../media/image8.pd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 Id="rId5" Type="http://schemas.microsoft.com/office/2007/relationships/hdphoto" Target="../media/hdphoto3.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cid:8F3CFD9E-9DEA-4D95-A9D5-E57E5139B9F1"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0"/>
            <a:ext cx="9144000" cy="6858000"/>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4540497"/>
            <a:ext cx="1944689" cy="1414319"/>
          </a:xfrm>
          <a:prstGeom prst="rect">
            <a:avLst/>
          </a:prstGeom>
          <a:noFill/>
          <a:ln w="635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540498"/>
            <a:ext cx="1828800" cy="1414319"/>
          </a:xfrm>
          <a:prstGeom prst="rect">
            <a:avLst/>
          </a:prstGeom>
          <a:noFill/>
          <a:ln w="9525">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1200" y="2819400"/>
            <a:ext cx="5181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6290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3048000"/>
            <a:ext cx="3733800" cy="3078163"/>
          </a:xfrm>
        </p:spPr>
        <p:txBody>
          <a:bodyPr/>
          <a:lstStyle/>
          <a:p>
            <a:pPr marL="0" indent="0">
              <a:buNone/>
            </a:pPr>
            <a:endParaRPr lang="en-US" dirty="0"/>
          </a:p>
          <a:p>
            <a:pPr lvl="0"/>
            <a:endParaRPr lang="en-US" dirty="0"/>
          </a:p>
          <a:p>
            <a:endParaRPr lang="en-US" dirty="0"/>
          </a:p>
        </p:txBody>
      </p:sp>
      <p:pic>
        <p:nvPicPr>
          <p:cNvPr id="3074" name="Picture 2" descr="C:\Users\rrose1\AppData\Local\Microsoft\Windows\Temporary Internet Files\Content.IE5\P1F80VHJ\13023759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83048">
            <a:off x="2778696" y="1912648"/>
            <a:ext cx="4305094" cy="42925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929553">
            <a:off x="3263815" y="2752236"/>
            <a:ext cx="3334855" cy="3046988"/>
          </a:xfrm>
          <a:prstGeom prst="rect">
            <a:avLst/>
          </a:prstGeom>
        </p:spPr>
        <p:txBody>
          <a:bodyPr wrap="square">
            <a:spAutoFit/>
          </a:bodyPr>
          <a:lstStyle/>
          <a:p>
            <a:r>
              <a:rPr lang="en-US" sz="3200" dirty="0"/>
              <a:t>As children grow, fat from milk can go… </a:t>
            </a:r>
            <a:r>
              <a:rPr lang="en-US" sz="3200" dirty="0" smtClean="0"/>
              <a:t>once </a:t>
            </a:r>
            <a:r>
              <a:rPr lang="en-US" sz="3200" dirty="0"/>
              <a:t>a child reaches </a:t>
            </a:r>
            <a:r>
              <a:rPr lang="en-US" sz="3200" dirty="0" smtClean="0"/>
              <a:t>age 2, low </a:t>
            </a:r>
            <a:r>
              <a:rPr lang="en-US" sz="3200" dirty="0"/>
              <a:t>or </a:t>
            </a:r>
            <a:r>
              <a:rPr lang="en-US" sz="3200" dirty="0" smtClean="0"/>
              <a:t>non-fat </a:t>
            </a:r>
            <a:r>
              <a:rPr lang="en-US" sz="3200" dirty="0"/>
              <a:t>milk will do!</a:t>
            </a: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279400" y="219075"/>
            <a:ext cx="8864600" cy="2400300"/>
          </a:xfrm>
          <a:prstGeom prst="rect">
            <a:avLst/>
          </a:prstGeom>
        </p:spPr>
      </p:pic>
    </p:spTree>
    <p:custDataLst>
      <p:tags r:id="rId1"/>
    </p:custDataLst>
    <p:extLst>
      <p:ext uri="{BB962C8B-B14F-4D97-AF65-F5344CB8AC3E}">
        <p14:creationId xmlns:p14="http://schemas.microsoft.com/office/powerpoint/2010/main" val="4263330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6" y="0"/>
            <a:ext cx="92178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89839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715000" y="1905000"/>
            <a:ext cx="3276600" cy="4247317"/>
            <a:chOff x="5112137" y="637264"/>
            <a:chExt cx="3276600" cy="4247317"/>
          </a:xfrm>
        </p:grpSpPr>
        <p:sp>
          <p:nvSpPr>
            <p:cNvPr id="2" name="TextBox 1"/>
            <p:cNvSpPr txBox="1"/>
            <p:nvPr/>
          </p:nvSpPr>
          <p:spPr>
            <a:xfrm>
              <a:off x="5112137" y="637264"/>
              <a:ext cx="3276600"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smtClean="0"/>
                <a:t>Sugar sweetened juice drinks marketed for children commonly have 3 teaspoons of sugar in one child-sized serving!</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a:t>(4 grams of sugar = 1 teaspoon</a:t>
              </a:r>
              <a:r>
                <a:rPr lang="en-US" dirty="0" smtClean="0"/>
                <a:t>)</a:t>
              </a:r>
              <a:endParaRPr lang="en-US" dirty="0"/>
            </a:p>
          </p:txBody>
        </p:sp>
        <p:pic>
          <p:nvPicPr>
            <p:cNvPr id="4" name="Picture 3" descr="Figure 2-10 is a pie chart that shows the percentage of added sugars in the diet of the U.S. population ages 2 years and older that comes from different food categories:&#10;Beverages (not milk or 100% fruit juice) 47%; &#10;Snacks &amp; Sweets 31%; &#10;Grains 8%; &#10;Mixed Dishes 6%; &#10;Dairy 4%; &#10;Condiments, Gravies, Spreads, Salad Dressings 2%; &#10;Vegetables 1%; &#10;Fruits &amp; Fruit Juice 1%; &#10;Protein Foods: 0%.&#10;An inset bar chart expands the Beverages (not milk or 100% fruit juice) category to depict the percentage of added sugars in the diet from different types of beverages: &#10;Soft Drinks 25%; &#10;Fruit Drinks 11%; &#10;Coffee &amp; Tea 7%; &#10;Sport &amp; Energy Drinks 3%; &#10;Alcoholic Beverages 1%. &#10;Together, Soft Drinks, Fruit Drinks, and Sport &amp; Energy Drinks are called Sugar-Sweetened Beverages, which comprise 39% of added sugars."/>
            <p:cNvPicPr>
              <a:picLocks noChangeAspect="1" noChangeArrowheads="1"/>
            </p:cNvPicPr>
            <p:nvPr>
              <p:custDataLst>
                <p:tags r:id="rId2"/>
              </p:custDataLst>
            </p:nvPr>
          </p:nvPicPr>
          <p:blipFill>
            <a:blip r:embed="rId7">
              <a:extLst>
                <a:ext uri="{BEBA8EAE-BF5A-486C-A8C5-ECC9F3942E4B}">
                  <a14:imgProps xmlns:a14="http://schemas.microsoft.com/office/drawing/2010/main">
                    <a14:imgLayer r:embed="rId8">
                      <a14:imgEffect>
                        <a14:backgroundRemoval t="0" b="14968" l="53641" r="93204">
                          <a14:foregroundMark x1="69903" y1="3097" x2="69903" y2="3097"/>
                          <a14:foregroundMark x1="65777" y1="5290" x2="65777" y2="5290"/>
                          <a14:foregroundMark x1="62621" y1="7097" x2="62621" y2="7097"/>
                          <a14:foregroundMark x1="60194" y1="7742" x2="60194" y2="7742"/>
                        </a14:backgroundRemoval>
                      </a14:imgEffect>
                    </a14:imgLayer>
                  </a14:imgProps>
                </a:ext>
                <a:ext uri="{28A0092B-C50C-407E-A947-70E740481C1C}">
                  <a14:useLocalDpi xmlns:a14="http://schemas.microsoft.com/office/drawing/2010/main" val="0"/>
                </a:ext>
              </a:extLst>
            </a:blip>
            <a:srcRect l="55679" t="1352" r="2386" b="83412"/>
            <a:stretch>
              <a:fillRect/>
            </a:stretch>
          </p:blipFill>
          <p:spPr bwMode="auto">
            <a:xfrm>
              <a:off x="5266592" y="2941203"/>
              <a:ext cx="1629508" cy="55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Figure 2-10 is a pie chart that shows the percentage of added sugars in the diet of the U.S. population ages 2 years and older that comes from different food categories:&#10;Beverages (not milk or 100% fruit juice) 47%; &#10;Snacks &amp; Sweets 31%; &#10;Grains 8%; &#10;Mixed Dishes 6%; &#10;Dairy 4%; &#10;Condiments, Gravies, Spreads, Salad Dressings 2%; &#10;Vegetables 1%; &#10;Fruits &amp; Fruit Juice 1%; &#10;Protein Foods: 0%.&#10;An inset bar chart expands the Beverages (not milk or 100% fruit juice) category to depict the percentage of added sugars in the diet from different types of beverages: &#10;Soft Drinks 25%; &#10;Fruit Drinks 11%; &#10;Coffee &amp; Tea 7%; &#10;Sport &amp; Energy Drinks 3%; &#10;Alcoholic Beverages 1%. &#10;Together, Soft Drinks, Fruit Drinks, and Sport &amp; Energy Drinks are called Sugar-Sweetened Beverages, which comprise 39% of added sugars."/>
            <p:cNvPicPr>
              <a:picLocks noChangeAspect="1" noChangeArrowheads="1"/>
            </p:cNvPicPr>
            <p:nvPr>
              <p:custDataLst>
                <p:tags r:id="rId3"/>
              </p:custDataLst>
            </p:nvPr>
          </p:nvPicPr>
          <p:blipFill>
            <a:blip r:embed="rId7">
              <a:extLst>
                <a:ext uri="{BEBA8EAE-BF5A-486C-A8C5-ECC9F3942E4B}">
                  <a14:imgProps xmlns:a14="http://schemas.microsoft.com/office/drawing/2010/main">
                    <a14:imgLayer r:embed="rId8">
                      <a14:imgEffect>
                        <a14:backgroundRemoval t="0" b="14968" l="53641" r="93204">
                          <a14:foregroundMark x1="69903" y1="3097" x2="69903" y2="3097"/>
                          <a14:foregroundMark x1="65777" y1="5290" x2="65777" y2="5290"/>
                          <a14:foregroundMark x1="62621" y1="7097" x2="62621" y2="7097"/>
                          <a14:foregroundMark x1="60194" y1="7742" x2="60194" y2="7742"/>
                        </a14:backgroundRemoval>
                      </a14:imgEffect>
                    </a14:imgLayer>
                  </a14:imgProps>
                </a:ext>
                <a:ext uri="{28A0092B-C50C-407E-A947-70E740481C1C}">
                  <a14:useLocalDpi xmlns:a14="http://schemas.microsoft.com/office/drawing/2010/main" val="0"/>
                </a:ext>
              </a:extLst>
            </a:blip>
            <a:srcRect l="55679" t="1352" r="2386" b="83412"/>
            <a:stretch>
              <a:fillRect/>
            </a:stretch>
          </p:blipFill>
          <p:spPr bwMode="auto">
            <a:xfrm>
              <a:off x="5266592" y="3555332"/>
              <a:ext cx="1629508" cy="55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ure 2-10 is a pie chart that shows the percentage of added sugars in the diet of the U.S. population ages 2 years and older that comes from different food categories:&#10;Beverages (not milk or 100% fruit juice) 47%; &#10;Snacks &amp; Sweets 31%; &#10;Grains 8%; &#10;Mixed Dishes 6%; &#10;Dairy 4%; &#10;Condiments, Gravies, Spreads, Salad Dressings 2%; &#10;Vegetables 1%; &#10;Fruits &amp; Fruit Juice 1%; &#10;Protein Foods: 0%.&#10;An inset bar chart expands the Beverages (not milk or 100% fruit juice) category to depict the percentage of added sugars in the diet from different types of beverages: &#10;Soft Drinks 25%; &#10;Fruit Drinks 11%; &#10;Coffee &amp; Tea 7%; &#10;Sport &amp; Energy Drinks 3%; &#10;Alcoholic Beverages 1%. &#10;Together, Soft Drinks, Fruit Drinks, and Sport &amp; Energy Drinks are called Sugar-Sweetened Beverages, which comprise 39% of added sugars."/>
            <p:cNvPicPr>
              <a:picLocks noChangeAspect="1" noChangeArrowheads="1"/>
            </p:cNvPicPr>
            <p:nvPr>
              <p:custDataLst>
                <p:tags r:id="rId4"/>
              </p:custDataLst>
            </p:nvPr>
          </p:nvPicPr>
          <p:blipFill>
            <a:blip r:embed="rId7">
              <a:extLst>
                <a:ext uri="{BEBA8EAE-BF5A-486C-A8C5-ECC9F3942E4B}">
                  <a14:imgProps xmlns:a14="http://schemas.microsoft.com/office/drawing/2010/main">
                    <a14:imgLayer r:embed="rId8">
                      <a14:imgEffect>
                        <a14:backgroundRemoval t="0" b="14968" l="53641" r="93204">
                          <a14:foregroundMark x1="69903" y1="3097" x2="69903" y2="3097"/>
                          <a14:foregroundMark x1="65777" y1="5290" x2="65777" y2="5290"/>
                          <a14:foregroundMark x1="62621" y1="7097" x2="62621" y2="7097"/>
                          <a14:foregroundMark x1="60194" y1="7742" x2="60194" y2="7742"/>
                        </a14:backgroundRemoval>
                      </a14:imgEffect>
                    </a14:imgLayer>
                  </a14:imgProps>
                </a:ext>
                <a:ext uri="{28A0092B-C50C-407E-A947-70E740481C1C}">
                  <a14:useLocalDpi xmlns:a14="http://schemas.microsoft.com/office/drawing/2010/main" val="0"/>
                </a:ext>
              </a:extLst>
            </a:blip>
            <a:srcRect l="55679" t="1352" r="2386" b="83412"/>
            <a:stretch>
              <a:fillRect/>
            </a:stretch>
          </p:blipFill>
          <p:spPr bwMode="auto">
            <a:xfrm>
              <a:off x="5266592" y="2374833"/>
              <a:ext cx="1629508" cy="55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7570" y="3078521"/>
            <a:ext cx="1592580" cy="2484079"/>
          </a:xfrm>
          <a:prstGeom prst="rect">
            <a:avLst/>
          </a:prstGeom>
        </p:spPr>
      </p:pic>
      <p:pic>
        <p:nvPicPr>
          <p:cNvPr id="7" name="Picture 6"/>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25" r="79500"/>
                    </a14:imgEffect>
                  </a14:imgLayer>
                </a14:imgProps>
              </a:ext>
              <a:ext uri="{28A0092B-C50C-407E-A947-70E740481C1C}">
                <a14:useLocalDpi xmlns:a14="http://schemas.microsoft.com/office/drawing/2010/main" val="0"/>
              </a:ext>
            </a:extLst>
          </a:blip>
          <a:srcRect r="18084"/>
          <a:stretch/>
        </p:blipFill>
        <p:spPr>
          <a:xfrm>
            <a:off x="89065" y="1676400"/>
            <a:ext cx="5244334" cy="4801590"/>
          </a:xfrm>
          <a:prstGeom prst="rect">
            <a:avLst/>
          </a:prstGeom>
        </p:spPr>
      </p:pic>
      <p:sp>
        <p:nvSpPr>
          <p:cNvPr id="13" name="Title 12"/>
          <p:cNvSpPr>
            <a:spLocks noGrp="1"/>
          </p:cNvSpPr>
          <p:nvPr>
            <p:ph type="title"/>
          </p:nvPr>
        </p:nvSpPr>
        <p:spPr>
          <a:xfrm>
            <a:off x="228600" y="274638"/>
            <a:ext cx="8686800" cy="1401762"/>
          </a:xfrm>
        </p:spPr>
        <p:txBody>
          <a:bodyPr>
            <a:normAutofit fontScale="90000"/>
          </a:bodyPr>
          <a:lstStyle/>
          <a:p>
            <a:r>
              <a:rPr lang="en-US" sz="3600" dirty="0"/>
              <a:t>23% of California children ages </a:t>
            </a:r>
            <a:r>
              <a:rPr lang="en-US" sz="3600" dirty="0" smtClean="0"/>
              <a:t>2-5 years </a:t>
            </a:r>
            <a:r>
              <a:rPr lang="en-US" sz="3600" dirty="0"/>
              <a:t>drink one or more sugar-sweetened beverages per day</a:t>
            </a:r>
          </a:p>
        </p:txBody>
      </p:sp>
      <p:sp>
        <p:nvSpPr>
          <p:cNvPr id="14" name="Rectangle 13"/>
          <p:cNvSpPr/>
          <p:nvPr/>
        </p:nvSpPr>
        <p:spPr>
          <a:xfrm>
            <a:off x="55418" y="5702194"/>
            <a:ext cx="5244334" cy="900246"/>
          </a:xfrm>
          <a:prstGeom prst="rect">
            <a:avLst/>
          </a:prstGeom>
        </p:spPr>
        <p:txBody>
          <a:bodyPr wrap="square">
            <a:spAutoFit/>
          </a:bodyPr>
          <a:lstStyle/>
          <a:p>
            <a:pPr lvl="0" fontAlgn="base">
              <a:spcBef>
                <a:spcPct val="20000"/>
              </a:spcBef>
              <a:spcAft>
                <a:spcPct val="0"/>
              </a:spcAft>
            </a:pPr>
            <a:r>
              <a:rPr lang="en-US" altLang="en-US" sz="1050" dirty="0">
                <a:solidFill>
                  <a:srgbClr val="666666"/>
                </a:solidFill>
                <a:latin typeface="Arial" charset="0"/>
              </a:rPr>
              <a:t>Data Source: </a:t>
            </a:r>
            <a:r>
              <a:rPr lang="en-US" altLang="en-US" sz="1050" dirty="0">
                <a:solidFill>
                  <a:srgbClr val="666666"/>
                </a:solidFill>
                <a:latin typeface="Arial" charset="0"/>
                <a:hlinkClick r:id="rId12"/>
              </a:rPr>
              <a:t>As cited on kidsdata.org</a:t>
            </a:r>
            <a:r>
              <a:rPr lang="en-US" altLang="en-US" sz="1050" dirty="0">
                <a:solidFill>
                  <a:srgbClr val="666666"/>
                </a:solidFill>
                <a:latin typeface="Arial" charset="0"/>
              </a:rPr>
              <a:t>, Custom tabulation from UCLA Center for Health Policy Research, California Health Interview Survey (Apr. 2016); </a:t>
            </a:r>
            <a:r>
              <a:rPr lang="en-US" altLang="en-US" sz="1050" dirty="0" err="1">
                <a:solidFill>
                  <a:srgbClr val="666666"/>
                </a:solidFill>
                <a:latin typeface="Arial" charset="0"/>
              </a:rPr>
              <a:t>Babey</a:t>
            </a:r>
            <a:r>
              <a:rPr lang="en-US" altLang="en-US" sz="1050" dirty="0">
                <a:solidFill>
                  <a:srgbClr val="666666"/>
                </a:solidFill>
                <a:latin typeface="Arial" charset="0"/>
              </a:rPr>
              <a:t>, S. H., et al. (2013). Still bubbling over: California adolescents drinking more soda and other sugar-sweetened beverages. UCLA Center for Health Policy Research &amp; California Center for Public Health Advocacy.</a:t>
            </a:r>
          </a:p>
        </p:txBody>
      </p:sp>
    </p:spTree>
    <p:custDataLst>
      <p:tags r:id="rId1"/>
    </p:custDataLst>
    <p:extLst>
      <p:ext uri="{BB962C8B-B14F-4D97-AF65-F5344CB8AC3E}">
        <p14:creationId xmlns:p14="http://schemas.microsoft.com/office/powerpoint/2010/main" val="3353736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29200" y="1676400"/>
            <a:ext cx="3429000" cy="4876800"/>
          </a:xfrm>
          <a:prstGeom prst="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Food </a:t>
            </a:r>
            <a:r>
              <a:rPr lang="en-US" dirty="0"/>
              <a:t>producers </a:t>
            </a:r>
            <a:r>
              <a:rPr lang="en-US" dirty="0" smtClean="0"/>
              <a:t>must </a:t>
            </a:r>
            <a:r>
              <a:rPr lang="en-US" dirty="0"/>
              <a:t>list all </a:t>
            </a:r>
            <a:r>
              <a:rPr lang="en-US" dirty="0" smtClean="0"/>
              <a:t>ingredients on food and drinks.</a:t>
            </a:r>
            <a:endParaRPr lang="en-US" dirty="0"/>
          </a:p>
        </p:txBody>
      </p:sp>
      <p:pic>
        <p:nvPicPr>
          <p:cNvPr id="4" name="Content Placeholder 3" descr="http://modernhealthmonk.com/wp-content/uploads/2013/04/Image-list11.jpeg"/>
          <p:cNvPicPr>
            <a:picLocks noGrp="1"/>
          </p:cNvPicPr>
          <p:nvPr>
            <p:ph idx="1"/>
          </p:nvPr>
        </p:nvPicPr>
        <p:blipFill rotWithShape="1">
          <a:blip r:embed="rId4">
            <a:extLst>
              <a:ext uri="{28A0092B-C50C-407E-A947-70E740481C1C}">
                <a14:useLocalDpi xmlns:a14="http://schemas.microsoft.com/office/drawing/2010/main" val="0"/>
              </a:ext>
            </a:extLst>
          </a:blip>
          <a:srcRect l="47852" r="-306" b="26687"/>
          <a:stretch/>
        </p:blipFill>
        <p:spPr bwMode="auto">
          <a:xfrm>
            <a:off x="914400" y="1752600"/>
            <a:ext cx="3429000" cy="4800600"/>
          </a:xfrm>
          <a:prstGeom prst="rect">
            <a:avLst/>
          </a:prstGeom>
          <a:noFill/>
          <a:ln w="28575">
            <a:solidFill>
              <a:schemeClr val="tx1"/>
            </a:solidFill>
          </a:ln>
          <a:extLst>
            <a:ext uri="{53640926-AAD7-44D8-BBD7-CCE9431645EC}">
              <a14:shadowObscured xmlns:a14="http://schemas.microsoft.com/office/drawing/2010/main"/>
            </a:ext>
          </a:extLst>
        </p:spPr>
      </p:pic>
      <p:sp>
        <p:nvSpPr>
          <p:cNvPr id="3" name="Oval 2"/>
          <p:cNvSpPr/>
          <p:nvPr/>
        </p:nvSpPr>
        <p:spPr>
          <a:xfrm>
            <a:off x="1066800" y="4601422"/>
            <a:ext cx="8382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05000" y="4677622"/>
            <a:ext cx="6096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3336082901"/>
              </p:ext>
            </p:extLst>
          </p:nvPr>
        </p:nvGraphicFramePr>
        <p:xfrm>
          <a:off x="5114924" y="1828800"/>
          <a:ext cx="3267075" cy="2209800"/>
        </p:xfrm>
        <a:graphic>
          <a:graphicData uri="http://schemas.openxmlformats.org/drawingml/2006/table">
            <a:tbl>
              <a:tblPr firstRow="1" firstCol="1" bandRow="1"/>
              <a:tblGrid>
                <a:gridCol w="2095614">
                  <a:extLst>
                    <a:ext uri="{9D8B030D-6E8A-4147-A177-3AD203B41FA5}">
                      <a16:colId xmlns:a16="http://schemas.microsoft.com/office/drawing/2014/main" val="20000"/>
                    </a:ext>
                  </a:extLst>
                </a:gridCol>
                <a:gridCol w="1171461">
                  <a:extLst>
                    <a:ext uri="{9D8B030D-6E8A-4147-A177-3AD203B41FA5}">
                      <a16:colId xmlns:a16="http://schemas.microsoft.com/office/drawing/2014/main" val="20001"/>
                    </a:ext>
                  </a:extLst>
                </a:gridCol>
              </a:tblGrid>
              <a:tr h="276225">
                <a:tc>
                  <a:txBody>
                    <a:bodyPr/>
                    <a:lstStyle/>
                    <a:p>
                      <a:pPr marL="0" marR="0">
                        <a:lnSpc>
                          <a:spcPct val="115000"/>
                        </a:lnSpc>
                        <a:spcBef>
                          <a:spcPts val="0"/>
                        </a:spcBef>
                        <a:spcAft>
                          <a:spcPts val="0"/>
                        </a:spcAft>
                      </a:pPr>
                      <a:r>
                        <a:rPr lang="en-US" sz="1400" dirty="0">
                          <a:effectLst/>
                          <a:latin typeface="Arial Black"/>
                          <a:ea typeface="Calibri"/>
                          <a:cs typeface="Arial"/>
                        </a:rPr>
                        <a:t>Nutrition Facts</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276225">
                <a:tc>
                  <a:txBody>
                    <a:bodyPr/>
                    <a:lstStyle/>
                    <a:p>
                      <a:pPr marL="0" marR="0">
                        <a:lnSpc>
                          <a:spcPct val="115000"/>
                        </a:lnSpc>
                        <a:spcBef>
                          <a:spcPts val="0"/>
                        </a:spcBef>
                        <a:spcAft>
                          <a:spcPts val="0"/>
                        </a:spcAft>
                      </a:pPr>
                      <a:r>
                        <a:rPr lang="en-US" sz="1400" dirty="0">
                          <a:effectLst/>
                          <a:latin typeface="Arial"/>
                          <a:ea typeface="Calibri"/>
                          <a:cs typeface="Times New Roman"/>
                        </a:rPr>
                        <a:t>Serving Size 1 bottle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5715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571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6225">
                <a:tc>
                  <a:txBody>
                    <a:bodyPr/>
                    <a:lstStyle/>
                    <a:p>
                      <a:pPr marL="0" marR="0">
                        <a:lnSpc>
                          <a:spcPct val="115000"/>
                        </a:lnSpc>
                        <a:spcBef>
                          <a:spcPts val="0"/>
                        </a:spcBef>
                        <a:spcAft>
                          <a:spcPts val="0"/>
                        </a:spcAft>
                      </a:pPr>
                      <a:r>
                        <a:rPr lang="en-US" sz="1100" b="1" dirty="0">
                          <a:effectLst/>
                          <a:latin typeface="Arial"/>
                          <a:ea typeface="Calibri"/>
                          <a:cs typeface="Times New Roman"/>
                        </a:rPr>
                        <a:t>Amount per serving</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571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effectLst/>
                          <a:latin typeface="Arial"/>
                          <a:ea typeface="Calibri"/>
                          <a:cs typeface="Times New Roman"/>
                        </a:rPr>
                        <a:t> </a:t>
                      </a:r>
                      <a:endParaRPr lang="en-US" sz="14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6225">
                <a:tc>
                  <a:txBody>
                    <a:bodyPr/>
                    <a:lstStyle/>
                    <a:p>
                      <a:pPr marL="0" marR="0">
                        <a:lnSpc>
                          <a:spcPct val="115000"/>
                        </a:lnSpc>
                        <a:spcBef>
                          <a:spcPts val="0"/>
                        </a:spcBef>
                        <a:spcAft>
                          <a:spcPts val="0"/>
                        </a:spcAft>
                      </a:pPr>
                      <a:r>
                        <a:rPr lang="en-US" sz="1400" b="1" dirty="0">
                          <a:effectLst/>
                          <a:latin typeface="Arial"/>
                          <a:ea typeface="Calibri"/>
                          <a:cs typeface="Times New Roman"/>
                        </a:rPr>
                        <a:t>Calories </a:t>
                      </a:r>
                      <a:r>
                        <a:rPr lang="en-US" sz="1400" dirty="0">
                          <a:effectLst/>
                          <a:latin typeface="Arial"/>
                          <a:ea typeface="Calibri"/>
                          <a:cs typeface="Times New Roman"/>
                        </a:rPr>
                        <a:t>0</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effectLst/>
                          <a:latin typeface="Arial"/>
                          <a:ea typeface="Calibri"/>
                          <a:cs typeface="Times New Roman"/>
                        </a:rPr>
                        <a:t> </a:t>
                      </a:r>
                      <a:endParaRPr lang="en-US" sz="14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6225">
                <a:tc>
                  <a:txBody>
                    <a:bodyPr/>
                    <a:lstStyle/>
                    <a:p>
                      <a:pPr marL="0" marR="0">
                        <a:lnSpc>
                          <a:spcPct val="115000"/>
                        </a:lnSpc>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100" b="1">
                          <a:effectLst/>
                          <a:latin typeface="Arial"/>
                          <a:ea typeface="Calibri"/>
                          <a:cs typeface="Times New Roman"/>
                        </a:rPr>
                        <a:t>% Daily Value*</a:t>
                      </a:r>
                      <a:endParaRPr lang="en-US" sz="14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6225">
                <a:tc>
                  <a:txBody>
                    <a:bodyPr/>
                    <a:lstStyle/>
                    <a:p>
                      <a:pPr marL="0" marR="0">
                        <a:lnSpc>
                          <a:spcPct val="115000"/>
                        </a:lnSpc>
                        <a:spcBef>
                          <a:spcPts val="0"/>
                        </a:spcBef>
                        <a:spcAft>
                          <a:spcPts val="0"/>
                        </a:spcAft>
                      </a:pPr>
                      <a:r>
                        <a:rPr lang="en-US" sz="1400" b="1" dirty="0">
                          <a:effectLst/>
                          <a:latin typeface="Arial"/>
                          <a:ea typeface="Calibri"/>
                          <a:cs typeface="Times New Roman"/>
                        </a:rPr>
                        <a:t>Total Fat </a:t>
                      </a:r>
                      <a:r>
                        <a:rPr lang="en-US" sz="1400" dirty="0">
                          <a:effectLst/>
                          <a:latin typeface="Arial"/>
                          <a:ea typeface="Calibri"/>
                          <a:cs typeface="Times New Roman"/>
                        </a:rPr>
                        <a:t>0g</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400">
                          <a:effectLst/>
                          <a:latin typeface="Arial"/>
                          <a:ea typeface="Calibri"/>
                          <a:cs typeface="Times New Roman"/>
                        </a:rPr>
                        <a:t>0%</a:t>
                      </a:r>
                      <a:endParaRPr lang="en-US" sz="14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76225">
                <a:tc>
                  <a:txBody>
                    <a:bodyPr/>
                    <a:lstStyle/>
                    <a:p>
                      <a:pPr marL="0" marR="0">
                        <a:lnSpc>
                          <a:spcPct val="115000"/>
                        </a:lnSpc>
                        <a:spcBef>
                          <a:spcPts val="0"/>
                        </a:spcBef>
                        <a:spcAft>
                          <a:spcPts val="0"/>
                        </a:spcAft>
                      </a:pPr>
                      <a:r>
                        <a:rPr lang="en-US" sz="1400" b="1" dirty="0">
                          <a:effectLst/>
                          <a:latin typeface="Arial"/>
                          <a:ea typeface="Calibri"/>
                          <a:cs typeface="Times New Roman"/>
                        </a:rPr>
                        <a:t>Sodium </a:t>
                      </a:r>
                      <a:r>
                        <a:rPr lang="en-US" sz="1400" dirty="0">
                          <a:effectLst/>
                          <a:latin typeface="Arial"/>
                          <a:ea typeface="Calibri"/>
                          <a:cs typeface="Times New Roman"/>
                        </a:rPr>
                        <a:t>10mg</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400" dirty="0">
                          <a:effectLst/>
                          <a:latin typeface="Arial"/>
                          <a:ea typeface="Calibri"/>
                          <a:cs typeface="Times New Roman"/>
                        </a:rPr>
                        <a:t>1%</a:t>
                      </a:r>
                      <a:endParaRPr lang="en-US" sz="14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76225">
                <a:tc>
                  <a:txBody>
                    <a:bodyPr/>
                    <a:lstStyle/>
                    <a:p>
                      <a:pPr marL="0" marR="0">
                        <a:lnSpc>
                          <a:spcPct val="115000"/>
                        </a:lnSpc>
                        <a:spcBef>
                          <a:spcPts val="0"/>
                        </a:spcBef>
                        <a:spcAft>
                          <a:spcPts val="0"/>
                        </a:spcAft>
                      </a:pPr>
                      <a:r>
                        <a:rPr lang="en-US" sz="1400" b="1" dirty="0">
                          <a:effectLst/>
                          <a:latin typeface="Arial"/>
                          <a:ea typeface="Calibri"/>
                          <a:cs typeface="Times New Roman"/>
                        </a:rPr>
                        <a:t>Total Carbohydrate </a:t>
                      </a:r>
                      <a:r>
                        <a:rPr lang="en-US" sz="1400" dirty="0">
                          <a:effectLst/>
                          <a:latin typeface="Arial"/>
                          <a:ea typeface="Calibri"/>
                          <a:cs typeface="Times New Roman"/>
                        </a:rPr>
                        <a:t>0g</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400" dirty="0">
                          <a:effectLst/>
                          <a:latin typeface="Arial"/>
                          <a:ea typeface="Calibri"/>
                          <a:cs typeface="Times New Roman"/>
                        </a:rPr>
                        <a:t>0%</a:t>
                      </a:r>
                      <a:endParaRPr lang="en-US" sz="14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9" name="Rectangle 8"/>
          <p:cNvSpPr/>
          <p:nvPr/>
        </p:nvSpPr>
        <p:spPr>
          <a:xfrm>
            <a:off x="5098720" y="4150681"/>
            <a:ext cx="3283280" cy="2031325"/>
          </a:xfrm>
          <a:prstGeom prst="rect">
            <a:avLst/>
          </a:prstGeom>
        </p:spPr>
        <p:txBody>
          <a:bodyPr wrap="square">
            <a:spAutoFit/>
          </a:bodyPr>
          <a:lstStyle/>
          <a:p>
            <a:r>
              <a:rPr lang="en-US" dirty="0" smtClean="0">
                <a:solidFill>
                  <a:schemeClr val="bg1"/>
                </a:solidFill>
              </a:rPr>
              <a:t>INGREDIENTS</a:t>
            </a:r>
            <a:r>
              <a:rPr lang="en-US" dirty="0">
                <a:solidFill>
                  <a:schemeClr val="bg1"/>
                </a:solidFill>
              </a:rPr>
              <a:t>: CARBONATED WATER, CITRIC ACID, TEA, </a:t>
            </a:r>
            <a:r>
              <a:rPr lang="en-US" b="1" dirty="0">
                <a:solidFill>
                  <a:schemeClr val="bg1"/>
                </a:solidFill>
              </a:rPr>
              <a:t>ASPARTAME</a:t>
            </a:r>
            <a:r>
              <a:rPr lang="en-US" dirty="0">
                <a:solidFill>
                  <a:schemeClr val="bg1"/>
                </a:solidFill>
              </a:rPr>
              <a:t>, PHOSPHORIC ACID, POTASSIUM BENZOATE, </a:t>
            </a:r>
            <a:r>
              <a:rPr lang="en-US" b="1" dirty="0">
                <a:solidFill>
                  <a:schemeClr val="bg1"/>
                </a:solidFill>
              </a:rPr>
              <a:t>ACESULFAME POTASSIUM</a:t>
            </a:r>
            <a:r>
              <a:rPr lang="en-US" dirty="0">
                <a:solidFill>
                  <a:schemeClr val="bg1"/>
                </a:solidFill>
              </a:rPr>
              <a:t>, NATURAL AND ARTIFICIAL FLAVOR</a:t>
            </a:r>
          </a:p>
        </p:txBody>
      </p:sp>
    </p:spTree>
    <p:custDataLst>
      <p:tags r:id="rId1"/>
    </p:custDataLst>
    <p:extLst>
      <p:ext uri="{BB962C8B-B14F-4D97-AF65-F5344CB8AC3E}">
        <p14:creationId xmlns:p14="http://schemas.microsoft.com/office/powerpoint/2010/main" val="3031591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d.publicbroadcasting.net/p/shared/npr/styles/x_large/nprshared/201403/2830815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896" y="381000"/>
            <a:ext cx="6836613"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079457" y="3886200"/>
            <a:ext cx="2916307" cy="762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7"/>
          <p:cNvSpPr>
            <a:spLocks noGrp="1"/>
          </p:cNvSpPr>
          <p:nvPr>
            <p:ph idx="1"/>
          </p:nvPr>
        </p:nvSpPr>
        <p:spPr>
          <a:xfrm rot="2987445" flipH="1">
            <a:off x="628690" y="3136350"/>
            <a:ext cx="758817" cy="1996505"/>
          </a:xfrm>
          <a:prstGeom prst="upArrow">
            <a:avLst>
              <a:gd name="adj1" fmla="val 46154"/>
              <a:gd name="adj2" fmla="val 960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custDataLst>
      <p:tags r:id="rId1"/>
    </p:custDataLst>
    <p:extLst>
      <p:ext uri="{BB962C8B-B14F-4D97-AF65-F5344CB8AC3E}">
        <p14:creationId xmlns:p14="http://schemas.microsoft.com/office/powerpoint/2010/main" val="2918247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Ideas for alternatives to drinks with added sweeteners</a:t>
            </a:r>
            <a:endParaRPr lang="en-US" dirty="0"/>
          </a:p>
        </p:txBody>
      </p:sp>
      <p:sp>
        <p:nvSpPr>
          <p:cNvPr id="3" name="Content Placeholder 2"/>
          <p:cNvSpPr>
            <a:spLocks noGrp="1"/>
          </p:cNvSpPr>
          <p:nvPr>
            <p:ph idx="1"/>
          </p:nvPr>
        </p:nvSpPr>
        <p:spPr/>
        <p:txBody>
          <a:bodyPr>
            <a:normAutofit/>
          </a:bodyPr>
          <a:lstStyle/>
          <a:p>
            <a:r>
              <a:rPr lang="en-US" dirty="0"/>
              <a:t>Water is the best choice for thirsty children</a:t>
            </a:r>
            <a:r>
              <a:rPr lang="en-US" dirty="0" smtClean="0"/>
              <a:t>!</a:t>
            </a:r>
          </a:p>
          <a:p>
            <a:r>
              <a:rPr lang="en-US" dirty="0" smtClean="0"/>
              <a:t>Make water appealing and fun!</a:t>
            </a:r>
            <a:endParaRPr lang="en-US" dirty="0"/>
          </a:p>
          <a:p>
            <a:endParaRPr lang="en-US" dirty="0" smtClean="0"/>
          </a:p>
          <a:p>
            <a:endParaRPr lang="en-US" dirty="0"/>
          </a:p>
          <a:p>
            <a:endParaRPr lang="en-US" dirty="0"/>
          </a:p>
        </p:txBody>
      </p:sp>
      <p:pic>
        <p:nvPicPr>
          <p:cNvPr id="7170" name="Picture 2" descr="C:\Users\rrose1\AppData\Local\Microsoft\Windows\Temporary Internet Files\Content.IE5\4XYBA1ZU\Finn_insigna[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27817">
            <a:off x="69288" y="3814272"/>
            <a:ext cx="9144000" cy="167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690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rose1\AppData\Local\Microsoft\Windows\Temporary Internet Files\Content.IE5\P1F80VHJ\13023759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209800"/>
            <a:ext cx="3840220" cy="3829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2970163"/>
            <a:ext cx="4114800" cy="2308324"/>
          </a:xfrm>
          <a:prstGeom prst="rect">
            <a:avLst/>
          </a:prstGeom>
          <a:noFill/>
        </p:spPr>
        <p:txBody>
          <a:bodyPr wrap="square" rtlCol="0">
            <a:spAutoFit/>
          </a:bodyPr>
          <a:lstStyle/>
          <a:p>
            <a:pPr algn="just"/>
            <a:endParaRPr lang="en-US" sz="3600" dirty="0" smtClean="0"/>
          </a:p>
          <a:p>
            <a:pPr algn="just"/>
            <a:r>
              <a:rPr lang="en-US" sz="3600" dirty="0" smtClean="0"/>
              <a:t>Bye-Bye </a:t>
            </a:r>
          </a:p>
          <a:p>
            <a:pPr algn="just"/>
            <a:r>
              <a:rPr lang="en-US" sz="3600" dirty="0" smtClean="0"/>
              <a:t>Sweetened</a:t>
            </a:r>
          </a:p>
          <a:p>
            <a:pPr algn="just"/>
            <a:r>
              <a:rPr lang="en-US" sz="3600" dirty="0" smtClean="0"/>
              <a:t>Drinks!</a:t>
            </a:r>
            <a:endParaRPr lang="en-US" sz="3600" dirty="0"/>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431800" y="228600"/>
            <a:ext cx="8864600" cy="2400300"/>
          </a:xfrm>
          <a:prstGeom prst="rect">
            <a:avLst/>
          </a:prstGeom>
        </p:spPr>
      </p:pic>
    </p:spTree>
    <p:custDataLst>
      <p:tags r:id="rId1"/>
    </p:custDataLst>
    <p:extLst>
      <p:ext uri="{BB962C8B-B14F-4D97-AF65-F5344CB8AC3E}">
        <p14:creationId xmlns:p14="http://schemas.microsoft.com/office/powerpoint/2010/main" val="635575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234950"/>
            <a:ext cx="9144000" cy="6388100"/>
          </a:xfrm>
          <a:prstGeom prst="rect">
            <a:avLst/>
          </a:prstGeom>
        </p:spPr>
      </p:pic>
    </p:spTree>
    <p:custDataLst>
      <p:tags r:id="rId1"/>
    </p:custDataLst>
    <p:extLst>
      <p:ext uri="{BB962C8B-B14F-4D97-AF65-F5344CB8AC3E}">
        <p14:creationId xmlns:p14="http://schemas.microsoft.com/office/powerpoint/2010/main" val="1646973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228600"/>
            <a:ext cx="2209800" cy="614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rotWithShape="1">
          <a:blip r:embed="rId5"/>
          <a:srcRect l="54260" t="19565" r="11900" b="4420"/>
          <a:stretch/>
        </p:blipFill>
        <p:spPr bwMode="auto">
          <a:xfrm>
            <a:off x="4258788" y="609600"/>
            <a:ext cx="2980212" cy="533400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4492336" y="685800"/>
            <a:ext cx="1600200" cy="369332"/>
          </a:xfrm>
          <a:prstGeom prst="rect">
            <a:avLst/>
          </a:prstGeom>
          <a:noFill/>
        </p:spPr>
        <p:txBody>
          <a:bodyPr wrap="square" rtlCol="0">
            <a:spAutoFit/>
          </a:bodyPr>
          <a:lstStyle/>
          <a:p>
            <a:r>
              <a:rPr lang="en-US" dirty="0" smtClean="0"/>
              <a:t>100% juice</a:t>
            </a:r>
            <a:endParaRPr lang="en-US" dirty="0"/>
          </a:p>
        </p:txBody>
      </p:sp>
      <p:sp>
        <p:nvSpPr>
          <p:cNvPr id="11" name="Oval 10"/>
          <p:cNvSpPr/>
          <p:nvPr/>
        </p:nvSpPr>
        <p:spPr>
          <a:xfrm flipH="1">
            <a:off x="4415394" y="588423"/>
            <a:ext cx="1333500" cy="56408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32576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152400"/>
            <a:ext cx="2176107"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1488525" y="3810000"/>
            <a:ext cx="2016675" cy="1371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rotWithShape="1">
          <a:blip r:embed="rId5"/>
          <a:srcRect l="54420" t="13060" r="12056" b="4851"/>
          <a:stretch/>
        </p:blipFill>
        <p:spPr bwMode="auto">
          <a:xfrm>
            <a:off x="4119748" y="381000"/>
            <a:ext cx="2966852" cy="5562600"/>
          </a:xfrm>
          <a:prstGeom prst="rect">
            <a:avLst/>
          </a:prstGeom>
          <a:ln>
            <a:noFill/>
          </a:ln>
          <a:extLst>
            <a:ext uri="{53640926-AAD7-44D8-BBD7-CCE9431645EC}">
              <a14:shadowObscured xmlns:a14="http://schemas.microsoft.com/office/drawing/2010/main"/>
            </a:ext>
          </a:extLst>
        </p:spPr>
      </p:pic>
      <p:sp>
        <p:nvSpPr>
          <p:cNvPr id="11" name="Oval 10"/>
          <p:cNvSpPr/>
          <p:nvPr/>
        </p:nvSpPr>
        <p:spPr>
          <a:xfrm flipH="1">
            <a:off x="4114800" y="3953494"/>
            <a:ext cx="1333500" cy="56408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444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3763963"/>
          </a:xfrm>
        </p:spPr>
        <p:txBody>
          <a:bodyPr/>
          <a:lstStyle/>
          <a:p>
            <a:pPr lvl="0"/>
            <a:r>
              <a:rPr lang="en-US" dirty="0"/>
              <a:t>Why drinks are important to children’s health.</a:t>
            </a:r>
          </a:p>
          <a:p>
            <a:pPr lvl="0"/>
            <a:r>
              <a:rPr lang="en-US" dirty="0" smtClean="0"/>
              <a:t>Best practices for serving drinks in child care programs. </a:t>
            </a:r>
          </a:p>
          <a:p>
            <a:pPr lvl="0"/>
            <a:r>
              <a:rPr lang="en-US" dirty="0"/>
              <a:t>F</a:t>
            </a:r>
            <a:r>
              <a:rPr lang="en-US" dirty="0" smtClean="0"/>
              <a:t>our key messages in the California Healthy Beverages in Child Care Act (AB 2084).</a:t>
            </a:r>
          </a:p>
          <a:p>
            <a:pPr lvl="0"/>
            <a:endParaRPr lang="en-US" dirty="0" smtClean="0"/>
          </a:p>
          <a:p>
            <a:pPr lvl="0"/>
            <a:endParaRPr lang="en-US" dirty="0" smtClean="0"/>
          </a:p>
          <a:p>
            <a:pPr lvl="0"/>
            <a:endParaRPr lang="en-US" dirty="0"/>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533400" y="228600"/>
            <a:ext cx="7975600" cy="2400300"/>
          </a:xfrm>
          <a:prstGeom prst="rect">
            <a:avLst/>
          </a:prstGeom>
        </p:spPr>
      </p:pic>
    </p:spTree>
    <p:custDataLst>
      <p:tags r:id="rId1"/>
    </p:custDataLst>
    <p:extLst>
      <p:ext uri="{BB962C8B-B14F-4D97-AF65-F5344CB8AC3E}">
        <p14:creationId xmlns:p14="http://schemas.microsoft.com/office/powerpoint/2010/main" val="15805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9075"/>
            <a:ext cx="3511338"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775781" y="219075"/>
            <a:ext cx="3403769"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flipH="1">
            <a:off x="5295900" y="1762125"/>
            <a:ext cx="2209800" cy="56408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939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Ideas for serving less juice</a:t>
            </a:r>
            <a:endParaRPr lang="en-US" dirty="0"/>
          </a:p>
        </p:txBody>
      </p:sp>
      <p:sp>
        <p:nvSpPr>
          <p:cNvPr id="3" name="Content Placeholder 2"/>
          <p:cNvSpPr>
            <a:spLocks noGrp="1"/>
          </p:cNvSpPr>
          <p:nvPr>
            <p:ph idx="1"/>
          </p:nvPr>
        </p:nvSpPr>
        <p:spPr>
          <a:xfrm>
            <a:off x="457200" y="1295400"/>
            <a:ext cx="8229600" cy="4341140"/>
          </a:xfrm>
        </p:spPr>
        <p:txBody>
          <a:bodyPr>
            <a:normAutofit fontScale="92500" lnSpcReduction="10000"/>
          </a:bodyPr>
          <a:lstStyle/>
          <a:p>
            <a:r>
              <a:rPr lang="en-US" dirty="0"/>
              <a:t>Serve lots of fruit! </a:t>
            </a:r>
            <a:endParaRPr lang="en-US" dirty="0" smtClean="0"/>
          </a:p>
          <a:p>
            <a:r>
              <a:rPr lang="en-US" dirty="0" smtClean="0"/>
              <a:t>Include </a:t>
            </a:r>
            <a:r>
              <a:rPr lang="en-US" dirty="0"/>
              <a:t>fresh fruit in cooking and gardening projects. </a:t>
            </a:r>
            <a:r>
              <a:rPr lang="en-US" dirty="0" smtClean="0"/>
              <a:t>Try:</a:t>
            </a:r>
            <a:endParaRPr lang="en-US" dirty="0"/>
          </a:p>
          <a:p>
            <a:pPr lvl="1"/>
            <a:r>
              <a:rPr lang="en-US" dirty="0" smtClean="0"/>
              <a:t>Popsicles </a:t>
            </a:r>
            <a:r>
              <a:rPr lang="en-US" dirty="0"/>
              <a:t>made from chopped fruit and water or low fat yogurt</a:t>
            </a:r>
          </a:p>
          <a:p>
            <a:pPr lvl="1"/>
            <a:r>
              <a:rPr lang="en-US" dirty="0"/>
              <a:t>Fruit kabobs </a:t>
            </a:r>
          </a:p>
          <a:p>
            <a:pPr lvl="1"/>
            <a:r>
              <a:rPr lang="en-US" dirty="0"/>
              <a:t>Fruit salad</a:t>
            </a:r>
          </a:p>
          <a:p>
            <a:r>
              <a:rPr lang="en-US" dirty="0" smtClean="0"/>
              <a:t>Make your own juice using fresh </a:t>
            </a:r>
          </a:p>
          <a:p>
            <a:pPr marL="0" indent="0">
              <a:buNone/>
            </a:pPr>
            <a:r>
              <a:rPr lang="en-US" dirty="0"/>
              <a:t> </a:t>
            </a:r>
            <a:r>
              <a:rPr lang="en-US" dirty="0" smtClean="0"/>
              <a:t>   fruit or vegetables.</a:t>
            </a:r>
          </a:p>
          <a:p>
            <a:endParaRPr lang="en-US" dirty="0" smtClean="0"/>
          </a:p>
          <a:p>
            <a:pPr marL="914400" lvl="2" indent="0">
              <a:buNone/>
            </a:pPr>
            <a:endParaRPr lang="en-US" dirty="0" smtClean="0"/>
          </a:p>
          <a:p>
            <a:endParaRPr lang="en-US" dirty="0" smtClean="0"/>
          </a:p>
        </p:txBody>
      </p:sp>
      <p:grpSp>
        <p:nvGrpSpPr>
          <p:cNvPr id="147" name="orange"/>
          <p:cNvGrpSpPr/>
          <p:nvPr/>
        </p:nvGrpSpPr>
        <p:grpSpPr>
          <a:xfrm>
            <a:off x="7182956" y="5482236"/>
            <a:ext cx="1158092" cy="1216808"/>
            <a:chOff x="0" y="0"/>
            <a:chExt cx="2614612" cy="2586038"/>
          </a:xfrm>
        </p:grpSpPr>
        <p:sp>
          <p:nvSpPr>
            <p:cNvPr id="148" name="Freeform 147"/>
            <p:cNvSpPr>
              <a:spLocks/>
            </p:cNvSpPr>
            <p:nvPr/>
          </p:nvSpPr>
          <p:spPr bwMode="auto">
            <a:xfrm>
              <a:off x="71437" y="25400"/>
              <a:ext cx="2543175" cy="2501900"/>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Freeform 148"/>
            <p:cNvSpPr>
              <a:spLocks noEditPoints="1"/>
            </p:cNvSpPr>
            <p:nvPr/>
          </p:nvSpPr>
          <p:spPr bwMode="auto">
            <a:xfrm>
              <a:off x="0" y="0"/>
              <a:ext cx="2611438" cy="2586038"/>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rgbClr val="FC6E04">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Freeform 149"/>
            <p:cNvSpPr>
              <a:spLocks/>
            </p:cNvSpPr>
            <p:nvPr/>
          </p:nvSpPr>
          <p:spPr bwMode="auto">
            <a:xfrm>
              <a:off x="19050" y="38100"/>
              <a:ext cx="2543175" cy="2501900"/>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rgbClr val="FC6E0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Freeform 150"/>
            <p:cNvSpPr>
              <a:spLocks/>
            </p:cNvSpPr>
            <p:nvPr/>
          </p:nvSpPr>
          <p:spPr bwMode="auto">
            <a:xfrm>
              <a:off x="1055687" y="2222500"/>
              <a:ext cx="42863" cy="42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Freeform 151"/>
            <p:cNvSpPr>
              <a:spLocks/>
            </p:cNvSpPr>
            <p:nvPr/>
          </p:nvSpPr>
          <p:spPr bwMode="auto">
            <a:xfrm>
              <a:off x="1209675" y="2171700"/>
              <a:ext cx="31750" cy="58738"/>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Freeform 152"/>
            <p:cNvSpPr>
              <a:spLocks/>
            </p:cNvSpPr>
            <p:nvPr/>
          </p:nvSpPr>
          <p:spPr bwMode="auto">
            <a:xfrm>
              <a:off x="987425" y="2243137"/>
              <a:ext cx="34925" cy="58738"/>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Freeform 153"/>
            <p:cNvSpPr>
              <a:spLocks/>
            </p:cNvSpPr>
            <p:nvPr/>
          </p:nvSpPr>
          <p:spPr bwMode="auto">
            <a:xfrm>
              <a:off x="1114425" y="2249487"/>
              <a:ext cx="31750" cy="39688"/>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Freeform 154"/>
            <p:cNvSpPr>
              <a:spLocks/>
            </p:cNvSpPr>
            <p:nvPr/>
          </p:nvSpPr>
          <p:spPr bwMode="auto">
            <a:xfrm>
              <a:off x="1022350" y="2282825"/>
              <a:ext cx="42863" cy="47625"/>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Freeform 155"/>
            <p:cNvSpPr>
              <a:spLocks/>
            </p:cNvSpPr>
            <p:nvPr/>
          </p:nvSpPr>
          <p:spPr bwMode="auto">
            <a:xfrm>
              <a:off x="1163637" y="2366962"/>
              <a:ext cx="52388" cy="3651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Freeform 156"/>
            <p:cNvSpPr>
              <a:spLocks/>
            </p:cNvSpPr>
            <p:nvPr/>
          </p:nvSpPr>
          <p:spPr bwMode="auto">
            <a:xfrm>
              <a:off x="1185862" y="2320925"/>
              <a:ext cx="20638" cy="2698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Freeform 157"/>
            <p:cNvSpPr>
              <a:spLocks/>
            </p:cNvSpPr>
            <p:nvPr/>
          </p:nvSpPr>
          <p:spPr bwMode="auto">
            <a:xfrm>
              <a:off x="1216025" y="2265362"/>
              <a:ext cx="46038" cy="33338"/>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Freeform 158"/>
            <p:cNvSpPr>
              <a:spLocks/>
            </p:cNvSpPr>
            <p:nvPr/>
          </p:nvSpPr>
          <p:spPr bwMode="auto">
            <a:xfrm>
              <a:off x="1160462" y="2197100"/>
              <a:ext cx="22225" cy="46038"/>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Freeform 159"/>
            <p:cNvSpPr>
              <a:spLocks/>
            </p:cNvSpPr>
            <p:nvPr/>
          </p:nvSpPr>
          <p:spPr bwMode="auto">
            <a:xfrm>
              <a:off x="1104900" y="2338387"/>
              <a:ext cx="52388" cy="41275"/>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Freeform 160"/>
            <p:cNvSpPr>
              <a:spLocks/>
            </p:cNvSpPr>
            <p:nvPr/>
          </p:nvSpPr>
          <p:spPr bwMode="auto">
            <a:xfrm>
              <a:off x="1062037" y="2455862"/>
              <a:ext cx="33338" cy="58738"/>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2" name="Freeform 161"/>
            <p:cNvSpPr>
              <a:spLocks/>
            </p:cNvSpPr>
            <p:nvPr/>
          </p:nvSpPr>
          <p:spPr bwMode="auto">
            <a:xfrm>
              <a:off x="1179512" y="2227262"/>
              <a:ext cx="33338" cy="58738"/>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Freeform 162"/>
            <p:cNvSpPr>
              <a:spLocks/>
            </p:cNvSpPr>
            <p:nvPr/>
          </p:nvSpPr>
          <p:spPr bwMode="auto">
            <a:xfrm>
              <a:off x="1049337" y="2386012"/>
              <a:ext cx="31750" cy="39688"/>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Freeform 163"/>
            <p:cNvSpPr>
              <a:spLocks/>
            </p:cNvSpPr>
            <p:nvPr/>
          </p:nvSpPr>
          <p:spPr bwMode="auto">
            <a:xfrm>
              <a:off x="987425" y="2449512"/>
              <a:ext cx="41275" cy="49213"/>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Freeform 164"/>
            <p:cNvSpPr>
              <a:spLocks/>
            </p:cNvSpPr>
            <p:nvPr/>
          </p:nvSpPr>
          <p:spPr bwMode="auto">
            <a:xfrm>
              <a:off x="1123950" y="2419350"/>
              <a:ext cx="22225" cy="46038"/>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Freeform 165"/>
            <p:cNvSpPr>
              <a:spLocks/>
            </p:cNvSpPr>
            <p:nvPr/>
          </p:nvSpPr>
          <p:spPr bwMode="auto">
            <a:xfrm>
              <a:off x="1049337" y="2338387"/>
              <a:ext cx="22225" cy="44450"/>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Freeform 166"/>
            <p:cNvSpPr>
              <a:spLocks/>
            </p:cNvSpPr>
            <p:nvPr/>
          </p:nvSpPr>
          <p:spPr bwMode="auto">
            <a:xfrm>
              <a:off x="2163762" y="1628775"/>
              <a:ext cx="52388" cy="38100"/>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Freeform 167"/>
            <p:cNvSpPr>
              <a:spLocks/>
            </p:cNvSpPr>
            <p:nvPr/>
          </p:nvSpPr>
          <p:spPr bwMode="auto">
            <a:xfrm>
              <a:off x="1355725" y="2190750"/>
              <a:ext cx="58738" cy="31750"/>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Freeform 168"/>
            <p:cNvSpPr>
              <a:spLocks/>
            </p:cNvSpPr>
            <p:nvPr/>
          </p:nvSpPr>
          <p:spPr bwMode="auto">
            <a:xfrm>
              <a:off x="1444625" y="2114550"/>
              <a:ext cx="39688" cy="33338"/>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Freeform 169"/>
            <p:cNvSpPr>
              <a:spLocks/>
            </p:cNvSpPr>
            <p:nvPr/>
          </p:nvSpPr>
          <p:spPr bwMode="auto">
            <a:xfrm>
              <a:off x="1268412" y="2219325"/>
              <a:ext cx="49213" cy="42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Freeform 170"/>
            <p:cNvSpPr>
              <a:spLocks/>
            </p:cNvSpPr>
            <p:nvPr/>
          </p:nvSpPr>
          <p:spPr bwMode="auto">
            <a:xfrm>
              <a:off x="1481137" y="2063750"/>
              <a:ext cx="25400" cy="19050"/>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2" name="Freeform 171"/>
            <p:cNvSpPr>
              <a:spLocks/>
            </p:cNvSpPr>
            <p:nvPr/>
          </p:nvSpPr>
          <p:spPr bwMode="auto">
            <a:xfrm>
              <a:off x="1290637" y="2286000"/>
              <a:ext cx="36513" cy="41275"/>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Freeform 172"/>
            <p:cNvSpPr>
              <a:spLocks/>
            </p:cNvSpPr>
            <p:nvPr/>
          </p:nvSpPr>
          <p:spPr bwMode="auto">
            <a:xfrm>
              <a:off x="1336675" y="2305050"/>
              <a:ext cx="42863" cy="25400"/>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4" name="Freeform 173"/>
            <p:cNvSpPr>
              <a:spLocks/>
            </p:cNvSpPr>
            <p:nvPr/>
          </p:nvSpPr>
          <p:spPr bwMode="auto">
            <a:xfrm>
              <a:off x="1438275" y="2239962"/>
              <a:ext cx="42863" cy="38100"/>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5" name="Freeform 174"/>
            <p:cNvSpPr>
              <a:spLocks/>
            </p:cNvSpPr>
            <p:nvPr/>
          </p:nvSpPr>
          <p:spPr bwMode="auto">
            <a:xfrm>
              <a:off x="1241425" y="2386012"/>
              <a:ext cx="58738" cy="3651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Freeform 175"/>
            <p:cNvSpPr>
              <a:spLocks/>
            </p:cNvSpPr>
            <p:nvPr/>
          </p:nvSpPr>
          <p:spPr bwMode="auto">
            <a:xfrm>
              <a:off x="1438275" y="2298700"/>
              <a:ext cx="46038" cy="46038"/>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Freeform 176"/>
            <p:cNvSpPr>
              <a:spLocks/>
            </p:cNvSpPr>
            <p:nvPr/>
          </p:nvSpPr>
          <p:spPr bwMode="auto">
            <a:xfrm>
              <a:off x="1216025" y="2397125"/>
              <a:ext cx="38100" cy="52388"/>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Freeform 177"/>
            <p:cNvSpPr>
              <a:spLocks/>
            </p:cNvSpPr>
            <p:nvPr/>
          </p:nvSpPr>
          <p:spPr bwMode="auto">
            <a:xfrm>
              <a:off x="1262062" y="2422525"/>
              <a:ext cx="31750" cy="46038"/>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Freeform 178"/>
            <p:cNvSpPr>
              <a:spLocks/>
            </p:cNvSpPr>
            <p:nvPr/>
          </p:nvSpPr>
          <p:spPr bwMode="auto">
            <a:xfrm>
              <a:off x="1225550" y="2474912"/>
              <a:ext cx="46038" cy="23813"/>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Freeform 179"/>
            <p:cNvSpPr>
              <a:spLocks/>
            </p:cNvSpPr>
            <p:nvPr/>
          </p:nvSpPr>
          <p:spPr bwMode="auto">
            <a:xfrm>
              <a:off x="1379537" y="2327275"/>
              <a:ext cx="46038" cy="26988"/>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Freeform 180"/>
            <p:cNvSpPr>
              <a:spLocks/>
            </p:cNvSpPr>
            <p:nvPr/>
          </p:nvSpPr>
          <p:spPr bwMode="auto">
            <a:xfrm>
              <a:off x="1104900" y="2382837"/>
              <a:ext cx="25400" cy="39688"/>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Freeform 181"/>
            <p:cNvSpPr>
              <a:spLocks/>
            </p:cNvSpPr>
            <p:nvPr/>
          </p:nvSpPr>
          <p:spPr bwMode="auto">
            <a:xfrm>
              <a:off x="1139825" y="2474912"/>
              <a:ext cx="61913" cy="33338"/>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Freeform 182"/>
            <p:cNvSpPr>
              <a:spLocks/>
            </p:cNvSpPr>
            <p:nvPr/>
          </p:nvSpPr>
          <p:spPr bwMode="auto">
            <a:xfrm>
              <a:off x="1420812" y="2151062"/>
              <a:ext cx="42863" cy="46038"/>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4" name="Freeform 183"/>
            <p:cNvSpPr>
              <a:spLocks/>
            </p:cNvSpPr>
            <p:nvPr/>
          </p:nvSpPr>
          <p:spPr bwMode="auto">
            <a:xfrm>
              <a:off x="1320800" y="2128837"/>
              <a:ext cx="31750" cy="58738"/>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Freeform 184"/>
            <p:cNvSpPr>
              <a:spLocks/>
            </p:cNvSpPr>
            <p:nvPr/>
          </p:nvSpPr>
          <p:spPr bwMode="auto">
            <a:xfrm>
              <a:off x="1235075" y="2330450"/>
              <a:ext cx="33338" cy="60325"/>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Freeform 185"/>
            <p:cNvSpPr>
              <a:spLocks/>
            </p:cNvSpPr>
            <p:nvPr/>
          </p:nvSpPr>
          <p:spPr bwMode="auto">
            <a:xfrm>
              <a:off x="1531937" y="2138362"/>
              <a:ext cx="30163" cy="3968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Freeform 186"/>
            <p:cNvSpPr>
              <a:spLocks/>
            </p:cNvSpPr>
            <p:nvPr/>
          </p:nvSpPr>
          <p:spPr bwMode="auto">
            <a:xfrm>
              <a:off x="1395412" y="2108200"/>
              <a:ext cx="42863" cy="46038"/>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Freeform 187"/>
            <p:cNvSpPr>
              <a:spLocks/>
            </p:cNvSpPr>
            <p:nvPr/>
          </p:nvSpPr>
          <p:spPr bwMode="auto">
            <a:xfrm>
              <a:off x="1539875" y="2070100"/>
              <a:ext cx="44450" cy="31750"/>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Freeform 188"/>
            <p:cNvSpPr>
              <a:spLocks/>
            </p:cNvSpPr>
            <p:nvPr/>
          </p:nvSpPr>
          <p:spPr bwMode="auto">
            <a:xfrm>
              <a:off x="1379537" y="2236787"/>
              <a:ext cx="25400" cy="46038"/>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Freeform 189"/>
            <p:cNvSpPr>
              <a:spLocks/>
            </p:cNvSpPr>
            <p:nvPr/>
          </p:nvSpPr>
          <p:spPr bwMode="auto">
            <a:xfrm>
              <a:off x="1303337" y="2354262"/>
              <a:ext cx="46038" cy="42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Freeform 190"/>
            <p:cNvSpPr>
              <a:spLocks/>
            </p:cNvSpPr>
            <p:nvPr/>
          </p:nvSpPr>
          <p:spPr bwMode="auto">
            <a:xfrm>
              <a:off x="1373187" y="2373312"/>
              <a:ext cx="31750" cy="58738"/>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Freeform 191"/>
            <p:cNvSpPr>
              <a:spLocks/>
            </p:cNvSpPr>
            <p:nvPr/>
          </p:nvSpPr>
          <p:spPr bwMode="auto">
            <a:xfrm>
              <a:off x="1539875" y="2206625"/>
              <a:ext cx="31750" cy="61913"/>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Freeform 192"/>
            <p:cNvSpPr>
              <a:spLocks/>
            </p:cNvSpPr>
            <p:nvPr/>
          </p:nvSpPr>
          <p:spPr bwMode="auto">
            <a:xfrm>
              <a:off x="1395412" y="2432050"/>
              <a:ext cx="42863" cy="49213"/>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Freeform 193"/>
            <p:cNvSpPr>
              <a:spLocks/>
            </p:cNvSpPr>
            <p:nvPr/>
          </p:nvSpPr>
          <p:spPr bwMode="auto">
            <a:xfrm>
              <a:off x="1571625" y="2379662"/>
              <a:ext cx="49213" cy="39688"/>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Freeform 194"/>
            <p:cNvSpPr>
              <a:spLocks/>
            </p:cNvSpPr>
            <p:nvPr/>
          </p:nvSpPr>
          <p:spPr bwMode="auto">
            <a:xfrm>
              <a:off x="1497012" y="2286000"/>
              <a:ext cx="46038" cy="31750"/>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6" name="Freeform 195"/>
            <p:cNvSpPr>
              <a:spLocks/>
            </p:cNvSpPr>
            <p:nvPr/>
          </p:nvSpPr>
          <p:spPr bwMode="auto">
            <a:xfrm>
              <a:off x="1574800" y="2438400"/>
              <a:ext cx="26988" cy="46038"/>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7" name="Freeform 196"/>
            <p:cNvSpPr>
              <a:spLocks/>
            </p:cNvSpPr>
            <p:nvPr/>
          </p:nvSpPr>
          <p:spPr bwMode="auto">
            <a:xfrm>
              <a:off x="2500312" y="1244600"/>
              <a:ext cx="25400" cy="46038"/>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8" name="Freeform 197"/>
            <p:cNvSpPr>
              <a:spLocks/>
            </p:cNvSpPr>
            <p:nvPr/>
          </p:nvSpPr>
          <p:spPr bwMode="auto">
            <a:xfrm>
              <a:off x="1528762" y="2024062"/>
              <a:ext cx="49213" cy="39688"/>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Freeform 198"/>
            <p:cNvSpPr>
              <a:spLocks/>
            </p:cNvSpPr>
            <p:nvPr/>
          </p:nvSpPr>
          <p:spPr bwMode="auto">
            <a:xfrm>
              <a:off x="1509712" y="2422525"/>
              <a:ext cx="58738" cy="3016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Freeform 199"/>
            <p:cNvSpPr>
              <a:spLocks/>
            </p:cNvSpPr>
            <p:nvPr/>
          </p:nvSpPr>
          <p:spPr bwMode="auto">
            <a:xfrm>
              <a:off x="1647825" y="2070100"/>
              <a:ext cx="61913" cy="31750"/>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Freeform 200"/>
            <p:cNvSpPr>
              <a:spLocks/>
            </p:cNvSpPr>
            <p:nvPr/>
          </p:nvSpPr>
          <p:spPr bwMode="auto">
            <a:xfrm>
              <a:off x="1709737" y="1900237"/>
              <a:ext cx="38100" cy="34925"/>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Freeform 201"/>
            <p:cNvSpPr>
              <a:spLocks/>
            </p:cNvSpPr>
            <p:nvPr/>
          </p:nvSpPr>
          <p:spPr bwMode="auto">
            <a:xfrm>
              <a:off x="1633537" y="2101850"/>
              <a:ext cx="36513" cy="49213"/>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Freeform 202"/>
            <p:cNvSpPr>
              <a:spLocks/>
            </p:cNvSpPr>
            <p:nvPr/>
          </p:nvSpPr>
          <p:spPr bwMode="auto">
            <a:xfrm>
              <a:off x="1584325" y="2163762"/>
              <a:ext cx="36513" cy="42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Freeform 203"/>
            <p:cNvSpPr>
              <a:spLocks/>
            </p:cNvSpPr>
            <p:nvPr/>
          </p:nvSpPr>
          <p:spPr bwMode="auto">
            <a:xfrm>
              <a:off x="1627187" y="2184400"/>
              <a:ext cx="46038" cy="25400"/>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Freeform 204"/>
            <p:cNvSpPr>
              <a:spLocks/>
            </p:cNvSpPr>
            <p:nvPr/>
          </p:nvSpPr>
          <p:spPr bwMode="auto">
            <a:xfrm>
              <a:off x="1768475" y="2101850"/>
              <a:ext cx="46038" cy="42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Freeform 205"/>
            <p:cNvSpPr>
              <a:spLocks/>
            </p:cNvSpPr>
            <p:nvPr/>
          </p:nvSpPr>
          <p:spPr bwMode="auto">
            <a:xfrm>
              <a:off x="1771650" y="2216150"/>
              <a:ext cx="58738" cy="33338"/>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Freeform 206"/>
            <p:cNvSpPr>
              <a:spLocks/>
            </p:cNvSpPr>
            <p:nvPr/>
          </p:nvSpPr>
          <p:spPr bwMode="auto">
            <a:xfrm>
              <a:off x="1712912" y="2030412"/>
              <a:ext cx="38100" cy="28575"/>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8" name="Freeform 207"/>
            <p:cNvSpPr>
              <a:spLocks/>
            </p:cNvSpPr>
            <p:nvPr/>
          </p:nvSpPr>
          <p:spPr bwMode="auto">
            <a:xfrm>
              <a:off x="1747837" y="2163762"/>
              <a:ext cx="46038" cy="46038"/>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9" name="Freeform 208"/>
            <p:cNvSpPr>
              <a:spLocks/>
            </p:cNvSpPr>
            <p:nvPr/>
          </p:nvSpPr>
          <p:spPr bwMode="auto">
            <a:xfrm>
              <a:off x="1728787" y="2219325"/>
              <a:ext cx="39688" cy="52388"/>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0" name="Freeform 209"/>
            <p:cNvSpPr>
              <a:spLocks/>
            </p:cNvSpPr>
            <p:nvPr/>
          </p:nvSpPr>
          <p:spPr bwMode="auto">
            <a:xfrm>
              <a:off x="1349375" y="2478087"/>
              <a:ext cx="33338" cy="46038"/>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1" name="Freeform 210"/>
            <p:cNvSpPr>
              <a:spLocks/>
            </p:cNvSpPr>
            <p:nvPr/>
          </p:nvSpPr>
          <p:spPr bwMode="auto">
            <a:xfrm>
              <a:off x="1420812" y="2481262"/>
              <a:ext cx="49213" cy="23813"/>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2" name="Freeform 211"/>
            <p:cNvSpPr>
              <a:spLocks/>
            </p:cNvSpPr>
            <p:nvPr/>
          </p:nvSpPr>
          <p:spPr bwMode="auto">
            <a:xfrm>
              <a:off x="1608137" y="2239962"/>
              <a:ext cx="46038" cy="25400"/>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3" name="Freeform 212"/>
            <p:cNvSpPr>
              <a:spLocks/>
            </p:cNvSpPr>
            <p:nvPr/>
          </p:nvSpPr>
          <p:spPr bwMode="auto">
            <a:xfrm>
              <a:off x="1506537" y="2187575"/>
              <a:ext cx="25400" cy="42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4" name="Freeform 213"/>
            <p:cNvSpPr>
              <a:spLocks/>
            </p:cNvSpPr>
            <p:nvPr/>
          </p:nvSpPr>
          <p:spPr bwMode="auto">
            <a:xfrm>
              <a:off x="1549400" y="2305050"/>
              <a:ext cx="61913" cy="33338"/>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5" name="Freeform 214"/>
            <p:cNvSpPr>
              <a:spLocks/>
            </p:cNvSpPr>
            <p:nvPr/>
          </p:nvSpPr>
          <p:spPr bwMode="auto">
            <a:xfrm>
              <a:off x="1268412" y="2157412"/>
              <a:ext cx="25400" cy="20638"/>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6" name="Freeform 215"/>
            <p:cNvSpPr>
              <a:spLocks/>
            </p:cNvSpPr>
            <p:nvPr/>
          </p:nvSpPr>
          <p:spPr bwMode="auto">
            <a:xfrm>
              <a:off x="1146175" y="2271712"/>
              <a:ext cx="26988" cy="46038"/>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7" name="Freeform 216"/>
            <p:cNvSpPr>
              <a:spLocks/>
            </p:cNvSpPr>
            <p:nvPr/>
          </p:nvSpPr>
          <p:spPr bwMode="auto">
            <a:xfrm>
              <a:off x="1420812" y="2363787"/>
              <a:ext cx="46038" cy="26988"/>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8" name="Freeform 217"/>
            <p:cNvSpPr>
              <a:spLocks/>
            </p:cNvSpPr>
            <p:nvPr/>
          </p:nvSpPr>
          <p:spPr bwMode="auto">
            <a:xfrm>
              <a:off x="1666875" y="1922462"/>
              <a:ext cx="36513" cy="52388"/>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9" name="Freeform 218"/>
            <p:cNvSpPr>
              <a:spLocks/>
            </p:cNvSpPr>
            <p:nvPr/>
          </p:nvSpPr>
          <p:spPr bwMode="auto">
            <a:xfrm>
              <a:off x="1722437" y="1962150"/>
              <a:ext cx="36513" cy="55563"/>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0" name="Freeform 219"/>
            <p:cNvSpPr>
              <a:spLocks/>
            </p:cNvSpPr>
            <p:nvPr/>
          </p:nvSpPr>
          <p:spPr bwMode="auto">
            <a:xfrm>
              <a:off x="1639887" y="2003425"/>
              <a:ext cx="42863" cy="46038"/>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1" name="Freeform 220"/>
            <p:cNvSpPr>
              <a:spLocks/>
            </p:cNvSpPr>
            <p:nvPr/>
          </p:nvSpPr>
          <p:spPr bwMode="auto">
            <a:xfrm>
              <a:off x="1484312" y="2335212"/>
              <a:ext cx="22225" cy="44450"/>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2" name="Freeform 221"/>
            <p:cNvSpPr>
              <a:spLocks/>
            </p:cNvSpPr>
            <p:nvPr/>
          </p:nvSpPr>
          <p:spPr bwMode="auto">
            <a:xfrm>
              <a:off x="1758950" y="1993900"/>
              <a:ext cx="41275" cy="42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3" name="Freeform 222"/>
            <p:cNvSpPr>
              <a:spLocks/>
            </p:cNvSpPr>
            <p:nvPr/>
          </p:nvSpPr>
          <p:spPr bwMode="auto">
            <a:xfrm>
              <a:off x="1800225" y="1974850"/>
              <a:ext cx="23813" cy="42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4" name="Freeform 223"/>
            <p:cNvSpPr>
              <a:spLocks/>
            </p:cNvSpPr>
            <p:nvPr/>
          </p:nvSpPr>
          <p:spPr bwMode="auto">
            <a:xfrm>
              <a:off x="1639887" y="2406650"/>
              <a:ext cx="49213" cy="46038"/>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5" name="Freeform 224"/>
            <p:cNvSpPr>
              <a:spLocks/>
            </p:cNvSpPr>
            <p:nvPr/>
          </p:nvSpPr>
          <p:spPr bwMode="auto">
            <a:xfrm>
              <a:off x="1901825" y="2108200"/>
              <a:ext cx="42863" cy="46038"/>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6" name="Freeform 225"/>
            <p:cNvSpPr>
              <a:spLocks/>
            </p:cNvSpPr>
            <p:nvPr/>
          </p:nvSpPr>
          <p:spPr bwMode="auto">
            <a:xfrm>
              <a:off x="1809750" y="2055812"/>
              <a:ext cx="36513" cy="55563"/>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7" name="Freeform 226"/>
            <p:cNvSpPr>
              <a:spLocks/>
            </p:cNvSpPr>
            <p:nvPr/>
          </p:nvSpPr>
          <p:spPr bwMode="auto">
            <a:xfrm>
              <a:off x="1862137" y="2058987"/>
              <a:ext cx="33338" cy="49213"/>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8" name="Freeform 227"/>
            <p:cNvSpPr>
              <a:spLocks/>
            </p:cNvSpPr>
            <p:nvPr/>
          </p:nvSpPr>
          <p:spPr bwMode="auto">
            <a:xfrm>
              <a:off x="1876425" y="1971675"/>
              <a:ext cx="49213" cy="3651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9" name="Freeform 228"/>
            <p:cNvSpPr>
              <a:spLocks/>
            </p:cNvSpPr>
            <p:nvPr/>
          </p:nvSpPr>
          <p:spPr bwMode="auto">
            <a:xfrm>
              <a:off x="1525587" y="2360612"/>
              <a:ext cx="36513" cy="39688"/>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0" name="Freeform 229"/>
            <p:cNvSpPr>
              <a:spLocks/>
            </p:cNvSpPr>
            <p:nvPr/>
          </p:nvSpPr>
          <p:spPr bwMode="auto">
            <a:xfrm>
              <a:off x="1928812" y="2000250"/>
              <a:ext cx="34925" cy="3651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1" name="Freeform 230"/>
            <p:cNvSpPr>
              <a:spLocks/>
            </p:cNvSpPr>
            <p:nvPr/>
          </p:nvSpPr>
          <p:spPr bwMode="auto">
            <a:xfrm>
              <a:off x="2130425" y="1739900"/>
              <a:ext cx="26988" cy="41275"/>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2" name="Freeform 231"/>
            <p:cNvSpPr>
              <a:spLocks/>
            </p:cNvSpPr>
            <p:nvPr/>
          </p:nvSpPr>
          <p:spPr bwMode="auto">
            <a:xfrm>
              <a:off x="1751012" y="1909762"/>
              <a:ext cx="49213" cy="46038"/>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3" name="Freeform 232"/>
            <p:cNvSpPr>
              <a:spLocks/>
            </p:cNvSpPr>
            <p:nvPr/>
          </p:nvSpPr>
          <p:spPr bwMode="auto">
            <a:xfrm>
              <a:off x="1852612" y="1903412"/>
              <a:ext cx="33338" cy="44450"/>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4" name="Freeform 233"/>
            <p:cNvSpPr>
              <a:spLocks/>
            </p:cNvSpPr>
            <p:nvPr/>
          </p:nvSpPr>
          <p:spPr bwMode="auto">
            <a:xfrm>
              <a:off x="1855787" y="1876425"/>
              <a:ext cx="20638" cy="15875"/>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5" name="Freeform 234"/>
            <p:cNvSpPr>
              <a:spLocks/>
            </p:cNvSpPr>
            <p:nvPr/>
          </p:nvSpPr>
          <p:spPr bwMode="auto">
            <a:xfrm>
              <a:off x="1824037" y="1958975"/>
              <a:ext cx="41275" cy="28575"/>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6" name="Freeform 235"/>
            <p:cNvSpPr>
              <a:spLocks/>
            </p:cNvSpPr>
            <p:nvPr/>
          </p:nvSpPr>
          <p:spPr bwMode="auto">
            <a:xfrm>
              <a:off x="1624012" y="2282825"/>
              <a:ext cx="52388" cy="38100"/>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7" name="Freeform 236"/>
            <p:cNvSpPr>
              <a:spLocks/>
            </p:cNvSpPr>
            <p:nvPr/>
          </p:nvSpPr>
          <p:spPr bwMode="auto">
            <a:xfrm>
              <a:off x="1944687" y="1928812"/>
              <a:ext cx="52388" cy="39688"/>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8" name="Freeform 237"/>
            <p:cNvSpPr>
              <a:spLocks/>
            </p:cNvSpPr>
            <p:nvPr/>
          </p:nvSpPr>
          <p:spPr bwMode="auto">
            <a:xfrm>
              <a:off x="1905000" y="1895475"/>
              <a:ext cx="42863" cy="46038"/>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9" name="Freeform 238"/>
            <p:cNvSpPr>
              <a:spLocks/>
            </p:cNvSpPr>
            <p:nvPr/>
          </p:nvSpPr>
          <p:spPr bwMode="auto">
            <a:xfrm>
              <a:off x="1454150" y="2406650"/>
              <a:ext cx="42863" cy="19050"/>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0" name="Freeform 239"/>
            <p:cNvSpPr>
              <a:spLocks/>
            </p:cNvSpPr>
            <p:nvPr/>
          </p:nvSpPr>
          <p:spPr bwMode="auto">
            <a:xfrm>
              <a:off x="1963737" y="1873250"/>
              <a:ext cx="33338" cy="52388"/>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1" name="Freeform 240"/>
            <p:cNvSpPr>
              <a:spLocks/>
            </p:cNvSpPr>
            <p:nvPr/>
          </p:nvSpPr>
          <p:spPr bwMode="auto">
            <a:xfrm>
              <a:off x="2036762" y="1916112"/>
              <a:ext cx="28575" cy="46038"/>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2" name="Freeform 241"/>
            <p:cNvSpPr>
              <a:spLocks/>
            </p:cNvSpPr>
            <p:nvPr/>
          </p:nvSpPr>
          <p:spPr bwMode="auto">
            <a:xfrm>
              <a:off x="2028825" y="1978025"/>
              <a:ext cx="39688" cy="3016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3" name="Freeform 242"/>
            <p:cNvSpPr>
              <a:spLocks/>
            </p:cNvSpPr>
            <p:nvPr/>
          </p:nvSpPr>
          <p:spPr bwMode="auto">
            <a:xfrm>
              <a:off x="1966912" y="1993900"/>
              <a:ext cx="52388" cy="3651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4" name="Freeform 243"/>
            <p:cNvSpPr>
              <a:spLocks/>
            </p:cNvSpPr>
            <p:nvPr/>
          </p:nvSpPr>
          <p:spPr bwMode="auto">
            <a:xfrm>
              <a:off x="1312862" y="2413000"/>
              <a:ext cx="36513" cy="52388"/>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5" name="Freeform 244"/>
            <p:cNvSpPr>
              <a:spLocks/>
            </p:cNvSpPr>
            <p:nvPr/>
          </p:nvSpPr>
          <p:spPr bwMode="auto">
            <a:xfrm>
              <a:off x="1901825" y="1811337"/>
              <a:ext cx="42863" cy="46038"/>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6" name="Freeform 245"/>
            <p:cNvSpPr>
              <a:spLocks/>
            </p:cNvSpPr>
            <p:nvPr/>
          </p:nvSpPr>
          <p:spPr bwMode="auto">
            <a:xfrm>
              <a:off x="1885950" y="1758950"/>
              <a:ext cx="49213" cy="3651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7" name="Freeform 246"/>
            <p:cNvSpPr>
              <a:spLocks/>
            </p:cNvSpPr>
            <p:nvPr/>
          </p:nvSpPr>
          <p:spPr bwMode="auto">
            <a:xfrm>
              <a:off x="1957387" y="1765300"/>
              <a:ext cx="15875" cy="22225"/>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8" name="Freeform 247"/>
            <p:cNvSpPr>
              <a:spLocks/>
            </p:cNvSpPr>
            <p:nvPr/>
          </p:nvSpPr>
          <p:spPr bwMode="auto">
            <a:xfrm>
              <a:off x="1935162" y="1697037"/>
              <a:ext cx="46038" cy="28575"/>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9" name="Freeform 248"/>
            <p:cNvSpPr>
              <a:spLocks/>
            </p:cNvSpPr>
            <p:nvPr/>
          </p:nvSpPr>
          <p:spPr bwMode="auto">
            <a:xfrm>
              <a:off x="2284412" y="1687512"/>
              <a:ext cx="26988" cy="41275"/>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0" name="Freeform 249"/>
            <p:cNvSpPr>
              <a:spLocks/>
            </p:cNvSpPr>
            <p:nvPr/>
          </p:nvSpPr>
          <p:spPr bwMode="auto">
            <a:xfrm>
              <a:off x="2036762" y="1824037"/>
              <a:ext cx="50800" cy="46038"/>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1" name="Freeform 250"/>
            <p:cNvSpPr>
              <a:spLocks/>
            </p:cNvSpPr>
            <p:nvPr/>
          </p:nvSpPr>
          <p:spPr bwMode="auto">
            <a:xfrm>
              <a:off x="2084387" y="1801812"/>
              <a:ext cx="42863" cy="46038"/>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2" name="Freeform 251"/>
            <p:cNvSpPr>
              <a:spLocks/>
            </p:cNvSpPr>
            <p:nvPr/>
          </p:nvSpPr>
          <p:spPr bwMode="auto">
            <a:xfrm>
              <a:off x="1581150" y="2095500"/>
              <a:ext cx="36513" cy="55563"/>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3" name="Freeform 252"/>
            <p:cNvSpPr>
              <a:spLocks/>
            </p:cNvSpPr>
            <p:nvPr/>
          </p:nvSpPr>
          <p:spPr bwMode="auto">
            <a:xfrm>
              <a:off x="1670050" y="2243137"/>
              <a:ext cx="46038" cy="31750"/>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4" name="Freeform 253"/>
            <p:cNvSpPr>
              <a:spLocks/>
            </p:cNvSpPr>
            <p:nvPr/>
          </p:nvSpPr>
          <p:spPr bwMode="auto">
            <a:xfrm>
              <a:off x="1587500" y="2341562"/>
              <a:ext cx="33338" cy="41275"/>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5" name="Freeform 254"/>
            <p:cNvSpPr>
              <a:spLocks/>
            </p:cNvSpPr>
            <p:nvPr/>
          </p:nvSpPr>
          <p:spPr bwMode="auto">
            <a:xfrm>
              <a:off x="1709737" y="2314575"/>
              <a:ext cx="44450" cy="23813"/>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6" name="Freeform 255"/>
            <p:cNvSpPr>
              <a:spLocks/>
            </p:cNvSpPr>
            <p:nvPr/>
          </p:nvSpPr>
          <p:spPr bwMode="auto">
            <a:xfrm>
              <a:off x="2025650" y="1739900"/>
              <a:ext cx="26988" cy="41275"/>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7" name="Freeform 256"/>
            <p:cNvSpPr>
              <a:spLocks/>
            </p:cNvSpPr>
            <p:nvPr/>
          </p:nvSpPr>
          <p:spPr bwMode="auto">
            <a:xfrm>
              <a:off x="1987550" y="1660525"/>
              <a:ext cx="41275" cy="46038"/>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8" name="Freeform 257"/>
            <p:cNvSpPr>
              <a:spLocks/>
            </p:cNvSpPr>
            <p:nvPr/>
          </p:nvSpPr>
          <p:spPr bwMode="auto">
            <a:xfrm>
              <a:off x="2074862" y="1579562"/>
              <a:ext cx="23813" cy="41275"/>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9" name="Freeform 258"/>
            <p:cNvSpPr>
              <a:spLocks/>
            </p:cNvSpPr>
            <p:nvPr/>
          </p:nvSpPr>
          <p:spPr bwMode="auto">
            <a:xfrm>
              <a:off x="2043112" y="1684337"/>
              <a:ext cx="31750" cy="44450"/>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0" name="Freeform 259"/>
            <p:cNvSpPr>
              <a:spLocks/>
            </p:cNvSpPr>
            <p:nvPr/>
          </p:nvSpPr>
          <p:spPr bwMode="auto">
            <a:xfrm>
              <a:off x="2136775" y="1585912"/>
              <a:ext cx="52388" cy="34925"/>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1" name="Freeform 260"/>
            <p:cNvSpPr>
              <a:spLocks/>
            </p:cNvSpPr>
            <p:nvPr/>
          </p:nvSpPr>
          <p:spPr bwMode="auto">
            <a:xfrm>
              <a:off x="2251075" y="1481137"/>
              <a:ext cx="52388" cy="39688"/>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2" name="Freeform 261"/>
            <p:cNvSpPr>
              <a:spLocks/>
            </p:cNvSpPr>
            <p:nvPr/>
          </p:nvSpPr>
          <p:spPr bwMode="auto">
            <a:xfrm>
              <a:off x="2084387" y="1638300"/>
              <a:ext cx="46038" cy="46038"/>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3" name="Freeform 262"/>
            <p:cNvSpPr>
              <a:spLocks/>
            </p:cNvSpPr>
            <p:nvPr/>
          </p:nvSpPr>
          <p:spPr bwMode="auto">
            <a:xfrm>
              <a:off x="2124075" y="1687512"/>
              <a:ext cx="46038" cy="41275"/>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4" name="Freeform 263"/>
            <p:cNvSpPr>
              <a:spLocks/>
            </p:cNvSpPr>
            <p:nvPr/>
          </p:nvSpPr>
          <p:spPr bwMode="auto">
            <a:xfrm>
              <a:off x="2216150" y="1657350"/>
              <a:ext cx="31750" cy="46038"/>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5" name="Freeform 264"/>
            <p:cNvSpPr>
              <a:spLocks/>
            </p:cNvSpPr>
            <p:nvPr/>
          </p:nvSpPr>
          <p:spPr bwMode="auto">
            <a:xfrm>
              <a:off x="2219325" y="1565275"/>
              <a:ext cx="39688" cy="26988"/>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6" name="Freeform 265"/>
            <p:cNvSpPr>
              <a:spLocks/>
            </p:cNvSpPr>
            <p:nvPr/>
          </p:nvSpPr>
          <p:spPr bwMode="auto">
            <a:xfrm>
              <a:off x="2074862" y="1719262"/>
              <a:ext cx="42863" cy="3016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7" name="Freeform 266"/>
            <p:cNvSpPr>
              <a:spLocks/>
            </p:cNvSpPr>
            <p:nvPr/>
          </p:nvSpPr>
          <p:spPr bwMode="auto">
            <a:xfrm>
              <a:off x="1643062" y="2344737"/>
              <a:ext cx="52388" cy="38100"/>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8" name="Freeform 267"/>
            <p:cNvSpPr>
              <a:spLocks/>
            </p:cNvSpPr>
            <p:nvPr/>
          </p:nvSpPr>
          <p:spPr bwMode="auto">
            <a:xfrm>
              <a:off x="1911350" y="1863725"/>
              <a:ext cx="23813" cy="19050"/>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9" name="Freeform 268"/>
            <p:cNvSpPr>
              <a:spLocks/>
            </p:cNvSpPr>
            <p:nvPr/>
          </p:nvSpPr>
          <p:spPr bwMode="auto">
            <a:xfrm>
              <a:off x="1873250" y="1804987"/>
              <a:ext cx="22225" cy="19050"/>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0" name="Freeform 269"/>
            <p:cNvSpPr>
              <a:spLocks/>
            </p:cNvSpPr>
            <p:nvPr/>
          </p:nvSpPr>
          <p:spPr bwMode="auto">
            <a:xfrm>
              <a:off x="1281112" y="2493962"/>
              <a:ext cx="49213" cy="26988"/>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1" name="Freeform 270"/>
            <p:cNvSpPr>
              <a:spLocks/>
            </p:cNvSpPr>
            <p:nvPr/>
          </p:nvSpPr>
          <p:spPr bwMode="auto">
            <a:xfrm>
              <a:off x="1993900" y="1795462"/>
              <a:ext cx="34925" cy="34925"/>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2" name="Freeform 271"/>
            <p:cNvSpPr>
              <a:spLocks/>
            </p:cNvSpPr>
            <p:nvPr/>
          </p:nvSpPr>
          <p:spPr bwMode="auto">
            <a:xfrm>
              <a:off x="1703387" y="2119312"/>
              <a:ext cx="41275" cy="28575"/>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3" name="Freeform 272"/>
            <p:cNvSpPr>
              <a:spLocks/>
            </p:cNvSpPr>
            <p:nvPr/>
          </p:nvSpPr>
          <p:spPr bwMode="auto">
            <a:xfrm>
              <a:off x="1577975" y="1981200"/>
              <a:ext cx="52388" cy="39688"/>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4" name="Freeform 273"/>
            <p:cNvSpPr>
              <a:spLocks/>
            </p:cNvSpPr>
            <p:nvPr/>
          </p:nvSpPr>
          <p:spPr bwMode="auto">
            <a:xfrm>
              <a:off x="1833562" y="2128837"/>
              <a:ext cx="42863" cy="42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5" name="Freeform 274"/>
            <p:cNvSpPr>
              <a:spLocks/>
            </p:cNvSpPr>
            <p:nvPr/>
          </p:nvSpPr>
          <p:spPr bwMode="auto">
            <a:xfrm>
              <a:off x="2022475" y="2101850"/>
              <a:ext cx="33338" cy="58738"/>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6" name="Freeform 275"/>
            <p:cNvSpPr>
              <a:spLocks/>
            </p:cNvSpPr>
            <p:nvPr/>
          </p:nvSpPr>
          <p:spPr bwMode="auto">
            <a:xfrm>
              <a:off x="1928812" y="2181225"/>
              <a:ext cx="28575" cy="38100"/>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7" name="Freeform 276"/>
            <p:cNvSpPr>
              <a:spLocks/>
            </p:cNvSpPr>
            <p:nvPr/>
          </p:nvSpPr>
          <p:spPr bwMode="auto">
            <a:xfrm>
              <a:off x="762000" y="2259012"/>
              <a:ext cx="50800" cy="39688"/>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8" name="Freeform 277"/>
            <p:cNvSpPr>
              <a:spLocks/>
            </p:cNvSpPr>
            <p:nvPr/>
          </p:nvSpPr>
          <p:spPr bwMode="auto">
            <a:xfrm>
              <a:off x="2003425" y="2227262"/>
              <a:ext cx="19050" cy="25400"/>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9" name="Freeform 278"/>
            <p:cNvSpPr>
              <a:spLocks/>
            </p:cNvSpPr>
            <p:nvPr/>
          </p:nvSpPr>
          <p:spPr bwMode="auto">
            <a:xfrm>
              <a:off x="1970087" y="2128837"/>
              <a:ext cx="26988" cy="46038"/>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0" name="Freeform 279"/>
            <p:cNvSpPr>
              <a:spLocks/>
            </p:cNvSpPr>
            <p:nvPr/>
          </p:nvSpPr>
          <p:spPr bwMode="auto">
            <a:xfrm>
              <a:off x="1917700" y="2268537"/>
              <a:ext cx="46038" cy="39688"/>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1" name="Freeform 280"/>
            <p:cNvSpPr>
              <a:spLocks/>
            </p:cNvSpPr>
            <p:nvPr/>
          </p:nvSpPr>
          <p:spPr bwMode="auto">
            <a:xfrm>
              <a:off x="1725612" y="2344737"/>
              <a:ext cx="33338" cy="58738"/>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2" name="Freeform 281"/>
            <p:cNvSpPr>
              <a:spLocks/>
            </p:cNvSpPr>
            <p:nvPr/>
          </p:nvSpPr>
          <p:spPr bwMode="auto">
            <a:xfrm>
              <a:off x="1993900" y="2157412"/>
              <a:ext cx="31750" cy="58738"/>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3" name="Freeform 282"/>
            <p:cNvSpPr>
              <a:spLocks/>
            </p:cNvSpPr>
            <p:nvPr/>
          </p:nvSpPr>
          <p:spPr bwMode="auto">
            <a:xfrm>
              <a:off x="1806575" y="2252662"/>
              <a:ext cx="30163" cy="42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4" name="Freeform 283"/>
            <p:cNvSpPr>
              <a:spLocks/>
            </p:cNvSpPr>
            <p:nvPr/>
          </p:nvSpPr>
          <p:spPr bwMode="auto">
            <a:xfrm>
              <a:off x="1762125" y="2330450"/>
              <a:ext cx="47625" cy="3651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5" name="Freeform 284"/>
            <p:cNvSpPr>
              <a:spLocks/>
            </p:cNvSpPr>
            <p:nvPr/>
          </p:nvSpPr>
          <p:spPr bwMode="auto">
            <a:xfrm>
              <a:off x="1830387" y="2311400"/>
              <a:ext cx="25400" cy="46038"/>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 name="Freeform 285"/>
            <p:cNvSpPr>
              <a:spLocks/>
            </p:cNvSpPr>
            <p:nvPr/>
          </p:nvSpPr>
          <p:spPr bwMode="auto">
            <a:xfrm>
              <a:off x="2062162" y="2144712"/>
              <a:ext cx="52388" cy="3968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7" name="Freeform 286"/>
            <p:cNvSpPr>
              <a:spLocks/>
            </p:cNvSpPr>
            <p:nvPr/>
          </p:nvSpPr>
          <p:spPr bwMode="auto">
            <a:xfrm>
              <a:off x="2157412" y="1379537"/>
              <a:ext cx="58738" cy="33338"/>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8" name="Freeform 287"/>
            <p:cNvSpPr>
              <a:spLocks/>
            </p:cNvSpPr>
            <p:nvPr/>
          </p:nvSpPr>
          <p:spPr bwMode="auto">
            <a:xfrm>
              <a:off x="2163762" y="2024062"/>
              <a:ext cx="49213" cy="42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9" name="Freeform 288"/>
            <p:cNvSpPr>
              <a:spLocks/>
            </p:cNvSpPr>
            <p:nvPr/>
          </p:nvSpPr>
          <p:spPr bwMode="auto">
            <a:xfrm>
              <a:off x="1951037" y="2055812"/>
              <a:ext cx="36513" cy="46038"/>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0" name="Freeform 289"/>
            <p:cNvSpPr>
              <a:spLocks/>
            </p:cNvSpPr>
            <p:nvPr/>
          </p:nvSpPr>
          <p:spPr bwMode="auto">
            <a:xfrm>
              <a:off x="2265362" y="1617662"/>
              <a:ext cx="46038" cy="39688"/>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1" name="Freeform 290"/>
            <p:cNvSpPr>
              <a:spLocks/>
            </p:cNvSpPr>
            <p:nvPr/>
          </p:nvSpPr>
          <p:spPr bwMode="auto">
            <a:xfrm>
              <a:off x="2200275" y="1728787"/>
              <a:ext cx="58738" cy="33338"/>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2" name="Freeform 291"/>
            <p:cNvSpPr>
              <a:spLocks/>
            </p:cNvSpPr>
            <p:nvPr/>
          </p:nvSpPr>
          <p:spPr bwMode="auto">
            <a:xfrm>
              <a:off x="738187" y="2317750"/>
              <a:ext cx="42863" cy="3016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3" name="Freeform 292"/>
            <p:cNvSpPr>
              <a:spLocks/>
            </p:cNvSpPr>
            <p:nvPr/>
          </p:nvSpPr>
          <p:spPr bwMode="auto">
            <a:xfrm>
              <a:off x="2200275" y="1824037"/>
              <a:ext cx="44450" cy="46038"/>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4" name="Freeform 293"/>
            <p:cNvSpPr>
              <a:spLocks/>
            </p:cNvSpPr>
            <p:nvPr/>
          </p:nvSpPr>
          <p:spPr bwMode="auto">
            <a:xfrm>
              <a:off x="784225" y="2301875"/>
              <a:ext cx="39688" cy="52388"/>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5" name="Freeform 294"/>
            <p:cNvSpPr>
              <a:spLocks/>
            </p:cNvSpPr>
            <p:nvPr/>
          </p:nvSpPr>
          <p:spPr bwMode="auto">
            <a:xfrm>
              <a:off x="833437" y="2324100"/>
              <a:ext cx="28575" cy="49213"/>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6" name="Freeform 295"/>
            <p:cNvSpPr>
              <a:spLocks/>
            </p:cNvSpPr>
            <p:nvPr/>
          </p:nvSpPr>
          <p:spPr bwMode="auto">
            <a:xfrm>
              <a:off x="765175" y="2413000"/>
              <a:ext cx="44450" cy="22225"/>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7" name="Freeform 296"/>
            <p:cNvSpPr>
              <a:spLocks/>
            </p:cNvSpPr>
            <p:nvPr/>
          </p:nvSpPr>
          <p:spPr bwMode="auto">
            <a:xfrm>
              <a:off x="2139950" y="1854200"/>
              <a:ext cx="46038" cy="25400"/>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8" name="Freeform 297"/>
            <p:cNvSpPr>
              <a:spLocks/>
            </p:cNvSpPr>
            <p:nvPr/>
          </p:nvSpPr>
          <p:spPr bwMode="auto">
            <a:xfrm>
              <a:off x="731837" y="2363787"/>
              <a:ext cx="61913" cy="33338"/>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9" name="Freeform 298"/>
            <p:cNvSpPr>
              <a:spLocks/>
            </p:cNvSpPr>
            <p:nvPr/>
          </p:nvSpPr>
          <p:spPr bwMode="auto">
            <a:xfrm>
              <a:off x="2081212" y="1925637"/>
              <a:ext cx="46038" cy="42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0" name="Freeform 299"/>
            <p:cNvSpPr>
              <a:spLocks/>
            </p:cNvSpPr>
            <p:nvPr/>
          </p:nvSpPr>
          <p:spPr bwMode="auto">
            <a:xfrm>
              <a:off x="2133600" y="2058987"/>
              <a:ext cx="33338" cy="60325"/>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1" name="Freeform 300"/>
            <p:cNvSpPr>
              <a:spLocks/>
            </p:cNvSpPr>
            <p:nvPr/>
          </p:nvSpPr>
          <p:spPr bwMode="auto">
            <a:xfrm>
              <a:off x="1879600" y="2230437"/>
              <a:ext cx="31750" cy="58738"/>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2" name="Freeform 301"/>
            <p:cNvSpPr>
              <a:spLocks/>
            </p:cNvSpPr>
            <p:nvPr/>
          </p:nvSpPr>
          <p:spPr bwMode="auto">
            <a:xfrm>
              <a:off x="2346325" y="1370012"/>
              <a:ext cx="26988" cy="49213"/>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3" name="Freeform 302"/>
            <p:cNvSpPr>
              <a:spLocks/>
            </p:cNvSpPr>
            <p:nvPr/>
          </p:nvSpPr>
          <p:spPr bwMode="auto">
            <a:xfrm>
              <a:off x="941387" y="2278062"/>
              <a:ext cx="31750" cy="60325"/>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4" name="Freeform 303"/>
            <p:cNvSpPr>
              <a:spLocks/>
            </p:cNvSpPr>
            <p:nvPr/>
          </p:nvSpPr>
          <p:spPr bwMode="auto">
            <a:xfrm>
              <a:off x="2300287" y="1736725"/>
              <a:ext cx="33338" cy="58738"/>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5" name="Freeform 304"/>
            <p:cNvSpPr>
              <a:spLocks/>
            </p:cNvSpPr>
            <p:nvPr/>
          </p:nvSpPr>
          <p:spPr bwMode="auto">
            <a:xfrm>
              <a:off x="2376487" y="1481137"/>
              <a:ext cx="28575" cy="39688"/>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6" name="Freeform 305"/>
            <p:cNvSpPr>
              <a:spLocks/>
            </p:cNvSpPr>
            <p:nvPr/>
          </p:nvSpPr>
          <p:spPr bwMode="auto">
            <a:xfrm>
              <a:off x="2157412" y="1962150"/>
              <a:ext cx="42863" cy="46038"/>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7" name="Freeform 306"/>
            <p:cNvSpPr>
              <a:spLocks/>
            </p:cNvSpPr>
            <p:nvPr/>
          </p:nvSpPr>
          <p:spPr bwMode="auto">
            <a:xfrm>
              <a:off x="2314575" y="1497012"/>
              <a:ext cx="52388" cy="39688"/>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8" name="Freeform 307"/>
            <p:cNvSpPr>
              <a:spLocks/>
            </p:cNvSpPr>
            <p:nvPr/>
          </p:nvSpPr>
          <p:spPr bwMode="auto">
            <a:xfrm>
              <a:off x="2259012" y="1811337"/>
              <a:ext cx="44450" cy="3651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9" name="Freeform 308"/>
            <p:cNvSpPr>
              <a:spLocks/>
            </p:cNvSpPr>
            <p:nvPr/>
          </p:nvSpPr>
          <p:spPr bwMode="auto">
            <a:xfrm>
              <a:off x="2352675" y="1684337"/>
              <a:ext cx="26988" cy="44450"/>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0" name="Freeform 309"/>
            <p:cNvSpPr>
              <a:spLocks/>
            </p:cNvSpPr>
            <p:nvPr/>
          </p:nvSpPr>
          <p:spPr bwMode="auto">
            <a:xfrm>
              <a:off x="901700" y="2249487"/>
              <a:ext cx="22225" cy="46038"/>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1" name="Freeform 310"/>
            <p:cNvSpPr>
              <a:spLocks/>
            </p:cNvSpPr>
            <p:nvPr/>
          </p:nvSpPr>
          <p:spPr bwMode="auto">
            <a:xfrm>
              <a:off x="2036762" y="2036762"/>
              <a:ext cx="50800" cy="39688"/>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2" name="Freeform 311"/>
            <p:cNvSpPr>
              <a:spLocks/>
            </p:cNvSpPr>
            <p:nvPr/>
          </p:nvSpPr>
          <p:spPr bwMode="auto">
            <a:xfrm>
              <a:off x="2151062" y="1795462"/>
              <a:ext cx="58738" cy="31750"/>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3" name="Freeform 312"/>
            <p:cNvSpPr>
              <a:spLocks/>
            </p:cNvSpPr>
            <p:nvPr/>
          </p:nvSpPr>
          <p:spPr bwMode="auto">
            <a:xfrm>
              <a:off x="2300287" y="1327150"/>
              <a:ext cx="36513" cy="52388"/>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4" name="Freeform 313"/>
            <p:cNvSpPr>
              <a:spLocks/>
            </p:cNvSpPr>
            <p:nvPr/>
          </p:nvSpPr>
          <p:spPr bwMode="auto">
            <a:xfrm>
              <a:off x="2392362" y="1373187"/>
              <a:ext cx="25400" cy="19050"/>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5" name="Freeform 314"/>
            <p:cNvSpPr>
              <a:spLocks/>
            </p:cNvSpPr>
            <p:nvPr/>
          </p:nvSpPr>
          <p:spPr bwMode="auto">
            <a:xfrm>
              <a:off x="2352675" y="1425575"/>
              <a:ext cx="36513" cy="46038"/>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6" name="Freeform 315"/>
            <p:cNvSpPr>
              <a:spLocks/>
            </p:cNvSpPr>
            <p:nvPr/>
          </p:nvSpPr>
          <p:spPr bwMode="auto">
            <a:xfrm>
              <a:off x="2432050" y="1441450"/>
              <a:ext cx="46038" cy="2698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7" name="Freeform 316"/>
            <p:cNvSpPr>
              <a:spLocks/>
            </p:cNvSpPr>
            <p:nvPr/>
          </p:nvSpPr>
          <p:spPr bwMode="auto">
            <a:xfrm>
              <a:off x="2203450" y="1416050"/>
              <a:ext cx="44450" cy="38100"/>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8" name="Freeform 317"/>
            <p:cNvSpPr>
              <a:spLocks/>
            </p:cNvSpPr>
            <p:nvPr/>
          </p:nvSpPr>
          <p:spPr bwMode="auto">
            <a:xfrm>
              <a:off x="2081212" y="1533525"/>
              <a:ext cx="58738" cy="34925"/>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9" name="Freeform 318"/>
            <p:cNvSpPr>
              <a:spLocks/>
            </p:cNvSpPr>
            <p:nvPr/>
          </p:nvSpPr>
          <p:spPr bwMode="auto">
            <a:xfrm>
              <a:off x="2411412" y="1323975"/>
              <a:ext cx="58738" cy="33338"/>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0" name="Freeform 319"/>
            <p:cNvSpPr>
              <a:spLocks/>
            </p:cNvSpPr>
            <p:nvPr/>
          </p:nvSpPr>
          <p:spPr bwMode="auto">
            <a:xfrm>
              <a:off x="2160587" y="1516062"/>
              <a:ext cx="46038" cy="46038"/>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1" name="Freeform 320"/>
            <p:cNvSpPr>
              <a:spLocks/>
            </p:cNvSpPr>
            <p:nvPr/>
          </p:nvSpPr>
          <p:spPr bwMode="auto">
            <a:xfrm>
              <a:off x="920750" y="2363787"/>
              <a:ext cx="33338" cy="46038"/>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2" name="Freeform 321"/>
            <p:cNvSpPr>
              <a:spLocks/>
            </p:cNvSpPr>
            <p:nvPr/>
          </p:nvSpPr>
          <p:spPr bwMode="auto">
            <a:xfrm>
              <a:off x="2206625" y="1990725"/>
              <a:ext cx="49213" cy="23813"/>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3" name="Freeform 322"/>
            <p:cNvSpPr>
              <a:spLocks/>
            </p:cNvSpPr>
            <p:nvPr/>
          </p:nvSpPr>
          <p:spPr bwMode="auto">
            <a:xfrm>
              <a:off x="2490787" y="1163637"/>
              <a:ext cx="46038" cy="25400"/>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4" name="Freeform 323"/>
            <p:cNvSpPr>
              <a:spLocks/>
            </p:cNvSpPr>
            <p:nvPr/>
          </p:nvSpPr>
          <p:spPr bwMode="auto">
            <a:xfrm>
              <a:off x="2339975" y="1787525"/>
              <a:ext cx="61913" cy="3651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5" name="Freeform 324"/>
            <p:cNvSpPr>
              <a:spLocks/>
            </p:cNvSpPr>
            <p:nvPr/>
          </p:nvSpPr>
          <p:spPr bwMode="auto">
            <a:xfrm>
              <a:off x="2078037" y="2089150"/>
              <a:ext cx="26988" cy="19050"/>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6" name="Freeform 325"/>
            <p:cNvSpPr>
              <a:spLocks/>
            </p:cNvSpPr>
            <p:nvPr/>
          </p:nvSpPr>
          <p:spPr bwMode="auto">
            <a:xfrm>
              <a:off x="1960562" y="2203450"/>
              <a:ext cx="23813" cy="46038"/>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7" name="Freeform 326"/>
            <p:cNvSpPr>
              <a:spLocks/>
            </p:cNvSpPr>
            <p:nvPr/>
          </p:nvSpPr>
          <p:spPr bwMode="auto">
            <a:xfrm>
              <a:off x="2182812" y="1889125"/>
              <a:ext cx="46038" cy="26988"/>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8" name="Freeform 327"/>
            <p:cNvSpPr>
              <a:spLocks/>
            </p:cNvSpPr>
            <p:nvPr/>
          </p:nvSpPr>
          <p:spPr bwMode="auto">
            <a:xfrm>
              <a:off x="2244725" y="1863725"/>
              <a:ext cx="23813" cy="42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9" name="Freeform 328"/>
            <p:cNvSpPr>
              <a:spLocks/>
            </p:cNvSpPr>
            <p:nvPr/>
          </p:nvSpPr>
          <p:spPr bwMode="auto">
            <a:xfrm>
              <a:off x="2200275" y="1241425"/>
              <a:ext cx="41275" cy="42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0" name="Freeform 329"/>
            <p:cNvSpPr>
              <a:spLocks/>
            </p:cNvSpPr>
            <p:nvPr/>
          </p:nvSpPr>
          <p:spPr bwMode="auto">
            <a:xfrm>
              <a:off x="2111375" y="1997075"/>
              <a:ext cx="15875" cy="23813"/>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1" name="Freeform 330"/>
            <p:cNvSpPr>
              <a:spLocks/>
            </p:cNvSpPr>
            <p:nvPr/>
          </p:nvSpPr>
          <p:spPr bwMode="auto">
            <a:xfrm>
              <a:off x="2265362" y="1036637"/>
              <a:ext cx="25400" cy="41275"/>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2" name="Freeform 331"/>
            <p:cNvSpPr>
              <a:spLocks/>
            </p:cNvSpPr>
            <p:nvPr/>
          </p:nvSpPr>
          <p:spPr bwMode="auto">
            <a:xfrm>
              <a:off x="2395537" y="1670050"/>
              <a:ext cx="52388" cy="42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3" name="Freeform 332"/>
            <p:cNvSpPr>
              <a:spLocks/>
            </p:cNvSpPr>
            <p:nvPr/>
          </p:nvSpPr>
          <p:spPr bwMode="auto">
            <a:xfrm>
              <a:off x="2425700" y="1104900"/>
              <a:ext cx="41275" cy="46038"/>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4" name="Freeform 333"/>
            <p:cNvSpPr>
              <a:spLocks/>
            </p:cNvSpPr>
            <p:nvPr/>
          </p:nvSpPr>
          <p:spPr bwMode="auto">
            <a:xfrm>
              <a:off x="2362200" y="935037"/>
              <a:ext cx="39688" cy="52388"/>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5" name="Freeform 334"/>
            <p:cNvSpPr>
              <a:spLocks/>
            </p:cNvSpPr>
            <p:nvPr/>
          </p:nvSpPr>
          <p:spPr bwMode="auto">
            <a:xfrm>
              <a:off x="2349500" y="1287462"/>
              <a:ext cx="39688" cy="26988"/>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6" name="Freeform 335"/>
            <p:cNvSpPr>
              <a:spLocks/>
            </p:cNvSpPr>
            <p:nvPr/>
          </p:nvSpPr>
          <p:spPr bwMode="auto">
            <a:xfrm>
              <a:off x="2247900" y="1169987"/>
              <a:ext cx="33338" cy="52388"/>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7" name="Freeform 336"/>
            <p:cNvSpPr>
              <a:spLocks/>
            </p:cNvSpPr>
            <p:nvPr/>
          </p:nvSpPr>
          <p:spPr bwMode="auto">
            <a:xfrm>
              <a:off x="2293937" y="1262062"/>
              <a:ext cx="49213" cy="31750"/>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8" name="Freeform 337"/>
            <p:cNvSpPr>
              <a:spLocks/>
            </p:cNvSpPr>
            <p:nvPr/>
          </p:nvSpPr>
          <p:spPr bwMode="auto">
            <a:xfrm>
              <a:off x="2287587" y="1885950"/>
              <a:ext cx="36513" cy="42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9" name="Freeform 338"/>
            <p:cNvSpPr>
              <a:spLocks/>
            </p:cNvSpPr>
            <p:nvPr/>
          </p:nvSpPr>
          <p:spPr bwMode="auto">
            <a:xfrm>
              <a:off x="2425700" y="1249362"/>
              <a:ext cx="34925" cy="34925"/>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0" name="Freeform 339"/>
            <p:cNvSpPr>
              <a:spLocks/>
            </p:cNvSpPr>
            <p:nvPr/>
          </p:nvSpPr>
          <p:spPr bwMode="auto">
            <a:xfrm>
              <a:off x="2324100" y="1169987"/>
              <a:ext cx="25400" cy="42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1" name="Freeform 340"/>
            <p:cNvSpPr>
              <a:spLocks/>
            </p:cNvSpPr>
            <p:nvPr/>
          </p:nvSpPr>
          <p:spPr bwMode="auto">
            <a:xfrm>
              <a:off x="2287587" y="614362"/>
              <a:ext cx="49213" cy="46038"/>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2" name="Freeform 341"/>
            <p:cNvSpPr>
              <a:spLocks/>
            </p:cNvSpPr>
            <p:nvPr/>
          </p:nvSpPr>
          <p:spPr bwMode="auto">
            <a:xfrm>
              <a:off x="2287587" y="966787"/>
              <a:ext cx="42863" cy="46038"/>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3" name="Freeform 342"/>
            <p:cNvSpPr>
              <a:spLocks/>
            </p:cNvSpPr>
            <p:nvPr/>
          </p:nvSpPr>
          <p:spPr bwMode="auto">
            <a:xfrm>
              <a:off x="2281237" y="787400"/>
              <a:ext cx="52388" cy="3968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4" name="Freeform 343"/>
            <p:cNvSpPr>
              <a:spLocks/>
            </p:cNvSpPr>
            <p:nvPr/>
          </p:nvSpPr>
          <p:spPr bwMode="auto">
            <a:xfrm>
              <a:off x="2379662" y="1120775"/>
              <a:ext cx="22225" cy="42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5" name="Freeform 344"/>
            <p:cNvSpPr>
              <a:spLocks/>
            </p:cNvSpPr>
            <p:nvPr/>
          </p:nvSpPr>
          <p:spPr bwMode="auto">
            <a:xfrm>
              <a:off x="2290762" y="754062"/>
              <a:ext cx="49213" cy="33338"/>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6" name="Freeform 345"/>
            <p:cNvSpPr>
              <a:spLocks/>
            </p:cNvSpPr>
            <p:nvPr/>
          </p:nvSpPr>
          <p:spPr bwMode="auto">
            <a:xfrm>
              <a:off x="2346325" y="1009650"/>
              <a:ext cx="33338" cy="46038"/>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7" name="Freeform 346"/>
            <p:cNvSpPr>
              <a:spLocks/>
            </p:cNvSpPr>
            <p:nvPr/>
          </p:nvSpPr>
          <p:spPr bwMode="auto">
            <a:xfrm>
              <a:off x="2349500" y="1120775"/>
              <a:ext cx="23813" cy="20638"/>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8" name="Freeform 347"/>
            <p:cNvSpPr>
              <a:spLocks/>
            </p:cNvSpPr>
            <p:nvPr/>
          </p:nvSpPr>
          <p:spPr bwMode="auto">
            <a:xfrm>
              <a:off x="2271712" y="1111250"/>
              <a:ext cx="42863" cy="3016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9" name="Freeform 348"/>
            <p:cNvSpPr>
              <a:spLocks/>
            </p:cNvSpPr>
            <p:nvPr/>
          </p:nvSpPr>
          <p:spPr bwMode="auto">
            <a:xfrm>
              <a:off x="2373312" y="1212850"/>
              <a:ext cx="31750" cy="3651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0" name="Freeform 349"/>
            <p:cNvSpPr>
              <a:spLocks/>
            </p:cNvSpPr>
            <p:nvPr/>
          </p:nvSpPr>
          <p:spPr bwMode="auto">
            <a:xfrm>
              <a:off x="2395537" y="1546225"/>
              <a:ext cx="52388" cy="3651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1" name="Freeform 350"/>
            <p:cNvSpPr>
              <a:spLocks/>
            </p:cNvSpPr>
            <p:nvPr/>
          </p:nvSpPr>
          <p:spPr bwMode="auto">
            <a:xfrm>
              <a:off x="2330450" y="858837"/>
              <a:ext cx="42863" cy="46038"/>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2" name="Freeform 351"/>
            <p:cNvSpPr>
              <a:spLocks/>
            </p:cNvSpPr>
            <p:nvPr/>
          </p:nvSpPr>
          <p:spPr bwMode="auto">
            <a:xfrm>
              <a:off x="2216150" y="1931987"/>
              <a:ext cx="42863" cy="19050"/>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3" name="Freeform 352"/>
            <p:cNvSpPr>
              <a:spLocks/>
            </p:cNvSpPr>
            <p:nvPr/>
          </p:nvSpPr>
          <p:spPr bwMode="auto">
            <a:xfrm>
              <a:off x="2163762" y="1450975"/>
              <a:ext cx="46038" cy="39688"/>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4" name="Freeform 353"/>
            <p:cNvSpPr>
              <a:spLocks/>
            </p:cNvSpPr>
            <p:nvPr/>
          </p:nvSpPr>
          <p:spPr bwMode="auto">
            <a:xfrm>
              <a:off x="2408237" y="1058862"/>
              <a:ext cx="33338" cy="39688"/>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5" name="Freeform 354"/>
            <p:cNvSpPr>
              <a:spLocks/>
            </p:cNvSpPr>
            <p:nvPr/>
          </p:nvSpPr>
          <p:spPr bwMode="auto">
            <a:xfrm>
              <a:off x="2203450" y="1320800"/>
              <a:ext cx="52388" cy="39688"/>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6" name="Freeform 355"/>
            <p:cNvSpPr>
              <a:spLocks/>
            </p:cNvSpPr>
            <p:nvPr/>
          </p:nvSpPr>
          <p:spPr bwMode="auto">
            <a:xfrm>
              <a:off x="882650" y="2317750"/>
              <a:ext cx="34925" cy="49213"/>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7" name="Freeform 356"/>
            <p:cNvSpPr>
              <a:spLocks/>
            </p:cNvSpPr>
            <p:nvPr/>
          </p:nvSpPr>
          <p:spPr bwMode="auto">
            <a:xfrm>
              <a:off x="2370137" y="754062"/>
              <a:ext cx="34925" cy="55563"/>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8" name="Freeform 357"/>
            <p:cNvSpPr>
              <a:spLocks/>
            </p:cNvSpPr>
            <p:nvPr/>
          </p:nvSpPr>
          <p:spPr bwMode="auto">
            <a:xfrm>
              <a:off x="2428875" y="922337"/>
              <a:ext cx="41275" cy="44450"/>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9" name="Freeform 358"/>
            <p:cNvSpPr>
              <a:spLocks/>
            </p:cNvSpPr>
            <p:nvPr/>
          </p:nvSpPr>
          <p:spPr bwMode="auto">
            <a:xfrm>
              <a:off x="2327275" y="692150"/>
              <a:ext cx="19050" cy="42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0" name="Freeform 359"/>
            <p:cNvSpPr>
              <a:spLocks/>
            </p:cNvSpPr>
            <p:nvPr/>
          </p:nvSpPr>
          <p:spPr bwMode="auto">
            <a:xfrm>
              <a:off x="2314575" y="823912"/>
              <a:ext cx="52388" cy="34925"/>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1" name="Freeform 360"/>
            <p:cNvSpPr>
              <a:spLocks/>
            </p:cNvSpPr>
            <p:nvPr/>
          </p:nvSpPr>
          <p:spPr bwMode="auto">
            <a:xfrm>
              <a:off x="2411412" y="858837"/>
              <a:ext cx="42863" cy="42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2" name="Freeform 361"/>
            <p:cNvSpPr>
              <a:spLocks/>
            </p:cNvSpPr>
            <p:nvPr/>
          </p:nvSpPr>
          <p:spPr bwMode="auto">
            <a:xfrm>
              <a:off x="2435225" y="1036637"/>
              <a:ext cx="15875" cy="22225"/>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3" name="Freeform 362"/>
            <p:cNvSpPr>
              <a:spLocks/>
            </p:cNvSpPr>
            <p:nvPr/>
          </p:nvSpPr>
          <p:spPr bwMode="auto">
            <a:xfrm>
              <a:off x="2274887" y="1212850"/>
              <a:ext cx="36513" cy="55563"/>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4" name="Freeform 363"/>
            <p:cNvSpPr>
              <a:spLocks/>
            </p:cNvSpPr>
            <p:nvPr/>
          </p:nvSpPr>
          <p:spPr bwMode="auto">
            <a:xfrm>
              <a:off x="2451100" y="1052512"/>
              <a:ext cx="49213" cy="3333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5" name="Freeform 364"/>
            <p:cNvSpPr>
              <a:spLocks/>
            </p:cNvSpPr>
            <p:nvPr/>
          </p:nvSpPr>
          <p:spPr bwMode="auto">
            <a:xfrm>
              <a:off x="2355850" y="1604962"/>
              <a:ext cx="36513" cy="39688"/>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6" name="Freeform 365"/>
            <p:cNvSpPr>
              <a:spLocks/>
            </p:cNvSpPr>
            <p:nvPr/>
          </p:nvSpPr>
          <p:spPr bwMode="auto">
            <a:xfrm>
              <a:off x="2265362" y="1408112"/>
              <a:ext cx="49213" cy="23813"/>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7" name="Freeform 366"/>
            <p:cNvSpPr>
              <a:spLocks/>
            </p:cNvSpPr>
            <p:nvPr/>
          </p:nvSpPr>
          <p:spPr bwMode="auto">
            <a:xfrm>
              <a:off x="2343150" y="709612"/>
              <a:ext cx="49213" cy="41275"/>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8" name="Freeform 367"/>
            <p:cNvSpPr>
              <a:spLocks/>
            </p:cNvSpPr>
            <p:nvPr/>
          </p:nvSpPr>
          <p:spPr bwMode="auto">
            <a:xfrm>
              <a:off x="846137" y="2435225"/>
              <a:ext cx="42863" cy="46038"/>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9" name="Freeform 368"/>
            <p:cNvSpPr>
              <a:spLocks/>
            </p:cNvSpPr>
            <p:nvPr/>
          </p:nvSpPr>
          <p:spPr bwMode="auto">
            <a:xfrm>
              <a:off x="561975" y="2243137"/>
              <a:ext cx="22225" cy="42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0" name="Freeform 369"/>
            <p:cNvSpPr>
              <a:spLocks/>
            </p:cNvSpPr>
            <p:nvPr/>
          </p:nvSpPr>
          <p:spPr bwMode="auto">
            <a:xfrm>
              <a:off x="417512" y="2222500"/>
              <a:ext cx="49213" cy="3016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1" name="Freeform 370"/>
            <p:cNvSpPr>
              <a:spLocks/>
            </p:cNvSpPr>
            <p:nvPr/>
          </p:nvSpPr>
          <p:spPr bwMode="auto">
            <a:xfrm>
              <a:off x="493712" y="2271712"/>
              <a:ext cx="34925" cy="46038"/>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2" name="Freeform 371"/>
            <p:cNvSpPr>
              <a:spLocks/>
            </p:cNvSpPr>
            <p:nvPr/>
          </p:nvSpPr>
          <p:spPr bwMode="auto">
            <a:xfrm>
              <a:off x="512762" y="2227262"/>
              <a:ext cx="19050" cy="15875"/>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3" name="Freeform 372"/>
            <p:cNvSpPr>
              <a:spLocks/>
            </p:cNvSpPr>
            <p:nvPr/>
          </p:nvSpPr>
          <p:spPr bwMode="auto">
            <a:xfrm>
              <a:off x="519112" y="2308225"/>
              <a:ext cx="33338" cy="3651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4" name="Freeform 373"/>
            <p:cNvSpPr>
              <a:spLocks/>
            </p:cNvSpPr>
            <p:nvPr/>
          </p:nvSpPr>
          <p:spPr bwMode="auto">
            <a:xfrm>
              <a:off x="639762" y="2271712"/>
              <a:ext cx="52388" cy="39688"/>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5" name="Freeform 374"/>
            <p:cNvSpPr>
              <a:spLocks/>
            </p:cNvSpPr>
            <p:nvPr/>
          </p:nvSpPr>
          <p:spPr bwMode="auto">
            <a:xfrm>
              <a:off x="935037" y="2413000"/>
              <a:ext cx="41275" cy="46038"/>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6" name="Freeform 375"/>
            <p:cNvSpPr>
              <a:spLocks/>
            </p:cNvSpPr>
            <p:nvPr/>
          </p:nvSpPr>
          <p:spPr bwMode="auto">
            <a:xfrm>
              <a:off x="604837" y="2366962"/>
              <a:ext cx="41275" cy="19050"/>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7" name="Freeform 376"/>
            <p:cNvSpPr>
              <a:spLocks/>
            </p:cNvSpPr>
            <p:nvPr/>
          </p:nvSpPr>
          <p:spPr bwMode="auto">
            <a:xfrm>
              <a:off x="604837" y="2243137"/>
              <a:ext cx="34925" cy="49213"/>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8" name="Freeform 377"/>
            <p:cNvSpPr>
              <a:spLocks/>
            </p:cNvSpPr>
            <p:nvPr/>
          </p:nvSpPr>
          <p:spPr bwMode="auto">
            <a:xfrm>
              <a:off x="688975" y="2301875"/>
              <a:ext cx="30163" cy="46038"/>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9" name="Freeform 378"/>
            <p:cNvSpPr>
              <a:spLocks/>
            </p:cNvSpPr>
            <p:nvPr/>
          </p:nvSpPr>
          <p:spPr bwMode="auto">
            <a:xfrm>
              <a:off x="682625" y="2390775"/>
              <a:ext cx="42863" cy="28575"/>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0" name="Freeform 379"/>
            <p:cNvSpPr>
              <a:spLocks/>
            </p:cNvSpPr>
            <p:nvPr/>
          </p:nvSpPr>
          <p:spPr bwMode="auto">
            <a:xfrm>
              <a:off x="568325" y="2305050"/>
              <a:ext cx="33338" cy="3651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1" name="Freeform 380"/>
            <p:cNvSpPr>
              <a:spLocks/>
            </p:cNvSpPr>
            <p:nvPr/>
          </p:nvSpPr>
          <p:spPr bwMode="auto">
            <a:xfrm>
              <a:off x="973137" y="2363787"/>
              <a:ext cx="39688" cy="33338"/>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2" name="Freeform 381"/>
            <p:cNvSpPr>
              <a:spLocks/>
            </p:cNvSpPr>
            <p:nvPr/>
          </p:nvSpPr>
          <p:spPr bwMode="auto">
            <a:xfrm>
              <a:off x="2411412" y="1608137"/>
              <a:ext cx="52388" cy="39688"/>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3" name="Freeform 382"/>
            <p:cNvSpPr>
              <a:spLocks/>
            </p:cNvSpPr>
            <p:nvPr/>
          </p:nvSpPr>
          <p:spPr bwMode="auto">
            <a:xfrm>
              <a:off x="2336800" y="654050"/>
              <a:ext cx="19050" cy="19050"/>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4" name="Freeform 383"/>
            <p:cNvSpPr>
              <a:spLocks/>
            </p:cNvSpPr>
            <p:nvPr/>
          </p:nvSpPr>
          <p:spPr bwMode="auto">
            <a:xfrm>
              <a:off x="2370137" y="1052512"/>
              <a:ext cx="19050" cy="15875"/>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5" name="Freeform 384"/>
            <p:cNvSpPr>
              <a:spLocks/>
            </p:cNvSpPr>
            <p:nvPr/>
          </p:nvSpPr>
          <p:spPr bwMode="auto">
            <a:xfrm>
              <a:off x="852487" y="2400300"/>
              <a:ext cx="46038" cy="25400"/>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6" name="Freeform 385"/>
            <p:cNvSpPr>
              <a:spLocks/>
            </p:cNvSpPr>
            <p:nvPr/>
          </p:nvSpPr>
          <p:spPr bwMode="auto">
            <a:xfrm>
              <a:off x="2422525" y="1196975"/>
              <a:ext cx="38100" cy="28575"/>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7" name="Freeform 386"/>
            <p:cNvSpPr>
              <a:spLocks/>
            </p:cNvSpPr>
            <p:nvPr/>
          </p:nvSpPr>
          <p:spPr bwMode="auto">
            <a:xfrm>
              <a:off x="2386012" y="984250"/>
              <a:ext cx="49213" cy="46038"/>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8" name="Freeform 387"/>
            <p:cNvSpPr>
              <a:spLocks/>
            </p:cNvSpPr>
            <p:nvPr/>
          </p:nvSpPr>
          <p:spPr bwMode="auto">
            <a:xfrm>
              <a:off x="1839912" y="2209800"/>
              <a:ext cx="52388" cy="39688"/>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9" name="Freeform 388"/>
            <p:cNvSpPr>
              <a:spLocks/>
            </p:cNvSpPr>
            <p:nvPr/>
          </p:nvSpPr>
          <p:spPr bwMode="auto">
            <a:xfrm>
              <a:off x="2303462" y="1565275"/>
              <a:ext cx="42863" cy="23813"/>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0" name="Freeform 389"/>
            <p:cNvSpPr>
              <a:spLocks/>
            </p:cNvSpPr>
            <p:nvPr/>
          </p:nvSpPr>
          <p:spPr bwMode="auto">
            <a:xfrm>
              <a:off x="2247900" y="555625"/>
              <a:ext cx="42863" cy="28575"/>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1" name="Freeform 390"/>
            <p:cNvSpPr>
              <a:spLocks/>
            </p:cNvSpPr>
            <p:nvPr/>
          </p:nvSpPr>
          <p:spPr bwMode="auto">
            <a:xfrm>
              <a:off x="2460625" y="1379537"/>
              <a:ext cx="39688" cy="28575"/>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2" name="Freeform 391"/>
            <p:cNvSpPr>
              <a:spLocks/>
            </p:cNvSpPr>
            <p:nvPr/>
          </p:nvSpPr>
          <p:spPr bwMode="auto">
            <a:xfrm>
              <a:off x="2447925" y="1487487"/>
              <a:ext cx="58738" cy="28575"/>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3" name="Freeform 392"/>
            <p:cNvSpPr>
              <a:spLocks/>
            </p:cNvSpPr>
            <p:nvPr/>
          </p:nvSpPr>
          <p:spPr bwMode="auto">
            <a:xfrm>
              <a:off x="90487" y="74612"/>
              <a:ext cx="2233613" cy="219392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4" name="Freeform 393"/>
            <p:cNvSpPr>
              <a:spLocks/>
            </p:cNvSpPr>
            <p:nvPr/>
          </p:nvSpPr>
          <p:spPr bwMode="auto">
            <a:xfrm>
              <a:off x="219075" y="204787"/>
              <a:ext cx="1924050" cy="1858963"/>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rgbClr val="FC6E04">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5" name="Freeform 394"/>
            <p:cNvSpPr>
              <a:spLocks/>
            </p:cNvSpPr>
            <p:nvPr/>
          </p:nvSpPr>
          <p:spPr bwMode="auto">
            <a:xfrm>
              <a:off x="882650" y="954087"/>
              <a:ext cx="534988" cy="566738"/>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6" name="Freeform 395"/>
            <p:cNvSpPr>
              <a:spLocks/>
            </p:cNvSpPr>
            <p:nvPr/>
          </p:nvSpPr>
          <p:spPr bwMode="auto">
            <a:xfrm>
              <a:off x="1401762" y="438150"/>
              <a:ext cx="209550" cy="385763"/>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7" name="Freeform 396"/>
            <p:cNvSpPr>
              <a:spLocks/>
            </p:cNvSpPr>
            <p:nvPr/>
          </p:nvSpPr>
          <p:spPr bwMode="auto">
            <a:xfrm>
              <a:off x="1209675" y="450850"/>
              <a:ext cx="68263" cy="369888"/>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8" name="Freeform 397"/>
            <p:cNvSpPr>
              <a:spLocks/>
            </p:cNvSpPr>
            <p:nvPr/>
          </p:nvSpPr>
          <p:spPr bwMode="auto">
            <a:xfrm>
              <a:off x="757237" y="657225"/>
              <a:ext cx="249238" cy="303213"/>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9" name="Freeform 398"/>
            <p:cNvSpPr>
              <a:spLocks/>
            </p:cNvSpPr>
            <p:nvPr/>
          </p:nvSpPr>
          <p:spPr bwMode="auto">
            <a:xfrm>
              <a:off x="1300162" y="1493837"/>
              <a:ext cx="176213" cy="271463"/>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0" name="Freeform 399"/>
            <p:cNvSpPr>
              <a:spLocks/>
            </p:cNvSpPr>
            <p:nvPr/>
          </p:nvSpPr>
          <p:spPr bwMode="auto">
            <a:xfrm>
              <a:off x="993775" y="1565275"/>
              <a:ext cx="101600" cy="412750"/>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1" name="Freeform 400"/>
            <p:cNvSpPr>
              <a:spLocks/>
            </p:cNvSpPr>
            <p:nvPr/>
          </p:nvSpPr>
          <p:spPr bwMode="auto">
            <a:xfrm>
              <a:off x="630237" y="1549400"/>
              <a:ext cx="265113" cy="307975"/>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2" name="Freeform 401"/>
            <p:cNvSpPr>
              <a:spLocks/>
            </p:cNvSpPr>
            <p:nvPr/>
          </p:nvSpPr>
          <p:spPr bwMode="auto">
            <a:xfrm>
              <a:off x="473075" y="1046162"/>
              <a:ext cx="403225" cy="98425"/>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3" name="Freeform 402"/>
            <p:cNvSpPr>
              <a:spLocks/>
            </p:cNvSpPr>
            <p:nvPr/>
          </p:nvSpPr>
          <p:spPr bwMode="auto">
            <a:xfrm>
              <a:off x="414337" y="1268412"/>
              <a:ext cx="447675" cy="88900"/>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4" name="Freeform 403"/>
            <p:cNvSpPr>
              <a:spLocks/>
            </p:cNvSpPr>
            <p:nvPr/>
          </p:nvSpPr>
          <p:spPr bwMode="auto">
            <a:xfrm>
              <a:off x="466725" y="1460500"/>
              <a:ext cx="265113" cy="174625"/>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5" name="Freeform 404"/>
            <p:cNvSpPr>
              <a:spLocks/>
            </p:cNvSpPr>
            <p:nvPr/>
          </p:nvSpPr>
          <p:spPr bwMode="auto">
            <a:xfrm>
              <a:off x="1484312" y="817562"/>
              <a:ext cx="534988" cy="185738"/>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6" name="Freeform 405"/>
            <p:cNvSpPr>
              <a:spLocks/>
            </p:cNvSpPr>
            <p:nvPr/>
          </p:nvSpPr>
          <p:spPr bwMode="auto">
            <a:xfrm>
              <a:off x="1512887" y="1200150"/>
              <a:ext cx="422275" cy="41275"/>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7" name="Freeform 406"/>
            <p:cNvSpPr>
              <a:spLocks/>
            </p:cNvSpPr>
            <p:nvPr/>
          </p:nvSpPr>
          <p:spPr bwMode="auto">
            <a:xfrm>
              <a:off x="1404937" y="1360487"/>
              <a:ext cx="271463" cy="160338"/>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8" name="Freeform 407"/>
            <p:cNvSpPr>
              <a:spLocks/>
            </p:cNvSpPr>
            <p:nvPr/>
          </p:nvSpPr>
          <p:spPr bwMode="auto">
            <a:xfrm>
              <a:off x="1209675" y="1576387"/>
              <a:ext cx="68263" cy="192088"/>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9" name="Freeform 408"/>
            <p:cNvSpPr>
              <a:spLocks/>
            </p:cNvSpPr>
            <p:nvPr/>
          </p:nvSpPr>
          <p:spPr bwMode="auto">
            <a:xfrm>
              <a:off x="1747837" y="519112"/>
              <a:ext cx="157163" cy="134938"/>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rgbClr val="FFDB01">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10" name="red apple"/>
          <p:cNvGrpSpPr/>
          <p:nvPr/>
        </p:nvGrpSpPr>
        <p:grpSpPr>
          <a:xfrm>
            <a:off x="5440375" y="5226939"/>
            <a:ext cx="1505850" cy="1471861"/>
            <a:chOff x="0" y="0"/>
            <a:chExt cx="1668439" cy="1867129"/>
          </a:xfrm>
        </p:grpSpPr>
        <p:sp>
          <p:nvSpPr>
            <p:cNvPr id="411" name="Freeform 410"/>
            <p:cNvSpPr>
              <a:spLocks/>
            </p:cNvSpPr>
            <p:nvPr/>
          </p:nvSpPr>
          <p:spPr bwMode="auto">
            <a:xfrm>
              <a:off x="0" y="341581"/>
              <a:ext cx="1668439" cy="1525548"/>
            </a:xfrm>
            <a:custGeom>
              <a:avLst/>
              <a:gdLst>
                <a:gd name="T0" fmla="*/ 2 w 892"/>
                <a:gd name="T1" fmla="*/ 354 h 816"/>
                <a:gd name="T2" fmla="*/ 247 w 892"/>
                <a:gd name="T3" fmla="*/ 20 h 816"/>
                <a:gd name="T4" fmla="*/ 443 w 892"/>
                <a:gd name="T5" fmla="*/ 39 h 816"/>
                <a:gd name="T6" fmla="*/ 446 w 892"/>
                <a:gd name="T7" fmla="*/ 39 h 816"/>
                <a:gd name="T8" fmla="*/ 446 w 892"/>
                <a:gd name="T9" fmla="*/ 39 h 816"/>
                <a:gd name="T10" fmla="*/ 446 w 892"/>
                <a:gd name="T11" fmla="*/ 39 h 816"/>
                <a:gd name="T12" fmla="*/ 447 w 892"/>
                <a:gd name="T13" fmla="*/ 39 h 816"/>
                <a:gd name="T14" fmla="*/ 447 w 892"/>
                <a:gd name="T15" fmla="*/ 39 h 816"/>
                <a:gd name="T16" fmla="*/ 450 w 892"/>
                <a:gd name="T17" fmla="*/ 39 h 816"/>
                <a:gd name="T18" fmla="*/ 593 w 892"/>
                <a:gd name="T19" fmla="*/ 22 h 816"/>
                <a:gd name="T20" fmla="*/ 801 w 892"/>
                <a:gd name="T21" fmla="*/ 86 h 816"/>
                <a:gd name="T22" fmla="*/ 890 w 892"/>
                <a:gd name="T23" fmla="*/ 354 h 816"/>
                <a:gd name="T24" fmla="*/ 744 w 892"/>
                <a:gd name="T25" fmla="*/ 714 h 816"/>
                <a:gd name="T26" fmla="*/ 514 w 892"/>
                <a:gd name="T27" fmla="*/ 813 h 816"/>
                <a:gd name="T28" fmla="*/ 455 w 892"/>
                <a:gd name="T29" fmla="*/ 804 h 816"/>
                <a:gd name="T30" fmla="*/ 409 w 892"/>
                <a:gd name="T31" fmla="*/ 813 h 816"/>
                <a:gd name="T32" fmla="*/ 148 w 892"/>
                <a:gd name="T33" fmla="*/ 714 h 816"/>
                <a:gd name="T34" fmla="*/ 2 w 892"/>
                <a:gd name="T35" fmla="*/ 35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2" h="816">
                  <a:moveTo>
                    <a:pt x="2" y="354"/>
                  </a:moveTo>
                  <a:cubicBezTo>
                    <a:pt x="0" y="253"/>
                    <a:pt x="25" y="31"/>
                    <a:pt x="247" y="20"/>
                  </a:cubicBezTo>
                  <a:cubicBezTo>
                    <a:pt x="301" y="17"/>
                    <a:pt x="368" y="40"/>
                    <a:pt x="443" y="39"/>
                  </a:cubicBezTo>
                  <a:cubicBezTo>
                    <a:pt x="444" y="39"/>
                    <a:pt x="445" y="39"/>
                    <a:pt x="446" y="39"/>
                  </a:cubicBezTo>
                  <a:cubicBezTo>
                    <a:pt x="446" y="39"/>
                    <a:pt x="446" y="39"/>
                    <a:pt x="446" y="39"/>
                  </a:cubicBezTo>
                  <a:cubicBezTo>
                    <a:pt x="446" y="39"/>
                    <a:pt x="446" y="39"/>
                    <a:pt x="446" y="39"/>
                  </a:cubicBezTo>
                  <a:cubicBezTo>
                    <a:pt x="447" y="39"/>
                    <a:pt x="447" y="39"/>
                    <a:pt x="447" y="39"/>
                  </a:cubicBezTo>
                  <a:cubicBezTo>
                    <a:pt x="447" y="39"/>
                    <a:pt x="447" y="39"/>
                    <a:pt x="447" y="39"/>
                  </a:cubicBezTo>
                  <a:cubicBezTo>
                    <a:pt x="448" y="39"/>
                    <a:pt x="449" y="39"/>
                    <a:pt x="450" y="39"/>
                  </a:cubicBezTo>
                  <a:cubicBezTo>
                    <a:pt x="524" y="40"/>
                    <a:pt x="541" y="37"/>
                    <a:pt x="593" y="22"/>
                  </a:cubicBezTo>
                  <a:cubicBezTo>
                    <a:pt x="667" y="0"/>
                    <a:pt x="765" y="52"/>
                    <a:pt x="801" y="86"/>
                  </a:cubicBezTo>
                  <a:cubicBezTo>
                    <a:pt x="869" y="149"/>
                    <a:pt x="892" y="253"/>
                    <a:pt x="890" y="354"/>
                  </a:cubicBezTo>
                  <a:cubicBezTo>
                    <a:pt x="888" y="492"/>
                    <a:pt x="843" y="627"/>
                    <a:pt x="744" y="714"/>
                  </a:cubicBezTo>
                  <a:cubicBezTo>
                    <a:pt x="676" y="775"/>
                    <a:pt x="602" y="805"/>
                    <a:pt x="514" y="813"/>
                  </a:cubicBezTo>
                  <a:cubicBezTo>
                    <a:pt x="491" y="816"/>
                    <a:pt x="470" y="804"/>
                    <a:pt x="455" y="804"/>
                  </a:cubicBezTo>
                  <a:cubicBezTo>
                    <a:pt x="445" y="804"/>
                    <a:pt x="419" y="813"/>
                    <a:pt x="409" y="813"/>
                  </a:cubicBezTo>
                  <a:cubicBezTo>
                    <a:pt x="307" y="810"/>
                    <a:pt x="226" y="784"/>
                    <a:pt x="148" y="714"/>
                  </a:cubicBezTo>
                  <a:cubicBezTo>
                    <a:pt x="49" y="627"/>
                    <a:pt x="4" y="492"/>
                    <a:pt x="2" y="354"/>
                  </a:cubicBezTo>
                  <a:close/>
                </a:path>
              </a:pathLst>
            </a:custGeom>
            <a:solidFill>
              <a:srgbClr val="CB1717">
                <a:lumMod val="50000"/>
              </a:srgb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2" name="Freeform 411"/>
            <p:cNvSpPr>
              <a:spLocks/>
            </p:cNvSpPr>
            <p:nvPr/>
          </p:nvSpPr>
          <p:spPr bwMode="auto">
            <a:xfrm>
              <a:off x="50353" y="295311"/>
              <a:ext cx="1577260" cy="1545961"/>
            </a:xfrm>
            <a:custGeom>
              <a:avLst/>
              <a:gdLst>
                <a:gd name="T0" fmla="*/ 1 w 843"/>
                <a:gd name="T1" fmla="*/ 374 h 827"/>
                <a:gd name="T2" fmla="*/ 96 w 843"/>
                <a:gd name="T3" fmla="*/ 130 h 827"/>
                <a:gd name="T4" fmla="*/ 307 w 843"/>
                <a:gd name="T5" fmla="*/ 88 h 827"/>
                <a:gd name="T6" fmla="*/ 416 w 843"/>
                <a:gd name="T7" fmla="*/ 122 h 827"/>
                <a:gd name="T8" fmla="*/ 419 w 843"/>
                <a:gd name="T9" fmla="*/ 122 h 827"/>
                <a:gd name="T10" fmla="*/ 419 w 843"/>
                <a:gd name="T11" fmla="*/ 122 h 827"/>
                <a:gd name="T12" fmla="*/ 420 w 843"/>
                <a:gd name="T13" fmla="*/ 122 h 827"/>
                <a:gd name="T14" fmla="*/ 420 w 843"/>
                <a:gd name="T15" fmla="*/ 122 h 827"/>
                <a:gd name="T16" fmla="*/ 420 w 843"/>
                <a:gd name="T17" fmla="*/ 122 h 827"/>
                <a:gd name="T18" fmla="*/ 423 w 843"/>
                <a:gd name="T19" fmla="*/ 122 h 827"/>
                <a:gd name="T20" fmla="*/ 749 w 843"/>
                <a:gd name="T21" fmla="*/ 121 h 827"/>
                <a:gd name="T22" fmla="*/ 842 w 843"/>
                <a:gd name="T23" fmla="*/ 377 h 827"/>
                <a:gd name="T24" fmla="*/ 704 w 843"/>
                <a:gd name="T25" fmla="*/ 715 h 827"/>
                <a:gd name="T26" fmla="*/ 453 w 843"/>
                <a:gd name="T27" fmla="*/ 814 h 827"/>
                <a:gd name="T28" fmla="*/ 427 w 843"/>
                <a:gd name="T29" fmla="*/ 804 h 827"/>
                <a:gd name="T30" fmla="*/ 397 w 843"/>
                <a:gd name="T31" fmla="*/ 814 h 827"/>
                <a:gd name="T32" fmla="*/ 148 w 843"/>
                <a:gd name="T33" fmla="*/ 728 h 827"/>
                <a:gd name="T34" fmla="*/ 1 w 843"/>
                <a:gd name="T35" fmla="*/ 37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 h="827">
                  <a:moveTo>
                    <a:pt x="1" y="374"/>
                  </a:moveTo>
                  <a:cubicBezTo>
                    <a:pt x="0" y="211"/>
                    <a:pt x="34" y="187"/>
                    <a:pt x="96" y="130"/>
                  </a:cubicBezTo>
                  <a:cubicBezTo>
                    <a:pt x="157" y="74"/>
                    <a:pt x="233" y="54"/>
                    <a:pt x="307" y="88"/>
                  </a:cubicBezTo>
                  <a:cubicBezTo>
                    <a:pt x="341" y="104"/>
                    <a:pt x="377" y="123"/>
                    <a:pt x="416" y="122"/>
                  </a:cubicBezTo>
                  <a:cubicBezTo>
                    <a:pt x="417" y="122"/>
                    <a:pt x="418" y="122"/>
                    <a:pt x="419" y="122"/>
                  </a:cubicBezTo>
                  <a:cubicBezTo>
                    <a:pt x="419" y="122"/>
                    <a:pt x="419" y="122"/>
                    <a:pt x="419" y="122"/>
                  </a:cubicBezTo>
                  <a:cubicBezTo>
                    <a:pt x="420" y="122"/>
                    <a:pt x="420" y="122"/>
                    <a:pt x="420" y="122"/>
                  </a:cubicBezTo>
                  <a:cubicBezTo>
                    <a:pt x="420" y="122"/>
                    <a:pt x="420" y="122"/>
                    <a:pt x="420" y="122"/>
                  </a:cubicBezTo>
                  <a:cubicBezTo>
                    <a:pt x="420" y="122"/>
                    <a:pt x="420" y="122"/>
                    <a:pt x="420" y="122"/>
                  </a:cubicBezTo>
                  <a:cubicBezTo>
                    <a:pt x="421" y="122"/>
                    <a:pt x="422" y="122"/>
                    <a:pt x="423" y="122"/>
                  </a:cubicBezTo>
                  <a:cubicBezTo>
                    <a:pt x="553" y="124"/>
                    <a:pt x="618" y="0"/>
                    <a:pt x="749" y="121"/>
                  </a:cubicBezTo>
                  <a:cubicBezTo>
                    <a:pt x="811" y="178"/>
                    <a:pt x="843" y="286"/>
                    <a:pt x="842" y="377"/>
                  </a:cubicBezTo>
                  <a:cubicBezTo>
                    <a:pt x="840" y="503"/>
                    <a:pt x="793" y="635"/>
                    <a:pt x="704" y="715"/>
                  </a:cubicBezTo>
                  <a:cubicBezTo>
                    <a:pt x="631" y="780"/>
                    <a:pt x="487" y="826"/>
                    <a:pt x="453" y="814"/>
                  </a:cubicBezTo>
                  <a:cubicBezTo>
                    <a:pt x="449" y="813"/>
                    <a:pt x="438" y="804"/>
                    <a:pt x="427" y="804"/>
                  </a:cubicBezTo>
                  <a:cubicBezTo>
                    <a:pt x="415" y="804"/>
                    <a:pt x="401" y="812"/>
                    <a:pt x="397" y="814"/>
                  </a:cubicBezTo>
                  <a:cubicBezTo>
                    <a:pt x="366" y="827"/>
                    <a:pt x="220" y="791"/>
                    <a:pt x="148" y="728"/>
                  </a:cubicBezTo>
                  <a:cubicBezTo>
                    <a:pt x="58" y="648"/>
                    <a:pt x="2" y="536"/>
                    <a:pt x="1" y="374"/>
                  </a:cubicBezTo>
                  <a:close/>
                </a:path>
              </a:pathLst>
            </a:custGeom>
            <a:solidFill>
              <a:srgbClr val="CB1717">
                <a:lumMod val="75000"/>
              </a:srgb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3" name="Freeform 412"/>
            <p:cNvSpPr>
              <a:spLocks/>
            </p:cNvSpPr>
            <p:nvPr/>
          </p:nvSpPr>
          <p:spPr bwMode="auto">
            <a:xfrm>
              <a:off x="838302" y="400099"/>
              <a:ext cx="789310" cy="1422121"/>
            </a:xfrm>
            <a:custGeom>
              <a:avLst/>
              <a:gdLst>
                <a:gd name="T0" fmla="*/ 269 w 422"/>
                <a:gd name="T1" fmla="*/ 24 h 761"/>
                <a:gd name="T2" fmla="*/ 421 w 422"/>
                <a:gd name="T3" fmla="*/ 321 h 761"/>
                <a:gd name="T4" fmla="*/ 283 w 422"/>
                <a:gd name="T5" fmla="*/ 659 h 761"/>
                <a:gd name="T6" fmla="*/ 40 w 422"/>
                <a:gd name="T7" fmla="*/ 761 h 761"/>
                <a:gd name="T8" fmla="*/ 0 w 422"/>
                <a:gd name="T9" fmla="*/ 749 h 761"/>
                <a:gd name="T10" fmla="*/ 337 w 422"/>
                <a:gd name="T11" fmla="*/ 409 h 761"/>
                <a:gd name="T12" fmla="*/ 168 w 422"/>
                <a:gd name="T13" fmla="*/ 20 h 761"/>
                <a:gd name="T14" fmla="*/ 269 w 422"/>
                <a:gd name="T15" fmla="*/ 24 h 7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761">
                  <a:moveTo>
                    <a:pt x="269" y="24"/>
                  </a:moveTo>
                  <a:cubicBezTo>
                    <a:pt x="381" y="69"/>
                    <a:pt x="422" y="238"/>
                    <a:pt x="421" y="321"/>
                  </a:cubicBezTo>
                  <a:cubicBezTo>
                    <a:pt x="419" y="447"/>
                    <a:pt x="372" y="579"/>
                    <a:pt x="283" y="659"/>
                  </a:cubicBezTo>
                  <a:cubicBezTo>
                    <a:pt x="210" y="724"/>
                    <a:pt x="135" y="759"/>
                    <a:pt x="40" y="761"/>
                  </a:cubicBezTo>
                  <a:cubicBezTo>
                    <a:pt x="36" y="761"/>
                    <a:pt x="5" y="747"/>
                    <a:pt x="0" y="749"/>
                  </a:cubicBezTo>
                  <a:cubicBezTo>
                    <a:pt x="196" y="682"/>
                    <a:pt x="300" y="588"/>
                    <a:pt x="337" y="409"/>
                  </a:cubicBezTo>
                  <a:cubicBezTo>
                    <a:pt x="371" y="244"/>
                    <a:pt x="328" y="65"/>
                    <a:pt x="168" y="20"/>
                  </a:cubicBezTo>
                  <a:cubicBezTo>
                    <a:pt x="168" y="20"/>
                    <a:pt x="211" y="0"/>
                    <a:pt x="269" y="24"/>
                  </a:cubicBezTo>
                  <a:close/>
                </a:path>
              </a:pathLst>
            </a:custGeom>
            <a:solidFill>
              <a:srgbClr val="CB171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4" name="Freeform 413"/>
            <p:cNvSpPr>
              <a:spLocks/>
            </p:cNvSpPr>
            <p:nvPr/>
          </p:nvSpPr>
          <p:spPr bwMode="auto">
            <a:xfrm>
              <a:off x="182358" y="352468"/>
              <a:ext cx="1295558" cy="1303724"/>
            </a:xfrm>
            <a:custGeom>
              <a:avLst/>
              <a:gdLst>
                <a:gd name="T0" fmla="*/ 2 w 693"/>
                <a:gd name="T1" fmla="*/ 326 h 697"/>
                <a:gd name="T2" fmla="*/ 69 w 693"/>
                <a:gd name="T3" fmla="*/ 110 h 697"/>
                <a:gd name="T4" fmla="*/ 246 w 693"/>
                <a:gd name="T5" fmla="*/ 73 h 697"/>
                <a:gd name="T6" fmla="*/ 366 w 693"/>
                <a:gd name="T7" fmla="*/ 108 h 697"/>
                <a:gd name="T8" fmla="*/ 368 w 693"/>
                <a:gd name="T9" fmla="*/ 108 h 697"/>
                <a:gd name="T10" fmla="*/ 368 w 693"/>
                <a:gd name="T11" fmla="*/ 108 h 697"/>
                <a:gd name="T12" fmla="*/ 368 w 693"/>
                <a:gd name="T13" fmla="*/ 108 h 697"/>
                <a:gd name="T14" fmla="*/ 368 w 693"/>
                <a:gd name="T15" fmla="*/ 108 h 697"/>
                <a:gd name="T16" fmla="*/ 368 w 693"/>
                <a:gd name="T17" fmla="*/ 108 h 697"/>
                <a:gd name="T18" fmla="*/ 371 w 693"/>
                <a:gd name="T19" fmla="*/ 108 h 697"/>
                <a:gd name="T20" fmla="*/ 623 w 693"/>
                <a:gd name="T21" fmla="*/ 106 h 697"/>
                <a:gd name="T22" fmla="*/ 691 w 693"/>
                <a:gd name="T23" fmla="*/ 326 h 697"/>
                <a:gd name="T24" fmla="*/ 568 w 693"/>
                <a:gd name="T25" fmla="*/ 617 h 697"/>
                <a:gd name="T26" fmla="*/ 350 w 693"/>
                <a:gd name="T27" fmla="*/ 697 h 697"/>
                <a:gd name="T28" fmla="*/ 327 w 693"/>
                <a:gd name="T29" fmla="*/ 697 h 697"/>
                <a:gd name="T30" fmla="*/ 113 w 693"/>
                <a:gd name="T31" fmla="*/ 617 h 697"/>
                <a:gd name="T32" fmla="*/ 2 w 693"/>
                <a:gd name="T33" fmla="*/ 3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3" h="697">
                  <a:moveTo>
                    <a:pt x="2" y="326"/>
                  </a:moveTo>
                  <a:cubicBezTo>
                    <a:pt x="0" y="245"/>
                    <a:pt x="17" y="160"/>
                    <a:pt x="69" y="110"/>
                  </a:cubicBezTo>
                  <a:cubicBezTo>
                    <a:pt x="120" y="61"/>
                    <a:pt x="184" y="43"/>
                    <a:pt x="246" y="73"/>
                  </a:cubicBezTo>
                  <a:cubicBezTo>
                    <a:pt x="273" y="87"/>
                    <a:pt x="333" y="108"/>
                    <a:pt x="366" y="108"/>
                  </a:cubicBezTo>
                  <a:cubicBezTo>
                    <a:pt x="366" y="108"/>
                    <a:pt x="367" y="108"/>
                    <a:pt x="368" y="108"/>
                  </a:cubicBezTo>
                  <a:cubicBezTo>
                    <a:pt x="368" y="108"/>
                    <a:pt x="368" y="108"/>
                    <a:pt x="368" y="108"/>
                  </a:cubicBezTo>
                  <a:cubicBezTo>
                    <a:pt x="368" y="108"/>
                    <a:pt x="368" y="108"/>
                    <a:pt x="368" y="108"/>
                  </a:cubicBezTo>
                  <a:cubicBezTo>
                    <a:pt x="368" y="108"/>
                    <a:pt x="368" y="108"/>
                    <a:pt x="368" y="108"/>
                  </a:cubicBezTo>
                  <a:cubicBezTo>
                    <a:pt x="368" y="108"/>
                    <a:pt x="368" y="108"/>
                    <a:pt x="368" y="108"/>
                  </a:cubicBezTo>
                  <a:cubicBezTo>
                    <a:pt x="369" y="108"/>
                    <a:pt x="370" y="108"/>
                    <a:pt x="371" y="108"/>
                  </a:cubicBezTo>
                  <a:cubicBezTo>
                    <a:pt x="480" y="109"/>
                    <a:pt x="513" y="0"/>
                    <a:pt x="623" y="106"/>
                  </a:cubicBezTo>
                  <a:cubicBezTo>
                    <a:pt x="674" y="157"/>
                    <a:pt x="693" y="245"/>
                    <a:pt x="691" y="326"/>
                  </a:cubicBezTo>
                  <a:cubicBezTo>
                    <a:pt x="690" y="437"/>
                    <a:pt x="643" y="546"/>
                    <a:pt x="568" y="617"/>
                  </a:cubicBezTo>
                  <a:cubicBezTo>
                    <a:pt x="507" y="674"/>
                    <a:pt x="429" y="696"/>
                    <a:pt x="350" y="697"/>
                  </a:cubicBezTo>
                  <a:cubicBezTo>
                    <a:pt x="342" y="697"/>
                    <a:pt x="334" y="697"/>
                    <a:pt x="327" y="697"/>
                  </a:cubicBezTo>
                  <a:cubicBezTo>
                    <a:pt x="249" y="695"/>
                    <a:pt x="173" y="673"/>
                    <a:pt x="113" y="617"/>
                  </a:cubicBezTo>
                  <a:cubicBezTo>
                    <a:pt x="38" y="546"/>
                    <a:pt x="3" y="437"/>
                    <a:pt x="2" y="326"/>
                  </a:cubicBezTo>
                  <a:close/>
                </a:path>
              </a:pathLst>
            </a:custGeom>
            <a:solidFill>
              <a:srgbClr val="CB171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5" name="Freeform 414"/>
            <p:cNvSpPr>
              <a:spLocks/>
            </p:cNvSpPr>
            <p:nvPr/>
          </p:nvSpPr>
          <p:spPr bwMode="auto">
            <a:xfrm>
              <a:off x="559322" y="0"/>
              <a:ext cx="315724" cy="534826"/>
            </a:xfrm>
            <a:custGeom>
              <a:avLst/>
              <a:gdLst>
                <a:gd name="T0" fmla="*/ 166 w 169"/>
                <a:gd name="T1" fmla="*/ 280 h 286"/>
                <a:gd name="T2" fmla="*/ 123 w 169"/>
                <a:gd name="T3" fmla="*/ 279 h 286"/>
                <a:gd name="T4" fmla="*/ 138 w 169"/>
                <a:gd name="T5" fmla="*/ 247 h 286"/>
                <a:gd name="T6" fmla="*/ 22 w 169"/>
                <a:gd name="T7" fmla="*/ 52 h 286"/>
                <a:gd name="T8" fmla="*/ 103 w 169"/>
                <a:gd name="T9" fmla="*/ 19 h 286"/>
                <a:gd name="T10" fmla="*/ 166 w 169"/>
                <a:gd name="T11" fmla="*/ 280 h 286"/>
              </a:gdLst>
              <a:ahLst/>
              <a:cxnLst>
                <a:cxn ang="0">
                  <a:pos x="T0" y="T1"/>
                </a:cxn>
                <a:cxn ang="0">
                  <a:pos x="T2" y="T3"/>
                </a:cxn>
                <a:cxn ang="0">
                  <a:pos x="T4" y="T5"/>
                </a:cxn>
                <a:cxn ang="0">
                  <a:pos x="T6" y="T7"/>
                </a:cxn>
                <a:cxn ang="0">
                  <a:pos x="T8" y="T9"/>
                </a:cxn>
                <a:cxn ang="0">
                  <a:pos x="T10" y="T11"/>
                </a:cxn>
              </a:cxnLst>
              <a:rect l="0" t="0" r="r" b="b"/>
              <a:pathLst>
                <a:path w="169" h="286">
                  <a:moveTo>
                    <a:pt x="166" y="280"/>
                  </a:moveTo>
                  <a:cubicBezTo>
                    <a:pt x="157" y="286"/>
                    <a:pt x="134" y="284"/>
                    <a:pt x="123" y="279"/>
                  </a:cubicBezTo>
                  <a:cubicBezTo>
                    <a:pt x="138" y="274"/>
                    <a:pt x="140" y="259"/>
                    <a:pt x="138" y="247"/>
                  </a:cubicBezTo>
                  <a:cubicBezTo>
                    <a:pt x="130" y="198"/>
                    <a:pt x="44" y="65"/>
                    <a:pt x="22" y="52"/>
                  </a:cubicBezTo>
                  <a:cubicBezTo>
                    <a:pt x="0" y="39"/>
                    <a:pt x="71" y="0"/>
                    <a:pt x="103" y="19"/>
                  </a:cubicBezTo>
                  <a:cubicBezTo>
                    <a:pt x="134" y="39"/>
                    <a:pt x="169" y="202"/>
                    <a:pt x="166" y="280"/>
                  </a:cubicBezTo>
                  <a:close/>
                </a:path>
              </a:pathLst>
            </a:custGeom>
            <a:solidFill>
              <a:srgbClr val="FC6E04">
                <a:lumMod val="50000"/>
              </a:srgb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6" name="Freeform 415"/>
            <p:cNvSpPr>
              <a:spLocks/>
            </p:cNvSpPr>
            <p:nvPr/>
          </p:nvSpPr>
          <p:spPr bwMode="auto">
            <a:xfrm>
              <a:off x="114314" y="461339"/>
              <a:ext cx="483112" cy="1143140"/>
            </a:xfrm>
            <a:custGeom>
              <a:avLst/>
              <a:gdLst>
                <a:gd name="T0" fmla="*/ 228 w 258"/>
                <a:gd name="T1" fmla="*/ 1 h 611"/>
                <a:gd name="T2" fmla="*/ 27 w 258"/>
                <a:gd name="T3" fmla="*/ 195 h 611"/>
                <a:gd name="T4" fmla="*/ 229 w 258"/>
                <a:gd name="T5" fmla="*/ 611 h 611"/>
                <a:gd name="T6" fmla="*/ 84 w 258"/>
                <a:gd name="T7" fmla="*/ 147 h 611"/>
                <a:gd name="T8" fmla="*/ 180 w 258"/>
                <a:gd name="T9" fmla="*/ 49 h 611"/>
                <a:gd name="T10" fmla="*/ 228 w 258"/>
                <a:gd name="T11" fmla="*/ 1 h 611"/>
              </a:gdLst>
              <a:ahLst/>
              <a:cxnLst>
                <a:cxn ang="0">
                  <a:pos x="T0" y="T1"/>
                </a:cxn>
                <a:cxn ang="0">
                  <a:pos x="T2" y="T3"/>
                </a:cxn>
                <a:cxn ang="0">
                  <a:pos x="T4" y="T5"/>
                </a:cxn>
                <a:cxn ang="0">
                  <a:pos x="T6" y="T7"/>
                </a:cxn>
                <a:cxn ang="0">
                  <a:pos x="T8" y="T9"/>
                </a:cxn>
                <a:cxn ang="0">
                  <a:pos x="T10" y="T11"/>
                </a:cxn>
              </a:cxnLst>
              <a:rect l="0" t="0" r="r" b="b"/>
              <a:pathLst>
                <a:path w="258" h="611">
                  <a:moveTo>
                    <a:pt x="228" y="1"/>
                  </a:moveTo>
                  <a:cubicBezTo>
                    <a:pt x="108" y="0"/>
                    <a:pt x="36" y="131"/>
                    <a:pt x="27" y="195"/>
                  </a:cubicBezTo>
                  <a:cubicBezTo>
                    <a:pt x="0" y="387"/>
                    <a:pt x="102" y="577"/>
                    <a:pt x="229" y="611"/>
                  </a:cubicBezTo>
                  <a:cubicBezTo>
                    <a:pt x="109" y="524"/>
                    <a:pt x="24" y="291"/>
                    <a:pt x="84" y="147"/>
                  </a:cubicBezTo>
                  <a:cubicBezTo>
                    <a:pt x="100" y="107"/>
                    <a:pt x="115" y="74"/>
                    <a:pt x="180" y="49"/>
                  </a:cubicBezTo>
                  <a:cubicBezTo>
                    <a:pt x="239" y="27"/>
                    <a:pt x="258" y="1"/>
                    <a:pt x="228" y="1"/>
                  </a:cubicBezTo>
                  <a:close/>
                </a:path>
              </a:pathLst>
            </a:custGeom>
            <a:solidFill>
              <a:srgbClr val="CB1717">
                <a:lumMod val="40000"/>
                <a:lumOff val="60000"/>
              </a:srgb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7" name="Freeform 416"/>
            <p:cNvSpPr>
              <a:spLocks/>
            </p:cNvSpPr>
            <p:nvPr/>
          </p:nvSpPr>
          <p:spPr bwMode="auto">
            <a:xfrm>
              <a:off x="357911" y="606953"/>
              <a:ext cx="187801" cy="327972"/>
            </a:xfrm>
            <a:custGeom>
              <a:avLst/>
              <a:gdLst>
                <a:gd name="T0" fmla="*/ 57 w 101"/>
                <a:gd name="T1" fmla="*/ 134 h 175"/>
                <a:gd name="T2" fmla="*/ 81 w 101"/>
                <a:gd name="T3" fmla="*/ 75 h 175"/>
                <a:gd name="T4" fmla="*/ 98 w 101"/>
                <a:gd name="T5" fmla="*/ 48 h 175"/>
                <a:gd name="T6" fmla="*/ 36 w 101"/>
                <a:gd name="T7" fmla="*/ 21 h 175"/>
                <a:gd name="T8" fmla="*/ 1 w 101"/>
                <a:gd name="T9" fmla="*/ 94 h 175"/>
                <a:gd name="T10" fmla="*/ 27 w 101"/>
                <a:gd name="T11" fmla="*/ 161 h 175"/>
                <a:gd name="T12" fmla="*/ 65 w 101"/>
                <a:gd name="T13" fmla="*/ 161 h 175"/>
                <a:gd name="T14" fmla="*/ 57 w 101"/>
                <a:gd name="T15" fmla="*/ 134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75">
                  <a:moveTo>
                    <a:pt x="57" y="134"/>
                  </a:moveTo>
                  <a:cubicBezTo>
                    <a:pt x="51" y="113"/>
                    <a:pt x="56" y="99"/>
                    <a:pt x="81" y="75"/>
                  </a:cubicBezTo>
                  <a:cubicBezTo>
                    <a:pt x="91" y="65"/>
                    <a:pt x="97" y="58"/>
                    <a:pt x="98" y="48"/>
                  </a:cubicBezTo>
                  <a:cubicBezTo>
                    <a:pt x="101" y="21"/>
                    <a:pt x="75" y="0"/>
                    <a:pt x="36" y="21"/>
                  </a:cubicBezTo>
                  <a:cubicBezTo>
                    <a:pt x="12" y="34"/>
                    <a:pt x="0" y="68"/>
                    <a:pt x="1" y="94"/>
                  </a:cubicBezTo>
                  <a:cubicBezTo>
                    <a:pt x="2" y="122"/>
                    <a:pt x="12" y="148"/>
                    <a:pt x="27" y="161"/>
                  </a:cubicBezTo>
                  <a:cubicBezTo>
                    <a:pt x="42" y="174"/>
                    <a:pt x="63" y="175"/>
                    <a:pt x="65" y="161"/>
                  </a:cubicBezTo>
                  <a:cubicBezTo>
                    <a:pt x="66" y="155"/>
                    <a:pt x="61" y="147"/>
                    <a:pt x="57" y="134"/>
                  </a:cubicBezTo>
                  <a:close/>
                </a:path>
              </a:pathLst>
            </a:custGeom>
            <a:solidFill>
              <a:srgbClr val="CB1717">
                <a:lumMod val="40000"/>
                <a:lumOff val="60000"/>
              </a:srgb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8" name="Freeform 417"/>
            <p:cNvSpPr>
              <a:spLocks/>
            </p:cNvSpPr>
            <p:nvPr/>
          </p:nvSpPr>
          <p:spPr bwMode="auto">
            <a:xfrm>
              <a:off x="834220" y="10887"/>
              <a:ext cx="564765" cy="489917"/>
            </a:xfrm>
            <a:custGeom>
              <a:avLst/>
              <a:gdLst>
                <a:gd name="T0" fmla="*/ 23 w 302"/>
                <a:gd name="T1" fmla="*/ 196 h 262"/>
                <a:gd name="T2" fmla="*/ 45 w 302"/>
                <a:gd name="T3" fmla="*/ 131 h 262"/>
                <a:gd name="T4" fmla="*/ 111 w 302"/>
                <a:gd name="T5" fmla="*/ 55 h 262"/>
                <a:gd name="T6" fmla="*/ 302 w 302"/>
                <a:gd name="T7" fmla="*/ 115 h 262"/>
                <a:gd name="T8" fmla="*/ 180 w 302"/>
                <a:gd name="T9" fmla="*/ 208 h 262"/>
                <a:gd name="T10" fmla="*/ 89 w 302"/>
                <a:gd name="T11" fmla="*/ 236 h 262"/>
                <a:gd name="T12" fmla="*/ 0 w 302"/>
                <a:gd name="T13" fmla="*/ 262 h 262"/>
                <a:gd name="T14" fmla="*/ 23 w 302"/>
                <a:gd name="T15" fmla="*/ 196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62">
                  <a:moveTo>
                    <a:pt x="23" y="196"/>
                  </a:moveTo>
                  <a:cubicBezTo>
                    <a:pt x="27" y="175"/>
                    <a:pt x="34" y="152"/>
                    <a:pt x="45" y="131"/>
                  </a:cubicBezTo>
                  <a:cubicBezTo>
                    <a:pt x="60" y="101"/>
                    <a:pt x="81" y="73"/>
                    <a:pt x="111" y="55"/>
                  </a:cubicBezTo>
                  <a:cubicBezTo>
                    <a:pt x="203" y="0"/>
                    <a:pt x="274" y="86"/>
                    <a:pt x="302" y="115"/>
                  </a:cubicBezTo>
                  <a:cubicBezTo>
                    <a:pt x="257" y="160"/>
                    <a:pt x="221" y="189"/>
                    <a:pt x="180" y="208"/>
                  </a:cubicBezTo>
                  <a:cubicBezTo>
                    <a:pt x="153" y="220"/>
                    <a:pt x="124" y="229"/>
                    <a:pt x="89" y="236"/>
                  </a:cubicBezTo>
                  <a:cubicBezTo>
                    <a:pt x="57" y="243"/>
                    <a:pt x="31" y="250"/>
                    <a:pt x="0" y="262"/>
                  </a:cubicBezTo>
                  <a:cubicBezTo>
                    <a:pt x="10" y="238"/>
                    <a:pt x="17" y="223"/>
                    <a:pt x="23" y="196"/>
                  </a:cubicBezTo>
                  <a:close/>
                </a:path>
              </a:pathLst>
            </a:custGeom>
            <a:solidFill>
              <a:srgbClr val="87C400">
                <a:lumMod val="50000"/>
              </a:srgb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9" name="Freeform 418"/>
            <p:cNvSpPr>
              <a:spLocks/>
            </p:cNvSpPr>
            <p:nvPr/>
          </p:nvSpPr>
          <p:spPr bwMode="auto">
            <a:xfrm>
              <a:off x="835580" y="55796"/>
              <a:ext cx="533465" cy="440926"/>
            </a:xfrm>
            <a:custGeom>
              <a:avLst/>
              <a:gdLst>
                <a:gd name="T0" fmla="*/ 23 w 285"/>
                <a:gd name="T1" fmla="*/ 177 h 236"/>
                <a:gd name="T2" fmla="*/ 46 w 285"/>
                <a:gd name="T3" fmla="*/ 119 h 236"/>
                <a:gd name="T4" fmla="*/ 115 w 285"/>
                <a:gd name="T5" fmla="*/ 46 h 236"/>
                <a:gd name="T6" fmla="*/ 285 w 285"/>
                <a:gd name="T7" fmla="*/ 90 h 236"/>
                <a:gd name="T8" fmla="*/ 168 w 285"/>
                <a:gd name="T9" fmla="*/ 178 h 236"/>
                <a:gd name="T10" fmla="*/ 84 w 285"/>
                <a:gd name="T11" fmla="*/ 207 h 236"/>
                <a:gd name="T12" fmla="*/ 0 w 285"/>
                <a:gd name="T13" fmla="*/ 236 h 236"/>
                <a:gd name="T14" fmla="*/ 23 w 285"/>
                <a:gd name="T15" fmla="*/ 177 h 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36">
                  <a:moveTo>
                    <a:pt x="23" y="177"/>
                  </a:moveTo>
                  <a:cubicBezTo>
                    <a:pt x="28" y="158"/>
                    <a:pt x="36" y="138"/>
                    <a:pt x="46" y="119"/>
                  </a:cubicBezTo>
                  <a:cubicBezTo>
                    <a:pt x="61" y="92"/>
                    <a:pt x="86" y="62"/>
                    <a:pt x="115" y="46"/>
                  </a:cubicBezTo>
                  <a:cubicBezTo>
                    <a:pt x="200" y="0"/>
                    <a:pt x="260" y="66"/>
                    <a:pt x="285" y="90"/>
                  </a:cubicBezTo>
                  <a:cubicBezTo>
                    <a:pt x="242" y="132"/>
                    <a:pt x="207" y="159"/>
                    <a:pt x="168" y="178"/>
                  </a:cubicBezTo>
                  <a:cubicBezTo>
                    <a:pt x="143" y="190"/>
                    <a:pt x="116" y="199"/>
                    <a:pt x="84" y="207"/>
                  </a:cubicBezTo>
                  <a:cubicBezTo>
                    <a:pt x="53" y="215"/>
                    <a:pt x="29" y="223"/>
                    <a:pt x="0" y="236"/>
                  </a:cubicBezTo>
                  <a:cubicBezTo>
                    <a:pt x="10" y="214"/>
                    <a:pt x="17" y="201"/>
                    <a:pt x="23" y="177"/>
                  </a:cubicBezTo>
                  <a:close/>
                </a:path>
              </a:pathLst>
            </a:custGeom>
            <a:solidFill>
              <a:srgbClr val="87C400">
                <a:lumMod val="75000"/>
              </a:srgb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0" name="Freeform 419"/>
            <p:cNvSpPr>
              <a:spLocks/>
            </p:cNvSpPr>
            <p:nvPr/>
          </p:nvSpPr>
          <p:spPr bwMode="auto">
            <a:xfrm>
              <a:off x="834220" y="164667"/>
              <a:ext cx="540269" cy="336138"/>
            </a:xfrm>
            <a:custGeom>
              <a:avLst/>
              <a:gdLst>
                <a:gd name="T0" fmla="*/ 2 w 289"/>
                <a:gd name="T1" fmla="*/ 175 h 180"/>
                <a:gd name="T2" fmla="*/ 289 w 289"/>
                <a:gd name="T3" fmla="*/ 32 h 180"/>
                <a:gd name="T4" fmla="*/ 12 w 289"/>
                <a:gd name="T5" fmla="*/ 176 h 180"/>
                <a:gd name="T6" fmla="*/ 0 w 289"/>
                <a:gd name="T7" fmla="*/ 180 h 180"/>
                <a:gd name="T8" fmla="*/ 2 w 289"/>
                <a:gd name="T9" fmla="*/ 175 h 180"/>
              </a:gdLst>
              <a:ahLst/>
              <a:cxnLst>
                <a:cxn ang="0">
                  <a:pos x="T0" y="T1"/>
                </a:cxn>
                <a:cxn ang="0">
                  <a:pos x="T2" y="T3"/>
                </a:cxn>
                <a:cxn ang="0">
                  <a:pos x="T4" y="T5"/>
                </a:cxn>
                <a:cxn ang="0">
                  <a:pos x="T6" y="T7"/>
                </a:cxn>
                <a:cxn ang="0">
                  <a:pos x="T8" y="T9"/>
                </a:cxn>
              </a:cxnLst>
              <a:rect l="0" t="0" r="r" b="b"/>
              <a:pathLst>
                <a:path w="289" h="180">
                  <a:moveTo>
                    <a:pt x="2" y="175"/>
                  </a:moveTo>
                  <a:cubicBezTo>
                    <a:pt x="75" y="57"/>
                    <a:pt x="162" y="0"/>
                    <a:pt x="289" y="32"/>
                  </a:cubicBezTo>
                  <a:cubicBezTo>
                    <a:pt x="165" y="25"/>
                    <a:pt x="84" y="68"/>
                    <a:pt x="12" y="176"/>
                  </a:cubicBezTo>
                  <a:cubicBezTo>
                    <a:pt x="0" y="180"/>
                    <a:pt x="0" y="180"/>
                    <a:pt x="0" y="180"/>
                  </a:cubicBezTo>
                  <a:cubicBezTo>
                    <a:pt x="2" y="175"/>
                    <a:pt x="2" y="175"/>
                    <a:pt x="2" y="175"/>
                  </a:cubicBezTo>
                  <a:close/>
                </a:path>
              </a:pathLst>
            </a:custGeom>
            <a:solidFill>
              <a:srgbClr val="87C400">
                <a:lumMod val="50000"/>
              </a:srgbClr>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421" name="plum"/>
          <p:cNvGrpSpPr/>
          <p:nvPr/>
        </p:nvGrpSpPr>
        <p:grpSpPr>
          <a:xfrm>
            <a:off x="6485753" y="5693708"/>
            <a:ext cx="1122208" cy="1042781"/>
            <a:chOff x="0" y="0"/>
            <a:chExt cx="1656820" cy="1773621"/>
          </a:xfrm>
        </p:grpSpPr>
        <p:sp>
          <p:nvSpPr>
            <p:cNvPr id="422" name="Freeform 421"/>
            <p:cNvSpPr>
              <a:spLocks/>
            </p:cNvSpPr>
            <p:nvPr/>
          </p:nvSpPr>
          <p:spPr bwMode="auto">
            <a:xfrm>
              <a:off x="0" y="259045"/>
              <a:ext cx="1656820" cy="1514576"/>
            </a:xfrm>
            <a:custGeom>
              <a:avLst/>
              <a:gdLst>
                <a:gd name="T0" fmla="*/ 1 w 926"/>
                <a:gd name="T1" fmla="*/ 368 h 848"/>
                <a:gd name="T2" fmla="*/ 257 w 926"/>
                <a:gd name="T3" fmla="*/ 21 h 848"/>
                <a:gd name="T4" fmla="*/ 460 w 926"/>
                <a:gd name="T5" fmla="*/ 41 h 848"/>
                <a:gd name="T6" fmla="*/ 463 w 926"/>
                <a:gd name="T7" fmla="*/ 41 h 848"/>
                <a:gd name="T8" fmla="*/ 463 w 926"/>
                <a:gd name="T9" fmla="*/ 41 h 848"/>
                <a:gd name="T10" fmla="*/ 463 w 926"/>
                <a:gd name="T11" fmla="*/ 41 h 848"/>
                <a:gd name="T12" fmla="*/ 464 w 926"/>
                <a:gd name="T13" fmla="*/ 41 h 848"/>
                <a:gd name="T14" fmla="*/ 464 w 926"/>
                <a:gd name="T15" fmla="*/ 41 h 848"/>
                <a:gd name="T16" fmla="*/ 467 w 926"/>
                <a:gd name="T17" fmla="*/ 41 h 848"/>
                <a:gd name="T18" fmla="*/ 616 w 926"/>
                <a:gd name="T19" fmla="*/ 23 h 848"/>
                <a:gd name="T20" fmla="*/ 832 w 926"/>
                <a:gd name="T21" fmla="*/ 90 h 848"/>
                <a:gd name="T22" fmla="*/ 925 w 926"/>
                <a:gd name="T23" fmla="*/ 368 h 848"/>
                <a:gd name="T24" fmla="*/ 773 w 926"/>
                <a:gd name="T25" fmla="*/ 743 h 848"/>
                <a:gd name="T26" fmla="*/ 534 w 926"/>
                <a:gd name="T27" fmla="*/ 846 h 848"/>
                <a:gd name="T28" fmla="*/ 472 w 926"/>
                <a:gd name="T29" fmla="*/ 836 h 848"/>
                <a:gd name="T30" fmla="*/ 425 w 926"/>
                <a:gd name="T31" fmla="*/ 845 h 848"/>
                <a:gd name="T32" fmla="*/ 153 w 926"/>
                <a:gd name="T33" fmla="*/ 743 h 848"/>
                <a:gd name="T34" fmla="*/ 1 w 926"/>
                <a:gd name="T35" fmla="*/ 36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6" h="848">
                  <a:moveTo>
                    <a:pt x="1" y="368"/>
                  </a:moveTo>
                  <a:cubicBezTo>
                    <a:pt x="0" y="264"/>
                    <a:pt x="25" y="33"/>
                    <a:pt x="257" y="21"/>
                  </a:cubicBezTo>
                  <a:cubicBezTo>
                    <a:pt x="313" y="18"/>
                    <a:pt x="382" y="42"/>
                    <a:pt x="460" y="41"/>
                  </a:cubicBezTo>
                  <a:cubicBezTo>
                    <a:pt x="461" y="41"/>
                    <a:pt x="462" y="41"/>
                    <a:pt x="463" y="41"/>
                  </a:cubicBezTo>
                  <a:cubicBezTo>
                    <a:pt x="463" y="41"/>
                    <a:pt x="463" y="41"/>
                    <a:pt x="463" y="41"/>
                  </a:cubicBezTo>
                  <a:cubicBezTo>
                    <a:pt x="463" y="41"/>
                    <a:pt x="463" y="41"/>
                    <a:pt x="463" y="41"/>
                  </a:cubicBezTo>
                  <a:cubicBezTo>
                    <a:pt x="464" y="41"/>
                    <a:pt x="464" y="41"/>
                    <a:pt x="464" y="41"/>
                  </a:cubicBezTo>
                  <a:cubicBezTo>
                    <a:pt x="464" y="41"/>
                    <a:pt x="464" y="41"/>
                    <a:pt x="464" y="41"/>
                  </a:cubicBezTo>
                  <a:cubicBezTo>
                    <a:pt x="465" y="41"/>
                    <a:pt x="466" y="41"/>
                    <a:pt x="467" y="41"/>
                  </a:cubicBezTo>
                  <a:cubicBezTo>
                    <a:pt x="545" y="42"/>
                    <a:pt x="562" y="39"/>
                    <a:pt x="616" y="23"/>
                  </a:cubicBezTo>
                  <a:cubicBezTo>
                    <a:pt x="692" y="0"/>
                    <a:pt x="794" y="55"/>
                    <a:pt x="832" y="90"/>
                  </a:cubicBezTo>
                  <a:cubicBezTo>
                    <a:pt x="903" y="155"/>
                    <a:pt x="926" y="264"/>
                    <a:pt x="925" y="368"/>
                  </a:cubicBezTo>
                  <a:cubicBezTo>
                    <a:pt x="922" y="512"/>
                    <a:pt x="875" y="652"/>
                    <a:pt x="773" y="743"/>
                  </a:cubicBezTo>
                  <a:cubicBezTo>
                    <a:pt x="702" y="806"/>
                    <a:pt x="625" y="837"/>
                    <a:pt x="534" y="846"/>
                  </a:cubicBezTo>
                  <a:cubicBezTo>
                    <a:pt x="509" y="848"/>
                    <a:pt x="488" y="836"/>
                    <a:pt x="472" y="836"/>
                  </a:cubicBezTo>
                  <a:cubicBezTo>
                    <a:pt x="462" y="836"/>
                    <a:pt x="435" y="845"/>
                    <a:pt x="425" y="845"/>
                  </a:cubicBezTo>
                  <a:cubicBezTo>
                    <a:pt x="319" y="843"/>
                    <a:pt x="235" y="815"/>
                    <a:pt x="153" y="743"/>
                  </a:cubicBezTo>
                  <a:cubicBezTo>
                    <a:pt x="51" y="652"/>
                    <a:pt x="4" y="512"/>
                    <a:pt x="1" y="368"/>
                  </a:cubicBezTo>
                  <a:close/>
                </a:path>
              </a:pathLst>
            </a:custGeom>
            <a:solidFill>
              <a:srgbClr val="440C72"/>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3" name="Freeform 422"/>
            <p:cNvSpPr>
              <a:spLocks/>
            </p:cNvSpPr>
            <p:nvPr/>
          </p:nvSpPr>
          <p:spPr bwMode="auto">
            <a:xfrm>
              <a:off x="48492" y="213785"/>
              <a:ext cx="1569534" cy="1535590"/>
            </a:xfrm>
            <a:custGeom>
              <a:avLst/>
              <a:gdLst>
                <a:gd name="T0" fmla="*/ 2 w 877"/>
                <a:gd name="T1" fmla="*/ 388 h 859"/>
                <a:gd name="T2" fmla="*/ 101 w 877"/>
                <a:gd name="T3" fmla="*/ 134 h 859"/>
                <a:gd name="T4" fmla="*/ 320 w 877"/>
                <a:gd name="T5" fmla="*/ 91 h 859"/>
                <a:gd name="T6" fmla="*/ 433 w 877"/>
                <a:gd name="T7" fmla="*/ 126 h 859"/>
                <a:gd name="T8" fmla="*/ 436 w 877"/>
                <a:gd name="T9" fmla="*/ 126 h 859"/>
                <a:gd name="T10" fmla="*/ 436 w 877"/>
                <a:gd name="T11" fmla="*/ 126 h 859"/>
                <a:gd name="T12" fmla="*/ 437 w 877"/>
                <a:gd name="T13" fmla="*/ 126 h 859"/>
                <a:gd name="T14" fmla="*/ 437 w 877"/>
                <a:gd name="T15" fmla="*/ 126 h 859"/>
                <a:gd name="T16" fmla="*/ 437 w 877"/>
                <a:gd name="T17" fmla="*/ 126 h 859"/>
                <a:gd name="T18" fmla="*/ 440 w 877"/>
                <a:gd name="T19" fmla="*/ 126 h 859"/>
                <a:gd name="T20" fmla="*/ 779 w 877"/>
                <a:gd name="T21" fmla="*/ 125 h 859"/>
                <a:gd name="T22" fmla="*/ 875 w 877"/>
                <a:gd name="T23" fmla="*/ 391 h 859"/>
                <a:gd name="T24" fmla="*/ 732 w 877"/>
                <a:gd name="T25" fmla="*/ 742 h 859"/>
                <a:gd name="T26" fmla="*/ 471 w 877"/>
                <a:gd name="T27" fmla="*/ 845 h 859"/>
                <a:gd name="T28" fmla="*/ 445 w 877"/>
                <a:gd name="T29" fmla="*/ 835 h 859"/>
                <a:gd name="T30" fmla="*/ 413 w 877"/>
                <a:gd name="T31" fmla="*/ 845 h 859"/>
                <a:gd name="T32" fmla="*/ 155 w 877"/>
                <a:gd name="T33" fmla="*/ 756 h 859"/>
                <a:gd name="T34" fmla="*/ 2 w 877"/>
                <a:gd name="T35" fmla="*/ 388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7" h="859">
                  <a:moveTo>
                    <a:pt x="2" y="388"/>
                  </a:moveTo>
                  <a:cubicBezTo>
                    <a:pt x="0" y="219"/>
                    <a:pt x="36" y="193"/>
                    <a:pt x="101" y="134"/>
                  </a:cubicBezTo>
                  <a:cubicBezTo>
                    <a:pt x="163" y="77"/>
                    <a:pt x="243" y="55"/>
                    <a:pt x="320" y="91"/>
                  </a:cubicBezTo>
                  <a:cubicBezTo>
                    <a:pt x="355" y="107"/>
                    <a:pt x="393" y="127"/>
                    <a:pt x="433" y="126"/>
                  </a:cubicBezTo>
                  <a:cubicBezTo>
                    <a:pt x="434" y="126"/>
                    <a:pt x="435" y="126"/>
                    <a:pt x="436" y="126"/>
                  </a:cubicBezTo>
                  <a:cubicBezTo>
                    <a:pt x="436" y="126"/>
                    <a:pt x="436" y="126"/>
                    <a:pt x="436" y="126"/>
                  </a:cubicBezTo>
                  <a:cubicBezTo>
                    <a:pt x="437" y="126"/>
                    <a:pt x="437" y="126"/>
                    <a:pt x="437" y="126"/>
                  </a:cubicBezTo>
                  <a:cubicBezTo>
                    <a:pt x="437" y="126"/>
                    <a:pt x="437" y="126"/>
                    <a:pt x="437" y="126"/>
                  </a:cubicBezTo>
                  <a:cubicBezTo>
                    <a:pt x="437" y="126"/>
                    <a:pt x="437" y="126"/>
                    <a:pt x="437" y="126"/>
                  </a:cubicBezTo>
                  <a:cubicBezTo>
                    <a:pt x="438" y="126"/>
                    <a:pt x="439" y="126"/>
                    <a:pt x="440" y="126"/>
                  </a:cubicBezTo>
                  <a:cubicBezTo>
                    <a:pt x="576" y="128"/>
                    <a:pt x="643" y="0"/>
                    <a:pt x="779" y="125"/>
                  </a:cubicBezTo>
                  <a:cubicBezTo>
                    <a:pt x="844" y="184"/>
                    <a:pt x="877" y="296"/>
                    <a:pt x="875" y="391"/>
                  </a:cubicBezTo>
                  <a:cubicBezTo>
                    <a:pt x="873" y="522"/>
                    <a:pt x="825" y="659"/>
                    <a:pt x="732" y="742"/>
                  </a:cubicBezTo>
                  <a:cubicBezTo>
                    <a:pt x="656" y="809"/>
                    <a:pt x="507" y="858"/>
                    <a:pt x="471" y="845"/>
                  </a:cubicBezTo>
                  <a:cubicBezTo>
                    <a:pt x="467" y="844"/>
                    <a:pt x="456" y="835"/>
                    <a:pt x="445" y="835"/>
                  </a:cubicBezTo>
                  <a:cubicBezTo>
                    <a:pt x="432" y="835"/>
                    <a:pt x="417" y="843"/>
                    <a:pt x="413" y="845"/>
                  </a:cubicBezTo>
                  <a:cubicBezTo>
                    <a:pt x="381" y="859"/>
                    <a:pt x="229" y="822"/>
                    <a:pt x="155" y="756"/>
                  </a:cubicBezTo>
                  <a:cubicBezTo>
                    <a:pt x="61" y="673"/>
                    <a:pt x="3" y="557"/>
                    <a:pt x="2" y="388"/>
                  </a:cubicBezTo>
                  <a:close/>
                </a:path>
              </a:pathLst>
            </a:custGeom>
            <a:solidFill>
              <a:srgbClr val="440C72">
                <a:lumMod val="60000"/>
                <a:lumOff val="4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4" name="Freeform 423"/>
            <p:cNvSpPr>
              <a:spLocks/>
            </p:cNvSpPr>
            <p:nvPr/>
          </p:nvSpPr>
          <p:spPr bwMode="auto">
            <a:xfrm>
              <a:off x="834067" y="317235"/>
              <a:ext cx="783959" cy="1412742"/>
            </a:xfrm>
            <a:custGeom>
              <a:avLst/>
              <a:gdLst>
                <a:gd name="T0" fmla="*/ 279 w 438"/>
                <a:gd name="T1" fmla="*/ 24 h 790"/>
                <a:gd name="T2" fmla="*/ 436 w 438"/>
                <a:gd name="T3" fmla="*/ 333 h 790"/>
                <a:gd name="T4" fmla="*/ 293 w 438"/>
                <a:gd name="T5" fmla="*/ 684 h 790"/>
                <a:gd name="T6" fmla="*/ 41 w 438"/>
                <a:gd name="T7" fmla="*/ 790 h 790"/>
                <a:gd name="T8" fmla="*/ 0 w 438"/>
                <a:gd name="T9" fmla="*/ 778 h 790"/>
                <a:gd name="T10" fmla="*/ 349 w 438"/>
                <a:gd name="T11" fmla="*/ 424 h 790"/>
                <a:gd name="T12" fmla="*/ 174 w 438"/>
                <a:gd name="T13" fmla="*/ 20 h 790"/>
                <a:gd name="T14" fmla="*/ 279 w 438"/>
                <a:gd name="T15" fmla="*/ 24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8" h="790">
                  <a:moveTo>
                    <a:pt x="279" y="24"/>
                  </a:moveTo>
                  <a:cubicBezTo>
                    <a:pt x="396" y="71"/>
                    <a:pt x="438" y="247"/>
                    <a:pt x="436" y="333"/>
                  </a:cubicBezTo>
                  <a:cubicBezTo>
                    <a:pt x="434" y="464"/>
                    <a:pt x="386" y="601"/>
                    <a:pt x="293" y="684"/>
                  </a:cubicBezTo>
                  <a:cubicBezTo>
                    <a:pt x="217" y="751"/>
                    <a:pt x="139" y="789"/>
                    <a:pt x="41" y="790"/>
                  </a:cubicBezTo>
                  <a:cubicBezTo>
                    <a:pt x="36" y="790"/>
                    <a:pt x="4" y="776"/>
                    <a:pt x="0" y="778"/>
                  </a:cubicBezTo>
                  <a:cubicBezTo>
                    <a:pt x="203" y="708"/>
                    <a:pt x="311" y="610"/>
                    <a:pt x="349" y="424"/>
                  </a:cubicBezTo>
                  <a:cubicBezTo>
                    <a:pt x="385" y="253"/>
                    <a:pt x="340" y="67"/>
                    <a:pt x="174" y="20"/>
                  </a:cubicBezTo>
                  <a:cubicBezTo>
                    <a:pt x="174" y="20"/>
                    <a:pt x="218" y="0"/>
                    <a:pt x="279" y="24"/>
                  </a:cubicBezTo>
                  <a:close/>
                </a:path>
              </a:pathLst>
            </a:custGeom>
            <a:solidFill>
              <a:srgbClr val="440C72">
                <a:lumMod val="40000"/>
                <a:lumOff val="6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5" name="Freeform 424"/>
            <p:cNvSpPr>
              <a:spLocks/>
            </p:cNvSpPr>
            <p:nvPr/>
          </p:nvSpPr>
          <p:spPr bwMode="auto">
            <a:xfrm>
              <a:off x="181038" y="268743"/>
              <a:ext cx="1286662" cy="1296361"/>
            </a:xfrm>
            <a:custGeom>
              <a:avLst/>
              <a:gdLst>
                <a:gd name="T0" fmla="*/ 1 w 719"/>
                <a:gd name="T1" fmla="*/ 339 h 725"/>
                <a:gd name="T2" fmla="*/ 71 w 719"/>
                <a:gd name="T3" fmla="*/ 115 h 725"/>
                <a:gd name="T4" fmla="*/ 255 w 719"/>
                <a:gd name="T5" fmla="*/ 77 h 725"/>
                <a:gd name="T6" fmla="*/ 379 w 719"/>
                <a:gd name="T7" fmla="*/ 113 h 725"/>
                <a:gd name="T8" fmla="*/ 382 w 719"/>
                <a:gd name="T9" fmla="*/ 113 h 725"/>
                <a:gd name="T10" fmla="*/ 382 w 719"/>
                <a:gd name="T11" fmla="*/ 113 h 725"/>
                <a:gd name="T12" fmla="*/ 382 w 719"/>
                <a:gd name="T13" fmla="*/ 113 h 725"/>
                <a:gd name="T14" fmla="*/ 382 w 719"/>
                <a:gd name="T15" fmla="*/ 113 h 725"/>
                <a:gd name="T16" fmla="*/ 382 w 719"/>
                <a:gd name="T17" fmla="*/ 113 h 725"/>
                <a:gd name="T18" fmla="*/ 385 w 719"/>
                <a:gd name="T19" fmla="*/ 113 h 725"/>
                <a:gd name="T20" fmla="*/ 646 w 719"/>
                <a:gd name="T21" fmla="*/ 111 h 725"/>
                <a:gd name="T22" fmla="*/ 718 w 719"/>
                <a:gd name="T23" fmla="*/ 339 h 725"/>
                <a:gd name="T24" fmla="*/ 590 w 719"/>
                <a:gd name="T25" fmla="*/ 641 h 725"/>
                <a:gd name="T26" fmla="*/ 363 w 719"/>
                <a:gd name="T27" fmla="*/ 725 h 725"/>
                <a:gd name="T28" fmla="*/ 339 w 719"/>
                <a:gd name="T29" fmla="*/ 725 h 725"/>
                <a:gd name="T30" fmla="*/ 117 w 719"/>
                <a:gd name="T31" fmla="*/ 641 h 725"/>
                <a:gd name="T32" fmla="*/ 1 w 719"/>
                <a:gd name="T33" fmla="*/ 3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9" h="725">
                  <a:moveTo>
                    <a:pt x="1" y="339"/>
                  </a:moveTo>
                  <a:cubicBezTo>
                    <a:pt x="0" y="255"/>
                    <a:pt x="17" y="167"/>
                    <a:pt x="71" y="115"/>
                  </a:cubicBezTo>
                  <a:cubicBezTo>
                    <a:pt x="124" y="64"/>
                    <a:pt x="190" y="45"/>
                    <a:pt x="255" y="77"/>
                  </a:cubicBezTo>
                  <a:cubicBezTo>
                    <a:pt x="284" y="91"/>
                    <a:pt x="345" y="113"/>
                    <a:pt x="379" y="113"/>
                  </a:cubicBezTo>
                  <a:cubicBezTo>
                    <a:pt x="380" y="113"/>
                    <a:pt x="381" y="113"/>
                    <a:pt x="382" y="113"/>
                  </a:cubicBezTo>
                  <a:cubicBezTo>
                    <a:pt x="382" y="113"/>
                    <a:pt x="382" y="113"/>
                    <a:pt x="382" y="113"/>
                  </a:cubicBezTo>
                  <a:cubicBezTo>
                    <a:pt x="382" y="113"/>
                    <a:pt x="382" y="113"/>
                    <a:pt x="382" y="113"/>
                  </a:cubicBezTo>
                  <a:cubicBezTo>
                    <a:pt x="382" y="113"/>
                    <a:pt x="382" y="113"/>
                    <a:pt x="382" y="113"/>
                  </a:cubicBezTo>
                  <a:cubicBezTo>
                    <a:pt x="382" y="113"/>
                    <a:pt x="382" y="113"/>
                    <a:pt x="382" y="113"/>
                  </a:cubicBezTo>
                  <a:cubicBezTo>
                    <a:pt x="383" y="113"/>
                    <a:pt x="384" y="113"/>
                    <a:pt x="385" y="113"/>
                  </a:cubicBezTo>
                  <a:cubicBezTo>
                    <a:pt x="498" y="114"/>
                    <a:pt x="532" y="0"/>
                    <a:pt x="646" y="111"/>
                  </a:cubicBezTo>
                  <a:cubicBezTo>
                    <a:pt x="700" y="163"/>
                    <a:pt x="719" y="255"/>
                    <a:pt x="718" y="339"/>
                  </a:cubicBezTo>
                  <a:cubicBezTo>
                    <a:pt x="716" y="455"/>
                    <a:pt x="668" y="568"/>
                    <a:pt x="590" y="641"/>
                  </a:cubicBezTo>
                  <a:cubicBezTo>
                    <a:pt x="526" y="701"/>
                    <a:pt x="445" y="724"/>
                    <a:pt x="363" y="725"/>
                  </a:cubicBezTo>
                  <a:cubicBezTo>
                    <a:pt x="355" y="725"/>
                    <a:pt x="347" y="725"/>
                    <a:pt x="339" y="725"/>
                  </a:cubicBezTo>
                  <a:cubicBezTo>
                    <a:pt x="258" y="723"/>
                    <a:pt x="179" y="700"/>
                    <a:pt x="117" y="641"/>
                  </a:cubicBezTo>
                  <a:cubicBezTo>
                    <a:pt x="39" y="568"/>
                    <a:pt x="3" y="455"/>
                    <a:pt x="1" y="339"/>
                  </a:cubicBezTo>
                  <a:close/>
                </a:path>
              </a:pathLst>
            </a:custGeom>
            <a:solidFill>
              <a:srgbClr val="440C72">
                <a:lumMod val="40000"/>
                <a:lumOff val="6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6" name="Freeform 425"/>
            <p:cNvSpPr>
              <a:spLocks/>
            </p:cNvSpPr>
            <p:nvPr/>
          </p:nvSpPr>
          <p:spPr bwMode="auto">
            <a:xfrm>
              <a:off x="113149" y="378659"/>
              <a:ext cx="478457" cy="1134720"/>
            </a:xfrm>
            <a:custGeom>
              <a:avLst/>
              <a:gdLst>
                <a:gd name="T0" fmla="*/ 237 w 268"/>
                <a:gd name="T1" fmla="*/ 0 h 635"/>
                <a:gd name="T2" fmla="*/ 28 w 268"/>
                <a:gd name="T3" fmla="*/ 202 h 635"/>
                <a:gd name="T4" fmla="*/ 238 w 268"/>
                <a:gd name="T5" fmla="*/ 635 h 635"/>
                <a:gd name="T6" fmla="*/ 87 w 268"/>
                <a:gd name="T7" fmla="*/ 152 h 635"/>
                <a:gd name="T8" fmla="*/ 187 w 268"/>
                <a:gd name="T9" fmla="*/ 51 h 635"/>
                <a:gd name="T10" fmla="*/ 237 w 268"/>
                <a:gd name="T11" fmla="*/ 0 h 635"/>
              </a:gdLst>
              <a:ahLst/>
              <a:cxnLst>
                <a:cxn ang="0">
                  <a:pos x="T0" y="T1"/>
                </a:cxn>
                <a:cxn ang="0">
                  <a:pos x="T2" y="T3"/>
                </a:cxn>
                <a:cxn ang="0">
                  <a:pos x="T4" y="T5"/>
                </a:cxn>
                <a:cxn ang="0">
                  <a:pos x="T6" y="T7"/>
                </a:cxn>
                <a:cxn ang="0">
                  <a:pos x="T8" y="T9"/>
                </a:cxn>
                <a:cxn ang="0">
                  <a:pos x="T10" y="T11"/>
                </a:cxn>
              </a:cxnLst>
              <a:rect l="0" t="0" r="r" b="b"/>
              <a:pathLst>
                <a:path w="268" h="635">
                  <a:moveTo>
                    <a:pt x="237" y="0"/>
                  </a:moveTo>
                  <a:cubicBezTo>
                    <a:pt x="112" y="0"/>
                    <a:pt x="38" y="136"/>
                    <a:pt x="28" y="202"/>
                  </a:cubicBezTo>
                  <a:cubicBezTo>
                    <a:pt x="0" y="402"/>
                    <a:pt x="106" y="599"/>
                    <a:pt x="238" y="635"/>
                  </a:cubicBezTo>
                  <a:cubicBezTo>
                    <a:pt x="113" y="545"/>
                    <a:pt x="25" y="302"/>
                    <a:pt x="87" y="152"/>
                  </a:cubicBezTo>
                  <a:cubicBezTo>
                    <a:pt x="104" y="111"/>
                    <a:pt x="119" y="76"/>
                    <a:pt x="187" y="51"/>
                  </a:cubicBezTo>
                  <a:cubicBezTo>
                    <a:pt x="249" y="28"/>
                    <a:pt x="268" y="1"/>
                    <a:pt x="237" y="0"/>
                  </a:cubicBezTo>
                  <a:close/>
                </a:path>
              </a:pathLst>
            </a:custGeom>
            <a:solidFill>
              <a:srgbClr val="440C72">
                <a:lumMod val="20000"/>
                <a:lumOff val="8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7" name="Freeform 426"/>
            <p:cNvSpPr>
              <a:spLocks/>
            </p:cNvSpPr>
            <p:nvPr/>
          </p:nvSpPr>
          <p:spPr bwMode="auto">
            <a:xfrm>
              <a:off x="353994" y="522520"/>
              <a:ext cx="187504" cy="324898"/>
            </a:xfrm>
            <a:custGeom>
              <a:avLst/>
              <a:gdLst>
                <a:gd name="T0" fmla="*/ 60 w 105"/>
                <a:gd name="T1" fmla="*/ 140 h 182"/>
                <a:gd name="T2" fmla="*/ 85 w 105"/>
                <a:gd name="T3" fmla="*/ 78 h 182"/>
                <a:gd name="T4" fmla="*/ 102 w 105"/>
                <a:gd name="T5" fmla="*/ 50 h 182"/>
                <a:gd name="T6" fmla="*/ 37 w 105"/>
                <a:gd name="T7" fmla="*/ 22 h 182"/>
                <a:gd name="T8" fmla="*/ 1 w 105"/>
                <a:gd name="T9" fmla="*/ 98 h 182"/>
                <a:gd name="T10" fmla="*/ 29 w 105"/>
                <a:gd name="T11" fmla="*/ 167 h 182"/>
                <a:gd name="T12" fmla="*/ 68 w 105"/>
                <a:gd name="T13" fmla="*/ 167 h 182"/>
                <a:gd name="T14" fmla="*/ 60 w 105"/>
                <a:gd name="T15" fmla="*/ 14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2">
                  <a:moveTo>
                    <a:pt x="60" y="140"/>
                  </a:moveTo>
                  <a:cubicBezTo>
                    <a:pt x="53" y="117"/>
                    <a:pt x="58" y="103"/>
                    <a:pt x="85" y="78"/>
                  </a:cubicBezTo>
                  <a:cubicBezTo>
                    <a:pt x="95" y="68"/>
                    <a:pt x="101" y="60"/>
                    <a:pt x="102" y="50"/>
                  </a:cubicBezTo>
                  <a:cubicBezTo>
                    <a:pt x="105" y="22"/>
                    <a:pt x="78" y="0"/>
                    <a:pt x="37" y="22"/>
                  </a:cubicBezTo>
                  <a:cubicBezTo>
                    <a:pt x="13" y="35"/>
                    <a:pt x="0" y="70"/>
                    <a:pt x="1" y="98"/>
                  </a:cubicBezTo>
                  <a:cubicBezTo>
                    <a:pt x="2" y="126"/>
                    <a:pt x="12" y="153"/>
                    <a:pt x="29" y="167"/>
                  </a:cubicBezTo>
                  <a:cubicBezTo>
                    <a:pt x="44" y="181"/>
                    <a:pt x="65" y="182"/>
                    <a:pt x="68" y="167"/>
                  </a:cubicBezTo>
                  <a:cubicBezTo>
                    <a:pt x="69" y="161"/>
                    <a:pt x="63" y="152"/>
                    <a:pt x="60" y="140"/>
                  </a:cubicBezTo>
                  <a:close/>
                </a:path>
              </a:pathLst>
            </a:custGeom>
            <a:solidFill>
              <a:srgbClr val="440C72">
                <a:lumMod val="20000"/>
                <a:lumOff val="8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28" name="Group 427"/>
            <p:cNvGrpSpPr/>
            <p:nvPr/>
          </p:nvGrpSpPr>
          <p:grpSpPr>
            <a:xfrm rot="958229">
              <a:off x="817869" y="0"/>
              <a:ext cx="562511" cy="488156"/>
              <a:chOff x="817869" y="0"/>
              <a:chExt cx="562511" cy="488156"/>
            </a:xfrm>
          </p:grpSpPr>
          <p:sp>
            <p:nvSpPr>
              <p:cNvPr id="429" name="Freeform 428"/>
              <p:cNvSpPr>
                <a:spLocks/>
              </p:cNvSpPr>
              <p:nvPr/>
            </p:nvSpPr>
            <p:spPr bwMode="auto">
              <a:xfrm>
                <a:off x="817869" y="0"/>
                <a:ext cx="562511" cy="488156"/>
              </a:xfrm>
              <a:custGeom>
                <a:avLst/>
                <a:gdLst>
                  <a:gd name="T0" fmla="*/ 24 w 314"/>
                  <a:gd name="T1" fmla="*/ 205 h 273"/>
                  <a:gd name="T2" fmla="*/ 47 w 314"/>
                  <a:gd name="T3" fmla="*/ 136 h 273"/>
                  <a:gd name="T4" fmla="*/ 116 w 314"/>
                  <a:gd name="T5" fmla="*/ 58 h 273"/>
                  <a:gd name="T6" fmla="*/ 314 w 314"/>
                  <a:gd name="T7" fmla="*/ 120 h 273"/>
                  <a:gd name="T8" fmla="*/ 187 w 314"/>
                  <a:gd name="T9" fmla="*/ 217 h 273"/>
                  <a:gd name="T10" fmla="*/ 93 w 314"/>
                  <a:gd name="T11" fmla="*/ 246 h 273"/>
                  <a:gd name="T12" fmla="*/ 0 w 314"/>
                  <a:gd name="T13" fmla="*/ 273 h 273"/>
                  <a:gd name="T14" fmla="*/ 24 w 314"/>
                  <a:gd name="T15" fmla="*/ 205 h 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73">
                    <a:moveTo>
                      <a:pt x="24" y="205"/>
                    </a:moveTo>
                    <a:cubicBezTo>
                      <a:pt x="28" y="182"/>
                      <a:pt x="36" y="158"/>
                      <a:pt x="47" y="136"/>
                    </a:cubicBezTo>
                    <a:cubicBezTo>
                      <a:pt x="63" y="105"/>
                      <a:pt x="85" y="76"/>
                      <a:pt x="116" y="58"/>
                    </a:cubicBezTo>
                    <a:cubicBezTo>
                      <a:pt x="212" y="0"/>
                      <a:pt x="285" y="90"/>
                      <a:pt x="314" y="120"/>
                    </a:cubicBezTo>
                    <a:cubicBezTo>
                      <a:pt x="267" y="167"/>
                      <a:pt x="230" y="196"/>
                      <a:pt x="187" y="217"/>
                    </a:cubicBezTo>
                    <a:cubicBezTo>
                      <a:pt x="159" y="229"/>
                      <a:pt x="129" y="238"/>
                      <a:pt x="93" y="246"/>
                    </a:cubicBezTo>
                    <a:cubicBezTo>
                      <a:pt x="59" y="252"/>
                      <a:pt x="32" y="260"/>
                      <a:pt x="0" y="273"/>
                    </a:cubicBezTo>
                    <a:cubicBezTo>
                      <a:pt x="10" y="248"/>
                      <a:pt x="18" y="232"/>
                      <a:pt x="24" y="205"/>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0" name="Freeform 429"/>
              <p:cNvSpPr>
                <a:spLocks/>
              </p:cNvSpPr>
              <p:nvPr/>
            </p:nvSpPr>
            <p:spPr bwMode="auto">
              <a:xfrm>
                <a:off x="821102" y="45259"/>
                <a:ext cx="528566" cy="438047"/>
              </a:xfrm>
              <a:custGeom>
                <a:avLst/>
                <a:gdLst>
                  <a:gd name="T0" fmla="*/ 24 w 296"/>
                  <a:gd name="T1" fmla="*/ 184 h 245"/>
                  <a:gd name="T2" fmla="*/ 48 w 296"/>
                  <a:gd name="T3" fmla="*/ 124 h 245"/>
                  <a:gd name="T4" fmla="*/ 120 w 296"/>
                  <a:gd name="T5" fmla="*/ 49 h 245"/>
                  <a:gd name="T6" fmla="*/ 296 w 296"/>
                  <a:gd name="T7" fmla="*/ 94 h 245"/>
                  <a:gd name="T8" fmla="*/ 175 w 296"/>
                  <a:gd name="T9" fmla="*/ 185 h 245"/>
                  <a:gd name="T10" fmla="*/ 87 w 296"/>
                  <a:gd name="T11" fmla="*/ 216 h 245"/>
                  <a:gd name="T12" fmla="*/ 0 w 296"/>
                  <a:gd name="T13" fmla="*/ 245 h 245"/>
                  <a:gd name="T14" fmla="*/ 24 w 296"/>
                  <a:gd name="T15" fmla="*/ 184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45">
                    <a:moveTo>
                      <a:pt x="24" y="184"/>
                    </a:moveTo>
                    <a:cubicBezTo>
                      <a:pt x="29" y="165"/>
                      <a:pt x="37" y="143"/>
                      <a:pt x="48" y="124"/>
                    </a:cubicBezTo>
                    <a:cubicBezTo>
                      <a:pt x="64" y="96"/>
                      <a:pt x="90" y="65"/>
                      <a:pt x="120" y="49"/>
                    </a:cubicBezTo>
                    <a:cubicBezTo>
                      <a:pt x="209" y="0"/>
                      <a:pt x="271" y="69"/>
                      <a:pt x="296" y="94"/>
                    </a:cubicBezTo>
                    <a:cubicBezTo>
                      <a:pt x="251" y="137"/>
                      <a:pt x="216" y="165"/>
                      <a:pt x="175" y="185"/>
                    </a:cubicBezTo>
                    <a:cubicBezTo>
                      <a:pt x="149" y="198"/>
                      <a:pt x="121" y="207"/>
                      <a:pt x="87" y="216"/>
                    </a:cubicBezTo>
                    <a:cubicBezTo>
                      <a:pt x="56" y="224"/>
                      <a:pt x="31" y="232"/>
                      <a:pt x="0" y="245"/>
                    </a:cubicBezTo>
                    <a:cubicBezTo>
                      <a:pt x="10" y="223"/>
                      <a:pt x="18" y="209"/>
                      <a:pt x="24" y="184"/>
                    </a:cubicBezTo>
                    <a:close/>
                  </a:path>
                </a:pathLst>
              </a:custGeom>
              <a:solidFill>
                <a:srgbClr val="87C4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1" name="Freeform 430"/>
              <p:cNvSpPr>
                <a:spLocks/>
              </p:cNvSpPr>
              <p:nvPr/>
            </p:nvSpPr>
            <p:spPr bwMode="auto">
              <a:xfrm>
                <a:off x="817869" y="151943"/>
                <a:ext cx="538264" cy="336213"/>
              </a:xfrm>
              <a:custGeom>
                <a:avLst/>
                <a:gdLst>
                  <a:gd name="T0" fmla="*/ 2 w 300"/>
                  <a:gd name="T1" fmla="*/ 182 h 188"/>
                  <a:gd name="T2" fmla="*/ 300 w 300"/>
                  <a:gd name="T3" fmla="*/ 33 h 188"/>
                  <a:gd name="T4" fmla="*/ 13 w 300"/>
                  <a:gd name="T5" fmla="*/ 183 h 188"/>
                  <a:gd name="T6" fmla="*/ 0 w 300"/>
                  <a:gd name="T7" fmla="*/ 188 h 188"/>
                  <a:gd name="T8" fmla="*/ 2 w 300"/>
                  <a:gd name="T9" fmla="*/ 182 h 188"/>
                </a:gdLst>
                <a:ahLst/>
                <a:cxnLst>
                  <a:cxn ang="0">
                    <a:pos x="T0" y="T1"/>
                  </a:cxn>
                  <a:cxn ang="0">
                    <a:pos x="T2" y="T3"/>
                  </a:cxn>
                  <a:cxn ang="0">
                    <a:pos x="T4" y="T5"/>
                  </a:cxn>
                  <a:cxn ang="0">
                    <a:pos x="T6" y="T7"/>
                  </a:cxn>
                  <a:cxn ang="0">
                    <a:pos x="T8" y="T9"/>
                  </a:cxn>
                </a:cxnLst>
                <a:rect l="0" t="0" r="r" b="b"/>
                <a:pathLst>
                  <a:path w="300" h="188">
                    <a:moveTo>
                      <a:pt x="2" y="182"/>
                    </a:moveTo>
                    <a:cubicBezTo>
                      <a:pt x="79" y="60"/>
                      <a:pt x="168" y="0"/>
                      <a:pt x="300" y="33"/>
                    </a:cubicBezTo>
                    <a:cubicBezTo>
                      <a:pt x="172" y="27"/>
                      <a:pt x="87" y="72"/>
                      <a:pt x="13" y="183"/>
                    </a:cubicBezTo>
                    <a:cubicBezTo>
                      <a:pt x="0" y="188"/>
                      <a:pt x="0" y="188"/>
                      <a:pt x="0" y="188"/>
                    </a:cubicBezTo>
                    <a:cubicBezTo>
                      <a:pt x="2" y="182"/>
                      <a:pt x="2" y="182"/>
                      <a:pt x="2" y="182"/>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480" name="green grapes"/>
          <p:cNvGrpSpPr/>
          <p:nvPr/>
        </p:nvGrpSpPr>
        <p:grpSpPr>
          <a:xfrm flipH="1">
            <a:off x="4045004" y="5631805"/>
            <a:ext cx="1992130" cy="1104093"/>
            <a:chOff x="0" y="0"/>
            <a:chExt cx="5029201" cy="3702050"/>
          </a:xfrm>
        </p:grpSpPr>
        <p:sp>
          <p:nvSpPr>
            <p:cNvPr id="481" name="Freeform 480"/>
            <p:cNvSpPr>
              <a:spLocks/>
            </p:cNvSpPr>
            <p:nvPr/>
          </p:nvSpPr>
          <p:spPr bwMode="auto">
            <a:xfrm>
              <a:off x="3548063" y="530225"/>
              <a:ext cx="1481138" cy="1147763"/>
            </a:xfrm>
            <a:custGeom>
              <a:avLst/>
              <a:gdLst>
                <a:gd name="T0" fmla="*/ 79 w 453"/>
                <a:gd name="T1" fmla="*/ 123 h 351"/>
                <a:gd name="T2" fmla="*/ 182 w 453"/>
                <a:gd name="T3" fmla="*/ 132 h 351"/>
                <a:gd name="T4" fmla="*/ 286 w 453"/>
                <a:gd name="T5" fmla="*/ 81 h 351"/>
                <a:gd name="T6" fmla="*/ 359 w 453"/>
                <a:gd name="T7" fmla="*/ 34 h 351"/>
                <a:gd name="T8" fmla="*/ 412 w 453"/>
                <a:gd name="T9" fmla="*/ 1 h 351"/>
                <a:gd name="T10" fmla="*/ 443 w 453"/>
                <a:gd name="T11" fmla="*/ 38 h 351"/>
                <a:gd name="T12" fmla="*/ 344 w 453"/>
                <a:gd name="T13" fmla="*/ 132 h 351"/>
                <a:gd name="T14" fmla="*/ 257 w 453"/>
                <a:gd name="T15" fmla="*/ 192 h 351"/>
                <a:gd name="T16" fmla="*/ 201 w 453"/>
                <a:gd name="T17" fmla="*/ 310 h 351"/>
                <a:gd name="T18" fmla="*/ 99 w 453"/>
                <a:gd name="T19" fmla="*/ 334 h 351"/>
                <a:gd name="T20" fmla="*/ 26 w 453"/>
                <a:gd name="T21" fmla="*/ 252 h 351"/>
                <a:gd name="T22" fmla="*/ 79 w 453"/>
                <a:gd name="T23"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3" h="351">
                  <a:moveTo>
                    <a:pt x="79" y="123"/>
                  </a:moveTo>
                  <a:cubicBezTo>
                    <a:pt x="79" y="123"/>
                    <a:pt x="138" y="142"/>
                    <a:pt x="182" y="132"/>
                  </a:cubicBezTo>
                  <a:cubicBezTo>
                    <a:pt x="226" y="122"/>
                    <a:pt x="256" y="96"/>
                    <a:pt x="286" y="81"/>
                  </a:cubicBezTo>
                  <a:cubicBezTo>
                    <a:pt x="315" y="66"/>
                    <a:pt x="334" y="51"/>
                    <a:pt x="359" y="34"/>
                  </a:cubicBezTo>
                  <a:cubicBezTo>
                    <a:pt x="384" y="17"/>
                    <a:pt x="397" y="0"/>
                    <a:pt x="412" y="1"/>
                  </a:cubicBezTo>
                  <a:cubicBezTo>
                    <a:pt x="426" y="2"/>
                    <a:pt x="432" y="21"/>
                    <a:pt x="443" y="38"/>
                  </a:cubicBezTo>
                  <a:cubicBezTo>
                    <a:pt x="453" y="55"/>
                    <a:pt x="368" y="117"/>
                    <a:pt x="344" y="132"/>
                  </a:cubicBezTo>
                  <a:cubicBezTo>
                    <a:pt x="321" y="147"/>
                    <a:pt x="278" y="167"/>
                    <a:pt x="257" y="192"/>
                  </a:cubicBezTo>
                  <a:cubicBezTo>
                    <a:pt x="236" y="217"/>
                    <a:pt x="201" y="310"/>
                    <a:pt x="201" y="310"/>
                  </a:cubicBezTo>
                  <a:cubicBezTo>
                    <a:pt x="201" y="310"/>
                    <a:pt x="116" y="351"/>
                    <a:pt x="99" y="334"/>
                  </a:cubicBezTo>
                  <a:cubicBezTo>
                    <a:pt x="81" y="317"/>
                    <a:pt x="35" y="294"/>
                    <a:pt x="26" y="252"/>
                  </a:cubicBezTo>
                  <a:cubicBezTo>
                    <a:pt x="0" y="124"/>
                    <a:pt x="79" y="123"/>
                    <a:pt x="79" y="123"/>
                  </a:cubicBezTo>
                  <a:close/>
                </a:path>
              </a:pathLst>
            </a:custGeom>
            <a:solidFill>
              <a:srgbClr val="FC6E04">
                <a:lumMod val="7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2" name="Freeform 481"/>
            <p:cNvSpPr>
              <a:spLocks noEditPoints="1"/>
            </p:cNvSpPr>
            <p:nvPr/>
          </p:nvSpPr>
          <p:spPr bwMode="auto">
            <a:xfrm>
              <a:off x="3597275" y="517525"/>
              <a:ext cx="1408113" cy="1147763"/>
            </a:xfrm>
            <a:custGeom>
              <a:avLst/>
              <a:gdLst>
                <a:gd name="T0" fmla="*/ 114 w 431"/>
                <a:gd name="T1" fmla="*/ 134 h 351"/>
                <a:gd name="T2" fmla="*/ 207 w 431"/>
                <a:gd name="T3" fmla="*/ 115 h 351"/>
                <a:gd name="T4" fmla="*/ 260 w 431"/>
                <a:gd name="T5" fmla="*/ 83 h 351"/>
                <a:gd name="T6" fmla="*/ 292 w 431"/>
                <a:gd name="T7" fmla="*/ 65 h 351"/>
                <a:gd name="T8" fmla="*/ 354 w 431"/>
                <a:gd name="T9" fmla="*/ 23 h 351"/>
                <a:gd name="T10" fmla="*/ 386 w 431"/>
                <a:gd name="T11" fmla="*/ 2 h 351"/>
                <a:gd name="T12" fmla="*/ 413 w 431"/>
                <a:gd name="T13" fmla="*/ 10 h 351"/>
                <a:gd name="T14" fmla="*/ 426 w 431"/>
                <a:gd name="T15" fmla="*/ 33 h 351"/>
                <a:gd name="T16" fmla="*/ 431 w 431"/>
                <a:gd name="T17" fmla="*/ 45 h 351"/>
                <a:gd name="T18" fmla="*/ 426 w 431"/>
                <a:gd name="T19" fmla="*/ 58 h 351"/>
                <a:gd name="T20" fmla="*/ 400 w 431"/>
                <a:gd name="T21" fmla="*/ 85 h 351"/>
                <a:gd name="T22" fmla="*/ 341 w 431"/>
                <a:gd name="T23" fmla="*/ 132 h 351"/>
                <a:gd name="T24" fmla="*/ 259 w 431"/>
                <a:gd name="T25" fmla="*/ 188 h 351"/>
                <a:gd name="T26" fmla="*/ 247 w 431"/>
                <a:gd name="T27" fmla="*/ 200 h 351"/>
                <a:gd name="T28" fmla="*/ 245 w 431"/>
                <a:gd name="T29" fmla="*/ 203 h 351"/>
                <a:gd name="T30" fmla="*/ 232 w 431"/>
                <a:gd name="T31" fmla="*/ 226 h 351"/>
                <a:gd name="T32" fmla="*/ 189 w 431"/>
                <a:gd name="T33" fmla="*/ 321 h 351"/>
                <a:gd name="T34" fmla="*/ 145 w 431"/>
                <a:gd name="T35" fmla="*/ 340 h 351"/>
                <a:gd name="T36" fmla="*/ 96 w 431"/>
                <a:gd name="T37" fmla="*/ 351 h 351"/>
                <a:gd name="T38" fmla="*/ 78 w 431"/>
                <a:gd name="T39" fmla="*/ 344 h 351"/>
                <a:gd name="T40" fmla="*/ 75 w 431"/>
                <a:gd name="T41" fmla="*/ 341 h 351"/>
                <a:gd name="T42" fmla="*/ 52 w 431"/>
                <a:gd name="T43" fmla="*/ 323 h 351"/>
                <a:gd name="T44" fmla="*/ 6 w 431"/>
                <a:gd name="T45" fmla="*/ 265 h 351"/>
                <a:gd name="T46" fmla="*/ 4 w 431"/>
                <a:gd name="T47" fmla="*/ 252 h 351"/>
                <a:gd name="T48" fmla="*/ 2 w 431"/>
                <a:gd name="T49" fmla="*/ 191 h 351"/>
                <a:gd name="T50" fmla="*/ 64 w 431"/>
                <a:gd name="T51" fmla="*/ 126 h 351"/>
                <a:gd name="T52" fmla="*/ 64 w 431"/>
                <a:gd name="T53" fmla="*/ 128 h 351"/>
                <a:gd name="T54" fmla="*/ 11 w 431"/>
                <a:gd name="T55" fmla="*/ 193 h 351"/>
                <a:gd name="T56" fmla="*/ 16 w 431"/>
                <a:gd name="T57" fmla="*/ 250 h 351"/>
                <a:gd name="T58" fmla="*/ 19 w 431"/>
                <a:gd name="T59" fmla="*/ 261 h 351"/>
                <a:gd name="T60" fmla="*/ 62 w 431"/>
                <a:gd name="T61" fmla="*/ 311 h 351"/>
                <a:gd name="T62" fmla="*/ 85 w 431"/>
                <a:gd name="T63" fmla="*/ 329 h 351"/>
                <a:gd name="T64" fmla="*/ 89 w 431"/>
                <a:gd name="T65" fmla="*/ 332 h 351"/>
                <a:gd name="T66" fmla="*/ 96 w 431"/>
                <a:gd name="T67" fmla="*/ 334 h 351"/>
                <a:gd name="T68" fmla="*/ 139 w 431"/>
                <a:gd name="T69" fmla="*/ 324 h 351"/>
                <a:gd name="T70" fmla="*/ 178 w 431"/>
                <a:gd name="T71" fmla="*/ 311 h 351"/>
                <a:gd name="T72" fmla="*/ 219 w 431"/>
                <a:gd name="T73" fmla="*/ 219 h 351"/>
                <a:gd name="T74" fmla="*/ 235 w 431"/>
                <a:gd name="T75" fmla="*/ 195 h 351"/>
                <a:gd name="T76" fmla="*/ 237 w 431"/>
                <a:gd name="T77" fmla="*/ 192 h 351"/>
                <a:gd name="T78" fmla="*/ 252 w 431"/>
                <a:gd name="T79" fmla="*/ 179 h 351"/>
                <a:gd name="T80" fmla="*/ 337 w 431"/>
                <a:gd name="T81" fmla="*/ 127 h 351"/>
                <a:gd name="T82" fmla="*/ 414 w 431"/>
                <a:gd name="T83" fmla="*/ 65 h 351"/>
                <a:gd name="T84" fmla="*/ 426 w 431"/>
                <a:gd name="T85" fmla="*/ 45 h 351"/>
                <a:gd name="T86" fmla="*/ 420 w 431"/>
                <a:gd name="T87" fmla="*/ 36 h 351"/>
                <a:gd name="T88" fmla="*/ 399 w 431"/>
                <a:gd name="T89" fmla="*/ 10 h 351"/>
                <a:gd name="T90" fmla="*/ 361 w 431"/>
                <a:gd name="T91" fmla="*/ 32 h 351"/>
                <a:gd name="T92" fmla="*/ 300 w 431"/>
                <a:gd name="T93" fmla="*/ 77 h 351"/>
                <a:gd name="T94" fmla="*/ 267 w 431"/>
                <a:gd name="T95" fmla="*/ 95 h 351"/>
                <a:gd name="T96" fmla="*/ 212 w 431"/>
                <a:gd name="T97" fmla="*/ 126 h 351"/>
                <a:gd name="T98" fmla="*/ 113 w 431"/>
                <a:gd name="T99" fmla="*/ 14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1" h="351">
                  <a:moveTo>
                    <a:pt x="65" y="127"/>
                  </a:moveTo>
                  <a:cubicBezTo>
                    <a:pt x="81" y="130"/>
                    <a:pt x="97" y="133"/>
                    <a:pt x="114" y="134"/>
                  </a:cubicBezTo>
                  <a:cubicBezTo>
                    <a:pt x="130" y="135"/>
                    <a:pt x="146" y="135"/>
                    <a:pt x="162" y="132"/>
                  </a:cubicBezTo>
                  <a:cubicBezTo>
                    <a:pt x="177" y="128"/>
                    <a:pt x="193" y="122"/>
                    <a:pt x="207" y="115"/>
                  </a:cubicBezTo>
                  <a:cubicBezTo>
                    <a:pt x="221" y="107"/>
                    <a:pt x="235" y="98"/>
                    <a:pt x="249" y="89"/>
                  </a:cubicBezTo>
                  <a:cubicBezTo>
                    <a:pt x="253" y="87"/>
                    <a:pt x="256" y="85"/>
                    <a:pt x="260" y="83"/>
                  </a:cubicBezTo>
                  <a:cubicBezTo>
                    <a:pt x="264" y="81"/>
                    <a:pt x="268" y="79"/>
                    <a:pt x="271" y="77"/>
                  </a:cubicBezTo>
                  <a:cubicBezTo>
                    <a:pt x="278" y="73"/>
                    <a:pt x="285" y="69"/>
                    <a:pt x="292" y="65"/>
                  </a:cubicBezTo>
                  <a:cubicBezTo>
                    <a:pt x="306" y="56"/>
                    <a:pt x="320" y="47"/>
                    <a:pt x="333" y="37"/>
                  </a:cubicBezTo>
                  <a:cubicBezTo>
                    <a:pt x="341" y="33"/>
                    <a:pt x="347" y="28"/>
                    <a:pt x="354" y="23"/>
                  </a:cubicBezTo>
                  <a:cubicBezTo>
                    <a:pt x="360" y="18"/>
                    <a:pt x="367" y="13"/>
                    <a:pt x="374" y="8"/>
                  </a:cubicBezTo>
                  <a:cubicBezTo>
                    <a:pt x="378" y="6"/>
                    <a:pt x="382" y="4"/>
                    <a:pt x="386" y="2"/>
                  </a:cubicBezTo>
                  <a:cubicBezTo>
                    <a:pt x="391" y="1"/>
                    <a:pt x="396" y="0"/>
                    <a:pt x="401" y="2"/>
                  </a:cubicBezTo>
                  <a:cubicBezTo>
                    <a:pt x="406" y="3"/>
                    <a:pt x="410" y="7"/>
                    <a:pt x="413" y="10"/>
                  </a:cubicBezTo>
                  <a:cubicBezTo>
                    <a:pt x="416" y="14"/>
                    <a:pt x="418" y="18"/>
                    <a:pt x="420" y="21"/>
                  </a:cubicBezTo>
                  <a:cubicBezTo>
                    <a:pt x="426" y="33"/>
                    <a:pt x="426" y="33"/>
                    <a:pt x="426" y="33"/>
                  </a:cubicBezTo>
                  <a:cubicBezTo>
                    <a:pt x="429" y="38"/>
                    <a:pt x="429" y="38"/>
                    <a:pt x="429" y="38"/>
                  </a:cubicBezTo>
                  <a:cubicBezTo>
                    <a:pt x="429" y="40"/>
                    <a:pt x="431" y="42"/>
                    <a:pt x="431" y="45"/>
                  </a:cubicBezTo>
                  <a:cubicBezTo>
                    <a:pt x="431" y="48"/>
                    <a:pt x="431" y="50"/>
                    <a:pt x="430" y="52"/>
                  </a:cubicBezTo>
                  <a:cubicBezTo>
                    <a:pt x="429" y="54"/>
                    <a:pt x="428" y="56"/>
                    <a:pt x="426" y="58"/>
                  </a:cubicBezTo>
                  <a:cubicBezTo>
                    <a:pt x="424" y="62"/>
                    <a:pt x="421" y="65"/>
                    <a:pt x="418" y="68"/>
                  </a:cubicBezTo>
                  <a:cubicBezTo>
                    <a:pt x="412" y="74"/>
                    <a:pt x="406" y="80"/>
                    <a:pt x="400" y="85"/>
                  </a:cubicBezTo>
                  <a:cubicBezTo>
                    <a:pt x="394" y="91"/>
                    <a:pt x="387" y="96"/>
                    <a:pt x="381" y="102"/>
                  </a:cubicBezTo>
                  <a:cubicBezTo>
                    <a:pt x="368" y="112"/>
                    <a:pt x="355" y="122"/>
                    <a:pt x="341" y="132"/>
                  </a:cubicBezTo>
                  <a:cubicBezTo>
                    <a:pt x="328" y="142"/>
                    <a:pt x="313" y="150"/>
                    <a:pt x="299" y="159"/>
                  </a:cubicBezTo>
                  <a:cubicBezTo>
                    <a:pt x="285" y="168"/>
                    <a:pt x="271" y="177"/>
                    <a:pt x="259" y="188"/>
                  </a:cubicBezTo>
                  <a:cubicBezTo>
                    <a:pt x="256" y="190"/>
                    <a:pt x="254" y="193"/>
                    <a:pt x="251" y="196"/>
                  </a:cubicBezTo>
                  <a:cubicBezTo>
                    <a:pt x="250" y="197"/>
                    <a:pt x="248" y="199"/>
                    <a:pt x="247" y="200"/>
                  </a:cubicBezTo>
                  <a:cubicBezTo>
                    <a:pt x="246" y="202"/>
                    <a:pt x="246" y="202"/>
                    <a:pt x="246" y="202"/>
                  </a:cubicBezTo>
                  <a:cubicBezTo>
                    <a:pt x="245" y="203"/>
                    <a:pt x="245" y="203"/>
                    <a:pt x="245" y="203"/>
                  </a:cubicBezTo>
                  <a:cubicBezTo>
                    <a:pt x="244" y="205"/>
                    <a:pt x="244" y="205"/>
                    <a:pt x="244" y="205"/>
                  </a:cubicBezTo>
                  <a:cubicBezTo>
                    <a:pt x="239" y="211"/>
                    <a:pt x="236" y="219"/>
                    <a:pt x="232" y="226"/>
                  </a:cubicBezTo>
                  <a:cubicBezTo>
                    <a:pt x="217" y="255"/>
                    <a:pt x="205" y="286"/>
                    <a:pt x="194" y="317"/>
                  </a:cubicBezTo>
                  <a:cubicBezTo>
                    <a:pt x="193" y="319"/>
                    <a:pt x="191" y="320"/>
                    <a:pt x="189" y="321"/>
                  </a:cubicBezTo>
                  <a:cubicBezTo>
                    <a:pt x="189" y="321"/>
                    <a:pt x="189" y="321"/>
                    <a:pt x="189" y="321"/>
                  </a:cubicBezTo>
                  <a:cubicBezTo>
                    <a:pt x="175" y="328"/>
                    <a:pt x="160" y="335"/>
                    <a:pt x="145" y="340"/>
                  </a:cubicBezTo>
                  <a:cubicBezTo>
                    <a:pt x="137" y="343"/>
                    <a:pt x="129" y="345"/>
                    <a:pt x="121" y="347"/>
                  </a:cubicBezTo>
                  <a:cubicBezTo>
                    <a:pt x="113" y="349"/>
                    <a:pt x="105" y="351"/>
                    <a:pt x="96" y="351"/>
                  </a:cubicBezTo>
                  <a:cubicBezTo>
                    <a:pt x="91" y="350"/>
                    <a:pt x="85" y="350"/>
                    <a:pt x="80" y="346"/>
                  </a:cubicBezTo>
                  <a:cubicBezTo>
                    <a:pt x="79" y="345"/>
                    <a:pt x="78" y="345"/>
                    <a:pt x="78" y="344"/>
                  </a:cubicBezTo>
                  <a:cubicBezTo>
                    <a:pt x="77" y="343"/>
                    <a:pt x="77" y="343"/>
                    <a:pt x="77" y="343"/>
                  </a:cubicBezTo>
                  <a:cubicBezTo>
                    <a:pt x="75" y="341"/>
                    <a:pt x="75" y="341"/>
                    <a:pt x="75" y="341"/>
                  </a:cubicBezTo>
                  <a:cubicBezTo>
                    <a:pt x="73" y="340"/>
                    <a:pt x="72" y="339"/>
                    <a:pt x="70" y="338"/>
                  </a:cubicBezTo>
                  <a:cubicBezTo>
                    <a:pt x="52" y="323"/>
                    <a:pt x="52" y="323"/>
                    <a:pt x="52" y="323"/>
                  </a:cubicBezTo>
                  <a:cubicBezTo>
                    <a:pt x="39" y="313"/>
                    <a:pt x="27" y="302"/>
                    <a:pt x="17" y="288"/>
                  </a:cubicBezTo>
                  <a:cubicBezTo>
                    <a:pt x="12" y="281"/>
                    <a:pt x="9" y="273"/>
                    <a:pt x="6" y="265"/>
                  </a:cubicBezTo>
                  <a:cubicBezTo>
                    <a:pt x="6" y="262"/>
                    <a:pt x="5" y="260"/>
                    <a:pt x="5" y="258"/>
                  </a:cubicBezTo>
                  <a:cubicBezTo>
                    <a:pt x="4" y="252"/>
                    <a:pt x="4" y="252"/>
                    <a:pt x="4" y="252"/>
                  </a:cubicBezTo>
                  <a:cubicBezTo>
                    <a:pt x="3" y="248"/>
                    <a:pt x="2" y="244"/>
                    <a:pt x="2" y="240"/>
                  </a:cubicBezTo>
                  <a:cubicBezTo>
                    <a:pt x="0" y="224"/>
                    <a:pt x="0" y="208"/>
                    <a:pt x="2" y="191"/>
                  </a:cubicBezTo>
                  <a:cubicBezTo>
                    <a:pt x="4" y="175"/>
                    <a:pt x="10" y="159"/>
                    <a:pt x="21" y="146"/>
                  </a:cubicBezTo>
                  <a:cubicBezTo>
                    <a:pt x="32" y="134"/>
                    <a:pt x="48" y="126"/>
                    <a:pt x="64" y="126"/>
                  </a:cubicBezTo>
                  <a:cubicBezTo>
                    <a:pt x="65" y="126"/>
                    <a:pt x="65" y="126"/>
                    <a:pt x="65" y="127"/>
                  </a:cubicBezTo>
                  <a:close/>
                  <a:moveTo>
                    <a:pt x="64" y="128"/>
                  </a:moveTo>
                  <a:cubicBezTo>
                    <a:pt x="49" y="130"/>
                    <a:pt x="35" y="138"/>
                    <a:pt x="26" y="150"/>
                  </a:cubicBezTo>
                  <a:cubicBezTo>
                    <a:pt x="17" y="162"/>
                    <a:pt x="12" y="177"/>
                    <a:pt x="11" y="193"/>
                  </a:cubicBezTo>
                  <a:cubicBezTo>
                    <a:pt x="10" y="208"/>
                    <a:pt x="12" y="223"/>
                    <a:pt x="14" y="238"/>
                  </a:cubicBezTo>
                  <a:cubicBezTo>
                    <a:pt x="15" y="242"/>
                    <a:pt x="16" y="246"/>
                    <a:pt x="16" y="250"/>
                  </a:cubicBezTo>
                  <a:cubicBezTo>
                    <a:pt x="18" y="255"/>
                    <a:pt x="18" y="255"/>
                    <a:pt x="18" y="255"/>
                  </a:cubicBezTo>
                  <a:cubicBezTo>
                    <a:pt x="18" y="257"/>
                    <a:pt x="18" y="259"/>
                    <a:pt x="19" y="261"/>
                  </a:cubicBezTo>
                  <a:cubicBezTo>
                    <a:pt x="21" y="267"/>
                    <a:pt x="25" y="274"/>
                    <a:pt x="29" y="280"/>
                  </a:cubicBezTo>
                  <a:cubicBezTo>
                    <a:pt x="38" y="292"/>
                    <a:pt x="49" y="301"/>
                    <a:pt x="62" y="311"/>
                  </a:cubicBezTo>
                  <a:cubicBezTo>
                    <a:pt x="81" y="325"/>
                    <a:pt x="81" y="325"/>
                    <a:pt x="81" y="325"/>
                  </a:cubicBezTo>
                  <a:cubicBezTo>
                    <a:pt x="82" y="326"/>
                    <a:pt x="84" y="327"/>
                    <a:pt x="85" y="329"/>
                  </a:cubicBezTo>
                  <a:cubicBezTo>
                    <a:pt x="88" y="331"/>
                    <a:pt x="88" y="331"/>
                    <a:pt x="88" y="331"/>
                  </a:cubicBezTo>
                  <a:cubicBezTo>
                    <a:pt x="89" y="332"/>
                    <a:pt x="89" y="332"/>
                    <a:pt x="89" y="332"/>
                  </a:cubicBezTo>
                  <a:cubicBezTo>
                    <a:pt x="89" y="332"/>
                    <a:pt x="89" y="332"/>
                    <a:pt x="90" y="332"/>
                  </a:cubicBezTo>
                  <a:cubicBezTo>
                    <a:pt x="90" y="333"/>
                    <a:pt x="93" y="334"/>
                    <a:pt x="96" y="334"/>
                  </a:cubicBezTo>
                  <a:cubicBezTo>
                    <a:pt x="103" y="334"/>
                    <a:pt x="110" y="332"/>
                    <a:pt x="117" y="331"/>
                  </a:cubicBezTo>
                  <a:cubicBezTo>
                    <a:pt x="125" y="329"/>
                    <a:pt x="132" y="327"/>
                    <a:pt x="139" y="324"/>
                  </a:cubicBezTo>
                  <a:cubicBezTo>
                    <a:pt x="154" y="319"/>
                    <a:pt x="168" y="313"/>
                    <a:pt x="182" y="307"/>
                  </a:cubicBezTo>
                  <a:cubicBezTo>
                    <a:pt x="178" y="311"/>
                    <a:pt x="178" y="311"/>
                    <a:pt x="178" y="311"/>
                  </a:cubicBezTo>
                  <a:cubicBezTo>
                    <a:pt x="184" y="295"/>
                    <a:pt x="191" y="280"/>
                    <a:pt x="198" y="265"/>
                  </a:cubicBezTo>
                  <a:cubicBezTo>
                    <a:pt x="204" y="249"/>
                    <a:pt x="211" y="234"/>
                    <a:pt x="219" y="219"/>
                  </a:cubicBezTo>
                  <a:cubicBezTo>
                    <a:pt x="224" y="212"/>
                    <a:pt x="228" y="205"/>
                    <a:pt x="233" y="197"/>
                  </a:cubicBezTo>
                  <a:cubicBezTo>
                    <a:pt x="235" y="195"/>
                    <a:pt x="235" y="195"/>
                    <a:pt x="235" y="195"/>
                  </a:cubicBezTo>
                  <a:cubicBezTo>
                    <a:pt x="236" y="193"/>
                    <a:pt x="236" y="193"/>
                    <a:pt x="236" y="193"/>
                  </a:cubicBezTo>
                  <a:cubicBezTo>
                    <a:pt x="237" y="192"/>
                    <a:pt x="237" y="192"/>
                    <a:pt x="237" y="192"/>
                  </a:cubicBezTo>
                  <a:cubicBezTo>
                    <a:pt x="239" y="190"/>
                    <a:pt x="240" y="189"/>
                    <a:pt x="242" y="187"/>
                  </a:cubicBezTo>
                  <a:cubicBezTo>
                    <a:pt x="245" y="184"/>
                    <a:pt x="248" y="181"/>
                    <a:pt x="252" y="179"/>
                  </a:cubicBezTo>
                  <a:cubicBezTo>
                    <a:pt x="265" y="168"/>
                    <a:pt x="280" y="159"/>
                    <a:pt x="294" y="151"/>
                  </a:cubicBezTo>
                  <a:cubicBezTo>
                    <a:pt x="309" y="143"/>
                    <a:pt x="324" y="136"/>
                    <a:pt x="337" y="127"/>
                  </a:cubicBezTo>
                  <a:cubicBezTo>
                    <a:pt x="351" y="118"/>
                    <a:pt x="365" y="108"/>
                    <a:pt x="378" y="98"/>
                  </a:cubicBezTo>
                  <a:cubicBezTo>
                    <a:pt x="391" y="87"/>
                    <a:pt x="403" y="77"/>
                    <a:pt x="414" y="65"/>
                  </a:cubicBezTo>
                  <a:cubicBezTo>
                    <a:pt x="417" y="62"/>
                    <a:pt x="420" y="58"/>
                    <a:pt x="422" y="55"/>
                  </a:cubicBezTo>
                  <a:cubicBezTo>
                    <a:pt x="424" y="52"/>
                    <a:pt x="426" y="48"/>
                    <a:pt x="426" y="45"/>
                  </a:cubicBezTo>
                  <a:cubicBezTo>
                    <a:pt x="426" y="44"/>
                    <a:pt x="425" y="43"/>
                    <a:pt x="424" y="41"/>
                  </a:cubicBezTo>
                  <a:cubicBezTo>
                    <a:pt x="420" y="36"/>
                    <a:pt x="420" y="36"/>
                    <a:pt x="420" y="36"/>
                  </a:cubicBezTo>
                  <a:cubicBezTo>
                    <a:pt x="418" y="32"/>
                    <a:pt x="416" y="28"/>
                    <a:pt x="414" y="25"/>
                  </a:cubicBezTo>
                  <a:cubicBezTo>
                    <a:pt x="410" y="18"/>
                    <a:pt x="405" y="11"/>
                    <a:pt x="399" y="10"/>
                  </a:cubicBezTo>
                  <a:cubicBezTo>
                    <a:pt x="393" y="8"/>
                    <a:pt x="386" y="12"/>
                    <a:pt x="380" y="17"/>
                  </a:cubicBezTo>
                  <a:cubicBezTo>
                    <a:pt x="374" y="22"/>
                    <a:pt x="367" y="27"/>
                    <a:pt x="361" y="32"/>
                  </a:cubicBezTo>
                  <a:cubicBezTo>
                    <a:pt x="355" y="38"/>
                    <a:pt x="348" y="43"/>
                    <a:pt x="341" y="48"/>
                  </a:cubicBezTo>
                  <a:cubicBezTo>
                    <a:pt x="328" y="58"/>
                    <a:pt x="314" y="68"/>
                    <a:pt x="300" y="77"/>
                  </a:cubicBezTo>
                  <a:cubicBezTo>
                    <a:pt x="293" y="81"/>
                    <a:pt x="285" y="86"/>
                    <a:pt x="278" y="90"/>
                  </a:cubicBezTo>
                  <a:cubicBezTo>
                    <a:pt x="274" y="91"/>
                    <a:pt x="271" y="93"/>
                    <a:pt x="267" y="95"/>
                  </a:cubicBezTo>
                  <a:cubicBezTo>
                    <a:pt x="263" y="97"/>
                    <a:pt x="260" y="99"/>
                    <a:pt x="256" y="101"/>
                  </a:cubicBezTo>
                  <a:cubicBezTo>
                    <a:pt x="242" y="110"/>
                    <a:pt x="228" y="118"/>
                    <a:pt x="212" y="126"/>
                  </a:cubicBezTo>
                  <a:cubicBezTo>
                    <a:pt x="197" y="133"/>
                    <a:pt x="181" y="139"/>
                    <a:pt x="164" y="142"/>
                  </a:cubicBezTo>
                  <a:cubicBezTo>
                    <a:pt x="147" y="145"/>
                    <a:pt x="129" y="143"/>
                    <a:pt x="113" y="141"/>
                  </a:cubicBezTo>
                  <a:cubicBezTo>
                    <a:pt x="96" y="138"/>
                    <a:pt x="80" y="134"/>
                    <a:pt x="64" y="128"/>
                  </a:cubicBezTo>
                  <a:close/>
                </a:path>
              </a:pathLst>
            </a:custGeom>
            <a:solidFill>
              <a:srgbClr val="FC6E04">
                <a:lumMod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3" name="Freeform 482"/>
            <p:cNvSpPr>
              <a:spLocks/>
            </p:cNvSpPr>
            <p:nvPr/>
          </p:nvSpPr>
          <p:spPr bwMode="auto">
            <a:xfrm>
              <a:off x="4410075" y="684213"/>
              <a:ext cx="527050" cy="309563"/>
            </a:xfrm>
            <a:custGeom>
              <a:avLst/>
              <a:gdLst>
                <a:gd name="T0" fmla="*/ 36 w 161"/>
                <a:gd name="T1" fmla="*/ 78 h 95"/>
                <a:gd name="T2" fmla="*/ 65 w 161"/>
                <a:gd name="T3" fmla="*/ 62 h 95"/>
                <a:gd name="T4" fmla="*/ 123 w 161"/>
                <a:gd name="T5" fmla="*/ 30 h 95"/>
                <a:gd name="T6" fmla="*/ 156 w 161"/>
                <a:gd name="T7" fmla="*/ 1 h 95"/>
                <a:gd name="T8" fmla="*/ 137 w 161"/>
                <a:gd name="T9" fmla="*/ 27 h 95"/>
                <a:gd name="T10" fmla="*/ 77 w 161"/>
                <a:gd name="T11" fmla="*/ 75 h 95"/>
                <a:gd name="T12" fmla="*/ 37 w 161"/>
                <a:gd name="T13" fmla="*/ 92 h 95"/>
                <a:gd name="T14" fmla="*/ 16 w 161"/>
                <a:gd name="T15" fmla="*/ 94 h 95"/>
                <a:gd name="T16" fmla="*/ 10 w 161"/>
                <a:gd name="T17" fmla="*/ 88 h 95"/>
                <a:gd name="T18" fmla="*/ 36 w 161"/>
                <a:gd name="T19"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95">
                  <a:moveTo>
                    <a:pt x="36" y="78"/>
                  </a:moveTo>
                  <a:cubicBezTo>
                    <a:pt x="46" y="73"/>
                    <a:pt x="55" y="67"/>
                    <a:pt x="65" y="62"/>
                  </a:cubicBezTo>
                  <a:cubicBezTo>
                    <a:pt x="84" y="51"/>
                    <a:pt x="108" y="45"/>
                    <a:pt x="123" y="30"/>
                  </a:cubicBezTo>
                  <a:cubicBezTo>
                    <a:pt x="128" y="25"/>
                    <a:pt x="147" y="0"/>
                    <a:pt x="156" y="1"/>
                  </a:cubicBezTo>
                  <a:cubicBezTo>
                    <a:pt x="161" y="2"/>
                    <a:pt x="139" y="25"/>
                    <a:pt x="137" y="27"/>
                  </a:cubicBezTo>
                  <a:cubicBezTo>
                    <a:pt x="125" y="47"/>
                    <a:pt x="100" y="64"/>
                    <a:pt x="77" y="75"/>
                  </a:cubicBezTo>
                  <a:cubicBezTo>
                    <a:pt x="64" y="81"/>
                    <a:pt x="51" y="89"/>
                    <a:pt x="37" y="92"/>
                  </a:cubicBezTo>
                  <a:cubicBezTo>
                    <a:pt x="30" y="94"/>
                    <a:pt x="23" y="95"/>
                    <a:pt x="16" y="94"/>
                  </a:cubicBezTo>
                  <a:cubicBezTo>
                    <a:pt x="12" y="93"/>
                    <a:pt x="0" y="90"/>
                    <a:pt x="10" y="88"/>
                  </a:cubicBezTo>
                  <a:cubicBezTo>
                    <a:pt x="19" y="86"/>
                    <a:pt x="28" y="83"/>
                    <a:pt x="36" y="78"/>
                  </a:cubicBezTo>
                  <a:close/>
                </a:path>
              </a:pathLst>
            </a:custGeom>
            <a:solidFill>
              <a:srgbClr val="FC6E04">
                <a:lumMod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4" name="Freeform 483"/>
            <p:cNvSpPr>
              <a:spLocks/>
            </p:cNvSpPr>
            <p:nvPr/>
          </p:nvSpPr>
          <p:spPr bwMode="auto">
            <a:xfrm>
              <a:off x="4276725" y="604838"/>
              <a:ext cx="588963" cy="357188"/>
            </a:xfrm>
            <a:custGeom>
              <a:avLst/>
              <a:gdLst>
                <a:gd name="T0" fmla="*/ 0 w 180"/>
                <a:gd name="T1" fmla="*/ 106 h 109"/>
                <a:gd name="T2" fmla="*/ 19 w 180"/>
                <a:gd name="T3" fmla="*/ 96 h 109"/>
                <a:gd name="T4" fmla="*/ 50 w 180"/>
                <a:gd name="T5" fmla="*/ 82 h 109"/>
                <a:gd name="T6" fmla="*/ 123 w 180"/>
                <a:gd name="T7" fmla="*/ 38 h 109"/>
                <a:gd name="T8" fmla="*/ 149 w 180"/>
                <a:gd name="T9" fmla="*/ 22 h 109"/>
                <a:gd name="T10" fmla="*/ 164 w 180"/>
                <a:gd name="T11" fmla="*/ 9 h 109"/>
                <a:gd name="T12" fmla="*/ 178 w 180"/>
                <a:gd name="T13" fmla="*/ 2 h 109"/>
                <a:gd name="T14" fmla="*/ 169 w 180"/>
                <a:gd name="T15" fmla="*/ 12 h 109"/>
                <a:gd name="T16" fmla="*/ 129 w 180"/>
                <a:gd name="T17" fmla="*/ 43 h 109"/>
                <a:gd name="T18" fmla="*/ 112 w 180"/>
                <a:gd name="T19" fmla="*/ 54 h 109"/>
                <a:gd name="T20" fmla="*/ 55 w 180"/>
                <a:gd name="T21" fmla="*/ 89 h 109"/>
                <a:gd name="T22" fmla="*/ 35 w 180"/>
                <a:gd name="T23" fmla="*/ 101 h 109"/>
                <a:gd name="T24" fmla="*/ 12 w 180"/>
                <a:gd name="T25" fmla="*/ 108 h 109"/>
                <a:gd name="T26" fmla="*/ 1 w 180"/>
                <a:gd name="T27" fmla="*/ 107 h 109"/>
                <a:gd name="T28" fmla="*/ 0 w 180"/>
                <a:gd name="T29"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109">
                  <a:moveTo>
                    <a:pt x="0" y="106"/>
                  </a:moveTo>
                  <a:cubicBezTo>
                    <a:pt x="0" y="102"/>
                    <a:pt x="17" y="96"/>
                    <a:pt x="19" y="96"/>
                  </a:cubicBezTo>
                  <a:cubicBezTo>
                    <a:pt x="30" y="92"/>
                    <a:pt x="40" y="87"/>
                    <a:pt x="50" y="82"/>
                  </a:cubicBezTo>
                  <a:cubicBezTo>
                    <a:pt x="76" y="71"/>
                    <a:pt x="98" y="52"/>
                    <a:pt x="123" y="38"/>
                  </a:cubicBezTo>
                  <a:cubicBezTo>
                    <a:pt x="131" y="33"/>
                    <a:pt x="141" y="28"/>
                    <a:pt x="149" y="22"/>
                  </a:cubicBezTo>
                  <a:cubicBezTo>
                    <a:pt x="154" y="18"/>
                    <a:pt x="159" y="13"/>
                    <a:pt x="164" y="9"/>
                  </a:cubicBezTo>
                  <a:cubicBezTo>
                    <a:pt x="166" y="7"/>
                    <a:pt x="176" y="0"/>
                    <a:pt x="178" y="2"/>
                  </a:cubicBezTo>
                  <a:cubicBezTo>
                    <a:pt x="180" y="4"/>
                    <a:pt x="170" y="11"/>
                    <a:pt x="169" y="12"/>
                  </a:cubicBezTo>
                  <a:cubicBezTo>
                    <a:pt x="156" y="22"/>
                    <a:pt x="143" y="33"/>
                    <a:pt x="129" y="43"/>
                  </a:cubicBezTo>
                  <a:cubicBezTo>
                    <a:pt x="124" y="47"/>
                    <a:pt x="118" y="51"/>
                    <a:pt x="112" y="54"/>
                  </a:cubicBezTo>
                  <a:cubicBezTo>
                    <a:pt x="99" y="60"/>
                    <a:pt x="65" y="81"/>
                    <a:pt x="55" y="89"/>
                  </a:cubicBezTo>
                  <a:cubicBezTo>
                    <a:pt x="49" y="95"/>
                    <a:pt x="42" y="98"/>
                    <a:pt x="35" y="101"/>
                  </a:cubicBezTo>
                  <a:cubicBezTo>
                    <a:pt x="27" y="103"/>
                    <a:pt x="19" y="107"/>
                    <a:pt x="12" y="108"/>
                  </a:cubicBezTo>
                  <a:cubicBezTo>
                    <a:pt x="9" y="108"/>
                    <a:pt x="3" y="109"/>
                    <a:pt x="1" y="107"/>
                  </a:cubicBezTo>
                  <a:cubicBezTo>
                    <a:pt x="0" y="107"/>
                    <a:pt x="0" y="106"/>
                    <a:pt x="0" y="106"/>
                  </a:cubicBezTo>
                  <a:close/>
                </a:path>
              </a:pathLst>
            </a:custGeom>
            <a:solidFill>
              <a:srgbClr val="FC6E04">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5" name="Freeform 484"/>
            <p:cNvSpPr>
              <a:spLocks/>
            </p:cNvSpPr>
            <p:nvPr/>
          </p:nvSpPr>
          <p:spPr bwMode="auto">
            <a:xfrm>
              <a:off x="4250533" y="1062039"/>
              <a:ext cx="160338" cy="160338"/>
            </a:xfrm>
            <a:custGeom>
              <a:avLst/>
              <a:gdLst>
                <a:gd name="T0" fmla="*/ 6 w 49"/>
                <a:gd name="T1" fmla="*/ 11 h 49"/>
                <a:gd name="T2" fmla="*/ 28 w 49"/>
                <a:gd name="T3" fmla="*/ 7 h 49"/>
                <a:gd name="T4" fmla="*/ 44 w 49"/>
                <a:gd name="T5" fmla="*/ 5 h 49"/>
                <a:gd name="T6" fmla="*/ 32 w 49"/>
                <a:gd name="T7" fmla="*/ 23 h 49"/>
                <a:gd name="T8" fmla="*/ 16 w 49"/>
                <a:gd name="T9" fmla="*/ 48 h 49"/>
                <a:gd name="T10" fmla="*/ 6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6" y="11"/>
                  </a:moveTo>
                  <a:cubicBezTo>
                    <a:pt x="0" y="0"/>
                    <a:pt x="22" y="11"/>
                    <a:pt x="28" y="7"/>
                  </a:cubicBezTo>
                  <a:cubicBezTo>
                    <a:pt x="35" y="4"/>
                    <a:pt x="40" y="3"/>
                    <a:pt x="44" y="5"/>
                  </a:cubicBezTo>
                  <a:cubicBezTo>
                    <a:pt x="49" y="7"/>
                    <a:pt x="35" y="14"/>
                    <a:pt x="32" y="23"/>
                  </a:cubicBezTo>
                  <a:cubicBezTo>
                    <a:pt x="27" y="33"/>
                    <a:pt x="21" y="47"/>
                    <a:pt x="16" y="48"/>
                  </a:cubicBezTo>
                  <a:cubicBezTo>
                    <a:pt x="11" y="49"/>
                    <a:pt x="13" y="25"/>
                    <a:pt x="6" y="11"/>
                  </a:cubicBezTo>
                  <a:close/>
                </a:path>
              </a:pathLst>
            </a:custGeom>
            <a:solidFill>
              <a:srgbClr val="FC6E04">
                <a:lumMod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6" name="Freeform 485"/>
            <p:cNvSpPr>
              <a:spLocks/>
            </p:cNvSpPr>
            <p:nvPr/>
          </p:nvSpPr>
          <p:spPr bwMode="auto">
            <a:xfrm>
              <a:off x="0" y="15875"/>
              <a:ext cx="4456113" cy="3686175"/>
            </a:xfrm>
            <a:custGeom>
              <a:avLst/>
              <a:gdLst>
                <a:gd name="T0" fmla="*/ 1307 w 1363"/>
                <a:gd name="T1" fmla="*/ 547 h 1127"/>
                <a:gd name="T2" fmla="*/ 1337 w 1363"/>
                <a:gd name="T3" fmla="*/ 403 h 1127"/>
                <a:gd name="T4" fmla="*/ 1248 w 1363"/>
                <a:gd name="T5" fmla="*/ 330 h 1127"/>
                <a:gd name="T6" fmla="*/ 1241 w 1363"/>
                <a:gd name="T7" fmla="*/ 330 h 1127"/>
                <a:gd name="T8" fmla="*/ 1237 w 1363"/>
                <a:gd name="T9" fmla="*/ 330 h 1127"/>
                <a:gd name="T10" fmla="*/ 1227 w 1363"/>
                <a:gd name="T11" fmla="*/ 330 h 1127"/>
                <a:gd name="T12" fmla="*/ 1221 w 1363"/>
                <a:gd name="T13" fmla="*/ 274 h 1127"/>
                <a:gd name="T14" fmla="*/ 1122 w 1363"/>
                <a:gd name="T15" fmla="*/ 155 h 1127"/>
                <a:gd name="T16" fmla="*/ 1069 w 1363"/>
                <a:gd name="T17" fmla="*/ 151 h 1127"/>
                <a:gd name="T18" fmla="*/ 1030 w 1363"/>
                <a:gd name="T19" fmla="*/ 102 h 1127"/>
                <a:gd name="T20" fmla="*/ 962 w 1363"/>
                <a:gd name="T21" fmla="*/ 77 h 1127"/>
                <a:gd name="T22" fmla="*/ 920 w 1363"/>
                <a:gd name="T23" fmla="*/ 75 h 1127"/>
                <a:gd name="T24" fmla="*/ 917 w 1363"/>
                <a:gd name="T25" fmla="*/ 71 h 1127"/>
                <a:gd name="T26" fmla="*/ 896 w 1363"/>
                <a:gd name="T27" fmla="*/ 43 h 1127"/>
                <a:gd name="T28" fmla="*/ 741 w 1363"/>
                <a:gd name="T29" fmla="*/ 22 h 1127"/>
                <a:gd name="T30" fmla="*/ 739 w 1363"/>
                <a:gd name="T31" fmla="*/ 23 h 1127"/>
                <a:gd name="T32" fmla="*/ 693 w 1363"/>
                <a:gd name="T33" fmla="*/ 56 h 1127"/>
                <a:gd name="T34" fmla="*/ 585 w 1363"/>
                <a:gd name="T35" fmla="*/ 98 h 1127"/>
                <a:gd name="T36" fmla="*/ 579 w 1363"/>
                <a:gd name="T37" fmla="*/ 103 h 1127"/>
                <a:gd name="T38" fmla="*/ 508 w 1363"/>
                <a:gd name="T39" fmla="*/ 181 h 1127"/>
                <a:gd name="T40" fmla="*/ 421 w 1363"/>
                <a:gd name="T41" fmla="*/ 300 h 1127"/>
                <a:gd name="T42" fmla="*/ 371 w 1363"/>
                <a:gd name="T43" fmla="*/ 314 h 1127"/>
                <a:gd name="T44" fmla="*/ 281 w 1363"/>
                <a:gd name="T45" fmla="*/ 402 h 1127"/>
                <a:gd name="T46" fmla="*/ 270 w 1363"/>
                <a:gd name="T47" fmla="*/ 475 h 1127"/>
                <a:gd name="T48" fmla="*/ 249 w 1363"/>
                <a:gd name="T49" fmla="*/ 541 h 1127"/>
                <a:gd name="T50" fmla="*/ 244 w 1363"/>
                <a:gd name="T51" fmla="*/ 575 h 1127"/>
                <a:gd name="T52" fmla="*/ 126 w 1363"/>
                <a:gd name="T53" fmla="*/ 633 h 1127"/>
                <a:gd name="T54" fmla="*/ 90 w 1363"/>
                <a:gd name="T55" fmla="*/ 654 h 1127"/>
                <a:gd name="T56" fmla="*/ 10 w 1363"/>
                <a:gd name="T57" fmla="*/ 747 h 1127"/>
                <a:gd name="T58" fmla="*/ 17 w 1363"/>
                <a:gd name="T59" fmla="*/ 827 h 1127"/>
                <a:gd name="T60" fmla="*/ 32 w 1363"/>
                <a:gd name="T61" fmla="*/ 856 h 1127"/>
                <a:gd name="T62" fmla="*/ 35 w 1363"/>
                <a:gd name="T63" fmla="*/ 861 h 1127"/>
                <a:gd name="T64" fmla="*/ 22 w 1363"/>
                <a:gd name="T65" fmla="*/ 885 h 1127"/>
                <a:gd name="T66" fmla="*/ 9 w 1363"/>
                <a:gd name="T67" fmla="*/ 1033 h 1127"/>
                <a:gd name="T68" fmla="*/ 99 w 1363"/>
                <a:gd name="T69" fmla="*/ 1118 h 1127"/>
                <a:gd name="T70" fmla="*/ 141 w 1363"/>
                <a:gd name="T71" fmla="*/ 1126 h 1127"/>
                <a:gd name="T72" fmla="*/ 230 w 1363"/>
                <a:gd name="T73" fmla="*/ 1104 h 1127"/>
                <a:gd name="T74" fmla="*/ 263 w 1363"/>
                <a:gd name="T75" fmla="*/ 1084 h 1127"/>
                <a:gd name="T76" fmla="*/ 331 w 1363"/>
                <a:gd name="T77" fmla="*/ 1110 h 1127"/>
                <a:gd name="T78" fmla="*/ 471 w 1363"/>
                <a:gd name="T79" fmla="*/ 1068 h 1127"/>
                <a:gd name="T80" fmla="*/ 497 w 1363"/>
                <a:gd name="T81" fmla="*/ 1015 h 1127"/>
                <a:gd name="T82" fmla="*/ 581 w 1363"/>
                <a:gd name="T83" fmla="*/ 1046 h 1127"/>
                <a:gd name="T84" fmla="*/ 694 w 1363"/>
                <a:gd name="T85" fmla="*/ 980 h 1127"/>
                <a:gd name="T86" fmla="*/ 811 w 1363"/>
                <a:gd name="T87" fmla="*/ 1032 h 1127"/>
                <a:gd name="T88" fmla="*/ 923 w 1363"/>
                <a:gd name="T89" fmla="*/ 962 h 1127"/>
                <a:gd name="T90" fmla="*/ 1062 w 1363"/>
                <a:gd name="T91" fmla="*/ 953 h 1127"/>
                <a:gd name="T92" fmla="*/ 1131 w 1363"/>
                <a:gd name="T93" fmla="*/ 827 h 1127"/>
                <a:gd name="T94" fmla="*/ 1189 w 1363"/>
                <a:gd name="T95" fmla="*/ 784 h 1127"/>
                <a:gd name="T96" fmla="*/ 1236 w 1363"/>
                <a:gd name="T97" fmla="*/ 775 h 1127"/>
                <a:gd name="T98" fmla="*/ 1353 w 1363"/>
                <a:gd name="T99" fmla="*/ 699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3" h="1127">
                  <a:moveTo>
                    <a:pt x="1362" y="654"/>
                  </a:moveTo>
                  <a:cubicBezTo>
                    <a:pt x="1363" y="595"/>
                    <a:pt x="1334" y="561"/>
                    <a:pt x="1307" y="547"/>
                  </a:cubicBezTo>
                  <a:cubicBezTo>
                    <a:pt x="1317" y="552"/>
                    <a:pt x="1343" y="478"/>
                    <a:pt x="1343" y="449"/>
                  </a:cubicBezTo>
                  <a:cubicBezTo>
                    <a:pt x="1343" y="433"/>
                    <a:pt x="1340" y="416"/>
                    <a:pt x="1337" y="403"/>
                  </a:cubicBezTo>
                  <a:cubicBezTo>
                    <a:pt x="1334" y="390"/>
                    <a:pt x="1298" y="349"/>
                    <a:pt x="1287" y="342"/>
                  </a:cubicBezTo>
                  <a:cubicBezTo>
                    <a:pt x="1275" y="336"/>
                    <a:pt x="1262" y="332"/>
                    <a:pt x="1248" y="330"/>
                  </a:cubicBezTo>
                  <a:cubicBezTo>
                    <a:pt x="1246" y="330"/>
                    <a:pt x="1244" y="330"/>
                    <a:pt x="1242" y="330"/>
                  </a:cubicBezTo>
                  <a:cubicBezTo>
                    <a:pt x="1241" y="330"/>
                    <a:pt x="1241" y="330"/>
                    <a:pt x="1241" y="330"/>
                  </a:cubicBezTo>
                  <a:cubicBezTo>
                    <a:pt x="1240" y="330"/>
                    <a:pt x="1240" y="330"/>
                    <a:pt x="1240" y="330"/>
                  </a:cubicBezTo>
                  <a:cubicBezTo>
                    <a:pt x="1239" y="330"/>
                    <a:pt x="1238" y="330"/>
                    <a:pt x="1237" y="330"/>
                  </a:cubicBezTo>
                  <a:cubicBezTo>
                    <a:pt x="1235" y="330"/>
                    <a:pt x="1234" y="330"/>
                    <a:pt x="1232" y="330"/>
                  </a:cubicBezTo>
                  <a:cubicBezTo>
                    <a:pt x="1227" y="330"/>
                    <a:pt x="1227" y="330"/>
                    <a:pt x="1227" y="330"/>
                  </a:cubicBezTo>
                  <a:cubicBezTo>
                    <a:pt x="1226" y="331"/>
                    <a:pt x="1224" y="331"/>
                    <a:pt x="1223" y="331"/>
                  </a:cubicBezTo>
                  <a:cubicBezTo>
                    <a:pt x="1227" y="312"/>
                    <a:pt x="1226" y="292"/>
                    <a:pt x="1221" y="274"/>
                  </a:cubicBezTo>
                  <a:cubicBezTo>
                    <a:pt x="1215" y="250"/>
                    <a:pt x="1211" y="223"/>
                    <a:pt x="1196" y="204"/>
                  </a:cubicBezTo>
                  <a:cubicBezTo>
                    <a:pt x="1180" y="184"/>
                    <a:pt x="1149" y="157"/>
                    <a:pt x="1122" y="155"/>
                  </a:cubicBezTo>
                  <a:cubicBezTo>
                    <a:pt x="1109" y="155"/>
                    <a:pt x="1096" y="157"/>
                    <a:pt x="1084" y="157"/>
                  </a:cubicBezTo>
                  <a:cubicBezTo>
                    <a:pt x="1076" y="158"/>
                    <a:pt x="1074" y="158"/>
                    <a:pt x="1069" y="151"/>
                  </a:cubicBezTo>
                  <a:cubicBezTo>
                    <a:pt x="1063" y="141"/>
                    <a:pt x="1059" y="131"/>
                    <a:pt x="1052" y="122"/>
                  </a:cubicBezTo>
                  <a:cubicBezTo>
                    <a:pt x="1046" y="113"/>
                    <a:pt x="1037" y="107"/>
                    <a:pt x="1030" y="102"/>
                  </a:cubicBezTo>
                  <a:cubicBezTo>
                    <a:pt x="1022" y="97"/>
                    <a:pt x="1014" y="94"/>
                    <a:pt x="1006" y="91"/>
                  </a:cubicBezTo>
                  <a:cubicBezTo>
                    <a:pt x="991" y="85"/>
                    <a:pt x="977" y="80"/>
                    <a:pt x="962" y="77"/>
                  </a:cubicBezTo>
                  <a:cubicBezTo>
                    <a:pt x="955" y="76"/>
                    <a:pt x="948" y="75"/>
                    <a:pt x="942" y="74"/>
                  </a:cubicBezTo>
                  <a:cubicBezTo>
                    <a:pt x="938" y="74"/>
                    <a:pt x="921" y="76"/>
                    <a:pt x="920" y="75"/>
                  </a:cubicBezTo>
                  <a:cubicBezTo>
                    <a:pt x="919" y="74"/>
                    <a:pt x="919" y="74"/>
                    <a:pt x="919" y="74"/>
                  </a:cubicBezTo>
                  <a:cubicBezTo>
                    <a:pt x="917" y="71"/>
                    <a:pt x="917" y="71"/>
                    <a:pt x="917" y="71"/>
                  </a:cubicBezTo>
                  <a:cubicBezTo>
                    <a:pt x="916" y="68"/>
                    <a:pt x="915" y="66"/>
                    <a:pt x="914" y="64"/>
                  </a:cubicBezTo>
                  <a:cubicBezTo>
                    <a:pt x="909" y="57"/>
                    <a:pt x="903" y="49"/>
                    <a:pt x="896" y="43"/>
                  </a:cubicBezTo>
                  <a:cubicBezTo>
                    <a:pt x="883" y="30"/>
                    <a:pt x="867" y="19"/>
                    <a:pt x="849" y="13"/>
                  </a:cubicBezTo>
                  <a:cubicBezTo>
                    <a:pt x="814" y="0"/>
                    <a:pt x="774" y="4"/>
                    <a:pt x="741" y="22"/>
                  </a:cubicBezTo>
                  <a:cubicBezTo>
                    <a:pt x="740" y="23"/>
                    <a:pt x="740" y="23"/>
                    <a:pt x="739" y="23"/>
                  </a:cubicBezTo>
                  <a:cubicBezTo>
                    <a:pt x="739" y="23"/>
                    <a:pt x="739" y="23"/>
                    <a:pt x="739" y="23"/>
                  </a:cubicBezTo>
                  <a:cubicBezTo>
                    <a:pt x="729" y="29"/>
                    <a:pt x="720" y="36"/>
                    <a:pt x="712" y="45"/>
                  </a:cubicBezTo>
                  <a:cubicBezTo>
                    <a:pt x="705" y="53"/>
                    <a:pt x="705" y="57"/>
                    <a:pt x="693" y="56"/>
                  </a:cubicBezTo>
                  <a:cubicBezTo>
                    <a:pt x="685" y="56"/>
                    <a:pt x="677" y="56"/>
                    <a:pt x="669" y="56"/>
                  </a:cubicBezTo>
                  <a:cubicBezTo>
                    <a:pt x="634" y="56"/>
                    <a:pt x="610" y="74"/>
                    <a:pt x="585" y="98"/>
                  </a:cubicBezTo>
                  <a:cubicBezTo>
                    <a:pt x="582" y="100"/>
                    <a:pt x="582" y="100"/>
                    <a:pt x="582" y="100"/>
                  </a:cubicBezTo>
                  <a:cubicBezTo>
                    <a:pt x="582" y="100"/>
                    <a:pt x="579" y="103"/>
                    <a:pt x="579" y="103"/>
                  </a:cubicBezTo>
                  <a:cubicBezTo>
                    <a:pt x="561" y="121"/>
                    <a:pt x="558" y="142"/>
                    <a:pt x="545" y="162"/>
                  </a:cubicBezTo>
                  <a:cubicBezTo>
                    <a:pt x="538" y="172"/>
                    <a:pt x="520" y="175"/>
                    <a:pt x="508" y="181"/>
                  </a:cubicBezTo>
                  <a:cubicBezTo>
                    <a:pt x="468" y="201"/>
                    <a:pt x="439" y="229"/>
                    <a:pt x="425" y="273"/>
                  </a:cubicBezTo>
                  <a:cubicBezTo>
                    <a:pt x="423" y="282"/>
                    <a:pt x="421" y="291"/>
                    <a:pt x="421" y="300"/>
                  </a:cubicBezTo>
                  <a:cubicBezTo>
                    <a:pt x="418" y="301"/>
                    <a:pt x="416" y="301"/>
                    <a:pt x="413" y="301"/>
                  </a:cubicBezTo>
                  <a:cubicBezTo>
                    <a:pt x="398" y="303"/>
                    <a:pt x="384" y="308"/>
                    <a:pt x="371" y="314"/>
                  </a:cubicBezTo>
                  <a:cubicBezTo>
                    <a:pt x="345" y="326"/>
                    <a:pt x="316" y="345"/>
                    <a:pt x="298" y="367"/>
                  </a:cubicBezTo>
                  <a:cubicBezTo>
                    <a:pt x="289" y="378"/>
                    <a:pt x="287" y="388"/>
                    <a:pt x="281" y="402"/>
                  </a:cubicBezTo>
                  <a:cubicBezTo>
                    <a:pt x="278" y="409"/>
                    <a:pt x="275" y="417"/>
                    <a:pt x="273" y="425"/>
                  </a:cubicBezTo>
                  <a:cubicBezTo>
                    <a:pt x="269" y="441"/>
                    <a:pt x="268" y="458"/>
                    <a:pt x="270" y="475"/>
                  </a:cubicBezTo>
                  <a:cubicBezTo>
                    <a:pt x="272" y="489"/>
                    <a:pt x="281" y="506"/>
                    <a:pt x="272" y="517"/>
                  </a:cubicBezTo>
                  <a:cubicBezTo>
                    <a:pt x="265" y="525"/>
                    <a:pt x="254" y="530"/>
                    <a:pt x="249" y="541"/>
                  </a:cubicBezTo>
                  <a:cubicBezTo>
                    <a:pt x="245" y="550"/>
                    <a:pt x="248" y="565"/>
                    <a:pt x="247" y="574"/>
                  </a:cubicBezTo>
                  <a:cubicBezTo>
                    <a:pt x="246" y="575"/>
                    <a:pt x="245" y="575"/>
                    <a:pt x="244" y="575"/>
                  </a:cubicBezTo>
                  <a:cubicBezTo>
                    <a:pt x="209" y="578"/>
                    <a:pt x="169" y="597"/>
                    <a:pt x="142" y="618"/>
                  </a:cubicBezTo>
                  <a:cubicBezTo>
                    <a:pt x="136" y="623"/>
                    <a:pt x="131" y="628"/>
                    <a:pt x="126" y="633"/>
                  </a:cubicBezTo>
                  <a:cubicBezTo>
                    <a:pt x="122" y="637"/>
                    <a:pt x="116" y="646"/>
                    <a:pt x="111" y="649"/>
                  </a:cubicBezTo>
                  <a:cubicBezTo>
                    <a:pt x="104" y="652"/>
                    <a:pt x="97" y="652"/>
                    <a:pt x="90" y="654"/>
                  </a:cubicBezTo>
                  <a:cubicBezTo>
                    <a:pt x="68" y="660"/>
                    <a:pt x="45" y="673"/>
                    <a:pt x="31" y="691"/>
                  </a:cubicBezTo>
                  <a:cubicBezTo>
                    <a:pt x="18" y="707"/>
                    <a:pt x="13" y="727"/>
                    <a:pt x="10" y="747"/>
                  </a:cubicBezTo>
                  <a:cubicBezTo>
                    <a:pt x="8" y="760"/>
                    <a:pt x="8" y="774"/>
                    <a:pt x="9" y="787"/>
                  </a:cubicBezTo>
                  <a:cubicBezTo>
                    <a:pt x="10" y="800"/>
                    <a:pt x="12" y="814"/>
                    <a:pt x="17" y="827"/>
                  </a:cubicBezTo>
                  <a:cubicBezTo>
                    <a:pt x="19" y="833"/>
                    <a:pt x="22" y="840"/>
                    <a:pt x="26" y="847"/>
                  </a:cubicBezTo>
                  <a:cubicBezTo>
                    <a:pt x="28" y="850"/>
                    <a:pt x="30" y="853"/>
                    <a:pt x="32" y="856"/>
                  </a:cubicBezTo>
                  <a:cubicBezTo>
                    <a:pt x="33" y="859"/>
                    <a:pt x="33" y="859"/>
                    <a:pt x="33" y="859"/>
                  </a:cubicBezTo>
                  <a:cubicBezTo>
                    <a:pt x="35" y="861"/>
                    <a:pt x="35" y="861"/>
                    <a:pt x="35" y="861"/>
                  </a:cubicBezTo>
                  <a:cubicBezTo>
                    <a:pt x="36" y="862"/>
                    <a:pt x="37" y="863"/>
                    <a:pt x="38" y="865"/>
                  </a:cubicBezTo>
                  <a:cubicBezTo>
                    <a:pt x="32" y="871"/>
                    <a:pt x="27" y="878"/>
                    <a:pt x="22" y="885"/>
                  </a:cubicBezTo>
                  <a:cubicBezTo>
                    <a:pt x="7" y="906"/>
                    <a:pt x="2" y="933"/>
                    <a:pt x="1" y="958"/>
                  </a:cubicBezTo>
                  <a:cubicBezTo>
                    <a:pt x="0" y="983"/>
                    <a:pt x="0" y="1010"/>
                    <a:pt x="9" y="1033"/>
                  </a:cubicBezTo>
                  <a:cubicBezTo>
                    <a:pt x="14" y="1047"/>
                    <a:pt x="22" y="1062"/>
                    <a:pt x="32" y="1073"/>
                  </a:cubicBezTo>
                  <a:cubicBezTo>
                    <a:pt x="49" y="1090"/>
                    <a:pt x="76" y="1111"/>
                    <a:pt x="99" y="1118"/>
                  </a:cubicBezTo>
                  <a:cubicBezTo>
                    <a:pt x="110" y="1122"/>
                    <a:pt x="121" y="1124"/>
                    <a:pt x="133" y="1125"/>
                  </a:cubicBezTo>
                  <a:cubicBezTo>
                    <a:pt x="135" y="1126"/>
                    <a:pt x="138" y="1126"/>
                    <a:pt x="141" y="1126"/>
                  </a:cubicBezTo>
                  <a:cubicBezTo>
                    <a:pt x="161" y="1127"/>
                    <a:pt x="182" y="1124"/>
                    <a:pt x="201" y="1117"/>
                  </a:cubicBezTo>
                  <a:cubicBezTo>
                    <a:pt x="211" y="1113"/>
                    <a:pt x="221" y="1109"/>
                    <a:pt x="230" y="1104"/>
                  </a:cubicBezTo>
                  <a:cubicBezTo>
                    <a:pt x="240" y="1099"/>
                    <a:pt x="249" y="1094"/>
                    <a:pt x="258" y="1088"/>
                  </a:cubicBezTo>
                  <a:cubicBezTo>
                    <a:pt x="259" y="1087"/>
                    <a:pt x="261" y="1086"/>
                    <a:pt x="263" y="1084"/>
                  </a:cubicBezTo>
                  <a:cubicBezTo>
                    <a:pt x="267" y="1088"/>
                    <a:pt x="273" y="1091"/>
                    <a:pt x="278" y="1093"/>
                  </a:cubicBezTo>
                  <a:cubicBezTo>
                    <a:pt x="294" y="1101"/>
                    <a:pt x="314" y="1108"/>
                    <a:pt x="331" y="1110"/>
                  </a:cubicBezTo>
                  <a:cubicBezTo>
                    <a:pt x="363" y="1114"/>
                    <a:pt x="394" y="1113"/>
                    <a:pt x="423" y="1098"/>
                  </a:cubicBezTo>
                  <a:cubicBezTo>
                    <a:pt x="440" y="1090"/>
                    <a:pt x="457" y="1081"/>
                    <a:pt x="471" y="1068"/>
                  </a:cubicBezTo>
                  <a:cubicBezTo>
                    <a:pt x="477" y="1061"/>
                    <a:pt x="484" y="1054"/>
                    <a:pt x="488" y="1045"/>
                  </a:cubicBezTo>
                  <a:cubicBezTo>
                    <a:pt x="493" y="1036"/>
                    <a:pt x="493" y="1025"/>
                    <a:pt x="497" y="1015"/>
                  </a:cubicBezTo>
                  <a:cubicBezTo>
                    <a:pt x="505" y="1021"/>
                    <a:pt x="514" y="1033"/>
                    <a:pt x="522" y="1036"/>
                  </a:cubicBezTo>
                  <a:cubicBezTo>
                    <a:pt x="540" y="1044"/>
                    <a:pt x="562" y="1046"/>
                    <a:pt x="581" y="1046"/>
                  </a:cubicBezTo>
                  <a:cubicBezTo>
                    <a:pt x="611" y="1047"/>
                    <a:pt x="649" y="1031"/>
                    <a:pt x="673" y="1013"/>
                  </a:cubicBezTo>
                  <a:cubicBezTo>
                    <a:pt x="683" y="1005"/>
                    <a:pt x="686" y="989"/>
                    <a:pt x="694" y="980"/>
                  </a:cubicBezTo>
                  <a:cubicBezTo>
                    <a:pt x="704" y="990"/>
                    <a:pt x="715" y="1009"/>
                    <a:pt x="727" y="1017"/>
                  </a:cubicBezTo>
                  <a:cubicBezTo>
                    <a:pt x="754" y="1033"/>
                    <a:pt x="781" y="1033"/>
                    <a:pt x="811" y="1032"/>
                  </a:cubicBezTo>
                  <a:cubicBezTo>
                    <a:pt x="838" y="1031"/>
                    <a:pt x="864" y="1022"/>
                    <a:pt x="886" y="1008"/>
                  </a:cubicBezTo>
                  <a:cubicBezTo>
                    <a:pt x="903" y="997"/>
                    <a:pt x="910" y="978"/>
                    <a:pt x="923" y="962"/>
                  </a:cubicBezTo>
                  <a:cubicBezTo>
                    <a:pt x="942" y="968"/>
                    <a:pt x="959" y="978"/>
                    <a:pt x="979" y="977"/>
                  </a:cubicBezTo>
                  <a:cubicBezTo>
                    <a:pt x="1005" y="975"/>
                    <a:pt x="1038" y="964"/>
                    <a:pt x="1062" y="953"/>
                  </a:cubicBezTo>
                  <a:cubicBezTo>
                    <a:pt x="1119" y="926"/>
                    <a:pt x="1125" y="863"/>
                    <a:pt x="1127" y="856"/>
                  </a:cubicBezTo>
                  <a:cubicBezTo>
                    <a:pt x="1129" y="846"/>
                    <a:pt x="1131" y="837"/>
                    <a:pt x="1131" y="827"/>
                  </a:cubicBezTo>
                  <a:cubicBezTo>
                    <a:pt x="1132" y="824"/>
                    <a:pt x="1165" y="815"/>
                    <a:pt x="1169" y="813"/>
                  </a:cubicBezTo>
                  <a:cubicBezTo>
                    <a:pt x="1182" y="806"/>
                    <a:pt x="1182" y="796"/>
                    <a:pt x="1189" y="784"/>
                  </a:cubicBezTo>
                  <a:cubicBezTo>
                    <a:pt x="1192" y="779"/>
                    <a:pt x="1202" y="770"/>
                    <a:pt x="1207" y="768"/>
                  </a:cubicBezTo>
                  <a:cubicBezTo>
                    <a:pt x="1212" y="765"/>
                    <a:pt x="1229" y="774"/>
                    <a:pt x="1236" y="775"/>
                  </a:cubicBezTo>
                  <a:cubicBezTo>
                    <a:pt x="1259" y="778"/>
                    <a:pt x="1286" y="767"/>
                    <a:pt x="1307" y="757"/>
                  </a:cubicBezTo>
                  <a:cubicBezTo>
                    <a:pt x="1333" y="745"/>
                    <a:pt x="1342" y="723"/>
                    <a:pt x="1353" y="699"/>
                  </a:cubicBezTo>
                  <a:cubicBezTo>
                    <a:pt x="1360" y="685"/>
                    <a:pt x="1362" y="669"/>
                    <a:pt x="1362" y="654"/>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487" name="Freeform 486"/>
            <p:cNvSpPr>
              <a:spLocks/>
            </p:cNvSpPr>
            <p:nvPr/>
          </p:nvSpPr>
          <p:spPr bwMode="auto">
            <a:xfrm>
              <a:off x="2706688" y="2319338"/>
              <a:ext cx="909638" cy="915988"/>
            </a:xfrm>
            <a:custGeom>
              <a:avLst/>
              <a:gdLst>
                <a:gd name="T0" fmla="*/ 21 w 278"/>
                <a:gd name="T1" fmla="*/ 55 h 280"/>
                <a:gd name="T2" fmla="*/ 7 w 278"/>
                <a:gd name="T3" fmla="*/ 86 h 280"/>
                <a:gd name="T4" fmla="*/ 9 w 278"/>
                <a:gd name="T5" fmla="*/ 155 h 280"/>
                <a:gd name="T6" fmla="*/ 268 w 278"/>
                <a:gd name="T7" fmla="*/ 158 h 280"/>
                <a:gd name="T8" fmla="*/ 267 w 278"/>
                <a:gd name="T9" fmla="*/ 75 h 280"/>
                <a:gd name="T10" fmla="*/ 105 w 278"/>
                <a:gd name="T11" fmla="*/ 6 h 280"/>
                <a:gd name="T12" fmla="*/ 21 w 278"/>
                <a:gd name="T13" fmla="*/ 55 h 280"/>
              </a:gdLst>
              <a:ahLst/>
              <a:cxnLst>
                <a:cxn ang="0">
                  <a:pos x="T0" y="T1"/>
                </a:cxn>
                <a:cxn ang="0">
                  <a:pos x="T2" y="T3"/>
                </a:cxn>
                <a:cxn ang="0">
                  <a:pos x="T4" y="T5"/>
                </a:cxn>
                <a:cxn ang="0">
                  <a:pos x="T6" y="T7"/>
                </a:cxn>
                <a:cxn ang="0">
                  <a:pos x="T8" y="T9"/>
                </a:cxn>
                <a:cxn ang="0">
                  <a:pos x="T10" y="T11"/>
                </a:cxn>
                <a:cxn ang="0">
                  <a:pos x="T12" y="T13"/>
                </a:cxn>
              </a:cxnLst>
              <a:rect l="0" t="0" r="r" b="b"/>
              <a:pathLst>
                <a:path w="278" h="280">
                  <a:moveTo>
                    <a:pt x="21" y="55"/>
                  </a:moveTo>
                  <a:cubicBezTo>
                    <a:pt x="15" y="66"/>
                    <a:pt x="10" y="78"/>
                    <a:pt x="7" y="86"/>
                  </a:cubicBezTo>
                  <a:cubicBezTo>
                    <a:pt x="0" y="109"/>
                    <a:pt x="2" y="133"/>
                    <a:pt x="9" y="155"/>
                  </a:cubicBezTo>
                  <a:cubicBezTo>
                    <a:pt x="49" y="280"/>
                    <a:pt x="224" y="277"/>
                    <a:pt x="268" y="158"/>
                  </a:cubicBezTo>
                  <a:cubicBezTo>
                    <a:pt x="276" y="135"/>
                    <a:pt x="278" y="98"/>
                    <a:pt x="267" y="75"/>
                  </a:cubicBezTo>
                  <a:cubicBezTo>
                    <a:pt x="242" y="25"/>
                    <a:pt x="156" y="0"/>
                    <a:pt x="105" y="6"/>
                  </a:cubicBezTo>
                  <a:cubicBezTo>
                    <a:pt x="76" y="9"/>
                    <a:pt x="36" y="30"/>
                    <a:pt x="21" y="55"/>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8" name="Freeform 487"/>
            <p:cNvSpPr>
              <a:spLocks noEditPoints="1"/>
            </p:cNvSpPr>
            <p:nvPr/>
          </p:nvSpPr>
          <p:spPr bwMode="auto">
            <a:xfrm>
              <a:off x="2690813" y="2312988"/>
              <a:ext cx="941388" cy="833438"/>
            </a:xfrm>
            <a:custGeom>
              <a:avLst/>
              <a:gdLst>
                <a:gd name="T0" fmla="*/ 287 w 288"/>
                <a:gd name="T1" fmla="*/ 100 h 255"/>
                <a:gd name="T2" fmla="*/ 280 w 288"/>
                <a:gd name="T3" fmla="*/ 74 h 255"/>
                <a:gd name="T4" fmla="*/ 243 w 288"/>
                <a:gd name="T5" fmla="*/ 34 h 255"/>
                <a:gd name="T6" fmla="*/ 195 w 288"/>
                <a:gd name="T7" fmla="*/ 11 h 255"/>
                <a:gd name="T8" fmla="*/ 143 w 288"/>
                <a:gd name="T9" fmla="*/ 1 h 255"/>
                <a:gd name="T10" fmla="*/ 90 w 288"/>
                <a:gd name="T11" fmla="*/ 6 h 255"/>
                <a:gd name="T12" fmla="*/ 66 w 288"/>
                <a:gd name="T13" fmla="*/ 16 h 255"/>
                <a:gd name="T14" fmla="*/ 44 w 288"/>
                <a:gd name="T15" fmla="*/ 31 h 255"/>
                <a:gd name="T16" fmla="*/ 25 w 288"/>
                <a:gd name="T17" fmla="*/ 49 h 255"/>
                <a:gd name="T18" fmla="*/ 12 w 288"/>
                <a:gd name="T19" fmla="*/ 72 h 255"/>
                <a:gd name="T20" fmla="*/ 1 w 288"/>
                <a:gd name="T21" fmla="*/ 124 h 255"/>
                <a:gd name="T22" fmla="*/ 14 w 288"/>
                <a:gd name="T23" fmla="*/ 176 h 255"/>
                <a:gd name="T24" fmla="*/ 45 w 288"/>
                <a:gd name="T25" fmla="*/ 219 h 255"/>
                <a:gd name="T26" fmla="*/ 91 w 288"/>
                <a:gd name="T27" fmla="*/ 246 h 255"/>
                <a:gd name="T28" fmla="*/ 142 w 288"/>
                <a:gd name="T29" fmla="*/ 255 h 255"/>
                <a:gd name="T30" fmla="*/ 240 w 288"/>
                <a:gd name="T31" fmla="*/ 220 h 255"/>
                <a:gd name="T32" fmla="*/ 273 w 288"/>
                <a:gd name="T33" fmla="*/ 179 h 255"/>
                <a:gd name="T34" fmla="*/ 283 w 288"/>
                <a:gd name="T35" fmla="*/ 154 h 255"/>
                <a:gd name="T36" fmla="*/ 288 w 288"/>
                <a:gd name="T37" fmla="*/ 127 h 255"/>
                <a:gd name="T38" fmla="*/ 287 w 288"/>
                <a:gd name="T39" fmla="*/ 100 h 255"/>
                <a:gd name="T40" fmla="*/ 266 w 288"/>
                <a:gd name="T41" fmla="*/ 156 h 255"/>
                <a:gd name="T42" fmla="*/ 242 w 288"/>
                <a:gd name="T43" fmla="*/ 198 h 255"/>
                <a:gd name="T44" fmla="*/ 160 w 288"/>
                <a:gd name="T45" fmla="*/ 243 h 255"/>
                <a:gd name="T46" fmla="*/ 67 w 288"/>
                <a:gd name="T47" fmla="*/ 222 h 255"/>
                <a:gd name="T48" fmla="*/ 34 w 288"/>
                <a:gd name="T49" fmla="*/ 186 h 255"/>
                <a:gd name="T50" fmla="*/ 18 w 288"/>
                <a:gd name="T51" fmla="*/ 141 h 255"/>
                <a:gd name="T52" fmla="*/ 18 w 288"/>
                <a:gd name="T53" fmla="*/ 94 h 255"/>
                <a:gd name="T54" fmla="*/ 27 w 288"/>
                <a:gd name="T55" fmla="*/ 71 h 255"/>
                <a:gd name="T56" fmla="*/ 32 w 288"/>
                <a:gd name="T57" fmla="*/ 61 h 255"/>
                <a:gd name="T58" fmla="*/ 39 w 288"/>
                <a:gd name="T59" fmla="*/ 51 h 255"/>
                <a:gd name="T60" fmla="*/ 78 w 288"/>
                <a:gd name="T61" fmla="*/ 22 h 255"/>
                <a:gd name="T62" fmla="*/ 101 w 288"/>
                <a:gd name="T63" fmla="*/ 14 h 255"/>
                <a:gd name="T64" fmla="*/ 125 w 288"/>
                <a:gd name="T65" fmla="*/ 11 h 255"/>
                <a:gd name="T66" fmla="*/ 173 w 288"/>
                <a:gd name="T67" fmla="*/ 18 h 255"/>
                <a:gd name="T68" fmla="*/ 219 w 288"/>
                <a:gd name="T69" fmla="*/ 36 h 255"/>
                <a:gd name="T70" fmla="*/ 256 w 288"/>
                <a:gd name="T71" fmla="*/ 66 h 255"/>
                <a:gd name="T72" fmla="*/ 267 w 288"/>
                <a:gd name="T73" fmla="*/ 86 h 255"/>
                <a:gd name="T74" fmla="*/ 271 w 288"/>
                <a:gd name="T75" fmla="*/ 109 h 255"/>
                <a:gd name="T76" fmla="*/ 266 w 288"/>
                <a:gd name="T77" fmla="*/ 15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 h="255">
                  <a:moveTo>
                    <a:pt x="287" y="100"/>
                  </a:moveTo>
                  <a:cubicBezTo>
                    <a:pt x="286" y="91"/>
                    <a:pt x="284" y="82"/>
                    <a:pt x="280" y="74"/>
                  </a:cubicBezTo>
                  <a:cubicBezTo>
                    <a:pt x="271" y="57"/>
                    <a:pt x="258" y="44"/>
                    <a:pt x="243" y="34"/>
                  </a:cubicBezTo>
                  <a:cubicBezTo>
                    <a:pt x="228" y="24"/>
                    <a:pt x="212" y="17"/>
                    <a:pt x="195" y="11"/>
                  </a:cubicBezTo>
                  <a:cubicBezTo>
                    <a:pt x="178" y="6"/>
                    <a:pt x="160" y="3"/>
                    <a:pt x="143" y="1"/>
                  </a:cubicBezTo>
                  <a:cubicBezTo>
                    <a:pt x="125" y="0"/>
                    <a:pt x="107" y="1"/>
                    <a:pt x="90" y="6"/>
                  </a:cubicBezTo>
                  <a:cubicBezTo>
                    <a:pt x="82" y="9"/>
                    <a:pt x="74" y="12"/>
                    <a:pt x="66" y="16"/>
                  </a:cubicBezTo>
                  <a:cubicBezTo>
                    <a:pt x="58" y="21"/>
                    <a:pt x="51" y="25"/>
                    <a:pt x="44" y="31"/>
                  </a:cubicBezTo>
                  <a:cubicBezTo>
                    <a:pt x="37" y="36"/>
                    <a:pt x="30" y="42"/>
                    <a:pt x="25" y="49"/>
                  </a:cubicBezTo>
                  <a:cubicBezTo>
                    <a:pt x="20" y="57"/>
                    <a:pt x="16" y="64"/>
                    <a:pt x="12" y="72"/>
                  </a:cubicBezTo>
                  <a:cubicBezTo>
                    <a:pt x="4" y="88"/>
                    <a:pt x="0" y="106"/>
                    <a:pt x="1" y="124"/>
                  </a:cubicBezTo>
                  <a:cubicBezTo>
                    <a:pt x="2" y="142"/>
                    <a:pt x="6" y="160"/>
                    <a:pt x="14" y="176"/>
                  </a:cubicBezTo>
                  <a:cubicBezTo>
                    <a:pt x="21" y="193"/>
                    <a:pt x="32" y="207"/>
                    <a:pt x="45" y="219"/>
                  </a:cubicBezTo>
                  <a:cubicBezTo>
                    <a:pt x="58" y="231"/>
                    <a:pt x="74" y="240"/>
                    <a:pt x="91" y="246"/>
                  </a:cubicBezTo>
                  <a:cubicBezTo>
                    <a:pt x="107" y="252"/>
                    <a:pt x="125" y="255"/>
                    <a:pt x="142" y="255"/>
                  </a:cubicBezTo>
                  <a:cubicBezTo>
                    <a:pt x="177" y="255"/>
                    <a:pt x="213" y="243"/>
                    <a:pt x="240" y="220"/>
                  </a:cubicBezTo>
                  <a:cubicBezTo>
                    <a:pt x="254" y="209"/>
                    <a:pt x="265" y="195"/>
                    <a:pt x="273" y="179"/>
                  </a:cubicBezTo>
                  <a:cubicBezTo>
                    <a:pt x="278" y="171"/>
                    <a:pt x="281" y="162"/>
                    <a:pt x="283" y="154"/>
                  </a:cubicBezTo>
                  <a:cubicBezTo>
                    <a:pt x="286" y="145"/>
                    <a:pt x="287" y="136"/>
                    <a:pt x="288" y="127"/>
                  </a:cubicBezTo>
                  <a:cubicBezTo>
                    <a:pt x="288" y="118"/>
                    <a:pt x="288" y="109"/>
                    <a:pt x="287" y="100"/>
                  </a:cubicBezTo>
                  <a:close/>
                  <a:moveTo>
                    <a:pt x="266" y="156"/>
                  </a:moveTo>
                  <a:cubicBezTo>
                    <a:pt x="260" y="171"/>
                    <a:pt x="252" y="185"/>
                    <a:pt x="242" y="198"/>
                  </a:cubicBezTo>
                  <a:cubicBezTo>
                    <a:pt x="222" y="222"/>
                    <a:pt x="192" y="238"/>
                    <a:pt x="160" y="243"/>
                  </a:cubicBezTo>
                  <a:cubicBezTo>
                    <a:pt x="128" y="248"/>
                    <a:pt x="93" y="241"/>
                    <a:pt x="67" y="222"/>
                  </a:cubicBezTo>
                  <a:cubicBezTo>
                    <a:pt x="54" y="212"/>
                    <a:pt x="43" y="200"/>
                    <a:pt x="34" y="186"/>
                  </a:cubicBezTo>
                  <a:cubicBezTo>
                    <a:pt x="26" y="172"/>
                    <a:pt x="21" y="157"/>
                    <a:pt x="18" y="141"/>
                  </a:cubicBezTo>
                  <a:cubicBezTo>
                    <a:pt x="15" y="125"/>
                    <a:pt x="15" y="109"/>
                    <a:pt x="18" y="94"/>
                  </a:cubicBezTo>
                  <a:cubicBezTo>
                    <a:pt x="20" y="86"/>
                    <a:pt x="24" y="79"/>
                    <a:pt x="27" y="71"/>
                  </a:cubicBezTo>
                  <a:cubicBezTo>
                    <a:pt x="29" y="68"/>
                    <a:pt x="30" y="64"/>
                    <a:pt x="32" y="61"/>
                  </a:cubicBezTo>
                  <a:cubicBezTo>
                    <a:pt x="34" y="57"/>
                    <a:pt x="36" y="54"/>
                    <a:pt x="39" y="51"/>
                  </a:cubicBezTo>
                  <a:cubicBezTo>
                    <a:pt x="49" y="39"/>
                    <a:pt x="63" y="29"/>
                    <a:pt x="78" y="22"/>
                  </a:cubicBezTo>
                  <a:cubicBezTo>
                    <a:pt x="85" y="19"/>
                    <a:pt x="93" y="16"/>
                    <a:pt x="101" y="14"/>
                  </a:cubicBezTo>
                  <a:cubicBezTo>
                    <a:pt x="109" y="12"/>
                    <a:pt x="117" y="11"/>
                    <a:pt x="125" y="11"/>
                  </a:cubicBezTo>
                  <a:cubicBezTo>
                    <a:pt x="141" y="11"/>
                    <a:pt x="158" y="14"/>
                    <a:pt x="173" y="18"/>
                  </a:cubicBezTo>
                  <a:cubicBezTo>
                    <a:pt x="189" y="22"/>
                    <a:pt x="204" y="28"/>
                    <a:pt x="219" y="36"/>
                  </a:cubicBezTo>
                  <a:cubicBezTo>
                    <a:pt x="233" y="44"/>
                    <a:pt x="246" y="54"/>
                    <a:pt x="256" y="66"/>
                  </a:cubicBezTo>
                  <a:cubicBezTo>
                    <a:pt x="261" y="72"/>
                    <a:pt x="265" y="79"/>
                    <a:pt x="267" y="86"/>
                  </a:cubicBezTo>
                  <a:cubicBezTo>
                    <a:pt x="270" y="94"/>
                    <a:pt x="271" y="101"/>
                    <a:pt x="271" y="109"/>
                  </a:cubicBezTo>
                  <a:cubicBezTo>
                    <a:pt x="272" y="125"/>
                    <a:pt x="270" y="141"/>
                    <a:pt x="266" y="156"/>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489" name="Freeform 488"/>
            <p:cNvSpPr>
              <a:spLocks/>
            </p:cNvSpPr>
            <p:nvPr/>
          </p:nvSpPr>
          <p:spPr bwMode="auto">
            <a:xfrm>
              <a:off x="55563" y="2773363"/>
              <a:ext cx="860425" cy="857250"/>
            </a:xfrm>
            <a:custGeom>
              <a:avLst/>
              <a:gdLst>
                <a:gd name="T0" fmla="*/ 60 w 263"/>
                <a:gd name="T1" fmla="*/ 32 h 262"/>
                <a:gd name="T2" fmla="*/ 9 w 263"/>
                <a:gd name="T3" fmla="*/ 97 h 262"/>
                <a:gd name="T4" fmla="*/ 15 w 263"/>
                <a:gd name="T5" fmla="*/ 182 h 262"/>
                <a:gd name="T6" fmla="*/ 148 w 263"/>
                <a:gd name="T7" fmla="*/ 250 h 262"/>
                <a:gd name="T8" fmla="*/ 240 w 263"/>
                <a:gd name="T9" fmla="*/ 194 h 262"/>
                <a:gd name="T10" fmla="*/ 237 w 263"/>
                <a:gd name="T11" fmla="*/ 62 h 262"/>
                <a:gd name="T12" fmla="*/ 160 w 263"/>
                <a:gd name="T13" fmla="*/ 3 h 262"/>
                <a:gd name="T14" fmla="*/ 60 w 263"/>
                <a:gd name="T15" fmla="*/ 32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262">
                  <a:moveTo>
                    <a:pt x="60" y="32"/>
                  </a:moveTo>
                  <a:cubicBezTo>
                    <a:pt x="37" y="47"/>
                    <a:pt x="17" y="71"/>
                    <a:pt x="9" y="97"/>
                  </a:cubicBezTo>
                  <a:cubicBezTo>
                    <a:pt x="0" y="125"/>
                    <a:pt x="6" y="153"/>
                    <a:pt x="15" y="182"/>
                  </a:cubicBezTo>
                  <a:cubicBezTo>
                    <a:pt x="34" y="237"/>
                    <a:pt x="95" y="262"/>
                    <a:pt x="148" y="250"/>
                  </a:cubicBezTo>
                  <a:cubicBezTo>
                    <a:pt x="176" y="244"/>
                    <a:pt x="224" y="219"/>
                    <a:pt x="240" y="194"/>
                  </a:cubicBezTo>
                  <a:cubicBezTo>
                    <a:pt x="263" y="161"/>
                    <a:pt x="253" y="95"/>
                    <a:pt x="237" y="62"/>
                  </a:cubicBezTo>
                  <a:cubicBezTo>
                    <a:pt x="224" y="36"/>
                    <a:pt x="193" y="6"/>
                    <a:pt x="160" y="3"/>
                  </a:cubicBezTo>
                  <a:cubicBezTo>
                    <a:pt x="130" y="0"/>
                    <a:pt x="85" y="16"/>
                    <a:pt x="60" y="32"/>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489"/>
            <p:cNvSpPr>
              <a:spLocks noEditPoints="1"/>
            </p:cNvSpPr>
            <p:nvPr/>
          </p:nvSpPr>
          <p:spPr bwMode="auto">
            <a:xfrm>
              <a:off x="46038" y="2760663"/>
              <a:ext cx="866775" cy="857250"/>
            </a:xfrm>
            <a:custGeom>
              <a:avLst/>
              <a:gdLst>
                <a:gd name="T0" fmla="*/ 257 w 265"/>
                <a:gd name="T1" fmla="*/ 89 h 262"/>
                <a:gd name="T2" fmla="*/ 248 w 265"/>
                <a:gd name="T3" fmla="*/ 65 h 262"/>
                <a:gd name="T4" fmla="*/ 234 w 265"/>
                <a:gd name="T5" fmla="*/ 42 h 262"/>
                <a:gd name="T6" fmla="*/ 194 w 265"/>
                <a:gd name="T7" fmla="*/ 9 h 262"/>
                <a:gd name="T8" fmla="*/ 169 w 265"/>
                <a:gd name="T9" fmla="*/ 1 h 262"/>
                <a:gd name="T10" fmla="*/ 143 w 265"/>
                <a:gd name="T11" fmla="*/ 1 h 262"/>
                <a:gd name="T12" fmla="*/ 94 w 265"/>
                <a:gd name="T13" fmla="*/ 14 h 262"/>
                <a:gd name="T14" fmla="*/ 71 w 265"/>
                <a:gd name="T15" fmla="*/ 25 h 262"/>
                <a:gd name="T16" fmla="*/ 49 w 265"/>
                <a:gd name="T17" fmla="*/ 39 h 262"/>
                <a:gd name="T18" fmla="*/ 16 w 265"/>
                <a:gd name="T19" fmla="*/ 77 h 262"/>
                <a:gd name="T20" fmla="*/ 0 w 265"/>
                <a:gd name="T21" fmla="*/ 127 h 262"/>
                <a:gd name="T22" fmla="*/ 8 w 265"/>
                <a:gd name="T23" fmla="*/ 178 h 262"/>
                <a:gd name="T24" fmla="*/ 12 w 265"/>
                <a:gd name="T25" fmla="*/ 190 h 262"/>
                <a:gd name="T26" fmla="*/ 17 w 265"/>
                <a:gd name="T27" fmla="*/ 202 h 262"/>
                <a:gd name="T28" fmla="*/ 32 w 265"/>
                <a:gd name="T29" fmla="*/ 223 h 262"/>
                <a:gd name="T30" fmla="*/ 75 w 265"/>
                <a:gd name="T31" fmla="*/ 252 h 262"/>
                <a:gd name="T32" fmla="*/ 124 w 265"/>
                <a:gd name="T33" fmla="*/ 262 h 262"/>
                <a:gd name="T34" fmla="*/ 174 w 265"/>
                <a:gd name="T35" fmla="*/ 252 h 262"/>
                <a:gd name="T36" fmla="*/ 220 w 265"/>
                <a:gd name="T37" fmla="*/ 229 h 262"/>
                <a:gd name="T38" fmla="*/ 240 w 265"/>
                <a:gd name="T39" fmla="*/ 213 h 262"/>
                <a:gd name="T40" fmla="*/ 249 w 265"/>
                <a:gd name="T41" fmla="*/ 203 h 262"/>
                <a:gd name="T42" fmla="*/ 256 w 265"/>
                <a:gd name="T43" fmla="*/ 192 h 262"/>
                <a:gd name="T44" fmla="*/ 263 w 265"/>
                <a:gd name="T45" fmla="*/ 166 h 262"/>
                <a:gd name="T46" fmla="*/ 265 w 265"/>
                <a:gd name="T47" fmla="*/ 140 h 262"/>
                <a:gd name="T48" fmla="*/ 257 w 265"/>
                <a:gd name="T49" fmla="*/ 89 h 262"/>
                <a:gd name="T50" fmla="*/ 220 w 265"/>
                <a:gd name="T51" fmla="*/ 211 h 262"/>
                <a:gd name="T52" fmla="*/ 201 w 265"/>
                <a:gd name="T53" fmla="*/ 224 h 262"/>
                <a:gd name="T54" fmla="*/ 159 w 265"/>
                <a:gd name="T55" fmla="*/ 245 h 262"/>
                <a:gd name="T56" fmla="*/ 113 w 265"/>
                <a:gd name="T57" fmla="*/ 250 h 262"/>
                <a:gd name="T58" fmla="*/ 69 w 265"/>
                <a:gd name="T59" fmla="*/ 238 h 262"/>
                <a:gd name="T60" fmla="*/ 34 w 265"/>
                <a:gd name="T61" fmla="*/ 206 h 262"/>
                <a:gd name="T62" fmla="*/ 18 w 265"/>
                <a:gd name="T63" fmla="*/ 162 h 262"/>
                <a:gd name="T64" fmla="*/ 16 w 265"/>
                <a:gd name="T65" fmla="*/ 116 h 262"/>
                <a:gd name="T66" fmla="*/ 34 w 265"/>
                <a:gd name="T67" fmla="*/ 74 h 262"/>
                <a:gd name="T68" fmla="*/ 66 w 265"/>
                <a:gd name="T69" fmla="*/ 41 h 262"/>
                <a:gd name="T70" fmla="*/ 109 w 265"/>
                <a:gd name="T71" fmla="*/ 20 h 262"/>
                <a:gd name="T72" fmla="*/ 155 w 265"/>
                <a:gd name="T73" fmla="*/ 11 h 262"/>
                <a:gd name="T74" fmla="*/ 199 w 265"/>
                <a:gd name="T75" fmla="*/ 26 h 262"/>
                <a:gd name="T76" fmla="*/ 230 w 265"/>
                <a:gd name="T77" fmla="*/ 61 h 262"/>
                <a:gd name="T78" fmla="*/ 244 w 265"/>
                <a:gd name="T79" fmla="*/ 105 h 262"/>
                <a:gd name="T80" fmla="*/ 248 w 265"/>
                <a:gd name="T81" fmla="*/ 151 h 262"/>
                <a:gd name="T82" fmla="*/ 236 w 265"/>
                <a:gd name="T83" fmla="*/ 194 h 262"/>
                <a:gd name="T84" fmla="*/ 220 w 265"/>
                <a:gd name="T85" fmla="*/ 21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5" h="262">
                  <a:moveTo>
                    <a:pt x="257" y="89"/>
                  </a:moveTo>
                  <a:cubicBezTo>
                    <a:pt x="255" y="81"/>
                    <a:pt x="252" y="73"/>
                    <a:pt x="248" y="65"/>
                  </a:cubicBezTo>
                  <a:cubicBezTo>
                    <a:pt x="244" y="57"/>
                    <a:pt x="240" y="49"/>
                    <a:pt x="234" y="42"/>
                  </a:cubicBezTo>
                  <a:cubicBezTo>
                    <a:pt x="223" y="29"/>
                    <a:pt x="210" y="17"/>
                    <a:pt x="194" y="9"/>
                  </a:cubicBezTo>
                  <a:cubicBezTo>
                    <a:pt x="186" y="5"/>
                    <a:pt x="178" y="2"/>
                    <a:pt x="169" y="1"/>
                  </a:cubicBezTo>
                  <a:cubicBezTo>
                    <a:pt x="161" y="0"/>
                    <a:pt x="152" y="0"/>
                    <a:pt x="143" y="1"/>
                  </a:cubicBezTo>
                  <a:cubicBezTo>
                    <a:pt x="126" y="3"/>
                    <a:pt x="110" y="8"/>
                    <a:pt x="94" y="14"/>
                  </a:cubicBezTo>
                  <a:cubicBezTo>
                    <a:pt x="86" y="18"/>
                    <a:pt x="78" y="21"/>
                    <a:pt x="71" y="25"/>
                  </a:cubicBezTo>
                  <a:cubicBezTo>
                    <a:pt x="63" y="29"/>
                    <a:pt x="56" y="34"/>
                    <a:pt x="49" y="39"/>
                  </a:cubicBezTo>
                  <a:cubicBezTo>
                    <a:pt x="36" y="50"/>
                    <a:pt x="24" y="63"/>
                    <a:pt x="16" y="77"/>
                  </a:cubicBezTo>
                  <a:cubicBezTo>
                    <a:pt x="7" y="92"/>
                    <a:pt x="1" y="109"/>
                    <a:pt x="0" y="127"/>
                  </a:cubicBezTo>
                  <a:cubicBezTo>
                    <a:pt x="0" y="144"/>
                    <a:pt x="3" y="162"/>
                    <a:pt x="8" y="178"/>
                  </a:cubicBezTo>
                  <a:cubicBezTo>
                    <a:pt x="9" y="182"/>
                    <a:pt x="11" y="186"/>
                    <a:pt x="12" y="190"/>
                  </a:cubicBezTo>
                  <a:cubicBezTo>
                    <a:pt x="14" y="194"/>
                    <a:pt x="15" y="198"/>
                    <a:pt x="17" y="202"/>
                  </a:cubicBezTo>
                  <a:cubicBezTo>
                    <a:pt x="21" y="210"/>
                    <a:pt x="27" y="217"/>
                    <a:pt x="32" y="223"/>
                  </a:cubicBezTo>
                  <a:cubicBezTo>
                    <a:pt x="44" y="236"/>
                    <a:pt x="59" y="246"/>
                    <a:pt x="75" y="252"/>
                  </a:cubicBezTo>
                  <a:cubicBezTo>
                    <a:pt x="91" y="259"/>
                    <a:pt x="108" y="262"/>
                    <a:pt x="124" y="262"/>
                  </a:cubicBezTo>
                  <a:cubicBezTo>
                    <a:pt x="141" y="262"/>
                    <a:pt x="158" y="258"/>
                    <a:pt x="174" y="252"/>
                  </a:cubicBezTo>
                  <a:cubicBezTo>
                    <a:pt x="190" y="246"/>
                    <a:pt x="206" y="239"/>
                    <a:pt x="220" y="229"/>
                  </a:cubicBezTo>
                  <a:cubicBezTo>
                    <a:pt x="227" y="224"/>
                    <a:pt x="234" y="219"/>
                    <a:pt x="240" y="213"/>
                  </a:cubicBezTo>
                  <a:cubicBezTo>
                    <a:pt x="244" y="210"/>
                    <a:pt x="247" y="207"/>
                    <a:pt x="249" y="203"/>
                  </a:cubicBezTo>
                  <a:cubicBezTo>
                    <a:pt x="252" y="200"/>
                    <a:pt x="254" y="196"/>
                    <a:pt x="256" y="192"/>
                  </a:cubicBezTo>
                  <a:cubicBezTo>
                    <a:pt x="260" y="183"/>
                    <a:pt x="262" y="175"/>
                    <a:pt x="263" y="166"/>
                  </a:cubicBezTo>
                  <a:cubicBezTo>
                    <a:pt x="264" y="158"/>
                    <a:pt x="265" y="149"/>
                    <a:pt x="265" y="140"/>
                  </a:cubicBezTo>
                  <a:cubicBezTo>
                    <a:pt x="264" y="123"/>
                    <a:pt x="262" y="106"/>
                    <a:pt x="257" y="89"/>
                  </a:cubicBezTo>
                  <a:close/>
                  <a:moveTo>
                    <a:pt x="220" y="211"/>
                  </a:moveTo>
                  <a:cubicBezTo>
                    <a:pt x="214" y="216"/>
                    <a:pt x="208" y="220"/>
                    <a:pt x="201" y="224"/>
                  </a:cubicBezTo>
                  <a:cubicBezTo>
                    <a:pt x="188" y="232"/>
                    <a:pt x="174" y="239"/>
                    <a:pt x="159" y="245"/>
                  </a:cubicBezTo>
                  <a:cubicBezTo>
                    <a:pt x="145" y="249"/>
                    <a:pt x="129" y="252"/>
                    <a:pt x="113" y="250"/>
                  </a:cubicBezTo>
                  <a:cubicBezTo>
                    <a:pt x="98" y="249"/>
                    <a:pt x="82" y="245"/>
                    <a:pt x="69" y="238"/>
                  </a:cubicBezTo>
                  <a:cubicBezTo>
                    <a:pt x="55" y="230"/>
                    <a:pt x="43" y="219"/>
                    <a:pt x="34" y="206"/>
                  </a:cubicBezTo>
                  <a:cubicBezTo>
                    <a:pt x="26" y="193"/>
                    <a:pt x="22" y="178"/>
                    <a:pt x="18" y="162"/>
                  </a:cubicBezTo>
                  <a:cubicBezTo>
                    <a:pt x="15" y="147"/>
                    <a:pt x="13" y="131"/>
                    <a:pt x="16" y="116"/>
                  </a:cubicBezTo>
                  <a:cubicBezTo>
                    <a:pt x="19" y="101"/>
                    <a:pt x="25" y="87"/>
                    <a:pt x="34" y="74"/>
                  </a:cubicBezTo>
                  <a:cubicBezTo>
                    <a:pt x="43" y="61"/>
                    <a:pt x="54" y="50"/>
                    <a:pt x="66" y="41"/>
                  </a:cubicBezTo>
                  <a:cubicBezTo>
                    <a:pt x="79" y="33"/>
                    <a:pt x="94" y="26"/>
                    <a:pt x="109" y="20"/>
                  </a:cubicBezTo>
                  <a:cubicBezTo>
                    <a:pt x="123" y="15"/>
                    <a:pt x="139" y="11"/>
                    <a:pt x="155" y="11"/>
                  </a:cubicBezTo>
                  <a:cubicBezTo>
                    <a:pt x="171" y="11"/>
                    <a:pt x="186" y="17"/>
                    <a:pt x="199" y="26"/>
                  </a:cubicBezTo>
                  <a:cubicBezTo>
                    <a:pt x="211" y="36"/>
                    <a:pt x="222" y="48"/>
                    <a:pt x="230" y="61"/>
                  </a:cubicBezTo>
                  <a:cubicBezTo>
                    <a:pt x="237" y="74"/>
                    <a:pt x="241" y="90"/>
                    <a:pt x="244" y="105"/>
                  </a:cubicBezTo>
                  <a:cubicBezTo>
                    <a:pt x="247" y="120"/>
                    <a:pt x="249" y="136"/>
                    <a:pt x="248" y="151"/>
                  </a:cubicBezTo>
                  <a:cubicBezTo>
                    <a:pt x="247" y="167"/>
                    <a:pt x="244" y="182"/>
                    <a:pt x="236" y="194"/>
                  </a:cubicBezTo>
                  <a:cubicBezTo>
                    <a:pt x="232" y="200"/>
                    <a:pt x="226" y="206"/>
                    <a:pt x="220" y="211"/>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491" name="Freeform 490"/>
            <p:cNvSpPr>
              <a:spLocks/>
            </p:cNvSpPr>
            <p:nvPr/>
          </p:nvSpPr>
          <p:spPr bwMode="auto">
            <a:xfrm>
              <a:off x="107950" y="2936875"/>
              <a:ext cx="369888" cy="604838"/>
            </a:xfrm>
            <a:custGeom>
              <a:avLst/>
              <a:gdLst>
                <a:gd name="T0" fmla="*/ 62 w 113"/>
                <a:gd name="T1" fmla="*/ 178 h 185"/>
                <a:gd name="T2" fmla="*/ 7 w 113"/>
                <a:gd name="T3" fmla="*/ 113 h 185"/>
                <a:gd name="T4" fmla="*/ 10 w 113"/>
                <a:gd name="T5" fmla="*/ 44 h 185"/>
                <a:gd name="T6" fmla="*/ 38 w 113"/>
                <a:gd name="T7" fmla="*/ 0 h 185"/>
                <a:gd name="T8" fmla="*/ 39 w 113"/>
                <a:gd name="T9" fmla="*/ 32 h 185"/>
                <a:gd name="T10" fmla="*/ 37 w 113"/>
                <a:gd name="T11" fmla="*/ 123 h 185"/>
                <a:gd name="T12" fmla="*/ 68 w 113"/>
                <a:gd name="T13" fmla="*/ 155 h 185"/>
                <a:gd name="T14" fmla="*/ 113 w 113"/>
                <a:gd name="T15" fmla="*/ 185 h 185"/>
                <a:gd name="T16" fmla="*/ 62 w 113"/>
                <a:gd name="T17" fmla="*/ 17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85">
                  <a:moveTo>
                    <a:pt x="62" y="178"/>
                  </a:moveTo>
                  <a:cubicBezTo>
                    <a:pt x="35" y="171"/>
                    <a:pt x="15" y="138"/>
                    <a:pt x="7" y="113"/>
                  </a:cubicBezTo>
                  <a:cubicBezTo>
                    <a:pt x="0" y="92"/>
                    <a:pt x="10" y="44"/>
                    <a:pt x="10" y="44"/>
                  </a:cubicBezTo>
                  <a:cubicBezTo>
                    <a:pt x="38" y="0"/>
                    <a:pt x="38" y="0"/>
                    <a:pt x="38" y="0"/>
                  </a:cubicBezTo>
                  <a:cubicBezTo>
                    <a:pt x="39" y="32"/>
                    <a:pt x="39" y="32"/>
                    <a:pt x="39" y="32"/>
                  </a:cubicBezTo>
                  <a:cubicBezTo>
                    <a:pt x="39" y="32"/>
                    <a:pt x="24" y="95"/>
                    <a:pt x="37" y="123"/>
                  </a:cubicBezTo>
                  <a:cubicBezTo>
                    <a:pt x="43" y="137"/>
                    <a:pt x="55" y="148"/>
                    <a:pt x="68" y="155"/>
                  </a:cubicBezTo>
                  <a:cubicBezTo>
                    <a:pt x="74" y="159"/>
                    <a:pt x="113" y="185"/>
                    <a:pt x="113" y="185"/>
                  </a:cubicBezTo>
                  <a:cubicBezTo>
                    <a:pt x="113" y="185"/>
                    <a:pt x="62" y="178"/>
                    <a:pt x="62" y="178"/>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2" name="Freeform 491"/>
            <p:cNvSpPr>
              <a:spLocks/>
            </p:cNvSpPr>
            <p:nvPr/>
          </p:nvSpPr>
          <p:spPr bwMode="auto">
            <a:xfrm>
              <a:off x="3144838" y="993775"/>
              <a:ext cx="681038" cy="752475"/>
            </a:xfrm>
            <a:custGeom>
              <a:avLst/>
              <a:gdLst>
                <a:gd name="T0" fmla="*/ 207 w 208"/>
                <a:gd name="T1" fmla="*/ 104 h 230"/>
                <a:gd name="T2" fmla="*/ 152 w 208"/>
                <a:gd name="T3" fmla="*/ 203 h 230"/>
                <a:gd name="T4" fmla="*/ 33 w 208"/>
                <a:gd name="T5" fmla="*/ 180 h 230"/>
                <a:gd name="T6" fmla="*/ 0 w 208"/>
                <a:gd name="T7" fmla="*/ 104 h 230"/>
                <a:gd name="T8" fmla="*/ 89 w 208"/>
                <a:gd name="T9" fmla="*/ 0 h 230"/>
                <a:gd name="T10" fmla="*/ 207 w 208"/>
                <a:gd name="T11" fmla="*/ 96 h 230"/>
                <a:gd name="T12" fmla="*/ 207 w 208"/>
                <a:gd name="T13" fmla="*/ 104 h 230"/>
              </a:gdLst>
              <a:ahLst/>
              <a:cxnLst>
                <a:cxn ang="0">
                  <a:pos x="T0" y="T1"/>
                </a:cxn>
                <a:cxn ang="0">
                  <a:pos x="T2" y="T3"/>
                </a:cxn>
                <a:cxn ang="0">
                  <a:pos x="T4" y="T5"/>
                </a:cxn>
                <a:cxn ang="0">
                  <a:pos x="T6" y="T7"/>
                </a:cxn>
                <a:cxn ang="0">
                  <a:pos x="T8" y="T9"/>
                </a:cxn>
                <a:cxn ang="0">
                  <a:pos x="T10" y="T11"/>
                </a:cxn>
                <a:cxn ang="0">
                  <a:pos x="T12" y="T13"/>
                </a:cxn>
              </a:cxnLst>
              <a:rect l="0" t="0" r="r" b="b"/>
              <a:pathLst>
                <a:path w="208" h="230">
                  <a:moveTo>
                    <a:pt x="207" y="104"/>
                  </a:moveTo>
                  <a:cubicBezTo>
                    <a:pt x="208" y="143"/>
                    <a:pt x="184" y="182"/>
                    <a:pt x="152" y="203"/>
                  </a:cubicBezTo>
                  <a:cubicBezTo>
                    <a:pt x="111" y="230"/>
                    <a:pt x="66" y="211"/>
                    <a:pt x="33" y="180"/>
                  </a:cubicBezTo>
                  <a:cubicBezTo>
                    <a:pt x="13" y="161"/>
                    <a:pt x="0" y="134"/>
                    <a:pt x="0" y="104"/>
                  </a:cubicBezTo>
                  <a:cubicBezTo>
                    <a:pt x="0" y="47"/>
                    <a:pt x="32" y="0"/>
                    <a:pt x="89" y="0"/>
                  </a:cubicBezTo>
                  <a:cubicBezTo>
                    <a:pt x="142" y="0"/>
                    <a:pt x="202" y="42"/>
                    <a:pt x="207" y="96"/>
                  </a:cubicBezTo>
                  <a:cubicBezTo>
                    <a:pt x="207" y="99"/>
                    <a:pt x="207" y="101"/>
                    <a:pt x="207" y="104"/>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492"/>
            <p:cNvSpPr>
              <a:spLocks noEditPoints="1"/>
            </p:cNvSpPr>
            <p:nvPr/>
          </p:nvSpPr>
          <p:spPr bwMode="auto">
            <a:xfrm>
              <a:off x="3135313" y="977900"/>
              <a:ext cx="690563" cy="736600"/>
            </a:xfrm>
            <a:custGeom>
              <a:avLst/>
              <a:gdLst>
                <a:gd name="T0" fmla="*/ 211 w 211"/>
                <a:gd name="T1" fmla="*/ 109 h 225"/>
                <a:gd name="T2" fmla="*/ 183 w 211"/>
                <a:gd name="T3" fmla="*/ 186 h 225"/>
                <a:gd name="T4" fmla="*/ 152 w 211"/>
                <a:gd name="T5" fmla="*/ 214 h 225"/>
                <a:gd name="T6" fmla="*/ 110 w 211"/>
                <a:gd name="T7" fmla="*/ 224 h 225"/>
                <a:gd name="T8" fmla="*/ 70 w 211"/>
                <a:gd name="T9" fmla="*/ 212 h 225"/>
                <a:gd name="T10" fmla="*/ 36 w 211"/>
                <a:gd name="T11" fmla="*/ 187 h 225"/>
                <a:gd name="T12" fmla="*/ 12 w 211"/>
                <a:gd name="T13" fmla="*/ 153 h 225"/>
                <a:gd name="T14" fmla="*/ 1 w 211"/>
                <a:gd name="T15" fmla="*/ 113 h 225"/>
                <a:gd name="T16" fmla="*/ 5 w 211"/>
                <a:gd name="T17" fmla="*/ 71 h 225"/>
                <a:gd name="T18" fmla="*/ 23 w 211"/>
                <a:gd name="T19" fmla="*/ 33 h 225"/>
                <a:gd name="T20" fmla="*/ 58 w 211"/>
                <a:gd name="T21" fmla="*/ 7 h 225"/>
                <a:gd name="T22" fmla="*/ 100 w 211"/>
                <a:gd name="T23" fmla="*/ 1 h 225"/>
                <a:gd name="T24" fmla="*/ 176 w 211"/>
                <a:gd name="T25" fmla="*/ 35 h 225"/>
                <a:gd name="T26" fmla="*/ 201 w 211"/>
                <a:gd name="T27" fmla="*/ 69 h 225"/>
                <a:gd name="T28" fmla="*/ 211 w 211"/>
                <a:gd name="T29" fmla="*/ 109 h 225"/>
                <a:gd name="T30" fmla="*/ 210 w 211"/>
                <a:gd name="T31" fmla="*/ 109 h 225"/>
                <a:gd name="T32" fmla="*/ 199 w 211"/>
                <a:gd name="T33" fmla="*/ 70 h 225"/>
                <a:gd name="T34" fmla="*/ 173 w 211"/>
                <a:gd name="T35" fmla="*/ 39 h 225"/>
                <a:gd name="T36" fmla="*/ 138 w 211"/>
                <a:gd name="T37" fmla="*/ 19 h 225"/>
                <a:gd name="T38" fmla="*/ 100 w 211"/>
                <a:gd name="T39" fmla="*/ 10 h 225"/>
                <a:gd name="T40" fmla="*/ 61 w 211"/>
                <a:gd name="T41" fmla="*/ 15 h 225"/>
                <a:gd name="T42" fmla="*/ 29 w 211"/>
                <a:gd name="T43" fmla="*/ 38 h 225"/>
                <a:gd name="T44" fmla="*/ 5 w 211"/>
                <a:gd name="T45" fmla="*/ 113 h 225"/>
                <a:gd name="T46" fmla="*/ 38 w 211"/>
                <a:gd name="T47" fmla="*/ 185 h 225"/>
                <a:gd name="T48" fmla="*/ 72 w 211"/>
                <a:gd name="T49" fmla="*/ 208 h 225"/>
                <a:gd name="T50" fmla="*/ 111 w 211"/>
                <a:gd name="T51" fmla="*/ 217 h 225"/>
                <a:gd name="T52" fmla="*/ 148 w 211"/>
                <a:gd name="T53" fmla="*/ 208 h 225"/>
                <a:gd name="T54" fmla="*/ 179 w 211"/>
                <a:gd name="T55" fmla="*/ 183 h 225"/>
                <a:gd name="T56" fmla="*/ 201 w 211"/>
                <a:gd name="T57" fmla="*/ 149 h 225"/>
                <a:gd name="T58" fmla="*/ 210 w 211"/>
                <a:gd name="T59"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1" h="225">
                  <a:moveTo>
                    <a:pt x="211" y="109"/>
                  </a:moveTo>
                  <a:cubicBezTo>
                    <a:pt x="211" y="137"/>
                    <a:pt x="200" y="164"/>
                    <a:pt x="183" y="186"/>
                  </a:cubicBezTo>
                  <a:cubicBezTo>
                    <a:pt x="174" y="197"/>
                    <a:pt x="164" y="207"/>
                    <a:pt x="152" y="214"/>
                  </a:cubicBezTo>
                  <a:cubicBezTo>
                    <a:pt x="139" y="222"/>
                    <a:pt x="125" y="225"/>
                    <a:pt x="110" y="224"/>
                  </a:cubicBezTo>
                  <a:cubicBezTo>
                    <a:pt x="96" y="223"/>
                    <a:pt x="82" y="218"/>
                    <a:pt x="70" y="212"/>
                  </a:cubicBezTo>
                  <a:cubicBezTo>
                    <a:pt x="58" y="205"/>
                    <a:pt x="47" y="196"/>
                    <a:pt x="36" y="187"/>
                  </a:cubicBezTo>
                  <a:cubicBezTo>
                    <a:pt x="26" y="177"/>
                    <a:pt x="18" y="166"/>
                    <a:pt x="12" y="153"/>
                  </a:cubicBezTo>
                  <a:cubicBezTo>
                    <a:pt x="6" y="141"/>
                    <a:pt x="2" y="127"/>
                    <a:pt x="1" y="113"/>
                  </a:cubicBezTo>
                  <a:cubicBezTo>
                    <a:pt x="0" y="99"/>
                    <a:pt x="1" y="85"/>
                    <a:pt x="5" y="71"/>
                  </a:cubicBezTo>
                  <a:cubicBezTo>
                    <a:pt x="9" y="58"/>
                    <a:pt x="15" y="44"/>
                    <a:pt x="23" y="33"/>
                  </a:cubicBezTo>
                  <a:cubicBezTo>
                    <a:pt x="32" y="22"/>
                    <a:pt x="44" y="13"/>
                    <a:pt x="58" y="7"/>
                  </a:cubicBezTo>
                  <a:cubicBezTo>
                    <a:pt x="71" y="2"/>
                    <a:pt x="86" y="0"/>
                    <a:pt x="100" y="1"/>
                  </a:cubicBezTo>
                  <a:cubicBezTo>
                    <a:pt x="129" y="4"/>
                    <a:pt x="156" y="16"/>
                    <a:pt x="176" y="35"/>
                  </a:cubicBezTo>
                  <a:cubicBezTo>
                    <a:pt x="186" y="45"/>
                    <a:pt x="195" y="56"/>
                    <a:pt x="201" y="69"/>
                  </a:cubicBezTo>
                  <a:cubicBezTo>
                    <a:pt x="207" y="81"/>
                    <a:pt x="211" y="95"/>
                    <a:pt x="211" y="109"/>
                  </a:cubicBezTo>
                  <a:close/>
                  <a:moveTo>
                    <a:pt x="210" y="109"/>
                  </a:moveTo>
                  <a:cubicBezTo>
                    <a:pt x="210" y="95"/>
                    <a:pt x="206" y="82"/>
                    <a:pt x="199" y="70"/>
                  </a:cubicBezTo>
                  <a:cubicBezTo>
                    <a:pt x="193" y="58"/>
                    <a:pt x="183" y="48"/>
                    <a:pt x="173" y="39"/>
                  </a:cubicBezTo>
                  <a:cubicBezTo>
                    <a:pt x="162" y="31"/>
                    <a:pt x="150" y="24"/>
                    <a:pt x="138" y="19"/>
                  </a:cubicBezTo>
                  <a:cubicBezTo>
                    <a:pt x="126" y="14"/>
                    <a:pt x="113" y="11"/>
                    <a:pt x="100" y="10"/>
                  </a:cubicBezTo>
                  <a:cubicBezTo>
                    <a:pt x="86" y="9"/>
                    <a:pt x="73" y="10"/>
                    <a:pt x="61" y="15"/>
                  </a:cubicBezTo>
                  <a:cubicBezTo>
                    <a:pt x="49" y="20"/>
                    <a:pt x="38" y="28"/>
                    <a:pt x="29" y="38"/>
                  </a:cubicBezTo>
                  <a:cubicBezTo>
                    <a:pt x="13" y="58"/>
                    <a:pt x="5" y="86"/>
                    <a:pt x="5" y="113"/>
                  </a:cubicBezTo>
                  <a:cubicBezTo>
                    <a:pt x="6" y="140"/>
                    <a:pt x="18" y="167"/>
                    <a:pt x="38" y="185"/>
                  </a:cubicBezTo>
                  <a:cubicBezTo>
                    <a:pt x="48" y="194"/>
                    <a:pt x="60" y="202"/>
                    <a:pt x="72" y="208"/>
                  </a:cubicBezTo>
                  <a:cubicBezTo>
                    <a:pt x="84" y="213"/>
                    <a:pt x="97" y="217"/>
                    <a:pt x="111" y="217"/>
                  </a:cubicBezTo>
                  <a:cubicBezTo>
                    <a:pt x="124" y="218"/>
                    <a:pt x="137" y="215"/>
                    <a:pt x="148" y="208"/>
                  </a:cubicBezTo>
                  <a:cubicBezTo>
                    <a:pt x="160" y="201"/>
                    <a:pt x="170" y="193"/>
                    <a:pt x="179" y="183"/>
                  </a:cubicBezTo>
                  <a:cubicBezTo>
                    <a:pt x="188" y="173"/>
                    <a:pt x="196" y="161"/>
                    <a:pt x="201" y="149"/>
                  </a:cubicBezTo>
                  <a:cubicBezTo>
                    <a:pt x="207" y="136"/>
                    <a:pt x="210" y="123"/>
                    <a:pt x="210" y="109"/>
                  </a:cubicBezTo>
                  <a:close/>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493"/>
            <p:cNvSpPr>
              <a:spLocks noEditPoints="1"/>
            </p:cNvSpPr>
            <p:nvPr/>
          </p:nvSpPr>
          <p:spPr bwMode="auto">
            <a:xfrm>
              <a:off x="3122613" y="974725"/>
              <a:ext cx="728663" cy="739775"/>
            </a:xfrm>
            <a:custGeom>
              <a:avLst/>
              <a:gdLst>
                <a:gd name="T0" fmla="*/ 210 w 223"/>
                <a:gd name="T1" fmla="*/ 64 h 226"/>
                <a:gd name="T2" fmla="*/ 181 w 223"/>
                <a:gd name="T3" fmla="*/ 30 h 226"/>
                <a:gd name="T4" fmla="*/ 143 w 223"/>
                <a:gd name="T5" fmla="*/ 9 h 226"/>
                <a:gd name="T6" fmla="*/ 101 w 223"/>
                <a:gd name="T7" fmla="*/ 0 h 226"/>
                <a:gd name="T8" fmla="*/ 58 w 223"/>
                <a:gd name="T9" fmla="*/ 8 h 226"/>
                <a:gd name="T10" fmla="*/ 24 w 223"/>
                <a:gd name="T11" fmla="*/ 35 h 226"/>
                <a:gd name="T12" fmla="*/ 5 w 223"/>
                <a:gd name="T13" fmla="*/ 74 h 226"/>
                <a:gd name="T14" fmla="*/ 0 w 223"/>
                <a:gd name="T15" fmla="*/ 117 h 226"/>
                <a:gd name="T16" fmla="*/ 12 w 223"/>
                <a:gd name="T17" fmla="*/ 160 h 226"/>
                <a:gd name="T18" fmla="*/ 39 w 223"/>
                <a:gd name="T19" fmla="*/ 194 h 226"/>
                <a:gd name="T20" fmla="*/ 76 w 223"/>
                <a:gd name="T21" fmla="*/ 217 h 226"/>
                <a:gd name="T22" fmla="*/ 118 w 223"/>
                <a:gd name="T23" fmla="*/ 226 h 226"/>
                <a:gd name="T24" fmla="*/ 159 w 223"/>
                <a:gd name="T25" fmla="*/ 215 h 226"/>
                <a:gd name="T26" fmla="*/ 192 w 223"/>
                <a:gd name="T27" fmla="*/ 187 h 226"/>
                <a:gd name="T28" fmla="*/ 223 w 223"/>
                <a:gd name="T29" fmla="*/ 106 h 226"/>
                <a:gd name="T30" fmla="*/ 210 w 223"/>
                <a:gd name="T31" fmla="*/ 64 h 226"/>
                <a:gd name="T32" fmla="*/ 201 w 223"/>
                <a:gd name="T33" fmla="*/ 140 h 226"/>
                <a:gd name="T34" fmla="*/ 184 w 223"/>
                <a:gd name="T35" fmla="*/ 175 h 226"/>
                <a:gd name="T36" fmla="*/ 157 w 223"/>
                <a:gd name="T37" fmla="*/ 202 h 226"/>
                <a:gd name="T38" fmla="*/ 122 w 223"/>
                <a:gd name="T39" fmla="*/ 216 h 226"/>
                <a:gd name="T40" fmla="*/ 84 w 223"/>
                <a:gd name="T41" fmla="*/ 209 h 226"/>
                <a:gd name="T42" fmla="*/ 51 w 223"/>
                <a:gd name="T43" fmla="*/ 188 h 226"/>
                <a:gd name="T44" fmla="*/ 15 w 223"/>
                <a:gd name="T45" fmla="*/ 121 h 226"/>
                <a:gd name="T46" fmla="*/ 18 w 223"/>
                <a:gd name="T47" fmla="*/ 83 h 226"/>
                <a:gd name="T48" fmla="*/ 31 w 223"/>
                <a:gd name="T49" fmla="*/ 47 h 226"/>
                <a:gd name="T50" fmla="*/ 59 w 223"/>
                <a:gd name="T51" fmla="*/ 20 h 226"/>
                <a:gd name="T52" fmla="*/ 96 w 223"/>
                <a:gd name="T53" fmla="*/ 11 h 226"/>
                <a:gd name="T54" fmla="*/ 135 w 223"/>
                <a:gd name="T55" fmla="*/ 19 h 226"/>
                <a:gd name="T56" fmla="*/ 168 w 223"/>
                <a:gd name="T57" fmla="*/ 39 h 226"/>
                <a:gd name="T58" fmla="*/ 194 w 223"/>
                <a:gd name="T59" fmla="*/ 68 h 226"/>
                <a:gd name="T60" fmla="*/ 206 w 223"/>
                <a:gd name="T61" fmla="*/ 103 h 226"/>
                <a:gd name="T62" fmla="*/ 201 w 223"/>
                <a:gd name="T63"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6">
                  <a:moveTo>
                    <a:pt x="210" y="64"/>
                  </a:moveTo>
                  <a:cubicBezTo>
                    <a:pt x="203" y="51"/>
                    <a:pt x="193" y="40"/>
                    <a:pt x="181" y="30"/>
                  </a:cubicBezTo>
                  <a:cubicBezTo>
                    <a:pt x="170" y="21"/>
                    <a:pt x="157" y="14"/>
                    <a:pt x="143" y="9"/>
                  </a:cubicBezTo>
                  <a:cubicBezTo>
                    <a:pt x="130" y="3"/>
                    <a:pt x="115" y="0"/>
                    <a:pt x="101" y="0"/>
                  </a:cubicBezTo>
                  <a:cubicBezTo>
                    <a:pt x="86" y="0"/>
                    <a:pt x="71" y="3"/>
                    <a:pt x="58" y="8"/>
                  </a:cubicBezTo>
                  <a:cubicBezTo>
                    <a:pt x="45" y="14"/>
                    <a:pt x="33" y="24"/>
                    <a:pt x="24" y="35"/>
                  </a:cubicBezTo>
                  <a:cubicBezTo>
                    <a:pt x="15" y="47"/>
                    <a:pt x="9" y="60"/>
                    <a:pt x="5" y="74"/>
                  </a:cubicBezTo>
                  <a:cubicBezTo>
                    <a:pt x="1" y="88"/>
                    <a:pt x="0" y="103"/>
                    <a:pt x="0" y="117"/>
                  </a:cubicBezTo>
                  <a:cubicBezTo>
                    <a:pt x="1" y="132"/>
                    <a:pt x="5" y="147"/>
                    <a:pt x="12" y="160"/>
                  </a:cubicBezTo>
                  <a:cubicBezTo>
                    <a:pt x="18" y="173"/>
                    <a:pt x="28" y="185"/>
                    <a:pt x="39" y="194"/>
                  </a:cubicBezTo>
                  <a:cubicBezTo>
                    <a:pt x="50" y="203"/>
                    <a:pt x="63" y="211"/>
                    <a:pt x="76" y="217"/>
                  </a:cubicBezTo>
                  <a:cubicBezTo>
                    <a:pt x="89" y="222"/>
                    <a:pt x="103" y="226"/>
                    <a:pt x="118" y="226"/>
                  </a:cubicBezTo>
                  <a:cubicBezTo>
                    <a:pt x="132" y="226"/>
                    <a:pt x="146" y="222"/>
                    <a:pt x="159" y="215"/>
                  </a:cubicBezTo>
                  <a:cubicBezTo>
                    <a:pt x="171" y="208"/>
                    <a:pt x="183" y="198"/>
                    <a:pt x="192" y="187"/>
                  </a:cubicBezTo>
                  <a:cubicBezTo>
                    <a:pt x="211" y="165"/>
                    <a:pt x="223" y="136"/>
                    <a:pt x="223" y="106"/>
                  </a:cubicBezTo>
                  <a:cubicBezTo>
                    <a:pt x="222" y="91"/>
                    <a:pt x="218" y="77"/>
                    <a:pt x="210" y="64"/>
                  </a:cubicBezTo>
                  <a:close/>
                  <a:moveTo>
                    <a:pt x="201" y="140"/>
                  </a:moveTo>
                  <a:cubicBezTo>
                    <a:pt x="197" y="153"/>
                    <a:pt x="191" y="164"/>
                    <a:pt x="184" y="175"/>
                  </a:cubicBezTo>
                  <a:cubicBezTo>
                    <a:pt x="176" y="185"/>
                    <a:pt x="167" y="194"/>
                    <a:pt x="157" y="202"/>
                  </a:cubicBezTo>
                  <a:cubicBezTo>
                    <a:pt x="147" y="209"/>
                    <a:pt x="134" y="215"/>
                    <a:pt x="122" y="216"/>
                  </a:cubicBezTo>
                  <a:cubicBezTo>
                    <a:pt x="109" y="217"/>
                    <a:pt x="96" y="214"/>
                    <a:pt x="84" y="209"/>
                  </a:cubicBezTo>
                  <a:cubicBezTo>
                    <a:pt x="72" y="204"/>
                    <a:pt x="61" y="196"/>
                    <a:pt x="51" y="188"/>
                  </a:cubicBezTo>
                  <a:cubicBezTo>
                    <a:pt x="30" y="171"/>
                    <a:pt x="17" y="147"/>
                    <a:pt x="15" y="121"/>
                  </a:cubicBezTo>
                  <a:cubicBezTo>
                    <a:pt x="14" y="108"/>
                    <a:pt x="15" y="95"/>
                    <a:pt x="18" y="83"/>
                  </a:cubicBezTo>
                  <a:cubicBezTo>
                    <a:pt x="20" y="70"/>
                    <a:pt x="24" y="58"/>
                    <a:pt x="31" y="47"/>
                  </a:cubicBezTo>
                  <a:cubicBezTo>
                    <a:pt x="38" y="36"/>
                    <a:pt x="47" y="26"/>
                    <a:pt x="59" y="20"/>
                  </a:cubicBezTo>
                  <a:cubicBezTo>
                    <a:pt x="70" y="13"/>
                    <a:pt x="83" y="11"/>
                    <a:pt x="96" y="11"/>
                  </a:cubicBezTo>
                  <a:cubicBezTo>
                    <a:pt x="110" y="11"/>
                    <a:pt x="123" y="14"/>
                    <a:pt x="135" y="19"/>
                  </a:cubicBezTo>
                  <a:cubicBezTo>
                    <a:pt x="147" y="24"/>
                    <a:pt x="158" y="30"/>
                    <a:pt x="168" y="39"/>
                  </a:cubicBezTo>
                  <a:cubicBezTo>
                    <a:pt x="178" y="47"/>
                    <a:pt x="187" y="57"/>
                    <a:pt x="194" y="68"/>
                  </a:cubicBezTo>
                  <a:cubicBezTo>
                    <a:pt x="200" y="78"/>
                    <a:pt x="205" y="91"/>
                    <a:pt x="206" y="103"/>
                  </a:cubicBezTo>
                  <a:cubicBezTo>
                    <a:pt x="207" y="115"/>
                    <a:pt x="205" y="128"/>
                    <a:pt x="201" y="140"/>
                  </a:cubicBezTo>
                  <a:close/>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94"/>
            <p:cNvSpPr>
              <a:spLocks/>
            </p:cNvSpPr>
            <p:nvPr/>
          </p:nvSpPr>
          <p:spPr bwMode="auto">
            <a:xfrm>
              <a:off x="2635250" y="1758950"/>
              <a:ext cx="690563" cy="612775"/>
            </a:xfrm>
            <a:custGeom>
              <a:avLst/>
              <a:gdLst>
                <a:gd name="T0" fmla="*/ 204 w 211"/>
                <a:gd name="T1" fmla="*/ 57 h 187"/>
                <a:gd name="T2" fmla="*/ 193 w 211"/>
                <a:gd name="T3" fmla="*/ 40 h 187"/>
                <a:gd name="T4" fmla="*/ 178 w 211"/>
                <a:gd name="T5" fmla="*/ 27 h 187"/>
                <a:gd name="T6" fmla="*/ 106 w 211"/>
                <a:gd name="T7" fmla="*/ 1 h 187"/>
                <a:gd name="T8" fmla="*/ 67 w 211"/>
                <a:gd name="T9" fmla="*/ 3 h 187"/>
                <a:gd name="T10" fmla="*/ 32 w 211"/>
                <a:gd name="T11" fmla="*/ 18 h 187"/>
                <a:gd name="T12" fmla="*/ 6 w 211"/>
                <a:gd name="T13" fmla="*/ 47 h 187"/>
                <a:gd name="T14" fmla="*/ 1 w 211"/>
                <a:gd name="T15" fmla="*/ 85 h 187"/>
                <a:gd name="T16" fmla="*/ 3 w 211"/>
                <a:gd name="T17" fmla="*/ 105 h 187"/>
                <a:gd name="T18" fmla="*/ 9 w 211"/>
                <a:gd name="T19" fmla="*/ 124 h 187"/>
                <a:gd name="T20" fmla="*/ 29 w 211"/>
                <a:gd name="T21" fmla="*/ 157 h 187"/>
                <a:gd name="T22" fmla="*/ 98 w 211"/>
                <a:gd name="T23" fmla="*/ 187 h 187"/>
                <a:gd name="T24" fmla="*/ 135 w 211"/>
                <a:gd name="T25" fmla="*/ 180 h 187"/>
                <a:gd name="T26" fmla="*/ 169 w 211"/>
                <a:gd name="T27" fmla="*/ 162 h 187"/>
                <a:gd name="T28" fmla="*/ 195 w 211"/>
                <a:gd name="T29" fmla="*/ 133 h 187"/>
                <a:gd name="T30" fmla="*/ 209 w 211"/>
                <a:gd name="T31" fmla="*/ 96 h 187"/>
                <a:gd name="T32" fmla="*/ 204 w 211"/>
                <a:gd name="T33" fmla="*/ 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87">
                  <a:moveTo>
                    <a:pt x="204" y="57"/>
                  </a:moveTo>
                  <a:cubicBezTo>
                    <a:pt x="201" y="51"/>
                    <a:pt x="197" y="45"/>
                    <a:pt x="193" y="40"/>
                  </a:cubicBezTo>
                  <a:cubicBezTo>
                    <a:pt x="188" y="35"/>
                    <a:pt x="183" y="31"/>
                    <a:pt x="178" y="27"/>
                  </a:cubicBezTo>
                  <a:cubicBezTo>
                    <a:pt x="157" y="11"/>
                    <a:pt x="131" y="3"/>
                    <a:pt x="106" y="1"/>
                  </a:cubicBezTo>
                  <a:cubicBezTo>
                    <a:pt x="93" y="0"/>
                    <a:pt x="80" y="0"/>
                    <a:pt x="67" y="3"/>
                  </a:cubicBezTo>
                  <a:cubicBezTo>
                    <a:pt x="55" y="6"/>
                    <a:pt x="43" y="11"/>
                    <a:pt x="32" y="18"/>
                  </a:cubicBezTo>
                  <a:cubicBezTo>
                    <a:pt x="21" y="25"/>
                    <a:pt x="12" y="35"/>
                    <a:pt x="6" y="47"/>
                  </a:cubicBezTo>
                  <a:cubicBezTo>
                    <a:pt x="1" y="59"/>
                    <a:pt x="0" y="73"/>
                    <a:pt x="1" y="85"/>
                  </a:cubicBezTo>
                  <a:cubicBezTo>
                    <a:pt x="2" y="92"/>
                    <a:pt x="2" y="98"/>
                    <a:pt x="3" y="105"/>
                  </a:cubicBezTo>
                  <a:cubicBezTo>
                    <a:pt x="5" y="111"/>
                    <a:pt x="6" y="118"/>
                    <a:pt x="9" y="124"/>
                  </a:cubicBezTo>
                  <a:cubicBezTo>
                    <a:pt x="13" y="136"/>
                    <a:pt x="20" y="147"/>
                    <a:pt x="29" y="157"/>
                  </a:cubicBezTo>
                  <a:cubicBezTo>
                    <a:pt x="47" y="176"/>
                    <a:pt x="72" y="187"/>
                    <a:pt x="98" y="187"/>
                  </a:cubicBezTo>
                  <a:cubicBezTo>
                    <a:pt x="110" y="187"/>
                    <a:pt x="123" y="185"/>
                    <a:pt x="135" y="180"/>
                  </a:cubicBezTo>
                  <a:cubicBezTo>
                    <a:pt x="147" y="176"/>
                    <a:pt x="158" y="170"/>
                    <a:pt x="169" y="162"/>
                  </a:cubicBezTo>
                  <a:cubicBezTo>
                    <a:pt x="179" y="154"/>
                    <a:pt x="188" y="144"/>
                    <a:pt x="195" y="133"/>
                  </a:cubicBezTo>
                  <a:cubicBezTo>
                    <a:pt x="202" y="122"/>
                    <a:pt x="207" y="110"/>
                    <a:pt x="209" y="96"/>
                  </a:cubicBezTo>
                  <a:cubicBezTo>
                    <a:pt x="211" y="83"/>
                    <a:pt x="210" y="69"/>
                    <a:pt x="204" y="57"/>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496" name="Freeform 495"/>
            <p:cNvSpPr>
              <a:spLocks/>
            </p:cNvSpPr>
            <p:nvPr/>
          </p:nvSpPr>
          <p:spPr bwMode="auto">
            <a:xfrm>
              <a:off x="2376488" y="1477963"/>
              <a:ext cx="681038" cy="654050"/>
            </a:xfrm>
            <a:custGeom>
              <a:avLst/>
              <a:gdLst>
                <a:gd name="T0" fmla="*/ 48 w 208"/>
                <a:gd name="T1" fmla="*/ 23 h 200"/>
                <a:gd name="T2" fmla="*/ 199 w 208"/>
                <a:gd name="T3" fmla="*/ 104 h 200"/>
                <a:gd name="T4" fmla="*/ 109 w 208"/>
                <a:gd name="T5" fmla="*/ 191 h 200"/>
                <a:gd name="T6" fmla="*/ 7 w 208"/>
                <a:gd name="T7" fmla="*/ 106 h 200"/>
                <a:gd name="T8" fmla="*/ 48 w 208"/>
                <a:gd name="T9" fmla="*/ 23 h 200"/>
              </a:gdLst>
              <a:ahLst/>
              <a:cxnLst>
                <a:cxn ang="0">
                  <a:pos x="T0" y="T1"/>
                </a:cxn>
                <a:cxn ang="0">
                  <a:pos x="T2" y="T3"/>
                </a:cxn>
                <a:cxn ang="0">
                  <a:pos x="T4" y="T5"/>
                </a:cxn>
                <a:cxn ang="0">
                  <a:pos x="T6" y="T7"/>
                </a:cxn>
                <a:cxn ang="0">
                  <a:pos x="T8" y="T9"/>
                </a:cxn>
              </a:cxnLst>
              <a:rect l="0" t="0" r="r" b="b"/>
              <a:pathLst>
                <a:path w="208" h="200">
                  <a:moveTo>
                    <a:pt x="48" y="23"/>
                  </a:moveTo>
                  <a:cubicBezTo>
                    <a:pt x="100" y="0"/>
                    <a:pt x="208" y="32"/>
                    <a:pt x="199" y="104"/>
                  </a:cubicBezTo>
                  <a:cubicBezTo>
                    <a:pt x="193" y="148"/>
                    <a:pt x="151" y="184"/>
                    <a:pt x="109" y="191"/>
                  </a:cubicBezTo>
                  <a:cubicBezTo>
                    <a:pt x="56" y="200"/>
                    <a:pt x="13" y="157"/>
                    <a:pt x="7" y="106"/>
                  </a:cubicBezTo>
                  <a:cubicBezTo>
                    <a:pt x="4" y="78"/>
                    <a:pt x="0" y="45"/>
                    <a:pt x="48" y="23"/>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497" name="Freeform 496"/>
            <p:cNvSpPr>
              <a:spLocks noEditPoints="1"/>
            </p:cNvSpPr>
            <p:nvPr/>
          </p:nvSpPr>
          <p:spPr bwMode="auto">
            <a:xfrm>
              <a:off x="2382838" y="1524000"/>
              <a:ext cx="650875" cy="598488"/>
            </a:xfrm>
            <a:custGeom>
              <a:avLst/>
              <a:gdLst>
                <a:gd name="T0" fmla="*/ 46 w 199"/>
                <a:gd name="T1" fmla="*/ 9 h 183"/>
                <a:gd name="T2" fmla="*/ 81 w 199"/>
                <a:gd name="T3" fmla="*/ 1 h 183"/>
                <a:gd name="T4" fmla="*/ 118 w 199"/>
                <a:gd name="T5" fmla="*/ 3 h 183"/>
                <a:gd name="T6" fmla="*/ 154 w 199"/>
                <a:gd name="T7" fmla="*/ 14 h 183"/>
                <a:gd name="T8" fmla="*/ 183 w 199"/>
                <a:gd name="T9" fmla="*/ 37 h 183"/>
                <a:gd name="T10" fmla="*/ 199 w 199"/>
                <a:gd name="T11" fmla="*/ 72 h 183"/>
                <a:gd name="T12" fmla="*/ 198 w 199"/>
                <a:gd name="T13" fmla="*/ 90 h 183"/>
                <a:gd name="T14" fmla="*/ 193 w 199"/>
                <a:gd name="T15" fmla="*/ 108 h 183"/>
                <a:gd name="T16" fmla="*/ 174 w 199"/>
                <a:gd name="T17" fmla="*/ 140 h 183"/>
                <a:gd name="T18" fmla="*/ 147 w 199"/>
                <a:gd name="T19" fmla="*/ 164 h 183"/>
                <a:gd name="T20" fmla="*/ 113 w 199"/>
                <a:gd name="T21" fmla="*/ 179 h 183"/>
                <a:gd name="T22" fmla="*/ 75 w 199"/>
                <a:gd name="T23" fmla="*/ 180 h 183"/>
                <a:gd name="T24" fmla="*/ 41 w 199"/>
                <a:gd name="T25" fmla="*/ 165 h 183"/>
                <a:gd name="T26" fmla="*/ 16 w 199"/>
                <a:gd name="T27" fmla="*/ 136 h 183"/>
                <a:gd name="T28" fmla="*/ 3 w 199"/>
                <a:gd name="T29" fmla="*/ 101 h 183"/>
                <a:gd name="T30" fmla="*/ 1 w 199"/>
                <a:gd name="T31" fmla="*/ 82 h 183"/>
                <a:gd name="T32" fmla="*/ 1 w 199"/>
                <a:gd name="T33" fmla="*/ 63 h 183"/>
                <a:gd name="T34" fmla="*/ 16 w 199"/>
                <a:gd name="T35" fmla="*/ 29 h 183"/>
                <a:gd name="T36" fmla="*/ 46 w 199"/>
                <a:gd name="T37" fmla="*/ 9 h 183"/>
                <a:gd name="T38" fmla="*/ 46 w 199"/>
                <a:gd name="T39" fmla="*/ 10 h 183"/>
                <a:gd name="T40" fmla="*/ 17 w 199"/>
                <a:gd name="T41" fmla="*/ 31 h 183"/>
                <a:gd name="T42" fmla="*/ 6 w 199"/>
                <a:gd name="T43" fmla="*/ 64 h 183"/>
                <a:gd name="T44" fmla="*/ 7 w 199"/>
                <a:gd name="T45" fmla="*/ 82 h 183"/>
                <a:gd name="T46" fmla="*/ 9 w 199"/>
                <a:gd name="T47" fmla="*/ 90 h 183"/>
                <a:gd name="T48" fmla="*/ 10 w 199"/>
                <a:gd name="T49" fmla="*/ 99 h 183"/>
                <a:gd name="T50" fmla="*/ 23 w 199"/>
                <a:gd name="T51" fmla="*/ 132 h 183"/>
                <a:gd name="T52" fmla="*/ 77 w 199"/>
                <a:gd name="T53" fmla="*/ 173 h 183"/>
                <a:gd name="T54" fmla="*/ 144 w 199"/>
                <a:gd name="T55" fmla="*/ 161 h 183"/>
                <a:gd name="T56" fmla="*/ 191 w 199"/>
                <a:gd name="T57" fmla="*/ 107 h 183"/>
                <a:gd name="T58" fmla="*/ 194 w 199"/>
                <a:gd name="T59" fmla="*/ 72 h 183"/>
                <a:gd name="T60" fmla="*/ 178 w 199"/>
                <a:gd name="T61" fmla="*/ 42 h 183"/>
                <a:gd name="T62" fmla="*/ 150 w 199"/>
                <a:gd name="T63" fmla="*/ 21 h 183"/>
                <a:gd name="T64" fmla="*/ 117 w 199"/>
                <a:gd name="T65" fmla="*/ 8 h 183"/>
                <a:gd name="T66" fmla="*/ 82 w 199"/>
                <a:gd name="T67" fmla="*/ 3 h 183"/>
                <a:gd name="T68" fmla="*/ 46 w 199"/>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183">
                  <a:moveTo>
                    <a:pt x="46" y="9"/>
                  </a:moveTo>
                  <a:cubicBezTo>
                    <a:pt x="57" y="4"/>
                    <a:pt x="69" y="2"/>
                    <a:pt x="81" y="1"/>
                  </a:cubicBezTo>
                  <a:cubicBezTo>
                    <a:pt x="94" y="0"/>
                    <a:pt x="106" y="1"/>
                    <a:pt x="118" y="3"/>
                  </a:cubicBezTo>
                  <a:cubicBezTo>
                    <a:pt x="130" y="5"/>
                    <a:pt x="143" y="9"/>
                    <a:pt x="154" y="14"/>
                  </a:cubicBezTo>
                  <a:cubicBezTo>
                    <a:pt x="165" y="20"/>
                    <a:pt x="175" y="28"/>
                    <a:pt x="183" y="37"/>
                  </a:cubicBezTo>
                  <a:cubicBezTo>
                    <a:pt x="192" y="47"/>
                    <a:pt x="197" y="59"/>
                    <a:pt x="199" y="72"/>
                  </a:cubicBezTo>
                  <a:cubicBezTo>
                    <a:pt x="199" y="78"/>
                    <a:pt x="199" y="84"/>
                    <a:pt x="198" y="90"/>
                  </a:cubicBezTo>
                  <a:cubicBezTo>
                    <a:pt x="197" y="97"/>
                    <a:pt x="196" y="103"/>
                    <a:pt x="193" y="108"/>
                  </a:cubicBezTo>
                  <a:cubicBezTo>
                    <a:pt x="189" y="120"/>
                    <a:pt x="182" y="130"/>
                    <a:pt x="174" y="140"/>
                  </a:cubicBezTo>
                  <a:cubicBezTo>
                    <a:pt x="166" y="149"/>
                    <a:pt x="157" y="158"/>
                    <a:pt x="147" y="164"/>
                  </a:cubicBezTo>
                  <a:cubicBezTo>
                    <a:pt x="136" y="171"/>
                    <a:pt x="125" y="176"/>
                    <a:pt x="113" y="179"/>
                  </a:cubicBezTo>
                  <a:cubicBezTo>
                    <a:pt x="101" y="182"/>
                    <a:pt x="87" y="183"/>
                    <a:pt x="75" y="180"/>
                  </a:cubicBezTo>
                  <a:cubicBezTo>
                    <a:pt x="62" y="178"/>
                    <a:pt x="51" y="172"/>
                    <a:pt x="41" y="165"/>
                  </a:cubicBezTo>
                  <a:cubicBezTo>
                    <a:pt x="30" y="157"/>
                    <a:pt x="22" y="147"/>
                    <a:pt x="16" y="136"/>
                  </a:cubicBezTo>
                  <a:cubicBezTo>
                    <a:pt x="9" y="125"/>
                    <a:pt x="5" y="113"/>
                    <a:pt x="3" y="101"/>
                  </a:cubicBezTo>
                  <a:cubicBezTo>
                    <a:pt x="1" y="94"/>
                    <a:pt x="1" y="88"/>
                    <a:pt x="1" y="82"/>
                  </a:cubicBezTo>
                  <a:cubicBezTo>
                    <a:pt x="0" y="76"/>
                    <a:pt x="0" y="70"/>
                    <a:pt x="1" y="63"/>
                  </a:cubicBezTo>
                  <a:cubicBezTo>
                    <a:pt x="2" y="51"/>
                    <a:pt x="7" y="38"/>
                    <a:pt x="16" y="29"/>
                  </a:cubicBezTo>
                  <a:cubicBezTo>
                    <a:pt x="24" y="20"/>
                    <a:pt x="35" y="14"/>
                    <a:pt x="46" y="9"/>
                  </a:cubicBezTo>
                  <a:close/>
                  <a:moveTo>
                    <a:pt x="46" y="10"/>
                  </a:moveTo>
                  <a:cubicBezTo>
                    <a:pt x="35" y="15"/>
                    <a:pt x="25" y="22"/>
                    <a:pt x="17" y="31"/>
                  </a:cubicBezTo>
                  <a:cubicBezTo>
                    <a:pt x="10" y="40"/>
                    <a:pt x="6" y="52"/>
                    <a:pt x="6" y="64"/>
                  </a:cubicBezTo>
                  <a:cubicBezTo>
                    <a:pt x="6" y="70"/>
                    <a:pt x="7" y="76"/>
                    <a:pt x="7" y="82"/>
                  </a:cubicBezTo>
                  <a:cubicBezTo>
                    <a:pt x="9" y="90"/>
                    <a:pt x="9" y="90"/>
                    <a:pt x="9" y="90"/>
                  </a:cubicBezTo>
                  <a:cubicBezTo>
                    <a:pt x="9" y="93"/>
                    <a:pt x="10" y="96"/>
                    <a:pt x="10" y="99"/>
                  </a:cubicBezTo>
                  <a:cubicBezTo>
                    <a:pt x="13" y="111"/>
                    <a:pt x="17" y="122"/>
                    <a:pt x="23" y="132"/>
                  </a:cubicBezTo>
                  <a:cubicBezTo>
                    <a:pt x="35" y="152"/>
                    <a:pt x="54" y="168"/>
                    <a:pt x="77" y="173"/>
                  </a:cubicBezTo>
                  <a:cubicBezTo>
                    <a:pt x="99" y="178"/>
                    <a:pt x="124" y="172"/>
                    <a:pt x="144" y="161"/>
                  </a:cubicBezTo>
                  <a:cubicBezTo>
                    <a:pt x="165" y="149"/>
                    <a:pt x="183" y="130"/>
                    <a:pt x="191" y="107"/>
                  </a:cubicBezTo>
                  <a:cubicBezTo>
                    <a:pt x="195" y="96"/>
                    <a:pt x="196" y="84"/>
                    <a:pt x="194" y="72"/>
                  </a:cubicBezTo>
                  <a:cubicBezTo>
                    <a:pt x="192" y="61"/>
                    <a:pt x="186" y="50"/>
                    <a:pt x="178" y="42"/>
                  </a:cubicBezTo>
                  <a:cubicBezTo>
                    <a:pt x="171" y="33"/>
                    <a:pt x="161" y="26"/>
                    <a:pt x="150" y="21"/>
                  </a:cubicBezTo>
                  <a:cubicBezTo>
                    <a:pt x="140" y="15"/>
                    <a:pt x="129" y="11"/>
                    <a:pt x="117" y="8"/>
                  </a:cubicBezTo>
                  <a:cubicBezTo>
                    <a:pt x="106" y="5"/>
                    <a:pt x="94" y="3"/>
                    <a:pt x="82" y="3"/>
                  </a:cubicBezTo>
                  <a:cubicBezTo>
                    <a:pt x="70" y="3"/>
                    <a:pt x="57" y="5"/>
                    <a:pt x="46" y="10"/>
                  </a:cubicBezTo>
                  <a:close/>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497"/>
            <p:cNvSpPr>
              <a:spLocks noEditPoints="1"/>
            </p:cNvSpPr>
            <p:nvPr/>
          </p:nvSpPr>
          <p:spPr bwMode="auto">
            <a:xfrm>
              <a:off x="2370138" y="1508125"/>
              <a:ext cx="690563" cy="614363"/>
            </a:xfrm>
            <a:custGeom>
              <a:avLst/>
              <a:gdLst>
                <a:gd name="T0" fmla="*/ 203 w 211"/>
                <a:gd name="T1" fmla="*/ 57 h 188"/>
                <a:gd name="T2" fmla="*/ 192 w 211"/>
                <a:gd name="T3" fmla="*/ 41 h 188"/>
                <a:gd name="T4" fmla="*/ 178 w 211"/>
                <a:gd name="T5" fmla="*/ 27 h 188"/>
                <a:gd name="T6" fmla="*/ 105 w 211"/>
                <a:gd name="T7" fmla="*/ 1 h 188"/>
                <a:gd name="T8" fmla="*/ 67 w 211"/>
                <a:gd name="T9" fmla="*/ 4 h 188"/>
                <a:gd name="T10" fmla="*/ 31 w 211"/>
                <a:gd name="T11" fmla="*/ 19 h 188"/>
                <a:gd name="T12" fmla="*/ 6 w 211"/>
                <a:gd name="T13" fmla="*/ 47 h 188"/>
                <a:gd name="T14" fmla="*/ 1 w 211"/>
                <a:gd name="T15" fmla="*/ 86 h 188"/>
                <a:gd name="T16" fmla="*/ 3 w 211"/>
                <a:gd name="T17" fmla="*/ 105 h 188"/>
                <a:gd name="T18" fmla="*/ 8 w 211"/>
                <a:gd name="T19" fmla="*/ 124 h 188"/>
                <a:gd name="T20" fmla="*/ 28 w 211"/>
                <a:gd name="T21" fmla="*/ 157 h 188"/>
                <a:gd name="T22" fmla="*/ 97 w 211"/>
                <a:gd name="T23" fmla="*/ 188 h 188"/>
                <a:gd name="T24" fmla="*/ 134 w 211"/>
                <a:gd name="T25" fmla="*/ 181 h 188"/>
                <a:gd name="T26" fmla="*/ 168 w 211"/>
                <a:gd name="T27" fmla="*/ 162 h 188"/>
                <a:gd name="T28" fmla="*/ 195 w 211"/>
                <a:gd name="T29" fmla="*/ 134 h 188"/>
                <a:gd name="T30" fmla="*/ 209 w 211"/>
                <a:gd name="T31" fmla="*/ 97 h 188"/>
                <a:gd name="T32" fmla="*/ 203 w 211"/>
                <a:gd name="T33" fmla="*/ 57 h 188"/>
                <a:gd name="T34" fmla="*/ 111 w 211"/>
                <a:gd name="T35" fmla="*/ 176 h 188"/>
                <a:gd name="T36" fmla="*/ 77 w 211"/>
                <a:gd name="T37" fmla="*/ 175 h 188"/>
                <a:gd name="T38" fmla="*/ 47 w 211"/>
                <a:gd name="T39" fmla="*/ 159 h 188"/>
                <a:gd name="T40" fmla="*/ 17 w 211"/>
                <a:gd name="T41" fmla="*/ 100 h 188"/>
                <a:gd name="T42" fmla="*/ 15 w 211"/>
                <a:gd name="T43" fmla="*/ 66 h 188"/>
                <a:gd name="T44" fmla="*/ 19 w 211"/>
                <a:gd name="T45" fmla="*/ 50 h 188"/>
                <a:gd name="T46" fmla="*/ 28 w 211"/>
                <a:gd name="T47" fmla="*/ 36 h 188"/>
                <a:gd name="T48" fmla="*/ 56 w 211"/>
                <a:gd name="T49" fmla="*/ 17 h 188"/>
                <a:gd name="T50" fmla="*/ 90 w 211"/>
                <a:gd name="T51" fmla="*/ 11 h 188"/>
                <a:gd name="T52" fmla="*/ 156 w 211"/>
                <a:gd name="T53" fmla="*/ 30 h 188"/>
                <a:gd name="T54" fmla="*/ 181 w 211"/>
                <a:gd name="T55" fmla="*/ 52 h 188"/>
                <a:gd name="T56" fmla="*/ 193 w 211"/>
                <a:gd name="T57" fmla="*/ 82 h 188"/>
                <a:gd name="T58" fmla="*/ 187 w 211"/>
                <a:gd name="T59" fmla="*/ 114 h 188"/>
                <a:gd name="T60" fmla="*/ 168 w 211"/>
                <a:gd name="T61" fmla="*/ 142 h 188"/>
                <a:gd name="T62" fmla="*/ 111 w 211"/>
                <a:gd name="T63" fmla="*/ 1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188">
                  <a:moveTo>
                    <a:pt x="203" y="57"/>
                  </a:moveTo>
                  <a:cubicBezTo>
                    <a:pt x="200" y="51"/>
                    <a:pt x="196" y="46"/>
                    <a:pt x="192" y="41"/>
                  </a:cubicBezTo>
                  <a:cubicBezTo>
                    <a:pt x="188" y="36"/>
                    <a:pt x="183" y="31"/>
                    <a:pt x="178" y="27"/>
                  </a:cubicBezTo>
                  <a:cubicBezTo>
                    <a:pt x="156" y="11"/>
                    <a:pt x="131" y="3"/>
                    <a:pt x="105" y="1"/>
                  </a:cubicBezTo>
                  <a:cubicBezTo>
                    <a:pt x="92" y="0"/>
                    <a:pt x="79" y="1"/>
                    <a:pt x="67" y="4"/>
                  </a:cubicBezTo>
                  <a:cubicBezTo>
                    <a:pt x="54" y="6"/>
                    <a:pt x="42" y="12"/>
                    <a:pt x="31" y="19"/>
                  </a:cubicBezTo>
                  <a:cubicBezTo>
                    <a:pt x="21" y="26"/>
                    <a:pt x="11" y="35"/>
                    <a:pt x="6" y="47"/>
                  </a:cubicBezTo>
                  <a:cubicBezTo>
                    <a:pt x="0" y="60"/>
                    <a:pt x="0" y="73"/>
                    <a:pt x="1" y="86"/>
                  </a:cubicBezTo>
                  <a:cubicBezTo>
                    <a:pt x="1" y="92"/>
                    <a:pt x="2" y="99"/>
                    <a:pt x="3" y="105"/>
                  </a:cubicBezTo>
                  <a:cubicBezTo>
                    <a:pt x="4" y="112"/>
                    <a:pt x="6" y="118"/>
                    <a:pt x="8" y="124"/>
                  </a:cubicBezTo>
                  <a:cubicBezTo>
                    <a:pt x="12" y="136"/>
                    <a:pt x="19" y="148"/>
                    <a:pt x="28" y="157"/>
                  </a:cubicBezTo>
                  <a:cubicBezTo>
                    <a:pt x="46" y="177"/>
                    <a:pt x="71" y="188"/>
                    <a:pt x="97" y="188"/>
                  </a:cubicBezTo>
                  <a:cubicBezTo>
                    <a:pt x="110" y="188"/>
                    <a:pt x="122" y="185"/>
                    <a:pt x="134" y="181"/>
                  </a:cubicBezTo>
                  <a:cubicBezTo>
                    <a:pt x="146" y="176"/>
                    <a:pt x="158" y="170"/>
                    <a:pt x="168" y="162"/>
                  </a:cubicBezTo>
                  <a:cubicBezTo>
                    <a:pt x="178" y="155"/>
                    <a:pt x="188" y="145"/>
                    <a:pt x="195" y="134"/>
                  </a:cubicBezTo>
                  <a:cubicBezTo>
                    <a:pt x="202" y="123"/>
                    <a:pt x="207" y="110"/>
                    <a:pt x="209" y="97"/>
                  </a:cubicBezTo>
                  <a:cubicBezTo>
                    <a:pt x="211" y="84"/>
                    <a:pt x="209" y="70"/>
                    <a:pt x="203" y="57"/>
                  </a:cubicBezTo>
                  <a:close/>
                  <a:moveTo>
                    <a:pt x="111" y="176"/>
                  </a:moveTo>
                  <a:cubicBezTo>
                    <a:pt x="100" y="178"/>
                    <a:pt x="88" y="179"/>
                    <a:pt x="77" y="175"/>
                  </a:cubicBezTo>
                  <a:cubicBezTo>
                    <a:pt x="66" y="173"/>
                    <a:pt x="56" y="167"/>
                    <a:pt x="47" y="159"/>
                  </a:cubicBezTo>
                  <a:cubicBezTo>
                    <a:pt x="30" y="144"/>
                    <a:pt x="20" y="122"/>
                    <a:pt x="17" y="100"/>
                  </a:cubicBezTo>
                  <a:cubicBezTo>
                    <a:pt x="16" y="88"/>
                    <a:pt x="14" y="77"/>
                    <a:pt x="15" y="66"/>
                  </a:cubicBezTo>
                  <a:cubicBezTo>
                    <a:pt x="16" y="60"/>
                    <a:pt x="17" y="55"/>
                    <a:pt x="19" y="50"/>
                  </a:cubicBezTo>
                  <a:cubicBezTo>
                    <a:pt x="21" y="45"/>
                    <a:pt x="24" y="40"/>
                    <a:pt x="28" y="36"/>
                  </a:cubicBezTo>
                  <a:cubicBezTo>
                    <a:pt x="36" y="28"/>
                    <a:pt x="46" y="22"/>
                    <a:pt x="56" y="17"/>
                  </a:cubicBezTo>
                  <a:cubicBezTo>
                    <a:pt x="67" y="13"/>
                    <a:pt x="79" y="11"/>
                    <a:pt x="90" y="11"/>
                  </a:cubicBezTo>
                  <a:cubicBezTo>
                    <a:pt x="114" y="11"/>
                    <a:pt x="137" y="18"/>
                    <a:pt x="156" y="30"/>
                  </a:cubicBezTo>
                  <a:cubicBezTo>
                    <a:pt x="166" y="36"/>
                    <a:pt x="174" y="44"/>
                    <a:pt x="181" y="52"/>
                  </a:cubicBezTo>
                  <a:cubicBezTo>
                    <a:pt x="188" y="61"/>
                    <a:pt x="192" y="71"/>
                    <a:pt x="193" y="82"/>
                  </a:cubicBezTo>
                  <a:cubicBezTo>
                    <a:pt x="194" y="93"/>
                    <a:pt x="191" y="104"/>
                    <a:pt x="187" y="114"/>
                  </a:cubicBezTo>
                  <a:cubicBezTo>
                    <a:pt x="183" y="124"/>
                    <a:pt x="176" y="134"/>
                    <a:pt x="168" y="142"/>
                  </a:cubicBezTo>
                  <a:cubicBezTo>
                    <a:pt x="153" y="158"/>
                    <a:pt x="133" y="171"/>
                    <a:pt x="111" y="176"/>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499" name="Freeform 498"/>
            <p:cNvSpPr>
              <a:spLocks/>
            </p:cNvSpPr>
            <p:nvPr/>
          </p:nvSpPr>
          <p:spPr bwMode="auto">
            <a:xfrm>
              <a:off x="1582738" y="1714500"/>
              <a:ext cx="682625" cy="698500"/>
            </a:xfrm>
            <a:custGeom>
              <a:avLst/>
              <a:gdLst>
                <a:gd name="T0" fmla="*/ 208 w 209"/>
                <a:gd name="T1" fmla="*/ 66 h 214"/>
                <a:gd name="T2" fmla="*/ 205 w 209"/>
                <a:gd name="T3" fmla="*/ 56 h 214"/>
                <a:gd name="T4" fmla="*/ 193 w 209"/>
                <a:gd name="T5" fmla="*/ 39 h 214"/>
                <a:gd name="T6" fmla="*/ 178 w 209"/>
                <a:gd name="T7" fmla="*/ 25 h 214"/>
                <a:gd name="T8" fmla="*/ 159 w 209"/>
                <a:gd name="T9" fmla="*/ 14 h 214"/>
                <a:gd name="T10" fmla="*/ 119 w 209"/>
                <a:gd name="T11" fmla="*/ 4 h 214"/>
                <a:gd name="T12" fmla="*/ 98 w 209"/>
                <a:gd name="T13" fmla="*/ 1 h 214"/>
                <a:gd name="T14" fmla="*/ 77 w 209"/>
                <a:gd name="T15" fmla="*/ 6 h 214"/>
                <a:gd name="T16" fmla="*/ 59 w 209"/>
                <a:gd name="T17" fmla="*/ 16 h 214"/>
                <a:gd name="T18" fmla="*/ 50 w 209"/>
                <a:gd name="T19" fmla="*/ 20 h 214"/>
                <a:gd name="T20" fmla="*/ 41 w 209"/>
                <a:gd name="T21" fmla="*/ 25 h 214"/>
                <a:gd name="T22" fmla="*/ 15 w 209"/>
                <a:gd name="T23" fmla="*/ 57 h 214"/>
                <a:gd name="T24" fmla="*/ 15 w 209"/>
                <a:gd name="T25" fmla="*/ 57 h 214"/>
                <a:gd name="T26" fmla="*/ 15 w 209"/>
                <a:gd name="T27" fmla="*/ 57 h 214"/>
                <a:gd name="T28" fmla="*/ 7 w 209"/>
                <a:gd name="T29" fmla="*/ 76 h 214"/>
                <a:gd name="T30" fmla="*/ 1 w 209"/>
                <a:gd name="T31" fmla="*/ 96 h 214"/>
                <a:gd name="T32" fmla="*/ 1 w 209"/>
                <a:gd name="T33" fmla="*/ 116 h 214"/>
                <a:gd name="T34" fmla="*/ 4 w 209"/>
                <a:gd name="T35" fmla="*/ 137 h 214"/>
                <a:gd name="T36" fmla="*/ 8 w 209"/>
                <a:gd name="T37" fmla="*/ 157 h 214"/>
                <a:gd name="T38" fmla="*/ 15 w 209"/>
                <a:gd name="T39" fmla="*/ 177 h 214"/>
                <a:gd name="T40" fmla="*/ 21 w 209"/>
                <a:gd name="T41" fmla="*/ 186 h 214"/>
                <a:gd name="T42" fmla="*/ 30 w 209"/>
                <a:gd name="T43" fmla="*/ 194 h 214"/>
                <a:gd name="T44" fmla="*/ 49 w 209"/>
                <a:gd name="T45" fmla="*/ 204 h 214"/>
                <a:gd name="T46" fmla="*/ 69 w 209"/>
                <a:gd name="T47" fmla="*/ 210 h 214"/>
                <a:gd name="T48" fmla="*/ 79 w 209"/>
                <a:gd name="T49" fmla="*/ 212 h 214"/>
                <a:gd name="T50" fmla="*/ 90 w 209"/>
                <a:gd name="T51" fmla="*/ 214 h 214"/>
                <a:gd name="T52" fmla="*/ 111 w 209"/>
                <a:gd name="T53" fmla="*/ 213 h 214"/>
                <a:gd name="T54" fmla="*/ 131 w 209"/>
                <a:gd name="T55" fmla="*/ 208 h 214"/>
                <a:gd name="T56" fmla="*/ 151 w 209"/>
                <a:gd name="T57" fmla="*/ 202 h 214"/>
                <a:gd name="T58" fmla="*/ 161 w 209"/>
                <a:gd name="T59" fmla="*/ 197 h 214"/>
                <a:gd name="T60" fmla="*/ 170 w 209"/>
                <a:gd name="T61" fmla="*/ 192 h 214"/>
                <a:gd name="T62" fmla="*/ 184 w 209"/>
                <a:gd name="T63" fmla="*/ 175 h 214"/>
                <a:gd name="T64" fmla="*/ 194 w 209"/>
                <a:gd name="T65" fmla="*/ 157 h 214"/>
                <a:gd name="T66" fmla="*/ 196 w 209"/>
                <a:gd name="T67" fmla="*/ 153 h 214"/>
                <a:gd name="T68" fmla="*/ 198 w 209"/>
                <a:gd name="T69" fmla="*/ 148 h 214"/>
                <a:gd name="T70" fmla="*/ 201 w 209"/>
                <a:gd name="T71" fmla="*/ 138 h 214"/>
                <a:gd name="T72" fmla="*/ 205 w 209"/>
                <a:gd name="T73" fmla="*/ 117 h 214"/>
                <a:gd name="T74" fmla="*/ 209 w 209"/>
                <a:gd name="T75" fmla="*/ 77 h 214"/>
                <a:gd name="T76" fmla="*/ 208 w 209"/>
                <a:gd name="T77" fmla="*/ 6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214">
                  <a:moveTo>
                    <a:pt x="208" y="66"/>
                  </a:moveTo>
                  <a:cubicBezTo>
                    <a:pt x="207" y="63"/>
                    <a:pt x="206" y="59"/>
                    <a:pt x="205" y="56"/>
                  </a:cubicBezTo>
                  <a:cubicBezTo>
                    <a:pt x="202" y="50"/>
                    <a:pt x="197" y="44"/>
                    <a:pt x="193" y="39"/>
                  </a:cubicBezTo>
                  <a:cubicBezTo>
                    <a:pt x="188" y="34"/>
                    <a:pt x="183" y="29"/>
                    <a:pt x="178" y="25"/>
                  </a:cubicBezTo>
                  <a:cubicBezTo>
                    <a:pt x="172" y="20"/>
                    <a:pt x="166" y="16"/>
                    <a:pt x="159" y="14"/>
                  </a:cubicBezTo>
                  <a:cubicBezTo>
                    <a:pt x="146" y="9"/>
                    <a:pt x="133" y="6"/>
                    <a:pt x="119" y="4"/>
                  </a:cubicBezTo>
                  <a:cubicBezTo>
                    <a:pt x="112" y="3"/>
                    <a:pt x="106" y="2"/>
                    <a:pt x="98" y="1"/>
                  </a:cubicBezTo>
                  <a:cubicBezTo>
                    <a:pt x="91" y="0"/>
                    <a:pt x="84" y="3"/>
                    <a:pt x="77" y="6"/>
                  </a:cubicBezTo>
                  <a:cubicBezTo>
                    <a:pt x="71" y="9"/>
                    <a:pt x="65" y="12"/>
                    <a:pt x="59" y="16"/>
                  </a:cubicBezTo>
                  <a:cubicBezTo>
                    <a:pt x="56" y="17"/>
                    <a:pt x="53" y="19"/>
                    <a:pt x="50" y="20"/>
                  </a:cubicBezTo>
                  <a:cubicBezTo>
                    <a:pt x="47" y="21"/>
                    <a:pt x="44" y="23"/>
                    <a:pt x="41" y="25"/>
                  </a:cubicBezTo>
                  <a:cubicBezTo>
                    <a:pt x="29" y="33"/>
                    <a:pt x="23" y="46"/>
                    <a:pt x="15" y="57"/>
                  </a:cubicBezTo>
                  <a:cubicBezTo>
                    <a:pt x="15" y="57"/>
                    <a:pt x="15" y="57"/>
                    <a:pt x="15" y="57"/>
                  </a:cubicBezTo>
                  <a:cubicBezTo>
                    <a:pt x="15" y="57"/>
                    <a:pt x="15" y="57"/>
                    <a:pt x="15" y="57"/>
                  </a:cubicBezTo>
                  <a:cubicBezTo>
                    <a:pt x="12" y="63"/>
                    <a:pt x="9" y="69"/>
                    <a:pt x="7" y="76"/>
                  </a:cubicBezTo>
                  <a:cubicBezTo>
                    <a:pt x="4" y="82"/>
                    <a:pt x="2" y="89"/>
                    <a:pt x="1" y="96"/>
                  </a:cubicBezTo>
                  <a:cubicBezTo>
                    <a:pt x="0" y="102"/>
                    <a:pt x="1" y="109"/>
                    <a:pt x="1" y="116"/>
                  </a:cubicBezTo>
                  <a:cubicBezTo>
                    <a:pt x="2" y="123"/>
                    <a:pt x="3" y="130"/>
                    <a:pt x="4" y="137"/>
                  </a:cubicBezTo>
                  <a:cubicBezTo>
                    <a:pt x="5" y="144"/>
                    <a:pt x="7" y="150"/>
                    <a:pt x="8" y="157"/>
                  </a:cubicBezTo>
                  <a:cubicBezTo>
                    <a:pt x="10" y="164"/>
                    <a:pt x="12" y="170"/>
                    <a:pt x="15" y="177"/>
                  </a:cubicBezTo>
                  <a:cubicBezTo>
                    <a:pt x="17" y="180"/>
                    <a:pt x="19" y="184"/>
                    <a:pt x="21" y="186"/>
                  </a:cubicBezTo>
                  <a:cubicBezTo>
                    <a:pt x="24" y="189"/>
                    <a:pt x="27" y="192"/>
                    <a:pt x="30" y="194"/>
                  </a:cubicBezTo>
                  <a:cubicBezTo>
                    <a:pt x="36" y="198"/>
                    <a:pt x="42" y="201"/>
                    <a:pt x="49" y="204"/>
                  </a:cubicBezTo>
                  <a:cubicBezTo>
                    <a:pt x="55" y="206"/>
                    <a:pt x="62" y="208"/>
                    <a:pt x="69" y="210"/>
                  </a:cubicBezTo>
                  <a:cubicBezTo>
                    <a:pt x="72" y="210"/>
                    <a:pt x="76" y="211"/>
                    <a:pt x="79" y="212"/>
                  </a:cubicBezTo>
                  <a:cubicBezTo>
                    <a:pt x="83" y="212"/>
                    <a:pt x="86" y="213"/>
                    <a:pt x="90" y="214"/>
                  </a:cubicBezTo>
                  <a:cubicBezTo>
                    <a:pt x="97" y="214"/>
                    <a:pt x="104" y="214"/>
                    <a:pt x="111" y="213"/>
                  </a:cubicBezTo>
                  <a:cubicBezTo>
                    <a:pt x="118" y="212"/>
                    <a:pt x="125" y="210"/>
                    <a:pt x="131" y="208"/>
                  </a:cubicBezTo>
                  <a:cubicBezTo>
                    <a:pt x="138" y="206"/>
                    <a:pt x="145" y="204"/>
                    <a:pt x="151" y="202"/>
                  </a:cubicBezTo>
                  <a:cubicBezTo>
                    <a:pt x="154" y="200"/>
                    <a:pt x="158" y="199"/>
                    <a:pt x="161" y="197"/>
                  </a:cubicBezTo>
                  <a:cubicBezTo>
                    <a:pt x="164" y="196"/>
                    <a:pt x="167" y="194"/>
                    <a:pt x="170" y="192"/>
                  </a:cubicBezTo>
                  <a:cubicBezTo>
                    <a:pt x="176" y="187"/>
                    <a:pt x="180" y="181"/>
                    <a:pt x="184" y="175"/>
                  </a:cubicBezTo>
                  <a:cubicBezTo>
                    <a:pt x="187" y="169"/>
                    <a:pt x="190" y="163"/>
                    <a:pt x="194" y="157"/>
                  </a:cubicBezTo>
                  <a:cubicBezTo>
                    <a:pt x="194" y="156"/>
                    <a:pt x="195" y="155"/>
                    <a:pt x="196" y="153"/>
                  </a:cubicBezTo>
                  <a:cubicBezTo>
                    <a:pt x="197" y="151"/>
                    <a:pt x="198" y="149"/>
                    <a:pt x="198" y="148"/>
                  </a:cubicBezTo>
                  <a:cubicBezTo>
                    <a:pt x="199" y="144"/>
                    <a:pt x="200" y="141"/>
                    <a:pt x="201" y="138"/>
                  </a:cubicBezTo>
                  <a:cubicBezTo>
                    <a:pt x="202" y="131"/>
                    <a:pt x="204" y="124"/>
                    <a:pt x="205" y="117"/>
                  </a:cubicBezTo>
                  <a:cubicBezTo>
                    <a:pt x="207" y="104"/>
                    <a:pt x="208" y="90"/>
                    <a:pt x="209" y="77"/>
                  </a:cubicBezTo>
                  <a:cubicBezTo>
                    <a:pt x="209" y="73"/>
                    <a:pt x="209" y="69"/>
                    <a:pt x="208" y="66"/>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00" name="Freeform 499"/>
            <p:cNvSpPr>
              <a:spLocks noEditPoints="1"/>
            </p:cNvSpPr>
            <p:nvPr/>
          </p:nvSpPr>
          <p:spPr bwMode="auto">
            <a:xfrm>
              <a:off x="1565275" y="1706563"/>
              <a:ext cx="723900" cy="706438"/>
            </a:xfrm>
            <a:custGeom>
              <a:avLst/>
              <a:gdLst>
                <a:gd name="T0" fmla="*/ 211 w 221"/>
                <a:gd name="T1" fmla="*/ 48 h 216"/>
                <a:gd name="T2" fmla="*/ 179 w 221"/>
                <a:gd name="T3" fmla="*/ 19 h 216"/>
                <a:gd name="T4" fmla="*/ 117 w 221"/>
                <a:gd name="T5" fmla="*/ 2 h 216"/>
                <a:gd name="T6" fmla="*/ 95 w 221"/>
                <a:gd name="T7" fmla="*/ 1 h 216"/>
                <a:gd name="T8" fmla="*/ 56 w 221"/>
                <a:gd name="T9" fmla="*/ 18 h 216"/>
                <a:gd name="T10" fmla="*/ 37 w 221"/>
                <a:gd name="T11" fmla="*/ 28 h 216"/>
                <a:gd name="T12" fmla="*/ 17 w 221"/>
                <a:gd name="T13" fmla="*/ 53 h 216"/>
                <a:gd name="T14" fmla="*/ 14 w 221"/>
                <a:gd name="T15" fmla="*/ 58 h 216"/>
                <a:gd name="T16" fmla="*/ 3 w 221"/>
                <a:gd name="T17" fmla="*/ 83 h 216"/>
                <a:gd name="T18" fmla="*/ 0 w 221"/>
                <a:gd name="T19" fmla="*/ 105 h 216"/>
                <a:gd name="T20" fmla="*/ 12 w 221"/>
                <a:gd name="T21" fmla="*/ 168 h 216"/>
                <a:gd name="T22" fmla="*/ 23 w 221"/>
                <a:gd name="T23" fmla="*/ 188 h 216"/>
                <a:gd name="T24" fmla="*/ 60 w 221"/>
                <a:gd name="T25" fmla="*/ 209 h 216"/>
                <a:gd name="T26" fmla="*/ 102 w 221"/>
                <a:gd name="T27" fmla="*/ 216 h 216"/>
                <a:gd name="T28" fmla="*/ 164 w 221"/>
                <a:gd name="T29" fmla="*/ 203 h 216"/>
                <a:gd name="T30" fmla="*/ 183 w 221"/>
                <a:gd name="T31" fmla="*/ 191 h 216"/>
                <a:gd name="T32" fmla="*/ 202 w 221"/>
                <a:gd name="T33" fmla="*/ 165 h 216"/>
                <a:gd name="T34" fmla="*/ 208 w 221"/>
                <a:gd name="T35" fmla="*/ 155 h 216"/>
                <a:gd name="T36" fmla="*/ 218 w 221"/>
                <a:gd name="T37" fmla="*/ 113 h 216"/>
                <a:gd name="T38" fmla="*/ 221 w 221"/>
                <a:gd name="T39" fmla="*/ 81 h 216"/>
                <a:gd name="T40" fmla="*/ 220 w 221"/>
                <a:gd name="T41" fmla="*/ 69 h 216"/>
                <a:gd name="T42" fmla="*/ 201 w 221"/>
                <a:gd name="T43" fmla="*/ 62 h 216"/>
                <a:gd name="T44" fmla="*/ 205 w 221"/>
                <a:gd name="T45" fmla="*/ 79 h 216"/>
                <a:gd name="T46" fmla="*/ 198 w 221"/>
                <a:gd name="T47" fmla="*/ 137 h 216"/>
                <a:gd name="T48" fmla="*/ 194 w 221"/>
                <a:gd name="T49" fmla="*/ 151 h 216"/>
                <a:gd name="T50" fmla="*/ 182 w 221"/>
                <a:gd name="T51" fmla="*/ 172 h 216"/>
                <a:gd name="T52" fmla="*/ 162 w 221"/>
                <a:gd name="T53" fmla="*/ 192 h 216"/>
                <a:gd name="T54" fmla="*/ 134 w 221"/>
                <a:gd name="T55" fmla="*/ 201 h 216"/>
                <a:gd name="T56" fmla="*/ 59 w 221"/>
                <a:gd name="T57" fmla="*/ 195 h 216"/>
                <a:gd name="T58" fmla="*/ 18 w 221"/>
                <a:gd name="T59" fmla="*/ 137 h 216"/>
                <a:gd name="T60" fmla="*/ 12 w 221"/>
                <a:gd name="T61" fmla="*/ 98 h 216"/>
                <a:gd name="T62" fmla="*/ 35 w 221"/>
                <a:gd name="T63" fmla="*/ 45 h 216"/>
                <a:gd name="T64" fmla="*/ 58 w 221"/>
                <a:gd name="T65" fmla="*/ 28 h 216"/>
                <a:gd name="T66" fmla="*/ 85 w 221"/>
                <a:gd name="T67" fmla="*/ 17 h 216"/>
                <a:gd name="T68" fmla="*/ 122 w 221"/>
                <a:gd name="T69" fmla="*/ 17 h 216"/>
                <a:gd name="T70" fmla="*/ 190 w 221"/>
                <a:gd name="T71" fmla="*/ 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16">
                  <a:moveTo>
                    <a:pt x="220" y="69"/>
                  </a:moveTo>
                  <a:cubicBezTo>
                    <a:pt x="219" y="61"/>
                    <a:pt x="215" y="54"/>
                    <a:pt x="211" y="48"/>
                  </a:cubicBezTo>
                  <a:cubicBezTo>
                    <a:pt x="207" y="42"/>
                    <a:pt x="202" y="37"/>
                    <a:pt x="197" y="32"/>
                  </a:cubicBezTo>
                  <a:cubicBezTo>
                    <a:pt x="191" y="27"/>
                    <a:pt x="185" y="22"/>
                    <a:pt x="179" y="19"/>
                  </a:cubicBezTo>
                  <a:cubicBezTo>
                    <a:pt x="173" y="15"/>
                    <a:pt x="166" y="12"/>
                    <a:pt x="159" y="10"/>
                  </a:cubicBezTo>
                  <a:cubicBezTo>
                    <a:pt x="145" y="6"/>
                    <a:pt x="131" y="4"/>
                    <a:pt x="117" y="2"/>
                  </a:cubicBezTo>
                  <a:cubicBezTo>
                    <a:pt x="106" y="1"/>
                    <a:pt x="106" y="1"/>
                    <a:pt x="106" y="1"/>
                  </a:cubicBezTo>
                  <a:cubicBezTo>
                    <a:pt x="102" y="0"/>
                    <a:pt x="99" y="0"/>
                    <a:pt x="95" y="1"/>
                  </a:cubicBezTo>
                  <a:cubicBezTo>
                    <a:pt x="88" y="2"/>
                    <a:pt x="81" y="5"/>
                    <a:pt x="75" y="8"/>
                  </a:cubicBezTo>
                  <a:cubicBezTo>
                    <a:pt x="68" y="11"/>
                    <a:pt x="62" y="15"/>
                    <a:pt x="56" y="18"/>
                  </a:cubicBezTo>
                  <a:cubicBezTo>
                    <a:pt x="52" y="19"/>
                    <a:pt x="49" y="20"/>
                    <a:pt x="46" y="22"/>
                  </a:cubicBezTo>
                  <a:cubicBezTo>
                    <a:pt x="43" y="24"/>
                    <a:pt x="40" y="26"/>
                    <a:pt x="37" y="28"/>
                  </a:cubicBezTo>
                  <a:cubicBezTo>
                    <a:pt x="32" y="33"/>
                    <a:pt x="27" y="39"/>
                    <a:pt x="23" y="45"/>
                  </a:cubicBezTo>
                  <a:cubicBezTo>
                    <a:pt x="21" y="48"/>
                    <a:pt x="19" y="51"/>
                    <a:pt x="17" y="53"/>
                  </a:cubicBezTo>
                  <a:cubicBezTo>
                    <a:pt x="15" y="56"/>
                    <a:pt x="15" y="56"/>
                    <a:pt x="15" y="56"/>
                  </a:cubicBezTo>
                  <a:cubicBezTo>
                    <a:pt x="15" y="57"/>
                    <a:pt x="14" y="57"/>
                    <a:pt x="14" y="58"/>
                  </a:cubicBezTo>
                  <a:cubicBezTo>
                    <a:pt x="12" y="63"/>
                    <a:pt x="12" y="63"/>
                    <a:pt x="12" y="63"/>
                  </a:cubicBezTo>
                  <a:cubicBezTo>
                    <a:pt x="8" y="69"/>
                    <a:pt x="6" y="76"/>
                    <a:pt x="3" y="83"/>
                  </a:cubicBezTo>
                  <a:cubicBezTo>
                    <a:pt x="2" y="86"/>
                    <a:pt x="1" y="90"/>
                    <a:pt x="1" y="94"/>
                  </a:cubicBezTo>
                  <a:cubicBezTo>
                    <a:pt x="0" y="97"/>
                    <a:pt x="0" y="101"/>
                    <a:pt x="0" y="105"/>
                  </a:cubicBezTo>
                  <a:cubicBezTo>
                    <a:pt x="0" y="119"/>
                    <a:pt x="3" y="134"/>
                    <a:pt x="6" y="147"/>
                  </a:cubicBezTo>
                  <a:cubicBezTo>
                    <a:pt x="8" y="154"/>
                    <a:pt x="10" y="161"/>
                    <a:pt x="12" y="168"/>
                  </a:cubicBezTo>
                  <a:cubicBezTo>
                    <a:pt x="14" y="171"/>
                    <a:pt x="15" y="175"/>
                    <a:pt x="17" y="178"/>
                  </a:cubicBezTo>
                  <a:cubicBezTo>
                    <a:pt x="18" y="181"/>
                    <a:pt x="20" y="185"/>
                    <a:pt x="23" y="188"/>
                  </a:cubicBezTo>
                  <a:cubicBezTo>
                    <a:pt x="27" y="193"/>
                    <a:pt x="34" y="198"/>
                    <a:pt x="40" y="201"/>
                  </a:cubicBezTo>
                  <a:cubicBezTo>
                    <a:pt x="46" y="204"/>
                    <a:pt x="53" y="207"/>
                    <a:pt x="60" y="209"/>
                  </a:cubicBezTo>
                  <a:cubicBezTo>
                    <a:pt x="67" y="211"/>
                    <a:pt x="74" y="212"/>
                    <a:pt x="81" y="213"/>
                  </a:cubicBezTo>
                  <a:cubicBezTo>
                    <a:pt x="88" y="215"/>
                    <a:pt x="95" y="216"/>
                    <a:pt x="102" y="216"/>
                  </a:cubicBezTo>
                  <a:cubicBezTo>
                    <a:pt x="116" y="216"/>
                    <a:pt x="130" y="213"/>
                    <a:pt x="144" y="209"/>
                  </a:cubicBezTo>
                  <a:cubicBezTo>
                    <a:pt x="151" y="207"/>
                    <a:pt x="158" y="205"/>
                    <a:pt x="164" y="203"/>
                  </a:cubicBezTo>
                  <a:cubicBezTo>
                    <a:pt x="168" y="201"/>
                    <a:pt x="171" y="200"/>
                    <a:pt x="174" y="198"/>
                  </a:cubicBezTo>
                  <a:cubicBezTo>
                    <a:pt x="178" y="196"/>
                    <a:pt x="180" y="194"/>
                    <a:pt x="183" y="191"/>
                  </a:cubicBezTo>
                  <a:cubicBezTo>
                    <a:pt x="188" y="186"/>
                    <a:pt x="193" y="180"/>
                    <a:pt x="196" y="174"/>
                  </a:cubicBezTo>
                  <a:cubicBezTo>
                    <a:pt x="202" y="165"/>
                    <a:pt x="202" y="165"/>
                    <a:pt x="202" y="165"/>
                  </a:cubicBezTo>
                  <a:cubicBezTo>
                    <a:pt x="203" y="163"/>
                    <a:pt x="204" y="162"/>
                    <a:pt x="205" y="160"/>
                  </a:cubicBezTo>
                  <a:cubicBezTo>
                    <a:pt x="206" y="159"/>
                    <a:pt x="207" y="157"/>
                    <a:pt x="208" y="155"/>
                  </a:cubicBezTo>
                  <a:cubicBezTo>
                    <a:pt x="211" y="148"/>
                    <a:pt x="212" y="141"/>
                    <a:pt x="214" y="134"/>
                  </a:cubicBezTo>
                  <a:cubicBezTo>
                    <a:pt x="215" y="127"/>
                    <a:pt x="216" y="120"/>
                    <a:pt x="218" y="113"/>
                  </a:cubicBezTo>
                  <a:cubicBezTo>
                    <a:pt x="219" y="106"/>
                    <a:pt x="219" y="99"/>
                    <a:pt x="220" y="91"/>
                  </a:cubicBezTo>
                  <a:cubicBezTo>
                    <a:pt x="220" y="88"/>
                    <a:pt x="221" y="84"/>
                    <a:pt x="221" y="81"/>
                  </a:cubicBezTo>
                  <a:cubicBezTo>
                    <a:pt x="221" y="79"/>
                    <a:pt x="221" y="77"/>
                    <a:pt x="221" y="75"/>
                  </a:cubicBezTo>
                  <a:cubicBezTo>
                    <a:pt x="221" y="73"/>
                    <a:pt x="221" y="71"/>
                    <a:pt x="220" y="69"/>
                  </a:cubicBezTo>
                  <a:close/>
                  <a:moveTo>
                    <a:pt x="190" y="47"/>
                  </a:moveTo>
                  <a:cubicBezTo>
                    <a:pt x="194" y="52"/>
                    <a:pt x="198" y="57"/>
                    <a:pt x="201" y="62"/>
                  </a:cubicBezTo>
                  <a:cubicBezTo>
                    <a:pt x="202" y="65"/>
                    <a:pt x="204" y="68"/>
                    <a:pt x="204" y="70"/>
                  </a:cubicBezTo>
                  <a:cubicBezTo>
                    <a:pt x="205" y="73"/>
                    <a:pt x="205" y="76"/>
                    <a:pt x="205" y="79"/>
                  </a:cubicBezTo>
                  <a:cubicBezTo>
                    <a:pt x="204" y="92"/>
                    <a:pt x="203" y="105"/>
                    <a:pt x="201" y="118"/>
                  </a:cubicBezTo>
                  <a:cubicBezTo>
                    <a:pt x="200" y="124"/>
                    <a:pt x="199" y="131"/>
                    <a:pt x="198" y="137"/>
                  </a:cubicBezTo>
                  <a:cubicBezTo>
                    <a:pt x="197" y="140"/>
                    <a:pt x="196" y="143"/>
                    <a:pt x="196" y="146"/>
                  </a:cubicBezTo>
                  <a:cubicBezTo>
                    <a:pt x="195" y="148"/>
                    <a:pt x="195" y="149"/>
                    <a:pt x="194" y="151"/>
                  </a:cubicBezTo>
                  <a:cubicBezTo>
                    <a:pt x="193" y="152"/>
                    <a:pt x="192" y="153"/>
                    <a:pt x="192" y="155"/>
                  </a:cubicBezTo>
                  <a:cubicBezTo>
                    <a:pt x="188" y="161"/>
                    <a:pt x="185" y="166"/>
                    <a:pt x="182" y="172"/>
                  </a:cubicBezTo>
                  <a:cubicBezTo>
                    <a:pt x="179" y="178"/>
                    <a:pt x="175" y="183"/>
                    <a:pt x="170" y="187"/>
                  </a:cubicBezTo>
                  <a:cubicBezTo>
                    <a:pt x="168" y="189"/>
                    <a:pt x="165" y="190"/>
                    <a:pt x="162" y="192"/>
                  </a:cubicBezTo>
                  <a:cubicBezTo>
                    <a:pt x="159" y="193"/>
                    <a:pt x="156" y="194"/>
                    <a:pt x="153" y="195"/>
                  </a:cubicBezTo>
                  <a:cubicBezTo>
                    <a:pt x="147" y="198"/>
                    <a:pt x="141" y="200"/>
                    <a:pt x="134" y="201"/>
                  </a:cubicBezTo>
                  <a:cubicBezTo>
                    <a:pt x="122" y="205"/>
                    <a:pt x="108" y="207"/>
                    <a:pt x="96" y="205"/>
                  </a:cubicBezTo>
                  <a:cubicBezTo>
                    <a:pt x="83" y="203"/>
                    <a:pt x="71" y="200"/>
                    <a:pt x="59" y="195"/>
                  </a:cubicBezTo>
                  <a:cubicBezTo>
                    <a:pt x="47" y="191"/>
                    <a:pt x="35" y="184"/>
                    <a:pt x="30" y="173"/>
                  </a:cubicBezTo>
                  <a:cubicBezTo>
                    <a:pt x="25" y="162"/>
                    <a:pt x="21" y="149"/>
                    <a:pt x="18" y="137"/>
                  </a:cubicBezTo>
                  <a:cubicBezTo>
                    <a:pt x="16" y="131"/>
                    <a:pt x="15" y="124"/>
                    <a:pt x="14" y="118"/>
                  </a:cubicBezTo>
                  <a:cubicBezTo>
                    <a:pt x="13" y="111"/>
                    <a:pt x="12" y="105"/>
                    <a:pt x="12" y="98"/>
                  </a:cubicBezTo>
                  <a:cubicBezTo>
                    <a:pt x="13" y="86"/>
                    <a:pt x="18" y="73"/>
                    <a:pt x="24" y="61"/>
                  </a:cubicBezTo>
                  <a:cubicBezTo>
                    <a:pt x="28" y="56"/>
                    <a:pt x="31" y="51"/>
                    <a:pt x="35" y="45"/>
                  </a:cubicBezTo>
                  <a:cubicBezTo>
                    <a:pt x="39" y="40"/>
                    <a:pt x="44" y="35"/>
                    <a:pt x="49" y="32"/>
                  </a:cubicBezTo>
                  <a:cubicBezTo>
                    <a:pt x="52" y="30"/>
                    <a:pt x="55" y="29"/>
                    <a:pt x="58" y="28"/>
                  </a:cubicBezTo>
                  <a:cubicBezTo>
                    <a:pt x="61" y="27"/>
                    <a:pt x="64" y="26"/>
                    <a:pt x="67" y="25"/>
                  </a:cubicBezTo>
                  <a:cubicBezTo>
                    <a:pt x="73" y="22"/>
                    <a:pt x="79" y="19"/>
                    <a:pt x="85" y="17"/>
                  </a:cubicBezTo>
                  <a:cubicBezTo>
                    <a:pt x="91" y="14"/>
                    <a:pt x="97" y="13"/>
                    <a:pt x="103" y="14"/>
                  </a:cubicBezTo>
                  <a:cubicBezTo>
                    <a:pt x="122" y="17"/>
                    <a:pt x="122" y="17"/>
                    <a:pt x="122" y="17"/>
                  </a:cubicBezTo>
                  <a:cubicBezTo>
                    <a:pt x="135" y="19"/>
                    <a:pt x="148" y="22"/>
                    <a:pt x="159" y="26"/>
                  </a:cubicBezTo>
                  <a:cubicBezTo>
                    <a:pt x="171" y="30"/>
                    <a:pt x="181" y="39"/>
                    <a:pt x="190" y="47"/>
                  </a:cubicBezTo>
                  <a:close/>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500"/>
            <p:cNvSpPr>
              <a:spLocks/>
            </p:cNvSpPr>
            <p:nvPr/>
          </p:nvSpPr>
          <p:spPr bwMode="auto">
            <a:xfrm>
              <a:off x="3082925" y="592138"/>
              <a:ext cx="938213" cy="833438"/>
            </a:xfrm>
            <a:custGeom>
              <a:avLst/>
              <a:gdLst>
                <a:gd name="T0" fmla="*/ 143 w 287"/>
                <a:gd name="T1" fmla="*/ 4 h 255"/>
                <a:gd name="T2" fmla="*/ 153 w 287"/>
                <a:gd name="T3" fmla="*/ 6 h 255"/>
                <a:gd name="T4" fmla="*/ 240 w 287"/>
                <a:gd name="T5" fmla="*/ 196 h 255"/>
                <a:gd name="T6" fmla="*/ 96 w 287"/>
                <a:gd name="T7" fmla="*/ 232 h 255"/>
                <a:gd name="T8" fmla="*/ 24 w 287"/>
                <a:gd name="T9" fmla="*/ 171 h 255"/>
                <a:gd name="T10" fmla="*/ 26 w 287"/>
                <a:gd name="T11" fmla="*/ 58 h 255"/>
                <a:gd name="T12" fmla="*/ 143 w 287"/>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87" h="255">
                  <a:moveTo>
                    <a:pt x="143" y="4"/>
                  </a:moveTo>
                  <a:cubicBezTo>
                    <a:pt x="146" y="4"/>
                    <a:pt x="150" y="5"/>
                    <a:pt x="153" y="6"/>
                  </a:cubicBezTo>
                  <a:cubicBezTo>
                    <a:pt x="228" y="22"/>
                    <a:pt x="287" y="127"/>
                    <a:pt x="240" y="196"/>
                  </a:cubicBezTo>
                  <a:cubicBezTo>
                    <a:pt x="211" y="240"/>
                    <a:pt x="143" y="255"/>
                    <a:pt x="96" y="232"/>
                  </a:cubicBezTo>
                  <a:cubicBezTo>
                    <a:pt x="76" y="223"/>
                    <a:pt x="49" y="208"/>
                    <a:pt x="24" y="171"/>
                  </a:cubicBezTo>
                  <a:cubicBezTo>
                    <a:pt x="0" y="134"/>
                    <a:pt x="3" y="84"/>
                    <a:pt x="26" y="58"/>
                  </a:cubicBezTo>
                  <a:cubicBezTo>
                    <a:pt x="54" y="26"/>
                    <a:pt x="99" y="0"/>
                    <a:pt x="143" y="4"/>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2" name="Freeform 501"/>
            <p:cNvSpPr>
              <a:spLocks noEditPoints="1"/>
            </p:cNvSpPr>
            <p:nvPr/>
          </p:nvSpPr>
          <p:spPr bwMode="auto">
            <a:xfrm>
              <a:off x="3079750" y="579438"/>
              <a:ext cx="873125" cy="820738"/>
            </a:xfrm>
            <a:custGeom>
              <a:avLst/>
              <a:gdLst>
                <a:gd name="T0" fmla="*/ 264 w 267"/>
                <a:gd name="T1" fmla="*/ 123 h 251"/>
                <a:gd name="T2" fmla="*/ 217 w 267"/>
                <a:gd name="T3" fmla="*/ 36 h 251"/>
                <a:gd name="T4" fmla="*/ 175 w 267"/>
                <a:gd name="T5" fmla="*/ 9 h 251"/>
                <a:gd name="T6" fmla="*/ 126 w 267"/>
                <a:gd name="T7" fmla="*/ 2 h 251"/>
                <a:gd name="T8" fmla="*/ 78 w 267"/>
                <a:gd name="T9" fmla="*/ 16 h 251"/>
                <a:gd name="T10" fmla="*/ 38 w 267"/>
                <a:gd name="T11" fmla="*/ 44 h 251"/>
                <a:gd name="T12" fmla="*/ 20 w 267"/>
                <a:gd name="T13" fmla="*/ 62 h 251"/>
                <a:gd name="T14" fmla="*/ 8 w 267"/>
                <a:gd name="T15" fmla="*/ 84 h 251"/>
                <a:gd name="T16" fmla="*/ 2 w 267"/>
                <a:gd name="T17" fmla="*/ 133 h 251"/>
                <a:gd name="T18" fmla="*/ 20 w 267"/>
                <a:gd name="T19" fmla="*/ 181 h 251"/>
                <a:gd name="T20" fmla="*/ 54 w 267"/>
                <a:gd name="T21" fmla="*/ 217 h 251"/>
                <a:gd name="T22" fmla="*/ 97 w 267"/>
                <a:gd name="T23" fmla="*/ 242 h 251"/>
                <a:gd name="T24" fmla="*/ 145 w 267"/>
                <a:gd name="T25" fmla="*/ 251 h 251"/>
                <a:gd name="T26" fmla="*/ 194 w 267"/>
                <a:gd name="T27" fmla="*/ 243 h 251"/>
                <a:gd name="T28" fmla="*/ 236 w 267"/>
                <a:gd name="T29" fmla="*/ 217 h 251"/>
                <a:gd name="T30" fmla="*/ 262 w 267"/>
                <a:gd name="T31" fmla="*/ 174 h 251"/>
                <a:gd name="T32" fmla="*/ 264 w 267"/>
                <a:gd name="T33" fmla="*/ 123 h 251"/>
                <a:gd name="T34" fmla="*/ 220 w 267"/>
                <a:gd name="T35" fmla="*/ 212 h 251"/>
                <a:gd name="T36" fmla="*/ 137 w 267"/>
                <a:gd name="T37" fmla="*/ 240 h 251"/>
                <a:gd name="T38" fmla="*/ 93 w 267"/>
                <a:gd name="T39" fmla="*/ 229 h 251"/>
                <a:gd name="T40" fmla="*/ 56 w 267"/>
                <a:gd name="T41" fmla="*/ 203 h 251"/>
                <a:gd name="T42" fmla="*/ 28 w 267"/>
                <a:gd name="T43" fmla="*/ 167 h 251"/>
                <a:gd name="T44" fmla="*/ 16 w 267"/>
                <a:gd name="T45" fmla="*/ 124 h 251"/>
                <a:gd name="T46" fmla="*/ 24 w 267"/>
                <a:gd name="T47" fmla="*/ 81 h 251"/>
                <a:gd name="T48" fmla="*/ 36 w 267"/>
                <a:gd name="T49" fmla="*/ 63 h 251"/>
                <a:gd name="T50" fmla="*/ 52 w 267"/>
                <a:gd name="T51" fmla="*/ 47 h 251"/>
                <a:gd name="T52" fmla="*/ 90 w 267"/>
                <a:gd name="T53" fmla="*/ 22 h 251"/>
                <a:gd name="T54" fmla="*/ 134 w 267"/>
                <a:gd name="T55" fmla="*/ 12 h 251"/>
                <a:gd name="T56" fmla="*/ 178 w 267"/>
                <a:gd name="T57" fmla="*/ 24 h 251"/>
                <a:gd name="T58" fmla="*/ 213 w 267"/>
                <a:gd name="T59" fmla="*/ 52 h 251"/>
                <a:gd name="T60" fmla="*/ 237 w 267"/>
                <a:gd name="T61" fmla="*/ 90 h 251"/>
                <a:gd name="T62" fmla="*/ 249 w 267"/>
                <a:gd name="T63" fmla="*/ 133 h 251"/>
                <a:gd name="T64" fmla="*/ 244 w 267"/>
                <a:gd name="T65" fmla="*/ 176 h 251"/>
                <a:gd name="T66" fmla="*/ 220 w 267"/>
                <a:gd name="T67" fmla="*/ 21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7" h="251">
                  <a:moveTo>
                    <a:pt x="264" y="123"/>
                  </a:moveTo>
                  <a:cubicBezTo>
                    <a:pt x="259" y="90"/>
                    <a:pt x="241" y="59"/>
                    <a:pt x="217" y="36"/>
                  </a:cubicBezTo>
                  <a:cubicBezTo>
                    <a:pt x="205" y="25"/>
                    <a:pt x="191" y="15"/>
                    <a:pt x="175" y="9"/>
                  </a:cubicBezTo>
                  <a:cubicBezTo>
                    <a:pt x="160" y="2"/>
                    <a:pt x="142" y="0"/>
                    <a:pt x="126" y="2"/>
                  </a:cubicBezTo>
                  <a:cubicBezTo>
                    <a:pt x="109" y="3"/>
                    <a:pt x="93" y="9"/>
                    <a:pt x="78" y="16"/>
                  </a:cubicBezTo>
                  <a:cubicBezTo>
                    <a:pt x="63" y="24"/>
                    <a:pt x="50" y="33"/>
                    <a:pt x="38" y="44"/>
                  </a:cubicBezTo>
                  <a:cubicBezTo>
                    <a:pt x="31" y="50"/>
                    <a:pt x="25" y="55"/>
                    <a:pt x="20" y="62"/>
                  </a:cubicBezTo>
                  <a:cubicBezTo>
                    <a:pt x="15" y="68"/>
                    <a:pt x="11" y="76"/>
                    <a:pt x="8" y="84"/>
                  </a:cubicBezTo>
                  <a:cubicBezTo>
                    <a:pt x="2" y="100"/>
                    <a:pt x="0" y="117"/>
                    <a:pt x="2" y="133"/>
                  </a:cubicBezTo>
                  <a:cubicBezTo>
                    <a:pt x="4" y="150"/>
                    <a:pt x="10" y="167"/>
                    <a:pt x="20" y="181"/>
                  </a:cubicBezTo>
                  <a:cubicBezTo>
                    <a:pt x="29" y="194"/>
                    <a:pt x="41" y="207"/>
                    <a:pt x="54" y="217"/>
                  </a:cubicBezTo>
                  <a:cubicBezTo>
                    <a:pt x="67" y="227"/>
                    <a:pt x="82" y="235"/>
                    <a:pt x="97" y="242"/>
                  </a:cubicBezTo>
                  <a:cubicBezTo>
                    <a:pt x="112" y="248"/>
                    <a:pt x="129" y="251"/>
                    <a:pt x="145" y="251"/>
                  </a:cubicBezTo>
                  <a:cubicBezTo>
                    <a:pt x="161" y="251"/>
                    <a:pt x="178" y="248"/>
                    <a:pt x="194" y="243"/>
                  </a:cubicBezTo>
                  <a:cubicBezTo>
                    <a:pt x="209" y="237"/>
                    <a:pt x="224" y="229"/>
                    <a:pt x="236" y="217"/>
                  </a:cubicBezTo>
                  <a:cubicBezTo>
                    <a:pt x="248" y="205"/>
                    <a:pt x="257" y="190"/>
                    <a:pt x="262" y="174"/>
                  </a:cubicBezTo>
                  <a:cubicBezTo>
                    <a:pt x="266" y="157"/>
                    <a:pt x="267" y="140"/>
                    <a:pt x="264" y="123"/>
                  </a:cubicBezTo>
                  <a:close/>
                  <a:moveTo>
                    <a:pt x="220" y="212"/>
                  </a:moveTo>
                  <a:cubicBezTo>
                    <a:pt x="197" y="232"/>
                    <a:pt x="167" y="241"/>
                    <a:pt x="137" y="240"/>
                  </a:cubicBezTo>
                  <a:cubicBezTo>
                    <a:pt x="122" y="239"/>
                    <a:pt x="107" y="236"/>
                    <a:pt x="93" y="229"/>
                  </a:cubicBezTo>
                  <a:cubicBezTo>
                    <a:pt x="80" y="222"/>
                    <a:pt x="67" y="213"/>
                    <a:pt x="56" y="203"/>
                  </a:cubicBezTo>
                  <a:cubicBezTo>
                    <a:pt x="45" y="193"/>
                    <a:pt x="35" y="180"/>
                    <a:pt x="28" y="167"/>
                  </a:cubicBezTo>
                  <a:cubicBezTo>
                    <a:pt x="21" y="154"/>
                    <a:pt x="17" y="139"/>
                    <a:pt x="16" y="124"/>
                  </a:cubicBezTo>
                  <a:cubicBezTo>
                    <a:pt x="15" y="110"/>
                    <a:pt x="18" y="95"/>
                    <a:pt x="24" y="81"/>
                  </a:cubicBezTo>
                  <a:cubicBezTo>
                    <a:pt x="27" y="75"/>
                    <a:pt x="31" y="69"/>
                    <a:pt x="36" y="63"/>
                  </a:cubicBezTo>
                  <a:cubicBezTo>
                    <a:pt x="41" y="58"/>
                    <a:pt x="46" y="52"/>
                    <a:pt x="52" y="47"/>
                  </a:cubicBezTo>
                  <a:cubicBezTo>
                    <a:pt x="63" y="37"/>
                    <a:pt x="76" y="29"/>
                    <a:pt x="90" y="22"/>
                  </a:cubicBezTo>
                  <a:cubicBezTo>
                    <a:pt x="104" y="16"/>
                    <a:pt x="119" y="12"/>
                    <a:pt x="134" y="12"/>
                  </a:cubicBezTo>
                  <a:cubicBezTo>
                    <a:pt x="149" y="12"/>
                    <a:pt x="165" y="16"/>
                    <a:pt x="178" y="24"/>
                  </a:cubicBezTo>
                  <a:cubicBezTo>
                    <a:pt x="191" y="31"/>
                    <a:pt x="203" y="41"/>
                    <a:pt x="213" y="52"/>
                  </a:cubicBezTo>
                  <a:cubicBezTo>
                    <a:pt x="223" y="64"/>
                    <a:pt x="231" y="76"/>
                    <a:pt x="237" y="90"/>
                  </a:cubicBezTo>
                  <a:cubicBezTo>
                    <a:pt x="243" y="104"/>
                    <a:pt x="248" y="118"/>
                    <a:pt x="249" y="133"/>
                  </a:cubicBezTo>
                  <a:cubicBezTo>
                    <a:pt x="250" y="147"/>
                    <a:pt x="249" y="162"/>
                    <a:pt x="244" y="176"/>
                  </a:cubicBezTo>
                  <a:cubicBezTo>
                    <a:pt x="239" y="190"/>
                    <a:pt x="231" y="203"/>
                    <a:pt x="220" y="212"/>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03" name="Freeform 502"/>
            <p:cNvSpPr>
              <a:spLocks/>
            </p:cNvSpPr>
            <p:nvPr/>
          </p:nvSpPr>
          <p:spPr bwMode="auto">
            <a:xfrm>
              <a:off x="2219325" y="0"/>
              <a:ext cx="844550" cy="792163"/>
            </a:xfrm>
            <a:custGeom>
              <a:avLst/>
              <a:gdLst>
                <a:gd name="T0" fmla="*/ 63 w 258"/>
                <a:gd name="T1" fmla="*/ 57 h 242"/>
                <a:gd name="T2" fmla="*/ 206 w 258"/>
                <a:gd name="T3" fmla="*/ 188 h 242"/>
                <a:gd name="T4" fmla="*/ 105 w 258"/>
                <a:gd name="T5" fmla="*/ 240 h 242"/>
                <a:gd name="T6" fmla="*/ 14 w 258"/>
                <a:gd name="T7" fmla="*/ 136 h 242"/>
                <a:gd name="T8" fmla="*/ 63 w 258"/>
                <a:gd name="T9" fmla="*/ 57 h 242"/>
                <a:gd name="T10" fmla="*/ 63 w 258"/>
                <a:gd name="T11" fmla="*/ 57 h 242"/>
              </a:gdLst>
              <a:ahLst/>
              <a:cxnLst>
                <a:cxn ang="0">
                  <a:pos x="T0" y="T1"/>
                </a:cxn>
                <a:cxn ang="0">
                  <a:pos x="T2" y="T3"/>
                </a:cxn>
                <a:cxn ang="0">
                  <a:pos x="T4" y="T5"/>
                </a:cxn>
                <a:cxn ang="0">
                  <a:pos x="T6" y="T7"/>
                </a:cxn>
                <a:cxn ang="0">
                  <a:pos x="T8" y="T9"/>
                </a:cxn>
                <a:cxn ang="0">
                  <a:pos x="T10" y="T11"/>
                </a:cxn>
              </a:cxnLst>
              <a:rect l="0" t="0" r="r" b="b"/>
              <a:pathLst>
                <a:path w="258" h="242">
                  <a:moveTo>
                    <a:pt x="63" y="57"/>
                  </a:moveTo>
                  <a:cubicBezTo>
                    <a:pt x="162" y="0"/>
                    <a:pt x="258" y="113"/>
                    <a:pt x="206" y="188"/>
                  </a:cubicBezTo>
                  <a:cubicBezTo>
                    <a:pt x="184" y="220"/>
                    <a:pt x="144" y="242"/>
                    <a:pt x="105" y="240"/>
                  </a:cubicBezTo>
                  <a:cubicBezTo>
                    <a:pt x="55" y="238"/>
                    <a:pt x="0" y="191"/>
                    <a:pt x="14" y="136"/>
                  </a:cubicBezTo>
                  <a:cubicBezTo>
                    <a:pt x="22" y="107"/>
                    <a:pt x="34" y="73"/>
                    <a:pt x="63" y="57"/>
                  </a:cubicBezTo>
                  <a:cubicBezTo>
                    <a:pt x="63" y="57"/>
                    <a:pt x="63" y="57"/>
                    <a:pt x="63" y="57"/>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4" name="Freeform 503"/>
            <p:cNvSpPr>
              <a:spLocks noEditPoints="1"/>
            </p:cNvSpPr>
            <p:nvPr/>
          </p:nvSpPr>
          <p:spPr bwMode="auto">
            <a:xfrm>
              <a:off x="2230438" y="111125"/>
              <a:ext cx="741363" cy="690563"/>
            </a:xfrm>
            <a:custGeom>
              <a:avLst/>
              <a:gdLst>
                <a:gd name="T0" fmla="*/ 222 w 227"/>
                <a:gd name="T1" fmla="*/ 79 h 211"/>
                <a:gd name="T2" fmla="*/ 154 w 227"/>
                <a:gd name="T3" fmla="*/ 8 h 211"/>
                <a:gd name="T4" fmla="*/ 104 w 227"/>
                <a:gd name="T5" fmla="*/ 2 h 211"/>
                <a:gd name="T6" fmla="*/ 57 w 227"/>
                <a:gd name="T7" fmla="*/ 18 h 211"/>
                <a:gd name="T8" fmla="*/ 56 w 227"/>
                <a:gd name="T9" fmla="*/ 19 h 211"/>
                <a:gd name="T10" fmla="*/ 56 w 227"/>
                <a:gd name="T11" fmla="*/ 19 h 211"/>
                <a:gd name="T12" fmla="*/ 32 w 227"/>
                <a:gd name="T13" fmla="*/ 41 h 211"/>
                <a:gd name="T14" fmla="*/ 15 w 227"/>
                <a:gd name="T15" fmla="*/ 70 h 211"/>
                <a:gd name="T16" fmla="*/ 3 w 227"/>
                <a:gd name="T17" fmla="*/ 102 h 211"/>
                <a:gd name="T18" fmla="*/ 3 w 227"/>
                <a:gd name="T19" fmla="*/ 137 h 211"/>
                <a:gd name="T20" fmla="*/ 43 w 227"/>
                <a:gd name="T21" fmla="*/ 191 h 211"/>
                <a:gd name="T22" fmla="*/ 74 w 227"/>
                <a:gd name="T23" fmla="*/ 205 h 211"/>
                <a:gd name="T24" fmla="*/ 107 w 227"/>
                <a:gd name="T25" fmla="*/ 211 h 211"/>
                <a:gd name="T26" fmla="*/ 196 w 227"/>
                <a:gd name="T27" fmla="*/ 173 h 211"/>
                <a:gd name="T28" fmla="*/ 213 w 227"/>
                <a:gd name="T29" fmla="*/ 154 h 211"/>
                <a:gd name="T30" fmla="*/ 223 w 227"/>
                <a:gd name="T31" fmla="*/ 130 h 211"/>
                <a:gd name="T32" fmla="*/ 222 w 227"/>
                <a:gd name="T33" fmla="*/ 79 h 211"/>
                <a:gd name="T34" fmla="*/ 137 w 227"/>
                <a:gd name="T35" fmla="*/ 194 h 211"/>
                <a:gd name="T36" fmla="*/ 104 w 227"/>
                <a:gd name="T37" fmla="*/ 200 h 211"/>
                <a:gd name="T38" fmla="*/ 70 w 227"/>
                <a:gd name="T39" fmla="*/ 193 h 211"/>
                <a:gd name="T40" fmla="*/ 21 w 227"/>
                <a:gd name="T41" fmla="*/ 148 h 211"/>
                <a:gd name="T42" fmla="*/ 16 w 227"/>
                <a:gd name="T43" fmla="*/ 115 h 211"/>
                <a:gd name="T44" fmla="*/ 17 w 227"/>
                <a:gd name="T45" fmla="*/ 107 h 211"/>
                <a:gd name="T46" fmla="*/ 20 w 227"/>
                <a:gd name="T47" fmla="*/ 99 h 211"/>
                <a:gd name="T48" fmla="*/ 25 w 227"/>
                <a:gd name="T49" fmla="*/ 83 h 211"/>
                <a:gd name="T50" fmla="*/ 39 w 227"/>
                <a:gd name="T51" fmla="*/ 52 h 211"/>
                <a:gd name="T52" fmla="*/ 62 w 227"/>
                <a:gd name="T53" fmla="*/ 28 h 211"/>
                <a:gd name="T54" fmla="*/ 62 w 227"/>
                <a:gd name="T55" fmla="*/ 28 h 211"/>
                <a:gd name="T56" fmla="*/ 62 w 227"/>
                <a:gd name="T57" fmla="*/ 28 h 211"/>
                <a:gd name="T58" fmla="*/ 74 w 227"/>
                <a:gd name="T59" fmla="*/ 21 h 211"/>
                <a:gd name="T60" fmla="*/ 87 w 227"/>
                <a:gd name="T61" fmla="*/ 16 h 211"/>
                <a:gd name="T62" fmla="*/ 115 w 227"/>
                <a:gd name="T63" fmla="*/ 12 h 211"/>
                <a:gd name="T64" fmla="*/ 132 w 227"/>
                <a:gd name="T65" fmla="*/ 14 h 211"/>
                <a:gd name="T66" fmla="*/ 148 w 227"/>
                <a:gd name="T67" fmla="*/ 19 h 211"/>
                <a:gd name="T68" fmla="*/ 177 w 227"/>
                <a:gd name="T69" fmla="*/ 37 h 211"/>
                <a:gd name="T70" fmla="*/ 198 w 227"/>
                <a:gd name="T71" fmla="*/ 64 h 211"/>
                <a:gd name="T72" fmla="*/ 209 w 227"/>
                <a:gd name="T73" fmla="*/ 95 h 211"/>
                <a:gd name="T74" fmla="*/ 207 w 227"/>
                <a:gd name="T75" fmla="*/ 127 h 211"/>
                <a:gd name="T76" fmla="*/ 191 w 227"/>
                <a:gd name="T77" fmla="*/ 156 h 211"/>
                <a:gd name="T78" fmla="*/ 137 w 227"/>
                <a:gd name="T79" fmla="*/ 19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7" h="211">
                  <a:moveTo>
                    <a:pt x="222" y="79"/>
                  </a:moveTo>
                  <a:cubicBezTo>
                    <a:pt x="211" y="47"/>
                    <a:pt x="186" y="20"/>
                    <a:pt x="154" y="8"/>
                  </a:cubicBezTo>
                  <a:cubicBezTo>
                    <a:pt x="138" y="2"/>
                    <a:pt x="121" y="0"/>
                    <a:pt x="104" y="2"/>
                  </a:cubicBezTo>
                  <a:cubicBezTo>
                    <a:pt x="88" y="4"/>
                    <a:pt x="72" y="10"/>
                    <a:pt x="57" y="18"/>
                  </a:cubicBezTo>
                  <a:cubicBezTo>
                    <a:pt x="56" y="19"/>
                    <a:pt x="56" y="19"/>
                    <a:pt x="56" y="19"/>
                  </a:cubicBezTo>
                  <a:cubicBezTo>
                    <a:pt x="56" y="19"/>
                    <a:pt x="56" y="19"/>
                    <a:pt x="56" y="19"/>
                  </a:cubicBezTo>
                  <a:cubicBezTo>
                    <a:pt x="47" y="25"/>
                    <a:pt x="38" y="32"/>
                    <a:pt x="32" y="41"/>
                  </a:cubicBezTo>
                  <a:cubicBezTo>
                    <a:pt x="25" y="50"/>
                    <a:pt x="19" y="60"/>
                    <a:pt x="15" y="70"/>
                  </a:cubicBezTo>
                  <a:cubicBezTo>
                    <a:pt x="10" y="80"/>
                    <a:pt x="6" y="91"/>
                    <a:pt x="3" y="102"/>
                  </a:cubicBezTo>
                  <a:cubicBezTo>
                    <a:pt x="1" y="113"/>
                    <a:pt x="0" y="125"/>
                    <a:pt x="3" y="137"/>
                  </a:cubicBezTo>
                  <a:cubicBezTo>
                    <a:pt x="8" y="160"/>
                    <a:pt x="24" y="178"/>
                    <a:pt x="43" y="191"/>
                  </a:cubicBezTo>
                  <a:cubicBezTo>
                    <a:pt x="53" y="197"/>
                    <a:pt x="63" y="202"/>
                    <a:pt x="74" y="205"/>
                  </a:cubicBezTo>
                  <a:cubicBezTo>
                    <a:pt x="84" y="209"/>
                    <a:pt x="95" y="211"/>
                    <a:pt x="107" y="211"/>
                  </a:cubicBezTo>
                  <a:cubicBezTo>
                    <a:pt x="140" y="210"/>
                    <a:pt x="172" y="197"/>
                    <a:pt x="196" y="173"/>
                  </a:cubicBezTo>
                  <a:cubicBezTo>
                    <a:pt x="202" y="167"/>
                    <a:pt x="208" y="161"/>
                    <a:pt x="213" y="154"/>
                  </a:cubicBezTo>
                  <a:cubicBezTo>
                    <a:pt x="217" y="146"/>
                    <a:pt x="221" y="138"/>
                    <a:pt x="223" y="130"/>
                  </a:cubicBezTo>
                  <a:cubicBezTo>
                    <a:pt x="227" y="113"/>
                    <a:pt x="227" y="96"/>
                    <a:pt x="222" y="79"/>
                  </a:cubicBezTo>
                  <a:close/>
                  <a:moveTo>
                    <a:pt x="137" y="194"/>
                  </a:moveTo>
                  <a:cubicBezTo>
                    <a:pt x="126" y="198"/>
                    <a:pt x="115" y="200"/>
                    <a:pt x="104" y="200"/>
                  </a:cubicBezTo>
                  <a:cubicBezTo>
                    <a:pt x="92" y="200"/>
                    <a:pt x="81" y="197"/>
                    <a:pt x="70" y="193"/>
                  </a:cubicBezTo>
                  <a:cubicBezTo>
                    <a:pt x="49" y="184"/>
                    <a:pt x="30" y="169"/>
                    <a:pt x="21" y="148"/>
                  </a:cubicBezTo>
                  <a:cubicBezTo>
                    <a:pt x="17" y="138"/>
                    <a:pt x="15" y="126"/>
                    <a:pt x="16" y="115"/>
                  </a:cubicBezTo>
                  <a:cubicBezTo>
                    <a:pt x="16" y="113"/>
                    <a:pt x="17" y="110"/>
                    <a:pt x="17" y="107"/>
                  </a:cubicBezTo>
                  <a:cubicBezTo>
                    <a:pt x="18" y="104"/>
                    <a:pt x="19" y="102"/>
                    <a:pt x="20" y="99"/>
                  </a:cubicBezTo>
                  <a:cubicBezTo>
                    <a:pt x="21" y="93"/>
                    <a:pt x="23" y="88"/>
                    <a:pt x="25" y="83"/>
                  </a:cubicBezTo>
                  <a:cubicBezTo>
                    <a:pt x="29" y="72"/>
                    <a:pt x="33" y="62"/>
                    <a:pt x="39" y="52"/>
                  </a:cubicBezTo>
                  <a:cubicBezTo>
                    <a:pt x="45" y="43"/>
                    <a:pt x="53" y="34"/>
                    <a:pt x="62" y="28"/>
                  </a:cubicBezTo>
                  <a:cubicBezTo>
                    <a:pt x="62" y="28"/>
                    <a:pt x="62" y="28"/>
                    <a:pt x="62" y="28"/>
                  </a:cubicBezTo>
                  <a:cubicBezTo>
                    <a:pt x="62" y="28"/>
                    <a:pt x="62" y="28"/>
                    <a:pt x="62" y="28"/>
                  </a:cubicBezTo>
                  <a:cubicBezTo>
                    <a:pt x="66" y="26"/>
                    <a:pt x="70" y="23"/>
                    <a:pt x="74" y="21"/>
                  </a:cubicBezTo>
                  <a:cubicBezTo>
                    <a:pt x="79" y="19"/>
                    <a:pt x="83" y="18"/>
                    <a:pt x="87" y="16"/>
                  </a:cubicBezTo>
                  <a:cubicBezTo>
                    <a:pt x="96" y="13"/>
                    <a:pt x="105" y="12"/>
                    <a:pt x="115" y="12"/>
                  </a:cubicBezTo>
                  <a:cubicBezTo>
                    <a:pt x="121" y="12"/>
                    <a:pt x="126" y="13"/>
                    <a:pt x="132" y="14"/>
                  </a:cubicBezTo>
                  <a:cubicBezTo>
                    <a:pt x="138" y="15"/>
                    <a:pt x="143" y="17"/>
                    <a:pt x="148" y="19"/>
                  </a:cubicBezTo>
                  <a:cubicBezTo>
                    <a:pt x="159" y="23"/>
                    <a:pt x="169" y="30"/>
                    <a:pt x="177" y="37"/>
                  </a:cubicBezTo>
                  <a:cubicBezTo>
                    <a:pt x="185" y="45"/>
                    <a:pt x="192" y="54"/>
                    <a:pt x="198" y="64"/>
                  </a:cubicBezTo>
                  <a:cubicBezTo>
                    <a:pt x="203" y="73"/>
                    <a:pt x="207" y="84"/>
                    <a:pt x="209" y="95"/>
                  </a:cubicBezTo>
                  <a:cubicBezTo>
                    <a:pt x="210" y="106"/>
                    <a:pt x="210" y="117"/>
                    <a:pt x="207" y="127"/>
                  </a:cubicBezTo>
                  <a:cubicBezTo>
                    <a:pt x="204" y="138"/>
                    <a:pt x="198" y="148"/>
                    <a:pt x="191" y="156"/>
                  </a:cubicBezTo>
                  <a:cubicBezTo>
                    <a:pt x="177" y="174"/>
                    <a:pt x="158" y="187"/>
                    <a:pt x="137" y="194"/>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05" name="Freeform 504"/>
            <p:cNvSpPr>
              <a:spLocks/>
            </p:cNvSpPr>
            <p:nvPr/>
          </p:nvSpPr>
          <p:spPr bwMode="auto">
            <a:xfrm>
              <a:off x="2660650" y="342900"/>
              <a:ext cx="776288" cy="788988"/>
            </a:xfrm>
            <a:custGeom>
              <a:avLst/>
              <a:gdLst>
                <a:gd name="T0" fmla="*/ 45 w 237"/>
                <a:gd name="T1" fmla="*/ 178 h 241"/>
                <a:gd name="T2" fmla="*/ 17 w 237"/>
                <a:gd name="T3" fmla="*/ 149 h 241"/>
                <a:gd name="T4" fmla="*/ 24 w 237"/>
                <a:gd name="T5" fmla="*/ 62 h 241"/>
                <a:gd name="T6" fmla="*/ 73 w 237"/>
                <a:gd name="T7" fmla="*/ 9 h 241"/>
                <a:gd name="T8" fmla="*/ 146 w 237"/>
                <a:gd name="T9" fmla="*/ 8 h 241"/>
                <a:gd name="T10" fmla="*/ 210 w 237"/>
                <a:gd name="T11" fmla="*/ 40 h 241"/>
                <a:gd name="T12" fmla="*/ 231 w 237"/>
                <a:gd name="T13" fmla="*/ 129 h 241"/>
                <a:gd name="T14" fmla="*/ 59 w 237"/>
                <a:gd name="T15" fmla="*/ 188 h 241"/>
                <a:gd name="T16" fmla="*/ 45 w 237"/>
                <a:gd name="T17" fmla="*/ 17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41">
                  <a:moveTo>
                    <a:pt x="45" y="178"/>
                  </a:moveTo>
                  <a:cubicBezTo>
                    <a:pt x="34" y="174"/>
                    <a:pt x="24" y="159"/>
                    <a:pt x="17" y="149"/>
                  </a:cubicBezTo>
                  <a:cubicBezTo>
                    <a:pt x="0" y="127"/>
                    <a:pt x="11" y="85"/>
                    <a:pt x="24" y="62"/>
                  </a:cubicBezTo>
                  <a:cubicBezTo>
                    <a:pt x="34" y="44"/>
                    <a:pt x="51" y="17"/>
                    <a:pt x="73" y="9"/>
                  </a:cubicBezTo>
                  <a:cubicBezTo>
                    <a:pt x="98" y="0"/>
                    <a:pt x="122" y="1"/>
                    <a:pt x="146" y="8"/>
                  </a:cubicBezTo>
                  <a:cubicBezTo>
                    <a:pt x="166" y="14"/>
                    <a:pt x="196" y="22"/>
                    <a:pt x="210" y="40"/>
                  </a:cubicBezTo>
                  <a:cubicBezTo>
                    <a:pt x="231" y="65"/>
                    <a:pt x="237" y="96"/>
                    <a:pt x="231" y="129"/>
                  </a:cubicBezTo>
                  <a:cubicBezTo>
                    <a:pt x="211" y="241"/>
                    <a:pt x="69" y="196"/>
                    <a:pt x="59" y="188"/>
                  </a:cubicBezTo>
                  <a:cubicBezTo>
                    <a:pt x="56" y="186"/>
                    <a:pt x="50" y="179"/>
                    <a:pt x="45" y="178"/>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6" name="Freeform 505"/>
            <p:cNvSpPr>
              <a:spLocks noEditPoints="1"/>
            </p:cNvSpPr>
            <p:nvPr/>
          </p:nvSpPr>
          <p:spPr bwMode="auto">
            <a:xfrm>
              <a:off x="2665413" y="330200"/>
              <a:ext cx="787400" cy="693738"/>
            </a:xfrm>
            <a:custGeom>
              <a:avLst/>
              <a:gdLst>
                <a:gd name="T0" fmla="*/ 240 w 241"/>
                <a:gd name="T1" fmla="*/ 98 h 212"/>
                <a:gd name="T2" fmla="*/ 227 w 241"/>
                <a:gd name="T3" fmla="*/ 55 h 212"/>
                <a:gd name="T4" fmla="*/ 214 w 241"/>
                <a:gd name="T5" fmla="*/ 36 h 212"/>
                <a:gd name="T6" fmla="*/ 195 w 241"/>
                <a:gd name="T7" fmla="*/ 23 h 212"/>
                <a:gd name="T8" fmla="*/ 153 w 241"/>
                <a:gd name="T9" fmla="*/ 7 h 212"/>
                <a:gd name="T10" fmla="*/ 109 w 241"/>
                <a:gd name="T11" fmla="*/ 0 h 212"/>
                <a:gd name="T12" fmla="*/ 66 w 241"/>
                <a:gd name="T13" fmla="*/ 10 h 212"/>
                <a:gd name="T14" fmla="*/ 48 w 241"/>
                <a:gd name="T15" fmla="*/ 23 h 212"/>
                <a:gd name="T16" fmla="*/ 33 w 241"/>
                <a:gd name="T17" fmla="*/ 40 h 212"/>
                <a:gd name="T18" fmla="*/ 21 w 241"/>
                <a:gd name="T19" fmla="*/ 58 h 212"/>
                <a:gd name="T20" fmla="*/ 10 w 241"/>
                <a:gd name="T21" fmla="*/ 78 h 212"/>
                <a:gd name="T22" fmla="*/ 0 w 241"/>
                <a:gd name="T23" fmla="*/ 121 h 212"/>
                <a:gd name="T24" fmla="*/ 3 w 241"/>
                <a:gd name="T25" fmla="*/ 144 h 212"/>
                <a:gd name="T26" fmla="*/ 8 w 241"/>
                <a:gd name="T27" fmla="*/ 155 h 212"/>
                <a:gd name="T28" fmla="*/ 14 w 241"/>
                <a:gd name="T29" fmla="*/ 164 h 212"/>
                <a:gd name="T30" fmla="*/ 29 w 241"/>
                <a:gd name="T31" fmla="*/ 181 h 212"/>
                <a:gd name="T32" fmla="*/ 39 w 241"/>
                <a:gd name="T33" fmla="*/ 187 h 212"/>
                <a:gd name="T34" fmla="*/ 42 w 241"/>
                <a:gd name="T35" fmla="*/ 188 h 212"/>
                <a:gd name="T36" fmla="*/ 44 w 241"/>
                <a:gd name="T37" fmla="*/ 189 h 212"/>
                <a:gd name="T38" fmla="*/ 48 w 241"/>
                <a:gd name="T39" fmla="*/ 192 h 212"/>
                <a:gd name="T40" fmla="*/ 52 w 241"/>
                <a:gd name="T41" fmla="*/ 196 h 212"/>
                <a:gd name="T42" fmla="*/ 55 w 241"/>
                <a:gd name="T43" fmla="*/ 197 h 212"/>
                <a:gd name="T44" fmla="*/ 57 w 241"/>
                <a:gd name="T45" fmla="*/ 199 h 212"/>
                <a:gd name="T46" fmla="*/ 68 w 241"/>
                <a:gd name="T47" fmla="*/ 203 h 212"/>
                <a:gd name="T48" fmla="*/ 89 w 241"/>
                <a:gd name="T49" fmla="*/ 208 h 212"/>
                <a:gd name="T50" fmla="*/ 133 w 241"/>
                <a:gd name="T51" fmla="*/ 212 h 212"/>
                <a:gd name="T52" fmla="*/ 177 w 241"/>
                <a:gd name="T53" fmla="*/ 206 h 212"/>
                <a:gd name="T54" fmla="*/ 215 w 241"/>
                <a:gd name="T55" fmla="*/ 183 h 212"/>
                <a:gd name="T56" fmla="*/ 236 w 241"/>
                <a:gd name="T57" fmla="*/ 143 h 212"/>
                <a:gd name="T58" fmla="*/ 240 w 241"/>
                <a:gd name="T59" fmla="*/ 98 h 212"/>
                <a:gd name="T60" fmla="*/ 212 w 241"/>
                <a:gd name="T61" fmla="*/ 62 h 212"/>
                <a:gd name="T62" fmla="*/ 224 w 241"/>
                <a:gd name="T63" fmla="*/ 99 h 212"/>
                <a:gd name="T64" fmla="*/ 221 w 241"/>
                <a:gd name="T65" fmla="*/ 138 h 212"/>
                <a:gd name="T66" fmla="*/ 204 w 241"/>
                <a:gd name="T67" fmla="*/ 173 h 212"/>
                <a:gd name="T68" fmla="*/ 172 w 241"/>
                <a:gd name="T69" fmla="*/ 195 h 212"/>
                <a:gd name="T70" fmla="*/ 133 w 241"/>
                <a:gd name="T71" fmla="*/ 202 h 212"/>
                <a:gd name="T72" fmla="*/ 93 w 241"/>
                <a:gd name="T73" fmla="*/ 198 h 212"/>
                <a:gd name="T74" fmla="*/ 73 w 241"/>
                <a:gd name="T75" fmla="*/ 193 h 212"/>
                <a:gd name="T76" fmla="*/ 64 w 241"/>
                <a:gd name="T77" fmla="*/ 189 h 212"/>
                <a:gd name="T78" fmla="*/ 60 w 241"/>
                <a:gd name="T79" fmla="*/ 187 h 212"/>
                <a:gd name="T80" fmla="*/ 56 w 241"/>
                <a:gd name="T81" fmla="*/ 183 h 212"/>
                <a:gd name="T82" fmla="*/ 48 w 241"/>
                <a:gd name="T83" fmla="*/ 177 h 212"/>
                <a:gd name="T84" fmla="*/ 43 w 241"/>
                <a:gd name="T85" fmla="*/ 175 h 212"/>
                <a:gd name="T86" fmla="*/ 39 w 241"/>
                <a:gd name="T87" fmla="*/ 172 h 212"/>
                <a:gd name="T88" fmla="*/ 26 w 241"/>
                <a:gd name="T89" fmla="*/ 157 h 212"/>
                <a:gd name="T90" fmla="*/ 21 w 241"/>
                <a:gd name="T91" fmla="*/ 149 h 212"/>
                <a:gd name="T92" fmla="*/ 17 w 241"/>
                <a:gd name="T93" fmla="*/ 140 h 212"/>
                <a:gd name="T94" fmla="*/ 15 w 241"/>
                <a:gd name="T95" fmla="*/ 121 h 212"/>
                <a:gd name="T96" fmla="*/ 23 w 241"/>
                <a:gd name="T97" fmla="*/ 83 h 212"/>
                <a:gd name="T98" fmla="*/ 32 w 241"/>
                <a:gd name="T99" fmla="*/ 65 h 212"/>
                <a:gd name="T100" fmla="*/ 42 w 241"/>
                <a:gd name="T101" fmla="*/ 47 h 212"/>
                <a:gd name="T102" fmla="*/ 70 w 241"/>
                <a:gd name="T103" fmla="*/ 19 h 212"/>
                <a:gd name="T104" fmla="*/ 109 w 241"/>
                <a:gd name="T105" fmla="*/ 11 h 212"/>
                <a:gd name="T106" fmla="*/ 149 w 241"/>
                <a:gd name="T107" fmla="*/ 18 h 212"/>
                <a:gd name="T108" fmla="*/ 186 w 241"/>
                <a:gd name="T109" fmla="*/ 34 h 212"/>
                <a:gd name="T110" fmla="*/ 201 w 241"/>
                <a:gd name="T111" fmla="*/ 46 h 212"/>
                <a:gd name="T112" fmla="*/ 212 w 241"/>
                <a:gd name="T113" fmla="*/ 6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12">
                  <a:moveTo>
                    <a:pt x="240" y="98"/>
                  </a:moveTo>
                  <a:cubicBezTo>
                    <a:pt x="239" y="83"/>
                    <a:pt x="234" y="68"/>
                    <a:pt x="227" y="55"/>
                  </a:cubicBezTo>
                  <a:cubicBezTo>
                    <a:pt x="223" y="48"/>
                    <a:pt x="219" y="42"/>
                    <a:pt x="214" y="36"/>
                  </a:cubicBezTo>
                  <a:cubicBezTo>
                    <a:pt x="208" y="31"/>
                    <a:pt x="202" y="26"/>
                    <a:pt x="195" y="23"/>
                  </a:cubicBezTo>
                  <a:cubicBezTo>
                    <a:pt x="182" y="15"/>
                    <a:pt x="167" y="11"/>
                    <a:pt x="153" y="7"/>
                  </a:cubicBezTo>
                  <a:cubicBezTo>
                    <a:pt x="139" y="3"/>
                    <a:pt x="124" y="0"/>
                    <a:pt x="109" y="0"/>
                  </a:cubicBezTo>
                  <a:cubicBezTo>
                    <a:pt x="94" y="1"/>
                    <a:pt x="79" y="4"/>
                    <a:pt x="66" y="10"/>
                  </a:cubicBezTo>
                  <a:cubicBezTo>
                    <a:pt x="59" y="13"/>
                    <a:pt x="53" y="18"/>
                    <a:pt x="48" y="23"/>
                  </a:cubicBezTo>
                  <a:cubicBezTo>
                    <a:pt x="42" y="28"/>
                    <a:pt x="37" y="34"/>
                    <a:pt x="33" y="40"/>
                  </a:cubicBezTo>
                  <a:cubicBezTo>
                    <a:pt x="29" y="46"/>
                    <a:pt x="25" y="52"/>
                    <a:pt x="21" y="58"/>
                  </a:cubicBezTo>
                  <a:cubicBezTo>
                    <a:pt x="17" y="64"/>
                    <a:pt x="13" y="71"/>
                    <a:pt x="10" y="78"/>
                  </a:cubicBezTo>
                  <a:cubicBezTo>
                    <a:pt x="5" y="91"/>
                    <a:pt x="1" y="106"/>
                    <a:pt x="0" y="121"/>
                  </a:cubicBezTo>
                  <a:cubicBezTo>
                    <a:pt x="0" y="129"/>
                    <a:pt x="0" y="137"/>
                    <a:pt x="3" y="144"/>
                  </a:cubicBezTo>
                  <a:cubicBezTo>
                    <a:pt x="4" y="148"/>
                    <a:pt x="5" y="151"/>
                    <a:pt x="8" y="155"/>
                  </a:cubicBezTo>
                  <a:cubicBezTo>
                    <a:pt x="10" y="158"/>
                    <a:pt x="12" y="161"/>
                    <a:pt x="14" y="164"/>
                  </a:cubicBezTo>
                  <a:cubicBezTo>
                    <a:pt x="19" y="170"/>
                    <a:pt x="23" y="176"/>
                    <a:pt x="29" y="181"/>
                  </a:cubicBezTo>
                  <a:cubicBezTo>
                    <a:pt x="32" y="183"/>
                    <a:pt x="36" y="186"/>
                    <a:pt x="39" y="187"/>
                  </a:cubicBezTo>
                  <a:cubicBezTo>
                    <a:pt x="40" y="187"/>
                    <a:pt x="41" y="188"/>
                    <a:pt x="42" y="188"/>
                  </a:cubicBezTo>
                  <a:cubicBezTo>
                    <a:pt x="43" y="188"/>
                    <a:pt x="43" y="188"/>
                    <a:pt x="44" y="189"/>
                  </a:cubicBezTo>
                  <a:cubicBezTo>
                    <a:pt x="45" y="190"/>
                    <a:pt x="47" y="191"/>
                    <a:pt x="48" y="192"/>
                  </a:cubicBezTo>
                  <a:cubicBezTo>
                    <a:pt x="52" y="196"/>
                    <a:pt x="52" y="196"/>
                    <a:pt x="52" y="196"/>
                  </a:cubicBezTo>
                  <a:cubicBezTo>
                    <a:pt x="53" y="196"/>
                    <a:pt x="54" y="197"/>
                    <a:pt x="55" y="197"/>
                  </a:cubicBezTo>
                  <a:cubicBezTo>
                    <a:pt x="56" y="198"/>
                    <a:pt x="56" y="198"/>
                    <a:pt x="57" y="199"/>
                  </a:cubicBezTo>
                  <a:cubicBezTo>
                    <a:pt x="61" y="201"/>
                    <a:pt x="64" y="202"/>
                    <a:pt x="68" y="203"/>
                  </a:cubicBezTo>
                  <a:cubicBezTo>
                    <a:pt x="75" y="205"/>
                    <a:pt x="82" y="207"/>
                    <a:pt x="89" y="208"/>
                  </a:cubicBezTo>
                  <a:cubicBezTo>
                    <a:pt x="104" y="211"/>
                    <a:pt x="119" y="212"/>
                    <a:pt x="133" y="212"/>
                  </a:cubicBezTo>
                  <a:cubicBezTo>
                    <a:pt x="148" y="212"/>
                    <a:pt x="163" y="211"/>
                    <a:pt x="177" y="206"/>
                  </a:cubicBezTo>
                  <a:cubicBezTo>
                    <a:pt x="191" y="202"/>
                    <a:pt x="204" y="194"/>
                    <a:pt x="215" y="183"/>
                  </a:cubicBezTo>
                  <a:cubicBezTo>
                    <a:pt x="225" y="172"/>
                    <a:pt x="232" y="158"/>
                    <a:pt x="236" y="143"/>
                  </a:cubicBezTo>
                  <a:cubicBezTo>
                    <a:pt x="240" y="129"/>
                    <a:pt x="241" y="114"/>
                    <a:pt x="240" y="98"/>
                  </a:cubicBezTo>
                  <a:close/>
                  <a:moveTo>
                    <a:pt x="212" y="62"/>
                  </a:moveTo>
                  <a:cubicBezTo>
                    <a:pt x="219" y="74"/>
                    <a:pt x="222" y="86"/>
                    <a:pt x="224" y="99"/>
                  </a:cubicBezTo>
                  <a:cubicBezTo>
                    <a:pt x="225" y="112"/>
                    <a:pt x="224" y="125"/>
                    <a:pt x="221" y="138"/>
                  </a:cubicBezTo>
                  <a:cubicBezTo>
                    <a:pt x="218" y="151"/>
                    <a:pt x="212" y="163"/>
                    <a:pt x="204" y="173"/>
                  </a:cubicBezTo>
                  <a:cubicBezTo>
                    <a:pt x="196" y="183"/>
                    <a:pt x="185" y="190"/>
                    <a:pt x="172" y="195"/>
                  </a:cubicBezTo>
                  <a:cubicBezTo>
                    <a:pt x="160" y="199"/>
                    <a:pt x="147" y="201"/>
                    <a:pt x="133" y="202"/>
                  </a:cubicBezTo>
                  <a:cubicBezTo>
                    <a:pt x="120" y="202"/>
                    <a:pt x="106" y="201"/>
                    <a:pt x="93" y="198"/>
                  </a:cubicBezTo>
                  <a:cubicBezTo>
                    <a:pt x="86" y="197"/>
                    <a:pt x="80" y="195"/>
                    <a:pt x="73" y="193"/>
                  </a:cubicBezTo>
                  <a:cubicBezTo>
                    <a:pt x="70" y="192"/>
                    <a:pt x="67" y="191"/>
                    <a:pt x="64" y="189"/>
                  </a:cubicBezTo>
                  <a:cubicBezTo>
                    <a:pt x="62" y="189"/>
                    <a:pt x="61" y="188"/>
                    <a:pt x="60" y="187"/>
                  </a:cubicBezTo>
                  <a:cubicBezTo>
                    <a:pt x="56" y="183"/>
                    <a:pt x="56" y="183"/>
                    <a:pt x="56" y="183"/>
                  </a:cubicBezTo>
                  <a:cubicBezTo>
                    <a:pt x="54" y="181"/>
                    <a:pt x="51" y="179"/>
                    <a:pt x="48" y="177"/>
                  </a:cubicBezTo>
                  <a:cubicBezTo>
                    <a:pt x="46" y="176"/>
                    <a:pt x="45" y="176"/>
                    <a:pt x="43" y="175"/>
                  </a:cubicBezTo>
                  <a:cubicBezTo>
                    <a:pt x="42" y="174"/>
                    <a:pt x="40" y="173"/>
                    <a:pt x="39" y="172"/>
                  </a:cubicBezTo>
                  <a:cubicBezTo>
                    <a:pt x="34" y="168"/>
                    <a:pt x="30" y="163"/>
                    <a:pt x="26" y="157"/>
                  </a:cubicBezTo>
                  <a:cubicBezTo>
                    <a:pt x="21" y="149"/>
                    <a:pt x="21" y="149"/>
                    <a:pt x="21" y="149"/>
                  </a:cubicBezTo>
                  <a:cubicBezTo>
                    <a:pt x="19" y="146"/>
                    <a:pt x="18" y="143"/>
                    <a:pt x="17" y="140"/>
                  </a:cubicBezTo>
                  <a:cubicBezTo>
                    <a:pt x="15" y="134"/>
                    <a:pt x="14" y="128"/>
                    <a:pt x="15" y="121"/>
                  </a:cubicBezTo>
                  <a:cubicBezTo>
                    <a:pt x="15" y="108"/>
                    <a:pt x="19" y="95"/>
                    <a:pt x="23" y="83"/>
                  </a:cubicBezTo>
                  <a:cubicBezTo>
                    <a:pt x="25" y="76"/>
                    <a:pt x="28" y="71"/>
                    <a:pt x="32" y="65"/>
                  </a:cubicBezTo>
                  <a:cubicBezTo>
                    <a:pt x="35" y="59"/>
                    <a:pt x="38" y="53"/>
                    <a:pt x="42" y="47"/>
                  </a:cubicBezTo>
                  <a:cubicBezTo>
                    <a:pt x="49" y="36"/>
                    <a:pt x="58" y="26"/>
                    <a:pt x="70" y="19"/>
                  </a:cubicBezTo>
                  <a:cubicBezTo>
                    <a:pt x="82" y="14"/>
                    <a:pt x="96" y="11"/>
                    <a:pt x="109" y="11"/>
                  </a:cubicBezTo>
                  <a:cubicBezTo>
                    <a:pt x="123" y="11"/>
                    <a:pt x="136" y="14"/>
                    <a:pt x="149" y="18"/>
                  </a:cubicBezTo>
                  <a:cubicBezTo>
                    <a:pt x="162" y="23"/>
                    <a:pt x="175" y="27"/>
                    <a:pt x="186" y="34"/>
                  </a:cubicBezTo>
                  <a:cubicBezTo>
                    <a:pt x="192" y="37"/>
                    <a:pt x="197" y="41"/>
                    <a:pt x="201" y="46"/>
                  </a:cubicBezTo>
                  <a:cubicBezTo>
                    <a:pt x="206" y="51"/>
                    <a:pt x="209" y="56"/>
                    <a:pt x="212" y="62"/>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07" name="Freeform 506"/>
            <p:cNvSpPr>
              <a:spLocks/>
            </p:cNvSpPr>
            <p:nvPr/>
          </p:nvSpPr>
          <p:spPr bwMode="auto">
            <a:xfrm>
              <a:off x="88900" y="2230438"/>
              <a:ext cx="649288" cy="706438"/>
            </a:xfrm>
            <a:custGeom>
              <a:avLst/>
              <a:gdLst>
                <a:gd name="T0" fmla="*/ 18 w 199"/>
                <a:gd name="T1" fmla="*/ 52 h 216"/>
                <a:gd name="T2" fmla="*/ 29 w 199"/>
                <a:gd name="T3" fmla="*/ 37 h 216"/>
                <a:gd name="T4" fmla="*/ 134 w 199"/>
                <a:gd name="T5" fmla="*/ 13 h 216"/>
                <a:gd name="T6" fmla="*/ 181 w 199"/>
                <a:gd name="T7" fmla="*/ 56 h 216"/>
                <a:gd name="T8" fmla="*/ 158 w 199"/>
                <a:gd name="T9" fmla="*/ 180 h 216"/>
                <a:gd name="T10" fmla="*/ 25 w 199"/>
                <a:gd name="T11" fmla="*/ 166 h 216"/>
                <a:gd name="T12" fmla="*/ 18 w 199"/>
                <a:gd name="T13" fmla="*/ 52 h 216"/>
              </a:gdLst>
              <a:ahLst/>
              <a:cxnLst>
                <a:cxn ang="0">
                  <a:pos x="T0" y="T1"/>
                </a:cxn>
                <a:cxn ang="0">
                  <a:pos x="T2" y="T3"/>
                </a:cxn>
                <a:cxn ang="0">
                  <a:pos x="T4" y="T5"/>
                </a:cxn>
                <a:cxn ang="0">
                  <a:pos x="T6" y="T7"/>
                </a:cxn>
                <a:cxn ang="0">
                  <a:pos x="T8" y="T9"/>
                </a:cxn>
                <a:cxn ang="0">
                  <a:pos x="T10" y="T11"/>
                </a:cxn>
                <a:cxn ang="0">
                  <a:pos x="T12" y="T13"/>
                </a:cxn>
              </a:cxnLst>
              <a:rect l="0" t="0" r="r" b="b"/>
              <a:pathLst>
                <a:path w="199" h="216">
                  <a:moveTo>
                    <a:pt x="18" y="52"/>
                  </a:moveTo>
                  <a:cubicBezTo>
                    <a:pt x="21" y="47"/>
                    <a:pt x="25" y="42"/>
                    <a:pt x="29" y="37"/>
                  </a:cubicBezTo>
                  <a:cubicBezTo>
                    <a:pt x="54" y="12"/>
                    <a:pt x="100" y="0"/>
                    <a:pt x="134" y="13"/>
                  </a:cubicBezTo>
                  <a:cubicBezTo>
                    <a:pt x="151" y="20"/>
                    <a:pt x="173" y="38"/>
                    <a:pt x="181" y="56"/>
                  </a:cubicBezTo>
                  <a:cubicBezTo>
                    <a:pt x="199" y="95"/>
                    <a:pt x="190" y="151"/>
                    <a:pt x="158" y="180"/>
                  </a:cubicBezTo>
                  <a:cubicBezTo>
                    <a:pt x="118" y="216"/>
                    <a:pt x="53" y="204"/>
                    <a:pt x="25" y="166"/>
                  </a:cubicBezTo>
                  <a:cubicBezTo>
                    <a:pt x="3" y="136"/>
                    <a:pt x="0" y="82"/>
                    <a:pt x="18" y="52"/>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8" name="Freeform 507"/>
            <p:cNvSpPr>
              <a:spLocks noEditPoints="1"/>
            </p:cNvSpPr>
            <p:nvPr/>
          </p:nvSpPr>
          <p:spPr bwMode="auto">
            <a:xfrm>
              <a:off x="84138" y="2233613"/>
              <a:ext cx="654050" cy="669925"/>
            </a:xfrm>
            <a:custGeom>
              <a:avLst/>
              <a:gdLst>
                <a:gd name="T0" fmla="*/ 194 w 200"/>
                <a:gd name="T1" fmla="*/ 61 h 205"/>
                <a:gd name="T2" fmla="*/ 190 w 200"/>
                <a:gd name="T3" fmla="*/ 52 h 205"/>
                <a:gd name="T4" fmla="*/ 185 w 200"/>
                <a:gd name="T5" fmla="*/ 43 h 205"/>
                <a:gd name="T6" fmla="*/ 171 w 200"/>
                <a:gd name="T7" fmla="*/ 27 h 205"/>
                <a:gd name="T8" fmla="*/ 138 w 200"/>
                <a:gd name="T9" fmla="*/ 6 h 205"/>
                <a:gd name="T10" fmla="*/ 98 w 200"/>
                <a:gd name="T11" fmla="*/ 1 h 205"/>
                <a:gd name="T12" fmla="*/ 27 w 200"/>
                <a:gd name="T13" fmla="*/ 32 h 205"/>
                <a:gd name="T14" fmla="*/ 14 w 200"/>
                <a:gd name="T15" fmla="*/ 48 h 205"/>
                <a:gd name="T16" fmla="*/ 6 w 200"/>
                <a:gd name="T17" fmla="*/ 66 h 205"/>
                <a:gd name="T18" fmla="*/ 0 w 200"/>
                <a:gd name="T19" fmla="*/ 105 h 205"/>
                <a:gd name="T20" fmla="*/ 7 w 200"/>
                <a:gd name="T21" fmla="*/ 144 h 205"/>
                <a:gd name="T22" fmla="*/ 29 w 200"/>
                <a:gd name="T23" fmla="*/ 178 h 205"/>
                <a:gd name="T24" fmla="*/ 63 w 200"/>
                <a:gd name="T25" fmla="*/ 198 h 205"/>
                <a:gd name="T26" fmla="*/ 101 w 200"/>
                <a:gd name="T27" fmla="*/ 205 h 205"/>
                <a:gd name="T28" fmla="*/ 140 w 200"/>
                <a:gd name="T29" fmla="*/ 198 h 205"/>
                <a:gd name="T30" fmla="*/ 172 w 200"/>
                <a:gd name="T31" fmla="*/ 175 h 205"/>
                <a:gd name="T32" fmla="*/ 200 w 200"/>
                <a:gd name="T33" fmla="*/ 101 h 205"/>
                <a:gd name="T34" fmla="*/ 194 w 200"/>
                <a:gd name="T35" fmla="*/ 61 h 205"/>
                <a:gd name="T36" fmla="*/ 175 w 200"/>
                <a:gd name="T37" fmla="*/ 56 h 205"/>
                <a:gd name="T38" fmla="*/ 180 w 200"/>
                <a:gd name="T39" fmla="*/ 72 h 205"/>
                <a:gd name="T40" fmla="*/ 183 w 200"/>
                <a:gd name="T41" fmla="*/ 107 h 205"/>
                <a:gd name="T42" fmla="*/ 175 w 200"/>
                <a:gd name="T43" fmla="*/ 141 h 205"/>
                <a:gd name="T44" fmla="*/ 158 w 200"/>
                <a:gd name="T45" fmla="*/ 170 h 205"/>
                <a:gd name="T46" fmla="*/ 129 w 200"/>
                <a:gd name="T47" fmla="*/ 189 h 205"/>
                <a:gd name="T48" fmla="*/ 95 w 200"/>
                <a:gd name="T49" fmla="*/ 194 h 205"/>
                <a:gd name="T50" fmla="*/ 33 w 200"/>
                <a:gd name="T51" fmla="*/ 165 h 205"/>
                <a:gd name="T52" fmla="*/ 18 w 200"/>
                <a:gd name="T53" fmla="*/ 134 h 205"/>
                <a:gd name="T54" fmla="*/ 14 w 200"/>
                <a:gd name="T55" fmla="*/ 99 h 205"/>
                <a:gd name="T56" fmla="*/ 21 w 200"/>
                <a:gd name="T57" fmla="*/ 65 h 205"/>
                <a:gd name="T58" fmla="*/ 24 w 200"/>
                <a:gd name="T59" fmla="*/ 57 h 205"/>
                <a:gd name="T60" fmla="*/ 25 w 200"/>
                <a:gd name="T61" fmla="*/ 55 h 205"/>
                <a:gd name="T62" fmla="*/ 26 w 200"/>
                <a:gd name="T63" fmla="*/ 53 h 205"/>
                <a:gd name="T64" fmla="*/ 28 w 200"/>
                <a:gd name="T65" fmla="*/ 50 h 205"/>
                <a:gd name="T66" fmla="*/ 40 w 200"/>
                <a:gd name="T67" fmla="*/ 36 h 205"/>
                <a:gd name="T68" fmla="*/ 104 w 200"/>
                <a:gd name="T69" fmla="*/ 11 h 205"/>
                <a:gd name="T70" fmla="*/ 139 w 200"/>
                <a:gd name="T71" fmla="*/ 19 h 205"/>
                <a:gd name="T72" fmla="*/ 166 w 200"/>
                <a:gd name="T73" fmla="*/ 42 h 205"/>
                <a:gd name="T74" fmla="*/ 175 w 200"/>
                <a:gd name="T75" fmla="*/ 5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05">
                  <a:moveTo>
                    <a:pt x="194" y="61"/>
                  </a:moveTo>
                  <a:cubicBezTo>
                    <a:pt x="193" y="58"/>
                    <a:pt x="191" y="55"/>
                    <a:pt x="190" y="52"/>
                  </a:cubicBezTo>
                  <a:cubicBezTo>
                    <a:pt x="188" y="49"/>
                    <a:pt x="187" y="46"/>
                    <a:pt x="185" y="43"/>
                  </a:cubicBezTo>
                  <a:cubicBezTo>
                    <a:pt x="181" y="37"/>
                    <a:pt x="176" y="32"/>
                    <a:pt x="171" y="27"/>
                  </a:cubicBezTo>
                  <a:cubicBezTo>
                    <a:pt x="162" y="18"/>
                    <a:pt x="150" y="10"/>
                    <a:pt x="138" y="6"/>
                  </a:cubicBezTo>
                  <a:cubicBezTo>
                    <a:pt x="125" y="1"/>
                    <a:pt x="111" y="0"/>
                    <a:pt x="98" y="1"/>
                  </a:cubicBezTo>
                  <a:cubicBezTo>
                    <a:pt x="72" y="3"/>
                    <a:pt x="46" y="14"/>
                    <a:pt x="27" y="32"/>
                  </a:cubicBezTo>
                  <a:cubicBezTo>
                    <a:pt x="22" y="37"/>
                    <a:pt x="18" y="42"/>
                    <a:pt x="14" y="48"/>
                  </a:cubicBezTo>
                  <a:cubicBezTo>
                    <a:pt x="11" y="53"/>
                    <a:pt x="8" y="59"/>
                    <a:pt x="6" y="66"/>
                  </a:cubicBezTo>
                  <a:cubicBezTo>
                    <a:pt x="2" y="78"/>
                    <a:pt x="0" y="92"/>
                    <a:pt x="0" y="105"/>
                  </a:cubicBezTo>
                  <a:cubicBezTo>
                    <a:pt x="0" y="118"/>
                    <a:pt x="3" y="132"/>
                    <a:pt x="7" y="144"/>
                  </a:cubicBezTo>
                  <a:cubicBezTo>
                    <a:pt x="11" y="157"/>
                    <a:pt x="19" y="169"/>
                    <a:pt x="29" y="178"/>
                  </a:cubicBezTo>
                  <a:cubicBezTo>
                    <a:pt x="39" y="187"/>
                    <a:pt x="50" y="194"/>
                    <a:pt x="63" y="198"/>
                  </a:cubicBezTo>
                  <a:cubicBezTo>
                    <a:pt x="75" y="203"/>
                    <a:pt x="88" y="205"/>
                    <a:pt x="101" y="205"/>
                  </a:cubicBezTo>
                  <a:cubicBezTo>
                    <a:pt x="114" y="205"/>
                    <a:pt x="128" y="202"/>
                    <a:pt x="140" y="198"/>
                  </a:cubicBezTo>
                  <a:cubicBezTo>
                    <a:pt x="152" y="193"/>
                    <a:pt x="163" y="185"/>
                    <a:pt x="172" y="175"/>
                  </a:cubicBezTo>
                  <a:cubicBezTo>
                    <a:pt x="190" y="155"/>
                    <a:pt x="199" y="128"/>
                    <a:pt x="200" y="101"/>
                  </a:cubicBezTo>
                  <a:cubicBezTo>
                    <a:pt x="200" y="88"/>
                    <a:pt x="198" y="74"/>
                    <a:pt x="194" y="61"/>
                  </a:cubicBezTo>
                  <a:close/>
                  <a:moveTo>
                    <a:pt x="175" y="56"/>
                  </a:moveTo>
                  <a:cubicBezTo>
                    <a:pt x="177" y="61"/>
                    <a:pt x="179" y="67"/>
                    <a:pt x="180" y="72"/>
                  </a:cubicBezTo>
                  <a:cubicBezTo>
                    <a:pt x="183" y="84"/>
                    <a:pt x="184" y="95"/>
                    <a:pt x="183" y="107"/>
                  </a:cubicBezTo>
                  <a:cubicBezTo>
                    <a:pt x="182" y="118"/>
                    <a:pt x="179" y="130"/>
                    <a:pt x="175" y="141"/>
                  </a:cubicBezTo>
                  <a:cubicBezTo>
                    <a:pt x="171" y="151"/>
                    <a:pt x="165" y="161"/>
                    <a:pt x="158" y="170"/>
                  </a:cubicBezTo>
                  <a:cubicBezTo>
                    <a:pt x="150" y="178"/>
                    <a:pt x="140" y="185"/>
                    <a:pt x="129" y="189"/>
                  </a:cubicBezTo>
                  <a:cubicBezTo>
                    <a:pt x="119" y="193"/>
                    <a:pt x="107" y="194"/>
                    <a:pt x="95" y="194"/>
                  </a:cubicBezTo>
                  <a:cubicBezTo>
                    <a:pt x="72" y="193"/>
                    <a:pt x="48" y="183"/>
                    <a:pt x="33" y="165"/>
                  </a:cubicBezTo>
                  <a:cubicBezTo>
                    <a:pt x="25" y="156"/>
                    <a:pt x="21" y="145"/>
                    <a:pt x="18" y="134"/>
                  </a:cubicBezTo>
                  <a:cubicBezTo>
                    <a:pt x="15" y="122"/>
                    <a:pt x="14" y="110"/>
                    <a:pt x="14" y="99"/>
                  </a:cubicBezTo>
                  <a:cubicBezTo>
                    <a:pt x="15" y="87"/>
                    <a:pt x="17" y="75"/>
                    <a:pt x="21" y="65"/>
                  </a:cubicBezTo>
                  <a:cubicBezTo>
                    <a:pt x="22" y="62"/>
                    <a:pt x="23" y="59"/>
                    <a:pt x="24" y="57"/>
                  </a:cubicBezTo>
                  <a:cubicBezTo>
                    <a:pt x="25" y="55"/>
                    <a:pt x="25" y="55"/>
                    <a:pt x="25" y="55"/>
                  </a:cubicBezTo>
                  <a:cubicBezTo>
                    <a:pt x="25" y="54"/>
                    <a:pt x="26" y="54"/>
                    <a:pt x="26" y="53"/>
                  </a:cubicBezTo>
                  <a:cubicBezTo>
                    <a:pt x="27" y="52"/>
                    <a:pt x="27" y="51"/>
                    <a:pt x="28" y="50"/>
                  </a:cubicBezTo>
                  <a:cubicBezTo>
                    <a:pt x="32" y="45"/>
                    <a:pt x="35" y="40"/>
                    <a:pt x="40" y="36"/>
                  </a:cubicBezTo>
                  <a:cubicBezTo>
                    <a:pt x="57" y="21"/>
                    <a:pt x="80" y="11"/>
                    <a:pt x="104" y="11"/>
                  </a:cubicBezTo>
                  <a:cubicBezTo>
                    <a:pt x="116" y="11"/>
                    <a:pt x="128" y="14"/>
                    <a:pt x="139" y="19"/>
                  </a:cubicBezTo>
                  <a:cubicBezTo>
                    <a:pt x="149" y="25"/>
                    <a:pt x="158" y="33"/>
                    <a:pt x="166" y="42"/>
                  </a:cubicBezTo>
                  <a:cubicBezTo>
                    <a:pt x="169" y="46"/>
                    <a:pt x="173" y="51"/>
                    <a:pt x="175" y="56"/>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09" name="Freeform 508"/>
            <p:cNvSpPr>
              <a:spLocks/>
            </p:cNvSpPr>
            <p:nvPr/>
          </p:nvSpPr>
          <p:spPr bwMode="auto">
            <a:xfrm>
              <a:off x="2271713" y="817563"/>
              <a:ext cx="736600" cy="657225"/>
            </a:xfrm>
            <a:custGeom>
              <a:avLst/>
              <a:gdLst>
                <a:gd name="T0" fmla="*/ 176 w 225"/>
                <a:gd name="T1" fmla="*/ 188 h 201"/>
                <a:gd name="T2" fmla="*/ 174 w 225"/>
                <a:gd name="T3" fmla="*/ 189 h 201"/>
                <a:gd name="T4" fmla="*/ 96 w 225"/>
                <a:gd name="T5" fmla="*/ 194 h 201"/>
                <a:gd name="T6" fmla="*/ 19 w 225"/>
                <a:gd name="T7" fmla="*/ 140 h 201"/>
                <a:gd name="T8" fmla="*/ 21 w 225"/>
                <a:gd name="T9" fmla="*/ 54 h 201"/>
                <a:gd name="T10" fmla="*/ 79 w 225"/>
                <a:gd name="T11" fmla="*/ 5 h 201"/>
                <a:gd name="T12" fmla="*/ 160 w 225"/>
                <a:gd name="T13" fmla="*/ 14 h 201"/>
                <a:gd name="T14" fmla="*/ 219 w 225"/>
                <a:gd name="T15" fmla="*/ 84 h 201"/>
                <a:gd name="T16" fmla="*/ 176 w 225"/>
                <a:gd name="T17" fmla="*/ 18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01">
                  <a:moveTo>
                    <a:pt x="176" y="188"/>
                  </a:moveTo>
                  <a:cubicBezTo>
                    <a:pt x="175" y="188"/>
                    <a:pt x="175" y="188"/>
                    <a:pt x="174" y="189"/>
                  </a:cubicBezTo>
                  <a:cubicBezTo>
                    <a:pt x="152" y="200"/>
                    <a:pt x="119" y="201"/>
                    <a:pt x="96" y="194"/>
                  </a:cubicBezTo>
                  <a:cubicBezTo>
                    <a:pt x="68" y="185"/>
                    <a:pt x="36" y="164"/>
                    <a:pt x="19" y="140"/>
                  </a:cubicBezTo>
                  <a:cubicBezTo>
                    <a:pt x="0" y="114"/>
                    <a:pt x="8" y="81"/>
                    <a:pt x="21" y="54"/>
                  </a:cubicBezTo>
                  <a:cubicBezTo>
                    <a:pt x="34" y="28"/>
                    <a:pt x="51" y="11"/>
                    <a:pt x="79" y="5"/>
                  </a:cubicBezTo>
                  <a:cubicBezTo>
                    <a:pt x="106" y="0"/>
                    <a:pt x="136" y="0"/>
                    <a:pt x="160" y="14"/>
                  </a:cubicBezTo>
                  <a:cubicBezTo>
                    <a:pt x="190" y="31"/>
                    <a:pt x="215" y="59"/>
                    <a:pt x="219" y="84"/>
                  </a:cubicBezTo>
                  <a:cubicBezTo>
                    <a:pt x="225" y="127"/>
                    <a:pt x="217" y="165"/>
                    <a:pt x="176" y="188"/>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509"/>
            <p:cNvSpPr>
              <a:spLocks noEditPoints="1"/>
            </p:cNvSpPr>
            <p:nvPr/>
          </p:nvSpPr>
          <p:spPr bwMode="auto">
            <a:xfrm>
              <a:off x="2271713" y="801688"/>
              <a:ext cx="749300" cy="679450"/>
            </a:xfrm>
            <a:custGeom>
              <a:avLst/>
              <a:gdLst>
                <a:gd name="T0" fmla="*/ 228 w 229"/>
                <a:gd name="T1" fmla="*/ 96 h 208"/>
                <a:gd name="T2" fmla="*/ 227 w 229"/>
                <a:gd name="T3" fmla="*/ 91 h 208"/>
                <a:gd name="T4" fmla="*/ 227 w 229"/>
                <a:gd name="T5" fmla="*/ 85 h 208"/>
                <a:gd name="T6" fmla="*/ 224 w 229"/>
                <a:gd name="T7" fmla="*/ 75 h 208"/>
                <a:gd name="T8" fmla="*/ 213 w 229"/>
                <a:gd name="T9" fmla="*/ 55 h 208"/>
                <a:gd name="T10" fmla="*/ 183 w 229"/>
                <a:gd name="T11" fmla="*/ 25 h 208"/>
                <a:gd name="T12" fmla="*/ 165 w 229"/>
                <a:gd name="T13" fmla="*/ 13 h 208"/>
                <a:gd name="T14" fmla="*/ 145 w 229"/>
                <a:gd name="T15" fmla="*/ 5 h 208"/>
                <a:gd name="T16" fmla="*/ 103 w 229"/>
                <a:gd name="T17" fmla="*/ 1 h 208"/>
                <a:gd name="T18" fmla="*/ 82 w 229"/>
                <a:gd name="T19" fmla="*/ 4 h 208"/>
                <a:gd name="T20" fmla="*/ 61 w 229"/>
                <a:gd name="T21" fmla="*/ 10 h 208"/>
                <a:gd name="T22" fmla="*/ 29 w 229"/>
                <a:gd name="T23" fmla="*/ 36 h 208"/>
                <a:gd name="T24" fmla="*/ 17 w 229"/>
                <a:gd name="T25" fmla="*/ 54 h 208"/>
                <a:gd name="T26" fmla="*/ 9 w 229"/>
                <a:gd name="T27" fmla="*/ 74 h 208"/>
                <a:gd name="T28" fmla="*/ 1 w 229"/>
                <a:gd name="T29" fmla="*/ 116 h 208"/>
                <a:gd name="T30" fmla="*/ 6 w 229"/>
                <a:gd name="T31" fmla="*/ 137 h 208"/>
                <a:gd name="T32" fmla="*/ 11 w 229"/>
                <a:gd name="T33" fmla="*/ 147 h 208"/>
                <a:gd name="T34" fmla="*/ 17 w 229"/>
                <a:gd name="T35" fmla="*/ 156 h 208"/>
                <a:gd name="T36" fmla="*/ 50 w 229"/>
                <a:gd name="T37" fmla="*/ 183 h 208"/>
                <a:gd name="T38" fmla="*/ 88 w 229"/>
                <a:gd name="T39" fmla="*/ 201 h 208"/>
                <a:gd name="T40" fmla="*/ 129 w 229"/>
                <a:gd name="T41" fmla="*/ 208 h 208"/>
                <a:gd name="T42" fmla="*/ 171 w 229"/>
                <a:gd name="T43" fmla="*/ 201 h 208"/>
                <a:gd name="T44" fmla="*/ 206 w 229"/>
                <a:gd name="T45" fmla="*/ 177 h 208"/>
                <a:gd name="T46" fmla="*/ 226 w 229"/>
                <a:gd name="T47" fmla="*/ 139 h 208"/>
                <a:gd name="T48" fmla="*/ 228 w 229"/>
                <a:gd name="T49" fmla="*/ 96 h 208"/>
                <a:gd name="T50" fmla="*/ 209 w 229"/>
                <a:gd name="T51" fmla="*/ 141 h 208"/>
                <a:gd name="T52" fmla="*/ 191 w 229"/>
                <a:gd name="T53" fmla="*/ 173 h 208"/>
                <a:gd name="T54" fmla="*/ 176 w 229"/>
                <a:gd name="T55" fmla="*/ 184 h 208"/>
                <a:gd name="T56" fmla="*/ 159 w 229"/>
                <a:gd name="T57" fmla="*/ 192 h 208"/>
                <a:gd name="T58" fmla="*/ 122 w 229"/>
                <a:gd name="T59" fmla="*/ 197 h 208"/>
                <a:gd name="T60" fmla="*/ 52 w 229"/>
                <a:gd name="T61" fmla="*/ 170 h 208"/>
                <a:gd name="T62" fmla="*/ 25 w 229"/>
                <a:gd name="T63" fmla="*/ 143 h 208"/>
                <a:gd name="T64" fmla="*/ 15 w 229"/>
                <a:gd name="T65" fmla="*/ 108 h 208"/>
                <a:gd name="T66" fmla="*/ 24 w 229"/>
                <a:gd name="T67" fmla="*/ 72 h 208"/>
                <a:gd name="T68" fmla="*/ 42 w 229"/>
                <a:gd name="T69" fmla="*/ 39 h 208"/>
                <a:gd name="T70" fmla="*/ 72 w 229"/>
                <a:gd name="T71" fmla="*/ 17 h 208"/>
                <a:gd name="T72" fmla="*/ 110 w 229"/>
                <a:gd name="T73" fmla="*/ 11 h 208"/>
                <a:gd name="T74" fmla="*/ 148 w 229"/>
                <a:gd name="T75" fmla="*/ 19 h 208"/>
                <a:gd name="T76" fmla="*/ 164 w 229"/>
                <a:gd name="T77" fmla="*/ 28 h 208"/>
                <a:gd name="T78" fmla="*/ 179 w 229"/>
                <a:gd name="T79" fmla="*/ 40 h 208"/>
                <a:gd name="T80" fmla="*/ 203 w 229"/>
                <a:gd name="T81" fmla="*/ 69 h 208"/>
                <a:gd name="T82" fmla="*/ 210 w 229"/>
                <a:gd name="T83" fmla="*/ 86 h 208"/>
                <a:gd name="T84" fmla="*/ 211 w 229"/>
                <a:gd name="T85" fmla="*/ 95 h 208"/>
                <a:gd name="T86" fmla="*/ 212 w 229"/>
                <a:gd name="T87" fmla="*/ 104 h 208"/>
                <a:gd name="T88" fmla="*/ 209 w 229"/>
                <a:gd name="T89" fmla="*/ 14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 h="208">
                  <a:moveTo>
                    <a:pt x="228" y="96"/>
                  </a:moveTo>
                  <a:cubicBezTo>
                    <a:pt x="228" y="94"/>
                    <a:pt x="228" y="92"/>
                    <a:pt x="227" y="91"/>
                  </a:cubicBezTo>
                  <a:cubicBezTo>
                    <a:pt x="227" y="89"/>
                    <a:pt x="227" y="87"/>
                    <a:pt x="227" y="85"/>
                  </a:cubicBezTo>
                  <a:cubicBezTo>
                    <a:pt x="226" y="82"/>
                    <a:pt x="225" y="78"/>
                    <a:pt x="224" y="75"/>
                  </a:cubicBezTo>
                  <a:cubicBezTo>
                    <a:pt x="221" y="68"/>
                    <a:pt x="217" y="61"/>
                    <a:pt x="213" y="55"/>
                  </a:cubicBezTo>
                  <a:cubicBezTo>
                    <a:pt x="205" y="44"/>
                    <a:pt x="194" y="34"/>
                    <a:pt x="183" y="25"/>
                  </a:cubicBezTo>
                  <a:cubicBezTo>
                    <a:pt x="177" y="21"/>
                    <a:pt x="171" y="17"/>
                    <a:pt x="165" y="13"/>
                  </a:cubicBezTo>
                  <a:cubicBezTo>
                    <a:pt x="159" y="9"/>
                    <a:pt x="152" y="7"/>
                    <a:pt x="145" y="5"/>
                  </a:cubicBezTo>
                  <a:cubicBezTo>
                    <a:pt x="131" y="1"/>
                    <a:pt x="117" y="0"/>
                    <a:pt x="103" y="1"/>
                  </a:cubicBezTo>
                  <a:cubicBezTo>
                    <a:pt x="96" y="1"/>
                    <a:pt x="89" y="2"/>
                    <a:pt x="82" y="4"/>
                  </a:cubicBezTo>
                  <a:cubicBezTo>
                    <a:pt x="75" y="5"/>
                    <a:pt x="68" y="7"/>
                    <a:pt x="61" y="10"/>
                  </a:cubicBezTo>
                  <a:cubicBezTo>
                    <a:pt x="48" y="16"/>
                    <a:pt x="37" y="25"/>
                    <a:pt x="29" y="36"/>
                  </a:cubicBezTo>
                  <a:cubicBezTo>
                    <a:pt x="24" y="42"/>
                    <a:pt x="21" y="48"/>
                    <a:pt x="17" y="54"/>
                  </a:cubicBezTo>
                  <a:cubicBezTo>
                    <a:pt x="14" y="61"/>
                    <a:pt x="11" y="67"/>
                    <a:pt x="9" y="74"/>
                  </a:cubicBezTo>
                  <a:cubicBezTo>
                    <a:pt x="4" y="87"/>
                    <a:pt x="0" y="101"/>
                    <a:pt x="1" y="116"/>
                  </a:cubicBezTo>
                  <a:cubicBezTo>
                    <a:pt x="1" y="123"/>
                    <a:pt x="3" y="130"/>
                    <a:pt x="6" y="137"/>
                  </a:cubicBezTo>
                  <a:cubicBezTo>
                    <a:pt x="7" y="140"/>
                    <a:pt x="9" y="144"/>
                    <a:pt x="11" y="147"/>
                  </a:cubicBezTo>
                  <a:cubicBezTo>
                    <a:pt x="13" y="150"/>
                    <a:pt x="15" y="153"/>
                    <a:pt x="17" y="156"/>
                  </a:cubicBezTo>
                  <a:cubicBezTo>
                    <a:pt x="27" y="167"/>
                    <a:pt x="38" y="175"/>
                    <a:pt x="50" y="183"/>
                  </a:cubicBezTo>
                  <a:cubicBezTo>
                    <a:pt x="62" y="191"/>
                    <a:pt x="75" y="197"/>
                    <a:pt x="88" y="201"/>
                  </a:cubicBezTo>
                  <a:cubicBezTo>
                    <a:pt x="101" y="206"/>
                    <a:pt x="115" y="208"/>
                    <a:pt x="129" y="208"/>
                  </a:cubicBezTo>
                  <a:cubicBezTo>
                    <a:pt x="143" y="208"/>
                    <a:pt x="157" y="206"/>
                    <a:pt x="171" y="201"/>
                  </a:cubicBezTo>
                  <a:cubicBezTo>
                    <a:pt x="184" y="196"/>
                    <a:pt x="196" y="188"/>
                    <a:pt x="206" y="177"/>
                  </a:cubicBezTo>
                  <a:cubicBezTo>
                    <a:pt x="216" y="167"/>
                    <a:pt x="223" y="153"/>
                    <a:pt x="226" y="139"/>
                  </a:cubicBezTo>
                  <a:cubicBezTo>
                    <a:pt x="229" y="125"/>
                    <a:pt x="229" y="110"/>
                    <a:pt x="228" y="96"/>
                  </a:cubicBezTo>
                  <a:close/>
                  <a:moveTo>
                    <a:pt x="209" y="141"/>
                  </a:moveTo>
                  <a:cubicBezTo>
                    <a:pt x="206" y="153"/>
                    <a:pt x="199" y="164"/>
                    <a:pt x="191" y="173"/>
                  </a:cubicBezTo>
                  <a:cubicBezTo>
                    <a:pt x="186" y="177"/>
                    <a:pt x="181" y="181"/>
                    <a:pt x="176" y="184"/>
                  </a:cubicBezTo>
                  <a:cubicBezTo>
                    <a:pt x="171" y="187"/>
                    <a:pt x="165" y="190"/>
                    <a:pt x="159" y="192"/>
                  </a:cubicBezTo>
                  <a:cubicBezTo>
                    <a:pt x="147" y="196"/>
                    <a:pt x="135" y="197"/>
                    <a:pt x="122" y="197"/>
                  </a:cubicBezTo>
                  <a:cubicBezTo>
                    <a:pt x="96" y="196"/>
                    <a:pt x="72" y="185"/>
                    <a:pt x="52" y="170"/>
                  </a:cubicBezTo>
                  <a:cubicBezTo>
                    <a:pt x="41" y="162"/>
                    <a:pt x="32" y="153"/>
                    <a:pt x="25" y="143"/>
                  </a:cubicBezTo>
                  <a:cubicBezTo>
                    <a:pt x="17" y="133"/>
                    <a:pt x="15" y="120"/>
                    <a:pt x="15" y="108"/>
                  </a:cubicBezTo>
                  <a:cubicBezTo>
                    <a:pt x="16" y="96"/>
                    <a:pt x="19" y="83"/>
                    <a:pt x="24" y="72"/>
                  </a:cubicBezTo>
                  <a:cubicBezTo>
                    <a:pt x="29" y="60"/>
                    <a:pt x="34" y="48"/>
                    <a:pt x="42" y="39"/>
                  </a:cubicBezTo>
                  <a:cubicBezTo>
                    <a:pt x="50" y="29"/>
                    <a:pt x="60" y="21"/>
                    <a:pt x="72" y="17"/>
                  </a:cubicBezTo>
                  <a:cubicBezTo>
                    <a:pt x="85" y="13"/>
                    <a:pt x="98" y="11"/>
                    <a:pt x="110" y="11"/>
                  </a:cubicBezTo>
                  <a:cubicBezTo>
                    <a:pt x="123" y="11"/>
                    <a:pt x="136" y="13"/>
                    <a:pt x="148" y="19"/>
                  </a:cubicBezTo>
                  <a:cubicBezTo>
                    <a:pt x="154" y="21"/>
                    <a:pt x="159" y="25"/>
                    <a:pt x="164" y="28"/>
                  </a:cubicBezTo>
                  <a:cubicBezTo>
                    <a:pt x="170" y="32"/>
                    <a:pt x="174" y="36"/>
                    <a:pt x="179" y="40"/>
                  </a:cubicBezTo>
                  <a:cubicBezTo>
                    <a:pt x="188" y="49"/>
                    <a:pt x="197" y="59"/>
                    <a:pt x="203" y="69"/>
                  </a:cubicBezTo>
                  <a:cubicBezTo>
                    <a:pt x="206" y="75"/>
                    <a:pt x="209" y="80"/>
                    <a:pt x="210" y="86"/>
                  </a:cubicBezTo>
                  <a:cubicBezTo>
                    <a:pt x="211" y="89"/>
                    <a:pt x="211" y="92"/>
                    <a:pt x="211" y="95"/>
                  </a:cubicBezTo>
                  <a:cubicBezTo>
                    <a:pt x="212" y="98"/>
                    <a:pt x="212" y="101"/>
                    <a:pt x="212" y="104"/>
                  </a:cubicBezTo>
                  <a:cubicBezTo>
                    <a:pt x="213" y="117"/>
                    <a:pt x="212" y="130"/>
                    <a:pt x="209" y="141"/>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11" name="Freeform 510"/>
            <p:cNvSpPr>
              <a:spLocks/>
            </p:cNvSpPr>
            <p:nvPr/>
          </p:nvSpPr>
          <p:spPr bwMode="auto">
            <a:xfrm>
              <a:off x="1373188" y="625475"/>
              <a:ext cx="842963" cy="731838"/>
            </a:xfrm>
            <a:custGeom>
              <a:avLst/>
              <a:gdLst>
                <a:gd name="T0" fmla="*/ 27 w 258"/>
                <a:gd name="T1" fmla="*/ 151 h 224"/>
                <a:gd name="T2" fmla="*/ 175 w 258"/>
                <a:gd name="T3" fmla="*/ 12 h 224"/>
                <a:gd name="T4" fmla="*/ 246 w 258"/>
                <a:gd name="T5" fmla="*/ 120 h 224"/>
                <a:gd name="T6" fmla="*/ 130 w 258"/>
                <a:gd name="T7" fmla="*/ 221 h 224"/>
                <a:gd name="T8" fmla="*/ 51 w 258"/>
                <a:gd name="T9" fmla="*/ 193 h 224"/>
                <a:gd name="T10" fmla="*/ 27 w 258"/>
                <a:gd name="T11" fmla="*/ 151 h 224"/>
              </a:gdLst>
              <a:ahLst/>
              <a:cxnLst>
                <a:cxn ang="0">
                  <a:pos x="T0" y="T1"/>
                </a:cxn>
                <a:cxn ang="0">
                  <a:pos x="T2" y="T3"/>
                </a:cxn>
                <a:cxn ang="0">
                  <a:pos x="T4" y="T5"/>
                </a:cxn>
                <a:cxn ang="0">
                  <a:pos x="T6" y="T7"/>
                </a:cxn>
                <a:cxn ang="0">
                  <a:pos x="T8" y="T9"/>
                </a:cxn>
                <a:cxn ang="0">
                  <a:pos x="T10" y="T11"/>
                </a:cxn>
              </a:cxnLst>
              <a:rect l="0" t="0" r="r" b="b"/>
              <a:pathLst>
                <a:path w="258" h="224">
                  <a:moveTo>
                    <a:pt x="27" y="151"/>
                  </a:moveTo>
                  <a:cubicBezTo>
                    <a:pt x="0" y="70"/>
                    <a:pt x="102" y="0"/>
                    <a:pt x="175" y="12"/>
                  </a:cubicBezTo>
                  <a:cubicBezTo>
                    <a:pt x="225" y="20"/>
                    <a:pt x="258" y="73"/>
                    <a:pt x="246" y="120"/>
                  </a:cubicBezTo>
                  <a:cubicBezTo>
                    <a:pt x="234" y="169"/>
                    <a:pt x="180" y="215"/>
                    <a:pt x="130" y="221"/>
                  </a:cubicBezTo>
                  <a:cubicBezTo>
                    <a:pt x="106" y="224"/>
                    <a:pt x="68" y="213"/>
                    <a:pt x="51" y="193"/>
                  </a:cubicBezTo>
                  <a:cubicBezTo>
                    <a:pt x="41" y="182"/>
                    <a:pt x="32" y="167"/>
                    <a:pt x="27" y="151"/>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2" name="Freeform 511"/>
            <p:cNvSpPr>
              <a:spLocks noEditPoints="1"/>
            </p:cNvSpPr>
            <p:nvPr/>
          </p:nvSpPr>
          <p:spPr bwMode="auto">
            <a:xfrm>
              <a:off x="1419225" y="635000"/>
              <a:ext cx="796925" cy="728663"/>
            </a:xfrm>
            <a:custGeom>
              <a:avLst/>
              <a:gdLst>
                <a:gd name="T0" fmla="*/ 239 w 244"/>
                <a:gd name="T1" fmla="*/ 72 h 223"/>
                <a:gd name="T2" fmla="*/ 217 w 244"/>
                <a:gd name="T3" fmla="*/ 32 h 223"/>
                <a:gd name="T4" fmla="*/ 180 w 244"/>
                <a:gd name="T5" fmla="*/ 7 h 223"/>
                <a:gd name="T6" fmla="*/ 136 w 244"/>
                <a:gd name="T7" fmla="*/ 1 h 223"/>
                <a:gd name="T8" fmla="*/ 54 w 244"/>
                <a:gd name="T9" fmla="*/ 34 h 223"/>
                <a:gd name="T10" fmla="*/ 22 w 244"/>
                <a:gd name="T11" fmla="*/ 64 h 223"/>
                <a:gd name="T12" fmla="*/ 3 w 244"/>
                <a:gd name="T13" fmla="*/ 105 h 223"/>
                <a:gd name="T14" fmla="*/ 6 w 244"/>
                <a:gd name="T15" fmla="*/ 150 h 223"/>
                <a:gd name="T16" fmla="*/ 28 w 244"/>
                <a:gd name="T17" fmla="*/ 190 h 223"/>
                <a:gd name="T18" fmla="*/ 31 w 244"/>
                <a:gd name="T19" fmla="*/ 194 h 223"/>
                <a:gd name="T20" fmla="*/ 35 w 244"/>
                <a:gd name="T21" fmla="*/ 198 h 223"/>
                <a:gd name="T22" fmla="*/ 44 w 244"/>
                <a:gd name="T23" fmla="*/ 205 h 223"/>
                <a:gd name="T24" fmla="*/ 65 w 244"/>
                <a:gd name="T25" fmla="*/ 214 h 223"/>
                <a:gd name="T26" fmla="*/ 108 w 244"/>
                <a:gd name="T27" fmla="*/ 222 h 223"/>
                <a:gd name="T28" fmla="*/ 130 w 244"/>
                <a:gd name="T29" fmla="*/ 220 h 223"/>
                <a:gd name="T30" fmla="*/ 151 w 244"/>
                <a:gd name="T31" fmla="*/ 213 h 223"/>
                <a:gd name="T32" fmla="*/ 190 w 244"/>
                <a:gd name="T33" fmla="*/ 191 h 223"/>
                <a:gd name="T34" fmla="*/ 221 w 244"/>
                <a:gd name="T35" fmla="*/ 159 h 223"/>
                <a:gd name="T36" fmla="*/ 240 w 244"/>
                <a:gd name="T37" fmla="*/ 118 h 223"/>
                <a:gd name="T38" fmla="*/ 239 w 244"/>
                <a:gd name="T39" fmla="*/ 72 h 223"/>
                <a:gd name="T40" fmla="*/ 221 w 244"/>
                <a:gd name="T41" fmla="*/ 124 h 223"/>
                <a:gd name="T42" fmla="*/ 202 w 244"/>
                <a:gd name="T43" fmla="*/ 158 h 223"/>
                <a:gd name="T44" fmla="*/ 174 w 244"/>
                <a:gd name="T45" fmla="*/ 186 h 223"/>
                <a:gd name="T46" fmla="*/ 139 w 244"/>
                <a:gd name="T47" fmla="*/ 205 h 223"/>
                <a:gd name="T48" fmla="*/ 100 w 244"/>
                <a:gd name="T49" fmla="*/ 211 h 223"/>
                <a:gd name="T50" fmla="*/ 61 w 244"/>
                <a:gd name="T51" fmla="*/ 201 h 223"/>
                <a:gd name="T52" fmla="*/ 44 w 244"/>
                <a:gd name="T53" fmla="*/ 190 h 223"/>
                <a:gd name="T54" fmla="*/ 32 w 244"/>
                <a:gd name="T55" fmla="*/ 175 h 223"/>
                <a:gd name="T56" fmla="*/ 16 w 244"/>
                <a:gd name="T57" fmla="*/ 138 h 223"/>
                <a:gd name="T58" fmla="*/ 19 w 244"/>
                <a:gd name="T59" fmla="*/ 99 h 223"/>
                <a:gd name="T60" fmla="*/ 39 w 244"/>
                <a:gd name="T61" fmla="*/ 65 h 223"/>
                <a:gd name="T62" fmla="*/ 68 w 244"/>
                <a:gd name="T63" fmla="*/ 38 h 223"/>
                <a:gd name="T64" fmla="*/ 144 w 244"/>
                <a:gd name="T65" fmla="*/ 12 h 223"/>
                <a:gd name="T66" fmla="*/ 164 w 244"/>
                <a:gd name="T67" fmla="*/ 14 h 223"/>
                <a:gd name="T68" fmla="*/ 183 w 244"/>
                <a:gd name="T69" fmla="*/ 21 h 223"/>
                <a:gd name="T70" fmla="*/ 212 w 244"/>
                <a:gd name="T71" fmla="*/ 49 h 223"/>
                <a:gd name="T72" fmla="*/ 221 w 244"/>
                <a:gd name="T73" fmla="*/ 12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 h="223">
                  <a:moveTo>
                    <a:pt x="239" y="72"/>
                  </a:moveTo>
                  <a:cubicBezTo>
                    <a:pt x="235" y="58"/>
                    <a:pt x="228" y="44"/>
                    <a:pt x="217" y="32"/>
                  </a:cubicBezTo>
                  <a:cubicBezTo>
                    <a:pt x="207" y="21"/>
                    <a:pt x="194" y="12"/>
                    <a:pt x="180" y="7"/>
                  </a:cubicBezTo>
                  <a:cubicBezTo>
                    <a:pt x="166" y="1"/>
                    <a:pt x="150" y="0"/>
                    <a:pt x="136" y="1"/>
                  </a:cubicBezTo>
                  <a:cubicBezTo>
                    <a:pt x="106" y="4"/>
                    <a:pt x="78" y="16"/>
                    <a:pt x="54" y="34"/>
                  </a:cubicBezTo>
                  <a:cubicBezTo>
                    <a:pt x="42" y="42"/>
                    <a:pt x="31" y="52"/>
                    <a:pt x="22" y="64"/>
                  </a:cubicBezTo>
                  <a:cubicBezTo>
                    <a:pt x="13" y="76"/>
                    <a:pt x="6" y="90"/>
                    <a:pt x="3" y="105"/>
                  </a:cubicBezTo>
                  <a:cubicBezTo>
                    <a:pt x="0" y="120"/>
                    <a:pt x="1" y="136"/>
                    <a:pt x="6" y="150"/>
                  </a:cubicBezTo>
                  <a:cubicBezTo>
                    <a:pt x="11" y="165"/>
                    <a:pt x="18" y="178"/>
                    <a:pt x="28" y="190"/>
                  </a:cubicBezTo>
                  <a:cubicBezTo>
                    <a:pt x="29" y="191"/>
                    <a:pt x="30" y="192"/>
                    <a:pt x="31" y="194"/>
                  </a:cubicBezTo>
                  <a:cubicBezTo>
                    <a:pt x="33" y="195"/>
                    <a:pt x="34" y="196"/>
                    <a:pt x="35" y="198"/>
                  </a:cubicBezTo>
                  <a:cubicBezTo>
                    <a:pt x="38" y="200"/>
                    <a:pt x="41" y="203"/>
                    <a:pt x="44" y="205"/>
                  </a:cubicBezTo>
                  <a:cubicBezTo>
                    <a:pt x="51" y="209"/>
                    <a:pt x="58" y="212"/>
                    <a:pt x="65" y="214"/>
                  </a:cubicBezTo>
                  <a:cubicBezTo>
                    <a:pt x="79" y="219"/>
                    <a:pt x="93" y="222"/>
                    <a:pt x="108" y="222"/>
                  </a:cubicBezTo>
                  <a:cubicBezTo>
                    <a:pt x="115" y="223"/>
                    <a:pt x="123" y="221"/>
                    <a:pt x="130" y="220"/>
                  </a:cubicBezTo>
                  <a:cubicBezTo>
                    <a:pt x="137" y="218"/>
                    <a:pt x="144" y="216"/>
                    <a:pt x="151" y="213"/>
                  </a:cubicBezTo>
                  <a:cubicBezTo>
                    <a:pt x="165" y="208"/>
                    <a:pt x="178" y="200"/>
                    <a:pt x="190" y="191"/>
                  </a:cubicBezTo>
                  <a:cubicBezTo>
                    <a:pt x="202" y="182"/>
                    <a:pt x="212" y="171"/>
                    <a:pt x="221" y="159"/>
                  </a:cubicBezTo>
                  <a:cubicBezTo>
                    <a:pt x="230" y="147"/>
                    <a:pt x="237" y="133"/>
                    <a:pt x="240" y="118"/>
                  </a:cubicBezTo>
                  <a:cubicBezTo>
                    <a:pt x="244" y="103"/>
                    <a:pt x="243" y="87"/>
                    <a:pt x="239" y="72"/>
                  </a:cubicBezTo>
                  <a:close/>
                  <a:moveTo>
                    <a:pt x="221" y="124"/>
                  </a:moveTo>
                  <a:cubicBezTo>
                    <a:pt x="217" y="136"/>
                    <a:pt x="210" y="148"/>
                    <a:pt x="202" y="158"/>
                  </a:cubicBezTo>
                  <a:cubicBezTo>
                    <a:pt x="194" y="168"/>
                    <a:pt x="184" y="178"/>
                    <a:pt x="174" y="186"/>
                  </a:cubicBezTo>
                  <a:cubicBezTo>
                    <a:pt x="163" y="194"/>
                    <a:pt x="151" y="200"/>
                    <a:pt x="139" y="205"/>
                  </a:cubicBezTo>
                  <a:cubicBezTo>
                    <a:pt x="126" y="209"/>
                    <a:pt x="113" y="213"/>
                    <a:pt x="100" y="211"/>
                  </a:cubicBezTo>
                  <a:cubicBezTo>
                    <a:pt x="86" y="210"/>
                    <a:pt x="73" y="207"/>
                    <a:pt x="61" y="201"/>
                  </a:cubicBezTo>
                  <a:cubicBezTo>
                    <a:pt x="55" y="198"/>
                    <a:pt x="49" y="195"/>
                    <a:pt x="44" y="190"/>
                  </a:cubicBezTo>
                  <a:cubicBezTo>
                    <a:pt x="39" y="186"/>
                    <a:pt x="35" y="180"/>
                    <a:pt x="32" y="175"/>
                  </a:cubicBezTo>
                  <a:cubicBezTo>
                    <a:pt x="25" y="163"/>
                    <a:pt x="19" y="151"/>
                    <a:pt x="16" y="138"/>
                  </a:cubicBezTo>
                  <a:cubicBezTo>
                    <a:pt x="14" y="124"/>
                    <a:pt x="15" y="111"/>
                    <a:pt x="19" y="99"/>
                  </a:cubicBezTo>
                  <a:cubicBezTo>
                    <a:pt x="23" y="86"/>
                    <a:pt x="30" y="75"/>
                    <a:pt x="39" y="65"/>
                  </a:cubicBezTo>
                  <a:cubicBezTo>
                    <a:pt x="47" y="54"/>
                    <a:pt x="57" y="45"/>
                    <a:pt x="68" y="38"/>
                  </a:cubicBezTo>
                  <a:cubicBezTo>
                    <a:pt x="90" y="22"/>
                    <a:pt x="117" y="12"/>
                    <a:pt x="144" y="12"/>
                  </a:cubicBezTo>
                  <a:cubicBezTo>
                    <a:pt x="151" y="12"/>
                    <a:pt x="158" y="12"/>
                    <a:pt x="164" y="14"/>
                  </a:cubicBezTo>
                  <a:cubicBezTo>
                    <a:pt x="171" y="16"/>
                    <a:pt x="177" y="18"/>
                    <a:pt x="183" y="21"/>
                  </a:cubicBezTo>
                  <a:cubicBezTo>
                    <a:pt x="195" y="28"/>
                    <a:pt x="205" y="38"/>
                    <a:pt x="212" y="49"/>
                  </a:cubicBezTo>
                  <a:cubicBezTo>
                    <a:pt x="226" y="71"/>
                    <a:pt x="231" y="99"/>
                    <a:pt x="221" y="124"/>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13" name="Freeform 512"/>
            <p:cNvSpPr>
              <a:spLocks/>
            </p:cNvSpPr>
            <p:nvPr/>
          </p:nvSpPr>
          <p:spPr bwMode="auto">
            <a:xfrm>
              <a:off x="1808163" y="2063750"/>
              <a:ext cx="738188" cy="693738"/>
            </a:xfrm>
            <a:custGeom>
              <a:avLst/>
              <a:gdLst>
                <a:gd name="T0" fmla="*/ 10 w 226"/>
                <a:gd name="T1" fmla="*/ 80 h 212"/>
                <a:gd name="T2" fmla="*/ 14 w 226"/>
                <a:gd name="T3" fmla="*/ 69 h 212"/>
                <a:gd name="T4" fmla="*/ 93 w 226"/>
                <a:gd name="T5" fmla="*/ 0 h 212"/>
                <a:gd name="T6" fmla="*/ 203 w 226"/>
                <a:gd name="T7" fmla="*/ 56 h 212"/>
                <a:gd name="T8" fmla="*/ 203 w 226"/>
                <a:gd name="T9" fmla="*/ 154 h 212"/>
                <a:gd name="T10" fmla="*/ 114 w 226"/>
                <a:gd name="T11" fmla="*/ 211 h 212"/>
                <a:gd name="T12" fmla="*/ 31 w 226"/>
                <a:gd name="T13" fmla="*/ 184 h 212"/>
                <a:gd name="T14" fmla="*/ 10 w 226"/>
                <a:gd name="T15" fmla="*/ 8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212">
                  <a:moveTo>
                    <a:pt x="10" y="80"/>
                  </a:moveTo>
                  <a:cubicBezTo>
                    <a:pt x="11" y="77"/>
                    <a:pt x="12" y="73"/>
                    <a:pt x="14" y="69"/>
                  </a:cubicBezTo>
                  <a:cubicBezTo>
                    <a:pt x="27" y="36"/>
                    <a:pt x="54" y="0"/>
                    <a:pt x="93" y="0"/>
                  </a:cubicBezTo>
                  <a:cubicBezTo>
                    <a:pt x="127" y="0"/>
                    <a:pt x="188" y="22"/>
                    <a:pt x="203" y="56"/>
                  </a:cubicBezTo>
                  <a:cubicBezTo>
                    <a:pt x="215" y="84"/>
                    <a:pt x="226" y="116"/>
                    <a:pt x="203" y="154"/>
                  </a:cubicBezTo>
                  <a:cubicBezTo>
                    <a:pt x="182" y="189"/>
                    <a:pt x="157" y="211"/>
                    <a:pt x="114" y="211"/>
                  </a:cubicBezTo>
                  <a:cubicBezTo>
                    <a:pt x="70" y="212"/>
                    <a:pt x="57" y="209"/>
                    <a:pt x="31" y="184"/>
                  </a:cubicBezTo>
                  <a:cubicBezTo>
                    <a:pt x="4" y="158"/>
                    <a:pt x="0" y="115"/>
                    <a:pt x="10" y="80"/>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4" name="Freeform 513"/>
            <p:cNvSpPr>
              <a:spLocks noEditPoints="1"/>
            </p:cNvSpPr>
            <p:nvPr/>
          </p:nvSpPr>
          <p:spPr bwMode="auto">
            <a:xfrm>
              <a:off x="1798638" y="2044700"/>
              <a:ext cx="744538" cy="725488"/>
            </a:xfrm>
            <a:custGeom>
              <a:avLst/>
              <a:gdLst>
                <a:gd name="T0" fmla="*/ 218 w 228"/>
                <a:gd name="T1" fmla="*/ 70 h 222"/>
                <a:gd name="T2" fmla="*/ 214 w 228"/>
                <a:gd name="T3" fmla="*/ 60 h 222"/>
                <a:gd name="T4" fmla="*/ 208 w 228"/>
                <a:gd name="T5" fmla="*/ 50 h 222"/>
                <a:gd name="T6" fmla="*/ 192 w 228"/>
                <a:gd name="T7" fmla="*/ 33 h 222"/>
                <a:gd name="T8" fmla="*/ 154 w 228"/>
                <a:gd name="T9" fmla="*/ 12 h 222"/>
                <a:gd name="T10" fmla="*/ 111 w 228"/>
                <a:gd name="T11" fmla="*/ 1 h 222"/>
                <a:gd name="T12" fmla="*/ 89 w 228"/>
                <a:gd name="T13" fmla="*/ 1 h 222"/>
                <a:gd name="T14" fmla="*/ 68 w 228"/>
                <a:gd name="T15" fmla="*/ 7 h 222"/>
                <a:gd name="T16" fmla="*/ 34 w 228"/>
                <a:gd name="T17" fmla="*/ 34 h 222"/>
                <a:gd name="T18" fmla="*/ 11 w 228"/>
                <a:gd name="T19" fmla="*/ 71 h 222"/>
                <a:gd name="T20" fmla="*/ 1 w 228"/>
                <a:gd name="T21" fmla="*/ 114 h 222"/>
                <a:gd name="T22" fmla="*/ 6 w 228"/>
                <a:gd name="T23" fmla="*/ 158 h 222"/>
                <a:gd name="T24" fmla="*/ 30 w 228"/>
                <a:gd name="T25" fmla="*/ 195 h 222"/>
                <a:gd name="T26" fmla="*/ 67 w 228"/>
                <a:gd name="T27" fmla="*/ 218 h 222"/>
                <a:gd name="T28" fmla="*/ 89 w 228"/>
                <a:gd name="T29" fmla="*/ 221 h 222"/>
                <a:gd name="T30" fmla="*/ 111 w 228"/>
                <a:gd name="T31" fmla="*/ 222 h 222"/>
                <a:gd name="T32" fmla="*/ 154 w 228"/>
                <a:gd name="T33" fmla="*/ 216 h 222"/>
                <a:gd name="T34" fmla="*/ 190 w 228"/>
                <a:gd name="T35" fmla="*/ 192 h 222"/>
                <a:gd name="T36" fmla="*/ 205 w 228"/>
                <a:gd name="T37" fmla="*/ 175 h 222"/>
                <a:gd name="T38" fmla="*/ 217 w 228"/>
                <a:gd name="T39" fmla="*/ 157 h 222"/>
                <a:gd name="T40" fmla="*/ 228 w 228"/>
                <a:gd name="T41" fmla="*/ 113 h 222"/>
                <a:gd name="T42" fmla="*/ 218 w 228"/>
                <a:gd name="T43" fmla="*/ 70 h 222"/>
                <a:gd name="T44" fmla="*/ 189 w 228"/>
                <a:gd name="T45" fmla="*/ 171 h 222"/>
                <a:gd name="T46" fmla="*/ 161 w 228"/>
                <a:gd name="T47" fmla="*/ 199 h 222"/>
                <a:gd name="T48" fmla="*/ 125 w 228"/>
                <a:gd name="T49" fmla="*/ 211 h 222"/>
                <a:gd name="T50" fmla="*/ 105 w 228"/>
                <a:gd name="T51" fmla="*/ 212 h 222"/>
                <a:gd name="T52" fmla="*/ 85 w 228"/>
                <a:gd name="T53" fmla="*/ 211 h 222"/>
                <a:gd name="T54" fmla="*/ 66 w 228"/>
                <a:gd name="T55" fmla="*/ 206 h 222"/>
                <a:gd name="T56" fmla="*/ 49 w 228"/>
                <a:gd name="T57" fmla="*/ 196 h 222"/>
                <a:gd name="T58" fmla="*/ 35 w 228"/>
                <a:gd name="T59" fmla="*/ 183 h 222"/>
                <a:gd name="T60" fmla="*/ 24 w 228"/>
                <a:gd name="T61" fmla="*/ 166 h 222"/>
                <a:gd name="T62" fmla="*/ 15 w 228"/>
                <a:gd name="T63" fmla="*/ 129 h 222"/>
                <a:gd name="T64" fmla="*/ 19 w 228"/>
                <a:gd name="T65" fmla="*/ 90 h 222"/>
                <a:gd name="T66" fmla="*/ 35 w 228"/>
                <a:gd name="T67" fmla="*/ 54 h 222"/>
                <a:gd name="T68" fmla="*/ 60 w 228"/>
                <a:gd name="T69" fmla="*/ 24 h 222"/>
                <a:gd name="T70" fmla="*/ 77 w 228"/>
                <a:gd name="T71" fmla="*/ 14 h 222"/>
                <a:gd name="T72" fmla="*/ 97 w 228"/>
                <a:gd name="T73" fmla="*/ 10 h 222"/>
                <a:gd name="T74" fmla="*/ 136 w 228"/>
                <a:gd name="T75" fmla="*/ 18 h 222"/>
                <a:gd name="T76" fmla="*/ 171 w 228"/>
                <a:gd name="T77" fmla="*/ 36 h 222"/>
                <a:gd name="T78" fmla="*/ 198 w 228"/>
                <a:gd name="T79" fmla="*/ 63 h 222"/>
                <a:gd name="T80" fmla="*/ 210 w 228"/>
                <a:gd name="T81" fmla="*/ 100 h 222"/>
                <a:gd name="T82" fmla="*/ 207 w 228"/>
                <a:gd name="T83" fmla="*/ 137 h 222"/>
                <a:gd name="T84" fmla="*/ 200 w 228"/>
                <a:gd name="T85" fmla="*/ 155 h 222"/>
                <a:gd name="T86" fmla="*/ 189 w 228"/>
                <a:gd name="T87" fmla="*/ 17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8" h="222">
                  <a:moveTo>
                    <a:pt x="218" y="70"/>
                  </a:moveTo>
                  <a:cubicBezTo>
                    <a:pt x="217" y="66"/>
                    <a:pt x="215" y="63"/>
                    <a:pt x="214" y="60"/>
                  </a:cubicBezTo>
                  <a:cubicBezTo>
                    <a:pt x="212" y="56"/>
                    <a:pt x="210" y="53"/>
                    <a:pt x="208" y="50"/>
                  </a:cubicBezTo>
                  <a:cubicBezTo>
                    <a:pt x="204" y="43"/>
                    <a:pt x="198" y="38"/>
                    <a:pt x="192" y="33"/>
                  </a:cubicBezTo>
                  <a:cubicBezTo>
                    <a:pt x="181" y="24"/>
                    <a:pt x="168" y="17"/>
                    <a:pt x="154" y="12"/>
                  </a:cubicBezTo>
                  <a:cubicBezTo>
                    <a:pt x="140" y="6"/>
                    <a:pt x="126" y="3"/>
                    <a:pt x="111" y="1"/>
                  </a:cubicBezTo>
                  <a:cubicBezTo>
                    <a:pt x="104" y="0"/>
                    <a:pt x="97" y="0"/>
                    <a:pt x="89" y="1"/>
                  </a:cubicBezTo>
                  <a:cubicBezTo>
                    <a:pt x="82" y="2"/>
                    <a:pt x="75" y="4"/>
                    <a:pt x="68" y="7"/>
                  </a:cubicBezTo>
                  <a:cubicBezTo>
                    <a:pt x="55" y="13"/>
                    <a:pt x="44" y="23"/>
                    <a:pt x="34" y="34"/>
                  </a:cubicBezTo>
                  <a:cubicBezTo>
                    <a:pt x="25" y="46"/>
                    <a:pt x="17" y="58"/>
                    <a:pt x="11" y="71"/>
                  </a:cubicBezTo>
                  <a:cubicBezTo>
                    <a:pt x="5" y="85"/>
                    <a:pt x="2" y="99"/>
                    <a:pt x="1" y="114"/>
                  </a:cubicBezTo>
                  <a:cubicBezTo>
                    <a:pt x="0" y="129"/>
                    <a:pt x="1" y="144"/>
                    <a:pt x="6" y="158"/>
                  </a:cubicBezTo>
                  <a:cubicBezTo>
                    <a:pt x="10" y="172"/>
                    <a:pt x="19" y="185"/>
                    <a:pt x="30" y="195"/>
                  </a:cubicBezTo>
                  <a:cubicBezTo>
                    <a:pt x="41" y="205"/>
                    <a:pt x="53" y="214"/>
                    <a:pt x="67" y="218"/>
                  </a:cubicBezTo>
                  <a:cubicBezTo>
                    <a:pt x="74" y="220"/>
                    <a:pt x="82" y="221"/>
                    <a:pt x="89" y="221"/>
                  </a:cubicBezTo>
                  <a:cubicBezTo>
                    <a:pt x="96" y="222"/>
                    <a:pt x="103" y="222"/>
                    <a:pt x="111" y="222"/>
                  </a:cubicBezTo>
                  <a:cubicBezTo>
                    <a:pt x="125" y="222"/>
                    <a:pt x="140" y="221"/>
                    <a:pt x="154" y="216"/>
                  </a:cubicBezTo>
                  <a:cubicBezTo>
                    <a:pt x="167" y="211"/>
                    <a:pt x="180" y="203"/>
                    <a:pt x="190" y="192"/>
                  </a:cubicBezTo>
                  <a:cubicBezTo>
                    <a:pt x="196" y="187"/>
                    <a:pt x="200" y="181"/>
                    <a:pt x="205" y="175"/>
                  </a:cubicBezTo>
                  <a:cubicBezTo>
                    <a:pt x="209" y="169"/>
                    <a:pt x="213" y="163"/>
                    <a:pt x="217" y="157"/>
                  </a:cubicBezTo>
                  <a:cubicBezTo>
                    <a:pt x="224" y="144"/>
                    <a:pt x="228" y="128"/>
                    <a:pt x="228" y="113"/>
                  </a:cubicBezTo>
                  <a:cubicBezTo>
                    <a:pt x="227" y="98"/>
                    <a:pt x="223" y="83"/>
                    <a:pt x="218" y="70"/>
                  </a:cubicBezTo>
                  <a:close/>
                  <a:moveTo>
                    <a:pt x="189" y="171"/>
                  </a:moveTo>
                  <a:cubicBezTo>
                    <a:pt x="181" y="182"/>
                    <a:pt x="172" y="192"/>
                    <a:pt x="161" y="199"/>
                  </a:cubicBezTo>
                  <a:cubicBezTo>
                    <a:pt x="150" y="205"/>
                    <a:pt x="138" y="210"/>
                    <a:pt x="125" y="211"/>
                  </a:cubicBezTo>
                  <a:cubicBezTo>
                    <a:pt x="118" y="212"/>
                    <a:pt x="112" y="212"/>
                    <a:pt x="105" y="212"/>
                  </a:cubicBezTo>
                  <a:cubicBezTo>
                    <a:pt x="98" y="212"/>
                    <a:pt x="92" y="212"/>
                    <a:pt x="85" y="211"/>
                  </a:cubicBezTo>
                  <a:cubicBezTo>
                    <a:pt x="78" y="210"/>
                    <a:pt x="72" y="209"/>
                    <a:pt x="66" y="206"/>
                  </a:cubicBezTo>
                  <a:cubicBezTo>
                    <a:pt x="60" y="204"/>
                    <a:pt x="54" y="200"/>
                    <a:pt x="49" y="196"/>
                  </a:cubicBezTo>
                  <a:cubicBezTo>
                    <a:pt x="44" y="192"/>
                    <a:pt x="39" y="187"/>
                    <a:pt x="35" y="183"/>
                  </a:cubicBezTo>
                  <a:cubicBezTo>
                    <a:pt x="30" y="178"/>
                    <a:pt x="27" y="172"/>
                    <a:pt x="24" y="166"/>
                  </a:cubicBezTo>
                  <a:cubicBezTo>
                    <a:pt x="18" y="155"/>
                    <a:pt x="16" y="141"/>
                    <a:pt x="15" y="129"/>
                  </a:cubicBezTo>
                  <a:cubicBezTo>
                    <a:pt x="15" y="116"/>
                    <a:pt x="16" y="102"/>
                    <a:pt x="19" y="90"/>
                  </a:cubicBezTo>
                  <a:cubicBezTo>
                    <a:pt x="23" y="77"/>
                    <a:pt x="28" y="65"/>
                    <a:pt x="35" y="54"/>
                  </a:cubicBezTo>
                  <a:cubicBezTo>
                    <a:pt x="41" y="42"/>
                    <a:pt x="50" y="32"/>
                    <a:pt x="60" y="24"/>
                  </a:cubicBezTo>
                  <a:cubicBezTo>
                    <a:pt x="65" y="19"/>
                    <a:pt x="71" y="16"/>
                    <a:pt x="77" y="14"/>
                  </a:cubicBezTo>
                  <a:cubicBezTo>
                    <a:pt x="83" y="12"/>
                    <a:pt x="90" y="10"/>
                    <a:pt x="97" y="10"/>
                  </a:cubicBezTo>
                  <a:cubicBezTo>
                    <a:pt x="110" y="11"/>
                    <a:pt x="123" y="14"/>
                    <a:pt x="136" y="18"/>
                  </a:cubicBezTo>
                  <a:cubicBezTo>
                    <a:pt x="148" y="23"/>
                    <a:pt x="160" y="28"/>
                    <a:pt x="171" y="36"/>
                  </a:cubicBezTo>
                  <a:cubicBezTo>
                    <a:pt x="182" y="43"/>
                    <a:pt x="192" y="52"/>
                    <a:pt x="198" y="63"/>
                  </a:cubicBezTo>
                  <a:cubicBezTo>
                    <a:pt x="203" y="75"/>
                    <a:pt x="208" y="87"/>
                    <a:pt x="210" y="100"/>
                  </a:cubicBezTo>
                  <a:cubicBezTo>
                    <a:pt x="212" y="112"/>
                    <a:pt x="211" y="125"/>
                    <a:pt x="207" y="137"/>
                  </a:cubicBezTo>
                  <a:cubicBezTo>
                    <a:pt x="205" y="144"/>
                    <a:pt x="203" y="149"/>
                    <a:pt x="200" y="155"/>
                  </a:cubicBezTo>
                  <a:cubicBezTo>
                    <a:pt x="196" y="161"/>
                    <a:pt x="193" y="166"/>
                    <a:pt x="189" y="171"/>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15" name="Freeform 514"/>
            <p:cNvSpPr>
              <a:spLocks/>
            </p:cNvSpPr>
            <p:nvPr/>
          </p:nvSpPr>
          <p:spPr bwMode="auto">
            <a:xfrm>
              <a:off x="2166938" y="2462213"/>
              <a:ext cx="884238" cy="850900"/>
            </a:xfrm>
            <a:custGeom>
              <a:avLst/>
              <a:gdLst>
                <a:gd name="T0" fmla="*/ 1 w 270"/>
                <a:gd name="T1" fmla="*/ 120 h 260"/>
                <a:gd name="T2" fmla="*/ 30 w 270"/>
                <a:gd name="T3" fmla="*/ 48 h 260"/>
                <a:gd name="T4" fmla="*/ 155 w 270"/>
                <a:gd name="T5" fmla="*/ 6 h 260"/>
                <a:gd name="T6" fmla="*/ 261 w 270"/>
                <a:gd name="T7" fmla="*/ 135 h 260"/>
                <a:gd name="T8" fmla="*/ 122 w 270"/>
                <a:gd name="T9" fmla="*/ 257 h 260"/>
                <a:gd name="T10" fmla="*/ 20 w 270"/>
                <a:gd name="T11" fmla="*/ 186 h 260"/>
                <a:gd name="T12" fmla="*/ 0 w 270"/>
                <a:gd name="T13" fmla="*/ 125 h 260"/>
                <a:gd name="T14" fmla="*/ 1 w 270"/>
                <a:gd name="T15" fmla="*/ 12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260">
                  <a:moveTo>
                    <a:pt x="1" y="120"/>
                  </a:moveTo>
                  <a:cubicBezTo>
                    <a:pt x="2" y="94"/>
                    <a:pt x="16" y="69"/>
                    <a:pt x="30" y="48"/>
                  </a:cubicBezTo>
                  <a:cubicBezTo>
                    <a:pt x="56" y="6"/>
                    <a:pt x="111" y="0"/>
                    <a:pt x="155" y="6"/>
                  </a:cubicBezTo>
                  <a:cubicBezTo>
                    <a:pt x="213" y="15"/>
                    <a:pt x="270" y="71"/>
                    <a:pt x="261" y="135"/>
                  </a:cubicBezTo>
                  <a:cubicBezTo>
                    <a:pt x="252" y="200"/>
                    <a:pt x="190" y="260"/>
                    <a:pt x="122" y="257"/>
                  </a:cubicBezTo>
                  <a:cubicBezTo>
                    <a:pt x="80" y="255"/>
                    <a:pt x="36" y="226"/>
                    <a:pt x="20" y="186"/>
                  </a:cubicBezTo>
                  <a:cubicBezTo>
                    <a:pt x="13" y="166"/>
                    <a:pt x="1" y="148"/>
                    <a:pt x="0" y="125"/>
                  </a:cubicBezTo>
                  <a:cubicBezTo>
                    <a:pt x="0" y="124"/>
                    <a:pt x="0" y="122"/>
                    <a:pt x="1" y="120"/>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6" name="Freeform 515"/>
            <p:cNvSpPr>
              <a:spLocks noEditPoints="1"/>
            </p:cNvSpPr>
            <p:nvPr/>
          </p:nvSpPr>
          <p:spPr bwMode="auto">
            <a:xfrm>
              <a:off x="2144713" y="2455863"/>
              <a:ext cx="909638" cy="860425"/>
            </a:xfrm>
            <a:custGeom>
              <a:avLst/>
              <a:gdLst>
                <a:gd name="T0" fmla="*/ 268 w 278"/>
                <a:gd name="T1" fmla="*/ 80 h 263"/>
                <a:gd name="T2" fmla="*/ 237 w 278"/>
                <a:gd name="T3" fmla="*/ 37 h 263"/>
                <a:gd name="T4" fmla="*/ 192 w 278"/>
                <a:gd name="T5" fmla="*/ 9 h 263"/>
                <a:gd name="T6" fmla="*/ 167 w 278"/>
                <a:gd name="T7" fmla="*/ 2 h 263"/>
                <a:gd name="T8" fmla="*/ 140 w 278"/>
                <a:gd name="T9" fmla="*/ 0 h 263"/>
                <a:gd name="T10" fmla="*/ 89 w 278"/>
                <a:gd name="T11" fmla="*/ 7 h 263"/>
                <a:gd name="T12" fmla="*/ 44 w 278"/>
                <a:gd name="T13" fmla="*/ 33 h 263"/>
                <a:gd name="T14" fmla="*/ 35 w 278"/>
                <a:gd name="T15" fmla="*/ 42 h 263"/>
                <a:gd name="T16" fmla="*/ 28 w 278"/>
                <a:gd name="T17" fmla="*/ 53 h 263"/>
                <a:gd name="T18" fmla="*/ 15 w 278"/>
                <a:gd name="T19" fmla="*/ 76 h 263"/>
                <a:gd name="T20" fmla="*/ 0 w 278"/>
                <a:gd name="T21" fmla="*/ 126 h 263"/>
                <a:gd name="T22" fmla="*/ 4 w 278"/>
                <a:gd name="T23" fmla="*/ 153 h 263"/>
                <a:gd name="T24" fmla="*/ 14 w 278"/>
                <a:gd name="T25" fmla="*/ 177 h 263"/>
                <a:gd name="T26" fmla="*/ 20 w 278"/>
                <a:gd name="T27" fmla="*/ 189 h 263"/>
                <a:gd name="T28" fmla="*/ 25 w 278"/>
                <a:gd name="T29" fmla="*/ 201 h 263"/>
                <a:gd name="T30" fmla="*/ 41 w 278"/>
                <a:gd name="T31" fmla="*/ 222 h 263"/>
                <a:gd name="T32" fmla="*/ 84 w 278"/>
                <a:gd name="T33" fmla="*/ 252 h 263"/>
                <a:gd name="T34" fmla="*/ 134 w 278"/>
                <a:gd name="T35" fmla="*/ 263 h 263"/>
                <a:gd name="T36" fmla="*/ 229 w 278"/>
                <a:gd name="T37" fmla="*/ 225 h 263"/>
                <a:gd name="T38" fmla="*/ 277 w 278"/>
                <a:gd name="T39" fmla="*/ 133 h 263"/>
                <a:gd name="T40" fmla="*/ 268 w 278"/>
                <a:gd name="T41" fmla="*/ 80 h 263"/>
                <a:gd name="T42" fmla="*/ 141 w 278"/>
                <a:gd name="T43" fmla="*/ 252 h 263"/>
                <a:gd name="T44" fmla="*/ 94 w 278"/>
                <a:gd name="T45" fmla="*/ 245 h 263"/>
                <a:gd name="T46" fmla="*/ 54 w 278"/>
                <a:gd name="T47" fmla="*/ 219 h 263"/>
                <a:gd name="T48" fmla="*/ 40 w 278"/>
                <a:gd name="T49" fmla="*/ 200 h 263"/>
                <a:gd name="T50" fmla="*/ 34 w 278"/>
                <a:gd name="T51" fmla="*/ 189 h 263"/>
                <a:gd name="T52" fmla="*/ 30 w 278"/>
                <a:gd name="T53" fmla="*/ 178 h 263"/>
                <a:gd name="T54" fmla="*/ 15 w 278"/>
                <a:gd name="T55" fmla="*/ 133 h 263"/>
                <a:gd name="T56" fmla="*/ 24 w 278"/>
                <a:gd name="T57" fmla="*/ 87 h 263"/>
                <a:gd name="T58" fmla="*/ 35 w 278"/>
                <a:gd name="T59" fmla="*/ 66 h 263"/>
                <a:gd name="T60" fmla="*/ 48 w 278"/>
                <a:gd name="T61" fmla="*/ 46 h 263"/>
                <a:gd name="T62" fmla="*/ 86 w 278"/>
                <a:gd name="T63" fmla="*/ 19 h 263"/>
                <a:gd name="T64" fmla="*/ 133 w 278"/>
                <a:gd name="T65" fmla="*/ 10 h 263"/>
                <a:gd name="T66" fmla="*/ 181 w 278"/>
                <a:gd name="T67" fmla="*/ 18 h 263"/>
                <a:gd name="T68" fmla="*/ 221 w 278"/>
                <a:gd name="T69" fmla="*/ 43 h 263"/>
                <a:gd name="T70" fmla="*/ 250 w 278"/>
                <a:gd name="T71" fmla="*/ 81 h 263"/>
                <a:gd name="T72" fmla="*/ 260 w 278"/>
                <a:gd name="T73" fmla="*/ 125 h 263"/>
                <a:gd name="T74" fmla="*/ 250 w 278"/>
                <a:gd name="T75" fmla="*/ 171 h 263"/>
                <a:gd name="T76" fmla="*/ 223 w 278"/>
                <a:gd name="T77" fmla="*/ 210 h 263"/>
                <a:gd name="T78" fmla="*/ 141 w 278"/>
                <a:gd name="T79" fmla="*/ 2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 h="263">
                  <a:moveTo>
                    <a:pt x="268" y="80"/>
                  </a:moveTo>
                  <a:cubicBezTo>
                    <a:pt x="261" y="64"/>
                    <a:pt x="250" y="49"/>
                    <a:pt x="237" y="37"/>
                  </a:cubicBezTo>
                  <a:cubicBezTo>
                    <a:pt x="224" y="25"/>
                    <a:pt x="209" y="15"/>
                    <a:pt x="192" y="9"/>
                  </a:cubicBezTo>
                  <a:cubicBezTo>
                    <a:pt x="184" y="6"/>
                    <a:pt x="175" y="3"/>
                    <a:pt x="167" y="2"/>
                  </a:cubicBezTo>
                  <a:cubicBezTo>
                    <a:pt x="158" y="1"/>
                    <a:pt x="149" y="0"/>
                    <a:pt x="140" y="0"/>
                  </a:cubicBezTo>
                  <a:cubicBezTo>
                    <a:pt x="123" y="0"/>
                    <a:pt x="105" y="2"/>
                    <a:pt x="89" y="7"/>
                  </a:cubicBezTo>
                  <a:cubicBezTo>
                    <a:pt x="72" y="12"/>
                    <a:pt x="56" y="20"/>
                    <a:pt x="44" y="33"/>
                  </a:cubicBezTo>
                  <a:cubicBezTo>
                    <a:pt x="41" y="36"/>
                    <a:pt x="38" y="39"/>
                    <a:pt x="35" y="42"/>
                  </a:cubicBezTo>
                  <a:cubicBezTo>
                    <a:pt x="32" y="46"/>
                    <a:pt x="30" y="50"/>
                    <a:pt x="28" y="53"/>
                  </a:cubicBezTo>
                  <a:cubicBezTo>
                    <a:pt x="23" y="60"/>
                    <a:pt x="19" y="68"/>
                    <a:pt x="15" y="76"/>
                  </a:cubicBezTo>
                  <a:cubicBezTo>
                    <a:pt x="7" y="91"/>
                    <a:pt x="1" y="108"/>
                    <a:pt x="0" y="126"/>
                  </a:cubicBezTo>
                  <a:cubicBezTo>
                    <a:pt x="0" y="135"/>
                    <a:pt x="2" y="144"/>
                    <a:pt x="4" y="153"/>
                  </a:cubicBezTo>
                  <a:cubicBezTo>
                    <a:pt x="7" y="161"/>
                    <a:pt x="11" y="169"/>
                    <a:pt x="14" y="177"/>
                  </a:cubicBezTo>
                  <a:cubicBezTo>
                    <a:pt x="16" y="181"/>
                    <a:pt x="18" y="185"/>
                    <a:pt x="20" y="189"/>
                  </a:cubicBezTo>
                  <a:cubicBezTo>
                    <a:pt x="21" y="193"/>
                    <a:pt x="23" y="197"/>
                    <a:pt x="25" y="201"/>
                  </a:cubicBezTo>
                  <a:cubicBezTo>
                    <a:pt x="30" y="209"/>
                    <a:pt x="35" y="216"/>
                    <a:pt x="41" y="222"/>
                  </a:cubicBezTo>
                  <a:cubicBezTo>
                    <a:pt x="53" y="235"/>
                    <a:pt x="68" y="245"/>
                    <a:pt x="84" y="252"/>
                  </a:cubicBezTo>
                  <a:cubicBezTo>
                    <a:pt x="100" y="259"/>
                    <a:pt x="117" y="263"/>
                    <a:pt x="134" y="263"/>
                  </a:cubicBezTo>
                  <a:cubicBezTo>
                    <a:pt x="169" y="263"/>
                    <a:pt x="203" y="248"/>
                    <a:pt x="229" y="225"/>
                  </a:cubicBezTo>
                  <a:cubicBezTo>
                    <a:pt x="255" y="201"/>
                    <a:pt x="273" y="168"/>
                    <a:pt x="277" y="133"/>
                  </a:cubicBezTo>
                  <a:cubicBezTo>
                    <a:pt x="278" y="115"/>
                    <a:pt x="275" y="96"/>
                    <a:pt x="268" y="80"/>
                  </a:cubicBezTo>
                  <a:close/>
                  <a:moveTo>
                    <a:pt x="141" y="252"/>
                  </a:moveTo>
                  <a:cubicBezTo>
                    <a:pt x="125" y="254"/>
                    <a:pt x="109" y="251"/>
                    <a:pt x="94" y="245"/>
                  </a:cubicBezTo>
                  <a:cubicBezTo>
                    <a:pt x="79" y="239"/>
                    <a:pt x="65" y="230"/>
                    <a:pt x="54" y="219"/>
                  </a:cubicBezTo>
                  <a:cubicBezTo>
                    <a:pt x="49" y="213"/>
                    <a:pt x="44" y="207"/>
                    <a:pt x="40" y="200"/>
                  </a:cubicBezTo>
                  <a:cubicBezTo>
                    <a:pt x="38" y="196"/>
                    <a:pt x="36" y="193"/>
                    <a:pt x="34" y="189"/>
                  </a:cubicBezTo>
                  <a:cubicBezTo>
                    <a:pt x="33" y="186"/>
                    <a:pt x="31" y="182"/>
                    <a:pt x="30" y="178"/>
                  </a:cubicBezTo>
                  <a:cubicBezTo>
                    <a:pt x="24" y="163"/>
                    <a:pt x="16" y="148"/>
                    <a:pt x="15" y="133"/>
                  </a:cubicBezTo>
                  <a:cubicBezTo>
                    <a:pt x="14" y="117"/>
                    <a:pt x="18" y="102"/>
                    <a:pt x="24" y="87"/>
                  </a:cubicBezTo>
                  <a:cubicBezTo>
                    <a:pt x="27" y="80"/>
                    <a:pt x="31" y="73"/>
                    <a:pt x="35" y="66"/>
                  </a:cubicBezTo>
                  <a:cubicBezTo>
                    <a:pt x="39" y="59"/>
                    <a:pt x="43" y="52"/>
                    <a:pt x="48" y="46"/>
                  </a:cubicBezTo>
                  <a:cubicBezTo>
                    <a:pt x="57" y="33"/>
                    <a:pt x="71" y="24"/>
                    <a:pt x="86" y="19"/>
                  </a:cubicBezTo>
                  <a:cubicBezTo>
                    <a:pt x="101" y="13"/>
                    <a:pt x="117" y="11"/>
                    <a:pt x="133" y="10"/>
                  </a:cubicBezTo>
                  <a:cubicBezTo>
                    <a:pt x="149" y="11"/>
                    <a:pt x="166" y="12"/>
                    <a:pt x="181" y="18"/>
                  </a:cubicBezTo>
                  <a:cubicBezTo>
                    <a:pt x="196" y="24"/>
                    <a:pt x="210" y="32"/>
                    <a:pt x="221" y="43"/>
                  </a:cubicBezTo>
                  <a:cubicBezTo>
                    <a:pt x="233" y="54"/>
                    <a:pt x="243" y="67"/>
                    <a:pt x="250" y="81"/>
                  </a:cubicBezTo>
                  <a:cubicBezTo>
                    <a:pt x="257" y="95"/>
                    <a:pt x="261" y="110"/>
                    <a:pt x="260" y="125"/>
                  </a:cubicBezTo>
                  <a:cubicBezTo>
                    <a:pt x="260" y="141"/>
                    <a:pt x="256" y="156"/>
                    <a:pt x="250" y="171"/>
                  </a:cubicBezTo>
                  <a:cubicBezTo>
                    <a:pt x="243" y="185"/>
                    <a:pt x="234" y="198"/>
                    <a:pt x="223" y="210"/>
                  </a:cubicBezTo>
                  <a:cubicBezTo>
                    <a:pt x="202" y="233"/>
                    <a:pt x="173" y="249"/>
                    <a:pt x="141" y="252"/>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17" name="Freeform 516"/>
            <p:cNvSpPr>
              <a:spLocks/>
            </p:cNvSpPr>
            <p:nvPr/>
          </p:nvSpPr>
          <p:spPr bwMode="auto">
            <a:xfrm>
              <a:off x="947738" y="1108075"/>
              <a:ext cx="879475" cy="773113"/>
            </a:xfrm>
            <a:custGeom>
              <a:avLst/>
              <a:gdLst>
                <a:gd name="T0" fmla="*/ 109 w 269"/>
                <a:gd name="T1" fmla="*/ 226 h 236"/>
                <a:gd name="T2" fmla="*/ 4 w 269"/>
                <a:gd name="T3" fmla="*/ 118 h 236"/>
                <a:gd name="T4" fmla="*/ 138 w 269"/>
                <a:gd name="T5" fmla="*/ 4 h 236"/>
                <a:gd name="T6" fmla="*/ 218 w 269"/>
                <a:gd name="T7" fmla="*/ 52 h 236"/>
                <a:gd name="T8" fmla="*/ 109 w 269"/>
                <a:gd name="T9" fmla="*/ 226 h 236"/>
              </a:gdLst>
              <a:ahLst/>
              <a:cxnLst>
                <a:cxn ang="0">
                  <a:pos x="T0" y="T1"/>
                </a:cxn>
                <a:cxn ang="0">
                  <a:pos x="T2" y="T3"/>
                </a:cxn>
                <a:cxn ang="0">
                  <a:pos x="T4" y="T5"/>
                </a:cxn>
                <a:cxn ang="0">
                  <a:pos x="T6" y="T7"/>
                </a:cxn>
                <a:cxn ang="0">
                  <a:pos x="T8" y="T9"/>
                </a:cxn>
              </a:cxnLst>
              <a:rect l="0" t="0" r="r" b="b"/>
              <a:pathLst>
                <a:path w="269" h="236">
                  <a:moveTo>
                    <a:pt x="109" y="226"/>
                  </a:moveTo>
                  <a:cubicBezTo>
                    <a:pt x="53" y="236"/>
                    <a:pt x="0" y="209"/>
                    <a:pt x="4" y="118"/>
                  </a:cubicBezTo>
                  <a:cubicBezTo>
                    <a:pt x="6" y="60"/>
                    <a:pt x="80" y="0"/>
                    <a:pt x="138" y="4"/>
                  </a:cubicBezTo>
                  <a:cubicBezTo>
                    <a:pt x="172" y="7"/>
                    <a:pt x="199" y="25"/>
                    <a:pt x="218" y="52"/>
                  </a:cubicBezTo>
                  <a:cubicBezTo>
                    <a:pt x="269" y="128"/>
                    <a:pt x="186" y="212"/>
                    <a:pt x="109" y="226"/>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8" name="Freeform 517"/>
            <p:cNvSpPr>
              <a:spLocks noEditPoints="1"/>
            </p:cNvSpPr>
            <p:nvPr/>
          </p:nvSpPr>
          <p:spPr bwMode="auto">
            <a:xfrm>
              <a:off x="935038" y="1101725"/>
              <a:ext cx="811213" cy="765175"/>
            </a:xfrm>
            <a:custGeom>
              <a:avLst/>
              <a:gdLst>
                <a:gd name="T0" fmla="*/ 245 w 248"/>
                <a:gd name="T1" fmla="*/ 91 h 234"/>
                <a:gd name="T2" fmla="*/ 226 w 248"/>
                <a:gd name="T3" fmla="*/ 47 h 234"/>
                <a:gd name="T4" fmla="*/ 192 w 248"/>
                <a:gd name="T5" fmla="*/ 15 h 234"/>
                <a:gd name="T6" fmla="*/ 148 w 248"/>
                <a:gd name="T7" fmla="*/ 1 h 234"/>
                <a:gd name="T8" fmla="*/ 125 w 248"/>
                <a:gd name="T9" fmla="*/ 1 h 234"/>
                <a:gd name="T10" fmla="*/ 102 w 248"/>
                <a:gd name="T11" fmla="*/ 6 h 234"/>
                <a:gd name="T12" fmla="*/ 61 w 248"/>
                <a:gd name="T13" fmla="*/ 28 h 234"/>
                <a:gd name="T14" fmla="*/ 27 w 248"/>
                <a:gd name="T15" fmla="*/ 59 h 234"/>
                <a:gd name="T16" fmla="*/ 4 w 248"/>
                <a:gd name="T17" fmla="*/ 99 h 234"/>
                <a:gd name="T18" fmla="*/ 1 w 248"/>
                <a:gd name="T19" fmla="*/ 111 h 234"/>
                <a:gd name="T20" fmla="*/ 0 w 248"/>
                <a:gd name="T21" fmla="*/ 117 h 234"/>
                <a:gd name="T22" fmla="*/ 0 w 248"/>
                <a:gd name="T23" fmla="*/ 123 h 234"/>
                <a:gd name="T24" fmla="*/ 1 w 248"/>
                <a:gd name="T25" fmla="*/ 146 h 234"/>
                <a:gd name="T26" fmla="*/ 14 w 248"/>
                <a:gd name="T27" fmla="*/ 191 h 234"/>
                <a:gd name="T28" fmla="*/ 47 w 248"/>
                <a:gd name="T29" fmla="*/ 224 h 234"/>
                <a:gd name="T30" fmla="*/ 91 w 248"/>
                <a:gd name="T31" fmla="*/ 234 h 234"/>
                <a:gd name="T32" fmla="*/ 137 w 248"/>
                <a:gd name="T33" fmla="*/ 227 h 234"/>
                <a:gd name="T34" fmla="*/ 179 w 248"/>
                <a:gd name="T35" fmla="*/ 208 h 234"/>
                <a:gd name="T36" fmla="*/ 215 w 248"/>
                <a:gd name="T37" fmla="*/ 178 h 234"/>
                <a:gd name="T38" fmla="*/ 240 w 248"/>
                <a:gd name="T39" fmla="*/ 138 h 234"/>
                <a:gd name="T40" fmla="*/ 245 w 248"/>
                <a:gd name="T41" fmla="*/ 91 h 234"/>
                <a:gd name="T42" fmla="*/ 227 w 248"/>
                <a:gd name="T43" fmla="*/ 124 h 234"/>
                <a:gd name="T44" fmla="*/ 208 w 248"/>
                <a:gd name="T45" fmla="*/ 160 h 234"/>
                <a:gd name="T46" fmla="*/ 179 w 248"/>
                <a:gd name="T47" fmla="*/ 190 h 234"/>
                <a:gd name="T48" fmla="*/ 103 w 248"/>
                <a:gd name="T49" fmla="*/ 223 h 234"/>
                <a:gd name="T50" fmla="*/ 61 w 248"/>
                <a:gd name="T51" fmla="*/ 219 h 234"/>
                <a:gd name="T52" fmla="*/ 43 w 248"/>
                <a:gd name="T53" fmla="*/ 209 h 234"/>
                <a:gd name="T54" fmla="*/ 29 w 248"/>
                <a:gd name="T55" fmla="*/ 194 h 234"/>
                <a:gd name="T56" fmla="*/ 16 w 248"/>
                <a:gd name="T57" fmla="*/ 154 h 234"/>
                <a:gd name="T58" fmla="*/ 15 w 248"/>
                <a:gd name="T59" fmla="*/ 133 h 234"/>
                <a:gd name="T60" fmla="*/ 16 w 248"/>
                <a:gd name="T61" fmla="*/ 112 h 234"/>
                <a:gd name="T62" fmla="*/ 32 w 248"/>
                <a:gd name="T63" fmla="*/ 75 h 234"/>
                <a:gd name="T64" fmla="*/ 59 w 248"/>
                <a:gd name="T65" fmla="*/ 43 h 234"/>
                <a:gd name="T66" fmla="*/ 95 w 248"/>
                <a:gd name="T67" fmla="*/ 20 h 234"/>
                <a:gd name="T68" fmla="*/ 136 w 248"/>
                <a:gd name="T69" fmla="*/ 10 h 234"/>
                <a:gd name="T70" fmla="*/ 176 w 248"/>
                <a:gd name="T71" fmla="*/ 21 h 234"/>
                <a:gd name="T72" fmla="*/ 208 w 248"/>
                <a:gd name="T73" fmla="*/ 48 h 234"/>
                <a:gd name="T74" fmla="*/ 227 w 248"/>
                <a:gd name="T75" fmla="*/ 84 h 234"/>
                <a:gd name="T76" fmla="*/ 227 w 248"/>
                <a:gd name="T77" fmla="*/ 1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8" h="234">
                  <a:moveTo>
                    <a:pt x="245" y="91"/>
                  </a:moveTo>
                  <a:cubicBezTo>
                    <a:pt x="243" y="75"/>
                    <a:pt x="236" y="60"/>
                    <a:pt x="226" y="47"/>
                  </a:cubicBezTo>
                  <a:cubicBezTo>
                    <a:pt x="217" y="35"/>
                    <a:pt x="206" y="24"/>
                    <a:pt x="192" y="15"/>
                  </a:cubicBezTo>
                  <a:cubicBezTo>
                    <a:pt x="179" y="7"/>
                    <a:pt x="163" y="2"/>
                    <a:pt x="148" y="1"/>
                  </a:cubicBezTo>
                  <a:cubicBezTo>
                    <a:pt x="140" y="0"/>
                    <a:pt x="132" y="0"/>
                    <a:pt x="125" y="1"/>
                  </a:cubicBezTo>
                  <a:cubicBezTo>
                    <a:pt x="117" y="2"/>
                    <a:pt x="109" y="4"/>
                    <a:pt x="102" y="6"/>
                  </a:cubicBezTo>
                  <a:cubicBezTo>
                    <a:pt x="87" y="11"/>
                    <a:pt x="74" y="19"/>
                    <a:pt x="61" y="28"/>
                  </a:cubicBezTo>
                  <a:cubicBezTo>
                    <a:pt x="48" y="37"/>
                    <a:pt x="37" y="47"/>
                    <a:pt x="27" y="59"/>
                  </a:cubicBezTo>
                  <a:cubicBezTo>
                    <a:pt x="17" y="71"/>
                    <a:pt x="9" y="84"/>
                    <a:pt x="4" y="99"/>
                  </a:cubicBezTo>
                  <a:cubicBezTo>
                    <a:pt x="3" y="103"/>
                    <a:pt x="2" y="107"/>
                    <a:pt x="1" y="111"/>
                  </a:cubicBezTo>
                  <a:cubicBezTo>
                    <a:pt x="1" y="113"/>
                    <a:pt x="1" y="115"/>
                    <a:pt x="0" y="117"/>
                  </a:cubicBezTo>
                  <a:cubicBezTo>
                    <a:pt x="0" y="119"/>
                    <a:pt x="0" y="121"/>
                    <a:pt x="0" y="123"/>
                  </a:cubicBezTo>
                  <a:cubicBezTo>
                    <a:pt x="0" y="131"/>
                    <a:pt x="0" y="138"/>
                    <a:pt x="1" y="146"/>
                  </a:cubicBezTo>
                  <a:cubicBezTo>
                    <a:pt x="2" y="162"/>
                    <a:pt x="6" y="177"/>
                    <a:pt x="14" y="191"/>
                  </a:cubicBezTo>
                  <a:cubicBezTo>
                    <a:pt x="21" y="205"/>
                    <a:pt x="33" y="217"/>
                    <a:pt x="47" y="224"/>
                  </a:cubicBezTo>
                  <a:cubicBezTo>
                    <a:pt x="60" y="231"/>
                    <a:pt x="76" y="234"/>
                    <a:pt x="91" y="234"/>
                  </a:cubicBezTo>
                  <a:cubicBezTo>
                    <a:pt x="107" y="234"/>
                    <a:pt x="122" y="231"/>
                    <a:pt x="137" y="227"/>
                  </a:cubicBezTo>
                  <a:cubicBezTo>
                    <a:pt x="151" y="222"/>
                    <a:pt x="165" y="216"/>
                    <a:pt x="179" y="208"/>
                  </a:cubicBezTo>
                  <a:cubicBezTo>
                    <a:pt x="192" y="199"/>
                    <a:pt x="204" y="190"/>
                    <a:pt x="215" y="178"/>
                  </a:cubicBezTo>
                  <a:cubicBezTo>
                    <a:pt x="225" y="166"/>
                    <a:pt x="234" y="153"/>
                    <a:pt x="240" y="138"/>
                  </a:cubicBezTo>
                  <a:cubicBezTo>
                    <a:pt x="245" y="123"/>
                    <a:pt x="248" y="107"/>
                    <a:pt x="245" y="91"/>
                  </a:cubicBezTo>
                  <a:close/>
                  <a:moveTo>
                    <a:pt x="227" y="124"/>
                  </a:moveTo>
                  <a:cubicBezTo>
                    <a:pt x="223" y="137"/>
                    <a:pt x="217" y="149"/>
                    <a:pt x="208" y="160"/>
                  </a:cubicBezTo>
                  <a:cubicBezTo>
                    <a:pt x="200" y="172"/>
                    <a:pt x="190" y="181"/>
                    <a:pt x="179" y="190"/>
                  </a:cubicBezTo>
                  <a:cubicBezTo>
                    <a:pt x="157" y="207"/>
                    <a:pt x="131" y="219"/>
                    <a:pt x="103" y="223"/>
                  </a:cubicBezTo>
                  <a:cubicBezTo>
                    <a:pt x="89" y="224"/>
                    <a:pt x="75" y="224"/>
                    <a:pt x="61" y="219"/>
                  </a:cubicBezTo>
                  <a:cubicBezTo>
                    <a:pt x="55" y="217"/>
                    <a:pt x="49" y="213"/>
                    <a:pt x="43" y="209"/>
                  </a:cubicBezTo>
                  <a:cubicBezTo>
                    <a:pt x="38" y="205"/>
                    <a:pt x="33" y="199"/>
                    <a:pt x="29" y="194"/>
                  </a:cubicBezTo>
                  <a:cubicBezTo>
                    <a:pt x="21" y="182"/>
                    <a:pt x="18" y="168"/>
                    <a:pt x="16" y="154"/>
                  </a:cubicBezTo>
                  <a:cubicBezTo>
                    <a:pt x="15" y="147"/>
                    <a:pt x="15" y="140"/>
                    <a:pt x="15" y="133"/>
                  </a:cubicBezTo>
                  <a:cubicBezTo>
                    <a:pt x="15" y="126"/>
                    <a:pt x="15" y="119"/>
                    <a:pt x="16" y="112"/>
                  </a:cubicBezTo>
                  <a:cubicBezTo>
                    <a:pt x="18" y="99"/>
                    <a:pt x="24" y="86"/>
                    <a:pt x="32" y="75"/>
                  </a:cubicBezTo>
                  <a:cubicBezTo>
                    <a:pt x="40" y="63"/>
                    <a:pt x="49" y="53"/>
                    <a:pt x="59" y="43"/>
                  </a:cubicBezTo>
                  <a:cubicBezTo>
                    <a:pt x="70" y="34"/>
                    <a:pt x="82" y="26"/>
                    <a:pt x="95" y="20"/>
                  </a:cubicBezTo>
                  <a:cubicBezTo>
                    <a:pt x="107" y="14"/>
                    <a:pt x="121" y="11"/>
                    <a:pt x="136" y="10"/>
                  </a:cubicBezTo>
                  <a:cubicBezTo>
                    <a:pt x="150" y="11"/>
                    <a:pt x="164" y="14"/>
                    <a:pt x="176" y="21"/>
                  </a:cubicBezTo>
                  <a:cubicBezTo>
                    <a:pt x="189" y="27"/>
                    <a:pt x="200" y="37"/>
                    <a:pt x="208" y="48"/>
                  </a:cubicBezTo>
                  <a:cubicBezTo>
                    <a:pt x="217" y="59"/>
                    <a:pt x="224" y="71"/>
                    <a:pt x="227" y="84"/>
                  </a:cubicBezTo>
                  <a:cubicBezTo>
                    <a:pt x="231" y="97"/>
                    <a:pt x="231" y="111"/>
                    <a:pt x="227" y="124"/>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19" name="Freeform 518"/>
            <p:cNvSpPr>
              <a:spLocks/>
            </p:cNvSpPr>
            <p:nvPr/>
          </p:nvSpPr>
          <p:spPr bwMode="auto">
            <a:xfrm>
              <a:off x="879475" y="1619250"/>
              <a:ext cx="885825" cy="790575"/>
            </a:xfrm>
            <a:custGeom>
              <a:avLst/>
              <a:gdLst>
                <a:gd name="T0" fmla="*/ 2 w 271"/>
                <a:gd name="T1" fmla="*/ 94 h 242"/>
                <a:gd name="T2" fmla="*/ 141 w 271"/>
                <a:gd name="T3" fmla="*/ 6 h 242"/>
                <a:gd name="T4" fmla="*/ 256 w 271"/>
                <a:gd name="T5" fmla="*/ 89 h 242"/>
                <a:gd name="T6" fmla="*/ 198 w 271"/>
                <a:gd name="T7" fmla="*/ 217 h 242"/>
                <a:gd name="T8" fmla="*/ 105 w 271"/>
                <a:gd name="T9" fmla="*/ 238 h 242"/>
                <a:gd name="T10" fmla="*/ 2 w 271"/>
                <a:gd name="T11" fmla="*/ 101 h 242"/>
                <a:gd name="T12" fmla="*/ 2 w 27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71" h="242">
                  <a:moveTo>
                    <a:pt x="2" y="94"/>
                  </a:moveTo>
                  <a:cubicBezTo>
                    <a:pt x="9" y="35"/>
                    <a:pt x="86" y="0"/>
                    <a:pt x="141" y="6"/>
                  </a:cubicBezTo>
                  <a:cubicBezTo>
                    <a:pt x="188" y="11"/>
                    <a:pt x="242" y="40"/>
                    <a:pt x="256" y="89"/>
                  </a:cubicBezTo>
                  <a:cubicBezTo>
                    <a:pt x="271" y="140"/>
                    <a:pt x="245" y="194"/>
                    <a:pt x="198" y="217"/>
                  </a:cubicBezTo>
                  <a:cubicBezTo>
                    <a:pt x="174" y="229"/>
                    <a:pt x="133" y="242"/>
                    <a:pt x="105" y="238"/>
                  </a:cubicBezTo>
                  <a:cubicBezTo>
                    <a:pt x="37" y="230"/>
                    <a:pt x="0" y="165"/>
                    <a:pt x="2" y="101"/>
                  </a:cubicBezTo>
                  <a:cubicBezTo>
                    <a:pt x="2" y="99"/>
                    <a:pt x="2" y="97"/>
                    <a:pt x="2" y="94"/>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 name="Freeform 519"/>
            <p:cNvSpPr>
              <a:spLocks noEditPoints="1"/>
            </p:cNvSpPr>
            <p:nvPr/>
          </p:nvSpPr>
          <p:spPr bwMode="auto">
            <a:xfrm>
              <a:off x="860425" y="1612900"/>
              <a:ext cx="901700" cy="800100"/>
            </a:xfrm>
            <a:custGeom>
              <a:avLst/>
              <a:gdLst>
                <a:gd name="T0" fmla="*/ 269 w 276"/>
                <a:gd name="T1" fmla="*/ 85 h 245"/>
                <a:gd name="T2" fmla="*/ 241 w 276"/>
                <a:gd name="T3" fmla="*/ 42 h 245"/>
                <a:gd name="T4" fmla="*/ 198 w 276"/>
                <a:gd name="T5" fmla="*/ 15 h 245"/>
                <a:gd name="T6" fmla="*/ 149 w 276"/>
                <a:gd name="T7" fmla="*/ 2 h 245"/>
                <a:gd name="T8" fmla="*/ 99 w 276"/>
                <a:gd name="T9" fmla="*/ 6 h 245"/>
                <a:gd name="T10" fmla="*/ 52 w 276"/>
                <a:gd name="T11" fmla="*/ 26 h 245"/>
                <a:gd name="T12" fmla="*/ 15 w 276"/>
                <a:gd name="T13" fmla="*/ 60 h 245"/>
                <a:gd name="T14" fmla="*/ 0 w 276"/>
                <a:gd name="T15" fmla="*/ 108 h 245"/>
                <a:gd name="T16" fmla="*/ 33 w 276"/>
                <a:gd name="T17" fmla="*/ 203 h 245"/>
                <a:gd name="T18" fmla="*/ 72 w 276"/>
                <a:gd name="T19" fmla="*/ 234 h 245"/>
                <a:gd name="T20" fmla="*/ 96 w 276"/>
                <a:gd name="T21" fmla="*/ 242 h 245"/>
                <a:gd name="T22" fmla="*/ 121 w 276"/>
                <a:gd name="T23" fmla="*/ 245 h 245"/>
                <a:gd name="T24" fmla="*/ 171 w 276"/>
                <a:gd name="T25" fmla="*/ 238 h 245"/>
                <a:gd name="T26" fmla="*/ 194 w 276"/>
                <a:gd name="T27" fmla="*/ 230 h 245"/>
                <a:gd name="T28" fmla="*/ 217 w 276"/>
                <a:gd name="T29" fmla="*/ 219 h 245"/>
                <a:gd name="T30" fmla="*/ 255 w 276"/>
                <a:gd name="T31" fmla="*/ 184 h 245"/>
                <a:gd name="T32" fmla="*/ 273 w 276"/>
                <a:gd name="T33" fmla="*/ 137 h 245"/>
                <a:gd name="T34" fmla="*/ 269 w 276"/>
                <a:gd name="T35" fmla="*/ 85 h 245"/>
                <a:gd name="T36" fmla="*/ 220 w 276"/>
                <a:gd name="T37" fmla="*/ 200 h 245"/>
                <a:gd name="T38" fmla="*/ 180 w 276"/>
                <a:gd name="T39" fmla="*/ 222 h 245"/>
                <a:gd name="T40" fmla="*/ 135 w 276"/>
                <a:gd name="T41" fmla="*/ 234 h 245"/>
                <a:gd name="T42" fmla="*/ 51 w 276"/>
                <a:gd name="T43" fmla="*/ 206 h 245"/>
                <a:gd name="T44" fmla="*/ 26 w 276"/>
                <a:gd name="T45" fmla="*/ 167 h 245"/>
                <a:gd name="T46" fmla="*/ 16 w 276"/>
                <a:gd name="T47" fmla="*/ 122 h 245"/>
                <a:gd name="T48" fmla="*/ 15 w 276"/>
                <a:gd name="T49" fmla="*/ 100 h 245"/>
                <a:gd name="T50" fmla="*/ 21 w 276"/>
                <a:gd name="T51" fmla="*/ 78 h 245"/>
                <a:gd name="T52" fmla="*/ 48 w 276"/>
                <a:gd name="T53" fmla="*/ 43 h 245"/>
                <a:gd name="T54" fmla="*/ 134 w 276"/>
                <a:gd name="T55" fmla="*/ 12 h 245"/>
                <a:gd name="T56" fmla="*/ 180 w 276"/>
                <a:gd name="T57" fmla="*/ 21 h 245"/>
                <a:gd name="T58" fmla="*/ 220 w 276"/>
                <a:gd name="T59" fmla="*/ 43 h 245"/>
                <a:gd name="T60" fmla="*/ 248 w 276"/>
                <a:gd name="T61" fmla="*/ 78 h 245"/>
                <a:gd name="T62" fmla="*/ 258 w 276"/>
                <a:gd name="T63" fmla="*/ 122 h 245"/>
                <a:gd name="T64" fmla="*/ 220 w 276"/>
                <a:gd name="T65" fmla="*/ 20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245">
                  <a:moveTo>
                    <a:pt x="269" y="85"/>
                  </a:moveTo>
                  <a:cubicBezTo>
                    <a:pt x="263" y="69"/>
                    <a:pt x="253" y="54"/>
                    <a:pt x="241" y="42"/>
                  </a:cubicBezTo>
                  <a:cubicBezTo>
                    <a:pt x="228" y="30"/>
                    <a:pt x="213" y="21"/>
                    <a:pt x="198" y="15"/>
                  </a:cubicBezTo>
                  <a:cubicBezTo>
                    <a:pt x="182" y="8"/>
                    <a:pt x="166" y="4"/>
                    <a:pt x="149" y="2"/>
                  </a:cubicBezTo>
                  <a:cubicBezTo>
                    <a:pt x="132" y="0"/>
                    <a:pt x="115" y="2"/>
                    <a:pt x="99" y="6"/>
                  </a:cubicBezTo>
                  <a:cubicBezTo>
                    <a:pt x="82" y="10"/>
                    <a:pt x="67" y="17"/>
                    <a:pt x="52" y="26"/>
                  </a:cubicBezTo>
                  <a:cubicBezTo>
                    <a:pt x="38" y="35"/>
                    <a:pt x="25" y="46"/>
                    <a:pt x="15" y="60"/>
                  </a:cubicBezTo>
                  <a:cubicBezTo>
                    <a:pt x="5" y="74"/>
                    <a:pt x="0" y="91"/>
                    <a:pt x="0" y="108"/>
                  </a:cubicBezTo>
                  <a:cubicBezTo>
                    <a:pt x="0" y="142"/>
                    <a:pt x="11" y="177"/>
                    <a:pt x="33" y="203"/>
                  </a:cubicBezTo>
                  <a:cubicBezTo>
                    <a:pt x="44" y="216"/>
                    <a:pt x="57" y="227"/>
                    <a:pt x="72" y="234"/>
                  </a:cubicBezTo>
                  <a:cubicBezTo>
                    <a:pt x="80" y="237"/>
                    <a:pt x="88" y="240"/>
                    <a:pt x="96" y="242"/>
                  </a:cubicBezTo>
                  <a:cubicBezTo>
                    <a:pt x="104" y="244"/>
                    <a:pt x="113" y="245"/>
                    <a:pt x="121" y="245"/>
                  </a:cubicBezTo>
                  <a:cubicBezTo>
                    <a:pt x="138" y="245"/>
                    <a:pt x="154" y="242"/>
                    <a:pt x="171" y="238"/>
                  </a:cubicBezTo>
                  <a:cubicBezTo>
                    <a:pt x="179" y="236"/>
                    <a:pt x="187" y="233"/>
                    <a:pt x="194" y="230"/>
                  </a:cubicBezTo>
                  <a:cubicBezTo>
                    <a:pt x="202" y="227"/>
                    <a:pt x="210" y="224"/>
                    <a:pt x="217" y="219"/>
                  </a:cubicBezTo>
                  <a:cubicBezTo>
                    <a:pt x="232" y="211"/>
                    <a:pt x="245" y="199"/>
                    <a:pt x="255" y="184"/>
                  </a:cubicBezTo>
                  <a:cubicBezTo>
                    <a:pt x="264" y="170"/>
                    <a:pt x="271" y="154"/>
                    <a:pt x="273" y="137"/>
                  </a:cubicBezTo>
                  <a:cubicBezTo>
                    <a:pt x="276" y="119"/>
                    <a:pt x="274" y="102"/>
                    <a:pt x="269" y="85"/>
                  </a:cubicBezTo>
                  <a:close/>
                  <a:moveTo>
                    <a:pt x="220" y="200"/>
                  </a:moveTo>
                  <a:cubicBezTo>
                    <a:pt x="208" y="210"/>
                    <a:pt x="194" y="216"/>
                    <a:pt x="180" y="222"/>
                  </a:cubicBezTo>
                  <a:cubicBezTo>
                    <a:pt x="165" y="227"/>
                    <a:pt x="150" y="232"/>
                    <a:pt x="135" y="234"/>
                  </a:cubicBezTo>
                  <a:cubicBezTo>
                    <a:pt x="105" y="239"/>
                    <a:pt x="72" y="228"/>
                    <a:pt x="51" y="206"/>
                  </a:cubicBezTo>
                  <a:cubicBezTo>
                    <a:pt x="40" y="195"/>
                    <a:pt x="32" y="181"/>
                    <a:pt x="26" y="167"/>
                  </a:cubicBezTo>
                  <a:cubicBezTo>
                    <a:pt x="20" y="153"/>
                    <a:pt x="17" y="138"/>
                    <a:pt x="16" y="122"/>
                  </a:cubicBezTo>
                  <a:cubicBezTo>
                    <a:pt x="15" y="115"/>
                    <a:pt x="15" y="107"/>
                    <a:pt x="15" y="100"/>
                  </a:cubicBezTo>
                  <a:cubicBezTo>
                    <a:pt x="16" y="92"/>
                    <a:pt x="18" y="85"/>
                    <a:pt x="21" y="78"/>
                  </a:cubicBezTo>
                  <a:cubicBezTo>
                    <a:pt x="27" y="64"/>
                    <a:pt x="37" y="52"/>
                    <a:pt x="48" y="43"/>
                  </a:cubicBezTo>
                  <a:cubicBezTo>
                    <a:pt x="72" y="23"/>
                    <a:pt x="103" y="12"/>
                    <a:pt x="134" y="12"/>
                  </a:cubicBezTo>
                  <a:cubicBezTo>
                    <a:pt x="150" y="12"/>
                    <a:pt x="165" y="15"/>
                    <a:pt x="180" y="21"/>
                  </a:cubicBezTo>
                  <a:cubicBezTo>
                    <a:pt x="194" y="26"/>
                    <a:pt x="208" y="34"/>
                    <a:pt x="220" y="43"/>
                  </a:cubicBezTo>
                  <a:cubicBezTo>
                    <a:pt x="232" y="53"/>
                    <a:pt x="242" y="65"/>
                    <a:pt x="248" y="78"/>
                  </a:cubicBezTo>
                  <a:cubicBezTo>
                    <a:pt x="255" y="91"/>
                    <a:pt x="258" y="107"/>
                    <a:pt x="258" y="122"/>
                  </a:cubicBezTo>
                  <a:cubicBezTo>
                    <a:pt x="257" y="152"/>
                    <a:pt x="243" y="181"/>
                    <a:pt x="220" y="200"/>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21" name="Freeform 520"/>
            <p:cNvSpPr>
              <a:spLocks/>
            </p:cNvSpPr>
            <p:nvPr/>
          </p:nvSpPr>
          <p:spPr bwMode="auto">
            <a:xfrm>
              <a:off x="696913" y="2714625"/>
              <a:ext cx="882650" cy="866775"/>
            </a:xfrm>
            <a:custGeom>
              <a:avLst/>
              <a:gdLst>
                <a:gd name="T0" fmla="*/ 12 w 270"/>
                <a:gd name="T1" fmla="*/ 83 h 265"/>
                <a:gd name="T2" fmla="*/ 54 w 270"/>
                <a:gd name="T3" fmla="*/ 30 h 265"/>
                <a:gd name="T4" fmla="*/ 206 w 270"/>
                <a:gd name="T5" fmla="*/ 26 h 265"/>
                <a:gd name="T6" fmla="*/ 250 w 270"/>
                <a:gd name="T7" fmla="*/ 169 h 265"/>
                <a:gd name="T8" fmla="*/ 88 w 270"/>
                <a:gd name="T9" fmla="*/ 249 h 265"/>
                <a:gd name="T10" fmla="*/ 7 w 270"/>
                <a:gd name="T11" fmla="*/ 162 h 265"/>
                <a:gd name="T12" fmla="*/ 12 w 270"/>
                <a:gd name="T13" fmla="*/ 83 h 265"/>
              </a:gdLst>
              <a:ahLst/>
              <a:cxnLst>
                <a:cxn ang="0">
                  <a:pos x="T0" y="T1"/>
                </a:cxn>
                <a:cxn ang="0">
                  <a:pos x="T2" y="T3"/>
                </a:cxn>
                <a:cxn ang="0">
                  <a:pos x="T4" y="T5"/>
                </a:cxn>
                <a:cxn ang="0">
                  <a:pos x="T6" y="T7"/>
                </a:cxn>
                <a:cxn ang="0">
                  <a:pos x="T8" y="T9"/>
                </a:cxn>
                <a:cxn ang="0">
                  <a:pos x="T10" y="T11"/>
                </a:cxn>
                <a:cxn ang="0">
                  <a:pos x="T12" y="T13"/>
                </a:cxn>
              </a:cxnLst>
              <a:rect l="0" t="0" r="r" b="b"/>
              <a:pathLst>
                <a:path w="270" h="265">
                  <a:moveTo>
                    <a:pt x="12" y="83"/>
                  </a:moveTo>
                  <a:cubicBezTo>
                    <a:pt x="21" y="61"/>
                    <a:pt x="35" y="42"/>
                    <a:pt x="54" y="30"/>
                  </a:cubicBezTo>
                  <a:cubicBezTo>
                    <a:pt x="94" y="3"/>
                    <a:pt x="164" y="0"/>
                    <a:pt x="206" y="26"/>
                  </a:cubicBezTo>
                  <a:cubicBezTo>
                    <a:pt x="257" y="57"/>
                    <a:pt x="270" y="116"/>
                    <a:pt x="250" y="169"/>
                  </a:cubicBezTo>
                  <a:cubicBezTo>
                    <a:pt x="226" y="235"/>
                    <a:pt x="156" y="265"/>
                    <a:pt x="88" y="249"/>
                  </a:cubicBezTo>
                  <a:cubicBezTo>
                    <a:pt x="46" y="240"/>
                    <a:pt x="19" y="201"/>
                    <a:pt x="7" y="162"/>
                  </a:cubicBezTo>
                  <a:cubicBezTo>
                    <a:pt x="0" y="136"/>
                    <a:pt x="2" y="107"/>
                    <a:pt x="12" y="83"/>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 name="Freeform 521"/>
            <p:cNvSpPr>
              <a:spLocks noEditPoints="1"/>
            </p:cNvSpPr>
            <p:nvPr/>
          </p:nvSpPr>
          <p:spPr bwMode="auto">
            <a:xfrm>
              <a:off x="679450" y="2720975"/>
              <a:ext cx="893763" cy="838200"/>
            </a:xfrm>
            <a:custGeom>
              <a:avLst/>
              <a:gdLst>
                <a:gd name="T0" fmla="*/ 266 w 273"/>
                <a:gd name="T1" fmla="*/ 80 h 256"/>
                <a:gd name="T2" fmla="*/ 238 w 273"/>
                <a:gd name="T3" fmla="*/ 36 h 256"/>
                <a:gd name="T4" fmla="*/ 194 w 273"/>
                <a:gd name="T5" fmla="*/ 8 h 256"/>
                <a:gd name="T6" fmla="*/ 143 w 273"/>
                <a:gd name="T7" fmla="*/ 0 h 256"/>
                <a:gd name="T8" fmla="*/ 92 w 273"/>
                <a:gd name="T9" fmla="*/ 7 h 256"/>
                <a:gd name="T10" fmla="*/ 46 w 273"/>
                <a:gd name="T11" fmla="*/ 31 h 256"/>
                <a:gd name="T12" fmla="*/ 1 w 273"/>
                <a:gd name="T13" fmla="*/ 122 h 256"/>
                <a:gd name="T14" fmla="*/ 9 w 273"/>
                <a:gd name="T15" fmla="*/ 173 h 256"/>
                <a:gd name="T16" fmla="*/ 35 w 273"/>
                <a:gd name="T17" fmla="*/ 218 h 256"/>
                <a:gd name="T18" fmla="*/ 77 w 273"/>
                <a:gd name="T19" fmla="*/ 248 h 256"/>
                <a:gd name="T20" fmla="*/ 102 w 273"/>
                <a:gd name="T21" fmla="*/ 254 h 256"/>
                <a:gd name="T22" fmla="*/ 128 w 273"/>
                <a:gd name="T23" fmla="*/ 256 h 256"/>
                <a:gd name="T24" fmla="*/ 179 w 273"/>
                <a:gd name="T25" fmla="*/ 248 h 256"/>
                <a:gd name="T26" fmla="*/ 224 w 273"/>
                <a:gd name="T27" fmla="*/ 224 h 256"/>
                <a:gd name="T28" fmla="*/ 257 w 273"/>
                <a:gd name="T29" fmla="*/ 183 h 256"/>
                <a:gd name="T30" fmla="*/ 271 w 273"/>
                <a:gd name="T31" fmla="*/ 133 h 256"/>
                <a:gd name="T32" fmla="*/ 266 w 273"/>
                <a:gd name="T33" fmla="*/ 80 h 256"/>
                <a:gd name="T34" fmla="*/ 216 w 273"/>
                <a:gd name="T35" fmla="*/ 211 h 256"/>
                <a:gd name="T36" fmla="*/ 176 w 273"/>
                <a:gd name="T37" fmla="*/ 236 h 256"/>
                <a:gd name="T38" fmla="*/ 130 w 273"/>
                <a:gd name="T39" fmla="*/ 245 h 256"/>
                <a:gd name="T40" fmla="*/ 107 w 273"/>
                <a:gd name="T41" fmla="*/ 244 h 256"/>
                <a:gd name="T42" fmla="*/ 84 w 273"/>
                <a:gd name="T43" fmla="*/ 239 h 256"/>
                <a:gd name="T44" fmla="*/ 46 w 273"/>
                <a:gd name="T45" fmla="*/ 212 h 256"/>
                <a:gd name="T46" fmla="*/ 23 w 273"/>
                <a:gd name="T47" fmla="*/ 170 h 256"/>
                <a:gd name="T48" fmla="*/ 17 w 273"/>
                <a:gd name="T49" fmla="*/ 148 h 256"/>
                <a:gd name="T50" fmla="*/ 15 w 273"/>
                <a:gd name="T51" fmla="*/ 124 h 256"/>
                <a:gd name="T52" fmla="*/ 52 w 273"/>
                <a:gd name="T53" fmla="*/ 41 h 256"/>
                <a:gd name="T54" fmla="*/ 93 w 273"/>
                <a:gd name="T55" fmla="*/ 18 h 256"/>
                <a:gd name="T56" fmla="*/ 140 w 273"/>
                <a:gd name="T57" fmla="*/ 11 h 256"/>
                <a:gd name="T58" fmla="*/ 187 w 273"/>
                <a:gd name="T59" fmla="*/ 18 h 256"/>
                <a:gd name="T60" fmla="*/ 226 w 273"/>
                <a:gd name="T61" fmla="*/ 44 h 256"/>
                <a:gd name="T62" fmla="*/ 255 w 273"/>
                <a:gd name="T63" fmla="*/ 129 h 256"/>
                <a:gd name="T64" fmla="*/ 216 w 273"/>
                <a:gd name="T65" fmla="*/ 21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 h="256">
                  <a:moveTo>
                    <a:pt x="266" y="80"/>
                  </a:moveTo>
                  <a:cubicBezTo>
                    <a:pt x="260" y="64"/>
                    <a:pt x="251" y="48"/>
                    <a:pt x="238" y="36"/>
                  </a:cubicBezTo>
                  <a:cubicBezTo>
                    <a:pt x="226" y="23"/>
                    <a:pt x="211" y="13"/>
                    <a:pt x="194" y="8"/>
                  </a:cubicBezTo>
                  <a:cubicBezTo>
                    <a:pt x="177" y="2"/>
                    <a:pt x="160" y="0"/>
                    <a:pt x="143" y="0"/>
                  </a:cubicBezTo>
                  <a:cubicBezTo>
                    <a:pt x="125" y="0"/>
                    <a:pt x="108" y="3"/>
                    <a:pt x="92" y="7"/>
                  </a:cubicBezTo>
                  <a:cubicBezTo>
                    <a:pt x="75" y="12"/>
                    <a:pt x="59" y="20"/>
                    <a:pt x="46" y="31"/>
                  </a:cubicBezTo>
                  <a:cubicBezTo>
                    <a:pt x="19" y="53"/>
                    <a:pt x="3" y="87"/>
                    <a:pt x="1" y="122"/>
                  </a:cubicBezTo>
                  <a:cubicBezTo>
                    <a:pt x="0" y="139"/>
                    <a:pt x="3" y="157"/>
                    <a:pt x="9" y="173"/>
                  </a:cubicBezTo>
                  <a:cubicBezTo>
                    <a:pt x="15" y="189"/>
                    <a:pt x="24" y="205"/>
                    <a:pt x="35" y="218"/>
                  </a:cubicBezTo>
                  <a:cubicBezTo>
                    <a:pt x="47" y="231"/>
                    <a:pt x="61" y="242"/>
                    <a:pt x="77" y="248"/>
                  </a:cubicBezTo>
                  <a:cubicBezTo>
                    <a:pt x="85" y="251"/>
                    <a:pt x="94" y="253"/>
                    <a:pt x="102" y="254"/>
                  </a:cubicBezTo>
                  <a:cubicBezTo>
                    <a:pt x="111" y="255"/>
                    <a:pt x="119" y="256"/>
                    <a:pt x="128" y="256"/>
                  </a:cubicBezTo>
                  <a:cubicBezTo>
                    <a:pt x="145" y="256"/>
                    <a:pt x="162" y="253"/>
                    <a:pt x="179" y="248"/>
                  </a:cubicBezTo>
                  <a:cubicBezTo>
                    <a:pt x="195" y="243"/>
                    <a:pt x="210" y="235"/>
                    <a:pt x="224" y="224"/>
                  </a:cubicBezTo>
                  <a:cubicBezTo>
                    <a:pt x="237" y="213"/>
                    <a:pt x="249" y="199"/>
                    <a:pt x="257" y="183"/>
                  </a:cubicBezTo>
                  <a:cubicBezTo>
                    <a:pt x="265" y="167"/>
                    <a:pt x="269" y="150"/>
                    <a:pt x="271" y="133"/>
                  </a:cubicBezTo>
                  <a:cubicBezTo>
                    <a:pt x="273" y="115"/>
                    <a:pt x="271" y="97"/>
                    <a:pt x="266" y="80"/>
                  </a:cubicBezTo>
                  <a:close/>
                  <a:moveTo>
                    <a:pt x="216" y="211"/>
                  </a:moveTo>
                  <a:cubicBezTo>
                    <a:pt x="205" y="222"/>
                    <a:pt x="191" y="230"/>
                    <a:pt x="176" y="236"/>
                  </a:cubicBezTo>
                  <a:cubicBezTo>
                    <a:pt x="162" y="241"/>
                    <a:pt x="146" y="245"/>
                    <a:pt x="130" y="245"/>
                  </a:cubicBezTo>
                  <a:cubicBezTo>
                    <a:pt x="123" y="245"/>
                    <a:pt x="115" y="245"/>
                    <a:pt x="107" y="244"/>
                  </a:cubicBezTo>
                  <a:cubicBezTo>
                    <a:pt x="99" y="243"/>
                    <a:pt x="91" y="242"/>
                    <a:pt x="84" y="239"/>
                  </a:cubicBezTo>
                  <a:cubicBezTo>
                    <a:pt x="69" y="234"/>
                    <a:pt x="56" y="224"/>
                    <a:pt x="46" y="212"/>
                  </a:cubicBezTo>
                  <a:cubicBezTo>
                    <a:pt x="36" y="199"/>
                    <a:pt x="28" y="185"/>
                    <a:pt x="23" y="170"/>
                  </a:cubicBezTo>
                  <a:cubicBezTo>
                    <a:pt x="20" y="163"/>
                    <a:pt x="18" y="155"/>
                    <a:pt x="17" y="148"/>
                  </a:cubicBezTo>
                  <a:cubicBezTo>
                    <a:pt x="15" y="140"/>
                    <a:pt x="15" y="132"/>
                    <a:pt x="15" y="124"/>
                  </a:cubicBezTo>
                  <a:cubicBezTo>
                    <a:pt x="17" y="93"/>
                    <a:pt x="30" y="63"/>
                    <a:pt x="52" y="41"/>
                  </a:cubicBezTo>
                  <a:cubicBezTo>
                    <a:pt x="64" y="30"/>
                    <a:pt x="78" y="23"/>
                    <a:pt x="93" y="18"/>
                  </a:cubicBezTo>
                  <a:cubicBezTo>
                    <a:pt x="108" y="13"/>
                    <a:pt x="124" y="11"/>
                    <a:pt x="140" y="11"/>
                  </a:cubicBezTo>
                  <a:cubicBezTo>
                    <a:pt x="156" y="11"/>
                    <a:pt x="172" y="13"/>
                    <a:pt x="187" y="18"/>
                  </a:cubicBezTo>
                  <a:cubicBezTo>
                    <a:pt x="202" y="24"/>
                    <a:pt x="216" y="33"/>
                    <a:pt x="226" y="44"/>
                  </a:cubicBezTo>
                  <a:cubicBezTo>
                    <a:pt x="248" y="67"/>
                    <a:pt x="258" y="99"/>
                    <a:pt x="255" y="129"/>
                  </a:cubicBezTo>
                  <a:cubicBezTo>
                    <a:pt x="252" y="160"/>
                    <a:pt x="239" y="191"/>
                    <a:pt x="216" y="211"/>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23" name="Freeform 522"/>
            <p:cNvSpPr>
              <a:spLocks/>
            </p:cNvSpPr>
            <p:nvPr/>
          </p:nvSpPr>
          <p:spPr bwMode="auto">
            <a:xfrm>
              <a:off x="1458913" y="2557463"/>
              <a:ext cx="833438" cy="808038"/>
            </a:xfrm>
            <a:custGeom>
              <a:avLst/>
              <a:gdLst>
                <a:gd name="T0" fmla="*/ 59 w 255"/>
                <a:gd name="T1" fmla="*/ 29 h 247"/>
                <a:gd name="T2" fmla="*/ 244 w 255"/>
                <a:gd name="T3" fmla="*/ 128 h 247"/>
                <a:gd name="T4" fmla="*/ 134 w 255"/>
                <a:gd name="T5" fmla="*/ 236 h 247"/>
                <a:gd name="T6" fmla="*/ 9 w 255"/>
                <a:gd name="T7" fmla="*/ 131 h 247"/>
                <a:gd name="T8" fmla="*/ 59 w 255"/>
                <a:gd name="T9" fmla="*/ 29 h 247"/>
              </a:gdLst>
              <a:ahLst/>
              <a:cxnLst>
                <a:cxn ang="0">
                  <a:pos x="T0" y="T1"/>
                </a:cxn>
                <a:cxn ang="0">
                  <a:pos x="T2" y="T3"/>
                </a:cxn>
                <a:cxn ang="0">
                  <a:pos x="T4" y="T5"/>
                </a:cxn>
                <a:cxn ang="0">
                  <a:pos x="T6" y="T7"/>
                </a:cxn>
                <a:cxn ang="0">
                  <a:pos x="T8" y="T9"/>
                </a:cxn>
              </a:cxnLst>
              <a:rect l="0" t="0" r="r" b="b"/>
              <a:pathLst>
                <a:path w="255" h="247">
                  <a:moveTo>
                    <a:pt x="59" y="29"/>
                  </a:moveTo>
                  <a:cubicBezTo>
                    <a:pt x="124" y="0"/>
                    <a:pt x="255" y="40"/>
                    <a:pt x="244" y="128"/>
                  </a:cubicBezTo>
                  <a:cubicBezTo>
                    <a:pt x="237" y="182"/>
                    <a:pt x="185" y="227"/>
                    <a:pt x="134" y="236"/>
                  </a:cubicBezTo>
                  <a:cubicBezTo>
                    <a:pt x="69" y="247"/>
                    <a:pt x="17" y="194"/>
                    <a:pt x="9" y="131"/>
                  </a:cubicBezTo>
                  <a:cubicBezTo>
                    <a:pt x="5" y="96"/>
                    <a:pt x="0" y="56"/>
                    <a:pt x="59" y="29"/>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 name="Freeform 523"/>
            <p:cNvSpPr>
              <a:spLocks noEditPoints="1"/>
            </p:cNvSpPr>
            <p:nvPr/>
          </p:nvSpPr>
          <p:spPr bwMode="auto">
            <a:xfrm>
              <a:off x="1454150" y="2600325"/>
              <a:ext cx="838200" cy="746125"/>
            </a:xfrm>
            <a:custGeom>
              <a:avLst/>
              <a:gdLst>
                <a:gd name="T0" fmla="*/ 246 w 256"/>
                <a:gd name="T1" fmla="*/ 70 h 228"/>
                <a:gd name="T2" fmla="*/ 233 w 256"/>
                <a:gd name="T3" fmla="*/ 50 h 228"/>
                <a:gd name="T4" fmla="*/ 216 w 256"/>
                <a:gd name="T5" fmla="*/ 33 h 228"/>
                <a:gd name="T6" fmla="*/ 128 w 256"/>
                <a:gd name="T7" fmla="*/ 2 h 228"/>
                <a:gd name="T8" fmla="*/ 81 w 256"/>
                <a:gd name="T9" fmla="*/ 4 h 228"/>
                <a:gd name="T10" fmla="*/ 38 w 256"/>
                <a:gd name="T11" fmla="*/ 23 h 228"/>
                <a:gd name="T12" fmla="*/ 7 w 256"/>
                <a:gd name="T13" fmla="*/ 57 h 228"/>
                <a:gd name="T14" fmla="*/ 1 w 256"/>
                <a:gd name="T15" fmla="*/ 104 h 228"/>
                <a:gd name="T16" fmla="*/ 4 w 256"/>
                <a:gd name="T17" fmla="*/ 128 h 228"/>
                <a:gd name="T18" fmla="*/ 10 w 256"/>
                <a:gd name="T19" fmla="*/ 150 h 228"/>
                <a:gd name="T20" fmla="*/ 35 w 256"/>
                <a:gd name="T21" fmla="*/ 191 h 228"/>
                <a:gd name="T22" fmla="*/ 118 w 256"/>
                <a:gd name="T23" fmla="*/ 228 h 228"/>
                <a:gd name="T24" fmla="*/ 163 w 256"/>
                <a:gd name="T25" fmla="*/ 220 h 228"/>
                <a:gd name="T26" fmla="*/ 204 w 256"/>
                <a:gd name="T27" fmla="*/ 197 h 228"/>
                <a:gd name="T28" fmla="*/ 236 w 256"/>
                <a:gd name="T29" fmla="*/ 162 h 228"/>
                <a:gd name="T30" fmla="*/ 253 w 256"/>
                <a:gd name="T31" fmla="*/ 118 h 228"/>
                <a:gd name="T32" fmla="*/ 246 w 256"/>
                <a:gd name="T33" fmla="*/ 70 h 228"/>
                <a:gd name="T34" fmla="*/ 223 w 256"/>
                <a:gd name="T35" fmla="*/ 62 h 228"/>
                <a:gd name="T36" fmla="*/ 237 w 256"/>
                <a:gd name="T37" fmla="*/ 99 h 228"/>
                <a:gd name="T38" fmla="*/ 230 w 256"/>
                <a:gd name="T39" fmla="*/ 140 h 228"/>
                <a:gd name="T40" fmla="*/ 207 w 256"/>
                <a:gd name="T41" fmla="*/ 174 h 228"/>
                <a:gd name="T42" fmla="*/ 135 w 256"/>
                <a:gd name="T43" fmla="*/ 216 h 228"/>
                <a:gd name="T44" fmla="*/ 93 w 256"/>
                <a:gd name="T45" fmla="*/ 215 h 228"/>
                <a:gd name="T46" fmla="*/ 56 w 256"/>
                <a:gd name="T47" fmla="*/ 195 h 228"/>
                <a:gd name="T48" fmla="*/ 18 w 256"/>
                <a:gd name="T49" fmla="*/ 121 h 228"/>
                <a:gd name="T50" fmla="*/ 16 w 256"/>
                <a:gd name="T51" fmla="*/ 79 h 228"/>
                <a:gd name="T52" fmla="*/ 21 w 256"/>
                <a:gd name="T53" fmla="*/ 59 h 228"/>
                <a:gd name="T54" fmla="*/ 33 w 256"/>
                <a:gd name="T55" fmla="*/ 42 h 228"/>
                <a:gd name="T56" fmla="*/ 68 w 256"/>
                <a:gd name="T57" fmla="*/ 19 h 228"/>
                <a:gd name="T58" fmla="*/ 110 w 256"/>
                <a:gd name="T59" fmla="*/ 11 h 228"/>
                <a:gd name="T60" fmla="*/ 191 w 256"/>
                <a:gd name="T61" fmla="*/ 35 h 228"/>
                <a:gd name="T62" fmla="*/ 223 w 256"/>
                <a:gd name="T63" fmla="*/ 6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 h="228">
                  <a:moveTo>
                    <a:pt x="246" y="70"/>
                  </a:moveTo>
                  <a:cubicBezTo>
                    <a:pt x="243" y="63"/>
                    <a:pt x="238" y="56"/>
                    <a:pt x="233" y="50"/>
                  </a:cubicBezTo>
                  <a:cubicBezTo>
                    <a:pt x="228" y="44"/>
                    <a:pt x="222" y="38"/>
                    <a:pt x="216" y="33"/>
                  </a:cubicBezTo>
                  <a:cubicBezTo>
                    <a:pt x="190" y="14"/>
                    <a:pt x="159" y="4"/>
                    <a:pt x="128" y="2"/>
                  </a:cubicBezTo>
                  <a:cubicBezTo>
                    <a:pt x="112" y="0"/>
                    <a:pt x="97" y="1"/>
                    <a:pt x="81" y="4"/>
                  </a:cubicBezTo>
                  <a:cubicBezTo>
                    <a:pt x="66" y="7"/>
                    <a:pt x="52" y="14"/>
                    <a:pt x="38" y="23"/>
                  </a:cubicBezTo>
                  <a:cubicBezTo>
                    <a:pt x="25" y="31"/>
                    <a:pt x="14" y="43"/>
                    <a:pt x="7" y="57"/>
                  </a:cubicBezTo>
                  <a:cubicBezTo>
                    <a:pt x="1" y="72"/>
                    <a:pt x="0" y="89"/>
                    <a:pt x="1" y="104"/>
                  </a:cubicBezTo>
                  <a:cubicBezTo>
                    <a:pt x="2" y="112"/>
                    <a:pt x="3" y="120"/>
                    <a:pt x="4" y="128"/>
                  </a:cubicBezTo>
                  <a:cubicBezTo>
                    <a:pt x="5" y="135"/>
                    <a:pt x="7" y="143"/>
                    <a:pt x="10" y="150"/>
                  </a:cubicBezTo>
                  <a:cubicBezTo>
                    <a:pt x="16" y="165"/>
                    <a:pt x="24" y="179"/>
                    <a:pt x="35" y="191"/>
                  </a:cubicBezTo>
                  <a:cubicBezTo>
                    <a:pt x="56" y="214"/>
                    <a:pt x="87" y="228"/>
                    <a:pt x="118" y="228"/>
                  </a:cubicBezTo>
                  <a:cubicBezTo>
                    <a:pt x="133" y="228"/>
                    <a:pt x="149" y="225"/>
                    <a:pt x="163" y="220"/>
                  </a:cubicBezTo>
                  <a:cubicBezTo>
                    <a:pt x="178" y="214"/>
                    <a:pt x="192" y="206"/>
                    <a:pt x="204" y="197"/>
                  </a:cubicBezTo>
                  <a:cubicBezTo>
                    <a:pt x="217" y="187"/>
                    <a:pt x="228" y="176"/>
                    <a:pt x="236" y="162"/>
                  </a:cubicBezTo>
                  <a:cubicBezTo>
                    <a:pt x="245" y="149"/>
                    <a:pt x="251" y="134"/>
                    <a:pt x="253" y="118"/>
                  </a:cubicBezTo>
                  <a:cubicBezTo>
                    <a:pt x="256" y="102"/>
                    <a:pt x="253" y="85"/>
                    <a:pt x="246" y="70"/>
                  </a:cubicBezTo>
                  <a:close/>
                  <a:moveTo>
                    <a:pt x="223" y="62"/>
                  </a:moveTo>
                  <a:cubicBezTo>
                    <a:pt x="231" y="73"/>
                    <a:pt x="237" y="86"/>
                    <a:pt x="237" y="99"/>
                  </a:cubicBezTo>
                  <a:cubicBezTo>
                    <a:pt x="238" y="113"/>
                    <a:pt x="235" y="127"/>
                    <a:pt x="230" y="140"/>
                  </a:cubicBezTo>
                  <a:cubicBezTo>
                    <a:pt x="225" y="152"/>
                    <a:pt x="217" y="164"/>
                    <a:pt x="207" y="174"/>
                  </a:cubicBezTo>
                  <a:cubicBezTo>
                    <a:pt x="188" y="195"/>
                    <a:pt x="163" y="210"/>
                    <a:pt x="135" y="216"/>
                  </a:cubicBezTo>
                  <a:cubicBezTo>
                    <a:pt x="121" y="219"/>
                    <a:pt x="107" y="219"/>
                    <a:pt x="93" y="215"/>
                  </a:cubicBezTo>
                  <a:cubicBezTo>
                    <a:pt x="79" y="211"/>
                    <a:pt x="67" y="204"/>
                    <a:pt x="56" y="195"/>
                  </a:cubicBezTo>
                  <a:cubicBezTo>
                    <a:pt x="34" y="176"/>
                    <a:pt x="22" y="149"/>
                    <a:pt x="18" y="121"/>
                  </a:cubicBezTo>
                  <a:cubicBezTo>
                    <a:pt x="16" y="107"/>
                    <a:pt x="15" y="93"/>
                    <a:pt x="16" y="79"/>
                  </a:cubicBezTo>
                  <a:cubicBezTo>
                    <a:pt x="17" y="72"/>
                    <a:pt x="18" y="65"/>
                    <a:pt x="21" y="59"/>
                  </a:cubicBezTo>
                  <a:cubicBezTo>
                    <a:pt x="24" y="53"/>
                    <a:pt x="28" y="47"/>
                    <a:pt x="33" y="42"/>
                  </a:cubicBezTo>
                  <a:cubicBezTo>
                    <a:pt x="42" y="32"/>
                    <a:pt x="55" y="25"/>
                    <a:pt x="68" y="19"/>
                  </a:cubicBezTo>
                  <a:cubicBezTo>
                    <a:pt x="81" y="13"/>
                    <a:pt x="96" y="11"/>
                    <a:pt x="110" y="11"/>
                  </a:cubicBezTo>
                  <a:cubicBezTo>
                    <a:pt x="139" y="12"/>
                    <a:pt x="167" y="20"/>
                    <a:pt x="191" y="35"/>
                  </a:cubicBezTo>
                  <a:cubicBezTo>
                    <a:pt x="204" y="42"/>
                    <a:pt x="214" y="51"/>
                    <a:pt x="223" y="62"/>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25" name="Freeform 524"/>
            <p:cNvSpPr>
              <a:spLocks/>
            </p:cNvSpPr>
            <p:nvPr/>
          </p:nvSpPr>
          <p:spPr bwMode="auto">
            <a:xfrm>
              <a:off x="3711575" y="1733550"/>
              <a:ext cx="731838" cy="860425"/>
            </a:xfrm>
            <a:custGeom>
              <a:avLst/>
              <a:gdLst>
                <a:gd name="T0" fmla="*/ 198 w 224"/>
                <a:gd name="T1" fmla="*/ 175 h 263"/>
                <a:gd name="T2" fmla="*/ 194 w 224"/>
                <a:gd name="T3" fmla="*/ 182 h 263"/>
                <a:gd name="T4" fmla="*/ 9 w 224"/>
                <a:gd name="T5" fmla="*/ 158 h 263"/>
                <a:gd name="T6" fmla="*/ 16 w 224"/>
                <a:gd name="T7" fmla="*/ 76 h 263"/>
                <a:gd name="T8" fmla="*/ 143 w 224"/>
                <a:gd name="T9" fmla="*/ 27 h 263"/>
                <a:gd name="T10" fmla="*/ 198 w 224"/>
                <a:gd name="T11" fmla="*/ 175 h 263"/>
              </a:gdLst>
              <a:ahLst/>
              <a:cxnLst>
                <a:cxn ang="0">
                  <a:pos x="T0" y="T1"/>
                </a:cxn>
                <a:cxn ang="0">
                  <a:pos x="T2" y="T3"/>
                </a:cxn>
                <a:cxn ang="0">
                  <a:pos x="T4" y="T5"/>
                </a:cxn>
                <a:cxn ang="0">
                  <a:pos x="T6" y="T7"/>
                </a:cxn>
                <a:cxn ang="0">
                  <a:pos x="T8" y="T9"/>
                </a:cxn>
                <a:cxn ang="0">
                  <a:pos x="T10" y="T11"/>
                </a:cxn>
              </a:cxnLst>
              <a:rect l="0" t="0" r="r" b="b"/>
              <a:pathLst>
                <a:path w="224" h="263">
                  <a:moveTo>
                    <a:pt x="198" y="175"/>
                  </a:moveTo>
                  <a:cubicBezTo>
                    <a:pt x="197" y="177"/>
                    <a:pt x="196" y="179"/>
                    <a:pt x="194" y="182"/>
                  </a:cubicBezTo>
                  <a:cubicBezTo>
                    <a:pt x="145" y="263"/>
                    <a:pt x="37" y="243"/>
                    <a:pt x="9" y="158"/>
                  </a:cubicBezTo>
                  <a:cubicBezTo>
                    <a:pt x="0" y="132"/>
                    <a:pt x="1" y="102"/>
                    <a:pt x="16" y="76"/>
                  </a:cubicBezTo>
                  <a:cubicBezTo>
                    <a:pt x="43" y="25"/>
                    <a:pt x="93" y="0"/>
                    <a:pt x="143" y="27"/>
                  </a:cubicBezTo>
                  <a:cubicBezTo>
                    <a:pt x="193" y="54"/>
                    <a:pt x="224" y="123"/>
                    <a:pt x="198" y="175"/>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 name="Freeform 525"/>
            <p:cNvSpPr>
              <a:spLocks noEditPoints="1"/>
            </p:cNvSpPr>
            <p:nvPr/>
          </p:nvSpPr>
          <p:spPr bwMode="auto">
            <a:xfrm>
              <a:off x="3697288" y="1763713"/>
              <a:ext cx="720725" cy="747713"/>
            </a:xfrm>
            <a:custGeom>
              <a:avLst/>
              <a:gdLst>
                <a:gd name="T0" fmla="*/ 219 w 220"/>
                <a:gd name="T1" fmla="*/ 116 h 229"/>
                <a:gd name="T2" fmla="*/ 184 w 220"/>
                <a:gd name="T3" fmla="*/ 37 h 229"/>
                <a:gd name="T4" fmla="*/ 149 w 220"/>
                <a:gd name="T5" fmla="*/ 10 h 229"/>
                <a:gd name="T6" fmla="*/ 107 w 220"/>
                <a:gd name="T7" fmla="*/ 1 h 229"/>
                <a:gd name="T8" fmla="*/ 65 w 220"/>
                <a:gd name="T9" fmla="*/ 12 h 229"/>
                <a:gd name="T10" fmla="*/ 32 w 220"/>
                <a:gd name="T11" fmla="*/ 39 h 229"/>
                <a:gd name="T12" fmla="*/ 19 w 220"/>
                <a:gd name="T13" fmla="*/ 57 h 229"/>
                <a:gd name="T14" fmla="*/ 9 w 220"/>
                <a:gd name="T15" fmla="*/ 76 h 229"/>
                <a:gd name="T16" fmla="*/ 0 w 220"/>
                <a:gd name="T17" fmla="*/ 118 h 229"/>
                <a:gd name="T18" fmla="*/ 9 w 220"/>
                <a:gd name="T19" fmla="*/ 161 h 229"/>
                <a:gd name="T20" fmla="*/ 34 w 220"/>
                <a:gd name="T21" fmla="*/ 197 h 229"/>
                <a:gd name="T22" fmla="*/ 112 w 220"/>
                <a:gd name="T23" fmla="*/ 229 h 229"/>
                <a:gd name="T24" fmla="*/ 154 w 220"/>
                <a:gd name="T25" fmla="*/ 220 h 229"/>
                <a:gd name="T26" fmla="*/ 189 w 220"/>
                <a:gd name="T27" fmla="*/ 196 h 229"/>
                <a:gd name="T28" fmla="*/ 203 w 220"/>
                <a:gd name="T29" fmla="*/ 179 h 229"/>
                <a:gd name="T30" fmla="*/ 213 w 220"/>
                <a:gd name="T31" fmla="*/ 159 h 229"/>
                <a:gd name="T32" fmla="*/ 219 w 220"/>
                <a:gd name="T33" fmla="*/ 116 h 229"/>
                <a:gd name="T34" fmla="*/ 195 w 220"/>
                <a:gd name="T35" fmla="*/ 162 h 229"/>
                <a:gd name="T36" fmla="*/ 190 w 220"/>
                <a:gd name="T37" fmla="*/ 170 h 229"/>
                <a:gd name="T38" fmla="*/ 179 w 220"/>
                <a:gd name="T39" fmla="*/ 186 h 229"/>
                <a:gd name="T40" fmla="*/ 149 w 220"/>
                <a:gd name="T41" fmla="*/ 209 h 229"/>
                <a:gd name="T42" fmla="*/ 112 w 220"/>
                <a:gd name="T43" fmla="*/ 218 h 229"/>
                <a:gd name="T44" fmla="*/ 42 w 220"/>
                <a:gd name="T45" fmla="*/ 189 h 229"/>
                <a:gd name="T46" fmla="*/ 22 w 220"/>
                <a:gd name="T47" fmla="*/ 156 h 229"/>
                <a:gd name="T48" fmla="*/ 15 w 220"/>
                <a:gd name="T49" fmla="*/ 119 h 229"/>
                <a:gd name="T50" fmla="*/ 21 w 220"/>
                <a:gd name="T51" fmla="*/ 81 h 229"/>
                <a:gd name="T52" fmla="*/ 40 w 220"/>
                <a:gd name="T53" fmla="*/ 48 h 229"/>
                <a:gd name="T54" fmla="*/ 69 w 220"/>
                <a:gd name="T55" fmla="*/ 22 h 229"/>
                <a:gd name="T56" fmla="*/ 106 w 220"/>
                <a:gd name="T57" fmla="*/ 11 h 229"/>
                <a:gd name="T58" fmla="*/ 143 w 220"/>
                <a:gd name="T59" fmla="*/ 22 h 229"/>
                <a:gd name="T60" fmla="*/ 173 w 220"/>
                <a:gd name="T61" fmla="*/ 47 h 229"/>
                <a:gd name="T62" fmla="*/ 203 w 220"/>
                <a:gd name="T63" fmla="*/ 116 h 229"/>
                <a:gd name="T64" fmla="*/ 199 w 220"/>
                <a:gd name="T65" fmla="*/ 153 h 229"/>
                <a:gd name="T66" fmla="*/ 195 w 220"/>
                <a:gd name="T67" fmla="*/ 16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 h="229">
                  <a:moveTo>
                    <a:pt x="219" y="116"/>
                  </a:moveTo>
                  <a:cubicBezTo>
                    <a:pt x="217" y="86"/>
                    <a:pt x="203" y="59"/>
                    <a:pt x="184" y="37"/>
                  </a:cubicBezTo>
                  <a:cubicBezTo>
                    <a:pt x="174" y="26"/>
                    <a:pt x="162" y="17"/>
                    <a:pt x="149" y="10"/>
                  </a:cubicBezTo>
                  <a:cubicBezTo>
                    <a:pt x="136" y="4"/>
                    <a:pt x="121" y="0"/>
                    <a:pt x="107" y="1"/>
                  </a:cubicBezTo>
                  <a:cubicBezTo>
                    <a:pt x="92" y="1"/>
                    <a:pt x="78" y="5"/>
                    <a:pt x="65" y="12"/>
                  </a:cubicBezTo>
                  <a:cubicBezTo>
                    <a:pt x="52" y="19"/>
                    <a:pt x="41" y="29"/>
                    <a:pt x="32" y="39"/>
                  </a:cubicBezTo>
                  <a:cubicBezTo>
                    <a:pt x="27" y="45"/>
                    <a:pt x="23" y="51"/>
                    <a:pt x="19" y="57"/>
                  </a:cubicBezTo>
                  <a:cubicBezTo>
                    <a:pt x="15" y="63"/>
                    <a:pt x="11" y="69"/>
                    <a:pt x="9" y="76"/>
                  </a:cubicBezTo>
                  <a:cubicBezTo>
                    <a:pt x="3" y="89"/>
                    <a:pt x="0" y="104"/>
                    <a:pt x="0" y="118"/>
                  </a:cubicBezTo>
                  <a:cubicBezTo>
                    <a:pt x="0" y="133"/>
                    <a:pt x="3" y="148"/>
                    <a:pt x="9" y="161"/>
                  </a:cubicBezTo>
                  <a:cubicBezTo>
                    <a:pt x="15" y="174"/>
                    <a:pt x="23" y="187"/>
                    <a:pt x="34" y="197"/>
                  </a:cubicBezTo>
                  <a:cubicBezTo>
                    <a:pt x="55" y="217"/>
                    <a:pt x="83" y="229"/>
                    <a:pt x="112" y="229"/>
                  </a:cubicBezTo>
                  <a:cubicBezTo>
                    <a:pt x="126" y="229"/>
                    <a:pt x="140" y="226"/>
                    <a:pt x="154" y="220"/>
                  </a:cubicBezTo>
                  <a:cubicBezTo>
                    <a:pt x="167" y="215"/>
                    <a:pt x="179" y="206"/>
                    <a:pt x="189" y="196"/>
                  </a:cubicBezTo>
                  <a:cubicBezTo>
                    <a:pt x="194" y="191"/>
                    <a:pt x="199" y="185"/>
                    <a:pt x="203" y="179"/>
                  </a:cubicBezTo>
                  <a:cubicBezTo>
                    <a:pt x="207" y="173"/>
                    <a:pt x="211" y="166"/>
                    <a:pt x="213" y="159"/>
                  </a:cubicBezTo>
                  <a:cubicBezTo>
                    <a:pt x="219" y="146"/>
                    <a:pt x="220" y="130"/>
                    <a:pt x="219" y="116"/>
                  </a:cubicBezTo>
                  <a:close/>
                  <a:moveTo>
                    <a:pt x="195" y="162"/>
                  </a:moveTo>
                  <a:cubicBezTo>
                    <a:pt x="194" y="165"/>
                    <a:pt x="192" y="168"/>
                    <a:pt x="190" y="170"/>
                  </a:cubicBezTo>
                  <a:cubicBezTo>
                    <a:pt x="187" y="176"/>
                    <a:pt x="183" y="181"/>
                    <a:pt x="179" y="186"/>
                  </a:cubicBezTo>
                  <a:cubicBezTo>
                    <a:pt x="171" y="195"/>
                    <a:pt x="161" y="203"/>
                    <a:pt x="149" y="209"/>
                  </a:cubicBezTo>
                  <a:cubicBezTo>
                    <a:pt x="138" y="214"/>
                    <a:pt x="125" y="218"/>
                    <a:pt x="112" y="218"/>
                  </a:cubicBezTo>
                  <a:cubicBezTo>
                    <a:pt x="86" y="219"/>
                    <a:pt x="60" y="208"/>
                    <a:pt x="42" y="189"/>
                  </a:cubicBezTo>
                  <a:cubicBezTo>
                    <a:pt x="34" y="179"/>
                    <a:pt x="27" y="168"/>
                    <a:pt x="22" y="156"/>
                  </a:cubicBezTo>
                  <a:cubicBezTo>
                    <a:pt x="17" y="144"/>
                    <a:pt x="15" y="131"/>
                    <a:pt x="15" y="119"/>
                  </a:cubicBezTo>
                  <a:cubicBezTo>
                    <a:pt x="14" y="106"/>
                    <a:pt x="17" y="93"/>
                    <a:pt x="21" y="81"/>
                  </a:cubicBezTo>
                  <a:cubicBezTo>
                    <a:pt x="26" y="70"/>
                    <a:pt x="32" y="58"/>
                    <a:pt x="40" y="48"/>
                  </a:cubicBezTo>
                  <a:cubicBezTo>
                    <a:pt x="48" y="38"/>
                    <a:pt x="58" y="29"/>
                    <a:pt x="69" y="22"/>
                  </a:cubicBezTo>
                  <a:cubicBezTo>
                    <a:pt x="80" y="15"/>
                    <a:pt x="93" y="11"/>
                    <a:pt x="106" y="11"/>
                  </a:cubicBezTo>
                  <a:cubicBezTo>
                    <a:pt x="119" y="11"/>
                    <a:pt x="132" y="15"/>
                    <a:pt x="143" y="22"/>
                  </a:cubicBezTo>
                  <a:cubicBezTo>
                    <a:pt x="155" y="28"/>
                    <a:pt x="165" y="37"/>
                    <a:pt x="173" y="47"/>
                  </a:cubicBezTo>
                  <a:cubicBezTo>
                    <a:pt x="189" y="66"/>
                    <a:pt x="201" y="91"/>
                    <a:pt x="203" y="116"/>
                  </a:cubicBezTo>
                  <a:cubicBezTo>
                    <a:pt x="204" y="129"/>
                    <a:pt x="203" y="141"/>
                    <a:pt x="199" y="153"/>
                  </a:cubicBezTo>
                  <a:cubicBezTo>
                    <a:pt x="198" y="156"/>
                    <a:pt x="196" y="159"/>
                    <a:pt x="195" y="162"/>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27" name="Freeform 526"/>
            <p:cNvSpPr>
              <a:spLocks/>
            </p:cNvSpPr>
            <p:nvPr/>
          </p:nvSpPr>
          <p:spPr bwMode="auto">
            <a:xfrm>
              <a:off x="1684338" y="1060450"/>
              <a:ext cx="990600" cy="941388"/>
            </a:xfrm>
            <a:custGeom>
              <a:avLst/>
              <a:gdLst>
                <a:gd name="T0" fmla="*/ 83 w 303"/>
                <a:gd name="T1" fmla="*/ 42 h 288"/>
                <a:gd name="T2" fmla="*/ 108 w 303"/>
                <a:gd name="T3" fmla="*/ 28 h 288"/>
                <a:gd name="T4" fmla="*/ 286 w 303"/>
                <a:gd name="T5" fmla="*/ 98 h 288"/>
                <a:gd name="T6" fmla="*/ 299 w 303"/>
                <a:gd name="T7" fmla="*/ 169 h 288"/>
                <a:gd name="T8" fmla="*/ 199 w 303"/>
                <a:gd name="T9" fmla="*/ 263 h 288"/>
                <a:gd name="T10" fmla="*/ 51 w 303"/>
                <a:gd name="T11" fmla="*/ 247 h 288"/>
                <a:gd name="T12" fmla="*/ 83 w 303"/>
                <a:gd name="T13" fmla="*/ 42 h 288"/>
              </a:gdLst>
              <a:ahLst/>
              <a:cxnLst>
                <a:cxn ang="0">
                  <a:pos x="T0" y="T1"/>
                </a:cxn>
                <a:cxn ang="0">
                  <a:pos x="T2" y="T3"/>
                </a:cxn>
                <a:cxn ang="0">
                  <a:pos x="T4" y="T5"/>
                </a:cxn>
                <a:cxn ang="0">
                  <a:pos x="T6" y="T7"/>
                </a:cxn>
                <a:cxn ang="0">
                  <a:pos x="T8" y="T9"/>
                </a:cxn>
                <a:cxn ang="0">
                  <a:pos x="T10" y="T11"/>
                </a:cxn>
                <a:cxn ang="0">
                  <a:pos x="T12" y="T13"/>
                </a:cxn>
              </a:cxnLst>
              <a:rect l="0" t="0" r="r" b="b"/>
              <a:pathLst>
                <a:path w="303" h="288">
                  <a:moveTo>
                    <a:pt x="83" y="42"/>
                  </a:moveTo>
                  <a:cubicBezTo>
                    <a:pt x="91" y="36"/>
                    <a:pt x="99" y="31"/>
                    <a:pt x="108" y="28"/>
                  </a:cubicBezTo>
                  <a:cubicBezTo>
                    <a:pt x="177" y="0"/>
                    <a:pt x="254" y="30"/>
                    <a:pt x="286" y="98"/>
                  </a:cubicBezTo>
                  <a:cubicBezTo>
                    <a:pt x="296" y="119"/>
                    <a:pt x="303" y="145"/>
                    <a:pt x="299" y="169"/>
                  </a:cubicBezTo>
                  <a:cubicBezTo>
                    <a:pt x="291" y="221"/>
                    <a:pt x="245" y="249"/>
                    <a:pt x="199" y="263"/>
                  </a:cubicBezTo>
                  <a:cubicBezTo>
                    <a:pt x="153" y="277"/>
                    <a:pt x="88" y="288"/>
                    <a:pt x="51" y="247"/>
                  </a:cubicBezTo>
                  <a:cubicBezTo>
                    <a:pt x="0" y="189"/>
                    <a:pt x="26" y="87"/>
                    <a:pt x="83" y="42"/>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 name="Freeform 527"/>
            <p:cNvSpPr>
              <a:spLocks noEditPoints="1"/>
            </p:cNvSpPr>
            <p:nvPr/>
          </p:nvSpPr>
          <p:spPr bwMode="auto">
            <a:xfrm>
              <a:off x="1733550" y="1095375"/>
              <a:ext cx="966788" cy="879475"/>
            </a:xfrm>
            <a:custGeom>
              <a:avLst/>
              <a:gdLst>
                <a:gd name="T0" fmla="*/ 289 w 296"/>
                <a:gd name="T1" fmla="*/ 112 h 269"/>
                <a:gd name="T2" fmla="*/ 265 w 296"/>
                <a:gd name="T3" fmla="*/ 62 h 269"/>
                <a:gd name="T4" fmla="*/ 174 w 296"/>
                <a:gd name="T5" fmla="*/ 3 h 269"/>
                <a:gd name="T6" fmla="*/ 119 w 296"/>
                <a:gd name="T7" fmla="*/ 4 h 269"/>
                <a:gd name="T8" fmla="*/ 93 w 296"/>
                <a:gd name="T9" fmla="*/ 11 h 269"/>
                <a:gd name="T10" fmla="*/ 69 w 296"/>
                <a:gd name="T11" fmla="*/ 24 h 269"/>
                <a:gd name="T12" fmla="*/ 8 w 296"/>
                <a:gd name="T13" fmla="*/ 113 h 269"/>
                <a:gd name="T14" fmla="*/ 2 w 296"/>
                <a:gd name="T15" fmla="*/ 168 h 269"/>
                <a:gd name="T16" fmla="*/ 18 w 296"/>
                <a:gd name="T17" fmla="*/ 221 h 269"/>
                <a:gd name="T18" fmla="*/ 35 w 296"/>
                <a:gd name="T19" fmla="*/ 243 h 269"/>
                <a:gd name="T20" fmla="*/ 58 w 296"/>
                <a:gd name="T21" fmla="*/ 258 h 269"/>
                <a:gd name="T22" fmla="*/ 111 w 296"/>
                <a:gd name="T23" fmla="*/ 269 h 269"/>
                <a:gd name="T24" fmla="*/ 165 w 296"/>
                <a:gd name="T25" fmla="*/ 263 h 269"/>
                <a:gd name="T26" fmla="*/ 217 w 296"/>
                <a:gd name="T27" fmla="*/ 247 h 269"/>
                <a:gd name="T28" fmla="*/ 263 w 296"/>
                <a:gd name="T29" fmla="*/ 216 h 269"/>
                <a:gd name="T30" fmla="*/ 291 w 296"/>
                <a:gd name="T31" fmla="*/ 168 h 269"/>
                <a:gd name="T32" fmla="*/ 289 w 296"/>
                <a:gd name="T33" fmla="*/ 112 h 269"/>
                <a:gd name="T34" fmla="*/ 233 w 296"/>
                <a:gd name="T35" fmla="*/ 221 h 269"/>
                <a:gd name="T36" fmla="*/ 188 w 296"/>
                <a:gd name="T37" fmla="*/ 243 h 269"/>
                <a:gd name="T38" fmla="*/ 139 w 296"/>
                <a:gd name="T39" fmla="*/ 256 h 269"/>
                <a:gd name="T40" fmla="*/ 88 w 296"/>
                <a:gd name="T41" fmla="*/ 257 h 269"/>
                <a:gd name="T42" fmla="*/ 64 w 296"/>
                <a:gd name="T43" fmla="*/ 250 h 269"/>
                <a:gd name="T44" fmla="*/ 44 w 296"/>
                <a:gd name="T45" fmla="*/ 236 h 269"/>
                <a:gd name="T46" fmla="*/ 20 w 296"/>
                <a:gd name="T47" fmla="*/ 192 h 269"/>
                <a:gd name="T48" fmla="*/ 17 w 296"/>
                <a:gd name="T49" fmla="*/ 142 h 269"/>
                <a:gd name="T50" fmla="*/ 30 w 296"/>
                <a:gd name="T51" fmla="*/ 94 h 269"/>
                <a:gd name="T52" fmla="*/ 56 w 296"/>
                <a:gd name="T53" fmla="*/ 51 h 269"/>
                <a:gd name="T54" fmla="*/ 96 w 296"/>
                <a:gd name="T55" fmla="*/ 21 h 269"/>
                <a:gd name="T56" fmla="*/ 145 w 296"/>
                <a:gd name="T57" fmla="*/ 11 h 269"/>
                <a:gd name="T58" fmla="*/ 195 w 296"/>
                <a:gd name="T59" fmla="*/ 21 h 269"/>
                <a:gd name="T60" fmla="*/ 236 w 296"/>
                <a:gd name="T61" fmla="*/ 50 h 269"/>
                <a:gd name="T62" fmla="*/ 264 w 296"/>
                <a:gd name="T63" fmla="*/ 91 h 269"/>
                <a:gd name="T64" fmla="*/ 277 w 296"/>
                <a:gd name="T65" fmla="*/ 139 h 269"/>
                <a:gd name="T66" fmla="*/ 266 w 296"/>
                <a:gd name="T67" fmla="*/ 186 h 269"/>
                <a:gd name="T68" fmla="*/ 233 w 296"/>
                <a:gd name="T69" fmla="*/ 2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6" h="269">
                  <a:moveTo>
                    <a:pt x="289" y="112"/>
                  </a:moveTo>
                  <a:cubicBezTo>
                    <a:pt x="284" y="94"/>
                    <a:pt x="276" y="77"/>
                    <a:pt x="265" y="62"/>
                  </a:cubicBezTo>
                  <a:cubicBezTo>
                    <a:pt x="244" y="31"/>
                    <a:pt x="210" y="10"/>
                    <a:pt x="174" y="3"/>
                  </a:cubicBezTo>
                  <a:cubicBezTo>
                    <a:pt x="156" y="0"/>
                    <a:pt x="137" y="0"/>
                    <a:pt x="119" y="4"/>
                  </a:cubicBezTo>
                  <a:cubicBezTo>
                    <a:pt x="110" y="5"/>
                    <a:pt x="102" y="8"/>
                    <a:pt x="93" y="11"/>
                  </a:cubicBezTo>
                  <a:cubicBezTo>
                    <a:pt x="85" y="14"/>
                    <a:pt x="76" y="19"/>
                    <a:pt x="69" y="24"/>
                  </a:cubicBezTo>
                  <a:cubicBezTo>
                    <a:pt x="39" y="45"/>
                    <a:pt x="18" y="78"/>
                    <a:pt x="8" y="113"/>
                  </a:cubicBezTo>
                  <a:cubicBezTo>
                    <a:pt x="3" y="131"/>
                    <a:pt x="0" y="150"/>
                    <a:pt x="2" y="168"/>
                  </a:cubicBezTo>
                  <a:cubicBezTo>
                    <a:pt x="3" y="187"/>
                    <a:pt x="8" y="205"/>
                    <a:pt x="18" y="221"/>
                  </a:cubicBezTo>
                  <a:cubicBezTo>
                    <a:pt x="23" y="229"/>
                    <a:pt x="28" y="236"/>
                    <a:pt x="35" y="243"/>
                  </a:cubicBezTo>
                  <a:cubicBezTo>
                    <a:pt x="42" y="249"/>
                    <a:pt x="49" y="254"/>
                    <a:pt x="58" y="258"/>
                  </a:cubicBezTo>
                  <a:cubicBezTo>
                    <a:pt x="74" y="266"/>
                    <a:pt x="93" y="269"/>
                    <a:pt x="111" y="269"/>
                  </a:cubicBezTo>
                  <a:cubicBezTo>
                    <a:pt x="129" y="269"/>
                    <a:pt x="147" y="266"/>
                    <a:pt x="165" y="263"/>
                  </a:cubicBezTo>
                  <a:cubicBezTo>
                    <a:pt x="183" y="259"/>
                    <a:pt x="200" y="254"/>
                    <a:pt x="217" y="247"/>
                  </a:cubicBezTo>
                  <a:cubicBezTo>
                    <a:pt x="234" y="239"/>
                    <a:pt x="250" y="229"/>
                    <a:pt x="263" y="216"/>
                  </a:cubicBezTo>
                  <a:cubicBezTo>
                    <a:pt x="276" y="203"/>
                    <a:pt x="286" y="186"/>
                    <a:pt x="291" y="168"/>
                  </a:cubicBezTo>
                  <a:cubicBezTo>
                    <a:pt x="296" y="149"/>
                    <a:pt x="294" y="130"/>
                    <a:pt x="289" y="112"/>
                  </a:cubicBezTo>
                  <a:close/>
                  <a:moveTo>
                    <a:pt x="233" y="221"/>
                  </a:moveTo>
                  <a:cubicBezTo>
                    <a:pt x="219" y="231"/>
                    <a:pt x="204" y="238"/>
                    <a:pt x="188" y="243"/>
                  </a:cubicBezTo>
                  <a:cubicBezTo>
                    <a:pt x="172" y="249"/>
                    <a:pt x="156" y="253"/>
                    <a:pt x="139" y="256"/>
                  </a:cubicBezTo>
                  <a:cubicBezTo>
                    <a:pt x="122" y="259"/>
                    <a:pt x="105" y="260"/>
                    <a:pt x="88" y="257"/>
                  </a:cubicBezTo>
                  <a:cubicBezTo>
                    <a:pt x="80" y="256"/>
                    <a:pt x="72" y="254"/>
                    <a:pt x="64" y="250"/>
                  </a:cubicBezTo>
                  <a:cubicBezTo>
                    <a:pt x="57" y="247"/>
                    <a:pt x="50" y="242"/>
                    <a:pt x="44" y="236"/>
                  </a:cubicBezTo>
                  <a:cubicBezTo>
                    <a:pt x="32" y="224"/>
                    <a:pt x="24" y="208"/>
                    <a:pt x="20" y="192"/>
                  </a:cubicBezTo>
                  <a:cubicBezTo>
                    <a:pt x="15" y="176"/>
                    <a:pt x="15" y="159"/>
                    <a:pt x="17" y="142"/>
                  </a:cubicBezTo>
                  <a:cubicBezTo>
                    <a:pt x="19" y="126"/>
                    <a:pt x="24" y="110"/>
                    <a:pt x="30" y="94"/>
                  </a:cubicBezTo>
                  <a:cubicBezTo>
                    <a:pt x="37" y="79"/>
                    <a:pt x="45" y="64"/>
                    <a:pt x="56" y="51"/>
                  </a:cubicBezTo>
                  <a:cubicBezTo>
                    <a:pt x="67" y="39"/>
                    <a:pt x="80" y="28"/>
                    <a:pt x="96" y="21"/>
                  </a:cubicBezTo>
                  <a:cubicBezTo>
                    <a:pt x="111" y="14"/>
                    <a:pt x="128" y="11"/>
                    <a:pt x="145" y="11"/>
                  </a:cubicBezTo>
                  <a:cubicBezTo>
                    <a:pt x="163" y="11"/>
                    <a:pt x="180" y="14"/>
                    <a:pt x="195" y="21"/>
                  </a:cubicBezTo>
                  <a:cubicBezTo>
                    <a:pt x="211" y="28"/>
                    <a:pt x="225" y="38"/>
                    <a:pt x="236" y="50"/>
                  </a:cubicBezTo>
                  <a:cubicBezTo>
                    <a:pt x="248" y="62"/>
                    <a:pt x="258" y="76"/>
                    <a:pt x="264" y="91"/>
                  </a:cubicBezTo>
                  <a:cubicBezTo>
                    <a:pt x="271" y="106"/>
                    <a:pt x="276" y="122"/>
                    <a:pt x="277" y="139"/>
                  </a:cubicBezTo>
                  <a:cubicBezTo>
                    <a:pt x="278" y="155"/>
                    <a:pt x="274" y="171"/>
                    <a:pt x="266" y="186"/>
                  </a:cubicBezTo>
                  <a:cubicBezTo>
                    <a:pt x="259" y="200"/>
                    <a:pt x="247" y="212"/>
                    <a:pt x="233" y="221"/>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29" name="Freeform 528"/>
            <p:cNvSpPr>
              <a:spLocks/>
            </p:cNvSpPr>
            <p:nvPr/>
          </p:nvSpPr>
          <p:spPr bwMode="auto">
            <a:xfrm>
              <a:off x="2119313" y="1789113"/>
              <a:ext cx="947738" cy="873125"/>
            </a:xfrm>
            <a:custGeom>
              <a:avLst/>
              <a:gdLst>
                <a:gd name="T0" fmla="*/ 22 w 290"/>
                <a:gd name="T1" fmla="*/ 67 h 267"/>
                <a:gd name="T2" fmla="*/ 128 w 290"/>
                <a:gd name="T3" fmla="*/ 1 h 267"/>
                <a:gd name="T4" fmla="*/ 255 w 290"/>
                <a:gd name="T5" fmla="*/ 46 h 267"/>
                <a:gd name="T6" fmla="*/ 249 w 290"/>
                <a:gd name="T7" fmla="*/ 201 h 267"/>
                <a:gd name="T8" fmla="*/ 139 w 290"/>
                <a:gd name="T9" fmla="*/ 266 h 267"/>
                <a:gd name="T10" fmla="*/ 34 w 290"/>
                <a:gd name="T11" fmla="*/ 232 h 267"/>
                <a:gd name="T12" fmla="*/ 10 w 290"/>
                <a:gd name="T13" fmla="*/ 101 h 267"/>
                <a:gd name="T14" fmla="*/ 22 w 290"/>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267">
                  <a:moveTo>
                    <a:pt x="22" y="67"/>
                  </a:moveTo>
                  <a:cubicBezTo>
                    <a:pt x="41" y="30"/>
                    <a:pt x="77" y="3"/>
                    <a:pt x="128" y="1"/>
                  </a:cubicBezTo>
                  <a:cubicBezTo>
                    <a:pt x="170" y="0"/>
                    <a:pt x="226" y="13"/>
                    <a:pt x="255" y="46"/>
                  </a:cubicBezTo>
                  <a:cubicBezTo>
                    <a:pt x="290" y="86"/>
                    <a:pt x="274" y="158"/>
                    <a:pt x="249" y="201"/>
                  </a:cubicBezTo>
                  <a:cubicBezTo>
                    <a:pt x="226" y="239"/>
                    <a:pt x="184" y="266"/>
                    <a:pt x="139" y="266"/>
                  </a:cubicBezTo>
                  <a:cubicBezTo>
                    <a:pt x="104" y="267"/>
                    <a:pt x="57" y="261"/>
                    <a:pt x="34" y="232"/>
                  </a:cubicBezTo>
                  <a:cubicBezTo>
                    <a:pt x="6" y="197"/>
                    <a:pt x="0" y="142"/>
                    <a:pt x="10" y="101"/>
                  </a:cubicBezTo>
                  <a:cubicBezTo>
                    <a:pt x="13" y="89"/>
                    <a:pt x="17" y="77"/>
                    <a:pt x="22" y="67"/>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0" name="Freeform 529"/>
            <p:cNvSpPr>
              <a:spLocks noEditPoints="1"/>
            </p:cNvSpPr>
            <p:nvPr/>
          </p:nvSpPr>
          <p:spPr bwMode="auto">
            <a:xfrm>
              <a:off x="2111375" y="1773238"/>
              <a:ext cx="936625" cy="901700"/>
            </a:xfrm>
            <a:custGeom>
              <a:avLst/>
              <a:gdLst>
                <a:gd name="T0" fmla="*/ 281 w 286"/>
                <a:gd name="T1" fmla="*/ 78 h 276"/>
                <a:gd name="T2" fmla="*/ 268 w 286"/>
                <a:gd name="T3" fmla="*/ 52 h 276"/>
                <a:gd name="T4" fmla="*/ 248 w 286"/>
                <a:gd name="T5" fmla="*/ 32 h 276"/>
                <a:gd name="T6" fmla="*/ 197 w 286"/>
                <a:gd name="T7" fmla="*/ 8 h 276"/>
                <a:gd name="T8" fmla="*/ 142 w 286"/>
                <a:gd name="T9" fmla="*/ 0 h 276"/>
                <a:gd name="T10" fmla="*/ 88 w 286"/>
                <a:gd name="T11" fmla="*/ 9 h 276"/>
                <a:gd name="T12" fmla="*/ 41 w 286"/>
                <a:gd name="T13" fmla="*/ 39 h 276"/>
                <a:gd name="T14" fmla="*/ 0 w 286"/>
                <a:gd name="T15" fmla="*/ 140 h 276"/>
                <a:gd name="T16" fmla="*/ 7 w 286"/>
                <a:gd name="T17" fmla="*/ 195 h 276"/>
                <a:gd name="T18" fmla="*/ 34 w 286"/>
                <a:gd name="T19" fmla="*/ 244 h 276"/>
                <a:gd name="T20" fmla="*/ 83 w 286"/>
                <a:gd name="T21" fmla="*/ 270 h 276"/>
                <a:gd name="T22" fmla="*/ 137 w 286"/>
                <a:gd name="T23" fmla="*/ 276 h 276"/>
                <a:gd name="T24" fmla="*/ 238 w 286"/>
                <a:gd name="T25" fmla="*/ 235 h 276"/>
                <a:gd name="T26" fmla="*/ 255 w 286"/>
                <a:gd name="T27" fmla="*/ 213 h 276"/>
                <a:gd name="T28" fmla="*/ 269 w 286"/>
                <a:gd name="T29" fmla="*/ 188 h 276"/>
                <a:gd name="T30" fmla="*/ 284 w 286"/>
                <a:gd name="T31" fmla="*/ 135 h 276"/>
                <a:gd name="T32" fmla="*/ 281 w 286"/>
                <a:gd name="T33" fmla="*/ 78 h 276"/>
                <a:gd name="T34" fmla="*/ 252 w 286"/>
                <a:gd name="T35" fmla="*/ 56 h 276"/>
                <a:gd name="T36" fmla="*/ 264 w 286"/>
                <a:gd name="T37" fmla="*/ 78 h 276"/>
                <a:gd name="T38" fmla="*/ 268 w 286"/>
                <a:gd name="T39" fmla="*/ 128 h 276"/>
                <a:gd name="T40" fmla="*/ 256 w 286"/>
                <a:gd name="T41" fmla="*/ 177 h 276"/>
                <a:gd name="T42" fmla="*/ 231 w 286"/>
                <a:gd name="T43" fmla="*/ 220 h 276"/>
                <a:gd name="T44" fmla="*/ 144 w 286"/>
                <a:gd name="T45" fmla="*/ 265 h 276"/>
                <a:gd name="T46" fmla="*/ 92 w 286"/>
                <a:gd name="T47" fmla="*/ 262 h 276"/>
                <a:gd name="T48" fmla="*/ 46 w 286"/>
                <a:gd name="T49" fmla="*/ 240 h 276"/>
                <a:gd name="T50" fmla="*/ 21 w 286"/>
                <a:gd name="T51" fmla="*/ 196 h 276"/>
                <a:gd name="T52" fmla="*/ 15 w 286"/>
                <a:gd name="T53" fmla="*/ 146 h 276"/>
                <a:gd name="T54" fmla="*/ 23 w 286"/>
                <a:gd name="T55" fmla="*/ 96 h 276"/>
                <a:gd name="T56" fmla="*/ 46 w 286"/>
                <a:gd name="T57" fmla="*/ 51 h 276"/>
                <a:gd name="T58" fmla="*/ 86 w 286"/>
                <a:gd name="T59" fmla="*/ 21 h 276"/>
                <a:gd name="T60" fmla="*/ 136 w 286"/>
                <a:gd name="T61" fmla="*/ 11 h 276"/>
                <a:gd name="T62" fmla="*/ 187 w 286"/>
                <a:gd name="T63" fmla="*/ 18 h 276"/>
                <a:gd name="T64" fmla="*/ 234 w 286"/>
                <a:gd name="T65" fmla="*/ 39 h 276"/>
                <a:gd name="T66" fmla="*/ 252 w 286"/>
                <a:gd name="T67" fmla="*/ 5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6" h="276">
                  <a:moveTo>
                    <a:pt x="281" y="78"/>
                  </a:moveTo>
                  <a:cubicBezTo>
                    <a:pt x="278" y="69"/>
                    <a:pt x="274" y="60"/>
                    <a:pt x="268" y="52"/>
                  </a:cubicBezTo>
                  <a:cubicBezTo>
                    <a:pt x="263" y="45"/>
                    <a:pt x="256" y="38"/>
                    <a:pt x="248" y="32"/>
                  </a:cubicBezTo>
                  <a:cubicBezTo>
                    <a:pt x="233" y="20"/>
                    <a:pt x="215" y="13"/>
                    <a:pt x="197" y="8"/>
                  </a:cubicBezTo>
                  <a:cubicBezTo>
                    <a:pt x="180" y="3"/>
                    <a:pt x="161" y="1"/>
                    <a:pt x="142" y="0"/>
                  </a:cubicBezTo>
                  <a:cubicBezTo>
                    <a:pt x="124" y="0"/>
                    <a:pt x="105" y="2"/>
                    <a:pt x="88" y="9"/>
                  </a:cubicBezTo>
                  <a:cubicBezTo>
                    <a:pt x="70" y="15"/>
                    <a:pt x="54" y="25"/>
                    <a:pt x="41" y="39"/>
                  </a:cubicBezTo>
                  <a:cubicBezTo>
                    <a:pt x="15" y="65"/>
                    <a:pt x="2" y="103"/>
                    <a:pt x="0" y="140"/>
                  </a:cubicBezTo>
                  <a:cubicBezTo>
                    <a:pt x="0" y="158"/>
                    <a:pt x="1" y="177"/>
                    <a:pt x="7" y="195"/>
                  </a:cubicBezTo>
                  <a:cubicBezTo>
                    <a:pt x="12" y="213"/>
                    <a:pt x="21" y="231"/>
                    <a:pt x="34" y="244"/>
                  </a:cubicBezTo>
                  <a:cubicBezTo>
                    <a:pt x="47" y="258"/>
                    <a:pt x="65" y="266"/>
                    <a:pt x="83" y="270"/>
                  </a:cubicBezTo>
                  <a:cubicBezTo>
                    <a:pt x="101" y="274"/>
                    <a:pt x="119" y="276"/>
                    <a:pt x="137" y="276"/>
                  </a:cubicBezTo>
                  <a:cubicBezTo>
                    <a:pt x="174" y="276"/>
                    <a:pt x="211" y="261"/>
                    <a:pt x="238" y="235"/>
                  </a:cubicBezTo>
                  <a:cubicBezTo>
                    <a:pt x="244" y="228"/>
                    <a:pt x="250" y="221"/>
                    <a:pt x="255" y="213"/>
                  </a:cubicBezTo>
                  <a:cubicBezTo>
                    <a:pt x="261" y="205"/>
                    <a:pt x="265" y="197"/>
                    <a:pt x="269" y="188"/>
                  </a:cubicBezTo>
                  <a:cubicBezTo>
                    <a:pt x="277" y="171"/>
                    <a:pt x="282" y="153"/>
                    <a:pt x="284" y="135"/>
                  </a:cubicBezTo>
                  <a:cubicBezTo>
                    <a:pt x="286" y="116"/>
                    <a:pt x="286" y="97"/>
                    <a:pt x="281" y="78"/>
                  </a:cubicBezTo>
                  <a:close/>
                  <a:moveTo>
                    <a:pt x="252" y="56"/>
                  </a:moveTo>
                  <a:cubicBezTo>
                    <a:pt x="257" y="63"/>
                    <a:pt x="261" y="70"/>
                    <a:pt x="264" y="78"/>
                  </a:cubicBezTo>
                  <a:cubicBezTo>
                    <a:pt x="269" y="94"/>
                    <a:pt x="270" y="111"/>
                    <a:pt x="268" y="128"/>
                  </a:cubicBezTo>
                  <a:cubicBezTo>
                    <a:pt x="267" y="144"/>
                    <a:pt x="263" y="161"/>
                    <a:pt x="256" y="177"/>
                  </a:cubicBezTo>
                  <a:cubicBezTo>
                    <a:pt x="250" y="192"/>
                    <a:pt x="242" y="207"/>
                    <a:pt x="231" y="220"/>
                  </a:cubicBezTo>
                  <a:cubicBezTo>
                    <a:pt x="210" y="246"/>
                    <a:pt x="178" y="263"/>
                    <a:pt x="144" y="265"/>
                  </a:cubicBezTo>
                  <a:cubicBezTo>
                    <a:pt x="126" y="266"/>
                    <a:pt x="109" y="265"/>
                    <a:pt x="92" y="262"/>
                  </a:cubicBezTo>
                  <a:cubicBezTo>
                    <a:pt x="76" y="258"/>
                    <a:pt x="59" y="252"/>
                    <a:pt x="46" y="240"/>
                  </a:cubicBezTo>
                  <a:cubicBezTo>
                    <a:pt x="34" y="229"/>
                    <a:pt x="26" y="213"/>
                    <a:pt x="21" y="196"/>
                  </a:cubicBezTo>
                  <a:cubicBezTo>
                    <a:pt x="17" y="180"/>
                    <a:pt x="15" y="163"/>
                    <a:pt x="15" y="146"/>
                  </a:cubicBezTo>
                  <a:cubicBezTo>
                    <a:pt x="15" y="129"/>
                    <a:pt x="17" y="112"/>
                    <a:pt x="23" y="96"/>
                  </a:cubicBezTo>
                  <a:cubicBezTo>
                    <a:pt x="28" y="80"/>
                    <a:pt x="35" y="65"/>
                    <a:pt x="46" y="51"/>
                  </a:cubicBezTo>
                  <a:cubicBezTo>
                    <a:pt x="56" y="38"/>
                    <a:pt x="70" y="28"/>
                    <a:pt x="86" y="21"/>
                  </a:cubicBezTo>
                  <a:cubicBezTo>
                    <a:pt x="102" y="14"/>
                    <a:pt x="119" y="11"/>
                    <a:pt x="136" y="11"/>
                  </a:cubicBezTo>
                  <a:cubicBezTo>
                    <a:pt x="154" y="11"/>
                    <a:pt x="171" y="13"/>
                    <a:pt x="187" y="18"/>
                  </a:cubicBezTo>
                  <a:cubicBezTo>
                    <a:pt x="204" y="23"/>
                    <a:pt x="220" y="29"/>
                    <a:pt x="234" y="39"/>
                  </a:cubicBezTo>
                  <a:cubicBezTo>
                    <a:pt x="241" y="44"/>
                    <a:pt x="247" y="50"/>
                    <a:pt x="252" y="56"/>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31" name="Freeform 530"/>
            <p:cNvSpPr>
              <a:spLocks/>
            </p:cNvSpPr>
            <p:nvPr/>
          </p:nvSpPr>
          <p:spPr bwMode="auto">
            <a:xfrm>
              <a:off x="1798638" y="311150"/>
              <a:ext cx="938213" cy="827088"/>
            </a:xfrm>
            <a:custGeom>
              <a:avLst/>
              <a:gdLst>
                <a:gd name="T0" fmla="*/ 42 w 287"/>
                <a:gd name="T1" fmla="*/ 37 h 253"/>
                <a:gd name="T2" fmla="*/ 44 w 287"/>
                <a:gd name="T3" fmla="*/ 34 h 253"/>
                <a:gd name="T4" fmla="*/ 138 w 287"/>
                <a:gd name="T5" fmla="*/ 0 h 253"/>
                <a:gd name="T6" fmla="*/ 252 w 287"/>
                <a:gd name="T7" fmla="*/ 37 h 253"/>
                <a:gd name="T8" fmla="*/ 281 w 287"/>
                <a:gd name="T9" fmla="*/ 144 h 253"/>
                <a:gd name="T10" fmla="*/ 227 w 287"/>
                <a:gd name="T11" fmla="*/ 226 h 253"/>
                <a:gd name="T12" fmla="*/ 125 w 287"/>
                <a:gd name="T13" fmla="*/ 244 h 253"/>
                <a:gd name="T14" fmla="*/ 27 w 287"/>
                <a:gd name="T15" fmla="*/ 180 h 253"/>
                <a:gd name="T16" fmla="*/ 42 w 287"/>
                <a:gd name="T17" fmla="*/ 3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53">
                  <a:moveTo>
                    <a:pt x="42" y="37"/>
                  </a:moveTo>
                  <a:cubicBezTo>
                    <a:pt x="42" y="36"/>
                    <a:pt x="43" y="35"/>
                    <a:pt x="44" y="34"/>
                  </a:cubicBezTo>
                  <a:cubicBezTo>
                    <a:pt x="67" y="12"/>
                    <a:pt x="107" y="0"/>
                    <a:pt x="138" y="0"/>
                  </a:cubicBezTo>
                  <a:cubicBezTo>
                    <a:pt x="175" y="0"/>
                    <a:pt x="223" y="15"/>
                    <a:pt x="252" y="37"/>
                  </a:cubicBezTo>
                  <a:cubicBezTo>
                    <a:pt x="285" y="62"/>
                    <a:pt x="287" y="106"/>
                    <a:pt x="281" y="144"/>
                  </a:cubicBezTo>
                  <a:cubicBezTo>
                    <a:pt x="275" y="180"/>
                    <a:pt x="260" y="208"/>
                    <a:pt x="227" y="226"/>
                  </a:cubicBezTo>
                  <a:cubicBezTo>
                    <a:pt x="197" y="241"/>
                    <a:pt x="160" y="253"/>
                    <a:pt x="125" y="244"/>
                  </a:cubicBezTo>
                  <a:cubicBezTo>
                    <a:pt x="82" y="234"/>
                    <a:pt x="41" y="209"/>
                    <a:pt x="27" y="180"/>
                  </a:cubicBezTo>
                  <a:cubicBezTo>
                    <a:pt x="4" y="130"/>
                    <a:pt x="0" y="79"/>
                    <a:pt x="42" y="37"/>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2" name="Freeform 531"/>
            <p:cNvSpPr>
              <a:spLocks noEditPoints="1"/>
            </p:cNvSpPr>
            <p:nvPr/>
          </p:nvSpPr>
          <p:spPr bwMode="auto">
            <a:xfrm>
              <a:off x="1804988" y="287338"/>
              <a:ext cx="947738" cy="847725"/>
            </a:xfrm>
            <a:custGeom>
              <a:avLst/>
              <a:gdLst>
                <a:gd name="T0" fmla="*/ 282 w 290"/>
                <a:gd name="T1" fmla="*/ 74 h 259"/>
                <a:gd name="T2" fmla="*/ 267 w 290"/>
                <a:gd name="T3" fmla="*/ 50 h 259"/>
                <a:gd name="T4" fmla="*/ 257 w 290"/>
                <a:gd name="T5" fmla="*/ 40 h 259"/>
                <a:gd name="T6" fmla="*/ 246 w 290"/>
                <a:gd name="T7" fmla="*/ 32 h 259"/>
                <a:gd name="T8" fmla="*/ 197 w 290"/>
                <a:gd name="T9" fmla="*/ 10 h 259"/>
                <a:gd name="T10" fmla="*/ 144 w 290"/>
                <a:gd name="T11" fmla="*/ 1 h 259"/>
                <a:gd name="T12" fmla="*/ 91 w 290"/>
                <a:gd name="T13" fmla="*/ 9 h 259"/>
                <a:gd name="T14" fmla="*/ 43 w 290"/>
                <a:gd name="T15" fmla="*/ 33 h 259"/>
                <a:gd name="T16" fmla="*/ 10 w 290"/>
                <a:gd name="T17" fmla="*/ 75 h 259"/>
                <a:gd name="T18" fmla="*/ 1 w 290"/>
                <a:gd name="T19" fmla="*/ 129 h 259"/>
                <a:gd name="T20" fmla="*/ 14 w 290"/>
                <a:gd name="T21" fmla="*/ 181 h 259"/>
                <a:gd name="T22" fmla="*/ 17 w 290"/>
                <a:gd name="T23" fmla="*/ 187 h 259"/>
                <a:gd name="T24" fmla="*/ 20 w 290"/>
                <a:gd name="T25" fmla="*/ 193 h 259"/>
                <a:gd name="T26" fmla="*/ 28 w 290"/>
                <a:gd name="T27" fmla="*/ 205 h 259"/>
                <a:gd name="T28" fmla="*/ 48 w 290"/>
                <a:gd name="T29" fmla="*/ 223 h 259"/>
                <a:gd name="T30" fmla="*/ 96 w 290"/>
                <a:gd name="T31" fmla="*/ 248 h 259"/>
                <a:gd name="T32" fmla="*/ 121 w 290"/>
                <a:gd name="T33" fmla="*/ 255 h 259"/>
                <a:gd name="T34" fmla="*/ 148 w 290"/>
                <a:gd name="T35" fmla="*/ 258 h 259"/>
                <a:gd name="T36" fmla="*/ 200 w 290"/>
                <a:gd name="T37" fmla="*/ 249 h 259"/>
                <a:gd name="T38" fmla="*/ 225 w 290"/>
                <a:gd name="T39" fmla="*/ 239 h 259"/>
                <a:gd name="T40" fmla="*/ 248 w 290"/>
                <a:gd name="T41" fmla="*/ 225 h 259"/>
                <a:gd name="T42" fmla="*/ 279 w 290"/>
                <a:gd name="T43" fmla="*/ 181 h 259"/>
                <a:gd name="T44" fmla="*/ 286 w 290"/>
                <a:gd name="T45" fmla="*/ 155 h 259"/>
                <a:gd name="T46" fmla="*/ 289 w 290"/>
                <a:gd name="T47" fmla="*/ 128 h 259"/>
                <a:gd name="T48" fmla="*/ 282 w 290"/>
                <a:gd name="T49" fmla="*/ 74 h 259"/>
                <a:gd name="T50" fmla="*/ 266 w 290"/>
                <a:gd name="T51" fmla="*/ 168 h 259"/>
                <a:gd name="T52" fmla="*/ 244 w 290"/>
                <a:gd name="T53" fmla="*/ 210 h 259"/>
                <a:gd name="T54" fmla="*/ 225 w 290"/>
                <a:gd name="T55" fmla="*/ 224 h 259"/>
                <a:gd name="T56" fmla="*/ 203 w 290"/>
                <a:gd name="T57" fmla="*/ 235 h 259"/>
                <a:gd name="T58" fmla="*/ 155 w 290"/>
                <a:gd name="T59" fmla="*/ 248 h 259"/>
                <a:gd name="T60" fmla="*/ 131 w 290"/>
                <a:gd name="T61" fmla="*/ 247 h 259"/>
                <a:gd name="T62" fmla="*/ 107 w 290"/>
                <a:gd name="T63" fmla="*/ 241 h 259"/>
                <a:gd name="T64" fmla="*/ 62 w 290"/>
                <a:gd name="T65" fmla="*/ 219 h 259"/>
                <a:gd name="T66" fmla="*/ 30 w 290"/>
                <a:gd name="T67" fmla="*/ 183 h 259"/>
                <a:gd name="T68" fmla="*/ 16 w 290"/>
                <a:gd name="T69" fmla="*/ 136 h 259"/>
                <a:gd name="T70" fmla="*/ 20 w 290"/>
                <a:gd name="T71" fmla="*/ 88 h 259"/>
                <a:gd name="T72" fmla="*/ 46 w 290"/>
                <a:gd name="T73" fmla="*/ 47 h 259"/>
                <a:gd name="T74" fmla="*/ 87 w 290"/>
                <a:gd name="T75" fmla="*/ 21 h 259"/>
                <a:gd name="T76" fmla="*/ 136 w 290"/>
                <a:gd name="T77" fmla="*/ 11 h 259"/>
                <a:gd name="T78" fmla="*/ 185 w 290"/>
                <a:gd name="T79" fmla="*/ 19 h 259"/>
                <a:gd name="T80" fmla="*/ 230 w 290"/>
                <a:gd name="T81" fmla="*/ 39 h 259"/>
                <a:gd name="T82" fmla="*/ 241 w 290"/>
                <a:gd name="T83" fmla="*/ 46 h 259"/>
                <a:gd name="T84" fmla="*/ 245 w 290"/>
                <a:gd name="T85" fmla="*/ 50 h 259"/>
                <a:gd name="T86" fmla="*/ 250 w 290"/>
                <a:gd name="T87" fmla="*/ 54 h 259"/>
                <a:gd name="T88" fmla="*/ 264 w 290"/>
                <a:gd name="T89" fmla="*/ 73 h 259"/>
                <a:gd name="T90" fmla="*/ 273 w 290"/>
                <a:gd name="T91" fmla="*/ 120 h 259"/>
                <a:gd name="T92" fmla="*/ 266 w 290"/>
                <a:gd name="T93" fmla="*/ 16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59">
                  <a:moveTo>
                    <a:pt x="282" y="74"/>
                  </a:moveTo>
                  <a:cubicBezTo>
                    <a:pt x="278" y="65"/>
                    <a:pt x="273" y="57"/>
                    <a:pt x="267" y="50"/>
                  </a:cubicBezTo>
                  <a:cubicBezTo>
                    <a:pt x="264" y="46"/>
                    <a:pt x="261" y="43"/>
                    <a:pt x="257" y="40"/>
                  </a:cubicBezTo>
                  <a:cubicBezTo>
                    <a:pt x="254" y="37"/>
                    <a:pt x="250" y="34"/>
                    <a:pt x="246" y="32"/>
                  </a:cubicBezTo>
                  <a:cubicBezTo>
                    <a:pt x="231" y="22"/>
                    <a:pt x="214" y="15"/>
                    <a:pt x="197" y="10"/>
                  </a:cubicBezTo>
                  <a:cubicBezTo>
                    <a:pt x="180" y="5"/>
                    <a:pt x="162" y="2"/>
                    <a:pt x="144" y="1"/>
                  </a:cubicBezTo>
                  <a:cubicBezTo>
                    <a:pt x="126" y="0"/>
                    <a:pt x="108" y="4"/>
                    <a:pt x="91" y="9"/>
                  </a:cubicBezTo>
                  <a:cubicBezTo>
                    <a:pt x="74" y="14"/>
                    <a:pt x="57" y="22"/>
                    <a:pt x="43" y="33"/>
                  </a:cubicBezTo>
                  <a:cubicBezTo>
                    <a:pt x="30" y="45"/>
                    <a:pt x="18" y="59"/>
                    <a:pt x="10" y="75"/>
                  </a:cubicBezTo>
                  <a:cubicBezTo>
                    <a:pt x="3" y="92"/>
                    <a:pt x="0" y="111"/>
                    <a:pt x="1" y="129"/>
                  </a:cubicBezTo>
                  <a:cubicBezTo>
                    <a:pt x="2" y="147"/>
                    <a:pt x="7" y="164"/>
                    <a:pt x="14" y="181"/>
                  </a:cubicBezTo>
                  <a:cubicBezTo>
                    <a:pt x="17" y="187"/>
                    <a:pt x="17" y="187"/>
                    <a:pt x="17" y="187"/>
                  </a:cubicBezTo>
                  <a:cubicBezTo>
                    <a:pt x="18" y="189"/>
                    <a:pt x="19" y="191"/>
                    <a:pt x="20" y="193"/>
                  </a:cubicBezTo>
                  <a:cubicBezTo>
                    <a:pt x="22" y="197"/>
                    <a:pt x="25" y="201"/>
                    <a:pt x="28" y="205"/>
                  </a:cubicBezTo>
                  <a:cubicBezTo>
                    <a:pt x="34" y="212"/>
                    <a:pt x="41" y="218"/>
                    <a:pt x="48" y="223"/>
                  </a:cubicBezTo>
                  <a:cubicBezTo>
                    <a:pt x="63" y="234"/>
                    <a:pt x="79" y="242"/>
                    <a:pt x="96" y="248"/>
                  </a:cubicBezTo>
                  <a:cubicBezTo>
                    <a:pt x="104" y="251"/>
                    <a:pt x="112" y="254"/>
                    <a:pt x="121" y="255"/>
                  </a:cubicBezTo>
                  <a:cubicBezTo>
                    <a:pt x="130" y="258"/>
                    <a:pt x="139" y="259"/>
                    <a:pt x="148" y="258"/>
                  </a:cubicBezTo>
                  <a:cubicBezTo>
                    <a:pt x="165" y="259"/>
                    <a:pt x="183" y="255"/>
                    <a:pt x="200" y="249"/>
                  </a:cubicBezTo>
                  <a:cubicBezTo>
                    <a:pt x="208" y="246"/>
                    <a:pt x="217" y="243"/>
                    <a:pt x="225" y="239"/>
                  </a:cubicBezTo>
                  <a:cubicBezTo>
                    <a:pt x="233" y="236"/>
                    <a:pt x="241" y="231"/>
                    <a:pt x="248" y="225"/>
                  </a:cubicBezTo>
                  <a:cubicBezTo>
                    <a:pt x="262" y="214"/>
                    <a:pt x="273" y="198"/>
                    <a:pt x="279" y="181"/>
                  </a:cubicBezTo>
                  <a:cubicBezTo>
                    <a:pt x="282" y="172"/>
                    <a:pt x="285" y="163"/>
                    <a:pt x="286" y="155"/>
                  </a:cubicBezTo>
                  <a:cubicBezTo>
                    <a:pt x="288" y="146"/>
                    <a:pt x="289" y="137"/>
                    <a:pt x="289" y="128"/>
                  </a:cubicBezTo>
                  <a:cubicBezTo>
                    <a:pt x="290" y="110"/>
                    <a:pt x="288" y="91"/>
                    <a:pt x="282" y="74"/>
                  </a:cubicBezTo>
                  <a:close/>
                  <a:moveTo>
                    <a:pt x="266" y="168"/>
                  </a:moveTo>
                  <a:cubicBezTo>
                    <a:pt x="262" y="184"/>
                    <a:pt x="255" y="198"/>
                    <a:pt x="244" y="210"/>
                  </a:cubicBezTo>
                  <a:cubicBezTo>
                    <a:pt x="238" y="215"/>
                    <a:pt x="232" y="220"/>
                    <a:pt x="225" y="224"/>
                  </a:cubicBezTo>
                  <a:cubicBezTo>
                    <a:pt x="218" y="228"/>
                    <a:pt x="210" y="232"/>
                    <a:pt x="203" y="235"/>
                  </a:cubicBezTo>
                  <a:cubicBezTo>
                    <a:pt x="187" y="241"/>
                    <a:pt x="171" y="246"/>
                    <a:pt x="155" y="248"/>
                  </a:cubicBezTo>
                  <a:cubicBezTo>
                    <a:pt x="147" y="248"/>
                    <a:pt x="139" y="248"/>
                    <a:pt x="131" y="247"/>
                  </a:cubicBezTo>
                  <a:cubicBezTo>
                    <a:pt x="123" y="246"/>
                    <a:pt x="114" y="243"/>
                    <a:pt x="107" y="241"/>
                  </a:cubicBezTo>
                  <a:cubicBezTo>
                    <a:pt x="91" y="236"/>
                    <a:pt x="76" y="229"/>
                    <a:pt x="62" y="219"/>
                  </a:cubicBezTo>
                  <a:cubicBezTo>
                    <a:pt x="49" y="210"/>
                    <a:pt x="36" y="198"/>
                    <a:pt x="30" y="183"/>
                  </a:cubicBezTo>
                  <a:cubicBezTo>
                    <a:pt x="24" y="167"/>
                    <a:pt x="19" y="152"/>
                    <a:pt x="16" y="136"/>
                  </a:cubicBezTo>
                  <a:cubicBezTo>
                    <a:pt x="14" y="119"/>
                    <a:pt x="15" y="103"/>
                    <a:pt x="20" y="88"/>
                  </a:cubicBezTo>
                  <a:cubicBezTo>
                    <a:pt x="25" y="72"/>
                    <a:pt x="34" y="59"/>
                    <a:pt x="46" y="47"/>
                  </a:cubicBezTo>
                  <a:cubicBezTo>
                    <a:pt x="57" y="35"/>
                    <a:pt x="72" y="27"/>
                    <a:pt x="87" y="21"/>
                  </a:cubicBezTo>
                  <a:cubicBezTo>
                    <a:pt x="103" y="15"/>
                    <a:pt x="119" y="12"/>
                    <a:pt x="136" y="11"/>
                  </a:cubicBezTo>
                  <a:cubicBezTo>
                    <a:pt x="153" y="12"/>
                    <a:pt x="169" y="15"/>
                    <a:pt x="185" y="19"/>
                  </a:cubicBezTo>
                  <a:cubicBezTo>
                    <a:pt x="201" y="24"/>
                    <a:pt x="216" y="31"/>
                    <a:pt x="230" y="39"/>
                  </a:cubicBezTo>
                  <a:cubicBezTo>
                    <a:pt x="234" y="42"/>
                    <a:pt x="237" y="44"/>
                    <a:pt x="241" y="46"/>
                  </a:cubicBezTo>
                  <a:cubicBezTo>
                    <a:pt x="242" y="47"/>
                    <a:pt x="244" y="49"/>
                    <a:pt x="245" y="50"/>
                  </a:cubicBezTo>
                  <a:cubicBezTo>
                    <a:pt x="247" y="51"/>
                    <a:pt x="248" y="52"/>
                    <a:pt x="250" y="54"/>
                  </a:cubicBezTo>
                  <a:cubicBezTo>
                    <a:pt x="256" y="59"/>
                    <a:pt x="260" y="66"/>
                    <a:pt x="264" y="73"/>
                  </a:cubicBezTo>
                  <a:cubicBezTo>
                    <a:pt x="271" y="87"/>
                    <a:pt x="273" y="104"/>
                    <a:pt x="273" y="120"/>
                  </a:cubicBezTo>
                  <a:cubicBezTo>
                    <a:pt x="273" y="136"/>
                    <a:pt x="271" y="152"/>
                    <a:pt x="266" y="168"/>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33" name="Freeform 532"/>
            <p:cNvSpPr>
              <a:spLocks/>
            </p:cNvSpPr>
            <p:nvPr/>
          </p:nvSpPr>
          <p:spPr bwMode="auto">
            <a:xfrm>
              <a:off x="2598738" y="941388"/>
              <a:ext cx="860425" cy="946150"/>
            </a:xfrm>
            <a:custGeom>
              <a:avLst/>
              <a:gdLst>
                <a:gd name="T0" fmla="*/ 33 w 263"/>
                <a:gd name="T1" fmla="*/ 73 h 289"/>
                <a:gd name="T2" fmla="*/ 113 w 263"/>
                <a:gd name="T3" fmla="*/ 14 h 289"/>
                <a:gd name="T4" fmla="*/ 244 w 263"/>
                <a:gd name="T5" fmla="*/ 73 h 289"/>
                <a:gd name="T6" fmla="*/ 262 w 263"/>
                <a:gd name="T7" fmla="*/ 163 h 289"/>
                <a:gd name="T8" fmla="*/ 202 w 263"/>
                <a:gd name="T9" fmla="*/ 255 h 289"/>
                <a:gd name="T10" fmla="*/ 78 w 263"/>
                <a:gd name="T11" fmla="*/ 262 h 289"/>
                <a:gd name="T12" fmla="*/ 8 w 263"/>
                <a:gd name="T13" fmla="*/ 135 h 289"/>
                <a:gd name="T14" fmla="*/ 33 w 263"/>
                <a:gd name="T15" fmla="*/ 73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289">
                  <a:moveTo>
                    <a:pt x="33" y="73"/>
                  </a:moveTo>
                  <a:cubicBezTo>
                    <a:pt x="50" y="46"/>
                    <a:pt x="83" y="25"/>
                    <a:pt x="113" y="14"/>
                  </a:cubicBezTo>
                  <a:cubicBezTo>
                    <a:pt x="152" y="0"/>
                    <a:pt x="224" y="38"/>
                    <a:pt x="244" y="73"/>
                  </a:cubicBezTo>
                  <a:cubicBezTo>
                    <a:pt x="257" y="98"/>
                    <a:pt x="263" y="132"/>
                    <a:pt x="262" y="163"/>
                  </a:cubicBezTo>
                  <a:cubicBezTo>
                    <a:pt x="260" y="195"/>
                    <a:pt x="242" y="235"/>
                    <a:pt x="202" y="255"/>
                  </a:cubicBezTo>
                  <a:cubicBezTo>
                    <a:pt x="163" y="274"/>
                    <a:pt x="125" y="289"/>
                    <a:pt x="78" y="262"/>
                  </a:cubicBezTo>
                  <a:cubicBezTo>
                    <a:pt x="30" y="235"/>
                    <a:pt x="0" y="172"/>
                    <a:pt x="8" y="135"/>
                  </a:cubicBezTo>
                  <a:cubicBezTo>
                    <a:pt x="16" y="99"/>
                    <a:pt x="33" y="74"/>
                    <a:pt x="33" y="73"/>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4" name="Freeform 533"/>
            <p:cNvSpPr>
              <a:spLocks noEditPoints="1"/>
            </p:cNvSpPr>
            <p:nvPr/>
          </p:nvSpPr>
          <p:spPr bwMode="auto">
            <a:xfrm>
              <a:off x="2595563" y="958850"/>
              <a:ext cx="893763" cy="901700"/>
            </a:xfrm>
            <a:custGeom>
              <a:avLst/>
              <a:gdLst>
                <a:gd name="T0" fmla="*/ 271 w 273"/>
                <a:gd name="T1" fmla="*/ 147 h 276"/>
                <a:gd name="T2" fmla="*/ 264 w 273"/>
                <a:gd name="T3" fmla="*/ 94 h 276"/>
                <a:gd name="T4" fmla="*/ 254 w 273"/>
                <a:gd name="T5" fmla="*/ 69 h 276"/>
                <a:gd name="T6" fmla="*/ 253 w 273"/>
                <a:gd name="T7" fmla="*/ 66 h 276"/>
                <a:gd name="T8" fmla="*/ 251 w 273"/>
                <a:gd name="T9" fmla="*/ 63 h 276"/>
                <a:gd name="T10" fmla="*/ 247 w 273"/>
                <a:gd name="T11" fmla="*/ 58 h 276"/>
                <a:gd name="T12" fmla="*/ 238 w 273"/>
                <a:gd name="T13" fmla="*/ 47 h 276"/>
                <a:gd name="T14" fmla="*/ 195 w 273"/>
                <a:gd name="T15" fmla="*/ 17 h 276"/>
                <a:gd name="T16" fmla="*/ 145 w 273"/>
                <a:gd name="T17" fmla="*/ 1 h 276"/>
                <a:gd name="T18" fmla="*/ 118 w 273"/>
                <a:gd name="T19" fmla="*/ 2 h 276"/>
                <a:gd name="T20" fmla="*/ 105 w 273"/>
                <a:gd name="T21" fmla="*/ 7 h 276"/>
                <a:gd name="T22" fmla="*/ 93 w 273"/>
                <a:gd name="T23" fmla="*/ 12 h 276"/>
                <a:gd name="T24" fmla="*/ 50 w 273"/>
                <a:gd name="T25" fmla="*/ 41 h 276"/>
                <a:gd name="T26" fmla="*/ 32 w 273"/>
                <a:gd name="T27" fmla="*/ 61 h 276"/>
                <a:gd name="T28" fmla="*/ 19 w 273"/>
                <a:gd name="T29" fmla="*/ 84 h 276"/>
                <a:gd name="T30" fmla="*/ 9 w 273"/>
                <a:gd name="T31" fmla="*/ 108 h 276"/>
                <a:gd name="T32" fmla="*/ 5 w 273"/>
                <a:gd name="T33" fmla="*/ 121 h 276"/>
                <a:gd name="T34" fmla="*/ 1 w 273"/>
                <a:gd name="T35" fmla="*/ 134 h 276"/>
                <a:gd name="T36" fmla="*/ 2 w 273"/>
                <a:gd name="T37" fmla="*/ 161 h 276"/>
                <a:gd name="T38" fmla="*/ 10 w 273"/>
                <a:gd name="T39" fmla="*/ 186 h 276"/>
                <a:gd name="T40" fmla="*/ 38 w 273"/>
                <a:gd name="T41" fmla="*/ 231 h 276"/>
                <a:gd name="T42" fmla="*/ 80 w 273"/>
                <a:gd name="T43" fmla="*/ 264 h 276"/>
                <a:gd name="T44" fmla="*/ 130 w 273"/>
                <a:gd name="T45" fmla="*/ 276 h 276"/>
                <a:gd name="T46" fmla="*/ 181 w 273"/>
                <a:gd name="T47" fmla="*/ 266 h 276"/>
                <a:gd name="T48" fmla="*/ 205 w 273"/>
                <a:gd name="T49" fmla="*/ 255 h 276"/>
                <a:gd name="T50" fmla="*/ 228 w 273"/>
                <a:gd name="T51" fmla="*/ 242 h 276"/>
                <a:gd name="T52" fmla="*/ 271 w 273"/>
                <a:gd name="T53" fmla="*/ 147 h 276"/>
                <a:gd name="T54" fmla="*/ 236 w 273"/>
                <a:gd name="T55" fmla="*/ 68 h 276"/>
                <a:gd name="T56" fmla="*/ 245 w 273"/>
                <a:gd name="T57" fmla="*/ 89 h 276"/>
                <a:gd name="T58" fmla="*/ 254 w 273"/>
                <a:gd name="T59" fmla="*/ 136 h 276"/>
                <a:gd name="T60" fmla="*/ 254 w 273"/>
                <a:gd name="T61" fmla="*/ 160 h 276"/>
                <a:gd name="T62" fmla="*/ 250 w 273"/>
                <a:gd name="T63" fmla="*/ 183 h 276"/>
                <a:gd name="T64" fmla="*/ 227 w 273"/>
                <a:gd name="T65" fmla="*/ 223 h 276"/>
                <a:gd name="T66" fmla="*/ 208 w 273"/>
                <a:gd name="T67" fmla="*/ 238 h 276"/>
                <a:gd name="T68" fmla="*/ 187 w 273"/>
                <a:gd name="T69" fmla="*/ 250 h 276"/>
                <a:gd name="T70" fmla="*/ 141 w 273"/>
                <a:gd name="T71" fmla="*/ 265 h 276"/>
                <a:gd name="T72" fmla="*/ 94 w 273"/>
                <a:gd name="T73" fmla="*/ 259 h 276"/>
                <a:gd name="T74" fmla="*/ 73 w 273"/>
                <a:gd name="T75" fmla="*/ 247 h 276"/>
                <a:gd name="T76" fmla="*/ 55 w 273"/>
                <a:gd name="T77" fmla="*/ 231 h 276"/>
                <a:gd name="T78" fmla="*/ 27 w 273"/>
                <a:gd name="T79" fmla="*/ 191 h 276"/>
                <a:gd name="T80" fmla="*/ 15 w 273"/>
                <a:gd name="T81" fmla="*/ 145 h 276"/>
                <a:gd name="T82" fmla="*/ 16 w 273"/>
                <a:gd name="T83" fmla="*/ 134 h 276"/>
                <a:gd name="T84" fmla="*/ 19 w 273"/>
                <a:gd name="T85" fmla="*/ 122 h 276"/>
                <a:gd name="T86" fmla="*/ 27 w 273"/>
                <a:gd name="T87" fmla="*/ 99 h 276"/>
                <a:gd name="T88" fmla="*/ 37 w 273"/>
                <a:gd name="T89" fmla="*/ 78 h 276"/>
                <a:gd name="T90" fmla="*/ 50 w 273"/>
                <a:gd name="T91" fmla="*/ 58 h 276"/>
                <a:gd name="T92" fmla="*/ 88 w 273"/>
                <a:gd name="T93" fmla="*/ 27 h 276"/>
                <a:gd name="T94" fmla="*/ 109 w 273"/>
                <a:gd name="T95" fmla="*/ 16 h 276"/>
                <a:gd name="T96" fmla="*/ 121 w 273"/>
                <a:gd name="T97" fmla="*/ 12 h 276"/>
                <a:gd name="T98" fmla="*/ 133 w 273"/>
                <a:gd name="T99" fmla="*/ 11 h 276"/>
                <a:gd name="T100" fmla="*/ 180 w 273"/>
                <a:gd name="T101" fmla="*/ 23 h 276"/>
                <a:gd name="T102" fmla="*/ 220 w 273"/>
                <a:gd name="T103" fmla="*/ 50 h 276"/>
                <a:gd name="T104" fmla="*/ 236 w 273"/>
                <a:gd name="T105" fmla="*/ 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3" h="276">
                  <a:moveTo>
                    <a:pt x="271" y="147"/>
                  </a:moveTo>
                  <a:cubicBezTo>
                    <a:pt x="271" y="129"/>
                    <a:pt x="269" y="112"/>
                    <a:pt x="264" y="94"/>
                  </a:cubicBezTo>
                  <a:cubicBezTo>
                    <a:pt x="261" y="86"/>
                    <a:pt x="258" y="77"/>
                    <a:pt x="254" y="69"/>
                  </a:cubicBezTo>
                  <a:cubicBezTo>
                    <a:pt x="253" y="66"/>
                    <a:pt x="253" y="66"/>
                    <a:pt x="253" y="66"/>
                  </a:cubicBezTo>
                  <a:cubicBezTo>
                    <a:pt x="251" y="63"/>
                    <a:pt x="251" y="63"/>
                    <a:pt x="251" y="63"/>
                  </a:cubicBezTo>
                  <a:cubicBezTo>
                    <a:pt x="250" y="61"/>
                    <a:pt x="249" y="59"/>
                    <a:pt x="247" y="58"/>
                  </a:cubicBezTo>
                  <a:cubicBezTo>
                    <a:pt x="245" y="54"/>
                    <a:pt x="242" y="51"/>
                    <a:pt x="238" y="47"/>
                  </a:cubicBezTo>
                  <a:cubicBezTo>
                    <a:pt x="226" y="34"/>
                    <a:pt x="211" y="25"/>
                    <a:pt x="195" y="17"/>
                  </a:cubicBezTo>
                  <a:cubicBezTo>
                    <a:pt x="179" y="9"/>
                    <a:pt x="162" y="3"/>
                    <a:pt x="145" y="1"/>
                  </a:cubicBezTo>
                  <a:cubicBezTo>
                    <a:pt x="136" y="0"/>
                    <a:pt x="127" y="0"/>
                    <a:pt x="118" y="2"/>
                  </a:cubicBezTo>
                  <a:cubicBezTo>
                    <a:pt x="113" y="3"/>
                    <a:pt x="109" y="5"/>
                    <a:pt x="105" y="7"/>
                  </a:cubicBezTo>
                  <a:cubicBezTo>
                    <a:pt x="101" y="8"/>
                    <a:pt x="97" y="10"/>
                    <a:pt x="93" y="12"/>
                  </a:cubicBezTo>
                  <a:cubicBezTo>
                    <a:pt x="78" y="20"/>
                    <a:pt x="63" y="30"/>
                    <a:pt x="50" y="41"/>
                  </a:cubicBezTo>
                  <a:cubicBezTo>
                    <a:pt x="44" y="47"/>
                    <a:pt x="37" y="54"/>
                    <a:pt x="32" y="61"/>
                  </a:cubicBezTo>
                  <a:cubicBezTo>
                    <a:pt x="27" y="68"/>
                    <a:pt x="23" y="76"/>
                    <a:pt x="19" y="84"/>
                  </a:cubicBezTo>
                  <a:cubicBezTo>
                    <a:pt x="15" y="92"/>
                    <a:pt x="12" y="100"/>
                    <a:pt x="9" y="108"/>
                  </a:cubicBezTo>
                  <a:cubicBezTo>
                    <a:pt x="7" y="112"/>
                    <a:pt x="6" y="116"/>
                    <a:pt x="5" y="121"/>
                  </a:cubicBezTo>
                  <a:cubicBezTo>
                    <a:pt x="3" y="125"/>
                    <a:pt x="2" y="129"/>
                    <a:pt x="1" y="134"/>
                  </a:cubicBezTo>
                  <a:cubicBezTo>
                    <a:pt x="0" y="143"/>
                    <a:pt x="1" y="152"/>
                    <a:pt x="2" y="161"/>
                  </a:cubicBezTo>
                  <a:cubicBezTo>
                    <a:pt x="4" y="170"/>
                    <a:pt x="7" y="178"/>
                    <a:pt x="10" y="186"/>
                  </a:cubicBezTo>
                  <a:cubicBezTo>
                    <a:pt x="17" y="203"/>
                    <a:pt x="27" y="218"/>
                    <a:pt x="38" y="231"/>
                  </a:cubicBezTo>
                  <a:cubicBezTo>
                    <a:pt x="50" y="244"/>
                    <a:pt x="64" y="256"/>
                    <a:pt x="80" y="264"/>
                  </a:cubicBezTo>
                  <a:cubicBezTo>
                    <a:pt x="95" y="271"/>
                    <a:pt x="113" y="276"/>
                    <a:pt x="130" y="276"/>
                  </a:cubicBezTo>
                  <a:cubicBezTo>
                    <a:pt x="148" y="276"/>
                    <a:pt x="165" y="272"/>
                    <a:pt x="181" y="266"/>
                  </a:cubicBezTo>
                  <a:cubicBezTo>
                    <a:pt x="189" y="262"/>
                    <a:pt x="197" y="259"/>
                    <a:pt x="205" y="255"/>
                  </a:cubicBezTo>
                  <a:cubicBezTo>
                    <a:pt x="213" y="252"/>
                    <a:pt x="221" y="247"/>
                    <a:pt x="228" y="242"/>
                  </a:cubicBezTo>
                  <a:cubicBezTo>
                    <a:pt x="257" y="220"/>
                    <a:pt x="273" y="183"/>
                    <a:pt x="271" y="147"/>
                  </a:cubicBezTo>
                  <a:close/>
                  <a:moveTo>
                    <a:pt x="236" y="68"/>
                  </a:moveTo>
                  <a:cubicBezTo>
                    <a:pt x="240" y="74"/>
                    <a:pt x="243" y="81"/>
                    <a:pt x="245" y="89"/>
                  </a:cubicBezTo>
                  <a:cubicBezTo>
                    <a:pt x="250" y="104"/>
                    <a:pt x="253" y="120"/>
                    <a:pt x="254" y="136"/>
                  </a:cubicBezTo>
                  <a:cubicBezTo>
                    <a:pt x="255" y="144"/>
                    <a:pt x="255" y="152"/>
                    <a:pt x="254" y="160"/>
                  </a:cubicBezTo>
                  <a:cubicBezTo>
                    <a:pt x="254" y="168"/>
                    <a:pt x="252" y="175"/>
                    <a:pt x="250" y="183"/>
                  </a:cubicBezTo>
                  <a:cubicBezTo>
                    <a:pt x="245" y="198"/>
                    <a:pt x="237" y="212"/>
                    <a:pt x="227" y="223"/>
                  </a:cubicBezTo>
                  <a:cubicBezTo>
                    <a:pt x="221" y="229"/>
                    <a:pt x="215" y="234"/>
                    <a:pt x="208" y="238"/>
                  </a:cubicBezTo>
                  <a:cubicBezTo>
                    <a:pt x="202" y="243"/>
                    <a:pt x="194" y="246"/>
                    <a:pt x="187" y="250"/>
                  </a:cubicBezTo>
                  <a:cubicBezTo>
                    <a:pt x="172" y="257"/>
                    <a:pt x="157" y="263"/>
                    <a:pt x="141" y="265"/>
                  </a:cubicBezTo>
                  <a:cubicBezTo>
                    <a:pt x="126" y="267"/>
                    <a:pt x="109" y="265"/>
                    <a:pt x="94" y="259"/>
                  </a:cubicBezTo>
                  <a:cubicBezTo>
                    <a:pt x="87" y="256"/>
                    <a:pt x="80" y="252"/>
                    <a:pt x="73" y="247"/>
                  </a:cubicBezTo>
                  <a:cubicBezTo>
                    <a:pt x="66" y="243"/>
                    <a:pt x="60" y="237"/>
                    <a:pt x="55" y="231"/>
                  </a:cubicBezTo>
                  <a:cubicBezTo>
                    <a:pt x="43" y="220"/>
                    <a:pt x="34" y="206"/>
                    <a:pt x="27" y="191"/>
                  </a:cubicBezTo>
                  <a:cubicBezTo>
                    <a:pt x="21" y="177"/>
                    <a:pt x="16" y="161"/>
                    <a:pt x="15" y="145"/>
                  </a:cubicBezTo>
                  <a:cubicBezTo>
                    <a:pt x="15" y="142"/>
                    <a:pt x="16" y="138"/>
                    <a:pt x="16" y="134"/>
                  </a:cubicBezTo>
                  <a:cubicBezTo>
                    <a:pt x="17" y="130"/>
                    <a:pt x="18" y="126"/>
                    <a:pt x="19" y="122"/>
                  </a:cubicBezTo>
                  <a:cubicBezTo>
                    <a:pt x="21" y="115"/>
                    <a:pt x="24" y="107"/>
                    <a:pt x="27" y="99"/>
                  </a:cubicBezTo>
                  <a:cubicBezTo>
                    <a:pt x="30" y="92"/>
                    <a:pt x="33" y="85"/>
                    <a:pt x="37" y="78"/>
                  </a:cubicBezTo>
                  <a:cubicBezTo>
                    <a:pt x="41" y="70"/>
                    <a:pt x="45" y="64"/>
                    <a:pt x="50" y="58"/>
                  </a:cubicBezTo>
                  <a:cubicBezTo>
                    <a:pt x="61" y="46"/>
                    <a:pt x="74" y="35"/>
                    <a:pt x="88" y="27"/>
                  </a:cubicBezTo>
                  <a:cubicBezTo>
                    <a:pt x="94" y="23"/>
                    <a:pt x="102" y="19"/>
                    <a:pt x="109" y="16"/>
                  </a:cubicBezTo>
                  <a:cubicBezTo>
                    <a:pt x="113" y="14"/>
                    <a:pt x="117" y="13"/>
                    <a:pt x="121" y="12"/>
                  </a:cubicBezTo>
                  <a:cubicBezTo>
                    <a:pt x="125" y="11"/>
                    <a:pt x="129" y="11"/>
                    <a:pt x="133" y="11"/>
                  </a:cubicBezTo>
                  <a:cubicBezTo>
                    <a:pt x="149" y="11"/>
                    <a:pt x="165" y="16"/>
                    <a:pt x="180" y="23"/>
                  </a:cubicBezTo>
                  <a:cubicBezTo>
                    <a:pt x="195" y="30"/>
                    <a:pt x="208" y="39"/>
                    <a:pt x="220" y="50"/>
                  </a:cubicBezTo>
                  <a:cubicBezTo>
                    <a:pt x="226" y="55"/>
                    <a:pt x="231" y="61"/>
                    <a:pt x="236" y="68"/>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35" name="Freeform 534"/>
            <p:cNvSpPr>
              <a:spLocks/>
            </p:cNvSpPr>
            <p:nvPr/>
          </p:nvSpPr>
          <p:spPr bwMode="auto">
            <a:xfrm>
              <a:off x="2952750" y="1916113"/>
              <a:ext cx="981075" cy="919163"/>
            </a:xfrm>
            <a:custGeom>
              <a:avLst/>
              <a:gdLst>
                <a:gd name="T0" fmla="*/ 69 w 300"/>
                <a:gd name="T1" fmla="*/ 19 h 281"/>
                <a:gd name="T2" fmla="*/ 155 w 300"/>
                <a:gd name="T3" fmla="*/ 1 h 281"/>
                <a:gd name="T4" fmla="*/ 236 w 300"/>
                <a:gd name="T5" fmla="*/ 23 h 281"/>
                <a:gd name="T6" fmla="*/ 264 w 300"/>
                <a:gd name="T7" fmla="*/ 197 h 281"/>
                <a:gd name="T8" fmla="*/ 16 w 300"/>
                <a:gd name="T9" fmla="*/ 197 h 281"/>
                <a:gd name="T10" fmla="*/ 9 w 300"/>
                <a:gd name="T11" fmla="*/ 83 h 281"/>
                <a:gd name="T12" fmla="*/ 69 w 300"/>
                <a:gd name="T13" fmla="*/ 19 h 281"/>
              </a:gdLst>
              <a:ahLst/>
              <a:cxnLst>
                <a:cxn ang="0">
                  <a:pos x="T0" y="T1"/>
                </a:cxn>
                <a:cxn ang="0">
                  <a:pos x="T2" y="T3"/>
                </a:cxn>
                <a:cxn ang="0">
                  <a:pos x="T4" y="T5"/>
                </a:cxn>
                <a:cxn ang="0">
                  <a:pos x="T6" y="T7"/>
                </a:cxn>
                <a:cxn ang="0">
                  <a:pos x="T8" y="T9"/>
                </a:cxn>
                <a:cxn ang="0">
                  <a:pos x="T10" y="T11"/>
                </a:cxn>
                <a:cxn ang="0">
                  <a:pos x="T12" y="T13"/>
                </a:cxn>
              </a:cxnLst>
              <a:rect l="0" t="0" r="r" b="b"/>
              <a:pathLst>
                <a:path w="300" h="281">
                  <a:moveTo>
                    <a:pt x="69" y="19"/>
                  </a:moveTo>
                  <a:cubicBezTo>
                    <a:pt x="97" y="6"/>
                    <a:pt x="129" y="0"/>
                    <a:pt x="155" y="1"/>
                  </a:cubicBezTo>
                  <a:cubicBezTo>
                    <a:pt x="183" y="3"/>
                    <a:pt x="211" y="12"/>
                    <a:pt x="236" y="23"/>
                  </a:cubicBezTo>
                  <a:cubicBezTo>
                    <a:pt x="296" y="50"/>
                    <a:pt x="300" y="151"/>
                    <a:pt x="264" y="197"/>
                  </a:cubicBezTo>
                  <a:cubicBezTo>
                    <a:pt x="214" y="259"/>
                    <a:pt x="57" y="281"/>
                    <a:pt x="16" y="197"/>
                  </a:cubicBezTo>
                  <a:cubicBezTo>
                    <a:pt x="2" y="168"/>
                    <a:pt x="0" y="115"/>
                    <a:pt x="9" y="83"/>
                  </a:cubicBezTo>
                  <a:cubicBezTo>
                    <a:pt x="17" y="55"/>
                    <a:pt x="41" y="33"/>
                    <a:pt x="69" y="19"/>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6" name="Freeform 535"/>
            <p:cNvSpPr>
              <a:spLocks noEditPoints="1"/>
            </p:cNvSpPr>
            <p:nvPr/>
          </p:nvSpPr>
          <p:spPr bwMode="auto">
            <a:xfrm>
              <a:off x="2936875" y="1897063"/>
              <a:ext cx="982663" cy="860425"/>
            </a:xfrm>
            <a:custGeom>
              <a:avLst/>
              <a:gdLst>
                <a:gd name="T0" fmla="*/ 296 w 301"/>
                <a:gd name="T1" fmla="*/ 91 h 263"/>
                <a:gd name="T2" fmla="*/ 269 w 301"/>
                <a:gd name="T3" fmla="*/ 40 h 263"/>
                <a:gd name="T4" fmla="*/ 246 w 301"/>
                <a:gd name="T5" fmla="*/ 24 h 263"/>
                <a:gd name="T6" fmla="*/ 220 w 301"/>
                <a:gd name="T7" fmla="*/ 13 h 263"/>
                <a:gd name="T8" fmla="*/ 166 w 301"/>
                <a:gd name="T9" fmla="*/ 1 h 263"/>
                <a:gd name="T10" fmla="*/ 110 w 301"/>
                <a:gd name="T11" fmla="*/ 7 h 263"/>
                <a:gd name="T12" fmla="*/ 59 w 301"/>
                <a:gd name="T13" fmla="*/ 28 h 263"/>
                <a:gd name="T14" fmla="*/ 18 w 301"/>
                <a:gd name="T15" fmla="*/ 65 h 263"/>
                <a:gd name="T16" fmla="*/ 6 w 301"/>
                <a:gd name="T17" fmla="*/ 91 h 263"/>
                <a:gd name="T18" fmla="*/ 2 w 301"/>
                <a:gd name="T19" fmla="*/ 119 h 263"/>
                <a:gd name="T20" fmla="*/ 5 w 301"/>
                <a:gd name="T21" fmla="*/ 175 h 263"/>
                <a:gd name="T22" fmla="*/ 13 w 301"/>
                <a:gd name="T23" fmla="*/ 202 h 263"/>
                <a:gd name="T24" fmla="*/ 28 w 301"/>
                <a:gd name="T25" fmla="*/ 226 h 263"/>
                <a:gd name="T26" fmla="*/ 75 w 301"/>
                <a:gd name="T27" fmla="*/ 255 h 263"/>
                <a:gd name="T28" fmla="*/ 130 w 301"/>
                <a:gd name="T29" fmla="*/ 263 h 263"/>
                <a:gd name="T30" fmla="*/ 185 w 301"/>
                <a:gd name="T31" fmla="*/ 256 h 263"/>
                <a:gd name="T32" fmla="*/ 237 w 301"/>
                <a:gd name="T33" fmla="*/ 237 h 263"/>
                <a:gd name="T34" fmla="*/ 261 w 301"/>
                <a:gd name="T35" fmla="*/ 222 h 263"/>
                <a:gd name="T36" fmla="*/ 280 w 301"/>
                <a:gd name="T37" fmla="*/ 200 h 263"/>
                <a:gd name="T38" fmla="*/ 299 w 301"/>
                <a:gd name="T39" fmla="*/ 147 h 263"/>
                <a:gd name="T40" fmla="*/ 296 w 301"/>
                <a:gd name="T41" fmla="*/ 91 h 263"/>
                <a:gd name="T42" fmla="*/ 283 w 301"/>
                <a:gd name="T43" fmla="*/ 134 h 263"/>
                <a:gd name="T44" fmla="*/ 272 w 301"/>
                <a:gd name="T45" fmla="*/ 182 h 263"/>
                <a:gd name="T46" fmla="*/ 239 w 301"/>
                <a:gd name="T47" fmla="*/ 219 h 263"/>
                <a:gd name="T48" fmla="*/ 193 w 301"/>
                <a:gd name="T49" fmla="*/ 241 h 263"/>
                <a:gd name="T50" fmla="*/ 143 w 301"/>
                <a:gd name="T51" fmla="*/ 252 h 263"/>
                <a:gd name="T52" fmla="*/ 91 w 301"/>
                <a:gd name="T53" fmla="*/ 249 h 263"/>
                <a:gd name="T54" fmla="*/ 46 w 301"/>
                <a:gd name="T55" fmla="*/ 226 h 263"/>
                <a:gd name="T56" fmla="*/ 29 w 301"/>
                <a:gd name="T57" fmla="*/ 207 h 263"/>
                <a:gd name="T58" fmla="*/ 20 w 301"/>
                <a:gd name="T59" fmla="*/ 183 h 263"/>
                <a:gd name="T60" fmla="*/ 16 w 301"/>
                <a:gd name="T61" fmla="*/ 132 h 263"/>
                <a:gd name="T62" fmla="*/ 18 w 301"/>
                <a:gd name="T63" fmla="*/ 106 h 263"/>
                <a:gd name="T64" fmla="*/ 24 w 301"/>
                <a:gd name="T65" fmla="*/ 82 h 263"/>
                <a:gd name="T66" fmla="*/ 56 w 301"/>
                <a:gd name="T67" fmla="*/ 43 h 263"/>
                <a:gd name="T68" fmla="*/ 102 w 301"/>
                <a:gd name="T69" fmla="*/ 20 h 263"/>
                <a:gd name="T70" fmla="*/ 153 w 301"/>
                <a:gd name="T71" fmla="*/ 11 h 263"/>
                <a:gd name="T72" fmla="*/ 204 w 301"/>
                <a:gd name="T73" fmla="*/ 21 h 263"/>
                <a:gd name="T74" fmla="*/ 228 w 301"/>
                <a:gd name="T75" fmla="*/ 30 h 263"/>
                <a:gd name="T76" fmla="*/ 240 w 301"/>
                <a:gd name="T77" fmla="*/ 36 h 263"/>
                <a:gd name="T78" fmla="*/ 250 w 301"/>
                <a:gd name="T79" fmla="*/ 42 h 263"/>
                <a:gd name="T80" fmla="*/ 277 w 301"/>
                <a:gd name="T81" fmla="*/ 84 h 263"/>
                <a:gd name="T82" fmla="*/ 283 w 301"/>
                <a:gd name="T83" fmla="*/ 13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 h="263">
                  <a:moveTo>
                    <a:pt x="296" y="91"/>
                  </a:moveTo>
                  <a:cubicBezTo>
                    <a:pt x="291" y="72"/>
                    <a:pt x="283" y="54"/>
                    <a:pt x="269" y="40"/>
                  </a:cubicBezTo>
                  <a:cubicBezTo>
                    <a:pt x="263" y="34"/>
                    <a:pt x="255" y="28"/>
                    <a:pt x="246" y="24"/>
                  </a:cubicBezTo>
                  <a:cubicBezTo>
                    <a:pt x="238" y="20"/>
                    <a:pt x="229" y="16"/>
                    <a:pt x="220" y="13"/>
                  </a:cubicBezTo>
                  <a:cubicBezTo>
                    <a:pt x="203" y="7"/>
                    <a:pt x="184" y="3"/>
                    <a:pt x="166" y="1"/>
                  </a:cubicBezTo>
                  <a:cubicBezTo>
                    <a:pt x="147" y="0"/>
                    <a:pt x="128" y="3"/>
                    <a:pt x="110" y="7"/>
                  </a:cubicBezTo>
                  <a:cubicBezTo>
                    <a:pt x="92" y="11"/>
                    <a:pt x="75" y="18"/>
                    <a:pt x="59" y="28"/>
                  </a:cubicBezTo>
                  <a:cubicBezTo>
                    <a:pt x="43" y="37"/>
                    <a:pt x="28" y="49"/>
                    <a:pt x="18" y="65"/>
                  </a:cubicBezTo>
                  <a:cubicBezTo>
                    <a:pt x="13" y="73"/>
                    <a:pt x="9" y="82"/>
                    <a:pt x="6" y="91"/>
                  </a:cubicBezTo>
                  <a:cubicBezTo>
                    <a:pt x="4" y="100"/>
                    <a:pt x="3" y="109"/>
                    <a:pt x="2" y="119"/>
                  </a:cubicBezTo>
                  <a:cubicBezTo>
                    <a:pt x="0" y="137"/>
                    <a:pt x="1" y="156"/>
                    <a:pt x="5" y="175"/>
                  </a:cubicBezTo>
                  <a:cubicBezTo>
                    <a:pt x="6" y="184"/>
                    <a:pt x="9" y="193"/>
                    <a:pt x="13" y="202"/>
                  </a:cubicBezTo>
                  <a:cubicBezTo>
                    <a:pt x="16" y="211"/>
                    <a:pt x="22" y="219"/>
                    <a:pt x="28" y="226"/>
                  </a:cubicBezTo>
                  <a:cubicBezTo>
                    <a:pt x="41" y="240"/>
                    <a:pt x="58" y="249"/>
                    <a:pt x="75" y="255"/>
                  </a:cubicBezTo>
                  <a:cubicBezTo>
                    <a:pt x="93" y="260"/>
                    <a:pt x="112" y="263"/>
                    <a:pt x="130" y="263"/>
                  </a:cubicBezTo>
                  <a:cubicBezTo>
                    <a:pt x="149" y="263"/>
                    <a:pt x="167" y="260"/>
                    <a:pt x="185" y="256"/>
                  </a:cubicBezTo>
                  <a:cubicBezTo>
                    <a:pt x="203" y="252"/>
                    <a:pt x="221" y="246"/>
                    <a:pt x="237" y="237"/>
                  </a:cubicBezTo>
                  <a:cubicBezTo>
                    <a:pt x="246" y="233"/>
                    <a:pt x="254" y="228"/>
                    <a:pt x="261" y="222"/>
                  </a:cubicBezTo>
                  <a:cubicBezTo>
                    <a:pt x="268" y="216"/>
                    <a:pt x="275" y="209"/>
                    <a:pt x="280" y="200"/>
                  </a:cubicBezTo>
                  <a:cubicBezTo>
                    <a:pt x="291" y="184"/>
                    <a:pt x="296" y="166"/>
                    <a:pt x="299" y="147"/>
                  </a:cubicBezTo>
                  <a:cubicBezTo>
                    <a:pt x="301" y="128"/>
                    <a:pt x="300" y="109"/>
                    <a:pt x="296" y="91"/>
                  </a:cubicBezTo>
                  <a:close/>
                  <a:moveTo>
                    <a:pt x="283" y="134"/>
                  </a:moveTo>
                  <a:cubicBezTo>
                    <a:pt x="283" y="150"/>
                    <a:pt x="279" y="167"/>
                    <a:pt x="272" y="182"/>
                  </a:cubicBezTo>
                  <a:cubicBezTo>
                    <a:pt x="265" y="198"/>
                    <a:pt x="253" y="210"/>
                    <a:pt x="239" y="219"/>
                  </a:cubicBezTo>
                  <a:cubicBezTo>
                    <a:pt x="225" y="229"/>
                    <a:pt x="209" y="236"/>
                    <a:pt x="193" y="241"/>
                  </a:cubicBezTo>
                  <a:cubicBezTo>
                    <a:pt x="177" y="247"/>
                    <a:pt x="160" y="250"/>
                    <a:pt x="143" y="252"/>
                  </a:cubicBezTo>
                  <a:cubicBezTo>
                    <a:pt x="126" y="253"/>
                    <a:pt x="108" y="252"/>
                    <a:pt x="91" y="249"/>
                  </a:cubicBezTo>
                  <a:cubicBezTo>
                    <a:pt x="75" y="245"/>
                    <a:pt x="58" y="238"/>
                    <a:pt x="46" y="226"/>
                  </a:cubicBezTo>
                  <a:cubicBezTo>
                    <a:pt x="39" y="221"/>
                    <a:pt x="34" y="214"/>
                    <a:pt x="29" y="207"/>
                  </a:cubicBezTo>
                  <a:cubicBezTo>
                    <a:pt x="25" y="199"/>
                    <a:pt x="22" y="191"/>
                    <a:pt x="20" y="183"/>
                  </a:cubicBezTo>
                  <a:cubicBezTo>
                    <a:pt x="17" y="166"/>
                    <a:pt x="16" y="149"/>
                    <a:pt x="16" y="132"/>
                  </a:cubicBezTo>
                  <a:cubicBezTo>
                    <a:pt x="16" y="123"/>
                    <a:pt x="17" y="115"/>
                    <a:pt x="18" y="106"/>
                  </a:cubicBezTo>
                  <a:cubicBezTo>
                    <a:pt x="19" y="98"/>
                    <a:pt x="21" y="90"/>
                    <a:pt x="24" y="82"/>
                  </a:cubicBezTo>
                  <a:cubicBezTo>
                    <a:pt x="31" y="67"/>
                    <a:pt x="43" y="54"/>
                    <a:pt x="56" y="43"/>
                  </a:cubicBezTo>
                  <a:cubicBezTo>
                    <a:pt x="70" y="33"/>
                    <a:pt x="85" y="25"/>
                    <a:pt x="102" y="20"/>
                  </a:cubicBezTo>
                  <a:cubicBezTo>
                    <a:pt x="118" y="14"/>
                    <a:pt x="135" y="11"/>
                    <a:pt x="153" y="11"/>
                  </a:cubicBezTo>
                  <a:cubicBezTo>
                    <a:pt x="170" y="11"/>
                    <a:pt x="187" y="15"/>
                    <a:pt x="204" y="21"/>
                  </a:cubicBezTo>
                  <a:cubicBezTo>
                    <a:pt x="212" y="23"/>
                    <a:pt x="220" y="27"/>
                    <a:pt x="228" y="30"/>
                  </a:cubicBezTo>
                  <a:cubicBezTo>
                    <a:pt x="232" y="32"/>
                    <a:pt x="236" y="34"/>
                    <a:pt x="240" y="36"/>
                  </a:cubicBezTo>
                  <a:cubicBezTo>
                    <a:pt x="243" y="38"/>
                    <a:pt x="247" y="40"/>
                    <a:pt x="250" y="42"/>
                  </a:cubicBezTo>
                  <a:cubicBezTo>
                    <a:pt x="263" y="53"/>
                    <a:pt x="272" y="68"/>
                    <a:pt x="277" y="84"/>
                  </a:cubicBezTo>
                  <a:cubicBezTo>
                    <a:pt x="282" y="100"/>
                    <a:pt x="284" y="117"/>
                    <a:pt x="283" y="134"/>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37" name="Freeform 536"/>
            <p:cNvSpPr>
              <a:spLocks/>
            </p:cNvSpPr>
            <p:nvPr/>
          </p:nvSpPr>
          <p:spPr bwMode="auto">
            <a:xfrm>
              <a:off x="3514725" y="1138238"/>
              <a:ext cx="836613" cy="798513"/>
            </a:xfrm>
            <a:custGeom>
              <a:avLst/>
              <a:gdLst>
                <a:gd name="T0" fmla="*/ 14 w 256"/>
                <a:gd name="T1" fmla="*/ 96 h 244"/>
                <a:gd name="T2" fmla="*/ 63 w 256"/>
                <a:gd name="T3" fmla="*/ 34 h 244"/>
                <a:gd name="T4" fmla="*/ 146 w 256"/>
                <a:gd name="T5" fmla="*/ 5 h 244"/>
                <a:gd name="T6" fmla="*/ 238 w 256"/>
                <a:gd name="T7" fmla="*/ 55 h 244"/>
                <a:gd name="T8" fmla="*/ 210 w 256"/>
                <a:gd name="T9" fmla="*/ 198 h 244"/>
                <a:gd name="T10" fmla="*/ 96 w 256"/>
                <a:gd name="T11" fmla="*/ 240 h 244"/>
                <a:gd name="T12" fmla="*/ 5 w 256"/>
                <a:gd name="T13" fmla="*/ 132 h 244"/>
                <a:gd name="T14" fmla="*/ 14 w 256"/>
                <a:gd name="T15" fmla="*/ 96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44">
                  <a:moveTo>
                    <a:pt x="14" y="96"/>
                  </a:moveTo>
                  <a:cubicBezTo>
                    <a:pt x="25" y="71"/>
                    <a:pt x="42" y="48"/>
                    <a:pt x="63" y="34"/>
                  </a:cubicBezTo>
                  <a:cubicBezTo>
                    <a:pt x="86" y="17"/>
                    <a:pt x="118" y="9"/>
                    <a:pt x="146" y="5"/>
                  </a:cubicBezTo>
                  <a:cubicBezTo>
                    <a:pt x="180" y="0"/>
                    <a:pt x="223" y="24"/>
                    <a:pt x="238" y="55"/>
                  </a:cubicBezTo>
                  <a:cubicBezTo>
                    <a:pt x="256" y="94"/>
                    <a:pt x="239" y="168"/>
                    <a:pt x="210" y="198"/>
                  </a:cubicBezTo>
                  <a:cubicBezTo>
                    <a:pt x="182" y="227"/>
                    <a:pt x="134" y="244"/>
                    <a:pt x="96" y="240"/>
                  </a:cubicBezTo>
                  <a:cubicBezTo>
                    <a:pt x="50" y="235"/>
                    <a:pt x="0" y="179"/>
                    <a:pt x="5" y="132"/>
                  </a:cubicBezTo>
                  <a:cubicBezTo>
                    <a:pt x="6" y="119"/>
                    <a:pt x="9" y="107"/>
                    <a:pt x="14" y="96"/>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8" name="Freeform 537"/>
            <p:cNvSpPr>
              <a:spLocks noEditPoints="1"/>
            </p:cNvSpPr>
            <p:nvPr/>
          </p:nvSpPr>
          <p:spPr bwMode="auto">
            <a:xfrm>
              <a:off x="3502025" y="1128713"/>
              <a:ext cx="842963" cy="811213"/>
            </a:xfrm>
            <a:custGeom>
              <a:avLst/>
              <a:gdLst>
                <a:gd name="T0" fmla="*/ 257 w 258"/>
                <a:gd name="T1" fmla="*/ 87 h 248"/>
                <a:gd name="T2" fmla="*/ 252 w 258"/>
                <a:gd name="T3" fmla="*/ 63 h 248"/>
                <a:gd name="T4" fmla="*/ 240 w 258"/>
                <a:gd name="T5" fmla="*/ 40 h 248"/>
                <a:gd name="T6" fmla="*/ 201 w 258"/>
                <a:gd name="T7" fmla="*/ 10 h 248"/>
                <a:gd name="T8" fmla="*/ 152 w 258"/>
                <a:gd name="T9" fmla="*/ 2 h 248"/>
                <a:gd name="T10" fmla="*/ 105 w 258"/>
                <a:gd name="T11" fmla="*/ 13 h 248"/>
                <a:gd name="T12" fmla="*/ 61 w 258"/>
                <a:gd name="T13" fmla="*/ 34 h 248"/>
                <a:gd name="T14" fmla="*/ 5 w 258"/>
                <a:gd name="T15" fmla="*/ 113 h 248"/>
                <a:gd name="T16" fmla="*/ 1 w 258"/>
                <a:gd name="T17" fmla="*/ 137 h 248"/>
                <a:gd name="T18" fmla="*/ 4 w 258"/>
                <a:gd name="T19" fmla="*/ 162 h 248"/>
                <a:gd name="T20" fmla="*/ 27 w 258"/>
                <a:gd name="T21" fmla="*/ 205 h 248"/>
                <a:gd name="T22" fmla="*/ 65 w 258"/>
                <a:gd name="T23" fmla="*/ 236 h 248"/>
                <a:gd name="T24" fmla="*/ 87 w 258"/>
                <a:gd name="T25" fmla="*/ 245 h 248"/>
                <a:gd name="T26" fmla="*/ 111 w 258"/>
                <a:gd name="T27" fmla="*/ 248 h 248"/>
                <a:gd name="T28" fmla="*/ 159 w 258"/>
                <a:gd name="T29" fmla="*/ 240 h 248"/>
                <a:gd name="T30" fmla="*/ 203 w 258"/>
                <a:gd name="T31" fmla="*/ 219 h 248"/>
                <a:gd name="T32" fmla="*/ 222 w 258"/>
                <a:gd name="T33" fmla="*/ 203 h 248"/>
                <a:gd name="T34" fmla="*/ 236 w 258"/>
                <a:gd name="T35" fmla="*/ 183 h 248"/>
                <a:gd name="T36" fmla="*/ 253 w 258"/>
                <a:gd name="T37" fmla="*/ 137 h 248"/>
                <a:gd name="T38" fmla="*/ 257 w 258"/>
                <a:gd name="T39" fmla="*/ 87 h 248"/>
                <a:gd name="T40" fmla="*/ 241 w 258"/>
                <a:gd name="T41" fmla="*/ 97 h 248"/>
                <a:gd name="T42" fmla="*/ 235 w 258"/>
                <a:gd name="T43" fmla="*/ 141 h 248"/>
                <a:gd name="T44" fmla="*/ 219 w 258"/>
                <a:gd name="T45" fmla="*/ 181 h 248"/>
                <a:gd name="T46" fmla="*/ 213 w 258"/>
                <a:gd name="T47" fmla="*/ 190 h 248"/>
                <a:gd name="T48" fmla="*/ 209 w 258"/>
                <a:gd name="T49" fmla="*/ 194 h 248"/>
                <a:gd name="T50" fmla="*/ 205 w 258"/>
                <a:gd name="T51" fmla="*/ 198 h 248"/>
                <a:gd name="T52" fmla="*/ 188 w 258"/>
                <a:gd name="T53" fmla="*/ 212 h 248"/>
                <a:gd name="T54" fmla="*/ 149 w 258"/>
                <a:gd name="T55" fmla="*/ 231 h 248"/>
                <a:gd name="T56" fmla="*/ 105 w 258"/>
                <a:gd name="T57" fmla="*/ 237 h 248"/>
                <a:gd name="T58" fmla="*/ 64 w 258"/>
                <a:gd name="T59" fmla="*/ 223 h 248"/>
                <a:gd name="T60" fmla="*/ 32 w 258"/>
                <a:gd name="T61" fmla="*/ 192 h 248"/>
                <a:gd name="T62" fmla="*/ 15 w 258"/>
                <a:gd name="T63" fmla="*/ 151 h 248"/>
                <a:gd name="T64" fmla="*/ 16 w 258"/>
                <a:gd name="T65" fmla="*/ 130 h 248"/>
                <a:gd name="T66" fmla="*/ 22 w 258"/>
                <a:gd name="T67" fmla="*/ 109 h 248"/>
                <a:gd name="T68" fmla="*/ 43 w 258"/>
                <a:gd name="T69" fmla="*/ 70 h 248"/>
                <a:gd name="T70" fmla="*/ 75 w 258"/>
                <a:gd name="T71" fmla="*/ 39 h 248"/>
                <a:gd name="T72" fmla="*/ 115 w 258"/>
                <a:gd name="T73" fmla="*/ 20 h 248"/>
                <a:gd name="T74" fmla="*/ 137 w 258"/>
                <a:gd name="T75" fmla="*/ 15 h 248"/>
                <a:gd name="T76" fmla="*/ 159 w 258"/>
                <a:gd name="T77" fmla="*/ 12 h 248"/>
                <a:gd name="T78" fmla="*/ 202 w 258"/>
                <a:gd name="T79" fmla="*/ 24 h 248"/>
                <a:gd name="T80" fmla="*/ 233 w 258"/>
                <a:gd name="T81" fmla="*/ 55 h 248"/>
                <a:gd name="T82" fmla="*/ 241 w 258"/>
                <a:gd name="T83" fmla="*/ 9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 h="248">
                  <a:moveTo>
                    <a:pt x="257" y="87"/>
                  </a:moveTo>
                  <a:cubicBezTo>
                    <a:pt x="256" y="79"/>
                    <a:pt x="255" y="71"/>
                    <a:pt x="252" y="63"/>
                  </a:cubicBezTo>
                  <a:cubicBezTo>
                    <a:pt x="249" y="55"/>
                    <a:pt x="245" y="47"/>
                    <a:pt x="240" y="40"/>
                  </a:cubicBezTo>
                  <a:cubicBezTo>
                    <a:pt x="230" y="27"/>
                    <a:pt x="216" y="17"/>
                    <a:pt x="201" y="10"/>
                  </a:cubicBezTo>
                  <a:cubicBezTo>
                    <a:pt x="186" y="3"/>
                    <a:pt x="169" y="0"/>
                    <a:pt x="152" y="2"/>
                  </a:cubicBezTo>
                  <a:cubicBezTo>
                    <a:pt x="136" y="4"/>
                    <a:pt x="120" y="8"/>
                    <a:pt x="105" y="13"/>
                  </a:cubicBezTo>
                  <a:cubicBezTo>
                    <a:pt x="90" y="18"/>
                    <a:pt x="74" y="24"/>
                    <a:pt x="61" y="34"/>
                  </a:cubicBezTo>
                  <a:cubicBezTo>
                    <a:pt x="36" y="54"/>
                    <a:pt x="15" y="81"/>
                    <a:pt x="5" y="113"/>
                  </a:cubicBezTo>
                  <a:cubicBezTo>
                    <a:pt x="3" y="121"/>
                    <a:pt x="1" y="129"/>
                    <a:pt x="1" y="137"/>
                  </a:cubicBezTo>
                  <a:cubicBezTo>
                    <a:pt x="0" y="146"/>
                    <a:pt x="1" y="154"/>
                    <a:pt x="4" y="162"/>
                  </a:cubicBezTo>
                  <a:cubicBezTo>
                    <a:pt x="8" y="178"/>
                    <a:pt x="17" y="193"/>
                    <a:pt x="27" y="205"/>
                  </a:cubicBezTo>
                  <a:cubicBezTo>
                    <a:pt x="38" y="218"/>
                    <a:pt x="50" y="229"/>
                    <a:pt x="65" y="236"/>
                  </a:cubicBezTo>
                  <a:cubicBezTo>
                    <a:pt x="72" y="240"/>
                    <a:pt x="79" y="243"/>
                    <a:pt x="87" y="245"/>
                  </a:cubicBezTo>
                  <a:cubicBezTo>
                    <a:pt x="95" y="247"/>
                    <a:pt x="103" y="248"/>
                    <a:pt x="111" y="248"/>
                  </a:cubicBezTo>
                  <a:cubicBezTo>
                    <a:pt x="128" y="248"/>
                    <a:pt x="144" y="245"/>
                    <a:pt x="159" y="240"/>
                  </a:cubicBezTo>
                  <a:cubicBezTo>
                    <a:pt x="175" y="236"/>
                    <a:pt x="190" y="229"/>
                    <a:pt x="203" y="219"/>
                  </a:cubicBezTo>
                  <a:cubicBezTo>
                    <a:pt x="210" y="215"/>
                    <a:pt x="216" y="209"/>
                    <a:pt x="222" y="203"/>
                  </a:cubicBezTo>
                  <a:cubicBezTo>
                    <a:pt x="228" y="197"/>
                    <a:pt x="232" y="190"/>
                    <a:pt x="236" y="183"/>
                  </a:cubicBezTo>
                  <a:cubicBezTo>
                    <a:pt x="244" y="168"/>
                    <a:pt x="249" y="153"/>
                    <a:pt x="253" y="137"/>
                  </a:cubicBezTo>
                  <a:cubicBezTo>
                    <a:pt x="256" y="120"/>
                    <a:pt x="258" y="104"/>
                    <a:pt x="257" y="87"/>
                  </a:cubicBezTo>
                  <a:close/>
                  <a:moveTo>
                    <a:pt x="241" y="97"/>
                  </a:moveTo>
                  <a:cubicBezTo>
                    <a:pt x="241" y="112"/>
                    <a:pt x="239" y="127"/>
                    <a:pt x="235" y="141"/>
                  </a:cubicBezTo>
                  <a:cubicBezTo>
                    <a:pt x="232" y="155"/>
                    <a:pt x="226" y="169"/>
                    <a:pt x="219" y="181"/>
                  </a:cubicBezTo>
                  <a:cubicBezTo>
                    <a:pt x="217" y="184"/>
                    <a:pt x="215" y="187"/>
                    <a:pt x="213" y="190"/>
                  </a:cubicBezTo>
                  <a:cubicBezTo>
                    <a:pt x="212" y="192"/>
                    <a:pt x="210" y="193"/>
                    <a:pt x="209" y="194"/>
                  </a:cubicBezTo>
                  <a:cubicBezTo>
                    <a:pt x="208" y="196"/>
                    <a:pt x="207" y="197"/>
                    <a:pt x="205" y="198"/>
                  </a:cubicBezTo>
                  <a:cubicBezTo>
                    <a:pt x="200" y="203"/>
                    <a:pt x="195" y="208"/>
                    <a:pt x="188" y="212"/>
                  </a:cubicBezTo>
                  <a:cubicBezTo>
                    <a:pt x="176" y="220"/>
                    <a:pt x="163" y="226"/>
                    <a:pt x="149" y="231"/>
                  </a:cubicBezTo>
                  <a:cubicBezTo>
                    <a:pt x="135" y="235"/>
                    <a:pt x="120" y="238"/>
                    <a:pt x="105" y="237"/>
                  </a:cubicBezTo>
                  <a:cubicBezTo>
                    <a:pt x="90" y="237"/>
                    <a:pt x="76" y="232"/>
                    <a:pt x="64" y="223"/>
                  </a:cubicBezTo>
                  <a:cubicBezTo>
                    <a:pt x="51" y="215"/>
                    <a:pt x="41" y="204"/>
                    <a:pt x="32" y="192"/>
                  </a:cubicBezTo>
                  <a:cubicBezTo>
                    <a:pt x="24" y="180"/>
                    <a:pt x="17" y="166"/>
                    <a:pt x="15" y="151"/>
                  </a:cubicBezTo>
                  <a:cubicBezTo>
                    <a:pt x="14" y="144"/>
                    <a:pt x="15" y="137"/>
                    <a:pt x="16" y="130"/>
                  </a:cubicBezTo>
                  <a:cubicBezTo>
                    <a:pt x="17" y="122"/>
                    <a:pt x="19" y="115"/>
                    <a:pt x="22" y="109"/>
                  </a:cubicBezTo>
                  <a:cubicBezTo>
                    <a:pt x="27" y="95"/>
                    <a:pt x="35" y="82"/>
                    <a:pt x="43" y="70"/>
                  </a:cubicBezTo>
                  <a:cubicBezTo>
                    <a:pt x="52" y="59"/>
                    <a:pt x="63" y="48"/>
                    <a:pt x="75" y="39"/>
                  </a:cubicBezTo>
                  <a:cubicBezTo>
                    <a:pt x="87" y="31"/>
                    <a:pt x="101" y="25"/>
                    <a:pt x="115" y="20"/>
                  </a:cubicBezTo>
                  <a:cubicBezTo>
                    <a:pt x="122" y="18"/>
                    <a:pt x="129" y="16"/>
                    <a:pt x="137" y="15"/>
                  </a:cubicBezTo>
                  <a:cubicBezTo>
                    <a:pt x="144" y="14"/>
                    <a:pt x="152" y="12"/>
                    <a:pt x="159" y="12"/>
                  </a:cubicBezTo>
                  <a:cubicBezTo>
                    <a:pt x="174" y="12"/>
                    <a:pt x="189" y="17"/>
                    <a:pt x="202" y="24"/>
                  </a:cubicBezTo>
                  <a:cubicBezTo>
                    <a:pt x="214" y="32"/>
                    <a:pt x="226" y="43"/>
                    <a:pt x="233" y="55"/>
                  </a:cubicBezTo>
                  <a:cubicBezTo>
                    <a:pt x="240" y="68"/>
                    <a:pt x="241" y="83"/>
                    <a:pt x="241" y="97"/>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39" name="Freeform 538"/>
            <p:cNvSpPr>
              <a:spLocks/>
            </p:cNvSpPr>
            <p:nvPr/>
          </p:nvSpPr>
          <p:spPr bwMode="auto">
            <a:xfrm>
              <a:off x="2916238" y="1455738"/>
              <a:ext cx="941388" cy="833438"/>
            </a:xfrm>
            <a:custGeom>
              <a:avLst/>
              <a:gdLst>
                <a:gd name="T0" fmla="*/ 284 w 288"/>
                <a:gd name="T1" fmla="*/ 132 h 255"/>
                <a:gd name="T2" fmla="*/ 165 w 288"/>
                <a:gd name="T3" fmla="*/ 255 h 255"/>
                <a:gd name="T4" fmla="*/ 85 w 288"/>
                <a:gd name="T5" fmla="*/ 47 h 255"/>
                <a:gd name="T6" fmla="*/ 239 w 288"/>
                <a:gd name="T7" fmla="*/ 31 h 255"/>
                <a:gd name="T8" fmla="*/ 284 w 288"/>
                <a:gd name="T9" fmla="*/ 132 h 255"/>
              </a:gdLst>
              <a:ahLst/>
              <a:cxnLst>
                <a:cxn ang="0">
                  <a:pos x="T0" y="T1"/>
                </a:cxn>
                <a:cxn ang="0">
                  <a:pos x="T2" y="T3"/>
                </a:cxn>
                <a:cxn ang="0">
                  <a:pos x="T4" y="T5"/>
                </a:cxn>
                <a:cxn ang="0">
                  <a:pos x="T6" y="T7"/>
                </a:cxn>
                <a:cxn ang="0">
                  <a:pos x="T8" y="T9"/>
                </a:cxn>
              </a:cxnLst>
              <a:rect l="0" t="0" r="r" b="b"/>
              <a:pathLst>
                <a:path w="288" h="255">
                  <a:moveTo>
                    <a:pt x="284" y="132"/>
                  </a:moveTo>
                  <a:cubicBezTo>
                    <a:pt x="277" y="193"/>
                    <a:pt x="229" y="255"/>
                    <a:pt x="165" y="255"/>
                  </a:cubicBezTo>
                  <a:cubicBezTo>
                    <a:pt x="58" y="255"/>
                    <a:pt x="0" y="118"/>
                    <a:pt x="85" y="47"/>
                  </a:cubicBezTo>
                  <a:cubicBezTo>
                    <a:pt x="128" y="13"/>
                    <a:pt x="191" y="0"/>
                    <a:pt x="239" y="31"/>
                  </a:cubicBezTo>
                  <a:cubicBezTo>
                    <a:pt x="275" y="54"/>
                    <a:pt x="288" y="93"/>
                    <a:pt x="284" y="132"/>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0" name="Freeform 539"/>
            <p:cNvSpPr>
              <a:spLocks noEditPoints="1"/>
            </p:cNvSpPr>
            <p:nvPr/>
          </p:nvSpPr>
          <p:spPr bwMode="auto">
            <a:xfrm>
              <a:off x="3036888" y="1474788"/>
              <a:ext cx="841375" cy="830263"/>
            </a:xfrm>
            <a:custGeom>
              <a:avLst/>
              <a:gdLst>
                <a:gd name="T0" fmla="*/ 250 w 257"/>
                <a:gd name="T1" fmla="*/ 74 h 254"/>
                <a:gd name="T2" fmla="*/ 223 w 257"/>
                <a:gd name="T3" fmla="*/ 31 h 254"/>
                <a:gd name="T4" fmla="*/ 179 w 257"/>
                <a:gd name="T5" fmla="*/ 6 h 254"/>
                <a:gd name="T6" fmla="*/ 130 w 257"/>
                <a:gd name="T7" fmla="*/ 1 h 254"/>
                <a:gd name="T8" fmla="*/ 41 w 257"/>
                <a:gd name="T9" fmla="*/ 41 h 254"/>
                <a:gd name="T10" fmla="*/ 11 w 257"/>
                <a:gd name="T11" fmla="*/ 80 h 254"/>
                <a:gd name="T12" fmla="*/ 0 w 257"/>
                <a:gd name="T13" fmla="*/ 128 h 254"/>
                <a:gd name="T14" fmla="*/ 10 w 257"/>
                <a:gd name="T15" fmla="*/ 177 h 254"/>
                <a:gd name="T16" fmla="*/ 38 w 257"/>
                <a:gd name="T17" fmla="*/ 218 h 254"/>
                <a:gd name="T18" fmla="*/ 79 w 257"/>
                <a:gd name="T19" fmla="*/ 245 h 254"/>
                <a:gd name="T20" fmla="*/ 128 w 257"/>
                <a:gd name="T21" fmla="*/ 253 h 254"/>
                <a:gd name="T22" fmla="*/ 176 w 257"/>
                <a:gd name="T23" fmla="*/ 243 h 254"/>
                <a:gd name="T24" fmla="*/ 216 w 257"/>
                <a:gd name="T25" fmla="*/ 214 h 254"/>
                <a:gd name="T26" fmla="*/ 255 w 257"/>
                <a:gd name="T27" fmla="*/ 123 h 254"/>
                <a:gd name="T28" fmla="*/ 250 w 257"/>
                <a:gd name="T29" fmla="*/ 74 h 254"/>
                <a:gd name="T30" fmla="*/ 238 w 257"/>
                <a:gd name="T31" fmla="*/ 133 h 254"/>
                <a:gd name="T32" fmla="*/ 224 w 257"/>
                <a:gd name="T33" fmla="*/ 175 h 254"/>
                <a:gd name="T34" fmla="*/ 198 w 257"/>
                <a:gd name="T35" fmla="*/ 211 h 254"/>
                <a:gd name="T36" fmla="*/ 161 w 257"/>
                <a:gd name="T37" fmla="*/ 236 h 254"/>
                <a:gd name="T38" fmla="*/ 117 w 257"/>
                <a:gd name="T39" fmla="*/ 242 h 254"/>
                <a:gd name="T40" fmla="*/ 40 w 257"/>
                <a:gd name="T41" fmla="*/ 202 h 254"/>
                <a:gd name="T42" fmla="*/ 19 w 257"/>
                <a:gd name="T43" fmla="*/ 162 h 254"/>
                <a:gd name="T44" fmla="*/ 15 w 257"/>
                <a:gd name="T45" fmla="*/ 118 h 254"/>
                <a:gd name="T46" fmla="*/ 28 w 257"/>
                <a:gd name="T47" fmla="*/ 76 h 254"/>
                <a:gd name="T48" fmla="*/ 57 w 257"/>
                <a:gd name="T49" fmla="*/ 43 h 254"/>
                <a:gd name="T50" fmla="*/ 141 w 257"/>
                <a:gd name="T51" fmla="*/ 12 h 254"/>
                <a:gd name="T52" fmla="*/ 185 w 257"/>
                <a:gd name="T53" fmla="*/ 21 h 254"/>
                <a:gd name="T54" fmla="*/ 220 w 257"/>
                <a:gd name="T55" fmla="*/ 49 h 254"/>
                <a:gd name="T56" fmla="*/ 237 w 257"/>
                <a:gd name="T57" fmla="*/ 89 h 254"/>
                <a:gd name="T58" fmla="*/ 238 w 257"/>
                <a:gd name="T59" fmla="*/ 13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54">
                  <a:moveTo>
                    <a:pt x="250" y="74"/>
                  </a:moveTo>
                  <a:cubicBezTo>
                    <a:pt x="244" y="58"/>
                    <a:pt x="235" y="43"/>
                    <a:pt x="223" y="31"/>
                  </a:cubicBezTo>
                  <a:cubicBezTo>
                    <a:pt x="210" y="19"/>
                    <a:pt x="195" y="11"/>
                    <a:pt x="179" y="6"/>
                  </a:cubicBezTo>
                  <a:cubicBezTo>
                    <a:pt x="163" y="1"/>
                    <a:pt x="146" y="0"/>
                    <a:pt x="130" y="1"/>
                  </a:cubicBezTo>
                  <a:cubicBezTo>
                    <a:pt x="97" y="5"/>
                    <a:pt x="66" y="19"/>
                    <a:pt x="41" y="41"/>
                  </a:cubicBezTo>
                  <a:cubicBezTo>
                    <a:pt x="29" y="52"/>
                    <a:pt x="18" y="65"/>
                    <a:pt x="11" y="80"/>
                  </a:cubicBezTo>
                  <a:cubicBezTo>
                    <a:pt x="4" y="95"/>
                    <a:pt x="0" y="111"/>
                    <a:pt x="0" y="128"/>
                  </a:cubicBezTo>
                  <a:cubicBezTo>
                    <a:pt x="0" y="145"/>
                    <a:pt x="3" y="162"/>
                    <a:pt x="10" y="177"/>
                  </a:cubicBezTo>
                  <a:cubicBezTo>
                    <a:pt x="17" y="192"/>
                    <a:pt x="26" y="207"/>
                    <a:pt x="38" y="218"/>
                  </a:cubicBezTo>
                  <a:cubicBezTo>
                    <a:pt x="50" y="230"/>
                    <a:pt x="64" y="239"/>
                    <a:pt x="79" y="245"/>
                  </a:cubicBezTo>
                  <a:cubicBezTo>
                    <a:pt x="95" y="251"/>
                    <a:pt x="112" y="254"/>
                    <a:pt x="128" y="253"/>
                  </a:cubicBezTo>
                  <a:cubicBezTo>
                    <a:pt x="144" y="254"/>
                    <a:pt x="161" y="251"/>
                    <a:pt x="176" y="243"/>
                  </a:cubicBezTo>
                  <a:cubicBezTo>
                    <a:pt x="191" y="236"/>
                    <a:pt x="204" y="226"/>
                    <a:pt x="216" y="214"/>
                  </a:cubicBezTo>
                  <a:cubicBezTo>
                    <a:pt x="238" y="189"/>
                    <a:pt x="252" y="157"/>
                    <a:pt x="255" y="123"/>
                  </a:cubicBezTo>
                  <a:cubicBezTo>
                    <a:pt x="257" y="107"/>
                    <a:pt x="255" y="90"/>
                    <a:pt x="250" y="74"/>
                  </a:cubicBezTo>
                  <a:close/>
                  <a:moveTo>
                    <a:pt x="238" y="133"/>
                  </a:moveTo>
                  <a:cubicBezTo>
                    <a:pt x="235" y="148"/>
                    <a:pt x="230" y="162"/>
                    <a:pt x="224" y="175"/>
                  </a:cubicBezTo>
                  <a:cubicBezTo>
                    <a:pt x="217" y="188"/>
                    <a:pt x="208" y="201"/>
                    <a:pt x="198" y="211"/>
                  </a:cubicBezTo>
                  <a:cubicBezTo>
                    <a:pt x="187" y="221"/>
                    <a:pt x="175" y="230"/>
                    <a:pt x="161" y="236"/>
                  </a:cubicBezTo>
                  <a:cubicBezTo>
                    <a:pt x="147" y="241"/>
                    <a:pt x="132" y="243"/>
                    <a:pt x="117" y="242"/>
                  </a:cubicBezTo>
                  <a:cubicBezTo>
                    <a:pt x="88" y="240"/>
                    <a:pt x="58" y="225"/>
                    <a:pt x="40" y="202"/>
                  </a:cubicBezTo>
                  <a:cubicBezTo>
                    <a:pt x="30" y="190"/>
                    <a:pt x="23" y="176"/>
                    <a:pt x="19" y="162"/>
                  </a:cubicBezTo>
                  <a:cubicBezTo>
                    <a:pt x="15" y="148"/>
                    <a:pt x="13" y="132"/>
                    <a:pt x="15" y="118"/>
                  </a:cubicBezTo>
                  <a:cubicBezTo>
                    <a:pt x="16" y="103"/>
                    <a:pt x="21" y="89"/>
                    <a:pt x="28" y="76"/>
                  </a:cubicBezTo>
                  <a:cubicBezTo>
                    <a:pt x="36" y="63"/>
                    <a:pt x="46" y="52"/>
                    <a:pt x="57" y="43"/>
                  </a:cubicBezTo>
                  <a:cubicBezTo>
                    <a:pt x="81" y="24"/>
                    <a:pt x="110" y="11"/>
                    <a:pt x="141" y="12"/>
                  </a:cubicBezTo>
                  <a:cubicBezTo>
                    <a:pt x="156" y="12"/>
                    <a:pt x="171" y="15"/>
                    <a:pt x="185" y="21"/>
                  </a:cubicBezTo>
                  <a:cubicBezTo>
                    <a:pt x="198" y="28"/>
                    <a:pt x="211" y="37"/>
                    <a:pt x="220" y="49"/>
                  </a:cubicBezTo>
                  <a:cubicBezTo>
                    <a:pt x="229" y="61"/>
                    <a:pt x="234" y="75"/>
                    <a:pt x="237" y="89"/>
                  </a:cubicBezTo>
                  <a:cubicBezTo>
                    <a:pt x="240" y="104"/>
                    <a:pt x="240" y="118"/>
                    <a:pt x="238" y="133"/>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41" name="Freeform 540"/>
            <p:cNvSpPr>
              <a:spLocks/>
            </p:cNvSpPr>
            <p:nvPr/>
          </p:nvSpPr>
          <p:spPr bwMode="auto">
            <a:xfrm>
              <a:off x="355600" y="1955800"/>
              <a:ext cx="893763" cy="1042988"/>
            </a:xfrm>
            <a:custGeom>
              <a:avLst/>
              <a:gdLst>
                <a:gd name="T0" fmla="*/ 7 w 273"/>
                <a:gd name="T1" fmla="*/ 193 h 319"/>
                <a:gd name="T2" fmla="*/ 20 w 273"/>
                <a:gd name="T3" fmla="*/ 87 h 319"/>
                <a:gd name="T4" fmla="*/ 227 w 273"/>
                <a:gd name="T5" fmla="*/ 52 h 319"/>
                <a:gd name="T6" fmla="*/ 264 w 273"/>
                <a:gd name="T7" fmla="*/ 106 h 319"/>
                <a:gd name="T8" fmla="*/ 271 w 273"/>
                <a:gd name="T9" fmla="*/ 192 h 319"/>
                <a:gd name="T10" fmla="*/ 108 w 273"/>
                <a:gd name="T11" fmla="*/ 305 h 319"/>
                <a:gd name="T12" fmla="*/ 52 w 273"/>
                <a:gd name="T13" fmla="*/ 280 h 319"/>
                <a:gd name="T14" fmla="*/ 7 w 273"/>
                <a:gd name="T15" fmla="*/ 193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319">
                  <a:moveTo>
                    <a:pt x="7" y="193"/>
                  </a:moveTo>
                  <a:cubicBezTo>
                    <a:pt x="0" y="156"/>
                    <a:pt x="5" y="116"/>
                    <a:pt x="20" y="87"/>
                  </a:cubicBezTo>
                  <a:cubicBezTo>
                    <a:pt x="57" y="17"/>
                    <a:pt x="168" y="0"/>
                    <a:pt x="227" y="52"/>
                  </a:cubicBezTo>
                  <a:cubicBezTo>
                    <a:pt x="241" y="64"/>
                    <a:pt x="259" y="87"/>
                    <a:pt x="264" y="106"/>
                  </a:cubicBezTo>
                  <a:cubicBezTo>
                    <a:pt x="272" y="132"/>
                    <a:pt x="273" y="164"/>
                    <a:pt x="271" y="192"/>
                  </a:cubicBezTo>
                  <a:cubicBezTo>
                    <a:pt x="264" y="268"/>
                    <a:pt x="180" y="319"/>
                    <a:pt x="108" y="305"/>
                  </a:cubicBezTo>
                  <a:cubicBezTo>
                    <a:pt x="90" y="301"/>
                    <a:pt x="65" y="292"/>
                    <a:pt x="52" y="280"/>
                  </a:cubicBezTo>
                  <a:cubicBezTo>
                    <a:pt x="28" y="259"/>
                    <a:pt x="13" y="227"/>
                    <a:pt x="7" y="193"/>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2" name="Freeform 541"/>
            <p:cNvSpPr>
              <a:spLocks noEditPoints="1"/>
            </p:cNvSpPr>
            <p:nvPr/>
          </p:nvSpPr>
          <p:spPr bwMode="auto">
            <a:xfrm>
              <a:off x="342900" y="2005013"/>
              <a:ext cx="928688" cy="971550"/>
            </a:xfrm>
            <a:custGeom>
              <a:avLst/>
              <a:gdLst>
                <a:gd name="T0" fmla="*/ 278 w 284"/>
                <a:gd name="T1" fmla="*/ 96 h 297"/>
                <a:gd name="T2" fmla="*/ 276 w 284"/>
                <a:gd name="T3" fmla="*/ 89 h 297"/>
                <a:gd name="T4" fmla="*/ 273 w 284"/>
                <a:gd name="T5" fmla="*/ 82 h 297"/>
                <a:gd name="T6" fmla="*/ 267 w 284"/>
                <a:gd name="T7" fmla="*/ 68 h 297"/>
                <a:gd name="T8" fmla="*/ 250 w 284"/>
                <a:gd name="T9" fmla="*/ 45 h 297"/>
                <a:gd name="T10" fmla="*/ 229 w 284"/>
                <a:gd name="T11" fmla="*/ 25 h 297"/>
                <a:gd name="T12" fmla="*/ 203 w 284"/>
                <a:gd name="T13" fmla="*/ 11 h 297"/>
                <a:gd name="T14" fmla="*/ 147 w 284"/>
                <a:gd name="T15" fmla="*/ 0 h 297"/>
                <a:gd name="T16" fmla="*/ 42 w 284"/>
                <a:gd name="T17" fmla="*/ 40 h 297"/>
                <a:gd name="T18" fmla="*/ 11 w 284"/>
                <a:gd name="T19" fmla="*/ 88 h 297"/>
                <a:gd name="T20" fmla="*/ 1 w 284"/>
                <a:gd name="T21" fmla="*/ 144 h 297"/>
                <a:gd name="T22" fmla="*/ 9 w 284"/>
                <a:gd name="T23" fmla="*/ 201 h 297"/>
                <a:gd name="T24" fmla="*/ 35 w 284"/>
                <a:gd name="T25" fmla="*/ 252 h 297"/>
                <a:gd name="T26" fmla="*/ 56 w 284"/>
                <a:gd name="T27" fmla="*/ 273 h 297"/>
                <a:gd name="T28" fmla="*/ 81 w 284"/>
                <a:gd name="T29" fmla="*/ 286 h 297"/>
                <a:gd name="T30" fmla="*/ 137 w 284"/>
                <a:gd name="T31" fmla="*/ 297 h 297"/>
                <a:gd name="T32" fmla="*/ 192 w 284"/>
                <a:gd name="T33" fmla="*/ 286 h 297"/>
                <a:gd name="T34" fmla="*/ 241 w 284"/>
                <a:gd name="T35" fmla="*/ 257 h 297"/>
                <a:gd name="T36" fmla="*/ 275 w 284"/>
                <a:gd name="T37" fmla="*/ 210 h 297"/>
                <a:gd name="T38" fmla="*/ 282 w 284"/>
                <a:gd name="T39" fmla="*/ 182 h 297"/>
                <a:gd name="T40" fmla="*/ 284 w 284"/>
                <a:gd name="T41" fmla="*/ 153 h 297"/>
                <a:gd name="T42" fmla="*/ 278 w 284"/>
                <a:gd name="T43" fmla="*/ 96 h 297"/>
                <a:gd name="T44" fmla="*/ 268 w 284"/>
                <a:gd name="T45" fmla="*/ 151 h 297"/>
                <a:gd name="T46" fmla="*/ 266 w 284"/>
                <a:gd name="T47" fmla="*/ 177 h 297"/>
                <a:gd name="T48" fmla="*/ 261 w 284"/>
                <a:gd name="T49" fmla="*/ 202 h 297"/>
                <a:gd name="T50" fmla="*/ 233 w 284"/>
                <a:gd name="T51" fmla="*/ 245 h 297"/>
                <a:gd name="T52" fmla="*/ 139 w 284"/>
                <a:gd name="T53" fmla="*/ 286 h 297"/>
                <a:gd name="T54" fmla="*/ 87 w 284"/>
                <a:gd name="T55" fmla="*/ 277 h 297"/>
                <a:gd name="T56" fmla="*/ 63 w 284"/>
                <a:gd name="T57" fmla="*/ 265 h 297"/>
                <a:gd name="T58" fmla="*/ 45 w 284"/>
                <a:gd name="T59" fmla="*/ 246 h 297"/>
                <a:gd name="T60" fmla="*/ 22 w 284"/>
                <a:gd name="T61" fmla="*/ 198 h 297"/>
                <a:gd name="T62" fmla="*/ 15 w 284"/>
                <a:gd name="T63" fmla="*/ 146 h 297"/>
                <a:gd name="T64" fmla="*/ 23 w 284"/>
                <a:gd name="T65" fmla="*/ 95 h 297"/>
                <a:gd name="T66" fmla="*/ 33 w 284"/>
                <a:gd name="T67" fmla="*/ 71 h 297"/>
                <a:gd name="T68" fmla="*/ 49 w 284"/>
                <a:gd name="T69" fmla="*/ 50 h 297"/>
                <a:gd name="T70" fmla="*/ 145 w 284"/>
                <a:gd name="T71" fmla="*/ 11 h 297"/>
                <a:gd name="T72" fmla="*/ 196 w 284"/>
                <a:gd name="T73" fmla="*/ 21 h 297"/>
                <a:gd name="T74" fmla="*/ 219 w 284"/>
                <a:gd name="T75" fmla="*/ 35 h 297"/>
                <a:gd name="T76" fmla="*/ 238 w 284"/>
                <a:gd name="T77" fmla="*/ 53 h 297"/>
                <a:gd name="T78" fmla="*/ 253 w 284"/>
                <a:gd name="T79" fmla="*/ 75 h 297"/>
                <a:gd name="T80" fmla="*/ 258 w 284"/>
                <a:gd name="T81" fmla="*/ 86 h 297"/>
                <a:gd name="T82" fmla="*/ 262 w 284"/>
                <a:gd name="T83" fmla="*/ 99 h 297"/>
                <a:gd name="T84" fmla="*/ 268 w 284"/>
                <a:gd name="T85" fmla="*/ 15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 h="297">
                  <a:moveTo>
                    <a:pt x="278" y="96"/>
                  </a:moveTo>
                  <a:cubicBezTo>
                    <a:pt x="277" y="93"/>
                    <a:pt x="277" y="91"/>
                    <a:pt x="276" y="89"/>
                  </a:cubicBezTo>
                  <a:cubicBezTo>
                    <a:pt x="275" y="86"/>
                    <a:pt x="274" y="84"/>
                    <a:pt x="273" y="82"/>
                  </a:cubicBezTo>
                  <a:cubicBezTo>
                    <a:pt x="272" y="77"/>
                    <a:pt x="269" y="73"/>
                    <a:pt x="267" y="68"/>
                  </a:cubicBezTo>
                  <a:cubicBezTo>
                    <a:pt x="262" y="60"/>
                    <a:pt x="256" y="52"/>
                    <a:pt x="250" y="45"/>
                  </a:cubicBezTo>
                  <a:cubicBezTo>
                    <a:pt x="243" y="38"/>
                    <a:pt x="236" y="31"/>
                    <a:pt x="229" y="25"/>
                  </a:cubicBezTo>
                  <a:cubicBezTo>
                    <a:pt x="221" y="19"/>
                    <a:pt x="212" y="15"/>
                    <a:pt x="203" y="11"/>
                  </a:cubicBezTo>
                  <a:cubicBezTo>
                    <a:pt x="185" y="3"/>
                    <a:pt x="166" y="0"/>
                    <a:pt x="147" y="0"/>
                  </a:cubicBezTo>
                  <a:cubicBezTo>
                    <a:pt x="109" y="1"/>
                    <a:pt x="70" y="14"/>
                    <a:pt x="42" y="40"/>
                  </a:cubicBezTo>
                  <a:cubicBezTo>
                    <a:pt x="28" y="53"/>
                    <a:pt x="17" y="70"/>
                    <a:pt x="11" y="88"/>
                  </a:cubicBezTo>
                  <a:cubicBezTo>
                    <a:pt x="4" y="106"/>
                    <a:pt x="1" y="125"/>
                    <a:pt x="1" y="144"/>
                  </a:cubicBezTo>
                  <a:cubicBezTo>
                    <a:pt x="0" y="163"/>
                    <a:pt x="3" y="183"/>
                    <a:pt x="9" y="201"/>
                  </a:cubicBezTo>
                  <a:cubicBezTo>
                    <a:pt x="14" y="220"/>
                    <a:pt x="23" y="237"/>
                    <a:pt x="35" y="252"/>
                  </a:cubicBezTo>
                  <a:cubicBezTo>
                    <a:pt x="41" y="260"/>
                    <a:pt x="48" y="267"/>
                    <a:pt x="56" y="273"/>
                  </a:cubicBezTo>
                  <a:cubicBezTo>
                    <a:pt x="63" y="278"/>
                    <a:pt x="72" y="282"/>
                    <a:pt x="81" y="286"/>
                  </a:cubicBezTo>
                  <a:cubicBezTo>
                    <a:pt x="99" y="293"/>
                    <a:pt x="117" y="297"/>
                    <a:pt x="137" y="297"/>
                  </a:cubicBezTo>
                  <a:cubicBezTo>
                    <a:pt x="155" y="297"/>
                    <a:pt x="174" y="293"/>
                    <a:pt x="192" y="286"/>
                  </a:cubicBezTo>
                  <a:cubicBezTo>
                    <a:pt x="210" y="280"/>
                    <a:pt x="227" y="270"/>
                    <a:pt x="241" y="257"/>
                  </a:cubicBezTo>
                  <a:cubicBezTo>
                    <a:pt x="256" y="244"/>
                    <a:pt x="268" y="228"/>
                    <a:pt x="275" y="210"/>
                  </a:cubicBezTo>
                  <a:cubicBezTo>
                    <a:pt x="279" y="201"/>
                    <a:pt x="281" y="192"/>
                    <a:pt x="282" y="182"/>
                  </a:cubicBezTo>
                  <a:cubicBezTo>
                    <a:pt x="283" y="172"/>
                    <a:pt x="284" y="163"/>
                    <a:pt x="284" y="153"/>
                  </a:cubicBezTo>
                  <a:cubicBezTo>
                    <a:pt x="284" y="134"/>
                    <a:pt x="282" y="115"/>
                    <a:pt x="278" y="96"/>
                  </a:cubicBezTo>
                  <a:close/>
                  <a:moveTo>
                    <a:pt x="268" y="151"/>
                  </a:moveTo>
                  <a:cubicBezTo>
                    <a:pt x="268" y="160"/>
                    <a:pt x="267" y="168"/>
                    <a:pt x="266" y="177"/>
                  </a:cubicBezTo>
                  <a:cubicBezTo>
                    <a:pt x="265" y="186"/>
                    <a:pt x="264" y="194"/>
                    <a:pt x="261" y="202"/>
                  </a:cubicBezTo>
                  <a:cubicBezTo>
                    <a:pt x="255" y="219"/>
                    <a:pt x="245" y="233"/>
                    <a:pt x="233" y="245"/>
                  </a:cubicBezTo>
                  <a:cubicBezTo>
                    <a:pt x="208" y="270"/>
                    <a:pt x="174" y="285"/>
                    <a:pt x="139" y="286"/>
                  </a:cubicBezTo>
                  <a:cubicBezTo>
                    <a:pt x="121" y="287"/>
                    <a:pt x="103" y="283"/>
                    <a:pt x="87" y="277"/>
                  </a:cubicBezTo>
                  <a:cubicBezTo>
                    <a:pt x="79" y="274"/>
                    <a:pt x="71" y="270"/>
                    <a:pt x="63" y="265"/>
                  </a:cubicBezTo>
                  <a:cubicBezTo>
                    <a:pt x="56" y="260"/>
                    <a:pt x="50" y="253"/>
                    <a:pt x="45" y="246"/>
                  </a:cubicBezTo>
                  <a:cubicBezTo>
                    <a:pt x="34" y="232"/>
                    <a:pt x="27" y="215"/>
                    <a:pt x="22" y="198"/>
                  </a:cubicBezTo>
                  <a:cubicBezTo>
                    <a:pt x="17" y="181"/>
                    <a:pt x="15" y="164"/>
                    <a:pt x="15" y="146"/>
                  </a:cubicBezTo>
                  <a:cubicBezTo>
                    <a:pt x="15" y="129"/>
                    <a:pt x="18" y="111"/>
                    <a:pt x="23" y="95"/>
                  </a:cubicBezTo>
                  <a:cubicBezTo>
                    <a:pt x="26" y="86"/>
                    <a:pt x="29" y="78"/>
                    <a:pt x="33" y="71"/>
                  </a:cubicBezTo>
                  <a:cubicBezTo>
                    <a:pt x="37" y="63"/>
                    <a:pt x="43" y="56"/>
                    <a:pt x="49" y="50"/>
                  </a:cubicBezTo>
                  <a:cubicBezTo>
                    <a:pt x="73" y="25"/>
                    <a:pt x="109" y="11"/>
                    <a:pt x="145" y="11"/>
                  </a:cubicBezTo>
                  <a:cubicBezTo>
                    <a:pt x="162" y="11"/>
                    <a:pt x="180" y="14"/>
                    <a:pt x="196" y="21"/>
                  </a:cubicBezTo>
                  <a:cubicBezTo>
                    <a:pt x="205" y="25"/>
                    <a:pt x="212" y="30"/>
                    <a:pt x="219" y="35"/>
                  </a:cubicBezTo>
                  <a:cubicBezTo>
                    <a:pt x="226" y="40"/>
                    <a:pt x="232" y="47"/>
                    <a:pt x="238" y="53"/>
                  </a:cubicBezTo>
                  <a:cubicBezTo>
                    <a:pt x="244" y="60"/>
                    <a:pt x="249" y="67"/>
                    <a:pt x="253" y="75"/>
                  </a:cubicBezTo>
                  <a:cubicBezTo>
                    <a:pt x="255" y="79"/>
                    <a:pt x="257" y="82"/>
                    <a:pt x="258" y="86"/>
                  </a:cubicBezTo>
                  <a:cubicBezTo>
                    <a:pt x="260" y="90"/>
                    <a:pt x="261" y="94"/>
                    <a:pt x="262" y="99"/>
                  </a:cubicBezTo>
                  <a:cubicBezTo>
                    <a:pt x="266" y="116"/>
                    <a:pt x="268" y="133"/>
                    <a:pt x="268" y="151"/>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43" name="Freeform 542"/>
            <p:cNvSpPr>
              <a:spLocks/>
            </p:cNvSpPr>
            <p:nvPr/>
          </p:nvSpPr>
          <p:spPr bwMode="auto">
            <a:xfrm>
              <a:off x="1428750" y="1095375"/>
              <a:ext cx="814388" cy="857250"/>
            </a:xfrm>
            <a:custGeom>
              <a:avLst/>
              <a:gdLst>
                <a:gd name="T0" fmla="*/ 0 w 249"/>
                <a:gd name="T1" fmla="*/ 119 h 262"/>
                <a:gd name="T2" fmla="*/ 13 w 249"/>
                <a:gd name="T3" fmla="*/ 69 h 262"/>
                <a:gd name="T4" fmla="*/ 113 w 249"/>
                <a:gd name="T5" fmla="*/ 3 h 262"/>
                <a:gd name="T6" fmla="*/ 195 w 249"/>
                <a:gd name="T7" fmla="*/ 28 h 262"/>
                <a:gd name="T8" fmla="*/ 237 w 249"/>
                <a:gd name="T9" fmla="*/ 141 h 262"/>
                <a:gd name="T10" fmla="*/ 16 w 249"/>
                <a:gd name="T11" fmla="*/ 182 h 262"/>
                <a:gd name="T12" fmla="*/ 0 w 249"/>
                <a:gd name="T13" fmla="*/ 119 h 262"/>
              </a:gdLst>
              <a:ahLst/>
              <a:cxnLst>
                <a:cxn ang="0">
                  <a:pos x="T0" y="T1"/>
                </a:cxn>
                <a:cxn ang="0">
                  <a:pos x="T2" y="T3"/>
                </a:cxn>
                <a:cxn ang="0">
                  <a:pos x="T4" y="T5"/>
                </a:cxn>
                <a:cxn ang="0">
                  <a:pos x="T6" y="T7"/>
                </a:cxn>
                <a:cxn ang="0">
                  <a:pos x="T8" y="T9"/>
                </a:cxn>
                <a:cxn ang="0">
                  <a:pos x="T10" y="T11"/>
                </a:cxn>
                <a:cxn ang="0">
                  <a:pos x="T12" y="T13"/>
                </a:cxn>
              </a:cxnLst>
              <a:rect l="0" t="0" r="r" b="b"/>
              <a:pathLst>
                <a:path w="249" h="262">
                  <a:moveTo>
                    <a:pt x="0" y="119"/>
                  </a:moveTo>
                  <a:cubicBezTo>
                    <a:pt x="1" y="102"/>
                    <a:pt x="5" y="85"/>
                    <a:pt x="13" y="69"/>
                  </a:cubicBezTo>
                  <a:cubicBezTo>
                    <a:pt x="30" y="36"/>
                    <a:pt x="73" y="0"/>
                    <a:pt x="113" y="3"/>
                  </a:cubicBezTo>
                  <a:cubicBezTo>
                    <a:pt x="137" y="5"/>
                    <a:pt x="167" y="6"/>
                    <a:pt x="195" y="28"/>
                  </a:cubicBezTo>
                  <a:cubicBezTo>
                    <a:pt x="227" y="54"/>
                    <a:pt x="249" y="100"/>
                    <a:pt x="237" y="141"/>
                  </a:cubicBezTo>
                  <a:cubicBezTo>
                    <a:pt x="204" y="254"/>
                    <a:pt x="58" y="262"/>
                    <a:pt x="16" y="182"/>
                  </a:cubicBezTo>
                  <a:cubicBezTo>
                    <a:pt x="5" y="162"/>
                    <a:pt x="0" y="141"/>
                    <a:pt x="0" y="119"/>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4" name="Freeform 543"/>
            <p:cNvSpPr>
              <a:spLocks noEditPoints="1"/>
            </p:cNvSpPr>
            <p:nvPr/>
          </p:nvSpPr>
          <p:spPr bwMode="auto">
            <a:xfrm>
              <a:off x="1403350" y="1085850"/>
              <a:ext cx="842963" cy="795338"/>
            </a:xfrm>
            <a:custGeom>
              <a:avLst/>
              <a:gdLst>
                <a:gd name="T0" fmla="*/ 248 w 258"/>
                <a:gd name="T1" fmla="*/ 78 h 243"/>
                <a:gd name="T2" fmla="*/ 221 w 258"/>
                <a:gd name="T3" fmla="*/ 37 h 243"/>
                <a:gd name="T4" fmla="*/ 181 w 258"/>
                <a:gd name="T5" fmla="*/ 10 h 243"/>
                <a:gd name="T6" fmla="*/ 133 w 258"/>
                <a:gd name="T7" fmla="*/ 1 h 243"/>
                <a:gd name="T8" fmla="*/ 121 w 258"/>
                <a:gd name="T9" fmla="*/ 0 h 243"/>
                <a:gd name="T10" fmla="*/ 109 w 258"/>
                <a:gd name="T11" fmla="*/ 0 h 243"/>
                <a:gd name="T12" fmla="*/ 85 w 258"/>
                <a:gd name="T13" fmla="*/ 7 h 243"/>
                <a:gd name="T14" fmla="*/ 45 w 258"/>
                <a:gd name="T15" fmla="*/ 33 h 243"/>
                <a:gd name="T16" fmla="*/ 28 w 258"/>
                <a:gd name="T17" fmla="*/ 51 h 243"/>
                <a:gd name="T18" fmla="*/ 15 w 258"/>
                <a:gd name="T19" fmla="*/ 71 h 243"/>
                <a:gd name="T20" fmla="*/ 1 w 258"/>
                <a:gd name="T21" fmla="*/ 118 h 243"/>
                <a:gd name="T22" fmla="*/ 7 w 258"/>
                <a:gd name="T23" fmla="*/ 167 h 243"/>
                <a:gd name="T24" fmla="*/ 17 w 258"/>
                <a:gd name="T25" fmla="*/ 189 h 243"/>
                <a:gd name="T26" fmla="*/ 32 w 258"/>
                <a:gd name="T27" fmla="*/ 209 h 243"/>
                <a:gd name="T28" fmla="*/ 73 w 258"/>
                <a:gd name="T29" fmla="*/ 235 h 243"/>
                <a:gd name="T30" fmla="*/ 120 w 258"/>
                <a:gd name="T31" fmla="*/ 243 h 243"/>
                <a:gd name="T32" fmla="*/ 210 w 258"/>
                <a:gd name="T33" fmla="*/ 212 h 243"/>
                <a:gd name="T34" fmla="*/ 241 w 258"/>
                <a:gd name="T35" fmla="*/ 174 h 243"/>
                <a:gd name="T36" fmla="*/ 251 w 258"/>
                <a:gd name="T37" fmla="*/ 152 h 243"/>
                <a:gd name="T38" fmla="*/ 256 w 258"/>
                <a:gd name="T39" fmla="*/ 127 h 243"/>
                <a:gd name="T40" fmla="*/ 248 w 258"/>
                <a:gd name="T41" fmla="*/ 78 h 243"/>
                <a:gd name="T42" fmla="*/ 239 w 258"/>
                <a:gd name="T43" fmla="*/ 132 h 243"/>
                <a:gd name="T44" fmla="*/ 237 w 258"/>
                <a:gd name="T45" fmla="*/ 142 h 243"/>
                <a:gd name="T46" fmla="*/ 234 w 258"/>
                <a:gd name="T47" fmla="*/ 153 h 243"/>
                <a:gd name="T48" fmla="*/ 212 w 258"/>
                <a:gd name="T49" fmla="*/ 190 h 243"/>
                <a:gd name="T50" fmla="*/ 137 w 258"/>
                <a:gd name="T51" fmla="*/ 231 h 243"/>
                <a:gd name="T52" fmla="*/ 53 w 258"/>
                <a:gd name="T53" fmla="*/ 211 h 243"/>
                <a:gd name="T54" fmla="*/ 37 w 258"/>
                <a:gd name="T55" fmla="*/ 196 h 243"/>
                <a:gd name="T56" fmla="*/ 26 w 258"/>
                <a:gd name="T57" fmla="*/ 177 h 243"/>
                <a:gd name="T58" fmla="*/ 16 w 258"/>
                <a:gd name="T59" fmla="*/ 134 h 243"/>
                <a:gd name="T60" fmla="*/ 42 w 258"/>
                <a:gd name="T61" fmla="*/ 53 h 243"/>
                <a:gd name="T62" fmla="*/ 74 w 258"/>
                <a:gd name="T63" fmla="*/ 24 h 243"/>
                <a:gd name="T64" fmla="*/ 116 w 258"/>
                <a:gd name="T65" fmla="*/ 10 h 243"/>
                <a:gd name="T66" fmla="*/ 160 w 258"/>
                <a:gd name="T67" fmla="*/ 16 h 243"/>
                <a:gd name="T68" fmla="*/ 199 w 258"/>
                <a:gd name="T69" fmla="*/ 36 h 243"/>
                <a:gd name="T70" fmla="*/ 226 w 258"/>
                <a:gd name="T71" fmla="*/ 70 h 243"/>
                <a:gd name="T72" fmla="*/ 240 w 258"/>
                <a:gd name="T73" fmla="*/ 111 h 243"/>
                <a:gd name="T74" fmla="*/ 239 w 258"/>
                <a:gd name="T75" fmla="*/ 1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43">
                  <a:moveTo>
                    <a:pt x="248" y="78"/>
                  </a:moveTo>
                  <a:cubicBezTo>
                    <a:pt x="242" y="63"/>
                    <a:pt x="232" y="49"/>
                    <a:pt x="221" y="37"/>
                  </a:cubicBezTo>
                  <a:cubicBezTo>
                    <a:pt x="210" y="25"/>
                    <a:pt x="196" y="16"/>
                    <a:pt x="181" y="10"/>
                  </a:cubicBezTo>
                  <a:cubicBezTo>
                    <a:pt x="165" y="4"/>
                    <a:pt x="149" y="2"/>
                    <a:pt x="133" y="1"/>
                  </a:cubicBezTo>
                  <a:cubicBezTo>
                    <a:pt x="121" y="0"/>
                    <a:pt x="121" y="0"/>
                    <a:pt x="121" y="0"/>
                  </a:cubicBezTo>
                  <a:cubicBezTo>
                    <a:pt x="117" y="0"/>
                    <a:pt x="113" y="0"/>
                    <a:pt x="109" y="0"/>
                  </a:cubicBezTo>
                  <a:cubicBezTo>
                    <a:pt x="100" y="1"/>
                    <a:pt x="93" y="4"/>
                    <a:pt x="85" y="7"/>
                  </a:cubicBezTo>
                  <a:cubicBezTo>
                    <a:pt x="70" y="13"/>
                    <a:pt x="57" y="22"/>
                    <a:pt x="45" y="33"/>
                  </a:cubicBezTo>
                  <a:cubicBezTo>
                    <a:pt x="39" y="39"/>
                    <a:pt x="33" y="45"/>
                    <a:pt x="28" y="51"/>
                  </a:cubicBezTo>
                  <a:cubicBezTo>
                    <a:pt x="23" y="57"/>
                    <a:pt x="19" y="64"/>
                    <a:pt x="15" y="71"/>
                  </a:cubicBezTo>
                  <a:cubicBezTo>
                    <a:pt x="7" y="86"/>
                    <a:pt x="3" y="102"/>
                    <a:pt x="1" y="118"/>
                  </a:cubicBezTo>
                  <a:cubicBezTo>
                    <a:pt x="0" y="134"/>
                    <a:pt x="2" y="151"/>
                    <a:pt x="7" y="167"/>
                  </a:cubicBezTo>
                  <a:cubicBezTo>
                    <a:pt x="10" y="174"/>
                    <a:pt x="13" y="182"/>
                    <a:pt x="17" y="189"/>
                  </a:cubicBezTo>
                  <a:cubicBezTo>
                    <a:pt x="22" y="196"/>
                    <a:pt x="27" y="203"/>
                    <a:pt x="32" y="209"/>
                  </a:cubicBezTo>
                  <a:cubicBezTo>
                    <a:pt x="44" y="220"/>
                    <a:pt x="58" y="229"/>
                    <a:pt x="73" y="235"/>
                  </a:cubicBezTo>
                  <a:cubicBezTo>
                    <a:pt x="88" y="240"/>
                    <a:pt x="104" y="243"/>
                    <a:pt x="120" y="243"/>
                  </a:cubicBezTo>
                  <a:cubicBezTo>
                    <a:pt x="152" y="243"/>
                    <a:pt x="185" y="232"/>
                    <a:pt x="210" y="212"/>
                  </a:cubicBezTo>
                  <a:cubicBezTo>
                    <a:pt x="223" y="202"/>
                    <a:pt x="234" y="189"/>
                    <a:pt x="241" y="174"/>
                  </a:cubicBezTo>
                  <a:cubicBezTo>
                    <a:pt x="245" y="167"/>
                    <a:pt x="249" y="159"/>
                    <a:pt x="251" y="152"/>
                  </a:cubicBezTo>
                  <a:cubicBezTo>
                    <a:pt x="254" y="144"/>
                    <a:pt x="256" y="135"/>
                    <a:pt x="256" y="127"/>
                  </a:cubicBezTo>
                  <a:cubicBezTo>
                    <a:pt x="258" y="110"/>
                    <a:pt x="254" y="94"/>
                    <a:pt x="248" y="78"/>
                  </a:cubicBezTo>
                  <a:close/>
                  <a:moveTo>
                    <a:pt x="239" y="132"/>
                  </a:moveTo>
                  <a:cubicBezTo>
                    <a:pt x="239" y="136"/>
                    <a:pt x="238" y="139"/>
                    <a:pt x="237" y="142"/>
                  </a:cubicBezTo>
                  <a:cubicBezTo>
                    <a:pt x="236" y="146"/>
                    <a:pt x="235" y="149"/>
                    <a:pt x="234" y="153"/>
                  </a:cubicBezTo>
                  <a:cubicBezTo>
                    <a:pt x="228" y="166"/>
                    <a:pt x="221" y="179"/>
                    <a:pt x="212" y="190"/>
                  </a:cubicBezTo>
                  <a:cubicBezTo>
                    <a:pt x="193" y="212"/>
                    <a:pt x="166" y="226"/>
                    <a:pt x="137" y="231"/>
                  </a:cubicBezTo>
                  <a:cubicBezTo>
                    <a:pt x="108" y="236"/>
                    <a:pt x="76" y="230"/>
                    <a:pt x="53" y="211"/>
                  </a:cubicBezTo>
                  <a:cubicBezTo>
                    <a:pt x="47" y="207"/>
                    <a:pt x="42" y="201"/>
                    <a:pt x="37" y="196"/>
                  </a:cubicBezTo>
                  <a:cubicBezTo>
                    <a:pt x="33" y="190"/>
                    <a:pt x="29" y="183"/>
                    <a:pt x="26" y="177"/>
                  </a:cubicBezTo>
                  <a:cubicBezTo>
                    <a:pt x="20" y="163"/>
                    <a:pt x="17" y="149"/>
                    <a:pt x="16" y="134"/>
                  </a:cubicBezTo>
                  <a:cubicBezTo>
                    <a:pt x="14" y="105"/>
                    <a:pt x="24" y="76"/>
                    <a:pt x="42" y="53"/>
                  </a:cubicBezTo>
                  <a:cubicBezTo>
                    <a:pt x="51" y="42"/>
                    <a:pt x="62" y="32"/>
                    <a:pt x="74" y="24"/>
                  </a:cubicBezTo>
                  <a:cubicBezTo>
                    <a:pt x="87" y="16"/>
                    <a:pt x="101" y="10"/>
                    <a:pt x="116" y="10"/>
                  </a:cubicBezTo>
                  <a:cubicBezTo>
                    <a:pt x="131" y="11"/>
                    <a:pt x="146" y="12"/>
                    <a:pt x="160" y="16"/>
                  </a:cubicBezTo>
                  <a:cubicBezTo>
                    <a:pt x="175" y="20"/>
                    <a:pt x="188" y="27"/>
                    <a:pt x="199" y="36"/>
                  </a:cubicBezTo>
                  <a:cubicBezTo>
                    <a:pt x="210" y="46"/>
                    <a:pt x="219" y="58"/>
                    <a:pt x="226" y="70"/>
                  </a:cubicBezTo>
                  <a:cubicBezTo>
                    <a:pt x="233" y="83"/>
                    <a:pt x="238" y="97"/>
                    <a:pt x="240" y="111"/>
                  </a:cubicBezTo>
                  <a:cubicBezTo>
                    <a:pt x="240" y="118"/>
                    <a:pt x="240" y="125"/>
                    <a:pt x="239" y="132"/>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45" name="Freeform 544"/>
            <p:cNvSpPr>
              <a:spLocks/>
            </p:cNvSpPr>
            <p:nvPr/>
          </p:nvSpPr>
          <p:spPr bwMode="auto">
            <a:xfrm>
              <a:off x="898525" y="3205163"/>
              <a:ext cx="527050" cy="277813"/>
            </a:xfrm>
            <a:custGeom>
              <a:avLst/>
              <a:gdLst>
                <a:gd name="T0" fmla="*/ 160 w 161"/>
                <a:gd name="T1" fmla="*/ 31 h 85"/>
                <a:gd name="T2" fmla="*/ 95 w 161"/>
                <a:gd name="T3" fmla="*/ 81 h 85"/>
                <a:gd name="T4" fmla="*/ 35 w 161"/>
                <a:gd name="T5" fmla="*/ 77 h 85"/>
                <a:gd name="T6" fmla="*/ 0 w 161"/>
                <a:gd name="T7" fmla="*/ 53 h 85"/>
                <a:gd name="T8" fmla="*/ 26 w 161"/>
                <a:gd name="T9" fmla="*/ 53 h 85"/>
                <a:gd name="T10" fmla="*/ 101 w 161"/>
                <a:gd name="T11" fmla="*/ 57 h 85"/>
                <a:gd name="T12" fmla="*/ 141 w 161"/>
                <a:gd name="T13" fmla="*/ 25 h 85"/>
                <a:gd name="T14" fmla="*/ 161 w 161"/>
                <a:gd name="T15" fmla="*/ 0 h 85"/>
                <a:gd name="T16" fmla="*/ 160 w 161"/>
                <a:gd name="T17" fmla="*/ 3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85">
                  <a:moveTo>
                    <a:pt x="160" y="31"/>
                  </a:moveTo>
                  <a:cubicBezTo>
                    <a:pt x="160" y="31"/>
                    <a:pt x="140" y="68"/>
                    <a:pt x="95" y="81"/>
                  </a:cubicBezTo>
                  <a:cubicBezTo>
                    <a:pt x="77" y="85"/>
                    <a:pt x="53" y="83"/>
                    <a:pt x="35" y="77"/>
                  </a:cubicBezTo>
                  <a:cubicBezTo>
                    <a:pt x="26" y="74"/>
                    <a:pt x="0" y="53"/>
                    <a:pt x="0" y="53"/>
                  </a:cubicBezTo>
                  <a:cubicBezTo>
                    <a:pt x="0" y="53"/>
                    <a:pt x="19" y="50"/>
                    <a:pt x="26" y="53"/>
                  </a:cubicBezTo>
                  <a:cubicBezTo>
                    <a:pt x="48" y="63"/>
                    <a:pt x="76" y="63"/>
                    <a:pt x="101" y="57"/>
                  </a:cubicBezTo>
                  <a:cubicBezTo>
                    <a:pt x="117" y="53"/>
                    <a:pt x="135" y="36"/>
                    <a:pt x="141" y="25"/>
                  </a:cubicBezTo>
                  <a:cubicBezTo>
                    <a:pt x="144" y="21"/>
                    <a:pt x="161" y="0"/>
                    <a:pt x="161" y="0"/>
                  </a:cubicBezTo>
                  <a:lnTo>
                    <a:pt x="160" y="31"/>
                  </a:ln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46" name="Freeform 545"/>
            <p:cNvSpPr>
              <a:spLocks/>
            </p:cNvSpPr>
            <p:nvPr/>
          </p:nvSpPr>
          <p:spPr bwMode="auto">
            <a:xfrm>
              <a:off x="419100" y="2027238"/>
              <a:ext cx="682625" cy="390525"/>
            </a:xfrm>
            <a:custGeom>
              <a:avLst/>
              <a:gdLst>
                <a:gd name="T0" fmla="*/ 8 w 209"/>
                <a:gd name="T1" fmla="*/ 74 h 119"/>
                <a:gd name="T2" fmla="*/ 158 w 209"/>
                <a:gd name="T3" fmla="*/ 19 h 119"/>
                <a:gd name="T4" fmla="*/ 200 w 209"/>
                <a:gd name="T5" fmla="*/ 46 h 119"/>
                <a:gd name="T6" fmla="*/ 209 w 209"/>
                <a:gd name="T7" fmla="*/ 64 h 119"/>
                <a:gd name="T8" fmla="*/ 190 w 209"/>
                <a:gd name="T9" fmla="*/ 66 h 119"/>
                <a:gd name="T10" fmla="*/ 129 w 209"/>
                <a:gd name="T11" fmla="*/ 42 h 119"/>
                <a:gd name="T12" fmla="*/ 55 w 209"/>
                <a:gd name="T13" fmla="*/ 66 h 119"/>
                <a:gd name="T14" fmla="*/ 0 w 209"/>
                <a:gd name="T15" fmla="*/ 119 h 119"/>
                <a:gd name="T16" fmla="*/ 8 w 209"/>
                <a:gd name="T17"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119">
                  <a:moveTo>
                    <a:pt x="8" y="74"/>
                  </a:moveTo>
                  <a:cubicBezTo>
                    <a:pt x="29" y="22"/>
                    <a:pt x="110" y="0"/>
                    <a:pt x="158" y="19"/>
                  </a:cubicBezTo>
                  <a:cubicBezTo>
                    <a:pt x="172" y="24"/>
                    <a:pt x="189" y="34"/>
                    <a:pt x="200" y="46"/>
                  </a:cubicBezTo>
                  <a:cubicBezTo>
                    <a:pt x="204" y="50"/>
                    <a:pt x="209" y="58"/>
                    <a:pt x="209" y="64"/>
                  </a:cubicBezTo>
                  <a:cubicBezTo>
                    <a:pt x="209" y="75"/>
                    <a:pt x="197" y="69"/>
                    <a:pt x="190" y="66"/>
                  </a:cubicBezTo>
                  <a:cubicBezTo>
                    <a:pt x="169" y="54"/>
                    <a:pt x="154" y="44"/>
                    <a:pt x="129" y="42"/>
                  </a:cubicBezTo>
                  <a:cubicBezTo>
                    <a:pt x="106" y="41"/>
                    <a:pt x="55" y="66"/>
                    <a:pt x="55" y="66"/>
                  </a:cubicBezTo>
                  <a:cubicBezTo>
                    <a:pt x="0" y="119"/>
                    <a:pt x="0" y="119"/>
                    <a:pt x="0" y="119"/>
                  </a:cubicBezTo>
                  <a:cubicBezTo>
                    <a:pt x="0" y="119"/>
                    <a:pt x="8" y="74"/>
                    <a:pt x="8" y="74"/>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7" name="Freeform 546"/>
            <p:cNvSpPr>
              <a:spLocks/>
            </p:cNvSpPr>
            <p:nvPr/>
          </p:nvSpPr>
          <p:spPr bwMode="auto">
            <a:xfrm>
              <a:off x="173038" y="2298700"/>
              <a:ext cx="200025" cy="177800"/>
            </a:xfrm>
            <a:custGeom>
              <a:avLst/>
              <a:gdLst>
                <a:gd name="T0" fmla="*/ 1 w 61"/>
                <a:gd name="T1" fmla="*/ 46 h 54"/>
                <a:gd name="T2" fmla="*/ 21 w 61"/>
                <a:gd name="T3" fmla="*/ 17 h 54"/>
                <a:gd name="T4" fmla="*/ 46 w 61"/>
                <a:gd name="T5" fmla="*/ 1 h 54"/>
                <a:gd name="T6" fmla="*/ 48 w 61"/>
                <a:gd name="T7" fmla="*/ 18 h 54"/>
                <a:gd name="T8" fmla="*/ 24 w 61"/>
                <a:gd name="T9" fmla="*/ 29 h 54"/>
                <a:gd name="T10" fmla="*/ 13 w 61"/>
                <a:gd name="T11" fmla="*/ 42 h 54"/>
                <a:gd name="T12" fmla="*/ 5 w 61"/>
                <a:gd name="T13" fmla="*/ 53 h 54"/>
                <a:gd name="T14" fmla="*/ 1 w 61"/>
                <a:gd name="T15" fmla="*/ 46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1" y="46"/>
                  </a:moveTo>
                  <a:cubicBezTo>
                    <a:pt x="5" y="35"/>
                    <a:pt x="13" y="25"/>
                    <a:pt x="21" y="17"/>
                  </a:cubicBezTo>
                  <a:cubicBezTo>
                    <a:pt x="27" y="12"/>
                    <a:pt x="39" y="3"/>
                    <a:pt x="46" y="1"/>
                  </a:cubicBezTo>
                  <a:cubicBezTo>
                    <a:pt x="52" y="0"/>
                    <a:pt x="61" y="2"/>
                    <a:pt x="48" y="18"/>
                  </a:cubicBezTo>
                  <a:cubicBezTo>
                    <a:pt x="42" y="25"/>
                    <a:pt x="31" y="24"/>
                    <a:pt x="24" y="29"/>
                  </a:cubicBezTo>
                  <a:cubicBezTo>
                    <a:pt x="20" y="32"/>
                    <a:pt x="16" y="37"/>
                    <a:pt x="13" y="42"/>
                  </a:cubicBezTo>
                  <a:cubicBezTo>
                    <a:pt x="11" y="44"/>
                    <a:pt x="8" y="52"/>
                    <a:pt x="5" y="53"/>
                  </a:cubicBezTo>
                  <a:cubicBezTo>
                    <a:pt x="2" y="54"/>
                    <a:pt x="0" y="49"/>
                    <a:pt x="1" y="46"/>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8" name="Freeform 547"/>
            <p:cNvSpPr>
              <a:spLocks/>
            </p:cNvSpPr>
            <p:nvPr/>
          </p:nvSpPr>
          <p:spPr bwMode="auto">
            <a:xfrm>
              <a:off x="2330450" y="2616200"/>
              <a:ext cx="647700" cy="693738"/>
            </a:xfrm>
            <a:custGeom>
              <a:avLst/>
              <a:gdLst>
                <a:gd name="T0" fmla="*/ 145 w 198"/>
                <a:gd name="T1" fmla="*/ 8 h 212"/>
                <a:gd name="T2" fmla="*/ 175 w 198"/>
                <a:gd name="T3" fmla="*/ 15 h 212"/>
                <a:gd name="T4" fmla="*/ 190 w 198"/>
                <a:gd name="T5" fmla="*/ 99 h 212"/>
                <a:gd name="T6" fmla="*/ 53 w 198"/>
                <a:gd name="T7" fmla="*/ 195 h 212"/>
                <a:gd name="T8" fmla="*/ 71 w 198"/>
                <a:gd name="T9" fmla="*/ 183 h 212"/>
                <a:gd name="T10" fmla="*/ 140 w 198"/>
                <a:gd name="T11" fmla="*/ 143 h 212"/>
                <a:gd name="T12" fmla="*/ 156 w 198"/>
                <a:gd name="T13" fmla="*/ 63 h 212"/>
                <a:gd name="T14" fmla="*/ 105 w 198"/>
                <a:gd name="T15" fmla="*/ 54 h 212"/>
                <a:gd name="T16" fmla="*/ 45 w 198"/>
                <a:gd name="T17" fmla="*/ 46 h 212"/>
                <a:gd name="T18" fmla="*/ 0 w 198"/>
                <a:gd name="T19" fmla="*/ 21 h 212"/>
                <a:gd name="T20" fmla="*/ 28 w 198"/>
                <a:gd name="T21" fmla="*/ 23 h 212"/>
                <a:gd name="T22" fmla="*/ 100 w 198"/>
                <a:gd name="T23" fmla="*/ 26 h 212"/>
                <a:gd name="T24" fmla="*/ 145 w 198"/>
                <a:gd name="T25"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212">
                  <a:moveTo>
                    <a:pt x="145" y="8"/>
                  </a:moveTo>
                  <a:cubicBezTo>
                    <a:pt x="163" y="0"/>
                    <a:pt x="165" y="3"/>
                    <a:pt x="175" y="15"/>
                  </a:cubicBezTo>
                  <a:cubicBezTo>
                    <a:pt x="194" y="36"/>
                    <a:pt x="198" y="73"/>
                    <a:pt x="190" y="99"/>
                  </a:cubicBezTo>
                  <a:cubicBezTo>
                    <a:pt x="175" y="154"/>
                    <a:pt x="115" y="212"/>
                    <a:pt x="53" y="195"/>
                  </a:cubicBezTo>
                  <a:cubicBezTo>
                    <a:pt x="32" y="190"/>
                    <a:pt x="64" y="185"/>
                    <a:pt x="71" y="183"/>
                  </a:cubicBezTo>
                  <a:cubicBezTo>
                    <a:pt x="97" y="177"/>
                    <a:pt x="140" y="143"/>
                    <a:pt x="140" y="143"/>
                  </a:cubicBezTo>
                  <a:cubicBezTo>
                    <a:pt x="140" y="143"/>
                    <a:pt x="185" y="80"/>
                    <a:pt x="156" y="63"/>
                  </a:cubicBezTo>
                  <a:cubicBezTo>
                    <a:pt x="142" y="54"/>
                    <a:pt x="121" y="56"/>
                    <a:pt x="105" y="54"/>
                  </a:cubicBezTo>
                  <a:cubicBezTo>
                    <a:pt x="85" y="53"/>
                    <a:pt x="65" y="51"/>
                    <a:pt x="45" y="46"/>
                  </a:cubicBezTo>
                  <a:cubicBezTo>
                    <a:pt x="31" y="43"/>
                    <a:pt x="0" y="21"/>
                    <a:pt x="0" y="21"/>
                  </a:cubicBezTo>
                  <a:cubicBezTo>
                    <a:pt x="0" y="21"/>
                    <a:pt x="18" y="22"/>
                    <a:pt x="28" y="23"/>
                  </a:cubicBezTo>
                  <a:cubicBezTo>
                    <a:pt x="52" y="24"/>
                    <a:pt x="75" y="29"/>
                    <a:pt x="100" y="26"/>
                  </a:cubicBezTo>
                  <a:cubicBezTo>
                    <a:pt x="118" y="25"/>
                    <a:pt x="129" y="14"/>
                    <a:pt x="145" y="8"/>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49" name="Freeform 548"/>
            <p:cNvSpPr>
              <a:spLocks/>
            </p:cNvSpPr>
            <p:nvPr/>
          </p:nvSpPr>
          <p:spPr bwMode="auto">
            <a:xfrm>
              <a:off x="3017838" y="2943225"/>
              <a:ext cx="392113" cy="144463"/>
            </a:xfrm>
            <a:custGeom>
              <a:avLst/>
              <a:gdLst>
                <a:gd name="T0" fmla="*/ 17 w 120"/>
                <a:gd name="T1" fmla="*/ 0 h 44"/>
                <a:gd name="T2" fmla="*/ 33 w 120"/>
                <a:gd name="T3" fmla="*/ 5 h 44"/>
                <a:gd name="T4" fmla="*/ 81 w 120"/>
                <a:gd name="T5" fmla="*/ 11 h 44"/>
                <a:gd name="T6" fmla="*/ 100 w 120"/>
                <a:gd name="T7" fmla="*/ 8 h 44"/>
                <a:gd name="T8" fmla="*/ 117 w 120"/>
                <a:gd name="T9" fmla="*/ 6 h 44"/>
                <a:gd name="T10" fmla="*/ 120 w 120"/>
                <a:gd name="T11" fmla="*/ 17 h 44"/>
                <a:gd name="T12" fmla="*/ 45 w 120"/>
                <a:gd name="T13" fmla="*/ 44 h 44"/>
                <a:gd name="T14" fmla="*/ 20 w 120"/>
                <a:gd name="T15" fmla="*/ 42 h 44"/>
                <a:gd name="T16" fmla="*/ 0 w 120"/>
                <a:gd name="T17" fmla="*/ 34 h 44"/>
                <a:gd name="T18" fmla="*/ 5 w 120"/>
                <a:gd name="T19" fmla="*/ 11 h 44"/>
                <a:gd name="T20" fmla="*/ 17 w 120"/>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4">
                  <a:moveTo>
                    <a:pt x="17" y="0"/>
                  </a:moveTo>
                  <a:cubicBezTo>
                    <a:pt x="21" y="0"/>
                    <a:pt x="33" y="5"/>
                    <a:pt x="33" y="5"/>
                  </a:cubicBezTo>
                  <a:cubicBezTo>
                    <a:pt x="33" y="5"/>
                    <a:pt x="65" y="13"/>
                    <a:pt x="81" y="11"/>
                  </a:cubicBezTo>
                  <a:cubicBezTo>
                    <a:pt x="87" y="11"/>
                    <a:pt x="100" y="8"/>
                    <a:pt x="100" y="8"/>
                  </a:cubicBezTo>
                  <a:cubicBezTo>
                    <a:pt x="117" y="6"/>
                    <a:pt x="117" y="6"/>
                    <a:pt x="117" y="6"/>
                  </a:cubicBezTo>
                  <a:cubicBezTo>
                    <a:pt x="120" y="17"/>
                    <a:pt x="120" y="17"/>
                    <a:pt x="120" y="17"/>
                  </a:cubicBezTo>
                  <a:cubicBezTo>
                    <a:pt x="120" y="17"/>
                    <a:pt x="71" y="44"/>
                    <a:pt x="45" y="44"/>
                  </a:cubicBezTo>
                  <a:cubicBezTo>
                    <a:pt x="37" y="44"/>
                    <a:pt x="20" y="42"/>
                    <a:pt x="20" y="42"/>
                  </a:cubicBezTo>
                  <a:cubicBezTo>
                    <a:pt x="0" y="34"/>
                    <a:pt x="0" y="34"/>
                    <a:pt x="0" y="34"/>
                  </a:cubicBezTo>
                  <a:cubicBezTo>
                    <a:pt x="0" y="34"/>
                    <a:pt x="2" y="18"/>
                    <a:pt x="5" y="11"/>
                  </a:cubicBezTo>
                  <a:cubicBezTo>
                    <a:pt x="8" y="4"/>
                    <a:pt x="12" y="1"/>
                    <a:pt x="17" y="0"/>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50" name="Freeform 549"/>
            <p:cNvSpPr>
              <a:spLocks/>
            </p:cNvSpPr>
            <p:nvPr/>
          </p:nvSpPr>
          <p:spPr bwMode="auto">
            <a:xfrm>
              <a:off x="931863" y="1703388"/>
              <a:ext cx="355600" cy="285750"/>
            </a:xfrm>
            <a:custGeom>
              <a:avLst/>
              <a:gdLst>
                <a:gd name="T0" fmla="*/ 0 w 109"/>
                <a:gd name="T1" fmla="*/ 69 h 87"/>
                <a:gd name="T2" fmla="*/ 39 w 109"/>
                <a:gd name="T3" fmla="*/ 16 h 87"/>
                <a:gd name="T4" fmla="*/ 97 w 109"/>
                <a:gd name="T5" fmla="*/ 2 h 87"/>
                <a:gd name="T6" fmla="*/ 103 w 109"/>
                <a:gd name="T7" fmla="*/ 18 h 87"/>
                <a:gd name="T8" fmla="*/ 53 w 109"/>
                <a:gd name="T9" fmla="*/ 42 h 87"/>
                <a:gd name="T10" fmla="*/ 5 w 109"/>
                <a:gd name="T11" fmla="*/ 87 h 87"/>
                <a:gd name="T12" fmla="*/ 0 w 109"/>
                <a:gd name="T13" fmla="*/ 69 h 87"/>
              </a:gdLst>
              <a:ahLst/>
              <a:cxnLst>
                <a:cxn ang="0">
                  <a:pos x="T0" y="T1"/>
                </a:cxn>
                <a:cxn ang="0">
                  <a:pos x="T2" y="T3"/>
                </a:cxn>
                <a:cxn ang="0">
                  <a:pos x="T4" y="T5"/>
                </a:cxn>
                <a:cxn ang="0">
                  <a:pos x="T6" y="T7"/>
                </a:cxn>
                <a:cxn ang="0">
                  <a:pos x="T8" y="T9"/>
                </a:cxn>
                <a:cxn ang="0">
                  <a:pos x="T10" y="T11"/>
                </a:cxn>
                <a:cxn ang="0">
                  <a:pos x="T12" y="T13"/>
                </a:cxn>
              </a:cxnLst>
              <a:rect l="0" t="0" r="r" b="b"/>
              <a:pathLst>
                <a:path w="109" h="87">
                  <a:moveTo>
                    <a:pt x="0" y="69"/>
                  </a:moveTo>
                  <a:cubicBezTo>
                    <a:pt x="0" y="69"/>
                    <a:pt x="11" y="31"/>
                    <a:pt x="39" y="16"/>
                  </a:cubicBezTo>
                  <a:cubicBezTo>
                    <a:pt x="68" y="2"/>
                    <a:pt x="85" y="4"/>
                    <a:pt x="97" y="2"/>
                  </a:cubicBezTo>
                  <a:cubicBezTo>
                    <a:pt x="109" y="0"/>
                    <a:pt x="103" y="18"/>
                    <a:pt x="103" y="18"/>
                  </a:cubicBezTo>
                  <a:cubicBezTo>
                    <a:pt x="103" y="18"/>
                    <a:pt x="61" y="33"/>
                    <a:pt x="53" y="42"/>
                  </a:cubicBezTo>
                  <a:cubicBezTo>
                    <a:pt x="45" y="51"/>
                    <a:pt x="5" y="87"/>
                    <a:pt x="5" y="87"/>
                  </a:cubicBezTo>
                  <a:lnTo>
                    <a:pt x="0" y="69"/>
                  </a:ln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1" name="Freeform 550"/>
            <p:cNvSpPr>
              <a:spLocks/>
            </p:cNvSpPr>
            <p:nvPr/>
          </p:nvSpPr>
          <p:spPr bwMode="auto">
            <a:xfrm>
              <a:off x="3721100" y="2141538"/>
              <a:ext cx="111125" cy="387350"/>
            </a:xfrm>
            <a:custGeom>
              <a:avLst/>
              <a:gdLst>
                <a:gd name="T0" fmla="*/ 1 w 34"/>
                <a:gd name="T1" fmla="*/ 35 h 118"/>
                <a:gd name="T2" fmla="*/ 5 w 34"/>
                <a:gd name="T3" fmla="*/ 58 h 118"/>
                <a:gd name="T4" fmla="*/ 6 w 34"/>
                <a:gd name="T5" fmla="*/ 89 h 118"/>
                <a:gd name="T6" fmla="*/ 2 w 34"/>
                <a:gd name="T7" fmla="*/ 104 h 118"/>
                <a:gd name="T8" fmla="*/ 0 w 34"/>
                <a:gd name="T9" fmla="*/ 118 h 118"/>
                <a:gd name="T10" fmla="*/ 18 w 34"/>
                <a:gd name="T11" fmla="*/ 110 h 118"/>
                <a:gd name="T12" fmla="*/ 32 w 34"/>
                <a:gd name="T13" fmla="*/ 72 h 118"/>
                <a:gd name="T14" fmla="*/ 34 w 34"/>
                <a:gd name="T15" fmla="*/ 47 h 118"/>
                <a:gd name="T16" fmla="*/ 29 w 34"/>
                <a:gd name="T17" fmla="*/ 0 h 118"/>
                <a:gd name="T18" fmla="*/ 14 w 34"/>
                <a:gd name="T19" fmla="*/ 21 h 118"/>
                <a:gd name="T20" fmla="*/ 1 w 34"/>
                <a:gd name="T21" fmla="*/ 3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118">
                  <a:moveTo>
                    <a:pt x="1" y="35"/>
                  </a:moveTo>
                  <a:cubicBezTo>
                    <a:pt x="1" y="35"/>
                    <a:pt x="3" y="51"/>
                    <a:pt x="5" y="58"/>
                  </a:cubicBezTo>
                  <a:cubicBezTo>
                    <a:pt x="7" y="68"/>
                    <a:pt x="7" y="78"/>
                    <a:pt x="6" y="89"/>
                  </a:cubicBezTo>
                  <a:cubicBezTo>
                    <a:pt x="5" y="94"/>
                    <a:pt x="4" y="99"/>
                    <a:pt x="2" y="104"/>
                  </a:cubicBezTo>
                  <a:cubicBezTo>
                    <a:pt x="1" y="109"/>
                    <a:pt x="0" y="118"/>
                    <a:pt x="0" y="118"/>
                  </a:cubicBezTo>
                  <a:cubicBezTo>
                    <a:pt x="0" y="118"/>
                    <a:pt x="15" y="114"/>
                    <a:pt x="18" y="110"/>
                  </a:cubicBezTo>
                  <a:cubicBezTo>
                    <a:pt x="26" y="99"/>
                    <a:pt x="30" y="85"/>
                    <a:pt x="32" y="72"/>
                  </a:cubicBezTo>
                  <a:cubicBezTo>
                    <a:pt x="33" y="64"/>
                    <a:pt x="34" y="47"/>
                    <a:pt x="34" y="47"/>
                  </a:cubicBezTo>
                  <a:cubicBezTo>
                    <a:pt x="29" y="0"/>
                    <a:pt x="29" y="0"/>
                    <a:pt x="29" y="0"/>
                  </a:cubicBezTo>
                  <a:cubicBezTo>
                    <a:pt x="14" y="21"/>
                    <a:pt x="14" y="21"/>
                    <a:pt x="14" y="21"/>
                  </a:cubicBezTo>
                  <a:lnTo>
                    <a:pt x="1" y="35"/>
                  </a:ln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52" name="Freeform 551"/>
            <p:cNvSpPr>
              <a:spLocks/>
            </p:cNvSpPr>
            <p:nvPr/>
          </p:nvSpPr>
          <p:spPr bwMode="auto">
            <a:xfrm>
              <a:off x="2219325" y="2347913"/>
              <a:ext cx="671513" cy="261938"/>
            </a:xfrm>
            <a:custGeom>
              <a:avLst/>
              <a:gdLst>
                <a:gd name="T0" fmla="*/ 10 w 205"/>
                <a:gd name="T1" fmla="*/ 37 h 80"/>
                <a:gd name="T2" fmla="*/ 99 w 205"/>
                <a:gd name="T3" fmla="*/ 78 h 80"/>
                <a:gd name="T4" fmla="*/ 169 w 205"/>
                <a:gd name="T5" fmla="*/ 58 h 80"/>
                <a:gd name="T6" fmla="*/ 205 w 205"/>
                <a:gd name="T7" fmla="*/ 20 h 80"/>
                <a:gd name="T8" fmla="*/ 174 w 205"/>
                <a:gd name="T9" fmla="*/ 27 h 80"/>
                <a:gd name="T10" fmla="*/ 86 w 205"/>
                <a:gd name="T11" fmla="*/ 52 h 80"/>
                <a:gd name="T12" fmla="*/ 31 w 205"/>
                <a:gd name="T13" fmla="*/ 25 h 80"/>
                <a:gd name="T14" fmla="*/ 0 w 205"/>
                <a:gd name="T15" fmla="*/ 0 h 80"/>
                <a:gd name="T16" fmla="*/ 10 w 205"/>
                <a:gd name="T17"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80">
                  <a:moveTo>
                    <a:pt x="10" y="37"/>
                  </a:moveTo>
                  <a:cubicBezTo>
                    <a:pt x="24" y="62"/>
                    <a:pt x="74" y="76"/>
                    <a:pt x="99" y="78"/>
                  </a:cubicBezTo>
                  <a:cubicBezTo>
                    <a:pt x="122" y="80"/>
                    <a:pt x="150" y="69"/>
                    <a:pt x="169" y="58"/>
                  </a:cubicBezTo>
                  <a:cubicBezTo>
                    <a:pt x="180" y="52"/>
                    <a:pt x="205" y="20"/>
                    <a:pt x="205" y="20"/>
                  </a:cubicBezTo>
                  <a:cubicBezTo>
                    <a:pt x="205" y="20"/>
                    <a:pt x="181" y="22"/>
                    <a:pt x="174" y="27"/>
                  </a:cubicBezTo>
                  <a:cubicBezTo>
                    <a:pt x="150" y="46"/>
                    <a:pt x="117" y="53"/>
                    <a:pt x="86" y="52"/>
                  </a:cubicBezTo>
                  <a:cubicBezTo>
                    <a:pt x="66" y="51"/>
                    <a:pt x="41" y="36"/>
                    <a:pt x="31" y="25"/>
                  </a:cubicBezTo>
                  <a:cubicBezTo>
                    <a:pt x="26" y="21"/>
                    <a:pt x="0" y="0"/>
                    <a:pt x="0" y="0"/>
                  </a:cubicBezTo>
                  <a:cubicBezTo>
                    <a:pt x="0" y="0"/>
                    <a:pt x="10" y="37"/>
                    <a:pt x="10" y="37"/>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53" name="Freeform 552"/>
            <p:cNvSpPr>
              <a:spLocks/>
            </p:cNvSpPr>
            <p:nvPr/>
          </p:nvSpPr>
          <p:spPr bwMode="auto">
            <a:xfrm>
              <a:off x="1003300" y="1193800"/>
              <a:ext cx="304800" cy="496888"/>
            </a:xfrm>
            <a:custGeom>
              <a:avLst/>
              <a:gdLst>
                <a:gd name="T0" fmla="*/ 64 w 93"/>
                <a:gd name="T1" fmla="*/ 11 h 152"/>
                <a:gd name="T2" fmla="*/ 36 w 93"/>
                <a:gd name="T3" fmla="*/ 31 h 152"/>
                <a:gd name="T4" fmla="*/ 13 w 93"/>
                <a:gd name="T5" fmla="*/ 62 h 152"/>
                <a:gd name="T6" fmla="*/ 8 w 93"/>
                <a:gd name="T7" fmla="*/ 131 h 152"/>
                <a:gd name="T8" fmla="*/ 45 w 93"/>
                <a:gd name="T9" fmla="*/ 120 h 152"/>
                <a:gd name="T10" fmla="*/ 31 w 93"/>
                <a:gd name="T11" fmla="*/ 65 h 152"/>
                <a:gd name="T12" fmla="*/ 78 w 93"/>
                <a:gd name="T13" fmla="*/ 12 h 152"/>
                <a:gd name="T14" fmla="*/ 93 w 93"/>
                <a:gd name="T15" fmla="*/ 0 h 152"/>
                <a:gd name="T16" fmla="*/ 64 w 93"/>
                <a:gd name="T17" fmla="*/ 1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52">
                  <a:moveTo>
                    <a:pt x="64" y="11"/>
                  </a:moveTo>
                  <a:cubicBezTo>
                    <a:pt x="64" y="11"/>
                    <a:pt x="46" y="22"/>
                    <a:pt x="36" y="31"/>
                  </a:cubicBezTo>
                  <a:cubicBezTo>
                    <a:pt x="28" y="38"/>
                    <a:pt x="18" y="51"/>
                    <a:pt x="13" y="62"/>
                  </a:cubicBezTo>
                  <a:cubicBezTo>
                    <a:pt x="3" y="83"/>
                    <a:pt x="0" y="109"/>
                    <a:pt x="8" y="131"/>
                  </a:cubicBezTo>
                  <a:cubicBezTo>
                    <a:pt x="15" y="152"/>
                    <a:pt x="45" y="120"/>
                    <a:pt x="45" y="120"/>
                  </a:cubicBezTo>
                  <a:cubicBezTo>
                    <a:pt x="45" y="120"/>
                    <a:pt x="23" y="84"/>
                    <a:pt x="31" y="65"/>
                  </a:cubicBezTo>
                  <a:cubicBezTo>
                    <a:pt x="39" y="42"/>
                    <a:pt x="78" y="12"/>
                    <a:pt x="78" y="12"/>
                  </a:cubicBezTo>
                  <a:cubicBezTo>
                    <a:pt x="93" y="0"/>
                    <a:pt x="93" y="0"/>
                    <a:pt x="93" y="0"/>
                  </a:cubicBezTo>
                  <a:lnTo>
                    <a:pt x="64" y="11"/>
                  </a:ln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4" name="Freeform 553"/>
            <p:cNvSpPr>
              <a:spLocks/>
            </p:cNvSpPr>
            <p:nvPr/>
          </p:nvSpPr>
          <p:spPr bwMode="auto">
            <a:xfrm>
              <a:off x="1506538" y="792163"/>
              <a:ext cx="147638" cy="274638"/>
            </a:xfrm>
            <a:custGeom>
              <a:avLst/>
              <a:gdLst>
                <a:gd name="T0" fmla="*/ 1 w 45"/>
                <a:gd name="T1" fmla="*/ 73 h 84"/>
                <a:gd name="T2" fmla="*/ 0 w 45"/>
                <a:gd name="T3" fmla="*/ 67 h 84"/>
                <a:gd name="T4" fmla="*/ 2 w 45"/>
                <a:gd name="T5" fmla="*/ 49 h 84"/>
                <a:gd name="T6" fmla="*/ 20 w 45"/>
                <a:gd name="T7" fmla="*/ 14 h 84"/>
                <a:gd name="T8" fmla="*/ 35 w 45"/>
                <a:gd name="T9" fmla="*/ 3 h 84"/>
                <a:gd name="T10" fmla="*/ 45 w 45"/>
                <a:gd name="T11" fmla="*/ 0 h 84"/>
                <a:gd name="T12" fmla="*/ 35 w 45"/>
                <a:gd name="T13" fmla="*/ 18 h 84"/>
                <a:gd name="T14" fmla="*/ 24 w 45"/>
                <a:gd name="T15" fmla="*/ 39 h 84"/>
                <a:gd name="T16" fmla="*/ 19 w 45"/>
                <a:gd name="T17" fmla="*/ 60 h 84"/>
                <a:gd name="T18" fmla="*/ 6 w 45"/>
                <a:gd name="T19" fmla="*/ 82 h 84"/>
                <a:gd name="T20" fmla="*/ 1 w 45"/>
                <a:gd name="T21"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4">
                  <a:moveTo>
                    <a:pt x="1" y="73"/>
                  </a:moveTo>
                  <a:cubicBezTo>
                    <a:pt x="1" y="71"/>
                    <a:pt x="0" y="68"/>
                    <a:pt x="0" y="67"/>
                  </a:cubicBezTo>
                  <a:cubicBezTo>
                    <a:pt x="0" y="61"/>
                    <a:pt x="1" y="55"/>
                    <a:pt x="2" y="49"/>
                  </a:cubicBezTo>
                  <a:cubicBezTo>
                    <a:pt x="5" y="36"/>
                    <a:pt x="12" y="24"/>
                    <a:pt x="20" y="14"/>
                  </a:cubicBezTo>
                  <a:cubicBezTo>
                    <a:pt x="24" y="10"/>
                    <a:pt x="29" y="6"/>
                    <a:pt x="35" y="3"/>
                  </a:cubicBezTo>
                  <a:cubicBezTo>
                    <a:pt x="37" y="2"/>
                    <a:pt x="45" y="0"/>
                    <a:pt x="45" y="0"/>
                  </a:cubicBezTo>
                  <a:cubicBezTo>
                    <a:pt x="35" y="18"/>
                    <a:pt x="35" y="18"/>
                    <a:pt x="35" y="18"/>
                  </a:cubicBezTo>
                  <a:cubicBezTo>
                    <a:pt x="35" y="18"/>
                    <a:pt x="26" y="32"/>
                    <a:pt x="24" y="39"/>
                  </a:cubicBezTo>
                  <a:cubicBezTo>
                    <a:pt x="22" y="46"/>
                    <a:pt x="20" y="53"/>
                    <a:pt x="19" y="60"/>
                  </a:cubicBezTo>
                  <a:cubicBezTo>
                    <a:pt x="18" y="65"/>
                    <a:pt x="15" y="84"/>
                    <a:pt x="6" y="82"/>
                  </a:cubicBezTo>
                  <a:cubicBezTo>
                    <a:pt x="3" y="81"/>
                    <a:pt x="2" y="77"/>
                    <a:pt x="1" y="73"/>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5" name="Freeform 554"/>
            <p:cNvSpPr>
              <a:spLocks/>
            </p:cNvSpPr>
            <p:nvPr/>
          </p:nvSpPr>
          <p:spPr bwMode="auto">
            <a:xfrm>
              <a:off x="1484313" y="1150938"/>
              <a:ext cx="450850" cy="419100"/>
            </a:xfrm>
            <a:custGeom>
              <a:avLst/>
              <a:gdLst>
                <a:gd name="T0" fmla="*/ 3 w 138"/>
                <a:gd name="T1" fmla="*/ 82 h 128"/>
                <a:gd name="T2" fmla="*/ 19 w 138"/>
                <a:gd name="T3" fmla="*/ 43 h 128"/>
                <a:gd name="T4" fmla="*/ 93 w 138"/>
                <a:gd name="T5" fmla="*/ 1 h 128"/>
                <a:gd name="T6" fmla="*/ 131 w 138"/>
                <a:gd name="T7" fmla="*/ 4 h 128"/>
                <a:gd name="T8" fmla="*/ 138 w 138"/>
                <a:gd name="T9" fmla="*/ 24 h 128"/>
                <a:gd name="T10" fmla="*/ 97 w 138"/>
                <a:gd name="T11" fmla="*/ 32 h 128"/>
                <a:gd name="T12" fmla="*/ 18 w 138"/>
                <a:gd name="T13" fmla="*/ 75 h 128"/>
                <a:gd name="T14" fmla="*/ 11 w 138"/>
                <a:gd name="T15" fmla="*/ 102 h 128"/>
                <a:gd name="T16" fmla="*/ 4 w 138"/>
                <a:gd name="T17" fmla="*/ 128 h 128"/>
                <a:gd name="T18" fmla="*/ 1 w 138"/>
                <a:gd name="T19" fmla="*/ 112 h 128"/>
                <a:gd name="T20" fmla="*/ 1 w 138"/>
                <a:gd name="T21" fmla="*/ 94 h 128"/>
                <a:gd name="T22" fmla="*/ 3 w 138"/>
                <a:gd name="T23" fmla="*/ 8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28">
                  <a:moveTo>
                    <a:pt x="3" y="82"/>
                  </a:moveTo>
                  <a:cubicBezTo>
                    <a:pt x="6" y="68"/>
                    <a:pt x="12" y="55"/>
                    <a:pt x="19" y="43"/>
                  </a:cubicBezTo>
                  <a:cubicBezTo>
                    <a:pt x="39" y="12"/>
                    <a:pt x="58" y="0"/>
                    <a:pt x="93" y="1"/>
                  </a:cubicBezTo>
                  <a:cubicBezTo>
                    <a:pt x="100" y="2"/>
                    <a:pt x="131" y="4"/>
                    <a:pt x="131" y="4"/>
                  </a:cubicBezTo>
                  <a:cubicBezTo>
                    <a:pt x="138" y="24"/>
                    <a:pt x="138" y="24"/>
                    <a:pt x="138" y="24"/>
                  </a:cubicBezTo>
                  <a:cubicBezTo>
                    <a:pt x="138" y="24"/>
                    <a:pt x="110" y="32"/>
                    <a:pt x="97" y="32"/>
                  </a:cubicBezTo>
                  <a:cubicBezTo>
                    <a:pt x="63" y="32"/>
                    <a:pt x="33" y="43"/>
                    <a:pt x="18" y="75"/>
                  </a:cubicBezTo>
                  <a:cubicBezTo>
                    <a:pt x="14" y="84"/>
                    <a:pt x="12" y="93"/>
                    <a:pt x="11" y="102"/>
                  </a:cubicBezTo>
                  <a:cubicBezTo>
                    <a:pt x="10" y="110"/>
                    <a:pt x="4" y="128"/>
                    <a:pt x="4" y="128"/>
                  </a:cubicBezTo>
                  <a:cubicBezTo>
                    <a:pt x="1" y="112"/>
                    <a:pt x="1" y="112"/>
                    <a:pt x="1" y="112"/>
                  </a:cubicBezTo>
                  <a:cubicBezTo>
                    <a:pt x="1" y="112"/>
                    <a:pt x="0" y="103"/>
                    <a:pt x="1" y="94"/>
                  </a:cubicBezTo>
                  <a:cubicBezTo>
                    <a:pt x="2" y="90"/>
                    <a:pt x="2" y="86"/>
                    <a:pt x="3" y="82"/>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6" name="Freeform 555"/>
            <p:cNvSpPr>
              <a:spLocks/>
            </p:cNvSpPr>
            <p:nvPr/>
          </p:nvSpPr>
          <p:spPr bwMode="auto">
            <a:xfrm>
              <a:off x="1885950" y="350838"/>
              <a:ext cx="376238" cy="377825"/>
            </a:xfrm>
            <a:custGeom>
              <a:avLst/>
              <a:gdLst>
                <a:gd name="T0" fmla="*/ 0 w 115"/>
                <a:gd name="T1" fmla="*/ 87 h 116"/>
                <a:gd name="T2" fmla="*/ 8 w 115"/>
                <a:gd name="T3" fmla="*/ 103 h 116"/>
                <a:gd name="T4" fmla="*/ 47 w 115"/>
                <a:gd name="T5" fmla="*/ 53 h 116"/>
                <a:gd name="T6" fmla="*/ 112 w 115"/>
                <a:gd name="T7" fmla="*/ 6 h 116"/>
                <a:gd name="T8" fmla="*/ 115 w 115"/>
                <a:gd name="T9" fmla="*/ 0 h 116"/>
                <a:gd name="T10" fmla="*/ 91 w 115"/>
                <a:gd name="T11" fmla="*/ 4 h 116"/>
                <a:gd name="T12" fmla="*/ 58 w 115"/>
                <a:gd name="T13" fmla="*/ 10 h 116"/>
                <a:gd name="T14" fmla="*/ 21 w 115"/>
                <a:gd name="T15" fmla="*/ 36 h 116"/>
                <a:gd name="T16" fmla="*/ 3 w 115"/>
                <a:gd name="T17" fmla="*/ 67 h 116"/>
                <a:gd name="T18" fmla="*/ 0 w 115"/>
                <a:gd name="T19" fmla="*/ 8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6">
                  <a:moveTo>
                    <a:pt x="0" y="87"/>
                  </a:moveTo>
                  <a:cubicBezTo>
                    <a:pt x="0" y="94"/>
                    <a:pt x="2" y="100"/>
                    <a:pt x="8" y="103"/>
                  </a:cubicBezTo>
                  <a:cubicBezTo>
                    <a:pt x="36" y="116"/>
                    <a:pt x="39" y="67"/>
                    <a:pt x="47" y="53"/>
                  </a:cubicBezTo>
                  <a:cubicBezTo>
                    <a:pt x="62" y="28"/>
                    <a:pt x="88" y="20"/>
                    <a:pt x="112" y="6"/>
                  </a:cubicBezTo>
                  <a:cubicBezTo>
                    <a:pt x="114" y="5"/>
                    <a:pt x="115" y="0"/>
                    <a:pt x="115" y="0"/>
                  </a:cubicBezTo>
                  <a:cubicBezTo>
                    <a:pt x="91" y="4"/>
                    <a:pt x="91" y="4"/>
                    <a:pt x="91" y="4"/>
                  </a:cubicBezTo>
                  <a:cubicBezTo>
                    <a:pt x="91" y="4"/>
                    <a:pt x="68" y="5"/>
                    <a:pt x="58" y="10"/>
                  </a:cubicBezTo>
                  <a:cubicBezTo>
                    <a:pt x="44" y="16"/>
                    <a:pt x="31" y="25"/>
                    <a:pt x="21" y="36"/>
                  </a:cubicBezTo>
                  <a:cubicBezTo>
                    <a:pt x="12" y="45"/>
                    <a:pt x="6" y="55"/>
                    <a:pt x="3" y="67"/>
                  </a:cubicBezTo>
                  <a:cubicBezTo>
                    <a:pt x="2" y="72"/>
                    <a:pt x="0" y="80"/>
                    <a:pt x="0" y="87"/>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7" name="Freeform 556"/>
            <p:cNvSpPr>
              <a:spLocks/>
            </p:cNvSpPr>
            <p:nvPr/>
          </p:nvSpPr>
          <p:spPr bwMode="auto">
            <a:xfrm>
              <a:off x="1906588" y="777875"/>
              <a:ext cx="117475" cy="203200"/>
            </a:xfrm>
            <a:custGeom>
              <a:avLst/>
              <a:gdLst>
                <a:gd name="T0" fmla="*/ 0 w 36"/>
                <a:gd name="T1" fmla="*/ 9 h 62"/>
                <a:gd name="T2" fmla="*/ 14 w 36"/>
                <a:gd name="T3" fmla="*/ 2 h 62"/>
                <a:gd name="T4" fmla="*/ 28 w 36"/>
                <a:gd name="T5" fmla="*/ 21 h 62"/>
                <a:gd name="T6" fmla="*/ 33 w 36"/>
                <a:gd name="T7" fmla="*/ 45 h 62"/>
                <a:gd name="T8" fmla="*/ 36 w 36"/>
                <a:gd name="T9" fmla="*/ 62 h 62"/>
                <a:gd name="T10" fmla="*/ 14 w 36"/>
                <a:gd name="T11" fmla="*/ 39 h 62"/>
                <a:gd name="T12" fmla="*/ 0 w 36"/>
                <a:gd name="T13" fmla="*/ 9 h 62"/>
              </a:gdLst>
              <a:ahLst/>
              <a:cxnLst>
                <a:cxn ang="0">
                  <a:pos x="T0" y="T1"/>
                </a:cxn>
                <a:cxn ang="0">
                  <a:pos x="T2" y="T3"/>
                </a:cxn>
                <a:cxn ang="0">
                  <a:pos x="T4" y="T5"/>
                </a:cxn>
                <a:cxn ang="0">
                  <a:pos x="T6" y="T7"/>
                </a:cxn>
                <a:cxn ang="0">
                  <a:pos x="T8" y="T9"/>
                </a:cxn>
                <a:cxn ang="0">
                  <a:pos x="T10" y="T11"/>
                </a:cxn>
                <a:cxn ang="0">
                  <a:pos x="T12" y="T13"/>
                </a:cxn>
              </a:cxnLst>
              <a:rect l="0" t="0" r="r" b="b"/>
              <a:pathLst>
                <a:path w="36" h="62">
                  <a:moveTo>
                    <a:pt x="0" y="9"/>
                  </a:moveTo>
                  <a:cubicBezTo>
                    <a:pt x="1" y="0"/>
                    <a:pt x="9" y="0"/>
                    <a:pt x="14" y="2"/>
                  </a:cubicBezTo>
                  <a:cubicBezTo>
                    <a:pt x="22" y="5"/>
                    <a:pt x="25" y="11"/>
                    <a:pt x="28" y="21"/>
                  </a:cubicBezTo>
                  <a:cubicBezTo>
                    <a:pt x="32" y="32"/>
                    <a:pt x="33" y="45"/>
                    <a:pt x="33" y="45"/>
                  </a:cubicBezTo>
                  <a:cubicBezTo>
                    <a:pt x="36" y="62"/>
                    <a:pt x="36" y="62"/>
                    <a:pt x="36" y="62"/>
                  </a:cubicBezTo>
                  <a:cubicBezTo>
                    <a:pt x="36" y="62"/>
                    <a:pt x="20" y="49"/>
                    <a:pt x="14" y="39"/>
                  </a:cubicBezTo>
                  <a:cubicBezTo>
                    <a:pt x="9" y="32"/>
                    <a:pt x="0" y="19"/>
                    <a:pt x="0" y="9"/>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8" name="Freeform 557"/>
            <p:cNvSpPr>
              <a:spLocks/>
            </p:cNvSpPr>
            <p:nvPr/>
          </p:nvSpPr>
          <p:spPr bwMode="auto">
            <a:xfrm>
              <a:off x="2406650" y="169863"/>
              <a:ext cx="215900" cy="98425"/>
            </a:xfrm>
            <a:custGeom>
              <a:avLst/>
              <a:gdLst>
                <a:gd name="T0" fmla="*/ 2 w 66"/>
                <a:gd name="T1" fmla="*/ 23 h 30"/>
                <a:gd name="T2" fmla="*/ 5 w 66"/>
                <a:gd name="T3" fmla="*/ 19 h 30"/>
                <a:gd name="T4" fmla="*/ 16 w 66"/>
                <a:gd name="T5" fmla="*/ 10 h 30"/>
                <a:gd name="T6" fmla="*/ 44 w 66"/>
                <a:gd name="T7" fmla="*/ 0 h 30"/>
                <a:gd name="T8" fmla="*/ 58 w 66"/>
                <a:gd name="T9" fmla="*/ 2 h 30"/>
                <a:gd name="T10" fmla="*/ 66 w 66"/>
                <a:gd name="T11" fmla="*/ 5 h 30"/>
                <a:gd name="T12" fmla="*/ 51 w 66"/>
                <a:gd name="T13" fmla="*/ 10 h 30"/>
                <a:gd name="T14" fmla="*/ 33 w 66"/>
                <a:gd name="T15" fmla="*/ 16 h 30"/>
                <a:gd name="T16" fmla="*/ 0 w 66"/>
                <a:gd name="T17" fmla="*/ 30 h 30"/>
                <a:gd name="T18" fmla="*/ 2 w 66"/>
                <a:gd name="T1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30">
                  <a:moveTo>
                    <a:pt x="2" y="23"/>
                  </a:moveTo>
                  <a:cubicBezTo>
                    <a:pt x="3" y="21"/>
                    <a:pt x="4" y="20"/>
                    <a:pt x="5" y="19"/>
                  </a:cubicBezTo>
                  <a:cubicBezTo>
                    <a:pt x="8" y="15"/>
                    <a:pt x="12" y="12"/>
                    <a:pt x="16" y="10"/>
                  </a:cubicBezTo>
                  <a:cubicBezTo>
                    <a:pt x="24" y="4"/>
                    <a:pt x="34" y="1"/>
                    <a:pt x="44" y="0"/>
                  </a:cubicBezTo>
                  <a:cubicBezTo>
                    <a:pt x="49" y="0"/>
                    <a:pt x="54" y="0"/>
                    <a:pt x="58" y="2"/>
                  </a:cubicBezTo>
                  <a:cubicBezTo>
                    <a:pt x="60" y="2"/>
                    <a:pt x="66" y="5"/>
                    <a:pt x="66" y="5"/>
                  </a:cubicBezTo>
                  <a:cubicBezTo>
                    <a:pt x="66" y="5"/>
                    <a:pt x="53" y="10"/>
                    <a:pt x="51" y="10"/>
                  </a:cubicBezTo>
                  <a:cubicBezTo>
                    <a:pt x="44" y="10"/>
                    <a:pt x="33" y="16"/>
                    <a:pt x="33" y="16"/>
                  </a:cubicBezTo>
                  <a:cubicBezTo>
                    <a:pt x="0" y="30"/>
                    <a:pt x="0" y="30"/>
                    <a:pt x="0" y="30"/>
                  </a:cubicBezTo>
                  <a:cubicBezTo>
                    <a:pt x="0" y="30"/>
                    <a:pt x="0" y="25"/>
                    <a:pt x="2" y="23"/>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9" name="Freeform 558"/>
            <p:cNvSpPr>
              <a:spLocks/>
            </p:cNvSpPr>
            <p:nvPr/>
          </p:nvSpPr>
          <p:spPr bwMode="auto">
            <a:xfrm>
              <a:off x="2832100" y="388938"/>
              <a:ext cx="215900" cy="117475"/>
            </a:xfrm>
            <a:custGeom>
              <a:avLst/>
              <a:gdLst>
                <a:gd name="T0" fmla="*/ 6 w 66"/>
                <a:gd name="T1" fmla="*/ 19 h 36"/>
                <a:gd name="T2" fmla="*/ 12 w 66"/>
                <a:gd name="T3" fmla="*/ 34 h 36"/>
                <a:gd name="T4" fmla="*/ 35 w 66"/>
                <a:gd name="T5" fmla="*/ 27 h 36"/>
                <a:gd name="T6" fmla="*/ 66 w 66"/>
                <a:gd name="T7" fmla="*/ 0 h 36"/>
                <a:gd name="T8" fmla="*/ 35 w 66"/>
                <a:gd name="T9" fmla="*/ 4 h 36"/>
                <a:gd name="T10" fmla="*/ 6 w 66"/>
                <a:gd name="T11" fmla="*/ 19 h 36"/>
              </a:gdLst>
              <a:ahLst/>
              <a:cxnLst>
                <a:cxn ang="0">
                  <a:pos x="T0" y="T1"/>
                </a:cxn>
                <a:cxn ang="0">
                  <a:pos x="T2" y="T3"/>
                </a:cxn>
                <a:cxn ang="0">
                  <a:pos x="T4" y="T5"/>
                </a:cxn>
                <a:cxn ang="0">
                  <a:pos x="T6" y="T7"/>
                </a:cxn>
                <a:cxn ang="0">
                  <a:pos x="T8" y="T9"/>
                </a:cxn>
                <a:cxn ang="0">
                  <a:pos x="T10" y="T11"/>
                </a:cxn>
              </a:cxnLst>
              <a:rect l="0" t="0" r="r" b="b"/>
              <a:pathLst>
                <a:path w="66" h="36">
                  <a:moveTo>
                    <a:pt x="6" y="19"/>
                  </a:moveTo>
                  <a:cubicBezTo>
                    <a:pt x="0" y="27"/>
                    <a:pt x="7" y="32"/>
                    <a:pt x="12" y="34"/>
                  </a:cubicBezTo>
                  <a:cubicBezTo>
                    <a:pt x="20" y="36"/>
                    <a:pt x="35" y="27"/>
                    <a:pt x="35" y="27"/>
                  </a:cubicBezTo>
                  <a:cubicBezTo>
                    <a:pt x="66" y="0"/>
                    <a:pt x="66" y="0"/>
                    <a:pt x="66" y="0"/>
                  </a:cubicBezTo>
                  <a:cubicBezTo>
                    <a:pt x="66" y="0"/>
                    <a:pt x="45" y="0"/>
                    <a:pt x="35" y="4"/>
                  </a:cubicBezTo>
                  <a:cubicBezTo>
                    <a:pt x="27" y="7"/>
                    <a:pt x="11" y="11"/>
                    <a:pt x="6" y="19"/>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0" name="Freeform 559"/>
            <p:cNvSpPr>
              <a:spLocks/>
            </p:cNvSpPr>
            <p:nvPr/>
          </p:nvSpPr>
          <p:spPr bwMode="auto">
            <a:xfrm>
              <a:off x="3478213" y="644525"/>
              <a:ext cx="227013" cy="95250"/>
            </a:xfrm>
            <a:custGeom>
              <a:avLst/>
              <a:gdLst>
                <a:gd name="T0" fmla="*/ 7 w 69"/>
                <a:gd name="T1" fmla="*/ 0 h 29"/>
                <a:gd name="T2" fmla="*/ 0 w 69"/>
                <a:gd name="T3" fmla="*/ 13 h 29"/>
                <a:gd name="T4" fmla="*/ 27 w 69"/>
                <a:gd name="T5" fmla="*/ 15 h 29"/>
                <a:gd name="T6" fmla="*/ 69 w 69"/>
                <a:gd name="T7" fmla="*/ 29 h 29"/>
                <a:gd name="T8" fmla="*/ 53 w 69"/>
                <a:gd name="T9" fmla="*/ 11 h 29"/>
                <a:gd name="T10" fmla="*/ 7 w 69"/>
                <a:gd name="T11" fmla="*/ 0 h 29"/>
              </a:gdLst>
              <a:ahLst/>
              <a:cxnLst>
                <a:cxn ang="0">
                  <a:pos x="T0" y="T1"/>
                </a:cxn>
                <a:cxn ang="0">
                  <a:pos x="T2" y="T3"/>
                </a:cxn>
                <a:cxn ang="0">
                  <a:pos x="T4" y="T5"/>
                </a:cxn>
                <a:cxn ang="0">
                  <a:pos x="T6" y="T7"/>
                </a:cxn>
                <a:cxn ang="0">
                  <a:pos x="T8" y="T9"/>
                </a:cxn>
                <a:cxn ang="0">
                  <a:pos x="T10" y="T11"/>
                </a:cxn>
              </a:cxnLst>
              <a:rect l="0" t="0" r="r" b="b"/>
              <a:pathLst>
                <a:path w="69" h="29">
                  <a:moveTo>
                    <a:pt x="7" y="0"/>
                  </a:moveTo>
                  <a:cubicBezTo>
                    <a:pt x="0" y="0"/>
                    <a:pt x="0" y="13"/>
                    <a:pt x="0" y="13"/>
                  </a:cubicBezTo>
                  <a:cubicBezTo>
                    <a:pt x="0" y="13"/>
                    <a:pt x="21" y="14"/>
                    <a:pt x="27" y="15"/>
                  </a:cubicBezTo>
                  <a:cubicBezTo>
                    <a:pt x="41" y="15"/>
                    <a:pt x="69" y="29"/>
                    <a:pt x="69" y="29"/>
                  </a:cubicBezTo>
                  <a:cubicBezTo>
                    <a:pt x="69" y="29"/>
                    <a:pt x="58" y="14"/>
                    <a:pt x="53" y="11"/>
                  </a:cubicBezTo>
                  <a:cubicBezTo>
                    <a:pt x="47" y="7"/>
                    <a:pt x="19" y="0"/>
                    <a:pt x="7" y="0"/>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1" name="Freeform 560"/>
            <p:cNvSpPr>
              <a:spLocks/>
            </p:cNvSpPr>
            <p:nvPr/>
          </p:nvSpPr>
          <p:spPr bwMode="auto">
            <a:xfrm>
              <a:off x="2066925" y="2757488"/>
              <a:ext cx="136525" cy="179388"/>
            </a:xfrm>
            <a:custGeom>
              <a:avLst/>
              <a:gdLst>
                <a:gd name="T0" fmla="*/ 2 w 42"/>
                <a:gd name="T1" fmla="*/ 19 h 55"/>
                <a:gd name="T2" fmla="*/ 9 w 42"/>
                <a:gd name="T3" fmla="*/ 24 h 55"/>
                <a:gd name="T4" fmla="*/ 27 w 42"/>
                <a:gd name="T5" fmla="*/ 39 h 55"/>
                <a:gd name="T6" fmla="*/ 32 w 42"/>
                <a:gd name="T7" fmla="*/ 48 h 55"/>
                <a:gd name="T8" fmla="*/ 37 w 42"/>
                <a:gd name="T9" fmla="*/ 55 h 55"/>
                <a:gd name="T10" fmla="*/ 42 w 42"/>
                <a:gd name="T11" fmla="*/ 52 h 55"/>
                <a:gd name="T12" fmla="*/ 27 w 42"/>
                <a:gd name="T13" fmla="*/ 15 h 55"/>
                <a:gd name="T14" fmla="*/ 19 w 42"/>
                <a:gd name="T15" fmla="*/ 6 h 55"/>
                <a:gd name="T16" fmla="*/ 9 w 42"/>
                <a:gd name="T17" fmla="*/ 2 h 55"/>
                <a:gd name="T18" fmla="*/ 2 w 42"/>
                <a:gd name="T19" fmla="*/ 11 h 55"/>
                <a:gd name="T20" fmla="*/ 2 w 42"/>
                <a:gd name="T21"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5">
                  <a:moveTo>
                    <a:pt x="2" y="19"/>
                  </a:moveTo>
                  <a:cubicBezTo>
                    <a:pt x="3" y="21"/>
                    <a:pt x="9" y="24"/>
                    <a:pt x="9" y="24"/>
                  </a:cubicBezTo>
                  <a:cubicBezTo>
                    <a:pt x="27" y="39"/>
                    <a:pt x="27" y="39"/>
                    <a:pt x="27" y="39"/>
                  </a:cubicBezTo>
                  <a:cubicBezTo>
                    <a:pt x="32" y="48"/>
                    <a:pt x="32" y="48"/>
                    <a:pt x="32" y="48"/>
                  </a:cubicBezTo>
                  <a:cubicBezTo>
                    <a:pt x="37" y="55"/>
                    <a:pt x="37" y="55"/>
                    <a:pt x="37" y="55"/>
                  </a:cubicBezTo>
                  <a:cubicBezTo>
                    <a:pt x="42" y="52"/>
                    <a:pt x="42" y="52"/>
                    <a:pt x="42" y="52"/>
                  </a:cubicBezTo>
                  <a:cubicBezTo>
                    <a:pt x="42" y="52"/>
                    <a:pt x="36" y="25"/>
                    <a:pt x="27" y="15"/>
                  </a:cubicBezTo>
                  <a:cubicBezTo>
                    <a:pt x="25" y="12"/>
                    <a:pt x="22" y="9"/>
                    <a:pt x="19" y="6"/>
                  </a:cubicBezTo>
                  <a:cubicBezTo>
                    <a:pt x="17" y="4"/>
                    <a:pt x="12" y="0"/>
                    <a:pt x="9" y="2"/>
                  </a:cubicBezTo>
                  <a:cubicBezTo>
                    <a:pt x="6" y="3"/>
                    <a:pt x="2" y="11"/>
                    <a:pt x="2" y="11"/>
                  </a:cubicBezTo>
                  <a:cubicBezTo>
                    <a:pt x="2" y="11"/>
                    <a:pt x="0" y="17"/>
                    <a:pt x="2" y="19"/>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62" name="Freeform 561"/>
            <p:cNvSpPr>
              <a:spLocks/>
            </p:cNvSpPr>
            <p:nvPr/>
          </p:nvSpPr>
          <p:spPr bwMode="auto">
            <a:xfrm>
              <a:off x="752475" y="2844800"/>
              <a:ext cx="555625" cy="239713"/>
            </a:xfrm>
            <a:custGeom>
              <a:avLst/>
              <a:gdLst>
                <a:gd name="T0" fmla="*/ 31 w 170"/>
                <a:gd name="T1" fmla="*/ 41 h 73"/>
                <a:gd name="T2" fmla="*/ 106 w 170"/>
                <a:gd name="T3" fmla="*/ 19 h 73"/>
                <a:gd name="T4" fmla="*/ 121 w 170"/>
                <a:gd name="T5" fmla="*/ 0 h 73"/>
                <a:gd name="T6" fmla="*/ 135 w 170"/>
                <a:gd name="T7" fmla="*/ 16 h 73"/>
                <a:gd name="T8" fmla="*/ 154 w 170"/>
                <a:gd name="T9" fmla="*/ 38 h 73"/>
                <a:gd name="T10" fmla="*/ 170 w 170"/>
                <a:gd name="T11" fmla="*/ 52 h 73"/>
                <a:gd name="T12" fmla="*/ 146 w 170"/>
                <a:gd name="T13" fmla="*/ 66 h 73"/>
                <a:gd name="T14" fmla="*/ 108 w 170"/>
                <a:gd name="T15" fmla="*/ 68 h 73"/>
                <a:gd name="T16" fmla="*/ 77 w 170"/>
                <a:gd name="T17" fmla="*/ 70 h 73"/>
                <a:gd name="T18" fmla="*/ 1 w 170"/>
                <a:gd name="T19" fmla="*/ 54 h 73"/>
                <a:gd name="T20" fmla="*/ 31 w 170"/>
                <a:gd name="T21"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73">
                  <a:moveTo>
                    <a:pt x="31" y="41"/>
                  </a:moveTo>
                  <a:cubicBezTo>
                    <a:pt x="51" y="38"/>
                    <a:pt x="97" y="35"/>
                    <a:pt x="106" y="19"/>
                  </a:cubicBezTo>
                  <a:cubicBezTo>
                    <a:pt x="110" y="12"/>
                    <a:pt x="121" y="0"/>
                    <a:pt x="121" y="0"/>
                  </a:cubicBezTo>
                  <a:cubicBezTo>
                    <a:pt x="121" y="0"/>
                    <a:pt x="132" y="10"/>
                    <a:pt x="135" y="16"/>
                  </a:cubicBezTo>
                  <a:cubicBezTo>
                    <a:pt x="138" y="25"/>
                    <a:pt x="147" y="32"/>
                    <a:pt x="154" y="38"/>
                  </a:cubicBezTo>
                  <a:cubicBezTo>
                    <a:pt x="159" y="41"/>
                    <a:pt x="170" y="52"/>
                    <a:pt x="170" y="52"/>
                  </a:cubicBezTo>
                  <a:cubicBezTo>
                    <a:pt x="146" y="66"/>
                    <a:pt x="146" y="66"/>
                    <a:pt x="146" y="66"/>
                  </a:cubicBezTo>
                  <a:cubicBezTo>
                    <a:pt x="146" y="66"/>
                    <a:pt x="121" y="64"/>
                    <a:pt x="108" y="68"/>
                  </a:cubicBezTo>
                  <a:cubicBezTo>
                    <a:pt x="97" y="71"/>
                    <a:pt x="88" y="73"/>
                    <a:pt x="77" y="70"/>
                  </a:cubicBezTo>
                  <a:cubicBezTo>
                    <a:pt x="69" y="68"/>
                    <a:pt x="0" y="64"/>
                    <a:pt x="1" y="54"/>
                  </a:cubicBezTo>
                  <a:cubicBezTo>
                    <a:pt x="2" y="44"/>
                    <a:pt x="11" y="43"/>
                    <a:pt x="31" y="41"/>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63" name="Freeform 562"/>
            <p:cNvSpPr>
              <a:spLocks/>
            </p:cNvSpPr>
            <p:nvPr/>
          </p:nvSpPr>
          <p:spPr bwMode="auto">
            <a:xfrm>
              <a:off x="2314575" y="1168400"/>
              <a:ext cx="268288" cy="290513"/>
            </a:xfrm>
            <a:custGeom>
              <a:avLst/>
              <a:gdLst>
                <a:gd name="T0" fmla="*/ 79 w 82"/>
                <a:gd name="T1" fmla="*/ 65 h 89"/>
                <a:gd name="T2" fmla="*/ 50 w 82"/>
                <a:gd name="T3" fmla="*/ 26 h 89"/>
                <a:gd name="T4" fmla="*/ 26 w 82"/>
                <a:gd name="T5" fmla="*/ 10 h 89"/>
                <a:gd name="T6" fmla="*/ 2 w 82"/>
                <a:gd name="T7" fmla="*/ 0 h 89"/>
                <a:gd name="T8" fmla="*/ 0 w 82"/>
                <a:gd name="T9" fmla="*/ 10 h 89"/>
                <a:gd name="T10" fmla="*/ 27 w 82"/>
                <a:gd name="T11" fmla="*/ 24 h 89"/>
                <a:gd name="T12" fmla="*/ 37 w 82"/>
                <a:gd name="T13" fmla="*/ 29 h 89"/>
                <a:gd name="T14" fmla="*/ 59 w 82"/>
                <a:gd name="T15" fmla="*/ 67 h 89"/>
                <a:gd name="T16" fmla="*/ 68 w 82"/>
                <a:gd name="T17" fmla="*/ 89 h 89"/>
                <a:gd name="T18" fmla="*/ 81 w 82"/>
                <a:gd name="T19" fmla="*/ 81 h 89"/>
                <a:gd name="T20" fmla="*/ 79 w 82"/>
                <a:gd name="T21" fmla="*/ 67 h 89"/>
                <a:gd name="T22" fmla="*/ 79 w 82"/>
                <a:gd name="T23"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9">
                  <a:moveTo>
                    <a:pt x="79" y="65"/>
                  </a:moveTo>
                  <a:cubicBezTo>
                    <a:pt x="74" y="49"/>
                    <a:pt x="50" y="26"/>
                    <a:pt x="50" y="26"/>
                  </a:cubicBezTo>
                  <a:cubicBezTo>
                    <a:pt x="50" y="26"/>
                    <a:pt x="35" y="15"/>
                    <a:pt x="26" y="10"/>
                  </a:cubicBezTo>
                  <a:cubicBezTo>
                    <a:pt x="19" y="5"/>
                    <a:pt x="2" y="0"/>
                    <a:pt x="2" y="0"/>
                  </a:cubicBezTo>
                  <a:cubicBezTo>
                    <a:pt x="0" y="10"/>
                    <a:pt x="0" y="10"/>
                    <a:pt x="0" y="10"/>
                  </a:cubicBezTo>
                  <a:cubicBezTo>
                    <a:pt x="0" y="10"/>
                    <a:pt x="18" y="20"/>
                    <a:pt x="27" y="24"/>
                  </a:cubicBezTo>
                  <a:cubicBezTo>
                    <a:pt x="30" y="26"/>
                    <a:pt x="34" y="27"/>
                    <a:pt x="37" y="29"/>
                  </a:cubicBezTo>
                  <a:cubicBezTo>
                    <a:pt x="50" y="37"/>
                    <a:pt x="55" y="53"/>
                    <a:pt x="59" y="67"/>
                  </a:cubicBezTo>
                  <a:cubicBezTo>
                    <a:pt x="60" y="71"/>
                    <a:pt x="68" y="89"/>
                    <a:pt x="68" y="89"/>
                  </a:cubicBezTo>
                  <a:cubicBezTo>
                    <a:pt x="68" y="89"/>
                    <a:pt x="80" y="88"/>
                    <a:pt x="81" y="81"/>
                  </a:cubicBezTo>
                  <a:cubicBezTo>
                    <a:pt x="82" y="76"/>
                    <a:pt x="80" y="72"/>
                    <a:pt x="79" y="67"/>
                  </a:cubicBezTo>
                  <a:cubicBezTo>
                    <a:pt x="79" y="66"/>
                    <a:pt x="79" y="66"/>
                    <a:pt x="79" y="65"/>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64" name="Freeform 563"/>
            <p:cNvSpPr>
              <a:spLocks/>
            </p:cNvSpPr>
            <p:nvPr/>
          </p:nvSpPr>
          <p:spPr bwMode="auto">
            <a:xfrm>
              <a:off x="2678113" y="1119188"/>
              <a:ext cx="195263" cy="368300"/>
            </a:xfrm>
            <a:custGeom>
              <a:avLst/>
              <a:gdLst>
                <a:gd name="T0" fmla="*/ 1 w 60"/>
                <a:gd name="T1" fmla="*/ 102 h 113"/>
                <a:gd name="T2" fmla="*/ 0 w 60"/>
                <a:gd name="T3" fmla="*/ 93 h 113"/>
                <a:gd name="T4" fmla="*/ 2 w 60"/>
                <a:gd name="T5" fmla="*/ 68 h 113"/>
                <a:gd name="T6" fmla="*/ 27 w 60"/>
                <a:gd name="T7" fmla="*/ 20 h 113"/>
                <a:gd name="T8" fmla="*/ 47 w 60"/>
                <a:gd name="T9" fmla="*/ 5 h 113"/>
                <a:gd name="T10" fmla="*/ 60 w 60"/>
                <a:gd name="T11" fmla="*/ 0 h 113"/>
                <a:gd name="T12" fmla="*/ 47 w 60"/>
                <a:gd name="T13" fmla="*/ 25 h 113"/>
                <a:gd name="T14" fmla="*/ 32 w 60"/>
                <a:gd name="T15" fmla="*/ 54 h 113"/>
                <a:gd name="T16" fmla="*/ 25 w 60"/>
                <a:gd name="T17" fmla="*/ 84 h 113"/>
                <a:gd name="T18" fmla="*/ 8 w 60"/>
                <a:gd name="T19" fmla="*/ 113 h 113"/>
                <a:gd name="T20" fmla="*/ 1 w 60"/>
                <a:gd name="T21"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13">
                  <a:moveTo>
                    <a:pt x="1" y="102"/>
                  </a:moveTo>
                  <a:cubicBezTo>
                    <a:pt x="0" y="93"/>
                    <a:pt x="0" y="93"/>
                    <a:pt x="0" y="93"/>
                  </a:cubicBezTo>
                  <a:cubicBezTo>
                    <a:pt x="0" y="93"/>
                    <a:pt x="0" y="76"/>
                    <a:pt x="2" y="68"/>
                  </a:cubicBezTo>
                  <a:cubicBezTo>
                    <a:pt x="6" y="51"/>
                    <a:pt x="15" y="33"/>
                    <a:pt x="27" y="20"/>
                  </a:cubicBezTo>
                  <a:cubicBezTo>
                    <a:pt x="32" y="14"/>
                    <a:pt x="39" y="8"/>
                    <a:pt x="47" y="5"/>
                  </a:cubicBezTo>
                  <a:cubicBezTo>
                    <a:pt x="50" y="3"/>
                    <a:pt x="60" y="0"/>
                    <a:pt x="60" y="0"/>
                  </a:cubicBezTo>
                  <a:cubicBezTo>
                    <a:pt x="60" y="0"/>
                    <a:pt x="51" y="21"/>
                    <a:pt x="47" y="25"/>
                  </a:cubicBezTo>
                  <a:cubicBezTo>
                    <a:pt x="39" y="32"/>
                    <a:pt x="35" y="44"/>
                    <a:pt x="32" y="54"/>
                  </a:cubicBezTo>
                  <a:cubicBezTo>
                    <a:pt x="29" y="64"/>
                    <a:pt x="25" y="84"/>
                    <a:pt x="25" y="84"/>
                  </a:cubicBezTo>
                  <a:cubicBezTo>
                    <a:pt x="8" y="113"/>
                    <a:pt x="8" y="113"/>
                    <a:pt x="8" y="113"/>
                  </a:cubicBezTo>
                  <a:lnTo>
                    <a:pt x="1" y="102"/>
                  </a:ln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5" name="Freeform 564"/>
            <p:cNvSpPr>
              <a:spLocks/>
            </p:cNvSpPr>
            <p:nvPr/>
          </p:nvSpPr>
          <p:spPr bwMode="auto">
            <a:xfrm>
              <a:off x="3622675" y="1193800"/>
              <a:ext cx="512763" cy="271463"/>
            </a:xfrm>
            <a:custGeom>
              <a:avLst/>
              <a:gdLst>
                <a:gd name="T0" fmla="*/ 8 w 157"/>
                <a:gd name="T1" fmla="*/ 54 h 83"/>
                <a:gd name="T2" fmla="*/ 11 w 157"/>
                <a:gd name="T3" fmla="*/ 49 h 83"/>
                <a:gd name="T4" fmla="*/ 87 w 157"/>
                <a:gd name="T5" fmla="*/ 4 h 83"/>
                <a:gd name="T6" fmla="*/ 114 w 157"/>
                <a:gd name="T7" fmla="*/ 0 h 83"/>
                <a:gd name="T8" fmla="*/ 140 w 157"/>
                <a:gd name="T9" fmla="*/ 4 h 83"/>
                <a:gd name="T10" fmla="*/ 157 w 157"/>
                <a:gd name="T11" fmla="*/ 20 h 83"/>
                <a:gd name="T12" fmla="*/ 130 w 157"/>
                <a:gd name="T13" fmla="*/ 20 h 83"/>
                <a:gd name="T14" fmla="*/ 39 w 157"/>
                <a:gd name="T15" fmla="*/ 46 h 83"/>
                <a:gd name="T16" fmla="*/ 21 w 157"/>
                <a:gd name="T17" fmla="*/ 73 h 83"/>
                <a:gd name="T18" fmla="*/ 0 w 157"/>
                <a:gd name="T19" fmla="*/ 83 h 83"/>
                <a:gd name="T20" fmla="*/ 8 w 157"/>
                <a:gd name="T21" fmla="*/ 5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83">
                  <a:moveTo>
                    <a:pt x="8" y="54"/>
                  </a:moveTo>
                  <a:cubicBezTo>
                    <a:pt x="9" y="52"/>
                    <a:pt x="10" y="50"/>
                    <a:pt x="11" y="49"/>
                  </a:cubicBezTo>
                  <a:cubicBezTo>
                    <a:pt x="28" y="25"/>
                    <a:pt x="59" y="10"/>
                    <a:pt x="87" y="4"/>
                  </a:cubicBezTo>
                  <a:cubicBezTo>
                    <a:pt x="96" y="1"/>
                    <a:pt x="105" y="0"/>
                    <a:pt x="114" y="0"/>
                  </a:cubicBezTo>
                  <a:cubicBezTo>
                    <a:pt x="122" y="0"/>
                    <a:pt x="132" y="2"/>
                    <a:pt x="140" y="4"/>
                  </a:cubicBezTo>
                  <a:cubicBezTo>
                    <a:pt x="144" y="6"/>
                    <a:pt x="157" y="20"/>
                    <a:pt x="157" y="20"/>
                  </a:cubicBezTo>
                  <a:cubicBezTo>
                    <a:pt x="157" y="20"/>
                    <a:pt x="135" y="20"/>
                    <a:pt x="130" y="20"/>
                  </a:cubicBezTo>
                  <a:cubicBezTo>
                    <a:pt x="98" y="16"/>
                    <a:pt x="63" y="24"/>
                    <a:pt x="39" y="46"/>
                  </a:cubicBezTo>
                  <a:cubicBezTo>
                    <a:pt x="31" y="54"/>
                    <a:pt x="21" y="73"/>
                    <a:pt x="21" y="73"/>
                  </a:cubicBezTo>
                  <a:cubicBezTo>
                    <a:pt x="0" y="83"/>
                    <a:pt x="0" y="83"/>
                    <a:pt x="0" y="83"/>
                  </a:cubicBezTo>
                  <a:cubicBezTo>
                    <a:pt x="0" y="83"/>
                    <a:pt x="2" y="62"/>
                    <a:pt x="8" y="54"/>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6" name="Freeform 565"/>
            <p:cNvSpPr>
              <a:spLocks/>
            </p:cNvSpPr>
            <p:nvPr/>
          </p:nvSpPr>
          <p:spPr bwMode="auto">
            <a:xfrm>
              <a:off x="2601913" y="885825"/>
              <a:ext cx="274638" cy="187325"/>
            </a:xfrm>
            <a:custGeom>
              <a:avLst/>
              <a:gdLst>
                <a:gd name="T0" fmla="*/ 0 w 84"/>
                <a:gd name="T1" fmla="*/ 57 h 57"/>
                <a:gd name="T2" fmla="*/ 15 w 84"/>
                <a:gd name="T3" fmla="*/ 45 h 57"/>
                <a:gd name="T4" fmla="*/ 42 w 84"/>
                <a:gd name="T5" fmla="*/ 0 h 57"/>
                <a:gd name="T6" fmla="*/ 72 w 84"/>
                <a:gd name="T7" fmla="*/ 18 h 57"/>
                <a:gd name="T8" fmla="*/ 52 w 84"/>
                <a:gd name="T9" fmla="*/ 45 h 57"/>
                <a:gd name="T10" fmla="*/ 14 w 84"/>
                <a:gd name="T11" fmla="*/ 55 h 57"/>
                <a:gd name="T12" fmla="*/ 0 w 84"/>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84" h="57">
                  <a:moveTo>
                    <a:pt x="0" y="57"/>
                  </a:moveTo>
                  <a:cubicBezTo>
                    <a:pt x="0" y="57"/>
                    <a:pt x="14" y="45"/>
                    <a:pt x="15" y="45"/>
                  </a:cubicBezTo>
                  <a:cubicBezTo>
                    <a:pt x="26" y="35"/>
                    <a:pt x="36" y="14"/>
                    <a:pt x="42" y="0"/>
                  </a:cubicBezTo>
                  <a:cubicBezTo>
                    <a:pt x="53" y="4"/>
                    <a:pt x="65" y="9"/>
                    <a:pt x="72" y="18"/>
                  </a:cubicBezTo>
                  <a:cubicBezTo>
                    <a:pt x="84" y="33"/>
                    <a:pt x="61" y="40"/>
                    <a:pt x="52" y="45"/>
                  </a:cubicBezTo>
                  <a:cubicBezTo>
                    <a:pt x="41" y="50"/>
                    <a:pt x="26" y="54"/>
                    <a:pt x="14" y="55"/>
                  </a:cubicBezTo>
                  <a:lnTo>
                    <a:pt x="0" y="57"/>
                  </a:ln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67" name="Freeform 566"/>
            <p:cNvSpPr>
              <a:spLocks/>
            </p:cNvSpPr>
            <p:nvPr/>
          </p:nvSpPr>
          <p:spPr bwMode="auto">
            <a:xfrm>
              <a:off x="3252788" y="879475"/>
              <a:ext cx="184150" cy="193675"/>
            </a:xfrm>
            <a:custGeom>
              <a:avLst/>
              <a:gdLst>
                <a:gd name="T0" fmla="*/ 17 w 56"/>
                <a:gd name="T1" fmla="*/ 37 h 59"/>
                <a:gd name="T2" fmla="*/ 48 w 56"/>
                <a:gd name="T3" fmla="*/ 0 h 59"/>
                <a:gd name="T4" fmla="*/ 52 w 56"/>
                <a:gd name="T5" fmla="*/ 50 h 59"/>
                <a:gd name="T6" fmla="*/ 32 w 56"/>
                <a:gd name="T7" fmla="*/ 56 h 59"/>
                <a:gd name="T8" fmla="*/ 0 w 56"/>
                <a:gd name="T9" fmla="*/ 41 h 59"/>
                <a:gd name="T10" fmla="*/ 7 w 56"/>
                <a:gd name="T11" fmla="*/ 40 h 59"/>
                <a:gd name="T12" fmla="*/ 17 w 56"/>
                <a:gd name="T13" fmla="*/ 37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37"/>
                  </a:moveTo>
                  <a:cubicBezTo>
                    <a:pt x="33" y="31"/>
                    <a:pt x="44" y="16"/>
                    <a:pt x="48" y="0"/>
                  </a:cubicBezTo>
                  <a:cubicBezTo>
                    <a:pt x="54" y="14"/>
                    <a:pt x="56" y="34"/>
                    <a:pt x="52" y="50"/>
                  </a:cubicBezTo>
                  <a:cubicBezTo>
                    <a:pt x="49" y="59"/>
                    <a:pt x="40" y="58"/>
                    <a:pt x="32" y="56"/>
                  </a:cubicBezTo>
                  <a:cubicBezTo>
                    <a:pt x="21" y="52"/>
                    <a:pt x="11" y="45"/>
                    <a:pt x="0" y="41"/>
                  </a:cubicBezTo>
                  <a:cubicBezTo>
                    <a:pt x="2" y="42"/>
                    <a:pt x="5" y="40"/>
                    <a:pt x="7" y="40"/>
                  </a:cubicBezTo>
                  <a:cubicBezTo>
                    <a:pt x="10" y="39"/>
                    <a:pt x="14" y="38"/>
                    <a:pt x="17" y="37"/>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68" name="Freeform 567"/>
            <p:cNvSpPr>
              <a:spLocks/>
            </p:cNvSpPr>
            <p:nvPr/>
          </p:nvSpPr>
          <p:spPr bwMode="auto">
            <a:xfrm>
              <a:off x="1092200" y="2190750"/>
              <a:ext cx="984250" cy="909638"/>
            </a:xfrm>
            <a:custGeom>
              <a:avLst/>
              <a:gdLst>
                <a:gd name="T0" fmla="*/ 75 w 301"/>
                <a:gd name="T1" fmla="*/ 26 h 278"/>
                <a:gd name="T2" fmla="*/ 289 w 301"/>
                <a:gd name="T3" fmla="*/ 102 h 278"/>
                <a:gd name="T4" fmla="*/ 240 w 301"/>
                <a:gd name="T5" fmla="*/ 233 h 278"/>
                <a:gd name="T6" fmla="*/ 41 w 301"/>
                <a:gd name="T7" fmla="*/ 201 h 278"/>
                <a:gd name="T8" fmla="*/ 19 w 301"/>
                <a:gd name="T9" fmla="*/ 79 h 278"/>
                <a:gd name="T10" fmla="*/ 75 w 301"/>
                <a:gd name="T11" fmla="*/ 26 h 278"/>
              </a:gdLst>
              <a:ahLst/>
              <a:cxnLst>
                <a:cxn ang="0">
                  <a:pos x="T0" y="T1"/>
                </a:cxn>
                <a:cxn ang="0">
                  <a:pos x="T2" y="T3"/>
                </a:cxn>
                <a:cxn ang="0">
                  <a:pos x="T4" y="T5"/>
                </a:cxn>
                <a:cxn ang="0">
                  <a:pos x="T6" y="T7"/>
                </a:cxn>
                <a:cxn ang="0">
                  <a:pos x="T8" y="T9"/>
                </a:cxn>
                <a:cxn ang="0">
                  <a:pos x="T10" y="T11"/>
                </a:cxn>
              </a:cxnLst>
              <a:rect l="0" t="0" r="r" b="b"/>
              <a:pathLst>
                <a:path w="301" h="278">
                  <a:moveTo>
                    <a:pt x="75" y="26"/>
                  </a:moveTo>
                  <a:cubicBezTo>
                    <a:pt x="150" y="0"/>
                    <a:pt x="266" y="6"/>
                    <a:pt x="289" y="102"/>
                  </a:cubicBezTo>
                  <a:cubicBezTo>
                    <a:pt x="301" y="149"/>
                    <a:pt x="279" y="206"/>
                    <a:pt x="240" y="233"/>
                  </a:cubicBezTo>
                  <a:cubicBezTo>
                    <a:pt x="177" y="278"/>
                    <a:pt x="82" y="273"/>
                    <a:pt x="41" y="201"/>
                  </a:cubicBezTo>
                  <a:cubicBezTo>
                    <a:pt x="22" y="168"/>
                    <a:pt x="0" y="117"/>
                    <a:pt x="19" y="79"/>
                  </a:cubicBezTo>
                  <a:cubicBezTo>
                    <a:pt x="29" y="59"/>
                    <a:pt x="54" y="35"/>
                    <a:pt x="75" y="26"/>
                  </a:cubicBezTo>
                  <a:close/>
                </a:path>
              </a:pathLst>
            </a:custGeom>
            <a:solidFill>
              <a:srgbClr val="87C400">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9" name="Freeform 568"/>
            <p:cNvSpPr>
              <a:spLocks noEditPoints="1"/>
            </p:cNvSpPr>
            <p:nvPr/>
          </p:nvSpPr>
          <p:spPr bwMode="auto">
            <a:xfrm>
              <a:off x="1104900" y="2211388"/>
              <a:ext cx="974725" cy="852488"/>
            </a:xfrm>
            <a:custGeom>
              <a:avLst/>
              <a:gdLst>
                <a:gd name="T0" fmla="*/ 292 w 298"/>
                <a:gd name="T1" fmla="*/ 88 h 261"/>
                <a:gd name="T2" fmla="*/ 256 w 298"/>
                <a:gd name="T3" fmla="*/ 33 h 261"/>
                <a:gd name="T4" fmla="*/ 197 w 298"/>
                <a:gd name="T5" fmla="*/ 5 h 261"/>
                <a:gd name="T6" fmla="*/ 132 w 298"/>
                <a:gd name="T7" fmla="*/ 2 h 261"/>
                <a:gd name="T8" fmla="*/ 69 w 298"/>
                <a:gd name="T9" fmla="*/ 15 h 261"/>
                <a:gd name="T10" fmla="*/ 69 w 298"/>
                <a:gd name="T11" fmla="*/ 15 h 261"/>
                <a:gd name="T12" fmla="*/ 69 w 298"/>
                <a:gd name="T13" fmla="*/ 15 h 261"/>
                <a:gd name="T14" fmla="*/ 33 w 298"/>
                <a:gd name="T15" fmla="*/ 41 h 261"/>
                <a:gd name="T16" fmla="*/ 7 w 298"/>
                <a:gd name="T17" fmla="*/ 76 h 261"/>
                <a:gd name="T18" fmla="*/ 1 w 298"/>
                <a:gd name="T19" fmla="*/ 121 h 261"/>
                <a:gd name="T20" fmla="*/ 13 w 298"/>
                <a:gd name="T21" fmla="*/ 163 h 261"/>
                <a:gd name="T22" fmla="*/ 33 w 298"/>
                <a:gd name="T23" fmla="*/ 203 h 261"/>
                <a:gd name="T24" fmla="*/ 63 w 298"/>
                <a:gd name="T25" fmla="*/ 235 h 261"/>
                <a:gd name="T26" fmla="*/ 146 w 298"/>
                <a:gd name="T27" fmla="*/ 261 h 261"/>
                <a:gd name="T28" fmla="*/ 209 w 298"/>
                <a:gd name="T29" fmla="*/ 249 h 261"/>
                <a:gd name="T30" fmla="*/ 238 w 298"/>
                <a:gd name="T31" fmla="*/ 234 h 261"/>
                <a:gd name="T32" fmla="*/ 263 w 298"/>
                <a:gd name="T33" fmla="*/ 212 h 261"/>
                <a:gd name="T34" fmla="*/ 293 w 298"/>
                <a:gd name="T35" fmla="*/ 154 h 261"/>
                <a:gd name="T36" fmla="*/ 292 w 298"/>
                <a:gd name="T37" fmla="*/ 88 h 261"/>
                <a:gd name="T38" fmla="*/ 73 w 298"/>
                <a:gd name="T39" fmla="*/ 26 h 261"/>
                <a:gd name="T40" fmla="*/ 91 w 298"/>
                <a:gd name="T41" fmla="*/ 20 h 261"/>
                <a:gd name="T42" fmla="*/ 111 w 298"/>
                <a:gd name="T43" fmla="*/ 15 h 261"/>
                <a:gd name="T44" fmla="*/ 150 w 298"/>
                <a:gd name="T45" fmla="*/ 11 h 261"/>
                <a:gd name="T46" fmla="*/ 237 w 298"/>
                <a:gd name="T47" fmla="*/ 36 h 261"/>
                <a:gd name="T48" fmla="*/ 266 w 298"/>
                <a:gd name="T49" fmla="*/ 68 h 261"/>
                <a:gd name="T50" fmla="*/ 275 w 298"/>
                <a:gd name="T51" fmla="*/ 89 h 261"/>
                <a:gd name="T52" fmla="*/ 277 w 298"/>
                <a:gd name="T53" fmla="*/ 94 h 261"/>
                <a:gd name="T54" fmla="*/ 278 w 298"/>
                <a:gd name="T55" fmla="*/ 99 h 261"/>
                <a:gd name="T56" fmla="*/ 280 w 298"/>
                <a:gd name="T57" fmla="*/ 110 h 261"/>
                <a:gd name="T58" fmla="*/ 257 w 298"/>
                <a:gd name="T59" fmla="*/ 195 h 261"/>
                <a:gd name="T60" fmla="*/ 226 w 298"/>
                <a:gd name="T61" fmla="*/ 225 h 261"/>
                <a:gd name="T62" fmla="*/ 185 w 298"/>
                <a:gd name="T63" fmla="*/ 244 h 261"/>
                <a:gd name="T64" fmla="*/ 140 w 298"/>
                <a:gd name="T65" fmla="*/ 250 h 261"/>
                <a:gd name="T66" fmla="*/ 96 w 298"/>
                <a:gd name="T67" fmla="*/ 241 h 261"/>
                <a:gd name="T68" fmla="*/ 59 w 298"/>
                <a:gd name="T69" fmla="*/ 216 h 261"/>
                <a:gd name="T70" fmla="*/ 45 w 298"/>
                <a:gd name="T71" fmla="*/ 198 h 261"/>
                <a:gd name="T72" fmla="*/ 34 w 298"/>
                <a:gd name="T73" fmla="*/ 178 h 261"/>
                <a:gd name="T74" fmla="*/ 19 w 298"/>
                <a:gd name="T75" fmla="*/ 136 h 261"/>
                <a:gd name="T76" fmla="*/ 17 w 298"/>
                <a:gd name="T77" fmla="*/ 92 h 261"/>
                <a:gd name="T78" fmla="*/ 25 w 298"/>
                <a:gd name="T79" fmla="*/ 71 h 261"/>
                <a:gd name="T80" fmla="*/ 38 w 298"/>
                <a:gd name="T81" fmla="*/ 54 h 261"/>
                <a:gd name="T82" fmla="*/ 73 w 298"/>
                <a:gd name="T83" fmla="*/ 2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8" h="261">
                  <a:moveTo>
                    <a:pt x="292" y="88"/>
                  </a:moveTo>
                  <a:cubicBezTo>
                    <a:pt x="286" y="67"/>
                    <a:pt x="273" y="47"/>
                    <a:pt x="256" y="33"/>
                  </a:cubicBezTo>
                  <a:cubicBezTo>
                    <a:pt x="239" y="18"/>
                    <a:pt x="218" y="10"/>
                    <a:pt x="197" y="5"/>
                  </a:cubicBezTo>
                  <a:cubicBezTo>
                    <a:pt x="175" y="0"/>
                    <a:pt x="154" y="0"/>
                    <a:pt x="132" y="2"/>
                  </a:cubicBezTo>
                  <a:cubicBezTo>
                    <a:pt x="110" y="4"/>
                    <a:pt x="89" y="8"/>
                    <a:pt x="69" y="15"/>
                  </a:cubicBezTo>
                  <a:cubicBezTo>
                    <a:pt x="69" y="15"/>
                    <a:pt x="69" y="15"/>
                    <a:pt x="69" y="15"/>
                  </a:cubicBezTo>
                  <a:cubicBezTo>
                    <a:pt x="69" y="15"/>
                    <a:pt x="69" y="15"/>
                    <a:pt x="69" y="15"/>
                  </a:cubicBezTo>
                  <a:cubicBezTo>
                    <a:pt x="55" y="22"/>
                    <a:pt x="43" y="31"/>
                    <a:pt x="33" y="41"/>
                  </a:cubicBezTo>
                  <a:cubicBezTo>
                    <a:pt x="22" y="51"/>
                    <a:pt x="12" y="62"/>
                    <a:pt x="7" y="76"/>
                  </a:cubicBezTo>
                  <a:cubicBezTo>
                    <a:pt x="1" y="90"/>
                    <a:pt x="0" y="106"/>
                    <a:pt x="1" y="121"/>
                  </a:cubicBezTo>
                  <a:cubicBezTo>
                    <a:pt x="3" y="135"/>
                    <a:pt x="7" y="150"/>
                    <a:pt x="13" y="163"/>
                  </a:cubicBezTo>
                  <a:cubicBezTo>
                    <a:pt x="18" y="177"/>
                    <a:pt x="25" y="190"/>
                    <a:pt x="33" y="203"/>
                  </a:cubicBezTo>
                  <a:cubicBezTo>
                    <a:pt x="41" y="215"/>
                    <a:pt x="51" y="226"/>
                    <a:pt x="63" y="235"/>
                  </a:cubicBezTo>
                  <a:cubicBezTo>
                    <a:pt x="87" y="253"/>
                    <a:pt x="117" y="261"/>
                    <a:pt x="146" y="261"/>
                  </a:cubicBezTo>
                  <a:cubicBezTo>
                    <a:pt x="167" y="261"/>
                    <a:pt x="189" y="256"/>
                    <a:pt x="209" y="249"/>
                  </a:cubicBezTo>
                  <a:cubicBezTo>
                    <a:pt x="219" y="245"/>
                    <a:pt x="229" y="240"/>
                    <a:pt x="238" y="234"/>
                  </a:cubicBezTo>
                  <a:cubicBezTo>
                    <a:pt x="247" y="228"/>
                    <a:pt x="256" y="221"/>
                    <a:pt x="263" y="212"/>
                  </a:cubicBezTo>
                  <a:cubicBezTo>
                    <a:pt x="277" y="196"/>
                    <a:pt x="287" y="175"/>
                    <a:pt x="293" y="154"/>
                  </a:cubicBezTo>
                  <a:cubicBezTo>
                    <a:pt x="298" y="132"/>
                    <a:pt x="298" y="109"/>
                    <a:pt x="292" y="88"/>
                  </a:cubicBezTo>
                  <a:close/>
                  <a:moveTo>
                    <a:pt x="73" y="26"/>
                  </a:moveTo>
                  <a:cubicBezTo>
                    <a:pt x="79" y="23"/>
                    <a:pt x="85" y="21"/>
                    <a:pt x="91" y="20"/>
                  </a:cubicBezTo>
                  <a:cubicBezTo>
                    <a:pt x="98" y="18"/>
                    <a:pt x="104" y="16"/>
                    <a:pt x="111" y="15"/>
                  </a:cubicBezTo>
                  <a:cubicBezTo>
                    <a:pt x="124" y="13"/>
                    <a:pt x="137" y="12"/>
                    <a:pt x="150" y="11"/>
                  </a:cubicBezTo>
                  <a:cubicBezTo>
                    <a:pt x="181" y="12"/>
                    <a:pt x="212" y="19"/>
                    <a:pt x="237" y="36"/>
                  </a:cubicBezTo>
                  <a:cubicBezTo>
                    <a:pt x="249" y="44"/>
                    <a:pt x="259" y="56"/>
                    <a:pt x="266" y="68"/>
                  </a:cubicBezTo>
                  <a:cubicBezTo>
                    <a:pt x="270" y="75"/>
                    <a:pt x="273" y="82"/>
                    <a:pt x="275" y="89"/>
                  </a:cubicBezTo>
                  <a:cubicBezTo>
                    <a:pt x="277" y="94"/>
                    <a:pt x="277" y="94"/>
                    <a:pt x="277" y="94"/>
                  </a:cubicBezTo>
                  <a:cubicBezTo>
                    <a:pt x="277" y="96"/>
                    <a:pt x="278" y="98"/>
                    <a:pt x="278" y="99"/>
                  </a:cubicBezTo>
                  <a:cubicBezTo>
                    <a:pt x="279" y="103"/>
                    <a:pt x="279" y="107"/>
                    <a:pt x="280" y="110"/>
                  </a:cubicBezTo>
                  <a:cubicBezTo>
                    <a:pt x="282" y="140"/>
                    <a:pt x="274" y="170"/>
                    <a:pt x="257" y="195"/>
                  </a:cubicBezTo>
                  <a:cubicBezTo>
                    <a:pt x="249" y="207"/>
                    <a:pt x="239" y="217"/>
                    <a:pt x="226" y="225"/>
                  </a:cubicBezTo>
                  <a:cubicBezTo>
                    <a:pt x="213" y="233"/>
                    <a:pt x="199" y="240"/>
                    <a:pt x="185" y="244"/>
                  </a:cubicBezTo>
                  <a:cubicBezTo>
                    <a:pt x="171" y="248"/>
                    <a:pt x="156" y="250"/>
                    <a:pt x="140" y="250"/>
                  </a:cubicBezTo>
                  <a:cubicBezTo>
                    <a:pt x="125" y="250"/>
                    <a:pt x="110" y="247"/>
                    <a:pt x="96" y="241"/>
                  </a:cubicBezTo>
                  <a:cubicBezTo>
                    <a:pt x="82" y="236"/>
                    <a:pt x="69" y="227"/>
                    <a:pt x="59" y="216"/>
                  </a:cubicBezTo>
                  <a:cubicBezTo>
                    <a:pt x="54" y="211"/>
                    <a:pt x="49" y="205"/>
                    <a:pt x="45" y="198"/>
                  </a:cubicBezTo>
                  <a:cubicBezTo>
                    <a:pt x="41" y="192"/>
                    <a:pt x="38" y="185"/>
                    <a:pt x="34" y="178"/>
                  </a:cubicBezTo>
                  <a:cubicBezTo>
                    <a:pt x="28" y="164"/>
                    <a:pt x="22" y="150"/>
                    <a:pt x="19" y="136"/>
                  </a:cubicBezTo>
                  <a:cubicBezTo>
                    <a:pt x="15" y="121"/>
                    <a:pt x="14" y="106"/>
                    <a:pt x="17" y="92"/>
                  </a:cubicBezTo>
                  <a:cubicBezTo>
                    <a:pt x="18" y="84"/>
                    <a:pt x="21" y="78"/>
                    <a:pt x="25" y="71"/>
                  </a:cubicBezTo>
                  <a:cubicBezTo>
                    <a:pt x="28" y="65"/>
                    <a:pt x="33" y="59"/>
                    <a:pt x="38" y="54"/>
                  </a:cubicBezTo>
                  <a:cubicBezTo>
                    <a:pt x="48" y="43"/>
                    <a:pt x="59" y="32"/>
                    <a:pt x="73" y="26"/>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70" name="Freeform 569"/>
            <p:cNvSpPr>
              <a:spLocks/>
            </p:cNvSpPr>
            <p:nvPr/>
          </p:nvSpPr>
          <p:spPr bwMode="auto">
            <a:xfrm>
              <a:off x="1274763" y="2720975"/>
              <a:ext cx="666750" cy="261938"/>
            </a:xfrm>
            <a:custGeom>
              <a:avLst/>
              <a:gdLst>
                <a:gd name="T0" fmla="*/ 195 w 204"/>
                <a:gd name="T1" fmla="*/ 37 h 80"/>
                <a:gd name="T2" fmla="*/ 105 w 204"/>
                <a:gd name="T3" fmla="*/ 78 h 80"/>
                <a:gd name="T4" fmla="*/ 35 w 204"/>
                <a:gd name="T5" fmla="*/ 58 h 80"/>
                <a:gd name="T6" fmla="*/ 0 w 204"/>
                <a:gd name="T7" fmla="*/ 20 h 80"/>
                <a:gd name="T8" fmla="*/ 31 w 204"/>
                <a:gd name="T9" fmla="*/ 35 h 80"/>
                <a:gd name="T10" fmla="*/ 118 w 204"/>
                <a:gd name="T11" fmla="*/ 52 h 80"/>
                <a:gd name="T12" fmla="*/ 174 w 204"/>
                <a:gd name="T13" fmla="*/ 26 h 80"/>
                <a:gd name="T14" fmla="*/ 204 w 204"/>
                <a:gd name="T15" fmla="*/ 0 h 80"/>
                <a:gd name="T16" fmla="*/ 195 w 204"/>
                <a:gd name="T17"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80">
                  <a:moveTo>
                    <a:pt x="195" y="37"/>
                  </a:moveTo>
                  <a:cubicBezTo>
                    <a:pt x="181" y="62"/>
                    <a:pt x="131" y="77"/>
                    <a:pt x="105" y="78"/>
                  </a:cubicBezTo>
                  <a:cubicBezTo>
                    <a:pt x="83" y="80"/>
                    <a:pt x="54" y="70"/>
                    <a:pt x="35" y="58"/>
                  </a:cubicBezTo>
                  <a:cubicBezTo>
                    <a:pt x="25" y="52"/>
                    <a:pt x="0" y="20"/>
                    <a:pt x="0" y="20"/>
                  </a:cubicBezTo>
                  <a:cubicBezTo>
                    <a:pt x="0" y="20"/>
                    <a:pt x="22" y="32"/>
                    <a:pt x="31" y="35"/>
                  </a:cubicBezTo>
                  <a:cubicBezTo>
                    <a:pt x="63" y="49"/>
                    <a:pt x="88" y="53"/>
                    <a:pt x="118" y="52"/>
                  </a:cubicBezTo>
                  <a:cubicBezTo>
                    <a:pt x="139" y="51"/>
                    <a:pt x="164" y="36"/>
                    <a:pt x="174" y="26"/>
                  </a:cubicBezTo>
                  <a:cubicBezTo>
                    <a:pt x="179" y="21"/>
                    <a:pt x="204" y="0"/>
                    <a:pt x="204" y="0"/>
                  </a:cubicBezTo>
                  <a:cubicBezTo>
                    <a:pt x="204" y="0"/>
                    <a:pt x="195" y="37"/>
                    <a:pt x="195" y="37"/>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71" name="Freeform 570"/>
            <p:cNvSpPr>
              <a:spLocks/>
            </p:cNvSpPr>
            <p:nvPr/>
          </p:nvSpPr>
          <p:spPr bwMode="auto">
            <a:xfrm>
              <a:off x="1196975" y="2286000"/>
              <a:ext cx="300038" cy="239713"/>
            </a:xfrm>
            <a:custGeom>
              <a:avLst/>
              <a:gdLst>
                <a:gd name="T0" fmla="*/ 2 w 92"/>
                <a:gd name="T1" fmla="*/ 61 h 73"/>
                <a:gd name="T2" fmla="*/ 90 w 92"/>
                <a:gd name="T3" fmla="*/ 5 h 73"/>
                <a:gd name="T4" fmla="*/ 92 w 92"/>
                <a:gd name="T5" fmla="*/ 8 h 73"/>
                <a:gd name="T6" fmla="*/ 83 w 92"/>
                <a:gd name="T7" fmla="*/ 12 h 73"/>
                <a:gd name="T8" fmla="*/ 57 w 92"/>
                <a:gd name="T9" fmla="*/ 24 h 73"/>
                <a:gd name="T10" fmla="*/ 40 w 92"/>
                <a:gd name="T11" fmla="*/ 41 h 73"/>
                <a:gd name="T12" fmla="*/ 6 w 92"/>
                <a:gd name="T13" fmla="*/ 73 h 73"/>
                <a:gd name="T14" fmla="*/ 2 w 92"/>
                <a:gd name="T15" fmla="*/ 61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3">
                  <a:moveTo>
                    <a:pt x="2" y="61"/>
                  </a:moveTo>
                  <a:cubicBezTo>
                    <a:pt x="11" y="29"/>
                    <a:pt x="57" y="0"/>
                    <a:pt x="90" y="5"/>
                  </a:cubicBezTo>
                  <a:cubicBezTo>
                    <a:pt x="92" y="5"/>
                    <a:pt x="92" y="8"/>
                    <a:pt x="92" y="8"/>
                  </a:cubicBezTo>
                  <a:cubicBezTo>
                    <a:pt x="92" y="8"/>
                    <a:pt x="86" y="11"/>
                    <a:pt x="83" y="12"/>
                  </a:cubicBezTo>
                  <a:cubicBezTo>
                    <a:pt x="75" y="16"/>
                    <a:pt x="65" y="19"/>
                    <a:pt x="57" y="24"/>
                  </a:cubicBezTo>
                  <a:cubicBezTo>
                    <a:pt x="50" y="28"/>
                    <a:pt x="40" y="41"/>
                    <a:pt x="40" y="41"/>
                  </a:cubicBezTo>
                  <a:cubicBezTo>
                    <a:pt x="6" y="73"/>
                    <a:pt x="6" y="73"/>
                    <a:pt x="6" y="73"/>
                  </a:cubicBezTo>
                  <a:cubicBezTo>
                    <a:pt x="6" y="73"/>
                    <a:pt x="0" y="67"/>
                    <a:pt x="2" y="61"/>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2" name="Freeform 571"/>
            <p:cNvSpPr>
              <a:spLocks/>
            </p:cNvSpPr>
            <p:nvPr/>
          </p:nvSpPr>
          <p:spPr bwMode="auto">
            <a:xfrm>
              <a:off x="2200275" y="1819275"/>
              <a:ext cx="412750" cy="358775"/>
            </a:xfrm>
            <a:custGeom>
              <a:avLst/>
              <a:gdLst>
                <a:gd name="T0" fmla="*/ 1 w 126"/>
                <a:gd name="T1" fmla="*/ 110 h 110"/>
                <a:gd name="T2" fmla="*/ 0 w 126"/>
                <a:gd name="T3" fmla="*/ 99 h 110"/>
                <a:gd name="T4" fmla="*/ 9 w 126"/>
                <a:gd name="T5" fmla="*/ 72 h 110"/>
                <a:gd name="T6" fmla="*/ 64 w 126"/>
                <a:gd name="T7" fmla="*/ 16 h 110"/>
                <a:gd name="T8" fmla="*/ 109 w 126"/>
                <a:gd name="T9" fmla="*/ 0 h 110"/>
                <a:gd name="T10" fmla="*/ 115 w 126"/>
                <a:gd name="T11" fmla="*/ 19 h 110"/>
                <a:gd name="T12" fmla="*/ 16 w 126"/>
                <a:gd name="T13" fmla="*/ 78 h 110"/>
                <a:gd name="T14" fmla="*/ 1 w 126"/>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0">
                  <a:moveTo>
                    <a:pt x="1" y="110"/>
                  </a:moveTo>
                  <a:cubicBezTo>
                    <a:pt x="1" y="110"/>
                    <a:pt x="0" y="99"/>
                    <a:pt x="0" y="99"/>
                  </a:cubicBezTo>
                  <a:cubicBezTo>
                    <a:pt x="3" y="89"/>
                    <a:pt x="5" y="80"/>
                    <a:pt x="9" y="72"/>
                  </a:cubicBezTo>
                  <a:cubicBezTo>
                    <a:pt x="21" y="48"/>
                    <a:pt x="64" y="16"/>
                    <a:pt x="64" y="16"/>
                  </a:cubicBezTo>
                  <a:cubicBezTo>
                    <a:pt x="109" y="0"/>
                    <a:pt x="109" y="0"/>
                    <a:pt x="109" y="0"/>
                  </a:cubicBezTo>
                  <a:cubicBezTo>
                    <a:pt x="109" y="0"/>
                    <a:pt x="126" y="11"/>
                    <a:pt x="115" y="19"/>
                  </a:cubicBezTo>
                  <a:cubicBezTo>
                    <a:pt x="82" y="42"/>
                    <a:pt x="37" y="38"/>
                    <a:pt x="16" y="78"/>
                  </a:cubicBezTo>
                  <a:cubicBezTo>
                    <a:pt x="10" y="89"/>
                    <a:pt x="1" y="110"/>
                    <a:pt x="1" y="110"/>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3" name="Freeform 572"/>
            <p:cNvSpPr>
              <a:spLocks/>
            </p:cNvSpPr>
            <p:nvPr/>
          </p:nvSpPr>
          <p:spPr bwMode="auto">
            <a:xfrm>
              <a:off x="3822700" y="1851025"/>
              <a:ext cx="368300" cy="252413"/>
            </a:xfrm>
            <a:custGeom>
              <a:avLst/>
              <a:gdLst>
                <a:gd name="T0" fmla="*/ 23 w 113"/>
                <a:gd name="T1" fmla="*/ 36 h 77"/>
                <a:gd name="T2" fmla="*/ 39 w 113"/>
                <a:gd name="T3" fmla="*/ 33 h 77"/>
                <a:gd name="T4" fmla="*/ 109 w 113"/>
                <a:gd name="T5" fmla="*/ 1 h 77"/>
                <a:gd name="T6" fmla="*/ 79 w 113"/>
                <a:gd name="T7" fmla="*/ 28 h 77"/>
                <a:gd name="T8" fmla="*/ 46 w 113"/>
                <a:gd name="T9" fmla="*/ 60 h 77"/>
                <a:gd name="T10" fmla="*/ 32 w 113"/>
                <a:gd name="T11" fmla="*/ 77 h 77"/>
                <a:gd name="T12" fmla="*/ 12 w 113"/>
                <a:gd name="T13" fmla="*/ 38 h 77"/>
                <a:gd name="T14" fmla="*/ 22 w 113"/>
                <a:gd name="T15" fmla="*/ 36 h 77"/>
                <a:gd name="T16" fmla="*/ 23 w 113"/>
                <a:gd name="T17"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77">
                  <a:moveTo>
                    <a:pt x="23" y="36"/>
                  </a:moveTo>
                  <a:cubicBezTo>
                    <a:pt x="23" y="36"/>
                    <a:pt x="34" y="34"/>
                    <a:pt x="39" y="33"/>
                  </a:cubicBezTo>
                  <a:cubicBezTo>
                    <a:pt x="55" y="31"/>
                    <a:pt x="105" y="0"/>
                    <a:pt x="109" y="1"/>
                  </a:cubicBezTo>
                  <a:cubicBezTo>
                    <a:pt x="113" y="1"/>
                    <a:pt x="79" y="28"/>
                    <a:pt x="79" y="28"/>
                  </a:cubicBezTo>
                  <a:cubicBezTo>
                    <a:pt x="46" y="60"/>
                    <a:pt x="46" y="60"/>
                    <a:pt x="46" y="60"/>
                  </a:cubicBezTo>
                  <a:cubicBezTo>
                    <a:pt x="32" y="77"/>
                    <a:pt x="32" y="77"/>
                    <a:pt x="32" y="77"/>
                  </a:cubicBezTo>
                  <a:cubicBezTo>
                    <a:pt x="32" y="77"/>
                    <a:pt x="0" y="58"/>
                    <a:pt x="12" y="38"/>
                  </a:cubicBezTo>
                  <a:cubicBezTo>
                    <a:pt x="14" y="35"/>
                    <a:pt x="20" y="36"/>
                    <a:pt x="22" y="36"/>
                  </a:cubicBezTo>
                  <a:cubicBezTo>
                    <a:pt x="22" y="36"/>
                    <a:pt x="23" y="36"/>
                    <a:pt x="23" y="36"/>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74" name="Freeform 573"/>
            <p:cNvSpPr>
              <a:spLocks/>
            </p:cNvSpPr>
            <p:nvPr/>
          </p:nvSpPr>
          <p:spPr bwMode="auto">
            <a:xfrm>
              <a:off x="1576388" y="3048000"/>
              <a:ext cx="274638" cy="173038"/>
            </a:xfrm>
            <a:custGeom>
              <a:avLst/>
              <a:gdLst>
                <a:gd name="T0" fmla="*/ 0 w 84"/>
                <a:gd name="T1" fmla="*/ 18 h 53"/>
                <a:gd name="T2" fmla="*/ 36 w 84"/>
                <a:gd name="T3" fmla="*/ 14 h 53"/>
                <a:gd name="T4" fmla="*/ 73 w 84"/>
                <a:gd name="T5" fmla="*/ 1 h 53"/>
                <a:gd name="T6" fmla="*/ 84 w 84"/>
                <a:gd name="T7" fmla="*/ 2 h 53"/>
                <a:gd name="T8" fmla="*/ 67 w 84"/>
                <a:gd name="T9" fmla="*/ 13 h 53"/>
                <a:gd name="T10" fmla="*/ 49 w 84"/>
                <a:gd name="T11" fmla="*/ 38 h 53"/>
                <a:gd name="T12" fmla="*/ 29 w 84"/>
                <a:gd name="T13" fmla="*/ 51 h 53"/>
                <a:gd name="T14" fmla="*/ 0 w 84"/>
                <a:gd name="T15" fmla="*/ 18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3">
                  <a:moveTo>
                    <a:pt x="0" y="18"/>
                  </a:moveTo>
                  <a:cubicBezTo>
                    <a:pt x="0" y="18"/>
                    <a:pt x="27" y="15"/>
                    <a:pt x="36" y="14"/>
                  </a:cubicBezTo>
                  <a:cubicBezTo>
                    <a:pt x="49" y="13"/>
                    <a:pt x="61" y="8"/>
                    <a:pt x="73" y="1"/>
                  </a:cubicBezTo>
                  <a:cubicBezTo>
                    <a:pt x="76" y="0"/>
                    <a:pt x="84" y="2"/>
                    <a:pt x="84" y="2"/>
                  </a:cubicBezTo>
                  <a:cubicBezTo>
                    <a:pt x="84" y="2"/>
                    <a:pt x="71" y="11"/>
                    <a:pt x="67" y="13"/>
                  </a:cubicBezTo>
                  <a:cubicBezTo>
                    <a:pt x="56" y="19"/>
                    <a:pt x="56" y="29"/>
                    <a:pt x="49" y="38"/>
                  </a:cubicBezTo>
                  <a:cubicBezTo>
                    <a:pt x="45" y="43"/>
                    <a:pt x="36" y="53"/>
                    <a:pt x="29" y="51"/>
                  </a:cubicBezTo>
                  <a:cubicBezTo>
                    <a:pt x="20" y="49"/>
                    <a:pt x="0" y="18"/>
                    <a:pt x="0" y="18"/>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75" name="Freeform 574"/>
            <p:cNvSpPr>
              <a:spLocks/>
            </p:cNvSpPr>
            <p:nvPr/>
          </p:nvSpPr>
          <p:spPr bwMode="auto">
            <a:xfrm>
              <a:off x="519113" y="2921000"/>
              <a:ext cx="153988" cy="176213"/>
            </a:xfrm>
            <a:custGeom>
              <a:avLst/>
              <a:gdLst>
                <a:gd name="T0" fmla="*/ 0 w 47"/>
                <a:gd name="T1" fmla="*/ 0 h 54"/>
                <a:gd name="T2" fmla="*/ 19 w 47"/>
                <a:gd name="T3" fmla="*/ 12 h 54"/>
                <a:gd name="T4" fmla="*/ 47 w 47"/>
                <a:gd name="T5" fmla="*/ 18 h 54"/>
                <a:gd name="T6" fmla="*/ 45 w 47"/>
                <a:gd name="T7" fmla="*/ 44 h 54"/>
                <a:gd name="T8" fmla="*/ 43 w 47"/>
                <a:gd name="T9" fmla="*/ 53 h 54"/>
                <a:gd name="T10" fmla="*/ 35 w 47"/>
                <a:gd name="T11" fmla="*/ 45 h 54"/>
                <a:gd name="T12" fmla="*/ 17 w 47"/>
                <a:gd name="T13" fmla="*/ 22 h 54"/>
                <a:gd name="T14" fmla="*/ 2 w 47"/>
                <a:gd name="T15" fmla="*/ 8 h 54"/>
                <a:gd name="T16" fmla="*/ 0 w 4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4">
                  <a:moveTo>
                    <a:pt x="0" y="0"/>
                  </a:moveTo>
                  <a:cubicBezTo>
                    <a:pt x="0" y="0"/>
                    <a:pt x="12" y="9"/>
                    <a:pt x="19" y="12"/>
                  </a:cubicBezTo>
                  <a:cubicBezTo>
                    <a:pt x="28" y="16"/>
                    <a:pt x="47" y="18"/>
                    <a:pt x="47" y="18"/>
                  </a:cubicBezTo>
                  <a:cubicBezTo>
                    <a:pt x="47" y="18"/>
                    <a:pt x="45" y="41"/>
                    <a:pt x="45" y="44"/>
                  </a:cubicBezTo>
                  <a:cubicBezTo>
                    <a:pt x="44" y="47"/>
                    <a:pt x="45" y="52"/>
                    <a:pt x="43" y="53"/>
                  </a:cubicBezTo>
                  <a:cubicBezTo>
                    <a:pt x="39" y="54"/>
                    <a:pt x="36" y="47"/>
                    <a:pt x="35" y="45"/>
                  </a:cubicBezTo>
                  <a:cubicBezTo>
                    <a:pt x="32" y="33"/>
                    <a:pt x="26" y="29"/>
                    <a:pt x="17" y="22"/>
                  </a:cubicBezTo>
                  <a:cubicBezTo>
                    <a:pt x="12" y="18"/>
                    <a:pt x="2" y="8"/>
                    <a:pt x="2" y="8"/>
                  </a:cubicBezTo>
                  <a:lnTo>
                    <a:pt x="0" y="0"/>
                  </a:ln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76" name="Freeform 575"/>
            <p:cNvSpPr>
              <a:spLocks/>
            </p:cNvSpPr>
            <p:nvPr/>
          </p:nvSpPr>
          <p:spPr bwMode="auto">
            <a:xfrm>
              <a:off x="1984375" y="1779588"/>
              <a:ext cx="238125" cy="133350"/>
            </a:xfrm>
            <a:custGeom>
              <a:avLst/>
              <a:gdLst>
                <a:gd name="T0" fmla="*/ 0 w 73"/>
                <a:gd name="T1" fmla="*/ 26 h 41"/>
                <a:gd name="T2" fmla="*/ 32 w 73"/>
                <a:gd name="T3" fmla="*/ 12 h 41"/>
                <a:gd name="T4" fmla="*/ 56 w 73"/>
                <a:gd name="T5" fmla="*/ 0 h 41"/>
                <a:gd name="T6" fmla="*/ 50 w 73"/>
                <a:gd name="T7" fmla="*/ 35 h 41"/>
                <a:gd name="T8" fmla="*/ 0 w 73"/>
                <a:gd name="T9" fmla="*/ 35 h 41"/>
                <a:gd name="T10" fmla="*/ 0 w 73"/>
                <a:gd name="T11" fmla="*/ 26 h 41"/>
              </a:gdLst>
              <a:ahLst/>
              <a:cxnLst>
                <a:cxn ang="0">
                  <a:pos x="T0" y="T1"/>
                </a:cxn>
                <a:cxn ang="0">
                  <a:pos x="T2" y="T3"/>
                </a:cxn>
                <a:cxn ang="0">
                  <a:pos x="T4" y="T5"/>
                </a:cxn>
                <a:cxn ang="0">
                  <a:pos x="T6" y="T7"/>
                </a:cxn>
                <a:cxn ang="0">
                  <a:pos x="T8" y="T9"/>
                </a:cxn>
                <a:cxn ang="0">
                  <a:pos x="T10" y="T11"/>
                </a:cxn>
              </a:cxnLst>
              <a:rect l="0" t="0" r="r" b="b"/>
              <a:pathLst>
                <a:path w="73" h="41">
                  <a:moveTo>
                    <a:pt x="0" y="26"/>
                  </a:moveTo>
                  <a:cubicBezTo>
                    <a:pt x="32" y="12"/>
                    <a:pt x="32" y="12"/>
                    <a:pt x="32" y="12"/>
                  </a:cubicBezTo>
                  <a:cubicBezTo>
                    <a:pt x="56" y="0"/>
                    <a:pt x="56" y="0"/>
                    <a:pt x="56" y="0"/>
                  </a:cubicBezTo>
                  <a:cubicBezTo>
                    <a:pt x="56" y="0"/>
                    <a:pt x="73" y="29"/>
                    <a:pt x="50" y="35"/>
                  </a:cubicBezTo>
                  <a:cubicBezTo>
                    <a:pt x="27" y="41"/>
                    <a:pt x="0" y="35"/>
                    <a:pt x="0" y="35"/>
                  </a:cubicBezTo>
                  <a:lnTo>
                    <a:pt x="0" y="26"/>
                  </a:ln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77" name="Freeform 576"/>
            <p:cNvSpPr>
              <a:spLocks/>
            </p:cNvSpPr>
            <p:nvPr/>
          </p:nvSpPr>
          <p:spPr bwMode="auto">
            <a:xfrm>
              <a:off x="3033713" y="1543050"/>
              <a:ext cx="481013" cy="390525"/>
            </a:xfrm>
            <a:custGeom>
              <a:avLst/>
              <a:gdLst>
                <a:gd name="T0" fmla="*/ 24 w 147"/>
                <a:gd name="T1" fmla="*/ 84 h 119"/>
                <a:gd name="T2" fmla="*/ 30 w 147"/>
                <a:gd name="T3" fmla="*/ 69 h 119"/>
                <a:gd name="T4" fmla="*/ 130 w 147"/>
                <a:gd name="T5" fmla="*/ 0 h 119"/>
                <a:gd name="T6" fmla="*/ 147 w 147"/>
                <a:gd name="T7" fmla="*/ 11 h 119"/>
                <a:gd name="T8" fmla="*/ 117 w 147"/>
                <a:gd name="T9" fmla="*/ 25 h 119"/>
                <a:gd name="T10" fmla="*/ 27 w 147"/>
                <a:gd name="T11" fmla="*/ 115 h 119"/>
                <a:gd name="T12" fmla="*/ 24 w 147"/>
                <a:gd name="T13" fmla="*/ 84 h 119"/>
              </a:gdLst>
              <a:ahLst/>
              <a:cxnLst>
                <a:cxn ang="0">
                  <a:pos x="T0" y="T1"/>
                </a:cxn>
                <a:cxn ang="0">
                  <a:pos x="T2" y="T3"/>
                </a:cxn>
                <a:cxn ang="0">
                  <a:pos x="T4" y="T5"/>
                </a:cxn>
                <a:cxn ang="0">
                  <a:pos x="T6" y="T7"/>
                </a:cxn>
                <a:cxn ang="0">
                  <a:pos x="T8" y="T9"/>
                </a:cxn>
                <a:cxn ang="0">
                  <a:pos x="T10" y="T11"/>
                </a:cxn>
                <a:cxn ang="0">
                  <a:pos x="T12" y="T13"/>
                </a:cxn>
              </a:cxnLst>
              <a:rect l="0" t="0" r="r" b="b"/>
              <a:pathLst>
                <a:path w="147" h="119">
                  <a:moveTo>
                    <a:pt x="24" y="84"/>
                  </a:moveTo>
                  <a:cubicBezTo>
                    <a:pt x="30" y="69"/>
                    <a:pt x="30" y="69"/>
                    <a:pt x="30" y="69"/>
                  </a:cubicBezTo>
                  <a:cubicBezTo>
                    <a:pt x="30" y="69"/>
                    <a:pt x="56" y="0"/>
                    <a:pt x="130" y="0"/>
                  </a:cubicBezTo>
                  <a:cubicBezTo>
                    <a:pt x="137" y="0"/>
                    <a:pt x="147" y="11"/>
                    <a:pt x="147" y="11"/>
                  </a:cubicBezTo>
                  <a:cubicBezTo>
                    <a:pt x="147" y="11"/>
                    <a:pt x="125" y="21"/>
                    <a:pt x="117" y="25"/>
                  </a:cubicBezTo>
                  <a:cubicBezTo>
                    <a:pt x="0" y="69"/>
                    <a:pt x="36" y="110"/>
                    <a:pt x="27" y="115"/>
                  </a:cubicBezTo>
                  <a:cubicBezTo>
                    <a:pt x="18" y="119"/>
                    <a:pt x="24" y="84"/>
                    <a:pt x="24" y="84"/>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8" name="Freeform 577"/>
            <p:cNvSpPr>
              <a:spLocks/>
            </p:cNvSpPr>
            <p:nvPr/>
          </p:nvSpPr>
          <p:spPr bwMode="auto">
            <a:xfrm>
              <a:off x="447675" y="2616200"/>
              <a:ext cx="441325" cy="301625"/>
            </a:xfrm>
            <a:custGeom>
              <a:avLst/>
              <a:gdLst>
                <a:gd name="T0" fmla="*/ 0 w 135"/>
                <a:gd name="T1" fmla="*/ 0 h 92"/>
                <a:gd name="T2" fmla="*/ 23 w 135"/>
                <a:gd name="T3" fmla="*/ 25 h 92"/>
                <a:gd name="T4" fmla="*/ 77 w 135"/>
                <a:gd name="T5" fmla="*/ 55 h 92"/>
                <a:gd name="T6" fmla="*/ 108 w 135"/>
                <a:gd name="T7" fmla="*/ 62 h 92"/>
                <a:gd name="T8" fmla="*/ 135 w 135"/>
                <a:gd name="T9" fmla="*/ 67 h 92"/>
                <a:gd name="T10" fmla="*/ 123 w 135"/>
                <a:gd name="T11" fmla="*/ 87 h 92"/>
                <a:gd name="T12" fmla="*/ 6 w 135"/>
                <a:gd name="T13" fmla="*/ 25 h 92"/>
                <a:gd name="T14" fmla="*/ 0 w 135"/>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92">
                  <a:moveTo>
                    <a:pt x="0" y="0"/>
                  </a:moveTo>
                  <a:cubicBezTo>
                    <a:pt x="0" y="0"/>
                    <a:pt x="18" y="19"/>
                    <a:pt x="23" y="25"/>
                  </a:cubicBezTo>
                  <a:cubicBezTo>
                    <a:pt x="37" y="40"/>
                    <a:pt x="57" y="49"/>
                    <a:pt x="77" y="55"/>
                  </a:cubicBezTo>
                  <a:cubicBezTo>
                    <a:pt x="87" y="58"/>
                    <a:pt x="108" y="62"/>
                    <a:pt x="108" y="62"/>
                  </a:cubicBezTo>
                  <a:cubicBezTo>
                    <a:pt x="135" y="67"/>
                    <a:pt x="135" y="67"/>
                    <a:pt x="135" y="67"/>
                  </a:cubicBezTo>
                  <a:cubicBezTo>
                    <a:pt x="135" y="67"/>
                    <a:pt x="134" y="85"/>
                    <a:pt x="123" y="87"/>
                  </a:cubicBezTo>
                  <a:cubicBezTo>
                    <a:pt x="72" y="92"/>
                    <a:pt x="27" y="73"/>
                    <a:pt x="6" y="25"/>
                  </a:cubicBezTo>
                  <a:cubicBezTo>
                    <a:pt x="5" y="24"/>
                    <a:pt x="0" y="0"/>
                    <a:pt x="0" y="0"/>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79" name="Freeform 578"/>
            <p:cNvSpPr>
              <a:spLocks/>
            </p:cNvSpPr>
            <p:nvPr/>
          </p:nvSpPr>
          <p:spPr bwMode="auto">
            <a:xfrm>
              <a:off x="1533525" y="1847850"/>
              <a:ext cx="136525" cy="271463"/>
            </a:xfrm>
            <a:custGeom>
              <a:avLst/>
              <a:gdLst>
                <a:gd name="T0" fmla="*/ 0 w 42"/>
                <a:gd name="T1" fmla="*/ 0 h 83"/>
                <a:gd name="T2" fmla="*/ 30 w 42"/>
                <a:gd name="T3" fmla="*/ 12 h 83"/>
                <a:gd name="T4" fmla="*/ 39 w 42"/>
                <a:gd name="T5" fmla="*/ 29 h 83"/>
                <a:gd name="T6" fmla="*/ 39 w 42"/>
                <a:gd name="T7" fmla="*/ 57 h 83"/>
                <a:gd name="T8" fmla="*/ 31 w 42"/>
                <a:gd name="T9" fmla="*/ 83 h 83"/>
                <a:gd name="T10" fmla="*/ 27 w 42"/>
                <a:gd name="T11" fmla="*/ 45 h 83"/>
                <a:gd name="T12" fmla="*/ 9 w 42"/>
                <a:gd name="T13" fmla="*/ 22 h 83"/>
                <a:gd name="T14" fmla="*/ 0 w 42"/>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83">
                  <a:moveTo>
                    <a:pt x="0" y="0"/>
                  </a:moveTo>
                  <a:cubicBezTo>
                    <a:pt x="30" y="12"/>
                    <a:pt x="30" y="12"/>
                    <a:pt x="30" y="12"/>
                  </a:cubicBezTo>
                  <a:cubicBezTo>
                    <a:pt x="30" y="12"/>
                    <a:pt x="38" y="21"/>
                    <a:pt x="39" y="29"/>
                  </a:cubicBezTo>
                  <a:cubicBezTo>
                    <a:pt x="40" y="37"/>
                    <a:pt x="42" y="45"/>
                    <a:pt x="39" y="57"/>
                  </a:cubicBezTo>
                  <a:cubicBezTo>
                    <a:pt x="35" y="69"/>
                    <a:pt x="31" y="83"/>
                    <a:pt x="31" y="83"/>
                  </a:cubicBezTo>
                  <a:cubicBezTo>
                    <a:pt x="31" y="83"/>
                    <a:pt x="30" y="59"/>
                    <a:pt x="27" y="45"/>
                  </a:cubicBezTo>
                  <a:cubicBezTo>
                    <a:pt x="24" y="32"/>
                    <a:pt x="16" y="28"/>
                    <a:pt x="9" y="22"/>
                  </a:cubicBezTo>
                  <a:cubicBezTo>
                    <a:pt x="2" y="16"/>
                    <a:pt x="0" y="0"/>
                    <a:pt x="0" y="0"/>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80" name="Freeform 579"/>
            <p:cNvSpPr>
              <a:spLocks/>
            </p:cNvSpPr>
            <p:nvPr/>
          </p:nvSpPr>
          <p:spPr bwMode="auto">
            <a:xfrm>
              <a:off x="3338513" y="2063750"/>
              <a:ext cx="382588" cy="200025"/>
            </a:xfrm>
            <a:custGeom>
              <a:avLst/>
              <a:gdLst>
                <a:gd name="T0" fmla="*/ 0 w 117"/>
                <a:gd name="T1" fmla="*/ 44 h 61"/>
                <a:gd name="T2" fmla="*/ 13 w 117"/>
                <a:gd name="T3" fmla="*/ 44 h 61"/>
                <a:gd name="T4" fmla="*/ 90 w 117"/>
                <a:gd name="T5" fmla="*/ 19 h 61"/>
                <a:gd name="T6" fmla="*/ 117 w 117"/>
                <a:gd name="T7" fmla="*/ 0 h 61"/>
                <a:gd name="T8" fmla="*/ 102 w 117"/>
                <a:gd name="T9" fmla="*/ 28 h 61"/>
                <a:gd name="T10" fmla="*/ 18 w 117"/>
                <a:gd name="T11" fmla="*/ 56 h 61"/>
                <a:gd name="T12" fmla="*/ 0 w 117"/>
                <a:gd name="T13" fmla="*/ 47 h 61"/>
                <a:gd name="T14" fmla="*/ 0 w 117"/>
                <a:gd name="T15" fmla="*/ 44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61">
                  <a:moveTo>
                    <a:pt x="0" y="44"/>
                  </a:moveTo>
                  <a:cubicBezTo>
                    <a:pt x="1" y="40"/>
                    <a:pt x="13" y="44"/>
                    <a:pt x="13" y="44"/>
                  </a:cubicBezTo>
                  <a:cubicBezTo>
                    <a:pt x="13" y="44"/>
                    <a:pt x="71" y="36"/>
                    <a:pt x="90" y="19"/>
                  </a:cubicBezTo>
                  <a:cubicBezTo>
                    <a:pt x="95" y="14"/>
                    <a:pt x="117" y="0"/>
                    <a:pt x="117" y="0"/>
                  </a:cubicBezTo>
                  <a:cubicBezTo>
                    <a:pt x="117" y="0"/>
                    <a:pt x="105" y="25"/>
                    <a:pt x="102" y="28"/>
                  </a:cubicBezTo>
                  <a:cubicBezTo>
                    <a:pt x="82" y="51"/>
                    <a:pt x="48" y="61"/>
                    <a:pt x="18" y="56"/>
                  </a:cubicBezTo>
                  <a:cubicBezTo>
                    <a:pt x="13" y="55"/>
                    <a:pt x="0" y="47"/>
                    <a:pt x="0" y="47"/>
                  </a:cubicBezTo>
                  <a:lnTo>
                    <a:pt x="0" y="44"/>
                  </a:ln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81" name="Freeform 580"/>
            <p:cNvSpPr>
              <a:spLocks/>
            </p:cNvSpPr>
            <p:nvPr/>
          </p:nvSpPr>
          <p:spPr bwMode="auto">
            <a:xfrm>
              <a:off x="3452813" y="2717800"/>
              <a:ext cx="136525" cy="130175"/>
            </a:xfrm>
            <a:custGeom>
              <a:avLst/>
              <a:gdLst>
                <a:gd name="T0" fmla="*/ 0 w 42"/>
                <a:gd name="T1" fmla="*/ 16 h 40"/>
                <a:gd name="T2" fmla="*/ 23 w 42"/>
                <a:gd name="T3" fmla="*/ 11 h 40"/>
                <a:gd name="T4" fmla="*/ 37 w 42"/>
                <a:gd name="T5" fmla="*/ 11 h 40"/>
                <a:gd name="T6" fmla="*/ 23 w 42"/>
                <a:gd name="T7" fmla="*/ 40 h 40"/>
                <a:gd name="T8" fmla="*/ 0 w 42"/>
                <a:gd name="T9" fmla="*/ 16 h 40"/>
              </a:gdLst>
              <a:ahLst/>
              <a:cxnLst>
                <a:cxn ang="0">
                  <a:pos x="T0" y="T1"/>
                </a:cxn>
                <a:cxn ang="0">
                  <a:pos x="T2" y="T3"/>
                </a:cxn>
                <a:cxn ang="0">
                  <a:pos x="T4" y="T5"/>
                </a:cxn>
                <a:cxn ang="0">
                  <a:pos x="T6" y="T7"/>
                </a:cxn>
                <a:cxn ang="0">
                  <a:pos x="T8" y="T9"/>
                </a:cxn>
              </a:cxnLst>
              <a:rect l="0" t="0" r="r" b="b"/>
              <a:pathLst>
                <a:path w="42" h="40">
                  <a:moveTo>
                    <a:pt x="0" y="16"/>
                  </a:moveTo>
                  <a:cubicBezTo>
                    <a:pt x="23" y="11"/>
                    <a:pt x="23" y="11"/>
                    <a:pt x="23" y="11"/>
                  </a:cubicBezTo>
                  <a:cubicBezTo>
                    <a:pt x="23" y="11"/>
                    <a:pt x="42" y="0"/>
                    <a:pt x="37" y="11"/>
                  </a:cubicBezTo>
                  <a:cubicBezTo>
                    <a:pt x="32" y="23"/>
                    <a:pt x="23" y="40"/>
                    <a:pt x="23" y="40"/>
                  </a:cubicBezTo>
                  <a:lnTo>
                    <a:pt x="0" y="16"/>
                  </a:ln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82" name="Freeform 581"/>
            <p:cNvSpPr>
              <a:spLocks/>
            </p:cNvSpPr>
            <p:nvPr/>
          </p:nvSpPr>
          <p:spPr bwMode="auto">
            <a:xfrm>
              <a:off x="2101850" y="2593975"/>
              <a:ext cx="107950" cy="90488"/>
            </a:xfrm>
            <a:custGeom>
              <a:avLst/>
              <a:gdLst>
                <a:gd name="T0" fmla="*/ 0 w 33"/>
                <a:gd name="T1" fmla="*/ 0 h 28"/>
                <a:gd name="T2" fmla="*/ 33 w 33"/>
                <a:gd name="T3" fmla="*/ 0 h 28"/>
                <a:gd name="T4" fmla="*/ 12 w 33"/>
                <a:gd name="T5" fmla="*/ 20 h 28"/>
                <a:gd name="T6" fmla="*/ 0 w 33"/>
                <a:gd name="T7" fmla="*/ 0 h 28"/>
              </a:gdLst>
              <a:ahLst/>
              <a:cxnLst>
                <a:cxn ang="0">
                  <a:pos x="T0" y="T1"/>
                </a:cxn>
                <a:cxn ang="0">
                  <a:pos x="T2" y="T3"/>
                </a:cxn>
                <a:cxn ang="0">
                  <a:pos x="T4" y="T5"/>
                </a:cxn>
                <a:cxn ang="0">
                  <a:pos x="T6" y="T7"/>
                </a:cxn>
              </a:cxnLst>
              <a:rect l="0" t="0" r="r" b="b"/>
              <a:pathLst>
                <a:path w="33" h="28">
                  <a:moveTo>
                    <a:pt x="0" y="0"/>
                  </a:moveTo>
                  <a:cubicBezTo>
                    <a:pt x="33" y="0"/>
                    <a:pt x="33" y="0"/>
                    <a:pt x="33" y="0"/>
                  </a:cubicBezTo>
                  <a:cubicBezTo>
                    <a:pt x="33" y="0"/>
                    <a:pt x="22" y="28"/>
                    <a:pt x="12" y="20"/>
                  </a:cubicBezTo>
                  <a:cubicBezTo>
                    <a:pt x="3" y="13"/>
                    <a:pt x="0" y="0"/>
                    <a:pt x="0" y="0"/>
                  </a:cubicBezTo>
                  <a:close/>
                </a:path>
              </a:pathLst>
            </a:custGeom>
            <a:solidFill>
              <a:srgbClr val="226202"/>
            </a:solidFill>
            <a:ln>
              <a:noFill/>
            </a:ln>
          </p:spPr>
          <p:txBody>
            <a:bodyPr vert="horz" wrap="square" lIns="91440" tIns="45720" rIns="91440" bIns="45720" numCol="1" anchor="t" anchorCtr="0" compatLnSpc="1">
              <a:prstTxWarp prst="textNoShape">
                <a:avLst/>
              </a:prstTxWarp>
            </a:bodyPr>
            <a:lstStyle/>
            <a:p>
              <a:endParaRPr lang="en-US"/>
            </a:p>
          </p:txBody>
        </p:sp>
        <p:sp>
          <p:nvSpPr>
            <p:cNvPr id="583" name="Freeform 582"/>
            <p:cNvSpPr>
              <a:spLocks/>
            </p:cNvSpPr>
            <p:nvPr/>
          </p:nvSpPr>
          <p:spPr bwMode="auto">
            <a:xfrm>
              <a:off x="1912938" y="2106613"/>
              <a:ext cx="219075" cy="111125"/>
            </a:xfrm>
            <a:custGeom>
              <a:avLst/>
              <a:gdLst>
                <a:gd name="T0" fmla="*/ 25 w 67"/>
                <a:gd name="T1" fmla="*/ 27 h 34"/>
                <a:gd name="T2" fmla="*/ 48 w 67"/>
                <a:gd name="T3" fmla="*/ 1 h 34"/>
                <a:gd name="T4" fmla="*/ 57 w 67"/>
                <a:gd name="T5" fmla="*/ 11 h 34"/>
                <a:gd name="T6" fmla="*/ 25 w 67"/>
                <a:gd name="T7" fmla="*/ 27 h 34"/>
              </a:gdLst>
              <a:ahLst/>
              <a:cxnLst>
                <a:cxn ang="0">
                  <a:pos x="T0" y="T1"/>
                </a:cxn>
                <a:cxn ang="0">
                  <a:pos x="T2" y="T3"/>
                </a:cxn>
                <a:cxn ang="0">
                  <a:pos x="T4" y="T5"/>
                </a:cxn>
                <a:cxn ang="0">
                  <a:pos x="T6" y="T7"/>
                </a:cxn>
              </a:cxnLst>
              <a:rect l="0" t="0" r="r" b="b"/>
              <a:pathLst>
                <a:path w="67" h="34">
                  <a:moveTo>
                    <a:pt x="25" y="27"/>
                  </a:moveTo>
                  <a:cubicBezTo>
                    <a:pt x="0" y="34"/>
                    <a:pt x="33" y="0"/>
                    <a:pt x="48" y="1"/>
                  </a:cubicBezTo>
                  <a:cubicBezTo>
                    <a:pt x="63" y="3"/>
                    <a:pt x="67" y="9"/>
                    <a:pt x="57" y="11"/>
                  </a:cubicBezTo>
                  <a:cubicBezTo>
                    <a:pt x="48" y="14"/>
                    <a:pt x="51" y="20"/>
                    <a:pt x="25" y="27"/>
                  </a:cubicBezTo>
                  <a:close/>
                </a:path>
              </a:pathLst>
            </a:custGeom>
            <a:solidFill>
              <a:srgbClr val="87C400">
                <a:lumMod val="20000"/>
                <a:lumOff val="8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32" name="blueberries"/>
          <p:cNvGrpSpPr/>
          <p:nvPr/>
        </p:nvGrpSpPr>
        <p:grpSpPr>
          <a:xfrm>
            <a:off x="4024019" y="6027094"/>
            <a:ext cx="817245" cy="725170"/>
            <a:chOff x="0" y="0"/>
            <a:chExt cx="2432050" cy="2157413"/>
          </a:xfrm>
        </p:grpSpPr>
        <p:sp>
          <p:nvSpPr>
            <p:cNvPr id="433" name="Freeform 432"/>
            <p:cNvSpPr>
              <a:spLocks/>
            </p:cNvSpPr>
            <p:nvPr/>
          </p:nvSpPr>
          <p:spPr bwMode="auto">
            <a:xfrm>
              <a:off x="0" y="0"/>
              <a:ext cx="2432050" cy="2157413"/>
            </a:xfrm>
            <a:custGeom>
              <a:avLst/>
              <a:gdLst>
                <a:gd name="T0" fmla="*/ 637 w 647"/>
                <a:gd name="T1" fmla="*/ 409 h 573"/>
                <a:gd name="T2" fmla="*/ 592 w 647"/>
                <a:gd name="T3" fmla="*/ 344 h 573"/>
                <a:gd name="T4" fmla="*/ 602 w 647"/>
                <a:gd name="T5" fmla="*/ 328 h 573"/>
                <a:gd name="T6" fmla="*/ 608 w 647"/>
                <a:gd name="T7" fmla="*/ 247 h 573"/>
                <a:gd name="T8" fmla="*/ 540 w 647"/>
                <a:gd name="T9" fmla="*/ 184 h 573"/>
                <a:gd name="T10" fmla="*/ 491 w 647"/>
                <a:gd name="T11" fmla="*/ 177 h 573"/>
                <a:gd name="T12" fmla="*/ 492 w 647"/>
                <a:gd name="T13" fmla="*/ 161 h 573"/>
                <a:gd name="T14" fmla="*/ 473 w 647"/>
                <a:gd name="T15" fmla="*/ 104 h 573"/>
                <a:gd name="T16" fmla="*/ 400 w 647"/>
                <a:gd name="T17" fmla="*/ 77 h 573"/>
                <a:gd name="T18" fmla="*/ 399 w 647"/>
                <a:gd name="T19" fmla="*/ 77 h 573"/>
                <a:gd name="T20" fmla="*/ 384 w 647"/>
                <a:gd name="T21" fmla="*/ 78 h 573"/>
                <a:gd name="T22" fmla="*/ 383 w 647"/>
                <a:gd name="T23" fmla="*/ 78 h 573"/>
                <a:gd name="T24" fmla="*/ 374 w 647"/>
                <a:gd name="T25" fmla="*/ 74 h 573"/>
                <a:gd name="T26" fmla="*/ 368 w 647"/>
                <a:gd name="T27" fmla="*/ 55 h 573"/>
                <a:gd name="T28" fmla="*/ 332 w 647"/>
                <a:gd name="T29" fmla="*/ 14 h 573"/>
                <a:gd name="T30" fmla="*/ 269 w 647"/>
                <a:gd name="T31" fmla="*/ 0 h 573"/>
                <a:gd name="T32" fmla="*/ 186 w 647"/>
                <a:gd name="T33" fmla="*/ 23 h 573"/>
                <a:gd name="T34" fmla="*/ 140 w 647"/>
                <a:gd name="T35" fmla="*/ 105 h 573"/>
                <a:gd name="T36" fmla="*/ 140 w 647"/>
                <a:gd name="T37" fmla="*/ 105 h 573"/>
                <a:gd name="T38" fmla="*/ 139 w 647"/>
                <a:gd name="T39" fmla="*/ 113 h 573"/>
                <a:gd name="T40" fmla="*/ 129 w 647"/>
                <a:gd name="T41" fmla="*/ 118 h 573"/>
                <a:gd name="T42" fmla="*/ 83 w 647"/>
                <a:gd name="T43" fmla="*/ 200 h 573"/>
                <a:gd name="T44" fmla="*/ 83 w 647"/>
                <a:gd name="T45" fmla="*/ 200 h 573"/>
                <a:gd name="T46" fmla="*/ 85 w 647"/>
                <a:gd name="T47" fmla="*/ 234 h 573"/>
                <a:gd name="T48" fmla="*/ 12 w 647"/>
                <a:gd name="T49" fmla="*/ 301 h 573"/>
                <a:gd name="T50" fmla="*/ 4 w 647"/>
                <a:gd name="T51" fmla="*/ 338 h 573"/>
                <a:gd name="T52" fmla="*/ 84 w 647"/>
                <a:gd name="T53" fmla="*/ 468 h 573"/>
                <a:gd name="T54" fmla="*/ 140 w 647"/>
                <a:gd name="T55" fmla="*/ 481 h 573"/>
                <a:gd name="T56" fmla="*/ 172 w 647"/>
                <a:gd name="T57" fmla="*/ 477 h 573"/>
                <a:gd name="T58" fmla="*/ 187 w 647"/>
                <a:gd name="T59" fmla="*/ 508 h 573"/>
                <a:gd name="T60" fmla="*/ 226 w 647"/>
                <a:gd name="T61" fmla="*/ 543 h 573"/>
                <a:gd name="T62" fmla="*/ 291 w 647"/>
                <a:gd name="T63" fmla="*/ 561 h 573"/>
                <a:gd name="T64" fmla="*/ 315 w 647"/>
                <a:gd name="T65" fmla="*/ 559 h 573"/>
                <a:gd name="T66" fmla="*/ 355 w 647"/>
                <a:gd name="T67" fmla="*/ 542 h 573"/>
                <a:gd name="T68" fmla="*/ 397 w 647"/>
                <a:gd name="T69" fmla="*/ 499 h 573"/>
                <a:gd name="T70" fmla="*/ 462 w 647"/>
                <a:gd name="T71" fmla="*/ 560 h 573"/>
                <a:gd name="T72" fmla="*/ 518 w 647"/>
                <a:gd name="T73" fmla="*/ 573 h 573"/>
                <a:gd name="T74" fmla="*/ 630 w 647"/>
                <a:gd name="T75" fmla="*/ 500 h 573"/>
                <a:gd name="T76" fmla="*/ 637 w 647"/>
                <a:gd name="T77" fmla="*/ 4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7" h="573">
                  <a:moveTo>
                    <a:pt x="637" y="409"/>
                  </a:moveTo>
                  <a:cubicBezTo>
                    <a:pt x="632" y="385"/>
                    <a:pt x="615" y="362"/>
                    <a:pt x="592" y="344"/>
                  </a:cubicBezTo>
                  <a:cubicBezTo>
                    <a:pt x="596" y="339"/>
                    <a:pt x="599" y="334"/>
                    <a:pt x="602" y="328"/>
                  </a:cubicBezTo>
                  <a:cubicBezTo>
                    <a:pt x="616" y="303"/>
                    <a:pt x="618" y="275"/>
                    <a:pt x="608" y="247"/>
                  </a:cubicBezTo>
                  <a:cubicBezTo>
                    <a:pt x="596" y="216"/>
                    <a:pt x="565" y="194"/>
                    <a:pt x="540" y="184"/>
                  </a:cubicBezTo>
                  <a:cubicBezTo>
                    <a:pt x="525" y="178"/>
                    <a:pt x="509" y="176"/>
                    <a:pt x="491" y="177"/>
                  </a:cubicBezTo>
                  <a:cubicBezTo>
                    <a:pt x="492" y="172"/>
                    <a:pt x="492" y="167"/>
                    <a:pt x="492" y="161"/>
                  </a:cubicBezTo>
                  <a:cubicBezTo>
                    <a:pt x="491" y="142"/>
                    <a:pt x="489" y="120"/>
                    <a:pt x="473" y="104"/>
                  </a:cubicBezTo>
                  <a:cubicBezTo>
                    <a:pt x="451" y="82"/>
                    <a:pt x="422" y="77"/>
                    <a:pt x="400" y="77"/>
                  </a:cubicBezTo>
                  <a:cubicBezTo>
                    <a:pt x="399" y="77"/>
                    <a:pt x="399" y="77"/>
                    <a:pt x="399" y="77"/>
                  </a:cubicBezTo>
                  <a:cubicBezTo>
                    <a:pt x="392" y="77"/>
                    <a:pt x="387" y="78"/>
                    <a:pt x="384" y="78"/>
                  </a:cubicBezTo>
                  <a:cubicBezTo>
                    <a:pt x="383" y="78"/>
                    <a:pt x="383" y="78"/>
                    <a:pt x="383" y="78"/>
                  </a:cubicBezTo>
                  <a:cubicBezTo>
                    <a:pt x="380" y="76"/>
                    <a:pt x="377" y="75"/>
                    <a:pt x="374" y="74"/>
                  </a:cubicBezTo>
                  <a:cubicBezTo>
                    <a:pt x="372" y="67"/>
                    <a:pt x="370" y="61"/>
                    <a:pt x="368" y="55"/>
                  </a:cubicBezTo>
                  <a:cubicBezTo>
                    <a:pt x="362" y="37"/>
                    <a:pt x="349" y="23"/>
                    <a:pt x="332" y="14"/>
                  </a:cubicBezTo>
                  <a:cubicBezTo>
                    <a:pt x="313" y="5"/>
                    <a:pt x="292" y="0"/>
                    <a:pt x="269" y="0"/>
                  </a:cubicBezTo>
                  <a:cubicBezTo>
                    <a:pt x="240" y="0"/>
                    <a:pt x="210" y="8"/>
                    <a:pt x="186" y="23"/>
                  </a:cubicBezTo>
                  <a:cubicBezTo>
                    <a:pt x="146" y="47"/>
                    <a:pt x="140" y="91"/>
                    <a:pt x="140" y="105"/>
                  </a:cubicBezTo>
                  <a:cubicBezTo>
                    <a:pt x="140" y="105"/>
                    <a:pt x="140" y="105"/>
                    <a:pt x="140" y="105"/>
                  </a:cubicBezTo>
                  <a:cubicBezTo>
                    <a:pt x="139" y="107"/>
                    <a:pt x="139" y="110"/>
                    <a:pt x="139" y="113"/>
                  </a:cubicBezTo>
                  <a:cubicBezTo>
                    <a:pt x="136" y="115"/>
                    <a:pt x="133" y="117"/>
                    <a:pt x="129" y="118"/>
                  </a:cubicBezTo>
                  <a:cubicBezTo>
                    <a:pt x="89" y="142"/>
                    <a:pt x="84" y="186"/>
                    <a:pt x="83" y="200"/>
                  </a:cubicBezTo>
                  <a:cubicBezTo>
                    <a:pt x="83" y="200"/>
                    <a:pt x="83" y="200"/>
                    <a:pt x="83" y="200"/>
                  </a:cubicBezTo>
                  <a:cubicBezTo>
                    <a:pt x="82" y="211"/>
                    <a:pt x="82" y="222"/>
                    <a:pt x="85" y="234"/>
                  </a:cubicBezTo>
                  <a:cubicBezTo>
                    <a:pt x="51" y="248"/>
                    <a:pt x="24" y="272"/>
                    <a:pt x="12" y="301"/>
                  </a:cubicBezTo>
                  <a:cubicBezTo>
                    <a:pt x="8" y="312"/>
                    <a:pt x="5" y="325"/>
                    <a:pt x="4" y="338"/>
                  </a:cubicBezTo>
                  <a:cubicBezTo>
                    <a:pt x="0" y="391"/>
                    <a:pt x="30" y="440"/>
                    <a:pt x="84" y="468"/>
                  </a:cubicBezTo>
                  <a:cubicBezTo>
                    <a:pt x="101" y="476"/>
                    <a:pt x="121" y="481"/>
                    <a:pt x="140" y="481"/>
                  </a:cubicBezTo>
                  <a:cubicBezTo>
                    <a:pt x="151" y="481"/>
                    <a:pt x="162" y="480"/>
                    <a:pt x="172" y="477"/>
                  </a:cubicBezTo>
                  <a:cubicBezTo>
                    <a:pt x="175" y="488"/>
                    <a:pt x="180" y="499"/>
                    <a:pt x="187" y="508"/>
                  </a:cubicBezTo>
                  <a:cubicBezTo>
                    <a:pt x="196" y="521"/>
                    <a:pt x="210" y="533"/>
                    <a:pt x="226" y="543"/>
                  </a:cubicBezTo>
                  <a:cubicBezTo>
                    <a:pt x="245" y="555"/>
                    <a:pt x="267" y="561"/>
                    <a:pt x="291" y="561"/>
                  </a:cubicBezTo>
                  <a:cubicBezTo>
                    <a:pt x="299" y="561"/>
                    <a:pt x="307" y="560"/>
                    <a:pt x="315" y="559"/>
                  </a:cubicBezTo>
                  <a:cubicBezTo>
                    <a:pt x="330" y="556"/>
                    <a:pt x="345" y="548"/>
                    <a:pt x="355" y="542"/>
                  </a:cubicBezTo>
                  <a:cubicBezTo>
                    <a:pt x="372" y="531"/>
                    <a:pt x="387" y="516"/>
                    <a:pt x="397" y="499"/>
                  </a:cubicBezTo>
                  <a:cubicBezTo>
                    <a:pt x="410" y="524"/>
                    <a:pt x="433" y="545"/>
                    <a:pt x="462" y="560"/>
                  </a:cubicBezTo>
                  <a:cubicBezTo>
                    <a:pt x="479" y="568"/>
                    <a:pt x="498" y="573"/>
                    <a:pt x="518" y="573"/>
                  </a:cubicBezTo>
                  <a:cubicBezTo>
                    <a:pt x="569" y="573"/>
                    <a:pt x="613" y="544"/>
                    <a:pt x="630" y="500"/>
                  </a:cubicBezTo>
                  <a:cubicBezTo>
                    <a:pt x="641" y="470"/>
                    <a:pt x="647" y="452"/>
                    <a:pt x="637" y="409"/>
                  </a:cubicBezTo>
                  <a:close/>
                </a:path>
              </a:pathLst>
            </a:custGeom>
            <a:solidFill>
              <a:srgbClr val="440C72">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4" name="Freeform 433"/>
            <p:cNvSpPr>
              <a:spLocks/>
            </p:cNvSpPr>
            <p:nvPr/>
          </p:nvSpPr>
          <p:spPr bwMode="auto">
            <a:xfrm>
              <a:off x="579438" y="41275"/>
              <a:ext cx="781050" cy="749300"/>
            </a:xfrm>
            <a:custGeom>
              <a:avLst/>
              <a:gdLst>
                <a:gd name="T0" fmla="*/ 4 w 208"/>
                <a:gd name="T1" fmla="*/ 96 h 199"/>
                <a:gd name="T2" fmla="*/ 34 w 208"/>
                <a:gd name="T3" fmla="*/ 175 h 199"/>
                <a:gd name="T4" fmla="*/ 110 w 208"/>
                <a:gd name="T5" fmla="*/ 197 h 199"/>
                <a:gd name="T6" fmla="*/ 176 w 208"/>
                <a:gd name="T7" fmla="*/ 166 h 199"/>
                <a:gd name="T8" fmla="*/ 199 w 208"/>
                <a:gd name="T9" fmla="*/ 122 h 199"/>
                <a:gd name="T10" fmla="*/ 206 w 208"/>
                <a:gd name="T11" fmla="*/ 97 h 199"/>
                <a:gd name="T12" fmla="*/ 197 w 208"/>
                <a:gd name="T13" fmla="*/ 50 h 199"/>
                <a:gd name="T14" fmla="*/ 170 w 208"/>
                <a:gd name="T15" fmla="*/ 20 h 199"/>
                <a:gd name="T16" fmla="*/ 41 w 208"/>
                <a:gd name="T17" fmla="*/ 28 h 199"/>
                <a:gd name="T18" fmla="*/ 4 w 208"/>
                <a:gd name="T19" fmla="*/ 9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9">
                  <a:moveTo>
                    <a:pt x="4" y="96"/>
                  </a:moveTo>
                  <a:cubicBezTo>
                    <a:pt x="0" y="123"/>
                    <a:pt x="11" y="159"/>
                    <a:pt x="34" y="175"/>
                  </a:cubicBezTo>
                  <a:cubicBezTo>
                    <a:pt x="56" y="189"/>
                    <a:pt x="83" y="199"/>
                    <a:pt x="110" y="197"/>
                  </a:cubicBezTo>
                  <a:cubicBezTo>
                    <a:pt x="136" y="196"/>
                    <a:pt x="160" y="184"/>
                    <a:pt x="176" y="166"/>
                  </a:cubicBezTo>
                  <a:cubicBezTo>
                    <a:pt x="187" y="154"/>
                    <a:pt x="194" y="137"/>
                    <a:pt x="199" y="122"/>
                  </a:cubicBezTo>
                  <a:cubicBezTo>
                    <a:pt x="202" y="113"/>
                    <a:pt x="204" y="105"/>
                    <a:pt x="206" y="97"/>
                  </a:cubicBezTo>
                  <a:cubicBezTo>
                    <a:pt x="208" y="82"/>
                    <a:pt x="202" y="64"/>
                    <a:pt x="197" y="50"/>
                  </a:cubicBezTo>
                  <a:cubicBezTo>
                    <a:pt x="192" y="36"/>
                    <a:pt x="183" y="26"/>
                    <a:pt x="170" y="20"/>
                  </a:cubicBezTo>
                  <a:cubicBezTo>
                    <a:pt x="130" y="0"/>
                    <a:pt x="78" y="5"/>
                    <a:pt x="41" y="28"/>
                  </a:cubicBezTo>
                  <a:cubicBezTo>
                    <a:pt x="3" y="51"/>
                    <a:pt x="4" y="96"/>
                    <a:pt x="4" y="96"/>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5" name="Freeform 434"/>
            <p:cNvSpPr>
              <a:spLocks noEditPoints="1"/>
            </p:cNvSpPr>
            <p:nvPr/>
          </p:nvSpPr>
          <p:spPr bwMode="auto">
            <a:xfrm>
              <a:off x="571500" y="60325"/>
              <a:ext cx="796925" cy="730250"/>
            </a:xfrm>
            <a:custGeom>
              <a:avLst/>
              <a:gdLst>
                <a:gd name="T0" fmla="*/ 106 w 212"/>
                <a:gd name="T1" fmla="*/ 194 h 194"/>
                <a:gd name="T2" fmla="*/ 106 w 212"/>
                <a:gd name="T3" fmla="*/ 194 h 194"/>
                <a:gd name="T4" fmla="*/ 35 w 212"/>
                <a:gd name="T5" fmla="*/ 171 h 194"/>
                <a:gd name="T6" fmla="*/ 4 w 212"/>
                <a:gd name="T7" fmla="*/ 91 h 194"/>
                <a:gd name="T8" fmla="*/ 42 w 212"/>
                <a:gd name="T9" fmla="*/ 21 h 194"/>
                <a:gd name="T10" fmla="*/ 117 w 212"/>
                <a:gd name="T11" fmla="*/ 0 h 194"/>
                <a:gd name="T12" fmla="*/ 173 w 212"/>
                <a:gd name="T13" fmla="*/ 13 h 194"/>
                <a:gd name="T14" fmla="*/ 201 w 212"/>
                <a:gd name="T15" fmla="*/ 45 h 194"/>
                <a:gd name="T16" fmla="*/ 210 w 212"/>
                <a:gd name="T17" fmla="*/ 92 h 194"/>
                <a:gd name="T18" fmla="*/ 203 w 212"/>
                <a:gd name="T19" fmla="*/ 117 h 194"/>
                <a:gd name="T20" fmla="*/ 180 w 212"/>
                <a:gd name="T21" fmla="*/ 163 h 194"/>
                <a:gd name="T22" fmla="*/ 112 w 212"/>
                <a:gd name="T23" fmla="*/ 194 h 194"/>
                <a:gd name="T24" fmla="*/ 106 w 212"/>
                <a:gd name="T25" fmla="*/ 194 h 194"/>
                <a:gd name="T26" fmla="*/ 117 w 212"/>
                <a:gd name="T27" fmla="*/ 4 h 194"/>
                <a:gd name="T28" fmla="*/ 44 w 212"/>
                <a:gd name="T29" fmla="*/ 24 h 194"/>
                <a:gd name="T30" fmla="*/ 8 w 212"/>
                <a:gd name="T31" fmla="*/ 91 h 194"/>
                <a:gd name="T32" fmla="*/ 37 w 212"/>
                <a:gd name="T33" fmla="*/ 168 h 194"/>
                <a:gd name="T34" fmla="*/ 106 w 212"/>
                <a:gd name="T35" fmla="*/ 190 h 194"/>
                <a:gd name="T36" fmla="*/ 106 w 212"/>
                <a:gd name="T37" fmla="*/ 190 h 194"/>
                <a:gd name="T38" fmla="*/ 111 w 212"/>
                <a:gd name="T39" fmla="*/ 190 h 194"/>
                <a:gd name="T40" fmla="*/ 177 w 212"/>
                <a:gd name="T41" fmla="*/ 160 h 194"/>
                <a:gd name="T42" fmla="*/ 199 w 212"/>
                <a:gd name="T43" fmla="*/ 116 h 194"/>
                <a:gd name="T44" fmla="*/ 206 w 212"/>
                <a:gd name="T45" fmla="*/ 91 h 194"/>
                <a:gd name="T46" fmla="*/ 197 w 212"/>
                <a:gd name="T47" fmla="*/ 46 h 194"/>
                <a:gd name="T48" fmla="*/ 171 w 212"/>
                <a:gd name="T49" fmla="*/ 16 h 194"/>
                <a:gd name="T50" fmla="*/ 117 w 212"/>
                <a:gd name="T51" fmla="*/ 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2" h="194">
                  <a:moveTo>
                    <a:pt x="106" y="194"/>
                  </a:moveTo>
                  <a:cubicBezTo>
                    <a:pt x="106" y="194"/>
                    <a:pt x="106" y="194"/>
                    <a:pt x="106" y="194"/>
                  </a:cubicBezTo>
                  <a:cubicBezTo>
                    <a:pt x="83" y="194"/>
                    <a:pt x="57" y="186"/>
                    <a:pt x="35" y="171"/>
                  </a:cubicBezTo>
                  <a:cubicBezTo>
                    <a:pt x="10" y="155"/>
                    <a:pt x="0" y="118"/>
                    <a:pt x="4" y="91"/>
                  </a:cubicBezTo>
                  <a:cubicBezTo>
                    <a:pt x="4" y="91"/>
                    <a:pt x="4" y="44"/>
                    <a:pt x="42" y="21"/>
                  </a:cubicBezTo>
                  <a:cubicBezTo>
                    <a:pt x="64" y="8"/>
                    <a:pt x="91" y="0"/>
                    <a:pt x="117" y="0"/>
                  </a:cubicBezTo>
                  <a:cubicBezTo>
                    <a:pt x="137" y="0"/>
                    <a:pt x="156" y="5"/>
                    <a:pt x="173" y="13"/>
                  </a:cubicBezTo>
                  <a:cubicBezTo>
                    <a:pt x="186" y="19"/>
                    <a:pt x="196" y="30"/>
                    <a:pt x="201" y="45"/>
                  </a:cubicBezTo>
                  <a:cubicBezTo>
                    <a:pt x="207" y="59"/>
                    <a:pt x="212" y="77"/>
                    <a:pt x="210" y="92"/>
                  </a:cubicBezTo>
                  <a:cubicBezTo>
                    <a:pt x="208" y="100"/>
                    <a:pt x="206" y="108"/>
                    <a:pt x="203" y="117"/>
                  </a:cubicBezTo>
                  <a:cubicBezTo>
                    <a:pt x="199" y="132"/>
                    <a:pt x="192" y="150"/>
                    <a:pt x="180" y="163"/>
                  </a:cubicBezTo>
                  <a:cubicBezTo>
                    <a:pt x="163" y="181"/>
                    <a:pt x="138" y="193"/>
                    <a:pt x="112" y="194"/>
                  </a:cubicBezTo>
                  <a:cubicBezTo>
                    <a:pt x="110" y="194"/>
                    <a:pt x="108" y="194"/>
                    <a:pt x="106" y="194"/>
                  </a:cubicBezTo>
                  <a:close/>
                  <a:moveTo>
                    <a:pt x="117" y="4"/>
                  </a:moveTo>
                  <a:cubicBezTo>
                    <a:pt x="92" y="4"/>
                    <a:pt x="66" y="11"/>
                    <a:pt x="44" y="24"/>
                  </a:cubicBezTo>
                  <a:cubicBezTo>
                    <a:pt x="8" y="46"/>
                    <a:pt x="8" y="91"/>
                    <a:pt x="8" y="91"/>
                  </a:cubicBezTo>
                  <a:cubicBezTo>
                    <a:pt x="4" y="117"/>
                    <a:pt x="14" y="153"/>
                    <a:pt x="37" y="168"/>
                  </a:cubicBezTo>
                  <a:cubicBezTo>
                    <a:pt x="58" y="182"/>
                    <a:pt x="83" y="190"/>
                    <a:pt x="106" y="190"/>
                  </a:cubicBezTo>
                  <a:cubicBezTo>
                    <a:pt x="106" y="190"/>
                    <a:pt x="106" y="190"/>
                    <a:pt x="106" y="190"/>
                  </a:cubicBezTo>
                  <a:cubicBezTo>
                    <a:pt x="108" y="190"/>
                    <a:pt x="110" y="190"/>
                    <a:pt x="111" y="190"/>
                  </a:cubicBezTo>
                  <a:cubicBezTo>
                    <a:pt x="137" y="189"/>
                    <a:pt x="161" y="178"/>
                    <a:pt x="177" y="160"/>
                  </a:cubicBezTo>
                  <a:cubicBezTo>
                    <a:pt x="188" y="148"/>
                    <a:pt x="195" y="130"/>
                    <a:pt x="199" y="116"/>
                  </a:cubicBezTo>
                  <a:cubicBezTo>
                    <a:pt x="202" y="107"/>
                    <a:pt x="204" y="99"/>
                    <a:pt x="206" y="91"/>
                  </a:cubicBezTo>
                  <a:cubicBezTo>
                    <a:pt x="208" y="77"/>
                    <a:pt x="203" y="60"/>
                    <a:pt x="197" y="46"/>
                  </a:cubicBezTo>
                  <a:cubicBezTo>
                    <a:pt x="193" y="33"/>
                    <a:pt x="184" y="23"/>
                    <a:pt x="171" y="16"/>
                  </a:cubicBezTo>
                  <a:cubicBezTo>
                    <a:pt x="155" y="8"/>
                    <a:pt x="137" y="4"/>
                    <a:pt x="117" y="4"/>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6" name="Freeform 435"/>
            <p:cNvSpPr>
              <a:spLocks/>
            </p:cNvSpPr>
            <p:nvPr/>
          </p:nvSpPr>
          <p:spPr bwMode="auto">
            <a:xfrm>
              <a:off x="365125" y="398462"/>
              <a:ext cx="784225" cy="749300"/>
            </a:xfrm>
            <a:custGeom>
              <a:avLst/>
              <a:gdLst>
                <a:gd name="T0" fmla="*/ 4 w 209"/>
                <a:gd name="T1" fmla="*/ 96 h 199"/>
                <a:gd name="T2" fmla="*/ 34 w 209"/>
                <a:gd name="T3" fmla="*/ 175 h 199"/>
                <a:gd name="T4" fmla="*/ 110 w 209"/>
                <a:gd name="T5" fmla="*/ 197 h 199"/>
                <a:gd name="T6" fmla="*/ 177 w 209"/>
                <a:gd name="T7" fmla="*/ 166 h 199"/>
                <a:gd name="T8" fmla="*/ 200 w 209"/>
                <a:gd name="T9" fmla="*/ 122 h 199"/>
                <a:gd name="T10" fmla="*/ 206 w 209"/>
                <a:gd name="T11" fmla="*/ 97 h 199"/>
                <a:gd name="T12" fmla="*/ 198 w 209"/>
                <a:gd name="T13" fmla="*/ 50 h 199"/>
                <a:gd name="T14" fmla="*/ 171 w 209"/>
                <a:gd name="T15" fmla="*/ 20 h 199"/>
                <a:gd name="T16" fmla="*/ 42 w 209"/>
                <a:gd name="T17" fmla="*/ 28 h 199"/>
                <a:gd name="T18" fmla="*/ 4 w 209"/>
                <a:gd name="T19" fmla="*/ 9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99">
                  <a:moveTo>
                    <a:pt x="4" y="96"/>
                  </a:moveTo>
                  <a:cubicBezTo>
                    <a:pt x="0" y="123"/>
                    <a:pt x="11" y="159"/>
                    <a:pt x="34" y="175"/>
                  </a:cubicBezTo>
                  <a:cubicBezTo>
                    <a:pt x="56" y="189"/>
                    <a:pt x="84" y="199"/>
                    <a:pt x="110" y="197"/>
                  </a:cubicBezTo>
                  <a:cubicBezTo>
                    <a:pt x="136" y="196"/>
                    <a:pt x="161" y="184"/>
                    <a:pt x="177" y="166"/>
                  </a:cubicBezTo>
                  <a:cubicBezTo>
                    <a:pt x="188" y="154"/>
                    <a:pt x="195" y="137"/>
                    <a:pt x="200" y="122"/>
                  </a:cubicBezTo>
                  <a:cubicBezTo>
                    <a:pt x="203" y="113"/>
                    <a:pt x="205" y="105"/>
                    <a:pt x="206" y="97"/>
                  </a:cubicBezTo>
                  <a:cubicBezTo>
                    <a:pt x="209" y="82"/>
                    <a:pt x="203" y="64"/>
                    <a:pt x="198" y="50"/>
                  </a:cubicBezTo>
                  <a:cubicBezTo>
                    <a:pt x="193" y="37"/>
                    <a:pt x="184" y="26"/>
                    <a:pt x="171" y="20"/>
                  </a:cubicBezTo>
                  <a:cubicBezTo>
                    <a:pt x="130" y="0"/>
                    <a:pt x="79" y="5"/>
                    <a:pt x="42" y="28"/>
                  </a:cubicBezTo>
                  <a:cubicBezTo>
                    <a:pt x="4" y="51"/>
                    <a:pt x="4" y="96"/>
                    <a:pt x="4" y="96"/>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7" name="Freeform 436"/>
            <p:cNvSpPr>
              <a:spLocks noEditPoints="1"/>
            </p:cNvSpPr>
            <p:nvPr/>
          </p:nvSpPr>
          <p:spPr bwMode="auto">
            <a:xfrm>
              <a:off x="357188" y="417512"/>
              <a:ext cx="800100" cy="735013"/>
            </a:xfrm>
            <a:custGeom>
              <a:avLst/>
              <a:gdLst>
                <a:gd name="T0" fmla="*/ 106 w 213"/>
                <a:gd name="T1" fmla="*/ 195 h 195"/>
                <a:gd name="T2" fmla="*/ 106 w 213"/>
                <a:gd name="T3" fmla="*/ 195 h 195"/>
                <a:gd name="T4" fmla="*/ 35 w 213"/>
                <a:gd name="T5" fmla="*/ 171 h 195"/>
                <a:gd name="T6" fmla="*/ 4 w 213"/>
                <a:gd name="T7" fmla="*/ 91 h 195"/>
                <a:gd name="T8" fmla="*/ 43 w 213"/>
                <a:gd name="T9" fmla="*/ 21 h 195"/>
                <a:gd name="T10" fmla="*/ 118 w 213"/>
                <a:gd name="T11" fmla="*/ 0 h 195"/>
                <a:gd name="T12" fmla="*/ 173 w 213"/>
                <a:gd name="T13" fmla="*/ 13 h 195"/>
                <a:gd name="T14" fmla="*/ 202 w 213"/>
                <a:gd name="T15" fmla="*/ 45 h 195"/>
                <a:gd name="T16" fmla="*/ 210 w 213"/>
                <a:gd name="T17" fmla="*/ 92 h 195"/>
                <a:gd name="T18" fmla="*/ 204 w 213"/>
                <a:gd name="T19" fmla="*/ 117 h 195"/>
                <a:gd name="T20" fmla="*/ 180 w 213"/>
                <a:gd name="T21" fmla="*/ 163 h 195"/>
                <a:gd name="T22" fmla="*/ 112 w 213"/>
                <a:gd name="T23" fmla="*/ 194 h 195"/>
                <a:gd name="T24" fmla="*/ 106 w 213"/>
                <a:gd name="T25" fmla="*/ 195 h 195"/>
                <a:gd name="T26" fmla="*/ 118 w 213"/>
                <a:gd name="T27" fmla="*/ 4 h 195"/>
                <a:gd name="T28" fmla="*/ 45 w 213"/>
                <a:gd name="T29" fmla="*/ 25 h 195"/>
                <a:gd name="T30" fmla="*/ 8 w 213"/>
                <a:gd name="T31" fmla="*/ 91 h 195"/>
                <a:gd name="T32" fmla="*/ 38 w 213"/>
                <a:gd name="T33" fmla="*/ 168 h 195"/>
                <a:gd name="T34" fmla="*/ 106 w 213"/>
                <a:gd name="T35" fmla="*/ 191 h 195"/>
                <a:gd name="T36" fmla="*/ 106 w 213"/>
                <a:gd name="T37" fmla="*/ 191 h 195"/>
                <a:gd name="T38" fmla="*/ 112 w 213"/>
                <a:gd name="T39" fmla="*/ 190 h 195"/>
                <a:gd name="T40" fmla="*/ 178 w 213"/>
                <a:gd name="T41" fmla="*/ 160 h 195"/>
                <a:gd name="T42" fmla="*/ 200 w 213"/>
                <a:gd name="T43" fmla="*/ 116 h 195"/>
                <a:gd name="T44" fmla="*/ 206 w 213"/>
                <a:gd name="T45" fmla="*/ 91 h 195"/>
                <a:gd name="T46" fmla="*/ 198 w 213"/>
                <a:gd name="T47" fmla="*/ 46 h 195"/>
                <a:gd name="T48" fmla="*/ 172 w 213"/>
                <a:gd name="T49" fmla="*/ 16 h 195"/>
                <a:gd name="T50" fmla="*/ 118 w 213"/>
                <a:gd name="T51" fmla="*/ 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195">
                  <a:moveTo>
                    <a:pt x="106" y="195"/>
                  </a:moveTo>
                  <a:cubicBezTo>
                    <a:pt x="106" y="195"/>
                    <a:pt x="106" y="195"/>
                    <a:pt x="106" y="195"/>
                  </a:cubicBezTo>
                  <a:cubicBezTo>
                    <a:pt x="83" y="195"/>
                    <a:pt x="57" y="186"/>
                    <a:pt x="35" y="171"/>
                  </a:cubicBezTo>
                  <a:cubicBezTo>
                    <a:pt x="11" y="155"/>
                    <a:pt x="0" y="118"/>
                    <a:pt x="4" y="91"/>
                  </a:cubicBezTo>
                  <a:cubicBezTo>
                    <a:pt x="4" y="91"/>
                    <a:pt x="4" y="44"/>
                    <a:pt x="43" y="21"/>
                  </a:cubicBezTo>
                  <a:cubicBezTo>
                    <a:pt x="65" y="8"/>
                    <a:pt x="92" y="0"/>
                    <a:pt x="118" y="0"/>
                  </a:cubicBezTo>
                  <a:cubicBezTo>
                    <a:pt x="138" y="0"/>
                    <a:pt x="157" y="5"/>
                    <a:pt x="173" y="13"/>
                  </a:cubicBezTo>
                  <a:cubicBezTo>
                    <a:pt x="187" y="20"/>
                    <a:pt x="197" y="30"/>
                    <a:pt x="202" y="45"/>
                  </a:cubicBezTo>
                  <a:cubicBezTo>
                    <a:pt x="207" y="59"/>
                    <a:pt x="213" y="77"/>
                    <a:pt x="210" y="92"/>
                  </a:cubicBezTo>
                  <a:cubicBezTo>
                    <a:pt x="209" y="100"/>
                    <a:pt x="207" y="108"/>
                    <a:pt x="204" y="117"/>
                  </a:cubicBezTo>
                  <a:cubicBezTo>
                    <a:pt x="199" y="132"/>
                    <a:pt x="192" y="150"/>
                    <a:pt x="180" y="163"/>
                  </a:cubicBezTo>
                  <a:cubicBezTo>
                    <a:pt x="164" y="181"/>
                    <a:pt x="139" y="193"/>
                    <a:pt x="112" y="194"/>
                  </a:cubicBezTo>
                  <a:cubicBezTo>
                    <a:pt x="110" y="194"/>
                    <a:pt x="108" y="195"/>
                    <a:pt x="106" y="195"/>
                  </a:cubicBezTo>
                  <a:close/>
                  <a:moveTo>
                    <a:pt x="118" y="4"/>
                  </a:moveTo>
                  <a:cubicBezTo>
                    <a:pt x="92" y="4"/>
                    <a:pt x="66" y="12"/>
                    <a:pt x="45" y="25"/>
                  </a:cubicBezTo>
                  <a:cubicBezTo>
                    <a:pt x="8" y="46"/>
                    <a:pt x="8" y="91"/>
                    <a:pt x="8" y="91"/>
                  </a:cubicBezTo>
                  <a:cubicBezTo>
                    <a:pt x="5" y="117"/>
                    <a:pt x="15" y="153"/>
                    <a:pt x="38" y="168"/>
                  </a:cubicBezTo>
                  <a:cubicBezTo>
                    <a:pt x="59" y="182"/>
                    <a:pt x="84" y="191"/>
                    <a:pt x="106" y="191"/>
                  </a:cubicBezTo>
                  <a:cubicBezTo>
                    <a:pt x="106" y="191"/>
                    <a:pt x="106" y="191"/>
                    <a:pt x="106" y="191"/>
                  </a:cubicBezTo>
                  <a:cubicBezTo>
                    <a:pt x="108" y="191"/>
                    <a:pt x="110" y="190"/>
                    <a:pt x="112" y="190"/>
                  </a:cubicBezTo>
                  <a:cubicBezTo>
                    <a:pt x="138" y="189"/>
                    <a:pt x="161" y="178"/>
                    <a:pt x="178" y="160"/>
                  </a:cubicBezTo>
                  <a:cubicBezTo>
                    <a:pt x="189" y="148"/>
                    <a:pt x="195" y="130"/>
                    <a:pt x="200" y="116"/>
                  </a:cubicBezTo>
                  <a:cubicBezTo>
                    <a:pt x="203" y="107"/>
                    <a:pt x="205" y="99"/>
                    <a:pt x="206" y="91"/>
                  </a:cubicBezTo>
                  <a:cubicBezTo>
                    <a:pt x="209" y="77"/>
                    <a:pt x="203" y="60"/>
                    <a:pt x="198" y="46"/>
                  </a:cubicBezTo>
                  <a:cubicBezTo>
                    <a:pt x="193" y="33"/>
                    <a:pt x="184" y="23"/>
                    <a:pt x="172" y="16"/>
                  </a:cubicBezTo>
                  <a:cubicBezTo>
                    <a:pt x="156" y="9"/>
                    <a:pt x="137" y="4"/>
                    <a:pt x="118" y="4"/>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8" name="Freeform 437"/>
            <p:cNvSpPr>
              <a:spLocks/>
            </p:cNvSpPr>
            <p:nvPr/>
          </p:nvSpPr>
          <p:spPr bwMode="auto">
            <a:xfrm>
              <a:off x="590550" y="488950"/>
              <a:ext cx="273050" cy="233363"/>
            </a:xfrm>
            <a:custGeom>
              <a:avLst/>
              <a:gdLst>
                <a:gd name="T0" fmla="*/ 0 w 73"/>
                <a:gd name="T1" fmla="*/ 36 h 62"/>
                <a:gd name="T2" fmla="*/ 8 w 73"/>
                <a:gd name="T3" fmla="*/ 27 h 62"/>
                <a:gd name="T4" fmla="*/ 19 w 73"/>
                <a:gd name="T5" fmla="*/ 14 h 62"/>
                <a:gd name="T6" fmla="*/ 46 w 73"/>
                <a:gd name="T7" fmla="*/ 14 h 62"/>
                <a:gd name="T8" fmla="*/ 58 w 73"/>
                <a:gd name="T9" fmla="*/ 12 h 62"/>
                <a:gd name="T10" fmla="*/ 58 w 73"/>
                <a:gd name="T11" fmla="*/ 36 h 62"/>
                <a:gd name="T12" fmla="*/ 59 w 73"/>
                <a:gd name="T13" fmla="*/ 49 h 62"/>
                <a:gd name="T14" fmla="*/ 26 w 73"/>
                <a:gd name="T15" fmla="*/ 58 h 62"/>
                <a:gd name="T16" fmla="*/ 9 w 73"/>
                <a:gd name="T17" fmla="*/ 59 h 62"/>
                <a:gd name="T18" fmla="*/ 0 w 73"/>
                <a:gd name="T19" fmla="*/ 51 h 62"/>
                <a:gd name="T20" fmla="*/ 0 w 73"/>
                <a:gd name="T21"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2">
                  <a:moveTo>
                    <a:pt x="0" y="36"/>
                  </a:moveTo>
                  <a:cubicBezTo>
                    <a:pt x="0" y="30"/>
                    <a:pt x="0" y="30"/>
                    <a:pt x="8" y="27"/>
                  </a:cubicBezTo>
                  <a:cubicBezTo>
                    <a:pt x="16" y="23"/>
                    <a:pt x="11" y="18"/>
                    <a:pt x="19" y="14"/>
                  </a:cubicBezTo>
                  <a:cubicBezTo>
                    <a:pt x="27" y="9"/>
                    <a:pt x="42" y="15"/>
                    <a:pt x="46" y="14"/>
                  </a:cubicBezTo>
                  <a:cubicBezTo>
                    <a:pt x="49" y="12"/>
                    <a:pt x="55" y="0"/>
                    <a:pt x="58" y="12"/>
                  </a:cubicBezTo>
                  <a:cubicBezTo>
                    <a:pt x="62" y="23"/>
                    <a:pt x="55" y="33"/>
                    <a:pt x="58" y="36"/>
                  </a:cubicBezTo>
                  <a:cubicBezTo>
                    <a:pt x="62" y="40"/>
                    <a:pt x="73" y="41"/>
                    <a:pt x="59" y="49"/>
                  </a:cubicBezTo>
                  <a:cubicBezTo>
                    <a:pt x="45" y="58"/>
                    <a:pt x="31" y="61"/>
                    <a:pt x="26" y="58"/>
                  </a:cubicBezTo>
                  <a:cubicBezTo>
                    <a:pt x="21" y="54"/>
                    <a:pt x="16" y="62"/>
                    <a:pt x="9" y="59"/>
                  </a:cubicBezTo>
                  <a:cubicBezTo>
                    <a:pt x="3" y="56"/>
                    <a:pt x="0" y="51"/>
                    <a:pt x="0" y="51"/>
                  </a:cubicBezTo>
                  <a:lnTo>
                    <a:pt x="0" y="36"/>
                  </a:ln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9" name="Freeform 438"/>
            <p:cNvSpPr>
              <a:spLocks/>
            </p:cNvSpPr>
            <p:nvPr/>
          </p:nvSpPr>
          <p:spPr bwMode="auto">
            <a:xfrm>
              <a:off x="819150" y="760412"/>
              <a:ext cx="777875" cy="798513"/>
            </a:xfrm>
            <a:custGeom>
              <a:avLst/>
              <a:gdLst>
                <a:gd name="T0" fmla="*/ 7 w 207"/>
                <a:gd name="T1" fmla="*/ 99 h 212"/>
                <a:gd name="T2" fmla="*/ 19 w 207"/>
                <a:gd name="T3" fmla="*/ 163 h 212"/>
                <a:gd name="T4" fmla="*/ 79 w 207"/>
                <a:gd name="T5" fmla="*/ 202 h 212"/>
                <a:gd name="T6" fmla="*/ 156 w 207"/>
                <a:gd name="T7" fmla="*/ 194 h 212"/>
                <a:gd name="T8" fmla="*/ 202 w 207"/>
                <a:gd name="T9" fmla="*/ 127 h 212"/>
                <a:gd name="T10" fmla="*/ 69 w 207"/>
                <a:gd name="T11" fmla="*/ 30 h 212"/>
                <a:gd name="T12" fmla="*/ 7 w 207"/>
                <a:gd name="T13" fmla="*/ 99 h 212"/>
              </a:gdLst>
              <a:ahLst/>
              <a:cxnLst>
                <a:cxn ang="0">
                  <a:pos x="T0" y="T1"/>
                </a:cxn>
                <a:cxn ang="0">
                  <a:pos x="T2" y="T3"/>
                </a:cxn>
                <a:cxn ang="0">
                  <a:pos x="T4" y="T5"/>
                </a:cxn>
                <a:cxn ang="0">
                  <a:pos x="T6" y="T7"/>
                </a:cxn>
                <a:cxn ang="0">
                  <a:pos x="T8" y="T9"/>
                </a:cxn>
                <a:cxn ang="0">
                  <a:pos x="T10" y="T11"/>
                </a:cxn>
                <a:cxn ang="0">
                  <a:pos x="T12" y="T13"/>
                </a:cxn>
              </a:cxnLst>
              <a:rect l="0" t="0" r="r" b="b"/>
              <a:pathLst>
                <a:path w="207" h="212">
                  <a:moveTo>
                    <a:pt x="7" y="99"/>
                  </a:moveTo>
                  <a:cubicBezTo>
                    <a:pt x="0" y="120"/>
                    <a:pt x="2" y="144"/>
                    <a:pt x="19" y="163"/>
                  </a:cubicBezTo>
                  <a:cubicBezTo>
                    <a:pt x="37" y="184"/>
                    <a:pt x="56" y="199"/>
                    <a:pt x="79" y="202"/>
                  </a:cubicBezTo>
                  <a:cubicBezTo>
                    <a:pt x="102" y="206"/>
                    <a:pt x="123" y="212"/>
                    <a:pt x="156" y="194"/>
                  </a:cubicBezTo>
                  <a:cubicBezTo>
                    <a:pt x="185" y="178"/>
                    <a:pt x="200" y="161"/>
                    <a:pt x="202" y="127"/>
                  </a:cubicBezTo>
                  <a:cubicBezTo>
                    <a:pt x="207" y="56"/>
                    <a:pt x="139" y="0"/>
                    <a:pt x="69" y="30"/>
                  </a:cubicBezTo>
                  <a:cubicBezTo>
                    <a:pt x="42" y="41"/>
                    <a:pt x="16" y="69"/>
                    <a:pt x="7" y="99"/>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0" name="Freeform 439"/>
            <p:cNvSpPr>
              <a:spLocks noEditPoints="1"/>
            </p:cNvSpPr>
            <p:nvPr/>
          </p:nvSpPr>
          <p:spPr bwMode="auto">
            <a:xfrm>
              <a:off x="808038" y="835025"/>
              <a:ext cx="785813" cy="708025"/>
            </a:xfrm>
            <a:custGeom>
              <a:avLst/>
              <a:gdLst>
                <a:gd name="T0" fmla="*/ 115 w 209"/>
                <a:gd name="T1" fmla="*/ 188 h 188"/>
                <a:gd name="T2" fmla="*/ 115 w 209"/>
                <a:gd name="T3" fmla="*/ 188 h 188"/>
                <a:gd name="T4" fmla="*/ 90 w 209"/>
                <a:gd name="T5" fmla="*/ 186 h 188"/>
                <a:gd name="T6" fmla="*/ 82 w 209"/>
                <a:gd name="T7" fmla="*/ 184 h 188"/>
                <a:gd name="T8" fmla="*/ 20 w 209"/>
                <a:gd name="T9" fmla="*/ 145 h 188"/>
                <a:gd name="T10" fmla="*/ 8 w 209"/>
                <a:gd name="T11" fmla="*/ 78 h 188"/>
                <a:gd name="T12" fmla="*/ 71 w 209"/>
                <a:gd name="T13" fmla="*/ 8 h 188"/>
                <a:gd name="T14" fmla="*/ 111 w 209"/>
                <a:gd name="T15" fmla="*/ 0 h 188"/>
                <a:gd name="T16" fmla="*/ 181 w 209"/>
                <a:gd name="T17" fmla="*/ 30 h 188"/>
                <a:gd name="T18" fmla="*/ 207 w 209"/>
                <a:gd name="T19" fmla="*/ 107 h 188"/>
                <a:gd name="T20" fmla="*/ 160 w 209"/>
                <a:gd name="T21" fmla="*/ 176 h 188"/>
                <a:gd name="T22" fmla="*/ 115 w 209"/>
                <a:gd name="T23" fmla="*/ 188 h 188"/>
                <a:gd name="T24" fmla="*/ 111 w 209"/>
                <a:gd name="T25" fmla="*/ 4 h 188"/>
                <a:gd name="T26" fmla="*/ 72 w 209"/>
                <a:gd name="T27" fmla="*/ 12 h 188"/>
                <a:gd name="T28" fmla="*/ 12 w 209"/>
                <a:gd name="T29" fmla="*/ 79 h 188"/>
                <a:gd name="T30" fmla="*/ 23 w 209"/>
                <a:gd name="T31" fmla="*/ 142 h 188"/>
                <a:gd name="T32" fmla="*/ 82 w 209"/>
                <a:gd name="T33" fmla="*/ 180 h 188"/>
                <a:gd name="T34" fmla="*/ 90 w 209"/>
                <a:gd name="T35" fmla="*/ 182 h 188"/>
                <a:gd name="T36" fmla="*/ 115 w 209"/>
                <a:gd name="T37" fmla="*/ 184 h 188"/>
                <a:gd name="T38" fmla="*/ 158 w 209"/>
                <a:gd name="T39" fmla="*/ 172 h 188"/>
                <a:gd name="T40" fmla="*/ 203 w 209"/>
                <a:gd name="T41" fmla="*/ 107 h 188"/>
                <a:gd name="T42" fmla="*/ 178 w 209"/>
                <a:gd name="T43" fmla="*/ 33 h 188"/>
                <a:gd name="T44" fmla="*/ 111 w 209"/>
                <a:gd name="T45" fmla="*/ 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88">
                  <a:moveTo>
                    <a:pt x="115" y="188"/>
                  </a:moveTo>
                  <a:cubicBezTo>
                    <a:pt x="115" y="188"/>
                    <a:pt x="115" y="188"/>
                    <a:pt x="115" y="188"/>
                  </a:cubicBezTo>
                  <a:cubicBezTo>
                    <a:pt x="106" y="188"/>
                    <a:pt x="98" y="187"/>
                    <a:pt x="90" y="186"/>
                  </a:cubicBezTo>
                  <a:cubicBezTo>
                    <a:pt x="87" y="185"/>
                    <a:pt x="84" y="185"/>
                    <a:pt x="82" y="184"/>
                  </a:cubicBezTo>
                  <a:cubicBezTo>
                    <a:pt x="60" y="181"/>
                    <a:pt x="40" y="168"/>
                    <a:pt x="20" y="145"/>
                  </a:cubicBezTo>
                  <a:cubicBezTo>
                    <a:pt x="0" y="121"/>
                    <a:pt x="3" y="95"/>
                    <a:pt x="8" y="78"/>
                  </a:cubicBezTo>
                  <a:cubicBezTo>
                    <a:pt x="17" y="48"/>
                    <a:pt x="42" y="20"/>
                    <a:pt x="71" y="8"/>
                  </a:cubicBezTo>
                  <a:cubicBezTo>
                    <a:pt x="84" y="2"/>
                    <a:pt x="97" y="0"/>
                    <a:pt x="111" y="0"/>
                  </a:cubicBezTo>
                  <a:cubicBezTo>
                    <a:pt x="137" y="0"/>
                    <a:pt x="162" y="11"/>
                    <a:pt x="181" y="30"/>
                  </a:cubicBezTo>
                  <a:cubicBezTo>
                    <a:pt x="200" y="51"/>
                    <a:pt x="209" y="79"/>
                    <a:pt x="207" y="107"/>
                  </a:cubicBezTo>
                  <a:cubicBezTo>
                    <a:pt x="205" y="140"/>
                    <a:pt x="192" y="158"/>
                    <a:pt x="160" y="176"/>
                  </a:cubicBezTo>
                  <a:cubicBezTo>
                    <a:pt x="144" y="184"/>
                    <a:pt x="130" y="188"/>
                    <a:pt x="115" y="188"/>
                  </a:cubicBezTo>
                  <a:close/>
                  <a:moveTo>
                    <a:pt x="111" y="4"/>
                  </a:moveTo>
                  <a:cubicBezTo>
                    <a:pt x="98" y="4"/>
                    <a:pt x="85" y="6"/>
                    <a:pt x="72" y="12"/>
                  </a:cubicBezTo>
                  <a:cubicBezTo>
                    <a:pt x="45" y="23"/>
                    <a:pt x="21" y="50"/>
                    <a:pt x="12" y="79"/>
                  </a:cubicBezTo>
                  <a:cubicBezTo>
                    <a:pt x="7" y="96"/>
                    <a:pt x="5" y="120"/>
                    <a:pt x="23" y="142"/>
                  </a:cubicBezTo>
                  <a:cubicBezTo>
                    <a:pt x="43" y="165"/>
                    <a:pt x="62" y="177"/>
                    <a:pt x="82" y="180"/>
                  </a:cubicBezTo>
                  <a:cubicBezTo>
                    <a:pt x="85" y="181"/>
                    <a:pt x="88" y="181"/>
                    <a:pt x="90" y="182"/>
                  </a:cubicBezTo>
                  <a:cubicBezTo>
                    <a:pt x="98" y="183"/>
                    <a:pt x="107" y="184"/>
                    <a:pt x="115" y="184"/>
                  </a:cubicBezTo>
                  <a:cubicBezTo>
                    <a:pt x="130" y="184"/>
                    <a:pt x="143" y="181"/>
                    <a:pt x="158" y="172"/>
                  </a:cubicBezTo>
                  <a:cubicBezTo>
                    <a:pt x="189" y="155"/>
                    <a:pt x="201" y="138"/>
                    <a:pt x="203" y="107"/>
                  </a:cubicBezTo>
                  <a:cubicBezTo>
                    <a:pt x="205" y="80"/>
                    <a:pt x="196" y="53"/>
                    <a:pt x="178" y="33"/>
                  </a:cubicBezTo>
                  <a:cubicBezTo>
                    <a:pt x="160" y="14"/>
                    <a:pt x="136" y="4"/>
                    <a:pt x="111" y="4"/>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1" name="Freeform 440"/>
            <p:cNvSpPr>
              <a:spLocks/>
            </p:cNvSpPr>
            <p:nvPr/>
          </p:nvSpPr>
          <p:spPr bwMode="auto">
            <a:xfrm>
              <a:off x="973138" y="1001712"/>
              <a:ext cx="342900" cy="323850"/>
            </a:xfrm>
            <a:custGeom>
              <a:avLst/>
              <a:gdLst>
                <a:gd name="T0" fmla="*/ 8 w 91"/>
                <a:gd name="T1" fmla="*/ 46 h 86"/>
                <a:gd name="T2" fmla="*/ 17 w 91"/>
                <a:gd name="T3" fmla="*/ 57 h 86"/>
                <a:gd name="T4" fmla="*/ 30 w 91"/>
                <a:gd name="T5" fmla="*/ 67 h 86"/>
                <a:gd name="T6" fmla="*/ 46 w 91"/>
                <a:gd name="T7" fmla="*/ 79 h 86"/>
                <a:gd name="T8" fmla="*/ 52 w 91"/>
                <a:gd name="T9" fmla="*/ 58 h 86"/>
                <a:gd name="T10" fmla="*/ 72 w 91"/>
                <a:gd name="T11" fmla="*/ 56 h 86"/>
                <a:gd name="T12" fmla="*/ 82 w 91"/>
                <a:gd name="T13" fmla="*/ 46 h 86"/>
                <a:gd name="T14" fmla="*/ 65 w 91"/>
                <a:gd name="T15" fmla="*/ 37 h 86"/>
                <a:gd name="T16" fmla="*/ 76 w 91"/>
                <a:gd name="T17" fmla="*/ 27 h 86"/>
                <a:gd name="T18" fmla="*/ 64 w 91"/>
                <a:gd name="T19" fmla="*/ 19 h 86"/>
                <a:gd name="T20" fmla="*/ 65 w 91"/>
                <a:gd name="T21" fmla="*/ 3 h 86"/>
                <a:gd name="T22" fmla="*/ 49 w 91"/>
                <a:gd name="T23" fmla="*/ 11 h 86"/>
                <a:gd name="T24" fmla="*/ 41 w 91"/>
                <a:gd name="T25" fmla="*/ 9 h 86"/>
                <a:gd name="T26" fmla="*/ 28 w 91"/>
                <a:gd name="T27" fmla="*/ 3 h 86"/>
                <a:gd name="T28" fmla="*/ 27 w 91"/>
                <a:gd name="T29" fmla="*/ 22 h 86"/>
                <a:gd name="T30" fmla="*/ 10 w 91"/>
                <a:gd name="T31" fmla="*/ 31 h 86"/>
                <a:gd name="T32" fmla="*/ 8 w 91"/>
                <a:gd name="T33" fmla="*/ 4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86">
                  <a:moveTo>
                    <a:pt x="8" y="46"/>
                  </a:moveTo>
                  <a:cubicBezTo>
                    <a:pt x="0" y="47"/>
                    <a:pt x="10" y="57"/>
                    <a:pt x="17" y="57"/>
                  </a:cubicBezTo>
                  <a:cubicBezTo>
                    <a:pt x="25" y="58"/>
                    <a:pt x="22" y="62"/>
                    <a:pt x="30" y="67"/>
                  </a:cubicBezTo>
                  <a:cubicBezTo>
                    <a:pt x="38" y="72"/>
                    <a:pt x="43" y="86"/>
                    <a:pt x="46" y="79"/>
                  </a:cubicBezTo>
                  <a:cubicBezTo>
                    <a:pt x="49" y="73"/>
                    <a:pt x="43" y="61"/>
                    <a:pt x="52" y="58"/>
                  </a:cubicBezTo>
                  <a:cubicBezTo>
                    <a:pt x="62" y="55"/>
                    <a:pt x="60" y="55"/>
                    <a:pt x="72" y="56"/>
                  </a:cubicBezTo>
                  <a:cubicBezTo>
                    <a:pt x="83" y="57"/>
                    <a:pt x="91" y="52"/>
                    <a:pt x="82" y="46"/>
                  </a:cubicBezTo>
                  <a:cubicBezTo>
                    <a:pt x="73" y="40"/>
                    <a:pt x="61" y="44"/>
                    <a:pt x="65" y="37"/>
                  </a:cubicBezTo>
                  <a:cubicBezTo>
                    <a:pt x="70" y="31"/>
                    <a:pt x="76" y="35"/>
                    <a:pt x="76" y="27"/>
                  </a:cubicBezTo>
                  <a:cubicBezTo>
                    <a:pt x="77" y="20"/>
                    <a:pt x="68" y="24"/>
                    <a:pt x="64" y="19"/>
                  </a:cubicBezTo>
                  <a:cubicBezTo>
                    <a:pt x="61" y="13"/>
                    <a:pt x="74" y="5"/>
                    <a:pt x="65" y="3"/>
                  </a:cubicBezTo>
                  <a:cubicBezTo>
                    <a:pt x="55" y="1"/>
                    <a:pt x="52" y="6"/>
                    <a:pt x="49" y="11"/>
                  </a:cubicBezTo>
                  <a:cubicBezTo>
                    <a:pt x="47" y="15"/>
                    <a:pt x="47" y="15"/>
                    <a:pt x="41" y="9"/>
                  </a:cubicBezTo>
                  <a:cubicBezTo>
                    <a:pt x="35" y="2"/>
                    <a:pt x="35" y="0"/>
                    <a:pt x="28" y="3"/>
                  </a:cubicBezTo>
                  <a:cubicBezTo>
                    <a:pt x="17" y="7"/>
                    <a:pt x="36" y="23"/>
                    <a:pt x="27" y="22"/>
                  </a:cubicBezTo>
                  <a:cubicBezTo>
                    <a:pt x="18" y="22"/>
                    <a:pt x="5" y="23"/>
                    <a:pt x="10" y="31"/>
                  </a:cubicBezTo>
                  <a:cubicBezTo>
                    <a:pt x="14" y="37"/>
                    <a:pt x="8" y="46"/>
                    <a:pt x="8" y="46"/>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2" name="Freeform 441"/>
            <p:cNvSpPr>
              <a:spLocks/>
            </p:cNvSpPr>
            <p:nvPr/>
          </p:nvSpPr>
          <p:spPr bwMode="auto">
            <a:xfrm>
              <a:off x="1033463" y="330200"/>
              <a:ext cx="747713" cy="701675"/>
            </a:xfrm>
            <a:custGeom>
              <a:avLst/>
              <a:gdLst>
                <a:gd name="T0" fmla="*/ 36 w 199"/>
                <a:gd name="T1" fmla="*/ 51 h 186"/>
                <a:gd name="T2" fmla="*/ 32 w 199"/>
                <a:gd name="T3" fmla="*/ 54 h 186"/>
                <a:gd name="T4" fmla="*/ 19 w 199"/>
                <a:gd name="T5" fmla="*/ 67 h 186"/>
                <a:gd name="T6" fmla="*/ 23 w 199"/>
                <a:gd name="T7" fmla="*/ 147 h 186"/>
                <a:gd name="T8" fmla="*/ 46 w 199"/>
                <a:gd name="T9" fmla="*/ 167 h 186"/>
                <a:gd name="T10" fmla="*/ 181 w 199"/>
                <a:gd name="T11" fmla="*/ 130 h 186"/>
                <a:gd name="T12" fmla="*/ 199 w 199"/>
                <a:gd name="T13" fmla="*/ 74 h 186"/>
                <a:gd name="T14" fmla="*/ 186 w 199"/>
                <a:gd name="T15" fmla="*/ 29 h 186"/>
                <a:gd name="T16" fmla="*/ 125 w 199"/>
                <a:gd name="T17" fmla="*/ 7 h 186"/>
                <a:gd name="T18" fmla="*/ 99 w 199"/>
                <a:gd name="T19" fmla="*/ 6 h 186"/>
                <a:gd name="T20" fmla="*/ 88 w 199"/>
                <a:gd name="T21" fmla="*/ 9 h 186"/>
                <a:gd name="T22" fmla="*/ 74 w 199"/>
                <a:gd name="T23" fmla="*/ 10 h 186"/>
                <a:gd name="T24" fmla="*/ 70 w 199"/>
                <a:gd name="T25" fmla="*/ 18 h 186"/>
                <a:gd name="T26" fmla="*/ 59 w 199"/>
                <a:gd name="T27" fmla="*/ 18 h 186"/>
                <a:gd name="T28" fmla="*/ 53 w 199"/>
                <a:gd name="T29" fmla="*/ 18 h 186"/>
                <a:gd name="T30" fmla="*/ 52 w 199"/>
                <a:gd name="T31" fmla="*/ 22 h 186"/>
                <a:gd name="T32" fmla="*/ 52 w 199"/>
                <a:gd name="T33" fmla="*/ 31 h 186"/>
                <a:gd name="T34" fmla="*/ 44 w 199"/>
                <a:gd name="T35" fmla="*/ 29 h 186"/>
                <a:gd name="T36" fmla="*/ 38 w 199"/>
                <a:gd name="T37" fmla="*/ 30 h 186"/>
                <a:gd name="T38" fmla="*/ 37 w 199"/>
                <a:gd name="T39" fmla="*/ 35 h 186"/>
                <a:gd name="T40" fmla="*/ 40 w 199"/>
                <a:gd name="T41" fmla="*/ 45 h 186"/>
                <a:gd name="T42" fmla="*/ 36 w 199"/>
                <a:gd name="T43"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9" h="186">
                  <a:moveTo>
                    <a:pt x="36" y="51"/>
                  </a:moveTo>
                  <a:cubicBezTo>
                    <a:pt x="35" y="52"/>
                    <a:pt x="33" y="53"/>
                    <a:pt x="32" y="54"/>
                  </a:cubicBezTo>
                  <a:cubicBezTo>
                    <a:pt x="27" y="57"/>
                    <a:pt x="23" y="62"/>
                    <a:pt x="19" y="67"/>
                  </a:cubicBezTo>
                  <a:cubicBezTo>
                    <a:pt x="0" y="93"/>
                    <a:pt x="3" y="123"/>
                    <a:pt x="23" y="147"/>
                  </a:cubicBezTo>
                  <a:cubicBezTo>
                    <a:pt x="29" y="153"/>
                    <a:pt x="38" y="164"/>
                    <a:pt x="46" y="167"/>
                  </a:cubicBezTo>
                  <a:cubicBezTo>
                    <a:pt x="94" y="186"/>
                    <a:pt x="149" y="174"/>
                    <a:pt x="181" y="130"/>
                  </a:cubicBezTo>
                  <a:cubicBezTo>
                    <a:pt x="193" y="115"/>
                    <a:pt x="199" y="97"/>
                    <a:pt x="199" y="74"/>
                  </a:cubicBezTo>
                  <a:cubicBezTo>
                    <a:pt x="198" y="59"/>
                    <a:pt x="197" y="40"/>
                    <a:pt x="186" y="29"/>
                  </a:cubicBezTo>
                  <a:cubicBezTo>
                    <a:pt x="169" y="12"/>
                    <a:pt x="145" y="7"/>
                    <a:pt x="125" y="7"/>
                  </a:cubicBezTo>
                  <a:cubicBezTo>
                    <a:pt x="109" y="7"/>
                    <a:pt x="105" y="12"/>
                    <a:pt x="99" y="6"/>
                  </a:cubicBezTo>
                  <a:cubicBezTo>
                    <a:pt x="92" y="0"/>
                    <a:pt x="89" y="3"/>
                    <a:pt x="88" y="9"/>
                  </a:cubicBezTo>
                  <a:cubicBezTo>
                    <a:pt x="86" y="16"/>
                    <a:pt x="78" y="10"/>
                    <a:pt x="74" y="10"/>
                  </a:cubicBezTo>
                  <a:cubicBezTo>
                    <a:pt x="70" y="11"/>
                    <a:pt x="71" y="16"/>
                    <a:pt x="70" y="18"/>
                  </a:cubicBezTo>
                  <a:cubicBezTo>
                    <a:pt x="69" y="21"/>
                    <a:pt x="66" y="19"/>
                    <a:pt x="59" y="18"/>
                  </a:cubicBezTo>
                  <a:cubicBezTo>
                    <a:pt x="57" y="17"/>
                    <a:pt x="54" y="17"/>
                    <a:pt x="53" y="18"/>
                  </a:cubicBezTo>
                  <a:cubicBezTo>
                    <a:pt x="52" y="18"/>
                    <a:pt x="52" y="21"/>
                    <a:pt x="52" y="22"/>
                  </a:cubicBezTo>
                  <a:cubicBezTo>
                    <a:pt x="52" y="25"/>
                    <a:pt x="52" y="28"/>
                    <a:pt x="52" y="31"/>
                  </a:cubicBezTo>
                  <a:cubicBezTo>
                    <a:pt x="52" y="34"/>
                    <a:pt x="48" y="30"/>
                    <a:pt x="44" y="29"/>
                  </a:cubicBezTo>
                  <a:cubicBezTo>
                    <a:pt x="42" y="29"/>
                    <a:pt x="39" y="28"/>
                    <a:pt x="38" y="30"/>
                  </a:cubicBezTo>
                  <a:cubicBezTo>
                    <a:pt x="36" y="31"/>
                    <a:pt x="36" y="33"/>
                    <a:pt x="37" y="35"/>
                  </a:cubicBezTo>
                  <a:cubicBezTo>
                    <a:pt x="39" y="38"/>
                    <a:pt x="40" y="43"/>
                    <a:pt x="40" y="45"/>
                  </a:cubicBezTo>
                  <a:cubicBezTo>
                    <a:pt x="41" y="48"/>
                    <a:pt x="39" y="50"/>
                    <a:pt x="36" y="51"/>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3" name="Freeform 442"/>
            <p:cNvSpPr>
              <a:spLocks noEditPoints="1"/>
            </p:cNvSpPr>
            <p:nvPr/>
          </p:nvSpPr>
          <p:spPr bwMode="auto">
            <a:xfrm>
              <a:off x="1025525" y="334962"/>
              <a:ext cx="763588" cy="666750"/>
            </a:xfrm>
            <a:custGeom>
              <a:avLst/>
              <a:gdLst>
                <a:gd name="T0" fmla="*/ 93 w 203"/>
                <a:gd name="T1" fmla="*/ 177 h 177"/>
                <a:gd name="T2" fmla="*/ 25 w 203"/>
                <a:gd name="T3" fmla="*/ 148 h 177"/>
                <a:gd name="T4" fmla="*/ 20 w 203"/>
                <a:gd name="T5" fmla="*/ 65 h 177"/>
                <a:gd name="T6" fmla="*/ 35 w 203"/>
                <a:gd name="T7" fmla="*/ 50 h 177"/>
                <a:gd name="T8" fmla="*/ 40 w 203"/>
                <a:gd name="T9" fmla="*/ 45 h 177"/>
                <a:gd name="T10" fmla="*/ 37 w 203"/>
                <a:gd name="T11" fmla="*/ 35 h 177"/>
                <a:gd name="T12" fmla="*/ 43 w 203"/>
                <a:gd name="T13" fmla="*/ 26 h 177"/>
                <a:gd name="T14" fmla="*/ 47 w 203"/>
                <a:gd name="T15" fmla="*/ 26 h 177"/>
                <a:gd name="T16" fmla="*/ 52 w 203"/>
                <a:gd name="T17" fmla="*/ 28 h 177"/>
                <a:gd name="T18" fmla="*/ 52 w 203"/>
                <a:gd name="T19" fmla="*/ 21 h 177"/>
                <a:gd name="T20" fmla="*/ 58 w 203"/>
                <a:gd name="T21" fmla="*/ 14 h 177"/>
                <a:gd name="T22" fmla="*/ 68 w 203"/>
                <a:gd name="T23" fmla="*/ 16 h 177"/>
                <a:gd name="T24" fmla="*/ 70 w 203"/>
                <a:gd name="T25" fmla="*/ 14 h 177"/>
                <a:gd name="T26" fmla="*/ 82 w 203"/>
                <a:gd name="T27" fmla="*/ 8 h 177"/>
                <a:gd name="T28" fmla="*/ 88 w 203"/>
                <a:gd name="T29" fmla="*/ 8 h 177"/>
                <a:gd name="T30" fmla="*/ 102 w 203"/>
                <a:gd name="T31" fmla="*/ 3 h 177"/>
                <a:gd name="T32" fmla="*/ 126 w 203"/>
                <a:gd name="T33" fmla="*/ 4 h 177"/>
                <a:gd name="T34" fmla="*/ 189 w 203"/>
                <a:gd name="T35" fmla="*/ 27 h 177"/>
                <a:gd name="T36" fmla="*/ 185 w 203"/>
                <a:gd name="T37" fmla="*/ 131 h 177"/>
                <a:gd name="T38" fmla="*/ 43 w 203"/>
                <a:gd name="T39" fmla="*/ 30 h 177"/>
                <a:gd name="T40" fmla="*/ 41 w 203"/>
                <a:gd name="T41" fmla="*/ 33 h 177"/>
                <a:gd name="T42" fmla="*/ 44 w 203"/>
                <a:gd name="T43" fmla="*/ 44 h 177"/>
                <a:gd name="T44" fmla="*/ 37 w 203"/>
                <a:gd name="T45" fmla="*/ 53 h 177"/>
                <a:gd name="T46" fmla="*/ 23 w 203"/>
                <a:gd name="T47" fmla="*/ 67 h 177"/>
                <a:gd name="T48" fmla="*/ 28 w 203"/>
                <a:gd name="T49" fmla="*/ 146 h 177"/>
                <a:gd name="T50" fmla="*/ 93 w 203"/>
                <a:gd name="T51" fmla="*/ 173 h 177"/>
                <a:gd name="T52" fmla="*/ 182 w 203"/>
                <a:gd name="T53" fmla="*/ 128 h 177"/>
                <a:gd name="T54" fmla="*/ 186 w 203"/>
                <a:gd name="T55" fmla="*/ 30 h 177"/>
                <a:gd name="T56" fmla="*/ 126 w 203"/>
                <a:gd name="T57" fmla="*/ 8 h 177"/>
                <a:gd name="T58" fmla="*/ 99 w 203"/>
                <a:gd name="T59" fmla="*/ 6 h 177"/>
                <a:gd name="T60" fmla="*/ 92 w 203"/>
                <a:gd name="T61" fmla="*/ 9 h 177"/>
                <a:gd name="T62" fmla="*/ 81 w 203"/>
                <a:gd name="T63" fmla="*/ 12 h 177"/>
                <a:gd name="T64" fmla="*/ 74 w 203"/>
                <a:gd name="T65" fmla="*/ 15 h 177"/>
                <a:gd name="T66" fmla="*/ 70 w 203"/>
                <a:gd name="T67" fmla="*/ 21 h 177"/>
                <a:gd name="T68" fmla="*/ 61 w 203"/>
                <a:gd name="T69" fmla="*/ 18 h 177"/>
                <a:gd name="T70" fmla="*/ 56 w 203"/>
                <a:gd name="T71" fmla="*/ 18 h 177"/>
                <a:gd name="T72" fmla="*/ 56 w 203"/>
                <a:gd name="T73" fmla="*/ 26 h 177"/>
                <a:gd name="T74" fmla="*/ 53 w 203"/>
                <a:gd name="T75" fmla="*/ 33 h 177"/>
                <a:gd name="T76" fmla="*/ 46 w 203"/>
                <a:gd name="T77" fmla="*/ 30 h 177"/>
                <a:gd name="T78" fmla="*/ 43 w 203"/>
                <a:gd name="T79" fmla="*/ 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3" h="177">
                  <a:moveTo>
                    <a:pt x="93" y="177"/>
                  </a:moveTo>
                  <a:cubicBezTo>
                    <a:pt x="93" y="177"/>
                    <a:pt x="93" y="177"/>
                    <a:pt x="93" y="177"/>
                  </a:cubicBezTo>
                  <a:cubicBezTo>
                    <a:pt x="77" y="177"/>
                    <a:pt x="62" y="174"/>
                    <a:pt x="47" y="168"/>
                  </a:cubicBezTo>
                  <a:cubicBezTo>
                    <a:pt x="39" y="165"/>
                    <a:pt x="30" y="155"/>
                    <a:pt x="25" y="148"/>
                  </a:cubicBezTo>
                  <a:cubicBezTo>
                    <a:pt x="24" y="147"/>
                    <a:pt x="24" y="147"/>
                    <a:pt x="24" y="147"/>
                  </a:cubicBezTo>
                  <a:cubicBezTo>
                    <a:pt x="2" y="122"/>
                    <a:pt x="0" y="91"/>
                    <a:pt x="20" y="65"/>
                  </a:cubicBezTo>
                  <a:cubicBezTo>
                    <a:pt x="24" y="59"/>
                    <a:pt x="28" y="55"/>
                    <a:pt x="33" y="51"/>
                  </a:cubicBezTo>
                  <a:cubicBezTo>
                    <a:pt x="34" y="51"/>
                    <a:pt x="35" y="50"/>
                    <a:pt x="35" y="50"/>
                  </a:cubicBezTo>
                  <a:cubicBezTo>
                    <a:pt x="36" y="49"/>
                    <a:pt x="37" y="49"/>
                    <a:pt x="37" y="49"/>
                  </a:cubicBezTo>
                  <a:cubicBezTo>
                    <a:pt x="40" y="47"/>
                    <a:pt x="40" y="45"/>
                    <a:pt x="40" y="45"/>
                  </a:cubicBezTo>
                  <a:cubicBezTo>
                    <a:pt x="40" y="44"/>
                    <a:pt x="40" y="44"/>
                    <a:pt x="40" y="44"/>
                  </a:cubicBezTo>
                  <a:cubicBezTo>
                    <a:pt x="40" y="41"/>
                    <a:pt x="39" y="38"/>
                    <a:pt x="37" y="35"/>
                  </a:cubicBezTo>
                  <a:cubicBezTo>
                    <a:pt x="36" y="33"/>
                    <a:pt x="36" y="29"/>
                    <a:pt x="38" y="27"/>
                  </a:cubicBezTo>
                  <a:cubicBezTo>
                    <a:pt x="39" y="26"/>
                    <a:pt x="41" y="26"/>
                    <a:pt x="43" y="26"/>
                  </a:cubicBezTo>
                  <a:cubicBezTo>
                    <a:pt x="44" y="26"/>
                    <a:pt x="45" y="26"/>
                    <a:pt x="46" y="26"/>
                  </a:cubicBezTo>
                  <a:cubicBezTo>
                    <a:pt x="47" y="26"/>
                    <a:pt x="47" y="26"/>
                    <a:pt x="47" y="26"/>
                  </a:cubicBezTo>
                  <a:cubicBezTo>
                    <a:pt x="48" y="27"/>
                    <a:pt x="50" y="27"/>
                    <a:pt x="51" y="28"/>
                  </a:cubicBezTo>
                  <a:cubicBezTo>
                    <a:pt x="51" y="28"/>
                    <a:pt x="52" y="28"/>
                    <a:pt x="52" y="28"/>
                  </a:cubicBezTo>
                  <a:cubicBezTo>
                    <a:pt x="52" y="27"/>
                    <a:pt x="52" y="26"/>
                    <a:pt x="52" y="25"/>
                  </a:cubicBezTo>
                  <a:cubicBezTo>
                    <a:pt x="52" y="24"/>
                    <a:pt x="52" y="22"/>
                    <a:pt x="52" y="21"/>
                  </a:cubicBezTo>
                  <a:cubicBezTo>
                    <a:pt x="52" y="19"/>
                    <a:pt x="52" y="16"/>
                    <a:pt x="54" y="15"/>
                  </a:cubicBezTo>
                  <a:cubicBezTo>
                    <a:pt x="54" y="15"/>
                    <a:pt x="55" y="14"/>
                    <a:pt x="58" y="14"/>
                  </a:cubicBezTo>
                  <a:cubicBezTo>
                    <a:pt x="59" y="14"/>
                    <a:pt x="61" y="14"/>
                    <a:pt x="61" y="15"/>
                  </a:cubicBezTo>
                  <a:cubicBezTo>
                    <a:pt x="64" y="15"/>
                    <a:pt x="66" y="16"/>
                    <a:pt x="68" y="16"/>
                  </a:cubicBezTo>
                  <a:cubicBezTo>
                    <a:pt x="69" y="16"/>
                    <a:pt x="69" y="17"/>
                    <a:pt x="70" y="17"/>
                  </a:cubicBezTo>
                  <a:cubicBezTo>
                    <a:pt x="70" y="16"/>
                    <a:pt x="70" y="15"/>
                    <a:pt x="70" y="14"/>
                  </a:cubicBezTo>
                  <a:cubicBezTo>
                    <a:pt x="71" y="12"/>
                    <a:pt x="72" y="8"/>
                    <a:pt x="76" y="7"/>
                  </a:cubicBezTo>
                  <a:cubicBezTo>
                    <a:pt x="78" y="7"/>
                    <a:pt x="80" y="8"/>
                    <a:pt x="82" y="8"/>
                  </a:cubicBezTo>
                  <a:cubicBezTo>
                    <a:pt x="83" y="9"/>
                    <a:pt x="85" y="9"/>
                    <a:pt x="86" y="9"/>
                  </a:cubicBezTo>
                  <a:cubicBezTo>
                    <a:pt x="87" y="9"/>
                    <a:pt x="88" y="9"/>
                    <a:pt x="88" y="8"/>
                  </a:cubicBezTo>
                  <a:cubicBezTo>
                    <a:pt x="89" y="1"/>
                    <a:pt x="92" y="0"/>
                    <a:pt x="95" y="0"/>
                  </a:cubicBezTo>
                  <a:cubicBezTo>
                    <a:pt x="97" y="0"/>
                    <a:pt x="99" y="1"/>
                    <a:pt x="102" y="3"/>
                  </a:cubicBezTo>
                  <a:cubicBezTo>
                    <a:pt x="106" y="7"/>
                    <a:pt x="108" y="6"/>
                    <a:pt x="113" y="5"/>
                  </a:cubicBezTo>
                  <a:cubicBezTo>
                    <a:pt x="116" y="5"/>
                    <a:pt x="120" y="4"/>
                    <a:pt x="126" y="4"/>
                  </a:cubicBezTo>
                  <a:cubicBezTo>
                    <a:pt x="127" y="4"/>
                    <a:pt x="127" y="4"/>
                    <a:pt x="127" y="4"/>
                  </a:cubicBezTo>
                  <a:cubicBezTo>
                    <a:pt x="145" y="4"/>
                    <a:pt x="171" y="8"/>
                    <a:pt x="189" y="27"/>
                  </a:cubicBezTo>
                  <a:cubicBezTo>
                    <a:pt x="201" y="38"/>
                    <a:pt x="202" y="56"/>
                    <a:pt x="203" y="73"/>
                  </a:cubicBezTo>
                  <a:cubicBezTo>
                    <a:pt x="203" y="95"/>
                    <a:pt x="198" y="113"/>
                    <a:pt x="185" y="131"/>
                  </a:cubicBezTo>
                  <a:cubicBezTo>
                    <a:pt x="163" y="160"/>
                    <a:pt x="130" y="177"/>
                    <a:pt x="93" y="177"/>
                  </a:cubicBezTo>
                  <a:close/>
                  <a:moveTo>
                    <a:pt x="43" y="30"/>
                  </a:moveTo>
                  <a:cubicBezTo>
                    <a:pt x="41" y="30"/>
                    <a:pt x="41" y="30"/>
                    <a:pt x="41" y="30"/>
                  </a:cubicBezTo>
                  <a:cubicBezTo>
                    <a:pt x="41" y="31"/>
                    <a:pt x="41" y="32"/>
                    <a:pt x="41" y="33"/>
                  </a:cubicBezTo>
                  <a:cubicBezTo>
                    <a:pt x="43" y="36"/>
                    <a:pt x="44" y="40"/>
                    <a:pt x="44" y="43"/>
                  </a:cubicBezTo>
                  <a:cubicBezTo>
                    <a:pt x="44" y="44"/>
                    <a:pt x="44" y="44"/>
                    <a:pt x="44" y="44"/>
                  </a:cubicBezTo>
                  <a:cubicBezTo>
                    <a:pt x="45" y="48"/>
                    <a:pt x="41" y="51"/>
                    <a:pt x="39" y="52"/>
                  </a:cubicBezTo>
                  <a:cubicBezTo>
                    <a:pt x="39" y="52"/>
                    <a:pt x="38" y="53"/>
                    <a:pt x="37" y="53"/>
                  </a:cubicBezTo>
                  <a:cubicBezTo>
                    <a:pt x="37" y="54"/>
                    <a:pt x="36" y="54"/>
                    <a:pt x="36" y="54"/>
                  </a:cubicBezTo>
                  <a:cubicBezTo>
                    <a:pt x="31" y="58"/>
                    <a:pt x="27" y="62"/>
                    <a:pt x="23" y="67"/>
                  </a:cubicBezTo>
                  <a:cubicBezTo>
                    <a:pt x="5" y="92"/>
                    <a:pt x="6" y="121"/>
                    <a:pt x="27" y="145"/>
                  </a:cubicBezTo>
                  <a:cubicBezTo>
                    <a:pt x="28" y="146"/>
                    <a:pt x="28" y="146"/>
                    <a:pt x="28" y="146"/>
                  </a:cubicBezTo>
                  <a:cubicBezTo>
                    <a:pt x="33" y="152"/>
                    <a:pt x="41" y="161"/>
                    <a:pt x="49" y="164"/>
                  </a:cubicBezTo>
                  <a:cubicBezTo>
                    <a:pt x="63" y="170"/>
                    <a:pt x="78" y="173"/>
                    <a:pt x="93" y="173"/>
                  </a:cubicBezTo>
                  <a:cubicBezTo>
                    <a:pt x="93" y="173"/>
                    <a:pt x="93" y="173"/>
                    <a:pt x="93" y="173"/>
                  </a:cubicBezTo>
                  <a:cubicBezTo>
                    <a:pt x="129" y="173"/>
                    <a:pt x="161" y="156"/>
                    <a:pt x="182" y="128"/>
                  </a:cubicBezTo>
                  <a:cubicBezTo>
                    <a:pt x="194" y="112"/>
                    <a:pt x="199" y="94"/>
                    <a:pt x="199" y="73"/>
                  </a:cubicBezTo>
                  <a:cubicBezTo>
                    <a:pt x="198" y="57"/>
                    <a:pt x="197" y="40"/>
                    <a:pt x="186" y="30"/>
                  </a:cubicBezTo>
                  <a:cubicBezTo>
                    <a:pt x="169" y="12"/>
                    <a:pt x="145" y="8"/>
                    <a:pt x="127" y="8"/>
                  </a:cubicBezTo>
                  <a:cubicBezTo>
                    <a:pt x="126" y="8"/>
                    <a:pt x="126" y="8"/>
                    <a:pt x="126" y="8"/>
                  </a:cubicBezTo>
                  <a:cubicBezTo>
                    <a:pt x="121" y="8"/>
                    <a:pt x="117" y="9"/>
                    <a:pt x="113" y="9"/>
                  </a:cubicBezTo>
                  <a:cubicBezTo>
                    <a:pt x="107" y="10"/>
                    <a:pt x="103" y="10"/>
                    <a:pt x="99" y="6"/>
                  </a:cubicBezTo>
                  <a:cubicBezTo>
                    <a:pt x="97" y="4"/>
                    <a:pt x="95" y="4"/>
                    <a:pt x="95" y="4"/>
                  </a:cubicBezTo>
                  <a:cubicBezTo>
                    <a:pt x="93" y="4"/>
                    <a:pt x="92" y="7"/>
                    <a:pt x="92" y="9"/>
                  </a:cubicBezTo>
                  <a:cubicBezTo>
                    <a:pt x="91" y="12"/>
                    <a:pt x="89" y="13"/>
                    <a:pt x="86" y="13"/>
                  </a:cubicBezTo>
                  <a:cubicBezTo>
                    <a:pt x="84" y="13"/>
                    <a:pt x="83" y="13"/>
                    <a:pt x="81" y="12"/>
                  </a:cubicBezTo>
                  <a:cubicBezTo>
                    <a:pt x="79" y="12"/>
                    <a:pt x="78" y="11"/>
                    <a:pt x="77" y="11"/>
                  </a:cubicBezTo>
                  <a:cubicBezTo>
                    <a:pt x="75" y="11"/>
                    <a:pt x="75" y="12"/>
                    <a:pt x="74" y="15"/>
                  </a:cubicBezTo>
                  <a:cubicBezTo>
                    <a:pt x="74" y="16"/>
                    <a:pt x="74" y="17"/>
                    <a:pt x="74" y="18"/>
                  </a:cubicBezTo>
                  <a:cubicBezTo>
                    <a:pt x="73" y="20"/>
                    <a:pt x="71" y="21"/>
                    <a:pt x="70" y="21"/>
                  </a:cubicBezTo>
                  <a:cubicBezTo>
                    <a:pt x="69" y="21"/>
                    <a:pt x="68" y="20"/>
                    <a:pt x="67" y="20"/>
                  </a:cubicBezTo>
                  <a:cubicBezTo>
                    <a:pt x="65" y="19"/>
                    <a:pt x="63" y="19"/>
                    <a:pt x="61" y="18"/>
                  </a:cubicBezTo>
                  <a:cubicBezTo>
                    <a:pt x="60" y="18"/>
                    <a:pt x="59" y="18"/>
                    <a:pt x="58" y="18"/>
                  </a:cubicBezTo>
                  <a:cubicBezTo>
                    <a:pt x="57" y="18"/>
                    <a:pt x="57" y="18"/>
                    <a:pt x="56" y="18"/>
                  </a:cubicBezTo>
                  <a:cubicBezTo>
                    <a:pt x="56" y="19"/>
                    <a:pt x="56" y="20"/>
                    <a:pt x="56" y="21"/>
                  </a:cubicBezTo>
                  <a:cubicBezTo>
                    <a:pt x="56" y="23"/>
                    <a:pt x="56" y="24"/>
                    <a:pt x="56" y="26"/>
                  </a:cubicBezTo>
                  <a:cubicBezTo>
                    <a:pt x="56" y="27"/>
                    <a:pt x="56" y="28"/>
                    <a:pt x="56" y="30"/>
                  </a:cubicBezTo>
                  <a:cubicBezTo>
                    <a:pt x="56" y="32"/>
                    <a:pt x="54" y="33"/>
                    <a:pt x="53" y="33"/>
                  </a:cubicBezTo>
                  <a:cubicBezTo>
                    <a:pt x="52" y="33"/>
                    <a:pt x="51" y="32"/>
                    <a:pt x="50" y="32"/>
                  </a:cubicBezTo>
                  <a:cubicBezTo>
                    <a:pt x="48" y="31"/>
                    <a:pt x="47" y="31"/>
                    <a:pt x="46" y="30"/>
                  </a:cubicBezTo>
                  <a:cubicBezTo>
                    <a:pt x="45" y="30"/>
                    <a:pt x="45" y="30"/>
                    <a:pt x="45" y="30"/>
                  </a:cubicBezTo>
                  <a:cubicBezTo>
                    <a:pt x="45" y="30"/>
                    <a:pt x="43" y="30"/>
                    <a:pt x="43" y="30"/>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4" name="Freeform 443"/>
            <p:cNvSpPr>
              <a:spLocks/>
            </p:cNvSpPr>
            <p:nvPr/>
          </p:nvSpPr>
          <p:spPr bwMode="auto">
            <a:xfrm>
              <a:off x="1184275" y="447675"/>
              <a:ext cx="47625" cy="38100"/>
            </a:xfrm>
            <a:custGeom>
              <a:avLst/>
              <a:gdLst>
                <a:gd name="T0" fmla="*/ 1 w 13"/>
                <a:gd name="T1" fmla="*/ 2 h 10"/>
                <a:gd name="T2" fmla="*/ 3 w 13"/>
                <a:gd name="T3" fmla="*/ 2 h 10"/>
                <a:gd name="T4" fmla="*/ 10 w 13"/>
                <a:gd name="T5" fmla="*/ 4 h 10"/>
                <a:gd name="T6" fmla="*/ 12 w 13"/>
                <a:gd name="T7" fmla="*/ 8 h 10"/>
                <a:gd name="T8" fmla="*/ 1 w 13"/>
                <a:gd name="T9" fmla="*/ 2 h 10"/>
              </a:gdLst>
              <a:ahLst/>
              <a:cxnLst>
                <a:cxn ang="0">
                  <a:pos x="T0" y="T1"/>
                </a:cxn>
                <a:cxn ang="0">
                  <a:pos x="T2" y="T3"/>
                </a:cxn>
                <a:cxn ang="0">
                  <a:pos x="T4" y="T5"/>
                </a:cxn>
                <a:cxn ang="0">
                  <a:pos x="T6" y="T7"/>
                </a:cxn>
                <a:cxn ang="0">
                  <a:pos x="T8" y="T9"/>
                </a:cxn>
              </a:cxnLst>
              <a:rect l="0" t="0" r="r" b="b"/>
              <a:pathLst>
                <a:path w="13" h="10">
                  <a:moveTo>
                    <a:pt x="1" y="2"/>
                  </a:moveTo>
                  <a:cubicBezTo>
                    <a:pt x="2" y="0"/>
                    <a:pt x="3" y="2"/>
                    <a:pt x="3" y="2"/>
                  </a:cubicBezTo>
                  <a:cubicBezTo>
                    <a:pt x="6" y="2"/>
                    <a:pt x="8" y="2"/>
                    <a:pt x="10" y="4"/>
                  </a:cubicBezTo>
                  <a:cubicBezTo>
                    <a:pt x="11" y="5"/>
                    <a:pt x="13" y="5"/>
                    <a:pt x="12" y="8"/>
                  </a:cubicBezTo>
                  <a:cubicBezTo>
                    <a:pt x="12" y="10"/>
                    <a:pt x="0" y="4"/>
                    <a:pt x="1" y="2"/>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5" name="Freeform 444"/>
            <p:cNvSpPr>
              <a:spLocks/>
            </p:cNvSpPr>
            <p:nvPr/>
          </p:nvSpPr>
          <p:spPr bwMode="auto">
            <a:xfrm>
              <a:off x="1244600" y="409575"/>
              <a:ext cx="71438" cy="38100"/>
            </a:xfrm>
            <a:custGeom>
              <a:avLst/>
              <a:gdLst>
                <a:gd name="T0" fmla="*/ 0 w 19"/>
                <a:gd name="T1" fmla="*/ 2 h 10"/>
                <a:gd name="T2" fmla="*/ 7 w 19"/>
                <a:gd name="T3" fmla="*/ 2 h 10"/>
                <a:gd name="T4" fmla="*/ 16 w 19"/>
                <a:gd name="T5" fmla="*/ 6 h 10"/>
                <a:gd name="T6" fmla="*/ 9 w 19"/>
                <a:gd name="T7" fmla="*/ 7 h 10"/>
                <a:gd name="T8" fmla="*/ 0 w 19"/>
                <a:gd name="T9" fmla="*/ 2 h 10"/>
              </a:gdLst>
              <a:ahLst/>
              <a:cxnLst>
                <a:cxn ang="0">
                  <a:pos x="T0" y="T1"/>
                </a:cxn>
                <a:cxn ang="0">
                  <a:pos x="T2" y="T3"/>
                </a:cxn>
                <a:cxn ang="0">
                  <a:pos x="T4" y="T5"/>
                </a:cxn>
                <a:cxn ang="0">
                  <a:pos x="T6" y="T7"/>
                </a:cxn>
                <a:cxn ang="0">
                  <a:pos x="T8" y="T9"/>
                </a:cxn>
              </a:cxnLst>
              <a:rect l="0" t="0" r="r" b="b"/>
              <a:pathLst>
                <a:path w="19" h="10">
                  <a:moveTo>
                    <a:pt x="0" y="2"/>
                  </a:moveTo>
                  <a:cubicBezTo>
                    <a:pt x="1" y="0"/>
                    <a:pt x="7" y="2"/>
                    <a:pt x="7" y="2"/>
                  </a:cubicBezTo>
                  <a:cubicBezTo>
                    <a:pt x="9" y="3"/>
                    <a:pt x="15" y="4"/>
                    <a:pt x="16" y="6"/>
                  </a:cubicBezTo>
                  <a:cubicBezTo>
                    <a:pt x="19" y="10"/>
                    <a:pt x="11" y="8"/>
                    <a:pt x="9" y="7"/>
                  </a:cubicBezTo>
                  <a:cubicBezTo>
                    <a:pt x="6" y="6"/>
                    <a:pt x="0" y="4"/>
                    <a:pt x="0" y="2"/>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6" name="Freeform 445"/>
            <p:cNvSpPr>
              <a:spLocks/>
            </p:cNvSpPr>
            <p:nvPr/>
          </p:nvSpPr>
          <p:spPr bwMode="auto">
            <a:xfrm>
              <a:off x="1322388" y="379412"/>
              <a:ext cx="65088" cy="30163"/>
            </a:xfrm>
            <a:custGeom>
              <a:avLst/>
              <a:gdLst>
                <a:gd name="T0" fmla="*/ 0 w 17"/>
                <a:gd name="T1" fmla="*/ 1 h 8"/>
                <a:gd name="T2" fmla="*/ 4 w 17"/>
                <a:gd name="T3" fmla="*/ 2 h 8"/>
                <a:gd name="T4" fmla="*/ 7 w 17"/>
                <a:gd name="T5" fmla="*/ 3 h 8"/>
                <a:gd name="T6" fmla="*/ 16 w 17"/>
                <a:gd name="T7" fmla="*/ 4 h 8"/>
                <a:gd name="T8" fmla="*/ 9 w 17"/>
                <a:gd name="T9" fmla="*/ 6 h 8"/>
                <a:gd name="T10" fmla="*/ 4 w 17"/>
                <a:gd name="T11" fmla="*/ 5 h 8"/>
                <a:gd name="T12" fmla="*/ 1 w 17"/>
                <a:gd name="T13" fmla="*/ 3 h 8"/>
                <a:gd name="T14" fmla="*/ 0 w 17"/>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0" y="1"/>
                  </a:moveTo>
                  <a:cubicBezTo>
                    <a:pt x="1" y="0"/>
                    <a:pt x="3" y="1"/>
                    <a:pt x="4" y="2"/>
                  </a:cubicBezTo>
                  <a:cubicBezTo>
                    <a:pt x="5" y="2"/>
                    <a:pt x="6" y="2"/>
                    <a:pt x="7" y="3"/>
                  </a:cubicBezTo>
                  <a:cubicBezTo>
                    <a:pt x="8" y="3"/>
                    <a:pt x="17" y="2"/>
                    <a:pt x="16" y="4"/>
                  </a:cubicBezTo>
                  <a:cubicBezTo>
                    <a:pt x="14" y="8"/>
                    <a:pt x="12" y="8"/>
                    <a:pt x="9" y="6"/>
                  </a:cubicBezTo>
                  <a:cubicBezTo>
                    <a:pt x="7" y="6"/>
                    <a:pt x="5" y="5"/>
                    <a:pt x="4" y="5"/>
                  </a:cubicBezTo>
                  <a:cubicBezTo>
                    <a:pt x="3" y="4"/>
                    <a:pt x="2" y="4"/>
                    <a:pt x="1" y="3"/>
                  </a:cubicBezTo>
                  <a:cubicBezTo>
                    <a:pt x="1" y="3"/>
                    <a:pt x="0" y="2"/>
                    <a:pt x="0" y="1"/>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7" name="Freeform 446"/>
            <p:cNvSpPr>
              <a:spLocks/>
            </p:cNvSpPr>
            <p:nvPr/>
          </p:nvSpPr>
          <p:spPr bwMode="auto">
            <a:xfrm>
              <a:off x="1374775" y="349250"/>
              <a:ext cx="23813" cy="34925"/>
            </a:xfrm>
            <a:custGeom>
              <a:avLst/>
              <a:gdLst>
                <a:gd name="T0" fmla="*/ 0 w 6"/>
                <a:gd name="T1" fmla="*/ 7 h 9"/>
                <a:gd name="T2" fmla="*/ 1 w 6"/>
                <a:gd name="T3" fmla="*/ 6 h 9"/>
                <a:gd name="T4" fmla="*/ 1 w 6"/>
                <a:gd name="T5" fmla="*/ 3 h 9"/>
                <a:gd name="T6" fmla="*/ 3 w 6"/>
                <a:gd name="T7" fmla="*/ 1 h 9"/>
                <a:gd name="T8" fmla="*/ 3 w 6"/>
                <a:gd name="T9" fmla="*/ 4 h 9"/>
                <a:gd name="T10" fmla="*/ 1 w 6"/>
                <a:gd name="T11" fmla="*/ 8 h 9"/>
                <a:gd name="T12" fmla="*/ 0 w 6"/>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0" y="7"/>
                  </a:moveTo>
                  <a:cubicBezTo>
                    <a:pt x="0" y="7"/>
                    <a:pt x="1" y="6"/>
                    <a:pt x="1" y="6"/>
                  </a:cubicBezTo>
                  <a:cubicBezTo>
                    <a:pt x="1" y="5"/>
                    <a:pt x="1" y="4"/>
                    <a:pt x="1" y="3"/>
                  </a:cubicBezTo>
                  <a:cubicBezTo>
                    <a:pt x="2" y="2"/>
                    <a:pt x="1" y="0"/>
                    <a:pt x="3" y="1"/>
                  </a:cubicBezTo>
                  <a:cubicBezTo>
                    <a:pt x="6" y="1"/>
                    <a:pt x="4" y="2"/>
                    <a:pt x="3" y="4"/>
                  </a:cubicBezTo>
                  <a:cubicBezTo>
                    <a:pt x="3" y="6"/>
                    <a:pt x="3" y="8"/>
                    <a:pt x="1" y="8"/>
                  </a:cubicBezTo>
                  <a:cubicBezTo>
                    <a:pt x="0" y="9"/>
                    <a:pt x="0" y="7"/>
                    <a:pt x="0" y="7"/>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8" name="Freeform 447"/>
            <p:cNvSpPr>
              <a:spLocks/>
            </p:cNvSpPr>
            <p:nvPr/>
          </p:nvSpPr>
          <p:spPr bwMode="auto">
            <a:xfrm>
              <a:off x="1231900" y="395287"/>
              <a:ext cx="207963" cy="131763"/>
            </a:xfrm>
            <a:custGeom>
              <a:avLst/>
              <a:gdLst>
                <a:gd name="T0" fmla="*/ 2 w 55"/>
                <a:gd name="T1" fmla="*/ 31 h 35"/>
                <a:gd name="T2" fmla="*/ 2 w 55"/>
                <a:gd name="T3" fmla="*/ 31 h 35"/>
                <a:gd name="T4" fmla="*/ 10 w 55"/>
                <a:gd name="T5" fmla="*/ 29 h 35"/>
                <a:gd name="T6" fmla="*/ 25 w 55"/>
                <a:gd name="T7" fmla="*/ 18 h 35"/>
                <a:gd name="T8" fmla="*/ 49 w 55"/>
                <a:gd name="T9" fmla="*/ 7 h 35"/>
                <a:gd name="T10" fmla="*/ 55 w 55"/>
                <a:gd name="T11" fmla="*/ 6 h 35"/>
                <a:gd name="T12" fmla="*/ 44 w 55"/>
                <a:gd name="T13" fmla="*/ 14 h 35"/>
                <a:gd name="T14" fmla="*/ 27 w 55"/>
                <a:gd name="T15" fmla="*/ 23 h 35"/>
                <a:gd name="T16" fmla="*/ 0 w 55"/>
                <a:gd name="T17" fmla="*/ 33 h 35"/>
                <a:gd name="T18" fmla="*/ 2 w 55"/>
                <a:gd name="T19"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5">
                  <a:moveTo>
                    <a:pt x="2" y="31"/>
                  </a:moveTo>
                  <a:cubicBezTo>
                    <a:pt x="2" y="31"/>
                    <a:pt x="2" y="31"/>
                    <a:pt x="2" y="31"/>
                  </a:cubicBezTo>
                  <a:cubicBezTo>
                    <a:pt x="4" y="29"/>
                    <a:pt x="7" y="30"/>
                    <a:pt x="10" y="29"/>
                  </a:cubicBezTo>
                  <a:cubicBezTo>
                    <a:pt x="16" y="27"/>
                    <a:pt x="20" y="22"/>
                    <a:pt x="25" y="18"/>
                  </a:cubicBezTo>
                  <a:cubicBezTo>
                    <a:pt x="33" y="13"/>
                    <a:pt x="42" y="12"/>
                    <a:pt x="49" y="7"/>
                  </a:cubicBezTo>
                  <a:cubicBezTo>
                    <a:pt x="51" y="6"/>
                    <a:pt x="54" y="0"/>
                    <a:pt x="55" y="6"/>
                  </a:cubicBezTo>
                  <a:cubicBezTo>
                    <a:pt x="55" y="11"/>
                    <a:pt x="47" y="12"/>
                    <a:pt x="44" y="14"/>
                  </a:cubicBezTo>
                  <a:cubicBezTo>
                    <a:pt x="38" y="16"/>
                    <a:pt x="33" y="21"/>
                    <a:pt x="27" y="23"/>
                  </a:cubicBezTo>
                  <a:cubicBezTo>
                    <a:pt x="19" y="26"/>
                    <a:pt x="9" y="35"/>
                    <a:pt x="0" y="33"/>
                  </a:cubicBezTo>
                  <a:cubicBezTo>
                    <a:pt x="0" y="33"/>
                    <a:pt x="1" y="32"/>
                    <a:pt x="2" y="31"/>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9" name="Freeform 448"/>
            <p:cNvSpPr>
              <a:spLocks/>
            </p:cNvSpPr>
            <p:nvPr/>
          </p:nvSpPr>
          <p:spPr bwMode="auto">
            <a:xfrm>
              <a:off x="1393825" y="719137"/>
              <a:ext cx="901700" cy="681038"/>
            </a:xfrm>
            <a:custGeom>
              <a:avLst/>
              <a:gdLst>
                <a:gd name="T0" fmla="*/ 44 w 240"/>
                <a:gd name="T1" fmla="*/ 31 h 181"/>
                <a:gd name="T2" fmla="*/ 86 w 240"/>
                <a:gd name="T3" fmla="*/ 10 h 181"/>
                <a:gd name="T4" fmla="*/ 163 w 240"/>
                <a:gd name="T5" fmla="*/ 10 h 181"/>
                <a:gd name="T6" fmla="*/ 220 w 240"/>
                <a:gd name="T7" fmla="*/ 63 h 181"/>
                <a:gd name="T8" fmla="*/ 146 w 240"/>
                <a:gd name="T9" fmla="*/ 177 h 181"/>
                <a:gd name="T10" fmla="*/ 103 w 240"/>
                <a:gd name="T11" fmla="*/ 178 h 181"/>
                <a:gd name="T12" fmla="*/ 37 w 240"/>
                <a:gd name="T13" fmla="*/ 155 h 181"/>
                <a:gd name="T14" fmla="*/ 12 w 240"/>
                <a:gd name="T15" fmla="*/ 64 h 181"/>
                <a:gd name="T16" fmla="*/ 35 w 240"/>
                <a:gd name="T17" fmla="*/ 37 h 181"/>
                <a:gd name="T18" fmla="*/ 44 w 240"/>
                <a:gd name="T19" fmla="*/ 3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1">
                  <a:moveTo>
                    <a:pt x="44" y="31"/>
                  </a:moveTo>
                  <a:cubicBezTo>
                    <a:pt x="57" y="22"/>
                    <a:pt x="70" y="14"/>
                    <a:pt x="86" y="10"/>
                  </a:cubicBezTo>
                  <a:cubicBezTo>
                    <a:pt x="112" y="3"/>
                    <a:pt x="137" y="0"/>
                    <a:pt x="163" y="10"/>
                  </a:cubicBezTo>
                  <a:cubicBezTo>
                    <a:pt x="186" y="19"/>
                    <a:pt x="211" y="38"/>
                    <a:pt x="220" y="63"/>
                  </a:cubicBezTo>
                  <a:cubicBezTo>
                    <a:pt x="240" y="118"/>
                    <a:pt x="199" y="166"/>
                    <a:pt x="146" y="177"/>
                  </a:cubicBezTo>
                  <a:cubicBezTo>
                    <a:pt x="133" y="179"/>
                    <a:pt x="117" y="181"/>
                    <a:pt x="103" y="178"/>
                  </a:cubicBezTo>
                  <a:cubicBezTo>
                    <a:pt x="80" y="175"/>
                    <a:pt x="57" y="168"/>
                    <a:pt x="37" y="155"/>
                  </a:cubicBezTo>
                  <a:cubicBezTo>
                    <a:pt x="11" y="138"/>
                    <a:pt x="0" y="93"/>
                    <a:pt x="12" y="64"/>
                  </a:cubicBezTo>
                  <a:cubicBezTo>
                    <a:pt x="16" y="53"/>
                    <a:pt x="25" y="44"/>
                    <a:pt x="35" y="37"/>
                  </a:cubicBezTo>
                  <a:cubicBezTo>
                    <a:pt x="38" y="35"/>
                    <a:pt x="41" y="33"/>
                    <a:pt x="44" y="31"/>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0" name="Freeform 449"/>
            <p:cNvSpPr>
              <a:spLocks noEditPoints="1"/>
            </p:cNvSpPr>
            <p:nvPr/>
          </p:nvSpPr>
          <p:spPr bwMode="auto">
            <a:xfrm>
              <a:off x="1390650" y="727075"/>
              <a:ext cx="871538" cy="677863"/>
            </a:xfrm>
            <a:custGeom>
              <a:avLst/>
              <a:gdLst>
                <a:gd name="T0" fmla="*/ 119 w 232"/>
                <a:gd name="T1" fmla="*/ 180 h 180"/>
                <a:gd name="T2" fmla="*/ 104 w 232"/>
                <a:gd name="T3" fmla="*/ 178 h 180"/>
                <a:gd name="T4" fmla="*/ 37 w 232"/>
                <a:gd name="T5" fmla="*/ 155 h 180"/>
                <a:gd name="T6" fmla="*/ 11 w 232"/>
                <a:gd name="T7" fmla="*/ 62 h 180"/>
                <a:gd name="T8" fmla="*/ 35 w 232"/>
                <a:gd name="T9" fmla="*/ 33 h 180"/>
                <a:gd name="T10" fmla="*/ 41 w 232"/>
                <a:gd name="T11" fmla="*/ 30 h 180"/>
                <a:gd name="T12" fmla="*/ 44 w 232"/>
                <a:gd name="T13" fmla="*/ 28 h 180"/>
                <a:gd name="T14" fmla="*/ 87 w 232"/>
                <a:gd name="T15" fmla="*/ 6 h 180"/>
                <a:gd name="T16" fmla="*/ 130 w 232"/>
                <a:gd name="T17" fmla="*/ 0 h 180"/>
                <a:gd name="T18" fmla="*/ 164 w 232"/>
                <a:gd name="T19" fmla="*/ 6 h 180"/>
                <a:gd name="T20" fmla="*/ 223 w 232"/>
                <a:gd name="T21" fmla="*/ 60 h 180"/>
                <a:gd name="T22" fmla="*/ 218 w 232"/>
                <a:gd name="T23" fmla="*/ 128 h 180"/>
                <a:gd name="T24" fmla="*/ 148 w 232"/>
                <a:gd name="T25" fmla="*/ 177 h 180"/>
                <a:gd name="T26" fmla="*/ 119 w 232"/>
                <a:gd name="T27" fmla="*/ 180 h 180"/>
                <a:gd name="T28" fmla="*/ 130 w 232"/>
                <a:gd name="T29" fmla="*/ 4 h 180"/>
                <a:gd name="T30" fmla="*/ 88 w 232"/>
                <a:gd name="T31" fmla="*/ 10 h 180"/>
                <a:gd name="T32" fmla="*/ 46 w 232"/>
                <a:gd name="T33" fmla="*/ 31 h 180"/>
                <a:gd name="T34" fmla="*/ 43 w 232"/>
                <a:gd name="T35" fmla="*/ 33 h 180"/>
                <a:gd name="T36" fmla="*/ 37 w 232"/>
                <a:gd name="T37" fmla="*/ 37 h 180"/>
                <a:gd name="T38" fmla="*/ 14 w 232"/>
                <a:gd name="T39" fmla="*/ 63 h 180"/>
                <a:gd name="T40" fmla="*/ 40 w 232"/>
                <a:gd name="T41" fmla="*/ 152 h 180"/>
                <a:gd name="T42" fmla="*/ 104 w 232"/>
                <a:gd name="T43" fmla="*/ 175 h 180"/>
                <a:gd name="T44" fmla="*/ 147 w 232"/>
                <a:gd name="T45" fmla="*/ 173 h 180"/>
                <a:gd name="T46" fmla="*/ 215 w 232"/>
                <a:gd name="T47" fmla="*/ 126 h 180"/>
                <a:gd name="T48" fmla="*/ 219 w 232"/>
                <a:gd name="T49" fmla="*/ 61 h 180"/>
                <a:gd name="T50" fmla="*/ 163 w 232"/>
                <a:gd name="T51" fmla="*/ 10 h 180"/>
                <a:gd name="T52" fmla="*/ 130 w 232"/>
                <a:gd name="T53"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2" h="180">
                  <a:moveTo>
                    <a:pt x="119" y="180"/>
                  </a:moveTo>
                  <a:cubicBezTo>
                    <a:pt x="114" y="180"/>
                    <a:pt x="108" y="179"/>
                    <a:pt x="104" y="178"/>
                  </a:cubicBezTo>
                  <a:cubicBezTo>
                    <a:pt x="78" y="175"/>
                    <a:pt x="55" y="167"/>
                    <a:pt x="37" y="155"/>
                  </a:cubicBezTo>
                  <a:cubicBezTo>
                    <a:pt x="9" y="137"/>
                    <a:pt x="0" y="90"/>
                    <a:pt x="11" y="62"/>
                  </a:cubicBezTo>
                  <a:cubicBezTo>
                    <a:pt x="15" y="50"/>
                    <a:pt x="23" y="41"/>
                    <a:pt x="35" y="33"/>
                  </a:cubicBezTo>
                  <a:cubicBezTo>
                    <a:pt x="37" y="32"/>
                    <a:pt x="39" y="31"/>
                    <a:pt x="41" y="30"/>
                  </a:cubicBezTo>
                  <a:cubicBezTo>
                    <a:pt x="44" y="28"/>
                    <a:pt x="44" y="28"/>
                    <a:pt x="44" y="28"/>
                  </a:cubicBezTo>
                  <a:cubicBezTo>
                    <a:pt x="58" y="18"/>
                    <a:pt x="70" y="11"/>
                    <a:pt x="87" y="6"/>
                  </a:cubicBezTo>
                  <a:cubicBezTo>
                    <a:pt x="103" y="2"/>
                    <a:pt x="117" y="0"/>
                    <a:pt x="130" y="0"/>
                  </a:cubicBezTo>
                  <a:cubicBezTo>
                    <a:pt x="142" y="0"/>
                    <a:pt x="153" y="2"/>
                    <a:pt x="164" y="6"/>
                  </a:cubicBezTo>
                  <a:cubicBezTo>
                    <a:pt x="185" y="14"/>
                    <a:pt x="213" y="33"/>
                    <a:pt x="223" y="60"/>
                  </a:cubicBezTo>
                  <a:cubicBezTo>
                    <a:pt x="232" y="83"/>
                    <a:pt x="230" y="107"/>
                    <a:pt x="218" y="128"/>
                  </a:cubicBezTo>
                  <a:cubicBezTo>
                    <a:pt x="204" y="152"/>
                    <a:pt x="178" y="171"/>
                    <a:pt x="148" y="177"/>
                  </a:cubicBezTo>
                  <a:cubicBezTo>
                    <a:pt x="138" y="179"/>
                    <a:pt x="128" y="180"/>
                    <a:pt x="119" y="180"/>
                  </a:cubicBezTo>
                  <a:close/>
                  <a:moveTo>
                    <a:pt x="130" y="4"/>
                  </a:moveTo>
                  <a:cubicBezTo>
                    <a:pt x="117" y="4"/>
                    <a:pt x="104" y="6"/>
                    <a:pt x="88" y="10"/>
                  </a:cubicBezTo>
                  <a:cubicBezTo>
                    <a:pt x="72" y="14"/>
                    <a:pt x="60" y="22"/>
                    <a:pt x="46" y="31"/>
                  </a:cubicBezTo>
                  <a:cubicBezTo>
                    <a:pt x="43" y="33"/>
                    <a:pt x="43" y="33"/>
                    <a:pt x="43" y="33"/>
                  </a:cubicBezTo>
                  <a:cubicBezTo>
                    <a:pt x="41" y="34"/>
                    <a:pt x="39" y="36"/>
                    <a:pt x="37" y="37"/>
                  </a:cubicBezTo>
                  <a:cubicBezTo>
                    <a:pt x="26" y="44"/>
                    <a:pt x="19" y="53"/>
                    <a:pt x="14" y="63"/>
                  </a:cubicBezTo>
                  <a:cubicBezTo>
                    <a:pt x="4" y="90"/>
                    <a:pt x="13" y="134"/>
                    <a:pt x="40" y="152"/>
                  </a:cubicBezTo>
                  <a:cubicBezTo>
                    <a:pt x="57" y="163"/>
                    <a:pt x="79" y="171"/>
                    <a:pt x="104" y="175"/>
                  </a:cubicBezTo>
                  <a:cubicBezTo>
                    <a:pt x="117" y="176"/>
                    <a:pt x="132" y="176"/>
                    <a:pt x="147" y="173"/>
                  </a:cubicBezTo>
                  <a:cubicBezTo>
                    <a:pt x="176" y="167"/>
                    <a:pt x="202" y="149"/>
                    <a:pt x="215" y="126"/>
                  </a:cubicBezTo>
                  <a:cubicBezTo>
                    <a:pt x="226" y="106"/>
                    <a:pt x="227" y="83"/>
                    <a:pt x="219" y="61"/>
                  </a:cubicBezTo>
                  <a:cubicBezTo>
                    <a:pt x="211" y="37"/>
                    <a:pt x="185" y="18"/>
                    <a:pt x="163" y="10"/>
                  </a:cubicBezTo>
                  <a:cubicBezTo>
                    <a:pt x="152" y="6"/>
                    <a:pt x="142" y="4"/>
                    <a:pt x="130" y="4"/>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1" name="Freeform 450"/>
            <p:cNvSpPr>
              <a:spLocks/>
            </p:cNvSpPr>
            <p:nvPr/>
          </p:nvSpPr>
          <p:spPr bwMode="auto">
            <a:xfrm>
              <a:off x="1676400" y="782637"/>
              <a:ext cx="349250" cy="214313"/>
            </a:xfrm>
            <a:custGeom>
              <a:avLst/>
              <a:gdLst>
                <a:gd name="T0" fmla="*/ 18 w 93"/>
                <a:gd name="T1" fmla="*/ 21 h 57"/>
                <a:gd name="T2" fmla="*/ 17 w 93"/>
                <a:gd name="T3" fmla="*/ 16 h 57"/>
                <a:gd name="T4" fmla="*/ 38 w 93"/>
                <a:gd name="T5" fmla="*/ 11 h 57"/>
                <a:gd name="T6" fmla="*/ 52 w 93"/>
                <a:gd name="T7" fmla="*/ 0 h 57"/>
                <a:gd name="T8" fmla="*/ 66 w 93"/>
                <a:gd name="T9" fmla="*/ 5 h 57"/>
                <a:gd name="T10" fmla="*/ 70 w 93"/>
                <a:gd name="T11" fmla="*/ 19 h 57"/>
                <a:gd name="T12" fmla="*/ 86 w 93"/>
                <a:gd name="T13" fmla="*/ 22 h 57"/>
                <a:gd name="T14" fmla="*/ 86 w 93"/>
                <a:gd name="T15" fmla="*/ 29 h 57"/>
                <a:gd name="T16" fmla="*/ 65 w 93"/>
                <a:gd name="T17" fmla="*/ 33 h 57"/>
                <a:gd name="T18" fmla="*/ 78 w 93"/>
                <a:gd name="T19" fmla="*/ 49 h 57"/>
                <a:gd name="T20" fmla="*/ 57 w 93"/>
                <a:gd name="T21" fmla="*/ 47 h 57"/>
                <a:gd name="T22" fmla="*/ 48 w 93"/>
                <a:gd name="T23" fmla="*/ 41 h 57"/>
                <a:gd name="T24" fmla="*/ 28 w 93"/>
                <a:gd name="T25" fmla="*/ 43 h 57"/>
                <a:gd name="T26" fmla="*/ 15 w 93"/>
                <a:gd name="T27" fmla="*/ 34 h 57"/>
                <a:gd name="T28" fmla="*/ 18 w 93"/>
                <a:gd name="T29"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57">
                  <a:moveTo>
                    <a:pt x="18" y="21"/>
                  </a:moveTo>
                  <a:cubicBezTo>
                    <a:pt x="17" y="20"/>
                    <a:pt x="17" y="18"/>
                    <a:pt x="17" y="16"/>
                  </a:cubicBezTo>
                  <a:cubicBezTo>
                    <a:pt x="19" y="9"/>
                    <a:pt x="32" y="12"/>
                    <a:pt x="38" y="11"/>
                  </a:cubicBezTo>
                  <a:cubicBezTo>
                    <a:pt x="43" y="10"/>
                    <a:pt x="46" y="0"/>
                    <a:pt x="52" y="0"/>
                  </a:cubicBezTo>
                  <a:cubicBezTo>
                    <a:pt x="57" y="0"/>
                    <a:pt x="61" y="5"/>
                    <a:pt x="66" y="5"/>
                  </a:cubicBezTo>
                  <a:cubicBezTo>
                    <a:pt x="65" y="5"/>
                    <a:pt x="66" y="17"/>
                    <a:pt x="70" y="19"/>
                  </a:cubicBezTo>
                  <a:cubicBezTo>
                    <a:pt x="75" y="22"/>
                    <a:pt x="81" y="20"/>
                    <a:pt x="86" y="22"/>
                  </a:cubicBezTo>
                  <a:cubicBezTo>
                    <a:pt x="90" y="24"/>
                    <a:pt x="93" y="28"/>
                    <a:pt x="86" y="29"/>
                  </a:cubicBezTo>
                  <a:cubicBezTo>
                    <a:pt x="77" y="30"/>
                    <a:pt x="60" y="25"/>
                    <a:pt x="65" y="33"/>
                  </a:cubicBezTo>
                  <a:cubicBezTo>
                    <a:pt x="67" y="37"/>
                    <a:pt x="80" y="44"/>
                    <a:pt x="78" y="49"/>
                  </a:cubicBezTo>
                  <a:cubicBezTo>
                    <a:pt x="74" y="57"/>
                    <a:pt x="62" y="50"/>
                    <a:pt x="57" y="47"/>
                  </a:cubicBezTo>
                  <a:cubicBezTo>
                    <a:pt x="54" y="45"/>
                    <a:pt x="51" y="43"/>
                    <a:pt x="48" y="41"/>
                  </a:cubicBezTo>
                  <a:cubicBezTo>
                    <a:pt x="41" y="38"/>
                    <a:pt x="35" y="42"/>
                    <a:pt x="28" y="43"/>
                  </a:cubicBezTo>
                  <a:cubicBezTo>
                    <a:pt x="22" y="44"/>
                    <a:pt x="0" y="42"/>
                    <a:pt x="15" y="34"/>
                  </a:cubicBezTo>
                  <a:cubicBezTo>
                    <a:pt x="24" y="30"/>
                    <a:pt x="19" y="26"/>
                    <a:pt x="18" y="21"/>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2" name="Freeform 451"/>
            <p:cNvSpPr>
              <a:spLocks/>
            </p:cNvSpPr>
            <p:nvPr/>
          </p:nvSpPr>
          <p:spPr bwMode="auto">
            <a:xfrm>
              <a:off x="1487488" y="1238250"/>
              <a:ext cx="873125" cy="904875"/>
            </a:xfrm>
            <a:custGeom>
              <a:avLst/>
              <a:gdLst>
                <a:gd name="T0" fmla="*/ 3 w 232"/>
                <a:gd name="T1" fmla="*/ 102 h 240"/>
                <a:gd name="T2" fmla="*/ 74 w 232"/>
                <a:gd name="T3" fmla="*/ 215 h 240"/>
                <a:gd name="T4" fmla="*/ 217 w 232"/>
                <a:gd name="T5" fmla="*/ 165 h 240"/>
                <a:gd name="T6" fmla="*/ 224 w 232"/>
                <a:gd name="T7" fmla="*/ 84 h 240"/>
                <a:gd name="T8" fmla="*/ 108 w 232"/>
                <a:gd name="T9" fmla="*/ 5 h 240"/>
                <a:gd name="T10" fmla="*/ 10 w 232"/>
                <a:gd name="T11" fmla="*/ 71 h 240"/>
                <a:gd name="T12" fmla="*/ 3 w 232"/>
                <a:gd name="T13" fmla="*/ 102 h 240"/>
              </a:gdLst>
              <a:ahLst/>
              <a:cxnLst>
                <a:cxn ang="0">
                  <a:pos x="T0" y="T1"/>
                </a:cxn>
                <a:cxn ang="0">
                  <a:pos x="T2" y="T3"/>
                </a:cxn>
                <a:cxn ang="0">
                  <a:pos x="T4" y="T5"/>
                </a:cxn>
                <a:cxn ang="0">
                  <a:pos x="T6" y="T7"/>
                </a:cxn>
                <a:cxn ang="0">
                  <a:pos x="T8" y="T9"/>
                </a:cxn>
                <a:cxn ang="0">
                  <a:pos x="T10" y="T11"/>
                </a:cxn>
                <a:cxn ang="0">
                  <a:pos x="T12" y="T13"/>
                </a:cxn>
              </a:cxnLst>
              <a:rect l="0" t="0" r="r" b="b"/>
              <a:pathLst>
                <a:path w="232" h="240">
                  <a:moveTo>
                    <a:pt x="3" y="102"/>
                  </a:moveTo>
                  <a:cubicBezTo>
                    <a:pt x="0" y="152"/>
                    <a:pt x="31" y="193"/>
                    <a:pt x="74" y="215"/>
                  </a:cubicBezTo>
                  <a:cubicBezTo>
                    <a:pt x="124" y="240"/>
                    <a:pt x="196" y="221"/>
                    <a:pt x="217" y="165"/>
                  </a:cubicBezTo>
                  <a:cubicBezTo>
                    <a:pt x="228" y="136"/>
                    <a:pt x="232" y="122"/>
                    <a:pt x="224" y="84"/>
                  </a:cubicBezTo>
                  <a:cubicBezTo>
                    <a:pt x="215" y="45"/>
                    <a:pt x="163" y="0"/>
                    <a:pt x="108" y="5"/>
                  </a:cubicBezTo>
                  <a:cubicBezTo>
                    <a:pt x="69" y="8"/>
                    <a:pt x="26" y="33"/>
                    <a:pt x="10" y="71"/>
                  </a:cubicBezTo>
                  <a:cubicBezTo>
                    <a:pt x="6" y="81"/>
                    <a:pt x="4" y="91"/>
                    <a:pt x="3" y="102"/>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3" name="Freeform 452"/>
            <p:cNvSpPr>
              <a:spLocks noEditPoints="1"/>
            </p:cNvSpPr>
            <p:nvPr/>
          </p:nvSpPr>
          <p:spPr bwMode="auto">
            <a:xfrm>
              <a:off x="1481138" y="1249362"/>
              <a:ext cx="885825" cy="847725"/>
            </a:xfrm>
            <a:custGeom>
              <a:avLst/>
              <a:gdLst>
                <a:gd name="T0" fmla="*/ 124 w 236"/>
                <a:gd name="T1" fmla="*/ 225 h 225"/>
                <a:gd name="T2" fmla="*/ 124 w 236"/>
                <a:gd name="T3" fmla="*/ 225 h 225"/>
                <a:gd name="T4" fmla="*/ 75 w 236"/>
                <a:gd name="T5" fmla="*/ 213 h 225"/>
                <a:gd name="T6" fmla="*/ 3 w 236"/>
                <a:gd name="T7" fmla="*/ 99 h 225"/>
                <a:gd name="T8" fmla="*/ 11 w 236"/>
                <a:gd name="T9" fmla="*/ 67 h 225"/>
                <a:gd name="T10" fmla="*/ 110 w 236"/>
                <a:gd name="T11" fmla="*/ 0 h 225"/>
                <a:gd name="T12" fmla="*/ 118 w 236"/>
                <a:gd name="T13" fmla="*/ 0 h 225"/>
                <a:gd name="T14" fmla="*/ 228 w 236"/>
                <a:gd name="T15" fmla="*/ 80 h 225"/>
                <a:gd name="T16" fmla="*/ 221 w 236"/>
                <a:gd name="T17" fmla="*/ 163 h 225"/>
                <a:gd name="T18" fmla="*/ 124 w 236"/>
                <a:gd name="T19" fmla="*/ 225 h 225"/>
                <a:gd name="T20" fmla="*/ 118 w 236"/>
                <a:gd name="T21" fmla="*/ 4 h 225"/>
                <a:gd name="T22" fmla="*/ 111 w 236"/>
                <a:gd name="T23" fmla="*/ 4 h 225"/>
                <a:gd name="T24" fmla="*/ 14 w 236"/>
                <a:gd name="T25" fmla="*/ 69 h 225"/>
                <a:gd name="T26" fmla="*/ 7 w 236"/>
                <a:gd name="T27" fmla="*/ 99 h 225"/>
                <a:gd name="T28" fmla="*/ 77 w 236"/>
                <a:gd name="T29" fmla="*/ 210 h 225"/>
                <a:gd name="T30" fmla="*/ 124 w 236"/>
                <a:gd name="T31" fmla="*/ 221 h 225"/>
                <a:gd name="T32" fmla="*/ 217 w 236"/>
                <a:gd name="T33" fmla="*/ 161 h 225"/>
                <a:gd name="T34" fmla="*/ 224 w 236"/>
                <a:gd name="T35" fmla="*/ 81 h 225"/>
                <a:gd name="T36" fmla="*/ 118 w 236"/>
                <a:gd name="T37" fmla="*/ 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225">
                  <a:moveTo>
                    <a:pt x="124" y="225"/>
                  </a:moveTo>
                  <a:cubicBezTo>
                    <a:pt x="124" y="225"/>
                    <a:pt x="124" y="225"/>
                    <a:pt x="124" y="225"/>
                  </a:cubicBezTo>
                  <a:cubicBezTo>
                    <a:pt x="107" y="225"/>
                    <a:pt x="90" y="221"/>
                    <a:pt x="75" y="213"/>
                  </a:cubicBezTo>
                  <a:cubicBezTo>
                    <a:pt x="27" y="189"/>
                    <a:pt x="0" y="146"/>
                    <a:pt x="3" y="99"/>
                  </a:cubicBezTo>
                  <a:cubicBezTo>
                    <a:pt x="4" y="88"/>
                    <a:pt x="7" y="77"/>
                    <a:pt x="11" y="67"/>
                  </a:cubicBezTo>
                  <a:cubicBezTo>
                    <a:pt x="27" y="27"/>
                    <a:pt x="73" y="3"/>
                    <a:pt x="110" y="0"/>
                  </a:cubicBezTo>
                  <a:cubicBezTo>
                    <a:pt x="113" y="0"/>
                    <a:pt x="116" y="0"/>
                    <a:pt x="118" y="0"/>
                  </a:cubicBezTo>
                  <a:cubicBezTo>
                    <a:pt x="171" y="0"/>
                    <a:pt x="219" y="42"/>
                    <a:pt x="228" y="80"/>
                  </a:cubicBezTo>
                  <a:cubicBezTo>
                    <a:pt x="236" y="119"/>
                    <a:pt x="232" y="133"/>
                    <a:pt x="221" y="163"/>
                  </a:cubicBezTo>
                  <a:cubicBezTo>
                    <a:pt x="207" y="200"/>
                    <a:pt x="169" y="225"/>
                    <a:pt x="124" y="225"/>
                  </a:cubicBezTo>
                  <a:close/>
                  <a:moveTo>
                    <a:pt x="118" y="4"/>
                  </a:moveTo>
                  <a:cubicBezTo>
                    <a:pt x="116" y="4"/>
                    <a:pt x="113" y="4"/>
                    <a:pt x="111" y="4"/>
                  </a:cubicBezTo>
                  <a:cubicBezTo>
                    <a:pt x="75" y="7"/>
                    <a:pt x="30" y="30"/>
                    <a:pt x="14" y="69"/>
                  </a:cubicBezTo>
                  <a:cubicBezTo>
                    <a:pt x="10" y="78"/>
                    <a:pt x="8" y="88"/>
                    <a:pt x="7" y="99"/>
                  </a:cubicBezTo>
                  <a:cubicBezTo>
                    <a:pt x="4" y="145"/>
                    <a:pt x="30" y="186"/>
                    <a:pt x="77" y="210"/>
                  </a:cubicBezTo>
                  <a:cubicBezTo>
                    <a:pt x="91" y="217"/>
                    <a:pt x="107" y="221"/>
                    <a:pt x="124" y="221"/>
                  </a:cubicBezTo>
                  <a:cubicBezTo>
                    <a:pt x="167" y="221"/>
                    <a:pt x="204" y="197"/>
                    <a:pt x="217" y="161"/>
                  </a:cubicBezTo>
                  <a:cubicBezTo>
                    <a:pt x="228" y="132"/>
                    <a:pt x="232" y="119"/>
                    <a:pt x="224" y="81"/>
                  </a:cubicBezTo>
                  <a:cubicBezTo>
                    <a:pt x="216" y="45"/>
                    <a:pt x="169" y="4"/>
                    <a:pt x="118" y="4"/>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4" name="Freeform 453"/>
            <p:cNvSpPr>
              <a:spLocks/>
            </p:cNvSpPr>
            <p:nvPr/>
          </p:nvSpPr>
          <p:spPr bwMode="auto">
            <a:xfrm>
              <a:off x="1747838" y="1441450"/>
              <a:ext cx="417513" cy="377825"/>
            </a:xfrm>
            <a:custGeom>
              <a:avLst/>
              <a:gdLst>
                <a:gd name="T0" fmla="*/ 22 w 111"/>
                <a:gd name="T1" fmla="*/ 43 h 100"/>
                <a:gd name="T2" fmla="*/ 13 w 111"/>
                <a:gd name="T3" fmla="*/ 25 h 100"/>
                <a:gd name="T4" fmla="*/ 35 w 111"/>
                <a:gd name="T5" fmla="*/ 25 h 100"/>
                <a:gd name="T6" fmla="*/ 50 w 111"/>
                <a:gd name="T7" fmla="*/ 23 h 100"/>
                <a:gd name="T8" fmla="*/ 58 w 111"/>
                <a:gd name="T9" fmla="*/ 4 h 100"/>
                <a:gd name="T10" fmla="*/ 71 w 111"/>
                <a:gd name="T11" fmla="*/ 10 h 100"/>
                <a:gd name="T12" fmla="*/ 77 w 111"/>
                <a:gd name="T13" fmla="*/ 36 h 100"/>
                <a:gd name="T14" fmla="*/ 106 w 111"/>
                <a:gd name="T15" fmla="*/ 38 h 100"/>
                <a:gd name="T16" fmla="*/ 81 w 111"/>
                <a:gd name="T17" fmla="*/ 56 h 100"/>
                <a:gd name="T18" fmla="*/ 87 w 111"/>
                <a:gd name="T19" fmla="*/ 72 h 100"/>
                <a:gd name="T20" fmla="*/ 75 w 111"/>
                <a:gd name="T21" fmla="*/ 88 h 100"/>
                <a:gd name="T22" fmla="*/ 69 w 111"/>
                <a:gd name="T23" fmla="*/ 89 h 100"/>
                <a:gd name="T24" fmla="*/ 59 w 111"/>
                <a:gd name="T25" fmla="*/ 93 h 100"/>
                <a:gd name="T26" fmla="*/ 51 w 111"/>
                <a:gd name="T27" fmla="*/ 70 h 100"/>
                <a:gd name="T28" fmla="*/ 37 w 111"/>
                <a:gd name="T29" fmla="*/ 71 h 100"/>
                <a:gd name="T30" fmla="*/ 22 w 111"/>
                <a:gd name="T31" fmla="*/ 72 h 100"/>
                <a:gd name="T32" fmla="*/ 12 w 111"/>
                <a:gd name="T33" fmla="*/ 66 h 100"/>
                <a:gd name="T34" fmla="*/ 9 w 111"/>
                <a:gd name="T35" fmla="*/ 56 h 100"/>
                <a:gd name="T36" fmla="*/ 22 w 111"/>
                <a:gd name="T37" fmla="*/ 4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00">
                  <a:moveTo>
                    <a:pt x="22" y="43"/>
                  </a:moveTo>
                  <a:cubicBezTo>
                    <a:pt x="22" y="43"/>
                    <a:pt x="7" y="28"/>
                    <a:pt x="13" y="25"/>
                  </a:cubicBezTo>
                  <a:cubicBezTo>
                    <a:pt x="19" y="22"/>
                    <a:pt x="25" y="23"/>
                    <a:pt x="35" y="25"/>
                  </a:cubicBezTo>
                  <a:cubicBezTo>
                    <a:pt x="45" y="27"/>
                    <a:pt x="50" y="33"/>
                    <a:pt x="50" y="23"/>
                  </a:cubicBezTo>
                  <a:cubicBezTo>
                    <a:pt x="50" y="14"/>
                    <a:pt x="51" y="5"/>
                    <a:pt x="58" y="4"/>
                  </a:cubicBezTo>
                  <a:cubicBezTo>
                    <a:pt x="65" y="4"/>
                    <a:pt x="70" y="0"/>
                    <a:pt x="71" y="10"/>
                  </a:cubicBezTo>
                  <a:cubicBezTo>
                    <a:pt x="73" y="20"/>
                    <a:pt x="66" y="35"/>
                    <a:pt x="77" y="36"/>
                  </a:cubicBezTo>
                  <a:cubicBezTo>
                    <a:pt x="87" y="38"/>
                    <a:pt x="101" y="27"/>
                    <a:pt x="106" y="38"/>
                  </a:cubicBezTo>
                  <a:cubicBezTo>
                    <a:pt x="111" y="48"/>
                    <a:pt x="85" y="52"/>
                    <a:pt x="81" y="56"/>
                  </a:cubicBezTo>
                  <a:cubicBezTo>
                    <a:pt x="78" y="59"/>
                    <a:pt x="86" y="61"/>
                    <a:pt x="87" y="72"/>
                  </a:cubicBezTo>
                  <a:cubicBezTo>
                    <a:pt x="87" y="84"/>
                    <a:pt x="78" y="92"/>
                    <a:pt x="75" y="88"/>
                  </a:cubicBezTo>
                  <a:cubicBezTo>
                    <a:pt x="71" y="83"/>
                    <a:pt x="71" y="80"/>
                    <a:pt x="69" y="89"/>
                  </a:cubicBezTo>
                  <a:cubicBezTo>
                    <a:pt x="67" y="98"/>
                    <a:pt x="63" y="100"/>
                    <a:pt x="59" y="93"/>
                  </a:cubicBezTo>
                  <a:cubicBezTo>
                    <a:pt x="56" y="86"/>
                    <a:pt x="60" y="74"/>
                    <a:pt x="51" y="70"/>
                  </a:cubicBezTo>
                  <a:cubicBezTo>
                    <a:pt x="43" y="67"/>
                    <a:pt x="46" y="66"/>
                    <a:pt x="37" y="71"/>
                  </a:cubicBezTo>
                  <a:cubicBezTo>
                    <a:pt x="29" y="76"/>
                    <a:pt x="24" y="78"/>
                    <a:pt x="22" y="72"/>
                  </a:cubicBezTo>
                  <a:cubicBezTo>
                    <a:pt x="21" y="66"/>
                    <a:pt x="19" y="68"/>
                    <a:pt x="12" y="66"/>
                  </a:cubicBezTo>
                  <a:cubicBezTo>
                    <a:pt x="5" y="64"/>
                    <a:pt x="0" y="59"/>
                    <a:pt x="9" y="56"/>
                  </a:cubicBezTo>
                  <a:cubicBezTo>
                    <a:pt x="17" y="52"/>
                    <a:pt x="22" y="45"/>
                    <a:pt x="22" y="45"/>
                  </a:cubicBezTo>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5" name="Freeform 454"/>
            <p:cNvSpPr>
              <a:spLocks/>
            </p:cNvSpPr>
            <p:nvPr/>
          </p:nvSpPr>
          <p:spPr bwMode="auto">
            <a:xfrm>
              <a:off x="1536700" y="1254125"/>
              <a:ext cx="192088" cy="71438"/>
            </a:xfrm>
            <a:custGeom>
              <a:avLst/>
              <a:gdLst>
                <a:gd name="T0" fmla="*/ 2 w 51"/>
                <a:gd name="T1" fmla="*/ 1 h 19"/>
                <a:gd name="T2" fmla="*/ 7 w 51"/>
                <a:gd name="T3" fmla="*/ 2 h 19"/>
                <a:gd name="T4" fmla="*/ 13 w 51"/>
                <a:gd name="T5" fmla="*/ 4 h 19"/>
                <a:gd name="T6" fmla="*/ 34 w 51"/>
                <a:gd name="T7" fmla="*/ 4 h 19"/>
                <a:gd name="T8" fmla="*/ 45 w 51"/>
                <a:gd name="T9" fmla="*/ 3 h 19"/>
                <a:gd name="T10" fmla="*/ 50 w 51"/>
                <a:gd name="T11" fmla="*/ 4 h 19"/>
                <a:gd name="T12" fmla="*/ 47 w 51"/>
                <a:gd name="T13" fmla="*/ 8 h 19"/>
                <a:gd name="T14" fmla="*/ 36 w 51"/>
                <a:gd name="T15" fmla="*/ 15 h 19"/>
                <a:gd name="T16" fmla="*/ 25 w 51"/>
                <a:gd name="T17" fmla="*/ 19 h 19"/>
                <a:gd name="T18" fmla="*/ 18 w 51"/>
                <a:gd name="T19" fmla="*/ 17 h 19"/>
                <a:gd name="T20" fmla="*/ 10 w 51"/>
                <a:gd name="T21" fmla="*/ 12 h 19"/>
                <a:gd name="T22" fmla="*/ 2 w 51"/>
                <a:gd name="T23" fmla="*/ 8 h 19"/>
                <a:gd name="T24" fmla="*/ 0 w 51"/>
                <a:gd name="T25" fmla="*/ 2 h 19"/>
                <a:gd name="T26" fmla="*/ 2 w 51"/>
                <a:gd name="T2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9">
                  <a:moveTo>
                    <a:pt x="2" y="1"/>
                  </a:moveTo>
                  <a:cubicBezTo>
                    <a:pt x="3" y="0"/>
                    <a:pt x="6" y="1"/>
                    <a:pt x="7" y="2"/>
                  </a:cubicBezTo>
                  <a:cubicBezTo>
                    <a:pt x="9" y="3"/>
                    <a:pt x="11" y="4"/>
                    <a:pt x="13" y="4"/>
                  </a:cubicBezTo>
                  <a:cubicBezTo>
                    <a:pt x="20" y="5"/>
                    <a:pt x="27" y="4"/>
                    <a:pt x="34" y="4"/>
                  </a:cubicBezTo>
                  <a:cubicBezTo>
                    <a:pt x="38" y="4"/>
                    <a:pt x="41" y="3"/>
                    <a:pt x="45" y="3"/>
                  </a:cubicBezTo>
                  <a:cubicBezTo>
                    <a:pt x="46" y="3"/>
                    <a:pt x="49" y="3"/>
                    <a:pt x="50" y="4"/>
                  </a:cubicBezTo>
                  <a:cubicBezTo>
                    <a:pt x="51" y="6"/>
                    <a:pt x="48" y="7"/>
                    <a:pt x="47" y="8"/>
                  </a:cubicBezTo>
                  <a:cubicBezTo>
                    <a:pt x="43" y="10"/>
                    <a:pt x="40" y="13"/>
                    <a:pt x="36" y="15"/>
                  </a:cubicBezTo>
                  <a:cubicBezTo>
                    <a:pt x="33" y="17"/>
                    <a:pt x="28" y="19"/>
                    <a:pt x="25" y="19"/>
                  </a:cubicBezTo>
                  <a:cubicBezTo>
                    <a:pt x="22" y="19"/>
                    <a:pt x="20" y="18"/>
                    <a:pt x="18" y="17"/>
                  </a:cubicBezTo>
                  <a:cubicBezTo>
                    <a:pt x="16" y="15"/>
                    <a:pt x="13" y="14"/>
                    <a:pt x="10" y="12"/>
                  </a:cubicBezTo>
                  <a:cubicBezTo>
                    <a:pt x="7" y="11"/>
                    <a:pt x="4" y="10"/>
                    <a:pt x="2" y="8"/>
                  </a:cubicBezTo>
                  <a:cubicBezTo>
                    <a:pt x="1" y="7"/>
                    <a:pt x="0" y="4"/>
                    <a:pt x="0" y="2"/>
                  </a:cubicBezTo>
                  <a:cubicBezTo>
                    <a:pt x="1" y="1"/>
                    <a:pt x="1" y="1"/>
                    <a:pt x="2" y="1"/>
                  </a:cubicBezTo>
                  <a:close/>
                </a:path>
              </a:pathLst>
            </a:custGeom>
            <a:solidFill>
              <a:srgbClr val="440C7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6" name="Freeform 455"/>
            <p:cNvSpPr>
              <a:spLocks/>
            </p:cNvSpPr>
            <p:nvPr/>
          </p:nvSpPr>
          <p:spPr bwMode="auto">
            <a:xfrm>
              <a:off x="1198563" y="854075"/>
              <a:ext cx="288925" cy="120650"/>
            </a:xfrm>
            <a:custGeom>
              <a:avLst/>
              <a:gdLst>
                <a:gd name="T0" fmla="*/ 10 w 77"/>
                <a:gd name="T1" fmla="*/ 8 h 32"/>
                <a:gd name="T2" fmla="*/ 33 w 77"/>
                <a:gd name="T3" fmla="*/ 8 h 32"/>
                <a:gd name="T4" fmla="*/ 73 w 77"/>
                <a:gd name="T5" fmla="*/ 0 h 32"/>
                <a:gd name="T6" fmla="*/ 63 w 77"/>
                <a:gd name="T7" fmla="*/ 12 h 32"/>
                <a:gd name="T8" fmla="*/ 51 w 77"/>
                <a:gd name="T9" fmla="*/ 30 h 32"/>
                <a:gd name="T10" fmla="*/ 24 w 77"/>
                <a:gd name="T11" fmla="*/ 27 h 32"/>
                <a:gd name="T12" fmla="*/ 4 w 77"/>
                <a:gd name="T13" fmla="*/ 17 h 32"/>
                <a:gd name="T14" fmla="*/ 10 w 77"/>
                <a:gd name="T15" fmla="*/ 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10" y="8"/>
                  </a:moveTo>
                  <a:cubicBezTo>
                    <a:pt x="18" y="7"/>
                    <a:pt x="29" y="8"/>
                    <a:pt x="33" y="8"/>
                  </a:cubicBezTo>
                  <a:cubicBezTo>
                    <a:pt x="55" y="6"/>
                    <a:pt x="67" y="0"/>
                    <a:pt x="73" y="0"/>
                  </a:cubicBezTo>
                  <a:cubicBezTo>
                    <a:pt x="77" y="0"/>
                    <a:pt x="64" y="11"/>
                    <a:pt x="63" y="12"/>
                  </a:cubicBezTo>
                  <a:cubicBezTo>
                    <a:pt x="57" y="18"/>
                    <a:pt x="59" y="27"/>
                    <a:pt x="51" y="30"/>
                  </a:cubicBezTo>
                  <a:cubicBezTo>
                    <a:pt x="42" y="32"/>
                    <a:pt x="32" y="29"/>
                    <a:pt x="24" y="27"/>
                  </a:cubicBezTo>
                  <a:cubicBezTo>
                    <a:pt x="17" y="26"/>
                    <a:pt x="8" y="23"/>
                    <a:pt x="4" y="17"/>
                  </a:cubicBezTo>
                  <a:cubicBezTo>
                    <a:pt x="0" y="12"/>
                    <a:pt x="4" y="9"/>
                    <a:pt x="10" y="8"/>
                  </a:cubicBezTo>
                  <a:close/>
                </a:path>
              </a:pathLst>
            </a:custGeom>
            <a:solidFill>
              <a:srgbClr val="440C7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7" name="Freeform 456"/>
            <p:cNvSpPr>
              <a:spLocks/>
            </p:cNvSpPr>
            <p:nvPr/>
          </p:nvSpPr>
          <p:spPr bwMode="auto">
            <a:xfrm>
              <a:off x="1382713" y="1238250"/>
              <a:ext cx="146050" cy="200025"/>
            </a:xfrm>
            <a:custGeom>
              <a:avLst/>
              <a:gdLst>
                <a:gd name="T0" fmla="*/ 10 w 39"/>
                <a:gd name="T1" fmla="*/ 5 h 53"/>
                <a:gd name="T2" fmla="*/ 28 w 39"/>
                <a:gd name="T3" fmla="*/ 14 h 53"/>
                <a:gd name="T4" fmla="*/ 39 w 39"/>
                <a:gd name="T5" fmla="*/ 26 h 53"/>
                <a:gd name="T6" fmla="*/ 29 w 39"/>
                <a:gd name="T7" fmla="*/ 42 h 53"/>
                <a:gd name="T8" fmla="*/ 15 w 39"/>
                <a:gd name="T9" fmla="*/ 51 h 53"/>
                <a:gd name="T10" fmla="*/ 1 w 39"/>
                <a:gd name="T11" fmla="*/ 42 h 53"/>
                <a:gd name="T12" fmla="*/ 6 w 39"/>
                <a:gd name="T13" fmla="*/ 23 h 53"/>
                <a:gd name="T14" fmla="*/ 10 w 39"/>
                <a:gd name="T15" fmla="*/ 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3">
                  <a:moveTo>
                    <a:pt x="10" y="5"/>
                  </a:moveTo>
                  <a:cubicBezTo>
                    <a:pt x="19" y="0"/>
                    <a:pt x="21" y="8"/>
                    <a:pt x="28" y="14"/>
                  </a:cubicBezTo>
                  <a:cubicBezTo>
                    <a:pt x="34" y="19"/>
                    <a:pt x="39" y="21"/>
                    <a:pt x="39" y="26"/>
                  </a:cubicBezTo>
                  <a:cubicBezTo>
                    <a:pt x="39" y="31"/>
                    <a:pt x="34" y="37"/>
                    <a:pt x="29" y="42"/>
                  </a:cubicBezTo>
                  <a:cubicBezTo>
                    <a:pt x="24" y="46"/>
                    <a:pt x="20" y="53"/>
                    <a:pt x="15" y="51"/>
                  </a:cubicBezTo>
                  <a:cubicBezTo>
                    <a:pt x="9" y="49"/>
                    <a:pt x="2" y="46"/>
                    <a:pt x="1" y="42"/>
                  </a:cubicBezTo>
                  <a:cubicBezTo>
                    <a:pt x="0" y="37"/>
                    <a:pt x="6" y="31"/>
                    <a:pt x="6" y="23"/>
                  </a:cubicBezTo>
                  <a:cubicBezTo>
                    <a:pt x="6" y="14"/>
                    <a:pt x="1" y="9"/>
                    <a:pt x="10" y="5"/>
                  </a:cubicBezTo>
                  <a:close/>
                </a:path>
              </a:pathLst>
            </a:custGeom>
            <a:solidFill>
              <a:srgbClr val="440C7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8" name="Freeform 457"/>
            <p:cNvSpPr>
              <a:spLocks/>
            </p:cNvSpPr>
            <p:nvPr/>
          </p:nvSpPr>
          <p:spPr bwMode="auto">
            <a:xfrm>
              <a:off x="1646238" y="582612"/>
              <a:ext cx="115888" cy="166688"/>
            </a:xfrm>
            <a:custGeom>
              <a:avLst/>
              <a:gdLst>
                <a:gd name="T0" fmla="*/ 27 w 31"/>
                <a:gd name="T1" fmla="*/ 3 h 44"/>
                <a:gd name="T2" fmla="*/ 28 w 31"/>
                <a:gd name="T3" fmla="*/ 24 h 44"/>
                <a:gd name="T4" fmla="*/ 22 w 31"/>
                <a:gd name="T5" fmla="*/ 38 h 44"/>
                <a:gd name="T6" fmla="*/ 7 w 31"/>
                <a:gd name="T7" fmla="*/ 44 h 44"/>
                <a:gd name="T8" fmla="*/ 3 w 31"/>
                <a:gd name="T9" fmla="*/ 33 h 44"/>
                <a:gd name="T10" fmla="*/ 15 w 31"/>
                <a:gd name="T11" fmla="*/ 19 h 44"/>
                <a:gd name="T12" fmla="*/ 27 w 31"/>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31" h="44">
                  <a:moveTo>
                    <a:pt x="27" y="3"/>
                  </a:moveTo>
                  <a:cubicBezTo>
                    <a:pt x="31" y="0"/>
                    <a:pt x="30" y="16"/>
                    <a:pt x="28" y="24"/>
                  </a:cubicBezTo>
                  <a:cubicBezTo>
                    <a:pt x="26" y="31"/>
                    <a:pt x="24" y="37"/>
                    <a:pt x="22" y="38"/>
                  </a:cubicBezTo>
                  <a:cubicBezTo>
                    <a:pt x="20" y="40"/>
                    <a:pt x="12" y="43"/>
                    <a:pt x="7" y="44"/>
                  </a:cubicBezTo>
                  <a:cubicBezTo>
                    <a:pt x="3" y="44"/>
                    <a:pt x="0" y="39"/>
                    <a:pt x="3" y="33"/>
                  </a:cubicBezTo>
                  <a:cubicBezTo>
                    <a:pt x="6" y="28"/>
                    <a:pt x="11" y="25"/>
                    <a:pt x="15" y="19"/>
                  </a:cubicBezTo>
                  <a:cubicBezTo>
                    <a:pt x="18" y="13"/>
                    <a:pt x="21" y="6"/>
                    <a:pt x="27" y="3"/>
                  </a:cubicBezTo>
                  <a:close/>
                </a:path>
              </a:pathLst>
            </a:custGeom>
            <a:solidFill>
              <a:srgbClr val="440C7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9" name="Freeform 458"/>
            <p:cNvSpPr>
              <a:spLocks/>
            </p:cNvSpPr>
            <p:nvPr/>
          </p:nvSpPr>
          <p:spPr bwMode="auto">
            <a:xfrm>
              <a:off x="1852613" y="1158875"/>
              <a:ext cx="338138" cy="109538"/>
            </a:xfrm>
            <a:custGeom>
              <a:avLst/>
              <a:gdLst>
                <a:gd name="T0" fmla="*/ 45 w 90"/>
                <a:gd name="T1" fmla="*/ 2 h 29"/>
                <a:gd name="T2" fmla="*/ 56 w 90"/>
                <a:gd name="T3" fmla="*/ 4 h 29"/>
                <a:gd name="T4" fmla="*/ 70 w 90"/>
                <a:gd name="T5" fmla="*/ 3 h 29"/>
                <a:gd name="T6" fmla="*/ 81 w 90"/>
                <a:gd name="T7" fmla="*/ 2 h 29"/>
                <a:gd name="T8" fmla="*/ 87 w 90"/>
                <a:gd name="T9" fmla="*/ 3 h 29"/>
                <a:gd name="T10" fmla="*/ 79 w 90"/>
                <a:gd name="T11" fmla="*/ 19 h 29"/>
                <a:gd name="T12" fmla="*/ 69 w 90"/>
                <a:gd name="T13" fmla="*/ 29 h 29"/>
                <a:gd name="T14" fmla="*/ 64 w 90"/>
                <a:gd name="T15" fmla="*/ 28 h 29"/>
                <a:gd name="T16" fmla="*/ 51 w 90"/>
                <a:gd name="T17" fmla="*/ 24 h 29"/>
                <a:gd name="T18" fmla="*/ 26 w 90"/>
                <a:gd name="T19" fmla="*/ 19 h 29"/>
                <a:gd name="T20" fmla="*/ 11 w 90"/>
                <a:gd name="T21" fmla="*/ 19 h 29"/>
                <a:gd name="T22" fmla="*/ 3 w 90"/>
                <a:gd name="T23" fmla="*/ 18 h 29"/>
                <a:gd name="T24" fmla="*/ 9 w 90"/>
                <a:gd name="T25" fmla="*/ 10 h 29"/>
                <a:gd name="T26" fmla="*/ 17 w 90"/>
                <a:gd name="T27" fmla="*/ 6 h 29"/>
                <a:gd name="T28" fmla="*/ 37 w 90"/>
                <a:gd name="T29" fmla="*/ 1 h 29"/>
                <a:gd name="T30" fmla="*/ 45 w 90"/>
                <a:gd name="T3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9">
                  <a:moveTo>
                    <a:pt x="45" y="2"/>
                  </a:moveTo>
                  <a:cubicBezTo>
                    <a:pt x="48" y="2"/>
                    <a:pt x="52" y="4"/>
                    <a:pt x="56" y="4"/>
                  </a:cubicBezTo>
                  <a:cubicBezTo>
                    <a:pt x="61" y="5"/>
                    <a:pt x="66" y="4"/>
                    <a:pt x="70" y="3"/>
                  </a:cubicBezTo>
                  <a:cubicBezTo>
                    <a:pt x="74" y="3"/>
                    <a:pt x="77" y="2"/>
                    <a:pt x="81" y="2"/>
                  </a:cubicBezTo>
                  <a:cubicBezTo>
                    <a:pt x="82" y="2"/>
                    <a:pt x="86" y="1"/>
                    <a:pt x="87" y="3"/>
                  </a:cubicBezTo>
                  <a:cubicBezTo>
                    <a:pt x="90" y="6"/>
                    <a:pt x="86" y="12"/>
                    <a:pt x="79" y="19"/>
                  </a:cubicBezTo>
                  <a:cubicBezTo>
                    <a:pt x="75" y="23"/>
                    <a:pt x="72" y="29"/>
                    <a:pt x="69" y="29"/>
                  </a:cubicBezTo>
                  <a:cubicBezTo>
                    <a:pt x="67" y="29"/>
                    <a:pt x="65" y="29"/>
                    <a:pt x="64" y="28"/>
                  </a:cubicBezTo>
                  <a:cubicBezTo>
                    <a:pt x="59" y="27"/>
                    <a:pt x="55" y="25"/>
                    <a:pt x="51" y="24"/>
                  </a:cubicBezTo>
                  <a:cubicBezTo>
                    <a:pt x="43" y="21"/>
                    <a:pt x="35" y="19"/>
                    <a:pt x="26" y="19"/>
                  </a:cubicBezTo>
                  <a:cubicBezTo>
                    <a:pt x="21" y="19"/>
                    <a:pt x="16" y="19"/>
                    <a:pt x="11" y="19"/>
                  </a:cubicBezTo>
                  <a:cubicBezTo>
                    <a:pt x="8" y="19"/>
                    <a:pt x="4" y="20"/>
                    <a:pt x="3" y="18"/>
                  </a:cubicBezTo>
                  <a:cubicBezTo>
                    <a:pt x="0" y="15"/>
                    <a:pt x="7" y="11"/>
                    <a:pt x="9" y="10"/>
                  </a:cubicBezTo>
                  <a:cubicBezTo>
                    <a:pt x="11" y="8"/>
                    <a:pt x="14" y="7"/>
                    <a:pt x="17" y="6"/>
                  </a:cubicBezTo>
                  <a:cubicBezTo>
                    <a:pt x="24" y="3"/>
                    <a:pt x="30" y="0"/>
                    <a:pt x="37" y="1"/>
                  </a:cubicBezTo>
                  <a:cubicBezTo>
                    <a:pt x="40" y="1"/>
                    <a:pt x="42" y="1"/>
                    <a:pt x="45" y="2"/>
                  </a:cubicBezTo>
                  <a:close/>
                </a:path>
              </a:pathLst>
            </a:custGeom>
            <a:solidFill>
              <a:srgbClr val="440C7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0" name="Freeform 459"/>
            <p:cNvSpPr>
              <a:spLocks/>
            </p:cNvSpPr>
            <p:nvPr/>
          </p:nvSpPr>
          <p:spPr bwMode="auto">
            <a:xfrm>
              <a:off x="1536700" y="1720850"/>
              <a:ext cx="188913" cy="271463"/>
            </a:xfrm>
            <a:custGeom>
              <a:avLst/>
              <a:gdLst>
                <a:gd name="T0" fmla="*/ 7 w 50"/>
                <a:gd name="T1" fmla="*/ 15 h 72"/>
                <a:gd name="T2" fmla="*/ 20 w 50"/>
                <a:gd name="T3" fmla="*/ 46 h 72"/>
                <a:gd name="T4" fmla="*/ 46 w 50"/>
                <a:gd name="T5" fmla="*/ 72 h 72"/>
                <a:gd name="T6" fmla="*/ 47 w 50"/>
                <a:gd name="T7" fmla="*/ 65 h 72"/>
                <a:gd name="T8" fmla="*/ 39 w 50"/>
                <a:gd name="T9" fmla="*/ 48 h 72"/>
                <a:gd name="T10" fmla="*/ 34 w 50"/>
                <a:gd name="T11" fmla="*/ 30 h 72"/>
                <a:gd name="T12" fmla="*/ 22 w 50"/>
                <a:gd name="T13" fmla="*/ 17 h 72"/>
                <a:gd name="T14" fmla="*/ 3 w 50"/>
                <a:gd name="T15" fmla="*/ 2 h 72"/>
                <a:gd name="T16" fmla="*/ 7 w 50"/>
                <a:gd name="T17"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72">
                  <a:moveTo>
                    <a:pt x="7" y="15"/>
                  </a:moveTo>
                  <a:cubicBezTo>
                    <a:pt x="7" y="15"/>
                    <a:pt x="13" y="38"/>
                    <a:pt x="20" y="46"/>
                  </a:cubicBezTo>
                  <a:cubicBezTo>
                    <a:pt x="26" y="54"/>
                    <a:pt x="46" y="72"/>
                    <a:pt x="46" y="72"/>
                  </a:cubicBezTo>
                  <a:cubicBezTo>
                    <a:pt x="46" y="72"/>
                    <a:pt x="50" y="67"/>
                    <a:pt x="47" y="65"/>
                  </a:cubicBezTo>
                  <a:cubicBezTo>
                    <a:pt x="45" y="62"/>
                    <a:pt x="39" y="58"/>
                    <a:pt x="39" y="48"/>
                  </a:cubicBezTo>
                  <a:cubicBezTo>
                    <a:pt x="38" y="38"/>
                    <a:pt x="41" y="38"/>
                    <a:pt x="34" y="30"/>
                  </a:cubicBezTo>
                  <a:cubicBezTo>
                    <a:pt x="28" y="22"/>
                    <a:pt x="30" y="25"/>
                    <a:pt x="22" y="17"/>
                  </a:cubicBezTo>
                  <a:cubicBezTo>
                    <a:pt x="15" y="9"/>
                    <a:pt x="5" y="0"/>
                    <a:pt x="3" y="2"/>
                  </a:cubicBezTo>
                  <a:cubicBezTo>
                    <a:pt x="0" y="4"/>
                    <a:pt x="7" y="15"/>
                    <a:pt x="7" y="15"/>
                  </a:cubicBezTo>
                  <a:close/>
                </a:path>
              </a:pathLst>
            </a:custGeom>
            <a:solidFill>
              <a:srgbClr val="440C7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1" name="Freeform 460"/>
            <p:cNvSpPr>
              <a:spLocks/>
            </p:cNvSpPr>
            <p:nvPr/>
          </p:nvSpPr>
          <p:spPr bwMode="auto">
            <a:xfrm>
              <a:off x="763588" y="107950"/>
              <a:ext cx="319088" cy="227013"/>
            </a:xfrm>
            <a:custGeom>
              <a:avLst/>
              <a:gdLst>
                <a:gd name="T0" fmla="*/ 10 w 85"/>
                <a:gd name="T1" fmla="*/ 23 h 60"/>
                <a:gd name="T2" fmla="*/ 12 w 85"/>
                <a:gd name="T3" fmla="*/ 15 h 60"/>
                <a:gd name="T4" fmla="*/ 33 w 85"/>
                <a:gd name="T5" fmla="*/ 11 h 60"/>
                <a:gd name="T6" fmla="*/ 43 w 85"/>
                <a:gd name="T7" fmla="*/ 3 h 60"/>
                <a:gd name="T8" fmla="*/ 57 w 85"/>
                <a:gd name="T9" fmla="*/ 8 h 60"/>
                <a:gd name="T10" fmla="*/ 62 w 85"/>
                <a:gd name="T11" fmla="*/ 21 h 60"/>
                <a:gd name="T12" fmla="*/ 78 w 85"/>
                <a:gd name="T13" fmla="*/ 25 h 60"/>
                <a:gd name="T14" fmla="*/ 78 w 85"/>
                <a:gd name="T15" fmla="*/ 31 h 60"/>
                <a:gd name="T16" fmla="*/ 61 w 85"/>
                <a:gd name="T17" fmla="*/ 40 h 60"/>
                <a:gd name="T18" fmla="*/ 70 w 85"/>
                <a:gd name="T19" fmla="*/ 52 h 60"/>
                <a:gd name="T20" fmla="*/ 48 w 85"/>
                <a:gd name="T21" fmla="*/ 49 h 60"/>
                <a:gd name="T22" fmla="*/ 34 w 85"/>
                <a:gd name="T23" fmla="*/ 42 h 60"/>
                <a:gd name="T24" fmla="*/ 10 w 85"/>
                <a:gd name="T25" fmla="*/ 45 h 60"/>
                <a:gd name="T26" fmla="*/ 2 w 85"/>
                <a:gd name="T27" fmla="*/ 42 h 60"/>
                <a:gd name="T28" fmla="*/ 10 w 85"/>
                <a:gd name="T29" fmla="*/ 33 h 60"/>
                <a:gd name="T30" fmla="*/ 10 w 85"/>
                <a:gd name="T3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60">
                  <a:moveTo>
                    <a:pt x="10" y="23"/>
                  </a:moveTo>
                  <a:cubicBezTo>
                    <a:pt x="9" y="20"/>
                    <a:pt x="8" y="17"/>
                    <a:pt x="12" y="15"/>
                  </a:cubicBezTo>
                  <a:cubicBezTo>
                    <a:pt x="19" y="11"/>
                    <a:pt x="26" y="16"/>
                    <a:pt x="33" y="11"/>
                  </a:cubicBezTo>
                  <a:cubicBezTo>
                    <a:pt x="36" y="8"/>
                    <a:pt x="38" y="4"/>
                    <a:pt x="43" y="3"/>
                  </a:cubicBezTo>
                  <a:cubicBezTo>
                    <a:pt x="48" y="2"/>
                    <a:pt x="52" y="0"/>
                    <a:pt x="57" y="8"/>
                  </a:cubicBezTo>
                  <a:cubicBezTo>
                    <a:pt x="63" y="16"/>
                    <a:pt x="59" y="20"/>
                    <a:pt x="62" y="21"/>
                  </a:cubicBezTo>
                  <a:cubicBezTo>
                    <a:pt x="67" y="24"/>
                    <a:pt x="73" y="22"/>
                    <a:pt x="78" y="25"/>
                  </a:cubicBezTo>
                  <a:cubicBezTo>
                    <a:pt x="82" y="27"/>
                    <a:pt x="85" y="30"/>
                    <a:pt x="78" y="31"/>
                  </a:cubicBezTo>
                  <a:cubicBezTo>
                    <a:pt x="73" y="32"/>
                    <a:pt x="49" y="30"/>
                    <a:pt x="61" y="40"/>
                  </a:cubicBezTo>
                  <a:cubicBezTo>
                    <a:pt x="63" y="41"/>
                    <a:pt x="71" y="48"/>
                    <a:pt x="70" y="52"/>
                  </a:cubicBezTo>
                  <a:cubicBezTo>
                    <a:pt x="66" y="60"/>
                    <a:pt x="53" y="52"/>
                    <a:pt x="48" y="49"/>
                  </a:cubicBezTo>
                  <a:cubicBezTo>
                    <a:pt x="44" y="46"/>
                    <a:pt x="40" y="42"/>
                    <a:pt x="34" y="42"/>
                  </a:cubicBezTo>
                  <a:cubicBezTo>
                    <a:pt x="25" y="42"/>
                    <a:pt x="18" y="46"/>
                    <a:pt x="10" y="45"/>
                  </a:cubicBezTo>
                  <a:cubicBezTo>
                    <a:pt x="8" y="45"/>
                    <a:pt x="3" y="44"/>
                    <a:pt x="2" y="42"/>
                  </a:cubicBezTo>
                  <a:cubicBezTo>
                    <a:pt x="0" y="39"/>
                    <a:pt x="8" y="36"/>
                    <a:pt x="10" y="33"/>
                  </a:cubicBezTo>
                  <a:cubicBezTo>
                    <a:pt x="12" y="30"/>
                    <a:pt x="10" y="27"/>
                    <a:pt x="10" y="23"/>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2" name="Freeform 461"/>
            <p:cNvSpPr>
              <a:spLocks/>
            </p:cNvSpPr>
            <p:nvPr/>
          </p:nvSpPr>
          <p:spPr bwMode="auto">
            <a:xfrm>
              <a:off x="654050" y="1317625"/>
              <a:ext cx="882650" cy="738188"/>
            </a:xfrm>
            <a:custGeom>
              <a:avLst/>
              <a:gdLst>
                <a:gd name="T0" fmla="*/ 190 w 235"/>
                <a:gd name="T1" fmla="*/ 51 h 196"/>
                <a:gd name="T2" fmla="*/ 194 w 235"/>
                <a:gd name="T3" fmla="*/ 53 h 196"/>
                <a:gd name="T4" fmla="*/ 207 w 235"/>
                <a:gd name="T5" fmla="*/ 66 h 196"/>
                <a:gd name="T6" fmla="*/ 171 w 235"/>
                <a:gd name="T7" fmla="*/ 177 h 196"/>
                <a:gd name="T8" fmla="*/ 138 w 235"/>
                <a:gd name="T9" fmla="*/ 191 h 196"/>
                <a:gd name="T10" fmla="*/ 62 w 235"/>
                <a:gd name="T11" fmla="*/ 178 h 196"/>
                <a:gd name="T12" fmla="*/ 27 w 235"/>
                <a:gd name="T13" fmla="*/ 147 h 196"/>
                <a:gd name="T14" fmla="*/ 40 w 235"/>
                <a:gd name="T15" fmla="*/ 29 h 196"/>
                <a:gd name="T16" fmla="*/ 101 w 235"/>
                <a:gd name="T17" fmla="*/ 7 h 196"/>
                <a:gd name="T18" fmla="*/ 128 w 235"/>
                <a:gd name="T19" fmla="*/ 5 h 196"/>
                <a:gd name="T20" fmla="*/ 138 w 235"/>
                <a:gd name="T21" fmla="*/ 9 h 196"/>
                <a:gd name="T22" fmla="*/ 152 w 235"/>
                <a:gd name="T23" fmla="*/ 10 h 196"/>
                <a:gd name="T24" fmla="*/ 156 w 235"/>
                <a:gd name="T25" fmla="*/ 18 h 196"/>
                <a:gd name="T26" fmla="*/ 167 w 235"/>
                <a:gd name="T27" fmla="*/ 17 h 196"/>
                <a:gd name="T28" fmla="*/ 173 w 235"/>
                <a:gd name="T29" fmla="*/ 17 h 196"/>
                <a:gd name="T30" fmla="*/ 174 w 235"/>
                <a:gd name="T31" fmla="*/ 22 h 196"/>
                <a:gd name="T32" fmla="*/ 175 w 235"/>
                <a:gd name="T33" fmla="*/ 30 h 196"/>
                <a:gd name="T34" fmla="*/ 182 w 235"/>
                <a:gd name="T35" fmla="*/ 29 h 196"/>
                <a:gd name="T36" fmla="*/ 189 w 235"/>
                <a:gd name="T37" fmla="*/ 29 h 196"/>
                <a:gd name="T38" fmla="*/ 189 w 235"/>
                <a:gd name="T39" fmla="*/ 34 h 196"/>
                <a:gd name="T40" fmla="*/ 186 w 235"/>
                <a:gd name="T41" fmla="*/ 45 h 196"/>
                <a:gd name="T42" fmla="*/ 190 w 235"/>
                <a:gd name="T43" fmla="*/ 5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196">
                  <a:moveTo>
                    <a:pt x="190" y="51"/>
                  </a:moveTo>
                  <a:cubicBezTo>
                    <a:pt x="191" y="52"/>
                    <a:pt x="193" y="53"/>
                    <a:pt x="194" y="53"/>
                  </a:cubicBezTo>
                  <a:cubicBezTo>
                    <a:pt x="199" y="57"/>
                    <a:pt x="203" y="61"/>
                    <a:pt x="207" y="66"/>
                  </a:cubicBezTo>
                  <a:cubicBezTo>
                    <a:pt x="235" y="105"/>
                    <a:pt x="207" y="155"/>
                    <a:pt x="171" y="177"/>
                  </a:cubicBezTo>
                  <a:cubicBezTo>
                    <a:pt x="162" y="183"/>
                    <a:pt x="149" y="189"/>
                    <a:pt x="138" y="191"/>
                  </a:cubicBezTo>
                  <a:cubicBezTo>
                    <a:pt x="112" y="196"/>
                    <a:pt x="84" y="192"/>
                    <a:pt x="62" y="178"/>
                  </a:cubicBezTo>
                  <a:cubicBezTo>
                    <a:pt x="50" y="170"/>
                    <a:pt x="36" y="159"/>
                    <a:pt x="27" y="147"/>
                  </a:cubicBezTo>
                  <a:cubicBezTo>
                    <a:pt x="0" y="110"/>
                    <a:pt x="8" y="61"/>
                    <a:pt x="40" y="29"/>
                  </a:cubicBezTo>
                  <a:cubicBezTo>
                    <a:pt x="57" y="12"/>
                    <a:pt x="81" y="7"/>
                    <a:pt x="101" y="7"/>
                  </a:cubicBezTo>
                  <a:cubicBezTo>
                    <a:pt x="117" y="6"/>
                    <a:pt x="121" y="11"/>
                    <a:pt x="128" y="5"/>
                  </a:cubicBezTo>
                  <a:cubicBezTo>
                    <a:pt x="134" y="0"/>
                    <a:pt x="137" y="3"/>
                    <a:pt x="138" y="9"/>
                  </a:cubicBezTo>
                  <a:cubicBezTo>
                    <a:pt x="140" y="16"/>
                    <a:pt x="148" y="9"/>
                    <a:pt x="152" y="10"/>
                  </a:cubicBezTo>
                  <a:cubicBezTo>
                    <a:pt x="156" y="10"/>
                    <a:pt x="155" y="15"/>
                    <a:pt x="156" y="18"/>
                  </a:cubicBezTo>
                  <a:cubicBezTo>
                    <a:pt x="158" y="21"/>
                    <a:pt x="160" y="18"/>
                    <a:pt x="167" y="17"/>
                  </a:cubicBezTo>
                  <a:cubicBezTo>
                    <a:pt x="169" y="17"/>
                    <a:pt x="172" y="17"/>
                    <a:pt x="173" y="17"/>
                  </a:cubicBezTo>
                  <a:cubicBezTo>
                    <a:pt x="174" y="18"/>
                    <a:pt x="174" y="20"/>
                    <a:pt x="174" y="22"/>
                  </a:cubicBezTo>
                  <a:cubicBezTo>
                    <a:pt x="174" y="24"/>
                    <a:pt x="175" y="27"/>
                    <a:pt x="175" y="30"/>
                  </a:cubicBezTo>
                  <a:cubicBezTo>
                    <a:pt x="175" y="33"/>
                    <a:pt x="178" y="30"/>
                    <a:pt x="182" y="29"/>
                  </a:cubicBezTo>
                  <a:cubicBezTo>
                    <a:pt x="184" y="29"/>
                    <a:pt x="187" y="28"/>
                    <a:pt x="189" y="29"/>
                  </a:cubicBezTo>
                  <a:cubicBezTo>
                    <a:pt x="190" y="31"/>
                    <a:pt x="190" y="33"/>
                    <a:pt x="189" y="34"/>
                  </a:cubicBezTo>
                  <a:cubicBezTo>
                    <a:pt x="187" y="38"/>
                    <a:pt x="186" y="43"/>
                    <a:pt x="186" y="45"/>
                  </a:cubicBezTo>
                  <a:cubicBezTo>
                    <a:pt x="185" y="47"/>
                    <a:pt x="188" y="49"/>
                    <a:pt x="190" y="51"/>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3" name="Freeform 462"/>
            <p:cNvSpPr>
              <a:spLocks noEditPoints="1"/>
            </p:cNvSpPr>
            <p:nvPr/>
          </p:nvSpPr>
          <p:spPr bwMode="auto">
            <a:xfrm>
              <a:off x="650875" y="1317625"/>
              <a:ext cx="841375" cy="735013"/>
            </a:xfrm>
            <a:custGeom>
              <a:avLst/>
              <a:gdLst>
                <a:gd name="T0" fmla="*/ 62 w 224"/>
                <a:gd name="T1" fmla="*/ 180 h 195"/>
                <a:gd name="T2" fmla="*/ 40 w 224"/>
                <a:gd name="T3" fmla="*/ 27 h 195"/>
                <a:gd name="T4" fmla="*/ 103 w 224"/>
                <a:gd name="T5" fmla="*/ 5 h 195"/>
                <a:gd name="T6" fmla="*/ 127 w 224"/>
                <a:gd name="T7" fmla="*/ 4 h 195"/>
                <a:gd name="T8" fmla="*/ 141 w 224"/>
                <a:gd name="T9" fmla="*/ 8 h 195"/>
                <a:gd name="T10" fmla="*/ 147 w 224"/>
                <a:gd name="T11" fmla="*/ 9 h 195"/>
                <a:gd name="T12" fmla="*/ 159 w 224"/>
                <a:gd name="T13" fmla="*/ 15 h 195"/>
                <a:gd name="T14" fmla="*/ 161 w 224"/>
                <a:gd name="T15" fmla="*/ 17 h 195"/>
                <a:gd name="T16" fmla="*/ 171 w 224"/>
                <a:gd name="T17" fmla="*/ 15 h 195"/>
                <a:gd name="T18" fmla="*/ 177 w 224"/>
                <a:gd name="T19" fmla="*/ 21 h 195"/>
                <a:gd name="T20" fmla="*/ 178 w 224"/>
                <a:gd name="T21" fmla="*/ 29 h 195"/>
                <a:gd name="T22" fmla="*/ 183 w 224"/>
                <a:gd name="T23" fmla="*/ 27 h 195"/>
                <a:gd name="T24" fmla="*/ 187 w 224"/>
                <a:gd name="T25" fmla="*/ 26 h 195"/>
                <a:gd name="T26" fmla="*/ 192 w 224"/>
                <a:gd name="T27" fmla="*/ 35 h 195"/>
                <a:gd name="T28" fmla="*/ 189 w 224"/>
                <a:gd name="T29" fmla="*/ 45 h 195"/>
                <a:gd name="T30" fmla="*/ 194 w 224"/>
                <a:gd name="T31" fmla="*/ 50 h 195"/>
                <a:gd name="T32" fmla="*/ 210 w 224"/>
                <a:gd name="T33" fmla="*/ 65 h 195"/>
                <a:gd name="T34" fmla="*/ 173 w 224"/>
                <a:gd name="T35" fmla="*/ 179 h 195"/>
                <a:gd name="T36" fmla="*/ 118 w 224"/>
                <a:gd name="T37" fmla="*/ 195 h 195"/>
                <a:gd name="T38" fmla="*/ 102 w 224"/>
                <a:gd name="T39" fmla="*/ 9 h 195"/>
                <a:gd name="T40" fmla="*/ 30 w 224"/>
                <a:gd name="T41" fmla="*/ 146 h 195"/>
                <a:gd name="T42" fmla="*/ 118 w 224"/>
                <a:gd name="T43" fmla="*/ 191 h 195"/>
                <a:gd name="T44" fmla="*/ 171 w 224"/>
                <a:gd name="T45" fmla="*/ 175 h 195"/>
                <a:gd name="T46" fmla="*/ 206 w 224"/>
                <a:gd name="T47" fmla="*/ 67 h 195"/>
                <a:gd name="T48" fmla="*/ 192 w 224"/>
                <a:gd name="T49" fmla="*/ 54 h 195"/>
                <a:gd name="T50" fmla="*/ 185 w 224"/>
                <a:gd name="T51" fmla="*/ 45 h 195"/>
                <a:gd name="T52" fmla="*/ 188 w 224"/>
                <a:gd name="T53" fmla="*/ 33 h 195"/>
                <a:gd name="T54" fmla="*/ 187 w 224"/>
                <a:gd name="T55" fmla="*/ 30 h 195"/>
                <a:gd name="T56" fmla="*/ 183 w 224"/>
                <a:gd name="T57" fmla="*/ 31 h 195"/>
                <a:gd name="T58" fmla="*/ 176 w 224"/>
                <a:gd name="T59" fmla="*/ 33 h 195"/>
                <a:gd name="T60" fmla="*/ 173 w 224"/>
                <a:gd name="T61" fmla="*/ 26 h 195"/>
                <a:gd name="T62" fmla="*/ 173 w 224"/>
                <a:gd name="T63" fmla="*/ 19 h 195"/>
                <a:gd name="T64" fmla="*/ 168 w 224"/>
                <a:gd name="T65" fmla="*/ 19 h 195"/>
                <a:gd name="T66" fmla="*/ 159 w 224"/>
                <a:gd name="T67" fmla="*/ 21 h 195"/>
                <a:gd name="T68" fmla="*/ 155 w 224"/>
                <a:gd name="T69" fmla="*/ 16 h 195"/>
                <a:gd name="T70" fmla="*/ 153 w 224"/>
                <a:gd name="T71" fmla="*/ 12 h 195"/>
                <a:gd name="T72" fmla="*/ 143 w 224"/>
                <a:gd name="T73" fmla="*/ 14 h 195"/>
                <a:gd name="T74" fmla="*/ 134 w 224"/>
                <a:gd name="T75" fmla="*/ 4 h 195"/>
                <a:gd name="T76" fmla="*/ 116 w 224"/>
                <a:gd name="T77" fmla="*/ 1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195">
                  <a:moveTo>
                    <a:pt x="118" y="195"/>
                  </a:moveTo>
                  <a:cubicBezTo>
                    <a:pt x="97" y="195"/>
                    <a:pt x="78" y="190"/>
                    <a:pt x="62" y="180"/>
                  </a:cubicBezTo>
                  <a:cubicBezTo>
                    <a:pt x="48" y="171"/>
                    <a:pt x="35" y="159"/>
                    <a:pt x="27" y="149"/>
                  </a:cubicBezTo>
                  <a:cubicBezTo>
                    <a:pt x="0" y="112"/>
                    <a:pt x="6" y="61"/>
                    <a:pt x="40" y="27"/>
                  </a:cubicBezTo>
                  <a:cubicBezTo>
                    <a:pt x="58" y="9"/>
                    <a:pt x="84" y="5"/>
                    <a:pt x="102" y="5"/>
                  </a:cubicBezTo>
                  <a:cubicBezTo>
                    <a:pt x="103" y="5"/>
                    <a:pt x="103" y="5"/>
                    <a:pt x="103" y="5"/>
                  </a:cubicBezTo>
                  <a:cubicBezTo>
                    <a:pt x="109" y="5"/>
                    <a:pt x="113" y="5"/>
                    <a:pt x="116" y="6"/>
                  </a:cubicBezTo>
                  <a:cubicBezTo>
                    <a:pt x="121" y="6"/>
                    <a:pt x="124" y="7"/>
                    <a:pt x="127" y="4"/>
                  </a:cubicBezTo>
                  <a:cubicBezTo>
                    <a:pt x="130" y="2"/>
                    <a:pt x="132" y="0"/>
                    <a:pt x="134" y="0"/>
                  </a:cubicBezTo>
                  <a:cubicBezTo>
                    <a:pt x="137" y="0"/>
                    <a:pt x="140" y="2"/>
                    <a:pt x="141" y="8"/>
                  </a:cubicBezTo>
                  <a:cubicBezTo>
                    <a:pt x="142" y="10"/>
                    <a:pt x="142" y="10"/>
                    <a:pt x="143" y="10"/>
                  </a:cubicBezTo>
                  <a:cubicBezTo>
                    <a:pt x="144" y="10"/>
                    <a:pt x="146" y="9"/>
                    <a:pt x="147" y="9"/>
                  </a:cubicBezTo>
                  <a:cubicBezTo>
                    <a:pt x="149" y="8"/>
                    <a:pt x="152" y="8"/>
                    <a:pt x="153" y="8"/>
                  </a:cubicBezTo>
                  <a:cubicBezTo>
                    <a:pt x="158" y="8"/>
                    <a:pt x="158" y="12"/>
                    <a:pt x="159" y="15"/>
                  </a:cubicBezTo>
                  <a:cubicBezTo>
                    <a:pt x="159" y="16"/>
                    <a:pt x="159" y="16"/>
                    <a:pt x="159" y="17"/>
                  </a:cubicBezTo>
                  <a:cubicBezTo>
                    <a:pt x="160" y="17"/>
                    <a:pt x="161" y="17"/>
                    <a:pt x="161" y="17"/>
                  </a:cubicBezTo>
                  <a:cubicBezTo>
                    <a:pt x="163" y="16"/>
                    <a:pt x="165" y="16"/>
                    <a:pt x="168" y="15"/>
                  </a:cubicBezTo>
                  <a:cubicBezTo>
                    <a:pt x="169" y="15"/>
                    <a:pt x="170" y="15"/>
                    <a:pt x="171" y="15"/>
                  </a:cubicBezTo>
                  <a:cubicBezTo>
                    <a:pt x="174" y="15"/>
                    <a:pt x="175" y="15"/>
                    <a:pt x="175" y="16"/>
                  </a:cubicBezTo>
                  <a:cubicBezTo>
                    <a:pt x="177" y="17"/>
                    <a:pt x="177" y="19"/>
                    <a:pt x="177" y="21"/>
                  </a:cubicBezTo>
                  <a:cubicBezTo>
                    <a:pt x="177" y="23"/>
                    <a:pt x="177" y="24"/>
                    <a:pt x="177" y="26"/>
                  </a:cubicBezTo>
                  <a:cubicBezTo>
                    <a:pt x="177" y="27"/>
                    <a:pt x="177" y="28"/>
                    <a:pt x="178" y="29"/>
                  </a:cubicBezTo>
                  <a:cubicBezTo>
                    <a:pt x="178" y="29"/>
                    <a:pt x="178" y="29"/>
                    <a:pt x="178" y="29"/>
                  </a:cubicBezTo>
                  <a:cubicBezTo>
                    <a:pt x="179" y="28"/>
                    <a:pt x="181" y="27"/>
                    <a:pt x="183" y="27"/>
                  </a:cubicBezTo>
                  <a:cubicBezTo>
                    <a:pt x="183" y="27"/>
                    <a:pt x="183" y="27"/>
                    <a:pt x="183" y="27"/>
                  </a:cubicBezTo>
                  <a:cubicBezTo>
                    <a:pt x="184" y="27"/>
                    <a:pt x="185" y="26"/>
                    <a:pt x="187" y="26"/>
                  </a:cubicBezTo>
                  <a:cubicBezTo>
                    <a:pt x="189" y="26"/>
                    <a:pt x="190" y="27"/>
                    <a:pt x="191" y="28"/>
                  </a:cubicBezTo>
                  <a:cubicBezTo>
                    <a:pt x="193" y="30"/>
                    <a:pt x="193" y="33"/>
                    <a:pt x="192" y="35"/>
                  </a:cubicBezTo>
                  <a:cubicBezTo>
                    <a:pt x="190" y="38"/>
                    <a:pt x="189" y="42"/>
                    <a:pt x="189" y="44"/>
                  </a:cubicBezTo>
                  <a:cubicBezTo>
                    <a:pt x="189" y="45"/>
                    <a:pt x="189" y="45"/>
                    <a:pt x="189" y="45"/>
                  </a:cubicBezTo>
                  <a:cubicBezTo>
                    <a:pt x="189" y="46"/>
                    <a:pt x="189" y="47"/>
                    <a:pt x="192" y="49"/>
                  </a:cubicBezTo>
                  <a:cubicBezTo>
                    <a:pt x="193" y="50"/>
                    <a:pt x="193" y="50"/>
                    <a:pt x="194" y="50"/>
                  </a:cubicBezTo>
                  <a:cubicBezTo>
                    <a:pt x="195" y="51"/>
                    <a:pt x="195" y="51"/>
                    <a:pt x="196" y="52"/>
                  </a:cubicBezTo>
                  <a:cubicBezTo>
                    <a:pt x="201" y="55"/>
                    <a:pt x="206" y="60"/>
                    <a:pt x="210" y="65"/>
                  </a:cubicBezTo>
                  <a:cubicBezTo>
                    <a:pt x="220" y="79"/>
                    <a:pt x="224" y="96"/>
                    <a:pt x="220" y="114"/>
                  </a:cubicBezTo>
                  <a:cubicBezTo>
                    <a:pt x="216" y="138"/>
                    <a:pt x="197" y="164"/>
                    <a:pt x="173" y="179"/>
                  </a:cubicBezTo>
                  <a:cubicBezTo>
                    <a:pt x="166" y="183"/>
                    <a:pt x="152" y="191"/>
                    <a:pt x="139" y="193"/>
                  </a:cubicBezTo>
                  <a:cubicBezTo>
                    <a:pt x="132" y="195"/>
                    <a:pt x="125" y="195"/>
                    <a:pt x="118" y="195"/>
                  </a:cubicBezTo>
                  <a:close/>
                  <a:moveTo>
                    <a:pt x="103" y="9"/>
                  </a:moveTo>
                  <a:cubicBezTo>
                    <a:pt x="102" y="9"/>
                    <a:pt x="102" y="9"/>
                    <a:pt x="102" y="9"/>
                  </a:cubicBezTo>
                  <a:cubicBezTo>
                    <a:pt x="85" y="9"/>
                    <a:pt x="60" y="13"/>
                    <a:pt x="43" y="30"/>
                  </a:cubicBezTo>
                  <a:cubicBezTo>
                    <a:pt x="10" y="63"/>
                    <a:pt x="5" y="111"/>
                    <a:pt x="30" y="146"/>
                  </a:cubicBezTo>
                  <a:cubicBezTo>
                    <a:pt x="38" y="157"/>
                    <a:pt x="50" y="168"/>
                    <a:pt x="64" y="176"/>
                  </a:cubicBezTo>
                  <a:cubicBezTo>
                    <a:pt x="79" y="186"/>
                    <a:pt x="98" y="191"/>
                    <a:pt x="118" y="191"/>
                  </a:cubicBezTo>
                  <a:cubicBezTo>
                    <a:pt x="125" y="191"/>
                    <a:pt x="132" y="191"/>
                    <a:pt x="138" y="189"/>
                  </a:cubicBezTo>
                  <a:cubicBezTo>
                    <a:pt x="151" y="187"/>
                    <a:pt x="164" y="179"/>
                    <a:pt x="171" y="175"/>
                  </a:cubicBezTo>
                  <a:cubicBezTo>
                    <a:pt x="194" y="161"/>
                    <a:pt x="212" y="137"/>
                    <a:pt x="216" y="113"/>
                  </a:cubicBezTo>
                  <a:cubicBezTo>
                    <a:pt x="220" y="97"/>
                    <a:pt x="216" y="81"/>
                    <a:pt x="206" y="67"/>
                  </a:cubicBezTo>
                  <a:cubicBezTo>
                    <a:pt x="203" y="62"/>
                    <a:pt x="198" y="58"/>
                    <a:pt x="194" y="55"/>
                  </a:cubicBezTo>
                  <a:cubicBezTo>
                    <a:pt x="193" y="54"/>
                    <a:pt x="193" y="54"/>
                    <a:pt x="192" y="54"/>
                  </a:cubicBezTo>
                  <a:cubicBezTo>
                    <a:pt x="191" y="53"/>
                    <a:pt x="190" y="53"/>
                    <a:pt x="190" y="52"/>
                  </a:cubicBezTo>
                  <a:cubicBezTo>
                    <a:pt x="188" y="51"/>
                    <a:pt x="184" y="49"/>
                    <a:pt x="185" y="45"/>
                  </a:cubicBezTo>
                  <a:cubicBezTo>
                    <a:pt x="185" y="44"/>
                    <a:pt x="185" y="44"/>
                    <a:pt x="185" y="44"/>
                  </a:cubicBezTo>
                  <a:cubicBezTo>
                    <a:pt x="186" y="41"/>
                    <a:pt x="186" y="37"/>
                    <a:pt x="188" y="33"/>
                  </a:cubicBezTo>
                  <a:cubicBezTo>
                    <a:pt x="189" y="33"/>
                    <a:pt x="189" y="31"/>
                    <a:pt x="188" y="31"/>
                  </a:cubicBezTo>
                  <a:cubicBezTo>
                    <a:pt x="188" y="31"/>
                    <a:pt x="188" y="30"/>
                    <a:pt x="187" y="30"/>
                  </a:cubicBezTo>
                  <a:cubicBezTo>
                    <a:pt x="186" y="30"/>
                    <a:pt x="185" y="31"/>
                    <a:pt x="184" y="31"/>
                  </a:cubicBezTo>
                  <a:cubicBezTo>
                    <a:pt x="183" y="31"/>
                    <a:pt x="183" y="31"/>
                    <a:pt x="183" y="31"/>
                  </a:cubicBezTo>
                  <a:cubicBezTo>
                    <a:pt x="182" y="31"/>
                    <a:pt x="181" y="32"/>
                    <a:pt x="180" y="32"/>
                  </a:cubicBezTo>
                  <a:cubicBezTo>
                    <a:pt x="178" y="33"/>
                    <a:pt x="177" y="33"/>
                    <a:pt x="176" y="33"/>
                  </a:cubicBezTo>
                  <a:cubicBezTo>
                    <a:pt x="175" y="33"/>
                    <a:pt x="174" y="32"/>
                    <a:pt x="174" y="30"/>
                  </a:cubicBezTo>
                  <a:cubicBezTo>
                    <a:pt x="174" y="29"/>
                    <a:pt x="173" y="28"/>
                    <a:pt x="173" y="26"/>
                  </a:cubicBezTo>
                  <a:cubicBezTo>
                    <a:pt x="173" y="25"/>
                    <a:pt x="173" y="23"/>
                    <a:pt x="173" y="22"/>
                  </a:cubicBezTo>
                  <a:cubicBezTo>
                    <a:pt x="173" y="21"/>
                    <a:pt x="173" y="20"/>
                    <a:pt x="173" y="19"/>
                  </a:cubicBezTo>
                  <a:cubicBezTo>
                    <a:pt x="173" y="19"/>
                    <a:pt x="172" y="19"/>
                    <a:pt x="171" y="19"/>
                  </a:cubicBezTo>
                  <a:cubicBezTo>
                    <a:pt x="170" y="19"/>
                    <a:pt x="169" y="19"/>
                    <a:pt x="168" y="19"/>
                  </a:cubicBezTo>
                  <a:cubicBezTo>
                    <a:pt x="166" y="19"/>
                    <a:pt x="164" y="20"/>
                    <a:pt x="162" y="20"/>
                  </a:cubicBezTo>
                  <a:cubicBezTo>
                    <a:pt x="161" y="21"/>
                    <a:pt x="160" y="21"/>
                    <a:pt x="159" y="21"/>
                  </a:cubicBezTo>
                  <a:cubicBezTo>
                    <a:pt x="158" y="21"/>
                    <a:pt x="156" y="21"/>
                    <a:pt x="156" y="19"/>
                  </a:cubicBezTo>
                  <a:cubicBezTo>
                    <a:pt x="155" y="18"/>
                    <a:pt x="155" y="17"/>
                    <a:pt x="155" y="16"/>
                  </a:cubicBezTo>
                  <a:cubicBezTo>
                    <a:pt x="154" y="13"/>
                    <a:pt x="154" y="12"/>
                    <a:pt x="153" y="12"/>
                  </a:cubicBezTo>
                  <a:cubicBezTo>
                    <a:pt x="153" y="12"/>
                    <a:pt x="153" y="12"/>
                    <a:pt x="153" y="12"/>
                  </a:cubicBezTo>
                  <a:cubicBezTo>
                    <a:pt x="151" y="12"/>
                    <a:pt x="150" y="12"/>
                    <a:pt x="149" y="13"/>
                  </a:cubicBezTo>
                  <a:cubicBezTo>
                    <a:pt x="147" y="13"/>
                    <a:pt x="145" y="14"/>
                    <a:pt x="143" y="14"/>
                  </a:cubicBezTo>
                  <a:cubicBezTo>
                    <a:pt x="140" y="14"/>
                    <a:pt x="138" y="12"/>
                    <a:pt x="137" y="9"/>
                  </a:cubicBezTo>
                  <a:cubicBezTo>
                    <a:pt x="137" y="7"/>
                    <a:pt x="136" y="4"/>
                    <a:pt x="134" y="4"/>
                  </a:cubicBezTo>
                  <a:cubicBezTo>
                    <a:pt x="134" y="4"/>
                    <a:pt x="132" y="5"/>
                    <a:pt x="130" y="7"/>
                  </a:cubicBezTo>
                  <a:cubicBezTo>
                    <a:pt x="126" y="10"/>
                    <a:pt x="122" y="11"/>
                    <a:pt x="116" y="10"/>
                  </a:cubicBezTo>
                  <a:cubicBezTo>
                    <a:pt x="113" y="9"/>
                    <a:pt x="109" y="9"/>
                    <a:pt x="103" y="9"/>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4" name="Freeform 463"/>
            <p:cNvSpPr>
              <a:spLocks/>
            </p:cNvSpPr>
            <p:nvPr/>
          </p:nvSpPr>
          <p:spPr bwMode="auto">
            <a:xfrm>
              <a:off x="1303338" y="1430337"/>
              <a:ext cx="53975" cy="41275"/>
            </a:xfrm>
            <a:custGeom>
              <a:avLst/>
              <a:gdLst>
                <a:gd name="T0" fmla="*/ 12 w 14"/>
                <a:gd name="T1" fmla="*/ 2 h 11"/>
                <a:gd name="T2" fmla="*/ 10 w 14"/>
                <a:gd name="T3" fmla="*/ 2 h 11"/>
                <a:gd name="T4" fmla="*/ 3 w 14"/>
                <a:gd name="T5" fmla="*/ 4 h 11"/>
                <a:gd name="T6" fmla="*/ 1 w 14"/>
                <a:gd name="T7" fmla="*/ 8 h 11"/>
                <a:gd name="T8" fmla="*/ 12 w 14"/>
                <a:gd name="T9" fmla="*/ 2 h 11"/>
              </a:gdLst>
              <a:ahLst/>
              <a:cxnLst>
                <a:cxn ang="0">
                  <a:pos x="T0" y="T1"/>
                </a:cxn>
                <a:cxn ang="0">
                  <a:pos x="T2" y="T3"/>
                </a:cxn>
                <a:cxn ang="0">
                  <a:pos x="T4" y="T5"/>
                </a:cxn>
                <a:cxn ang="0">
                  <a:pos x="T6" y="T7"/>
                </a:cxn>
                <a:cxn ang="0">
                  <a:pos x="T8" y="T9"/>
                </a:cxn>
              </a:cxnLst>
              <a:rect l="0" t="0" r="r" b="b"/>
              <a:pathLst>
                <a:path w="14" h="11">
                  <a:moveTo>
                    <a:pt x="12" y="2"/>
                  </a:moveTo>
                  <a:cubicBezTo>
                    <a:pt x="11" y="0"/>
                    <a:pt x="11" y="2"/>
                    <a:pt x="10" y="2"/>
                  </a:cubicBezTo>
                  <a:cubicBezTo>
                    <a:pt x="7" y="3"/>
                    <a:pt x="5" y="3"/>
                    <a:pt x="3" y="4"/>
                  </a:cubicBezTo>
                  <a:cubicBezTo>
                    <a:pt x="2" y="5"/>
                    <a:pt x="0" y="6"/>
                    <a:pt x="1" y="8"/>
                  </a:cubicBezTo>
                  <a:cubicBezTo>
                    <a:pt x="1" y="11"/>
                    <a:pt x="14" y="4"/>
                    <a:pt x="12" y="2"/>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5" name="Freeform 464"/>
            <p:cNvSpPr>
              <a:spLocks/>
            </p:cNvSpPr>
            <p:nvPr/>
          </p:nvSpPr>
          <p:spPr bwMode="auto">
            <a:xfrm>
              <a:off x="1225550" y="1397000"/>
              <a:ext cx="66675" cy="38100"/>
            </a:xfrm>
            <a:custGeom>
              <a:avLst/>
              <a:gdLst>
                <a:gd name="T0" fmla="*/ 18 w 18"/>
                <a:gd name="T1" fmla="*/ 2 h 10"/>
                <a:gd name="T2" fmla="*/ 11 w 18"/>
                <a:gd name="T3" fmla="*/ 2 h 10"/>
                <a:gd name="T4" fmla="*/ 2 w 18"/>
                <a:gd name="T5" fmla="*/ 6 h 10"/>
                <a:gd name="T6" fmla="*/ 9 w 18"/>
                <a:gd name="T7" fmla="*/ 7 h 10"/>
                <a:gd name="T8" fmla="*/ 18 w 18"/>
                <a:gd name="T9" fmla="*/ 2 h 10"/>
              </a:gdLst>
              <a:ahLst/>
              <a:cxnLst>
                <a:cxn ang="0">
                  <a:pos x="T0" y="T1"/>
                </a:cxn>
                <a:cxn ang="0">
                  <a:pos x="T2" y="T3"/>
                </a:cxn>
                <a:cxn ang="0">
                  <a:pos x="T4" y="T5"/>
                </a:cxn>
                <a:cxn ang="0">
                  <a:pos x="T6" y="T7"/>
                </a:cxn>
                <a:cxn ang="0">
                  <a:pos x="T8" y="T9"/>
                </a:cxn>
              </a:cxnLst>
              <a:rect l="0" t="0" r="r" b="b"/>
              <a:pathLst>
                <a:path w="18" h="10">
                  <a:moveTo>
                    <a:pt x="18" y="2"/>
                  </a:moveTo>
                  <a:cubicBezTo>
                    <a:pt x="17" y="0"/>
                    <a:pt x="12" y="1"/>
                    <a:pt x="11" y="2"/>
                  </a:cubicBezTo>
                  <a:cubicBezTo>
                    <a:pt x="9" y="2"/>
                    <a:pt x="4" y="3"/>
                    <a:pt x="2" y="6"/>
                  </a:cubicBezTo>
                  <a:cubicBezTo>
                    <a:pt x="0" y="10"/>
                    <a:pt x="8" y="7"/>
                    <a:pt x="9" y="7"/>
                  </a:cubicBezTo>
                  <a:cubicBezTo>
                    <a:pt x="12" y="6"/>
                    <a:pt x="18" y="4"/>
                    <a:pt x="18" y="2"/>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6" name="Freeform 465"/>
            <p:cNvSpPr>
              <a:spLocks/>
            </p:cNvSpPr>
            <p:nvPr/>
          </p:nvSpPr>
          <p:spPr bwMode="auto">
            <a:xfrm>
              <a:off x="1149350" y="1363662"/>
              <a:ext cx="65088" cy="33338"/>
            </a:xfrm>
            <a:custGeom>
              <a:avLst/>
              <a:gdLst>
                <a:gd name="T0" fmla="*/ 17 w 17"/>
                <a:gd name="T1" fmla="*/ 1 h 9"/>
                <a:gd name="T2" fmla="*/ 14 w 17"/>
                <a:gd name="T3" fmla="*/ 2 h 9"/>
                <a:gd name="T4" fmla="*/ 10 w 17"/>
                <a:gd name="T5" fmla="*/ 3 h 9"/>
                <a:gd name="T6" fmla="*/ 1 w 17"/>
                <a:gd name="T7" fmla="*/ 5 h 9"/>
                <a:gd name="T8" fmla="*/ 8 w 17"/>
                <a:gd name="T9" fmla="*/ 7 h 9"/>
                <a:gd name="T10" fmla="*/ 14 w 17"/>
                <a:gd name="T11" fmla="*/ 5 h 9"/>
                <a:gd name="T12" fmla="*/ 16 w 17"/>
                <a:gd name="T13" fmla="*/ 4 h 9"/>
                <a:gd name="T14" fmla="*/ 17 w 17"/>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7" y="1"/>
                  </a:moveTo>
                  <a:cubicBezTo>
                    <a:pt x="16" y="0"/>
                    <a:pt x="15" y="2"/>
                    <a:pt x="14" y="2"/>
                  </a:cubicBezTo>
                  <a:cubicBezTo>
                    <a:pt x="12" y="3"/>
                    <a:pt x="11" y="3"/>
                    <a:pt x="10" y="3"/>
                  </a:cubicBezTo>
                  <a:cubicBezTo>
                    <a:pt x="9" y="3"/>
                    <a:pt x="0" y="2"/>
                    <a:pt x="1" y="5"/>
                  </a:cubicBezTo>
                  <a:cubicBezTo>
                    <a:pt x="3" y="9"/>
                    <a:pt x="5" y="9"/>
                    <a:pt x="8" y="7"/>
                  </a:cubicBezTo>
                  <a:cubicBezTo>
                    <a:pt x="10" y="6"/>
                    <a:pt x="12" y="6"/>
                    <a:pt x="14" y="5"/>
                  </a:cubicBezTo>
                  <a:cubicBezTo>
                    <a:pt x="14" y="5"/>
                    <a:pt x="15" y="4"/>
                    <a:pt x="16" y="4"/>
                  </a:cubicBezTo>
                  <a:cubicBezTo>
                    <a:pt x="16" y="3"/>
                    <a:pt x="17" y="2"/>
                    <a:pt x="17" y="1"/>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7" name="Freeform 466"/>
            <p:cNvSpPr>
              <a:spLocks/>
            </p:cNvSpPr>
            <p:nvPr/>
          </p:nvSpPr>
          <p:spPr bwMode="auto">
            <a:xfrm>
              <a:off x="1138238" y="1336675"/>
              <a:ext cx="26988" cy="30163"/>
            </a:xfrm>
            <a:custGeom>
              <a:avLst/>
              <a:gdLst>
                <a:gd name="T0" fmla="*/ 7 w 7"/>
                <a:gd name="T1" fmla="*/ 7 h 8"/>
                <a:gd name="T2" fmla="*/ 5 w 7"/>
                <a:gd name="T3" fmla="*/ 6 h 8"/>
                <a:gd name="T4" fmla="*/ 5 w 7"/>
                <a:gd name="T5" fmla="*/ 3 h 8"/>
                <a:gd name="T6" fmla="*/ 3 w 7"/>
                <a:gd name="T7" fmla="*/ 0 h 8"/>
                <a:gd name="T8" fmla="*/ 3 w 7"/>
                <a:gd name="T9" fmla="*/ 4 h 8"/>
                <a:gd name="T10" fmla="*/ 5 w 7"/>
                <a:gd name="T11" fmla="*/ 8 h 8"/>
                <a:gd name="T12" fmla="*/ 7 w 7"/>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7"/>
                  </a:moveTo>
                  <a:cubicBezTo>
                    <a:pt x="7" y="7"/>
                    <a:pt x="6" y="6"/>
                    <a:pt x="5" y="6"/>
                  </a:cubicBezTo>
                  <a:cubicBezTo>
                    <a:pt x="5" y="5"/>
                    <a:pt x="5" y="4"/>
                    <a:pt x="5" y="3"/>
                  </a:cubicBezTo>
                  <a:cubicBezTo>
                    <a:pt x="5" y="2"/>
                    <a:pt x="5" y="0"/>
                    <a:pt x="3" y="0"/>
                  </a:cubicBezTo>
                  <a:cubicBezTo>
                    <a:pt x="0" y="1"/>
                    <a:pt x="2" y="2"/>
                    <a:pt x="3" y="4"/>
                  </a:cubicBezTo>
                  <a:cubicBezTo>
                    <a:pt x="4" y="6"/>
                    <a:pt x="3" y="7"/>
                    <a:pt x="5" y="8"/>
                  </a:cubicBezTo>
                  <a:cubicBezTo>
                    <a:pt x="6" y="8"/>
                    <a:pt x="7" y="7"/>
                    <a:pt x="7" y="7"/>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8" name="Freeform 467"/>
            <p:cNvSpPr>
              <a:spLocks/>
            </p:cNvSpPr>
            <p:nvPr/>
          </p:nvSpPr>
          <p:spPr bwMode="auto">
            <a:xfrm>
              <a:off x="1101725" y="1381125"/>
              <a:ext cx="201613" cy="128588"/>
            </a:xfrm>
            <a:custGeom>
              <a:avLst/>
              <a:gdLst>
                <a:gd name="T0" fmla="*/ 52 w 54"/>
                <a:gd name="T1" fmla="*/ 31 h 34"/>
                <a:gd name="T2" fmla="*/ 52 w 54"/>
                <a:gd name="T3" fmla="*/ 30 h 34"/>
                <a:gd name="T4" fmla="*/ 45 w 54"/>
                <a:gd name="T5" fmla="*/ 28 h 34"/>
                <a:gd name="T6" fmla="*/ 29 w 54"/>
                <a:gd name="T7" fmla="*/ 18 h 34"/>
                <a:gd name="T8" fmla="*/ 5 w 54"/>
                <a:gd name="T9" fmla="*/ 7 h 34"/>
                <a:gd name="T10" fmla="*/ 0 w 54"/>
                <a:gd name="T11" fmla="*/ 5 h 34"/>
                <a:gd name="T12" fmla="*/ 11 w 54"/>
                <a:gd name="T13" fmla="*/ 13 h 34"/>
                <a:gd name="T14" fmla="*/ 27 w 54"/>
                <a:gd name="T15" fmla="*/ 23 h 34"/>
                <a:gd name="T16" fmla="*/ 54 w 54"/>
                <a:gd name="T17" fmla="*/ 33 h 34"/>
                <a:gd name="T18" fmla="*/ 52 w 54"/>
                <a:gd name="T19"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4">
                  <a:moveTo>
                    <a:pt x="52" y="31"/>
                  </a:moveTo>
                  <a:cubicBezTo>
                    <a:pt x="52" y="31"/>
                    <a:pt x="52" y="30"/>
                    <a:pt x="52" y="30"/>
                  </a:cubicBezTo>
                  <a:cubicBezTo>
                    <a:pt x="50" y="29"/>
                    <a:pt x="47" y="29"/>
                    <a:pt x="45" y="28"/>
                  </a:cubicBezTo>
                  <a:cubicBezTo>
                    <a:pt x="38" y="27"/>
                    <a:pt x="34" y="21"/>
                    <a:pt x="29" y="18"/>
                  </a:cubicBezTo>
                  <a:cubicBezTo>
                    <a:pt x="21" y="13"/>
                    <a:pt x="13" y="11"/>
                    <a:pt x="5" y="7"/>
                  </a:cubicBezTo>
                  <a:cubicBezTo>
                    <a:pt x="3" y="6"/>
                    <a:pt x="0" y="0"/>
                    <a:pt x="0" y="5"/>
                  </a:cubicBezTo>
                  <a:cubicBezTo>
                    <a:pt x="0" y="11"/>
                    <a:pt x="7" y="11"/>
                    <a:pt x="11" y="13"/>
                  </a:cubicBezTo>
                  <a:cubicBezTo>
                    <a:pt x="16" y="16"/>
                    <a:pt x="21" y="20"/>
                    <a:pt x="27" y="23"/>
                  </a:cubicBezTo>
                  <a:cubicBezTo>
                    <a:pt x="35" y="26"/>
                    <a:pt x="45" y="34"/>
                    <a:pt x="54" y="33"/>
                  </a:cubicBezTo>
                  <a:cubicBezTo>
                    <a:pt x="54" y="33"/>
                    <a:pt x="53" y="32"/>
                    <a:pt x="52" y="31"/>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9" name="Freeform 468"/>
            <p:cNvSpPr>
              <a:spLocks/>
            </p:cNvSpPr>
            <p:nvPr/>
          </p:nvSpPr>
          <p:spPr bwMode="auto">
            <a:xfrm>
              <a:off x="887413" y="1852612"/>
              <a:ext cx="503238" cy="195263"/>
            </a:xfrm>
            <a:custGeom>
              <a:avLst/>
              <a:gdLst>
                <a:gd name="T0" fmla="*/ 4 w 134"/>
                <a:gd name="T1" fmla="*/ 24 h 52"/>
                <a:gd name="T2" fmla="*/ 13 w 134"/>
                <a:gd name="T3" fmla="*/ 27 h 52"/>
                <a:gd name="T4" fmla="*/ 30 w 134"/>
                <a:gd name="T5" fmla="*/ 30 h 52"/>
                <a:gd name="T6" fmla="*/ 65 w 134"/>
                <a:gd name="T7" fmla="*/ 30 h 52"/>
                <a:gd name="T8" fmla="*/ 102 w 134"/>
                <a:gd name="T9" fmla="*/ 19 h 52"/>
                <a:gd name="T10" fmla="*/ 119 w 134"/>
                <a:gd name="T11" fmla="*/ 9 h 52"/>
                <a:gd name="T12" fmla="*/ 131 w 134"/>
                <a:gd name="T13" fmla="*/ 2 h 52"/>
                <a:gd name="T14" fmla="*/ 130 w 134"/>
                <a:gd name="T15" fmla="*/ 7 h 52"/>
                <a:gd name="T16" fmla="*/ 120 w 134"/>
                <a:gd name="T17" fmla="*/ 20 h 52"/>
                <a:gd name="T18" fmla="*/ 15 w 134"/>
                <a:gd name="T19" fmla="*/ 36 h 52"/>
                <a:gd name="T20" fmla="*/ 4 w 134"/>
                <a:gd name="T21"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52">
                  <a:moveTo>
                    <a:pt x="4" y="24"/>
                  </a:moveTo>
                  <a:cubicBezTo>
                    <a:pt x="6" y="23"/>
                    <a:pt x="11" y="26"/>
                    <a:pt x="13" y="27"/>
                  </a:cubicBezTo>
                  <a:cubicBezTo>
                    <a:pt x="19" y="28"/>
                    <a:pt x="24" y="29"/>
                    <a:pt x="30" y="30"/>
                  </a:cubicBezTo>
                  <a:cubicBezTo>
                    <a:pt x="41" y="31"/>
                    <a:pt x="53" y="30"/>
                    <a:pt x="65" y="30"/>
                  </a:cubicBezTo>
                  <a:cubicBezTo>
                    <a:pt x="78" y="30"/>
                    <a:pt x="90" y="25"/>
                    <a:pt x="102" y="19"/>
                  </a:cubicBezTo>
                  <a:cubicBezTo>
                    <a:pt x="108" y="16"/>
                    <a:pt x="113" y="13"/>
                    <a:pt x="119" y="9"/>
                  </a:cubicBezTo>
                  <a:cubicBezTo>
                    <a:pt x="122" y="7"/>
                    <a:pt x="127" y="0"/>
                    <a:pt x="131" y="2"/>
                  </a:cubicBezTo>
                  <a:cubicBezTo>
                    <a:pt x="134" y="5"/>
                    <a:pt x="131" y="5"/>
                    <a:pt x="130" y="7"/>
                  </a:cubicBezTo>
                  <a:cubicBezTo>
                    <a:pt x="128" y="12"/>
                    <a:pt x="124" y="16"/>
                    <a:pt x="120" y="20"/>
                  </a:cubicBezTo>
                  <a:cubicBezTo>
                    <a:pt x="89" y="44"/>
                    <a:pt x="51" y="52"/>
                    <a:pt x="15" y="36"/>
                  </a:cubicBezTo>
                  <a:cubicBezTo>
                    <a:pt x="4" y="32"/>
                    <a:pt x="0" y="27"/>
                    <a:pt x="4" y="24"/>
                  </a:cubicBezTo>
                  <a:close/>
                </a:path>
              </a:pathLst>
            </a:custGeom>
            <a:solidFill>
              <a:srgbClr val="440C7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0" name="Freeform 469"/>
            <p:cNvSpPr>
              <a:spLocks/>
            </p:cNvSpPr>
            <p:nvPr/>
          </p:nvSpPr>
          <p:spPr bwMode="auto">
            <a:xfrm>
              <a:off x="1333500" y="1536700"/>
              <a:ext cx="106363" cy="222250"/>
            </a:xfrm>
            <a:custGeom>
              <a:avLst/>
              <a:gdLst>
                <a:gd name="T0" fmla="*/ 4 w 28"/>
                <a:gd name="T1" fmla="*/ 2 h 59"/>
                <a:gd name="T2" fmla="*/ 19 w 28"/>
                <a:gd name="T3" fmla="*/ 16 h 59"/>
                <a:gd name="T4" fmla="*/ 22 w 28"/>
                <a:gd name="T5" fmla="*/ 56 h 59"/>
                <a:gd name="T6" fmla="*/ 19 w 28"/>
                <a:gd name="T7" fmla="*/ 45 h 59"/>
                <a:gd name="T8" fmla="*/ 18 w 28"/>
                <a:gd name="T9" fmla="*/ 32 h 59"/>
                <a:gd name="T10" fmla="*/ 8 w 28"/>
                <a:gd name="T11" fmla="*/ 15 h 59"/>
                <a:gd name="T12" fmla="*/ 4 w 28"/>
                <a:gd name="T13" fmla="*/ 2 h 59"/>
              </a:gdLst>
              <a:ahLst/>
              <a:cxnLst>
                <a:cxn ang="0">
                  <a:pos x="T0" y="T1"/>
                </a:cxn>
                <a:cxn ang="0">
                  <a:pos x="T2" y="T3"/>
                </a:cxn>
                <a:cxn ang="0">
                  <a:pos x="T4" y="T5"/>
                </a:cxn>
                <a:cxn ang="0">
                  <a:pos x="T6" y="T7"/>
                </a:cxn>
                <a:cxn ang="0">
                  <a:pos x="T8" y="T9"/>
                </a:cxn>
                <a:cxn ang="0">
                  <a:pos x="T10" y="T11"/>
                </a:cxn>
                <a:cxn ang="0">
                  <a:pos x="T12" y="T13"/>
                </a:cxn>
              </a:cxnLst>
              <a:rect l="0" t="0" r="r" b="b"/>
              <a:pathLst>
                <a:path w="28" h="59">
                  <a:moveTo>
                    <a:pt x="4" y="2"/>
                  </a:moveTo>
                  <a:cubicBezTo>
                    <a:pt x="8" y="0"/>
                    <a:pt x="18" y="14"/>
                    <a:pt x="19" y="16"/>
                  </a:cubicBezTo>
                  <a:cubicBezTo>
                    <a:pt x="27" y="28"/>
                    <a:pt x="28" y="54"/>
                    <a:pt x="22" y="56"/>
                  </a:cubicBezTo>
                  <a:cubicBezTo>
                    <a:pt x="16" y="59"/>
                    <a:pt x="20" y="49"/>
                    <a:pt x="19" y="45"/>
                  </a:cubicBezTo>
                  <a:cubicBezTo>
                    <a:pt x="19" y="41"/>
                    <a:pt x="19" y="36"/>
                    <a:pt x="18" y="32"/>
                  </a:cubicBezTo>
                  <a:cubicBezTo>
                    <a:pt x="17" y="25"/>
                    <a:pt x="12" y="21"/>
                    <a:pt x="8" y="15"/>
                  </a:cubicBezTo>
                  <a:cubicBezTo>
                    <a:pt x="7" y="13"/>
                    <a:pt x="0" y="4"/>
                    <a:pt x="4" y="2"/>
                  </a:cubicBezTo>
                  <a:close/>
                </a:path>
              </a:pathLst>
            </a:custGeom>
            <a:solidFill>
              <a:srgbClr val="440C7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1" name="Freeform 470"/>
            <p:cNvSpPr>
              <a:spLocks/>
            </p:cNvSpPr>
            <p:nvPr/>
          </p:nvSpPr>
          <p:spPr bwMode="auto">
            <a:xfrm>
              <a:off x="68263" y="895350"/>
              <a:ext cx="874713" cy="900113"/>
            </a:xfrm>
            <a:custGeom>
              <a:avLst/>
              <a:gdLst>
                <a:gd name="T0" fmla="*/ 4 w 233"/>
                <a:gd name="T1" fmla="*/ 101 h 239"/>
                <a:gd name="T2" fmla="*/ 75 w 233"/>
                <a:gd name="T3" fmla="*/ 214 h 239"/>
                <a:gd name="T4" fmla="*/ 217 w 233"/>
                <a:gd name="T5" fmla="*/ 164 h 239"/>
                <a:gd name="T6" fmla="*/ 224 w 233"/>
                <a:gd name="T7" fmla="*/ 83 h 239"/>
                <a:gd name="T8" fmla="*/ 109 w 233"/>
                <a:gd name="T9" fmla="*/ 4 h 239"/>
                <a:gd name="T10" fmla="*/ 11 w 233"/>
                <a:gd name="T11" fmla="*/ 70 h 239"/>
                <a:gd name="T12" fmla="*/ 4 w 233"/>
                <a:gd name="T13" fmla="*/ 101 h 239"/>
              </a:gdLst>
              <a:ahLst/>
              <a:cxnLst>
                <a:cxn ang="0">
                  <a:pos x="T0" y="T1"/>
                </a:cxn>
                <a:cxn ang="0">
                  <a:pos x="T2" y="T3"/>
                </a:cxn>
                <a:cxn ang="0">
                  <a:pos x="T4" y="T5"/>
                </a:cxn>
                <a:cxn ang="0">
                  <a:pos x="T6" y="T7"/>
                </a:cxn>
                <a:cxn ang="0">
                  <a:pos x="T8" y="T9"/>
                </a:cxn>
                <a:cxn ang="0">
                  <a:pos x="T10" y="T11"/>
                </a:cxn>
                <a:cxn ang="0">
                  <a:pos x="T12" y="T13"/>
                </a:cxn>
              </a:cxnLst>
              <a:rect l="0" t="0" r="r" b="b"/>
              <a:pathLst>
                <a:path w="233" h="239">
                  <a:moveTo>
                    <a:pt x="4" y="101"/>
                  </a:moveTo>
                  <a:cubicBezTo>
                    <a:pt x="0" y="151"/>
                    <a:pt x="31" y="192"/>
                    <a:pt x="75" y="214"/>
                  </a:cubicBezTo>
                  <a:cubicBezTo>
                    <a:pt x="125" y="239"/>
                    <a:pt x="196" y="220"/>
                    <a:pt x="217" y="164"/>
                  </a:cubicBezTo>
                  <a:cubicBezTo>
                    <a:pt x="228" y="136"/>
                    <a:pt x="233" y="122"/>
                    <a:pt x="224" y="83"/>
                  </a:cubicBezTo>
                  <a:cubicBezTo>
                    <a:pt x="215" y="44"/>
                    <a:pt x="163" y="0"/>
                    <a:pt x="109" y="4"/>
                  </a:cubicBezTo>
                  <a:cubicBezTo>
                    <a:pt x="70" y="8"/>
                    <a:pt x="26" y="33"/>
                    <a:pt x="11" y="70"/>
                  </a:cubicBezTo>
                  <a:cubicBezTo>
                    <a:pt x="7" y="80"/>
                    <a:pt x="4" y="90"/>
                    <a:pt x="4" y="101"/>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2" name="Freeform 471"/>
            <p:cNvSpPr>
              <a:spLocks noEditPoints="1"/>
            </p:cNvSpPr>
            <p:nvPr/>
          </p:nvSpPr>
          <p:spPr bwMode="auto">
            <a:xfrm>
              <a:off x="60325" y="903287"/>
              <a:ext cx="890588" cy="847725"/>
            </a:xfrm>
            <a:custGeom>
              <a:avLst/>
              <a:gdLst>
                <a:gd name="T0" fmla="*/ 124 w 237"/>
                <a:gd name="T1" fmla="*/ 225 h 225"/>
                <a:gd name="T2" fmla="*/ 124 w 237"/>
                <a:gd name="T3" fmla="*/ 225 h 225"/>
                <a:gd name="T4" fmla="*/ 76 w 237"/>
                <a:gd name="T5" fmla="*/ 214 h 225"/>
                <a:gd name="T6" fmla="*/ 4 w 237"/>
                <a:gd name="T7" fmla="*/ 99 h 225"/>
                <a:gd name="T8" fmla="*/ 11 w 237"/>
                <a:gd name="T9" fmla="*/ 67 h 225"/>
                <a:gd name="T10" fmla="*/ 111 w 237"/>
                <a:gd name="T11" fmla="*/ 0 h 225"/>
                <a:gd name="T12" fmla="*/ 119 w 237"/>
                <a:gd name="T13" fmla="*/ 0 h 225"/>
                <a:gd name="T14" fmla="*/ 228 w 237"/>
                <a:gd name="T15" fmla="*/ 80 h 225"/>
                <a:gd name="T16" fmla="*/ 221 w 237"/>
                <a:gd name="T17" fmla="*/ 163 h 225"/>
                <a:gd name="T18" fmla="*/ 124 w 237"/>
                <a:gd name="T19" fmla="*/ 225 h 225"/>
                <a:gd name="T20" fmla="*/ 119 w 237"/>
                <a:gd name="T21" fmla="*/ 4 h 225"/>
                <a:gd name="T22" fmla="*/ 111 w 237"/>
                <a:gd name="T23" fmla="*/ 4 h 225"/>
                <a:gd name="T24" fmla="*/ 15 w 237"/>
                <a:gd name="T25" fmla="*/ 69 h 225"/>
                <a:gd name="T26" fmla="*/ 8 w 237"/>
                <a:gd name="T27" fmla="*/ 99 h 225"/>
                <a:gd name="T28" fmla="*/ 78 w 237"/>
                <a:gd name="T29" fmla="*/ 210 h 225"/>
                <a:gd name="T30" fmla="*/ 124 w 237"/>
                <a:gd name="T31" fmla="*/ 221 h 225"/>
                <a:gd name="T32" fmla="*/ 218 w 237"/>
                <a:gd name="T33" fmla="*/ 161 h 225"/>
                <a:gd name="T34" fmla="*/ 224 w 237"/>
                <a:gd name="T35" fmla="*/ 81 h 225"/>
                <a:gd name="T36" fmla="*/ 119 w 237"/>
                <a:gd name="T37" fmla="*/ 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25">
                  <a:moveTo>
                    <a:pt x="124" y="225"/>
                  </a:moveTo>
                  <a:cubicBezTo>
                    <a:pt x="124" y="225"/>
                    <a:pt x="124" y="225"/>
                    <a:pt x="124" y="225"/>
                  </a:cubicBezTo>
                  <a:cubicBezTo>
                    <a:pt x="107" y="225"/>
                    <a:pt x="90" y="221"/>
                    <a:pt x="76" y="214"/>
                  </a:cubicBezTo>
                  <a:cubicBezTo>
                    <a:pt x="27" y="189"/>
                    <a:pt x="0" y="146"/>
                    <a:pt x="4" y="99"/>
                  </a:cubicBezTo>
                  <a:cubicBezTo>
                    <a:pt x="4" y="88"/>
                    <a:pt x="7" y="77"/>
                    <a:pt x="11" y="67"/>
                  </a:cubicBezTo>
                  <a:cubicBezTo>
                    <a:pt x="28" y="27"/>
                    <a:pt x="74" y="3"/>
                    <a:pt x="111" y="0"/>
                  </a:cubicBezTo>
                  <a:cubicBezTo>
                    <a:pt x="113" y="0"/>
                    <a:pt x="116" y="0"/>
                    <a:pt x="119" y="0"/>
                  </a:cubicBezTo>
                  <a:cubicBezTo>
                    <a:pt x="171" y="0"/>
                    <a:pt x="220" y="42"/>
                    <a:pt x="228" y="80"/>
                  </a:cubicBezTo>
                  <a:cubicBezTo>
                    <a:pt x="237" y="119"/>
                    <a:pt x="232" y="134"/>
                    <a:pt x="221" y="163"/>
                  </a:cubicBezTo>
                  <a:cubicBezTo>
                    <a:pt x="207" y="200"/>
                    <a:pt x="169" y="225"/>
                    <a:pt x="124" y="225"/>
                  </a:cubicBezTo>
                  <a:close/>
                  <a:moveTo>
                    <a:pt x="119" y="4"/>
                  </a:moveTo>
                  <a:cubicBezTo>
                    <a:pt x="116" y="4"/>
                    <a:pt x="114" y="4"/>
                    <a:pt x="111" y="4"/>
                  </a:cubicBezTo>
                  <a:cubicBezTo>
                    <a:pt x="75" y="7"/>
                    <a:pt x="31" y="30"/>
                    <a:pt x="15" y="69"/>
                  </a:cubicBezTo>
                  <a:cubicBezTo>
                    <a:pt x="11" y="78"/>
                    <a:pt x="8" y="88"/>
                    <a:pt x="8" y="99"/>
                  </a:cubicBezTo>
                  <a:cubicBezTo>
                    <a:pt x="4" y="145"/>
                    <a:pt x="30" y="186"/>
                    <a:pt x="78" y="210"/>
                  </a:cubicBezTo>
                  <a:cubicBezTo>
                    <a:pt x="92" y="217"/>
                    <a:pt x="108" y="221"/>
                    <a:pt x="124" y="221"/>
                  </a:cubicBezTo>
                  <a:cubicBezTo>
                    <a:pt x="167" y="221"/>
                    <a:pt x="204" y="197"/>
                    <a:pt x="218" y="161"/>
                  </a:cubicBezTo>
                  <a:cubicBezTo>
                    <a:pt x="229" y="132"/>
                    <a:pt x="233" y="119"/>
                    <a:pt x="224" y="81"/>
                  </a:cubicBezTo>
                  <a:cubicBezTo>
                    <a:pt x="216" y="45"/>
                    <a:pt x="169" y="4"/>
                    <a:pt x="119" y="4"/>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3" name="Freeform 472"/>
            <p:cNvSpPr>
              <a:spLocks/>
            </p:cNvSpPr>
            <p:nvPr/>
          </p:nvSpPr>
          <p:spPr bwMode="auto">
            <a:xfrm>
              <a:off x="319088" y="1046162"/>
              <a:ext cx="365125" cy="354013"/>
            </a:xfrm>
            <a:custGeom>
              <a:avLst/>
              <a:gdLst>
                <a:gd name="T0" fmla="*/ 69 w 97"/>
                <a:gd name="T1" fmla="*/ 20 h 94"/>
                <a:gd name="T2" fmla="*/ 64 w 97"/>
                <a:gd name="T3" fmla="*/ 1 h 94"/>
                <a:gd name="T4" fmla="*/ 48 w 97"/>
                <a:gd name="T5" fmla="*/ 15 h 94"/>
                <a:gd name="T6" fmla="*/ 36 w 97"/>
                <a:gd name="T7" fmla="*/ 24 h 94"/>
                <a:gd name="T8" fmla="*/ 13 w 97"/>
                <a:gd name="T9" fmla="*/ 14 h 94"/>
                <a:gd name="T10" fmla="*/ 11 w 97"/>
                <a:gd name="T11" fmla="*/ 27 h 94"/>
                <a:gd name="T12" fmla="*/ 21 w 97"/>
                <a:gd name="T13" fmla="*/ 47 h 94"/>
                <a:gd name="T14" fmla="*/ 3 w 97"/>
                <a:gd name="T15" fmla="*/ 71 h 94"/>
                <a:gd name="T16" fmla="*/ 33 w 97"/>
                <a:gd name="T17" fmla="*/ 69 h 94"/>
                <a:gd name="T18" fmla="*/ 44 w 97"/>
                <a:gd name="T19" fmla="*/ 85 h 94"/>
                <a:gd name="T20" fmla="*/ 61 w 97"/>
                <a:gd name="T21" fmla="*/ 86 h 94"/>
                <a:gd name="T22" fmla="*/ 68 w 97"/>
                <a:gd name="T23" fmla="*/ 81 h 94"/>
                <a:gd name="T24" fmla="*/ 79 w 97"/>
                <a:gd name="T25" fmla="*/ 78 h 94"/>
                <a:gd name="T26" fmla="*/ 63 w 97"/>
                <a:gd name="T27" fmla="*/ 60 h 94"/>
                <a:gd name="T28" fmla="*/ 76 w 97"/>
                <a:gd name="T29" fmla="*/ 52 h 94"/>
                <a:gd name="T30" fmla="*/ 87 w 97"/>
                <a:gd name="T31" fmla="*/ 34 h 94"/>
                <a:gd name="T32" fmla="*/ 88 w 97"/>
                <a:gd name="T33" fmla="*/ 21 h 94"/>
                <a:gd name="T34" fmla="*/ 71 w 97"/>
                <a:gd name="T35"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4">
                  <a:moveTo>
                    <a:pt x="69" y="20"/>
                  </a:moveTo>
                  <a:cubicBezTo>
                    <a:pt x="69" y="20"/>
                    <a:pt x="72" y="2"/>
                    <a:pt x="64" y="1"/>
                  </a:cubicBezTo>
                  <a:cubicBezTo>
                    <a:pt x="58" y="0"/>
                    <a:pt x="55" y="7"/>
                    <a:pt x="48" y="15"/>
                  </a:cubicBezTo>
                  <a:cubicBezTo>
                    <a:pt x="42" y="23"/>
                    <a:pt x="45" y="29"/>
                    <a:pt x="36" y="24"/>
                  </a:cubicBezTo>
                  <a:cubicBezTo>
                    <a:pt x="27" y="19"/>
                    <a:pt x="19" y="10"/>
                    <a:pt x="13" y="14"/>
                  </a:cubicBezTo>
                  <a:cubicBezTo>
                    <a:pt x="8" y="18"/>
                    <a:pt x="5" y="19"/>
                    <a:pt x="11" y="27"/>
                  </a:cubicBezTo>
                  <a:cubicBezTo>
                    <a:pt x="16" y="36"/>
                    <a:pt x="25" y="37"/>
                    <a:pt x="21" y="47"/>
                  </a:cubicBezTo>
                  <a:cubicBezTo>
                    <a:pt x="17" y="56"/>
                    <a:pt x="0" y="60"/>
                    <a:pt x="3" y="71"/>
                  </a:cubicBezTo>
                  <a:cubicBezTo>
                    <a:pt x="6" y="83"/>
                    <a:pt x="28" y="68"/>
                    <a:pt x="33" y="69"/>
                  </a:cubicBezTo>
                  <a:cubicBezTo>
                    <a:pt x="38" y="69"/>
                    <a:pt x="37" y="76"/>
                    <a:pt x="44" y="85"/>
                  </a:cubicBezTo>
                  <a:cubicBezTo>
                    <a:pt x="51" y="94"/>
                    <a:pt x="62" y="91"/>
                    <a:pt x="61" y="86"/>
                  </a:cubicBezTo>
                  <a:cubicBezTo>
                    <a:pt x="61" y="80"/>
                    <a:pt x="61" y="76"/>
                    <a:pt x="68" y="81"/>
                  </a:cubicBezTo>
                  <a:cubicBezTo>
                    <a:pt x="76" y="86"/>
                    <a:pt x="81" y="85"/>
                    <a:pt x="79" y="78"/>
                  </a:cubicBezTo>
                  <a:cubicBezTo>
                    <a:pt x="77" y="71"/>
                    <a:pt x="59" y="68"/>
                    <a:pt x="63" y="60"/>
                  </a:cubicBezTo>
                  <a:cubicBezTo>
                    <a:pt x="67" y="52"/>
                    <a:pt x="67" y="53"/>
                    <a:pt x="76" y="52"/>
                  </a:cubicBezTo>
                  <a:cubicBezTo>
                    <a:pt x="97" y="49"/>
                    <a:pt x="93" y="41"/>
                    <a:pt x="87" y="34"/>
                  </a:cubicBezTo>
                  <a:cubicBezTo>
                    <a:pt x="82" y="29"/>
                    <a:pt x="93" y="24"/>
                    <a:pt x="88" y="21"/>
                  </a:cubicBezTo>
                  <a:cubicBezTo>
                    <a:pt x="80" y="17"/>
                    <a:pt x="71" y="22"/>
                    <a:pt x="71" y="22"/>
                  </a:cubicBezTo>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4" name="Freeform 473"/>
            <p:cNvSpPr>
              <a:spLocks/>
            </p:cNvSpPr>
            <p:nvPr/>
          </p:nvSpPr>
          <p:spPr bwMode="auto">
            <a:xfrm>
              <a:off x="187325" y="1457325"/>
              <a:ext cx="538163" cy="260350"/>
            </a:xfrm>
            <a:custGeom>
              <a:avLst/>
              <a:gdLst>
                <a:gd name="T0" fmla="*/ 32 w 143"/>
                <a:gd name="T1" fmla="*/ 28 h 69"/>
                <a:gd name="T2" fmla="*/ 97 w 143"/>
                <a:gd name="T3" fmla="*/ 51 h 69"/>
                <a:gd name="T4" fmla="*/ 123 w 143"/>
                <a:gd name="T5" fmla="*/ 47 h 69"/>
                <a:gd name="T6" fmla="*/ 143 w 143"/>
                <a:gd name="T7" fmla="*/ 41 h 69"/>
                <a:gd name="T8" fmla="*/ 119 w 143"/>
                <a:gd name="T9" fmla="*/ 62 h 69"/>
                <a:gd name="T10" fmla="*/ 74 w 143"/>
                <a:gd name="T11" fmla="*/ 66 h 69"/>
                <a:gd name="T12" fmla="*/ 12 w 143"/>
                <a:gd name="T13" fmla="*/ 29 h 69"/>
                <a:gd name="T14" fmla="*/ 0 w 143"/>
                <a:gd name="T15" fmla="*/ 2 h 69"/>
                <a:gd name="T16" fmla="*/ 32 w 143"/>
                <a:gd name="T17"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9">
                  <a:moveTo>
                    <a:pt x="32" y="28"/>
                  </a:moveTo>
                  <a:cubicBezTo>
                    <a:pt x="52" y="46"/>
                    <a:pt x="89" y="51"/>
                    <a:pt x="97" y="51"/>
                  </a:cubicBezTo>
                  <a:cubicBezTo>
                    <a:pt x="109" y="50"/>
                    <a:pt x="114" y="49"/>
                    <a:pt x="123" y="47"/>
                  </a:cubicBezTo>
                  <a:cubicBezTo>
                    <a:pt x="134" y="45"/>
                    <a:pt x="143" y="41"/>
                    <a:pt x="143" y="41"/>
                  </a:cubicBezTo>
                  <a:cubicBezTo>
                    <a:pt x="143" y="41"/>
                    <a:pt x="130" y="57"/>
                    <a:pt x="119" y="62"/>
                  </a:cubicBezTo>
                  <a:cubicBezTo>
                    <a:pt x="108" y="67"/>
                    <a:pt x="92" y="69"/>
                    <a:pt x="74" y="66"/>
                  </a:cubicBezTo>
                  <a:cubicBezTo>
                    <a:pt x="58" y="63"/>
                    <a:pt x="22" y="46"/>
                    <a:pt x="12" y="29"/>
                  </a:cubicBezTo>
                  <a:cubicBezTo>
                    <a:pt x="5" y="18"/>
                    <a:pt x="0" y="4"/>
                    <a:pt x="0" y="2"/>
                  </a:cubicBezTo>
                  <a:cubicBezTo>
                    <a:pt x="0" y="0"/>
                    <a:pt x="32" y="28"/>
                    <a:pt x="32" y="28"/>
                  </a:cubicBezTo>
                  <a:close/>
                </a:path>
              </a:pathLst>
            </a:custGeom>
            <a:solidFill>
              <a:srgbClr val="440C7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5" name="Freeform 474"/>
            <p:cNvSpPr>
              <a:spLocks/>
            </p:cNvSpPr>
            <p:nvPr/>
          </p:nvSpPr>
          <p:spPr bwMode="auto">
            <a:xfrm>
              <a:off x="714375" y="873125"/>
              <a:ext cx="236538" cy="169863"/>
            </a:xfrm>
            <a:custGeom>
              <a:avLst/>
              <a:gdLst>
                <a:gd name="T0" fmla="*/ 2 w 63"/>
                <a:gd name="T1" fmla="*/ 14 h 45"/>
                <a:gd name="T2" fmla="*/ 20 w 63"/>
                <a:gd name="T3" fmla="*/ 15 h 45"/>
                <a:gd name="T4" fmla="*/ 39 w 63"/>
                <a:gd name="T5" fmla="*/ 11 h 45"/>
                <a:gd name="T6" fmla="*/ 61 w 63"/>
                <a:gd name="T7" fmla="*/ 4 h 45"/>
                <a:gd name="T8" fmla="*/ 50 w 63"/>
                <a:gd name="T9" fmla="*/ 24 h 45"/>
                <a:gd name="T10" fmla="*/ 38 w 63"/>
                <a:gd name="T11" fmla="*/ 43 h 45"/>
                <a:gd name="T12" fmla="*/ 25 w 63"/>
                <a:gd name="T13" fmla="*/ 35 h 45"/>
                <a:gd name="T14" fmla="*/ 8 w 63"/>
                <a:gd name="T15" fmla="*/ 23 h 45"/>
                <a:gd name="T16" fmla="*/ 2 w 63"/>
                <a:gd name="T1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5">
                  <a:moveTo>
                    <a:pt x="2" y="14"/>
                  </a:moveTo>
                  <a:cubicBezTo>
                    <a:pt x="4" y="11"/>
                    <a:pt x="12" y="15"/>
                    <a:pt x="20" y="15"/>
                  </a:cubicBezTo>
                  <a:cubicBezTo>
                    <a:pt x="27" y="14"/>
                    <a:pt x="31" y="14"/>
                    <a:pt x="39" y="11"/>
                  </a:cubicBezTo>
                  <a:cubicBezTo>
                    <a:pt x="47" y="8"/>
                    <a:pt x="59" y="0"/>
                    <a:pt x="61" y="4"/>
                  </a:cubicBezTo>
                  <a:cubicBezTo>
                    <a:pt x="63" y="8"/>
                    <a:pt x="54" y="17"/>
                    <a:pt x="50" y="24"/>
                  </a:cubicBezTo>
                  <a:cubicBezTo>
                    <a:pt x="48" y="28"/>
                    <a:pt x="42" y="41"/>
                    <a:pt x="38" y="43"/>
                  </a:cubicBezTo>
                  <a:cubicBezTo>
                    <a:pt x="33" y="45"/>
                    <a:pt x="29" y="39"/>
                    <a:pt x="25" y="35"/>
                  </a:cubicBezTo>
                  <a:cubicBezTo>
                    <a:pt x="21" y="31"/>
                    <a:pt x="13" y="25"/>
                    <a:pt x="8" y="23"/>
                  </a:cubicBezTo>
                  <a:cubicBezTo>
                    <a:pt x="3" y="20"/>
                    <a:pt x="0" y="18"/>
                    <a:pt x="2" y="14"/>
                  </a:cubicBezTo>
                  <a:close/>
                </a:path>
              </a:pathLst>
            </a:custGeom>
            <a:solidFill>
              <a:srgbClr val="440C7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6" name="Freeform 475"/>
            <p:cNvSpPr>
              <a:spLocks/>
            </p:cNvSpPr>
            <p:nvPr/>
          </p:nvSpPr>
          <p:spPr bwMode="auto">
            <a:xfrm>
              <a:off x="401638" y="820737"/>
              <a:ext cx="117475" cy="79375"/>
            </a:xfrm>
            <a:custGeom>
              <a:avLst/>
              <a:gdLst>
                <a:gd name="T0" fmla="*/ 2 w 31"/>
                <a:gd name="T1" fmla="*/ 1 h 21"/>
                <a:gd name="T2" fmla="*/ 3 w 31"/>
                <a:gd name="T3" fmla="*/ 18 h 21"/>
                <a:gd name="T4" fmla="*/ 19 w 31"/>
                <a:gd name="T5" fmla="*/ 16 h 21"/>
                <a:gd name="T6" fmla="*/ 30 w 31"/>
                <a:gd name="T7" fmla="*/ 16 h 21"/>
                <a:gd name="T8" fmla="*/ 10 w 31"/>
                <a:gd name="T9" fmla="*/ 3 h 21"/>
                <a:gd name="T10" fmla="*/ 2 w 31"/>
                <a:gd name="T11" fmla="*/ 1 h 21"/>
              </a:gdLst>
              <a:ahLst/>
              <a:cxnLst>
                <a:cxn ang="0">
                  <a:pos x="T0" y="T1"/>
                </a:cxn>
                <a:cxn ang="0">
                  <a:pos x="T2" y="T3"/>
                </a:cxn>
                <a:cxn ang="0">
                  <a:pos x="T4" y="T5"/>
                </a:cxn>
                <a:cxn ang="0">
                  <a:pos x="T6" y="T7"/>
                </a:cxn>
                <a:cxn ang="0">
                  <a:pos x="T8" y="T9"/>
                </a:cxn>
                <a:cxn ang="0">
                  <a:pos x="T10" y="T11"/>
                </a:cxn>
              </a:cxnLst>
              <a:rect l="0" t="0" r="r" b="b"/>
              <a:pathLst>
                <a:path w="31" h="21">
                  <a:moveTo>
                    <a:pt x="2" y="1"/>
                  </a:moveTo>
                  <a:cubicBezTo>
                    <a:pt x="0" y="4"/>
                    <a:pt x="2" y="16"/>
                    <a:pt x="3" y="18"/>
                  </a:cubicBezTo>
                  <a:cubicBezTo>
                    <a:pt x="6" y="21"/>
                    <a:pt x="12" y="16"/>
                    <a:pt x="19" y="16"/>
                  </a:cubicBezTo>
                  <a:cubicBezTo>
                    <a:pt x="26" y="16"/>
                    <a:pt x="30" y="16"/>
                    <a:pt x="30" y="16"/>
                  </a:cubicBezTo>
                  <a:cubicBezTo>
                    <a:pt x="31" y="11"/>
                    <a:pt x="14" y="4"/>
                    <a:pt x="10" y="3"/>
                  </a:cubicBezTo>
                  <a:cubicBezTo>
                    <a:pt x="7" y="1"/>
                    <a:pt x="3" y="0"/>
                    <a:pt x="2" y="1"/>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7" name="Freeform 476"/>
            <p:cNvSpPr>
              <a:spLocks/>
            </p:cNvSpPr>
            <p:nvPr/>
          </p:nvSpPr>
          <p:spPr bwMode="auto">
            <a:xfrm rot="21347449">
              <a:off x="613148" y="353454"/>
              <a:ext cx="117475" cy="79375"/>
            </a:xfrm>
            <a:custGeom>
              <a:avLst/>
              <a:gdLst>
                <a:gd name="T0" fmla="*/ 2 w 31"/>
                <a:gd name="T1" fmla="*/ 1 h 21"/>
                <a:gd name="T2" fmla="*/ 3 w 31"/>
                <a:gd name="T3" fmla="*/ 18 h 21"/>
                <a:gd name="T4" fmla="*/ 19 w 31"/>
                <a:gd name="T5" fmla="*/ 16 h 21"/>
                <a:gd name="T6" fmla="*/ 30 w 31"/>
                <a:gd name="T7" fmla="*/ 16 h 21"/>
                <a:gd name="T8" fmla="*/ 10 w 31"/>
                <a:gd name="T9" fmla="*/ 3 h 21"/>
                <a:gd name="T10" fmla="*/ 2 w 31"/>
                <a:gd name="T11" fmla="*/ 1 h 21"/>
              </a:gdLst>
              <a:ahLst/>
              <a:cxnLst>
                <a:cxn ang="0">
                  <a:pos x="T0" y="T1"/>
                </a:cxn>
                <a:cxn ang="0">
                  <a:pos x="T2" y="T3"/>
                </a:cxn>
                <a:cxn ang="0">
                  <a:pos x="T4" y="T5"/>
                </a:cxn>
                <a:cxn ang="0">
                  <a:pos x="T6" y="T7"/>
                </a:cxn>
                <a:cxn ang="0">
                  <a:pos x="T8" y="T9"/>
                </a:cxn>
                <a:cxn ang="0">
                  <a:pos x="T10" y="T11"/>
                </a:cxn>
              </a:cxnLst>
              <a:rect l="0" t="0" r="r" b="b"/>
              <a:pathLst>
                <a:path w="31" h="21">
                  <a:moveTo>
                    <a:pt x="2" y="1"/>
                  </a:moveTo>
                  <a:cubicBezTo>
                    <a:pt x="0" y="4"/>
                    <a:pt x="2" y="16"/>
                    <a:pt x="3" y="18"/>
                  </a:cubicBezTo>
                  <a:cubicBezTo>
                    <a:pt x="6" y="21"/>
                    <a:pt x="12" y="16"/>
                    <a:pt x="19" y="16"/>
                  </a:cubicBezTo>
                  <a:cubicBezTo>
                    <a:pt x="26" y="16"/>
                    <a:pt x="30" y="16"/>
                    <a:pt x="30" y="16"/>
                  </a:cubicBezTo>
                  <a:cubicBezTo>
                    <a:pt x="31" y="11"/>
                    <a:pt x="14" y="4"/>
                    <a:pt x="10" y="3"/>
                  </a:cubicBezTo>
                  <a:cubicBezTo>
                    <a:pt x="7" y="1"/>
                    <a:pt x="3" y="0"/>
                    <a:pt x="2" y="1"/>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8" name="Freeform 477"/>
            <p:cNvSpPr>
              <a:spLocks/>
            </p:cNvSpPr>
            <p:nvPr/>
          </p:nvSpPr>
          <p:spPr bwMode="auto">
            <a:xfrm rot="12048505">
              <a:off x="1040748" y="134757"/>
              <a:ext cx="285509" cy="138122"/>
            </a:xfrm>
            <a:custGeom>
              <a:avLst/>
              <a:gdLst>
                <a:gd name="T0" fmla="*/ 32 w 143"/>
                <a:gd name="T1" fmla="*/ 28 h 69"/>
                <a:gd name="T2" fmla="*/ 97 w 143"/>
                <a:gd name="T3" fmla="*/ 51 h 69"/>
                <a:gd name="T4" fmla="*/ 123 w 143"/>
                <a:gd name="T5" fmla="*/ 47 h 69"/>
                <a:gd name="T6" fmla="*/ 143 w 143"/>
                <a:gd name="T7" fmla="*/ 41 h 69"/>
                <a:gd name="T8" fmla="*/ 119 w 143"/>
                <a:gd name="T9" fmla="*/ 62 h 69"/>
                <a:gd name="T10" fmla="*/ 74 w 143"/>
                <a:gd name="T11" fmla="*/ 66 h 69"/>
                <a:gd name="T12" fmla="*/ 12 w 143"/>
                <a:gd name="T13" fmla="*/ 29 h 69"/>
                <a:gd name="T14" fmla="*/ 0 w 143"/>
                <a:gd name="T15" fmla="*/ 2 h 69"/>
                <a:gd name="T16" fmla="*/ 32 w 143"/>
                <a:gd name="T17"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9">
                  <a:moveTo>
                    <a:pt x="32" y="28"/>
                  </a:moveTo>
                  <a:cubicBezTo>
                    <a:pt x="52" y="46"/>
                    <a:pt x="89" y="51"/>
                    <a:pt x="97" y="51"/>
                  </a:cubicBezTo>
                  <a:cubicBezTo>
                    <a:pt x="109" y="50"/>
                    <a:pt x="114" y="49"/>
                    <a:pt x="123" y="47"/>
                  </a:cubicBezTo>
                  <a:cubicBezTo>
                    <a:pt x="134" y="45"/>
                    <a:pt x="143" y="41"/>
                    <a:pt x="143" y="41"/>
                  </a:cubicBezTo>
                  <a:cubicBezTo>
                    <a:pt x="143" y="41"/>
                    <a:pt x="130" y="57"/>
                    <a:pt x="119" y="62"/>
                  </a:cubicBezTo>
                  <a:cubicBezTo>
                    <a:pt x="108" y="67"/>
                    <a:pt x="92" y="69"/>
                    <a:pt x="74" y="66"/>
                  </a:cubicBezTo>
                  <a:cubicBezTo>
                    <a:pt x="58" y="63"/>
                    <a:pt x="22" y="46"/>
                    <a:pt x="12" y="29"/>
                  </a:cubicBezTo>
                  <a:cubicBezTo>
                    <a:pt x="5" y="18"/>
                    <a:pt x="0" y="4"/>
                    <a:pt x="0" y="2"/>
                  </a:cubicBezTo>
                  <a:cubicBezTo>
                    <a:pt x="0" y="0"/>
                    <a:pt x="32" y="28"/>
                    <a:pt x="32" y="28"/>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9" name="Freeform 478"/>
            <p:cNvSpPr>
              <a:spLocks/>
            </p:cNvSpPr>
            <p:nvPr/>
          </p:nvSpPr>
          <p:spPr bwMode="auto">
            <a:xfrm rot="7559567">
              <a:off x="1451954" y="1363529"/>
              <a:ext cx="485404" cy="176756"/>
            </a:xfrm>
            <a:custGeom>
              <a:avLst/>
              <a:gdLst>
                <a:gd name="T0" fmla="*/ 32 w 143"/>
                <a:gd name="T1" fmla="*/ 28 h 69"/>
                <a:gd name="T2" fmla="*/ 97 w 143"/>
                <a:gd name="T3" fmla="*/ 51 h 69"/>
                <a:gd name="T4" fmla="*/ 123 w 143"/>
                <a:gd name="T5" fmla="*/ 47 h 69"/>
                <a:gd name="T6" fmla="*/ 143 w 143"/>
                <a:gd name="T7" fmla="*/ 41 h 69"/>
                <a:gd name="T8" fmla="*/ 119 w 143"/>
                <a:gd name="T9" fmla="*/ 62 h 69"/>
                <a:gd name="T10" fmla="*/ 74 w 143"/>
                <a:gd name="T11" fmla="*/ 66 h 69"/>
                <a:gd name="T12" fmla="*/ 12 w 143"/>
                <a:gd name="T13" fmla="*/ 29 h 69"/>
                <a:gd name="T14" fmla="*/ 0 w 143"/>
                <a:gd name="T15" fmla="*/ 2 h 69"/>
                <a:gd name="T16" fmla="*/ 32 w 143"/>
                <a:gd name="T17"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9">
                  <a:moveTo>
                    <a:pt x="32" y="28"/>
                  </a:moveTo>
                  <a:cubicBezTo>
                    <a:pt x="52" y="46"/>
                    <a:pt x="89" y="51"/>
                    <a:pt x="97" y="51"/>
                  </a:cubicBezTo>
                  <a:cubicBezTo>
                    <a:pt x="109" y="50"/>
                    <a:pt x="114" y="49"/>
                    <a:pt x="123" y="47"/>
                  </a:cubicBezTo>
                  <a:cubicBezTo>
                    <a:pt x="134" y="45"/>
                    <a:pt x="143" y="41"/>
                    <a:pt x="143" y="41"/>
                  </a:cubicBezTo>
                  <a:cubicBezTo>
                    <a:pt x="143" y="41"/>
                    <a:pt x="130" y="57"/>
                    <a:pt x="119" y="62"/>
                  </a:cubicBezTo>
                  <a:cubicBezTo>
                    <a:pt x="108" y="67"/>
                    <a:pt x="92" y="69"/>
                    <a:pt x="74" y="66"/>
                  </a:cubicBezTo>
                  <a:cubicBezTo>
                    <a:pt x="58" y="63"/>
                    <a:pt x="22" y="46"/>
                    <a:pt x="12" y="29"/>
                  </a:cubicBezTo>
                  <a:cubicBezTo>
                    <a:pt x="5" y="18"/>
                    <a:pt x="0" y="4"/>
                    <a:pt x="0" y="2"/>
                  </a:cubicBezTo>
                  <a:cubicBezTo>
                    <a:pt x="0" y="0"/>
                    <a:pt x="32" y="28"/>
                    <a:pt x="32" y="28"/>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84" name="cherries"/>
          <p:cNvGrpSpPr/>
          <p:nvPr/>
        </p:nvGrpSpPr>
        <p:grpSpPr>
          <a:xfrm>
            <a:off x="7930377" y="5882400"/>
            <a:ext cx="975189" cy="890268"/>
            <a:chOff x="0" y="0"/>
            <a:chExt cx="2165350" cy="2376488"/>
          </a:xfrm>
        </p:grpSpPr>
        <p:sp>
          <p:nvSpPr>
            <p:cNvPr id="585" name="Freeform 584"/>
            <p:cNvSpPr>
              <a:spLocks/>
            </p:cNvSpPr>
            <p:nvPr/>
          </p:nvSpPr>
          <p:spPr bwMode="auto">
            <a:xfrm>
              <a:off x="766762" y="719138"/>
              <a:ext cx="1330325" cy="1266825"/>
            </a:xfrm>
            <a:custGeom>
              <a:avLst/>
              <a:gdLst>
                <a:gd name="T0" fmla="*/ 340 w 354"/>
                <a:gd name="T1" fmla="*/ 102 h 336"/>
                <a:gd name="T2" fmla="*/ 263 w 354"/>
                <a:gd name="T3" fmla="*/ 20 h 336"/>
                <a:gd name="T4" fmla="*/ 212 w 354"/>
                <a:gd name="T5" fmla="*/ 10 h 336"/>
                <a:gd name="T6" fmla="*/ 186 w 354"/>
                <a:gd name="T7" fmla="*/ 8 h 336"/>
                <a:gd name="T8" fmla="*/ 175 w 354"/>
                <a:gd name="T9" fmla="*/ 5 h 336"/>
                <a:gd name="T10" fmla="*/ 142 w 354"/>
                <a:gd name="T11" fmla="*/ 0 h 336"/>
                <a:gd name="T12" fmla="*/ 120 w 354"/>
                <a:gd name="T13" fmla="*/ 3 h 336"/>
                <a:gd name="T14" fmla="*/ 6 w 354"/>
                <a:gd name="T15" fmla="*/ 131 h 336"/>
                <a:gd name="T16" fmla="*/ 9 w 354"/>
                <a:gd name="T17" fmla="*/ 206 h 336"/>
                <a:gd name="T18" fmla="*/ 13 w 354"/>
                <a:gd name="T19" fmla="*/ 222 h 336"/>
                <a:gd name="T20" fmla="*/ 92 w 354"/>
                <a:gd name="T21" fmla="*/ 315 h 336"/>
                <a:gd name="T22" fmla="*/ 107 w 354"/>
                <a:gd name="T23" fmla="*/ 319 h 336"/>
                <a:gd name="T24" fmla="*/ 202 w 354"/>
                <a:gd name="T25" fmla="*/ 336 h 336"/>
                <a:gd name="T26" fmla="*/ 253 w 354"/>
                <a:gd name="T27" fmla="*/ 325 h 336"/>
                <a:gd name="T28" fmla="*/ 327 w 354"/>
                <a:gd name="T29" fmla="*/ 232 h 336"/>
                <a:gd name="T30" fmla="*/ 340 w 354"/>
                <a:gd name="T31" fmla="*/ 10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4" h="336">
                  <a:moveTo>
                    <a:pt x="340" y="102"/>
                  </a:moveTo>
                  <a:cubicBezTo>
                    <a:pt x="322" y="51"/>
                    <a:pt x="277" y="27"/>
                    <a:pt x="263" y="20"/>
                  </a:cubicBezTo>
                  <a:cubicBezTo>
                    <a:pt x="246" y="13"/>
                    <a:pt x="228" y="11"/>
                    <a:pt x="212" y="10"/>
                  </a:cubicBezTo>
                  <a:cubicBezTo>
                    <a:pt x="202" y="10"/>
                    <a:pt x="194" y="9"/>
                    <a:pt x="186" y="8"/>
                  </a:cubicBezTo>
                  <a:cubicBezTo>
                    <a:pt x="182" y="7"/>
                    <a:pt x="179" y="6"/>
                    <a:pt x="175" y="5"/>
                  </a:cubicBezTo>
                  <a:cubicBezTo>
                    <a:pt x="165" y="3"/>
                    <a:pt x="154" y="0"/>
                    <a:pt x="142" y="0"/>
                  </a:cubicBezTo>
                  <a:cubicBezTo>
                    <a:pt x="134" y="0"/>
                    <a:pt x="127" y="1"/>
                    <a:pt x="120" y="3"/>
                  </a:cubicBezTo>
                  <a:cubicBezTo>
                    <a:pt x="60" y="21"/>
                    <a:pt x="17" y="69"/>
                    <a:pt x="6" y="131"/>
                  </a:cubicBezTo>
                  <a:cubicBezTo>
                    <a:pt x="0" y="163"/>
                    <a:pt x="4" y="185"/>
                    <a:pt x="9" y="206"/>
                  </a:cubicBezTo>
                  <a:cubicBezTo>
                    <a:pt x="10" y="211"/>
                    <a:pt x="11" y="216"/>
                    <a:pt x="13" y="222"/>
                  </a:cubicBezTo>
                  <a:cubicBezTo>
                    <a:pt x="20" y="264"/>
                    <a:pt x="55" y="305"/>
                    <a:pt x="92" y="315"/>
                  </a:cubicBezTo>
                  <a:cubicBezTo>
                    <a:pt x="97" y="316"/>
                    <a:pt x="102" y="318"/>
                    <a:pt x="107" y="319"/>
                  </a:cubicBezTo>
                  <a:cubicBezTo>
                    <a:pt x="135" y="327"/>
                    <a:pt x="169" y="336"/>
                    <a:pt x="202" y="336"/>
                  </a:cubicBezTo>
                  <a:cubicBezTo>
                    <a:pt x="222" y="336"/>
                    <a:pt x="239" y="333"/>
                    <a:pt x="253" y="325"/>
                  </a:cubicBezTo>
                  <a:cubicBezTo>
                    <a:pt x="290" y="304"/>
                    <a:pt x="310" y="266"/>
                    <a:pt x="327" y="232"/>
                  </a:cubicBezTo>
                  <a:cubicBezTo>
                    <a:pt x="350" y="184"/>
                    <a:pt x="354" y="140"/>
                    <a:pt x="340" y="102"/>
                  </a:cubicBezTo>
                  <a:close/>
                </a:path>
              </a:pathLst>
            </a:custGeom>
            <a:solidFill>
              <a:srgbClr val="CB1717">
                <a:lumMod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6" name="Freeform 585"/>
            <p:cNvSpPr>
              <a:spLocks/>
            </p:cNvSpPr>
            <p:nvPr/>
          </p:nvSpPr>
          <p:spPr bwMode="auto">
            <a:xfrm>
              <a:off x="830262" y="776288"/>
              <a:ext cx="1335088" cy="1190625"/>
            </a:xfrm>
            <a:custGeom>
              <a:avLst/>
              <a:gdLst>
                <a:gd name="T0" fmla="*/ 6 w 355"/>
                <a:gd name="T1" fmla="*/ 119 h 316"/>
                <a:gd name="T2" fmla="*/ 109 w 355"/>
                <a:gd name="T3" fmla="*/ 5 h 316"/>
                <a:gd name="T4" fmla="*/ 165 w 355"/>
                <a:gd name="T5" fmla="*/ 10 h 316"/>
                <a:gd name="T6" fmla="*/ 239 w 355"/>
                <a:gd name="T7" fmla="*/ 22 h 316"/>
                <a:gd name="T8" fmla="*/ 293 w 355"/>
                <a:gd name="T9" fmla="*/ 210 h 316"/>
                <a:gd name="T10" fmla="*/ 227 w 355"/>
                <a:gd name="T11" fmla="*/ 294 h 316"/>
                <a:gd name="T12" fmla="*/ 80 w 355"/>
                <a:gd name="T13" fmla="*/ 283 h 316"/>
                <a:gd name="T14" fmla="*/ 13 w 355"/>
                <a:gd name="T15" fmla="*/ 203 h 316"/>
                <a:gd name="T16" fmla="*/ 6 w 355"/>
                <a:gd name="T17" fmla="*/ 11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16">
                  <a:moveTo>
                    <a:pt x="6" y="119"/>
                  </a:moveTo>
                  <a:cubicBezTo>
                    <a:pt x="17" y="65"/>
                    <a:pt x="55" y="22"/>
                    <a:pt x="109" y="5"/>
                  </a:cubicBezTo>
                  <a:cubicBezTo>
                    <a:pt x="128" y="0"/>
                    <a:pt x="146" y="6"/>
                    <a:pt x="165" y="10"/>
                  </a:cubicBezTo>
                  <a:cubicBezTo>
                    <a:pt x="189" y="15"/>
                    <a:pt x="216" y="11"/>
                    <a:pt x="239" y="22"/>
                  </a:cubicBezTo>
                  <a:cubicBezTo>
                    <a:pt x="256" y="30"/>
                    <a:pt x="355" y="82"/>
                    <a:pt x="293" y="210"/>
                  </a:cubicBezTo>
                  <a:cubicBezTo>
                    <a:pt x="278" y="242"/>
                    <a:pt x="259" y="276"/>
                    <a:pt x="227" y="294"/>
                  </a:cubicBezTo>
                  <a:cubicBezTo>
                    <a:pt x="187" y="316"/>
                    <a:pt x="121" y="294"/>
                    <a:pt x="80" y="283"/>
                  </a:cubicBezTo>
                  <a:cubicBezTo>
                    <a:pt x="49" y="274"/>
                    <a:pt x="20" y="238"/>
                    <a:pt x="13" y="203"/>
                  </a:cubicBezTo>
                  <a:cubicBezTo>
                    <a:pt x="8" y="176"/>
                    <a:pt x="0" y="156"/>
                    <a:pt x="6" y="119"/>
                  </a:cubicBezTo>
                  <a:close/>
                </a:path>
              </a:pathLst>
            </a:custGeom>
            <a:solidFill>
              <a:srgbClr val="CB1717"/>
            </a:solidFill>
            <a:ln>
              <a:noFill/>
            </a:ln>
          </p:spPr>
          <p:txBody>
            <a:bodyPr vert="horz" wrap="square" lIns="91440" tIns="45720" rIns="91440" bIns="45720" numCol="1" anchor="t" anchorCtr="0" compatLnSpc="1">
              <a:prstTxWarp prst="textNoShape">
                <a:avLst/>
              </a:prstTxWarp>
            </a:bodyPr>
            <a:lstStyle/>
            <a:p>
              <a:endParaRPr lang="en-US"/>
            </a:p>
          </p:txBody>
        </p:sp>
        <p:sp>
          <p:nvSpPr>
            <p:cNvPr id="587" name="Freeform 586"/>
            <p:cNvSpPr>
              <a:spLocks/>
            </p:cNvSpPr>
            <p:nvPr/>
          </p:nvSpPr>
          <p:spPr bwMode="auto">
            <a:xfrm>
              <a:off x="30162" y="1258888"/>
              <a:ext cx="1233488" cy="1087438"/>
            </a:xfrm>
            <a:custGeom>
              <a:avLst/>
              <a:gdLst>
                <a:gd name="T0" fmla="*/ 174 w 328"/>
                <a:gd name="T1" fmla="*/ 289 h 289"/>
                <a:gd name="T2" fmla="*/ 112 w 328"/>
                <a:gd name="T3" fmla="*/ 279 h 289"/>
                <a:gd name="T4" fmla="*/ 10 w 328"/>
                <a:gd name="T5" fmla="*/ 165 h 289"/>
                <a:gd name="T6" fmla="*/ 12 w 328"/>
                <a:gd name="T7" fmla="*/ 68 h 289"/>
                <a:gd name="T8" fmla="*/ 66 w 328"/>
                <a:gd name="T9" fmla="*/ 18 h 289"/>
                <a:gd name="T10" fmla="*/ 120 w 328"/>
                <a:gd name="T11" fmla="*/ 14 h 289"/>
                <a:gd name="T12" fmla="*/ 150 w 328"/>
                <a:gd name="T13" fmla="*/ 12 h 289"/>
                <a:gd name="T14" fmla="*/ 171 w 328"/>
                <a:gd name="T15" fmla="*/ 6 h 289"/>
                <a:gd name="T16" fmla="*/ 201 w 328"/>
                <a:gd name="T17" fmla="*/ 0 h 289"/>
                <a:gd name="T18" fmla="*/ 286 w 328"/>
                <a:gd name="T19" fmla="*/ 50 h 289"/>
                <a:gd name="T20" fmla="*/ 305 w 328"/>
                <a:gd name="T21" fmla="*/ 218 h 289"/>
                <a:gd name="T22" fmla="*/ 174 w 328"/>
                <a:gd name="T23"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89">
                  <a:moveTo>
                    <a:pt x="174" y="289"/>
                  </a:moveTo>
                  <a:cubicBezTo>
                    <a:pt x="152" y="289"/>
                    <a:pt x="131" y="285"/>
                    <a:pt x="112" y="279"/>
                  </a:cubicBezTo>
                  <a:cubicBezTo>
                    <a:pt x="60" y="260"/>
                    <a:pt x="28" y="225"/>
                    <a:pt x="10" y="165"/>
                  </a:cubicBezTo>
                  <a:cubicBezTo>
                    <a:pt x="0" y="135"/>
                    <a:pt x="1" y="95"/>
                    <a:pt x="12" y="68"/>
                  </a:cubicBezTo>
                  <a:cubicBezTo>
                    <a:pt x="22" y="42"/>
                    <a:pt x="41" y="25"/>
                    <a:pt x="66" y="18"/>
                  </a:cubicBezTo>
                  <a:cubicBezTo>
                    <a:pt x="80" y="15"/>
                    <a:pt x="100" y="14"/>
                    <a:pt x="120" y="14"/>
                  </a:cubicBezTo>
                  <a:cubicBezTo>
                    <a:pt x="132" y="13"/>
                    <a:pt x="143" y="13"/>
                    <a:pt x="150" y="12"/>
                  </a:cubicBezTo>
                  <a:cubicBezTo>
                    <a:pt x="157" y="11"/>
                    <a:pt x="164" y="9"/>
                    <a:pt x="171" y="6"/>
                  </a:cubicBezTo>
                  <a:cubicBezTo>
                    <a:pt x="180" y="3"/>
                    <a:pt x="190" y="0"/>
                    <a:pt x="201" y="0"/>
                  </a:cubicBezTo>
                  <a:cubicBezTo>
                    <a:pt x="231" y="0"/>
                    <a:pt x="271" y="23"/>
                    <a:pt x="286" y="50"/>
                  </a:cubicBezTo>
                  <a:cubicBezTo>
                    <a:pt x="321" y="112"/>
                    <a:pt x="328" y="169"/>
                    <a:pt x="305" y="218"/>
                  </a:cubicBezTo>
                  <a:cubicBezTo>
                    <a:pt x="281" y="270"/>
                    <a:pt x="221" y="289"/>
                    <a:pt x="174" y="289"/>
                  </a:cubicBezTo>
                  <a:close/>
                </a:path>
              </a:pathLst>
            </a:custGeom>
            <a:solidFill>
              <a:srgbClr val="CB1717"/>
            </a:solidFill>
            <a:ln>
              <a:noFill/>
            </a:ln>
          </p:spPr>
          <p:txBody>
            <a:bodyPr vert="horz" wrap="square" lIns="91440" tIns="45720" rIns="91440" bIns="45720" numCol="1" anchor="t" anchorCtr="0" compatLnSpc="1">
              <a:prstTxWarp prst="textNoShape">
                <a:avLst/>
              </a:prstTxWarp>
            </a:bodyPr>
            <a:lstStyle/>
            <a:p>
              <a:endParaRPr lang="en-US"/>
            </a:p>
          </p:txBody>
        </p:sp>
        <p:sp>
          <p:nvSpPr>
            <p:cNvPr id="588" name="Freeform 587"/>
            <p:cNvSpPr>
              <a:spLocks noEditPoints="1"/>
            </p:cNvSpPr>
            <p:nvPr/>
          </p:nvSpPr>
          <p:spPr bwMode="auto">
            <a:xfrm>
              <a:off x="0" y="1228725"/>
              <a:ext cx="1293813" cy="1147763"/>
            </a:xfrm>
            <a:custGeom>
              <a:avLst/>
              <a:gdLst>
                <a:gd name="T0" fmla="*/ 209 w 344"/>
                <a:gd name="T1" fmla="*/ 16 h 305"/>
                <a:gd name="T2" fmla="*/ 287 w 344"/>
                <a:gd name="T3" fmla="*/ 62 h 305"/>
                <a:gd name="T4" fmla="*/ 306 w 344"/>
                <a:gd name="T5" fmla="*/ 223 h 305"/>
                <a:gd name="T6" fmla="*/ 182 w 344"/>
                <a:gd name="T7" fmla="*/ 289 h 305"/>
                <a:gd name="T8" fmla="*/ 123 w 344"/>
                <a:gd name="T9" fmla="*/ 279 h 305"/>
                <a:gd name="T10" fmla="*/ 25 w 344"/>
                <a:gd name="T11" fmla="*/ 171 h 305"/>
                <a:gd name="T12" fmla="*/ 27 w 344"/>
                <a:gd name="T13" fmla="*/ 79 h 305"/>
                <a:gd name="T14" fmla="*/ 76 w 344"/>
                <a:gd name="T15" fmla="*/ 34 h 305"/>
                <a:gd name="T16" fmla="*/ 159 w 344"/>
                <a:gd name="T17" fmla="*/ 28 h 305"/>
                <a:gd name="T18" fmla="*/ 209 w 344"/>
                <a:gd name="T19" fmla="*/ 16 h 305"/>
                <a:gd name="T20" fmla="*/ 209 w 344"/>
                <a:gd name="T21" fmla="*/ 16 h 305"/>
                <a:gd name="T22" fmla="*/ 209 w 344"/>
                <a:gd name="T23" fmla="*/ 0 h 305"/>
                <a:gd name="T24" fmla="*/ 208 w 344"/>
                <a:gd name="T25" fmla="*/ 0 h 305"/>
                <a:gd name="T26" fmla="*/ 176 w 344"/>
                <a:gd name="T27" fmla="*/ 7 h 305"/>
                <a:gd name="T28" fmla="*/ 157 w 344"/>
                <a:gd name="T29" fmla="*/ 12 h 305"/>
                <a:gd name="T30" fmla="*/ 128 w 344"/>
                <a:gd name="T31" fmla="*/ 14 h 305"/>
                <a:gd name="T32" fmla="*/ 72 w 344"/>
                <a:gd name="T33" fmla="*/ 18 h 305"/>
                <a:gd name="T34" fmla="*/ 13 w 344"/>
                <a:gd name="T35" fmla="*/ 73 h 305"/>
                <a:gd name="T36" fmla="*/ 10 w 344"/>
                <a:gd name="T37" fmla="*/ 176 h 305"/>
                <a:gd name="T38" fmla="*/ 118 w 344"/>
                <a:gd name="T39" fmla="*/ 294 h 305"/>
                <a:gd name="T40" fmla="*/ 182 w 344"/>
                <a:gd name="T41" fmla="*/ 305 h 305"/>
                <a:gd name="T42" fmla="*/ 320 w 344"/>
                <a:gd name="T43" fmla="*/ 229 h 305"/>
                <a:gd name="T44" fmla="*/ 301 w 344"/>
                <a:gd name="T45" fmla="*/ 54 h 305"/>
                <a:gd name="T46" fmla="*/ 209 w 344"/>
                <a:gd name="T4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05">
                  <a:moveTo>
                    <a:pt x="209" y="16"/>
                  </a:moveTo>
                  <a:cubicBezTo>
                    <a:pt x="236" y="16"/>
                    <a:pt x="274" y="38"/>
                    <a:pt x="287" y="62"/>
                  </a:cubicBezTo>
                  <a:cubicBezTo>
                    <a:pt x="315" y="111"/>
                    <a:pt x="331" y="169"/>
                    <a:pt x="306" y="223"/>
                  </a:cubicBezTo>
                  <a:cubicBezTo>
                    <a:pt x="284" y="269"/>
                    <a:pt x="232" y="289"/>
                    <a:pt x="182" y="289"/>
                  </a:cubicBezTo>
                  <a:cubicBezTo>
                    <a:pt x="161" y="289"/>
                    <a:pt x="141" y="285"/>
                    <a:pt x="123" y="279"/>
                  </a:cubicBezTo>
                  <a:cubicBezTo>
                    <a:pt x="69" y="260"/>
                    <a:pt x="41" y="224"/>
                    <a:pt x="25" y="171"/>
                  </a:cubicBezTo>
                  <a:cubicBezTo>
                    <a:pt x="17" y="144"/>
                    <a:pt x="17" y="106"/>
                    <a:pt x="27" y="79"/>
                  </a:cubicBezTo>
                  <a:cubicBezTo>
                    <a:pt x="36" y="57"/>
                    <a:pt x="53" y="40"/>
                    <a:pt x="76" y="34"/>
                  </a:cubicBezTo>
                  <a:cubicBezTo>
                    <a:pt x="97" y="28"/>
                    <a:pt x="139" y="31"/>
                    <a:pt x="159" y="28"/>
                  </a:cubicBezTo>
                  <a:cubicBezTo>
                    <a:pt x="176" y="26"/>
                    <a:pt x="192" y="16"/>
                    <a:pt x="209" y="16"/>
                  </a:cubicBezTo>
                  <a:cubicBezTo>
                    <a:pt x="209" y="16"/>
                    <a:pt x="209" y="16"/>
                    <a:pt x="209" y="16"/>
                  </a:cubicBezTo>
                  <a:moveTo>
                    <a:pt x="209" y="0"/>
                  </a:moveTo>
                  <a:cubicBezTo>
                    <a:pt x="208" y="0"/>
                    <a:pt x="208" y="0"/>
                    <a:pt x="208" y="0"/>
                  </a:cubicBezTo>
                  <a:cubicBezTo>
                    <a:pt x="197" y="0"/>
                    <a:pt x="186" y="3"/>
                    <a:pt x="176" y="7"/>
                  </a:cubicBezTo>
                  <a:cubicBezTo>
                    <a:pt x="170" y="9"/>
                    <a:pt x="163" y="12"/>
                    <a:pt x="157" y="12"/>
                  </a:cubicBezTo>
                  <a:cubicBezTo>
                    <a:pt x="150" y="13"/>
                    <a:pt x="140" y="13"/>
                    <a:pt x="128" y="14"/>
                  </a:cubicBezTo>
                  <a:cubicBezTo>
                    <a:pt x="108" y="14"/>
                    <a:pt x="87" y="15"/>
                    <a:pt x="72" y="18"/>
                  </a:cubicBezTo>
                  <a:cubicBezTo>
                    <a:pt x="45" y="26"/>
                    <a:pt x="24" y="45"/>
                    <a:pt x="13" y="73"/>
                  </a:cubicBezTo>
                  <a:cubicBezTo>
                    <a:pt x="1" y="102"/>
                    <a:pt x="0" y="143"/>
                    <a:pt x="10" y="176"/>
                  </a:cubicBezTo>
                  <a:cubicBezTo>
                    <a:pt x="29" y="237"/>
                    <a:pt x="63" y="275"/>
                    <a:pt x="118" y="294"/>
                  </a:cubicBezTo>
                  <a:cubicBezTo>
                    <a:pt x="137" y="301"/>
                    <a:pt x="159" y="305"/>
                    <a:pt x="182" y="305"/>
                  </a:cubicBezTo>
                  <a:cubicBezTo>
                    <a:pt x="232" y="305"/>
                    <a:pt x="295" y="285"/>
                    <a:pt x="320" y="229"/>
                  </a:cubicBezTo>
                  <a:cubicBezTo>
                    <a:pt x="344" y="179"/>
                    <a:pt x="337" y="118"/>
                    <a:pt x="301" y="54"/>
                  </a:cubicBezTo>
                  <a:cubicBezTo>
                    <a:pt x="285" y="25"/>
                    <a:pt x="242" y="0"/>
                    <a:pt x="209" y="0"/>
                  </a:cubicBezTo>
                  <a:close/>
                </a:path>
              </a:pathLst>
            </a:custGeom>
            <a:solidFill>
              <a:srgbClr val="CB1717">
                <a:lumMod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9" name="Freeform 588"/>
            <p:cNvSpPr>
              <a:spLocks/>
            </p:cNvSpPr>
            <p:nvPr/>
          </p:nvSpPr>
          <p:spPr bwMode="auto">
            <a:xfrm>
              <a:off x="180975" y="1374775"/>
              <a:ext cx="536575" cy="161925"/>
            </a:xfrm>
            <a:custGeom>
              <a:avLst/>
              <a:gdLst>
                <a:gd name="T0" fmla="*/ 0 w 143"/>
                <a:gd name="T1" fmla="*/ 36 h 43"/>
                <a:gd name="T2" fmla="*/ 2 w 143"/>
                <a:gd name="T3" fmla="*/ 30 h 43"/>
                <a:gd name="T4" fmla="*/ 29 w 143"/>
                <a:gd name="T5" fmla="*/ 10 h 43"/>
                <a:gd name="T6" fmla="*/ 109 w 143"/>
                <a:gd name="T7" fmla="*/ 21 h 43"/>
                <a:gd name="T8" fmla="*/ 143 w 143"/>
                <a:gd name="T9" fmla="*/ 21 h 43"/>
                <a:gd name="T10" fmla="*/ 102 w 143"/>
                <a:gd name="T11" fmla="*/ 28 h 43"/>
                <a:gd name="T12" fmla="*/ 60 w 143"/>
                <a:gd name="T13" fmla="*/ 21 h 43"/>
                <a:gd name="T14" fmla="*/ 36 w 143"/>
                <a:gd name="T15" fmla="*/ 25 h 43"/>
                <a:gd name="T16" fmla="*/ 0 w 143"/>
                <a:gd name="T1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43">
                  <a:moveTo>
                    <a:pt x="0" y="36"/>
                  </a:moveTo>
                  <a:cubicBezTo>
                    <a:pt x="0" y="34"/>
                    <a:pt x="0" y="32"/>
                    <a:pt x="2" y="30"/>
                  </a:cubicBezTo>
                  <a:cubicBezTo>
                    <a:pt x="6" y="21"/>
                    <a:pt x="20" y="13"/>
                    <a:pt x="29" y="10"/>
                  </a:cubicBezTo>
                  <a:cubicBezTo>
                    <a:pt x="57" y="0"/>
                    <a:pt x="81" y="22"/>
                    <a:pt x="109" y="21"/>
                  </a:cubicBezTo>
                  <a:cubicBezTo>
                    <a:pt x="124" y="21"/>
                    <a:pt x="143" y="19"/>
                    <a:pt x="143" y="21"/>
                  </a:cubicBezTo>
                  <a:cubicBezTo>
                    <a:pt x="143" y="24"/>
                    <a:pt x="117" y="28"/>
                    <a:pt x="102" y="28"/>
                  </a:cubicBezTo>
                  <a:cubicBezTo>
                    <a:pt x="87" y="28"/>
                    <a:pt x="68" y="20"/>
                    <a:pt x="60" y="21"/>
                  </a:cubicBezTo>
                  <a:cubicBezTo>
                    <a:pt x="52" y="23"/>
                    <a:pt x="45" y="22"/>
                    <a:pt x="36" y="25"/>
                  </a:cubicBezTo>
                  <a:cubicBezTo>
                    <a:pt x="31" y="27"/>
                    <a:pt x="3" y="43"/>
                    <a:pt x="0" y="36"/>
                  </a:cubicBezTo>
                  <a:close/>
                </a:path>
              </a:pathLst>
            </a:custGeom>
            <a:solidFill>
              <a:srgbClr val="CB1717">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0" name="Freeform 589"/>
            <p:cNvSpPr>
              <a:spLocks/>
            </p:cNvSpPr>
            <p:nvPr/>
          </p:nvSpPr>
          <p:spPr bwMode="auto">
            <a:xfrm>
              <a:off x="700087" y="1306513"/>
              <a:ext cx="368300" cy="241300"/>
            </a:xfrm>
            <a:custGeom>
              <a:avLst/>
              <a:gdLst>
                <a:gd name="T0" fmla="*/ 5 w 98"/>
                <a:gd name="T1" fmla="*/ 16 h 64"/>
                <a:gd name="T2" fmla="*/ 44 w 98"/>
                <a:gd name="T3" fmla="*/ 7 h 64"/>
                <a:gd name="T4" fmla="*/ 80 w 98"/>
                <a:gd name="T5" fmla="*/ 28 h 64"/>
                <a:gd name="T6" fmla="*/ 90 w 98"/>
                <a:gd name="T7" fmla="*/ 56 h 64"/>
                <a:gd name="T8" fmla="*/ 74 w 98"/>
                <a:gd name="T9" fmla="*/ 62 h 64"/>
                <a:gd name="T10" fmla="*/ 68 w 98"/>
                <a:gd name="T11" fmla="*/ 53 h 64"/>
                <a:gd name="T12" fmla="*/ 64 w 98"/>
                <a:gd name="T13" fmla="*/ 41 h 64"/>
                <a:gd name="T14" fmla="*/ 54 w 98"/>
                <a:gd name="T15" fmla="*/ 32 h 64"/>
                <a:gd name="T16" fmla="*/ 30 w 98"/>
                <a:gd name="T17" fmla="*/ 26 h 64"/>
                <a:gd name="T18" fmla="*/ 20 w 98"/>
                <a:gd name="T19" fmla="*/ 34 h 64"/>
                <a:gd name="T20" fmla="*/ 5 w 98"/>
                <a:gd name="T21"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64">
                  <a:moveTo>
                    <a:pt x="5" y="16"/>
                  </a:moveTo>
                  <a:cubicBezTo>
                    <a:pt x="13" y="0"/>
                    <a:pt x="30" y="1"/>
                    <a:pt x="44" y="7"/>
                  </a:cubicBezTo>
                  <a:cubicBezTo>
                    <a:pt x="57" y="13"/>
                    <a:pt x="70" y="19"/>
                    <a:pt x="80" y="28"/>
                  </a:cubicBezTo>
                  <a:cubicBezTo>
                    <a:pt x="86" y="33"/>
                    <a:pt x="98" y="49"/>
                    <a:pt x="90" y="56"/>
                  </a:cubicBezTo>
                  <a:cubicBezTo>
                    <a:pt x="87" y="60"/>
                    <a:pt x="80" y="64"/>
                    <a:pt x="74" y="62"/>
                  </a:cubicBezTo>
                  <a:cubicBezTo>
                    <a:pt x="70" y="61"/>
                    <a:pt x="69" y="57"/>
                    <a:pt x="68" y="53"/>
                  </a:cubicBezTo>
                  <a:cubicBezTo>
                    <a:pt x="67" y="49"/>
                    <a:pt x="66" y="45"/>
                    <a:pt x="64" y="41"/>
                  </a:cubicBezTo>
                  <a:cubicBezTo>
                    <a:pt x="61" y="37"/>
                    <a:pt x="58" y="35"/>
                    <a:pt x="54" y="32"/>
                  </a:cubicBezTo>
                  <a:cubicBezTo>
                    <a:pt x="47" y="28"/>
                    <a:pt x="39" y="19"/>
                    <a:pt x="30" y="26"/>
                  </a:cubicBezTo>
                  <a:cubicBezTo>
                    <a:pt x="27" y="29"/>
                    <a:pt x="25" y="32"/>
                    <a:pt x="20" y="34"/>
                  </a:cubicBezTo>
                  <a:cubicBezTo>
                    <a:pt x="10" y="37"/>
                    <a:pt x="0" y="26"/>
                    <a:pt x="5" y="16"/>
                  </a:cubicBezTo>
                  <a:close/>
                </a:path>
              </a:pathLst>
            </a:custGeom>
            <a:solidFill>
              <a:srgbClr val="CB1717">
                <a:lumMod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1" name="Freeform 590"/>
            <p:cNvSpPr>
              <a:spLocks/>
            </p:cNvSpPr>
            <p:nvPr/>
          </p:nvSpPr>
          <p:spPr bwMode="auto">
            <a:xfrm>
              <a:off x="1668462" y="957263"/>
              <a:ext cx="222250" cy="165100"/>
            </a:xfrm>
            <a:custGeom>
              <a:avLst/>
              <a:gdLst>
                <a:gd name="T0" fmla="*/ 15 w 59"/>
                <a:gd name="T1" fmla="*/ 9 h 44"/>
                <a:gd name="T2" fmla="*/ 16 w 59"/>
                <a:gd name="T3" fmla="*/ 38 h 44"/>
                <a:gd name="T4" fmla="*/ 43 w 59"/>
                <a:gd name="T5" fmla="*/ 9 h 44"/>
                <a:gd name="T6" fmla="*/ 15 w 59"/>
                <a:gd name="T7" fmla="*/ 9 h 44"/>
              </a:gdLst>
              <a:ahLst/>
              <a:cxnLst>
                <a:cxn ang="0">
                  <a:pos x="T0" y="T1"/>
                </a:cxn>
                <a:cxn ang="0">
                  <a:pos x="T2" y="T3"/>
                </a:cxn>
                <a:cxn ang="0">
                  <a:pos x="T4" y="T5"/>
                </a:cxn>
                <a:cxn ang="0">
                  <a:pos x="T6" y="T7"/>
                </a:cxn>
              </a:cxnLst>
              <a:rect l="0" t="0" r="r" b="b"/>
              <a:pathLst>
                <a:path w="59" h="44">
                  <a:moveTo>
                    <a:pt x="15" y="9"/>
                  </a:moveTo>
                  <a:cubicBezTo>
                    <a:pt x="4" y="17"/>
                    <a:pt x="0" y="32"/>
                    <a:pt x="16" y="38"/>
                  </a:cubicBezTo>
                  <a:cubicBezTo>
                    <a:pt x="33" y="44"/>
                    <a:pt x="59" y="26"/>
                    <a:pt x="43" y="9"/>
                  </a:cubicBezTo>
                  <a:cubicBezTo>
                    <a:pt x="34" y="0"/>
                    <a:pt x="23" y="3"/>
                    <a:pt x="15" y="9"/>
                  </a:cubicBezTo>
                  <a:close/>
                </a:path>
              </a:pathLst>
            </a:custGeom>
            <a:solidFill>
              <a:srgbClr val="CB1717">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2" name="Freeform 591"/>
            <p:cNvSpPr>
              <a:spLocks/>
            </p:cNvSpPr>
            <p:nvPr/>
          </p:nvSpPr>
          <p:spPr bwMode="auto">
            <a:xfrm>
              <a:off x="1214437" y="900113"/>
              <a:ext cx="233363" cy="180975"/>
            </a:xfrm>
            <a:custGeom>
              <a:avLst/>
              <a:gdLst>
                <a:gd name="T0" fmla="*/ 30 w 62"/>
                <a:gd name="T1" fmla="*/ 18 h 48"/>
                <a:gd name="T2" fmla="*/ 26 w 62"/>
                <a:gd name="T3" fmla="*/ 5 h 48"/>
                <a:gd name="T4" fmla="*/ 6 w 62"/>
                <a:gd name="T5" fmla="*/ 7 h 48"/>
                <a:gd name="T6" fmla="*/ 14 w 62"/>
                <a:gd name="T7" fmla="*/ 37 h 48"/>
                <a:gd name="T8" fmla="*/ 48 w 62"/>
                <a:gd name="T9" fmla="*/ 43 h 48"/>
                <a:gd name="T10" fmla="*/ 51 w 62"/>
                <a:gd name="T11" fmla="*/ 28 h 48"/>
                <a:gd name="T12" fmla="*/ 28 w 62"/>
                <a:gd name="T13" fmla="*/ 22 h 48"/>
                <a:gd name="T14" fmla="*/ 30 w 62"/>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48">
                  <a:moveTo>
                    <a:pt x="30" y="18"/>
                  </a:moveTo>
                  <a:cubicBezTo>
                    <a:pt x="32" y="13"/>
                    <a:pt x="32" y="8"/>
                    <a:pt x="26" y="5"/>
                  </a:cubicBezTo>
                  <a:cubicBezTo>
                    <a:pt x="19" y="2"/>
                    <a:pt x="11" y="0"/>
                    <a:pt x="6" y="7"/>
                  </a:cubicBezTo>
                  <a:cubicBezTo>
                    <a:pt x="0" y="18"/>
                    <a:pt x="5" y="30"/>
                    <a:pt x="14" y="37"/>
                  </a:cubicBezTo>
                  <a:cubicBezTo>
                    <a:pt x="23" y="44"/>
                    <a:pt x="38" y="48"/>
                    <a:pt x="48" y="43"/>
                  </a:cubicBezTo>
                  <a:cubicBezTo>
                    <a:pt x="55" y="40"/>
                    <a:pt x="62" y="30"/>
                    <a:pt x="51" y="28"/>
                  </a:cubicBezTo>
                  <a:cubicBezTo>
                    <a:pt x="47" y="28"/>
                    <a:pt x="17" y="36"/>
                    <a:pt x="28" y="22"/>
                  </a:cubicBezTo>
                  <a:cubicBezTo>
                    <a:pt x="28" y="21"/>
                    <a:pt x="29" y="19"/>
                    <a:pt x="30" y="18"/>
                  </a:cubicBezTo>
                  <a:close/>
                </a:path>
              </a:pathLst>
            </a:custGeom>
            <a:solidFill>
              <a:srgbClr val="CB1717">
                <a:lumMod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3" name="Freeform 592"/>
            <p:cNvSpPr>
              <a:spLocks/>
            </p:cNvSpPr>
            <p:nvPr/>
          </p:nvSpPr>
          <p:spPr bwMode="auto">
            <a:xfrm>
              <a:off x="549275" y="0"/>
              <a:ext cx="1108075" cy="1420813"/>
            </a:xfrm>
            <a:custGeom>
              <a:avLst/>
              <a:gdLst>
                <a:gd name="T0" fmla="*/ 295 w 295"/>
                <a:gd name="T1" fmla="*/ 19 h 377"/>
                <a:gd name="T2" fmla="*/ 278 w 295"/>
                <a:gd name="T3" fmla="*/ 1 h 377"/>
                <a:gd name="T4" fmla="*/ 242 w 295"/>
                <a:gd name="T5" fmla="*/ 14 h 377"/>
                <a:gd name="T6" fmla="*/ 235 w 295"/>
                <a:gd name="T7" fmla="*/ 31 h 377"/>
                <a:gd name="T8" fmla="*/ 205 w 295"/>
                <a:gd name="T9" fmla="*/ 53 h 377"/>
                <a:gd name="T10" fmla="*/ 147 w 295"/>
                <a:gd name="T11" fmla="*/ 99 h 377"/>
                <a:gd name="T12" fmla="*/ 96 w 295"/>
                <a:gd name="T13" fmla="*/ 155 h 377"/>
                <a:gd name="T14" fmla="*/ 83 w 295"/>
                <a:gd name="T15" fmla="*/ 172 h 377"/>
                <a:gd name="T16" fmla="*/ 50 w 295"/>
                <a:gd name="T17" fmla="*/ 227 h 377"/>
                <a:gd name="T18" fmla="*/ 23 w 295"/>
                <a:gd name="T19" fmla="*/ 297 h 377"/>
                <a:gd name="T20" fmla="*/ 17 w 295"/>
                <a:gd name="T21" fmla="*/ 318 h 377"/>
                <a:gd name="T22" fmla="*/ 10 w 295"/>
                <a:gd name="T23" fmla="*/ 341 h 377"/>
                <a:gd name="T24" fmla="*/ 2 w 295"/>
                <a:gd name="T25" fmla="*/ 365 h 377"/>
                <a:gd name="T26" fmla="*/ 2 w 295"/>
                <a:gd name="T27" fmla="*/ 366 h 377"/>
                <a:gd name="T28" fmla="*/ 1 w 295"/>
                <a:gd name="T29" fmla="*/ 373 h 377"/>
                <a:gd name="T30" fmla="*/ 16 w 295"/>
                <a:gd name="T31" fmla="*/ 377 h 377"/>
                <a:gd name="T32" fmla="*/ 30 w 295"/>
                <a:gd name="T33" fmla="*/ 371 h 377"/>
                <a:gd name="T34" fmla="*/ 58 w 295"/>
                <a:gd name="T35" fmla="*/ 254 h 377"/>
                <a:gd name="T36" fmla="*/ 137 w 295"/>
                <a:gd name="T37" fmla="*/ 133 h 377"/>
                <a:gd name="T38" fmla="*/ 224 w 295"/>
                <a:gd name="T39" fmla="*/ 61 h 377"/>
                <a:gd name="T40" fmla="*/ 220 w 295"/>
                <a:gd name="T41" fmla="*/ 71 h 377"/>
                <a:gd name="T42" fmla="*/ 205 w 295"/>
                <a:gd name="T43" fmla="*/ 140 h 377"/>
                <a:gd name="T44" fmla="*/ 212 w 295"/>
                <a:gd name="T45" fmla="*/ 236 h 377"/>
                <a:gd name="T46" fmla="*/ 213 w 295"/>
                <a:gd name="T47" fmla="*/ 239 h 377"/>
                <a:gd name="T48" fmla="*/ 210 w 295"/>
                <a:gd name="T49" fmla="*/ 258 h 377"/>
                <a:gd name="T50" fmla="*/ 206 w 295"/>
                <a:gd name="T51" fmla="*/ 261 h 377"/>
                <a:gd name="T52" fmla="*/ 199 w 295"/>
                <a:gd name="T53" fmla="*/ 269 h 377"/>
                <a:gd name="T54" fmla="*/ 208 w 295"/>
                <a:gd name="T55" fmla="*/ 274 h 377"/>
                <a:gd name="T56" fmla="*/ 221 w 295"/>
                <a:gd name="T57" fmla="*/ 275 h 377"/>
                <a:gd name="T58" fmla="*/ 248 w 295"/>
                <a:gd name="T59" fmla="*/ 260 h 377"/>
                <a:gd name="T60" fmla="*/ 239 w 295"/>
                <a:gd name="T61" fmla="*/ 244 h 377"/>
                <a:gd name="T62" fmla="*/ 234 w 295"/>
                <a:gd name="T63" fmla="*/ 240 h 377"/>
                <a:gd name="T64" fmla="*/ 219 w 295"/>
                <a:gd name="T65" fmla="*/ 150 h 377"/>
                <a:gd name="T66" fmla="*/ 243 w 295"/>
                <a:gd name="T67" fmla="*/ 70 h 377"/>
                <a:gd name="T68" fmla="*/ 255 w 295"/>
                <a:gd name="T69" fmla="*/ 60 h 377"/>
                <a:gd name="T70" fmla="*/ 257 w 295"/>
                <a:gd name="T71" fmla="*/ 60 h 377"/>
                <a:gd name="T72" fmla="*/ 264 w 295"/>
                <a:gd name="T73" fmla="*/ 60 h 377"/>
                <a:gd name="T74" fmla="*/ 280 w 295"/>
                <a:gd name="T75" fmla="*/ 47 h 377"/>
                <a:gd name="T76" fmla="*/ 282 w 295"/>
                <a:gd name="T77" fmla="*/ 44 h 377"/>
                <a:gd name="T78" fmla="*/ 290 w 295"/>
                <a:gd name="T79" fmla="*/ 31 h 377"/>
                <a:gd name="T80" fmla="*/ 291 w 295"/>
                <a:gd name="T81" fmla="*/ 30 h 377"/>
                <a:gd name="T82" fmla="*/ 295 w 295"/>
                <a:gd name="T83" fmla="*/ 1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377">
                  <a:moveTo>
                    <a:pt x="295" y="19"/>
                  </a:moveTo>
                  <a:cubicBezTo>
                    <a:pt x="294" y="13"/>
                    <a:pt x="286" y="0"/>
                    <a:pt x="278" y="1"/>
                  </a:cubicBezTo>
                  <a:cubicBezTo>
                    <a:pt x="278" y="1"/>
                    <a:pt x="247" y="7"/>
                    <a:pt x="242" y="14"/>
                  </a:cubicBezTo>
                  <a:cubicBezTo>
                    <a:pt x="238" y="19"/>
                    <a:pt x="236" y="28"/>
                    <a:pt x="235" y="31"/>
                  </a:cubicBezTo>
                  <a:cubicBezTo>
                    <a:pt x="224" y="39"/>
                    <a:pt x="215" y="46"/>
                    <a:pt x="205" y="53"/>
                  </a:cubicBezTo>
                  <a:cubicBezTo>
                    <a:pt x="187" y="67"/>
                    <a:pt x="168" y="82"/>
                    <a:pt x="147" y="99"/>
                  </a:cubicBezTo>
                  <a:cubicBezTo>
                    <a:pt x="128" y="115"/>
                    <a:pt x="111" y="133"/>
                    <a:pt x="96" y="155"/>
                  </a:cubicBezTo>
                  <a:cubicBezTo>
                    <a:pt x="92" y="160"/>
                    <a:pt x="88" y="166"/>
                    <a:pt x="83" y="172"/>
                  </a:cubicBezTo>
                  <a:cubicBezTo>
                    <a:pt x="72" y="189"/>
                    <a:pt x="61" y="208"/>
                    <a:pt x="50" y="227"/>
                  </a:cubicBezTo>
                  <a:cubicBezTo>
                    <a:pt x="38" y="250"/>
                    <a:pt x="30" y="275"/>
                    <a:pt x="23" y="297"/>
                  </a:cubicBezTo>
                  <a:cubicBezTo>
                    <a:pt x="21" y="304"/>
                    <a:pt x="19" y="311"/>
                    <a:pt x="17" y="318"/>
                  </a:cubicBezTo>
                  <a:cubicBezTo>
                    <a:pt x="15" y="326"/>
                    <a:pt x="12" y="333"/>
                    <a:pt x="10" y="341"/>
                  </a:cubicBezTo>
                  <a:cubicBezTo>
                    <a:pt x="7" y="349"/>
                    <a:pt x="4" y="357"/>
                    <a:pt x="2" y="365"/>
                  </a:cubicBezTo>
                  <a:cubicBezTo>
                    <a:pt x="2" y="365"/>
                    <a:pt x="2" y="366"/>
                    <a:pt x="2" y="366"/>
                  </a:cubicBezTo>
                  <a:cubicBezTo>
                    <a:pt x="1" y="368"/>
                    <a:pt x="0" y="371"/>
                    <a:pt x="1" y="373"/>
                  </a:cubicBezTo>
                  <a:cubicBezTo>
                    <a:pt x="3" y="377"/>
                    <a:pt x="14" y="377"/>
                    <a:pt x="16" y="377"/>
                  </a:cubicBezTo>
                  <a:cubicBezTo>
                    <a:pt x="20" y="377"/>
                    <a:pt x="29" y="377"/>
                    <a:pt x="30" y="371"/>
                  </a:cubicBezTo>
                  <a:cubicBezTo>
                    <a:pt x="31" y="361"/>
                    <a:pt x="43" y="290"/>
                    <a:pt x="58" y="254"/>
                  </a:cubicBezTo>
                  <a:cubicBezTo>
                    <a:pt x="69" y="226"/>
                    <a:pt x="95" y="173"/>
                    <a:pt x="137" y="133"/>
                  </a:cubicBezTo>
                  <a:cubicBezTo>
                    <a:pt x="172" y="100"/>
                    <a:pt x="213" y="67"/>
                    <a:pt x="224" y="61"/>
                  </a:cubicBezTo>
                  <a:cubicBezTo>
                    <a:pt x="223" y="63"/>
                    <a:pt x="222" y="67"/>
                    <a:pt x="220" y="71"/>
                  </a:cubicBezTo>
                  <a:cubicBezTo>
                    <a:pt x="215" y="86"/>
                    <a:pt x="205" y="112"/>
                    <a:pt x="205" y="140"/>
                  </a:cubicBezTo>
                  <a:cubicBezTo>
                    <a:pt x="204" y="185"/>
                    <a:pt x="210" y="226"/>
                    <a:pt x="212" y="236"/>
                  </a:cubicBezTo>
                  <a:cubicBezTo>
                    <a:pt x="213" y="239"/>
                    <a:pt x="213" y="239"/>
                    <a:pt x="213" y="239"/>
                  </a:cubicBezTo>
                  <a:cubicBezTo>
                    <a:pt x="215" y="248"/>
                    <a:pt x="217" y="252"/>
                    <a:pt x="210" y="258"/>
                  </a:cubicBezTo>
                  <a:cubicBezTo>
                    <a:pt x="208" y="259"/>
                    <a:pt x="207" y="260"/>
                    <a:pt x="206" y="261"/>
                  </a:cubicBezTo>
                  <a:cubicBezTo>
                    <a:pt x="201" y="264"/>
                    <a:pt x="198" y="266"/>
                    <a:pt x="199" y="269"/>
                  </a:cubicBezTo>
                  <a:cubicBezTo>
                    <a:pt x="200" y="272"/>
                    <a:pt x="203" y="273"/>
                    <a:pt x="208" y="274"/>
                  </a:cubicBezTo>
                  <a:cubicBezTo>
                    <a:pt x="213" y="274"/>
                    <a:pt x="217" y="275"/>
                    <a:pt x="221" y="275"/>
                  </a:cubicBezTo>
                  <a:cubicBezTo>
                    <a:pt x="236" y="275"/>
                    <a:pt x="246" y="270"/>
                    <a:pt x="248" y="260"/>
                  </a:cubicBezTo>
                  <a:cubicBezTo>
                    <a:pt x="251" y="248"/>
                    <a:pt x="244" y="246"/>
                    <a:pt x="239" y="244"/>
                  </a:cubicBezTo>
                  <a:cubicBezTo>
                    <a:pt x="237" y="243"/>
                    <a:pt x="235" y="242"/>
                    <a:pt x="234" y="240"/>
                  </a:cubicBezTo>
                  <a:cubicBezTo>
                    <a:pt x="231" y="235"/>
                    <a:pt x="217" y="195"/>
                    <a:pt x="219" y="150"/>
                  </a:cubicBezTo>
                  <a:cubicBezTo>
                    <a:pt x="222" y="104"/>
                    <a:pt x="232" y="87"/>
                    <a:pt x="243" y="70"/>
                  </a:cubicBezTo>
                  <a:cubicBezTo>
                    <a:pt x="250" y="61"/>
                    <a:pt x="253" y="60"/>
                    <a:pt x="255" y="60"/>
                  </a:cubicBezTo>
                  <a:cubicBezTo>
                    <a:pt x="255" y="60"/>
                    <a:pt x="256" y="60"/>
                    <a:pt x="257" y="60"/>
                  </a:cubicBezTo>
                  <a:cubicBezTo>
                    <a:pt x="259" y="60"/>
                    <a:pt x="262" y="61"/>
                    <a:pt x="264" y="60"/>
                  </a:cubicBezTo>
                  <a:cubicBezTo>
                    <a:pt x="271" y="58"/>
                    <a:pt x="276" y="52"/>
                    <a:pt x="280" y="47"/>
                  </a:cubicBezTo>
                  <a:cubicBezTo>
                    <a:pt x="280" y="46"/>
                    <a:pt x="281" y="45"/>
                    <a:pt x="282" y="44"/>
                  </a:cubicBezTo>
                  <a:cubicBezTo>
                    <a:pt x="285" y="40"/>
                    <a:pt x="288" y="36"/>
                    <a:pt x="290" y="31"/>
                  </a:cubicBezTo>
                  <a:cubicBezTo>
                    <a:pt x="291" y="30"/>
                    <a:pt x="291" y="30"/>
                    <a:pt x="291" y="30"/>
                  </a:cubicBezTo>
                  <a:cubicBezTo>
                    <a:pt x="293" y="27"/>
                    <a:pt x="295" y="23"/>
                    <a:pt x="295" y="19"/>
                  </a:cubicBezTo>
                  <a:close/>
                </a:path>
              </a:pathLst>
            </a:custGeom>
            <a:solidFill>
              <a:srgbClr val="FC6E04">
                <a:lumMod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4" name="Freeform 593"/>
            <p:cNvSpPr>
              <a:spLocks/>
            </p:cNvSpPr>
            <p:nvPr/>
          </p:nvSpPr>
          <p:spPr bwMode="auto">
            <a:xfrm>
              <a:off x="936625" y="839788"/>
              <a:ext cx="352425" cy="436563"/>
            </a:xfrm>
            <a:custGeom>
              <a:avLst/>
              <a:gdLst>
                <a:gd name="T0" fmla="*/ 35 w 94"/>
                <a:gd name="T1" fmla="*/ 22 h 116"/>
                <a:gd name="T2" fmla="*/ 1 w 94"/>
                <a:gd name="T3" fmla="*/ 69 h 116"/>
                <a:gd name="T4" fmla="*/ 4 w 94"/>
                <a:gd name="T5" fmla="*/ 107 h 116"/>
                <a:gd name="T6" fmla="*/ 15 w 94"/>
                <a:gd name="T7" fmla="*/ 114 h 116"/>
                <a:gd name="T8" fmla="*/ 14 w 94"/>
                <a:gd name="T9" fmla="*/ 90 h 116"/>
                <a:gd name="T10" fmla="*/ 33 w 94"/>
                <a:gd name="T11" fmla="*/ 48 h 116"/>
                <a:gd name="T12" fmla="*/ 74 w 94"/>
                <a:gd name="T13" fmla="*/ 23 h 116"/>
                <a:gd name="T14" fmla="*/ 86 w 94"/>
                <a:gd name="T15" fmla="*/ 4 h 116"/>
                <a:gd name="T16" fmla="*/ 61 w 94"/>
                <a:gd name="T17" fmla="*/ 8 h 116"/>
                <a:gd name="T18" fmla="*/ 35 w 94"/>
                <a:gd name="T19" fmla="*/ 2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6">
                  <a:moveTo>
                    <a:pt x="35" y="22"/>
                  </a:moveTo>
                  <a:cubicBezTo>
                    <a:pt x="18" y="34"/>
                    <a:pt x="4" y="50"/>
                    <a:pt x="1" y="69"/>
                  </a:cubicBezTo>
                  <a:cubicBezTo>
                    <a:pt x="0" y="81"/>
                    <a:pt x="0" y="96"/>
                    <a:pt x="4" y="107"/>
                  </a:cubicBezTo>
                  <a:cubicBezTo>
                    <a:pt x="5" y="110"/>
                    <a:pt x="11" y="116"/>
                    <a:pt x="15" y="114"/>
                  </a:cubicBezTo>
                  <a:cubicBezTo>
                    <a:pt x="20" y="110"/>
                    <a:pt x="14" y="96"/>
                    <a:pt x="14" y="90"/>
                  </a:cubicBezTo>
                  <a:cubicBezTo>
                    <a:pt x="14" y="74"/>
                    <a:pt x="22" y="59"/>
                    <a:pt x="33" y="48"/>
                  </a:cubicBezTo>
                  <a:cubicBezTo>
                    <a:pt x="45" y="35"/>
                    <a:pt x="60" y="32"/>
                    <a:pt x="74" y="23"/>
                  </a:cubicBezTo>
                  <a:cubicBezTo>
                    <a:pt x="79" y="20"/>
                    <a:pt x="94" y="8"/>
                    <a:pt x="86" y="4"/>
                  </a:cubicBezTo>
                  <a:cubicBezTo>
                    <a:pt x="80" y="0"/>
                    <a:pt x="67" y="6"/>
                    <a:pt x="61" y="8"/>
                  </a:cubicBezTo>
                  <a:cubicBezTo>
                    <a:pt x="53" y="12"/>
                    <a:pt x="44" y="16"/>
                    <a:pt x="35" y="22"/>
                  </a:cubicBezTo>
                  <a:close/>
                </a:path>
              </a:pathLst>
            </a:custGeom>
            <a:solidFill>
              <a:srgbClr val="CB1717">
                <a:lumMod val="60000"/>
                <a:lumOff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20709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rose1\AppData\Local\Microsoft\Windows\Temporary Internet Files\Content.IE5\P1F80VHJ\13023759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6734">
            <a:off x="4419600" y="1981200"/>
            <a:ext cx="3973959"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151029">
            <a:off x="4896403" y="3223455"/>
            <a:ext cx="3025467" cy="1323439"/>
          </a:xfrm>
          <a:prstGeom prst="rect">
            <a:avLst/>
          </a:prstGeom>
          <a:noFill/>
        </p:spPr>
        <p:txBody>
          <a:bodyPr wrap="square" rtlCol="0">
            <a:spAutoFit/>
          </a:bodyPr>
          <a:lstStyle/>
          <a:p>
            <a:r>
              <a:rPr lang="en-US" sz="4000" dirty="0"/>
              <a:t>Eat fruit, drink water!</a:t>
            </a:r>
          </a:p>
        </p:txBody>
      </p:sp>
      <p:pic>
        <p:nvPicPr>
          <p:cNvPr id="6" name="Picture 2" descr="C:\Users\rrose1\AppData\Local\Microsoft\Windows\Temporary Internet Files\Content.IE5\P1F80VHJ\1302375938[1].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rot="21232172">
            <a:off x="778828" y="2334466"/>
            <a:ext cx="3973957"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164590">
            <a:off x="1130332" y="3583724"/>
            <a:ext cx="3208813" cy="1477328"/>
          </a:xfrm>
          <a:prstGeom prst="rect">
            <a:avLst/>
          </a:prstGeom>
          <a:noFill/>
        </p:spPr>
        <p:txBody>
          <a:bodyPr wrap="square" rtlCol="0">
            <a:spAutoFit/>
          </a:bodyPr>
          <a:lstStyle/>
          <a:p>
            <a:r>
              <a:rPr lang="en-US" sz="3600" dirty="0" smtClean="0"/>
              <a:t>Be  100% sure it’s 100% juice!</a:t>
            </a:r>
          </a:p>
          <a:p>
            <a:endParaRPr lang="en-US" dirty="0"/>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431800" y="228600"/>
            <a:ext cx="8864600" cy="2400300"/>
          </a:xfrm>
          <a:prstGeom prst="rect">
            <a:avLst/>
          </a:prstGeom>
        </p:spPr>
      </p:pic>
    </p:spTree>
    <p:custDataLst>
      <p:tags r:id="rId1"/>
    </p:custDataLst>
    <p:extLst>
      <p:ext uri="{BB962C8B-B14F-4D97-AF65-F5344CB8AC3E}">
        <p14:creationId xmlns:p14="http://schemas.microsoft.com/office/powerpoint/2010/main" val="117458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241300"/>
            <a:ext cx="9144000" cy="6375400"/>
          </a:xfrm>
          <a:prstGeom prst="rect">
            <a:avLst/>
          </a:prstGeom>
        </p:spPr>
      </p:pic>
    </p:spTree>
    <p:custDataLst>
      <p:tags r:id="rId1"/>
    </p:custDataLst>
    <p:extLst>
      <p:ext uri="{BB962C8B-B14F-4D97-AF65-F5344CB8AC3E}">
        <p14:creationId xmlns:p14="http://schemas.microsoft.com/office/powerpoint/2010/main" val="4101982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and Safe Drinking Water</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Tap water is usually the first choice for drinking water.</a:t>
            </a:r>
          </a:p>
          <a:p>
            <a:r>
              <a:rPr lang="en-US" dirty="0" smtClean="0"/>
              <a:t>Drinking tap water is planet friendly.</a:t>
            </a:r>
          </a:p>
          <a:p>
            <a:r>
              <a:rPr lang="en-US" dirty="0" smtClean="0"/>
              <a:t>Tap water is easy, convenient, and nearly free.</a:t>
            </a:r>
            <a:endParaRPr lang="en-US" dirty="0"/>
          </a:p>
        </p:txBody>
      </p:sp>
    </p:spTree>
    <p:custDataLst>
      <p:tags r:id="rId1"/>
    </p:custDataLst>
    <p:extLst>
      <p:ext uri="{BB962C8B-B14F-4D97-AF65-F5344CB8AC3E}">
        <p14:creationId xmlns:p14="http://schemas.microsoft.com/office/powerpoint/2010/main" val="2826751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water and CACFP?</a:t>
            </a:r>
            <a:endParaRPr lang="en-US" dirty="0"/>
          </a:p>
        </p:txBody>
      </p:sp>
      <p:sp>
        <p:nvSpPr>
          <p:cNvPr id="3" name="Content Placeholder 2"/>
          <p:cNvSpPr>
            <a:spLocks noGrp="1"/>
          </p:cNvSpPr>
          <p:nvPr>
            <p:ph idx="1"/>
          </p:nvPr>
        </p:nvSpPr>
        <p:spPr/>
        <p:txBody>
          <a:bodyPr>
            <a:normAutofit/>
          </a:bodyPr>
          <a:lstStyle/>
          <a:p>
            <a:r>
              <a:rPr lang="en-US" dirty="0" smtClean="0"/>
              <a:t>While drinking water must be available to children during meal times and throughout the day…</a:t>
            </a:r>
          </a:p>
          <a:p>
            <a:r>
              <a:rPr lang="en-US" dirty="0"/>
              <a:t>I</a:t>
            </a:r>
            <a:r>
              <a:rPr lang="en-US" dirty="0" smtClean="0"/>
              <a:t>t is not part of the CACFP reimbursable meal pattern and may not be served </a:t>
            </a:r>
            <a:r>
              <a:rPr lang="en-US" i="1" dirty="0" smtClean="0"/>
              <a:t>instead </a:t>
            </a:r>
            <a:r>
              <a:rPr lang="en-US" dirty="0" smtClean="0"/>
              <a:t>of milk.</a:t>
            </a:r>
          </a:p>
        </p:txBody>
      </p:sp>
    </p:spTree>
    <p:custDataLst>
      <p:tags r:id="rId1"/>
    </p:custDataLst>
    <p:extLst>
      <p:ext uri="{BB962C8B-B14F-4D97-AF65-F5344CB8AC3E}">
        <p14:creationId xmlns:p14="http://schemas.microsoft.com/office/powerpoint/2010/main" val="3306584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rrose1\AppData\Local\Microsoft\Windows\Temporary Internet Files\Content.IE5\P1F80VHJ\13023759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59226">
            <a:off x="2566853" y="1892410"/>
            <a:ext cx="3276600" cy="32670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0373714">
            <a:off x="3241832" y="2802394"/>
            <a:ext cx="2102907" cy="1754326"/>
          </a:xfrm>
          <a:prstGeom prst="rect">
            <a:avLst/>
          </a:prstGeom>
          <a:noFill/>
        </p:spPr>
        <p:txBody>
          <a:bodyPr wrap="square" rtlCol="0">
            <a:spAutoFit/>
          </a:bodyPr>
          <a:lstStyle/>
          <a:p>
            <a:r>
              <a:rPr lang="en-US" sz="3600" dirty="0" smtClean="0"/>
              <a:t>Choose water first for thirst! </a:t>
            </a:r>
            <a:endParaRPr lang="en-US" sz="3600" dirty="0"/>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431800" y="228600"/>
            <a:ext cx="8864600" cy="2400300"/>
          </a:xfrm>
          <a:prstGeom prst="rect">
            <a:avLst/>
          </a:prstGeom>
        </p:spPr>
      </p:pic>
    </p:spTree>
    <p:custDataLst>
      <p:tags r:id="rId1"/>
    </p:custDataLst>
    <p:extLst>
      <p:ext uri="{BB962C8B-B14F-4D97-AF65-F5344CB8AC3E}">
        <p14:creationId xmlns:p14="http://schemas.microsoft.com/office/powerpoint/2010/main" val="1526185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Caring for Children with Special Needs</a:t>
            </a:r>
            <a:endParaRPr lang="en-US" dirty="0"/>
          </a:p>
        </p:txBody>
      </p:sp>
      <p:sp>
        <p:nvSpPr>
          <p:cNvPr id="3" name="Content Placeholder 2"/>
          <p:cNvSpPr>
            <a:spLocks noGrp="1"/>
          </p:cNvSpPr>
          <p:nvPr>
            <p:ph idx="1"/>
          </p:nvPr>
        </p:nvSpPr>
        <p:spPr>
          <a:xfrm>
            <a:off x="457200" y="1764255"/>
            <a:ext cx="8229600" cy="2286000"/>
          </a:xfrm>
        </p:spPr>
        <p:txBody>
          <a:bodyPr>
            <a:normAutofit/>
          </a:bodyPr>
          <a:lstStyle/>
          <a:p>
            <a:pPr marL="0" indent="0">
              <a:buNone/>
            </a:pPr>
            <a:r>
              <a:rPr lang="en-US" dirty="0" smtClean="0"/>
              <a:t>What if a child in my program has a milk allergy, lactose intolerance, or other special need?</a:t>
            </a:r>
          </a:p>
          <a:p>
            <a:pPr marL="0" indent="0">
              <a:buNone/>
            </a:pPr>
            <a:endParaRPr lang="en-US" i="1" dirty="0" smtClean="0"/>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7647" y1="21645" x2="80588" y2="16883"/>
                        <a14:foregroundMark x1="87059" y1="12554" x2="87059" y2="12554"/>
                        <a14:foregroundMark x1="85882" y1="16450" x2="85882" y2="16450"/>
                        <a14:foregroundMark x1="12353" y1="91775" x2="12353" y2="91775"/>
                        <a14:foregroundMark x1="15882" y1="90909" x2="15882" y2="90909"/>
                        <a14:foregroundMark x1="55882" y1="90043" x2="55882" y2="90043"/>
                      </a14:backgroundRemoval>
                    </a14:imgEffect>
                  </a14:imgLayer>
                </a14:imgProps>
              </a:ext>
              <a:ext uri="{28A0092B-C50C-407E-A947-70E740481C1C}">
                <a14:useLocalDpi xmlns:a14="http://schemas.microsoft.com/office/drawing/2010/main" val="0"/>
              </a:ext>
            </a:extLst>
          </a:blip>
          <a:srcRect/>
          <a:stretch>
            <a:fillRect/>
          </a:stretch>
        </p:blipFill>
        <p:spPr bwMode="auto">
          <a:xfrm>
            <a:off x="623124" y="4022546"/>
            <a:ext cx="2043876" cy="27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22267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and Family Engagement</a:t>
            </a:r>
            <a:endParaRPr lang="en-US" dirty="0"/>
          </a:p>
        </p:txBody>
      </p:sp>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88095" y1="11005" x2="88095" y2="11005"/>
                        <a14:foregroundMark x1="92857" y1="18182" x2="92857" y2="18182"/>
                        <a14:foregroundMark x1="52381" y1="7177" x2="52381" y2="7177"/>
                        <a14:foregroundMark x1="43651" y1="74641" x2="43651" y2="74641"/>
                      </a14:backgroundRemoval>
                    </a14:imgEffect>
                  </a14:imgLayer>
                </a14:imgProps>
              </a:ext>
              <a:ext uri="{28A0092B-C50C-407E-A947-70E740481C1C}">
                <a14:useLocalDpi xmlns:a14="http://schemas.microsoft.com/office/drawing/2010/main" val="0"/>
              </a:ext>
            </a:extLst>
          </a:blip>
          <a:srcRect/>
          <a:stretch>
            <a:fillRect/>
          </a:stretch>
        </p:blipFill>
        <p:spPr bwMode="auto">
          <a:xfrm>
            <a:off x="2896602" y="3505200"/>
            <a:ext cx="989598" cy="175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84452">
                        <a14:foregroundMark x1="53710" y1="22433" x2="53710" y2="22433"/>
                        <a14:foregroundMark x1="43110" y1="15589" x2="43110" y2="15589"/>
                        <a14:foregroundMark x1="56184" y1="48669" x2="56184" y2="48669"/>
                        <a14:foregroundMark x1="76325" y1="34981" x2="76325" y2="34981"/>
                        <a14:foregroundMark x1="78092" y1="32700" x2="78092" y2="32700"/>
                        <a14:foregroundMark x1="78092" y1="37643" x2="78092" y2="37643"/>
                        <a14:foregroundMark x1="51590" y1="68441" x2="51590" y2="68441"/>
                        <a14:foregroundMark x1="49470" y1="98859" x2="49470" y2="98859"/>
                        <a14:foregroundMark x1="50883" y1="7605" x2="50883" y2="7605"/>
                        <a14:foregroundMark x1="57951" y1="98859" x2="57951" y2="98859"/>
                      </a14:backgroundRemoval>
                    </a14:imgEffect>
                  </a14:imgLayer>
                </a14:imgProps>
              </a:ext>
              <a:ext uri="{28A0092B-C50C-407E-A947-70E740481C1C}">
                <a14:useLocalDpi xmlns:a14="http://schemas.microsoft.com/office/drawing/2010/main" val="0"/>
              </a:ext>
            </a:extLst>
          </a:blip>
          <a:srcRect/>
          <a:stretch>
            <a:fillRect/>
          </a:stretch>
        </p:blipFill>
        <p:spPr bwMode="auto">
          <a:xfrm>
            <a:off x="3581400" y="1993900"/>
            <a:ext cx="3594100"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82183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Policies</a:t>
            </a:r>
            <a:endParaRPr lang="en-US" dirty="0"/>
          </a:p>
        </p:txBody>
      </p:sp>
      <p:sp>
        <p:nvSpPr>
          <p:cNvPr id="3" name="Content Placeholder 2"/>
          <p:cNvSpPr>
            <a:spLocks noGrp="1"/>
          </p:cNvSpPr>
          <p:nvPr>
            <p:ph idx="1"/>
          </p:nvPr>
        </p:nvSpPr>
        <p:spPr>
          <a:xfrm>
            <a:off x="292331" y="1897697"/>
            <a:ext cx="8282247" cy="2620963"/>
          </a:xfrm>
        </p:spPr>
        <p:txBody>
          <a:bodyPr/>
          <a:lstStyle/>
          <a:p>
            <a:r>
              <a:rPr lang="en-US" dirty="0" smtClean="0"/>
              <a:t>Healthy celebrations</a:t>
            </a:r>
          </a:p>
          <a:p>
            <a:r>
              <a:rPr lang="en-US" dirty="0" smtClean="0"/>
              <a:t>Lunches brought from home</a:t>
            </a:r>
          </a:p>
          <a:p>
            <a:r>
              <a:rPr lang="en-US" dirty="0" smtClean="0"/>
              <a:t>Staff </a:t>
            </a:r>
            <a:r>
              <a:rPr lang="en-US" dirty="0"/>
              <a:t>h</a:t>
            </a:r>
            <a:r>
              <a:rPr lang="en-US" dirty="0" smtClean="0"/>
              <a:t>ealth</a:t>
            </a:r>
            <a:endParaRPr lang="en-US" dirty="0"/>
          </a:p>
          <a:p>
            <a:endParaRPr lang="en-US" dirty="0"/>
          </a:p>
          <a:p>
            <a:endParaRPr lang="en-US" dirty="0"/>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667" y1="95146" x2="71667" y2="95146"/>
                        <a14:foregroundMark x1="19583" y1="52913" x2="19583" y2="52913"/>
                        <a14:foregroundMark x1="8333" y1="42718" x2="8333" y2="42718"/>
                        <a14:foregroundMark x1="5417" y1="29126" x2="5417" y2="29126"/>
                        <a14:foregroundMark x1="4583" y1="22816" x2="4583" y2="22816"/>
                        <a14:foregroundMark x1="1250" y1="18932" x2="1250" y2="18932"/>
                        <a14:foregroundMark x1="3333" y1="18932" x2="3333" y2="18932"/>
                        <a14:foregroundMark x1="2083" y1="15049" x2="2083" y2="15049"/>
                        <a14:foregroundMark x1="8750" y1="13107" x2="8750" y2="13107"/>
                        <a14:foregroundMark x1="14583" y1="5340" x2="14583" y2="5340"/>
                        <a14:foregroundMark x1="22083" y1="1942" x2="22083" y2="1942"/>
                        <a14:foregroundMark x1="19583" y1="8252" x2="19583" y2="8252"/>
                        <a14:foregroundMark x1="29167" y1="4369" x2="29167" y2="4369"/>
                        <a14:foregroundMark x1="40417" y1="2427" x2="40417" y2="2427"/>
                        <a14:foregroundMark x1="36667" y1="8252" x2="36667" y2="8252"/>
                        <a14:foregroundMark x1="45833" y1="7282" x2="45833" y2="7282"/>
                        <a14:foregroundMark x1="44167" y1="11165" x2="44167" y2="11165"/>
                        <a14:foregroundMark x1="49583" y1="14563" x2="49583" y2="14563"/>
                        <a14:foregroundMark x1="43333" y1="26214" x2="43333" y2="26214"/>
                        <a14:foregroundMark x1="34583" y1="17476" x2="34583" y2="17476"/>
                        <a14:foregroundMark x1="29167" y1="22816" x2="29167" y2="22816"/>
                        <a14:foregroundMark x1="27083" y1="34951" x2="27083" y2="34951"/>
                        <a14:foregroundMark x1="19167" y1="53398" x2="19167" y2="53398"/>
                        <a14:foregroundMark x1="22500" y1="45146" x2="22500" y2="45146"/>
                        <a14:foregroundMark x1="15000" y1="25728" x2="22083" y2="19903"/>
                        <a14:foregroundMark x1="18333" y1="22816" x2="12917" y2="12621"/>
                        <a14:foregroundMark x1="13333" y1="11650" x2="16667" y2="5340"/>
                        <a14:foregroundMark x1="18333" y1="12136" x2="33333" y2="3883"/>
                        <a14:foregroundMark x1="21667" y1="19903" x2="35833" y2="6311"/>
                        <a14:foregroundMark x1="18333" y1="23786" x2="45417" y2="6796"/>
                        <a14:foregroundMark x1="16667" y1="27184" x2="1250" y2="15534"/>
                        <a14:foregroundMark x1="23333" y1="45146" x2="5417" y2="28641"/>
                        <a14:foregroundMark x1="19583" y1="59709" x2="19583" y2="59709"/>
                        <a14:foregroundMark x1="16250" y1="73786" x2="16250" y2="73786"/>
                        <a14:foregroundMark x1="27083" y1="72330" x2="27083" y2="72330"/>
                        <a14:foregroundMark x1="26667" y1="72816" x2="17917" y2="72816"/>
                        <a14:foregroundMark x1="25833" y1="97087" x2="25833" y2="97087"/>
                        <a14:foregroundMark x1="30000" y1="93204" x2="30000" y2="93204"/>
                        <a14:foregroundMark x1="76667" y1="97087" x2="76667" y2="97087"/>
                        <a14:foregroundMark x1="72083" y1="92233" x2="72083" y2="92233"/>
                      </a14:backgroundRemoval>
                    </a14:imgEffect>
                  </a14:imgLayer>
                </a14:imgProps>
              </a:ext>
              <a:ext uri="{28A0092B-C50C-407E-A947-70E740481C1C}">
                <a14:useLocalDpi xmlns:a14="http://schemas.microsoft.com/office/drawing/2010/main" val="0"/>
              </a:ext>
            </a:extLst>
          </a:blip>
          <a:srcRect/>
          <a:stretch>
            <a:fillRect/>
          </a:stretch>
        </p:blipFill>
        <p:spPr bwMode="auto">
          <a:xfrm>
            <a:off x="3048000" y="4184073"/>
            <a:ext cx="3094271" cy="265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1134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676400" y="1371600"/>
            <a:ext cx="6248400" cy="4525963"/>
          </a:xfrm>
        </p:spPr>
        <p:txBody>
          <a:bodyPr>
            <a:normAutofit/>
          </a:bodyPr>
          <a:lstStyle/>
          <a:p>
            <a:pPr lvl="0"/>
            <a:r>
              <a:rPr lang="en-US" dirty="0" smtClean="0"/>
              <a:t>Every day, you make a difference </a:t>
            </a:r>
            <a:r>
              <a:rPr lang="en-US" dirty="0"/>
              <a:t>in children’s health and wellbeing</a:t>
            </a:r>
            <a:r>
              <a:rPr lang="en-US" dirty="0" smtClean="0"/>
              <a:t>.</a:t>
            </a:r>
          </a:p>
          <a:p>
            <a:r>
              <a:rPr lang="en-US" dirty="0"/>
              <a:t>F</a:t>
            </a:r>
            <a:r>
              <a:rPr lang="en-US" dirty="0" smtClean="0"/>
              <a:t>orming healthy habits at a young age lays a solid foundation for lifelong health.</a:t>
            </a:r>
            <a:endParaRPr lang="en-US" dirty="0"/>
          </a:p>
          <a:p>
            <a:pPr lvl="0"/>
            <a:r>
              <a:rPr lang="en-US" dirty="0" smtClean="0"/>
              <a:t>A young child </a:t>
            </a:r>
            <a:r>
              <a:rPr lang="en-US" dirty="0"/>
              <a:t>can </a:t>
            </a:r>
            <a:r>
              <a:rPr lang="en-US" dirty="0" smtClean="0"/>
              <a:t>share healthy messages with the </a:t>
            </a:r>
            <a:r>
              <a:rPr lang="en-US" dirty="0"/>
              <a:t>whole </a:t>
            </a:r>
            <a:r>
              <a:rPr lang="en-US" dirty="0" smtClean="0"/>
              <a:t>family! </a:t>
            </a:r>
            <a:endParaRPr lang="en-US" dirty="0"/>
          </a:p>
          <a:p>
            <a:pPr marL="0" indent="0">
              <a:buNone/>
            </a:pPr>
            <a:endParaRPr lang="en-US" dirty="0" smtClean="0"/>
          </a:p>
          <a:p>
            <a:endParaRPr lang="en-US" dirty="0"/>
          </a:p>
        </p:txBody>
      </p:sp>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145"/>
                    </a14:imgEffect>
                  </a14:imgLayer>
                </a14:imgProps>
              </a:ext>
              <a:ext uri="{28A0092B-C50C-407E-A947-70E740481C1C}">
                <a14:useLocalDpi xmlns:a14="http://schemas.microsoft.com/office/drawing/2010/main" val="0"/>
              </a:ext>
            </a:extLst>
          </a:blip>
          <a:srcRect/>
          <a:stretch>
            <a:fillRect/>
          </a:stretch>
        </p:blipFill>
        <p:spPr bwMode="auto">
          <a:xfrm>
            <a:off x="228600" y="3565821"/>
            <a:ext cx="1371600" cy="295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7896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Ideas for </a:t>
            </a:r>
            <a:r>
              <a:rPr lang="en-US" dirty="0"/>
              <a:t>Y</a:t>
            </a:r>
            <a:r>
              <a:rPr lang="en-US" dirty="0" smtClean="0"/>
              <a:t>our Curriculum</a:t>
            </a:r>
            <a:endParaRPr lang="en-US" dirty="0"/>
          </a:p>
        </p:txBody>
      </p:sp>
      <p:sp>
        <p:nvSpPr>
          <p:cNvPr id="3" name="Content Placeholder 2"/>
          <p:cNvSpPr>
            <a:spLocks noGrp="1"/>
          </p:cNvSpPr>
          <p:nvPr>
            <p:ph idx="1"/>
          </p:nvPr>
        </p:nvSpPr>
        <p:spPr>
          <a:xfrm>
            <a:off x="533400" y="1447800"/>
            <a:ext cx="7772400" cy="3962400"/>
          </a:xfrm>
        </p:spPr>
        <p:txBody>
          <a:bodyPr>
            <a:normAutofit/>
          </a:bodyPr>
          <a:lstStyle/>
          <a:p>
            <a:r>
              <a:rPr lang="en-US" dirty="0" smtClean="0"/>
              <a:t>Books about water</a:t>
            </a:r>
          </a:p>
          <a:p>
            <a:r>
              <a:rPr lang="en-US" dirty="0" smtClean="0"/>
              <a:t>Art &amp; music with water themes</a:t>
            </a:r>
          </a:p>
          <a:p>
            <a:r>
              <a:rPr lang="en-US" dirty="0" smtClean="0"/>
              <a:t>Science, Technology, Engineering and </a:t>
            </a:r>
            <a:r>
              <a:rPr lang="en-US" dirty="0" smtClean="0"/>
              <a:t>Math </a:t>
            </a:r>
            <a:r>
              <a:rPr lang="en-US" dirty="0" smtClean="0"/>
              <a:t>activities about </a:t>
            </a:r>
            <a:r>
              <a:rPr lang="en-US" dirty="0"/>
              <a:t>h</a:t>
            </a:r>
            <a:r>
              <a:rPr lang="en-US" dirty="0" smtClean="0"/>
              <a:t>ealthy </a:t>
            </a:r>
            <a:r>
              <a:rPr lang="en-US" dirty="0"/>
              <a:t>h</a:t>
            </a:r>
            <a:r>
              <a:rPr lang="en-US" dirty="0" smtClean="0"/>
              <a:t>abits and water</a:t>
            </a:r>
          </a:p>
          <a:p>
            <a:r>
              <a:rPr lang="en-US" dirty="0" smtClean="0"/>
              <a:t>Planet friendly </a:t>
            </a:r>
            <a:r>
              <a:rPr lang="en-US" dirty="0"/>
              <a:t>a</a:t>
            </a:r>
            <a:r>
              <a:rPr lang="en-US" dirty="0" smtClean="0"/>
              <a:t>ctivities</a:t>
            </a:r>
          </a:p>
        </p:txBody>
      </p:sp>
      <p:pic>
        <p:nvPicPr>
          <p:cNvPr id="3074" name="Picture 2" descr="C:\Users\rrose1\Downloads\shutterstock_305586194-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25" r="97875"/>
                    </a14:imgEffect>
                  </a14:imgLayer>
                </a14:imgProps>
              </a:ext>
              <a:ext uri="{28A0092B-C50C-407E-A947-70E740481C1C}">
                <a14:useLocalDpi xmlns:a14="http://schemas.microsoft.com/office/drawing/2010/main" val="0"/>
              </a:ext>
            </a:extLst>
          </a:blip>
          <a:srcRect/>
          <a:stretch>
            <a:fillRect/>
          </a:stretch>
        </p:blipFill>
        <p:spPr bwMode="auto">
          <a:xfrm>
            <a:off x="5105400" y="3276600"/>
            <a:ext cx="3852553" cy="38525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87942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rose1\AppData\Local\Microsoft\Windows\Temporary Internet Files\Content.IE5\P1F80VHJ\13023759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1529540"/>
            <a:ext cx="4876800" cy="48626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9800" y="2590800"/>
            <a:ext cx="4876800" cy="2831544"/>
          </a:xfrm>
          <a:prstGeom prst="rect">
            <a:avLst/>
          </a:prstGeom>
          <a:noFill/>
        </p:spPr>
        <p:txBody>
          <a:bodyPr wrap="square" rtlCol="0">
            <a:spAutoFit/>
          </a:bodyPr>
          <a:lstStyle/>
          <a:p>
            <a:pPr lvl="1"/>
            <a:r>
              <a:rPr lang="en-US" sz="3200" dirty="0"/>
              <a:t>B</a:t>
            </a:r>
            <a:r>
              <a:rPr lang="en-US" sz="3200" dirty="0" smtClean="0"/>
              <a:t>etter together…</a:t>
            </a:r>
          </a:p>
          <a:p>
            <a:pPr lvl="1">
              <a:buFont typeface="Wingdings" panose="05000000000000000000" pitchFamily="2" charset="2"/>
              <a:buChar char="q"/>
            </a:pPr>
            <a:r>
              <a:rPr lang="en-US" sz="3200" dirty="0" smtClean="0"/>
              <a:t>Healthy children!</a:t>
            </a:r>
            <a:endParaRPr lang="en-US" sz="3200" dirty="0"/>
          </a:p>
          <a:p>
            <a:pPr lvl="1">
              <a:buFont typeface="Wingdings" panose="05000000000000000000" pitchFamily="2" charset="2"/>
              <a:buChar char="q"/>
            </a:pPr>
            <a:r>
              <a:rPr lang="en-US" sz="3200" dirty="0"/>
              <a:t>Healthy </a:t>
            </a:r>
            <a:r>
              <a:rPr lang="en-US" sz="3200" dirty="0" smtClean="0"/>
              <a:t>staff!</a:t>
            </a:r>
            <a:endParaRPr lang="en-US" sz="3200" dirty="0"/>
          </a:p>
          <a:p>
            <a:pPr lvl="1">
              <a:buFont typeface="Wingdings" panose="05000000000000000000" pitchFamily="2" charset="2"/>
              <a:buChar char="q"/>
            </a:pPr>
            <a:r>
              <a:rPr lang="en-US" sz="3200" dirty="0"/>
              <a:t>Healthy </a:t>
            </a:r>
            <a:r>
              <a:rPr lang="en-US" sz="3200" dirty="0" smtClean="0"/>
              <a:t>families!</a:t>
            </a:r>
            <a:endParaRPr lang="en-US" sz="3200" dirty="0"/>
          </a:p>
          <a:p>
            <a:pPr lvl="1">
              <a:buFont typeface="Wingdings" panose="05000000000000000000" pitchFamily="2" charset="2"/>
              <a:buChar char="q"/>
            </a:pPr>
            <a:r>
              <a:rPr lang="en-US" sz="3200" dirty="0"/>
              <a:t>Healthy </a:t>
            </a:r>
            <a:r>
              <a:rPr lang="en-US" sz="3200" dirty="0" smtClean="0"/>
              <a:t>planet!</a:t>
            </a:r>
            <a:endParaRPr lang="en-US" sz="3200" dirty="0"/>
          </a:p>
          <a:p>
            <a:endParaRPr lang="en-US" dirty="0"/>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431800" y="228600"/>
            <a:ext cx="8407400" cy="2400300"/>
          </a:xfrm>
          <a:prstGeom prst="rect">
            <a:avLst/>
          </a:prstGeom>
        </p:spPr>
      </p:pic>
    </p:spTree>
    <p:custDataLst>
      <p:tags r:id="rId1"/>
    </p:custDataLst>
    <p:extLst>
      <p:ext uri="{BB962C8B-B14F-4D97-AF65-F5344CB8AC3E}">
        <p14:creationId xmlns:p14="http://schemas.microsoft.com/office/powerpoint/2010/main" val="345033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2082800" y="1905000"/>
            <a:ext cx="4978400" cy="3492500"/>
          </a:xfrm>
          <a:prstGeom prst="rect">
            <a:avLst/>
          </a:prstGeom>
        </p:spPr>
      </p:pic>
    </p:spTree>
    <p:custDataLst>
      <p:tags r:id="rId1"/>
    </p:custDataLst>
    <p:extLst>
      <p:ext uri="{BB962C8B-B14F-4D97-AF65-F5344CB8AC3E}">
        <p14:creationId xmlns:p14="http://schemas.microsoft.com/office/powerpoint/2010/main" val="2755010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a:xfrm>
            <a:off x="457200" y="1295400"/>
            <a:ext cx="8229600" cy="4800600"/>
          </a:xfrm>
        </p:spPr>
        <p:txBody>
          <a:bodyPr>
            <a:normAutofit fontScale="55000" lnSpcReduction="20000"/>
          </a:bodyPr>
          <a:lstStyle/>
          <a:p>
            <a:pPr marL="0" indent="0">
              <a:buNone/>
            </a:pPr>
            <a:r>
              <a:rPr lang="en-US" dirty="0" smtClean="0"/>
              <a:t>The </a:t>
            </a:r>
            <a:r>
              <a:rPr lang="en-US" dirty="0"/>
              <a:t>following individuals contributed to development, review, and editing of this online class</a:t>
            </a:r>
            <a:r>
              <a:rPr lang="en-US" dirty="0" smtClean="0"/>
              <a:t>:</a:t>
            </a:r>
          </a:p>
          <a:p>
            <a:pPr marL="0" indent="0">
              <a:buNone/>
            </a:pPr>
            <a:endParaRPr lang="en-US" dirty="0"/>
          </a:p>
          <a:p>
            <a:pPr marL="0" indent="0">
              <a:buNone/>
            </a:pPr>
            <a:r>
              <a:rPr lang="en-US" b="1" dirty="0"/>
              <a:t>Abbey Alkon, Bobbie Rose, Kim Hazard: </a:t>
            </a:r>
            <a:r>
              <a:rPr lang="en-US" dirty="0" smtClean="0"/>
              <a:t>University of California San Francisco (UCSF) School of Nursing, California Childcare Health Program (CCHP);</a:t>
            </a:r>
            <a:endParaRPr lang="en-US" dirty="0"/>
          </a:p>
          <a:p>
            <a:pPr marL="0" indent="0">
              <a:buNone/>
            </a:pPr>
            <a:r>
              <a:rPr lang="en-US" b="1" dirty="0"/>
              <a:t>Lorrene Ritchie, Christina Hecht, Kenneth </a:t>
            </a:r>
            <a:r>
              <a:rPr lang="en-US" b="1" dirty="0" smtClean="0"/>
              <a:t>Hecht, </a:t>
            </a:r>
            <a:r>
              <a:rPr lang="en-US" b="1" dirty="0"/>
              <a:t>Gemma </a:t>
            </a:r>
            <a:r>
              <a:rPr lang="en-US" b="1" dirty="0" err="1" smtClean="0"/>
              <a:t>DiMatteo</a:t>
            </a:r>
            <a:r>
              <a:rPr lang="en-US" b="1" dirty="0" smtClean="0"/>
              <a:t>: </a:t>
            </a:r>
            <a:r>
              <a:rPr lang="en-US" dirty="0" smtClean="0"/>
              <a:t>Nutrition </a:t>
            </a:r>
            <a:r>
              <a:rPr lang="en-US" dirty="0"/>
              <a:t>Policy Institute (NPI), UC </a:t>
            </a:r>
            <a:r>
              <a:rPr lang="en-US" dirty="0" smtClean="0"/>
              <a:t>Agriculture and Natural Resources (UC ANR);</a:t>
            </a:r>
            <a:endParaRPr lang="en-US" dirty="0"/>
          </a:p>
          <a:p>
            <a:pPr marL="0" indent="0">
              <a:buNone/>
            </a:pPr>
            <a:r>
              <a:rPr lang="en-US" b="1" dirty="0"/>
              <a:t>Anisha Patel: </a:t>
            </a:r>
            <a:r>
              <a:rPr lang="en-US" dirty="0"/>
              <a:t>UCSF, Department of Pediatrics;</a:t>
            </a:r>
          </a:p>
          <a:p>
            <a:pPr marL="0" indent="0">
              <a:buNone/>
            </a:pPr>
            <a:r>
              <a:rPr lang="en-US" b="1" dirty="0"/>
              <a:t>Marisa Neelon: </a:t>
            </a:r>
            <a:r>
              <a:rPr lang="en-US" dirty="0"/>
              <a:t>UC Cooperative Extension </a:t>
            </a:r>
            <a:r>
              <a:rPr lang="en-US" dirty="0" smtClean="0"/>
              <a:t>(UCCE</a:t>
            </a:r>
            <a:r>
              <a:rPr lang="en-US" dirty="0"/>
              <a:t>), </a:t>
            </a:r>
            <a:r>
              <a:rPr lang="en-US" dirty="0" smtClean="0"/>
              <a:t>UC ANR</a:t>
            </a:r>
            <a:r>
              <a:rPr lang="en-US" dirty="0"/>
              <a:t>, Contra Costa and Alameda Counties;</a:t>
            </a:r>
          </a:p>
          <a:p>
            <a:pPr marL="0" indent="0">
              <a:buNone/>
            </a:pPr>
            <a:r>
              <a:rPr lang="en-US" b="1" dirty="0"/>
              <a:t>Katherine Soule: </a:t>
            </a:r>
            <a:r>
              <a:rPr lang="en-US" dirty="0"/>
              <a:t>UCCE, ANR, San Luis Obispo County and Santa Barbara Counties; </a:t>
            </a:r>
          </a:p>
          <a:p>
            <a:pPr marL="0" indent="0">
              <a:buNone/>
            </a:pPr>
            <a:r>
              <a:rPr lang="en-US" b="1" dirty="0"/>
              <a:t>Karina Diaz-Rios: </a:t>
            </a:r>
            <a:r>
              <a:rPr lang="en-US" dirty="0"/>
              <a:t>UC ANR, Health Sciences Research Institute at UC Merced;</a:t>
            </a:r>
          </a:p>
          <a:p>
            <a:pPr marL="0" indent="0">
              <a:buNone/>
            </a:pPr>
            <a:r>
              <a:rPr lang="en-US" b="1" dirty="0"/>
              <a:t>Genevieve Pyeatt: </a:t>
            </a:r>
            <a:r>
              <a:rPr lang="en-US" dirty="0"/>
              <a:t>Child Development Inc.;</a:t>
            </a:r>
          </a:p>
          <a:p>
            <a:pPr marL="0" indent="0">
              <a:buNone/>
            </a:pPr>
            <a:r>
              <a:rPr lang="en-US" b="1" dirty="0"/>
              <a:t>Paula James: </a:t>
            </a:r>
            <a:r>
              <a:rPr lang="en-US" dirty="0"/>
              <a:t>Contra Costa Child Care Council and Child Care Food Program Roundtable;</a:t>
            </a:r>
          </a:p>
          <a:p>
            <a:pPr marL="0" indent="0">
              <a:buNone/>
            </a:pPr>
            <a:r>
              <a:rPr lang="en-US" b="1" dirty="0"/>
              <a:t>Siobhan Tellez, Allison Beattie, Alison </a:t>
            </a:r>
            <a:r>
              <a:rPr lang="en-US" b="1" dirty="0" err="1"/>
              <a:t>Borrman</a:t>
            </a:r>
            <a:r>
              <a:rPr lang="en-US" b="1" dirty="0"/>
              <a:t>, Nicole </a:t>
            </a:r>
            <a:r>
              <a:rPr lang="en-US" b="1" dirty="0" err="1"/>
              <a:t>Chamness</a:t>
            </a:r>
            <a:r>
              <a:rPr lang="en-US" b="1" dirty="0"/>
              <a:t>: </a:t>
            </a:r>
            <a:r>
              <a:rPr lang="en-US" dirty="0"/>
              <a:t>UCSF School of Nursing, student contributors</a:t>
            </a:r>
            <a:r>
              <a:rPr lang="en-US" dirty="0" smtClean="0"/>
              <a:t>.</a:t>
            </a:r>
          </a:p>
          <a:p>
            <a:pPr marL="0" indent="0">
              <a:buNone/>
            </a:pPr>
            <a:r>
              <a:rPr lang="en-US" b="1" dirty="0" smtClean="0"/>
              <a:t>Laura Myers Design</a:t>
            </a:r>
            <a:endParaRPr lang="en-US" b="1"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1132" y1="48148" x2="31132" y2="48148"/>
                        <a14:foregroundMark x1="33019" y1="53439" x2="33019" y2="53439"/>
                        <a14:foregroundMark x1="71698" y1="50265" x2="71698" y2="50265"/>
                        <a14:foregroundMark x1="72642" y1="47090" x2="72642" y2="47090"/>
                      </a14:backgroundRemoval>
                    </a14:imgEffect>
                  </a14:imgLayer>
                </a14:imgProps>
              </a:ext>
              <a:ext uri="{28A0092B-C50C-407E-A947-70E740481C1C}">
                <a14:useLocalDpi xmlns:a14="http://schemas.microsoft.com/office/drawing/2010/main" val="0"/>
              </a:ext>
            </a:extLst>
          </a:blip>
          <a:stretch>
            <a:fillRect/>
          </a:stretch>
        </p:blipFill>
        <p:spPr>
          <a:xfrm rot="1153535">
            <a:off x="8102279" y="4843300"/>
            <a:ext cx="1034589" cy="1844691"/>
          </a:xfrm>
          <a:prstGeom prst="rect">
            <a:avLst/>
          </a:prstGeom>
        </p:spPr>
      </p:pic>
    </p:spTree>
    <p:custDataLst>
      <p:tags r:id="rId1"/>
    </p:custDataLst>
    <p:extLst>
      <p:ext uri="{BB962C8B-B14F-4D97-AF65-F5344CB8AC3E}">
        <p14:creationId xmlns:p14="http://schemas.microsoft.com/office/powerpoint/2010/main" val="325749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drinks important </a:t>
            </a:r>
            <a:r>
              <a:rPr lang="en-US" dirty="0" smtClean="0">
                <a:solidFill>
                  <a:srgbClr val="FF00FF"/>
                </a:solidFill>
              </a:rPr>
              <a:t/>
            </a:r>
            <a:br>
              <a:rPr lang="en-US" dirty="0" smtClean="0">
                <a:solidFill>
                  <a:srgbClr val="FF00FF"/>
                </a:solidFill>
              </a:rPr>
            </a:br>
            <a:r>
              <a:rPr lang="en-US" dirty="0" smtClean="0"/>
              <a:t>to children’s health?</a:t>
            </a:r>
            <a:endParaRPr lang="en-US" dirty="0"/>
          </a:p>
        </p:txBody>
      </p:sp>
      <p:sp>
        <p:nvSpPr>
          <p:cNvPr id="3" name="Content Placeholder 2"/>
          <p:cNvSpPr>
            <a:spLocks noGrp="1"/>
          </p:cNvSpPr>
          <p:nvPr>
            <p:ph idx="1"/>
          </p:nvPr>
        </p:nvSpPr>
        <p:spPr>
          <a:xfrm>
            <a:off x="457200" y="1676400"/>
            <a:ext cx="6858000" cy="4449763"/>
          </a:xfrm>
        </p:spPr>
        <p:txBody>
          <a:bodyPr>
            <a:normAutofit/>
          </a:bodyPr>
          <a:lstStyle/>
          <a:p>
            <a:pPr lvl="0"/>
            <a:r>
              <a:rPr lang="en-US" dirty="0" smtClean="0"/>
              <a:t>Scientific studies link sugary drinks with </a:t>
            </a:r>
            <a:r>
              <a:rPr lang="en-US" dirty="0"/>
              <a:t>obesity, </a:t>
            </a:r>
            <a:r>
              <a:rPr lang="en-US" dirty="0" smtClean="0"/>
              <a:t>diabetes</a:t>
            </a:r>
            <a:r>
              <a:rPr lang="en-US" dirty="0"/>
              <a:t>, dental </a:t>
            </a:r>
            <a:r>
              <a:rPr lang="en-US" dirty="0" smtClean="0"/>
              <a:t>decay, and other diseases.</a:t>
            </a:r>
          </a:p>
          <a:p>
            <a:pPr lvl="0"/>
            <a:r>
              <a:rPr lang="en-US" dirty="0" smtClean="0"/>
              <a:t>Drinking water and milk instead of sugary drinks helps children grow strong!</a:t>
            </a:r>
          </a:p>
          <a:p>
            <a:pPr lvl="0"/>
            <a:endParaRPr lang="en-US" dirty="0"/>
          </a:p>
          <a:p>
            <a:endParaRPr lang="en-US" dirty="0"/>
          </a:p>
        </p:txBody>
      </p:sp>
      <p:pic>
        <p:nvPicPr>
          <p:cNvPr id="4" name="Female 1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075232" y="2349497"/>
            <a:ext cx="1916368" cy="4279903"/>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62099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Healthy Beverages Laws and Regulations</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AB 2084, Healthy Beverages in Child Care Act</a:t>
            </a:r>
          </a:p>
          <a:p>
            <a:r>
              <a:rPr lang="en-US" dirty="0" smtClean="0"/>
              <a:t>AB 290, 16 hour Health and Safety Training</a:t>
            </a:r>
          </a:p>
          <a:p>
            <a:r>
              <a:rPr lang="en-US" dirty="0" smtClean="0"/>
              <a:t>Child and Adult Care Food Program (CACFP)</a:t>
            </a:r>
            <a:endParaRPr lang="en-US" dirty="0"/>
          </a:p>
        </p:txBody>
      </p:sp>
    </p:spTree>
    <p:custDataLst>
      <p:tags r:id="rId1"/>
    </p:custDataLst>
    <p:extLst>
      <p:ext uri="{BB962C8B-B14F-4D97-AF65-F5344CB8AC3E}">
        <p14:creationId xmlns:p14="http://schemas.microsoft.com/office/powerpoint/2010/main" val="1188925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Key Messages of Healthy Beverages in Child Care Act (AB 2084)</a:t>
            </a:r>
            <a:endParaRPr lang="en-US" dirty="0"/>
          </a:p>
        </p:txBody>
      </p:sp>
      <p:sp>
        <p:nvSpPr>
          <p:cNvPr id="3" name="Content Placeholder 2"/>
          <p:cNvSpPr>
            <a:spLocks noGrp="1"/>
          </p:cNvSpPr>
          <p:nvPr>
            <p:ph idx="4294967295"/>
          </p:nvPr>
        </p:nvSpPr>
        <p:spPr>
          <a:xfrm>
            <a:off x="189431" y="1791216"/>
            <a:ext cx="8229600" cy="4525963"/>
          </a:xfrm>
        </p:spPr>
        <p:txBody>
          <a:bodyPr>
            <a:normAutofit/>
          </a:bodyPr>
          <a:lstStyle/>
          <a:p>
            <a:endParaRPr lang="en-US" i="1" dirty="0"/>
          </a:p>
          <a:p>
            <a:endParaRPr lang="en-US" i="1" dirty="0"/>
          </a:p>
          <a:p>
            <a:endParaRPr lang="en-US" i="1" dirty="0" smtClean="0"/>
          </a:p>
          <a:p>
            <a:endParaRPr lang="en-US" i="1" dirty="0"/>
          </a:p>
          <a:p>
            <a:endParaRPr lang="en-US" dirty="0"/>
          </a:p>
        </p:txBody>
      </p:sp>
      <p:pic>
        <p:nvPicPr>
          <p:cNvPr id="5" name="Picture 2" descr="C:\Users\rrose1\Desktop\Healthy Beverages_Water Project\HealthyBevPoster.tif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502" t="17594" r="10125" b="60254"/>
          <a:stretch/>
        </p:blipFill>
        <p:spPr bwMode="auto">
          <a:xfrm>
            <a:off x="1524000" y="1737755"/>
            <a:ext cx="2590800" cy="17120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C:\Users\rrose1\Desktop\Healthy Beverages_Water Project\HealthyBevPoster.tif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498" t="36234" r="51469" b="44767"/>
          <a:stretch/>
        </p:blipFill>
        <p:spPr bwMode="auto">
          <a:xfrm>
            <a:off x="4876800" y="1737756"/>
            <a:ext cx="2601475" cy="1726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C:\Users\rrose1\Desktop\Healthy Beverages_Water Project\HealthyBevPoster.tif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472" t="51574" r="21539" b="27712"/>
          <a:stretch/>
        </p:blipFill>
        <p:spPr bwMode="auto">
          <a:xfrm>
            <a:off x="1719132" y="3733799"/>
            <a:ext cx="2200535" cy="1735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C:\Users\rrose1\Desktop\Healthy Beverages_Water Project\HealthyBevPoster.tif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40" t="65034" r="52230" b="12814"/>
          <a:stretch/>
        </p:blipFill>
        <p:spPr bwMode="auto">
          <a:xfrm>
            <a:off x="4958336" y="3767894"/>
            <a:ext cx="2438401" cy="17179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a:srcRect r="74026" b="67903"/>
          <a:stretch/>
        </p:blipFill>
        <p:spPr>
          <a:xfrm rot="833137">
            <a:off x="799178" y="1681958"/>
            <a:ext cx="1474140" cy="1295400"/>
          </a:xfrm>
          <a:prstGeom prst="rect">
            <a:avLst/>
          </a:prstGeom>
        </p:spPr>
      </p:pic>
      <p:pic>
        <p:nvPicPr>
          <p:cNvPr id="10"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359" b="30234" l="2515" r="22635"/>
                    </a14:imgEffect>
                  </a14:imgLayer>
                </a14:imgProps>
              </a:ext>
              <a:ext uri="{28A0092B-C50C-407E-A947-70E740481C1C}">
                <a14:useLocalDpi xmlns:a14="http://schemas.microsoft.com/office/drawing/2010/main" val="0"/>
              </a:ext>
            </a:extLst>
          </a:blip>
          <a:srcRect r="74850" b="66407"/>
          <a:stretch/>
        </p:blipFill>
        <p:spPr bwMode="auto">
          <a:xfrm rot="824928">
            <a:off x="6714782" y="1552098"/>
            <a:ext cx="1441446" cy="14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8"/>
          <a:srcRect r="75325" b="68357"/>
          <a:stretch/>
        </p:blipFill>
        <p:spPr>
          <a:xfrm rot="745787">
            <a:off x="1011866" y="3718783"/>
            <a:ext cx="1414529" cy="1267234"/>
          </a:xfrm>
          <a:prstGeom prst="rect">
            <a:avLst/>
          </a:prstGeom>
        </p:spPr>
      </p:pic>
      <p:pic>
        <p:nvPicPr>
          <p:cNvPr id="12" name="Picture 11"/>
          <p:cNvPicPr>
            <a:picLocks noChangeAspect="1"/>
          </p:cNvPicPr>
          <p:nvPr/>
        </p:nvPicPr>
        <p:blipFill rotWithShape="1">
          <a:blip r:embed="rId9"/>
          <a:srcRect r="76104" b="66717"/>
          <a:stretch/>
        </p:blipFill>
        <p:spPr>
          <a:xfrm rot="958424">
            <a:off x="6623526" y="3744625"/>
            <a:ext cx="1281780" cy="1244724"/>
          </a:xfrm>
          <a:prstGeom prst="rect">
            <a:avLst/>
          </a:prstGeom>
        </p:spPr>
      </p:pic>
    </p:spTree>
    <p:custDataLst>
      <p:tags r:id="rId1"/>
    </p:custDataLst>
    <p:extLst>
      <p:ext uri="{BB962C8B-B14F-4D97-AF65-F5344CB8AC3E}">
        <p14:creationId xmlns:p14="http://schemas.microsoft.com/office/powerpoint/2010/main" val="337661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228600"/>
            <a:ext cx="9144000" cy="6502400"/>
          </a:xfrm>
          <a:prstGeom prst="rect">
            <a:avLst/>
          </a:prstGeom>
        </p:spPr>
      </p:pic>
    </p:spTree>
    <p:custDataLst>
      <p:tags r:id="rId1"/>
    </p:custDataLst>
    <p:extLst>
      <p:ext uri="{BB962C8B-B14F-4D97-AF65-F5344CB8AC3E}">
        <p14:creationId xmlns:p14="http://schemas.microsoft.com/office/powerpoint/2010/main" val="84327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summarize:</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Infants from birth to 12 months drink breast milk or infant formula.</a:t>
            </a:r>
          </a:p>
          <a:p>
            <a:r>
              <a:rPr lang="en-US" dirty="0" smtClean="0"/>
              <a:t>Toddlers </a:t>
            </a:r>
            <a:r>
              <a:rPr lang="en-US" dirty="0"/>
              <a:t>o</a:t>
            </a:r>
            <a:r>
              <a:rPr lang="en-US" dirty="0" smtClean="0"/>
              <a:t>ne to two years old drink whole fat milk.</a:t>
            </a:r>
          </a:p>
          <a:p>
            <a:r>
              <a:rPr lang="en-US" dirty="0" smtClean="0"/>
              <a:t>Children two years and older drink 1% fat or non-fat milk.</a:t>
            </a:r>
          </a:p>
          <a:p>
            <a:endParaRPr lang="en-US" dirty="0"/>
          </a:p>
        </p:txBody>
      </p:sp>
      <p:pic>
        <p:nvPicPr>
          <p:cNvPr id="4098" name="Picture 2" descr="O:\CCHP\Healthy Beverages\JPEGs\Boy-Chair-DrinkingMilk.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8462">
                        <a14:foregroundMark x1="86923" y1="40500" x2="86923" y2="40500"/>
                        <a14:foregroundMark x1="85385" y1="40500" x2="90000" y2="36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534813" y="4290699"/>
            <a:ext cx="1619250" cy="24911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49307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a:t>
            </a:r>
            <a:r>
              <a:rPr lang="en-US" dirty="0" smtClean="0"/>
              <a:t>deas for serving milk in child care programs:</a:t>
            </a:r>
            <a:endParaRPr lang="en-US" dirty="0"/>
          </a:p>
        </p:txBody>
      </p:sp>
      <p:sp>
        <p:nvSpPr>
          <p:cNvPr id="3" name="Content Placeholder 2"/>
          <p:cNvSpPr>
            <a:spLocks noGrp="1"/>
          </p:cNvSpPr>
          <p:nvPr>
            <p:ph idx="1"/>
          </p:nvPr>
        </p:nvSpPr>
        <p:spPr>
          <a:xfrm>
            <a:off x="525144" y="1676400"/>
            <a:ext cx="8229600" cy="3124200"/>
          </a:xfrm>
        </p:spPr>
        <p:txBody>
          <a:bodyPr/>
          <a:lstStyle/>
          <a:p>
            <a:r>
              <a:rPr lang="en-US" dirty="0" smtClean="0"/>
              <a:t>Provide self-serve pitchers for children.</a:t>
            </a:r>
          </a:p>
          <a:p>
            <a:r>
              <a:rPr lang="en-US" dirty="0" smtClean="0"/>
              <a:t>Use color-coded cups for milk and water.</a:t>
            </a:r>
          </a:p>
          <a:p>
            <a:pPr lvl="0"/>
            <a:r>
              <a:rPr lang="en-US" dirty="0" smtClean="0"/>
              <a:t>Follow breastfeeding friendly practices.</a:t>
            </a:r>
            <a:endParaRPr lang="en-US" dirty="0"/>
          </a:p>
        </p:txBody>
      </p:sp>
      <p:pic>
        <p:nvPicPr>
          <p:cNvPr id="4" name="Picture 3" descr="cid:8F3CFD9E-9DEA-4D95-A9D5-E57E5139B9F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96544" y="5334000"/>
            <a:ext cx="1913256" cy="1243648"/>
          </a:xfrm>
          <a:prstGeom prst="rect">
            <a:avLst/>
          </a:prstGeom>
          <a:noFill/>
          <a:ln>
            <a:noFill/>
          </a:ln>
        </p:spPr>
      </p:pic>
      <p:pic>
        <p:nvPicPr>
          <p:cNvPr id="5" name="Picture 4" descr="cid:8F3CFD9E-9DEA-4D95-A9D5-E57E5139B9F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430144" y="5334000"/>
            <a:ext cx="1913256" cy="1243648"/>
          </a:xfrm>
          <a:prstGeom prst="rect">
            <a:avLst/>
          </a:prstGeom>
          <a:noFill/>
          <a:ln>
            <a:noFill/>
          </a:ln>
        </p:spPr>
      </p:pic>
      <p:pic>
        <p:nvPicPr>
          <p:cNvPr id="6" name="Picture 5" descr="cid:8F3CFD9E-9DEA-4D95-A9D5-E57E5139B9F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39944" y="5334000"/>
            <a:ext cx="1913256" cy="1243648"/>
          </a:xfrm>
          <a:prstGeom prst="rect">
            <a:avLst/>
          </a:prstGeom>
          <a:noFill/>
          <a:ln>
            <a:noFill/>
          </a:ln>
        </p:spPr>
      </p:pic>
      <p:pic>
        <p:nvPicPr>
          <p:cNvPr id="7" name="Picture 6" descr="cid:8F3CFD9E-9DEA-4D95-A9D5-E57E5139B9F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849744" y="5334000"/>
            <a:ext cx="1913256" cy="1243648"/>
          </a:xfrm>
          <a:prstGeom prst="rect">
            <a:avLst/>
          </a:prstGeom>
          <a:noFill/>
          <a:ln>
            <a:noFill/>
          </a:ln>
        </p:spPr>
      </p:pic>
    </p:spTree>
    <p:custDataLst>
      <p:tags r:id="rId1"/>
    </p:custDataLst>
    <p:extLst>
      <p:ext uri="{BB962C8B-B14F-4D97-AF65-F5344CB8AC3E}">
        <p14:creationId xmlns:p14="http://schemas.microsoft.com/office/powerpoint/2010/main" val="33307391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PRESENTATION_ID" val="9602"/>
  <p:tag name="ARTICULATE_REFERENCE_ID" val="db0de9e5-7fdb-4f93-aec9-11f5812394ac"/>
  <p:tag name="ARTICULATE_SLIDE_COUNT" val="39"/>
  <p:tag name="ARTICULATE_REFERENCE_TYPE_23" val="0"/>
  <p:tag name="ARTICULATE_REFERENCE_23" val="https://www.youtube.com/watch?v=QrWquDo7TzE  "/>
  <p:tag name="ARTICULATE_REFERENCE_TITLE_23" val="YouTube: Andy Z - Drink More Water (Official Music Video)"/>
  <p:tag name="ARTICULATE_REFERENCE_ID_23" val="53280da4-4466-40ef-9777-7fe5db885f88"/>
  <p:tag name="ARTICULATE_REFERENCE_TYPE_1" val="0"/>
  <p:tag name="ARTICULATE_REFERENCE_1" val="https://www.cambridge.org/core/journals/public-health-nutrition/article/to-what-extent-have-sweetened-beverages-contributed-to-the-obesity-epidemic/591E6F0B7DF9ED6D309239AD661C643D/core-reader"/>
  <p:tag name="ARTICULATE_REFERENCE_TITLE_1" val="To what extent have sweetened beverages contributed to the obesity epidemic?"/>
  <p:tag name="ARTICULATE_REFERENCE_ID_1" val="b1f04b11-87a6-424e-94ad-918eaf8eb685"/>
  <p:tag name="ARTICULATE_REFERENCE_TYPE_2" val="0"/>
  <p:tag name="ARTICULATE_REFERENCE_2" val="https://www.ncbi.nlm.nih.gov/pubmed/26339945 "/>
  <p:tag name="ARTICULATE_REFERENCE_TITLE_2" val="The association between sugar-sweetened beverages and dental caries among third-grade students in Georgia. "/>
  <p:tag name="ARTICULATE_REFERENCE_ID_2" val="9d9c7cf7-61ff-43f6-a7f3-638a6d3dee93"/>
  <p:tag name="ARTICULATE_REFERENCE_TYPE_3" val="0"/>
  <p:tag name="ARTICULATE_REFERENCE_3" val="http://circ.ahajournals.org/content/early/2016/08/22/CIR.0000000000000439"/>
  <p:tag name="ARTICULATE_REFERENCE_TITLE_3" val="Added Sugars and Cardiovascular Disease Risk in Children"/>
  <p:tag name="ARTICULATE_REFERENCE_ID_3" val="4dd8d3a6-d09e-47f1-a4e4-695c92e632fe"/>
  <p:tag name="ARTICULATE_REFERENCE_TYPE_4" val="0"/>
  <p:tag name="ARTICULATE_REFERENCE_4" val="http://www.leginfo.ca.gov/pub/09-10/bill/asm/ab_2051-2100/ab_2084_bill_20100930_chaptered.html"/>
  <p:tag name="ARTICULATE_REFERENCE_TITLE_4" val="AB 2084 Bill Text"/>
  <p:tag name="ARTICULATE_REFERENCE_ID_4" val="32959a87-8260-49f3-8309-799ee7355e53"/>
  <p:tag name="ARTICULATE_REFERENCE_TYPE_5" val="0"/>
  <p:tag name="ARTICULATE_REFERENCE_5" val="http://cchp.ucsf.edu/sites/cchp.ucsf.edu/files/HealthyBevPoster.pdf "/>
  <p:tag name="ARTICULATE_REFERENCE_TITLE_5" val="Healthy Beverages in Child Care Poster"/>
  <p:tag name="ARTICULATE_REFERENCE_ID_5" val="094b1897-8a3e-4db0-b8c3-633d8c719fa3"/>
  <p:tag name="ARTICULATE_REFERENCE_TYPE_6" val="0"/>
  <p:tag name="ARTICULATE_REFERENCE_6" val="http://www.emsa.ca.gov/AB290 "/>
  <p:tag name="ARTICULATE_REFERENCE_TITLE_6" val="AB 290 Child Care Nutrition Training"/>
  <p:tag name="ARTICULATE_REFERENCE_ID_6" val="204307b8-745e-43bc-93e9-2bcd3c0aa132"/>
  <p:tag name="ARTICULATE_REFERENCE_TYPE_7" val="0"/>
  <p:tag name="ARTICULATE_REFERENCE_7" val="http://www.cde.ca.gov/ds/sh/sn/cacfpsponsormap.asp "/>
  <p:tag name="ARTICULATE_REFERENCE_TITLE_7" val="Local CACFP Sponsors by County"/>
  <p:tag name="ARTICULATE_REFERENCE_ID_7" val="75bfee45-8c3d-452b-8e9b-032b55598e24"/>
  <p:tag name="ARTICULATE_REFERENCE_TYPE_8" val="0"/>
  <p:tag name="ARTICULATE_REFERENCE_8" val="http://www.fns.usda.gov/tn/feeding-infants-guide-use-child-nutrition-programs "/>
  <p:tag name="ARTICULATE_REFERENCE_TITLE_8" val="Feeding Infants: A Guide for Use in the Child Nutrition Programs"/>
  <p:tag name="ARTICULATE_REFERENCE_ID_8" val="4dd6812b-9658-4652-9d0a-80d3eaebf157"/>
  <p:tag name="ARTICULATE_REFERENCE_TYPE_9" val="0"/>
  <p:tag name="ARTICULATE_REFERENCE_9" val="https://www.cdph.ca.gov/programs/NEOPB/Documents/9StepGuide.pdf"/>
  <p:tag name="ARTICULATE_REFERENCE_TITLE_9" val="LA Department of Public Health Toolkit with 9 Steps to Breastfeeding Friendly Child Care "/>
  <p:tag name="ARTICULATE_REFERENCE_ID_9" val="38fe8b34-270a-4e59-bbab-05824b7a308a"/>
  <p:tag name="ARTICULATE_REFERENCE_TYPE_10" val="0"/>
  <p:tag name="ARTICULATE_REFERENCE_10" val="http://www.cdc.gov/obesity/downloads/early-childhood-drinking-water-toolkit-final-508reduced.pdf   "/>
  <p:tag name="ARTICULATE_REFERENCE_TITLE_10" val="Be a 100% juice detective from CDC (pg. 42)"/>
  <p:tag name="ARTICULATE_REFERENCE_ID_10" val="820f16ba-4f0c-45d8-8f98-8f5346387308"/>
  <p:tag name="ARTICULATE_REFERENCE_TYPE_11" val="0"/>
  <p:tag name="ARTICULATE_REFERENCE_11" val="http://www.cdc.gov/obesity/downloads/early-childhood-drinking-water-toolkit-final-508reduced.pdf    "/>
  <p:tag name="ARTICULATE_REFERENCE_TITLE_11" val="Sample letter to parents about healthy beverages CDC (pg. 41)"/>
  <p:tag name="ARTICULATE_REFERENCE_ID_11" val="2411d4ae-8ac4-4761-b5ee-be828a1cda85"/>
  <p:tag name="ARTICULATE_REFERENCE_TYPE_12" val="0"/>
  <p:tag name="ARTICULATE_REFERENCE_12" val="http://cchp.ucsf.edu/sites/cchp.ucsf.edu/files/Note-DrinkingWater.pdf"/>
  <p:tag name="ARTICULATE_REFERENCE_TITLE_12" val="How to know if your drinking water is safe - CCHP Health &amp; Safety Note"/>
  <p:tag name="ARTICULATE_REFERENCE_ID_12" val="037023eb-c502-4c6d-a4de-aba2bde49b4b"/>
  <p:tag name="ARTICULATE_REFERENCE_TYPE_13" val="0"/>
  <p:tag name="ARTICULATE_REFERENCE_13" val="https://cchp.ucsf.edu/sites/cchp.ucsf.edu/files/SpecialHealthCareForm.pdf   "/>
  <p:tag name="ARTICULATE_REFERENCE_TITLE_13" val="Sample Special Health Care Plan"/>
  <p:tag name="ARTICULATE_REFERENCE_ID_13" val="ef99aca1-d6f3-4db7-b4bf-009a8adb146b"/>
  <p:tag name="ARTICULATE_REFERENCE_TYPE_14" val="0"/>
  <p:tag name="ARTICULATE_REFERENCE_14" val="https://cchp.ucsf.edu/sites/cchp.ucsf.edu/files/FeedingNutrCare.pdf "/>
  <p:tag name="ARTICULATE_REFERENCE_TITLE_14" val="Special Nutrition and Feeding Care Plan"/>
  <p:tag name="ARTICULATE_REFERENCE_ID_14" val="db3fdccf-2520-4d50-8e2c-ef265a3cbb98"/>
  <p:tag name="ARTICULATE_REFERENCE_TYPE_15" val="0"/>
  <p:tag name="ARTICULATE_REFERENCE_15" val="http://www.centertrt.org/content/docs/Intervention_Documents/Intervention_Materials/NAP_SACC/Technical_Assistance_Materials/Sample_Nutrition_and_Physical_Activity_Policy.pdf  "/>
  <p:tag name="ARTICULATE_REFERENCE_TITLE_15" val="NAP SACC Child Care Nutrition and Physical Activity Policies (pg. 3)"/>
  <p:tag name="ARTICULATE_REFERENCE_ID_15" val="677444c2-b21b-4d2f-97fd-3e624e8ee0a5"/>
  <p:tag name="ARTICULATE_REFERENCE_TYPE_16" val="0"/>
  <p:tag name="ARTICULATE_REFERENCE_16" val="https://www.ucdmc.ucdavis.edu/mindinstitute/resources/resources_pdf/Making_Celebrations_Healthy_7_14.pdf"/>
  <p:tag name="ARTICULATE_REFERENCE_TITLE_16" val="Eco-Healthy Child Care Making Celebrations Healthier"/>
  <p:tag name="ARTICULATE_REFERENCE_ID_16" val="e70d65bd-47f4-438e-92d8-1fb7ee0b72c2"/>
  <p:tag name="ARTICULATE_REFERENCE_TYPE_17" val="0"/>
  <p:tag name="ARTICULATE_REFERENCE_17" val="https://www.dhs.wisconsin.gov/publications/p0/p00022.pdf "/>
  <p:tag name="ARTICULATE_REFERENCE_TITLE_17" val="Sample Child Care Center Breastfeeding Policy (pg. 12)"/>
  <p:tag name="ARTICULATE_REFERENCE_ID_17" val="e51560e6-555a-45d8-b2a0-d6b6272f8d18"/>
  <p:tag name="ARTICULATE_REFERENCE_TYPE_18" val="0"/>
  <p:tag name="ARTICULATE_REFERENCE_18" val="http://health.mo.gov/living/wellness/nutrition/eatsmartguidelines/pdf/Model_Policies.pdf  "/>
  <p:tag name="ARTICULATE_REFERENCE_TITLE_18" val="Model Policies for Creating a Healthy Nutrition and Physical Activity Environment in Child Care Settings (pg. 10-29)"/>
  <p:tag name="ARTICULATE_REFERENCE_ID_18" val="5841fdce-112d-4961-a1b9-f9ca16953134"/>
  <p:tag name="ARTICULATE_REFERENCE_TYPE_19" val="0"/>
  <p:tag name="ARTICULATE_REFERENCE_19" val="https://www.heart.org/idc/groups/heart-public/@wcm/@adv/documents/downloadable/ucm_320781.pdf "/>
  <p:tag name="ARTICULATE_REFERENCE_TITLE_19" val="Recommended Nutrition Standards for Procurement of Foods and Beverages Offered in the Workplace - American Heart Association "/>
  <p:tag name="ARTICULATE_REFERENCE_ID_19" val="c4012566-1f66-474e-bbde-9e3971993103"/>
  <p:tag name="ARTICULATE_REFERENCE_TYPE_20" val="0"/>
  <p:tag name="ARTICULATE_REFERENCE_20" val="http://cchp.ucsf.edu/sites/cchp.ucsf.edu/files/Note-Water-Ideas.pdf"/>
  <p:tag name="ARTICULATE_REFERENCE_TITLE_20" val="Water Classroom Activities: Ideas for your Curriculum - CCHP Handout"/>
  <p:tag name="ARTICULATE_REFERENCE_ID_20" val="0cdb7f6b-2b7c-4c3e-890d-0eeeb21859d0"/>
  <p:tag name="ARTICULATE_REFERENCE_TYPE_21" val="0"/>
  <p:tag name="ARTICULATE_REFERENCE_21" val="http://www.pottertheotter.com/ "/>
  <p:tag name="ARTICULATE_REFERENCE_TITLE_21" val="Potter the Otter First 5 Santa Clara County; Rethink Your Drink; Dental Society of Santa Clara County"/>
  <p:tag name="ARTICULATE_REFERENCE_ID_21" val="672bcc03-28c2-4427-851d-6deebeff64d8"/>
  <p:tag name="ARTICULATE_REFERENCE_TYPE_22" val="0"/>
  <p:tag name="ARTICULATE_REFERENCE_22" val="https://www.youtube.com/watch?v=QrWquDo7TzE  "/>
  <p:tag name="ARTICULATE_REFERENCE_TITLE_22" val="YouTube: Andy Z - Drink More Water (Official Music Video)"/>
  <p:tag name="ARTICULATE_REFERENCE_ID_22" val="53280da4-4466-40ef-9777-7fe5db885f88"/>
  <p:tag name="ARTICULATE_REFERENCE_COUNT" val="22"/>
  <p:tag name="ARTICULATE_PLAYER_GLOSSARY_XML" val="&lt;?xml version=&quot;1.0&quot; encoding=&quot;utf-16&quot;?&gt;&lt;glossary xmlns:xsi=&quot;http://www.w3.org/2001/XMLSchema-instance&quot; xmlns:xsd=&quot;http://www.w3.org/2001/XMLSchema&quot;&gt;&lt;terms&gt;&lt;term name=&quot;AAP&quot; definition=&quot;American Academy of Pediatrics&quot;&gt;&lt;TranslationGuid&gt;18e0283d-bc96-4b31-a0e1-c63909d8526d&lt;/TranslationGuid&gt;&lt;/term&gt;&lt;term name=&quot;Added sweetener&quot; definition=&quot;a substance, natural or artificial, added to food or drinks prior to consumption, or during preparation or processing, to enhance flavor.  &amp;#xA;&quot;&gt;&lt;TranslationGuid&gt;3a945f3c-8163-4687-9195-511a042969f2&lt;/TranslationGuid&gt;&lt;/term&gt;&lt;term name=&quot;Whole milk&quot; definition=&quot;milk with 4% fat content&quot;&gt;&lt;TranslationGuid&gt;9316ffbb-d047-4795-89d6-524e8cf63266&lt;/TranslationGuid&gt;&lt;/term&gt;&lt;term name=&quot;Artificial sweetener&quot; definition=&quot;a substance that sweetens foods and drinks without adding calories. They are also called sugar substitutes, and zero calorie sweeteners. &quot;&gt;&lt;TranslationGuid&gt;128f207a-8c37-4bd8-9fe1-21fa34c83276&lt;/TranslationGuid&gt;&lt;/term&gt;&lt;term name=&quot;Breastfeeding-friendly child care&quot; definition=&quot;policies and procedures that promote and support breastfeeding in child care settings.&quot;&gt;&lt;TranslationGuid&gt;6e3e45b5-65a6-4cff-9538-2e8f62d33740&lt;/TranslationGuid&gt;&lt;/term&gt;&lt;term name=&quot;CACFP&quot; definition=&quot;Child and Adult Care Food Program, a program of the United States Department of Agriculture, administered through states, to funds nutritious meals and snacks in child care programs.&quot;&gt;&lt;TranslationGuid&gt;35f9a8b7-e4f8-40f8-95eb-8a63cf0b4811&lt;/TranslationGuid&gt;&lt;/term&gt;&lt;term name=&quot;California Healthy Beverages in Child Care Act (AB 2084)&quot; definition=&quot;California Legislation that went into effect in 2012 that established nutrition standards for beverages served in licensed child care centers and family child care homes.&quot;&gt;&lt;TranslationGuid&gt;f804474e-7fc1-427e-b022-f680166c15af&lt;/TranslationGuid&gt;&lt;/term&gt;&lt;term name=&quot;CCHP&quot; definition=&quot;California Childcare Health Program is a program of the University of California, San Francisco School of Nursing,  Department of Family Health Care Nursing.&quot;&gt;&lt;TranslationGuid&gt;a9609c64-9017-46a6-b75e-bc4f85cf5e9f&lt;/TranslationGuid&gt;&lt;/term&gt;&lt;term name=&quot;CDE&quot; definition=&quot;California Department of Education&quot;&gt;&lt;TranslationGuid&gt;6cdf6ec7-3c97-45d0-a246-336e67042bf0&lt;/TranslationGuid&gt;&lt;/term&gt;&lt;term name=&quot;Consumer confidence report&quot; definition=&quot;an annual water quality report, required by the Safe Drinking Water Act, delivered by community water systems to their customers.  It Includes information on source water, levels of contaminants, and compliance with drinking water rules. Also known as the Annual Water Quality Report. &quot;&gt;&lt;TranslationGuid&gt;698539ef-be6a-4695-9667-56a0c5f61323&lt;/TranslationGuid&gt;&lt;/term&gt;&lt;term name=&quot;Dental decay&quot; definition=&quot;also known as, cavities, or caries, is a bacterial breakdown of the hard tissues of the teeth. Symptoms may include black and brown spots, pain, and difficulty eating. &quot;&gt;&lt;TranslationGuid&gt;19dccf83-83e5-43ef-9350-a15d85007ddd&lt;/TranslationGuid&gt;&lt;/term&gt;&lt;term name=&quot;Diabetes&quot; definition=&quot;a disease in which the body is unable to produce enough insulin resulting in too much sugar in the blood (high blood sugar). Over time, having too much sugar in the blood can cause serious health problems.&quot;&gt;&lt;TranslationGuid&gt;9ee6d256-487f-47f4-827b-a1f36710c099&lt;/TranslationGuid&gt;&lt;/term&gt;&lt;term name=&quot;Drinks with added sweeteners&quot; definition=&quot;includes all sweetened beverages; either sweetened with sugars (soda, fruit punch, sweet tea, sports drinks etc.) or sweetened with zero-calorie sweeteners (diet soda, diet sweet tea, diet lemonade etc.).&quot;&gt;&lt;TranslationGuid&gt;f1263f81-52ec-47f4-b714-576097309cb1&lt;/TranslationGuid&gt;&lt;/term&gt;&lt;term name=&quot;FDA&quot; definition=&quot;United States Food and Drug Administration&quot;&gt;&lt;TranslationGuid&gt;36a9a734-3441-4629-9caa-37563f0083bf&lt;/TranslationGuid&gt;&lt;/term&gt;&lt;term name=&quot;Flavored milk&quot; definition=&quot;milk that has sugar, coloring, or flavoring added. It can be sold as a powder to be added to plain milk, or bought pre-mixed. Common flavors are chocolate and strawberry.&quot;&gt;&lt;TranslationGuid&gt;229f7826-f484-42f9-98d4-54a02238afa5&lt;/TranslationGuid&gt;&lt;/term&gt;&lt;term name=&quot;Fluoridation&quot; definition=&quot;the addition of small amounts of fluoride in a public water supply to achieve a level that prevents tooth decay in people who drink the water.&quot;&gt;&lt;TranslationGuid&gt;0b0bf565-005c-40cd-84af-efc74fbf3f88&lt;/TranslationGuid&gt;&lt;/term&gt;&lt;term name=&quot;Flushing pipes&quot; definition=&quot;running water from the faucet to clear water that has collected in the plumbing and fixtures over a period of time.&quot;&gt;&lt;TranslationGuid&gt;c6e29009-30a2-4e90-89f3-26904f97c7da&lt;/TranslationGuid&gt;&lt;/term&gt;&lt;term name=&quot;Healthy beverages&quot; definition=&quot;drinks associated with healthy weight and development in children including low fat milk, water, and breastmilk. &quot;&gt;&lt;TranslationGuid&gt;1cb85672-87b6-4b0b-82b9-ab4781b0e532&lt;/TranslationGuid&gt;&lt;/term&gt;&lt;term name=&quot;Healthy habits&quot; definition=&quot;routines and practices that support healthy growth and development, and reduce the risk of illness.&quot;&gt;&lt;TranslationGuid&gt;ad283a3d-a2ee-4037-9ad0-537fc05bcb5d&lt;/TranslationGuid&gt;&lt;/term&gt;&lt;term name=&quot;Ingredients list&quot; definition=&quot;appears on the food or drink label with the listing of each ingredient.  Ingredients are listed in order of quantity from most to least.&quot;&gt;&lt;TranslationGuid&gt;1cf3a9b8-1a85-49e1-80ea-1bcbaf38878a&lt;/TranslationGuid&gt;&lt;/term&gt;&lt;term name=&quot;Infant formula&quot; definition=&quot;a food manufactured for feeding babies under 12 months as a substitute for human breastmilk.  It can be prepared for bottle or cup feeding.&quot;&gt;&lt;TranslationGuid&gt;0d5a066d-889b-4234-918e-c597967b4dfe&lt;/TranslationGuid&gt;&lt;/term&gt;&lt;term name=&quot;Juice concentrate&quot; definition=&quot;a juice product with much of the water content removed. It is commonly sold frozen to prolong the time it can be stored.  Generally, it is mixed with water for drinking, but is sometimes used as a concentrate in cooking. &quot;&gt;&lt;TranslationGuid&gt;84f55dc5-5f31-44e2-97c2-5681ae75baff&lt;/TranslationGuid&gt;&lt;/term&gt;&lt;term name=&quot;Lowfat milk&quot; definition=&quot;milk with 1% fat content  &quot;&gt;&lt;TranslationGuid&gt;20b96b3d-8b3c-4f20-8196-90a9aae5a47c&lt;/TranslationGuid&gt;&lt;/term&gt;&lt;term name=&quot;Non-fat milk&quot; definition=&quot;milk with no fat content (0%), sometimes called fat free, or skim milk.&quot;&gt;&lt;TranslationGuid&gt;333d390a-f686-4796-bb88-c027c99d4635&lt;/TranslationGuid&gt;&lt;/term&gt;&lt;term name=&quot;Nutrition label&quot; definition=&quot;the Nutrition Labeling and Education Act (NLEA) requires most foods to bear nutrition labeling. Labels must include current information about a food’s nutritional content including calories, serving size, fat, sugar, vitamins and minerals.&quot;&gt;&lt;TranslationGuid&gt;d3df1c4b-6c93-40a2-b58d-01ed9662fc7d&lt;/TranslationGuid&gt;&lt;/term&gt;&lt;term name=&quot;Obesity&quot; definition=&quot;a way to describe too much body fat.  Obesity is defined as a body mass index (BMI) at or above the 95th percentile for children of the same age and sex. BMI is calculated by dividing a person's weight in kilograms by the square of height in meters. Obesity is associated with a number of health problems.&quot;&gt;&lt;TranslationGuid&gt;faae9302-e036-4e73-b246-624b1c1fec96&lt;/TranslationGuid&gt;&lt;/term&gt;&lt;term name=&quot;Planet-friendly&quot; definition=&quot;practices, policies, and products that minimize harm upon eco-systems, the environment, and human health.&quot;&gt;&lt;TranslationGuid&gt;9ff24b00-eb28-4f59-856b-cee8917f18f0&lt;/TranslationGuid&gt;&lt;/term&gt;&lt;term name=&quot;Potable water&quot; definition=&quot;water that is safe to drink, or use for food preparation, without risk of health problems. &quot;&gt;&lt;TranslationGuid&gt;5ea7199b-1d3b-440d-8034-282b92f74c7e&lt;/TranslationGuid&gt;&lt;/term&gt;&lt;term name=&quot;Preventive Health Training for Child Care Providers&quot; definition=&quot;sixteen hours of health and safety training for first-time child care licensees must be completed as follows: 4 hours of pediatric First Aid, 4 hours of pediatric CPR/AED, and 8 hours of Preventive Health and Safety Training.  The eight hours of Preventive Health and Safety Training includes one hour of nutrition training.&quot;&gt;&lt;TranslationGuid&gt;c7f4d74b-29c4-4894-bdf0-7578edbcf85a&lt;/TranslationGuid&gt;&lt;/term&gt;&lt;term name=&quot;Private water source&quot; definition=&quot;privately-owned sources of ground-water wells, springs, and surface water for individual homes, farms, or buildings. Owners of individual water systems are responsible for ensuring that their water is safe from contaminants. &quot;&gt;&lt;TranslationGuid&gt;b21285d0-e225-4973-91a3-bbcf22c6ad6a&lt;/TranslationGuid&gt;&lt;/term&gt;&lt;term name=&quot;Public water source&quot; definition=&quot;a system that provides water for human consumption through pipes. Public water systems are regulated by the Environmental Protection Agency and protected by the Safe Drinking Water Act. Ninety percent of Americans get their water from a Public Water Source.&quot;&gt;&lt;TranslationGuid&gt;687b1c49-4d28-4f67-bd31-415bdda6c7f9&lt;/TranslationGuid&gt;&lt;/term&gt;&lt;term name=&quot;Reimbursable meal  pattern&quot; definition=&quot;per CACFP, a food based approach to menu planning that includes fruits, vegetables, grains, meat/meat alternatives, and milk components. In order to receive federal subsidies for meals and snacks in child care programs, the meal pattern requirements must be met. &quot;&gt;&lt;TranslationGuid&gt;60d558cb-46a3-41a1-8ddd-26a94d587ee8&lt;/TranslationGuid&gt;&lt;/term&gt;&lt;term name=&quot;Self-serve&quot; definition=&quot;pitchers and cups that can be placed on the eating table for children to pour their own drink into their individual cup.&quot;&gt;&lt;TranslationGuid&gt;2019c79f-3feb-497a-b26e-4b7c0bb152eb&lt;/TranslationGuid&gt;&lt;/term&gt;&lt;term name=&quot;Special health care plan&quot; definition=&quot;a written document used by families, child care providers, and health care providers to describe the individualized needs of children with health issues.&quot;&gt;&lt;TranslationGuid&gt;8b1fb092-d5fd-4337-a516-c398ccc1c48c&lt;/TranslationGuid&gt;&lt;/term&gt;&lt;term name=&quot;Sugary drinks / sugar sweetened beverages (SSB)&quot; definition=&quot;these terms are often used interchangeably to describe beverages that have added sugars for example soda, sweet tea, sports drinks, fruit drinks, juice cocktails, flavored milk.&quot;&gt;&lt;TranslationGuid&gt;cfea99a8-bb85-42ed-af83-45ffdc7d1694&lt;/TranslationGuid&gt;&lt;/term&gt;&lt;term name=&quot;Fruit canned in syrup&quot; definition=&quot;fruit packed in syrup has added sugar.  Heavy syrup has more added sugar than light syrup.&quot;&gt;&lt;TranslationGuid&gt;f191803a-1ea9-4998-91f9-d032783cc6f5&lt;/TranslationGuid&gt;&lt;/term&gt;&lt;term name=&quot;Fruit canned in its own juice&quot; definition=&quot;fruit packed in its own juice or water has no added sugar.&quot;&gt;&lt;TranslationGuid&gt;9cfcb6b8-1064-4279-be42-41d29ce9a665&lt;/TranslationGuid&gt;&lt;/term&gt;&lt;term name=&quot;UCCE&quot; definition=&quot;University of California Cooperative Extension&quot;&gt;&lt;TranslationGuid&gt;9a36e046-387f-4a93-bbf7-108983a41b21&lt;/TranslationGuid&gt;&lt;/term&gt;&lt;term name=&quot;UCSF&quot; definition=&quot;University of California, San Francisco&quot;&gt;&lt;TranslationGuid&gt;5606a44f-6a87-4594-8090-71eb1c9a7e33&lt;/TranslationGuid&gt;&lt;/term&gt;&lt;term name=&quot;Water quality report&quot; definition=&quot;an annual report is required by the Safe Drinking Water Act. This report is written by community water systems for their customers.  It Includes information on source water, levels of contaminants, and compliance with drinking water rules. Also known as the Consumer Confidence Report, see above.&quot;&gt;&lt;TranslationGuid&gt;81e15075-274a-4acf-96f8-28db232d0bfc&lt;/TranslationGuid&gt;&lt;/term&gt;&lt;term name=&quot;Readily available water&quot; definition=&quot;drinking water that can be consumed throughout the day, indoors and outdoors, in one or more of a variety of way depending on children’s developmental needs, program routines, and facility layout. “Available” can mean something different when at various developmental stages.  Examples are: setting out cups next to a faucet; water pitchers; offering water to toddlers; or providing water upon request.&quot;&gt;&lt;TranslationGuid&gt;e58445cf-9e17-45b1-be53-712d66c93591&lt;/TranslationGuid&gt;&lt;/term&gt;&lt;term name=&quot;UC ANR&quot; definition=&quot;University of California, Agriculture and Natural Resources&quot;&gt;&lt;TranslationGuid&gt;8b459d2e-af36-4543-b6a8-41d3731679c4&lt;/TranslationGuid&gt;&lt;/term&gt;&lt;/terms&gt;&lt;/glossary&gt;"/>
  <p:tag name="TAG_BACKING_FORM_KEY" val="853428-c:\users\khazard\desktop\healthybeveragesworking.pptx"/>
  <p:tag name="ARTICULATE_PRESENTER_VERSION" val="7"/>
  <p:tag name="ARTICULATE_USED_PAGE_ORIENTATION" val="1"/>
  <p:tag name="ARTICULATE_USED_PAGE_SIZE"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Drinks and Children's Health"/>
  <p:tag name="AUDIO_ID" val="290"/>
  <p:tag name="ARTICULATE_AUDIO_RECORDED" val="1"/>
  <p:tag name="ELAPSEDTIME" val="70.76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CHARACTER_FILE" val=".\characters\b12724b1-5184-47e9-8653-b480eaf07a50.emf"/>
  <p:tag name="ARTICULATE_CHARACTER_TYPE" val="illustrated"/>
  <p:tag name="ARTICULATE_CHARACTER_ID" val="Female 18"/>
  <p:tag name="ARTICULATE_CHARACTER_EXPRESSION" val="18/f18_3_talking_head_side_standing.wmf"/>
  <p:tag name="ARTICULATE_CHARACTER_POSE" val="18/f18_19_pointing_body_side_standing.wmf"/>
  <p:tag name="ARTICULATE_CHARACTER_FLIP" val="False"/>
</p:tagLst>
</file>

<file path=ppt/tags/tag12.xml><?xml version="1.0" encoding="utf-8"?>
<p:tagLst xmlns:a="http://schemas.openxmlformats.org/drawingml/2006/main" xmlns:r="http://schemas.openxmlformats.org/officeDocument/2006/relationships" xmlns:p="http://schemas.openxmlformats.org/presentationml/2006/main">
  <p:tag name="BULLET_8" val="8226"/>
  <p:tag name="BULLET_9" val="8226"/>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UDIO_ID" val="261"/>
  <p:tag name="ARTICULATE_AUDIO_RECORDED" val="1"/>
  <p:tag name="ELAPSEDTIME" val="58.80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BULLET_5" val="8226"/>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UDIO_ID" val="311"/>
  <p:tag name="ARTICULATE_AUDIO_RECORDED" val="1"/>
  <p:tag name="ELAPSEDTIME" val="48.692"/>
  <p:tag name="TIMELINE" val="8.50/16.50/29.00/37.30"/>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6"/>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2.147484E+09"/>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Message #1: Milk"/>
  <p:tag name="AUDIO_ID" val="262"/>
  <p:tag name="ARTICULATE_AUDIO_RECORDED" val="1"/>
  <p:tag name="ELAPSEDTIME" val="53.00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Milk by Age Summary"/>
  <p:tag name="AUDIO_ID" val="307"/>
  <p:tag name="ARTICULATE_AUDIO_RECORDED" val="1"/>
  <p:tag name="ELAPSEDTIME" val="23.22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Ideas for Serving Milk"/>
  <p:tag name="AUDIO_ID" val="291"/>
  <p:tag name="ARTICULATE_AUDIO_RECORDED" val="1"/>
  <p:tag name="ELAPSEDTIME" val="57.60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BULLET_8" val="8226"/>
  <p:tag name="BULLET_9" val="8226"/>
  <p:tag name="BULLET_10" val="8226"/>
  <p:tag name="BULLET_1" val="8226"/>
  <p:tag name="BULLET_2" val="8226"/>
  <p:tag name="BULLET_3" val="8226"/>
  <p:tag name="BULLET_4" val="8226"/>
  <p:tag name="BULLET_5" val="8226"/>
  <p:tag name="BULLET_6" val="8226"/>
  <p:tag name="BULLET_7" val="8226"/>
</p:tagLst>
</file>

<file path=ppt/tags/tag23.xml><?xml version="1.0" encoding="utf-8"?>
<p:tagLst xmlns:a="http://schemas.openxmlformats.org/drawingml/2006/main" xmlns:r="http://schemas.openxmlformats.org/officeDocument/2006/relationships" xmlns:p="http://schemas.openxmlformats.org/presentationml/2006/main">
  <p:tag name="ARTICULATE_TITLE_TAG" val="Take Home Message #1"/>
  <p:tag name="AUDIO_ID" val="292"/>
  <p:tag name="ARTICULATE_AUDIO_RECORDED" val="1"/>
  <p:tag name="ELAPSEDTIME" val="13.19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Message #2: No Sweetened Beverages"/>
  <p:tag name="AUDIO_ID" val="263"/>
  <p:tag name="ARTICULATE_AUDIO_RECORDED" val="1"/>
  <p:tag name="ELAPSEDTIME" val="50.75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UDIO_ID" val="325"/>
  <p:tag name="ARTICULATE_AUDIO_RECORDED" val="1"/>
  <p:tag name="ANNOTATION_TYPE_1" val="2"/>
  <p:tag name="ANNOTATION_START_1" val="26.8"/>
  <p:tag name="ANNOTATION_END_1" val="26.8"/>
  <p:tag name="ANNOTATION_TOP_1" val="-50"/>
  <p:tag name="ANNOTATION_LEFT_1" val="-50"/>
  <p:tag name="ANNOTATION_WIDTH_1" val="1061"/>
  <p:tag name="ANNOTATION_HEIGHT_1" val="821"/>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26.8"/>
  <p:tag name="ANNOTATION_TOP_2" val="297"/>
  <p:tag name="ANNOTATION_LEFT_2" val="144"/>
  <p:tag name="ANNOTATION_WIDTH_2" val="150"/>
  <p:tag name="ANNOTATION_HEIGHT_2" val="279"/>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COUNT" val="2"/>
  <p:tag name="ELAPSEDTIME" val="40.30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True"/>
  <p:tag name="ARTICULATE_USED_LAYOUT" val="6"/>
</p:tagLst>
</file>

<file path=ppt/tags/tag27.xml><?xml version="1.0" encoding="utf-8"?>
<p:tagLst xmlns:a="http://schemas.openxmlformats.org/drawingml/2006/main" xmlns:r="http://schemas.openxmlformats.org/officeDocument/2006/relationships" xmlns:p="http://schemas.openxmlformats.org/presentationml/2006/main">
  <p:tag name="DUPLICATEID" val="9a6a83b928cd4606bde1861c6e85dbc0"/>
</p:tagLst>
</file>

<file path=ppt/tags/tag28.xml><?xml version="1.0" encoding="utf-8"?>
<p:tagLst xmlns:a="http://schemas.openxmlformats.org/drawingml/2006/main" xmlns:r="http://schemas.openxmlformats.org/officeDocument/2006/relationships" xmlns:p="http://schemas.openxmlformats.org/presentationml/2006/main">
  <p:tag name="DUPLICATEID" val="25e59078879c446f849fc4d41598b290"/>
</p:tagLst>
</file>

<file path=ppt/tags/tag29.xml><?xml version="1.0" encoding="utf-8"?>
<p:tagLst xmlns:a="http://schemas.openxmlformats.org/drawingml/2006/main" xmlns:r="http://schemas.openxmlformats.org/officeDocument/2006/relationships" xmlns:p="http://schemas.openxmlformats.org/presentationml/2006/main">
  <p:tag name="DUPLICATEID" val="78c6f957c4744294b11fb08c1407926d"/>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31.xml><?xml version="1.0" encoding="utf-8"?>
<p:tagLst xmlns:a="http://schemas.openxmlformats.org/drawingml/2006/main" xmlns:r="http://schemas.openxmlformats.org/officeDocument/2006/relationships" xmlns:p="http://schemas.openxmlformats.org/presentationml/2006/main">
  <p:tag name="ARTICULATE_TITLE_TAG" val="Ingredients List"/>
  <p:tag name="AUDIO_ID" val="303"/>
  <p:tag name="ARTICULATE_AUDIO_RECORDED" val="1"/>
  <p:tag name="ELAPSEDTIME" val="71.13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RTICULATE_TITLE_TAG" val="Added Sugars"/>
  <p:tag name="AUDIO_ID" val="298"/>
  <p:tag name="ARTICULATE_AUDIO_RECORDED" val="1"/>
  <p:tag name="ELAPSEDTIME" val="31.42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RTICULATE_TITLE_TAG" val="Ideas for Alternatives to Sweetened Drinks"/>
  <p:tag name="AUDIO_ID" val="293"/>
  <p:tag name="ARTICULATE_AUDIO_RECORDED" val="1"/>
  <p:tag name="TIMELINE" val="2.80"/>
  <p:tag name="ELAPSEDTIME" val="51.53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36.xml><?xml version="1.0" encoding="utf-8"?>
<p:tagLst xmlns:a="http://schemas.openxmlformats.org/drawingml/2006/main" xmlns:r="http://schemas.openxmlformats.org/officeDocument/2006/relationships" xmlns:p="http://schemas.openxmlformats.org/presentationml/2006/main">
  <p:tag name="BULLET_16" val="8226"/>
  <p:tag name="BULLET_14" val="8226"/>
  <p:tag name="BULLET_15" val="8226"/>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RTICULATE_TITLE_TAG" val="Take Home Message #2"/>
  <p:tag name="AUDIO_ID" val="294"/>
  <p:tag name="ARTICULATE_AUDIO_RECORDED" val="1"/>
  <p:tag name="ELAPSEDTIME" val="7.05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ARTICULATE_TITLE_TAG" val="Message #3: 100% Juice"/>
  <p:tag name="AUDIO_ID" val="264"/>
  <p:tag name="ARTICULATE_AUDIO_RECORDED" val="1"/>
  <p:tag name="ANNOTATION_COUNT" val="0"/>
  <p:tag name="ELAPSEDTIME" val="79.43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UDIO_ID" val="314"/>
  <p:tag name="ARTICULATE_AUDIO_RECORDED" val="1"/>
  <p:tag name="ELAPSEDTIME" val="63.522"/>
  <p:tag name="ANNOTATION_TYPE_1" val="0"/>
  <p:tag name="ANNOTATION_START_1" val="52.0"/>
  <p:tag name="ANNOTATION_END_1" val="70.8"/>
  <p:tag name="ANNOTATION_TOP_1" val="32"/>
  <p:tag name="ANNOTATION_LEFT_1" val="40"/>
  <p:tag name="ANNOTATION_WIDTH_1" val="150"/>
  <p:tag name="ANNOTATION_HEIGHT_1" val="150"/>
  <p:tag name="ANNOTATION_ANIMATION_1" val="3"/>
  <p:tag name="ANNOTATION_ROTATION_1" val="270"/>
  <p:tag name="ANNOTATION_SUB_TYPE_1" val="2"/>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70.8"/>
  <p:tag name="ANNOTATION_TOP_2" val="36"/>
  <p:tag name="ANNOTATION_LEFT_2" val="905"/>
  <p:tag name="ANNOTATION_WIDTH_2" val="150"/>
  <p:tag name="ANNOTATION_HEIGHT_2" val="150"/>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COUNT" val="2"/>
  <p:tag name="ARTICULATE_TITLE_TAG" val="Welcome"/>
  <p:tag name="ARTICULATE_NAV_LEVEL" val="1"/>
  <p:tag name="ARTICULATE_SLIDE_PRESENTER_GUID" val="bf4ee12e-8a9c-4869-aff1-5cc2d0fab6b6"/>
  <p:tag name="ARTICULATE_SLIDE_PAUSE" val="0"/>
  <p:tag name="ARTICULATE_LOCK_SLIDE" val="1"/>
  <p:tag name="ARTICULATE_HIDE_SLIDE" val="0"/>
  <p:tag name="ARTICULATE_PLAYER_CONTROL_PREVIOUS" val="False"/>
  <p:tag name="ARTICULATE_PLAYER_CONTROL_NEXT" val="False"/>
  <p:tag name="ARTICULATE_PLAYER_CONTROL_GLOSSARY" val="True"/>
  <p:tag name="ARTICULATE_PLAYER_CONTROL_PLAYPAUSE" val="True"/>
  <p:tag name="ARTICULATE_USED_LAYOUT" val="1"/>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TITLE_TAG" val="100% Juice"/>
  <p:tag name="AUDIO_ID" val="318"/>
  <p:tag name="ARTICULATE_AUDIO_RECORDED" val="1"/>
  <p:tag name="ELAPSEDTIME" val="8.56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2.xml><?xml version="1.0" encoding="utf-8"?>
<p:tagLst xmlns:a="http://schemas.openxmlformats.org/drawingml/2006/main" xmlns:r="http://schemas.openxmlformats.org/officeDocument/2006/relationships" xmlns:p="http://schemas.openxmlformats.org/presentationml/2006/main">
  <p:tag name="ARTICULATE_TITLE_TAG" val="Juice Labels"/>
  <p:tag name="AUDIO_ID" val="316"/>
  <p:tag name="ARTICULATE_AUDIO_RECORDED" val="1"/>
  <p:tag name="ANNOTATION_TYPE_1" val="0"/>
  <p:tag name="ANNOTATION_START_1" val="15.9"/>
  <p:tag name="ANNOTATION_TOP_1" val="534"/>
  <p:tag name="ANNOTATION_LEFT_1" val="441"/>
  <p:tag name="ANNOTATION_WIDTH_1" val="150"/>
  <p:tag name="ANNOTATION_HEIGHT_1" val="150"/>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COUNT" val="1"/>
  <p:tag name="TIMELINE" val="4.80/12.00"/>
  <p:tag name="ELAPSEDTIME" val="22.77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4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44.xml><?xml version="1.0" encoding="utf-8"?>
<p:tagLst xmlns:a="http://schemas.openxmlformats.org/drawingml/2006/main" xmlns:r="http://schemas.openxmlformats.org/officeDocument/2006/relationships" xmlns:p="http://schemas.openxmlformats.org/presentationml/2006/main">
  <p:tag name="ARTICULATE_TITLE_TAG" val="Juice Labels "/>
  <p:tag name="AUDIO_ID" val="319"/>
  <p:tag name="ARTICULATE_AUDIO_RECORDED" val="1"/>
  <p:tag name="ANNOTATION_COUNT" val="0"/>
  <p:tag name="TIMELINE" val="12.50"/>
  <p:tag name="ELAPSEDTIME" val="20.71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4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6.xml><?xml version="1.0" encoding="utf-8"?>
<p:tagLst xmlns:a="http://schemas.openxmlformats.org/drawingml/2006/main" xmlns:r="http://schemas.openxmlformats.org/officeDocument/2006/relationships" xmlns:p="http://schemas.openxmlformats.org/presentationml/2006/main">
  <p:tag name="ANNOTATION_COUNT" val="0"/>
  <p:tag name="ARTICULATE_TITLE_TAG" val="Ideas for Serving Less Juice"/>
  <p:tag name="AUDIO_ID" val="269"/>
  <p:tag name="ARTICULATE_AUDIO_RECORDED" val="1"/>
  <p:tag name="TIMELINE" val="18.60/23.50/27.90/29.40/31.00"/>
  <p:tag name="ELAPSEDTIME" val="45.40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47.xml><?xml version="1.0" encoding="utf-8"?>
<p:tagLst xmlns:a="http://schemas.openxmlformats.org/drawingml/2006/main" xmlns:r="http://schemas.openxmlformats.org/officeDocument/2006/relationships" xmlns:p="http://schemas.openxmlformats.org/presentationml/2006/main">
  <p:tag name="BULLET_17" val="8226"/>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MARGIN_1" val="0"/>
  <p:tag name="MARGIN_2" val="36"/>
  <p:tag name="MARGIN_3" val="72"/>
  <p:tag name="MARGIN_4" val="108"/>
  <p:tag name="MARGIN_5" val="144"/>
  <p:tag name="FONT_SIZE" val="12"/>
</p:tagLst>
</file>

<file path=ppt/tags/tag48.xml><?xml version="1.0" encoding="utf-8"?>
<p:tagLst xmlns:a="http://schemas.openxmlformats.org/drawingml/2006/main" xmlns:r="http://schemas.openxmlformats.org/officeDocument/2006/relationships" xmlns:p="http://schemas.openxmlformats.org/presentationml/2006/main">
  <p:tag name="ANNOTATION_COUNT" val="0"/>
  <p:tag name="ARTICULATE_TITLE_TAG" val="Take Home Message #3"/>
  <p:tag name="AUDIO_ID" val="295"/>
  <p:tag name="ARTICULATE_AUDIO_RECORDED" val="1"/>
  <p:tag name="ELAPSEDTIME" val="10.37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49.xml><?xml version="1.0" encoding="utf-8"?>
<p:tagLst xmlns:a="http://schemas.openxmlformats.org/drawingml/2006/main" xmlns:r="http://schemas.openxmlformats.org/officeDocument/2006/relationships" xmlns:p="http://schemas.openxmlformats.org/presentationml/2006/main">
  <p:tag name="ARTICULATE_TITLE_TAG" val="Message #4: Water"/>
  <p:tag name="AUDIO_ID" val="265"/>
  <p:tag name="ARTICULATE_AUDIO_RECORDED" val="1"/>
  <p:tag name="ANNOTATION_COUNT" val="0"/>
  <p:tag name="ORIGINAL_AUDIO_FILEPATH" val="C:\Users\khazard\Desktop\slide26.mp3"/>
  <p:tag name="ELAPSEDTIME" val="28.96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Lst>
</file>

<file path=ppt/tags/tag51.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ANNOTATION_COUNT" val="0"/>
  <p:tag name="ELAPSEDTIME" val="90.14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5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Lst>
</file>

<file path=ppt/tags/tag53.xml><?xml version="1.0" encoding="utf-8"?>
<p:tagLst xmlns:a="http://schemas.openxmlformats.org/drawingml/2006/main" xmlns:r="http://schemas.openxmlformats.org/officeDocument/2006/relationships" xmlns:p="http://schemas.openxmlformats.org/presentationml/2006/main">
  <p:tag name="ARTICULATE_TITLE_TAG" val="What About Water and CACFP?"/>
  <p:tag name="AUDIO_ID" val="286"/>
  <p:tag name="ARTICULATE_AUDIO_RECORDED" val="1"/>
  <p:tag name="ELAPSEDTIME" val="26.2"/>
  <p:tag name="ANNOTATION_COUNT" val="0"/>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5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55.xml><?xml version="1.0" encoding="utf-8"?>
<p:tagLst xmlns:a="http://schemas.openxmlformats.org/drawingml/2006/main" xmlns:r="http://schemas.openxmlformats.org/officeDocument/2006/relationships" xmlns:p="http://schemas.openxmlformats.org/presentationml/2006/main">
  <p:tag name="ANNOTATION_COUNT" val="0"/>
  <p:tag name="ARTICULATE_TITLE_TAG" val="Take Home Message #4"/>
  <p:tag name="AUDIO_ID" val="281"/>
  <p:tag name="ARTICULATE_AUDIO_RECORDED" val="1"/>
  <p:tag name="ELAPSEDTIME" val="7.15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56.xml><?xml version="1.0" encoding="utf-8"?>
<p:tagLst xmlns:a="http://schemas.openxmlformats.org/drawingml/2006/main" xmlns:r="http://schemas.openxmlformats.org/officeDocument/2006/relationships" xmlns:p="http://schemas.openxmlformats.org/presentationml/2006/main">
  <p:tag name="AUDIO_ID" val="266"/>
  <p:tag name="ARTICULATE_AUDIO_RECORDED" val="1"/>
  <p:tag name="ANNOTATION_COUNT" val="0"/>
  <p:tag name="ELAPSEDTIME" val="37.09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Lst>
</file>

<file path=ppt/tags/tag58.xml><?xml version="1.0" encoding="utf-8"?>
<p:tagLst xmlns:a="http://schemas.openxmlformats.org/drawingml/2006/main" xmlns:r="http://schemas.openxmlformats.org/officeDocument/2006/relationships" xmlns:p="http://schemas.openxmlformats.org/presentationml/2006/main">
  <p:tag name="AUDIO_ID" val="277"/>
  <p:tag name="ARTICULATE_AUDIO_RECORDED" val="1"/>
  <p:tag name="ANNOTATION_COUNT" val="0"/>
  <p:tag name="ELAPSEDTIME" val="75.23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Objectives"/>
  <p:tag name="AUDIO_ID" val="257"/>
  <p:tag name="ARTICULATE_AUDIO_RECORDED" val="1"/>
  <p:tag name="ELAPSEDTIME" val="26.592"/>
  <p:tag name="TIMELINE" val="3.40/11.00/13.40/18.30"/>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60.xml><?xml version="1.0" encoding="utf-8"?>
<p:tagLst xmlns:a="http://schemas.openxmlformats.org/drawingml/2006/main" xmlns:r="http://schemas.openxmlformats.org/officeDocument/2006/relationships" xmlns:p="http://schemas.openxmlformats.org/presentationml/2006/main">
  <p:tag name="AUDIO_ID" val="278"/>
  <p:tag name="ARTICULATE_AUDIO_RECORDED" val="1"/>
  <p:tag name="ANNOTATION_COUNT" val="0"/>
  <p:tag name="ELAPSEDTIME" val="47.83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62.xml><?xml version="1.0" encoding="utf-8"?>
<p:tagLst xmlns:a="http://schemas.openxmlformats.org/drawingml/2006/main" xmlns:r="http://schemas.openxmlformats.org/officeDocument/2006/relationships" xmlns:p="http://schemas.openxmlformats.org/presentationml/2006/main">
  <p:tag name="AUDIO_ID" val="287"/>
  <p:tag name="ARTICULATE_AUDIO_RECORDED" val="1"/>
  <p:tag name="ANNOTATION_COUNT" val="0"/>
  <p:tag name="ELAPSEDTIME" val="47.77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6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64.xml><?xml version="1.0" encoding="utf-8"?>
<p:tagLst xmlns:a="http://schemas.openxmlformats.org/drawingml/2006/main" xmlns:r="http://schemas.openxmlformats.org/officeDocument/2006/relationships" xmlns:p="http://schemas.openxmlformats.org/presentationml/2006/main">
  <p:tag name="ARTICULATE_TITLE_TAG" val="Final Take Home Message"/>
  <p:tag name="AUDIO_ID" val="300"/>
  <p:tag name="ARTICULATE_AUDIO_RECORDED" val="1"/>
  <p:tag name="ANNOTATION_COUNT" val="0"/>
  <p:tag name="ELAPSEDTIME" val="10.71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65.xml><?xml version="1.0" encoding="utf-8"?>
<p:tagLst xmlns:a="http://schemas.openxmlformats.org/drawingml/2006/main" xmlns:r="http://schemas.openxmlformats.org/officeDocument/2006/relationships" xmlns:p="http://schemas.openxmlformats.org/presentationml/2006/main">
  <p:tag name="AUDIO_ID" val="302"/>
  <p:tag name="ARTICULATE_AUDIO_RECORDED" val="1"/>
  <p:tag name="ANNOTATION_COUNT" val="0"/>
  <p:tag name="ELAPSEDTIME" val="15.07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66.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7.xml><?xml version="1.0" encoding="utf-8"?>
<p:tagLst xmlns:a="http://schemas.openxmlformats.org/drawingml/2006/main" xmlns:r="http://schemas.openxmlformats.org/officeDocument/2006/relationships" xmlns:p="http://schemas.openxmlformats.org/presentationml/2006/main">
  <p:tag name="AUDIO_ID" val="306"/>
  <p:tag name="ORIGINAL_AUDIO_FILEPATH" val="O:\CCHP\Healthy Beverages\Articulate Files\Sound files\bensound-cute.mp3"/>
  <p:tag name="ELAPSEDTIME" val="16.742"/>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True"/>
  <p:tag name="ARTICULATE_PLAYER_CONTROL_GLOSSARY" val="True"/>
  <p:tag name="ARTICULATE_PLAYER_CONTROL_PLAYPAUSE"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2.147484E+09"/>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UDIO_ID" val="259"/>
  <p:tag name="ARTICULATE_AUDIO_RECORDED" val="1"/>
  <p:tag name="ANNOTATION_COUNT" val="0"/>
  <p:tag name="ELAPSEDTIME" val="34.952"/>
  <p:tag name="TIMELINE" val="2.80/8.30/25.50"/>
  <p:tag name="ARTICULATE_NAV_LEVEL" val="1"/>
  <p:tag name="ARTICULATE_SLIDE_PRESENTER_GUID" val="bf4ee12e-8a9c-4869-aff1-5cc2d0fab6b6"/>
  <p:tag name="ARTICULATE_SLIDE_PAUSE" val="0"/>
  <p:tag name="ARTICULATE_LOCK_SLIDE" val="1"/>
  <p:tag name="ARTICULATE_HIDE_SLIDE" val="0"/>
  <p:tag name="ARTICULATE_PLAYER_CONTROL_PREVIOUS" val="True"/>
  <p:tag name="ARTICULATE_PLAYER_CONTROL_NEXT" val="False"/>
  <p:tag name="ARTICULATE_PLAYER_CONTROL_GLOSSARY" val="True"/>
  <p:tag name="ARTICULATE_PLAYER_CONTROL_PLAYPAUSE"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12210</TotalTime>
  <Words>3174</Words>
  <Application>Microsoft Office PowerPoint</Application>
  <PresentationFormat>On-screen Show (4:3)</PresentationFormat>
  <Paragraphs>364</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Calibri</vt:lpstr>
      <vt:lpstr>Times New Roman</vt:lpstr>
      <vt:lpstr>Wingdings</vt:lpstr>
      <vt:lpstr>Office Theme</vt:lpstr>
      <vt:lpstr>PowerPoint Presentation</vt:lpstr>
      <vt:lpstr>PowerPoint Presentation</vt:lpstr>
      <vt:lpstr>Introduction</vt:lpstr>
      <vt:lpstr>Why are drinks important  to children’s health?</vt:lpstr>
      <vt:lpstr>Healthy Beverages Laws and Regulations</vt:lpstr>
      <vt:lpstr>Four Key Messages of Healthy Beverages in Child Care Act (AB 2084)</vt:lpstr>
      <vt:lpstr>PowerPoint Presentation</vt:lpstr>
      <vt:lpstr>To summarize:</vt:lpstr>
      <vt:lpstr>Ideas for serving milk in child care programs:</vt:lpstr>
      <vt:lpstr>PowerPoint Presentation</vt:lpstr>
      <vt:lpstr>PowerPoint Presentation</vt:lpstr>
      <vt:lpstr>23% of California children ages 2-5 years drink one or more sugar-sweetened beverages per day</vt:lpstr>
      <vt:lpstr>Food producers must list all ingredients on food and drinks.</vt:lpstr>
      <vt:lpstr>PowerPoint Presentation</vt:lpstr>
      <vt:lpstr>Ideas for alternatives to drinks with added sweeteners</vt:lpstr>
      <vt:lpstr>PowerPoint Presentation</vt:lpstr>
      <vt:lpstr>PowerPoint Presentation</vt:lpstr>
      <vt:lpstr>PowerPoint Presentation</vt:lpstr>
      <vt:lpstr>PowerPoint Presentation</vt:lpstr>
      <vt:lpstr>PowerPoint Presentation</vt:lpstr>
      <vt:lpstr>Ideas for serving less juice</vt:lpstr>
      <vt:lpstr>PowerPoint Presentation</vt:lpstr>
      <vt:lpstr>PowerPoint Presentation</vt:lpstr>
      <vt:lpstr>Clean and Safe Drinking Water</vt:lpstr>
      <vt:lpstr>What about water and CACFP?</vt:lpstr>
      <vt:lpstr>PowerPoint Presentation</vt:lpstr>
      <vt:lpstr>Caring for Children with Special Needs</vt:lpstr>
      <vt:lpstr>Parent and Family Engagement</vt:lpstr>
      <vt:lpstr>Written Policies</vt:lpstr>
      <vt:lpstr>Ideas for Your Curriculum</vt:lpstr>
      <vt:lpstr>PowerPoint Presentation</vt:lpstr>
      <vt:lpstr>Thank you!</vt:lpstr>
      <vt:lpstr>Acknowledgements </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Beverages for  Early Care and Education</dc:title>
  <dc:creator>Rose, Bobbie</dc:creator>
  <cp:lastModifiedBy>Rose, Bobbie</cp:lastModifiedBy>
  <cp:revision>985</cp:revision>
  <dcterms:created xsi:type="dcterms:W3CDTF">2016-12-09T21:19:28Z</dcterms:created>
  <dcterms:modified xsi:type="dcterms:W3CDTF">2019-04-11T16:46:08Z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Health Beverages for</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A37D048A-A7B5-466D-91A6-683B0127A258</vt:lpwstr>
  </property>
  <property fmtid="{D5CDD505-2E9C-101B-9397-08002B2CF9AE}" pid="6" name="ArticulateProjectFull">
    <vt:lpwstr>C:\Users\khazard\Desktop\HealthyBeveragesWorking.ppta</vt:lpwstr>
  </property>
</Properties>
</file>