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ti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904" r:id="rId2"/>
  </p:sldMasterIdLst>
  <p:notesMasterIdLst>
    <p:notesMasterId r:id="rId40"/>
  </p:notesMasterIdLst>
  <p:handoutMasterIdLst>
    <p:handoutMasterId r:id="rId41"/>
  </p:handoutMasterIdLst>
  <p:sldIdLst>
    <p:sldId id="260" r:id="rId3"/>
    <p:sldId id="341" r:id="rId4"/>
    <p:sldId id="316" r:id="rId5"/>
    <p:sldId id="332" r:id="rId6"/>
    <p:sldId id="319" r:id="rId7"/>
    <p:sldId id="268" r:id="rId8"/>
    <p:sldId id="269" r:id="rId9"/>
    <p:sldId id="270" r:id="rId10"/>
    <p:sldId id="342" r:id="rId11"/>
    <p:sldId id="272" r:id="rId12"/>
    <p:sldId id="273" r:id="rId13"/>
    <p:sldId id="274" r:id="rId14"/>
    <p:sldId id="275" r:id="rId15"/>
    <p:sldId id="276" r:id="rId16"/>
    <p:sldId id="343" r:id="rId17"/>
    <p:sldId id="280" r:id="rId18"/>
    <p:sldId id="282" r:id="rId19"/>
    <p:sldId id="281" r:id="rId20"/>
    <p:sldId id="323" r:id="rId21"/>
    <p:sldId id="283" r:id="rId22"/>
    <p:sldId id="340" r:id="rId23"/>
    <p:sldId id="344" r:id="rId24"/>
    <p:sldId id="345" r:id="rId25"/>
    <p:sldId id="309" r:id="rId26"/>
    <p:sldId id="289" r:id="rId27"/>
    <p:sldId id="315" r:id="rId28"/>
    <p:sldId id="291" r:id="rId29"/>
    <p:sldId id="292" r:id="rId30"/>
    <p:sldId id="312" r:id="rId31"/>
    <p:sldId id="313" r:id="rId32"/>
    <p:sldId id="333" r:id="rId33"/>
    <p:sldId id="331" r:id="rId34"/>
    <p:sldId id="339" r:id="rId35"/>
    <p:sldId id="338" r:id="rId36"/>
    <p:sldId id="346" r:id="rId37"/>
    <p:sldId id="337" r:id="rId38"/>
    <p:sldId id="299" r:id="rId39"/>
  </p:sldIdLst>
  <p:sldSz cx="9144000" cy="6858000" type="screen4x3"/>
  <p:notesSz cx="6858000" cy="9296400"/>
  <p:defaultTextStyle>
    <a:defPPr>
      <a:defRPr lang="en-US"/>
    </a:defPPr>
    <a:lvl1pPr algn="l" defTabSz="457200" rtl="0" fontAlgn="base">
      <a:spcBef>
        <a:spcPct val="0"/>
      </a:spcBef>
      <a:spcAft>
        <a:spcPct val="0"/>
      </a:spcAft>
      <a:defRPr kern="1200">
        <a:solidFill>
          <a:schemeClr val="tx1"/>
        </a:solidFill>
        <a:latin typeface="Arial" pitchFamily="34" charset="0"/>
        <a:ea typeface="ヒラギノ角ゴ Pro W3"/>
        <a:cs typeface="ヒラギノ角ゴ Pro W3"/>
      </a:defRPr>
    </a:lvl1pPr>
    <a:lvl2pPr marL="457200" algn="l" defTabSz="457200" rtl="0" fontAlgn="base">
      <a:spcBef>
        <a:spcPct val="0"/>
      </a:spcBef>
      <a:spcAft>
        <a:spcPct val="0"/>
      </a:spcAft>
      <a:defRPr kern="1200">
        <a:solidFill>
          <a:schemeClr val="tx1"/>
        </a:solidFill>
        <a:latin typeface="Arial" pitchFamily="34" charset="0"/>
        <a:ea typeface="ヒラギノ角ゴ Pro W3"/>
        <a:cs typeface="ヒラギノ角ゴ Pro W3"/>
      </a:defRPr>
    </a:lvl2pPr>
    <a:lvl3pPr marL="914400" algn="l" defTabSz="457200" rtl="0" fontAlgn="base">
      <a:spcBef>
        <a:spcPct val="0"/>
      </a:spcBef>
      <a:spcAft>
        <a:spcPct val="0"/>
      </a:spcAft>
      <a:defRPr kern="1200">
        <a:solidFill>
          <a:schemeClr val="tx1"/>
        </a:solidFill>
        <a:latin typeface="Arial" pitchFamily="34" charset="0"/>
        <a:ea typeface="ヒラギノ角ゴ Pro W3"/>
        <a:cs typeface="ヒラギノ角ゴ Pro W3"/>
      </a:defRPr>
    </a:lvl3pPr>
    <a:lvl4pPr marL="1371600" algn="l" defTabSz="457200" rtl="0" fontAlgn="base">
      <a:spcBef>
        <a:spcPct val="0"/>
      </a:spcBef>
      <a:spcAft>
        <a:spcPct val="0"/>
      </a:spcAft>
      <a:defRPr kern="1200">
        <a:solidFill>
          <a:schemeClr val="tx1"/>
        </a:solidFill>
        <a:latin typeface="Arial" pitchFamily="34" charset="0"/>
        <a:ea typeface="ヒラギノ角ゴ Pro W3"/>
        <a:cs typeface="ヒラギノ角ゴ Pro W3"/>
      </a:defRPr>
    </a:lvl4pPr>
    <a:lvl5pPr marL="1828800" algn="l" defTabSz="457200" rtl="0" fontAlgn="base">
      <a:spcBef>
        <a:spcPct val="0"/>
      </a:spcBef>
      <a:spcAft>
        <a:spcPct val="0"/>
      </a:spcAft>
      <a:defRPr kern="1200">
        <a:solidFill>
          <a:schemeClr val="tx1"/>
        </a:solidFill>
        <a:latin typeface="Arial" pitchFamily="34" charset="0"/>
        <a:ea typeface="ヒラギノ角ゴ Pro W3"/>
        <a:cs typeface="ヒラギノ角ゴ Pro W3"/>
      </a:defRPr>
    </a:lvl5pPr>
    <a:lvl6pPr marL="2286000" algn="l" defTabSz="914400" rtl="0" eaLnBrk="1" latinLnBrk="0" hangingPunct="1">
      <a:defRPr kern="1200">
        <a:solidFill>
          <a:schemeClr val="tx1"/>
        </a:solidFill>
        <a:latin typeface="Arial" pitchFamily="34" charset="0"/>
        <a:ea typeface="ヒラギノ角ゴ Pro W3"/>
        <a:cs typeface="ヒラギノ角ゴ Pro W3"/>
      </a:defRPr>
    </a:lvl6pPr>
    <a:lvl7pPr marL="2743200" algn="l" defTabSz="914400" rtl="0" eaLnBrk="1" latinLnBrk="0" hangingPunct="1">
      <a:defRPr kern="1200">
        <a:solidFill>
          <a:schemeClr val="tx1"/>
        </a:solidFill>
        <a:latin typeface="Arial" pitchFamily="34" charset="0"/>
        <a:ea typeface="ヒラギノ角ゴ Pro W3"/>
        <a:cs typeface="ヒラギノ角ゴ Pro W3"/>
      </a:defRPr>
    </a:lvl7pPr>
    <a:lvl8pPr marL="3200400" algn="l" defTabSz="914400" rtl="0" eaLnBrk="1" latinLnBrk="0" hangingPunct="1">
      <a:defRPr kern="1200">
        <a:solidFill>
          <a:schemeClr val="tx1"/>
        </a:solidFill>
        <a:latin typeface="Arial" pitchFamily="34" charset="0"/>
        <a:ea typeface="ヒラギノ角ゴ Pro W3"/>
        <a:cs typeface="ヒラギノ角ゴ Pro W3"/>
      </a:defRPr>
    </a:lvl8pPr>
    <a:lvl9pPr marL="3657600" algn="l" defTabSz="914400" rtl="0" eaLnBrk="1" latinLnBrk="0" hangingPunct="1">
      <a:defRPr kern="1200">
        <a:solidFill>
          <a:schemeClr val="tx1"/>
        </a:solidFill>
        <a:latin typeface="Arial" pitchFamily="34" charset="0"/>
        <a:ea typeface="ヒラギノ角ゴ Pro W3"/>
        <a:cs typeface="ヒラギノ角ゴ Pro W3"/>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2928">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6E389"/>
    <a:srgbClr val="2B69B3"/>
    <a:srgbClr val="05D8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6679" autoAdjust="0"/>
  </p:normalViewPr>
  <p:slideViewPr>
    <p:cSldViewPr snapToGrid="0" snapToObjects="1">
      <p:cViewPr varScale="1">
        <p:scale>
          <a:sx n="83" d="100"/>
          <a:sy n="83" d="100"/>
        </p:scale>
        <p:origin x="-774" y="-8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82" d="100"/>
          <a:sy n="82" d="100"/>
        </p:scale>
        <p:origin x="-2216" y="-104"/>
      </p:cViewPr>
      <p:guideLst>
        <p:guide orient="horz" pos="2928"/>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1074" name="Rectangle 2"/>
          <p:cNvSpPr>
            <a:spLocks noGrp="1" noChangeArrowheads="1"/>
          </p:cNvSpPr>
          <p:nvPr>
            <p:ph type="hdr" sz="quarter"/>
          </p:nvPr>
        </p:nvSpPr>
        <p:spPr bwMode="auto">
          <a:xfrm>
            <a:off x="0" y="0"/>
            <a:ext cx="2971800" cy="465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defRPr>
            </a:lvl1pPr>
          </a:lstStyle>
          <a:p>
            <a:pPr>
              <a:defRPr/>
            </a:pPr>
            <a:endParaRPr lang="en-US"/>
          </a:p>
        </p:txBody>
      </p:sp>
      <p:sp>
        <p:nvSpPr>
          <p:cNvPr id="131075" name="Rectangle 3"/>
          <p:cNvSpPr>
            <a:spLocks noGrp="1" noChangeArrowheads="1"/>
          </p:cNvSpPr>
          <p:nvPr>
            <p:ph type="dt" sz="quarter" idx="1"/>
          </p:nvPr>
        </p:nvSpPr>
        <p:spPr bwMode="auto">
          <a:xfrm>
            <a:off x="3884613" y="0"/>
            <a:ext cx="2971800" cy="465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pPr>
              <a:defRPr/>
            </a:pPr>
            <a:fld id="{F2A1C86E-38A2-4B92-99E0-FF8CAF3EF522}" type="datetimeFigureOut">
              <a:rPr lang="en-US"/>
              <a:pPr>
                <a:defRPr/>
              </a:pPr>
              <a:t>5/3/2016</a:t>
            </a:fld>
            <a:endParaRPr lang="en-US" dirty="0"/>
          </a:p>
        </p:txBody>
      </p:sp>
      <p:sp>
        <p:nvSpPr>
          <p:cNvPr id="131076" name="Rectangle 4"/>
          <p:cNvSpPr>
            <a:spLocks noGrp="1" noChangeArrowheads="1"/>
          </p:cNvSpPr>
          <p:nvPr>
            <p:ph type="ftr" sz="quarter" idx="2"/>
          </p:nvPr>
        </p:nvSpPr>
        <p:spPr bwMode="auto">
          <a:xfrm>
            <a:off x="0" y="8829675"/>
            <a:ext cx="2971800" cy="4651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defRPr>
            </a:lvl1pPr>
          </a:lstStyle>
          <a:p>
            <a:pPr>
              <a:defRPr/>
            </a:pPr>
            <a:endParaRPr lang="en-US"/>
          </a:p>
        </p:txBody>
      </p:sp>
      <p:sp>
        <p:nvSpPr>
          <p:cNvPr id="131077" name="Rectangle 5"/>
          <p:cNvSpPr>
            <a:spLocks noGrp="1" noChangeArrowheads="1"/>
          </p:cNvSpPr>
          <p:nvPr>
            <p:ph type="sldNum" sz="quarter" idx="3"/>
          </p:nvPr>
        </p:nvSpPr>
        <p:spPr bwMode="auto">
          <a:xfrm>
            <a:off x="3884613" y="8829675"/>
            <a:ext cx="2971800" cy="4651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pPr>
              <a:defRPr/>
            </a:pPr>
            <a:fld id="{0E1E2940-674E-471B-B611-1709BCAEC4BE}" type="slidenum">
              <a:rPr lang="en-US"/>
              <a:pPr>
                <a:defRPr/>
              </a:pPr>
              <a:t>‹#›</a:t>
            </a:fld>
            <a:endParaRPr lang="en-US" dirty="0"/>
          </a:p>
        </p:txBody>
      </p:sp>
    </p:spTree>
    <p:extLst>
      <p:ext uri="{BB962C8B-B14F-4D97-AF65-F5344CB8AC3E}">
        <p14:creationId xmlns:p14="http://schemas.microsoft.com/office/powerpoint/2010/main" val="254993709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5138"/>
          </a:xfrm>
          <a:prstGeom prst="rect">
            <a:avLst/>
          </a:prstGeom>
        </p:spPr>
        <p:txBody>
          <a:bodyPr vert="horz" lIns="91440" tIns="45720" rIns="91440" bIns="45720" rtlCol="0"/>
          <a:lstStyle>
            <a:lvl1pPr algn="l">
              <a:defRPr sz="1200">
                <a:latin typeface="Arial" pitchFamily="34" charset="0"/>
                <a:ea typeface="ヒラギノ角ゴ Pro W3" pitchFamily="37" charset="-128"/>
                <a:cs typeface="+mn-cs"/>
              </a:defRPr>
            </a:lvl1pPr>
          </a:lstStyle>
          <a:p>
            <a:pPr>
              <a:defRPr/>
            </a:pPr>
            <a:endParaRPr lang="en-US"/>
          </a:p>
        </p:txBody>
      </p:sp>
      <p:sp>
        <p:nvSpPr>
          <p:cNvPr id="3" name="Date Placeholder 2"/>
          <p:cNvSpPr>
            <a:spLocks noGrp="1"/>
          </p:cNvSpPr>
          <p:nvPr>
            <p:ph type="dt" idx="1"/>
          </p:nvPr>
        </p:nvSpPr>
        <p:spPr>
          <a:xfrm>
            <a:off x="3884613" y="0"/>
            <a:ext cx="2971800" cy="465138"/>
          </a:xfrm>
          <a:prstGeom prst="rect">
            <a:avLst/>
          </a:prstGeom>
        </p:spPr>
        <p:txBody>
          <a:bodyPr vert="horz" lIns="91440" tIns="45720" rIns="91440" bIns="45720" rtlCol="0"/>
          <a:lstStyle>
            <a:lvl1pPr algn="r">
              <a:defRPr sz="1200">
                <a:latin typeface="Arial" pitchFamily="34" charset="0"/>
                <a:ea typeface="ヒラギノ角ゴ Pro W3" pitchFamily="37" charset="-128"/>
                <a:cs typeface="+mn-cs"/>
              </a:defRPr>
            </a:lvl1pPr>
          </a:lstStyle>
          <a:p>
            <a:pPr>
              <a:defRPr/>
            </a:pPr>
            <a:fld id="{57552231-406D-4775-92C0-30A6718C6EA5}" type="datetimeFigureOut">
              <a:rPr lang="en-US"/>
              <a:pPr>
                <a:defRPr/>
              </a:pPr>
              <a:t>5/3/2016</a:t>
            </a:fld>
            <a:endParaRPr lang="en-US" dirty="0"/>
          </a:p>
        </p:txBody>
      </p:sp>
      <p:sp>
        <p:nvSpPr>
          <p:cNvPr id="4" name="Slide Image Placeholder 3"/>
          <p:cNvSpPr>
            <a:spLocks noGrp="1" noRot="1" noChangeAspect="1"/>
          </p:cNvSpPr>
          <p:nvPr>
            <p:ph type="sldImg" idx="2"/>
          </p:nvPr>
        </p:nvSpPr>
        <p:spPr>
          <a:xfrm>
            <a:off x="1104900" y="696913"/>
            <a:ext cx="4648200" cy="348615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85800" y="4416425"/>
            <a:ext cx="5486400" cy="4183063"/>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829675"/>
            <a:ext cx="2971800" cy="465138"/>
          </a:xfrm>
          <a:prstGeom prst="rect">
            <a:avLst/>
          </a:prstGeom>
        </p:spPr>
        <p:txBody>
          <a:bodyPr vert="horz" lIns="91440" tIns="45720" rIns="91440" bIns="45720" rtlCol="0" anchor="b"/>
          <a:lstStyle>
            <a:lvl1pPr algn="l">
              <a:defRPr sz="1200">
                <a:latin typeface="Arial" pitchFamily="34" charset="0"/>
                <a:ea typeface="ヒラギノ角ゴ Pro W3" pitchFamily="37" charset="-128"/>
                <a:cs typeface="+mn-cs"/>
              </a:defRPr>
            </a:lvl1pPr>
          </a:lstStyle>
          <a:p>
            <a:pPr>
              <a:defRPr/>
            </a:pPr>
            <a:endParaRPr lang="en-US"/>
          </a:p>
        </p:txBody>
      </p:sp>
      <p:sp>
        <p:nvSpPr>
          <p:cNvPr id="7" name="Slide Number Placeholder 6"/>
          <p:cNvSpPr>
            <a:spLocks noGrp="1"/>
          </p:cNvSpPr>
          <p:nvPr>
            <p:ph type="sldNum" sz="quarter" idx="5"/>
          </p:nvPr>
        </p:nvSpPr>
        <p:spPr>
          <a:xfrm>
            <a:off x="3884613" y="8829675"/>
            <a:ext cx="2971800" cy="465138"/>
          </a:xfrm>
          <a:prstGeom prst="rect">
            <a:avLst/>
          </a:prstGeom>
        </p:spPr>
        <p:txBody>
          <a:bodyPr vert="horz" lIns="91440" tIns="45720" rIns="91440" bIns="45720" rtlCol="0" anchor="b"/>
          <a:lstStyle>
            <a:lvl1pPr algn="r">
              <a:defRPr sz="1200">
                <a:latin typeface="Arial" pitchFamily="34" charset="0"/>
                <a:ea typeface="ヒラギノ角ゴ Pro W3" pitchFamily="37" charset="-128"/>
                <a:cs typeface="+mn-cs"/>
              </a:defRPr>
            </a:lvl1pPr>
          </a:lstStyle>
          <a:p>
            <a:pPr>
              <a:defRPr/>
            </a:pPr>
            <a:fld id="{B76E7C56-E781-4050-8DB8-442DFE1DC6DE}" type="slidenum">
              <a:rPr lang="en-US"/>
              <a:pPr>
                <a:defRPr/>
              </a:pPr>
              <a:t>‹#›</a:t>
            </a:fld>
            <a:endParaRPr lang="en-US" dirty="0"/>
          </a:p>
        </p:txBody>
      </p:sp>
    </p:spTree>
    <p:extLst>
      <p:ext uri="{BB962C8B-B14F-4D97-AF65-F5344CB8AC3E}">
        <p14:creationId xmlns:p14="http://schemas.microsoft.com/office/powerpoint/2010/main" val="1520719713"/>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smtClean="0"/>
          </a:p>
        </p:txBody>
      </p:sp>
      <p:sp>
        <p:nvSpPr>
          <p:cNvPr id="4" name="Slide Number Placeholder 3"/>
          <p:cNvSpPr>
            <a:spLocks noGrp="1"/>
          </p:cNvSpPr>
          <p:nvPr>
            <p:ph type="sldNum" sz="quarter" idx="5"/>
          </p:nvPr>
        </p:nvSpPr>
        <p:spPr/>
        <p:txBody>
          <a:bodyPr/>
          <a:lstStyle/>
          <a:p>
            <a:pPr>
              <a:defRPr/>
            </a:pPr>
            <a:fld id="{6C4BC04A-32E7-4ED6-9B5E-D793606F415F}" type="slidenum">
              <a:rPr lang="en-US" smtClean="0"/>
              <a:pPr>
                <a:defRPr/>
              </a:pPr>
              <a:t>1</a:t>
            </a:fld>
            <a:endParaRPr lang="en-US" dirty="0"/>
          </a:p>
        </p:txBody>
      </p:sp>
    </p:spTree>
    <p:extLst>
      <p:ext uri="{BB962C8B-B14F-4D97-AF65-F5344CB8AC3E}">
        <p14:creationId xmlns:p14="http://schemas.microsoft.com/office/powerpoint/2010/main" val="749603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lvl="2" eaLnBrk="1" hangingPunct="1">
              <a:spcBef>
                <a:spcPct val="0"/>
              </a:spcBef>
            </a:pPr>
            <a:r>
              <a:rPr lang="en-US" altLang="en-US" dirty="0" smtClean="0"/>
              <a:t>We’ve seen that pest problems exist in child care centers.  Now let’s take a look at one traditional solution to pests (pesticides) and why this is no longer the recommended method of pest management.  Later today, we’ll go through and learn about what </a:t>
            </a:r>
            <a:r>
              <a:rPr lang="en-US" altLang="en-US" i="1" dirty="0" smtClean="0"/>
              <a:t>is</a:t>
            </a:r>
            <a:r>
              <a:rPr lang="en-US" altLang="en-US" dirty="0" smtClean="0"/>
              <a:t> recommended!</a:t>
            </a:r>
          </a:p>
          <a:p>
            <a:pPr eaLnBrk="1" hangingPunct="1">
              <a:spcBef>
                <a:spcPct val="0"/>
              </a:spcBef>
            </a:pPr>
            <a:endParaRPr lang="en-US" altLang="en-US" b="1" dirty="0" smtClean="0"/>
          </a:p>
          <a:p>
            <a:pPr eaLnBrk="1" hangingPunct="1">
              <a:spcBef>
                <a:spcPct val="0"/>
              </a:spcBef>
            </a:pPr>
            <a:r>
              <a:rPr lang="en-US" altLang="en-US" dirty="0" smtClean="0"/>
              <a:t>What are pesticides? Can anyone come up with a definition?  Think about why we use pesticides…</a:t>
            </a:r>
          </a:p>
          <a:p>
            <a:pPr eaLnBrk="1" hangingPunct="1">
              <a:spcBef>
                <a:spcPct val="0"/>
              </a:spcBef>
            </a:pPr>
            <a:r>
              <a:rPr lang="en-US" altLang="en-US" dirty="0" smtClean="0"/>
              <a:t>A pesticide is a poison that is designed to kill or control living things such as weeds, bugs, spiders, or anything that you do not want to live in your child care facility or yard. All pesticides are potentially harmful. This is particularly the case if the label instructions are not followed precisely. Pesticides should be used as a last resort. Pesticide sprays and foggers are especially harmful and should be avoided in child care programs.</a:t>
            </a:r>
          </a:p>
          <a:p>
            <a:pPr eaLnBrk="1" hangingPunct="1">
              <a:spcBef>
                <a:spcPct val="0"/>
              </a:spcBef>
            </a:pPr>
            <a:endParaRPr lang="en-US" altLang="en-US" dirty="0" smtClean="0"/>
          </a:p>
          <a:p>
            <a:pPr eaLnBrk="1" hangingPunct="1">
              <a:spcBef>
                <a:spcPct val="0"/>
              </a:spcBef>
            </a:pPr>
            <a:r>
              <a:rPr lang="en-US" altLang="en-US" dirty="0" smtClean="0"/>
              <a:t>Can anyone think of some examples of pesticides?  Show pesticide examples.  </a:t>
            </a:r>
          </a:p>
          <a:p>
            <a:pPr eaLnBrk="1" hangingPunct="1">
              <a:spcBef>
                <a:spcPct val="0"/>
              </a:spcBef>
            </a:pPr>
            <a:endParaRPr lang="en-US" altLang="en-US" dirty="0" smtClean="0"/>
          </a:p>
          <a:p>
            <a:pPr eaLnBrk="1" hangingPunct="1">
              <a:spcBef>
                <a:spcPct val="0"/>
              </a:spcBef>
            </a:pPr>
            <a:r>
              <a:rPr lang="en-US" altLang="en-US" dirty="0" smtClean="0"/>
              <a:t>Today, we’ll teach you safer, non-toxic alternatives to pest management.</a:t>
            </a:r>
          </a:p>
        </p:txBody>
      </p:sp>
      <p:sp>
        <p:nvSpPr>
          <p:cNvPr id="604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defTabSz="457200" eaLnBrk="0" fontAlgn="base" hangingPunct="0">
              <a:spcBef>
                <a:spcPct val="30000"/>
              </a:spcBef>
              <a:spcAft>
                <a:spcPct val="0"/>
              </a:spcAft>
              <a:defRPr sz="1200">
                <a:solidFill>
                  <a:schemeClr val="tx1"/>
                </a:solidFill>
                <a:latin typeface="Calibri" pitchFamily="34" charset="0"/>
              </a:defRPr>
            </a:lvl6pPr>
            <a:lvl7pPr marL="2971800" indent="-228600" defTabSz="457200" eaLnBrk="0" fontAlgn="base" hangingPunct="0">
              <a:spcBef>
                <a:spcPct val="30000"/>
              </a:spcBef>
              <a:spcAft>
                <a:spcPct val="0"/>
              </a:spcAft>
              <a:defRPr sz="1200">
                <a:solidFill>
                  <a:schemeClr val="tx1"/>
                </a:solidFill>
                <a:latin typeface="Calibri" pitchFamily="34" charset="0"/>
              </a:defRPr>
            </a:lvl7pPr>
            <a:lvl8pPr marL="3429000" indent="-228600" defTabSz="457200" eaLnBrk="0" fontAlgn="base" hangingPunct="0">
              <a:spcBef>
                <a:spcPct val="30000"/>
              </a:spcBef>
              <a:spcAft>
                <a:spcPct val="0"/>
              </a:spcAft>
              <a:defRPr sz="1200">
                <a:solidFill>
                  <a:schemeClr val="tx1"/>
                </a:solidFill>
                <a:latin typeface="Calibri" pitchFamily="34" charset="0"/>
              </a:defRPr>
            </a:lvl8pPr>
            <a:lvl9pPr marL="3886200" indent="-228600" defTabSz="4572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88A46ACE-29F4-4EBE-8DF8-C8747E6DEF7F}" type="slidenum">
              <a:rPr lang="en-US" altLang="en-US" smtClean="0">
                <a:latin typeface="Arial" pitchFamily="34" charset="0"/>
                <a:ea typeface="ヒラギノ角ゴ Pro W3"/>
                <a:cs typeface="ヒラギノ角ゴ Pro W3"/>
              </a:rPr>
              <a:pPr eaLnBrk="1" hangingPunct="1">
                <a:spcBef>
                  <a:spcPct val="0"/>
                </a:spcBef>
              </a:pPr>
              <a:t>10</a:t>
            </a:fld>
            <a:endParaRPr lang="en-US" altLang="en-US" smtClean="0">
              <a:latin typeface="Arial" pitchFamily="34" charset="0"/>
              <a:ea typeface="ヒラギノ角ゴ Pro W3"/>
              <a:cs typeface="ヒラギノ角ゴ Pro W3"/>
            </a:endParaRPr>
          </a:p>
        </p:txBody>
      </p:sp>
    </p:spTree>
    <p:extLst>
      <p:ext uri="{BB962C8B-B14F-4D97-AF65-F5344CB8AC3E}">
        <p14:creationId xmlns:p14="http://schemas.microsoft.com/office/powerpoint/2010/main" val="31558023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a:bodyPr>
          <a:lstStyle/>
          <a:p>
            <a:pPr eaLnBrk="1" fontAlgn="auto" hangingPunct="1">
              <a:spcBef>
                <a:spcPts val="0"/>
              </a:spcBef>
              <a:spcAft>
                <a:spcPts val="0"/>
              </a:spcAft>
              <a:buFont typeface="Arial" pitchFamily="34" charset="0"/>
              <a:buNone/>
              <a:defRPr/>
            </a:pPr>
            <a:r>
              <a:rPr lang="en-US" dirty="0" smtClean="0"/>
              <a:t>There are many concerns associated with pesticide-use. In fact, risk from exposure may outweigh the benefit of killing pests. One significant concern is health outcomes. Many studies have shown that exposure to pesticides can cause immediate reactions, and we know that there can also be long-term health problems.  </a:t>
            </a:r>
          </a:p>
          <a:p>
            <a:pPr eaLnBrk="1" fontAlgn="auto" hangingPunct="1">
              <a:spcBef>
                <a:spcPts val="0"/>
              </a:spcBef>
              <a:spcAft>
                <a:spcPts val="0"/>
              </a:spcAft>
              <a:buFont typeface="Arial" pitchFamily="34" charset="0"/>
              <a:buNone/>
              <a:defRPr/>
            </a:pPr>
            <a:endParaRPr lang="en-US" dirty="0" smtClean="0"/>
          </a:p>
          <a:p>
            <a:pPr eaLnBrk="1" fontAlgn="auto" hangingPunct="1">
              <a:spcBef>
                <a:spcPts val="0"/>
              </a:spcBef>
              <a:spcAft>
                <a:spcPts val="0"/>
              </a:spcAft>
              <a:buFont typeface="Arial" pitchFamily="34" charset="0"/>
              <a:buNone/>
              <a:defRPr/>
            </a:pPr>
            <a:r>
              <a:rPr lang="en-US" dirty="0" smtClean="0"/>
              <a:t>Exposure to pesticides over a long time may also cause sickness or affect development. New studies show that children regularly exposed to low levels of pesticides may not be poisoned or get sick right away, but they may suffer from health problems that don’t show up for many years.  </a:t>
            </a:r>
          </a:p>
          <a:p>
            <a:pPr eaLnBrk="1" fontAlgn="auto" hangingPunct="1">
              <a:spcBef>
                <a:spcPts val="0"/>
              </a:spcBef>
              <a:spcAft>
                <a:spcPts val="0"/>
              </a:spcAft>
              <a:buFont typeface="Arial" pitchFamily="34" charset="0"/>
              <a:buNone/>
              <a:defRPr/>
            </a:pPr>
            <a:endParaRPr lang="en-US" dirty="0" smtClean="0"/>
          </a:p>
          <a:p>
            <a:pPr eaLnBrk="1" fontAlgn="auto" hangingPunct="1">
              <a:spcBef>
                <a:spcPts val="0"/>
              </a:spcBef>
              <a:spcAft>
                <a:spcPts val="0"/>
              </a:spcAft>
              <a:buFont typeface="Arial" pitchFamily="34" charset="0"/>
              <a:buNone/>
              <a:defRPr/>
            </a:pPr>
            <a:r>
              <a:rPr lang="en-US" dirty="0" smtClean="0"/>
              <a:t>This image is from a study from Mexico on exposure to pesticides. Children ages 4-5 years old in two different communities were asked to draw a picture of a person. On the left are children’s drawings who lived in the foothills where pesticide were not used and on the right are children’s drawings who lived in the valley where pesticide use was used widely. You can see the difference in the drawings of the kids.</a:t>
            </a:r>
          </a:p>
        </p:txBody>
      </p:sp>
      <p:sp>
        <p:nvSpPr>
          <p:cNvPr id="614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defTabSz="457200" eaLnBrk="0" fontAlgn="base" hangingPunct="0">
              <a:spcBef>
                <a:spcPct val="30000"/>
              </a:spcBef>
              <a:spcAft>
                <a:spcPct val="0"/>
              </a:spcAft>
              <a:defRPr sz="1200">
                <a:solidFill>
                  <a:schemeClr val="tx1"/>
                </a:solidFill>
                <a:latin typeface="Calibri" pitchFamily="34" charset="0"/>
              </a:defRPr>
            </a:lvl6pPr>
            <a:lvl7pPr marL="2971800" indent="-228600" defTabSz="457200" eaLnBrk="0" fontAlgn="base" hangingPunct="0">
              <a:spcBef>
                <a:spcPct val="30000"/>
              </a:spcBef>
              <a:spcAft>
                <a:spcPct val="0"/>
              </a:spcAft>
              <a:defRPr sz="1200">
                <a:solidFill>
                  <a:schemeClr val="tx1"/>
                </a:solidFill>
                <a:latin typeface="Calibri" pitchFamily="34" charset="0"/>
              </a:defRPr>
            </a:lvl7pPr>
            <a:lvl8pPr marL="3429000" indent="-228600" defTabSz="457200" eaLnBrk="0" fontAlgn="base" hangingPunct="0">
              <a:spcBef>
                <a:spcPct val="30000"/>
              </a:spcBef>
              <a:spcAft>
                <a:spcPct val="0"/>
              </a:spcAft>
              <a:defRPr sz="1200">
                <a:solidFill>
                  <a:schemeClr val="tx1"/>
                </a:solidFill>
                <a:latin typeface="Calibri" pitchFamily="34" charset="0"/>
              </a:defRPr>
            </a:lvl8pPr>
            <a:lvl9pPr marL="3886200" indent="-228600" defTabSz="4572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E359EEE0-D7B9-4816-B749-B5E3FC70C28E}" type="slidenum">
              <a:rPr lang="en-US" altLang="en-US" smtClean="0">
                <a:latin typeface="Arial" pitchFamily="34" charset="0"/>
                <a:ea typeface="ヒラギノ角ゴ Pro W3"/>
                <a:cs typeface="ヒラギノ角ゴ Pro W3"/>
              </a:rPr>
              <a:pPr eaLnBrk="1" hangingPunct="1">
                <a:spcBef>
                  <a:spcPct val="0"/>
                </a:spcBef>
              </a:pPr>
              <a:t>11</a:t>
            </a:fld>
            <a:endParaRPr lang="en-US" altLang="en-US" smtClean="0">
              <a:latin typeface="Arial" pitchFamily="34" charset="0"/>
              <a:ea typeface="ヒラギノ角ゴ Pro W3"/>
              <a:cs typeface="ヒラギノ角ゴ Pro W3"/>
            </a:endParaRPr>
          </a:p>
        </p:txBody>
      </p:sp>
    </p:spTree>
    <p:extLst>
      <p:ext uri="{BB962C8B-B14F-4D97-AF65-F5344CB8AC3E}">
        <p14:creationId xmlns:p14="http://schemas.microsoft.com/office/powerpoint/2010/main" val="29818510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a:bodyPr>
          <a:lstStyle/>
          <a:p>
            <a:pPr eaLnBrk="1" fontAlgn="auto" hangingPunct="1">
              <a:spcBef>
                <a:spcPts val="0"/>
              </a:spcBef>
              <a:spcAft>
                <a:spcPts val="0"/>
              </a:spcAft>
              <a:buFont typeface="Arial" pitchFamily="34" charset="0"/>
              <a:buNone/>
              <a:defRPr/>
            </a:pPr>
            <a:r>
              <a:rPr lang="en-US" dirty="0" smtClean="0"/>
              <a:t>Though exposure to pesticides can be harmful to anyone, it’s particularly harmful to certain, more sensitive populations.  Children are at the top of this list, but pregnant women, the elderly, and anyone with breathing or lung problems are also at a higher risk.</a:t>
            </a:r>
          </a:p>
        </p:txBody>
      </p:sp>
      <p:sp>
        <p:nvSpPr>
          <p:cNvPr id="624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defTabSz="457200" eaLnBrk="0" fontAlgn="base" hangingPunct="0">
              <a:spcBef>
                <a:spcPct val="30000"/>
              </a:spcBef>
              <a:spcAft>
                <a:spcPct val="0"/>
              </a:spcAft>
              <a:defRPr sz="1200">
                <a:solidFill>
                  <a:schemeClr val="tx1"/>
                </a:solidFill>
                <a:latin typeface="Calibri" pitchFamily="34" charset="0"/>
              </a:defRPr>
            </a:lvl6pPr>
            <a:lvl7pPr marL="2971800" indent="-228600" defTabSz="457200" eaLnBrk="0" fontAlgn="base" hangingPunct="0">
              <a:spcBef>
                <a:spcPct val="30000"/>
              </a:spcBef>
              <a:spcAft>
                <a:spcPct val="0"/>
              </a:spcAft>
              <a:defRPr sz="1200">
                <a:solidFill>
                  <a:schemeClr val="tx1"/>
                </a:solidFill>
                <a:latin typeface="Calibri" pitchFamily="34" charset="0"/>
              </a:defRPr>
            </a:lvl7pPr>
            <a:lvl8pPr marL="3429000" indent="-228600" defTabSz="457200" eaLnBrk="0" fontAlgn="base" hangingPunct="0">
              <a:spcBef>
                <a:spcPct val="30000"/>
              </a:spcBef>
              <a:spcAft>
                <a:spcPct val="0"/>
              </a:spcAft>
              <a:defRPr sz="1200">
                <a:solidFill>
                  <a:schemeClr val="tx1"/>
                </a:solidFill>
                <a:latin typeface="Calibri" pitchFamily="34" charset="0"/>
              </a:defRPr>
            </a:lvl8pPr>
            <a:lvl9pPr marL="3886200" indent="-228600" defTabSz="4572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E6601BFA-C2DF-4D4E-B822-35624D735FC1}" type="slidenum">
              <a:rPr lang="en-US" altLang="en-US" smtClean="0">
                <a:latin typeface="Arial" pitchFamily="34" charset="0"/>
                <a:ea typeface="ヒラギノ角ゴ Pro W3"/>
                <a:cs typeface="ヒラギノ角ゴ Pro W3"/>
              </a:rPr>
              <a:pPr eaLnBrk="1" hangingPunct="1">
                <a:spcBef>
                  <a:spcPct val="0"/>
                </a:spcBef>
              </a:pPr>
              <a:t>12</a:t>
            </a:fld>
            <a:endParaRPr lang="en-US" altLang="en-US" smtClean="0">
              <a:latin typeface="Arial" pitchFamily="34" charset="0"/>
              <a:ea typeface="ヒラギノ角ゴ Pro W3"/>
              <a:cs typeface="ヒラギノ角ゴ Pro W3"/>
            </a:endParaRPr>
          </a:p>
        </p:txBody>
      </p:sp>
    </p:spTree>
    <p:extLst>
      <p:ext uri="{BB962C8B-B14F-4D97-AF65-F5344CB8AC3E}">
        <p14:creationId xmlns:p14="http://schemas.microsoft.com/office/powerpoint/2010/main" val="13588937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a:bodyPr>
          <a:lstStyle/>
          <a:p>
            <a:pPr eaLnBrk="1" fontAlgn="auto" hangingPunct="1">
              <a:spcBef>
                <a:spcPts val="0"/>
              </a:spcBef>
              <a:spcAft>
                <a:spcPts val="0"/>
              </a:spcAft>
              <a:buFont typeface="Arial" pitchFamily="34" charset="0"/>
              <a:buNone/>
              <a:defRPr/>
            </a:pPr>
            <a:r>
              <a:rPr lang="en-US" dirty="0" smtClean="0"/>
              <a:t>In addition to human health, pesticides are also a concern for environmental health.  Pesticide use can contaminate ground water and surface water, and poison aquatic animals.  </a:t>
            </a:r>
          </a:p>
          <a:p>
            <a:pPr eaLnBrk="1" fontAlgn="auto" hangingPunct="1">
              <a:spcBef>
                <a:spcPts val="0"/>
              </a:spcBef>
              <a:spcAft>
                <a:spcPts val="0"/>
              </a:spcAft>
              <a:buFont typeface="Arial" pitchFamily="34" charset="0"/>
              <a:buNone/>
              <a:defRPr/>
            </a:pPr>
            <a:endParaRPr lang="en-US" dirty="0" smtClean="0"/>
          </a:p>
        </p:txBody>
      </p:sp>
      <p:sp>
        <p:nvSpPr>
          <p:cNvPr id="634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defTabSz="457200" eaLnBrk="0" fontAlgn="base" hangingPunct="0">
              <a:spcBef>
                <a:spcPct val="30000"/>
              </a:spcBef>
              <a:spcAft>
                <a:spcPct val="0"/>
              </a:spcAft>
              <a:defRPr sz="1200">
                <a:solidFill>
                  <a:schemeClr val="tx1"/>
                </a:solidFill>
                <a:latin typeface="Calibri" pitchFamily="34" charset="0"/>
              </a:defRPr>
            </a:lvl6pPr>
            <a:lvl7pPr marL="2971800" indent="-228600" defTabSz="457200" eaLnBrk="0" fontAlgn="base" hangingPunct="0">
              <a:spcBef>
                <a:spcPct val="30000"/>
              </a:spcBef>
              <a:spcAft>
                <a:spcPct val="0"/>
              </a:spcAft>
              <a:defRPr sz="1200">
                <a:solidFill>
                  <a:schemeClr val="tx1"/>
                </a:solidFill>
                <a:latin typeface="Calibri" pitchFamily="34" charset="0"/>
              </a:defRPr>
            </a:lvl7pPr>
            <a:lvl8pPr marL="3429000" indent="-228600" defTabSz="457200" eaLnBrk="0" fontAlgn="base" hangingPunct="0">
              <a:spcBef>
                <a:spcPct val="30000"/>
              </a:spcBef>
              <a:spcAft>
                <a:spcPct val="0"/>
              </a:spcAft>
              <a:defRPr sz="1200">
                <a:solidFill>
                  <a:schemeClr val="tx1"/>
                </a:solidFill>
                <a:latin typeface="Calibri" pitchFamily="34" charset="0"/>
              </a:defRPr>
            </a:lvl8pPr>
            <a:lvl9pPr marL="3886200" indent="-228600" defTabSz="4572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317A58C5-96F2-48A8-8DEA-D25BC4452A07}" type="slidenum">
              <a:rPr lang="en-US" altLang="en-US" smtClean="0">
                <a:latin typeface="Arial" pitchFamily="34" charset="0"/>
                <a:ea typeface="ヒラギノ角ゴ Pro W3"/>
                <a:cs typeface="ヒラギノ角ゴ Pro W3"/>
              </a:rPr>
              <a:pPr eaLnBrk="1" hangingPunct="1">
                <a:spcBef>
                  <a:spcPct val="0"/>
                </a:spcBef>
              </a:pPr>
              <a:t>13</a:t>
            </a:fld>
            <a:endParaRPr lang="en-US" altLang="en-US" smtClean="0">
              <a:latin typeface="Arial" pitchFamily="34" charset="0"/>
              <a:ea typeface="ヒラギノ角ゴ Pro W3"/>
              <a:cs typeface="ヒラギノ角ゴ Pro W3"/>
            </a:endParaRPr>
          </a:p>
        </p:txBody>
      </p:sp>
    </p:spTree>
    <p:extLst>
      <p:ext uri="{BB962C8B-B14F-4D97-AF65-F5344CB8AC3E}">
        <p14:creationId xmlns:p14="http://schemas.microsoft.com/office/powerpoint/2010/main" val="21594850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a:bodyPr>
          <a:lstStyle/>
          <a:p>
            <a:pPr eaLnBrk="1" fontAlgn="auto" hangingPunct="1">
              <a:spcBef>
                <a:spcPts val="0"/>
              </a:spcBef>
              <a:spcAft>
                <a:spcPts val="0"/>
              </a:spcAft>
              <a:buFont typeface="Arial" pitchFamily="34" charset="0"/>
              <a:buNone/>
              <a:defRPr/>
            </a:pPr>
            <a:r>
              <a:rPr lang="en-US" dirty="0" smtClean="0"/>
              <a:t>There is a risk that pest populations will become resistant to pesticides, which means you’ll need to use stronger pesticides to achieve the same effects.</a:t>
            </a:r>
          </a:p>
        </p:txBody>
      </p:sp>
      <p:sp>
        <p:nvSpPr>
          <p:cNvPr id="645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defTabSz="457200" eaLnBrk="0" fontAlgn="base" hangingPunct="0">
              <a:spcBef>
                <a:spcPct val="30000"/>
              </a:spcBef>
              <a:spcAft>
                <a:spcPct val="0"/>
              </a:spcAft>
              <a:defRPr sz="1200">
                <a:solidFill>
                  <a:schemeClr val="tx1"/>
                </a:solidFill>
                <a:latin typeface="Calibri" pitchFamily="34" charset="0"/>
              </a:defRPr>
            </a:lvl6pPr>
            <a:lvl7pPr marL="2971800" indent="-228600" defTabSz="457200" eaLnBrk="0" fontAlgn="base" hangingPunct="0">
              <a:spcBef>
                <a:spcPct val="30000"/>
              </a:spcBef>
              <a:spcAft>
                <a:spcPct val="0"/>
              </a:spcAft>
              <a:defRPr sz="1200">
                <a:solidFill>
                  <a:schemeClr val="tx1"/>
                </a:solidFill>
                <a:latin typeface="Calibri" pitchFamily="34" charset="0"/>
              </a:defRPr>
            </a:lvl7pPr>
            <a:lvl8pPr marL="3429000" indent="-228600" defTabSz="457200" eaLnBrk="0" fontAlgn="base" hangingPunct="0">
              <a:spcBef>
                <a:spcPct val="30000"/>
              </a:spcBef>
              <a:spcAft>
                <a:spcPct val="0"/>
              </a:spcAft>
              <a:defRPr sz="1200">
                <a:solidFill>
                  <a:schemeClr val="tx1"/>
                </a:solidFill>
                <a:latin typeface="Calibri" pitchFamily="34" charset="0"/>
              </a:defRPr>
            </a:lvl8pPr>
            <a:lvl9pPr marL="3886200" indent="-228600" defTabSz="4572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AB6D4031-9028-4927-8478-D48D28839EB4}" type="slidenum">
              <a:rPr lang="en-US" altLang="en-US" smtClean="0">
                <a:latin typeface="Arial" pitchFamily="34" charset="0"/>
                <a:ea typeface="ヒラギノ角ゴ Pro W3"/>
                <a:cs typeface="ヒラギノ角ゴ Pro W3"/>
              </a:rPr>
              <a:pPr eaLnBrk="1" hangingPunct="1">
                <a:spcBef>
                  <a:spcPct val="0"/>
                </a:spcBef>
              </a:pPr>
              <a:t>14</a:t>
            </a:fld>
            <a:endParaRPr lang="en-US" altLang="en-US" smtClean="0">
              <a:latin typeface="Arial" pitchFamily="34" charset="0"/>
              <a:ea typeface="ヒラギノ角ゴ Pro W3"/>
              <a:cs typeface="ヒラギノ角ゴ Pro W3"/>
            </a:endParaRPr>
          </a:p>
        </p:txBody>
      </p:sp>
    </p:spTree>
    <p:extLst>
      <p:ext uri="{BB962C8B-B14F-4D97-AF65-F5344CB8AC3E}">
        <p14:creationId xmlns:p14="http://schemas.microsoft.com/office/powerpoint/2010/main" val="37573846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defTabSz="457200" eaLnBrk="0" fontAlgn="base" hangingPunct="0">
              <a:spcBef>
                <a:spcPct val="30000"/>
              </a:spcBef>
              <a:spcAft>
                <a:spcPct val="0"/>
              </a:spcAft>
              <a:defRPr sz="1200">
                <a:solidFill>
                  <a:schemeClr val="tx1"/>
                </a:solidFill>
                <a:latin typeface="Calibri" pitchFamily="34" charset="0"/>
              </a:defRPr>
            </a:lvl6pPr>
            <a:lvl7pPr marL="2971800" indent="-228600" defTabSz="457200" eaLnBrk="0" fontAlgn="base" hangingPunct="0">
              <a:spcBef>
                <a:spcPct val="30000"/>
              </a:spcBef>
              <a:spcAft>
                <a:spcPct val="0"/>
              </a:spcAft>
              <a:defRPr sz="1200">
                <a:solidFill>
                  <a:schemeClr val="tx1"/>
                </a:solidFill>
                <a:latin typeface="Calibri" pitchFamily="34" charset="0"/>
              </a:defRPr>
            </a:lvl7pPr>
            <a:lvl8pPr marL="3429000" indent="-228600" defTabSz="457200" eaLnBrk="0" fontAlgn="base" hangingPunct="0">
              <a:spcBef>
                <a:spcPct val="30000"/>
              </a:spcBef>
              <a:spcAft>
                <a:spcPct val="0"/>
              </a:spcAft>
              <a:defRPr sz="1200">
                <a:solidFill>
                  <a:schemeClr val="tx1"/>
                </a:solidFill>
                <a:latin typeface="Calibri" pitchFamily="34" charset="0"/>
              </a:defRPr>
            </a:lvl8pPr>
            <a:lvl9pPr marL="3886200" indent="-228600" defTabSz="4572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43831964-2A80-4646-AA1A-B977A6440798}" type="slidenum">
              <a:rPr lang="en-US" altLang="en-US" smtClean="0">
                <a:latin typeface="Arial" pitchFamily="34" charset="0"/>
                <a:ea typeface="ヒラギノ角ゴ Pro W3"/>
                <a:cs typeface="ヒラギノ角ゴ Pro W3"/>
              </a:rPr>
              <a:pPr eaLnBrk="1" hangingPunct="1">
                <a:spcBef>
                  <a:spcPct val="0"/>
                </a:spcBef>
              </a:pPr>
              <a:t>15</a:t>
            </a:fld>
            <a:endParaRPr lang="en-US" altLang="en-US" smtClean="0">
              <a:latin typeface="Arial" pitchFamily="34" charset="0"/>
              <a:ea typeface="ヒラギノ角ゴ Pro W3"/>
              <a:cs typeface="ヒラギノ角ゴ Pro W3"/>
            </a:endParaRPr>
          </a:p>
        </p:txBody>
      </p:sp>
      <p:sp>
        <p:nvSpPr>
          <p:cNvPr id="6656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smtClean="0"/>
              <a:t>Children have a special vulnerability to pesticides: they breathe the air closer to the ground level where pesticides are applied and settle in dust, are more likely to put their hands in their mouths or </a:t>
            </a:r>
            <a:r>
              <a:rPr lang="en-US" altLang="en-US" b="1" dirty="0" smtClean="0"/>
              <a:t>rub their eyes without washing their hands</a:t>
            </a:r>
            <a:r>
              <a:rPr lang="en-US" altLang="en-US" dirty="0" smtClean="0"/>
              <a:t>, and spend most of their time indoors. They have a less varied diet and eat, drink, and breath about two times as much per kilogram as adults.</a:t>
            </a:r>
          </a:p>
        </p:txBody>
      </p:sp>
    </p:spTree>
    <p:extLst>
      <p:ext uri="{BB962C8B-B14F-4D97-AF65-F5344CB8AC3E}">
        <p14:creationId xmlns:p14="http://schemas.microsoft.com/office/powerpoint/2010/main" val="10864675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defTabSz="457200" eaLnBrk="0" fontAlgn="base" hangingPunct="0">
              <a:spcBef>
                <a:spcPct val="30000"/>
              </a:spcBef>
              <a:spcAft>
                <a:spcPct val="0"/>
              </a:spcAft>
              <a:defRPr sz="1200">
                <a:solidFill>
                  <a:schemeClr val="tx1"/>
                </a:solidFill>
                <a:latin typeface="Calibri" pitchFamily="34" charset="0"/>
              </a:defRPr>
            </a:lvl6pPr>
            <a:lvl7pPr marL="2971800" indent="-228600" defTabSz="457200" eaLnBrk="0" fontAlgn="base" hangingPunct="0">
              <a:spcBef>
                <a:spcPct val="30000"/>
              </a:spcBef>
              <a:spcAft>
                <a:spcPct val="0"/>
              </a:spcAft>
              <a:defRPr sz="1200">
                <a:solidFill>
                  <a:schemeClr val="tx1"/>
                </a:solidFill>
                <a:latin typeface="Calibri" pitchFamily="34" charset="0"/>
              </a:defRPr>
            </a:lvl7pPr>
            <a:lvl8pPr marL="3429000" indent="-228600" defTabSz="457200" eaLnBrk="0" fontAlgn="base" hangingPunct="0">
              <a:spcBef>
                <a:spcPct val="30000"/>
              </a:spcBef>
              <a:spcAft>
                <a:spcPct val="0"/>
              </a:spcAft>
              <a:defRPr sz="1200">
                <a:solidFill>
                  <a:schemeClr val="tx1"/>
                </a:solidFill>
                <a:latin typeface="Calibri" pitchFamily="34" charset="0"/>
              </a:defRPr>
            </a:lvl8pPr>
            <a:lvl9pPr marL="3886200" indent="-228600" defTabSz="4572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7BB151EF-B6C5-401D-9095-DEFA96092F39}" type="slidenum">
              <a:rPr lang="en-US" altLang="en-US" smtClean="0">
                <a:latin typeface="Arial" pitchFamily="34" charset="0"/>
                <a:ea typeface="ヒラギノ角ゴ Pro W3"/>
                <a:cs typeface="ヒラギノ角ゴ Pro W3"/>
              </a:rPr>
              <a:pPr eaLnBrk="1" hangingPunct="1">
                <a:spcBef>
                  <a:spcPct val="0"/>
                </a:spcBef>
              </a:pPr>
              <a:t>16</a:t>
            </a:fld>
            <a:endParaRPr lang="en-US" altLang="en-US" smtClean="0">
              <a:latin typeface="Arial" pitchFamily="34" charset="0"/>
              <a:ea typeface="ヒラギノ角ゴ Pro W3"/>
              <a:cs typeface="ヒラギノ角ゴ Pro W3"/>
            </a:endParaRPr>
          </a:p>
        </p:txBody>
      </p:sp>
      <p:sp>
        <p:nvSpPr>
          <p:cNvPr id="6758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smtClean="0"/>
              <a:t>In addition to having a higher exposure, children also have a harder time breaking down toxins.  Their bodies — and their defenses against toxins — are still developing.  Toxic exposure</a:t>
            </a:r>
            <a:r>
              <a:rPr lang="en-US" altLang="en-US" baseline="0" dirty="0" smtClean="0"/>
              <a:t> during development damages function.</a:t>
            </a:r>
            <a:endParaRPr lang="en-US" altLang="en-US" dirty="0" smtClean="0"/>
          </a:p>
          <a:p>
            <a:pPr eaLnBrk="1" hangingPunct="1">
              <a:spcBef>
                <a:spcPct val="0"/>
              </a:spcBef>
            </a:pPr>
            <a:endParaRPr lang="en-US" altLang="en-US" dirty="0" smtClean="0"/>
          </a:p>
          <a:p>
            <a:pPr eaLnBrk="1" hangingPunct="1">
              <a:spcBef>
                <a:spcPct val="0"/>
              </a:spcBef>
            </a:pPr>
            <a:r>
              <a:rPr lang="en-US" altLang="en-US" dirty="0" smtClean="0"/>
              <a:t>Because they’re young and unable to read labels, or understand warnings, they don’t recognize the hazards of going near areas where pesticides have been applied.</a:t>
            </a:r>
          </a:p>
          <a:p>
            <a:pPr eaLnBrk="1" hangingPunct="1">
              <a:spcBef>
                <a:spcPct val="0"/>
              </a:spcBef>
            </a:pPr>
            <a:endParaRPr lang="en-US" altLang="en-US" dirty="0" smtClean="0"/>
          </a:p>
        </p:txBody>
      </p:sp>
    </p:spTree>
    <p:extLst>
      <p:ext uri="{BB962C8B-B14F-4D97-AF65-F5344CB8AC3E}">
        <p14:creationId xmlns:p14="http://schemas.microsoft.com/office/powerpoint/2010/main" val="9470718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defTabSz="457200" eaLnBrk="0" fontAlgn="base" hangingPunct="0">
              <a:spcBef>
                <a:spcPct val="30000"/>
              </a:spcBef>
              <a:spcAft>
                <a:spcPct val="0"/>
              </a:spcAft>
              <a:defRPr sz="1200">
                <a:solidFill>
                  <a:schemeClr val="tx1"/>
                </a:solidFill>
                <a:latin typeface="Calibri" pitchFamily="34" charset="0"/>
              </a:defRPr>
            </a:lvl6pPr>
            <a:lvl7pPr marL="2971800" indent="-228600" defTabSz="457200" eaLnBrk="0" fontAlgn="base" hangingPunct="0">
              <a:spcBef>
                <a:spcPct val="30000"/>
              </a:spcBef>
              <a:spcAft>
                <a:spcPct val="0"/>
              </a:spcAft>
              <a:defRPr sz="1200">
                <a:solidFill>
                  <a:schemeClr val="tx1"/>
                </a:solidFill>
                <a:latin typeface="Calibri" pitchFamily="34" charset="0"/>
              </a:defRPr>
            </a:lvl7pPr>
            <a:lvl8pPr marL="3429000" indent="-228600" defTabSz="457200" eaLnBrk="0" fontAlgn="base" hangingPunct="0">
              <a:spcBef>
                <a:spcPct val="30000"/>
              </a:spcBef>
              <a:spcAft>
                <a:spcPct val="0"/>
              </a:spcAft>
              <a:defRPr sz="1200">
                <a:solidFill>
                  <a:schemeClr val="tx1"/>
                </a:solidFill>
                <a:latin typeface="Calibri" pitchFamily="34" charset="0"/>
              </a:defRPr>
            </a:lvl8pPr>
            <a:lvl9pPr marL="3886200" indent="-228600" defTabSz="4572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068BB55F-CF1E-42D2-BFC9-7C59075F516B}" type="slidenum">
              <a:rPr lang="en-US" altLang="en-US" smtClean="0">
                <a:latin typeface="Arial" pitchFamily="34" charset="0"/>
                <a:ea typeface="ヒラギノ角ゴ Pro W3"/>
                <a:cs typeface="ヒラギノ角ゴ Pro W3"/>
              </a:rPr>
              <a:pPr eaLnBrk="1" hangingPunct="1">
                <a:spcBef>
                  <a:spcPct val="0"/>
                </a:spcBef>
              </a:pPr>
              <a:t>17</a:t>
            </a:fld>
            <a:endParaRPr lang="en-US" altLang="en-US" smtClean="0">
              <a:latin typeface="Arial" pitchFamily="34" charset="0"/>
              <a:ea typeface="ヒラギノ角ゴ Pro W3"/>
              <a:cs typeface="ヒラギノ角ゴ Pro W3"/>
            </a:endParaRPr>
          </a:p>
        </p:txBody>
      </p:sp>
      <p:sp>
        <p:nvSpPr>
          <p:cNvPr id="69635" name="Rectangle 2"/>
          <p:cNvSpPr>
            <a:spLocks noGrp="1" noRot="1" noChangeAspect="1" noChangeArrowheads="1" noTextEdit="1"/>
          </p:cNvSpPr>
          <p:nvPr>
            <p:ph type="sldImg"/>
          </p:nvPr>
        </p:nvSpPr>
        <p:spPr bwMode="auto">
          <a:xfrm>
            <a:off x="1108075" y="696913"/>
            <a:ext cx="46482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smtClean="0"/>
              <a:t>We know that children</a:t>
            </a:r>
            <a:r>
              <a:rPr lang="en-US" altLang="en-US" baseline="0" dirty="0" smtClean="0"/>
              <a:t> are more vulnerable </a:t>
            </a:r>
            <a:r>
              <a:rPr lang="en-US" altLang="en-US" dirty="0" smtClean="0"/>
              <a:t>– let’s take a look at ways that pesticides can get into children’s bodies</a:t>
            </a:r>
          </a:p>
          <a:p>
            <a:pPr eaLnBrk="1" hangingPunct="1">
              <a:spcBef>
                <a:spcPct val="0"/>
              </a:spcBef>
            </a:pPr>
            <a:endParaRPr lang="en-US" altLang="en-US" dirty="0" smtClean="0"/>
          </a:p>
          <a:p>
            <a:pPr eaLnBrk="1" hangingPunct="1">
              <a:spcBef>
                <a:spcPct val="0"/>
              </a:spcBef>
            </a:pPr>
            <a:r>
              <a:rPr lang="en-US" altLang="en-US" dirty="0" smtClean="0"/>
              <a:t>Most pesticide exposure is through the skin—the largest organ—and children have much more skin surface area for their size than adults. Similarly, their higher respiratory rate means they inhale airborne pesticides at a faster rate.</a:t>
            </a:r>
          </a:p>
          <a:p>
            <a:pPr eaLnBrk="1" hangingPunct="1">
              <a:spcBef>
                <a:spcPct val="0"/>
              </a:spcBef>
            </a:pPr>
            <a:endParaRPr lang="en-US" altLang="en-US" dirty="0" smtClean="0"/>
          </a:p>
          <a:p>
            <a:pPr eaLnBrk="1" hangingPunct="1">
              <a:spcBef>
                <a:spcPct val="0"/>
              </a:spcBef>
            </a:pPr>
            <a:r>
              <a:rPr lang="en-US" altLang="en-US" dirty="0" smtClean="0"/>
              <a:t>Although pesticides contaminate air, soil, food, water, and surfaces, studies that examine children’s pesticide exposure indicate that the largest number and highest concentrations of chemicals often accumulate in household dust. Because children’s breathing zones are closer to the ground, they incur greater exposure to pesticides in carpets and dust than adults.  Some pesticides can linger indoors for months and years.</a:t>
            </a:r>
          </a:p>
        </p:txBody>
      </p:sp>
    </p:spTree>
    <p:extLst>
      <p:ext uri="{BB962C8B-B14F-4D97-AF65-F5344CB8AC3E}">
        <p14:creationId xmlns:p14="http://schemas.microsoft.com/office/powerpoint/2010/main" val="16184888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defTabSz="457200" eaLnBrk="0" fontAlgn="base" hangingPunct="0">
              <a:spcBef>
                <a:spcPct val="30000"/>
              </a:spcBef>
              <a:spcAft>
                <a:spcPct val="0"/>
              </a:spcAft>
              <a:defRPr sz="1200">
                <a:solidFill>
                  <a:schemeClr val="tx1"/>
                </a:solidFill>
                <a:latin typeface="Calibri" pitchFamily="34" charset="0"/>
              </a:defRPr>
            </a:lvl6pPr>
            <a:lvl7pPr marL="2971800" indent="-228600" defTabSz="457200" eaLnBrk="0" fontAlgn="base" hangingPunct="0">
              <a:spcBef>
                <a:spcPct val="30000"/>
              </a:spcBef>
              <a:spcAft>
                <a:spcPct val="0"/>
              </a:spcAft>
              <a:defRPr sz="1200">
                <a:solidFill>
                  <a:schemeClr val="tx1"/>
                </a:solidFill>
                <a:latin typeface="Calibri" pitchFamily="34" charset="0"/>
              </a:defRPr>
            </a:lvl7pPr>
            <a:lvl8pPr marL="3429000" indent="-228600" defTabSz="457200" eaLnBrk="0" fontAlgn="base" hangingPunct="0">
              <a:spcBef>
                <a:spcPct val="30000"/>
              </a:spcBef>
              <a:spcAft>
                <a:spcPct val="0"/>
              </a:spcAft>
              <a:defRPr sz="1200">
                <a:solidFill>
                  <a:schemeClr val="tx1"/>
                </a:solidFill>
                <a:latin typeface="Calibri" pitchFamily="34" charset="0"/>
              </a:defRPr>
            </a:lvl8pPr>
            <a:lvl9pPr marL="3886200" indent="-228600" defTabSz="4572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0C866B56-2995-4927-B846-76E060DA3E89}" type="slidenum">
              <a:rPr lang="en-US" altLang="en-US" smtClean="0">
                <a:latin typeface="Arial" pitchFamily="34" charset="0"/>
                <a:ea typeface="ヒラギノ角ゴ Pro W3"/>
                <a:cs typeface="ヒラギノ角ゴ Pro W3"/>
              </a:rPr>
              <a:pPr eaLnBrk="1" hangingPunct="1">
                <a:spcBef>
                  <a:spcPct val="0"/>
                </a:spcBef>
              </a:pPr>
              <a:t>18</a:t>
            </a:fld>
            <a:endParaRPr lang="en-US" altLang="en-US" smtClean="0">
              <a:latin typeface="Arial" pitchFamily="34" charset="0"/>
              <a:ea typeface="ヒラギノ角ゴ Pro W3"/>
              <a:cs typeface="ヒラギノ角ゴ Pro W3"/>
            </a:endParaRPr>
          </a:p>
        </p:txBody>
      </p:sp>
      <p:sp>
        <p:nvSpPr>
          <p:cNvPr id="68611" name="Rectangle 2"/>
          <p:cNvSpPr>
            <a:spLocks noGrp="1" noRot="1" noChangeAspect="1" noChangeArrowheads="1" noTextEdit="1"/>
          </p:cNvSpPr>
          <p:nvPr>
            <p:ph type="sldImg"/>
          </p:nvPr>
        </p:nvSpPr>
        <p:spPr bwMode="auto">
          <a:xfrm>
            <a:off x="1108075" y="696913"/>
            <a:ext cx="46482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smtClean="0"/>
              <a:t>Just to give you an idea of how pervasive and present pesticides are in our daily lives, let’s look at where they can be found.  This helps us think about where we need to put our attention and energy to make sure that children have the lowest pesticide-exposure possible.</a:t>
            </a:r>
          </a:p>
          <a:p>
            <a:pPr eaLnBrk="1" hangingPunct="1">
              <a:spcBef>
                <a:spcPct val="0"/>
              </a:spcBef>
            </a:pPr>
            <a:endParaRPr lang="en-US" altLang="en-US" dirty="0" smtClean="0"/>
          </a:p>
          <a:p>
            <a:pPr eaLnBrk="1" hangingPunct="1">
              <a:spcBef>
                <a:spcPct val="0"/>
              </a:spcBef>
            </a:pPr>
            <a:r>
              <a:rPr lang="en-US" altLang="en-US" dirty="0" smtClean="0"/>
              <a:t>Pesticides can be used outside, such as in gardens.  They are also commonly used in and around buildings such as homes and classrooms.  </a:t>
            </a:r>
          </a:p>
          <a:p>
            <a:pPr eaLnBrk="1" hangingPunct="1">
              <a:spcBef>
                <a:spcPct val="0"/>
              </a:spcBef>
            </a:pPr>
            <a:endParaRPr lang="en-US" altLang="en-US" dirty="0" smtClean="0"/>
          </a:p>
        </p:txBody>
      </p:sp>
    </p:spTree>
    <p:extLst>
      <p:ext uri="{BB962C8B-B14F-4D97-AF65-F5344CB8AC3E}">
        <p14:creationId xmlns:p14="http://schemas.microsoft.com/office/powerpoint/2010/main" val="37651554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b="0" i="0" kern="1200" dirty="0" smtClean="0">
                <a:solidFill>
                  <a:schemeClr val="tx1"/>
                </a:solidFill>
                <a:effectLst/>
                <a:latin typeface="+mn-lt"/>
                <a:ea typeface="+mn-ea"/>
                <a:cs typeface="+mn-cs"/>
              </a:rPr>
              <a:t>We know that pesticides are found in fruits</a:t>
            </a:r>
            <a:r>
              <a:rPr lang="en-US" sz="1200" b="0" i="0" kern="1200" baseline="0" dirty="0" smtClean="0">
                <a:solidFill>
                  <a:schemeClr val="tx1"/>
                </a:solidFill>
                <a:effectLst/>
                <a:latin typeface="+mn-lt"/>
                <a:ea typeface="+mn-ea"/>
                <a:cs typeface="+mn-cs"/>
              </a:rPr>
              <a:t> and vegetables, but not everyone can afford to buy organic produce all the time. The Environmental Working Group (EWG) puts together an annual guide to help shoppers prioritize which produce to buy organic. </a:t>
            </a:r>
            <a:endParaRPr lang="en-US" sz="1200" b="0" i="0" kern="1200" dirty="0" smtClean="0">
              <a:solidFill>
                <a:schemeClr val="tx1"/>
              </a:solidFill>
              <a:effectLst/>
              <a:latin typeface="+mn-lt"/>
              <a:ea typeface="+mn-ea"/>
              <a:cs typeface="+mn-cs"/>
            </a:endParaRP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EWG’s Shopper’s Guide to Pesticides in Produce™, updated every year since 2004, ranks pesticide contamination on 48 popular fruits and vegetables. </a:t>
            </a:r>
          </a:p>
          <a:p>
            <a:endParaRPr lang="en-US" alt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Parents looking for help in lowering their children’s exposure to pesticides while still eating plenty of healthy fruits and vegetables can turn to EWG’s guide as an easy-to-use resource when shopping at the store.</a:t>
            </a:r>
            <a:endParaRPr lang="en-US" altLang="en-US" dirty="0" smtClean="0"/>
          </a:p>
        </p:txBody>
      </p:sp>
      <p:sp>
        <p:nvSpPr>
          <p:cNvPr id="4" name="Slide Number Placeholder 3"/>
          <p:cNvSpPr>
            <a:spLocks noGrp="1"/>
          </p:cNvSpPr>
          <p:nvPr>
            <p:ph type="sldNum" sz="quarter" idx="5"/>
          </p:nvPr>
        </p:nvSpPr>
        <p:spPr/>
        <p:txBody>
          <a:bodyPr/>
          <a:lstStyle/>
          <a:p>
            <a:pPr>
              <a:defRPr/>
            </a:pPr>
            <a:fld id="{8163F1B4-B3C0-4180-BFBF-5FFEEB012DB0}" type="slidenum">
              <a:rPr lang="en-US" smtClean="0"/>
              <a:pPr>
                <a:defRPr/>
              </a:pPr>
              <a:t>19</a:t>
            </a:fld>
            <a:endParaRPr lang="en-US" dirty="0"/>
          </a:p>
        </p:txBody>
      </p:sp>
    </p:spTree>
    <p:extLst>
      <p:ext uri="{BB962C8B-B14F-4D97-AF65-F5344CB8AC3E}">
        <p14:creationId xmlns:p14="http://schemas.microsoft.com/office/powerpoint/2010/main" val="18910093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
        <p:nvSpPr>
          <p:cNvPr id="4" name="Slide Number Placeholder 3"/>
          <p:cNvSpPr>
            <a:spLocks noGrp="1"/>
          </p:cNvSpPr>
          <p:nvPr>
            <p:ph type="sldNum" sz="quarter" idx="5"/>
          </p:nvPr>
        </p:nvSpPr>
        <p:spPr/>
        <p:txBody>
          <a:bodyPr/>
          <a:lstStyle/>
          <a:p>
            <a:pPr>
              <a:defRPr/>
            </a:pPr>
            <a:fld id="{E25553F4-7D5F-4B44-8F4B-3ED10B992885}" type="slidenum">
              <a:rPr lang="en-US" smtClean="0"/>
              <a:pPr>
                <a:defRPr/>
              </a:pPr>
              <a:t>2</a:t>
            </a:fld>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33450" eaLnBrk="1" hangingPunct="1">
              <a:spcBef>
                <a:spcPct val="0"/>
              </a:spcBef>
            </a:pPr>
            <a:r>
              <a:rPr lang="en-US" altLang="en-US" sz="800" smtClean="0"/>
              <a:t>The Department of Pesticide Regulation funded a survey of child care centers in California that will be released shortly. This table outlines what the survey found.  Before we show you, does anyone have any guesses about what percent of child care centers in California have pest problems? What about use pesticides?  </a:t>
            </a:r>
          </a:p>
          <a:p>
            <a:pPr defTabSz="933450" eaLnBrk="1" hangingPunct="1">
              <a:spcBef>
                <a:spcPct val="0"/>
              </a:spcBef>
            </a:pPr>
            <a:endParaRPr lang="en-US" altLang="en-US" sz="800" smtClean="0"/>
          </a:p>
          <a:p>
            <a:pPr defTabSz="933450" eaLnBrk="1" hangingPunct="1">
              <a:spcBef>
                <a:spcPct val="0"/>
              </a:spcBef>
            </a:pPr>
            <a:r>
              <a:rPr lang="en-US" altLang="en-US" smtClean="0"/>
              <a:t>Despite what we know about the consequences of using pesticides, we’re still using them.  Notice especially that 55% of centers are using pesticides, and 47% are using sprays or foggers which are the most dangerous, and uncontained form of pesticides.</a:t>
            </a:r>
          </a:p>
          <a:p>
            <a:pPr defTabSz="933450" eaLnBrk="1" hangingPunct="1">
              <a:spcBef>
                <a:spcPct val="0"/>
              </a:spcBef>
            </a:pPr>
            <a:endParaRPr lang="en-US" altLang="en-US" smtClean="0"/>
          </a:p>
          <a:p>
            <a:pPr defTabSz="933450" eaLnBrk="1" hangingPunct="1">
              <a:spcBef>
                <a:spcPct val="0"/>
              </a:spcBef>
            </a:pPr>
            <a:r>
              <a:rPr lang="en-US" altLang="en-US" smtClean="0"/>
              <a:t>We have a problem:  We just learned how harmful pesticides can be, especially to children, and now we see that over half of the child care centers surveyed use them.  This leads us to our next slide..</a:t>
            </a:r>
          </a:p>
        </p:txBody>
      </p:sp>
      <p:sp>
        <p:nvSpPr>
          <p:cNvPr id="716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defTabSz="457200" eaLnBrk="0" fontAlgn="base" hangingPunct="0">
              <a:spcBef>
                <a:spcPct val="30000"/>
              </a:spcBef>
              <a:spcAft>
                <a:spcPct val="0"/>
              </a:spcAft>
              <a:defRPr sz="1200">
                <a:solidFill>
                  <a:schemeClr val="tx1"/>
                </a:solidFill>
                <a:latin typeface="Calibri" pitchFamily="34" charset="0"/>
              </a:defRPr>
            </a:lvl6pPr>
            <a:lvl7pPr marL="2971800" indent="-228600" defTabSz="457200" eaLnBrk="0" fontAlgn="base" hangingPunct="0">
              <a:spcBef>
                <a:spcPct val="30000"/>
              </a:spcBef>
              <a:spcAft>
                <a:spcPct val="0"/>
              </a:spcAft>
              <a:defRPr sz="1200">
                <a:solidFill>
                  <a:schemeClr val="tx1"/>
                </a:solidFill>
                <a:latin typeface="Calibri" pitchFamily="34" charset="0"/>
              </a:defRPr>
            </a:lvl7pPr>
            <a:lvl8pPr marL="3429000" indent="-228600" defTabSz="457200" eaLnBrk="0" fontAlgn="base" hangingPunct="0">
              <a:spcBef>
                <a:spcPct val="30000"/>
              </a:spcBef>
              <a:spcAft>
                <a:spcPct val="0"/>
              </a:spcAft>
              <a:defRPr sz="1200">
                <a:solidFill>
                  <a:schemeClr val="tx1"/>
                </a:solidFill>
                <a:latin typeface="Calibri" pitchFamily="34" charset="0"/>
              </a:defRPr>
            </a:lvl8pPr>
            <a:lvl9pPr marL="3886200" indent="-228600" defTabSz="4572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C6D34497-C9C9-4BDA-B324-5A373A217F91}" type="slidenum">
              <a:rPr lang="en-US" altLang="en-US" smtClean="0">
                <a:latin typeface="Arial" pitchFamily="34" charset="0"/>
                <a:ea typeface="ヒラギノ角ゴ Pro W3"/>
                <a:cs typeface="ヒラギノ角ゴ Pro W3"/>
              </a:rPr>
              <a:pPr eaLnBrk="1" hangingPunct="1">
                <a:spcBef>
                  <a:spcPct val="0"/>
                </a:spcBef>
              </a:pPr>
              <a:t>20</a:t>
            </a:fld>
            <a:endParaRPr lang="en-US" altLang="en-US" smtClean="0">
              <a:latin typeface="Arial" pitchFamily="34" charset="0"/>
              <a:ea typeface="ヒラギノ角ゴ Pro W3"/>
              <a:cs typeface="ヒラギノ角ゴ Pro W3"/>
            </a:endParaRPr>
          </a:p>
        </p:txBody>
      </p:sp>
    </p:spTree>
    <p:extLst>
      <p:ext uri="{BB962C8B-B14F-4D97-AF65-F5344CB8AC3E}">
        <p14:creationId xmlns:p14="http://schemas.microsoft.com/office/powerpoint/2010/main" val="13811532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Show video</a:t>
            </a:r>
            <a:r>
              <a:rPr lang="en-US" baseline="0" dirty="0" smtClean="0"/>
              <a:t> if time permits </a:t>
            </a:r>
          </a:p>
          <a:p>
            <a:r>
              <a:rPr lang="en-US" dirty="0" smtClean="0"/>
              <a:t>https://www.youtube.com/watch?v=wEh2dl36iME&amp;index=1&amp;list=PLgU4sA8HrUfrrheC4rNNgB1ou7JlnpKvP </a:t>
            </a:r>
            <a:endParaRPr lang="en-US" dirty="0"/>
          </a:p>
        </p:txBody>
      </p:sp>
      <p:sp>
        <p:nvSpPr>
          <p:cNvPr id="4" name="Slide Number Placeholder 3"/>
          <p:cNvSpPr>
            <a:spLocks noGrp="1"/>
          </p:cNvSpPr>
          <p:nvPr>
            <p:ph type="sldNum" sz="quarter" idx="10"/>
          </p:nvPr>
        </p:nvSpPr>
        <p:spPr/>
        <p:txBody>
          <a:bodyPr/>
          <a:lstStyle/>
          <a:p>
            <a:pPr>
              <a:defRPr/>
            </a:pPr>
            <a:fld id="{B76E7C56-E781-4050-8DB8-442DFE1DC6DE}" type="slidenum">
              <a:rPr lang="en-US" smtClean="0"/>
              <a:pPr>
                <a:defRPr/>
              </a:pPr>
              <a:t>21</a:t>
            </a:fld>
            <a:endParaRPr lang="en-US" dirty="0"/>
          </a:p>
        </p:txBody>
      </p:sp>
    </p:spTree>
    <p:extLst>
      <p:ext uri="{BB962C8B-B14F-4D97-AF65-F5344CB8AC3E}">
        <p14:creationId xmlns:p14="http://schemas.microsoft.com/office/powerpoint/2010/main" val="31070156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dirty="0" smtClean="0"/>
              <a:t>IPM keeps pests out while reducing the use of pesticides</a:t>
            </a:r>
          </a:p>
          <a:p>
            <a:pPr eaLnBrk="1" hangingPunct="1">
              <a:spcBef>
                <a:spcPct val="0"/>
              </a:spcBef>
            </a:pPr>
            <a:endParaRPr lang="en-US" altLang="en-US" dirty="0" smtClean="0">
              <a:solidFill>
                <a:schemeClr val="tx2"/>
              </a:solidFill>
            </a:endParaRPr>
          </a:p>
          <a:p>
            <a:pPr eaLnBrk="1" hangingPunct="1">
              <a:spcBef>
                <a:spcPct val="0"/>
              </a:spcBef>
            </a:pPr>
            <a:r>
              <a:rPr lang="en-US" altLang="en-US" dirty="0" smtClean="0">
                <a:solidFill>
                  <a:schemeClr val="tx2"/>
                </a:solidFill>
              </a:rPr>
              <a:t>I</a:t>
            </a:r>
            <a:r>
              <a:rPr lang="en-US" altLang="en-US" dirty="0" smtClean="0"/>
              <a:t>ntegrated </a:t>
            </a:r>
            <a:r>
              <a:rPr lang="en-US" altLang="en-US" dirty="0" smtClean="0">
                <a:solidFill>
                  <a:schemeClr val="tx2"/>
                </a:solidFill>
              </a:rPr>
              <a:t>P</a:t>
            </a:r>
            <a:r>
              <a:rPr lang="en-US" altLang="en-US" dirty="0" smtClean="0"/>
              <a:t>est </a:t>
            </a:r>
            <a:r>
              <a:rPr lang="en-US" altLang="en-US" dirty="0" smtClean="0">
                <a:solidFill>
                  <a:schemeClr val="tx2"/>
                </a:solidFill>
              </a:rPr>
              <a:t>M</a:t>
            </a:r>
            <a:r>
              <a:rPr lang="en-US" altLang="en-US" dirty="0" smtClean="0"/>
              <a:t>anagement (IPM) is an approach to controlling pests in </a:t>
            </a:r>
            <a:r>
              <a:rPr lang="en-US" altLang="en-US" dirty="0" smtClean="0">
                <a:solidFill>
                  <a:schemeClr val="tx2"/>
                </a:solidFill>
              </a:rPr>
              <a:t>safer, more effective, and longer-lasting ways. </a:t>
            </a:r>
          </a:p>
          <a:p>
            <a:pPr eaLnBrk="1" hangingPunct="1">
              <a:spcBef>
                <a:spcPct val="0"/>
              </a:spcBef>
            </a:pPr>
            <a:endParaRPr lang="en-US" altLang="en-US" dirty="0" smtClean="0">
              <a:solidFill>
                <a:schemeClr val="tx2"/>
              </a:solidFill>
            </a:endParaRPr>
          </a:p>
          <a:p>
            <a:pPr marL="0" indent="0">
              <a:spcBef>
                <a:spcPts val="0"/>
              </a:spcBef>
              <a:spcAft>
                <a:spcPts val="600"/>
              </a:spcAft>
              <a:buClr>
                <a:schemeClr val="tx1"/>
              </a:buClr>
              <a:buNone/>
              <a:defRPr/>
            </a:pPr>
            <a:r>
              <a:rPr lang="en-US" sz="1200" b="1" dirty="0" smtClean="0">
                <a:latin typeface="+mn-lt"/>
                <a:cs typeface="Estrangelo Edessa" pitchFamily="66"/>
              </a:rPr>
              <a:t>Manages pest problems </a:t>
            </a:r>
            <a:r>
              <a:rPr lang="en-US" sz="1200" dirty="0" smtClean="0">
                <a:latin typeface="+mn-lt"/>
                <a:cs typeface="Estrangelo Edessa" pitchFamily="66"/>
              </a:rPr>
              <a:t>by</a:t>
            </a:r>
          </a:p>
          <a:p>
            <a:pPr marL="0" indent="-457200">
              <a:spcBef>
                <a:spcPts val="0"/>
              </a:spcBef>
              <a:spcAft>
                <a:spcPts val="600"/>
              </a:spcAft>
              <a:defRPr/>
            </a:pPr>
            <a:r>
              <a:rPr lang="en-US" sz="1200" dirty="0" smtClean="0">
                <a:solidFill>
                  <a:srgbClr val="2B69B3"/>
                </a:solidFill>
                <a:latin typeface="+mn-lt"/>
                <a:cs typeface="Estrangelo Edessa" pitchFamily="66"/>
              </a:rPr>
              <a:t>Using non-chemical approaches.</a:t>
            </a:r>
          </a:p>
          <a:p>
            <a:pPr marL="0" indent="-457200">
              <a:spcBef>
                <a:spcPts val="0"/>
              </a:spcBef>
              <a:spcAft>
                <a:spcPts val="600"/>
              </a:spcAft>
              <a:defRPr/>
            </a:pPr>
            <a:r>
              <a:rPr lang="en-US" sz="1200" dirty="0" smtClean="0">
                <a:solidFill>
                  <a:srgbClr val="2B69B3"/>
                </a:solidFill>
                <a:latin typeface="+mn-lt"/>
                <a:cs typeface="Estrangelo Edessa" pitchFamily="66"/>
              </a:rPr>
              <a:t>Using least-toxic pesticides</a:t>
            </a:r>
          </a:p>
          <a:p>
            <a:pPr eaLnBrk="1" hangingPunct="1">
              <a:spcBef>
                <a:spcPct val="0"/>
              </a:spcBef>
            </a:pPr>
            <a:endParaRPr lang="en-US" altLang="en-US" dirty="0" smtClean="0">
              <a:solidFill>
                <a:schemeClr val="tx2"/>
              </a:solidFill>
            </a:endParaRPr>
          </a:p>
          <a:p>
            <a:pPr eaLnBrk="1" hangingPunct="1">
              <a:spcBef>
                <a:spcPct val="0"/>
              </a:spcBef>
            </a:pPr>
            <a:endParaRPr lang="en-US" altLang="en-US" dirty="0" smtClean="0">
              <a:solidFill>
                <a:schemeClr val="tx2"/>
              </a:solidFill>
            </a:endParaRPr>
          </a:p>
          <a:p>
            <a:pPr eaLnBrk="1" hangingPunct="1">
              <a:spcBef>
                <a:spcPct val="0"/>
              </a:spcBef>
            </a:pPr>
            <a:r>
              <a:rPr lang="en-US" altLang="en-US" dirty="0" smtClean="0"/>
              <a:t>IPM works because combined approaches for pest management are more effective in the end than a single approach, like spraying pesticides.  </a:t>
            </a:r>
          </a:p>
          <a:p>
            <a:pPr eaLnBrk="1" hangingPunct="1">
              <a:spcBef>
                <a:spcPct val="0"/>
              </a:spcBef>
            </a:pPr>
            <a:endParaRPr lang="en-US" altLang="en-US" dirty="0" smtClean="0"/>
          </a:p>
        </p:txBody>
      </p:sp>
      <p:sp>
        <p:nvSpPr>
          <p:cNvPr id="737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defTabSz="457200" eaLnBrk="0" fontAlgn="base" hangingPunct="0">
              <a:spcBef>
                <a:spcPct val="30000"/>
              </a:spcBef>
              <a:spcAft>
                <a:spcPct val="0"/>
              </a:spcAft>
              <a:defRPr sz="1200">
                <a:solidFill>
                  <a:schemeClr val="tx1"/>
                </a:solidFill>
                <a:latin typeface="Calibri" pitchFamily="34" charset="0"/>
              </a:defRPr>
            </a:lvl6pPr>
            <a:lvl7pPr marL="2971800" indent="-228600" defTabSz="457200" eaLnBrk="0" fontAlgn="base" hangingPunct="0">
              <a:spcBef>
                <a:spcPct val="30000"/>
              </a:spcBef>
              <a:spcAft>
                <a:spcPct val="0"/>
              </a:spcAft>
              <a:defRPr sz="1200">
                <a:solidFill>
                  <a:schemeClr val="tx1"/>
                </a:solidFill>
                <a:latin typeface="Calibri" pitchFamily="34" charset="0"/>
              </a:defRPr>
            </a:lvl7pPr>
            <a:lvl8pPr marL="3429000" indent="-228600" defTabSz="457200" eaLnBrk="0" fontAlgn="base" hangingPunct="0">
              <a:spcBef>
                <a:spcPct val="30000"/>
              </a:spcBef>
              <a:spcAft>
                <a:spcPct val="0"/>
              </a:spcAft>
              <a:defRPr sz="1200">
                <a:solidFill>
                  <a:schemeClr val="tx1"/>
                </a:solidFill>
                <a:latin typeface="Calibri" pitchFamily="34" charset="0"/>
              </a:defRPr>
            </a:lvl8pPr>
            <a:lvl9pPr marL="3886200" indent="-228600" defTabSz="4572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D1E73C89-9AC6-43EF-A478-FD5F7AF9CCC6}" type="slidenum">
              <a:rPr lang="en-US" altLang="en-US" smtClean="0">
                <a:latin typeface="Arial" pitchFamily="34" charset="0"/>
                <a:ea typeface="ヒラギノ角ゴ Pro W3"/>
                <a:cs typeface="ヒラギノ角ゴ Pro W3"/>
              </a:rPr>
              <a:pPr eaLnBrk="1" hangingPunct="1">
                <a:spcBef>
                  <a:spcPct val="0"/>
                </a:spcBef>
              </a:pPr>
              <a:t>22</a:t>
            </a:fld>
            <a:endParaRPr lang="en-US" altLang="en-US" smtClean="0">
              <a:latin typeface="Arial" pitchFamily="34" charset="0"/>
              <a:ea typeface="ヒラギノ角ゴ Pro W3"/>
              <a:cs typeface="ヒラギノ角ゴ Pro W3"/>
            </a:endParaRPr>
          </a:p>
        </p:txBody>
      </p:sp>
    </p:spTree>
    <p:extLst>
      <p:ext uri="{BB962C8B-B14F-4D97-AF65-F5344CB8AC3E}">
        <p14:creationId xmlns:p14="http://schemas.microsoft.com/office/powerpoint/2010/main" val="35182813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altLang="en-US" dirty="0" smtClean="0"/>
              <a:t>Prevention: </a:t>
            </a:r>
            <a:r>
              <a:rPr lang="en-US" dirty="0" smtClean="0"/>
              <a:t>Keep pests out;</a:t>
            </a:r>
            <a:r>
              <a:rPr lang="en-US" baseline="0" dirty="0" smtClean="0"/>
              <a:t> </a:t>
            </a:r>
            <a:r>
              <a:rPr lang="en-US" dirty="0" smtClean="0"/>
              <a:t>Remove pests' food, water, and shelter</a:t>
            </a:r>
            <a:endParaRPr lang="en-US" altLang="en-US" dirty="0" smtClean="0"/>
          </a:p>
          <a:p>
            <a:pPr lvl="0"/>
            <a:r>
              <a:rPr lang="en-US" altLang="en-US" dirty="0" smtClean="0"/>
              <a:t>Inspect - </a:t>
            </a:r>
            <a:r>
              <a:rPr lang="en-US" dirty="0" smtClean="0">
                <a:solidFill>
                  <a:schemeClr val="bg1"/>
                </a:solidFill>
              </a:rPr>
              <a:t>Look for signs of pests;</a:t>
            </a:r>
            <a:r>
              <a:rPr lang="en-US" baseline="0" dirty="0" smtClean="0">
                <a:solidFill>
                  <a:schemeClr val="bg1"/>
                </a:solidFill>
              </a:rPr>
              <a:t> </a:t>
            </a:r>
            <a:r>
              <a:rPr lang="en-US" dirty="0" smtClean="0">
                <a:solidFill>
                  <a:schemeClr val="bg1"/>
                </a:solidFill>
              </a:rPr>
              <a:t>Evidence,</a:t>
            </a:r>
            <a:r>
              <a:rPr lang="en-US" baseline="0" dirty="0" smtClean="0">
                <a:solidFill>
                  <a:schemeClr val="bg1"/>
                </a:solidFill>
              </a:rPr>
              <a:t> </a:t>
            </a:r>
            <a:r>
              <a:rPr lang="en-US" dirty="0" smtClean="0">
                <a:solidFill>
                  <a:schemeClr val="bg1"/>
                </a:solidFill>
              </a:rPr>
              <a:t>Damage,</a:t>
            </a:r>
            <a:r>
              <a:rPr lang="en-US" baseline="0" dirty="0" smtClean="0">
                <a:solidFill>
                  <a:schemeClr val="bg1"/>
                </a:solidFill>
              </a:rPr>
              <a:t> </a:t>
            </a:r>
            <a:r>
              <a:rPr lang="en-US" dirty="0" smtClean="0">
                <a:solidFill>
                  <a:schemeClr val="bg1"/>
                </a:solidFill>
              </a:rPr>
              <a:t>The pests themselves;</a:t>
            </a:r>
            <a:r>
              <a:rPr lang="en-US" baseline="0" dirty="0" smtClean="0">
                <a:solidFill>
                  <a:schemeClr val="bg1"/>
                </a:solidFill>
              </a:rPr>
              <a:t> </a:t>
            </a:r>
            <a:r>
              <a:rPr lang="en-US" dirty="0" smtClean="0"/>
              <a:t>Where </a:t>
            </a:r>
            <a:r>
              <a:rPr lang="en-US" dirty="0" smtClean="0">
                <a:solidFill>
                  <a:schemeClr val="bg1"/>
                </a:solidFill>
              </a:rPr>
              <a:t>and how are they </a:t>
            </a:r>
            <a:r>
              <a:rPr lang="en-US" dirty="0" smtClean="0"/>
              <a:t>coming in?</a:t>
            </a:r>
            <a:endParaRPr lang="en-US" altLang="en-US" dirty="0" smtClean="0"/>
          </a:p>
          <a:p>
            <a:pPr lvl="0"/>
            <a:r>
              <a:rPr lang="en-US" altLang="en-US" dirty="0" smtClean="0"/>
              <a:t>Identify Pests - </a:t>
            </a:r>
            <a:r>
              <a:rPr lang="en-US" dirty="0" smtClean="0">
                <a:solidFill>
                  <a:schemeClr val="bg1"/>
                </a:solidFill>
              </a:rPr>
              <a:t>What kind of pests are you finding?</a:t>
            </a:r>
            <a:r>
              <a:rPr lang="en-US" baseline="0" dirty="0" smtClean="0">
                <a:solidFill>
                  <a:schemeClr val="bg1"/>
                </a:solidFill>
              </a:rPr>
              <a:t> </a:t>
            </a:r>
            <a:r>
              <a:rPr lang="en-US" dirty="0" smtClean="0">
                <a:solidFill>
                  <a:schemeClr val="bg1"/>
                </a:solidFill>
              </a:rPr>
              <a:t>Where do they live?</a:t>
            </a:r>
            <a:r>
              <a:rPr lang="en-US" baseline="0" dirty="0" smtClean="0">
                <a:solidFill>
                  <a:schemeClr val="bg1"/>
                </a:solidFill>
              </a:rPr>
              <a:t> </a:t>
            </a:r>
            <a:r>
              <a:rPr lang="en-US" dirty="0" smtClean="0"/>
              <a:t>What do they eat?</a:t>
            </a:r>
            <a:r>
              <a:rPr lang="en-US" baseline="0" dirty="0" smtClean="0"/>
              <a:t> </a:t>
            </a:r>
            <a:r>
              <a:rPr lang="en-US" dirty="0" smtClean="0"/>
              <a:t>What is their life cycle?</a:t>
            </a:r>
            <a:endParaRPr lang="en-US" altLang="en-US" dirty="0" smtClean="0"/>
          </a:p>
          <a:p>
            <a:pPr lvl="0"/>
            <a:r>
              <a:rPr lang="en-US" altLang="en-US" dirty="0" smtClean="0"/>
              <a:t>Monitor - </a:t>
            </a:r>
            <a:r>
              <a:rPr lang="en-US" dirty="0" smtClean="0">
                <a:solidFill>
                  <a:schemeClr val="bg1"/>
                </a:solidFill>
              </a:rPr>
              <a:t>Continue inspecting and evaluating;</a:t>
            </a:r>
            <a:r>
              <a:rPr lang="en-US" baseline="0" dirty="0" smtClean="0">
                <a:solidFill>
                  <a:schemeClr val="bg1"/>
                </a:solidFill>
              </a:rPr>
              <a:t> </a:t>
            </a:r>
            <a:r>
              <a:rPr lang="en-US" dirty="0" smtClean="0"/>
              <a:t>Use the IPM Checklist for FCCHs</a:t>
            </a:r>
            <a:endParaRPr lang="en-US" altLang="en-US" dirty="0" smtClean="0"/>
          </a:p>
          <a:p>
            <a:pPr lvl="0"/>
            <a:r>
              <a:rPr lang="en-US" altLang="en-US" dirty="0" smtClean="0"/>
              <a:t>Manage existing pest problems: </a:t>
            </a:r>
            <a:r>
              <a:rPr lang="en-US" dirty="0" smtClean="0"/>
              <a:t>Clean thoroughly ;</a:t>
            </a:r>
            <a:r>
              <a:rPr lang="en-US" baseline="0" dirty="0" smtClean="0"/>
              <a:t> </a:t>
            </a:r>
            <a:r>
              <a:rPr lang="en-US" dirty="0" smtClean="0"/>
              <a:t>Vacuum </a:t>
            </a:r>
            <a:r>
              <a:rPr lang="en-US" dirty="0" smtClean="0">
                <a:solidFill>
                  <a:schemeClr val="bg1"/>
                </a:solidFill>
              </a:rPr>
              <a:t>and </a:t>
            </a:r>
            <a:r>
              <a:rPr lang="en-US" dirty="0" smtClean="0"/>
              <a:t>trap;</a:t>
            </a:r>
            <a:r>
              <a:rPr lang="en-US" baseline="0" dirty="0" smtClean="0"/>
              <a:t> </a:t>
            </a:r>
            <a:r>
              <a:rPr lang="en-US" b="0" dirty="0" smtClean="0">
                <a:solidFill>
                  <a:schemeClr val="bg1"/>
                </a:solidFill>
              </a:rPr>
              <a:t>Use</a:t>
            </a:r>
            <a:r>
              <a:rPr lang="en-US" dirty="0" smtClean="0">
                <a:solidFill>
                  <a:schemeClr val="bg1"/>
                </a:solidFill>
              </a:rPr>
              <a:t> baits and gels, not</a:t>
            </a:r>
            <a:r>
              <a:rPr lang="en-US" dirty="0" smtClean="0"/>
              <a:t> sprays</a:t>
            </a:r>
          </a:p>
          <a:p>
            <a:pPr eaLnBrk="1" hangingPunct="1">
              <a:spcBef>
                <a:spcPct val="0"/>
              </a:spcBef>
            </a:pPr>
            <a:endParaRPr lang="en-US" altLang="en-US" dirty="0" smtClean="0"/>
          </a:p>
          <a:p>
            <a:pPr eaLnBrk="1" hangingPunct="1">
              <a:spcBef>
                <a:spcPct val="0"/>
              </a:spcBef>
            </a:pPr>
            <a:r>
              <a:rPr lang="en-US" altLang="en-US" dirty="0" smtClean="0"/>
              <a:t>Out of all of the strategies, prevention is the key to IPM.  In practice, many of the strategies we describe in these categories are used in more than one category of IPM. For example, keeping ants out of your building is an important prevention strategy, but it is also a strategy used when managing an ant infestation.</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B76E7C56-E781-4050-8DB8-442DFE1DC6DE}" type="slidenum">
              <a:rPr lang="en-US" smtClean="0">
                <a:solidFill>
                  <a:prstClr val="black"/>
                </a:solidFill>
              </a:rPr>
              <a:pPr>
                <a:defRPr/>
              </a:pPr>
              <a:t>23</a:t>
            </a:fld>
            <a:endParaRPr lang="en-US" dirty="0">
              <a:solidFill>
                <a:prstClr val="black"/>
              </a:solidFill>
            </a:endParaRPr>
          </a:p>
        </p:txBody>
      </p:sp>
    </p:spTree>
    <p:extLst>
      <p:ext uri="{BB962C8B-B14F-4D97-AF65-F5344CB8AC3E}">
        <p14:creationId xmlns:p14="http://schemas.microsoft.com/office/powerpoint/2010/main" val="30016097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smtClean="0"/>
              <a:t>Create physical barriers on the outside of the building so </a:t>
            </a:r>
            <a:r>
              <a:rPr lang="en-US" altLang="en-US" u="none" dirty="0" smtClean="0"/>
              <a:t>pests</a:t>
            </a:r>
            <a:r>
              <a:rPr lang="en-US" altLang="en-US" dirty="0" smtClean="0"/>
              <a:t> cannot enter the facility:</a:t>
            </a:r>
          </a:p>
          <a:p>
            <a:pPr eaLnBrk="1" hangingPunct="1">
              <a:spcBef>
                <a:spcPct val="0"/>
              </a:spcBef>
            </a:pPr>
            <a:r>
              <a:rPr lang="en-US" altLang="en-US" dirty="0" smtClean="0"/>
              <a:t> </a:t>
            </a:r>
          </a:p>
          <a:p>
            <a:pPr eaLnBrk="1" hangingPunct="1">
              <a:spcBef>
                <a:spcPct val="0"/>
              </a:spcBef>
            </a:pPr>
            <a:r>
              <a:rPr lang="en-US" altLang="en-US" dirty="0" smtClean="0"/>
              <a:t>Prevention is always the preferred way to manage pests in an IPM program. </a:t>
            </a:r>
          </a:p>
          <a:p>
            <a:pPr eaLnBrk="1" hangingPunct="1">
              <a:spcBef>
                <a:spcPct val="0"/>
              </a:spcBef>
            </a:pPr>
            <a:r>
              <a:rPr lang="en-US" altLang="en-US" dirty="0" smtClean="0"/>
              <a:t>It is a popular misconception that pest infestations (i.e. cockroaches and rats) are the sole result of uncleanliness.</a:t>
            </a:r>
            <a:br>
              <a:rPr lang="en-US" altLang="en-US" dirty="0" smtClean="0"/>
            </a:br>
            <a:r>
              <a:rPr lang="en-US" altLang="en-US" dirty="0" smtClean="0"/>
              <a:t>While uncleanliness may exacerbate an infestation, the problem itself is often due to a structural issue (i.e., cracks in the walls, leaky pipes, excessive moisture from to plants situated too close to the structure).</a:t>
            </a:r>
          </a:p>
          <a:p>
            <a:pPr eaLnBrk="1" hangingPunct="1">
              <a:spcBef>
                <a:spcPct val="0"/>
              </a:spcBef>
            </a:pPr>
            <a:endParaRPr lang="en-US" altLang="en-US" dirty="0" smtClean="0"/>
          </a:p>
        </p:txBody>
      </p:sp>
      <p:sp>
        <p:nvSpPr>
          <p:cNvPr id="75780" name="Slide Number Placeholder 3"/>
          <p:cNvSpPr txBox="1">
            <a:spLocks noGrp="1"/>
          </p:cNvSpPr>
          <p:nvPr/>
        </p:nvSpPr>
        <p:spPr bwMode="auto">
          <a:xfrm>
            <a:off x="3884613" y="8829675"/>
            <a:ext cx="2971800"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defTabSz="457200" eaLnBrk="0" fontAlgn="base" hangingPunct="0">
              <a:spcBef>
                <a:spcPct val="30000"/>
              </a:spcBef>
              <a:spcAft>
                <a:spcPct val="0"/>
              </a:spcAft>
              <a:defRPr sz="1200">
                <a:solidFill>
                  <a:schemeClr val="tx1"/>
                </a:solidFill>
                <a:latin typeface="Calibri" pitchFamily="34" charset="0"/>
              </a:defRPr>
            </a:lvl6pPr>
            <a:lvl7pPr marL="2971800" indent="-228600" defTabSz="457200" eaLnBrk="0" fontAlgn="base" hangingPunct="0">
              <a:spcBef>
                <a:spcPct val="30000"/>
              </a:spcBef>
              <a:spcAft>
                <a:spcPct val="0"/>
              </a:spcAft>
              <a:defRPr sz="1200">
                <a:solidFill>
                  <a:schemeClr val="tx1"/>
                </a:solidFill>
                <a:latin typeface="Calibri" pitchFamily="34" charset="0"/>
              </a:defRPr>
            </a:lvl7pPr>
            <a:lvl8pPr marL="3429000" indent="-228600" defTabSz="457200" eaLnBrk="0" fontAlgn="base" hangingPunct="0">
              <a:spcBef>
                <a:spcPct val="30000"/>
              </a:spcBef>
              <a:spcAft>
                <a:spcPct val="0"/>
              </a:spcAft>
              <a:defRPr sz="1200">
                <a:solidFill>
                  <a:schemeClr val="tx1"/>
                </a:solidFill>
                <a:latin typeface="Calibri" pitchFamily="34" charset="0"/>
              </a:defRPr>
            </a:lvl8pPr>
            <a:lvl9pPr marL="3886200" indent="-228600" defTabSz="457200" eaLnBrk="0" fontAlgn="base" hangingPunct="0">
              <a:spcBef>
                <a:spcPct val="30000"/>
              </a:spcBef>
              <a:spcAft>
                <a:spcPct val="0"/>
              </a:spcAft>
              <a:defRPr sz="1200">
                <a:solidFill>
                  <a:schemeClr val="tx1"/>
                </a:solidFill>
                <a:latin typeface="Calibri" pitchFamily="34" charset="0"/>
              </a:defRPr>
            </a:lvl9pPr>
          </a:lstStyle>
          <a:p>
            <a:pPr algn="r" eaLnBrk="1" hangingPunct="1">
              <a:spcBef>
                <a:spcPct val="0"/>
              </a:spcBef>
            </a:pPr>
            <a:fld id="{FF36F399-319D-4D0A-85EF-F568EE8CC417}" type="slidenum">
              <a:rPr lang="en-US" altLang="en-US">
                <a:latin typeface="Arial" pitchFamily="34" charset="0"/>
              </a:rPr>
              <a:pPr algn="r" eaLnBrk="1" hangingPunct="1">
                <a:spcBef>
                  <a:spcPct val="0"/>
                </a:spcBef>
              </a:pPr>
              <a:t>24</a:t>
            </a:fld>
            <a:endParaRPr lang="en-US" altLang="en-US">
              <a:latin typeface="Arial" pitchFamily="34" charset="0"/>
            </a:endParaRPr>
          </a:p>
        </p:txBody>
      </p:sp>
    </p:spTree>
    <p:extLst>
      <p:ext uri="{BB962C8B-B14F-4D97-AF65-F5344CB8AC3E}">
        <p14:creationId xmlns:p14="http://schemas.microsoft.com/office/powerpoint/2010/main" val="29427188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Like any living being, pests needs three things to survive: food, water, and shelter.  Without food, water or shelter, pests will leave or die.  Taking away these things, one-by-one, is the best and safest way to control pests!</a:t>
            </a:r>
          </a:p>
          <a:p>
            <a:pPr eaLnBrk="1" hangingPunct="1">
              <a:spcBef>
                <a:spcPct val="0"/>
              </a:spcBef>
            </a:pPr>
            <a:endParaRPr lang="en-US" altLang="en-US" smtClean="0"/>
          </a:p>
        </p:txBody>
      </p:sp>
      <p:sp>
        <p:nvSpPr>
          <p:cNvPr id="768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defTabSz="457200" eaLnBrk="0" fontAlgn="base" hangingPunct="0">
              <a:spcBef>
                <a:spcPct val="30000"/>
              </a:spcBef>
              <a:spcAft>
                <a:spcPct val="0"/>
              </a:spcAft>
              <a:defRPr sz="1200">
                <a:solidFill>
                  <a:schemeClr val="tx1"/>
                </a:solidFill>
                <a:latin typeface="Calibri" pitchFamily="34" charset="0"/>
              </a:defRPr>
            </a:lvl6pPr>
            <a:lvl7pPr marL="2971800" indent="-228600" defTabSz="457200" eaLnBrk="0" fontAlgn="base" hangingPunct="0">
              <a:spcBef>
                <a:spcPct val="30000"/>
              </a:spcBef>
              <a:spcAft>
                <a:spcPct val="0"/>
              </a:spcAft>
              <a:defRPr sz="1200">
                <a:solidFill>
                  <a:schemeClr val="tx1"/>
                </a:solidFill>
                <a:latin typeface="Calibri" pitchFamily="34" charset="0"/>
              </a:defRPr>
            </a:lvl7pPr>
            <a:lvl8pPr marL="3429000" indent="-228600" defTabSz="457200" eaLnBrk="0" fontAlgn="base" hangingPunct="0">
              <a:spcBef>
                <a:spcPct val="30000"/>
              </a:spcBef>
              <a:spcAft>
                <a:spcPct val="0"/>
              </a:spcAft>
              <a:defRPr sz="1200">
                <a:solidFill>
                  <a:schemeClr val="tx1"/>
                </a:solidFill>
                <a:latin typeface="Calibri" pitchFamily="34" charset="0"/>
              </a:defRPr>
            </a:lvl8pPr>
            <a:lvl9pPr marL="3886200" indent="-228600" defTabSz="4572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D7FA2C5C-C2B1-4C56-B191-F8B447F6A5EA}" type="slidenum">
              <a:rPr lang="en-US" altLang="en-US" smtClean="0">
                <a:latin typeface="Arial" pitchFamily="34" charset="0"/>
                <a:ea typeface="ヒラギノ角ゴ Pro W3"/>
                <a:cs typeface="ヒラギノ角ゴ Pro W3"/>
              </a:rPr>
              <a:pPr eaLnBrk="1" hangingPunct="1">
                <a:spcBef>
                  <a:spcPct val="0"/>
                </a:spcBef>
              </a:pPr>
              <a:t>25</a:t>
            </a:fld>
            <a:endParaRPr lang="en-US" altLang="en-US" smtClean="0">
              <a:latin typeface="Arial" pitchFamily="34" charset="0"/>
              <a:ea typeface="ヒラギノ角ゴ Pro W3"/>
              <a:cs typeface="ヒラギノ角ゴ Pro W3"/>
            </a:endParaRPr>
          </a:p>
        </p:txBody>
      </p:sp>
    </p:spTree>
    <p:extLst>
      <p:ext uri="{BB962C8B-B14F-4D97-AF65-F5344CB8AC3E}">
        <p14:creationId xmlns:p14="http://schemas.microsoft.com/office/powerpoint/2010/main" val="6271237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smtClean="0"/>
              <a:t>Cockroaches love cardboard boxes.  They lays their eggs in cells and eat the paste.</a:t>
            </a:r>
          </a:p>
        </p:txBody>
      </p:sp>
      <p:sp>
        <p:nvSpPr>
          <p:cNvPr id="4" name="Slide Number Placeholder 3"/>
          <p:cNvSpPr>
            <a:spLocks noGrp="1"/>
          </p:cNvSpPr>
          <p:nvPr>
            <p:ph type="sldNum" sz="quarter" idx="5"/>
          </p:nvPr>
        </p:nvSpPr>
        <p:spPr/>
        <p:txBody>
          <a:bodyPr/>
          <a:lstStyle/>
          <a:p>
            <a:pPr>
              <a:defRPr/>
            </a:pPr>
            <a:fld id="{5ACCE188-59F9-4E74-A5DB-F8A51343E624}" type="slidenum">
              <a:rPr lang="en-US" smtClean="0"/>
              <a:pPr>
                <a:defRPr/>
              </a:pPr>
              <a:t>26</a:t>
            </a:fld>
            <a:endParaRPr lang="en-US" dirty="0"/>
          </a:p>
        </p:txBody>
      </p:sp>
    </p:spTree>
    <p:extLst>
      <p:ext uri="{BB962C8B-B14F-4D97-AF65-F5344CB8AC3E}">
        <p14:creationId xmlns:p14="http://schemas.microsoft.com/office/powerpoint/2010/main" val="317082428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Use checklist to focus on problem areas and find any evidence of pest problems. The IPM Checklist is available on the CCHP website www.ucsfchildcarehealth.org under publications/training curriculum.</a:t>
            </a:r>
          </a:p>
        </p:txBody>
      </p:sp>
      <p:sp>
        <p:nvSpPr>
          <p:cNvPr id="788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defTabSz="457200" eaLnBrk="0" fontAlgn="base" hangingPunct="0">
              <a:spcBef>
                <a:spcPct val="30000"/>
              </a:spcBef>
              <a:spcAft>
                <a:spcPct val="0"/>
              </a:spcAft>
              <a:defRPr sz="1200">
                <a:solidFill>
                  <a:schemeClr val="tx1"/>
                </a:solidFill>
                <a:latin typeface="Calibri" pitchFamily="34" charset="0"/>
              </a:defRPr>
            </a:lvl6pPr>
            <a:lvl7pPr marL="2971800" indent="-228600" defTabSz="457200" eaLnBrk="0" fontAlgn="base" hangingPunct="0">
              <a:spcBef>
                <a:spcPct val="30000"/>
              </a:spcBef>
              <a:spcAft>
                <a:spcPct val="0"/>
              </a:spcAft>
              <a:defRPr sz="1200">
                <a:solidFill>
                  <a:schemeClr val="tx1"/>
                </a:solidFill>
                <a:latin typeface="Calibri" pitchFamily="34" charset="0"/>
              </a:defRPr>
            </a:lvl7pPr>
            <a:lvl8pPr marL="3429000" indent="-228600" defTabSz="457200" eaLnBrk="0" fontAlgn="base" hangingPunct="0">
              <a:spcBef>
                <a:spcPct val="30000"/>
              </a:spcBef>
              <a:spcAft>
                <a:spcPct val="0"/>
              </a:spcAft>
              <a:defRPr sz="1200">
                <a:solidFill>
                  <a:schemeClr val="tx1"/>
                </a:solidFill>
                <a:latin typeface="Calibri" pitchFamily="34" charset="0"/>
              </a:defRPr>
            </a:lvl8pPr>
            <a:lvl9pPr marL="3886200" indent="-228600" defTabSz="4572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5D561B1D-4A40-4221-B916-2E41DC6DCF10}" type="slidenum">
              <a:rPr lang="en-US" altLang="en-US" smtClean="0">
                <a:latin typeface="Arial" pitchFamily="34" charset="0"/>
                <a:ea typeface="ヒラギノ角ゴ Pro W3"/>
                <a:cs typeface="ヒラギノ角ゴ Pro W3"/>
              </a:rPr>
              <a:pPr eaLnBrk="1" hangingPunct="1">
                <a:spcBef>
                  <a:spcPct val="0"/>
                </a:spcBef>
              </a:pPr>
              <a:t>27</a:t>
            </a:fld>
            <a:endParaRPr lang="en-US" altLang="en-US" smtClean="0">
              <a:latin typeface="Arial" pitchFamily="34" charset="0"/>
              <a:ea typeface="ヒラギノ角ゴ Pro W3"/>
              <a:cs typeface="ヒラギノ角ゴ Pro W3"/>
            </a:endParaRPr>
          </a:p>
        </p:txBody>
      </p:sp>
    </p:spTree>
    <p:extLst>
      <p:ext uri="{BB962C8B-B14F-4D97-AF65-F5344CB8AC3E}">
        <p14:creationId xmlns:p14="http://schemas.microsoft.com/office/powerpoint/2010/main" val="30078845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lvl="1" eaLnBrk="1" hangingPunct="1">
              <a:spcBef>
                <a:spcPct val="0"/>
              </a:spcBef>
            </a:pPr>
            <a:r>
              <a:rPr lang="en-US" altLang="en-US" smtClean="0"/>
              <a:t>When you practice IPM</a:t>
            </a:r>
            <a:r>
              <a:rPr lang="en-US" altLang="en-US" b="1" smtClean="0"/>
              <a:t>, </a:t>
            </a:r>
            <a:r>
              <a:rPr lang="en-US" altLang="en-US" smtClean="0"/>
              <a:t>you have to identify the pests in your facility and know their characteristics and life cycles.  If you don’t know which pests are present, you may use the wrong management approach, choose the wrong pesticide, or treat too often or at the wrong time and do more harm than good.  </a:t>
            </a:r>
          </a:p>
          <a:p>
            <a:pPr marL="0" lvl="1" eaLnBrk="1" hangingPunct="1">
              <a:spcBef>
                <a:spcPct val="0"/>
              </a:spcBef>
            </a:pPr>
            <a:endParaRPr lang="en-US" altLang="en-US" smtClean="0"/>
          </a:p>
          <a:p>
            <a:pPr marL="0" lvl="1" eaLnBrk="1" hangingPunct="1">
              <a:spcBef>
                <a:spcPct val="0"/>
              </a:spcBef>
            </a:pPr>
            <a:r>
              <a:rPr lang="en-US" altLang="en-US" smtClean="0"/>
              <a:t>Use H&amp;S Notes to help with identification</a:t>
            </a:r>
          </a:p>
          <a:p>
            <a:pPr marL="0" lvl="1" eaLnBrk="1" hangingPunct="1">
              <a:spcBef>
                <a:spcPct val="0"/>
              </a:spcBef>
            </a:pPr>
            <a:endParaRPr lang="en-US" altLang="en-US" smtClean="0"/>
          </a:p>
          <a:p>
            <a:pPr marL="0" lvl="1" eaLnBrk="1" hangingPunct="1">
              <a:spcBef>
                <a:spcPct val="0"/>
              </a:spcBef>
            </a:pPr>
            <a:r>
              <a:rPr lang="en-US" altLang="en-US" smtClean="0"/>
              <a:t>-Pest prevention begins with correct identification of the pest and knowledge of its needs and entry points. Available food, water, hiding places and entry points must be eliminated for long-term suppression of a pest.</a:t>
            </a:r>
          </a:p>
          <a:p>
            <a:pPr marL="0" lvl="1" eaLnBrk="1" hangingPunct="1">
              <a:spcBef>
                <a:spcPct val="0"/>
              </a:spcBef>
            </a:pPr>
            <a:endParaRPr lang="en-US" altLang="en-US" smtClean="0"/>
          </a:p>
          <a:p>
            <a:pPr eaLnBrk="1" hangingPunct="1">
              <a:spcBef>
                <a:spcPct val="0"/>
              </a:spcBef>
            </a:pPr>
            <a:r>
              <a:rPr lang="en-US" altLang="en-US" smtClean="0"/>
              <a:t>Food: What foods do they eat?</a:t>
            </a:r>
          </a:p>
          <a:p>
            <a:pPr eaLnBrk="1" hangingPunct="1">
              <a:spcBef>
                <a:spcPct val="0"/>
              </a:spcBef>
            </a:pPr>
            <a:r>
              <a:rPr lang="en-US" altLang="en-US" smtClean="0"/>
              <a:t>Water: What are their sources of water?</a:t>
            </a:r>
          </a:p>
          <a:p>
            <a:pPr eaLnBrk="1" hangingPunct="1">
              <a:spcBef>
                <a:spcPct val="0"/>
              </a:spcBef>
            </a:pPr>
            <a:r>
              <a:rPr lang="en-US" altLang="en-US" smtClean="0"/>
              <a:t>Shelter: How do they get inside? Where do they hide?</a:t>
            </a:r>
          </a:p>
          <a:p>
            <a:pPr eaLnBrk="1" hangingPunct="1">
              <a:spcBef>
                <a:spcPct val="0"/>
              </a:spcBef>
            </a:pPr>
            <a:r>
              <a:rPr lang="en-US" altLang="en-US" smtClean="0"/>
              <a:t>Do they burrow or find their way into existing cracks and holes?</a:t>
            </a:r>
          </a:p>
          <a:p>
            <a:pPr eaLnBrk="1" hangingPunct="1">
              <a:spcBef>
                <a:spcPct val="0"/>
              </a:spcBef>
            </a:pPr>
            <a:r>
              <a:rPr lang="en-US" altLang="en-US" smtClean="0"/>
              <a:t>Do they enter a building on cardboard boxes or in food?</a:t>
            </a:r>
          </a:p>
          <a:p>
            <a:pPr eaLnBrk="1" hangingPunct="1">
              <a:spcBef>
                <a:spcPct val="0"/>
              </a:spcBef>
            </a:pPr>
            <a:r>
              <a:rPr lang="en-US" altLang="en-US" smtClean="0"/>
              <a:t>What damage does a pest cause?</a:t>
            </a:r>
          </a:p>
          <a:p>
            <a:pPr eaLnBrk="1" hangingPunct="1">
              <a:spcBef>
                <a:spcPct val="0"/>
              </a:spcBef>
            </a:pPr>
            <a:r>
              <a:rPr lang="en-US" altLang="en-US" smtClean="0"/>
              <a:t>Life cycle of pests:</a:t>
            </a:r>
          </a:p>
          <a:p>
            <a:pPr eaLnBrk="1" hangingPunct="1">
              <a:spcBef>
                <a:spcPct val="0"/>
              </a:spcBef>
            </a:pPr>
            <a:r>
              <a:rPr lang="en-US" altLang="en-US" smtClean="0"/>
              <a:t>How long does it take for a pest to grow to adulthood and reproduce?</a:t>
            </a:r>
          </a:p>
          <a:p>
            <a:pPr eaLnBrk="1" hangingPunct="1">
              <a:spcBef>
                <a:spcPct val="0"/>
              </a:spcBef>
            </a:pPr>
            <a:r>
              <a:rPr lang="en-US" altLang="en-US" smtClean="0"/>
              <a:t>At what stage of its life cycle does it cause the most problems? </a:t>
            </a:r>
          </a:p>
          <a:p>
            <a:pPr eaLnBrk="1" hangingPunct="1">
              <a:spcBef>
                <a:spcPct val="0"/>
              </a:spcBef>
            </a:pPr>
            <a:r>
              <a:rPr lang="en-US" altLang="en-US" smtClean="0"/>
              <a:t>How fast do the pests reproduce?</a:t>
            </a:r>
          </a:p>
        </p:txBody>
      </p:sp>
      <p:sp>
        <p:nvSpPr>
          <p:cNvPr id="798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defTabSz="457200" eaLnBrk="0" fontAlgn="base" hangingPunct="0">
              <a:spcBef>
                <a:spcPct val="30000"/>
              </a:spcBef>
              <a:spcAft>
                <a:spcPct val="0"/>
              </a:spcAft>
              <a:defRPr sz="1200">
                <a:solidFill>
                  <a:schemeClr val="tx1"/>
                </a:solidFill>
                <a:latin typeface="Calibri" pitchFamily="34" charset="0"/>
              </a:defRPr>
            </a:lvl6pPr>
            <a:lvl7pPr marL="2971800" indent="-228600" defTabSz="457200" eaLnBrk="0" fontAlgn="base" hangingPunct="0">
              <a:spcBef>
                <a:spcPct val="30000"/>
              </a:spcBef>
              <a:spcAft>
                <a:spcPct val="0"/>
              </a:spcAft>
              <a:defRPr sz="1200">
                <a:solidFill>
                  <a:schemeClr val="tx1"/>
                </a:solidFill>
                <a:latin typeface="Calibri" pitchFamily="34" charset="0"/>
              </a:defRPr>
            </a:lvl7pPr>
            <a:lvl8pPr marL="3429000" indent="-228600" defTabSz="457200" eaLnBrk="0" fontAlgn="base" hangingPunct="0">
              <a:spcBef>
                <a:spcPct val="30000"/>
              </a:spcBef>
              <a:spcAft>
                <a:spcPct val="0"/>
              </a:spcAft>
              <a:defRPr sz="1200">
                <a:solidFill>
                  <a:schemeClr val="tx1"/>
                </a:solidFill>
                <a:latin typeface="Calibri" pitchFamily="34" charset="0"/>
              </a:defRPr>
            </a:lvl8pPr>
            <a:lvl9pPr marL="3886200" indent="-228600" defTabSz="4572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CAE230F2-099E-4B88-8594-DEA139D8E19A}" type="slidenum">
              <a:rPr lang="en-US" altLang="en-US" smtClean="0">
                <a:latin typeface="Arial" pitchFamily="34" charset="0"/>
                <a:ea typeface="ヒラギノ角ゴ Pro W3"/>
                <a:cs typeface="ヒラギノ角ゴ Pro W3"/>
              </a:rPr>
              <a:pPr eaLnBrk="1" hangingPunct="1">
                <a:spcBef>
                  <a:spcPct val="0"/>
                </a:spcBef>
              </a:pPr>
              <a:t>28</a:t>
            </a:fld>
            <a:endParaRPr lang="en-US" altLang="en-US" smtClean="0">
              <a:latin typeface="Arial" pitchFamily="34" charset="0"/>
              <a:ea typeface="ヒラギノ角ゴ Pro W3"/>
              <a:cs typeface="ヒラギノ角ゴ Pro W3"/>
            </a:endParaRPr>
          </a:p>
        </p:txBody>
      </p:sp>
    </p:spTree>
    <p:extLst>
      <p:ext uri="{BB962C8B-B14F-4D97-AF65-F5344CB8AC3E}">
        <p14:creationId xmlns:p14="http://schemas.microsoft.com/office/powerpoint/2010/main" val="90724147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8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smtClean="0"/>
              <a:t>Place traps wisely and have schedule to check and replace them</a:t>
            </a:r>
          </a:p>
          <a:p>
            <a:pPr eaLnBrk="1" hangingPunct="1">
              <a:spcBef>
                <a:spcPct val="0"/>
              </a:spcBef>
            </a:pPr>
            <a:endParaRPr lang="en-US" altLang="en-US" dirty="0" smtClean="0"/>
          </a:p>
          <a:p>
            <a:pPr eaLnBrk="1" hangingPunct="1">
              <a:spcBef>
                <a:spcPct val="0"/>
              </a:spcBef>
            </a:pPr>
            <a:r>
              <a:rPr lang="en-US" altLang="en-US" dirty="0" smtClean="0"/>
              <a:t>Always look for pests in the buildings and grounds to identify pest problems early and to: </a:t>
            </a:r>
          </a:p>
          <a:p>
            <a:pPr eaLnBrk="1" hangingPunct="1">
              <a:spcBef>
                <a:spcPct val="0"/>
              </a:spcBef>
            </a:pPr>
            <a:r>
              <a:rPr lang="en-US" altLang="en-US" dirty="0" smtClean="0"/>
              <a:t>determine if and when treatment is needed  </a:t>
            </a:r>
          </a:p>
          <a:p>
            <a:pPr eaLnBrk="1" hangingPunct="1">
              <a:spcBef>
                <a:spcPct val="0"/>
              </a:spcBef>
            </a:pPr>
            <a:r>
              <a:rPr lang="en-US" altLang="en-US" dirty="0" smtClean="0"/>
              <a:t>determine whether current strategies are working</a:t>
            </a:r>
          </a:p>
          <a:p>
            <a:pPr eaLnBrk="1" hangingPunct="1">
              <a:spcBef>
                <a:spcPct val="0"/>
              </a:spcBef>
            </a:pPr>
            <a:endParaRPr lang="en-US" altLang="en-US" dirty="0" smtClean="0"/>
          </a:p>
        </p:txBody>
      </p:sp>
      <p:sp>
        <p:nvSpPr>
          <p:cNvPr id="80900" name="Slide Number Placeholder 3"/>
          <p:cNvSpPr txBox="1">
            <a:spLocks noGrp="1"/>
          </p:cNvSpPr>
          <p:nvPr/>
        </p:nvSpPr>
        <p:spPr bwMode="auto">
          <a:xfrm>
            <a:off x="3884613" y="8829675"/>
            <a:ext cx="2971800"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defTabSz="457200" eaLnBrk="0" fontAlgn="base" hangingPunct="0">
              <a:spcBef>
                <a:spcPct val="30000"/>
              </a:spcBef>
              <a:spcAft>
                <a:spcPct val="0"/>
              </a:spcAft>
              <a:defRPr sz="1200">
                <a:solidFill>
                  <a:schemeClr val="tx1"/>
                </a:solidFill>
                <a:latin typeface="Calibri" pitchFamily="34" charset="0"/>
              </a:defRPr>
            </a:lvl6pPr>
            <a:lvl7pPr marL="2971800" indent="-228600" defTabSz="457200" eaLnBrk="0" fontAlgn="base" hangingPunct="0">
              <a:spcBef>
                <a:spcPct val="30000"/>
              </a:spcBef>
              <a:spcAft>
                <a:spcPct val="0"/>
              </a:spcAft>
              <a:defRPr sz="1200">
                <a:solidFill>
                  <a:schemeClr val="tx1"/>
                </a:solidFill>
                <a:latin typeface="Calibri" pitchFamily="34" charset="0"/>
              </a:defRPr>
            </a:lvl7pPr>
            <a:lvl8pPr marL="3429000" indent="-228600" defTabSz="457200" eaLnBrk="0" fontAlgn="base" hangingPunct="0">
              <a:spcBef>
                <a:spcPct val="30000"/>
              </a:spcBef>
              <a:spcAft>
                <a:spcPct val="0"/>
              </a:spcAft>
              <a:defRPr sz="1200">
                <a:solidFill>
                  <a:schemeClr val="tx1"/>
                </a:solidFill>
                <a:latin typeface="Calibri" pitchFamily="34" charset="0"/>
              </a:defRPr>
            </a:lvl8pPr>
            <a:lvl9pPr marL="3886200" indent="-228600" defTabSz="457200" eaLnBrk="0" fontAlgn="base" hangingPunct="0">
              <a:spcBef>
                <a:spcPct val="30000"/>
              </a:spcBef>
              <a:spcAft>
                <a:spcPct val="0"/>
              </a:spcAft>
              <a:defRPr sz="1200">
                <a:solidFill>
                  <a:schemeClr val="tx1"/>
                </a:solidFill>
                <a:latin typeface="Calibri" pitchFamily="34" charset="0"/>
              </a:defRPr>
            </a:lvl9pPr>
          </a:lstStyle>
          <a:p>
            <a:pPr algn="r" eaLnBrk="1" hangingPunct="1">
              <a:spcBef>
                <a:spcPct val="0"/>
              </a:spcBef>
            </a:pPr>
            <a:fld id="{258E41E9-8F4D-40D3-B5B5-CA5579A385A3}" type="slidenum">
              <a:rPr lang="en-US" altLang="en-US">
                <a:latin typeface="Arial" pitchFamily="34" charset="0"/>
              </a:rPr>
              <a:pPr algn="r" eaLnBrk="1" hangingPunct="1">
                <a:spcBef>
                  <a:spcPct val="0"/>
                </a:spcBef>
              </a:pPr>
              <a:t>29</a:t>
            </a:fld>
            <a:endParaRPr lang="en-US" altLang="en-US">
              <a:latin typeface="Arial" pitchFamily="34" charset="0"/>
            </a:endParaRPr>
          </a:p>
        </p:txBody>
      </p:sp>
    </p:spTree>
    <p:extLst>
      <p:ext uri="{BB962C8B-B14F-4D97-AF65-F5344CB8AC3E}">
        <p14:creationId xmlns:p14="http://schemas.microsoft.com/office/powerpoint/2010/main" val="29820139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lvl="2" eaLnBrk="1" hangingPunct="1">
              <a:spcBef>
                <a:spcPct val="0"/>
              </a:spcBef>
            </a:pPr>
            <a:r>
              <a:rPr lang="en-US" altLang="en-US" dirty="0" smtClean="0"/>
              <a:t>This Integrated Pest Management (IPM) Toolkit was funded by the California Department of Pesticide Regulation (DPR) and developed by the University of California (UC), San Francisco School of Nursing’s California Childcare Health Program, in collaboration with the UC Statewide IPM Program and DPR. The contents of this document do not necessarily reflect the views and policies of DPR, nor does mention of trade names or commercial products constitute endorsement or recommendation for use.</a:t>
            </a:r>
          </a:p>
          <a:p>
            <a:pPr marL="0" marR="0" lvl="2"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lang="en-US" sz="1200" b="0" i="0" kern="1200" dirty="0" smtClean="0">
              <a:solidFill>
                <a:schemeClr val="tx1"/>
              </a:solidFill>
              <a:effectLst/>
              <a:latin typeface="+mn-lt"/>
              <a:ea typeface="+mn-ea"/>
              <a:cs typeface="+mn-cs"/>
            </a:endParaRPr>
          </a:p>
          <a:p>
            <a:pPr marL="171450" marR="0" lvl="2" indent="-1714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lang="en-US" sz="1200" b="0" i="0" kern="1200" dirty="0" smtClean="0">
                <a:solidFill>
                  <a:schemeClr val="tx1"/>
                </a:solidFill>
                <a:effectLst/>
                <a:latin typeface="+mn-lt"/>
                <a:ea typeface="+mn-ea"/>
                <a:cs typeface="+mn-cs"/>
              </a:rPr>
              <a:t>CCHP mission: to improve the quality of child care by initiating and strengthening linkages between the health, safety and child care communities and the families they serve.</a:t>
            </a:r>
          </a:p>
          <a:p>
            <a:pPr marL="0" marR="0" lvl="2"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lang="en-US" altLang="en-US" dirty="0" smtClean="0"/>
          </a:p>
          <a:p>
            <a:pPr marL="0" lvl="2" eaLnBrk="1" hangingPunct="1">
              <a:spcBef>
                <a:spcPct val="0"/>
              </a:spcBef>
            </a:pPr>
            <a:endParaRPr lang="en-US" altLang="en-US" dirty="0" smtClean="0"/>
          </a:p>
        </p:txBody>
      </p:sp>
      <p:sp>
        <p:nvSpPr>
          <p:cNvPr id="501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defTabSz="457200" eaLnBrk="0" fontAlgn="base" hangingPunct="0">
              <a:spcBef>
                <a:spcPct val="30000"/>
              </a:spcBef>
              <a:spcAft>
                <a:spcPct val="0"/>
              </a:spcAft>
              <a:defRPr sz="1200">
                <a:solidFill>
                  <a:schemeClr val="tx1"/>
                </a:solidFill>
                <a:latin typeface="Calibri" pitchFamily="34" charset="0"/>
              </a:defRPr>
            </a:lvl6pPr>
            <a:lvl7pPr marL="2971800" indent="-228600" defTabSz="457200" eaLnBrk="0" fontAlgn="base" hangingPunct="0">
              <a:spcBef>
                <a:spcPct val="30000"/>
              </a:spcBef>
              <a:spcAft>
                <a:spcPct val="0"/>
              </a:spcAft>
              <a:defRPr sz="1200">
                <a:solidFill>
                  <a:schemeClr val="tx1"/>
                </a:solidFill>
                <a:latin typeface="Calibri" pitchFamily="34" charset="0"/>
              </a:defRPr>
            </a:lvl7pPr>
            <a:lvl8pPr marL="3429000" indent="-228600" defTabSz="457200" eaLnBrk="0" fontAlgn="base" hangingPunct="0">
              <a:spcBef>
                <a:spcPct val="30000"/>
              </a:spcBef>
              <a:spcAft>
                <a:spcPct val="0"/>
              </a:spcAft>
              <a:defRPr sz="1200">
                <a:solidFill>
                  <a:schemeClr val="tx1"/>
                </a:solidFill>
                <a:latin typeface="Calibri" pitchFamily="34" charset="0"/>
              </a:defRPr>
            </a:lvl8pPr>
            <a:lvl9pPr marL="3886200" indent="-228600" defTabSz="4572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E8E8A9A3-693C-43C3-B548-761D1E8B6D75}" type="slidenum">
              <a:rPr lang="en-US" altLang="en-US" smtClean="0">
                <a:latin typeface="Arial" pitchFamily="34" charset="0"/>
                <a:ea typeface="ヒラギノ角ゴ Pro W3"/>
                <a:cs typeface="ヒラギノ角ゴ Pro W3"/>
              </a:rPr>
              <a:pPr eaLnBrk="1" hangingPunct="1">
                <a:spcBef>
                  <a:spcPct val="0"/>
                </a:spcBef>
              </a:pPr>
              <a:t>3</a:t>
            </a:fld>
            <a:endParaRPr lang="en-US" altLang="en-US" smtClean="0">
              <a:latin typeface="Arial" pitchFamily="34" charset="0"/>
              <a:ea typeface="ヒラギノ角ゴ Pro W3"/>
              <a:cs typeface="ヒラギノ角ゴ Pro W3"/>
            </a:endParaRPr>
          </a:p>
        </p:txBody>
      </p:sp>
    </p:spTree>
    <p:extLst>
      <p:ext uri="{BB962C8B-B14F-4D97-AF65-F5344CB8AC3E}">
        <p14:creationId xmlns:p14="http://schemas.microsoft.com/office/powerpoint/2010/main" val="112259488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Not all pest problems require chemical solutions. For example, vacuum cleaners, sanitation and caulking may be enough.</a:t>
            </a:r>
          </a:p>
          <a:p>
            <a:pPr eaLnBrk="1" hangingPunct="1">
              <a:spcBef>
                <a:spcPct val="0"/>
              </a:spcBef>
            </a:pPr>
            <a:endParaRPr lang="en-US" altLang="en-US" smtClean="0"/>
          </a:p>
          <a:p>
            <a:pPr eaLnBrk="1" hangingPunct="1">
              <a:spcBef>
                <a:spcPct val="0"/>
              </a:spcBef>
            </a:pPr>
            <a:r>
              <a:rPr lang="en-US" altLang="en-US" smtClean="0"/>
              <a:t>When pests become a problem, you will need to do something to manage or suppress them.  The IPM</a:t>
            </a:r>
            <a:r>
              <a:rPr lang="en-US" altLang="en-US" b="1" smtClean="0"/>
              <a:t> </a:t>
            </a:r>
            <a:r>
              <a:rPr lang="en-US" altLang="en-US" smtClean="0"/>
              <a:t>approach encourages use of  materials and practices that maximize safety and reduce pesticide exposure to children and staff.  Often you can manage pests with nonchemical steps.  If you use pesticides, choose least harmful pesticides such as bait stations or gels. Combine them with preventive practices so pests won’t come back. </a:t>
            </a:r>
          </a:p>
          <a:p>
            <a:pPr eaLnBrk="1" hangingPunct="1">
              <a:spcBef>
                <a:spcPct val="0"/>
              </a:spcBef>
            </a:pPr>
            <a:endParaRPr lang="en-US" altLang="en-US" smtClean="0"/>
          </a:p>
        </p:txBody>
      </p:sp>
      <p:sp>
        <p:nvSpPr>
          <p:cNvPr id="81924" name="Slide Number Placeholder 3"/>
          <p:cNvSpPr txBox="1">
            <a:spLocks noGrp="1"/>
          </p:cNvSpPr>
          <p:nvPr/>
        </p:nvSpPr>
        <p:spPr bwMode="auto">
          <a:xfrm>
            <a:off x="3884613" y="8829675"/>
            <a:ext cx="2971800"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defTabSz="457200" eaLnBrk="0" fontAlgn="base" hangingPunct="0">
              <a:spcBef>
                <a:spcPct val="30000"/>
              </a:spcBef>
              <a:spcAft>
                <a:spcPct val="0"/>
              </a:spcAft>
              <a:defRPr sz="1200">
                <a:solidFill>
                  <a:schemeClr val="tx1"/>
                </a:solidFill>
                <a:latin typeface="Calibri" pitchFamily="34" charset="0"/>
              </a:defRPr>
            </a:lvl6pPr>
            <a:lvl7pPr marL="2971800" indent="-228600" defTabSz="457200" eaLnBrk="0" fontAlgn="base" hangingPunct="0">
              <a:spcBef>
                <a:spcPct val="30000"/>
              </a:spcBef>
              <a:spcAft>
                <a:spcPct val="0"/>
              </a:spcAft>
              <a:defRPr sz="1200">
                <a:solidFill>
                  <a:schemeClr val="tx1"/>
                </a:solidFill>
                <a:latin typeface="Calibri" pitchFamily="34" charset="0"/>
              </a:defRPr>
            </a:lvl7pPr>
            <a:lvl8pPr marL="3429000" indent="-228600" defTabSz="457200" eaLnBrk="0" fontAlgn="base" hangingPunct="0">
              <a:spcBef>
                <a:spcPct val="30000"/>
              </a:spcBef>
              <a:spcAft>
                <a:spcPct val="0"/>
              </a:spcAft>
              <a:defRPr sz="1200">
                <a:solidFill>
                  <a:schemeClr val="tx1"/>
                </a:solidFill>
                <a:latin typeface="Calibri" pitchFamily="34" charset="0"/>
              </a:defRPr>
            </a:lvl8pPr>
            <a:lvl9pPr marL="3886200" indent="-228600" defTabSz="457200" eaLnBrk="0" fontAlgn="base" hangingPunct="0">
              <a:spcBef>
                <a:spcPct val="30000"/>
              </a:spcBef>
              <a:spcAft>
                <a:spcPct val="0"/>
              </a:spcAft>
              <a:defRPr sz="1200">
                <a:solidFill>
                  <a:schemeClr val="tx1"/>
                </a:solidFill>
                <a:latin typeface="Calibri" pitchFamily="34" charset="0"/>
              </a:defRPr>
            </a:lvl9pPr>
          </a:lstStyle>
          <a:p>
            <a:pPr algn="r" eaLnBrk="1" hangingPunct="1">
              <a:spcBef>
                <a:spcPct val="0"/>
              </a:spcBef>
            </a:pPr>
            <a:fld id="{2D8367A5-6DD7-4224-AFFA-FB70C7E4E9CC}" type="slidenum">
              <a:rPr lang="en-US" altLang="en-US">
                <a:latin typeface="Arial" pitchFamily="34" charset="0"/>
              </a:rPr>
              <a:pPr algn="r" eaLnBrk="1" hangingPunct="1">
                <a:spcBef>
                  <a:spcPct val="0"/>
                </a:spcBef>
              </a:pPr>
              <a:t>30</a:t>
            </a:fld>
            <a:endParaRPr lang="en-US" altLang="en-US">
              <a:latin typeface="Arial" pitchFamily="34" charset="0"/>
            </a:endParaRPr>
          </a:p>
        </p:txBody>
      </p:sp>
    </p:spTree>
    <p:extLst>
      <p:ext uri="{BB962C8B-B14F-4D97-AF65-F5344CB8AC3E}">
        <p14:creationId xmlns:p14="http://schemas.microsoft.com/office/powerpoint/2010/main" val="156371007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Sandboxes: keep covered when not</a:t>
            </a:r>
            <a:r>
              <a:rPr lang="en-US" baseline="0" dirty="0" smtClean="0"/>
              <a:t> in use, keep separate from other play areas, good drainage.</a:t>
            </a:r>
          </a:p>
          <a:p>
            <a:r>
              <a:rPr lang="en-US" baseline="0" dirty="0" smtClean="0"/>
              <a:t>Place Yellowjacket traps 20 feet away from eating and play areas.</a:t>
            </a:r>
          </a:p>
          <a:p>
            <a:r>
              <a:rPr lang="en-US" baseline="0" dirty="0" smtClean="0"/>
              <a:t>Waste cans in good repair, area clean, hard surface.</a:t>
            </a:r>
          </a:p>
          <a:p>
            <a:r>
              <a:rPr lang="en-US" baseline="0" dirty="0" smtClean="0"/>
              <a:t>On-site compost – closed bin</a:t>
            </a:r>
          </a:p>
          <a:p>
            <a:r>
              <a:rPr lang="en-US" baseline="0" dirty="0" smtClean="0"/>
              <a:t>Gardening – is it a pest? </a:t>
            </a:r>
          </a:p>
          <a:p>
            <a:r>
              <a:rPr lang="en-US" baseline="0" dirty="0" smtClean="0"/>
              <a:t>Lawn – don’t over fertilize, pull weeds by hand, apply mulch / compost </a:t>
            </a:r>
            <a:endParaRPr lang="en-US" dirty="0"/>
          </a:p>
        </p:txBody>
      </p:sp>
      <p:sp>
        <p:nvSpPr>
          <p:cNvPr id="4" name="Slide Number Placeholder 3"/>
          <p:cNvSpPr>
            <a:spLocks noGrp="1"/>
          </p:cNvSpPr>
          <p:nvPr>
            <p:ph type="sldNum" sz="quarter" idx="10"/>
          </p:nvPr>
        </p:nvSpPr>
        <p:spPr/>
        <p:txBody>
          <a:bodyPr/>
          <a:lstStyle/>
          <a:p>
            <a:pPr>
              <a:defRPr/>
            </a:pPr>
            <a:fld id="{B76E7C56-E781-4050-8DB8-442DFE1DC6DE}" type="slidenum">
              <a:rPr lang="en-US" smtClean="0"/>
              <a:pPr>
                <a:defRPr/>
              </a:pPr>
              <a:t>31</a:t>
            </a:fld>
            <a:endParaRPr lang="en-US" dirty="0"/>
          </a:p>
        </p:txBody>
      </p:sp>
    </p:spTree>
    <p:extLst>
      <p:ext uri="{BB962C8B-B14F-4D97-AF65-F5344CB8AC3E}">
        <p14:creationId xmlns:p14="http://schemas.microsoft.com/office/powerpoint/2010/main" val="2578055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dirty="0" smtClean="0"/>
              <a:t>If non-chemical approaches are not effective by themselves you may need to use pesticides. Some</a:t>
            </a:r>
            <a:r>
              <a:rPr lang="en-US" altLang="en-US" baseline="0" dirty="0" smtClean="0"/>
              <a:t> pesticides have less risk of exposure than others.</a:t>
            </a:r>
            <a:endParaRPr lang="en-US" altLang="en-US" dirty="0" smtClean="0"/>
          </a:p>
          <a:p>
            <a:pPr eaLnBrk="1" hangingPunct="1">
              <a:spcBef>
                <a:spcPct val="0"/>
              </a:spcBef>
            </a:pPr>
            <a:endParaRPr lang="en-US" altLang="en-US" dirty="0" smtClean="0"/>
          </a:p>
          <a:p>
            <a:pPr eaLnBrk="1" hangingPunct="1">
              <a:spcBef>
                <a:spcPct val="0"/>
              </a:spcBef>
            </a:pPr>
            <a:r>
              <a:rPr lang="en-US" altLang="en-US" dirty="0" smtClean="0"/>
              <a:t>-Use pesticides that are exempt from the Healthy Schools Act requirements (contained pesticides -</a:t>
            </a:r>
            <a:r>
              <a:rPr lang="en-US" altLang="en-US" baseline="0" dirty="0" smtClean="0"/>
              <a:t> </a:t>
            </a:r>
            <a:r>
              <a:rPr lang="en-US" altLang="en-US" dirty="0" smtClean="0"/>
              <a:t>baits, gels, and traps)</a:t>
            </a:r>
          </a:p>
          <a:p>
            <a:pPr eaLnBrk="1" hangingPunct="1">
              <a:spcBef>
                <a:spcPct val="0"/>
              </a:spcBef>
              <a:buFontTx/>
              <a:buChar char="-"/>
            </a:pPr>
            <a:r>
              <a:rPr lang="en-US" altLang="en-US" dirty="0" smtClean="0"/>
              <a:t>Use pesticides registered for use by the EPA and DPR,</a:t>
            </a:r>
            <a:r>
              <a:rPr lang="en-US" altLang="en-US" baseline="0" dirty="0" smtClean="0"/>
              <a:t> illegal pesticides include chalk, </a:t>
            </a:r>
            <a:r>
              <a:rPr lang="en-US" altLang="en-US" baseline="0" dirty="0" err="1" smtClean="0"/>
              <a:t>tres</a:t>
            </a:r>
            <a:r>
              <a:rPr lang="en-US" altLang="en-US" baseline="0" dirty="0" smtClean="0"/>
              <a:t> </a:t>
            </a:r>
            <a:r>
              <a:rPr lang="en-US" altLang="en-US" baseline="0" dirty="0" err="1" smtClean="0"/>
              <a:t>pasitos</a:t>
            </a:r>
            <a:r>
              <a:rPr lang="en-US" altLang="en-US" baseline="0" dirty="0" smtClean="0"/>
              <a:t>, mothballs</a:t>
            </a:r>
            <a:endParaRPr lang="en-US" altLang="en-US" dirty="0" smtClean="0"/>
          </a:p>
          <a:p>
            <a:pPr eaLnBrk="1" hangingPunct="1">
              <a:spcBef>
                <a:spcPct val="0"/>
              </a:spcBef>
              <a:buFontTx/>
              <a:buChar char="-"/>
            </a:pPr>
            <a:r>
              <a:rPr lang="en-US" altLang="en-US" dirty="0" smtClean="0"/>
              <a:t>Use caution when choosing </a:t>
            </a:r>
            <a:r>
              <a:rPr lang="en-US" altLang="en-US" i="1" dirty="0" smtClean="0"/>
              <a:t>organic, green</a:t>
            </a:r>
            <a:r>
              <a:rPr lang="en-US" altLang="en-US" dirty="0" smtClean="0"/>
              <a:t>, or </a:t>
            </a:r>
            <a:r>
              <a:rPr lang="en-US" altLang="en-US" i="1" dirty="0" smtClean="0"/>
              <a:t>natural</a:t>
            </a:r>
            <a:r>
              <a:rPr lang="en-US" altLang="en-US" dirty="0" smtClean="0"/>
              <a:t> products</a:t>
            </a:r>
          </a:p>
          <a:p>
            <a:pPr eaLnBrk="1" hangingPunct="1">
              <a:spcBef>
                <a:spcPct val="0"/>
              </a:spcBef>
              <a:buFontTx/>
              <a:buChar char="-"/>
            </a:pPr>
            <a:endParaRPr lang="en-US" altLang="en-US" dirty="0" smtClean="0"/>
          </a:p>
          <a:p>
            <a:pPr eaLnBrk="1" hangingPunct="1">
              <a:spcBef>
                <a:spcPct val="0"/>
              </a:spcBef>
            </a:pPr>
            <a:r>
              <a:rPr lang="en-US" altLang="en-US" dirty="0" smtClean="0"/>
              <a:t>Always avoid</a:t>
            </a:r>
            <a:r>
              <a:rPr lang="en-US" altLang="en-US" baseline="0" dirty="0" smtClean="0"/>
              <a:t> </a:t>
            </a:r>
            <a:r>
              <a:rPr lang="en-US" altLang="en-US" dirty="0" smtClean="0"/>
              <a:t>foggers and sprays. They broadcast pesticides into the air and have a</a:t>
            </a:r>
            <a:r>
              <a:rPr lang="en-US" altLang="en-US" baseline="0" dirty="0" smtClean="0"/>
              <a:t> high risk of exposure.</a:t>
            </a:r>
            <a:endParaRPr lang="en-US" dirty="0"/>
          </a:p>
        </p:txBody>
      </p:sp>
      <p:sp>
        <p:nvSpPr>
          <p:cNvPr id="4" name="Slide Number Placeholder 3"/>
          <p:cNvSpPr>
            <a:spLocks noGrp="1"/>
          </p:cNvSpPr>
          <p:nvPr>
            <p:ph type="sldNum" sz="quarter" idx="10"/>
          </p:nvPr>
        </p:nvSpPr>
        <p:spPr/>
        <p:txBody>
          <a:bodyPr/>
          <a:lstStyle/>
          <a:p>
            <a:pPr>
              <a:defRPr/>
            </a:pPr>
            <a:fld id="{B76E7C56-E781-4050-8DB8-442DFE1DC6DE}" type="slidenum">
              <a:rPr lang="en-US" smtClean="0"/>
              <a:pPr>
                <a:defRPr/>
              </a:pPr>
              <a:t>32</a:t>
            </a:fld>
            <a:endParaRPr lang="en-US" dirty="0"/>
          </a:p>
        </p:txBody>
      </p:sp>
    </p:spTree>
    <p:extLst>
      <p:ext uri="{BB962C8B-B14F-4D97-AF65-F5344CB8AC3E}">
        <p14:creationId xmlns:p14="http://schemas.microsoft.com/office/powerpoint/2010/main" val="151263828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Only</a:t>
            </a:r>
            <a:r>
              <a:rPr lang="en-US" baseline="0" dirty="0" smtClean="0"/>
              <a:t> use pesticides and disinfectants that have an EPA registration number on its label. </a:t>
            </a:r>
          </a:p>
          <a:p>
            <a:r>
              <a:rPr lang="en-US" baseline="0" dirty="0" smtClean="0"/>
              <a:t>Always use products according to its label. </a:t>
            </a:r>
          </a:p>
          <a:p>
            <a:r>
              <a:rPr lang="en-US" baseline="0" dirty="0" smtClean="0"/>
              <a:t>An EPA registration number means it is legal, but it does not mean that it is necessarily safe to use. </a:t>
            </a:r>
            <a:endParaRPr lang="en-US" dirty="0"/>
          </a:p>
        </p:txBody>
      </p:sp>
      <p:sp>
        <p:nvSpPr>
          <p:cNvPr id="4" name="Slide Number Placeholder 3"/>
          <p:cNvSpPr>
            <a:spLocks noGrp="1"/>
          </p:cNvSpPr>
          <p:nvPr>
            <p:ph type="sldNum" sz="quarter" idx="10"/>
          </p:nvPr>
        </p:nvSpPr>
        <p:spPr/>
        <p:txBody>
          <a:bodyPr/>
          <a:lstStyle/>
          <a:p>
            <a:pPr>
              <a:defRPr/>
            </a:pPr>
            <a:fld id="{B76E7C56-E781-4050-8DB8-442DFE1DC6DE}" type="slidenum">
              <a:rPr lang="en-US" smtClean="0"/>
              <a:pPr>
                <a:defRPr/>
              </a:pPr>
              <a:t>33</a:t>
            </a:fld>
            <a:endParaRPr lang="en-US" dirty="0"/>
          </a:p>
        </p:txBody>
      </p:sp>
    </p:spTree>
    <p:extLst>
      <p:ext uri="{BB962C8B-B14F-4D97-AF65-F5344CB8AC3E}">
        <p14:creationId xmlns:p14="http://schemas.microsoft.com/office/powerpoint/2010/main" val="240524509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smtClean="0"/>
              <a:t>A PMP can help you implement an effective IPM program.</a:t>
            </a:r>
          </a:p>
          <a:p>
            <a:pPr marL="228600" indent="-228600">
              <a:buAutoNum type="arabicPeriod"/>
            </a:pPr>
            <a:r>
              <a:rPr lang="en-US" sz="1200" b="0" i="0" u="none" strike="noStrike" kern="1200" baseline="0" dirty="0" smtClean="0">
                <a:solidFill>
                  <a:schemeClr val="tx1"/>
                </a:solidFill>
                <a:latin typeface="+mn-lt"/>
                <a:ea typeface="+mn-ea"/>
                <a:cs typeface="+mn-cs"/>
              </a:rPr>
              <a:t>All pest management professionals (PMPs) must be licensed by the State of California. You can verify whether a company or an individual has a license issued by the Structural Pest Control Board at www.pestboard.ca.gov.</a:t>
            </a:r>
          </a:p>
          <a:p>
            <a:pPr marL="0" indent="0">
              <a:buNone/>
            </a:pPr>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2. PMPs should be trained in IPM for schools and child care. The UC Statewide IPM Program offers a free online course for PMPs titled </a:t>
            </a:r>
            <a:r>
              <a:rPr lang="en-US" sz="1200" b="0" i="1" u="none" strike="noStrike" kern="1200" baseline="0" dirty="0" smtClean="0">
                <a:solidFill>
                  <a:schemeClr val="tx1"/>
                </a:solidFill>
                <a:latin typeface="+mn-lt"/>
                <a:ea typeface="+mn-ea"/>
                <a:cs typeface="+mn-cs"/>
              </a:rPr>
              <a:t>Providing IPM Services in Schools and Child Care Settings. </a:t>
            </a:r>
            <a:r>
              <a:rPr lang="en-US" sz="1200" b="0" i="0" u="none" strike="noStrike" kern="1200" baseline="0" dirty="0" smtClean="0">
                <a:solidFill>
                  <a:schemeClr val="tx1"/>
                </a:solidFill>
                <a:latin typeface="+mn-lt"/>
                <a:ea typeface="+mn-ea"/>
                <a:cs typeface="+mn-cs"/>
              </a:rPr>
              <a:t>Ask your PMP to take the course</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3. Consider hiring a PMP with a third-party IPM certification, such as </a:t>
            </a:r>
            <a:r>
              <a:rPr lang="en-US" sz="1200" b="0" i="0" u="none" strike="noStrike" kern="1200" baseline="0" dirty="0" err="1" smtClean="0">
                <a:solidFill>
                  <a:schemeClr val="tx1"/>
                </a:solidFill>
                <a:latin typeface="+mn-lt"/>
                <a:ea typeface="+mn-ea"/>
                <a:cs typeface="+mn-cs"/>
              </a:rPr>
              <a:t>EcoWise</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GreenPro</a:t>
            </a:r>
            <a:r>
              <a:rPr lang="en-US" sz="1200" b="0" i="0" u="none" strike="noStrike" kern="1200" baseline="0" dirty="0" smtClean="0">
                <a:solidFill>
                  <a:schemeClr val="tx1"/>
                </a:solidFill>
                <a:latin typeface="+mn-lt"/>
                <a:ea typeface="+mn-ea"/>
                <a:cs typeface="+mn-cs"/>
              </a:rPr>
              <a:t>, or Green Shield. </a:t>
            </a:r>
            <a:endParaRPr lang="en-US" dirty="0" smtClean="0"/>
          </a:p>
          <a:p>
            <a:endParaRPr lang="en-US" baseline="0" dirty="0" smtClean="0"/>
          </a:p>
        </p:txBody>
      </p:sp>
      <p:sp>
        <p:nvSpPr>
          <p:cNvPr id="4" name="Slide Number Placeholder 3"/>
          <p:cNvSpPr>
            <a:spLocks noGrp="1"/>
          </p:cNvSpPr>
          <p:nvPr>
            <p:ph type="sldNum" sz="quarter" idx="10"/>
          </p:nvPr>
        </p:nvSpPr>
        <p:spPr/>
        <p:txBody>
          <a:bodyPr/>
          <a:lstStyle/>
          <a:p>
            <a:pPr>
              <a:defRPr/>
            </a:pPr>
            <a:fld id="{B76E7C56-E781-4050-8DB8-442DFE1DC6DE}" type="slidenum">
              <a:rPr lang="en-US" smtClean="0"/>
              <a:pPr>
                <a:defRPr/>
              </a:pPr>
              <a:t>34</a:t>
            </a:fld>
            <a:endParaRPr lang="en-US" dirty="0"/>
          </a:p>
        </p:txBody>
      </p:sp>
    </p:spTree>
    <p:extLst>
      <p:ext uri="{BB962C8B-B14F-4D97-AF65-F5344CB8AC3E}">
        <p14:creationId xmlns:p14="http://schemas.microsoft.com/office/powerpoint/2010/main" val="14237180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b="0" i="0" kern="1200" dirty="0" smtClean="0">
                <a:solidFill>
                  <a:schemeClr val="tx1"/>
                </a:solidFill>
                <a:effectLst/>
                <a:latin typeface="+mn-lt"/>
                <a:ea typeface="+mn-ea"/>
                <a:cs typeface="+mn-cs"/>
              </a:rPr>
              <a:t>DPR:</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0" i="0" kern="1200" dirty="0" smtClean="0">
                <a:solidFill>
                  <a:schemeClr val="tx1"/>
                </a:solidFill>
                <a:effectLst/>
                <a:latin typeface="+mn-lt"/>
                <a:ea typeface="+mn-ea"/>
                <a:cs typeface="+mn-cs"/>
              </a:rPr>
              <a:t>Many resources</a:t>
            </a:r>
            <a:r>
              <a:rPr lang="en-US" sz="1200" b="0" i="0" kern="1200" baseline="0" dirty="0" smtClean="0">
                <a:solidFill>
                  <a:schemeClr val="tx1"/>
                </a:solidFill>
                <a:effectLst/>
                <a:latin typeface="+mn-lt"/>
                <a:ea typeface="+mn-ea"/>
                <a:cs typeface="+mn-cs"/>
              </a:rPr>
              <a:t> for child care centers including YouTube videos and a 1-hour online course for providers. It is NOT required for family child care providers, but it offers great information and you can get continuing education units (CEUs).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b="0" i="0" kern="1200" baseline="0" dirty="0" smtClean="0">
              <a:solidFill>
                <a:schemeClr val="tx1"/>
              </a:solidFill>
              <a:effectLst/>
              <a:latin typeface="+mn-lt"/>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0" i="0" kern="1200" baseline="0" dirty="0" smtClean="0">
                <a:solidFill>
                  <a:schemeClr val="tx1"/>
                </a:solidFill>
                <a:effectLst/>
                <a:latin typeface="+mn-lt"/>
                <a:ea typeface="+mn-ea"/>
                <a:cs typeface="+mn-cs"/>
              </a:rPr>
              <a:t>UC IPM:</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0" i="0" kern="1200" baseline="0" dirty="0" smtClean="0">
                <a:solidFill>
                  <a:schemeClr val="tx1"/>
                </a:solidFill>
                <a:effectLst/>
                <a:latin typeface="+mn-lt"/>
                <a:ea typeface="+mn-ea"/>
                <a:cs typeface="+mn-cs"/>
              </a:rPr>
              <a:t>Look up any pest to help identify and manage. </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0" i="0" kern="1200" baseline="0" dirty="0" smtClean="0">
                <a:solidFill>
                  <a:schemeClr val="tx1"/>
                </a:solidFill>
                <a:effectLst/>
                <a:latin typeface="+mn-lt"/>
                <a:ea typeface="+mn-ea"/>
                <a:cs typeface="+mn-cs"/>
              </a:rPr>
              <a:t>Training for PMPs (offers CEUs): </a:t>
            </a:r>
            <a:r>
              <a:rPr lang="en-US" sz="1200" b="1" i="0" kern="1200" dirty="0" smtClean="0">
                <a:solidFill>
                  <a:schemeClr val="tx1"/>
                </a:solidFill>
                <a:effectLst/>
                <a:latin typeface="+mn-lt"/>
                <a:ea typeface="+mn-ea"/>
                <a:cs typeface="+mn-cs"/>
              </a:rPr>
              <a:t>Providing IPM Services in Schools and Child Care Settings</a:t>
            </a:r>
          </a:p>
        </p:txBody>
      </p:sp>
      <p:sp>
        <p:nvSpPr>
          <p:cNvPr id="4" name="Slide Number Placeholder 3"/>
          <p:cNvSpPr>
            <a:spLocks noGrp="1"/>
          </p:cNvSpPr>
          <p:nvPr>
            <p:ph type="sldNum" sz="quarter" idx="10"/>
          </p:nvPr>
        </p:nvSpPr>
        <p:spPr/>
        <p:txBody>
          <a:bodyPr/>
          <a:lstStyle/>
          <a:p>
            <a:pPr>
              <a:defRPr/>
            </a:pPr>
            <a:fld id="{B76E7C56-E781-4050-8DB8-442DFE1DC6DE}" type="slidenum">
              <a:rPr lang="en-US" smtClean="0"/>
              <a:pPr>
                <a:defRPr/>
              </a:pPr>
              <a:t>35</a:t>
            </a:fld>
            <a:endParaRPr lang="en-US" dirty="0"/>
          </a:p>
        </p:txBody>
      </p:sp>
    </p:spTree>
    <p:extLst>
      <p:ext uri="{BB962C8B-B14F-4D97-AF65-F5344CB8AC3E}">
        <p14:creationId xmlns:p14="http://schemas.microsoft.com/office/powerpoint/2010/main" val="1080022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
        <p:nvSpPr>
          <p:cNvPr id="4" name="Slide Number Placeholder 3"/>
          <p:cNvSpPr>
            <a:spLocks noGrp="1"/>
          </p:cNvSpPr>
          <p:nvPr>
            <p:ph type="sldNum" sz="quarter" idx="5"/>
          </p:nvPr>
        </p:nvSpPr>
        <p:spPr/>
        <p:txBody>
          <a:bodyPr/>
          <a:lstStyle/>
          <a:p>
            <a:pPr>
              <a:defRPr/>
            </a:pPr>
            <a:fld id="{92404D9D-5FC5-4171-9E53-8FD1CD0C2EFF}" type="slidenum">
              <a:rPr lang="en-US" smtClean="0"/>
              <a:pPr>
                <a:defRPr/>
              </a:pPr>
              <a:t>37</a:t>
            </a:fld>
            <a:endParaRPr lang="en-US" dirty="0"/>
          </a:p>
        </p:txBody>
      </p:sp>
    </p:spTree>
    <p:extLst>
      <p:ext uri="{BB962C8B-B14F-4D97-AF65-F5344CB8AC3E}">
        <p14:creationId xmlns:p14="http://schemas.microsoft.com/office/powerpoint/2010/main" val="7100655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Overall project goal and purpose of this training</a:t>
            </a:r>
          </a:p>
          <a:p>
            <a:endParaRPr lang="en-US" dirty="0"/>
          </a:p>
        </p:txBody>
      </p:sp>
      <p:sp>
        <p:nvSpPr>
          <p:cNvPr id="4" name="Slide Number Placeholder 3"/>
          <p:cNvSpPr>
            <a:spLocks noGrp="1"/>
          </p:cNvSpPr>
          <p:nvPr>
            <p:ph type="sldNum" sz="quarter" idx="10"/>
          </p:nvPr>
        </p:nvSpPr>
        <p:spPr/>
        <p:txBody>
          <a:bodyPr/>
          <a:lstStyle/>
          <a:p>
            <a:pPr>
              <a:defRPr/>
            </a:pPr>
            <a:fld id="{B76E7C56-E781-4050-8DB8-442DFE1DC6DE}" type="slidenum">
              <a:rPr lang="en-US" smtClean="0"/>
              <a:pPr>
                <a:defRPr/>
              </a:pPr>
              <a:t>4</a:t>
            </a:fld>
            <a:endParaRPr lang="en-US" dirty="0"/>
          </a:p>
        </p:txBody>
      </p:sp>
    </p:spTree>
    <p:extLst>
      <p:ext uri="{BB962C8B-B14F-4D97-AF65-F5344CB8AC3E}">
        <p14:creationId xmlns:p14="http://schemas.microsoft.com/office/powerpoint/2010/main" val="38851287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lvl="0"/>
            <a:r>
              <a:rPr lang="en-US" sz="1200" kern="1200" dirty="0" smtClean="0">
                <a:solidFill>
                  <a:schemeClr val="tx1"/>
                </a:solidFill>
                <a:effectLst/>
                <a:latin typeface="+mn-lt"/>
                <a:ea typeface="+mn-ea"/>
                <a:cs typeface="+mn-cs"/>
              </a:rPr>
              <a:t>Today</a:t>
            </a:r>
            <a:r>
              <a:rPr lang="en-US" sz="1200" kern="1200" baseline="0" dirty="0" smtClean="0">
                <a:solidFill>
                  <a:schemeClr val="tx1"/>
                </a:solidFill>
                <a:effectLst/>
                <a:latin typeface="+mn-lt"/>
                <a:ea typeface="+mn-ea"/>
                <a:cs typeface="+mn-cs"/>
              </a:rPr>
              <a:t> you will learn about pests, </a:t>
            </a:r>
            <a:r>
              <a:rPr lang="en-US" sz="1200" kern="1200" dirty="0" smtClean="0">
                <a:solidFill>
                  <a:schemeClr val="tx1"/>
                </a:solidFill>
                <a:effectLst/>
                <a:latin typeface="+mn-lt"/>
                <a:ea typeface="+mn-ea"/>
                <a:cs typeface="+mn-cs"/>
              </a:rPr>
              <a:t>the importance of reducing children’s and provider’s exposures to harmful pesticides,</a:t>
            </a:r>
            <a:r>
              <a:rPr lang="en-US" sz="1200" kern="1200" baseline="0" dirty="0" smtClean="0">
                <a:solidFill>
                  <a:schemeClr val="tx1"/>
                </a:solidFill>
                <a:effectLst/>
                <a:latin typeface="+mn-lt"/>
                <a:ea typeface="+mn-ea"/>
                <a:cs typeface="+mn-cs"/>
              </a:rPr>
              <a:t> and </a:t>
            </a:r>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how to implement Integrated Pest Management in</a:t>
            </a:r>
            <a:r>
              <a:rPr lang="en-US" sz="1200" kern="1200" baseline="0" dirty="0" smtClean="0">
                <a:solidFill>
                  <a:schemeClr val="tx1"/>
                </a:solidFill>
                <a:effectLst/>
                <a:latin typeface="+mn-lt"/>
                <a:ea typeface="+mn-ea"/>
                <a:cs typeface="+mn-cs"/>
              </a:rPr>
              <a:t> your home. </a:t>
            </a:r>
            <a:endParaRPr lang="en-US" sz="1200" kern="1200" dirty="0" smtClean="0">
              <a:solidFill>
                <a:schemeClr val="tx1"/>
              </a:solidFill>
              <a:effectLst/>
              <a:latin typeface="+mn-lt"/>
              <a:ea typeface="+mn-ea"/>
              <a:cs typeface="+mn-cs"/>
            </a:endParaRPr>
          </a:p>
          <a:p>
            <a:pPr eaLnBrk="1" hangingPunct="1"/>
            <a:endParaRPr lang="en-US" altLang="en-US" dirty="0" smtClean="0"/>
          </a:p>
        </p:txBody>
      </p:sp>
      <p:sp>
        <p:nvSpPr>
          <p:cNvPr id="4" name="Slide Number Placeholder 3"/>
          <p:cNvSpPr>
            <a:spLocks noGrp="1"/>
          </p:cNvSpPr>
          <p:nvPr>
            <p:ph type="sldNum" sz="quarter" idx="5"/>
          </p:nvPr>
        </p:nvSpPr>
        <p:spPr/>
        <p:txBody>
          <a:bodyPr/>
          <a:lstStyle/>
          <a:p>
            <a:pPr>
              <a:defRPr/>
            </a:pPr>
            <a:fld id="{AAF9FAD3-D0D9-4ED4-A974-73242A1B229E}" type="slidenum">
              <a:rPr lang="en-US" smtClean="0"/>
              <a:pPr>
                <a:defRPr/>
              </a:pPr>
              <a:t>5</a:t>
            </a:fld>
            <a:endParaRPr lang="en-US" dirty="0"/>
          </a:p>
        </p:txBody>
      </p:sp>
    </p:spTree>
    <p:extLst>
      <p:ext uri="{BB962C8B-B14F-4D97-AF65-F5344CB8AC3E}">
        <p14:creationId xmlns:p14="http://schemas.microsoft.com/office/powerpoint/2010/main" val="23373652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smtClean="0"/>
              <a:t>Ask audience for some examples of pests</a:t>
            </a:r>
            <a:r>
              <a:rPr lang="en-US" altLang="en-US" baseline="0" dirty="0" smtClean="0"/>
              <a:t> before explaining the definition.</a:t>
            </a:r>
            <a:r>
              <a:rPr lang="en-US" altLang="en-US" dirty="0" smtClean="0"/>
              <a:t> Rats, mice, cockroaches, house flies, raccoons, skunks, pigeons, squirrels, ticks, ants, weeds, and bacteria are all examples of different types of pests.</a:t>
            </a:r>
          </a:p>
          <a:p>
            <a:pPr eaLnBrk="1" hangingPunct="1">
              <a:spcBef>
                <a:spcPct val="0"/>
              </a:spcBef>
            </a:pPr>
            <a:endParaRPr lang="en-US" altLang="en-US" dirty="0" smtClean="0"/>
          </a:p>
          <a:p>
            <a:pPr eaLnBrk="1" hangingPunct="1">
              <a:spcBef>
                <a:spcPct val="0"/>
              </a:spcBef>
            </a:pPr>
            <a:r>
              <a:rPr lang="en-US" altLang="en-US" dirty="0" smtClean="0"/>
              <a:t>A pest can also be something that is simply where it is not wanted, such as clover in a grass play area. Make sure something is really a pest before you remove it. It’s important to remember: something that is a pest in one situation can play an important role in the environment in other settings. For example, Yellowjackets in ECE yards can sting, but they also eat large numbers of caterpillars, house flies and other pest insects.</a:t>
            </a:r>
          </a:p>
          <a:p>
            <a:pPr eaLnBrk="1" hangingPunct="1">
              <a:spcBef>
                <a:spcPct val="0"/>
              </a:spcBef>
            </a:pPr>
            <a:endParaRPr lang="en-US" altLang="en-US" dirty="0" smtClean="0"/>
          </a:p>
        </p:txBody>
      </p:sp>
      <p:sp>
        <p:nvSpPr>
          <p:cNvPr id="563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defTabSz="457200" eaLnBrk="0" fontAlgn="base" hangingPunct="0">
              <a:spcBef>
                <a:spcPct val="30000"/>
              </a:spcBef>
              <a:spcAft>
                <a:spcPct val="0"/>
              </a:spcAft>
              <a:defRPr sz="1200">
                <a:solidFill>
                  <a:schemeClr val="tx1"/>
                </a:solidFill>
                <a:latin typeface="Calibri" pitchFamily="34" charset="0"/>
              </a:defRPr>
            </a:lvl6pPr>
            <a:lvl7pPr marL="2971800" indent="-228600" defTabSz="457200" eaLnBrk="0" fontAlgn="base" hangingPunct="0">
              <a:spcBef>
                <a:spcPct val="30000"/>
              </a:spcBef>
              <a:spcAft>
                <a:spcPct val="0"/>
              </a:spcAft>
              <a:defRPr sz="1200">
                <a:solidFill>
                  <a:schemeClr val="tx1"/>
                </a:solidFill>
                <a:latin typeface="Calibri" pitchFamily="34" charset="0"/>
              </a:defRPr>
            </a:lvl7pPr>
            <a:lvl8pPr marL="3429000" indent="-228600" defTabSz="457200" eaLnBrk="0" fontAlgn="base" hangingPunct="0">
              <a:spcBef>
                <a:spcPct val="30000"/>
              </a:spcBef>
              <a:spcAft>
                <a:spcPct val="0"/>
              </a:spcAft>
              <a:defRPr sz="1200">
                <a:solidFill>
                  <a:schemeClr val="tx1"/>
                </a:solidFill>
                <a:latin typeface="Calibri" pitchFamily="34" charset="0"/>
              </a:defRPr>
            </a:lvl8pPr>
            <a:lvl9pPr marL="3886200" indent="-228600" defTabSz="4572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7CE31F65-11CF-4B36-B2C9-9239E7AE9B48}" type="slidenum">
              <a:rPr lang="en-US" altLang="en-US" smtClean="0">
                <a:latin typeface="Arial" pitchFamily="34" charset="0"/>
                <a:ea typeface="ヒラギノ角ゴ Pro W3"/>
                <a:cs typeface="ヒラギノ角ゴ Pro W3"/>
              </a:rPr>
              <a:pPr eaLnBrk="1" hangingPunct="1">
                <a:spcBef>
                  <a:spcPct val="0"/>
                </a:spcBef>
              </a:pPr>
              <a:t>6</a:t>
            </a:fld>
            <a:endParaRPr lang="en-US" altLang="en-US" smtClean="0">
              <a:latin typeface="Arial" pitchFamily="34" charset="0"/>
              <a:ea typeface="ヒラギノ角ゴ Pro W3"/>
              <a:cs typeface="ヒラギノ角ゴ Pro W3"/>
            </a:endParaRPr>
          </a:p>
        </p:txBody>
      </p:sp>
    </p:spTree>
    <p:extLst>
      <p:ext uri="{BB962C8B-B14F-4D97-AF65-F5344CB8AC3E}">
        <p14:creationId xmlns:p14="http://schemas.microsoft.com/office/powerpoint/2010/main" val="40590353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What indoor pests are you dealing with or have you dealt with? </a:t>
            </a:r>
            <a:r>
              <a:rPr lang="en-US" altLang="en-US" dirty="0" smtClean="0"/>
              <a:t>People </a:t>
            </a:r>
            <a:r>
              <a:rPr lang="en-US" altLang="en-US" dirty="0"/>
              <a:t>like to share their stories but make sure to cap it at a few comments</a:t>
            </a:r>
            <a:r>
              <a:rPr lang="en-US" altLang="en-US" dirty="0" smtClean="0"/>
              <a:t>!</a:t>
            </a:r>
          </a:p>
          <a:p>
            <a:pPr eaLnBrk="1" hangingPunct="1">
              <a:spcBef>
                <a:spcPct val="0"/>
              </a:spcBef>
            </a:pPr>
            <a:endParaRPr lang="en-US" altLang="en-US" dirty="0"/>
          </a:p>
          <a:p>
            <a:pPr eaLnBrk="1" hangingPunct="1">
              <a:spcBef>
                <a:spcPct val="0"/>
              </a:spcBef>
            </a:pPr>
            <a:r>
              <a:rPr lang="en-US" altLang="en-US" dirty="0"/>
              <a:t>We don't have data for Family child care, but through our focus groups, we found the trend to be the same. </a:t>
            </a:r>
          </a:p>
        </p:txBody>
      </p:sp>
      <p:sp>
        <p:nvSpPr>
          <p:cNvPr id="573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defTabSz="457200" eaLnBrk="0" fontAlgn="base" hangingPunct="0">
              <a:spcBef>
                <a:spcPct val="30000"/>
              </a:spcBef>
              <a:spcAft>
                <a:spcPct val="0"/>
              </a:spcAft>
              <a:defRPr sz="1200">
                <a:solidFill>
                  <a:schemeClr val="tx1"/>
                </a:solidFill>
                <a:latin typeface="Calibri" pitchFamily="34" charset="0"/>
              </a:defRPr>
            </a:lvl6pPr>
            <a:lvl7pPr marL="2971800" indent="-228600" defTabSz="457200" eaLnBrk="0" fontAlgn="base" hangingPunct="0">
              <a:spcBef>
                <a:spcPct val="30000"/>
              </a:spcBef>
              <a:spcAft>
                <a:spcPct val="0"/>
              </a:spcAft>
              <a:defRPr sz="1200">
                <a:solidFill>
                  <a:schemeClr val="tx1"/>
                </a:solidFill>
                <a:latin typeface="Calibri" pitchFamily="34" charset="0"/>
              </a:defRPr>
            </a:lvl7pPr>
            <a:lvl8pPr marL="3429000" indent="-228600" defTabSz="457200" eaLnBrk="0" fontAlgn="base" hangingPunct="0">
              <a:spcBef>
                <a:spcPct val="30000"/>
              </a:spcBef>
              <a:spcAft>
                <a:spcPct val="0"/>
              </a:spcAft>
              <a:defRPr sz="1200">
                <a:solidFill>
                  <a:schemeClr val="tx1"/>
                </a:solidFill>
                <a:latin typeface="Calibri" pitchFamily="34" charset="0"/>
              </a:defRPr>
            </a:lvl8pPr>
            <a:lvl9pPr marL="3886200" indent="-228600" defTabSz="4572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F5029757-6A94-4C03-8E0C-8EA5B7242E1D}" type="slidenum">
              <a:rPr lang="en-US" altLang="en-US" smtClean="0">
                <a:latin typeface="Arial" pitchFamily="34" charset="0"/>
                <a:ea typeface="ヒラギノ角ゴ Pro W3"/>
                <a:cs typeface="ヒラギノ角ゴ Pro W3"/>
              </a:rPr>
              <a:pPr eaLnBrk="1" hangingPunct="1">
                <a:spcBef>
                  <a:spcPct val="0"/>
                </a:spcBef>
              </a:pPr>
              <a:t>7</a:t>
            </a:fld>
            <a:endParaRPr lang="en-US" altLang="en-US" smtClean="0">
              <a:latin typeface="Arial" pitchFamily="34" charset="0"/>
              <a:ea typeface="ヒラギノ角ゴ Pro W3"/>
              <a:cs typeface="ヒラギノ角ゴ Pro W3"/>
            </a:endParaRPr>
          </a:p>
        </p:txBody>
      </p:sp>
    </p:spTree>
    <p:extLst>
      <p:ext uri="{BB962C8B-B14F-4D97-AF65-F5344CB8AC3E}">
        <p14:creationId xmlns:p14="http://schemas.microsoft.com/office/powerpoint/2010/main" val="16554114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What outdoor pests are you dealing with or have you dealt with? Ask staff about their experiences?  People like to share their stories but make sure to cap it at a few comments!</a:t>
            </a:r>
          </a:p>
          <a:p>
            <a:pPr eaLnBrk="1" hangingPunct="1">
              <a:spcBef>
                <a:spcPct val="0"/>
              </a:spcBef>
            </a:pPr>
            <a:endParaRPr lang="en-US" altLang="en-US" smtClean="0"/>
          </a:p>
        </p:txBody>
      </p:sp>
      <p:sp>
        <p:nvSpPr>
          <p:cNvPr id="583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defTabSz="457200" eaLnBrk="0" fontAlgn="base" hangingPunct="0">
              <a:spcBef>
                <a:spcPct val="30000"/>
              </a:spcBef>
              <a:spcAft>
                <a:spcPct val="0"/>
              </a:spcAft>
              <a:defRPr sz="1200">
                <a:solidFill>
                  <a:schemeClr val="tx1"/>
                </a:solidFill>
                <a:latin typeface="Calibri" pitchFamily="34" charset="0"/>
              </a:defRPr>
            </a:lvl6pPr>
            <a:lvl7pPr marL="2971800" indent="-228600" defTabSz="457200" eaLnBrk="0" fontAlgn="base" hangingPunct="0">
              <a:spcBef>
                <a:spcPct val="30000"/>
              </a:spcBef>
              <a:spcAft>
                <a:spcPct val="0"/>
              </a:spcAft>
              <a:defRPr sz="1200">
                <a:solidFill>
                  <a:schemeClr val="tx1"/>
                </a:solidFill>
                <a:latin typeface="Calibri" pitchFamily="34" charset="0"/>
              </a:defRPr>
            </a:lvl7pPr>
            <a:lvl8pPr marL="3429000" indent="-228600" defTabSz="457200" eaLnBrk="0" fontAlgn="base" hangingPunct="0">
              <a:spcBef>
                <a:spcPct val="30000"/>
              </a:spcBef>
              <a:spcAft>
                <a:spcPct val="0"/>
              </a:spcAft>
              <a:defRPr sz="1200">
                <a:solidFill>
                  <a:schemeClr val="tx1"/>
                </a:solidFill>
                <a:latin typeface="Calibri" pitchFamily="34" charset="0"/>
              </a:defRPr>
            </a:lvl8pPr>
            <a:lvl9pPr marL="3886200" indent="-228600" defTabSz="4572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1EFA44DE-1AFC-4F6F-8D15-0F35C310B798}" type="slidenum">
              <a:rPr lang="en-US" altLang="en-US" smtClean="0">
                <a:latin typeface="Arial" pitchFamily="34" charset="0"/>
                <a:ea typeface="ヒラギノ角ゴ Pro W3"/>
                <a:cs typeface="ヒラギノ角ゴ Pro W3"/>
              </a:rPr>
              <a:pPr eaLnBrk="1" hangingPunct="1">
                <a:spcBef>
                  <a:spcPct val="0"/>
                </a:spcBef>
              </a:pPr>
              <a:t>8</a:t>
            </a:fld>
            <a:endParaRPr lang="en-US" altLang="en-US" smtClean="0">
              <a:latin typeface="Arial" pitchFamily="34" charset="0"/>
              <a:ea typeface="ヒラギノ角ゴ Pro W3"/>
              <a:cs typeface="ヒラギノ角ゴ Pro W3"/>
            </a:endParaRPr>
          </a:p>
        </p:txBody>
      </p:sp>
    </p:spTree>
    <p:extLst>
      <p:ext uri="{BB962C8B-B14F-4D97-AF65-F5344CB8AC3E}">
        <p14:creationId xmlns:p14="http://schemas.microsoft.com/office/powerpoint/2010/main" val="26216867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smtClean="0">
                <a:latin typeface="Calibri"/>
              </a:rPr>
              <a:t>Why </a:t>
            </a:r>
            <a:r>
              <a:rPr lang="en-US" dirty="0">
                <a:latin typeface="Calibri"/>
              </a:rPr>
              <a:t>do we </a:t>
            </a:r>
            <a:r>
              <a:rPr lang="en-US" dirty="0" smtClean="0">
                <a:latin typeface="Calibri"/>
              </a:rPr>
              <a:t>care about pests?</a:t>
            </a:r>
            <a:r>
              <a:rPr lang="en-US" dirty="0">
                <a:latin typeface="Calibri"/>
              </a:rPr>
              <a:t>  How are pests bad for </a:t>
            </a:r>
            <a:r>
              <a:rPr lang="en-US" dirty="0" smtClean="0">
                <a:latin typeface="Calibri"/>
              </a:rPr>
              <a:t>children or</a:t>
            </a:r>
            <a:r>
              <a:rPr lang="en-US" baseline="0" dirty="0" smtClean="0">
                <a:latin typeface="Calibri"/>
              </a:rPr>
              <a:t> for family child care providers</a:t>
            </a:r>
            <a:r>
              <a:rPr lang="en-US" dirty="0" smtClean="0">
                <a:latin typeface="Calibri"/>
              </a:rPr>
              <a:t>?</a:t>
            </a:r>
            <a:endParaRPr lang="en-US" dirty="0">
              <a:latin typeface="Calibri"/>
            </a:endParaRPr>
          </a:p>
          <a:p>
            <a:pPr marL="171450" indent="-171450">
              <a:buFont typeface="Arial" panose="020B0604020202020204" pitchFamily="34" charset="0"/>
              <a:buChar char="•"/>
            </a:pPr>
            <a:r>
              <a:rPr lang="en-US" dirty="0" smtClean="0">
                <a:latin typeface="Calibri"/>
              </a:rPr>
              <a:t>There </a:t>
            </a:r>
            <a:r>
              <a:rPr lang="en-US" dirty="0">
                <a:latin typeface="Calibri"/>
              </a:rPr>
              <a:t>are three major categories of concern with pests.  </a:t>
            </a:r>
            <a:endParaRPr lang="en-US" dirty="0" smtClean="0">
              <a:latin typeface="Calibri"/>
            </a:endParaRPr>
          </a:p>
          <a:p>
            <a:pPr marL="171450" indent="-171450">
              <a:buFont typeface="Arial" panose="020B0604020202020204" pitchFamily="34" charset="0"/>
              <a:buChar char="•"/>
            </a:pPr>
            <a:r>
              <a:rPr lang="en-US" dirty="0" smtClean="0">
                <a:latin typeface="Calibri"/>
              </a:rPr>
              <a:t>The </a:t>
            </a:r>
            <a:r>
              <a:rPr lang="en-US" dirty="0">
                <a:latin typeface="Calibri"/>
              </a:rPr>
              <a:t>first one is health problems.  Pests such as cockroaches or mice can spread bacteria. For instance, a roach can walk across the toilet or in the trash on uncooked meat or rotting food and then across plates and tables where we eat. </a:t>
            </a:r>
            <a:endParaRPr lang="en-US" dirty="0" smtClean="0">
              <a:latin typeface="Calibri"/>
            </a:endParaRPr>
          </a:p>
          <a:p>
            <a:pPr marL="171450" indent="-171450">
              <a:buFont typeface="Arial" panose="020B0604020202020204" pitchFamily="34" charset="0"/>
              <a:buChar char="•"/>
            </a:pPr>
            <a:r>
              <a:rPr lang="en-US" dirty="0" smtClean="0">
                <a:latin typeface="Calibri"/>
              </a:rPr>
              <a:t>Pests </a:t>
            </a:r>
            <a:r>
              <a:rPr lang="en-US" dirty="0">
                <a:latin typeface="Calibri"/>
              </a:rPr>
              <a:t>can also cause allergies or asthma.  Roaches can trigger asthma because when they shed their skin to grow, they release a “dander” much like a cat. This has been shown to be an asthma trigger.  Mice have also been shown to trigger asthma because of their fur and urine smells</a:t>
            </a:r>
            <a:r>
              <a:rPr lang="en-US" dirty="0" smtClean="0">
                <a:latin typeface="Calibri"/>
              </a:rPr>
              <a:t>. Mold also is an asthma trigger. </a:t>
            </a:r>
            <a:r>
              <a:rPr lang="en-US" dirty="0">
                <a:latin typeface="Calibri"/>
              </a:rPr>
              <a:t/>
            </a:r>
            <a:br>
              <a:rPr lang="en-US" dirty="0">
                <a:latin typeface="Calibri"/>
              </a:rPr>
            </a:br>
            <a:endParaRPr lang="en-US" dirty="0">
              <a:latin typeface="Calibri"/>
            </a:endParaRPr>
          </a:p>
          <a:p>
            <a:r>
              <a:rPr lang="en-US" dirty="0">
                <a:latin typeface="Calibri"/>
              </a:rPr>
              <a:t>Pests can also cause building damage.  Rats can through wires, which can be an electrical danger.  Mold and termites can damage the structural integrity of a building</a:t>
            </a:r>
            <a:r>
              <a:rPr lang="en-US" dirty="0" smtClean="0">
                <a:latin typeface="Calibri"/>
              </a:rPr>
              <a:t>.</a:t>
            </a:r>
            <a:r>
              <a:rPr lang="en-US" dirty="0">
                <a:latin typeface="Calibri"/>
              </a:rPr>
              <a:t/>
            </a:r>
            <a:br>
              <a:rPr lang="en-US" dirty="0">
                <a:latin typeface="Calibri"/>
              </a:rPr>
            </a:br>
            <a:endParaRPr lang="en-US" dirty="0">
              <a:latin typeface="Calibri"/>
            </a:endParaRPr>
          </a:p>
          <a:p>
            <a:r>
              <a:rPr lang="en-US" dirty="0">
                <a:latin typeface="Calibri"/>
              </a:rPr>
              <a:t>Parents and staff are upset when they see pests, and often want to get rid of them as quickly as possible.</a:t>
            </a:r>
          </a:p>
        </p:txBody>
      </p:sp>
      <p:sp>
        <p:nvSpPr>
          <p:cNvPr id="4" name="Slide Number Placeholder 3"/>
          <p:cNvSpPr>
            <a:spLocks noGrp="1"/>
          </p:cNvSpPr>
          <p:nvPr>
            <p:ph type="sldNum" sz="quarter" idx="10"/>
          </p:nvPr>
        </p:nvSpPr>
        <p:spPr/>
        <p:txBody>
          <a:bodyPr/>
          <a:lstStyle/>
          <a:p>
            <a:pPr>
              <a:defRPr/>
            </a:pPr>
            <a:fld id="{B76E7C56-E781-4050-8DB8-442DFE1DC6DE}" type="slidenum">
              <a:rPr lang="en-US"/>
              <a:pPr>
                <a:defRPr/>
              </a:pPr>
              <a:t>9</a:t>
            </a:fld>
            <a:endParaRPr lang="en-US" dirty="0"/>
          </a:p>
        </p:txBody>
      </p:sp>
    </p:spTree>
    <p:extLst>
      <p:ext uri="{BB962C8B-B14F-4D97-AF65-F5344CB8AC3E}">
        <p14:creationId xmlns:p14="http://schemas.microsoft.com/office/powerpoint/2010/main" val="6289210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54001"/>
            <a:ext cx="7772400" cy="917676"/>
          </a:xfrm>
          <a:prstGeom prst="rect">
            <a:avLst/>
          </a:prstGeom>
        </p:spPr>
        <p:txBody>
          <a:bodyPr/>
          <a:lstStyle/>
          <a:p>
            <a:r>
              <a:rPr lang="en-US" dirty="0" smtClean="0"/>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pPr>
              <a:defRPr/>
            </a:pPr>
            <a:endParaRPr lang="en-US" dirty="0"/>
          </a:p>
        </p:txBody>
      </p:sp>
      <p:sp>
        <p:nvSpPr>
          <p:cNvPr id="4" name="Footer Placeholder 4"/>
          <p:cNvSpPr>
            <a:spLocks noGrp="1"/>
          </p:cNvSpPr>
          <p:nvPr>
            <p:ph type="ftr" sz="quarter" idx="11"/>
          </p:nvPr>
        </p:nvSpPr>
        <p:spPr/>
        <p:txBody>
          <a:bodyPr/>
          <a:lstStyle>
            <a:lvl1pPr>
              <a:defRPr/>
            </a:lvl1pPr>
          </a:lstStyle>
          <a:p>
            <a:pPr>
              <a:defRPr/>
            </a:pPr>
            <a:r>
              <a:rPr lang="en-US" smtClean="0"/>
              <a:t>© UCSF CCHP 2016</a:t>
            </a:r>
            <a:endParaRPr lang="en-US"/>
          </a:p>
        </p:txBody>
      </p:sp>
      <p:sp>
        <p:nvSpPr>
          <p:cNvPr id="5" name="Slide Number Placeholder 5"/>
          <p:cNvSpPr>
            <a:spLocks noGrp="1"/>
          </p:cNvSpPr>
          <p:nvPr>
            <p:ph type="sldNum" sz="quarter" idx="12"/>
          </p:nvPr>
        </p:nvSpPr>
        <p:spPr/>
        <p:txBody>
          <a:bodyPr/>
          <a:lstStyle>
            <a:lvl1pPr>
              <a:defRPr/>
            </a:lvl1pPr>
          </a:lstStyle>
          <a:p>
            <a:pPr>
              <a:defRPr/>
            </a:pPr>
            <a:fld id="{BA5839C9-8681-49D9-8E55-6DDEC8466528}" type="slidenum">
              <a:rPr lang="en-US"/>
              <a:pPr>
                <a:defRPr/>
              </a:pPr>
              <a:t>‹#›</a:t>
            </a:fld>
            <a:endParaRPr lang="en-US" dirty="0"/>
          </a:p>
        </p:txBody>
      </p:sp>
    </p:spTree>
    <p:extLst>
      <p:ext uri="{BB962C8B-B14F-4D97-AF65-F5344CB8AC3E}">
        <p14:creationId xmlns:p14="http://schemas.microsoft.com/office/powerpoint/2010/main" val="1053657774"/>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554038"/>
            <a:ext cx="8229600" cy="584200"/>
          </a:xfrm>
          <a:prstGeom prst="rect">
            <a:avLst/>
          </a:prstGeom>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endParaRPr lang="en-US" dirty="0"/>
          </a:p>
        </p:txBody>
      </p:sp>
      <p:sp>
        <p:nvSpPr>
          <p:cNvPr id="4" name="Footer Placeholder 4"/>
          <p:cNvSpPr>
            <a:spLocks noGrp="1"/>
          </p:cNvSpPr>
          <p:nvPr>
            <p:ph type="ftr" sz="quarter" idx="11"/>
          </p:nvPr>
        </p:nvSpPr>
        <p:spPr/>
        <p:txBody>
          <a:bodyPr/>
          <a:lstStyle>
            <a:lvl1pPr>
              <a:defRPr/>
            </a:lvl1pPr>
          </a:lstStyle>
          <a:p>
            <a:pPr>
              <a:defRPr/>
            </a:pPr>
            <a:r>
              <a:rPr lang="en-US" smtClean="0"/>
              <a:t>© UCSF CCHP 2016</a:t>
            </a:r>
            <a:endParaRPr lang="en-US"/>
          </a:p>
        </p:txBody>
      </p:sp>
      <p:sp>
        <p:nvSpPr>
          <p:cNvPr id="5" name="Slide Number Placeholder 5"/>
          <p:cNvSpPr>
            <a:spLocks noGrp="1"/>
          </p:cNvSpPr>
          <p:nvPr>
            <p:ph type="sldNum" sz="quarter" idx="12"/>
          </p:nvPr>
        </p:nvSpPr>
        <p:spPr/>
        <p:txBody>
          <a:bodyPr/>
          <a:lstStyle>
            <a:lvl1pPr>
              <a:defRPr/>
            </a:lvl1pPr>
          </a:lstStyle>
          <a:p>
            <a:pPr>
              <a:defRPr/>
            </a:pPr>
            <a:fld id="{FF08AA50-FACA-4ED9-AE9E-6B3FF4599A21}" type="slidenum">
              <a:rPr lang="en-US"/>
              <a:pPr>
                <a:defRPr/>
              </a:pPr>
              <a:t>‹#›</a:t>
            </a:fld>
            <a:endParaRPr lang="en-US" dirty="0"/>
          </a:p>
        </p:txBody>
      </p:sp>
    </p:spTree>
    <p:extLst>
      <p:ext uri="{BB962C8B-B14F-4D97-AF65-F5344CB8AC3E}">
        <p14:creationId xmlns:p14="http://schemas.microsoft.com/office/powerpoint/2010/main" val="42313657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dirty="0"/>
          </a:p>
        </p:txBody>
      </p:sp>
      <p:sp>
        <p:nvSpPr>
          <p:cNvPr id="3" name="Footer Placeholder 4"/>
          <p:cNvSpPr>
            <a:spLocks noGrp="1"/>
          </p:cNvSpPr>
          <p:nvPr>
            <p:ph type="ftr" sz="quarter" idx="11"/>
          </p:nvPr>
        </p:nvSpPr>
        <p:spPr/>
        <p:txBody>
          <a:bodyPr/>
          <a:lstStyle>
            <a:lvl1pPr>
              <a:defRPr/>
            </a:lvl1pPr>
          </a:lstStyle>
          <a:p>
            <a:pPr>
              <a:defRPr/>
            </a:pPr>
            <a:r>
              <a:rPr lang="en-US" smtClean="0"/>
              <a:t>© UCSF CCHP 2016</a:t>
            </a:r>
            <a:endParaRPr lang="en-US"/>
          </a:p>
        </p:txBody>
      </p:sp>
      <p:sp>
        <p:nvSpPr>
          <p:cNvPr id="4" name="Slide Number Placeholder 5"/>
          <p:cNvSpPr>
            <a:spLocks noGrp="1"/>
          </p:cNvSpPr>
          <p:nvPr>
            <p:ph type="sldNum" sz="quarter" idx="12"/>
          </p:nvPr>
        </p:nvSpPr>
        <p:spPr/>
        <p:txBody>
          <a:bodyPr/>
          <a:lstStyle>
            <a:lvl1pPr>
              <a:defRPr/>
            </a:lvl1pPr>
          </a:lstStyle>
          <a:p>
            <a:pPr>
              <a:defRPr/>
            </a:pPr>
            <a:fld id="{E9F2797D-3F3C-423F-A8A5-2BF9A189FBEC}" type="slidenum">
              <a:rPr lang="en-US"/>
              <a:pPr>
                <a:defRPr/>
              </a:pPr>
              <a:t>‹#›</a:t>
            </a:fld>
            <a:endParaRPr lang="en-US" dirty="0"/>
          </a:p>
        </p:txBody>
      </p:sp>
    </p:spTree>
    <p:extLst>
      <p:ext uri="{BB962C8B-B14F-4D97-AF65-F5344CB8AC3E}">
        <p14:creationId xmlns:p14="http://schemas.microsoft.com/office/powerpoint/2010/main" val="29452347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6" name="Title 5"/>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4152331950"/>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553749"/>
            <a:ext cx="8229600" cy="584776"/>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1118920522"/>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553749"/>
            <a:ext cx="8229600" cy="584776"/>
          </a:xfrm>
          <a:prstGeom prst="rect">
            <a:avLst/>
          </a:prstGeo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r>
              <a:rPr lang="en-US" smtClean="0"/>
              <a:t>© UCSF CCHP 2016</a:t>
            </a:r>
            <a:endParaRPr lang="en-US"/>
          </a:p>
        </p:txBody>
      </p:sp>
      <p:sp>
        <p:nvSpPr>
          <p:cNvPr id="6" name="Slide Number Placeholder 5"/>
          <p:cNvSpPr>
            <a:spLocks noGrp="1"/>
          </p:cNvSpPr>
          <p:nvPr>
            <p:ph type="sldNum" sz="quarter" idx="12"/>
          </p:nvPr>
        </p:nvSpPr>
        <p:spPr/>
        <p:txBody>
          <a:bodyPr/>
          <a:lstStyle>
            <a:lvl1pPr>
              <a:defRPr/>
            </a:lvl1pPr>
          </a:lstStyle>
          <a:p>
            <a:pPr>
              <a:defRPr/>
            </a:pPr>
            <a:fld id="{2731D5AD-D51F-428D-A300-1E9847199FE8}" type="slidenum">
              <a:rPr lang="en-US"/>
              <a:pPr>
                <a:defRPr/>
              </a:pPr>
              <a:t>‹#›</a:t>
            </a:fld>
            <a:endParaRPr lang="en-US" dirty="0"/>
          </a:p>
        </p:txBody>
      </p:sp>
    </p:spTree>
    <p:extLst>
      <p:ext uri="{BB962C8B-B14F-4D97-AF65-F5344CB8AC3E}">
        <p14:creationId xmlns:p14="http://schemas.microsoft.com/office/powerpoint/2010/main" val="11149178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pPr>
              <a:defRPr/>
            </a:pPr>
            <a:endParaRPr lang="en-US"/>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pPr>
              <a:defRPr/>
            </a:pPr>
            <a:r>
              <a:rPr lang="en-US" smtClean="0"/>
              <a:t>© UCSF CCHP 2016</a:t>
            </a:r>
            <a:endParaRPr lang="en-US"/>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pPr>
              <a:defRPr/>
            </a:pPr>
            <a:fld id="{3173C391-6E49-4A40-9308-796875DC43E3}" type="slidenum">
              <a:rPr lang="en-US"/>
              <a:pPr>
                <a:defRPr/>
              </a:pPr>
              <a:t>‹#›</a:t>
            </a:fld>
            <a:endParaRPr lang="en-US" dirty="0"/>
          </a:p>
        </p:txBody>
      </p:sp>
    </p:spTree>
    <p:extLst>
      <p:ext uri="{BB962C8B-B14F-4D97-AF65-F5344CB8AC3E}">
        <p14:creationId xmlns:p14="http://schemas.microsoft.com/office/powerpoint/2010/main" val="2881174354"/>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553749"/>
            <a:ext cx="8229600" cy="584776"/>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r>
              <a:rPr lang="en-US" smtClean="0"/>
              <a:t>© UCSF CCHP 2016</a:t>
            </a:r>
            <a:endParaRPr lang="en-US"/>
          </a:p>
        </p:txBody>
      </p:sp>
      <p:sp>
        <p:nvSpPr>
          <p:cNvPr id="7" name="Slide Number Placeholder 6"/>
          <p:cNvSpPr>
            <a:spLocks noGrp="1"/>
          </p:cNvSpPr>
          <p:nvPr>
            <p:ph type="sldNum" sz="quarter" idx="12"/>
          </p:nvPr>
        </p:nvSpPr>
        <p:spPr/>
        <p:txBody>
          <a:bodyPr/>
          <a:lstStyle>
            <a:lvl1pPr>
              <a:defRPr/>
            </a:lvl1pPr>
          </a:lstStyle>
          <a:p>
            <a:pPr>
              <a:defRPr/>
            </a:pPr>
            <a:fld id="{10EB8E62-6519-4FB2-AB7C-DB288D10BA84}" type="slidenum">
              <a:rPr lang="en-US"/>
              <a:pPr>
                <a:defRPr/>
              </a:pPr>
              <a:t>‹#›</a:t>
            </a:fld>
            <a:endParaRPr lang="en-US" dirty="0"/>
          </a:p>
        </p:txBody>
      </p:sp>
    </p:spTree>
    <p:extLst>
      <p:ext uri="{BB962C8B-B14F-4D97-AF65-F5344CB8AC3E}">
        <p14:creationId xmlns:p14="http://schemas.microsoft.com/office/powerpoint/2010/main" val="8086230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C5FD08E-6D68-0044-80D6-2F817D253225}" type="datetimeFigureOut">
              <a:rPr lang="en-US" smtClean="0">
                <a:solidFill>
                  <a:prstClr val="black">
                    <a:tint val="75000"/>
                  </a:prstClr>
                </a:solidFill>
              </a:rPr>
              <a:pPr/>
              <a:t>5/3/2016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D0E5EA2-5A9D-B843-8476-2050D6B3C1B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305312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C5FD08E-6D68-0044-80D6-2F817D253225}" type="datetimeFigureOut">
              <a:rPr lang="en-US" smtClean="0">
                <a:solidFill>
                  <a:prstClr val="black">
                    <a:tint val="75000"/>
                  </a:prstClr>
                </a:solidFill>
              </a:rPr>
              <a:pPr/>
              <a:t>5/3/2016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D0E5EA2-5A9D-B843-8476-2050D6B3C1B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85885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C5FD08E-6D68-0044-80D6-2F817D253225}" type="datetimeFigureOut">
              <a:rPr lang="en-US" smtClean="0">
                <a:solidFill>
                  <a:prstClr val="black">
                    <a:tint val="75000"/>
                  </a:prstClr>
                </a:solidFill>
              </a:rPr>
              <a:pPr/>
              <a:t>5/3/2016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D0E5EA2-5A9D-B843-8476-2050D6B3C1B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745163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dirty="0"/>
          </a:p>
        </p:txBody>
      </p:sp>
      <p:sp>
        <p:nvSpPr>
          <p:cNvPr id="3" name="Footer Placeholder 4"/>
          <p:cNvSpPr>
            <a:spLocks noGrp="1"/>
          </p:cNvSpPr>
          <p:nvPr>
            <p:ph type="ftr" sz="quarter" idx="11"/>
          </p:nvPr>
        </p:nvSpPr>
        <p:spPr/>
        <p:txBody>
          <a:bodyPr/>
          <a:lstStyle>
            <a:lvl1pPr>
              <a:defRPr/>
            </a:lvl1pPr>
          </a:lstStyle>
          <a:p>
            <a:pPr>
              <a:defRPr/>
            </a:pPr>
            <a:r>
              <a:rPr lang="en-US" smtClean="0"/>
              <a:t>© UCSF CCHP 2016</a:t>
            </a:r>
            <a:endParaRPr lang="en-US"/>
          </a:p>
        </p:txBody>
      </p:sp>
      <p:sp>
        <p:nvSpPr>
          <p:cNvPr id="4" name="Slide Number Placeholder 5"/>
          <p:cNvSpPr>
            <a:spLocks noGrp="1"/>
          </p:cNvSpPr>
          <p:nvPr>
            <p:ph type="sldNum" sz="quarter" idx="12"/>
          </p:nvPr>
        </p:nvSpPr>
        <p:spPr/>
        <p:txBody>
          <a:bodyPr/>
          <a:lstStyle>
            <a:lvl1pPr>
              <a:defRPr/>
            </a:lvl1pPr>
          </a:lstStyle>
          <a:p>
            <a:pPr>
              <a:defRPr/>
            </a:pPr>
            <a:fld id="{0DC8DD3D-3B6D-4967-9ED6-D6EF882DCEAE}" type="slidenum">
              <a:rPr lang="en-US"/>
              <a:pPr>
                <a:defRPr/>
              </a:pPr>
              <a:t>‹#›</a:t>
            </a:fld>
            <a:endParaRPr lang="en-US" dirty="0"/>
          </a:p>
        </p:txBody>
      </p:sp>
    </p:spTree>
    <p:extLst>
      <p:ext uri="{BB962C8B-B14F-4D97-AF65-F5344CB8AC3E}">
        <p14:creationId xmlns:p14="http://schemas.microsoft.com/office/powerpoint/2010/main" val="25811590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C5FD08E-6D68-0044-80D6-2F817D253225}" type="datetimeFigureOut">
              <a:rPr lang="en-US" smtClean="0">
                <a:solidFill>
                  <a:prstClr val="black">
                    <a:tint val="75000"/>
                  </a:prstClr>
                </a:solidFill>
              </a:rPr>
              <a:pPr/>
              <a:t>5/3/2016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D0E5EA2-5A9D-B843-8476-2050D6B3C1B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44008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C5FD08E-6D68-0044-80D6-2F817D253225}" type="datetimeFigureOut">
              <a:rPr lang="en-US" smtClean="0">
                <a:solidFill>
                  <a:prstClr val="black">
                    <a:tint val="75000"/>
                  </a:prstClr>
                </a:solidFill>
              </a:rPr>
              <a:pPr/>
              <a:t>5/3/2016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D0E5EA2-5A9D-B843-8476-2050D6B3C1B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361512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C5FD08E-6D68-0044-80D6-2F817D253225}" type="datetimeFigureOut">
              <a:rPr lang="en-US" smtClean="0">
                <a:solidFill>
                  <a:prstClr val="black">
                    <a:tint val="75000"/>
                  </a:prstClr>
                </a:solidFill>
              </a:rPr>
              <a:pPr/>
              <a:t>5/3/2016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D0E5EA2-5A9D-B843-8476-2050D6B3C1B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3182931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5FD08E-6D68-0044-80D6-2F817D253225}" type="datetimeFigureOut">
              <a:rPr lang="en-US" smtClean="0">
                <a:solidFill>
                  <a:prstClr val="black">
                    <a:tint val="75000"/>
                  </a:prstClr>
                </a:solidFill>
              </a:rPr>
              <a:pPr/>
              <a:t>5/3/2016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D0E5EA2-5A9D-B843-8476-2050D6B3C1B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538830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C5FD08E-6D68-0044-80D6-2F817D253225}" type="datetimeFigureOut">
              <a:rPr lang="en-US" smtClean="0">
                <a:solidFill>
                  <a:prstClr val="black">
                    <a:tint val="75000"/>
                  </a:prstClr>
                </a:solidFill>
              </a:rPr>
              <a:pPr/>
              <a:t>5/3/2016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D0E5EA2-5A9D-B843-8476-2050D6B3C1B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285416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C5FD08E-6D68-0044-80D6-2F817D253225}" type="datetimeFigureOut">
              <a:rPr lang="en-US" smtClean="0">
                <a:solidFill>
                  <a:prstClr val="black">
                    <a:tint val="75000"/>
                  </a:prstClr>
                </a:solidFill>
              </a:rPr>
              <a:pPr/>
              <a:t>5/3/2016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D0E5EA2-5A9D-B843-8476-2050D6B3C1B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6065914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C5FD08E-6D68-0044-80D6-2F817D253225}" type="datetimeFigureOut">
              <a:rPr lang="en-US" smtClean="0">
                <a:solidFill>
                  <a:prstClr val="black">
                    <a:tint val="75000"/>
                  </a:prstClr>
                </a:solidFill>
              </a:rPr>
              <a:pPr/>
              <a:t>5/3/2016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D0E5EA2-5A9D-B843-8476-2050D6B3C1B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1255682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C5FD08E-6D68-0044-80D6-2F817D253225}" type="datetimeFigureOut">
              <a:rPr lang="en-US" smtClean="0">
                <a:solidFill>
                  <a:prstClr val="black">
                    <a:tint val="75000"/>
                  </a:prstClr>
                </a:solidFill>
              </a:rPr>
              <a:pPr/>
              <a:t>5/3/2016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D0E5EA2-5A9D-B843-8476-2050D6B3C1B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198309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dirty="0"/>
          </a:p>
        </p:txBody>
      </p:sp>
      <p:sp>
        <p:nvSpPr>
          <p:cNvPr id="3" name="Footer Placeholder 4"/>
          <p:cNvSpPr>
            <a:spLocks noGrp="1"/>
          </p:cNvSpPr>
          <p:nvPr>
            <p:ph type="ftr" sz="quarter" idx="11"/>
          </p:nvPr>
        </p:nvSpPr>
        <p:spPr/>
        <p:txBody>
          <a:bodyPr/>
          <a:lstStyle>
            <a:lvl1pPr>
              <a:defRPr/>
            </a:lvl1pPr>
          </a:lstStyle>
          <a:p>
            <a:pPr>
              <a:defRPr/>
            </a:pPr>
            <a:r>
              <a:rPr lang="en-US" smtClean="0"/>
              <a:t>© UCSF CCHP 2016</a:t>
            </a:r>
            <a:endParaRPr lang="en-US"/>
          </a:p>
        </p:txBody>
      </p:sp>
      <p:sp>
        <p:nvSpPr>
          <p:cNvPr id="4" name="Slide Number Placeholder 5"/>
          <p:cNvSpPr>
            <a:spLocks noGrp="1"/>
          </p:cNvSpPr>
          <p:nvPr>
            <p:ph type="sldNum" sz="quarter" idx="12"/>
          </p:nvPr>
        </p:nvSpPr>
        <p:spPr/>
        <p:txBody>
          <a:bodyPr/>
          <a:lstStyle>
            <a:lvl1pPr>
              <a:defRPr/>
            </a:lvl1pPr>
          </a:lstStyle>
          <a:p>
            <a:pPr>
              <a:defRPr/>
            </a:pPr>
            <a:fld id="{22F39B7E-E34F-4019-B2F1-8F3000003557}" type="slidenum">
              <a:rPr lang="en-US"/>
              <a:pPr>
                <a:defRPr/>
              </a:pPr>
              <a:t>‹#›</a:t>
            </a:fld>
            <a:endParaRPr lang="en-US" dirty="0"/>
          </a:p>
        </p:txBody>
      </p:sp>
    </p:spTree>
    <p:extLst>
      <p:ext uri="{BB962C8B-B14F-4D97-AF65-F5344CB8AC3E}">
        <p14:creationId xmlns:p14="http://schemas.microsoft.com/office/powerpoint/2010/main" val="8408580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554038"/>
            <a:ext cx="8229600" cy="584200"/>
          </a:xfrm>
          <a:prstGeom prst="rect">
            <a:avLst/>
          </a:prstGeom>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endParaRPr lang="en-US" dirty="0"/>
          </a:p>
        </p:txBody>
      </p:sp>
      <p:sp>
        <p:nvSpPr>
          <p:cNvPr id="4" name="Footer Placeholder 4"/>
          <p:cNvSpPr>
            <a:spLocks noGrp="1"/>
          </p:cNvSpPr>
          <p:nvPr>
            <p:ph type="ftr" sz="quarter" idx="11"/>
          </p:nvPr>
        </p:nvSpPr>
        <p:spPr/>
        <p:txBody>
          <a:bodyPr/>
          <a:lstStyle>
            <a:lvl1pPr>
              <a:defRPr/>
            </a:lvl1pPr>
          </a:lstStyle>
          <a:p>
            <a:pPr>
              <a:defRPr/>
            </a:pPr>
            <a:r>
              <a:rPr lang="en-US" smtClean="0"/>
              <a:t>© UCSF CCHP 2016</a:t>
            </a:r>
            <a:endParaRPr lang="en-US"/>
          </a:p>
        </p:txBody>
      </p:sp>
      <p:sp>
        <p:nvSpPr>
          <p:cNvPr id="5" name="Slide Number Placeholder 5"/>
          <p:cNvSpPr>
            <a:spLocks noGrp="1"/>
          </p:cNvSpPr>
          <p:nvPr>
            <p:ph type="sldNum" sz="quarter" idx="12"/>
          </p:nvPr>
        </p:nvSpPr>
        <p:spPr/>
        <p:txBody>
          <a:bodyPr/>
          <a:lstStyle>
            <a:lvl1pPr>
              <a:defRPr/>
            </a:lvl1pPr>
          </a:lstStyle>
          <a:p>
            <a:pPr>
              <a:defRPr/>
            </a:pPr>
            <a:fld id="{5F9AF012-41B2-41AD-A285-C72FD15F1A0C}" type="slidenum">
              <a:rPr lang="en-US"/>
              <a:pPr>
                <a:defRPr/>
              </a:pPr>
              <a:t>‹#›</a:t>
            </a:fld>
            <a:endParaRPr lang="en-US" dirty="0"/>
          </a:p>
        </p:txBody>
      </p:sp>
    </p:spTree>
    <p:extLst>
      <p:ext uri="{BB962C8B-B14F-4D97-AF65-F5344CB8AC3E}">
        <p14:creationId xmlns:p14="http://schemas.microsoft.com/office/powerpoint/2010/main" val="39900055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54038"/>
            <a:ext cx="8229600" cy="584200"/>
          </a:xfrm>
          <a:prstGeom prst="rect">
            <a:avLst/>
          </a:prstGeom>
        </p:spPr>
        <p:txBody>
          <a:bodyPr/>
          <a:lstStyle>
            <a:lvl1pPr>
              <a:defRPr/>
            </a:lvl1p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endParaRPr lang="en-US" dirty="0"/>
          </a:p>
        </p:txBody>
      </p:sp>
      <p:sp>
        <p:nvSpPr>
          <p:cNvPr id="4" name="Footer Placeholder 4"/>
          <p:cNvSpPr>
            <a:spLocks noGrp="1"/>
          </p:cNvSpPr>
          <p:nvPr>
            <p:ph type="ftr" sz="quarter" idx="11"/>
          </p:nvPr>
        </p:nvSpPr>
        <p:spPr/>
        <p:txBody>
          <a:bodyPr/>
          <a:lstStyle>
            <a:lvl1pPr>
              <a:defRPr/>
            </a:lvl1pPr>
          </a:lstStyle>
          <a:p>
            <a:pPr>
              <a:defRPr/>
            </a:pPr>
            <a:r>
              <a:rPr lang="en-US" smtClean="0"/>
              <a:t>© UCSF CCHP 2016</a:t>
            </a:r>
            <a:endParaRPr lang="en-US"/>
          </a:p>
        </p:txBody>
      </p:sp>
      <p:sp>
        <p:nvSpPr>
          <p:cNvPr id="5" name="Slide Number Placeholder 5"/>
          <p:cNvSpPr>
            <a:spLocks noGrp="1"/>
          </p:cNvSpPr>
          <p:nvPr>
            <p:ph type="sldNum" sz="quarter" idx="12"/>
          </p:nvPr>
        </p:nvSpPr>
        <p:spPr/>
        <p:txBody>
          <a:bodyPr/>
          <a:lstStyle>
            <a:lvl1pPr>
              <a:defRPr/>
            </a:lvl1pPr>
          </a:lstStyle>
          <a:p>
            <a:pPr>
              <a:defRPr/>
            </a:pPr>
            <a:fld id="{3C662C53-25E2-4C38-87AA-89CD4340E1A1}" type="slidenum">
              <a:rPr lang="en-US"/>
              <a:pPr>
                <a:defRPr/>
              </a:pPr>
              <a:t>‹#›</a:t>
            </a:fld>
            <a:endParaRPr lang="en-US" dirty="0"/>
          </a:p>
        </p:txBody>
      </p:sp>
    </p:spTree>
    <p:extLst>
      <p:ext uri="{BB962C8B-B14F-4D97-AF65-F5344CB8AC3E}">
        <p14:creationId xmlns:p14="http://schemas.microsoft.com/office/powerpoint/2010/main" val="21560066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554038"/>
            <a:ext cx="8229600" cy="584200"/>
          </a:xfrm>
          <a:prstGeom prst="rect">
            <a:avLst/>
          </a:prstGeom>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endParaRPr lang="en-US" dirty="0"/>
          </a:p>
        </p:txBody>
      </p:sp>
      <p:sp>
        <p:nvSpPr>
          <p:cNvPr id="4" name="Footer Placeholder 4"/>
          <p:cNvSpPr>
            <a:spLocks noGrp="1"/>
          </p:cNvSpPr>
          <p:nvPr>
            <p:ph type="ftr" sz="quarter" idx="11"/>
          </p:nvPr>
        </p:nvSpPr>
        <p:spPr/>
        <p:txBody>
          <a:bodyPr/>
          <a:lstStyle>
            <a:lvl1pPr>
              <a:defRPr/>
            </a:lvl1pPr>
          </a:lstStyle>
          <a:p>
            <a:pPr>
              <a:defRPr/>
            </a:pPr>
            <a:r>
              <a:rPr lang="en-US" smtClean="0"/>
              <a:t>© UCSF CCHP 2016</a:t>
            </a:r>
            <a:endParaRPr lang="en-US"/>
          </a:p>
        </p:txBody>
      </p:sp>
      <p:sp>
        <p:nvSpPr>
          <p:cNvPr id="5" name="Slide Number Placeholder 5"/>
          <p:cNvSpPr>
            <a:spLocks noGrp="1"/>
          </p:cNvSpPr>
          <p:nvPr>
            <p:ph type="sldNum" sz="quarter" idx="12"/>
          </p:nvPr>
        </p:nvSpPr>
        <p:spPr/>
        <p:txBody>
          <a:bodyPr/>
          <a:lstStyle>
            <a:lvl1pPr>
              <a:defRPr/>
            </a:lvl1pPr>
          </a:lstStyle>
          <a:p>
            <a:pPr>
              <a:defRPr/>
            </a:pPr>
            <a:fld id="{F51AF8B5-6886-4A96-9740-69455B294B8D}" type="slidenum">
              <a:rPr lang="en-US"/>
              <a:pPr>
                <a:defRPr/>
              </a:pPr>
              <a:t>‹#›</a:t>
            </a:fld>
            <a:endParaRPr lang="en-US" dirty="0"/>
          </a:p>
        </p:txBody>
      </p:sp>
    </p:spTree>
    <p:extLst>
      <p:ext uri="{BB962C8B-B14F-4D97-AF65-F5344CB8AC3E}">
        <p14:creationId xmlns:p14="http://schemas.microsoft.com/office/powerpoint/2010/main" val="22821853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dirty="0"/>
          </a:p>
        </p:txBody>
      </p:sp>
      <p:sp>
        <p:nvSpPr>
          <p:cNvPr id="3" name="Footer Placeholder 4"/>
          <p:cNvSpPr>
            <a:spLocks noGrp="1"/>
          </p:cNvSpPr>
          <p:nvPr>
            <p:ph type="ftr" sz="quarter" idx="11"/>
          </p:nvPr>
        </p:nvSpPr>
        <p:spPr/>
        <p:txBody>
          <a:bodyPr/>
          <a:lstStyle>
            <a:lvl1pPr>
              <a:defRPr/>
            </a:lvl1pPr>
          </a:lstStyle>
          <a:p>
            <a:pPr>
              <a:defRPr/>
            </a:pPr>
            <a:r>
              <a:rPr lang="en-US" smtClean="0"/>
              <a:t>© UCSF CCHP 2016</a:t>
            </a:r>
            <a:endParaRPr lang="en-US"/>
          </a:p>
        </p:txBody>
      </p:sp>
      <p:sp>
        <p:nvSpPr>
          <p:cNvPr id="4" name="Slide Number Placeholder 5"/>
          <p:cNvSpPr>
            <a:spLocks noGrp="1"/>
          </p:cNvSpPr>
          <p:nvPr>
            <p:ph type="sldNum" sz="quarter" idx="12"/>
          </p:nvPr>
        </p:nvSpPr>
        <p:spPr/>
        <p:txBody>
          <a:bodyPr/>
          <a:lstStyle>
            <a:lvl1pPr>
              <a:defRPr/>
            </a:lvl1pPr>
          </a:lstStyle>
          <a:p>
            <a:pPr>
              <a:defRPr/>
            </a:pPr>
            <a:fld id="{19517E29-3718-48C4-BD86-B4309A598868}" type="slidenum">
              <a:rPr lang="en-US"/>
              <a:pPr>
                <a:defRPr/>
              </a:pPr>
              <a:t>‹#›</a:t>
            </a:fld>
            <a:endParaRPr lang="en-US" dirty="0"/>
          </a:p>
        </p:txBody>
      </p:sp>
    </p:spTree>
    <p:extLst>
      <p:ext uri="{BB962C8B-B14F-4D97-AF65-F5344CB8AC3E}">
        <p14:creationId xmlns:p14="http://schemas.microsoft.com/office/powerpoint/2010/main" val="7779356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dirty="0"/>
          </a:p>
        </p:txBody>
      </p:sp>
      <p:sp>
        <p:nvSpPr>
          <p:cNvPr id="3" name="Footer Placeholder 4"/>
          <p:cNvSpPr>
            <a:spLocks noGrp="1"/>
          </p:cNvSpPr>
          <p:nvPr>
            <p:ph type="ftr" sz="quarter" idx="11"/>
          </p:nvPr>
        </p:nvSpPr>
        <p:spPr/>
        <p:txBody>
          <a:bodyPr/>
          <a:lstStyle>
            <a:lvl1pPr>
              <a:defRPr/>
            </a:lvl1pPr>
          </a:lstStyle>
          <a:p>
            <a:pPr>
              <a:defRPr/>
            </a:pPr>
            <a:r>
              <a:rPr lang="en-US" smtClean="0"/>
              <a:t>© UCSF CCHP 2016</a:t>
            </a:r>
            <a:endParaRPr lang="en-US"/>
          </a:p>
        </p:txBody>
      </p:sp>
      <p:sp>
        <p:nvSpPr>
          <p:cNvPr id="4" name="Slide Number Placeholder 5"/>
          <p:cNvSpPr>
            <a:spLocks noGrp="1"/>
          </p:cNvSpPr>
          <p:nvPr>
            <p:ph type="sldNum" sz="quarter" idx="12"/>
          </p:nvPr>
        </p:nvSpPr>
        <p:spPr/>
        <p:txBody>
          <a:bodyPr/>
          <a:lstStyle>
            <a:lvl1pPr>
              <a:defRPr/>
            </a:lvl1pPr>
          </a:lstStyle>
          <a:p>
            <a:pPr>
              <a:defRPr/>
            </a:pPr>
            <a:fld id="{B0F3C834-F04E-45CE-84C8-AAC1CDF58E66}" type="slidenum">
              <a:rPr lang="en-US"/>
              <a:pPr>
                <a:defRPr/>
              </a:pPr>
              <a:t>‹#›</a:t>
            </a:fld>
            <a:endParaRPr lang="en-US" dirty="0"/>
          </a:p>
        </p:txBody>
      </p:sp>
    </p:spTree>
    <p:extLst>
      <p:ext uri="{BB962C8B-B14F-4D97-AF65-F5344CB8AC3E}">
        <p14:creationId xmlns:p14="http://schemas.microsoft.com/office/powerpoint/2010/main" val="21405084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dirty="0"/>
          </a:p>
        </p:txBody>
      </p:sp>
      <p:sp>
        <p:nvSpPr>
          <p:cNvPr id="3" name="Footer Placeholder 4"/>
          <p:cNvSpPr>
            <a:spLocks noGrp="1"/>
          </p:cNvSpPr>
          <p:nvPr>
            <p:ph type="ftr" sz="quarter" idx="11"/>
          </p:nvPr>
        </p:nvSpPr>
        <p:spPr/>
        <p:txBody>
          <a:bodyPr/>
          <a:lstStyle>
            <a:lvl1pPr>
              <a:defRPr/>
            </a:lvl1pPr>
          </a:lstStyle>
          <a:p>
            <a:pPr>
              <a:defRPr/>
            </a:pPr>
            <a:r>
              <a:rPr lang="en-US" smtClean="0"/>
              <a:t>© UCSF CCHP 2016</a:t>
            </a:r>
            <a:endParaRPr lang="en-US"/>
          </a:p>
        </p:txBody>
      </p:sp>
      <p:sp>
        <p:nvSpPr>
          <p:cNvPr id="4" name="Slide Number Placeholder 5"/>
          <p:cNvSpPr>
            <a:spLocks noGrp="1"/>
          </p:cNvSpPr>
          <p:nvPr>
            <p:ph type="sldNum" sz="quarter" idx="12"/>
          </p:nvPr>
        </p:nvSpPr>
        <p:spPr/>
        <p:txBody>
          <a:bodyPr/>
          <a:lstStyle>
            <a:lvl1pPr>
              <a:defRPr/>
            </a:lvl1pPr>
          </a:lstStyle>
          <a:p>
            <a:pPr>
              <a:defRPr/>
            </a:pPr>
            <a:fld id="{757FBE3F-AF3C-432D-98B2-B633FDD32EB6}" type="slidenum">
              <a:rPr lang="en-US"/>
              <a:pPr>
                <a:defRPr/>
              </a:pPr>
              <a:t>‹#›</a:t>
            </a:fld>
            <a:endParaRPr lang="en-US" dirty="0"/>
          </a:p>
        </p:txBody>
      </p:sp>
    </p:spTree>
    <p:extLst>
      <p:ext uri="{BB962C8B-B14F-4D97-AF65-F5344CB8AC3E}">
        <p14:creationId xmlns:p14="http://schemas.microsoft.com/office/powerpoint/2010/main" val="20960338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60000">
              <a:srgbClr val="96E389"/>
            </a:gs>
            <a:gs pos="100000">
              <a:srgbClr val="FFFFFF"/>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News Gothic MT" pitchFamily="37" charset="0"/>
                <a:ea typeface="ヒラギノ角ゴ Pro W3" pitchFamily="37" charset="-128"/>
                <a:cs typeface="+mn-cs"/>
              </a:defRPr>
            </a:lvl1pPr>
          </a:lstStyle>
          <a:p>
            <a:pPr>
              <a:defRPr/>
            </a:pPr>
            <a:endParaRPr lang="en-US" dirty="0"/>
          </a:p>
        </p:txBody>
      </p:sp>
      <p:sp>
        <p:nvSpPr>
          <p:cNvPr id="5" name="Footer Placeholder 4"/>
          <p:cNvSpPr>
            <a:spLocks noGrp="1"/>
          </p:cNvSpPr>
          <p:nvPr>
            <p:ph type="ftr" sz="quarter" idx="3"/>
          </p:nvPr>
        </p:nvSpPr>
        <p:spPr>
          <a:xfrm>
            <a:off x="457200" y="6356350"/>
            <a:ext cx="8229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r>
              <a:rPr lang="en-US" smtClean="0"/>
              <a:t>© UCSF CCHP 2016</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News Gothic MT" pitchFamily="37" charset="0"/>
                <a:ea typeface="ヒラギノ角ゴ Pro W3" pitchFamily="37" charset="-128"/>
                <a:cs typeface="+mn-cs"/>
              </a:defRPr>
            </a:lvl1pPr>
          </a:lstStyle>
          <a:p>
            <a:pPr>
              <a:defRPr/>
            </a:pPr>
            <a:fld id="{012A2241-5F71-4318-8FF5-B70E6C46B8C4}" type="slidenum">
              <a:rPr lang="en-US"/>
              <a:pPr>
                <a:defRPr/>
              </a:pPr>
              <a:t>‹#›</a:t>
            </a:fld>
            <a:endParaRPr lang="en-US" dirty="0"/>
          </a:p>
        </p:txBody>
      </p:sp>
      <p:pic>
        <p:nvPicPr>
          <p:cNvPr id="7" name="Picture 6" descr="pests2.tif"/>
          <p:cNvPicPr>
            <a:picLocks noChangeAspect="1"/>
          </p:cNvPicPr>
          <p:nvPr userDrawn="1"/>
        </p:nvPicPr>
        <p:blipFill>
          <a:blip r:embed="rId18"/>
          <a:stretch>
            <a:fillRect/>
          </a:stretch>
        </p:blipFill>
        <p:spPr>
          <a:xfrm>
            <a:off x="3551736" y="5865016"/>
            <a:ext cx="3735872" cy="982668"/>
          </a:xfrm>
          <a:prstGeom prst="rect">
            <a:avLst/>
          </a:prstGeom>
          <a:effectLst>
            <a:glow>
              <a:schemeClr val="bg1">
                <a:alpha val="25000"/>
              </a:schemeClr>
            </a:glow>
            <a:softEdge rad="215900"/>
          </a:effectLst>
        </p:spPr>
      </p:pic>
      <p:pic>
        <p:nvPicPr>
          <p:cNvPr id="8" name="Picture 7" descr="pests2.tif"/>
          <p:cNvPicPr>
            <a:picLocks noChangeAspect="1"/>
          </p:cNvPicPr>
          <p:nvPr userDrawn="1"/>
        </p:nvPicPr>
        <p:blipFill>
          <a:blip r:embed="rId19"/>
          <a:stretch>
            <a:fillRect/>
          </a:stretch>
        </p:blipFill>
        <p:spPr>
          <a:xfrm>
            <a:off x="187895" y="5867401"/>
            <a:ext cx="3666365" cy="985628"/>
          </a:xfrm>
          <a:prstGeom prst="rect">
            <a:avLst/>
          </a:prstGeom>
          <a:effectLst>
            <a:glow>
              <a:schemeClr val="bg1">
                <a:alpha val="24000"/>
              </a:schemeClr>
            </a:glow>
            <a:softEdge rad="203200"/>
          </a:effectLst>
        </p:spPr>
      </p:pic>
      <p:pic>
        <p:nvPicPr>
          <p:cNvPr id="10" name="Picture 9" descr="pests2.tif"/>
          <p:cNvPicPr>
            <a:picLocks noChangeAspect="1"/>
          </p:cNvPicPr>
          <p:nvPr userDrawn="1"/>
        </p:nvPicPr>
        <p:blipFill>
          <a:blip r:embed="rId19"/>
          <a:srcRect l="41309"/>
          <a:stretch>
            <a:fillRect/>
          </a:stretch>
        </p:blipFill>
        <p:spPr>
          <a:xfrm flipH="1">
            <a:off x="6992183" y="5867401"/>
            <a:ext cx="2151817" cy="985628"/>
          </a:xfrm>
          <a:prstGeom prst="rect">
            <a:avLst/>
          </a:prstGeom>
          <a:effectLst>
            <a:glow>
              <a:schemeClr val="bg1">
                <a:alpha val="24000"/>
              </a:schemeClr>
            </a:glow>
            <a:softEdge rad="203200"/>
          </a:effectLst>
        </p:spPr>
      </p:pic>
    </p:spTree>
  </p:cSld>
  <p:clrMap bg1="lt1" tx1="dk1" bg2="lt2" tx2="dk2" accent1="accent1" accent2="accent2" accent3="accent3" accent4="accent4" accent5="accent5" accent6="accent6" hlink="hlink" folHlink="folHlink"/>
  <p:sldLayoutIdLst>
    <p:sldLayoutId id="2147483887" r:id="rId1"/>
    <p:sldLayoutId id="2147483888" r:id="rId2"/>
    <p:sldLayoutId id="2147483889" r:id="rId3"/>
    <p:sldLayoutId id="2147483890" r:id="rId4"/>
    <p:sldLayoutId id="2147483891" r:id="rId5"/>
    <p:sldLayoutId id="2147483892" r:id="rId6"/>
    <p:sldLayoutId id="2147483893" r:id="rId7"/>
    <p:sldLayoutId id="2147483894" r:id="rId8"/>
    <p:sldLayoutId id="2147483895" r:id="rId9"/>
    <p:sldLayoutId id="2147483896" r:id="rId10"/>
    <p:sldLayoutId id="2147483897" r:id="rId11"/>
    <p:sldLayoutId id="2147483898" r:id="rId12"/>
    <p:sldLayoutId id="2147483899" r:id="rId13"/>
    <p:sldLayoutId id="2147483901" r:id="rId14"/>
    <p:sldLayoutId id="2147483902" r:id="rId15"/>
    <p:sldLayoutId id="2147483903" r:id="rId16"/>
  </p:sldLayoutIdLst>
  <p:timing>
    <p:tnLst>
      <p:par>
        <p:cTn id="1" dur="indefinite" restart="never" nodeType="tmRoot"/>
      </p:par>
    </p:tnLst>
  </p:timing>
  <p:hf hdr="0" dt="0"/>
  <p:txStyles>
    <p:titleStyle>
      <a:lvl1pPr algn="ctr" defTabSz="457200" rtl="0" eaLnBrk="0" fontAlgn="base" hangingPunct="0">
        <a:spcBef>
          <a:spcPct val="0"/>
        </a:spcBef>
        <a:spcAft>
          <a:spcPct val="0"/>
        </a:spcAft>
        <a:defRPr sz="3200" kern="1200" cap="all">
          <a:solidFill>
            <a:schemeClr val="tx1"/>
          </a:solidFill>
          <a:latin typeface="Jigsaw Light"/>
          <a:ea typeface="ヒラギノ角ゴ Pro W3" pitchFamily="37" charset="-128"/>
          <a:cs typeface="Jigsaw Light"/>
        </a:defRPr>
      </a:lvl1pPr>
      <a:lvl2pPr algn="ctr" defTabSz="457200" rtl="0" eaLnBrk="0" fontAlgn="base" hangingPunct="0">
        <a:spcBef>
          <a:spcPct val="0"/>
        </a:spcBef>
        <a:spcAft>
          <a:spcPct val="0"/>
        </a:spcAft>
        <a:defRPr sz="3200">
          <a:solidFill>
            <a:schemeClr val="tx1"/>
          </a:solidFill>
          <a:latin typeface="Jigsaw Light" charset="0"/>
          <a:ea typeface="ヒラギノ角ゴ Pro W3" pitchFamily="37" charset="-128"/>
          <a:cs typeface="Jigsaw Light"/>
        </a:defRPr>
      </a:lvl2pPr>
      <a:lvl3pPr algn="ctr" defTabSz="457200" rtl="0" eaLnBrk="0" fontAlgn="base" hangingPunct="0">
        <a:spcBef>
          <a:spcPct val="0"/>
        </a:spcBef>
        <a:spcAft>
          <a:spcPct val="0"/>
        </a:spcAft>
        <a:defRPr sz="3200">
          <a:solidFill>
            <a:schemeClr val="tx1"/>
          </a:solidFill>
          <a:latin typeface="Jigsaw Light" charset="0"/>
          <a:ea typeface="ヒラギノ角ゴ Pro W3" pitchFamily="37" charset="-128"/>
          <a:cs typeface="Jigsaw Light"/>
        </a:defRPr>
      </a:lvl3pPr>
      <a:lvl4pPr algn="ctr" defTabSz="457200" rtl="0" eaLnBrk="0" fontAlgn="base" hangingPunct="0">
        <a:spcBef>
          <a:spcPct val="0"/>
        </a:spcBef>
        <a:spcAft>
          <a:spcPct val="0"/>
        </a:spcAft>
        <a:defRPr sz="3200">
          <a:solidFill>
            <a:schemeClr val="tx1"/>
          </a:solidFill>
          <a:latin typeface="Jigsaw Light" charset="0"/>
          <a:ea typeface="ヒラギノ角ゴ Pro W3" pitchFamily="37" charset="-128"/>
          <a:cs typeface="Jigsaw Light"/>
        </a:defRPr>
      </a:lvl4pPr>
      <a:lvl5pPr algn="ctr" defTabSz="457200" rtl="0" eaLnBrk="0" fontAlgn="base" hangingPunct="0">
        <a:spcBef>
          <a:spcPct val="0"/>
        </a:spcBef>
        <a:spcAft>
          <a:spcPct val="0"/>
        </a:spcAft>
        <a:defRPr sz="3200">
          <a:solidFill>
            <a:schemeClr val="tx1"/>
          </a:solidFill>
          <a:latin typeface="Jigsaw Light" charset="0"/>
          <a:ea typeface="ヒラギノ角ゴ Pro W3" pitchFamily="37" charset="-128"/>
          <a:cs typeface="Jigsaw Light"/>
        </a:defRPr>
      </a:lvl5pPr>
      <a:lvl6pPr marL="457200" algn="ctr" defTabSz="457200" rtl="0" fontAlgn="base">
        <a:spcBef>
          <a:spcPct val="0"/>
        </a:spcBef>
        <a:spcAft>
          <a:spcPct val="0"/>
        </a:spcAft>
        <a:defRPr sz="3200">
          <a:solidFill>
            <a:schemeClr val="tx1"/>
          </a:solidFill>
          <a:latin typeface="Jigsaw Light" charset="0"/>
          <a:ea typeface="ヒラギノ角ゴ Pro W3" pitchFamily="37" charset="-128"/>
        </a:defRPr>
      </a:lvl6pPr>
      <a:lvl7pPr marL="914400" algn="ctr" defTabSz="457200" rtl="0" fontAlgn="base">
        <a:spcBef>
          <a:spcPct val="0"/>
        </a:spcBef>
        <a:spcAft>
          <a:spcPct val="0"/>
        </a:spcAft>
        <a:defRPr sz="3200">
          <a:solidFill>
            <a:schemeClr val="tx1"/>
          </a:solidFill>
          <a:latin typeface="Jigsaw Light" charset="0"/>
          <a:ea typeface="ヒラギノ角ゴ Pro W3" pitchFamily="37" charset="-128"/>
        </a:defRPr>
      </a:lvl7pPr>
      <a:lvl8pPr marL="1371600" algn="ctr" defTabSz="457200" rtl="0" fontAlgn="base">
        <a:spcBef>
          <a:spcPct val="0"/>
        </a:spcBef>
        <a:spcAft>
          <a:spcPct val="0"/>
        </a:spcAft>
        <a:defRPr sz="3200">
          <a:solidFill>
            <a:schemeClr val="tx1"/>
          </a:solidFill>
          <a:latin typeface="Jigsaw Light" charset="0"/>
          <a:ea typeface="ヒラギノ角ゴ Pro W3" pitchFamily="37" charset="-128"/>
        </a:defRPr>
      </a:lvl8pPr>
      <a:lvl9pPr marL="1828800" algn="ctr" defTabSz="457200" rtl="0" fontAlgn="base">
        <a:spcBef>
          <a:spcPct val="0"/>
        </a:spcBef>
        <a:spcAft>
          <a:spcPct val="0"/>
        </a:spcAft>
        <a:defRPr sz="3200">
          <a:solidFill>
            <a:schemeClr val="tx1"/>
          </a:solidFill>
          <a:latin typeface="Jigsaw Light" charset="0"/>
          <a:ea typeface="ヒラギノ角ゴ Pro W3" pitchFamily="37" charset="-128"/>
        </a:defRPr>
      </a:lvl9pPr>
    </p:titleStyle>
    <p:bodyStyle>
      <a:lvl1pPr marL="342900" indent="-342900" algn="l" defTabSz="457200" rtl="0" eaLnBrk="0" fontAlgn="base" hangingPunct="0">
        <a:spcBef>
          <a:spcPct val="20000"/>
        </a:spcBef>
        <a:spcAft>
          <a:spcPct val="0"/>
        </a:spcAft>
        <a:buChar char="•"/>
        <a:defRPr sz="2800" kern="1200" spc="300">
          <a:solidFill>
            <a:schemeClr val="tx1"/>
          </a:solidFill>
          <a:latin typeface="GillSans"/>
          <a:ea typeface="ヒラギノ角ゴ Pro W3" pitchFamily="37" charset="-128"/>
          <a:cs typeface="GillSans"/>
        </a:defRPr>
      </a:lvl1pPr>
      <a:lvl2pPr marL="742950" indent="-285750" algn="l" defTabSz="457200" rtl="0" eaLnBrk="0" fontAlgn="base" hangingPunct="0">
        <a:spcBef>
          <a:spcPct val="0"/>
        </a:spcBef>
        <a:spcAft>
          <a:spcPts val="1200"/>
        </a:spcAft>
        <a:buChar char="–"/>
        <a:defRPr sz="2000" b="1" kern="1200">
          <a:solidFill>
            <a:schemeClr val="tx1"/>
          </a:solidFill>
          <a:latin typeface="News Gothic MT"/>
          <a:ea typeface="News Gothic MT" pitchFamily="37" charset="0"/>
          <a:cs typeface="News Gothic MT"/>
        </a:defRPr>
      </a:lvl2pPr>
      <a:lvl3pPr marL="1143000" indent="-228600" algn="l" defTabSz="457200" rtl="0" eaLnBrk="0" fontAlgn="base" hangingPunct="0">
        <a:spcBef>
          <a:spcPct val="20000"/>
        </a:spcBef>
        <a:spcAft>
          <a:spcPts val="1200"/>
        </a:spcAft>
        <a:buFont typeface="Lucida Grande"/>
        <a:buChar char="►"/>
        <a:defRPr sz="2400" kern="1200">
          <a:solidFill>
            <a:schemeClr val="tx1"/>
          </a:solidFill>
          <a:latin typeface="News Gothic MT"/>
          <a:ea typeface="News Gothic MT" pitchFamily="37" charset="0"/>
          <a:cs typeface="News Gothic MT"/>
        </a:defRPr>
      </a:lvl3pPr>
      <a:lvl4pPr marL="1600200" indent="-228600" algn="l" defTabSz="457200" rtl="0" eaLnBrk="0" fontAlgn="base" hangingPunct="0">
        <a:spcBef>
          <a:spcPct val="20000"/>
        </a:spcBef>
        <a:spcAft>
          <a:spcPts val="1200"/>
        </a:spcAft>
        <a:buFont typeface="Lucida Grande"/>
        <a:buChar char="▷"/>
        <a:defRPr sz="2000" kern="1200">
          <a:solidFill>
            <a:schemeClr val="tx1"/>
          </a:solidFill>
          <a:latin typeface="News Gothic MT"/>
          <a:ea typeface="News Gothic MT" pitchFamily="37" charset="0"/>
          <a:cs typeface="News Gothic MT"/>
        </a:defRPr>
      </a:lvl4pPr>
      <a:lvl5pPr marL="2057400" indent="-228600" algn="l" defTabSz="457200" rtl="0" eaLnBrk="0" fontAlgn="base" hangingPunct="0">
        <a:spcBef>
          <a:spcPct val="20000"/>
        </a:spcBef>
        <a:spcAft>
          <a:spcPts val="1200"/>
        </a:spcAft>
        <a:buFont typeface="Arial" pitchFamily="34" charset="0"/>
        <a:buChar char="»"/>
        <a:defRPr sz="1200" kern="1200" spc="300">
          <a:solidFill>
            <a:srgbClr val="7F7F7F"/>
          </a:solidFill>
          <a:latin typeface="GillSans Light"/>
          <a:ea typeface="News Gothic MT"/>
          <a:cs typeface="News Gothic M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7C5FD08E-6D68-0044-80D6-2F817D253225}" type="datetimeFigureOut">
              <a:rPr lang="en-US" smtClean="0">
                <a:solidFill>
                  <a:prstClr val="black">
                    <a:tint val="75000"/>
                  </a:prstClr>
                </a:solidFill>
                <a:latin typeface="Calibri"/>
                <a:cs typeface="+mn-cs"/>
              </a:rPr>
              <a:pPr fontAlgn="auto">
                <a:spcBef>
                  <a:spcPts val="0"/>
                </a:spcBef>
                <a:spcAft>
                  <a:spcPts val="0"/>
                </a:spcAft>
              </a:pPr>
              <a:t>5/3/2016</a:t>
            </a:fld>
            <a:endParaRPr lang="en-US">
              <a:solidFill>
                <a:prstClr val="black">
                  <a:tint val="75000"/>
                </a:prstClr>
              </a:solidFill>
              <a:latin typeface="Calibri"/>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6D0E5EA2-5A9D-B843-8476-2050D6B3C1B4}" type="slidenum">
              <a:rPr lang="en-US" smtClean="0">
                <a:solidFill>
                  <a:prstClr val="black">
                    <a:tint val="75000"/>
                  </a:prstClr>
                </a:solidFill>
                <a:latin typeface="Calibri"/>
                <a:cs typeface="+mn-cs"/>
              </a:rPr>
              <a:pPr fontAlgn="auto">
                <a:spcBef>
                  <a:spcPts val="0"/>
                </a:spcBef>
                <a:spcAft>
                  <a:spcPts val="0"/>
                </a:spcAft>
              </a:pPr>
              <a:t>‹#›</a:t>
            </a:fld>
            <a:endParaRPr lang="en-US">
              <a:solidFill>
                <a:prstClr val="black">
                  <a:tint val="75000"/>
                </a:prstClr>
              </a:solidFill>
              <a:latin typeface="Calibri"/>
              <a:cs typeface="+mn-cs"/>
            </a:endParaRPr>
          </a:p>
        </p:txBody>
      </p:sp>
    </p:spTree>
    <p:extLst>
      <p:ext uri="{BB962C8B-B14F-4D97-AF65-F5344CB8AC3E}">
        <p14:creationId xmlns:p14="http://schemas.microsoft.com/office/powerpoint/2010/main" val="3124619482"/>
      </p:ext>
    </p:extLst>
  </p:cSld>
  <p:clrMap bg1="lt1" tx1="dk1" bg2="lt2" tx2="dk2" accent1="accent1" accent2="accent2" accent3="accent3" accent4="accent4" accent5="accent5" accent6="accent6" hlink="hlink" folHlink="folHlink"/>
  <p:sldLayoutIdLst>
    <p:sldLayoutId id="2147483905" r:id="rId1"/>
    <p:sldLayoutId id="2147483906" r:id="rId2"/>
    <p:sldLayoutId id="2147483907" r:id="rId3"/>
    <p:sldLayoutId id="2147483908" r:id="rId4"/>
    <p:sldLayoutId id="2147483909" r:id="rId5"/>
    <p:sldLayoutId id="2147483910" r:id="rId6"/>
    <p:sldLayoutId id="2147483911" r:id="rId7"/>
    <p:sldLayoutId id="2147483912" r:id="rId8"/>
    <p:sldLayoutId id="2147483913" r:id="rId9"/>
    <p:sldLayoutId id="2147483914" r:id="rId10"/>
    <p:sldLayoutId id="2147483915"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14.xml"/><Relationship Id="rId4" Type="http://schemas.openxmlformats.org/officeDocument/2006/relationships/hyperlink" Target="http://en.wikipedia.org/wiki/File"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16.xml"/><Relationship Id="rId4" Type="http://schemas.openxmlformats.org/officeDocument/2006/relationships/image" Target="../media/image26.jpeg"/></Relationships>
</file>

<file path=ppt/slides/_rels/slide18.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jpeg"/><Relationship Id="rId7" Type="http://schemas.openxmlformats.org/officeDocument/2006/relationships/image" Target="../media/image31.jpeg"/><Relationship Id="rId2" Type="http://schemas.openxmlformats.org/officeDocument/2006/relationships/notesSlide" Target="../notesSlides/notesSlide18.xml"/><Relationship Id="rId1" Type="http://schemas.openxmlformats.org/officeDocument/2006/relationships/slideLayout" Target="../slideLayouts/slideLayout14.xml"/><Relationship Id="rId6" Type="http://schemas.openxmlformats.org/officeDocument/2006/relationships/image" Target="../media/image30.png"/><Relationship Id="rId5" Type="http://schemas.openxmlformats.org/officeDocument/2006/relationships/image" Target="../media/image29.jpeg"/><Relationship Id="rId4" Type="http://schemas.openxmlformats.org/officeDocument/2006/relationships/image" Target="../media/image28.jpeg"/></Relationships>
</file>

<file path=ppt/slides/_rels/slide19.xml.rels><?xml version="1.0" encoding="UTF-8" standalone="yes"?>
<Relationships xmlns="http://schemas.openxmlformats.org/package/2006/relationships"><Relationship Id="rId3" Type="http://schemas.openxmlformats.org/officeDocument/2006/relationships/hyperlink" Target="http://www.ewg.org/foodnews/" TargetMode="External"/><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33.jp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3" Type="http://schemas.openxmlformats.org/officeDocument/2006/relationships/hyperlink" Target="https://www.youtube.com/watch?v=wEh2dl36iME&amp;index=1&amp;list=PLgU4sA8HrUfrrheC4rNNgB1ou7JlnpKvP" TargetMode="External"/><Relationship Id="rId2" Type="http://schemas.openxmlformats.org/officeDocument/2006/relationships/notesSlide" Target="../notesSlides/notesSlide21.xml"/><Relationship Id="rId1" Type="http://schemas.openxmlformats.org/officeDocument/2006/relationships/slideLayout" Target="../slideLayouts/slideLayout16.xml"/><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23.xml"/><Relationship Id="rId1" Type="http://schemas.openxmlformats.org/officeDocument/2006/relationships/slideLayout" Target="../slideLayouts/slideLayout17.xml"/><Relationship Id="rId4" Type="http://schemas.openxmlformats.org/officeDocument/2006/relationships/image" Target="../media/image37.jpg"/></Relationships>
</file>

<file path=ppt/slides/_rels/slide24.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41.jpeg"/><Relationship Id="rId5" Type="http://schemas.openxmlformats.org/officeDocument/2006/relationships/image" Target="../media/image40.png"/><Relationship Id="rId4" Type="http://schemas.openxmlformats.org/officeDocument/2006/relationships/image" Target="../media/image39.png"/></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notesSlide" Target="../notesSlides/notesSlide25.xml"/><Relationship Id="rId1" Type="http://schemas.openxmlformats.org/officeDocument/2006/relationships/slideLayout" Target="../slideLayouts/slideLayout6.xml"/><Relationship Id="rId6" Type="http://schemas.openxmlformats.org/officeDocument/2006/relationships/image" Target="../media/image47.png"/><Relationship Id="rId5" Type="http://schemas.openxmlformats.org/officeDocument/2006/relationships/image" Target="../media/image46.jpeg"/><Relationship Id="rId4" Type="http://schemas.openxmlformats.org/officeDocument/2006/relationships/image" Target="../media/image45.png"/></Relationships>
</file>

<file path=ppt/slides/_rels/slide2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6.xml"/><Relationship Id="rId1" Type="http://schemas.openxmlformats.org/officeDocument/2006/relationships/slideLayout" Target="../slideLayouts/slideLayout6.xml"/><Relationship Id="rId4" Type="http://schemas.openxmlformats.org/officeDocument/2006/relationships/image" Target="../media/image50.png"/></Relationships>
</file>

<file path=ppt/slides/_rels/slide2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7.xml"/><Relationship Id="rId1" Type="http://schemas.openxmlformats.org/officeDocument/2006/relationships/slideLayout" Target="../slideLayouts/slideLayout14.xml"/><Relationship Id="rId4" Type="http://schemas.openxmlformats.org/officeDocument/2006/relationships/image" Target="../media/image52.png"/></Relationships>
</file>

<file path=ppt/slides/_rels/slide2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8.xml"/><Relationship Id="rId1" Type="http://schemas.openxmlformats.org/officeDocument/2006/relationships/slideLayout" Target="../slideLayouts/slideLayout6.xml"/><Relationship Id="rId4" Type="http://schemas.openxmlformats.org/officeDocument/2006/relationships/image" Target="../media/image54.png"/></Relationships>
</file>

<file path=ppt/slides/_rels/slide2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9.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60.jpeg"/><Relationship Id="rId2" Type="http://schemas.openxmlformats.org/officeDocument/2006/relationships/notesSlide" Target="../notesSlides/notesSlide30.xml"/><Relationship Id="rId1" Type="http://schemas.openxmlformats.org/officeDocument/2006/relationships/slideLayout" Target="../slideLayouts/slideLayout14.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3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1.xml"/><Relationship Id="rId1" Type="http://schemas.openxmlformats.org/officeDocument/2006/relationships/slideLayout" Target="../slideLayouts/slideLayout14.xml"/><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image" Target="../media/image62.jpeg"/></Relationships>
</file>

<file path=ppt/slides/_rels/slide32.xml.rels><?xml version="1.0" encoding="UTF-8" standalone="yes"?>
<Relationships xmlns="http://schemas.openxmlformats.org/package/2006/relationships"><Relationship Id="rId3" Type="http://schemas.openxmlformats.org/officeDocument/2006/relationships/image" Target="../media/image65.jpeg"/><Relationship Id="rId7" Type="http://schemas.openxmlformats.org/officeDocument/2006/relationships/image" Target="../media/image69.jpeg"/><Relationship Id="rId2" Type="http://schemas.openxmlformats.org/officeDocument/2006/relationships/notesSlide" Target="../notesSlides/notesSlide32.xml"/><Relationship Id="rId1" Type="http://schemas.openxmlformats.org/officeDocument/2006/relationships/slideLayout" Target="../slideLayouts/slideLayout14.xml"/><Relationship Id="rId6" Type="http://schemas.openxmlformats.org/officeDocument/2006/relationships/image" Target="../media/image68.jpeg"/><Relationship Id="rId5" Type="http://schemas.openxmlformats.org/officeDocument/2006/relationships/image" Target="../media/image67.jpeg"/><Relationship Id="rId4" Type="http://schemas.openxmlformats.org/officeDocument/2006/relationships/image" Target="../media/image66.jpeg"/></Relationships>
</file>

<file path=ppt/slides/_rels/slide33.xml.rels><?xml version="1.0" encoding="UTF-8" standalone="yes"?>
<Relationships xmlns="http://schemas.openxmlformats.org/package/2006/relationships"><Relationship Id="rId3" Type="http://schemas.openxmlformats.org/officeDocument/2006/relationships/image" Target="../media/image70.gif"/><Relationship Id="rId2" Type="http://schemas.openxmlformats.org/officeDocument/2006/relationships/notesSlide" Target="../notesSlides/notesSlide33.xml"/><Relationship Id="rId1" Type="http://schemas.openxmlformats.org/officeDocument/2006/relationships/slideLayout" Target="../slideLayouts/slideLayout14.xml"/><Relationship Id="rId4" Type="http://schemas.openxmlformats.org/officeDocument/2006/relationships/image" Target="../media/image71.jpeg"/></Relationships>
</file>

<file path=ppt/slides/_rels/slide34.xml.rels><?xml version="1.0" encoding="UTF-8" standalone="yes"?>
<Relationships xmlns="http://schemas.openxmlformats.org/package/2006/relationships"><Relationship Id="rId3" Type="http://schemas.openxmlformats.org/officeDocument/2006/relationships/hyperlink" Target="http://www.ipm.ucdavis.edu/training/school-and-child-care-ipm.html" TargetMode="External"/><Relationship Id="rId7" Type="http://schemas.openxmlformats.org/officeDocument/2006/relationships/image" Target="../media/image72.jpg"/><Relationship Id="rId2" Type="http://schemas.openxmlformats.org/officeDocument/2006/relationships/notesSlide" Target="../notesSlides/notesSlide34.xml"/><Relationship Id="rId1" Type="http://schemas.openxmlformats.org/officeDocument/2006/relationships/slideLayout" Target="../slideLayouts/slideLayout14.xml"/><Relationship Id="rId6" Type="http://schemas.openxmlformats.org/officeDocument/2006/relationships/hyperlink" Target="http://www.greenshieldcertified.org/" TargetMode="External"/><Relationship Id="rId5" Type="http://schemas.openxmlformats.org/officeDocument/2006/relationships/hyperlink" Target="http://www.whatisgreenpro.org/" TargetMode="External"/><Relationship Id="rId4" Type="http://schemas.openxmlformats.org/officeDocument/2006/relationships/hyperlink" Target="http://www.ecowisecertified.org/" TargetMode="External"/></Relationships>
</file>

<file path=ppt/slides/_rels/slide35.xml.rels><?xml version="1.0" encoding="UTF-8" standalone="yes"?>
<Relationships xmlns="http://schemas.openxmlformats.org/package/2006/relationships"><Relationship Id="rId3" Type="http://schemas.openxmlformats.org/officeDocument/2006/relationships/hyperlink" Target="http://apps.cdpr.ca.gov/schoolipm/childcare/" TargetMode="External"/><Relationship Id="rId2" Type="http://schemas.openxmlformats.org/officeDocument/2006/relationships/notesSlide" Target="../notesSlides/notesSlide35.xml"/><Relationship Id="rId1" Type="http://schemas.openxmlformats.org/officeDocument/2006/relationships/slideLayout" Target="../slideLayouts/slideLayout16.xml"/><Relationship Id="rId4" Type="http://schemas.openxmlformats.org/officeDocument/2006/relationships/hyperlink" Target="http://www.ipm.ucdavis.edu/" TargetMode="External"/></Relationships>
</file>

<file path=ppt/slides/_rels/slide36.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74.tif"/><Relationship Id="rId2" Type="http://schemas.openxmlformats.org/officeDocument/2006/relationships/notesSlide" Target="../notesSlides/notesSlide36.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14.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14.xml"/><Relationship Id="rId6" Type="http://schemas.openxmlformats.org/officeDocument/2006/relationships/image" Target="../media/image16.jpeg"/><Relationship Id="rId5" Type="http://schemas.openxmlformats.org/officeDocument/2006/relationships/image" Target="../media/image15.png"/><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27703"/>
            <a:ext cx="8229600" cy="988142"/>
          </a:xfrm>
          <a:prstGeom prst="rect">
            <a:avLst/>
          </a:prstGeom>
        </p:spPr>
        <p:txBody>
          <a:bodyPr anchor="t"/>
          <a:lstStyle/>
          <a:p>
            <a:r>
              <a:rPr lang="en-US" dirty="0" smtClean="0"/>
              <a:t>Integrated Pest management in Family Child care homes</a:t>
            </a:r>
            <a:endParaRPr lang="en-US" dirty="0"/>
          </a:p>
        </p:txBody>
      </p:sp>
      <p:sp>
        <p:nvSpPr>
          <p:cNvPr id="5124" name="Slide Number Placeholder 4"/>
          <p:cNvSpPr>
            <a:spLocks noGrp="1"/>
          </p:cNvSpPr>
          <p:nvPr>
            <p:ph type="sldNum" sz="quarter" idx="4294967295"/>
          </p:nvPr>
        </p:nvSpPr>
        <p:spPr>
          <a:xfrm>
            <a:off x="7010400" y="6356350"/>
            <a:ext cx="2133600" cy="365125"/>
          </a:xfrm>
        </p:spPr>
        <p:txBody>
          <a:bodyPr/>
          <a:lstStyle>
            <a:lvl1pPr eaLnBrk="0" hangingPunct="0">
              <a:defRPr>
                <a:solidFill>
                  <a:schemeClr val="tx1"/>
                </a:solidFill>
                <a:latin typeface="Arial" pitchFamily="34" charset="0"/>
                <a:ea typeface="ヒラギノ角ゴ Pro W3"/>
                <a:cs typeface="ヒラギノ角ゴ Pro W3"/>
              </a:defRPr>
            </a:lvl1pPr>
            <a:lvl2pPr marL="742950" indent="-285750" eaLnBrk="0" hangingPunct="0">
              <a:defRPr>
                <a:solidFill>
                  <a:schemeClr val="tx1"/>
                </a:solidFill>
                <a:latin typeface="Arial" pitchFamily="34" charset="0"/>
                <a:ea typeface="ヒラギノ角ゴ Pro W3"/>
                <a:cs typeface="ヒラギノ角ゴ Pro W3"/>
              </a:defRPr>
            </a:lvl2pPr>
            <a:lvl3pPr marL="1143000" indent="-228600" eaLnBrk="0" hangingPunct="0">
              <a:defRPr>
                <a:solidFill>
                  <a:schemeClr val="tx1"/>
                </a:solidFill>
                <a:latin typeface="Arial" pitchFamily="34" charset="0"/>
                <a:ea typeface="ヒラギノ角ゴ Pro W3"/>
                <a:cs typeface="ヒラギノ角ゴ Pro W3"/>
              </a:defRPr>
            </a:lvl3pPr>
            <a:lvl4pPr marL="1600200" indent="-228600" eaLnBrk="0" hangingPunct="0">
              <a:defRPr>
                <a:solidFill>
                  <a:schemeClr val="tx1"/>
                </a:solidFill>
                <a:latin typeface="Arial" pitchFamily="34" charset="0"/>
                <a:ea typeface="ヒラギノ角ゴ Pro W3"/>
                <a:cs typeface="ヒラギノ角ゴ Pro W3"/>
              </a:defRPr>
            </a:lvl4pPr>
            <a:lvl5pPr marL="2057400" indent="-228600" eaLnBrk="0" hangingPunct="0">
              <a:defRPr>
                <a:solidFill>
                  <a:schemeClr val="tx1"/>
                </a:solidFill>
                <a:latin typeface="Arial" pitchFamily="34" charset="0"/>
                <a:ea typeface="ヒラギノ角ゴ Pro W3"/>
                <a:cs typeface="ヒラギノ角ゴ Pro W3"/>
              </a:defRPr>
            </a:lvl5pPr>
            <a:lvl6pPr marL="25146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6pPr>
            <a:lvl7pPr marL="29718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7pPr>
            <a:lvl8pPr marL="34290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8pPr>
            <a:lvl9pPr marL="38862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9pPr>
          </a:lstStyle>
          <a:p>
            <a:fld id="{DE90E324-016B-4B6E-B633-CD9BB259631A}" type="slidenum">
              <a:rPr lang="en-US" altLang="en-US" smtClean="0"/>
              <a:pPr/>
              <a:t>1</a:t>
            </a:fld>
            <a:endParaRPr lang="en-US" altLang="en-US" smtClean="0"/>
          </a:p>
        </p:txBody>
      </p:sp>
      <p:sp>
        <p:nvSpPr>
          <p:cNvPr id="5125" name="TextBox 2"/>
          <p:cNvSpPr txBox="1">
            <a:spLocks noChangeArrowheads="1"/>
          </p:cNvSpPr>
          <p:nvPr/>
        </p:nvSpPr>
        <p:spPr bwMode="auto">
          <a:xfrm>
            <a:off x="228600" y="4825683"/>
            <a:ext cx="8842375"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ヒラギノ角ゴ Pro W3"/>
                <a:cs typeface="ヒラギノ角ゴ Pro W3"/>
              </a:defRPr>
            </a:lvl1pPr>
            <a:lvl2pPr marL="742950" indent="-285750" eaLnBrk="0" hangingPunct="0">
              <a:defRPr>
                <a:solidFill>
                  <a:schemeClr val="tx1"/>
                </a:solidFill>
                <a:latin typeface="Arial" pitchFamily="34" charset="0"/>
                <a:ea typeface="ヒラギノ角ゴ Pro W3"/>
                <a:cs typeface="ヒラギノ角ゴ Pro W3"/>
              </a:defRPr>
            </a:lvl2pPr>
            <a:lvl3pPr marL="1143000" indent="-228600" eaLnBrk="0" hangingPunct="0">
              <a:defRPr>
                <a:solidFill>
                  <a:schemeClr val="tx1"/>
                </a:solidFill>
                <a:latin typeface="Arial" pitchFamily="34" charset="0"/>
                <a:ea typeface="ヒラギノ角ゴ Pro W3"/>
                <a:cs typeface="ヒラギノ角ゴ Pro W3"/>
              </a:defRPr>
            </a:lvl3pPr>
            <a:lvl4pPr marL="1600200" indent="-228600" eaLnBrk="0" hangingPunct="0">
              <a:defRPr>
                <a:solidFill>
                  <a:schemeClr val="tx1"/>
                </a:solidFill>
                <a:latin typeface="Arial" pitchFamily="34" charset="0"/>
                <a:ea typeface="ヒラギノ角ゴ Pro W3"/>
                <a:cs typeface="ヒラギノ角ゴ Pro W3"/>
              </a:defRPr>
            </a:lvl4pPr>
            <a:lvl5pPr marL="2057400" indent="-228600" eaLnBrk="0" hangingPunct="0">
              <a:defRPr>
                <a:solidFill>
                  <a:schemeClr val="tx1"/>
                </a:solidFill>
                <a:latin typeface="Arial" pitchFamily="34" charset="0"/>
                <a:ea typeface="ヒラギノ角ゴ Pro W3"/>
                <a:cs typeface="ヒラギノ角ゴ Pro W3"/>
              </a:defRPr>
            </a:lvl5pPr>
            <a:lvl6pPr marL="25146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6pPr>
            <a:lvl7pPr marL="29718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7pPr>
            <a:lvl8pPr marL="34290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8pPr>
            <a:lvl9pPr marL="38862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9pPr>
          </a:lstStyle>
          <a:p>
            <a:pPr algn="ctr"/>
            <a:r>
              <a:rPr lang="en-US" altLang="en-US" dirty="0" smtClean="0"/>
              <a:t>University </a:t>
            </a:r>
            <a:r>
              <a:rPr lang="en-US" altLang="en-US" dirty="0"/>
              <a:t>of California, San Francisco </a:t>
            </a:r>
            <a:r>
              <a:rPr lang="en-US" altLang="en-US" dirty="0" smtClean="0"/>
              <a:t>(UCSF) School </a:t>
            </a:r>
            <a:r>
              <a:rPr lang="en-US" altLang="en-US" dirty="0"/>
              <a:t>of Nursing</a:t>
            </a:r>
          </a:p>
          <a:p>
            <a:pPr algn="ctr" eaLnBrk="1" hangingPunct="1"/>
            <a:r>
              <a:rPr lang="en-US" altLang="en-US" dirty="0"/>
              <a:t>California Childcare Health </a:t>
            </a:r>
            <a:r>
              <a:rPr lang="en-US" altLang="en-US" dirty="0" smtClean="0"/>
              <a:t>Program (CCHP)</a:t>
            </a:r>
          </a:p>
          <a:p>
            <a:pPr algn="ctr" eaLnBrk="1" hangingPunct="1"/>
            <a:r>
              <a:rPr lang="en-US" altLang="en-US" dirty="0" smtClean="0"/>
              <a:t>Funded </a:t>
            </a:r>
            <a:r>
              <a:rPr lang="en-US" altLang="en-US" dirty="0"/>
              <a:t>by </a:t>
            </a:r>
            <a:r>
              <a:rPr lang="en-US" altLang="en-US" dirty="0" smtClean="0"/>
              <a:t>California Department </a:t>
            </a:r>
            <a:r>
              <a:rPr lang="en-US" altLang="en-US" dirty="0"/>
              <a:t>of Pesticide </a:t>
            </a:r>
            <a:r>
              <a:rPr lang="en-US" altLang="en-US" dirty="0" smtClean="0"/>
              <a:t>Regulation (DPR)</a:t>
            </a:r>
            <a:endParaRPr lang="en-US" altLang="en-US" dirty="0"/>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13837" t="20800" r="25814"/>
          <a:stretch/>
        </p:blipFill>
        <p:spPr>
          <a:xfrm>
            <a:off x="3033638" y="1743740"/>
            <a:ext cx="3232297" cy="2829412"/>
          </a:xfrm>
          <a:prstGeom prst="rect">
            <a:avLst/>
          </a:prstGeom>
          <a:ln w="28575">
            <a:solidFill>
              <a:schemeClr val="tx1"/>
            </a:solidFill>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1361"/>
            <a:ext cx="8229600" cy="584776"/>
          </a:xfrm>
        </p:spPr>
        <p:txBody>
          <a:bodyPr/>
          <a:lstStyle/>
          <a:p>
            <a:pPr>
              <a:defRPr/>
            </a:pPr>
            <a:r>
              <a:rPr lang="en-US" dirty="0" smtClean="0">
                <a:latin typeface="+mj-lt"/>
              </a:rPr>
              <a:t>What are pesticides?</a:t>
            </a:r>
            <a:endParaRPr lang="en-US" dirty="0">
              <a:latin typeface="+mj-lt"/>
            </a:endParaRPr>
          </a:p>
        </p:txBody>
      </p:sp>
      <p:sp>
        <p:nvSpPr>
          <p:cNvPr id="3" name="Content Placeholder 2"/>
          <p:cNvSpPr>
            <a:spLocks noGrp="1"/>
          </p:cNvSpPr>
          <p:nvPr>
            <p:ph idx="1"/>
          </p:nvPr>
        </p:nvSpPr>
        <p:spPr>
          <a:xfrm>
            <a:off x="752475" y="4632325"/>
            <a:ext cx="7566025" cy="1477963"/>
          </a:xfrm>
        </p:spPr>
        <p:txBody>
          <a:bodyPr/>
          <a:lstStyle/>
          <a:p>
            <a:pPr marL="0" indent="-457200" algn="ctr">
              <a:spcBef>
                <a:spcPts val="0"/>
              </a:spcBef>
              <a:buFontTx/>
              <a:buNone/>
              <a:defRPr/>
            </a:pPr>
            <a:r>
              <a:rPr lang="en-US" dirty="0" smtClean="0">
                <a:latin typeface="News Gothic MT"/>
                <a:cs typeface="News Gothic MT"/>
              </a:rPr>
              <a:t>Pesticides are </a:t>
            </a:r>
            <a:r>
              <a:rPr lang="en-US" b="1" dirty="0" smtClean="0">
                <a:solidFill>
                  <a:srgbClr val="FF0000"/>
                </a:solidFill>
                <a:latin typeface="News Gothic MT"/>
                <a:cs typeface="News Gothic MT"/>
              </a:rPr>
              <a:t>poisons</a:t>
            </a:r>
            <a:r>
              <a:rPr lang="en-US" dirty="0" smtClean="0">
                <a:latin typeface="News Gothic MT"/>
                <a:cs typeface="News Gothic MT"/>
              </a:rPr>
              <a:t> that are designed to kill or control living things.  </a:t>
            </a:r>
          </a:p>
        </p:txBody>
      </p:sp>
      <p:sp>
        <p:nvSpPr>
          <p:cNvPr id="16390" name="Slide Number Placeholder 6"/>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ヒラギノ角ゴ Pro W3"/>
                <a:cs typeface="ヒラギノ角ゴ Pro W3"/>
              </a:defRPr>
            </a:lvl1pPr>
            <a:lvl2pPr marL="742950" indent="-285750" eaLnBrk="0" hangingPunct="0">
              <a:defRPr>
                <a:solidFill>
                  <a:schemeClr val="tx1"/>
                </a:solidFill>
                <a:latin typeface="Arial" pitchFamily="34" charset="0"/>
                <a:ea typeface="ヒラギノ角ゴ Pro W3"/>
                <a:cs typeface="ヒラギノ角ゴ Pro W3"/>
              </a:defRPr>
            </a:lvl2pPr>
            <a:lvl3pPr marL="1143000" indent="-228600" eaLnBrk="0" hangingPunct="0">
              <a:defRPr>
                <a:solidFill>
                  <a:schemeClr val="tx1"/>
                </a:solidFill>
                <a:latin typeface="Arial" pitchFamily="34" charset="0"/>
                <a:ea typeface="ヒラギノ角ゴ Pro W3"/>
                <a:cs typeface="ヒラギノ角ゴ Pro W3"/>
              </a:defRPr>
            </a:lvl3pPr>
            <a:lvl4pPr marL="1600200" indent="-228600" eaLnBrk="0" hangingPunct="0">
              <a:defRPr>
                <a:solidFill>
                  <a:schemeClr val="tx1"/>
                </a:solidFill>
                <a:latin typeface="Arial" pitchFamily="34" charset="0"/>
                <a:ea typeface="ヒラギノ角ゴ Pro W3"/>
                <a:cs typeface="ヒラギノ角ゴ Pro W3"/>
              </a:defRPr>
            </a:lvl4pPr>
            <a:lvl5pPr marL="2057400" indent="-228600" eaLnBrk="0" hangingPunct="0">
              <a:defRPr>
                <a:solidFill>
                  <a:schemeClr val="tx1"/>
                </a:solidFill>
                <a:latin typeface="Arial" pitchFamily="34" charset="0"/>
                <a:ea typeface="ヒラギノ角ゴ Pro W3"/>
                <a:cs typeface="ヒラギノ角ゴ Pro W3"/>
              </a:defRPr>
            </a:lvl5pPr>
            <a:lvl6pPr marL="25146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6pPr>
            <a:lvl7pPr marL="29718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7pPr>
            <a:lvl8pPr marL="34290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8pPr>
            <a:lvl9pPr marL="38862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9pPr>
          </a:lstStyle>
          <a:p>
            <a:pPr eaLnBrk="1" hangingPunct="1"/>
            <a:fld id="{5C57CFD1-3612-40E1-8C35-98540F646EF7}" type="slidenum">
              <a:rPr lang="en-US" altLang="en-US" smtClean="0">
                <a:solidFill>
                  <a:srgbClr val="898989"/>
                </a:solidFill>
                <a:latin typeface="News Gothic MT"/>
              </a:rPr>
              <a:pPr eaLnBrk="1" hangingPunct="1"/>
              <a:t>10</a:t>
            </a:fld>
            <a:endParaRPr lang="en-US" altLang="en-US" smtClean="0">
              <a:solidFill>
                <a:srgbClr val="898989"/>
              </a:solidFill>
              <a:latin typeface="News Gothic MT"/>
            </a:endParaRPr>
          </a:p>
        </p:txBody>
      </p:sp>
      <p:sp>
        <p:nvSpPr>
          <p:cNvPr id="5" name="TextBox 4"/>
          <p:cNvSpPr txBox="1">
            <a:spLocks noChangeArrowheads="1"/>
          </p:cNvSpPr>
          <p:nvPr/>
        </p:nvSpPr>
        <p:spPr bwMode="auto">
          <a:xfrm>
            <a:off x="4033227" y="887099"/>
            <a:ext cx="4653573" cy="4062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ヒラギノ角ゴ Pro W3"/>
                <a:cs typeface="ヒラギノ角ゴ Pro W3"/>
              </a:defRPr>
            </a:lvl1pPr>
            <a:lvl2pPr marL="742950" indent="-285750" eaLnBrk="0" hangingPunct="0">
              <a:defRPr>
                <a:solidFill>
                  <a:schemeClr val="tx1"/>
                </a:solidFill>
                <a:latin typeface="Arial" pitchFamily="34" charset="0"/>
                <a:ea typeface="ヒラギノ角ゴ Pro W3"/>
                <a:cs typeface="ヒラギノ角ゴ Pro W3"/>
              </a:defRPr>
            </a:lvl2pPr>
            <a:lvl3pPr marL="1143000" indent="-228600" eaLnBrk="0" hangingPunct="0">
              <a:defRPr>
                <a:solidFill>
                  <a:schemeClr val="tx1"/>
                </a:solidFill>
                <a:latin typeface="Arial" pitchFamily="34" charset="0"/>
                <a:ea typeface="ヒラギノ角ゴ Pro W3"/>
                <a:cs typeface="ヒラギノ角ゴ Pro W3"/>
              </a:defRPr>
            </a:lvl3pPr>
            <a:lvl4pPr marL="1600200" indent="-228600" eaLnBrk="0" hangingPunct="0">
              <a:defRPr>
                <a:solidFill>
                  <a:schemeClr val="tx1"/>
                </a:solidFill>
                <a:latin typeface="Arial" pitchFamily="34" charset="0"/>
                <a:ea typeface="ヒラギノ角ゴ Pro W3"/>
                <a:cs typeface="ヒラギノ角ゴ Pro W3"/>
              </a:defRPr>
            </a:lvl4pPr>
            <a:lvl5pPr marL="2057400" indent="-228600" eaLnBrk="0" hangingPunct="0">
              <a:defRPr>
                <a:solidFill>
                  <a:schemeClr val="tx1"/>
                </a:solidFill>
                <a:latin typeface="Arial" pitchFamily="34" charset="0"/>
                <a:ea typeface="ヒラギノ角ゴ Pro W3"/>
                <a:cs typeface="ヒラギノ角ゴ Pro W3"/>
              </a:defRPr>
            </a:lvl5pPr>
            <a:lvl6pPr marL="25146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6pPr>
            <a:lvl7pPr marL="29718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7pPr>
            <a:lvl8pPr marL="34290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8pPr>
            <a:lvl9pPr marL="38862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9pPr>
          </a:lstStyle>
          <a:p>
            <a:pPr eaLnBrk="1" hangingPunct="1"/>
            <a:r>
              <a:rPr lang="en-US" altLang="en-US" sz="2400" dirty="0">
                <a:latin typeface="News Gothic MT"/>
                <a:ea typeface="News Gothic MT"/>
                <a:cs typeface="News Gothic MT"/>
              </a:rPr>
              <a:t>Examples: </a:t>
            </a:r>
          </a:p>
          <a:p>
            <a:pPr eaLnBrk="1" hangingPunct="1">
              <a:buFont typeface="Arial" pitchFamily="34" charset="0"/>
              <a:buChar char="•"/>
            </a:pPr>
            <a:r>
              <a:rPr lang="en-US" altLang="en-US" sz="2400" dirty="0">
                <a:latin typeface="News Gothic MT"/>
                <a:ea typeface="News Gothic MT"/>
                <a:cs typeface="News Gothic MT"/>
              </a:rPr>
              <a:t> Roach and ant spray</a:t>
            </a:r>
          </a:p>
          <a:p>
            <a:pPr eaLnBrk="1" hangingPunct="1">
              <a:buFont typeface="Arial" pitchFamily="34" charset="0"/>
              <a:buChar char="•"/>
            </a:pPr>
            <a:r>
              <a:rPr lang="en-US" altLang="en-US" sz="2400" dirty="0">
                <a:latin typeface="News Gothic MT"/>
                <a:ea typeface="News Gothic MT"/>
                <a:cs typeface="News Gothic MT"/>
              </a:rPr>
              <a:t> Flea bombs</a:t>
            </a:r>
          </a:p>
          <a:p>
            <a:pPr eaLnBrk="1" hangingPunct="1">
              <a:buFont typeface="Arial" pitchFamily="34" charset="0"/>
              <a:buChar char="•"/>
            </a:pPr>
            <a:r>
              <a:rPr lang="en-US" altLang="en-US" sz="2400" dirty="0">
                <a:latin typeface="News Gothic MT"/>
                <a:ea typeface="News Gothic MT"/>
                <a:cs typeface="News Gothic MT"/>
              </a:rPr>
              <a:t> Rat poison</a:t>
            </a:r>
          </a:p>
          <a:p>
            <a:pPr eaLnBrk="1" hangingPunct="1">
              <a:buFont typeface="Arial" pitchFamily="34" charset="0"/>
              <a:buChar char="•"/>
            </a:pPr>
            <a:r>
              <a:rPr lang="en-US" altLang="en-US" sz="2400" dirty="0">
                <a:latin typeface="News Gothic MT"/>
                <a:ea typeface="News Gothic MT"/>
                <a:cs typeface="News Gothic MT"/>
              </a:rPr>
              <a:t> Weed killer</a:t>
            </a:r>
          </a:p>
          <a:p>
            <a:pPr eaLnBrk="1" hangingPunct="1">
              <a:buFont typeface="Arial" pitchFamily="34" charset="0"/>
              <a:buChar char="•"/>
            </a:pPr>
            <a:r>
              <a:rPr lang="en-US" altLang="en-US" sz="2400" dirty="0">
                <a:latin typeface="News Gothic MT"/>
                <a:ea typeface="News Gothic MT"/>
                <a:cs typeface="News Gothic MT"/>
              </a:rPr>
              <a:t> Mothballs</a:t>
            </a:r>
          </a:p>
          <a:p>
            <a:pPr eaLnBrk="1" hangingPunct="1">
              <a:buFont typeface="Arial" pitchFamily="34" charset="0"/>
              <a:buChar char="•"/>
            </a:pPr>
            <a:r>
              <a:rPr lang="en-US" altLang="en-US" sz="2400" dirty="0">
                <a:latin typeface="News Gothic MT"/>
                <a:ea typeface="News Gothic MT"/>
                <a:cs typeface="News Gothic MT"/>
              </a:rPr>
              <a:t> Insecticide </a:t>
            </a:r>
            <a:r>
              <a:rPr lang="en-US" altLang="en-US" sz="2400" dirty="0" smtClean="0">
                <a:latin typeface="News Gothic MT"/>
                <a:ea typeface="News Gothic MT"/>
                <a:cs typeface="News Gothic MT"/>
              </a:rPr>
              <a:t>chalk</a:t>
            </a:r>
          </a:p>
          <a:p>
            <a:pPr eaLnBrk="1" hangingPunct="1">
              <a:buFont typeface="Arial" pitchFamily="34" charset="0"/>
              <a:buChar char="•"/>
            </a:pPr>
            <a:r>
              <a:rPr lang="en-US" altLang="en-US" sz="2400" dirty="0">
                <a:latin typeface="News Gothic MT"/>
                <a:ea typeface="News Gothic MT"/>
                <a:cs typeface="News Gothic MT"/>
              </a:rPr>
              <a:t> </a:t>
            </a:r>
            <a:r>
              <a:rPr lang="en-US" altLang="en-US" sz="2200" dirty="0" smtClean="0">
                <a:latin typeface="News Gothic MT"/>
                <a:ea typeface="News Gothic MT"/>
                <a:cs typeface="News Gothic MT"/>
              </a:rPr>
              <a:t>Also disinfectants, contained pesticides such as baits and gels, or even some toothpastes</a:t>
            </a:r>
            <a:endParaRPr lang="en-US" altLang="en-US" sz="2200" dirty="0">
              <a:latin typeface="News Gothic MT"/>
              <a:ea typeface="News Gothic MT"/>
              <a:cs typeface="News Gothic MT"/>
            </a:endParaRPr>
          </a:p>
          <a:p>
            <a:pPr eaLnBrk="1" hangingPunct="1"/>
            <a:endParaRPr lang="en-US" altLang="en-US" dirty="0">
              <a:latin typeface="News Gothic MT"/>
              <a:ea typeface="News Gothic MT"/>
              <a:cs typeface="News Gothic MT"/>
            </a:endParaRPr>
          </a:p>
        </p:txBody>
      </p:sp>
      <p:pic>
        <p:nvPicPr>
          <p:cNvPr id="6146" name="Picture 2" descr="http://www.rodalesorganiclife.com/sites/rodalesorganiclife.com/files/styles/slideshow-desktop/public/images/slideshow2/healthy-home-pesticide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649" y="1038148"/>
            <a:ext cx="3133725" cy="3274066"/>
          </a:xfrm>
          <a:prstGeom prst="rect">
            <a:avLst/>
          </a:prstGeom>
          <a:noFill/>
          <a:extLst>
            <a:ext uri="{909E8E84-426E-40DD-AFC4-6F175D3DCCD1}">
              <a14:hiddenFill xmlns:a14="http://schemas.microsoft.com/office/drawing/2010/main">
                <a:solidFill>
                  <a:srgbClr val="FFFFFF"/>
                </a:solidFill>
              </a14:hiddenFill>
            </a:ext>
          </a:extLst>
        </p:spPr>
      </p:pic>
      <p:sp>
        <p:nvSpPr>
          <p:cNvPr id="8" name="Footer Placeholder 3"/>
          <p:cNvSpPr>
            <a:spLocks noGrp="1"/>
          </p:cNvSpPr>
          <p:nvPr>
            <p:ph type="ftr" sz="quarter" idx="11"/>
          </p:nvPr>
        </p:nvSpPr>
        <p:spPr>
          <a:xfrm rot="5400000">
            <a:off x="4784724" y="4908550"/>
            <a:ext cx="8229600" cy="365125"/>
          </a:xfrm>
        </p:spPr>
        <p:txBody>
          <a:bodyPr/>
          <a:lstStyle/>
          <a:p>
            <a:pPr>
              <a:defRPr/>
            </a:pPr>
            <a:r>
              <a:rPr lang="en-US" smtClean="0"/>
              <a:t>© UCSF CCHP 2016</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2" presetClass="entr" presetSubtype="4"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 calcmode="lin" valueType="num">
                                      <p:cBhvr additive="base">
                                        <p:cTn id="9" dur="500" fill="hold"/>
                                        <p:tgtEl>
                                          <p:spTgt spid="5"/>
                                        </p:tgtEl>
                                        <p:attrNameLst>
                                          <p:attrName>ppt_x</p:attrName>
                                        </p:attrNameLst>
                                      </p:cBhvr>
                                      <p:tavLst>
                                        <p:tav tm="0">
                                          <p:val>
                                            <p:strVal val="#ppt_x"/>
                                          </p:val>
                                        </p:tav>
                                        <p:tav tm="100000">
                                          <p:val>
                                            <p:strVal val="#ppt_x"/>
                                          </p:val>
                                        </p:tav>
                                      </p:tavLst>
                                    </p:anim>
                                    <p:anim calcmode="lin" valueType="num">
                                      <p:cBhvr additive="base">
                                        <p:cTn id="1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25463"/>
            <a:ext cx="8229600" cy="584200"/>
          </a:xfrm>
          <a:ln w="25400">
            <a:solidFill>
              <a:schemeClr val="tx1"/>
            </a:solidFill>
          </a:ln>
        </p:spPr>
        <p:txBody>
          <a:bodyPr/>
          <a:lstStyle/>
          <a:p>
            <a:pPr>
              <a:defRPr/>
            </a:pPr>
            <a:r>
              <a:rPr lang="en-US" dirty="0" smtClean="0">
                <a:latin typeface="+mj-lt"/>
              </a:rPr>
              <a:t>Concerns about Pesticide-Use</a:t>
            </a:r>
            <a:endParaRPr lang="en-US" dirty="0">
              <a:latin typeface="+mj-lt"/>
            </a:endParaRPr>
          </a:p>
        </p:txBody>
      </p:sp>
      <p:sp>
        <p:nvSpPr>
          <p:cNvPr id="17421" name="Slide Number Placeholder 25"/>
          <p:cNvSpPr>
            <a:spLocks noGrp="1"/>
          </p:cNvSpPr>
          <p:nvPr>
            <p:ph type="sldNum" sz="quarter" idx="12"/>
          </p:nvPr>
        </p:nvSpPr>
        <p:spPr bwMode="auto">
          <a:xfrm>
            <a:off x="6553200" y="6199188"/>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ヒラギノ角ゴ Pro W3"/>
                <a:cs typeface="ヒラギノ角ゴ Pro W3"/>
              </a:defRPr>
            </a:lvl1pPr>
            <a:lvl2pPr marL="742950" indent="-285750" eaLnBrk="0" hangingPunct="0">
              <a:defRPr>
                <a:solidFill>
                  <a:schemeClr val="tx1"/>
                </a:solidFill>
                <a:latin typeface="Arial" pitchFamily="34" charset="0"/>
                <a:ea typeface="ヒラギノ角ゴ Pro W3"/>
                <a:cs typeface="ヒラギノ角ゴ Pro W3"/>
              </a:defRPr>
            </a:lvl2pPr>
            <a:lvl3pPr marL="1143000" indent="-228600" eaLnBrk="0" hangingPunct="0">
              <a:defRPr>
                <a:solidFill>
                  <a:schemeClr val="tx1"/>
                </a:solidFill>
                <a:latin typeface="Arial" pitchFamily="34" charset="0"/>
                <a:ea typeface="ヒラギノ角ゴ Pro W3"/>
                <a:cs typeface="ヒラギノ角ゴ Pro W3"/>
              </a:defRPr>
            </a:lvl3pPr>
            <a:lvl4pPr marL="1600200" indent="-228600" eaLnBrk="0" hangingPunct="0">
              <a:defRPr>
                <a:solidFill>
                  <a:schemeClr val="tx1"/>
                </a:solidFill>
                <a:latin typeface="Arial" pitchFamily="34" charset="0"/>
                <a:ea typeface="ヒラギノ角ゴ Pro W3"/>
                <a:cs typeface="ヒラギノ角ゴ Pro W3"/>
              </a:defRPr>
            </a:lvl4pPr>
            <a:lvl5pPr marL="2057400" indent="-228600" eaLnBrk="0" hangingPunct="0">
              <a:defRPr>
                <a:solidFill>
                  <a:schemeClr val="tx1"/>
                </a:solidFill>
                <a:latin typeface="Arial" pitchFamily="34" charset="0"/>
                <a:ea typeface="ヒラギノ角ゴ Pro W3"/>
                <a:cs typeface="ヒラギノ角ゴ Pro W3"/>
              </a:defRPr>
            </a:lvl5pPr>
            <a:lvl6pPr marL="25146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6pPr>
            <a:lvl7pPr marL="29718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7pPr>
            <a:lvl8pPr marL="34290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8pPr>
            <a:lvl9pPr marL="38862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9pPr>
          </a:lstStyle>
          <a:p>
            <a:pPr eaLnBrk="1" hangingPunct="1"/>
            <a:fld id="{A1A9CA80-AC6D-4937-A021-92811B7007E0}" type="slidenum">
              <a:rPr lang="en-US" altLang="en-US" smtClean="0">
                <a:solidFill>
                  <a:srgbClr val="898989"/>
                </a:solidFill>
                <a:latin typeface="News Gothic MT"/>
              </a:rPr>
              <a:pPr eaLnBrk="1" hangingPunct="1"/>
              <a:t>11</a:t>
            </a:fld>
            <a:endParaRPr lang="en-US" altLang="en-US" smtClean="0">
              <a:solidFill>
                <a:srgbClr val="898989"/>
              </a:solidFill>
              <a:latin typeface="News Gothic MT"/>
            </a:endParaRPr>
          </a:p>
        </p:txBody>
      </p:sp>
      <p:sp>
        <p:nvSpPr>
          <p:cNvPr id="8" name="Flowchart: Alternate Process 7"/>
          <p:cNvSpPr/>
          <p:nvPr/>
        </p:nvSpPr>
        <p:spPr>
          <a:xfrm>
            <a:off x="579438" y="1409700"/>
            <a:ext cx="1654175" cy="1114425"/>
          </a:xfrm>
          <a:prstGeom prst="flowChartAlternateProcess">
            <a:avLst/>
          </a:prstGeom>
          <a:gradFill flip="none" rotWithShape="1">
            <a:gsLst>
              <a:gs pos="0">
                <a:schemeClr val="tx2">
                  <a:lumMod val="60000"/>
                  <a:lumOff val="40000"/>
                  <a:shade val="30000"/>
                  <a:satMod val="115000"/>
                </a:schemeClr>
              </a:gs>
              <a:gs pos="50000">
                <a:schemeClr val="tx2">
                  <a:lumMod val="60000"/>
                  <a:lumOff val="40000"/>
                  <a:shade val="67500"/>
                  <a:satMod val="115000"/>
                </a:schemeClr>
              </a:gs>
              <a:gs pos="100000">
                <a:schemeClr val="tx2">
                  <a:lumMod val="60000"/>
                  <a:lumOff val="40000"/>
                  <a:shade val="100000"/>
                  <a:satMod val="115000"/>
                </a:schemeClr>
              </a:gs>
            </a:gsLst>
            <a:lin ang="27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b="1" dirty="0"/>
              <a:t>Health Outcomes</a:t>
            </a:r>
          </a:p>
        </p:txBody>
      </p:sp>
      <p:sp>
        <p:nvSpPr>
          <p:cNvPr id="9" name="Flowchart: Process 8"/>
          <p:cNvSpPr/>
          <p:nvPr/>
        </p:nvSpPr>
        <p:spPr>
          <a:xfrm>
            <a:off x="174625" y="2657475"/>
            <a:ext cx="1393825" cy="1978025"/>
          </a:xfrm>
          <a:prstGeom prst="flowChartProcess">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27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750" b="1" u="sng" dirty="0"/>
              <a:t>Immediate</a:t>
            </a:r>
          </a:p>
          <a:p>
            <a:pPr>
              <a:buFont typeface="Arial" pitchFamily="34" charset="0"/>
              <a:buChar char="•"/>
              <a:defRPr/>
            </a:pPr>
            <a:r>
              <a:rPr lang="en-US" sz="1750" b="1" dirty="0"/>
              <a:t> Flu-like   symptoms</a:t>
            </a:r>
          </a:p>
          <a:p>
            <a:pPr>
              <a:buFont typeface="Arial" pitchFamily="34" charset="0"/>
              <a:buChar char="•"/>
              <a:defRPr/>
            </a:pPr>
            <a:r>
              <a:rPr lang="en-US" sz="1750" b="1" dirty="0"/>
              <a:t> Skin Rash</a:t>
            </a:r>
          </a:p>
          <a:p>
            <a:pPr>
              <a:buFont typeface="Arial" pitchFamily="34" charset="0"/>
              <a:buChar char="•"/>
              <a:defRPr/>
            </a:pPr>
            <a:r>
              <a:rPr lang="en-US" sz="1750" b="1" dirty="0"/>
              <a:t> Breathing problems</a:t>
            </a:r>
          </a:p>
        </p:txBody>
      </p:sp>
      <p:sp>
        <p:nvSpPr>
          <p:cNvPr id="11" name="Flowchart: Process 10"/>
          <p:cNvSpPr/>
          <p:nvPr/>
        </p:nvSpPr>
        <p:spPr>
          <a:xfrm>
            <a:off x="1744663" y="2651125"/>
            <a:ext cx="2582862" cy="2701925"/>
          </a:xfrm>
          <a:prstGeom prst="flowChartProcess">
            <a:avLst/>
          </a:prstGeom>
          <a:gradFill flip="none" rotWithShape="1">
            <a:gsLst>
              <a:gs pos="0">
                <a:schemeClr val="tx2">
                  <a:lumMod val="60000"/>
                  <a:lumOff val="40000"/>
                  <a:shade val="30000"/>
                  <a:satMod val="115000"/>
                </a:schemeClr>
              </a:gs>
              <a:gs pos="50000">
                <a:schemeClr val="tx2">
                  <a:lumMod val="60000"/>
                  <a:lumOff val="40000"/>
                  <a:shade val="67500"/>
                  <a:satMod val="115000"/>
                </a:schemeClr>
              </a:gs>
              <a:gs pos="100000">
                <a:schemeClr val="tx2">
                  <a:lumMod val="60000"/>
                  <a:lumOff val="40000"/>
                  <a:shade val="100000"/>
                  <a:satMod val="115000"/>
                </a:schemeClr>
              </a:gs>
            </a:gsLst>
            <a:lin ang="27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u="sng" dirty="0"/>
              <a:t>Long-Term</a:t>
            </a:r>
          </a:p>
          <a:p>
            <a:pPr>
              <a:buFont typeface="Arial" pitchFamily="34" charset="0"/>
              <a:buChar char="•"/>
              <a:defRPr/>
            </a:pPr>
            <a:r>
              <a:rPr lang="en-US" b="1" dirty="0"/>
              <a:t> Asthma</a:t>
            </a:r>
          </a:p>
          <a:p>
            <a:pPr>
              <a:buFont typeface="Arial" pitchFamily="34" charset="0"/>
              <a:buChar char="•"/>
              <a:defRPr/>
            </a:pPr>
            <a:r>
              <a:rPr lang="en-US" b="1" dirty="0"/>
              <a:t> Cancer</a:t>
            </a:r>
          </a:p>
          <a:p>
            <a:pPr>
              <a:buFont typeface="Arial" pitchFamily="34" charset="0"/>
              <a:buChar char="•"/>
              <a:defRPr/>
            </a:pPr>
            <a:r>
              <a:rPr lang="en-US" b="1" dirty="0"/>
              <a:t> Damage to brain and nervous system</a:t>
            </a:r>
          </a:p>
          <a:p>
            <a:pPr>
              <a:buFont typeface="Arial" pitchFamily="34" charset="0"/>
              <a:buChar char="•"/>
              <a:defRPr/>
            </a:pPr>
            <a:r>
              <a:rPr lang="en-US" b="1" dirty="0"/>
              <a:t> Immune system damage</a:t>
            </a:r>
          </a:p>
          <a:p>
            <a:pPr>
              <a:buFont typeface="Arial" pitchFamily="34" charset="0"/>
              <a:buChar char="•"/>
              <a:defRPr/>
            </a:pPr>
            <a:r>
              <a:rPr lang="en-US" b="1" dirty="0"/>
              <a:t> Endocrine disruption</a:t>
            </a:r>
          </a:p>
          <a:p>
            <a:pPr>
              <a:defRPr/>
            </a:pPr>
            <a:endParaRPr lang="en-US" b="1" dirty="0"/>
          </a:p>
        </p:txBody>
      </p:sp>
      <p:cxnSp>
        <p:nvCxnSpPr>
          <p:cNvPr id="20" name="Straight Arrow Connector 19"/>
          <p:cNvCxnSpPr/>
          <p:nvPr/>
        </p:nvCxnSpPr>
        <p:spPr>
          <a:xfrm rot="5400000">
            <a:off x="1242219" y="1258094"/>
            <a:ext cx="303212" cy="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213" y="4740275"/>
            <a:ext cx="1397000" cy="1049338"/>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7424" name="TextBox 22"/>
          <p:cNvSpPr txBox="1">
            <a:spLocks noChangeArrowheads="1"/>
          </p:cNvSpPr>
          <p:nvPr/>
        </p:nvSpPr>
        <p:spPr bwMode="auto">
          <a:xfrm>
            <a:off x="73025" y="5754688"/>
            <a:ext cx="2027238" cy="41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ヒラギノ角ゴ Pro W3"/>
                <a:cs typeface="ヒラギノ角ゴ Pro W3"/>
              </a:defRPr>
            </a:lvl1pPr>
            <a:lvl2pPr marL="742950" indent="-285750" eaLnBrk="0" hangingPunct="0">
              <a:defRPr>
                <a:solidFill>
                  <a:schemeClr val="tx1"/>
                </a:solidFill>
                <a:latin typeface="Arial" pitchFamily="34" charset="0"/>
                <a:ea typeface="ヒラギノ角ゴ Pro W3"/>
                <a:cs typeface="ヒラギノ角ゴ Pro W3"/>
              </a:defRPr>
            </a:lvl2pPr>
            <a:lvl3pPr marL="1143000" indent="-228600" eaLnBrk="0" hangingPunct="0">
              <a:defRPr>
                <a:solidFill>
                  <a:schemeClr val="tx1"/>
                </a:solidFill>
                <a:latin typeface="Arial" pitchFamily="34" charset="0"/>
                <a:ea typeface="ヒラギノ角ゴ Pro W3"/>
                <a:cs typeface="ヒラギノ角ゴ Pro W3"/>
              </a:defRPr>
            </a:lvl3pPr>
            <a:lvl4pPr marL="1600200" indent="-228600" eaLnBrk="0" hangingPunct="0">
              <a:defRPr>
                <a:solidFill>
                  <a:schemeClr val="tx1"/>
                </a:solidFill>
                <a:latin typeface="Arial" pitchFamily="34" charset="0"/>
                <a:ea typeface="ヒラギノ角ゴ Pro W3"/>
                <a:cs typeface="ヒラギノ角ゴ Pro W3"/>
              </a:defRPr>
            </a:lvl4pPr>
            <a:lvl5pPr marL="2057400" indent="-228600" eaLnBrk="0" hangingPunct="0">
              <a:defRPr>
                <a:solidFill>
                  <a:schemeClr val="tx1"/>
                </a:solidFill>
                <a:latin typeface="Arial" pitchFamily="34" charset="0"/>
                <a:ea typeface="ヒラギノ角ゴ Pro W3"/>
                <a:cs typeface="ヒラギノ角ゴ Pro W3"/>
              </a:defRPr>
            </a:lvl5pPr>
            <a:lvl6pPr marL="25146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6pPr>
            <a:lvl7pPr marL="29718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7pPr>
            <a:lvl8pPr marL="34290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8pPr>
            <a:lvl9pPr marL="38862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9pPr>
          </a:lstStyle>
          <a:p>
            <a:pPr eaLnBrk="1" hangingPunct="1"/>
            <a:r>
              <a:rPr lang="en-US" altLang="en-US" sz="700" i="1"/>
              <a:t>www.toxicsoy.org/toxicsoy/news/Artikelen/2009/7/1_Girl_suffering_from_pesticide_poisoning.html</a:t>
            </a:r>
          </a:p>
        </p:txBody>
      </p:sp>
      <p:sp>
        <p:nvSpPr>
          <p:cNvPr id="12" name="Footer Placeholder 3"/>
          <p:cNvSpPr>
            <a:spLocks noGrp="1"/>
          </p:cNvSpPr>
          <p:nvPr>
            <p:ph type="ftr" sz="quarter" idx="11"/>
          </p:nvPr>
        </p:nvSpPr>
        <p:spPr>
          <a:xfrm rot="5400000">
            <a:off x="4784724" y="4908550"/>
            <a:ext cx="8229600" cy="365125"/>
          </a:xfrm>
        </p:spPr>
        <p:txBody>
          <a:bodyPr/>
          <a:lstStyle/>
          <a:p>
            <a:pPr>
              <a:defRPr/>
            </a:pPr>
            <a:r>
              <a:rPr lang="en-US" smtClean="0"/>
              <a:t>© UCSF CCHP 2016</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0242"/>
                                        </p:tgtEl>
                                        <p:attrNameLst>
                                          <p:attrName>style.visibility</p:attrName>
                                        </p:attrNameLst>
                                      </p:cBhvr>
                                      <p:to>
                                        <p:strVal val="visible"/>
                                      </p:to>
                                    </p:set>
                                    <p:anim calcmode="lin" valueType="num">
                                      <p:cBhvr additive="base">
                                        <p:cTn id="17" dur="500" fill="hold"/>
                                        <p:tgtEl>
                                          <p:spTgt spid="10242"/>
                                        </p:tgtEl>
                                        <p:attrNameLst>
                                          <p:attrName>ppt_x</p:attrName>
                                        </p:attrNameLst>
                                      </p:cBhvr>
                                      <p:tavLst>
                                        <p:tav tm="0">
                                          <p:val>
                                            <p:strVal val="#ppt_x"/>
                                          </p:val>
                                        </p:tav>
                                        <p:tav tm="100000">
                                          <p:val>
                                            <p:strVal val="#ppt_x"/>
                                          </p:val>
                                        </p:tav>
                                      </p:tavLst>
                                    </p:anim>
                                    <p:anim calcmode="lin" valueType="num">
                                      <p:cBhvr additive="base">
                                        <p:cTn id="18" dur="500" fill="hold"/>
                                        <p:tgtEl>
                                          <p:spTgt spid="10242"/>
                                        </p:tgtEl>
                                        <p:attrNameLst>
                                          <p:attrName>ppt_y</p:attrName>
                                        </p:attrNameLst>
                                      </p:cBhvr>
                                      <p:tavLst>
                                        <p:tav tm="0">
                                          <p:val>
                                            <p:strVal val="1+#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25463"/>
            <a:ext cx="8229600" cy="584200"/>
          </a:xfrm>
          <a:ln w="25400">
            <a:solidFill>
              <a:schemeClr val="tx1"/>
            </a:solidFill>
          </a:ln>
        </p:spPr>
        <p:txBody>
          <a:bodyPr/>
          <a:lstStyle/>
          <a:p>
            <a:pPr>
              <a:defRPr/>
            </a:pPr>
            <a:r>
              <a:rPr lang="en-US" dirty="0" smtClean="0">
                <a:latin typeface="+mj-lt"/>
              </a:rPr>
              <a:t>Concerns about Pesticide-Use</a:t>
            </a:r>
            <a:endParaRPr lang="en-US" dirty="0">
              <a:latin typeface="+mj-lt"/>
            </a:endParaRPr>
          </a:p>
        </p:txBody>
      </p:sp>
      <p:sp>
        <p:nvSpPr>
          <p:cNvPr id="18443" name="Slide Number Placeholder 25"/>
          <p:cNvSpPr>
            <a:spLocks noGrp="1"/>
          </p:cNvSpPr>
          <p:nvPr>
            <p:ph type="sldNum" sz="quarter" idx="12"/>
          </p:nvPr>
        </p:nvSpPr>
        <p:spPr bwMode="auto">
          <a:xfrm>
            <a:off x="6553200" y="6199188"/>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ヒラギノ角ゴ Pro W3"/>
                <a:cs typeface="ヒラギノ角ゴ Pro W3"/>
              </a:defRPr>
            </a:lvl1pPr>
            <a:lvl2pPr marL="742950" indent="-285750" eaLnBrk="0" hangingPunct="0">
              <a:defRPr>
                <a:solidFill>
                  <a:schemeClr val="tx1"/>
                </a:solidFill>
                <a:latin typeface="Arial" pitchFamily="34" charset="0"/>
                <a:ea typeface="ヒラギノ角ゴ Pro W3"/>
                <a:cs typeface="ヒラギノ角ゴ Pro W3"/>
              </a:defRPr>
            </a:lvl2pPr>
            <a:lvl3pPr marL="1143000" indent="-228600" eaLnBrk="0" hangingPunct="0">
              <a:defRPr>
                <a:solidFill>
                  <a:schemeClr val="tx1"/>
                </a:solidFill>
                <a:latin typeface="Arial" pitchFamily="34" charset="0"/>
                <a:ea typeface="ヒラギノ角ゴ Pro W3"/>
                <a:cs typeface="ヒラギノ角ゴ Pro W3"/>
              </a:defRPr>
            </a:lvl3pPr>
            <a:lvl4pPr marL="1600200" indent="-228600" eaLnBrk="0" hangingPunct="0">
              <a:defRPr>
                <a:solidFill>
                  <a:schemeClr val="tx1"/>
                </a:solidFill>
                <a:latin typeface="Arial" pitchFamily="34" charset="0"/>
                <a:ea typeface="ヒラギノ角ゴ Pro W3"/>
                <a:cs typeface="ヒラギノ角ゴ Pro W3"/>
              </a:defRPr>
            </a:lvl4pPr>
            <a:lvl5pPr marL="2057400" indent="-228600" eaLnBrk="0" hangingPunct="0">
              <a:defRPr>
                <a:solidFill>
                  <a:schemeClr val="tx1"/>
                </a:solidFill>
                <a:latin typeface="Arial" pitchFamily="34" charset="0"/>
                <a:ea typeface="ヒラギノ角ゴ Pro W3"/>
                <a:cs typeface="ヒラギノ角ゴ Pro W3"/>
              </a:defRPr>
            </a:lvl5pPr>
            <a:lvl6pPr marL="25146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6pPr>
            <a:lvl7pPr marL="29718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7pPr>
            <a:lvl8pPr marL="34290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8pPr>
            <a:lvl9pPr marL="38862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9pPr>
          </a:lstStyle>
          <a:p>
            <a:pPr eaLnBrk="1" hangingPunct="1"/>
            <a:fld id="{14C5E146-574D-4BF0-BADA-6D23F27704F1}" type="slidenum">
              <a:rPr lang="en-US" altLang="en-US" smtClean="0">
                <a:solidFill>
                  <a:srgbClr val="898989"/>
                </a:solidFill>
                <a:latin typeface="News Gothic MT"/>
              </a:rPr>
              <a:pPr eaLnBrk="1" hangingPunct="1"/>
              <a:t>12</a:t>
            </a:fld>
            <a:endParaRPr lang="en-US" altLang="en-US" smtClean="0">
              <a:solidFill>
                <a:srgbClr val="898989"/>
              </a:solidFill>
              <a:latin typeface="News Gothic MT"/>
            </a:endParaRPr>
          </a:p>
        </p:txBody>
      </p:sp>
      <p:sp>
        <p:nvSpPr>
          <p:cNvPr id="8" name="Flowchart: Alternate Process 7"/>
          <p:cNvSpPr/>
          <p:nvPr/>
        </p:nvSpPr>
        <p:spPr>
          <a:xfrm>
            <a:off x="579438" y="1409700"/>
            <a:ext cx="1654175" cy="1114425"/>
          </a:xfrm>
          <a:prstGeom prst="flowChartAlternateProcess">
            <a:avLst/>
          </a:prstGeom>
          <a:gradFill flip="none" rotWithShape="1">
            <a:gsLst>
              <a:gs pos="0">
                <a:schemeClr val="tx2">
                  <a:lumMod val="60000"/>
                  <a:lumOff val="40000"/>
                  <a:shade val="30000"/>
                  <a:satMod val="115000"/>
                </a:schemeClr>
              </a:gs>
              <a:gs pos="50000">
                <a:schemeClr val="tx2">
                  <a:lumMod val="60000"/>
                  <a:lumOff val="40000"/>
                  <a:shade val="67500"/>
                  <a:satMod val="115000"/>
                </a:schemeClr>
              </a:gs>
              <a:gs pos="100000">
                <a:schemeClr val="tx2">
                  <a:lumMod val="60000"/>
                  <a:lumOff val="40000"/>
                  <a:shade val="100000"/>
                  <a:satMod val="115000"/>
                </a:schemeClr>
              </a:gs>
            </a:gsLst>
            <a:lin ang="27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b="1" dirty="0"/>
              <a:t>Health Outcomes</a:t>
            </a:r>
          </a:p>
        </p:txBody>
      </p:sp>
      <p:cxnSp>
        <p:nvCxnSpPr>
          <p:cNvPr id="20" name="Straight Arrow Connector 19"/>
          <p:cNvCxnSpPr/>
          <p:nvPr/>
        </p:nvCxnSpPr>
        <p:spPr>
          <a:xfrm rot="5400000">
            <a:off x="1242219" y="1258094"/>
            <a:ext cx="303212" cy="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53" name="Flowchart: Alternate Process 52"/>
          <p:cNvSpPr/>
          <p:nvPr/>
        </p:nvSpPr>
        <p:spPr>
          <a:xfrm>
            <a:off x="2557463" y="1412875"/>
            <a:ext cx="1716087" cy="1127125"/>
          </a:xfrm>
          <a:prstGeom prst="flowChartAlternateProcess">
            <a:avLst/>
          </a:prstGeom>
          <a:gradFill>
            <a:gsLst>
              <a:gs pos="0">
                <a:schemeClr val="accent5">
                  <a:lumMod val="75000"/>
                </a:schemeClr>
              </a:gs>
              <a:gs pos="100000">
                <a:schemeClr val="accent1">
                  <a:tint val="50000"/>
                  <a:shade val="100000"/>
                  <a:satMod val="350000"/>
                </a:schemeClr>
              </a:gs>
            </a:gsLst>
            <a:lin ang="2700000" scaled="1"/>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t>Vulnerable Populations</a:t>
            </a:r>
          </a:p>
        </p:txBody>
      </p:sp>
      <p:cxnSp>
        <p:nvCxnSpPr>
          <p:cNvPr id="56" name="Straight Arrow Connector 55"/>
          <p:cNvCxnSpPr/>
          <p:nvPr/>
        </p:nvCxnSpPr>
        <p:spPr>
          <a:xfrm rot="5400000">
            <a:off x="3262313" y="1258888"/>
            <a:ext cx="304800"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7" name="Flowchart: Process 16"/>
          <p:cNvSpPr/>
          <p:nvPr/>
        </p:nvSpPr>
        <p:spPr>
          <a:xfrm>
            <a:off x="2422525" y="2652713"/>
            <a:ext cx="1955800" cy="2049462"/>
          </a:xfrm>
          <a:prstGeom prst="flowChartProcess">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b="1" dirty="0">
                <a:latin typeface="Times New Roman"/>
                <a:cs typeface="Times New Roman"/>
              </a:rPr>
              <a:t>• </a:t>
            </a:r>
            <a:r>
              <a:rPr lang="en-US" b="1" dirty="0"/>
              <a:t>Children</a:t>
            </a:r>
          </a:p>
          <a:p>
            <a:pPr>
              <a:defRPr/>
            </a:pPr>
            <a:r>
              <a:rPr lang="en-US" b="1" dirty="0">
                <a:latin typeface="Times New Roman"/>
                <a:cs typeface="Times New Roman"/>
              </a:rPr>
              <a:t>• </a:t>
            </a:r>
            <a:r>
              <a:rPr lang="en-US" b="1" dirty="0"/>
              <a:t>Pregnant women</a:t>
            </a:r>
          </a:p>
          <a:p>
            <a:pPr>
              <a:defRPr/>
            </a:pPr>
            <a:r>
              <a:rPr lang="en-US" b="1" dirty="0">
                <a:latin typeface="Times New Roman"/>
                <a:cs typeface="Times New Roman"/>
              </a:rPr>
              <a:t>• </a:t>
            </a:r>
            <a:r>
              <a:rPr lang="en-US" b="1" dirty="0"/>
              <a:t>Elderly</a:t>
            </a:r>
          </a:p>
          <a:p>
            <a:pPr>
              <a:defRPr/>
            </a:pPr>
            <a:r>
              <a:rPr lang="en-US" b="1" dirty="0">
                <a:latin typeface="Times New Roman"/>
                <a:cs typeface="Times New Roman"/>
              </a:rPr>
              <a:t>• </a:t>
            </a:r>
            <a:r>
              <a:rPr lang="en-US" b="1" dirty="0"/>
              <a:t>People with breathing or lung disorders</a:t>
            </a:r>
          </a:p>
        </p:txBody>
      </p:sp>
      <p:pic>
        <p:nvPicPr>
          <p:cNvPr id="18445" name="Picture 4"/>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885505" y="4830677"/>
            <a:ext cx="1060001" cy="1086021"/>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1" name="Footer Placeholder 3"/>
          <p:cNvSpPr>
            <a:spLocks noGrp="1"/>
          </p:cNvSpPr>
          <p:nvPr>
            <p:ph type="ftr" sz="quarter" idx="11"/>
          </p:nvPr>
        </p:nvSpPr>
        <p:spPr>
          <a:xfrm rot="5400000">
            <a:off x="4784724" y="4908550"/>
            <a:ext cx="8229600" cy="365125"/>
          </a:xfrm>
        </p:spPr>
        <p:txBody>
          <a:bodyPr/>
          <a:lstStyle/>
          <a:p>
            <a:pPr>
              <a:defRPr/>
            </a:pPr>
            <a:r>
              <a:rPr lang="en-US" smtClean="0"/>
              <a:t>© UCSF CCHP 2016</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mph" presetSubtype="0" grpId="0" nodeType="withEffect">
                                  <p:stCondLst>
                                    <p:cond delay="0"/>
                                  </p:stCondLst>
                                  <p:childTnLst>
                                    <p:set>
                                      <p:cBhvr rctx="PPT">
                                        <p:cTn id="6" dur="indefinite"/>
                                        <p:tgtEl>
                                          <p:spTgt spid="8"/>
                                        </p:tgtEl>
                                        <p:attrNameLst>
                                          <p:attrName>style.opacity</p:attrName>
                                        </p:attrNameLst>
                                      </p:cBhvr>
                                      <p:to>
                                        <p:strVal val="0.5"/>
                                      </p:to>
                                    </p:set>
                                    <p:animEffect filter="image" prLst="opacity: 0.5">
                                      <p:cBhvr rctx="IE">
                                        <p:cTn id="7" dur="indefinite"/>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25463"/>
            <a:ext cx="8229600" cy="584200"/>
          </a:xfrm>
          <a:ln w="25400">
            <a:solidFill>
              <a:schemeClr val="tx1"/>
            </a:solidFill>
          </a:ln>
        </p:spPr>
        <p:txBody>
          <a:bodyPr/>
          <a:lstStyle/>
          <a:p>
            <a:pPr>
              <a:defRPr/>
            </a:pPr>
            <a:r>
              <a:rPr lang="en-US" dirty="0" smtClean="0">
                <a:latin typeface="+mj-lt"/>
              </a:rPr>
              <a:t>Concerns about Pesticide-Use</a:t>
            </a:r>
            <a:endParaRPr lang="en-US" dirty="0">
              <a:latin typeface="+mj-lt"/>
            </a:endParaRPr>
          </a:p>
        </p:txBody>
      </p:sp>
      <p:sp>
        <p:nvSpPr>
          <p:cNvPr id="19467" name="Slide Number Placeholder 25"/>
          <p:cNvSpPr>
            <a:spLocks noGrp="1"/>
          </p:cNvSpPr>
          <p:nvPr>
            <p:ph type="sldNum" sz="quarter" idx="12"/>
          </p:nvPr>
        </p:nvSpPr>
        <p:spPr bwMode="auto">
          <a:xfrm>
            <a:off x="6553200" y="6199188"/>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ヒラギノ角ゴ Pro W3"/>
                <a:cs typeface="ヒラギノ角ゴ Pro W3"/>
              </a:defRPr>
            </a:lvl1pPr>
            <a:lvl2pPr marL="742950" indent="-285750" eaLnBrk="0" hangingPunct="0">
              <a:defRPr>
                <a:solidFill>
                  <a:schemeClr val="tx1"/>
                </a:solidFill>
                <a:latin typeface="Arial" pitchFamily="34" charset="0"/>
                <a:ea typeface="ヒラギノ角ゴ Pro W3"/>
                <a:cs typeface="ヒラギノ角ゴ Pro W3"/>
              </a:defRPr>
            </a:lvl2pPr>
            <a:lvl3pPr marL="1143000" indent="-228600" eaLnBrk="0" hangingPunct="0">
              <a:defRPr>
                <a:solidFill>
                  <a:schemeClr val="tx1"/>
                </a:solidFill>
                <a:latin typeface="Arial" pitchFamily="34" charset="0"/>
                <a:ea typeface="ヒラギノ角ゴ Pro W3"/>
                <a:cs typeface="ヒラギノ角ゴ Pro W3"/>
              </a:defRPr>
            </a:lvl3pPr>
            <a:lvl4pPr marL="1600200" indent="-228600" eaLnBrk="0" hangingPunct="0">
              <a:defRPr>
                <a:solidFill>
                  <a:schemeClr val="tx1"/>
                </a:solidFill>
                <a:latin typeface="Arial" pitchFamily="34" charset="0"/>
                <a:ea typeface="ヒラギノ角ゴ Pro W3"/>
                <a:cs typeface="ヒラギノ角ゴ Pro W3"/>
              </a:defRPr>
            </a:lvl4pPr>
            <a:lvl5pPr marL="2057400" indent="-228600" eaLnBrk="0" hangingPunct="0">
              <a:defRPr>
                <a:solidFill>
                  <a:schemeClr val="tx1"/>
                </a:solidFill>
                <a:latin typeface="Arial" pitchFamily="34" charset="0"/>
                <a:ea typeface="ヒラギノ角ゴ Pro W3"/>
                <a:cs typeface="ヒラギノ角ゴ Pro W3"/>
              </a:defRPr>
            </a:lvl5pPr>
            <a:lvl6pPr marL="25146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6pPr>
            <a:lvl7pPr marL="29718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7pPr>
            <a:lvl8pPr marL="34290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8pPr>
            <a:lvl9pPr marL="38862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9pPr>
          </a:lstStyle>
          <a:p>
            <a:pPr eaLnBrk="1" hangingPunct="1"/>
            <a:fld id="{83BB9CD7-9E4E-481A-B792-42D086FC9D1A}" type="slidenum">
              <a:rPr lang="en-US" altLang="en-US" smtClean="0">
                <a:solidFill>
                  <a:srgbClr val="898989"/>
                </a:solidFill>
                <a:latin typeface="News Gothic MT"/>
              </a:rPr>
              <a:pPr eaLnBrk="1" hangingPunct="1"/>
              <a:t>13</a:t>
            </a:fld>
            <a:endParaRPr lang="en-US" altLang="en-US" smtClean="0">
              <a:solidFill>
                <a:srgbClr val="898989"/>
              </a:solidFill>
              <a:latin typeface="News Gothic MT"/>
            </a:endParaRPr>
          </a:p>
        </p:txBody>
      </p:sp>
      <p:sp>
        <p:nvSpPr>
          <p:cNvPr id="8" name="Flowchart: Alternate Process 7"/>
          <p:cNvSpPr/>
          <p:nvPr/>
        </p:nvSpPr>
        <p:spPr>
          <a:xfrm>
            <a:off x="579438" y="1409700"/>
            <a:ext cx="1654175" cy="1114425"/>
          </a:xfrm>
          <a:prstGeom prst="flowChartAlternateProcess">
            <a:avLst/>
          </a:prstGeom>
          <a:gradFill flip="none" rotWithShape="1">
            <a:gsLst>
              <a:gs pos="0">
                <a:schemeClr val="tx2">
                  <a:lumMod val="60000"/>
                  <a:lumOff val="40000"/>
                  <a:shade val="30000"/>
                  <a:satMod val="115000"/>
                </a:schemeClr>
              </a:gs>
              <a:gs pos="50000">
                <a:schemeClr val="tx2">
                  <a:lumMod val="60000"/>
                  <a:lumOff val="40000"/>
                  <a:shade val="67500"/>
                  <a:satMod val="115000"/>
                </a:schemeClr>
              </a:gs>
              <a:gs pos="100000">
                <a:schemeClr val="tx2">
                  <a:lumMod val="60000"/>
                  <a:lumOff val="40000"/>
                  <a:shade val="100000"/>
                  <a:satMod val="115000"/>
                </a:schemeClr>
              </a:gs>
            </a:gsLst>
            <a:lin ang="27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b="1" dirty="0"/>
              <a:t>Health Outcomes</a:t>
            </a:r>
          </a:p>
        </p:txBody>
      </p:sp>
      <p:cxnSp>
        <p:nvCxnSpPr>
          <p:cNvPr id="20" name="Straight Arrow Connector 19"/>
          <p:cNvCxnSpPr/>
          <p:nvPr/>
        </p:nvCxnSpPr>
        <p:spPr>
          <a:xfrm rot="5400000">
            <a:off x="1242219" y="1258094"/>
            <a:ext cx="303212" cy="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53" name="Flowchart: Alternate Process 52"/>
          <p:cNvSpPr/>
          <p:nvPr/>
        </p:nvSpPr>
        <p:spPr>
          <a:xfrm>
            <a:off x="2557463" y="1412875"/>
            <a:ext cx="1716087" cy="1127125"/>
          </a:xfrm>
          <a:prstGeom prst="flowChartAlternateProcess">
            <a:avLst/>
          </a:prstGeom>
          <a:gradFill>
            <a:gsLst>
              <a:gs pos="0">
                <a:schemeClr val="accent5">
                  <a:lumMod val="75000"/>
                </a:schemeClr>
              </a:gs>
              <a:gs pos="100000">
                <a:schemeClr val="accent1">
                  <a:tint val="50000"/>
                  <a:shade val="100000"/>
                  <a:satMod val="350000"/>
                </a:schemeClr>
              </a:gs>
            </a:gsLst>
            <a:lin ang="2700000" scaled="1"/>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t>Vulnerable Populations</a:t>
            </a:r>
          </a:p>
        </p:txBody>
      </p:sp>
      <p:cxnSp>
        <p:nvCxnSpPr>
          <p:cNvPr id="38" name="Straight Arrow Connector 37"/>
          <p:cNvCxnSpPr/>
          <p:nvPr/>
        </p:nvCxnSpPr>
        <p:spPr>
          <a:xfrm rot="5400000">
            <a:off x="5462588" y="1255713"/>
            <a:ext cx="287337" cy="1587"/>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p:nvPr/>
        </p:nvCxnSpPr>
        <p:spPr>
          <a:xfrm rot="5400000">
            <a:off x="3262313" y="1258888"/>
            <a:ext cx="304800"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5" name="Flowchart: Alternate Process 54"/>
          <p:cNvSpPr/>
          <p:nvPr/>
        </p:nvSpPr>
        <p:spPr>
          <a:xfrm>
            <a:off x="4572000" y="1403350"/>
            <a:ext cx="2106613" cy="1116013"/>
          </a:xfrm>
          <a:prstGeom prst="flowChartAlternateProcess">
            <a:avLst/>
          </a:prstGeom>
          <a:gradFill flip="none" rotWithShape="1">
            <a:gsLst>
              <a:gs pos="0">
                <a:schemeClr val="accent6">
                  <a:lumMod val="75000"/>
                </a:schemeClr>
              </a:gs>
              <a:gs pos="100000">
                <a:schemeClr val="accent1">
                  <a:tint val="50000"/>
                  <a:shade val="100000"/>
                  <a:satMod val="350000"/>
                </a:schemeClr>
              </a:gs>
            </a:gsLst>
            <a:lin ang="27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b="1" dirty="0"/>
              <a:t>Environmental Damage</a:t>
            </a:r>
          </a:p>
        </p:txBody>
      </p:sp>
      <p:sp>
        <p:nvSpPr>
          <p:cNvPr id="14" name="Flowchart: Process 13"/>
          <p:cNvSpPr/>
          <p:nvPr/>
        </p:nvSpPr>
        <p:spPr>
          <a:xfrm>
            <a:off x="4662488" y="2652713"/>
            <a:ext cx="1957387" cy="1771650"/>
          </a:xfrm>
          <a:prstGeom prst="flowChartProcess">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buFont typeface="Arial" pitchFamily="34" charset="0"/>
              <a:buChar char="•"/>
              <a:defRPr/>
            </a:pPr>
            <a:r>
              <a:rPr lang="en-US" b="1" dirty="0"/>
              <a:t> Ground &amp; surface water contamination</a:t>
            </a:r>
          </a:p>
          <a:p>
            <a:pPr>
              <a:buFont typeface="Arial" pitchFamily="34" charset="0"/>
              <a:buChar char="•"/>
              <a:defRPr/>
            </a:pPr>
            <a:r>
              <a:rPr lang="en-US" b="1" dirty="0"/>
              <a:t> Poisoning of aquatic animals</a:t>
            </a:r>
          </a:p>
        </p:txBody>
      </p:sp>
      <p:pic>
        <p:nvPicPr>
          <p:cNvPr id="1946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8863" y="4502150"/>
            <a:ext cx="1520825" cy="1474788"/>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3" name="Footer Placeholder 3"/>
          <p:cNvSpPr>
            <a:spLocks noGrp="1"/>
          </p:cNvSpPr>
          <p:nvPr>
            <p:ph type="ftr" sz="quarter" idx="11"/>
          </p:nvPr>
        </p:nvSpPr>
        <p:spPr>
          <a:xfrm rot="5400000">
            <a:off x="4784724" y="4908550"/>
            <a:ext cx="8229600" cy="365125"/>
          </a:xfrm>
        </p:spPr>
        <p:txBody>
          <a:bodyPr/>
          <a:lstStyle/>
          <a:p>
            <a:pPr>
              <a:defRPr/>
            </a:pPr>
            <a:r>
              <a:rPr lang="en-US" smtClean="0"/>
              <a:t>© UCSF CCHP 2016</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mph" presetSubtype="0" grpId="0" nodeType="withEffect">
                                  <p:stCondLst>
                                    <p:cond delay="0"/>
                                  </p:stCondLst>
                                  <p:childTnLst>
                                    <p:set>
                                      <p:cBhvr rctx="PPT">
                                        <p:cTn id="6" dur="indefinite"/>
                                        <p:tgtEl>
                                          <p:spTgt spid="8"/>
                                        </p:tgtEl>
                                        <p:attrNameLst>
                                          <p:attrName>style.opacity</p:attrName>
                                        </p:attrNameLst>
                                      </p:cBhvr>
                                      <p:to>
                                        <p:strVal val="0.5"/>
                                      </p:to>
                                    </p:set>
                                    <p:animEffect filter="image" prLst="opacity: 0.5">
                                      <p:cBhvr rctx="IE">
                                        <p:cTn id="7" dur="indefinite"/>
                                        <p:tgtEl>
                                          <p:spTgt spid="8"/>
                                        </p:tgtEl>
                                      </p:cBhvr>
                                    </p:animEffect>
                                  </p:childTnLst>
                                </p:cTn>
                              </p:par>
                              <p:par>
                                <p:cTn id="8" presetID="9" presetClass="emph" presetSubtype="0" grpId="0" nodeType="withEffect">
                                  <p:stCondLst>
                                    <p:cond delay="0"/>
                                  </p:stCondLst>
                                  <p:childTnLst>
                                    <p:set>
                                      <p:cBhvr rctx="PPT">
                                        <p:cTn id="9" dur="indefinite"/>
                                        <p:tgtEl>
                                          <p:spTgt spid="53"/>
                                        </p:tgtEl>
                                        <p:attrNameLst>
                                          <p:attrName>style.opacity</p:attrName>
                                        </p:attrNameLst>
                                      </p:cBhvr>
                                      <p:to>
                                        <p:strVal val="0.5"/>
                                      </p:to>
                                    </p:set>
                                    <p:animEffect filter="image" prLst="opacity: 0.5">
                                      <p:cBhvr rctx="IE">
                                        <p:cTn id="10" dur="indefinite"/>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25463"/>
            <a:ext cx="8229600" cy="584200"/>
          </a:xfrm>
          <a:ln w="25400">
            <a:solidFill>
              <a:schemeClr val="tx1"/>
            </a:solidFill>
          </a:ln>
        </p:spPr>
        <p:txBody>
          <a:bodyPr/>
          <a:lstStyle/>
          <a:p>
            <a:pPr>
              <a:defRPr/>
            </a:pPr>
            <a:r>
              <a:rPr lang="en-US" dirty="0" smtClean="0">
                <a:latin typeface="+mj-lt"/>
              </a:rPr>
              <a:t>Concerns about Pesticide-Use</a:t>
            </a:r>
            <a:endParaRPr lang="en-US" dirty="0">
              <a:latin typeface="+mj-lt"/>
            </a:endParaRPr>
          </a:p>
        </p:txBody>
      </p:sp>
      <p:sp>
        <p:nvSpPr>
          <p:cNvPr id="20491" name="Slide Number Placeholder 25"/>
          <p:cNvSpPr>
            <a:spLocks noGrp="1"/>
          </p:cNvSpPr>
          <p:nvPr>
            <p:ph type="sldNum" sz="quarter" idx="12"/>
          </p:nvPr>
        </p:nvSpPr>
        <p:spPr bwMode="auto">
          <a:xfrm>
            <a:off x="6553200" y="6199188"/>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ヒラギノ角ゴ Pro W3"/>
                <a:cs typeface="ヒラギノ角ゴ Pro W3"/>
              </a:defRPr>
            </a:lvl1pPr>
            <a:lvl2pPr marL="742950" indent="-285750" eaLnBrk="0" hangingPunct="0">
              <a:defRPr>
                <a:solidFill>
                  <a:schemeClr val="tx1"/>
                </a:solidFill>
                <a:latin typeface="Arial" pitchFamily="34" charset="0"/>
                <a:ea typeface="ヒラギノ角ゴ Pro W3"/>
                <a:cs typeface="ヒラギノ角ゴ Pro W3"/>
              </a:defRPr>
            </a:lvl2pPr>
            <a:lvl3pPr marL="1143000" indent="-228600" eaLnBrk="0" hangingPunct="0">
              <a:defRPr>
                <a:solidFill>
                  <a:schemeClr val="tx1"/>
                </a:solidFill>
                <a:latin typeface="Arial" pitchFamily="34" charset="0"/>
                <a:ea typeface="ヒラギノ角ゴ Pro W3"/>
                <a:cs typeface="ヒラギノ角ゴ Pro W3"/>
              </a:defRPr>
            </a:lvl3pPr>
            <a:lvl4pPr marL="1600200" indent="-228600" eaLnBrk="0" hangingPunct="0">
              <a:defRPr>
                <a:solidFill>
                  <a:schemeClr val="tx1"/>
                </a:solidFill>
                <a:latin typeface="Arial" pitchFamily="34" charset="0"/>
                <a:ea typeface="ヒラギノ角ゴ Pro W3"/>
                <a:cs typeface="ヒラギノ角ゴ Pro W3"/>
              </a:defRPr>
            </a:lvl4pPr>
            <a:lvl5pPr marL="2057400" indent="-228600" eaLnBrk="0" hangingPunct="0">
              <a:defRPr>
                <a:solidFill>
                  <a:schemeClr val="tx1"/>
                </a:solidFill>
                <a:latin typeface="Arial" pitchFamily="34" charset="0"/>
                <a:ea typeface="ヒラギノ角ゴ Pro W3"/>
                <a:cs typeface="ヒラギノ角ゴ Pro W3"/>
              </a:defRPr>
            </a:lvl5pPr>
            <a:lvl6pPr marL="25146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6pPr>
            <a:lvl7pPr marL="29718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7pPr>
            <a:lvl8pPr marL="34290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8pPr>
            <a:lvl9pPr marL="38862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9pPr>
          </a:lstStyle>
          <a:p>
            <a:pPr eaLnBrk="1" hangingPunct="1"/>
            <a:fld id="{DA972BC8-1CCD-425F-91F9-B2719E6ED65B}" type="slidenum">
              <a:rPr lang="en-US" altLang="en-US" smtClean="0">
                <a:solidFill>
                  <a:srgbClr val="898989"/>
                </a:solidFill>
                <a:latin typeface="News Gothic MT"/>
              </a:rPr>
              <a:pPr eaLnBrk="1" hangingPunct="1"/>
              <a:t>14</a:t>
            </a:fld>
            <a:endParaRPr lang="en-US" altLang="en-US" smtClean="0">
              <a:solidFill>
                <a:srgbClr val="898989"/>
              </a:solidFill>
              <a:latin typeface="News Gothic MT"/>
            </a:endParaRPr>
          </a:p>
        </p:txBody>
      </p:sp>
      <p:sp>
        <p:nvSpPr>
          <p:cNvPr id="7" name="Flowchart: Alternate Process 6"/>
          <p:cNvSpPr/>
          <p:nvPr/>
        </p:nvSpPr>
        <p:spPr>
          <a:xfrm>
            <a:off x="6978650" y="1419225"/>
            <a:ext cx="1841500" cy="1120775"/>
          </a:xfrm>
          <a:prstGeom prst="flowChartAlternateProcess">
            <a:avLst/>
          </a:prstGeom>
          <a:gradFill flip="none" rotWithShape="1">
            <a:gsLst>
              <a:gs pos="0">
                <a:srgbClr val="00B050"/>
              </a:gs>
              <a:gs pos="100000">
                <a:schemeClr val="accent1">
                  <a:tint val="50000"/>
                  <a:shade val="100000"/>
                  <a:satMod val="350000"/>
                </a:schemeClr>
              </a:gs>
            </a:gsLst>
            <a:lin ang="27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b="1" dirty="0"/>
              <a:t>Pest Resistance</a:t>
            </a:r>
          </a:p>
        </p:txBody>
      </p:sp>
      <p:sp>
        <p:nvSpPr>
          <p:cNvPr id="8" name="Flowchart: Alternate Process 7"/>
          <p:cNvSpPr/>
          <p:nvPr/>
        </p:nvSpPr>
        <p:spPr>
          <a:xfrm>
            <a:off x="579438" y="1409700"/>
            <a:ext cx="1654175" cy="1114425"/>
          </a:xfrm>
          <a:prstGeom prst="flowChartAlternateProcess">
            <a:avLst/>
          </a:prstGeom>
          <a:gradFill flip="none" rotWithShape="1">
            <a:gsLst>
              <a:gs pos="0">
                <a:schemeClr val="tx2">
                  <a:lumMod val="60000"/>
                  <a:lumOff val="40000"/>
                  <a:shade val="30000"/>
                  <a:satMod val="115000"/>
                </a:schemeClr>
              </a:gs>
              <a:gs pos="50000">
                <a:schemeClr val="tx2">
                  <a:lumMod val="60000"/>
                  <a:lumOff val="40000"/>
                  <a:shade val="67500"/>
                  <a:satMod val="115000"/>
                </a:schemeClr>
              </a:gs>
              <a:gs pos="100000">
                <a:schemeClr val="tx2">
                  <a:lumMod val="60000"/>
                  <a:lumOff val="40000"/>
                  <a:shade val="100000"/>
                  <a:satMod val="115000"/>
                </a:schemeClr>
              </a:gs>
            </a:gsLst>
            <a:lin ang="27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b="1" dirty="0"/>
              <a:t>Health Outcomes</a:t>
            </a:r>
          </a:p>
        </p:txBody>
      </p:sp>
      <p:cxnSp>
        <p:nvCxnSpPr>
          <p:cNvPr id="20" name="Straight Arrow Connector 19"/>
          <p:cNvCxnSpPr/>
          <p:nvPr/>
        </p:nvCxnSpPr>
        <p:spPr>
          <a:xfrm rot="5400000">
            <a:off x="1242219" y="1258094"/>
            <a:ext cx="303212" cy="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53" name="Flowchart: Alternate Process 52"/>
          <p:cNvSpPr/>
          <p:nvPr/>
        </p:nvSpPr>
        <p:spPr>
          <a:xfrm>
            <a:off x="2557463" y="1412875"/>
            <a:ext cx="1716087" cy="1127125"/>
          </a:xfrm>
          <a:prstGeom prst="flowChartAlternateProcess">
            <a:avLst/>
          </a:prstGeom>
          <a:gradFill>
            <a:gsLst>
              <a:gs pos="0">
                <a:schemeClr val="accent5">
                  <a:lumMod val="75000"/>
                </a:schemeClr>
              </a:gs>
              <a:gs pos="100000">
                <a:schemeClr val="accent1">
                  <a:tint val="50000"/>
                  <a:shade val="100000"/>
                  <a:satMod val="350000"/>
                </a:schemeClr>
              </a:gs>
            </a:gsLst>
            <a:lin ang="2700000" scaled="1"/>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t>Vulnerable Populations</a:t>
            </a:r>
          </a:p>
        </p:txBody>
      </p:sp>
      <p:cxnSp>
        <p:nvCxnSpPr>
          <p:cNvPr id="54" name="Straight Arrow Connector 53"/>
          <p:cNvCxnSpPr/>
          <p:nvPr/>
        </p:nvCxnSpPr>
        <p:spPr>
          <a:xfrm rot="5400000">
            <a:off x="7742238" y="1265238"/>
            <a:ext cx="306387" cy="1587"/>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38" name="Straight Arrow Connector 37"/>
          <p:cNvCxnSpPr/>
          <p:nvPr/>
        </p:nvCxnSpPr>
        <p:spPr>
          <a:xfrm rot="5400000">
            <a:off x="5462588" y="1255713"/>
            <a:ext cx="287337" cy="1587"/>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p:nvPr/>
        </p:nvCxnSpPr>
        <p:spPr>
          <a:xfrm rot="5400000">
            <a:off x="3262313" y="1258888"/>
            <a:ext cx="304800"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5" name="Flowchart: Alternate Process 54"/>
          <p:cNvSpPr/>
          <p:nvPr/>
        </p:nvSpPr>
        <p:spPr>
          <a:xfrm>
            <a:off x="4572000" y="1403350"/>
            <a:ext cx="2106613" cy="1116013"/>
          </a:xfrm>
          <a:prstGeom prst="flowChartAlternateProcess">
            <a:avLst/>
          </a:prstGeom>
          <a:gradFill flip="none" rotWithShape="1">
            <a:gsLst>
              <a:gs pos="0">
                <a:schemeClr val="accent6">
                  <a:lumMod val="75000"/>
                </a:schemeClr>
              </a:gs>
              <a:gs pos="100000">
                <a:schemeClr val="accent1">
                  <a:tint val="50000"/>
                  <a:shade val="100000"/>
                  <a:satMod val="350000"/>
                </a:schemeClr>
              </a:gs>
            </a:gsLst>
            <a:lin ang="27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b="1" dirty="0"/>
              <a:t>Environmental Damage</a:t>
            </a:r>
          </a:p>
        </p:txBody>
      </p:sp>
      <p:sp>
        <p:nvSpPr>
          <p:cNvPr id="16" name="Flowchart: Process 15"/>
          <p:cNvSpPr/>
          <p:nvPr/>
        </p:nvSpPr>
        <p:spPr>
          <a:xfrm>
            <a:off x="6797675" y="2649538"/>
            <a:ext cx="2174875" cy="835025"/>
          </a:xfrm>
          <a:prstGeom prst="flowChartProcess">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buFont typeface="Arial" pitchFamily="34" charset="0"/>
              <a:buChar char="•"/>
              <a:defRPr/>
            </a:pPr>
            <a:r>
              <a:rPr lang="en-US" b="1" dirty="0"/>
              <a:t> Pests can become resistant</a:t>
            </a:r>
          </a:p>
        </p:txBody>
      </p:sp>
      <p:pic>
        <p:nvPicPr>
          <p:cNvPr id="20493" name="Picture 16" descr="pesticide_resistanc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705600" y="3567113"/>
            <a:ext cx="2324100" cy="2433637"/>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0494" name="Rectangle 17"/>
          <p:cNvSpPr>
            <a:spLocks noChangeArrowheads="1"/>
          </p:cNvSpPr>
          <p:nvPr/>
        </p:nvSpPr>
        <p:spPr bwMode="auto">
          <a:xfrm>
            <a:off x="6648450" y="5792788"/>
            <a:ext cx="25273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ヒラギノ角ゴ Pro W3"/>
                <a:cs typeface="ヒラギノ角ゴ Pro W3"/>
              </a:defRPr>
            </a:lvl1pPr>
            <a:lvl2pPr marL="742950" indent="-285750" eaLnBrk="0" hangingPunct="0">
              <a:defRPr>
                <a:solidFill>
                  <a:schemeClr val="tx1"/>
                </a:solidFill>
                <a:latin typeface="Arial" pitchFamily="34" charset="0"/>
                <a:ea typeface="ヒラギノ角ゴ Pro W3"/>
                <a:cs typeface="ヒラギノ角ゴ Pro W3"/>
              </a:defRPr>
            </a:lvl2pPr>
            <a:lvl3pPr marL="1143000" indent="-228600" eaLnBrk="0" hangingPunct="0">
              <a:defRPr>
                <a:solidFill>
                  <a:schemeClr val="tx1"/>
                </a:solidFill>
                <a:latin typeface="Arial" pitchFamily="34" charset="0"/>
                <a:ea typeface="ヒラギノ角ゴ Pro W3"/>
                <a:cs typeface="ヒラギノ角ゴ Pro W3"/>
              </a:defRPr>
            </a:lvl3pPr>
            <a:lvl4pPr marL="1600200" indent="-228600" eaLnBrk="0" hangingPunct="0">
              <a:defRPr>
                <a:solidFill>
                  <a:schemeClr val="tx1"/>
                </a:solidFill>
                <a:latin typeface="Arial" pitchFamily="34" charset="0"/>
                <a:ea typeface="ヒラギノ角ゴ Pro W3"/>
                <a:cs typeface="ヒラギノ角ゴ Pro W3"/>
              </a:defRPr>
            </a:lvl4pPr>
            <a:lvl5pPr marL="2057400" indent="-228600" eaLnBrk="0" hangingPunct="0">
              <a:defRPr>
                <a:solidFill>
                  <a:schemeClr val="tx1"/>
                </a:solidFill>
                <a:latin typeface="Arial" pitchFamily="34" charset="0"/>
                <a:ea typeface="ヒラギノ角ゴ Pro W3"/>
                <a:cs typeface="ヒラギノ角ゴ Pro W3"/>
              </a:defRPr>
            </a:lvl5pPr>
            <a:lvl6pPr marL="25146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6pPr>
            <a:lvl7pPr marL="29718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7pPr>
            <a:lvl8pPr marL="34290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8pPr>
            <a:lvl9pPr marL="38862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9pPr>
          </a:lstStyle>
          <a:p>
            <a:pPr eaLnBrk="1" hangingPunct="1"/>
            <a:r>
              <a:rPr lang="en-US" altLang="en-US" sz="800">
                <a:solidFill>
                  <a:srgbClr val="002060"/>
                </a:solidFill>
                <a:hlinkClick r:id="rId4"/>
              </a:rPr>
              <a:t>en.wikipedia.org/wiki/File</a:t>
            </a:r>
            <a:r>
              <a:rPr lang="en-US" altLang="en-US" sz="800">
                <a:solidFill>
                  <a:srgbClr val="002060"/>
                </a:solidFill>
              </a:rPr>
              <a:t>:Pest_resistance_labelled_light.svg</a:t>
            </a:r>
          </a:p>
        </p:txBody>
      </p:sp>
      <p:sp>
        <p:nvSpPr>
          <p:cNvPr id="3" name="Footer Placeholder 2"/>
          <p:cNvSpPr>
            <a:spLocks noGrp="1"/>
          </p:cNvSpPr>
          <p:nvPr>
            <p:ph type="ftr" sz="quarter" idx="11"/>
          </p:nvPr>
        </p:nvSpPr>
        <p:spPr/>
        <p:txBody>
          <a:bodyPr/>
          <a:lstStyle/>
          <a:p>
            <a:pPr>
              <a:defRPr/>
            </a:pPr>
            <a:r>
              <a:rPr lang="en-US" smtClean="0"/>
              <a:t>© UCSF CCHP 2016</a:t>
            </a: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mph" presetSubtype="0" grpId="0" nodeType="withEffect">
                                  <p:stCondLst>
                                    <p:cond delay="0"/>
                                  </p:stCondLst>
                                  <p:childTnLst>
                                    <p:set>
                                      <p:cBhvr rctx="PPT">
                                        <p:cTn id="6" dur="indefinite"/>
                                        <p:tgtEl>
                                          <p:spTgt spid="8"/>
                                        </p:tgtEl>
                                        <p:attrNameLst>
                                          <p:attrName>style.opacity</p:attrName>
                                        </p:attrNameLst>
                                      </p:cBhvr>
                                      <p:to>
                                        <p:strVal val="0.5"/>
                                      </p:to>
                                    </p:set>
                                    <p:animEffect filter="image" prLst="opacity: 0.5">
                                      <p:cBhvr rctx="IE">
                                        <p:cTn id="7" dur="indefinite"/>
                                        <p:tgtEl>
                                          <p:spTgt spid="8"/>
                                        </p:tgtEl>
                                      </p:cBhvr>
                                    </p:animEffect>
                                  </p:childTnLst>
                                </p:cTn>
                              </p:par>
                              <p:par>
                                <p:cTn id="8" presetID="9" presetClass="emph" presetSubtype="0" grpId="0" nodeType="withEffect">
                                  <p:stCondLst>
                                    <p:cond delay="0"/>
                                  </p:stCondLst>
                                  <p:childTnLst>
                                    <p:set>
                                      <p:cBhvr rctx="PPT">
                                        <p:cTn id="9" dur="indefinite"/>
                                        <p:tgtEl>
                                          <p:spTgt spid="53"/>
                                        </p:tgtEl>
                                        <p:attrNameLst>
                                          <p:attrName>style.opacity</p:attrName>
                                        </p:attrNameLst>
                                      </p:cBhvr>
                                      <p:to>
                                        <p:strVal val="0.5"/>
                                      </p:to>
                                    </p:set>
                                    <p:animEffect filter="image" prLst="opacity: 0.5">
                                      <p:cBhvr rctx="IE">
                                        <p:cTn id="10" dur="indefinite"/>
                                        <p:tgtEl>
                                          <p:spTgt spid="53"/>
                                        </p:tgtEl>
                                      </p:cBhvr>
                                    </p:animEffect>
                                  </p:childTnLst>
                                </p:cTn>
                              </p:par>
                              <p:par>
                                <p:cTn id="11" presetID="9" presetClass="emph" presetSubtype="0" grpId="0" nodeType="withEffect">
                                  <p:stCondLst>
                                    <p:cond delay="0"/>
                                  </p:stCondLst>
                                  <p:childTnLst>
                                    <p:set>
                                      <p:cBhvr rctx="PPT">
                                        <p:cTn id="12" dur="indefinite"/>
                                        <p:tgtEl>
                                          <p:spTgt spid="55"/>
                                        </p:tgtEl>
                                        <p:attrNameLst>
                                          <p:attrName>style.opacity</p:attrName>
                                        </p:attrNameLst>
                                      </p:cBhvr>
                                      <p:to>
                                        <p:strVal val="0.5"/>
                                      </p:to>
                                    </p:set>
                                    <p:animEffect filter="image" prLst="opacity: 0.5">
                                      <p:cBhvr rctx="IE">
                                        <p:cTn id="13" dur="indefinite"/>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3" grpId="0" animBg="1"/>
      <p:bldP spid="5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8738" name="Rectangle 2"/>
          <p:cNvSpPr>
            <a:spLocks noGrp="1" noChangeArrowheads="1"/>
          </p:cNvSpPr>
          <p:nvPr>
            <p:ph type="title"/>
          </p:nvPr>
        </p:nvSpPr>
        <p:spPr>
          <a:xfrm>
            <a:off x="0" y="431800"/>
            <a:ext cx="8991600" cy="708025"/>
          </a:xfrm>
        </p:spPr>
        <p:txBody>
          <a:bodyPr/>
          <a:lstStyle/>
          <a:p>
            <a:pPr>
              <a:defRPr/>
            </a:pPr>
            <a:r>
              <a:rPr lang="en-US" sz="4000" dirty="0">
                <a:latin typeface="+mj-lt"/>
              </a:rPr>
              <a:t> </a:t>
            </a:r>
            <a:r>
              <a:rPr lang="en-US" dirty="0" smtClean="0">
                <a:latin typeface="+mj-lt"/>
              </a:rPr>
              <a:t>Why are children more vulnerable?</a:t>
            </a:r>
            <a:endParaRPr lang="en-US" dirty="0">
              <a:latin typeface="+mj-lt"/>
            </a:endParaRPr>
          </a:p>
        </p:txBody>
      </p:sp>
      <p:sp>
        <p:nvSpPr>
          <p:cNvPr id="3188739" name="Rectangle 3"/>
          <p:cNvSpPr>
            <a:spLocks noGrp="1" noChangeArrowheads="1"/>
          </p:cNvSpPr>
          <p:nvPr>
            <p:ph type="body" sz="half" idx="1"/>
          </p:nvPr>
        </p:nvSpPr>
        <p:spPr>
          <a:xfrm>
            <a:off x="296863" y="1224745"/>
            <a:ext cx="4665662" cy="5020480"/>
          </a:xfrm>
        </p:spPr>
        <p:txBody>
          <a:bodyPr/>
          <a:lstStyle/>
          <a:p>
            <a:pPr>
              <a:buFontTx/>
              <a:buNone/>
              <a:defRPr/>
            </a:pPr>
            <a:r>
              <a:rPr lang="en-US" b="1" dirty="0" smtClean="0"/>
              <a:t>1. Higher exposures</a:t>
            </a:r>
          </a:p>
          <a:p>
            <a:pPr>
              <a:buFont typeface="Arial" pitchFamily="34" charset="0"/>
              <a:buChar char="•"/>
              <a:defRPr/>
            </a:pPr>
            <a:r>
              <a:rPr lang="en-US" sz="2400" dirty="0"/>
              <a:t>Frequent contact with the ground or </a:t>
            </a:r>
            <a:r>
              <a:rPr lang="en-US" sz="2400" dirty="0" smtClean="0"/>
              <a:t>floor, where pesticides collect</a:t>
            </a:r>
          </a:p>
          <a:p>
            <a:pPr>
              <a:lnSpc>
                <a:spcPct val="60000"/>
              </a:lnSpc>
              <a:buFont typeface="Arial" pitchFamily="34" charset="0"/>
              <a:buChar char="•"/>
              <a:defRPr/>
            </a:pPr>
            <a:endParaRPr lang="en-US" sz="2400" dirty="0" smtClean="0"/>
          </a:p>
          <a:p>
            <a:pPr>
              <a:buFont typeface="Arial" pitchFamily="34" charset="0"/>
              <a:buChar char="•"/>
              <a:defRPr/>
            </a:pPr>
            <a:r>
              <a:rPr lang="en-US" sz="2400" dirty="0" smtClean="0"/>
              <a:t>Hand-to-mouth activity</a:t>
            </a:r>
          </a:p>
          <a:p>
            <a:pPr>
              <a:lnSpc>
                <a:spcPct val="60000"/>
              </a:lnSpc>
              <a:buFont typeface="Arial" pitchFamily="34" charset="0"/>
              <a:buChar char="•"/>
              <a:defRPr/>
            </a:pPr>
            <a:endParaRPr lang="en-US" sz="2400" dirty="0" smtClean="0"/>
          </a:p>
          <a:p>
            <a:pPr>
              <a:buFont typeface="Arial" pitchFamily="34" charset="0"/>
              <a:buChar char="•"/>
              <a:defRPr/>
            </a:pPr>
            <a:r>
              <a:rPr lang="en-US" sz="2400" dirty="0" smtClean="0"/>
              <a:t>Eat</a:t>
            </a:r>
            <a:r>
              <a:rPr lang="en-US" sz="2400" dirty="0"/>
              <a:t>, drink, and breathe more per </a:t>
            </a:r>
            <a:r>
              <a:rPr lang="en-US" sz="2400" dirty="0" smtClean="0"/>
              <a:t>pound</a:t>
            </a:r>
          </a:p>
          <a:p>
            <a:pPr>
              <a:lnSpc>
                <a:spcPct val="60000"/>
              </a:lnSpc>
              <a:buFont typeface="Arial" pitchFamily="34" charset="0"/>
              <a:buChar char="•"/>
              <a:defRPr/>
            </a:pPr>
            <a:endParaRPr lang="en-US" sz="2400" dirty="0" smtClean="0"/>
          </a:p>
          <a:p>
            <a:pPr>
              <a:buFont typeface="Arial" pitchFamily="34" charset="0"/>
              <a:buChar char="•"/>
              <a:defRPr/>
            </a:pPr>
            <a:r>
              <a:rPr lang="en-US" sz="2400" dirty="0" smtClean="0"/>
              <a:t>Spend </a:t>
            </a:r>
            <a:r>
              <a:rPr lang="en-US" sz="2400" dirty="0"/>
              <a:t>most of their time </a:t>
            </a:r>
            <a:r>
              <a:rPr lang="en-US" sz="2400" dirty="0" smtClean="0"/>
              <a:t>indoors</a:t>
            </a:r>
          </a:p>
          <a:p>
            <a:pPr lvl="2">
              <a:buFont typeface="Arial" pitchFamily="34" charset="0"/>
              <a:buChar char="•"/>
              <a:defRPr/>
            </a:pPr>
            <a:endParaRPr lang="en-US" sz="2000" dirty="0"/>
          </a:p>
          <a:p>
            <a:pPr>
              <a:buFontTx/>
              <a:buNone/>
              <a:defRPr/>
            </a:pPr>
            <a:endParaRPr lang="en-US" sz="2400" i="1" dirty="0">
              <a:solidFill>
                <a:schemeClr val="hlink"/>
              </a:solidFill>
            </a:endParaRPr>
          </a:p>
        </p:txBody>
      </p:sp>
      <p:sp>
        <p:nvSpPr>
          <p:cNvPr id="22537" name="Slide Number Placeholder 1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ヒラギノ角ゴ Pro W3"/>
                <a:cs typeface="ヒラギノ角ゴ Pro W3"/>
              </a:defRPr>
            </a:lvl1pPr>
            <a:lvl2pPr marL="742950" indent="-285750" eaLnBrk="0" hangingPunct="0">
              <a:defRPr>
                <a:solidFill>
                  <a:schemeClr val="tx1"/>
                </a:solidFill>
                <a:latin typeface="Arial" pitchFamily="34" charset="0"/>
                <a:ea typeface="ヒラギノ角ゴ Pro W3"/>
                <a:cs typeface="ヒラギノ角ゴ Pro W3"/>
              </a:defRPr>
            </a:lvl2pPr>
            <a:lvl3pPr marL="1143000" indent="-228600" eaLnBrk="0" hangingPunct="0">
              <a:defRPr>
                <a:solidFill>
                  <a:schemeClr val="tx1"/>
                </a:solidFill>
                <a:latin typeface="Arial" pitchFamily="34" charset="0"/>
                <a:ea typeface="ヒラギノ角ゴ Pro W3"/>
                <a:cs typeface="ヒラギノ角ゴ Pro W3"/>
              </a:defRPr>
            </a:lvl3pPr>
            <a:lvl4pPr marL="1600200" indent="-228600" eaLnBrk="0" hangingPunct="0">
              <a:defRPr>
                <a:solidFill>
                  <a:schemeClr val="tx1"/>
                </a:solidFill>
                <a:latin typeface="Arial" pitchFamily="34" charset="0"/>
                <a:ea typeface="ヒラギノ角ゴ Pro W3"/>
                <a:cs typeface="ヒラギノ角ゴ Pro W3"/>
              </a:defRPr>
            </a:lvl4pPr>
            <a:lvl5pPr marL="2057400" indent="-228600" eaLnBrk="0" hangingPunct="0">
              <a:defRPr>
                <a:solidFill>
                  <a:schemeClr val="tx1"/>
                </a:solidFill>
                <a:latin typeface="Arial" pitchFamily="34" charset="0"/>
                <a:ea typeface="ヒラギノ角ゴ Pro W3"/>
                <a:cs typeface="ヒラギノ角ゴ Pro W3"/>
              </a:defRPr>
            </a:lvl5pPr>
            <a:lvl6pPr marL="25146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6pPr>
            <a:lvl7pPr marL="29718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7pPr>
            <a:lvl8pPr marL="34290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8pPr>
            <a:lvl9pPr marL="38862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9pPr>
          </a:lstStyle>
          <a:p>
            <a:pPr eaLnBrk="1" hangingPunct="1"/>
            <a:fld id="{AFE6A960-0CD1-4761-9317-6D6DD80ECB4A}" type="slidenum">
              <a:rPr lang="en-US" altLang="en-US" smtClean="0">
                <a:solidFill>
                  <a:srgbClr val="898989"/>
                </a:solidFill>
                <a:latin typeface="News Gothic MT"/>
              </a:rPr>
              <a:pPr eaLnBrk="1" hangingPunct="1"/>
              <a:t>15</a:t>
            </a:fld>
            <a:endParaRPr lang="en-US" altLang="en-US" smtClean="0">
              <a:solidFill>
                <a:srgbClr val="898989"/>
              </a:solidFill>
              <a:latin typeface="News Gothic MT"/>
            </a:endParaRPr>
          </a:p>
        </p:txBody>
      </p:sp>
      <p:sp>
        <p:nvSpPr>
          <p:cNvPr id="7" name="Footer Placeholder 3"/>
          <p:cNvSpPr>
            <a:spLocks noGrp="1"/>
          </p:cNvSpPr>
          <p:nvPr>
            <p:ph type="ftr" sz="quarter" idx="11"/>
          </p:nvPr>
        </p:nvSpPr>
        <p:spPr>
          <a:xfrm rot="5400000">
            <a:off x="4784724" y="4908550"/>
            <a:ext cx="8229600" cy="365125"/>
          </a:xfrm>
        </p:spPr>
        <p:txBody>
          <a:bodyPr/>
          <a:lstStyle/>
          <a:p>
            <a:pPr>
              <a:defRPr/>
            </a:pPr>
            <a:r>
              <a:rPr lang="en-US" smtClean="0"/>
              <a:t>© UCSF CCHP 2016</a:t>
            </a: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41924" y="2383626"/>
            <a:ext cx="3744876" cy="2497832"/>
          </a:xfrm>
          <a:prstGeom prst="rect">
            <a:avLst/>
          </a:prstGeom>
          <a:ln w="28575">
            <a:solidFill>
              <a:schemeClr val="tx1"/>
            </a:solidFill>
          </a:ln>
        </p:spPr>
      </p:pic>
    </p:spTree>
    <p:extLst>
      <p:ext uri="{BB962C8B-B14F-4D97-AF65-F5344CB8AC3E}">
        <p14:creationId xmlns:p14="http://schemas.microsoft.com/office/powerpoint/2010/main" val="22006100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18873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188739">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188739">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188739">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18873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8738" name="Rectangle 2"/>
          <p:cNvSpPr>
            <a:spLocks noGrp="1" noChangeArrowheads="1"/>
          </p:cNvSpPr>
          <p:nvPr>
            <p:ph type="title"/>
          </p:nvPr>
        </p:nvSpPr>
        <p:spPr>
          <a:xfrm>
            <a:off x="0" y="442913"/>
            <a:ext cx="8991600" cy="708025"/>
          </a:xfrm>
        </p:spPr>
        <p:txBody>
          <a:bodyPr/>
          <a:lstStyle/>
          <a:p>
            <a:pPr>
              <a:defRPr/>
            </a:pPr>
            <a:r>
              <a:rPr lang="en-US" sz="4000" dirty="0">
                <a:latin typeface="+mj-lt"/>
              </a:rPr>
              <a:t> </a:t>
            </a:r>
            <a:r>
              <a:rPr lang="en-US" dirty="0" smtClean="0">
                <a:latin typeface="+mj-lt"/>
              </a:rPr>
              <a:t>Why are children more vulnerable?</a:t>
            </a:r>
            <a:endParaRPr lang="en-US" dirty="0">
              <a:latin typeface="+mj-lt"/>
            </a:endParaRPr>
          </a:p>
        </p:txBody>
      </p:sp>
      <p:sp>
        <p:nvSpPr>
          <p:cNvPr id="3188739" name="Rectangle 3"/>
          <p:cNvSpPr>
            <a:spLocks noGrp="1" noChangeArrowheads="1"/>
          </p:cNvSpPr>
          <p:nvPr>
            <p:ph type="body" sz="half" idx="1"/>
          </p:nvPr>
        </p:nvSpPr>
        <p:spPr>
          <a:xfrm>
            <a:off x="3719513" y="1621652"/>
            <a:ext cx="5237162" cy="2648722"/>
          </a:xfrm>
        </p:spPr>
        <p:txBody>
          <a:bodyPr/>
          <a:lstStyle/>
          <a:p>
            <a:pPr>
              <a:buFontTx/>
              <a:buNone/>
              <a:defRPr/>
            </a:pPr>
            <a:r>
              <a:rPr lang="en-US" sz="2400" b="1" dirty="0" smtClean="0">
                <a:latin typeface="News Gothic MT"/>
                <a:cs typeface="News Gothic MT"/>
              </a:rPr>
              <a:t>2. Development</a:t>
            </a:r>
            <a:endParaRPr lang="en-US" sz="2400" b="1" dirty="0">
              <a:latin typeface="News Gothic MT"/>
              <a:cs typeface="News Gothic MT"/>
            </a:endParaRPr>
          </a:p>
          <a:p>
            <a:pPr lvl="2">
              <a:spcBef>
                <a:spcPts val="0"/>
              </a:spcBef>
              <a:spcAft>
                <a:spcPts val="600"/>
              </a:spcAft>
              <a:buFont typeface="Arial" pitchFamily="34" charset="0"/>
              <a:buChar char="•"/>
              <a:defRPr/>
            </a:pPr>
            <a:r>
              <a:rPr lang="en-US" sz="2000" dirty="0" smtClean="0"/>
              <a:t>Brain and organ development</a:t>
            </a:r>
          </a:p>
          <a:p>
            <a:pPr lvl="2">
              <a:spcBef>
                <a:spcPts val="0"/>
              </a:spcBef>
              <a:spcAft>
                <a:spcPts val="600"/>
              </a:spcAft>
              <a:buFont typeface="Arial" pitchFamily="34" charset="0"/>
              <a:buChar char="•"/>
              <a:defRPr/>
            </a:pPr>
            <a:r>
              <a:rPr lang="en-US" sz="2000" dirty="0" smtClean="0"/>
              <a:t>Nervous system development</a:t>
            </a:r>
            <a:endParaRPr lang="en-US" sz="2000" dirty="0"/>
          </a:p>
          <a:p>
            <a:pPr marL="0" indent="-457200">
              <a:buFontTx/>
              <a:buNone/>
              <a:defRPr/>
            </a:pPr>
            <a:r>
              <a:rPr lang="en-US" sz="2400" b="1" dirty="0" smtClean="0">
                <a:latin typeface="News Gothic MT"/>
                <a:cs typeface="News Gothic MT"/>
              </a:rPr>
              <a:t>3. Don’t recognize hazards</a:t>
            </a:r>
            <a:endParaRPr lang="en-US" sz="2400" b="1" dirty="0">
              <a:latin typeface="News Gothic MT"/>
              <a:cs typeface="News Gothic MT"/>
            </a:endParaRPr>
          </a:p>
          <a:p>
            <a:pPr lvl="2">
              <a:spcBef>
                <a:spcPts val="0"/>
              </a:spcBef>
              <a:spcAft>
                <a:spcPts val="600"/>
              </a:spcAft>
              <a:buFont typeface="Arial" pitchFamily="34" charset="0"/>
              <a:buChar char="•"/>
              <a:defRPr/>
            </a:pPr>
            <a:r>
              <a:rPr lang="en-US" sz="2000" dirty="0"/>
              <a:t>Can’t read </a:t>
            </a:r>
            <a:r>
              <a:rPr lang="en-US" sz="2000" dirty="0" smtClean="0"/>
              <a:t>labels</a:t>
            </a:r>
          </a:p>
          <a:p>
            <a:pPr lvl="2">
              <a:spcBef>
                <a:spcPts val="0"/>
              </a:spcBef>
              <a:spcAft>
                <a:spcPts val="600"/>
              </a:spcAft>
              <a:buFont typeface="Arial" pitchFamily="34" charset="0"/>
              <a:buChar char="•"/>
              <a:defRPr/>
            </a:pPr>
            <a:r>
              <a:rPr lang="en-US" sz="2000" dirty="0" smtClean="0"/>
              <a:t>Get </a:t>
            </a:r>
            <a:r>
              <a:rPr lang="en-US" sz="2000" dirty="0"/>
              <a:t>into everything</a:t>
            </a:r>
          </a:p>
          <a:p>
            <a:pPr>
              <a:buFontTx/>
              <a:buNone/>
              <a:defRPr/>
            </a:pPr>
            <a:endParaRPr lang="en-US" sz="2400" i="1" dirty="0">
              <a:solidFill>
                <a:schemeClr val="hlink"/>
              </a:solidFill>
              <a:latin typeface="News Gothic MT"/>
              <a:cs typeface="News Gothic MT"/>
            </a:endParaRPr>
          </a:p>
        </p:txBody>
      </p:sp>
      <p:sp>
        <p:nvSpPr>
          <p:cNvPr id="7" name="Slide Number Placeholder 6"/>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ヒラギノ角ゴ Pro W3"/>
                <a:cs typeface="ヒラギノ角ゴ Pro W3"/>
              </a:defRPr>
            </a:lvl1pPr>
            <a:lvl2pPr marL="742950" indent="-285750" eaLnBrk="0" hangingPunct="0">
              <a:defRPr>
                <a:solidFill>
                  <a:schemeClr val="tx1"/>
                </a:solidFill>
                <a:latin typeface="Arial" pitchFamily="34" charset="0"/>
                <a:ea typeface="ヒラギノ角ゴ Pro W3"/>
                <a:cs typeface="ヒラギノ角ゴ Pro W3"/>
              </a:defRPr>
            </a:lvl2pPr>
            <a:lvl3pPr marL="1143000" indent="-228600" eaLnBrk="0" hangingPunct="0">
              <a:defRPr>
                <a:solidFill>
                  <a:schemeClr val="tx1"/>
                </a:solidFill>
                <a:latin typeface="Arial" pitchFamily="34" charset="0"/>
                <a:ea typeface="ヒラギノ角ゴ Pro W3"/>
                <a:cs typeface="ヒラギノ角ゴ Pro W3"/>
              </a:defRPr>
            </a:lvl3pPr>
            <a:lvl4pPr marL="1600200" indent="-228600" eaLnBrk="0" hangingPunct="0">
              <a:defRPr>
                <a:solidFill>
                  <a:schemeClr val="tx1"/>
                </a:solidFill>
                <a:latin typeface="Arial" pitchFamily="34" charset="0"/>
                <a:ea typeface="ヒラギノ角ゴ Pro W3"/>
                <a:cs typeface="ヒラギノ角ゴ Pro W3"/>
              </a:defRPr>
            </a:lvl4pPr>
            <a:lvl5pPr marL="2057400" indent="-228600" eaLnBrk="0" hangingPunct="0">
              <a:defRPr>
                <a:solidFill>
                  <a:schemeClr val="tx1"/>
                </a:solidFill>
                <a:latin typeface="Arial" pitchFamily="34" charset="0"/>
                <a:ea typeface="ヒラギノ角ゴ Pro W3"/>
                <a:cs typeface="ヒラギノ角ゴ Pro W3"/>
              </a:defRPr>
            </a:lvl5pPr>
            <a:lvl6pPr marL="25146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6pPr>
            <a:lvl7pPr marL="29718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7pPr>
            <a:lvl8pPr marL="34290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8pPr>
            <a:lvl9pPr marL="38862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9pPr>
          </a:lstStyle>
          <a:p>
            <a:pPr eaLnBrk="1" hangingPunct="1"/>
            <a:fld id="{CBAC8FDA-75EA-4C67-BD89-AEC860648E3C}" type="slidenum">
              <a:rPr lang="en-US" altLang="en-US" smtClean="0">
                <a:solidFill>
                  <a:srgbClr val="898989"/>
                </a:solidFill>
                <a:latin typeface="News Gothic MT"/>
              </a:rPr>
              <a:pPr eaLnBrk="1" hangingPunct="1"/>
              <a:t>16</a:t>
            </a:fld>
            <a:endParaRPr lang="en-US" altLang="en-US" smtClean="0">
              <a:solidFill>
                <a:srgbClr val="898989"/>
              </a:solidFill>
              <a:latin typeface="News Gothic MT"/>
            </a:endParaRPr>
          </a:p>
        </p:txBody>
      </p:sp>
      <p:pic>
        <p:nvPicPr>
          <p:cNvPr id="4099" name="Picture 3" descr="C:\Documents and Settings\research\My Documents\evie\images\Head Start\Head Start-387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988" y="1711325"/>
            <a:ext cx="3468687" cy="2314575"/>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8" name="TextBox 7"/>
          <p:cNvSpPr txBox="1">
            <a:spLocks noChangeArrowheads="1"/>
          </p:cNvSpPr>
          <p:nvPr/>
        </p:nvSpPr>
        <p:spPr bwMode="auto">
          <a:xfrm>
            <a:off x="153988" y="4279900"/>
            <a:ext cx="8802687" cy="1661993"/>
          </a:xfrm>
          <a:prstGeom prst="rect">
            <a:avLst/>
          </a:prstGeom>
          <a:solidFill>
            <a:srgbClr val="FFFF00"/>
          </a:solidFill>
          <a:ln w="25400">
            <a:solidFill>
              <a:schemeClr val="tx1"/>
            </a:solidFill>
            <a:miter lim="800000"/>
            <a:headEnd/>
            <a:tailEnd/>
          </a:ln>
        </p:spPr>
        <p:txBody>
          <a:bodyPr>
            <a:spAutoFit/>
          </a:bodyPr>
          <a:lstStyle>
            <a:lvl1pPr eaLnBrk="0" hangingPunct="0">
              <a:defRPr>
                <a:solidFill>
                  <a:schemeClr val="tx1"/>
                </a:solidFill>
                <a:latin typeface="Arial" pitchFamily="34" charset="0"/>
                <a:ea typeface="ヒラギノ角ゴ Pro W3"/>
                <a:cs typeface="ヒラギノ角ゴ Pro W3"/>
              </a:defRPr>
            </a:lvl1pPr>
            <a:lvl2pPr marL="742950" indent="-285750" eaLnBrk="0" hangingPunct="0">
              <a:defRPr>
                <a:solidFill>
                  <a:schemeClr val="tx1"/>
                </a:solidFill>
                <a:latin typeface="Arial" pitchFamily="34" charset="0"/>
                <a:ea typeface="ヒラギノ角ゴ Pro W3"/>
                <a:cs typeface="ヒラギノ角ゴ Pro W3"/>
              </a:defRPr>
            </a:lvl2pPr>
            <a:lvl3pPr marL="1143000" indent="-228600" eaLnBrk="0" hangingPunct="0">
              <a:defRPr>
                <a:solidFill>
                  <a:schemeClr val="tx1"/>
                </a:solidFill>
                <a:latin typeface="Arial" pitchFamily="34" charset="0"/>
                <a:ea typeface="ヒラギノ角ゴ Pro W3"/>
                <a:cs typeface="ヒラギノ角ゴ Pro W3"/>
              </a:defRPr>
            </a:lvl3pPr>
            <a:lvl4pPr marL="1600200" indent="-228600" eaLnBrk="0" hangingPunct="0">
              <a:defRPr>
                <a:solidFill>
                  <a:schemeClr val="tx1"/>
                </a:solidFill>
                <a:latin typeface="Arial" pitchFamily="34" charset="0"/>
                <a:ea typeface="ヒラギノ角ゴ Pro W3"/>
                <a:cs typeface="ヒラギノ角ゴ Pro W3"/>
              </a:defRPr>
            </a:lvl4pPr>
            <a:lvl5pPr marL="2057400" indent="-228600" eaLnBrk="0" hangingPunct="0">
              <a:defRPr>
                <a:solidFill>
                  <a:schemeClr val="tx1"/>
                </a:solidFill>
                <a:latin typeface="Arial" pitchFamily="34" charset="0"/>
                <a:ea typeface="ヒラギノ角ゴ Pro W3"/>
                <a:cs typeface="ヒラギノ角ゴ Pro W3"/>
              </a:defRPr>
            </a:lvl5pPr>
            <a:lvl6pPr marL="25146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6pPr>
            <a:lvl7pPr marL="29718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7pPr>
            <a:lvl8pPr marL="34290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8pPr>
            <a:lvl9pPr marL="38862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9pPr>
          </a:lstStyle>
          <a:p>
            <a:pPr algn="ctr"/>
            <a:r>
              <a:rPr lang="en-US" sz="2400" dirty="0"/>
              <a:t>In 2014, the United States Poison Control Center reported 35,152 cases of possible pesticide poisoning in children younger than five. </a:t>
            </a:r>
            <a:endParaRPr lang="en-US" altLang="en-US" sz="2300" dirty="0">
              <a:latin typeface="News Gothic MT"/>
            </a:endParaRPr>
          </a:p>
          <a:p>
            <a:pPr eaLnBrk="1" hangingPunct="1"/>
            <a:r>
              <a:rPr lang="en-US" sz="1000" dirty="0"/>
              <a:t>James B. </a:t>
            </a:r>
            <a:r>
              <a:rPr lang="en-US" sz="1000" dirty="0" err="1"/>
              <a:t>Mowry</a:t>
            </a:r>
            <a:r>
              <a:rPr lang="en-US" sz="1000" dirty="0"/>
              <a:t> </a:t>
            </a:r>
            <a:r>
              <a:rPr lang="en-US" sz="1000" dirty="0" err="1"/>
              <a:t>PharmD</a:t>
            </a:r>
            <a:r>
              <a:rPr lang="en-US" sz="1000" dirty="0"/>
              <a:t>, Daniel A. </a:t>
            </a:r>
            <a:r>
              <a:rPr lang="en-US" sz="1000" dirty="0" err="1"/>
              <a:t>Spyker</a:t>
            </a:r>
            <a:r>
              <a:rPr lang="en-US" sz="1000" dirty="0"/>
              <a:t> PhD, MD, Daniel E. Brooks MD, </a:t>
            </a:r>
            <a:r>
              <a:rPr lang="en-US" sz="1000" dirty="0" err="1"/>
              <a:t>Naya</a:t>
            </a:r>
            <a:r>
              <a:rPr lang="en-US" sz="1000" dirty="0"/>
              <a:t> McMillan </a:t>
            </a:r>
            <a:r>
              <a:rPr lang="en-US" sz="1000" dirty="0" err="1"/>
              <a:t>DrPH</a:t>
            </a:r>
            <a:r>
              <a:rPr lang="en-US" sz="1000" dirty="0"/>
              <a:t>, MS &amp; Jay L. </a:t>
            </a:r>
            <a:r>
              <a:rPr lang="en-US" sz="1000" dirty="0" err="1"/>
              <a:t>Schauben</a:t>
            </a:r>
            <a:r>
              <a:rPr lang="en-US" sz="1000" dirty="0"/>
              <a:t> </a:t>
            </a:r>
            <a:r>
              <a:rPr lang="en-US" sz="1000" dirty="0" err="1"/>
              <a:t>PharmD</a:t>
            </a:r>
            <a:r>
              <a:rPr lang="en-US" sz="1000" dirty="0"/>
              <a:t> (2015) 2014 Annual Report of the American Association of Poison Control Centers’ National Poison Data System (NPDS): 32nd Annual Report, Clinical Toxicology, 53:10, 962-1147, DOI: 10.3109/15563650.2015.1102927 </a:t>
            </a:r>
            <a:endParaRPr lang="en-US" altLang="en-US" sz="1000" dirty="0">
              <a:latin typeface="News Gothic MT"/>
            </a:endParaRPr>
          </a:p>
        </p:txBody>
      </p:sp>
      <p:sp>
        <p:nvSpPr>
          <p:cNvPr id="9" name="Footer Placeholder 3"/>
          <p:cNvSpPr>
            <a:spLocks noGrp="1"/>
          </p:cNvSpPr>
          <p:nvPr>
            <p:ph type="ftr" sz="quarter" idx="11"/>
          </p:nvPr>
        </p:nvSpPr>
        <p:spPr>
          <a:xfrm rot="5400000">
            <a:off x="4784724" y="4908550"/>
            <a:ext cx="8229600" cy="365125"/>
          </a:xfrm>
        </p:spPr>
        <p:txBody>
          <a:bodyPr/>
          <a:lstStyle/>
          <a:p>
            <a:pPr>
              <a:defRPr/>
            </a:pPr>
            <a:r>
              <a:rPr lang="en-US" smtClean="0"/>
              <a:t>© UCSF CCHP 2016</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18873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188739">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188739">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188739">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188739">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188739">
                                            <p:txEl>
                                              <p:pRg st="5" end="5"/>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par>
                                <p:cTn id="27" presetID="9" presetClass="emph" presetSubtype="0" grpId="0" nodeType="withEffect">
                                  <p:stCondLst>
                                    <p:cond delay="0"/>
                                  </p:stCondLst>
                                  <p:childTnLst>
                                    <p:set>
                                      <p:cBhvr rctx="PPT">
                                        <p:cTn id="28" dur="indefinite"/>
                                        <p:tgtEl>
                                          <p:spTgt spid="3188738"/>
                                        </p:tgtEl>
                                        <p:attrNameLst>
                                          <p:attrName>style.opacity</p:attrName>
                                        </p:attrNameLst>
                                      </p:cBhvr>
                                      <p:to>
                                        <p:strVal val="0.5"/>
                                      </p:to>
                                    </p:set>
                                    <p:animEffect filter="image" prLst="opacity: 0.5">
                                      <p:cBhvr rctx="IE">
                                        <p:cTn id="29" dur="indefinite"/>
                                        <p:tgtEl>
                                          <p:spTgt spid="3188738"/>
                                        </p:tgtEl>
                                      </p:cBhvr>
                                    </p:animEffect>
                                  </p:childTnLst>
                                </p:cTn>
                              </p:par>
                              <p:par>
                                <p:cTn id="30" presetID="9" presetClass="emph" presetSubtype="0" grpId="0" nodeType="withEffect">
                                  <p:stCondLst>
                                    <p:cond delay="0"/>
                                  </p:stCondLst>
                                  <p:childTnLst>
                                    <p:set>
                                      <p:cBhvr rctx="PPT">
                                        <p:cTn id="31" dur="indefinite"/>
                                        <p:tgtEl>
                                          <p:spTgt spid="3188739">
                                            <p:txEl>
                                              <p:pRg st="0" end="0"/>
                                            </p:txEl>
                                          </p:spTgt>
                                        </p:tgtEl>
                                        <p:attrNameLst>
                                          <p:attrName>style.opacity</p:attrName>
                                        </p:attrNameLst>
                                      </p:cBhvr>
                                      <p:to>
                                        <p:strVal val="0.5"/>
                                      </p:to>
                                    </p:set>
                                    <p:animEffect filter="image" prLst="opacity: 0.5">
                                      <p:cBhvr rctx="IE">
                                        <p:cTn id="32" dur="indefinite"/>
                                        <p:tgtEl>
                                          <p:spTgt spid="3188739">
                                            <p:txEl>
                                              <p:pRg st="0" end="0"/>
                                            </p:txEl>
                                          </p:spTgt>
                                        </p:tgtEl>
                                      </p:cBhvr>
                                    </p:animEffect>
                                  </p:childTnLst>
                                </p:cTn>
                              </p:par>
                              <p:par>
                                <p:cTn id="33" presetID="9" presetClass="emph" presetSubtype="0" grpId="0" nodeType="withEffect">
                                  <p:stCondLst>
                                    <p:cond delay="0"/>
                                  </p:stCondLst>
                                  <p:childTnLst>
                                    <p:set>
                                      <p:cBhvr rctx="PPT">
                                        <p:cTn id="34" dur="indefinite"/>
                                        <p:tgtEl>
                                          <p:spTgt spid="3188739">
                                            <p:txEl>
                                              <p:pRg st="1" end="1"/>
                                            </p:txEl>
                                          </p:spTgt>
                                        </p:tgtEl>
                                        <p:attrNameLst>
                                          <p:attrName>style.opacity</p:attrName>
                                        </p:attrNameLst>
                                      </p:cBhvr>
                                      <p:to>
                                        <p:strVal val="0.5"/>
                                      </p:to>
                                    </p:set>
                                    <p:animEffect filter="image" prLst="opacity: 0.5">
                                      <p:cBhvr rctx="IE">
                                        <p:cTn id="35" dur="indefinite"/>
                                        <p:tgtEl>
                                          <p:spTgt spid="3188739">
                                            <p:txEl>
                                              <p:pRg st="1" end="1"/>
                                            </p:txEl>
                                          </p:spTgt>
                                        </p:tgtEl>
                                      </p:cBhvr>
                                    </p:animEffect>
                                  </p:childTnLst>
                                </p:cTn>
                              </p:par>
                              <p:par>
                                <p:cTn id="36" presetID="9" presetClass="emph" presetSubtype="0" grpId="0" nodeType="withEffect">
                                  <p:stCondLst>
                                    <p:cond delay="0"/>
                                  </p:stCondLst>
                                  <p:childTnLst>
                                    <p:set>
                                      <p:cBhvr rctx="PPT">
                                        <p:cTn id="37" dur="indefinite"/>
                                        <p:tgtEl>
                                          <p:spTgt spid="3188739">
                                            <p:txEl>
                                              <p:pRg st="2" end="2"/>
                                            </p:txEl>
                                          </p:spTgt>
                                        </p:tgtEl>
                                        <p:attrNameLst>
                                          <p:attrName>style.opacity</p:attrName>
                                        </p:attrNameLst>
                                      </p:cBhvr>
                                      <p:to>
                                        <p:strVal val="0.5"/>
                                      </p:to>
                                    </p:set>
                                    <p:animEffect filter="image" prLst="opacity: 0.5">
                                      <p:cBhvr rctx="IE">
                                        <p:cTn id="38" dur="indefinite"/>
                                        <p:tgtEl>
                                          <p:spTgt spid="3188739">
                                            <p:txEl>
                                              <p:pRg st="2" end="2"/>
                                            </p:txEl>
                                          </p:spTgt>
                                        </p:tgtEl>
                                      </p:cBhvr>
                                    </p:animEffect>
                                  </p:childTnLst>
                                </p:cTn>
                              </p:par>
                              <p:par>
                                <p:cTn id="39" presetID="9" presetClass="emph" presetSubtype="0" grpId="0" nodeType="withEffect">
                                  <p:stCondLst>
                                    <p:cond delay="0"/>
                                  </p:stCondLst>
                                  <p:childTnLst>
                                    <p:set>
                                      <p:cBhvr rctx="PPT">
                                        <p:cTn id="40" dur="indefinite"/>
                                        <p:tgtEl>
                                          <p:spTgt spid="3188739">
                                            <p:txEl>
                                              <p:pRg st="3" end="3"/>
                                            </p:txEl>
                                          </p:spTgt>
                                        </p:tgtEl>
                                        <p:attrNameLst>
                                          <p:attrName>style.opacity</p:attrName>
                                        </p:attrNameLst>
                                      </p:cBhvr>
                                      <p:to>
                                        <p:strVal val="0.5"/>
                                      </p:to>
                                    </p:set>
                                    <p:animEffect filter="image" prLst="opacity: 0.5">
                                      <p:cBhvr rctx="IE">
                                        <p:cTn id="41" dur="indefinite"/>
                                        <p:tgtEl>
                                          <p:spTgt spid="3188739">
                                            <p:txEl>
                                              <p:pRg st="3" end="3"/>
                                            </p:txEl>
                                          </p:spTgt>
                                        </p:tgtEl>
                                      </p:cBhvr>
                                    </p:animEffect>
                                  </p:childTnLst>
                                </p:cTn>
                              </p:par>
                              <p:par>
                                <p:cTn id="42" presetID="9" presetClass="emph" presetSubtype="0" grpId="0" nodeType="withEffect">
                                  <p:stCondLst>
                                    <p:cond delay="0"/>
                                  </p:stCondLst>
                                  <p:childTnLst>
                                    <p:set>
                                      <p:cBhvr rctx="PPT">
                                        <p:cTn id="43" dur="indefinite"/>
                                        <p:tgtEl>
                                          <p:spTgt spid="3188739">
                                            <p:txEl>
                                              <p:pRg st="4" end="4"/>
                                            </p:txEl>
                                          </p:spTgt>
                                        </p:tgtEl>
                                        <p:attrNameLst>
                                          <p:attrName>style.opacity</p:attrName>
                                        </p:attrNameLst>
                                      </p:cBhvr>
                                      <p:to>
                                        <p:strVal val="0.5"/>
                                      </p:to>
                                    </p:set>
                                    <p:animEffect filter="image" prLst="opacity: 0.5">
                                      <p:cBhvr rctx="IE">
                                        <p:cTn id="44" dur="indefinite"/>
                                        <p:tgtEl>
                                          <p:spTgt spid="3188739">
                                            <p:txEl>
                                              <p:pRg st="4" end="4"/>
                                            </p:txEl>
                                          </p:spTgt>
                                        </p:tgtEl>
                                      </p:cBhvr>
                                    </p:animEffect>
                                  </p:childTnLst>
                                </p:cTn>
                              </p:par>
                              <p:par>
                                <p:cTn id="45" presetID="9" presetClass="emph" presetSubtype="0" grpId="0" nodeType="withEffect">
                                  <p:stCondLst>
                                    <p:cond delay="0"/>
                                  </p:stCondLst>
                                  <p:childTnLst>
                                    <p:set>
                                      <p:cBhvr rctx="PPT">
                                        <p:cTn id="46" dur="indefinite"/>
                                        <p:tgtEl>
                                          <p:spTgt spid="3188739">
                                            <p:txEl>
                                              <p:pRg st="5" end="5"/>
                                            </p:txEl>
                                          </p:spTgt>
                                        </p:tgtEl>
                                        <p:attrNameLst>
                                          <p:attrName>style.opacity</p:attrName>
                                        </p:attrNameLst>
                                      </p:cBhvr>
                                      <p:to>
                                        <p:strVal val="0.5"/>
                                      </p:to>
                                    </p:set>
                                    <p:animEffect filter="image" prLst="opacity: 0.5">
                                      <p:cBhvr rctx="IE">
                                        <p:cTn id="47" dur="indefinite"/>
                                        <p:tgtEl>
                                          <p:spTgt spid="3188739">
                                            <p:txEl>
                                              <p:pRg st="5" end="5"/>
                                            </p:txEl>
                                          </p:spTgt>
                                        </p:tgtEl>
                                      </p:cBhvr>
                                    </p:animEffect>
                                  </p:childTnLst>
                                </p:cTn>
                              </p:par>
                              <p:par>
                                <p:cTn id="48" presetID="9" presetClass="emph" presetSubtype="0" nodeType="withEffect">
                                  <p:stCondLst>
                                    <p:cond delay="0"/>
                                  </p:stCondLst>
                                  <p:childTnLst>
                                    <p:set>
                                      <p:cBhvr rctx="PPT">
                                        <p:cTn id="49" dur="indefinite"/>
                                        <p:tgtEl>
                                          <p:spTgt spid="4099"/>
                                        </p:tgtEl>
                                        <p:attrNameLst>
                                          <p:attrName>style.opacity</p:attrName>
                                        </p:attrNameLst>
                                      </p:cBhvr>
                                      <p:to>
                                        <p:strVal val="0.5"/>
                                      </p:to>
                                    </p:set>
                                    <p:animEffect filter="image" prLst="opacity: 0.5">
                                      <p:cBhvr rctx="IE">
                                        <p:cTn id="50" dur="indefinite"/>
                                        <p:tgtEl>
                                          <p:spTgt spid="4099"/>
                                        </p:tgtEl>
                                      </p:cBhvr>
                                    </p:animEffect>
                                  </p:childTnLst>
                                </p:cTn>
                              </p:par>
                              <p:par>
                                <p:cTn id="51" presetID="9" presetClass="emph" presetSubtype="0" grpId="0" nodeType="withEffect">
                                  <p:stCondLst>
                                    <p:cond delay="0"/>
                                  </p:stCondLst>
                                  <p:childTnLst>
                                    <p:set>
                                      <p:cBhvr rctx="PPT">
                                        <p:cTn id="52" dur="indefinite"/>
                                        <p:tgtEl>
                                          <p:spTgt spid="7"/>
                                        </p:tgtEl>
                                        <p:attrNameLst>
                                          <p:attrName>style.opacity</p:attrName>
                                        </p:attrNameLst>
                                      </p:cBhvr>
                                      <p:to>
                                        <p:strVal val="0.5"/>
                                      </p:to>
                                    </p:set>
                                    <p:animEffect filter="image" prLst="opacity: 0.5">
                                      <p:cBhvr rctx="IE">
                                        <p:cTn id="53" dur="indefinite"/>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88738" grpId="0"/>
      <p:bldP spid="3188739" grpId="0" build="p"/>
      <p:bldP spid="7" grpId="0" animBg="1"/>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0786" name="Rectangle 2"/>
          <p:cNvSpPr>
            <a:spLocks noGrp="1" noChangeArrowheads="1"/>
          </p:cNvSpPr>
          <p:nvPr>
            <p:ph type="title"/>
          </p:nvPr>
        </p:nvSpPr>
        <p:spPr>
          <a:xfrm>
            <a:off x="457200" y="403225"/>
            <a:ext cx="8229600" cy="585788"/>
          </a:xfrm>
        </p:spPr>
        <p:txBody>
          <a:bodyPr>
            <a:noAutofit/>
          </a:bodyPr>
          <a:lstStyle/>
          <a:p>
            <a:pPr>
              <a:defRPr/>
            </a:pPr>
            <a:r>
              <a:rPr lang="en-US" dirty="0" smtClean="0">
                <a:latin typeface="+mj-lt"/>
              </a:rPr>
              <a:t>What are the Pathways </a:t>
            </a:r>
            <a:r>
              <a:rPr lang="en-US" dirty="0">
                <a:latin typeface="+mj-lt"/>
              </a:rPr>
              <a:t>of Exposure for </a:t>
            </a:r>
            <a:r>
              <a:rPr lang="en-US" dirty="0" smtClean="0">
                <a:latin typeface="+mj-lt"/>
              </a:rPr>
              <a:t>Children?</a:t>
            </a:r>
            <a:endParaRPr lang="en-US" dirty="0">
              <a:latin typeface="+mj-lt"/>
            </a:endParaRPr>
          </a:p>
        </p:txBody>
      </p:sp>
      <p:pic>
        <p:nvPicPr>
          <p:cNvPr id="25603" name="Picture 3" descr="composite(1_5)"/>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228600" y="1498600"/>
            <a:ext cx="4191000" cy="4340225"/>
          </a:xfr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190788" name="Rectangle 4"/>
          <p:cNvSpPr>
            <a:spLocks noGrp="1" noChangeArrowheads="1"/>
          </p:cNvSpPr>
          <p:nvPr>
            <p:ph sz="half" idx="2"/>
          </p:nvPr>
        </p:nvSpPr>
        <p:spPr>
          <a:xfrm>
            <a:off x="4648200" y="1447800"/>
            <a:ext cx="4495800" cy="4191000"/>
          </a:xfrm>
        </p:spPr>
        <p:txBody>
          <a:bodyPr/>
          <a:lstStyle/>
          <a:p>
            <a:pPr marL="533400" indent="-533400">
              <a:buFont typeface="Wingdings" pitchFamily="2" charset="2"/>
              <a:buAutoNum type="arabicPeriod"/>
              <a:defRPr/>
            </a:pPr>
            <a:r>
              <a:rPr lang="en-US" dirty="0" smtClean="0">
                <a:latin typeface="+mn-lt"/>
              </a:rPr>
              <a:t>By eating</a:t>
            </a:r>
            <a:endParaRPr lang="en-US" dirty="0">
              <a:latin typeface="+mn-lt"/>
            </a:endParaRPr>
          </a:p>
          <a:p>
            <a:pPr marL="533400" indent="-533400">
              <a:buFont typeface="Wingdings" pitchFamily="2" charset="2"/>
              <a:buAutoNum type="arabicPeriod"/>
              <a:defRPr/>
            </a:pPr>
            <a:r>
              <a:rPr lang="en-US" dirty="0" smtClean="0">
                <a:latin typeface="+mn-lt"/>
              </a:rPr>
              <a:t>By breathing</a:t>
            </a:r>
            <a:endParaRPr lang="en-US" dirty="0">
              <a:latin typeface="+mn-lt"/>
            </a:endParaRPr>
          </a:p>
          <a:p>
            <a:pPr marL="533400" indent="-533400">
              <a:buFont typeface="Wingdings" pitchFamily="2" charset="2"/>
              <a:buAutoNum type="arabicPeriod"/>
              <a:defRPr/>
            </a:pPr>
            <a:r>
              <a:rPr lang="en-US" dirty="0" smtClean="0">
                <a:latin typeface="+mn-lt"/>
              </a:rPr>
              <a:t>Through skin</a:t>
            </a:r>
            <a:endParaRPr lang="en-US" dirty="0">
              <a:latin typeface="+mn-lt"/>
            </a:endParaRPr>
          </a:p>
          <a:p>
            <a:pPr marL="533400" indent="-533400">
              <a:buFont typeface="Wingdings" pitchFamily="2" charset="2"/>
              <a:buAutoNum type="arabicPeriod"/>
              <a:defRPr/>
            </a:pPr>
            <a:r>
              <a:rPr lang="en-US" dirty="0">
                <a:latin typeface="+mn-lt"/>
              </a:rPr>
              <a:t>Across the </a:t>
            </a:r>
            <a:r>
              <a:rPr lang="en-US" dirty="0" smtClean="0">
                <a:latin typeface="+mn-lt"/>
              </a:rPr>
              <a:t>placenta (in the womb)</a:t>
            </a:r>
            <a:endParaRPr lang="en-US" dirty="0">
              <a:latin typeface="+mn-lt"/>
            </a:endParaRPr>
          </a:p>
        </p:txBody>
      </p:sp>
      <p:sp>
        <p:nvSpPr>
          <p:cNvPr id="25606"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ヒラギノ角ゴ Pro W3"/>
                <a:cs typeface="ヒラギノ角ゴ Pro W3"/>
              </a:defRPr>
            </a:lvl1pPr>
            <a:lvl2pPr marL="742950" indent="-285750" eaLnBrk="0" hangingPunct="0">
              <a:defRPr>
                <a:solidFill>
                  <a:schemeClr val="tx1"/>
                </a:solidFill>
                <a:latin typeface="Arial" pitchFamily="34" charset="0"/>
                <a:ea typeface="ヒラギノ角ゴ Pro W3"/>
                <a:cs typeface="ヒラギノ角ゴ Pro W3"/>
              </a:defRPr>
            </a:lvl2pPr>
            <a:lvl3pPr marL="1143000" indent="-228600" eaLnBrk="0" hangingPunct="0">
              <a:defRPr>
                <a:solidFill>
                  <a:schemeClr val="tx1"/>
                </a:solidFill>
                <a:latin typeface="Arial" pitchFamily="34" charset="0"/>
                <a:ea typeface="ヒラギノ角ゴ Pro W3"/>
                <a:cs typeface="ヒラギノ角ゴ Pro W3"/>
              </a:defRPr>
            </a:lvl3pPr>
            <a:lvl4pPr marL="1600200" indent="-228600" eaLnBrk="0" hangingPunct="0">
              <a:defRPr>
                <a:solidFill>
                  <a:schemeClr val="tx1"/>
                </a:solidFill>
                <a:latin typeface="Arial" pitchFamily="34" charset="0"/>
                <a:ea typeface="ヒラギノ角ゴ Pro W3"/>
                <a:cs typeface="ヒラギノ角ゴ Pro W3"/>
              </a:defRPr>
            </a:lvl4pPr>
            <a:lvl5pPr marL="2057400" indent="-228600" eaLnBrk="0" hangingPunct="0">
              <a:defRPr>
                <a:solidFill>
                  <a:schemeClr val="tx1"/>
                </a:solidFill>
                <a:latin typeface="Arial" pitchFamily="34" charset="0"/>
                <a:ea typeface="ヒラギノ角ゴ Pro W3"/>
                <a:cs typeface="ヒラギノ角ゴ Pro W3"/>
              </a:defRPr>
            </a:lvl5pPr>
            <a:lvl6pPr marL="25146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6pPr>
            <a:lvl7pPr marL="29718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7pPr>
            <a:lvl8pPr marL="34290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8pPr>
            <a:lvl9pPr marL="38862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9pPr>
          </a:lstStyle>
          <a:p>
            <a:pPr eaLnBrk="1" hangingPunct="1"/>
            <a:fld id="{45EAB376-CE9D-4CA1-A518-85ACCF79834F}" type="slidenum">
              <a:rPr lang="en-US" altLang="en-US" smtClean="0">
                <a:solidFill>
                  <a:srgbClr val="898989"/>
                </a:solidFill>
                <a:latin typeface="News Gothic MT"/>
              </a:rPr>
              <a:pPr eaLnBrk="1" hangingPunct="1"/>
              <a:t>17</a:t>
            </a:fld>
            <a:endParaRPr lang="en-US" altLang="en-US" smtClean="0">
              <a:solidFill>
                <a:srgbClr val="898989"/>
              </a:solidFill>
              <a:latin typeface="News Gothic MT"/>
            </a:endParaRPr>
          </a:p>
        </p:txBody>
      </p:sp>
      <p:pic>
        <p:nvPicPr>
          <p:cNvPr id="25605" name="Picture 5" descr="toddler_on_moms_bell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32982" y="4065588"/>
            <a:ext cx="1773237" cy="1773237"/>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8" name="Footer Placeholder 3"/>
          <p:cNvSpPr>
            <a:spLocks noGrp="1"/>
          </p:cNvSpPr>
          <p:nvPr>
            <p:ph type="ftr" sz="quarter" idx="11"/>
          </p:nvPr>
        </p:nvSpPr>
        <p:spPr>
          <a:xfrm rot="5400000">
            <a:off x="4784724" y="4908550"/>
            <a:ext cx="8229600" cy="365125"/>
          </a:xfrm>
        </p:spPr>
        <p:txBody>
          <a:bodyPr/>
          <a:lstStyle/>
          <a:p>
            <a:pPr>
              <a:defRPr/>
            </a:pPr>
            <a:r>
              <a:rPr lang="en-US" smtClean="0"/>
              <a:t>© UCSF CCHP 2016</a:t>
            </a:r>
            <a:endParaRPr lang="en-US"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www.theecologist.org/siteimage/scale/0/0/8214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19323" y="1010444"/>
            <a:ext cx="2453215" cy="1839912"/>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1026" name="Picture 2" descr="http://cdn.patch.com/users/394606/2015/11/T800x600/20151156429ef8e849f.jpg"/>
          <p:cNvPicPr>
            <a:picLocks noChangeAspect="1" noChangeArrowheads="1"/>
          </p:cNvPicPr>
          <p:nvPr/>
        </p:nvPicPr>
        <p:blipFill rotWithShape="1">
          <a:blip r:embed="rId4">
            <a:extLst>
              <a:ext uri="{28A0092B-C50C-407E-A947-70E740481C1C}">
                <a14:useLocalDpi xmlns:a14="http://schemas.microsoft.com/office/drawing/2010/main" val="0"/>
              </a:ext>
            </a:extLst>
          </a:blip>
          <a:srcRect t="5639" b="6830"/>
          <a:stretch/>
        </p:blipFill>
        <p:spPr bwMode="auto">
          <a:xfrm>
            <a:off x="142875" y="3396013"/>
            <a:ext cx="3169156" cy="2080511"/>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24579" name="Picture 1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68699" y="3425769"/>
            <a:ext cx="2144713" cy="2186043"/>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458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80470" y="3396013"/>
            <a:ext cx="2406650" cy="250825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4581"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2875" y="896938"/>
            <a:ext cx="2670175" cy="234950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4582"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62288" y="909638"/>
            <a:ext cx="3197225" cy="233680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359746" name="Rectangle 2"/>
          <p:cNvSpPr>
            <a:spLocks noGrp="1" noChangeArrowheads="1"/>
          </p:cNvSpPr>
          <p:nvPr>
            <p:ph type="title"/>
          </p:nvPr>
        </p:nvSpPr>
        <p:spPr>
          <a:xfrm>
            <a:off x="0" y="384175"/>
            <a:ext cx="9144000" cy="584200"/>
          </a:xfrm>
        </p:spPr>
        <p:txBody>
          <a:bodyPr/>
          <a:lstStyle/>
          <a:p>
            <a:pPr>
              <a:defRPr/>
            </a:pPr>
            <a:r>
              <a:rPr lang="en-US" dirty="0">
                <a:latin typeface="+mj-lt"/>
              </a:rPr>
              <a:t>Where are pesticides found?</a:t>
            </a:r>
          </a:p>
        </p:txBody>
      </p:sp>
      <p:sp>
        <p:nvSpPr>
          <p:cNvPr id="24592" name="Slide Number Placeholder 1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ヒラギノ角ゴ Pro W3"/>
                <a:cs typeface="ヒラギノ角ゴ Pro W3"/>
              </a:defRPr>
            </a:lvl1pPr>
            <a:lvl2pPr marL="742950" indent="-285750" eaLnBrk="0" hangingPunct="0">
              <a:defRPr>
                <a:solidFill>
                  <a:schemeClr val="tx1"/>
                </a:solidFill>
                <a:latin typeface="Arial" pitchFamily="34" charset="0"/>
                <a:ea typeface="ヒラギノ角ゴ Pro W3"/>
                <a:cs typeface="ヒラギノ角ゴ Pro W3"/>
              </a:defRPr>
            </a:lvl2pPr>
            <a:lvl3pPr marL="1143000" indent="-228600" eaLnBrk="0" hangingPunct="0">
              <a:defRPr>
                <a:solidFill>
                  <a:schemeClr val="tx1"/>
                </a:solidFill>
                <a:latin typeface="Arial" pitchFamily="34" charset="0"/>
                <a:ea typeface="ヒラギノ角ゴ Pro W3"/>
                <a:cs typeface="ヒラギノ角ゴ Pro W3"/>
              </a:defRPr>
            </a:lvl3pPr>
            <a:lvl4pPr marL="1600200" indent="-228600" eaLnBrk="0" hangingPunct="0">
              <a:defRPr>
                <a:solidFill>
                  <a:schemeClr val="tx1"/>
                </a:solidFill>
                <a:latin typeface="Arial" pitchFamily="34" charset="0"/>
                <a:ea typeface="ヒラギノ角ゴ Pro W3"/>
                <a:cs typeface="ヒラギノ角ゴ Pro W3"/>
              </a:defRPr>
            </a:lvl4pPr>
            <a:lvl5pPr marL="2057400" indent="-228600" eaLnBrk="0" hangingPunct="0">
              <a:defRPr>
                <a:solidFill>
                  <a:schemeClr val="tx1"/>
                </a:solidFill>
                <a:latin typeface="Arial" pitchFamily="34" charset="0"/>
                <a:ea typeface="ヒラギノ角ゴ Pro W3"/>
                <a:cs typeface="ヒラギノ角ゴ Pro W3"/>
              </a:defRPr>
            </a:lvl5pPr>
            <a:lvl6pPr marL="25146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6pPr>
            <a:lvl7pPr marL="29718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7pPr>
            <a:lvl8pPr marL="34290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8pPr>
            <a:lvl9pPr marL="38862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9pPr>
          </a:lstStyle>
          <a:p>
            <a:pPr eaLnBrk="1" hangingPunct="1"/>
            <a:fld id="{F5101C80-BE35-4E21-871E-C483CDEC9606}" type="slidenum">
              <a:rPr lang="en-US" altLang="en-US" smtClean="0">
                <a:solidFill>
                  <a:srgbClr val="898989"/>
                </a:solidFill>
                <a:latin typeface="News Gothic MT"/>
              </a:rPr>
              <a:pPr eaLnBrk="1" hangingPunct="1"/>
              <a:t>18</a:t>
            </a:fld>
            <a:endParaRPr lang="en-US" altLang="en-US" smtClean="0">
              <a:solidFill>
                <a:srgbClr val="898989"/>
              </a:solidFill>
              <a:latin typeface="News Gothic MT"/>
            </a:endParaRPr>
          </a:p>
        </p:txBody>
      </p:sp>
      <p:sp>
        <p:nvSpPr>
          <p:cNvPr id="24585" name="Text Box 8"/>
          <p:cNvSpPr txBox="1">
            <a:spLocks noChangeArrowheads="1"/>
          </p:cNvSpPr>
          <p:nvPr/>
        </p:nvSpPr>
        <p:spPr bwMode="auto">
          <a:xfrm>
            <a:off x="6518275" y="2447925"/>
            <a:ext cx="24399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ヒラギノ角ゴ Pro W3"/>
                <a:cs typeface="ヒラギノ角ゴ Pro W3"/>
              </a:defRPr>
            </a:lvl1pPr>
            <a:lvl2pPr marL="742950" indent="-285750" eaLnBrk="0" hangingPunct="0">
              <a:defRPr>
                <a:solidFill>
                  <a:schemeClr val="tx1"/>
                </a:solidFill>
                <a:latin typeface="Arial" pitchFamily="34" charset="0"/>
                <a:ea typeface="ヒラギノ角ゴ Pro W3"/>
                <a:cs typeface="ヒラギノ角ゴ Pro W3"/>
              </a:defRPr>
            </a:lvl2pPr>
            <a:lvl3pPr marL="1143000" indent="-228600" eaLnBrk="0" hangingPunct="0">
              <a:defRPr>
                <a:solidFill>
                  <a:schemeClr val="tx1"/>
                </a:solidFill>
                <a:latin typeface="Arial" pitchFamily="34" charset="0"/>
                <a:ea typeface="ヒラギノ角ゴ Pro W3"/>
                <a:cs typeface="ヒラギノ角ゴ Pro W3"/>
              </a:defRPr>
            </a:lvl3pPr>
            <a:lvl4pPr marL="1600200" indent="-228600" eaLnBrk="0" hangingPunct="0">
              <a:defRPr>
                <a:solidFill>
                  <a:schemeClr val="tx1"/>
                </a:solidFill>
                <a:latin typeface="Arial" pitchFamily="34" charset="0"/>
                <a:ea typeface="ヒラギノ角ゴ Pro W3"/>
                <a:cs typeface="ヒラギノ角ゴ Pro W3"/>
              </a:defRPr>
            </a:lvl4pPr>
            <a:lvl5pPr marL="2057400" indent="-228600" eaLnBrk="0" hangingPunct="0">
              <a:defRPr>
                <a:solidFill>
                  <a:schemeClr val="tx1"/>
                </a:solidFill>
                <a:latin typeface="Arial" pitchFamily="34" charset="0"/>
                <a:ea typeface="ヒラギノ角ゴ Pro W3"/>
                <a:cs typeface="ヒラギノ角ゴ Pro W3"/>
              </a:defRPr>
            </a:lvl5pPr>
            <a:lvl6pPr marL="25146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6pPr>
            <a:lvl7pPr marL="29718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7pPr>
            <a:lvl8pPr marL="34290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8pPr>
            <a:lvl9pPr marL="38862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9pPr>
          </a:lstStyle>
          <a:p>
            <a:r>
              <a:rPr lang="en-US" altLang="en-US" b="1" dirty="0">
                <a:latin typeface="News Gothic MT"/>
                <a:ea typeface="News Gothic MT"/>
                <a:cs typeface="News Gothic MT"/>
              </a:rPr>
              <a:t>Household</a:t>
            </a:r>
            <a:r>
              <a:rPr lang="en-US" altLang="en-US" b="1" dirty="0">
                <a:solidFill>
                  <a:schemeClr val="bg1"/>
                </a:solidFill>
                <a:latin typeface="News Gothic MT"/>
                <a:ea typeface="News Gothic MT"/>
                <a:cs typeface="News Gothic MT"/>
              </a:rPr>
              <a:t> </a:t>
            </a:r>
            <a:r>
              <a:rPr lang="en-US" altLang="en-US" b="1" dirty="0">
                <a:latin typeface="News Gothic MT"/>
                <a:ea typeface="News Gothic MT"/>
                <a:cs typeface="News Gothic MT"/>
              </a:rPr>
              <a:t>Products</a:t>
            </a:r>
          </a:p>
        </p:txBody>
      </p:sp>
      <p:sp>
        <p:nvSpPr>
          <p:cNvPr id="24586" name="Text Box 9"/>
          <p:cNvSpPr txBox="1">
            <a:spLocks noChangeArrowheads="1"/>
          </p:cNvSpPr>
          <p:nvPr/>
        </p:nvSpPr>
        <p:spPr bwMode="auto">
          <a:xfrm>
            <a:off x="3568700" y="2790825"/>
            <a:ext cx="23637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ヒラギノ角ゴ Pro W3"/>
                <a:cs typeface="ヒラギノ角ゴ Pro W3"/>
              </a:defRPr>
            </a:lvl1pPr>
            <a:lvl2pPr marL="742950" indent="-285750" eaLnBrk="0" hangingPunct="0">
              <a:defRPr>
                <a:solidFill>
                  <a:schemeClr val="tx1"/>
                </a:solidFill>
                <a:latin typeface="Arial" pitchFamily="34" charset="0"/>
                <a:ea typeface="ヒラギノ角ゴ Pro W3"/>
                <a:cs typeface="ヒラギノ角ゴ Pro W3"/>
              </a:defRPr>
            </a:lvl2pPr>
            <a:lvl3pPr marL="1143000" indent="-228600" eaLnBrk="0" hangingPunct="0">
              <a:defRPr>
                <a:solidFill>
                  <a:schemeClr val="tx1"/>
                </a:solidFill>
                <a:latin typeface="Arial" pitchFamily="34" charset="0"/>
                <a:ea typeface="ヒラギノ角ゴ Pro W3"/>
                <a:cs typeface="ヒラギノ角ゴ Pro W3"/>
              </a:defRPr>
            </a:lvl3pPr>
            <a:lvl4pPr marL="1600200" indent="-228600" eaLnBrk="0" hangingPunct="0">
              <a:defRPr>
                <a:solidFill>
                  <a:schemeClr val="tx1"/>
                </a:solidFill>
                <a:latin typeface="Arial" pitchFamily="34" charset="0"/>
                <a:ea typeface="ヒラギノ角ゴ Pro W3"/>
                <a:cs typeface="ヒラギノ角ゴ Pro W3"/>
              </a:defRPr>
            </a:lvl4pPr>
            <a:lvl5pPr marL="2057400" indent="-228600" eaLnBrk="0" hangingPunct="0">
              <a:defRPr>
                <a:solidFill>
                  <a:schemeClr val="tx1"/>
                </a:solidFill>
                <a:latin typeface="Arial" pitchFamily="34" charset="0"/>
                <a:ea typeface="ヒラギノ角ゴ Pro W3"/>
                <a:cs typeface="ヒラギノ角ゴ Pro W3"/>
              </a:defRPr>
            </a:lvl5pPr>
            <a:lvl6pPr marL="25146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6pPr>
            <a:lvl7pPr marL="29718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7pPr>
            <a:lvl8pPr marL="34290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8pPr>
            <a:lvl9pPr marL="38862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9pPr>
          </a:lstStyle>
          <a:p>
            <a:r>
              <a:rPr lang="en-US" altLang="en-US" b="1">
                <a:solidFill>
                  <a:schemeClr val="bg1"/>
                </a:solidFill>
                <a:latin typeface="News Gothic MT"/>
                <a:ea typeface="News Gothic MT"/>
                <a:cs typeface="News Gothic MT"/>
              </a:rPr>
              <a:t>Fruits &amp; Vegetables</a:t>
            </a:r>
          </a:p>
        </p:txBody>
      </p:sp>
      <p:sp>
        <p:nvSpPr>
          <p:cNvPr id="24587" name="Text Box 10"/>
          <p:cNvSpPr txBox="1">
            <a:spLocks noChangeArrowheads="1"/>
          </p:cNvSpPr>
          <p:nvPr/>
        </p:nvSpPr>
        <p:spPr bwMode="auto">
          <a:xfrm>
            <a:off x="6197600" y="4994275"/>
            <a:ext cx="217239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ヒラギノ角ゴ Pro W3"/>
                <a:cs typeface="ヒラギノ角ゴ Pro W3"/>
              </a:defRPr>
            </a:lvl1pPr>
            <a:lvl2pPr marL="742950" indent="-285750" eaLnBrk="0" hangingPunct="0">
              <a:defRPr>
                <a:solidFill>
                  <a:schemeClr val="tx1"/>
                </a:solidFill>
                <a:latin typeface="Arial" pitchFamily="34" charset="0"/>
                <a:ea typeface="ヒラギノ角ゴ Pro W3"/>
                <a:cs typeface="ヒラギノ角ゴ Pro W3"/>
              </a:defRPr>
            </a:lvl2pPr>
            <a:lvl3pPr marL="1143000" indent="-228600" eaLnBrk="0" hangingPunct="0">
              <a:defRPr>
                <a:solidFill>
                  <a:schemeClr val="tx1"/>
                </a:solidFill>
                <a:latin typeface="Arial" pitchFamily="34" charset="0"/>
                <a:ea typeface="ヒラギノ角ゴ Pro W3"/>
                <a:cs typeface="ヒラギノ角ゴ Pro W3"/>
              </a:defRPr>
            </a:lvl3pPr>
            <a:lvl4pPr marL="1600200" indent="-228600" eaLnBrk="0" hangingPunct="0">
              <a:defRPr>
                <a:solidFill>
                  <a:schemeClr val="tx1"/>
                </a:solidFill>
                <a:latin typeface="Arial" pitchFamily="34" charset="0"/>
                <a:ea typeface="ヒラギノ角ゴ Pro W3"/>
                <a:cs typeface="ヒラギノ角ゴ Pro W3"/>
              </a:defRPr>
            </a:lvl4pPr>
            <a:lvl5pPr marL="2057400" indent="-228600" eaLnBrk="0" hangingPunct="0">
              <a:defRPr>
                <a:solidFill>
                  <a:schemeClr val="tx1"/>
                </a:solidFill>
                <a:latin typeface="Arial" pitchFamily="34" charset="0"/>
                <a:ea typeface="ヒラギノ角ゴ Pro W3"/>
                <a:cs typeface="ヒラギノ角ゴ Pro W3"/>
              </a:defRPr>
            </a:lvl5pPr>
            <a:lvl6pPr marL="25146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6pPr>
            <a:lvl7pPr marL="29718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7pPr>
            <a:lvl8pPr marL="34290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8pPr>
            <a:lvl9pPr marL="38862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9pPr>
          </a:lstStyle>
          <a:p>
            <a:r>
              <a:rPr lang="en-US" altLang="en-US" b="1" dirty="0">
                <a:solidFill>
                  <a:schemeClr val="bg1"/>
                </a:solidFill>
                <a:latin typeface="News Gothic MT"/>
                <a:ea typeface="News Gothic MT"/>
                <a:cs typeface="News Gothic MT"/>
              </a:rPr>
              <a:t>Child Care </a:t>
            </a:r>
            <a:r>
              <a:rPr lang="en-US" altLang="en-US" b="1" dirty="0" smtClean="0">
                <a:solidFill>
                  <a:schemeClr val="bg1"/>
                </a:solidFill>
                <a:latin typeface="News Gothic MT"/>
                <a:ea typeface="News Gothic MT"/>
                <a:cs typeface="News Gothic MT"/>
              </a:rPr>
              <a:t>Homes</a:t>
            </a:r>
            <a:endParaRPr lang="en-US" altLang="en-US" b="1" dirty="0">
              <a:solidFill>
                <a:schemeClr val="bg1"/>
              </a:solidFill>
              <a:latin typeface="News Gothic MT"/>
              <a:ea typeface="News Gothic MT"/>
              <a:cs typeface="News Gothic MT"/>
            </a:endParaRPr>
          </a:p>
          <a:p>
            <a:r>
              <a:rPr lang="en-US" altLang="en-US" b="1" dirty="0">
                <a:solidFill>
                  <a:schemeClr val="bg1"/>
                </a:solidFill>
                <a:latin typeface="News Gothic MT"/>
                <a:ea typeface="News Gothic MT"/>
                <a:cs typeface="News Gothic MT"/>
              </a:rPr>
              <a:t>&amp; </a:t>
            </a:r>
            <a:r>
              <a:rPr lang="en-US" altLang="en-US" b="1" dirty="0" smtClean="0">
                <a:solidFill>
                  <a:schemeClr val="bg1"/>
                </a:solidFill>
                <a:latin typeface="News Gothic MT"/>
                <a:ea typeface="News Gothic MT"/>
                <a:cs typeface="News Gothic MT"/>
              </a:rPr>
              <a:t>Centers</a:t>
            </a:r>
            <a:endParaRPr lang="en-US" altLang="en-US" b="1" dirty="0">
              <a:solidFill>
                <a:schemeClr val="bg1"/>
              </a:solidFill>
              <a:latin typeface="News Gothic MT"/>
              <a:ea typeface="News Gothic MT"/>
              <a:cs typeface="News Gothic MT"/>
            </a:endParaRPr>
          </a:p>
        </p:txBody>
      </p:sp>
      <p:sp>
        <p:nvSpPr>
          <p:cNvPr id="24588" name="Text Box 11"/>
          <p:cNvSpPr txBox="1">
            <a:spLocks noChangeArrowheads="1"/>
          </p:cNvSpPr>
          <p:nvPr/>
        </p:nvSpPr>
        <p:spPr bwMode="auto">
          <a:xfrm>
            <a:off x="759990" y="5017572"/>
            <a:ext cx="110799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ヒラギノ角ゴ Pro W3"/>
                <a:cs typeface="ヒラギノ角ゴ Pro W3"/>
              </a:defRPr>
            </a:lvl1pPr>
            <a:lvl2pPr marL="742950" indent="-285750" eaLnBrk="0" hangingPunct="0">
              <a:defRPr>
                <a:solidFill>
                  <a:schemeClr val="tx1"/>
                </a:solidFill>
                <a:latin typeface="Arial" pitchFamily="34" charset="0"/>
                <a:ea typeface="ヒラギノ角ゴ Pro W3"/>
                <a:cs typeface="ヒラギノ角ゴ Pro W3"/>
              </a:defRPr>
            </a:lvl2pPr>
            <a:lvl3pPr marL="1143000" indent="-228600" eaLnBrk="0" hangingPunct="0">
              <a:defRPr>
                <a:solidFill>
                  <a:schemeClr val="tx1"/>
                </a:solidFill>
                <a:latin typeface="Arial" pitchFamily="34" charset="0"/>
                <a:ea typeface="ヒラギノ角ゴ Pro W3"/>
                <a:cs typeface="ヒラギノ角ゴ Pro W3"/>
              </a:defRPr>
            </a:lvl3pPr>
            <a:lvl4pPr marL="1600200" indent="-228600" eaLnBrk="0" hangingPunct="0">
              <a:defRPr>
                <a:solidFill>
                  <a:schemeClr val="tx1"/>
                </a:solidFill>
                <a:latin typeface="Arial" pitchFamily="34" charset="0"/>
                <a:ea typeface="ヒラギノ角ゴ Pro W3"/>
                <a:cs typeface="ヒラギノ角ゴ Pro W3"/>
              </a:defRPr>
            </a:lvl4pPr>
            <a:lvl5pPr marL="2057400" indent="-228600" eaLnBrk="0" hangingPunct="0">
              <a:defRPr>
                <a:solidFill>
                  <a:schemeClr val="tx1"/>
                </a:solidFill>
                <a:latin typeface="Arial" pitchFamily="34" charset="0"/>
                <a:ea typeface="ヒラギノ角ゴ Pro W3"/>
                <a:cs typeface="ヒラギノ角ゴ Pro W3"/>
              </a:defRPr>
            </a:lvl5pPr>
            <a:lvl6pPr marL="25146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6pPr>
            <a:lvl7pPr marL="29718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7pPr>
            <a:lvl8pPr marL="34290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8pPr>
            <a:lvl9pPr marL="38862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9pPr>
          </a:lstStyle>
          <a:p>
            <a:r>
              <a:rPr lang="en-US" altLang="en-US" b="1" dirty="0" smtClean="0">
                <a:solidFill>
                  <a:schemeClr val="bg1"/>
                </a:solidFill>
                <a:latin typeface="News Gothic MT"/>
                <a:ea typeface="News Gothic MT"/>
                <a:cs typeface="News Gothic MT"/>
              </a:rPr>
              <a:t>Housing</a:t>
            </a:r>
            <a:endParaRPr lang="en-US" altLang="en-US" b="1" dirty="0">
              <a:solidFill>
                <a:schemeClr val="bg1"/>
              </a:solidFill>
              <a:latin typeface="News Gothic MT"/>
              <a:ea typeface="News Gothic MT"/>
              <a:cs typeface="News Gothic MT"/>
            </a:endParaRPr>
          </a:p>
        </p:txBody>
      </p:sp>
      <p:sp>
        <p:nvSpPr>
          <p:cNvPr id="24589" name="Text Box 12"/>
          <p:cNvSpPr txBox="1">
            <a:spLocks noChangeArrowheads="1"/>
          </p:cNvSpPr>
          <p:nvPr/>
        </p:nvSpPr>
        <p:spPr bwMode="auto">
          <a:xfrm>
            <a:off x="365125" y="2527300"/>
            <a:ext cx="226536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ヒラギノ角ゴ Pro W3"/>
                <a:cs typeface="ヒラギノ角ゴ Pro W3"/>
              </a:defRPr>
            </a:lvl1pPr>
            <a:lvl2pPr marL="742950" indent="-285750" eaLnBrk="0" hangingPunct="0">
              <a:defRPr>
                <a:solidFill>
                  <a:schemeClr val="tx1"/>
                </a:solidFill>
                <a:latin typeface="Arial" pitchFamily="34" charset="0"/>
                <a:ea typeface="ヒラギノ角ゴ Pro W3"/>
                <a:cs typeface="ヒラギノ角ゴ Pro W3"/>
              </a:defRPr>
            </a:lvl2pPr>
            <a:lvl3pPr marL="1143000" indent="-228600" eaLnBrk="0" hangingPunct="0">
              <a:defRPr>
                <a:solidFill>
                  <a:schemeClr val="tx1"/>
                </a:solidFill>
                <a:latin typeface="Arial" pitchFamily="34" charset="0"/>
                <a:ea typeface="ヒラギノ角ゴ Pro W3"/>
                <a:cs typeface="ヒラギノ角ゴ Pro W3"/>
              </a:defRPr>
            </a:lvl3pPr>
            <a:lvl4pPr marL="1600200" indent="-228600" eaLnBrk="0" hangingPunct="0">
              <a:defRPr>
                <a:solidFill>
                  <a:schemeClr val="tx1"/>
                </a:solidFill>
                <a:latin typeface="Arial" pitchFamily="34" charset="0"/>
                <a:ea typeface="ヒラギノ角ゴ Pro W3"/>
                <a:cs typeface="ヒラギノ角ゴ Pro W3"/>
              </a:defRPr>
            </a:lvl4pPr>
            <a:lvl5pPr marL="2057400" indent="-228600" eaLnBrk="0" hangingPunct="0">
              <a:defRPr>
                <a:solidFill>
                  <a:schemeClr val="tx1"/>
                </a:solidFill>
                <a:latin typeface="Arial" pitchFamily="34" charset="0"/>
                <a:ea typeface="ヒラギノ角ゴ Pro W3"/>
                <a:cs typeface="ヒラギノ角ゴ Pro W3"/>
              </a:defRPr>
            </a:lvl5pPr>
            <a:lvl6pPr marL="25146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6pPr>
            <a:lvl7pPr marL="29718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7pPr>
            <a:lvl8pPr marL="34290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8pPr>
            <a:lvl9pPr marL="38862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9pPr>
          </a:lstStyle>
          <a:p>
            <a:r>
              <a:rPr lang="en-US" altLang="en-US" b="1">
                <a:solidFill>
                  <a:schemeClr val="bg1"/>
                </a:solidFill>
                <a:latin typeface="News Gothic MT"/>
                <a:ea typeface="News Gothic MT"/>
                <a:cs typeface="News Gothic MT"/>
              </a:rPr>
              <a:t>Agricultural Fields</a:t>
            </a:r>
          </a:p>
          <a:p>
            <a:r>
              <a:rPr lang="en-US" altLang="en-US" b="1">
                <a:solidFill>
                  <a:schemeClr val="bg1"/>
                </a:solidFill>
                <a:latin typeface="News Gothic MT"/>
                <a:ea typeface="News Gothic MT"/>
                <a:cs typeface="News Gothic MT"/>
              </a:rPr>
              <a:t>Pesticide Drift</a:t>
            </a:r>
          </a:p>
        </p:txBody>
      </p:sp>
      <p:sp>
        <p:nvSpPr>
          <p:cNvPr id="24590" name="Text Box 13"/>
          <p:cNvSpPr txBox="1">
            <a:spLocks noChangeArrowheads="1"/>
          </p:cNvSpPr>
          <p:nvPr/>
        </p:nvSpPr>
        <p:spPr bwMode="auto">
          <a:xfrm>
            <a:off x="0" y="5594350"/>
            <a:ext cx="48037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ヒラギノ角ゴ Pro W3"/>
                <a:cs typeface="ヒラギノ角ゴ Pro W3"/>
              </a:defRPr>
            </a:lvl1pPr>
            <a:lvl2pPr marL="742950" indent="-285750" eaLnBrk="0" hangingPunct="0">
              <a:defRPr>
                <a:solidFill>
                  <a:schemeClr val="tx1"/>
                </a:solidFill>
                <a:latin typeface="Arial" pitchFamily="34" charset="0"/>
                <a:ea typeface="ヒラギノ角ゴ Pro W3"/>
                <a:cs typeface="ヒラギノ角ゴ Pro W3"/>
              </a:defRPr>
            </a:lvl2pPr>
            <a:lvl3pPr marL="1143000" indent="-228600" eaLnBrk="0" hangingPunct="0">
              <a:defRPr>
                <a:solidFill>
                  <a:schemeClr val="tx1"/>
                </a:solidFill>
                <a:latin typeface="Arial" pitchFamily="34" charset="0"/>
                <a:ea typeface="ヒラギノ角ゴ Pro W3"/>
                <a:cs typeface="ヒラギノ角ゴ Pro W3"/>
              </a:defRPr>
            </a:lvl3pPr>
            <a:lvl4pPr marL="1600200" indent="-228600" eaLnBrk="0" hangingPunct="0">
              <a:defRPr>
                <a:solidFill>
                  <a:schemeClr val="tx1"/>
                </a:solidFill>
                <a:latin typeface="Arial" pitchFamily="34" charset="0"/>
                <a:ea typeface="ヒラギノ角ゴ Pro W3"/>
                <a:cs typeface="ヒラギノ角ゴ Pro W3"/>
              </a:defRPr>
            </a:lvl4pPr>
            <a:lvl5pPr marL="2057400" indent="-228600" eaLnBrk="0" hangingPunct="0">
              <a:defRPr>
                <a:solidFill>
                  <a:schemeClr val="tx1"/>
                </a:solidFill>
                <a:latin typeface="Arial" pitchFamily="34" charset="0"/>
                <a:ea typeface="ヒラギノ角ゴ Pro W3"/>
                <a:cs typeface="ヒラギノ角ゴ Pro W3"/>
              </a:defRPr>
            </a:lvl5pPr>
            <a:lvl6pPr marL="25146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6pPr>
            <a:lvl7pPr marL="29718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7pPr>
            <a:lvl8pPr marL="34290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8pPr>
            <a:lvl9pPr marL="38862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9pPr>
          </a:lstStyle>
          <a:p>
            <a:r>
              <a:rPr lang="en-US" altLang="en-US" sz="1000" dirty="0">
                <a:latin typeface="News Gothic MT"/>
              </a:rPr>
              <a:t>Sanborn et al. Identifying and Managing Adverse Environmental Health Effects: 4 </a:t>
            </a:r>
          </a:p>
          <a:p>
            <a:r>
              <a:rPr lang="en-US" altLang="en-US" sz="1000" dirty="0">
                <a:latin typeface="News Gothic MT"/>
              </a:rPr>
              <a:t>  Pesticides.  CMAJ May 28, 2002:  166 (11):  1431-1436</a:t>
            </a:r>
            <a:endParaRPr lang="en-US" altLang="en-US" dirty="0">
              <a:latin typeface="News Gothic MT"/>
            </a:endParaRPr>
          </a:p>
        </p:txBody>
      </p:sp>
      <p:sp>
        <p:nvSpPr>
          <p:cNvPr id="24591" name="Text Box 16"/>
          <p:cNvSpPr txBox="1">
            <a:spLocks noChangeArrowheads="1"/>
          </p:cNvSpPr>
          <p:nvPr/>
        </p:nvSpPr>
        <p:spPr bwMode="auto">
          <a:xfrm>
            <a:off x="3779280" y="4965481"/>
            <a:ext cx="172354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ヒラギノ角ゴ Pro W3"/>
                <a:cs typeface="ヒラギノ角ゴ Pro W3"/>
              </a:defRPr>
            </a:lvl1pPr>
            <a:lvl2pPr marL="742950" indent="-285750" eaLnBrk="0" hangingPunct="0">
              <a:defRPr>
                <a:solidFill>
                  <a:schemeClr val="tx1"/>
                </a:solidFill>
                <a:latin typeface="Arial" pitchFamily="34" charset="0"/>
                <a:ea typeface="ヒラギノ角ゴ Pro W3"/>
                <a:cs typeface="ヒラギノ角ゴ Pro W3"/>
              </a:defRPr>
            </a:lvl2pPr>
            <a:lvl3pPr marL="1143000" indent="-228600" eaLnBrk="0" hangingPunct="0">
              <a:defRPr>
                <a:solidFill>
                  <a:schemeClr val="tx1"/>
                </a:solidFill>
                <a:latin typeface="Arial" pitchFamily="34" charset="0"/>
                <a:ea typeface="ヒラギノ角ゴ Pro W3"/>
                <a:cs typeface="ヒラギノ角ゴ Pro W3"/>
              </a:defRPr>
            </a:lvl3pPr>
            <a:lvl4pPr marL="1600200" indent="-228600" eaLnBrk="0" hangingPunct="0">
              <a:defRPr>
                <a:solidFill>
                  <a:schemeClr val="tx1"/>
                </a:solidFill>
                <a:latin typeface="Arial" pitchFamily="34" charset="0"/>
                <a:ea typeface="ヒラギノ角ゴ Pro W3"/>
                <a:cs typeface="ヒラギノ角ゴ Pro W3"/>
              </a:defRPr>
            </a:lvl4pPr>
            <a:lvl5pPr marL="2057400" indent="-228600" eaLnBrk="0" hangingPunct="0">
              <a:defRPr>
                <a:solidFill>
                  <a:schemeClr val="tx1"/>
                </a:solidFill>
                <a:latin typeface="Arial" pitchFamily="34" charset="0"/>
                <a:ea typeface="ヒラギノ角ゴ Pro W3"/>
                <a:cs typeface="ヒラギノ角ゴ Pro W3"/>
              </a:defRPr>
            </a:lvl5pPr>
            <a:lvl6pPr marL="25146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6pPr>
            <a:lvl7pPr marL="29718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7pPr>
            <a:lvl8pPr marL="34290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8pPr>
            <a:lvl9pPr marL="38862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9pPr>
          </a:lstStyle>
          <a:p>
            <a:pPr algn="ctr"/>
            <a:r>
              <a:rPr lang="en-US" altLang="en-US" b="1" dirty="0" smtClean="0">
                <a:solidFill>
                  <a:schemeClr val="bg1"/>
                </a:solidFill>
                <a:latin typeface="News Gothic MT"/>
                <a:ea typeface="News Gothic MT"/>
                <a:cs typeface="News Gothic MT"/>
              </a:rPr>
              <a:t>Contaminated</a:t>
            </a:r>
          </a:p>
          <a:p>
            <a:pPr algn="ctr"/>
            <a:r>
              <a:rPr lang="en-US" altLang="en-US" b="1" dirty="0" smtClean="0">
                <a:solidFill>
                  <a:schemeClr val="bg1"/>
                </a:solidFill>
                <a:latin typeface="News Gothic MT"/>
                <a:ea typeface="News Gothic MT"/>
                <a:cs typeface="News Gothic MT"/>
              </a:rPr>
              <a:t> </a:t>
            </a:r>
            <a:r>
              <a:rPr lang="en-US" altLang="en-US" b="1" dirty="0">
                <a:solidFill>
                  <a:schemeClr val="bg1"/>
                </a:solidFill>
                <a:latin typeface="News Gothic MT"/>
                <a:ea typeface="News Gothic MT"/>
                <a:cs typeface="News Gothic MT"/>
              </a:rPr>
              <a:t>Water</a:t>
            </a:r>
          </a:p>
        </p:txBody>
      </p:sp>
      <p:sp>
        <p:nvSpPr>
          <p:cNvPr id="18" name="Footer Placeholder 3"/>
          <p:cNvSpPr>
            <a:spLocks noGrp="1"/>
          </p:cNvSpPr>
          <p:nvPr>
            <p:ph type="ftr" sz="quarter" idx="11"/>
          </p:nvPr>
        </p:nvSpPr>
        <p:spPr>
          <a:xfrm rot="5400000">
            <a:off x="4784724" y="4908550"/>
            <a:ext cx="8229600" cy="365125"/>
          </a:xfrm>
        </p:spPr>
        <p:txBody>
          <a:bodyPr/>
          <a:lstStyle/>
          <a:p>
            <a:pPr>
              <a:defRPr/>
            </a:pPr>
            <a:r>
              <a:rPr lang="en-US" smtClean="0"/>
              <a:t>© UCSF CCHP 2016</a:t>
            </a:r>
            <a:endParaRPr lang="en-US"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0"/>
            <a:ext cx="7772400" cy="917575"/>
          </a:xfrm>
        </p:spPr>
        <p:txBody>
          <a:bodyPr/>
          <a:lstStyle/>
          <a:p>
            <a:pPr>
              <a:defRPr/>
            </a:pPr>
            <a:r>
              <a:rPr lang="en-US" dirty="0" smtClean="0"/>
              <a:t/>
            </a:r>
            <a:br>
              <a:rPr lang="en-US" dirty="0" smtClean="0"/>
            </a:br>
            <a:r>
              <a:rPr lang="en-US" dirty="0" smtClean="0"/>
              <a:t> </a:t>
            </a:r>
            <a:r>
              <a:rPr lang="en-US" sz="2800" dirty="0" smtClean="0"/>
              <a:t>Environmental Working Group (EWG)</a:t>
            </a:r>
            <a:r>
              <a:rPr lang="en-US" dirty="0" smtClean="0"/>
              <a:t/>
            </a:r>
            <a:br>
              <a:rPr lang="en-US" dirty="0" smtClean="0"/>
            </a:br>
            <a:endParaRPr lang="en-US" dirty="0"/>
          </a:p>
        </p:txBody>
      </p:sp>
      <p:sp>
        <p:nvSpPr>
          <p:cNvPr id="5" name="TextBox 4"/>
          <p:cNvSpPr txBox="1"/>
          <p:nvPr/>
        </p:nvSpPr>
        <p:spPr>
          <a:xfrm>
            <a:off x="0" y="5932527"/>
            <a:ext cx="9144000" cy="923330"/>
          </a:xfrm>
          <a:prstGeom prst="rect">
            <a:avLst/>
          </a:prstGeom>
          <a:solidFill>
            <a:schemeClr val="bg1"/>
          </a:solidFill>
        </p:spPr>
        <p:txBody>
          <a:bodyPr wrap="square" rtlCol="0">
            <a:spAutoFit/>
          </a:bodyPr>
          <a:lstStyle/>
          <a:p>
            <a:pPr algn="ctr"/>
            <a:endParaRPr lang="en-US" dirty="0" smtClean="0"/>
          </a:p>
          <a:p>
            <a:pPr algn="ctr"/>
            <a:r>
              <a:rPr lang="en-US" dirty="0" smtClean="0"/>
              <a:t>Find </a:t>
            </a:r>
            <a:r>
              <a:rPr lang="en-US" dirty="0"/>
              <a:t>the guide at </a:t>
            </a:r>
            <a:r>
              <a:rPr lang="en-US" dirty="0">
                <a:hlinkClick r:id="rId3"/>
              </a:rPr>
              <a:t>http://www.ewg.org/foodnews</a:t>
            </a:r>
            <a:r>
              <a:rPr lang="en-US" dirty="0" smtClean="0">
                <a:hlinkClick r:id="rId3"/>
              </a:rPr>
              <a:t>/</a:t>
            </a:r>
            <a:endParaRPr lang="en-US" dirty="0" smtClean="0"/>
          </a:p>
          <a:p>
            <a:endParaRPr lang="en-US" dirty="0"/>
          </a:p>
        </p:txBody>
      </p:sp>
      <p:sp>
        <p:nvSpPr>
          <p:cNvPr id="7" name="Slide Number Placeholder 6"/>
          <p:cNvSpPr>
            <a:spLocks noGrp="1"/>
          </p:cNvSpPr>
          <p:nvPr>
            <p:ph type="sldNum" sz="quarter" idx="12"/>
          </p:nvPr>
        </p:nvSpPr>
        <p:spPr/>
        <p:txBody>
          <a:bodyPr/>
          <a:lstStyle/>
          <a:p>
            <a:pPr>
              <a:defRPr/>
            </a:pPr>
            <a:fld id="{BA5839C9-8681-49D9-8E55-6DDEC8466528}" type="slidenum">
              <a:rPr lang="en-US" smtClean="0"/>
              <a:pPr>
                <a:defRPr/>
              </a:pPr>
              <a:t>19</a:t>
            </a:fld>
            <a:endParaRPr lang="en-US" dirty="0"/>
          </a:p>
        </p:txBody>
      </p:sp>
      <p:sp>
        <p:nvSpPr>
          <p:cNvPr id="8" name="Footer Placeholder 3"/>
          <p:cNvSpPr>
            <a:spLocks noGrp="1"/>
          </p:cNvSpPr>
          <p:nvPr>
            <p:ph type="ftr" sz="quarter" idx="11"/>
          </p:nvPr>
        </p:nvSpPr>
        <p:spPr>
          <a:xfrm rot="5400000">
            <a:off x="4784724" y="4908550"/>
            <a:ext cx="8229600" cy="365125"/>
          </a:xfrm>
        </p:spPr>
        <p:txBody>
          <a:bodyPr/>
          <a:lstStyle/>
          <a:p>
            <a:pPr>
              <a:defRPr/>
            </a:pPr>
            <a:r>
              <a:rPr lang="en-US" smtClean="0"/>
              <a:t>© UCSF CCHP 2016</a:t>
            </a:r>
            <a:endParaRPr lang="en-US" dirty="0"/>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14500" y="1219158"/>
            <a:ext cx="5715000" cy="4466166"/>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54038"/>
            <a:ext cx="8229600" cy="584200"/>
          </a:xfrm>
        </p:spPr>
        <p:txBody>
          <a:bodyPr/>
          <a:lstStyle/>
          <a:p>
            <a:pPr>
              <a:defRPr/>
            </a:pPr>
            <a:r>
              <a:rPr lang="en-US" dirty="0" smtClean="0">
                <a:latin typeface="+mj-lt"/>
              </a:rPr>
              <a:t>Icebreaker questions</a:t>
            </a:r>
            <a:endParaRPr lang="en-US" dirty="0">
              <a:latin typeface="+mj-lt"/>
            </a:endParaRPr>
          </a:p>
        </p:txBody>
      </p:sp>
      <p:sp>
        <p:nvSpPr>
          <p:cNvPr id="3" name="Content Placeholder 2"/>
          <p:cNvSpPr txBox="1">
            <a:spLocks/>
          </p:cNvSpPr>
          <p:nvPr/>
        </p:nvSpPr>
        <p:spPr>
          <a:xfrm>
            <a:off x="717550" y="1600200"/>
            <a:ext cx="7969250" cy="4525963"/>
          </a:xfrm>
          <a:prstGeom prst="rect">
            <a:avLst/>
          </a:prstGeom>
        </p:spPr>
        <p:txBody>
          <a:bodyPr/>
          <a:lstStyle/>
          <a:p>
            <a:pPr marL="514350" indent="-514350" eaLnBrk="0" hangingPunct="0">
              <a:spcBef>
                <a:spcPct val="20000"/>
              </a:spcBef>
              <a:buFont typeface="+mj-lt"/>
              <a:buAutoNum type="arabicPeriod"/>
              <a:defRPr/>
            </a:pPr>
            <a:r>
              <a:rPr lang="en-US" sz="2800" spc="300" dirty="0">
                <a:latin typeface="News Gothic MT"/>
                <a:ea typeface="ヒラギノ角ゴ Pro W3" pitchFamily="37" charset="-128"/>
                <a:cs typeface="News Gothic MT"/>
              </a:rPr>
              <a:t>What’s your name</a:t>
            </a:r>
            <a:r>
              <a:rPr lang="en-US" sz="2800" spc="300" dirty="0" smtClean="0">
                <a:latin typeface="News Gothic MT"/>
                <a:ea typeface="ヒラギノ角ゴ Pro W3" pitchFamily="37" charset="-128"/>
                <a:cs typeface="News Gothic MT"/>
              </a:rPr>
              <a:t>?</a:t>
            </a:r>
          </a:p>
          <a:p>
            <a:pPr marL="514350" indent="-514350" eaLnBrk="0" hangingPunct="0">
              <a:spcBef>
                <a:spcPct val="20000"/>
              </a:spcBef>
              <a:buFont typeface="+mj-lt"/>
              <a:buAutoNum type="arabicPeriod"/>
              <a:defRPr/>
            </a:pPr>
            <a:endParaRPr lang="en-US" sz="2800" spc="300" dirty="0">
              <a:latin typeface="News Gothic MT"/>
              <a:ea typeface="ヒラギノ角ゴ Pro W3" pitchFamily="37" charset="-128"/>
              <a:cs typeface="News Gothic MT"/>
            </a:endParaRPr>
          </a:p>
          <a:p>
            <a:pPr marL="514350" indent="-514350" eaLnBrk="0" hangingPunct="0">
              <a:spcBef>
                <a:spcPct val="20000"/>
              </a:spcBef>
              <a:buFont typeface="+mj-lt"/>
              <a:buAutoNum type="arabicPeriod"/>
              <a:defRPr/>
            </a:pPr>
            <a:r>
              <a:rPr lang="en-US" sz="2800" spc="300" dirty="0">
                <a:latin typeface="News Gothic MT"/>
                <a:ea typeface="ヒラギノ角ゴ Pro W3" pitchFamily="37" charset="-128"/>
                <a:cs typeface="News Gothic MT"/>
              </a:rPr>
              <a:t>What’s the pest that bothers you the most</a:t>
            </a:r>
            <a:r>
              <a:rPr lang="en-US" sz="2800" spc="300" dirty="0" smtClean="0">
                <a:latin typeface="News Gothic MT"/>
                <a:ea typeface="ヒラギノ角ゴ Pro W3" pitchFamily="37" charset="-128"/>
                <a:cs typeface="News Gothic MT"/>
              </a:rPr>
              <a:t>?</a:t>
            </a:r>
          </a:p>
          <a:p>
            <a:pPr marL="514350" indent="-514350" eaLnBrk="0" hangingPunct="0">
              <a:spcBef>
                <a:spcPct val="20000"/>
              </a:spcBef>
              <a:buFont typeface="+mj-lt"/>
              <a:buAutoNum type="arabicPeriod"/>
              <a:defRPr/>
            </a:pPr>
            <a:endParaRPr lang="en-US" sz="2800" spc="300" dirty="0">
              <a:latin typeface="News Gothic MT"/>
              <a:ea typeface="ヒラギノ角ゴ Pro W3" pitchFamily="37" charset="-128"/>
              <a:cs typeface="News Gothic MT"/>
            </a:endParaRPr>
          </a:p>
          <a:p>
            <a:pPr marL="514350" indent="-514350" eaLnBrk="0" hangingPunct="0">
              <a:spcBef>
                <a:spcPct val="20000"/>
              </a:spcBef>
              <a:buFont typeface="+mj-lt"/>
              <a:buAutoNum type="arabicPeriod"/>
              <a:defRPr/>
            </a:pPr>
            <a:r>
              <a:rPr lang="en-US" sz="2800" spc="300" dirty="0">
                <a:latin typeface="News Gothic MT"/>
                <a:ea typeface="ヒラギノ角ゴ Pro W3" pitchFamily="37" charset="-128"/>
                <a:cs typeface="News Gothic MT"/>
              </a:rPr>
              <a:t>What would you like to learn from today’s workshop?</a:t>
            </a:r>
          </a:p>
        </p:txBody>
      </p:sp>
      <p:sp>
        <p:nvSpPr>
          <p:cNvPr id="4" name="Slide Number Placeholder 3"/>
          <p:cNvSpPr>
            <a:spLocks noGrp="1"/>
          </p:cNvSpPr>
          <p:nvPr>
            <p:ph type="sldNum" sz="quarter" idx="4294967295"/>
          </p:nvPr>
        </p:nvSpPr>
        <p:spPr>
          <a:xfrm>
            <a:off x="6553200" y="6356350"/>
            <a:ext cx="2133600" cy="365125"/>
          </a:xfrm>
          <a:prstGeom prst="rect">
            <a:avLst/>
          </a:prstGeom>
        </p:spPr>
        <p:txBody>
          <a:bodyPr/>
          <a:lstStyle/>
          <a:p>
            <a:pPr>
              <a:defRPr/>
            </a:pPr>
            <a:fld id="{99432149-FA29-4B6D-9CE3-4AF659AE6CBD}" type="slidenum">
              <a:rPr lang="en-US" smtClean="0"/>
              <a:pPr>
                <a:defRPr/>
              </a:pPr>
              <a:t>2</a:t>
            </a:fld>
            <a:endParaRPr lang="en-US" dirty="0"/>
          </a:p>
        </p:txBody>
      </p:sp>
      <p:sp>
        <p:nvSpPr>
          <p:cNvPr id="6" name="Footer Placeholder 3"/>
          <p:cNvSpPr txBox="1">
            <a:spLocks/>
          </p:cNvSpPr>
          <p:nvPr/>
        </p:nvSpPr>
        <p:spPr>
          <a:xfrm rot="5400000">
            <a:off x="4827061" y="8092294"/>
            <a:ext cx="7977777" cy="365125"/>
          </a:xfrm>
          <a:prstGeom prst="rect">
            <a:avLst/>
          </a:prstGeom>
        </p:spPr>
        <p:txBody>
          <a:bodyPr/>
          <a:lstStyle>
            <a:defPPr>
              <a:defRPr lang="en-US"/>
            </a:defPPr>
            <a:lvl1pPr algn="l" defTabSz="457200" rtl="0" fontAlgn="base">
              <a:spcBef>
                <a:spcPct val="0"/>
              </a:spcBef>
              <a:spcAft>
                <a:spcPct val="0"/>
              </a:spcAft>
              <a:defRPr kern="1200">
                <a:solidFill>
                  <a:schemeClr val="tx1"/>
                </a:solidFill>
                <a:latin typeface="Arial" pitchFamily="34" charset="0"/>
                <a:ea typeface="ヒラギノ角ゴ Pro W3"/>
                <a:cs typeface="ヒラギノ角ゴ Pro W3"/>
              </a:defRPr>
            </a:lvl1pPr>
            <a:lvl2pPr marL="457200" algn="l" defTabSz="457200" rtl="0" fontAlgn="base">
              <a:spcBef>
                <a:spcPct val="0"/>
              </a:spcBef>
              <a:spcAft>
                <a:spcPct val="0"/>
              </a:spcAft>
              <a:defRPr kern="1200">
                <a:solidFill>
                  <a:schemeClr val="tx1"/>
                </a:solidFill>
                <a:latin typeface="Arial" pitchFamily="34" charset="0"/>
                <a:ea typeface="ヒラギノ角ゴ Pro W3"/>
                <a:cs typeface="ヒラギノ角ゴ Pro W3"/>
              </a:defRPr>
            </a:lvl2pPr>
            <a:lvl3pPr marL="914400" algn="l" defTabSz="457200" rtl="0" fontAlgn="base">
              <a:spcBef>
                <a:spcPct val="0"/>
              </a:spcBef>
              <a:spcAft>
                <a:spcPct val="0"/>
              </a:spcAft>
              <a:defRPr kern="1200">
                <a:solidFill>
                  <a:schemeClr val="tx1"/>
                </a:solidFill>
                <a:latin typeface="Arial" pitchFamily="34" charset="0"/>
                <a:ea typeface="ヒラギノ角ゴ Pro W3"/>
                <a:cs typeface="ヒラギノ角ゴ Pro W3"/>
              </a:defRPr>
            </a:lvl3pPr>
            <a:lvl4pPr marL="1371600" algn="l" defTabSz="457200" rtl="0" fontAlgn="base">
              <a:spcBef>
                <a:spcPct val="0"/>
              </a:spcBef>
              <a:spcAft>
                <a:spcPct val="0"/>
              </a:spcAft>
              <a:defRPr kern="1200">
                <a:solidFill>
                  <a:schemeClr val="tx1"/>
                </a:solidFill>
                <a:latin typeface="Arial" pitchFamily="34" charset="0"/>
                <a:ea typeface="ヒラギノ角ゴ Pro W3"/>
                <a:cs typeface="ヒラギノ角ゴ Pro W3"/>
              </a:defRPr>
            </a:lvl4pPr>
            <a:lvl5pPr marL="1828800" algn="l" defTabSz="457200" rtl="0" fontAlgn="base">
              <a:spcBef>
                <a:spcPct val="0"/>
              </a:spcBef>
              <a:spcAft>
                <a:spcPct val="0"/>
              </a:spcAft>
              <a:defRPr kern="1200">
                <a:solidFill>
                  <a:schemeClr val="tx1"/>
                </a:solidFill>
                <a:latin typeface="Arial" pitchFamily="34" charset="0"/>
                <a:ea typeface="ヒラギノ角ゴ Pro W3"/>
                <a:cs typeface="ヒラギノ角ゴ Pro W3"/>
              </a:defRPr>
            </a:lvl5pPr>
            <a:lvl6pPr marL="2286000" algn="l" defTabSz="914400" rtl="0" eaLnBrk="1" latinLnBrk="0" hangingPunct="1">
              <a:defRPr kern="1200">
                <a:solidFill>
                  <a:schemeClr val="tx1"/>
                </a:solidFill>
                <a:latin typeface="Arial" pitchFamily="34" charset="0"/>
                <a:ea typeface="ヒラギノ角ゴ Pro W3"/>
                <a:cs typeface="ヒラギノ角ゴ Pro W3"/>
              </a:defRPr>
            </a:lvl6pPr>
            <a:lvl7pPr marL="2743200" algn="l" defTabSz="914400" rtl="0" eaLnBrk="1" latinLnBrk="0" hangingPunct="1">
              <a:defRPr kern="1200">
                <a:solidFill>
                  <a:schemeClr val="tx1"/>
                </a:solidFill>
                <a:latin typeface="Arial" pitchFamily="34" charset="0"/>
                <a:ea typeface="ヒラギノ角ゴ Pro W3"/>
                <a:cs typeface="ヒラギノ角ゴ Pro W3"/>
              </a:defRPr>
            </a:lvl7pPr>
            <a:lvl8pPr marL="3200400" algn="l" defTabSz="914400" rtl="0" eaLnBrk="1" latinLnBrk="0" hangingPunct="1">
              <a:defRPr kern="1200">
                <a:solidFill>
                  <a:schemeClr val="tx1"/>
                </a:solidFill>
                <a:latin typeface="Arial" pitchFamily="34" charset="0"/>
                <a:ea typeface="ヒラギノ角ゴ Pro W3"/>
                <a:cs typeface="ヒラギノ角ゴ Pro W3"/>
              </a:defRPr>
            </a:lvl8pPr>
            <a:lvl9pPr marL="3657600" algn="l" defTabSz="914400" rtl="0" eaLnBrk="1" latinLnBrk="0" hangingPunct="1">
              <a:defRPr kern="1200">
                <a:solidFill>
                  <a:schemeClr val="tx1"/>
                </a:solidFill>
                <a:latin typeface="Arial" pitchFamily="34" charset="0"/>
                <a:ea typeface="ヒラギノ角ゴ Pro W3"/>
                <a:cs typeface="ヒラギノ角ゴ Pro W3"/>
              </a:defRPr>
            </a:lvl9pPr>
          </a:lstStyle>
          <a:p>
            <a:pPr>
              <a:defRPr/>
            </a:pPr>
            <a:r>
              <a:rPr lang="en-US" sz="1200" dirty="0" smtClean="0"/>
              <a:t>© UCSF CCHP 2016</a:t>
            </a:r>
            <a:endParaRPr lang="en-US" sz="1200" dirty="0"/>
          </a:p>
        </p:txBody>
      </p:sp>
    </p:spTree>
    <p:extLst>
      <p:ext uri="{BB962C8B-B14F-4D97-AF65-F5344CB8AC3E}">
        <p14:creationId xmlns:p14="http://schemas.microsoft.com/office/powerpoint/2010/main" val="227512712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84188"/>
            <a:ext cx="8229600" cy="585787"/>
          </a:xfrm>
        </p:spPr>
        <p:txBody>
          <a:bodyPr/>
          <a:lstStyle/>
          <a:p>
            <a:pPr>
              <a:defRPr/>
            </a:pPr>
            <a:r>
              <a:rPr lang="en-US" dirty="0" smtClean="0">
                <a:latin typeface="+mj-lt"/>
              </a:rPr>
              <a:t>How common is pesticide-use in child care centers?</a:t>
            </a:r>
            <a:endParaRPr lang="en-US" dirty="0">
              <a:latin typeface="+mj-lt"/>
            </a:endParaRPr>
          </a:p>
        </p:txBody>
      </p:sp>
      <p:sp>
        <p:nvSpPr>
          <p:cNvPr id="27675" name="Slide Number Placeholder 7"/>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ヒラギノ角ゴ Pro W3"/>
                <a:cs typeface="ヒラギノ角ゴ Pro W3"/>
              </a:defRPr>
            </a:lvl1pPr>
            <a:lvl2pPr marL="742950" indent="-285750" eaLnBrk="0" hangingPunct="0">
              <a:defRPr>
                <a:solidFill>
                  <a:schemeClr val="tx1"/>
                </a:solidFill>
                <a:latin typeface="Arial" pitchFamily="34" charset="0"/>
                <a:ea typeface="ヒラギノ角ゴ Pro W3"/>
                <a:cs typeface="ヒラギノ角ゴ Pro W3"/>
              </a:defRPr>
            </a:lvl2pPr>
            <a:lvl3pPr marL="1143000" indent="-228600" eaLnBrk="0" hangingPunct="0">
              <a:defRPr>
                <a:solidFill>
                  <a:schemeClr val="tx1"/>
                </a:solidFill>
                <a:latin typeface="Arial" pitchFamily="34" charset="0"/>
                <a:ea typeface="ヒラギノ角ゴ Pro W3"/>
                <a:cs typeface="ヒラギノ角ゴ Pro W3"/>
              </a:defRPr>
            </a:lvl3pPr>
            <a:lvl4pPr marL="1600200" indent="-228600" eaLnBrk="0" hangingPunct="0">
              <a:defRPr>
                <a:solidFill>
                  <a:schemeClr val="tx1"/>
                </a:solidFill>
                <a:latin typeface="Arial" pitchFamily="34" charset="0"/>
                <a:ea typeface="ヒラギノ角ゴ Pro W3"/>
                <a:cs typeface="ヒラギノ角ゴ Pro W3"/>
              </a:defRPr>
            </a:lvl4pPr>
            <a:lvl5pPr marL="2057400" indent="-228600" eaLnBrk="0" hangingPunct="0">
              <a:defRPr>
                <a:solidFill>
                  <a:schemeClr val="tx1"/>
                </a:solidFill>
                <a:latin typeface="Arial" pitchFamily="34" charset="0"/>
                <a:ea typeface="ヒラギノ角ゴ Pro W3"/>
                <a:cs typeface="ヒラギノ角ゴ Pro W3"/>
              </a:defRPr>
            </a:lvl5pPr>
            <a:lvl6pPr marL="25146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6pPr>
            <a:lvl7pPr marL="29718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7pPr>
            <a:lvl8pPr marL="34290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8pPr>
            <a:lvl9pPr marL="38862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9pPr>
          </a:lstStyle>
          <a:p>
            <a:pPr eaLnBrk="1" hangingPunct="1"/>
            <a:fld id="{51691C1F-1C0E-4544-BB8D-4C0D25324677}" type="slidenum">
              <a:rPr lang="en-US" altLang="en-US" smtClean="0">
                <a:solidFill>
                  <a:srgbClr val="898989"/>
                </a:solidFill>
                <a:latin typeface="News Gothic MT"/>
              </a:rPr>
              <a:pPr eaLnBrk="1" hangingPunct="1"/>
              <a:t>20</a:t>
            </a:fld>
            <a:endParaRPr lang="en-US" altLang="en-US" smtClean="0">
              <a:solidFill>
                <a:srgbClr val="898989"/>
              </a:solidFill>
              <a:latin typeface="News Gothic MT"/>
            </a:endParaRPr>
          </a:p>
        </p:txBody>
      </p:sp>
      <p:graphicFrame>
        <p:nvGraphicFramePr>
          <p:cNvPr id="5" name="Table 4"/>
          <p:cNvGraphicFramePr>
            <a:graphicFrameLocks noGrp="1"/>
          </p:cNvGraphicFramePr>
          <p:nvPr/>
        </p:nvGraphicFramePr>
        <p:xfrm>
          <a:off x="533400" y="1524000"/>
          <a:ext cx="8001000" cy="3881438"/>
        </p:xfrm>
        <a:graphic>
          <a:graphicData uri="http://schemas.openxmlformats.org/drawingml/2006/table">
            <a:tbl>
              <a:tblPr firstRow="1" bandRow="1">
                <a:tableStyleId>{5C22544A-7EE6-4342-B048-85BDC9FD1C3A}</a:tableStyleId>
              </a:tblPr>
              <a:tblGrid>
                <a:gridCol w="4000500">
                  <a:extLst>
                    <a:ext uri="{9D8B030D-6E8A-4147-A177-3AD203B41FA5}">
                      <a16:colId xmlns:a16="http://schemas.microsoft.com/office/drawing/2014/main" xmlns="" val="20000"/>
                    </a:ext>
                  </a:extLst>
                </a:gridCol>
                <a:gridCol w="4000500">
                  <a:extLst>
                    <a:ext uri="{9D8B030D-6E8A-4147-A177-3AD203B41FA5}">
                      <a16:colId xmlns:a16="http://schemas.microsoft.com/office/drawing/2014/main" xmlns="" val="20001"/>
                    </a:ext>
                  </a:extLst>
                </a:gridCol>
              </a:tblGrid>
              <a:tr h="611698">
                <a:tc gridSpan="2">
                  <a:txBody>
                    <a:bodyPr/>
                    <a:lstStyle/>
                    <a:p>
                      <a:r>
                        <a:rPr lang="en-US" sz="2600" dirty="0" smtClean="0"/>
                        <a:t>California</a:t>
                      </a:r>
                      <a:r>
                        <a:rPr lang="en-US" sz="2600" baseline="0" dirty="0" smtClean="0"/>
                        <a:t> C</a:t>
                      </a:r>
                      <a:r>
                        <a:rPr lang="en-US" sz="2600" dirty="0" smtClean="0"/>
                        <a:t>hild Care Pest Management Survey</a:t>
                      </a:r>
                      <a:endParaRPr lang="en-US" sz="2600" dirty="0"/>
                    </a:p>
                  </a:txBody>
                  <a:tcPr marT="45714" marB="45714"/>
                </a:tc>
                <a:tc hMerge="1">
                  <a:txBody>
                    <a:bodyPr/>
                    <a:lstStyle/>
                    <a:p>
                      <a:endParaRPr lang="en-US" dirty="0"/>
                    </a:p>
                  </a:txBody>
                  <a:tcPr/>
                </a:tc>
                <a:extLst>
                  <a:ext uri="{0D108BD9-81ED-4DB2-BD59-A6C34878D82A}">
                    <a16:rowId xmlns:a16="http://schemas.microsoft.com/office/drawing/2014/main" xmlns="" val="10000"/>
                  </a:ext>
                </a:extLst>
              </a:tr>
              <a:tr h="611698">
                <a:tc>
                  <a:txBody>
                    <a:bodyPr/>
                    <a:lstStyle/>
                    <a:p>
                      <a:r>
                        <a:rPr lang="en-US" sz="2400" b="1" dirty="0" smtClean="0"/>
                        <a:t>Pest problem present</a:t>
                      </a:r>
                      <a:endParaRPr lang="en-US" sz="2400" b="1" dirty="0"/>
                    </a:p>
                  </a:txBody>
                  <a:tcPr marT="45714" marB="45714"/>
                </a:tc>
                <a:tc>
                  <a:txBody>
                    <a:bodyPr/>
                    <a:lstStyle/>
                    <a:p>
                      <a:pPr algn="ctr"/>
                      <a:r>
                        <a:rPr lang="en-US" sz="1800" dirty="0" smtClean="0"/>
                        <a:t>90%</a:t>
                      </a:r>
                      <a:endParaRPr lang="en-US" sz="1800" dirty="0"/>
                    </a:p>
                  </a:txBody>
                  <a:tcPr marT="45714" marB="45714"/>
                </a:tc>
                <a:extLst>
                  <a:ext uri="{0D108BD9-81ED-4DB2-BD59-A6C34878D82A}">
                    <a16:rowId xmlns:a16="http://schemas.microsoft.com/office/drawing/2014/main" xmlns="" val="10001"/>
                  </a:ext>
                </a:extLst>
              </a:tr>
              <a:tr h="611698">
                <a:tc>
                  <a:txBody>
                    <a:bodyPr/>
                    <a:lstStyle/>
                    <a:p>
                      <a:r>
                        <a:rPr lang="en-US" sz="2400" b="1" dirty="0" smtClean="0"/>
                        <a:t>Using</a:t>
                      </a:r>
                      <a:r>
                        <a:rPr lang="en-US" sz="2400" b="1" baseline="0" dirty="0" smtClean="0"/>
                        <a:t> any pesticides</a:t>
                      </a:r>
                      <a:endParaRPr lang="en-US" sz="2400" b="1" dirty="0"/>
                    </a:p>
                  </a:txBody>
                  <a:tcPr marT="45714" marB="45714"/>
                </a:tc>
                <a:tc>
                  <a:txBody>
                    <a:bodyPr/>
                    <a:lstStyle/>
                    <a:p>
                      <a:pPr algn="ctr"/>
                      <a:r>
                        <a:rPr lang="en-US" sz="1800" b="1" dirty="0" smtClean="0">
                          <a:solidFill>
                            <a:schemeClr val="tx1"/>
                          </a:solidFill>
                        </a:rPr>
                        <a:t>55%</a:t>
                      </a:r>
                      <a:endParaRPr lang="en-US" sz="1800" b="1" dirty="0">
                        <a:solidFill>
                          <a:schemeClr val="tx1"/>
                        </a:solidFill>
                      </a:endParaRPr>
                    </a:p>
                  </a:txBody>
                  <a:tcPr marT="45714" marB="45714"/>
                </a:tc>
                <a:extLst>
                  <a:ext uri="{0D108BD9-81ED-4DB2-BD59-A6C34878D82A}">
                    <a16:rowId xmlns:a16="http://schemas.microsoft.com/office/drawing/2014/main" xmlns="" val="10002"/>
                  </a:ext>
                </a:extLst>
              </a:tr>
              <a:tr h="611698">
                <a:tc>
                  <a:txBody>
                    <a:bodyPr/>
                    <a:lstStyle/>
                    <a:p>
                      <a:r>
                        <a:rPr lang="en-US" sz="2400" b="1" dirty="0" smtClean="0"/>
                        <a:t>Using spray</a:t>
                      </a:r>
                      <a:r>
                        <a:rPr lang="en-US" sz="2400" b="1" baseline="0" dirty="0" smtClean="0"/>
                        <a:t> or fogger</a:t>
                      </a:r>
                      <a:endParaRPr lang="en-US" sz="2400" b="1" dirty="0"/>
                    </a:p>
                  </a:txBody>
                  <a:tcPr marT="45714" marB="45714"/>
                </a:tc>
                <a:tc>
                  <a:txBody>
                    <a:bodyPr/>
                    <a:lstStyle/>
                    <a:p>
                      <a:pPr algn="ctr"/>
                      <a:r>
                        <a:rPr lang="en-US" sz="1800" b="1" dirty="0" smtClean="0"/>
                        <a:t>47%</a:t>
                      </a:r>
                      <a:endParaRPr lang="en-US" sz="1800" b="1" dirty="0"/>
                    </a:p>
                  </a:txBody>
                  <a:tcPr marT="45714" marB="45714"/>
                </a:tc>
                <a:extLst>
                  <a:ext uri="{0D108BD9-81ED-4DB2-BD59-A6C34878D82A}">
                    <a16:rowId xmlns:a16="http://schemas.microsoft.com/office/drawing/2014/main" xmlns="" val="10003"/>
                  </a:ext>
                </a:extLst>
              </a:tr>
              <a:tr h="822947">
                <a:tc>
                  <a:txBody>
                    <a:bodyPr/>
                    <a:lstStyle/>
                    <a:p>
                      <a:r>
                        <a:rPr lang="en-US" sz="2400" b="1" dirty="0" smtClean="0"/>
                        <a:t>Using at least one IPM</a:t>
                      </a:r>
                      <a:r>
                        <a:rPr lang="en-US" sz="2400" b="1" baseline="0" dirty="0" smtClean="0"/>
                        <a:t> approach</a:t>
                      </a:r>
                      <a:endParaRPr lang="en-US" sz="2400" b="1" dirty="0"/>
                    </a:p>
                  </a:txBody>
                  <a:tcPr marT="45714" marB="45714"/>
                </a:tc>
                <a:tc>
                  <a:txBody>
                    <a:bodyPr/>
                    <a:lstStyle/>
                    <a:p>
                      <a:pPr algn="ctr"/>
                      <a:r>
                        <a:rPr lang="en-US" sz="1800" dirty="0" smtClean="0"/>
                        <a:t>65%</a:t>
                      </a:r>
                      <a:endParaRPr lang="en-US" sz="1800" dirty="0"/>
                    </a:p>
                  </a:txBody>
                  <a:tcPr marT="45714" marB="45714"/>
                </a:tc>
                <a:extLst>
                  <a:ext uri="{0D108BD9-81ED-4DB2-BD59-A6C34878D82A}">
                    <a16:rowId xmlns:a16="http://schemas.microsoft.com/office/drawing/2014/main" xmlns="" val="10004"/>
                  </a:ext>
                </a:extLst>
              </a:tr>
              <a:tr h="611698">
                <a:tc>
                  <a:txBody>
                    <a:bodyPr/>
                    <a:lstStyle/>
                    <a:p>
                      <a:r>
                        <a:rPr lang="en-US" sz="2400" b="1" dirty="0" smtClean="0"/>
                        <a:t>Aware of IPM</a:t>
                      </a:r>
                      <a:endParaRPr lang="en-US" sz="2400" b="1" dirty="0"/>
                    </a:p>
                  </a:txBody>
                  <a:tcPr marT="45714" marB="45714"/>
                </a:tc>
                <a:tc>
                  <a:txBody>
                    <a:bodyPr/>
                    <a:lstStyle/>
                    <a:p>
                      <a:pPr algn="ctr"/>
                      <a:r>
                        <a:rPr lang="en-US" sz="1800" dirty="0" smtClean="0"/>
                        <a:t>25%</a:t>
                      </a:r>
                      <a:endParaRPr lang="en-US" sz="1800" dirty="0"/>
                    </a:p>
                  </a:txBody>
                  <a:tcPr marT="45714" marB="45714"/>
                </a:tc>
                <a:extLst>
                  <a:ext uri="{0D108BD9-81ED-4DB2-BD59-A6C34878D82A}">
                    <a16:rowId xmlns:a16="http://schemas.microsoft.com/office/drawing/2014/main" xmlns="" val="10005"/>
                  </a:ext>
                </a:extLst>
              </a:tr>
            </a:tbl>
          </a:graphicData>
        </a:graphic>
      </p:graphicFrame>
      <p:sp>
        <p:nvSpPr>
          <p:cNvPr id="6" name="Oval 5"/>
          <p:cNvSpPr/>
          <p:nvPr/>
        </p:nvSpPr>
        <p:spPr>
          <a:xfrm>
            <a:off x="0" y="2541588"/>
            <a:ext cx="9144000" cy="157321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7" name="Rectangle 6"/>
          <p:cNvSpPr/>
          <p:nvPr/>
        </p:nvSpPr>
        <p:spPr>
          <a:xfrm>
            <a:off x="4546600" y="2155825"/>
            <a:ext cx="3987800" cy="3249613"/>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27676" name="Rectangle 8"/>
          <p:cNvSpPr>
            <a:spLocks noChangeArrowheads="1"/>
          </p:cNvSpPr>
          <p:nvPr/>
        </p:nvSpPr>
        <p:spPr bwMode="auto">
          <a:xfrm>
            <a:off x="174625" y="5581650"/>
            <a:ext cx="87995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ヒラギノ角ゴ Pro W3"/>
                <a:cs typeface="ヒラギノ角ゴ Pro W3"/>
              </a:defRPr>
            </a:lvl1pPr>
            <a:lvl2pPr marL="742950" indent="-285750" eaLnBrk="0" hangingPunct="0">
              <a:defRPr>
                <a:solidFill>
                  <a:schemeClr val="tx1"/>
                </a:solidFill>
                <a:latin typeface="Arial" pitchFamily="34" charset="0"/>
                <a:ea typeface="ヒラギノ角ゴ Pro W3"/>
                <a:cs typeface="ヒラギノ角ゴ Pro W3"/>
              </a:defRPr>
            </a:lvl2pPr>
            <a:lvl3pPr marL="1143000" indent="-228600" eaLnBrk="0" hangingPunct="0">
              <a:defRPr>
                <a:solidFill>
                  <a:schemeClr val="tx1"/>
                </a:solidFill>
                <a:latin typeface="Arial" pitchFamily="34" charset="0"/>
                <a:ea typeface="ヒラギノ角ゴ Pro W3"/>
                <a:cs typeface="ヒラギノ角ゴ Pro W3"/>
              </a:defRPr>
            </a:lvl3pPr>
            <a:lvl4pPr marL="1600200" indent="-228600" eaLnBrk="0" hangingPunct="0">
              <a:defRPr>
                <a:solidFill>
                  <a:schemeClr val="tx1"/>
                </a:solidFill>
                <a:latin typeface="Arial" pitchFamily="34" charset="0"/>
                <a:ea typeface="ヒラギノ角ゴ Pro W3"/>
                <a:cs typeface="ヒラギノ角ゴ Pro W3"/>
              </a:defRPr>
            </a:lvl4pPr>
            <a:lvl5pPr marL="2057400" indent="-228600" eaLnBrk="0" hangingPunct="0">
              <a:defRPr>
                <a:solidFill>
                  <a:schemeClr val="tx1"/>
                </a:solidFill>
                <a:latin typeface="Arial" pitchFamily="34" charset="0"/>
                <a:ea typeface="ヒラギノ角ゴ Pro W3"/>
                <a:cs typeface="ヒラギノ角ゴ Pro W3"/>
              </a:defRPr>
            </a:lvl5pPr>
            <a:lvl6pPr marL="25146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6pPr>
            <a:lvl7pPr marL="29718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7pPr>
            <a:lvl8pPr marL="34290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8pPr>
            <a:lvl9pPr marL="38862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9pPr>
          </a:lstStyle>
          <a:p>
            <a:pPr eaLnBrk="1" hangingPunct="1"/>
            <a:r>
              <a:rPr lang="en-US" altLang="en-US" sz="1000"/>
              <a:t>Bradman, A. , Dobson, C., Leonard, V. &amp; Messenger, B. (2010). </a:t>
            </a:r>
            <a:r>
              <a:rPr lang="en-US" altLang="en-US" sz="1000" i="1"/>
              <a:t>Pest Management and Pesticide Use in California Child Care Centers, Center for Children’ s </a:t>
            </a:r>
            <a:r>
              <a:rPr lang="en-US" altLang="en-US" sz="1000"/>
              <a:t>Environmental Health Research, School of Public Health, UC Berkeley at apps.cdpr.ca.gov/schoolipm/childcare/pest_mgt_childcare.pdf.</a:t>
            </a:r>
          </a:p>
        </p:txBody>
      </p:sp>
      <p:sp>
        <p:nvSpPr>
          <p:cNvPr id="9" name="Footer Placeholder 3"/>
          <p:cNvSpPr>
            <a:spLocks noGrp="1"/>
          </p:cNvSpPr>
          <p:nvPr>
            <p:ph type="ftr" sz="quarter" idx="11"/>
          </p:nvPr>
        </p:nvSpPr>
        <p:spPr>
          <a:xfrm rot="5400000">
            <a:off x="4784724" y="4908550"/>
            <a:ext cx="8229600" cy="365125"/>
          </a:xfrm>
        </p:spPr>
        <p:txBody>
          <a:bodyPr/>
          <a:lstStyle/>
          <a:p>
            <a:pPr>
              <a:defRPr/>
            </a:pPr>
            <a:r>
              <a:rPr lang="en-US" smtClean="0"/>
              <a:t>© UCSF CCHP 2016</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xit" presetSubtype="4" fill="hold" grpId="0" nodeType="clickEffect">
                                  <p:stCondLst>
                                    <p:cond delay="0"/>
                                  </p:stCondLst>
                                  <p:childTnLst>
                                    <p:anim calcmode="lin" valueType="num">
                                      <p:cBhvr additive="base">
                                        <p:cTn id="6" dur="500"/>
                                        <p:tgtEl>
                                          <p:spTgt spid="7"/>
                                        </p:tgtEl>
                                        <p:attrNameLst>
                                          <p:attrName>ppt_x</p:attrName>
                                        </p:attrNameLst>
                                      </p:cBhvr>
                                      <p:tavLst>
                                        <p:tav tm="0">
                                          <p:val>
                                            <p:strVal val="ppt_x"/>
                                          </p:val>
                                        </p:tav>
                                        <p:tav tm="100000">
                                          <p:val>
                                            <p:strVal val="ppt_x"/>
                                          </p:val>
                                        </p:tav>
                                      </p:tavLst>
                                    </p:anim>
                                    <p:anim calcmode="lin" valueType="num">
                                      <p:cBhvr additive="base">
                                        <p:cTn id="7" dur="500"/>
                                        <p:tgtEl>
                                          <p:spTgt spid="7"/>
                                        </p:tgtEl>
                                        <p:attrNameLst>
                                          <p:attrName>ppt_y</p:attrName>
                                        </p:attrNameLst>
                                      </p:cBhvr>
                                      <p:tavLst>
                                        <p:tav tm="0">
                                          <p:val>
                                            <p:strVal val="ppt_y"/>
                                          </p:val>
                                        </p:tav>
                                        <p:tav tm="100000">
                                          <p:val>
                                            <p:strVal val="1+ppt_h/2"/>
                                          </p:val>
                                        </p:tav>
                                      </p:tavLst>
                                    </p:anim>
                                    <p:set>
                                      <p:cBhvr>
                                        <p:cTn id="8" dur="1" fill="hold">
                                          <p:stCondLst>
                                            <p:cond delay="499"/>
                                          </p:stCondLst>
                                        </p:cTn>
                                        <p:tgtEl>
                                          <p:spTgt spid="7"/>
                                        </p:tgtEl>
                                        <p:attrNameLst>
                                          <p:attrName>style.visibility</p:attrName>
                                        </p:attrNameLst>
                                      </p:cBhvr>
                                      <p:to>
                                        <p:strVal val="hidden"/>
                                      </p:to>
                                    </p:set>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10EB8E62-6519-4FB2-AB7C-DB288D10BA84}" type="slidenum">
              <a:rPr lang="en-US" smtClean="0"/>
              <a:pPr>
                <a:defRPr/>
              </a:pPr>
              <a:t>21</a:t>
            </a:fld>
            <a:endParaRPr lang="en-US" dirty="0"/>
          </a:p>
        </p:txBody>
      </p:sp>
      <p:pic>
        <p:nvPicPr>
          <p:cNvPr id="1026" name="Picture 2">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31772" y="283780"/>
            <a:ext cx="6280456" cy="50243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Footer Placeholder 3"/>
          <p:cNvSpPr>
            <a:spLocks noGrp="1"/>
          </p:cNvSpPr>
          <p:nvPr>
            <p:ph type="ftr" sz="quarter" idx="11"/>
          </p:nvPr>
        </p:nvSpPr>
        <p:spPr>
          <a:xfrm rot="5400000">
            <a:off x="4784724" y="4908550"/>
            <a:ext cx="8229600" cy="365125"/>
          </a:xfrm>
        </p:spPr>
        <p:txBody>
          <a:bodyPr/>
          <a:lstStyle/>
          <a:p>
            <a:pPr>
              <a:defRPr/>
            </a:pPr>
            <a:r>
              <a:rPr lang="en-US" smtClean="0"/>
              <a:t>© UCSF CCHP 2016</a:t>
            </a:r>
            <a:endParaRPr lang="en-US" dirty="0"/>
          </a:p>
        </p:txBody>
      </p:sp>
      <p:sp>
        <p:nvSpPr>
          <p:cNvPr id="2" name="TextBox 1"/>
          <p:cNvSpPr txBox="1"/>
          <p:nvPr/>
        </p:nvSpPr>
        <p:spPr>
          <a:xfrm>
            <a:off x="1384541" y="5520690"/>
            <a:ext cx="6374918" cy="646331"/>
          </a:xfrm>
          <a:prstGeom prst="rect">
            <a:avLst/>
          </a:prstGeom>
          <a:noFill/>
        </p:spPr>
        <p:txBody>
          <a:bodyPr wrap="square" rtlCol="0">
            <a:spAutoFit/>
          </a:bodyPr>
          <a:lstStyle/>
          <a:p>
            <a:pPr algn="ctr"/>
            <a:r>
              <a:rPr lang="en-US" sz="1050" dirty="0" smtClean="0">
                <a:hlinkClick r:id="rId3"/>
              </a:rPr>
              <a:t>www.youtube.com/watch?v=wEh2dl36iME&amp;index=1&amp;list=PLgU4sA8HrUfrrheC4rNNgB1ou7JlnpKvP</a:t>
            </a:r>
            <a:r>
              <a:rPr lang="en-US" dirty="0" smtClean="0"/>
              <a:t>  </a:t>
            </a:r>
            <a:endParaRPr lang="en-US" dirty="0"/>
          </a:p>
          <a:p>
            <a:endParaRPr lang="en-US" dirty="0"/>
          </a:p>
        </p:txBody>
      </p:sp>
    </p:spTree>
    <p:extLst>
      <p:ext uri="{BB962C8B-B14F-4D97-AF65-F5344CB8AC3E}">
        <p14:creationId xmlns:p14="http://schemas.microsoft.com/office/powerpoint/2010/main" val="238256180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71475"/>
            <a:ext cx="9144000" cy="584200"/>
          </a:xfrm>
        </p:spPr>
        <p:txBody>
          <a:bodyPr>
            <a:normAutofit fontScale="90000"/>
          </a:bodyPr>
          <a:lstStyle/>
          <a:p>
            <a:pPr>
              <a:defRPr/>
            </a:pPr>
            <a:r>
              <a:rPr lang="en-US" dirty="0" smtClean="0">
                <a:latin typeface="+mj-lt"/>
              </a:rPr>
              <a:t>What is Integrated Pest</a:t>
            </a:r>
            <a:br>
              <a:rPr lang="en-US" dirty="0" smtClean="0">
                <a:latin typeface="+mj-lt"/>
              </a:rPr>
            </a:br>
            <a:r>
              <a:rPr lang="en-US" dirty="0" smtClean="0">
                <a:latin typeface="+mj-lt"/>
              </a:rPr>
              <a:t> Management (IPM)?</a:t>
            </a:r>
            <a:endParaRPr lang="en-US" dirty="0">
              <a:latin typeface="+mj-lt"/>
            </a:endParaRPr>
          </a:p>
        </p:txBody>
      </p:sp>
      <p:sp>
        <p:nvSpPr>
          <p:cNvPr id="29701"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ヒラギノ角ゴ Pro W3"/>
                <a:cs typeface="ヒラギノ角ゴ Pro W3"/>
              </a:defRPr>
            </a:lvl1pPr>
            <a:lvl2pPr marL="742950" indent="-285750" eaLnBrk="0" hangingPunct="0">
              <a:defRPr>
                <a:solidFill>
                  <a:schemeClr val="tx1"/>
                </a:solidFill>
                <a:latin typeface="Arial" pitchFamily="34" charset="0"/>
                <a:ea typeface="ヒラギノ角ゴ Pro W3"/>
                <a:cs typeface="ヒラギノ角ゴ Pro W3"/>
              </a:defRPr>
            </a:lvl2pPr>
            <a:lvl3pPr marL="1143000" indent="-228600" eaLnBrk="0" hangingPunct="0">
              <a:defRPr>
                <a:solidFill>
                  <a:schemeClr val="tx1"/>
                </a:solidFill>
                <a:latin typeface="Arial" pitchFamily="34" charset="0"/>
                <a:ea typeface="ヒラギノ角ゴ Pro W3"/>
                <a:cs typeface="ヒラギノ角ゴ Pro W3"/>
              </a:defRPr>
            </a:lvl3pPr>
            <a:lvl4pPr marL="1600200" indent="-228600" eaLnBrk="0" hangingPunct="0">
              <a:defRPr>
                <a:solidFill>
                  <a:schemeClr val="tx1"/>
                </a:solidFill>
                <a:latin typeface="Arial" pitchFamily="34" charset="0"/>
                <a:ea typeface="ヒラギノ角ゴ Pro W3"/>
                <a:cs typeface="ヒラギノ角ゴ Pro W3"/>
              </a:defRPr>
            </a:lvl4pPr>
            <a:lvl5pPr marL="2057400" indent="-228600" eaLnBrk="0" hangingPunct="0">
              <a:defRPr>
                <a:solidFill>
                  <a:schemeClr val="tx1"/>
                </a:solidFill>
                <a:latin typeface="Arial" pitchFamily="34" charset="0"/>
                <a:ea typeface="ヒラギノ角ゴ Pro W3"/>
                <a:cs typeface="ヒラギノ角ゴ Pro W3"/>
              </a:defRPr>
            </a:lvl5pPr>
            <a:lvl6pPr marL="25146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6pPr>
            <a:lvl7pPr marL="29718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7pPr>
            <a:lvl8pPr marL="34290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8pPr>
            <a:lvl9pPr marL="38862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9pPr>
          </a:lstStyle>
          <a:p>
            <a:pPr eaLnBrk="1" hangingPunct="1"/>
            <a:fld id="{465BCD31-15D8-488B-9883-CB027C8F172B}" type="slidenum">
              <a:rPr lang="en-US" altLang="en-US" smtClean="0">
                <a:solidFill>
                  <a:srgbClr val="898989"/>
                </a:solidFill>
                <a:latin typeface="News Gothic MT"/>
              </a:rPr>
              <a:pPr eaLnBrk="1" hangingPunct="1"/>
              <a:t>22</a:t>
            </a:fld>
            <a:endParaRPr lang="en-US" altLang="en-US" smtClean="0">
              <a:solidFill>
                <a:srgbClr val="898989"/>
              </a:solidFill>
              <a:latin typeface="News Gothic MT"/>
            </a:endParaRPr>
          </a:p>
        </p:txBody>
      </p:sp>
      <p:pic>
        <p:nvPicPr>
          <p:cNvPr id="29700" name="Picture 4"/>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635256" y="1672154"/>
            <a:ext cx="2578578" cy="3865934"/>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7" name="Rectangle 6"/>
          <p:cNvSpPr/>
          <p:nvPr/>
        </p:nvSpPr>
        <p:spPr>
          <a:xfrm>
            <a:off x="696911" y="1527629"/>
            <a:ext cx="4503737" cy="4154984"/>
          </a:xfrm>
          <a:prstGeom prst="rect">
            <a:avLst/>
          </a:prstGeom>
        </p:spPr>
        <p:txBody>
          <a:bodyPr wrap="square">
            <a:spAutoFit/>
          </a:bodyPr>
          <a:lstStyle/>
          <a:p>
            <a:pPr>
              <a:defRPr/>
            </a:pPr>
            <a:r>
              <a:rPr lang="en-US" sz="2400" dirty="0"/>
              <a:t>A</a:t>
            </a:r>
            <a:r>
              <a:rPr lang="en-US" sz="2400" dirty="0" smtClean="0"/>
              <a:t>n </a:t>
            </a:r>
            <a:r>
              <a:rPr lang="en-US" sz="2400" dirty="0"/>
              <a:t>approach to managing pests that </a:t>
            </a:r>
            <a:r>
              <a:rPr lang="en-US" sz="2400" dirty="0" smtClean="0"/>
              <a:t>focuses on:</a:t>
            </a:r>
          </a:p>
          <a:p>
            <a:pPr marL="342900" indent="-342900">
              <a:buFont typeface="Arial" panose="020B0604020202020204" pitchFamily="34" charset="0"/>
              <a:buChar char="•"/>
              <a:defRPr/>
            </a:pPr>
            <a:r>
              <a:rPr lang="en-US" sz="2400" dirty="0"/>
              <a:t>P</a:t>
            </a:r>
            <a:r>
              <a:rPr lang="en-US" sz="2400" dirty="0" smtClean="0"/>
              <a:t>reventing infestations (by keeping pests out and getting rid of food, water, and shelter)</a:t>
            </a:r>
          </a:p>
          <a:p>
            <a:pPr marL="342900" indent="-342900">
              <a:buFont typeface="Arial" panose="020B0604020202020204" pitchFamily="34" charset="0"/>
              <a:buChar char="•"/>
              <a:defRPr/>
            </a:pPr>
            <a:r>
              <a:rPr lang="en-US" sz="2400" dirty="0"/>
              <a:t>M</a:t>
            </a:r>
            <a:r>
              <a:rPr lang="en-US" sz="2400" dirty="0" smtClean="0"/>
              <a:t>onitoring pests</a:t>
            </a:r>
          </a:p>
          <a:p>
            <a:pPr marL="342900" indent="-342900">
              <a:buFont typeface="Arial" panose="020B0604020202020204" pitchFamily="34" charset="0"/>
              <a:buChar char="•"/>
              <a:defRPr/>
            </a:pPr>
            <a:r>
              <a:rPr lang="en-US" sz="2400" dirty="0"/>
              <a:t>R</a:t>
            </a:r>
            <a:r>
              <a:rPr lang="en-US" sz="2400" dirty="0" smtClean="0"/>
              <a:t>educing </a:t>
            </a:r>
            <a:r>
              <a:rPr lang="en-US" sz="2400" dirty="0"/>
              <a:t>the use of harmful </a:t>
            </a:r>
            <a:r>
              <a:rPr lang="en-US" sz="2400" dirty="0" smtClean="0"/>
              <a:t>pesticides</a:t>
            </a:r>
          </a:p>
          <a:p>
            <a:pPr marL="342900" indent="-342900">
              <a:buFont typeface="Arial" panose="020B0604020202020204" pitchFamily="34" charset="0"/>
              <a:buChar char="•"/>
              <a:defRPr/>
            </a:pPr>
            <a:r>
              <a:rPr lang="en-US" sz="2400" dirty="0" smtClean="0"/>
              <a:t>Minimizing </a:t>
            </a:r>
            <a:r>
              <a:rPr lang="en-US" sz="2400" dirty="0"/>
              <a:t>health risks to people and the environment.</a:t>
            </a:r>
            <a:endParaRPr lang="en-US" sz="2400" spc="300" dirty="0">
              <a:ea typeface="ヒラギノ角ゴ Pro W3" pitchFamily="37" charset="-128"/>
              <a:cs typeface="Estrangelo Edessa" pitchFamily="66"/>
            </a:endParaRPr>
          </a:p>
        </p:txBody>
      </p:sp>
      <p:sp>
        <p:nvSpPr>
          <p:cNvPr id="8" name="Footer Placeholder 3"/>
          <p:cNvSpPr>
            <a:spLocks noGrp="1"/>
          </p:cNvSpPr>
          <p:nvPr>
            <p:ph type="ftr" sz="quarter" idx="11"/>
          </p:nvPr>
        </p:nvSpPr>
        <p:spPr>
          <a:xfrm rot="5400000">
            <a:off x="4784724" y="4908550"/>
            <a:ext cx="8229600" cy="365125"/>
          </a:xfrm>
        </p:spPr>
        <p:txBody>
          <a:bodyPr/>
          <a:lstStyle/>
          <a:p>
            <a:pPr>
              <a:defRPr/>
            </a:pPr>
            <a:r>
              <a:rPr lang="en-US" smtClean="0"/>
              <a:t>© UCSF CCHP 2016</a:t>
            </a:r>
            <a:endParaRPr lang="en-US" dirty="0"/>
          </a:p>
        </p:txBody>
      </p:sp>
    </p:spTree>
    <p:extLst>
      <p:ext uri="{BB962C8B-B14F-4D97-AF65-F5344CB8AC3E}">
        <p14:creationId xmlns:p14="http://schemas.microsoft.com/office/powerpoint/2010/main" val="250378693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96E389"/>
            </a:gs>
            <a:gs pos="100000">
              <a:srgbClr val="FFFFFF">
                <a:alpha val="70000"/>
              </a:srgbClr>
            </a:gs>
          </a:gsLst>
          <a:lin ang="16200000" scaled="0"/>
          <a:tileRect/>
        </a:gradFill>
        <a:effectLst/>
      </p:bgPr>
    </p:bg>
    <p:spTree>
      <p:nvGrpSpPr>
        <p:cNvPr id="1" name=""/>
        <p:cNvGrpSpPr/>
        <p:nvPr/>
      </p:nvGrpSpPr>
      <p:grpSpPr>
        <a:xfrm>
          <a:off x="0" y="0"/>
          <a:ext cx="0" cy="0"/>
          <a:chOff x="0" y="0"/>
          <a:chExt cx="0" cy="0"/>
        </a:xfrm>
      </p:grpSpPr>
      <p:pic>
        <p:nvPicPr>
          <p:cNvPr id="4" name="Picture 3" descr="IPM Unit Front Cover_illustration.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0359" y="436373"/>
            <a:ext cx="6183282" cy="5975857"/>
          </a:xfrm>
          <a:prstGeom prst="rect">
            <a:avLst/>
          </a:prstGeom>
        </p:spPr>
      </p:pic>
      <p:pic>
        <p:nvPicPr>
          <p:cNvPr id="5" name="Picture 4" descr="row of pests.jpg"/>
          <p:cNvPicPr>
            <a:picLocks noChangeAspect="1"/>
          </p:cNvPicPr>
          <p:nvPr/>
        </p:nvPicPr>
        <p:blipFill>
          <a:blip r:embed="rId4">
            <a:alphaModFix/>
            <a:extLst>
              <a:ext uri="{28A0092B-C50C-407E-A947-70E740481C1C}">
                <a14:useLocalDpi xmlns:a14="http://schemas.microsoft.com/office/drawing/2010/main" val="0"/>
              </a:ext>
            </a:extLst>
          </a:blip>
          <a:stretch>
            <a:fillRect/>
          </a:stretch>
        </p:blipFill>
        <p:spPr>
          <a:xfrm>
            <a:off x="47036" y="-114300"/>
            <a:ext cx="4572000" cy="539675"/>
          </a:xfrm>
          <a:prstGeom prst="rect">
            <a:avLst/>
          </a:prstGeom>
        </p:spPr>
      </p:pic>
      <p:pic>
        <p:nvPicPr>
          <p:cNvPr id="6" name="Picture 5" descr="row of pests.jpg"/>
          <p:cNvPicPr>
            <a:picLocks noChangeAspect="1"/>
          </p:cNvPicPr>
          <p:nvPr/>
        </p:nvPicPr>
        <p:blipFill>
          <a:blip r:embed="rId4">
            <a:alphaModFix/>
            <a:extLst>
              <a:ext uri="{28A0092B-C50C-407E-A947-70E740481C1C}">
                <a14:useLocalDpi xmlns:a14="http://schemas.microsoft.com/office/drawing/2010/main" val="0"/>
              </a:ext>
            </a:extLst>
          </a:blip>
          <a:stretch>
            <a:fillRect/>
          </a:stretch>
        </p:blipFill>
        <p:spPr>
          <a:xfrm>
            <a:off x="4524964" y="-114300"/>
            <a:ext cx="4572000" cy="539675"/>
          </a:xfrm>
          <a:prstGeom prst="rect">
            <a:avLst/>
          </a:prstGeom>
        </p:spPr>
      </p:pic>
      <p:sp>
        <p:nvSpPr>
          <p:cNvPr id="7" name="Footer Placeholder 3"/>
          <p:cNvSpPr>
            <a:spLocks noGrp="1"/>
          </p:cNvSpPr>
          <p:nvPr>
            <p:ph type="ftr" sz="quarter" idx="11"/>
          </p:nvPr>
        </p:nvSpPr>
        <p:spPr>
          <a:xfrm rot="5400000">
            <a:off x="4784724" y="4908550"/>
            <a:ext cx="8229600" cy="365125"/>
          </a:xfrm>
        </p:spPr>
        <p:txBody>
          <a:bodyPr/>
          <a:lstStyle/>
          <a:p>
            <a:pPr>
              <a:defRPr/>
            </a:pPr>
            <a:r>
              <a:rPr lang="en-US" dirty="0" smtClean="0">
                <a:solidFill>
                  <a:prstClr val="black">
                    <a:tint val="75000"/>
                  </a:prstClr>
                </a:solidFill>
              </a:rPr>
              <a:t>© UCSF CCHP 2016</a:t>
            </a:r>
            <a:endParaRPr lang="en-US" dirty="0">
              <a:solidFill>
                <a:prstClr val="black">
                  <a:tint val="75000"/>
                </a:prstClr>
              </a:solidFill>
            </a:endParaRPr>
          </a:p>
        </p:txBody>
      </p:sp>
      <p:sp>
        <p:nvSpPr>
          <p:cNvPr id="8" name="5-Point Star 7"/>
          <p:cNvSpPr/>
          <p:nvPr/>
        </p:nvSpPr>
        <p:spPr>
          <a:xfrm>
            <a:off x="5322238" y="505112"/>
            <a:ext cx="499319" cy="471200"/>
          </a:xfrm>
          <a:prstGeom prst="star5">
            <a:avLst/>
          </a:prstGeom>
          <a:solidFill>
            <a:srgbClr val="FFC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endParaRPr>
          </a:p>
        </p:txBody>
      </p:sp>
      <p:sp>
        <p:nvSpPr>
          <p:cNvPr id="2" name="Slide Number Placeholder 1"/>
          <p:cNvSpPr>
            <a:spLocks noGrp="1"/>
          </p:cNvSpPr>
          <p:nvPr>
            <p:ph type="sldNum" sz="quarter" idx="12"/>
          </p:nvPr>
        </p:nvSpPr>
        <p:spPr/>
        <p:txBody>
          <a:bodyPr/>
          <a:lstStyle/>
          <a:p>
            <a:fld id="{6D0E5EA2-5A9D-B843-8476-2050D6B3C1B4}" type="slidenum">
              <a:rPr lang="en-US" smtClean="0">
                <a:solidFill>
                  <a:prstClr val="black">
                    <a:tint val="75000"/>
                  </a:prstClr>
                </a:solidFill>
              </a:rPr>
              <a:pPr/>
              <a:t>23</a:t>
            </a:fld>
            <a:endParaRPr lang="en-US">
              <a:solidFill>
                <a:prstClr val="black">
                  <a:tint val="75000"/>
                </a:prstClr>
              </a:solidFill>
            </a:endParaRPr>
          </a:p>
        </p:txBody>
      </p:sp>
      <p:sp>
        <p:nvSpPr>
          <p:cNvPr id="3" name="Rectangle 2"/>
          <p:cNvSpPr/>
          <p:nvPr/>
        </p:nvSpPr>
        <p:spPr>
          <a:xfrm>
            <a:off x="1769128" y="6340455"/>
            <a:ext cx="5378396" cy="369332"/>
          </a:xfrm>
          <a:prstGeom prst="rect">
            <a:avLst/>
          </a:prstGeom>
          <a:noFill/>
        </p:spPr>
        <p:txBody>
          <a:bodyPr wrap="none" lIns="91440" tIns="45720" rIns="91440" bIns="45720">
            <a:spAutoFit/>
          </a:bodyPr>
          <a:lstStyle/>
          <a:p>
            <a:pPr algn="ctr"/>
            <a:r>
              <a:rPr lang="en-US" b="1" spc="50" dirty="0" smtClean="0">
                <a:ln w="13500">
                  <a:solidFill>
                    <a:schemeClr val="accent1">
                      <a:shade val="2500"/>
                      <a:alpha val="6500"/>
                    </a:schemeClr>
                  </a:solidFill>
                  <a:prstDash val="solid"/>
                </a:ln>
                <a:solidFill>
                  <a:schemeClr val="tx1">
                    <a:alpha val="95000"/>
                  </a:schemeClr>
                </a:solidFill>
                <a:effectLst>
                  <a:innerShdw blurRad="50900" dist="38500" dir="13500000">
                    <a:srgbClr val="000000">
                      <a:alpha val="60000"/>
                    </a:srgbClr>
                  </a:innerShdw>
                </a:effectLst>
              </a:rPr>
              <a:t>The Integrated Pest Management (IPM) Cycle</a:t>
            </a:r>
            <a:endParaRPr lang="en-US" b="1" spc="50" dirty="0">
              <a:ln w="13500">
                <a:solidFill>
                  <a:schemeClr val="accent1">
                    <a:shade val="2500"/>
                    <a:alpha val="6500"/>
                  </a:schemeClr>
                </a:solidFill>
                <a:prstDash val="solid"/>
              </a:ln>
              <a:solidFill>
                <a:schemeClr val="tx1">
                  <a:alpha val="95000"/>
                </a:schemeClr>
              </a:solidFill>
              <a:effectLst>
                <a:innerShdw blurRad="50900" dist="38500" dir="13500000">
                  <a:srgbClr val="000000">
                    <a:alpha val="60000"/>
                  </a:srgbClr>
                </a:innerShdw>
              </a:effectLst>
            </a:endParaRPr>
          </a:p>
        </p:txBody>
      </p:sp>
    </p:spTree>
    <p:extLst>
      <p:ext uri="{BB962C8B-B14F-4D97-AF65-F5344CB8AC3E}">
        <p14:creationId xmlns:p14="http://schemas.microsoft.com/office/powerpoint/2010/main" val="1032156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5363" y="2725738"/>
            <a:ext cx="2436812" cy="2363787"/>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27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8588" y="4100513"/>
            <a:ext cx="2278062" cy="186055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170" name="Picture 2"/>
          <p:cNvPicPr>
            <a:picLocks noChangeAspect="1" noChangeArrowheads="1"/>
          </p:cNvPicPr>
          <p:nvPr/>
        </p:nvPicPr>
        <p:blipFill>
          <a:blip r:embed="rId5">
            <a:extLst>
              <a:ext uri="{28A0092B-C50C-407E-A947-70E740481C1C}">
                <a14:useLocalDpi xmlns:a14="http://schemas.microsoft.com/office/drawing/2010/main" val="0"/>
              </a:ext>
            </a:extLst>
          </a:blip>
          <a:srcRect t="9518"/>
          <a:stretch>
            <a:fillRect/>
          </a:stretch>
        </p:blipFill>
        <p:spPr bwMode="auto">
          <a:xfrm>
            <a:off x="444500" y="2995613"/>
            <a:ext cx="1023938" cy="823912"/>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0" name="Picture 44" descr="Doorway - Broken Doorsweep-j_jochim"/>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67300" y="1128713"/>
            <a:ext cx="1725613" cy="2132012"/>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idx="4294967295"/>
          </p:nvPr>
        </p:nvSpPr>
        <p:spPr>
          <a:xfrm>
            <a:off x="0" y="401638"/>
            <a:ext cx="8229600" cy="584200"/>
          </a:xfrm>
          <a:prstGeom prst="rect">
            <a:avLst/>
          </a:prstGeom>
        </p:spPr>
        <p:txBody>
          <a:bodyPr/>
          <a:lstStyle/>
          <a:p>
            <a:pPr>
              <a:defRPr/>
            </a:pPr>
            <a:r>
              <a:rPr lang="en-US" dirty="0" smtClean="0">
                <a:latin typeface="+mj-lt"/>
              </a:rPr>
              <a:t>Prevention: Keep Pests Out</a:t>
            </a:r>
            <a:endParaRPr lang="en-US" dirty="0">
              <a:latin typeface="+mj-lt"/>
            </a:endParaRPr>
          </a:p>
        </p:txBody>
      </p:sp>
      <p:sp>
        <p:nvSpPr>
          <p:cNvPr id="3" name="Content Placeholder 2"/>
          <p:cNvSpPr txBox="1">
            <a:spLocks/>
          </p:cNvSpPr>
          <p:nvPr/>
        </p:nvSpPr>
        <p:spPr>
          <a:xfrm>
            <a:off x="609600" y="4594225"/>
            <a:ext cx="8229600" cy="4525963"/>
          </a:xfrm>
          <a:prstGeom prst="rect">
            <a:avLst/>
          </a:prstGeom>
        </p:spPr>
        <p:txBody>
          <a:bodyPr/>
          <a:lstStyle/>
          <a:p>
            <a:pPr marL="342900" indent="-342900" defTabSz="914400" fontAlgn="auto">
              <a:spcBef>
                <a:spcPct val="20000"/>
              </a:spcBef>
              <a:spcAft>
                <a:spcPts val="0"/>
              </a:spcAft>
              <a:buFont typeface="Arial" pitchFamily="34" charset="0"/>
              <a:buNone/>
              <a:defRPr/>
            </a:pPr>
            <a:endParaRPr lang="en-US" sz="3200" dirty="0">
              <a:latin typeface="+mn-lt"/>
              <a:ea typeface="+mn-ea"/>
              <a:cs typeface="+mn-cs"/>
            </a:endParaRPr>
          </a:p>
        </p:txBody>
      </p:sp>
      <p:sp>
        <p:nvSpPr>
          <p:cNvPr id="15" name="Right Arrow 14"/>
          <p:cNvSpPr/>
          <p:nvPr/>
        </p:nvSpPr>
        <p:spPr>
          <a:xfrm>
            <a:off x="3870325" y="1641475"/>
            <a:ext cx="647700" cy="284163"/>
          </a:xfrm>
          <a:prstGeom prst="rightArrow">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pic>
        <p:nvPicPr>
          <p:cNvPr id="20482"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5888" y="1204913"/>
            <a:ext cx="3171825" cy="179070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1" name="Picture 2" descr="C:\Documents and Settings\research\My Documents\evie\images\CaulkingFaucetGap.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67388" y="3022600"/>
            <a:ext cx="2974975" cy="197485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9" name="TextBox 8"/>
          <p:cNvSpPr txBox="1">
            <a:spLocks noChangeArrowheads="1"/>
          </p:cNvSpPr>
          <p:nvPr/>
        </p:nvSpPr>
        <p:spPr bwMode="auto">
          <a:xfrm>
            <a:off x="4119563" y="4826000"/>
            <a:ext cx="2779712" cy="369888"/>
          </a:xfrm>
          <a:prstGeom prst="rect">
            <a:avLst/>
          </a:prstGeom>
          <a:solidFill>
            <a:srgbClr val="FFFF00"/>
          </a:solidFill>
          <a:ln w="25400">
            <a:solidFill>
              <a:schemeClr val="tx1"/>
            </a:solidFill>
            <a:miter lim="800000"/>
            <a:headEnd/>
            <a:tailEnd/>
          </a:ln>
        </p:spPr>
        <p:txBody>
          <a:bodyPr>
            <a:spAutoFit/>
          </a:bodyPr>
          <a:lstStyle>
            <a:lvl1pPr eaLnBrk="0" hangingPunct="0">
              <a:defRPr>
                <a:solidFill>
                  <a:schemeClr val="tx1"/>
                </a:solidFill>
                <a:latin typeface="Arial" pitchFamily="34" charset="0"/>
                <a:ea typeface="ヒラギノ角ゴ Pro W3"/>
                <a:cs typeface="ヒラギノ角ゴ Pro W3"/>
              </a:defRPr>
            </a:lvl1pPr>
            <a:lvl2pPr marL="742950" indent="-285750" eaLnBrk="0" hangingPunct="0">
              <a:defRPr>
                <a:solidFill>
                  <a:schemeClr val="tx1"/>
                </a:solidFill>
                <a:latin typeface="Arial" pitchFamily="34" charset="0"/>
                <a:ea typeface="ヒラギノ角ゴ Pro W3"/>
                <a:cs typeface="ヒラギノ角ゴ Pro W3"/>
              </a:defRPr>
            </a:lvl2pPr>
            <a:lvl3pPr marL="1143000" indent="-228600" eaLnBrk="0" hangingPunct="0">
              <a:defRPr>
                <a:solidFill>
                  <a:schemeClr val="tx1"/>
                </a:solidFill>
                <a:latin typeface="Arial" pitchFamily="34" charset="0"/>
                <a:ea typeface="ヒラギノ角ゴ Pro W3"/>
                <a:cs typeface="ヒラギノ角ゴ Pro W3"/>
              </a:defRPr>
            </a:lvl3pPr>
            <a:lvl4pPr marL="1600200" indent="-228600" eaLnBrk="0" hangingPunct="0">
              <a:defRPr>
                <a:solidFill>
                  <a:schemeClr val="tx1"/>
                </a:solidFill>
                <a:latin typeface="Arial" pitchFamily="34" charset="0"/>
                <a:ea typeface="ヒラギノ角ゴ Pro W3"/>
                <a:cs typeface="ヒラギノ角ゴ Pro W3"/>
              </a:defRPr>
            </a:lvl4pPr>
            <a:lvl5pPr marL="2057400" indent="-228600" eaLnBrk="0" hangingPunct="0">
              <a:defRPr>
                <a:solidFill>
                  <a:schemeClr val="tx1"/>
                </a:solidFill>
                <a:latin typeface="Arial" pitchFamily="34" charset="0"/>
                <a:ea typeface="ヒラギノ角ゴ Pro W3"/>
                <a:cs typeface="ヒラギノ角ゴ Pro W3"/>
              </a:defRPr>
            </a:lvl5pPr>
            <a:lvl6pPr marL="25146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6pPr>
            <a:lvl7pPr marL="29718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7pPr>
            <a:lvl8pPr marL="34290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8pPr>
            <a:lvl9pPr marL="38862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9pPr>
          </a:lstStyle>
          <a:p>
            <a:pPr algn="ctr" eaLnBrk="1" hangingPunct="1"/>
            <a:r>
              <a:rPr lang="en-US" altLang="en-US">
                <a:latin typeface="News Gothic MT"/>
                <a:ea typeface="News Gothic MT"/>
                <a:cs typeface="News Gothic MT"/>
              </a:rPr>
              <a:t>Seal gaps around pipes</a:t>
            </a:r>
          </a:p>
        </p:txBody>
      </p:sp>
      <p:sp>
        <p:nvSpPr>
          <p:cNvPr id="17" name="Right Arrow 16"/>
          <p:cNvSpPr/>
          <p:nvPr/>
        </p:nvSpPr>
        <p:spPr>
          <a:xfrm>
            <a:off x="4911725" y="3770313"/>
            <a:ext cx="647700" cy="284162"/>
          </a:xfrm>
          <a:prstGeom prst="rightArrow">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16" name="TextBox 15"/>
          <p:cNvSpPr txBox="1">
            <a:spLocks noChangeArrowheads="1"/>
          </p:cNvSpPr>
          <p:nvPr/>
        </p:nvSpPr>
        <p:spPr bwMode="auto">
          <a:xfrm>
            <a:off x="719138" y="5549900"/>
            <a:ext cx="2797175" cy="369888"/>
          </a:xfrm>
          <a:prstGeom prst="rect">
            <a:avLst/>
          </a:prstGeom>
          <a:solidFill>
            <a:srgbClr val="FFFF00"/>
          </a:solidFill>
          <a:ln w="25400">
            <a:solidFill>
              <a:schemeClr val="tx1"/>
            </a:solidFill>
            <a:miter lim="800000"/>
            <a:headEnd/>
            <a:tailEnd/>
          </a:ln>
        </p:spPr>
        <p:txBody>
          <a:bodyPr>
            <a:spAutoFit/>
          </a:bodyPr>
          <a:lstStyle>
            <a:lvl1pPr eaLnBrk="0" hangingPunct="0">
              <a:defRPr>
                <a:solidFill>
                  <a:schemeClr val="tx1"/>
                </a:solidFill>
                <a:latin typeface="Arial" pitchFamily="34" charset="0"/>
                <a:ea typeface="ヒラギノ角ゴ Pro W3"/>
                <a:cs typeface="ヒラギノ角ゴ Pro W3"/>
              </a:defRPr>
            </a:lvl1pPr>
            <a:lvl2pPr marL="742950" indent="-285750" eaLnBrk="0" hangingPunct="0">
              <a:defRPr>
                <a:solidFill>
                  <a:schemeClr val="tx1"/>
                </a:solidFill>
                <a:latin typeface="Arial" pitchFamily="34" charset="0"/>
                <a:ea typeface="ヒラギノ角ゴ Pro W3"/>
                <a:cs typeface="ヒラギノ角ゴ Pro W3"/>
              </a:defRPr>
            </a:lvl2pPr>
            <a:lvl3pPr marL="1143000" indent="-228600" eaLnBrk="0" hangingPunct="0">
              <a:defRPr>
                <a:solidFill>
                  <a:schemeClr val="tx1"/>
                </a:solidFill>
                <a:latin typeface="Arial" pitchFamily="34" charset="0"/>
                <a:ea typeface="ヒラギノ角ゴ Pro W3"/>
                <a:cs typeface="ヒラギノ角ゴ Pro W3"/>
              </a:defRPr>
            </a:lvl3pPr>
            <a:lvl4pPr marL="1600200" indent="-228600" eaLnBrk="0" hangingPunct="0">
              <a:defRPr>
                <a:solidFill>
                  <a:schemeClr val="tx1"/>
                </a:solidFill>
                <a:latin typeface="Arial" pitchFamily="34" charset="0"/>
                <a:ea typeface="ヒラギノ角ゴ Pro W3"/>
                <a:cs typeface="ヒラギノ角ゴ Pro W3"/>
              </a:defRPr>
            </a:lvl4pPr>
            <a:lvl5pPr marL="2057400" indent="-228600" eaLnBrk="0" hangingPunct="0">
              <a:defRPr>
                <a:solidFill>
                  <a:schemeClr val="tx1"/>
                </a:solidFill>
                <a:latin typeface="Arial" pitchFamily="34" charset="0"/>
                <a:ea typeface="ヒラギノ角ゴ Pro W3"/>
                <a:cs typeface="ヒラギノ角ゴ Pro W3"/>
              </a:defRPr>
            </a:lvl5pPr>
            <a:lvl6pPr marL="25146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6pPr>
            <a:lvl7pPr marL="29718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7pPr>
            <a:lvl8pPr marL="34290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8pPr>
            <a:lvl9pPr marL="38862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9pPr>
          </a:lstStyle>
          <a:p>
            <a:pPr algn="ctr" eaLnBrk="1" hangingPunct="1"/>
            <a:r>
              <a:rPr lang="en-US" altLang="en-US">
                <a:latin typeface="News Gothic MT"/>
                <a:ea typeface="News Gothic MT"/>
                <a:cs typeface="News Gothic MT"/>
              </a:rPr>
              <a:t>Patch holes in screens</a:t>
            </a:r>
          </a:p>
        </p:txBody>
      </p:sp>
      <p:sp>
        <p:nvSpPr>
          <p:cNvPr id="19" name="Slide Number Placeholder 18"/>
          <p:cNvSpPr txBox="1">
            <a:spLocks noGrp="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itchFamily="34" charset="0"/>
                <a:ea typeface="ヒラギノ角ゴ Pro W3"/>
                <a:cs typeface="ヒラギノ角ゴ Pro W3"/>
              </a:defRPr>
            </a:lvl1pPr>
            <a:lvl2pPr marL="742950" indent="-285750" eaLnBrk="0" hangingPunct="0">
              <a:defRPr>
                <a:solidFill>
                  <a:schemeClr val="tx1"/>
                </a:solidFill>
                <a:latin typeface="Arial" pitchFamily="34" charset="0"/>
                <a:ea typeface="ヒラギノ角ゴ Pro W3"/>
                <a:cs typeface="ヒラギノ角ゴ Pro W3"/>
              </a:defRPr>
            </a:lvl2pPr>
            <a:lvl3pPr marL="1143000" indent="-228600" eaLnBrk="0" hangingPunct="0">
              <a:defRPr>
                <a:solidFill>
                  <a:schemeClr val="tx1"/>
                </a:solidFill>
                <a:latin typeface="Arial" pitchFamily="34" charset="0"/>
                <a:ea typeface="ヒラギノ角ゴ Pro W3"/>
                <a:cs typeface="ヒラギノ角ゴ Pro W3"/>
              </a:defRPr>
            </a:lvl3pPr>
            <a:lvl4pPr marL="1600200" indent="-228600" eaLnBrk="0" hangingPunct="0">
              <a:defRPr>
                <a:solidFill>
                  <a:schemeClr val="tx1"/>
                </a:solidFill>
                <a:latin typeface="Arial" pitchFamily="34" charset="0"/>
                <a:ea typeface="ヒラギノ角ゴ Pro W3"/>
                <a:cs typeface="ヒラギノ角ゴ Pro W3"/>
              </a:defRPr>
            </a:lvl4pPr>
            <a:lvl5pPr marL="2057400" indent="-228600" eaLnBrk="0" hangingPunct="0">
              <a:defRPr>
                <a:solidFill>
                  <a:schemeClr val="tx1"/>
                </a:solidFill>
                <a:latin typeface="Arial" pitchFamily="34" charset="0"/>
                <a:ea typeface="ヒラギノ角ゴ Pro W3"/>
                <a:cs typeface="ヒラギノ角ゴ Pro W3"/>
              </a:defRPr>
            </a:lvl5pPr>
            <a:lvl6pPr marL="25146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6pPr>
            <a:lvl7pPr marL="29718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7pPr>
            <a:lvl8pPr marL="34290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8pPr>
            <a:lvl9pPr marL="38862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9pPr>
          </a:lstStyle>
          <a:p>
            <a:pPr algn="r" eaLnBrk="1" hangingPunct="1"/>
            <a:fld id="{EB64F1A9-BF47-4238-9611-F08241E3B78D}" type="slidenum">
              <a:rPr lang="en-US" altLang="en-US" sz="1200">
                <a:solidFill>
                  <a:srgbClr val="898989"/>
                </a:solidFill>
                <a:latin typeface="News Gothic MT"/>
              </a:rPr>
              <a:pPr algn="r" eaLnBrk="1" hangingPunct="1"/>
              <a:t>24</a:t>
            </a:fld>
            <a:endParaRPr lang="en-US" altLang="en-US" sz="1200">
              <a:solidFill>
                <a:srgbClr val="898989"/>
              </a:solidFill>
              <a:latin typeface="News Gothic MT"/>
            </a:endParaRPr>
          </a:p>
        </p:txBody>
      </p:sp>
      <p:sp>
        <p:nvSpPr>
          <p:cNvPr id="7" name="TextBox 6"/>
          <p:cNvSpPr txBox="1">
            <a:spLocks noChangeArrowheads="1"/>
          </p:cNvSpPr>
          <p:nvPr/>
        </p:nvSpPr>
        <p:spPr bwMode="auto">
          <a:xfrm>
            <a:off x="2995613" y="1973263"/>
            <a:ext cx="2320925" cy="923925"/>
          </a:xfrm>
          <a:prstGeom prst="rect">
            <a:avLst/>
          </a:prstGeom>
          <a:solidFill>
            <a:srgbClr val="FFFF00"/>
          </a:solidFill>
          <a:ln w="25400">
            <a:solidFill>
              <a:schemeClr val="tx1"/>
            </a:solidFill>
            <a:miter lim="800000"/>
            <a:headEnd/>
            <a:tailEnd/>
          </a:ln>
        </p:spPr>
        <p:txBody>
          <a:bodyPr>
            <a:spAutoFit/>
          </a:bodyPr>
          <a:lstStyle>
            <a:lvl1pPr eaLnBrk="0" hangingPunct="0">
              <a:defRPr>
                <a:solidFill>
                  <a:schemeClr val="tx1"/>
                </a:solidFill>
                <a:latin typeface="Arial" pitchFamily="34" charset="0"/>
                <a:ea typeface="ヒラギノ角ゴ Pro W3"/>
                <a:cs typeface="ヒラギノ角ゴ Pro W3"/>
              </a:defRPr>
            </a:lvl1pPr>
            <a:lvl2pPr marL="742950" indent="-285750" eaLnBrk="0" hangingPunct="0">
              <a:defRPr>
                <a:solidFill>
                  <a:schemeClr val="tx1"/>
                </a:solidFill>
                <a:latin typeface="Arial" pitchFamily="34" charset="0"/>
                <a:ea typeface="ヒラギノ角ゴ Pro W3"/>
                <a:cs typeface="ヒラギノ角ゴ Pro W3"/>
              </a:defRPr>
            </a:lvl2pPr>
            <a:lvl3pPr marL="1143000" indent="-228600" eaLnBrk="0" hangingPunct="0">
              <a:defRPr>
                <a:solidFill>
                  <a:schemeClr val="tx1"/>
                </a:solidFill>
                <a:latin typeface="Arial" pitchFamily="34" charset="0"/>
                <a:ea typeface="ヒラギノ角ゴ Pro W3"/>
                <a:cs typeface="ヒラギノ角ゴ Pro W3"/>
              </a:defRPr>
            </a:lvl3pPr>
            <a:lvl4pPr marL="1600200" indent="-228600" eaLnBrk="0" hangingPunct="0">
              <a:defRPr>
                <a:solidFill>
                  <a:schemeClr val="tx1"/>
                </a:solidFill>
                <a:latin typeface="Arial" pitchFamily="34" charset="0"/>
                <a:ea typeface="ヒラギノ角ゴ Pro W3"/>
                <a:cs typeface="ヒラギノ角ゴ Pro W3"/>
              </a:defRPr>
            </a:lvl4pPr>
            <a:lvl5pPr marL="2057400" indent="-228600" eaLnBrk="0" hangingPunct="0">
              <a:defRPr>
                <a:solidFill>
                  <a:schemeClr val="tx1"/>
                </a:solidFill>
                <a:latin typeface="Arial" pitchFamily="34" charset="0"/>
                <a:ea typeface="ヒラギノ角ゴ Pro W3"/>
                <a:cs typeface="ヒラギノ角ゴ Pro W3"/>
              </a:defRPr>
            </a:lvl5pPr>
            <a:lvl6pPr marL="25146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6pPr>
            <a:lvl7pPr marL="29718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7pPr>
            <a:lvl8pPr marL="34290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8pPr>
            <a:lvl9pPr marL="38862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9pPr>
          </a:lstStyle>
          <a:p>
            <a:pPr eaLnBrk="1" hangingPunct="1"/>
            <a:r>
              <a:rPr lang="en-US" altLang="en-US">
                <a:latin typeface="News Gothic MT"/>
                <a:ea typeface="News Gothic MT"/>
                <a:cs typeface="News Gothic MT"/>
              </a:rPr>
              <a:t>Seal or block gaps around doors.</a:t>
            </a:r>
          </a:p>
          <a:p>
            <a:pPr eaLnBrk="1" hangingPunct="1"/>
            <a:r>
              <a:rPr lang="en-US" altLang="en-US">
                <a:latin typeface="News Gothic MT"/>
                <a:ea typeface="News Gothic MT"/>
                <a:cs typeface="News Gothic MT"/>
              </a:rPr>
              <a:t>Install doorsweeps.</a:t>
            </a:r>
          </a:p>
        </p:txBody>
      </p:sp>
      <p:sp>
        <p:nvSpPr>
          <p:cNvPr id="22" name="Content Placeholder 2"/>
          <p:cNvSpPr txBox="1">
            <a:spLocks/>
          </p:cNvSpPr>
          <p:nvPr/>
        </p:nvSpPr>
        <p:spPr>
          <a:xfrm>
            <a:off x="1376363" y="3071813"/>
            <a:ext cx="6651625" cy="1522412"/>
          </a:xfrm>
          <a:prstGeom prst="rect">
            <a:avLst/>
          </a:prstGeom>
          <a:solidFill>
            <a:schemeClr val="accent6">
              <a:lumMod val="75000"/>
            </a:schemeClr>
          </a:solidFill>
          <a:ln w="25400">
            <a:solidFill>
              <a:schemeClr val="tx1"/>
            </a:solidFill>
          </a:ln>
        </p:spPr>
        <p:txBody>
          <a:bodyPr/>
          <a:lstStyle/>
          <a:p>
            <a:pPr defTabSz="914400" fontAlgn="auto">
              <a:spcBef>
                <a:spcPts val="0"/>
              </a:spcBef>
              <a:spcAft>
                <a:spcPts val="0"/>
              </a:spcAft>
              <a:buClr>
                <a:schemeClr val="tx1"/>
              </a:buClr>
              <a:defRPr/>
            </a:pPr>
            <a:r>
              <a:rPr lang="en-US" sz="2800" b="1" dirty="0">
                <a:latin typeface="News Gothic MT"/>
                <a:ea typeface="ヒラギノ角ゴ Pro W3" pitchFamily="37" charset="-128"/>
                <a:cs typeface="News Gothic MT"/>
              </a:rPr>
              <a:t>Take home message: </a:t>
            </a:r>
            <a:r>
              <a:rPr lang="en-US" sz="2800" dirty="0">
                <a:latin typeface="News Gothic MT"/>
                <a:ea typeface="ヒラギノ角ゴ Pro W3" pitchFamily="37" charset="-128"/>
                <a:cs typeface="News Gothic MT"/>
              </a:rPr>
              <a:t>Close off entryways so pests can’t get into your </a:t>
            </a:r>
            <a:r>
              <a:rPr lang="en-US" sz="2800" dirty="0" smtClean="0">
                <a:latin typeface="News Gothic MT"/>
                <a:ea typeface="ヒラギノ角ゴ Pro W3" pitchFamily="37" charset="-128"/>
                <a:cs typeface="News Gothic MT"/>
              </a:rPr>
              <a:t>home in </a:t>
            </a:r>
            <a:r>
              <a:rPr lang="en-US" sz="2800" dirty="0">
                <a:latin typeface="News Gothic MT"/>
                <a:ea typeface="ヒラギノ角ゴ Pro W3" pitchFamily="37" charset="-128"/>
                <a:cs typeface="News Gothic MT"/>
              </a:rPr>
              <a:t>the first place!</a:t>
            </a:r>
            <a:endParaRPr lang="en-US" sz="2800" dirty="0">
              <a:latin typeface="News Gothic MT"/>
              <a:ea typeface="+mn-ea"/>
              <a:cs typeface="News Gothic MT"/>
            </a:endParaRPr>
          </a:p>
        </p:txBody>
      </p:sp>
      <p:sp>
        <p:nvSpPr>
          <p:cNvPr id="5" name="Slide Number Placeholder 4"/>
          <p:cNvSpPr>
            <a:spLocks noGrp="1"/>
          </p:cNvSpPr>
          <p:nvPr>
            <p:ph type="sldNum" sz="quarter" idx="12"/>
          </p:nvPr>
        </p:nvSpPr>
        <p:spPr/>
        <p:txBody>
          <a:bodyPr/>
          <a:lstStyle/>
          <a:p>
            <a:pPr>
              <a:defRPr/>
            </a:pPr>
            <a:fld id="{19517E29-3718-48C4-BD86-B4309A598868}" type="slidenum">
              <a:rPr lang="en-US" smtClean="0"/>
              <a:pPr>
                <a:defRPr/>
              </a:pPr>
              <a:t>24</a:t>
            </a:fld>
            <a:endParaRPr lang="en-US" dirty="0"/>
          </a:p>
        </p:txBody>
      </p:sp>
      <p:sp>
        <p:nvSpPr>
          <p:cNvPr id="21" name="Footer Placeholder 3"/>
          <p:cNvSpPr>
            <a:spLocks noGrp="1"/>
          </p:cNvSpPr>
          <p:nvPr>
            <p:ph type="ftr" sz="quarter" idx="11"/>
          </p:nvPr>
        </p:nvSpPr>
        <p:spPr>
          <a:xfrm rot="5400000">
            <a:off x="4784724" y="4908550"/>
            <a:ext cx="8229600" cy="365125"/>
          </a:xfrm>
        </p:spPr>
        <p:txBody>
          <a:bodyPr/>
          <a:lstStyle/>
          <a:p>
            <a:pPr>
              <a:defRPr/>
            </a:pPr>
            <a:r>
              <a:rPr lang="en-US" smtClean="0"/>
              <a:t>© UCSF CCHP 2016</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dissolve">
                                      <p:cBhvr>
                                        <p:cTn id="12" dur="500"/>
                                        <p:tgtEl>
                                          <p:spTgt spid="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dissolve">
                                      <p:cBhvr>
                                        <p:cTn id="17" dur="500"/>
                                        <p:tgtEl>
                                          <p:spTgt spid="1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 calcmode="lin" valueType="num">
                                      <p:cBhvr additive="base">
                                        <p:cTn id="22" dur="500" fill="hold"/>
                                        <p:tgtEl>
                                          <p:spTgt spid="22"/>
                                        </p:tgtEl>
                                        <p:attrNameLst>
                                          <p:attrName>ppt_x</p:attrName>
                                        </p:attrNameLst>
                                      </p:cBhvr>
                                      <p:tavLst>
                                        <p:tav tm="0">
                                          <p:val>
                                            <p:strVal val="#ppt_x"/>
                                          </p:val>
                                        </p:tav>
                                        <p:tav tm="100000">
                                          <p:val>
                                            <p:strVal val="#ppt_x"/>
                                          </p:val>
                                        </p:tav>
                                      </p:tavLst>
                                    </p:anim>
                                    <p:anim calcmode="lin" valueType="num">
                                      <p:cBhvr additive="base">
                                        <p:cTn id="23" dur="500" fill="hold"/>
                                        <p:tgtEl>
                                          <p:spTgt spid="22"/>
                                        </p:tgtEl>
                                        <p:attrNameLst>
                                          <p:attrName>ppt_y</p:attrName>
                                        </p:attrNameLst>
                                      </p:cBhvr>
                                      <p:tavLst>
                                        <p:tav tm="0">
                                          <p:val>
                                            <p:strVal val="1+#ppt_h/2"/>
                                          </p:val>
                                        </p:tav>
                                        <p:tav tm="100000">
                                          <p:val>
                                            <p:strVal val="#ppt_y"/>
                                          </p:val>
                                        </p:tav>
                                      </p:tavLst>
                                    </p:anim>
                                  </p:childTnLst>
                                </p:cTn>
                              </p:par>
                              <p:par>
                                <p:cTn id="24" presetID="9" presetClass="emph" presetSubtype="0" nodeType="withEffect">
                                  <p:stCondLst>
                                    <p:cond delay="0"/>
                                  </p:stCondLst>
                                  <p:childTnLst>
                                    <p:set>
                                      <p:cBhvr rctx="PPT">
                                        <p:cTn id="25" dur="indefinite"/>
                                        <p:tgtEl>
                                          <p:spTgt spid="7170"/>
                                        </p:tgtEl>
                                        <p:attrNameLst>
                                          <p:attrName>style.opacity</p:attrName>
                                        </p:attrNameLst>
                                      </p:cBhvr>
                                      <p:to>
                                        <p:strVal val="0.5"/>
                                      </p:to>
                                    </p:set>
                                    <p:animEffect filter="image" prLst="opacity: 0.5">
                                      <p:cBhvr rctx="IE">
                                        <p:cTn id="26" dur="indefinite"/>
                                        <p:tgtEl>
                                          <p:spTgt spid="7170"/>
                                        </p:tgtEl>
                                      </p:cBhvr>
                                    </p:animEffect>
                                  </p:childTnLst>
                                </p:cTn>
                              </p:par>
                              <p:par>
                                <p:cTn id="27" presetID="9" presetClass="emph" presetSubtype="0" nodeType="withEffect">
                                  <p:stCondLst>
                                    <p:cond delay="0"/>
                                  </p:stCondLst>
                                  <p:childTnLst>
                                    <p:set>
                                      <p:cBhvr rctx="PPT">
                                        <p:cTn id="28" dur="indefinite"/>
                                        <p:tgtEl>
                                          <p:spTgt spid="20"/>
                                        </p:tgtEl>
                                        <p:attrNameLst>
                                          <p:attrName>style.opacity</p:attrName>
                                        </p:attrNameLst>
                                      </p:cBhvr>
                                      <p:to>
                                        <p:strVal val="0.5"/>
                                      </p:to>
                                    </p:set>
                                    <p:animEffect filter="image" prLst="opacity: 0.5">
                                      <p:cBhvr rctx="IE">
                                        <p:cTn id="29" dur="indefinite"/>
                                        <p:tgtEl>
                                          <p:spTgt spid="20"/>
                                        </p:tgtEl>
                                      </p:cBhvr>
                                    </p:animEffect>
                                  </p:childTnLst>
                                </p:cTn>
                              </p:par>
                              <p:par>
                                <p:cTn id="30" presetID="9" presetClass="emph" presetSubtype="0" grpId="0" nodeType="withEffect">
                                  <p:stCondLst>
                                    <p:cond delay="0"/>
                                  </p:stCondLst>
                                  <p:childTnLst>
                                    <p:set>
                                      <p:cBhvr rctx="PPT">
                                        <p:cTn id="31" dur="indefinite"/>
                                        <p:tgtEl>
                                          <p:spTgt spid="2"/>
                                        </p:tgtEl>
                                        <p:attrNameLst>
                                          <p:attrName>style.opacity</p:attrName>
                                        </p:attrNameLst>
                                      </p:cBhvr>
                                      <p:to>
                                        <p:strVal val="0.5"/>
                                      </p:to>
                                    </p:set>
                                    <p:animEffect filter="image" prLst="opacity: 0.5">
                                      <p:cBhvr rctx="IE">
                                        <p:cTn id="32" dur="indefinite"/>
                                        <p:tgtEl>
                                          <p:spTgt spid="2"/>
                                        </p:tgtEl>
                                      </p:cBhvr>
                                    </p:animEffect>
                                  </p:childTnLst>
                                </p:cTn>
                              </p:par>
                              <p:par>
                                <p:cTn id="33" presetID="9" presetClass="emph" presetSubtype="0" grpId="0" nodeType="withEffect" nodePh="1">
                                  <p:stCondLst>
                                    <p:cond delay="0"/>
                                  </p:stCondLst>
                                  <p:endCondLst>
                                    <p:cond evt="begin" delay="0">
                                      <p:tn val="33"/>
                                    </p:cond>
                                  </p:endCondLst>
                                  <p:childTnLst>
                                    <p:set>
                                      <p:cBhvr rctx="PPT">
                                        <p:cTn id="34" dur="indefinite"/>
                                        <p:tgtEl>
                                          <p:spTgt spid="3"/>
                                        </p:tgtEl>
                                        <p:attrNameLst>
                                          <p:attrName>style.opacity</p:attrName>
                                        </p:attrNameLst>
                                      </p:cBhvr>
                                      <p:to>
                                        <p:strVal val="0.5"/>
                                      </p:to>
                                    </p:set>
                                    <p:animEffect filter="image" prLst="opacity: 0.5">
                                      <p:cBhvr rctx="IE">
                                        <p:cTn id="35" dur="indefinite"/>
                                        <p:tgtEl>
                                          <p:spTgt spid="3"/>
                                        </p:tgtEl>
                                      </p:cBhvr>
                                    </p:animEffect>
                                  </p:childTnLst>
                                </p:cTn>
                              </p:par>
                              <p:par>
                                <p:cTn id="36" presetID="9" presetClass="emph" presetSubtype="0" grpId="0" nodeType="withEffect">
                                  <p:stCondLst>
                                    <p:cond delay="0"/>
                                  </p:stCondLst>
                                  <p:childTnLst>
                                    <p:set>
                                      <p:cBhvr rctx="PPT">
                                        <p:cTn id="37" dur="indefinite"/>
                                        <p:tgtEl>
                                          <p:spTgt spid="15"/>
                                        </p:tgtEl>
                                        <p:attrNameLst>
                                          <p:attrName>style.opacity</p:attrName>
                                        </p:attrNameLst>
                                      </p:cBhvr>
                                      <p:to>
                                        <p:strVal val="0.5"/>
                                      </p:to>
                                    </p:set>
                                    <p:animEffect filter="image" prLst="opacity: 0.5">
                                      <p:cBhvr rctx="IE">
                                        <p:cTn id="38" dur="indefinite"/>
                                        <p:tgtEl>
                                          <p:spTgt spid="15"/>
                                        </p:tgtEl>
                                      </p:cBhvr>
                                    </p:animEffect>
                                  </p:childTnLst>
                                </p:cTn>
                              </p:par>
                              <p:par>
                                <p:cTn id="39" presetID="9" presetClass="emph" presetSubtype="0" nodeType="withEffect">
                                  <p:stCondLst>
                                    <p:cond delay="0"/>
                                  </p:stCondLst>
                                  <p:childTnLst>
                                    <p:set>
                                      <p:cBhvr rctx="PPT">
                                        <p:cTn id="40" dur="indefinite"/>
                                        <p:tgtEl>
                                          <p:spTgt spid="20482"/>
                                        </p:tgtEl>
                                        <p:attrNameLst>
                                          <p:attrName>style.opacity</p:attrName>
                                        </p:attrNameLst>
                                      </p:cBhvr>
                                      <p:to>
                                        <p:strVal val="0.5"/>
                                      </p:to>
                                    </p:set>
                                    <p:animEffect filter="image" prLst="opacity: 0.5">
                                      <p:cBhvr rctx="IE">
                                        <p:cTn id="41" dur="indefinite"/>
                                        <p:tgtEl>
                                          <p:spTgt spid="20482"/>
                                        </p:tgtEl>
                                      </p:cBhvr>
                                    </p:animEffect>
                                  </p:childTnLst>
                                </p:cTn>
                              </p:par>
                              <p:par>
                                <p:cTn id="42" presetID="9" presetClass="emph" presetSubtype="0" nodeType="withEffect">
                                  <p:stCondLst>
                                    <p:cond delay="0"/>
                                  </p:stCondLst>
                                  <p:childTnLst>
                                    <p:set>
                                      <p:cBhvr rctx="PPT">
                                        <p:cTn id="43" dur="indefinite"/>
                                        <p:tgtEl>
                                          <p:spTgt spid="11"/>
                                        </p:tgtEl>
                                        <p:attrNameLst>
                                          <p:attrName>style.opacity</p:attrName>
                                        </p:attrNameLst>
                                      </p:cBhvr>
                                      <p:to>
                                        <p:strVal val="0.5"/>
                                      </p:to>
                                    </p:set>
                                    <p:animEffect filter="image" prLst="opacity: 0.5">
                                      <p:cBhvr rctx="IE">
                                        <p:cTn id="44" dur="indefinite"/>
                                        <p:tgtEl>
                                          <p:spTgt spid="11"/>
                                        </p:tgtEl>
                                      </p:cBhvr>
                                    </p:animEffect>
                                  </p:childTnLst>
                                </p:cTn>
                              </p:par>
                              <p:par>
                                <p:cTn id="45" presetID="9" presetClass="emph" presetSubtype="0" nodeType="withEffect">
                                  <p:stCondLst>
                                    <p:cond delay="0"/>
                                  </p:stCondLst>
                                  <p:childTnLst>
                                    <p:set>
                                      <p:cBhvr rctx="PPT">
                                        <p:cTn id="46" dur="indefinite"/>
                                        <p:tgtEl>
                                          <p:spTgt spid="10"/>
                                        </p:tgtEl>
                                        <p:attrNameLst>
                                          <p:attrName>style.opacity</p:attrName>
                                        </p:attrNameLst>
                                      </p:cBhvr>
                                      <p:to>
                                        <p:strVal val="0.5"/>
                                      </p:to>
                                    </p:set>
                                    <p:animEffect filter="image" prLst="opacity: 0.5">
                                      <p:cBhvr rctx="IE">
                                        <p:cTn id="47" dur="indefinite"/>
                                        <p:tgtEl>
                                          <p:spTgt spid="10"/>
                                        </p:tgtEl>
                                      </p:cBhvr>
                                    </p:animEffect>
                                  </p:childTnLst>
                                </p:cTn>
                              </p:par>
                              <p:par>
                                <p:cTn id="48" presetID="9" presetClass="emph" presetSubtype="0" grpId="1" nodeType="withEffect">
                                  <p:stCondLst>
                                    <p:cond delay="0"/>
                                  </p:stCondLst>
                                  <p:childTnLst>
                                    <p:set>
                                      <p:cBhvr rctx="PPT">
                                        <p:cTn id="49" dur="indefinite"/>
                                        <p:tgtEl>
                                          <p:spTgt spid="9"/>
                                        </p:tgtEl>
                                        <p:attrNameLst>
                                          <p:attrName>style.opacity</p:attrName>
                                        </p:attrNameLst>
                                      </p:cBhvr>
                                      <p:to>
                                        <p:strVal val="0.5"/>
                                      </p:to>
                                    </p:set>
                                    <p:animEffect filter="image" prLst="opacity: 0.5">
                                      <p:cBhvr rctx="IE">
                                        <p:cTn id="50" dur="indefinite"/>
                                        <p:tgtEl>
                                          <p:spTgt spid="9"/>
                                        </p:tgtEl>
                                      </p:cBhvr>
                                    </p:animEffect>
                                  </p:childTnLst>
                                </p:cTn>
                              </p:par>
                              <p:par>
                                <p:cTn id="51" presetID="9" presetClass="emph" presetSubtype="0" grpId="0" nodeType="withEffect">
                                  <p:stCondLst>
                                    <p:cond delay="0"/>
                                  </p:stCondLst>
                                  <p:childTnLst>
                                    <p:set>
                                      <p:cBhvr rctx="PPT">
                                        <p:cTn id="52" dur="indefinite"/>
                                        <p:tgtEl>
                                          <p:spTgt spid="17"/>
                                        </p:tgtEl>
                                        <p:attrNameLst>
                                          <p:attrName>style.opacity</p:attrName>
                                        </p:attrNameLst>
                                      </p:cBhvr>
                                      <p:to>
                                        <p:strVal val="0.5"/>
                                      </p:to>
                                    </p:set>
                                    <p:animEffect filter="image" prLst="opacity: 0.5">
                                      <p:cBhvr rctx="IE">
                                        <p:cTn id="53" dur="indefinite"/>
                                        <p:tgtEl>
                                          <p:spTgt spid="17"/>
                                        </p:tgtEl>
                                      </p:cBhvr>
                                    </p:animEffect>
                                  </p:childTnLst>
                                </p:cTn>
                              </p:par>
                              <p:par>
                                <p:cTn id="54" presetID="9" presetClass="emph" presetSubtype="0" grpId="1" nodeType="withEffect">
                                  <p:stCondLst>
                                    <p:cond delay="0"/>
                                  </p:stCondLst>
                                  <p:childTnLst>
                                    <p:set>
                                      <p:cBhvr rctx="PPT">
                                        <p:cTn id="55" dur="indefinite"/>
                                        <p:tgtEl>
                                          <p:spTgt spid="16"/>
                                        </p:tgtEl>
                                        <p:attrNameLst>
                                          <p:attrName>style.opacity</p:attrName>
                                        </p:attrNameLst>
                                      </p:cBhvr>
                                      <p:to>
                                        <p:strVal val="0.5"/>
                                      </p:to>
                                    </p:set>
                                    <p:animEffect filter="image" prLst="opacity: 0.5">
                                      <p:cBhvr rctx="IE">
                                        <p:cTn id="56" dur="indefinite"/>
                                        <p:tgtEl>
                                          <p:spTgt spid="16"/>
                                        </p:tgtEl>
                                      </p:cBhvr>
                                    </p:animEffect>
                                  </p:childTnLst>
                                </p:cTn>
                              </p:par>
                              <p:par>
                                <p:cTn id="57" presetID="9" presetClass="emph" presetSubtype="0" grpId="0" nodeType="withEffect">
                                  <p:stCondLst>
                                    <p:cond delay="0"/>
                                  </p:stCondLst>
                                  <p:childTnLst>
                                    <p:set>
                                      <p:cBhvr rctx="PPT">
                                        <p:cTn id="58" dur="indefinite"/>
                                        <p:tgtEl>
                                          <p:spTgt spid="19"/>
                                        </p:tgtEl>
                                        <p:attrNameLst>
                                          <p:attrName>style.opacity</p:attrName>
                                        </p:attrNameLst>
                                      </p:cBhvr>
                                      <p:to>
                                        <p:strVal val="0.5"/>
                                      </p:to>
                                    </p:set>
                                    <p:animEffect filter="image" prLst="opacity: 0.5">
                                      <p:cBhvr rctx="IE">
                                        <p:cTn id="59" dur="indefinite"/>
                                        <p:tgtEl>
                                          <p:spTgt spid="19"/>
                                        </p:tgtEl>
                                      </p:cBhvr>
                                    </p:animEffect>
                                  </p:childTnLst>
                                </p:cTn>
                              </p:par>
                              <p:par>
                                <p:cTn id="60" presetID="9" presetClass="emph" presetSubtype="0" grpId="1" nodeType="withEffect">
                                  <p:stCondLst>
                                    <p:cond delay="0"/>
                                  </p:stCondLst>
                                  <p:childTnLst>
                                    <p:set>
                                      <p:cBhvr rctx="PPT">
                                        <p:cTn id="61" dur="indefinite"/>
                                        <p:tgtEl>
                                          <p:spTgt spid="7"/>
                                        </p:tgtEl>
                                        <p:attrNameLst>
                                          <p:attrName>style.opacity</p:attrName>
                                        </p:attrNameLst>
                                      </p:cBhvr>
                                      <p:to>
                                        <p:strVal val="0.5"/>
                                      </p:to>
                                    </p:set>
                                    <p:animEffect filter="image" prLst="opacity: 0.5">
                                      <p:cBhvr rctx="IE">
                                        <p:cTn id="62" dur="indefinite"/>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15" grpId="0" animBg="1"/>
      <p:bldP spid="9" grpId="0" animBg="1"/>
      <p:bldP spid="9" grpId="1" animBg="1"/>
      <p:bldP spid="17" grpId="0" animBg="1"/>
      <p:bldP spid="16" grpId="0" animBg="1"/>
      <p:bldP spid="16" grpId="1" animBg="1"/>
      <p:bldP spid="19" grpId="0"/>
      <p:bldP spid="7" grpId="0" animBg="1"/>
      <p:bldP spid="7" grpId="1" animBg="1"/>
      <p:bldP spid="2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13325" y="3673475"/>
            <a:ext cx="3079750" cy="2309813"/>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379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06650" y="3511550"/>
            <a:ext cx="1870075" cy="245745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07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67463" y="933450"/>
            <a:ext cx="2328862" cy="237490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075" name="Picture 3"/>
          <p:cNvPicPr>
            <a:picLocks noChangeAspect="1" noChangeArrowheads="1"/>
          </p:cNvPicPr>
          <p:nvPr/>
        </p:nvPicPr>
        <p:blipFill>
          <a:blip r:embed="rId6">
            <a:extLst>
              <a:ext uri="{28A0092B-C50C-407E-A947-70E740481C1C}">
                <a14:useLocalDpi xmlns:a14="http://schemas.microsoft.com/office/drawing/2010/main" val="0"/>
              </a:ext>
            </a:extLst>
          </a:blip>
          <a:srcRect l="6700"/>
          <a:stretch>
            <a:fillRect/>
          </a:stretch>
        </p:blipFill>
        <p:spPr bwMode="auto">
          <a:xfrm>
            <a:off x="3767138" y="1481138"/>
            <a:ext cx="2254250" cy="1774825"/>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074"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68363" y="958850"/>
            <a:ext cx="2501900" cy="2074863"/>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355600"/>
            <a:ext cx="8229600" cy="1076325"/>
          </a:xfrm>
        </p:spPr>
        <p:txBody>
          <a:bodyPr/>
          <a:lstStyle/>
          <a:p>
            <a:pPr>
              <a:defRPr/>
            </a:pPr>
            <a:r>
              <a:rPr lang="en-US" dirty="0" smtClean="0">
                <a:latin typeface="+mj-lt"/>
                <a:cs typeface="Arial" pitchFamily="34" charset="0"/>
              </a:rPr>
              <a:t>Prevention: Remove Pests’ Food &amp; Water</a:t>
            </a:r>
            <a:endParaRPr lang="en-US" dirty="0">
              <a:latin typeface="+mj-lt"/>
            </a:endParaRPr>
          </a:p>
        </p:txBody>
      </p:sp>
      <p:sp>
        <p:nvSpPr>
          <p:cNvPr id="16" name="Slide Number Placeholder 1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ヒラギノ角ゴ Pro W3"/>
                <a:cs typeface="ヒラギノ角ゴ Pro W3"/>
              </a:defRPr>
            </a:lvl1pPr>
            <a:lvl2pPr marL="742950" indent="-285750" eaLnBrk="0" hangingPunct="0">
              <a:defRPr>
                <a:solidFill>
                  <a:schemeClr val="tx1"/>
                </a:solidFill>
                <a:latin typeface="Arial" pitchFamily="34" charset="0"/>
                <a:ea typeface="ヒラギノ角ゴ Pro W3"/>
                <a:cs typeface="ヒラギノ角ゴ Pro W3"/>
              </a:defRPr>
            </a:lvl2pPr>
            <a:lvl3pPr marL="1143000" indent="-228600" eaLnBrk="0" hangingPunct="0">
              <a:defRPr>
                <a:solidFill>
                  <a:schemeClr val="tx1"/>
                </a:solidFill>
                <a:latin typeface="Arial" pitchFamily="34" charset="0"/>
                <a:ea typeface="ヒラギノ角ゴ Pro W3"/>
                <a:cs typeface="ヒラギノ角ゴ Pro W3"/>
              </a:defRPr>
            </a:lvl3pPr>
            <a:lvl4pPr marL="1600200" indent="-228600" eaLnBrk="0" hangingPunct="0">
              <a:defRPr>
                <a:solidFill>
                  <a:schemeClr val="tx1"/>
                </a:solidFill>
                <a:latin typeface="Arial" pitchFamily="34" charset="0"/>
                <a:ea typeface="ヒラギノ角ゴ Pro W3"/>
                <a:cs typeface="ヒラギノ角ゴ Pro W3"/>
              </a:defRPr>
            </a:lvl4pPr>
            <a:lvl5pPr marL="2057400" indent="-228600" eaLnBrk="0" hangingPunct="0">
              <a:defRPr>
                <a:solidFill>
                  <a:schemeClr val="tx1"/>
                </a:solidFill>
                <a:latin typeface="Arial" pitchFamily="34" charset="0"/>
                <a:ea typeface="ヒラギノ角ゴ Pro W3"/>
                <a:cs typeface="ヒラギノ角ゴ Pro W3"/>
              </a:defRPr>
            </a:lvl5pPr>
            <a:lvl6pPr marL="25146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6pPr>
            <a:lvl7pPr marL="29718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7pPr>
            <a:lvl8pPr marL="34290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8pPr>
            <a:lvl9pPr marL="38862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9pPr>
          </a:lstStyle>
          <a:p>
            <a:pPr eaLnBrk="1" hangingPunct="1"/>
            <a:fld id="{A0EE0A9D-2AB5-4483-B6A6-C775A165A122}" type="slidenum">
              <a:rPr lang="en-US" altLang="en-US" smtClean="0">
                <a:solidFill>
                  <a:srgbClr val="898989"/>
                </a:solidFill>
                <a:latin typeface="News Gothic MT"/>
              </a:rPr>
              <a:pPr eaLnBrk="1" hangingPunct="1"/>
              <a:t>25</a:t>
            </a:fld>
            <a:endParaRPr lang="en-US" altLang="en-US" smtClean="0">
              <a:solidFill>
                <a:srgbClr val="898989"/>
              </a:solidFill>
              <a:latin typeface="News Gothic MT"/>
            </a:endParaRPr>
          </a:p>
        </p:txBody>
      </p:sp>
      <p:sp>
        <p:nvSpPr>
          <p:cNvPr id="13" name="TextBox 12"/>
          <p:cNvSpPr txBox="1">
            <a:spLocks noChangeArrowheads="1"/>
          </p:cNvSpPr>
          <p:nvPr/>
        </p:nvSpPr>
        <p:spPr bwMode="auto">
          <a:xfrm>
            <a:off x="98425" y="1157288"/>
            <a:ext cx="3179763" cy="647700"/>
          </a:xfrm>
          <a:prstGeom prst="rect">
            <a:avLst/>
          </a:prstGeom>
          <a:solidFill>
            <a:srgbClr val="FFFF00"/>
          </a:solidFill>
          <a:ln w="25400">
            <a:solidFill>
              <a:schemeClr val="tx1"/>
            </a:solidFill>
            <a:miter lim="800000"/>
            <a:headEnd/>
            <a:tailEnd/>
          </a:ln>
        </p:spPr>
        <p:txBody>
          <a:bodyPr>
            <a:spAutoFit/>
          </a:bodyPr>
          <a:lstStyle>
            <a:lvl1pPr marL="342900" indent="-342900" eaLnBrk="0" hangingPunct="0">
              <a:defRPr>
                <a:solidFill>
                  <a:schemeClr val="tx1"/>
                </a:solidFill>
                <a:latin typeface="Arial" pitchFamily="34" charset="0"/>
                <a:ea typeface="ヒラギノ角ゴ Pro W3"/>
                <a:cs typeface="ヒラギノ角ゴ Pro W3"/>
              </a:defRPr>
            </a:lvl1pPr>
            <a:lvl2pPr eaLnBrk="0" hangingPunct="0">
              <a:defRPr>
                <a:solidFill>
                  <a:schemeClr val="tx1"/>
                </a:solidFill>
                <a:latin typeface="Arial" pitchFamily="34" charset="0"/>
                <a:ea typeface="ヒラギノ角ゴ Pro W3"/>
                <a:cs typeface="ヒラギノ角ゴ Pro W3"/>
              </a:defRPr>
            </a:lvl2pPr>
            <a:lvl3pPr marL="1143000" indent="-228600" eaLnBrk="0" hangingPunct="0">
              <a:defRPr>
                <a:solidFill>
                  <a:schemeClr val="tx1"/>
                </a:solidFill>
                <a:latin typeface="Arial" pitchFamily="34" charset="0"/>
                <a:ea typeface="ヒラギノ角ゴ Pro W3"/>
                <a:cs typeface="ヒラギノ角ゴ Pro W3"/>
              </a:defRPr>
            </a:lvl3pPr>
            <a:lvl4pPr marL="1600200" indent="-228600" eaLnBrk="0" hangingPunct="0">
              <a:defRPr>
                <a:solidFill>
                  <a:schemeClr val="tx1"/>
                </a:solidFill>
                <a:latin typeface="Arial" pitchFamily="34" charset="0"/>
                <a:ea typeface="ヒラギノ角ゴ Pro W3"/>
                <a:cs typeface="ヒラギノ角ゴ Pro W3"/>
              </a:defRPr>
            </a:lvl4pPr>
            <a:lvl5pPr marL="2057400" indent="-228600" eaLnBrk="0" hangingPunct="0">
              <a:defRPr>
                <a:solidFill>
                  <a:schemeClr val="tx1"/>
                </a:solidFill>
                <a:latin typeface="Arial" pitchFamily="34" charset="0"/>
                <a:ea typeface="ヒラギノ角ゴ Pro W3"/>
                <a:cs typeface="ヒラギノ角ゴ Pro W3"/>
              </a:defRPr>
            </a:lvl5pPr>
            <a:lvl6pPr marL="25146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6pPr>
            <a:lvl7pPr marL="29718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7pPr>
            <a:lvl8pPr marL="34290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8pPr>
            <a:lvl9pPr marL="38862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9pPr>
          </a:lstStyle>
          <a:p>
            <a:pPr marL="0" lvl="1" eaLnBrk="1" hangingPunct="1"/>
            <a:r>
              <a:rPr lang="en-US" altLang="en-US">
                <a:latin typeface="News Gothic MT"/>
                <a:ea typeface="News Gothic MT"/>
                <a:cs typeface="News Gothic MT"/>
              </a:rPr>
              <a:t>Clean up food before pests are attracted to leftovers</a:t>
            </a:r>
          </a:p>
        </p:txBody>
      </p:sp>
      <p:sp>
        <p:nvSpPr>
          <p:cNvPr id="14" name="Rectangle 13"/>
          <p:cNvSpPr>
            <a:spLocks noChangeArrowheads="1"/>
          </p:cNvSpPr>
          <p:nvPr/>
        </p:nvSpPr>
        <p:spPr bwMode="auto">
          <a:xfrm>
            <a:off x="5741986" y="5503863"/>
            <a:ext cx="2974975" cy="646113"/>
          </a:xfrm>
          <a:prstGeom prst="rect">
            <a:avLst/>
          </a:prstGeom>
          <a:solidFill>
            <a:srgbClr val="FFFF00"/>
          </a:solidFill>
          <a:ln w="25400">
            <a:solidFill>
              <a:schemeClr val="tx1"/>
            </a:solidFill>
            <a:miter lim="800000"/>
            <a:headEnd/>
            <a:tailEnd/>
          </a:ln>
        </p:spPr>
        <p:txBody>
          <a:bodyPr>
            <a:spAutoFit/>
          </a:bodyPr>
          <a:lstStyle>
            <a:lvl1pPr eaLnBrk="0" hangingPunct="0">
              <a:defRPr>
                <a:solidFill>
                  <a:schemeClr val="tx1"/>
                </a:solidFill>
                <a:latin typeface="Arial" pitchFamily="34" charset="0"/>
                <a:ea typeface="ヒラギノ角ゴ Pro W3"/>
                <a:cs typeface="ヒラギノ角ゴ Pro W3"/>
              </a:defRPr>
            </a:lvl1pPr>
            <a:lvl2pPr marL="742950" indent="-285750" eaLnBrk="0" hangingPunct="0">
              <a:defRPr>
                <a:solidFill>
                  <a:schemeClr val="tx1"/>
                </a:solidFill>
                <a:latin typeface="Arial" pitchFamily="34" charset="0"/>
                <a:ea typeface="ヒラギノ角ゴ Pro W3"/>
                <a:cs typeface="ヒラギノ角ゴ Pro W3"/>
              </a:defRPr>
            </a:lvl2pPr>
            <a:lvl3pPr marL="1143000" indent="-228600" eaLnBrk="0" hangingPunct="0">
              <a:defRPr>
                <a:solidFill>
                  <a:schemeClr val="tx1"/>
                </a:solidFill>
                <a:latin typeface="Arial" pitchFamily="34" charset="0"/>
                <a:ea typeface="ヒラギノ角ゴ Pro W3"/>
                <a:cs typeface="ヒラギノ角ゴ Pro W3"/>
              </a:defRPr>
            </a:lvl3pPr>
            <a:lvl4pPr marL="1600200" indent="-228600" eaLnBrk="0" hangingPunct="0">
              <a:defRPr>
                <a:solidFill>
                  <a:schemeClr val="tx1"/>
                </a:solidFill>
                <a:latin typeface="Arial" pitchFamily="34" charset="0"/>
                <a:ea typeface="ヒラギノ角ゴ Pro W3"/>
                <a:cs typeface="ヒラギノ角ゴ Pro W3"/>
              </a:defRPr>
            </a:lvl4pPr>
            <a:lvl5pPr marL="2057400" indent="-228600" eaLnBrk="0" hangingPunct="0">
              <a:defRPr>
                <a:solidFill>
                  <a:schemeClr val="tx1"/>
                </a:solidFill>
                <a:latin typeface="Arial" pitchFamily="34" charset="0"/>
                <a:ea typeface="ヒラギノ角ゴ Pro W3"/>
                <a:cs typeface="ヒラギノ角ゴ Pro W3"/>
              </a:defRPr>
            </a:lvl5pPr>
            <a:lvl6pPr marL="2514600" indent="-228600" eaLnBrk="0" fontAlgn="base" hangingPunct="0">
              <a:spcBef>
                <a:spcPct val="0"/>
              </a:spcBef>
              <a:spcAft>
                <a:spcPct val="0"/>
              </a:spcAft>
              <a:defRPr>
                <a:solidFill>
                  <a:schemeClr val="tx1"/>
                </a:solidFill>
                <a:latin typeface="Arial" pitchFamily="34" charset="0"/>
                <a:ea typeface="ヒラギノ角ゴ Pro W3"/>
                <a:cs typeface="ヒラギノ角ゴ Pro W3"/>
              </a:defRPr>
            </a:lvl6pPr>
            <a:lvl7pPr marL="2971800" indent="-228600" eaLnBrk="0" fontAlgn="base" hangingPunct="0">
              <a:spcBef>
                <a:spcPct val="0"/>
              </a:spcBef>
              <a:spcAft>
                <a:spcPct val="0"/>
              </a:spcAft>
              <a:defRPr>
                <a:solidFill>
                  <a:schemeClr val="tx1"/>
                </a:solidFill>
                <a:latin typeface="Arial" pitchFamily="34" charset="0"/>
                <a:ea typeface="ヒラギノ角ゴ Pro W3"/>
                <a:cs typeface="ヒラギノ角ゴ Pro W3"/>
              </a:defRPr>
            </a:lvl7pPr>
            <a:lvl8pPr marL="3429000" indent="-228600" eaLnBrk="0" fontAlgn="base" hangingPunct="0">
              <a:spcBef>
                <a:spcPct val="0"/>
              </a:spcBef>
              <a:spcAft>
                <a:spcPct val="0"/>
              </a:spcAft>
              <a:defRPr>
                <a:solidFill>
                  <a:schemeClr val="tx1"/>
                </a:solidFill>
                <a:latin typeface="Arial" pitchFamily="34" charset="0"/>
                <a:ea typeface="ヒラギノ角ゴ Pro W3"/>
                <a:cs typeface="ヒラギノ角ゴ Pro W3"/>
              </a:defRPr>
            </a:lvl8pPr>
            <a:lvl9pPr marL="3886200" indent="-228600" eaLnBrk="0" fontAlgn="base" hangingPunct="0">
              <a:spcBef>
                <a:spcPct val="0"/>
              </a:spcBef>
              <a:spcAft>
                <a:spcPct val="0"/>
              </a:spcAft>
              <a:defRPr>
                <a:solidFill>
                  <a:schemeClr val="tx1"/>
                </a:solidFill>
                <a:latin typeface="Arial" pitchFamily="34" charset="0"/>
                <a:ea typeface="ヒラギノ角ゴ Pro W3"/>
                <a:cs typeface="ヒラギノ角ゴ Pro W3"/>
              </a:defRPr>
            </a:lvl9pPr>
          </a:lstStyle>
          <a:p>
            <a:pPr defTabSz="914400" eaLnBrk="1" hangingPunct="1"/>
            <a:r>
              <a:rPr lang="en-US" altLang="en-US" dirty="0">
                <a:latin typeface="News Gothic MT"/>
                <a:ea typeface="News Gothic MT"/>
                <a:cs typeface="News Gothic MT"/>
              </a:rPr>
              <a:t>Store food &amp; art supplies</a:t>
            </a:r>
          </a:p>
          <a:p>
            <a:pPr defTabSz="914400" eaLnBrk="1" hangingPunct="1"/>
            <a:r>
              <a:rPr lang="en-US" altLang="en-US" dirty="0">
                <a:latin typeface="News Gothic MT"/>
                <a:ea typeface="News Gothic MT"/>
                <a:cs typeface="News Gothic MT"/>
              </a:rPr>
              <a:t> in sealed containers</a:t>
            </a:r>
          </a:p>
        </p:txBody>
      </p:sp>
      <p:sp>
        <p:nvSpPr>
          <p:cNvPr id="12" name="Rectangle 11"/>
          <p:cNvSpPr>
            <a:spLocks noChangeArrowheads="1"/>
          </p:cNvSpPr>
          <p:nvPr/>
        </p:nvSpPr>
        <p:spPr bwMode="auto">
          <a:xfrm>
            <a:off x="5335588" y="1828800"/>
            <a:ext cx="2435225" cy="646113"/>
          </a:xfrm>
          <a:prstGeom prst="rect">
            <a:avLst/>
          </a:prstGeom>
          <a:solidFill>
            <a:srgbClr val="FFFF00"/>
          </a:solidFill>
          <a:ln w="25400">
            <a:solidFill>
              <a:schemeClr val="tx1"/>
            </a:solidFill>
            <a:miter lim="800000"/>
            <a:headEnd/>
            <a:tailEnd/>
          </a:ln>
        </p:spPr>
        <p:txBody>
          <a:bodyPr>
            <a:spAutoFit/>
          </a:bodyPr>
          <a:lstStyle>
            <a:lvl1pPr eaLnBrk="0" hangingPunct="0">
              <a:defRPr>
                <a:solidFill>
                  <a:schemeClr val="tx1"/>
                </a:solidFill>
                <a:latin typeface="Arial" pitchFamily="34" charset="0"/>
                <a:ea typeface="ヒラギノ角ゴ Pro W3"/>
                <a:cs typeface="ヒラギノ角ゴ Pro W3"/>
              </a:defRPr>
            </a:lvl1pPr>
            <a:lvl2pPr marL="742950" indent="-285750" eaLnBrk="0" hangingPunct="0">
              <a:defRPr>
                <a:solidFill>
                  <a:schemeClr val="tx1"/>
                </a:solidFill>
                <a:latin typeface="Arial" pitchFamily="34" charset="0"/>
                <a:ea typeface="ヒラギノ角ゴ Pro W3"/>
                <a:cs typeface="ヒラギノ角ゴ Pro W3"/>
              </a:defRPr>
            </a:lvl2pPr>
            <a:lvl3pPr marL="1143000" indent="-228600" eaLnBrk="0" hangingPunct="0">
              <a:defRPr>
                <a:solidFill>
                  <a:schemeClr val="tx1"/>
                </a:solidFill>
                <a:latin typeface="Arial" pitchFamily="34" charset="0"/>
                <a:ea typeface="ヒラギノ角ゴ Pro W3"/>
                <a:cs typeface="ヒラギノ角ゴ Pro W3"/>
              </a:defRPr>
            </a:lvl3pPr>
            <a:lvl4pPr marL="1600200" indent="-228600" eaLnBrk="0" hangingPunct="0">
              <a:defRPr>
                <a:solidFill>
                  <a:schemeClr val="tx1"/>
                </a:solidFill>
                <a:latin typeface="Arial" pitchFamily="34" charset="0"/>
                <a:ea typeface="ヒラギノ角ゴ Pro W3"/>
                <a:cs typeface="ヒラギノ角ゴ Pro W3"/>
              </a:defRPr>
            </a:lvl4pPr>
            <a:lvl5pPr marL="2057400" indent="-228600" eaLnBrk="0" hangingPunct="0">
              <a:defRPr>
                <a:solidFill>
                  <a:schemeClr val="tx1"/>
                </a:solidFill>
                <a:latin typeface="Arial" pitchFamily="34" charset="0"/>
                <a:ea typeface="ヒラギノ角ゴ Pro W3"/>
                <a:cs typeface="ヒラギノ角ゴ Pro W3"/>
              </a:defRPr>
            </a:lvl5pPr>
            <a:lvl6pPr marL="2514600" indent="-228600" eaLnBrk="0" fontAlgn="base" hangingPunct="0">
              <a:spcBef>
                <a:spcPct val="0"/>
              </a:spcBef>
              <a:spcAft>
                <a:spcPct val="0"/>
              </a:spcAft>
              <a:defRPr>
                <a:solidFill>
                  <a:schemeClr val="tx1"/>
                </a:solidFill>
                <a:latin typeface="Arial" pitchFamily="34" charset="0"/>
                <a:ea typeface="ヒラギノ角ゴ Pro W3"/>
                <a:cs typeface="ヒラギノ角ゴ Pro W3"/>
              </a:defRPr>
            </a:lvl6pPr>
            <a:lvl7pPr marL="2971800" indent="-228600" eaLnBrk="0" fontAlgn="base" hangingPunct="0">
              <a:spcBef>
                <a:spcPct val="0"/>
              </a:spcBef>
              <a:spcAft>
                <a:spcPct val="0"/>
              </a:spcAft>
              <a:defRPr>
                <a:solidFill>
                  <a:schemeClr val="tx1"/>
                </a:solidFill>
                <a:latin typeface="Arial" pitchFamily="34" charset="0"/>
                <a:ea typeface="ヒラギノ角ゴ Pro W3"/>
                <a:cs typeface="ヒラギノ角ゴ Pro W3"/>
              </a:defRPr>
            </a:lvl7pPr>
            <a:lvl8pPr marL="3429000" indent="-228600" eaLnBrk="0" fontAlgn="base" hangingPunct="0">
              <a:spcBef>
                <a:spcPct val="0"/>
              </a:spcBef>
              <a:spcAft>
                <a:spcPct val="0"/>
              </a:spcAft>
              <a:defRPr>
                <a:solidFill>
                  <a:schemeClr val="tx1"/>
                </a:solidFill>
                <a:latin typeface="Arial" pitchFamily="34" charset="0"/>
                <a:ea typeface="ヒラギノ角ゴ Pro W3"/>
                <a:cs typeface="ヒラギノ角ゴ Pro W3"/>
              </a:defRPr>
            </a:lvl8pPr>
            <a:lvl9pPr marL="3886200" indent="-228600" eaLnBrk="0" fontAlgn="base" hangingPunct="0">
              <a:spcBef>
                <a:spcPct val="0"/>
              </a:spcBef>
              <a:spcAft>
                <a:spcPct val="0"/>
              </a:spcAft>
              <a:defRPr>
                <a:solidFill>
                  <a:schemeClr val="tx1"/>
                </a:solidFill>
                <a:latin typeface="Arial" pitchFamily="34" charset="0"/>
                <a:ea typeface="ヒラギノ角ゴ Pro W3"/>
                <a:cs typeface="ヒラギノ角ゴ Pro W3"/>
              </a:defRPr>
            </a:lvl9pPr>
          </a:lstStyle>
          <a:p>
            <a:pPr defTabSz="914400" eaLnBrk="1" hangingPunct="1"/>
            <a:r>
              <a:rPr lang="en-US" altLang="en-US">
                <a:latin typeface="News Gothic MT"/>
                <a:ea typeface="News Gothic MT"/>
                <a:cs typeface="News Gothic MT"/>
              </a:rPr>
              <a:t>Eliminate sanitation &amp; garbage problems</a:t>
            </a:r>
          </a:p>
        </p:txBody>
      </p:sp>
      <p:sp>
        <p:nvSpPr>
          <p:cNvPr id="17" name="TextBox 16"/>
          <p:cNvSpPr txBox="1">
            <a:spLocks noChangeArrowheads="1"/>
          </p:cNvSpPr>
          <p:nvPr/>
        </p:nvSpPr>
        <p:spPr bwMode="auto">
          <a:xfrm>
            <a:off x="117475" y="4597400"/>
            <a:ext cx="2551113" cy="923925"/>
          </a:xfrm>
          <a:prstGeom prst="rect">
            <a:avLst/>
          </a:prstGeom>
          <a:solidFill>
            <a:srgbClr val="FFFF00"/>
          </a:solidFill>
          <a:ln w="25400">
            <a:solidFill>
              <a:schemeClr val="tx1"/>
            </a:solidFill>
            <a:miter lim="800000"/>
            <a:headEnd/>
            <a:tailEnd/>
          </a:ln>
        </p:spPr>
        <p:txBody>
          <a:bodyPr>
            <a:spAutoFit/>
          </a:bodyPr>
          <a:lstStyle>
            <a:lvl1pPr eaLnBrk="0" hangingPunct="0">
              <a:defRPr>
                <a:solidFill>
                  <a:schemeClr val="tx1"/>
                </a:solidFill>
                <a:latin typeface="Arial" pitchFamily="34" charset="0"/>
                <a:ea typeface="ヒラギノ角ゴ Pro W3"/>
                <a:cs typeface="ヒラギノ角ゴ Pro W3"/>
              </a:defRPr>
            </a:lvl1pPr>
            <a:lvl2pPr marL="742950" indent="-285750" eaLnBrk="0" hangingPunct="0">
              <a:defRPr>
                <a:solidFill>
                  <a:schemeClr val="tx1"/>
                </a:solidFill>
                <a:latin typeface="Arial" pitchFamily="34" charset="0"/>
                <a:ea typeface="ヒラギノ角ゴ Pro W3"/>
                <a:cs typeface="ヒラギノ角ゴ Pro W3"/>
              </a:defRPr>
            </a:lvl2pPr>
            <a:lvl3pPr marL="1143000" indent="-228600" eaLnBrk="0" hangingPunct="0">
              <a:defRPr>
                <a:solidFill>
                  <a:schemeClr val="tx1"/>
                </a:solidFill>
                <a:latin typeface="Arial" pitchFamily="34" charset="0"/>
                <a:ea typeface="ヒラギノ角ゴ Pro W3"/>
                <a:cs typeface="ヒラギノ角ゴ Pro W3"/>
              </a:defRPr>
            </a:lvl3pPr>
            <a:lvl4pPr marL="1600200" indent="-228600" eaLnBrk="0" hangingPunct="0">
              <a:defRPr>
                <a:solidFill>
                  <a:schemeClr val="tx1"/>
                </a:solidFill>
                <a:latin typeface="Arial" pitchFamily="34" charset="0"/>
                <a:ea typeface="ヒラギノ角ゴ Pro W3"/>
                <a:cs typeface="ヒラギノ角ゴ Pro W3"/>
              </a:defRPr>
            </a:lvl4pPr>
            <a:lvl5pPr marL="2057400" indent="-228600" eaLnBrk="0" hangingPunct="0">
              <a:defRPr>
                <a:solidFill>
                  <a:schemeClr val="tx1"/>
                </a:solidFill>
                <a:latin typeface="Arial" pitchFamily="34" charset="0"/>
                <a:ea typeface="ヒラギノ角ゴ Pro W3"/>
                <a:cs typeface="ヒラギノ角ゴ Pro W3"/>
              </a:defRPr>
            </a:lvl5pPr>
            <a:lvl6pPr marL="25146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6pPr>
            <a:lvl7pPr marL="29718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7pPr>
            <a:lvl8pPr marL="34290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8pPr>
            <a:lvl9pPr marL="38862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9pPr>
          </a:lstStyle>
          <a:p>
            <a:pPr eaLnBrk="1" hangingPunct="1"/>
            <a:r>
              <a:rPr lang="en-US" altLang="en-US">
                <a:latin typeface="News Gothic MT"/>
                <a:ea typeface="News Gothic MT"/>
                <a:cs typeface="News Gothic MT"/>
              </a:rPr>
              <a:t>Eliminate standing water, clogged sinks &amp; leaking faucets</a:t>
            </a:r>
          </a:p>
        </p:txBody>
      </p:sp>
      <p:sp>
        <p:nvSpPr>
          <p:cNvPr id="15" name="TextBox 14"/>
          <p:cNvSpPr txBox="1"/>
          <p:nvPr/>
        </p:nvSpPr>
        <p:spPr>
          <a:xfrm>
            <a:off x="1406525" y="2603500"/>
            <a:ext cx="6364288" cy="1816100"/>
          </a:xfrm>
          <a:prstGeom prst="rect">
            <a:avLst/>
          </a:prstGeom>
          <a:solidFill>
            <a:schemeClr val="accent6">
              <a:lumMod val="75000"/>
            </a:schemeClr>
          </a:solidFill>
          <a:ln w="25400">
            <a:solidFill>
              <a:schemeClr val="tx1"/>
            </a:solidFill>
          </a:ln>
        </p:spPr>
        <p:txBody>
          <a:bodyPr>
            <a:spAutoFit/>
          </a:bodyPr>
          <a:lstStyle/>
          <a:p>
            <a:pPr>
              <a:defRPr/>
            </a:pPr>
            <a:r>
              <a:rPr lang="en-US" sz="2800" b="1" dirty="0">
                <a:latin typeface="News Gothic MT"/>
                <a:ea typeface="ヒラギノ角ゴ Pro W3" pitchFamily="37" charset="-128"/>
                <a:cs typeface="News Gothic MT"/>
              </a:rPr>
              <a:t>Take home message: </a:t>
            </a:r>
            <a:r>
              <a:rPr lang="en-US" sz="2800" dirty="0">
                <a:latin typeface="News Gothic MT"/>
                <a:ea typeface="ヒラギノ角ゴ Pro W3" pitchFamily="37" charset="-128"/>
                <a:cs typeface="News Gothic MT"/>
              </a:rPr>
              <a:t>Pests need food and water to survive. Take away their access to these things, and you’re taking away their diet!</a:t>
            </a:r>
          </a:p>
        </p:txBody>
      </p:sp>
      <p:sp>
        <p:nvSpPr>
          <p:cNvPr id="33806" name="TextBox 17"/>
          <p:cNvSpPr txBox="1">
            <a:spLocks noChangeArrowheads="1"/>
          </p:cNvSpPr>
          <p:nvPr/>
        </p:nvSpPr>
        <p:spPr bwMode="auto">
          <a:xfrm>
            <a:off x="901700" y="3773488"/>
            <a:ext cx="184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ヒラギノ角ゴ Pro W3"/>
                <a:cs typeface="ヒラギノ角ゴ Pro W3"/>
              </a:defRPr>
            </a:lvl1pPr>
            <a:lvl2pPr marL="742950" indent="-285750" eaLnBrk="0" hangingPunct="0">
              <a:defRPr>
                <a:solidFill>
                  <a:schemeClr val="tx1"/>
                </a:solidFill>
                <a:latin typeface="Arial" pitchFamily="34" charset="0"/>
                <a:ea typeface="ヒラギノ角ゴ Pro W3"/>
                <a:cs typeface="ヒラギノ角ゴ Pro W3"/>
              </a:defRPr>
            </a:lvl2pPr>
            <a:lvl3pPr marL="1143000" indent="-228600" eaLnBrk="0" hangingPunct="0">
              <a:defRPr>
                <a:solidFill>
                  <a:schemeClr val="tx1"/>
                </a:solidFill>
                <a:latin typeface="Arial" pitchFamily="34" charset="0"/>
                <a:ea typeface="ヒラギノ角ゴ Pro W3"/>
                <a:cs typeface="ヒラギノ角ゴ Pro W3"/>
              </a:defRPr>
            </a:lvl3pPr>
            <a:lvl4pPr marL="1600200" indent="-228600" eaLnBrk="0" hangingPunct="0">
              <a:defRPr>
                <a:solidFill>
                  <a:schemeClr val="tx1"/>
                </a:solidFill>
                <a:latin typeface="Arial" pitchFamily="34" charset="0"/>
                <a:ea typeface="ヒラギノ角ゴ Pro W3"/>
                <a:cs typeface="ヒラギノ角ゴ Pro W3"/>
              </a:defRPr>
            </a:lvl4pPr>
            <a:lvl5pPr marL="2057400" indent="-228600" eaLnBrk="0" hangingPunct="0">
              <a:defRPr>
                <a:solidFill>
                  <a:schemeClr val="tx1"/>
                </a:solidFill>
                <a:latin typeface="Arial" pitchFamily="34" charset="0"/>
                <a:ea typeface="ヒラギノ角ゴ Pro W3"/>
                <a:cs typeface="ヒラギノ角ゴ Pro W3"/>
              </a:defRPr>
            </a:lvl5pPr>
            <a:lvl6pPr marL="25146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6pPr>
            <a:lvl7pPr marL="29718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7pPr>
            <a:lvl8pPr marL="34290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8pPr>
            <a:lvl9pPr marL="38862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9pPr>
          </a:lstStyle>
          <a:p>
            <a:pPr eaLnBrk="1" hangingPunct="1"/>
            <a:endParaRPr lang="en-US" altLang="en-US"/>
          </a:p>
        </p:txBody>
      </p:sp>
      <p:sp>
        <p:nvSpPr>
          <p:cNvPr id="18" name="Footer Placeholder 3"/>
          <p:cNvSpPr>
            <a:spLocks noGrp="1"/>
          </p:cNvSpPr>
          <p:nvPr>
            <p:ph type="ftr" sz="quarter" idx="11"/>
          </p:nvPr>
        </p:nvSpPr>
        <p:spPr>
          <a:xfrm rot="5400000">
            <a:off x="4784724" y="4908550"/>
            <a:ext cx="8229600" cy="365125"/>
          </a:xfrm>
        </p:spPr>
        <p:txBody>
          <a:bodyPr/>
          <a:lstStyle/>
          <a:p>
            <a:pPr>
              <a:defRPr/>
            </a:pPr>
            <a:r>
              <a:rPr lang="en-US" smtClean="0"/>
              <a:t>© UCSF CCHP 2016</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dissolve">
                                      <p:cBhvr>
                                        <p:cTn id="12" dur="500"/>
                                        <p:tgtEl>
                                          <p:spTgt spid="1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dissolve">
                                      <p:cBhvr>
                                        <p:cTn id="17" dur="500"/>
                                        <p:tgtEl>
                                          <p:spTgt spid="1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dissolve">
                                      <p:cBhvr>
                                        <p:cTn id="22" dur="500"/>
                                        <p:tgtEl>
                                          <p:spTgt spid="14"/>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mph" presetSubtype="0" nodeType="clickEffect">
                                  <p:stCondLst>
                                    <p:cond delay="0"/>
                                  </p:stCondLst>
                                  <p:childTnLst>
                                    <p:set>
                                      <p:cBhvr rctx="PPT">
                                        <p:cTn id="26" dur="indefinite"/>
                                        <p:tgtEl>
                                          <p:spTgt spid="3076"/>
                                        </p:tgtEl>
                                        <p:attrNameLst>
                                          <p:attrName>style.opacity</p:attrName>
                                        </p:attrNameLst>
                                      </p:cBhvr>
                                      <p:to>
                                        <p:strVal val="0.5"/>
                                      </p:to>
                                    </p:set>
                                    <p:animEffect filter="image" prLst="opacity: 0.5">
                                      <p:cBhvr rctx="IE">
                                        <p:cTn id="27" dur="indefinite"/>
                                        <p:tgtEl>
                                          <p:spTgt spid="3076"/>
                                        </p:tgtEl>
                                      </p:cBhvr>
                                    </p:animEffect>
                                  </p:childTnLst>
                                </p:cTn>
                              </p:par>
                              <p:par>
                                <p:cTn id="28" presetID="9" presetClass="emph" presetSubtype="0" nodeType="withEffect">
                                  <p:stCondLst>
                                    <p:cond delay="0"/>
                                  </p:stCondLst>
                                  <p:childTnLst>
                                    <p:set>
                                      <p:cBhvr rctx="PPT">
                                        <p:cTn id="29" dur="indefinite"/>
                                        <p:tgtEl>
                                          <p:spTgt spid="3075"/>
                                        </p:tgtEl>
                                        <p:attrNameLst>
                                          <p:attrName>style.opacity</p:attrName>
                                        </p:attrNameLst>
                                      </p:cBhvr>
                                      <p:to>
                                        <p:strVal val="0.5"/>
                                      </p:to>
                                    </p:set>
                                    <p:animEffect filter="image" prLst="opacity: 0.5">
                                      <p:cBhvr rctx="IE">
                                        <p:cTn id="30" dur="indefinite"/>
                                        <p:tgtEl>
                                          <p:spTgt spid="3075"/>
                                        </p:tgtEl>
                                      </p:cBhvr>
                                    </p:animEffect>
                                  </p:childTnLst>
                                </p:cTn>
                              </p:par>
                              <p:par>
                                <p:cTn id="31" presetID="9" presetClass="emph" presetSubtype="0" nodeType="withEffect">
                                  <p:stCondLst>
                                    <p:cond delay="0"/>
                                  </p:stCondLst>
                                  <p:childTnLst>
                                    <p:set>
                                      <p:cBhvr rctx="PPT">
                                        <p:cTn id="32" dur="indefinite"/>
                                        <p:tgtEl>
                                          <p:spTgt spid="3074"/>
                                        </p:tgtEl>
                                        <p:attrNameLst>
                                          <p:attrName>style.opacity</p:attrName>
                                        </p:attrNameLst>
                                      </p:cBhvr>
                                      <p:to>
                                        <p:strVal val="0.5"/>
                                      </p:to>
                                    </p:set>
                                    <p:animEffect filter="image" prLst="opacity: 0.5">
                                      <p:cBhvr rctx="IE">
                                        <p:cTn id="33" dur="indefinite"/>
                                        <p:tgtEl>
                                          <p:spTgt spid="3074"/>
                                        </p:tgtEl>
                                      </p:cBhvr>
                                    </p:animEffect>
                                  </p:childTnLst>
                                </p:cTn>
                              </p:par>
                              <p:par>
                                <p:cTn id="34" presetID="9" presetClass="emph" presetSubtype="0" grpId="0" nodeType="withEffect">
                                  <p:stCondLst>
                                    <p:cond delay="0"/>
                                  </p:stCondLst>
                                  <p:childTnLst>
                                    <p:set>
                                      <p:cBhvr rctx="PPT">
                                        <p:cTn id="35" dur="indefinite"/>
                                        <p:tgtEl>
                                          <p:spTgt spid="2"/>
                                        </p:tgtEl>
                                        <p:attrNameLst>
                                          <p:attrName>style.opacity</p:attrName>
                                        </p:attrNameLst>
                                      </p:cBhvr>
                                      <p:to>
                                        <p:strVal val="0.5"/>
                                      </p:to>
                                    </p:set>
                                    <p:animEffect filter="image" prLst="opacity: 0.5">
                                      <p:cBhvr rctx="IE">
                                        <p:cTn id="36" dur="indefinite"/>
                                        <p:tgtEl>
                                          <p:spTgt spid="2"/>
                                        </p:tgtEl>
                                      </p:cBhvr>
                                    </p:animEffect>
                                  </p:childTnLst>
                                </p:cTn>
                              </p:par>
                              <p:par>
                                <p:cTn id="37" presetID="9" presetClass="emph" presetSubtype="0" grpId="1" nodeType="withEffect">
                                  <p:stCondLst>
                                    <p:cond delay="0"/>
                                  </p:stCondLst>
                                  <p:childTnLst>
                                    <p:set>
                                      <p:cBhvr rctx="PPT">
                                        <p:cTn id="38" dur="indefinite"/>
                                        <p:tgtEl>
                                          <p:spTgt spid="13"/>
                                        </p:tgtEl>
                                        <p:attrNameLst>
                                          <p:attrName>style.opacity</p:attrName>
                                        </p:attrNameLst>
                                      </p:cBhvr>
                                      <p:to>
                                        <p:strVal val="0.5"/>
                                      </p:to>
                                    </p:set>
                                    <p:animEffect filter="image" prLst="opacity: 0.5">
                                      <p:cBhvr rctx="IE">
                                        <p:cTn id="39" dur="indefinite"/>
                                        <p:tgtEl>
                                          <p:spTgt spid="13"/>
                                        </p:tgtEl>
                                      </p:cBhvr>
                                    </p:animEffect>
                                  </p:childTnLst>
                                </p:cTn>
                              </p:par>
                              <p:par>
                                <p:cTn id="40" presetID="9" presetClass="emph" presetSubtype="0" grpId="1" nodeType="withEffect">
                                  <p:stCondLst>
                                    <p:cond delay="0"/>
                                  </p:stCondLst>
                                  <p:childTnLst>
                                    <p:set>
                                      <p:cBhvr rctx="PPT">
                                        <p:cTn id="41" dur="indefinite"/>
                                        <p:tgtEl>
                                          <p:spTgt spid="14"/>
                                        </p:tgtEl>
                                        <p:attrNameLst>
                                          <p:attrName>style.opacity</p:attrName>
                                        </p:attrNameLst>
                                      </p:cBhvr>
                                      <p:to>
                                        <p:strVal val="0.5"/>
                                      </p:to>
                                    </p:set>
                                    <p:animEffect filter="image" prLst="opacity: 0.5">
                                      <p:cBhvr rctx="IE">
                                        <p:cTn id="42" dur="indefinite"/>
                                        <p:tgtEl>
                                          <p:spTgt spid="14"/>
                                        </p:tgtEl>
                                      </p:cBhvr>
                                    </p:animEffect>
                                  </p:childTnLst>
                                </p:cTn>
                              </p:par>
                              <p:par>
                                <p:cTn id="43" presetID="9" presetClass="emph" presetSubtype="0" grpId="1" nodeType="withEffect">
                                  <p:stCondLst>
                                    <p:cond delay="0"/>
                                  </p:stCondLst>
                                  <p:childTnLst>
                                    <p:set>
                                      <p:cBhvr rctx="PPT">
                                        <p:cTn id="44" dur="indefinite"/>
                                        <p:tgtEl>
                                          <p:spTgt spid="12"/>
                                        </p:tgtEl>
                                        <p:attrNameLst>
                                          <p:attrName>style.opacity</p:attrName>
                                        </p:attrNameLst>
                                      </p:cBhvr>
                                      <p:to>
                                        <p:strVal val="0.5"/>
                                      </p:to>
                                    </p:set>
                                    <p:animEffect filter="image" prLst="opacity: 0.5">
                                      <p:cBhvr rctx="IE">
                                        <p:cTn id="45" dur="indefinite"/>
                                        <p:tgtEl>
                                          <p:spTgt spid="12"/>
                                        </p:tgtEl>
                                      </p:cBhvr>
                                    </p:animEffect>
                                  </p:childTnLst>
                                </p:cTn>
                              </p:par>
                              <p:par>
                                <p:cTn id="46" presetID="9" presetClass="emph" presetSubtype="0" grpId="1" nodeType="withEffect">
                                  <p:stCondLst>
                                    <p:cond delay="0"/>
                                  </p:stCondLst>
                                  <p:childTnLst>
                                    <p:set>
                                      <p:cBhvr rctx="PPT">
                                        <p:cTn id="47" dur="indefinite"/>
                                        <p:tgtEl>
                                          <p:spTgt spid="17"/>
                                        </p:tgtEl>
                                        <p:attrNameLst>
                                          <p:attrName>style.opacity</p:attrName>
                                        </p:attrNameLst>
                                      </p:cBhvr>
                                      <p:to>
                                        <p:strVal val="0.5"/>
                                      </p:to>
                                    </p:set>
                                    <p:animEffect filter="image" prLst="opacity: 0.5">
                                      <p:cBhvr rctx="IE">
                                        <p:cTn id="48" dur="indefinite"/>
                                        <p:tgtEl>
                                          <p:spTgt spid="17"/>
                                        </p:tgtEl>
                                      </p:cBhvr>
                                    </p:animEffect>
                                  </p:childTnLst>
                                </p:cTn>
                              </p:par>
                              <p:par>
                                <p:cTn id="49" presetID="9" presetClass="emph" presetSubtype="0" grpId="0" nodeType="withEffect">
                                  <p:stCondLst>
                                    <p:cond delay="0"/>
                                  </p:stCondLst>
                                  <p:childTnLst>
                                    <p:set>
                                      <p:cBhvr rctx="PPT">
                                        <p:cTn id="50" dur="indefinite"/>
                                        <p:tgtEl>
                                          <p:spTgt spid="16"/>
                                        </p:tgtEl>
                                        <p:attrNameLst>
                                          <p:attrName>style.opacity</p:attrName>
                                        </p:attrNameLst>
                                      </p:cBhvr>
                                      <p:to>
                                        <p:strVal val="0.5"/>
                                      </p:to>
                                    </p:set>
                                    <p:animEffect filter="image" prLst="opacity: 0.5">
                                      <p:cBhvr rctx="IE">
                                        <p:cTn id="51" dur="indefinite"/>
                                        <p:tgtEl>
                                          <p:spTgt spid="16"/>
                                        </p:tgtEl>
                                      </p:cBhvr>
                                    </p:animEffect>
                                  </p:childTnLst>
                                </p:cTn>
                              </p:par>
                              <p:par>
                                <p:cTn id="52" presetID="2" presetClass="entr" presetSubtype="4" fill="hold" grpId="0" nodeType="withEffect">
                                  <p:stCondLst>
                                    <p:cond delay="0"/>
                                  </p:stCondLst>
                                  <p:childTnLst>
                                    <p:set>
                                      <p:cBhvr>
                                        <p:cTn id="53" dur="1" fill="hold">
                                          <p:stCondLst>
                                            <p:cond delay="0"/>
                                          </p:stCondLst>
                                        </p:cTn>
                                        <p:tgtEl>
                                          <p:spTgt spid="15"/>
                                        </p:tgtEl>
                                        <p:attrNameLst>
                                          <p:attrName>style.visibility</p:attrName>
                                        </p:attrNameLst>
                                      </p:cBhvr>
                                      <p:to>
                                        <p:strVal val="visible"/>
                                      </p:to>
                                    </p:set>
                                    <p:anim calcmode="lin" valueType="num">
                                      <p:cBhvr additive="base">
                                        <p:cTn id="54" dur="500" fill="hold"/>
                                        <p:tgtEl>
                                          <p:spTgt spid="15"/>
                                        </p:tgtEl>
                                        <p:attrNameLst>
                                          <p:attrName>ppt_x</p:attrName>
                                        </p:attrNameLst>
                                      </p:cBhvr>
                                      <p:tavLst>
                                        <p:tav tm="0">
                                          <p:val>
                                            <p:strVal val="#ppt_x"/>
                                          </p:val>
                                        </p:tav>
                                        <p:tav tm="100000">
                                          <p:val>
                                            <p:strVal val="#ppt_x"/>
                                          </p:val>
                                        </p:tav>
                                      </p:tavLst>
                                    </p:anim>
                                    <p:anim calcmode="lin" valueType="num">
                                      <p:cBhvr additive="base">
                                        <p:cTn id="55"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6" grpId="0" animBg="1"/>
      <p:bldP spid="13" grpId="0" animBg="1"/>
      <p:bldP spid="13" grpId="1" animBg="1"/>
      <p:bldP spid="14" grpId="0" animBg="1"/>
      <p:bldP spid="14" grpId="1" animBg="1"/>
      <p:bldP spid="12" grpId="0" animBg="1"/>
      <p:bldP spid="12" grpId="1" animBg="1"/>
      <p:bldP spid="17" grpId="0" animBg="1"/>
      <p:bldP spid="17" grpId="1" animBg="1"/>
      <p:bldP spid="1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06863" y="2728913"/>
            <a:ext cx="4645025" cy="3201987"/>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194" name="Picture 2"/>
          <p:cNvPicPr>
            <a:picLocks noChangeAspect="1" noChangeArrowheads="1"/>
          </p:cNvPicPr>
          <p:nvPr/>
        </p:nvPicPr>
        <p:blipFill>
          <a:blip r:embed="rId4">
            <a:extLst>
              <a:ext uri="{28A0092B-C50C-407E-A947-70E740481C1C}">
                <a14:useLocalDpi xmlns:a14="http://schemas.microsoft.com/office/drawing/2010/main" val="0"/>
              </a:ext>
            </a:extLst>
          </a:blip>
          <a:srcRect l="5408" r="9998"/>
          <a:stretch>
            <a:fillRect/>
          </a:stretch>
        </p:blipFill>
        <p:spPr bwMode="auto">
          <a:xfrm>
            <a:off x="457200" y="1177925"/>
            <a:ext cx="3940175" cy="2905125"/>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560388"/>
            <a:ext cx="8229600" cy="584200"/>
          </a:xfrm>
        </p:spPr>
        <p:txBody>
          <a:bodyPr>
            <a:normAutofit fontScale="90000"/>
          </a:bodyPr>
          <a:lstStyle/>
          <a:p>
            <a:pPr>
              <a:defRPr/>
            </a:pPr>
            <a:r>
              <a:rPr lang="en-US" dirty="0" smtClean="0">
                <a:latin typeface="+mj-lt"/>
              </a:rPr>
              <a:t>Prevention: Remove Pests’ Shelter</a:t>
            </a:r>
            <a:endParaRPr lang="en-US" dirty="0">
              <a:latin typeface="+mj-lt"/>
            </a:endParaRPr>
          </a:p>
        </p:txBody>
      </p:sp>
      <p:sp>
        <p:nvSpPr>
          <p:cNvPr id="11" name="Slide Number Placeholder 10"/>
          <p:cNvSpPr>
            <a:spLocks noGrp="1"/>
          </p:cNvSpPr>
          <p:nvPr>
            <p:ph type="sldNum" sz="quarter" idx="12"/>
          </p:nvPr>
        </p:nvSpPr>
        <p:spPr/>
        <p:txBody>
          <a:bodyPr/>
          <a:lstStyle/>
          <a:p>
            <a:pPr>
              <a:defRPr/>
            </a:pPr>
            <a:fld id="{25B8285F-284D-40CE-ADF9-BB9C866B2B24}" type="slidenum">
              <a:rPr lang="en-US" smtClean="0"/>
              <a:pPr>
                <a:defRPr/>
              </a:pPr>
              <a:t>26</a:t>
            </a:fld>
            <a:endParaRPr lang="en-US" dirty="0"/>
          </a:p>
        </p:txBody>
      </p:sp>
      <p:sp>
        <p:nvSpPr>
          <p:cNvPr id="3" name="Content Placeholder 2"/>
          <p:cNvSpPr txBox="1">
            <a:spLocks/>
          </p:cNvSpPr>
          <p:nvPr/>
        </p:nvSpPr>
        <p:spPr>
          <a:xfrm>
            <a:off x="457200" y="1600200"/>
            <a:ext cx="8229600" cy="4525963"/>
          </a:xfrm>
          <a:prstGeom prst="rect">
            <a:avLst/>
          </a:prstGeom>
        </p:spPr>
        <p:txBody>
          <a:bodyPr/>
          <a:lstStyle/>
          <a:p>
            <a:pPr marL="342900" indent="-342900" defTabSz="914400" fontAlgn="auto">
              <a:spcBef>
                <a:spcPct val="20000"/>
              </a:spcBef>
              <a:spcAft>
                <a:spcPts val="0"/>
              </a:spcAft>
              <a:buFont typeface="Arial" pitchFamily="34" charset="0"/>
              <a:buNone/>
              <a:defRPr/>
            </a:pPr>
            <a:endParaRPr lang="en-US" sz="3200" dirty="0">
              <a:latin typeface="+mn-lt"/>
              <a:ea typeface="+mn-ea"/>
              <a:cs typeface="+mn-cs"/>
            </a:endParaRPr>
          </a:p>
        </p:txBody>
      </p:sp>
      <p:sp>
        <p:nvSpPr>
          <p:cNvPr id="9" name="TextBox 8"/>
          <p:cNvSpPr txBox="1">
            <a:spLocks noChangeArrowheads="1"/>
          </p:cNvSpPr>
          <p:nvPr/>
        </p:nvSpPr>
        <p:spPr bwMode="auto">
          <a:xfrm>
            <a:off x="3081338" y="1647825"/>
            <a:ext cx="3471862" cy="646113"/>
          </a:xfrm>
          <a:prstGeom prst="rect">
            <a:avLst/>
          </a:prstGeom>
          <a:solidFill>
            <a:srgbClr val="FFFF00"/>
          </a:solidFill>
          <a:ln w="25400">
            <a:solidFill>
              <a:schemeClr val="tx1"/>
            </a:solidFill>
            <a:miter lim="800000"/>
            <a:headEnd/>
            <a:tailEnd/>
          </a:ln>
        </p:spPr>
        <p:txBody>
          <a:bodyPr>
            <a:spAutoFit/>
          </a:bodyPr>
          <a:lstStyle>
            <a:lvl1pPr eaLnBrk="0" hangingPunct="0">
              <a:defRPr>
                <a:solidFill>
                  <a:schemeClr val="tx1"/>
                </a:solidFill>
                <a:latin typeface="Arial" pitchFamily="34" charset="0"/>
                <a:ea typeface="ヒラギノ角ゴ Pro W3"/>
                <a:cs typeface="ヒラギノ角ゴ Pro W3"/>
              </a:defRPr>
            </a:lvl1pPr>
            <a:lvl2pPr marL="742950" indent="-285750" eaLnBrk="0" hangingPunct="0">
              <a:defRPr>
                <a:solidFill>
                  <a:schemeClr val="tx1"/>
                </a:solidFill>
                <a:latin typeface="Arial" pitchFamily="34" charset="0"/>
                <a:ea typeface="ヒラギノ角ゴ Pro W3"/>
                <a:cs typeface="ヒラギノ角ゴ Pro W3"/>
              </a:defRPr>
            </a:lvl2pPr>
            <a:lvl3pPr marL="1143000" indent="-228600" eaLnBrk="0" hangingPunct="0">
              <a:defRPr>
                <a:solidFill>
                  <a:schemeClr val="tx1"/>
                </a:solidFill>
                <a:latin typeface="Arial" pitchFamily="34" charset="0"/>
                <a:ea typeface="ヒラギノ角ゴ Pro W3"/>
                <a:cs typeface="ヒラギノ角ゴ Pro W3"/>
              </a:defRPr>
            </a:lvl3pPr>
            <a:lvl4pPr marL="1600200" indent="-228600" eaLnBrk="0" hangingPunct="0">
              <a:defRPr>
                <a:solidFill>
                  <a:schemeClr val="tx1"/>
                </a:solidFill>
                <a:latin typeface="Arial" pitchFamily="34" charset="0"/>
                <a:ea typeface="ヒラギノ角ゴ Pro W3"/>
                <a:cs typeface="ヒラギノ角ゴ Pro W3"/>
              </a:defRPr>
            </a:lvl4pPr>
            <a:lvl5pPr marL="2057400" indent="-228600" eaLnBrk="0" hangingPunct="0">
              <a:defRPr>
                <a:solidFill>
                  <a:schemeClr val="tx1"/>
                </a:solidFill>
                <a:latin typeface="Arial" pitchFamily="34" charset="0"/>
                <a:ea typeface="ヒラギノ角ゴ Pro W3"/>
                <a:cs typeface="ヒラギノ角ゴ Pro W3"/>
              </a:defRPr>
            </a:lvl5pPr>
            <a:lvl6pPr marL="25146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6pPr>
            <a:lvl7pPr marL="29718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7pPr>
            <a:lvl8pPr marL="34290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8pPr>
            <a:lvl9pPr marL="38862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9pPr>
          </a:lstStyle>
          <a:p>
            <a:pPr eaLnBrk="1" hangingPunct="1"/>
            <a:r>
              <a:rPr lang="en-US" altLang="en-US">
                <a:latin typeface="News Gothic MT"/>
                <a:ea typeface="News Gothic MT"/>
                <a:cs typeface="News Gothic MT"/>
              </a:rPr>
              <a:t>Replace cardboard boxes with plastic containers with lids</a:t>
            </a:r>
          </a:p>
        </p:txBody>
      </p:sp>
      <p:sp>
        <p:nvSpPr>
          <p:cNvPr id="10" name="TextBox 9"/>
          <p:cNvSpPr txBox="1">
            <a:spLocks noChangeArrowheads="1"/>
          </p:cNvSpPr>
          <p:nvPr/>
        </p:nvSpPr>
        <p:spPr bwMode="auto">
          <a:xfrm>
            <a:off x="1938338" y="4664075"/>
            <a:ext cx="3233737" cy="922338"/>
          </a:xfrm>
          <a:prstGeom prst="rect">
            <a:avLst/>
          </a:prstGeom>
          <a:solidFill>
            <a:srgbClr val="FFFF00"/>
          </a:solidFill>
          <a:ln w="25400">
            <a:solidFill>
              <a:schemeClr val="tx1"/>
            </a:solidFill>
            <a:miter lim="800000"/>
            <a:headEnd/>
            <a:tailEnd/>
          </a:ln>
        </p:spPr>
        <p:txBody>
          <a:bodyPr>
            <a:spAutoFit/>
          </a:bodyPr>
          <a:lstStyle>
            <a:lvl1pPr eaLnBrk="0" hangingPunct="0">
              <a:defRPr>
                <a:solidFill>
                  <a:schemeClr val="tx1"/>
                </a:solidFill>
                <a:latin typeface="Arial" pitchFamily="34" charset="0"/>
                <a:ea typeface="ヒラギノ角ゴ Pro W3"/>
                <a:cs typeface="ヒラギノ角ゴ Pro W3"/>
              </a:defRPr>
            </a:lvl1pPr>
            <a:lvl2pPr marL="742950" indent="-285750" eaLnBrk="0" hangingPunct="0">
              <a:defRPr>
                <a:solidFill>
                  <a:schemeClr val="tx1"/>
                </a:solidFill>
                <a:latin typeface="Arial" pitchFamily="34" charset="0"/>
                <a:ea typeface="ヒラギノ角ゴ Pro W3"/>
                <a:cs typeface="ヒラギノ角ゴ Pro W3"/>
              </a:defRPr>
            </a:lvl2pPr>
            <a:lvl3pPr marL="1143000" indent="-228600" eaLnBrk="0" hangingPunct="0">
              <a:defRPr>
                <a:solidFill>
                  <a:schemeClr val="tx1"/>
                </a:solidFill>
                <a:latin typeface="Arial" pitchFamily="34" charset="0"/>
                <a:ea typeface="ヒラギノ角ゴ Pro W3"/>
                <a:cs typeface="ヒラギノ角ゴ Pro W3"/>
              </a:defRPr>
            </a:lvl3pPr>
            <a:lvl4pPr marL="1600200" indent="-228600" eaLnBrk="0" hangingPunct="0">
              <a:defRPr>
                <a:solidFill>
                  <a:schemeClr val="tx1"/>
                </a:solidFill>
                <a:latin typeface="Arial" pitchFamily="34" charset="0"/>
                <a:ea typeface="ヒラギノ角ゴ Pro W3"/>
                <a:cs typeface="ヒラギノ角ゴ Pro W3"/>
              </a:defRPr>
            </a:lvl4pPr>
            <a:lvl5pPr marL="2057400" indent="-228600" eaLnBrk="0" hangingPunct="0">
              <a:defRPr>
                <a:solidFill>
                  <a:schemeClr val="tx1"/>
                </a:solidFill>
                <a:latin typeface="Arial" pitchFamily="34" charset="0"/>
                <a:ea typeface="ヒラギノ角ゴ Pro W3"/>
                <a:cs typeface="ヒラギノ角ゴ Pro W3"/>
              </a:defRPr>
            </a:lvl5pPr>
            <a:lvl6pPr marL="25146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6pPr>
            <a:lvl7pPr marL="29718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7pPr>
            <a:lvl8pPr marL="34290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8pPr>
            <a:lvl9pPr marL="38862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9pPr>
          </a:lstStyle>
          <a:p>
            <a:pPr eaLnBrk="1" hangingPunct="1"/>
            <a:r>
              <a:rPr lang="en-US" altLang="en-US">
                <a:latin typeface="News Gothic MT"/>
                <a:ea typeface="News Gothic MT"/>
                <a:cs typeface="News Gothic MT"/>
              </a:rPr>
              <a:t>Organize! Clutter provides hiding spots for pests and covers up their evidence</a:t>
            </a:r>
          </a:p>
        </p:txBody>
      </p:sp>
      <p:sp>
        <p:nvSpPr>
          <p:cNvPr id="15" name="TextBox 14"/>
          <p:cNvSpPr txBox="1"/>
          <p:nvPr/>
        </p:nvSpPr>
        <p:spPr>
          <a:xfrm>
            <a:off x="1949450" y="2519363"/>
            <a:ext cx="5238750" cy="1384995"/>
          </a:xfrm>
          <a:prstGeom prst="rect">
            <a:avLst/>
          </a:prstGeom>
          <a:solidFill>
            <a:schemeClr val="accent6">
              <a:lumMod val="75000"/>
            </a:schemeClr>
          </a:solidFill>
          <a:ln w="25400">
            <a:solidFill>
              <a:schemeClr val="tx1"/>
            </a:solidFill>
          </a:ln>
        </p:spPr>
        <p:txBody>
          <a:bodyPr>
            <a:spAutoFit/>
          </a:bodyPr>
          <a:lstStyle/>
          <a:p>
            <a:pPr>
              <a:defRPr/>
            </a:pPr>
            <a:r>
              <a:rPr lang="en-US" sz="2800" b="1" dirty="0">
                <a:latin typeface="News Gothic MT"/>
                <a:cs typeface="News Gothic MT"/>
              </a:rPr>
              <a:t>Take Home Message: </a:t>
            </a:r>
            <a:r>
              <a:rPr lang="en-US" sz="2800" dirty="0">
                <a:latin typeface="News Gothic MT"/>
                <a:cs typeface="News Gothic MT"/>
              </a:rPr>
              <a:t>Without shelter, pests will pack their bags and find a new </a:t>
            </a:r>
            <a:r>
              <a:rPr lang="en-US" sz="2800" dirty="0" smtClean="0">
                <a:latin typeface="News Gothic MT"/>
                <a:cs typeface="News Gothic MT"/>
              </a:rPr>
              <a:t>home.</a:t>
            </a:r>
            <a:endParaRPr lang="en-US" sz="2800" dirty="0">
              <a:latin typeface="News Gothic MT"/>
              <a:cs typeface="News Gothic MT"/>
            </a:endParaRPr>
          </a:p>
        </p:txBody>
      </p:sp>
      <p:sp>
        <p:nvSpPr>
          <p:cNvPr id="12" name="Footer Placeholder 3"/>
          <p:cNvSpPr>
            <a:spLocks noGrp="1"/>
          </p:cNvSpPr>
          <p:nvPr>
            <p:ph type="ftr" sz="quarter" idx="11"/>
          </p:nvPr>
        </p:nvSpPr>
        <p:spPr>
          <a:xfrm rot="5400000">
            <a:off x="4784724" y="4908550"/>
            <a:ext cx="8229600" cy="365125"/>
          </a:xfrm>
        </p:spPr>
        <p:txBody>
          <a:bodyPr/>
          <a:lstStyle/>
          <a:p>
            <a:pPr>
              <a:defRPr/>
            </a:pPr>
            <a:r>
              <a:rPr lang="en-US" smtClean="0"/>
              <a:t>© UCSF CCHP 2016</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dissolve">
                                      <p:cBhvr>
                                        <p:cTn id="12" dur="500"/>
                                        <p:tgtEl>
                                          <p:spTgt spid="1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ppt_x"/>
                                          </p:val>
                                        </p:tav>
                                        <p:tav tm="100000">
                                          <p:val>
                                            <p:strVal val="#ppt_x"/>
                                          </p:val>
                                        </p:tav>
                                      </p:tavLst>
                                    </p:anim>
                                    <p:anim calcmode="lin" valueType="num">
                                      <p:cBhvr additive="base">
                                        <p:cTn id="18" dur="500" fill="hold"/>
                                        <p:tgtEl>
                                          <p:spTgt spid="15"/>
                                        </p:tgtEl>
                                        <p:attrNameLst>
                                          <p:attrName>ppt_y</p:attrName>
                                        </p:attrNameLst>
                                      </p:cBhvr>
                                      <p:tavLst>
                                        <p:tav tm="0">
                                          <p:val>
                                            <p:strVal val="1+#ppt_h/2"/>
                                          </p:val>
                                        </p:tav>
                                        <p:tav tm="100000">
                                          <p:val>
                                            <p:strVal val="#ppt_y"/>
                                          </p:val>
                                        </p:tav>
                                      </p:tavLst>
                                    </p:anim>
                                  </p:childTnLst>
                                </p:cTn>
                              </p:par>
                              <p:par>
                                <p:cTn id="19" presetID="9" presetClass="emph" presetSubtype="0" nodeType="withEffect">
                                  <p:stCondLst>
                                    <p:cond delay="0"/>
                                  </p:stCondLst>
                                  <p:childTnLst>
                                    <p:set>
                                      <p:cBhvr rctx="PPT">
                                        <p:cTn id="20" dur="indefinite"/>
                                        <p:tgtEl>
                                          <p:spTgt spid="8195"/>
                                        </p:tgtEl>
                                        <p:attrNameLst>
                                          <p:attrName>style.opacity</p:attrName>
                                        </p:attrNameLst>
                                      </p:cBhvr>
                                      <p:to>
                                        <p:strVal val="0.5"/>
                                      </p:to>
                                    </p:set>
                                    <p:animEffect filter="image" prLst="opacity: 0.5">
                                      <p:cBhvr rctx="IE">
                                        <p:cTn id="21" dur="indefinite"/>
                                        <p:tgtEl>
                                          <p:spTgt spid="8195"/>
                                        </p:tgtEl>
                                      </p:cBhvr>
                                    </p:animEffect>
                                  </p:childTnLst>
                                </p:cTn>
                              </p:par>
                              <p:par>
                                <p:cTn id="22" presetID="9" presetClass="emph" presetSubtype="0" nodeType="withEffect">
                                  <p:stCondLst>
                                    <p:cond delay="0"/>
                                  </p:stCondLst>
                                  <p:childTnLst>
                                    <p:set>
                                      <p:cBhvr rctx="PPT">
                                        <p:cTn id="23" dur="indefinite"/>
                                        <p:tgtEl>
                                          <p:spTgt spid="8194"/>
                                        </p:tgtEl>
                                        <p:attrNameLst>
                                          <p:attrName>style.opacity</p:attrName>
                                        </p:attrNameLst>
                                      </p:cBhvr>
                                      <p:to>
                                        <p:strVal val="0.5"/>
                                      </p:to>
                                    </p:set>
                                    <p:animEffect filter="image" prLst="opacity: 0.5">
                                      <p:cBhvr rctx="IE">
                                        <p:cTn id="24" dur="indefinite"/>
                                        <p:tgtEl>
                                          <p:spTgt spid="8194"/>
                                        </p:tgtEl>
                                      </p:cBhvr>
                                    </p:animEffect>
                                  </p:childTnLst>
                                </p:cTn>
                              </p:par>
                              <p:par>
                                <p:cTn id="25" presetID="9" presetClass="emph" presetSubtype="0" grpId="0" nodeType="withEffect">
                                  <p:stCondLst>
                                    <p:cond delay="0"/>
                                  </p:stCondLst>
                                  <p:childTnLst>
                                    <p:set>
                                      <p:cBhvr rctx="PPT">
                                        <p:cTn id="26" dur="indefinite"/>
                                        <p:tgtEl>
                                          <p:spTgt spid="2"/>
                                        </p:tgtEl>
                                        <p:attrNameLst>
                                          <p:attrName>style.opacity</p:attrName>
                                        </p:attrNameLst>
                                      </p:cBhvr>
                                      <p:to>
                                        <p:strVal val="0.5"/>
                                      </p:to>
                                    </p:set>
                                    <p:animEffect filter="image" prLst="opacity: 0.5">
                                      <p:cBhvr rctx="IE">
                                        <p:cTn id="27" dur="indefinite"/>
                                        <p:tgtEl>
                                          <p:spTgt spid="2"/>
                                        </p:tgtEl>
                                      </p:cBhvr>
                                    </p:animEffect>
                                  </p:childTnLst>
                                </p:cTn>
                              </p:par>
                              <p:par>
                                <p:cTn id="28" presetID="9" presetClass="emph" presetSubtype="0" grpId="0" nodeType="withEffect" nodePh="1">
                                  <p:stCondLst>
                                    <p:cond delay="0"/>
                                  </p:stCondLst>
                                  <p:endCondLst>
                                    <p:cond evt="begin" delay="0">
                                      <p:tn val="28"/>
                                    </p:cond>
                                  </p:endCondLst>
                                  <p:childTnLst>
                                    <p:set>
                                      <p:cBhvr rctx="PPT">
                                        <p:cTn id="29" dur="indefinite"/>
                                        <p:tgtEl>
                                          <p:spTgt spid="3"/>
                                        </p:tgtEl>
                                        <p:attrNameLst>
                                          <p:attrName>style.opacity</p:attrName>
                                        </p:attrNameLst>
                                      </p:cBhvr>
                                      <p:to>
                                        <p:strVal val="0.5"/>
                                      </p:to>
                                    </p:set>
                                    <p:animEffect filter="image" prLst="opacity: 0.5">
                                      <p:cBhvr rctx="IE">
                                        <p:cTn id="30" dur="indefinite"/>
                                        <p:tgtEl>
                                          <p:spTgt spid="3"/>
                                        </p:tgtEl>
                                      </p:cBhvr>
                                    </p:animEffect>
                                  </p:childTnLst>
                                </p:cTn>
                              </p:par>
                              <p:par>
                                <p:cTn id="31" presetID="9" presetClass="emph" presetSubtype="0" grpId="1" nodeType="withEffect">
                                  <p:stCondLst>
                                    <p:cond delay="0"/>
                                  </p:stCondLst>
                                  <p:childTnLst>
                                    <p:set>
                                      <p:cBhvr rctx="PPT">
                                        <p:cTn id="32" dur="indefinite"/>
                                        <p:tgtEl>
                                          <p:spTgt spid="9"/>
                                        </p:tgtEl>
                                        <p:attrNameLst>
                                          <p:attrName>style.opacity</p:attrName>
                                        </p:attrNameLst>
                                      </p:cBhvr>
                                      <p:to>
                                        <p:strVal val="0.5"/>
                                      </p:to>
                                    </p:set>
                                    <p:animEffect filter="image" prLst="opacity: 0.5">
                                      <p:cBhvr rctx="IE">
                                        <p:cTn id="33" dur="indefinite"/>
                                        <p:tgtEl>
                                          <p:spTgt spid="9"/>
                                        </p:tgtEl>
                                      </p:cBhvr>
                                    </p:animEffect>
                                  </p:childTnLst>
                                </p:cTn>
                              </p:par>
                              <p:par>
                                <p:cTn id="34" presetID="9" presetClass="emph" presetSubtype="0" grpId="1" nodeType="withEffect">
                                  <p:stCondLst>
                                    <p:cond delay="0"/>
                                  </p:stCondLst>
                                  <p:childTnLst>
                                    <p:set>
                                      <p:cBhvr rctx="PPT">
                                        <p:cTn id="35" dur="indefinite"/>
                                        <p:tgtEl>
                                          <p:spTgt spid="10"/>
                                        </p:tgtEl>
                                        <p:attrNameLst>
                                          <p:attrName>style.opacity</p:attrName>
                                        </p:attrNameLst>
                                      </p:cBhvr>
                                      <p:to>
                                        <p:strVal val="0.5"/>
                                      </p:to>
                                    </p:set>
                                    <p:animEffect filter="image" prLst="opacity: 0.5">
                                      <p:cBhvr rctx="IE">
                                        <p:cTn id="36" dur="indefinite"/>
                                        <p:tgtEl>
                                          <p:spTgt spid="10"/>
                                        </p:tgtEl>
                                      </p:cBhvr>
                                    </p:animEffect>
                                  </p:childTnLst>
                                </p:cTn>
                              </p:par>
                              <p:par>
                                <p:cTn id="37" presetID="9" presetClass="emph" presetSubtype="0" grpId="0" nodeType="withEffect">
                                  <p:stCondLst>
                                    <p:cond delay="0"/>
                                  </p:stCondLst>
                                  <p:childTnLst>
                                    <p:set>
                                      <p:cBhvr rctx="PPT">
                                        <p:cTn id="38" dur="indefinite"/>
                                        <p:tgtEl>
                                          <p:spTgt spid="11"/>
                                        </p:tgtEl>
                                        <p:attrNameLst>
                                          <p:attrName>style.opacity</p:attrName>
                                        </p:attrNameLst>
                                      </p:cBhvr>
                                      <p:to>
                                        <p:strVal val="0.5"/>
                                      </p:to>
                                    </p:set>
                                    <p:animEffect filter="image" prLst="opacity: 0.5">
                                      <p:cBhvr rctx="IE">
                                        <p:cTn id="39" dur="indefinite"/>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P spid="3" grpId="0"/>
      <p:bldP spid="9" grpId="0" animBg="1"/>
      <p:bldP spid="9" grpId="1" animBg="1"/>
      <p:bldP spid="10" grpId="0" animBg="1"/>
      <p:bldP spid="10" grpId="1" animBg="1"/>
      <p:bldP spid="1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latin typeface="+mj-lt"/>
              </a:rPr>
              <a:t>Inspection</a:t>
            </a:r>
            <a:endParaRPr lang="en-US" dirty="0">
              <a:latin typeface="+mj-lt"/>
            </a:endParaRPr>
          </a:p>
        </p:txBody>
      </p:sp>
      <p:sp>
        <p:nvSpPr>
          <p:cNvPr id="3" name="Content Placeholder 2"/>
          <p:cNvSpPr>
            <a:spLocks noGrp="1"/>
          </p:cNvSpPr>
          <p:nvPr>
            <p:ph idx="1"/>
          </p:nvPr>
        </p:nvSpPr>
        <p:spPr>
          <a:xfrm>
            <a:off x="3562350" y="1646238"/>
            <a:ext cx="5183188" cy="4525962"/>
          </a:xfrm>
        </p:spPr>
        <p:txBody>
          <a:bodyPr>
            <a:normAutofit/>
          </a:bodyPr>
          <a:lstStyle/>
          <a:p>
            <a:pPr marL="0" indent="0">
              <a:spcBef>
                <a:spcPts val="0"/>
              </a:spcBef>
              <a:spcAft>
                <a:spcPts val="1200"/>
              </a:spcAft>
              <a:buFontTx/>
              <a:buNone/>
              <a:defRPr/>
            </a:pPr>
            <a:r>
              <a:rPr lang="en-US" sz="3000" dirty="0" smtClean="0">
                <a:latin typeface="News Gothic MT"/>
                <a:cs typeface="News Gothic MT"/>
              </a:rPr>
              <a:t>Use the IPM Checklist to look for: </a:t>
            </a:r>
          </a:p>
          <a:p>
            <a:pPr marL="0" indent="0">
              <a:spcBef>
                <a:spcPts val="0"/>
              </a:spcBef>
              <a:buFont typeface="Arial"/>
              <a:buChar char="•"/>
              <a:defRPr/>
            </a:pPr>
            <a:r>
              <a:rPr lang="en-US" sz="3000" dirty="0" smtClean="0">
                <a:latin typeface="News Gothic MT"/>
                <a:cs typeface="News Gothic MT"/>
              </a:rPr>
              <a:t>  pests</a:t>
            </a:r>
          </a:p>
          <a:p>
            <a:pPr marL="0" indent="0">
              <a:spcBef>
                <a:spcPts val="0"/>
              </a:spcBef>
              <a:buFont typeface="Arial"/>
              <a:buChar char="•"/>
              <a:defRPr/>
            </a:pPr>
            <a:r>
              <a:rPr lang="en-US" sz="3000" dirty="0" smtClean="0">
                <a:latin typeface="News Gothic MT"/>
                <a:cs typeface="News Gothic MT"/>
              </a:rPr>
              <a:t>  signs of pests and 	their damage and</a:t>
            </a:r>
          </a:p>
          <a:p>
            <a:pPr marL="0" indent="0">
              <a:spcBef>
                <a:spcPts val="0"/>
              </a:spcBef>
              <a:buFont typeface="Arial"/>
              <a:buChar char="•"/>
              <a:defRPr/>
            </a:pPr>
            <a:r>
              <a:rPr lang="en-US" sz="3000" dirty="0" smtClean="0">
                <a:latin typeface="News Gothic MT"/>
                <a:cs typeface="News Gothic MT"/>
              </a:rPr>
              <a:t>  conditions that 	might	attract pests.</a:t>
            </a:r>
          </a:p>
          <a:p>
            <a:pPr marL="0" indent="0">
              <a:spcBef>
                <a:spcPts val="0"/>
              </a:spcBef>
              <a:buFontTx/>
              <a:buNone/>
              <a:defRPr/>
            </a:pPr>
            <a:endParaRPr lang="en-US" dirty="0" smtClean="0">
              <a:latin typeface="News Gothic MT"/>
              <a:cs typeface="News Gothic MT"/>
            </a:endParaRPr>
          </a:p>
        </p:txBody>
      </p:sp>
      <p:sp>
        <p:nvSpPr>
          <p:cNvPr id="35844" name="Slide Number Placeholder 6"/>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ヒラギノ角ゴ Pro W3"/>
                <a:cs typeface="ヒラギノ角ゴ Pro W3"/>
              </a:defRPr>
            </a:lvl1pPr>
            <a:lvl2pPr marL="742950" indent="-285750" eaLnBrk="0" hangingPunct="0">
              <a:defRPr>
                <a:solidFill>
                  <a:schemeClr val="tx1"/>
                </a:solidFill>
                <a:latin typeface="Arial" pitchFamily="34" charset="0"/>
                <a:ea typeface="ヒラギノ角ゴ Pro W3"/>
                <a:cs typeface="ヒラギノ角ゴ Pro W3"/>
              </a:defRPr>
            </a:lvl2pPr>
            <a:lvl3pPr marL="1143000" indent="-228600" eaLnBrk="0" hangingPunct="0">
              <a:defRPr>
                <a:solidFill>
                  <a:schemeClr val="tx1"/>
                </a:solidFill>
                <a:latin typeface="Arial" pitchFamily="34" charset="0"/>
                <a:ea typeface="ヒラギノ角ゴ Pro W3"/>
                <a:cs typeface="ヒラギノ角ゴ Pro W3"/>
              </a:defRPr>
            </a:lvl3pPr>
            <a:lvl4pPr marL="1600200" indent="-228600" eaLnBrk="0" hangingPunct="0">
              <a:defRPr>
                <a:solidFill>
                  <a:schemeClr val="tx1"/>
                </a:solidFill>
                <a:latin typeface="Arial" pitchFamily="34" charset="0"/>
                <a:ea typeface="ヒラギノ角ゴ Pro W3"/>
                <a:cs typeface="ヒラギノ角ゴ Pro W3"/>
              </a:defRPr>
            </a:lvl4pPr>
            <a:lvl5pPr marL="2057400" indent="-228600" eaLnBrk="0" hangingPunct="0">
              <a:defRPr>
                <a:solidFill>
                  <a:schemeClr val="tx1"/>
                </a:solidFill>
                <a:latin typeface="Arial" pitchFamily="34" charset="0"/>
                <a:ea typeface="ヒラギノ角ゴ Pro W3"/>
                <a:cs typeface="ヒラギノ角ゴ Pro W3"/>
              </a:defRPr>
            </a:lvl5pPr>
            <a:lvl6pPr marL="25146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6pPr>
            <a:lvl7pPr marL="29718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7pPr>
            <a:lvl8pPr marL="34290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8pPr>
            <a:lvl9pPr marL="38862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9pPr>
          </a:lstStyle>
          <a:p>
            <a:pPr eaLnBrk="1" hangingPunct="1"/>
            <a:fld id="{A4390078-96CC-4D2A-A936-B1A5AAD74AB8}" type="slidenum">
              <a:rPr lang="en-US" altLang="en-US" smtClean="0">
                <a:solidFill>
                  <a:srgbClr val="898989"/>
                </a:solidFill>
                <a:latin typeface="News Gothic MT"/>
              </a:rPr>
              <a:pPr eaLnBrk="1" hangingPunct="1"/>
              <a:t>27</a:t>
            </a:fld>
            <a:endParaRPr lang="en-US" altLang="en-US" smtClean="0">
              <a:solidFill>
                <a:srgbClr val="898989"/>
              </a:solidFill>
              <a:latin typeface="News Gothic MT"/>
            </a:endParaRPr>
          </a:p>
        </p:txBody>
      </p:sp>
      <p:pic>
        <p:nvPicPr>
          <p:cNvPr id="3584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3200" y="542925"/>
            <a:ext cx="1106488" cy="1108075"/>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58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2625" y="1804988"/>
            <a:ext cx="2676525" cy="3190875"/>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8" name="Footer Placeholder 3"/>
          <p:cNvSpPr>
            <a:spLocks noGrp="1"/>
          </p:cNvSpPr>
          <p:nvPr>
            <p:ph type="ftr" sz="quarter" idx="11"/>
          </p:nvPr>
        </p:nvSpPr>
        <p:spPr>
          <a:xfrm rot="5400000">
            <a:off x="4784724" y="4908550"/>
            <a:ext cx="8229600" cy="365125"/>
          </a:xfrm>
        </p:spPr>
        <p:txBody>
          <a:bodyPr/>
          <a:lstStyle/>
          <a:p>
            <a:pPr>
              <a:defRPr/>
            </a:pPr>
            <a:r>
              <a:rPr lang="en-US" smtClean="0"/>
              <a:t>© UCSF CCHP 2016</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latin typeface="+mj-lt"/>
              </a:rPr>
              <a:t>Identification</a:t>
            </a:r>
            <a:endParaRPr lang="en-US" dirty="0">
              <a:latin typeface="+mj-lt"/>
            </a:endParaRPr>
          </a:p>
        </p:txBody>
      </p:sp>
      <p:sp>
        <p:nvSpPr>
          <p:cNvPr id="36871" name="Slide Number Placeholder 1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ヒラギノ角ゴ Pro W3"/>
                <a:cs typeface="ヒラギノ角ゴ Pro W3"/>
              </a:defRPr>
            </a:lvl1pPr>
            <a:lvl2pPr marL="742950" indent="-285750" eaLnBrk="0" hangingPunct="0">
              <a:defRPr>
                <a:solidFill>
                  <a:schemeClr val="tx1"/>
                </a:solidFill>
                <a:latin typeface="Arial" pitchFamily="34" charset="0"/>
                <a:ea typeface="ヒラギノ角ゴ Pro W3"/>
                <a:cs typeface="ヒラギノ角ゴ Pro W3"/>
              </a:defRPr>
            </a:lvl2pPr>
            <a:lvl3pPr marL="1143000" indent="-228600" eaLnBrk="0" hangingPunct="0">
              <a:defRPr>
                <a:solidFill>
                  <a:schemeClr val="tx1"/>
                </a:solidFill>
                <a:latin typeface="Arial" pitchFamily="34" charset="0"/>
                <a:ea typeface="ヒラギノ角ゴ Pro W3"/>
                <a:cs typeface="ヒラギノ角ゴ Pro W3"/>
              </a:defRPr>
            </a:lvl3pPr>
            <a:lvl4pPr marL="1600200" indent="-228600" eaLnBrk="0" hangingPunct="0">
              <a:defRPr>
                <a:solidFill>
                  <a:schemeClr val="tx1"/>
                </a:solidFill>
                <a:latin typeface="Arial" pitchFamily="34" charset="0"/>
                <a:ea typeface="ヒラギノ角ゴ Pro W3"/>
                <a:cs typeface="ヒラギノ角ゴ Pro W3"/>
              </a:defRPr>
            </a:lvl4pPr>
            <a:lvl5pPr marL="2057400" indent="-228600" eaLnBrk="0" hangingPunct="0">
              <a:defRPr>
                <a:solidFill>
                  <a:schemeClr val="tx1"/>
                </a:solidFill>
                <a:latin typeface="Arial" pitchFamily="34" charset="0"/>
                <a:ea typeface="ヒラギノ角ゴ Pro W3"/>
                <a:cs typeface="ヒラギノ角ゴ Pro W3"/>
              </a:defRPr>
            </a:lvl5pPr>
            <a:lvl6pPr marL="25146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6pPr>
            <a:lvl7pPr marL="29718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7pPr>
            <a:lvl8pPr marL="34290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8pPr>
            <a:lvl9pPr marL="38862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9pPr>
          </a:lstStyle>
          <a:p>
            <a:pPr eaLnBrk="1" hangingPunct="1"/>
            <a:fld id="{54A1B5A0-E7DB-4D25-BD7A-781ADB75ABEC}" type="slidenum">
              <a:rPr lang="en-US" altLang="en-US" smtClean="0">
                <a:solidFill>
                  <a:srgbClr val="898989"/>
                </a:solidFill>
                <a:latin typeface="News Gothic MT"/>
              </a:rPr>
              <a:pPr eaLnBrk="1" hangingPunct="1"/>
              <a:t>28</a:t>
            </a:fld>
            <a:endParaRPr lang="en-US" altLang="en-US" smtClean="0">
              <a:solidFill>
                <a:srgbClr val="898989"/>
              </a:solidFill>
              <a:latin typeface="News Gothic MT"/>
            </a:endParaRPr>
          </a:p>
        </p:txBody>
      </p:sp>
      <p:sp>
        <p:nvSpPr>
          <p:cNvPr id="4" name="Content Placeholder 2"/>
          <p:cNvSpPr txBox="1">
            <a:spLocks/>
          </p:cNvSpPr>
          <p:nvPr/>
        </p:nvSpPr>
        <p:spPr>
          <a:xfrm>
            <a:off x="457200" y="1600200"/>
            <a:ext cx="8229600" cy="4525963"/>
          </a:xfrm>
          <a:prstGeom prst="rect">
            <a:avLst/>
          </a:prstGeom>
        </p:spPr>
        <p:txBody>
          <a:bodyPr/>
          <a:lstStyle/>
          <a:p>
            <a:pPr marL="342900" indent="-342900" defTabSz="914400" fontAlgn="auto">
              <a:spcBef>
                <a:spcPct val="20000"/>
              </a:spcBef>
              <a:spcAft>
                <a:spcPts val="0"/>
              </a:spcAft>
              <a:buFont typeface="Arial" pitchFamily="34" charset="0"/>
              <a:buNone/>
              <a:defRPr/>
            </a:pPr>
            <a:endParaRPr lang="en-US" sz="3200" dirty="0">
              <a:latin typeface="+mn-lt"/>
              <a:ea typeface="+mn-ea"/>
              <a:cs typeface="+mn-cs"/>
            </a:endParaRPr>
          </a:p>
        </p:txBody>
      </p:sp>
      <p:sp>
        <p:nvSpPr>
          <p:cNvPr id="6" name="Content Placeholder 2"/>
          <p:cNvSpPr txBox="1">
            <a:spLocks/>
          </p:cNvSpPr>
          <p:nvPr/>
        </p:nvSpPr>
        <p:spPr>
          <a:xfrm>
            <a:off x="457200" y="1782763"/>
            <a:ext cx="4933950" cy="4240212"/>
          </a:xfrm>
          <a:prstGeom prst="rect">
            <a:avLst/>
          </a:prstGeom>
        </p:spPr>
        <p:txBody>
          <a:bodyPr/>
          <a:lstStyle/>
          <a:p>
            <a:pPr marL="342900" indent="-342900">
              <a:spcBef>
                <a:spcPct val="20000"/>
              </a:spcBef>
              <a:buFont typeface="Arial" pitchFamily="34" charset="0"/>
              <a:buChar char="•"/>
              <a:defRPr/>
            </a:pPr>
            <a:r>
              <a:rPr lang="en-US" sz="2300" spc="300" dirty="0">
                <a:latin typeface="News Gothic MT"/>
                <a:ea typeface="ヒラギノ角ゴ Pro W3" pitchFamily="37" charset="-128"/>
                <a:cs typeface="News Gothic MT"/>
              </a:rPr>
              <a:t>The next step is to identify what kind of pest you have.</a:t>
            </a:r>
          </a:p>
          <a:p>
            <a:pPr marL="342900" indent="-342900">
              <a:spcBef>
                <a:spcPct val="20000"/>
              </a:spcBef>
              <a:buFont typeface="Arial" pitchFamily="34" charset="0"/>
              <a:buChar char="•"/>
              <a:defRPr/>
            </a:pPr>
            <a:r>
              <a:rPr lang="en-US" sz="2300" spc="300" dirty="0">
                <a:latin typeface="News Gothic MT"/>
                <a:ea typeface="ヒラギノ角ゴ Pro W3" pitchFamily="37" charset="-128"/>
                <a:cs typeface="News Gothic MT"/>
              </a:rPr>
              <a:t>Use </a:t>
            </a:r>
            <a:r>
              <a:rPr lang="en-US" sz="2300" spc="300" dirty="0" smtClean="0">
                <a:latin typeface="News Gothic MT"/>
                <a:ea typeface="ヒラギノ角ゴ Pro W3" pitchFamily="37" charset="-128"/>
                <a:cs typeface="News Gothic MT"/>
              </a:rPr>
              <a:t>the handouts on individual pests in IPM Toolkit </a:t>
            </a:r>
            <a:r>
              <a:rPr lang="en-US" sz="2300" spc="300" dirty="0">
                <a:latin typeface="News Gothic MT"/>
                <a:ea typeface="ヒラギノ角ゴ Pro W3" pitchFamily="37" charset="-128"/>
                <a:cs typeface="News Gothic MT"/>
              </a:rPr>
              <a:t>to understand pests’ lifecycle, </a:t>
            </a:r>
            <a:r>
              <a:rPr lang="en-US" sz="2300" spc="300" dirty="0" smtClean="0">
                <a:latin typeface="News Gothic MT"/>
                <a:ea typeface="ヒラギノ角ゴ Pro W3" pitchFamily="37" charset="-128"/>
                <a:cs typeface="News Gothic MT"/>
              </a:rPr>
              <a:t>food, and </a:t>
            </a:r>
            <a:r>
              <a:rPr lang="en-US" sz="2300" spc="300" dirty="0">
                <a:latin typeface="News Gothic MT"/>
                <a:ea typeface="ヒラギノ角ゴ Pro W3" pitchFamily="37" charset="-128"/>
                <a:cs typeface="News Gothic MT"/>
              </a:rPr>
              <a:t>shelter.</a:t>
            </a:r>
          </a:p>
          <a:p>
            <a:pPr marL="342900" indent="-342900">
              <a:spcBef>
                <a:spcPct val="20000"/>
              </a:spcBef>
              <a:buFont typeface="Arial" pitchFamily="34" charset="0"/>
              <a:buChar char="•"/>
              <a:defRPr/>
            </a:pPr>
            <a:r>
              <a:rPr lang="en-US" sz="2300" spc="300" dirty="0" smtClean="0">
                <a:latin typeface="News Gothic MT"/>
                <a:ea typeface="ヒラギノ角ゴ Pro W3" pitchFamily="37" charset="-128"/>
                <a:cs typeface="News Gothic MT"/>
              </a:rPr>
              <a:t>UC IPM </a:t>
            </a:r>
            <a:r>
              <a:rPr lang="en-US" sz="2300" spc="300" dirty="0">
                <a:latin typeface="News Gothic MT"/>
                <a:ea typeface="ヒラギノ角ゴ Pro W3" pitchFamily="37" charset="-128"/>
                <a:cs typeface="News Gothic MT"/>
              </a:rPr>
              <a:t>program is a great resource: </a:t>
            </a:r>
            <a:r>
              <a:rPr lang="en-US" sz="2300" spc="300" dirty="0" smtClean="0">
                <a:latin typeface="News Gothic MT"/>
                <a:ea typeface="ヒラギノ角ゴ Pro W3" pitchFamily="37" charset="-128"/>
                <a:cs typeface="News Gothic MT"/>
              </a:rPr>
              <a:t>www.ipm.ucdavis.edu</a:t>
            </a:r>
            <a:endParaRPr lang="en-US" sz="2300" spc="300" dirty="0">
              <a:latin typeface="News Gothic MT"/>
              <a:ea typeface="ヒラギノ角ゴ Pro W3" pitchFamily="37" charset="-128"/>
              <a:cs typeface="News Gothic MT"/>
            </a:endParaRPr>
          </a:p>
        </p:txBody>
      </p:sp>
      <p:pic>
        <p:nvPicPr>
          <p:cNvPr id="3686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9563" y="549275"/>
            <a:ext cx="1028700" cy="102235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nvGrpSpPr>
          <p:cNvPr id="36870" name="Group 11"/>
          <p:cNvGrpSpPr>
            <a:grpSpLocks/>
          </p:cNvGrpSpPr>
          <p:nvPr/>
        </p:nvGrpSpPr>
        <p:grpSpPr bwMode="auto">
          <a:xfrm>
            <a:off x="5349875" y="1782763"/>
            <a:ext cx="3336925" cy="3439301"/>
            <a:chOff x="5435836" y="1783830"/>
            <a:chExt cx="3539902" cy="3649560"/>
          </a:xfrm>
        </p:grpSpPr>
        <p:pic>
          <p:nvPicPr>
            <p:cNvPr id="36872" name="Picture 2"/>
            <p:cNvPicPr>
              <a:picLocks noChangeAspect="1" noChangeArrowheads="1"/>
            </p:cNvPicPr>
            <p:nvPr/>
          </p:nvPicPr>
          <p:blipFill>
            <a:blip r:embed="rId4">
              <a:extLst>
                <a:ext uri="{28A0092B-C50C-407E-A947-70E740481C1C}">
                  <a14:useLocalDpi xmlns:a14="http://schemas.microsoft.com/office/drawing/2010/main" val="0"/>
                </a:ext>
              </a:extLst>
            </a:blip>
            <a:srcRect t="5229" b="4237"/>
            <a:stretch>
              <a:fillRect/>
            </a:stretch>
          </p:blipFill>
          <p:spPr bwMode="auto">
            <a:xfrm>
              <a:off x="5435836" y="1783830"/>
              <a:ext cx="3539902" cy="364956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6873" name="TextBox 7"/>
            <p:cNvSpPr txBox="1">
              <a:spLocks noChangeArrowheads="1"/>
            </p:cNvSpPr>
            <p:nvPr/>
          </p:nvSpPr>
          <p:spPr bwMode="auto">
            <a:xfrm>
              <a:off x="6208675" y="2868173"/>
              <a:ext cx="1496413" cy="344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ヒラギノ角ゴ Pro W3"/>
                  <a:cs typeface="ヒラギノ角ゴ Pro W3"/>
                </a:defRPr>
              </a:lvl1pPr>
              <a:lvl2pPr marL="742950" indent="-285750" eaLnBrk="0" hangingPunct="0">
                <a:defRPr>
                  <a:solidFill>
                    <a:schemeClr val="tx1"/>
                  </a:solidFill>
                  <a:latin typeface="Arial" pitchFamily="34" charset="0"/>
                  <a:ea typeface="ヒラギノ角ゴ Pro W3"/>
                  <a:cs typeface="ヒラギノ角ゴ Pro W3"/>
                </a:defRPr>
              </a:lvl2pPr>
              <a:lvl3pPr marL="1143000" indent="-228600" eaLnBrk="0" hangingPunct="0">
                <a:defRPr>
                  <a:solidFill>
                    <a:schemeClr val="tx1"/>
                  </a:solidFill>
                  <a:latin typeface="Arial" pitchFamily="34" charset="0"/>
                  <a:ea typeface="ヒラギノ角ゴ Pro W3"/>
                  <a:cs typeface="ヒラギノ角ゴ Pro W3"/>
                </a:defRPr>
              </a:lvl3pPr>
              <a:lvl4pPr marL="1600200" indent="-228600" eaLnBrk="0" hangingPunct="0">
                <a:defRPr>
                  <a:solidFill>
                    <a:schemeClr val="tx1"/>
                  </a:solidFill>
                  <a:latin typeface="Arial" pitchFamily="34" charset="0"/>
                  <a:ea typeface="ヒラギノ角ゴ Pro W3"/>
                  <a:cs typeface="ヒラギノ角ゴ Pro W3"/>
                </a:defRPr>
              </a:lvl4pPr>
              <a:lvl5pPr marL="2057400" indent="-228600" eaLnBrk="0" hangingPunct="0">
                <a:defRPr>
                  <a:solidFill>
                    <a:schemeClr val="tx1"/>
                  </a:solidFill>
                  <a:latin typeface="Arial" pitchFamily="34" charset="0"/>
                  <a:ea typeface="ヒラギノ角ゴ Pro W3"/>
                  <a:cs typeface="ヒラギノ角ゴ Pro W3"/>
                </a:defRPr>
              </a:lvl5pPr>
              <a:lvl6pPr marL="25146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6pPr>
              <a:lvl7pPr marL="29718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7pPr>
              <a:lvl8pPr marL="34290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8pPr>
              <a:lvl9pPr marL="38862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9pPr>
            </a:lstStyle>
            <a:p>
              <a:pPr eaLnBrk="1" hangingPunct="1"/>
              <a:r>
                <a:rPr lang="en-US" altLang="en-US"/>
                <a:t>Norway Rat</a:t>
              </a:r>
            </a:p>
          </p:txBody>
        </p:sp>
        <p:sp>
          <p:nvSpPr>
            <p:cNvPr id="36874" name="TextBox 8"/>
            <p:cNvSpPr txBox="1">
              <a:spLocks noChangeArrowheads="1"/>
            </p:cNvSpPr>
            <p:nvPr/>
          </p:nvSpPr>
          <p:spPr bwMode="auto">
            <a:xfrm>
              <a:off x="6734155" y="3955086"/>
              <a:ext cx="1174603" cy="344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ヒラギノ角ゴ Pro W3"/>
                  <a:cs typeface="ヒラギノ角ゴ Pro W3"/>
                </a:defRPr>
              </a:lvl1pPr>
              <a:lvl2pPr marL="742950" indent="-285750" eaLnBrk="0" hangingPunct="0">
                <a:defRPr>
                  <a:solidFill>
                    <a:schemeClr val="tx1"/>
                  </a:solidFill>
                  <a:latin typeface="Arial" pitchFamily="34" charset="0"/>
                  <a:ea typeface="ヒラギノ角ゴ Pro W3"/>
                  <a:cs typeface="ヒラギノ角ゴ Pro W3"/>
                </a:defRPr>
              </a:lvl2pPr>
              <a:lvl3pPr marL="1143000" indent="-228600" eaLnBrk="0" hangingPunct="0">
                <a:defRPr>
                  <a:solidFill>
                    <a:schemeClr val="tx1"/>
                  </a:solidFill>
                  <a:latin typeface="Arial" pitchFamily="34" charset="0"/>
                  <a:ea typeface="ヒラギノ角ゴ Pro W3"/>
                  <a:cs typeface="ヒラギノ角ゴ Pro W3"/>
                </a:defRPr>
              </a:lvl3pPr>
              <a:lvl4pPr marL="1600200" indent="-228600" eaLnBrk="0" hangingPunct="0">
                <a:defRPr>
                  <a:solidFill>
                    <a:schemeClr val="tx1"/>
                  </a:solidFill>
                  <a:latin typeface="Arial" pitchFamily="34" charset="0"/>
                  <a:ea typeface="ヒラギノ角ゴ Pro W3"/>
                  <a:cs typeface="ヒラギノ角ゴ Pro W3"/>
                </a:defRPr>
              </a:lvl4pPr>
              <a:lvl5pPr marL="2057400" indent="-228600" eaLnBrk="0" hangingPunct="0">
                <a:defRPr>
                  <a:solidFill>
                    <a:schemeClr val="tx1"/>
                  </a:solidFill>
                  <a:latin typeface="Arial" pitchFamily="34" charset="0"/>
                  <a:ea typeface="ヒラギノ角ゴ Pro W3"/>
                  <a:cs typeface="ヒラギノ角ゴ Pro W3"/>
                </a:defRPr>
              </a:lvl5pPr>
              <a:lvl6pPr marL="25146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6pPr>
              <a:lvl7pPr marL="29718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7pPr>
              <a:lvl8pPr marL="34290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8pPr>
              <a:lvl9pPr marL="38862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9pPr>
            </a:lstStyle>
            <a:p>
              <a:pPr eaLnBrk="1" hangingPunct="1"/>
              <a:r>
                <a:rPr lang="en-US" altLang="en-US"/>
                <a:t>roof rat</a:t>
              </a:r>
            </a:p>
          </p:txBody>
        </p:sp>
        <p:sp>
          <p:nvSpPr>
            <p:cNvPr id="36875" name="TextBox 9"/>
            <p:cNvSpPr txBox="1">
              <a:spLocks noChangeArrowheads="1"/>
            </p:cNvSpPr>
            <p:nvPr/>
          </p:nvSpPr>
          <p:spPr bwMode="auto">
            <a:xfrm>
              <a:off x="6240855" y="5050888"/>
              <a:ext cx="1721681" cy="344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ヒラギノ角ゴ Pro W3"/>
                  <a:cs typeface="ヒラギノ角ゴ Pro W3"/>
                </a:defRPr>
              </a:lvl1pPr>
              <a:lvl2pPr marL="742950" indent="-285750" eaLnBrk="0" hangingPunct="0">
                <a:defRPr>
                  <a:solidFill>
                    <a:schemeClr val="tx1"/>
                  </a:solidFill>
                  <a:latin typeface="Arial" pitchFamily="34" charset="0"/>
                  <a:ea typeface="ヒラギノ角ゴ Pro W3"/>
                  <a:cs typeface="ヒラギノ角ゴ Pro W3"/>
                </a:defRPr>
              </a:lvl2pPr>
              <a:lvl3pPr marL="1143000" indent="-228600" eaLnBrk="0" hangingPunct="0">
                <a:defRPr>
                  <a:solidFill>
                    <a:schemeClr val="tx1"/>
                  </a:solidFill>
                  <a:latin typeface="Arial" pitchFamily="34" charset="0"/>
                  <a:ea typeface="ヒラギノ角ゴ Pro W3"/>
                  <a:cs typeface="ヒラギノ角ゴ Pro W3"/>
                </a:defRPr>
              </a:lvl3pPr>
              <a:lvl4pPr marL="1600200" indent="-228600" eaLnBrk="0" hangingPunct="0">
                <a:defRPr>
                  <a:solidFill>
                    <a:schemeClr val="tx1"/>
                  </a:solidFill>
                  <a:latin typeface="Arial" pitchFamily="34" charset="0"/>
                  <a:ea typeface="ヒラギノ角ゴ Pro W3"/>
                  <a:cs typeface="ヒラギノ角ゴ Pro W3"/>
                </a:defRPr>
              </a:lvl4pPr>
              <a:lvl5pPr marL="2057400" indent="-228600" eaLnBrk="0" hangingPunct="0">
                <a:defRPr>
                  <a:solidFill>
                    <a:schemeClr val="tx1"/>
                  </a:solidFill>
                  <a:latin typeface="Arial" pitchFamily="34" charset="0"/>
                  <a:ea typeface="ヒラギノ角ゴ Pro W3"/>
                  <a:cs typeface="ヒラギノ角ゴ Pro W3"/>
                </a:defRPr>
              </a:lvl5pPr>
              <a:lvl6pPr marL="25146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6pPr>
              <a:lvl7pPr marL="29718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7pPr>
              <a:lvl8pPr marL="34290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8pPr>
              <a:lvl9pPr marL="38862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9pPr>
            </a:lstStyle>
            <a:p>
              <a:pPr eaLnBrk="1" hangingPunct="1"/>
              <a:r>
                <a:rPr lang="en-US" altLang="en-US"/>
                <a:t>house mouse</a:t>
              </a:r>
            </a:p>
          </p:txBody>
        </p:sp>
      </p:grpSp>
      <p:sp>
        <p:nvSpPr>
          <p:cNvPr id="13" name="Footer Placeholder 3"/>
          <p:cNvSpPr>
            <a:spLocks noGrp="1"/>
          </p:cNvSpPr>
          <p:nvPr>
            <p:ph type="ftr" sz="quarter" idx="11"/>
          </p:nvPr>
        </p:nvSpPr>
        <p:spPr>
          <a:xfrm rot="5400000">
            <a:off x="4784724" y="4908550"/>
            <a:ext cx="8229600" cy="365125"/>
          </a:xfrm>
        </p:spPr>
        <p:txBody>
          <a:bodyPr/>
          <a:lstStyle/>
          <a:p>
            <a:pPr>
              <a:defRPr/>
            </a:pPr>
            <a:r>
              <a:rPr lang="en-US" smtClean="0"/>
              <a:t>© UCSF CCHP 2016</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citybugs.tamu.edu/files/2011/12/sticky-trap-in-cupboard.jpg"/>
          <p:cNvPicPr>
            <a:picLocks noChangeAspect="1" noChangeArrowheads="1"/>
          </p:cNvPicPr>
          <p:nvPr/>
        </p:nvPicPr>
        <p:blipFill rotWithShape="1">
          <a:blip r:embed="rId3">
            <a:extLst>
              <a:ext uri="{28A0092B-C50C-407E-A947-70E740481C1C}">
                <a14:useLocalDpi xmlns:a14="http://schemas.microsoft.com/office/drawing/2010/main" val="0"/>
              </a:ext>
            </a:extLst>
          </a:blip>
          <a:srcRect r="26580"/>
          <a:stretch/>
        </p:blipFill>
        <p:spPr bwMode="auto">
          <a:xfrm>
            <a:off x="5770617" y="1913081"/>
            <a:ext cx="2873188" cy="2935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prstGeom prst="rect">
            <a:avLst/>
          </a:prstGeom>
        </p:spPr>
        <p:txBody>
          <a:bodyPr/>
          <a:lstStyle/>
          <a:p>
            <a:pPr>
              <a:defRPr/>
            </a:pPr>
            <a:r>
              <a:rPr lang="en-US" dirty="0" smtClean="0">
                <a:latin typeface="+mj-lt"/>
              </a:rPr>
              <a:t>Monitoring</a:t>
            </a:r>
            <a:endParaRPr lang="en-US" dirty="0">
              <a:latin typeface="+mj-lt"/>
            </a:endParaRPr>
          </a:p>
        </p:txBody>
      </p:sp>
      <p:sp>
        <p:nvSpPr>
          <p:cNvPr id="7" name="Slide Number Placeholder 6"/>
          <p:cNvSpPr txBox="1">
            <a:spLocks noGrp="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itchFamily="34" charset="0"/>
                <a:ea typeface="ヒラギノ角ゴ Pro W3"/>
                <a:cs typeface="ヒラギノ角ゴ Pro W3"/>
              </a:defRPr>
            </a:lvl1pPr>
            <a:lvl2pPr marL="742950" indent="-285750" eaLnBrk="0" hangingPunct="0">
              <a:defRPr>
                <a:solidFill>
                  <a:schemeClr val="tx1"/>
                </a:solidFill>
                <a:latin typeface="Arial" pitchFamily="34" charset="0"/>
                <a:ea typeface="ヒラギノ角ゴ Pro W3"/>
                <a:cs typeface="ヒラギノ角ゴ Pro W3"/>
              </a:defRPr>
            </a:lvl2pPr>
            <a:lvl3pPr marL="1143000" indent="-228600" eaLnBrk="0" hangingPunct="0">
              <a:defRPr>
                <a:solidFill>
                  <a:schemeClr val="tx1"/>
                </a:solidFill>
                <a:latin typeface="Arial" pitchFamily="34" charset="0"/>
                <a:ea typeface="ヒラギノ角ゴ Pro W3"/>
                <a:cs typeface="ヒラギノ角ゴ Pro W3"/>
              </a:defRPr>
            </a:lvl3pPr>
            <a:lvl4pPr marL="1600200" indent="-228600" eaLnBrk="0" hangingPunct="0">
              <a:defRPr>
                <a:solidFill>
                  <a:schemeClr val="tx1"/>
                </a:solidFill>
                <a:latin typeface="Arial" pitchFamily="34" charset="0"/>
                <a:ea typeface="ヒラギノ角ゴ Pro W3"/>
                <a:cs typeface="ヒラギノ角ゴ Pro W3"/>
              </a:defRPr>
            </a:lvl4pPr>
            <a:lvl5pPr marL="2057400" indent="-228600" eaLnBrk="0" hangingPunct="0">
              <a:defRPr>
                <a:solidFill>
                  <a:schemeClr val="tx1"/>
                </a:solidFill>
                <a:latin typeface="Arial" pitchFamily="34" charset="0"/>
                <a:ea typeface="ヒラギノ角ゴ Pro W3"/>
                <a:cs typeface="ヒラギノ角ゴ Pro W3"/>
              </a:defRPr>
            </a:lvl5pPr>
            <a:lvl6pPr marL="25146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6pPr>
            <a:lvl7pPr marL="29718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7pPr>
            <a:lvl8pPr marL="34290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8pPr>
            <a:lvl9pPr marL="38862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9pPr>
          </a:lstStyle>
          <a:p>
            <a:pPr algn="r" eaLnBrk="1" hangingPunct="1"/>
            <a:fld id="{1C1D22FD-4B88-4B5C-9141-713729202EFC}" type="slidenum">
              <a:rPr lang="en-US" altLang="en-US" sz="1200">
                <a:solidFill>
                  <a:srgbClr val="898989"/>
                </a:solidFill>
                <a:latin typeface="News Gothic MT"/>
              </a:rPr>
              <a:pPr algn="r" eaLnBrk="1" hangingPunct="1"/>
              <a:t>29</a:t>
            </a:fld>
            <a:endParaRPr lang="en-US" altLang="en-US" sz="1200">
              <a:solidFill>
                <a:srgbClr val="898989"/>
              </a:solidFill>
              <a:latin typeface="News Gothic MT"/>
            </a:endParaRPr>
          </a:p>
        </p:txBody>
      </p:sp>
      <p:sp>
        <p:nvSpPr>
          <p:cNvPr id="11" name="Content Placeholder 2"/>
          <p:cNvSpPr txBox="1">
            <a:spLocks/>
          </p:cNvSpPr>
          <p:nvPr/>
        </p:nvSpPr>
        <p:spPr>
          <a:xfrm>
            <a:off x="457200" y="1141413"/>
            <a:ext cx="5245100" cy="5064125"/>
          </a:xfrm>
          <a:prstGeom prst="rect">
            <a:avLst/>
          </a:prstGeom>
        </p:spPr>
        <p:txBody>
          <a:bodyPr/>
          <a:lstStyle/>
          <a:p>
            <a:pPr marL="342900" indent="-342900" fontAlgn="auto">
              <a:spcBef>
                <a:spcPct val="20000"/>
              </a:spcBef>
              <a:spcAft>
                <a:spcPts val="0"/>
              </a:spcAft>
              <a:buFont typeface="Arial" pitchFamily="34" charset="0"/>
              <a:buChar char="•"/>
              <a:defRPr/>
            </a:pPr>
            <a:r>
              <a:rPr lang="en-US" sz="2400" spc="300" dirty="0">
                <a:latin typeface="News Gothic MT"/>
                <a:ea typeface="+mn-ea"/>
                <a:cs typeface="News Gothic MT"/>
              </a:rPr>
              <a:t>Regularly inspect the facility for pests and pest damage.</a:t>
            </a:r>
          </a:p>
          <a:p>
            <a:pPr marL="342900" indent="-342900" fontAlgn="auto">
              <a:spcBef>
                <a:spcPct val="20000"/>
              </a:spcBef>
              <a:spcAft>
                <a:spcPts val="0"/>
              </a:spcAft>
              <a:buFont typeface="Arial" pitchFamily="34" charset="0"/>
              <a:buChar char="•"/>
              <a:defRPr/>
            </a:pPr>
            <a:r>
              <a:rPr lang="en-US" sz="2400" spc="300" dirty="0">
                <a:latin typeface="News Gothic MT"/>
                <a:ea typeface="+mn-ea"/>
                <a:cs typeface="News Gothic MT"/>
              </a:rPr>
              <a:t>Identify sources of food, </a:t>
            </a:r>
            <a:r>
              <a:rPr lang="en-US" sz="2400" spc="300" dirty="0" smtClean="0">
                <a:latin typeface="News Gothic MT"/>
                <a:ea typeface="+mn-ea"/>
                <a:cs typeface="News Gothic MT"/>
              </a:rPr>
              <a:t>water, </a:t>
            </a:r>
            <a:r>
              <a:rPr lang="en-US" sz="2400" spc="300" dirty="0">
                <a:latin typeface="News Gothic MT"/>
                <a:ea typeface="+mn-ea"/>
                <a:cs typeface="News Gothic MT"/>
              </a:rPr>
              <a:t>and shelter that might attract pests.</a:t>
            </a:r>
          </a:p>
          <a:p>
            <a:pPr marL="342900" indent="-342900" fontAlgn="auto">
              <a:spcBef>
                <a:spcPct val="20000"/>
              </a:spcBef>
              <a:spcAft>
                <a:spcPts val="0"/>
              </a:spcAft>
              <a:buFont typeface="Arial" pitchFamily="34" charset="0"/>
              <a:buChar char="•"/>
              <a:defRPr/>
            </a:pPr>
            <a:r>
              <a:rPr lang="en-US" sz="2400" spc="300" dirty="0">
                <a:latin typeface="News Gothic MT"/>
                <a:ea typeface="ヒラギノ角ゴ Pro W3" pitchFamily="37" charset="-128"/>
                <a:cs typeface="News Gothic MT"/>
              </a:rPr>
              <a:t>Identify where pests are living and breeding.</a:t>
            </a:r>
            <a:endParaRPr lang="en-US" sz="2400" spc="300" dirty="0">
              <a:latin typeface="News Gothic MT"/>
              <a:ea typeface="+mn-ea"/>
              <a:cs typeface="News Gothic MT"/>
            </a:endParaRPr>
          </a:p>
          <a:p>
            <a:pPr marL="342900" indent="-342900" fontAlgn="auto">
              <a:spcBef>
                <a:spcPct val="20000"/>
              </a:spcBef>
              <a:spcAft>
                <a:spcPts val="0"/>
              </a:spcAft>
              <a:buFont typeface="Arial" pitchFamily="34" charset="0"/>
              <a:buChar char="•"/>
              <a:defRPr/>
            </a:pPr>
            <a:r>
              <a:rPr lang="en-US" sz="2400" spc="300" dirty="0">
                <a:latin typeface="News Gothic MT"/>
                <a:ea typeface="+mn-ea"/>
                <a:cs typeface="News Gothic MT"/>
              </a:rPr>
              <a:t>Determine if and when treatment is needed. </a:t>
            </a:r>
          </a:p>
          <a:p>
            <a:pPr marL="342900" indent="-342900" fontAlgn="auto">
              <a:spcBef>
                <a:spcPct val="20000"/>
              </a:spcBef>
              <a:spcAft>
                <a:spcPts val="0"/>
              </a:spcAft>
              <a:buFont typeface="Arial" pitchFamily="34" charset="0"/>
              <a:buChar char="•"/>
              <a:defRPr/>
            </a:pPr>
            <a:r>
              <a:rPr lang="en-US" sz="2400" spc="300" dirty="0">
                <a:latin typeface="News Gothic MT"/>
                <a:ea typeface="+mn-ea"/>
                <a:cs typeface="News Gothic MT"/>
              </a:rPr>
              <a:t>Assess whether current actions are working.</a:t>
            </a:r>
          </a:p>
        </p:txBody>
      </p:sp>
      <p:sp>
        <p:nvSpPr>
          <p:cNvPr id="9" name="TextBox 8"/>
          <p:cNvSpPr txBox="1"/>
          <p:nvPr/>
        </p:nvSpPr>
        <p:spPr>
          <a:xfrm>
            <a:off x="2308225" y="2687638"/>
            <a:ext cx="3825875" cy="1385887"/>
          </a:xfrm>
          <a:prstGeom prst="rect">
            <a:avLst/>
          </a:prstGeom>
          <a:solidFill>
            <a:schemeClr val="accent6">
              <a:lumMod val="75000"/>
            </a:schemeClr>
          </a:solidFill>
          <a:ln w="25400">
            <a:solidFill>
              <a:schemeClr val="tx1"/>
            </a:solidFill>
          </a:ln>
        </p:spPr>
        <p:txBody>
          <a:bodyPr>
            <a:spAutoFit/>
          </a:bodyPr>
          <a:lstStyle/>
          <a:p>
            <a:pPr>
              <a:defRPr/>
            </a:pPr>
            <a:r>
              <a:rPr lang="en-US" sz="2800" b="1" dirty="0">
                <a:latin typeface="News Gothic MT"/>
                <a:ea typeface="ヒラギノ角ゴ Pro W3" pitchFamily="37" charset="-128"/>
                <a:cs typeface="News Gothic MT"/>
              </a:rPr>
              <a:t>Take Home Message: </a:t>
            </a:r>
            <a:r>
              <a:rPr lang="en-US" sz="2800" dirty="0">
                <a:latin typeface="News Gothic MT"/>
                <a:ea typeface="ヒラギノ角ゴ Pro W3" pitchFamily="37" charset="-128"/>
                <a:cs typeface="News Gothic MT"/>
              </a:rPr>
              <a:t>Monitoring is an ongoing process!</a:t>
            </a:r>
          </a:p>
        </p:txBody>
      </p:sp>
      <p:sp>
        <p:nvSpPr>
          <p:cNvPr id="4" name="Slide Number Placeholder 3"/>
          <p:cNvSpPr>
            <a:spLocks noGrp="1"/>
          </p:cNvSpPr>
          <p:nvPr>
            <p:ph type="sldNum" sz="quarter" idx="12"/>
          </p:nvPr>
        </p:nvSpPr>
        <p:spPr/>
        <p:txBody>
          <a:bodyPr/>
          <a:lstStyle/>
          <a:p>
            <a:pPr>
              <a:defRPr/>
            </a:pPr>
            <a:fld id="{2731D5AD-D51F-428D-A300-1E9847199FE8}" type="slidenum">
              <a:rPr lang="en-US" smtClean="0"/>
              <a:pPr>
                <a:defRPr/>
              </a:pPr>
              <a:t>29</a:t>
            </a:fld>
            <a:endParaRPr lang="en-US" dirty="0"/>
          </a:p>
        </p:txBody>
      </p:sp>
      <p:sp>
        <p:nvSpPr>
          <p:cNvPr id="10" name="Footer Placeholder 3"/>
          <p:cNvSpPr>
            <a:spLocks noGrp="1"/>
          </p:cNvSpPr>
          <p:nvPr>
            <p:ph type="ftr" sz="quarter" idx="11"/>
          </p:nvPr>
        </p:nvSpPr>
        <p:spPr>
          <a:xfrm rot="5400000">
            <a:off x="4784724" y="4908550"/>
            <a:ext cx="8229600" cy="365125"/>
          </a:xfrm>
        </p:spPr>
        <p:txBody>
          <a:bodyPr/>
          <a:lstStyle/>
          <a:p>
            <a:pPr>
              <a:defRPr/>
            </a:pPr>
            <a:r>
              <a:rPr lang="en-US" smtClean="0"/>
              <a:t>© UCSF CCHP 2016</a:t>
            </a:r>
            <a:endParaRPr lang="en-US" dirty="0"/>
          </a:p>
        </p:txBody>
      </p:sp>
      <p:sp>
        <p:nvSpPr>
          <p:cNvPr id="6" name="TextBox 5"/>
          <p:cNvSpPr txBox="1"/>
          <p:nvPr/>
        </p:nvSpPr>
        <p:spPr>
          <a:xfrm>
            <a:off x="5770617" y="4922874"/>
            <a:ext cx="3125507" cy="230832"/>
          </a:xfrm>
          <a:prstGeom prst="rect">
            <a:avLst/>
          </a:prstGeom>
          <a:noFill/>
        </p:spPr>
        <p:txBody>
          <a:bodyPr wrap="square" rtlCol="0">
            <a:spAutoFit/>
          </a:bodyPr>
          <a:lstStyle/>
          <a:p>
            <a:r>
              <a:rPr lang="en-US" sz="900" dirty="0" smtClean="0"/>
              <a:t>citybugs.tamu.edu/factsheets/</a:t>
            </a:r>
            <a:r>
              <a:rPr lang="en-US" sz="900" dirty="0" err="1" smtClean="0"/>
              <a:t>ipm</a:t>
            </a:r>
            <a:r>
              <a:rPr lang="en-US" sz="900" dirty="0" smtClean="0"/>
              <a:t>/what-is-a-sticky-trap</a:t>
            </a:r>
            <a:r>
              <a:rPr lang="en-US" sz="900" dirty="0"/>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mph" presetSubtype="0" grpId="0" nodeType="clickEffect">
                                  <p:stCondLst>
                                    <p:cond delay="0"/>
                                  </p:stCondLst>
                                  <p:childTnLst>
                                    <p:set>
                                      <p:cBhvr rctx="PPT">
                                        <p:cTn id="26" dur="indefinite"/>
                                        <p:tgtEl>
                                          <p:spTgt spid="2"/>
                                        </p:tgtEl>
                                        <p:attrNameLst>
                                          <p:attrName>style.opacity</p:attrName>
                                        </p:attrNameLst>
                                      </p:cBhvr>
                                      <p:to>
                                        <p:strVal val="0.5"/>
                                      </p:to>
                                    </p:set>
                                    <p:animEffect filter="image" prLst="opacity: 0.5">
                                      <p:cBhvr rctx="IE">
                                        <p:cTn id="27" dur="indefinite"/>
                                        <p:tgtEl>
                                          <p:spTgt spid="2"/>
                                        </p:tgtEl>
                                      </p:cBhvr>
                                    </p:animEffect>
                                  </p:childTnLst>
                                </p:cTn>
                              </p:par>
                              <p:par>
                                <p:cTn id="28" presetID="9" presetClass="emph" presetSubtype="0" grpId="0" nodeType="withEffect">
                                  <p:stCondLst>
                                    <p:cond delay="0"/>
                                  </p:stCondLst>
                                  <p:childTnLst>
                                    <p:set>
                                      <p:cBhvr rctx="PPT">
                                        <p:cTn id="29" dur="indefinite"/>
                                        <p:tgtEl>
                                          <p:spTgt spid="7"/>
                                        </p:tgtEl>
                                        <p:attrNameLst>
                                          <p:attrName>style.opacity</p:attrName>
                                        </p:attrNameLst>
                                      </p:cBhvr>
                                      <p:to>
                                        <p:strVal val="0.5"/>
                                      </p:to>
                                    </p:set>
                                    <p:animEffect filter="image" prLst="opacity: 0.5">
                                      <p:cBhvr rctx="IE">
                                        <p:cTn id="30" dur="indefinite"/>
                                        <p:tgtEl>
                                          <p:spTgt spid="7"/>
                                        </p:tgtEl>
                                      </p:cBhvr>
                                    </p:animEffect>
                                  </p:childTnLst>
                                </p:cTn>
                              </p:par>
                              <p:par>
                                <p:cTn id="31" presetID="9" presetClass="emph" presetSubtype="0" grpId="0" nodeType="withEffect">
                                  <p:stCondLst>
                                    <p:cond delay="0"/>
                                  </p:stCondLst>
                                  <p:childTnLst>
                                    <p:set>
                                      <p:cBhvr rctx="PPT">
                                        <p:cTn id="32" dur="indefinite"/>
                                        <p:tgtEl>
                                          <p:spTgt spid="11">
                                            <p:txEl>
                                              <p:pRg st="0" end="0"/>
                                            </p:txEl>
                                          </p:spTgt>
                                        </p:tgtEl>
                                        <p:attrNameLst>
                                          <p:attrName>style.opacity</p:attrName>
                                        </p:attrNameLst>
                                      </p:cBhvr>
                                      <p:to>
                                        <p:strVal val="0.5"/>
                                      </p:to>
                                    </p:set>
                                    <p:animEffect filter="image" prLst="opacity: 0.5">
                                      <p:cBhvr rctx="IE">
                                        <p:cTn id="33" dur="indefinite"/>
                                        <p:tgtEl>
                                          <p:spTgt spid="11">
                                            <p:txEl>
                                              <p:pRg st="0" end="0"/>
                                            </p:txEl>
                                          </p:spTgt>
                                        </p:tgtEl>
                                      </p:cBhvr>
                                    </p:animEffect>
                                  </p:childTnLst>
                                </p:cTn>
                              </p:par>
                              <p:par>
                                <p:cTn id="34" presetID="9" presetClass="emph" presetSubtype="0" grpId="0" nodeType="withEffect">
                                  <p:stCondLst>
                                    <p:cond delay="0"/>
                                  </p:stCondLst>
                                  <p:childTnLst>
                                    <p:set>
                                      <p:cBhvr rctx="PPT">
                                        <p:cTn id="35" dur="indefinite"/>
                                        <p:tgtEl>
                                          <p:spTgt spid="11">
                                            <p:txEl>
                                              <p:pRg st="1" end="1"/>
                                            </p:txEl>
                                          </p:spTgt>
                                        </p:tgtEl>
                                        <p:attrNameLst>
                                          <p:attrName>style.opacity</p:attrName>
                                        </p:attrNameLst>
                                      </p:cBhvr>
                                      <p:to>
                                        <p:strVal val="0.5"/>
                                      </p:to>
                                    </p:set>
                                    <p:animEffect filter="image" prLst="opacity: 0.5">
                                      <p:cBhvr rctx="IE">
                                        <p:cTn id="36" dur="indefinite"/>
                                        <p:tgtEl>
                                          <p:spTgt spid="11">
                                            <p:txEl>
                                              <p:pRg st="1" end="1"/>
                                            </p:txEl>
                                          </p:spTgt>
                                        </p:tgtEl>
                                      </p:cBhvr>
                                    </p:animEffect>
                                  </p:childTnLst>
                                </p:cTn>
                              </p:par>
                              <p:par>
                                <p:cTn id="37" presetID="9" presetClass="emph" presetSubtype="0" grpId="0" nodeType="withEffect">
                                  <p:stCondLst>
                                    <p:cond delay="0"/>
                                  </p:stCondLst>
                                  <p:childTnLst>
                                    <p:set>
                                      <p:cBhvr rctx="PPT">
                                        <p:cTn id="38" dur="indefinite"/>
                                        <p:tgtEl>
                                          <p:spTgt spid="11">
                                            <p:txEl>
                                              <p:pRg st="2" end="2"/>
                                            </p:txEl>
                                          </p:spTgt>
                                        </p:tgtEl>
                                        <p:attrNameLst>
                                          <p:attrName>style.opacity</p:attrName>
                                        </p:attrNameLst>
                                      </p:cBhvr>
                                      <p:to>
                                        <p:strVal val="0.5"/>
                                      </p:to>
                                    </p:set>
                                    <p:animEffect filter="image" prLst="opacity: 0.5">
                                      <p:cBhvr rctx="IE">
                                        <p:cTn id="39" dur="indefinite"/>
                                        <p:tgtEl>
                                          <p:spTgt spid="11">
                                            <p:txEl>
                                              <p:pRg st="2" end="2"/>
                                            </p:txEl>
                                          </p:spTgt>
                                        </p:tgtEl>
                                      </p:cBhvr>
                                    </p:animEffect>
                                  </p:childTnLst>
                                </p:cTn>
                              </p:par>
                              <p:par>
                                <p:cTn id="40" presetID="9" presetClass="emph" presetSubtype="0" grpId="0" nodeType="withEffect">
                                  <p:stCondLst>
                                    <p:cond delay="0"/>
                                  </p:stCondLst>
                                  <p:childTnLst>
                                    <p:set>
                                      <p:cBhvr rctx="PPT">
                                        <p:cTn id="41" dur="indefinite"/>
                                        <p:tgtEl>
                                          <p:spTgt spid="11">
                                            <p:txEl>
                                              <p:pRg st="3" end="3"/>
                                            </p:txEl>
                                          </p:spTgt>
                                        </p:tgtEl>
                                        <p:attrNameLst>
                                          <p:attrName>style.opacity</p:attrName>
                                        </p:attrNameLst>
                                      </p:cBhvr>
                                      <p:to>
                                        <p:strVal val="0.5"/>
                                      </p:to>
                                    </p:set>
                                    <p:animEffect filter="image" prLst="opacity: 0.5">
                                      <p:cBhvr rctx="IE">
                                        <p:cTn id="42" dur="indefinite"/>
                                        <p:tgtEl>
                                          <p:spTgt spid="11">
                                            <p:txEl>
                                              <p:pRg st="3" end="3"/>
                                            </p:txEl>
                                          </p:spTgt>
                                        </p:tgtEl>
                                      </p:cBhvr>
                                    </p:animEffect>
                                  </p:childTnLst>
                                </p:cTn>
                              </p:par>
                              <p:par>
                                <p:cTn id="43" presetID="9" presetClass="emph" presetSubtype="0" grpId="0" nodeType="withEffect">
                                  <p:stCondLst>
                                    <p:cond delay="0"/>
                                  </p:stCondLst>
                                  <p:childTnLst>
                                    <p:set>
                                      <p:cBhvr rctx="PPT">
                                        <p:cTn id="44" dur="indefinite"/>
                                        <p:tgtEl>
                                          <p:spTgt spid="11">
                                            <p:txEl>
                                              <p:pRg st="4" end="4"/>
                                            </p:txEl>
                                          </p:spTgt>
                                        </p:tgtEl>
                                        <p:attrNameLst>
                                          <p:attrName>style.opacity</p:attrName>
                                        </p:attrNameLst>
                                      </p:cBhvr>
                                      <p:to>
                                        <p:strVal val="0.5"/>
                                      </p:to>
                                    </p:set>
                                    <p:animEffect filter="image" prLst="opacity: 0.5">
                                      <p:cBhvr rctx="IE">
                                        <p:cTn id="45" dur="indefinite"/>
                                        <p:tgtEl>
                                          <p:spTgt spid="11">
                                            <p:txEl>
                                              <p:pRg st="4" end="4"/>
                                            </p:txEl>
                                          </p:spTgt>
                                        </p:tgtEl>
                                      </p:cBhvr>
                                    </p:animEffect>
                                  </p:childTnLst>
                                </p:cTn>
                              </p:par>
                              <p:par>
                                <p:cTn id="46" presetID="2" presetClass="entr" presetSubtype="4" fill="hold" grpId="0" nodeType="withEffect">
                                  <p:stCondLst>
                                    <p:cond delay="0"/>
                                  </p:stCondLst>
                                  <p:childTnLst>
                                    <p:set>
                                      <p:cBhvr>
                                        <p:cTn id="47" dur="1" fill="hold">
                                          <p:stCondLst>
                                            <p:cond delay="0"/>
                                          </p:stCondLst>
                                        </p:cTn>
                                        <p:tgtEl>
                                          <p:spTgt spid="9"/>
                                        </p:tgtEl>
                                        <p:attrNameLst>
                                          <p:attrName>style.visibility</p:attrName>
                                        </p:attrNameLst>
                                      </p:cBhvr>
                                      <p:to>
                                        <p:strVal val="visible"/>
                                      </p:to>
                                    </p:set>
                                    <p:anim calcmode="lin" valueType="num">
                                      <p:cBhvr additive="base">
                                        <p:cTn id="48" dur="500" fill="hold"/>
                                        <p:tgtEl>
                                          <p:spTgt spid="9"/>
                                        </p:tgtEl>
                                        <p:attrNameLst>
                                          <p:attrName>ppt_x</p:attrName>
                                        </p:attrNameLst>
                                      </p:cBhvr>
                                      <p:tavLst>
                                        <p:tav tm="0">
                                          <p:val>
                                            <p:strVal val="#ppt_x"/>
                                          </p:val>
                                        </p:tav>
                                        <p:tav tm="100000">
                                          <p:val>
                                            <p:strVal val="#ppt_x"/>
                                          </p:val>
                                        </p:tav>
                                      </p:tavLst>
                                    </p:anim>
                                    <p:anim calcmode="lin" valueType="num">
                                      <p:cBhvr additive="base">
                                        <p:cTn id="49"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11" grpId="0" build="allAtOnce"/>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27050"/>
            <a:ext cx="8229600" cy="584200"/>
          </a:xfrm>
        </p:spPr>
        <p:txBody>
          <a:bodyPr/>
          <a:lstStyle/>
          <a:p>
            <a:pPr>
              <a:defRPr/>
            </a:pPr>
            <a:r>
              <a:rPr lang="en-US" dirty="0" smtClean="0">
                <a:latin typeface="+mj-lt"/>
              </a:rPr>
              <a:t>Alliance Team partners</a:t>
            </a:r>
            <a:endParaRPr lang="en-US" dirty="0">
              <a:latin typeface="+mj-lt"/>
            </a:endParaRPr>
          </a:p>
        </p:txBody>
      </p:sp>
      <p:sp>
        <p:nvSpPr>
          <p:cNvPr id="6148" name="Slide Number Placeholder 4"/>
          <p:cNvSpPr>
            <a:spLocks noGrp="1"/>
          </p:cNvSpPr>
          <p:nvPr>
            <p:ph type="sldNum" sz="quarter" idx="4294967295"/>
          </p:nvPr>
        </p:nvSpPr>
        <p:spPr bwMode="auto">
          <a:xfrm>
            <a:off x="7010400"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ヒラギノ角ゴ Pro W3"/>
                <a:cs typeface="ヒラギノ角ゴ Pro W3"/>
              </a:defRPr>
            </a:lvl1pPr>
            <a:lvl2pPr marL="742950" indent="-285750" eaLnBrk="0" hangingPunct="0">
              <a:defRPr>
                <a:solidFill>
                  <a:schemeClr val="tx1"/>
                </a:solidFill>
                <a:latin typeface="Arial" pitchFamily="34" charset="0"/>
                <a:ea typeface="ヒラギノ角ゴ Pro W3"/>
                <a:cs typeface="ヒラギノ角ゴ Pro W3"/>
              </a:defRPr>
            </a:lvl2pPr>
            <a:lvl3pPr marL="1143000" indent="-228600" eaLnBrk="0" hangingPunct="0">
              <a:defRPr>
                <a:solidFill>
                  <a:schemeClr val="tx1"/>
                </a:solidFill>
                <a:latin typeface="Arial" pitchFamily="34" charset="0"/>
                <a:ea typeface="ヒラギノ角ゴ Pro W3"/>
                <a:cs typeface="ヒラギノ角ゴ Pro W3"/>
              </a:defRPr>
            </a:lvl3pPr>
            <a:lvl4pPr marL="1600200" indent="-228600" eaLnBrk="0" hangingPunct="0">
              <a:defRPr>
                <a:solidFill>
                  <a:schemeClr val="tx1"/>
                </a:solidFill>
                <a:latin typeface="Arial" pitchFamily="34" charset="0"/>
                <a:ea typeface="ヒラギノ角ゴ Pro W3"/>
                <a:cs typeface="ヒラギノ角ゴ Pro W3"/>
              </a:defRPr>
            </a:lvl4pPr>
            <a:lvl5pPr marL="2057400" indent="-228600" eaLnBrk="0" hangingPunct="0">
              <a:defRPr>
                <a:solidFill>
                  <a:schemeClr val="tx1"/>
                </a:solidFill>
                <a:latin typeface="Arial" pitchFamily="34" charset="0"/>
                <a:ea typeface="ヒラギノ角ゴ Pro W3"/>
                <a:cs typeface="ヒラギノ角ゴ Pro W3"/>
              </a:defRPr>
            </a:lvl5pPr>
            <a:lvl6pPr marL="25146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6pPr>
            <a:lvl7pPr marL="29718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7pPr>
            <a:lvl8pPr marL="34290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8pPr>
            <a:lvl9pPr marL="38862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9pPr>
          </a:lstStyle>
          <a:p>
            <a:pPr eaLnBrk="1" hangingPunct="1"/>
            <a:fld id="{E8991B42-005F-42F1-B886-F311E276C351}" type="slidenum">
              <a:rPr lang="en-US" altLang="en-US" smtClean="0">
                <a:solidFill>
                  <a:srgbClr val="898989"/>
                </a:solidFill>
                <a:latin typeface="News Gothic MT"/>
              </a:rPr>
              <a:pPr eaLnBrk="1" hangingPunct="1"/>
              <a:t>3</a:t>
            </a:fld>
            <a:endParaRPr lang="en-US" altLang="en-US" smtClean="0">
              <a:solidFill>
                <a:srgbClr val="898989"/>
              </a:solidFill>
              <a:latin typeface="News Gothic MT"/>
            </a:endParaRPr>
          </a:p>
        </p:txBody>
      </p:sp>
      <p:pic>
        <p:nvPicPr>
          <p:cNvPr id="614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42556" y="3285407"/>
            <a:ext cx="1273175" cy="1624013"/>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735013" y="5064125"/>
            <a:ext cx="7688262" cy="1200150"/>
          </a:xfrm>
          <a:prstGeom prst="rect">
            <a:avLst/>
          </a:prstGeom>
          <a:noFill/>
        </p:spPr>
        <p:txBody>
          <a:bodyPr>
            <a:spAutoFit/>
          </a:bodyPr>
          <a:lstStyle/>
          <a:p>
            <a:pPr>
              <a:defRPr/>
            </a:pPr>
            <a:r>
              <a:rPr lang="en-US" sz="1400" i="1" dirty="0">
                <a:latin typeface="+mn-lt"/>
                <a:ea typeface="ヒラギノ角ゴ Pro W3" pitchFamily="37" charset="-128"/>
                <a:cs typeface="+mn-cs"/>
              </a:rPr>
              <a:t>Funding for this project has been provided in full or in part through a grant awarded by the California Department of Pesticide Regulation (DPR). The contents of this document do not necessarily reflect the views and policies of DPR nor does mention of trade names or commercial products constitute endorsement or recommendation for use.</a:t>
            </a:r>
          </a:p>
          <a:p>
            <a:pPr>
              <a:defRPr/>
            </a:pPr>
            <a:endParaRPr lang="en-US" sz="1600" i="1" dirty="0">
              <a:ea typeface="ヒラギノ角ゴ Pro W3" pitchFamily="37" charset="-128"/>
              <a:cs typeface="+mn-cs"/>
            </a:endParaRPr>
          </a:p>
        </p:txBody>
      </p:sp>
      <p:pic>
        <p:nvPicPr>
          <p:cNvPr id="6150" name="Picture 2"/>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64569" y="1665288"/>
            <a:ext cx="4629150"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71356" y="2929143"/>
            <a:ext cx="2244725" cy="15113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cxnSp>
        <p:nvCxnSpPr>
          <p:cNvPr id="11" name="Straight Connector 10"/>
          <p:cNvCxnSpPr/>
          <p:nvPr/>
        </p:nvCxnSpPr>
        <p:spPr>
          <a:xfrm>
            <a:off x="457200" y="1524000"/>
            <a:ext cx="8229600" cy="0"/>
          </a:xfrm>
          <a:prstGeom prst="line">
            <a:avLst/>
          </a:prstGeom>
        </p:spPr>
        <p:style>
          <a:lnRef idx="2">
            <a:schemeClr val="accent1"/>
          </a:lnRef>
          <a:fillRef idx="0">
            <a:schemeClr val="accent1"/>
          </a:fillRef>
          <a:effectRef idx="1">
            <a:schemeClr val="accent1"/>
          </a:effectRef>
          <a:fontRef idx="minor">
            <a:schemeClr val="tx1"/>
          </a:fontRef>
        </p:style>
      </p:cxnSp>
      <p:pic>
        <p:nvPicPr>
          <p:cNvPr id="6154" name="Picture 2" descr="F:\UCSF\SON Logos\ucsf_sig_2C_OTL_9 4 SON.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47968" y="2929143"/>
            <a:ext cx="2517775" cy="15494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2114" y="1956067"/>
            <a:ext cx="2127250" cy="1845997"/>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922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59175" y="3886200"/>
            <a:ext cx="1924050" cy="192405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921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2114" y="4286250"/>
            <a:ext cx="1685536" cy="152400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prstGeom prst="rect">
            <a:avLst/>
          </a:prstGeom>
        </p:spPr>
        <p:txBody>
          <a:bodyPr/>
          <a:lstStyle/>
          <a:p>
            <a:pPr>
              <a:defRPr/>
            </a:pPr>
            <a:r>
              <a:rPr lang="en-US" dirty="0" smtClean="0">
                <a:latin typeface="+mj-lt"/>
              </a:rPr>
              <a:t>management</a:t>
            </a:r>
            <a:endParaRPr lang="en-US" dirty="0">
              <a:latin typeface="+mj-lt"/>
            </a:endParaRPr>
          </a:p>
        </p:txBody>
      </p:sp>
      <p:sp>
        <p:nvSpPr>
          <p:cNvPr id="9" name="Rectangle 8"/>
          <p:cNvSpPr>
            <a:spLocks noChangeArrowheads="1"/>
          </p:cNvSpPr>
          <p:nvPr/>
        </p:nvSpPr>
        <p:spPr bwMode="auto">
          <a:xfrm>
            <a:off x="457200" y="1066800"/>
            <a:ext cx="77978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ヒラギノ角ゴ Pro W3"/>
                <a:cs typeface="ヒラギノ角ゴ Pro W3"/>
              </a:defRPr>
            </a:lvl1pPr>
            <a:lvl2pPr marL="742950" indent="-285750" eaLnBrk="0" hangingPunct="0">
              <a:defRPr>
                <a:solidFill>
                  <a:schemeClr val="tx1"/>
                </a:solidFill>
                <a:latin typeface="Arial" pitchFamily="34" charset="0"/>
                <a:ea typeface="ヒラギノ角ゴ Pro W3"/>
                <a:cs typeface="ヒラギノ角ゴ Pro W3"/>
              </a:defRPr>
            </a:lvl2pPr>
            <a:lvl3pPr marL="1143000" indent="-228600" eaLnBrk="0" hangingPunct="0">
              <a:defRPr>
                <a:solidFill>
                  <a:schemeClr val="tx1"/>
                </a:solidFill>
                <a:latin typeface="Arial" pitchFamily="34" charset="0"/>
                <a:ea typeface="ヒラギノ角ゴ Pro W3"/>
                <a:cs typeface="ヒラギノ角ゴ Pro W3"/>
              </a:defRPr>
            </a:lvl3pPr>
            <a:lvl4pPr marL="1600200" indent="-228600" eaLnBrk="0" hangingPunct="0">
              <a:defRPr>
                <a:solidFill>
                  <a:schemeClr val="tx1"/>
                </a:solidFill>
                <a:latin typeface="Arial" pitchFamily="34" charset="0"/>
                <a:ea typeface="ヒラギノ角ゴ Pro W3"/>
                <a:cs typeface="ヒラギノ角ゴ Pro W3"/>
              </a:defRPr>
            </a:lvl4pPr>
            <a:lvl5pPr marL="2057400" indent="-228600" eaLnBrk="0" hangingPunct="0">
              <a:defRPr>
                <a:solidFill>
                  <a:schemeClr val="tx1"/>
                </a:solidFill>
                <a:latin typeface="Arial" pitchFamily="34" charset="0"/>
                <a:ea typeface="ヒラギノ角ゴ Pro W3"/>
                <a:cs typeface="ヒラギノ角ゴ Pro W3"/>
              </a:defRPr>
            </a:lvl5pPr>
            <a:lvl6pPr marL="25146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6pPr>
            <a:lvl7pPr marL="29718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7pPr>
            <a:lvl8pPr marL="34290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8pPr>
            <a:lvl9pPr marL="38862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9pPr>
          </a:lstStyle>
          <a:p>
            <a:pPr eaLnBrk="1" hangingPunct="1"/>
            <a:r>
              <a:rPr lang="en-US" altLang="en-US" sz="2400" dirty="0">
                <a:latin typeface="News Gothic MT"/>
                <a:ea typeface="News Gothic MT"/>
                <a:cs typeface="News Gothic MT"/>
              </a:rPr>
              <a:t>Often you can manage pests </a:t>
            </a:r>
            <a:r>
              <a:rPr lang="en-US" altLang="en-US" sz="2400" b="1" dirty="0">
                <a:latin typeface="News Gothic MT"/>
                <a:ea typeface="News Gothic MT"/>
                <a:cs typeface="News Gothic MT"/>
              </a:rPr>
              <a:t>without using chemicals</a:t>
            </a:r>
            <a:r>
              <a:rPr lang="en-US" altLang="en-US" sz="2400" dirty="0">
                <a:latin typeface="News Gothic MT"/>
                <a:ea typeface="News Gothic MT"/>
                <a:cs typeface="News Gothic MT"/>
              </a:rPr>
              <a:t>. </a:t>
            </a:r>
            <a:r>
              <a:rPr lang="en-US" altLang="en-US" sz="2400" dirty="0" smtClean="0">
                <a:latin typeface="News Gothic MT"/>
                <a:ea typeface="News Gothic MT"/>
                <a:cs typeface="News Gothic MT"/>
              </a:rPr>
              <a:t>IPM recommended </a:t>
            </a:r>
            <a:r>
              <a:rPr lang="en-US" altLang="en-US" sz="2400" dirty="0">
                <a:latin typeface="News Gothic MT"/>
                <a:ea typeface="News Gothic MT"/>
                <a:cs typeface="News Gothic MT"/>
              </a:rPr>
              <a:t>techniques include:</a:t>
            </a:r>
          </a:p>
        </p:txBody>
      </p:sp>
      <p:sp>
        <p:nvSpPr>
          <p:cNvPr id="20" name="&quot;No&quot; Symbol 19"/>
          <p:cNvSpPr/>
          <p:nvPr/>
        </p:nvSpPr>
        <p:spPr>
          <a:xfrm>
            <a:off x="628555" y="2132543"/>
            <a:ext cx="1654368" cy="1493044"/>
          </a:xfrm>
          <a:prstGeom prst="noSmoking">
            <a:avLst>
              <a:gd name="adj" fmla="val 3515"/>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chemeClr val="tx1"/>
              </a:solidFill>
            </a:endParaRPr>
          </a:p>
        </p:txBody>
      </p:sp>
      <p:sp>
        <p:nvSpPr>
          <p:cNvPr id="13" name="TextBox 12"/>
          <p:cNvSpPr txBox="1">
            <a:spLocks noChangeArrowheads="1"/>
          </p:cNvSpPr>
          <p:nvPr/>
        </p:nvSpPr>
        <p:spPr bwMode="auto">
          <a:xfrm>
            <a:off x="1130300" y="5143500"/>
            <a:ext cx="1946275" cy="646113"/>
          </a:xfrm>
          <a:prstGeom prst="rect">
            <a:avLst/>
          </a:prstGeom>
          <a:solidFill>
            <a:srgbClr val="FFFF00"/>
          </a:solidFill>
          <a:ln w="25400">
            <a:solidFill>
              <a:schemeClr val="tx1"/>
            </a:solidFill>
            <a:miter lim="800000"/>
            <a:headEnd/>
            <a:tailEnd/>
          </a:ln>
        </p:spPr>
        <p:txBody>
          <a:bodyPr>
            <a:spAutoFit/>
          </a:bodyPr>
          <a:lstStyle>
            <a:lvl1pPr eaLnBrk="0" hangingPunct="0">
              <a:defRPr>
                <a:solidFill>
                  <a:schemeClr val="tx1"/>
                </a:solidFill>
                <a:latin typeface="Arial" pitchFamily="34" charset="0"/>
                <a:ea typeface="ヒラギノ角ゴ Pro W3"/>
                <a:cs typeface="ヒラギノ角ゴ Pro W3"/>
              </a:defRPr>
            </a:lvl1pPr>
            <a:lvl2pPr marL="742950" indent="-285750" eaLnBrk="0" hangingPunct="0">
              <a:defRPr>
                <a:solidFill>
                  <a:schemeClr val="tx1"/>
                </a:solidFill>
                <a:latin typeface="Arial" pitchFamily="34" charset="0"/>
                <a:ea typeface="ヒラギノ角ゴ Pro W3"/>
                <a:cs typeface="ヒラギノ角ゴ Pro W3"/>
              </a:defRPr>
            </a:lvl2pPr>
            <a:lvl3pPr marL="1143000" indent="-228600" eaLnBrk="0" hangingPunct="0">
              <a:defRPr>
                <a:solidFill>
                  <a:schemeClr val="tx1"/>
                </a:solidFill>
                <a:latin typeface="Arial" pitchFamily="34" charset="0"/>
                <a:ea typeface="ヒラギノ角ゴ Pro W3"/>
                <a:cs typeface="ヒラギノ角ゴ Pro W3"/>
              </a:defRPr>
            </a:lvl3pPr>
            <a:lvl4pPr marL="1600200" indent="-228600" eaLnBrk="0" hangingPunct="0">
              <a:defRPr>
                <a:solidFill>
                  <a:schemeClr val="tx1"/>
                </a:solidFill>
                <a:latin typeface="Arial" pitchFamily="34" charset="0"/>
                <a:ea typeface="ヒラギノ角ゴ Pro W3"/>
                <a:cs typeface="ヒラギノ角ゴ Pro W3"/>
              </a:defRPr>
            </a:lvl4pPr>
            <a:lvl5pPr marL="2057400" indent="-228600" eaLnBrk="0" hangingPunct="0">
              <a:defRPr>
                <a:solidFill>
                  <a:schemeClr val="tx1"/>
                </a:solidFill>
                <a:latin typeface="Arial" pitchFamily="34" charset="0"/>
                <a:ea typeface="ヒラギノ角ゴ Pro W3"/>
                <a:cs typeface="ヒラギノ角ゴ Pro W3"/>
              </a:defRPr>
            </a:lvl5pPr>
            <a:lvl6pPr marL="25146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6pPr>
            <a:lvl7pPr marL="29718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7pPr>
            <a:lvl8pPr marL="34290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8pPr>
            <a:lvl9pPr marL="38862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9pPr>
          </a:lstStyle>
          <a:p>
            <a:pPr eaLnBrk="1" hangingPunct="1"/>
            <a:r>
              <a:rPr lang="en-US" altLang="en-US">
                <a:latin typeface="News Gothic MT"/>
                <a:ea typeface="News Gothic MT"/>
                <a:cs typeface="News Gothic MT"/>
              </a:rPr>
              <a:t>Wash areas with soap and water</a:t>
            </a:r>
          </a:p>
        </p:txBody>
      </p:sp>
      <p:sp>
        <p:nvSpPr>
          <p:cNvPr id="12" name="TextBox 11"/>
          <p:cNvSpPr txBox="1">
            <a:spLocks noChangeArrowheads="1"/>
          </p:cNvSpPr>
          <p:nvPr/>
        </p:nvSpPr>
        <p:spPr bwMode="auto">
          <a:xfrm>
            <a:off x="1816895" y="3772735"/>
            <a:ext cx="1404937" cy="369888"/>
          </a:xfrm>
          <a:prstGeom prst="rect">
            <a:avLst/>
          </a:prstGeom>
          <a:solidFill>
            <a:srgbClr val="FFFF00"/>
          </a:solidFill>
          <a:ln w="25400">
            <a:solidFill>
              <a:schemeClr val="tx1"/>
            </a:solidFill>
            <a:miter lim="800000"/>
            <a:headEnd/>
            <a:tailEnd/>
          </a:ln>
        </p:spPr>
        <p:txBody>
          <a:bodyPr>
            <a:spAutoFit/>
          </a:bodyPr>
          <a:lstStyle>
            <a:lvl1pPr eaLnBrk="0" hangingPunct="0">
              <a:defRPr>
                <a:solidFill>
                  <a:schemeClr val="tx1"/>
                </a:solidFill>
                <a:latin typeface="Arial" pitchFamily="34" charset="0"/>
                <a:ea typeface="ヒラギノ角ゴ Pro W3"/>
                <a:cs typeface="ヒラギノ角ゴ Pro W3"/>
              </a:defRPr>
            </a:lvl1pPr>
            <a:lvl2pPr marL="742950" indent="-285750" eaLnBrk="0" hangingPunct="0">
              <a:defRPr>
                <a:solidFill>
                  <a:schemeClr val="tx1"/>
                </a:solidFill>
                <a:latin typeface="Arial" pitchFamily="34" charset="0"/>
                <a:ea typeface="ヒラギノ角ゴ Pro W3"/>
                <a:cs typeface="ヒラギノ角ゴ Pro W3"/>
              </a:defRPr>
            </a:lvl2pPr>
            <a:lvl3pPr marL="1143000" indent="-228600" eaLnBrk="0" hangingPunct="0">
              <a:defRPr>
                <a:solidFill>
                  <a:schemeClr val="tx1"/>
                </a:solidFill>
                <a:latin typeface="Arial" pitchFamily="34" charset="0"/>
                <a:ea typeface="ヒラギノ角ゴ Pro W3"/>
                <a:cs typeface="ヒラギノ角ゴ Pro W3"/>
              </a:defRPr>
            </a:lvl3pPr>
            <a:lvl4pPr marL="1600200" indent="-228600" eaLnBrk="0" hangingPunct="0">
              <a:defRPr>
                <a:solidFill>
                  <a:schemeClr val="tx1"/>
                </a:solidFill>
                <a:latin typeface="Arial" pitchFamily="34" charset="0"/>
                <a:ea typeface="ヒラギノ角ゴ Pro W3"/>
                <a:cs typeface="ヒラギノ角ゴ Pro W3"/>
              </a:defRPr>
            </a:lvl4pPr>
            <a:lvl5pPr marL="2057400" indent="-228600" eaLnBrk="0" hangingPunct="0">
              <a:defRPr>
                <a:solidFill>
                  <a:schemeClr val="tx1"/>
                </a:solidFill>
                <a:latin typeface="Arial" pitchFamily="34" charset="0"/>
                <a:ea typeface="ヒラギノ角ゴ Pro W3"/>
                <a:cs typeface="ヒラギノ角ゴ Pro W3"/>
              </a:defRPr>
            </a:lvl5pPr>
            <a:lvl6pPr marL="25146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6pPr>
            <a:lvl7pPr marL="29718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7pPr>
            <a:lvl8pPr marL="34290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8pPr>
            <a:lvl9pPr marL="38862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9pPr>
          </a:lstStyle>
          <a:p>
            <a:pPr algn="ctr" eaLnBrk="1" hangingPunct="1"/>
            <a:r>
              <a:rPr lang="en-US" altLang="en-US">
                <a:latin typeface="News Gothic MT"/>
                <a:ea typeface="News Gothic MT"/>
                <a:cs typeface="News Gothic MT"/>
              </a:rPr>
              <a:t>Prevention</a:t>
            </a:r>
          </a:p>
        </p:txBody>
      </p:sp>
      <p:pic>
        <p:nvPicPr>
          <p:cNvPr id="22"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78525" y="2175404"/>
            <a:ext cx="2451100" cy="2328863"/>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5" name="TextBox 14"/>
          <p:cNvSpPr txBox="1">
            <a:spLocks noChangeArrowheads="1"/>
          </p:cNvSpPr>
          <p:nvPr/>
        </p:nvSpPr>
        <p:spPr bwMode="auto">
          <a:xfrm>
            <a:off x="7008812" y="1771123"/>
            <a:ext cx="1420813" cy="369887"/>
          </a:xfrm>
          <a:prstGeom prst="rect">
            <a:avLst/>
          </a:prstGeom>
          <a:solidFill>
            <a:srgbClr val="FFFF00"/>
          </a:solidFill>
          <a:ln w="25400">
            <a:solidFill>
              <a:schemeClr val="tx1"/>
            </a:solidFill>
            <a:miter lim="800000"/>
            <a:headEnd/>
            <a:tailEnd/>
          </a:ln>
        </p:spPr>
        <p:txBody>
          <a:bodyPr wrap="none">
            <a:spAutoFit/>
          </a:bodyPr>
          <a:lstStyle>
            <a:lvl1pPr eaLnBrk="0" hangingPunct="0">
              <a:defRPr>
                <a:solidFill>
                  <a:schemeClr val="tx1"/>
                </a:solidFill>
                <a:latin typeface="Arial" pitchFamily="34" charset="0"/>
                <a:ea typeface="ヒラギノ角ゴ Pro W3"/>
                <a:cs typeface="ヒラギノ角ゴ Pro W3"/>
              </a:defRPr>
            </a:lvl1pPr>
            <a:lvl2pPr marL="742950" indent="-285750" eaLnBrk="0" hangingPunct="0">
              <a:defRPr>
                <a:solidFill>
                  <a:schemeClr val="tx1"/>
                </a:solidFill>
                <a:latin typeface="Arial" pitchFamily="34" charset="0"/>
                <a:ea typeface="ヒラギノ角ゴ Pro W3"/>
                <a:cs typeface="ヒラギノ角ゴ Pro W3"/>
              </a:defRPr>
            </a:lvl2pPr>
            <a:lvl3pPr marL="1143000" indent="-228600" eaLnBrk="0" hangingPunct="0">
              <a:defRPr>
                <a:solidFill>
                  <a:schemeClr val="tx1"/>
                </a:solidFill>
                <a:latin typeface="Arial" pitchFamily="34" charset="0"/>
                <a:ea typeface="ヒラギノ角ゴ Pro W3"/>
                <a:cs typeface="ヒラギノ角ゴ Pro W3"/>
              </a:defRPr>
            </a:lvl3pPr>
            <a:lvl4pPr marL="1600200" indent="-228600" eaLnBrk="0" hangingPunct="0">
              <a:defRPr>
                <a:solidFill>
                  <a:schemeClr val="tx1"/>
                </a:solidFill>
                <a:latin typeface="Arial" pitchFamily="34" charset="0"/>
                <a:ea typeface="ヒラギノ角ゴ Pro W3"/>
                <a:cs typeface="ヒラギノ角ゴ Pro W3"/>
              </a:defRPr>
            </a:lvl4pPr>
            <a:lvl5pPr marL="2057400" indent="-228600" eaLnBrk="0" hangingPunct="0">
              <a:defRPr>
                <a:solidFill>
                  <a:schemeClr val="tx1"/>
                </a:solidFill>
                <a:latin typeface="Arial" pitchFamily="34" charset="0"/>
                <a:ea typeface="ヒラギノ角ゴ Pro W3"/>
                <a:cs typeface="ヒラギノ角ゴ Pro W3"/>
              </a:defRPr>
            </a:lvl5pPr>
            <a:lvl6pPr marL="25146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6pPr>
            <a:lvl7pPr marL="29718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7pPr>
            <a:lvl8pPr marL="34290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8pPr>
            <a:lvl9pPr marL="38862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9pPr>
          </a:lstStyle>
          <a:p>
            <a:pPr eaLnBrk="1" hangingPunct="1"/>
            <a:r>
              <a:rPr lang="en-US" altLang="en-US">
                <a:latin typeface="News Gothic MT"/>
                <a:ea typeface="News Gothic MT"/>
                <a:cs typeface="News Gothic MT"/>
              </a:rPr>
              <a:t>Place traps</a:t>
            </a:r>
          </a:p>
        </p:txBody>
      </p:sp>
      <p:sp>
        <p:nvSpPr>
          <p:cNvPr id="14" name="TextBox 13"/>
          <p:cNvSpPr txBox="1">
            <a:spLocks noChangeArrowheads="1"/>
          </p:cNvSpPr>
          <p:nvPr/>
        </p:nvSpPr>
        <p:spPr bwMode="auto">
          <a:xfrm>
            <a:off x="5384006" y="5049838"/>
            <a:ext cx="1619250" cy="647700"/>
          </a:xfrm>
          <a:prstGeom prst="rect">
            <a:avLst/>
          </a:prstGeom>
          <a:solidFill>
            <a:srgbClr val="FFFF00"/>
          </a:solidFill>
          <a:ln w="25400">
            <a:solidFill>
              <a:schemeClr val="tx1"/>
            </a:solidFill>
            <a:miter lim="800000"/>
            <a:headEnd/>
            <a:tailEnd/>
          </a:ln>
        </p:spPr>
        <p:txBody>
          <a:bodyPr>
            <a:spAutoFit/>
          </a:bodyPr>
          <a:lstStyle>
            <a:lvl1pPr eaLnBrk="0" hangingPunct="0">
              <a:defRPr>
                <a:solidFill>
                  <a:schemeClr val="tx1"/>
                </a:solidFill>
                <a:latin typeface="Arial" pitchFamily="34" charset="0"/>
                <a:ea typeface="ヒラギノ角ゴ Pro W3"/>
                <a:cs typeface="ヒラギノ角ゴ Pro W3"/>
              </a:defRPr>
            </a:lvl1pPr>
            <a:lvl2pPr marL="742950" indent="-285750" eaLnBrk="0" hangingPunct="0">
              <a:defRPr>
                <a:solidFill>
                  <a:schemeClr val="tx1"/>
                </a:solidFill>
                <a:latin typeface="Arial" pitchFamily="34" charset="0"/>
                <a:ea typeface="ヒラギノ角ゴ Pro W3"/>
                <a:cs typeface="ヒラギノ角ゴ Pro W3"/>
              </a:defRPr>
            </a:lvl2pPr>
            <a:lvl3pPr marL="1143000" indent="-228600" eaLnBrk="0" hangingPunct="0">
              <a:defRPr>
                <a:solidFill>
                  <a:schemeClr val="tx1"/>
                </a:solidFill>
                <a:latin typeface="Arial" pitchFamily="34" charset="0"/>
                <a:ea typeface="ヒラギノ角ゴ Pro W3"/>
                <a:cs typeface="ヒラギノ角ゴ Pro W3"/>
              </a:defRPr>
            </a:lvl3pPr>
            <a:lvl4pPr marL="1600200" indent="-228600" eaLnBrk="0" hangingPunct="0">
              <a:defRPr>
                <a:solidFill>
                  <a:schemeClr val="tx1"/>
                </a:solidFill>
                <a:latin typeface="Arial" pitchFamily="34" charset="0"/>
                <a:ea typeface="ヒラギノ角ゴ Pro W3"/>
                <a:cs typeface="ヒラギノ角ゴ Pro W3"/>
              </a:defRPr>
            </a:lvl4pPr>
            <a:lvl5pPr marL="2057400" indent="-228600" eaLnBrk="0" hangingPunct="0">
              <a:defRPr>
                <a:solidFill>
                  <a:schemeClr val="tx1"/>
                </a:solidFill>
                <a:latin typeface="Arial" pitchFamily="34" charset="0"/>
                <a:ea typeface="ヒラギノ角ゴ Pro W3"/>
                <a:cs typeface="ヒラギノ角ゴ Pro W3"/>
              </a:defRPr>
            </a:lvl5pPr>
            <a:lvl6pPr marL="25146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6pPr>
            <a:lvl7pPr marL="29718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7pPr>
            <a:lvl8pPr marL="34290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8pPr>
            <a:lvl9pPr marL="38862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9pPr>
          </a:lstStyle>
          <a:p>
            <a:pPr eaLnBrk="1" hangingPunct="1"/>
            <a:r>
              <a:rPr lang="en-US" altLang="en-US" dirty="0">
                <a:latin typeface="News Gothic MT"/>
                <a:ea typeface="News Gothic MT"/>
                <a:cs typeface="News Gothic MT"/>
              </a:rPr>
              <a:t>Vacuum to remove pests</a:t>
            </a:r>
          </a:p>
        </p:txBody>
      </p:sp>
      <p:sp>
        <p:nvSpPr>
          <p:cNvPr id="16" name="Slide Number Placeholder 15"/>
          <p:cNvSpPr txBox="1">
            <a:spLocks noGrp="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itchFamily="34" charset="0"/>
                <a:ea typeface="ヒラギノ角ゴ Pro W3"/>
                <a:cs typeface="ヒラギノ角ゴ Pro W3"/>
              </a:defRPr>
            </a:lvl1pPr>
            <a:lvl2pPr marL="742950" indent="-285750" eaLnBrk="0" hangingPunct="0">
              <a:defRPr>
                <a:solidFill>
                  <a:schemeClr val="tx1"/>
                </a:solidFill>
                <a:latin typeface="Arial" pitchFamily="34" charset="0"/>
                <a:ea typeface="ヒラギノ角ゴ Pro W3"/>
                <a:cs typeface="ヒラギノ角ゴ Pro W3"/>
              </a:defRPr>
            </a:lvl2pPr>
            <a:lvl3pPr marL="1143000" indent="-228600" eaLnBrk="0" hangingPunct="0">
              <a:defRPr>
                <a:solidFill>
                  <a:schemeClr val="tx1"/>
                </a:solidFill>
                <a:latin typeface="Arial" pitchFamily="34" charset="0"/>
                <a:ea typeface="ヒラギノ角ゴ Pro W3"/>
                <a:cs typeface="ヒラギノ角ゴ Pro W3"/>
              </a:defRPr>
            </a:lvl3pPr>
            <a:lvl4pPr marL="1600200" indent="-228600" eaLnBrk="0" hangingPunct="0">
              <a:defRPr>
                <a:solidFill>
                  <a:schemeClr val="tx1"/>
                </a:solidFill>
                <a:latin typeface="Arial" pitchFamily="34" charset="0"/>
                <a:ea typeface="ヒラギノ角ゴ Pro W3"/>
                <a:cs typeface="ヒラギノ角ゴ Pro W3"/>
              </a:defRPr>
            </a:lvl4pPr>
            <a:lvl5pPr marL="2057400" indent="-228600" eaLnBrk="0" hangingPunct="0">
              <a:defRPr>
                <a:solidFill>
                  <a:schemeClr val="tx1"/>
                </a:solidFill>
                <a:latin typeface="Arial" pitchFamily="34" charset="0"/>
                <a:ea typeface="ヒラギノ角ゴ Pro W3"/>
                <a:cs typeface="ヒラギノ角ゴ Pro W3"/>
              </a:defRPr>
            </a:lvl5pPr>
            <a:lvl6pPr marL="25146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6pPr>
            <a:lvl7pPr marL="29718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7pPr>
            <a:lvl8pPr marL="34290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8pPr>
            <a:lvl9pPr marL="38862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9pPr>
          </a:lstStyle>
          <a:p>
            <a:pPr algn="r" eaLnBrk="1" hangingPunct="1"/>
            <a:fld id="{E94B40D6-369D-4BC2-A4B1-1D345175EADC}" type="slidenum">
              <a:rPr lang="en-US" altLang="en-US" sz="1200">
                <a:solidFill>
                  <a:srgbClr val="898989"/>
                </a:solidFill>
                <a:latin typeface="News Gothic MT"/>
              </a:rPr>
              <a:pPr algn="r" eaLnBrk="1" hangingPunct="1"/>
              <a:t>30</a:t>
            </a:fld>
            <a:endParaRPr lang="en-US" altLang="en-US" sz="1200">
              <a:solidFill>
                <a:srgbClr val="898989"/>
              </a:solidFill>
              <a:latin typeface="News Gothic MT"/>
            </a:endParaRPr>
          </a:p>
        </p:txBody>
      </p:sp>
      <p:sp>
        <p:nvSpPr>
          <p:cNvPr id="25" name="TextBox 24"/>
          <p:cNvSpPr txBox="1">
            <a:spLocks noChangeArrowheads="1"/>
          </p:cNvSpPr>
          <p:nvPr/>
        </p:nvSpPr>
        <p:spPr bwMode="auto">
          <a:xfrm>
            <a:off x="5483225" y="5697538"/>
            <a:ext cx="269081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ヒラギノ角ゴ Pro W3"/>
                <a:cs typeface="ヒラギノ角ゴ Pro W3"/>
              </a:defRPr>
            </a:lvl1pPr>
            <a:lvl2pPr marL="742950" indent="-285750" eaLnBrk="0" hangingPunct="0">
              <a:defRPr>
                <a:solidFill>
                  <a:schemeClr val="tx1"/>
                </a:solidFill>
                <a:latin typeface="Arial" pitchFamily="34" charset="0"/>
                <a:ea typeface="ヒラギノ角ゴ Pro W3"/>
                <a:cs typeface="ヒラギノ角ゴ Pro W3"/>
              </a:defRPr>
            </a:lvl2pPr>
            <a:lvl3pPr marL="1143000" indent="-228600" eaLnBrk="0" hangingPunct="0">
              <a:defRPr>
                <a:solidFill>
                  <a:schemeClr val="tx1"/>
                </a:solidFill>
                <a:latin typeface="Arial" pitchFamily="34" charset="0"/>
                <a:ea typeface="ヒラギノ角ゴ Pro W3"/>
                <a:cs typeface="ヒラギノ角ゴ Pro W3"/>
              </a:defRPr>
            </a:lvl3pPr>
            <a:lvl4pPr marL="1600200" indent="-228600" eaLnBrk="0" hangingPunct="0">
              <a:defRPr>
                <a:solidFill>
                  <a:schemeClr val="tx1"/>
                </a:solidFill>
                <a:latin typeface="Arial" pitchFamily="34" charset="0"/>
                <a:ea typeface="ヒラギノ角ゴ Pro W3"/>
                <a:cs typeface="ヒラギノ角ゴ Pro W3"/>
              </a:defRPr>
            </a:lvl4pPr>
            <a:lvl5pPr marL="2057400" indent="-228600" eaLnBrk="0" hangingPunct="0">
              <a:defRPr>
                <a:solidFill>
                  <a:schemeClr val="tx1"/>
                </a:solidFill>
                <a:latin typeface="Arial" pitchFamily="34" charset="0"/>
                <a:ea typeface="ヒラギノ角ゴ Pro W3"/>
                <a:cs typeface="ヒラギノ角ゴ Pro W3"/>
              </a:defRPr>
            </a:lvl5pPr>
            <a:lvl6pPr marL="25146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6pPr>
            <a:lvl7pPr marL="29718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7pPr>
            <a:lvl8pPr marL="34290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8pPr>
            <a:lvl9pPr marL="38862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9pPr>
          </a:lstStyle>
          <a:p>
            <a:pPr eaLnBrk="1" hangingPunct="1"/>
            <a:r>
              <a:rPr lang="en-US" altLang="en-US" sz="800" dirty="0"/>
              <a:t>http://reviews.walgreens.com/2001/prod3447245/koolatron-mini-bug-vacuum-1ea-reviews/reviews.htm</a:t>
            </a:r>
          </a:p>
        </p:txBody>
      </p:sp>
      <p:sp>
        <p:nvSpPr>
          <p:cNvPr id="4" name="Slide Number Placeholder 3"/>
          <p:cNvSpPr>
            <a:spLocks noGrp="1"/>
          </p:cNvSpPr>
          <p:nvPr>
            <p:ph type="sldNum" sz="quarter" idx="12"/>
          </p:nvPr>
        </p:nvSpPr>
        <p:spPr/>
        <p:txBody>
          <a:bodyPr/>
          <a:lstStyle/>
          <a:p>
            <a:pPr>
              <a:defRPr/>
            </a:pPr>
            <a:fld id="{2731D5AD-D51F-428D-A300-1E9847199FE8}" type="slidenum">
              <a:rPr lang="en-US" smtClean="0"/>
              <a:pPr>
                <a:defRPr/>
              </a:pPr>
              <a:t>30</a:t>
            </a:fld>
            <a:endParaRPr lang="en-US" dirty="0"/>
          </a:p>
        </p:txBody>
      </p:sp>
      <p:pic>
        <p:nvPicPr>
          <p:cNvPr id="3074" name="Picture 2" descr="http://smhttp.43614.nexcesscdn.net/8018761/earth911/wp-content/uploads/2012/10/Pop-Containers-478x308.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45210" y="1956067"/>
            <a:ext cx="2738015" cy="1764244"/>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30" name="TextBox 29"/>
          <p:cNvSpPr txBox="1"/>
          <p:nvPr/>
        </p:nvSpPr>
        <p:spPr>
          <a:xfrm>
            <a:off x="1597026" y="2933437"/>
            <a:ext cx="6218237" cy="1384300"/>
          </a:xfrm>
          <a:prstGeom prst="rect">
            <a:avLst/>
          </a:prstGeom>
          <a:solidFill>
            <a:schemeClr val="accent6">
              <a:lumMod val="75000"/>
            </a:schemeClr>
          </a:solidFill>
          <a:ln w="25400">
            <a:solidFill>
              <a:schemeClr val="tx1"/>
            </a:solidFill>
          </a:ln>
        </p:spPr>
        <p:txBody>
          <a:bodyPr>
            <a:spAutoFit/>
          </a:bodyPr>
          <a:lstStyle/>
          <a:p>
            <a:pPr marL="0" lvl="1">
              <a:defRPr/>
            </a:pPr>
            <a:r>
              <a:rPr lang="en-US" sz="2800" b="1" dirty="0">
                <a:latin typeface="News Gothic MT"/>
                <a:ea typeface="ヒラギノ角ゴ Pro W3" pitchFamily="37" charset="-128"/>
                <a:cs typeface="News Gothic MT"/>
              </a:rPr>
              <a:t>Take Home Message: </a:t>
            </a:r>
            <a:r>
              <a:rPr lang="en-US" sz="2800" dirty="0">
                <a:latin typeface="News Gothic MT"/>
                <a:ea typeface="ヒラギノ角ゴ Pro W3" pitchFamily="37" charset="-128"/>
                <a:cs typeface="News Gothic MT"/>
              </a:rPr>
              <a:t>Keeping things clean and in good repair is key to IPM!</a:t>
            </a:r>
          </a:p>
        </p:txBody>
      </p:sp>
      <p:sp>
        <p:nvSpPr>
          <p:cNvPr id="19" name="Footer Placeholder 3"/>
          <p:cNvSpPr>
            <a:spLocks noGrp="1"/>
          </p:cNvSpPr>
          <p:nvPr>
            <p:ph type="ftr" sz="quarter" idx="11"/>
          </p:nvPr>
        </p:nvSpPr>
        <p:spPr>
          <a:xfrm rot="5400000">
            <a:off x="4784724" y="4908550"/>
            <a:ext cx="8229600" cy="365125"/>
          </a:xfrm>
        </p:spPr>
        <p:txBody>
          <a:bodyPr/>
          <a:lstStyle/>
          <a:p>
            <a:pPr>
              <a:defRPr/>
            </a:pPr>
            <a:r>
              <a:rPr lang="en-US" smtClean="0"/>
              <a:t>© UCSF CCHP 2016</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dissolve">
                                      <p:cBhvr>
                                        <p:cTn id="12" dur="500"/>
                                        <p:tgtEl>
                                          <p:spTgt spid="1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dissolve">
                                      <p:cBhvr>
                                        <p:cTn id="17" dur="500"/>
                                        <p:tgtEl>
                                          <p:spTgt spid="1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dissolve">
                                      <p:cBhvr>
                                        <p:cTn id="22" dur="500"/>
                                        <p:tgtEl>
                                          <p:spTgt spid="15"/>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anim calcmode="lin" valueType="num">
                                      <p:cBhvr additive="base">
                                        <p:cTn id="27" dur="500" fill="hold"/>
                                        <p:tgtEl>
                                          <p:spTgt spid="30"/>
                                        </p:tgtEl>
                                        <p:attrNameLst>
                                          <p:attrName>ppt_x</p:attrName>
                                        </p:attrNameLst>
                                      </p:cBhvr>
                                      <p:tavLst>
                                        <p:tav tm="0">
                                          <p:val>
                                            <p:strVal val="#ppt_x"/>
                                          </p:val>
                                        </p:tav>
                                        <p:tav tm="100000">
                                          <p:val>
                                            <p:strVal val="#ppt_x"/>
                                          </p:val>
                                        </p:tav>
                                      </p:tavLst>
                                    </p:anim>
                                    <p:anim calcmode="lin" valueType="num">
                                      <p:cBhvr additive="base">
                                        <p:cTn id="28" dur="500" fill="hold"/>
                                        <p:tgtEl>
                                          <p:spTgt spid="30"/>
                                        </p:tgtEl>
                                        <p:attrNameLst>
                                          <p:attrName>ppt_y</p:attrName>
                                        </p:attrNameLst>
                                      </p:cBhvr>
                                      <p:tavLst>
                                        <p:tav tm="0">
                                          <p:val>
                                            <p:strVal val="1+#ppt_h/2"/>
                                          </p:val>
                                        </p:tav>
                                        <p:tav tm="100000">
                                          <p:val>
                                            <p:strVal val="#ppt_y"/>
                                          </p:val>
                                        </p:tav>
                                      </p:tavLst>
                                    </p:anim>
                                  </p:childTnLst>
                                </p:cTn>
                              </p:par>
                              <p:par>
                                <p:cTn id="29" presetID="9" presetClass="emph" presetSubtype="0" nodeType="withEffect">
                                  <p:stCondLst>
                                    <p:cond delay="0"/>
                                  </p:stCondLst>
                                  <p:childTnLst>
                                    <p:set>
                                      <p:cBhvr rctx="PPT">
                                        <p:cTn id="30" dur="indefinite"/>
                                        <p:tgtEl>
                                          <p:spTgt spid="9220"/>
                                        </p:tgtEl>
                                        <p:attrNameLst>
                                          <p:attrName>style.opacity</p:attrName>
                                        </p:attrNameLst>
                                      </p:cBhvr>
                                      <p:to>
                                        <p:strVal val="0.5"/>
                                      </p:to>
                                    </p:set>
                                    <p:animEffect filter="image" prLst="opacity: 0.5">
                                      <p:cBhvr rctx="IE">
                                        <p:cTn id="31" dur="indefinite"/>
                                        <p:tgtEl>
                                          <p:spTgt spid="9220"/>
                                        </p:tgtEl>
                                      </p:cBhvr>
                                    </p:animEffect>
                                  </p:childTnLst>
                                </p:cTn>
                              </p:par>
                              <p:par>
                                <p:cTn id="32" presetID="9" presetClass="emph" presetSubtype="0" nodeType="withEffect">
                                  <p:stCondLst>
                                    <p:cond delay="0"/>
                                  </p:stCondLst>
                                  <p:childTnLst>
                                    <p:set>
                                      <p:cBhvr rctx="PPT">
                                        <p:cTn id="33" dur="indefinite"/>
                                        <p:tgtEl>
                                          <p:spTgt spid="9218"/>
                                        </p:tgtEl>
                                        <p:attrNameLst>
                                          <p:attrName>style.opacity</p:attrName>
                                        </p:attrNameLst>
                                      </p:cBhvr>
                                      <p:to>
                                        <p:strVal val="0.5"/>
                                      </p:to>
                                    </p:set>
                                    <p:animEffect filter="image" prLst="opacity: 0.5">
                                      <p:cBhvr rctx="IE">
                                        <p:cTn id="34" dur="indefinite"/>
                                        <p:tgtEl>
                                          <p:spTgt spid="9218"/>
                                        </p:tgtEl>
                                      </p:cBhvr>
                                    </p:animEffect>
                                  </p:childTnLst>
                                </p:cTn>
                              </p:par>
                              <p:par>
                                <p:cTn id="35" presetID="9" presetClass="emph" presetSubtype="0" grpId="0" nodeType="withEffect">
                                  <p:stCondLst>
                                    <p:cond delay="0"/>
                                  </p:stCondLst>
                                  <p:childTnLst>
                                    <p:set>
                                      <p:cBhvr rctx="PPT">
                                        <p:cTn id="36" dur="indefinite"/>
                                        <p:tgtEl>
                                          <p:spTgt spid="2"/>
                                        </p:tgtEl>
                                        <p:attrNameLst>
                                          <p:attrName>style.opacity</p:attrName>
                                        </p:attrNameLst>
                                      </p:cBhvr>
                                      <p:to>
                                        <p:strVal val="0.5"/>
                                      </p:to>
                                    </p:set>
                                    <p:animEffect filter="image" prLst="opacity: 0.5">
                                      <p:cBhvr rctx="IE">
                                        <p:cTn id="37" dur="indefinite"/>
                                        <p:tgtEl>
                                          <p:spTgt spid="2"/>
                                        </p:tgtEl>
                                      </p:cBhvr>
                                    </p:animEffect>
                                  </p:childTnLst>
                                </p:cTn>
                              </p:par>
                              <p:par>
                                <p:cTn id="38" presetID="9" presetClass="emph" presetSubtype="0" grpId="0" nodeType="withEffect">
                                  <p:stCondLst>
                                    <p:cond delay="0"/>
                                  </p:stCondLst>
                                  <p:childTnLst>
                                    <p:set>
                                      <p:cBhvr rctx="PPT">
                                        <p:cTn id="39" dur="indefinite"/>
                                        <p:tgtEl>
                                          <p:spTgt spid="9"/>
                                        </p:tgtEl>
                                        <p:attrNameLst>
                                          <p:attrName>style.opacity</p:attrName>
                                        </p:attrNameLst>
                                      </p:cBhvr>
                                      <p:to>
                                        <p:strVal val="0.5"/>
                                      </p:to>
                                    </p:set>
                                    <p:animEffect filter="image" prLst="opacity: 0.5">
                                      <p:cBhvr rctx="IE">
                                        <p:cTn id="40" dur="indefinite"/>
                                        <p:tgtEl>
                                          <p:spTgt spid="9"/>
                                        </p:tgtEl>
                                      </p:cBhvr>
                                    </p:animEffect>
                                  </p:childTnLst>
                                </p:cTn>
                              </p:par>
                              <p:par>
                                <p:cTn id="41" presetID="9" presetClass="emph" presetSubtype="0" nodeType="withEffect">
                                  <p:stCondLst>
                                    <p:cond delay="0"/>
                                  </p:stCondLst>
                                  <p:childTnLst>
                                    <p:set>
                                      <p:cBhvr rctx="PPT">
                                        <p:cTn id="42" dur="indefinite"/>
                                        <p:tgtEl>
                                          <p:spTgt spid="20"/>
                                        </p:tgtEl>
                                        <p:attrNameLst>
                                          <p:attrName>style.opacity</p:attrName>
                                        </p:attrNameLst>
                                      </p:cBhvr>
                                      <p:to>
                                        <p:strVal val="0.5"/>
                                      </p:to>
                                    </p:set>
                                    <p:animEffect filter="image" prLst="opacity: 0.5">
                                      <p:cBhvr rctx="IE">
                                        <p:cTn id="43" dur="indefinite"/>
                                        <p:tgtEl>
                                          <p:spTgt spid="20"/>
                                        </p:tgtEl>
                                      </p:cBhvr>
                                    </p:animEffect>
                                  </p:childTnLst>
                                </p:cTn>
                              </p:par>
                              <p:par>
                                <p:cTn id="44" presetID="9" presetClass="emph" presetSubtype="0" grpId="1" nodeType="withEffect">
                                  <p:stCondLst>
                                    <p:cond delay="0"/>
                                  </p:stCondLst>
                                  <p:childTnLst>
                                    <p:set>
                                      <p:cBhvr rctx="PPT">
                                        <p:cTn id="45" dur="indefinite"/>
                                        <p:tgtEl>
                                          <p:spTgt spid="13"/>
                                        </p:tgtEl>
                                        <p:attrNameLst>
                                          <p:attrName>style.opacity</p:attrName>
                                        </p:attrNameLst>
                                      </p:cBhvr>
                                      <p:to>
                                        <p:strVal val="0.5"/>
                                      </p:to>
                                    </p:set>
                                    <p:animEffect filter="image" prLst="opacity: 0.5">
                                      <p:cBhvr rctx="IE">
                                        <p:cTn id="46" dur="indefinite"/>
                                        <p:tgtEl>
                                          <p:spTgt spid="13"/>
                                        </p:tgtEl>
                                      </p:cBhvr>
                                    </p:animEffect>
                                  </p:childTnLst>
                                </p:cTn>
                              </p:par>
                              <p:par>
                                <p:cTn id="47" presetID="9" presetClass="emph" presetSubtype="0" grpId="1" nodeType="withEffect">
                                  <p:stCondLst>
                                    <p:cond delay="0"/>
                                  </p:stCondLst>
                                  <p:childTnLst>
                                    <p:set>
                                      <p:cBhvr rctx="PPT">
                                        <p:cTn id="48" dur="indefinite"/>
                                        <p:tgtEl>
                                          <p:spTgt spid="12"/>
                                        </p:tgtEl>
                                        <p:attrNameLst>
                                          <p:attrName>style.opacity</p:attrName>
                                        </p:attrNameLst>
                                      </p:cBhvr>
                                      <p:to>
                                        <p:strVal val="0.5"/>
                                      </p:to>
                                    </p:set>
                                    <p:animEffect filter="image" prLst="opacity: 0.5">
                                      <p:cBhvr rctx="IE">
                                        <p:cTn id="49" dur="indefinite"/>
                                        <p:tgtEl>
                                          <p:spTgt spid="12"/>
                                        </p:tgtEl>
                                      </p:cBhvr>
                                    </p:animEffect>
                                  </p:childTnLst>
                                </p:cTn>
                              </p:par>
                              <p:par>
                                <p:cTn id="50" presetID="9" presetClass="emph" presetSubtype="0" nodeType="withEffect">
                                  <p:stCondLst>
                                    <p:cond delay="0"/>
                                  </p:stCondLst>
                                  <p:childTnLst>
                                    <p:set>
                                      <p:cBhvr rctx="PPT">
                                        <p:cTn id="51" dur="indefinite"/>
                                        <p:tgtEl>
                                          <p:spTgt spid="22"/>
                                        </p:tgtEl>
                                        <p:attrNameLst>
                                          <p:attrName>style.opacity</p:attrName>
                                        </p:attrNameLst>
                                      </p:cBhvr>
                                      <p:to>
                                        <p:strVal val="0.5"/>
                                      </p:to>
                                    </p:set>
                                    <p:animEffect filter="image" prLst="opacity: 0.5">
                                      <p:cBhvr rctx="IE">
                                        <p:cTn id="52" dur="indefinite"/>
                                        <p:tgtEl>
                                          <p:spTgt spid="22"/>
                                        </p:tgtEl>
                                      </p:cBhvr>
                                    </p:animEffect>
                                  </p:childTnLst>
                                </p:cTn>
                              </p:par>
                              <p:par>
                                <p:cTn id="53" presetID="9" presetClass="emph" presetSubtype="0" grpId="1" nodeType="withEffect">
                                  <p:stCondLst>
                                    <p:cond delay="0"/>
                                  </p:stCondLst>
                                  <p:childTnLst>
                                    <p:set>
                                      <p:cBhvr rctx="PPT">
                                        <p:cTn id="54" dur="indefinite"/>
                                        <p:tgtEl>
                                          <p:spTgt spid="15"/>
                                        </p:tgtEl>
                                        <p:attrNameLst>
                                          <p:attrName>style.opacity</p:attrName>
                                        </p:attrNameLst>
                                      </p:cBhvr>
                                      <p:to>
                                        <p:strVal val="0.5"/>
                                      </p:to>
                                    </p:set>
                                    <p:animEffect filter="image" prLst="opacity: 0.5">
                                      <p:cBhvr rctx="IE">
                                        <p:cTn id="55" dur="indefinite"/>
                                        <p:tgtEl>
                                          <p:spTgt spid="15"/>
                                        </p:tgtEl>
                                      </p:cBhvr>
                                    </p:animEffect>
                                  </p:childTnLst>
                                </p:cTn>
                              </p:par>
                              <p:par>
                                <p:cTn id="56" presetID="9" presetClass="emph" presetSubtype="0" grpId="1" nodeType="withEffect">
                                  <p:stCondLst>
                                    <p:cond delay="0"/>
                                  </p:stCondLst>
                                  <p:childTnLst>
                                    <p:set>
                                      <p:cBhvr rctx="PPT">
                                        <p:cTn id="57" dur="indefinite"/>
                                        <p:tgtEl>
                                          <p:spTgt spid="14"/>
                                        </p:tgtEl>
                                        <p:attrNameLst>
                                          <p:attrName>style.opacity</p:attrName>
                                        </p:attrNameLst>
                                      </p:cBhvr>
                                      <p:to>
                                        <p:strVal val="0.5"/>
                                      </p:to>
                                    </p:set>
                                    <p:animEffect filter="image" prLst="opacity: 0.5">
                                      <p:cBhvr rctx="IE">
                                        <p:cTn id="58" dur="indefinite"/>
                                        <p:tgtEl>
                                          <p:spTgt spid="14"/>
                                        </p:tgtEl>
                                      </p:cBhvr>
                                    </p:animEffect>
                                  </p:childTnLst>
                                </p:cTn>
                              </p:par>
                              <p:par>
                                <p:cTn id="59" presetID="9" presetClass="emph" presetSubtype="0" grpId="0" nodeType="withEffect">
                                  <p:stCondLst>
                                    <p:cond delay="0"/>
                                  </p:stCondLst>
                                  <p:childTnLst>
                                    <p:set>
                                      <p:cBhvr rctx="PPT">
                                        <p:cTn id="60" dur="indefinite"/>
                                        <p:tgtEl>
                                          <p:spTgt spid="16"/>
                                        </p:tgtEl>
                                        <p:attrNameLst>
                                          <p:attrName>style.opacity</p:attrName>
                                        </p:attrNameLst>
                                      </p:cBhvr>
                                      <p:to>
                                        <p:strVal val="0.5"/>
                                      </p:to>
                                    </p:set>
                                    <p:animEffect filter="image" prLst="opacity: 0.5">
                                      <p:cBhvr rctx="IE">
                                        <p:cTn id="61" dur="indefinite"/>
                                        <p:tgtEl>
                                          <p:spTgt spid="16"/>
                                        </p:tgtEl>
                                      </p:cBhvr>
                                    </p:animEffect>
                                  </p:childTnLst>
                                </p:cTn>
                              </p:par>
                              <p:par>
                                <p:cTn id="62" presetID="9" presetClass="emph" presetSubtype="0" grpId="0" nodeType="withEffect">
                                  <p:stCondLst>
                                    <p:cond delay="0"/>
                                  </p:stCondLst>
                                  <p:childTnLst>
                                    <p:set>
                                      <p:cBhvr rctx="PPT">
                                        <p:cTn id="63" dur="indefinite"/>
                                        <p:tgtEl>
                                          <p:spTgt spid="25"/>
                                        </p:tgtEl>
                                        <p:attrNameLst>
                                          <p:attrName>style.opacity</p:attrName>
                                        </p:attrNameLst>
                                      </p:cBhvr>
                                      <p:to>
                                        <p:strVal val="0.5"/>
                                      </p:to>
                                    </p:set>
                                    <p:animEffect filter="image" prLst="opacity: 0.5">
                                      <p:cBhvr rctx="IE">
                                        <p:cTn id="64" dur="indefinite"/>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13" grpId="0" animBg="1"/>
      <p:bldP spid="13" grpId="1" animBg="1"/>
      <p:bldP spid="12" grpId="0" animBg="1"/>
      <p:bldP spid="12" grpId="1" animBg="1"/>
      <p:bldP spid="15" grpId="0" animBg="1"/>
      <p:bldP spid="15" grpId="1" animBg="1"/>
      <p:bldP spid="14" grpId="0" animBg="1"/>
      <p:bldP spid="14" grpId="1" animBg="1"/>
      <p:bldP spid="16" grpId="0"/>
      <p:bldP spid="25" grpId="0"/>
      <p:bldP spid="30"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Managing the outdoor environment</a:t>
            </a:r>
            <a:endParaRPr lang="en-US" dirty="0"/>
          </a:p>
        </p:txBody>
      </p:sp>
      <p:sp>
        <p:nvSpPr>
          <p:cNvPr id="5" name="Slide Number Placeholder 4"/>
          <p:cNvSpPr>
            <a:spLocks noGrp="1"/>
          </p:cNvSpPr>
          <p:nvPr>
            <p:ph type="sldNum" sz="quarter" idx="12"/>
          </p:nvPr>
        </p:nvSpPr>
        <p:spPr/>
        <p:txBody>
          <a:bodyPr/>
          <a:lstStyle/>
          <a:p>
            <a:pPr>
              <a:defRPr/>
            </a:pPr>
            <a:fld id="{2731D5AD-D51F-428D-A300-1E9847199FE8}" type="slidenum">
              <a:rPr lang="en-US" smtClean="0"/>
              <a:pPr>
                <a:defRPr/>
              </a:pPr>
              <a:t>31</a:t>
            </a:fld>
            <a:endParaRPr lang="en-US" dirty="0"/>
          </a:p>
        </p:txBody>
      </p:sp>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55455" y="1735441"/>
            <a:ext cx="2203451" cy="1798301"/>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098" name="Picture 2" descr="http://www.sfenvironment.org/sites/default/files/editor-uploads/rec_zw_bins_group3_07.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8601" y="4105587"/>
            <a:ext cx="2525250" cy="1684026"/>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pic>
        <p:nvPicPr>
          <p:cNvPr id="4100" name="Picture 4" descr="http://www.thoughtgadgets.com/wp-content/uploads/2014/04/sandbox.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8501" y="1638300"/>
            <a:ext cx="2982912" cy="1992585"/>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pic>
        <p:nvPicPr>
          <p:cNvPr id="4102" name="Picture 6" descr="http://192.185.156.123/~sagelan/wp-content/uploads/2014/05/community-garden-kids-plant-590jn071410-1279147997.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05862" y="3751419"/>
            <a:ext cx="3094676" cy="2061369"/>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11" name="TextBox 10"/>
          <p:cNvSpPr txBox="1">
            <a:spLocks noChangeArrowheads="1"/>
          </p:cNvSpPr>
          <p:nvPr/>
        </p:nvSpPr>
        <p:spPr bwMode="auto">
          <a:xfrm>
            <a:off x="234290" y="1762989"/>
            <a:ext cx="2065667" cy="369332"/>
          </a:xfrm>
          <a:prstGeom prst="rect">
            <a:avLst/>
          </a:prstGeom>
          <a:solidFill>
            <a:srgbClr val="FFFF00"/>
          </a:solidFill>
          <a:ln w="25400">
            <a:solidFill>
              <a:schemeClr val="tx1"/>
            </a:solidFill>
            <a:miter lim="800000"/>
            <a:headEnd/>
            <a:tailEnd/>
          </a:ln>
        </p:spPr>
        <p:txBody>
          <a:bodyPr wrap="square">
            <a:spAutoFit/>
          </a:bodyPr>
          <a:lstStyle>
            <a:lvl1pPr eaLnBrk="0" hangingPunct="0">
              <a:defRPr>
                <a:solidFill>
                  <a:schemeClr val="tx1"/>
                </a:solidFill>
                <a:latin typeface="Arial" pitchFamily="34" charset="0"/>
                <a:ea typeface="ヒラギノ角ゴ Pro W3"/>
                <a:cs typeface="ヒラギノ角ゴ Pro W3"/>
              </a:defRPr>
            </a:lvl1pPr>
            <a:lvl2pPr marL="742950" indent="-285750" eaLnBrk="0" hangingPunct="0">
              <a:defRPr>
                <a:solidFill>
                  <a:schemeClr val="tx1"/>
                </a:solidFill>
                <a:latin typeface="Arial" pitchFamily="34" charset="0"/>
                <a:ea typeface="ヒラギノ角ゴ Pro W3"/>
                <a:cs typeface="ヒラギノ角ゴ Pro W3"/>
              </a:defRPr>
            </a:lvl2pPr>
            <a:lvl3pPr marL="1143000" indent="-228600" eaLnBrk="0" hangingPunct="0">
              <a:defRPr>
                <a:solidFill>
                  <a:schemeClr val="tx1"/>
                </a:solidFill>
                <a:latin typeface="Arial" pitchFamily="34" charset="0"/>
                <a:ea typeface="ヒラギノ角ゴ Pro W3"/>
                <a:cs typeface="ヒラギノ角ゴ Pro W3"/>
              </a:defRPr>
            </a:lvl3pPr>
            <a:lvl4pPr marL="1600200" indent="-228600" eaLnBrk="0" hangingPunct="0">
              <a:defRPr>
                <a:solidFill>
                  <a:schemeClr val="tx1"/>
                </a:solidFill>
                <a:latin typeface="Arial" pitchFamily="34" charset="0"/>
                <a:ea typeface="ヒラギノ角ゴ Pro W3"/>
                <a:cs typeface="ヒラギノ角ゴ Pro W3"/>
              </a:defRPr>
            </a:lvl4pPr>
            <a:lvl5pPr marL="2057400" indent="-228600" eaLnBrk="0" hangingPunct="0">
              <a:defRPr>
                <a:solidFill>
                  <a:schemeClr val="tx1"/>
                </a:solidFill>
                <a:latin typeface="Arial" pitchFamily="34" charset="0"/>
                <a:ea typeface="ヒラギノ角ゴ Pro W3"/>
                <a:cs typeface="ヒラギノ角ゴ Pro W3"/>
              </a:defRPr>
            </a:lvl5pPr>
            <a:lvl6pPr marL="25146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6pPr>
            <a:lvl7pPr marL="29718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7pPr>
            <a:lvl8pPr marL="34290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8pPr>
            <a:lvl9pPr marL="38862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9pPr>
          </a:lstStyle>
          <a:p>
            <a:pPr eaLnBrk="1" hangingPunct="1"/>
            <a:r>
              <a:rPr lang="en-US" altLang="en-US" dirty="0" smtClean="0">
                <a:latin typeface="News Gothic MT"/>
                <a:ea typeface="News Gothic MT"/>
                <a:cs typeface="News Gothic MT"/>
              </a:rPr>
              <a:t>Cover sandboxes</a:t>
            </a:r>
            <a:endParaRPr lang="en-US" altLang="en-US" dirty="0">
              <a:latin typeface="News Gothic MT"/>
              <a:ea typeface="News Gothic MT"/>
              <a:cs typeface="News Gothic MT"/>
            </a:endParaRPr>
          </a:p>
        </p:txBody>
      </p:sp>
      <p:sp>
        <p:nvSpPr>
          <p:cNvPr id="12" name="TextBox 11"/>
          <p:cNvSpPr txBox="1">
            <a:spLocks noChangeArrowheads="1"/>
          </p:cNvSpPr>
          <p:nvPr/>
        </p:nvSpPr>
        <p:spPr bwMode="auto">
          <a:xfrm>
            <a:off x="6553200" y="1647573"/>
            <a:ext cx="1416050" cy="369332"/>
          </a:xfrm>
          <a:prstGeom prst="rect">
            <a:avLst/>
          </a:prstGeom>
          <a:solidFill>
            <a:srgbClr val="FFFF00"/>
          </a:solidFill>
          <a:ln w="25400">
            <a:solidFill>
              <a:schemeClr val="tx1"/>
            </a:solidFill>
            <a:miter lim="800000"/>
            <a:headEnd/>
            <a:tailEnd/>
          </a:ln>
        </p:spPr>
        <p:txBody>
          <a:bodyPr wrap="square">
            <a:spAutoFit/>
          </a:bodyPr>
          <a:lstStyle>
            <a:lvl1pPr eaLnBrk="0" hangingPunct="0">
              <a:defRPr>
                <a:solidFill>
                  <a:schemeClr val="tx1"/>
                </a:solidFill>
                <a:latin typeface="Arial" pitchFamily="34" charset="0"/>
                <a:ea typeface="ヒラギノ角ゴ Pro W3"/>
                <a:cs typeface="ヒラギノ角ゴ Pro W3"/>
              </a:defRPr>
            </a:lvl1pPr>
            <a:lvl2pPr marL="742950" indent="-285750" eaLnBrk="0" hangingPunct="0">
              <a:defRPr>
                <a:solidFill>
                  <a:schemeClr val="tx1"/>
                </a:solidFill>
                <a:latin typeface="Arial" pitchFamily="34" charset="0"/>
                <a:ea typeface="ヒラギノ角ゴ Pro W3"/>
                <a:cs typeface="ヒラギノ角ゴ Pro W3"/>
              </a:defRPr>
            </a:lvl2pPr>
            <a:lvl3pPr marL="1143000" indent="-228600" eaLnBrk="0" hangingPunct="0">
              <a:defRPr>
                <a:solidFill>
                  <a:schemeClr val="tx1"/>
                </a:solidFill>
                <a:latin typeface="Arial" pitchFamily="34" charset="0"/>
                <a:ea typeface="ヒラギノ角ゴ Pro W3"/>
                <a:cs typeface="ヒラギノ角ゴ Pro W3"/>
              </a:defRPr>
            </a:lvl3pPr>
            <a:lvl4pPr marL="1600200" indent="-228600" eaLnBrk="0" hangingPunct="0">
              <a:defRPr>
                <a:solidFill>
                  <a:schemeClr val="tx1"/>
                </a:solidFill>
                <a:latin typeface="Arial" pitchFamily="34" charset="0"/>
                <a:ea typeface="ヒラギノ角ゴ Pro W3"/>
                <a:cs typeface="ヒラギノ角ゴ Pro W3"/>
              </a:defRPr>
            </a:lvl4pPr>
            <a:lvl5pPr marL="2057400" indent="-228600" eaLnBrk="0" hangingPunct="0">
              <a:defRPr>
                <a:solidFill>
                  <a:schemeClr val="tx1"/>
                </a:solidFill>
                <a:latin typeface="Arial" pitchFamily="34" charset="0"/>
                <a:ea typeface="ヒラギノ角ゴ Pro W3"/>
                <a:cs typeface="ヒラギノ角ゴ Pro W3"/>
              </a:defRPr>
            </a:lvl5pPr>
            <a:lvl6pPr marL="25146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6pPr>
            <a:lvl7pPr marL="29718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7pPr>
            <a:lvl8pPr marL="34290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8pPr>
            <a:lvl9pPr marL="38862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9pPr>
          </a:lstStyle>
          <a:p>
            <a:pPr eaLnBrk="1" hangingPunct="1"/>
            <a:r>
              <a:rPr lang="en-US" altLang="en-US" dirty="0" smtClean="0">
                <a:latin typeface="News Gothic MT"/>
                <a:ea typeface="News Gothic MT"/>
                <a:cs typeface="News Gothic MT"/>
              </a:rPr>
              <a:t>Place traps</a:t>
            </a:r>
            <a:endParaRPr lang="en-US" altLang="en-US" dirty="0">
              <a:latin typeface="News Gothic MT"/>
              <a:ea typeface="News Gothic MT"/>
              <a:cs typeface="News Gothic MT"/>
            </a:endParaRPr>
          </a:p>
        </p:txBody>
      </p:sp>
      <p:sp>
        <p:nvSpPr>
          <p:cNvPr id="14" name="TextBox 13"/>
          <p:cNvSpPr txBox="1">
            <a:spLocks noChangeArrowheads="1"/>
          </p:cNvSpPr>
          <p:nvPr/>
        </p:nvSpPr>
        <p:spPr bwMode="auto">
          <a:xfrm>
            <a:off x="6858906" y="3289754"/>
            <a:ext cx="2065667" cy="923330"/>
          </a:xfrm>
          <a:prstGeom prst="rect">
            <a:avLst/>
          </a:prstGeom>
          <a:solidFill>
            <a:srgbClr val="FFFF00"/>
          </a:solidFill>
          <a:ln w="25400">
            <a:solidFill>
              <a:schemeClr val="tx1"/>
            </a:solidFill>
            <a:miter lim="800000"/>
            <a:headEnd/>
            <a:tailEnd/>
          </a:ln>
        </p:spPr>
        <p:txBody>
          <a:bodyPr wrap="square">
            <a:spAutoFit/>
          </a:bodyPr>
          <a:lstStyle>
            <a:lvl1pPr eaLnBrk="0" hangingPunct="0">
              <a:defRPr>
                <a:solidFill>
                  <a:schemeClr val="tx1"/>
                </a:solidFill>
                <a:latin typeface="Arial" pitchFamily="34" charset="0"/>
                <a:ea typeface="ヒラギノ角ゴ Pro W3"/>
                <a:cs typeface="ヒラギノ角ゴ Pro W3"/>
              </a:defRPr>
            </a:lvl1pPr>
            <a:lvl2pPr marL="742950" indent="-285750" eaLnBrk="0" hangingPunct="0">
              <a:defRPr>
                <a:solidFill>
                  <a:schemeClr val="tx1"/>
                </a:solidFill>
                <a:latin typeface="Arial" pitchFamily="34" charset="0"/>
                <a:ea typeface="ヒラギノ角ゴ Pro W3"/>
                <a:cs typeface="ヒラギノ角ゴ Pro W3"/>
              </a:defRPr>
            </a:lvl2pPr>
            <a:lvl3pPr marL="1143000" indent="-228600" eaLnBrk="0" hangingPunct="0">
              <a:defRPr>
                <a:solidFill>
                  <a:schemeClr val="tx1"/>
                </a:solidFill>
                <a:latin typeface="Arial" pitchFamily="34" charset="0"/>
                <a:ea typeface="ヒラギノ角ゴ Pro W3"/>
                <a:cs typeface="ヒラギノ角ゴ Pro W3"/>
              </a:defRPr>
            </a:lvl3pPr>
            <a:lvl4pPr marL="1600200" indent="-228600" eaLnBrk="0" hangingPunct="0">
              <a:defRPr>
                <a:solidFill>
                  <a:schemeClr val="tx1"/>
                </a:solidFill>
                <a:latin typeface="Arial" pitchFamily="34" charset="0"/>
                <a:ea typeface="ヒラギノ角ゴ Pro W3"/>
                <a:cs typeface="ヒラギノ角ゴ Pro W3"/>
              </a:defRPr>
            </a:lvl4pPr>
            <a:lvl5pPr marL="2057400" indent="-228600" eaLnBrk="0" hangingPunct="0">
              <a:defRPr>
                <a:solidFill>
                  <a:schemeClr val="tx1"/>
                </a:solidFill>
                <a:latin typeface="Arial" pitchFamily="34" charset="0"/>
                <a:ea typeface="ヒラギノ角ゴ Pro W3"/>
                <a:cs typeface="ヒラギノ角ゴ Pro W3"/>
              </a:defRPr>
            </a:lvl5pPr>
            <a:lvl6pPr marL="25146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6pPr>
            <a:lvl7pPr marL="29718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7pPr>
            <a:lvl8pPr marL="34290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8pPr>
            <a:lvl9pPr marL="38862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9pPr>
          </a:lstStyle>
          <a:p>
            <a:pPr eaLnBrk="1" hangingPunct="1"/>
            <a:r>
              <a:rPr lang="en-US" altLang="en-US" dirty="0" smtClean="0">
                <a:latin typeface="News Gothic MT"/>
                <a:ea typeface="News Gothic MT"/>
                <a:cs typeface="News Gothic MT"/>
              </a:rPr>
              <a:t>Weed by hand and avoid over-fertilizing </a:t>
            </a:r>
            <a:endParaRPr lang="en-US" altLang="en-US" dirty="0">
              <a:latin typeface="News Gothic MT"/>
              <a:ea typeface="News Gothic MT"/>
              <a:cs typeface="News Gothic MT"/>
            </a:endParaRPr>
          </a:p>
        </p:txBody>
      </p:sp>
      <p:sp>
        <p:nvSpPr>
          <p:cNvPr id="13" name="TextBox 12"/>
          <p:cNvSpPr txBox="1">
            <a:spLocks noChangeArrowheads="1"/>
          </p:cNvSpPr>
          <p:nvPr/>
        </p:nvSpPr>
        <p:spPr bwMode="auto">
          <a:xfrm>
            <a:off x="234290" y="5160240"/>
            <a:ext cx="2065667" cy="646331"/>
          </a:xfrm>
          <a:prstGeom prst="rect">
            <a:avLst/>
          </a:prstGeom>
          <a:solidFill>
            <a:srgbClr val="FFFF00"/>
          </a:solidFill>
          <a:ln w="25400">
            <a:solidFill>
              <a:schemeClr val="tx1"/>
            </a:solidFill>
            <a:miter lim="800000"/>
            <a:headEnd/>
            <a:tailEnd/>
          </a:ln>
        </p:spPr>
        <p:txBody>
          <a:bodyPr wrap="square">
            <a:spAutoFit/>
          </a:bodyPr>
          <a:lstStyle>
            <a:lvl1pPr eaLnBrk="0" hangingPunct="0">
              <a:defRPr>
                <a:solidFill>
                  <a:schemeClr val="tx1"/>
                </a:solidFill>
                <a:latin typeface="Arial" pitchFamily="34" charset="0"/>
                <a:ea typeface="ヒラギノ角ゴ Pro W3"/>
                <a:cs typeface="ヒラギノ角ゴ Pro W3"/>
              </a:defRPr>
            </a:lvl1pPr>
            <a:lvl2pPr marL="742950" indent="-285750" eaLnBrk="0" hangingPunct="0">
              <a:defRPr>
                <a:solidFill>
                  <a:schemeClr val="tx1"/>
                </a:solidFill>
                <a:latin typeface="Arial" pitchFamily="34" charset="0"/>
                <a:ea typeface="ヒラギノ角ゴ Pro W3"/>
                <a:cs typeface="ヒラギノ角ゴ Pro W3"/>
              </a:defRPr>
            </a:lvl2pPr>
            <a:lvl3pPr marL="1143000" indent="-228600" eaLnBrk="0" hangingPunct="0">
              <a:defRPr>
                <a:solidFill>
                  <a:schemeClr val="tx1"/>
                </a:solidFill>
                <a:latin typeface="Arial" pitchFamily="34" charset="0"/>
                <a:ea typeface="ヒラギノ角ゴ Pro W3"/>
                <a:cs typeface="ヒラギノ角ゴ Pro W3"/>
              </a:defRPr>
            </a:lvl3pPr>
            <a:lvl4pPr marL="1600200" indent="-228600" eaLnBrk="0" hangingPunct="0">
              <a:defRPr>
                <a:solidFill>
                  <a:schemeClr val="tx1"/>
                </a:solidFill>
                <a:latin typeface="Arial" pitchFamily="34" charset="0"/>
                <a:ea typeface="ヒラギノ角ゴ Pro W3"/>
                <a:cs typeface="ヒラギノ角ゴ Pro W3"/>
              </a:defRPr>
            </a:lvl4pPr>
            <a:lvl5pPr marL="2057400" indent="-228600" eaLnBrk="0" hangingPunct="0">
              <a:defRPr>
                <a:solidFill>
                  <a:schemeClr val="tx1"/>
                </a:solidFill>
                <a:latin typeface="Arial" pitchFamily="34" charset="0"/>
                <a:ea typeface="ヒラギノ角ゴ Pro W3"/>
                <a:cs typeface="ヒラギノ角ゴ Pro W3"/>
              </a:defRPr>
            </a:lvl5pPr>
            <a:lvl6pPr marL="25146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6pPr>
            <a:lvl7pPr marL="29718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7pPr>
            <a:lvl8pPr marL="34290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8pPr>
            <a:lvl9pPr marL="38862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9pPr>
          </a:lstStyle>
          <a:p>
            <a:pPr eaLnBrk="1" hangingPunct="1"/>
            <a:r>
              <a:rPr lang="en-US" altLang="en-US" dirty="0" smtClean="0">
                <a:latin typeface="News Gothic MT"/>
                <a:ea typeface="News Gothic MT"/>
                <a:cs typeface="News Gothic MT"/>
              </a:rPr>
              <a:t>Keep cans clean and in good repair</a:t>
            </a:r>
            <a:endParaRPr lang="en-US" altLang="en-US" dirty="0">
              <a:latin typeface="News Gothic MT"/>
              <a:ea typeface="News Gothic MT"/>
              <a:cs typeface="News Gothic MT"/>
            </a:endParaRPr>
          </a:p>
        </p:txBody>
      </p:sp>
      <p:sp>
        <p:nvSpPr>
          <p:cNvPr id="10" name="TextBox 9"/>
          <p:cNvSpPr txBox="1"/>
          <p:nvPr/>
        </p:nvSpPr>
        <p:spPr>
          <a:xfrm>
            <a:off x="1444626" y="2974449"/>
            <a:ext cx="6218237" cy="1815882"/>
          </a:xfrm>
          <a:prstGeom prst="rect">
            <a:avLst/>
          </a:prstGeom>
          <a:solidFill>
            <a:schemeClr val="accent6">
              <a:lumMod val="75000"/>
            </a:schemeClr>
          </a:solidFill>
          <a:ln w="25400">
            <a:solidFill>
              <a:schemeClr val="tx1"/>
            </a:solidFill>
          </a:ln>
        </p:spPr>
        <p:txBody>
          <a:bodyPr>
            <a:spAutoFit/>
          </a:bodyPr>
          <a:lstStyle/>
          <a:p>
            <a:pPr marL="0" lvl="1">
              <a:defRPr/>
            </a:pPr>
            <a:r>
              <a:rPr lang="en-US" sz="2800" b="1" dirty="0">
                <a:latin typeface="News Gothic MT"/>
                <a:ea typeface="ヒラギノ角ゴ Pro W3" pitchFamily="37" charset="-128"/>
                <a:cs typeface="News Gothic MT"/>
              </a:rPr>
              <a:t>Take Home Message: </a:t>
            </a:r>
            <a:r>
              <a:rPr lang="en-US" sz="2800" dirty="0" smtClean="0">
                <a:latin typeface="News Gothic MT"/>
                <a:ea typeface="ヒラギノ角ゴ Pro W3" pitchFamily="37" charset="-128"/>
                <a:cs typeface="News Gothic MT"/>
              </a:rPr>
              <a:t>Not all insects are pests! A well maintained outdoor space will keep bothersome pests away.</a:t>
            </a:r>
            <a:endParaRPr lang="en-US" sz="2800" dirty="0">
              <a:latin typeface="News Gothic MT"/>
              <a:ea typeface="ヒラギノ角ゴ Pro W3" pitchFamily="37" charset="-128"/>
              <a:cs typeface="News Gothic MT"/>
            </a:endParaRPr>
          </a:p>
        </p:txBody>
      </p:sp>
      <p:sp>
        <p:nvSpPr>
          <p:cNvPr id="15" name="Footer Placeholder 3"/>
          <p:cNvSpPr>
            <a:spLocks noGrp="1"/>
          </p:cNvSpPr>
          <p:nvPr>
            <p:ph type="ftr" sz="quarter" idx="11"/>
          </p:nvPr>
        </p:nvSpPr>
        <p:spPr>
          <a:xfrm rot="5400000">
            <a:off x="4784724" y="4908550"/>
            <a:ext cx="8229600" cy="365125"/>
          </a:xfrm>
        </p:spPr>
        <p:txBody>
          <a:bodyPr/>
          <a:lstStyle/>
          <a:p>
            <a:pPr>
              <a:defRPr/>
            </a:pPr>
            <a:r>
              <a:rPr lang="en-US" smtClean="0"/>
              <a:t>© UCSF CCHP 2016</a:t>
            </a:r>
            <a:endParaRPr lang="en-US" dirty="0"/>
          </a:p>
        </p:txBody>
      </p:sp>
    </p:spTree>
    <p:extLst>
      <p:ext uri="{BB962C8B-B14F-4D97-AF65-F5344CB8AC3E}">
        <p14:creationId xmlns:p14="http://schemas.microsoft.com/office/powerpoint/2010/main" val="914806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4" grpId="0" animBg="1"/>
      <p:bldP spid="13" grpId="0" animBg="1"/>
      <p:bldP spid="1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61361"/>
            <a:ext cx="8229600" cy="584776"/>
          </a:xfrm>
        </p:spPr>
        <p:txBody>
          <a:bodyPr/>
          <a:lstStyle/>
          <a:p>
            <a:r>
              <a:rPr lang="en-US" dirty="0" smtClean="0"/>
              <a:t>Management</a:t>
            </a:r>
            <a:br>
              <a:rPr lang="en-US" dirty="0" smtClean="0"/>
            </a:br>
            <a:r>
              <a:rPr lang="en-US" sz="2800" dirty="0" smtClean="0"/>
              <a:t>Selecting a pesticide </a:t>
            </a:r>
            <a:endParaRPr lang="en-US" sz="2800" dirty="0"/>
          </a:p>
        </p:txBody>
      </p:sp>
      <p:pic>
        <p:nvPicPr>
          <p:cNvPr id="4" name="Content Placeholder 3" descr="C:\Users\khazard\AppData\Local\Microsoft\Windows\INetCache\Content.Word\Solid_AntBait.jpg"/>
          <p:cNvPicPr>
            <a:picLocks noGrp="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90537" y="1858153"/>
            <a:ext cx="2509837" cy="1732772"/>
          </a:xfrm>
          <a:prstGeom prst="rect">
            <a:avLst/>
          </a:prstGeom>
          <a:noFill/>
          <a:ln>
            <a:noFill/>
          </a:ln>
        </p:spPr>
      </p:pic>
      <p:pic>
        <p:nvPicPr>
          <p:cNvPr id="5" name="Picture 4" descr="C:\Users\khazard\AppData\Local\Microsoft\Windows\INetCache\Content.Word\GelBail.jpg"/>
          <p:cNvPicPr/>
          <p:nvPr/>
        </p:nvPicPr>
        <p:blipFill>
          <a:blip r:embed="rId4">
            <a:extLst>
              <a:ext uri="{28A0092B-C50C-407E-A947-70E740481C1C}">
                <a14:useLocalDpi xmlns:a14="http://schemas.microsoft.com/office/drawing/2010/main" val="0"/>
              </a:ext>
            </a:extLst>
          </a:blip>
          <a:srcRect/>
          <a:stretch>
            <a:fillRect/>
          </a:stretch>
        </p:blipFill>
        <p:spPr bwMode="auto">
          <a:xfrm>
            <a:off x="1371601" y="3220818"/>
            <a:ext cx="2627314" cy="2057401"/>
          </a:xfrm>
          <a:prstGeom prst="rect">
            <a:avLst/>
          </a:prstGeom>
          <a:noFill/>
          <a:ln>
            <a:noFill/>
          </a:ln>
        </p:spPr>
      </p:pic>
      <p:sp>
        <p:nvSpPr>
          <p:cNvPr id="6" name="TextBox 5"/>
          <p:cNvSpPr txBox="1"/>
          <p:nvPr/>
        </p:nvSpPr>
        <p:spPr>
          <a:xfrm>
            <a:off x="1057274" y="1357789"/>
            <a:ext cx="2657475" cy="369332"/>
          </a:xfrm>
          <a:prstGeom prst="rect">
            <a:avLst/>
          </a:prstGeom>
          <a:noFill/>
        </p:spPr>
        <p:txBody>
          <a:bodyPr wrap="square" rtlCol="0">
            <a:spAutoFit/>
          </a:bodyPr>
          <a:lstStyle/>
          <a:p>
            <a:pPr algn="ctr"/>
            <a:r>
              <a:rPr lang="en-US" dirty="0" smtClean="0"/>
              <a:t>CHOOSE</a:t>
            </a:r>
            <a:endParaRPr lang="en-US" dirty="0"/>
          </a:p>
        </p:txBody>
      </p:sp>
      <p:sp>
        <p:nvSpPr>
          <p:cNvPr id="7" name="TextBox 6"/>
          <p:cNvSpPr txBox="1"/>
          <p:nvPr/>
        </p:nvSpPr>
        <p:spPr>
          <a:xfrm>
            <a:off x="5848350" y="1337191"/>
            <a:ext cx="1895475" cy="369332"/>
          </a:xfrm>
          <a:prstGeom prst="rect">
            <a:avLst/>
          </a:prstGeom>
          <a:noFill/>
        </p:spPr>
        <p:txBody>
          <a:bodyPr wrap="square" rtlCol="0">
            <a:spAutoFit/>
          </a:bodyPr>
          <a:lstStyle/>
          <a:p>
            <a:r>
              <a:rPr lang="en-US" dirty="0" smtClean="0"/>
              <a:t>USE CAUTION</a:t>
            </a:r>
          </a:p>
        </p:txBody>
      </p:sp>
      <p:sp>
        <p:nvSpPr>
          <p:cNvPr id="8" name="Rectangle 7"/>
          <p:cNvSpPr/>
          <p:nvPr/>
        </p:nvSpPr>
        <p:spPr>
          <a:xfrm>
            <a:off x="490538" y="1257300"/>
            <a:ext cx="3857625" cy="4667250"/>
          </a:xfrm>
          <a:prstGeom prst="rect">
            <a:avLst/>
          </a:prstGeom>
          <a:noFill/>
          <a:ln>
            <a:solidFill>
              <a:srgbClr val="96E389"/>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dirty="0"/>
          </a:p>
        </p:txBody>
      </p:sp>
      <p:sp>
        <p:nvSpPr>
          <p:cNvPr id="11" name="Rectangle 10"/>
          <p:cNvSpPr/>
          <p:nvPr/>
        </p:nvSpPr>
        <p:spPr>
          <a:xfrm>
            <a:off x="4743450" y="1257300"/>
            <a:ext cx="3857625" cy="4667250"/>
          </a:xfrm>
          <a:prstGeom prst="rect">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pic>
        <p:nvPicPr>
          <p:cNvPr id="12" name="Picture 11" descr="C:\Users\khazard\AppData\Local\Microsoft\Windows\INetCache\Content.Word\Fogger.jpg"/>
          <p:cNvPicPr/>
          <p:nvPr/>
        </p:nvPicPr>
        <p:blipFill rotWithShape="1">
          <a:blip r:embed="rId5">
            <a:extLst>
              <a:ext uri="{28A0092B-C50C-407E-A947-70E740481C1C}">
                <a14:useLocalDpi xmlns:a14="http://schemas.microsoft.com/office/drawing/2010/main" val="0"/>
              </a:ext>
            </a:extLst>
          </a:blip>
          <a:srcRect l="27033" t="1023" r="27033" b="-1023"/>
          <a:stretch/>
        </p:blipFill>
        <p:spPr bwMode="auto">
          <a:xfrm>
            <a:off x="5274469" y="1981196"/>
            <a:ext cx="1147762" cy="1766889"/>
          </a:xfrm>
          <a:prstGeom prst="rect">
            <a:avLst/>
          </a:prstGeom>
          <a:noFill/>
          <a:ln>
            <a:noFill/>
          </a:ln>
        </p:spPr>
      </p:pic>
      <p:pic>
        <p:nvPicPr>
          <p:cNvPr id="13" name="Picture 12" descr="C:\Users\khazard\AppData\Local\Microsoft\Windows\INetCache\Content.Word\WeedKille.jpg"/>
          <p:cNvPicPr/>
          <p:nvPr/>
        </p:nvPicPr>
        <p:blipFill rotWithShape="1">
          <a:blip r:embed="rId6">
            <a:extLst>
              <a:ext uri="{28A0092B-C50C-407E-A947-70E740481C1C}">
                <a14:useLocalDpi xmlns:a14="http://schemas.microsoft.com/office/drawing/2010/main" val="0"/>
              </a:ext>
            </a:extLst>
          </a:blip>
          <a:srcRect l="35627" r="16425"/>
          <a:stretch/>
        </p:blipFill>
        <p:spPr bwMode="auto">
          <a:xfrm>
            <a:off x="5648324" y="3838576"/>
            <a:ext cx="1685925" cy="1909762"/>
          </a:xfrm>
          <a:prstGeom prst="rect">
            <a:avLst/>
          </a:prstGeom>
          <a:noFill/>
          <a:ln>
            <a:noFill/>
          </a:ln>
        </p:spPr>
      </p:pic>
      <p:pic>
        <p:nvPicPr>
          <p:cNvPr id="14" name="Picture 13" descr="C:\Users\khazard\AppData\Local\Microsoft\Windows\INetCache\Content.Word\Spray.jpg"/>
          <p:cNvPicPr/>
          <p:nvPr/>
        </p:nvPicPr>
        <p:blipFill rotWithShape="1">
          <a:blip r:embed="rId7">
            <a:extLst>
              <a:ext uri="{28A0092B-C50C-407E-A947-70E740481C1C}">
                <a14:useLocalDpi xmlns:a14="http://schemas.microsoft.com/office/drawing/2010/main" val="0"/>
              </a:ext>
            </a:extLst>
          </a:blip>
          <a:srcRect l="30902" r="31445"/>
          <a:stretch/>
        </p:blipFill>
        <p:spPr bwMode="auto">
          <a:xfrm>
            <a:off x="7072312" y="2400301"/>
            <a:ext cx="1204913" cy="1933574"/>
          </a:xfrm>
          <a:prstGeom prst="rect">
            <a:avLst/>
          </a:prstGeom>
          <a:noFill/>
          <a:ln>
            <a:noFill/>
          </a:ln>
        </p:spPr>
      </p:pic>
      <p:sp>
        <p:nvSpPr>
          <p:cNvPr id="15" name="TextBox 14"/>
          <p:cNvSpPr txBox="1"/>
          <p:nvPr/>
        </p:nvSpPr>
        <p:spPr>
          <a:xfrm>
            <a:off x="1979613" y="2682875"/>
            <a:ext cx="5184775" cy="1815882"/>
          </a:xfrm>
          <a:prstGeom prst="rect">
            <a:avLst/>
          </a:prstGeom>
          <a:solidFill>
            <a:schemeClr val="accent6">
              <a:lumMod val="75000"/>
            </a:schemeClr>
          </a:solidFill>
          <a:ln w="25400">
            <a:solidFill>
              <a:schemeClr val="tx1"/>
            </a:solidFill>
          </a:ln>
        </p:spPr>
        <p:txBody>
          <a:bodyPr>
            <a:spAutoFit/>
          </a:bodyPr>
          <a:lstStyle/>
          <a:p>
            <a:pPr>
              <a:defRPr/>
            </a:pPr>
            <a:r>
              <a:rPr lang="en-US" sz="2800" b="1" dirty="0">
                <a:latin typeface="News Gothic MT"/>
                <a:ea typeface="ヒラギノ角ゴ Pro W3" pitchFamily="37" charset="-128"/>
                <a:cs typeface="News Gothic MT"/>
              </a:rPr>
              <a:t>Take Home Message: </a:t>
            </a:r>
            <a:r>
              <a:rPr lang="en-US" sz="2800" dirty="0">
                <a:latin typeface="News Gothic MT"/>
                <a:ea typeface="ヒラギノ角ゴ Pro W3" pitchFamily="37" charset="-128"/>
                <a:cs typeface="News Gothic MT"/>
              </a:rPr>
              <a:t>Use pesticides as a last resort! If needed, choose the </a:t>
            </a:r>
            <a:r>
              <a:rPr lang="en-US" sz="2800" dirty="0" smtClean="0">
                <a:latin typeface="News Gothic MT"/>
                <a:ea typeface="ヒラギノ角ゴ Pro W3" pitchFamily="37" charset="-128"/>
                <a:cs typeface="News Gothic MT"/>
              </a:rPr>
              <a:t>least harmful application </a:t>
            </a:r>
            <a:r>
              <a:rPr lang="en-US" sz="2800" dirty="0">
                <a:latin typeface="News Gothic MT"/>
                <a:ea typeface="ヒラギノ角ゴ Pro W3" pitchFamily="37" charset="-128"/>
                <a:cs typeface="News Gothic MT"/>
              </a:rPr>
              <a:t>methods.</a:t>
            </a:r>
          </a:p>
        </p:txBody>
      </p:sp>
      <p:sp>
        <p:nvSpPr>
          <p:cNvPr id="16" name="TextBox 15"/>
          <p:cNvSpPr txBox="1"/>
          <p:nvPr/>
        </p:nvSpPr>
        <p:spPr>
          <a:xfrm>
            <a:off x="2181226" y="5444608"/>
            <a:ext cx="2081212" cy="369332"/>
          </a:xfrm>
          <a:prstGeom prst="rect">
            <a:avLst/>
          </a:prstGeom>
          <a:noFill/>
        </p:spPr>
        <p:txBody>
          <a:bodyPr wrap="square" rtlCol="0">
            <a:spAutoFit/>
          </a:bodyPr>
          <a:lstStyle/>
          <a:p>
            <a:pPr algn="ctr"/>
            <a:r>
              <a:rPr lang="en-US" dirty="0" smtClean="0"/>
              <a:t>Baits, gels, traps</a:t>
            </a:r>
            <a:endParaRPr lang="en-US" dirty="0"/>
          </a:p>
        </p:txBody>
      </p:sp>
      <p:sp>
        <p:nvSpPr>
          <p:cNvPr id="17" name="TextBox 16"/>
          <p:cNvSpPr txBox="1"/>
          <p:nvPr/>
        </p:nvSpPr>
        <p:spPr>
          <a:xfrm>
            <a:off x="7253287" y="5278219"/>
            <a:ext cx="1728788" cy="646331"/>
          </a:xfrm>
          <a:prstGeom prst="rect">
            <a:avLst/>
          </a:prstGeom>
          <a:noFill/>
        </p:spPr>
        <p:txBody>
          <a:bodyPr wrap="square" rtlCol="0">
            <a:spAutoFit/>
          </a:bodyPr>
          <a:lstStyle/>
          <a:p>
            <a:r>
              <a:rPr lang="en-US" dirty="0" smtClean="0"/>
              <a:t>Sprays and foggers</a:t>
            </a:r>
            <a:endParaRPr lang="en-US" dirty="0"/>
          </a:p>
        </p:txBody>
      </p:sp>
      <p:sp>
        <p:nvSpPr>
          <p:cNvPr id="10" name="Slide Number Placeholder 9"/>
          <p:cNvSpPr>
            <a:spLocks noGrp="1"/>
          </p:cNvSpPr>
          <p:nvPr>
            <p:ph type="sldNum" sz="quarter" idx="12"/>
          </p:nvPr>
        </p:nvSpPr>
        <p:spPr/>
        <p:txBody>
          <a:bodyPr/>
          <a:lstStyle/>
          <a:p>
            <a:pPr>
              <a:defRPr/>
            </a:pPr>
            <a:fld id="{2731D5AD-D51F-428D-A300-1E9847199FE8}" type="slidenum">
              <a:rPr lang="en-US" smtClean="0"/>
              <a:pPr>
                <a:defRPr/>
              </a:pPr>
              <a:t>32</a:t>
            </a:fld>
            <a:endParaRPr lang="en-US" dirty="0"/>
          </a:p>
        </p:txBody>
      </p:sp>
      <p:sp>
        <p:nvSpPr>
          <p:cNvPr id="18" name="Footer Placeholder 3"/>
          <p:cNvSpPr>
            <a:spLocks noGrp="1"/>
          </p:cNvSpPr>
          <p:nvPr>
            <p:ph type="ftr" sz="quarter" idx="11"/>
          </p:nvPr>
        </p:nvSpPr>
        <p:spPr>
          <a:xfrm rot="5400000">
            <a:off x="4784724" y="4908550"/>
            <a:ext cx="8229600" cy="365125"/>
          </a:xfrm>
        </p:spPr>
        <p:txBody>
          <a:bodyPr/>
          <a:lstStyle/>
          <a:p>
            <a:pPr>
              <a:defRPr/>
            </a:pPr>
            <a:r>
              <a:rPr lang="en-US" smtClean="0"/>
              <a:t>© UCSF CCHP 2016</a:t>
            </a:r>
            <a:endParaRPr lang="en-US" dirty="0"/>
          </a:p>
        </p:txBody>
      </p:sp>
    </p:spTree>
    <p:extLst>
      <p:ext uri="{BB962C8B-B14F-4D97-AF65-F5344CB8AC3E}">
        <p14:creationId xmlns:p14="http://schemas.microsoft.com/office/powerpoint/2010/main" val="1335895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Reading the label</a:t>
            </a:r>
            <a:endParaRPr lang="en-US" dirty="0"/>
          </a:p>
        </p:txBody>
      </p:sp>
      <p:sp>
        <p:nvSpPr>
          <p:cNvPr id="4" name="Footer Placeholder 3"/>
          <p:cNvSpPr>
            <a:spLocks noGrp="1"/>
          </p:cNvSpPr>
          <p:nvPr>
            <p:ph type="ftr" sz="quarter" idx="11"/>
          </p:nvPr>
        </p:nvSpPr>
        <p:spPr>
          <a:xfrm rot="5400000">
            <a:off x="4754562" y="4857159"/>
            <a:ext cx="8229600" cy="365125"/>
          </a:xfrm>
        </p:spPr>
        <p:txBody>
          <a:bodyPr/>
          <a:lstStyle/>
          <a:p>
            <a:pPr>
              <a:defRPr/>
            </a:pPr>
            <a:r>
              <a:rPr lang="en-US" smtClean="0"/>
              <a:t>© UCSF CCHP 2016</a:t>
            </a:r>
            <a:endParaRPr lang="en-US" dirty="0"/>
          </a:p>
        </p:txBody>
      </p:sp>
      <p:sp>
        <p:nvSpPr>
          <p:cNvPr id="5" name="Slide Number Placeholder 4"/>
          <p:cNvSpPr>
            <a:spLocks noGrp="1"/>
          </p:cNvSpPr>
          <p:nvPr>
            <p:ph type="sldNum" sz="quarter" idx="12"/>
          </p:nvPr>
        </p:nvSpPr>
        <p:spPr/>
        <p:txBody>
          <a:bodyPr/>
          <a:lstStyle/>
          <a:p>
            <a:pPr>
              <a:defRPr/>
            </a:pPr>
            <a:fld id="{2731D5AD-D51F-428D-A300-1E9847199FE8}" type="slidenum">
              <a:rPr lang="en-US" smtClean="0"/>
              <a:pPr>
                <a:defRPr/>
              </a:pPr>
              <a:t>33</a:t>
            </a:fld>
            <a:endParaRPr lang="en-US" dirty="0"/>
          </a:p>
        </p:txBody>
      </p:sp>
      <p:pic>
        <p:nvPicPr>
          <p:cNvPr id="5122" name="Picture 2" descr="1. Company name and address, 2. EPA registration number, 3. EPA establishment numb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14513" y="1368978"/>
            <a:ext cx="5514975" cy="2409826"/>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EPA Registration Numb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95525" y="3966793"/>
            <a:ext cx="4552950" cy="15716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922722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Management: Hiring a pest management professional (PMP)</a:t>
            </a:r>
            <a:endParaRPr lang="en-US" dirty="0"/>
          </a:p>
        </p:txBody>
      </p:sp>
      <p:sp>
        <p:nvSpPr>
          <p:cNvPr id="3" name="Content Placeholder 2"/>
          <p:cNvSpPr>
            <a:spLocks noGrp="1"/>
          </p:cNvSpPr>
          <p:nvPr>
            <p:ph idx="1"/>
          </p:nvPr>
        </p:nvSpPr>
        <p:spPr>
          <a:xfrm>
            <a:off x="457200" y="1775637"/>
            <a:ext cx="5167423" cy="4350526"/>
          </a:xfrm>
        </p:spPr>
        <p:txBody>
          <a:bodyPr/>
          <a:lstStyle/>
          <a:p>
            <a:r>
              <a:rPr lang="en-US" sz="2400" dirty="0" smtClean="0"/>
              <a:t>Must be licensed</a:t>
            </a:r>
          </a:p>
          <a:p>
            <a:r>
              <a:rPr lang="en-US" sz="2400" dirty="0" smtClean="0"/>
              <a:t>Should be trained in IPM for schools and child care</a:t>
            </a:r>
          </a:p>
          <a:p>
            <a:pPr lvl="1"/>
            <a:r>
              <a:rPr lang="en-US" sz="1800" dirty="0" smtClean="0"/>
              <a:t>Request UC IPM free online training </a:t>
            </a:r>
            <a:r>
              <a:rPr lang="en-US" sz="1800" b="0" dirty="0">
                <a:hlinkClick r:id="rId3"/>
              </a:rPr>
              <a:t>www.ipm.ucdavis.edu/training/school-and-child-care-ipm.html</a:t>
            </a:r>
            <a:r>
              <a:rPr lang="en-US" sz="1800" b="0" dirty="0"/>
              <a:t>  </a:t>
            </a:r>
            <a:endParaRPr lang="en-US" sz="1800" b="0" dirty="0" smtClean="0"/>
          </a:p>
          <a:p>
            <a:r>
              <a:rPr lang="en-US" sz="2400" dirty="0" smtClean="0"/>
              <a:t>3</a:t>
            </a:r>
            <a:r>
              <a:rPr lang="en-US" sz="2400" baseline="30000" dirty="0" smtClean="0"/>
              <a:t>rd</a:t>
            </a:r>
            <a:r>
              <a:rPr lang="en-US" sz="2400" dirty="0" smtClean="0"/>
              <a:t> party certification:</a:t>
            </a:r>
          </a:p>
          <a:p>
            <a:pPr lvl="1"/>
            <a:r>
              <a:rPr lang="en-US" sz="1600" dirty="0" err="1" smtClean="0"/>
              <a:t>EcoWise</a:t>
            </a:r>
            <a:r>
              <a:rPr lang="en-US" sz="1600" dirty="0"/>
              <a:t>, </a:t>
            </a:r>
            <a:r>
              <a:rPr lang="en-US" sz="1600" b="0" dirty="0" smtClean="0">
                <a:hlinkClick r:id="rId4"/>
              </a:rPr>
              <a:t>www.ecowisecertified.org</a:t>
            </a:r>
            <a:r>
              <a:rPr lang="en-US" sz="1600" b="0" dirty="0" smtClean="0"/>
              <a:t> </a:t>
            </a:r>
          </a:p>
          <a:p>
            <a:pPr lvl="1"/>
            <a:r>
              <a:rPr lang="en-US" sz="1600" dirty="0" err="1" smtClean="0"/>
              <a:t>GreenPro</a:t>
            </a:r>
            <a:r>
              <a:rPr lang="en-US" sz="1600" dirty="0" smtClean="0"/>
              <a:t>, </a:t>
            </a:r>
            <a:r>
              <a:rPr lang="en-US" sz="1600" b="0" dirty="0" smtClean="0">
                <a:hlinkClick r:id="rId5"/>
              </a:rPr>
              <a:t>www.whatisgreenpro.org</a:t>
            </a:r>
            <a:r>
              <a:rPr lang="en-US" sz="1600" b="0" dirty="0" smtClean="0"/>
              <a:t> </a:t>
            </a:r>
            <a:endParaRPr lang="en-US" sz="1600" b="0" dirty="0"/>
          </a:p>
          <a:p>
            <a:pPr lvl="1"/>
            <a:r>
              <a:rPr lang="en-US" sz="1600" dirty="0" err="1" smtClean="0"/>
              <a:t>GreenShield</a:t>
            </a:r>
            <a:r>
              <a:rPr lang="en-US" sz="1600" dirty="0"/>
              <a:t>, </a:t>
            </a:r>
            <a:r>
              <a:rPr lang="en-US" sz="1600" b="0" dirty="0" smtClean="0">
                <a:hlinkClick r:id="rId6"/>
              </a:rPr>
              <a:t>www.greenshieldcertified.org</a:t>
            </a:r>
            <a:r>
              <a:rPr lang="en-US" sz="1600" dirty="0" smtClean="0"/>
              <a:t>  </a:t>
            </a:r>
            <a:endParaRPr lang="en-US" sz="1600" dirty="0"/>
          </a:p>
        </p:txBody>
      </p:sp>
      <p:sp>
        <p:nvSpPr>
          <p:cNvPr id="4" name="Footer Placeholder 3"/>
          <p:cNvSpPr>
            <a:spLocks noGrp="1"/>
          </p:cNvSpPr>
          <p:nvPr>
            <p:ph type="ftr" sz="quarter" idx="11"/>
          </p:nvPr>
        </p:nvSpPr>
        <p:spPr>
          <a:xfrm rot="5400000">
            <a:off x="4747546" y="4942332"/>
            <a:ext cx="8229600" cy="365125"/>
          </a:xfrm>
        </p:spPr>
        <p:txBody>
          <a:bodyPr/>
          <a:lstStyle/>
          <a:p>
            <a:pPr>
              <a:defRPr/>
            </a:pPr>
            <a:r>
              <a:rPr lang="en-US" smtClean="0"/>
              <a:t>© UCSF CCHP 2016</a:t>
            </a:r>
            <a:endParaRPr lang="en-US" dirty="0"/>
          </a:p>
        </p:txBody>
      </p:sp>
      <p:sp>
        <p:nvSpPr>
          <p:cNvPr id="5" name="Slide Number Placeholder 4"/>
          <p:cNvSpPr>
            <a:spLocks noGrp="1"/>
          </p:cNvSpPr>
          <p:nvPr>
            <p:ph type="sldNum" sz="quarter" idx="12"/>
          </p:nvPr>
        </p:nvSpPr>
        <p:spPr/>
        <p:txBody>
          <a:bodyPr/>
          <a:lstStyle/>
          <a:p>
            <a:pPr>
              <a:defRPr/>
            </a:pPr>
            <a:fld id="{2731D5AD-D51F-428D-A300-1E9847199FE8}" type="slidenum">
              <a:rPr lang="en-US" smtClean="0"/>
              <a:pPr>
                <a:defRPr/>
              </a:pPr>
              <a:t>34</a:t>
            </a:fld>
            <a:endParaRPr lang="en-US" dirty="0"/>
          </a:p>
        </p:txBody>
      </p:sp>
      <p:pic>
        <p:nvPicPr>
          <p:cNvPr id="7" name="Picture 6"/>
          <p:cNvPicPr>
            <a:picLocks noChangeAspect="1"/>
          </p:cNvPicPr>
          <p:nvPr/>
        </p:nvPicPr>
        <p:blipFill rotWithShape="1">
          <a:blip r:embed="rId7">
            <a:extLst>
              <a:ext uri="{28A0092B-C50C-407E-A947-70E740481C1C}">
                <a14:useLocalDpi xmlns:a14="http://schemas.microsoft.com/office/drawing/2010/main" val="0"/>
              </a:ext>
            </a:extLst>
          </a:blip>
          <a:srcRect b="13178"/>
          <a:stretch/>
        </p:blipFill>
        <p:spPr>
          <a:xfrm>
            <a:off x="5624623" y="1775637"/>
            <a:ext cx="2703730" cy="3519377"/>
          </a:xfrm>
          <a:prstGeom prst="rect">
            <a:avLst/>
          </a:prstGeom>
        </p:spPr>
      </p:pic>
    </p:spTree>
    <p:extLst>
      <p:ext uri="{BB962C8B-B14F-4D97-AF65-F5344CB8AC3E}">
        <p14:creationId xmlns:p14="http://schemas.microsoft.com/office/powerpoint/2010/main" val="183636320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416101"/>
            <a:ext cx="8229600" cy="584776"/>
          </a:xfrm>
        </p:spPr>
        <p:txBody>
          <a:bodyPr/>
          <a:lstStyle/>
          <a:p>
            <a:r>
              <a:rPr lang="en-US" dirty="0" smtClean="0"/>
              <a:t>key resources for </a:t>
            </a:r>
            <a:r>
              <a:rPr lang="en-US" dirty="0" err="1" smtClean="0"/>
              <a:t>ipm</a:t>
            </a:r>
            <a:r>
              <a:rPr lang="en-US" dirty="0" smtClean="0"/>
              <a:t> support</a:t>
            </a:r>
            <a:endParaRPr lang="en-US" dirty="0"/>
          </a:p>
        </p:txBody>
      </p:sp>
      <p:sp>
        <p:nvSpPr>
          <p:cNvPr id="5" name="Content Placeholder 4"/>
          <p:cNvSpPr>
            <a:spLocks noGrp="1"/>
          </p:cNvSpPr>
          <p:nvPr>
            <p:ph sz="half" idx="1"/>
          </p:nvPr>
        </p:nvSpPr>
        <p:spPr>
          <a:xfrm>
            <a:off x="560070" y="1157760"/>
            <a:ext cx="3864446" cy="4525963"/>
          </a:xfrm>
        </p:spPr>
        <p:txBody>
          <a:bodyPr/>
          <a:lstStyle/>
          <a:p>
            <a:pPr marL="0" indent="0">
              <a:buNone/>
            </a:pPr>
            <a:r>
              <a:rPr lang="en-US" sz="2400" dirty="0" smtClean="0"/>
              <a:t>CA Department of Pesticide Regulation(DPR)</a:t>
            </a:r>
          </a:p>
          <a:p>
            <a:pPr marL="0" indent="0">
              <a:buNone/>
            </a:pPr>
            <a:r>
              <a:rPr lang="en-US" sz="1600" dirty="0" smtClean="0"/>
              <a:t>“Growing Up Green” Child Care IPM:  </a:t>
            </a:r>
            <a:r>
              <a:rPr lang="en-US" sz="1600" dirty="0" smtClean="0">
                <a:hlinkClick r:id="rId3"/>
              </a:rPr>
              <a:t>apps.cdpr.ca.gov/</a:t>
            </a:r>
            <a:r>
              <a:rPr lang="en-US" sz="1600" dirty="0" err="1" smtClean="0">
                <a:hlinkClick r:id="rId3"/>
              </a:rPr>
              <a:t>schoolipm</a:t>
            </a:r>
            <a:r>
              <a:rPr lang="en-US" sz="1600" dirty="0" smtClean="0">
                <a:hlinkClick r:id="rId3"/>
              </a:rPr>
              <a:t>/childcare/  </a:t>
            </a:r>
            <a:endParaRPr lang="en-US" sz="1600" dirty="0" smtClean="0"/>
          </a:p>
          <a:p>
            <a:pPr lvl="1"/>
            <a:r>
              <a:rPr lang="en-US" sz="2000" dirty="0" smtClean="0"/>
              <a:t>YouTube Video Series for Child Care Centers</a:t>
            </a:r>
          </a:p>
          <a:p>
            <a:pPr lvl="1"/>
            <a:r>
              <a:rPr lang="en-US" sz="2000" dirty="0" smtClean="0"/>
              <a:t>Free Online Healthy Schools Act IPM Training Courses</a:t>
            </a:r>
          </a:p>
        </p:txBody>
      </p:sp>
      <p:sp>
        <p:nvSpPr>
          <p:cNvPr id="6" name="Content Placeholder 5"/>
          <p:cNvSpPr>
            <a:spLocks noGrp="1"/>
          </p:cNvSpPr>
          <p:nvPr>
            <p:ph sz="half" idx="2"/>
          </p:nvPr>
        </p:nvSpPr>
        <p:spPr>
          <a:xfrm>
            <a:off x="4648200" y="1157760"/>
            <a:ext cx="4038600" cy="4525963"/>
          </a:xfrm>
        </p:spPr>
        <p:txBody>
          <a:bodyPr/>
          <a:lstStyle/>
          <a:p>
            <a:pPr marL="0" indent="0">
              <a:buNone/>
            </a:pPr>
            <a:r>
              <a:rPr lang="en-US" sz="2400" dirty="0"/>
              <a:t>UC Statewide Integrated Pest Management Program (UC </a:t>
            </a:r>
            <a:r>
              <a:rPr lang="en-US" sz="2400" dirty="0" smtClean="0"/>
              <a:t>IPM)</a:t>
            </a:r>
          </a:p>
          <a:p>
            <a:pPr marL="0" indent="0">
              <a:buNone/>
            </a:pPr>
            <a:r>
              <a:rPr lang="en-US" sz="1600" dirty="0" smtClean="0">
                <a:hlinkClick r:id="rId4"/>
              </a:rPr>
              <a:t>www.ipm.ucdavis.edu</a:t>
            </a:r>
            <a:r>
              <a:rPr lang="en-US" sz="1600" dirty="0" smtClean="0"/>
              <a:t>  </a:t>
            </a:r>
          </a:p>
          <a:p>
            <a:pPr marL="0" indent="0">
              <a:buNone/>
            </a:pPr>
            <a:endParaRPr lang="en-US" sz="1600" dirty="0" smtClean="0"/>
          </a:p>
          <a:p>
            <a:pPr lvl="1"/>
            <a:r>
              <a:rPr lang="en-US" sz="2000" dirty="0" smtClean="0"/>
              <a:t>Pest Sheets</a:t>
            </a:r>
          </a:p>
          <a:p>
            <a:pPr lvl="1"/>
            <a:r>
              <a:rPr lang="en-US" sz="2000" dirty="0" smtClean="0"/>
              <a:t>Free Online Training for PMPs</a:t>
            </a:r>
            <a:r>
              <a:rPr lang="en-US" sz="1600" dirty="0" smtClean="0"/>
              <a:t> </a:t>
            </a:r>
          </a:p>
          <a:p>
            <a:pPr lvl="2"/>
            <a:endParaRPr lang="en-US" sz="1600" dirty="0" smtClean="0"/>
          </a:p>
          <a:p>
            <a:endParaRPr lang="en-US" dirty="0"/>
          </a:p>
        </p:txBody>
      </p:sp>
      <p:sp>
        <p:nvSpPr>
          <p:cNvPr id="2" name="Footer Placeholder 1"/>
          <p:cNvSpPr>
            <a:spLocks noGrp="1"/>
          </p:cNvSpPr>
          <p:nvPr>
            <p:ph type="ftr" sz="quarter" idx="11"/>
          </p:nvPr>
        </p:nvSpPr>
        <p:spPr>
          <a:xfrm rot="5400000">
            <a:off x="4754562" y="4793022"/>
            <a:ext cx="8229600" cy="365125"/>
          </a:xfrm>
        </p:spPr>
        <p:txBody>
          <a:bodyPr/>
          <a:lstStyle/>
          <a:p>
            <a:pPr>
              <a:defRPr/>
            </a:pPr>
            <a:r>
              <a:rPr lang="en-US" dirty="0" smtClean="0"/>
              <a:t>© UCSF CCHP 2016</a:t>
            </a:r>
            <a:endParaRPr lang="en-US" dirty="0"/>
          </a:p>
        </p:txBody>
      </p:sp>
      <p:sp>
        <p:nvSpPr>
          <p:cNvPr id="3" name="Slide Number Placeholder 2"/>
          <p:cNvSpPr>
            <a:spLocks noGrp="1"/>
          </p:cNvSpPr>
          <p:nvPr>
            <p:ph type="sldNum" sz="quarter" idx="12"/>
          </p:nvPr>
        </p:nvSpPr>
        <p:spPr/>
        <p:txBody>
          <a:bodyPr/>
          <a:lstStyle/>
          <a:p>
            <a:pPr>
              <a:defRPr/>
            </a:pPr>
            <a:fld id="{0DC8DD3D-3B6D-4967-9ED6-D6EF882DCEAE}" type="slidenum">
              <a:rPr lang="en-US" smtClean="0"/>
              <a:pPr>
                <a:defRPr/>
              </a:pPr>
              <a:t>35</a:t>
            </a:fld>
            <a:endParaRPr lang="en-US" dirty="0"/>
          </a:p>
        </p:txBody>
      </p:sp>
      <p:cxnSp>
        <p:nvCxnSpPr>
          <p:cNvPr id="10" name="Straight Connector 9"/>
          <p:cNvCxnSpPr/>
          <p:nvPr/>
        </p:nvCxnSpPr>
        <p:spPr>
          <a:xfrm>
            <a:off x="4542503" y="1157760"/>
            <a:ext cx="0" cy="4839917"/>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2271864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Small group activity</a:t>
            </a:r>
            <a:endParaRPr lang="en-US" dirty="0"/>
          </a:p>
        </p:txBody>
      </p:sp>
      <p:sp>
        <p:nvSpPr>
          <p:cNvPr id="3" name="TextBox 2"/>
          <p:cNvSpPr txBox="1"/>
          <p:nvPr/>
        </p:nvSpPr>
        <p:spPr>
          <a:xfrm>
            <a:off x="1438275" y="1263817"/>
            <a:ext cx="3657599" cy="3970318"/>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2800" dirty="0" smtClean="0"/>
              <a:t>Instructions:</a:t>
            </a:r>
          </a:p>
          <a:p>
            <a:pPr marL="285750" indent="-285750">
              <a:buFont typeface="Arial" panose="020B0604020202020204" pitchFamily="34" charset="0"/>
              <a:buChar char="•"/>
            </a:pPr>
            <a:r>
              <a:rPr lang="en-US" sz="2800" dirty="0" smtClean="0"/>
              <a:t>Read pest scenario</a:t>
            </a:r>
          </a:p>
          <a:p>
            <a:pPr marL="285750" indent="-285750">
              <a:buFont typeface="Arial" panose="020B0604020202020204" pitchFamily="34" charset="0"/>
              <a:buChar char="•"/>
            </a:pPr>
            <a:r>
              <a:rPr lang="en-US" sz="2800" dirty="0" smtClean="0"/>
              <a:t>Using the corresponding pest sheet, list the 5 Steps of IPM for that pest</a:t>
            </a:r>
          </a:p>
          <a:p>
            <a:pPr marL="285750" indent="-285750">
              <a:buFont typeface="Arial" panose="020B0604020202020204" pitchFamily="34" charset="0"/>
              <a:buChar char="•"/>
            </a:pPr>
            <a:r>
              <a:rPr lang="en-US" sz="2800" dirty="0" smtClean="0"/>
              <a:t>Report back</a:t>
            </a:r>
          </a:p>
        </p:txBody>
      </p:sp>
      <p:sp>
        <p:nvSpPr>
          <p:cNvPr id="4" name="TextBox 3"/>
          <p:cNvSpPr txBox="1"/>
          <p:nvPr/>
        </p:nvSpPr>
        <p:spPr>
          <a:xfrm>
            <a:off x="5838826" y="1771648"/>
            <a:ext cx="2095499" cy="2954655"/>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r>
              <a:rPr lang="en-US" sz="2400" dirty="0" smtClean="0"/>
              <a:t>5 Steps of IPM:</a:t>
            </a:r>
          </a:p>
          <a:p>
            <a:pPr marL="285750" indent="-285750">
              <a:buFont typeface="Arial" panose="020B0604020202020204" pitchFamily="34" charset="0"/>
              <a:buChar char="•"/>
            </a:pPr>
            <a:r>
              <a:rPr lang="en-US" sz="2400" dirty="0" smtClean="0"/>
              <a:t>Prevent</a:t>
            </a:r>
          </a:p>
          <a:p>
            <a:pPr marL="285750" indent="-285750">
              <a:buFont typeface="Arial" panose="020B0604020202020204" pitchFamily="34" charset="0"/>
              <a:buChar char="•"/>
            </a:pPr>
            <a:r>
              <a:rPr lang="en-US" sz="2400" dirty="0" smtClean="0"/>
              <a:t>Inspect</a:t>
            </a:r>
          </a:p>
          <a:p>
            <a:pPr marL="285750" indent="-285750">
              <a:buFont typeface="Arial" panose="020B0604020202020204" pitchFamily="34" charset="0"/>
              <a:buChar char="•"/>
            </a:pPr>
            <a:r>
              <a:rPr lang="en-US" sz="2400" dirty="0" smtClean="0"/>
              <a:t>Identify</a:t>
            </a:r>
          </a:p>
          <a:p>
            <a:pPr marL="285750" indent="-285750">
              <a:buFont typeface="Arial" panose="020B0604020202020204" pitchFamily="34" charset="0"/>
              <a:buChar char="•"/>
            </a:pPr>
            <a:r>
              <a:rPr lang="en-US" sz="2400" dirty="0" smtClean="0"/>
              <a:t>Monitor</a:t>
            </a:r>
          </a:p>
          <a:p>
            <a:pPr marL="285750" indent="-285750">
              <a:buFont typeface="Arial" panose="020B0604020202020204" pitchFamily="34" charset="0"/>
              <a:buChar char="•"/>
            </a:pPr>
            <a:r>
              <a:rPr lang="en-US" sz="2400" dirty="0" smtClean="0"/>
              <a:t>Manage</a:t>
            </a:r>
          </a:p>
          <a:p>
            <a:pPr marL="285750" indent="-285750">
              <a:buFont typeface="Arial" panose="020B0604020202020204" pitchFamily="34" charset="0"/>
              <a:buChar char="•"/>
            </a:pPr>
            <a:endParaRPr 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63727" y="866922"/>
            <a:ext cx="365125" cy="822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4984210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0850"/>
            <a:ext cx="8229600" cy="966788"/>
          </a:xfrm>
        </p:spPr>
        <p:txBody>
          <a:bodyPr/>
          <a:lstStyle/>
          <a:p>
            <a:pPr>
              <a:defRPr/>
            </a:pPr>
            <a:r>
              <a:rPr lang="en-US" dirty="0" smtClean="0">
                <a:latin typeface="+mj-lt"/>
              </a:rPr>
              <a:t>Contact Information</a:t>
            </a:r>
            <a:endParaRPr lang="en-US" dirty="0">
              <a:latin typeface="+mj-lt"/>
            </a:endParaRPr>
          </a:p>
        </p:txBody>
      </p:sp>
      <p:sp>
        <p:nvSpPr>
          <p:cNvPr id="4" name="Text Placeholder 3"/>
          <p:cNvSpPr>
            <a:spLocks noGrp="1"/>
          </p:cNvSpPr>
          <p:nvPr>
            <p:ph type="body" sz="half" idx="1"/>
          </p:nvPr>
        </p:nvSpPr>
        <p:spPr>
          <a:xfrm>
            <a:off x="300038" y="1725930"/>
            <a:ext cx="5174932" cy="4400233"/>
          </a:xfrm>
        </p:spPr>
        <p:txBody>
          <a:bodyPr/>
          <a:lstStyle/>
          <a:p>
            <a:pPr marL="0" indent="0">
              <a:spcBef>
                <a:spcPts val="0"/>
              </a:spcBef>
              <a:buFontTx/>
              <a:buNone/>
              <a:defRPr/>
            </a:pPr>
            <a:r>
              <a:rPr lang="en-US" sz="3200" dirty="0" smtClean="0"/>
              <a:t>Your Name</a:t>
            </a:r>
          </a:p>
          <a:p>
            <a:pPr marL="0" indent="0">
              <a:spcBef>
                <a:spcPts val="0"/>
              </a:spcBef>
              <a:buFontTx/>
              <a:buNone/>
              <a:defRPr/>
            </a:pPr>
            <a:r>
              <a:rPr lang="en-US" sz="2000" dirty="0" smtClean="0"/>
              <a:t>Contact Information</a:t>
            </a:r>
          </a:p>
          <a:p>
            <a:pPr marL="0" indent="0">
              <a:spcBef>
                <a:spcPts val="0"/>
              </a:spcBef>
              <a:buFontTx/>
              <a:buNone/>
              <a:defRPr/>
            </a:pPr>
            <a:endParaRPr lang="en-US" sz="3200" dirty="0" smtClean="0"/>
          </a:p>
          <a:p>
            <a:pPr marL="0" indent="0">
              <a:spcBef>
                <a:spcPts val="0"/>
              </a:spcBef>
              <a:buFontTx/>
              <a:buNone/>
              <a:defRPr/>
            </a:pPr>
            <a:endParaRPr lang="en-US" sz="3200" dirty="0" smtClean="0"/>
          </a:p>
          <a:p>
            <a:pPr marL="0" indent="0">
              <a:spcBef>
                <a:spcPts val="0"/>
              </a:spcBef>
              <a:buFontTx/>
              <a:buNone/>
              <a:defRPr/>
            </a:pPr>
            <a:endParaRPr lang="en-US" sz="3200" dirty="0"/>
          </a:p>
          <a:p>
            <a:pPr marL="0" indent="0">
              <a:spcBef>
                <a:spcPts val="0"/>
              </a:spcBef>
              <a:buFontTx/>
              <a:buNone/>
              <a:defRPr/>
            </a:pPr>
            <a:r>
              <a:rPr lang="en-US" sz="2000" b="1" dirty="0" smtClean="0"/>
              <a:t>UCSF Contact:</a:t>
            </a:r>
            <a:r>
              <a:rPr lang="en-US" sz="2000" b="1" dirty="0"/>
              <a:t> </a:t>
            </a:r>
            <a:endParaRPr lang="en-US" sz="2000" b="1" dirty="0" smtClean="0"/>
          </a:p>
          <a:p>
            <a:pPr marL="0" indent="0">
              <a:spcBef>
                <a:spcPts val="0"/>
              </a:spcBef>
              <a:buFontTx/>
              <a:buNone/>
              <a:defRPr/>
            </a:pPr>
            <a:r>
              <a:rPr lang="en-US" sz="2000" dirty="0" smtClean="0"/>
              <a:t>Kimberly Hazard</a:t>
            </a:r>
          </a:p>
          <a:p>
            <a:pPr marL="0" indent="0">
              <a:spcBef>
                <a:spcPts val="0"/>
              </a:spcBef>
              <a:buFontTx/>
              <a:buNone/>
              <a:defRPr/>
            </a:pPr>
            <a:r>
              <a:rPr lang="en-US" sz="2000" dirty="0" smtClean="0"/>
              <a:t>Project Coordinator, </a:t>
            </a:r>
          </a:p>
          <a:p>
            <a:pPr marL="0" indent="0">
              <a:spcBef>
                <a:spcPts val="0"/>
              </a:spcBef>
              <a:buFontTx/>
              <a:buNone/>
              <a:defRPr/>
            </a:pPr>
            <a:r>
              <a:rPr lang="en-US" sz="2000" dirty="0" smtClean="0"/>
              <a:t>UCSF IPM Project</a:t>
            </a:r>
          </a:p>
          <a:p>
            <a:pPr marL="0" indent="0">
              <a:spcBef>
                <a:spcPts val="0"/>
              </a:spcBef>
              <a:buFontTx/>
              <a:buNone/>
              <a:defRPr/>
            </a:pPr>
            <a:r>
              <a:rPr lang="en-US" sz="2000" dirty="0" smtClean="0"/>
              <a:t>Kimberly.Hazard@ucsf.edu</a:t>
            </a:r>
          </a:p>
          <a:p>
            <a:pPr marL="0" indent="0">
              <a:spcBef>
                <a:spcPts val="0"/>
              </a:spcBef>
              <a:buFontTx/>
              <a:buNone/>
              <a:defRPr/>
            </a:pPr>
            <a:endParaRPr lang="en-US" sz="2000" dirty="0" smtClean="0"/>
          </a:p>
          <a:p>
            <a:pPr marL="0" indent="0">
              <a:spcBef>
                <a:spcPts val="0"/>
              </a:spcBef>
              <a:buFontTx/>
              <a:buNone/>
              <a:defRPr/>
            </a:pPr>
            <a:endParaRPr lang="en-US" sz="2000" dirty="0"/>
          </a:p>
          <a:p>
            <a:pPr marL="0" lvl="0" indent="0">
              <a:buNone/>
              <a:defRPr/>
            </a:pPr>
            <a:endParaRPr lang="en-US" dirty="0" smtClean="0">
              <a:solidFill>
                <a:prstClr val="black"/>
              </a:solidFill>
            </a:endParaRPr>
          </a:p>
          <a:p>
            <a:pPr marL="0" lvl="0" indent="0">
              <a:buNone/>
              <a:defRPr/>
            </a:pPr>
            <a:endParaRPr lang="en-US" b="1" dirty="0">
              <a:solidFill>
                <a:prstClr val="black"/>
              </a:solidFill>
            </a:endParaRPr>
          </a:p>
          <a:p>
            <a:pPr marL="0" indent="0">
              <a:buFontTx/>
              <a:buNone/>
              <a:defRPr/>
            </a:pPr>
            <a:endParaRPr lang="en-US" sz="2000" dirty="0" smtClean="0"/>
          </a:p>
          <a:p>
            <a:pPr marL="0" indent="0">
              <a:buNone/>
              <a:defRPr/>
            </a:pPr>
            <a:endParaRPr lang="en-US" sz="2400" dirty="0" smtClean="0"/>
          </a:p>
          <a:p>
            <a:pPr marL="0" indent="0">
              <a:buFontTx/>
              <a:buNone/>
              <a:defRPr/>
            </a:pPr>
            <a:endParaRPr lang="en-US" sz="2000" dirty="0"/>
          </a:p>
          <a:p>
            <a:pPr marL="0" indent="0">
              <a:buFontTx/>
              <a:buNone/>
              <a:defRPr/>
            </a:pPr>
            <a:endParaRPr lang="en-US" sz="2000" dirty="0"/>
          </a:p>
        </p:txBody>
      </p:sp>
      <p:sp>
        <p:nvSpPr>
          <p:cNvPr id="47109"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ヒラギノ角ゴ Pro W3"/>
                <a:cs typeface="ヒラギノ角ゴ Pro W3"/>
              </a:defRPr>
            </a:lvl1pPr>
            <a:lvl2pPr marL="742950" indent="-285750" eaLnBrk="0" hangingPunct="0">
              <a:defRPr>
                <a:solidFill>
                  <a:schemeClr val="tx1"/>
                </a:solidFill>
                <a:latin typeface="Arial" pitchFamily="34" charset="0"/>
                <a:ea typeface="ヒラギノ角ゴ Pro W3"/>
                <a:cs typeface="ヒラギノ角ゴ Pro W3"/>
              </a:defRPr>
            </a:lvl2pPr>
            <a:lvl3pPr marL="1143000" indent="-228600" eaLnBrk="0" hangingPunct="0">
              <a:defRPr>
                <a:solidFill>
                  <a:schemeClr val="tx1"/>
                </a:solidFill>
                <a:latin typeface="Arial" pitchFamily="34" charset="0"/>
                <a:ea typeface="ヒラギノ角ゴ Pro W3"/>
                <a:cs typeface="ヒラギノ角ゴ Pro W3"/>
              </a:defRPr>
            </a:lvl3pPr>
            <a:lvl4pPr marL="1600200" indent="-228600" eaLnBrk="0" hangingPunct="0">
              <a:defRPr>
                <a:solidFill>
                  <a:schemeClr val="tx1"/>
                </a:solidFill>
                <a:latin typeface="Arial" pitchFamily="34" charset="0"/>
                <a:ea typeface="ヒラギノ角ゴ Pro W3"/>
                <a:cs typeface="ヒラギノ角ゴ Pro W3"/>
              </a:defRPr>
            </a:lvl4pPr>
            <a:lvl5pPr marL="2057400" indent="-228600" eaLnBrk="0" hangingPunct="0">
              <a:defRPr>
                <a:solidFill>
                  <a:schemeClr val="tx1"/>
                </a:solidFill>
                <a:latin typeface="Arial" pitchFamily="34" charset="0"/>
                <a:ea typeface="ヒラギノ角ゴ Pro W3"/>
                <a:cs typeface="ヒラギノ角ゴ Pro W3"/>
              </a:defRPr>
            </a:lvl5pPr>
            <a:lvl6pPr marL="25146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6pPr>
            <a:lvl7pPr marL="29718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7pPr>
            <a:lvl8pPr marL="34290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8pPr>
            <a:lvl9pPr marL="38862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9pPr>
          </a:lstStyle>
          <a:p>
            <a:pPr eaLnBrk="1" hangingPunct="1"/>
            <a:fld id="{29DF3E78-1473-4648-A57B-DD758BF28738}" type="slidenum">
              <a:rPr lang="en-US" altLang="en-US" smtClean="0">
                <a:solidFill>
                  <a:srgbClr val="898989"/>
                </a:solidFill>
                <a:latin typeface="News Gothic MT"/>
              </a:rPr>
              <a:pPr eaLnBrk="1" hangingPunct="1"/>
              <a:t>37</a:t>
            </a:fld>
            <a:endParaRPr lang="en-US" altLang="en-US" smtClean="0">
              <a:solidFill>
                <a:srgbClr val="898989"/>
              </a:solidFill>
              <a:latin typeface="News Gothic MT"/>
            </a:endParaRPr>
          </a:p>
        </p:txBody>
      </p:sp>
      <p:pic>
        <p:nvPicPr>
          <p:cNvPr id="47110" name="Picture 5"/>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955030" y="3654234"/>
            <a:ext cx="2731770" cy="1997507"/>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7" name="Footer Placeholder 3"/>
          <p:cNvSpPr>
            <a:spLocks noGrp="1"/>
          </p:cNvSpPr>
          <p:nvPr>
            <p:ph type="ftr" sz="quarter" idx="11"/>
          </p:nvPr>
        </p:nvSpPr>
        <p:spPr>
          <a:xfrm rot="5400000">
            <a:off x="4837887" y="4982979"/>
            <a:ext cx="8229600" cy="365125"/>
          </a:xfrm>
        </p:spPr>
        <p:txBody>
          <a:bodyPr/>
          <a:lstStyle/>
          <a:p>
            <a:pPr>
              <a:defRPr/>
            </a:pPr>
            <a:r>
              <a:rPr lang="en-US" smtClean="0"/>
              <a:t>© UCSF CCHP 2016</a:t>
            </a:r>
            <a:endParaRPr lang="en-US" dirty="0"/>
          </a:p>
        </p:txBody>
      </p:sp>
      <p:sp>
        <p:nvSpPr>
          <p:cNvPr id="3" name="TextBox 2"/>
          <p:cNvSpPr txBox="1"/>
          <p:nvPr/>
        </p:nvSpPr>
        <p:spPr>
          <a:xfrm>
            <a:off x="2600325" y="1050741"/>
            <a:ext cx="3943350" cy="461665"/>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n-US" sz="2400" dirty="0" smtClean="0"/>
              <a:t>cchp.ucsf.edu</a:t>
            </a:r>
            <a:endParaRPr lang="en-US"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819275"/>
            <a:ext cx="8229600" cy="4306889"/>
          </a:xfrm>
        </p:spPr>
        <p:txBody>
          <a:bodyPr/>
          <a:lstStyle/>
          <a:p>
            <a:pPr marL="0" indent="0" algn="ctr">
              <a:buNone/>
            </a:pPr>
            <a:r>
              <a:rPr lang="en-US" b="1" dirty="0" smtClean="0"/>
              <a:t>To reduce the exposure of pesticides for young children in family child care homes.</a:t>
            </a:r>
          </a:p>
          <a:p>
            <a:pPr marL="0" indent="0" algn="ctr">
              <a:buNone/>
            </a:pPr>
            <a:endParaRPr lang="en-US" sz="1600" b="1" dirty="0" smtClean="0"/>
          </a:p>
          <a:p>
            <a:r>
              <a:rPr lang="en-US" dirty="0" smtClean="0"/>
              <a:t>Protect children’s health</a:t>
            </a:r>
          </a:p>
          <a:p>
            <a:r>
              <a:rPr lang="en-US" dirty="0" smtClean="0"/>
              <a:t>Protect the health of providers and family members</a:t>
            </a:r>
          </a:p>
          <a:p>
            <a:r>
              <a:rPr lang="en-US" dirty="0" smtClean="0"/>
              <a:t>Protect the environment</a:t>
            </a:r>
            <a:endParaRPr lang="en-US" dirty="0"/>
          </a:p>
        </p:txBody>
      </p:sp>
      <p:pic>
        <p:nvPicPr>
          <p:cNvPr id="1026" name="Picture 2" descr="http://undergradsuccess.com/wp-content/uploads/2014/07/goals.jpg"/>
          <p:cNvPicPr>
            <a:picLocks noChangeAspect="1" noChangeArrowheads="1"/>
          </p:cNvPicPr>
          <p:nvPr/>
        </p:nvPicPr>
        <p:blipFill rotWithShape="1">
          <a:blip r:embed="rId3">
            <a:extLst>
              <a:ext uri="{28A0092B-C50C-407E-A947-70E740481C1C}">
                <a14:useLocalDpi xmlns:a14="http://schemas.microsoft.com/office/drawing/2010/main" val="0"/>
              </a:ext>
            </a:extLst>
          </a:blip>
          <a:srcRect t="18111" b="23061"/>
          <a:stretch/>
        </p:blipFill>
        <p:spPr bwMode="auto">
          <a:xfrm>
            <a:off x="2818407" y="285750"/>
            <a:ext cx="3507185" cy="1381125"/>
          </a:xfrm>
          <a:prstGeom prst="rect">
            <a:avLst/>
          </a:prstGeom>
          <a:noFill/>
          <a:extLst>
            <a:ext uri="{909E8E84-426E-40DD-AFC4-6F175D3DCCD1}">
              <a14:hiddenFill xmlns:a14="http://schemas.microsoft.com/office/drawing/2010/main">
                <a:solidFill>
                  <a:srgbClr val="FFFFFF"/>
                </a:solidFill>
              </a14:hiddenFill>
            </a:ext>
          </a:extLst>
        </p:spPr>
      </p:pic>
      <p:sp>
        <p:nvSpPr>
          <p:cNvPr id="4" name="Footer Placeholder 3"/>
          <p:cNvSpPr>
            <a:spLocks noGrp="1"/>
          </p:cNvSpPr>
          <p:nvPr>
            <p:ph type="ftr" sz="quarter" idx="11"/>
          </p:nvPr>
        </p:nvSpPr>
        <p:spPr>
          <a:xfrm rot="5400000">
            <a:off x="4784724" y="4908550"/>
            <a:ext cx="8229600" cy="365125"/>
          </a:xfrm>
        </p:spPr>
        <p:txBody>
          <a:bodyPr/>
          <a:lstStyle/>
          <a:p>
            <a:pPr>
              <a:defRPr/>
            </a:pPr>
            <a:r>
              <a:rPr lang="en-US" dirty="0" smtClean="0"/>
              <a:t>© UCSF CCHP 2016</a:t>
            </a:r>
            <a:endParaRPr lang="en-US" dirty="0"/>
          </a:p>
        </p:txBody>
      </p:sp>
      <p:sp>
        <p:nvSpPr>
          <p:cNvPr id="5" name="Slide Number Placeholder 4"/>
          <p:cNvSpPr>
            <a:spLocks noGrp="1"/>
          </p:cNvSpPr>
          <p:nvPr>
            <p:ph type="sldNum" sz="quarter" idx="12"/>
          </p:nvPr>
        </p:nvSpPr>
        <p:spPr/>
        <p:txBody>
          <a:bodyPr/>
          <a:lstStyle/>
          <a:p>
            <a:pPr>
              <a:defRPr/>
            </a:pPr>
            <a:fld id="{2731D5AD-D51F-428D-A300-1E9847199FE8}" type="slidenum">
              <a:rPr lang="en-US" smtClean="0"/>
              <a:pPr>
                <a:defRPr/>
              </a:pPr>
              <a:t>4</a:t>
            </a:fld>
            <a:endParaRPr lang="en-US" dirty="0"/>
          </a:p>
        </p:txBody>
      </p:sp>
    </p:spTree>
    <p:extLst>
      <p:ext uri="{BB962C8B-B14F-4D97-AF65-F5344CB8AC3E}">
        <p14:creationId xmlns:p14="http://schemas.microsoft.com/office/powerpoint/2010/main" val="321734330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latin typeface="+mj-lt"/>
              </a:rPr>
              <a:t>AGENDA</a:t>
            </a:r>
            <a:endParaRPr lang="en-US" dirty="0">
              <a:latin typeface="+mj-lt"/>
            </a:endParaRPr>
          </a:p>
        </p:txBody>
      </p:sp>
      <p:sp>
        <p:nvSpPr>
          <p:cNvPr id="6" name="Content Placeholder 5"/>
          <p:cNvSpPr>
            <a:spLocks noGrp="1"/>
          </p:cNvSpPr>
          <p:nvPr>
            <p:ph idx="1"/>
          </p:nvPr>
        </p:nvSpPr>
        <p:spPr>
          <a:xfrm>
            <a:off x="457201" y="1485570"/>
            <a:ext cx="5371374" cy="4640594"/>
          </a:xfrm>
        </p:spPr>
        <p:txBody>
          <a:bodyPr/>
          <a:lstStyle/>
          <a:p>
            <a:pPr>
              <a:lnSpc>
                <a:spcPct val="130000"/>
              </a:lnSpc>
            </a:pPr>
            <a:r>
              <a:rPr lang="en-US" dirty="0" smtClean="0"/>
              <a:t>Pests</a:t>
            </a:r>
          </a:p>
          <a:p>
            <a:pPr>
              <a:lnSpc>
                <a:spcPct val="130000"/>
              </a:lnSpc>
            </a:pPr>
            <a:r>
              <a:rPr lang="en-US" dirty="0" smtClean="0"/>
              <a:t>Pesticides </a:t>
            </a:r>
          </a:p>
          <a:p>
            <a:pPr>
              <a:lnSpc>
                <a:spcPct val="130000"/>
              </a:lnSpc>
            </a:pPr>
            <a:r>
              <a:rPr lang="en-US" dirty="0" smtClean="0"/>
              <a:t>Integrated Pest Management(IPM)</a:t>
            </a:r>
            <a:endParaRPr lang="en-US" dirty="0"/>
          </a:p>
          <a:p>
            <a:pPr>
              <a:lnSpc>
                <a:spcPct val="130000"/>
              </a:lnSpc>
            </a:pPr>
            <a:r>
              <a:rPr lang="en-US" dirty="0" smtClean="0"/>
              <a:t>Group Activity: Pest Scenarios with Pest Sheets</a:t>
            </a:r>
          </a:p>
          <a:p>
            <a:pPr marL="0" indent="0">
              <a:buNone/>
            </a:pPr>
            <a:endParaRPr lang="en-US" dirty="0" smtClean="0"/>
          </a:p>
        </p:txBody>
      </p:sp>
      <p:sp>
        <p:nvSpPr>
          <p:cNvPr id="4" name="Slide Number Placeholder 3"/>
          <p:cNvSpPr>
            <a:spLocks noGrp="1"/>
          </p:cNvSpPr>
          <p:nvPr>
            <p:ph type="sldNum" sz="quarter" idx="12"/>
          </p:nvPr>
        </p:nvSpPr>
        <p:spPr/>
        <p:txBody>
          <a:bodyPr/>
          <a:lstStyle/>
          <a:p>
            <a:pPr>
              <a:defRPr/>
            </a:pPr>
            <a:fld id="{4DC92119-D808-491A-92C7-1F4EA4F55E38}" type="slidenum">
              <a:rPr lang="en-US" smtClean="0"/>
              <a:pPr>
                <a:defRPr/>
              </a:pPr>
              <a:t>5</a:t>
            </a:fld>
            <a:endParaRPr lang="en-US" dirty="0"/>
          </a:p>
        </p:txBody>
      </p:sp>
      <p:sp>
        <p:nvSpPr>
          <p:cNvPr id="3" name="Content Placeholder 2"/>
          <p:cNvSpPr txBox="1">
            <a:spLocks/>
          </p:cNvSpPr>
          <p:nvPr/>
        </p:nvSpPr>
        <p:spPr>
          <a:xfrm>
            <a:off x="717550" y="1600200"/>
            <a:ext cx="7969250" cy="4525963"/>
          </a:xfrm>
          <a:prstGeom prst="rect">
            <a:avLst/>
          </a:prstGeom>
        </p:spPr>
        <p:txBody>
          <a:bodyPr/>
          <a:lstStyle/>
          <a:p>
            <a:pPr algn="ctr" eaLnBrk="0" hangingPunct="0">
              <a:spcBef>
                <a:spcPct val="20000"/>
              </a:spcBef>
              <a:defRPr/>
            </a:pPr>
            <a:endParaRPr lang="en-US" sz="3200" spc="300" dirty="0">
              <a:latin typeface="News Gothic MT"/>
              <a:ea typeface="ヒラギノ角ゴ Pro W3" pitchFamily="37" charset="-128"/>
              <a:cs typeface="News Gothic MT"/>
            </a:endParaRPr>
          </a:p>
        </p:txBody>
      </p:sp>
      <p:sp>
        <p:nvSpPr>
          <p:cNvPr id="7" name="Footer Placeholder 3"/>
          <p:cNvSpPr>
            <a:spLocks noGrp="1"/>
          </p:cNvSpPr>
          <p:nvPr>
            <p:ph type="ftr" sz="quarter" idx="11"/>
          </p:nvPr>
        </p:nvSpPr>
        <p:spPr>
          <a:xfrm rot="5400000">
            <a:off x="4784724" y="4908550"/>
            <a:ext cx="8229600" cy="365125"/>
          </a:xfrm>
        </p:spPr>
        <p:txBody>
          <a:bodyPr/>
          <a:lstStyle/>
          <a:p>
            <a:pPr>
              <a:defRPr/>
            </a:pPr>
            <a:r>
              <a:rPr lang="en-US" smtClean="0"/>
              <a:t>© UCSF CCHP 2016</a:t>
            </a:r>
            <a:endParaRPr lang="en-US" dirty="0"/>
          </a:p>
        </p:txBody>
      </p:sp>
      <p:pic>
        <p:nvPicPr>
          <p:cNvPr id="5" name="Picture 4"/>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rcRect l="10020" r="18526"/>
          <a:stretch/>
        </p:blipFill>
        <p:spPr>
          <a:xfrm>
            <a:off x="5711218" y="1848456"/>
            <a:ext cx="2533834" cy="2365237"/>
          </a:xfrm>
          <a:prstGeom prst="rect">
            <a:avLst/>
          </a:prstGeom>
          <a:ln w="28575">
            <a:solidFill>
              <a:schemeClr val="tx1"/>
            </a:solidFill>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latin typeface="+mj-lt"/>
              </a:rPr>
              <a:t>What is a pest?</a:t>
            </a:r>
            <a:endParaRPr lang="en-US" dirty="0">
              <a:latin typeface="+mj-lt"/>
            </a:endParaRPr>
          </a:p>
        </p:txBody>
      </p:sp>
      <p:sp>
        <p:nvSpPr>
          <p:cNvPr id="3" name="Content Placeholder 2"/>
          <p:cNvSpPr>
            <a:spLocks noGrp="1"/>
          </p:cNvSpPr>
          <p:nvPr>
            <p:ph idx="1"/>
          </p:nvPr>
        </p:nvSpPr>
        <p:spPr>
          <a:xfrm>
            <a:off x="457200" y="4291013"/>
            <a:ext cx="8229600" cy="1676400"/>
          </a:xfrm>
        </p:spPr>
        <p:txBody>
          <a:bodyPr>
            <a:normAutofit fontScale="92500" lnSpcReduction="20000"/>
          </a:bodyPr>
          <a:lstStyle/>
          <a:p>
            <a:pPr>
              <a:buFontTx/>
              <a:buNone/>
              <a:defRPr/>
            </a:pPr>
            <a:endParaRPr lang="en-US" dirty="0" smtClean="0">
              <a:latin typeface="+mn-lt"/>
            </a:endParaRPr>
          </a:p>
          <a:p>
            <a:pPr algn="ctr">
              <a:buFontTx/>
              <a:buNone/>
              <a:defRPr/>
            </a:pPr>
            <a:r>
              <a:rPr lang="en-US" dirty="0" smtClean="0">
                <a:latin typeface="+mn-lt"/>
                <a:cs typeface="Arial" pitchFamily="34" charset="0"/>
              </a:rPr>
              <a:t>A pest is any living organism that causes</a:t>
            </a:r>
          </a:p>
          <a:p>
            <a:pPr algn="ctr">
              <a:buFontTx/>
              <a:buNone/>
              <a:defRPr/>
            </a:pPr>
            <a:r>
              <a:rPr lang="en-US" dirty="0" smtClean="0">
                <a:latin typeface="+mn-lt"/>
                <a:cs typeface="Arial" pitchFamily="34" charset="0"/>
              </a:rPr>
              <a:t>damage or discomfort, or transmits or</a:t>
            </a:r>
          </a:p>
          <a:p>
            <a:pPr algn="ctr">
              <a:buFontTx/>
              <a:buNone/>
              <a:defRPr/>
            </a:pPr>
            <a:r>
              <a:rPr lang="en-US" dirty="0" smtClean="0">
                <a:latin typeface="+mn-lt"/>
                <a:cs typeface="Arial" pitchFamily="34" charset="0"/>
              </a:rPr>
              <a:t>produces disease.  </a:t>
            </a:r>
            <a:endParaRPr lang="en-US" dirty="0">
              <a:latin typeface="+mn-lt"/>
              <a:cs typeface="Arial" pitchFamily="34" charset="0"/>
            </a:endParaRPr>
          </a:p>
        </p:txBody>
      </p:sp>
      <p:sp>
        <p:nvSpPr>
          <p:cNvPr id="12292"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ヒラギノ角ゴ Pro W3"/>
                <a:cs typeface="ヒラギノ角ゴ Pro W3"/>
              </a:defRPr>
            </a:lvl1pPr>
            <a:lvl2pPr marL="742950" indent="-285750" eaLnBrk="0" hangingPunct="0">
              <a:defRPr>
                <a:solidFill>
                  <a:schemeClr val="tx1"/>
                </a:solidFill>
                <a:latin typeface="Arial" pitchFamily="34" charset="0"/>
                <a:ea typeface="ヒラギノ角ゴ Pro W3"/>
                <a:cs typeface="ヒラギノ角ゴ Pro W3"/>
              </a:defRPr>
            </a:lvl2pPr>
            <a:lvl3pPr marL="1143000" indent="-228600" eaLnBrk="0" hangingPunct="0">
              <a:defRPr>
                <a:solidFill>
                  <a:schemeClr val="tx1"/>
                </a:solidFill>
                <a:latin typeface="Arial" pitchFamily="34" charset="0"/>
                <a:ea typeface="ヒラギノ角ゴ Pro W3"/>
                <a:cs typeface="ヒラギノ角ゴ Pro W3"/>
              </a:defRPr>
            </a:lvl3pPr>
            <a:lvl4pPr marL="1600200" indent="-228600" eaLnBrk="0" hangingPunct="0">
              <a:defRPr>
                <a:solidFill>
                  <a:schemeClr val="tx1"/>
                </a:solidFill>
                <a:latin typeface="Arial" pitchFamily="34" charset="0"/>
                <a:ea typeface="ヒラギノ角ゴ Pro W3"/>
                <a:cs typeface="ヒラギノ角ゴ Pro W3"/>
              </a:defRPr>
            </a:lvl4pPr>
            <a:lvl5pPr marL="2057400" indent="-228600" eaLnBrk="0" hangingPunct="0">
              <a:defRPr>
                <a:solidFill>
                  <a:schemeClr val="tx1"/>
                </a:solidFill>
                <a:latin typeface="Arial" pitchFamily="34" charset="0"/>
                <a:ea typeface="ヒラギノ角ゴ Pro W3"/>
                <a:cs typeface="ヒラギノ角ゴ Pro W3"/>
              </a:defRPr>
            </a:lvl5pPr>
            <a:lvl6pPr marL="25146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6pPr>
            <a:lvl7pPr marL="29718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7pPr>
            <a:lvl8pPr marL="34290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8pPr>
            <a:lvl9pPr marL="38862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9pPr>
          </a:lstStyle>
          <a:p>
            <a:pPr eaLnBrk="1" hangingPunct="1"/>
            <a:fld id="{FE34E769-1766-42CA-B494-1027B3E0AB12}" type="slidenum">
              <a:rPr lang="en-US" altLang="en-US" smtClean="0">
                <a:solidFill>
                  <a:srgbClr val="898989"/>
                </a:solidFill>
                <a:latin typeface="News Gothic MT"/>
              </a:rPr>
              <a:pPr eaLnBrk="1" hangingPunct="1"/>
              <a:t>6</a:t>
            </a:fld>
            <a:endParaRPr lang="en-US" altLang="en-US" smtClean="0">
              <a:solidFill>
                <a:srgbClr val="898989"/>
              </a:solidFill>
              <a:latin typeface="News Gothic MT"/>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6863" y="1227138"/>
            <a:ext cx="5984875" cy="3325812"/>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7" name="Footer Placeholder 3"/>
          <p:cNvSpPr>
            <a:spLocks noGrp="1"/>
          </p:cNvSpPr>
          <p:nvPr>
            <p:ph type="ftr" sz="quarter" idx="11"/>
          </p:nvPr>
        </p:nvSpPr>
        <p:spPr>
          <a:xfrm rot="5400000">
            <a:off x="4784724" y="4908550"/>
            <a:ext cx="8229600" cy="365125"/>
          </a:xfrm>
        </p:spPr>
        <p:txBody>
          <a:bodyPr/>
          <a:lstStyle/>
          <a:p>
            <a:pPr>
              <a:defRPr/>
            </a:pPr>
            <a:r>
              <a:rPr lang="en-US" smtClean="0"/>
              <a:t>© UCSF CCHP 2016</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4" presetClass="entr" presetSubtype="16" fill="hold" nodeType="clickEffect">
                                  <p:stCondLst>
                                    <p:cond delay="0"/>
                                  </p:stCondLst>
                                  <p:childTnLst>
                                    <p:set>
                                      <p:cBhvr>
                                        <p:cTn id="14" dur="1" fill="hold">
                                          <p:stCondLst>
                                            <p:cond delay="0"/>
                                          </p:stCondLst>
                                        </p:cTn>
                                        <p:tgtEl>
                                          <p:spTgt spid="2050"/>
                                        </p:tgtEl>
                                        <p:attrNameLst>
                                          <p:attrName>style.visibility</p:attrName>
                                        </p:attrNameLst>
                                      </p:cBhvr>
                                      <p:to>
                                        <p:strVal val="visible"/>
                                      </p:to>
                                    </p:set>
                                    <p:animEffect transition="in" filter="box(in)">
                                      <p:cBhvr>
                                        <p:cTn id="15"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4625" y="412750"/>
            <a:ext cx="8799513" cy="885825"/>
          </a:xfrm>
        </p:spPr>
        <p:txBody>
          <a:bodyPr>
            <a:normAutofit fontScale="90000"/>
          </a:bodyPr>
          <a:lstStyle/>
          <a:p>
            <a:pPr>
              <a:defRPr/>
            </a:pPr>
            <a:r>
              <a:rPr lang="en-US" dirty="0" smtClean="0">
                <a:latin typeface="+mj-lt"/>
              </a:rPr>
              <a:t>What are the most common </a:t>
            </a:r>
            <a:r>
              <a:rPr lang="en-US" b="1" dirty="0" smtClean="0">
                <a:solidFill>
                  <a:srgbClr val="0070C0"/>
                </a:solidFill>
                <a:latin typeface="+mj-lt"/>
              </a:rPr>
              <a:t>INDOOR</a:t>
            </a:r>
            <a:r>
              <a:rPr lang="en-US" dirty="0" smtClean="0">
                <a:latin typeface="+mj-lt"/>
              </a:rPr>
              <a:t> pests in California child care centers?</a:t>
            </a:r>
            <a:endParaRPr lang="en-US" dirty="0">
              <a:latin typeface="+mj-lt"/>
            </a:endParaRPr>
          </a:p>
        </p:txBody>
      </p:sp>
      <p:sp>
        <p:nvSpPr>
          <p:cNvPr id="13316"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ヒラギノ角ゴ Pro W3"/>
                <a:cs typeface="ヒラギノ角ゴ Pro W3"/>
              </a:defRPr>
            </a:lvl1pPr>
            <a:lvl2pPr marL="742950" indent="-285750" eaLnBrk="0" hangingPunct="0">
              <a:defRPr>
                <a:solidFill>
                  <a:schemeClr val="tx1"/>
                </a:solidFill>
                <a:latin typeface="Arial" pitchFamily="34" charset="0"/>
                <a:ea typeface="ヒラギノ角ゴ Pro W3"/>
                <a:cs typeface="ヒラギノ角ゴ Pro W3"/>
              </a:defRPr>
            </a:lvl2pPr>
            <a:lvl3pPr marL="1143000" indent="-228600" eaLnBrk="0" hangingPunct="0">
              <a:defRPr>
                <a:solidFill>
                  <a:schemeClr val="tx1"/>
                </a:solidFill>
                <a:latin typeface="Arial" pitchFamily="34" charset="0"/>
                <a:ea typeface="ヒラギノ角ゴ Pro W3"/>
                <a:cs typeface="ヒラギノ角ゴ Pro W3"/>
              </a:defRPr>
            </a:lvl3pPr>
            <a:lvl4pPr marL="1600200" indent="-228600" eaLnBrk="0" hangingPunct="0">
              <a:defRPr>
                <a:solidFill>
                  <a:schemeClr val="tx1"/>
                </a:solidFill>
                <a:latin typeface="Arial" pitchFamily="34" charset="0"/>
                <a:ea typeface="ヒラギノ角ゴ Pro W3"/>
                <a:cs typeface="ヒラギノ角ゴ Pro W3"/>
              </a:defRPr>
            </a:lvl4pPr>
            <a:lvl5pPr marL="2057400" indent="-228600" eaLnBrk="0" hangingPunct="0">
              <a:defRPr>
                <a:solidFill>
                  <a:schemeClr val="tx1"/>
                </a:solidFill>
                <a:latin typeface="Arial" pitchFamily="34" charset="0"/>
                <a:ea typeface="ヒラギノ角ゴ Pro W3"/>
                <a:cs typeface="ヒラギノ角ゴ Pro W3"/>
              </a:defRPr>
            </a:lvl5pPr>
            <a:lvl6pPr marL="25146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6pPr>
            <a:lvl7pPr marL="29718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7pPr>
            <a:lvl8pPr marL="34290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8pPr>
            <a:lvl9pPr marL="38862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9pPr>
          </a:lstStyle>
          <a:p>
            <a:pPr eaLnBrk="1" hangingPunct="1"/>
            <a:fld id="{77323D30-7FA9-4A4D-8C8D-FBBD469FCA09}" type="slidenum">
              <a:rPr lang="en-US" altLang="en-US" smtClean="0">
                <a:solidFill>
                  <a:srgbClr val="898989"/>
                </a:solidFill>
                <a:latin typeface="News Gothic MT"/>
              </a:rPr>
              <a:pPr eaLnBrk="1" hangingPunct="1"/>
              <a:t>7</a:t>
            </a:fld>
            <a:endParaRPr lang="en-US" altLang="en-US" smtClean="0">
              <a:solidFill>
                <a:srgbClr val="898989"/>
              </a:solidFill>
              <a:latin typeface="News Gothic MT"/>
            </a:endParaRPr>
          </a:p>
        </p:txBody>
      </p:sp>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20888" y="1404938"/>
            <a:ext cx="5013325" cy="4035425"/>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3317" name="Rectangle 4"/>
          <p:cNvSpPr>
            <a:spLocks noChangeArrowheads="1"/>
          </p:cNvSpPr>
          <p:nvPr/>
        </p:nvSpPr>
        <p:spPr bwMode="auto">
          <a:xfrm>
            <a:off x="174625" y="5581650"/>
            <a:ext cx="8799513"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ヒラギノ角ゴ Pro W3"/>
                <a:cs typeface="ヒラギノ角ゴ Pro W3"/>
              </a:defRPr>
            </a:lvl1pPr>
            <a:lvl2pPr marL="742950" indent="-285750" eaLnBrk="0" hangingPunct="0">
              <a:defRPr>
                <a:solidFill>
                  <a:schemeClr val="tx1"/>
                </a:solidFill>
                <a:latin typeface="Arial" pitchFamily="34" charset="0"/>
                <a:ea typeface="ヒラギノ角ゴ Pro W3"/>
                <a:cs typeface="ヒラギノ角ゴ Pro W3"/>
              </a:defRPr>
            </a:lvl2pPr>
            <a:lvl3pPr marL="1143000" indent="-228600" eaLnBrk="0" hangingPunct="0">
              <a:defRPr>
                <a:solidFill>
                  <a:schemeClr val="tx1"/>
                </a:solidFill>
                <a:latin typeface="Arial" pitchFamily="34" charset="0"/>
                <a:ea typeface="ヒラギノ角ゴ Pro W3"/>
                <a:cs typeface="ヒラギノ角ゴ Pro W3"/>
              </a:defRPr>
            </a:lvl3pPr>
            <a:lvl4pPr marL="1600200" indent="-228600" eaLnBrk="0" hangingPunct="0">
              <a:defRPr>
                <a:solidFill>
                  <a:schemeClr val="tx1"/>
                </a:solidFill>
                <a:latin typeface="Arial" pitchFamily="34" charset="0"/>
                <a:ea typeface="ヒラギノ角ゴ Pro W3"/>
                <a:cs typeface="ヒラギノ角ゴ Pro W3"/>
              </a:defRPr>
            </a:lvl4pPr>
            <a:lvl5pPr marL="2057400" indent="-228600" eaLnBrk="0" hangingPunct="0">
              <a:defRPr>
                <a:solidFill>
                  <a:schemeClr val="tx1"/>
                </a:solidFill>
                <a:latin typeface="Arial" pitchFamily="34" charset="0"/>
                <a:ea typeface="ヒラギノ角ゴ Pro W3"/>
                <a:cs typeface="ヒラギノ角ゴ Pro W3"/>
              </a:defRPr>
            </a:lvl5pPr>
            <a:lvl6pPr marL="25146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6pPr>
            <a:lvl7pPr marL="29718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7pPr>
            <a:lvl8pPr marL="34290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8pPr>
            <a:lvl9pPr marL="38862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9pPr>
          </a:lstStyle>
          <a:p>
            <a:pPr eaLnBrk="1" hangingPunct="1"/>
            <a:r>
              <a:rPr lang="en-US" altLang="en-US" sz="1000">
                <a:latin typeface="News Gothic MT"/>
              </a:rPr>
              <a:t>Bradman, A. , Dobson, C., Leonard, V. &amp; Messenger, B. (2010). </a:t>
            </a:r>
            <a:r>
              <a:rPr lang="en-US" altLang="en-US" sz="1000" i="1">
                <a:latin typeface="News Gothic MT"/>
              </a:rPr>
              <a:t>Pest Management and Pesticide Use in California Child Care Centers, Center for Children’ s </a:t>
            </a:r>
            <a:r>
              <a:rPr lang="en-US" altLang="en-US" sz="1000">
                <a:latin typeface="News Gothic MT"/>
              </a:rPr>
              <a:t>Environmental Health Research, School of Public Health, UC Berkeley at apps.cdpr.ca.gov/schoolipm/childcare/pest_mgt_childcare.pdf.</a:t>
            </a:r>
          </a:p>
        </p:txBody>
      </p:sp>
      <p:sp>
        <p:nvSpPr>
          <p:cNvPr id="7" name="Footer Placeholder 3"/>
          <p:cNvSpPr>
            <a:spLocks noGrp="1"/>
          </p:cNvSpPr>
          <p:nvPr>
            <p:ph type="ftr" sz="quarter" idx="11"/>
          </p:nvPr>
        </p:nvSpPr>
        <p:spPr>
          <a:xfrm rot="5400000">
            <a:off x="4784724" y="4908550"/>
            <a:ext cx="8229600" cy="365125"/>
          </a:xfrm>
        </p:spPr>
        <p:txBody>
          <a:bodyPr/>
          <a:lstStyle/>
          <a:p>
            <a:pPr>
              <a:defRPr/>
            </a:pPr>
            <a:r>
              <a:rPr lang="en-US" smtClean="0"/>
              <a:t>© UCSF CCHP 2016</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additive="base">
                                        <p:cTn id="7" dur="500" fill="hold"/>
                                        <p:tgtEl>
                                          <p:spTgt spid="1028"/>
                                        </p:tgtEl>
                                        <p:attrNameLst>
                                          <p:attrName>ppt_x</p:attrName>
                                        </p:attrNameLst>
                                      </p:cBhvr>
                                      <p:tavLst>
                                        <p:tav tm="0">
                                          <p:val>
                                            <p:strVal val="#ppt_x"/>
                                          </p:val>
                                        </p:tav>
                                        <p:tav tm="100000">
                                          <p:val>
                                            <p:strVal val="#ppt_x"/>
                                          </p:val>
                                        </p:tav>
                                      </p:tavLst>
                                    </p:anim>
                                    <p:anim calcmode="lin" valueType="num">
                                      <p:cBhvr additive="base">
                                        <p:cTn id="8"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550" y="427038"/>
            <a:ext cx="8961438" cy="1119187"/>
          </a:xfrm>
        </p:spPr>
        <p:txBody>
          <a:bodyPr>
            <a:normAutofit/>
          </a:bodyPr>
          <a:lstStyle/>
          <a:p>
            <a:pPr>
              <a:defRPr/>
            </a:pPr>
            <a:r>
              <a:rPr lang="en-US" sz="2800" dirty="0" smtClean="0">
                <a:latin typeface="+mj-lt"/>
              </a:rPr>
              <a:t>What are the most common </a:t>
            </a:r>
            <a:r>
              <a:rPr lang="en-US" sz="2800" b="1" dirty="0" smtClean="0">
                <a:solidFill>
                  <a:srgbClr val="0070C0"/>
                </a:solidFill>
                <a:latin typeface="+mj-lt"/>
              </a:rPr>
              <a:t>OUTDOOR </a:t>
            </a:r>
            <a:r>
              <a:rPr lang="en-US" sz="2800" dirty="0" smtClean="0">
                <a:latin typeface="+mj-lt"/>
              </a:rPr>
              <a:t>pests in California child care centers?</a:t>
            </a:r>
            <a:endParaRPr lang="en-US" sz="2800" dirty="0">
              <a:latin typeface="+mj-lt"/>
            </a:endParaRPr>
          </a:p>
        </p:txBody>
      </p:sp>
      <p:sp>
        <p:nvSpPr>
          <p:cNvPr id="14339"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ヒラギノ角ゴ Pro W3"/>
                <a:cs typeface="ヒラギノ角ゴ Pro W3"/>
              </a:defRPr>
            </a:lvl1pPr>
            <a:lvl2pPr marL="742950" indent="-285750" eaLnBrk="0" hangingPunct="0">
              <a:defRPr>
                <a:solidFill>
                  <a:schemeClr val="tx1"/>
                </a:solidFill>
                <a:latin typeface="Arial" pitchFamily="34" charset="0"/>
                <a:ea typeface="ヒラギノ角ゴ Pro W3"/>
                <a:cs typeface="ヒラギノ角ゴ Pro W3"/>
              </a:defRPr>
            </a:lvl2pPr>
            <a:lvl3pPr marL="1143000" indent="-228600" eaLnBrk="0" hangingPunct="0">
              <a:defRPr>
                <a:solidFill>
                  <a:schemeClr val="tx1"/>
                </a:solidFill>
                <a:latin typeface="Arial" pitchFamily="34" charset="0"/>
                <a:ea typeface="ヒラギノ角ゴ Pro W3"/>
                <a:cs typeface="ヒラギノ角ゴ Pro W3"/>
              </a:defRPr>
            </a:lvl3pPr>
            <a:lvl4pPr marL="1600200" indent="-228600" eaLnBrk="0" hangingPunct="0">
              <a:defRPr>
                <a:solidFill>
                  <a:schemeClr val="tx1"/>
                </a:solidFill>
                <a:latin typeface="Arial" pitchFamily="34" charset="0"/>
                <a:ea typeface="ヒラギノ角ゴ Pro W3"/>
                <a:cs typeface="ヒラギノ角ゴ Pro W3"/>
              </a:defRPr>
            </a:lvl4pPr>
            <a:lvl5pPr marL="2057400" indent="-228600" eaLnBrk="0" hangingPunct="0">
              <a:defRPr>
                <a:solidFill>
                  <a:schemeClr val="tx1"/>
                </a:solidFill>
                <a:latin typeface="Arial" pitchFamily="34" charset="0"/>
                <a:ea typeface="ヒラギノ角ゴ Pro W3"/>
                <a:cs typeface="ヒラギノ角ゴ Pro W3"/>
              </a:defRPr>
            </a:lvl5pPr>
            <a:lvl6pPr marL="25146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6pPr>
            <a:lvl7pPr marL="29718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7pPr>
            <a:lvl8pPr marL="34290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8pPr>
            <a:lvl9pPr marL="38862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9pPr>
          </a:lstStyle>
          <a:p>
            <a:pPr eaLnBrk="1" hangingPunct="1"/>
            <a:fld id="{B28FA336-17C7-4359-9A5B-09CF1EA17C65}" type="slidenum">
              <a:rPr lang="en-US" altLang="en-US" smtClean="0">
                <a:solidFill>
                  <a:srgbClr val="898989"/>
                </a:solidFill>
                <a:latin typeface="News Gothic MT"/>
              </a:rPr>
              <a:pPr eaLnBrk="1" hangingPunct="1"/>
              <a:t>8</a:t>
            </a:fld>
            <a:endParaRPr lang="en-US" altLang="en-US" smtClean="0">
              <a:solidFill>
                <a:srgbClr val="898989"/>
              </a:solidFill>
              <a:latin typeface="News Gothic MT"/>
            </a:endParaRP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62150" y="1457325"/>
            <a:ext cx="5245100" cy="4124325"/>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 name="Rectangle 5"/>
          <p:cNvSpPr/>
          <p:nvPr/>
        </p:nvSpPr>
        <p:spPr>
          <a:xfrm>
            <a:off x="174625" y="5581650"/>
            <a:ext cx="8799513" cy="554038"/>
          </a:xfrm>
          <a:prstGeom prst="rect">
            <a:avLst/>
          </a:prstGeom>
        </p:spPr>
        <p:txBody>
          <a:bodyPr>
            <a:spAutoFit/>
          </a:bodyPr>
          <a:lstStyle/>
          <a:p>
            <a:pPr>
              <a:defRPr/>
            </a:pPr>
            <a:r>
              <a:rPr lang="en-US" sz="1000" dirty="0">
                <a:latin typeface="+mn-lt"/>
                <a:ea typeface="ヒラギノ角ゴ Pro W3" pitchFamily="37" charset="-128"/>
                <a:cs typeface="+mn-cs"/>
              </a:rPr>
              <a:t>Bradman, A. , Dobson, C., Leonard, V. &amp; Messenger, B. (2010). </a:t>
            </a:r>
            <a:r>
              <a:rPr lang="en-US" sz="1000" i="1" dirty="0">
                <a:latin typeface="+mn-lt"/>
                <a:ea typeface="ヒラギノ角ゴ Pro W3" pitchFamily="37" charset="-128"/>
                <a:cs typeface="+mn-cs"/>
              </a:rPr>
              <a:t>Pest Management and Pesticide Use in California Child Care Centers, Center for Children’ s </a:t>
            </a:r>
            <a:r>
              <a:rPr lang="en-US" sz="1000" dirty="0">
                <a:latin typeface="+mn-lt"/>
                <a:ea typeface="ヒラギノ角ゴ Pro W3" pitchFamily="37" charset="-128"/>
                <a:cs typeface="+mn-cs"/>
              </a:rPr>
              <a:t>Environmental Health Research, School of Public Health, UC Berkeley at apps.cdpr.ca.gov/schoolipm/childcare/pest_mgt_childcare.pdf.</a:t>
            </a:r>
          </a:p>
        </p:txBody>
      </p:sp>
      <p:sp>
        <p:nvSpPr>
          <p:cNvPr id="7" name="Footer Placeholder 3"/>
          <p:cNvSpPr>
            <a:spLocks noGrp="1"/>
          </p:cNvSpPr>
          <p:nvPr>
            <p:ph type="ftr" sz="quarter" idx="11"/>
          </p:nvPr>
        </p:nvSpPr>
        <p:spPr>
          <a:xfrm rot="5400000">
            <a:off x="4784724" y="4908550"/>
            <a:ext cx="8229600" cy="365125"/>
          </a:xfrm>
        </p:spPr>
        <p:txBody>
          <a:bodyPr/>
          <a:lstStyle/>
          <a:p>
            <a:pPr>
              <a:defRPr/>
            </a:pPr>
            <a:r>
              <a:rPr lang="en-US" smtClean="0"/>
              <a:t>© UCSF CCHP 2016</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p>
            <a:r>
              <a:rPr lang="en-US"/>
              <a:t>What problems do pests cause?</a:t>
            </a:r>
            <a:endParaRPr lang="en-US" dirty="0"/>
          </a:p>
        </p:txBody>
      </p:sp>
      <p:sp>
        <p:nvSpPr>
          <p:cNvPr id="3" name="Content Placeholder 2"/>
          <p:cNvSpPr>
            <a:spLocks noGrp="1"/>
          </p:cNvSpPr>
          <p:nvPr>
            <p:ph idx="1"/>
          </p:nvPr>
        </p:nvSpPr>
        <p:spPr/>
        <p:txBody>
          <a:bodyPr anchor="t"/>
          <a:lstStyle/>
          <a:p>
            <a:r>
              <a:rPr lang="en-US" sz="3200" dirty="0"/>
              <a:t>Health problems</a:t>
            </a:r>
          </a:p>
          <a:p>
            <a:r>
              <a:rPr lang="en-US" sz="3200" dirty="0"/>
              <a:t>Damage to your home</a:t>
            </a:r>
          </a:p>
          <a:p>
            <a:r>
              <a:rPr lang="en-US" sz="3200" dirty="0"/>
              <a:t>Discomfort</a:t>
            </a:r>
          </a:p>
        </p:txBody>
      </p:sp>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10549" y="3751243"/>
            <a:ext cx="1500187" cy="1246188"/>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 name="Flowchart: Process 4"/>
          <p:cNvSpPr/>
          <p:nvPr/>
        </p:nvSpPr>
        <p:spPr>
          <a:xfrm>
            <a:off x="6193073" y="5022812"/>
            <a:ext cx="1735137" cy="533400"/>
          </a:xfrm>
          <a:prstGeom prst="flowChartProcess">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27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t> Allergies &amp; Asthma</a:t>
            </a:r>
          </a:p>
        </p:txBody>
      </p:sp>
      <p:pic>
        <p:nvPicPr>
          <p:cNvPr id="8" name="Picture 4" descr="Chewed%20%20wire"/>
          <p:cNvPicPr>
            <a:picLocks noChangeAspect="1" noChangeArrowheads="1"/>
          </p:cNvPicPr>
          <p:nvPr/>
        </p:nvPicPr>
        <p:blipFill>
          <a:blip r:embed="rId4">
            <a:extLst>
              <a:ext uri="{28A0092B-C50C-407E-A947-70E740481C1C}">
                <a14:useLocalDpi xmlns:a14="http://schemas.microsoft.com/office/drawing/2010/main" val="0"/>
              </a:ext>
            </a:extLst>
          </a:blip>
          <a:srcRect t="18671" b="24905"/>
          <a:stretch>
            <a:fillRect/>
          </a:stretch>
        </p:blipFill>
        <p:spPr bwMode="auto">
          <a:xfrm>
            <a:off x="935505" y="4378836"/>
            <a:ext cx="1809750" cy="601662"/>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9" name="Flowchart: Process 8"/>
          <p:cNvSpPr/>
          <p:nvPr/>
        </p:nvSpPr>
        <p:spPr>
          <a:xfrm>
            <a:off x="1268880" y="5022812"/>
            <a:ext cx="1143000" cy="533400"/>
          </a:xfrm>
          <a:prstGeom prst="flowChartProcess">
            <a:avLst/>
          </a:prstGeom>
          <a:gradFill flip="none" rotWithShape="1">
            <a:gsLst>
              <a:gs pos="0">
                <a:schemeClr val="accent4">
                  <a:shade val="30000"/>
                  <a:satMod val="115000"/>
                </a:schemeClr>
              </a:gs>
              <a:gs pos="50000">
                <a:schemeClr val="accent4">
                  <a:shade val="67500"/>
                  <a:satMod val="115000"/>
                </a:schemeClr>
              </a:gs>
              <a:gs pos="100000">
                <a:schemeClr val="accent4">
                  <a:shade val="100000"/>
                  <a:satMod val="115000"/>
                </a:schemeClr>
              </a:gs>
            </a:gsLst>
            <a:lin ang="27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t>Rats Eat Wires</a:t>
            </a:r>
          </a:p>
        </p:txBody>
      </p:sp>
      <p:pic>
        <p:nvPicPr>
          <p:cNvPr id="1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97179" y="3809981"/>
            <a:ext cx="1579563" cy="118745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1" name="Flowchart: Process 10"/>
          <p:cNvSpPr/>
          <p:nvPr/>
        </p:nvSpPr>
        <p:spPr>
          <a:xfrm>
            <a:off x="3372560" y="5022812"/>
            <a:ext cx="1828800" cy="533400"/>
          </a:xfrm>
          <a:prstGeom prst="flowChartProcess">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27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t>Spread Bacteria</a:t>
            </a:r>
          </a:p>
        </p:txBody>
      </p:sp>
      <p:sp>
        <p:nvSpPr>
          <p:cNvPr id="7" name="Slide Number Placeholder 6"/>
          <p:cNvSpPr>
            <a:spLocks noGrp="1"/>
          </p:cNvSpPr>
          <p:nvPr>
            <p:ph type="sldNum" sz="quarter" idx="12"/>
          </p:nvPr>
        </p:nvSpPr>
        <p:spPr/>
        <p:txBody>
          <a:bodyPr/>
          <a:lstStyle/>
          <a:p>
            <a:pPr>
              <a:defRPr/>
            </a:pPr>
            <a:fld id="{2731D5AD-D51F-428D-A300-1E9847199FE8}" type="slidenum">
              <a:rPr lang="en-US" smtClean="0"/>
              <a:pPr>
                <a:defRPr/>
              </a:pPr>
              <a:t>9</a:t>
            </a:fld>
            <a:endParaRPr lang="en-US" dirty="0"/>
          </a:p>
        </p:txBody>
      </p:sp>
      <p:sp>
        <p:nvSpPr>
          <p:cNvPr id="12" name="Footer Placeholder 3"/>
          <p:cNvSpPr>
            <a:spLocks noGrp="1"/>
          </p:cNvSpPr>
          <p:nvPr>
            <p:ph type="ftr" sz="quarter" idx="11"/>
          </p:nvPr>
        </p:nvSpPr>
        <p:spPr>
          <a:xfrm rot="5400000">
            <a:off x="4784724" y="4908550"/>
            <a:ext cx="8229600" cy="365125"/>
          </a:xfrm>
        </p:spPr>
        <p:txBody>
          <a:bodyPr/>
          <a:lstStyle/>
          <a:p>
            <a:pPr>
              <a:defRPr/>
            </a:pPr>
            <a:r>
              <a:rPr lang="en-US" smtClean="0"/>
              <a:t>© UCSF CCHP 2016</a:t>
            </a:r>
            <a:endParaRPr lang="en-US" dirty="0"/>
          </a:p>
        </p:txBody>
      </p:sp>
      <p:pic>
        <p:nvPicPr>
          <p:cNvPr id="1026" name="Picture 2" descr="http://www.billscarwash.com/blog/wp-content/uploads/2015/05/mold.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60642" y="2622133"/>
            <a:ext cx="1285597" cy="1129109"/>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1028" name="Picture 4" descr="http://www.domyownpestcontrol.com/images/content/mouse.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84209" y="2622131"/>
            <a:ext cx="1276433" cy="1129109"/>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798531"/>
      </p:ext>
    </p:extLst>
  </p:cSld>
  <p:clrMapOvr>
    <a:masterClrMapping/>
  </p:clrMapOvr>
  <p:timing>
    <p:tnLst>
      <p:par>
        <p:cTn id="1" dur="indefinite" restart="never" nodeType="tmRoot"/>
      </p:par>
    </p:tnLst>
  </p:timing>
</p:sld>
</file>

<file path=ppt/theme/theme1.xml><?xml version="1.0" encoding="utf-8"?>
<a:theme xmlns:a="http://schemas.openxmlformats.org/drawingml/2006/main" name="IPM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Inspiration">
      <a:majorFont>
        <a:latin typeface="News Gothic MT"/>
        <a:ea typeface=""/>
        <a:cs typeface=""/>
        <a:font script="Jpan" typeface="メイリオ"/>
      </a:majorFont>
      <a:minorFont>
        <a:latin typeface="News Gothic MT"/>
        <a:ea typeface=""/>
        <a:cs typeface=""/>
        <a:font script="Jpan" typeface="メイリオ"/>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2494</TotalTime>
  <Words>4064</Words>
  <Application>Microsoft Office PowerPoint</Application>
  <PresentationFormat>On-screen Show (4:3)</PresentationFormat>
  <Paragraphs>489</Paragraphs>
  <Slides>37</Slides>
  <Notes>36</Notes>
  <HiddenSlides>0</HiddenSlides>
  <MMClips>0</MMClips>
  <ScaleCrop>false</ScaleCrop>
  <HeadingPairs>
    <vt:vector size="4" baseType="variant">
      <vt:variant>
        <vt:lpstr>Theme</vt:lpstr>
      </vt:variant>
      <vt:variant>
        <vt:i4>2</vt:i4>
      </vt:variant>
      <vt:variant>
        <vt:lpstr>Slide Titles</vt:lpstr>
      </vt:variant>
      <vt:variant>
        <vt:i4>37</vt:i4>
      </vt:variant>
    </vt:vector>
  </HeadingPairs>
  <TitlesOfParts>
    <vt:vector size="39" baseType="lpstr">
      <vt:lpstr>IPM theme</vt:lpstr>
      <vt:lpstr>Office Theme</vt:lpstr>
      <vt:lpstr>Integrated Pest management in Family Child care homes</vt:lpstr>
      <vt:lpstr>Icebreaker questions</vt:lpstr>
      <vt:lpstr>Alliance Team partners</vt:lpstr>
      <vt:lpstr>PowerPoint Presentation</vt:lpstr>
      <vt:lpstr>AGENDA</vt:lpstr>
      <vt:lpstr>What is a pest?</vt:lpstr>
      <vt:lpstr>What are the most common INDOOR pests in California child care centers?</vt:lpstr>
      <vt:lpstr>What are the most common OUTDOOR pests in California child care centers?</vt:lpstr>
      <vt:lpstr>What problems do pests cause?</vt:lpstr>
      <vt:lpstr>What are pesticides?</vt:lpstr>
      <vt:lpstr>Concerns about Pesticide-Use</vt:lpstr>
      <vt:lpstr>Concerns about Pesticide-Use</vt:lpstr>
      <vt:lpstr>Concerns about Pesticide-Use</vt:lpstr>
      <vt:lpstr>Concerns about Pesticide-Use</vt:lpstr>
      <vt:lpstr> Why are children more vulnerable?</vt:lpstr>
      <vt:lpstr> Why are children more vulnerable?</vt:lpstr>
      <vt:lpstr>What are the Pathways of Exposure for Children?</vt:lpstr>
      <vt:lpstr>Where are pesticides found?</vt:lpstr>
      <vt:lpstr>  Environmental Working Group (EWG) </vt:lpstr>
      <vt:lpstr>How common is pesticide-use in child care centers?</vt:lpstr>
      <vt:lpstr>PowerPoint Presentation</vt:lpstr>
      <vt:lpstr>What is Integrated Pest  Management (IPM)?</vt:lpstr>
      <vt:lpstr>PowerPoint Presentation</vt:lpstr>
      <vt:lpstr>Prevention: Keep Pests Out</vt:lpstr>
      <vt:lpstr>Prevention: Remove Pests’ Food &amp; Water</vt:lpstr>
      <vt:lpstr>Prevention: Remove Pests’ Shelter</vt:lpstr>
      <vt:lpstr>Inspection</vt:lpstr>
      <vt:lpstr>Identification</vt:lpstr>
      <vt:lpstr>Monitoring</vt:lpstr>
      <vt:lpstr>management</vt:lpstr>
      <vt:lpstr>Managing the outdoor environment</vt:lpstr>
      <vt:lpstr>Management Selecting a pesticide </vt:lpstr>
      <vt:lpstr>Reading the label</vt:lpstr>
      <vt:lpstr>Management: Hiring a pest management professional (PMP)</vt:lpstr>
      <vt:lpstr>key resources for ipm support</vt:lpstr>
      <vt:lpstr>Small group activity</vt:lpstr>
      <vt:lpstr>Contact Information</vt:lpstr>
    </vt:vector>
  </TitlesOfParts>
  <Company>Robin Brandes Strategic Graphic Design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  -  Slide 1</dc:title>
  <dc:creator>Robin Brandes</dc:creator>
  <cp:lastModifiedBy>Kimberly Hazard</cp:lastModifiedBy>
  <cp:revision>257</cp:revision>
  <dcterms:created xsi:type="dcterms:W3CDTF">2010-12-20T06:59:42Z</dcterms:created>
  <dcterms:modified xsi:type="dcterms:W3CDTF">2016-05-03T23:46:22Z</dcterms:modified>
</cp:coreProperties>
</file>