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notesSlides/notesSlide35.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36.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8" r:id="rId2"/>
    <p:sldMasterId id="2147483660" r:id="rId3"/>
  </p:sldMasterIdLst>
  <p:notesMasterIdLst>
    <p:notesMasterId r:id="rId46"/>
  </p:notesMasterIdLst>
  <p:sldIdLst>
    <p:sldId id="257" r:id="rId4"/>
    <p:sldId id="261" r:id="rId5"/>
    <p:sldId id="369" r:id="rId6"/>
    <p:sldId id="287" r:id="rId7"/>
    <p:sldId id="364" r:id="rId8"/>
    <p:sldId id="358" r:id="rId9"/>
    <p:sldId id="308" r:id="rId10"/>
    <p:sldId id="363" r:id="rId11"/>
    <p:sldId id="362" r:id="rId12"/>
    <p:sldId id="370" r:id="rId13"/>
    <p:sldId id="352" r:id="rId14"/>
    <p:sldId id="413" r:id="rId15"/>
    <p:sldId id="351" r:id="rId16"/>
    <p:sldId id="403" r:id="rId17"/>
    <p:sldId id="353" r:id="rId18"/>
    <p:sldId id="405" r:id="rId19"/>
    <p:sldId id="354" r:id="rId20"/>
    <p:sldId id="407" r:id="rId21"/>
    <p:sldId id="411" r:id="rId22"/>
    <p:sldId id="420" r:id="rId23"/>
    <p:sldId id="382" r:id="rId24"/>
    <p:sldId id="299" r:id="rId25"/>
    <p:sldId id="414" r:id="rId26"/>
    <p:sldId id="365" r:id="rId27"/>
    <p:sldId id="367" r:id="rId28"/>
    <p:sldId id="366" r:id="rId29"/>
    <p:sldId id="415" r:id="rId30"/>
    <p:sldId id="418" r:id="rId31"/>
    <p:sldId id="301" r:id="rId32"/>
    <p:sldId id="416" r:id="rId33"/>
    <p:sldId id="368" r:id="rId34"/>
    <p:sldId id="377" r:id="rId35"/>
    <p:sldId id="375" r:id="rId36"/>
    <p:sldId id="371" r:id="rId37"/>
    <p:sldId id="379" r:id="rId38"/>
    <p:sldId id="376" r:id="rId39"/>
    <p:sldId id="380" r:id="rId40"/>
    <p:sldId id="378" r:id="rId41"/>
    <p:sldId id="421" r:id="rId42"/>
    <p:sldId id="372" r:id="rId43"/>
    <p:sldId id="417" r:id="rId44"/>
    <p:sldId id="302" r:id="rId45"/>
  </p:sldIdLst>
  <p:sldSz cx="12192000" cy="6858000"/>
  <p:notesSz cx="6858000" cy="9144000"/>
  <p:custDataLst>
    <p:tags r:id="rId4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665163C-543E-EC32-BA23-79729272F3A1}" name="Karina Campos" initials="KC" userId="S::karina.campos@cdpr.ca.gov::3c57320c-ecd2-498e-8c78-3b632bf9b20c" providerId="AD"/>
  <p188:author id="{4CEFE18C-15C2-570E-3F04-5C6CE0434B31}" name="Rose, Bobbie" initials="RB" userId="S::Bobbie.Rose@ucsf.edu::9bf782f8-0cdd-4721-9a04-4b50acc5cfeb" providerId="AD"/>
  <p188:author id="{279A9597-0247-15F1-B88D-638AE614FC40}" name="Kaufmann, Amanda@CDPR" initials="KA" userId="S::Amanda.Kaufmann@cdpr.ca.gov::60de1838-9e0d-4d79-98d1-16b068b2105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4D3D"/>
    <a:srgbClr val="C0CB33"/>
    <a:srgbClr val="7DB442"/>
    <a:srgbClr val="009999"/>
    <a:srgbClr val="F7951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7C8AE4-F9EA-4C07-95A2-08DC38512920}" v="2" dt="2023-05-01T17:16:00.5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1550" autoAdjust="0"/>
  </p:normalViewPr>
  <p:slideViewPr>
    <p:cSldViewPr snapToGrid="0">
      <p:cViewPr varScale="1">
        <p:scale>
          <a:sx n="62" d="100"/>
          <a:sy n="62" d="100"/>
        </p:scale>
        <p:origin x="1488" y="43"/>
      </p:cViewPr>
      <p:guideLst/>
    </p:cSldViewPr>
  </p:slideViewPr>
  <p:notesTextViewPr>
    <p:cViewPr>
      <p:scale>
        <a:sx n="125" d="100"/>
        <a:sy n="125"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ags" Target="tags/tag1.xml"/><Relationship Id="rId50"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microsoft.com/office/2018/10/relationships/authors" Target="author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microsoft.com/office/2015/10/relationships/revisionInfo" Target="revisionInfo.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C85B55-1BE3-46F7-A320-33534F4E6082}" type="datetimeFigureOut">
              <a:rPr lang="en-US" smtClean="0"/>
              <a:t>5/1/2023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95C34C-EFC1-4666-97C9-EDFEE29C5505}" type="slidenum">
              <a:rPr lang="en-US" smtClean="0"/>
              <a:t>‹#›</a:t>
            </a:fld>
            <a:endParaRPr lang="en-US"/>
          </a:p>
        </p:txBody>
      </p:sp>
    </p:spTree>
    <p:extLst>
      <p:ext uri="{BB962C8B-B14F-4D97-AF65-F5344CB8AC3E}">
        <p14:creationId xmlns:p14="http://schemas.microsoft.com/office/powerpoint/2010/main" val="40449191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r>
              <a:rPr lang="es-MX" noProof="0" dirty="0"/>
              <a:t>Preséntate y presenta tu puesto como abogador de la salud y seguridad en el cuidado infantil.</a:t>
            </a:r>
          </a:p>
        </p:txBody>
      </p:sp>
      <p:sp>
        <p:nvSpPr>
          <p:cNvPr id="4" name="Slide Number Placeholder 3"/>
          <p:cNvSpPr>
            <a:spLocks noGrp="1"/>
          </p:cNvSpPr>
          <p:nvPr>
            <p:ph type="sldNum" sz="quarter" idx="10"/>
          </p:nvPr>
        </p:nvSpPr>
        <p:spPr/>
        <p:txBody>
          <a:bodyPr/>
          <a:lstStyle/>
          <a:p>
            <a:fld id="{D875AC5D-80F5-4949-B64C-67F4E154FAC8}"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18852192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El DPR creó cursos gratuitos en línea para cumplir con este requisito de la Ley de Escuelas Saludables. Todos los cursos incluyen información sobre el manejo integrado de plagas (IPM), el uso seguro de pesticidas en las escuelas y centros de cuidado infantil, y los requisitos de informes y notificaciones de la Ley de Escuelas Saludables. Cada curso es un entrenamiento independiente, y solo se necesita tomar un curso para cumplir con el requisito de entrenamiento. El curso debe completarse anualmente.</a:t>
            </a:r>
          </a:p>
          <a:p>
            <a:endParaRPr lang="es-ES" dirty="0"/>
          </a:p>
          <a:p>
            <a:r>
              <a:rPr lang="es-ES" dirty="0"/>
              <a:t>El entrenamiento de nivel avanzado está diseñado para personas que toman decisiones sobre el manejo de plagas o brindan servicios en escuelas y guarderías. Este entrenamiento puede adaptarse mejor a los jardineros y profesionales de manejo de plagas con licencia. Al finalizar, los participantes del entrenamiento reciben una hora de crédito de educación continua para las licencias DPR y SPCB.</a:t>
            </a:r>
          </a:p>
          <a:p>
            <a:endParaRPr lang="es-ES" dirty="0"/>
          </a:p>
          <a:p>
            <a:r>
              <a:rPr lang="es-ES" dirty="0"/>
              <a:t>Los profesionales de manejo de plagas deben tomar el entrenamiento de nivel avanzado una vez cada vez que renueven su licencia.</a:t>
            </a:r>
            <a:endParaRPr lang="en-US" dirty="0"/>
          </a:p>
        </p:txBody>
      </p:sp>
      <p:sp>
        <p:nvSpPr>
          <p:cNvPr id="4" name="Slide Number Placeholder 3"/>
          <p:cNvSpPr>
            <a:spLocks noGrp="1"/>
          </p:cNvSpPr>
          <p:nvPr>
            <p:ph type="sldNum" sz="quarter" idx="5"/>
          </p:nvPr>
        </p:nvSpPr>
        <p:spPr/>
        <p:txBody>
          <a:bodyPr/>
          <a:lstStyle/>
          <a:p>
            <a:fld id="{FE95C34C-EFC1-4666-97C9-EDFEE29C5505}" type="slidenum">
              <a:rPr lang="en-US" smtClean="0"/>
              <a:t>10</a:t>
            </a:fld>
            <a:endParaRPr lang="en-US"/>
          </a:p>
        </p:txBody>
      </p:sp>
    </p:spTree>
    <p:extLst>
      <p:ext uri="{BB962C8B-B14F-4D97-AF65-F5344CB8AC3E}">
        <p14:creationId xmlns:p14="http://schemas.microsoft.com/office/powerpoint/2010/main" val="12580004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b="1" noProof="0" dirty="0"/>
              <a:t>Complete el entrenamiento de IPM</a:t>
            </a:r>
            <a:endParaRPr lang="es-MX" b="0" noProof="0" dirty="0"/>
          </a:p>
          <a:p>
            <a:pPr marL="628650" lvl="1" indent="-171450">
              <a:buFont typeface="Arial" panose="020B0604020202020204" pitchFamily="34" charset="0"/>
              <a:buChar char="•"/>
            </a:pPr>
            <a:r>
              <a:rPr lang="es-MX" b="0" noProof="0" dirty="0"/>
              <a:t>Este entrenamiento es un requisito para el coordinador de IPM y todo aquel que aplicará pesticidas (incluyendo desinfectantes y otros pesticidas exentos) en el programa de cuidado infantil. </a:t>
            </a:r>
          </a:p>
          <a:p>
            <a:pPr marL="628650" lvl="1" indent="-171450">
              <a:buFont typeface="Arial" panose="020B0604020202020204" pitchFamily="34" charset="0"/>
              <a:buChar char="•"/>
            </a:pPr>
            <a:r>
              <a:rPr lang="es-MX" b="0" noProof="0" dirty="0"/>
              <a:t>El entrenamiento debe repetirse cada año</a:t>
            </a:r>
          </a:p>
          <a:p>
            <a:pPr marL="457200" lvl="1" indent="0">
              <a:buFont typeface="Arial" panose="020B0604020202020204" pitchFamily="34" charset="0"/>
              <a:buNone/>
            </a:pPr>
            <a:endParaRPr lang="es-MX" altLang="en-US" b="0" noProof="0" dirty="0"/>
          </a:p>
          <a:p>
            <a:pPr marL="457200" lvl="1" indent="0">
              <a:buFont typeface="Arial" panose="020B0604020202020204" pitchFamily="34" charset="0"/>
              <a:buNone/>
            </a:pPr>
            <a:r>
              <a:rPr lang="es-MX" altLang="en-US" b="0" noProof="0" dirty="0"/>
              <a:t>Es la responsabilidad de los centros de cuidado infantil asegurar que los empleados que usan pesticidas (incluyendo antimicrobianos) completen el entrenamiento anualmente. </a:t>
            </a:r>
            <a:endParaRPr lang="es-MX" altLang="en-US" noProof="0" dirty="0"/>
          </a:p>
          <a:p>
            <a:pPr marL="0" marR="0" lvl="0" indent="0" algn="l" defTabSz="914400" rtl="0" eaLnBrk="1" fontAlgn="auto" latinLnBrk="0" hangingPunct="1">
              <a:lnSpc>
                <a:spcPct val="100000"/>
              </a:lnSpc>
              <a:spcBef>
                <a:spcPct val="0"/>
              </a:spcBef>
              <a:spcAft>
                <a:spcPts val="0"/>
              </a:spcAft>
              <a:buClrTx/>
              <a:buSzTx/>
              <a:buFontTx/>
              <a:buNone/>
              <a:tabLst/>
              <a:defRPr/>
            </a:pPr>
            <a:r>
              <a:rPr lang="es-MX" altLang="en-US" b="1" noProof="0" dirty="0"/>
              <a:t>Colocar letreros</a:t>
            </a:r>
          </a:p>
          <a:p>
            <a:pPr marL="628650" marR="0" lvl="1" indent="-1714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s-MX" altLang="en-US" strike="noStrike" noProof="0" dirty="0"/>
              <a:t>Notifique a los padres y los empleados antes de aplicar un pesticida</a:t>
            </a:r>
          </a:p>
          <a:p>
            <a:pPr marL="628650" marR="0" lvl="1" indent="-1714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s-ES" noProof="0" dirty="0">
                <a:latin typeface="Arial"/>
                <a:cs typeface="Arial"/>
              </a:rPr>
              <a:t>Los letreros de advertencia se deben colocar en el área de aplicación de pesticidas no exentos </a:t>
            </a:r>
            <a:r>
              <a:rPr lang="es-MX" noProof="0" dirty="0">
                <a:latin typeface="Arial"/>
                <a:cs typeface="Arial"/>
              </a:rPr>
              <a:t>(aerosoles, nebulizadores o gránulos no contenidos o polvo) .</a:t>
            </a:r>
          </a:p>
          <a:p>
            <a:pPr marL="628650" marR="0" lvl="1" indent="-1714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s-MX" noProof="0" dirty="0">
                <a:latin typeface="Arial"/>
                <a:cs typeface="Arial"/>
              </a:rPr>
              <a:t>Los letreros deben estar publicado 24 horas antes y mantenerse en lugar por 72 horas después del uso de pesticidas. </a:t>
            </a:r>
          </a:p>
          <a:p>
            <a:pPr marL="457200" marR="0" lvl="1"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endParaRPr lang="es-MX" noProof="0" dirty="0">
              <a:latin typeface="Arial"/>
              <a:cs typeface="Arial"/>
            </a:endParaRPr>
          </a:p>
          <a:p>
            <a:pPr marL="457200" marR="0" lvl="1"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lang="es-MX" altLang="en-US" b="0" noProof="0" dirty="0"/>
              <a:t>Es la responsabilidad de los centros de cuidado infantil asegurar que </a:t>
            </a:r>
            <a:r>
              <a:rPr lang="es-MX" b="0" noProof="0" dirty="0">
                <a:latin typeface="Arial"/>
                <a:cs typeface="Arial"/>
              </a:rPr>
              <a:t>los letreros estén publicados 24 horas antes de y asegurar que se mantengan en lugar por 72 horas después del uso de pesticidas. Revise con su PMP y pregunte si tienen letreros que pueda usar.  O puede usar el siguiente ejemplo </a:t>
            </a:r>
            <a:r>
              <a:rPr lang="es-ES" b="0" noProof="0" dirty="0">
                <a:latin typeface="Arial"/>
                <a:cs typeface="Arial"/>
              </a:rPr>
              <a:t>O puede usar la siguiente plantilla proporcionada por DPR.</a:t>
            </a:r>
            <a:endParaRPr lang="es-MX" altLang="en-US" noProof="0" dirty="0"/>
          </a:p>
          <a:p>
            <a:endParaRPr lang="es-MX" noProof="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05F3B6-3F50-42C0-B15E-F1698C30986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681595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a:t>Hay varias plantillas disponibles por DPR para que usted y/o su PMP cumplan con el requisito de la Ley de Escuelas Saludables. </a:t>
            </a:r>
            <a:br>
              <a:rPr lang="es-MX" noProof="0" dirty="0"/>
            </a:br>
            <a:r>
              <a:rPr lang="es-MX" noProof="0" dirty="0"/>
              <a:t>Una copia de este letrero puede mantenerse como parte de su registro. Solo asegure anotar la cantidad de pesticida que se aplicó.</a:t>
            </a:r>
          </a:p>
          <a:p>
            <a:endParaRPr lang="es-MX" noProof="0" dirty="0"/>
          </a:p>
          <a:p>
            <a:r>
              <a:rPr lang="es-MX" noProof="0" dirty="0"/>
              <a:t>Trabaje con su PMP para rellenar el nombre del pesticida, el fabricante, el numero de EPA, la cantidad de pesticida usado, y la razón por tratamiento. </a:t>
            </a:r>
          </a:p>
        </p:txBody>
      </p:sp>
      <p:sp>
        <p:nvSpPr>
          <p:cNvPr id="4" name="Slide Number Placeholder 3"/>
          <p:cNvSpPr>
            <a:spLocks noGrp="1"/>
          </p:cNvSpPr>
          <p:nvPr>
            <p:ph type="sldNum" sz="quarter" idx="10"/>
          </p:nvPr>
        </p:nvSpPr>
        <p:spPr/>
        <p:txBody>
          <a:bodyPr/>
          <a:lstStyle/>
          <a:p>
            <a:fld id="{F8646707-6BBD-41A9-B4DF-0C76A73A2D2A}" type="slidenum">
              <a:rPr lang="en-US" smtClean="0"/>
              <a:t>12</a:t>
            </a:fld>
            <a:endParaRPr lang="en-US" dirty="0"/>
          </a:p>
        </p:txBody>
      </p:sp>
    </p:spTree>
    <p:extLst>
      <p:ext uri="{BB962C8B-B14F-4D97-AF65-F5344CB8AC3E}">
        <p14:creationId xmlns:p14="http://schemas.microsoft.com/office/powerpoint/2010/main" val="21548632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s-MX" altLang="en-US" baseline="0" noProof="0" dirty="0"/>
              <a:t>Es posible que reconozca los siguientes pasos(las próximas 4 diapositivas):</a:t>
            </a:r>
          </a:p>
          <a:p>
            <a:pPr marL="228600" indent="-228600" eaLnBrk="1" hangingPunct="1">
              <a:spcBef>
                <a:spcPct val="0"/>
              </a:spcBef>
              <a:buAutoNum type="arabicPeriod"/>
            </a:pPr>
            <a:r>
              <a:rPr lang="es-MX" altLang="en-US" b="1" baseline="0" noProof="0" dirty="0"/>
              <a:t>Identifique</a:t>
            </a:r>
            <a:r>
              <a:rPr lang="es-MX" altLang="en-US" baseline="0" noProof="0" dirty="0"/>
              <a:t> a </a:t>
            </a:r>
            <a:r>
              <a:rPr lang="es-ES" b="0" i="0" dirty="0">
                <a:effectLst/>
                <a:latin typeface="Arial" panose="020B0604020202020204" pitchFamily="34" charset="0"/>
              </a:rPr>
              <a:t>una persona dentro del centro que se asegurará de que los requisitos de la HSA se cumplan</a:t>
            </a:r>
            <a:r>
              <a:rPr lang="es-MX" altLang="en-US" baseline="0" noProof="0" dirty="0"/>
              <a:t>, esta persona será Coordinador de IPM </a:t>
            </a:r>
          </a:p>
          <a:p>
            <a:pPr marL="228600" indent="-228600" eaLnBrk="1" hangingPunct="1">
              <a:spcBef>
                <a:spcPct val="0"/>
              </a:spcBef>
              <a:buAutoNum type="arabicPeriod"/>
            </a:pPr>
            <a:r>
              <a:rPr lang="es-MX" b="0" noProof="0" dirty="0"/>
              <a:t>Desarrolle un </a:t>
            </a:r>
            <a:r>
              <a:rPr lang="es-MX" b="1" noProof="0" dirty="0"/>
              <a:t>plan </a:t>
            </a:r>
            <a:r>
              <a:rPr lang="es-MX" b="0" noProof="0" dirty="0"/>
              <a:t>de IPM</a:t>
            </a:r>
            <a:endParaRPr lang="es-MX" b="1" noProof="0" dirty="0"/>
          </a:p>
          <a:p>
            <a:pPr marL="628650" lvl="1" indent="-171450">
              <a:buFont typeface="Arial" panose="020B0604020202020204" pitchFamily="34" charset="0"/>
              <a:buChar char="•"/>
            </a:pPr>
            <a:r>
              <a:rPr lang="es-MX" b="0" noProof="0" dirty="0"/>
              <a:t>Use la plantilla proporcionada por el Departamento de Reglamentación d</a:t>
            </a:r>
            <a:r>
              <a:rPr lang="en-US" b="0" i="0" dirty="0">
                <a:effectLst/>
                <a:latin typeface="Arial" panose="020B0604020202020204" pitchFamily="34" charset="0"/>
              </a:rPr>
              <a:t>e </a:t>
            </a:r>
            <a:r>
              <a:rPr lang="es-MX" b="0" i="0" noProof="0" dirty="0">
                <a:effectLst/>
                <a:latin typeface="Arial" panose="020B0604020202020204" pitchFamily="34" charset="0"/>
              </a:rPr>
              <a:t>Pesticidas</a:t>
            </a:r>
            <a:r>
              <a:rPr lang="en-US" b="0" i="0" dirty="0">
                <a:effectLst/>
                <a:latin typeface="Arial" panose="020B0604020202020204" pitchFamily="34" charset="0"/>
              </a:rPr>
              <a:t> </a:t>
            </a:r>
            <a:r>
              <a:rPr lang="es-MX" b="0" noProof="0" dirty="0"/>
              <a:t>(DPR); o escriba su propio plan que incluya: nombre del coordinador de IPM, la lista de todos los pesticidas que espera aplicar (por el personal del centro o el PMP), y la fecha de cuando el plan será actualizado. </a:t>
            </a:r>
            <a:endParaRPr lang="es-MX" b="0" baseline="0" noProof="0" dirty="0"/>
          </a:p>
          <a:p>
            <a:pPr marL="628650" lvl="1" indent="-171450">
              <a:buFont typeface="Arial" panose="020B0604020202020204" pitchFamily="34" charset="0"/>
              <a:buChar char="•"/>
            </a:pPr>
            <a:r>
              <a:rPr lang="es-MX" noProof="0" dirty="0"/>
              <a:t>Publique el plan de IPM en la página de internet de su programa; si su programa no tiene página de internet, mande el plan de IPM a todos los padres, guardianes, y empleados con la notificación anual escrita.</a:t>
            </a:r>
          </a:p>
          <a:p>
            <a:pPr marL="628650" lvl="1" indent="-171450">
              <a:buFont typeface="Arial" panose="020B0604020202020204" pitchFamily="34" charset="0"/>
              <a:buChar char="•"/>
            </a:pPr>
            <a:r>
              <a:rPr lang="es-MX" noProof="0" dirty="0"/>
              <a:t>Publique una copia física en el centro o la oficina del programa</a:t>
            </a:r>
          </a:p>
          <a:p>
            <a:pPr eaLnBrk="1" hangingPunct="1">
              <a:spcBef>
                <a:spcPct val="0"/>
              </a:spcBef>
            </a:pPr>
            <a:endParaRPr lang="es-MX" altLang="en-US" b="0" noProof="0" dirty="0"/>
          </a:p>
          <a:p>
            <a:pPr eaLnBrk="1" hangingPunct="1">
              <a:spcBef>
                <a:spcPct val="0"/>
              </a:spcBef>
            </a:pPr>
            <a:r>
              <a:rPr lang="es-MX" altLang="en-US" b="0" noProof="0" dirty="0"/>
              <a:t>Es la responsabilidad de los centros de cuidado infantil asegurar que haya una persona identificada como coordinador de IPM para asegurar que se cumplen con los requisitos de la Ley de Escuelas Saludables.</a:t>
            </a:r>
          </a:p>
          <a:p>
            <a:pPr eaLnBrk="1" hangingPunct="1">
              <a:spcBef>
                <a:spcPct val="0"/>
              </a:spcBef>
            </a:pPr>
            <a:r>
              <a:rPr lang="es-MX" altLang="en-US" b="0" noProof="0" dirty="0"/>
              <a:t>Incluya a su PMP en la creación de su plan de IPM.</a:t>
            </a:r>
          </a:p>
          <a:p>
            <a:pPr eaLnBrk="1" hangingPunct="1">
              <a:spcBef>
                <a:spcPct val="0"/>
              </a:spcBef>
            </a:pPr>
            <a:endParaRPr lang="es-MX" altLang="en-US" noProof="0" dirty="0"/>
          </a:p>
          <a:p>
            <a:endParaRPr lang="es-MX" noProof="0" dirty="0"/>
          </a:p>
        </p:txBody>
      </p:sp>
      <p:sp>
        <p:nvSpPr>
          <p:cNvPr id="4" name="Slide Number Placeholder 3"/>
          <p:cNvSpPr>
            <a:spLocks noGrp="1"/>
          </p:cNvSpPr>
          <p:nvPr>
            <p:ph type="sldNum" sz="quarter" idx="5"/>
          </p:nvPr>
        </p:nvSpPr>
        <p:spPr/>
        <p:txBody>
          <a:bodyPr/>
          <a:lstStyle/>
          <a:p>
            <a:fld id="{8E05F3B6-3F50-42C0-B15E-F1698C309863}" type="slidenum">
              <a:rPr lang="en-US" smtClean="0"/>
              <a:t>13</a:t>
            </a:fld>
            <a:endParaRPr lang="en-US"/>
          </a:p>
        </p:txBody>
      </p:sp>
    </p:spTree>
    <p:extLst>
      <p:ext uri="{BB962C8B-B14F-4D97-AF65-F5344CB8AC3E}">
        <p14:creationId xmlns:p14="http://schemas.microsoft.com/office/powerpoint/2010/main" val="8156075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700" noProof="0" dirty="0">
                <a:cs typeface="Arial" panose="020B0604020202020204" pitchFamily="34" charset="0"/>
              </a:rPr>
              <a:t>¿No sabe por donde empezar?</a:t>
            </a:r>
            <a:r>
              <a:rPr lang="es-MX" sz="1700" noProof="0" dirty="0">
                <a:cs typeface="Arial" panose="020B0604020202020204" pitchFamily="34" charset="0"/>
              </a:rPr>
              <a:t> Utilice esta plantilla para guiarse en cada paso. Trabaje con </a:t>
            </a:r>
            <a:r>
              <a:rPr lang="es-MX" altLang="en-US" sz="1800" b="0" noProof="0" dirty="0"/>
              <a:t>su PMP para completar el plan de IPM</a:t>
            </a:r>
            <a:r>
              <a:rPr lang="es-MX" sz="1700" b="0" noProof="0" dirty="0">
                <a:cs typeface="Arial" panose="020B0604020202020204" pitchFamily="34" charset="0"/>
              </a:rPr>
              <a:t>.</a:t>
            </a:r>
          </a:p>
        </p:txBody>
      </p:sp>
      <p:sp>
        <p:nvSpPr>
          <p:cNvPr id="4" name="Slide Number Placeholder 3"/>
          <p:cNvSpPr>
            <a:spLocks noGrp="1"/>
          </p:cNvSpPr>
          <p:nvPr>
            <p:ph type="sldNum" sz="quarter" idx="10"/>
          </p:nvPr>
        </p:nvSpPr>
        <p:spPr/>
        <p:txBody>
          <a:bodyPr/>
          <a:lstStyle/>
          <a:p>
            <a:pPr>
              <a:defRPr/>
            </a:pPr>
            <a:fld id="{E17F7B69-06AF-488A-BE1B-7649E3023926}" type="slidenum">
              <a:rPr lang="en-US" altLang="en-US" smtClean="0"/>
              <a:pPr>
                <a:defRPr/>
              </a:pPr>
              <a:t>14</a:t>
            </a:fld>
            <a:endParaRPr lang="en-US" altLang="en-US"/>
          </a:p>
        </p:txBody>
      </p:sp>
    </p:spTree>
    <p:extLst>
      <p:ext uri="{BB962C8B-B14F-4D97-AF65-F5344CB8AC3E}">
        <p14:creationId xmlns:p14="http://schemas.microsoft.com/office/powerpoint/2010/main" val="1920252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altLang="en-US" b="1" noProof="0" dirty="0"/>
              <a:t>Notificar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altLang="en-US" noProof="0" dirty="0"/>
              <a:t>Cada año, debe notificar por escrito a los padres y empleados sobre todos los pesticidas (no exentos) que espera aplicar en el centro ya sea por empleados o por profesionales en el manejo de pesticidas durante el año</a:t>
            </a:r>
            <a:r>
              <a:rPr lang="es-MX" sz="1200" noProof="0" dirty="0">
                <a:latin typeface="Arial" panose="020B0604020202020204" pitchFamily="34" charset="0"/>
                <a:cs typeface="Arial" panose="020B0604020202020204" pitchFamily="34" charset="0"/>
              </a:rPr>
              <a:t>.  </a:t>
            </a:r>
            <a:r>
              <a:rPr lang="es-MX" sz="1200" b="1" noProof="0" dirty="0">
                <a:latin typeface="Arial" panose="020B0604020202020204" pitchFamily="34" charset="0"/>
                <a:cs typeface="Arial" panose="020B0604020202020204" pitchFamily="34" charset="0"/>
              </a:rPr>
              <a:t>Su PMP puede proporcionarle una lista de pesticidas que ellos planean o esperan usar durante el año escolar.</a:t>
            </a:r>
            <a:endParaRPr lang="es-MX" altLang="en-US" b="1"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s-MX" altLang="en-US" b="1" noProof="0" dirty="0"/>
              <a:t>Mantener Registros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altLang="en-US" noProof="0" dirty="0"/>
              <a:t>Mantenga registro de los pesticidas no exentos (aerosoles, nebulizadores, gránulos no contenidos, o polvo) usados por el personal o contratistas, de los últimos cuatro años. </a:t>
            </a:r>
            <a:r>
              <a:rPr lang="es-MX" altLang="en-US" sz="1200" b="1" kern="1200" noProof="0" dirty="0">
                <a:solidFill>
                  <a:schemeClr val="tx1"/>
                </a:solidFill>
                <a:latin typeface="+mn-lt"/>
                <a:ea typeface="+mn-ea"/>
                <a:cs typeface="+mn-cs"/>
              </a:rPr>
              <a:t>Es la responsabilidad de los centros de cuidado infantil asegurar que hay un mantenimiento de registros. Su PMP le puede proporcionar copias de sus notas para que las aguarde como parte de sus registros. </a:t>
            </a:r>
            <a:endParaRPr lang="es-MX" sz="1200" b="1" kern="1200" noProof="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8E05F3B6-3F50-42C0-B15E-F1698C309863}" type="slidenum">
              <a:rPr lang="en-US" smtClean="0"/>
              <a:t>15</a:t>
            </a:fld>
            <a:endParaRPr lang="en-US"/>
          </a:p>
        </p:txBody>
      </p:sp>
    </p:spTree>
    <p:extLst>
      <p:ext uri="{BB962C8B-B14F-4D97-AF65-F5344CB8AC3E}">
        <p14:creationId xmlns:p14="http://schemas.microsoft.com/office/powerpoint/2010/main" val="17218965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a:t>Aquí hay otra plantilla que le ayudará a cumplir con los requisitos de la notificación anual. </a:t>
            </a:r>
          </a:p>
        </p:txBody>
      </p:sp>
      <p:sp>
        <p:nvSpPr>
          <p:cNvPr id="4" name="Slide Number Placeholder 3"/>
          <p:cNvSpPr>
            <a:spLocks noGrp="1"/>
          </p:cNvSpPr>
          <p:nvPr>
            <p:ph type="sldNum" sz="quarter" idx="10"/>
          </p:nvPr>
        </p:nvSpPr>
        <p:spPr/>
        <p:txBody>
          <a:bodyPr/>
          <a:lstStyle/>
          <a:p>
            <a:fld id="{F8646707-6BBD-41A9-B4DF-0C76A73A2D2A}" type="slidenum">
              <a:rPr lang="en-US" smtClean="0"/>
              <a:t>16</a:t>
            </a:fld>
            <a:endParaRPr lang="en-US" dirty="0"/>
          </a:p>
        </p:txBody>
      </p:sp>
    </p:spTree>
    <p:extLst>
      <p:ext uri="{BB962C8B-B14F-4D97-AF65-F5344CB8AC3E}">
        <p14:creationId xmlns:p14="http://schemas.microsoft.com/office/powerpoint/2010/main" val="24935312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s-MX" altLang="en-US" b="1" noProof="0" dirty="0"/>
              <a:t>Registrar</a:t>
            </a:r>
          </a:p>
          <a:p>
            <a:pPr marL="628650" lvl="1" indent="-171450" eaLnBrk="1" hangingPunct="1">
              <a:spcBef>
                <a:spcPct val="0"/>
              </a:spcBef>
              <a:buFont typeface="Arial" panose="020B0604020202020204" pitchFamily="34" charset="0"/>
              <a:buChar char="•"/>
            </a:pPr>
            <a:r>
              <a:rPr lang="es-ES" altLang="en-US" noProof="0" dirty="0"/>
              <a:t>Mantener una lista de padres y personal que deseen saber cuándo se van a utilizar pesticidas no exentos (aerosoles, nebulizadores, gránulos no contenidos, o polvo)</a:t>
            </a:r>
          </a:p>
          <a:p>
            <a:pPr marL="628650" lvl="1" indent="-171450" eaLnBrk="1" hangingPunct="1">
              <a:spcBef>
                <a:spcPct val="0"/>
              </a:spcBef>
              <a:buFont typeface="Arial" panose="020B0604020202020204" pitchFamily="34" charset="0"/>
              <a:buChar char="•"/>
            </a:pPr>
            <a:r>
              <a:rPr lang="es-ES" altLang="en-US" noProof="0" dirty="0"/>
              <a:t>Notifique a todos en la lista temprano, al menos 72 horas antes de que se usen</a:t>
            </a:r>
          </a:p>
          <a:p>
            <a:pPr marL="628650" lvl="1" indent="-171450" eaLnBrk="1" hangingPunct="1">
              <a:spcBef>
                <a:spcPct val="0"/>
              </a:spcBef>
              <a:buFont typeface="Arial" panose="020B0604020202020204" pitchFamily="34" charset="0"/>
              <a:buChar char="•"/>
            </a:pPr>
            <a:endParaRPr lang="es-MX" altLang="en-US" noProof="0" dirty="0"/>
          </a:p>
          <a:p>
            <a:r>
              <a:rPr lang="es-MX" altLang="en-US" noProof="0" dirty="0"/>
              <a:t>Asegúrese de </a:t>
            </a:r>
            <a:r>
              <a:rPr lang="es-MX" altLang="en-US" b="1" noProof="0" dirty="0"/>
              <a:t>reportar</a:t>
            </a:r>
            <a:r>
              <a:rPr lang="es-MX" altLang="en-US" noProof="0" dirty="0"/>
              <a:t> el uso de pesticidas no exentos </a:t>
            </a:r>
            <a:r>
              <a:rPr lang="es-MX" noProof="0" dirty="0">
                <a:latin typeface="Arial"/>
                <a:cs typeface="Arial"/>
              </a:rPr>
              <a:t>(</a:t>
            </a:r>
            <a:r>
              <a:rPr lang="es-ES" altLang="en-US" noProof="0" dirty="0"/>
              <a:t>aerosoles, nebulizadores, gránulos no contenidos, o polvo</a:t>
            </a:r>
            <a:r>
              <a:rPr lang="es-MX" noProof="0" dirty="0">
                <a:latin typeface="Arial"/>
                <a:cs typeface="Arial"/>
              </a:rPr>
              <a:t>) </a:t>
            </a:r>
            <a:r>
              <a:rPr lang="es-MX" altLang="en-US" noProof="0" dirty="0"/>
              <a:t>cada año. </a:t>
            </a:r>
            <a:endParaRPr lang="es-MX" altLang="en-US" b="0" noProof="0" dirty="0"/>
          </a:p>
          <a:p>
            <a:pPr marL="628650" lvl="1" indent="-171450">
              <a:buFont typeface="Arial" panose="020B0604020202020204" pitchFamily="34" charset="0"/>
              <a:buChar char="•"/>
            </a:pPr>
            <a:r>
              <a:rPr lang="es-ES" b="0" noProof="0" dirty="0"/>
              <a:t>enviar informes de uso de pesticidas (PUR) para las aplicaciones de pesticidas </a:t>
            </a:r>
            <a:r>
              <a:rPr lang="es-ES" b="0" i="1" noProof="0" dirty="0"/>
              <a:t>realizadas por los empleados de las escuelas </a:t>
            </a:r>
            <a:r>
              <a:rPr lang="es-ES" b="0" noProof="0" dirty="0"/>
              <a:t>al DPR anualmente o con mayor frecuencia</a:t>
            </a:r>
            <a:endParaRPr lang="es-MX" b="0" noProof="0" dirty="0"/>
          </a:p>
          <a:p>
            <a:pPr marL="628650" lvl="1" indent="-171450">
              <a:buFont typeface="Arial" panose="020B0604020202020204" pitchFamily="34" charset="0"/>
              <a:buChar char="•"/>
            </a:pPr>
            <a:r>
              <a:rPr lang="es-ES" b="1" noProof="0" dirty="0"/>
              <a:t>NO envíe informes de uso de pesticidas para pesticidas aplicados por contratistas; los profesionales del manejo de plagas presentarán sus propios informes PUR al DPR</a:t>
            </a:r>
          </a:p>
          <a:p>
            <a:pPr marL="628650" lvl="1" indent="-171450">
              <a:buFont typeface="Arial" panose="020B0604020202020204" pitchFamily="34" charset="0"/>
              <a:buChar char="•"/>
            </a:pPr>
            <a:r>
              <a:rPr lang="es-ES" noProof="0" dirty="0"/>
              <a:t>enviar informes a más tardar el 30 de enero del año anterior (por ejemplo, enviar sus informes de 2023 a más tardar el 30 de enero de 2022)</a:t>
            </a:r>
          </a:p>
          <a:p>
            <a:pPr marL="628650" lvl="1" indent="-171450">
              <a:buFont typeface="Arial" panose="020B0604020202020204" pitchFamily="34" charset="0"/>
              <a:buChar char="•"/>
            </a:pPr>
            <a:r>
              <a:rPr lang="es-ES" noProof="0" dirty="0"/>
              <a:t>use el formulario HSA-118 del DPR (Informes de uso de pesticidas para empleados de escuelas y centros de cuidado infantil) que está disponible en el sitio web de IPM escolar del DPR </a:t>
            </a:r>
            <a:r>
              <a:rPr lang="es-MX" noProof="0" dirty="0"/>
              <a:t>https://www.cdpr.ca.gov/docs/schoolipm/ </a:t>
            </a:r>
            <a:endParaRPr lang="es-MX" b="0" noProof="0" dirty="0"/>
          </a:p>
          <a:p>
            <a:pPr eaLnBrk="1" hangingPunct="1">
              <a:spcBef>
                <a:spcPct val="0"/>
              </a:spcBef>
            </a:pPr>
            <a:endParaRPr lang="es-MX" altLang="en-US" noProof="0" dirty="0"/>
          </a:p>
          <a:p>
            <a:endParaRPr lang="es-MX" noProof="0" dirty="0"/>
          </a:p>
        </p:txBody>
      </p:sp>
      <p:sp>
        <p:nvSpPr>
          <p:cNvPr id="4" name="Slide Number Placeholder 3"/>
          <p:cNvSpPr>
            <a:spLocks noGrp="1"/>
          </p:cNvSpPr>
          <p:nvPr>
            <p:ph type="sldNum" sz="quarter" idx="5"/>
          </p:nvPr>
        </p:nvSpPr>
        <p:spPr/>
        <p:txBody>
          <a:bodyPr/>
          <a:lstStyle/>
          <a:p>
            <a:fld id="{8E05F3B6-3F50-42C0-B15E-F1698C309863}" type="slidenum">
              <a:rPr lang="en-US" smtClean="0"/>
              <a:t>17</a:t>
            </a:fld>
            <a:endParaRPr lang="en-US"/>
          </a:p>
        </p:txBody>
      </p:sp>
    </p:spTree>
    <p:extLst>
      <p:ext uri="{BB962C8B-B14F-4D97-AF65-F5344CB8AC3E}">
        <p14:creationId xmlns:p14="http://schemas.microsoft.com/office/powerpoint/2010/main" val="11112567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Use este aviso de muestra cuando los padres se registren para recibir una notificación por adelantado de cada aplicación de pesticida.</a:t>
            </a:r>
            <a:r>
              <a:rPr lang="es-ES" b="1" dirty="0"/>
              <a:t> Esta notificación es responsabilidad del centro de cuidado infantil, pero si está trabajando con un PMP, pregúntele qué producto se usará, el ingrediente activo y dónde se usaría.</a:t>
            </a:r>
            <a:endParaRPr lang="en-US" b="1" dirty="0"/>
          </a:p>
        </p:txBody>
      </p:sp>
      <p:sp>
        <p:nvSpPr>
          <p:cNvPr id="4" name="Slide Number Placeholder 3"/>
          <p:cNvSpPr>
            <a:spLocks noGrp="1"/>
          </p:cNvSpPr>
          <p:nvPr>
            <p:ph type="sldNum" sz="quarter" idx="10"/>
          </p:nvPr>
        </p:nvSpPr>
        <p:spPr/>
        <p:txBody>
          <a:bodyPr/>
          <a:lstStyle/>
          <a:p>
            <a:fld id="{F8646707-6BBD-41A9-B4DF-0C76A73A2D2A}" type="slidenum">
              <a:rPr lang="en-US" smtClean="0"/>
              <a:t>18</a:t>
            </a:fld>
            <a:endParaRPr lang="en-US" dirty="0"/>
          </a:p>
        </p:txBody>
      </p:sp>
    </p:spTree>
    <p:extLst>
      <p:ext uri="{BB962C8B-B14F-4D97-AF65-F5344CB8AC3E}">
        <p14:creationId xmlns:p14="http://schemas.microsoft.com/office/powerpoint/2010/main" val="7048203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700" dirty="0">
                <a:cs typeface="Arial" panose="020B0604020202020204" pitchFamily="34" charset="0"/>
              </a:rPr>
              <a:t>Y este formulario es el Formulario de uso de pesticidas (o PUR) para cualquier miembro del personal que esté usando pesticidas no exentos. Solo debe completarse una vez al año, a más tardar el 30 de enero. Nuevamente, solo si usa pesticidas no exentos como bombas y aerosoles.</a:t>
            </a:r>
            <a:endParaRPr lang="en-US" sz="1700" dirty="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E17F7B69-06AF-488A-BE1B-7649E3023926}" type="slidenum">
              <a:rPr lang="en-US" altLang="en-US" smtClean="0"/>
              <a:pPr>
                <a:defRPr/>
              </a:pPr>
              <a:t>19</a:t>
            </a:fld>
            <a:endParaRPr lang="en-US" altLang="en-US"/>
          </a:p>
        </p:txBody>
      </p:sp>
    </p:spTree>
    <p:extLst>
      <p:ext uri="{BB962C8B-B14F-4D97-AF65-F5344CB8AC3E}">
        <p14:creationId xmlns:p14="http://schemas.microsoft.com/office/powerpoint/2010/main" val="10435827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2" indent="0" algn="l" defTabSz="914400" rtl="0" eaLnBrk="1" fontAlgn="auto" latinLnBrk="0" hangingPunct="1">
              <a:lnSpc>
                <a:spcPct val="100000"/>
              </a:lnSpc>
              <a:spcBef>
                <a:spcPct val="0"/>
              </a:spcBef>
              <a:spcAft>
                <a:spcPts val="0"/>
              </a:spcAft>
              <a:buClrTx/>
              <a:buSzTx/>
              <a:buFontTx/>
              <a:buNone/>
              <a:tabLst/>
              <a:defRPr/>
            </a:pPr>
            <a:endParaRPr lang="en-US" sz="1200" b="0" i="1" dirty="0">
              <a:solidFill>
                <a:schemeClr val="bg1"/>
              </a:solidFill>
              <a:latin typeface="Arial" panose="020B0604020202020204" pitchFamily="34" charset="0"/>
              <a:cs typeface="Arial" panose="020B0604020202020204" pitchFamily="34" charset="0"/>
            </a:endParaRPr>
          </a:p>
          <a:p>
            <a:pPr marL="0" marR="0" lvl="2" indent="0" algn="l" defTabSz="914400" rtl="0" eaLnBrk="1" fontAlgn="auto" latinLnBrk="0" hangingPunct="1">
              <a:lnSpc>
                <a:spcPct val="100000"/>
              </a:lnSpc>
              <a:spcBef>
                <a:spcPct val="0"/>
              </a:spcBef>
              <a:spcAft>
                <a:spcPts val="0"/>
              </a:spcAft>
              <a:buClrTx/>
              <a:buSzTx/>
              <a:buFontTx/>
              <a:buNone/>
              <a:tabLst/>
              <a:defRPr/>
            </a:pPr>
            <a:r>
              <a:rPr lang="es-MX" sz="1200" b="0" i="1" dirty="0">
                <a:solidFill>
                  <a:schemeClr val="bg1"/>
                </a:solidFill>
                <a:latin typeface="Arial" panose="020B0604020202020204" pitchFamily="34" charset="0"/>
                <a:cs typeface="Arial" panose="020B0604020202020204" pitchFamily="34" charset="0"/>
              </a:rPr>
              <a:t>La clase-- Cómo hablar con un profesional de control de plagas sobre el uso del manejo integrado de plagas (IPM por sus siglas en inglés)-- </a:t>
            </a:r>
            <a:r>
              <a:rPr lang="es-MX" sz="1200" b="0" i="0" dirty="0">
                <a:solidFill>
                  <a:schemeClr val="bg1"/>
                </a:solidFill>
                <a:latin typeface="Arial" panose="020B0604020202020204" pitchFamily="34" charset="0"/>
                <a:cs typeface="Arial" panose="020B0604020202020204" pitchFamily="34" charset="0"/>
              </a:rPr>
              <a:t>fue financiada </a:t>
            </a:r>
            <a:r>
              <a:rPr lang="es-ES" sz="1200" b="0" i="0" dirty="0">
                <a:solidFill>
                  <a:schemeClr val="bg1"/>
                </a:solidFill>
                <a:latin typeface="Arial" panose="020B0604020202020204" pitchFamily="34" charset="0"/>
                <a:cs typeface="Arial" panose="020B0604020202020204" pitchFamily="34" charset="0"/>
              </a:rPr>
              <a:t>por el Departamento de Reglamentación de Pesticidas de California (DPR) y desarrollada por el programa de salud para el cuidado infantil, de la escuela de enfermería de la Universidad de California, San Francisco. El contenido de este documento no refleja necesariamente los puntos de vista y las políticas de DPR ni la mención de nombres comerciales o productos comerciales constituye respaldo o recomendación para su uso.</a:t>
            </a:r>
            <a:endParaRPr lang="es-MX" sz="1200" b="0" i="0" dirty="0">
              <a:solidFill>
                <a:schemeClr val="bg1"/>
              </a:solidFill>
              <a:latin typeface="Arial" panose="020B0604020202020204" pitchFamily="34" charset="0"/>
              <a:cs typeface="Arial" panose="020B0604020202020204" pitchFamily="34" charset="0"/>
            </a:endParaRPr>
          </a:p>
          <a:p>
            <a:pPr marL="0" lvl="2" eaLnBrk="1" hangingPunct="1">
              <a:spcBef>
                <a:spcPct val="0"/>
              </a:spcBef>
            </a:pPr>
            <a:endParaRPr lang="en-US" altLang="en-US" dirty="0"/>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fld id="{C470EE44-693A-4234-8A22-8BEA116CCD7A}" type="slidenum">
              <a:rPr lang="en-US" altLang="en-US" smtClean="0"/>
              <a:pPr eaLnBrk="1" hangingPunct="1"/>
              <a:t>2</a:t>
            </a:fld>
            <a:endParaRPr lang="en-US" altLang="en-US"/>
          </a:p>
        </p:txBody>
      </p:sp>
    </p:spTree>
    <p:extLst>
      <p:ext uri="{BB962C8B-B14F-4D97-AF65-F5344CB8AC3E}">
        <p14:creationId xmlns:p14="http://schemas.microsoft.com/office/powerpoint/2010/main" val="985537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1" dirty="0"/>
              <a:t>Este formulario es para los negocios de control de plagas que aplican pesticidas. Esta forma es responsabilidad del PMP. Esto es solo para negocios, no para el personal de cuidado infantil.</a:t>
            </a:r>
            <a:endParaRPr lang="en-US" b="1" dirty="0"/>
          </a:p>
        </p:txBody>
      </p:sp>
      <p:sp>
        <p:nvSpPr>
          <p:cNvPr id="4" name="Slide Number Placeholder 3"/>
          <p:cNvSpPr>
            <a:spLocks noGrp="1"/>
          </p:cNvSpPr>
          <p:nvPr>
            <p:ph type="sldNum" sz="quarter" idx="5"/>
          </p:nvPr>
        </p:nvSpPr>
        <p:spPr/>
        <p:txBody>
          <a:bodyPr/>
          <a:lstStyle/>
          <a:p>
            <a:fld id="{FE95C34C-EFC1-4666-97C9-EDFEE29C5505}" type="slidenum">
              <a:rPr lang="en-US" smtClean="0"/>
              <a:t>20</a:t>
            </a:fld>
            <a:endParaRPr lang="en-US"/>
          </a:p>
        </p:txBody>
      </p:sp>
    </p:spTree>
    <p:extLst>
      <p:ext uri="{BB962C8B-B14F-4D97-AF65-F5344CB8AC3E}">
        <p14:creationId xmlns:p14="http://schemas.microsoft.com/office/powerpoint/2010/main" val="2188923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Una meta importante de la HSA es usar menos pesticidas en los lugares donde los niños aprenden y juegan. ¡Ahí es donde entra el IPM!</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Pregunte acerca de soluciones a largo plazo en lugar de una solución rápida. Un PMP que practica el MIP es más que un “exterminador”. Sugerirán estrategias de IPM, como deshacerse del hábitat de la plaga o monitorear la actividad de la plaga, en lugar de solo rociar mensualmente o si la plaga reaparece.</a:t>
            </a:r>
            <a:endParaRPr lang="en-US" strike="noStrike" dirty="0"/>
          </a:p>
        </p:txBody>
      </p:sp>
      <p:sp>
        <p:nvSpPr>
          <p:cNvPr id="4" name="Slide Number Placeholder 3"/>
          <p:cNvSpPr>
            <a:spLocks noGrp="1"/>
          </p:cNvSpPr>
          <p:nvPr>
            <p:ph type="sldNum" sz="quarter" idx="5"/>
          </p:nvPr>
        </p:nvSpPr>
        <p:spPr/>
        <p:txBody>
          <a:bodyPr/>
          <a:lstStyle/>
          <a:p>
            <a:fld id="{FE95C34C-EFC1-4666-97C9-EDFEE29C5505}" type="slidenum">
              <a:rPr lang="en-US" smtClean="0"/>
              <a:t>21</a:t>
            </a:fld>
            <a:endParaRPr lang="en-US"/>
          </a:p>
        </p:txBody>
      </p:sp>
    </p:spTree>
    <p:extLst>
      <p:ext uri="{BB962C8B-B14F-4D97-AF65-F5344CB8AC3E}">
        <p14:creationId xmlns:p14="http://schemas.microsoft.com/office/powerpoint/2010/main" val="33661927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El propósito de la concesión de licencias es garantizar que aquellos con un impacto potencial en la salud, la seguridad y el bienestar del público cumplan con los estándares mínimos de capacitación y experiencia, estén vinculados, asegurados y puedan ser regulados para proteger a las personas y el medio ambiente de California.</a:t>
            </a:r>
          </a:p>
          <a:p>
            <a:endParaRPr lang="en-US" dirty="0"/>
          </a:p>
          <a:p>
            <a:pPr marL="228600" indent="-228600">
              <a:buAutoNum type="arabicPeriod"/>
            </a:pPr>
            <a:r>
              <a:rPr lang="es-ES" sz="1200" b="0" i="0" u="none" strike="noStrike" kern="1200" baseline="0" dirty="0">
                <a:solidFill>
                  <a:schemeClr val="tx1"/>
                </a:solidFill>
                <a:latin typeface="+mn-lt"/>
                <a:ea typeface="+mn-ea"/>
                <a:cs typeface="+mn-cs"/>
              </a:rPr>
              <a:t>Todos los profesionales de manejo de plagas (PMP) deben tener una licencia del Estado de California. Puede verificar si una empresa o un individuo tiene una licencia emitida por la Junta de Control de Plagas Estructurales en www.pestboard.ca.gov. Tener una licencia de la junta de control de plagas estructurales significa que están autorizados para controlar plagas domésticas que pueden invadir hogares o estructuras mediante la realización de cualquier trabajo, incluida la realización de reparaciones estructurales o reemplazos, el uso de pesticidas o dispositivos mecánicos con el fin de eliminar, exterminar, controlar o prevenir infestaciones. Una persona con licencia habrá aprobado el examen y habrá completado el proceso de escaneo de huellas dactilares en vivo.</a:t>
            </a:r>
          </a:p>
          <a:p>
            <a:pPr marL="228600" indent="-228600">
              <a:buAutoNum type="arabicPeriod"/>
            </a:pPr>
            <a:endParaRPr lang="es-ES" sz="1200" b="0" i="0" u="none" strike="noStrike" kern="1200" baseline="0" dirty="0">
              <a:solidFill>
                <a:schemeClr val="tx1"/>
              </a:solidFill>
              <a:latin typeface="+mn-lt"/>
              <a:ea typeface="+mn-ea"/>
              <a:cs typeface="+mn-cs"/>
            </a:endParaRPr>
          </a:p>
          <a:p>
            <a:pPr marL="228600" indent="-228600">
              <a:buAutoNum type="arabicPeriod"/>
            </a:pPr>
            <a:r>
              <a:rPr lang="es-ES" sz="1200" b="0" i="0" u="none" strike="noStrike" kern="1200" baseline="0" dirty="0">
                <a:solidFill>
                  <a:schemeClr val="tx1"/>
                </a:solidFill>
                <a:latin typeface="+mn-lt"/>
                <a:ea typeface="+mn-ea"/>
                <a:cs typeface="+mn-cs"/>
              </a:rPr>
              <a:t>Puede verificar si una persona tiene una licencia SPCB actual en línea en: https://www.pestboard.ca.gov/license.shtml</a:t>
            </a:r>
          </a:p>
          <a:p>
            <a:pPr marL="228600" indent="-228600">
              <a:buAutoNum type="arabicPeriod"/>
            </a:pPr>
            <a:r>
              <a:rPr lang="es-ES" sz="1200" b="0" i="0" u="none" strike="noStrike" kern="1200" baseline="0" dirty="0">
                <a:solidFill>
                  <a:schemeClr val="tx1"/>
                </a:solidFill>
                <a:latin typeface="+mn-lt"/>
                <a:ea typeface="+mn-ea"/>
                <a:cs typeface="+mn-cs"/>
              </a:rPr>
              <a:t>Puede verificar si una persona tiene una licencia DPR actual en línea en: https://www.cdpr.ca.gov/docs/license/currlic.htm</a:t>
            </a:r>
          </a:p>
          <a:p>
            <a:pPr marL="228600" indent="-228600">
              <a:buAutoNum type="arabicPeriod"/>
            </a:pP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3. </a:t>
            </a:r>
            <a:r>
              <a:rPr lang="es-ES" sz="1200" b="0" i="0" u="none" strike="noStrike" kern="1200" baseline="0" dirty="0">
                <a:solidFill>
                  <a:schemeClr val="tx1"/>
                </a:solidFill>
                <a:latin typeface="+mn-lt"/>
                <a:ea typeface="+mn-ea"/>
                <a:cs typeface="+mn-cs"/>
              </a:rPr>
              <a:t>Los PMP deben estar capacitados en IPM para escuelas y guarderías. El Programa de IPM en todo el estado de la UC ofrece un curso en línea gratuito para PMP titulado Brindar servicios de IPM en escuelas y entornos de cuidado infantil. Pide constancia de que tu PMP ha realizado el curso.</a:t>
            </a:r>
          </a:p>
          <a:p>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4. </a:t>
            </a:r>
            <a:r>
              <a:rPr lang="es-ES" sz="1200" b="0" i="0" u="none" strike="noStrike" kern="1200" baseline="0" dirty="0">
                <a:solidFill>
                  <a:schemeClr val="tx1"/>
                </a:solidFill>
                <a:latin typeface="+mn-lt"/>
                <a:ea typeface="+mn-ea"/>
                <a:cs typeface="+mn-cs"/>
              </a:rPr>
              <a:t>Algunos PMP pueden tener una certificación de terceros que demuestre habilidades adicionales en IPM y prácticas ambientalmente sensibles. Revise cada tipo de certificación antes de elegir un PMP.</a:t>
            </a:r>
            <a:endParaRPr lang="en-US" dirty="0"/>
          </a:p>
        </p:txBody>
      </p:sp>
      <p:sp>
        <p:nvSpPr>
          <p:cNvPr id="4" name="Slide Number Placeholder 3"/>
          <p:cNvSpPr>
            <a:spLocks noGrp="1"/>
          </p:cNvSpPr>
          <p:nvPr>
            <p:ph type="sldNum" sz="quarter" idx="5"/>
          </p:nvPr>
        </p:nvSpPr>
        <p:spPr/>
        <p:txBody>
          <a:bodyPr/>
          <a:lstStyle/>
          <a:p>
            <a:fld id="{FE95C34C-EFC1-4666-97C9-EDFEE29C5505}" type="slidenum">
              <a:rPr lang="en-US" smtClean="0"/>
              <a:t>22</a:t>
            </a:fld>
            <a:endParaRPr lang="en-US"/>
          </a:p>
        </p:txBody>
      </p:sp>
    </p:spTree>
    <p:extLst>
      <p:ext uri="{BB962C8B-B14F-4D97-AF65-F5344CB8AC3E}">
        <p14:creationId xmlns:p14="http://schemas.microsoft.com/office/powerpoint/2010/main" val="18965841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s-ES" dirty="0"/>
              <a:t>Existen muchas preocupaciones asociadas con la exposición a los pesticidas. De hecho, el riesgo de la exposición puede ser mayor que el beneficio de matar las plagas. Muchos estudios han demostrado que la exposición a los pesticidas puede causar reacciones inmediatas como sarpullido o dificultad para respirar. La exposición a pesticidas durante mucho tiempo también puede causar enfermedades o afectar el desarrollo. Los estudios muestran que los niños expuestos regularmente a niveles bajos de pesticidas pueden no envenenarse ni enfermarse de inmediato, pero pueden sufrir problemas de salud que no se manifiestan durante muchos años.</a:t>
            </a:r>
            <a:endParaRPr lang="en-US" dirty="0"/>
          </a:p>
        </p:txBody>
      </p:sp>
      <p:sp>
        <p:nvSpPr>
          <p:cNvPr id="4" name="Slide Number Placeholder 3"/>
          <p:cNvSpPr>
            <a:spLocks noGrp="1"/>
          </p:cNvSpPr>
          <p:nvPr>
            <p:ph type="sldNum" sz="quarter" idx="5"/>
          </p:nvPr>
        </p:nvSpPr>
        <p:spPr/>
        <p:txBody>
          <a:bodyPr/>
          <a:lstStyle/>
          <a:p>
            <a:fld id="{FE95C34C-EFC1-4666-97C9-EDFEE29C5505}" type="slidenum">
              <a:rPr lang="en-US" smtClean="0"/>
              <a:t>23</a:t>
            </a:fld>
            <a:endParaRPr lang="en-US"/>
          </a:p>
        </p:txBody>
      </p:sp>
    </p:spTree>
    <p:extLst>
      <p:ext uri="{BB962C8B-B14F-4D97-AF65-F5344CB8AC3E}">
        <p14:creationId xmlns:p14="http://schemas.microsoft.com/office/powerpoint/2010/main" val="17998710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Pida información sobre cualquier problema de plagas identificado y las razones detrás de cualquier plan de tratamiento.</a:t>
            </a:r>
            <a:endParaRPr lang="en-US" dirty="0"/>
          </a:p>
        </p:txBody>
      </p:sp>
      <p:sp>
        <p:nvSpPr>
          <p:cNvPr id="4" name="Slide Number Placeholder 3"/>
          <p:cNvSpPr>
            <a:spLocks noGrp="1"/>
          </p:cNvSpPr>
          <p:nvPr>
            <p:ph type="sldNum" sz="quarter" idx="5"/>
          </p:nvPr>
        </p:nvSpPr>
        <p:spPr/>
        <p:txBody>
          <a:bodyPr/>
          <a:lstStyle/>
          <a:p>
            <a:fld id="{FE95C34C-EFC1-4666-97C9-EDFEE29C5505}" type="slidenum">
              <a:rPr lang="en-US" smtClean="0"/>
              <a:t>24</a:t>
            </a:fld>
            <a:endParaRPr lang="en-US"/>
          </a:p>
        </p:txBody>
      </p:sp>
    </p:spTree>
    <p:extLst>
      <p:ext uri="{BB962C8B-B14F-4D97-AF65-F5344CB8AC3E}">
        <p14:creationId xmlns:p14="http://schemas.microsoft.com/office/powerpoint/2010/main" val="40271728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95C34C-EFC1-4666-97C9-EDFEE29C5505}" type="slidenum">
              <a:rPr lang="en-US" smtClean="0"/>
              <a:t>25</a:t>
            </a:fld>
            <a:endParaRPr lang="en-US"/>
          </a:p>
        </p:txBody>
      </p:sp>
    </p:spTree>
    <p:extLst>
      <p:ext uri="{BB962C8B-B14F-4D97-AF65-F5344CB8AC3E}">
        <p14:creationId xmlns:p14="http://schemas.microsoft.com/office/powerpoint/2010/main" val="11984519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IPM puede parecer diferente a lo que está acostumbrado, pero puede ser eficaz para controlar todo tipo de plagas y crear un entorno de aprendizaje/trabajo saludable para los niños y el personal. Pida ver las listas de verificación u otros documentos que utilicen para el control.</a:t>
            </a:r>
            <a:endParaRPr lang="en-US" dirty="0"/>
          </a:p>
        </p:txBody>
      </p:sp>
      <p:sp>
        <p:nvSpPr>
          <p:cNvPr id="4" name="Slide Number Placeholder 3"/>
          <p:cNvSpPr>
            <a:spLocks noGrp="1"/>
          </p:cNvSpPr>
          <p:nvPr>
            <p:ph type="sldNum" sz="quarter" idx="5"/>
          </p:nvPr>
        </p:nvSpPr>
        <p:spPr/>
        <p:txBody>
          <a:bodyPr/>
          <a:lstStyle/>
          <a:p>
            <a:fld id="{FE95C34C-EFC1-4666-97C9-EDFEE29C5505}" type="slidenum">
              <a:rPr lang="en-US" smtClean="0"/>
              <a:t>26</a:t>
            </a:fld>
            <a:endParaRPr lang="en-US"/>
          </a:p>
        </p:txBody>
      </p:sp>
    </p:spTree>
    <p:extLst>
      <p:ext uri="{BB962C8B-B14F-4D97-AF65-F5344CB8AC3E}">
        <p14:creationId xmlns:p14="http://schemas.microsoft.com/office/powerpoint/2010/main" val="20665020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95C34C-EFC1-4666-97C9-EDFEE29C5505}" type="slidenum">
              <a:rPr lang="en-US" smtClean="0"/>
              <a:t>27</a:t>
            </a:fld>
            <a:endParaRPr lang="en-US"/>
          </a:p>
        </p:txBody>
      </p:sp>
    </p:spTree>
    <p:extLst>
      <p:ext uri="{BB962C8B-B14F-4D97-AF65-F5344CB8AC3E}">
        <p14:creationId xmlns:p14="http://schemas.microsoft.com/office/powerpoint/2010/main" val="13757239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700" dirty="0">
                <a:cs typeface="Arial" panose="020B0604020202020204" pitchFamily="34" charset="0"/>
              </a:rPr>
              <a:t>La plantilla del Plan IPM tiene una sección llamada Contratación de manejo de plagas que documenta que el PMP cumple con los requisitos de la Ley de Escuelas Saludables. También puede agregar su PMP a su equipo de IPM. Y puede incluir a su PMP como la persona que realiza la identificación, el control y la inspección de plagas.</a:t>
            </a:r>
            <a:endParaRPr lang="en-US" sz="1700" dirty="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E17F7B69-06AF-488A-BE1B-7649E3023926}" type="slidenum">
              <a:rPr lang="en-US" altLang="en-US" smtClean="0"/>
              <a:pPr>
                <a:defRPr/>
              </a:pPr>
              <a:t>28</a:t>
            </a:fld>
            <a:endParaRPr lang="en-US" altLang="en-US"/>
          </a:p>
        </p:txBody>
      </p:sp>
    </p:spTree>
    <p:extLst>
      <p:ext uri="{BB962C8B-B14F-4D97-AF65-F5344CB8AC3E}">
        <p14:creationId xmlns:p14="http://schemas.microsoft.com/office/powerpoint/2010/main" val="26740825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95C34C-EFC1-4666-97C9-EDFEE29C5505}" type="slidenum">
              <a:rPr lang="en-US" smtClean="0"/>
              <a:t>29</a:t>
            </a:fld>
            <a:endParaRPr lang="en-US"/>
          </a:p>
        </p:txBody>
      </p:sp>
    </p:spTree>
    <p:extLst>
      <p:ext uri="{BB962C8B-B14F-4D97-AF65-F5344CB8AC3E}">
        <p14:creationId xmlns:p14="http://schemas.microsoft.com/office/powerpoint/2010/main" val="36810480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600"/>
              </a:spcAft>
              <a:buClr>
                <a:schemeClr val="tx1"/>
              </a:buClr>
              <a:buSzTx/>
              <a:buFontTx/>
              <a:buNone/>
              <a:tabLst/>
              <a:defRPr/>
            </a:pPr>
            <a:r>
              <a:rPr lang="es-ES" altLang="en-US" i="0" dirty="0"/>
              <a:t>Puntos de conversación:</a:t>
            </a:r>
          </a:p>
          <a:p>
            <a:pPr marL="0" marR="0" lvl="0" indent="0" algn="l" defTabSz="914400" rtl="0" eaLnBrk="1" fontAlgn="auto" latinLnBrk="0" hangingPunct="1">
              <a:lnSpc>
                <a:spcPct val="100000"/>
              </a:lnSpc>
              <a:spcBef>
                <a:spcPts val="0"/>
              </a:spcBef>
              <a:spcAft>
                <a:spcPts val="600"/>
              </a:spcAft>
              <a:buClr>
                <a:schemeClr val="tx1"/>
              </a:buClr>
              <a:buSzTx/>
              <a:buFontTx/>
              <a:buNone/>
              <a:tabLst/>
              <a:defRPr/>
            </a:pPr>
            <a:endParaRPr lang="es-ES" altLang="en-US" i="0" dirty="0"/>
          </a:p>
          <a:p>
            <a:pPr marL="0" marR="0" lvl="0" indent="0" algn="l" defTabSz="914400" rtl="0" eaLnBrk="1" fontAlgn="auto" latinLnBrk="0" hangingPunct="1">
              <a:lnSpc>
                <a:spcPct val="100000"/>
              </a:lnSpc>
              <a:spcBef>
                <a:spcPts val="0"/>
              </a:spcBef>
              <a:spcAft>
                <a:spcPts val="600"/>
              </a:spcAft>
              <a:buClr>
                <a:schemeClr val="tx1"/>
              </a:buClr>
              <a:buSzTx/>
              <a:buFontTx/>
              <a:buNone/>
              <a:tabLst/>
              <a:defRPr/>
            </a:pPr>
            <a:r>
              <a:rPr lang="es-ES" altLang="en-US" i="0" dirty="0"/>
              <a:t>El manejo integrado de plagas, o IPM por sus siglas en inglés, se enfoca en practicas efectivas de bajo riesgo para el manejo de plagas. Ayuda a crear un entorno seguro y saludable para que los niños aprendan y jueguen y para que el personal trabaje. IPM controla las plagas de manera segura, eficaz y duradera.</a:t>
            </a:r>
          </a:p>
          <a:p>
            <a:pPr marL="0" marR="0" lvl="0" indent="0" algn="l" defTabSz="914400" rtl="0" eaLnBrk="1" fontAlgn="auto" latinLnBrk="0" hangingPunct="1">
              <a:lnSpc>
                <a:spcPct val="100000"/>
              </a:lnSpc>
              <a:spcBef>
                <a:spcPts val="0"/>
              </a:spcBef>
              <a:spcAft>
                <a:spcPts val="600"/>
              </a:spcAft>
              <a:buClr>
                <a:schemeClr val="tx1"/>
              </a:buClr>
              <a:buSzTx/>
              <a:buFontTx/>
              <a:buNone/>
              <a:tabLst/>
              <a:defRPr/>
            </a:pPr>
            <a:endParaRPr lang="es-ES" altLang="en-US" i="0" dirty="0"/>
          </a:p>
          <a:p>
            <a:pPr marL="0" marR="0" lvl="0" indent="0" algn="l" defTabSz="914400" rtl="0" eaLnBrk="1" fontAlgn="auto" latinLnBrk="0" hangingPunct="1">
              <a:lnSpc>
                <a:spcPct val="100000"/>
              </a:lnSpc>
              <a:spcBef>
                <a:spcPts val="0"/>
              </a:spcBef>
              <a:spcAft>
                <a:spcPts val="600"/>
              </a:spcAft>
              <a:buClr>
                <a:schemeClr val="tx1"/>
              </a:buClr>
              <a:buSzTx/>
              <a:buFontTx/>
              <a:buNone/>
              <a:tabLst/>
              <a:defRPr/>
            </a:pPr>
            <a:r>
              <a:rPr lang="es-ES" altLang="en-US" i="0" dirty="0"/>
              <a:t>IPM se ocupa de los problemas de plagas con métodos que no requieren el uso de químicos y/o el uso de pesticidas menos tóxicos. Por ejemplo, un programa de IPM puede incluir estrategias de control de plagas como instalar mallas en las ventanas, agregar escobillas en la parte de abajo de las puertas y al modificar cuándo o cómo riega su jardín.</a:t>
            </a:r>
          </a:p>
          <a:p>
            <a:pPr marL="0" marR="0" lvl="0" indent="0" algn="l" defTabSz="914400" rtl="0" eaLnBrk="1" fontAlgn="auto" latinLnBrk="0" hangingPunct="1">
              <a:lnSpc>
                <a:spcPct val="100000"/>
              </a:lnSpc>
              <a:spcBef>
                <a:spcPts val="0"/>
              </a:spcBef>
              <a:spcAft>
                <a:spcPts val="600"/>
              </a:spcAft>
              <a:buClr>
                <a:schemeClr val="tx1"/>
              </a:buClr>
              <a:buSzTx/>
              <a:buFontTx/>
              <a:buNone/>
              <a:tabLst/>
              <a:defRPr/>
            </a:pPr>
            <a:endParaRPr lang="es-ES" altLang="en-US" i="1" dirty="0"/>
          </a:p>
          <a:p>
            <a:pPr marL="0" marR="0" lvl="0" indent="0" algn="l" defTabSz="914400" rtl="0" eaLnBrk="1" fontAlgn="auto" latinLnBrk="0" hangingPunct="1">
              <a:lnSpc>
                <a:spcPct val="100000"/>
              </a:lnSpc>
              <a:spcBef>
                <a:spcPts val="0"/>
              </a:spcBef>
              <a:spcAft>
                <a:spcPts val="600"/>
              </a:spcAft>
              <a:buClr>
                <a:schemeClr val="tx1"/>
              </a:buClr>
              <a:buSzTx/>
              <a:buFontTx/>
              <a:buNone/>
              <a:tabLst/>
              <a:defRPr/>
            </a:pPr>
            <a:r>
              <a:rPr lang="es-ES" altLang="en-US" i="1" dirty="0"/>
              <a:t>IPM mantiene alejadas a las </a:t>
            </a:r>
            <a:r>
              <a:rPr lang="es-ES" altLang="en-US" i="1"/>
              <a:t>plagas y </a:t>
            </a:r>
            <a:r>
              <a:rPr lang="es-ES" altLang="en-US" i="1" dirty="0"/>
              <a:t>reduce el uso de pesticidas. El uso de IPM le ahorrará tiempo y trabajo al reducir los informes, el papeleo, la notificación, etc. requeridos por la Ley de Escuelas Saludables.</a:t>
            </a:r>
            <a:endParaRPr lang="en-US" altLang="en-US" i="1" dirty="0"/>
          </a:p>
        </p:txBody>
      </p:sp>
      <p:sp>
        <p:nvSpPr>
          <p:cNvPr id="4" name="Slide Number Placeholder 3"/>
          <p:cNvSpPr>
            <a:spLocks noGrp="1"/>
          </p:cNvSpPr>
          <p:nvPr>
            <p:ph type="sldNum" sz="quarter" idx="5"/>
          </p:nvPr>
        </p:nvSpPr>
        <p:spPr/>
        <p:txBody>
          <a:bodyPr/>
          <a:lstStyle/>
          <a:p>
            <a:pPr>
              <a:defRPr/>
            </a:pPr>
            <a:fld id="{70FCB04F-79DD-4EA9-B859-05EAE2973F6E}" type="slidenum">
              <a:rPr lang="en-US" smtClean="0"/>
              <a:pPr>
                <a:defRPr/>
              </a:pPr>
              <a:t>3</a:t>
            </a:fld>
            <a:endParaRPr lang="en-US" dirty="0"/>
          </a:p>
        </p:txBody>
      </p:sp>
    </p:spTree>
    <p:extLst>
      <p:ext uri="{BB962C8B-B14F-4D97-AF65-F5344CB8AC3E}">
        <p14:creationId xmlns:p14="http://schemas.microsoft.com/office/powerpoint/2010/main" val="41170238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95C34C-EFC1-4666-97C9-EDFEE29C5505}" type="slidenum">
              <a:rPr lang="en-US" smtClean="0"/>
              <a:t>30</a:t>
            </a:fld>
            <a:endParaRPr lang="en-US"/>
          </a:p>
        </p:txBody>
      </p:sp>
    </p:spTree>
    <p:extLst>
      <p:ext uri="{BB962C8B-B14F-4D97-AF65-F5344CB8AC3E}">
        <p14:creationId xmlns:p14="http://schemas.microsoft.com/office/powerpoint/2010/main" val="641842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IPM no es una "solución rápida". Es una estrategia a largo plazo para cuidar sus instalaciones y controlar las plagas.</a:t>
            </a:r>
            <a:endParaRPr lang="en-US" dirty="0"/>
          </a:p>
        </p:txBody>
      </p:sp>
      <p:sp>
        <p:nvSpPr>
          <p:cNvPr id="4" name="Slide Number Placeholder 3"/>
          <p:cNvSpPr>
            <a:spLocks noGrp="1"/>
          </p:cNvSpPr>
          <p:nvPr>
            <p:ph type="sldNum" sz="quarter" idx="5"/>
          </p:nvPr>
        </p:nvSpPr>
        <p:spPr/>
        <p:txBody>
          <a:bodyPr/>
          <a:lstStyle/>
          <a:p>
            <a:fld id="{FE95C34C-EFC1-4666-97C9-EDFEE29C5505}" type="slidenum">
              <a:rPr lang="en-US" smtClean="0"/>
              <a:t>31</a:t>
            </a:fld>
            <a:endParaRPr lang="en-US"/>
          </a:p>
        </p:txBody>
      </p:sp>
    </p:spTree>
    <p:extLst>
      <p:ext uri="{BB962C8B-B14F-4D97-AF65-F5344CB8AC3E}">
        <p14:creationId xmlns:p14="http://schemas.microsoft.com/office/powerpoint/2010/main" val="23064591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a:t>Puntos de conversación:</a:t>
            </a:r>
          </a:p>
          <a:p>
            <a:r>
              <a:rPr lang="es-MX" noProof="0" dirty="0"/>
              <a:t>Los requisitos de la Ley de Escuelas Saludables deben seguirse incluso cuando contrate a un profesional de control de plagas.</a:t>
            </a:r>
          </a:p>
          <a:p>
            <a:pPr marL="171450" indent="-171450">
              <a:buFont typeface="Arial" panose="020B0604020202020204" pitchFamily="34" charset="0"/>
              <a:buChar char="•"/>
            </a:pPr>
            <a:r>
              <a:rPr lang="es-MX" b="1" noProof="0" dirty="0"/>
              <a:t>Capacitar</a:t>
            </a:r>
            <a:r>
              <a:rPr lang="es-MX" noProof="0" dirty="0"/>
              <a:t> a cualquier persona que aplique pesticidas; debe completar el requisito de capacitación antes de usar pesticidas en los centros de cuidado infantil.</a:t>
            </a:r>
          </a:p>
          <a:p>
            <a:pPr marL="171450" indent="-171450">
              <a:buFont typeface="Arial" panose="020B0604020202020204" pitchFamily="34" charset="0"/>
              <a:buChar char="•"/>
            </a:pPr>
            <a:r>
              <a:rPr lang="es-MX" b="1" noProof="0" dirty="0"/>
              <a:t>Coloque el letrero</a:t>
            </a:r>
            <a:r>
              <a:rPr lang="es-MX" noProof="0" dirty="0"/>
              <a:t> 24 horas antes y 72 horas después de aplicar pesticidas</a:t>
            </a:r>
          </a:p>
          <a:p>
            <a:pPr marL="171450" indent="-171450">
              <a:buFont typeface="Arial" panose="020B0604020202020204" pitchFamily="34" charset="0"/>
              <a:buChar char="•"/>
            </a:pPr>
            <a:r>
              <a:rPr lang="es-MX" b="1" noProof="0" dirty="0"/>
              <a:t>Identificar</a:t>
            </a:r>
            <a:r>
              <a:rPr lang="es-MX" noProof="0" dirty="0"/>
              <a:t> un coordinador de IPM, a veces este es el director del centro, a veces es el gerente de las instalaciones, a veces es otro miembro del personal o administrador</a:t>
            </a:r>
          </a:p>
          <a:p>
            <a:pPr marL="171450" indent="-171450">
              <a:buFont typeface="Arial" panose="020B0604020202020204" pitchFamily="34" charset="0"/>
              <a:buChar char="•"/>
            </a:pPr>
            <a:r>
              <a:rPr lang="es-MX" b="1" noProof="0" dirty="0"/>
              <a:t>Plan</a:t>
            </a:r>
            <a:r>
              <a:rPr lang="es-MX" noProof="0" dirty="0"/>
              <a:t>: cree un plan de IPM, utilice la plantilla de DPR</a:t>
            </a:r>
          </a:p>
          <a:p>
            <a:pPr marL="171450" indent="-171450">
              <a:buFont typeface="Arial" panose="020B0604020202020204" pitchFamily="34" charset="0"/>
              <a:buChar char="•"/>
            </a:pPr>
            <a:r>
              <a:rPr lang="es-MX" noProof="0" dirty="0"/>
              <a:t>Proporcionar un </a:t>
            </a:r>
            <a:r>
              <a:rPr lang="es-MX" b="1" noProof="0" dirty="0"/>
              <a:t>aviso</a:t>
            </a:r>
            <a:r>
              <a:rPr lang="es-MX" noProof="0" dirty="0"/>
              <a:t> por adelantado a los padres y al personal sobre el registro de notificaciones de que se realizará una aplicación de pesticidas</a:t>
            </a:r>
          </a:p>
          <a:p>
            <a:pPr marL="171450" indent="-171450">
              <a:buFont typeface="Arial" panose="020B0604020202020204" pitchFamily="34" charset="0"/>
              <a:buChar char="•"/>
            </a:pPr>
            <a:r>
              <a:rPr lang="es-MX" b="1" noProof="0" dirty="0"/>
              <a:t>Reporte</a:t>
            </a:r>
            <a:r>
              <a:rPr lang="es-MX" noProof="0" dirty="0"/>
              <a:t> el uso de pesticidas al DPR usando el formulario PUR</a:t>
            </a:r>
          </a:p>
          <a:p>
            <a:pPr marL="171450" indent="-171450">
              <a:buFont typeface="Arial" panose="020B0604020202020204" pitchFamily="34" charset="0"/>
              <a:buChar char="•"/>
            </a:pPr>
            <a:r>
              <a:rPr lang="es-MX" b="1" noProof="0" dirty="0"/>
              <a:t>Notifique</a:t>
            </a:r>
            <a:r>
              <a:rPr lang="es-MX" noProof="0" dirty="0"/>
              <a:t> a las familias anualmente sobre cualquier pesticida que pueda usarse (por el personal de su centro o por un PMP)</a:t>
            </a:r>
          </a:p>
          <a:p>
            <a:pPr marL="171450" indent="-171450">
              <a:buFont typeface="Arial" panose="020B0604020202020204" pitchFamily="34" charset="0"/>
              <a:buChar char="•"/>
            </a:pPr>
            <a:r>
              <a:rPr lang="es-MX" b="1" noProof="0" dirty="0"/>
              <a:t>Registro-</a:t>
            </a:r>
            <a:r>
              <a:rPr lang="es-MX" noProof="0" dirty="0"/>
              <a:t> Mantenga registros del uso de pesticidas durante al menos 4 años.</a:t>
            </a:r>
          </a:p>
          <a:p>
            <a:pPr marL="171450" indent="-171450">
              <a:buFont typeface="Arial" panose="020B0604020202020204" pitchFamily="34" charset="0"/>
              <a:buChar char="•"/>
            </a:pPr>
            <a:r>
              <a:rPr lang="es-ES" noProof="0" dirty="0"/>
              <a:t>Discuta, de antemano, cómo se cumplirán los requisitos de la HSA.</a:t>
            </a:r>
            <a:r>
              <a:rPr lang="es-MX" noProof="0" dirty="0"/>
              <a:t>. ¿El PMP se encargará de cumplir con los requisitos como parte del proceso de manejo de plagas?</a:t>
            </a:r>
          </a:p>
        </p:txBody>
      </p:sp>
      <p:sp>
        <p:nvSpPr>
          <p:cNvPr id="4" name="Slide Number Placeholder 3"/>
          <p:cNvSpPr>
            <a:spLocks noGrp="1"/>
          </p:cNvSpPr>
          <p:nvPr>
            <p:ph type="sldNum" sz="quarter" idx="5"/>
          </p:nvPr>
        </p:nvSpPr>
        <p:spPr/>
        <p:txBody>
          <a:bodyPr/>
          <a:lstStyle/>
          <a:p>
            <a:fld id="{FE95C34C-EFC1-4666-97C9-EDFEE29C5505}" type="slidenum">
              <a:rPr lang="en-US" smtClean="0"/>
              <a:t>33</a:t>
            </a:fld>
            <a:endParaRPr lang="en-US"/>
          </a:p>
        </p:txBody>
      </p:sp>
    </p:spTree>
    <p:extLst>
      <p:ext uri="{BB962C8B-B14F-4D97-AF65-F5344CB8AC3E}">
        <p14:creationId xmlns:p14="http://schemas.microsoft.com/office/powerpoint/2010/main" val="13828297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95C34C-EFC1-4666-97C9-EDFEE29C5505}" type="slidenum">
              <a:rPr lang="en-US" smtClean="0"/>
              <a:t>34</a:t>
            </a:fld>
            <a:endParaRPr lang="en-US"/>
          </a:p>
        </p:txBody>
      </p:sp>
    </p:spTree>
    <p:extLst>
      <p:ext uri="{BB962C8B-B14F-4D97-AF65-F5344CB8AC3E}">
        <p14:creationId xmlns:p14="http://schemas.microsoft.com/office/powerpoint/2010/main" val="15123824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a:t>Puntos de conversación:</a:t>
            </a:r>
          </a:p>
          <a:p>
            <a:r>
              <a:rPr lang="es-MX" noProof="0" dirty="0"/>
              <a:t>Un PMP que usa IPM puede usar pesticidas de cebo. Los pesticidas no exentos pueden usarse como último recurso para infestaciones graves, pero la mayoría deben usarse de acuerdo con los requisitos de notificación, publicación, mantenimiento de registros e informes de la HSA.</a:t>
            </a:r>
          </a:p>
        </p:txBody>
      </p:sp>
      <p:sp>
        <p:nvSpPr>
          <p:cNvPr id="4" name="Slide Number Placeholder 3"/>
          <p:cNvSpPr>
            <a:spLocks noGrp="1"/>
          </p:cNvSpPr>
          <p:nvPr>
            <p:ph type="sldNum" sz="quarter" idx="5"/>
          </p:nvPr>
        </p:nvSpPr>
        <p:spPr/>
        <p:txBody>
          <a:bodyPr/>
          <a:lstStyle/>
          <a:p>
            <a:fld id="{FE95C34C-EFC1-4666-97C9-EDFEE29C5505}" type="slidenum">
              <a:rPr lang="en-US" smtClean="0"/>
              <a:t>35</a:t>
            </a:fld>
            <a:endParaRPr lang="en-US"/>
          </a:p>
        </p:txBody>
      </p:sp>
    </p:spTree>
    <p:extLst>
      <p:ext uri="{BB962C8B-B14F-4D97-AF65-F5344CB8AC3E}">
        <p14:creationId xmlns:p14="http://schemas.microsoft.com/office/powerpoint/2010/main" val="8780911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La comunicación es importante para un IPM eficaz en su programa.</a:t>
            </a:r>
            <a:endParaRPr lang="en-US" dirty="0"/>
          </a:p>
        </p:txBody>
      </p:sp>
      <p:sp>
        <p:nvSpPr>
          <p:cNvPr id="4" name="Slide Number Placeholder 3"/>
          <p:cNvSpPr>
            <a:spLocks noGrp="1"/>
          </p:cNvSpPr>
          <p:nvPr>
            <p:ph type="sldNum" sz="quarter" idx="5"/>
          </p:nvPr>
        </p:nvSpPr>
        <p:spPr/>
        <p:txBody>
          <a:bodyPr/>
          <a:lstStyle/>
          <a:p>
            <a:fld id="{FE95C34C-EFC1-4666-97C9-EDFEE29C5505}" type="slidenum">
              <a:rPr lang="en-US" smtClean="0"/>
              <a:t>37</a:t>
            </a:fld>
            <a:endParaRPr lang="en-US"/>
          </a:p>
        </p:txBody>
      </p:sp>
    </p:spTree>
    <p:extLst>
      <p:ext uri="{BB962C8B-B14F-4D97-AF65-F5344CB8AC3E}">
        <p14:creationId xmlns:p14="http://schemas.microsoft.com/office/powerpoint/2010/main" val="28225486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a:t>Puntos de conversación:</a:t>
            </a:r>
          </a:p>
          <a:p>
            <a:pPr marL="0" marR="0" lvl="0" indent="0" algn="l" defTabSz="914400" rtl="0" eaLnBrk="1" fontAlgn="auto" latinLnBrk="0" hangingPunct="1">
              <a:lnSpc>
                <a:spcPct val="100000"/>
              </a:lnSpc>
              <a:spcBef>
                <a:spcPts val="0"/>
              </a:spcBef>
              <a:spcAft>
                <a:spcPts val="0"/>
              </a:spcAft>
              <a:buClrTx/>
              <a:buSzTx/>
              <a:buFontTx/>
              <a:buNone/>
              <a:tabLst/>
              <a:defRPr/>
            </a:pPr>
            <a:r>
              <a:rPr lang="es-ES" noProof="0" dirty="0"/>
              <a:t>Comience por obtener recomendaciones de colegas, vecinos, amigos o familiares sobre los servicios de control de plagas que han utilizado</a:t>
            </a:r>
            <a:r>
              <a:rPr lang="es-MX" noProof="0" dirty="0"/>
              <a:t>. </a:t>
            </a:r>
          </a:p>
          <a:p>
            <a:endParaRPr lang="es-MX" noProof="0" dirty="0"/>
          </a:p>
          <a:p>
            <a:pPr marL="0" indent="0">
              <a:buNone/>
            </a:pPr>
            <a:r>
              <a:rPr lang="es-ES" noProof="0" dirty="0"/>
              <a:t>Verifique que el PMP que contrate tenga licencia de la Junta de Pesticidas Estructurales y del Departamento de Regulación de Pesticidas (DPR).</a:t>
            </a:r>
            <a:endParaRPr lang="es-MX" sz="1200" noProof="0" dirty="0"/>
          </a:p>
          <a:p>
            <a:r>
              <a:rPr lang="es-MX" sz="1200" noProof="0" dirty="0"/>
              <a:t>Asegúrate de que ellos</a:t>
            </a:r>
          </a:p>
          <a:p>
            <a:pPr marL="171450" indent="-171450">
              <a:buFont typeface="Arial" panose="020B0604020202020204" pitchFamily="34" charset="0"/>
              <a:buChar char="•"/>
            </a:pPr>
            <a:r>
              <a:rPr lang="es-ES" sz="1200" noProof="0" dirty="0"/>
              <a:t>Han sido capacitados en IPM para escuelas y guarderías.</a:t>
            </a:r>
          </a:p>
          <a:p>
            <a:pPr marL="171450" indent="-171450">
              <a:buFont typeface="Arial" panose="020B0604020202020204" pitchFamily="34" charset="0"/>
              <a:buChar char="•"/>
            </a:pPr>
            <a:r>
              <a:rPr lang="es-ES" sz="1200" noProof="0" dirty="0"/>
              <a:t>Antes de rociar, usarán pesticidas que tienen el riesgo más bajo disponible y están exentos de los requisitos de la Ley de Escuelas Saludables, como cebos autónomos, geles/pastas para grietas y hendiduras, y pesticidas de riesgo mínimo exentos del registro de la EPA.</a:t>
            </a:r>
          </a:p>
          <a:p>
            <a:pPr marL="171450" indent="-171450">
              <a:buFont typeface="Arial" panose="020B0604020202020204" pitchFamily="34" charset="0"/>
              <a:buChar char="•"/>
            </a:pPr>
            <a:r>
              <a:rPr lang="es-ES" sz="1200" noProof="0" dirty="0"/>
              <a:t>Solo aplicarán pesticidas en áreas que no estén al alcance de los niños o cuando no haya niños en la propiedad.</a:t>
            </a:r>
            <a:endParaRPr lang="es-MX" sz="1200"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MX"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noProof="0" dirty="0"/>
              <a:t>Trabajen juntos en cómo cumplirán con los requisitos de notificación, registro, mantenimiento de registros y presentación de informes de la Ley de Escuelas Saludables. Si usan pesticidas, ¿completarán el Informe Anual de Uso de Pesticidas requerido?¿Publicará carteles 24 horas antes y 72 horas después de que se apliquen los pesticidas? (recuerde, es responsabilidad del coordinador de IPM del centro colocar las señales de advertencia, incluso si la solicitud la realiza un PMP) ¿Le proporcionarán registros para que los tenga en el archivo? ¿Proporcionarán ideas para el IPM y seguimiento de monitoreo?</a:t>
            </a:r>
            <a:endParaRPr lang="es-MX"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MX"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noProof="0" dirty="0"/>
              <a:t>Las hormigas de fuego son comunes en climas cálidos durante todo el año, como Los Ángeles y San Diego. (Nota: las hormigas de fuego pican y presentan riesgos potenciales para la salud. Las hormigas de fuego son diferentes de las hormigas cosechadoras rojas y es mejor que las maneje un PMP).</a:t>
            </a:r>
            <a:endParaRPr lang="es-MX"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MX"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noProof="0" dirty="0"/>
              <a:t>Otras razones para contratar a un profesional de control de plagas incluyen: ahorrar tiempo, tener habilidades especiales para colocar y deshacerse de lo que hay en las trampas, pueden tener equipo especial y habilidades para llegar a lugares de difícil acceso, tienen la experiencia para identificar muchas plagas.</a:t>
            </a:r>
            <a:endParaRPr lang="es-MX" noProof="0" dirty="0"/>
          </a:p>
        </p:txBody>
      </p:sp>
      <p:sp>
        <p:nvSpPr>
          <p:cNvPr id="4" name="Slide Number Placeholder 3"/>
          <p:cNvSpPr>
            <a:spLocks noGrp="1"/>
          </p:cNvSpPr>
          <p:nvPr>
            <p:ph type="sldNum" sz="quarter" idx="5"/>
          </p:nvPr>
        </p:nvSpPr>
        <p:spPr/>
        <p:txBody>
          <a:bodyPr/>
          <a:lstStyle/>
          <a:p>
            <a:fld id="{FE95C34C-EFC1-4666-97C9-EDFEE29C5505}" type="slidenum">
              <a:rPr lang="en-US" smtClean="0"/>
              <a:t>40</a:t>
            </a:fld>
            <a:endParaRPr lang="en-US"/>
          </a:p>
        </p:txBody>
      </p:sp>
    </p:spTree>
    <p:extLst>
      <p:ext uri="{BB962C8B-B14F-4D97-AF65-F5344CB8AC3E}">
        <p14:creationId xmlns:p14="http://schemas.microsoft.com/office/powerpoint/2010/main" val="36209919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ES" dirty="0"/>
              <a:t>Descripción general de IPM</a:t>
            </a:r>
          </a:p>
          <a:p>
            <a:r>
              <a:rPr lang="es-ES" dirty="0"/>
              <a:t>IPM es un ciclo dinámico de:</a:t>
            </a:r>
          </a:p>
          <a:p>
            <a:pPr marL="228600" indent="-228600">
              <a:buFont typeface="+mj-lt"/>
              <a:buAutoNum type="arabicPeriod"/>
            </a:pPr>
            <a:r>
              <a:rPr lang="es-ES" dirty="0"/>
              <a:t>Prevenir: mantener alejadas a las plagas; Elimine fuentes de comida, el agua o refugio para las plagas.</a:t>
            </a:r>
          </a:p>
          <a:p>
            <a:pPr marL="228600" indent="-228600">
              <a:buFont typeface="+mj-lt"/>
              <a:buAutoNum type="arabicPeriod"/>
            </a:pPr>
            <a:r>
              <a:rPr lang="es-ES" dirty="0"/>
              <a:t>Inspeccionar: busque signos de plagas; Evidencia, Daños, Las propias plagas; ¿Dónde y cómo están entrando?</a:t>
            </a:r>
          </a:p>
          <a:p>
            <a:pPr marL="228600" indent="-228600">
              <a:buFont typeface="+mj-lt"/>
              <a:buAutoNum type="arabicPeriod"/>
            </a:pPr>
            <a:r>
              <a:rPr lang="es-ES" dirty="0"/>
              <a:t>Identificar - ¿Qué tipo de plagas estás encontrando? ¿Dónde viven? ¿Que comen? ¿Cuál es su ciclo de vida?</a:t>
            </a:r>
          </a:p>
          <a:p>
            <a:pPr marL="228600" indent="-228600">
              <a:buFont typeface="+mj-lt"/>
              <a:buAutoNum type="arabicPeriod"/>
            </a:pPr>
            <a:r>
              <a:rPr lang="es-ES" dirty="0"/>
              <a:t>Monitorear - Continuar inspeccionando y evaluando; Use la lista de verificación de IPM para FCCH</a:t>
            </a:r>
          </a:p>
          <a:p>
            <a:pPr marL="228600" indent="-228600">
              <a:buFont typeface="+mj-lt"/>
              <a:buAutoNum type="arabicPeriod"/>
            </a:pPr>
            <a:r>
              <a:rPr lang="es-ES" dirty="0"/>
              <a:t>Manejar - Maneje los problemas de plagas existentes: limpie a fondo; Pase la aspiradora y use trampas; Si es necesario el uso de pesticidas, use cebos y geles, no aerosoles</a:t>
            </a:r>
            <a:endParaRPr lang="en-US" dirty="0"/>
          </a:p>
        </p:txBody>
      </p:sp>
      <p:sp>
        <p:nvSpPr>
          <p:cNvPr id="4" name="Slide Number Placeholder 3"/>
          <p:cNvSpPr>
            <a:spLocks noGrp="1"/>
          </p:cNvSpPr>
          <p:nvPr>
            <p:ph type="sldNum" sz="quarter" idx="10"/>
          </p:nvPr>
        </p:nvSpPr>
        <p:spPr/>
        <p:txBody>
          <a:bodyPr/>
          <a:lstStyle/>
          <a:p>
            <a:pPr>
              <a:defRPr/>
            </a:pPr>
            <a:fld id="{B76E7C56-E781-4050-8DB8-442DFE1DC6DE}" type="slidenum">
              <a:rPr lang="en-US" smtClean="0">
                <a:solidFill>
                  <a:prstClr val="black"/>
                </a:solidFill>
              </a:rPr>
              <a:pPr>
                <a:defRPr/>
              </a:pPr>
              <a:t>4</a:t>
            </a:fld>
            <a:endParaRPr lang="en-US" dirty="0">
              <a:solidFill>
                <a:prstClr val="black"/>
              </a:solidFill>
            </a:endParaRPr>
          </a:p>
        </p:txBody>
      </p:sp>
    </p:spTree>
    <p:extLst>
      <p:ext uri="{BB962C8B-B14F-4D97-AF65-F5344CB8AC3E}">
        <p14:creationId xmlns:p14="http://schemas.microsoft.com/office/powerpoint/2010/main" val="30016097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noProof="0" dirty="0"/>
              <a:t>PMPs suelen ser conocidos como ‘exterminadores’. Pero están entrenados y son profesionales especiales que hacen más que solo matar plagas. Cualquier PMP que aplica pesticidas en centros de cuidado infantil en el estado de California deben de haber cumplido el entrenamiento en IPM requerido por la Ley de Escuelas Saludables (HSA).</a:t>
            </a:r>
          </a:p>
        </p:txBody>
      </p:sp>
      <p:sp>
        <p:nvSpPr>
          <p:cNvPr id="4" name="Slide Number Placeholder 3"/>
          <p:cNvSpPr>
            <a:spLocks noGrp="1"/>
          </p:cNvSpPr>
          <p:nvPr>
            <p:ph type="sldNum" sz="quarter" idx="5"/>
          </p:nvPr>
        </p:nvSpPr>
        <p:spPr/>
        <p:txBody>
          <a:bodyPr/>
          <a:lstStyle/>
          <a:p>
            <a:fld id="{FE95C34C-EFC1-4666-97C9-EDFEE29C5505}" type="slidenum">
              <a:rPr lang="en-US" smtClean="0"/>
              <a:t>5</a:t>
            </a:fld>
            <a:endParaRPr lang="en-US"/>
          </a:p>
        </p:txBody>
      </p:sp>
    </p:spTree>
    <p:extLst>
      <p:ext uri="{BB962C8B-B14F-4D97-AF65-F5344CB8AC3E}">
        <p14:creationId xmlns:p14="http://schemas.microsoft.com/office/powerpoint/2010/main" val="26238758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s-MX" sz="1200" noProof="0" dirty="0"/>
              <a:t>Algunos PMPs pueden tener una certificación opcional por un 3</a:t>
            </a:r>
            <a:r>
              <a:rPr lang="es-MX" sz="1200" baseline="30000" noProof="0" dirty="0"/>
              <a:t>er</a:t>
            </a:r>
            <a:r>
              <a:rPr lang="es-MX" sz="1200" noProof="0" dirty="0"/>
              <a:t> partido que demuestra habilidades adicionales en IPM y practicas ambientalmente sensibles</a:t>
            </a:r>
            <a:r>
              <a:rPr lang="es-MX" sz="1200" b="0" i="0" u="none" strike="noStrike" kern="1200" baseline="0" noProof="0" dirty="0">
                <a:solidFill>
                  <a:schemeClr val="tx1"/>
                </a:solidFill>
                <a:latin typeface="+mn-lt"/>
                <a:ea typeface="+mn-ea"/>
                <a:cs typeface="+mn-cs"/>
              </a:rPr>
              <a:t>. Repase cada tipo de certificación antes de escoger un PMP</a:t>
            </a:r>
            <a:r>
              <a:rPr lang="es-MX" sz="1800" noProof="0" dirty="0">
                <a:effectLst/>
                <a:latin typeface="Segoe UI" panose="020B0502040204020203" pitchFamily="34" charset="0"/>
              </a:rPr>
              <a:t>.</a:t>
            </a:r>
            <a:endParaRPr lang="es-MX" strike="sngStrike" noProof="0" dirty="0"/>
          </a:p>
          <a:p>
            <a:endParaRPr lang="es-MX" baseline="0" noProof="0" dirty="0"/>
          </a:p>
        </p:txBody>
      </p:sp>
      <p:sp>
        <p:nvSpPr>
          <p:cNvPr id="4" name="Slide Number Placeholder 3"/>
          <p:cNvSpPr>
            <a:spLocks noGrp="1"/>
          </p:cNvSpPr>
          <p:nvPr>
            <p:ph type="sldNum" sz="quarter" idx="10"/>
          </p:nvPr>
        </p:nvSpPr>
        <p:spPr/>
        <p:txBody>
          <a:bodyPr/>
          <a:lstStyle/>
          <a:p>
            <a:pPr>
              <a:defRPr/>
            </a:pPr>
            <a:fld id="{B76E7C56-E781-4050-8DB8-442DFE1DC6DE}" type="slidenum">
              <a:rPr lang="en-US" smtClean="0"/>
              <a:pPr>
                <a:defRPr/>
              </a:pPr>
              <a:t>6</a:t>
            </a:fld>
            <a:endParaRPr lang="en-US" dirty="0"/>
          </a:p>
        </p:txBody>
      </p:sp>
    </p:spTree>
    <p:extLst>
      <p:ext uri="{BB962C8B-B14F-4D97-AF65-F5344CB8AC3E}">
        <p14:creationId xmlns:p14="http://schemas.microsoft.com/office/powerpoint/2010/main" val="16502479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95C34C-EFC1-4666-97C9-EDFEE29C5505}" type="slidenum">
              <a:rPr lang="en-US" smtClean="0"/>
              <a:t>7</a:t>
            </a:fld>
            <a:endParaRPr lang="en-US"/>
          </a:p>
        </p:txBody>
      </p:sp>
    </p:spTree>
    <p:extLst>
      <p:ext uri="{BB962C8B-B14F-4D97-AF65-F5344CB8AC3E}">
        <p14:creationId xmlns:p14="http://schemas.microsoft.com/office/powerpoint/2010/main" val="12012125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spcBef>
                <a:spcPct val="0"/>
              </a:spcBef>
            </a:pPr>
            <a:r>
              <a:rPr lang="es-MX" altLang="en-US" b="1" noProof="0" dirty="0"/>
              <a:t>¿Alguien ha escuchado sobre la Ley de Escuelas Saludables (HSA)?  ¿Qué me pueden decir sobre esta ley?</a:t>
            </a:r>
          </a:p>
          <a:p>
            <a:pPr marL="0" marR="0" lvl="0" indent="0" algn="l" defTabSz="914400" rtl="0" eaLnBrk="1" fontAlgn="auto" latinLnBrk="0" hangingPunct="1">
              <a:lnSpc>
                <a:spcPct val="100000"/>
              </a:lnSpc>
              <a:spcBef>
                <a:spcPct val="0"/>
              </a:spcBef>
              <a:spcAft>
                <a:spcPts val="0"/>
              </a:spcAft>
              <a:buClrTx/>
              <a:buSzTx/>
              <a:buFontTx/>
              <a:buNone/>
              <a:tabLst/>
              <a:defRPr/>
            </a:pPr>
            <a:r>
              <a:rPr lang="es-MX" noProof="0" dirty="0"/>
              <a:t>En el 2007, la Ley de California AB2865 extendió la Ley de Escuelas Saludables para incluir a los centros de cuidado infantil. Muchos proveedores de educación temprana desconocen sus responsabilidades bajo la HSA.</a:t>
            </a:r>
          </a:p>
          <a:p>
            <a:pPr eaLnBrk="1" hangingPunct="1">
              <a:spcBef>
                <a:spcPct val="0"/>
              </a:spcBef>
            </a:pPr>
            <a:endParaRPr lang="es-MX" altLang="en-US" noProof="0" dirty="0"/>
          </a:p>
          <a:p>
            <a:pPr eaLnBrk="1" hangingPunct="1">
              <a:spcBef>
                <a:spcPct val="0"/>
              </a:spcBef>
            </a:pPr>
            <a:r>
              <a:rPr lang="es-MX" altLang="en-US" noProof="0" dirty="0"/>
              <a:t>Aunque la HSA no aplica a el Cuidado Infantil Familiar en el hogar, hay un gran valor en proteger la salud de los niños al usar estrategias de IPM en estos ambientes</a:t>
            </a:r>
            <a:r>
              <a:rPr lang="es-MX" altLang="en-US" baseline="0" noProof="0" dirty="0"/>
              <a:t>. </a:t>
            </a:r>
            <a:r>
              <a:rPr lang="es-ES" altLang="en-US" baseline="0" noProof="0" dirty="0"/>
              <a:t>La guía para un manejo de plagas más seguro y el IPM específico para los hogares de cuidado infantil familiar están disponibles en el sitio web de CCHP</a:t>
            </a:r>
            <a:r>
              <a:rPr lang="es-MX" altLang="en-US" baseline="0" noProof="0" dirty="0"/>
              <a:t>: https://cchp.ucsf.edu/content/integrated-pest-management-toolkit-family-child-care-homes </a:t>
            </a:r>
            <a:endParaRPr lang="es-MX" altLang="en-US" noProof="0" dirty="0"/>
          </a:p>
          <a:p>
            <a:endParaRPr lang="es-MX"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5F4572-CB99-40FC-AA4A-6C21834D376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967496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spcBef>
                <a:spcPct val="0"/>
              </a:spcBef>
            </a:pPr>
            <a:r>
              <a:rPr lang="es-MX" dirty="0"/>
              <a:t>¿Quién tiene la responsabilidad de ayudar a implementar la Ley de Escuelas Saludables</a:t>
            </a:r>
            <a:r>
              <a:rPr lang="en-US" altLang="en-US" dirty="0"/>
              <a:t>?</a:t>
            </a:r>
            <a:r>
              <a:rPr lang="en-US" altLang="en-US" baseline="0" dirty="0"/>
              <a:t> </a:t>
            </a:r>
            <a:r>
              <a:rPr lang="es-MX" dirty="0"/>
              <a:t>El</a:t>
            </a:r>
            <a:r>
              <a:rPr lang="es-MX" b="1" dirty="0">
                <a:solidFill>
                  <a:srgbClr val="009999"/>
                </a:solidFill>
              </a:rPr>
              <a:t> </a:t>
            </a:r>
            <a:r>
              <a:rPr lang="es-MX" b="0" dirty="0">
                <a:solidFill>
                  <a:srgbClr val="009999"/>
                </a:solidFill>
              </a:rPr>
              <a:t>Departamento de Reglamentación de Pesticidas de California (DPR) </a:t>
            </a:r>
            <a:r>
              <a:rPr lang="es-MX" dirty="0"/>
              <a:t>tiene la responsabilidad de ayudar a las escuelas y los centros de cuidado infantil con la implementación de practicas IPM</a:t>
            </a:r>
            <a:r>
              <a:rPr lang="en-US" altLang="en-US" dirty="0"/>
              <a:t>.  </a:t>
            </a:r>
          </a:p>
          <a:p>
            <a:pPr eaLnBrk="1" hangingPunct="1">
              <a:spcBef>
                <a:spcPct val="0"/>
              </a:spcBef>
            </a:pPr>
            <a:endParaRPr lang="en-US" altLang="en-US" dirty="0"/>
          </a:p>
          <a:p>
            <a:pPr eaLnBrk="1" hangingPunct="1">
              <a:spcBef>
                <a:spcPct val="0"/>
              </a:spcBef>
            </a:pPr>
            <a:r>
              <a:rPr lang="es-MX" altLang="en-US" noProof="0" dirty="0"/>
              <a:t>Puede solicitar información del DPR de California sobre cómo empezar un programa de IPM en su establecimiento de cuidado infantil. Contacte al Programa de IPM para el Cuidado Infantil del DPR en </a:t>
            </a:r>
            <a:r>
              <a:rPr lang="es-MX" sz="1800" b="0" i="0" u="sng" noProof="0" dirty="0">
                <a:solidFill>
                  <a:srgbClr val="000000"/>
                </a:solidFill>
                <a:effectLst/>
                <a:latin typeface="Calibri" panose="020F0502020204030204" pitchFamily="34" charset="0"/>
              </a:rPr>
              <a:t>https://www.cdpr.ca.gov/docs/schoolipm/</a:t>
            </a:r>
          </a:p>
          <a:p>
            <a:pPr eaLnBrk="1" hangingPunct="1">
              <a:spcBef>
                <a:spcPct val="0"/>
              </a:spcBef>
            </a:pPr>
            <a:endParaRPr lang="es-MX" sz="1800" b="0" i="0" u="sng" noProof="0" dirty="0">
              <a:solidFill>
                <a:srgbClr val="000000"/>
              </a:solidFill>
              <a:effectLst/>
              <a:latin typeface="Calibri" panose="020F0502020204030204" pitchFamily="34" charset="0"/>
            </a:endParaRPr>
          </a:p>
          <a:p>
            <a:pPr eaLnBrk="1" hangingPunct="1">
              <a:spcBef>
                <a:spcPct val="0"/>
              </a:spcBef>
            </a:pPr>
            <a:r>
              <a:rPr lang="es-MX" sz="1800" b="0" i="0" u="none" noProof="0" dirty="0">
                <a:solidFill>
                  <a:srgbClr val="000000"/>
                </a:solidFill>
                <a:effectLst/>
                <a:latin typeface="Calibri" panose="020F0502020204030204" pitchFamily="34" charset="0"/>
              </a:rPr>
              <a:t>O mande un correo electrónico con sus preguntas a ccipmlist@cdpr.ca.gov</a:t>
            </a:r>
            <a:endParaRPr lang="es-MX" noProof="0" dirty="0"/>
          </a:p>
        </p:txBody>
      </p:sp>
      <p:sp>
        <p:nvSpPr>
          <p:cNvPr id="4" name="Slide Number Placeholder 3"/>
          <p:cNvSpPr>
            <a:spLocks noGrp="1"/>
          </p:cNvSpPr>
          <p:nvPr>
            <p:ph type="sldNum" sz="quarter" idx="10"/>
          </p:nvPr>
        </p:nvSpPr>
        <p:spPr/>
        <p:txBody>
          <a:bodyPr/>
          <a:lstStyle/>
          <a:p>
            <a:pPr>
              <a:defRPr/>
            </a:pPr>
            <a:fld id="{445F4572-CB99-40FC-AA4A-6C21834D3768}" type="slidenum">
              <a:rPr lang="en-US" smtClean="0"/>
              <a:pPr>
                <a:defRPr/>
              </a:pPr>
              <a:t>9</a:t>
            </a:fld>
            <a:endParaRPr lang="en-US" dirty="0"/>
          </a:p>
        </p:txBody>
      </p:sp>
    </p:spTree>
    <p:extLst>
      <p:ext uri="{BB962C8B-B14F-4D97-AF65-F5344CB8AC3E}">
        <p14:creationId xmlns:p14="http://schemas.microsoft.com/office/powerpoint/2010/main" val="39795463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ACD11-9684-4F44-A87E-9EA909BF0EFD}"/>
              </a:ext>
            </a:extLst>
          </p:cNvPr>
          <p:cNvSpPr>
            <a:spLocks noGrp="1"/>
          </p:cNvSpPr>
          <p:nvPr>
            <p:ph type="ctrTitle"/>
          </p:nvPr>
        </p:nvSpPr>
        <p:spPr>
          <a:xfrm>
            <a:off x="1438759" y="1309688"/>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A0DDADC-D18D-4FD2-A1A8-0056903236B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1F4B10E-6438-463B-AF3F-755DEB78B25F}"/>
              </a:ext>
            </a:extLst>
          </p:cNvPr>
          <p:cNvSpPr>
            <a:spLocks noGrp="1"/>
          </p:cNvSpPr>
          <p:nvPr>
            <p:ph type="dt" sz="half" idx="10"/>
          </p:nvPr>
        </p:nvSpPr>
        <p:spPr>
          <a:xfrm>
            <a:off x="838200" y="6356350"/>
            <a:ext cx="2743200" cy="365125"/>
          </a:xfrm>
          <a:prstGeom prst="rect">
            <a:avLst/>
          </a:prstGeom>
        </p:spPr>
        <p:txBody>
          <a:bodyPr/>
          <a:lstStyle/>
          <a:p>
            <a:fld id="{E302E7D4-83DC-410E-A44C-66EC77012889}" type="datetimeFigureOut">
              <a:rPr lang="en-US" smtClean="0"/>
              <a:t>5/1/2023</a:t>
            </a:fld>
            <a:endParaRPr lang="en-US"/>
          </a:p>
        </p:txBody>
      </p:sp>
      <p:sp>
        <p:nvSpPr>
          <p:cNvPr id="5" name="Footer Placeholder 4">
            <a:extLst>
              <a:ext uri="{FF2B5EF4-FFF2-40B4-BE49-F238E27FC236}">
                <a16:creationId xmlns:a16="http://schemas.microsoft.com/office/drawing/2014/main" id="{A6446D1C-AE58-4970-B282-B5CAC509977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0245613-A147-4A6D-81F9-FCA607AAC0B2}"/>
              </a:ext>
            </a:extLst>
          </p:cNvPr>
          <p:cNvSpPr>
            <a:spLocks noGrp="1"/>
          </p:cNvSpPr>
          <p:nvPr>
            <p:ph type="sldNum" sz="quarter" idx="12"/>
          </p:nvPr>
        </p:nvSpPr>
        <p:spPr/>
        <p:txBody>
          <a:bodyPr/>
          <a:lstStyle/>
          <a:p>
            <a:fld id="{27E75EAB-E821-46ED-A96E-6F29BF316BF2}" type="slidenum">
              <a:rPr lang="en-US" smtClean="0"/>
              <a:t>‹#›</a:t>
            </a:fld>
            <a:endParaRPr lang="en-US"/>
          </a:p>
        </p:txBody>
      </p:sp>
    </p:spTree>
    <p:extLst>
      <p:ext uri="{BB962C8B-B14F-4D97-AF65-F5344CB8AC3E}">
        <p14:creationId xmlns:p14="http://schemas.microsoft.com/office/powerpoint/2010/main" val="12948721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22478-210B-4C76-9891-2BC491123FC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5C271A6-BCDC-4E84-9FAA-8E8CEA107CE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B052D59B-2253-E9FC-5476-A168E5CA0978}"/>
              </a:ext>
            </a:extLst>
          </p:cNvPr>
          <p:cNvSpPr txBox="1"/>
          <p:nvPr userDrawn="1"/>
        </p:nvSpPr>
        <p:spPr>
          <a:xfrm>
            <a:off x="0" y="6401430"/>
            <a:ext cx="12192000" cy="261610"/>
          </a:xfrm>
          <a:prstGeom prst="rect">
            <a:avLst/>
          </a:prstGeom>
          <a:noFill/>
        </p:spPr>
        <p:txBody>
          <a:bodyPr wrap="square" rtlCol="0">
            <a:spAutoFit/>
          </a:bodyPr>
          <a:lstStyle/>
          <a:p>
            <a:pPr algn="ctr"/>
            <a:r>
              <a:rPr lang="en-US" sz="1100" dirty="0"/>
              <a:t>California Childcare Health Program, UCSF School of Nursing / California Department of Pesticide Regulation </a:t>
            </a:r>
            <a:r>
              <a:rPr lang="en-US" sz="1100" dirty="0">
                <a:solidFill>
                  <a:schemeClr val="bg1"/>
                </a:solidFill>
              </a:rPr>
              <a:t>SPACE</a:t>
            </a:r>
          </a:p>
        </p:txBody>
      </p:sp>
    </p:spTree>
    <p:extLst>
      <p:ext uri="{BB962C8B-B14F-4D97-AF65-F5344CB8AC3E}">
        <p14:creationId xmlns:p14="http://schemas.microsoft.com/office/powerpoint/2010/main" val="6072815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E50A6D3-5B6D-4B42-854A-92E4B30372B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B3DCF56-612A-415B-94F9-F6EF1052A4F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BA32FA62-7FF5-4BEB-F7E6-C6B757A8957F}"/>
              </a:ext>
            </a:extLst>
          </p:cNvPr>
          <p:cNvSpPr txBox="1"/>
          <p:nvPr userDrawn="1"/>
        </p:nvSpPr>
        <p:spPr>
          <a:xfrm>
            <a:off x="0" y="6401430"/>
            <a:ext cx="12192000" cy="261610"/>
          </a:xfrm>
          <a:prstGeom prst="rect">
            <a:avLst/>
          </a:prstGeom>
          <a:noFill/>
        </p:spPr>
        <p:txBody>
          <a:bodyPr wrap="square" rtlCol="0">
            <a:spAutoFit/>
          </a:bodyPr>
          <a:lstStyle/>
          <a:p>
            <a:pPr algn="ctr"/>
            <a:r>
              <a:rPr lang="en-US" sz="1100" dirty="0"/>
              <a:t>California Childcare Health Program, UCSF School of Nursing / California Department of Pesticide Regulation </a:t>
            </a:r>
            <a:r>
              <a:rPr lang="en-US" sz="1100" dirty="0">
                <a:solidFill>
                  <a:schemeClr val="bg1"/>
                </a:solidFill>
              </a:rPr>
              <a:t>SPACE</a:t>
            </a:r>
          </a:p>
        </p:txBody>
      </p:sp>
    </p:spTree>
    <p:extLst>
      <p:ext uri="{BB962C8B-B14F-4D97-AF65-F5344CB8AC3E}">
        <p14:creationId xmlns:p14="http://schemas.microsoft.com/office/powerpoint/2010/main" val="14793738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B98C31-B264-4118-BC0A-377D5634F8F7}"/>
              </a:ext>
            </a:extLst>
          </p:cNvPr>
          <p:cNvSpPr>
            <a:spLocks noGrp="1"/>
          </p:cNvSpPr>
          <p:nvPr>
            <p:ph idx="1"/>
          </p:nvPr>
        </p:nvSpPr>
        <p:spPr>
          <a:xfrm>
            <a:off x="829340" y="1690688"/>
            <a:ext cx="10515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Box 1">
            <a:extLst>
              <a:ext uri="{FF2B5EF4-FFF2-40B4-BE49-F238E27FC236}">
                <a16:creationId xmlns:a16="http://schemas.microsoft.com/office/drawing/2014/main" id="{F5FBC830-D45D-58A4-1F1E-5A5B4B15216D}"/>
              </a:ext>
            </a:extLst>
          </p:cNvPr>
          <p:cNvSpPr txBox="1"/>
          <p:nvPr userDrawn="1"/>
        </p:nvSpPr>
        <p:spPr>
          <a:xfrm>
            <a:off x="0" y="6401430"/>
            <a:ext cx="12192000" cy="261610"/>
          </a:xfrm>
          <a:prstGeom prst="rect">
            <a:avLst/>
          </a:prstGeom>
          <a:noFill/>
        </p:spPr>
        <p:txBody>
          <a:bodyPr wrap="square" rtlCol="0">
            <a:spAutoFit/>
          </a:bodyPr>
          <a:lstStyle/>
          <a:p>
            <a:pPr algn="ctr"/>
            <a:r>
              <a:rPr lang="en-US" sz="1100" dirty="0"/>
              <a:t>California Childcare Health Program, UCSF School of Nursing / California Department of Pesticide Regulation </a:t>
            </a:r>
            <a:r>
              <a:rPr lang="en-US" sz="1100" dirty="0">
                <a:solidFill>
                  <a:schemeClr val="bg1"/>
                </a:solidFill>
              </a:rPr>
              <a:t>SPACE</a:t>
            </a:r>
          </a:p>
        </p:txBody>
      </p:sp>
    </p:spTree>
    <p:extLst>
      <p:ext uri="{BB962C8B-B14F-4D97-AF65-F5344CB8AC3E}">
        <p14:creationId xmlns:p14="http://schemas.microsoft.com/office/powerpoint/2010/main" val="12920864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CA4B5-1EA9-470B-BF2F-0097CB268C3A}"/>
              </a:ext>
            </a:extLst>
          </p:cNvPr>
          <p:cNvSpPr>
            <a:spLocks noGrp="1"/>
          </p:cNvSpPr>
          <p:nvPr>
            <p:ph type="ctrTitle"/>
          </p:nvPr>
        </p:nvSpPr>
        <p:spPr>
          <a:xfrm>
            <a:off x="1524000" y="1122363"/>
            <a:ext cx="9144000" cy="2387600"/>
          </a:xfrm>
          <a:prstGeom prst="rect">
            <a:avLst/>
          </a:prstGeom>
        </p:spPr>
        <p:txBody>
          <a:bodyPr anchor="b"/>
          <a:lstStyle>
            <a:lvl1pPr algn="ctr">
              <a:defRPr sz="6000">
                <a:latin typeface="Arial" panose="020B0604020202020204" pitchFamily="34" charset="0"/>
                <a:ea typeface="Cambria" panose="02040503050406030204" pitchFamily="18"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440CD107-016B-420B-9094-F5FE25B7A60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6406340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136E1-AE76-4260-8DB3-56E121DF3A7A}"/>
              </a:ext>
            </a:extLst>
          </p:cNvPr>
          <p:cNvSpPr>
            <a:spLocks noGrp="1"/>
          </p:cNvSpPr>
          <p:nvPr>
            <p:ph type="title"/>
          </p:nvPr>
        </p:nvSpPr>
        <p:spPr>
          <a:xfrm>
            <a:off x="838200" y="365125"/>
            <a:ext cx="10515600" cy="1325563"/>
          </a:xfrm>
          <a:prstGeom prst="rect">
            <a:avLst/>
          </a:prstGeom>
        </p:spPr>
        <p:txBody>
          <a:bodyPr/>
          <a:lstStyle>
            <a:lvl1pPr>
              <a:defRPr>
                <a:latin typeface="Arial" panose="020B0604020202020204" pitchFamily="34" charset="0"/>
                <a:ea typeface="Cambria" panose="02040503050406030204" pitchFamily="18" charset="0"/>
                <a:cs typeface="Arial" panose="020B0604020202020204" pitchFamily="34" charset="0"/>
              </a:defRPr>
            </a:lvl1pPr>
          </a:lstStyle>
          <a:p>
            <a:r>
              <a:rPr lang="en-US" dirty="0"/>
              <a:t>Click to edit Master title style</a:t>
            </a:r>
          </a:p>
        </p:txBody>
      </p:sp>
      <p:grpSp>
        <p:nvGrpSpPr>
          <p:cNvPr id="13" name="Group 12">
            <a:extLst>
              <a:ext uri="{FF2B5EF4-FFF2-40B4-BE49-F238E27FC236}">
                <a16:creationId xmlns:a16="http://schemas.microsoft.com/office/drawing/2014/main" id="{E61359B9-3286-4761-8C77-D35282C343B2}"/>
              </a:ext>
            </a:extLst>
          </p:cNvPr>
          <p:cNvGrpSpPr/>
          <p:nvPr userDrawn="1"/>
        </p:nvGrpSpPr>
        <p:grpSpPr>
          <a:xfrm>
            <a:off x="0" y="5471167"/>
            <a:ext cx="12192001" cy="1386833"/>
            <a:chOff x="0" y="5471167"/>
            <a:chExt cx="12192001" cy="1386833"/>
          </a:xfrm>
        </p:grpSpPr>
        <p:pic>
          <p:nvPicPr>
            <p:cNvPr id="10" name="Picture 9" descr="A group of ants&#10;&#10;Description automatically generated with medium confidence">
              <a:extLst>
                <a:ext uri="{FF2B5EF4-FFF2-40B4-BE49-F238E27FC236}">
                  <a16:creationId xmlns:a16="http://schemas.microsoft.com/office/drawing/2014/main" id="{E94417D1-166E-446B-897B-8C581AC1DEF3}"/>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0" y="5471167"/>
              <a:ext cx="5029200" cy="1383030"/>
            </a:xfrm>
            <a:prstGeom prst="rect">
              <a:avLst/>
            </a:prstGeom>
          </p:spPr>
        </p:pic>
        <p:pic>
          <p:nvPicPr>
            <p:cNvPr id="11" name="Picture 10" descr="A group of ants&#10;&#10;Description automatically generated with medium confidence">
              <a:extLst>
                <a:ext uri="{FF2B5EF4-FFF2-40B4-BE49-F238E27FC236}">
                  <a16:creationId xmlns:a16="http://schemas.microsoft.com/office/drawing/2014/main" id="{0908B2D6-3DE7-4E08-990F-E5183E83EE17}"/>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5029200" y="5474970"/>
              <a:ext cx="5029200" cy="1383030"/>
            </a:xfrm>
            <a:prstGeom prst="rect">
              <a:avLst/>
            </a:prstGeom>
          </p:spPr>
        </p:pic>
        <p:pic>
          <p:nvPicPr>
            <p:cNvPr id="12" name="Picture 11" descr="A group of ants&#10;&#10;Description automatically generated with medium confidence">
              <a:extLst>
                <a:ext uri="{FF2B5EF4-FFF2-40B4-BE49-F238E27FC236}">
                  <a16:creationId xmlns:a16="http://schemas.microsoft.com/office/drawing/2014/main" id="{ABD14508-4F31-47CA-80D1-41C77FDCE54A}"/>
                </a:ext>
              </a:extLst>
            </p:cNvPr>
            <p:cNvPicPr>
              <a:picLocks noChangeAspect="1"/>
            </p:cNvPicPr>
            <p:nvPr userDrawn="1"/>
          </p:nvPicPr>
          <p:blipFill rotWithShape="1">
            <a:blip>
              <a:extLst>
                <a:ext uri="{28A0092B-C50C-407E-A947-70E740481C1C}">
                  <a14:useLocalDpi xmlns:a14="http://schemas.microsoft.com/office/drawing/2010/main" val="0"/>
                </a:ext>
              </a:extLst>
            </a:blip>
            <a:srcRect r="57575"/>
            <a:stretch/>
          </p:blipFill>
          <p:spPr>
            <a:xfrm>
              <a:off x="10058401" y="5474970"/>
              <a:ext cx="2133600" cy="1383030"/>
            </a:xfrm>
            <a:prstGeom prst="rect">
              <a:avLst/>
            </a:prstGeom>
          </p:spPr>
        </p:pic>
      </p:grpSp>
    </p:spTree>
    <p:extLst>
      <p:ext uri="{BB962C8B-B14F-4D97-AF65-F5344CB8AC3E}">
        <p14:creationId xmlns:p14="http://schemas.microsoft.com/office/powerpoint/2010/main" val="17450779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B98C31-B264-4118-BC0A-377D5634F8F7}"/>
              </a:ext>
            </a:extLst>
          </p:cNvPr>
          <p:cNvSpPr>
            <a:spLocks noGrp="1"/>
          </p:cNvSpPr>
          <p:nvPr>
            <p:ph idx="1"/>
          </p:nvPr>
        </p:nvSpPr>
        <p:spPr>
          <a:xfrm>
            <a:off x="838200" y="2057400"/>
            <a:ext cx="10515600" cy="43513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804115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3F555-B85D-429D-89E3-6E6696D7B41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70F1E25-FC98-4305-8F27-F00DFE74E24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5438818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EA36F-0055-4E53-A9E3-F081D64E21E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F6DBC46-1AB7-4A38-B622-B28A3F9EBBC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6F649DE-097C-47C6-92F4-5DC5D676D60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96526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49696-B28B-4B6D-8857-8C8AC5763A8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5FAC44E-3F51-4C27-873D-669ADF06169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6B0DC94-4421-44F5-9476-54F4EBCC1BE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1EFB436-91D4-4924-8FD3-6C2CB33DCA4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57257DD-79D6-4752-92CD-BB4AACA1FF0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06618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83397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45440-0EC6-4494-9A3F-1353F4EBAF0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51726BA-71B6-4C41-B5CD-9B953633CC9F}"/>
              </a:ext>
            </a:extLst>
          </p:cNvPr>
          <p:cNvSpPr>
            <a:spLocks noGrp="1"/>
          </p:cNvSpPr>
          <p:nvPr>
            <p:ph idx="1"/>
          </p:nvPr>
        </p:nvSpPr>
        <p:spPr>
          <a:xfrm>
            <a:off x="838200" y="1825625"/>
            <a:ext cx="10515600" cy="4351338"/>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A944015-513D-4BE5-B8DE-A88083E65BCA}"/>
              </a:ext>
            </a:extLst>
          </p:cNvPr>
          <p:cNvSpPr>
            <a:spLocks noGrp="1"/>
          </p:cNvSpPr>
          <p:nvPr>
            <p:ph type="dt" sz="half" idx="10"/>
          </p:nvPr>
        </p:nvSpPr>
        <p:spPr>
          <a:xfrm>
            <a:off x="838200" y="6356350"/>
            <a:ext cx="2743200" cy="365125"/>
          </a:xfrm>
          <a:prstGeom prst="rect">
            <a:avLst/>
          </a:prstGeom>
        </p:spPr>
        <p:txBody>
          <a:bodyPr/>
          <a:lstStyle/>
          <a:p>
            <a:fld id="{E302E7D4-83DC-410E-A44C-66EC77012889}" type="datetimeFigureOut">
              <a:rPr lang="en-US" smtClean="0"/>
              <a:t>5/1/2023</a:t>
            </a:fld>
            <a:endParaRPr lang="en-US"/>
          </a:p>
        </p:txBody>
      </p:sp>
      <p:sp>
        <p:nvSpPr>
          <p:cNvPr id="5" name="Footer Placeholder 4">
            <a:extLst>
              <a:ext uri="{FF2B5EF4-FFF2-40B4-BE49-F238E27FC236}">
                <a16:creationId xmlns:a16="http://schemas.microsoft.com/office/drawing/2014/main" id="{10FC5EF6-C74D-42EC-9F36-DCA00C8D99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D622C88-25E9-449C-95C7-42E39829E65E}"/>
              </a:ext>
            </a:extLst>
          </p:cNvPr>
          <p:cNvSpPr>
            <a:spLocks noGrp="1"/>
          </p:cNvSpPr>
          <p:nvPr>
            <p:ph type="sldNum" sz="quarter" idx="12"/>
          </p:nvPr>
        </p:nvSpPr>
        <p:spPr/>
        <p:txBody>
          <a:bodyPr/>
          <a:lstStyle/>
          <a:p>
            <a:fld id="{27E75EAB-E821-46ED-A96E-6F29BF316BF2}" type="slidenum">
              <a:rPr lang="en-US" smtClean="0"/>
              <a:t>‹#›</a:t>
            </a:fld>
            <a:endParaRPr lang="en-US" dirty="0"/>
          </a:p>
        </p:txBody>
      </p:sp>
    </p:spTree>
    <p:extLst>
      <p:ext uri="{BB962C8B-B14F-4D97-AF65-F5344CB8AC3E}">
        <p14:creationId xmlns:p14="http://schemas.microsoft.com/office/powerpoint/2010/main" val="24613004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279118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B0134-DDDB-434B-8A32-4ECB3BE25D9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3519E45-8B4B-4F98-BAA6-DF8EF78B927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CDA319B-1766-4BA6-BDC2-95C627DB288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116447608"/>
      </p:ext>
    </p:extLst>
  </p:cSld>
  <p:clrMapOvr>
    <a:masterClrMapping/>
  </p:clrMapOvr>
  <p:hf sldNum="0" hdr="0"/>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681F7-0A81-4808-9C26-106512D0BB9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E299B99-40CB-4BB8-AD93-780043DE3F1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8F8677B-9601-4A5D-8190-8279B8700E2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5917591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F21A3-166C-4051-A24C-78279C6A9FD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E49968-2762-48C3-8858-9C4C7E79075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51411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97A26EB-E6D7-4614-A30C-A6500CF025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75A2F9-1FD8-47EF-A621-3A3DACC3930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35264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15080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54001"/>
            <a:ext cx="10363200" cy="917676"/>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31706613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15328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53749"/>
            <a:ext cx="10972800" cy="584776"/>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6969027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72691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0D949-D2A9-4943-8A95-7D5D95AECE1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F4DD80C6-425C-48DB-AB57-17B33383924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TextBox 7">
            <a:extLst>
              <a:ext uri="{FF2B5EF4-FFF2-40B4-BE49-F238E27FC236}">
                <a16:creationId xmlns:a16="http://schemas.microsoft.com/office/drawing/2014/main" id="{46ADBCFE-5A2D-EAA0-8C6C-743FFB5B555D}"/>
              </a:ext>
            </a:extLst>
          </p:cNvPr>
          <p:cNvSpPr txBox="1"/>
          <p:nvPr userDrawn="1"/>
        </p:nvSpPr>
        <p:spPr>
          <a:xfrm>
            <a:off x="0" y="6401430"/>
            <a:ext cx="12192000" cy="261610"/>
          </a:xfrm>
          <a:prstGeom prst="rect">
            <a:avLst/>
          </a:prstGeom>
          <a:noFill/>
        </p:spPr>
        <p:txBody>
          <a:bodyPr wrap="square" rtlCol="0">
            <a:spAutoFit/>
          </a:bodyPr>
          <a:lstStyle/>
          <a:p>
            <a:pPr algn="ctr"/>
            <a:r>
              <a:rPr lang="en-US" sz="1100" dirty="0"/>
              <a:t>California Childcare Health Program, UCSF School of Nursing / California Department of Pesticide Regulation </a:t>
            </a:r>
            <a:r>
              <a:rPr lang="en-US" sz="1100" dirty="0">
                <a:solidFill>
                  <a:schemeClr val="bg1"/>
                </a:solidFill>
              </a:rPr>
              <a:t>SPACE</a:t>
            </a:r>
          </a:p>
        </p:txBody>
      </p:sp>
    </p:spTree>
    <p:extLst>
      <p:ext uri="{BB962C8B-B14F-4D97-AF65-F5344CB8AC3E}">
        <p14:creationId xmlns:p14="http://schemas.microsoft.com/office/powerpoint/2010/main" val="24778876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CA4B5-1EA9-470B-BF2F-0097CB268C3A}"/>
              </a:ext>
            </a:extLst>
          </p:cNvPr>
          <p:cNvSpPr>
            <a:spLocks noGrp="1"/>
          </p:cNvSpPr>
          <p:nvPr>
            <p:ph type="ctrTitle"/>
          </p:nvPr>
        </p:nvSpPr>
        <p:spPr>
          <a:xfrm>
            <a:off x="1524000" y="1122363"/>
            <a:ext cx="9144000" cy="2387600"/>
          </a:xfrm>
        </p:spPr>
        <p:txBody>
          <a:bodyPr anchor="b"/>
          <a:lstStyle>
            <a:lvl1pPr algn="ctr">
              <a:defRPr sz="6000">
                <a:latin typeface="Arial" panose="020B0604020202020204" pitchFamily="34" charset="0"/>
                <a:ea typeface="Cambria" panose="02040503050406030204" pitchFamily="18"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440CD107-016B-420B-9094-F5FE25B7A605}"/>
              </a:ext>
            </a:extLst>
          </p:cNvPr>
          <p:cNvSpPr>
            <a:spLocks noGrp="1"/>
          </p:cNvSpPr>
          <p:nvPr>
            <p:ph type="subTitle" idx="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8959546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136E1-AE76-4260-8DB3-56E121DF3A7A}"/>
              </a:ext>
            </a:extLst>
          </p:cNvPr>
          <p:cNvSpPr>
            <a:spLocks noGrp="1"/>
          </p:cNvSpPr>
          <p:nvPr>
            <p:ph type="title"/>
          </p:nvPr>
        </p:nvSpPr>
        <p:spPr/>
        <p:txBody>
          <a:bodyPr/>
          <a:lstStyle>
            <a:lvl1pPr>
              <a:defRPr>
                <a:latin typeface="Arial" panose="020B0604020202020204" pitchFamily="34" charset="0"/>
                <a:ea typeface="Cambria" panose="02040503050406030204" pitchFamily="18" charset="0"/>
                <a:cs typeface="Arial" panose="020B0604020202020204" pitchFamily="34" charset="0"/>
              </a:defRPr>
            </a:lvl1pPr>
          </a:lstStyle>
          <a:p>
            <a:r>
              <a:rPr lang="en-US" dirty="0"/>
              <a:t>Click to edit Master title style</a:t>
            </a:r>
          </a:p>
        </p:txBody>
      </p:sp>
      <p:grpSp>
        <p:nvGrpSpPr>
          <p:cNvPr id="13" name="Group 12">
            <a:extLst>
              <a:ext uri="{FF2B5EF4-FFF2-40B4-BE49-F238E27FC236}">
                <a16:creationId xmlns:a16="http://schemas.microsoft.com/office/drawing/2014/main" id="{E61359B9-3286-4761-8C77-D35282C343B2}"/>
              </a:ext>
            </a:extLst>
          </p:cNvPr>
          <p:cNvGrpSpPr/>
          <p:nvPr userDrawn="1"/>
        </p:nvGrpSpPr>
        <p:grpSpPr>
          <a:xfrm>
            <a:off x="0" y="5471167"/>
            <a:ext cx="12192001" cy="1386833"/>
            <a:chOff x="0" y="5471167"/>
            <a:chExt cx="12192001" cy="1386833"/>
          </a:xfrm>
        </p:grpSpPr>
        <p:pic>
          <p:nvPicPr>
            <p:cNvPr id="10" name="Picture 9" descr="A group of ants&#10;&#10;Description automatically generated with medium confidence">
              <a:extLst>
                <a:ext uri="{FF2B5EF4-FFF2-40B4-BE49-F238E27FC236}">
                  <a16:creationId xmlns:a16="http://schemas.microsoft.com/office/drawing/2014/main" id="{E94417D1-166E-446B-897B-8C581AC1DEF3}"/>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0" y="5471167"/>
              <a:ext cx="5029200" cy="1383030"/>
            </a:xfrm>
            <a:prstGeom prst="rect">
              <a:avLst/>
            </a:prstGeom>
          </p:spPr>
        </p:pic>
        <p:pic>
          <p:nvPicPr>
            <p:cNvPr id="11" name="Picture 10" descr="A group of ants&#10;&#10;Description automatically generated with medium confidence">
              <a:extLst>
                <a:ext uri="{FF2B5EF4-FFF2-40B4-BE49-F238E27FC236}">
                  <a16:creationId xmlns:a16="http://schemas.microsoft.com/office/drawing/2014/main" id="{0908B2D6-3DE7-4E08-990F-E5183E83EE17}"/>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5029200" y="5474970"/>
              <a:ext cx="5029200" cy="1383030"/>
            </a:xfrm>
            <a:prstGeom prst="rect">
              <a:avLst/>
            </a:prstGeom>
          </p:spPr>
        </p:pic>
        <p:pic>
          <p:nvPicPr>
            <p:cNvPr id="12" name="Picture 11" descr="A group of ants&#10;&#10;Description automatically generated with medium confidence">
              <a:extLst>
                <a:ext uri="{FF2B5EF4-FFF2-40B4-BE49-F238E27FC236}">
                  <a16:creationId xmlns:a16="http://schemas.microsoft.com/office/drawing/2014/main" id="{ABD14508-4F31-47CA-80D1-41C77FDCE54A}"/>
                </a:ext>
              </a:extLst>
            </p:cNvPr>
            <p:cNvPicPr>
              <a:picLocks noChangeAspect="1"/>
            </p:cNvPicPr>
            <p:nvPr userDrawn="1"/>
          </p:nvPicPr>
          <p:blipFill rotWithShape="1">
            <a:blip>
              <a:extLst>
                <a:ext uri="{28A0092B-C50C-407E-A947-70E740481C1C}">
                  <a14:useLocalDpi xmlns:a14="http://schemas.microsoft.com/office/drawing/2010/main" val="0"/>
                </a:ext>
              </a:extLst>
            </a:blip>
            <a:srcRect r="57575"/>
            <a:stretch/>
          </p:blipFill>
          <p:spPr>
            <a:xfrm>
              <a:off x="10058401" y="5474970"/>
              <a:ext cx="2133600" cy="1383030"/>
            </a:xfrm>
            <a:prstGeom prst="rect">
              <a:avLst/>
            </a:prstGeom>
          </p:spPr>
        </p:pic>
      </p:grpSp>
    </p:spTree>
    <p:extLst>
      <p:ext uri="{BB962C8B-B14F-4D97-AF65-F5344CB8AC3E}">
        <p14:creationId xmlns:p14="http://schemas.microsoft.com/office/powerpoint/2010/main" val="33797560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9408A-D3F3-4E21-8D84-52D69BF0FF82}"/>
              </a:ext>
            </a:extLst>
          </p:cNvPr>
          <p:cNvSpPr>
            <a:spLocks noGrp="1"/>
          </p:cNvSpPr>
          <p:nvPr>
            <p:ph type="title"/>
          </p:nvPr>
        </p:nvSpPr>
        <p:spPr>
          <a:solidFill>
            <a:srgbClr val="716FB2">
              <a:alpha val="83137"/>
            </a:srgbClr>
          </a:solidFill>
        </p:spPr>
        <p:txBody>
          <a:bodyPr/>
          <a:lstStyle>
            <a:lvl1pPr algn="ctr">
              <a:defRPr>
                <a:solidFill>
                  <a:schemeClr val="bg1"/>
                </a:solidFill>
                <a:latin typeface="Arial" panose="020B0604020202020204" pitchFamily="34" charset="0"/>
                <a:ea typeface="Cambria" panose="02040503050406030204" pitchFamily="18"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82B98C31-B264-4118-BC0A-377D5634F8F7}"/>
              </a:ext>
            </a:extLst>
          </p:cNvPr>
          <p:cNvSpPr>
            <a:spLocks noGrp="1"/>
          </p:cNvSpPr>
          <p:nvPr>
            <p:ph idx="1"/>
          </p:nvPr>
        </p:nvSpPr>
        <p:spPr>
          <a:xfrm>
            <a:off x="838200" y="2057400"/>
            <a:ext cx="10515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294A09F9-8C15-4B7E-AD4E-18357911BC17}"/>
              </a:ext>
            </a:extLst>
          </p:cNvPr>
          <p:cNvPicPr>
            <a:picLocks noChangeAspect="1"/>
          </p:cNvPicPr>
          <p:nvPr userDrawn="1"/>
        </p:nvPicPr>
        <p:blipFill>
          <a:blip>
            <a:extLst>
              <a:ext uri="{BEBA8EAE-BF5A-486C-A8C5-ECC9F3942E4B}">
                <a14:imgProps xmlns:a14="http://schemas.microsoft.com/office/drawing/2010/main">
                  <a14:imgLayer>
                    <a14:imgEffect>
                      <a14:backgroundRemoval t="26296" b="73321" l="9865" r="90135"/>
                    </a14:imgEffect>
                  </a14:imgLayer>
                </a14:imgProps>
              </a:ext>
              <a:ext uri="{28A0092B-C50C-407E-A947-70E740481C1C}">
                <a14:useLocalDpi xmlns:a14="http://schemas.microsoft.com/office/drawing/2010/main" val="0"/>
              </a:ext>
            </a:extLst>
          </a:blip>
          <a:srcRect/>
          <a:stretch>
            <a:fillRect/>
          </a:stretch>
        </p:blipFill>
        <p:spPr bwMode="auto">
          <a:xfrm>
            <a:off x="533400" y="4233069"/>
            <a:ext cx="3322666" cy="2956561"/>
          </a:xfrm>
          <a:prstGeom prst="rect">
            <a:avLst/>
          </a:prstGeom>
          <a:noFill/>
        </p:spPr>
      </p:pic>
      <p:pic>
        <p:nvPicPr>
          <p:cNvPr id="8" name="Picture 7">
            <a:extLst>
              <a:ext uri="{FF2B5EF4-FFF2-40B4-BE49-F238E27FC236}">
                <a16:creationId xmlns:a16="http://schemas.microsoft.com/office/drawing/2014/main" id="{7357F5F3-0909-4017-B712-B920DCAAD9F5}"/>
              </a:ext>
            </a:extLst>
          </p:cNvPr>
          <p:cNvPicPr>
            <a:picLocks noChangeAspect="1"/>
          </p:cNvPicPr>
          <p:nvPr userDrawn="1"/>
        </p:nvPicPr>
        <p:blipFill>
          <a:blip>
            <a:extLst>
              <a:ext uri="{BEBA8EAE-BF5A-486C-A8C5-ECC9F3942E4B}">
                <a14:imgProps xmlns:a14="http://schemas.microsoft.com/office/drawing/2010/main">
                  <a14:imgLayer>
                    <a14:imgEffect>
                      <a14:backgroundRemoval t="26296" b="73321" l="9865" r="90135"/>
                    </a14:imgEffect>
                  </a14:imgLayer>
                </a14:imgProps>
              </a:ext>
              <a:ext uri="{28A0092B-C50C-407E-A947-70E740481C1C}">
                <a14:useLocalDpi xmlns:a14="http://schemas.microsoft.com/office/drawing/2010/main" val="0"/>
              </a:ext>
            </a:extLst>
          </a:blip>
          <a:srcRect/>
          <a:stretch>
            <a:fillRect/>
          </a:stretch>
        </p:blipFill>
        <p:spPr bwMode="auto">
          <a:xfrm rot="10800000">
            <a:off x="8335936" y="4114800"/>
            <a:ext cx="3322666" cy="2956561"/>
          </a:xfrm>
          <a:prstGeom prst="rect">
            <a:avLst/>
          </a:prstGeom>
          <a:noFill/>
        </p:spPr>
      </p:pic>
    </p:spTree>
    <p:extLst>
      <p:ext uri="{BB962C8B-B14F-4D97-AF65-F5344CB8AC3E}">
        <p14:creationId xmlns:p14="http://schemas.microsoft.com/office/powerpoint/2010/main" val="15391249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3F555-B85D-429D-89E3-6E6696D7B41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70F1E25-FC98-4305-8F27-F00DFE74E24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7472119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EA36F-0055-4E53-A9E3-F081D64E21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6DBC46-1AB7-4A38-B622-B28A3F9EBBC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6F649DE-097C-47C6-92F4-5DC5D676D60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77635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49696-B28B-4B6D-8857-8C8AC5763A8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5FAC44E-3F51-4C27-873D-669ADF0616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6B0DC94-4421-44F5-9476-54F4EBCC1BE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1EFB436-91D4-4924-8FD3-6C2CB33DCA4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57257DD-79D6-4752-92CD-BB4AACA1FF0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88734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E9966-04FE-4243-8A39-25A5774D0F47}"/>
              </a:ext>
            </a:extLst>
          </p:cNvPr>
          <p:cNvSpPr>
            <a:spLocks noGrp="1"/>
          </p:cNvSpPr>
          <p:nvPr>
            <p:ph type="title"/>
          </p:nvPr>
        </p:nvSpPr>
        <p:spPr>
          <a:solidFill>
            <a:srgbClr val="716FB2">
              <a:alpha val="83137"/>
            </a:srgbClr>
          </a:solidFill>
        </p:spPr>
        <p:txBody>
          <a:bodyPr/>
          <a:lstStyle>
            <a:lvl1pPr algn="ctr">
              <a:defRPr>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9589680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585452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B0134-DDDB-434B-8A32-4ECB3BE25D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3519E45-8B4B-4F98-BAA6-DF8EF78B92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CDA319B-1766-4BA6-BDC2-95C627DB28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120685225"/>
      </p:ext>
    </p:extLst>
  </p:cSld>
  <p:clrMapOvr>
    <a:masterClrMapping/>
  </p:clrMapOvr>
  <p:hf sldNum="0" hdr="0"/>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681F7-0A81-4808-9C26-106512D0BB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E299B99-40CB-4BB8-AD93-780043DE3F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8F8677B-9601-4A5D-8190-8279B8700E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9950177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8F904-089D-4FDD-BE7A-C7F791C90EB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5B443A6-5F60-4E7E-A1A6-08603EAF2A4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0EB90A3-FBB3-4826-881B-9FF127BEC42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Box 7">
            <a:extLst>
              <a:ext uri="{FF2B5EF4-FFF2-40B4-BE49-F238E27FC236}">
                <a16:creationId xmlns:a16="http://schemas.microsoft.com/office/drawing/2014/main" id="{390D5485-DF0D-AA5B-C298-6F4058D3E020}"/>
              </a:ext>
            </a:extLst>
          </p:cNvPr>
          <p:cNvSpPr txBox="1"/>
          <p:nvPr userDrawn="1"/>
        </p:nvSpPr>
        <p:spPr>
          <a:xfrm>
            <a:off x="0" y="6401430"/>
            <a:ext cx="12192000" cy="261610"/>
          </a:xfrm>
          <a:prstGeom prst="rect">
            <a:avLst/>
          </a:prstGeom>
          <a:noFill/>
        </p:spPr>
        <p:txBody>
          <a:bodyPr wrap="square" rtlCol="0">
            <a:spAutoFit/>
          </a:bodyPr>
          <a:lstStyle/>
          <a:p>
            <a:pPr algn="ctr"/>
            <a:r>
              <a:rPr lang="en-US" sz="1100" dirty="0"/>
              <a:t>California Childcare Health Program, UCSF School of Nursing / California Department of Pesticide Regulation </a:t>
            </a:r>
            <a:r>
              <a:rPr lang="en-US" sz="1100" dirty="0">
                <a:solidFill>
                  <a:schemeClr val="bg1"/>
                </a:solidFill>
              </a:rPr>
              <a:t>SPACE</a:t>
            </a:r>
          </a:p>
        </p:txBody>
      </p:sp>
    </p:spTree>
    <p:extLst>
      <p:ext uri="{BB962C8B-B14F-4D97-AF65-F5344CB8AC3E}">
        <p14:creationId xmlns:p14="http://schemas.microsoft.com/office/powerpoint/2010/main" val="5521904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F21A3-166C-4051-A24C-78279C6A9FD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E49968-2762-48C3-8858-9C4C7E79075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67860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97A26EB-E6D7-4614-A30C-A6500CF0258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75A2F9-1FD8-47EF-A621-3A3DACC3930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18875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57926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54001"/>
            <a:ext cx="10363200" cy="917676"/>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24826929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668841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53749"/>
            <a:ext cx="10972800" cy="584776"/>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1433307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102297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CB616-29EC-4203-B8F9-37F51714C7E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CD13DFF-9A83-4A41-980C-A6D02C84125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E6FC7F7-5CF7-4B09-B26D-077D0F8A3BE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0C0F1B4-B824-42AC-AF80-FC8BBE8E41C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38DD4C-7ED1-4597-BB29-65BAEABA9B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3FDBA211-8ED2-FED9-BAAC-D6BF623EE5EE}"/>
              </a:ext>
            </a:extLst>
          </p:cNvPr>
          <p:cNvSpPr txBox="1"/>
          <p:nvPr userDrawn="1"/>
        </p:nvSpPr>
        <p:spPr>
          <a:xfrm>
            <a:off x="0" y="6401430"/>
            <a:ext cx="12192000" cy="261610"/>
          </a:xfrm>
          <a:prstGeom prst="rect">
            <a:avLst/>
          </a:prstGeom>
          <a:noFill/>
        </p:spPr>
        <p:txBody>
          <a:bodyPr wrap="square" rtlCol="0">
            <a:spAutoFit/>
          </a:bodyPr>
          <a:lstStyle/>
          <a:p>
            <a:pPr algn="ctr"/>
            <a:r>
              <a:rPr lang="en-US" sz="1100" dirty="0"/>
              <a:t>California Childcare Health Program, UCSF School of Nursing / California Department of Pesticide Regulation </a:t>
            </a:r>
            <a:r>
              <a:rPr lang="en-US" sz="1100" dirty="0">
                <a:solidFill>
                  <a:schemeClr val="bg1"/>
                </a:solidFill>
              </a:rPr>
              <a:t>SPACE</a:t>
            </a:r>
          </a:p>
        </p:txBody>
      </p:sp>
    </p:spTree>
    <p:extLst>
      <p:ext uri="{BB962C8B-B14F-4D97-AF65-F5344CB8AC3E}">
        <p14:creationId xmlns:p14="http://schemas.microsoft.com/office/powerpoint/2010/main" val="30266646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EE5B6-A072-445E-9D4F-782B5337C6D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6" name="TextBox 5">
            <a:extLst>
              <a:ext uri="{FF2B5EF4-FFF2-40B4-BE49-F238E27FC236}">
                <a16:creationId xmlns:a16="http://schemas.microsoft.com/office/drawing/2014/main" id="{237BC7EF-0010-7B9E-72BF-30C0102C6908}"/>
              </a:ext>
            </a:extLst>
          </p:cNvPr>
          <p:cNvSpPr txBox="1"/>
          <p:nvPr userDrawn="1"/>
        </p:nvSpPr>
        <p:spPr>
          <a:xfrm>
            <a:off x="0" y="6401430"/>
            <a:ext cx="12192000" cy="261610"/>
          </a:xfrm>
          <a:prstGeom prst="rect">
            <a:avLst/>
          </a:prstGeom>
          <a:noFill/>
        </p:spPr>
        <p:txBody>
          <a:bodyPr wrap="square" rtlCol="0">
            <a:spAutoFit/>
          </a:bodyPr>
          <a:lstStyle/>
          <a:p>
            <a:pPr algn="ctr"/>
            <a:r>
              <a:rPr lang="en-US" sz="1100" dirty="0"/>
              <a:t>California Childcare Health Program, UCSF School of Nursing / California Department of Pesticide Regulation </a:t>
            </a:r>
            <a:r>
              <a:rPr lang="en-US" sz="1100" dirty="0">
                <a:solidFill>
                  <a:schemeClr val="bg1"/>
                </a:solidFill>
              </a:rPr>
              <a:t>SPACE</a:t>
            </a:r>
          </a:p>
        </p:txBody>
      </p:sp>
    </p:spTree>
    <p:extLst>
      <p:ext uri="{BB962C8B-B14F-4D97-AF65-F5344CB8AC3E}">
        <p14:creationId xmlns:p14="http://schemas.microsoft.com/office/powerpoint/2010/main" val="36989910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CDBD914-B8EB-EE3C-FA4D-273101EFA72F}"/>
              </a:ext>
            </a:extLst>
          </p:cNvPr>
          <p:cNvSpPr txBox="1"/>
          <p:nvPr userDrawn="1"/>
        </p:nvSpPr>
        <p:spPr>
          <a:xfrm>
            <a:off x="0" y="6401430"/>
            <a:ext cx="12192000" cy="261610"/>
          </a:xfrm>
          <a:prstGeom prst="rect">
            <a:avLst/>
          </a:prstGeom>
          <a:noFill/>
        </p:spPr>
        <p:txBody>
          <a:bodyPr wrap="square" rtlCol="0">
            <a:spAutoFit/>
          </a:bodyPr>
          <a:lstStyle/>
          <a:p>
            <a:pPr algn="ctr"/>
            <a:r>
              <a:rPr lang="en-US" sz="1100" dirty="0"/>
              <a:t>California Childcare Health Program, UCSF School of Nursing / California Department of Pesticide Regulation </a:t>
            </a:r>
            <a:r>
              <a:rPr lang="en-US" sz="1100" dirty="0">
                <a:solidFill>
                  <a:schemeClr val="bg1"/>
                </a:solidFill>
              </a:rPr>
              <a:t>SPACE</a:t>
            </a:r>
          </a:p>
        </p:txBody>
      </p:sp>
    </p:spTree>
    <p:extLst>
      <p:ext uri="{BB962C8B-B14F-4D97-AF65-F5344CB8AC3E}">
        <p14:creationId xmlns:p14="http://schemas.microsoft.com/office/powerpoint/2010/main" val="3948690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8596B-A3E0-4A18-86AD-64B538387F3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746C246-BD94-4C60-A370-5A3CA33207E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94DA0B0-290E-4F95-8ED5-F8AAD190343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TextBox 7">
            <a:extLst>
              <a:ext uri="{FF2B5EF4-FFF2-40B4-BE49-F238E27FC236}">
                <a16:creationId xmlns:a16="http://schemas.microsoft.com/office/drawing/2014/main" id="{35A3BF07-5BD0-669D-012A-8353BB1AA868}"/>
              </a:ext>
            </a:extLst>
          </p:cNvPr>
          <p:cNvSpPr txBox="1"/>
          <p:nvPr userDrawn="1"/>
        </p:nvSpPr>
        <p:spPr>
          <a:xfrm>
            <a:off x="0" y="6401430"/>
            <a:ext cx="12192000" cy="261610"/>
          </a:xfrm>
          <a:prstGeom prst="rect">
            <a:avLst/>
          </a:prstGeom>
          <a:noFill/>
        </p:spPr>
        <p:txBody>
          <a:bodyPr wrap="square" rtlCol="0">
            <a:spAutoFit/>
          </a:bodyPr>
          <a:lstStyle/>
          <a:p>
            <a:pPr algn="ctr"/>
            <a:r>
              <a:rPr lang="en-US" sz="1100" dirty="0"/>
              <a:t>California Childcare Health Program, UCSF School of Nursing / California Department of Pesticide Regulation </a:t>
            </a:r>
            <a:r>
              <a:rPr lang="en-US" sz="1100" dirty="0">
                <a:solidFill>
                  <a:schemeClr val="bg1"/>
                </a:solidFill>
              </a:rPr>
              <a:t>SPACE</a:t>
            </a:r>
          </a:p>
        </p:txBody>
      </p:sp>
    </p:spTree>
    <p:extLst>
      <p:ext uri="{BB962C8B-B14F-4D97-AF65-F5344CB8AC3E}">
        <p14:creationId xmlns:p14="http://schemas.microsoft.com/office/powerpoint/2010/main" val="14219575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F0D6B-4CE7-4814-9C0C-3E1A9955FDD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C9B7AF-DDD0-4BD6-B879-FD52D437878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FC11634-401D-40B3-84E6-30B25AC7C5C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TextBox 7">
            <a:extLst>
              <a:ext uri="{FF2B5EF4-FFF2-40B4-BE49-F238E27FC236}">
                <a16:creationId xmlns:a16="http://schemas.microsoft.com/office/drawing/2014/main" id="{8A8E83A4-3304-729B-D0D6-4D30CE8CFA1C}"/>
              </a:ext>
            </a:extLst>
          </p:cNvPr>
          <p:cNvSpPr txBox="1"/>
          <p:nvPr userDrawn="1"/>
        </p:nvSpPr>
        <p:spPr>
          <a:xfrm>
            <a:off x="0" y="6401430"/>
            <a:ext cx="12192000" cy="261610"/>
          </a:xfrm>
          <a:prstGeom prst="rect">
            <a:avLst/>
          </a:prstGeom>
          <a:noFill/>
        </p:spPr>
        <p:txBody>
          <a:bodyPr wrap="square" rtlCol="0">
            <a:spAutoFit/>
          </a:bodyPr>
          <a:lstStyle/>
          <a:p>
            <a:pPr algn="ctr"/>
            <a:r>
              <a:rPr lang="en-US" sz="1100" dirty="0"/>
              <a:t>California Childcare Health Program, UCSF School of Nursing / California Department of Pesticide Regulation </a:t>
            </a:r>
            <a:r>
              <a:rPr lang="en-US" sz="1100" dirty="0">
                <a:solidFill>
                  <a:schemeClr val="bg1"/>
                </a:solidFill>
              </a:rPr>
              <a:t>SPACE</a:t>
            </a:r>
          </a:p>
        </p:txBody>
      </p:sp>
    </p:spTree>
    <p:extLst>
      <p:ext uri="{BB962C8B-B14F-4D97-AF65-F5344CB8AC3E}">
        <p14:creationId xmlns:p14="http://schemas.microsoft.com/office/powerpoint/2010/main" val="21697420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image" Target="../media/image1.png"/><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theme" Target="../theme/theme3.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C4A0F44-3988-4ADD-9E43-76142AFA03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E75EAB-E821-46ED-A96E-6F29BF316BF2}" type="slidenum">
              <a:rPr lang="en-US" smtClean="0"/>
              <a:t>‹#›</a:t>
            </a:fld>
            <a:endParaRPr lang="en-US"/>
          </a:p>
        </p:txBody>
      </p:sp>
      <p:sp>
        <p:nvSpPr>
          <p:cNvPr id="2" name="Title 1">
            <a:extLst>
              <a:ext uri="{FF2B5EF4-FFF2-40B4-BE49-F238E27FC236}">
                <a16:creationId xmlns:a16="http://schemas.microsoft.com/office/drawing/2014/main" id="{244EF301-0B4A-6D20-F05F-6600530B9191}"/>
              </a:ext>
            </a:extLst>
          </p:cNvPr>
          <p:cNvSpPr txBox="1">
            <a:spLocks/>
          </p:cNvSpPr>
          <p:nvPr userDrawn="1"/>
        </p:nvSpPr>
        <p:spPr>
          <a:xfrm>
            <a:off x="10160" y="1"/>
            <a:ext cx="12181840" cy="1066800"/>
          </a:xfrm>
          <a:prstGeom prst="rect">
            <a:avLst/>
          </a:prstGeom>
          <a:solidFill>
            <a:schemeClr val="accent5">
              <a:lumMod val="60000"/>
              <a:lumOff val="40000"/>
              <a:alpha val="70980"/>
            </a:schemeClr>
          </a:solidFill>
        </p:spPr>
        <p:txBody>
          <a:bodyPr anchor="ctr" anchorCtr="0"/>
          <a:lstStyle>
            <a:lvl1pPr algn="ctr" defTabSz="914400" rtl="0" eaLnBrk="1" latinLnBrk="0" hangingPunct="1">
              <a:lnSpc>
                <a:spcPct val="90000"/>
              </a:lnSpc>
              <a:spcBef>
                <a:spcPct val="0"/>
              </a:spcBef>
              <a:buNone/>
              <a:defRPr sz="3600" kern="1200" baseline="0">
                <a:solidFill>
                  <a:schemeClr val="bg1"/>
                </a:solidFill>
                <a:latin typeface="Arial" panose="020B0604020202020204" pitchFamily="34" charset="0"/>
                <a:ea typeface="Cambria" panose="02040503050406030204" pitchFamily="18" charset="0"/>
                <a:cs typeface="Arial" panose="020B0604020202020204" pitchFamily="34" charset="0"/>
              </a:defRPr>
            </a:lvl1pPr>
          </a:lstStyle>
          <a:p>
            <a:endParaRPr lang="en-US" dirty="0"/>
          </a:p>
        </p:txBody>
      </p:sp>
      <p:sp>
        <p:nvSpPr>
          <p:cNvPr id="3" name="Title 1">
            <a:extLst>
              <a:ext uri="{FF2B5EF4-FFF2-40B4-BE49-F238E27FC236}">
                <a16:creationId xmlns:a16="http://schemas.microsoft.com/office/drawing/2014/main" id="{93634A76-3FA3-617C-B946-A023C872408A}"/>
              </a:ext>
            </a:extLst>
          </p:cNvPr>
          <p:cNvSpPr txBox="1">
            <a:spLocks/>
          </p:cNvSpPr>
          <p:nvPr userDrawn="1"/>
        </p:nvSpPr>
        <p:spPr>
          <a:xfrm>
            <a:off x="10160" y="18256"/>
            <a:ext cx="12181840" cy="1048546"/>
          </a:xfrm>
          <a:prstGeom prst="rect">
            <a:avLst/>
          </a:prstGeom>
          <a:solidFill>
            <a:srgbClr val="716FB2">
              <a:alpha val="83137"/>
            </a:srgbClr>
          </a:solidFill>
        </p:spPr>
        <p:txBody>
          <a:bodyPr anchor="ctr" anchorCtr="0"/>
          <a:lstStyle>
            <a:lvl1pPr algn="ctr" defTabSz="914400" rtl="0" eaLnBrk="1" latinLnBrk="0" hangingPunct="1">
              <a:lnSpc>
                <a:spcPct val="90000"/>
              </a:lnSpc>
              <a:spcBef>
                <a:spcPct val="0"/>
              </a:spcBef>
              <a:buNone/>
              <a:defRPr sz="4400" kern="1200">
                <a:solidFill>
                  <a:schemeClr val="bg1"/>
                </a:solidFill>
                <a:latin typeface="Arial" panose="020B0604020202020204" pitchFamily="34" charset="0"/>
                <a:ea typeface="Cambria" panose="02040503050406030204" pitchFamily="18" charset="0"/>
                <a:cs typeface="Arial" panose="020B0604020202020204" pitchFamily="34" charset="0"/>
              </a:defRPr>
            </a:lvl1pPr>
          </a:lstStyle>
          <a:p>
            <a:endParaRPr lang="en-US" sz="3600" b="1" dirty="0"/>
          </a:p>
        </p:txBody>
      </p:sp>
      <p:pic>
        <p:nvPicPr>
          <p:cNvPr id="7" name="Picture 6" descr="Icon&#10;&#10;Description automatically generated">
            <a:extLst>
              <a:ext uri="{FF2B5EF4-FFF2-40B4-BE49-F238E27FC236}">
                <a16:creationId xmlns:a16="http://schemas.microsoft.com/office/drawing/2014/main" id="{D669F452-4F9D-77F0-146D-28CED86AD55F}"/>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28600" y="175742"/>
            <a:ext cx="766042" cy="766042"/>
          </a:xfrm>
          <a:prstGeom prst="rect">
            <a:avLst/>
          </a:prstGeom>
        </p:spPr>
      </p:pic>
    </p:spTree>
    <p:extLst>
      <p:ext uri="{BB962C8B-B14F-4D97-AF65-F5344CB8AC3E}">
        <p14:creationId xmlns:p14="http://schemas.microsoft.com/office/powerpoint/2010/main" val="37244898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33000"/>
          </a:schemeClr>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F0ED879-D60A-1AC3-3907-798972C327A1}"/>
              </a:ext>
            </a:extLst>
          </p:cNvPr>
          <p:cNvSpPr txBox="1">
            <a:spLocks/>
          </p:cNvSpPr>
          <p:nvPr userDrawn="1"/>
        </p:nvSpPr>
        <p:spPr>
          <a:xfrm>
            <a:off x="10160" y="0"/>
            <a:ext cx="12181840" cy="1048546"/>
          </a:xfrm>
          <a:prstGeom prst="rect">
            <a:avLst/>
          </a:prstGeom>
          <a:solidFill>
            <a:srgbClr val="716FB2">
              <a:alpha val="83137"/>
            </a:srgbClr>
          </a:solidFill>
        </p:spPr>
        <p:txBody>
          <a:bodyPr anchor="ctr" anchorCtr="0"/>
          <a:lstStyle>
            <a:lvl1pPr algn="ctr" defTabSz="914400" rtl="0" eaLnBrk="1" latinLnBrk="0" hangingPunct="1">
              <a:lnSpc>
                <a:spcPct val="90000"/>
              </a:lnSpc>
              <a:spcBef>
                <a:spcPct val="0"/>
              </a:spcBef>
              <a:buNone/>
              <a:defRPr sz="4400" kern="1200">
                <a:solidFill>
                  <a:schemeClr val="bg1"/>
                </a:solidFill>
                <a:latin typeface="Arial" panose="020B0604020202020204" pitchFamily="34" charset="0"/>
                <a:ea typeface="Cambria" panose="02040503050406030204" pitchFamily="18" charset="0"/>
                <a:cs typeface="Arial" panose="020B0604020202020204" pitchFamily="34" charset="0"/>
              </a:defRPr>
            </a:lvl1pPr>
          </a:lstStyle>
          <a:p>
            <a:endParaRPr lang="en-US" sz="3600" b="1" dirty="0"/>
          </a:p>
        </p:txBody>
      </p:sp>
      <p:pic>
        <p:nvPicPr>
          <p:cNvPr id="6" name="Picture 5" descr="Icon&#10;&#10;Description automatically generated">
            <a:extLst>
              <a:ext uri="{FF2B5EF4-FFF2-40B4-BE49-F238E27FC236}">
                <a16:creationId xmlns:a16="http://schemas.microsoft.com/office/drawing/2014/main" id="{DB913515-86A6-C3E3-D87B-FB7F9CC972A9}"/>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228600" y="175742"/>
            <a:ext cx="766042" cy="766042"/>
          </a:xfrm>
          <a:prstGeom prst="rect">
            <a:avLst/>
          </a:prstGeom>
        </p:spPr>
      </p:pic>
      <p:sp>
        <p:nvSpPr>
          <p:cNvPr id="2" name="TextBox 1">
            <a:extLst>
              <a:ext uri="{FF2B5EF4-FFF2-40B4-BE49-F238E27FC236}">
                <a16:creationId xmlns:a16="http://schemas.microsoft.com/office/drawing/2014/main" id="{9B1DB6CF-98E7-9F64-D3E5-962E65C84CBA}"/>
              </a:ext>
            </a:extLst>
          </p:cNvPr>
          <p:cNvSpPr txBox="1"/>
          <p:nvPr userDrawn="1"/>
        </p:nvSpPr>
        <p:spPr>
          <a:xfrm>
            <a:off x="0" y="6401430"/>
            <a:ext cx="12192000" cy="261610"/>
          </a:xfrm>
          <a:prstGeom prst="rect">
            <a:avLst/>
          </a:prstGeom>
          <a:noFill/>
        </p:spPr>
        <p:txBody>
          <a:bodyPr wrap="square" rtlCol="0">
            <a:spAutoFit/>
          </a:bodyPr>
          <a:lstStyle/>
          <a:p>
            <a:pPr algn="ctr"/>
            <a:r>
              <a:rPr lang="en-US" sz="1100" dirty="0"/>
              <a:t>California Childcare Health Program, UCSF School of Nursing / California Department of Pesticide Regulation </a:t>
            </a:r>
            <a:r>
              <a:rPr lang="en-US" sz="1100" dirty="0">
                <a:solidFill>
                  <a:schemeClr val="bg1"/>
                </a:solidFill>
              </a:rPr>
              <a:t>SPACE</a:t>
            </a:r>
          </a:p>
        </p:txBody>
      </p:sp>
    </p:spTree>
    <p:extLst>
      <p:ext uri="{BB962C8B-B14F-4D97-AF65-F5344CB8AC3E}">
        <p14:creationId xmlns:p14="http://schemas.microsoft.com/office/powerpoint/2010/main" val="1888735373"/>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hf sldNum="0" hdr="0"/>
  <p:txStyles>
    <p:title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33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C9D60A-221C-4BC2-A14D-95D9242565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634615A-3079-41D7-8FFB-9D910898A0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a:extLst>
              <a:ext uri="{FF2B5EF4-FFF2-40B4-BE49-F238E27FC236}">
                <a16:creationId xmlns:a16="http://schemas.microsoft.com/office/drawing/2014/main" id="{F894DEEA-DA0F-0920-3B8C-F2447406AFBA}"/>
              </a:ext>
            </a:extLst>
          </p:cNvPr>
          <p:cNvSpPr txBox="1"/>
          <p:nvPr userDrawn="1"/>
        </p:nvSpPr>
        <p:spPr>
          <a:xfrm>
            <a:off x="0" y="6401430"/>
            <a:ext cx="12192000" cy="261610"/>
          </a:xfrm>
          <a:prstGeom prst="rect">
            <a:avLst/>
          </a:prstGeom>
          <a:noFill/>
        </p:spPr>
        <p:txBody>
          <a:bodyPr wrap="square" rtlCol="0">
            <a:spAutoFit/>
          </a:bodyPr>
          <a:lstStyle/>
          <a:p>
            <a:pPr algn="ctr"/>
            <a:r>
              <a:rPr lang="en-US" sz="1100" dirty="0"/>
              <a:t>California Childcare Health Program, UCSF School of Nursing / California Department of Pesticide Regulation </a:t>
            </a:r>
            <a:r>
              <a:rPr lang="en-US" sz="1100" dirty="0">
                <a:solidFill>
                  <a:schemeClr val="bg1"/>
                </a:solidFill>
              </a:rPr>
              <a:t>SPACE</a:t>
            </a:r>
          </a:p>
        </p:txBody>
      </p:sp>
    </p:spTree>
    <p:extLst>
      <p:ext uri="{BB962C8B-B14F-4D97-AF65-F5344CB8AC3E}">
        <p14:creationId xmlns:p14="http://schemas.microsoft.com/office/powerpoint/2010/main" val="16938866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sldNum="0" hdr="0"/>
  <p:txStyles>
    <p:title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5.xml"/><Relationship Id="rId1" Type="http://schemas.openxmlformats.org/officeDocument/2006/relationships/tags" Target="../tags/tag12.xml"/><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5.xml"/><Relationship Id="rId1" Type="http://schemas.openxmlformats.org/officeDocument/2006/relationships/tags" Target="../tags/tag13.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5.xml"/><Relationship Id="rId1" Type="http://schemas.openxmlformats.org/officeDocument/2006/relationships/tags" Target="../tags/tag14.xml"/><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5.xml"/><Relationship Id="rId1" Type="http://schemas.openxmlformats.org/officeDocument/2006/relationships/tags" Target="../tags/tag15.xml"/><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5.xml"/><Relationship Id="rId1" Type="http://schemas.openxmlformats.org/officeDocument/2006/relationships/tags" Target="../tags/tag16.xml"/><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5.xml"/><Relationship Id="rId1" Type="http://schemas.openxmlformats.org/officeDocument/2006/relationships/tags" Target="../tags/tag17.xml"/><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5.xml"/><Relationship Id="rId1" Type="http://schemas.openxmlformats.org/officeDocument/2006/relationships/tags" Target="../tags/tag18.xml"/><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5.xml"/><Relationship Id="rId1" Type="http://schemas.openxmlformats.org/officeDocument/2006/relationships/tags" Target="../tags/tag19.xml"/><Relationship Id="rId6" Type="http://schemas.openxmlformats.org/officeDocument/2006/relationships/hyperlink" Target="http://www.cdpr.ca.gov/" TargetMode="External"/><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5.xml"/><Relationship Id="rId1" Type="http://schemas.openxmlformats.org/officeDocument/2006/relationships/tags" Target="../tags/tag20.xml"/><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8" Type="http://schemas.openxmlformats.org/officeDocument/2006/relationships/hyperlink" Target="https://cchp.ucsf.edu/" TargetMode="External"/><Relationship Id="rId3" Type="http://schemas.openxmlformats.org/officeDocument/2006/relationships/notesSlide" Target="../notesSlides/notesSlide2.xml"/><Relationship Id="rId7" Type="http://schemas.openxmlformats.org/officeDocument/2006/relationships/hyperlink" Target="https://www.cdpr.ca.gov/docs/schoolipm" TargetMode="External"/><Relationship Id="rId2" Type="http://schemas.openxmlformats.org/officeDocument/2006/relationships/slideLayout" Target="../slideLayouts/slideLayout19.xml"/><Relationship Id="rId1" Type="http://schemas.openxmlformats.org/officeDocument/2006/relationships/tags" Target="../tags/tag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0.xml"/><Relationship Id="rId1" Type="http://schemas.openxmlformats.org/officeDocument/2006/relationships/slideLayout" Target="../slideLayouts/slideLayout15.xml"/><Relationship Id="rId4" Type="http://schemas.openxmlformats.org/officeDocument/2006/relationships/image" Target="../media/image32.jp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5.xml"/><Relationship Id="rId1" Type="http://schemas.openxmlformats.org/officeDocument/2006/relationships/tags" Target="../tags/tag23.xml"/><Relationship Id="rId4" Type="http://schemas.openxmlformats.org/officeDocument/2006/relationships/image" Target="../media/image33.jp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25.xml"/><Relationship Id="rId5" Type="http://schemas.openxmlformats.org/officeDocument/2006/relationships/image" Target="../media/image35.emf"/><Relationship Id="rId4" Type="http://schemas.openxmlformats.org/officeDocument/2006/relationships/image" Target="../media/image34.emf"/></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27.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8.xml"/><Relationship Id="rId6" Type="http://schemas.openxmlformats.org/officeDocument/2006/relationships/image" Target="../media/image24.png"/><Relationship Id="rId5" Type="http://schemas.openxmlformats.org/officeDocument/2006/relationships/image" Target="../media/image20.png"/><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29.xml"/><Relationship Id="rId4" Type="http://schemas.openxmlformats.org/officeDocument/2006/relationships/image" Target="../media/image37.jp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5.xml"/><Relationship Id="rId1" Type="http://schemas.openxmlformats.org/officeDocument/2006/relationships/tags" Target="../tags/tag4.xml"/><Relationship Id="rId4" Type="http://schemas.openxmlformats.org/officeDocument/2006/relationships/image" Target="../media/image6.emf"/></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30.xml"/><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7.xml"/><Relationship Id="rId1" Type="http://schemas.openxmlformats.org/officeDocument/2006/relationships/tags" Target="../tags/tag31.xml"/><Relationship Id="rId4" Type="http://schemas.openxmlformats.org/officeDocument/2006/relationships/image" Target="../media/image39.jpg"/></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15.xml"/><Relationship Id="rId1" Type="http://schemas.openxmlformats.org/officeDocument/2006/relationships/tags" Target="../tags/tag3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5.xml"/><Relationship Id="rId1" Type="http://schemas.openxmlformats.org/officeDocument/2006/relationships/tags" Target="../tags/tag33.xml"/><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5.xml"/><Relationship Id="rId1" Type="http://schemas.openxmlformats.org/officeDocument/2006/relationships/tags" Target="../tags/tag34.xml"/><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5.xml"/><Relationship Id="rId1" Type="http://schemas.openxmlformats.org/officeDocument/2006/relationships/tags" Target="../tags/tag35.xml"/><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15.xml"/><Relationship Id="rId1" Type="http://schemas.openxmlformats.org/officeDocument/2006/relationships/tags" Target="../tags/tag36.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5.xml"/><Relationship Id="rId1" Type="http://schemas.openxmlformats.org/officeDocument/2006/relationships/tags" Target="../tags/tag37.xml"/><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15.xml"/><Relationship Id="rId1" Type="http://schemas.openxmlformats.org/officeDocument/2006/relationships/tags" Target="../tags/tag38.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15.xml"/><Relationship Id="rId1" Type="http://schemas.openxmlformats.org/officeDocument/2006/relationships/tags" Target="../tags/tag39.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9.xml"/><Relationship Id="rId1" Type="http://schemas.openxmlformats.org/officeDocument/2006/relationships/tags" Target="../tags/tag5.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5.xml"/><Relationship Id="rId1" Type="http://schemas.openxmlformats.org/officeDocument/2006/relationships/tags" Target="../tags/tag40.xml"/></Relationships>
</file>

<file path=ppt/slides/_rels/slide41.xml.rels><?xml version="1.0" encoding="UTF-8" standalone="yes"?>
<Relationships xmlns="http://schemas.openxmlformats.org/package/2006/relationships"><Relationship Id="rId3" Type="http://schemas.openxmlformats.org/officeDocument/2006/relationships/hyperlink" Target="https://www.cdpr.ca.gov/docs/schoolipm/" TargetMode="External"/><Relationship Id="rId7" Type="http://schemas.openxmlformats.org/officeDocument/2006/relationships/image" Target="../media/image41.png"/><Relationship Id="rId2" Type="http://schemas.openxmlformats.org/officeDocument/2006/relationships/slideLayout" Target="../slideLayouts/slideLayout15.xml"/><Relationship Id="rId1" Type="http://schemas.openxmlformats.org/officeDocument/2006/relationships/tags" Target="../tags/tag41.xml"/><Relationship Id="rId6" Type="http://schemas.openxmlformats.org/officeDocument/2006/relationships/hyperlink" Target="http://ipm.ucanr.edu/" TargetMode="External"/><Relationship Id="rId5" Type="http://schemas.openxmlformats.org/officeDocument/2006/relationships/hyperlink" Target="https://cchp.ucsf.edu/" TargetMode="External"/><Relationship Id="rId4" Type="http://schemas.openxmlformats.org/officeDocument/2006/relationships/hyperlink" Target="mailto:ccipmlist@cdpr.ca.gov"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2.xml"/><Relationship Id="rId1" Type="http://schemas.openxmlformats.org/officeDocument/2006/relationships/tags" Target="../tags/tag42.xml"/><Relationship Id="rId5" Type="http://schemas.openxmlformats.org/officeDocument/2006/relationships/image" Target="../media/image43.png"/><Relationship Id="rId4" Type="http://schemas.openxmlformats.org/officeDocument/2006/relationships/image" Target="../media/image42.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5.xml"/><Relationship Id="rId1" Type="http://schemas.openxmlformats.org/officeDocument/2006/relationships/tags" Target="../tags/tag6.xml"/><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6.xml"/><Relationship Id="rId7" Type="http://schemas.openxmlformats.org/officeDocument/2006/relationships/image" Target="../media/image9.png"/><Relationship Id="rId2" Type="http://schemas.openxmlformats.org/officeDocument/2006/relationships/slideLayout" Target="../slideLayouts/slideLayout15.xml"/><Relationship Id="rId1" Type="http://schemas.openxmlformats.org/officeDocument/2006/relationships/tags" Target="../tags/tag7.xml"/><Relationship Id="rId6" Type="http://schemas.openxmlformats.org/officeDocument/2006/relationships/hyperlink" Target="https://www.qualitypro.org/certified-services/greenpro/" TargetMode="External"/><Relationship Id="rId5" Type="http://schemas.openxmlformats.org/officeDocument/2006/relationships/hyperlink" Target="https://greenshieldcertified.org/" TargetMode="External"/><Relationship Id="rId4" Type="http://schemas.openxmlformats.org/officeDocument/2006/relationships/hyperlink" Target="https://www.ecowisecertified.com/ecowise_find.html" TargetMode="External"/><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5.xml"/><Relationship Id="rId1" Type="http://schemas.openxmlformats.org/officeDocument/2006/relationships/tags" Target="../tags/tag8.xml"/><Relationship Id="rId6" Type="http://schemas.openxmlformats.org/officeDocument/2006/relationships/hyperlink" Target="http://www.ipm.ucdavis.edu/training/school-and-child-care-ipm.html" TargetMode="External"/><Relationship Id="rId5" Type="http://schemas.openxmlformats.org/officeDocument/2006/relationships/hyperlink" Target="http://www.cdpr.ca.gov/schoolipm" TargetMode="External"/><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2.xml"/><Relationship Id="rId1" Type="http://schemas.openxmlformats.org/officeDocument/2006/relationships/tags" Target="../tags/tag9.xml"/><Relationship Id="rId5" Type="http://schemas.microsoft.com/office/2007/relationships/hdphoto" Target="../media/hdphoto1.wdp"/><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microsoft.com/office/2007/relationships/hdphoto" Target="../media/hdphoto1.wdp"/><Relationship Id="rId2" Type="http://schemas.openxmlformats.org/officeDocument/2006/relationships/slideLayout" Target="../slideLayouts/slideLayout12.xml"/><Relationship Id="rId1" Type="http://schemas.openxmlformats.org/officeDocument/2006/relationships/tags" Target="../tags/tag10.xml"/><Relationship Id="rId6" Type="http://schemas.openxmlformats.org/officeDocument/2006/relationships/image" Target="../media/image13.png"/><Relationship Id="rId5" Type="http://schemas.openxmlformats.org/officeDocument/2006/relationships/hyperlink" Target="mailto:ccipmlist@cdpr.ca.gov" TargetMode="External"/><Relationship Id="rId4" Type="http://schemas.openxmlformats.org/officeDocument/2006/relationships/hyperlink" Target="https://www.cdpr.ca.gov/docs/schoolip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706D0CC-4FB6-00A5-8974-9001240F7A99}"/>
              </a:ext>
            </a:extLst>
          </p:cNvPr>
          <p:cNvSpPr txBox="1">
            <a:spLocks/>
          </p:cNvSpPr>
          <p:nvPr/>
        </p:nvSpPr>
        <p:spPr>
          <a:xfrm>
            <a:off x="-1" y="21922"/>
            <a:ext cx="12192000" cy="1066800"/>
          </a:xfrm>
          <a:prstGeom prst="rect">
            <a:avLst/>
          </a:prstGeom>
          <a:noFill/>
        </p:spPr>
        <p:txBody>
          <a:bodyPr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MX" sz="2800" b="1" dirty="0">
                <a:solidFill>
                  <a:schemeClr val="bg1"/>
                </a:solidFill>
                <a:latin typeface="Arial" panose="020B0604020202020204" pitchFamily="34" charset="0"/>
                <a:cs typeface="Arial" panose="020B0604020202020204" pitchFamily="34" charset="0"/>
              </a:rPr>
              <a:t>Cómo hablar con un profesional en control de plagas</a:t>
            </a:r>
          </a:p>
          <a:p>
            <a:r>
              <a:rPr lang="es-MX" sz="2800" b="1" dirty="0">
                <a:solidFill>
                  <a:schemeClr val="bg1"/>
                </a:solidFill>
                <a:latin typeface="Arial" panose="020B0604020202020204" pitchFamily="34" charset="0"/>
                <a:cs typeface="Arial" panose="020B0604020202020204" pitchFamily="34" charset="0"/>
              </a:rPr>
              <a:t> sobre el uso del manejo integrado de plagas (IPM)</a:t>
            </a:r>
          </a:p>
        </p:txBody>
      </p:sp>
      <p:pic>
        <p:nvPicPr>
          <p:cNvPr id="13" name="Picture 12" descr="A picture containing person, sitting, indoor, child&#10;&#10;Description automatically generated">
            <a:extLst>
              <a:ext uri="{FF2B5EF4-FFF2-40B4-BE49-F238E27FC236}">
                <a16:creationId xmlns:a16="http://schemas.microsoft.com/office/drawing/2014/main" id="{15BCC18B-0F71-FA21-B6B5-DD08604DD3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45" y="1046170"/>
            <a:ext cx="12222689" cy="5811830"/>
          </a:xfrm>
          <a:prstGeom prst="rect">
            <a:avLst/>
          </a:prstGeom>
        </p:spPr>
      </p:pic>
      <p:sp>
        <p:nvSpPr>
          <p:cNvPr id="8" name="Subtitle 2">
            <a:extLst>
              <a:ext uri="{FF2B5EF4-FFF2-40B4-BE49-F238E27FC236}">
                <a16:creationId xmlns:a16="http://schemas.microsoft.com/office/drawing/2014/main" id="{2B3B0EC2-E1C1-3CEB-4685-FEC7A4A17D0B}"/>
              </a:ext>
            </a:extLst>
          </p:cNvPr>
          <p:cNvSpPr>
            <a:spLocks noGrp="1"/>
          </p:cNvSpPr>
          <p:nvPr>
            <p:ph type="subTitle" idx="1"/>
          </p:nvPr>
        </p:nvSpPr>
        <p:spPr>
          <a:xfrm>
            <a:off x="-17745" y="5943600"/>
            <a:ext cx="12192000" cy="914400"/>
          </a:xfrm>
          <a:solidFill>
            <a:srgbClr val="AA4038">
              <a:alpha val="83000"/>
            </a:srgbClr>
          </a:solidFill>
        </p:spPr>
        <p:txBody>
          <a:bodyPr lIns="91440" tIns="91440" bIns="91440" anchor="ctr" anchorCtr="0">
            <a:normAutofit/>
          </a:bodyPr>
          <a:lstStyle/>
          <a:p>
            <a:pPr>
              <a:lnSpc>
                <a:spcPts val="2600"/>
              </a:lnSpc>
              <a:spcBef>
                <a:spcPts val="0"/>
              </a:spcBef>
            </a:pPr>
            <a:r>
              <a:rPr lang="en-US" sz="2000" dirty="0">
                <a:solidFill>
                  <a:srgbClr val="EBE2CD"/>
                </a:solidFill>
                <a:latin typeface="Arial" panose="020B0604020202020204" pitchFamily="34" charset="0"/>
                <a:ea typeface="Cambria" panose="02040503050406030204" pitchFamily="18" charset="0"/>
                <a:cs typeface="Arial" panose="020B0604020202020204" pitchFamily="34" charset="0"/>
              </a:rPr>
              <a:t>University of California, San Francisco / California Childcare Health Program</a:t>
            </a:r>
          </a:p>
          <a:p>
            <a:pPr algn="ctr">
              <a:lnSpc>
                <a:spcPts val="2600"/>
              </a:lnSpc>
              <a:spcBef>
                <a:spcPts val="0"/>
              </a:spcBef>
            </a:pPr>
            <a:r>
              <a:rPr lang="en-US" sz="1800" b="1" dirty="0">
                <a:solidFill>
                  <a:srgbClr val="EBE2CD"/>
                </a:solidFill>
                <a:latin typeface="Arial" panose="020B0604020202020204" pitchFamily="34" charset="0"/>
                <a:ea typeface="Cambria" panose="02040503050406030204" pitchFamily="18" charset="0"/>
                <a:cs typeface="Arial" panose="020B0604020202020204" pitchFamily="34" charset="0"/>
              </a:rPr>
              <a:t>CURSO APROVADO EN LA LEY DE ESCUELAS SALUDABLES, 2023</a:t>
            </a:r>
          </a:p>
        </p:txBody>
      </p:sp>
    </p:spTree>
    <p:custDataLst>
      <p:tags r:id="rId1"/>
    </p:custDataLst>
    <p:extLst>
      <p:ext uri="{BB962C8B-B14F-4D97-AF65-F5344CB8AC3E}">
        <p14:creationId xmlns:p14="http://schemas.microsoft.com/office/powerpoint/2010/main" val="28537842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82B1CF-6383-4D2F-B0EA-3F7AC6F90238}"/>
              </a:ext>
            </a:extLst>
          </p:cNvPr>
          <p:cNvSpPr>
            <a:spLocks noGrp="1"/>
          </p:cNvSpPr>
          <p:nvPr>
            <p:ph idx="1"/>
          </p:nvPr>
        </p:nvSpPr>
        <p:spPr>
          <a:xfrm>
            <a:off x="980209" y="1426368"/>
            <a:ext cx="10442042" cy="4005263"/>
          </a:xfrm>
        </p:spPr>
        <p:txBody>
          <a:bodyPr/>
          <a:lstStyle/>
          <a:p>
            <a:pPr>
              <a:lnSpc>
                <a:spcPts val="3160"/>
              </a:lnSpc>
              <a:spcBef>
                <a:spcPts val="1600"/>
              </a:spcBef>
            </a:pPr>
            <a:r>
              <a:rPr lang="es-MX" dirty="0"/>
              <a:t>La Ley de Escuelas Saludables requiere el cumplimiento de entrenamiento en HSA por </a:t>
            </a:r>
            <a:r>
              <a:rPr lang="es-MX" i="1" dirty="0"/>
              <a:t>todo aquel que use cualquier pesticida </a:t>
            </a:r>
            <a:r>
              <a:rPr lang="es-MX" dirty="0"/>
              <a:t>en una </a:t>
            </a:r>
            <a:r>
              <a:rPr lang="es-MX" dirty="0">
                <a:solidFill>
                  <a:srgbClr val="009999"/>
                </a:solidFill>
              </a:rPr>
              <a:t>escuela</a:t>
            </a:r>
            <a:r>
              <a:rPr lang="es-MX" dirty="0"/>
              <a:t> o </a:t>
            </a:r>
            <a:r>
              <a:rPr lang="es-MX" dirty="0">
                <a:solidFill>
                  <a:srgbClr val="009999"/>
                </a:solidFill>
              </a:rPr>
              <a:t>centro de cuidado infantil</a:t>
            </a:r>
            <a:r>
              <a:rPr lang="es-MX" dirty="0"/>
              <a:t>.</a:t>
            </a:r>
          </a:p>
          <a:p>
            <a:pPr>
              <a:lnSpc>
                <a:spcPts val="3160"/>
              </a:lnSpc>
              <a:spcBef>
                <a:spcPts val="1600"/>
              </a:spcBef>
            </a:pPr>
            <a:r>
              <a:rPr lang="es-MX" dirty="0"/>
              <a:t>Las personas que deben cumplir con este entrenamiento pueden incluir: trabajadores de limpieza o del </a:t>
            </a:r>
            <a:r>
              <a:rPr lang="es-ES" dirty="0"/>
              <a:t>servicio de nutrición, jardineros, maestros, personal de cuidado infantil y </a:t>
            </a:r>
            <a:r>
              <a:rPr lang="es-ES" dirty="0">
                <a:solidFill>
                  <a:srgbClr val="009999"/>
                </a:solidFill>
              </a:rPr>
              <a:t>profesionales del control de plagas</a:t>
            </a:r>
            <a:r>
              <a:rPr lang="es-MX" dirty="0">
                <a:solidFill>
                  <a:srgbClr val="009999"/>
                </a:solidFill>
              </a:rPr>
              <a:t>.</a:t>
            </a:r>
          </a:p>
        </p:txBody>
      </p:sp>
      <p:sp>
        <p:nvSpPr>
          <p:cNvPr id="2" name="Title 1">
            <a:extLst>
              <a:ext uri="{FF2B5EF4-FFF2-40B4-BE49-F238E27FC236}">
                <a16:creationId xmlns:a16="http://schemas.microsoft.com/office/drawing/2014/main" id="{4A6C2C29-0182-A02F-F8E8-E51DA50F61DA}"/>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s-MX" sz="3600" dirty="0">
                <a:solidFill>
                  <a:schemeClr val="bg1"/>
                </a:solidFill>
                <a:latin typeface="Arial" panose="020B0604020202020204" pitchFamily="34" charset="0"/>
                <a:cs typeface="Arial" panose="020B0604020202020204" pitchFamily="34" charset="0"/>
              </a:rPr>
              <a:t>Entrenamiento de la</a:t>
            </a:r>
            <a:r>
              <a:rPr lang="en-US" sz="3600" dirty="0">
                <a:solidFill>
                  <a:schemeClr val="bg1"/>
                </a:solidFill>
                <a:latin typeface="Arial" panose="020B0604020202020204" pitchFamily="34" charset="0"/>
                <a:cs typeface="Arial" panose="020B0604020202020204" pitchFamily="34" charset="0"/>
              </a:rPr>
              <a:t> </a:t>
            </a:r>
            <a:r>
              <a:rPr kumimoji="0" lang="es-ES" sz="3600" b="0" i="0" u="none" strike="noStrike" kern="1200" cap="none" spc="0" normalizeH="0" baseline="0" noProof="0" dirty="0">
                <a:ln>
                  <a:noFill/>
                </a:ln>
                <a:solidFill>
                  <a:prstClr val="white"/>
                </a:solidFill>
                <a:effectLst/>
                <a:uLnTx/>
                <a:uFillTx/>
                <a:latin typeface="Arial" panose="020B0604020202020204" pitchFamily="34" charset="0"/>
                <a:ea typeface="Cambria" panose="02040503050406030204" pitchFamily="18" charset="0"/>
                <a:cs typeface="Arial" panose="020B0604020202020204" pitchFamily="34" charset="0"/>
              </a:rPr>
              <a:t>Ley de Escuelas Saludables </a:t>
            </a:r>
            <a:endParaRPr lang="en-US" sz="3600" dirty="0">
              <a:solidFill>
                <a:schemeClr val="bg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7022239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D16F27E-E185-5D9C-A7CB-91399FF71587}"/>
              </a:ext>
            </a:extLst>
          </p:cNvPr>
          <p:cNvSpPr txBox="1">
            <a:spLocks/>
          </p:cNvSpPr>
          <p:nvPr/>
        </p:nvSpPr>
        <p:spPr>
          <a:xfrm>
            <a:off x="428878" y="0"/>
            <a:ext cx="11763121"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s-MX" sz="3600" dirty="0">
                <a:solidFill>
                  <a:schemeClr val="bg1"/>
                </a:solidFill>
                <a:latin typeface="Arial" panose="020B0604020202020204" pitchFamily="34" charset="0"/>
                <a:cs typeface="Arial" panose="020B0604020202020204" pitchFamily="34" charset="0"/>
              </a:rPr>
              <a:t>Requisitos de HSA para Centros de Cuidado Infantil</a:t>
            </a:r>
          </a:p>
        </p:txBody>
      </p:sp>
      <p:pic>
        <p:nvPicPr>
          <p:cNvPr id="5" name="Picture 4">
            <a:extLst>
              <a:ext uri="{FF2B5EF4-FFF2-40B4-BE49-F238E27FC236}">
                <a16:creationId xmlns:a16="http://schemas.microsoft.com/office/drawing/2014/main" id="{4C5D7345-A831-ABA3-A4A1-6AEE0B5BB168}"/>
              </a:ext>
            </a:extLst>
          </p:cNvPr>
          <p:cNvPicPr>
            <a:picLocks noChangeAspect="1"/>
          </p:cNvPicPr>
          <p:nvPr/>
        </p:nvPicPr>
        <p:blipFill>
          <a:blip r:embed="rId4"/>
          <a:stretch>
            <a:fillRect/>
          </a:stretch>
        </p:blipFill>
        <p:spPr>
          <a:xfrm>
            <a:off x="207426" y="1924611"/>
            <a:ext cx="5888573" cy="3587426"/>
          </a:xfrm>
          <a:prstGeom prst="rect">
            <a:avLst/>
          </a:prstGeom>
        </p:spPr>
      </p:pic>
      <p:pic>
        <p:nvPicPr>
          <p:cNvPr id="7" name="Picture 6">
            <a:extLst>
              <a:ext uri="{FF2B5EF4-FFF2-40B4-BE49-F238E27FC236}">
                <a16:creationId xmlns:a16="http://schemas.microsoft.com/office/drawing/2014/main" id="{3282B8A0-F54F-8368-D984-0F515459CE0F}"/>
              </a:ext>
            </a:extLst>
          </p:cNvPr>
          <p:cNvPicPr>
            <a:picLocks noChangeAspect="1"/>
          </p:cNvPicPr>
          <p:nvPr/>
        </p:nvPicPr>
        <p:blipFill>
          <a:blip r:embed="rId5"/>
          <a:stretch>
            <a:fillRect/>
          </a:stretch>
        </p:blipFill>
        <p:spPr>
          <a:xfrm>
            <a:off x="6095999" y="2130334"/>
            <a:ext cx="5643293" cy="2597332"/>
          </a:xfrm>
          <a:prstGeom prst="rect">
            <a:avLst/>
          </a:prstGeom>
        </p:spPr>
      </p:pic>
    </p:spTree>
    <p:custDataLst>
      <p:tags r:id="rId1"/>
    </p:custDataLst>
    <p:extLst>
      <p:ext uri="{BB962C8B-B14F-4D97-AF65-F5344CB8AC3E}">
        <p14:creationId xmlns:p14="http://schemas.microsoft.com/office/powerpoint/2010/main" val="39628018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D2DDFBC-FA76-2155-EA33-16CB3D0BC577}"/>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s-MX" sz="2400" dirty="0">
                <a:solidFill>
                  <a:schemeClr val="bg1"/>
                </a:solidFill>
                <a:latin typeface="Arial" panose="020B0604020202020204" pitchFamily="34" charset="0"/>
                <a:cs typeface="Arial" panose="020B0604020202020204" pitchFamily="34" charset="0"/>
              </a:rPr>
              <a:t>Plantilla:</a:t>
            </a:r>
          </a:p>
          <a:p>
            <a:pPr algn="ctr"/>
            <a:r>
              <a:rPr lang="es-MX" sz="3600" dirty="0">
                <a:solidFill>
                  <a:schemeClr val="bg1"/>
                </a:solidFill>
                <a:latin typeface="Arial" panose="020B0604020202020204" pitchFamily="34" charset="0"/>
                <a:cs typeface="Arial" panose="020B0604020202020204" pitchFamily="34" charset="0"/>
              </a:rPr>
              <a:t>Letrero de Aviso</a:t>
            </a:r>
          </a:p>
        </p:txBody>
      </p:sp>
      <p:pic>
        <p:nvPicPr>
          <p:cNvPr id="5" name="Picture 4">
            <a:extLst>
              <a:ext uri="{FF2B5EF4-FFF2-40B4-BE49-F238E27FC236}">
                <a16:creationId xmlns:a16="http://schemas.microsoft.com/office/drawing/2014/main" id="{BFD0ABD9-E269-6997-3271-19E49E5F4C9E}"/>
              </a:ext>
            </a:extLst>
          </p:cNvPr>
          <p:cNvPicPr/>
          <p:nvPr/>
        </p:nvPicPr>
        <p:blipFill rotWithShape="1">
          <a:blip r:embed="rId4"/>
          <a:srcRect l="10716" t="15468" r="61149" b="7156"/>
          <a:stretch/>
        </p:blipFill>
        <p:spPr bwMode="auto">
          <a:xfrm>
            <a:off x="3516463" y="1081086"/>
            <a:ext cx="7698750" cy="4695828"/>
          </a:xfrm>
          <a:prstGeom prst="rect">
            <a:avLst/>
          </a:prstGeom>
          <a:ln>
            <a:noFill/>
          </a:ln>
          <a:extLst>
            <a:ext uri="{53640926-AAD7-44D8-BBD7-CCE9431645EC}">
              <a14:shadowObscured xmlns:a14="http://schemas.microsoft.com/office/drawing/2010/main"/>
            </a:ext>
          </a:extLst>
        </p:spPr>
      </p:pic>
      <p:sp>
        <p:nvSpPr>
          <p:cNvPr id="2" name="TextBox 1">
            <a:extLst>
              <a:ext uri="{FF2B5EF4-FFF2-40B4-BE49-F238E27FC236}">
                <a16:creationId xmlns:a16="http://schemas.microsoft.com/office/drawing/2014/main" id="{F4B8EB8F-3A48-502E-010A-8A3A4D1502E1}"/>
              </a:ext>
            </a:extLst>
          </p:cNvPr>
          <p:cNvSpPr txBox="1"/>
          <p:nvPr/>
        </p:nvSpPr>
        <p:spPr>
          <a:xfrm>
            <a:off x="259724" y="1360527"/>
            <a:ext cx="3343081" cy="646331"/>
          </a:xfrm>
          <a:prstGeom prst="rect">
            <a:avLst/>
          </a:prstGeom>
          <a:solidFill>
            <a:schemeClr val="bg1"/>
          </a:solidFill>
        </p:spPr>
        <p:txBody>
          <a:bodyPr wrap="square" rtlCol="0">
            <a:spAutoFit/>
          </a:bodyPr>
          <a:lstStyle/>
          <a:p>
            <a:pPr algn="ctr"/>
            <a:r>
              <a:rPr lang="es-MX" b="1" dirty="0">
                <a:solidFill>
                  <a:srgbClr val="E84D3D"/>
                </a:solidFill>
              </a:rPr>
              <a:t>Aviso:</a:t>
            </a:r>
          </a:p>
          <a:p>
            <a:pPr algn="ctr"/>
            <a:r>
              <a:rPr lang="es-MX" b="1" dirty="0">
                <a:solidFill>
                  <a:srgbClr val="E84D3D"/>
                </a:solidFill>
              </a:rPr>
              <a:t>Área tratada con pesticida</a:t>
            </a:r>
            <a:endParaRPr lang="en-US" b="1" dirty="0">
              <a:solidFill>
                <a:srgbClr val="E84D3D"/>
              </a:solidFill>
            </a:endParaRPr>
          </a:p>
        </p:txBody>
      </p:sp>
      <p:sp>
        <p:nvSpPr>
          <p:cNvPr id="4" name="TextBox 3">
            <a:extLst>
              <a:ext uri="{FF2B5EF4-FFF2-40B4-BE49-F238E27FC236}">
                <a16:creationId xmlns:a16="http://schemas.microsoft.com/office/drawing/2014/main" id="{ADD7E085-D22C-A73C-1E30-BA17A97CA884}"/>
              </a:ext>
            </a:extLst>
          </p:cNvPr>
          <p:cNvSpPr txBox="1"/>
          <p:nvPr/>
        </p:nvSpPr>
        <p:spPr>
          <a:xfrm>
            <a:off x="168368" y="2414958"/>
            <a:ext cx="3343080" cy="830997"/>
          </a:xfrm>
          <a:prstGeom prst="rect">
            <a:avLst/>
          </a:prstGeom>
          <a:solidFill>
            <a:schemeClr val="bg1"/>
          </a:solidFill>
          <a:ln>
            <a:solidFill>
              <a:schemeClr val="tx1"/>
            </a:solidFill>
          </a:ln>
          <a:scene3d>
            <a:camera prst="orthographicFront"/>
            <a:lightRig rig="threePt" dir="t"/>
          </a:scene3d>
          <a:sp3d>
            <a:bevelT/>
          </a:sp3d>
        </p:spPr>
        <p:txBody>
          <a:bodyPr wrap="square" rtlCol="0">
            <a:spAutoFit/>
          </a:bodyPr>
          <a:lstStyle/>
          <a:p>
            <a:r>
              <a:rPr lang="es-MX" sz="1600" dirty="0"/>
              <a:t>Nombre de pesticida</a:t>
            </a:r>
          </a:p>
          <a:p>
            <a:r>
              <a:rPr lang="es-MX" sz="1600" dirty="0"/>
              <a:t>Nombre de fabricante</a:t>
            </a:r>
          </a:p>
          <a:p>
            <a:r>
              <a:rPr lang="es-MX" sz="1600" dirty="0"/>
              <a:t>Número de Registración de EPA</a:t>
            </a:r>
            <a:endParaRPr lang="en-US" sz="1600" dirty="0"/>
          </a:p>
        </p:txBody>
      </p:sp>
      <p:sp>
        <p:nvSpPr>
          <p:cNvPr id="6" name="TextBox 5">
            <a:extLst>
              <a:ext uri="{FF2B5EF4-FFF2-40B4-BE49-F238E27FC236}">
                <a16:creationId xmlns:a16="http://schemas.microsoft.com/office/drawing/2014/main" id="{D03449B3-ECCB-CD15-2DE6-C8B6146F1164}"/>
              </a:ext>
            </a:extLst>
          </p:cNvPr>
          <p:cNvSpPr txBox="1"/>
          <p:nvPr/>
        </p:nvSpPr>
        <p:spPr>
          <a:xfrm>
            <a:off x="162372" y="3434836"/>
            <a:ext cx="3343081" cy="584775"/>
          </a:xfrm>
          <a:prstGeom prst="rect">
            <a:avLst/>
          </a:prstGeom>
          <a:solidFill>
            <a:schemeClr val="bg1"/>
          </a:solidFill>
          <a:ln>
            <a:solidFill>
              <a:schemeClr val="tx1"/>
            </a:solidFill>
          </a:ln>
          <a:scene3d>
            <a:camera prst="orthographicFront"/>
            <a:lightRig rig="threePt" dir="t"/>
          </a:scene3d>
          <a:sp3d>
            <a:bevelT/>
          </a:sp3d>
        </p:spPr>
        <p:txBody>
          <a:bodyPr wrap="square" rtlCol="0">
            <a:spAutoFit/>
          </a:bodyPr>
          <a:lstStyle/>
          <a:p>
            <a:r>
              <a:rPr lang="es-MX" sz="1600" dirty="0"/>
              <a:t>Fecha de aplicación pre</a:t>
            </a:r>
            <a:r>
              <a:rPr lang="en-US" sz="1600" dirty="0"/>
              <a:t>vista</a:t>
            </a:r>
            <a:endParaRPr lang="es-MX" sz="1600" dirty="0"/>
          </a:p>
          <a:p>
            <a:r>
              <a:rPr lang="es-MX" sz="1600" dirty="0"/>
              <a:t>Fecha de aplicación actual</a:t>
            </a:r>
            <a:endParaRPr lang="en-US" sz="1600" dirty="0"/>
          </a:p>
        </p:txBody>
      </p:sp>
      <p:sp>
        <p:nvSpPr>
          <p:cNvPr id="7" name="TextBox 6">
            <a:extLst>
              <a:ext uri="{FF2B5EF4-FFF2-40B4-BE49-F238E27FC236}">
                <a16:creationId xmlns:a16="http://schemas.microsoft.com/office/drawing/2014/main" id="{B316FF3B-9796-80D0-8C36-6299482DB08E}"/>
              </a:ext>
            </a:extLst>
          </p:cNvPr>
          <p:cNvSpPr txBox="1"/>
          <p:nvPr/>
        </p:nvSpPr>
        <p:spPr>
          <a:xfrm>
            <a:off x="9658350" y="3453886"/>
            <a:ext cx="2400300" cy="584775"/>
          </a:xfrm>
          <a:prstGeom prst="rect">
            <a:avLst/>
          </a:prstGeom>
          <a:solidFill>
            <a:schemeClr val="bg1"/>
          </a:solidFill>
          <a:ln>
            <a:solidFill>
              <a:schemeClr val="tx1"/>
            </a:solidFill>
          </a:ln>
          <a:scene3d>
            <a:camera prst="orthographicFront"/>
            <a:lightRig rig="threePt" dir="t"/>
          </a:scene3d>
          <a:sp3d>
            <a:bevelT/>
          </a:sp3d>
        </p:spPr>
        <p:txBody>
          <a:bodyPr wrap="square" rtlCol="0">
            <a:spAutoFit/>
          </a:bodyPr>
          <a:lstStyle/>
          <a:p>
            <a:pPr algn="r"/>
            <a:r>
              <a:rPr lang="es-MX" sz="1600" dirty="0"/>
              <a:t>Áreas tratadas</a:t>
            </a:r>
          </a:p>
          <a:p>
            <a:pPr algn="r"/>
            <a:r>
              <a:rPr lang="es-MX" sz="1600" dirty="0"/>
              <a:t>Razón por tratamiento</a:t>
            </a:r>
            <a:endParaRPr lang="en-US" sz="1600" dirty="0"/>
          </a:p>
        </p:txBody>
      </p:sp>
      <p:sp>
        <p:nvSpPr>
          <p:cNvPr id="8" name="Left Brace 7">
            <a:extLst>
              <a:ext uri="{FF2B5EF4-FFF2-40B4-BE49-F238E27FC236}">
                <a16:creationId xmlns:a16="http://schemas.microsoft.com/office/drawing/2014/main" id="{EF35ECD9-1C21-B08E-E6AD-ADC7BB649DFB}"/>
              </a:ext>
            </a:extLst>
          </p:cNvPr>
          <p:cNvSpPr/>
          <p:nvPr/>
        </p:nvSpPr>
        <p:spPr>
          <a:xfrm>
            <a:off x="3494443" y="2267367"/>
            <a:ext cx="216721" cy="1186519"/>
          </a:xfrm>
          <a:prstGeom prst="leftBrace">
            <a:avLst/>
          </a:prstGeom>
          <a:ln>
            <a:solidFill>
              <a:srgbClr val="FF0000"/>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solidFill>
                <a:srgbClr val="FF0000"/>
              </a:solidFill>
            </a:endParaRPr>
          </a:p>
        </p:txBody>
      </p:sp>
      <p:sp>
        <p:nvSpPr>
          <p:cNvPr id="9" name="Left Brace 8">
            <a:extLst>
              <a:ext uri="{FF2B5EF4-FFF2-40B4-BE49-F238E27FC236}">
                <a16:creationId xmlns:a16="http://schemas.microsoft.com/office/drawing/2014/main" id="{47E2D2F6-4311-CB93-1499-A42C271DAACE}"/>
              </a:ext>
            </a:extLst>
          </p:cNvPr>
          <p:cNvSpPr/>
          <p:nvPr/>
        </p:nvSpPr>
        <p:spPr>
          <a:xfrm>
            <a:off x="3516463" y="3539104"/>
            <a:ext cx="194700" cy="448501"/>
          </a:xfrm>
          <a:prstGeom prst="leftBrace">
            <a:avLst/>
          </a:prstGeom>
          <a:ln>
            <a:solidFill>
              <a:srgbClr val="FF0000"/>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10" name="Right Brace 9">
            <a:extLst>
              <a:ext uri="{FF2B5EF4-FFF2-40B4-BE49-F238E27FC236}">
                <a16:creationId xmlns:a16="http://schemas.microsoft.com/office/drawing/2014/main" id="{A996DD84-6613-9B64-D900-D8E0D36B89D8}"/>
              </a:ext>
            </a:extLst>
          </p:cNvPr>
          <p:cNvSpPr/>
          <p:nvPr/>
        </p:nvSpPr>
        <p:spPr>
          <a:xfrm>
            <a:off x="9393262" y="3522022"/>
            <a:ext cx="129763" cy="448501"/>
          </a:xfrm>
          <a:prstGeom prst="rightBrace">
            <a:avLst/>
          </a:prstGeom>
          <a:ln>
            <a:solidFill>
              <a:srgbClr val="FF0000"/>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11" name="Left Brace 10">
            <a:extLst>
              <a:ext uri="{FF2B5EF4-FFF2-40B4-BE49-F238E27FC236}">
                <a16:creationId xmlns:a16="http://schemas.microsoft.com/office/drawing/2014/main" id="{65132DEC-14E4-CA5B-295E-43F5F6A29175}"/>
              </a:ext>
            </a:extLst>
          </p:cNvPr>
          <p:cNvSpPr/>
          <p:nvPr/>
        </p:nvSpPr>
        <p:spPr>
          <a:xfrm>
            <a:off x="3516463" y="4204267"/>
            <a:ext cx="194700" cy="448501"/>
          </a:xfrm>
          <a:prstGeom prst="leftBrace">
            <a:avLst/>
          </a:prstGeom>
          <a:ln>
            <a:solidFill>
              <a:srgbClr val="FF0000"/>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12" name="TextBox 11">
            <a:extLst>
              <a:ext uri="{FF2B5EF4-FFF2-40B4-BE49-F238E27FC236}">
                <a16:creationId xmlns:a16="http://schemas.microsoft.com/office/drawing/2014/main" id="{01B84F11-1367-334A-0794-A161AF21A061}"/>
              </a:ext>
            </a:extLst>
          </p:cNvPr>
          <p:cNvSpPr txBox="1"/>
          <p:nvPr/>
        </p:nvSpPr>
        <p:spPr>
          <a:xfrm>
            <a:off x="162372" y="4233378"/>
            <a:ext cx="3343081" cy="1169551"/>
          </a:xfrm>
          <a:prstGeom prst="rect">
            <a:avLst/>
          </a:prstGeom>
          <a:solidFill>
            <a:schemeClr val="bg1"/>
          </a:solidFill>
          <a:ln>
            <a:solidFill>
              <a:schemeClr val="tx1"/>
            </a:solidFill>
          </a:ln>
          <a:scene3d>
            <a:camera prst="orthographicFront"/>
            <a:lightRig rig="threePt" dir="t"/>
          </a:scene3d>
          <a:sp3d>
            <a:bevelT/>
          </a:sp3d>
        </p:spPr>
        <p:txBody>
          <a:bodyPr wrap="square" rtlCol="0">
            <a:spAutoFit/>
          </a:bodyPr>
          <a:lstStyle/>
          <a:p>
            <a:r>
              <a:rPr lang="es-MX" sz="1400" dirty="0"/>
              <a:t>Para más información sobre la aplicación de este pesticida, contacte a:</a:t>
            </a:r>
          </a:p>
          <a:p>
            <a:r>
              <a:rPr lang="es-MX" sz="1400" dirty="0"/>
              <a:t>Nombre</a:t>
            </a:r>
            <a:endParaRPr lang="en-US" sz="1400" dirty="0"/>
          </a:p>
          <a:p>
            <a:r>
              <a:rPr lang="es-MX" sz="1400" dirty="0"/>
              <a:t>Título</a:t>
            </a:r>
          </a:p>
        </p:txBody>
      </p:sp>
      <p:sp>
        <p:nvSpPr>
          <p:cNvPr id="13" name="TextBox 12">
            <a:extLst>
              <a:ext uri="{FF2B5EF4-FFF2-40B4-BE49-F238E27FC236}">
                <a16:creationId xmlns:a16="http://schemas.microsoft.com/office/drawing/2014/main" id="{CEF292B3-022D-C42A-06DA-FED4E101E108}"/>
              </a:ext>
            </a:extLst>
          </p:cNvPr>
          <p:cNvSpPr txBox="1"/>
          <p:nvPr/>
        </p:nvSpPr>
        <p:spPr>
          <a:xfrm>
            <a:off x="3829050" y="5759706"/>
            <a:ext cx="7105650" cy="584775"/>
          </a:xfrm>
          <a:prstGeom prst="rect">
            <a:avLst/>
          </a:prstGeom>
          <a:solidFill>
            <a:schemeClr val="bg1"/>
          </a:solidFill>
          <a:ln>
            <a:solidFill>
              <a:schemeClr val="tx1"/>
            </a:solidFill>
          </a:ln>
          <a:scene3d>
            <a:camera prst="orthographicFront"/>
            <a:lightRig rig="threePt" dir="t"/>
          </a:scene3d>
          <a:sp3d>
            <a:bevelT/>
          </a:sp3d>
        </p:spPr>
        <p:txBody>
          <a:bodyPr wrap="square" rtlCol="0">
            <a:spAutoFit/>
          </a:bodyPr>
          <a:lstStyle/>
          <a:p>
            <a:r>
              <a:rPr lang="es-MX" sz="1600" dirty="0"/>
              <a:t>Para el propósito del mantenimiento de registro según la Ley de Escuelas Saludables: La cantidad de pesticida usado</a:t>
            </a:r>
            <a:endParaRPr lang="en-US" sz="1600" dirty="0"/>
          </a:p>
        </p:txBody>
      </p:sp>
      <p:sp>
        <p:nvSpPr>
          <p:cNvPr id="14" name="Left Brace 13">
            <a:extLst>
              <a:ext uri="{FF2B5EF4-FFF2-40B4-BE49-F238E27FC236}">
                <a16:creationId xmlns:a16="http://schemas.microsoft.com/office/drawing/2014/main" id="{2EEDD8CD-37ED-CE28-2569-287DBD65AA68}"/>
              </a:ext>
            </a:extLst>
          </p:cNvPr>
          <p:cNvSpPr/>
          <p:nvPr/>
        </p:nvSpPr>
        <p:spPr>
          <a:xfrm rot="16200000">
            <a:off x="6486681" y="3245261"/>
            <a:ext cx="294964" cy="4733925"/>
          </a:xfrm>
          <a:prstGeom prst="leftBrace">
            <a:avLst/>
          </a:prstGeom>
          <a:ln>
            <a:solidFill>
              <a:srgbClr val="FF0000"/>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083981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D2457-E57A-ACA2-3D9E-8238CAFA3A70}"/>
              </a:ext>
            </a:extLst>
          </p:cNvPr>
          <p:cNvSpPr txBox="1">
            <a:spLocks/>
          </p:cNvSpPr>
          <p:nvPr/>
        </p:nvSpPr>
        <p:spPr>
          <a:xfrm>
            <a:off x="396510" y="0"/>
            <a:ext cx="1179549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s-MX" sz="3600" dirty="0">
                <a:solidFill>
                  <a:schemeClr val="bg1"/>
                </a:solidFill>
                <a:latin typeface="Arial" panose="020B0604020202020204" pitchFamily="34" charset="0"/>
                <a:cs typeface="Arial" panose="020B0604020202020204" pitchFamily="34" charset="0"/>
              </a:rPr>
              <a:t>Requisitos de HSA para Centros de Cuidado Infantil</a:t>
            </a:r>
          </a:p>
        </p:txBody>
      </p:sp>
      <p:pic>
        <p:nvPicPr>
          <p:cNvPr id="5" name="Picture 4">
            <a:extLst>
              <a:ext uri="{FF2B5EF4-FFF2-40B4-BE49-F238E27FC236}">
                <a16:creationId xmlns:a16="http://schemas.microsoft.com/office/drawing/2014/main" id="{7CDECFCD-975B-5D3E-8447-88E746E99006}"/>
              </a:ext>
            </a:extLst>
          </p:cNvPr>
          <p:cNvPicPr>
            <a:picLocks noChangeAspect="1"/>
          </p:cNvPicPr>
          <p:nvPr/>
        </p:nvPicPr>
        <p:blipFill>
          <a:blip r:embed="rId4"/>
          <a:stretch>
            <a:fillRect/>
          </a:stretch>
        </p:blipFill>
        <p:spPr>
          <a:xfrm>
            <a:off x="323631" y="1780698"/>
            <a:ext cx="5772369" cy="2323469"/>
          </a:xfrm>
          <a:prstGeom prst="rect">
            <a:avLst/>
          </a:prstGeom>
        </p:spPr>
      </p:pic>
      <p:pic>
        <p:nvPicPr>
          <p:cNvPr id="7" name="Picture 6">
            <a:extLst>
              <a:ext uri="{FF2B5EF4-FFF2-40B4-BE49-F238E27FC236}">
                <a16:creationId xmlns:a16="http://schemas.microsoft.com/office/drawing/2014/main" id="{0B1A00CB-B5BD-82EA-2670-A69972900CFC}"/>
              </a:ext>
            </a:extLst>
          </p:cNvPr>
          <p:cNvPicPr>
            <a:picLocks noChangeAspect="1"/>
          </p:cNvPicPr>
          <p:nvPr/>
        </p:nvPicPr>
        <p:blipFill>
          <a:blip r:embed="rId5"/>
          <a:stretch>
            <a:fillRect/>
          </a:stretch>
        </p:blipFill>
        <p:spPr>
          <a:xfrm>
            <a:off x="6640829" y="1780698"/>
            <a:ext cx="5227539" cy="2894216"/>
          </a:xfrm>
          <a:prstGeom prst="rect">
            <a:avLst/>
          </a:prstGeom>
        </p:spPr>
      </p:pic>
    </p:spTree>
    <p:custDataLst>
      <p:tags r:id="rId1"/>
    </p:custDataLst>
    <p:extLst>
      <p:ext uri="{BB962C8B-B14F-4D97-AF65-F5344CB8AC3E}">
        <p14:creationId xmlns:p14="http://schemas.microsoft.com/office/powerpoint/2010/main" val="8883758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47B5AB0-CB16-91CF-775B-51F0854CA27B}"/>
              </a:ext>
            </a:extLst>
          </p:cNvPr>
          <p:cNvSpPr txBox="1">
            <a:spLocks/>
          </p:cNvSpPr>
          <p:nvPr/>
        </p:nvSpPr>
        <p:spPr>
          <a:xfrm>
            <a:off x="-3814"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s-MX" sz="2400" dirty="0">
                <a:solidFill>
                  <a:schemeClr val="bg1"/>
                </a:solidFill>
                <a:latin typeface="Arial" panose="020B0604020202020204" pitchFamily="34" charset="0"/>
                <a:cs typeface="Arial" panose="020B0604020202020204" pitchFamily="34" charset="0"/>
              </a:rPr>
              <a:t>Plantilla:</a:t>
            </a:r>
          </a:p>
          <a:p>
            <a:pPr algn="ctr"/>
            <a:r>
              <a:rPr lang="es-MX" sz="3600" dirty="0">
                <a:solidFill>
                  <a:schemeClr val="bg1"/>
                </a:solidFill>
                <a:latin typeface="Arial" panose="020B0604020202020204" pitchFamily="34" charset="0"/>
                <a:cs typeface="Arial" panose="020B0604020202020204" pitchFamily="34" charset="0"/>
              </a:rPr>
              <a:t>Plan de Control de Manejo de Plagas (IPM)</a:t>
            </a:r>
          </a:p>
        </p:txBody>
      </p:sp>
      <p:pic>
        <p:nvPicPr>
          <p:cNvPr id="7" name="Picture 6">
            <a:extLst>
              <a:ext uri="{FF2B5EF4-FFF2-40B4-BE49-F238E27FC236}">
                <a16:creationId xmlns:a16="http://schemas.microsoft.com/office/drawing/2014/main" id="{3DD2CF46-7884-83C8-2B7B-175A0FB68082}"/>
              </a:ext>
            </a:extLst>
          </p:cNvPr>
          <p:cNvPicPr/>
          <p:nvPr/>
        </p:nvPicPr>
        <p:blipFill rotWithShape="1">
          <a:blip r:embed="rId4"/>
          <a:srcRect l="16321" t="13905" r="66773" b="8540"/>
          <a:stretch/>
        </p:blipFill>
        <p:spPr bwMode="auto">
          <a:xfrm>
            <a:off x="1978731" y="1236967"/>
            <a:ext cx="3862948" cy="4886463"/>
          </a:xfrm>
          <a:prstGeom prst="rect">
            <a:avLst/>
          </a:prstGeom>
          <a:ln w="28575">
            <a:solidFill>
              <a:schemeClr val="tx1"/>
            </a:solid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3406ED0B-87AB-0012-E596-93B99692CB53}"/>
              </a:ext>
            </a:extLst>
          </p:cNvPr>
          <p:cNvPicPr/>
          <p:nvPr/>
        </p:nvPicPr>
        <p:blipFill rotWithShape="1">
          <a:blip r:embed="rId5"/>
          <a:srcRect l="16398" t="17796" r="66843" b="4987"/>
          <a:stretch/>
        </p:blipFill>
        <p:spPr bwMode="auto">
          <a:xfrm>
            <a:off x="6092186" y="1236968"/>
            <a:ext cx="3794670" cy="4886464"/>
          </a:xfrm>
          <a:prstGeom prst="rect">
            <a:avLst/>
          </a:prstGeom>
          <a:ln w="28575">
            <a:solidFill>
              <a:schemeClr val="tx1"/>
            </a:solidFill>
          </a:ln>
          <a:extLst>
            <a:ext uri="{53640926-AAD7-44D8-BBD7-CCE9431645EC}">
              <a14:shadowObscured xmlns:a14="http://schemas.microsoft.com/office/drawing/2010/main"/>
            </a:ext>
          </a:extLst>
        </p:spPr>
      </p:pic>
      <p:sp>
        <p:nvSpPr>
          <p:cNvPr id="2" name="TextBox 1">
            <a:extLst>
              <a:ext uri="{FF2B5EF4-FFF2-40B4-BE49-F238E27FC236}">
                <a16:creationId xmlns:a16="http://schemas.microsoft.com/office/drawing/2014/main" id="{12949127-6376-E628-2773-C2CB6DC2ACCB}"/>
              </a:ext>
            </a:extLst>
          </p:cNvPr>
          <p:cNvSpPr txBox="1"/>
          <p:nvPr/>
        </p:nvSpPr>
        <p:spPr>
          <a:xfrm>
            <a:off x="376519" y="1873624"/>
            <a:ext cx="1351706" cy="3662541"/>
          </a:xfrm>
          <a:prstGeom prst="rect">
            <a:avLst/>
          </a:prstGeom>
          <a:noFill/>
        </p:spPr>
        <p:txBody>
          <a:bodyPr wrap="square" rtlCol="0">
            <a:spAutoFit/>
          </a:bodyPr>
          <a:lstStyle/>
          <a:p>
            <a:r>
              <a:rPr lang="es-MX" sz="1200" dirty="0"/>
              <a:t>Contacto</a:t>
            </a:r>
          </a:p>
          <a:p>
            <a:endParaRPr lang="es-MX" sz="1200" dirty="0"/>
          </a:p>
          <a:p>
            <a:r>
              <a:rPr lang="es-MX" sz="1200" dirty="0"/>
              <a:t>Declaración de IPM</a:t>
            </a:r>
          </a:p>
          <a:p>
            <a:endParaRPr lang="es-MX" sz="1200" dirty="0"/>
          </a:p>
          <a:p>
            <a:endParaRPr lang="es-MX" sz="1200" dirty="0"/>
          </a:p>
          <a:p>
            <a:endParaRPr lang="es-MX" sz="1200" dirty="0"/>
          </a:p>
          <a:p>
            <a:endParaRPr lang="es-MX" sz="1200" dirty="0"/>
          </a:p>
          <a:p>
            <a:r>
              <a:rPr lang="es-MX" sz="1200" dirty="0"/>
              <a:t>Equipo de IPM</a:t>
            </a:r>
          </a:p>
          <a:p>
            <a:endParaRPr lang="es-MX" sz="1400" dirty="0"/>
          </a:p>
          <a:p>
            <a:endParaRPr lang="es-MX" sz="1400" dirty="0"/>
          </a:p>
          <a:p>
            <a:r>
              <a:rPr lang="es-MX" sz="1200" dirty="0"/>
              <a:t>Contratación para el manejo de plagas</a:t>
            </a:r>
          </a:p>
          <a:p>
            <a:endParaRPr lang="es-MX" sz="1200" dirty="0"/>
          </a:p>
          <a:p>
            <a:endParaRPr lang="es-MX" sz="1200" dirty="0"/>
          </a:p>
          <a:p>
            <a:r>
              <a:rPr lang="es-MX" sz="1200" dirty="0"/>
              <a:t>Identificación, monitoreo, e inspección</a:t>
            </a:r>
          </a:p>
        </p:txBody>
      </p:sp>
      <p:cxnSp>
        <p:nvCxnSpPr>
          <p:cNvPr id="4" name="Straight Arrow Connector 3">
            <a:extLst>
              <a:ext uri="{FF2B5EF4-FFF2-40B4-BE49-F238E27FC236}">
                <a16:creationId xmlns:a16="http://schemas.microsoft.com/office/drawing/2014/main" id="{7911B0CE-6168-3529-33BB-55681154EDDF}"/>
              </a:ext>
            </a:extLst>
          </p:cNvPr>
          <p:cNvCxnSpPr/>
          <p:nvPr/>
        </p:nvCxnSpPr>
        <p:spPr>
          <a:xfrm>
            <a:off x="1425388" y="2008094"/>
            <a:ext cx="484094"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FA4EFF9F-3DFC-9A73-7F0E-F9B11321F077}"/>
              </a:ext>
            </a:extLst>
          </p:cNvPr>
          <p:cNvCxnSpPr/>
          <p:nvPr/>
        </p:nvCxnSpPr>
        <p:spPr>
          <a:xfrm>
            <a:off x="1425388" y="2554941"/>
            <a:ext cx="484094"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EFD474B4-4CC5-9536-F75A-D8EC4F450CD0}"/>
              </a:ext>
            </a:extLst>
          </p:cNvPr>
          <p:cNvCxnSpPr/>
          <p:nvPr/>
        </p:nvCxnSpPr>
        <p:spPr>
          <a:xfrm>
            <a:off x="1425388" y="3576917"/>
            <a:ext cx="484094"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D298300D-8844-8375-D97F-F90012AE4AEF}"/>
              </a:ext>
            </a:extLst>
          </p:cNvPr>
          <p:cNvCxnSpPr/>
          <p:nvPr/>
        </p:nvCxnSpPr>
        <p:spPr>
          <a:xfrm>
            <a:off x="1425388" y="4419600"/>
            <a:ext cx="484094"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ED386039-31FA-D58A-1938-BB9CA63156BC}"/>
              </a:ext>
            </a:extLst>
          </p:cNvPr>
          <p:cNvCxnSpPr/>
          <p:nvPr/>
        </p:nvCxnSpPr>
        <p:spPr>
          <a:xfrm>
            <a:off x="1425388" y="4948518"/>
            <a:ext cx="484094"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F68AE50-BC4C-3332-AA6C-4115B1DC16CA}"/>
              </a:ext>
            </a:extLst>
          </p:cNvPr>
          <p:cNvSpPr txBox="1"/>
          <p:nvPr/>
        </p:nvSpPr>
        <p:spPr>
          <a:xfrm>
            <a:off x="10401021" y="1413063"/>
            <a:ext cx="1647544" cy="3970318"/>
          </a:xfrm>
          <a:prstGeom prst="rect">
            <a:avLst/>
          </a:prstGeom>
          <a:noFill/>
        </p:spPr>
        <p:txBody>
          <a:bodyPr wrap="square" rtlCol="0">
            <a:spAutoFit/>
          </a:bodyPr>
          <a:lstStyle/>
          <a:p>
            <a:r>
              <a:rPr lang="es-MX" sz="1200" dirty="0"/>
              <a:t>Prácticas de manejo no-química y de plagas</a:t>
            </a:r>
          </a:p>
          <a:p>
            <a:endParaRPr lang="es-MX" sz="1200" dirty="0"/>
          </a:p>
          <a:p>
            <a:endParaRPr lang="es-MX" sz="1200" dirty="0"/>
          </a:p>
          <a:p>
            <a:endParaRPr lang="es-MX" sz="1200" dirty="0"/>
          </a:p>
          <a:p>
            <a:r>
              <a:rPr lang="es-MX" sz="1200" dirty="0"/>
              <a:t>Prácticas de manejo químicas contra las plagas</a:t>
            </a:r>
          </a:p>
          <a:p>
            <a:endParaRPr lang="es-MX" sz="1200" dirty="0"/>
          </a:p>
          <a:p>
            <a:r>
              <a:rPr lang="es-MX" sz="1200" dirty="0"/>
              <a:t>Ley de Escuelas Saludables</a:t>
            </a:r>
          </a:p>
          <a:p>
            <a:endParaRPr lang="es-MX" sz="1200" dirty="0"/>
          </a:p>
          <a:p>
            <a:r>
              <a:rPr lang="es-MX" sz="1200" dirty="0"/>
              <a:t>Entrenamiento</a:t>
            </a:r>
          </a:p>
          <a:p>
            <a:endParaRPr lang="es-MX" sz="1200" dirty="0"/>
          </a:p>
          <a:p>
            <a:r>
              <a:rPr lang="es-MX" sz="1200" dirty="0"/>
              <a:t>Someter informe de uso de pesticidas</a:t>
            </a:r>
          </a:p>
          <a:p>
            <a:endParaRPr lang="es-MX" sz="1200" dirty="0"/>
          </a:p>
          <a:p>
            <a:r>
              <a:rPr lang="es-MX" sz="1200" dirty="0"/>
              <a:t>Notificación</a:t>
            </a:r>
          </a:p>
          <a:p>
            <a:endParaRPr lang="es-MX" sz="1200" dirty="0"/>
          </a:p>
          <a:p>
            <a:r>
              <a:rPr lang="es-MX" sz="1200" dirty="0"/>
              <a:t>Revisión</a:t>
            </a:r>
          </a:p>
        </p:txBody>
      </p:sp>
      <p:cxnSp>
        <p:nvCxnSpPr>
          <p:cNvPr id="14" name="Straight Arrow Connector 13">
            <a:extLst>
              <a:ext uri="{FF2B5EF4-FFF2-40B4-BE49-F238E27FC236}">
                <a16:creationId xmlns:a16="http://schemas.microsoft.com/office/drawing/2014/main" id="{FE67A61C-4F6F-970B-37CB-B214229653E9}"/>
              </a:ext>
            </a:extLst>
          </p:cNvPr>
          <p:cNvCxnSpPr/>
          <p:nvPr/>
        </p:nvCxnSpPr>
        <p:spPr>
          <a:xfrm flipH="1">
            <a:off x="9948535" y="1564849"/>
            <a:ext cx="452486"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6ED2602-258A-5CF6-23DA-E97AEA14A7D4}"/>
              </a:ext>
            </a:extLst>
          </p:cNvPr>
          <p:cNvCxnSpPr/>
          <p:nvPr/>
        </p:nvCxnSpPr>
        <p:spPr>
          <a:xfrm flipH="1">
            <a:off x="9948535" y="2707063"/>
            <a:ext cx="452486"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0EC135FE-7540-6EBC-83E8-80BCBCE119F5}"/>
              </a:ext>
            </a:extLst>
          </p:cNvPr>
          <p:cNvCxnSpPr/>
          <p:nvPr/>
        </p:nvCxnSpPr>
        <p:spPr>
          <a:xfrm flipH="1">
            <a:off x="9948535" y="3576917"/>
            <a:ext cx="452486"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AB4F9ABF-061E-B45A-A324-5C68F2F3B1B3}"/>
              </a:ext>
            </a:extLst>
          </p:cNvPr>
          <p:cNvCxnSpPr/>
          <p:nvPr/>
        </p:nvCxnSpPr>
        <p:spPr>
          <a:xfrm flipH="1">
            <a:off x="9948535" y="4281339"/>
            <a:ext cx="452486"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4054F526-8D76-3EFC-592B-AEA33D66C746}"/>
              </a:ext>
            </a:extLst>
          </p:cNvPr>
          <p:cNvCxnSpPr/>
          <p:nvPr/>
        </p:nvCxnSpPr>
        <p:spPr>
          <a:xfrm flipH="1">
            <a:off x="9948535" y="4809241"/>
            <a:ext cx="452486"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A1771BAB-D0DD-4863-E27E-E593AE53F534}"/>
              </a:ext>
            </a:extLst>
          </p:cNvPr>
          <p:cNvCxnSpPr/>
          <p:nvPr/>
        </p:nvCxnSpPr>
        <p:spPr>
          <a:xfrm flipH="1">
            <a:off x="9948535" y="5176886"/>
            <a:ext cx="452486"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1965058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F979592-FBFC-559C-EE9C-FE9FCD879C81}"/>
              </a:ext>
            </a:extLst>
          </p:cNvPr>
          <p:cNvSpPr txBox="1">
            <a:spLocks/>
          </p:cNvSpPr>
          <p:nvPr/>
        </p:nvSpPr>
        <p:spPr>
          <a:xfrm>
            <a:off x="244548" y="0"/>
            <a:ext cx="11947451"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s-MX" sz="3600" dirty="0">
                <a:solidFill>
                  <a:schemeClr val="bg1"/>
                </a:solidFill>
                <a:latin typeface="Arial" panose="020B0604020202020204" pitchFamily="34" charset="0"/>
                <a:cs typeface="Arial" panose="020B0604020202020204" pitchFamily="34" charset="0"/>
              </a:rPr>
              <a:t>Requisitos de HSA para Centro de Cuidado Infantil</a:t>
            </a:r>
          </a:p>
        </p:txBody>
      </p:sp>
      <p:pic>
        <p:nvPicPr>
          <p:cNvPr id="5" name="Picture 4">
            <a:extLst>
              <a:ext uri="{FF2B5EF4-FFF2-40B4-BE49-F238E27FC236}">
                <a16:creationId xmlns:a16="http://schemas.microsoft.com/office/drawing/2014/main" id="{60951B30-A303-5732-5A24-0D0FDE92C713}"/>
              </a:ext>
            </a:extLst>
          </p:cNvPr>
          <p:cNvPicPr>
            <a:picLocks noChangeAspect="1"/>
          </p:cNvPicPr>
          <p:nvPr/>
        </p:nvPicPr>
        <p:blipFill>
          <a:blip r:embed="rId4"/>
          <a:stretch>
            <a:fillRect/>
          </a:stretch>
        </p:blipFill>
        <p:spPr>
          <a:xfrm>
            <a:off x="244547" y="2054127"/>
            <a:ext cx="5851453" cy="2272171"/>
          </a:xfrm>
          <a:prstGeom prst="rect">
            <a:avLst/>
          </a:prstGeom>
        </p:spPr>
      </p:pic>
      <p:pic>
        <p:nvPicPr>
          <p:cNvPr id="7" name="Picture 6">
            <a:extLst>
              <a:ext uri="{FF2B5EF4-FFF2-40B4-BE49-F238E27FC236}">
                <a16:creationId xmlns:a16="http://schemas.microsoft.com/office/drawing/2014/main" id="{D79AFE7D-518D-3171-C8FA-83A1C4EB978B}"/>
              </a:ext>
            </a:extLst>
          </p:cNvPr>
          <p:cNvPicPr>
            <a:picLocks noChangeAspect="1"/>
          </p:cNvPicPr>
          <p:nvPr/>
        </p:nvPicPr>
        <p:blipFill>
          <a:blip r:embed="rId5"/>
          <a:stretch>
            <a:fillRect/>
          </a:stretch>
        </p:blipFill>
        <p:spPr>
          <a:xfrm>
            <a:off x="6345403" y="2054128"/>
            <a:ext cx="5112251" cy="2422180"/>
          </a:xfrm>
          <a:prstGeom prst="rect">
            <a:avLst/>
          </a:prstGeom>
        </p:spPr>
      </p:pic>
    </p:spTree>
    <p:custDataLst>
      <p:tags r:id="rId1"/>
    </p:custDataLst>
    <p:extLst>
      <p:ext uri="{BB962C8B-B14F-4D97-AF65-F5344CB8AC3E}">
        <p14:creationId xmlns:p14="http://schemas.microsoft.com/office/powerpoint/2010/main" val="40142964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F197D-9438-52CA-177C-F79D613161FE}"/>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s-MX" sz="2400" dirty="0">
                <a:solidFill>
                  <a:schemeClr val="bg1"/>
                </a:solidFill>
                <a:latin typeface="Arial" panose="020B0604020202020204" pitchFamily="34" charset="0"/>
                <a:cs typeface="Arial" panose="020B0604020202020204" pitchFamily="34" charset="0"/>
              </a:rPr>
              <a:t>Plantilla:</a:t>
            </a:r>
          </a:p>
          <a:p>
            <a:pPr algn="ctr"/>
            <a:r>
              <a:rPr lang="es-MX" sz="3600" dirty="0">
                <a:solidFill>
                  <a:schemeClr val="bg1"/>
                </a:solidFill>
                <a:latin typeface="Arial" panose="020B0604020202020204" pitchFamily="34" charset="0"/>
                <a:cs typeface="Arial" panose="020B0604020202020204" pitchFamily="34" charset="0"/>
              </a:rPr>
              <a:t>Forma de Notificación Anual</a:t>
            </a:r>
          </a:p>
        </p:txBody>
      </p:sp>
      <p:pic>
        <p:nvPicPr>
          <p:cNvPr id="6" name="Picture 5">
            <a:extLst>
              <a:ext uri="{FF2B5EF4-FFF2-40B4-BE49-F238E27FC236}">
                <a16:creationId xmlns:a16="http://schemas.microsoft.com/office/drawing/2014/main" id="{D8553A1E-8C7A-5EEC-2549-355C68F5D53B}"/>
              </a:ext>
            </a:extLst>
          </p:cNvPr>
          <p:cNvPicPr/>
          <p:nvPr/>
        </p:nvPicPr>
        <p:blipFill rotWithShape="1">
          <a:blip r:embed="rId4"/>
          <a:srcRect l="15720" t="14112" r="66281" b="4230"/>
          <a:stretch/>
        </p:blipFill>
        <p:spPr bwMode="auto">
          <a:xfrm>
            <a:off x="3893270" y="1130855"/>
            <a:ext cx="4295214" cy="5178605"/>
          </a:xfrm>
          <a:prstGeom prst="rect">
            <a:avLst/>
          </a:prstGeom>
          <a:ln>
            <a:solidFill>
              <a:schemeClr val="tx1"/>
            </a:solid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61C25B9A-EFC7-71BF-6102-31A89A781D03}"/>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274450" y="6309460"/>
            <a:ext cx="1557567" cy="386374"/>
          </a:xfrm>
          <a:prstGeom prst="rect">
            <a:avLst/>
          </a:prstGeom>
          <a:solidFill>
            <a:schemeClr val="accent3">
              <a:lumMod val="20000"/>
              <a:lumOff val="80000"/>
              <a:alpha val="0"/>
            </a:schemeClr>
          </a:solidFill>
        </p:spPr>
      </p:pic>
      <p:sp>
        <p:nvSpPr>
          <p:cNvPr id="3" name="TextBox 2">
            <a:extLst>
              <a:ext uri="{FF2B5EF4-FFF2-40B4-BE49-F238E27FC236}">
                <a16:creationId xmlns:a16="http://schemas.microsoft.com/office/drawing/2014/main" id="{E3610353-E210-40AD-5894-A00CEC799FB0}"/>
              </a:ext>
            </a:extLst>
          </p:cNvPr>
          <p:cNvSpPr txBox="1"/>
          <p:nvPr/>
        </p:nvSpPr>
        <p:spPr>
          <a:xfrm>
            <a:off x="584499" y="1192277"/>
            <a:ext cx="3393650" cy="4862870"/>
          </a:xfrm>
          <a:prstGeom prst="rect">
            <a:avLst/>
          </a:prstGeom>
          <a:noFill/>
        </p:spPr>
        <p:txBody>
          <a:bodyPr wrap="square" rtlCol="0">
            <a:spAutoFit/>
          </a:bodyPr>
          <a:lstStyle/>
          <a:p>
            <a:r>
              <a:rPr lang="es-MX" sz="1400" dirty="0"/>
              <a:t>Estimados padres y guardianes, </a:t>
            </a:r>
          </a:p>
          <a:p>
            <a:endParaRPr lang="es-MX" sz="1400" dirty="0"/>
          </a:p>
          <a:p>
            <a:r>
              <a:rPr lang="es-MX" sz="1400" dirty="0"/>
              <a:t>La Ley de Escuelas Saludables requiere que todos los distritos escolares de California notifiquen a los padres y guardianes sobre el uso de pesticidas que esperan aplicar durante el año. Nosotros esperamos usar los siguientes pesticidas en su escuela este año.</a:t>
            </a:r>
          </a:p>
          <a:p>
            <a:endParaRPr lang="es-MX" sz="1400" dirty="0"/>
          </a:p>
          <a:p>
            <a:endParaRPr lang="es-MX" sz="1400" dirty="0"/>
          </a:p>
          <a:p>
            <a:endParaRPr lang="es-MX" sz="1400" dirty="0"/>
          </a:p>
          <a:p>
            <a:endParaRPr lang="es-MX" sz="1400" dirty="0"/>
          </a:p>
          <a:p>
            <a:endParaRPr lang="es-MX" sz="1400" dirty="0"/>
          </a:p>
          <a:p>
            <a:endParaRPr lang="es-MX" sz="1400" dirty="0"/>
          </a:p>
          <a:p>
            <a:r>
              <a:rPr lang="es-MX" sz="1400" dirty="0"/>
              <a:t>Puede encontrar más información sobre estos pesticidas </a:t>
            </a:r>
            <a:r>
              <a:rPr lang="es-ES" sz="1400" dirty="0"/>
              <a:t>y la reducción del uso de pesticidas a través de la página web del Departamento de Reglamentación de pesticidas en www.cdpr.ca.gov.</a:t>
            </a:r>
            <a:endParaRPr lang="en-US" sz="1400" dirty="0"/>
          </a:p>
        </p:txBody>
      </p:sp>
      <p:sp>
        <p:nvSpPr>
          <p:cNvPr id="9" name="Right Brace 8">
            <a:extLst>
              <a:ext uri="{FF2B5EF4-FFF2-40B4-BE49-F238E27FC236}">
                <a16:creationId xmlns:a16="http://schemas.microsoft.com/office/drawing/2014/main" id="{BCF3A7DF-C8EE-ECA2-2488-758FB9B8E4B9}"/>
              </a:ext>
            </a:extLst>
          </p:cNvPr>
          <p:cNvSpPr/>
          <p:nvPr/>
        </p:nvSpPr>
        <p:spPr>
          <a:xfrm flipH="1">
            <a:off x="3893270" y="1306469"/>
            <a:ext cx="301501" cy="669404"/>
          </a:xfrm>
          <a:prstGeom prst="rightBrace">
            <a:avLst>
              <a:gd name="adj1" fmla="val 8333"/>
              <a:gd name="adj2" fmla="val 44860"/>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 name="Right Brace 9">
            <a:extLst>
              <a:ext uri="{FF2B5EF4-FFF2-40B4-BE49-F238E27FC236}">
                <a16:creationId xmlns:a16="http://schemas.microsoft.com/office/drawing/2014/main" id="{1E4A3E30-EF1E-CD21-3096-850BC8EA945B}"/>
              </a:ext>
            </a:extLst>
          </p:cNvPr>
          <p:cNvSpPr/>
          <p:nvPr/>
        </p:nvSpPr>
        <p:spPr>
          <a:xfrm flipH="1">
            <a:off x="3893270" y="4934025"/>
            <a:ext cx="339521" cy="282804"/>
          </a:xfrm>
          <a:prstGeom prst="rightBrace">
            <a:avLst>
              <a:gd name="adj1" fmla="val 8333"/>
              <a:gd name="adj2" fmla="val 50707"/>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1" name="TextBox 10">
            <a:extLst>
              <a:ext uri="{FF2B5EF4-FFF2-40B4-BE49-F238E27FC236}">
                <a16:creationId xmlns:a16="http://schemas.microsoft.com/office/drawing/2014/main" id="{74849051-AD98-3638-7E8C-75A2899DBDC8}"/>
              </a:ext>
            </a:extLst>
          </p:cNvPr>
          <p:cNvSpPr txBox="1"/>
          <p:nvPr/>
        </p:nvSpPr>
        <p:spPr>
          <a:xfrm>
            <a:off x="8349917" y="4595396"/>
            <a:ext cx="3522666" cy="1815882"/>
          </a:xfrm>
          <a:prstGeom prst="rect">
            <a:avLst/>
          </a:prstGeom>
          <a:noFill/>
        </p:spPr>
        <p:txBody>
          <a:bodyPr wrap="square" rtlCol="0">
            <a:spAutoFit/>
          </a:bodyPr>
          <a:lstStyle/>
          <a:p>
            <a:r>
              <a:rPr lang="es-MX" sz="1400" dirty="0"/>
              <a:t>Puede ver una copia del plan de manejo integrado de plagas en la oficina de la escuela. Esta ubicado en el sitio web:_________</a:t>
            </a:r>
          </a:p>
          <a:p>
            <a:endParaRPr lang="es-MX" sz="1400" dirty="0"/>
          </a:p>
          <a:p>
            <a:endParaRPr lang="es-MX" sz="1400" dirty="0"/>
          </a:p>
          <a:p>
            <a:r>
              <a:rPr lang="es-MX" sz="1400" dirty="0"/>
              <a:t>Si tiene preguntas, contacte a ______.</a:t>
            </a:r>
          </a:p>
          <a:p>
            <a:endParaRPr lang="en-US" sz="1400" dirty="0"/>
          </a:p>
        </p:txBody>
      </p:sp>
      <p:cxnSp>
        <p:nvCxnSpPr>
          <p:cNvPr id="13" name="Connector: Elbow 12">
            <a:extLst>
              <a:ext uri="{FF2B5EF4-FFF2-40B4-BE49-F238E27FC236}">
                <a16:creationId xmlns:a16="http://schemas.microsoft.com/office/drawing/2014/main" id="{CA30B284-098E-FA41-1278-92B79AC36910}"/>
              </a:ext>
            </a:extLst>
          </p:cNvPr>
          <p:cNvCxnSpPr>
            <a:cxnSpLocks/>
          </p:cNvCxnSpPr>
          <p:nvPr/>
        </p:nvCxnSpPr>
        <p:spPr>
          <a:xfrm>
            <a:off x="5875506" y="5885234"/>
            <a:ext cx="2474411" cy="169913"/>
          </a:xfrm>
          <a:prstGeom prst="bentConnector3">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Connector: Elbow 13">
            <a:extLst>
              <a:ext uri="{FF2B5EF4-FFF2-40B4-BE49-F238E27FC236}">
                <a16:creationId xmlns:a16="http://schemas.microsoft.com/office/drawing/2014/main" id="{B86B3E83-C8E2-99F8-1A11-9F447CFA429E}"/>
              </a:ext>
            </a:extLst>
          </p:cNvPr>
          <p:cNvCxnSpPr>
            <a:cxnSpLocks/>
          </p:cNvCxnSpPr>
          <p:nvPr/>
        </p:nvCxnSpPr>
        <p:spPr>
          <a:xfrm flipV="1">
            <a:off x="7713236" y="4764505"/>
            <a:ext cx="636681" cy="555096"/>
          </a:xfrm>
          <a:prstGeom prst="bentConnector3">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2494051E-ECE0-FC4C-A3F9-C9A5A201744C}"/>
              </a:ext>
            </a:extLst>
          </p:cNvPr>
          <p:cNvSpPr txBox="1"/>
          <p:nvPr/>
        </p:nvSpPr>
        <p:spPr>
          <a:xfrm>
            <a:off x="8349917" y="1926676"/>
            <a:ext cx="3112851" cy="646331"/>
          </a:xfrm>
          <a:prstGeom prst="rect">
            <a:avLst/>
          </a:prstGeom>
          <a:noFill/>
        </p:spPr>
        <p:txBody>
          <a:bodyPr wrap="square" rtlCol="0">
            <a:spAutoFit/>
          </a:bodyPr>
          <a:lstStyle/>
          <a:p>
            <a:r>
              <a:rPr lang="es-MX" sz="1200" dirty="0"/>
              <a:t>Nombre de pesticida (nombre común)</a:t>
            </a:r>
          </a:p>
          <a:p>
            <a:endParaRPr lang="es-MX" sz="1200" dirty="0"/>
          </a:p>
          <a:p>
            <a:r>
              <a:rPr lang="es-MX" sz="1200" dirty="0"/>
              <a:t>Ingrediente(s) Activo</a:t>
            </a:r>
            <a:endParaRPr lang="en-US" sz="1200" dirty="0"/>
          </a:p>
        </p:txBody>
      </p:sp>
      <p:cxnSp>
        <p:nvCxnSpPr>
          <p:cNvPr id="19" name="Connector: Elbow 18">
            <a:extLst>
              <a:ext uri="{FF2B5EF4-FFF2-40B4-BE49-F238E27FC236}">
                <a16:creationId xmlns:a16="http://schemas.microsoft.com/office/drawing/2014/main" id="{C82E857A-C98D-BA14-BF8F-86BB044AC656}"/>
              </a:ext>
            </a:extLst>
          </p:cNvPr>
          <p:cNvCxnSpPr/>
          <p:nvPr/>
        </p:nvCxnSpPr>
        <p:spPr>
          <a:xfrm>
            <a:off x="5281994" y="1922976"/>
            <a:ext cx="3060742" cy="127299"/>
          </a:xfrm>
          <a:prstGeom prst="bentConnector3">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8322E97-3493-32BE-9E9A-2FFA617071FD}"/>
              </a:ext>
            </a:extLst>
          </p:cNvPr>
          <p:cNvCxnSpPr/>
          <p:nvPr/>
        </p:nvCxnSpPr>
        <p:spPr>
          <a:xfrm>
            <a:off x="5274450" y="1917062"/>
            <a:ext cx="0" cy="11762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Connector: Elbow 22">
            <a:extLst>
              <a:ext uri="{FF2B5EF4-FFF2-40B4-BE49-F238E27FC236}">
                <a16:creationId xmlns:a16="http://schemas.microsoft.com/office/drawing/2014/main" id="{97B05137-F6BF-3676-9133-5C5081BC3E61}"/>
              </a:ext>
            </a:extLst>
          </p:cNvPr>
          <p:cNvCxnSpPr>
            <a:cxnSpLocks/>
          </p:cNvCxnSpPr>
          <p:nvPr/>
        </p:nvCxnSpPr>
        <p:spPr>
          <a:xfrm>
            <a:off x="6287247" y="2304588"/>
            <a:ext cx="2062670" cy="103930"/>
          </a:xfrm>
          <a:prstGeom prst="bentConnector3">
            <a:avLst>
              <a:gd name="adj1" fmla="val 50000"/>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18307CB-E692-F490-DD89-EF70867BDB77}"/>
              </a:ext>
            </a:extLst>
          </p:cNvPr>
          <p:cNvCxnSpPr/>
          <p:nvPr/>
        </p:nvCxnSpPr>
        <p:spPr>
          <a:xfrm>
            <a:off x="6293224" y="2219384"/>
            <a:ext cx="0" cy="8520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861996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0133D-78C4-8018-1ABE-73CA945069BE}"/>
              </a:ext>
            </a:extLst>
          </p:cNvPr>
          <p:cNvSpPr txBox="1">
            <a:spLocks/>
          </p:cNvSpPr>
          <p:nvPr/>
        </p:nvSpPr>
        <p:spPr>
          <a:xfrm>
            <a:off x="418174" y="0"/>
            <a:ext cx="11773825"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s-MX" sz="3600" dirty="0">
                <a:solidFill>
                  <a:schemeClr val="bg1"/>
                </a:solidFill>
                <a:latin typeface="Arial" panose="020B0604020202020204" pitchFamily="34" charset="0"/>
                <a:cs typeface="Arial" panose="020B0604020202020204" pitchFamily="34" charset="0"/>
              </a:rPr>
              <a:t>Requisitos de HSA para Centros de Cuidado Infantil</a:t>
            </a:r>
          </a:p>
        </p:txBody>
      </p:sp>
      <p:pic>
        <p:nvPicPr>
          <p:cNvPr id="5" name="Picture 4">
            <a:extLst>
              <a:ext uri="{FF2B5EF4-FFF2-40B4-BE49-F238E27FC236}">
                <a16:creationId xmlns:a16="http://schemas.microsoft.com/office/drawing/2014/main" id="{AFFEF604-84DD-51B3-C8A2-38DAC9F3E0DC}"/>
              </a:ext>
            </a:extLst>
          </p:cNvPr>
          <p:cNvPicPr>
            <a:picLocks noChangeAspect="1"/>
          </p:cNvPicPr>
          <p:nvPr/>
        </p:nvPicPr>
        <p:blipFill>
          <a:blip r:embed="rId4"/>
          <a:stretch>
            <a:fillRect/>
          </a:stretch>
        </p:blipFill>
        <p:spPr>
          <a:xfrm>
            <a:off x="418175" y="1971197"/>
            <a:ext cx="5677825" cy="2726850"/>
          </a:xfrm>
          <a:prstGeom prst="rect">
            <a:avLst/>
          </a:prstGeom>
        </p:spPr>
      </p:pic>
      <p:pic>
        <p:nvPicPr>
          <p:cNvPr id="7" name="Picture 6">
            <a:extLst>
              <a:ext uri="{FF2B5EF4-FFF2-40B4-BE49-F238E27FC236}">
                <a16:creationId xmlns:a16="http://schemas.microsoft.com/office/drawing/2014/main" id="{3B1B32B9-7FFE-8416-56BD-3BE43DEAFBCE}"/>
              </a:ext>
            </a:extLst>
          </p:cNvPr>
          <p:cNvPicPr>
            <a:picLocks noChangeAspect="1"/>
          </p:cNvPicPr>
          <p:nvPr/>
        </p:nvPicPr>
        <p:blipFill>
          <a:blip r:embed="rId5"/>
          <a:stretch>
            <a:fillRect/>
          </a:stretch>
        </p:blipFill>
        <p:spPr>
          <a:xfrm>
            <a:off x="6212958" y="1971197"/>
            <a:ext cx="5475962" cy="2611436"/>
          </a:xfrm>
          <a:prstGeom prst="rect">
            <a:avLst/>
          </a:prstGeom>
        </p:spPr>
      </p:pic>
    </p:spTree>
    <p:custDataLst>
      <p:tags r:id="rId1"/>
    </p:custDataLst>
    <p:extLst>
      <p:ext uri="{BB962C8B-B14F-4D97-AF65-F5344CB8AC3E}">
        <p14:creationId xmlns:p14="http://schemas.microsoft.com/office/powerpoint/2010/main" val="795571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AD44C-2C8E-E0F8-1603-9BCB60B0B867}"/>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s-MX" sz="2400" dirty="0">
                <a:solidFill>
                  <a:schemeClr val="bg1"/>
                </a:solidFill>
                <a:latin typeface="Arial" panose="020B0604020202020204" pitchFamily="34" charset="0"/>
                <a:cs typeface="Arial" panose="020B0604020202020204" pitchFamily="34" charset="0"/>
              </a:rPr>
              <a:t>Plantilla:</a:t>
            </a:r>
          </a:p>
          <a:p>
            <a:pPr algn="ctr"/>
            <a:r>
              <a:rPr lang="es-MX" sz="3600" dirty="0">
                <a:solidFill>
                  <a:schemeClr val="bg1"/>
                </a:solidFill>
                <a:latin typeface="Arial" panose="020B0604020202020204" pitchFamily="34" charset="0"/>
                <a:cs typeface="Arial" panose="020B0604020202020204" pitchFamily="34" charset="0"/>
              </a:rPr>
              <a:t>Registro para Notificación Individual</a:t>
            </a:r>
          </a:p>
        </p:txBody>
      </p:sp>
      <p:pic>
        <p:nvPicPr>
          <p:cNvPr id="10" name="Picture 9">
            <a:extLst>
              <a:ext uri="{FF2B5EF4-FFF2-40B4-BE49-F238E27FC236}">
                <a16:creationId xmlns:a16="http://schemas.microsoft.com/office/drawing/2014/main" id="{F6763EBB-E078-7349-D4AF-EBFB26887B8B}"/>
              </a:ext>
            </a:extLst>
          </p:cNvPr>
          <p:cNvPicPr/>
          <p:nvPr/>
        </p:nvPicPr>
        <p:blipFill rotWithShape="1">
          <a:blip r:embed="rId4"/>
          <a:srcRect l="15573" t="17700" r="66045" b="3876"/>
          <a:stretch/>
        </p:blipFill>
        <p:spPr bwMode="auto">
          <a:xfrm>
            <a:off x="7179967" y="1360998"/>
            <a:ext cx="4097482" cy="4785826"/>
          </a:xfrm>
          <a:prstGeom prst="rect">
            <a:avLst/>
          </a:prstGeom>
          <a:ln>
            <a:solidFill>
              <a:schemeClr val="tx1"/>
            </a:solid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B92FFA3A-598F-F6BE-FB3E-C0E3299CB492}"/>
              </a:ext>
            </a:extLst>
          </p:cNvPr>
          <p:cNvPicPr/>
          <p:nvPr/>
        </p:nvPicPr>
        <p:blipFill rotWithShape="1">
          <a:blip r:embed="rId5"/>
          <a:srcRect l="15572" t="16936" r="66212" b="4486"/>
          <a:stretch/>
        </p:blipFill>
        <p:spPr bwMode="auto">
          <a:xfrm>
            <a:off x="3269502" y="1360998"/>
            <a:ext cx="3761509" cy="4785826"/>
          </a:xfrm>
          <a:prstGeom prst="rect">
            <a:avLst/>
          </a:prstGeom>
          <a:ln>
            <a:solidFill>
              <a:schemeClr val="tx1"/>
            </a:solidFill>
          </a:ln>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97F0F040-4C76-D0A2-2ABC-E24ED20F19BA}"/>
              </a:ext>
            </a:extLst>
          </p:cNvPr>
          <p:cNvSpPr txBox="1"/>
          <p:nvPr/>
        </p:nvSpPr>
        <p:spPr>
          <a:xfrm>
            <a:off x="105954" y="1159026"/>
            <a:ext cx="3296465" cy="3162404"/>
          </a:xfrm>
          <a:prstGeom prst="rect">
            <a:avLst/>
          </a:prstGeom>
          <a:solidFill>
            <a:schemeClr val="bg1"/>
          </a:solidFill>
          <a:scene3d>
            <a:camera prst="orthographicFront"/>
            <a:lightRig rig="threePt" dir="t"/>
          </a:scene3d>
          <a:sp3d>
            <a:bevelT/>
          </a:sp3d>
        </p:spPr>
        <p:txBody>
          <a:bodyPr wrap="square" rtlCol="0">
            <a:spAutoFit/>
          </a:bodyPr>
          <a:lstStyle/>
          <a:p>
            <a:r>
              <a:rPr lang="es-MX" sz="1050" dirty="0"/>
              <a:t>La Ley de Escuelas Saludables 2000 requiere que todos los centros de cuidado infantil proporcionen a los padres y guardianes con notificaciones escritas anualmente sobre los pesticidas que esperan usar en las instalaciones de la escuela. La notificación identificará el ingrediente activo o los ingredientes en cada producto pesticida. También se proporcionará la página web </a:t>
            </a:r>
            <a:r>
              <a:rPr lang="es-MX" sz="1050" dirty="0">
                <a:hlinkClick r:id="rId6"/>
              </a:rPr>
              <a:t>www.cdpr.ca.gov</a:t>
            </a:r>
            <a:r>
              <a:rPr lang="es-MX" sz="1050" dirty="0"/>
              <a:t> para más información sobre pesticidas y sus alternativas.</a:t>
            </a:r>
          </a:p>
          <a:p>
            <a:endParaRPr lang="es-MX" sz="1050" dirty="0"/>
          </a:p>
          <a:p>
            <a:r>
              <a:rPr lang="es-MX" sz="1050" dirty="0"/>
              <a:t>Padres y guardianes puede solicitar notificación previa sobre aplicaciones individuales de pesticidas usadas en el centro de cuidado infantil. Personas en la lista de registro serán notificadas por lo menos 27 horas antes de la aplicación del pesticida. Si quiere ser notificado cada ves que se aplique un pesticida, por favor complete y devuelva las forma de abajo.</a:t>
            </a:r>
            <a:endParaRPr lang="en-US" sz="1050" dirty="0"/>
          </a:p>
        </p:txBody>
      </p:sp>
      <p:sp>
        <p:nvSpPr>
          <p:cNvPr id="4" name="Left Brace 3">
            <a:extLst>
              <a:ext uri="{FF2B5EF4-FFF2-40B4-BE49-F238E27FC236}">
                <a16:creationId xmlns:a16="http://schemas.microsoft.com/office/drawing/2014/main" id="{67BABF9B-4181-63C2-1268-913D0B07307F}"/>
              </a:ext>
            </a:extLst>
          </p:cNvPr>
          <p:cNvSpPr/>
          <p:nvPr/>
        </p:nvSpPr>
        <p:spPr>
          <a:xfrm>
            <a:off x="3402419" y="1360998"/>
            <a:ext cx="350874" cy="1329039"/>
          </a:xfrm>
          <a:prstGeom prst="lef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4561456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8737600" y="6356353"/>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515FC477-0A05-4F3E-8EE9-E015C9089D56}" type="slidenum">
              <a:rPr lang="en-US" smtClean="0"/>
              <a:pPr>
                <a:defRPr/>
              </a:pPr>
              <a:t>19</a:t>
            </a:fld>
            <a:endParaRPr lang="en-US" altLang="en-US">
              <a:solidFill>
                <a:srgbClr val="464653"/>
              </a:solidFill>
            </a:endParaRPr>
          </a:p>
        </p:txBody>
      </p:sp>
      <p:sp>
        <p:nvSpPr>
          <p:cNvPr id="4" name="Title 1">
            <a:extLst>
              <a:ext uri="{FF2B5EF4-FFF2-40B4-BE49-F238E27FC236}">
                <a16:creationId xmlns:a16="http://schemas.microsoft.com/office/drawing/2014/main" id="{89DE8873-044B-C436-A694-9E1DB20AD229}"/>
              </a:ext>
            </a:extLst>
          </p:cNvPr>
          <p:cNvSpPr txBox="1">
            <a:spLocks/>
          </p:cNvSpPr>
          <p:nvPr/>
        </p:nvSpPr>
        <p:spPr>
          <a:xfrm>
            <a:off x="239150" y="0"/>
            <a:ext cx="11952849"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s-MX" sz="3600" dirty="0">
                <a:solidFill>
                  <a:schemeClr val="bg1"/>
                </a:solidFill>
                <a:latin typeface="Arial" panose="020B0604020202020204" pitchFamily="34" charset="0"/>
                <a:cs typeface="Arial" panose="020B0604020202020204" pitchFamily="34" charset="0"/>
              </a:rPr>
              <a:t>Formulario de informe de uso de pesticidas</a:t>
            </a:r>
          </a:p>
          <a:p>
            <a:pPr algn="ctr"/>
            <a:r>
              <a:rPr lang="es-MX" sz="3600" dirty="0">
                <a:solidFill>
                  <a:schemeClr val="bg1"/>
                </a:solidFill>
                <a:latin typeface="Arial" panose="020B0604020202020204" pitchFamily="34" charset="0"/>
                <a:cs typeface="Arial" panose="020B0604020202020204" pitchFamily="34" charset="0"/>
              </a:rPr>
              <a:t> para el personal de cuidado infantil</a:t>
            </a:r>
          </a:p>
        </p:txBody>
      </p:sp>
      <p:pic>
        <p:nvPicPr>
          <p:cNvPr id="12" name="Picture 11">
            <a:extLst>
              <a:ext uri="{FF2B5EF4-FFF2-40B4-BE49-F238E27FC236}">
                <a16:creationId xmlns:a16="http://schemas.microsoft.com/office/drawing/2014/main" id="{954F786E-A636-DC41-79A9-B114C91C8E86}"/>
              </a:ext>
            </a:extLst>
          </p:cNvPr>
          <p:cNvPicPr/>
          <p:nvPr/>
        </p:nvPicPr>
        <p:blipFill rotWithShape="1">
          <a:blip r:embed="rId4"/>
          <a:srcRect l="11296" t="20954" r="61964" b="4718"/>
          <a:stretch/>
        </p:blipFill>
        <p:spPr bwMode="auto">
          <a:xfrm>
            <a:off x="5322376" y="1966731"/>
            <a:ext cx="6071262" cy="3998960"/>
          </a:xfrm>
          <a:prstGeom prst="rect">
            <a:avLst/>
          </a:prstGeom>
          <a:ln w="28575">
            <a:solidFill>
              <a:schemeClr val="tx1"/>
            </a:solidFill>
          </a:ln>
          <a:extLst>
            <a:ext uri="{53640926-AAD7-44D8-BBD7-CCE9431645EC}">
              <a14:shadowObscured xmlns:a14="http://schemas.microsoft.com/office/drawing/2010/main"/>
            </a:ext>
          </a:extLst>
        </p:spPr>
      </p:pic>
      <p:pic>
        <p:nvPicPr>
          <p:cNvPr id="13" name="Content Placeholder 7">
            <a:extLst>
              <a:ext uri="{FF2B5EF4-FFF2-40B4-BE49-F238E27FC236}">
                <a16:creationId xmlns:a16="http://schemas.microsoft.com/office/drawing/2014/main" id="{A09B6F7A-C4CF-2385-112C-778C65A82612}"/>
              </a:ext>
            </a:extLst>
          </p:cNvPr>
          <p:cNvPicPr>
            <a:picLocks/>
          </p:cNvPicPr>
          <p:nvPr/>
        </p:nvPicPr>
        <p:blipFill rotWithShape="1">
          <a:blip r:embed="rId5"/>
          <a:srcRect l="11161" t="14219" r="61643" b="11090"/>
          <a:stretch/>
        </p:blipFill>
        <p:spPr bwMode="auto">
          <a:xfrm>
            <a:off x="609600" y="1331966"/>
            <a:ext cx="6062096" cy="4054349"/>
          </a:xfrm>
          <a:prstGeom prst="rect">
            <a:avLst/>
          </a:prstGeom>
          <a:ln w="28575">
            <a:solidFill>
              <a:schemeClr val="tx1"/>
            </a:solidFill>
          </a:ln>
          <a:extLst>
            <a:ext uri="{53640926-AAD7-44D8-BBD7-CCE9431645EC}">
              <a14:shadowObscured xmlns:a14="http://schemas.microsoft.com/office/drawing/2010/main"/>
            </a:ext>
          </a:extLst>
        </p:spPr>
      </p:pic>
    </p:spTree>
    <p:custDataLst>
      <p:tags r:id="rId1"/>
    </p:custDataLst>
    <p:extLst>
      <p:ext uri="{BB962C8B-B14F-4D97-AF65-F5344CB8AC3E}">
        <p14:creationId xmlns:p14="http://schemas.microsoft.com/office/powerpoint/2010/main" val="2858674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58354E3-DA0C-9E45-D2AD-EC9B4C505726}"/>
              </a:ext>
            </a:extLst>
          </p:cNvPr>
          <p:cNvGrpSpPr/>
          <p:nvPr/>
        </p:nvGrpSpPr>
        <p:grpSpPr>
          <a:xfrm>
            <a:off x="2895600" y="1315076"/>
            <a:ext cx="6600695" cy="3555304"/>
            <a:chOff x="3124200" y="1370354"/>
            <a:chExt cx="5943600" cy="2944257"/>
          </a:xfrm>
        </p:grpSpPr>
        <p:sp>
          <p:nvSpPr>
            <p:cNvPr id="4" name="TextBox 3">
              <a:extLst>
                <a:ext uri="{FF2B5EF4-FFF2-40B4-BE49-F238E27FC236}">
                  <a16:creationId xmlns:a16="http://schemas.microsoft.com/office/drawing/2014/main" id="{25180966-733F-F26E-2042-19E238D3FE6F}"/>
                </a:ext>
              </a:extLst>
            </p:cNvPr>
            <p:cNvSpPr txBox="1"/>
            <p:nvPr/>
          </p:nvSpPr>
          <p:spPr>
            <a:xfrm>
              <a:off x="3124200" y="1370354"/>
              <a:ext cx="5943600" cy="2944257"/>
            </a:xfrm>
            <a:prstGeom prst="rect">
              <a:avLst/>
            </a:prstGeom>
            <a:solidFill>
              <a:schemeClr val="bg1"/>
            </a:solidFill>
          </p:spPr>
          <p:txBody>
            <a:bodyPr wrap="square" rtlCol="0">
              <a:spAutoFit/>
            </a:bodyPr>
            <a:lstStyle/>
            <a:p>
              <a:endParaRPr lang="en-US" dirty="0"/>
            </a:p>
          </p:txBody>
        </p:sp>
        <p:pic>
          <p:nvPicPr>
            <p:cNvPr id="5" name="Picture 2" descr="dpr logo">
              <a:extLst>
                <a:ext uri="{FF2B5EF4-FFF2-40B4-BE49-F238E27FC236}">
                  <a16:creationId xmlns:a16="http://schemas.microsoft.com/office/drawing/2014/main" id="{0605CA00-79EF-0807-6970-B057CEA7B8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0196" y="1849751"/>
              <a:ext cx="3067432" cy="801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UCSF_SubLogo_SchoolNurs_navy_RGB">
              <a:extLst>
                <a:ext uri="{FF2B5EF4-FFF2-40B4-BE49-F238E27FC236}">
                  <a16:creationId xmlns:a16="http://schemas.microsoft.com/office/drawing/2014/main" id="{29EF6C1D-96C1-9B69-2139-F8157903AA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19553" y="3173314"/>
              <a:ext cx="2283608" cy="63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a:extLst>
                <a:ext uri="{FF2B5EF4-FFF2-40B4-BE49-F238E27FC236}">
                  <a16:creationId xmlns:a16="http://schemas.microsoft.com/office/drawing/2014/main" id="{D4468763-443D-F785-E54B-7419D3CB204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a:off x="3746206" y="1849751"/>
              <a:ext cx="870620" cy="1935648"/>
            </a:xfrm>
            <a:prstGeom prst="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grpSp>
      <p:sp>
        <p:nvSpPr>
          <p:cNvPr id="11" name="TextBox 10">
            <a:extLst>
              <a:ext uri="{FF2B5EF4-FFF2-40B4-BE49-F238E27FC236}">
                <a16:creationId xmlns:a16="http://schemas.microsoft.com/office/drawing/2014/main" id="{24B24281-A9C8-4E91-BFC8-80E49F3E3040}"/>
              </a:ext>
            </a:extLst>
          </p:cNvPr>
          <p:cNvSpPr txBox="1"/>
          <p:nvPr/>
        </p:nvSpPr>
        <p:spPr>
          <a:xfrm>
            <a:off x="0" y="5640093"/>
            <a:ext cx="12192000" cy="784125"/>
          </a:xfrm>
          <a:prstGeom prst="rect">
            <a:avLst/>
          </a:prstGeom>
          <a:noFill/>
        </p:spPr>
        <p:txBody>
          <a:bodyPr wrap="square">
            <a:spAutoFit/>
          </a:bodyPr>
          <a:lstStyle/>
          <a:p>
            <a:pPr algn="ctr">
              <a:lnSpc>
                <a:spcPct val="150000"/>
              </a:lnSpc>
            </a:pPr>
            <a:r>
              <a:rPr lang="en-US" sz="1600" dirty="0">
                <a:hlinkClick r:id="rId7"/>
              </a:rPr>
              <a:t>https://www.cdpr.ca.gov/docs/schoolipm</a:t>
            </a:r>
            <a:endParaRPr lang="en-US" sz="1600" dirty="0"/>
          </a:p>
          <a:p>
            <a:pPr algn="ctr">
              <a:lnSpc>
                <a:spcPct val="150000"/>
              </a:lnSpc>
            </a:pPr>
            <a:r>
              <a:rPr lang="en-US" sz="1600" dirty="0">
                <a:hlinkClick r:id="rId8"/>
              </a:rPr>
              <a:t>https://cchp.ucsf.edu</a:t>
            </a:r>
            <a:r>
              <a:rPr lang="en-US" sz="1600" dirty="0"/>
              <a:t> </a:t>
            </a:r>
          </a:p>
        </p:txBody>
      </p:sp>
      <p:sp>
        <p:nvSpPr>
          <p:cNvPr id="2" name="TextBox 1">
            <a:extLst>
              <a:ext uri="{FF2B5EF4-FFF2-40B4-BE49-F238E27FC236}">
                <a16:creationId xmlns:a16="http://schemas.microsoft.com/office/drawing/2014/main" id="{8F677772-5639-8584-A9B1-1A71536EC72A}"/>
              </a:ext>
            </a:extLst>
          </p:cNvPr>
          <p:cNvSpPr txBox="1"/>
          <p:nvPr/>
        </p:nvSpPr>
        <p:spPr>
          <a:xfrm>
            <a:off x="1052447" y="4659149"/>
            <a:ext cx="10287000" cy="1148904"/>
          </a:xfrm>
          <a:prstGeom prst="rect">
            <a:avLst/>
          </a:prstGeom>
          <a:noFill/>
        </p:spPr>
        <p:txBody>
          <a:bodyPr wrap="square">
            <a:spAutoFit/>
          </a:bodyPr>
          <a:lstStyle/>
          <a:p>
            <a:pPr>
              <a:lnSpc>
                <a:spcPts val="2120"/>
              </a:lnSpc>
              <a:defRPr/>
            </a:pPr>
            <a:r>
              <a:rPr lang="es-ES" sz="1600" dirty="0">
                <a:latin typeface="Arial" panose="020B0604020202020204" pitchFamily="34" charset="0"/>
                <a:ea typeface="ヒラギノ角ゴ Pro W3" pitchFamily="37" charset="-128"/>
                <a:cs typeface="Arial" panose="020B0604020202020204" pitchFamily="34" charset="0"/>
              </a:rPr>
              <a:t>La financiación de este programa se proporcionó a través de una subvención otorgada por el Departamento de Reglamentación de Pesticidas de California (DPR). El contenido de este documento no refleja necesariamente los puntos de vista y las políticas de DPR ni la mención de nombres comerciales o productos comerciales constituye respaldo o recomendación para su uso.</a:t>
            </a:r>
            <a:endParaRPr lang="en-US" sz="1600" dirty="0">
              <a:latin typeface="Arial" panose="020B0604020202020204" pitchFamily="34" charset="0"/>
              <a:ea typeface="ヒラギノ角ゴ Pro W3" pitchFamily="37" charset="-128"/>
              <a:cs typeface="Arial" panose="020B0604020202020204" pitchFamily="34" charset="0"/>
            </a:endParaRPr>
          </a:p>
        </p:txBody>
      </p:sp>
      <p:sp>
        <p:nvSpPr>
          <p:cNvPr id="15" name="Title 1">
            <a:extLst>
              <a:ext uri="{FF2B5EF4-FFF2-40B4-BE49-F238E27FC236}">
                <a16:creationId xmlns:a16="http://schemas.microsoft.com/office/drawing/2014/main" id="{A72BAB44-3569-E0E4-675B-EE0D3E90C31A}"/>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s-MX" sz="3600" dirty="0">
                <a:solidFill>
                  <a:schemeClr val="bg1"/>
                </a:solidFill>
                <a:latin typeface="Arial" panose="020B0604020202020204" pitchFamily="34" charset="0"/>
                <a:cs typeface="Arial" panose="020B0604020202020204" pitchFamily="34" charset="0"/>
              </a:rPr>
              <a:t>Reconocimientos</a:t>
            </a:r>
          </a:p>
        </p:txBody>
      </p:sp>
    </p:spTree>
    <p:custDataLst>
      <p:tags r:id="rId1"/>
    </p:custDataLst>
    <p:extLst>
      <p:ext uri="{BB962C8B-B14F-4D97-AF65-F5344CB8AC3E}">
        <p14:creationId xmlns:p14="http://schemas.microsoft.com/office/powerpoint/2010/main" val="1845205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F7F1461-62E9-DCF7-B0D5-13F6B81A52A8}"/>
              </a:ext>
            </a:extLst>
          </p:cNvPr>
          <p:cNvSpPr txBox="1"/>
          <p:nvPr/>
        </p:nvSpPr>
        <p:spPr>
          <a:xfrm>
            <a:off x="225084" y="-52567"/>
            <a:ext cx="11966916" cy="1200329"/>
          </a:xfrm>
          <a:prstGeom prst="rect">
            <a:avLst/>
          </a:prstGeom>
          <a:noFill/>
        </p:spPr>
        <p:txBody>
          <a:bodyPr wrap="square">
            <a:spAutoFit/>
          </a:bodyPr>
          <a:lstStyle/>
          <a:p>
            <a:pPr algn="ctr"/>
            <a:r>
              <a:rPr lang="es-MX" sz="3600" dirty="0">
                <a:solidFill>
                  <a:schemeClr val="bg1"/>
                </a:solidFill>
                <a:latin typeface="Arial" panose="020B0604020202020204" pitchFamily="34" charset="0"/>
                <a:cs typeface="Arial" panose="020B0604020202020204" pitchFamily="34" charset="0"/>
              </a:rPr>
              <a:t>Formulario de informe de uso de pesticidas </a:t>
            </a:r>
          </a:p>
          <a:p>
            <a:pPr algn="ctr"/>
            <a:r>
              <a:rPr lang="es-MX" sz="3600" dirty="0">
                <a:solidFill>
                  <a:schemeClr val="bg1"/>
                </a:solidFill>
                <a:latin typeface="Arial" panose="020B0604020202020204" pitchFamily="34" charset="0"/>
                <a:cs typeface="Arial" panose="020B0604020202020204" pitchFamily="34" charset="0"/>
              </a:rPr>
              <a:t>para los negocios de PMP</a:t>
            </a:r>
          </a:p>
        </p:txBody>
      </p:sp>
      <p:pic>
        <p:nvPicPr>
          <p:cNvPr id="11" name="Picture 10">
            <a:extLst>
              <a:ext uri="{FF2B5EF4-FFF2-40B4-BE49-F238E27FC236}">
                <a16:creationId xmlns:a16="http://schemas.microsoft.com/office/drawing/2014/main" id="{EF7AD13E-B758-1D01-244E-C03717B581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386" y="1812707"/>
            <a:ext cx="5878793" cy="4351338"/>
          </a:xfrm>
          <a:prstGeom prst="rect">
            <a:avLst/>
          </a:prstGeom>
          <a:ln w="28575">
            <a:solidFill>
              <a:schemeClr val="tx1"/>
            </a:solidFill>
          </a:ln>
        </p:spPr>
      </p:pic>
      <p:pic>
        <p:nvPicPr>
          <p:cNvPr id="9" name="Content Placeholder 8">
            <a:extLst>
              <a:ext uri="{FF2B5EF4-FFF2-40B4-BE49-F238E27FC236}">
                <a16:creationId xmlns:a16="http://schemas.microsoft.com/office/drawing/2014/main" id="{58E3D769-545D-3E3E-891C-0F48E6CFF8EB}"/>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23607" y="1358900"/>
            <a:ext cx="5878793" cy="4351338"/>
          </a:xfrm>
          <a:ln w="28575">
            <a:solidFill>
              <a:schemeClr val="tx1"/>
            </a:solidFill>
          </a:ln>
        </p:spPr>
      </p:pic>
    </p:spTree>
    <p:extLst>
      <p:ext uri="{BB962C8B-B14F-4D97-AF65-F5344CB8AC3E}">
        <p14:creationId xmlns:p14="http://schemas.microsoft.com/office/powerpoint/2010/main" val="28983824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92636A-7D98-456D-830C-8BDA6B6B8D46}"/>
              </a:ext>
            </a:extLst>
          </p:cNvPr>
          <p:cNvSpPr>
            <a:spLocks noGrp="1"/>
          </p:cNvSpPr>
          <p:nvPr>
            <p:ph idx="1"/>
          </p:nvPr>
        </p:nvSpPr>
        <p:spPr>
          <a:xfrm>
            <a:off x="838200" y="1376175"/>
            <a:ext cx="10515600" cy="4351338"/>
          </a:xfrm>
        </p:spPr>
        <p:txBody>
          <a:bodyPr>
            <a:normAutofit lnSpcReduction="10000"/>
          </a:bodyPr>
          <a:lstStyle/>
          <a:p>
            <a:pPr marL="0" indent="0">
              <a:spcAft>
                <a:spcPts val="1200"/>
              </a:spcAft>
              <a:buNone/>
            </a:pPr>
            <a:r>
              <a:rPr lang="es-MX" b="1" dirty="0"/>
              <a:t>Sea un consumidor informado:</a:t>
            </a:r>
          </a:p>
          <a:p>
            <a:pPr>
              <a:spcAft>
                <a:spcPts val="1200"/>
              </a:spcAft>
            </a:pPr>
            <a:r>
              <a:rPr lang="es-MX" dirty="0"/>
              <a:t>“Natural”, “verde”, “ecológico” y “seguro” son términos ambiguos. Tenga en cuenta las tácticas que pueden prometer ser más seguras pero que en realidad no lo son. </a:t>
            </a:r>
          </a:p>
          <a:p>
            <a:pPr>
              <a:spcAft>
                <a:spcPts val="600"/>
              </a:spcAft>
            </a:pPr>
            <a:r>
              <a:rPr lang="es-MX" dirty="0"/>
              <a:t>Pregunta por precios y garantías:</a:t>
            </a:r>
          </a:p>
          <a:p>
            <a:pPr lvl="1">
              <a:spcAft>
                <a:spcPts val="600"/>
              </a:spcAft>
              <a:buFont typeface="Wingdings" panose="05000000000000000000" pitchFamily="2" charset="2"/>
              <a:buChar char="ü"/>
            </a:pPr>
            <a:r>
              <a:rPr lang="es-MX" dirty="0">
                <a:solidFill>
                  <a:srgbClr val="009999"/>
                </a:solidFill>
              </a:rPr>
              <a:t>¿Qué se incluye en un contrato de IPM?</a:t>
            </a:r>
          </a:p>
          <a:p>
            <a:pPr lvl="1">
              <a:spcAft>
                <a:spcPts val="600"/>
              </a:spcAft>
              <a:buFont typeface="Wingdings" panose="05000000000000000000" pitchFamily="2" charset="2"/>
              <a:buChar char="ü"/>
            </a:pPr>
            <a:r>
              <a:rPr lang="es-MX" dirty="0">
                <a:solidFill>
                  <a:srgbClr val="009999"/>
                </a:solidFill>
              </a:rPr>
              <a:t>¿Cobran por visita o por hora o una cuota mensual o anual?</a:t>
            </a:r>
          </a:p>
          <a:p>
            <a:pPr lvl="1">
              <a:spcAft>
                <a:spcPts val="600"/>
              </a:spcAft>
              <a:buFont typeface="Wingdings" panose="05000000000000000000" pitchFamily="2" charset="2"/>
              <a:buChar char="ü"/>
            </a:pPr>
            <a:r>
              <a:rPr lang="es-MX" dirty="0">
                <a:solidFill>
                  <a:srgbClr val="009999"/>
                </a:solidFill>
              </a:rPr>
              <a:t>¿Volverán si el plan de tratamiento no funciona?</a:t>
            </a:r>
          </a:p>
          <a:p>
            <a:pPr>
              <a:spcAft>
                <a:spcPts val="600"/>
              </a:spcAft>
            </a:pPr>
            <a:r>
              <a:rPr lang="es-MX" dirty="0"/>
              <a:t>Considere hablar con al menos tres PMP antes de contratar uno.</a:t>
            </a:r>
          </a:p>
          <a:p>
            <a:pPr marL="0" indent="0">
              <a:buNone/>
            </a:pPr>
            <a:endParaRPr lang="es-MX" dirty="0"/>
          </a:p>
        </p:txBody>
      </p:sp>
      <p:sp>
        <p:nvSpPr>
          <p:cNvPr id="2" name="Title 1">
            <a:extLst>
              <a:ext uri="{FF2B5EF4-FFF2-40B4-BE49-F238E27FC236}">
                <a16:creationId xmlns:a16="http://schemas.microsoft.com/office/drawing/2014/main" id="{9009127E-61A4-CAEC-AD1A-A944FE952F03}"/>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s-MX" sz="3600" dirty="0">
                <a:solidFill>
                  <a:schemeClr val="bg1"/>
                </a:solidFill>
                <a:latin typeface="Arial" panose="020B0604020202020204" pitchFamily="34" charset="0"/>
                <a:cs typeface="Arial" panose="020B0604020202020204" pitchFamily="34" charset="0"/>
              </a:rPr>
              <a:t>Contratando a un PMP para prácticas IPM</a:t>
            </a:r>
          </a:p>
        </p:txBody>
      </p:sp>
    </p:spTree>
    <p:custDataLst>
      <p:tags r:id="rId1"/>
    </p:custDataLst>
    <p:extLst>
      <p:ext uri="{BB962C8B-B14F-4D97-AF65-F5344CB8AC3E}">
        <p14:creationId xmlns:p14="http://schemas.microsoft.com/office/powerpoint/2010/main" val="17227249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92636A-7D98-456D-830C-8BDA6B6B8D46}"/>
              </a:ext>
            </a:extLst>
          </p:cNvPr>
          <p:cNvSpPr>
            <a:spLocks noGrp="1"/>
          </p:cNvSpPr>
          <p:nvPr>
            <p:ph idx="1"/>
          </p:nvPr>
        </p:nvSpPr>
        <p:spPr>
          <a:xfrm>
            <a:off x="553678" y="1235612"/>
            <a:ext cx="11084644" cy="5481826"/>
          </a:xfrm>
        </p:spPr>
        <p:txBody>
          <a:bodyPr>
            <a:noAutofit/>
          </a:bodyPr>
          <a:lstStyle/>
          <a:p>
            <a:pPr marL="0" indent="0">
              <a:lnSpc>
                <a:spcPts val="3160"/>
              </a:lnSpc>
              <a:buNone/>
            </a:pPr>
            <a:r>
              <a:rPr lang="es-MX" b="1" dirty="0"/>
              <a:t>Verifique:</a:t>
            </a:r>
          </a:p>
          <a:p>
            <a:pPr>
              <a:lnSpc>
                <a:spcPts val="3160"/>
              </a:lnSpc>
            </a:pPr>
            <a:r>
              <a:rPr lang="es-ES" sz="2400" dirty="0"/>
              <a:t>El PMP debe tener licencia para brindar servicios de control de plagas. Verifique que sea una licencia otorgada por DPR o la Junta de Control de Plagas Estructurales.</a:t>
            </a:r>
          </a:p>
          <a:p>
            <a:pPr>
              <a:lnSpc>
                <a:spcPts val="3160"/>
              </a:lnSpc>
            </a:pPr>
            <a:r>
              <a:rPr lang="es-ES" sz="2400" dirty="0"/>
              <a:t>Han sido capacitados en IPM como lo requiere la Ley de Escuelas Saludables.</a:t>
            </a:r>
          </a:p>
          <a:p>
            <a:pPr marL="0" indent="0">
              <a:lnSpc>
                <a:spcPts val="3160"/>
              </a:lnSpc>
              <a:buNone/>
            </a:pPr>
            <a:r>
              <a:rPr lang="es-MX" b="1" dirty="0"/>
              <a:t>Preguntar acerca de:</a:t>
            </a:r>
          </a:p>
          <a:p>
            <a:r>
              <a:rPr lang="es-ES" sz="2400" dirty="0">
                <a:effectLst/>
                <a:latin typeface="Segoe UI" panose="020B0502040204020203" pitchFamily="34" charset="0"/>
              </a:rPr>
              <a:t>Prácticas de IPM que el PMP puede realizar como parte de los servicios de rutina</a:t>
            </a:r>
          </a:p>
          <a:p>
            <a:r>
              <a:rPr lang="es-ES" sz="2400" dirty="0">
                <a:effectLst/>
                <a:latin typeface="Segoe UI" panose="020B0502040204020203" pitchFamily="34" charset="0"/>
              </a:rPr>
              <a:t>Prácticas de IPM que el personal del centro puede hacer</a:t>
            </a:r>
          </a:p>
          <a:p>
            <a:r>
              <a:rPr lang="es-ES" sz="2400" dirty="0">
                <a:effectLst/>
                <a:latin typeface="Segoe UI" panose="020B0502040204020203" pitchFamily="34" charset="0"/>
              </a:rPr>
              <a:t>Inspección y monitoreo periódicos de posibles problemas de plagas en lugar de depender de aplicaciones programadas de pesticidas</a:t>
            </a:r>
          </a:p>
          <a:p>
            <a:r>
              <a:rPr lang="es-ES" sz="2400" dirty="0">
                <a:effectLst/>
                <a:latin typeface="Segoe UI" panose="020B0502040204020203" pitchFamily="34" charset="0"/>
              </a:rPr>
              <a:t>Certificaciones por </a:t>
            </a:r>
            <a:r>
              <a:rPr lang="es-MX" sz="2400" dirty="0">
                <a:latin typeface="Segoe UI" panose="020B0502040204020203" pitchFamily="34" charset="0"/>
              </a:rPr>
              <a:t>3</a:t>
            </a:r>
            <a:r>
              <a:rPr lang="es-MX" sz="2400" baseline="30000" dirty="0"/>
              <a:t>era</a:t>
            </a:r>
            <a:r>
              <a:rPr lang="es-MX" sz="2400" dirty="0"/>
              <a:t> </a:t>
            </a:r>
            <a:r>
              <a:rPr lang="es-MX" sz="2400" dirty="0">
                <a:latin typeface="Segoe UI" panose="020B0502040204020203" pitchFamily="34" charset="0"/>
              </a:rPr>
              <a:t>parte </a:t>
            </a:r>
            <a:r>
              <a:rPr lang="es-ES" sz="2400" dirty="0">
                <a:latin typeface="Segoe UI" panose="020B0502040204020203" pitchFamily="34" charset="0"/>
              </a:rPr>
              <a:t>en IPM </a:t>
            </a:r>
            <a:r>
              <a:rPr lang="es-ES" sz="2400" dirty="0">
                <a:effectLst/>
                <a:latin typeface="Segoe UI" panose="020B0502040204020203" pitchFamily="34" charset="0"/>
              </a:rPr>
              <a:t>y prácticas ambientalmente sostenibles</a:t>
            </a:r>
            <a:endParaRPr lang="es-MX" sz="2400" dirty="0"/>
          </a:p>
        </p:txBody>
      </p:sp>
      <p:sp>
        <p:nvSpPr>
          <p:cNvPr id="2" name="Title 1">
            <a:extLst>
              <a:ext uri="{FF2B5EF4-FFF2-40B4-BE49-F238E27FC236}">
                <a16:creationId xmlns:a16="http://schemas.microsoft.com/office/drawing/2014/main" id="{27494EBD-E061-A1D5-3478-851B8C8B1C1D}"/>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s-MX" sz="3600" dirty="0">
                <a:solidFill>
                  <a:schemeClr val="bg1"/>
                </a:solidFill>
                <a:latin typeface="Arial" panose="020B0604020202020204" pitchFamily="34" charset="0"/>
                <a:cs typeface="Arial" panose="020B0604020202020204" pitchFamily="34" charset="0"/>
              </a:rPr>
              <a:t>Contratando a un PMP para prácticas IPM</a:t>
            </a:r>
          </a:p>
        </p:txBody>
      </p:sp>
    </p:spTree>
    <p:custDataLst>
      <p:tags r:id="rId1"/>
    </p:custDataLst>
    <p:extLst>
      <p:ext uri="{BB962C8B-B14F-4D97-AF65-F5344CB8AC3E}">
        <p14:creationId xmlns:p14="http://schemas.microsoft.com/office/powerpoint/2010/main" val="26117394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6E68F15-36E6-4F17-AB80-3F2CAE5C7E33}"/>
              </a:ext>
            </a:extLst>
          </p:cNvPr>
          <p:cNvSpPr>
            <a:spLocks noGrp="1"/>
          </p:cNvSpPr>
          <p:nvPr>
            <p:ph idx="1"/>
          </p:nvPr>
        </p:nvSpPr>
        <p:spPr>
          <a:xfrm>
            <a:off x="884696" y="1359976"/>
            <a:ext cx="4980709" cy="4351338"/>
          </a:xfrm>
        </p:spPr>
        <p:txBody>
          <a:bodyPr/>
          <a:lstStyle/>
          <a:p>
            <a:pPr marL="0" indent="0">
              <a:buNone/>
            </a:pPr>
            <a:r>
              <a:rPr lang="es-MX" b="1" dirty="0"/>
              <a:t>Infórmese:</a:t>
            </a:r>
          </a:p>
          <a:p>
            <a:r>
              <a:rPr lang="es-MX" dirty="0"/>
              <a:t>Los niños pequeños son excepcionalmente vulnerables a la exposición a plagas y pesticidas.</a:t>
            </a:r>
          </a:p>
          <a:p>
            <a:r>
              <a:rPr lang="es-MX" dirty="0"/>
              <a:t>Tienen más actividad mano a boca que los adultos.</a:t>
            </a:r>
          </a:p>
          <a:p>
            <a:r>
              <a:rPr lang="es-MX" dirty="0"/>
              <a:t>Tocan y muerden juguetes, equipos y superficies mientras juegan activamente en interiores y exteriores.</a:t>
            </a:r>
          </a:p>
        </p:txBody>
      </p:sp>
      <p:sp>
        <p:nvSpPr>
          <p:cNvPr id="4" name="Title 1">
            <a:extLst>
              <a:ext uri="{FF2B5EF4-FFF2-40B4-BE49-F238E27FC236}">
                <a16:creationId xmlns:a16="http://schemas.microsoft.com/office/drawing/2014/main" id="{F7D71FFA-D4E1-629A-82D7-DC4BA7E5C80F}"/>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s-MX" sz="3600" dirty="0">
                <a:solidFill>
                  <a:schemeClr val="bg1"/>
                </a:solidFill>
                <a:latin typeface="Arial" panose="020B0604020202020204" pitchFamily="34" charset="0"/>
                <a:cs typeface="Arial" panose="020B0604020202020204" pitchFamily="34" charset="0"/>
              </a:rPr>
              <a:t>Contratando a un PMP para prácticas IPM</a:t>
            </a:r>
          </a:p>
        </p:txBody>
      </p:sp>
      <p:pic>
        <p:nvPicPr>
          <p:cNvPr id="6" name="Picture 5">
            <a:extLst>
              <a:ext uri="{FF2B5EF4-FFF2-40B4-BE49-F238E27FC236}">
                <a16:creationId xmlns:a16="http://schemas.microsoft.com/office/drawing/2014/main" id="{94AD3A6A-D360-AA41-087E-076805B2F2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5998" y="1693001"/>
            <a:ext cx="6096001" cy="4062154"/>
          </a:xfrm>
          <a:prstGeom prst="rect">
            <a:avLst/>
          </a:prstGeom>
        </p:spPr>
      </p:pic>
    </p:spTree>
    <p:custDataLst>
      <p:tags r:id="rId1"/>
    </p:custDataLst>
    <p:extLst>
      <p:ext uri="{BB962C8B-B14F-4D97-AF65-F5344CB8AC3E}">
        <p14:creationId xmlns:p14="http://schemas.microsoft.com/office/powerpoint/2010/main" val="17471418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92636A-7D98-456D-830C-8BDA6B6B8D46}"/>
              </a:ext>
            </a:extLst>
          </p:cNvPr>
          <p:cNvSpPr>
            <a:spLocks noGrp="1"/>
          </p:cNvSpPr>
          <p:nvPr>
            <p:ph idx="1"/>
          </p:nvPr>
        </p:nvSpPr>
        <p:spPr>
          <a:xfrm>
            <a:off x="838200" y="1376175"/>
            <a:ext cx="10515600" cy="4351338"/>
          </a:xfrm>
        </p:spPr>
        <p:txBody>
          <a:bodyPr>
            <a:normAutofit/>
          </a:bodyPr>
          <a:lstStyle/>
          <a:p>
            <a:pPr marL="0" indent="0">
              <a:spcAft>
                <a:spcPts val="1200"/>
              </a:spcAft>
              <a:buNone/>
            </a:pPr>
            <a:r>
              <a:rPr lang="es-MX" b="1" dirty="0"/>
              <a:t>Asegurar:</a:t>
            </a:r>
          </a:p>
          <a:p>
            <a:pPr>
              <a:spcAft>
                <a:spcPts val="1200"/>
              </a:spcAft>
            </a:pPr>
            <a:r>
              <a:rPr lang="es-MX" dirty="0"/>
              <a:t>El PMP implementará estrategias de IPM con un enfoque en la prevención y solo usará pesticidas como último recurso.</a:t>
            </a:r>
          </a:p>
          <a:p>
            <a:pPr>
              <a:spcAft>
                <a:spcPts val="1200"/>
              </a:spcAft>
            </a:pPr>
            <a:r>
              <a:rPr lang="es-MX" dirty="0"/>
              <a:t>El PMP lo mantendrá informado sobre sus actividades de inspección, vigilancia y prevención.</a:t>
            </a:r>
          </a:p>
          <a:p>
            <a:pPr>
              <a:spcAft>
                <a:spcPts val="1200"/>
              </a:spcAft>
            </a:pPr>
            <a:r>
              <a:rPr lang="es-MX" dirty="0"/>
              <a:t>El PMP le dirá si existen problemas potenciales de acceso, alimentos, agua o refugio que podrían atraer plagas y qué pasos tomar para corregir la situación.</a:t>
            </a:r>
          </a:p>
        </p:txBody>
      </p:sp>
      <p:sp>
        <p:nvSpPr>
          <p:cNvPr id="2" name="Title 1">
            <a:extLst>
              <a:ext uri="{FF2B5EF4-FFF2-40B4-BE49-F238E27FC236}">
                <a16:creationId xmlns:a16="http://schemas.microsoft.com/office/drawing/2014/main" id="{C5AF77C7-6666-7E25-C70E-17B29FB1B6E9}"/>
              </a:ext>
            </a:extLst>
          </p:cNvPr>
          <p:cNvSpPr txBox="1">
            <a:spLocks/>
          </p:cNvSpPr>
          <p:nvPr/>
        </p:nvSpPr>
        <p:spPr>
          <a:xfrm>
            <a:off x="0" y="17193"/>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s-MX" sz="3600" dirty="0">
                <a:solidFill>
                  <a:schemeClr val="bg1"/>
                </a:solidFill>
                <a:latin typeface="Arial" panose="020B0604020202020204" pitchFamily="34" charset="0"/>
                <a:cs typeface="Arial" panose="020B0604020202020204" pitchFamily="34" charset="0"/>
              </a:rPr>
              <a:t>Contratando a un PMP para prácticas IPM</a:t>
            </a:r>
          </a:p>
        </p:txBody>
      </p:sp>
    </p:spTree>
    <p:custDataLst>
      <p:tags r:id="rId1"/>
    </p:custDataLst>
    <p:extLst>
      <p:ext uri="{BB962C8B-B14F-4D97-AF65-F5344CB8AC3E}">
        <p14:creationId xmlns:p14="http://schemas.microsoft.com/office/powerpoint/2010/main" val="1778525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92636A-7D98-456D-830C-8BDA6B6B8D46}"/>
              </a:ext>
            </a:extLst>
          </p:cNvPr>
          <p:cNvSpPr>
            <a:spLocks noGrp="1"/>
          </p:cNvSpPr>
          <p:nvPr>
            <p:ph idx="1"/>
          </p:nvPr>
        </p:nvSpPr>
        <p:spPr>
          <a:xfrm>
            <a:off x="838200" y="1376174"/>
            <a:ext cx="7608376" cy="5161829"/>
          </a:xfrm>
        </p:spPr>
        <p:txBody>
          <a:bodyPr>
            <a:normAutofit/>
          </a:bodyPr>
          <a:lstStyle/>
          <a:p>
            <a:pPr marL="0" indent="0">
              <a:spcAft>
                <a:spcPts val="1200"/>
              </a:spcAft>
              <a:buNone/>
            </a:pPr>
            <a:r>
              <a:rPr lang="es-MX" b="1" dirty="0"/>
              <a:t>Asegurar:</a:t>
            </a:r>
          </a:p>
          <a:p>
            <a:pPr>
              <a:spcAft>
                <a:spcPts val="1200"/>
              </a:spcAft>
            </a:pPr>
            <a:r>
              <a:rPr lang="es-ES" dirty="0"/>
              <a:t>Que cualquier aplicación necesaria de pesticidas solo ocurriría en áreas que no estén al alcance de los niños o cuando no haya niños en la propiedad.</a:t>
            </a:r>
          </a:p>
          <a:p>
            <a:pPr>
              <a:spcAft>
                <a:spcPts val="1200"/>
              </a:spcAft>
            </a:pPr>
            <a:r>
              <a:rPr lang="es-MX" dirty="0"/>
              <a:t>Que cualquier pesticida utilizado sería el de menor riesgo disponible y estaría exento de los requisitos de la Ley de Escuelas Saludables, como cebos autónomos, geles/pastas para grietas y huecos, y pesticidas de riesgo mínimo exentos del registro de la EPA.</a:t>
            </a:r>
          </a:p>
        </p:txBody>
      </p:sp>
      <p:sp>
        <p:nvSpPr>
          <p:cNvPr id="2" name="Title 1">
            <a:extLst>
              <a:ext uri="{FF2B5EF4-FFF2-40B4-BE49-F238E27FC236}">
                <a16:creationId xmlns:a16="http://schemas.microsoft.com/office/drawing/2014/main" id="{AAFFAC1A-36CD-8066-B56B-A1C6D8B6CFAB}"/>
              </a:ext>
            </a:extLst>
          </p:cNvPr>
          <p:cNvSpPr txBox="1">
            <a:spLocks/>
          </p:cNvSpPr>
          <p:nvPr/>
        </p:nvSpPr>
        <p:spPr>
          <a:xfrm>
            <a:off x="0" y="17193"/>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s-MX" sz="3600" dirty="0">
                <a:solidFill>
                  <a:schemeClr val="bg1"/>
                </a:solidFill>
                <a:latin typeface="Arial" panose="020B0604020202020204" pitchFamily="34" charset="0"/>
                <a:cs typeface="Arial" panose="020B0604020202020204" pitchFamily="34" charset="0"/>
              </a:rPr>
              <a:t>Contratando a un PMP para prácticas IPM</a:t>
            </a:r>
          </a:p>
        </p:txBody>
      </p:sp>
      <p:pic>
        <p:nvPicPr>
          <p:cNvPr id="8" name="Picture 7">
            <a:extLst>
              <a:ext uri="{FF2B5EF4-FFF2-40B4-BE49-F238E27FC236}">
                <a16:creationId xmlns:a16="http://schemas.microsoft.com/office/drawing/2014/main" id="{E4990A45-7323-358F-9BE0-D8F6B4E4722B}"/>
              </a:ext>
            </a:extLst>
          </p:cNvPr>
          <p:cNvPicPr>
            <a:picLocks noChangeAspect="1"/>
          </p:cNvPicPr>
          <p:nvPr/>
        </p:nvPicPr>
        <p:blipFill>
          <a:blip r:embed="rId4"/>
          <a:stretch>
            <a:fillRect/>
          </a:stretch>
        </p:blipFill>
        <p:spPr>
          <a:xfrm>
            <a:off x="8446575" y="1715998"/>
            <a:ext cx="2645959" cy="1883483"/>
          </a:xfrm>
          <a:prstGeom prst="rect">
            <a:avLst/>
          </a:prstGeom>
        </p:spPr>
      </p:pic>
      <p:pic>
        <p:nvPicPr>
          <p:cNvPr id="9" name="Picture 8">
            <a:extLst>
              <a:ext uri="{FF2B5EF4-FFF2-40B4-BE49-F238E27FC236}">
                <a16:creationId xmlns:a16="http://schemas.microsoft.com/office/drawing/2014/main" id="{466059B0-EB5B-B2C4-2EF2-17444DBB993D}"/>
              </a:ext>
            </a:extLst>
          </p:cNvPr>
          <p:cNvPicPr>
            <a:picLocks noChangeAspect="1"/>
          </p:cNvPicPr>
          <p:nvPr/>
        </p:nvPicPr>
        <p:blipFill>
          <a:blip r:embed="rId5"/>
          <a:stretch>
            <a:fillRect/>
          </a:stretch>
        </p:blipFill>
        <p:spPr>
          <a:xfrm>
            <a:off x="8922313" y="3922894"/>
            <a:ext cx="1694481" cy="1620982"/>
          </a:xfrm>
          <a:prstGeom prst="rect">
            <a:avLst/>
          </a:prstGeom>
        </p:spPr>
      </p:pic>
      <p:sp>
        <p:nvSpPr>
          <p:cNvPr id="5" name="Rectangle 2">
            <a:extLst>
              <a:ext uri="{FF2B5EF4-FFF2-40B4-BE49-F238E27FC236}">
                <a16:creationId xmlns:a16="http://schemas.microsoft.com/office/drawing/2014/main" id="{A62355AA-4329-12EF-DD99-8B844CC7750B}"/>
              </a:ext>
            </a:extLst>
          </p:cNvPr>
          <p:cNvSpPr>
            <a:spLocks noChangeArrowheads="1"/>
          </p:cNvSpPr>
          <p:nvPr/>
        </p:nvSpPr>
        <p:spPr bwMode="auto">
          <a:xfrm>
            <a:off x="152400" y="152400"/>
            <a:ext cx="12192000" cy="0"/>
          </a:xfrm>
          <a:prstGeom prst="rect">
            <a:avLst/>
          </a:prstGeom>
          <a:solidFill>
            <a:srgbClr val="F5F5F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custDataLst>
      <p:tags r:id="rId1"/>
    </p:custDataLst>
    <p:extLst>
      <p:ext uri="{BB962C8B-B14F-4D97-AF65-F5344CB8AC3E}">
        <p14:creationId xmlns:p14="http://schemas.microsoft.com/office/powerpoint/2010/main" val="17183948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92636A-7D98-456D-830C-8BDA6B6B8D46}"/>
              </a:ext>
            </a:extLst>
          </p:cNvPr>
          <p:cNvSpPr>
            <a:spLocks noGrp="1"/>
          </p:cNvSpPr>
          <p:nvPr>
            <p:ph idx="1"/>
          </p:nvPr>
        </p:nvSpPr>
        <p:spPr>
          <a:xfrm>
            <a:off x="838200" y="1361148"/>
            <a:ext cx="10515600" cy="4351338"/>
          </a:xfrm>
        </p:spPr>
        <p:txBody>
          <a:bodyPr>
            <a:normAutofit lnSpcReduction="10000"/>
          </a:bodyPr>
          <a:lstStyle/>
          <a:p>
            <a:pPr marL="0" indent="0">
              <a:spcAft>
                <a:spcPts val="1200"/>
              </a:spcAft>
              <a:buNone/>
            </a:pPr>
            <a:r>
              <a:rPr lang="es-MX" b="1" dirty="0"/>
              <a:t>Esfuerzo de Grupo:</a:t>
            </a:r>
          </a:p>
          <a:p>
            <a:pPr>
              <a:spcAft>
                <a:spcPts val="1200"/>
              </a:spcAft>
            </a:pPr>
            <a:r>
              <a:rPr lang="es-MX" dirty="0"/>
              <a:t>El IPM exitoso depende de la comunicación entre el personal de cuidado infantil y los profesionales del manejo de plagas. IPM es un esfuerzo de grupo. </a:t>
            </a:r>
          </a:p>
          <a:p>
            <a:pPr>
              <a:spcAft>
                <a:spcPts val="1200"/>
              </a:spcAft>
            </a:pPr>
            <a:r>
              <a:rPr lang="es-MX" dirty="0"/>
              <a:t>Comunique los niveles de plagas que son tolerables e intolerables. Por ejemplo, puede tolerar hormigas en el patio, pero no dentro del centro.</a:t>
            </a:r>
          </a:p>
          <a:p>
            <a:pPr>
              <a:spcAft>
                <a:spcPts val="1200"/>
              </a:spcAft>
            </a:pPr>
            <a:r>
              <a:rPr lang="es-MX" dirty="0"/>
              <a:t>Informe al PMP de cualquier cambio en la presencia de plagas que observe entre visitas.</a:t>
            </a:r>
          </a:p>
          <a:p>
            <a:pPr>
              <a:spcAft>
                <a:spcPts val="1200"/>
              </a:spcAft>
            </a:pPr>
            <a:endParaRPr lang="es-MX" dirty="0"/>
          </a:p>
        </p:txBody>
      </p:sp>
      <p:sp>
        <p:nvSpPr>
          <p:cNvPr id="2" name="Title 1">
            <a:extLst>
              <a:ext uri="{FF2B5EF4-FFF2-40B4-BE49-F238E27FC236}">
                <a16:creationId xmlns:a16="http://schemas.microsoft.com/office/drawing/2014/main" id="{E6B6459F-E72B-7137-FFD2-FBD88D842582}"/>
              </a:ext>
            </a:extLst>
          </p:cNvPr>
          <p:cNvSpPr txBox="1">
            <a:spLocks/>
          </p:cNvSpPr>
          <p:nvPr/>
        </p:nvSpPr>
        <p:spPr>
          <a:xfrm>
            <a:off x="0" y="17193"/>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s-MX" sz="3600" dirty="0">
                <a:solidFill>
                  <a:schemeClr val="bg1"/>
                </a:solidFill>
                <a:latin typeface="Arial" panose="020B0604020202020204" pitchFamily="34" charset="0"/>
                <a:cs typeface="Arial" panose="020B0604020202020204" pitchFamily="34" charset="0"/>
              </a:rPr>
              <a:t>Contratando a un PMP para prácticas IPM</a:t>
            </a:r>
          </a:p>
        </p:txBody>
      </p:sp>
    </p:spTree>
    <p:custDataLst>
      <p:tags r:id="rId1"/>
    </p:custDataLst>
    <p:extLst>
      <p:ext uri="{BB962C8B-B14F-4D97-AF65-F5344CB8AC3E}">
        <p14:creationId xmlns:p14="http://schemas.microsoft.com/office/powerpoint/2010/main" val="13228510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92636A-7D98-456D-830C-8BDA6B6B8D46}"/>
              </a:ext>
            </a:extLst>
          </p:cNvPr>
          <p:cNvSpPr>
            <a:spLocks noGrp="1"/>
          </p:cNvSpPr>
          <p:nvPr>
            <p:ph idx="1"/>
          </p:nvPr>
        </p:nvSpPr>
        <p:spPr>
          <a:xfrm>
            <a:off x="838200" y="1360677"/>
            <a:ext cx="4508715" cy="4351338"/>
          </a:xfrm>
        </p:spPr>
        <p:txBody>
          <a:bodyPr>
            <a:normAutofit lnSpcReduction="10000"/>
          </a:bodyPr>
          <a:lstStyle/>
          <a:p>
            <a:pPr marL="0" indent="0">
              <a:spcAft>
                <a:spcPts val="1200"/>
              </a:spcAft>
              <a:buNone/>
            </a:pPr>
            <a:r>
              <a:rPr lang="es-ES" b="1" dirty="0"/>
              <a:t>En parejas:</a:t>
            </a:r>
          </a:p>
          <a:p>
            <a:pPr>
              <a:spcAft>
                <a:spcPts val="1200"/>
              </a:spcAft>
            </a:pPr>
            <a:r>
              <a:rPr lang="es-ES" dirty="0"/>
              <a:t>Trabajen juntos y discutan cómo su programa cumplirá con los requisitos de la Ley de Escuelas Saludables para notificar, registrar, mantener registros y reportar.</a:t>
            </a:r>
          </a:p>
          <a:p>
            <a:pPr>
              <a:spcAft>
                <a:spcPts val="1200"/>
              </a:spcAft>
            </a:pPr>
            <a:r>
              <a:rPr lang="es-ES" dirty="0"/>
              <a:t>Incluya a su PMP en su plan de IPM.</a:t>
            </a:r>
            <a:endParaRPr lang="en-US" dirty="0"/>
          </a:p>
        </p:txBody>
      </p:sp>
      <p:sp>
        <p:nvSpPr>
          <p:cNvPr id="2" name="Title 1">
            <a:extLst>
              <a:ext uri="{FF2B5EF4-FFF2-40B4-BE49-F238E27FC236}">
                <a16:creationId xmlns:a16="http://schemas.microsoft.com/office/drawing/2014/main" id="{3C641408-1051-8210-4419-541CA53653CF}"/>
              </a:ext>
            </a:extLst>
          </p:cNvPr>
          <p:cNvSpPr txBox="1">
            <a:spLocks/>
          </p:cNvSpPr>
          <p:nvPr/>
        </p:nvSpPr>
        <p:spPr>
          <a:xfrm>
            <a:off x="0" y="17193"/>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s-MX" sz="3600" dirty="0">
                <a:solidFill>
                  <a:schemeClr val="bg1"/>
                </a:solidFill>
                <a:latin typeface="Arial" panose="020B0604020202020204" pitchFamily="34" charset="0"/>
                <a:cs typeface="Arial" panose="020B0604020202020204" pitchFamily="34" charset="0"/>
              </a:rPr>
              <a:t>Contratando a un PMP para prácticas IPM</a:t>
            </a:r>
          </a:p>
        </p:txBody>
      </p:sp>
      <p:pic>
        <p:nvPicPr>
          <p:cNvPr id="5" name="Picture 4">
            <a:extLst>
              <a:ext uri="{FF2B5EF4-FFF2-40B4-BE49-F238E27FC236}">
                <a16:creationId xmlns:a16="http://schemas.microsoft.com/office/drawing/2014/main" id="{7B1DD20A-3FDC-2057-743B-6E809718CB29}"/>
              </a:ext>
            </a:extLst>
          </p:cNvPr>
          <p:cNvPicPr>
            <a:picLocks noChangeAspect="1"/>
          </p:cNvPicPr>
          <p:nvPr/>
        </p:nvPicPr>
        <p:blipFill>
          <a:blip r:embed="rId4"/>
          <a:stretch>
            <a:fillRect/>
          </a:stretch>
        </p:blipFill>
        <p:spPr>
          <a:xfrm>
            <a:off x="6720591" y="1145985"/>
            <a:ext cx="4200147" cy="5358809"/>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9351467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CC3A36-0E84-879A-0EBF-5F5E3B716B3C}"/>
              </a:ext>
            </a:extLst>
          </p:cNvPr>
          <p:cNvPicPr/>
          <p:nvPr/>
        </p:nvPicPr>
        <p:blipFill rotWithShape="1">
          <a:blip r:embed="rId4"/>
          <a:srcRect l="16321" t="13905" r="66773" b="8540"/>
          <a:stretch/>
        </p:blipFill>
        <p:spPr bwMode="auto">
          <a:xfrm>
            <a:off x="2395210" y="1286356"/>
            <a:ext cx="4078838" cy="4837564"/>
          </a:xfrm>
          <a:prstGeom prst="rect">
            <a:avLst/>
          </a:prstGeom>
          <a:ln w="28575">
            <a:solidFill>
              <a:schemeClr val="tx1"/>
            </a:solid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3F179B0C-6BE7-DDAF-6BED-2D3E8C79E497}"/>
              </a:ext>
            </a:extLst>
          </p:cNvPr>
          <p:cNvPicPr/>
          <p:nvPr/>
        </p:nvPicPr>
        <p:blipFill rotWithShape="1">
          <a:blip r:embed="rId5"/>
          <a:srcRect l="16398" t="17796" r="66843" b="4987"/>
          <a:stretch/>
        </p:blipFill>
        <p:spPr bwMode="auto">
          <a:xfrm>
            <a:off x="6832017" y="1286358"/>
            <a:ext cx="4078836" cy="4837562"/>
          </a:xfrm>
          <a:prstGeom prst="rect">
            <a:avLst/>
          </a:prstGeom>
          <a:ln w="28575">
            <a:solidFill>
              <a:schemeClr val="tx1"/>
            </a:solidFill>
          </a:ln>
          <a:extLst>
            <a:ext uri="{53640926-AAD7-44D8-BBD7-CCE9431645EC}">
              <a14:shadowObscured xmlns:a14="http://schemas.microsoft.com/office/drawing/2010/main"/>
            </a:ext>
          </a:extLst>
        </p:spPr>
      </p:pic>
      <p:sp>
        <p:nvSpPr>
          <p:cNvPr id="6" name="Arrow: Right 5">
            <a:extLst>
              <a:ext uri="{FF2B5EF4-FFF2-40B4-BE49-F238E27FC236}">
                <a16:creationId xmlns:a16="http://schemas.microsoft.com/office/drawing/2014/main" id="{7918F70C-FA62-4D7F-B0CF-B473B57893DC}"/>
              </a:ext>
            </a:extLst>
          </p:cNvPr>
          <p:cNvSpPr/>
          <p:nvPr/>
        </p:nvSpPr>
        <p:spPr>
          <a:xfrm flipV="1">
            <a:off x="1627290" y="3338011"/>
            <a:ext cx="588936" cy="29171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89FD691F-2B9D-49CC-80D9-1226E4E5306C}"/>
              </a:ext>
            </a:extLst>
          </p:cNvPr>
          <p:cNvSpPr/>
          <p:nvPr/>
        </p:nvSpPr>
        <p:spPr>
          <a:xfrm flipV="1">
            <a:off x="1697708" y="4306923"/>
            <a:ext cx="588936" cy="29171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903A9C31-541A-4224-BFF0-6BE789EA6920}"/>
              </a:ext>
            </a:extLst>
          </p:cNvPr>
          <p:cNvSpPr/>
          <p:nvPr/>
        </p:nvSpPr>
        <p:spPr>
          <a:xfrm flipV="1">
            <a:off x="1691270" y="4762778"/>
            <a:ext cx="588936" cy="29171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a:extLst>
              <a:ext uri="{FF2B5EF4-FFF2-40B4-BE49-F238E27FC236}">
                <a16:creationId xmlns:a16="http://schemas.microsoft.com/office/drawing/2014/main" id="{A05C55DD-2E7D-FC48-6655-A0114DF548AA}"/>
              </a:ext>
            </a:extLst>
          </p:cNvPr>
          <p:cNvSpPr txBox="1">
            <a:spLocks/>
          </p:cNvSpPr>
          <p:nvPr/>
        </p:nvSpPr>
        <p:spPr>
          <a:xfrm>
            <a:off x="563526" y="0"/>
            <a:ext cx="11628474"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s-MX" sz="2400" dirty="0">
                <a:solidFill>
                  <a:schemeClr val="bg1"/>
                </a:solidFill>
                <a:latin typeface="Arial" panose="020B0604020202020204" pitchFamily="34" charset="0"/>
                <a:cs typeface="Arial" panose="020B0604020202020204" pitchFamily="34" charset="0"/>
              </a:rPr>
              <a:t>Plantilla:</a:t>
            </a:r>
          </a:p>
          <a:p>
            <a:pPr algn="ctr"/>
            <a:r>
              <a:rPr lang="es-MX" sz="3600" dirty="0">
                <a:solidFill>
                  <a:schemeClr val="bg1"/>
                </a:solidFill>
                <a:latin typeface="Arial" panose="020B0604020202020204" pitchFamily="34" charset="0"/>
                <a:cs typeface="Arial" panose="020B0604020202020204" pitchFamily="34" charset="0"/>
              </a:rPr>
              <a:t>Plan de Manejo Integrado para el Control de Plagas</a:t>
            </a:r>
          </a:p>
        </p:txBody>
      </p:sp>
      <p:pic>
        <p:nvPicPr>
          <p:cNvPr id="11" name="Picture 10">
            <a:extLst>
              <a:ext uri="{FF2B5EF4-FFF2-40B4-BE49-F238E27FC236}">
                <a16:creationId xmlns:a16="http://schemas.microsoft.com/office/drawing/2014/main" id="{C3C1236D-BD98-DB83-F0B8-4E5D7354080F}"/>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5274450" y="6309460"/>
            <a:ext cx="1557567" cy="386374"/>
          </a:xfrm>
          <a:prstGeom prst="rect">
            <a:avLst/>
          </a:prstGeom>
          <a:solidFill>
            <a:schemeClr val="accent3">
              <a:lumMod val="20000"/>
              <a:lumOff val="80000"/>
              <a:alpha val="0"/>
            </a:schemeClr>
          </a:solidFill>
        </p:spPr>
      </p:pic>
      <p:sp>
        <p:nvSpPr>
          <p:cNvPr id="2" name="TextBox 1">
            <a:extLst>
              <a:ext uri="{FF2B5EF4-FFF2-40B4-BE49-F238E27FC236}">
                <a16:creationId xmlns:a16="http://schemas.microsoft.com/office/drawing/2014/main" id="{D2CACFAB-8F7E-B73D-4E1B-F2B33BE8F351}"/>
              </a:ext>
            </a:extLst>
          </p:cNvPr>
          <p:cNvSpPr txBox="1"/>
          <p:nvPr/>
        </p:nvSpPr>
        <p:spPr>
          <a:xfrm>
            <a:off x="92796" y="3283142"/>
            <a:ext cx="1431203" cy="2277547"/>
          </a:xfrm>
          <a:prstGeom prst="rect">
            <a:avLst/>
          </a:prstGeom>
          <a:noFill/>
        </p:spPr>
        <p:txBody>
          <a:bodyPr wrap="square" rtlCol="0">
            <a:spAutoFit/>
          </a:bodyPr>
          <a:lstStyle/>
          <a:p>
            <a:r>
              <a:rPr lang="es-MX" sz="1400" dirty="0"/>
              <a:t>Equipo de IPM</a:t>
            </a:r>
          </a:p>
          <a:p>
            <a:endParaRPr lang="es-MX" sz="1600" dirty="0"/>
          </a:p>
          <a:p>
            <a:endParaRPr lang="es-MX" sz="1400" dirty="0"/>
          </a:p>
          <a:p>
            <a:r>
              <a:rPr lang="es-MX" sz="1400" dirty="0"/>
              <a:t>Contratación para el manejo de plagas</a:t>
            </a:r>
          </a:p>
          <a:p>
            <a:endParaRPr lang="es-MX" sz="1400" dirty="0"/>
          </a:p>
          <a:p>
            <a:r>
              <a:rPr lang="es-MX" sz="1400" dirty="0"/>
              <a:t>Identificación, monitoreo, e inspección</a:t>
            </a:r>
          </a:p>
        </p:txBody>
      </p:sp>
    </p:spTree>
    <p:custDataLst>
      <p:tags r:id="rId1"/>
    </p:custDataLst>
    <p:extLst>
      <p:ext uri="{BB962C8B-B14F-4D97-AF65-F5344CB8AC3E}">
        <p14:creationId xmlns:p14="http://schemas.microsoft.com/office/powerpoint/2010/main" val="18579484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8091D0F-E93C-4D65-8FEC-A14AB23C0D20}"/>
              </a:ext>
            </a:extLst>
          </p:cNvPr>
          <p:cNvSpPr>
            <a:spLocks noGrp="1"/>
          </p:cNvSpPr>
          <p:nvPr>
            <p:ph idx="1"/>
          </p:nvPr>
        </p:nvSpPr>
        <p:spPr>
          <a:xfrm>
            <a:off x="446567" y="1499731"/>
            <a:ext cx="5497033" cy="4891664"/>
          </a:xfrm>
        </p:spPr>
        <p:txBody>
          <a:bodyPr>
            <a:normAutofit/>
          </a:bodyPr>
          <a:lstStyle/>
          <a:p>
            <a:r>
              <a:rPr lang="es-ES" dirty="0"/>
              <a:t>Un PMP que usa IPM puede pasar su tiempo inspeccionando la propiedad, monitoreando plagas e implementando estrategias de prevención en lugar de aplicar pesticidas.</a:t>
            </a:r>
          </a:p>
          <a:p>
            <a:r>
              <a:rPr lang="es-ES" dirty="0"/>
              <a:t>Es posible que tengan sugerencias para el diseño de su jardín o para regar su jardín que reducirán la probabilidad de plagas.</a:t>
            </a:r>
            <a:endParaRPr lang="en-US" dirty="0"/>
          </a:p>
        </p:txBody>
      </p:sp>
      <p:sp>
        <p:nvSpPr>
          <p:cNvPr id="2" name="Title 1">
            <a:extLst>
              <a:ext uri="{FF2B5EF4-FFF2-40B4-BE49-F238E27FC236}">
                <a16:creationId xmlns:a16="http://schemas.microsoft.com/office/drawing/2014/main" id="{15D0B713-64F3-B36A-0D5D-20EDFFCE1439}"/>
              </a:ext>
            </a:extLst>
          </p:cNvPr>
          <p:cNvSpPr txBox="1">
            <a:spLocks/>
          </p:cNvSpPr>
          <p:nvPr/>
        </p:nvSpPr>
        <p:spPr>
          <a:xfrm>
            <a:off x="0" y="17193"/>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s-ES" sz="3600" dirty="0">
                <a:solidFill>
                  <a:schemeClr val="bg1"/>
                </a:solidFill>
                <a:latin typeface="Arial" panose="020B0604020202020204" pitchFamily="34" charset="0"/>
                <a:cs typeface="Arial" panose="020B0604020202020204" pitchFamily="34" charset="0"/>
              </a:rPr>
              <a:t>¿Cómo podría verse el IPM de un PMP?</a:t>
            </a:r>
            <a:endParaRPr lang="en-US" sz="3600" dirty="0">
              <a:solidFill>
                <a:schemeClr val="bg1"/>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EC2BFADB-EA93-6BC3-BB76-1D3015B2D5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499731"/>
            <a:ext cx="6096000" cy="4064000"/>
          </a:xfrm>
          <a:prstGeom prst="rect">
            <a:avLst/>
          </a:prstGeom>
        </p:spPr>
      </p:pic>
    </p:spTree>
    <p:custDataLst>
      <p:tags r:id="rId1"/>
    </p:custDataLst>
    <p:extLst>
      <p:ext uri="{BB962C8B-B14F-4D97-AF65-F5344CB8AC3E}">
        <p14:creationId xmlns:p14="http://schemas.microsoft.com/office/powerpoint/2010/main" val="12334178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A441B10D-EC73-4076-AAEB-0C75D0F01050}"/>
              </a:ext>
            </a:extLst>
          </p:cNvPr>
          <p:cNvSpPr>
            <a:spLocks noGrp="1"/>
          </p:cNvSpPr>
          <p:nvPr>
            <p:ph idx="1"/>
          </p:nvPr>
        </p:nvSpPr>
        <p:spPr>
          <a:xfrm>
            <a:off x="968825" y="1509608"/>
            <a:ext cx="7051225" cy="4033436"/>
          </a:xfrm>
        </p:spPr>
        <p:txBody>
          <a:bodyPr/>
          <a:lstStyle/>
          <a:p>
            <a:pPr>
              <a:spcAft>
                <a:spcPts val="1200"/>
              </a:spcAft>
              <a:defRPr/>
            </a:pPr>
            <a:r>
              <a:rPr lang="es-ES" sz="2800" dirty="0">
                <a:solidFill>
                  <a:srgbClr val="FF0000"/>
                </a:solidFill>
                <a:latin typeface="Arial"/>
                <a:cs typeface="Arial"/>
              </a:rPr>
              <a:t>Un enfoque más seguro y sostenible que utiliza el método menos tóxico y eficaz para resolver los problemas de plagas. Se centra en:</a:t>
            </a:r>
          </a:p>
          <a:p>
            <a:pPr marL="800100" lvl="1" indent="-342900">
              <a:spcBef>
                <a:spcPts val="1200"/>
              </a:spcBef>
              <a:buFont typeface="Wingdings" panose="05000000000000000000" pitchFamily="2" charset="2"/>
              <a:buChar char="ü"/>
              <a:defRPr/>
            </a:pPr>
            <a:r>
              <a:rPr lang="es-ES" dirty="0">
                <a:solidFill>
                  <a:srgbClr val="009999"/>
                </a:solidFill>
                <a:latin typeface="Arial"/>
                <a:cs typeface="Arial"/>
              </a:rPr>
              <a:t>Prevención de infestaciones</a:t>
            </a:r>
          </a:p>
          <a:p>
            <a:pPr marL="800100" lvl="1" indent="-342900">
              <a:spcBef>
                <a:spcPts val="1200"/>
              </a:spcBef>
              <a:buFont typeface="Wingdings" panose="05000000000000000000" pitchFamily="2" charset="2"/>
              <a:buChar char="ü"/>
              <a:defRPr/>
            </a:pPr>
            <a:r>
              <a:rPr lang="es-ES" dirty="0">
                <a:solidFill>
                  <a:srgbClr val="009999"/>
                </a:solidFill>
                <a:latin typeface="Arial"/>
                <a:cs typeface="Arial"/>
              </a:rPr>
              <a:t>Monitoreo de plagas</a:t>
            </a:r>
          </a:p>
          <a:p>
            <a:pPr marL="800100" lvl="1" indent="-342900">
              <a:spcBef>
                <a:spcPts val="1200"/>
              </a:spcBef>
              <a:buFont typeface="Wingdings" panose="05000000000000000000" pitchFamily="2" charset="2"/>
              <a:buChar char="ü"/>
              <a:defRPr/>
            </a:pPr>
            <a:r>
              <a:rPr lang="es-ES" dirty="0">
                <a:solidFill>
                  <a:srgbClr val="009999"/>
                </a:solidFill>
                <a:latin typeface="Arial"/>
                <a:cs typeface="Arial"/>
              </a:rPr>
              <a:t>Reducir el uso de pesticidas</a:t>
            </a:r>
          </a:p>
          <a:p>
            <a:pPr marL="800100" lvl="1" indent="-342900">
              <a:spcBef>
                <a:spcPts val="1200"/>
              </a:spcBef>
              <a:buFont typeface="Wingdings" panose="05000000000000000000" pitchFamily="2" charset="2"/>
              <a:buChar char="ü"/>
              <a:defRPr/>
            </a:pPr>
            <a:r>
              <a:rPr lang="es-ES" dirty="0">
                <a:solidFill>
                  <a:srgbClr val="009999"/>
                </a:solidFill>
                <a:latin typeface="Arial"/>
                <a:cs typeface="Arial"/>
              </a:rPr>
              <a:t> Minimizar los riesgos a la salud de las personas y el medio ambiente.</a:t>
            </a:r>
          </a:p>
        </p:txBody>
      </p:sp>
      <p:sp>
        <p:nvSpPr>
          <p:cNvPr id="12" name="TextBox 11">
            <a:extLst>
              <a:ext uri="{FF2B5EF4-FFF2-40B4-BE49-F238E27FC236}">
                <a16:creationId xmlns:a16="http://schemas.microsoft.com/office/drawing/2014/main" id="{3835481E-8626-424D-A5A9-9E7C37E8B7E0}"/>
              </a:ext>
            </a:extLst>
          </p:cNvPr>
          <p:cNvSpPr txBox="1"/>
          <p:nvPr/>
        </p:nvSpPr>
        <p:spPr>
          <a:xfrm>
            <a:off x="8543907" y="4944449"/>
            <a:ext cx="3164883" cy="1246495"/>
          </a:xfrm>
          <a:prstGeom prst="rect">
            <a:avLst/>
          </a:prstGeom>
          <a:noFill/>
        </p:spPr>
        <p:txBody>
          <a:bodyPr wrap="square" rtlCol="0">
            <a:spAutoFit/>
          </a:bodyPr>
          <a:lstStyle/>
          <a:p>
            <a:pPr>
              <a:lnSpc>
                <a:spcPts val="2960"/>
              </a:lnSpc>
            </a:pPr>
            <a:r>
              <a:rPr lang="es-MX" sz="2800" i="1" dirty="0">
                <a:solidFill>
                  <a:srgbClr val="7030A0"/>
                </a:solidFill>
                <a:latin typeface="Arial" panose="020B0604020202020204" pitchFamily="34" charset="0"/>
                <a:ea typeface="Yu Gothic UI Semilight" panose="020B0400000000000000" pitchFamily="34" charset="-128"/>
                <a:cs typeface="Arial" panose="020B0604020202020204" pitchFamily="34" charset="0"/>
              </a:rPr>
              <a:t>¡No permitas que las plagas se sientan en casa!</a:t>
            </a:r>
          </a:p>
        </p:txBody>
      </p:sp>
      <p:sp>
        <p:nvSpPr>
          <p:cNvPr id="3" name="Title 1">
            <a:extLst>
              <a:ext uri="{FF2B5EF4-FFF2-40B4-BE49-F238E27FC236}">
                <a16:creationId xmlns:a16="http://schemas.microsoft.com/office/drawing/2014/main" id="{68456C95-F0E4-4B5E-7987-5D551023A4CE}"/>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s-MX" sz="3600" dirty="0">
                <a:solidFill>
                  <a:schemeClr val="bg1"/>
                </a:solidFill>
                <a:latin typeface="Arial" panose="020B0604020202020204" pitchFamily="34" charset="0"/>
                <a:cs typeface="Arial" panose="020B0604020202020204" pitchFamily="34" charset="0"/>
              </a:rPr>
              <a:t>¿Qué es IPM?</a:t>
            </a:r>
          </a:p>
        </p:txBody>
      </p:sp>
      <p:pic>
        <p:nvPicPr>
          <p:cNvPr id="4" name="Picture 3">
            <a:extLst>
              <a:ext uri="{FF2B5EF4-FFF2-40B4-BE49-F238E27FC236}">
                <a16:creationId xmlns:a16="http://schemas.microsoft.com/office/drawing/2014/main" id="{0A3043F6-9D10-4E28-955B-FF1DA3E924E4}"/>
              </a:ext>
            </a:extLst>
          </p:cNvPr>
          <p:cNvPicPr>
            <a:picLocks noChangeAspect="1"/>
          </p:cNvPicPr>
          <p:nvPr/>
        </p:nvPicPr>
        <p:blipFill>
          <a:blip r:embed="rId4"/>
          <a:stretch>
            <a:fillRect/>
          </a:stretch>
        </p:blipFill>
        <p:spPr>
          <a:xfrm>
            <a:off x="8608643" y="2409728"/>
            <a:ext cx="3029114" cy="2438288"/>
          </a:xfrm>
          <a:prstGeom prst="rect">
            <a:avLst/>
          </a:prstGeom>
        </p:spPr>
      </p:pic>
    </p:spTree>
    <p:custDataLst>
      <p:tags r:id="rId1"/>
    </p:custDataLst>
    <p:extLst>
      <p:ext uri="{BB962C8B-B14F-4D97-AF65-F5344CB8AC3E}">
        <p14:creationId xmlns:p14="http://schemas.microsoft.com/office/powerpoint/2010/main" val="2918326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8091D0F-E93C-4D65-8FEC-A14AB23C0D20}"/>
              </a:ext>
            </a:extLst>
          </p:cNvPr>
          <p:cNvSpPr>
            <a:spLocks noGrp="1"/>
          </p:cNvSpPr>
          <p:nvPr>
            <p:ph idx="1"/>
          </p:nvPr>
        </p:nvSpPr>
        <p:spPr>
          <a:xfrm>
            <a:off x="927100" y="1385861"/>
            <a:ext cx="5854700" cy="4351338"/>
          </a:xfrm>
        </p:spPr>
        <p:txBody>
          <a:bodyPr>
            <a:normAutofit/>
          </a:bodyPr>
          <a:lstStyle/>
          <a:p>
            <a:pPr marL="0" indent="0">
              <a:buNone/>
            </a:pPr>
            <a:r>
              <a:rPr lang="es-MX" dirty="0"/>
              <a:t>Deben usar pesticidas de bajo riesgo, exentos de la Ley de Escuelas Saludables, tales como:</a:t>
            </a:r>
          </a:p>
          <a:p>
            <a:r>
              <a:rPr lang="es-MX" dirty="0"/>
              <a:t>Cebos autónomos</a:t>
            </a:r>
          </a:p>
          <a:p>
            <a:r>
              <a:rPr lang="es-MX" dirty="0"/>
              <a:t>Geles/pastas para las grietas y huecos</a:t>
            </a:r>
          </a:p>
          <a:p>
            <a:r>
              <a:rPr lang="es-MX" dirty="0"/>
              <a:t>Trampas</a:t>
            </a:r>
          </a:p>
          <a:p>
            <a:r>
              <a:rPr lang="es-MX" dirty="0"/>
              <a:t>Pesticidas de riesgo mínimo exentos del registro de la EPA</a:t>
            </a:r>
          </a:p>
        </p:txBody>
      </p:sp>
      <p:sp>
        <p:nvSpPr>
          <p:cNvPr id="2" name="Title 1">
            <a:extLst>
              <a:ext uri="{FF2B5EF4-FFF2-40B4-BE49-F238E27FC236}">
                <a16:creationId xmlns:a16="http://schemas.microsoft.com/office/drawing/2014/main" id="{E2B8ECDE-B6B0-8F1C-96A8-F2CBF6917F28}"/>
              </a:ext>
            </a:extLst>
          </p:cNvPr>
          <p:cNvSpPr txBox="1">
            <a:spLocks/>
          </p:cNvSpPr>
          <p:nvPr/>
        </p:nvSpPr>
        <p:spPr>
          <a:xfrm>
            <a:off x="0" y="17193"/>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s-ES" sz="3600" dirty="0">
                <a:solidFill>
                  <a:schemeClr val="bg1"/>
                </a:solidFill>
                <a:latin typeface="Arial" panose="020B0604020202020204" pitchFamily="34" charset="0"/>
                <a:cs typeface="Arial" panose="020B0604020202020204" pitchFamily="34" charset="0"/>
              </a:rPr>
              <a:t>¿Cómo podría verse el IPM de un PMP?</a:t>
            </a:r>
            <a:endParaRPr lang="en-US" sz="3600" dirty="0">
              <a:solidFill>
                <a:schemeClr val="bg1"/>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61C22287-C5DE-21E2-DE3F-A3C013CB2921}"/>
              </a:ext>
            </a:extLst>
          </p:cNvPr>
          <p:cNvPicPr>
            <a:picLocks noChangeAspect="1"/>
          </p:cNvPicPr>
          <p:nvPr/>
        </p:nvPicPr>
        <p:blipFill>
          <a:blip r:embed="rId4"/>
          <a:stretch>
            <a:fillRect/>
          </a:stretch>
        </p:blipFill>
        <p:spPr>
          <a:xfrm>
            <a:off x="7208874" y="1216495"/>
            <a:ext cx="4239785" cy="5361051"/>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8982085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8091D0F-E93C-4D65-8FEC-A14AB23C0D20}"/>
              </a:ext>
            </a:extLst>
          </p:cNvPr>
          <p:cNvSpPr>
            <a:spLocks noGrp="1"/>
          </p:cNvSpPr>
          <p:nvPr>
            <p:ph sz="half" idx="1"/>
          </p:nvPr>
        </p:nvSpPr>
        <p:spPr>
          <a:xfrm>
            <a:off x="914400" y="1344582"/>
            <a:ext cx="5181600" cy="4351338"/>
          </a:xfrm>
        </p:spPr>
        <p:txBody>
          <a:bodyPr>
            <a:normAutofit fontScale="92500" lnSpcReduction="10000"/>
          </a:bodyPr>
          <a:lstStyle/>
          <a:p>
            <a:pPr marL="0" indent="0">
              <a:buNone/>
            </a:pPr>
            <a:r>
              <a:rPr lang="es-MX" dirty="0">
                <a:latin typeface="Arial" panose="020B0604020202020204" pitchFamily="34" charset="0"/>
                <a:cs typeface="Arial" panose="020B0604020202020204" pitchFamily="34" charset="0"/>
              </a:rPr>
              <a:t>El PMP posiblemente…</a:t>
            </a:r>
          </a:p>
          <a:p>
            <a:r>
              <a:rPr lang="es-MX" b="0" i="0" dirty="0">
                <a:solidFill>
                  <a:srgbClr val="1B1B1B"/>
                </a:solidFill>
                <a:effectLst/>
                <a:latin typeface="Source Sans Pro Web"/>
              </a:rPr>
              <a:t>Señale problemas como brechas en edificios y tuberías con fugas.</a:t>
            </a:r>
          </a:p>
          <a:p>
            <a:r>
              <a:rPr lang="es-MX" b="0" i="0" dirty="0">
                <a:solidFill>
                  <a:srgbClr val="1B1B1B"/>
                </a:solidFill>
                <a:effectLst/>
                <a:latin typeface="Source Sans Pro Web"/>
              </a:rPr>
              <a:t>Pida que sea paciente porque IPM lleva tiempo y es posible que no vea los resultados de inmediato.</a:t>
            </a:r>
          </a:p>
          <a:p>
            <a:r>
              <a:rPr lang="es-MX" b="0" i="0" dirty="0">
                <a:solidFill>
                  <a:srgbClr val="1B1B1B"/>
                </a:solidFill>
                <a:effectLst/>
                <a:latin typeface="Source Sans Pro Web"/>
              </a:rPr>
              <a:t>Sugiera múltiples visitas, ya que muy pocas infestaciones se controlan en una sola visita</a:t>
            </a:r>
          </a:p>
          <a:p>
            <a:pPr marL="0" indent="0">
              <a:buNone/>
            </a:pPr>
            <a:endParaRPr lang="es-MX" dirty="0">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C11EE9C0-BD4D-789E-8544-C2CDE08E3E42}"/>
              </a:ext>
            </a:extLst>
          </p:cNvPr>
          <p:cNvSpPr txBox="1">
            <a:spLocks/>
          </p:cNvSpPr>
          <p:nvPr/>
        </p:nvSpPr>
        <p:spPr>
          <a:xfrm>
            <a:off x="0" y="17193"/>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s-ES" sz="3600" dirty="0">
                <a:solidFill>
                  <a:schemeClr val="bg1"/>
                </a:solidFill>
                <a:latin typeface="Arial" panose="020B0604020202020204" pitchFamily="34" charset="0"/>
                <a:cs typeface="Arial" panose="020B0604020202020204" pitchFamily="34" charset="0"/>
              </a:rPr>
              <a:t>¿Cómo podría verse el IPM de un PMP?</a:t>
            </a:r>
            <a:endParaRPr lang="en-US" sz="3600" dirty="0">
              <a:solidFill>
                <a:schemeClr val="bg1"/>
              </a:solidFill>
              <a:latin typeface="Arial" panose="020B0604020202020204" pitchFamily="34" charset="0"/>
              <a:cs typeface="Arial" panose="020B0604020202020204" pitchFamily="34" charset="0"/>
            </a:endParaRPr>
          </a:p>
        </p:txBody>
      </p:sp>
      <p:pic>
        <p:nvPicPr>
          <p:cNvPr id="8" name="Content Placeholder 6">
            <a:extLst>
              <a:ext uri="{FF2B5EF4-FFF2-40B4-BE49-F238E27FC236}">
                <a16:creationId xmlns:a16="http://schemas.microsoft.com/office/drawing/2014/main" id="{30AF3176-B185-06C0-009F-5D54ECC8AE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3000" y="1344582"/>
            <a:ext cx="6207995" cy="4144443"/>
          </a:xfrm>
          <a:prstGeom prst="rect">
            <a:avLst/>
          </a:prstGeom>
        </p:spPr>
      </p:pic>
    </p:spTree>
    <p:custDataLst>
      <p:tags r:id="rId1"/>
    </p:custDataLst>
    <p:extLst>
      <p:ext uri="{BB962C8B-B14F-4D97-AF65-F5344CB8AC3E}">
        <p14:creationId xmlns:p14="http://schemas.microsoft.com/office/powerpoint/2010/main" val="42101153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AC8EEC2E-73A3-4D44-A9D8-15F0B0043DDC}"/>
              </a:ext>
            </a:extLst>
          </p:cNvPr>
          <p:cNvSpPr>
            <a:spLocks noGrp="1"/>
          </p:cNvSpPr>
          <p:nvPr>
            <p:ph idx="1"/>
          </p:nvPr>
        </p:nvSpPr>
        <p:spPr>
          <a:xfrm>
            <a:off x="838200" y="1253331"/>
            <a:ext cx="6413500" cy="4351338"/>
          </a:xfrm>
        </p:spPr>
        <p:txBody>
          <a:bodyPr/>
          <a:lstStyle/>
          <a:p>
            <a:pPr marL="0" indent="0">
              <a:buNone/>
            </a:pPr>
            <a:r>
              <a:rPr lang="es-MX" dirty="0"/>
              <a:t>Los requisitos de la Ley de Escuelas Saludables no aplican si contrato a un PMP.</a:t>
            </a:r>
          </a:p>
          <a:p>
            <a:pPr marL="0" indent="0">
              <a:buNone/>
            </a:pPr>
            <a:endParaRPr lang="es-MX" dirty="0"/>
          </a:p>
          <a:p>
            <a:pPr marL="0" indent="0">
              <a:buNone/>
            </a:pPr>
            <a:r>
              <a:rPr lang="es-MX" dirty="0"/>
              <a:t>Verdad</a:t>
            </a:r>
          </a:p>
          <a:p>
            <a:pPr marL="0" indent="0">
              <a:buNone/>
            </a:pPr>
            <a:endParaRPr lang="es-MX" dirty="0"/>
          </a:p>
          <a:p>
            <a:pPr marL="0" indent="0">
              <a:buNone/>
            </a:pPr>
            <a:r>
              <a:rPr lang="es-MX" dirty="0"/>
              <a:t>Falso</a:t>
            </a:r>
          </a:p>
        </p:txBody>
      </p:sp>
      <p:sp>
        <p:nvSpPr>
          <p:cNvPr id="3" name="Title 1">
            <a:extLst>
              <a:ext uri="{FF2B5EF4-FFF2-40B4-BE49-F238E27FC236}">
                <a16:creationId xmlns:a16="http://schemas.microsoft.com/office/drawing/2014/main" id="{108925BD-ED3E-CE59-B6B7-6584EB6008EB}"/>
              </a:ext>
            </a:extLst>
          </p:cNvPr>
          <p:cNvSpPr txBox="1">
            <a:spLocks/>
          </p:cNvSpPr>
          <p:nvPr/>
        </p:nvSpPr>
        <p:spPr>
          <a:xfrm>
            <a:off x="0" y="17193"/>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s-MX" sz="3600" dirty="0">
                <a:solidFill>
                  <a:schemeClr val="bg1"/>
                </a:solidFill>
                <a:latin typeface="Arial" panose="020B0604020202020204" pitchFamily="34" charset="0"/>
                <a:cs typeface="Arial" panose="020B0604020202020204" pitchFamily="34" charset="0"/>
              </a:rPr>
              <a:t>Prueba</a:t>
            </a:r>
          </a:p>
        </p:txBody>
      </p:sp>
      <p:pic>
        <p:nvPicPr>
          <p:cNvPr id="4" name="Picture 3" descr="Icon&#10;&#10;Description automatically generated">
            <a:extLst>
              <a:ext uri="{FF2B5EF4-FFF2-40B4-BE49-F238E27FC236}">
                <a16:creationId xmlns:a16="http://schemas.microsoft.com/office/drawing/2014/main" id="{BA8DB266-D10B-7FAB-D525-233FB44619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3000" y="685800"/>
            <a:ext cx="2950465" cy="3397250"/>
          </a:xfrm>
          <a:prstGeom prst="rect">
            <a:avLst/>
          </a:prstGeom>
        </p:spPr>
      </p:pic>
    </p:spTree>
    <p:custDataLst>
      <p:tags r:id="rId1"/>
    </p:custDataLst>
    <p:extLst>
      <p:ext uri="{BB962C8B-B14F-4D97-AF65-F5344CB8AC3E}">
        <p14:creationId xmlns:p14="http://schemas.microsoft.com/office/powerpoint/2010/main" val="12854564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72E49AD5-FED5-431E-8113-745054CD15DD}"/>
              </a:ext>
            </a:extLst>
          </p:cNvPr>
          <p:cNvSpPr/>
          <p:nvPr/>
        </p:nvSpPr>
        <p:spPr>
          <a:xfrm>
            <a:off x="723014" y="3840341"/>
            <a:ext cx="1294648" cy="85205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5">
            <a:extLst>
              <a:ext uri="{FF2B5EF4-FFF2-40B4-BE49-F238E27FC236}">
                <a16:creationId xmlns:a16="http://schemas.microsoft.com/office/drawing/2014/main" id="{61AF80CE-0F8D-AC59-5ED9-375C0D5B797B}"/>
              </a:ext>
            </a:extLst>
          </p:cNvPr>
          <p:cNvSpPr>
            <a:spLocks noGrp="1"/>
          </p:cNvSpPr>
          <p:nvPr>
            <p:ph idx="1"/>
          </p:nvPr>
        </p:nvSpPr>
        <p:spPr>
          <a:xfrm>
            <a:off x="838200" y="1253331"/>
            <a:ext cx="6413500" cy="4351338"/>
          </a:xfrm>
        </p:spPr>
        <p:txBody>
          <a:bodyPr/>
          <a:lstStyle/>
          <a:p>
            <a:pPr marL="0" indent="0">
              <a:buNone/>
            </a:pPr>
            <a:r>
              <a:rPr lang="es-MX" dirty="0"/>
              <a:t>Los requisitos de la Ley de Escuelas Saludables no aplican si contrato a un PMP.</a:t>
            </a:r>
          </a:p>
          <a:p>
            <a:pPr marL="0" indent="0">
              <a:buNone/>
            </a:pPr>
            <a:endParaRPr lang="es-MX" dirty="0"/>
          </a:p>
          <a:p>
            <a:pPr marL="0" indent="0">
              <a:buNone/>
            </a:pPr>
            <a:r>
              <a:rPr lang="es-MX" dirty="0"/>
              <a:t>Verdad</a:t>
            </a:r>
          </a:p>
          <a:p>
            <a:pPr marL="0" indent="0">
              <a:buNone/>
            </a:pPr>
            <a:endParaRPr lang="es-MX" dirty="0"/>
          </a:p>
          <a:p>
            <a:pPr marL="0" indent="0">
              <a:buNone/>
            </a:pPr>
            <a:r>
              <a:rPr lang="es-MX" dirty="0"/>
              <a:t>Falso</a:t>
            </a:r>
          </a:p>
        </p:txBody>
      </p:sp>
      <p:sp>
        <p:nvSpPr>
          <p:cNvPr id="11" name="Title 1">
            <a:extLst>
              <a:ext uri="{FF2B5EF4-FFF2-40B4-BE49-F238E27FC236}">
                <a16:creationId xmlns:a16="http://schemas.microsoft.com/office/drawing/2014/main" id="{EF5287C5-77FB-AA8D-0024-BB1CD6E4F88C}"/>
              </a:ext>
            </a:extLst>
          </p:cNvPr>
          <p:cNvSpPr txBox="1">
            <a:spLocks/>
          </p:cNvSpPr>
          <p:nvPr/>
        </p:nvSpPr>
        <p:spPr>
          <a:xfrm>
            <a:off x="0" y="17193"/>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s-MX" sz="3600" dirty="0">
                <a:solidFill>
                  <a:schemeClr val="bg1"/>
                </a:solidFill>
                <a:latin typeface="Arial" panose="020B0604020202020204" pitchFamily="34" charset="0"/>
                <a:cs typeface="Arial" panose="020B0604020202020204" pitchFamily="34" charset="0"/>
              </a:rPr>
              <a:t>Prueba</a:t>
            </a:r>
          </a:p>
        </p:txBody>
      </p:sp>
      <p:pic>
        <p:nvPicPr>
          <p:cNvPr id="12" name="Picture 11" descr="Icon&#10;&#10;Description automatically generated">
            <a:extLst>
              <a:ext uri="{FF2B5EF4-FFF2-40B4-BE49-F238E27FC236}">
                <a16:creationId xmlns:a16="http://schemas.microsoft.com/office/drawing/2014/main" id="{CF4DFD5A-1542-46C3-C1BC-455AEAECDA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63000" y="685800"/>
            <a:ext cx="2950465" cy="3397250"/>
          </a:xfrm>
          <a:prstGeom prst="rect">
            <a:avLst/>
          </a:prstGeom>
        </p:spPr>
      </p:pic>
    </p:spTree>
    <p:custDataLst>
      <p:tags r:id="rId1"/>
    </p:custDataLst>
    <p:extLst>
      <p:ext uri="{BB962C8B-B14F-4D97-AF65-F5344CB8AC3E}">
        <p14:creationId xmlns:p14="http://schemas.microsoft.com/office/powerpoint/2010/main" val="42768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AC8EEC2E-73A3-4D44-A9D8-15F0B0043DDC}"/>
              </a:ext>
            </a:extLst>
          </p:cNvPr>
          <p:cNvSpPr>
            <a:spLocks noGrp="1"/>
          </p:cNvSpPr>
          <p:nvPr>
            <p:ph idx="1"/>
          </p:nvPr>
        </p:nvSpPr>
        <p:spPr>
          <a:xfrm>
            <a:off x="838200" y="1253331"/>
            <a:ext cx="10515600" cy="4351338"/>
          </a:xfrm>
        </p:spPr>
        <p:txBody>
          <a:bodyPr>
            <a:normAutofit/>
          </a:bodyPr>
          <a:lstStyle/>
          <a:p>
            <a:pPr marL="0" indent="0">
              <a:buNone/>
            </a:pPr>
            <a:r>
              <a:rPr lang="es-MX" b="1" dirty="0"/>
              <a:t>Cuál declaración </a:t>
            </a:r>
            <a:r>
              <a:rPr lang="es-MX" b="1" i="1" dirty="0">
                <a:solidFill>
                  <a:srgbClr val="FF0000"/>
                </a:solidFill>
              </a:rPr>
              <a:t>no es </a:t>
            </a:r>
            <a:r>
              <a:rPr lang="es-MX" b="1" dirty="0"/>
              <a:t>correcta:</a:t>
            </a:r>
            <a:endParaRPr lang="es-MX" b="1" i="1" dirty="0"/>
          </a:p>
          <a:p>
            <a:pPr marL="0" indent="0">
              <a:spcAft>
                <a:spcPts val="1200"/>
              </a:spcAft>
              <a:buNone/>
            </a:pPr>
            <a:r>
              <a:rPr lang="es-MX" dirty="0"/>
              <a:t>Un profesional de manejo de plagas usando IPM</a:t>
            </a:r>
          </a:p>
          <a:p>
            <a:pPr marL="514350" indent="-514350">
              <a:spcAft>
                <a:spcPts val="1200"/>
              </a:spcAft>
              <a:buFont typeface="+mj-lt"/>
              <a:buAutoNum type="alphaLcPeriod"/>
            </a:pPr>
            <a:r>
              <a:rPr lang="es-MX" dirty="0"/>
              <a:t>puede pasar tiempo inspeccionando la propiedad</a:t>
            </a:r>
          </a:p>
          <a:p>
            <a:pPr marL="514350" indent="-514350">
              <a:spcAft>
                <a:spcPts val="1200"/>
              </a:spcAft>
              <a:buFont typeface="+mj-lt"/>
              <a:buAutoNum type="alphaLcPeriod"/>
            </a:pPr>
            <a:r>
              <a:rPr lang="es-MX" dirty="0"/>
              <a:t>monitoreará las plagas y signos de plagas </a:t>
            </a:r>
          </a:p>
          <a:p>
            <a:pPr marL="514350" indent="-514350">
              <a:spcAft>
                <a:spcPts val="1200"/>
              </a:spcAft>
              <a:buFont typeface="+mj-lt"/>
              <a:buAutoNum type="alphaLcPeriod"/>
            </a:pPr>
            <a:r>
              <a:rPr lang="es-MX" dirty="0"/>
              <a:t>utilizará estrategias de prevención de plagas</a:t>
            </a:r>
          </a:p>
          <a:p>
            <a:pPr marL="514350" indent="-514350">
              <a:spcAft>
                <a:spcPts val="1200"/>
              </a:spcAft>
              <a:buFont typeface="+mj-lt"/>
              <a:buAutoNum type="alphaLcPeriod"/>
            </a:pPr>
            <a:r>
              <a:rPr lang="es-MX" dirty="0"/>
              <a:t>nunca considerará el uso de pesticidas</a:t>
            </a:r>
          </a:p>
        </p:txBody>
      </p:sp>
      <p:sp>
        <p:nvSpPr>
          <p:cNvPr id="3" name="Title 1">
            <a:extLst>
              <a:ext uri="{FF2B5EF4-FFF2-40B4-BE49-F238E27FC236}">
                <a16:creationId xmlns:a16="http://schemas.microsoft.com/office/drawing/2014/main" id="{DF5F71F2-8BA5-D4DD-0580-5176FED34DF0}"/>
              </a:ext>
            </a:extLst>
          </p:cNvPr>
          <p:cNvSpPr txBox="1">
            <a:spLocks/>
          </p:cNvSpPr>
          <p:nvPr/>
        </p:nvSpPr>
        <p:spPr>
          <a:xfrm>
            <a:off x="0" y="17193"/>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s-MX" sz="3600" dirty="0">
                <a:solidFill>
                  <a:schemeClr val="bg1"/>
                </a:solidFill>
                <a:latin typeface="Arial" panose="020B0604020202020204" pitchFamily="34" charset="0"/>
                <a:cs typeface="Arial" panose="020B0604020202020204" pitchFamily="34" charset="0"/>
              </a:rPr>
              <a:t>Prueba</a:t>
            </a:r>
          </a:p>
        </p:txBody>
      </p:sp>
      <p:pic>
        <p:nvPicPr>
          <p:cNvPr id="4" name="Picture 3" descr="Icon&#10;&#10;Description automatically generated">
            <a:extLst>
              <a:ext uri="{FF2B5EF4-FFF2-40B4-BE49-F238E27FC236}">
                <a16:creationId xmlns:a16="http://schemas.microsoft.com/office/drawing/2014/main" id="{BF33FC32-4B53-8A38-4421-00C739ED24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63000" y="685800"/>
            <a:ext cx="2950465" cy="3397250"/>
          </a:xfrm>
          <a:prstGeom prst="rect">
            <a:avLst/>
          </a:prstGeom>
        </p:spPr>
      </p:pic>
    </p:spTree>
    <p:custDataLst>
      <p:tags r:id="rId1"/>
    </p:custDataLst>
    <p:extLst>
      <p:ext uri="{BB962C8B-B14F-4D97-AF65-F5344CB8AC3E}">
        <p14:creationId xmlns:p14="http://schemas.microsoft.com/office/powerpoint/2010/main" val="36945542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AFBE1296-EA87-4C7B-94D6-6F8665C9D8E4}"/>
              </a:ext>
            </a:extLst>
          </p:cNvPr>
          <p:cNvSpPr/>
          <p:nvPr/>
        </p:nvSpPr>
        <p:spPr>
          <a:xfrm>
            <a:off x="139700" y="4083050"/>
            <a:ext cx="10795000" cy="150680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5">
            <a:extLst>
              <a:ext uri="{FF2B5EF4-FFF2-40B4-BE49-F238E27FC236}">
                <a16:creationId xmlns:a16="http://schemas.microsoft.com/office/drawing/2014/main" id="{A75A7081-294E-5175-F969-BBE903E48A78}"/>
              </a:ext>
            </a:extLst>
          </p:cNvPr>
          <p:cNvSpPr>
            <a:spLocks noGrp="1"/>
          </p:cNvSpPr>
          <p:nvPr>
            <p:ph idx="1"/>
          </p:nvPr>
        </p:nvSpPr>
        <p:spPr>
          <a:xfrm>
            <a:off x="838200" y="1253331"/>
            <a:ext cx="11099800" cy="4351338"/>
          </a:xfrm>
        </p:spPr>
        <p:txBody>
          <a:bodyPr>
            <a:normAutofit/>
          </a:bodyPr>
          <a:lstStyle/>
          <a:p>
            <a:pPr marL="0" indent="0">
              <a:buNone/>
            </a:pPr>
            <a:r>
              <a:rPr lang="es-ES" b="1" dirty="0"/>
              <a:t>Cuál declaración </a:t>
            </a:r>
            <a:r>
              <a:rPr lang="es-ES" b="1" i="1" dirty="0">
                <a:solidFill>
                  <a:srgbClr val="FF0000"/>
                </a:solidFill>
              </a:rPr>
              <a:t>no es </a:t>
            </a:r>
            <a:r>
              <a:rPr lang="es-ES" b="1" dirty="0"/>
              <a:t>correcta</a:t>
            </a:r>
            <a:r>
              <a:rPr lang="en-US" b="1" dirty="0"/>
              <a:t>:</a:t>
            </a:r>
            <a:endParaRPr lang="en-US" b="1" i="1" dirty="0"/>
          </a:p>
          <a:p>
            <a:pPr marL="0" indent="0">
              <a:spcAft>
                <a:spcPts val="1200"/>
              </a:spcAft>
              <a:buNone/>
            </a:pPr>
            <a:r>
              <a:rPr lang="es-MX" dirty="0"/>
              <a:t>Un profesional de manejo de plagas usando IPM</a:t>
            </a:r>
          </a:p>
          <a:p>
            <a:pPr marL="514350" indent="-514350">
              <a:spcAft>
                <a:spcPts val="1200"/>
              </a:spcAft>
              <a:buFont typeface="+mj-lt"/>
              <a:buAutoNum type="alphaLcPeriod"/>
            </a:pPr>
            <a:r>
              <a:rPr lang="es-MX" dirty="0"/>
              <a:t>puede pasar tiempo inspeccionando la propiedad</a:t>
            </a:r>
          </a:p>
          <a:p>
            <a:pPr marL="514350" indent="-514350">
              <a:spcAft>
                <a:spcPts val="1200"/>
              </a:spcAft>
              <a:buFont typeface="+mj-lt"/>
              <a:buAutoNum type="alphaLcPeriod"/>
            </a:pPr>
            <a:r>
              <a:rPr lang="es-MX" dirty="0"/>
              <a:t>monitoreará las plagas y signos de plagas </a:t>
            </a:r>
          </a:p>
          <a:p>
            <a:pPr marL="514350" indent="-514350">
              <a:spcAft>
                <a:spcPts val="1200"/>
              </a:spcAft>
              <a:buFont typeface="+mj-lt"/>
              <a:buAutoNum type="alphaLcPeriod"/>
            </a:pPr>
            <a:r>
              <a:rPr lang="es-MX" dirty="0"/>
              <a:t>utilizará estrategias de prevención de plagas</a:t>
            </a:r>
          </a:p>
          <a:p>
            <a:pPr marL="514350" indent="-514350">
              <a:spcAft>
                <a:spcPts val="1200"/>
              </a:spcAft>
              <a:buFont typeface="+mj-lt"/>
              <a:buAutoNum type="alphaLcPeriod"/>
            </a:pPr>
            <a:r>
              <a:rPr lang="es-MX" dirty="0"/>
              <a:t>nunca considerará el uso de pesticidas</a:t>
            </a:r>
          </a:p>
        </p:txBody>
      </p:sp>
      <p:sp>
        <p:nvSpPr>
          <p:cNvPr id="8" name="Title 1">
            <a:extLst>
              <a:ext uri="{FF2B5EF4-FFF2-40B4-BE49-F238E27FC236}">
                <a16:creationId xmlns:a16="http://schemas.microsoft.com/office/drawing/2014/main" id="{1D7B1B81-0ADB-FE83-38BC-2349B21AE803}"/>
              </a:ext>
            </a:extLst>
          </p:cNvPr>
          <p:cNvSpPr txBox="1">
            <a:spLocks/>
          </p:cNvSpPr>
          <p:nvPr/>
        </p:nvSpPr>
        <p:spPr>
          <a:xfrm>
            <a:off x="0" y="17193"/>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s-MX" sz="3600" dirty="0">
                <a:solidFill>
                  <a:schemeClr val="bg1"/>
                </a:solidFill>
                <a:latin typeface="Arial" panose="020B0604020202020204" pitchFamily="34" charset="0"/>
                <a:cs typeface="Arial" panose="020B0604020202020204" pitchFamily="34" charset="0"/>
              </a:rPr>
              <a:t>Prueba</a:t>
            </a:r>
          </a:p>
        </p:txBody>
      </p:sp>
      <p:pic>
        <p:nvPicPr>
          <p:cNvPr id="9" name="Picture 8" descr="Icon&#10;&#10;Description automatically generated">
            <a:extLst>
              <a:ext uri="{FF2B5EF4-FFF2-40B4-BE49-F238E27FC236}">
                <a16:creationId xmlns:a16="http://schemas.microsoft.com/office/drawing/2014/main" id="{54712096-1F7F-4EFB-7AB8-1289B3C421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63000" y="685800"/>
            <a:ext cx="2950465" cy="3397250"/>
          </a:xfrm>
          <a:prstGeom prst="rect">
            <a:avLst/>
          </a:prstGeom>
        </p:spPr>
      </p:pic>
    </p:spTree>
    <p:custDataLst>
      <p:tags r:id="rId1"/>
    </p:custDataLst>
    <p:extLst>
      <p:ext uri="{BB962C8B-B14F-4D97-AF65-F5344CB8AC3E}">
        <p14:creationId xmlns:p14="http://schemas.microsoft.com/office/powerpoint/2010/main" val="926025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04C25E9-B760-466A-A82D-DE98418911A0}"/>
              </a:ext>
            </a:extLst>
          </p:cNvPr>
          <p:cNvSpPr txBox="1">
            <a:spLocks/>
          </p:cNvSpPr>
          <p:nvPr/>
        </p:nvSpPr>
        <p:spPr>
          <a:xfrm>
            <a:off x="0" y="17193"/>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s-MX" sz="3600" dirty="0">
                <a:solidFill>
                  <a:schemeClr val="bg1"/>
                </a:solidFill>
                <a:latin typeface="Arial" panose="020B0604020202020204" pitchFamily="34" charset="0"/>
                <a:cs typeface="Arial" panose="020B0604020202020204" pitchFamily="34" charset="0"/>
              </a:rPr>
              <a:t>Prueba</a:t>
            </a:r>
          </a:p>
        </p:txBody>
      </p:sp>
      <p:pic>
        <p:nvPicPr>
          <p:cNvPr id="4" name="Picture 3" descr="Icon&#10;&#10;Description automatically generated">
            <a:extLst>
              <a:ext uri="{FF2B5EF4-FFF2-40B4-BE49-F238E27FC236}">
                <a16:creationId xmlns:a16="http://schemas.microsoft.com/office/drawing/2014/main" id="{926DB1DD-8279-04A6-5C0F-18742E33F4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3000" y="685800"/>
            <a:ext cx="2950465" cy="3397250"/>
          </a:xfrm>
          <a:prstGeom prst="rect">
            <a:avLst/>
          </a:prstGeom>
        </p:spPr>
      </p:pic>
      <p:sp>
        <p:nvSpPr>
          <p:cNvPr id="9" name="Content Placeholder 5">
            <a:extLst>
              <a:ext uri="{FF2B5EF4-FFF2-40B4-BE49-F238E27FC236}">
                <a16:creationId xmlns:a16="http://schemas.microsoft.com/office/drawing/2014/main" id="{C1FA16FD-F25B-2480-4906-0F2E8CFFBA1F}"/>
              </a:ext>
            </a:extLst>
          </p:cNvPr>
          <p:cNvSpPr>
            <a:spLocks noGrp="1"/>
          </p:cNvSpPr>
          <p:nvPr>
            <p:ph idx="1"/>
          </p:nvPr>
        </p:nvSpPr>
        <p:spPr>
          <a:xfrm>
            <a:off x="831850" y="1253331"/>
            <a:ext cx="7239000" cy="3140869"/>
          </a:xfrm>
        </p:spPr>
        <p:txBody>
          <a:bodyPr/>
          <a:lstStyle/>
          <a:p>
            <a:pPr marL="0" indent="0">
              <a:buNone/>
            </a:pPr>
            <a:r>
              <a:rPr lang="es-ES" dirty="0"/>
              <a:t>Comunicarse con su profesional de manejo de plagas le ayudará a implementar estrategias efectivas de IPM para su programa</a:t>
            </a:r>
          </a:p>
          <a:p>
            <a:pPr marL="0" indent="0">
              <a:buNone/>
            </a:pPr>
            <a:endParaRPr lang="es-ES" dirty="0"/>
          </a:p>
          <a:p>
            <a:pPr marL="0" indent="0">
              <a:buNone/>
            </a:pPr>
            <a:r>
              <a:rPr lang="es-MX" dirty="0"/>
              <a:t>Verdad</a:t>
            </a:r>
          </a:p>
          <a:p>
            <a:pPr marL="0" indent="0">
              <a:buNone/>
            </a:pPr>
            <a:endParaRPr lang="es-MX" dirty="0"/>
          </a:p>
          <a:p>
            <a:pPr marL="0" indent="0">
              <a:buNone/>
            </a:pPr>
            <a:r>
              <a:rPr lang="es-MX" dirty="0"/>
              <a:t>Falso</a:t>
            </a:r>
          </a:p>
        </p:txBody>
      </p:sp>
    </p:spTree>
    <p:custDataLst>
      <p:tags r:id="rId1"/>
    </p:custDataLst>
    <p:extLst>
      <p:ext uri="{BB962C8B-B14F-4D97-AF65-F5344CB8AC3E}">
        <p14:creationId xmlns:p14="http://schemas.microsoft.com/office/powerpoint/2010/main" val="35644605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72E49AD5-FED5-431E-8113-745054CD15DD}"/>
              </a:ext>
            </a:extLst>
          </p:cNvPr>
          <p:cNvSpPr/>
          <p:nvPr/>
        </p:nvSpPr>
        <p:spPr>
          <a:xfrm>
            <a:off x="831850" y="3230996"/>
            <a:ext cx="1312718" cy="85205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C77BDFA4-5D5D-BA86-0160-A95A90CDA10D}"/>
              </a:ext>
            </a:extLst>
          </p:cNvPr>
          <p:cNvSpPr txBox="1">
            <a:spLocks/>
          </p:cNvSpPr>
          <p:nvPr/>
        </p:nvSpPr>
        <p:spPr>
          <a:xfrm>
            <a:off x="0" y="17193"/>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s-MX" sz="3600" dirty="0">
                <a:solidFill>
                  <a:schemeClr val="bg1"/>
                </a:solidFill>
                <a:latin typeface="Arial" panose="020B0604020202020204" pitchFamily="34" charset="0"/>
                <a:cs typeface="Arial" panose="020B0604020202020204" pitchFamily="34" charset="0"/>
              </a:rPr>
              <a:t>Prueba</a:t>
            </a:r>
          </a:p>
        </p:txBody>
      </p:sp>
      <p:pic>
        <p:nvPicPr>
          <p:cNvPr id="8" name="Picture 7" descr="Icon&#10;&#10;Description automatically generated">
            <a:extLst>
              <a:ext uri="{FF2B5EF4-FFF2-40B4-BE49-F238E27FC236}">
                <a16:creationId xmlns:a16="http://schemas.microsoft.com/office/drawing/2014/main" id="{6EF2275D-734C-E972-4DA7-BBD854F2AF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63000" y="685800"/>
            <a:ext cx="2950465" cy="3397250"/>
          </a:xfrm>
          <a:prstGeom prst="rect">
            <a:avLst/>
          </a:prstGeom>
        </p:spPr>
      </p:pic>
      <p:sp>
        <p:nvSpPr>
          <p:cNvPr id="9" name="Content Placeholder 5">
            <a:extLst>
              <a:ext uri="{FF2B5EF4-FFF2-40B4-BE49-F238E27FC236}">
                <a16:creationId xmlns:a16="http://schemas.microsoft.com/office/drawing/2014/main" id="{6E8C8921-56E6-89BA-23BF-F3B5EA4D0632}"/>
              </a:ext>
            </a:extLst>
          </p:cNvPr>
          <p:cNvSpPr>
            <a:spLocks noGrp="1"/>
          </p:cNvSpPr>
          <p:nvPr>
            <p:ph idx="1"/>
          </p:nvPr>
        </p:nvSpPr>
        <p:spPr>
          <a:xfrm>
            <a:off x="831850" y="1253331"/>
            <a:ext cx="7239000" cy="3140869"/>
          </a:xfrm>
        </p:spPr>
        <p:txBody>
          <a:bodyPr/>
          <a:lstStyle/>
          <a:p>
            <a:pPr marL="0" indent="0">
              <a:buNone/>
            </a:pPr>
            <a:r>
              <a:rPr lang="es-ES" dirty="0"/>
              <a:t>Comunicarse con su profesional de manejo de plagas le ayudará a implementar estrategias efectivas de IPM para su programa</a:t>
            </a:r>
          </a:p>
          <a:p>
            <a:pPr marL="0" indent="0">
              <a:buNone/>
            </a:pPr>
            <a:endParaRPr lang="es-ES" dirty="0"/>
          </a:p>
          <a:p>
            <a:pPr marL="0" indent="0">
              <a:buNone/>
            </a:pPr>
            <a:r>
              <a:rPr lang="es-MX" dirty="0"/>
              <a:t>Verdad</a:t>
            </a:r>
          </a:p>
          <a:p>
            <a:pPr marL="0" indent="0">
              <a:buNone/>
            </a:pPr>
            <a:endParaRPr lang="es-MX" dirty="0"/>
          </a:p>
          <a:p>
            <a:pPr marL="0" indent="0">
              <a:buNone/>
            </a:pPr>
            <a:r>
              <a:rPr lang="es-MX" dirty="0"/>
              <a:t>Falso</a:t>
            </a:r>
          </a:p>
        </p:txBody>
      </p:sp>
    </p:spTree>
    <p:custDataLst>
      <p:tags r:id="rId1"/>
    </p:custDataLst>
    <p:extLst>
      <p:ext uri="{BB962C8B-B14F-4D97-AF65-F5344CB8AC3E}">
        <p14:creationId xmlns:p14="http://schemas.microsoft.com/office/powerpoint/2010/main" val="3344240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AF3EA-FD40-6E38-8D01-AB7741A7525F}"/>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s-MX" sz="3600" dirty="0">
                <a:solidFill>
                  <a:schemeClr val="bg1"/>
                </a:solidFill>
                <a:latin typeface="Arial" panose="020B0604020202020204" pitchFamily="34" charset="0"/>
                <a:cs typeface="Arial" panose="020B0604020202020204" pitchFamily="34" charset="0"/>
              </a:rPr>
              <a:t>Prueba</a:t>
            </a:r>
          </a:p>
        </p:txBody>
      </p:sp>
      <p:pic>
        <p:nvPicPr>
          <p:cNvPr id="3" name="Picture 2" descr="Icon&#10;&#10;Description automatically generated">
            <a:extLst>
              <a:ext uri="{FF2B5EF4-FFF2-40B4-BE49-F238E27FC236}">
                <a16:creationId xmlns:a16="http://schemas.microsoft.com/office/drawing/2014/main" id="{5924FA16-01F7-A968-1ABF-BFFFB957DA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3000" y="685800"/>
            <a:ext cx="2950465" cy="3397250"/>
          </a:xfrm>
          <a:prstGeom prst="rect">
            <a:avLst/>
          </a:prstGeom>
        </p:spPr>
      </p:pic>
      <p:sp>
        <p:nvSpPr>
          <p:cNvPr id="10" name="Content Placeholder 5">
            <a:extLst>
              <a:ext uri="{FF2B5EF4-FFF2-40B4-BE49-F238E27FC236}">
                <a16:creationId xmlns:a16="http://schemas.microsoft.com/office/drawing/2014/main" id="{A8A960E9-95B6-BB44-3654-5D446AE74511}"/>
              </a:ext>
            </a:extLst>
          </p:cNvPr>
          <p:cNvSpPr>
            <a:spLocks noGrp="1"/>
          </p:cNvSpPr>
          <p:nvPr>
            <p:ph idx="1"/>
          </p:nvPr>
        </p:nvSpPr>
        <p:spPr>
          <a:xfrm>
            <a:off x="831850" y="1265383"/>
            <a:ext cx="8083550" cy="4351338"/>
          </a:xfrm>
        </p:spPr>
        <p:txBody>
          <a:bodyPr/>
          <a:lstStyle/>
          <a:p>
            <a:pPr marL="0" indent="0">
              <a:spcAft>
                <a:spcPts val="600"/>
              </a:spcAft>
              <a:buNone/>
            </a:pPr>
            <a:r>
              <a:rPr lang="es-ES" dirty="0"/>
              <a:t>Es importante comunicarse con su profesional de control de plagas porque</a:t>
            </a:r>
          </a:p>
          <a:p>
            <a:pPr marL="571500" indent="-571500">
              <a:spcAft>
                <a:spcPts val="600"/>
              </a:spcAft>
              <a:buFont typeface="+mj-lt"/>
              <a:buAutoNum type="alphaLcPeriod"/>
            </a:pPr>
            <a:r>
              <a:rPr lang="es-ES" dirty="0"/>
              <a:t>Le ayudará a implementar estrategias efectivas de IPM.</a:t>
            </a:r>
          </a:p>
          <a:p>
            <a:pPr marL="571500" indent="-571500">
              <a:spcAft>
                <a:spcPts val="600"/>
              </a:spcAft>
              <a:buFont typeface="+mj-lt"/>
              <a:buAutoNum type="alphaLcPeriod"/>
            </a:pPr>
            <a:r>
              <a:rPr lang="es-ES" dirty="0"/>
              <a:t>Le ayudará a cumplir con los requisitos de la Ley de Escuelas Saludables.</a:t>
            </a:r>
          </a:p>
          <a:p>
            <a:pPr marL="571500" indent="-571500">
              <a:spcAft>
                <a:spcPts val="600"/>
              </a:spcAft>
              <a:buFont typeface="+mj-lt"/>
              <a:buAutoNum type="alphaLcPeriod"/>
            </a:pPr>
            <a:r>
              <a:rPr lang="es-ES" dirty="0"/>
              <a:t>Ayudará a mantener su edificio y propiedad seguros para los niños y el personal.</a:t>
            </a:r>
          </a:p>
          <a:p>
            <a:pPr marL="571500" indent="-571500">
              <a:spcAft>
                <a:spcPts val="600"/>
              </a:spcAft>
              <a:buFont typeface="+mj-lt"/>
              <a:buAutoNum type="alphaLcPeriod"/>
            </a:pPr>
            <a:r>
              <a:rPr lang="es-ES" dirty="0"/>
              <a:t>Todo lo anterior</a:t>
            </a:r>
            <a:endParaRPr lang="en-US" dirty="0"/>
          </a:p>
        </p:txBody>
      </p:sp>
    </p:spTree>
    <p:custDataLst>
      <p:tags r:id="rId1"/>
    </p:custDataLst>
    <p:extLst>
      <p:ext uri="{BB962C8B-B14F-4D97-AF65-F5344CB8AC3E}">
        <p14:creationId xmlns:p14="http://schemas.microsoft.com/office/powerpoint/2010/main" val="34631777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4200617F-5E40-4377-8D08-4BB99D711A0D}"/>
              </a:ext>
            </a:extLst>
          </p:cNvPr>
          <p:cNvSpPr/>
          <p:nvPr/>
        </p:nvSpPr>
        <p:spPr>
          <a:xfrm>
            <a:off x="624609" y="5030354"/>
            <a:ext cx="3785755" cy="84166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8AF3EA-FD40-6E38-8D01-AB7741A7525F}"/>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s-MX" sz="3600" dirty="0">
                <a:solidFill>
                  <a:schemeClr val="bg1"/>
                </a:solidFill>
                <a:latin typeface="Arial" panose="020B0604020202020204" pitchFamily="34" charset="0"/>
                <a:cs typeface="Arial" panose="020B0604020202020204" pitchFamily="34" charset="0"/>
              </a:rPr>
              <a:t>Prueba</a:t>
            </a:r>
          </a:p>
        </p:txBody>
      </p:sp>
      <p:pic>
        <p:nvPicPr>
          <p:cNvPr id="3" name="Picture 2" descr="Icon&#10;&#10;Description automatically generated">
            <a:extLst>
              <a:ext uri="{FF2B5EF4-FFF2-40B4-BE49-F238E27FC236}">
                <a16:creationId xmlns:a16="http://schemas.microsoft.com/office/drawing/2014/main" id="{5924FA16-01F7-A968-1ABF-BFFFB957DA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3000" y="685800"/>
            <a:ext cx="2950465" cy="3397250"/>
          </a:xfrm>
          <a:prstGeom prst="rect">
            <a:avLst/>
          </a:prstGeom>
        </p:spPr>
      </p:pic>
      <p:sp>
        <p:nvSpPr>
          <p:cNvPr id="10" name="Content Placeholder 5">
            <a:extLst>
              <a:ext uri="{FF2B5EF4-FFF2-40B4-BE49-F238E27FC236}">
                <a16:creationId xmlns:a16="http://schemas.microsoft.com/office/drawing/2014/main" id="{A8A960E9-95B6-BB44-3654-5D446AE74511}"/>
              </a:ext>
            </a:extLst>
          </p:cNvPr>
          <p:cNvSpPr>
            <a:spLocks noGrp="1"/>
          </p:cNvSpPr>
          <p:nvPr>
            <p:ph idx="1"/>
          </p:nvPr>
        </p:nvSpPr>
        <p:spPr>
          <a:xfrm>
            <a:off x="831850" y="1265383"/>
            <a:ext cx="8083550" cy="4351338"/>
          </a:xfrm>
        </p:spPr>
        <p:txBody>
          <a:bodyPr/>
          <a:lstStyle/>
          <a:p>
            <a:pPr marL="0" indent="0">
              <a:spcAft>
                <a:spcPts val="600"/>
              </a:spcAft>
              <a:buNone/>
            </a:pPr>
            <a:r>
              <a:rPr lang="es-ES" dirty="0"/>
              <a:t>Es importante comunicarse con su profesional de control de plagas porque</a:t>
            </a:r>
          </a:p>
          <a:p>
            <a:pPr marL="571500" indent="-571500">
              <a:spcAft>
                <a:spcPts val="600"/>
              </a:spcAft>
              <a:buFont typeface="+mj-lt"/>
              <a:buAutoNum type="alphaLcPeriod"/>
            </a:pPr>
            <a:r>
              <a:rPr lang="es-ES" dirty="0"/>
              <a:t>Le ayudará a implementar estrategias efectivas de IPM.</a:t>
            </a:r>
          </a:p>
          <a:p>
            <a:pPr marL="571500" indent="-571500">
              <a:spcAft>
                <a:spcPts val="600"/>
              </a:spcAft>
              <a:buFont typeface="+mj-lt"/>
              <a:buAutoNum type="alphaLcPeriod"/>
            </a:pPr>
            <a:r>
              <a:rPr lang="es-ES" dirty="0"/>
              <a:t>Le ayudará a cumplir con los requisitos de la Ley de Escuelas Saludables.</a:t>
            </a:r>
          </a:p>
          <a:p>
            <a:pPr marL="571500" indent="-571500">
              <a:spcAft>
                <a:spcPts val="600"/>
              </a:spcAft>
              <a:buFont typeface="+mj-lt"/>
              <a:buAutoNum type="alphaLcPeriod"/>
            </a:pPr>
            <a:r>
              <a:rPr lang="es-ES" dirty="0"/>
              <a:t>Ayudará a mantener su edificio y propiedad seguros para los niños y el personal.</a:t>
            </a:r>
          </a:p>
          <a:p>
            <a:pPr marL="571500" indent="-571500">
              <a:spcAft>
                <a:spcPts val="600"/>
              </a:spcAft>
              <a:buFont typeface="+mj-lt"/>
              <a:buAutoNum type="alphaLcPeriod"/>
            </a:pPr>
            <a:r>
              <a:rPr lang="es-ES" dirty="0"/>
              <a:t>Todo lo anterior</a:t>
            </a:r>
            <a:endParaRPr lang="en-US" dirty="0"/>
          </a:p>
        </p:txBody>
      </p:sp>
    </p:spTree>
    <p:custDataLst>
      <p:tags r:id="rId1"/>
    </p:custDataLst>
    <p:extLst>
      <p:ext uri="{BB962C8B-B14F-4D97-AF65-F5344CB8AC3E}">
        <p14:creationId xmlns:p14="http://schemas.microsoft.com/office/powerpoint/2010/main" val="1985191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2282313-3AE9-06A3-3572-6DDC402BAF25}"/>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s-MX" sz="3600" dirty="0">
                <a:solidFill>
                  <a:schemeClr val="bg1"/>
                </a:solidFill>
                <a:latin typeface="Arial" panose="020B0604020202020204" pitchFamily="34" charset="0"/>
                <a:cs typeface="Arial" panose="020B0604020202020204" pitchFamily="34" charset="0"/>
              </a:rPr>
              <a:t>Ciclo del Manejo Integrado de Plagas</a:t>
            </a:r>
          </a:p>
        </p:txBody>
      </p:sp>
      <p:sp>
        <p:nvSpPr>
          <p:cNvPr id="12" name="Rectangle 11">
            <a:extLst>
              <a:ext uri="{FF2B5EF4-FFF2-40B4-BE49-F238E27FC236}">
                <a16:creationId xmlns:a16="http://schemas.microsoft.com/office/drawing/2014/main" id="{67E3A1CE-31B4-69A7-0504-696F41A3955B}"/>
              </a:ext>
            </a:extLst>
          </p:cNvPr>
          <p:cNvSpPr/>
          <p:nvPr/>
        </p:nvSpPr>
        <p:spPr>
          <a:xfrm>
            <a:off x="1840599" y="6389001"/>
            <a:ext cx="8099814" cy="3235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Diagram&#10;&#10;Description automatically generated">
            <a:extLst>
              <a:ext uri="{FF2B5EF4-FFF2-40B4-BE49-F238E27FC236}">
                <a16:creationId xmlns:a16="http://schemas.microsoft.com/office/drawing/2014/main" id="{74CB8670-5C3B-5016-1F48-6B3362E062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9963" y="1076915"/>
            <a:ext cx="5781085" cy="5781085"/>
          </a:xfrm>
          <a:prstGeom prst="rect">
            <a:avLst/>
          </a:prstGeom>
        </p:spPr>
      </p:pic>
    </p:spTree>
    <p:custDataLst>
      <p:tags r:id="rId1"/>
    </p:custDataLst>
    <p:extLst>
      <p:ext uri="{BB962C8B-B14F-4D97-AF65-F5344CB8AC3E}">
        <p14:creationId xmlns:p14="http://schemas.microsoft.com/office/powerpoint/2010/main" val="32039210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AC8EEC2E-73A3-4D44-A9D8-15F0B0043DDC}"/>
              </a:ext>
            </a:extLst>
          </p:cNvPr>
          <p:cNvSpPr>
            <a:spLocks noGrp="1"/>
          </p:cNvSpPr>
          <p:nvPr>
            <p:ph idx="1"/>
          </p:nvPr>
        </p:nvSpPr>
        <p:spPr>
          <a:xfrm>
            <a:off x="838200" y="1346200"/>
            <a:ext cx="10515600" cy="4351338"/>
          </a:xfrm>
        </p:spPr>
        <p:txBody>
          <a:bodyPr>
            <a:normAutofit lnSpcReduction="10000"/>
          </a:bodyPr>
          <a:lstStyle/>
          <a:p>
            <a:pPr marL="0" indent="0">
              <a:buNone/>
            </a:pPr>
            <a:r>
              <a:rPr lang="es-MX" b="1" dirty="0">
                <a:solidFill>
                  <a:srgbClr val="009999"/>
                </a:solidFill>
              </a:rPr>
              <a:t>Situación:</a:t>
            </a:r>
          </a:p>
          <a:p>
            <a:pPr marL="0" indent="0">
              <a:lnSpc>
                <a:spcPts val="2780"/>
              </a:lnSpc>
              <a:spcAft>
                <a:spcPts val="1200"/>
              </a:spcAft>
              <a:buNone/>
            </a:pPr>
            <a:r>
              <a:rPr lang="es-MX" sz="2400" dirty="0"/>
              <a:t>Los niños han estado cavando en el jardín. ¡Están emocionados por la enorme cantidad de hormigas rojas que ven! Le preocupa que puedan ser hormigas bravas porque un programa de cuidado infantil vecino las ha tenido. Le preocupa que los niños puedan ser mordidos cuando juegan afuera.</a:t>
            </a:r>
          </a:p>
          <a:p>
            <a:pPr marL="0" indent="0">
              <a:lnSpc>
                <a:spcPts val="2780"/>
              </a:lnSpc>
              <a:spcAft>
                <a:spcPts val="1200"/>
              </a:spcAft>
              <a:buNone/>
            </a:pPr>
            <a:r>
              <a:rPr lang="es-MX" sz="2400" dirty="0"/>
              <a:t>Nunca ha contratado a un PMP antes, pero cree que este es el momento de llamar a un profesional. ¿Por dónde empiezas? ¿Qué vas a preguntar?</a:t>
            </a:r>
          </a:p>
          <a:p>
            <a:pPr marL="0" indent="0">
              <a:lnSpc>
                <a:spcPts val="2780"/>
              </a:lnSpc>
              <a:spcAft>
                <a:spcPts val="1200"/>
              </a:spcAft>
              <a:buNone/>
            </a:pPr>
            <a:r>
              <a:rPr lang="es-MX" sz="2400" i="1" dirty="0"/>
              <a:t>Divídase en parejas o solicite dos voluntarios que asumirán los roles de PMP y director de cuidado infantil/coordinador de IPM.</a:t>
            </a:r>
          </a:p>
        </p:txBody>
      </p:sp>
      <p:sp>
        <p:nvSpPr>
          <p:cNvPr id="2" name="Title 1">
            <a:extLst>
              <a:ext uri="{FF2B5EF4-FFF2-40B4-BE49-F238E27FC236}">
                <a16:creationId xmlns:a16="http://schemas.microsoft.com/office/drawing/2014/main" id="{61742A0B-E49B-CBB4-BED2-82ABF259B794}"/>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s-MX" sz="3600" dirty="0">
                <a:solidFill>
                  <a:schemeClr val="bg1"/>
                </a:solidFill>
                <a:latin typeface="Arial" panose="020B0604020202020204" pitchFamily="34" charset="0"/>
                <a:cs typeface="Arial" panose="020B0604020202020204" pitchFamily="34" charset="0"/>
              </a:rPr>
              <a:t>Ejercicio</a:t>
            </a:r>
          </a:p>
        </p:txBody>
      </p:sp>
    </p:spTree>
    <p:custDataLst>
      <p:tags r:id="rId1"/>
    </p:custDataLst>
    <p:extLst>
      <p:ext uri="{BB962C8B-B14F-4D97-AF65-F5344CB8AC3E}">
        <p14:creationId xmlns:p14="http://schemas.microsoft.com/office/powerpoint/2010/main" val="2859926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9AC553-BE43-4EF4-A2E6-795E3F7AFF89}"/>
              </a:ext>
            </a:extLst>
          </p:cNvPr>
          <p:cNvSpPr>
            <a:spLocks noGrp="1"/>
          </p:cNvSpPr>
          <p:nvPr>
            <p:ph idx="1"/>
          </p:nvPr>
        </p:nvSpPr>
        <p:spPr>
          <a:xfrm>
            <a:off x="838200" y="1358900"/>
            <a:ext cx="8382000" cy="4351338"/>
          </a:xfrm>
        </p:spPr>
        <p:txBody>
          <a:bodyPr/>
          <a:lstStyle/>
          <a:p>
            <a:pPr marL="0" indent="0">
              <a:spcAft>
                <a:spcPts val="1200"/>
              </a:spcAft>
              <a:buNone/>
            </a:pPr>
            <a:r>
              <a:rPr lang="es-MX" sz="2400" dirty="0"/>
              <a:t>Para obtener más consejos para ayudar a su programa de cuidado infantil a implementar estrategias exitosas de IPM:   </a:t>
            </a:r>
            <a:endParaRPr lang="es-MX" sz="2400" dirty="0">
              <a:solidFill>
                <a:srgbClr val="FF0000"/>
              </a:solidFill>
            </a:endParaRPr>
          </a:p>
          <a:p>
            <a:pPr>
              <a:spcAft>
                <a:spcPts val="1200"/>
              </a:spcAft>
            </a:pPr>
            <a:r>
              <a:rPr lang="es-MX" sz="2400" dirty="0"/>
              <a:t>Visite el sitio web de IPM de cuidado infantil del DPR: </a:t>
            </a:r>
            <a:r>
              <a:rPr lang="es-MX" sz="2400" dirty="0">
                <a:hlinkClick r:id="rId3"/>
              </a:rPr>
              <a:t>https://www.cdpr.ca.gov/docs/schoolipm/</a:t>
            </a:r>
            <a:r>
              <a:rPr lang="es-MX" sz="2400" dirty="0"/>
              <a:t> </a:t>
            </a:r>
            <a:br>
              <a:rPr lang="es-MX" sz="2400" dirty="0"/>
            </a:br>
            <a:r>
              <a:rPr lang="es-MX" sz="2400" dirty="0"/>
              <a:t>o envíe un correo </a:t>
            </a:r>
            <a:r>
              <a:rPr lang="es-MX" sz="2400" dirty="0">
                <a:hlinkClick r:id="rId4"/>
              </a:rPr>
              <a:t>ccipmlist@cdpr.ca.gov</a:t>
            </a:r>
            <a:r>
              <a:rPr lang="es-MX" sz="2400" dirty="0"/>
              <a:t> </a:t>
            </a:r>
          </a:p>
          <a:p>
            <a:pPr>
              <a:spcAft>
                <a:spcPts val="1200"/>
              </a:spcAft>
            </a:pPr>
            <a:r>
              <a:rPr lang="es-MX" sz="2400" dirty="0"/>
              <a:t>Visite el sitio web de UCSF CCHP: </a:t>
            </a:r>
            <a:r>
              <a:rPr lang="es-MX" sz="2400" dirty="0">
                <a:hlinkClick r:id="rId5"/>
              </a:rPr>
              <a:t>https://cchp.ucsf.edu</a:t>
            </a:r>
            <a:r>
              <a:rPr lang="es-MX" sz="2400" dirty="0"/>
              <a:t> </a:t>
            </a:r>
          </a:p>
          <a:p>
            <a:pPr>
              <a:spcAft>
                <a:spcPts val="1200"/>
              </a:spcAft>
            </a:pPr>
            <a:r>
              <a:rPr lang="es-MX" sz="2400" dirty="0"/>
              <a:t>Visite el sitio web de UC IPM: </a:t>
            </a:r>
            <a:r>
              <a:rPr lang="es-MX" sz="2400" dirty="0">
                <a:hlinkClick r:id="rId6"/>
              </a:rPr>
              <a:t>http://ipm.ucanr.edu</a:t>
            </a:r>
            <a:r>
              <a:rPr lang="es-MX" sz="2400" dirty="0"/>
              <a:t>  </a:t>
            </a:r>
          </a:p>
        </p:txBody>
      </p:sp>
      <p:sp>
        <p:nvSpPr>
          <p:cNvPr id="4" name="Title 1">
            <a:extLst>
              <a:ext uri="{FF2B5EF4-FFF2-40B4-BE49-F238E27FC236}">
                <a16:creationId xmlns:a16="http://schemas.microsoft.com/office/drawing/2014/main" id="{B5FA6210-BBD6-EED8-7EFD-DEC05C287503}"/>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s-MX" sz="3600" dirty="0">
                <a:solidFill>
                  <a:schemeClr val="bg1"/>
                </a:solidFill>
                <a:latin typeface="Arial" panose="020B0604020202020204" pitchFamily="34" charset="0"/>
                <a:cs typeface="Arial" panose="020B0604020202020204" pitchFamily="34" charset="0"/>
              </a:rPr>
              <a:t>Aprenda más</a:t>
            </a:r>
          </a:p>
        </p:txBody>
      </p:sp>
      <p:pic>
        <p:nvPicPr>
          <p:cNvPr id="8" name="Picture 7" descr="Icon&#10;&#10;Description automatically generated">
            <a:extLst>
              <a:ext uri="{FF2B5EF4-FFF2-40B4-BE49-F238E27FC236}">
                <a16:creationId xmlns:a16="http://schemas.microsoft.com/office/drawing/2014/main" id="{588071EF-8EFB-7922-E68A-CD408076B83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3416" y="622300"/>
            <a:ext cx="1860550" cy="1860550"/>
          </a:xfrm>
          <a:prstGeom prst="rect">
            <a:avLst/>
          </a:prstGeom>
        </p:spPr>
      </p:pic>
    </p:spTree>
    <p:custDataLst>
      <p:tags r:id="rId1"/>
    </p:custDataLst>
    <p:extLst>
      <p:ext uri="{BB962C8B-B14F-4D97-AF65-F5344CB8AC3E}">
        <p14:creationId xmlns:p14="http://schemas.microsoft.com/office/powerpoint/2010/main" val="4952212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BC13DA7-5B02-D99B-D7CD-FDE0A71403AD}"/>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s-MX" sz="3600" dirty="0">
                <a:solidFill>
                  <a:schemeClr val="bg1"/>
                </a:solidFill>
                <a:latin typeface="Arial" panose="020B0604020202020204" pitchFamily="34" charset="0"/>
                <a:cs typeface="Arial" panose="020B0604020202020204" pitchFamily="34" charset="0"/>
              </a:rPr>
              <a:t>Más información</a:t>
            </a:r>
          </a:p>
        </p:txBody>
      </p:sp>
      <p:pic>
        <p:nvPicPr>
          <p:cNvPr id="6" name="Picture 5" descr="Icon&#10;&#10;Description automatically generated">
            <a:extLst>
              <a:ext uri="{FF2B5EF4-FFF2-40B4-BE49-F238E27FC236}">
                <a16:creationId xmlns:a16="http://schemas.microsoft.com/office/drawing/2014/main" id="{3830B270-6E7A-199A-A1DC-5A6BE8256D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33416" y="622300"/>
            <a:ext cx="1860550" cy="1860550"/>
          </a:xfrm>
          <a:prstGeom prst="rect">
            <a:avLst/>
          </a:prstGeom>
        </p:spPr>
      </p:pic>
      <p:pic>
        <p:nvPicPr>
          <p:cNvPr id="4" name="Picture 3">
            <a:extLst>
              <a:ext uri="{FF2B5EF4-FFF2-40B4-BE49-F238E27FC236}">
                <a16:creationId xmlns:a16="http://schemas.microsoft.com/office/drawing/2014/main" id="{013F2F98-6461-8670-644A-B51C0A090325}"/>
              </a:ext>
            </a:extLst>
          </p:cNvPr>
          <p:cNvPicPr>
            <a:picLocks noChangeAspect="1"/>
          </p:cNvPicPr>
          <p:nvPr/>
        </p:nvPicPr>
        <p:blipFill>
          <a:blip r:embed="rId4"/>
          <a:stretch>
            <a:fillRect/>
          </a:stretch>
        </p:blipFill>
        <p:spPr>
          <a:xfrm>
            <a:off x="1340867" y="1244600"/>
            <a:ext cx="4206305" cy="5273749"/>
          </a:xfrm>
          <a:prstGeom prst="rect">
            <a:avLst/>
          </a:prstGeom>
          <a:ln>
            <a:solidFill>
              <a:schemeClr val="tx1"/>
            </a:solidFill>
          </a:ln>
        </p:spPr>
      </p:pic>
      <p:pic>
        <p:nvPicPr>
          <p:cNvPr id="7" name="Picture 6">
            <a:extLst>
              <a:ext uri="{FF2B5EF4-FFF2-40B4-BE49-F238E27FC236}">
                <a16:creationId xmlns:a16="http://schemas.microsoft.com/office/drawing/2014/main" id="{1AD25525-801B-4A9F-8231-1BFD1372B5CC}"/>
              </a:ext>
            </a:extLst>
          </p:cNvPr>
          <p:cNvPicPr>
            <a:picLocks noChangeAspect="1"/>
          </p:cNvPicPr>
          <p:nvPr/>
        </p:nvPicPr>
        <p:blipFill>
          <a:blip r:embed="rId5"/>
          <a:stretch>
            <a:fillRect/>
          </a:stretch>
        </p:blipFill>
        <p:spPr>
          <a:xfrm>
            <a:off x="5708602" y="1244600"/>
            <a:ext cx="4121549" cy="5273749"/>
          </a:xfrm>
          <a:prstGeom prst="rect">
            <a:avLst/>
          </a:prstGeom>
          <a:ln>
            <a:solidFill>
              <a:schemeClr val="tx1"/>
            </a:solidFill>
          </a:ln>
        </p:spPr>
      </p:pic>
    </p:spTree>
    <p:custDataLst>
      <p:tags r:id="rId1"/>
    </p:custDataLst>
    <p:extLst>
      <p:ext uri="{BB962C8B-B14F-4D97-AF65-F5344CB8AC3E}">
        <p14:creationId xmlns:p14="http://schemas.microsoft.com/office/powerpoint/2010/main" val="17570154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D57E1D-B77E-41EC-8F55-AFE58DEA9A73}"/>
              </a:ext>
            </a:extLst>
          </p:cNvPr>
          <p:cNvSpPr>
            <a:spLocks noGrp="1"/>
          </p:cNvSpPr>
          <p:nvPr>
            <p:ph idx="1"/>
          </p:nvPr>
        </p:nvSpPr>
        <p:spPr>
          <a:xfrm>
            <a:off x="838200" y="1253331"/>
            <a:ext cx="4973664" cy="4574032"/>
          </a:xfrm>
        </p:spPr>
        <p:txBody>
          <a:bodyPr>
            <a:noAutofit/>
          </a:bodyPr>
          <a:lstStyle/>
          <a:p>
            <a:pPr>
              <a:lnSpc>
                <a:spcPts val="3060"/>
              </a:lnSpc>
              <a:spcBef>
                <a:spcPts val="1600"/>
              </a:spcBef>
            </a:pPr>
            <a:r>
              <a:rPr lang="es-MX" sz="2400" dirty="0"/>
              <a:t>Un PMP es una persona con el entrenamiento, habilidades y licencia para aplicar pesticidas.</a:t>
            </a:r>
          </a:p>
          <a:p>
            <a:pPr>
              <a:lnSpc>
                <a:spcPts val="3060"/>
              </a:lnSpc>
              <a:spcBef>
                <a:spcPts val="1600"/>
              </a:spcBef>
            </a:pPr>
            <a:r>
              <a:rPr lang="es-MX" sz="2400" dirty="0"/>
              <a:t>Puede trabajar para una compañía grande o pequeña, o trabajador por su propia cuenta.</a:t>
            </a:r>
          </a:p>
          <a:p>
            <a:pPr>
              <a:lnSpc>
                <a:spcPts val="3060"/>
              </a:lnSpc>
              <a:spcBef>
                <a:spcPts val="1600"/>
              </a:spcBef>
            </a:pPr>
            <a:r>
              <a:rPr lang="es-MX" sz="2400" dirty="0"/>
              <a:t>PMPs con licencia tienen un entrenamiento especializado en el manejo seguro de pesticidas. </a:t>
            </a:r>
          </a:p>
        </p:txBody>
      </p:sp>
      <p:sp>
        <p:nvSpPr>
          <p:cNvPr id="4" name="Title 1">
            <a:extLst>
              <a:ext uri="{FF2B5EF4-FFF2-40B4-BE49-F238E27FC236}">
                <a16:creationId xmlns:a16="http://schemas.microsoft.com/office/drawing/2014/main" id="{359120CC-64A4-439C-BCD7-BDB459E507CB}"/>
              </a:ext>
            </a:extLst>
          </p:cNvPr>
          <p:cNvSpPr txBox="1">
            <a:spLocks/>
          </p:cNvSpPr>
          <p:nvPr/>
        </p:nvSpPr>
        <p:spPr>
          <a:xfrm>
            <a:off x="508673" y="0"/>
            <a:ext cx="1171083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s-MX" sz="3600" dirty="0">
                <a:solidFill>
                  <a:schemeClr val="bg1"/>
                </a:solidFill>
                <a:latin typeface="Arial" panose="020B0604020202020204" pitchFamily="34" charset="0"/>
                <a:cs typeface="Arial" panose="020B0604020202020204" pitchFamily="34" charset="0"/>
              </a:rPr>
              <a:t>¿Qué es un profesional en control de plagas (PMP)?</a:t>
            </a:r>
          </a:p>
        </p:txBody>
      </p:sp>
      <p:pic>
        <p:nvPicPr>
          <p:cNvPr id="5" name="Picture 4" descr="A picture containing outdoor, person, ground, person&#10;&#10;Description automatically generated">
            <a:extLst>
              <a:ext uri="{FF2B5EF4-FFF2-40B4-BE49-F238E27FC236}">
                <a16:creationId xmlns:a16="http://schemas.microsoft.com/office/drawing/2014/main" id="{45B398A6-6685-E221-1FBF-706AAC76F3A5}"/>
              </a:ext>
            </a:extLst>
          </p:cNvPr>
          <p:cNvPicPr>
            <a:picLocks noChangeAspect="1"/>
          </p:cNvPicPr>
          <p:nvPr/>
        </p:nvPicPr>
        <p:blipFill rotWithShape="1">
          <a:blip r:embed="rId4">
            <a:extLst>
              <a:ext uri="{28A0092B-C50C-407E-A947-70E740481C1C}">
                <a14:useLocalDpi xmlns:a14="http://schemas.microsoft.com/office/drawing/2010/main" val="0"/>
              </a:ext>
            </a:extLst>
          </a:blip>
          <a:srcRect l="10740" t="14250" r="16666" b="6898"/>
          <a:stretch/>
        </p:blipFill>
        <p:spPr>
          <a:xfrm>
            <a:off x="5984024" y="1391888"/>
            <a:ext cx="6207976" cy="4495432"/>
          </a:xfrm>
          <a:prstGeom prst="rect">
            <a:avLst/>
          </a:prstGeom>
        </p:spPr>
      </p:pic>
    </p:spTree>
    <p:custDataLst>
      <p:tags r:id="rId1"/>
    </p:custDataLst>
    <p:extLst>
      <p:ext uri="{BB962C8B-B14F-4D97-AF65-F5344CB8AC3E}">
        <p14:creationId xmlns:p14="http://schemas.microsoft.com/office/powerpoint/2010/main" val="19901569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828800"/>
            <a:ext cx="7029450" cy="3962400"/>
          </a:xfrm>
        </p:spPr>
        <p:txBody>
          <a:bodyPr vert="horz" lIns="91440" tIns="45720" rIns="91440" bIns="45720" rtlCol="0" anchor="t">
            <a:normAutofit fontScale="92500"/>
          </a:bodyPr>
          <a:lstStyle/>
          <a:p>
            <a:pPr marL="0" indent="0">
              <a:buNone/>
            </a:pPr>
            <a:r>
              <a:rPr lang="es-MX" sz="2400" dirty="0"/>
              <a:t>Un PMP puede tener una certificación opcional por una 3</a:t>
            </a:r>
            <a:r>
              <a:rPr lang="es-MX" sz="2400" baseline="30000" dirty="0"/>
              <a:t>era</a:t>
            </a:r>
            <a:r>
              <a:rPr lang="es-MX" sz="2400" dirty="0"/>
              <a:t> parte. Ejemplos de programas de certificación:</a:t>
            </a:r>
          </a:p>
          <a:p>
            <a:pPr>
              <a:lnSpc>
                <a:spcPct val="150000"/>
              </a:lnSpc>
            </a:pPr>
            <a:r>
              <a:rPr lang="es-MX" sz="2400" dirty="0" err="1"/>
              <a:t>Ecowise</a:t>
            </a:r>
            <a:r>
              <a:rPr lang="es-MX" sz="2400" dirty="0"/>
              <a:t> </a:t>
            </a:r>
            <a:r>
              <a:rPr lang="es-MX" sz="2400" dirty="0">
                <a:hlinkClick r:id="rId4"/>
              </a:rPr>
              <a:t>https://www.ecowisecertified.com/ecowise_find.html</a:t>
            </a:r>
            <a:r>
              <a:rPr lang="es-MX" sz="2400" dirty="0"/>
              <a:t> </a:t>
            </a:r>
          </a:p>
          <a:p>
            <a:pPr>
              <a:lnSpc>
                <a:spcPct val="150000"/>
              </a:lnSpc>
            </a:pPr>
            <a:r>
              <a:rPr lang="es-MX" sz="2400" dirty="0" err="1"/>
              <a:t>GreenPro</a:t>
            </a:r>
            <a:r>
              <a:rPr lang="es-MX" sz="2400" dirty="0"/>
              <a:t>: </a:t>
            </a:r>
            <a:r>
              <a:rPr lang="es-MX" sz="2400" dirty="0">
                <a:hlinkClick r:id="rId5"/>
              </a:rPr>
              <a:t>https://greenshieldcertified.org/</a:t>
            </a:r>
            <a:r>
              <a:rPr lang="es-MX" sz="2400" dirty="0"/>
              <a:t> </a:t>
            </a:r>
          </a:p>
          <a:p>
            <a:pPr>
              <a:lnSpc>
                <a:spcPct val="150000"/>
              </a:lnSpc>
            </a:pPr>
            <a:r>
              <a:rPr lang="es-MX" sz="2400" dirty="0" err="1"/>
              <a:t>GreenShield</a:t>
            </a:r>
            <a:r>
              <a:rPr lang="es-MX" sz="2400" dirty="0"/>
              <a:t>: </a:t>
            </a:r>
            <a:r>
              <a:rPr lang="es-MX" sz="2400" dirty="0">
                <a:hlinkClick r:id="rId6"/>
              </a:rPr>
              <a:t>https://www.qualitypro.org/certified-services/greenpro/</a:t>
            </a:r>
            <a:r>
              <a:rPr lang="es-MX" sz="2400" dirty="0"/>
              <a:t> </a:t>
            </a:r>
          </a:p>
        </p:txBody>
      </p:sp>
      <p:sp>
        <p:nvSpPr>
          <p:cNvPr id="4" name="Title 1">
            <a:extLst>
              <a:ext uri="{FF2B5EF4-FFF2-40B4-BE49-F238E27FC236}">
                <a16:creationId xmlns:a16="http://schemas.microsoft.com/office/drawing/2014/main" id="{E220C030-335F-37B9-F1FA-8A6B8CE372B0}"/>
              </a:ext>
            </a:extLst>
          </p:cNvPr>
          <p:cNvSpPr txBox="1">
            <a:spLocks/>
          </p:cNvSpPr>
          <p:nvPr/>
        </p:nvSpPr>
        <p:spPr>
          <a:xfrm>
            <a:off x="27504"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s-MX" sz="3600" dirty="0">
                <a:solidFill>
                  <a:schemeClr val="bg1"/>
                </a:solidFill>
                <a:latin typeface="Arial" panose="020B0604020202020204" pitchFamily="34" charset="0"/>
                <a:cs typeface="Arial" panose="020B0604020202020204" pitchFamily="34" charset="0"/>
              </a:rPr>
              <a:t>¿Qué es un PMP?</a:t>
            </a:r>
          </a:p>
        </p:txBody>
      </p:sp>
      <p:pic>
        <p:nvPicPr>
          <p:cNvPr id="2" name="Picture 1">
            <a:extLst>
              <a:ext uri="{FF2B5EF4-FFF2-40B4-BE49-F238E27FC236}">
                <a16:creationId xmlns:a16="http://schemas.microsoft.com/office/drawing/2014/main" id="{D74C43D2-C46C-EA7E-2607-1E1C101953EB}"/>
              </a:ext>
            </a:extLst>
          </p:cNvPr>
          <p:cNvPicPr>
            <a:picLocks noChangeAspect="1"/>
          </p:cNvPicPr>
          <p:nvPr/>
        </p:nvPicPr>
        <p:blipFill>
          <a:blip r:embed="rId7"/>
          <a:stretch>
            <a:fillRect/>
          </a:stretch>
        </p:blipFill>
        <p:spPr>
          <a:xfrm>
            <a:off x="8229600" y="4191000"/>
            <a:ext cx="2772966" cy="1295400"/>
          </a:xfrm>
          <a:prstGeom prst="rect">
            <a:avLst/>
          </a:prstGeom>
        </p:spPr>
      </p:pic>
      <p:pic>
        <p:nvPicPr>
          <p:cNvPr id="5" name="Picture 4" descr="Graphical user interface, website&#10;&#10;Description automatically generated">
            <a:extLst>
              <a:ext uri="{FF2B5EF4-FFF2-40B4-BE49-F238E27FC236}">
                <a16:creationId xmlns:a16="http://schemas.microsoft.com/office/drawing/2014/main" id="{C289278D-9D34-A4F8-5D8B-F444BC35A115}"/>
              </a:ext>
            </a:extLst>
          </p:cNvPr>
          <p:cNvPicPr>
            <a:picLocks noChangeAspect="1"/>
          </p:cNvPicPr>
          <p:nvPr/>
        </p:nvPicPr>
        <p:blipFill rotWithShape="1">
          <a:blip r:embed="rId8">
            <a:extLst>
              <a:ext uri="{28A0092B-C50C-407E-A947-70E740481C1C}">
                <a14:useLocalDpi xmlns:a14="http://schemas.microsoft.com/office/drawing/2010/main" val="0"/>
              </a:ext>
            </a:extLst>
          </a:blip>
          <a:srcRect r="82966"/>
          <a:stretch/>
        </p:blipFill>
        <p:spPr>
          <a:xfrm>
            <a:off x="7696200" y="1859756"/>
            <a:ext cx="1658123" cy="1823117"/>
          </a:xfrm>
          <a:prstGeom prst="rect">
            <a:avLst/>
          </a:prstGeom>
        </p:spPr>
      </p:pic>
      <p:pic>
        <p:nvPicPr>
          <p:cNvPr id="7" name="Picture 6">
            <a:extLst>
              <a:ext uri="{FF2B5EF4-FFF2-40B4-BE49-F238E27FC236}">
                <a16:creationId xmlns:a16="http://schemas.microsoft.com/office/drawing/2014/main" id="{340F5C5A-E68A-8268-806A-B46ABA3B2EC4}"/>
              </a:ext>
            </a:extLst>
          </p:cNvPr>
          <p:cNvPicPr>
            <a:picLocks noChangeAspect="1"/>
          </p:cNvPicPr>
          <p:nvPr/>
        </p:nvPicPr>
        <p:blipFill>
          <a:blip r:embed="rId9"/>
          <a:stretch>
            <a:fillRect/>
          </a:stretch>
        </p:blipFill>
        <p:spPr>
          <a:xfrm>
            <a:off x="10058400" y="1600200"/>
            <a:ext cx="1625604" cy="2084108"/>
          </a:xfrm>
          <a:prstGeom prst="rect">
            <a:avLst/>
          </a:prstGeom>
        </p:spPr>
      </p:pic>
    </p:spTree>
    <p:custDataLst>
      <p:tags r:id="rId1"/>
    </p:custDataLst>
    <p:extLst>
      <p:ext uri="{BB962C8B-B14F-4D97-AF65-F5344CB8AC3E}">
        <p14:creationId xmlns:p14="http://schemas.microsoft.com/office/powerpoint/2010/main" val="24535471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A891CB-2C00-423C-00C8-DB9538D748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0260" y="1523766"/>
            <a:ext cx="5005740" cy="4626244"/>
          </a:xfrm>
          <a:prstGeom prst="rect">
            <a:avLst/>
          </a:prstGeom>
        </p:spPr>
      </p:pic>
      <p:sp>
        <p:nvSpPr>
          <p:cNvPr id="5" name="Content Placeholder 4">
            <a:extLst>
              <a:ext uri="{FF2B5EF4-FFF2-40B4-BE49-F238E27FC236}">
                <a16:creationId xmlns:a16="http://schemas.microsoft.com/office/drawing/2014/main" id="{CD34B16A-16E1-435F-BE18-2EC4270C84CC}"/>
              </a:ext>
            </a:extLst>
          </p:cNvPr>
          <p:cNvSpPr>
            <a:spLocks noGrp="1"/>
          </p:cNvSpPr>
          <p:nvPr>
            <p:ph idx="1"/>
          </p:nvPr>
        </p:nvSpPr>
        <p:spPr>
          <a:xfrm>
            <a:off x="5972894" y="1523766"/>
            <a:ext cx="5817416" cy="4351338"/>
          </a:xfrm>
        </p:spPr>
        <p:txBody>
          <a:bodyPr/>
          <a:lstStyle/>
          <a:p>
            <a:pPr marL="0" indent="0">
              <a:lnSpc>
                <a:spcPts val="2880"/>
              </a:lnSpc>
              <a:buNone/>
            </a:pPr>
            <a:r>
              <a:rPr lang="es-MX" sz="2400" b="1" dirty="0"/>
              <a:t>En California, un PMP debe de:</a:t>
            </a:r>
          </a:p>
          <a:p>
            <a:pPr>
              <a:lnSpc>
                <a:spcPts val="2880"/>
              </a:lnSpc>
            </a:pPr>
            <a:r>
              <a:rPr lang="es-MX" sz="2400" dirty="0"/>
              <a:t>Tener licencia con la Junta de Control de Plagas Estructurales y/o con el Departamento de Reglamentación de Pesticidas (DPR).</a:t>
            </a:r>
          </a:p>
          <a:p>
            <a:pPr>
              <a:lnSpc>
                <a:spcPts val="2880"/>
              </a:lnSpc>
            </a:pPr>
            <a:r>
              <a:rPr lang="es-MX" sz="2400" dirty="0"/>
              <a:t>Estar capacitado en IPM para </a:t>
            </a:r>
            <a:r>
              <a:rPr lang="es-MX" sz="2400" dirty="0">
                <a:solidFill>
                  <a:srgbClr val="009999"/>
                </a:solidFill>
              </a:rPr>
              <a:t>escuelas</a:t>
            </a:r>
            <a:r>
              <a:rPr lang="es-MX" sz="2400" dirty="0"/>
              <a:t> y entornos de </a:t>
            </a:r>
            <a:r>
              <a:rPr lang="es-MX" sz="2400" dirty="0">
                <a:solidFill>
                  <a:srgbClr val="009999"/>
                </a:solidFill>
              </a:rPr>
              <a:t>cuidado infantil</a:t>
            </a:r>
            <a:r>
              <a:rPr lang="es-MX" sz="2400" dirty="0"/>
              <a:t>.</a:t>
            </a:r>
          </a:p>
          <a:p>
            <a:pPr marL="502920" lvl="1">
              <a:lnSpc>
                <a:spcPts val="2380"/>
              </a:lnSpc>
              <a:spcBef>
                <a:spcPts val="1200"/>
              </a:spcBef>
            </a:pPr>
            <a:r>
              <a:rPr lang="es-MX" sz="1800" dirty="0">
                <a:cs typeface="Calibri"/>
              </a:rPr>
              <a:t>Gratis- Curso avanzado por DPR en línea para PMPs </a:t>
            </a:r>
            <a:r>
              <a:rPr lang="es-MX" sz="1800" dirty="0">
                <a:ea typeface="+mn-lt"/>
                <a:cs typeface="+mn-lt"/>
                <a:hlinkClick r:id="rId5"/>
              </a:rPr>
              <a:t>www.cdpr.ca.gov/schoolipm</a:t>
            </a:r>
            <a:endParaRPr lang="es-MX" sz="1800" dirty="0">
              <a:cs typeface="Calibri"/>
            </a:endParaRPr>
          </a:p>
          <a:p>
            <a:pPr marL="502920" lvl="1">
              <a:lnSpc>
                <a:spcPts val="2380"/>
              </a:lnSpc>
              <a:spcBef>
                <a:spcPts val="1200"/>
              </a:spcBef>
            </a:pPr>
            <a:r>
              <a:rPr lang="es-MX" sz="1800" dirty="0"/>
              <a:t>Solicite entrenamiento de UC IPM en línea Gratis  </a:t>
            </a:r>
            <a:r>
              <a:rPr lang="es-MX" sz="1800" u="sng" dirty="0">
                <a:hlinkClick r:id="rId6"/>
              </a:rPr>
              <a:t>www</a:t>
            </a:r>
            <a:r>
              <a:rPr lang="es-MX" sz="1800" dirty="0">
                <a:hlinkClick r:id="rId6"/>
              </a:rPr>
              <a:t>.ipm.ucdavis.edu/training/school-and-child-care-ipm.html</a:t>
            </a:r>
            <a:r>
              <a:rPr lang="es-MX" sz="1800" dirty="0"/>
              <a:t>  </a:t>
            </a:r>
            <a:endParaRPr lang="es-MX" dirty="0">
              <a:cs typeface="Calibri"/>
            </a:endParaRPr>
          </a:p>
          <a:p>
            <a:endParaRPr lang="es-MX" dirty="0"/>
          </a:p>
        </p:txBody>
      </p:sp>
      <p:sp>
        <p:nvSpPr>
          <p:cNvPr id="6" name="Title 1">
            <a:extLst>
              <a:ext uri="{FF2B5EF4-FFF2-40B4-BE49-F238E27FC236}">
                <a16:creationId xmlns:a16="http://schemas.microsoft.com/office/drawing/2014/main" id="{7ECB2830-CCB9-905B-AFFA-1E0A5D2F0498}"/>
              </a:ext>
            </a:extLst>
          </p:cNvPr>
          <p:cNvSpPr txBox="1">
            <a:spLocks/>
          </p:cNvSpPr>
          <p:nvPr/>
        </p:nvSpPr>
        <p:spPr>
          <a:xfrm>
            <a:off x="27504"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s-MX" sz="3600" dirty="0">
                <a:solidFill>
                  <a:schemeClr val="bg1"/>
                </a:solidFill>
                <a:latin typeface="Arial" panose="020B0604020202020204" pitchFamily="34" charset="0"/>
                <a:cs typeface="Arial" panose="020B0604020202020204" pitchFamily="34" charset="0"/>
              </a:rPr>
              <a:t>¿Qué es un PMP?</a:t>
            </a:r>
          </a:p>
        </p:txBody>
      </p:sp>
    </p:spTree>
    <p:custDataLst>
      <p:tags r:id="rId1"/>
    </p:custDataLst>
    <p:extLst>
      <p:ext uri="{BB962C8B-B14F-4D97-AF65-F5344CB8AC3E}">
        <p14:creationId xmlns:p14="http://schemas.microsoft.com/office/powerpoint/2010/main" val="27788005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FAC5C99-08A3-05A8-9695-DFDF3011CED4}"/>
              </a:ext>
            </a:extLst>
          </p:cNvPr>
          <p:cNvSpPr txBox="1">
            <a:spLocks/>
          </p:cNvSpPr>
          <p:nvPr/>
        </p:nvSpPr>
        <p:spPr>
          <a:xfrm>
            <a:off x="762000" y="1371600"/>
            <a:ext cx="7543800" cy="4495800"/>
          </a:xfrm>
          <a:prstGeom prst="rect">
            <a:avLst/>
          </a:prstGeom>
        </p:spPr>
        <p:txBody>
          <a:bodyPr vert="horz" lIns="91440" tIns="45720" rIns="91440" bIns="45720" rtlCol="0" anchor="t">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20000"/>
              </a:lnSpc>
              <a:spcBef>
                <a:spcPts val="1000"/>
              </a:spcBef>
              <a:spcAft>
                <a:spcPts val="1200"/>
              </a:spcAft>
              <a:buClrTx/>
              <a:buSzTx/>
              <a:buFont typeface="Arial" panose="020B0604020202020204" pitchFamily="34" charset="0"/>
              <a:buChar char="•"/>
              <a:tabLst/>
              <a:defRPr/>
            </a:pPr>
            <a:r>
              <a:rPr kumimoji="0" lang="es-MX" sz="2800" b="1" i="0" u="none" strike="noStrike" kern="1200" cap="none" spc="0" normalizeH="0" baseline="0" dirty="0">
                <a:ln>
                  <a:noFill/>
                </a:ln>
                <a:solidFill>
                  <a:srgbClr val="009999"/>
                </a:solidFill>
                <a:effectLst/>
                <a:uLnTx/>
                <a:uFillTx/>
                <a:latin typeface="Arial" panose="020B0604020202020204" pitchFamily="34" charset="0"/>
                <a:ea typeface="+mn-ea"/>
                <a:cs typeface="Arial" panose="020B0604020202020204" pitchFamily="34" charset="0"/>
              </a:rPr>
              <a:t>Una ley de derecho-a-saber </a:t>
            </a:r>
            <a:r>
              <a:rPr kumimoji="0" lang="es-MX" sz="2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rPr>
              <a:t>que informa a padres y empleados sobre el uso de pesticidas en escuelas públicas y centros de cuidado infantil.</a:t>
            </a:r>
          </a:p>
          <a:p>
            <a:pPr marL="228600" marR="0" lvl="0" indent="-228600" algn="l" defTabSz="914400" rtl="0" eaLnBrk="1" fontAlgn="auto" latinLnBrk="0" hangingPunct="1">
              <a:lnSpc>
                <a:spcPct val="120000"/>
              </a:lnSpc>
              <a:spcBef>
                <a:spcPts val="1000"/>
              </a:spcBef>
              <a:spcAft>
                <a:spcPts val="1200"/>
              </a:spcAft>
              <a:buClrTx/>
              <a:buSzTx/>
              <a:buFont typeface="Arial" panose="020B0604020202020204" pitchFamily="34" charset="0"/>
              <a:buChar char="•"/>
              <a:tabLst/>
              <a:defRPr/>
            </a:pPr>
            <a:r>
              <a:rPr lang="es-MX" dirty="0">
                <a:solidFill>
                  <a:prstClr val="black"/>
                </a:solidFill>
              </a:rPr>
              <a:t>Asegura </a:t>
            </a:r>
            <a:r>
              <a:rPr lang="es-MX" b="1" dirty="0">
                <a:solidFill>
                  <a:srgbClr val="009999"/>
                </a:solidFill>
              </a:rPr>
              <a:t>ambientes de aprendizaje y cuidado saludables, y seguros </a:t>
            </a:r>
            <a:r>
              <a:rPr lang="es-MX" dirty="0">
                <a:solidFill>
                  <a:prstClr val="black"/>
                </a:solidFill>
              </a:rPr>
              <a:t>para los niños de </a:t>
            </a:r>
            <a:r>
              <a:rPr kumimoji="0" lang="es-MX" sz="2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rPr>
              <a:t>California. </a:t>
            </a:r>
            <a:endParaRPr kumimoji="0" lang="es-MX" sz="20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20000"/>
              </a:lnSpc>
              <a:spcBef>
                <a:spcPts val="1000"/>
              </a:spcBef>
              <a:spcAft>
                <a:spcPts val="1200"/>
              </a:spcAft>
              <a:buClrTx/>
              <a:buSzTx/>
              <a:buFont typeface="Arial" panose="020B0604020202020204" pitchFamily="34" charset="0"/>
              <a:buChar char="•"/>
              <a:tabLst/>
              <a:defRPr/>
            </a:pPr>
            <a:r>
              <a:rPr kumimoji="0" lang="es-MX" sz="2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rPr>
              <a:t>Applica a escuelas públicas de K–12 y los </a:t>
            </a:r>
            <a:r>
              <a:rPr lang="es-MX" b="1" dirty="0">
                <a:solidFill>
                  <a:srgbClr val="009999"/>
                </a:solidFill>
              </a:rPr>
              <a:t>centros de cuidado infantil con licencia</a:t>
            </a:r>
            <a:r>
              <a:rPr kumimoji="0" lang="es-MX" sz="2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rPr>
              <a:t> públicos y privados.</a:t>
            </a:r>
          </a:p>
          <a:p>
            <a:pPr marL="228600" marR="0" lvl="0" indent="-228600" algn="l" defTabSz="914400" rtl="0" eaLnBrk="1" fontAlgn="auto" latinLnBrk="0" hangingPunct="1">
              <a:lnSpc>
                <a:spcPct val="120000"/>
              </a:lnSpc>
              <a:spcBef>
                <a:spcPts val="1000"/>
              </a:spcBef>
              <a:spcAft>
                <a:spcPts val="1200"/>
              </a:spcAft>
              <a:buClrTx/>
              <a:buSzTx/>
              <a:buFont typeface="Arial" panose="020B0604020202020204" pitchFamily="34" charset="0"/>
              <a:buChar char="•"/>
              <a:tabLst/>
              <a:defRPr/>
            </a:pPr>
            <a:r>
              <a:rPr kumimoji="0" lang="es-MX" sz="2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rPr>
              <a:t>No aplica a </a:t>
            </a:r>
            <a:r>
              <a:rPr lang="es-MX" b="1" dirty="0">
                <a:solidFill>
                  <a:srgbClr val="009999"/>
                </a:solidFill>
              </a:rPr>
              <a:t>Cuidado Infantil Familiar en el Hogar</a:t>
            </a:r>
            <a:r>
              <a:rPr kumimoji="0" lang="es-MX" sz="2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rPr>
              <a:t>.</a:t>
            </a:r>
          </a:p>
        </p:txBody>
      </p:sp>
      <p:pic>
        <p:nvPicPr>
          <p:cNvPr id="6" name="Picture 2">
            <a:extLst>
              <a:ext uri="{FF2B5EF4-FFF2-40B4-BE49-F238E27FC236}">
                <a16:creationId xmlns:a16="http://schemas.microsoft.com/office/drawing/2014/main" id="{8C8F74F8-DAAB-F0BD-42A5-796781C1850A}"/>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63034" t="37288" r="26159" b="18576"/>
          <a:stretch/>
        </p:blipFill>
        <p:spPr bwMode="auto">
          <a:xfrm>
            <a:off x="8480121" y="1524000"/>
            <a:ext cx="3031298" cy="42672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7" name="Title 1">
            <a:extLst>
              <a:ext uri="{FF2B5EF4-FFF2-40B4-BE49-F238E27FC236}">
                <a16:creationId xmlns:a16="http://schemas.microsoft.com/office/drawing/2014/main" id="{2FEB0A64-20B6-B598-6D6A-3B98B88046D0}"/>
              </a:ext>
            </a:extLst>
          </p:cNvPr>
          <p:cNvSpPr txBox="1">
            <a:spLocks/>
          </p:cNvSpPr>
          <p:nvPr/>
        </p:nvSpPr>
        <p:spPr>
          <a:xfrm>
            <a:off x="-93518"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MX" sz="3600" b="0" i="0" u="none" strike="noStrike" kern="1200" cap="none" spc="0" normalizeH="0" baseline="0" noProof="0" dirty="0">
                <a:ln>
                  <a:noFill/>
                </a:ln>
                <a:solidFill>
                  <a:prstClr val="white"/>
                </a:solidFill>
                <a:effectLst/>
                <a:uLnTx/>
                <a:uFillTx/>
                <a:latin typeface="Arial" panose="020B0604020202020204" pitchFamily="34" charset="0"/>
                <a:ea typeface="Cambria" panose="02040503050406030204" pitchFamily="18" charset="0"/>
                <a:cs typeface="Arial" panose="020B0604020202020204" pitchFamily="34" charset="0"/>
              </a:rPr>
              <a:t>¿Qu</a:t>
            </a:r>
            <a:r>
              <a:rPr lang="es-MX" sz="3600" dirty="0">
                <a:solidFill>
                  <a:prstClr val="white"/>
                </a:solidFill>
                <a:latin typeface="Arial" panose="020B0604020202020204" pitchFamily="34" charset="0"/>
                <a:cs typeface="Arial" panose="020B0604020202020204" pitchFamily="34" charset="0"/>
              </a:rPr>
              <a:t>é es </a:t>
            </a:r>
            <a:r>
              <a:rPr kumimoji="0" lang="es-ES" sz="3600" b="0" i="0" u="none" strike="noStrike" kern="1200" cap="none" spc="0" normalizeH="0" baseline="0" noProof="0" dirty="0">
                <a:ln>
                  <a:noFill/>
                </a:ln>
                <a:solidFill>
                  <a:prstClr val="white"/>
                </a:solidFill>
                <a:effectLst/>
                <a:uLnTx/>
                <a:uFillTx/>
                <a:latin typeface="Arial" panose="020B0604020202020204" pitchFamily="34" charset="0"/>
                <a:ea typeface="Cambria" panose="02040503050406030204" pitchFamily="18" charset="0"/>
                <a:cs typeface="Arial" panose="020B0604020202020204" pitchFamily="34" charset="0"/>
              </a:rPr>
              <a:t>la Ley de Escuelas Saludables </a:t>
            </a:r>
            <a:r>
              <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Cambria" panose="02040503050406030204" pitchFamily="18" charset="0"/>
                <a:cs typeface="Arial" panose="020B0604020202020204" pitchFamily="34" charset="0"/>
              </a:rPr>
              <a:t>(HSA)?</a:t>
            </a:r>
          </a:p>
        </p:txBody>
      </p:sp>
    </p:spTree>
    <p:custDataLst>
      <p:tags r:id="rId1"/>
    </p:custDataLst>
    <p:extLst>
      <p:ext uri="{BB962C8B-B14F-4D97-AF65-F5344CB8AC3E}">
        <p14:creationId xmlns:p14="http://schemas.microsoft.com/office/powerpoint/2010/main" val="42142614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FAC5C99-08A3-05A8-9695-DFDF3011CED4}"/>
              </a:ext>
            </a:extLst>
          </p:cNvPr>
          <p:cNvSpPr txBox="1">
            <a:spLocks/>
          </p:cNvSpPr>
          <p:nvPr/>
        </p:nvSpPr>
        <p:spPr>
          <a:xfrm>
            <a:off x="680581" y="1752600"/>
            <a:ext cx="7543800" cy="4495800"/>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1200"/>
              </a:spcAft>
            </a:pPr>
            <a:r>
              <a:rPr lang="es-MX" dirty="0"/>
              <a:t>El</a:t>
            </a:r>
            <a:r>
              <a:rPr lang="es-MX" b="1" dirty="0">
                <a:solidFill>
                  <a:srgbClr val="009999"/>
                </a:solidFill>
              </a:rPr>
              <a:t> Departamento de Reglamentación de Pesticidas de California (DPR) </a:t>
            </a:r>
            <a:r>
              <a:rPr lang="es-MX" dirty="0"/>
              <a:t>tiene la responsabilidad de ayudar a implementar la Ley de Escuelas Saludables. </a:t>
            </a:r>
          </a:p>
          <a:p>
            <a:pPr>
              <a:lnSpc>
                <a:spcPct val="120000"/>
              </a:lnSpc>
              <a:spcAft>
                <a:spcPts val="1200"/>
              </a:spcAft>
            </a:pPr>
            <a:r>
              <a:rPr lang="es-MX" dirty="0"/>
              <a:t>Contacte al </a:t>
            </a:r>
            <a:r>
              <a:rPr lang="es-MX" b="1" dirty="0">
                <a:solidFill>
                  <a:srgbClr val="009999"/>
                </a:solidFill>
              </a:rPr>
              <a:t>Programa de IPM para el Cuidado Infantil</a:t>
            </a:r>
            <a:r>
              <a:rPr lang="es-MX" dirty="0"/>
              <a:t> del DPR: </a:t>
            </a:r>
            <a:r>
              <a:rPr lang="es-MX" b="1" dirty="0">
                <a:solidFill>
                  <a:srgbClr val="009999"/>
                </a:solidFill>
              </a:rPr>
              <a:t> </a:t>
            </a:r>
          </a:p>
          <a:p>
            <a:pPr lvl="1">
              <a:lnSpc>
                <a:spcPct val="120000"/>
              </a:lnSpc>
              <a:spcAft>
                <a:spcPts val="1200"/>
              </a:spcAft>
            </a:pPr>
            <a:r>
              <a:rPr lang="es-MX" dirty="0">
                <a:hlinkClick r:id="rId4"/>
              </a:rPr>
              <a:t>https://www.cdpr.ca.gov/docs/schoolipm/</a:t>
            </a:r>
            <a:endParaRPr lang="es-MX" sz="1600" dirty="0"/>
          </a:p>
          <a:p>
            <a:pPr lvl="1">
              <a:lnSpc>
                <a:spcPct val="120000"/>
              </a:lnSpc>
              <a:spcAft>
                <a:spcPts val="1200"/>
              </a:spcAft>
            </a:pPr>
            <a:r>
              <a:rPr lang="es-MX" dirty="0"/>
              <a:t>Correos con preguntas a </a:t>
            </a:r>
            <a:r>
              <a:rPr lang="es-MX" dirty="0">
                <a:hlinkClick r:id="rId5"/>
              </a:rPr>
              <a:t>ccipmlist@cdpr.ca.gov</a:t>
            </a:r>
            <a:endParaRPr lang="es-MX" dirty="0"/>
          </a:p>
        </p:txBody>
      </p:sp>
      <p:pic>
        <p:nvPicPr>
          <p:cNvPr id="6" name="Picture 2">
            <a:extLst>
              <a:ext uri="{FF2B5EF4-FFF2-40B4-BE49-F238E27FC236}">
                <a16:creationId xmlns:a16="http://schemas.microsoft.com/office/drawing/2014/main" id="{8C8F74F8-DAAB-F0BD-42A5-796781C1850A}"/>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l="63034" t="37288" r="26159" b="18576"/>
          <a:stretch/>
        </p:blipFill>
        <p:spPr bwMode="auto">
          <a:xfrm>
            <a:off x="8480121" y="1524000"/>
            <a:ext cx="3031298" cy="42672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7" name="Title 1">
            <a:extLst>
              <a:ext uri="{FF2B5EF4-FFF2-40B4-BE49-F238E27FC236}">
                <a16:creationId xmlns:a16="http://schemas.microsoft.com/office/drawing/2014/main" id="{2FEB0A64-20B6-B598-6D6A-3B98B88046D0}"/>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kumimoji="0" lang="es-ES" sz="3600" b="0" i="0" u="none" strike="noStrike" kern="1200" cap="none" spc="0" normalizeH="0" baseline="0" noProof="0" dirty="0">
                <a:ln>
                  <a:noFill/>
                </a:ln>
                <a:solidFill>
                  <a:prstClr val="white"/>
                </a:solidFill>
                <a:effectLst/>
                <a:uLnTx/>
                <a:uFillTx/>
                <a:latin typeface="Arial" panose="020B0604020202020204" pitchFamily="34" charset="0"/>
                <a:ea typeface="Cambria" panose="02040503050406030204" pitchFamily="18" charset="0"/>
                <a:cs typeface="Arial" panose="020B0604020202020204" pitchFamily="34" charset="0"/>
              </a:rPr>
              <a:t>Ley de Escuelas Saludables </a:t>
            </a:r>
            <a:r>
              <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Cambria" panose="02040503050406030204" pitchFamily="18" charset="0"/>
                <a:cs typeface="Arial" panose="020B0604020202020204" pitchFamily="34" charset="0"/>
              </a:rPr>
              <a:t>(HSA)</a:t>
            </a:r>
            <a:endParaRPr lang="en-US" sz="3600" dirty="0">
              <a:solidFill>
                <a:schemeClr val="bg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43771783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42"/>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15629</TotalTime>
  <Words>5569</Words>
  <Application>Microsoft Office PowerPoint</Application>
  <PresentationFormat>Widescreen</PresentationFormat>
  <Paragraphs>402</Paragraphs>
  <Slides>42</Slides>
  <Notes>36</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42</vt:i4>
      </vt:variant>
    </vt:vector>
  </HeadingPairs>
  <TitlesOfParts>
    <vt:vector size="53" baseType="lpstr">
      <vt:lpstr>Arial</vt:lpstr>
      <vt:lpstr>Calibri</vt:lpstr>
      <vt:lpstr>Calibri Light</vt:lpstr>
      <vt:lpstr>Cambria</vt:lpstr>
      <vt:lpstr>Century Gothic</vt:lpstr>
      <vt:lpstr>Segoe UI</vt:lpstr>
      <vt:lpstr>Source Sans Pro Web</vt:lpstr>
      <vt:lpstr>Wingdings</vt:lpstr>
      <vt:lpstr>Office Theme</vt:lpstr>
      <vt:lpstr>2_Office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Hiring a Pest Management Professional (PMP)</dc:title>
  <dc:creator>Rose, Bobbie</dc:creator>
  <cp:lastModifiedBy>Rose, Bobbie</cp:lastModifiedBy>
  <cp:revision>66</cp:revision>
  <dcterms:created xsi:type="dcterms:W3CDTF">2022-11-04T22:16:45Z</dcterms:created>
  <dcterms:modified xsi:type="dcterms:W3CDTF">2023-05-01T23:03:43Z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4D5845CF-C694-47CE-ACAD-791B9C9F1DF3</vt:lpwstr>
  </property>
  <property fmtid="{D5CDD505-2E9C-101B-9397-08002B2CF9AE}" pid="3" name="ArticulatePath">
    <vt:lpwstr>Hiring a PMP_2023jan5</vt:lpwstr>
  </property>
</Properties>
</file>