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heme/theme4.xml" ContentType="application/vnd.openxmlformats-officedocument.theme+xml"/>
  <Override PartName="/ppt/tags/tag20.xml" ContentType="application/vnd.openxmlformats-officedocument.presentationml.tags+xml"/>
  <Override PartName="/ppt/notesSlides/notesSlide1.xml" ContentType="application/vnd.openxmlformats-officedocument.presentationml.notesSlide+xml"/>
  <Override PartName="/ppt/tags/tag21.xml" ContentType="application/vnd.openxmlformats-officedocument.presentationml.tags+xml"/>
  <Override PartName="/ppt/notesSlides/notesSlide2.xml" ContentType="application/vnd.openxmlformats-officedocument.presentationml.notesSlide+xml"/>
  <Override PartName="/ppt/tags/tag22.xml" ContentType="application/vnd.openxmlformats-officedocument.presentationml.tags+xml"/>
  <Override PartName="/ppt/notesSlides/notesSlide3.xml" ContentType="application/vnd.openxmlformats-officedocument.presentationml.notesSlide+xml"/>
  <Override PartName="/ppt/tags/tag23.xml" ContentType="application/vnd.openxmlformats-officedocument.presentationml.tags+xml"/>
  <Override PartName="/ppt/notesSlides/notesSlide4.xml" ContentType="application/vnd.openxmlformats-officedocument.presentationml.notesSlide+xml"/>
  <Override PartName="/ppt/tags/tag24.xml" ContentType="application/vnd.openxmlformats-officedocument.presentationml.tags+xml"/>
  <Override PartName="/ppt/notesSlides/notesSlide5.xml" ContentType="application/vnd.openxmlformats-officedocument.presentationml.notesSlide+xml"/>
  <Override PartName="/ppt/tags/tag25.xml" ContentType="application/vnd.openxmlformats-officedocument.presentationml.tags+xml"/>
  <Override PartName="/ppt/notesSlides/notesSlide6.xml" ContentType="application/vnd.openxmlformats-officedocument.presentationml.notesSlide+xml"/>
  <Override PartName="/ppt/tags/tag26.xml" ContentType="application/vnd.openxmlformats-officedocument.presentationml.tags+xml"/>
  <Override PartName="/ppt/notesSlides/notesSlide7.xml" ContentType="application/vnd.openxmlformats-officedocument.presentationml.notesSlide+xml"/>
  <Override PartName="/ppt/tags/tag2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8.xml" ContentType="application/vnd.openxmlformats-officedocument.presentationml.tags+xml"/>
  <Override PartName="/ppt/notesSlides/notesSlide10.xml" ContentType="application/vnd.openxmlformats-officedocument.presentationml.notesSlide+xml"/>
  <Override PartName="/ppt/tags/tag29.xml" ContentType="application/vnd.openxmlformats-officedocument.presentationml.tags+xml"/>
  <Override PartName="/ppt/notesSlides/notesSlide11.xml" ContentType="application/vnd.openxmlformats-officedocument.presentationml.notesSlide+xml"/>
  <Override PartName="/ppt/tags/tag30.xml" ContentType="application/vnd.openxmlformats-officedocument.presentationml.tags+xml"/>
  <Override PartName="/ppt/notesSlides/notesSlide12.xml" ContentType="application/vnd.openxmlformats-officedocument.presentationml.notesSlide+xml"/>
  <Override PartName="/ppt/tags/tag31.xml" ContentType="application/vnd.openxmlformats-officedocument.presentationml.tags+xml"/>
  <Override PartName="/ppt/notesSlides/notesSlide13.xml" ContentType="application/vnd.openxmlformats-officedocument.presentationml.notesSlide+xml"/>
  <Override PartName="/ppt/tags/tag32.xml" ContentType="application/vnd.openxmlformats-officedocument.presentationml.tags+xml"/>
  <Override PartName="/ppt/notesSlides/notesSlide14.xml" ContentType="application/vnd.openxmlformats-officedocument.presentationml.notesSlide+xml"/>
  <Override PartName="/ppt/tags/tag33.xml" ContentType="application/vnd.openxmlformats-officedocument.presentationml.tags+xml"/>
  <Override PartName="/ppt/notesSlides/notesSlide15.xml" ContentType="application/vnd.openxmlformats-officedocument.presentationml.notesSlide+xml"/>
  <Override PartName="/ppt/tags/tag34.xml" ContentType="application/vnd.openxmlformats-officedocument.presentationml.tags+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5.xml" ContentType="application/vnd.openxmlformats-officedocument.presentationml.tags+xml"/>
  <Override PartName="/ppt/notesSlides/notesSlide17.xml" ContentType="application/vnd.openxmlformats-officedocument.presentationml.notesSlide+xml"/>
  <Override PartName="/ppt/tags/tag36.xml" ContentType="application/vnd.openxmlformats-officedocument.presentationml.tags+xml"/>
  <Override PartName="/ppt/notesSlides/notesSlide18.xml" ContentType="application/vnd.openxmlformats-officedocument.presentationml.notesSlide+xml"/>
  <Override PartName="/ppt/tags/tag37.xml" ContentType="application/vnd.openxmlformats-officedocument.presentationml.tags+xml"/>
  <Override PartName="/ppt/notesSlides/notesSlide19.xml" ContentType="application/vnd.openxmlformats-officedocument.presentationml.notesSlide+xml"/>
  <Override PartName="/ppt/tags/tag38.xml" ContentType="application/vnd.openxmlformats-officedocument.presentationml.tags+xml"/>
  <Override PartName="/ppt/notesSlides/notesSlide20.xml" ContentType="application/vnd.openxmlformats-officedocument.presentationml.notesSlide+xml"/>
  <Override PartName="/ppt/tags/tag39.xml" ContentType="application/vnd.openxmlformats-officedocument.presentationml.tags+xml"/>
  <Override PartName="/ppt/notesSlides/notesSlide21.xml" ContentType="application/vnd.openxmlformats-officedocument.presentationml.notesSlide+xml"/>
  <Override PartName="/ppt/tags/tag40.xml" ContentType="application/vnd.openxmlformats-officedocument.presentationml.tags+xml"/>
  <Override PartName="/ppt/notesSlides/notesSlide22.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23.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24.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25.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26.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27.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28.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29.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30.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31.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32.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33.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34.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35.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36.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37.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notesSlides/notesSlide38.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notesSlides/notesSlide39.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132.xml" ContentType="application/vnd.openxmlformats-officedocument.presentationml.tags+xml"/>
  <Override PartName="/ppt/notesSlides/notesSlide42.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notesSlides/notesSlide43.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notesSlides/notesSlide44.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notesSlides/notesSlide45.xml" ContentType="application/vnd.openxmlformats-officedocument.presentationml.notesSlide+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46.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notesSlides/notesSlide47.xml" ContentType="application/vnd.openxmlformats-officedocument.presentationml.notesSlide+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48.xml" ContentType="application/vnd.openxmlformats-officedocument.presentationml.notesSlid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notesSlides/notesSlide49.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notesSlides/notesSlide50.xml" ContentType="application/vnd.openxmlformats-officedocument.presentationml.notesSlid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notesSlides/notesSlide51.xml" ContentType="application/vnd.openxmlformats-officedocument.presentationml.notesSlide+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notesSlides/notesSlide52.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53.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54.xml" ContentType="application/vnd.openxmlformats-officedocument.presentationml.notesSlid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notesSlides/notesSlide55.xml" ContentType="application/vnd.openxmlformats-officedocument.presentationml.notesSlide+xml"/>
  <Override PartName="/ppt/tags/tag200.xml" ContentType="application/vnd.openxmlformats-officedocument.presentationml.tags+xml"/>
  <Override PartName="/ppt/notesSlides/notesSlide56.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notesSlides/notesSlide57.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notesSlides/notesSlide58.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notesSlides/notesSlide59.xml" ContentType="application/vnd.openxmlformats-officedocument.presentationml.notesSlid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notesSlides/notesSlide60.xml" ContentType="application/vnd.openxmlformats-officedocument.presentationml.notesSlide+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61.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notesSlides/notesSlide62.xml" ContentType="application/vnd.openxmlformats-officedocument.presentationml.notesSlide+xml"/>
  <Override PartName="/ppt/tags/tag220.xml" ContentType="application/vnd.openxmlformats-officedocument.presentationml.tags+xml"/>
  <Override PartName="/ppt/tags/tag221.xml" ContentType="application/vnd.openxmlformats-officedocument.presentationml.tags+xml"/>
  <Override PartName="/ppt/notesSlides/notesSlide63.xml" ContentType="application/vnd.openxmlformats-officedocument.presentationml.notesSlide+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notesSlides/notesSlide64.xml" ContentType="application/vnd.openxmlformats-officedocument.presentationml.notesSlide+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notesSlides/notesSlide65.xml" ContentType="application/vnd.openxmlformats-officedocument.presentationml.notesSlide+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notesSlides/notesSlide66.xml" ContentType="application/vnd.openxmlformats-officedocument.presentationml.notesSlide+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notesSlides/notesSlide67.xml" ContentType="application/vnd.openxmlformats-officedocument.presentationml.notesSlide+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notesSlides/notesSlide68.xml" ContentType="application/vnd.openxmlformats-officedocument.presentationml.notesSlide+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notesSlides/notesSlide69.xml" ContentType="application/vnd.openxmlformats-officedocument.presentationml.notesSlide+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70.xml" ContentType="application/vnd.openxmlformats-officedocument.presentationml.notesSlid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71.xml" ContentType="application/vnd.openxmlformats-officedocument.presentationml.notesSlid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notesSlides/notesSlide72.xml" ContentType="application/vnd.openxmlformats-officedocument.presentationml.notesSlide+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notesSlides/notesSlide73.xml" ContentType="application/vnd.openxmlformats-officedocument.presentationml.notesSlide+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notesSlides/notesSlide74.xml" ContentType="application/vnd.openxmlformats-officedocument.presentationml.notesSlide+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notesSlides/notesSlide75.xml" ContentType="application/vnd.openxmlformats-officedocument.presentationml.notesSlide+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notesSlides/notesSlide76.xml" ContentType="application/vnd.openxmlformats-officedocument.presentationml.notesSlide+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notesSlides/notesSlide77.xml" ContentType="application/vnd.openxmlformats-officedocument.presentationml.notesSlide+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notesSlides/notesSlide78.xml" ContentType="application/vnd.openxmlformats-officedocument.presentationml.notesSlide+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notesSlides/notesSlide79.xml" ContentType="application/vnd.openxmlformats-officedocument.presentationml.notesSlide+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notesSlides/notesSlide80.xml" ContentType="application/vnd.openxmlformats-officedocument.presentationml.notesSlide+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notesSlides/notesSlide81.xml" ContentType="application/vnd.openxmlformats-officedocument.presentationml.notesSlide+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notesSlides/notesSlide82.xml" ContentType="application/vnd.openxmlformats-officedocument.presentationml.notesSlide+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83.xml" ContentType="application/vnd.openxmlformats-officedocument.presentationml.notesSlid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notesSlides/notesSlide84.xml" ContentType="application/vnd.openxmlformats-officedocument.presentationml.notesSlide+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notesSlides/notesSlide85.xml" ContentType="application/vnd.openxmlformats-officedocument.presentationml.notesSlide+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notesSlides/notesSlide86.xml" ContentType="application/vnd.openxmlformats-officedocument.presentationml.notesSlide+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notesSlides/notesSlide87.xml" ContentType="application/vnd.openxmlformats-officedocument.presentationml.notesSlide+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88.xml" ContentType="application/vnd.openxmlformats-officedocument.presentationml.notesSlid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notesSlides/notesSlide89.xml" ContentType="application/vnd.openxmlformats-officedocument.presentationml.notesSlide+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notesSlides/notesSlide90.xml" ContentType="application/vnd.openxmlformats-officedocument.presentationml.notesSlide+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notesSlides/notesSlide91.xml" ContentType="application/vnd.openxmlformats-officedocument.presentationml.notesSlide+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92.xml" ContentType="application/vnd.openxmlformats-officedocument.presentationml.notesSlid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notesSlides/notesSlide93.xml" ContentType="application/vnd.openxmlformats-officedocument.presentationml.notesSlide+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notesSlides/notesSlide94.xml" ContentType="application/vnd.openxmlformats-officedocument.presentationml.notesSlide+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notesSlides/notesSlide95.xml" ContentType="application/vnd.openxmlformats-officedocument.presentationml.notesSlide+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notesSlides/notesSlide96.xml" ContentType="application/vnd.openxmlformats-officedocument.presentationml.notesSlide+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97.xml" ContentType="application/vnd.openxmlformats-officedocument.presentationml.notesSlid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notesSlides/notesSlide98.xml" ContentType="application/vnd.openxmlformats-officedocument.presentationml.notesSlide+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notesSlides/notesSlide99.xml" ContentType="application/vnd.openxmlformats-officedocument.presentationml.notesSlide+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100.xml" ContentType="application/vnd.openxmlformats-officedocument.presentationml.notesSlid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notesSlides/notesSlide101.xml" ContentType="application/vnd.openxmlformats-officedocument.presentationml.notesSlide+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notesSlides/notesSlide102.xml" ContentType="application/vnd.openxmlformats-officedocument.presentationml.notesSlide+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notesSlides/notesSlide103.xml" ContentType="application/vnd.openxmlformats-officedocument.presentationml.notesSlide+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notesSlides/notesSlide104.xml" ContentType="application/vnd.openxmlformats-officedocument.presentationml.notesSlide+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notesSlides/notesSlide105.xml" ContentType="application/vnd.openxmlformats-officedocument.presentationml.notesSlide+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notesSlides/notesSlide106.xml" ContentType="application/vnd.openxmlformats-officedocument.presentationml.notesSlide+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notesSlides/notesSlide107.xml" ContentType="application/vnd.openxmlformats-officedocument.presentationml.notesSlide+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notesSlides/notesSlide108.xml" ContentType="application/vnd.openxmlformats-officedocument.presentationml.notesSlide+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notesSlides/notesSlide109.xml" ContentType="application/vnd.openxmlformats-officedocument.presentationml.notesSlide+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notesSlides/notesSlide110.xml" ContentType="application/vnd.openxmlformats-officedocument.presentationml.notesSlide+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notesSlides/notesSlide111.xml" ContentType="application/vnd.openxmlformats-officedocument.presentationml.notesSlide+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 id="2147483688" r:id="rId6"/>
  </p:sldMasterIdLst>
  <p:notesMasterIdLst>
    <p:notesMasterId r:id="rId122"/>
  </p:notesMasterIdLst>
  <p:sldIdLst>
    <p:sldId id="367" r:id="rId7"/>
    <p:sldId id="260" r:id="rId8"/>
    <p:sldId id="339" r:id="rId9"/>
    <p:sldId id="261" r:id="rId10"/>
    <p:sldId id="262" r:id="rId11"/>
    <p:sldId id="263" r:id="rId12"/>
    <p:sldId id="264" r:id="rId13"/>
    <p:sldId id="265" r:id="rId14"/>
    <p:sldId id="404" r:id="rId15"/>
    <p:sldId id="267" r:id="rId16"/>
    <p:sldId id="405" r:id="rId17"/>
    <p:sldId id="406" r:id="rId18"/>
    <p:sldId id="271" r:id="rId19"/>
    <p:sldId id="272" r:id="rId20"/>
    <p:sldId id="322" r:id="rId21"/>
    <p:sldId id="273" r:id="rId22"/>
    <p:sldId id="274" r:id="rId23"/>
    <p:sldId id="275" r:id="rId24"/>
    <p:sldId id="448" r:id="rId25"/>
    <p:sldId id="277" r:id="rId26"/>
    <p:sldId id="395" r:id="rId27"/>
    <p:sldId id="340" r:id="rId28"/>
    <p:sldId id="278" r:id="rId29"/>
    <p:sldId id="441" r:id="rId30"/>
    <p:sldId id="279" r:id="rId31"/>
    <p:sldId id="280" r:id="rId32"/>
    <p:sldId id="281" r:id="rId33"/>
    <p:sldId id="305" r:id="rId34"/>
    <p:sldId id="306" r:id="rId35"/>
    <p:sldId id="282" r:id="rId36"/>
    <p:sldId id="283" r:id="rId37"/>
    <p:sldId id="284" r:id="rId38"/>
    <p:sldId id="398" r:id="rId39"/>
    <p:sldId id="285" r:id="rId40"/>
    <p:sldId id="286" r:id="rId41"/>
    <p:sldId id="287" r:id="rId42"/>
    <p:sldId id="288" r:id="rId43"/>
    <p:sldId id="289" r:id="rId44"/>
    <p:sldId id="290" r:id="rId45"/>
    <p:sldId id="291" r:id="rId46"/>
    <p:sldId id="439" r:id="rId47"/>
    <p:sldId id="409" r:id="rId48"/>
    <p:sldId id="410" r:id="rId49"/>
    <p:sldId id="295" r:id="rId50"/>
    <p:sldId id="296" r:id="rId51"/>
    <p:sldId id="298" r:id="rId52"/>
    <p:sldId id="299" r:id="rId53"/>
    <p:sldId id="408" r:id="rId54"/>
    <p:sldId id="316" r:id="rId55"/>
    <p:sldId id="302" r:id="rId56"/>
    <p:sldId id="304" r:id="rId57"/>
    <p:sldId id="303" r:id="rId58"/>
    <p:sldId id="307" r:id="rId59"/>
    <p:sldId id="317" r:id="rId60"/>
    <p:sldId id="308" r:id="rId61"/>
    <p:sldId id="443" r:id="rId62"/>
    <p:sldId id="444" r:id="rId63"/>
    <p:sldId id="445" r:id="rId64"/>
    <p:sldId id="324" r:id="rId65"/>
    <p:sldId id="413" r:id="rId66"/>
    <p:sldId id="325" r:id="rId67"/>
    <p:sldId id="414" r:id="rId68"/>
    <p:sldId id="331" r:id="rId69"/>
    <p:sldId id="415" r:id="rId70"/>
    <p:sldId id="333" r:id="rId71"/>
    <p:sldId id="447" r:id="rId72"/>
    <p:sldId id="312" r:id="rId73"/>
    <p:sldId id="327" r:id="rId74"/>
    <p:sldId id="328" r:id="rId75"/>
    <p:sldId id="421" r:id="rId76"/>
    <p:sldId id="313" r:id="rId77"/>
    <p:sldId id="334" r:id="rId78"/>
    <p:sldId id="335" r:id="rId79"/>
    <p:sldId id="332" r:id="rId80"/>
    <p:sldId id="337" r:id="rId81"/>
    <p:sldId id="338" r:id="rId82"/>
    <p:sldId id="314" r:id="rId83"/>
    <p:sldId id="315" r:id="rId84"/>
    <p:sldId id="355" r:id="rId85"/>
    <p:sldId id="371" r:id="rId86"/>
    <p:sldId id="356" r:id="rId87"/>
    <p:sldId id="357" r:id="rId88"/>
    <p:sldId id="372" r:id="rId89"/>
    <p:sldId id="374" r:id="rId90"/>
    <p:sldId id="373" r:id="rId91"/>
    <p:sldId id="426" r:id="rId92"/>
    <p:sldId id="422" r:id="rId93"/>
    <p:sldId id="378" r:id="rId94"/>
    <p:sldId id="379" r:id="rId95"/>
    <p:sldId id="359" r:id="rId96"/>
    <p:sldId id="380" r:id="rId97"/>
    <p:sldId id="382" r:id="rId98"/>
    <p:sldId id="383" r:id="rId99"/>
    <p:sldId id="381" r:id="rId100"/>
    <p:sldId id="360" r:id="rId101"/>
    <p:sldId id="375" r:id="rId102"/>
    <p:sldId id="377" r:id="rId103"/>
    <p:sldId id="361" r:id="rId104"/>
    <p:sldId id="384" r:id="rId105"/>
    <p:sldId id="385" r:id="rId106"/>
    <p:sldId id="386" r:id="rId107"/>
    <p:sldId id="362" r:id="rId108"/>
    <p:sldId id="363" r:id="rId109"/>
    <p:sldId id="387" r:id="rId110"/>
    <p:sldId id="388" r:id="rId111"/>
    <p:sldId id="389" r:id="rId112"/>
    <p:sldId id="390" r:id="rId113"/>
    <p:sldId id="392" r:id="rId114"/>
    <p:sldId id="393" r:id="rId115"/>
    <p:sldId id="364" r:id="rId116"/>
    <p:sldId id="400" r:id="rId117"/>
    <p:sldId id="401" r:id="rId118"/>
    <p:sldId id="365" r:id="rId119"/>
    <p:sldId id="394" r:id="rId120"/>
    <p:sldId id="366" r:id="rId121"/>
  </p:sldIdLst>
  <p:sldSz cx="12192000" cy="6858000"/>
  <p:notesSz cx="6858000" cy="9144000"/>
  <p:custDataLst>
    <p:tags r:id="rId123"/>
  </p:custDataLst>
  <p:defaultText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D4C1B5-FF15-A457-FA43-FE2901D13BDC}" name="Liao, Mira" initials="LM" userId="S::Mira.Liao@ucsf.edu::c64aa82d-7898-4e94-bbef-2c55ca8e7d7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Elsa Figueroa" initials="" lastIdx="1" clrIdx="0"/>
  <p:cmAuthor id="1" name="Rose, Bobbie" initials="RB" lastIdx="50" clrIdx="1">
    <p:extLst>
      <p:ext uri="{19B8F6BF-5375-455C-9EA6-DF929625EA0E}">
        <p15:presenceInfo xmlns:p15="http://schemas.microsoft.com/office/powerpoint/2012/main" userId="S::Bobbie.Rose@ucsf.edu::9bf782f8-0cdd-4721-9a04-4b50acc5cfeb" providerId="AD"/>
      </p:ext>
    </p:extLst>
  </p:cmAuthor>
  <p:cmAuthor id="2" name="Karla Garzon" initials="KG" lastIdx="17" clrIdx="2">
    <p:extLst>
      <p:ext uri="{19B8F6BF-5375-455C-9EA6-DF929625EA0E}">
        <p15:presenceInfo xmlns:p15="http://schemas.microsoft.com/office/powerpoint/2012/main" userId="S::KGarzon@ccrcca.org::c3d32c56-6b04-488c-84ef-9676b94b11dd" providerId="AD"/>
      </p:ext>
    </p:extLst>
  </p:cmAuthor>
  <p:cmAuthor id="3" name="Liao, Mira" initials="ML" lastIdx="39" clrIdx="3">
    <p:extLst>
      <p:ext uri="{19B8F6BF-5375-455C-9EA6-DF929625EA0E}">
        <p15:presenceInfo xmlns:p15="http://schemas.microsoft.com/office/powerpoint/2012/main" userId="S::Mira.Liao@ucsf.edu::c64aa82d-7898-4e94-bbef-2c55ca8e7d7a" providerId="AD"/>
      </p:ext>
    </p:extLst>
  </p:cmAuthor>
  <p:cmAuthor id="4" name="karla PG" initials="kP" lastIdx="1" clrIdx="4">
    <p:extLst>
      <p:ext uri="{19B8F6BF-5375-455C-9EA6-DF929625EA0E}">
        <p15:presenceInfo xmlns:p15="http://schemas.microsoft.com/office/powerpoint/2012/main" userId="4f8a450abfc8ce1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41E"/>
    <a:srgbClr val="003473"/>
    <a:srgbClr val="C0C0EA"/>
    <a:srgbClr val="506380"/>
    <a:srgbClr val="00347D"/>
    <a:srgbClr val="E2EFFF"/>
    <a:srgbClr val="E3EDF7"/>
    <a:srgbClr val="0072BC"/>
    <a:srgbClr val="D90F81"/>
    <a:srgbClr val="8DC6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191" autoAdjust="0"/>
    <p:restoredTop sz="58639" autoAdjust="0"/>
  </p:normalViewPr>
  <p:slideViewPr>
    <p:cSldViewPr snapToGrid="0" snapToObjects="1">
      <p:cViewPr varScale="1">
        <p:scale>
          <a:sx n="43" d="100"/>
          <a:sy n="43" d="100"/>
        </p:scale>
        <p:origin x="52" y="89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Grid="0" snapToObjects="1">
      <p:cViewPr varScale="1">
        <p:scale>
          <a:sx n="56" d="100"/>
          <a:sy n="56" d="100"/>
        </p:scale>
        <p:origin x="-287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tags" Target="tags/tag1.xml"/><Relationship Id="rId128" Type="http://schemas.openxmlformats.org/officeDocument/2006/relationships/tableStyles" Target="tableStyles.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commentAuthors" Target="commentAuthors.xml"/><Relationship Id="rId129" Type="http://schemas.microsoft.com/office/2018/10/relationships/authors" Target="authors.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s>
</file>

<file path=ppt/diagrams/_rels/data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image" Target="../media/image7.jpeg"/><Relationship Id="rId4" Type="http://schemas.openxmlformats.org/officeDocument/2006/relationships/image" Target="../media/image10.jpg"/></Relationships>
</file>

<file path=ppt/diagrams/_rels/drawing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image" Target="../media/image7.jpeg"/><Relationship Id="rId4" Type="http://schemas.openxmlformats.org/officeDocument/2006/relationships/image" Target="../media/image10.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EFF25-9303-43F4-BC14-B941BCED68C2}"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9E4B4374-9C8F-453D-9DBC-1E52F9603A2B}">
      <dgm:prSet phldrT="[Text]"/>
      <dgm:spPr/>
      <dgm:t>
        <a:bodyPr/>
        <a:lstStyle/>
        <a:p>
          <a:r>
            <a:rPr lang="es-MX" noProof="0" dirty="0"/>
            <a:t>Contacto directo</a:t>
          </a:r>
        </a:p>
      </dgm:t>
    </dgm:pt>
    <dgm:pt modelId="{46DCA932-C8D6-4F2D-9651-545E0119615E}" type="parTrans" cxnId="{2FE3E84D-E87C-4F65-AA5F-27D30EA60C67}">
      <dgm:prSet/>
      <dgm:spPr/>
      <dgm:t>
        <a:bodyPr/>
        <a:lstStyle/>
        <a:p>
          <a:endParaRPr lang="en-US"/>
        </a:p>
      </dgm:t>
    </dgm:pt>
    <dgm:pt modelId="{72730D13-CD83-4E53-A6FD-7A30FFDE80D3}" type="sibTrans" cxnId="{2FE3E84D-E87C-4F65-AA5F-27D30EA60C67}">
      <dgm:prSet/>
      <dgm:spPr/>
      <dgm:t>
        <a:bodyPr/>
        <a:lstStyle/>
        <a:p>
          <a:endParaRPr lang="en-US"/>
        </a:p>
      </dgm:t>
    </dgm:pt>
    <dgm:pt modelId="{A9EBFAF7-3907-4432-A648-96DBB99EAB25}">
      <dgm:prSet phldrT="[Text]"/>
      <dgm:spPr/>
      <dgm:t>
        <a:bodyPr/>
        <a:lstStyle/>
        <a:p>
          <a:r>
            <a:rPr lang="es-MX" noProof="0" dirty="0"/>
            <a:t>Aire</a:t>
          </a:r>
        </a:p>
      </dgm:t>
    </dgm:pt>
    <dgm:pt modelId="{1B9F474B-7884-4C58-8098-9B4F0F85A96A}" type="parTrans" cxnId="{A0EB5E19-5328-4E89-9ACB-12C29D9A551C}">
      <dgm:prSet/>
      <dgm:spPr/>
      <dgm:t>
        <a:bodyPr/>
        <a:lstStyle/>
        <a:p>
          <a:endParaRPr lang="en-US"/>
        </a:p>
      </dgm:t>
    </dgm:pt>
    <dgm:pt modelId="{0BD77318-EEE6-4965-BD09-510ED9E2A494}" type="sibTrans" cxnId="{A0EB5E19-5328-4E89-9ACB-12C29D9A551C}">
      <dgm:prSet/>
      <dgm:spPr/>
      <dgm:t>
        <a:bodyPr/>
        <a:lstStyle/>
        <a:p>
          <a:endParaRPr lang="en-US"/>
        </a:p>
      </dgm:t>
    </dgm:pt>
    <dgm:pt modelId="{43F0020E-4585-49A3-8D1D-B0EF9C43EBAC}">
      <dgm:prSet phldrT="[Text]"/>
      <dgm:spPr/>
      <dgm:t>
        <a:bodyPr/>
        <a:lstStyle/>
        <a:p>
          <a:r>
            <a:rPr lang="es-MX" noProof="0" dirty="0"/>
            <a:t>Fecal a bucal</a:t>
          </a:r>
        </a:p>
      </dgm:t>
    </dgm:pt>
    <dgm:pt modelId="{0783A860-B69D-46E6-8721-B71A882F555E}" type="parTrans" cxnId="{E3820EF6-D00D-4AB4-8B86-8AF3C3A9F80E}">
      <dgm:prSet/>
      <dgm:spPr/>
      <dgm:t>
        <a:bodyPr/>
        <a:lstStyle/>
        <a:p>
          <a:endParaRPr lang="en-US"/>
        </a:p>
      </dgm:t>
    </dgm:pt>
    <dgm:pt modelId="{8170D0B7-BBA5-4E0B-A146-BDEFCA4B5DB2}" type="sibTrans" cxnId="{E3820EF6-D00D-4AB4-8B86-8AF3C3A9F80E}">
      <dgm:prSet/>
      <dgm:spPr/>
      <dgm:t>
        <a:bodyPr/>
        <a:lstStyle/>
        <a:p>
          <a:endParaRPr lang="en-US"/>
        </a:p>
      </dgm:t>
    </dgm:pt>
    <dgm:pt modelId="{D8EFF526-09B0-4623-98F4-6E0EA264EBA9}">
      <dgm:prSet phldrT="[Text]"/>
      <dgm:spPr/>
      <dgm:t>
        <a:bodyPr/>
        <a:lstStyle/>
        <a:p>
          <a:r>
            <a:rPr lang="es-MX" noProof="0" dirty="0"/>
            <a:t>Sangre y otros líquidos corporales</a:t>
          </a:r>
        </a:p>
      </dgm:t>
    </dgm:pt>
    <dgm:pt modelId="{9C1066B1-231B-437E-A81F-1A9300FE1098}" type="parTrans" cxnId="{8CC6D07F-FFC1-42A0-94BB-B7536F09A309}">
      <dgm:prSet/>
      <dgm:spPr/>
      <dgm:t>
        <a:bodyPr/>
        <a:lstStyle/>
        <a:p>
          <a:endParaRPr lang="en-US"/>
        </a:p>
      </dgm:t>
    </dgm:pt>
    <dgm:pt modelId="{7EE52291-4936-4A0E-8C48-7CF834899450}" type="sibTrans" cxnId="{8CC6D07F-FFC1-42A0-94BB-B7536F09A309}">
      <dgm:prSet/>
      <dgm:spPr/>
      <dgm:t>
        <a:bodyPr/>
        <a:lstStyle/>
        <a:p>
          <a:endParaRPr lang="en-US"/>
        </a:p>
      </dgm:t>
    </dgm:pt>
    <dgm:pt modelId="{A4C52137-2AF1-4A05-8E09-A6C98BB905B6}" type="pres">
      <dgm:prSet presAssocID="{8E1EFF25-9303-43F4-BC14-B941BCED68C2}" presName="Name0" presStyleCnt="0">
        <dgm:presLayoutVars>
          <dgm:dir/>
          <dgm:resizeHandles val="exact"/>
        </dgm:presLayoutVars>
      </dgm:prSet>
      <dgm:spPr/>
    </dgm:pt>
    <dgm:pt modelId="{FE7ED736-EB99-4A19-9FB6-97E49D712A37}" type="pres">
      <dgm:prSet presAssocID="{9E4B4374-9C8F-453D-9DBC-1E52F9603A2B}" presName="compNode" presStyleCnt="0"/>
      <dgm:spPr/>
    </dgm:pt>
    <dgm:pt modelId="{9FEE2552-2136-4867-8625-005AEE15B029}" type="pres">
      <dgm:prSet presAssocID="{9E4B4374-9C8F-453D-9DBC-1E52F9603A2B}" presName="pictRect" presStyleLbl="node1" presStyleIdx="0" presStyleCnt="4" custLinFactNeighborX="-2319" custLinFactNeighborY="-72"/>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pt>
    <dgm:pt modelId="{0C7FD660-89DF-4231-914B-E81F8E858C8C}" type="pres">
      <dgm:prSet presAssocID="{9E4B4374-9C8F-453D-9DBC-1E52F9603A2B}" presName="textRect" presStyleLbl="revTx" presStyleIdx="0" presStyleCnt="4">
        <dgm:presLayoutVars>
          <dgm:bulletEnabled val="1"/>
        </dgm:presLayoutVars>
      </dgm:prSet>
      <dgm:spPr/>
    </dgm:pt>
    <dgm:pt modelId="{122738ED-5CF3-423E-BD3B-D995281C39CD}" type="pres">
      <dgm:prSet presAssocID="{72730D13-CD83-4E53-A6FD-7A30FFDE80D3}" presName="sibTrans" presStyleLbl="sibTrans2D1" presStyleIdx="0" presStyleCnt="0"/>
      <dgm:spPr/>
    </dgm:pt>
    <dgm:pt modelId="{D9E5E340-7CA3-4952-8DCE-D6EC1FB52826}" type="pres">
      <dgm:prSet presAssocID="{A9EBFAF7-3907-4432-A648-96DBB99EAB25}" presName="compNode" presStyleCnt="0"/>
      <dgm:spPr/>
    </dgm:pt>
    <dgm:pt modelId="{66CCE41C-F1D3-44B1-A226-F3EDD5B6B624}" type="pres">
      <dgm:prSet presAssocID="{A9EBFAF7-3907-4432-A648-96DBB99EAB25}" presName="pictRect" presStyleLbl="node1" presStyleIdx="1" presStyleCnt="4" custLinFactNeighborX="-752" custLinFactNeighborY="3823"/>
      <dgm:spPr>
        <a:blipFill>
          <a:blip xmlns:r="http://schemas.openxmlformats.org/officeDocument/2006/relationships" r:embed="rId2">
            <a:extLst>
              <a:ext uri="{28A0092B-C50C-407E-A947-70E740481C1C}">
                <a14:useLocalDpi xmlns:a14="http://schemas.microsoft.com/office/drawing/2010/main" val="0"/>
              </a:ext>
            </a:extLst>
          </a:blip>
          <a:srcRect/>
          <a:stretch>
            <a:fillRect l="-11000" r="-11000"/>
          </a:stretch>
        </a:blipFill>
      </dgm:spPr>
    </dgm:pt>
    <dgm:pt modelId="{8EDA746E-2E84-48DA-AD73-75C0D82EDC5C}" type="pres">
      <dgm:prSet presAssocID="{A9EBFAF7-3907-4432-A648-96DBB99EAB25}" presName="textRect" presStyleLbl="revTx" presStyleIdx="1" presStyleCnt="4">
        <dgm:presLayoutVars>
          <dgm:bulletEnabled val="1"/>
        </dgm:presLayoutVars>
      </dgm:prSet>
      <dgm:spPr/>
    </dgm:pt>
    <dgm:pt modelId="{49587CED-ECF3-478B-84D0-F48DBBB23C6A}" type="pres">
      <dgm:prSet presAssocID="{0BD77318-EEE6-4965-BD09-510ED9E2A494}" presName="sibTrans" presStyleLbl="sibTrans2D1" presStyleIdx="0" presStyleCnt="0"/>
      <dgm:spPr/>
    </dgm:pt>
    <dgm:pt modelId="{0597609B-726F-4695-ADB5-DEA219529109}" type="pres">
      <dgm:prSet presAssocID="{43F0020E-4585-49A3-8D1D-B0EF9C43EBAC}" presName="compNode" presStyleCnt="0"/>
      <dgm:spPr/>
    </dgm:pt>
    <dgm:pt modelId="{F44FFE33-7291-4002-BC12-347B8D6BC9BA}" type="pres">
      <dgm:prSet presAssocID="{43F0020E-4585-49A3-8D1D-B0EF9C43EBAC}" presName="pictRect" presStyleLbl="nod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dgm:spPr>
    </dgm:pt>
    <dgm:pt modelId="{5E52CEBB-FABD-4D9E-AD1D-78C9AF108083}" type="pres">
      <dgm:prSet presAssocID="{43F0020E-4585-49A3-8D1D-B0EF9C43EBAC}" presName="textRect" presStyleLbl="revTx" presStyleIdx="2" presStyleCnt="4">
        <dgm:presLayoutVars>
          <dgm:bulletEnabled val="1"/>
        </dgm:presLayoutVars>
      </dgm:prSet>
      <dgm:spPr/>
    </dgm:pt>
    <dgm:pt modelId="{94E3D594-0223-492E-80D8-6842784AF25B}" type="pres">
      <dgm:prSet presAssocID="{8170D0B7-BBA5-4E0B-A146-BDEFCA4B5DB2}" presName="sibTrans" presStyleLbl="sibTrans2D1" presStyleIdx="0" presStyleCnt="0"/>
      <dgm:spPr/>
    </dgm:pt>
    <dgm:pt modelId="{0874F38E-36C6-498D-BAF4-2AA5249E8AB5}" type="pres">
      <dgm:prSet presAssocID="{D8EFF526-09B0-4623-98F4-6E0EA264EBA9}" presName="compNode" presStyleCnt="0"/>
      <dgm:spPr/>
    </dgm:pt>
    <dgm:pt modelId="{51D25BE0-FE4E-4C9D-82E4-DDBEF1339632}" type="pres">
      <dgm:prSet presAssocID="{D8EFF526-09B0-4623-98F4-6E0EA264EBA9}" presName="pictRect" presStyleLbl="node1" presStyleIdx="3" presStyleCnt="4" custLinFactNeighborX="-5108" custLinFactNeighborY="8054"/>
      <dgm:spPr>
        <a:blipFill>
          <a:blip xmlns:r="http://schemas.openxmlformats.org/officeDocument/2006/relationships" r:embed="rId4">
            <a:extLst>
              <a:ext uri="{28A0092B-C50C-407E-A947-70E740481C1C}">
                <a14:useLocalDpi xmlns:a14="http://schemas.microsoft.com/office/drawing/2010/main" val="0"/>
              </a:ext>
            </a:extLst>
          </a:blip>
          <a:srcRect/>
          <a:stretch>
            <a:fillRect t="-18000" b="-18000"/>
          </a:stretch>
        </a:blipFill>
      </dgm:spPr>
    </dgm:pt>
    <dgm:pt modelId="{423BD156-E898-45EA-9BA0-ED9DC891091E}" type="pres">
      <dgm:prSet presAssocID="{D8EFF526-09B0-4623-98F4-6E0EA264EBA9}" presName="textRect" presStyleLbl="revTx" presStyleIdx="3" presStyleCnt="4">
        <dgm:presLayoutVars>
          <dgm:bulletEnabled val="1"/>
        </dgm:presLayoutVars>
      </dgm:prSet>
      <dgm:spPr/>
    </dgm:pt>
  </dgm:ptLst>
  <dgm:cxnLst>
    <dgm:cxn modelId="{5C76D608-9E18-4C5A-A719-8B18EF71DBAE}" type="presOf" srcId="{43F0020E-4585-49A3-8D1D-B0EF9C43EBAC}" destId="{5E52CEBB-FABD-4D9E-AD1D-78C9AF108083}" srcOrd="0" destOrd="0" presId="urn:microsoft.com/office/officeart/2005/8/layout/pList1"/>
    <dgm:cxn modelId="{A0EB5E19-5328-4E89-9ACB-12C29D9A551C}" srcId="{8E1EFF25-9303-43F4-BC14-B941BCED68C2}" destId="{A9EBFAF7-3907-4432-A648-96DBB99EAB25}" srcOrd="1" destOrd="0" parTransId="{1B9F474B-7884-4C58-8098-9B4F0F85A96A}" sibTransId="{0BD77318-EEE6-4965-BD09-510ED9E2A494}"/>
    <dgm:cxn modelId="{0B09591E-DC9D-4A93-9AED-8BA3C694A331}" type="presOf" srcId="{9E4B4374-9C8F-453D-9DBC-1E52F9603A2B}" destId="{0C7FD660-89DF-4231-914B-E81F8E858C8C}" srcOrd="0" destOrd="0" presId="urn:microsoft.com/office/officeart/2005/8/layout/pList1"/>
    <dgm:cxn modelId="{9DE7752D-4EA1-44A2-8BF5-E904E13A2986}" type="presOf" srcId="{8170D0B7-BBA5-4E0B-A146-BDEFCA4B5DB2}" destId="{94E3D594-0223-492E-80D8-6842784AF25B}" srcOrd="0" destOrd="0" presId="urn:microsoft.com/office/officeart/2005/8/layout/pList1"/>
    <dgm:cxn modelId="{F192D23B-7236-4622-B776-76FEF5041DCD}" type="presOf" srcId="{72730D13-CD83-4E53-A6FD-7A30FFDE80D3}" destId="{122738ED-5CF3-423E-BD3B-D995281C39CD}" srcOrd="0" destOrd="0" presId="urn:microsoft.com/office/officeart/2005/8/layout/pList1"/>
    <dgm:cxn modelId="{77D57A48-3216-465D-9D25-6C74D45C99FF}" type="presOf" srcId="{8E1EFF25-9303-43F4-BC14-B941BCED68C2}" destId="{A4C52137-2AF1-4A05-8E09-A6C98BB905B6}" srcOrd="0" destOrd="0" presId="urn:microsoft.com/office/officeart/2005/8/layout/pList1"/>
    <dgm:cxn modelId="{2FE3E84D-E87C-4F65-AA5F-27D30EA60C67}" srcId="{8E1EFF25-9303-43F4-BC14-B941BCED68C2}" destId="{9E4B4374-9C8F-453D-9DBC-1E52F9603A2B}" srcOrd="0" destOrd="0" parTransId="{46DCA932-C8D6-4F2D-9651-545E0119615E}" sibTransId="{72730D13-CD83-4E53-A6FD-7A30FFDE80D3}"/>
    <dgm:cxn modelId="{4BC3134F-C861-4BB4-8F9E-02D26D1E74D9}" type="presOf" srcId="{0BD77318-EEE6-4965-BD09-510ED9E2A494}" destId="{49587CED-ECF3-478B-84D0-F48DBBB23C6A}" srcOrd="0" destOrd="0" presId="urn:microsoft.com/office/officeart/2005/8/layout/pList1"/>
    <dgm:cxn modelId="{EDC89B4F-A900-403C-B9FD-EB54F3529586}" type="presOf" srcId="{D8EFF526-09B0-4623-98F4-6E0EA264EBA9}" destId="{423BD156-E898-45EA-9BA0-ED9DC891091E}" srcOrd="0" destOrd="0" presId="urn:microsoft.com/office/officeart/2005/8/layout/pList1"/>
    <dgm:cxn modelId="{BD1A6F76-1E3D-4135-B0D2-8AAEABC4729F}" type="presOf" srcId="{A9EBFAF7-3907-4432-A648-96DBB99EAB25}" destId="{8EDA746E-2E84-48DA-AD73-75C0D82EDC5C}" srcOrd="0" destOrd="0" presId="urn:microsoft.com/office/officeart/2005/8/layout/pList1"/>
    <dgm:cxn modelId="{8CC6D07F-FFC1-42A0-94BB-B7536F09A309}" srcId="{8E1EFF25-9303-43F4-BC14-B941BCED68C2}" destId="{D8EFF526-09B0-4623-98F4-6E0EA264EBA9}" srcOrd="3" destOrd="0" parTransId="{9C1066B1-231B-437E-A81F-1A9300FE1098}" sibTransId="{7EE52291-4936-4A0E-8C48-7CF834899450}"/>
    <dgm:cxn modelId="{E3820EF6-D00D-4AB4-8B86-8AF3C3A9F80E}" srcId="{8E1EFF25-9303-43F4-BC14-B941BCED68C2}" destId="{43F0020E-4585-49A3-8D1D-B0EF9C43EBAC}" srcOrd="2" destOrd="0" parTransId="{0783A860-B69D-46E6-8721-B71A882F555E}" sibTransId="{8170D0B7-BBA5-4E0B-A146-BDEFCA4B5DB2}"/>
    <dgm:cxn modelId="{1D015AC2-D4DF-4FF6-8ABB-FF5CB341B1BF}" type="presParOf" srcId="{A4C52137-2AF1-4A05-8E09-A6C98BB905B6}" destId="{FE7ED736-EB99-4A19-9FB6-97E49D712A37}" srcOrd="0" destOrd="0" presId="urn:microsoft.com/office/officeart/2005/8/layout/pList1"/>
    <dgm:cxn modelId="{62B1E985-CCC0-4B9B-A658-88BE29E8C4FA}" type="presParOf" srcId="{FE7ED736-EB99-4A19-9FB6-97E49D712A37}" destId="{9FEE2552-2136-4867-8625-005AEE15B029}" srcOrd="0" destOrd="0" presId="urn:microsoft.com/office/officeart/2005/8/layout/pList1"/>
    <dgm:cxn modelId="{E52E849B-0AF0-4D1D-A1C1-FF42C4AB9DD2}" type="presParOf" srcId="{FE7ED736-EB99-4A19-9FB6-97E49D712A37}" destId="{0C7FD660-89DF-4231-914B-E81F8E858C8C}" srcOrd="1" destOrd="0" presId="urn:microsoft.com/office/officeart/2005/8/layout/pList1"/>
    <dgm:cxn modelId="{DD98A61F-B364-4D7A-AD9E-4A42FEB349F2}" type="presParOf" srcId="{A4C52137-2AF1-4A05-8E09-A6C98BB905B6}" destId="{122738ED-5CF3-423E-BD3B-D995281C39CD}" srcOrd="1" destOrd="0" presId="urn:microsoft.com/office/officeart/2005/8/layout/pList1"/>
    <dgm:cxn modelId="{1F0DF222-396F-4290-AE3B-674B224C6DF5}" type="presParOf" srcId="{A4C52137-2AF1-4A05-8E09-A6C98BB905B6}" destId="{D9E5E340-7CA3-4952-8DCE-D6EC1FB52826}" srcOrd="2" destOrd="0" presId="urn:microsoft.com/office/officeart/2005/8/layout/pList1"/>
    <dgm:cxn modelId="{0F128CC1-D2C9-4531-A496-9A6A416F5034}" type="presParOf" srcId="{D9E5E340-7CA3-4952-8DCE-D6EC1FB52826}" destId="{66CCE41C-F1D3-44B1-A226-F3EDD5B6B624}" srcOrd="0" destOrd="0" presId="urn:microsoft.com/office/officeart/2005/8/layout/pList1"/>
    <dgm:cxn modelId="{4B64F5C5-3833-4CE4-816A-3E665FDC54EA}" type="presParOf" srcId="{D9E5E340-7CA3-4952-8DCE-D6EC1FB52826}" destId="{8EDA746E-2E84-48DA-AD73-75C0D82EDC5C}" srcOrd="1" destOrd="0" presId="urn:microsoft.com/office/officeart/2005/8/layout/pList1"/>
    <dgm:cxn modelId="{0B116CF7-C116-4B6D-8781-1727B7B1534F}" type="presParOf" srcId="{A4C52137-2AF1-4A05-8E09-A6C98BB905B6}" destId="{49587CED-ECF3-478B-84D0-F48DBBB23C6A}" srcOrd="3" destOrd="0" presId="urn:microsoft.com/office/officeart/2005/8/layout/pList1"/>
    <dgm:cxn modelId="{66021BCF-63FC-48FC-B66B-84C6B1C57C15}" type="presParOf" srcId="{A4C52137-2AF1-4A05-8E09-A6C98BB905B6}" destId="{0597609B-726F-4695-ADB5-DEA219529109}" srcOrd="4" destOrd="0" presId="urn:microsoft.com/office/officeart/2005/8/layout/pList1"/>
    <dgm:cxn modelId="{F5701405-E0AC-40DA-A771-24599AF88E13}" type="presParOf" srcId="{0597609B-726F-4695-ADB5-DEA219529109}" destId="{F44FFE33-7291-4002-BC12-347B8D6BC9BA}" srcOrd="0" destOrd="0" presId="urn:microsoft.com/office/officeart/2005/8/layout/pList1"/>
    <dgm:cxn modelId="{384DFFB5-6ED3-4A42-BEE5-E6005BD00A1B}" type="presParOf" srcId="{0597609B-726F-4695-ADB5-DEA219529109}" destId="{5E52CEBB-FABD-4D9E-AD1D-78C9AF108083}" srcOrd="1" destOrd="0" presId="urn:microsoft.com/office/officeart/2005/8/layout/pList1"/>
    <dgm:cxn modelId="{04FA684F-8D1A-4C40-91D4-9DBC31CA0E4D}" type="presParOf" srcId="{A4C52137-2AF1-4A05-8E09-A6C98BB905B6}" destId="{94E3D594-0223-492E-80D8-6842784AF25B}" srcOrd="5" destOrd="0" presId="urn:microsoft.com/office/officeart/2005/8/layout/pList1"/>
    <dgm:cxn modelId="{63D1D93D-2252-48F0-98FB-A6A2ED3D0490}" type="presParOf" srcId="{A4C52137-2AF1-4A05-8E09-A6C98BB905B6}" destId="{0874F38E-36C6-498D-BAF4-2AA5249E8AB5}" srcOrd="6" destOrd="0" presId="urn:microsoft.com/office/officeart/2005/8/layout/pList1"/>
    <dgm:cxn modelId="{73EDB522-8983-48DA-8F14-036411BF482F}" type="presParOf" srcId="{0874F38E-36C6-498D-BAF4-2AA5249E8AB5}" destId="{51D25BE0-FE4E-4C9D-82E4-DDBEF1339632}" srcOrd="0" destOrd="0" presId="urn:microsoft.com/office/officeart/2005/8/layout/pList1"/>
    <dgm:cxn modelId="{B91DFCD7-82EE-4D1D-B134-F119554827C9}" type="presParOf" srcId="{0874F38E-36C6-498D-BAF4-2AA5249E8AB5}" destId="{423BD156-E898-45EA-9BA0-ED9DC891091E}"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55A9BC-5510-43A1-A151-8666B731CAB4}" type="doc">
      <dgm:prSet loTypeId="urn:microsoft.com/office/officeart/2005/8/layout/matrix2" loCatId="matrix" qsTypeId="urn:microsoft.com/office/officeart/2005/8/quickstyle/3d4" qsCatId="3D" csTypeId="urn:microsoft.com/office/officeart/2005/8/colors/colorful1" csCatId="colorful" phldr="1"/>
      <dgm:spPr/>
      <dgm:t>
        <a:bodyPr/>
        <a:lstStyle/>
        <a:p>
          <a:endParaRPr lang="en-US"/>
        </a:p>
      </dgm:t>
    </dgm:pt>
    <dgm:pt modelId="{6A2AD6EB-2171-496E-9F1D-4D7BAAA232D1}" type="parTrans" cxnId="{8E234EF5-315F-4061-B024-B35C64470369}">
      <dgm:prSet/>
      <dgm:spPr/>
      <dgm:t>
        <a:bodyPr/>
        <a:lstStyle/>
        <a:p>
          <a:endParaRPr lang="en-US"/>
        </a:p>
      </dgm:t>
    </dgm:pt>
    <dgm:pt modelId="{163DA3A0-7518-4CC5-84C0-BD99DF1CFFCE}">
      <dgm:prSet phldrT="[Text]"/>
      <dgm:spPr>
        <a:solidFill>
          <a:srgbClr val="0072BC"/>
        </a:solidFill>
      </dgm:spPr>
      <dgm:t>
        <a:bodyPr/>
        <a:lstStyle/>
        <a:p>
          <a:r>
            <a:rPr lang="en-US"/>
            <a:t>?</a:t>
          </a:r>
        </a:p>
      </dgm:t>
    </dgm:pt>
    <dgm:pt modelId="{29532257-7992-486C-950A-02F8083B28BC}" type="sibTrans" cxnId="{8E234EF5-315F-4061-B024-B35C64470369}">
      <dgm:prSet/>
      <dgm:spPr/>
      <dgm:t>
        <a:bodyPr/>
        <a:lstStyle/>
        <a:p>
          <a:endParaRPr lang="en-US"/>
        </a:p>
      </dgm:t>
    </dgm:pt>
    <dgm:pt modelId="{B9701817-C93E-44FF-ADE7-D041F59146F1}" type="parTrans" cxnId="{CDB21077-5BFF-4192-9128-06A1EE11E8B4}">
      <dgm:prSet/>
      <dgm:spPr/>
      <dgm:t>
        <a:bodyPr/>
        <a:lstStyle/>
        <a:p>
          <a:endParaRPr lang="en-US"/>
        </a:p>
      </dgm:t>
    </dgm:pt>
    <dgm:pt modelId="{E7E6CEDF-013F-46F9-95E8-1A162B50E24A}">
      <dgm:prSet phldrT="[Text]"/>
      <dgm:spPr>
        <a:solidFill>
          <a:srgbClr val="0072BC"/>
        </a:solidFill>
      </dgm:spPr>
      <dgm:t>
        <a:bodyPr/>
        <a:lstStyle/>
        <a:p>
          <a:r>
            <a:rPr lang="en-US"/>
            <a:t>?</a:t>
          </a:r>
        </a:p>
      </dgm:t>
    </dgm:pt>
    <dgm:pt modelId="{DBF01AE2-E7C2-407D-8E71-4FE49292C9B2}" type="sibTrans" cxnId="{CDB21077-5BFF-4192-9128-06A1EE11E8B4}">
      <dgm:prSet/>
      <dgm:spPr/>
      <dgm:t>
        <a:bodyPr/>
        <a:lstStyle/>
        <a:p>
          <a:endParaRPr lang="en-US"/>
        </a:p>
      </dgm:t>
    </dgm:pt>
    <dgm:pt modelId="{38541490-ECE6-4BCC-A79A-80C06B6B28ED}" type="parTrans" cxnId="{53778693-920B-4D29-8D7E-8A50F3F88C92}">
      <dgm:prSet/>
      <dgm:spPr/>
      <dgm:t>
        <a:bodyPr/>
        <a:lstStyle/>
        <a:p>
          <a:endParaRPr lang="en-US"/>
        </a:p>
      </dgm:t>
    </dgm:pt>
    <dgm:pt modelId="{186DB0FD-484E-40FF-A4C1-BE981AF3EB1D}">
      <dgm:prSet phldrT="[Text]"/>
      <dgm:spPr>
        <a:solidFill>
          <a:srgbClr val="0072BC"/>
        </a:solidFill>
      </dgm:spPr>
      <dgm:t>
        <a:bodyPr/>
        <a:lstStyle/>
        <a:p>
          <a:r>
            <a:rPr lang="en-US"/>
            <a:t>?</a:t>
          </a:r>
        </a:p>
      </dgm:t>
    </dgm:pt>
    <dgm:pt modelId="{D9C1D123-9BEF-4C88-B6E8-B0D4F0C19D9B}" type="sibTrans" cxnId="{53778693-920B-4D29-8D7E-8A50F3F88C92}">
      <dgm:prSet/>
      <dgm:spPr/>
      <dgm:t>
        <a:bodyPr/>
        <a:lstStyle/>
        <a:p>
          <a:endParaRPr lang="en-US"/>
        </a:p>
      </dgm:t>
    </dgm:pt>
    <dgm:pt modelId="{C72B017C-2061-401C-AB0A-B7799F7C13EE}" type="parTrans" cxnId="{5C377693-937B-4735-B146-1120BD640D04}">
      <dgm:prSet/>
      <dgm:spPr/>
      <dgm:t>
        <a:bodyPr/>
        <a:lstStyle/>
        <a:p>
          <a:endParaRPr lang="en-US"/>
        </a:p>
      </dgm:t>
    </dgm:pt>
    <dgm:pt modelId="{FC929080-7D0D-4D42-82FD-58318D58E19E}">
      <dgm:prSet phldrT="[Text]"/>
      <dgm:spPr>
        <a:solidFill>
          <a:srgbClr val="0072BC"/>
        </a:solidFill>
      </dgm:spPr>
      <dgm:t>
        <a:bodyPr/>
        <a:lstStyle/>
        <a:p>
          <a:r>
            <a:rPr lang="en-US"/>
            <a:t>?</a:t>
          </a:r>
        </a:p>
      </dgm:t>
    </dgm:pt>
    <dgm:pt modelId="{7DE26CD0-3AB7-4927-895E-EA0712229D64}" type="sibTrans" cxnId="{5C377693-937B-4735-B146-1120BD640D04}">
      <dgm:prSet/>
      <dgm:spPr/>
      <dgm:t>
        <a:bodyPr/>
        <a:lstStyle/>
        <a:p>
          <a:endParaRPr lang="en-US"/>
        </a:p>
      </dgm:t>
    </dgm:pt>
    <dgm:pt modelId="{C5932B26-2CEC-4946-B393-92A9E2C63279}" type="pres">
      <dgm:prSet presAssocID="{4655A9BC-5510-43A1-A151-8666B731CAB4}" presName="matrix" presStyleCnt="0">
        <dgm:presLayoutVars>
          <dgm:chMax val="1"/>
          <dgm:dir/>
          <dgm:resizeHandles val="exact"/>
        </dgm:presLayoutVars>
      </dgm:prSet>
      <dgm:spPr/>
    </dgm:pt>
    <dgm:pt modelId="{709E17D2-1081-4F04-8D7C-54485ADB9589}" type="pres">
      <dgm:prSet presAssocID="{4655A9BC-5510-43A1-A151-8666B731CAB4}" presName="axisShape" presStyleLbl="bgShp" presStyleIdx="0" presStyleCnt="1" custLinFactNeighborX="-8040" custLinFactNeighborY="-4795"/>
      <dgm:spPr/>
    </dgm:pt>
    <dgm:pt modelId="{38AB7AF2-3288-41F3-A181-A390C7B49011}" type="pres">
      <dgm:prSet presAssocID="{4655A9BC-5510-43A1-A151-8666B731CAB4}" presName="rect1" presStyleLbl="node1" presStyleIdx="0" presStyleCnt="4" custLinFactNeighborX="-9309" custLinFactNeighborY="-1256">
        <dgm:presLayoutVars>
          <dgm:chMax val="0"/>
          <dgm:chPref val="0"/>
          <dgm:bulletEnabled val="1"/>
        </dgm:presLayoutVars>
      </dgm:prSet>
      <dgm:spPr/>
    </dgm:pt>
    <dgm:pt modelId="{357D0597-20B7-43B2-B27C-3445434E2C48}" type="pres">
      <dgm:prSet presAssocID="{4655A9BC-5510-43A1-A151-8666B731CAB4}" presName="rect2" presStyleLbl="node1" presStyleIdx="1" presStyleCnt="4" custLinFactNeighborX="-1605" custLinFactNeighborY="518">
        <dgm:presLayoutVars>
          <dgm:chMax val="0"/>
          <dgm:chPref val="0"/>
          <dgm:bulletEnabled val="1"/>
        </dgm:presLayoutVars>
      </dgm:prSet>
      <dgm:spPr/>
    </dgm:pt>
    <dgm:pt modelId="{AEDCBB71-4B4F-43D8-BEA8-D75186B15E0E}" type="pres">
      <dgm:prSet presAssocID="{4655A9BC-5510-43A1-A151-8666B731CAB4}" presName="rect3" presStyleLbl="node1" presStyleIdx="2" presStyleCnt="4" custScaleX="102103" custLinFactNeighborX="-8273" custLinFactNeighborY="2183">
        <dgm:presLayoutVars>
          <dgm:chMax val="0"/>
          <dgm:chPref val="0"/>
          <dgm:bulletEnabled val="1"/>
        </dgm:presLayoutVars>
      </dgm:prSet>
      <dgm:spPr/>
    </dgm:pt>
    <dgm:pt modelId="{B0FC2A82-6FA7-480C-9326-8B774DEEEB74}" type="pres">
      <dgm:prSet presAssocID="{4655A9BC-5510-43A1-A151-8666B731CAB4}" presName="rect4" presStyleLbl="node1" presStyleIdx="3" presStyleCnt="4" custScaleX="101223" custLinFactNeighborX="-3897" custLinFactNeighborY="-628">
        <dgm:presLayoutVars>
          <dgm:chMax val="0"/>
          <dgm:chPref val="0"/>
          <dgm:bulletEnabled val="1"/>
        </dgm:presLayoutVars>
      </dgm:prSet>
      <dgm:spPr/>
    </dgm:pt>
  </dgm:ptLst>
  <dgm:cxnLst>
    <dgm:cxn modelId="{11227439-0F32-4CE5-888A-820283652E28}" type="presOf" srcId="{E7E6CEDF-013F-46F9-95E8-1A162B50E24A}" destId="{357D0597-20B7-43B2-B27C-3445434E2C48}" srcOrd="0" destOrd="0" presId="urn:microsoft.com/office/officeart/2005/8/layout/matrix2"/>
    <dgm:cxn modelId="{69F0D042-2FEA-4055-9A09-2AC4595F99A4}" type="presOf" srcId="{4655A9BC-5510-43A1-A151-8666B731CAB4}" destId="{C5932B26-2CEC-4946-B393-92A9E2C63279}" srcOrd="0" destOrd="0" presId="urn:microsoft.com/office/officeart/2005/8/layout/matrix2"/>
    <dgm:cxn modelId="{CDB21077-5BFF-4192-9128-06A1EE11E8B4}" srcId="{4655A9BC-5510-43A1-A151-8666B731CAB4}" destId="{E7E6CEDF-013F-46F9-95E8-1A162B50E24A}" srcOrd="1" destOrd="0" parTransId="{B9701817-C93E-44FF-ADE7-D041F59146F1}" sibTransId="{DBF01AE2-E7C2-407D-8E71-4FE49292C9B2}"/>
    <dgm:cxn modelId="{38A0FB77-F8F2-4E26-947A-2766D2B6B784}" type="presOf" srcId="{163DA3A0-7518-4CC5-84C0-BD99DF1CFFCE}" destId="{38AB7AF2-3288-41F3-A181-A390C7B49011}" srcOrd="0" destOrd="0" presId="urn:microsoft.com/office/officeart/2005/8/layout/matrix2"/>
    <dgm:cxn modelId="{D83EBB81-3719-419F-B7E0-A65C4256897B}" type="presOf" srcId="{186DB0FD-484E-40FF-A4C1-BE981AF3EB1D}" destId="{AEDCBB71-4B4F-43D8-BEA8-D75186B15E0E}" srcOrd="0" destOrd="0" presId="urn:microsoft.com/office/officeart/2005/8/layout/matrix2"/>
    <dgm:cxn modelId="{5C377693-937B-4735-B146-1120BD640D04}" srcId="{4655A9BC-5510-43A1-A151-8666B731CAB4}" destId="{FC929080-7D0D-4D42-82FD-58318D58E19E}" srcOrd="3" destOrd="0" parTransId="{C72B017C-2061-401C-AB0A-B7799F7C13EE}" sibTransId="{7DE26CD0-3AB7-4927-895E-EA0712229D64}"/>
    <dgm:cxn modelId="{53778693-920B-4D29-8D7E-8A50F3F88C92}" srcId="{4655A9BC-5510-43A1-A151-8666B731CAB4}" destId="{186DB0FD-484E-40FF-A4C1-BE981AF3EB1D}" srcOrd="2" destOrd="0" parTransId="{38541490-ECE6-4BCC-A79A-80C06B6B28ED}" sibTransId="{D9C1D123-9BEF-4C88-B6E8-B0D4F0C19D9B}"/>
    <dgm:cxn modelId="{E55F2ACF-96F7-4AB9-A5E6-84CCDACA7BE8}" type="presOf" srcId="{FC929080-7D0D-4D42-82FD-58318D58E19E}" destId="{B0FC2A82-6FA7-480C-9326-8B774DEEEB74}" srcOrd="0" destOrd="0" presId="urn:microsoft.com/office/officeart/2005/8/layout/matrix2"/>
    <dgm:cxn modelId="{8E234EF5-315F-4061-B024-B35C64470369}" srcId="{4655A9BC-5510-43A1-A151-8666B731CAB4}" destId="{163DA3A0-7518-4CC5-84C0-BD99DF1CFFCE}" srcOrd="0" destOrd="0" parTransId="{6A2AD6EB-2171-496E-9F1D-4D7BAAA232D1}" sibTransId="{29532257-7992-486C-950A-02F8083B28BC}"/>
    <dgm:cxn modelId="{4E5E579B-4EB6-4C5F-9EDD-6726B5310B5D}" type="presParOf" srcId="{C5932B26-2CEC-4946-B393-92A9E2C63279}" destId="{709E17D2-1081-4F04-8D7C-54485ADB9589}" srcOrd="0" destOrd="0" presId="urn:microsoft.com/office/officeart/2005/8/layout/matrix2"/>
    <dgm:cxn modelId="{B3F631CF-36F4-4CE8-B46D-4674694107D6}" type="presParOf" srcId="{C5932B26-2CEC-4946-B393-92A9E2C63279}" destId="{38AB7AF2-3288-41F3-A181-A390C7B49011}" srcOrd="1" destOrd="0" presId="urn:microsoft.com/office/officeart/2005/8/layout/matrix2"/>
    <dgm:cxn modelId="{0BF00F5E-16CA-4608-98F8-F51EBECFFF42}" type="presParOf" srcId="{C5932B26-2CEC-4946-B393-92A9E2C63279}" destId="{357D0597-20B7-43B2-B27C-3445434E2C48}" srcOrd="2" destOrd="0" presId="urn:microsoft.com/office/officeart/2005/8/layout/matrix2"/>
    <dgm:cxn modelId="{08EEA3ED-1A08-40FE-B979-885C10A885D0}" type="presParOf" srcId="{C5932B26-2CEC-4946-B393-92A9E2C63279}" destId="{AEDCBB71-4B4F-43D8-BEA8-D75186B15E0E}" srcOrd="3" destOrd="0" presId="urn:microsoft.com/office/officeart/2005/8/layout/matrix2"/>
    <dgm:cxn modelId="{10CC40E4-EC12-47C5-BFC7-33808EDEA7A9}" type="presParOf" srcId="{C5932B26-2CEC-4946-B393-92A9E2C63279}" destId="{B0FC2A82-6FA7-480C-9326-8B774DEEEB74}" srcOrd="4" destOrd="0" presId="urn:microsoft.com/office/officeart/2005/8/layout/matrix2"/>
  </dgm:cxnLst>
  <dgm:bg>
    <a:solidFill>
      <a:srgbClr val="8DC67D"/>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EE2552-2136-4867-8625-005AEE15B029}">
      <dsp:nvSpPr>
        <dsp:cNvPr id="0" name=""/>
        <dsp:cNvSpPr/>
      </dsp:nvSpPr>
      <dsp:spPr>
        <a:xfrm>
          <a:off x="0" y="1380849"/>
          <a:ext cx="2504229" cy="1725413"/>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7FD660-89DF-4231-914B-E81F8E858C8C}">
      <dsp:nvSpPr>
        <dsp:cNvPr id="0" name=""/>
        <dsp:cNvSpPr/>
      </dsp:nvSpPr>
      <dsp:spPr>
        <a:xfrm>
          <a:off x="5262" y="3107505"/>
          <a:ext cx="2504229" cy="929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s-MX" sz="2200" kern="1200" noProof="0" dirty="0"/>
            <a:t>Contacto directo</a:t>
          </a:r>
        </a:p>
      </dsp:txBody>
      <dsp:txXfrm>
        <a:off x="5262" y="3107505"/>
        <a:ext cx="2504229" cy="929069"/>
      </dsp:txXfrm>
    </dsp:sp>
    <dsp:sp modelId="{66CCE41C-F1D3-44B1-A226-F3EDD5B6B624}">
      <dsp:nvSpPr>
        <dsp:cNvPr id="0" name=""/>
        <dsp:cNvSpPr/>
      </dsp:nvSpPr>
      <dsp:spPr>
        <a:xfrm>
          <a:off x="2741187" y="1448054"/>
          <a:ext cx="2504229" cy="1725413"/>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1000" r="-1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DA746E-2E84-48DA-AD73-75C0D82EDC5C}">
      <dsp:nvSpPr>
        <dsp:cNvPr id="0" name=""/>
        <dsp:cNvSpPr/>
      </dsp:nvSpPr>
      <dsp:spPr>
        <a:xfrm>
          <a:off x="2760019" y="3107505"/>
          <a:ext cx="2504229" cy="929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s-MX" sz="2200" kern="1200" noProof="0" dirty="0"/>
            <a:t>Aire</a:t>
          </a:r>
        </a:p>
      </dsp:txBody>
      <dsp:txXfrm>
        <a:off x="2760019" y="3107505"/>
        <a:ext cx="2504229" cy="929069"/>
      </dsp:txXfrm>
    </dsp:sp>
    <dsp:sp modelId="{F44FFE33-7291-4002-BC12-347B8D6BC9BA}">
      <dsp:nvSpPr>
        <dsp:cNvPr id="0" name=""/>
        <dsp:cNvSpPr/>
      </dsp:nvSpPr>
      <dsp:spPr>
        <a:xfrm>
          <a:off x="5514777" y="1382092"/>
          <a:ext cx="2504229" cy="1725413"/>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52CEBB-FABD-4D9E-AD1D-78C9AF108083}">
      <dsp:nvSpPr>
        <dsp:cNvPr id="0" name=""/>
        <dsp:cNvSpPr/>
      </dsp:nvSpPr>
      <dsp:spPr>
        <a:xfrm>
          <a:off x="5514777" y="3107505"/>
          <a:ext cx="2504229" cy="929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s-MX" sz="2200" kern="1200" noProof="0" dirty="0"/>
            <a:t>Fecal a bucal</a:t>
          </a:r>
        </a:p>
      </dsp:txBody>
      <dsp:txXfrm>
        <a:off x="5514777" y="3107505"/>
        <a:ext cx="2504229" cy="929069"/>
      </dsp:txXfrm>
    </dsp:sp>
    <dsp:sp modelId="{51D25BE0-FE4E-4C9D-82E4-DDBEF1339632}">
      <dsp:nvSpPr>
        <dsp:cNvPr id="0" name=""/>
        <dsp:cNvSpPr/>
      </dsp:nvSpPr>
      <dsp:spPr>
        <a:xfrm>
          <a:off x="8141618" y="1521056"/>
          <a:ext cx="2504229" cy="1725413"/>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8000" b="-1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3BD156-E898-45EA-9BA0-ED9DC891091E}">
      <dsp:nvSpPr>
        <dsp:cNvPr id="0" name=""/>
        <dsp:cNvSpPr/>
      </dsp:nvSpPr>
      <dsp:spPr>
        <a:xfrm>
          <a:off x="8269534" y="3107505"/>
          <a:ext cx="2504229" cy="929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s-MX" sz="2200" kern="1200" noProof="0" dirty="0"/>
            <a:t>Sangre y otros líquidos corporales</a:t>
          </a:r>
        </a:p>
      </dsp:txBody>
      <dsp:txXfrm>
        <a:off x="8269534" y="3107505"/>
        <a:ext cx="2504229" cy="9290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9E17D2-1081-4F04-8D7C-54485ADB9589}">
      <dsp:nvSpPr>
        <dsp:cNvPr id="0" name=""/>
        <dsp:cNvSpPr/>
      </dsp:nvSpPr>
      <dsp:spPr>
        <a:xfrm>
          <a:off x="0" y="0"/>
          <a:ext cx="2658871" cy="2658871"/>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38AB7AF2-3288-41F3-A181-A390C7B49011}">
      <dsp:nvSpPr>
        <dsp:cNvPr id="0" name=""/>
        <dsp:cNvSpPr/>
      </dsp:nvSpPr>
      <dsp:spPr>
        <a:xfrm>
          <a:off x="170848" y="159468"/>
          <a:ext cx="1063548" cy="1063548"/>
        </a:xfrm>
        <a:prstGeom prst="roundRect">
          <a:avLst/>
        </a:prstGeom>
        <a:solidFill>
          <a:srgbClr val="0072BC"/>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a:t>?</a:t>
          </a:r>
        </a:p>
      </dsp:txBody>
      <dsp:txXfrm>
        <a:off x="222766" y="211386"/>
        <a:ext cx="959712" cy="959712"/>
      </dsp:txXfrm>
    </dsp:sp>
    <dsp:sp modelId="{357D0597-20B7-43B2-B27C-3445434E2C48}">
      <dsp:nvSpPr>
        <dsp:cNvPr id="0" name=""/>
        <dsp:cNvSpPr/>
      </dsp:nvSpPr>
      <dsp:spPr>
        <a:xfrm>
          <a:off x="1502454" y="178335"/>
          <a:ext cx="1063548" cy="1063548"/>
        </a:xfrm>
        <a:prstGeom prst="roundRect">
          <a:avLst/>
        </a:prstGeom>
        <a:solidFill>
          <a:srgbClr val="0072BC"/>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a:t>?</a:t>
          </a:r>
        </a:p>
      </dsp:txBody>
      <dsp:txXfrm>
        <a:off x="1554372" y="230253"/>
        <a:ext cx="959712" cy="959712"/>
      </dsp:txXfrm>
    </dsp:sp>
    <dsp:sp modelId="{AEDCBB71-4B4F-43D8-BEA8-D75186B15E0E}">
      <dsp:nvSpPr>
        <dsp:cNvPr id="0" name=""/>
        <dsp:cNvSpPr/>
      </dsp:nvSpPr>
      <dsp:spPr>
        <a:xfrm>
          <a:off x="170684" y="1445713"/>
          <a:ext cx="1085915" cy="1063548"/>
        </a:xfrm>
        <a:prstGeom prst="roundRect">
          <a:avLst/>
        </a:prstGeom>
        <a:solidFill>
          <a:srgbClr val="0072BC"/>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a:t>?</a:t>
          </a:r>
        </a:p>
      </dsp:txBody>
      <dsp:txXfrm>
        <a:off x="222602" y="1497631"/>
        <a:ext cx="982079" cy="959712"/>
      </dsp:txXfrm>
    </dsp:sp>
    <dsp:sp modelId="{B0FC2A82-6FA7-480C-9326-8B774DEEEB74}">
      <dsp:nvSpPr>
        <dsp:cNvPr id="0" name=""/>
        <dsp:cNvSpPr/>
      </dsp:nvSpPr>
      <dsp:spPr>
        <a:xfrm>
          <a:off x="1471574" y="1415817"/>
          <a:ext cx="1076556" cy="1063548"/>
        </a:xfrm>
        <a:prstGeom prst="roundRect">
          <a:avLst/>
        </a:prstGeom>
        <a:solidFill>
          <a:srgbClr val="0072BC"/>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a:t>?</a:t>
          </a:r>
        </a:p>
      </dsp:txBody>
      <dsp:txXfrm>
        <a:off x="1523492" y="1467735"/>
        <a:ext cx="972720" cy="959712"/>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703772-216A-4D67-8997-2FD3839DC41F}" type="datetimeFigureOut">
              <a:rPr lang="en-US" smtClean="0"/>
              <a:t>7/15/2024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1AFC40-C805-48A5-99A5-6B168DAB9FB8}" type="slidenum">
              <a:rPr lang="en-US" smtClean="0"/>
              <a:t>‹#›</a:t>
            </a:fld>
            <a:endParaRPr lang="en-US"/>
          </a:p>
        </p:txBody>
      </p:sp>
    </p:spTree>
    <p:extLst>
      <p:ext uri="{BB962C8B-B14F-4D97-AF65-F5344CB8AC3E}">
        <p14:creationId xmlns:p14="http://schemas.microsoft.com/office/powerpoint/2010/main" val="1355552113"/>
      </p:ext>
    </p:extLst>
  </p:cSld>
  <p:clrMap bg1="lt1" tx1="dk1" bg2="lt2" tx2="dk2" accent1="accent1" accent2="accent2" accent3="accent3" accent4="accent4" accent5="accent5" accent6="accent6" hlink="hlink" folHlink="folHlink"/>
  <p:notesStyle>
    <a:lvl1pPr marL="0" algn="l" defTabSz="914293" rtl="0" eaLnBrk="1" latinLnBrk="0" hangingPunct="1">
      <a:defRPr sz="1200" kern="1200">
        <a:solidFill>
          <a:schemeClr val="tx1"/>
        </a:solidFill>
        <a:latin typeface="+mn-lt"/>
        <a:ea typeface="+mn-ea"/>
        <a:cs typeface="+mn-cs"/>
      </a:defRPr>
    </a:lvl1pPr>
    <a:lvl2pPr marL="457146" algn="l" defTabSz="914293" rtl="0" eaLnBrk="1" latinLnBrk="0" hangingPunct="1">
      <a:defRPr sz="1200" kern="1200">
        <a:solidFill>
          <a:schemeClr val="tx1"/>
        </a:solidFill>
        <a:latin typeface="+mn-lt"/>
        <a:ea typeface="+mn-ea"/>
        <a:cs typeface="+mn-cs"/>
      </a:defRPr>
    </a:lvl2pPr>
    <a:lvl3pPr marL="914293" algn="l" defTabSz="914293" rtl="0" eaLnBrk="1" latinLnBrk="0" hangingPunct="1">
      <a:defRPr sz="1200" kern="1200">
        <a:solidFill>
          <a:schemeClr val="tx1"/>
        </a:solidFill>
        <a:latin typeface="+mn-lt"/>
        <a:ea typeface="+mn-ea"/>
        <a:cs typeface="+mn-cs"/>
      </a:defRPr>
    </a:lvl3pPr>
    <a:lvl4pPr marL="1371440" algn="l" defTabSz="914293" rtl="0" eaLnBrk="1" latinLnBrk="0" hangingPunct="1">
      <a:defRPr sz="1200" kern="1200">
        <a:solidFill>
          <a:schemeClr val="tx1"/>
        </a:solidFill>
        <a:latin typeface="+mn-lt"/>
        <a:ea typeface="+mn-ea"/>
        <a:cs typeface="+mn-cs"/>
      </a:defRPr>
    </a:lvl4pPr>
    <a:lvl5pPr marL="1828586" algn="l" defTabSz="914293" rtl="0" eaLnBrk="1" latinLnBrk="0" hangingPunct="1">
      <a:defRPr sz="1200" kern="1200">
        <a:solidFill>
          <a:schemeClr val="tx1"/>
        </a:solidFill>
        <a:latin typeface="+mn-lt"/>
        <a:ea typeface="+mn-ea"/>
        <a:cs typeface="+mn-cs"/>
      </a:defRPr>
    </a:lvl5pPr>
    <a:lvl6pPr marL="2285733" algn="l" defTabSz="914293" rtl="0" eaLnBrk="1" latinLnBrk="0" hangingPunct="1">
      <a:defRPr sz="1200" kern="1200">
        <a:solidFill>
          <a:schemeClr val="tx1"/>
        </a:solidFill>
        <a:latin typeface="+mn-lt"/>
        <a:ea typeface="+mn-ea"/>
        <a:cs typeface="+mn-cs"/>
      </a:defRPr>
    </a:lvl6pPr>
    <a:lvl7pPr marL="2742879" algn="l" defTabSz="914293" rtl="0" eaLnBrk="1" latinLnBrk="0" hangingPunct="1">
      <a:defRPr sz="1200" kern="1200">
        <a:solidFill>
          <a:schemeClr val="tx1"/>
        </a:solidFill>
        <a:latin typeface="+mn-lt"/>
        <a:ea typeface="+mn-ea"/>
        <a:cs typeface="+mn-cs"/>
      </a:defRPr>
    </a:lvl7pPr>
    <a:lvl8pPr marL="3200026" algn="l" defTabSz="914293" rtl="0" eaLnBrk="1" latinLnBrk="0" hangingPunct="1">
      <a:defRPr sz="1200" kern="1200">
        <a:solidFill>
          <a:schemeClr val="tx1"/>
        </a:solidFill>
        <a:latin typeface="+mn-lt"/>
        <a:ea typeface="+mn-ea"/>
        <a:cs typeface="+mn-cs"/>
      </a:defRPr>
    </a:lvl8pPr>
    <a:lvl9pPr marL="3657172" algn="l" defTabSz="91429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tags" Target="../tags/tag426.xml"/><Relationship Id="rId2" Type="http://schemas.openxmlformats.org/officeDocument/2006/relationships/tags" Target="../tags/tag425.xml"/><Relationship Id="rId1" Type="http://schemas.openxmlformats.org/officeDocument/2006/relationships/tags" Target="../tags/tag424.xml"/><Relationship Id="rId5" Type="http://schemas.openxmlformats.org/officeDocument/2006/relationships/slide" Target="../slides/slide103.xml"/><Relationship Id="rId4"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tags" Target="../tags/tag432.xml"/><Relationship Id="rId2" Type="http://schemas.openxmlformats.org/officeDocument/2006/relationships/tags" Target="../tags/tag431.xml"/><Relationship Id="rId1" Type="http://schemas.openxmlformats.org/officeDocument/2006/relationships/tags" Target="../tags/tag430.xml"/><Relationship Id="rId5" Type="http://schemas.openxmlformats.org/officeDocument/2006/relationships/slide" Target="../slides/slide104.xml"/><Relationship Id="rId4"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3" Type="http://schemas.openxmlformats.org/officeDocument/2006/relationships/tags" Target="../tags/tag438.xml"/><Relationship Id="rId2" Type="http://schemas.openxmlformats.org/officeDocument/2006/relationships/tags" Target="../tags/tag437.xml"/><Relationship Id="rId1" Type="http://schemas.openxmlformats.org/officeDocument/2006/relationships/tags" Target="../tags/tag436.xml"/><Relationship Id="rId5" Type="http://schemas.openxmlformats.org/officeDocument/2006/relationships/slide" Target="../slides/slide105.xml"/><Relationship Id="rId4"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3" Type="http://schemas.openxmlformats.org/officeDocument/2006/relationships/tags" Target="../tags/tag444.xml"/><Relationship Id="rId2" Type="http://schemas.openxmlformats.org/officeDocument/2006/relationships/tags" Target="../tags/tag443.xml"/><Relationship Id="rId1" Type="http://schemas.openxmlformats.org/officeDocument/2006/relationships/tags" Target="../tags/tag442.xml"/><Relationship Id="rId5" Type="http://schemas.openxmlformats.org/officeDocument/2006/relationships/slide" Target="../slides/slide106.xml"/><Relationship Id="rId4"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3" Type="http://schemas.openxmlformats.org/officeDocument/2006/relationships/tags" Target="../tags/tag449.xml"/><Relationship Id="rId2" Type="http://schemas.openxmlformats.org/officeDocument/2006/relationships/tags" Target="../tags/tag448.xml"/><Relationship Id="rId1" Type="http://schemas.openxmlformats.org/officeDocument/2006/relationships/tags" Target="../tags/tag447.xml"/><Relationship Id="rId5" Type="http://schemas.openxmlformats.org/officeDocument/2006/relationships/slide" Target="../slides/slide107.xml"/><Relationship Id="rId4"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3" Type="http://schemas.openxmlformats.org/officeDocument/2006/relationships/tags" Target="../tags/tag455.xml"/><Relationship Id="rId2" Type="http://schemas.openxmlformats.org/officeDocument/2006/relationships/tags" Target="../tags/tag454.xml"/><Relationship Id="rId1" Type="http://schemas.openxmlformats.org/officeDocument/2006/relationships/tags" Target="../tags/tag453.xml"/><Relationship Id="rId5" Type="http://schemas.openxmlformats.org/officeDocument/2006/relationships/slide" Target="../slides/slide108.xml"/><Relationship Id="rId4"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3" Type="http://schemas.openxmlformats.org/officeDocument/2006/relationships/tags" Target="../tags/tag461.xml"/><Relationship Id="rId2" Type="http://schemas.openxmlformats.org/officeDocument/2006/relationships/tags" Target="../tags/tag460.xml"/><Relationship Id="rId1" Type="http://schemas.openxmlformats.org/officeDocument/2006/relationships/tags" Target="../tags/tag459.xml"/><Relationship Id="rId5" Type="http://schemas.openxmlformats.org/officeDocument/2006/relationships/slide" Target="../slides/slide109.xml"/><Relationship Id="rId4"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3" Type="http://schemas.openxmlformats.org/officeDocument/2006/relationships/tags" Target="../tags/tag467.xml"/><Relationship Id="rId2" Type="http://schemas.openxmlformats.org/officeDocument/2006/relationships/tags" Target="../tags/tag466.xml"/><Relationship Id="rId1" Type="http://schemas.openxmlformats.org/officeDocument/2006/relationships/tags" Target="../tags/tag465.xml"/><Relationship Id="rId5" Type="http://schemas.openxmlformats.org/officeDocument/2006/relationships/slide" Target="../slides/slide110.xml"/><Relationship Id="rId4"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3" Type="http://schemas.openxmlformats.org/officeDocument/2006/relationships/tags" Target="../tags/tag475.xml"/><Relationship Id="rId2" Type="http://schemas.openxmlformats.org/officeDocument/2006/relationships/tags" Target="../tags/tag474.xml"/><Relationship Id="rId1" Type="http://schemas.openxmlformats.org/officeDocument/2006/relationships/tags" Target="../tags/tag473.xml"/><Relationship Id="rId5" Type="http://schemas.openxmlformats.org/officeDocument/2006/relationships/slide" Target="../slides/slide113.xml"/><Relationship Id="rId4"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3" Type="http://schemas.openxmlformats.org/officeDocument/2006/relationships/tags" Target="../tags/tag482.xml"/><Relationship Id="rId2" Type="http://schemas.openxmlformats.org/officeDocument/2006/relationships/tags" Target="../tags/tag481.xml"/><Relationship Id="rId1" Type="http://schemas.openxmlformats.org/officeDocument/2006/relationships/tags" Target="../tags/tag480.xml"/><Relationship Id="rId5" Type="http://schemas.openxmlformats.org/officeDocument/2006/relationships/slide" Target="../slides/slide114.xml"/><Relationship Id="rId4"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3" Type="http://schemas.openxmlformats.org/officeDocument/2006/relationships/tags" Target="../tags/tag488.xml"/><Relationship Id="rId2" Type="http://schemas.openxmlformats.org/officeDocument/2006/relationships/tags" Target="../tags/tag487.xml"/><Relationship Id="rId1" Type="http://schemas.openxmlformats.org/officeDocument/2006/relationships/tags" Target="../tags/tag486.xml"/><Relationship Id="rId5" Type="http://schemas.openxmlformats.org/officeDocument/2006/relationships/slide" Target="../slides/slide115.xml"/><Relationship Id="rId4"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urldefense.com/v3/__https:/www.youtube.com/watch?v=1JGl6FWtFfE__;!!LQC6Cpwp!qjL8EqA-m97TTlHCVA31m6G9sopbIsYas6nEX3KXtCYfDpisvjS9ca0pzSIlAqvhoIhSQAvzRkSrez6r$"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urldefense.com/v3/__https:/www.youtube.com/watch?v=NYxiOkrsblU__;!!LQC6Cpwp!qjL8EqA-m97TTlHCVA31m6G9sopbIsYas6nEX3KXtCYfDpisvjS9ca0pzSIlAqvhoIhSQAvzRhmKhGP3$"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slide" Target="../slides/slide23.xml"/><Relationship Id="rId4"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 Target="../slides/slide25.xml"/><Relationship Id="rId4"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 Target="../slides/slide26.xml"/><Relationship Id="rId4"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5" Type="http://schemas.openxmlformats.org/officeDocument/2006/relationships/slide" Target="../slides/slide27.xml"/><Relationship Id="rId4"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slide" Target="../slides/slide28.xml"/><Relationship Id="rId4"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5" Type="http://schemas.openxmlformats.org/officeDocument/2006/relationships/slide" Target="../slides/slide29.xml"/><Relationship Id="rId4"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 Id="rId5" Type="http://schemas.openxmlformats.org/officeDocument/2006/relationships/slide" Target="../slides/slide30.xml"/><Relationship Id="rId4"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5" Type="http://schemas.openxmlformats.org/officeDocument/2006/relationships/slide" Target="../slides/slide31.xml"/><Relationship Id="rId4"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slide" Target="../slides/slide32.xml"/><Relationship Id="rId4"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youtube.com/watch?time_continue=1&amp;v=GAP8HZdV5Qo&amp;feature=emb_title"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 Id="rId5" Type="http://schemas.openxmlformats.org/officeDocument/2006/relationships/slide" Target="../slides/slide34.xml"/><Relationship Id="rId4"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tags" Target="../tags/tag100.xml"/><Relationship Id="rId5" Type="http://schemas.openxmlformats.org/officeDocument/2006/relationships/slide" Target="../slides/slide35.xml"/><Relationship Id="rId4"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tags" Target="../tags/tag104.xml"/><Relationship Id="rId5" Type="http://schemas.openxmlformats.org/officeDocument/2006/relationships/slide" Target="../slides/slide36.xml"/><Relationship Id="rId4"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5" Type="http://schemas.openxmlformats.org/officeDocument/2006/relationships/slide" Target="../slides/slide37.xml"/><Relationship Id="rId4"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tags" Target="../tags/tag116.xml"/><Relationship Id="rId5" Type="http://schemas.openxmlformats.org/officeDocument/2006/relationships/slide" Target="../slides/slide38.xml"/><Relationship Id="rId4"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 Id="rId5" Type="http://schemas.openxmlformats.org/officeDocument/2006/relationships/slide" Target="../slides/slide39.xml"/><Relationship Id="rId4"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tags" Target="../tags/tag130.xml"/><Relationship Id="rId2" Type="http://schemas.openxmlformats.org/officeDocument/2006/relationships/tags" Target="../tags/tag129.xml"/><Relationship Id="rId1" Type="http://schemas.openxmlformats.org/officeDocument/2006/relationships/tags" Target="../tags/tag128.xml"/><Relationship Id="rId5" Type="http://schemas.openxmlformats.org/officeDocument/2006/relationships/slide" Target="../slides/slide40.xml"/><Relationship Id="rId4"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tags" Target="../tags/tag136.xml"/><Relationship Id="rId5" Type="http://schemas.openxmlformats.org/officeDocument/2006/relationships/slide" Target="../slides/slide44.xml"/><Relationship Id="rId4"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tags" Target="../tags/tag143.xml"/><Relationship Id="rId2" Type="http://schemas.openxmlformats.org/officeDocument/2006/relationships/tags" Target="../tags/tag142.xml"/><Relationship Id="rId1" Type="http://schemas.openxmlformats.org/officeDocument/2006/relationships/tags" Target="../tags/tag141.xml"/><Relationship Id="rId5" Type="http://schemas.openxmlformats.org/officeDocument/2006/relationships/slide" Target="../slides/slide45.xml"/><Relationship Id="rId4"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tags" Target="../tags/tag149.xml"/><Relationship Id="rId2" Type="http://schemas.openxmlformats.org/officeDocument/2006/relationships/tags" Target="../tags/tag148.xml"/><Relationship Id="rId1" Type="http://schemas.openxmlformats.org/officeDocument/2006/relationships/tags" Target="../tags/tag147.xml"/><Relationship Id="rId5" Type="http://schemas.openxmlformats.org/officeDocument/2006/relationships/slide" Target="../slides/slide46.xml"/><Relationship Id="rId4"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tags" Target="../tags/tag153.xml"/><Relationship Id="rId5" Type="http://schemas.openxmlformats.org/officeDocument/2006/relationships/slide" Target="../slides/slide47.xml"/><Relationship Id="rId4"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tags" Target="../tags/tag161.xml"/><Relationship Id="rId2" Type="http://schemas.openxmlformats.org/officeDocument/2006/relationships/tags" Target="../tags/tag160.xml"/><Relationship Id="rId1" Type="http://schemas.openxmlformats.org/officeDocument/2006/relationships/tags" Target="../tags/tag159.xml"/><Relationship Id="rId5" Type="http://schemas.openxmlformats.org/officeDocument/2006/relationships/slide" Target="../slides/slide49.xml"/><Relationship Id="rId4"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tags" Target="../tags/tag167.xml"/><Relationship Id="rId2" Type="http://schemas.openxmlformats.org/officeDocument/2006/relationships/tags" Target="../tags/tag166.xml"/><Relationship Id="rId1" Type="http://schemas.openxmlformats.org/officeDocument/2006/relationships/tags" Target="../tags/tag165.xml"/><Relationship Id="rId5" Type="http://schemas.openxmlformats.org/officeDocument/2006/relationships/slide" Target="../slides/slide50.xml"/><Relationship Id="rId4"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tags" Target="../tags/tag174.xml"/><Relationship Id="rId2" Type="http://schemas.openxmlformats.org/officeDocument/2006/relationships/tags" Target="../tags/tag173.xml"/><Relationship Id="rId1" Type="http://schemas.openxmlformats.org/officeDocument/2006/relationships/tags" Target="../tags/tag172.xml"/><Relationship Id="rId5" Type="http://schemas.openxmlformats.org/officeDocument/2006/relationships/slide" Target="../slides/slide51.xml"/><Relationship Id="rId4"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tags" Target="../tags/tag181.xml"/><Relationship Id="rId2" Type="http://schemas.openxmlformats.org/officeDocument/2006/relationships/tags" Target="../tags/tag180.xml"/><Relationship Id="rId1" Type="http://schemas.openxmlformats.org/officeDocument/2006/relationships/tags" Target="../tags/tag179.xml"/><Relationship Id="rId5" Type="http://schemas.openxmlformats.org/officeDocument/2006/relationships/slide" Target="../slides/slide52.xml"/><Relationship Id="rId4"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tags" Target="../tags/tag185.xml"/><Relationship Id="rId5" Type="http://schemas.openxmlformats.org/officeDocument/2006/relationships/slide" Target="../slides/slide53.xml"/><Relationship Id="rId4"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tags" Target="../tags/tag192.xml"/><Relationship Id="rId2" Type="http://schemas.openxmlformats.org/officeDocument/2006/relationships/tags" Target="../tags/tag191.xml"/><Relationship Id="rId1" Type="http://schemas.openxmlformats.org/officeDocument/2006/relationships/tags" Target="../tags/tag190.xml"/><Relationship Id="rId5" Type="http://schemas.openxmlformats.org/officeDocument/2006/relationships/slide" Target="../slides/slide54.xml"/><Relationship Id="rId4"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tags" Target="../tags/tag198.xml"/><Relationship Id="rId2" Type="http://schemas.openxmlformats.org/officeDocument/2006/relationships/tags" Target="../tags/tag197.xml"/><Relationship Id="rId1" Type="http://schemas.openxmlformats.org/officeDocument/2006/relationships/tags" Target="../tags/tag196.xml"/><Relationship Id="rId5" Type="http://schemas.openxmlformats.org/officeDocument/2006/relationships/slide" Target="../slides/slide55.xml"/><Relationship Id="rId4"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tags" Target="../tags/tag205.xml"/><Relationship Id="rId2" Type="http://schemas.openxmlformats.org/officeDocument/2006/relationships/tags" Target="../tags/tag204.xml"/><Relationship Id="rId1" Type="http://schemas.openxmlformats.org/officeDocument/2006/relationships/tags" Target="../tags/tag203.xml"/><Relationship Id="rId5" Type="http://schemas.openxmlformats.org/officeDocument/2006/relationships/slide" Target="../slides/slide59.xml"/><Relationship Id="rId4"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tags" Target="../tags/tag212.xml"/><Relationship Id="rId2" Type="http://schemas.openxmlformats.org/officeDocument/2006/relationships/tags" Target="../tags/tag211.xml"/><Relationship Id="rId1" Type="http://schemas.openxmlformats.org/officeDocument/2006/relationships/tags" Target="../tags/tag210.xml"/><Relationship Id="rId5" Type="http://schemas.openxmlformats.org/officeDocument/2006/relationships/slide" Target="../slides/slide61.xml"/><Relationship Id="rId4"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tags" Target="../tags/tag219.xml"/><Relationship Id="rId2" Type="http://schemas.openxmlformats.org/officeDocument/2006/relationships/tags" Target="../tags/tag218.xml"/><Relationship Id="rId1" Type="http://schemas.openxmlformats.org/officeDocument/2006/relationships/tags" Target="../tags/tag217.xml"/><Relationship Id="rId5" Type="http://schemas.openxmlformats.org/officeDocument/2006/relationships/slide" Target="../slides/slide63.xml"/><Relationship Id="rId4"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tags" Target="../tags/tag224.xml"/><Relationship Id="rId2" Type="http://schemas.openxmlformats.org/officeDocument/2006/relationships/tags" Target="../tags/tag223.xml"/><Relationship Id="rId1" Type="http://schemas.openxmlformats.org/officeDocument/2006/relationships/tags" Target="../tags/tag222.xml"/><Relationship Id="rId5" Type="http://schemas.openxmlformats.org/officeDocument/2006/relationships/slide" Target="../slides/slide65.xml"/><Relationship Id="rId4"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tags" Target="../tags/tag231.xml"/><Relationship Id="rId2" Type="http://schemas.openxmlformats.org/officeDocument/2006/relationships/tags" Target="../tags/tag230.xml"/><Relationship Id="rId1" Type="http://schemas.openxmlformats.org/officeDocument/2006/relationships/tags" Target="../tags/tag229.xml"/><Relationship Id="rId5" Type="http://schemas.openxmlformats.org/officeDocument/2006/relationships/slide" Target="../slides/slide67.xml"/><Relationship Id="rId4"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tags" Target="../tags/tag237.xml"/><Relationship Id="rId2" Type="http://schemas.openxmlformats.org/officeDocument/2006/relationships/tags" Target="../tags/tag236.xml"/><Relationship Id="rId1" Type="http://schemas.openxmlformats.org/officeDocument/2006/relationships/tags" Target="../tags/tag235.xml"/><Relationship Id="rId5" Type="http://schemas.openxmlformats.org/officeDocument/2006/relationships/slide" Target="../slides/slide68.xml"/><Relationship Id="rId4"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tags" Target="../tags/tag243.xml"/><Relationship Id="rId2" Type="http://schemas.openxmlformats.org/officeDocument/2006/relationships/tags" Target="../tags/tag242.xml"/><Relationship Id="rId1" Type="http://schemas.openxmlformats.org/officeDocument/2006/relationships/tags" Target="../tags/tag241.xml"/><Relationship Id="rId5" Type="http://schemas.openxmlformats.org/officeDocument/2006/relationships/slide" Target="../slides/slide69.xml"/><Relationship Id="rId4"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www.cdss.ca.gov/inforesources/child-care-licensing/water-testing-information" TargetMode="External"/><Relationship Id="rId2" Type="http://schemas.openxmlformats.org/officeDocument/2006/relationships/slide" Target="../slides/slide70.xml"/><Relationship Id="rId1" Type="http://schemas.openxmlformats.org/officeDocument/2006/relationships/notesMaster" Target="../notesMasters/notesMaster1.xml"/><Relationship Id="rId4" Type="http://schemas.openxmlformats.org/officeDocument/2006/relationships/hyperlink" Target="http://www.epa.gov/dwlabcert/%20contact-information-certification-programs-and-%20certified-laboratories-drinking-water" TargetMode="External"/></Relationships>
</file>

<file path=ppt/notesSlides/_rels/notesSlide69.xml.rels><?xml version="1.0" encoding="UTF-8" standalone="yes"?>
<Relationships xmlns="http://schemas.openxmlformats.org/package/2006/relationships"><Relationship Id="rId3" Type="http://schemas.openxmlformats.org/officeDocument/2006/relationships/tags" Target="../tags/tag250.xml"/><Relationship Id="rId2" Type="http://schemas.openxmlformats.org/officeDocument/2006/relationships/tags" Target="../tags/tag249.xml"/><Relationship Id="rId1" Type="http://schemas.openxmlformats.org/officeDocument/2006/relationships/tags" Target="../tags/tag248.xml"/><Relationship Id="rId5" Type="http://schemas.openxmlformats.org/officeDocument/2006/relationships/slide" Target="../slides/slide71.xml"/><Relationship Id="rId4"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tags" Target="../tags/tag256.xml"/><Relationship Id="rId2" Type="http://schemas.openxmlformats.org/officeDocument/2006/relationships/tags" Target="../tags/tag255.xml"/><Relationship Id="rId1" Type="http://schemas.openxmlformats.org/officeDocument/2006/relationships/tags" Target="../tags/tag254.xml"/><Relationship Id="rId5" Type="http://schemas.openxmlformats.org/officeDocument/2006/relationships/slide" Target="../slides/slide72.xml"/><Relationship Id="rId4"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tags" Target="../tags/tag262.xml"/><Relationship Id="rId2" Type="http://schemas.openxmlformats.org/officeDocument/2006/relationships/tags" Target="../tags/tag261.xml"/><Relationship Id="rId1" Type="http://schemas.openxmlformats.org/officeDocument/2006/relationships/tags" Target="../tags/tag260.xml"/><Relationship Id="rId5" Type="http://schemas.openxmlformats.org/officeDocument/2006/relationships/slide" Target="../slides/slide73.xml"/><Relationship Id="rId4"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tags" Target="../tags/tag268.xml"/><Relationship Id="rId2" Type="http://schemas.openxmlformats.org/officeDocument/2006/relationships/tags" Target="../tags/tag267.xml"/><Relationship Id="rId1" Type="http://schemas.openxmlformats.org/officeDocument/2006/relationships/tags" Target="../tags/tag266.xml"/><Relationship Id="rId5" Type="http://schemas.openxmlformats.org/officeDocument/2006/relationships/slide" Target="../slides/slide74.xml"/><Relationship Id="rId4"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tags" Target="../tags/tag274.xml"/><Relationship Id="rId2" Type="http://schemas.openxmlformats.org/officeDocument/2006/relationships/tags" Target="../tags/tag273.xml"/><Relationship Id="rId1" Type="http://schemas.openxmlformats.org/officeDocument/2006/relationships/tags" Target="../tags/tag272.xml"/><Relationship Id="rId5" Type="http://schemas.openxmlformats.org/officeDocument/2006/relationships/slide" Target="../slides/slide75.xml"/><Relationship Id="rId4"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tags" Target="../tags/tag279.xml"/><Relationship Id="rId2" Type="http://schemas.openxmlformats.org/officeDocument/2006/relationships/tags" Target="../tags/tag278.xml"/><Relationship Id="rId1" Type="http://schemas.openxmlformats.org/officeDocument/2006/relationships/tags" Target="../tags/tag277.xml"/><Relationship Id="rId5" Type="http://schemas.openxmlformats.org/officeDocument/2006/relationships/slide" Target="../slides/slide76.xml"/><Relationship Id="rId4"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tags" Target="../tags/tag286.xml"/><Relationship Id="rId2" Type="http://schemas.openxmlformats.org/officeDocument/2006/relationships/tags" Target="../tags/tag285.xml"/><Relationship Id="rId1" Type="http://schemas.openxmlformats.org/officeDocument/2006/relationships/tags" Target="../tags/tag284.xml"/><Relationship Id="rId5" Type="http://schemas.openxmlformats.org/officeDocument/2006/relationships/slide" Target="../slides/slide77.xml"/><Relationship Id="rId4"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tags" Target="../tags/tag292.xml"/><Relationship Id="rId2" Type="http://schemas.openxmlformats.org/officeDocument/2006/relationships/tags" Target="../tags/tag291.xml"/><Relationship Id="rId1" Type="http://schemas.openxmlformats.org/officeDocument/2006/relationships/tags" Target="../tags/tag290.xml"/><Relationship Id="rId5" Type="http://schemas.openxmlformats.org/officeDocument/2006/relationships/slide" Target="../slides/slide78.xml"/><Relationship Id="rId4"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tags" Target="../tags/tag299.xml"/><Relationship Id="rId2" Type="http://schemas.openxmlformats.org/officeDocument/2006/relationships/tags" Target="../tags/tag298.xml"/><Relationship Id="rId1" Type="http://schemas.openxmlformats.org/officeDocument/2006/relationships/tags" Target="../tags/tag297.xml"/><Relationship Id="rId5" Type="http://schemas.openxmlformats.org/officeDocument/2006/relationships/slide" Target="../slides/slide79.xml"/><Relationship Id="rId4"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tags" Target="../tags/tag305.xml"/><Relationship Id="rId2" Type="http://schemas.openxmlformats.org/officeDocument/2006/relationships/tags" Target="../tags/tag304.xml"/><Relationship Id="rId1" Type="http://schemas.openxmlformats.org/officeDocument/2006/relationships/tags" Target="../tags/tag303.xml"/><Relationship Id="rId5" Type="http://schemas.openxmlformats.org/officeDocument/2006/relationships/slide" Target="../slides/slide80.xml"/><Relationship Id="rId4"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tags" Target="../tags/tag311.xml"/><Relationship Id="rId2" Type="http://schemas.openxmlformats.org/officeDocument/2006/relationships/tags" Target="../tags/tag310.xml"/><Relationship Id="rId1" Type="http://schemas.openxmlformats.org/officeDocument/2006/relationships/tags" Target="../tags/tag309.xml"/><Relationship Id="rId5" Type="http://schemas.openxmlformats.org/officeDocument/2006/relationships/slide" Target="../slides/slide81.xml"/><Relationship Id="rId4"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tags" Target="../tags/tag317.xml"/><Relationship Id="rId2" Type="http://schemas.openxmlformats.org/officeDocument/2006/relationships/tags" Target="../tags/tag316.xml"/><Relationship Id="rId1" Type="http://schemas.openxmlformats.org/officeDocument/2006/relationships/tags" Target="../tags/tag315.xml"/><Relationship Id="rId5" Type="http://schemas.openxmlformats.org/officeDocument/2006/relationships/slide" Target="../slides/slide82.xml"/><Relationship Id="rId4"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tags" Target="../tags/tag321.xml"/><Relationship Id="rId2" Type="http://schemas.openxmlformats.org/officeDocument/2006/relationships/tags" Target="../tags/tag320.xml"/><Relationship Id="rId1" Type="http://schemas.openxmlformats.org/officeDocument/2006/relationships/tags" Target="../tags/tag319.xml"/><Relationship Id="rId5" Type="http://schemas.openxmlformats.org/officeDocument/2006/relationships/slide" Target="../slides/slide83.xml"/><Relationship Id="rId4"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tags" Target="../tags/tag325.xml"/><Relationship Id="rId2" Type="http://schemas.openxmlformats.org/officeDocument/2006/relationships/tags" Target="../tags/tag324.xml"/><Relationship Id="rId1" Type="http://schemas.openxmlformats.org/officeDocument/2006/relationships/tags" Target="../tags/tag323.xml"/><Relationship Id="rId5" Type="http://schemas.openxmlformats.org/officeDocument/2006/relationships/slide" Target="../slides/slide84.xml"/><Relationship Id="rId4"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tags" Target="../tags/tag329.xml"/><Relationship Id="rId2" Type="http://schemas.openxmlformats.org/officeDocument/2006/relationships/tags" Target="../tags/tag328.xml"/><Relationship Id="rId1" Type="http://schemas.openxmlformats.org/officeDocument/2006/relationships/tags" Target="../tags/tag327.xml"/><Relationship Id="rId5" Type="http://schemas.openxmlformats.org/officeDocument/2006/relationships/slide" Target="../slides/slide85.xml"/><Relationship Id="rId4"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tags" Target="../tags/tag336.xml"/><Relationship Id="rId2" Type="http://schemas.openxmlformats.org/officeDocument/2006/relationships/tags" Target="../tags/tag335.xml"/><Relationship Id="rId1" Type="http://schemas.openxmlformats.org/officeDocument/2006/relationships/tags" Target="../tags/tag334.xml"/><Relationship Id="rId5" Type="http://schemas.openxmlformats.org/officeDocument/2006/relationships/slide" Target="../slides/slide88.xml"/><Relationship Id="rId4"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tags" Target="../tags/tag342.xml"/><Relationship Id="rId2" Type="http://schemas.openxmlformats.org/officeDocument/2006/relationships/tags" Target="../tags/tag341.xml"/><Relationship Id="rId1" Type="http://schemas.openxmlformats.org/officeDocument/2006/relationships/tags" Target="../tags/tag340.xml"/><Relationship Id="rId5" Type="http://schemas.openxmlformats.org/officeDocument/2006/relationships/slide" Target="../slides/slide89.xml"/><Relationship Id="rId4"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tags" Target="../tags/tag348.xml"/><Relationship Id="rId2" Type="http://schemas.openxmlformats.org/officeDocument/2006/relationships/tags" Target="../tags/tag347.xml"/><Relationship Id="rId1" Type="http://schemas.openxmlformats.org/officeDocument/2006/relationships/tags" Target="../tags/tag346.xml"/><Relationship Id="rId5" Type="http://schemas.openxmlformats.org/officeDocument/2006/relationships/slide" Target="../slides/slide90.xml"/><Relationship Id="rId4"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tags" Target="../tags/tag354.xml"/><Relationship Id="rId2" Type="http://schemas.openxmlformats.org/officeDocument/2006/relationships/tags" Target="../tags/tag353.xml"/><Relationship Id="rId1" Type="http://schemas.openxmlformats.org/officeDocument/2006/relationships/tags" Target="../tags/tag352.xml"/><Relationship Id="rId5" Type="http://schemas.openxmlformats.org/officeDocument/2006/relationships/slide" Target="../slides/slide91.xml"/><Relationship Id="rId4"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tags" Target="../tags/tag360.xml"/><Relationship Id="rId2" Type="http://schemas.openxmlformats.org/officeDocument/2006/relationships/tags" Target="../tags/tag359.xml"/><Relationship Id="rId1" Type="http://schemas.openxmlformats.org/officeDocument/2006/relationships/tags" Target="../tags/tag358.xml"/><Relationship Id="rId5" Type="http://schemas.openxmlformats.org/officeDocument/2006/relationships/slide" Target="../slides/slide92.xml"/><Relationship Id="rId4"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tags" Target="../tags/tag366.xml"/><Relationship Id="rId2" Type="http://schemas.openxmlformats.org/officeDocument/2006/relationships/tags" Target="../tags/tag365.xml"/><Relationship Id="rId1" Type="http://schemas.openxmlformats.org/officeDocument/2006/relationships/tags" Target="../tags/tag364.xml"/><Relationship Id="rId5" Type="http://schemas.openxmlformats.org/officeDocument/2006/relationships/slide" Target="../slides/slide93.xml"/><Relationship Id="rId4"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tags" Target="../tags/tag372.xml"/><Relationship Id="rId2" Type="http://schemas.openxmlformats.org/officeDocument/2006/relationships/tags" Target="../tags/tag371.xml"/><Relationship Id="rId1" Type="http://schemas.openxmlformats.org/officeDocument/2006/relationships/tags" Target="../tags/tag370.xml"/><Relationship Id="rId5" Type="http://schemas.openxmlformats.org/officeDocument/2006/relationships/slide" Target="../slides/slide94.xml"/><Relationship Id="rId4"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tags" Target="../tags/tag378.xml"/><Relationship Id="rId2" Type="http://schemas.openxmlformats.org/officeDocument/2006/relationships/tags" Target="../tags/tag377.xml"/><Relationship Id="rId1" Type="http://schemas.openxmlformats.org/officeDocument/2006/relationships/tags" Target="../tags/tag376.xml"/><Relationship Id="rId5" Type="http://schemas.openxmlformats.org/officeDocument/2006/relationships/slide" Target="../slides/slide95.xml"/><Relationship Id="rId4"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tags" Target="../tags/tag384.xml"/><Relationship Id="rId2" Type="http://schemas.openxmlformats.org/officeDocument/2006/relationships/tags" Target="../tags/tag383.xml"/><Relationship Id="rId1" Type="http://schemas.openxmlformats.org/officeDocument/2006/relationships/tags" Target="../tags/tag382.xml"/><Relationship Id="rId5" Type="http://schemas.openxmlformats.org/officeDocument/2006/relationships/slide" Target="../slides/slide96.xml"/><Relationship Id="rId4"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tags" Target="../tags/tag390.xml"/><Relationship Id="rId2" Type="http://schemas.openxmlformats.org/officeDocument/2006/relationships/tags" Target="../tags/tag389.xml"/><Relationship Id="rId1" Type="http://schemas.openxmlformats.org/officeDocument/2006/relationships/tags" Target="../tags/tag388.xml"/><Relationship Id="rId5" Type="http://schemas.openxmlformats.org/officeDocument/2006/relationships/slide" Target="../slides/slide97.xml"/><Relationship Id="rId4"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tags" Target="../tags/tag396.xml"/><Relationship Id="rId2" Type="http://schemas.openxmlformats.org/officeDocument/2006/relationships/tags" Target="../tags/tag395.xml"/><Relationship Id="rId1" Type="http://schemas.openxmlformats.org/officeDocument/2006/relationships/tags" Target="../tags/tag394.xml"/><Relationship Id="rId5" Type="http://schemas.openxmlformats.org/officeDocument/2006/relationships/slide" Target="../slides/slide98.xml"/><Relationship Id="rId4"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tags" Target="../tags/tag402.xml"/><Relationship Id="rId2" Type="http://schemas.openxmlformats.org/officeDocument/2006/relationships/tags" Target="../tags/tag401.xml"/><Relationship Id="rId1" Type="http://schemas.openxmlformats.org/officeDocument/2006/relationships/tags" Target="../tags/tag400.xml"/><Relationship Id="rId5" Type="http://schemas.openxmlformats.org/officeDocument/2006/relationships/slide" Target="../slides/slide99.xml"/><Relationship Id="rId4"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tags" Target="../tags/tag408.xml"/><Relationship Id="rId2" Type="http://schemas.openxmlformats.org/officeDocument/2006/relationships/tags" Target="../tags/tag407.xml"/><Relationship Id="rId1" Type="http://schemas.openxmlformats.org/officeDocument/2006/relationships/tags" Target="../tags/tag406.xml"/><Relationship Id="rId5" Type="http://schemas.openxmlformats.org/officeDocument/2006/relationships/slide" Target="../slides/slide100.xml"/><Relationship Id="rId4"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tags" Target="../tags/tag414.xml"/><Relationship Id="rId2" Type="http://schemas.openxmlformats.org/officeDocument/2006/relationships/tags" Target="../tags/tag413.xml"/><Relationship Id="rId1" Type="http://schemas.openxmlformats.org/officeDocument/2006/relationships/tags" Target="../tags/tag412.xml"/><Relationship Id="rId5" Type="http://schemas.openxmlformats.org/officeDocument/2006/relationships/slide" Target="../slides/slide101.xml"/><Relationship Id="rId4"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tags" Target="../tags/tag420.xml"/><Relationship Id="rId2" Type="http://schemas.openxmlformats.org/officeDocument/2006/relationships/tags" Target="../tags/tag419.xml"/><Relationship Id="rId1" Type="http://schemas.openxmlformats.org/officeDocument/2006/relationships/tags" Target="../tags/tag418.xml"/><Relationship Id="rId5" Type="http://schemas.openxmlformats.org/officeDocument/2006/relationships/slide" Target="../slides/slide102.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293" rtl="0" eaLnBrk="1" fontAlgn="auto" latinLnBrk="0" hangingPunct="1">
              <a:lnSpc>
                <a:spcPct val="100000"/>
              </a:lnSpc>
              <a:spcBef>
                <a:spcPts val="0"/>
              </a:spcBef>
              <a:spcAft>
                <a:spcPts val="0"/>
              </a:spcAft>
              <a:buClrTx/>
              <a:buSzTx/>
              <a:buFontTx/>
              <a:buNone/>
              <a:tabLst/>
              <a:defRPr/>
            </a:pPr>
            <a:r>
              <a:rPr lang="es-ES" sz="1200" dirty="0"/>
              <a:t>¡Bienvenido! Este curso fue aprobado por EMSA en abril de 2024. El plan de estudios se basa en evidencia de mejores prácticas y en la opinión de expertos en Cuidando a Nuestros Niños, Estándares Nacionales de Salud y Seguridad para la Atención y Educación Temprana (CFOC), Manejo de Enfermedades Infecciosas en el Cuidado Infantil y las Escuelas, el Centros para el Control y la Prevención de Enfermedades (CDC), el Departamento de Salud Pública de California (CDPH), el Departamento de Agricultura de los Estados Unidos (USDA) y la Agencia de Protección Ambiental (EPA). El contenido de la capacitación está de acuerdo con las regulaciones de licencias de cuidado infantil del Título 22 de California, pero puede exceder los requisitos de licencia.</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a:t>
            </a:fld>
            <a:endParaRPr lang="en-US"/>
          </a:p>
        </p:txBody>
      </p:sp>
    </p:spTree>
    <p:extLst>
      <p:ext uri="{BB962C8B-B14F-4D97-AF65-F5344CB8AC3E}">
        <p14:creationId xmlns:p14="http://schemas.microsoft.com/office/powerpoint/2010/main" val="3178278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78524-E623-4D6E-B8DC-FF35E837A3FA}" type="slidenum">
              <a:rPr lang="en-US" smtClean="0"/>
              <a:t>10</a:t>
            </a:fld>
            <a:endParaRPr lang="en-US"/>
          </a:p>
        </p:txBody>
      </p:sp>
    </p:spTree>
    <p:extLst>
      <p:ext uri="{BB962C8B-B14F-4D97-AF65-F5344CB8AC3E}">
        <p14:creationId xmlns:p14="http://schemas.microsoft.com/office/powerpoint/2010/main" val="375896944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r>
              <a:rPr lang="es" sz="1800" b="0" i="0" strike="noStrike" cap="none" baseline="0">
                <a:solidFill>
                  <a:srgbClr val="000000"/>
                </a:solidFill>
                <a:effectLst/>
                <a:latin typeface="Calibri"/>
              </a:rPr>
              <a:t>Los niños levemente enfermos y aquellos con enfermedades crónicas podrían tener que tomar medicamentos mientras asisten a su programa de cuidado infantil. La Ley de Estadounidenses con Discapacidades (ADA) requiere que usted brinde adaptaciones razonables al cuidar a niños con necesidades de salud especiales. Incluya procedimientos escritos sobre cómo administrar medicamentos de forma segura en su plan operativo. Asegúrese de que el personal que administre el medicamento haya recibido capacitación sobre sus procedimientos para administrar medicamentos.</a:t>
            </a:r>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103</a:t>
            </a:fld>
            <a:endParaRPr lang="en-US"/>
          </a:p>
        </p:txBody>
      </p:sp>
    </p:spTree>
    <p:extLst>
      <p:ext uri="{BB962C8B-B14F-4D97-AF65-F5344CB8AC3E}">
        <p14:creationId xmlns:p14="http://schemas.microsoft.com/office/powerpoint/2010/main" val="331275785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r>
              <a:rPr lang="es" sz="1800" b="0" i="0" strike="noStrike" cap="none" baseline="0">
                <a:solidFill>
                  <a:srgbClr val="000000"/>
                </a:solidFill>
                <a:effectLst/>
                <a:latin typeface="Calibri"/>
              </a:rPr>
              <a:t>Los antibióticos e inhaladores para asma son ejemplos de medicamentos con receta. El paracetamol e ibuprofeno son ejemplos de medicamentos de venta libre. Brinde ejemplos de medicamentos recetados y medicamentos de venta libre para mostrárselos a la clase.</a:t>
            </a:r>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104</a:t>
            </a:fld>
            <a:endParaRPr lang="en-US"/>
          </a:p>
        </p:txBody>
      </p:sp>
    </p:spTree>
    <p:extLst>
      <p:ext uri="{BB962C8B-B14F-4D97-AF65-F5344CB8AC3E}">
        <p14:creationId xmlns:p14="http://schemas.microsoft.com/office/powerpoint/2010/main" val="122320954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endParaRPr lang="en-US" dirty="0"/>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105</a:t>
            </a:fld>
            <a:endParaRPr lang="en-US"/>
          </a:p>
        </p:txBody>
      </p:sp>
    </p:spTree>
    <p:extLst>
      <p:ext uri="{BB962C8B-B14F-4D97-AF65-F5344CB8AC3E}">
        <p14:creationId xmlns:p14="http://schemas.microsoft.com/office/powerpoint/2010/main" val="89972343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endParaRPr lang="en-US" dirty="0"/>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106</a:t>
            </a:fld>
            <a:endParaRPr lang="en-US"/>
          </a:p>
        </p:txBody>
      </p:sp>
    </p:spTree>
    <p:extLst>
      <p:ext uri="{BB962C8B-B14F-4D97-AF65-F5344CB8AC3E}">
        <p14:creationId xmlns:p14="http://schemas.microsoft.com/office/powerpoint/2010/main" val="266896046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pPr marL="0" marR="0" lvl="0" indent="0" algn="l" defTabSz="914293" rtl="0" eaLnBrk="1" fontAlgn="auto" latinLnBrk="0" hangingPunct="1">
              <a:lnSpc>
                <a:spcPct val="100000"/>
              </a:lnSpc>
              <a:spcBef>
                <a:spcPts val="0"/>
              </a:spcBef>
              <a:spcAft>
                <a:spcPts val="0"/>
              </a:spcAft>
              <a:buClrTx/>
              <a:buSzTx/>
              <a:buFontTx/>
              <a:buNone/>
              <a:tabLst/>
              <a:defRPr/>
            </a:pPr>
            <a:r>
              <a:rPr lang="es-ES" dirty="0"/>
              <a:t>Este cartel se encuentra en la página 1.101 de la Guía del capacitador, página 1.95 del Manual del estudiante y en los folletos para estudiantes.</a:t>
            </a:r>
            <a:endParaRPr lang="en-US" dirty="0"/>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107</a:t>
            </a:fld>
            <a:endParaRPr lang="en-US"/>
          </a:p>
        </p:txBody>
      </p:sp>
    </p:spTree>
    <p:extLst>
      <p:ext uri="{BB962C8B-B14F-4D97-AF65-F5344CB8AC3E}">
        <p14:creationId xmlns:p14="http://schemas.microsoft.com/office/powerpoint/2010/main" val="88486192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pPr marL="0" marR="0" lvl="0" indent="0" algn="l" defTabSz="914293" rtl="0" eaLnBrk="1" fontAlgn="auto" latinLnBrk="0" hangingPunct="1">
              <a:lnSpc>
                <a:spcPct val="100000"/>
              </a:lnSpc>
              <a:spcBef>
                <a:spcPts val="0"/>
              </a:spcBef>
              <a:spcAft>
                <a:spcPts val="0"/>
              </a:spcAft>
              <a:buClrTx/>
              <a:buSzTx/>
              <a:buFontTx/>
              <a:buNone/>
              <a:tabLst/>
              <a:defRPr/>
            </a:pPr>
            <a:r>
              <a:rPr lang="es-ES" dirty="0"/>
              <a:t>LIC 9221 es la forma que utilizar. Encuéntrelo en la página 1.103 de la Guía del Entrenador, página 1.97 del Manual del Estudiante</a:t>
            </a:r>
            <a:endParaRPr lang="en-US" dirty="0"/>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108</a:t>
            </a:fld>
            <a:endParaRPr lang="en-US"/>
          </a:p>
        </p:txBody>
      </p:sp>
    </p:spTree>
    <p:extLst>
      <p:ext uri="{BB962C8B-B14F-4D97-AF65-F5344CB8AC3E}">
        <p14:creationId xmlns:p14="http://schemas.microsoft.com/office/powerpoint/2010/main" val="382147697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r>
              <a:rPr lang="es" sz="1200" b="0" i="0" strike="noStrike" cap="none" baseline="0" dirty="0">
                <a:solidFill>
                  <a:srgbClr val="000000"/>
                </a:solidFill>
                <a:effectLst/>
                <a:latin typeface="Calibri"/>
              </a:rPr>
              <a:t>Los niños con necesidades médicas especiales y sus familias se benefician de las oportunidades de socialización que son lo más normales posibles. Con una planificación atenta, la mayoría de estos niños pueden integrarse de forma segura a los entornos de cuidado infantil. Coordínese estrechamente con los padres y los profesionales médicos para establecer un entorno seguro para estos niños, sus compañeros y los empleados que los atienden.</a:t>
            </a:r>
          </a:p>
          <a:p>
            <a:r>
              <a:rPr lang="en-US" sz="1200" kern="1200" dirty="0">
                <a:solidFill>
                  <a:schemeClr val="tx1"/>
                </a:solidFill>
                <a:effectLst/>
                <a:latin typeface="+mn-lt"/>
                <a:ea typeface="+mn-ea"/>
                <a:cs typeface="+mn-cs"/>
              </a:rPr>
              <a:t> </a:t>
            </a:r>
          </a:p>
          <a:p>
            <a:pPr marL="0" marR="0" lvl="0" indent="0" algn="l" defTabSz="914293" rtl="0" eaLnBrk="1" fontAlgn="auto" latinLnBrk="0" hangingPunct="1">
              <a:lnSpc>
                <a:spcPct val="100000"/>
              </a:lnSpc>
              <a:spcBef>
                <a:spcPts val="0"/>
              </a:spcBef>
              <a:spcAft>
                <a:spcPts val="0"/>
              </a:spcAft>
              <a:buClrTx/>
              <a:buSzTx/>
              <a:buFontTx/>
              <a:buNone/>
              <a:tabLst/>
              <a:defRPr/>
            </a:pPr>
            <a:r>
              <a:rPr lang="es-ES" sz="1200" dirty="0"/>
              <a:t>El formulario se encuentra en las páginas 1.108-1.109 de la Guía del Entrenador, </a:t>
            </a:r>
            <a:r>
              <a:rPr lang="es-ES" sz="1200"/>
              <a:t>página 1.102-1.103 </a:t>
            </a:r>
            <a:r>
              <a:rPr lang="es-ES" sz="1200" dirty="0"/>
              <a:t>del Manual del Estudiante.</a:t>
            </a:r>
            <a:endParaRPr lang="en-US" dirty="0"/>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109</a:t>
            </a:fld>
            <a:endParaRPr lang="en-US"/>
          </a:p>
        </p:txBody>
      </p:sp>
    </p:spTree>
    <p:extLst>
      <p:ext uri="{BB962C8B-B14F-4D97-AF65-F5344CB8AC3E}">
        <p14:creationId xmlns:p14="http://schemas.microsoft.com/office/powerpoint/2010/main" val="281067351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pPr marL="0" marR="0" indent="0" algn="l" defTabSz="914293" rtl="0" eaLnBrk="1" fontAlgn="auto" latinLnBrk="0" hangingPunct="1">
              <a:lnSpc>
                <a:spcPct val="100000"/>
              </a:lnSpc>
              <a:spcBef>
                <a:spcPct val="0"/>
              </a:spcBef>
              <a:spcAft>
                <a:spcPct val="0"/>
              </a:spcAft>
              <a:buClrTx/>
              <a:buSzTx/>
              <a:buFontTx/>
              <a:buNone/>
              <a:defRPr/>
            </a:pPr>
            <a:r>
              <a:rPr lang="es" sz="1800" b="0" i="0" strike="noStrike" cap="none" baseline="0" dirty="0">
                <a:solidFill>
                  <a:srgbClr val="000000"/>
                </a:solidFill>
                <a:effectLst/>
                <a:latin typeface="Calibri"/>
              </a:rPr>
              <a:t>Aunque usted está obligado por la ley ADA a brindar adaptaciones razonables para los niños con necesidades especiales, </a:t>
            </a:r>
            <a:r>
              <a:rPr lang="es" sz="1200" b="0" i="0" strike="noStrike" cap="none" baseline="0" dirty="0">
                <a:solidFill>
                  <a:srgbClr val="000000"/>
                </a:solidFill>
                <a:effectLst/>
                <a:latin typeface="Calibri"/>
              </a:rPr>
              <a:t>plantéese las siguientes preguntas:</a:t>
            </a:r>
          </a:p>
          <a:p>
            <a:r>
              <a:rPr lang="en-US" sz="1200" kern="1200" dirty="0">
                <a:solidFill>
                  <a:schemeClr val="tx1"/>
                </a:solidFill>
                <a:effectLst/>
                <a:latin typeface="+mn-lt"/>
                <a:ea typeface="+mn-ea"/>
                <a:cs typeface="+mn-cs"/>
              </a:rPr>
              <a:t> </a:t>
            </a:r>
            <a:endParaRPr lang="en-US" sz="1600" kern="1200" dirty="0">
              <a:solidFill>
                <a:schemeClr val="tx1"/>
              </a:solidFill>
              <a:effectLst/>
              <a:latin typeface="+mn-lt"/>
              <a:ea typeface="+mn-ea"/>
              <a:cs typeface="+mn-cs"/>
            </a:endParaRPr>
          </a:p>
          <a:p>
            <a:pPr marL="628596" lvl="1" indent="-171450">
              <a:buFont typeface="Arial" panose="020B0604020202020204" pitchFamily="34" charset="0"/>
              <a:buChar char="•"/>
            </a:pPr>
            <a:r>
              <a:rPr lang="es" sz="1200" b="0" i="0" strike="noStrike" cap="none" baseline="0" dirty="0">
                <a:solidFill>
                  <a:srgbClr val="000000"/>
                </a:solidFill>
                <a:effectLst/>
                <a:latin typeface="Calibri"/>
              </a:rPr>
              <a:t>¿Requiere la discapacidad del niño más atención de la que usted puede brindar razonablemente?</a:t>
            </a:r>
          </a:p>
          <a:p>
            <a:pPr marL="628596" lvl="1" indent="-171450">
              <a:buFont typeface="Arial" panose="020B0604020202020204" pitchFamily="34" charset="0"/>
              <a:buChar char="•"/>
            </a:pPr>
            <a:r>
              <a:rPr lang="es" sz="1200" b="0" i="0" strike="noStrike" cap="none" baseline="0" dirty="0">
                <a:solidFill>
                  <a:srgbClr val="000000"/>
                </a:solidFill>
                <a:effectLst/>
                <a:latin typeface="Calibri"/>
              </a:rPr>
              <a:t>¿Cuenta usted con las destrezas y habilidades necesarias para realizar las labores médicas u otros deberes requeridos para el cuidado del niño, o puede adquirir dichas destrezas prontamente por medio de capacitación o desarrollo profesional?</a:t>
            </a:r>
          </a:p>
          <a:p>
            <a:pPr marL="628596" lvl="1" indent="-171450">
              <a:buFont typeface="Arial" panose="020B0604020202020204" pitchFamily="34" charset="0"/>
              <a:buChar char="•"/>
            </a:pPr>
            <a:r>
              <a:rPr lang="es" sz="1200" b="0" i="0" strike="noStrike" cap="none" baseline="0" dirty="0">
                <a:solidFill>
                  <a:srgbClr val="000000"/>
                </a:solidFill>
                <a:effectLst/>
                <a:latin typeface="Calibri"/>
              </a:rPr>
              <a:t>¿Está equipado su programa de cuidado infantil para satisfacer las necesidades de salud y seguridad de este niño?</a:t>
            </a:r>
          </a:p>
          <a:p>
            <a:pPr marL="628596" lvl="1" indent="-171450">
              <a:buFont typeface="Arial" panose="020B0604020202020204" pitchFamily="34" charset="0"/>
              <a:buChar char="•"/>
            </a:pPr>
            <a:r>
              <a:rPr lang="es" sz="1200" b="0" i="0" strike="noStrike" cap="none" baseline="0" dirty="0">
                <a:solidFill>
                  <a:srgbClr val="000000"/>
                </a:solidFill>
                <a:effectLst/>
                <a:latin typeface="Calibri"/>
              </a:rPr>
              <a:t>¿Es el tiempo adicional que necesita dedicar a cuidar a este niño más del que puede manejar sin poner a los demás niños bajo su cuidado en un mayor riesgo de enfermedades o lesiones, o sin hacer que descuide sus propias necesidades?</a:t>
            </a:r>
          </a:p>
          <a:p>
            <a:endParaRPr lang="en-US" dirty="0"/>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110</a:t>
            </a:fld>
            <a:endParaRPr lang="en-US"/>
          </a:p>
        </p:txBody>
      </p:sp>
    </p:spTree>
    <p:extLst>
      <p:ext uri="{BB962C8B-B14F-4D97-AF65-F5344CB8AC3E}">
        <p14:creationId xmlns:p14="http://schemas.microsoft.com/office/powerpoint/2010/main" val="149131711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MX" noProof="0" dirty="0"/>
          </a:p>
        </p:txBody>
      </p:sp>
      <p:sp>
        <p:nvSpPr>
          <p:cNvPr id="4" name="Slide Number Placeholder 3"/>
          <p:cNvSpPr>
            <a:spLocks noGrp="1"/>
          </p:cNvSpPr>
          <p:nvPr>
            <p:ph type="sldNum" sz="quarter" idx="10"/>
          </p:nvPr>
        </p:nvSpPr>
        <p:spPr/>
        <p:txBody>
          <a:bodyPr/>
          <a:lstStyle/>
          <a:p>
            <a:fld id="{A41AFC40-C805-48A5-99A5-6B168DAB9FB8}" type="slidenum">
              <a:rPr lang="en-US" smtClean="0"/>
              <a:t>111</a:t>
            </a:fld>
            <a:endParaRPr lang="en-US"/>
          </a:p>
        </p:txBody>
      </p:sp>
    </p:spTree>
    <p:extLst>
      <p:ext uri="{BB962C8B-B14F-4D97-AF65-F5344CB8AC3E}">
        <p14:creationId xmlns:p14="http://schemas.microsoft.com/office/powerpoint/2010/main" val="81796935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r>
              <a:rPr lang="en-US" sz="1200" kern="1200">
                <a:solidFill>
                  <a:schemeClr val="tx1"/>
                </a:solidFill>
                <a:effectLst/>
                <a:latin typeface="+mn-lt"/>
                <a:ea typeface="+mn-ea"/>
                <a:cs typeface="+mn-cs"/>
              </a:rPr>
              <a:t> </a:t>
            </a:r>
          </a:p>
          <a:p>
            <a:endParaRPr lang="en-US"/>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113</a:t>
            </a:fld>
            <a:endParaRPr lang="en-US"/>
          </a:p>
        </p:txBody>
      </p:sp>
    </p:spTree>
    <p:extLst>
      <p:ext uri="{BB962C8B-B14F-4D97-AF65-F5344CB8AC3E}">
        <p14:creationId xmlns:p14="http://schemas.microsoft.com/office/powerpoint/2010/main" val="3114000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 sz="1200" b="0" i="0" strike="noStrike" cap="none" baseline="0" dirty="0">
                <a:solidFill>
                  <a:srgbClr val="000000"/>
                </a:solidFill>
                <a:effectLst/>
                <a:latin typeface="Calibri"/>
              </a:rPr>
              <a:t>¿Sucede todo esto en los centros de cuidado infantil? ¿Por qué? </a:t>
            </a:r>
            <a:r>
              <a:rPr lang="es" sz="1000" b="0" i="0" strike="noStrike" cap="none" baseline="0" dirty="0">
                <a:solidFill>
                  <a:srgbClr val="000000"/>
                </a:solidFill>
                <a:effectLst/>
                <a:latin typeface="Calibri"/>
              </a:rPr>
              <a:t>Los niños pequeños siempre están tocando y explorando su entorno y a las personas que los rodean. Las infecciones pueden propagarse fácilmente entre los niños y sus cuidadores en el centro de cuidado infantil.</a:t>
            </a:r>
          </a:p>
          <a:p>
            <a:pPr marL="0" marR="0" indent="0" algn="l" defTabSz="914400" rtl="0" eaLnBrk="1" fontAlgn="auto" latinLnBrk="0" hangingPunct="1">
              <a:lnSpc>
                <a:spcPct val="100000"/>
              </a:lnSpc>
              <a:spcBef>
                <a:spcPct val="0"/>
              </a:spcBef>
              <a:spcAft>
                <a:spcPct val="0"/>
              </a:spcAft>
              <a:buClrTx/>
              <a:buSzTx/>
              <a:buFontTx/>
              <a:buNone/>
              <a:defRPr/>
            </a:pPr>
            <a:r>
              <a:rPr lang="es" sz="1200" b="0" i="0" strike="noStrike" cap="none" baseline="0" dirty="0">
                <a:solidFill>
                  <a:srgbClr val="000000"/>
                </a:solidFill>
                <a:effectLst/>
                <a:latin typeface="Calibri"/>
              </a:rPr>
              <a:t>Comente los hábitos inmaduros de los niños en términos de la limpieza (no han aprendido a lavarse las manos, a soplarse la nariz, etc., su curiosidad natural y la necesidad de los niños pequeños de recibir tacto y afecto). </a:t>
            </a:r>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11</a:t>
            </a:fld>
            <a:endParaRPr lang="en-US" dirty="0"/>
          </a:p>
        </p:txBody>
      </p:sp>
    </p:spTree>
    <p:extLst>
      <p:ext uri="{BB962C8B-B14F-4D97-AF65-F5344CB8AC3E}">
        <p14:creationId xmlns:p14="http://schemas.microsoft.com/office/powerpoint/2010/main" val="309999246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r>
              <a:rPr lang="es" sz="1800" b="0" i="0" strike="noStrike" cap="none" baseline="0" dirty="0">
                <a:solidFill>
                  <a:srgbClr val="000000"/>
                </a:solidFill>
                <a:effectLst/>
                <a:latin typeface="Calibri"/>
              </a:rPr>
              <a:t>Siempre mantenga los suministros de primeros auxilios y medicamentos fuera del alcance de los niños.</a:t>
            </a:r>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114</a:t>
            </a:fld>
            <a:endParaRPr lang="en-US"/>
          </a:p>
        </p:txBody>
      </p:sp>
    </p:spTree>
    <p:extLst>
      <p:ext uri="{BB962C8B-B14F-4D97-AF65-F5344CB8AC3E}">
        <p14:creationId xmlns:p14="http://schemas.microsoft.com/office/powerpoint/2010/main" val="228433871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pPr marL="0" marR="0" indent="0" algn="l" defTabSz="914293" rtl="0" eaLnBrk="1" fontAlgn="auto" latinLnBrk="0" hangingPunct="1">
              <a:lnSpc>
                <a:spcPct val="100000"/>
              </a:lnSpc>
              <a:spcBef>
                <a:spcPct val="0"/>
              </a:spcBef>
              <a:spcAft>
                <a:spcPct val="0"/>
              </a:spcAft>
              <a:buClrTx/>
              <a:buSzTx/>
              <a:buFontTx/>
              <a:buNone/>
              <a:defRPr/>
            </a:pPr>
            <a:r>
              <a:rPr lang="es" sz="1200" b="0" i="0" strike="noStrike" cap="none" baseline="0">
                <a:solidFill>
                  <a:srgbClr val="000000"/>
                </a:solidFill>
                <a:effectLst/>
                <a:latin typeface="Calibri"/>
              </a:rPr>
              <a:t>Fumar está prohibido en California en los programas de cuidado infantil con licencia. </a:t>
            </a:r>
            <a:r>
              <a:rPr lang="es" sz="1200" b="0" i="0" strike="noStrike" cap="none" baseline="0" dirty="0">
                <a:solidFill>
                  <a:srgbClr val="000000"/>
                </a:solidFill>
                <a:effectLst/>
                <a:latin typeface="Calibri"/>
              </a:rPr>
              <a:t>Debe establecer una política que prohíba los cigarrillos electrónicos, el alcohol y el uso o posesión de drogas ilícitas en su centro. También debe prohibirse el uso de drogas legales (por ejemplo, marihuana para fines médicos o de recreación y narcóticos recetados) que pueda reducir la capacidad de supervisar y cuidar a los niños debidamente. </a:t>
            </a:r>
          </a:p>
          <a:p>
            <a:endParaRPr lang="en-US" dirty="0"/>
          </a:p>
          <a:p>
            <a:pPr marL="0" marR="0" indent="0" algn="l" defTabSz="914293" rtl="0" eaLnBrk="1" fontAlgn="auto" latinLnBrk="0" hangingPunct="1">
              <a:lnSpc>
                <a:spcPct val="100000"/>
              </a:lnSpc>
              <a:spcBef>
                <a:spcPct val="0"/>
              </a:spcBef>
              <a:spcAft>
                <a:spcPct val="0"/>
              </a:spcAft>
              <a:buClrTx/>
              <a:buSzTx/>
              <a:buFontTx/>
              <a:buNone/>
              <a:defRPr/>
            </a:pPr>
            <a:r>
              <a:rPr lang="es" sz="1200" b="0" i="0" strike="noStrike" cap="none" baseline="0" dirty="0">
                <a:solidFill>
                  <a:srgbClr val="000000"/>
                </a:solidFill>
                <a:effectLst/>
                <a:latin typeface="Calibri"/>
              </a:rPr>
              <a:t>Es importante que los cuidadores o maestros sean conscientes del impacto que la marihuana usada con fines medicinales o recreativos tiene en su capacidad de brindar cuidado seguro. Ser modelo de una conducta saludable y segura en todo momento resulta esencial para el cuidado y educación de los niños pequeños. (Caring for Our Children, 2017)</a:t>
            </a:r>
          </a:p>
          <a:p>
            <a:endParaRPr lang="en-US" dirty="0"/>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115</a:t>
            </a:fld>
            <a:endParaRPr lang="en-US"/>
          </a:p>
        </p:txBody>
      </p:sp>
    </p:spTree>
    <p:extLst>
      <p:ext uri="{BB962C8B-B14F-4D97-AF65-F5344CB8AC3E}">
        <p14:creationId xmlns:p14="http://schemas.microsoft.com/office/powerpoint/2010/main" val="110872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 sz="1200" b="0" i="0" strike="noStrike" cap="none" baseline="0" dirty="0">
                <a:solidFill>
                  <a:srgbClr val="000000"/>
                </a:solidFill>
                <a:effectLst/>
                <a:latin typeface="Calibri"/>
              </a:rPr>
              <a:t>Cuando una persona infectada habla, canta, tose, estornuda o se sopla la nariz, gotitas de la infección entran al aire donde las puede aspirar otra persona. Las gotitas también pueden ir a parar en las manos u objetos como los juguetes o la comida, los cuales otras personas podrían tocar, llevarse a la boca o ingerir. </a:t>
            </a:r>
          </a:p>
          <a:p>
            <a:endParaRPr lang="es" sz="1200" b="0" i="0" strike="noStrike" cap="none" baseline="0" dirty="0">
              <a:solidFill>
                <a:srgbClr val="000000"/>
              </a:solidFill>
              <a:effectLst/>
              <a:latin typeface="Calibri"/>
            </a:endParaRPr>
          </a:p>
          <a:p>
            <a:pPr marL="0" marR="0" lvl="0" indent="0" algn="l" defTabSz="914293" rtl="0" eaLnBrk="1" fontAlgn="auto" latinLnBrk="0" hangingPunct="1">
              <a:lnSpc>
                <a:spcPct val="100000"/>
              </a:lnSpc>
              <a:spcBef>
                <a:spcPts val="0"/>
              </a:spcBef>
              <a:spcAft>
                <a:spcPts val="0"/>
              </a:spcAft>
              <a:buClrTx/>
              <a:buSzTx/>
              <a:buFontTx/>
              <a:buNone/>
              <a:tabLst/>
              <a:defRPr/>
            </a:pPr>
            <a:r>
              <a:rPr lang="es-ES" sz="1200" dirty="0">
                <a:effectLst/>
                <a:latin typeface="Segoe UI" panose="020B0502040204020203" pitchFamily="34" charset="0"/>
              </a:rPr>
              <a:t>Mejorar la ventilación de su edificio puede reducir la acumulación de gérmenes que se propagan por el aire.</a:t>
            </a:r>
            <a:endParaRPr lang="es" sz="1200" b="0" i="0" strike="noStrike" cap="none" baseline="0" dirty="0">
              <a:solidFill>
                <a:srgbClr val="000000"/>
              </a:solidFill>
              <a:effectLst/>
              <a:latin typeface="Calibri"/>
            </a:endParaRPr>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12</a:t>
            </a:fld>
            <a:endParaRPr lang="en-US" dirty="0"/>
          </a:p>
        </p:txBody>
      </p:sp>
    </p:spTree>
    <p:extLst>
      <p:ext uri="{BB962C8B-B14F-4D97-AF65-F5344CB8AC3E}">
        <p14:creationId xmlns:p14="http://schemas.microsoft.com/office/powerpoint/2010/main" val="2048740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 sz="1200" b="0" i="0" strike="noStrike" cap="none" baseline="0" dirty="0">
                <a:solidFill>
                  <a:srgbClr val="000000"/>
                </a:solidFill>
                <a:effectLst/>
                <a:latin typeface="Calibri"/>
              </a:rPr>
              <a:t>En la mayoría de las situaciones, esto sucede cuando las manos u objetos</a:t>
            </a:r>
            <a:r>
              <a:rPr lang="es-ES_tradnl" sz="1200" b="0" i="0" strike="noStrike" cap="none" baseline="0" dirty="0">
                <a:solidFill>
                  <a:srgbClr val="000000"/>
                </a:solidFill>
                <a:effectLst/>
                <a:latin typeface="Calibri"/>
              </a:rPr>
              <a:t> que</a:t>
            </a:r>
            <a:r>
              <a:rPr lang="es" sz="1200" b="0" i="0" strike="noStrike" cap="none" baseline="0" dirty="0">
                <a:solidFill>
                  <a:srgbClr val="000000"/>
                </a:solidFill>
                <a:effectLst/>
                <a:latin typeface="Calibri"/>
              </a:rPr>
              <a:t> se han contaminado con una cantidad muy pequeña de heces (por lo general </a:t>
            </a:r>
            <a:r>
              <a:rPr lang="es-ES_tradnl" sz="1200" b="0" i="0" strike="noStrike" cap="none" baseline="0" dirty="0">
                <a:solidFill>
                  <a:srgbClr val="000000"/>
                </a:solidFill>
                <a:effectLst/>
                <a:latin typeface="Calibri"/>
              </a:rPr>
              <a:t>demasiado</a:t>
            </a:r>
            <a:r>
              <a:rPr lang="es" sz="1200" b="0" i="0" strike="noStrike" cap="none" baseline="0" dirty="0">
                <a:solidFill>
                  <a:srgbClr val="000000"/>
                </a:solidFill>
                <a:effectLst/>
                <a:latin typeface="Calibri"/>
              </a:rPr>
              <a:t> pequeña para poder verse) se colocan en la boca. O bien, cuando la comida o el agua se contaminan con una pequeñísima cantidad de heces de origen humano o animal y luego alguien la ingiere en la comida o líquidos. </a:t>
            </a:r>
          </a:p>
        </p:txBody>
      </p:sp>
      <p:sp>
        <p:nvSpPr>
          <p:cNvPr id="4" name="Slide Number Placeholder 3"/>
          <p:cNvSpPr>
            <a:spLocks noGrp="1"/>
          </p:cNvSpPr>
          <p:nvPr>
            <p:ph type="sldNum" sz="quarter" idx="10"/>
          </p:nvPr>
        </p:nvSpPr>
        <p:spPr/>
        <p:txBody>
          <a:bodyPr/>
          <a:lstStyle/>
          <a:p>
            <a:fld id="{16978524-E623-4D6E-B8DC-FF35E837A3FA}" type="slidenum">
              <a:rPr lang="en-US" smtClean="0"/>
              <a:t>13</a:t>
            </a:fld>
            <a:endParaRPr lang="en-US"/>
          </a:p>
        </p:txBody>
      </p:sp>
    </p:spTree>
    <p:extLst>
      <p:ext uri="{BB962C8B-B14F-4D97-AF65-F5344CB8AC3E}">
        <p14:creationId xmlns:p14="http://schemas.microsoft.com/office/powerpoint/2010/main" val="1570912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s" sz="1200" b="0" i="0" strike="noStrike" cap="none" baseline="0" dirty="0">
                <a:solidFill>
                  <a:srgbClr val="000000"/>
                </a:solidFill>
                <a:effectLst/>
                <a:latin typeface="Calibri"/>
              </a:rPr>
              <a:t>Los virus pueden propagarse cuando la sangre o líquidos corporales que contienen el virus entran al torrente sanguíneo de otra persona o en la piel con llagas abiertas. Una persona puede ser portadora de patógenos en la sangre sin que se manifiesten síntomas de</a:t>
            </a:r>
            <a:r>
              <a:rPr lang="es-ES_tradnl" sz="1200" b="0" i="0" strike="noStrike" cap="none" baseline="0" dirty="0">
                <a:solidFill>
                  <a:srgbClr val="000000"/>
                </a:solidFill>
                <a:effectLst/>
                <a:latin typeface="Calibri"/>
              </a:rPr>
              <a:t> la</a:t>
            </a:r>
            <a:r>
              <a:rPr lang="es" sz="1200" b="0" i="0" strike="noStrike" cap="none" baseline="0" dirty="0">
                <a:solidFill>
                  <a:srgbClr val="000000"/>
                </a:solidFill>
                <a:effectLst/>
                <a:latin typeface="Calibri"/>
              </a:rPr>
              <a:t> enfermedad. (</a:t>
            </a:r>
            <a:r>
              <a:rPr lang="es" sz="1800" b="0" i="0" strike="noStrike" cap="none" baseline="0" dirty="0">
                <a:solidFill>
                  <a:srgbClr val="000000"/>
                </a:solidFill>
                <a:effectLst/>
                <a:latin typeface="Calibri"/>
              </a:rPr>
              <a:t>Aunque el contagio puede suceder por transmisión sexual, esto no se aplica al contexto de los centros de cuidado infantil.)</a:t>
            </a:r>
          </a:p>
          <a:p>
            <a:pPr marL="0" marR="0" indent="0" algn="l" defTabSz="914400" rtl="0" eaLnBrk="1" fontAlgn="auto" latinLnBrk="0" hangingPunct="1">
              <a:lnSpc>
                <a:spcPct val="100000"/>
              </a:lnSpc>
              <a:spcBef>
                <a:spcPct val="0"/>
              </a:spcBef>
              <a:spcAft>
                <a:spcPct val="0"/>
              </a:spcAft>
              <a:buClrTx/>
              <a:buSzTx/>
              <a:buFontTx/>
              <a:buNone/>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14</a:t>
            </a:fld>
            <a:endParaRPr lang="en-US"/>
          </a:p>
        </p:txBody>
      </p:sp>
    </p:spTree>
    <p:extLst>
      <p:ext uri="{BB962C8B-B14F-4D97-AF65-F5344CB8AC3E}">
        <p14:creationId xmlns:p14="http://schemas.microsoft.com/office/powerpoint/2010/main" val="2244579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MX" dirty="0"/>
              <a:t>Ver pg. 1.9 en el libro del entrenador para más ejemplos.</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15</a:t>
            </a:fld>
            <a:endParaRPr lang="en-US"/>
          </a:p>
        </p:txBody>
      </p:sp>
    </p:spTree>
    <p:extLst>
      <p:ext uri="{BB962C8B-B14F-4D97-AF65-F5344CB8AC3E}">
        <p14:creationId xmlns:p14="http://schemas.microsoft.com/office/powerpoint/2010/main" val="4171534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1AFC40-C805-48A5-99A5-6B168DAB9FB8}" type="slidenum">
              <a:rPr lang="en-US" smtClean="0"/>
              <a:t>16</a:t>
            </a:fld>
            <a:endParaRPr lang="en-US"/>
          </a:p>
        </p:txBody>
      </p:sp>
    </p:spTree>
    <p:extLst>
      <p:ext uri="{BB962C8B-B14F-4D97-AF65-F5344CB8AC3E}">
        <p14:creationId xmlns:p14="http://schemas.microsoft.com/office/powerpoint/2010/main" val="40022289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78524-E623-4D6E-B8DC-FF35E837A3FA}" type="slidenum">
              <a:rPr lang="en-US" smtClean="0"/>
              <a:t>17</a:t>
            </a:fld>
            <a:endParaRPr lang="en-US"/>
          </a:p>
        </p:txBody>
      </p:sp>
    </p:spTree>
    <p:extLst>
      <p:ext uri="{BB962C8B-B14F-4D97-AF65-F5344CB8AC3E}">
        <p14:creationId xmlns:p14="http://schemas.microsoft.com/office/powerpoint/2010/main" val="3056266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18</a:t>
            </a:fld>
            <a:endParaRPr lang="en-US"/>
          </a:p>
        </p:txBody>
      </p:sp>
    </p:spTree>
    <p:extLst>
      <p:ext uri="{BB962C8B-B14F-4D97-AF65-F5344CB8AC3E}">
        <p14:creationId xmlns:p14="http://schemas.microsoft.com/office/powerpoint/2010/main" val="1465184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19</a:t>
            </a:fld>
            <a:endParaRPr lang="en-US"/>
          </a:p>
        </p:txBody>
      </p:sp>
    </p:spTree>
    <p:extLst>
      <p:ext uri="{BB962C8B-B14F-4D97-AF65-F5344CB8AC3E}">
        <p14:creationId xmlns:p14="http://schemas.microsoft.com/office/powerpoint/2010/main" val="3614746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 sz="1800" b="0" i="0" strike="noStrike" cap="none" baseline="0" dirty="0">
                <a:solidFill>
                  <a:srgbClr val="000000"/>
                </a:solidFill>
                <a:effectLst/>
                <a:latin typeface="Calibri"/>
              </a:rPr>
              <a:t>Notas para el presentador:</a:t>
            </a:r>
          </a:p>
          <a:p>
            <a:r>
              <a:rPr lang="es" sz="1800" b="0" i="0" strike="noStrike" cap="none" baseline="0" dirty="0">
                <a:solidFill>
                  <a:srgbClr val="000000"/>
                </a:solidFill>
                <a:effectLst/>
                <a:latin typeface="Calibri"/>
              </a:rPr>
              <a:t>El módulo debe tomar unas cuatro horas. Se incluye tiempo para actividades interactivas y pr</a:t>
            </a:r>
            <a:r>
              <a:rPr lang="es-ES_tradnl" sz="1800" b="0" i="0" strike="noStrike" cap="none" baseline="0" dirty="0">
                <a:solidFill>
                  <a:srgbClr val="000000"/>
                </a:solidFill>
                <a:effectLst/>
                <a:latin typeface="Calibri"/>
              </a:rPr>
              <a:t>á</a:t>
            </a:r>
            <a:r>
              <a:rPr lang="es" sz="1800" b="0" i="0" strike="noStrike" cap="none" baseline="0" dirty="0">
                <a:solidFill>
                  <a:srgbClr val="000000"/>
                </a:solidFill>
                <a:effectLst/>
                <a:latin typeface="Calibri"/>
              </a:rPr>
              <a:t>cticas. Las actividades interactivas fomentan el aprendizaje y la retención de los estudiantes.</a:t>
            </a:r>
          </a:p>
        </p:txBody>
      </p:sp>
      <p:sp>
        <p:nvSpPr>
          <p:cNvPr id="4" name="Slide Number Placeholder 3"/>
          <p:cNvSpPr>
            <a:spLocks noGrp="1"/>
          </p:cNvSpPr>
          <p:nvPr>
            <p:ph type="sldNum" sz="quarter" idx="10"/>
          </p:nvPr>
        </p:nvSpPr>
        <p:spPr/>
        <p:txBody>
          <a:bodyPr/>
          <a:lstStyle/>
          <a:p>
            <a:fld id="{16978524-E623-4D6E-B8DC-FF35E837A3FA}" type="slidenum">
              <a:rPr lang="en-US" smtClean="0"/>
              <a:t>2</a:t>
            </a:fld>
            <a:endParaRPr lang="en-US"/>
          </a:p>
        </p:txBody>
      </p:sp>
    </p:spTree>
    <p:extLst>
      <p:ext uri="{BB962C8B-B14F-4D97-AF65-F5344CB8AC3E}">
        <p14:creationId xmlns:p14="http://schemas.microsoft.com/office/powerpoint/2010/main" val="1367784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dirty="0"/>
              <a:t>Escriba las respuestas en la pizarra mientras los participantes las enumeran.</a:t>
            </a:r>
          </a:p>
          <a:p>
            <a:r>
              <a:rPr lang="es-ES" dirty="0"/>
              <a:t>Respuestas de ejemplo:</a:t>
            </a:r>
          </a:p>
          <a:p>
            <a:r>
              <a:rPr lang="es-ES" dirty="0"/>
              <a:t>Todavía </a:t>
            </a:r>
            <a:r>
              <a:rPr lang="es-ES" b="1" dirty="0"/>
              <a:t>no han estado expuestos </a:t>
            </a:r>
            <a:r>
              <a:rPr lang="es-ES" dirty="0"/>
              <a:t>a muchos de los gérmenes más comunes y no tienen “inmunidad”.</a:t>
            </a:r>
          </a:p>
          <a:p>
            <a:r>
              <a:rPr lang="es-ES" dirty="0"/>
              <a:t>Tienen </a:t>
            </a:r>
            <a:r>
              <a:rPr lang="es-ES" b="1" dirty="0"/>
              <a:t>hábitos </a:t>
            </a:r>
            <a:r>
              <a:rPr lang="es-ES" dirty="0"/>
              <a:t>que promueven la propagación de gérmenes.</a:t>
            </a:r>
          </a:p>
          <a:p>
            <a:r>
              <a:rPr lang="es-ES" b="1" dirty="0"/>
              <a:t>Todavía</a:t>
            </a:r>
            <a:r>
              <a:rPr lang="es-ES" dirty="0"/>
              <a:t> </a:t>
            </a:r>
            <a:r>
              <a:rPr lang="es-ES" b="1" dirty="0"/>
              <a:t>no han aprendido prácticas </a:t>
            </a:r>
            <a:r>
              <a:rPr lang="es-ES" dirty="0"/>
              <a:t>para reducir la propagación de enfermedades.</a:t>
            </a:r>
          </a:p>
          <a:p>
            <a:r>
              <a:rPr lang="es-ES" dirty="0"/>
              <a:t>Tienen </a:t>
            </a:r>
            <a:r>
              <a:rPr lang="es-ES" b="1" dirty="0"/>
              <a:t>contacto cercano</a:t>
            </a:r>
            <a:r>
              <a:rPr lang="es-ES" dirty="0"/>
              <a:t> con otros niños y adultos.</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20</a:t>
            </a:fld>
            <a:endParaRPr lang="en-US"/>
          </a:p>
        </p:txBody>
      </p:sp>
    </p:spTree>
    <p:extLst>
      <p:ext uri="{BB962C8B-B14F-4D97-AF65-F5344CB8AC3E}">
        <p14:creationId xmlns:p14="http://schemas.microsoft.com/office/powerpoint/2010/main" val="38638939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Sneezing 101 video</a:t>
            </a:r>
            <a:r>
              <a:rPr lang="en-US" baseline="0" dirty="0"/>
              <a:t> from Virginia Department of Health</a:t>
            </a:r>
          </a:p>
          <a:p>
            <a:endParaRPr lang="en-US" dirty="0"/>
          </a:p>
          <a:p>
            <a:r>
              <a:rPr lang="en-US" dirty="0"/>
              <a:t>https://www.youtube.com/watch?v=SWSodEXC2bk </a:t>
            </a:r>
          </a:p>
          <a:p>
            <a:endParaRPr lang="en-US" dirty="0"/>
          </a:p>
          <a:p>
            <a:r>
              <a:rPr lang="en-US" dirty="0"/>
              <a:t>For videos </a:t>
            </a:r>
            <a:r>
              <a:rPr lang="en-US" dirty="0" err="1"/>
              <a:t>en</a:t>
            </a:r>
            <a:r>
              <a:rPr lang="en-US" dirty="0"/>
              <a:t> Espanol:</a:t>
            </a:r>
          </a:p>
          <a:p>
            <a:endParaRPr lang="en-US" dirty="0"/>
          </a:p>
          <a:p>
            <a:pPr marL="0" marR="0" lvl="0" indent="0" algn="l" defTabSz="914293"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r>
              <a:rPr lang="en-US" sz="1800" u="sng" dirty="0">
                <a:solidFill>
                  <a:srgbClr val="467886"/>
                </a:solidFill>
                <a:effectLst/>
                <a:latin typeface="Calibri" panose="020F0502020204030204" pitchFamily="34" charset="0"/>
                <a:ea typeface="Times New Roman" panose="02020603050405020304" pitchFamily="18" charset="0"/>
                <a:cs typeface="Calibri" panose="020F0502020204030204" pitchFamily="34" charset="0"/>
                <a:hlinkClick r:id="rId3"/>
              </a:rPr>
              <a:t>https://www.youtube.com/watch?v=1JGl6FWtFfE</a:t>
            </a:r>
            <a:r>
              <a:rPr lang="en-US" sz="1800" dirty="0">
                <a:effectLst/>
                <a:latin typeface="Calibri" panose="020F0502020204030204" pitchFamily="34" charset="0"/>
                <a:ea typeface="Times New Roman" panose="02020603050405020304" pitchFamily="18" charset="0"/>
                <a:cs typeface="Calibri" panose="020F0502020204030204" pitchFamily="34" charset="0"/>
              </a:rPr>
              <a:t> or </a:t>
            </a:r>
            <a:r>
              <a:rPr lang="en-US" sz="1800" u="sng" dirty="0">
                <a:solidFill>
                  <a:srgbClr val="467886"/>
                </a:solidFill>
                <a:effectLst/>
                <a:latin typeface="Calibri" panose="020F0502020204030204" pitchFamily="34" charset="0"/>
                <a:ea typeface="Times New Roman" panose="02020603050405020304" pitchFamily="18" charset="0"/>
                <a:cs typeface="Calibri" panose="020F0502020204030204" pitchFamily="34" charset="0"/>
                <a:hlinkClick r:id="rId4"/>
              </a:rPr>
              <a:t>https://www.youtube.com/watch?v=NYxiOkrsblU</a:t>
            </a:r>
            <a:endParaRPr lang="en-US" sz="1800" dirty="0">
              <a:effectLst/>
              <a:latin typeface="Aptos" panose="020B0004020202020204" pitchFamily="34" charset="0"/>
              <a:ea typeface="Times New Roman" panose="02020603050405020304" pitchFamily="18" charset="0"/>
              <a:cs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A41AFC40-C805-48A5-99A5-6B168DAB9FB8}" type="slidenum">
              <a:rPr lang="en-US" smtClean="0"/>
              <a:t>21</a:t>
            </a:fld>
            <a:endParaRPr lang="en-US"/>
          </a:p>
        </p:txBody>
      </p:sp>
    </p:spTree>
    <p:extLst>
      <p:ext uri="{BB962C8B-B14F-4D97-AF65-F5344CB8AC3E}">
        <p14:creationId xmlns:p14="http://schemas.microsoft.com/office/powerpoint/2010/main" val="19217659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1AFC40-C805-48A5-99A5-6B168DAB9FB8}" type="slidenum">
              <a:rPr lang="en-US" smtClean="0"/>
              <a:t>22</a:t>
            </a:fld>
            <a:endParaRPr lang="en-US"/>
          </a:p>
        </p:txBody>
      </p:sp>
    </p:spTree>
    <p:extLst>
      <p:ext uri="{BB962C8B-B14F-4D97-AF65-F5344CB8AC3E}">
        <p14:creationId xmlns:p14="http://schemas.microsoft.com/office/powerpoint/2010/main" val="16426701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r>
              <a:rPr lang="es" sz="1800" b="0" i="0" strike="noStrike" cap="none" baseline="0">
                <a:solidFill>
                  <a:srgbClr val="000000"/>
                </a:solidFill>
                <a:effectLst/>
                <a:latin typeface="Calibri"/>
              </a:rPr>
              <a:t>Estos son los temas que comentaremos a continuación.</a:t>
            </a:r>
          </a:p>
        </p:txBody>
      </p:sp>
      <p:sp>
        <p:nvSpPr>
          <p:cNvPr id="4" name="Slide Number Placeholder 3"/>
          <p:cNvSpPr>
            <a:spLocks noGrp="1"/>
          </p:cNvSpPr>
          <p:nvPr>
            <p:ph type="sldNum" sz="quarter" idx="10"/>
            <p:custDataLst>
              <p:tags r:id="rId3"/>
            </p:custDataLst>
          </p:nvPr>
        </p:nvSpPr>
        <p:spPr/>
        <p:txBody>
          <a:bodyPr/>
          <a:lstStyle/>
          <a:p>
            <a:fld id="{16978524-E623-4D6E-B8DC-FF35E837A3FA}" type="slidenum">
              <a:rPr lang="en-US" smtClean="0"/>
              <a:t>23</a:t>
            </a:fld>
            <a:endParaRPr lang="en-US"/>
          </a:p>
        </p:txBody>
      </p:sp>
    </p:spTree>
    <p:extLst>
      <p:ext uri="{BB962C8B-B14F-4D97-AF65-F5344CB8AC3E}">
        <p14:creationId xmlns:p14="http://schemas.microsoft.com/office/powerpoint/2010/main" val="3874923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r>
              <a:rPr lang="es" sz="1200" b="0" i="0" strike="noStrike" cap="none" baseline="0" dirty="0">
                <a:solidFill>
                  <a:srgbClr val="000000"/>
                </a:solidFill>
                <a:effectLst/>
                <a:latin typeface="Calibri"/>
              </a:rPr>
              <a:t>Utilice todos sus sentidos para detectar síntomas de enfermedad</a:t>
            </a:r>
          </a:p>
          <a:p>
            <a:pPr marL="0" marR="0" lvl="0" indent="0" algn="l" defTabSz="914293" rtl="0" eaLnBrk="1" fontAlgn="auto" latinLnBrk="0" hangingPunct="1">
              <a:lnSpc>
                <a:spcPct val="100000"/>
              </a:lnSpc>
              <a:spcBef>
                <a:spcPts val="0"/>
              </a:spcBef>
              <a:spcAft>
                <a:spcPts val="0"/>
              </a:spcAft>
              <a:buClrTx/>
              <a:buSzTx/>
              <a:buFontTx/>
              <a:buNone/>
              <a:tabLst/>
              <a:defRPr/>
            </a:pPr>
            <a:r>
              <a:rPr lang="es" sz="1200" b="1" i="1" u="sng" strike="noStrike" cap="none" baseline="0" dirty="0">
                <a:solidFill>
                  <a:srgbClr val="000000"/>
                </a:solidFill>
                <a:effectLst/>
                <a:uFill>
                  <a:solidFill>
                    <a:srgbClr val="000000"/>
                  </a:solidFill>
                </a:uFill>
                <a:latin typeface="Calibri"/>
              </a:rPr>
              <a:t>Vea (mire) </a:t>
            </a:r>
            <a:r>
              <a:rPr lang="es" sz="1200" b="0" i="0" strike="noStrike" cap="none" baseline="0" dirty="0">
                <a:solidFill>
                  <a:srgbClr val="000000"/>
                </a:solidFill>
                <a:effectLst/>
                <a:latin typeface="Calibri"/>
              </a:rPr>
              <a:t>al niño a nivel de la vista de este. Observe si hay síntomas de malhumor, dolor, malestar o cansancio. ¿Tiene el niño aspecto pálido, tiene un sarpullido o llagas, o la nariz u ojos congestionados?</a:t>
            </a:r>
          </a:p>
          <a:p>
            <a:r>
              <a:rPr lang="es" sz="1200" b="1" i="1" u="sng" strike="noStrike" cap="none" baseline="0" dirty="0">
                <a:solidFill>
                  <a:srgbClr val="000000"/>
                </a:solidFill>
                <a:effectLst/>
                <a:uFill>
                  <a:solidFill>
                    <a:srgbClr val="000000"/>
                  </a:solidFill>
                </a:uFill>
                <a:latin typeface="Calibri"/>
              </a:rPr>
              <a:t>Oiga (escuche) </a:t>
            </a:r>
            <a:r>
              <a:rPr lang="es" sz="1200" b="0" i="0" strike="noStrike" cap="none" baseline="0" dirty="0">
                <a:solidFill>
                  <a:srgbClr val="000000"/>
                </a:solidFill>
                <a:effectLst/>
                <a:latin typeface="Calibri"/>
              </a:rPr>
              <a:t>lo que le dicen los padres y el niño acerca de cómo se siente. ¿Tiene el niño la voz ronca, tiene dificultades para respirar o está tosiendo?</a:t>
            </a:r>
          </a:p>
          <a:p>
            <a:r>
              <a:rPr lang="es" sz="1200" b="1" i="1" u="sng" strike="noStrike" cap="none" baseline="0" dirty="0">
                <a:solidFill>
                  <a:srgbClr val="000000"/>
                </a:solidFill>
                <a:effectLst/>
                <a:uFill>
                  <a:solidFill>
                    <a:srgbClr val="000000"/>
                  </a:solidFill>
                </a:uFill>
                <a:latin typeface="Calibri"/>
              </a:rPr>
              <a:t>Sienta (toque)</a:t>
            </a:r>
            <a:r>
              <a:rPr lang="es" sz="1200" b="0" i="0" u="sng" strike="noStrike" cap="none" baseline="0" dirty="0">
                <a:solidFill>
                  <a:srgbClr val="000000"/>
                </a:solidFill>
                <a:effectLst/>
                <a:uFill>
                  <a:solidFill>
                    <a:srgbClr val="000000"/>
                  </a:solidFill>
                </a:uFill>
                <a:latin typeface="Calibri"/>
              </a:rPr>
              <a:t> </a:t>
            </a:r>
            <a:r>
              <a:rPr lang="es" sz="1200" b="0" i="0" strike="noStrike" cap="none" baseline="0" dirty="0">
                <a:solidFill>
                  <a:srgbClr val="000000"/>
                </a:solidFill>
                <a:effectLst/>
                <a:latin typeface="Calibri"/>
              </a:rPr>
              <a:t>al niño para ver si tiene la piel caliente, pegajosa o “chinita” como parte del saludo</a:t>
            </a:r>
            <a:r>
              <a:rPr lang="es-ES_tradnl" sz="1200" b="0" i="0" strike="noStrike" cap="none" baseline="0" dirty="0">
                <a:solidFill>
                  <a:srgbClr val="000000"/>
                </a:solidFill>
                <a:effectLst/>
                <a:latin typeface="Calibri"/>
              </a:rPr>
              <a:t> normal</a:t>
            </a:r>
            <a:r>
              <a:rPr lang="es" sz="1200" b="0" i="0" strike="noStrike" cap="none" baseline="0" dirty="0">
                <a:solidFill>
                  <a:srgbClr val="000000"/>
                </a:solidFill>
                <a:effectLst/>
                <a:latin typeface="Calibri"/>
              </a:rPr>
              <a:t>.</a:t>
            </a:r>
          </a:p>
          <a:p>
            <a:r>
              <a:rPr lang="es" sz="1200" b="1" i="1" u="sng" strike="noStrike" cap="none" baseline="0" dirty="0">
                <a:solidFill>
                  <a:srgbClr val="000000"/>
                </a:solidFill>
                <a:effectLst/>
                <a:uFill>
                  <a:solidFill>
                    <a:srgbClr val="000000"/>
                  </a:solidFill>
                </a:uFill>
                <a:latin typeface="Calibri"/>
              </a:rPr>
              <a:t>Huela </a:t>
            </a:r>
            <a:r>
              <a:rPr lang="es" sz="1200" b="0" i="0" strike="noStrike" cap="none" baseline="0" dirty="0">
                <a:solidFill>
                  <a:srgbClr val="000000"/>
                </a:solidFill>
                <a:effectLst/>
                <a:latin typeface="Calibri"/>
              </a:rPr>
              <a:t>al niño para detectar olores inusuales en su aliento, pañal o heces.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custDataLst>
              <p:tags r:id="rId3"/>
            </p:custDataLst>
          </p:nvPr>
        </p:nvSpPr>
        <p:spPr/>
        <p:txBody>
          <a:bodyPr/>
          <a:lstStyle/>
          <a:p>
            <a:fld id="{16978524-E623-4D6E-B8DC-FF35E837A3FA}" type="slidenum">
              <a:rPr lang="en-US" smtClean="0"/>
              <a:t>25</a:t>
            </a:fld>
            <a:endParaRPr lang="en-US"/>
          </a:p>
        </p:txBody>
      </p:sp>
    </p:spTree>
    <p:extLst>
      <p:ext uri="{BB962C8B-B14F-4D97-AF65-F5344CB8AC3E}">
        <p14:creationId xmlns:p14="http://schemas.microsoft.com/office/powerpoint/2010/main" val="14901776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s" sz="1200" b="0" i="0" strike="noStrike" cap="none" baseline="0" dirty="0">
                <a:solidFill>
                  <a:srgbClr val="000000"/>
                </a:solidFill>
                <a:effectLst/>
                <a:latin typeface="Calibri"/>
              </a:rPr>
              <a:t>Simulacro: Pídales a los participantes que se organicen por parejas para hacer un simulacro de un control de salud matutino. Practiquen una situación en que tengan que tomar una decisión sobre si incluir o excluir a un niño del centro de cuidado infantil ese día. Indíqueles que uno de los participantes debe hacer el papel del padre que está ansioso por dejar a su niño e irse al trabajo,</a:t>
            </a:r>
            <a:r>
              <a:rPr lang="es-ES_tradnl" sz="1200" b="0" i="0" strike="noStrike" cap="none" baseline="0" dirty="0">
                <a:solidFill>
                  <a:srgbClr val="000000"/>
                </a:solidFill>
                <a:effectLst/>
                <a:latin typeface="Calibri"/>
              </a:rPr>
              <a:t> y</a:t>
            </a:r>
            <a:r>
              <a:rPr lang="es" sz="1200" b="0" i="0" strike="noStrike" cap="none" baseline="0" dirty="0">
                <a:solidFill>
                  <a:srgbClr val="000000"/>
                </a:solidFill>
                <a:effectLst/>
                <a:latin typeface="Calibri"/>
              </a:rPr>
              <a:t> </a:t>
            </a:r>
            <a:r>
              <a:rPr lang="es-ES_tradnl" sz="1200" b="0" i="0" strike="noStrike" cap="none" baseline="0" dirty="0">
                <a:solidFill>
                  <a:srgbClr val="000000"/>
                </a:solidFill>
                <a:effectLst/>
                <a:latin typeface="Calibri"/>
              </a:rPr>
              <a:t>e</a:t>
            </a:r>
            <a:r>
              <a:rPr lang="es" sz="1200" b="0" i="0" strike="noStrike" cap="none" baseline="0" dirty="0">
                <a:solidFill>
                  <a:srgbClr val="000000"/>
                </a:solidFill>
                <a:effectLst/>
                <a:latin typeface="Calibri"/>
              </a:rPr>
              <a:t>l otro participante debe hacer el papel del proveedor del centro de cuidado infantil. Solo algunas enfermedades requieren que los niños enfermos se queden en casa para asegurar la protección de los demás niños y el personal. Hablaremos más sobre cuándo dejar a un niño fuera porque está enfermo cuando comentemos las políticas en la próxima sección.	</a:t>
            </a:r>
          </a:p>
          <a:p>
            <a:endParaRPr lang="en-US" dirty="0"/>
          </a:p>
        </p:txBody>
      </p:sp>
      <p:sp>
        <p:nvSpPr>
          <p:cNvPr id="4" name="Slide Number Placeholder 3"/>
          <p:cNvSpPr>
            <a:spLocks noGrp="1"/>
          </p:cNvSpPr>
          <p:nvPr>
            <p:ph type="sldNum" sz="quarter" idx="10"/>
            <p:custDataLst>
              <p:tags r:id="rId3"/>
            </p:custDataLst>
          </p:nvPr>
        </p:nvSpPr>
        <p:spPr/>
        <p:txBody>
          <a:bodyPr/>
          <a:lstStyle/>
          <a:p>
            <a:fld id="{16978524-E623-4D6E-B8DC-FF35E837A3FA}" type="slidenum">
              <a:rPr lang="en-US" smtClean="0"/>
              <a:t>26</a:t>
            </a:fld>
            <a:endParaRPr lang="en-US"/>
          </a:p>
        </p:txBody>
      </p:sp>
    </p:spTree>
    <p:extLst>
      <p:ext uri="{BB962C8B-B14F-4D97-AF65-F5344CB8AC3E}">
        <p14:creationId xmlns:p14="http://schemas.microsoft.com/office/powerpoint/2010/main" val="38769331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r>
              <a:rPr lang="es" sz="1800" b="0" i="0" strike="noStrike" cap="none" baseline="0" dirty="0">
                <a:solidFill>
                  <a:srgbClr val="000000"/>
                </a:solidFill>
                <a:effectLst/>
                <a:latin typeface="Calibri"/>
              </a:rPr>
              <a:t>Por lo general, no hay problema si hay un niño levemente enfermo (por ejemplo, un niño con una gripe) en un programa de cuidado infantil. Es posible que necesiten un poco más de descanso, pero siempre y cuando puedan participar de las actividades y no requieran más atención de la que usted pueda proveer mientras cuida de los otros niños, no hay ningún problema.</a:t>
            </a:r>
          </a:p>
        </p:txBody>
      </p:sp>
      <p:sp>
        <p:nvSpPr>
          <p:cNvPr id="4" name="Slide Number Placeholder 3"/>
          <p:cNvSpPr>
            <a:spLocks noGrp="1"/>
          </p:cNvSpPr>
          <p:nvPr>
            <p:ph type="sldNum" sz="quarter" idx="10"/>
            <p:custDataLst>
              <p:tags r:id="rId3"/>
            </p:custDataLst>
          </p:nvPr>
        </p:nvSpPr>
        <p:spPr/>
        <p:txBody>
          <a:bodyPr/>
          <a:lstStyle/>
          <a:p>
            <a:fld id="{16978524-E623-4D6E-B8DC-FF35E837A3FA}" type="slidenum">
              <a:rPr lang="en-US" smtClean="0"/>
              <a:t>27</a:t>
            </a:fld>
            <a:endParaRPr lang="en-US"/>
          </a:p>
        </p:txBody>
      </p:sp>
    </p:spTree>
    <p:extLst>
      <p:ext uri="{BB962C8B-B14F-4D97-AF65-F5344CB8AC3E}">
        <p14:creationId xmlns:p14="http://schemas.microsoft.com/office/powerpoint/2010/main" val="31169448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s" sz="1800" b="0" i="0" strike="noStrike" cap="none" baseline="0" dirty="0">
                <a:solidFill>
                  <a:srgbClr val="000000"/>
                </a:solidFill>
                <a:effectLst/>
                <a:latin typeface="Calibri"/>
              </a:rPr>
              <a:t>Seguir las precauciones habituales implica tratar la sangre y los líquidos corporales como si todo el mundo pudiera estar infectado.</a:t>
            </a:r>
          </a:p>
          <a:p>
            <a:r>
              <a:rPr lang="es" sz="1800" b="0" i="0" strike="noStrike" cap="none" baseline="0" dirty="0">
                <a:solidFill>
                  <a:srgbClr val="000000"/>
                </a:solidFill>
                <a:effectLst/>
                <a:latin typeface="Calibri"/>
              </a:rPr>
              <a:t>Consulte la Nota de salud y seguridad sobre las precauciones habituales.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custDataLst>
              <p:tags r:id="rId3"/>
            </p:custDataLst>
          </p:nvPr>
        </p:nvSpPr>
        <p:spPr/>
        <p:txBody>
          <a:bodyPr/>
          <a:lstStyle/>
          <a:p>
            <a:fld id="{16978524-E623-4D6E-B8DC-FF35E837A3FA}" type="slidenum">
              <a:rPr lang="en-US" smtClean="0"/>
              <a:t>28</a:t>
            </a:fld>
            <a:endParaRPr lang="en-US"/>
          </a:p>
        </p:txBody>
      </p:sp>
    </p:spTree>
    <p:extLst>
      <p:ext uri="{BB962C8B-B14F-4D97-AF65-F5344CB8AC3E}">
        <p14:creationId xmlns:p14="http://schemas.microsoft.com/office/powerpoint/2010/main" val="2706343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16978524-E623-4D6E-B8DC-FF35E837A3FA}" type="slidenum">
              <a:rPr lang="en-US" smtClean="0"/>
              <a:t>29</a:t>
            </a:fld>
            <a:endParaRPr lang="en-US"/>
          </a:p>
        </p:txBody>
      </p:sp>
    </p:spTree>
    <p:extLst>
      <p:ext uri="{BB962C8B-B14F-4D97-AF65-F5344CB8AC3E}">
        <p14:creationId xmlns:p14="http://schemas.microsoft.com/office/powerpoint/2010/main" val="31563458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16978524-E623-4D6E-B8DC-FF35E837A3FA}" type="slidenum">
              <a:rPr lang="en-US" smtClean="0"/>
              <a:t>30</a:t>
            </a:fld>
            <a:endParaRPr lang="en-US"/>
          </a:p>
        </p:txBody>
      </p:sp>
    </p:spTree>
    <p:extLst>
      <p:ext uri="{BB962C8B-B14F-4D97-AF65-F5344CB8AC3E}">
        <p14:creationId xmlns:p14="http://schemas.microsoft.com/office/powerpoint/2010/main" val="3026976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1AFC40-C805-48A5-99A5-6B168DAB9FB8}" type="slidenum">
              <a:rPr lang="en-US" smtClean="0"/>
              <a:t>3</a:t>
            </a:fld>
            <a:endParaRPr lang="en-US"/>
          </a:p>
        </p:txBody>
      </p:sp>
    </p:spTree>
    <p:extLst>
      <p:ext uri="{BB962C8B-B14F-4D97-AF65-F5344CB8AC3E}">
        <p14:creationId xmlns:p14="http://schemas.microsoft.com/office/powerpoint/2010/main" val="21484696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s-ES" sz="1800" b="0" i="0" strike="noStrike" cap="none" baseline="0" dirty="0">
                <a:solidFill>
                  <a:srgbClr val="000000"/>
                </a:solidFill>
                <a:effectLst/>
                <a:latin typeface="Calibri"/>
              </a:rPr>
              <a:t>El póster se encuentra en la página 1.19 del manual del capacitador, en la página 1.15 del manual del estudiante y en los folletos para estudiantes.</a:t>
            </a:r>
          </a:p>
          <a:p>
            <a:pPr marL="0" marR="0" indent="0" algn="l" defTabSz="914400" rtl="0" eaLnBrk="1" fontAlgn="auto" latinLnBrk="0" hangingPunct="1">
              <a:lnSpc>
                <a:spcPct val="100000"/>
              </a:lnSpc>
              <a:spcBef>
                <a:spcPct val="0"/>
              </a:spcBef>
              <a:spcAft>
                <a:spcPct val="0"/>
              </a:spcAft>
              <a:buClrTx/>
              <a:buSzTx/>
              <a:buFontTx/>
              <a:buNone/>
              <a:defRPr/>
            </a:pPr>
            <a:endParaRPr lang="en-US" sz="1800" b="0" i="0" strike="noStrike" cap="none" baseline="0" dirty="0">
              <a:solidFill>
                <a:srgbClr val="000000"/>
              </a:solidFill>
              <a:effectLst/>
              <a:latin typeface="Calibri"/>
            </a:endParaRPr>
          </a:p>
          <a:p>
            <a:pPr marL="0" marR="0" indent="0" algn="l" defTabSz="914400" rtl="0" eaLnBrk="1" fontAlgn="auto" latinLnBrk="0" hangingPunct="1">
              <a:lnSpc>
                <a:spcPct val="100000"/>
              </a:lnSpc>
              <a:spcBef>
                <a:spcPct val="0"/>
              </a:spcBef>
              <a:spcAft>
                <a:spcPct val="0"/>
              </a:spcAft>
              <a:buClrTx/>
              <a:buSzTx/>
              <a:buFontTx/>
              <a:buNone/>
              <a:defRPr/>
            </a:pPr>
            <a:r>
              <a:rPr lang="es" sz="1800" b="0" i="0" strike="noStrike" cap="none" baseline="0" dirty="0">
                <a:solidFill>
                  <a:srgbClr val="000000"/>
                </a:solidFill>
                <a:effectLst/>
                <a:latin typeface="Calibri"/>
              </a:rPr>
              <a:t>Para la demostración, use una cubeta </a:t>
            </a:r>
            <a:r>
              <a:rPr lang="es-ES_tradnl" sz="1800" b="0" i="0" strike="noStrike" cap="none" baseline="0" dirty="0">
                <a:solidFill>
                  <a:srgbClr val="000000"/>
                </a:solidFill>
                <a:effectLst/>
                <a:latin typeface="Calibri"/>
              </a:rPr>
              <a:t>o lavabo pequeño,</a:t>
            </a:r>
            <a:r>
              <a:rPr lang="es" sz="1800" b="0" i="0" strike="noStrike" cap="none" baseline="0" dirty="0">
                <a:solidFill>
                  <a:srgbClr val="000000"/>
                </a:solidFill>
                <a:effectLst/>
                <a:latin typeface="Calibri"/>
              </a:rPr>
              <a:t> una jarra de agua, jabón líquido y toallas desechables. Para</a:t>
            </a:r>
            <a:r>
              <a:rPr lang="es-ES_tradnl" sz="1800" b="0" i="0" strike="noStrike" cap="none" baseline="0" dirty="0">
                <a:solidFill>
                  <a:srgbClr val="000000"/>
                </a:solidFill>
                <a:effectLst/>
                <a:latin typeface="Calibri"/>
              </a:rPr>
              <a:t> crear</a:t>
            </a:r>
            <a:r>
              <a:rPr lang="es" sz="1800" b="0" i="0" strike="noStrike" cap="none" baseline="0" dirty="0">
                <a:solidFill>
                  <a:srgbClr val="000000"/>
                </a:solidFill>
                <a:effectLst/>
                <a:latin typeface="Calibri"/>
              </a:rPr>
              <a:t> un efecto adicional, puede </a:t>
            </a:r>
            <a:r>
              <a:rPr lang="es-ES_tradnl" sz="1800" b="0" i="0" strike="noStrike" cap="none" baseline="0" dirty="0">
                <a:solidFill>
                  <a:srgbClr val="000000"/>
                </a:solidFill>
                <a:effectLst/>
                <a:latin typeface="Calibri"/>
              </a:rPr>
              <a:t>coloca</a:t>
            </a:r>
            <a:r>
              <a:rPr lang="es" sz="1800" b="0" i="0" strike="noStrike" cap="none" baseline="0" dirty="0">
                <a:solidFill>
                  <a:srgbClr val="000000"/>
                </a:solidFill>
                <a:effectLst/>
                <a:latin typeface="Calibri"/>
              </a:rPr>
              <a:t>r</a:t>
            </a:r>
            <a:r>
              <a:rPr lang="es-ES_tradnl" sz="1800" b="0" i="0" strike="noStrike" cap="none" baseline="0" dirty="0">
                <a:solidFill>
                  <a:srgbClr val="000000"/>
                </a:solidFill>
                <a:effectLst/>
                <a:latin typeface="Calibri"/>
              </a:rPr>
              <a:t>se</a:t>
            </a:r>
            <a:r>
              <a:rPr lang="es" sz="1800" b="0" i="0" strike="noStrike" cap="none" baseline="0" dirty="0">
                <a:solidFill>
                  <a:srgbClr val="000000"/>
                </a:solidFill>
                <a:effectLst/>
                <a:latin typeface="Calibri"/>
              </a:rPr>
              <a:t> semillas de amapola </a:t>
            </a:r>
            <a:r>
              <a:rPr lang="es-ES_tradnl" sz="1800" b="0" i="0" strike="noStrike" cap="none" baseline="0" dirty="0">
                <a:solidFill>
                  <a:srgbClr val="000000"/>
                </a:solidFill>
                <a:effectLst/>
                <a:latin typeface="Calibri"/>
              </a:rPr>
              <a:t>en</a:t>
            </a:r>
            <a:r>
              <a:rPr lang="es" sz="1800" b="0" i="0" strike="noStrike" cap="none" baseline="0" dirty="0">
                <a:solidFill>
                  <a:srgbClr val="000000"/>
                </a:solidFill>
                <a:effectLst/>
                <a:latin typeface="Calibri"/>
              </a:rPr>
              <a:t> una capa fina de vaselina en las manos para emular los gérmenes. Demuestr</a:t>
            </a:r>
            <a:r>
              <a:rPr lang="es-ES_tradnl" sz="1800" b="0" i="0" strike="noStrike" cap="none" baseline="0" dirty="0">
                <a:solidFill>
                  <a:srgbClr val="000000"/>
                </a:solidFill>
                <a:effectLst/>
                <a:latin typeface="Calibri"/>
              </a:rPr>
              <a:t>e</a:t>
            </a:r>
            <a:r>
              <a:rPr lang="es" sz="1800" b="0" i="0" strike="noStrike" cap="none" baseline="0" dirty="0">
                <a:solidFill>
                  <a:srgbClr val="000000"/>
                </a:solidFill>
                <a:effectLst/>
                <a:latin typeface="Calibri"/>
              </a:rPr>
              <a:t> cómo y cuándo usar el desinfectante de manos (solo cuando no haya jabón y agua corriente disponibles). </a:t>
            </a:r>
            <a:r>
              <a:rPr lang="es" sz="1200" b="0" i="0" strike="noStrike" cap="none" baseline="0" dirty="0">
                <a:solidFill>
                  <a:srgbClr val="000000"/>
                </a:solidFill>
                <a:effectLst/>
                <a:latin typeface="Calibri"/>
              </a:rPr>
              <a:t>Los adultos y niños de más de dos años pueden usar un desinfectante de manos con base de alcohol para las manos visiblemente limpias cuando no haya acceso a instalaciones para lavarse las manos (por ejemplo, en una excursión). Mantenga los desinfectantes de manos fuera del alcance de los niños. Supervise a los niños muy de cerca cuando estos estén usando desinfectante de manos y verifique si tienen alguna reacción en la piel.</a:t>
            </a:r>
          </a:p>
          <a:p>
            <a:pPr marL="0" marR="0" indent="0" algn="l" defTabSz="914400" rtl="0" eaLnBrk="1" fontAlgn="auto" latinLnBrk="0" hangingPunct="1">
              <a:lnSpc>
                <a:spcPct val="100000"/>
              </a:lnSpc>
              <a:spcBef>
                <a:spcPct val="0"/>
              </a:spcBef>
              <a:spcAft>
                <a:spcPct val="0"/>
              </a:spcAft>
              <a:buClrTx/>
              <a:buSzTx/>
              <a:buFontTx/>
              <a:buNone/>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ct val="0"/>
              </a:spcBef>
              <a:spcAft>
                <a:spcPct val="0"/>
              </a:spcAft>
              <a:buClrTx/>
              <a:buSzTx/>
              <a:buFontTx/>
              <a:buNone/>
              <a:defRPr/>
            </a:pPr>
            <a:r>
              <a:rPr lang="es" sz="1200" b="0" i="0" strike="noStrike" cap="none" baseline="0" dirty="0">
                <a:solidFill>
                  <a:srgbClr val="000000"/>
                </a:solidFill>
                <a:effectLst/>
                <a:latin typeface="Calibri"/>
              </a:rPr>
              <a:t>Coloque el área para cambiar pañales junto a un lavamanos siempre que sea posible.  </a:t>
            </a:r>
          </a:p>
          <a:p>
            <a:pPr marL="0" marR="0" indent="0" algn="l" defTabSz="914400" rtl="0" eaLnBrk="1" fontAlgn="auto" latinLnBrk="0" hangingPunct="1">
              <a:lnSpc>
                <a:spcPct val="100000"/>
              </a:lnSpc>
              <a:spcBef>
                <a:spcPct val="0"/>
              </a:spcBef>
              <a:spcAft>
                <a:spcPct val="0"/>
              </a:spcAft>
              <a:buClrTx/>
              <a:buSzTx/>
              <a:buFontTx/>
              <a:buNone/>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ct val="0"/>
              </a:spcBef>
              <a:spcAft>
                <a:spcPct val="0"/>
              </a:spcAft>
              <a:buClrTx/>
              <a:buSzTx/>
              <a:buFontTx/>
              <a:buNone/>
              <a:defRPr/>
            </a:pPr>
            <a:r>
              <a:rPr lang="es" sz="1200" b="0" i="0" strike="noStrike" cap="none" baseline="0" dirty="0">
                <a:solidFill>
                  <a:srgbClr val="000000"/>
                </a:solidFill>
                <a:effectLst/>
                <a:latin typeface="Calibri"/>
              </a:rPr>
              <a:t>Enséñeles a los niños a lavarse las manos durante 20 segundos cantando una canción sobre el lavado de manos.</a:t>
            </a:r>
          </a:p>
          <a:p>
            <a:br>
              <a:rPr lang="en-US" sz="120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custDataLst>
              <p:tags r:id="rId3"/>
            </p:custDataLst>
          </p:nvPr>
        </p:nvSpPr>
        <p:spPr/>
        <p:txBody>
          <a:bodyPr/>
          <a:lstStyle/>
          <a:p>
            <a:fld id="{16978524-E623-4D6E-B8DC-FF35E837A3FA}" type="slidenum">
              <a:rPr lang="en-US" smtClean="0"/>
              <a:t>31</a:t>
            </a:fld>
            <a:endParaRPr lang="en-US"/>
          </a:p>
        </p:txBody>
      </p:sp>
    </p:spTree>
    <p:extLst>
      <p:ext uri="{BB962C8B-B14F-4D97-AF65-F5344CB8AC3E}">
        <p14:creationId xmlns:p14="http://schemas.microsoft.com/office/powerpoint/2010/main" val="35142766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pPr marL="0" marR="0" lvl="0" indent="0" algn="l" defTabSz="914293" rtl="0" eaLnBrk="1" fontAlgn="auto" latinLnBrk="0" hangingPunct="1">
              <a:lnSpc>
                <a:spcPct val="100000"/>
              </a:lnSpc>
              <a:spcBef>
                <a:spcPts val="0"/>
              </a:spcBef>
              <a:spcAft>
                <a:spcPts val="0"/>
              </a:spcAft>
              <a:buClrTx/>
              <a:buSzTx/>
              <a:buFontTx/>
              <a:buNone/>
              <a:tabLst/>
              <a:defRPr/>
            </a:pPr>
            <a:r>
              <a:rPr lang="es-ES" dirty="0"/>
              <a:t>El póster se encuentra en la página 1.20 del manual del capacitador, en la página 1.16 del manual del estudiante y en los folletos para estudiantes.</a:t>
            </a:r>
            <a:endParaRPr lang="en-US" dirty="0"/>
          </a:p>
        </p:txBody>
      </p:sp>
      <p:sp>
        <p:nvSpPr>
          <p:cNvPr id="4" name="Slide Number Placeholder 3"/>
          <p:cNvSpPr>
            <a:spLocks noGrp="1"/>
          </p:cNvSpPr>
          <p:nvPr>
            <p:ph type="sldNum" sz="quarter" idx="10"/>
            <p:custDataLst>
              <p:tags r:id="rId3"/>
            </p:custDataLst>
          </p:nvPr>
        </p:nvSpPr>
        <p:spPr/>
        <p:txBody>
          <a:bodyPr/>
          <a:lstStyle/>
          <a:p>
            <a:fld id="{16978524-E623-4D6E-B8DC-FF35E837A3FA}" type="slidenum">
              <a:rPr lang="en-US" smtClean="0"/>
              <a:t>32</a:t>
            </a:fld>
            <a:endParaRPr lang="en-US"/>
          </a:p>
        </p:txBody>
      </p:sp>
    </p:spTree>
    <p:extLst>
      <p:ext uri="{BB962C8B-B14F-4D97-AF65-F5344CB8AC3E}">
        <p14:creationId xmlns:p14="http://schemas.microsoft.com/office/powerpoint/2010/main" val="15650573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93" rtl="0" eaLnBrk="1" fontAlgn="auto" latinLnBrk="0" hangingPunct="1">
              <a:lnSpc>
                <a:spcPct val="100000"/>
              </a:lnSpc>
              <a:spcBef>
                <a:spcPts val="0"/>
              </a:spcBef>
              <a:spcAft>
                <a:spcPts val="0"/>
              </a:spcAft>
              <a:buClrTx/>
              <a:buSzTx/>
              <a:buFontTx/>
              <a:buNone/>
              <a:tabLst/>
              <a:defRPr/>
            </a:pPr>
            <a:r>
              <a:rPr lang="en-US" dirty="0">
                <a:hlinkClick r:id="rId3"/>
              </a:rPr>
              <a:t>https://www.youtube.com/watch?time_continue=1&amp;v=GAP8HZdV5Qo&amp;feature=emb_title</a:t>
            </a:r>
            <a:r>
              <a:rPr lang="en-US" dirty="0"/>
              <a:t> </a:t>
            </a:r>
          </a:p>
          <a:p>
            <a:endParaRPr lang="en-US" dirty="0"/>
          </a:p>
        </p:txBody>
      </p:sp>
      <p:sp>
        <p:nvSpPr>
          <p:cNvPr id="4" name="Slide Number Placeholder 3"/>
          <p:cNvSpPr>
            <a:spLocks noGrp="1"/>
          </p:cNvSpPr>
          <p:nvPr>
            <p:ph type="sldNum" sz="quarter" idx="5"/>
          </p:nvPr>
        </p:nvSpPr>
        <p:spPr/>
        <p:txBody>
          <a:bodyPr/>
          <a:lstStyle/>
          <a:p>
            <a:fld id="{A41AFC40-C805-48A5-99A5-6B168DAB9FB8}" type="slidenum">
              <a:rPr lang="en-US" smtClean="0"/>
              <a:t>33</a:t>
            </a:fld>
            <a:endParaRPr lang="en-US"/>
          </a:p>
        </p:txBody>
      </p:sp>
    </p:spTree>
    <p:extLst>
      <p:ext uri="{BB962C8B-B14F-4D97-AF65-F5344CB8AC3E}">
        <p14:creationId xmlns:p14="http://schemas.microsoft.com/office/powerpoint/2010/main" val="3625885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16978524-E623-4D6E-B8DC-FF35E837A3FA}" type="slidenum">
              <a:rPr lang="en-US" smtClean="0"/>
              <a:t>34</a:t>
            </a:fld>
            <a:endParaRPr lang="en-US"/>
          </a:p>
        </p:txBody>
      </p:sp>
    </p:spTree>
    <p:extLst>
      <p:ext uri="{BB962C8B-B14F-4D97-AF65-F5344CB8AC3E}">
        <p14:creationId xmlns:p14="http://schemas.microsoft.com/office/powerpoint/2010/main" val="32371702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35</a:t>
            </a:fld>
            <a:endParaRPr lang="en-US"/>
          </a:p>
        </p:txBody>
      </p:sp>
    </p:spTree>
    <p:extLst>
      <p:ext uri="{BB962C8B-B14F-4D97-AF65-F5344CB8AC3E}">
        <p14:creationId xmlns:p14="http://schemas.microsoft.com/office/powerpoint/2010/main" val="35509378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r>
              <a:rPr lang="es" sz="1800" b="0" i="0" strike="noStrike" cap="none" baseline="0" dirty="0">
                <a:solidFill>
                  <a:srgbClr val="000000"/>
                </a:solidFill>
                <a:effectLst/>
                <a:latin typeface="Calibri"/>
              </a:rPr>
              <a:t>Entregue guantes para que los estudiantes puedan probárselos o demuestre su uso correcto.</a:t>
            </a:r>
          </a:p>
          <a:p>
            <a:endParaRPr lang="es" sz="1800" b="0" i="0" strike="noStrike" cap="none" baseline="0" dirty="0">
              <a:solidFill>
                <a:srgbClr val="000000"/>
              </a:solidFill>
              <a:effectLst/>
              <a:latin typeface="Calibri"/>
            </a:endParaRPr>
          </a:p>
          <a:p>
            <a:pPr marL="0" marR="0" lvl="0" indent="0" algn="l" defTabSz="914293" rtl="0" eaLnBrk="1" fontAlgn="auto" latinLnBrk="0" hangingPunct="1">
              <a:lnSpc>
                <a:spcPct val="100000"/>
              </a:lnSpc>
              <a:spcBef>
                <a:spcPts val="0"/>
              </a:spcBef>
              <a:spcAft>
                <a:spcPts val="0"/>
              </a:spcAft>
              <a:buClrTx/>
              <a:buSzTx/>
              <a:buFontTx/>
              <a:buNone/>
              <a:tabLst/>
              <a:defRPr/>
            </a:pPr>
            <a:r>
              <a:rPr lang="es-ES" sz="1800" baseline="0" dirty="0"/>
              <a:t>El póster se encuentra en la página 1.22 de la Guía del capacitador, en la página 1.18 del Manual del estudiante y en los folletos para estudiantes.</a:t>
            </a:r>
            <a:endParaRPr lang="es" sz="1800" b="0" i="0" strike="noStrike" cap="none" baseline="0" dirty="0">
              <a:solidFill>
                <a:srgbClr val="000000"/>
              </a:solidFill>
              <a:effectLst/>
              <a:latin typeface="Calibri"/>
            </a:endParaRPr>
          </a:p>
        </p:txBody>
      </p:sp>
      <p:sp>
        <p:nvSpPr>
          <p:cNvPr id="4" name="Slide Number Placeholder 3"/>
          <p:cNvSpPr>
            <a:spLocks noGrp="1"/>
          </p:cNvSpPr>
          <p:nvPr>
            <p:ph type="sldNum" sz="quarter" idx="10"/>
            <p:custDataLst>
              <p:tags r:id="rId3"/>
            </p:custDataLst>
          </p:nvPr>
        </p:nvSpPr>
        <p:spPr/>
        <p:txBody>
          <a:bodyPr/>
          <a:lstStyle/>
          <a:p>
            <a:fld id="{16978524-E623-4D6E-B8DC-FF35E837A3FA}" type="slidenum">
              <a:rPr lang="en-US" smtClean="0"/>
              <a:t>36</a:t>
            </a:fld>
            <a:endParaRPr lang="en-US"/>
          </a:p>
        </p:txBody>
      </p:sp>
    </p:spTree>
    <p:extLst>
      <p:ext uri="{BB962C8B-B14F-4D97-AF65-F5344CB8AC3E}">
        <p14:creationId xmlns:p14="http://schemas.microsoft.com/office/powerpoint/2010/main" val="8379680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r>
              <a:rPr lang="es" sz="1800" b="0" i="0" strike="noStrike" cap="none" baseline="0" dirty="0">
                <a:solidFill>
                  <a:srgbClr val="000000"/>
                </a:solidFill>
                <a:effectLst/>
                <a:latin typeface="Calibri"/>
              </a:rPr>
              <a:t>Aunque a veces estos términos se usan de forma intercambiable, no son lo mismo. Los productos que se usan para matar gérmenes se llaman antimocrobianos. Los antimicrobianos matan bacterias, virus y hongos.</a:t>
            </a:r>
          </a:p>
        </p:txBody>
      </p:sp>
      <p:sp>
        <p:nvSpPr>
          <p:cNvPr id="4" name="Slide Number Placeholder 3"/>
          <p:cNvSpPr>
            <a:spLocks noGrp="1"/>
          </p:cNvSpPr>
          <p:nvPr>
            <p:ph type="sldNum" sz="quarter" idx="10"/>
            <p:custDataLst>
              <p:tags r:id="rId3"/>
            </p:custDataLst>
          </p:nvPr>
        </p:nvSpPr>
        <p:spPr/>
        <p:txBody>
          <a:bodyPr/>
          <a:lstStyle/>
          <a:p>
            <a:fld id="{16978524-E623-4D6E-B8DC-FF35E837A3FA}" type="slidenum">
              <a:rPr lang="en-US" smtClean="0"/>
              <a:t>37</a:t>
            </a:fld>
            <a:endParaRPr lang="en-US"/>
          </a:p>
        </p:txBody>
      </p:sp>
    </p:spTree>
    <p:extLst>
      <p:ext uri="{BB962C8B-B14F-4D97-AF65-F5344CB8AC3E}">
        <p14:creationId xmlns:p14="http://schemas.microsoft.com/office/powerpoint/2010/main" val="23232870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r>
              <a:rPr lang="es-MX" sz="1800" b="0" i="0" strike="noStrike" cap="none" baseline="0" noProof="0" dirty="0">
                <a:solidFill>
                  <a:srgbClr val="000000"/>
                </a:solidFill>
                <a:effectLst/>
                <a:latin typeface="Calibri"/>
              </a:rPr>
              <a:t>Lavar con jabón y enjuagar con agua limpiará estas superficies.</a:t>
            </a:r>
          </a:p>
        </p:txBody>
      </p:sp>
      <p:sp>
        <p:nvSpPr>
          <p:cNvPr id="4" name="Slide Number Placeholder 3"/>
          <p:cNvSpPr>
            <a:spLocks noGrp="1"/>
          </p:cNvSpPr>
          <p:nvPr>
            <p:ph type="sldNum" sz="quarter" idx="10"/>
            <p:custDataLst>
              <p:tags r:id="rId3"/>
            </p:custDataLst>
          </p:nvPr>
        </p:nvSpPr>
        <p:spPr/>
        <p:txBody>
          <a:bodyPr/>
          <a:lstStyle/>
          <a:p>
            <a:fld id="{16978524-E623-4D6E-B8DC-FF35E837A3FA}" type="slidenum">
              <a:rPr lang="en-US" smtClean="0"/>
              <a:t>38</a:t>
            </a:fld>
            <a:endParaRPr lang="en-US"/>
          </a:p>
        </p:txBody>
      </p:sp>
    </p:spTree>
    <p:extLst>
      <p:ext uri="{BB962C8B-B14F-4D97-AF65-F5344CB8AC3E}">
        <p14:creationId xmlns:p14="http://schemas.microsoft.com/office/powerpoint/2010/main" val="31848261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39</a:t>
            </a:fld>
            <a:endParaRPr lang="en-US"/>
          </a:p>
        </p:txBody>
      </p:sp>
    </p:spTree>
    <p:extLst>
      <p:ext uri="{BB962C8B-B14F-4D97-AF65-F5344CB8AC3E}">
        <p14:creationId xmlns:p14="http://schemas.microsoft.com/office/powerpoint/2010/main" val="14184458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16978524-E623-4D6E-B8DC-FF35E837A3FA}" type="slidenum">
              <a:rPr lang="en-US" smtClean="0"/>
              <a:t>40</a:t>
            </a:fld>
            <a:endParaRPr lang="en-US"/>
          </a:p>
        </p:txBody>
      </p:sp>
    </p:spTree>
    <p:extLst>
      <p:ext uri="{BB962C8B-B14F-4D97-AF65-F5344CB8AC3E}">
        <p14:creationId xmlns:p14="http://schemas.microsoft.com/office/powerpoint/2010/main" val="3738561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 sz="1800" b="0" i="0" strike="noStrike" cap="none" baseline="0" dirty="0">
                <a:solidFill>
                  <a:srgbClr val="C00000"/>
                </a:solidFill>
                <a:effectLst/>
                <a:latin typeface="Calibri"/>
              </a:rPr>
              <a:t>Notes to presenter: “disease” or “illness” “sickness” can be interchanged</a:t>
            </a:r>
            <a:r>
              <a:rPr lang="es" sz="1800" b="0" i="0" strike="noStrike" cap="none" baseline="0" dirty="0">
                <a:solidFill>
                  <a:srgbClr val="000000"/>
                </a:solidFill>
                <a:effectLst/>
                <a:latin typeface="Calibri"/>
              </a:rPr>
              <a:t>.  El término “contagioso” puede usarse en lugar de “traspasar” o “propagar”.</a:t>
            </a:r>
          </a:p>
        </p:txBody>
      </p:sp>
      <p:sp>
        <p:nvSpPr>
          <p:cNvPr id="4" name="Slide Number Placeholder 3"/>
          <p:cNvSpPr>
            <a:spLocks noGrp="1"/>
          </p:cNvSpPr>
          <p:nvPr>
            <p:ph type="sldNum" sz="quarter" idx="10"/>
          </p:nvPr>
        </p:nvSpPr>
        <p:spPr/>
        <p:txBody>
          <a:bodyPr/>
          <a:lstStyle/>
          <a:p>
            <a:fld id="{16978524-E623-4D6E-B8DC-FF35E837A3FA}" type="slidenum">
              <a:rPr lang="en-US" smtClean="0"/>
              <a:t>4</a:t>
            </a:fld>
            <a:endParaRPr lang="en-US"/>
          </a:p>
        </p:txBody>
      </p:sp>
    </p:spTree>
    <p:extLst>
      <p:ext uri="{BB962C8B-B14F-4D97-AF65-F5344CB8AC3E}">
        <p14:creationId xmlns:p14="http://schemas.microsoft.com/office/powerpoint/2010/main" val="22941346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sz="1800" b="0" i="0" u="none" strike="noStrike" baseline="0" dirty="0">
              <a:solidFill>
                <a:srgbClr val="000000"/>
              </a:solidFill>
              <a:latin typeface="Palatino"/>
            </a:endParaRPr>
          </a:p>
          <a:p>
            <a:r>
              <a:rPr lang="es-ES" sz="1800" b="0" i="0" u="none" strike="noStrike" baseline="0" dirty="0">
                <a:solidFill>
                  <a:srgbClr val="211D1E"/>
                </a:solidFill>
                <a:latin typeface="Palatino"/>
              </a:rPr>
              <a:t>Se recomienda desinfectar superficies duras no porosas como inodoros, cambiadores y otras superficies de baño; derrames de sangre y otros fluidos corporales potencialmente infecciosos como vómitos, orina y heces.</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41</a:t>
            </a:fld>
            <a:endParaRPr lang="en-US" dirty="0"/>
          </a:p>
        </p:txBody>
      </p:sp>
    </p:spTree>
    <p:extLst>
      <p:ext uri="{BB962C8B-B14F-4D97-AF65-F5344CB8AC3E}">
        <p14:creationId xmlns:p14="http://schemas.microsoft.com/office/powerpoint/2010/main" val="7107682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Póster en la página 1.26 de la Guía del capacitador, página 1.22 del Manual del estudiante y en los folletos para estudiantes</a:t>
            </a:r>
          </a:p>
          <a:p>
            <a:endParaRPr lang="es-ES" dirty="0"/>
          </a:p>
          <a:p>
            <a:r>
              <a:rPr lang="es-ES" dirty="0"/>
              <a:t>Ver en el cartel: ¡Limpie siempre las superficies antes de aplicar un sanitizante o desinfectante!</a:t>
            </a:r>
            <a:endParaRPr lang="en-US" dirty="0"/>
          </a:p>
        </p:txBody>
      </p:sp>
      <p:sp>
        <p:nvSpPr>
          <p:cNvPr id="4" name="Slide Number Placeholder 3"/>
          <p:cNvSpPr>
            <a:spLocks noGrp="1"/>
          </p:cNvSpPr>
          <p:nvPr>
            <p:ph type="sldNum" sz="quarter" idx="5"/>
          </p:nvPr>
        </p:nvSpPr>
        <p:spPr/>
        <p:txBody>
          <a:bodyPr/>
          <a:lstStyle/>
          <a:p>
            <a:fld id="{A41AFC40-C805-48A5-99A5-6B168DAB9FB8}" type="slidenum">
              <a:rPr lang="en-US" smtClean="0"/>
              <a:t>42</a:t>
            </a:fld>
            <a:endParaRPr lang="en-US"/>
          </a:p>
        </p:txBody>
      </p:sp>
    </p:spTree>
    <p:extLst>
      <p:ext uri="{BB962C8B-B14F-4D97-AF65-F5344CB8AC3E}">
        <p14:creationId xmlns:p14="http://schemas.microsoft.com/office/powerpoint/2010/main" val="23194552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dirty="0"/>
              <a:t>Antimicrobiano significa que el producto mata los gérmenes. Un maquina de lavar trastes se puede configurar a 165 grados F para desinfectar (platos, juguetes).</a:t>
            </a:r>
          </a:p>
          <a:p>
            <a:r>
              <a:rPr lang="es-ES" dirty="0"/>
              <a:t>Una lavadora con agua caliente se puede utilizar para desinfectar los juguetes de tela.</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43</a:t>
            </a:fld>
            <a:endParaRPr lang="en-US" dirty="0"/>
          </a:p>
        </p:txBody>
      </p:sp>
    </p:spTree>
    <p:extLst>
      <p:ext uri="{BB962C8B-B14F-4D97-AF65-F5344CB8AC3E}">
        <p14:creationId xmlns:p14="http://schemas.microsoft.com/office/powerpoint/2010/main" val="662085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44</a:t>
            </a:fld>
            <a:endParaRPr lang="en-US"/>
          </a:p>
        </p:txBody>
      </p:sp>
    </p:spTree>
    <p:extLst>
      <p:ext uri="{BB962C8B-B14F-4D97-AF65-F5344CB8AC3E}">
        <p14:creationId xmlns:p14="http://schemas.microsoft.com/office/powerpoint/2010/main" val="34624293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45</a:t>
            </a:fld>
            <a:endParaRPr lang="en-US"/>
          </a:p>
        </p:txBody>
      </p:sp>
    </p:spTree>
    <p:extLst>
      <p:ext uri="{BB962C8B-B14F-4D97-AF65-F5344CB8AC3E}">
        <p14:creationId xmlns:p14="http://schemas.microsoft.com/office/powerpoint/2010/main" val="41826981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r>
              <a:rPr lang="es" sz="1800" b="0" i="0" strike="noStrike" cap="none" baseline="0">
                <a:solidFill>
                  <a:srgbClr val="000000"/>
                </a:solidFill>
                <a:effectLst/>
                <a:latin typeface="Calibri"/>
              </a:rPr>
              <a:t>Hay algunas prácticas de limpieza básicas que son buenas para los entornos con niños.</a:t>
            </a:r>
          </a:p>
        </p:txBody>
      </p:sp>
      <p:sp>
        <p:nvSpPr>
          <p:cNvPr id="4" name="Slide Number Placeholder 3"/>
          <p:cNvSpPr>
            <a:spLocks noGrp="1"/>
          </p:cNvSpPr>
          <p:nvPr>
            <p:ph type="sldNum" sz="quarter" idx="10"/>
            <p:custDataLst>
              <p:tags r:id="rId3"/>
            </p:custDataLst>
          </p:nvPr>
        </p:nvSpPr>
        <p:spPr/>
        <p:txBody>
          <a:bodyPr/>
          <a:lstStyle/>
          <a:p>
            <a:fld id="{16978524-E623-4D6E-B8DC-FF35E837A3FA}" type="slidenum">
              <a:rPr lang="en-US" smtClean="0"/>
              <a:t>46</a:t>
            </a:fld>
            <a:endParaRPr lang="en-US"/>
          </a:p>
        </p:txBody>
      </p:sp>
    </p:spTree>
    <p:extLst>
      <p:ext uri="{BB962C8B-B14F-4D97-AF65-F5344CB8AC3E}">
        <p14:creationId xmlns:p14="http://schemas.microsoft.com/office/powerpoint/2010/main" val="19473620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47</a:t>
            </a:fld>
            <a:endParaRPr lang="en-US"/>
          </a:p>
        </p:txBody>
      </p:sp>
    </p:spTree>
    <p:extLst>
      <p:ext uri="{BB962C8B-B14F-4D97-AF65-F5344CB8AC3E}">
        <p14:creationId xmlns:p14="http://schemas.microsoft.com/office/powerpoint/2010/main" val="40483109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93" rtl="0" eaLnBrk="1" fontAlgn="auto" latinLnBrk="0" hangingPunct="1">
              <a:lnSpc>
                <a:spcPct val="100000"/>
              </a:lnSpc>
              <a:spcBef>
                <a:spcPts val="0"/>
              </a:spcBef>
              <a:spcAft>
                <a:spcPts val="0"/>
              </a:spcAft>
              <a:buClrTx/>
              <a:buSzTx/>
              <a:buFontTx/>
              <a:buNone/>
              <a:tabLst/>
              <a:defRPr/>
            </a:pPr>
            <a:r>
              <a:rPr lang="es-ES" dirty="0"/>
              <a:t>El póster se encuentra en la página 1.27 de la Guía del capacitador, en la página 1.23 del Manual del estudiante y en los folletos para estudiantes.</a:t>
            </a:r>
            <a:endParaRPr lang="en-US" dirty="0"/>
          </a:p>
        </p:txBody>
      </p:sp>
      <p:sp>
        <p:nvSpPr>
          <p:cNvPr id="4" name="Slide Number Placeholder 3"/>
          <p:cNvSpPr>
            <a:spLocks noGrp="1"/>
          </p:cNvSpPr>
          <p:nvPr>
            <p:ph type="sldNum" sz="quarter" idx="5"/>
          </p:nvPr>
        </p:nvSpPr>
        <p:spPr/>
        <p:txBody>
          <a:bodyPr/>
          <a:lstStyle/>
          <a:p>
            <a:fld id="{A41AFC40-C805-48A5-99A5-6B168DAB9FB8}" type="slidenum">
              <a:rPr lang="en-US" smtClean="0"/>
              <a:t>48</a:t>
            </a:fld>
            <a:endParaRPr lang="en-US"/>
          </a:p>
        </p:txBody>
      </p:sp>
    </p:spTree>
    <p:extLst>
      <p:ext uri="{BB962C8B-B14F-4D97-AF65-F5344CB8AC3E}">
        <p14:creationId xmlns:p14="http://schemas.microsoft.com/office/powerpoint/2010/main" val="22462517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49</a:t>
            </a:fld>
            <a:endParaRPr lang="en-US"/>
          </a:p>
        </p:txBody>
      </p:sp>
    </p:spTree>
    <p:extLst>
      <p:ext uri="{BB962C8B-B14F-4D97-AF65-F5344CB8AC3E}">
        <p14:creationId xmlns:p14="http://schemas.microsoft.com/office/powerpoint/2010/main" val="33526371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r>
              <a:rPr lang="es" sz="1800" b="0" i="0" strike="noStrike" cap="none" baseline="0">
                <a:solidFill>
                  <a:srgbClr val="000000"/>
                </a:solidFill>
                <a:effectLst/>
                <a:latin typeface="Calibri"/>
              </a:rPr>
              <a:t>Para conversar:</a:t>
            </a:r>
          </a:p>
          <a:p>
            <a:r>
              <a:rPr lang="es" sz="1800" b="0" i="0" strike="noStrike" cap="none" baseline="0">
                <a:solidFill>
                  <a:srgbClr val="000000"/>
                </a:solidFill>
                <a:effectLst/>
                <a:latin typeface="Calibri"/>
              </a:rPr>
              <a:t>Instrucciones en la etiqueta</a:t>
            </a:r>
          </a:p>
          <a:p>
            <a:endParaRPr lang="en-US"/>
          </a:p>
        </p:txBody>
      </p:sp>
      <p:sp>
        <p:nvSpPr>
          <p:cNvPr id="4" name="Slide Number Placeholder 3"/>
          <p:cNvSpPr>
            <a:spLocks noGrp="1"/>
          </p:cNvSpPr>
          <p:nvPr>
            <p:ph type="sldNum" sz="quarter" idx="10"/>
            <p:custDataLst>
              <p:tags r:id="rId3"/>
            </p:custDataLst>
          </p:nvPr>
        </p:nvSpPr>
        <p:spPr/>
        <p:txBody>
          <a:bodyPr/>
          <a:lstStyle/>
          <a:p>
            <a:fld id="{16978524-E623-4D6E-B8DC-FF35E837A3FA}" type="slidenum">
              <a:rPr lang="en-US" smtClean="0"/>
              <a:t>50</a:t>
            </a:fld>
            <a:endParaRPr lang="en-US"/>
          </a:p>
        </p:txBody>
      </p:sp>
    </p:spTree>
    <p:extLst>
      <p:ext uri="{BB962C8B-B14F-4D97-AF65-F5344CB8AC3E}">
        <p14:creationId xmlns:p14="http://schemas.microsoft.com/office/powerpoint/2010/main" val="3920354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s" sz="1800" b="0" i="0" strike="noStrike" cap="none" baseline="0" dirty="0">
                <a:solidFill>
                  <a:srgbClr val="000000"/>
                </a:solidFill>
                <a:effectLst/>
                <a:latin typeface="Calibri"/>
              </a:rPr>
              <a:t>Pídales a los participantes que piensen en enfermedades que esperarían ver en su programa de cuidado infantil. Anote el nombre de las enfermedades en la pizarra blanca, </a:t>
            </a:r>
            <a:r>
              <a:rPr lang="en-US" sz="1800" b="0" i="0" strike="noStrike" cap="none" baseline="0" dirty="0" err="1">
                <a:solidFill>
                  <a:srgbClr val="000000"/>
                </a:solidFill>
                <a:effectLst/>
                <a:latin typeface="Calibri"/>
              </a:rPr>
              <a:t>papel</a:t>
            </a:r>
            <a:r>
              <a:rPr lang="en-US" sz="1800" b="0" i="0" strike="noStrike" cap="none" baseline="0" dirty="0">
                <a:solidFill>
                  <a:srgbClr val="000000"/>
                </a:solidFill>
                <a:effectLst/>
                <a:latin typeface="Calibri"/>
              </a:rPr>
              <a:t> </a:t>
            </a:r>
            <a:r>
              <a:rPr lang="en-US" sz="1800" b="0" i="0" strike="noStrike" cap="none" baseline="0" dirty="0" err="1">
                <a:solidFill>
                  <a:srgbClr val="000000"/>
                </a:solidFill>
                <a:effectLst/>
                <a:latin typeface="Calibri"/>
              </a:rPr>
              <a:t>grande</a:t>
            </a:r>
            <a:r>
              <a:rPr lang="en-US" sz="1800" b="0" i="0" strike="noStrike" cap="none" baseline="0" dirty="0">
                <a:solidFill>
                  <a:srgbClr val="000000"/>
                </a:solidFill>
                <a:effectLst/>
                <a:latin typeface="Calibri"/>
              </a:rPr>
              <a:t> (flip chart) </a:t>
            </a:r>
            <a:r>
              <a:rPr lang="es" sz="1800" b="0" i="0" strike="noStrike" cap="none" baseline="0" dirty="0">
                <a:solidFill>
                  <a:srgbClr val="000000"/>
                </a:solidFill>
                <a:effectLst/>
                <a:latin typeface="Calibri"/>
              </a:rPr>
              <a:t>o en el pizarrón.</a:t>
            </a:r>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5</a:t>
            </a:fld>
            <a:endParaRPr lang="en-US"/>
          </a:p>
        </p:txBody>
      </p:sp>
    </p:spTree>
    <p:extLst>
      <p:ext uri="{BB962C8B-B14F-4D97-AF65-F5344CB8AC3E}">
        <p14:creationId xmlns:p14="http://schemas.microsoft.com/office/powerpoint/2010/main" val="36013492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r>
              <a:rPr lang="es" sz="1800" b="0" i="0" strike="noStrike" cap="none" baseline="0">
                <a:solidFill>
                  <a:srgbClr val="000000"/>
                </a:solidFill>
                <a:effectLst/>
                <a:latin typeface="Calibri"/>
              </a:rPr>
              <a:t>Participe en el programa de reciclaje de su comunidad. No hacen falta contenedores con pedal para el pie para los artículos recicables del aula. </a:t>
            </a:r>
          </a:p>
        </p:txBody>
      </p:sp>
      <p:sp>
        <p:nvSpPr>
          <p:cNvPr id="4" name="Slide Number Placeholder 3"/>
          <p:cNvSpPr>
            <a:spLocks noGrp="1"/>
          </p:cNvSpPr>
          <p:nvPr>
            <p:ph type="sldNum" sz="quarter" idx="10"/>
            <p:custDataLst>
              <p:tags r:id="rId3"/>
            </p:custDataLst>
          </p:nvPr>
        </p:nvSpPr>
        <p:spPr/>
        <p:txBody>
          <a:bodyPr/>
          <a:lstStyle/>
          <a:p>
            <a:fld id="{16978524-E623-4D6E-B8DC-FF35E837A3FA}" type="slidenum">
              <a:rPr lang="en-US" smtClean="0"/>
              <a:t>51</a:t>
            </a:fld>
            <a:endParaRPr lang="en-US"/>
          </a:p>
        </p:txBody>
      </p:sp>
    </p:spTree>
    <p:extLst>
      <p:ext uri="{BB962C8B-B14F-4D97-AF65-F5344CB8AC3E}">
        <p14:creationId xmlns:p14="http://schemas.microsoft.com/office/powerpoint/2010/main" val="14152977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s" sz="1800" b="0" i="0" strike="noStrike" cap="none" baseline="0" dirty="0">
                <a:solidFill>
                  <a:srgbClr val="000000"/>
                </a:solidFill>
                <a:effectLst/>
                <a:latin typeface="Calibri"/>
              </a:rPr>
              <a:t>Tire</a:t>
            </a:r>
            <a:r>
              <a:rPr lang="es-ES_tradnl" sz="1800" b="0" i="0" strike="noStrike" cap="none" baseline="0" dirty="0">
                <a:solidFill>
                  <a:srgbClr val="000000"/>
                </a:solidFill>
                <a:effectLst/>
                <a:latin typeface="Calibri"/>
              </a:rPr>
              <a:t> inmediatamente</a:t>
            </a:r>
            <a:r>
              <a:rPr lang="es" sz="1800" b="0" i="0" strike="noStrike" cap="none" baseline="0" dirty="0">
                <a:solidFill>
                  <a:srgbClr val="000000"/>
                </a:solidFill>
                <a:effectLst/>
                <a:latin typeface="Calibri"/>
              </a:rPr>
              <a:t> los pañales, guantes, servilletas y pañuelos desechables sucios en un contendedor de basura o pañales adecuado</a:t>
            </a:r>
            <a:r>
              <a:rPr lang="es-ES_tradnl" sz="1800" b="0" i="0" strike="noStrike" cap="none" baseline="0" dirty="0">
                <a:solidFill>
                  <a:srgbClr val="000000"/>
                </a:solidFill>
                <a:effectLst/>
                <a:latin typeface="Calibri"/>
              </a:rPr>
              <a:t>.</a:t>
            </a:r>
            <a:endParaRPr lang="es" sz="1800" b="0" i="0" strike="noStrike" cap="none" baseline="0" dirty="0">
              <a:solidFill>
                <a:srgbClr val="000000"/>
              </a:solidFill>
              <a:effectLst/>
              <a:latin typeface="Calibri"/>
            </a:endParaRPr>
          </a:p>
          <a:p>
            <a:endParaRPr lang="en-US" dirty="0"/>
          </a:p>
        </p:txBody>
      </p:sp>
      <p:sp>
        <p:nvSpPr>
          <p:cNvPr id="4" name="Slide Number Placeholder 3"/>
          <p:cNvSpPr>
            <a:spLocks noGrp="1"/>
          </p:cNvSpPr>
          <p:nvPr>
            <p:ph type="sldNum" sz="quarter" idx="10"/>
            <p:custDataLst>
              <p:tags r:id="rId3"/>
            </p:custDataLst>
          </p:nvPr>
        </p:nvSpPr>
        <p:spPr/>
        <p:txBody>
          <a:bodyPr/>
          <a:lstStyle/>
          <a:p>
            <a:fld id="{16978524-E623-4D6E-B8DC-FF35E837A3FA}" type="slidenum">
              <a:rPr lang="en-US" smtClean="0"/>
              <a:t>52</a:t>
            </a:fld>
            <a:endParaRPr lang="en-US"/>
          </a:p>
        </p:txBody>
      </p:sp>
    </p:spTree>
    <p:extLst>
      <p:ext uri="{BB962C8B-B14F-4D97-AF65-F5344CB8AC3E}">
        <p14:creationId xmlns:p14="http://schemas.microsoft.com/office/powerpoint/2010/main" val="10637860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r>
              <a:rPr lang="es" sz="1800" b="0" i="0" strike="noStrike" cap="none" baseline="0" dirty="0">
                <a:solidFill>
                  <a:srgbClr val="000000"/>
                </a:solidFill>
                <a:effectLst/>
                <a:latin typeface="Calibri"/>
              </a:rPr>
              <a:t>Muchas mesas para cambiar pañales disponen de una correa y una baranda para mayor seguridad. Siempre tenga al niño agarrado y nunca lo deje sin supervisión. Protéjase la espalda con una mesa a una altura cómoda y usando las técnicas correctas para levantar objetos.</a:t>
            </a:r>
          </a:p>
        </p:txBody>
      </p:sp>
      <p:sp>
        <p:nvSpPr>
          <p:cNvPr id="4" name="Slide Number Placeholder 3"/>
          <p:cNvSpPr>
            <a:spLocks noGrp="1"/>
          </p:cNvSpPr>
          <p:nvPr>
            <p:ph type="sldNum" sz="quarter" idx="10"/>
            <p:custDataLst>
              <p:tags r:id="rId3"/>
            </p:custDataLst>
          </p:nvPr>
        </p:nvSpPr>
        <p:spPr/>
        <p:txBody>
          <a:bodyPr/>
          <a:lstStyle/>
          <a:p>
            <a:fld id="{16978524-E623-4D6E-B8DC-FF35E837A3FA}" type="slidenum">
              <a:rPr lang="en-US" smtClean="0"/>
              <a:t>53</a:t>
            </a:fld>
            <a:endParaRPr lang="en-US"/>
          </a:p>
        </p:txBody>
      </p:sp>
    </p:spTree>
    <p:extLst>
      <p:ext uri="{BB962C8B-B14F-4D97-AF65-F5344CB8AC3E}">
        <p14:creationId xmlns:p14="http://schemas.microsoft.com/office/powerpoint/2010/main" val="2512623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s" sz="1200" b="0" i="0" strike="noStrike" cap="none" baseline="0" dirty="0">
                <a:solidFill>
                  <a:srgbClr val="000000"/>
                </a:solidFill>
                <a:effectLst/>
                <a:latin typeface="Calibri"/>
              </a:rPr>
              <a:t>No lave ni enjuague pañales o ropa que se hayan ensuciado con heces en el centro de cuidado infantil. El riesgo de salpicadura y contaminación de las manos, lavamanos y superficies del baño aumenta el riesgo de propagar gérmenes que podrían provocar infecciones. Toda la ropa sucia debe colocarse en una bolsa plástica, bien cerrada, y debe enviarse a la casa con el niño sin enjuagarse. Infórmeles a los padres sobre este procedimiento y por qué es importante, puesto que podrían solicitar que los pañales y pantaloncitos de transición se enjuaguen para evitar que se manchen.</a:t>
            </a:r>
          </a:p>
          <a:p>
            <a:endParaRPr lang="en-US" dirty="0"/>
          </a:p>
          <a:p>
            <a:pPr marL="0" marR="0" lvl="0" indent="0" algn="l" defTabSz="914293" rtl="0" eaLnBrk="1" fontAlgn="auto" latinLnBrk="0" hangingPunct="1">
              <a:lnSpc>
                <a:spcPct val="100000"/>
              </a:lnSpc>
              <a:spcBef>
                <a:spcPts val="0"/>
              </a:spcBef>
              <a:spcAft>
                <a:spcPts val="0"/>
              </a:spcAft>
              <a:buClrTx/>
              <a:buSzTx/>
              <a:buFontTx/>
              <a:buNone/>
              <a:tabLst/>
              <a:defRPr/>
            </a:pPr>
            <a:r>
              <a:rPr lang="es-ES" sz="1200" dirty="0"/>
              <a:t>Este póster sobre cambio de pañales se encuentra en las páginas 1.32-1.33 de la Guía del capacitador, en las páginas 1.27-1.28 del Manual del estudiante y en el paquete de folletos para el estudiante.</a:t>
            </a:r>
            <a:endParaRPr lang="en-US" dirty="0"/>
          </a:p>
        </p:txBody>
      </p:sp>
      <p:sp>
        <p:nvSpPr>
          <p:cNvPr id="4" name="Slide Number Placeholder 3"/>
          <p:cNvSpPr>
            <a:spLocks noGrp="1"/>
          </p:cNvSpPr>
          <p:nvPr>
            <p:ph type="sldNum" sz="quarter" idx="10"/>
            <p:custDataLst>
              <p:tags r:id="rId3"/>
            </p:custDataLst>
          </p:nvPr>
        </p:nvSpPr>
        <p:spPr/>
        <p:txBody>
          <a:bodyPr/>
          <a:lstStyle/>
          <a:p>
            <a:fld id="{16978524-E623-4D6E-B8DC-FF35E837A3FA}" type="slidenum">
              <a:rPr lang="en-US" smtClean="0"/>
              <a:t>54</a:t>
            </a:fld>
            <a:endParaRPr lang="en-US"/>
          </a:p>
        </p:txBody>
      </p:sp>
    </p:spTree>
    <p:extLst>
      <p:ext uri="{BB962C8B-B14F-4D97-AF65-F5344CB8AC3E}">
        <p14:creationId xmlns:p14="http://schemas.microsoft.com/office/powerpoint/2010/main" val="2512623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r>
              <a:rPr lang="es" sz="1200" b="0" i="0" strike="noStrike" cap="none" baseline="0" dirty="0">
                <a:solidFill>
                  <a:srgbClr val="000000"/>
                </a:solidFill>
                <a:effectLst/>
                <a:latin typeface="Calibri"/>
              </a:rPr>
              <a:t>Lo más recomendable para las necesidades de uso del baño de los niños son los inodoros de tamaño infantil o los banquitos para alcanzar un inodoro normal. Si se usan bacinicas para enseñarles a los niños a usar el inodoro, debe usarlas solo en el área del baño y fuera del alcance de los inodoros u otras </a:t>
            </a:r>
            <a:r>
              <a:rPr lang="es-MX" sz="1200" b="0" i="0" strike="noStrike" cap="none" baseline="0" noProof="0" dirty="0">
                <a:solidFill>
                  <a:srgbClr val="000000"/>
                </a:solidFill>
                <a:effectLst/>
                <a:latin typeface="Calibri"/>
              </a:rPr>
              <a:t>bacinicas</a:t>
            </a:r>
            <a:r>
              <a:rPr lang="es" sz="1200" b="0" i="0" strike="noStrike" cap="none" baseline="0" dirty="0">
                <a:solidFill>
                  <a:srgbClr val="000000"/>
                </a:solidFill>
                <a:effectLst/>
                <a:latin typeface="Calibri"/>
              </a:rPr>
              <a:t>. Después de usar una bacinica:</a:t>
            </a:r>
          </a:p>
          <a:p>
            <a:pPr marL="0" marR="0" lvl="1" indent="0" algn="l" defTabSz="914293" rtl="0" eaLnBrk="1" fontAlgn="auto" latinLnBrk="0" hangingPunct="1">
              <a:lnSpc>
                <a:spcPct val="100000"/>
              </a:lnSpc>
              <a:spcBef>
                <a:spcPct val="0"/>
              </a:spcBef>
              <a:spcAft>
                <a:spcPct val="0"/>
              </a:spcAft>
              <a:buClrTx/>
              <a:buSzTx/>
              <a:buFontTx/>
              <a:buNone/>
              <a:defRPr/>
            </a:pPr>
            <a:r>
              <a:rPr lang="en-US" sz="1200" kern="1200" dirty="0">
                <a:solidFill>
                  <a:schemeClr val="tx1"/>
                </a:solidFill>
                <a:effectLst/>
                <a:latin typeface="+mn-lt"/>
                <a:ea typeface="+mn-ea"/>
                <a:cs typeface="+mn-cs"/>
              </a:rPr>
              <a:t>          </a:t>
            </a:r>
          </a:p>
          <a:p>
            <a:pPr marL="0" marR="0" lvl="1" indent="0" algn="l" defTabSz="914293" rtl="0" eaLnBrk="1" fontAlgn="auto" latinLnBrk="0" hangingPunct="1">
              <a:lnSpc>
                <a:spcPct val="100000"/>
              </a:lnSpc>
              <a:spcBef>
                <a:spcPct val="0"/>
              </a:spcBef>
              <a:spcAft>
                <a:spcPct val="0"/>
              </a:spcAft>
              <a:buClrTx/>
              <a:buSzTx/>
              <a:buFontTx/>
              <a:buNone/>
              <a:defRPr/>
            </a:pPr>
            <a:r>
              <a:rPr lang="es" sz="1200" b="0" i="0" strike="noStrike" cap="none" baseline="0" dirty="0">
                <a:solidFill>
                  <a:srgbClr val="000000"/>
                </a:solidFill>
                <a:effectLst/>
                <a:latin typeface="Calibri"/>
              </a:rPr>
              <a:t>Ayude al niño a lavarse las manos.  Mueva al niño a un lugar donde esté supervisado, lejos de las actividades de limpieza y desinfección.</a:t>
            </a:r>
          </a:p>
          <a:p>
            <a:pPr marL="0" marR="0" lvl="1" indent="0" algn="l" defTabSz="914293" rtl="0" eaLnBrk="1" fontAlgn="auto" latinLnBrk="0" hangingPunct="1">
              <a:lnSpc>
                <a:spcPct val="100000"/>
              </a:lnSpc>
              <a:spcBef>
                <a:spcPct val="0"/>
              </a:spcBef>
              <a:spcAft>
                <a:spcPct val="0"/>
              </a:spcAft>
              <a:buClrTx/>
              <a:buSzTx/>
              <a:buFontTx/>
              <a:buNone/>
              <a:defRPr/>
            </a:pPr>
            <a:r>
              <a:rPr lang="es" sz="1200" b="0" i="0" strike="noStrike" cap="none" baseline="0" dirty="0">
                <a:solidFill>
                  <a:srgbClr val="000000"/>
                </a:solidFill>
                <a:effectLst/>
                <a:latin typeface="Calibri"/>
              </a:rPr>
              <a:t>Vacíe de inmediato el contenido en un inodoro, con cuidado de no salpicar o tocar el agua en el inodoro.</a:t>
            </a:r>
          </a:p>
          <a:p>
            <a:pPr marL="0" marR="0" lvl="1" indent="0" algn="l" defTabSz="914293" rtl="0" eaLnBrk="1" fontAlgn="auto" latinLnBrk="0" hangingPunct="1">
              <a:lnSpc>
                <a:spcPct val="100000"/>
              </a:lnSpc>
              <a:spcBef>
                <a:spcPct val="0"/>
              </a:spcBef>
              <a:spcAft>
                <a:spcPct val="0"/>
              </a:spcAft>
              <a:buClrTx/>
              <a:buSzTx/>
              <a:buFontTx/>
              <a:buNone/>
              <a:defRPr/>
            </a:pPr>
            <a:r>
              <a:rPr lang="es" sz="1200" b="0" i="0" strike="noStrike" cap="none" baseline="0" dirty="0">
                <a:solidFill>
                  <a:srgbClr val="000000"/>
                </a:solidFill>
                <a:effectLst/>
                <a:latin typeface="Calibri"/>
              </a:rPr>
              <a:t>Enjuague la bacinica con agua y vacíe el agua en el inodoro.</a:t>
            </a:r>
          </a:p>
          <a:p>
            <a:pPr marL="0" marR="0" lvl="1" indent="0" algn="l" defTabSz="914293" rtl="0" eaLnBrk="1" fontAlgn="auto" latinLnBrk="0" hangingPunct="1">
              <a:lnSpc>
                <a:spcPct val="100000"/>
              </a:lnSpc>
              <a:spcBef>
                <a:spcPct val="0"/>
              </a:spcBef>
              <a:spcAft>
                <a:spcPct val="0"/>
              </a:spcAft>
              <a:buClrTx/>
              <a:buSzTx/>
              <a:buFontTx/>
              <a:buNone/>
              <a:defRPr/>
            </a:pPr>
            <a:r>
              <a:rPr lang="es" sz="1200" b="0" i="0" strike="noStrike" cap="none" baseline="0" dirty="0">
                <a:solidFill>
                  <a:srgbClr val="000000"/>
                </a:solidFill>
                <a:effectLst/>
                <a:latin typeface="Calibri"/>
              </a:rPr>
              <a:t>Lave la bacinica con agua y jabón. (Considere usar servilletas desechables.) Vacíe el agua con jabón en el inodoro. Vuelva a enjuagar. </a:t>
            </a:r>
          </a:p>
          <a:p>
            <a:pPr marL="0" marR="0" lvl="1" indent="0" algn="l" defTabSz="914293" rtl="0" eaLnBrk="1" fontAlgn="auto" latinLnBrk="0" hangingPunct="1">
              <a:lnSpc>
                <a:spcPct val="100000"/>
              </a:lnSpc>
              <a:spcBef>
                <a:spcPct val="0"/>
              </a:spcBef>
              <a:spcAft>
                <a:spcPct val="0"/>
              </a:spcAft>
              <a:buClrTx/>
              <a:buSzTx/>
              <a:buFontTx/>
              <a:buNone/>
              <a:defRPr/>
            </a:pPr>
            <a:r>
              <a:rPr lang="es" sz="1200" b="0" i="0" strike="noStrike" cap="none" baseline="0" dirty="0">
                <a:solidFill>
                  <a:srgbClr val="000000"/>
                </a:solidFill>
                <a:effectLst/>
                <a:latin typeface="Calibri"/>
              </a:rPr>
              <a:t>Vacíe el agua en el inodoro y bájele al agua. Rocíela con desinfectante según las instrucciones en la etiqueta. Lávese las manos. Deje que la bacinica se seque al aire. </a:t>
            </a:r>
          </a:p>
          <a:p>
            <a:endParaRPr lang="en-US" dirty="0"/>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55</a:t>
            </a:fld>
            <a:endParaRPr lang="en-US"/>
          </a:p>
        </p:txBody>
      </p:sp>
    </p:spTree>
    <p:extLst>
      <p:ext uri="{BB962C8B-B14F-4D97-AF65-F5344CB8AC3E}">
        <p14:creationId xmlns:p14="http://schemas.microsoft.com/office/powerpoint/2010/main" val="30625201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sz="1300" dirty="0"/>
              <a:t>Prevenga las enfermedades transmitidas por los alimentos comprando y almacenando alimentos de forma segura.</a:t>
            </a:r>
          </a:p>
          <a:p>
            <a:r>
              <a:rPr lang="es-ES" sz="1300" dirty="0"/>
              <a:t>Más consejos para la compra de alimentos:</a:t>
            </a:r>
          </a:p>
          <a:p>
            <a:r>
              <a:rPr lang="es-ES" sz="1300" dirty="0"/>
              <a:t>Compre únicamente </a:t>
            </a:r>
            <a:r>
              <a:rPr lang="es-ES" sz="1300" b="1" dirty="0"/>
              <a:t>carnes y aves que hayan sido inspeccionadas</a:t>
            </a:r>
            <a:r>
              <a:rPr lang="es-ES" sz="1300" dirty="0"/>
              <a:t>. El USDA garantiza que los productos cárnicos y avícolas sean seguros, saludables y estén correctamente etiquetados y empaquetados.</a:t>
            </a:r>
          </a:p>
          <a:p>
            <a:r>
              <a:rPr lang="es-ES" sz="1300" dirty="0"/>
              <a:t>Compre la carne, el pescado, las aves y los alimentos fríos al final y manténgalos separados de otros alimentos.</a:t>
            </a:r>
            <a:endParaRPr lang="en-US" sz="1300" dirty="0"/>
          </a:p>
          <a:p>
            <a:endParaRPr lang="en-US" sz="1300" dirty="0"/>
          </a:p>
          <a:p>
            <a:pPr lvl="0"/>
            <a:r>
              <a:rPr lang="es-ES" sz="1300" dirty="0"/>
              <a:t>Más consejos para almacenar alimentos de forma segura:</a:t>
            </a:r>
          </a:p>
          <a:p>
            <a:pPr lvl="0"/>
            <a:r>
              <a:rPr lang="es-ES" sz="1300" dirty="0"/>
              <a:t>Guarde los recipientes de alimentos por encima del piso (al menos a 6 pulgadas) en rejillas u otras superficies ranuradas limpias que permitan la circulación del aire.</a:t>
            </a:r>
          </a:p>
          <a:p>
            <a:pPr lvl="0"/>
            <a:r>
              <a:rPr lang="es-ES" sz="1300" dirty="0"/>
              <a:t>Mantener los almacenes libres de humedad. Repare todos los agujeros y grietas en los almacenes para evitar la infestación de plagas.</a:t>
            </a:r>
          </a:p>
          <a:p>
            <a:pPr lvl="0"/>
            <a:r>
              <a:rPr lang="es-ES" sz="1300" dirty="0"/>
              <a:t>Guarde los alimentos separados de los que no lo son alimentos.</a:t>
            </a:r>
          </a:p>
          <a:p>
            <a:pPr lvl="0"/>
            <a:r>
              <a:rPr lang="es-ES" sz="1300" dirty="0"/>
              <a:t>Preste atención a las fechas de vencimiento y rote los alimentos almacenados.</a:t>
            </a:r>
            <a:endParaRPr lang="en-US" sz="1300" dirty="0"/>
          </a:p>
        </p:txBody>
      </p:sp>
      <p:sp>
        <p:nvSpPr>
          <p:cNvPr id="4" name="Slide Number Placeholder 3"/>
          <p:cNvSpPr>
            <a:spLocks noGrp="1"/>
          </p:cNvSpPr>
          <p:nvPr>
            <p:ph type="sldNum" sz="quarter" idx="10"/>
          </p:nvPr>
        </p:nvSpPr>
        <p:spPr/>
        <p:txBody>
          <a:bodyPr/>
          <a:lstStyle/>
          <a:p>
            <a:pPr marL="0" marR="0" lvl="0" indent="0" algn="r" defTabSz="457146" rtl="0" eaLnBrk="1" fontAlgn="auto" latinLnBrk="0" hangingPunct="1">
              <a:lnSpc>
                <a:spcPct val="100000"/>
              </a:lnSpc>
              <a:spcBef>
                <a:spcPts val="0"/>
              </a:spcBef>
              <a:spcAft>
                <a:spcPts val="0"/>
              </a:spcAft>
              <a:buClrTx/>
              <a:buSzTx/>
              <a:buFontTx/>
              <a:buNone/>
              <a:tabLst/>
              <a:defRPr/>
            </a:pPr>
            <a:fld id="{A41AFC40-C805-48A5-99A5-6B168DAB9FB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46" rtl="0" eaLnBrk="1" fontAlgn="auto" latinLnBrk="0" hangingPunct="1">
                <a:lnSpc>
                  <a:spcPct val="100000"/>
                </a:lnSpc>
                <a:spcBef>
                  <a:spcPts val="0"/>
                </a:spcBef>
                <a:spcAft>
                  <a:spcPts val="0"/>
                </a:spcAft>
                <a:buClrTx/>
                <a:buSzTx/>
                <a:buFontTx/>
                <a:buNone/>
                <a:tabLst/>
                <a:defRPr/>
              </a:pPr>
              <a:t>57</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96842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sz="1300" dirty="0"/>
              <a:t>Prevenga las enfermedades transmitidas por los alimentos preparándolos de forma segura y limpiándolos y desinfectándolos adecuadamente.</a:t>
            </a:r>
          </a:p>
          <a:p>
            <a:endParaRPr lang="es-ES" sz="1300" dirty="0"/>
          </a:p>
          <a:p>
            <a:r>
              <a:rPr lang="es-ES" sz="1300" dirty="0"/>
              <a:t>Más consejos para la preparación de alimentos:</a:t>
            </a:r>
          </a:p>
          <a:p>
            <a:r>
              <a:rPr lang="es-ES" sz="1300" dirty="0"/>
              <a:t>Lave la parte superior de las latas antes de abrirlas.</a:t>
            </a:r>
            <a:endParaRPr lang="en-US" sz="1300" dirty="0"/>
          </a:p>
        </p:txBody>
      </p:sp>
      <p:sp>
        <p:nvSpPr>
          <p:cNvPr id="4" name="Slide Number Placeholder 3"/>
          <p:cNvSpPr>
            <a:spLocks noGrp="1"/>
          </p:cNvSpPr>
          <p:nvPr>
            <p:ph type="sldNum" sz="quarter" idx="10"/>
          </p:nvPr>
        </p:nvSpPr>
        <p:spPr/>
        <p:txBody>
          <a:bodyPr/>
          <a:lstStyle/>
          <a:p>
            <a:pPr marL="0" marR="0" lvl="0" indent="0" algn="r" defTabSz="457146" rtl="0" eaLnBrk="1" fontAlgn="auto" latinLnBrk="0" hangingPunct="1">
              <a:lnSpc>
                <a:spcPct val="100000"/>
              </a:lnSpc>
              <a:spcBef>
                <a:spcPts val="0"/>
              </a:spcBef>
              <a:spcAft>
                <a:spcPts val="0"/>
              </a:spcAft>
              <a:buClrTx/>
              <a:buSzTx/>
              <a:buFontTx/>
              <a:buNone/>
              <a:tabLst/>
              <a:defRPr/>
            </a:pPr>
            <a:fld id="{A41AFC40-C805-48A5-99A5-6B168DAB9FB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46" rtl="0" eaLnBrk="1" fontAlgn="auto" latinLnBrk="0" hangingPunct="1">
                <a:lnSpc>
                  <a:spcPct val="100000"/>
                </a:lnSpc>
                <a:spcBef>
                  <a:spcPts val="0"/>
                </a:spcBef>
                <a:spcAft>
                  <a:spcPts val="0"/>
                </a:spcAft>
                <a:buClrTx/>
                <a:buSzTx/>
                <a:buFontTx/>
                <a:buNone/>
                <a:tabLst/>
                <a:defRPr/>
              </a:pPr>
              <a:t>58</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35144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endParaRPr lang="en-US" sz="1800" dirty="0"/>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59</a:t>
            </a:fld>
            <a:endParaRPr lang="en-US"/>
          </a:p>
        </p:txBody>
      </p:sp>
    </p:spTree>
    <p:extLst>
      <p:ext uri="{BB962C8B-B14F-4D97-AF65-F5344CB8AC3E}">
        <p14:creationId xmlns:p14="http://schemas.microsoft.com/office/powerpoint/2010/main" val="3649130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60</a:t>
            </a:fld>
            <a:endParaRPr lang="en-US" dirty="0"/>
          </a:p>
        </p:txBody>
      </p:sp>
    </p:spTree>
    <p:extLst>
      <p:ext uri="{BB962C8B-B14F-4D97-AF65-F5344CB8AC3E}">
        <p14:creationId xmlns:p14="http://schemas.microsoft.com/office/powerpoint/2010/main" val="19391558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endParaRPr lang="en-US" dirty="0"/>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61</a:t>
            </a:fld>
            <a:endParaRPr lang="en-US"/>
          </a:p>
        </p:txBody>
      </p:sp>
    </p:spTree>
    <p:extLst>
      <p:ext uri="{BB962C8B-B14F-4D97-AF65-F5344CB8AC3E}">
        <p14:creationId xmlns:p14="http://schemas.microsoft.com/office/powerpoint/2010/main" val="881829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 sz="1200" b="0" i="0" strike="noStrike" cap="none" baseline="0" dirty="0">
                <a:solidFill>
                  <a:srgbClr val="000000"/>
                </a:solidFill>
                <a:effectLst/>
                <a:latin typeface="Calibri"/>
              </a:rPr>
              <a:t>Notas: La prevención de enfermedades infecciosas ayuda a las familias y a los profesionales del cuidado infantil a mejorar su calidad de vida y ahorrar tiempo, costos de atención médica y pérdida de días de trabajo.</a:t>
            </a:r>
          </a:p>
        </p:txBody>
      </p:sp>
      <p:sp>
        <p:nvSpPr>
          <p:cNvPr id="4" name="Slide Number Placeholder 3"/>
          <p:cNvSpPr>
            <a:spLocks noGrp="1"/>
          </p:cNvSpPr>
          <p:nvPr>
            <p:ph type="sldNum" sz="quarter" idx="10"/>
          </p:nvPr>
        </p:nvSpPr>
        <p:spPr/>
        <p:txBody>
          <a:bodyPr/>
          <a:lstStyle/>
          <a:p>
            <a:fld id="{16978524-E623-4D6E-B8DC-FF35E837A3FA}" type="slidenum">
              <a:rPr lang="en-US" smtClean="0"/>
              <a:t>6</a:t>
            </a:fld>
            <a:endParaRPr lang="en-US"/>
          </a:p>
        </p:txBody>
      </p:sp>
    </p:spTree>
    <p:extLst>
      <p:ext uri="{BB962C8B-B14F-4D97-AF65-F5344CB8AC3E}">
        <p14:creationId xmlns:p14="http://schemas.microsoft.com/office/powerpoint/2010/main" val="13098992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dirty="0"/>
              <a:t>Este cartel se puede encontrar en la página 1.40 de la Guía del capacitador, en la página 1.36 del Manual del estudiante y en los folletos para estudiantes.</a:t>
            </a:r>
          </a:p>
          <a:p>
            <a:endParaRPr lang="es-ES" dirty="0"/>
          </a:p>
          <a:p>
            <a:r>
              <a:rPr lang="es-ES" dirty="0"/>
              <a:t>Hay otros dos carteles sobre el cepillado de dientes, uno para niños con necesidades especiales y otro para bebés y niños pequeños.</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62</a:t>
            </a:fld>
            <a:endParaRPr lang="en-US" dirty="0"/>
          </a:p>
        </p:txBody>
      </p:sp>
    </p:spTree>
    <p:extLst>
      <p:ext uri="{BB962C8B-B14F-4D97-AF65-F5344CB8AC3E}">
        <p14:creationId xmlns:p14="http://schemas.microsoft.com/office/powerpoint/2010/main" val="7717155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s" sz="1800" b="0" i="0" strike="noStrike" cap="none" baseline="0" dirty="0">
                <a:solidFill>
                  <a:srgbClr val="000000"/>
                </a:solidFill>
                <a:effectLst/>
                <a:latin typeface="Calibri"/>
              </a:rPr>
              <a:t>El aire contaminado puede detonar muchos problemas de salud. No se permite fumar en los centros de cuidado infantil con licencia conforme a las reglamentaciones para el otorgamiento de licencias.</a:t>
            </a:r>
          </a:p>
          <a:p>
            <a:pPr marL="0" marR="0" indent="0" algn="l" defTabSz="914400" rtl="0" eaLnBrk="1" fontAlgn="auto" latinLnBrk="0" hangingPunct="1">
              <a:lnSpc>
                <a:spcPct val="100000"/>
              </a:lnSpc>
              <a:spcBef>
                <a:spcPct val="0"/>
              </a:spcBef>
              <a:spcAft>
                <a:spcPct val="0"/>
              </a:spcAft>
              <a:buClrTx/>
              <a:buSzTx/>
              <a:buFontTx/>
              <a:buNone/>
              <a:defRPr/>
            </a:pPr>
            <a:endParaRPr lang="es" sz="1800" b="0" i="0" strike="noStrike" cap="none" baseline="0" dirty="0">
              <a:solidFill>
                <a:srgbClr val="000000"/>
              </a:solidFill>
              <a:effectLst/>
              <a:latin typeface="Calibri"/>
            </a:endParaRPr>
          </a:p>
          <a:p>
            <a:pPr marL="0" marR="0" lvl="0" indent="0" algn="l" defTabSz="914400" rtl="0" eaLnBrk="1" fontAlgn="auto" latinLnBrk="0" hangingPunct="1">
              <a:lnSpc>
                <a:spcPct val="100000"/>
              </a:lnSpc>
              <a:spcBef>
                <a:spcPct val="0"/>
              </a:spcBef>
              <a:spcAft>
                <a:spcPct val="0"/>
              </a:spcAft>
              <a:buClrTx/>
              <a:buSzTx/>
              <a:buFontTx/>
              <a:buNone/>
              <a:tabLst/>
              <a:defRPr/>
            </a:pPr>
            <a:r>
              <a:rPr lang="es-ES" sz="1800" baseline="0" dirty="0"/>
              <a:t>Los </a:t>
            </a:r>
            <a:r>
              <a:rPr lang="es-ES" sz="1800" baseline="0" dirty="0" err="1"/>
              <a:t>COVs</a:t>
            </a:r>
            <a:r>
              <a:rPr lang="es-ES" sz="1800" baseline="0" dirty="0"/>
              <a:t> son compuestos orgánicos volátiles</a:t>
            </a:r>
            <a:endParaRPr lang="es" sz="1800" b="0" i="0" strike="noStrike" cap="none" baseline="0" dirty="0">
              <a:solidFill>
                <a:srgbClr val="000000"/>
              </a:solidFill>
              <a:effectLst/>
              <a:latin typeface="Calibri"/>
            </a:endParaRPr>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63</a:t>
            </a:fld>
            <a:endParaRPr lang="en-US"/>
          </a:p>
        </p:txBody>
      </p:sp>
    </p:spTree>
    <p:extLst>
      <p:ext uri="{BB962C8B-B14F-4D97-AF65-F5344CB8AC3E}">
        <p14:creationId xmlns:p14="http://schemas.microsoft.com/office/powerpoint/2010/main" val="24757269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En general, mejorar la ventilación de su edificio y pasar tiempo al aire libre ayudará a eliminar esos contaminantes del aire interior. También reducirá la propagación de enfermedades infecciosas transmitidas por el aire.</a:t>
            </a:r>
          </a:p>
          <a:p>
            <a:endParaRPr lang="es-ES" dirty="0"/>
          </a:p>
          <a:p>
            <a:endParaRPr lang="es-ES" dirty="0"/>
          </a:p>
          <a:p>
            <a:r>
              <a:rPr lang="es-ES" dirty="0"/>
              <a:t>¿Qué pasa si el aire exterior está contaminado con humo de incendios forestales o pesticidas? La siguiente diapositiva…</a:t>
            </a:r>
            <a:endParaRPr lang="en-US" dirty="0"/>
          </a:p>
        </p:txBody>
      </p:sp>
      <p:sp>
        <p:nvSpPr>
          <p:cNvPr id="4" name="Slide Number Placeholder 3"/>
          <p:cNvSpPr>
            <a:spLocks noGrp="1"/>
          </p:cNvSpPr>
          <p:nvPr>
            <p:ph type="sldNum" sz="quarter" idx="5"/>
          </p:nvPr>
        </p:nvSpPr>
        <p:spPr/>
        <p:txBody>
          <a:bodyPr/>
          <a:lstStyle/>
          <a:p>
            <a:fld id="{A41AFC40-C805-48A5-99A5-6B168DAB9FB8}" type="slidenum">
              <a:rPr lang="en-US" smtClean="0"/>
              <a:t>64</a:t>
            </a:fld>
            <a:endParaRPr lang="en-US" dirty="0"/>
          </a:p>
        </p:txBody>
      </p:sp>
    </p:spTree>
    <p:extLst>
      <p:ext uri="{BB962C8B-B14F-4D97-AF65-F5344CB8AC3E}">
        <p14:creationId xmlns:p14="http://schemas.microsoft.com/office/powerpoint/2010/main" val="11780984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r>
              <a:rPr lang="es" sz="1800" b="0" i="0" strike="noStrike" cap="none" baseline="0" dirty="0">
                <a:solidFill>
                  <a:srgbClr val="000000"/>
                </a:solidFill>
                <a:effectLst/>
                <a:latin typeface="Calibri"/>
              </a:rPr>
              <a:t>El humo, la niebla tóxica</a:t>
            </a:r>
            <a:r>
              <a:rPr lang="es-ES_tradnl" sz="1800" b="0" i="0" strike="noStrike" cap="none" baseline="0" dirty="0">
                <a:solidFill>
                  <a:srgbClr val="000000"/>
                </a:solidFill>
                <a:effectLst/>
                <a:latin typeface="Calibri"/>
              </a:rPr>
              <a:t> (“smog”)</a:t>
            </a:r>
            <a:r>
              <a:rPr lang="es" sz="1800" b="0" i="0" strike="noStrike" cap="none" baseline="0" dirty="0">
                <a:solidFill>
                  <a:srgbClr val="000000"/>
                </a:solidFill>
                <a:effectLst/>
                <a:latin typeface="Calibri"/>
              </a:rPr>
              <a:t>, los pesticidas en aerosol, los gases de procesos de fabricación y la emisión de gases de los automóviles pueden contaminar el aire en exteriores. Preste atención al índice de calidad del aire de la EPA.</a:t>
            </a:r>
          </a:p>
          <a:p>
            <a:pPr marL="0" marR="0">
              <a:lnSpc>
                <a:spcPct val="107000"/>
              </a:lnSpc>
              <a:spcBef>
                <a:spcPts val="0"/>
              </a:spcBef>
              <a:spcAft>
                <a:spcPts val="800"/>
              </a:spcAft>
            </a:pPr>
            <a:r>
              <a:rPr lang="es" sz="1800" b="0" i="0" strike="noStrike" cap="none" baseline="0" dirty="0">
                <a:solidFill>
                  <a:srgbClr val="000000"/>
                </a:solidFill>
                <a:effectLst/>
                <a:latin typeface="Calibri"/>
              </a:rPr>
              <a:t>Aunque por lo general es más saludable para los niños jugar al aire libre, a veces los niños deben quedarse en interiores. Ajuste su espacio interior para darles oportunidades</a:t>
            </a:r>
            <a:r>
              <a:rPr lang="es-ES_tradnl" sz="1800" b="0" i="0" strike="noStrike" cap="none" baseline="0" dirty="0">
                <a:solidFill>
                  <a:srgbClr val="000000"/>
                </a:solidFill>
                <a:effectLst/>
                <a:latin typeface="Calibri"/>
              </a:rPr>
              <a:t> de</a:t>
            </a:r>
            <a:r>
              <a:rPr lang="es" sz="1800" b="0" i="0" strike="noStrike" cap="none" baseline="0" dirty="0">
                <a:solidFill>
                  <a:srgbClr val="000000"/>
                </a:solidFill>
                <a:effectLst/>
                <a:latin typeface="Calibri"/>
              </a:rPr>
              <a:t> juego activo cuando los niños tengan que quedarse en interiores. </a:t>
            </a:r>
            <a:r>
              <a:rPr lang="es-ES" sz="1800" dirty="0">
                <a:effectLst/>
                <a:latin typeface="Calibri" panose="020F0502020204030204" pitchFamily="34" charset="0"/>
                <a:ea typeface="Calibri" panose="020F0502020204030204" pitchFamily="34" charset="0"/>
                <a:cs typeface="Times New Roman" panose="02020603050405020304" pitchFamily="18" charset="0"/>
              </a:rPr>
              <a:t>Esté preparado para responder al aire con humo que se produce debido a los incendios forestales.</a:t>
            </a:r>
          </a:p>
          <a:p>
            <a:pPr marL="0" marR="0">
              <a:lnSpc>
                <a:spcPct val="107000"/>
              </a:lnSpc>
              <a:spcBef>
                <a:spcPts val="0"/>
              </a:spcBef>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Lleve a los niños adentro cuando el aire exterior sea peligroso para respirar. Cierra las ventanas. Filtre el aire interior, si es posible.</a:t>
            </a:r>
          </a:p>
          <a:p>
            <a:pPr marL="0" marR="0">
              <a:lnSpc>
                <a:spcPct val="107000"/>
              </a:lnSpc>
              <a:spcBef>
                <a:spcPts val="0"/>
              </a:spcBef>
              <a:spcAft>
                <a:spcPts val="800"/>
              </a:spcAft>
            </a:pPr>
            <a:endParaRPr lang="es-ES" sz="1800" b="0" i="0" strike="noStrike" cap="none" baseline="0" dirty="0">
              <a:solidFill>
                <a:srgbClr val="000000"/>
              </a:solidFill>
              <a:effectLst/>
              <a:latin typeface="Calibri" panose="020F0502020204030204" pitchFamily="34" charset="0"/>
              <a:cs typeface="Times New Roman" panose="02020603050405020304" pitchFamily="18" charset="0"/>
            </a:endParaRPr>
          </a:p>
          <a:p>
            <a:pPr>
              <a:lnSpc>
                <a:spcPct val="107000"/>
              </a:lnSpc>
              <a:spcAft>
                <a:spcPts val="846"/>
              </a:spcAft>
            </a:pPr>
            <a:endParaRPr lang="en-US" sz="1800" baseline="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s-ES" sz="1800" dirty="0">
                <a:latin typeface="Calibri" panose="020F0502020204030204" pitchFamily="34" charset="0"/>
                <a:ea typeface="Calibri" panose="020F0502020204030204" pitchFamily="34" charset="0"/>
                <a:cs typeface="Times New Roman" panose="02020603050405020304" pitchFamily="18" charset="0"/>
              </a:rPr>
              <a:t>Actividad: verifique su puntaje AQI local usando airnow.gov</a:t>
            </a:r>
            <a:endParaRPr lang="es" sz="1800" b="0" i="0" strike="noStrike" cap="none" baseline="0" dirty="0">
              <a:solidFill>
                <a:srgbClr val="000000"/>
              </a:solidFill>
              <a:effectLst/>
              <a:latin typeface="Calibri"/>
            </a:endParaRPr>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65</a:t>
            </a:fld>
            <a:endParaRPr lang="en-US"/>
          </a:p>
        </p:txBody>
      </p:sp>
    </p:spTree>
    <p:extLst>
      <p:ext uri="{BB962C8B-B14F-4D97-AF65-F5344CB8AC3E}">
        <p14:creationId xmlns:p14="http://schemas.microsoft.com/office/powerpoint/2010/main" val="14781914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lnSpc>
                <a:spcPct val="107000"/>
              </a:lnSpc>
              <a:spcAft>
                <a:spcPts val="846"/>
              </a:spcAft>
            </a:pPr>
            <a:r>
              <a:rPr lang="es-ES" sz="1900" dirty="0">
                <a:latin typeface="Calibri" panose="020F0502020204030204" pitchFamily="34" charset="0"/>
                <a:ea typeface="Calibri" panose="020F0502020204030204" pitchFamily="34" charset="0"/>
                <a:cs typeface="Times New Roman" panose="02020603050405020304" pitchFamily="18" charset="0"/>
              </a:rPr>
              <a:t>Esté preparado para responder al aire con humo que se produce debido a los incendios forestales. Los niños con enfermedades crónicas como asma, alergias y otras enfermedades pueden tener aún más problemas para respirar.</a:t>
            </a:r>
            <a:endParaRPr lang="en-US" dirty="0"/>
          </a:p>
        </p:txBody>
      </p:sp>
      <p:sp>
        <p:nvSpPr>
          <p:cNvPr id="4" name="Slide Number Placeholder 3"/>
          <p:cNvSpPr>
            <a:spLocks noGrp="1"/>
          </p:cNvSpPr>
          <p:nvPr>
            <p:ph type="sldNum" sz="quarter" idx="10"/>
          </p:nvPr>
        </p:nvSpPr>
        <p:spPr/>
        <p:txBody>
          <a:bodyPr/>
          <a:lstStyle/>
          <a:p>
            <a:pPr marL="0" marR="0" lvl="0" indent="0" algn="r" defTabSz="457146" rtl="0" eaLnBrk="1" fontAlgn="auto" latinLnBrk="0" hangingPunct="1">
              <a:lnSpc>
                <a:spcPct val="100000"/>
              </a:lnSpc>
              <a:spcBef>
                <a:spcPts val="0"/>
              </a:spcBef>
              <a:spcAft>
                <a:spcPts val="0"/>
              </a:spcAft>
              <a:buClrTx/>
              <a:buSzTx/>
              <a:buFontTx/>
              <a:buNone/>
              <a:tabLst/>
              <a:defRPr/>
            </a:pPr>
            <a:fld id="{A41AFC40-C805-48A5-99A5-6B168DAB9FB8}" type="slidenum">
              <a:rPr kumimoji="0" lang="en-US" sz="13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146" rtl="0" eaLnBrk="1" fontAlgn="auto" latinLnBrk="0" hangingPunct="1">
                <a:lnSpc>
                  <a:spcPct val="100000"/>
                </a:lnSpc>
                <a:spcBef>
                  <a:spcPts val="0"/>
                </a:spcBef>
                <a:spcAft>
                  <a:spcPts val="0"/>
                </a:spcAft>
                <a:buClrTx/>
                <a:buSzTx/>
                <a:buFontTx/>
                <a:buNone/>
                <a:tabLst/>
                <a:defRPr/>
              </a:pPr>
              <a:t>66</a:t>
            </a:fld>
            <a:endParaRPr kumimoji="0" lang="en-US" sz="13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6149160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r>
              <a:rPr lang="es" sz="1200" b="0" i="0" strike="noStrike" cap="none" baseline="0" dirty="0">
                <a:solidFill>
                  <a:srgbClr val="000000"/>
                </a:solidFill>
                <a:effectLst/>
                <a:latin typeface="Calibri"/>
              </a:rPr>
              <a:t>El agua de la</a:t>
            </a:r>
            <a:r>
              <a:rPr lang="es-ES_tradnl" sz="1200" b="0" i="0" strike="noStrike" cap="none" baseline="0" dirty="0">
                <a:solidFill>
                  <a:srgbClr val="000000"/>
                </a:solidFill>
                <a:effectLst/>
                <a:latin typeface="Calibri"/>
              </a:rPr>
              <a:t> llave </a:t>
            </a:r>
            <a:r>
              <a:rPr lang="es" sz="1200" b="0" i="0" strike="noStrike" cap="none" baseline="0" dirty="0">
                <a:solidFill>
                  <a:srgbClr val="000000"/>
                </a:solidFill>
                <a:effectLst/>
                <a:latin typeface="Calibri"/>
              </a:rPr>
              <a:t>en los Estados Unidos es por lo general segura. La Ley de Agua Potable Segura es una ley federal que requiere que las empresas de agua públicas sometan el agua a pruebas regularmente y cumplan con estrictas normas federales. Las normas de calidad del agua en California son aun más rigurosas que las normas federales. Las pruebas de calidad del agua se realizan cada año, y los resultados se envían a todos los clientes en un Informe de confianza del consumidor (CCR, por sus siglas en inglés). Usted puede consultar el sitio web de su sistema de agua público local para ver un CCR reciente. </a:t>
            </a:r>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67</a:t>
            </a:fld>
            <a:endParaRPr lang="en-US"/>
          </a:p>
        </p:txBody>
      </p:sp>
    </p:spTree>
    <p:extLst>
      <p:ext uri="{BB962C8B-B14F-4D97-AF65-F5344CB8AC3E}">
        <p14:creationId xmlns:p14="http://schemas.microsoft.com/office/powerpoint/2010/main" val="5750377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s" sz="1800" b="0" i="0" strike="noStrike" cap="none" baseline="0" dirty="0">
                <a:solidFill>
                  <a:srgbClr val="000000"/>
                </a:solidFill>
                <a:effectLst/>
                <a:latin typeface="Calibri"/>
              </a:rPr>
              <a:t>Si usted obtiene el agua de fuentes privadas, comuníquese a su departamento de salud pública local, al Departamento de Salud Pública de California o a un laboratorio comercial con licencia para más información sobre cómo analizar su suministro de agua. Comuníquese a su oficina de otorgamiento de licencias de cuidado infantil regional para más información sobre los reglamentos de cuidado infantil y las pruebas para el agua.</a:t>
            </a:r>
          </a:p>
          <a:p>
            <a:endParaRPr lang="en-US" dirty="0"/>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68</a:t>
            </a:fld>
            <a:endParaRPr lang="en-US"/>
          </a:p>
        </p:txBody>
      </p:sp>
    </p:spTree>
    <p:extLst>
      <p:ext uri="{BB962C8B-B14F-4D97-AF65-F5344CB8AC3E}">
        <p14:creationId xmlns:p14="http://schemas.microsoft.com/office/powerpoint/2010/main" val="31056046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r>
              <a:rPr lang="es-ES" sz="1200" kern="1200" dirty="0">
                <a:solidFill>
                  <a:schemeClr val="tx1"/>
                </a:solidFill>
                <a:effectLst/>
                <a:latin typeface="+mn-lt"/>
                <a:ea typeface="+mn-ea"/>
                <a:cs typeface="+mn-cs"/>
              </a:rPr>
              <a:t>Lo más probable es que su agua sea segura para beber. Sin embargo, un laboratorio certificado puede analizar el agua potable de su edificio. El laboratorio enviará un técnico para la recogida de muestras.</a:t>
            </a:r>
            <a:endParaRPr lang="en-US" dirty="0"/>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69</a:t>
            </a:fld>
            <a:endParaRPr lang="en-US"/>
          </a:p>
        </p:txBody>
      </p:sp>
    </p:spTree>
    <p:extLst>
      <p:ext uri="{BB962C8B-B14F-4D97-AF65-F5344CB8AC3E}">
        <p14:creationId xmlns:p14="http://schemas.microsoft.com/office/powerpoint/2010/main" val="31056046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err="1">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Visite</a:t>
            </a:r>
            <a:r>
              <a:rPr lang="en-US" sz="1200"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el</a:t>
            </a:r>
            <a:r>
              <a:rPr lang="en-US" sz="1200"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 sitio web de </a:t>
            </a:r>
            <a:r>
              <a:rPr lang="en-US" sz="1200" dirty="0" err="1">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licencias</a:t>
            </a:r>
            <a:r>
              <a:rPr lang="en-US" sz="1200"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 de </a:t>
            </a:r>
            <a:r>
              <a:rPr lang="en-US" sz="1200" dirty="0" err="1">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cuidado</a:t>
            </a:r>
            <a:r>
              <a:rPr lang="en-US" sz="1200"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infantil</a:t>
            </a:r>
            <a:r>
              <a:rPr lang="en-US" sz="1200"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u="none" strike="noStrike" dirty="0">
                <a:solidFill>
                  <a:srgbClr val="0563C1"/>
                </a:solidFill>
                <a:effectLst/>
                <a:latin typeface="Palatino Linotype" panose="02040502050505030304" pitchFamily="18" charset="0"/>
                <a:ea typeface="Palatino Linotype" panose="02040502050505030304" pitchFamily="18" charset="0"/>
                <a:cs typeface="Palatino Linotype" panose="02040502050505030304" pitchFamily="18" charset="0"/>
                <a:hlinkClick r:id="rId3"/>
              </a:rPr>
              <a:t>https://www.cdss.ca.gov/inforesources/child-care-licensing/water-testing-information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ES" sz="1200"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Comuníquese con el sistema de agua de su comunidad local, o</a:t>
            </a:r>
          </a:p>
          <a:p>
            <a:pPr marL="0" marR="0">
              <a:lnSpc>
                <a:spcPct val="107000"/>
              </a:lnSpc>
              <a:spcBef>
                <a:spcPts val="0"/>
              </a:spcBef>
              <a:spcAft>
                <a:spcPts val="800"/>
              </a:spcAft>
            </a:pPr>
            <a:r>
              <a:rPr lang="es-ES" sz="1200"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Para obtener una lista de laboratorios certificados, visite</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u="none" strike="noStrike" dirty="0">
                <a:solidFill>
                  <a:srgbClr val="0563C1"/>
                </a:solidFill>
                <a:effectLst/>
                <a:latin typeface="Palatino Linotype" panose="02040502050505030304" pitchFamily="18" charset="0"/>
                <a:ea typeface="Palatino Linotype" panose="02040502050505030304" pitchFamily="18" charset="0"/>
                <a:cs typeface="Palatino Linotype" panose="02040502050505030304" pitchFamily="18" charset="0"/>
                <a:hlinkClick r:id="rId4"/>
              </a:rPr>
              <a:t>http://www.epa.gov/dwlabcert/ contact-information-certification-programs-and- certified-laboratories-drinking-water </a:t>
            </a:r>
            <a:endParaRPr lang="en-US" dirty="0"/>
          </a:p>
          <a:p>
            <a:endParaRPr lang="en-US" dirty="0"/>
          </a:p>
        </p:txBody>
      </p:sp>
      <p:sp>
        <p:nvSpPr>
          <p:cNvPr id="4" name="Slide Number Placeholder 3"/>
          <p:cNvSpPr>
            <a:spLocks noGrp="1"/>
          </p:cNvSpPr>
          <p:nvPr>
            <p:ph type="sldNum" sz="quarter" idx="5"/>
          </p:nvPr>
        </p:nvSpPr>
        <p:spPr/>
        <p:txBody>
          <a:bodyPr/>
          <a:lstStyle/>
          <a:p>
            <a:fld id="{A41AFC40-C805-48A5-99A5-6B168DAB9FB8}" type="slidenum">
              <a:rPr lang="en-US" smtClean="0"/>
              <a:t>70</a:t>
            </a:fld>
            <a:endParaRPr lang="en-US"/>
          </a:p>
        </p:txBody>
      </p:sp>
    </p:spTree>
    <p:extLst>
      <p:ext uri="{BB962C8B-B14F-4D97-AF65-F5344CB8AC3E}">
        <p14:creationId xmlns:p14="http://schemas.microsoft.com/office/powerpoint/2010/main" val="180446867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r>
              <a:rPr lang="es" sz="1800" b="0" i="0" strike="noStrike" cap="none" baseline="0" dirty="0">
                <a:solidFill>
                  <a:srgbClr val="000000"/>
                </a:solidFill>
                <a:effectLst/>
                <a:latin typeface="Calibri"/>
              </a:rPr>
              <a:t>Las mascotas son excelentes compañeros y brindan muchas oportunidades de aprendizaje para los niños. Sin embargo, los animales pueden transmitir algunas enfermedades a la gente. Siga las pautas a continuación para reducir el riesgo de la transmisión de enfermedades.</a:t>
            </a:r>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71</a:t>
            </a:fld>
            <a:endParaRPr lang="en-US"/>
          </a:p>
        </p:txBody>
      </p:sp>
    </p:spTree>
    <p:extLst>
      <p:ext uri="{BB962C8B-B14F-4D97-AF65-F5344CB8AC3E}">
        <p14:creationId xmlns:p14="http://schemas.microsoft.com/office/powerpoint/2010/main" val="2553650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s" sz="1800" b="0" i="0" strike="noStrike" cap="none" baseline="0" dirty="0">
                <a:solidFill>
                  <a:srgbClr val="000000"/>
                </a:solidFill>
                <a:effectLst/>
                <a:latin typeface="Calibri"/>
              </a:rPr>
              <a:t>Los niños desarrollan inmunidad al exponerse a los gérmenes y enfermedades y por medio de la vacunación (inmunización).</a:t>
            </a:r>
          </a:p>
          <a:p>
            <a:pPr marL="0" marR="0" indent="0" algn="l" defTabSz="914400" rtl="0" eaLnBrk="1" fontAlgn="auto" latinLnBrk="0" hangingPunct="1">
              <a:lnSpc>
                <a:spcPct val="100000"/>
              </a:lnSpc>
              <a:spcBef>
                <a:spcPct val="0"/>
              </a:spcBef>
              <a:spcAft>
                <a:spcPct val="0"/>
              </a:spcAft>
              <a:buClrTx/>
              <a:buSzTx/>
              <a:buFontTx/>
              <a:buNone/>
              <a:defRPr/>
            </a:pPr>
            <a:endParaRPr lang="en-US" dirty="0"/>
          </a:p>
          <a:p>
            <a:pPr marL="0" marR="0" indent="0" algn="l" defTabSz="914400" rtl="0" eaLnBrk="1" fontAlgn="auto" latinLnBrk="0" hangingPunct="1">
              <a:lnSpc>
                <a:spcPct val="100000"/>
              </a:lnSpc>
              <a:spcBef>
                <a:spcPct val="0"/>
              </a:spcBef>
              <a:spcAft>
                <a:spcPct val="0"/>
              </a:spcAft>
              <a:buClrTx/>
              <a:buSzTx/>
              <a:buFontTx/>
              <a:buNone/>
              <a:defRPr/>
            </a:pPr>
            <a:r>
              <a:rPr lang="es" sz="1800" b="0" i="0" strike="noStrike" cap="none" baseline="0" dirty="0">
                <a:solidFill>
                  <a:srgbClr val="000000"/>
                </a:solidFill>
                <a:effectLst/>
                <a:latin typeface="Calibri"/>
              </a:rPr>
              <a:t>Explique que las conductas normales de la infancia, como jugar en el suelo, </a:t>
            </a:r>
            <a:r>
              <a:rPr lang="es-MX" sz="1800" b="0" i="0" strike="noStrike" cap="none" baseline="0" noProof="0" dirty="0">
                <a:solidFill>
                  <a:srgbClr val="000000"/>
                </a:solidFill>
                <a:effectLst/>
                <a:latin typeface="Calibri"/>
              </a:rPr>
              <a:t>consolarse</a:t>
            </a:r>
            <a:r>
              <a:rPr lang="en-US" sz="1800" b="0" i="0" strike="noStrike" cap="none" baseline="0" dirty="0">
                <a:solidFill>
                  <a:srgbClr val="000000"/>
                </a:solidFill>
                <a:effectLst/>
                <a:latin typeface="Calibri"/>
              </a:rPr>
              <a:t> </a:t>
            </a:r>
            <a:r>
              <a:rPr lang="es" sz="1800" b="0" i="0" strike="noStrike" cap="none" baseline="0" dirty="0">
                <a:solidFill>
                  <a:srgbClr val="000000"/>
                </a:solidFill>
                <a:effectLst/>
                <a:latin typeface="Calibri"/>
              </a:rPr>
              <a:t>llevándose los dedos a la boca, explorar el mundo al llevarse juguetes y otros objetos a la boca y estar en contacto continuo con otros niños y adultos fomentan el contagio de enfermedades. Los niños están comenzando a aprender los hábitos que reducen el contagio de enfermedades, como lavarse las manos y taparse la boca para toser.</a:t>
            </a:r>
          </a:p>
        </p:txBody>
      </p:sp>
      <p:sp>
        <p:nvSpPr>
          <p:cNvPr id="4" name="Slide Number Placeholder 3"/>
          <p:cNvSpPr>
            <a:spLocks noGrp="1"/>
          </p:cNvSpPr>
          <p:nvPr>
            <p:ph type="sldNum" sz="quarter" idx="10"/>
          </p:nvPr>
        </p:nvSpPr>
        <p:spPr/>
        <p:txBody>
          <a:bodyPr/>
          <a:lstStyle/>
          <a:p>
            <a:fld id="{16978524-E623-4D6E-B8DC-FF35E837A3FA}" type="slidenum">
              <a:rPr lang="en-US" smtClean="0"/>
              <a:t>7</a:t>
            </a:fld>
            <a:endParaRPr lang="en-US"/>
          </a:p>
        </p:txBody>
      </p:sp>
    </p:spTree>
    <p:extLst>
      <p:ext uri="{BB962C8B-B14F-4D97-AF65-F5344CB8AC3E}">
        <p14:creationId xmlns:p14="http://schemas.microsoft.com/office/powerpoint/2010/main" val="22822378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72</a:t>
            </a:fld>
            <a:endParaRPr lang="en-US"/>
          </a:p>
        </p:txBody>
      </p:sp>
    </p:spTree>
    <p:extLst>
      <p:ext uri="{BB962C8B-B14F-4D97-AF65-F5344CB8AC3E}">
        <p14:creationId xmlns:p14="http://schemas.microsoft.com/office/powerpoint/2010/main" val="25536502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73</a:t>
            </a:fld>
            <a:endParaRPr lang="en-US"/>
          </a:p>
        </p:txBody>
      </p:sp>
    </p:spTree>
    <p:extLst>
      <p:ext uri="{BB962C8B-B14F-4D97-AF65-F5344CB8AC3E}">
        <p14:creationId xmlns:p14="http://schemas.microsoft.com/office/powerpoint/2010/main" val="25536502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r>
              <a:rPr lang="es" sz="1800" b="0" i="0" strike="noStrike" cap="none" baseline="0">
                <a:solidFill>
                  <a:srgbClr val="000000"/>
                </a:solidFill>
                <a:effectLst/>
                <a:latin typeface="Calibri"/>
              </a:rPr>
              <a:t>Las plagas pueden causar lesiones o transmitir enfermedades en los centros de cuidado infantil.</a:t>
            </a:r>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74</a:t>
            </a:fld>
            <a:endParaRPr lang="en-US"/>
          </a:p>
        </p:txBody>
      </p:sp>
    </p:spTree>
    <p:extLst>
      <p:ext uri="{BB962C8B-B14F-4D97-AF65-F5344CB8AC3E}">
        <p14:creationId xmlns:p14="http://schemas.microsoft.com/office/powerpoint/2010/main" val="292200083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75</a:t>
            </a:fld>
            <a:endParaRPr lang="en-US"/>
          </a:p>
        </p:txBody>
      </p:sp>
    </p:spTree>
    <p:extLst>
      <p:ext uri="{BB962C8B-B14F-4D97-AF65-F5344CB8AC3E}">
        <p14:creationId xmlns:p14="http://schemas.microsoft.com/office/powerpoint/2010/main" val="161226746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r>
              <a:rPr lang="es" sz="1800" b="0" i="0" strike="noStrike" cap="none" baseline="0" dirty="0">
                <a:solidFill>
                  <a:srgbClr val="000000"/>
                </a:solidFill>
                <a:effectLst/>
                <a:latin typeface="Calibri"/>
              </a:rPr>
              <a:t>La prevención se refiere a mantener a las plagas fuera al eliminar el alimento, el agua y refugio de las plagas. La Ley de Escuelas Saludables requiere que los</a:t>
            </a:r>
            <a:r>
              <a:rPr lang="es-ES_tradnl" sz="1800" b="0" i="0" strike="noStrike" cap="none" baseline="0" dirty="0">
                <a:solidFill>
                  <a:srgbClr val="000000"/>
                </a:solidFill>
                <a:effectLst/>
                <a:latin typeface="Calibri"/>
              </a:rPr>
              <a:t> proveedores </a:t>
            </a:r>
            <a:r>
              <a:rPr lang="es" sz="1800" b="0" i="0" strike="noStrike" cap="none" baseline="0" dirty="0">
                <a:solidFill>
                  <a:srgbClr val="000000"/>
                </a:solidFill>
                <a:effectLst/>
                <a:latin typeface="Calibri"/>
              </a:rPr>
              <a:t>de cuidado infantil tomen una capacitación UNA VES AL AÑO sobre IPM si aplican pesticidas (esto incluye antimicrobianos). Los proveedores de cuidado infantil pueden tomar la clase gratuita en línea en el sitio web del Departamento de Regulación de Pesticidas (DPR): http://apps.cdpr.ca.gov/schoolipm/training/main.cfm </a:t>
            </a:r>
          </a:p>
          <a:p>
            <a:endParaRPr lang="en-US" dirty="0"/>
          </a:p>
          <a:p>
            <a:pPr marL="0" marR="0" lvl="0" indent="0" algn="l" defTabSz="914293" rtl="0" eaLnBrk="1" fontAlgn="auto" latinLnBrk="0" hangingPunct="1">
              <a:lnSpc>
                <a:spcPct val="100000"/>
              </a:lnSpc>
              <a:spcBef>
                <a:spcPts val="0"/>
              </a:spcBef>
              <a:spcAft>
                <a:spcPts val="0"/>
              </a:spcAft>
              <a:buClrTx/>
              <a:buSzTx/>
              <a:buFontTx/>
              <a:buNone/>
              <a:tabLst/>
              <a:defRPr/>
            </a:pPr>
            <a:r>
              <a:rPr lang="es-ES" baseline="0" dirty="0"/>
              <a:t>Este cartel se encuentra en la página 1.53 de la Guía del capacitador, en la página 1.49 del Manual del estudiante y en los folletos para estudiantes.</a:t>
            </a:r>
            <a:endParaRPr lang="en-US" dirty="0"/>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76</a:t>
            </a:fld>
            <a:endParaRPr lang="en-US"/>
          </a:p>
        </p:txBody>
      </p:sp>
    </p:spTree>
    <p:extLst>
      <p:ext uri="{BB962C8B-B14F-4D97-AF65-F5344CB8AC3E}">
        <p14:creationId xmlns:p14="http://schemas.microsoft.com/office/powerpoint/2010/main" val="62931730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pPr marL="0" marR="0" indent="0" algn="l" defTabSz="914293" rtl="0" eaLnBrk="1" fontAlgn="auto" latinLnBrk="0" hangingPunct="1">
              <a:lnSpc>
                <a:spcPct val="100000"/>
              </a:lnSpc>
              <a:spcBef>
                <a:spcPct val="0"/>
              </a:spcBef>
              <a:spcAft>
                <a:spcPct val="0"/>
              </a:spcAft>
              <a:buClrTx/>
              <a:buSzTx/>
              <a:buFontTx/>
              <a:buNone/>
              <a:defRPr/>
            </a:pPr>
            <a:r>
              <a:rPr lang="es" sz="1200" b="0" i="0" strike="noStrike" cap="none" baseline="0" dirty="0">
                <a:solidFill>
                  <a:srgbClr val="000000"/>
                </a:solidFill>
                <a:effectLst/>
                <a:latin typeface="Calibri"/>
              </a:rPr>
              <a:t>Los niños disfrutan y aprenden jugando en la arena. Sin embargo, las cajas de arena pueden suponer un riesgo para la salud y la seguridad.</a:t>
            </a:r>
          </a:p>
          <a:p>
            <a:endParaRPr lang="en-US" dirty="0"/>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77</a:t>
            </a:fld>
            <a:endParaRPr lang="en-US"/>
          </a:p>
        </p:txBody>
      </p:sp>
    </p:spTree>
    <p:extLst>
      <p:ext uri="{BB962C8B-B14F-4D97-AF65-F5344CB8AC3E}">
        <p14:creationId xmlns:p14="http://schemas.microsoft.com/office/powerpoint/2010/main" val="351987333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pPr marL="0" marR="0" indent="0" algn="l" defTabSz="914293" rtl="0" eaLnBrk="1" fontAlgn="auto" latinLnBrk="0" hangingPunct="1">
              <a:lnSpc>
                <a:spcPct val="100000"/>
              </a:lnSpc>
              <a:spcBef>
                <a:spcPct val="0"/>
              </a:spcBef>
              <a:spcAft>
                <a:spcPct val="0"/>
              </a:spcAft>
              <a:buClrTx/>
              <a:buSzTx/>
              <a:buFontTx/>
              <a:buNone/>
              <a:defRPr/>
            </a:pPr>
            <a:r>
              <a:rPr lang="es" sz="1200" b="0" i="0" strike="noStrike" cap="none" baseline="0" dirty="0">
                <a:solidFill>
                  <a:srgbClr val="000000"/>
                </a:solidFill>
                <a:effectLst/>
                <a:latin typeface="Calibri"/>
              </a:rPr>
              <a:t>¿Qué es una política?  Una forma de mejorar la comunicación, brindar orientación y garantizar la igualdad. A veces las políticas son la ley, como en el caso de las reglamentaciones para obtener licencias, y a veces se basan en “prácticas óptimas”. Todas las políticas deben comunicarse al momento de la matrícula y conforme se necesite posteriormente. </a:t>
            </a:r>
          </a:p>
          <a:p>
            <a:pPr marL="0" marR="0" indent="0" algn="l" defTabSz="914293" rtl="0" eaLnBrk="1" fontAlgn="auto" latinLnBrk="0" hangingPunct="1">
              <a:lnSpc>
                <a:spcPct val="100000"/>
              </a:lnSpc>
              <a:spcBef>
                <a:spcPct val="0"/>
              </a:spcBef>
              <a:spcAft>
                <a:spcPct val="0"/>
              </a:spcAft>
              <a:buClrTx/>
              <a:buSzTx/>
              <a:buFontTx/>
              <a:buNone/>
              <a:defRPr/>
            </a:pPr>
            <a:endParaRPr lang="en-US" sz="1200" kern="1200" baseline="0" dirty="0">
              <a:solidFill>
                <a:schemeClr val="tx1"/>
              </a:solidFill>
              <a:effectLst/>
              <a:latin typeface="+mn-lt"/>
              <a:ea typeface="+mn-ea"/>
              <a:cs typeface="+mn-cs"/>
            </a:endParaRPr>
          </a:p>
          <a:p>
            <a:pPr marL="0" marR="0" indent="0" algn="l" defTabSz="914293" rtl="0" eaLnBrk="1" fontAlgn="auto" latinLnBrk="0" hangingPunct="1">
              <a:lnSpc>
                <a:spcPct val="100000"/>
              </a:lnSpc>
              <a:spcBef>
                <a:spcPct val="0"/>
              </a:spcBef>
              <a:spcAft>
                <a:spcPct val="0"/>
              </a:spcAft>
              <a:buClrTx/>
              <a:buSzTx/>
              <a:buFontTx/>
              <a:buNone/>
              <a:defRPr/>
            </a:pPr>
            <a:r>
              <a:rPr lang="es" sz="1200" b="0" i="0" strike="noStrike" cap="none" baseline="0" dirty="0">
                <a:solidFill>
                  <a:srgbClr val="000000"/>
                </a:solidFill>
                <a:effectLst/>
                <a:latin typeface="Calibri"/>
              </a:rPr>
              <a:t>Pídales a los asistentes que enumeren algunos de los temas de salud preventiva que necesitan políticas claras por escrito.</a:t>
            </a:r>
          </a:p>
          <a:p>
            <a:endParaRPr lang="en-US" b="1" dirty="0"/>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78</a:t>
            </a:fld>
            <a:endParaRPr lang="en-US"/>
          </a:p>
        </p:txBody>
      </p:sp>
    </p:spTree>
    <p:extLst>
      <p:ext uri="{BB962C8B-B14F-4D97-AF65-F5344CB8AC3E}">
        <p14:creationId xmlns:p14="http://schemas.microsoft.com/office/powerpoint/2010/main" val="65862368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79</a:t>
            </a:fld>
            <a:endParaRPr lang="en-US"/>
          </a:p>
        </p:txBody>
      </p:sp>
    </p:spTree>
    <p:extLst>
      <p:ext uri="{BB962C8B-B14F-4D97-AF65-F5344CB8AC3E}">
        <p14:creationId xmlns:p14="http://schemas.microsoft.com/office/powerpoint/2010/main" val="234269205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endParaRPr lang="en-US" dirty="0"/>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80</a:t>
            </a:fld>
            <a:endParaRPr lang="en-US"/>
          </a:p>
        </p:txBody>
      </p:sp>
    </p:spTree>
    <p:extLst>
      <p:ext uri="{BB962C8B-B14F-4D97-AF65-F5344CB8AC3E}">
        <p14:creationId xmlns:p14="http://schemas.microsoft.com/office/powerpoint/2010/main" val="342368965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r>
              <a:rPr lang="es" sz="1800" b="0" i="0" strike="noStrike" cap="none" baseline="0" dirty="0">
                <a:solidFill>
                  <a:srgbClr val="000000"/>
                </a:solidFill>
                <a:effectLst/>
                <a:latin typeface="Calibri"/>
              </a:rPr>
              <a:t>Es importante disponer de un historial de salud y de la información de emergencia de cada niño. Necesitará contar con información sobre vacunas, seguro de salud, todas las necesidades de salud especiales que pueda tener un niño, como alergias, asma o medicamentos. Los formularios de obtención de licencias le ayudarán a recopilar la información.</a:t>
            </a:r>
          </a:p>
          <a:p>
            <a:r>
              <a:rPr lang="es" sz="1800" b="0" i="0" strike="noStrike" cap="none" baseline="0" dirty="0">
                <a:solidFill>
                  <a:srgbClr val="000000"/>
                </a:solidFill>
                <a:effectLst/>
                <a:latin typeface="Calibri"/>
              </a:rPr>
              <a:t>Si un niño tiene necesidades de salud especiales, necesitará coordinarse con la familia y el profesional médico para elaborar un plan de cuidado por escrito.</a:t>
            </a:r>
          </a:p>
          <a:p>
            <a:r>
              <a:rPr lang="es" sz="1800" b="0" i="0" strike="noStrike" cap="none" baseline="0" dirty="0">
                <a:solidFill>
                  <a:srgbClr val="000000"/>
                </a:solidFill>
                <a:effectLst/>
                <a:latin typeface="Calibri"/>
              </a:rPr>
              <a:t>Procure además que la información de contacto de emergencia esté al día.</a:t>
            </a:r>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81</a:t>
            </a:fld>
            <a:endParaRPr lang="en-US"/>
          </a:p>
        </p:txBody>
      </p:sp>
    </p:spTree>
    <p:extLst>
      <p:ext uri="{BB962C8B-B14F-4D97-AF65-F5344CB8AC3E}">
        <p14:creationId xmlns:p14="http://schemas.microsoft.com/office/powerpoint/2010/main" val="3947042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 sz="1800" b="0" i="0" strike="noStrike" cap="none" baseline="0" dirty="0">
                <a:solidFill>
                  <a:srgbClr val="000000"/>
                </a:solidFill>
                <a:effectLst/>
                <a:latin typeface="Calibri"/>
              </a:rPr>
              <a:t>La “ruta de transmisión” se refiere a la forma en que los gérmenes se traspasan de una persona a otra.</a:t>
            </a:r>
          </a:p>
        </p:txBody>
      </p:sp>
      <p:sp>
        <p:nvSpPr>
          <p:cNvPr id="4" name="Slide Number Placeholder 3"/>
          <p:cNvSpPr>
            <a:spLocks noGrp="1"/>
          </p:cNvSpPr>
          <p:nvPr>
            <p:ph type="sldNum" sz="quarter" idx="10"/>
          </p:nvPr>
        </p:nvSpPr>
        <p:spPr/>
        <p:txBody>
          <a:bodyPr/>
          <a:lstStyle/>
          <a:p>
            <a:fld id="{16978524-E623-4D6E-B8DC-FF35E837A3FA}" type="slidenum">
              <a:rPr lang="en-US" smtClean="0"/>
              <a:t>8</a:t>
            </a:fld>
            <a:endParaRPr lang="en-US"/>
          </a:p>
        </p:txBody>
      </p:sp>
    </p:spTree>
    <p:extLst>
      <p:ext uri="{BB962C8B-B14F-4D97-AF65-F5344CB8AC3E}">
        <p14:creationId xmlns:p14="http://schemas.microsoft.com/office/powerpoint/2010/main" val="105455482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r>
              <a:rPr lang="es" sz="1800" b="0" i="0" strike="noStrike" cap="none" baseline="0" dirty="0">
                <a:solidFill>
                  <a:srgbClr val="000000"/>
                </a:solidFill>
                <a:effectLst/>
                <a:latin typeface="Calibri"/>
              </a:rPr>
              <a:t>Las vacunas son una forma importante de reducir el riesgo de transmitir enfermedades graves entre los niños. Las vacunas son un requisito legal para ingresar a centros de cuidado infantil con licencia. Los padres o tutores de los estudiantes en cualquier escuela o centro de cuidado infantil, ya sea público o privado, ya no tienen permitido enviar una exención por creencias personales para las vacunas actualmente requeridas.</a:t>
            </a:r>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82</a:t>
            </a:fld>
            <a:endParaRPr lang="en-US"/>
          </a:p>
        </p:txBody>
      </p:sp>
    </p:spTree>
    <p:extLst>
      <p:ext uri="{BB962C8B-B14F-4D97-AF65-F5344CB8AC3E}">
        <p14:creationId xmlns:p14="http://schemas.microsoft.com/office/powerpoint/2010/main" val="238568347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r>
              <a:rPr lang="es" sz="1800" b="0" i="0" strike="noStrike" cap="none" baseline="0" dirty="0">
                <a:solidFill>
                  <a:srgbClr val="000000"/>
                </a:solidFill>
                <a:effectLst/>
                <a:latin typeface="Calibri"/>
              </a:rPr>
              <a:t>Cada niño necesita una tarjeta azul en el expediente donde se muestre que tiene sus vacunas al día.  </a:t>
            </a:r>
          </a:p>
          <a:p>
            <a:r>
              <a:rPr lang="es" sz="1800" b="0" i="0" strike="noStrike" cap="none" baseline="0" dirty="0">
                <a:solidFill>
                  <a:srgbClr val="000000"/>
                </a:solidFill>
                <a:effectLst/>
                <a:latin typeface="Calibri"/>
              </a:rPr>
              <a:t>Entregue copias de las tarjetas azules a los participantes. Proporcióneles la información de contacto de la unidad de vacunas de su departamento de salud local.</a:t>
            </a:r>
          </a:p>
          <a:p>
            <a:endParaRPr lang="es" sz="1800" b="0" i="0" strike="noStrike" cap="none" baseline="0" dirty="0">
              <a:solidFill>
                <a:srgbClr val="000000"/>
              </a:solidFill>
              <a:effectLst/>
              <a:latin typeface="Calibri"/>
            </a:endParaRPr>
          </a:p>
          <a:p>
            <a:r>
              <a:rPr lang="es-ES" sz="1800" kern="0" dirty="0">
                <a:effectLst/>
                <a:latin typeface="Calibri" panose="020F0502020204030204" pitchFamily="34" charset="0"/>
                <a:ea typeface="Calibri" panose="020F0502020204030204" pitchFamily="34" charset="0"/>
                <a:cs typeface="Times New Roman" panose="02020603050405020304" pitchFamily="18" charset="0"/>
              </a:rPr>
              <a:t>Este formulario se encuentra en la página 1.72 de la Guía del capacitador, página 1.66 del Manual del estudiante.</a:t>
            </a:r>
            <a:endParaRPr lang="es" sz="1800" b="0" i="0" strike="noStrike" cap="none" baseline="0" dirty="0">
              <a:solidFill>
                <a:srgbClr val="000000"/>
              </a:solidFill>
              <a:effectLst/>
              <a:latin typeface="Calibri"/>
            </a:endParaRPr>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83</a:t>
            </a:fld>
            <a:endParaRPr lang="en-US"/>
          </a:p>
        </p:txBody>
      </p:sp>
    </p:spTree>
    <p:extLst>
      <p:ext uri="{BB962C8B-B14F-4D97-AF65-F5344CB8AC3E}">
        <p14:creationId xmlns:p14="http://schemas.microsoft.com/office/powerpoint/2010/main" val="171043039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r>
              <a:rPr lang="es-ES" sz="1800" kern="0" dirty="0">
                <a:effectLst/>
                <a:latin typeface="Calibri" panose="020F0502020204030204" pitchFamily="34" charset="0"/>
                <a:ea typeface="Calibri" panose="020F0502020204030204" pitchFamily="34" charset="0"/>
                <a:cs typeface="Times New Roman" panose="02020603050405020304" pitchFamily="18" charset="0"/>
              </a:rPr>
              <a:t>Este formulario se encuentra en la página 1.70-1.71 de la Guía del capacitador, página 1.64-1.65 del Manual del estudiante.</a:t>
            </a:r>
            <a:endParaRPr lang="en-US" dirty="0"/>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84</a:t>
            </a:fld>
            <a:endParaRPr lang="en-US"/>
          </a:p>
        </p:txBody>
      </p:sp>
    </p:spTree>
    <p:extLst>
      <p:ext uri="{BB962C8B-B14F-4D97-AF65-F5344CB8AC3E}">
        <p14:creationId xmlns:p14="http://schemas.microsoft.com/office/powerpoint/2010/main" val="215003856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85</a:t>
            </a:fld>
            <a:endParaRPr lang="en-US"/>
          </a:p>
        </p:txBody>
      </p:sp>
    </p:spTree>
    <p:extLst>
      <p:ext uri="{BB962C8B-B14F-4D97-AF65-F5344CB8AC3E}">
        <p14:creationId xmlns:p14="http://schemas.microsoft.com/office/powerpoint/2010/main" val="73621280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Los videos contienen subtítulos en español y en chino.</a:t>
            </a:r>
          </a:p>
          <a:p>
            <a:endParaRPr lang="es-MX" noProof="0" dirty="0"/>
          </a:p>
          <a:p>
            <a:r>
              <a:rPr lang="es-ES" dirty="0"/>
              <a:t>Hay tres videos sobre requisitos de vacunación de CCHP:</a:t>
            </a:r>
          </a:p>
          <a:p>
            <a:pPr marL="171450" indent="-171450">
              <a:buFont typeface="Arial" panose="020B0604020202020204" pitchFamily="34" charset="0"/>
              <a:buChar char="•"/>
            </a:pPr>
            <a:r>
              <a:rPr lang="es-ES" dirty="0"/>
              <a:t>Copiar a la Tarjeta Azul</a:t>
            </a:r>
          </a:p>
          <a:p>
            <a:pPr marL="171450" indent="-171450">
              <a:buFont typeface="Arial" panose="020B0604020202020204" pitchFamily="34" charset="0"/>
              <a:buChar char="•"/>
            </a:pPr>
            <a:r>
              <a:rPr lang="es-ES" dirty="0"/>
              <a:t>Ventanas para la inmunización</a:t>
            </a:r>
          </a:p>
          <a:p>
            <a:pPr marL="171450" indent="-171450">
              <a:buFont typeface="Arial" panose="020B0604020202020204" pitchFamily="34" charset="0"/>
              <a:buChar char="•"/>
            </a:pPr>
            <a:r>
              <a:rPr lang="es-ES" dirty="0"/>
              <a:t>Admisión condicional</a:t>
            </a:r>
            <a:endParaRPr lang="es-MX" noProof="0" dirty="0"/>
          </a:p>
        </p:txBody>
      </p:sp>
      <p:sp>
        <p:nvSpPr>
          <p:cNvPr id="4" name="Slide Number Placeholder 3"/>
          <p:cNvSpPr>
            <a:spLocks noGrp="1"/>
          </p:cNvSpPr>
          <p:nvPr>
            <p:ph type="sldNum" sz="quarter" idx="5"/>
          </p:nvPr>
        </p:nvSpPr>
        <p:spPr/>
        <p:txBody>
          <a:bodyPr/>
          <a:lstStyle/>
          <a:p>
            <a:fld id="{A41AFC40-C805-48A5-99A5-6B168DAB9FB8}" type="slidenum">
              <a:rPr lang="en-US" smtClean="0"/>
              <a:t>87</a:t>
            </a:fld>
            <a:endParaRPr lang="en-US"/>
          </a:p>
        </p:txBody>
      </p:sp>
    </p:spTree>
    <p:extLst>
      <p:ext uri="{BB962C8B-B14F-4D97-AF65-F5344CB8AC3E}">
        <p14:creationId xmlns:p14="http://schemas.microsoft.com/office/powerpoint/2010/main" val="299149569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88</a:t>
            </a:fld>
            <a:endParaRPr lang="en-US"/>
          </a:p>
        </p:txBody>
      </p:sp>
    </p:spTree>
    <p:extLst>
      <p:ext uri="{BB962C8B-B14F-4D97-AF65-F5344CB8AC3E}">
        <p14:creationId xmlns:p14="http://schemas.microsoft.com/office/powerpoint/2010/main" val="154006257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r>
              <a:rPr lang="es" sz="1800" b="0" i="0" strike="noStrike" cap="none" baseline="0" dirty="0">
                <a:solidFill>
                  <a:srgbClr val="000000"/>
                </a:solidFill>
                <a:effectLst/>
                <a:latin typeface="Calibri"/>
              </a:rPr>
              <a:t>Por ley, estos expedientes solo pueden compartirse con empleados que necesiten la información para hacer su trabajo. Consulte el folleto de Cómo preservar la confidencialidad en centros de cuidado infantil. </a:t>
            </a:r>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89</a:t>
            </a:fld>
            <a:endParaRPr lang="en-US"/>
          </a:p>
        </p:txBody>
      </p:sp>
    </p:spTree>
    <p:extLst>
      <p:ext uri="{BB962C8B-B14F-4D97-AF65-F5344CB8AC3E}">
        <p14:creationId xmlns:p14="http://schemas.microsoft.com/office/powerpoint/2010/main" val="81200380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90</a:t>
            </a:fld>
            <a:endParaRPr lang="en-US"/>
          </a:p>
        </p:txBody>
      </p:sp>
    </p:spTree>
    <p:extLst>
      <p:ext uri="{BB962C8B-B14F-4D97-AF65-F5344CB8AC3E}">
        <p14:creationId xmlns:p14="http://schemas.microsoft.com/office/powerpoint/2010/main" val="312981867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r>
              <a:rPr lang="es" sz="1800" b="0" i="0" strike="noStrike" cap="none" baseline="0" dirty="0">
                <a:solidFill>
                  <a:srgbClr val="000000"/>
                </a:solidFill>
                <a:effectLst/>
                <a:latin typeface="Calibri"/>
              </a:rPr>
              <a:t>Consulte la Nota sobre salud y seguridad: Exclusión de niños por enfermedad. </a:t>
            </a:r>
          </a:p>
          <a:p>
            <a:endParaRPr lang="es" sz="1800" b="0" i="0" strike="noStrike" cap="none" baseline="0" dirty="0">
              <a:solidFill>
                <a:srgbClr val="000000"/>
              </a:solidFill>
              <a:effectLst/>
              <a:latin typeface="Calibri"/>
            </a:endParaRPr>
          </a:p>
          <a:p>
            <a:pPr marL="0" marR="0" lvl="0" indent="0" algn="l" defTabSz="914293" rtl="0" eaLnBrk="1" fontAlgn="auto" latinLnBrk="0" hangingPunct="1">
              <a:lnSpc>
                <a:spcPct val="100000"/>
              </a:lnSpc>
              <a:spcBef>
                <a:spcPts val="0"/>
              </a:spcBef>
              <a:spcAft>
                <a:spcPts val="0"/>
              </a:spcAft>
              <a:buClrTx/>
              <a:buSzTx/>
              <a:buFontTx/>
              <a:buNone/>
              <a:tabLst/>
              <a:defRPr/>
            </a:pPr>
            <a:r>
              <a:rPr lang="es-ES" sz="1800" dirty="0">
                <a:latin typeface="+mj-lt"/>
                <a:ea typeface="Times New Roman" panose="02020603050405020304" pitchFamily="18" charset="0"/>
                <a:cs typeface="Calibri" panose="020F0502020204030204" pitchFamily="34" charset="0"/>
              </a:rPr>
              <a:t>Cualquier niño que no se sienta lo suficientemente bien para participar, sin importar la causa, debe quedarse en casa.</a:t>
            </a:r>
            <a:endParaRPr lang="es" sz="1800" b="0" i="0" strike="noStrike" cap="none" baseline="0" dirty="0">
              <a:solidFill>
                <a:srgbClr val="000000"/>
              </a:solidFill>
              <a:effectLst/>
              <a:latin typeface="Calibri"/>
            </a:endParaRPr>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91</a:t>
            </a:fld>
            <a:endParaRPr lang="en-US"/>
          </a:p>
        </p:txBody>
      </p:sp>
    </p:spTree>
    <p:extLst>
      <p:ext uri="{BB962C8B-B14F-4D97-AF65-F5344CB8AC3E}">
        <p14:creationId xmlns:p14="http://schemas.microsoft.com/office/powerpoint/2010/main" val="245940528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r>
              <a:rPr lang="es" sz="1800" b="0" i="0" strike="noStrike" cap="none" baseline="0">
                <a:solidFill>
                  <a:srgbClr val="000000"/>
                </a:solidFill>
                <a:effectLst/>
                <a:latin typeface="Calibri"/>
              </a:rPr>
              <a:t>O bien, si satisface otros criterios de exclusión en la diapositiva anterior.</a:t>
            </a:r>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92</a:t>
            </a:fld>
            <a:endParaRPr lang="en-US"/>
          </a:p>
        </p:txBody>
      </p:sp>
    </p:spTree>
    <p:extLst>
      <p:ext uri="{BB962C8B-B14F-4D97-AF65-F5344CB8AC3E}">
        <p14:creationId xmlns:p14="http://schemas.microsoft.com/office/powerpoint/2010/main" val="3646088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1AFC40-C805-48A5-99A5-6B168DAB9FB8}" type="slidenum">
              <a:rPr lang="en-US" smtClean="0"/>
              <a:t>9</a:t>
            </a:fld>
            <a:endParaRPr lang="en-US" dirty="0"/>
          </a:p>
        </p:txBody>
      </p:sp>
    </p:spTree>
    <p:extLst>
      <p:ext uri="{BB962C8B-B14F-4D97-AF65-F5344CB8AC3E}">
        <p14:creationId xmlns:p14="http://schemas.microsoft.com/office/powerpoint/2010/main" val="365253590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93</a:t>
            </a:fld>
            <a:endParaRPr lang="en-US"/>
          </a:p>
        </p:txBody>
      </p:sp>
    </p:spTree>
    <p:extLst>
      <p:ext uri="{BB962C8B-B14F-4D97-AF65-F5344CB8AC3E}">
        <p14:creationId xmlns:p14="http://schemas.microsoft.com/office/powerpoint/2010/main" val="113614952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endParaRPr lang="en-US" dirty="0"/>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94</a:t>
            </a:fld>
            <a:endParaRPr lang="en-US"/>
          </a:p>
        </p:txBody>
      </p:sp>
    </p:spTree>
    <p:extLst>
      <p:ext uri="{BB962C8B-B14F-4D97-AF65-F5344CB8AC3E}">
        <p14:creationId xmlns:p14="http://schemas.microsoft.com/office/powerpoint/2010/main" val="177617875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r>
              <a:rPr lang="es" sz="1200" b="0" i="0" strike="noStrike" cap="none" baseline="0" dirty="0">
                <a:solidFill>
                  <a:srgbClr val="000000"/>
                </a:solidFill>
                <a:effectLst/>
                <a:latin typeface="Calibri"/>
              </a:rPr>
              <a:t>No se puede contratar a un empleado o voluntario en un centro de cuidado infantil o guardería infantil en el hogar, a menos que se haya vacunado. A fin de calificar para una exención, la persona debe presentar una de las siguientes al centro guardería infantil en el hogar: una determinación de un médico titulado, por escrito, de que la vacuna no es segura para la persona debido a su condición física o circunstancias médicas; o una determinación de un médico titulado, por escrito, de</a:t>
            </a:r>
            <a:r>
              <a:rPr lang="es-ES_tradnl" sz="1200" b="0" i="0" strike="noStrike" cap="none" baseline="0" dirty="0">
                <a:solidFill>
                  <a:srgbClr val="000000"/>
                </a:solidFill>
                <a:effectLst/>
                <a:latin typeface="Calibri"/>
              </a:rPr>
              <a:t> que</a:t>
            </a:r>
            <a:r>
              <a:rPr lang="es" sz="1200" b="0" i="0" strike="noStrike" cap="none" baseline="0" dirty="0">
                <a:solidFill>
                  <a:srgbClr val="000000"/>
                </a:solidFill>
                <a:effectLst/>
                <a:latin typeface="Calibri"/>
              </a:rPr>
              <a:t> tienen pruebas de inmunidad actual; o, respecto de la vacuna contra la gripe solamente, una declaración firmada de que la persona ha rechazado vacunarse. Consulte con su departamento de salud pública para más detalles e información acerca de cómo vacunarse.</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95</a:t>
            </a:fld>
            <a:endParaRPr lang="en-US"/>
          </a:p>
        </p:txBody>
      </p:sp>
    </p:spTree>
    <p:extLst>
      <p:ext uri="{BB962C8B-B14F-4D97-AF65-F5344CB8AC3E}">
        <p14:creationId xmlns:p14="http://schemas.microsoft.com/office/powerpoint/2010/main" val="190499044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pPr marL="0" marR="0" indent="0" algn="l" defTabSz="914293" rtl="0" eaLnBrk="1" fontAlgn="auto" latinLnBrk="0" hangingPunct="1">
              <a:lnSpc>
                <a:spcPct val="100000"/>
              </a:lnSpc>
              <a:spcBef>
                <a:spcPct val="0"/>
              </a:spcBef>
              <a:spcAft>
                <a:spcPct val="0"/>
              </a:spcAft>
              <a:buClrTx/>
              <a:buSzTx/>
              <a:buFontTx/>
              <a:buNone/>
              <a:defRPr/>
            </a:pPr>
            <a:r>
              <a:rPr lang="es" sz="1800" b="0" i="0" strike="noStrike" cap="none" baseline="0" dirty="0">
                <a:solidFill>
                  <a:srgbClr val="000000"/>
                </a:solidFill>
                <a:effectLst/>
                <a:latin typeface="Calibri"/>
              </a:rPr>
              <a:t>Desafortunadamente, muchos cuiddores descuidan su propia salud a fin de centrarse en las necesidades de los niños. Haga que la salud de los empleados sea una prioridad. </a:t>
            </a:r>
          </a:p>
          <a:p>
            <a:endParaRPr lang="en-US" dirty="0"/>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96</a:t>
            </a:fld>
            <a:endParaRPr lang="en-US"/>
          </a:p>
        </p:txBody>
      </p:sp>
    </p:spTree>
    <p:extLst>
      <p:ext uri="{BB962C8B-B14F-4D97-AF65-F5344CB8AC3E}">
        <p14:creationId xmlns:p14="http://schemas.microsoft.com/office/powerpoint/2010/main" val="378182066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97</a:t>
            </a:fld>
            <a:endParaRPr lang="en-US"/>
          </a:p>
        </p:txBody>
      </p:sp>
    </p:spTree>
    <p:extLst>
      <p:ext uri="{BB962C8B-B14F-4D97-AF65-F5344CB8AC3E}">
        <p14:creationId xmlns:p14="http://schemas.microsoft.com/office/powerpoint/2010/main" val="84580429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pPr marL="0" marR="0" indent="0" algn="l" defTabSz="914293" rtl="0" eaLnBrk="1" fontAlgn="auto" latinLnBrk="0" hangingPunct="1">
              <a:lnSpc>
                <a:spcPct val="100000"/>
              </a:lnSpc>
              <a:spcBef>
                <a:spcPct val="0"/>
              </a:spcBef>
              <a:spcAft>
                <a:spcPct val="0"/>
              </a:spcAft>
              <a:buClrTx/>
              <a:buSzTx/>
              <a:buFontTx/>
              <a:buNone/>
              <a:defRPr/>
            </a:pPr>
            <a:r>
              <a:rPr lang="es" sz="1200" b="0" i="0" strike="noStrike" cap="none" baseline="0" dirty="0">
                <a:solidFill>
                  <a:srgbClr val="000000"/>
                </a:solidFill>
                <a:effectLst/>
                <a:latin typeface="Calibri"/>
              </a:rPr>
              <a:t>Asegúreles a los padres que lo que se haga es lo que mejor les conviene a los niños. Comuníquelo en el idioma primario de los padres (cuando sea posible) y sin juicios. </a:t>
            </a:r>
          </a:p>
          <a:p>
            <a:endParaRPr lang="en-US" dirty="0"/>
          </a:p>
          <a:p>
            <a:endParaRPr lang="en-US" sz="1200" kern="1200" baseline="0" dirty="0">
              <a:solidFill>
                <a:schemeClr val="tx1"/>
              </a:solidFill>
              <a:effectLst/>
              <a:latin typeface="+mn-lt"/>
              <a:ea typeface="+mn-ea"/>
              <a:cs typeface="+mn-cs"/>
            </a:endParaRPr>
          </a:p>
          <a:p>
            <a:endParaRPr lang="en-US" sz="1200" b="1" i="1"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98</a:t>
            </a:fld>
            <a:endParaRPr lang="en-US"/>
          </a:p>
        </p:txBody>
      </p:sp>
    </p:spTree>
    <p:extLst>
      <p:ext uri="{BB962C8B-B14F-4D97-AF65-F5344CB8AC3E}">
        <p14:creationId xmlns:p14="http://schemas.microsoft.com/office/powerpoint/2010/main" val="367585176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r>
              <a:rPr lang="es" sz="1200" b="0" i="0" strike="noStrike" cap="none" baseline="0">
                <a:solidFill>
                  <a:srgbClr val="000000"/>
                </a:solidFill>
                <a:effectLst/>
                <a:latin typeface="Calibri"/>
              </a:rPr>
              <a:t>La finalidad de su comunicación es compartir sus observaciones concretas acerca de un niño (y tal vez algo de información acerca de su programa) y obtener una opinión acerca de la condición del niño, así como recomendaciones sobre cuándo el niño puede regresar al centro. Debido a las leyes de confidencialidad, los profesionales de la salud no podrán comentar la salud de un niño con usted a menos que tengan un formulario de consentimiento firmado de los padres.</a:t>
            </a:r>
          </a:p>
          <a:p>
            <a:r>
              <a:rPr lang="en-US" sz="1200" kern="1200">
                <a:solidFill>
                  <a:schemeClr val="tx1"/>
                </a:solidFill>
                <a:effectLst/>
                <a:latin typeface="+mn-lt"/>
                <a:ea typeface="+mn-ea"/>
                <a:cs typeface="+mn-cs"/>
              </a:rPr>
              <a:t> </a:t>
            </a:r>
          </a:p>
          <a:p>
            <a:endParaRPr lang="en-US"/>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99</a:t>
            </a:fld>
            <a:endParaRPr lang="en-US"/>
          </a:p>
        </p:txBody>
      </p:sp>
    </p:spTree>
    <p:extLst>
      <p:ext uri="{BB962C8B-B14F-4D97-AF65-F5344CB8AC3E}">
        <p14:creationId xmlns:p14="http://schemas.microsoft.com/office/powerpoint/2010/main" val="315424088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pPr marL="0" marR="0" indent="0" algn="l" defTabSz="914293" rtl="0" eaLnBrk="1" fontAlgn="auto" latinLnBrk="0" hangingPunct="1">
              <a:lnSpc>
                <a:spcPct val="100000"/>
              </a:lnSpc>
              <a:spcBef>
                <a:spcPct val="0"/>
              </a:spcBef>
              <a:spcAft>
                <a:spcPct val="0"/>
              </a:spcAft>
              <a:buClrTx/>
              <a:buSzTx/>
              <a:buFontTx/>
              <a:buNone/>
              <a:defRPr/>
            </a:pPr>
            <a:r>
              <a:rPr lang="es" sz="1200" b="0" i="0" strike="noStrike" cap="none" baseline="0" dirty="0">
                <a:solidFill>
                  <a:srgbClr val="000000"/>
                </a:solidFill>
                <a:effectLst/>
                <a:latin typeface="Calibri"/>
              </a:rPr>
              <a:t>Infórmeles a los padres que enviará a casa avisos sobre exposición, pero sin mencionar nombres.</a:t>
            </a:r>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100</a:t>
            </a:fld>
            <a:endParaRPr lang="en-US"/>
          </a:p>
        </p:txBody>
      </p:sp>
    </p:spTree>
    <p:extLst>
      <p:ext uri="{BB962C8B-B14F-4D97-AF65-F5344CB8AC3E}">
        <p14:creationId xmlns:p14="http://schemas.microsoft.com/office/powerpoint/2010/main" val="350965803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pPr marL="0" marR="0" indent="0" algn="l" defTabSz="914293" rtl="0" eaLnBrk="1" fontAlgn="auto" latinLnBrk="0" hangingPunct="1">
              <a:lnSpc>
                <a:spcPct val="100000"/>
              </a:lnSpc>
              <a:spcBef>
                <a:spcPct val="0"/>
              </a:spcBef>
              <a:spcAft>
                <a:spcPct val="0"/>
              </a:spcAft>
              <a:buClrTx/>
              <a:buSzTx/>
              <a:buFontTx/>
              <a:buNone/>
              <a:defRPr/>
            </a:pPr>
            <a:r>
              <a:rPr lang="es" sz="1800" b="0" i="0" strike="noStrike" cap="none" baseline="0">
                <a:solidFill>
                  <a:srgbClr val="000000"/>
                </a:solidFill>
                <a:effectLst/>
                <a:latin typeface="Calibri"/>
              </a:rPr>
              <a:t>Si realiza un informe, indíqueles a los padres del niño que está obligado a reportarle la enfermedad al departamento de salud. El profesional médico del niño está obligado a realizar informes de casos individuales de enfermedades específicas. </a:t>
            </a:r>
            <a:br>
              <a:rPr sz="1800"/>
            </a:br>
            <a:endParaRPr sz="1800"/>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101</a:t>
            </a:fld>
            <a:endParaRPr lang="en-US"/>
          </a:p>
        </p:txBody>
      </p:sp>
    </p:spTree>
    <p:extLst>
      <p:ext uri="{BB962C8B-B14F-4D97-AF65-F5344CB8AC3E}">
        <p14:creationId xmlns:p14="http://schemas.microsoft.com/office/powerpoint/2010/main" val="193782881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r>
              <a:rPr lang="es" sz="1200" b="0" i="0" strike="noStrike" cap="none" baseline="0" dirty="0">
                <a:solidFill>
                  <a:srgbClr val="000000"/>
                </a:solidFill>
                <a:effectLst/>
                <a:latin typeface="Calibri"/>
              </a:rPr>
              <a:t>Ofrezca un área tranquila donde el niño pueda descansar o jugar en paz hasta que llegue un familiar. Asegúrese de que el niño esté cómodo y sea supervisado.</a:t>
            </a:r>
          </a:p>
        </p:txBody>
      </p:sp>
      <p:sp>
        <p:nvSpPr>
          <p:cNvPr id="4" name="Slide Number Placeholder 3"/>
          <p:cNvSpPr>
            <a:spLocks noGrp="1"/>
          </p:cNvSpPr>
          <p:nvPr>
            <p:ph type="sldNum" sz="quarter" idx="10"/>
            <p:custDataLst>
              <p:tags r:id="rId3"/>
            </p:custDataLst>
          </p:nvPr>
        </p:nvSpPr>
        <p:spPr/>
        <p:txBody>
          <a:bodyPr/>
          <a:lstStyle/>
          <a:p>
            <a:fld id="{A41AFC40-C805-48A5-99A5-6B168DAB9FB8}" type="slidenum">
              <a:rPr lang="en-US" smtClean="0"/>
              <a:t>102</a:t>
            </a:fld>
            <a:endParaRPr lang="en-US"/>
          </a:p>
        </p:txBody>
      </p:sp>
    </p:spTree>
    <p:extLst>
      <p:ext uri="{BB962C8B-B14F-4D97-AF65-F5344CB8AC3E}">
        <p14:creationId xmlns:p14="http://schemas.microsoft.com/office/powerpoint/2010/main" val="9393904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16.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7.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8.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9.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a:t>Click to edit Master title style</a:t>
            </a:r>
          </a:p>
        </p:txBody>
      </p:sp>
      <p:sp>
        <p:nvSpPr>
          <p:cNvPr id="3" name="Subtitle 2"/>
          <p:cNvSpPr>
            <a:spLocks noGrp="1"/>
          </p:cNvSpPr>
          <p:nvPr>
            <p:ph type="subTitle" idx="1" hasCustomPrompt="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a:t>edit</a:t>
            </a:r>
          </a:p>
        </p:txBody>
      </p:sp>
    </p:spTree>
    <p:custDataLst>
      <p:tags r:id="rId1"/>
    </p:custData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a:xfrm>
            <a:off x="7908099" y="6126163"/>
            <a:ext cx="2844800" cy="182562"/>
          </a:xfrm>
          <a:prstGeom prst="rect">
            <a:avLst/>
          </a:prstGeom>
        </p:spPr>
        <p:txBody>
          <a:bodyPr/>
          <a:lstStyle/>
          <a:p>
            <a:fld id="{A0FB04AF-7A08-C043-B53E-9CA1C79C7061}" type="datetimeFigureOut">
              <a:t>7/15/2024</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534401" y="6402889"/>
            <a:ext cx="2521908" cy="318587"/>
          </a:xfrm>
          <a:prstGeom prst="rect">
            <a:avLst/>
          </a:prstGeom>
        </p:spPr>
        <p:txBody>
          <a:bodyPr/>
          <a:lstStyle/>
          <a:p>
            <a:fld id="{CB33E0CC-5607-D04B-A532-B6F1E80001DA}" type="slidenum">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270224097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277825813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a:t>Click to edit Master subtitle style</a:t>
            </a:r>
          </a:p>
        </p:txBody>
      </p:sp>
      <p:pic>
        <p:nvPicPr>
          <p:cNvPr id="8" name="Picture 7">
            <a:extLst>
              <a:ext uri="{FF2B5EF4-FFF2-40B4-BE49-F238E27FC236}">
                <a16:creationId xmlns:a16="http://schemas.microsoft.com/office/drawing/2014/main" id="{E7001577-26A2-4EC6-A5B9-AF42616D9B46}"/>
              </a:ext>
            </a:extLst>
          </p:cNvPr>
          <p:cNvPicPr>
            <a:picLocks noChangeAspect="1"/>
          </p:cNvPicPr>
          <p:nvPr userDrawn="1"/>
        </p:nvPicPr>
        <p:blipFill>
          <a:blip r:embed="rId2"/>
          <a:stretch>
            <a:fillRect/>
          </a:stretch>
        </p:blipFill>
        <p:spPr>
          <a:xfrm>
            <a:off x="381000" y="5822074"/>
            <a:ext cx="11430000" cy="952500"/>
          </a:xfrm>
          <a:prstGeom prst="rect">
            <a:avLst/>
          </a:prstGeom>
        </p:spPr>
      </p:pic>
    </p:spTree>
    <p:extLst>
      <p:ext uri="{BB962C8B-B14F-4D97-AF65-F5344CB8AC3E}">
        <p14:creationId xmlns:p14="http://schemas.microsoft.com/office/powerpoint/2010/main" val="5039421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290305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8127579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280751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311478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 </a:t>
            </a:r>
          </a:p>
        </p:txBody>
      </p:sp>
    </p:spTree>
    <p:custDataLst>
      <p:tags r:id="rId1"/>
    </p:custDataLst>
    <p:extLst>
      <p:ext uri="{BB962C8B-B14F-4D97-AF65-F5344CB8AC3E}">
        <p14:creationId xmlns:p14="http://schemas.microsoft.com/office/powerpoint/2010/main" val="117493482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8341838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845408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Tree>
    <p:extLst>
      <p:ext uri="{BB962C8B-B14F-4D97-AF65-F5344CB8AC3E}">
        <p14:creationId xmlns:p14="http://schemas.microsoft.com/office/powerpoint/2010/main" val="130182855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Tree>
    <p:extLst>
      <p:ext uri="{BB962C8B-B14F-4D97-AF65-F5344CB8AC3E}">
        <p14:creationId xmlns:p14="http://schemas.microsoft.com/office/powerpoint/2010/main" val="53163636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586491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932290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90991564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hasCustomPrompt="1"/>
          </p:nvPr>
        </p:nvSpPr>
        <p:spPr>
          <a:xfrm>
            <a:off x="1828800" y="3886200"/>
            <a:ext cx="85344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dirty="0"/>
              <a:t>edit</a:t>
            </a:r>
          </a:p>
        </p:txBody>
      </p:sp>
    </p:spTree>
    <p:custDataLst>
      <p:tags r:id="rId1"/>
    </p:custDataLst>
    <p:extLst>
      <p:ext uri="{BB962C8B-B14F-4D97-AF65-F5344CB8AC3E}">
        <p14:creationId xmlns:p14="http://schemas.microsoft.com/office/powerpoint/2010/main" val="12264624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 </a:t>
            </a:r>
          </a:p>
        </p:txBody>
      </p:sp>
      <p:sp>
        <p:nvSpPr>
          <p:cNvPr id="3" name="Date Placeholder 2"/>
          <p:cNvSpPr>
            <a:spLocks noGrp="1"/>
          </p:cNvSpPr>
          <p:nvPr>
            <p:ph type="dt" sz="half" idx="10"/>
          </p:nvPr>
        </p:nvSpPr>
        <p:spPr/>
        <p:txBody>
          <a:bodyPr/>
          <a:lstStyle/>
          <a:p>
            <a:fld id="{A0FB04AF-7A08-C043-B53E-9CA1C79C7061}" type="datetimeFigureOut">
              <a:rPr lang="en-US" smtClean="0"/>
              <a:t>7/15/2024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B33E0CC-5607-D04B-A532-B6F1E80001DA}" type="slidenum">
              <a:rPr lang="en-US" smtClean="0"/>
              <a:t>‹#›</a:t>
            </a:fld>
            <a:endParaRPr lang="en-US" dirty="0"/>
          </a:p>
        </p:txBody>
      </p:sp>
    </p:spTree>
    <p:custDataLst>
      <p:tags r:id="rId1"/>
    </p:custDataLst>
    <p:extLst>
      <p:ext uri="{BB962C8B-B14F-4D97-AF65-F5344CB8AC3E}">
        <p14:creationId xmlns:p14="http://schemas.microsoft.com/office/powerpoint/2010/main" val="8117052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FB04AF-7A08-C043-B53E-9CA1C79C7061}" type="datetimeFigureOut">
              <a:t>7/15/2024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33E0CC-5607-D04B-A532-B6F1E80001DA}" type="slidenum">
              <a:t>‹#›</a:t>
            </a:fld>
            <a:endParaRPr lang="en-US" dirty="0"/>
          </a:p>
        </p:txBody>
      </p:sp>
    </p:spTree>
    <p:custDataLst>
      <p:tags r:id="rId1"/>
    </p:custDataLst>
    <p:extLst>
      <p:ext uri="{BB962C8B-B14F-4D97-AF65-F5344CB8AC3E}">
        <p14:creationId xmlns:p14="http://schemas.microsoft.com/office/powerpoint/2010/main" val="1822568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FB04AF-7A08-C043-B53E-9CA1C79C7061}" type="datetimeFigureOut">
              <a:t>7/15/2024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33E0CC-5607-D04B-A532-B6F1E80001DA}" type="slidenum">
              <a:t>‹#›</a:t>
            </a:fld>
            <a:endParaRPr lang="en-US" dirty="0"/>
          </a:p>
        </p:txBody>
      </p:sp>
      <p:pic>
        <p:nvPicPr>
          <p:cNvPr id="8" name="Picture 7">
            <a:extLst>
              <a:ext uri="{FF2B5EF4-FFF2-40B4-BE49-F238E27FC236}">
                <a16:creationId xmlns:a16="http://schemas.microsoft.com/office/drawing/2014/main" id="{50196341-1595-46C3-94A3-A8785811E699}"/>
              </a:ext>
            </a:extLst>
          </p:cNvPr>
          <p:cNvPicPr>
            <a:picLocks noChangeAspect="1"/>
          </p:cNvPicPr>
          <p:nvPr userDrawn="1"/>
        </p:nvPicPr>
        <p:blipFill>
          <a:blip r:embed="rId3"/>
          <a:stretch>
            <a:fillRect/>
          </a:stretch>
        </p:blipFill>
        <p:spPr>
          <a:xfrm>
            <a:off x="429684" y="5905500"/>
            <a:ext cx="11430000" cy="952500"/>
          </a:xfrm>
          <a:prstGeom prst="rect">
            <a:avLst/>
          </a:prstGeom>
        </p:spPr>
      </p:pic>
    </p:spTree>
    <p:custDataLst>
      <p:tags r:id="rId1"/>
    </p:custDataLst>
    <p:extLst>
      <p:ext uri="{BB962C8B-B14F-4D97-AF65-F5344CB8AC3E}">
        <p14:creationId xmlns:p14="http://schemas.microsoft.com/office/powerpoint/2010/main" val="10373027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FB04AF-7A08-C043-B53E-9CA1C79C7061}" type="datetimeFigureOut">
              <a:t>7/15/2024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33E0CC-5607-D04B-A532-B6F1E80001DA}" type="slidenum">
              <a:t>‹#›</a:t>
            </a:fld>
            <a:endParaRPr lang="en-US" dirty="0"/>
          </a:p>
        </p:txBody>
      </p:sp>
    </p:spTree>
    <p:custDataLst>
      <p:tags r:id="rId1"/>
    </p:custDataLst>
    <p:extLst>
      <p:ext uri="{BB962C8B-B14F-4D97-AF65-F5344CB8AC3E}">
        <p14:creationId xmlns:p14="http://schemas.microsoft.com/office/powerpoint/2010/main" val="41255053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FB04AF-7A08-C043-B53E-9CA1C79C7061}" type="datetimeFigureOut">
              <a:t>7/15/2024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B33E0CC-5607-D04B-A532-B6F1E80001DA}" type="slidenum">
              <a:t>‹#›</a:t>
            </a:fld>
            <a:endParaRPr lang="en-US" dirty="0"/>
          </a:p>
        </p:txBody>
      </p:sp>
      <p:pic>
        <p:nvPicPr>
          <p:cNvPr id="11" name="Picture 10">
            <a:extLst>
              <a:ext uri="{FF2B5EF4-FFF2-40B4-BE49-F238E27FC236}">
                <a16:creationId xmlns:a16="http://schemas.microsoft.com/office/drawing/2014/main" id="{5695BC58-68C5-4CA4-8CC4-FD8FFC4C0FFC}"/>
              </a:ext>
            </a:extLst>
          </p:cNvPr>
          <p:cNvPicPr>
            <a:picLocks noChangeAspect="1"/>
          </p:cNvPicPr>
          <p:nvPr userDrawn="1"/>
        </p:nvPicPr>
        <p:blipFill>
          <a:blip r:embed="rId2"/>
          <a:stretch>
            <a:fillRect/>
          </a:stretch>
        </p:blipFill>
        <p:spPr>
          <a:xfrm>
            <a:off x="478369" y="5880101"/>
            <a:ext cx="11430000" cy="952500"/>
          </a:xfrm>
          <a:prstGeom prst="rect">
            <a:avLst/>
          </a:prstGeom>
        </p:spPr>
      </p:pic>
    </p:spTree>
    <p:extLst>
      <p:ext uri="{BB962C8B-B14F-4D97-AF65-F5344CB8AC3E}">
        <p14:creationId xmlns:p14="http://schemas.microsoft.com/office/powerpoint/2010/main" val="566403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FB04AF-7A08-C043-B53E-9CA1C79C7061}" type="datetimeFigureOut">
              <a:t>7/15/2024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B33E0CC-5607-D04B-A532-B6F1E80001DA}" type="slidenum">
              <a:t>‹#›</a:t>
            </a:fld>
            <a:endParaRPr lang="en-US" dirty="0"/>
          </a:p>
        </p:txBody>
      </p:sp>
      <p:pic>
        <p:nvPicPr>
          <p:cNvPr id="7" name="Picture 6">
            <a:extLst>
              <a:ext uri="{FF2B5EF4-FFF2-40B4-BE49-F238E27FC236}">
                <a16:creationId xmlns:a16="http://schemas.microsoft.com/office/drawing/2014/main" id="{04D6E094-88BD-4B24-88E3-FEED3F77F29D}"/>
              </a:ext>
            </a:extLst>
          </p:cNvPr>
          <p:cNvPicPr>
            <a:picLocks noChangeAspect="1"/>
          </p:cNvPicPr>
          <p:nvPr userDrawn="1"/>
        </p:nvPicPr>
        <p:blipFill>
          <a:blip r:embed="rId2"/>
          <a:stretch>
            <a:fillRect/>
          </a:stretch>
        </p:blipFill>
        <p:spPr>
          <a:xfrm>
            <a:off x="496614" y="5852291"/>
            <a:ext cx="11430000" cy="952500"/>
          </a:xfrm>
          <a:prstGeom prst="rect">
            <a:avLst/>
          </a:prstGeom>
        </p:spPr>
      </p:pic>
    </p:spTree>
    <p:extLst>
      <p:ext uri="{BB962C8B-B14F-4D97-AF65-F5344CB8AC3E}">
        <p14:creationId xmlns:p14="http://schemas.microsoft.com/office/powerpoint/2010/main" val="24884704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FB04AF-7A08-C043-B53E-9CA1C79C7061}" type="datetimeFigureOut">
              <a:t>7/15/2024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B33E0CC-5607-D04B-A532-B6F1E80001DA}" type="slidenum">
              <a:t>‹#›</a:t>
            </a:fld>
            <a:endParaRPr lang="en-US" dirty="0"/>
          </a:p>
        </p:txBody>
      </p:sp>
    </p:spTree>
    <p:extLst>
      <p:ext uri="{BB962C8B-B14F-4D97-AF65-F5344CB8AC3E}">
        <p14:creationId xmlns:p14="http://schemas.microsoft.com/office/powerpoint/2010/main" val="8367576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FB04AF-7A08-C043-B53E-9CA1C79C7061}" type="datetimeFigureOut">
              <a:t>7/15/2024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33E0CC-5607-D04B-A532-B6F1E80001DA}" type="slidenum">
              <a:t>‹#›</a:t>
            </a:fld>
            <a:endParaRPr lang="en-US" dirty="0"/>
          </a:p>
        </p:txBody>
      </p:sp>
    </p:spTree>
    <p:extLst>
      <p:ext uri="{BB962C8B-B14F-4D97-AF65-F5344CB8AC3E}">
        <p14:creationId xmlns:p14="http://schemas.microsoft.com/office/powerpoint/2010/main" val="2850854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FB04AF-7A08-C043-B53E-9CA1C79C7061}" type="datetimeFigureOut">
              <a:t>7/15/2024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33E0CC-5607-D04B-A532-B6F1E80001DA}" type="slidenum">
              <a:t>‹#›</a:t>
            </a:fld>
            <a:endParaRPr lang="en-US" dirty="0"/>
          </a:p>
        </p:txBody>
      </p:sp>
    </p:spTree>
    <p:extLst>
      <p:ext uri="{BB962C8B-B14F-4D97-AF65-F5344CB8AC3E}">
        <p14:creationId xmlns:p14="http://schemas.microsoft.com/office/powerpoint/2010/main" val="5021117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FB04AF-7A08-C043-B53E-9CA1C79C7061}" type="datetimeFigureOut">
              <a:t>7/15/2024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33E0CC-5607-D04B-A532-B6F1E80001DA}" type="slidenum">
              <a:t>‹#›</a:t>
            </a:fld>
            <a:endParaRPr lang="en-US" dirty="0"/>
          </a:p>
        </p:txBody>
      </p:sp>
    </p:spTree>
    <p:extLst>
      <p:ext uri="{BB962C8B-B14F-4D97-AF65-F5344CB8AC3E}">
        <p14:creationId xmlns:p14="http://schemas.microsoft.com/office/powerpoint/2010/main" val="9313403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FB04AF-7A08-C043-B53E-9CA1C79C7061}" type="datetimeFigureOut">
              <a:t>7/15/2024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33E0CC-5607-D04B-A532-B6F1E80001DA}" type="slidenum">
              <a:t>‹#›</a:t>
            </a:fld>
            <a:endParaRPr lang="en-US" dirty="0"/>
          </a:p>
        </p:txBody>
      </p:sp>
    </p:spTree>
    <p:extLst>
      <p:ext uri="{BB962C8B-B14F-4D97-AF65-F5344CB8AC3E}">
        <p14:creationId xmlns:p14="http://schemas.microsoft.com/office/powerpoint/2010/main" val="31577269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FB04AF-7A08-C043-B53E-9CA1C79C7061}" type="datetimeFigureOut">
              <a:rPr lang="en-US" smtClean="0"/>
              <a:t>7/15/2024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B33E0CC-5607-D04B-A532-B6F1E80001DA}" type="slidenum">
              <a:rPr lang="en-US" smtClean="0"/>
              <a:t>‹#›</a:t>
            </a:fld>
            <a:endParaRPr lang="en-US" dirty="0"/>
          </a:p>
        </p:txBody>
      </p:sp>
    </p:spTree>
    <p:custDataLst>
      <p:tags r:id="rId1"/>
    </p:custDataLst>
    <p:extLst>
      <p:ext uri="{BB962C8B-B14F-4D97-AF65-F5344CB8AC3E}">
        <p14:creationId xmlns:p14="http://schemas.microsoft.com/office/powerpoint/2010/main" val="1807872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908099" y="6126163"/>
            <a:ext cx="2844800" cy="182562"/>
          </a:xfrm>
          <a:prstGeom prst="rect">
            <a:avLst/>
          </a:prstGeom>
        </p:spPr>
        <p:txBody>
          <a:bodyPr/>
          <a:lstStyle/>
          <a:p>
            <a:fld id="{A0FB04AF-7A08-C043-B53E-9CA1C79C7061}" type="datetimeFigureOut">
              <a:t>7/15/2024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534401" y="6402889"/>
            <a:ext cx="2521908" cy="318587"/>
          </a:xfrm>
          <a:prstGeom prst="rect">
            <a:avLst/>
          </a:prstGeom>
        </p:spPr>
        <p:txBody>
          <a:bodyPr/>
          <a:lstStyle/>
          <a:p>
            <a:fld id="{CB33E0CC-5607-D04B-A532-B6F1E80001DA}" type="slidenum">
              <a:t>‹#›</a:t>
            </a:fld>
            <a:endParaRPr lang="en-US"/>
          </a:p>
        </p:txBody>
      </p:sp>
    </p:spTree>
    <p:custDataLst>
      <p:tags r:id="rId1"/>
    </p:custData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FB04AF-7A08-C043-B53E-9CA1C79C7061}" type="datetimeFigureOut">
              <a:rPr lang="en-US" smtClean="0"/>
              <a:t>7/15/2024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B33E0CC-5607-D04B-A532-B6F1E80001DA}" type="slidenum">
              <a:rPr lang="en-US" smtClean="0"/>
              <a:t>‹#›</a:t>
            </a:fld>
            <a:endParaRPr lang="en-US" dirty="0"/>
          </a:p>
        </p:txBody>
      </p:sp>
    </p:spTree>
    <p:custDataLst>
      <p:tags r:id="rId1"/>
    </p:custDataLst>
    <p:extLst>
      <p:ext uri="{BB962C8B-B14F-4D97-AF65-F5344CB8AC3E}">
        <p14:creationId xmlns:p14="http://schemas.microsoft.com/office/powerpoint/2010/main" val="1866056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7908099" y="6126163"/>
            <a:ext cx="2844800" cy="182562"/>
          </a:xfrm>
          <a:prstGeom prst="rect">
            <a:avLst/>
          </a:prstGeom>
        </p:spPr>
        <p:txBody>
          <a:bodyPr/>
          <a:lstStyle/>
          <a:p>
            <a:fld id="{A0FB04AF-7A08-C043-B53E-9CA1C79C7061}" type="datetimeFigureOut">
              <a:t>7/15/2024</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534401" y="6402889"/>
            <a:ext cx="2521908" cy="318587"/>
          </a:xfrm>
          <a:prstGeom prst="rect">
            <a:avLst/>
          </a:prstGeom>
        </p:spPr>
        <p:txBody>
          <a:bodyPr/>
          <a:lstStyle/>
          <a:p>
            <a:fld id="{CB33E0CC-5607-D04B-A532-B6F1E80001DA}" type="slidenum">
              <a:t>‹#›</a:t>
            </a:fld>
            <a:endParaRPr lang="en-US"/>
          </a:p>
        </p:txBody>
      </p:sp>
    </p:spTree>
    <p:custDataLst>
      <p:tags r:id="rId1"/>
    </p:custData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a:prstGeom prst="rect">
            <a:avLst/>
          </a:prstGeo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a:prstGeom prst="rect">
            <a:avLst/>
          </a:prstGeo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a:prstGeom prst="rect">
            <a:avLst/>
          </a:prstGeo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2.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ags" Target="../tags/tag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2.png"/><Relationship Id="rId2" Type="http://schemas.openxmlformats.org/officeDocument/2006/relationships/slideLayout" Target="../slideLayouts/slideLayout28.xml"/><Relationship Id="rId16" Type="http://schemas.openxmlformats.org/officeDocument/2006/relationships/tags" Target="../tags/tag1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29" tIns="45714" rIns="91429" bIns="45714" rtlCol="0" anchor="ctr">
            <a:normAutofit/>
          </a:bodyPr>
          <a:lstStyle/>
          <a:p>
            <a:r>
              <a:rPr lang="en-US" dirty="0"/>
              <a:t>Click to edit Master title style</a:t>
            </a:r>
          </a:p>
        </p:txBody>
      </p:sp>
      <p:pic>
        <p:nvPicPr>
          <p:cNvPr id="3" name="Picture 2">
            <a:extLst>
              <a:ext uri="{FF2B5EF4-FFF2-40B4-BE49-F238E27FC236}">
                <a16:creationId xmlns:a16="http://schemas.microsoft.com/office/drawing/2014/main" id="{67D5E2C1-CA73-AB7E-2C57-F529366CD589}"/>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307848" y="5929251"/>
            <a:ext cx="11576304" cy="758952"/>
          </a:xfrm>
          <a:prstGeom prst="rect">
            <a:avLst/>
          </a:prstGeom>
        </p:spPr>
      </p:pic>
    </p:spTree>
    <p:custDataLst>
      <p:tags r:id="rId16"/>
    </p:custDataLst>
  </p:cSld>
  <p:clrMap bg1="lt1" tx1="dk1" bg2="lt2" tx2="dk2" accent1="accent1" accent2="accent2" accent3="accent3" accent4="accent4" accent5="accent5" accent6="accent6" hlink="hlink" folHlink="folHlink"/>
  <p:sldLayoutIdLst>
    <p:sldLayoutId id="2147483649" r:id="rId1"/>
    <p:sldLayoutId id="2147483687"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p:txStyles>
    <p:titleStyle>
      <a:lvl1pPr algn="ctr" defTabSz="457146" rtl="0" eaLnBrk="1" latinLnBrk="0" hangingPunct="1">
        <a:spcBef>
          <a:spcPct val="0"/>
        </a:spcBef>
        <a:buNone/>
        <a:defRPr sz="4400" kern="1200">
          <a:solidFill>
            <a:schemeClr val="tx1"/>
          </a:solidFill>
          <a:latin typeface="+mj-lt"/>
          <a:ea typeface="+mj-ea"/>
          <a:cs typeface="+mj-cs"/>
        </a:defRPr>
      </a:lvl1pPr>
    </p:titleStyle>
    <p:bodyStyle>
      <a:lvl1pPr marL="342860" indent="-342860" algn="l" defTabSz="457146" rtl="0" eaLnBrk="1" latinLnBrk="0" hangingPunct="1">
        <a:spcBef>
          <a:spcPct val="20000"/>
        </a:spcBef>
        <a:buFont typeface="Arial"/>
        <a:buChar char="•"/>
        <a:defRPr sz="3200" kern="1200">
          <a:solidFill>
            <a:schemeClr val="tx1"/>
          </a:solidFill>
          <a:latin typeface="+mn-lt"/>
          <a:ea typeface="+mn-ea"/>
          <a:cs typeface="+mn-cs"/>
        </a:defRPr>
      </a:lvl1pPr>
      <a:lvl2pPr marL="742863" indent="-285717" algn="l" defTabSz="457146" rtl="0" eaLnBrk="1" latinLnBrk="0" hangingPunct="1">
        <a:spcBef>
          <a:spcPct val="20000"/>
        </a:spcBef>
        <a:buFont typeface="Arial"/>
        <a:buChar char="–"/>
        <a:defRPr sz="2800" kern="1200">
          <a:solidFill>
            <a:schemeClr val="tx1"/>
          </a:solidFill>
          <a:latin typeface="+mn-lt"/>
          <a:ea typeface="+mn-ea"/>
          <a:cs typeface="+mn-cs"/>
        </a:defRPr>
      </a:lvl2pPr>
      <a:lvl3pPr marL="1142867" indent="-228573" algn="l" defTabSz="457146" rtl="0" eaLnBrk="1" latinLnBrk="0" hangingPunct="1">
        <a:spcBef>
          <a:spcPct val="20000"/>
        </a:spcBef>
        <a:buFont typeface="Arial"/>
        <a:buChar char="•"/>
        <a:defRPr sz="2400" kern="1200">
          <a:solidFill>
            <a:schemeClr val="tx1"/>
          </a:solidFill>
          <a:latin typeface="+mn-lt"/>
          <a:ea typeface="+mn-ea"/>
          <a:cs typeface="+mn-cs"/>
        </a:defRPr>
      </a:lvl3pPr>
      <a:lvl4pPr marL="1600013" indent="-228573" algn="l" defTabSz="457146" rtl="0" eaLnBrk="1" latinLnBrk="0" hangingPunct="1">
        <a:spcBef>
          <a:spcPct val="20000"/>
        </a:spcBef>
        <a:buFont typeface="Arial"/>
        <a:buChar char="–"/>
        <a:defRPr sz="2000" kern="1200">
          <a:solidFill>
            <a:schemeClr val="tx1"/>
          </a:solidFill>
          <a:latin typeface="+mn-lt"/>
          <a:ea typeface="+mn-ea"/>
          <a:cs typeface="+mn-cs"/>
        </a:defRPr>
      </a:lvl4pPr>
      <a:lvl5pPr marL="2057159" indent="-228573" algn="l" defTabSz="457146" rtl="0" eaLnBrk="1" latinLnBrk="0" hangingPunct="1">
        <a:spcBef>
          <a:spcPct val="20000"/>
        </a:spcBef>
        <a:buFont typeface="Arial"/>
        <a:buChar char="»"/>
        <a:defRPr sz="2000" kern="1200">
          <a:solidFill>
            <a:schemeClr val="tx1"/>
          </a:solidFill>
          <a:latin typeface="+mn-lt"/>
          <a:ea typeface="+mn-ea"/>
          <a:cs typeface="+mn-cs"/>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29" tIns="45714" rIns="91429" bIns="45714"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29" tIns="45714" rIns="91429"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658B339E-7233-40E5-9BEA-3DD37925A177}"/>
              </a:ext>
            </a:extLst>
          </p:cNvPr>
          <p:cNvPicPr>
            <a:picLocks noChangeAspect="1"/>
          </p:cNvPicPr>
          <p:nvPr userDrawn="1"/>
        </p:nvPicPr>
        <p:blipFill>
          <a:blip r:embed="rId15"/>
          <a:stretch>
            <a:fillRect/>
          </a:stretch>
        </p:blipFill>
        <p:spPr>
          <a:xfrm>
            <a:off x="381000" y="5832479"/>
            <a:ext cx="11430000" cy="952500"/>
          </a:xfrm>
          <a:prstGeom prst="rect">
            <a:avLst/>
          </a:prstGeom>
        </p:spPr>
      </p:pic>
    </p:spTree>
    <p:custDataLst>
      <p:tags r:id="rId14"/>
    </p:custDataLst>
    <p:extLst>
      <p:ext uri="{BB962C8B-B14F-4D97-AF65-F5344CB8AC3E}">
        <p14:creationId xmlns:p14="http://schemas.microsoft.com/office/powerpoint/2010/main" val="407200109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ransition/>
  <p:txStyles>
    <p:titleStyle>
      <a:lvl1pPr algn="ctr" defTabSz="914293" rtl="0" eaLnBrk="1" latinLnBrk="0" hangingPunct="1">
        <a:spcBef>
          <a:spcPct val="0"/>
        </a:spcBef>
        <a:buNone/>
        <a:defRPr sz="4400" kern="1200">
          <a:solidFill>
            <a:schemeClr val="tx1"/>
          </a:solidFill>
          <a:latin typeface="+mj-lt"/>
          <a:ea typeface="+mj-ea"/>
          <a:cs typeface="+mj-cs"/>
        </a:defRPr>
      </a:lvl1pPr>
    </p:titleStyle>
    <p:bodyStyle>
      <a:lvl1pPr marL="342860" indent="-342860" algn="l" defTabSz="91429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63" indent="-285717" algn="l" defTabSz="9142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67" indent="-228573" algn="l" defTabSz="91429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13"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59"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29" tIns="45714" rIns="91429" bIns="45714"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29" tIns="45714" rIns="91429" bIns="45714"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908099" y="6126163"/>
            <a:ext cx="2844800" cy="182562"/>
          </a:xfrm>
          <a:prstGeom prst="rect">
            <a:avLst/>
          </a:prstGeom>
        </p:spPr>
        <p:txBody>
          <a:bodyPr vert="horz" lIns="91429" tIns="45714" rIns="91429" bIns="45714" rtlCol="0" anchor="ctr"/>
          <a:lstStyle>
            <a:lvl1pPr algn="l">
              <a:defRPr sz="1200">
                <a:solidFill>
                  <a:schemeClr val="tx1">
                    <a:tint val="75000"/>
                  </a:schemeClr>
                </a:solidFill>
              </a:defRPr>
            </a:lvl1pPr>
          </a:lstStyle>
          <a:p>
            <a:fld id="{A0FB04AF-7A08-C043-B53E-9CA1C79C7061}" type="datetimeFigureOut">
              <a:t>7/15/2024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29" tIns="45714" rIns="91429" bIns="45714"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34401" y="6402889"/>
            <a:ext cx="2521908" cy="318587"/>
          </a:xfrm>
          <a:prstGeom prst="rect">
            <a:avLst/>
          </a:prstGeom>
        </p:spPr>
        <p:txBody>
          <a:bodyPr vert="horz" lIns="91429" tIns="45714" rIns="91429" bIns="45714" rtlCol="0" anchor="ctr"/>
          <a:lstStyle>
            <a:lvl1pPr algn="r">
              <a:defRPr sz="1200">
                <a:solidFill>
                  <a:schemeClr val="tx1">
                    <a:tint val="75000"/>
                  </a:schemeClr>
                </a:solidFill>
              </a:defRPr>
            </a:lvl1pPr>
          </a:lstStyle>
          <a:p>
            <a:fld id="{CB33E0CC-5607-D04B-A532-B6F1E80001DA}" type="slidenum">
              <a:t>‹#›</a:t>
            </a:fld>
            <a:endParaRPr lang="en-US" dirty="0"/>
          </a:p>
        </p:txBody>
      </p:sp>
      <p:pic>
        <p:nvPicPr>
          <p:cNvPr id="8" name="Picture 7">
            <a:extLst>
              <a:ext uri="{FF2B5EF4-FFF2-40B4-BE49-F238E27FC236}">
                <a16:creationId xmlns:a16="http://schemas.microsoft.com/office/drawing/2014/main" id="{2687B600-BB66-4DAA-951A-B8DAEC5AA0F2}"/>
              </a:ext>
            </a:extLst>
          </p:cNvPr>
          <p:cNvPicPr>
            <a:picLocks noChangeAspect="1"/>
          </p:cNvPicPr>
          <p:nvPr userDrawn="1"/>
        </p:nvPicPr>
        <p:blipFill>
          <a:blip r:embed="rId17"/>
          <a:stretch>
            <a:fillRect/>
          </a:stretch>
        </p:blipFill>
        <p:spPr>
          <a:xfrm>
            <a:off x="475593" y="5905500"/>
            <a:ext cx="11430000" cy="952500"/>
          </a:xfrm>
          <a:prstGeom prst="rect">
            <a:avLst/>
          </a:prstGeom>
        </p:spPr>
      </p:pic>
    </p:spTree>
    <p:custDataLst>
      <p:tags r:id="rId16"/>
    </p:custDataLst>
    <p:extLst>
      <p:ext uri="{BB962C8B-B14F-4D97-AF65-F5344CB8AC3E}">
        <p14:creationId xmlns:p14="http://schemas.microsoft.com/office/powerpoint/2010/main" val="3963718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Lst>
  <p:txStyles>
    <p:titleStyle>
      <a:lvl1pPr algn="ctr" defTabSz="457146" rtl="0" eaLnBrk="1" latinLnBrk="0" hangingPunct="1">
        <a:spcBef>
          <a:spcPct val="0"/>
        </a:spcBef>
        <a:buNone/>
        <a:defRPr sz="4400" kern="1200">
          <a:solidFill>
            <a:schemeClr val="tx1"/>
          </a:solidFill>
          <a:latin typeface="+mj-lt"/>
          <a:ea typeface="+mj-ea"/>
          <a:cs typeface="+mj-cs"/>
        </a:defRPr>
      </a:lvl1pPr>
    </p:titleStyle>
    <p:bodyStyle>
      <a:lvl1pPr marL="342860" indent="-342860" algn="l" defTabSz="457146" rtl="0" eaLnBrk="1" latinLnBrk="0" hangingPunct="1">
        <a:spcBef>
          <a:spcPct val="20000"/>
        </a:spcBef>
        <a:buFont typeface="Arial"/>
        <a:buChar char="•"/>
        <a:defRPr sz="3200" kern="1200">
          <a:solidFill>
            <a:schemeClr val="tx1"/>
          </a:solidFill>
          <a:latin typeface="+mn-lt"/>
          <a:ea typeface="+mn-ea"/>
          <a:cs typeface="+mn-cs"/>
        </a:defRPr>
      </a:lvl1pPr>
      <a:lvl2pPr marL="742863" indent="-285717" algn="l" defTabSz="457146" rtl="0" eaLnBrk="1" latinLnBrk="0" hangingPunct="1">
        <a:spcBef>
          <a:spcPct val="20000"/>
        </a:spcBef>
        <a:buFont typeface="Arial"/>
        <a:buChar char="–"/>
        <a:defRPr sz="2800" kern="1200">
          <a:solidFill>
            <a:schemeClr val="tx1"/>
          </a:solidFill>
          <a:latin typeface="+mn-lt"/>
          <a:ea typeface="+mn-ea"/>
          <a:cs typeface="+mn-cs"/>
        </a:defRPr>
      </a:lvl2pPr>
      <a:lvl3pPr marL="1142867" indent="-228573" algn="l" defTabSz="457146" rtl="0" eaLnBrk="1" latinLnBrk="0" hangingPunct="1">
        <a:spcBef>
          <a:spcPct val="20000"/>
        </a:spcBef>
        <a:buFont typeface="Arial"/>
        <a:buChar char="•"/>
        <a:defRPr sz="2400" kern="1200">
          <a:solidFill>
            <a:schemeClr val="tx1"/>
          </a:solidFill>
          <a:latin typeface="+mn-lt"/>
          <a:ea typeface="+mn-ea"/>
          <a:cs typeface="+mn-cs"/>
        </a:defRPr>
      </a:lvl3pPr>
      <a:lvl4pPr marL="1600013" indent="-228573" algn="l" defTabSz="457146" rtl="0" eaLnBrk="1" latinLnBrk="0" hangingPunct="1">
        <a:spcBef>
          <a:spcPct val="20000"/>
        </a:spcBef>
        <a:buFont typeface="Arial"/>
        <a:buChar char="–"/>
        <a:defRPr sz="2000" kern="1200">
          <a:solidFill>
            <a:schemeClr val="tx1"/>
          </a:solidFill>
          <a:latin typeface="+mn-lt"/>
          <a:ea typeface="+mn-ea"/>
          <a:cs typeface="+mn-cs"/>
        </a:defRPr>
      </a:lvl4pPr>
      <a:lvl5pPr marL="2057159" indent="-228573" algn="l" defTabSz="457146" rtl="0" eaLnBrk="1" latinLnBrk="0" hangingPunct="1">
        <a:spcBef>
          <a:spcPct val="20000"/>
        </a:spcBef>
        <a:buFont typeface="Arial"/>
        <a:buChar char="»"/>
        <a:defRPr sz="2000" kern="1200">
          <a:solidFill>
            <a:schemeClr val="tx1"/>
          </a:solidFill>
          <a:latin typeface="+mn-lt"/>
          <a:ea typeface="+mn-ea"/>
          <a:cs typeface="+mn-cs"/>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0.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28.xml"/></Relationships>
</file>

<file path=ppt/slides/_rels/slide100.xml.rels><?xml version="1.0" encoding="UTF-8" standalone="yes"?>
<Relationships xmlns="http://schemas.openxmlformats.org/package/2006/relationships"><Relationship Id="rId3" Type="http://schemas.openxmlformats.org/officeDocument/2006/relationships/tags" Target="../tags/tag405.xml"/><Relationship Id="rId2" Type="http://schemas.openxmlformats.org/officeDocument/2006/relationships/tags" Target="../tags/tag404.xml"/><Relationship Id="rId1" Type="http://schemas.openxmlformats.org/officeDocument/2006/relationships/tags" Target="../tags/tag403.xml"/><Relationship Id="rId6" Type="http://schemas.openxmlformats.org/officeDocument/2006/relationships/image" Target="../media/image65.jpg"/><Relationship Id="rId5" Type="http://schemas.openxmlformats.org/officeDocument/2006/relationships/notesSlide" Target="../notesSlides/notesSlide97.xml"/><Relationship Id="rId4"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tags" Target="../tags/tag411.xml"/><Relationship Id="rId2" Type="http://schemas.openxmlformats.org/officeDocument/2006/relationships/tags" Target="../tags/tag410.xml"/><Relationship Id="rId1" Type="http://schemas.openxmlformats.org/officeDocument/2006/relationships/tags" Target="../tags/tag409.xml"/><Relationship Id="rId5" Type="http://schemas.openxmlformats.org/officeDocument/2006/relationships/notesSlide" Target="../notesSlides/notesSlide98.xml"/><Relationship Id="rId4"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tags" Target="../tags/tag417.xml"/><Relationship Id="rId2" Type="http://schemas.openxmlformats.org/officeDocument/2006/relationships/tags" Target="../tags/tag416.xml"/><Relationship Id="rId1" Type="http://schemas.openxmlformats.org/officeDocument/2006/relationships/tags" Target="../tags/tag415.xml"/><Relationship Id="rId5" Type="http://schemas.openxmlformats.org/officeDocument/2006/relationships/notesSlide" Target="../notesSlides/notesSlide99.xml"/><Relationship Id="rId4"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tags" Target="../tags/tag423.xml"/><Relationship Id="rId2" Type="http://schemas.openxmlformats.org/officeDocument/2006/relationships/tags" Target="../tags/tag422.xml"/><Relationship Id="rId1" Type="http://schemas.openxmlformats.org/officeDocument/2006/relationships/tags" Target="../tags/tag421.xml"/><Relationship Id="rId6" Type="http://schemas.openxmlformats.org/officeDocument/2006/relationships/image" Target="../media/image66.jpg"/><Relationship Id="rId5" Type="http://schemas.openxmlformats.org/officeDocument/2006/relationships/notesSlide" Target="../notesSlides/notesSlide100.xml"/><Relationship Id="rId4"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tags" Target="../tags/tag429.xml"/><Relationship Id="rId2" Type="http://schemas.openxmlformats.org/officeDocument/2006/relationships/tags" Target="../tags/tag428.xml"/><Relationship Id="rId1" Type="http://schemas.openxmlformats.org/officeDocument/2006/relationships/tags" Target="../tags/tag427.xml"/><Relationship Id="rId5" Type="http://schemas.openxmlformats.org/officeDocument/2006/relationships/notesSlide" Target="../notesSlides/notesSlide101.xml"/><Relationship Id="rId4"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tags" Target="../tags/tag435.xml"/><Relationship Id="rId2" Type="http://schemas.openxmlformats.org/officeDocument/2006/relationships/tags" Target="../tags/tag434.xml"/><Relationship Id="rId1" Type="http://schemas.openxmlformats.org/officeDocument/2006/relationships/tags" Target="../tags/tag433.xml"/><Relationship Id="rId5" Type="http://schemas.openxmlformats.org/officeDocument/2006/relationships/notesSlide" Target="../notesSlides/notesSlide102.xml"/><Relationship Id="rId4"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tags" Target="../tags/tag441.xml"/><Relationship Id="rId2" Type="http://schemas.openxmlformats.org/officeDocument/2006/relationships/tags" Target="../tags/tag440.xml"/><Relationship Id="rId1" Type="http://schemas.openxmlformats.org/officeDocument/2006/relationships/tags" Target="../tags/tag439.xml"/><Relationship Id="rId6" Type="http://schemas.openxmlformats.org/officeDocument/2006/relationships/image" Target="../media/image67.jpg"/><Relationship Id="rId5" Type="http://schemas.openxmlformats.org/officeDocument/2006/relationships/notesSlide" Target="../notesSlides/notesSlide103.xml"/><Relationship Id="rId4"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46.xml"/><Relationship Id="rId1" Type="http://schemas.openxmlformats.org/officeDocument/2006/relationships/tags" Target="../tags/tag445.xml"/><Relationship Id="rId5" Type="http://schemas.openxmlformats.org/officeDocument/2006/relationships/image" Target="../media/image68.tmp"/><Relationship Id="rId4" Type="http://schemas.openxmlformats.org/officeDocument/2006/relationships/notesSlide" Target="../notesSlides/notesSlide104.xml"/></Relationships>
</file>

<file path=ppt/slides/_rels/slide108.xml.rels><?xml version="1.0" encoding="UTF-8" standalone="yes"?>
<Relationships xmlns="http://schemas.openxmlformats.org/package/2006/relationships"><Relationship Id="rId3" Type="http://schemas.openxmlformats.org/officeDocument/2006/relationships/tags" Target="../tags/tag452.xml"/><Relationship Id="rId2" Type="http://schemas.openxmlformats.org/officeDocument/2006/relationships/tags" Target="../tags/tag451.xml"/><Relationship Id="rId1" Type="http://schemas.openxmlformats.org/officeDocument/2006/relationships/tags" Target="../tags/tag450.xml"/><Relationship Id="rId6" Type="http://schemas.openxmlformats.org/officeDocument/2006/relationships/image" Target="../media/image69.PNG"/><Relationship Id="rId5" Type="http://schemas.openxmlformats.org/officeDocument/2006/relationships/notesSlide" Target="../notesSlides/notesSlide105.xml"/><Relationship Id="rId4"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tags" Target="../tags/tag458.xml"/><Relationship Id="rId2" Type="http://schemas.openxmlformats.org/officeDocument/2006/relationships/tags" Target="../tags/tag457.xml"/><Relationship Id="rId1" Type="http://schemas.openxmlformats.org/officeDocument/2006/relationships/tags" Target="../tags/tag456.xml"/><Relationship Id="rId6" Type="http://schemas.openxmlformats.org/officeDocument/2006/relationships/image" Target="../media/image70.jpg"/><Relationship Id="rId5" Type="http://schemas.openxmlformats.org/officeDocument/2006/relationships/notesSlide" Target="../notesSlides/notesSlide106.xml"/><Relationship Id="rId4"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29.xml"/><Relationship Id="rId4" Type="http://schemas.openxmlformats.org/officeDocument/2006/relationships/image" Target="../media/image11.png"/></Relationships>
</file>

<file path=ppt/slides/_rels/slide110.xml.rels><?xml version="1.0" encoding="UTF-8" standalone="yes"?>
<Relationships xmlns="http://schemas.openxmlformats.org/package/2006/relationships"><Relationship Id="rId3" Type="http://schemas.openxmlformats.org/officeDocument/2006/relationships/tags" Target="../tags/tag464.xml"/><Relationship Id="rId2" Type="http://schemas.openxmlformats.org/officeDocument/2006/relationships/tags" Target="../tags/tag463.xml"/><Relationship Id="rId1" Type="http://schemas.openxmlformats.org/officeDocument/2006/relationships/tags" Target="../tags/tag462.xml"/><Relationship Id="rId6" Type="http://schemas.openxmlformats.org/officeDocument/2006/relationships/image" Target="../media/image71.jpg"/><Relationship Id="rId5" Type="http://schemas.openxmlformats.org/officeDocument/2006/relationships/notesSlide" Target="../notesSlides/notesSlide107.xml"/><Relationship Id="rId4"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3.xml"/><Relationship Id="rId1" Type="http://schemas.openxmlformats.org/officeDocument/2006/relationships/tags" Target="../tags/tag468.xml"/></Relationships>
</file>

<file path=ppt/slides/_rels/slide11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69.xml"/></Relationships>
</file>

<file path=ppt/slides/_rels/slide113.xml.rels><?xml version="1.0" encoding="UTF-8" standalone="yes"?>
<Relationships xmlns="http://schemas.openxmlformats.org/package/2006/relationships"><Relationship Id="rId3" Type="http://schemas.openxmlformats.org/officeDocument/2006/relationships/tags" Target="../tags/tag472.xml"/><Relationship Id="rId2" Type="http://schemas.openxmlformats.org/officeDocument/2006/relationships/tags" Target="../tags/tag471.xml"/><Relationship Id="rId1" Type="http://schemas.openxmlformats.org/officeDocument/2006/relationships/tags" Target="../tags/tag470.xml"/><Relationship Id="rId5" Type="http://schemas.openxmlformats.org/officeDocument/2006/relationships/notesSlide" Target="../notesSlides/notesSlide109.xml"/><Relationship Id="rId4"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tags" Target="../tags/tag478.xml"/><Relationship Id="rId2" Type="http://schemas.openxmlformats.org/officeDocument/2006/relationships/tags" Target="../tags/tag477.xml"/><Relationship Id="rId1" Type="http://schemas.openxmlformats.org/officeDocument/2006/relationships/tags" Target="../tags/tag476.xml"/><Relationship Id="rId6" Type="http://schemas.openxmlformats.org/officeDocument/2006/relationships/notesSlide" Target="../notesSlides/notesSlide110.xml"/><Relationship Id="rId5" Type="http://schemas.openxmlformats.org/officeDocument/2006/relationships/slideLayout" Target="../slideLayouts/slideLayout5.xml"/><Relationship Id="rId4" Type="http://schemas.openxmlformats.org/officeDocument/2006/relationships/tags" Target="../tags/tag479.xml"/></Relationships>
</file>

<file path=ppt/slides/_rels/slide115.xml.rels><?xml version="1.0" encoding="UTF-8" standalone="yes"?>
<Relationships xmlns="http://schemas.openxmlformats.org/package/2006/relationships"><Relationship Id="rId3" Type="http://schemas.openxmlformats.org/officeDocument/2006/relationships/tags" Target="../tags/tag485.xml"/><Relationship Id="rId2" Type="http://schemas.openxmlformats.org/officeDocument/2006/relationships/tags" Target="../tags/tag484.xml"/><Relationship Id="rId1" Type="http://schemas.openxmlformats.org/officeDocument/2006/relationships/tags" Target="../tags/tag483.xml"/><Relationship Id="rId6" Type="http://schemas.openxmlformats.org/officeDocument/2006/relationships/image" Target="../media/image72.png"/><Relationship Id="rId5" Type="http://schemas.openxmlformats.org/officeDocument/2006/relationships/notesSlide" Target="../notesSlides/notesSlide1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30.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31.xml"/><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3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33.xml"/></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6.xml"/><Relationship Id="rId7" Type="http://schemas.openxmlformats.org/officeDocument/2006/relationships/diagramColors" Target="../diagrams/colors2.xml"/><Relationship Id="rId2" Type="http://schemas.openxmlformats.org/officeDocument/2006/relationships/slideLayout" Target="../slideLayouts/slideLayout3.xml"/><Relationship Id="rId1" Type="http://schemas.openxmlformats.org/officeDocument/2006/relationships/tags" Target="../tags/tag3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3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3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3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2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3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https://www.youtube.com/embed/SWSodEXC2bk?feature=oembed" TargetMode="External"/><Relationship Id="rId1" Type="http://schemas.openxmlformats.org/officeDocument/2006/relationships/tags" Target="../tags/tag39.xml"/><Relationship Id="rId5" Type="http://schemas.openxmlformats.org/officeDocument/2006/relationships/image" Target="../media/image14.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40.xml"/></Relationships>
</file>

<file path=ppt/slides/_rels/slide23.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notesSlide" Target="../notesSlides/notesSlide23.xml"/><Relationship Id="rId5" Type="http://schemas.openxmlformats.org/officeDocument/2006/relationships/slideLayout" Target="../slideLayouts/slideLayout5.xml"/><Relationship Id="rId4" Type="http://schemas.openxmlformats.org/officeDocument/2006/relationships/tags" Target="../tags/tag4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xml"/><Relationship Id="rId1" Type="http://schemas.openxmlformats.org/officeDocument/2006/relationships/tags" Target="../tags/tag48.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notesSlide" Target="../notesSlides/notesSlide25.xml"/><Relationship Id="rId4"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16.jpg"/><Relationship Id="rId5" Type="http://schemas.openxmlformats.org/officeDocument/2006/relationships/notesSlide" Target="../notesSlides/notesSlide26.xml"/><Relationship Id="rId4"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5" Type="http://schemas.openxmlformats.org/officeDocument/2006/relationships/notesSlide" Target="../notesSlides/notesSlide27.xml"/><Relationship Id="rId4"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tags" Target="../tags/tag72.xml"/><Relationship Id="rId7" Type="http://schemas.microsoft.com/office/2007/relationships/hdphoto" Target="../media/hdphoto1.wdp"/><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image" Target="../media/image17.png"/><Relationship Id="rId5" Type="http://schemas.openxmlformats.org/officeDocument/2006/relationships/notesSlide" Target="../notesSlides/notesSlide28.xml"/><Relationship Id="rId4"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22.xml"/></Relationships>
</file>

<file path=ppt/slides/_rels/slide30.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5.jpg"/><Relationship Id="rId5" Type="http://schemas.openxmlformats.org/officeDocument/2006/relationships/notesSlide" Target="../notesSlides/notesSlide29.xml"/><Relationship Id="rId4"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83.xml"/><Relationship Id="rId1" Type="http://schemas.openxmlformats.org/officeDocument/2006/relationships/tags" Target="../tags/tag82.xml"/><Relationship Id="rId5" Type="http://schemas.openxmlformats.org/officeDocument/2006/relationships/image" Target="../media/image19.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xml"/><Relationship Id="rId1" Type="http://schemas.openxmlformats.org/officeDocument/2006/relationships/tags" Target="../tags/tag87.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video" Target="https://www.youtube.com/embed/GAP8HZdV5Qo?start=1&amp;feature=oembed" TargetMode="External"/><Relationship Id="rId4" Type="http://schemas.openxmlformats.org/officeDocument/2006/relationships/image" Target="../media/image21.jpeg"/></Relationships>
</file>

<file path=ppt/slides/_rels/slide34.xml.rels><?xml version="1.0" encoding="UTF-8" standalone="yes"?>
<Relationships xmlns="http://schemas.openxmlformats.org/package/2006/relationships"><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tags" Target="../tags/tag91.xml"/><Relationship Id="rId5" Type="http://schemas.openxmlformats.org/officeDocument/2006/relationships/notesSlide" Target="../notesSlides/notesSlide33.xml"/><Relationship Id="rId4"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notesSlide" Target="../notesSlides/notesSlide34.xml"/><Relationship Id="rId4"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103.xml"/><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 Id="rId5" Type="http://schemas.openxmlformats.org/officeDocument/2006/relationships/notesSlide" Target="../notesSlides/notesSlide36.xml"/><Relationship Id="rId4"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image" Target="../media/image23.jpg"/><Relationship Id="rId5" Type="http://schemas.openxmlformats.org/officeDocument/2006/relationships/notesSlide" Target="../notesSlides/notesSlide37.xml"/><Relationship Id="rId4"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image" Target="../media/image24.jpg"/><Relationship Id="rId5" Type="http://schemas.openxmlformats.org/officeDocument/2006/relationships/notesSlide" Target="../notesSlides/notesSlide38.xml"/><Relationship Id="rId4"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23.xml"/></Relationships>
</file>

<file path=ppt/slides/_rels/slide40.xml.rels><?xml version="1.0" encoding="UTF-8" standalone="yes"?>
<Relationships xmlns="http://schemas.openxmlformats.org/package/2006/relationships"><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image" Target="../media/image25.jpg"/><Relationship Id="rId5" Type="http://schemas.openxmlformats.org/officeDocument/2006/relationships/notesSlide" Target="../notesSlides/notesSlide39.xml"/><Relationship Id="rId4"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131.xml"/><Relationship Id="rId4" Type="http://schemas.openxmlformats.org/officeDocument/2006/relationships/image" Target="../media/image26.jpg"/></Relationships>
</file>

<file path=ppt/slides/_rels/slide4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132.xml"/><Relationship Id="rId4" Type="http://schemas.openxmlformats.org/officeDocument/2006/relationships/image" Target="../media/image28.jpg"/></Relationships>
</file>

<file path=ppt/slides/_rels/slide44.xml.rels><?xml version="1.0" encoding="UTF-8" standalone="yes"?>
<Relationships xmlns="http://schemas.openxmlformats.org/package/2006/relationships"><Relationship Id="rId3" Type="http://schemas.openxmlformats.org/officeDocument/2006/relationships/tags" Target="../tags/tag135.xml"/><Relationship Id="rId2" Type="http://schemas.openxmlformats.org/officeDocument/2006/relationships/tags" Target="../tags/tag134.xml"/><Relationship Id="rId1" Type="http://schemas.openxmlformats.org/officeDocument/2006/relationships/tags" Target="../tags/tag133.xml"/><Relationship Id="rId5" Type="http://schemas.openxmlformats.org/officeDocument/2006/relationships/notesSlide" Target="../notesSlides/notesSlide43.xml"/><Relationship Id="rId4"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40.xml"/><Relationship Id="rId1" Type="http://schemas.openxmlformats.org/officeDocument/2006/relationships/tags" Target="../tags/tag139.xml"/><Relationship Id="rId5" Type="http://schemas.openxmlformats.org/officeDocument/2006/relationships/image" Target="../media/image29.jpeg"/><Relationship Id="rId4"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tags" Target="../tags/tag146.xml"/><Relationship Id="rId2" Type="http://schemas.openxmlformats.org/officeDocument/2006/relationships/tags" Target="../tags/tag145.xml"/><Relationship Id="rId1" Type="http://schemas.openxmlformats.org/officeDocument/2006/relationships/tags" Target="../tags/tag144.xml"/><Relationship Id="rId5" Type="http://schemas.openxmlformats.org/officeDocument/2006/relationships/notesSlide" Target="../notesSlides/notesSlide45.xml"/><Relationship Id="rId4"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tags" Target="../tags/tag150.xml"/><Relationship Id="rId5" Type="http://schemas.openxmlformats.org/officeDocument/2006/relationships/notesSlide" Target="../notesSlides/notesSlide46.xml"/><Relationship Id="rId4"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tags" Target="../tags/tag158.xml"/><Relationship Id="rId2" Type="http://schemas.openxmlformats.org/officeDocument/2006/relationships/tags" Target="../tags/tag157.xml"/><Relationship Id="rId1" Type="http://schemas.openxmlformats.org/officeDocument/2006/relationships/tags" Target="../tags/tag156.xml"/><Relationship Id="rId6" Type="http://schemas.openxmlformats.org/officeDocument/2006/relationships/image" Target="../media/image31.emf"/><Relationship Id="rId5" Type="http://schemas.openxmlformats.org/officeDocument/2006/relationships/notesSlide" Target="../notesSlides/notesSlide48.xml"/><Relationship Id="rId4"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24.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tags" Target="../tags/tag164.xml"/><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image" Target="../media/image32.png"/><Relationship Id="rId5" Type="http://schemas.openxmlformats.org/officeDocument/2006/relationships/notesSlide" Target="../notesSlides/notesSlide49.xml"/><Relationship Id="rId4"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tags" Target="../tags/tag170.xml"/><Relationship Id="rId7" Type="http://schemas.openxmlformats.org/officeDocument/2006/relationships/image" Target="../media/image33.png"/><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notesSlide" Target="../notesSlides/notesSlide50.xml"/><Relationship Id="rId5" Type="http://schemas.openxmlformats.org/officeDocument/2006/relationships/slideLayout" Target="../slideLayouts/slideLayout3.xml"/><Relationship Id="rId4" Type="http://schemas.openxmlformats.org/officeDocument/2006/relationships/tags" Target="../tags/tag171.xml"/></Relationships>
</file>

<file path=ppt/slides/_rels/slide52.xml.rels><?xml version="1.0" encoding="UTF-8" standalone="yes"?>
<Relationships xmlns="http://schemas.openxmlformats.org/package/2006/relationships"><Relationship Id="rId3" Type="http://schemas.openxmlformats.org/officeDocument/2006/relationships/tags" Target="../tags/tag177.xml"/><Relationship Id="rId7" Type="http://schemas.openxmlformats.org/officeDocument/2006/relationships/image" Target="../media/image34.png"/><Relationship Id="rId2" Type="http://schemas.openxmlformats.org/officeDocument/2006/relationships/tags" Target="../tags/tag176.xml"/><Relationship Id="rId1" Type="http://schemas.openxmlformats.org/officeDocument/2006/relationships/tags" Target="../tags/tag175.xml"/><Relationship Id="rId6" Type="http://schemas.openxmlformats.org/officeDocument/2006/relationships/notesSlide" Target="../notesSlides/notesSlide51.xml"/><Relationship Id="rId5" Type="http://schemas.openxmlformats.org/officeDocument/2006/relationships/slideLayout" Target="../slideLayouts/slideLayout3.xml"/><Relationship Id="rId4" Type="http://schemas.openxmlformats.org/officeDocument/2006/relationships/tags" Target="../tags/tag178.xml"/></Relationships>
</file>

<file path=ppt/slides/_rels/slide53.xml.rels><?xml version="1.0" encoding="UTF-8" standalone="yes"?>
<Relationships xmlns="http://schemas.openxmlformats.org/package/2006/relationships"><Relationship Id="rId3" Type="http://schemas.openxmlformats.org/officeDocument/2006/relationships/tags" Target="../tags/tag184.xml"/><Relationship Id="rId2" Type="http://schemas.openxmlformats.org/officeDocument/2006/relationships/tags" Target="../tags/tag183.xml"/><Relationship Id="rId1" Type="http://schemas.openxmlformats.org/officeDocument/2006/relationships/tags" Target="../tags/tag182.xml"/><Relationship Id="rId5" Type="http://schemas.openxmlformats.org/officeDocument/2006/relationships/notesSlide" Target="../notesSlides/notesSlide52.xml"/><Relationship Id="rId4"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3" Type="http://schemas.openxmlformats.org/officeDocument/2006/relationships/tags" Target="../tags/tag195.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image" Target="../media/image37.png"/><Relationship Id="rId5" Type="http://schemas.openxmlformats.org/officeDocument/2006/relationships/notesSlide" Target="../notesSlides/notesSlide54.xml"/><Relationship Id="rId4"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9.xml"/><Relationship Id="rId1" Type="http://schemas.openxmlformats.org/officeDocument/2006/relationships/tags" Target="../tags/tag199.xml"/><Relationship Id="rId4" Type="http://schemas.openxmlformats.org/officeDocument/2006/relationships/image" Target="../media/image38.jp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9.xml"/><Relationship Id="rId1" Type="http://schemas.openxmlformats.org/officeDocument/2006/relationships/tags" Target="../tags/tag200.xml"/><Relationship Id="rId4" Type="http://schemas.openxmlformats.org/officeDocument/2006/relationships/image" Target="../media/image39.jp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02.xml"/><Relationship Id="rId1" Type="http://schemas.openxmlformats.org/officeDocument/2006/relationships/tags" Target="../tags/tag201.xml"/><Relationship Id="rId5" Type="http://schemas.openxmlformats.org/officeDocument/2006/relationships/image" Target="../media/image40.png"/><Relationship Id="rId4" Type="http://schemas.openxmlformats.org/officeDocument/2006/relationships/notesSlide" Target="../notesSlides/notesSlide5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25.xml"/><Relationship Id="rId4" Type="http://schemas.openxmlformats.org/officeDocument/2006/relationships/image" Target="../media/image5.jp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9.xml"/><Relationship Id="rId1" Type="http://schemas.openxmlformats.org/officeDocument/2006/relationships/tags" Target="../tags/tag206.xml"/><Relationship Id="rId4" Type="http://schemas.openxmlformats.org/officeDocument/2006/relationships/image" Target="../media/image41.emf"/></Relationships>
</file>

<file path=ppt/slides/_rels/slide61.xml.rels><?xml version="1.0" encoding="UTF-8" standalone="yes"?>
<Relationships xmlns="http://schemas.openxmlformats.org/package/2006/relationships"><Relationship Id="rId3" Type="http://schemas.openxmlformats.org/officeDocument/2006/relationships/tags" Target="../tags/tag209.xml"/><Relationship Id="rId2" Type="http://schemas.openxmlformats.org/officeDocument/2006/relationships/tags" Target="../tags/tag208.xml"/><Relationship Id="rId1" Type="http://schemas.openxmlformats.org/officeDocument/2006/relationships/tags" Target="../tags/tag207.xml"/><Relationship Id="rId5" Type="http://schemas.openxmlformats.org/officeDocument/2006/relationships/notesSlide" Target="../notesSlides/notesSlide59.xml"/><Relationship Id="rId4"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xml"/><Relationship Id="rId1" Type="http://schemas.openxmlformats.org/officeDocument/2006/relationships/tags" Target="../tags/tag213.xml"/><Relationship Id="rId4" Type="http://schemas.openxmlformats.org/officeDocument/2006/relationships/image" Target="../media/image42.jpg"/></Relationships>
</file>

<file path=ppt/slides/_rels/slide63.xml.rels><?xml version="1.0" encoding="UTF-8" standalone="yes"?>
<Relationships xmlns="http://schemas.openxmlformats.org/package/2006/relationships"><Relationship Id="rId3" Type="http://schemas.openxmlformats.org/officeDocument/2006/relationships/tags" Target="../tags/tag216.xml"/><Relationship Id="rId2" Type="http://schemas.openxmlformats.org/officeDocument/2006/relationships/tags" Target="../tags/tag215.xml"/><Relationship Id="rId1" Type="http://schemas.openxmlformats.org/officeDocument/2006/relationships/tags" Target="../tags/tag214.xml"/><Relationship Id="rId5" Type="http://schemas.openxmlformats.org/officeDocument/2006/relationships/notesSlide" Target="../notesSlides/notesSlide61.xml"/><Relationship Id="rId4"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6.tmp"/><Relationship Id="rId2" Type="http://schemas.openxmlformats.org/officeDocument/2006/relationships/tags" Target="../tags/tag221.xml"/><Relationship Id="rId1" Type="http://schemas.openxmlformats.org/officeDocument/2006/relationships/tags" Target="../tags/tag220.xml"/><Relationship Id="rId6" Type="http://schemas.openxmlformats.org/officeDocument/2006/relationships/image" Target="../media/image45.tmp"/><Relationship Id="rId5" Type="http://schemas.openxmlformats.org/officeDocument/2006/relationships/image" Target="../media/image44.tmp"/><Relationship Id="rId4" Type="http://schemas.openxmlformats.org/officeDocument/2006/relationships/notesSlide" Target="../notesSlides/notesSlide63.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9.xml"/><Relationship Id="rId1" Type="http://schemas.openxmlformats.org/officeDocument/2006/relationships/tags" Target="../tags/tag225.xml"/></Relationships>
</file>

<file path=ppt/slides/_rels/slide67.xml.rels><?xml version="1.0" encoding="UTF-8" standalone="yes"?>
<Relationships xmlns="http://schemas.openxmlformats.org/package/2006/relationships"><Relationship Id="rId3" Type="http://schemas.openxmlformats.org/officeDocument/2006/relationships/tags" Target="../tags/tag228.xml"/><Relationship Id="rId2" Type="http://schemas.openxmlformats.org/officeDocument/2006/relationships/tags" Target="../tags/tag227.xml"/><Relationship Id="rId1" Type="http://schemas.openxmlformats.org/officeDocument/2006/relationships/tags" Target="../tags/tag226.xml"/><Relationship Id="rId6" Type="http://schemas.openxmlformats.org/officeDocument/2006/relationships/image" Target="../media/image47.tiff"/><Relationship Id="rId5" Type="http://schemas.openxmlformats.org/officeDocument/2006/relationships/notesSlide" Target="../notesSlides/notesSlide65.xml"/><Relationship Id="rId4"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tags" Target="../tags/tag234.xml"/><Relationship Id="rId2" Type="http://schemas.openxmlformats.org/officeDocument/2006/relationships/tags" Target="../tags/tag233.xml"/><Relationship Id="rId1" Type="http://schemas.openxmlformats.org/officeDocument/2006/relationships/tags" Target="../tags/tag232.xml"/><Relationship Id="rId5" Type="http://schemas.openxmlformats.org/officeDocument/2006/relationships/notesSlide" Target="../notesSlides/notesSlide66.xml"/><Relationship Id="rId4"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tags" Target="../tags/tag240.xml"/><Relationship Id="rId2" Type="http://schemas.openxmlformats.org/officeDocument/2006/relationships/tags" Target="../tags/tag239.xml"/><Relationship Id="rId1" Type="http://schemas.openxmlformats.org/officeDocument/2006/relationships/tags" Target="../tags/tag238.xml"/><Relationship Id="rId5" Type="http://schemas.openxmlformats.org/officeDocument/2006/relationships/notesSlide" Target="../notesSlides/notesSlide67.xml"/><Relationship Id="rId4"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2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tags" Target="../tags/tag246.xml"/><Relationship Id="rId7" Type="http://schemas.openxmlformats.org/officeDocument/2006/relationships/image" Target="../media/image48.png"/><Relationship Id="rId2" Type="http://schemas.openxmlformats.org/officeDocument/2006/relationships/tags" Target="../tags/tag245.xml"/><Relationship Id="rId1" Type="http://schemas.openxmlformats.org/officeDocument/2006/relationships/tags" Target="../tags/tag244.xml"/><Relationship Id="rId6" Type="http://schemas.openxmlformats.org/officeDocument/2006/relationships/notesSlide" Target="../notesSlides/notesSlide69.xml"/><Relationship Id="rId5" Type="http://schemas.openxmlformats.org/officeDocument/2006/relationships/slideLayout" Target="../slideLayouts/slideLayout3.xml"/><Relationship Id="rId4" Type="http://schemas.openxmlformats.org/officeDocument/2006/relationships/tags" Target="../tags/tag247.xml"/></Relationships>
</file>

<file path=ppt/slides/_rels/slide72.xml.rels><?xml version="1.0" encoding="UTF-8" standalone="yes"?>
<Relationships xmlns="http://schemas.openxmlformats.org/package/2006/relationships"><Relationship Id="rId3" Type="http://schemas.openxmlformats.org/officeDocument/2006/relationships/tags" Target="../tags/tag253.xml"/><Relationship Id="rId2" Type="http://schemas.openxmlformats.org/officeDocument/2006/relationships/tags" Target="../tags/tag252.xml"/><Relationship Id="rId1" Type="http://schemas.openxmlformats.org/officeDocument/2006/relationships/tags" Target="../tags/tag251.xml"/><Relationship Id="rId5" Type="http://schemas.openxmlformats.org/officeDocument/2006/relationships/notesSlide" Target="../notesSlides/notesSlide70.xml"/><Relationship Id="rId4"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tags" Target="../tags/tag259.xml"/><Relationship Id="rId2" Type="http://schemas.openxmlformats.org/officeDocument/2006/relationships/tags" Target="../tags/tag258.xml"/><Relationship Id="rId1" Type="http://schemas.openxmlformats.org/officeDocument/2006/relationships/tags" Target="../tags/tag257.xml"/><Relationship Id="rId5" Type="http://schemas.openxmlformats.org/officeDocument/2006/relationships/notesSlide" Target="../notesSlides/notesSlide71.xml"/><Relationship Id="rId4"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tags" Target="../tags/tag265.xml"/><Relationship Id="rId2" Type="http://schemas.openxmlformats.org/officeDocument/2006/relationships/tags" Target="../tags/tag264.xml"/><Relationship Id="rId1" Type="http://schemas.openxmlformats.org/officeDocument/2006/relationships/tags" Target="../tags/tag263.xml"/><Relationship Id="rId6" Type="http://schemas.openxmlformats.org/officeDocument/2006/relationships/image" Target="../media/image49.jpg"/><Relationship Id="rId5" Type="http://schemas.openxmlformats.org/officeDocument/2006/relationships/notesSlide" Target="../notesSlides/notesSlide72.xml"/><Relationship Id="rId4"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tags" Target="../tags/tag271.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hyperlink" Target="https://apps.cdpr.ca.gov/schoolipm/" TargetMode="External"/><Relationship Id="rId5" Type="http://schemas.openxmlformats.org/officeDocument/2006/relationships/notesSlide" Target="../notesSlides/notesSlide73.xml"/><Relationship Id="rId4"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76.xml"/><Relationship Id="rId1" Type="http://schemas.openxmlformats.org/officeDocument/2006/relationships/tags" Target="../tags/tag275.xml"/><Relationship Id="rId5" Type="http://schemas.openxmlformats.org/officeDocument/2006/relationships/image" Target="../media/image50.tmp"/><Relationship Id="rId4" Type="http://schemas.openxmlformats.org/officeDocument/2006/relationships/notesSlide" Target="../notesSlides/notesSlide74.xml"/></Relationships>
</file>

<file path=ppt/slides/_rels/slide77.xml.rels><?xml version="1.0" encoding="UTF-8" standalone="yes"?>
<Relationships xmlns="http://schemas.openxmlformats.org/package/2006/relationships"><Relationship Id="rId3" Type="http://schemas.openxmlformats.org/officeDocument/2006/relationships/tags" Target="../tags/tag282.xml"/><Relationship Id="rId7" Type="http://schemas.openxmlformats.org/officeDocument/2006/relationships/image" Target="../media/image51.jpeg"/><Relationship Id="rId2" Type="http://schemas.openxmlformats.org/officeDocument/2006/relationships/tags" Target="../tags/tag281.xml"/><Relationship Id="rId1" Type="http://schemas.openxmlformats.org/officeDocument/2006/relationships/tags" Target="../tags/tag280.xml"/><Relationship Id="rId6" Type="http://schemas.openxmlformats.org/officeDocument/2006/relationships/notesSlide" Target="../notesSlides/notesSlide75.xml"/><Relationship Id="rId5" Type="http://schemas.openxmlformats.org/officeDocument/2006/relationships/slideLayout" Target="../slideLayouts/slideLayout5.xml"/><Relationship Id="rId4" Type="http://schemas.openxmlformats.org/officeDocument/2006/relationships/tags" Target="../tags/tag283.xml"/></Relationships>
</file>

<file path=ppt/slides/_rels/slide78.xml.rels><?xml version="1.0" encoding="UTF-8" standalone="yes"?>
<Relationships xmlns="http://schemas.openxmlformats.org/package/2006/relationships"><Relationship Id="rId3" Type="http://schemas.openxmlformats.org/officeDocument/2006/relationships/tags" Target="../tags/tag289.xml"/><Relationship Id="rId2" Type="http://schemas.openxmlformats.org/officeDocument/2006/relationships/tags" Target="../tags/tag288.xml"/><Relationship Id="rId1" Type="http://schemas.openxmlformats.org/officeDocument/2006/relationships/tags" Target="../tags/tag287.xml"/><Relationship Id="rId5" Type="http://schemas.openxmlformats.org/officeDocument/2006/relationships/notesSlide" Target="../notesSlides/notesSlide76.xml"/><Relationship Id="rId4"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tags" Target="../tags/tag295.xml"/><Relationship Id="rId2" Type="http://schemas.openxmlformats.org/officeDocument/2006/relationships/tags" Target="../tags/tag294.xml"/><Relationship Id="rId1" Type="http://schemas.openxmlformats.org/officeDocument/2006/relationships/tags" Target="../tags/tag293.xml"/><Relationship Id="rId6" Type="http://schemas.openxmlformats.org/officeDocument/2006/relationships/notesSlide" Target="../notesSlides/notesSlide77.xml"/><Relationship Id="rId5" Type="http://schemas.openxmlformats.org/officeDocument/2006/relationships/slideLayout" Target="../slideLayouts/slideLayout5.xml"/><Relationship Id="rId4" Type="http://schemas.openxmlformats.org/officeDocument/2006/relationships/tags" Target="../tags/tag29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27.xml"/><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tags" Target="../tags/tag302.xml"/><Relationship Id="rId2" Type="http://schemas.openxmlformats.org/officeDocument/2006/relationships/tags" Target="../tags/tag301.xml"/><Relationship Id="rId1" Type="http://schemas.openxmlformats.org/officeDocument/2006/relationships/tags" Target="../tags/tag300.xml"/><Relationship Id="rId6" Type="http://schemas.openxmlformats.org/officeDocument/2006/relationships/image" Target="../media/image52.jpg"/><Relationship Id="rId5" Type="http://schemas.openxmlformats.org/officeDocument/2006/relationships/notesSlide" Target="../notesSlides/notesSlide78.xml"/><Relationship Id="rId4"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tags" Target="../tags/tag308.xml"/><Relationship Id="rId2" Type="http://schemas.openxmlformats.org/officeDocument/2006/relationships/tags" Target="../tags/tag307.xml"/><Relationship Id="rId1" Type="http://schemas.openxmlformats.org/officeDocument/2006/relationships/tags" Target="../tags/tag306.xml"/><Relationship Id="rId5" Type="http://schemas.openxmlformats.org/officeDocument/2006/relationships/notesSlide" Target="../notesSlides/notesSlide79.xml"/><Relationship Id="rId4"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tags" Target="../tags/tag314.xml"/><Relationship Id="rId2" Type="http://schemas.openxmlformats.org/officeDocument/2006/relationships/tags" Target="../tags/tag313.xml"/><Relationship Id="rId1" Type="http://schemas.openxmlformats.org/officeDocument/2006/relationships/tags" Target="../tags/tag312.xml"/><Relationship Id="rId5" Type="http://schemas.openxmlformats.org/officeDocument/2006/relationships/notesSlide" Target="../notesSlides/notesSlide80.xml"/><Relationship Id="rId4"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8.xml"/><Relationship Id="rId1" Type="http://schemas.openxmlformats.org/officeDocument/2006/relationships/tags" Target="../tags/tag318.xml"/><Relationship Id="rId5" Type="http://schemas.openxmlformats.org/officeDocument/2006/relationships/image" Target="../media/image54.jpg"/><Relationship Id="rId4" Type="http://schemas.openxmlformats.org/officeDocument/2006/relationships/image" Target="../media/image53.tiff"/></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8.xml"/><Relationship Id="rId1" Type="http://schemas.openxmlformats.org/officeDocument/2006/relationships/tags" Target="../tags/tag322.xml"/><Relationship Id="rId4" Type="http://schemas.openxmlformats.org/officeDocument/2006/relationships/image" Target="../media/image55.jp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8.xml"/><Relationship Id="rId1" Type="http://schemas.openxmlformats.org/officeDocument/2006/relationships/tags" Target="../tags/tag326.xml"/><Relationship Id="rId4" Type="http://schemas.openxmlformats.org/officeDocument/2006/relationships/image" Target="../media/image56.tmp"/></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notesSlide" Target="../notesSlides/notesSlide84.xml"/><Relationship Id="rId7" Type="http://schemas.openxmlformats.org/officeDocument/2006/relationships/image" Target="../media/image58.jpg"/><Relationship Id="rId2" Type="http://schemas.openxmlformats.org/officeDocument/2006/relationships/slideLayout" Target="../slideLayouts/slideLayout3.xml"/><Relationship Id="rId1" Type="http://schemas.openxmlformats.org/officeDocument/2006/relationships/tags" Target="../tags/tag330.xml"/><Relationship Id="rId6" Type="http://schemas.openxmlformats.org/officeDocument/2006/relationships/image" Target="../media/image57.png"/><Relationship Id="rId5" Type="http://schemas.openxmlformats.org/officeDocument/2006/relationships/hyperlink" Target="http://www.youtube.com/playlist?list=PL0P9O6XrDoM0O-YzzC9jlUzjuYdaWRH0N" TargetMode="External"/><Relationship Id="rId4" Type="http://schemas.openxmlformats.org/officeDocument/2006/relationships/hyperlink" Target="https://www.cdph.ca.gov/Programs/CID/DCDC/Pages/Immunization/School/shotsforschool.aspx" TargetMode="External"/><Relationship Id="rId9" Type="http://schemas.openxmlformats.org/officeDocument/2006/relationships/image" Target="../media/image60.jpg"/></Relationships>
</file>

<file path=ppt/slides/_rels/slide88.xml.rels><?xml version="1.0" encoding="UTF-8" standalone="yes"?>
<Relationships xmlns="http://schemas.openxmlformats.org/package/2006/relationships"><Relationship Id="rId3" Type="http://schemas.openxmlformats.org/officeDocument/2006/relationships/tags" Target="../tags/tag333.xml"/><Relationship Id="rId2" Type="http://schemas.openxmlformats.org/officeDocument/2006/relationships/tags" Target="../tags/tag332.xml"/><Relationship Id="rId1" Type="http://schemas.openxmlformats.org/officeDocument/2006/relationships/tags" Target="../tags/tag331.xml"/><Relationship Id="rId5" Type="http://schemas.openxmlformats.org/officeDocument/2006/relationships/notesSlide" Target="../notesSlides/notesSlide85.xml"/><Relationship Id="rId4"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tags" Target="../tags/tag339.xml"/><Relationship Id="rId2" Type="http://schemas.openxmlformats.org/officeDocument/2006/relationships/tags" Target="../tags/tag338.xml"/><Relationship Id="rId1" Type="http://schemas.openxmlformats.org/officeDocument/2006/relationships/tags" Target="../tags/tag337.xml"/><Relationship Id="rId5" Type="http://schemas.openxmlformats.org/officeDocument/2006/relationships/notesSlide" Target="../notesSlides/notesSlide86.xml"/><Relationship Id="rId4"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0.xml.rels><?xml version="1.0" encoding="UTF-8" standalone="yes"?>
<Relationships xmlns="http://schemas.openxmlformats.org/package/2006/relationships"><Relationship Id="rId3" Type="http://schemas.openxmlformats.org/officeDocument/2006/relationships/tags" Target="../tags/tag345.xml"/><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image" Target="../media/image61.jpg"/><Relationship Id="rId5" Type="http://schemas.openxmlformats.org/officeDocument/2006/relationships/notesSlide" Target="../notesSlides/notesSlide87.xml"/><Relationship Id="rId4"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tags" Target="../tags/tag351.xml"/><Relationship Id="rId2" Type="http://schemas.openxmlformats.org/officeDocument/2006/relationships/tags" Target="../tags/tag350.xml"/><Relationship Id="rId1" Type="http://schemas.openxmlformats.org/officeDocument/2006/relationships/tags" Target="../tags/tag349.xml"/><Relationship Id="rId5" Type="http://schemas.openxmlformats.org/officeDocument/2006/relationships/notesSlide" Target="../notesSlides/notesSlide88.xml"/><Relationship Id="rId4"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tags" Target="../tags/tag357.xml"/><Relationship Id="rId2" Type="http://schemas.openxmlformats.org/officeDocument/2006/relationships/tags" Target="../tags/tag356.xml"/><Relationship Id="rId1" Type="http://schemas.openxmlformats.org/officeDocument/2006/relationships/tags" Target="../tags/tag355.xml"/><Relationship Id="rId5" Type="http://schemas.openxmlformats.org/officeDocument/2006/relationships/notesSlide" Target="../notesSlides/notesSlide89.xml"/><Relationship Id="rId4"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tags" Target="../tags/tag363.xml"/><Relationship Id="rId2" Type="http://schemas.openxmlformats.org/officeDocument/2006/relationships/tags" Target="../tags/tag362.xml"/><Relationship Id="rId1" Type="http://schemas.openxmlformats.org/officeDocument/2006/relationships/tags" Target="../tags/tag361.xml"/><Relationship Id="rId5" Type="http://schemas.openxmlformats.org/officeDocument/2006/relationships/notesSlide" Target="../notesSlides/notesSlide90.xml"/><Relationship Id="rId4"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tags" Target="../tags/tag369.xml"/><Relationship Id="rId2" Type="http://schemas.openxmlformats.org/officeDocument/2006/relationships/tags" Target="../tags/tag368.xml"/><Relationship Id="rId1" Type="http://schemas.openxmlformats.org/officeDocument/2006/relationships/tags" Target="../tags/tag367.xml"/><Relationship Id="rId6" Type="http://schemas.openxmlformats.org/officeDocument/2006/relationships/image" Target="../media/image62.jpg"/><Relationship Id="rId5" Type="http://schemas.openxmlformats.org/officeDocument/2006/relationships/notesSlide" Target="../notesSlides/notesSlide91.xml"/><Relationship Id="rId4"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tags" Target="../tags/tag375.xml"/><Relationship Id="rId2" Type="http://schemas.openxmlformats.org/officeDocument/2006/relationships/tags" Target="../tags/tag374.xml"/><Relationship Id="rId1" Type="http://schemas.openxmlformats.org/officeDocument/2006/relationships/tags" Target="../tags/tag373.xml"/><Relationship Id="rId6" Type="http://schemas.openxmlformats.org/officeDocument/2006/relationships/image" Target="../media/image63.jpg"/><Relationship Id="rId5" Type="http://schemas.openxmlformats.org/officeDocument/2006/relationships/notesSlide" Target="../notesSlides/notesSlide92.xml"/><Relationship Id="rId4"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tags" Target="../tags/tag381.xml"/><Relationship Id="rId2" Type="http://schemas.openxmlformats.org/officeDocument/2006/relationships/tags" Target="../tags/tag380.xml"/><Relationship Id="rId1" Type="http://schemas.openxmlformats.org/officeDocument/2006/relationships/tags" Target="../tags/tag379.xml"/><Relationship Id="rId6" Type="http://schemas.openxmlformats.org/officeDocument/2006/relationships/image" Target="../media/image64.jpg"/><Relationship Id="rId5" Type="http://schemas.openxmlformats.org/officeDocument/2006/relationships/notesSlide" Target="../notesSlides/notesSlide93.xml"/><Relationship Id="rId4"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tags" Target="../tags/tag387.xml"/><Relationship Id="rId2" Type="http://schemas.openxmlformats.org/officeDocument/2006/relationships/tags" Target="../tags/tag386.xml"/><Relationship Id="rId1" Type="http://schemas.openxmlformats.org/officeDocument/2006/relationships/tags" Target="../tags/tag385.xml"/><Relationship Id="rId5" Type="http://schemas.openxmlformats.org/officeDocument/2006/relationships/notesSlide" Target="../notesSlides/notesSlide94.xml"/><Relationship Id="rId4"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tags" Target="../tags/tag393.xml"/><Relationship Id="rId2" Type="http://schemas.openxmlformats.org/officeDocument/2006/relationships/tags" Target="../tags/tag392.xml"/><Relationship Id="rId1" Type="http://schemas.openxmlformats.org/officeDocument/2006/relationships/tags" Target="../tags/tag391.xml"/><Relationship Id="rId5" Type="http://schemas.openxmlformats.org/officeDocument/2006/relationships/notesSlide" Target="../notesSlides/notesSlide95.xml"/><Relationship Id="rId4"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tags" Target="../tags/tag399.xml"/><Relationship Id="rId2" Type="http://schemas.openxmlformats.org/officeDocument/2006/relationships/tags" Target="../tags/tag398.xml"/><Relationship Id="rId1" Type="http://schemas.openxmlformats.org/officeDocument/2006/relationships/tags" Target="../tags/tag397.xml"/><Relationship Id="rId5" Type="http://schemas.openxmlformats.org/officeDocument/2006/relationships/notesSlide" Target="../notesSlides/notesSlide96.xml"/><Relationship Id="rId4"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587161" y="5652876"/>
            <a:ext cx="9153144" cy="338554"/>
          </a:xfrm>
          <a:prstGeom prst="rect">
            <a:avLst/>
          </a:prstGeom>
          <a:noFill/>
        </p:spPr>
        <p:txBody>
          <a:bodyPr wrap="square" rtlCol="0">
            <a:spAutoFit/>
          </a:bodyPr>
          <a:lstStyle/>
          <a:p>
            <a:pPr algn="ctr"/>
            <a:r>
              <a:rPr lang="es" sz="1600" dirty="0">
                <a:solidFill>
                  <a:srgbClr val="003473"/>
                </a:solidFill>
                <a:latin typeface="+mj-lt"/>
              </a:rPr>
              <a:t>Financiado </a:t>
            </a:r>
            <a:r>
              <a:rPr lang="es-MX" sz="1600" dirty="0">
                <a:solidFill>
                  <a:srgbClr val="003473"/>
                </a:solidFill>
                <a:latin typeface="+mj-lt"/>
              </a:rPr>
              <a:t>por el</a:t>
            </a:r>
            <a:r>
              <a:rPr lang="es" sz="1600" dirty="0">
                <a:solidFill>
                  <a:srgbClr val="003473"/>
                </a:solidFill>
                <a:latin typeface="+mj-lt"/>
              </a:rPr>
              <a:t> Departamento de Educación de California</a:t>
            </a:r>
          </a:p>
        </p:txBody>
      </p:sp>
      <p:sp>
        <p:nvSpPr>
          <p:cNvPr id="7" name="TextBox 6">
            <a:extLst>
              <a:ext uri="{FF2B5EF4-FFF2-40B4-BE49-F238E27FC236}">
                <a16:creationId xmlns:a16="http://schemas.microsoft.com/office/drawing/2014/main" id="{5D191AB4-77AC-469D-A5B0-8116A20675A7}"/>
              </a:ext>
            </a:extLst>
          </p:cNvPr>
          <p:cNvSpPr txBox="1"/>
          <p:nvPr/>
        </p:nvSpPr>
        <p:spPr>
          <a:xfrm>
            <a:off x="626165" y="290190"/>
            <a:ext cx="11270973" cy="1923604"/>
          </a:xfrm>
          <a:prstGeom prst="rect">
            <a:avLst/>
          </a:prstGeom>
          <a:noFill/>
        </p:spPr>
        <p:txBody>
          <a:bodyPr wrap="square">
            <a:spAutoFit/>
          </a:bodyPr>
          <a:lstStyle/>
          <a:p>
            <a:pPr algn="ctr">
              <a:spcBef>
                <a:spcPts val="600"/>
              </a:spcBef>
            </a:pPr>
            <a:r>
              <a:rPr lang="es-ES" sz="2800" b="1" dirty="0">
                <a:latin typeface="+mj-lt"/>
                <a:ea typeface="Tahoma" panose="020B0604030504040204" pitchFamily="34" charset="0"/>
                <a:cs typeface="Tahoma" panose="020B0604030504040204" pitchFamily="34" charset="0"/>
              </a:rPr>
              <a:t>Seguridad y salud preventiva en los entornos de cuidado infantil</a:t>
            </a:r>
          </a:p>
          <a:p>
            <a:pPr algn="ctr">
              <a:spcBef>
                <a:spcPts val="600"/>
              </a:spcBef>
              <a:spcAft>
                <a:spcPts val="600"/>
              </a:spcAft>
            </a:pPr>
            <a:r>
              <a:rPr lang="es-ES" sz="2000" b="1" dirty="0">
                <a:solidFill>
                  <a:srgbClr val="0070C0"/>
                </a:solidFill>
                <a:latin typeface="+mj-lt"/>
                <a:ea typeface="Gadugi" panose="020B0502040204020203" pitchFamily="34" charset="0"/>
                <a:cs typeface="Calibri" panose="020F0502020204030204" pitchFamily="34" charset="0"/>
              </a:rPr>
              <a:t>Un plan de estudios para la formación de proveedores de cuidado infantil</a:t>
            </a:r>
            <a:endParaRPr lang="es-ES" sz="2000" b="1" dirty="0">
              <a:latin typeface="+mj-lt"/>
              <a:cs typeface="Calibri" panose="020F0502020204030204" pitchFamily="34" charset="0"/>
            </a:endParaRPr>
          </a:p>
          <a:p>
            <a:pPr algn="ctr">
              <a:spcBef>
                <a:spcPts val="600"/>
              </a:spcBef>
              <a:spcAft>
                <a:spcPts val="600"/>
              </a:spcAft>
            </a:pPr>
            <a:r>
              <a:rPr lang="es-ES" b="1" dirty="0">
                <a:latin typeface="+mj-lt"/>
                <a:cs typeface="Calibri" panose="020F0502020204030204" pitchFamily="34" charset="0"/>
              </a:rPr>
              <a:t>SEXTA EDICIÓN</a:t>
            </a:r>
            <a:endParaRPr lang="es-ES" sz="2800" b="1" dirty="0"/>
          </a:p>
          <a:p>
            <a:pPr algn="ctr">
              <a:spcBef>
                <a:spcPts val="600"/>
              </a:spcBef>
              <a:spcAft>
                <a:spcPts val="600"/>
              </a:spcAft>
            </a:pPr>
            <a:r>
              <a:rPr lang="es-ES" sz="2800" b="1" dirty="0">
                <a:solidFill>
                  <a:srgbClr val="F7941E"/>
                </a:solidFill>
                <a:latin typeface="+mj-lt"/>
                <a:cs typeface="Calibri" panose="020F0502020204030204" pitchFamily="34" charset="0"/>
              </a:rPr>
              <a:t>MÓDULO 1: </a:t>
            </a:r>
            <a:r>
              <a:rPr lang="es-ES" sz="2800" b="1" dirty="0">
                <a:latin typeface="+mj-lt"/>
                <a:cs typeface="Calibri" panose="020F0502020204030204" pitchFamily="34" charset="0"/>
              </a:rPr>
              <a:t>Prevención de Enfermedades Infecciosas</a:t>
            </a:r>
          </a:p>
        </p:txBody>
      </p:sp>
      <p:pic>
        <p:nvPicPr>
          <p:cNvPr id="2" name="Picture 1" descr="A blue hand and a white hand&#10;&#10;Description automatically generated">
            <a:extLst>
              <a:ext uri="{FF2B5EF4-FFF2-40B4-BE49-F238E27FC236}">
                <a16:creationId xmlns:a16="http://schemas.microsoft.com/office/drawing/2014/main" id="{9BC7001A-2709-C8D9-AABA-26C94C478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0596" y="2595447"/>
            <a:ext cx="2790807" cy="2945315"/>
          </a:xfrm>
          <a:prstGeom prst="rect">
            <a:avLst/>
          </a:prstGeom>
        </p:spPr>
      </p:pic>
    </p:spTree>
    <p:custDataLst>
      <p:tags r:id="rId1"/>
    </p:custDataLst>
    <p:extLst>
      <p:ext uri="{BB962C8B-B14F-4D97-AF65-F5344CB8AC3E}">
        <p14:creationId xmlns:p14="http://schemas.microsoft.com/office/powerpoint/2010/main" val="259688661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429" y="536663"/>
            <a:ext cx="10265228" cy="1143000"/>
          </a:xfrm>
        </p:spPr>
        <p:txBody>
          <a:bodyPr>
            <a:normAutofit/>
          </a:bodyPr>
          <a:lstStyle/>
          <a:p>
            <a:r>
              <a:rPr lang="es" sz="3200" dirty="0">
                <a:solidFill>
                  <a:srgbClr val="003473"/>
                </a:solidFill>
                <a:cs typeface="Calibri" panose="020F0502020204030204" pitchFamily="34" charset="0"/>
              </a:rPr>
              <a:t>Rutas de transmisión: </a:t>
            </a:r>
            <a:r>
              <a:rPr lang="es-ES_tradnl" sz="3200" dirty="0">
                <a:solidFill>
                  <a:srgbClr val="003473"/>
                </a:solidFill>
                <a:cs typeface="Calibri" panose="020F0502020204030204" pitchFamily="34" charset="0"/>
              </a:rPr>
              <a:t>f</a:t>
            </a:r>
            <a:r>
              <a:rPr lang="es" sz="3200" dirty="0">
                <a:solidFill>
                  <a:srgbClr val="003473"/>
                </a:solidFill>
                <a:cs typeface="Calibri" panose="020F0502020204030204" pitchFamily="34" charset="0"/>
              </a:rPr>
              <a:t>ormas principales en que se contagian las enfermedades</a:t>
            </a:r>
          </a:p>
        </p:txBody>
      </p:sp>
      <p:sp>
        <p:nvSpPr>
          <p:cNvPr id="3" name="Content Placeholder 2"/>
          <p:cNvSpPr>
            <a:spLocks noGrp="1"/>
          </p:cNvSpPr>
          <p:nvPr>
            <p:ph idx="1"/>
          </p:nvPr>
        </p:nvSpPr>
        <p:spPr>
          <a:xfrm>
            <a:off x="718457" y="2090057"/>
            <a:ext cx="10613572" cy="3982040"/>
          </a:xfrm>
        </p:spPr>
        <p:txBody>
          <a:bodyPr>
            <a:normAutofit fontScale="95000"/>
          </a:bodyPr>
          <a:lstStyle/>
          <a:p>
            <a:pPr marL="514290" indent="-514290">
              <a:buFont typeface="+mj-lt"/>
              <a:buAutoNum type="arabicPeriod"/>
            </a:pPr>
            <a:r>
              <a:rPr lang="es" sz="2400" dirty="0">
                <a:solidFill>
                  <a:srgbClr val="003473"/>
                </a:solidFill>
                <a:latin typeface="Arial" panose="020B0604020202020204" pitchFamily="34" charset="0"/>
                <a:cs typeface="Arial" panose="020B0604020202020204" pitchFamily="34" charset="0"/>
              </a:rPr>
              <a:t>A través del </a:t>
            </a:r>
            <a:r>
              <a:rPr lang="es" sz="2400" b="1" dirty="0">
                <a:solidFill>
                  <a:srgbClr val="003473"/>
                </a:solidFill>
                <a:latin typeface="Arial" panose="020B0604020202020204" pitchFamily="34" charset="0"/>
                <a:cs typeface="Arial" panose="020B0604020202020204" pitchFamily="34" charset="0"/>
              </a:rPr>
              <a:t>contacto directo</a:t>
            </a:r>
            <a:r>
              <a:rPr lang="es" sz="2400" dirty="0">
                <a:solidFill>
                  <a:srgbClr val="003473"/>
                </a:solidFill>
                <a:latin typeface="Arial" panose="020B0604020202020204" pitchFamily="34" charset="0"/>
                <a:cs typeface="Arial" panose="020B0604020202020204" pitchFamily="34" charset="0"/>
              </a:rPr>
              <a:t> con personas u objetos.</a:t>
            </a:r>
          </a:p>
          <a:p>
            <a:pPr marL="514290" indent="-514290">
              <a:buFont typeface="+mj-lt"/>
              <a:buAutoNum type="arabicPeriod"/>
            </a:pPr>
            <a:r>
              <a:rPr lang="es" sz="2400" dirty="0">
                <a:solidFill>
                  <a:srgbClr val="003473"/>
                </a:solidFill>
                <a:latin typeface="Arial" panose="020B0604020202020204" pitchFamily="34" charset="0"/>
                <a:cs typeface="Arial" panose="020B0604020202020204" pitchFamily="34" charset="0"/>
              </a:rPr>
              <a:t>A través del </a:t>
            </a:r>
            <a:r>
              <a:rPr lang="es" sz="2400" b="1" dirty="0">
                <a:solidFill>
                  <a:srgbClr val="003473"/>
                </a:solidFill>
                <a:latin typeface="Arial" panose="020B0604020202020204" pitchFamily="34" charset="0"/>
                <a:cs typeface="Arial" panose="020B0604020202020204" pitchFamily="34" charset="0"/>
              </a:rPr>
              <a:t>aire</a:t>
            </a:r>
            <a:r>
              <a:rPr lang="es" sz="2400" dirty="0">
                <a:solidFill>
                  <a:srgbClr val="003473"/>
                </a:solidFill>
                <a:latin typeface="Arial" panose="020B0604020202020204" pitchFamily="34" charset="0"/>
                <a:cs typeface="Arial" panose="020B0604020202020204" pitchFamily="34" charset="0"/>
              </a:rPr>
              <a:t> (que pasa de los pulmones, la garganta o nariz de una persona a otra a través del aire).</a:t>
            </a:r>
          </a:p>
          <a:p>
            <a:pPr marL="514290" indent="-514290">
              <a:buFont typeface="+mj-lt"/>
              <a:buAutoNum type="arabicPeriod"/>
            </a:pPr>
            <a:r>
              <a:rPr lang="es" sz="2400" dirty="0">
                <a:solidFill>
                  <a:srgbClr val="003473"/>
                </a:solidFill>
                <a:latin typeface="Arial" panose="020B0604020202020204" pitchFamily="34" charset="0"/>
                <a:cs typeface="Arial" panose="020B0604020202020204" pitchFamily="34" charset="0"/>
              </a:rPr>
              <a:t>A través de las heces o por transmisión “</a:t>
            </a:r>
            <a:r>
              <a:rPr lang="es" sz="2400" b="1" dirty="0">
                <a:solidFill>
                  <a:srgbClr val="003473"/>
                </a:solidFill>
                <a:latin typeface="Arial" panose="020B0604020202020204" pitchFamily="34" charset="0"/>
                <a:cs typeface="Arial" panose="020B0604020202020204" pitchFamily="34" charset="0"/>
              </a:rPr>
              <a:t>fecal</a:t>
            </a:r>
            <a:r>
              <a:rPr lang="es-ES_tradnl" sz="2400" b="1" dirty="0">
                <a:solidFill>
                  <a:srgbClr val="003473"/>
                </a:solidFill>
                <a:latin typeface="Arial" panose="020B0604020202020204" pitchFamily="34" charset="0"/>
                <a:cs typeface="Arial" panose="020B0604020202020204" pitchFamily="34" charset="0"/>
              </a:rPr>
              <a:t> a </a:t>
            </a:r>
            <a:r>
              <a:rPr lang="es" sz="2400" b="1" dirty="0">
                <a:solidFill>
                  <a:srgbClr val="003473"/>
                </a:solidFill>
                <a:latin typeface="Arial" panose="020B0604020202020204" pitchFamily="34" charset="0"/>
                <a:cs typeface="Arial" panose="020B0604020202020204" pitchFamily="34" charset="0"/>
              </a:rPr>
              <a:t>bucal</a:t>
            </a:r>
            <a:r>
              <a:rPr lang="es" sz="2400" dirty="0">
                <a:solidFill>
                  <a:srgbClr val="003473"/>
                </a:solidFill>
                <a:latin typeface="Arial" panose="020B0604020202020204" pitchFamily="34" charset="0"/>
                <a:cs typeface="Arial" panose="020B0604020202020204" pitchFamily="34" charset="0"/>
              </a:rPr>
              <a:t>” (transferencia de un germen de las heces de una persona infectada a la boca de otra persona).</a:t>
            </a:r>
          </a:p>
          <a:p>
            <a:pPr marL="514290" indent="-514290">
              <a:buFont typeface="+mj-lt"/>
              <a:buAutoNum type="arabicPeriod"/>
            </a:pPr>
            <a:r>
              <a:rPr lang="es" sz="2400" dirty="0">
                <a:solidFill>
                  <a:srgbClr val="003473"/>
                </a:solidFill>
                <a:latin typeface="Arial" panose="020B0604020202020204" pitchFamily="34" charset="0"/>
                <a:cs typeface="Arial" panose="020B0604020202020204" pitchFamily="34" charset="0"/>
              </a:rPr>
              <a:t>Por contacto con </a:t>
            </a:r>
            <a:r>
              <a:rPr lang="es" sz="2400" b="1" dirty="0">
                <a:solidFill>
                  <a:srgbClr val="003473"/>
                </a:solidFill>
                <a:latin typeface="Arial" panose="020B0604020202020204" pitchFamily="34" charset="0"/>
                <a:cs typeface="Arial" panose="020B0604020202020204" pitchFamily="34" charset="0"/>
              </a:rPr>
              <a:t>sangre y otros líquidos corporales</a:t>
            </a:r>
            <a:r>
              <a:rPr lang="es" sz="2400" dirty="0">
                <a:solidFill>
                  <a:srgbClr val="003473"/>
                </a:solidFill>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3606853219"/>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2"/>
            </p:custDataLst>
          </p:nvPr>
        </p:nvSpPr>
        <p:spPr>
          <a:xfrm>
            <a:off x="1981200" y="187005"/>
            <a:ext cx="8229600" cy="1143000"/>
          </a:xfrm>
        </p:spPr>
        <p:txBody>
          <a:bodyPr>
            <a:normAutofit/>
          </a:bodyPr>
          <a:lstStyle/>
          <a:p>
            <a:r>
              <a:rPr lang="es" dirty="0"/>
              <a:t>La comunicación con los padres</a:t>
            </a:r>
          </a:p>
        </p:txBody>
      </p:sp>
      <p:sp>
        <p:nvSpPr>
          <p:cNvPr id="5" name="Content Placeholder 4"/>
          <p:cNvSpPr>
            <a:spLocks noGrp="1"/>
          </p:cNvSpPr>
          <p:nvPr>
            <p:ph idx="1"/>
            <p:custDataLst>
              <p:tags r:id="rId3"/>
            </p:custDataLst>
          </p:nvPr>
        </p:nvSpPr>
        <p:spPr>
          <a:xfrm>
            <a:off x="459129" y="1322057"/>
            <a:ext cx="7168587" cy="4525963"/>
          </a:xfrm>
        </p:spPr>
        <p:txBody>
          <a:bodyPr>
            <a:normAutofit fontScale="92500" lnSpcReduction="20000"/>
          </a:bodyPr>
          <a:lstStyle/>
          <a:p>
            <a:r>
              <a:rPr lang="es" sz="2800" dirty="0">
                <a:solidFill>
                  <a:srgbClr val="003473"/>
                </a:solidFill>
                <a:latin typeface="Arial" panose="020B0604020202020204" pitchFamily="34" charset="0"/>
                <a:cs typeface="Arial" panose="020B0604020202020204" pitchFamily="34" charset="0"/>
              </a:rPr>
              <a:t>Pídales a los padres que reporten las enfermedades al programa de cuidado infantil en un plazo de 24 horas a partir del diagnóstico, incluso si el niño se va a quedar en casa.</a:t>
            </a:r>
          </a:p>
          <a:p>
            <a:r>
              <a:rPr lang="es" sz="2800" dirty="0">
                <a:solidFill>
                  <a:srgbClr val="003473"/>
                </a:solidFill>
                <a:latin typeface="Arial" panose="020B0604020202020204" pitchFamily="34" charset="0"/>
                <a:cs typeface="Arial" panose="020B0604020202020204" pitchFamily="34" charset="0"/>
              </a:rPr>
              <a:t>Alerte a otros padres para que estén pendientes a signos de esa enfermedad en sus hijos y procuren asesoramiento médico cuando resulte necesario. </a:t>
            </a:r>
          </a:p>
          <a:p>
            <a:r>
              <a:rPr lang="es" sz="2800" dirty="0">
                <a:solidFill>
                  <a:srgbClr val="003473"/>
                </a:solidFill>
                <a:latin typeface="Arial" panose="020B0604020202020204" pitchFamily="34" charset="0"/>
                <a:cs typeface="Arial" panose="020B0604020202020204" pitchFamily="34" charset="0"/>
              </a:rPr>
              <a:t>Puede utilizar el “Formulario de aviso de exposición a enfermedades contagiosas”. (No divulgue el nombre del niño que está enfermo.)</a:t>
            </a:r>
          </a:p>
        </p:txBody>
      </p:sp>
      <p:pic>
        <p:nvPicPr>
          <p:cNvPr id="2" name="Picture 1" descr="A person on the phone and holding a spoon&#10;&#10;Description automatically generated">
            <a:extLst>
              <a:ext uri="{FF2B5EF4-FFF2-40B4-BE49-F238E27FC236}">
                <a16:creationId xmlns:a16="http://schemas.microsoft.com/office/drawing/2014/main" id="{7BD5E6DF-46BE-1761-6CBC-8B6102FA7706}"/>
              </a:ext>
            </a:extLst>
          </p:cNvPr>
          <p:cNvPicPr>
            <a:picLocks noChangeAspect="1"/>
          </p:cNvPicPr>
          <p:nvPr/>
        </p:nvPicPr>
        <p:blipFill rotWithShape="1">
          <a:blip r:embed="rId6"/>
          <a:srcRect l="3022" r="20006"/>
          <a:stretch/>
        </p:blipFill>
        <p:spPr>
          <a:xfrm>
            <a:off x="8011863" y="1521727"/>
            <a:ext cx="4180137" cy="4014216"/>
          </a:xfrm>
          <a:prstGeom prst="rect">
            <a:avLst/>
          </a:prstGeom>
        </p:spPr>
      </p:pic>
    </p:spTree>
    <p:custDataLst>
      <p:tags r:id="rId1"/>
    </p:custDataLst>
    <p:extLst>
      <p:ext uri="{BB962C8B-B14F-4D97-AF65-F5344CB8AC3E}">
        <p14:creationId xmlns:p14="http://schemas.microsoft.com/office/powerpoint/2010/main" val="126904427"/>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Autofit/>
          </a:bodyPr>
          <a:lstStyle/>
          <a:p>
            <a:r>
              <a:rPr lang="es" sz="4000" dirty="0"/>
              <a:t>Informe de enfermedades a su departamento de salud local  </a:t>
            </a:r>
          </a:p>
        </p:txBody>
      </p:sp>
      <p:sp>
        <p:nvSpPr>
          <p:cNvPr id="3" name="Content Placeholder 2"/>
          <p:cNvSpPr>
            <a:spLocks noGrp="1"/>
          </p:cNvSpPr>
          <p:nvPr>
            <p:ph idx="1"/>
            <p:custDataLst>
              <p:tags r:id="rId3"/>
            </p:custDataLst>
          </p:nvPr>
        </p:nvSpPr>
        <p:spPr/>
        <p:txBody>
          <a:bodyPr>
            <a:normAutofit/>
          </a:bodyPr>
          <a:lstStyle/>
          <a:p>
            <a:r>
              <a:rPr lang="es" sz="2800" dirty="0">
                <a:solidFill>
                  <a:srgbClr val="003473"/>
                </a:solidFill>
                <a:latin typeface="Arial" panose="020B0604020202020204" pitchFamily="34" charset="0"/>
                <a:cs typeface="Arial" panose="020B0604020202020204" pitchFamily="34" charset="0"/>
              </a:rPr>
              <a:t>Algunas enfermedades contagiosas y brotes deben reportarse a su departamento de salud local.</a:t>
            </a:r>
          </a:p>
          <a:p>
            <a:r>
              <a:rPr lang="en-US" sz="2800" dirty="0">
                <a:latin typeface="Arial" panose="020B0604020202020204" pitchFamily="34" charset="0"/>
                <a:cs typeface="Arial" panose="020B0604020202020204" pitchFamily="34" charset="0"/>
              </a:rPr>
              <a:t>COVID-19 </a:t>
            </a:r>
            <a:r>
              <a:rPr lang="es-ES" sz="2800" dirty="0">
                <a:latin typeface="Arial" panose="020B0604020202020204" pitchFamily="34" charset="0"/>
                <a:cs typeface="Arial" panose="020B0604020202020204" pitchFamily="34" charset="0"/>
              </a:rPr>
              <a:t>está en la lista de enfermedades a reportar</a:t>
            </a:r>
            <a:r>
              <a:rPr lang="en-US" sz="2800" dirty="0">
                <a:latin typeface="Arial" panose="020B0604020202020204" pitchFamily="34" charset="0"/>
                <a:cs typeface="Arial" panose="020B0604020202020204" pitchFamily="34" charset="0"/>
              </a:rPr>
              <a:t>.</a:t>
            </a:r>
            <a:endParaRPr lang="es" sz="2800" dirty="0">
              <a:solidFill>
                <a:srgbClr val="003473"/>
              </a:solidFill>
              <a:latin typeface="Arial" panose="020B0604020202020204" pitchFamily="34" charset="0"/>
              <a:cs typeface="Arial" panose="020B0604020202020204" pitchFamily="34" charset="0"/>
            </a:endParaRPr>
          </a:p>
          <a:p>
            <a:r>
              <a:rPr lang="es" sz="2800" dirty="0">
                <a:solidFill>
                  <a:srgbClr val="003473"/>
                </a:solidFill>
                <a:latin typeface="Arial" panose="020B0604020202020204" pitchFamily="34" charset="0"/>
                <a:cs typeface="Arial" panose="020B0604020202020204" pitchFamily="34" charset="0"/>
              </a:rPr>
              <a:t>Los brotes epidémicos deben reportarse a la agencia de otorgamiento de licencias de cuidado infantil. </a:t>
            </a:r>
          </a:p>
          <a:p>
            <a:r>
              <a:rPr lang="es" sz="2800" dirty="0">
                <a:solidFill>
                  <a:srgbClr val="003473"/>
                </a:solidFill>
                <a:latin typeface="Arial" panose="020B0604020202020204" pitchFamily="34" charset="0"/>
                <a:cs typeface="Arial" panose="020B0604020202020204" pitchFamily="34" charset="0"/>
              </a:rPr>
              <a:t>Comuníquese a la unidad de enfermedades contagiosas de su departamento de salud local si tiene preguntas sobre enfermedades concretas.</a:t>
            </a:r>
          </a:p>
          <a:p>
            <a:endParaRPr lang="en-US" sz="28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628418000"/>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s" dirty="0"/>
              <a:t>Cuidado de niños levemente enfermos</a:t>
            </a:r>
          </a:p>
        </p:txBody>
      </p:sp>
      <p:sp>
        <p:nvSpPr>
          <p:cNvPr id="3" name="Content Placeholder 2"/>
          <p:cNvSpPr>
            <a:spLocks noGrp="1"/>
          </p:cNvSpPr>
          <p:nvPr>
            <p:ph idx="1"/>
            <p:custDataLst>
              <p:tags r:id="rId3"/>
            </p:custDataLst>
          </p:nvPr>
        </p:nvSpPr>
        <p:spPr/>
        <p:txBody>
          <a:bodyPr>
            <a:normAutofit/>
          </a:bodyPr>
          <a:lstStyle/>
          <a:p>
            <a:r>
              <a:rPr lang="es" sz="2800" dirty="0">
                <a:solidFill>
                  <a:srgbClr val="003473"/>
                </a:solidFill>
                <a:latin typeface="Arial" panose="020B0604020202020204" pitchFamily="34" charset="0"/>
                <a:cs typeface="Arial" panose="020B0604020202020204" pitchFamily="34" charset="0"/>
              </a:rPr>
              <a:t>Los niños pequeños matriculados en el centro de cuidado infantil tienen una alta incidencia de enfermedad</a:t>
            </a:r>
            <a:r>
              <a:rPr lang="es-ES_tradnl" sz="2800" dirty="0">
                <a:solidFill>
                  <a:srgbClr val="003473"/>
                </a:solidFill>
                <a:latin typeface="Arial" panose="020B0604020202020204" pitchFamily="34" charset="0"/>
                <a:cs typeface="Arial" panose="020B0604020202020204" pitchFamily="34" charset="0"/>
              </a:rPr>
              <a:t>es</a:t>
            </a:r>
            <a:r>
              <a:rPr lang="es" sz="2800" dirty="0">
                <a:solidFill>
                  <a:srgbClr val="003473"/>
                </a:solidFill>
                <a:latin typeface="Arial" panose="020B0604020202020204" pitchFamily="34" charset="0"/>
                <a:cs typeface="Arial" panose="020B0604020202020204" pitchFamily="34" charset="0"/>
              </a:rPr>
              <a:t>.</a:t>
            </a:r>
          </a:p>
          <a:p>
            <a:r>
              <a:rPr lang="es" sz="2800" dirty="0">
                <a:solidFill>
                  <a:srgbClr val="003473"/>
                </a:solidFill>
                <a:latin typeface="Arial" panose="020B0604020202020204" pitchFamily="34" charset="0"/>
                <a:cs typeface="Arial" panose="020B0604020202020204" pitchFamily="34" charset="0"/>
              </a:rPr>
              <a:t>Tome la decisión de si el niño debe quedarse o irse a casa dependiendo del caso.</a:t>
            </a:r>
          </a:p>
          <a:p>
            <a:r>
              <a:rPr lang="es" sz="2800" dirty="0">
                <a:solidFill>
                  <a:srgbClr val="003473"/>
                </a:solidFill>
                <a:latin typeface="Arial" panose="020B0604020202020204" pitchFamily="34" charset="0"/>
                <a:cs typeface="Arial" panose="020B0604020202020204" pitchFamily="34" charset="0"/>
              </a:rPr>
              <a:t>Si el niño necesita irse a casa porque está enfermo, los centros de cuidado infantil deben brindar por lo menos cuidado temporal hasta que un familiar o adulto designado llegue.</a:t>
            </a: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370458036"/>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Autofit/>
          </a:bodyPr>
          <a:lstStyle/>
          <a:p>
            <a:r>
              <a:rPr lang="es" sz="4000" dirty="0"/>
              <a:t>Política de administración de medicamentos</a:t>
            </a:r>
          </a:p>
        </p:txBody>
      </p:sp>
      <p:sp>
        <p:nvSpPr>
          <p:cNvPr id="3" name="Content Placeholder 2"/>
          <p:cNvSpPr>
            <a:spLocks noGrp="1"/>
          </p:cNvSpPr>
          <p:nvPr>
            <p:ph idx="1"/>
            <p:custDataLst>
              <p:tags r:id="rId3"/>
            </p:custDataLst>
          </p:nvPr>
        </p:nvSpPr>
        <p:spPr>
          <a:xfrm>
            <a:off x="620673" y="1411590"/>
            <a:ext cx="6295467" cy="4525963"/>
          </a:xfrm>
        </p:spPr>
        <p:txBody>
          <a:bodyPr>
            <a:normAutofit/>
          </a:bodyPr>
          <a:lstStyle/>
          <a:p>
            <a:pPr marL="0" indent="0">
              <a:buNone/>
            </a:pPr>
            <a:r>
              <a:rPr lang="es" sz="2800" dirty="0">
                <a:solidFill>
                  <a:srgbClr val="003473"/>
                </a:solidFill>
                <a:latin typeface="Arial" panose="020B0604020202020204" pitchFamily="34" charset="0"/>
                <a:cs typeface="Arial" panose="020B0604020202020204" pitchFamily="34" charset="0"/>
              </a:rPr>
              <a:t>Incluya sus procedimientos para garantizar la seguridad al:</a:t>
            </a:r>
          </a:p>
          <a:p>
            <a:r>
              <a:rPr lang="es" sz="2800" dirty="0">
                <a:solidFill>
                  <a:srgbClr val="003473"/>
                </a:solidFill>
                <a:latin typeface="Arial" panose="020B0604020202020204" pitchFamily="34" charset="0"/>
                <a:cs typeface="Arial" panose="020B0604020202020204" pitchFamily="34" charset="0"/>
              </a:rPr>
              <a:t>recibir </a:t>
            </a:r>
          </a:p>
          <a:p>
            <a:r>
              <a:rPr lang="es" sz="2800" dirty="0">
                <a:solidFill>
                  <a:srgbClr val="003473"/>
                </a:solidFill>
                <a:latin typeface="Arial" panose="020B0604020202020204" pitchFamily="34" charset="0"/>
                <a:cs typeface="Arial" panose="020B0604020202020204" pitchFamily="34" charset="0"/>
              </a:rPr>
              <a:t>almacenar </a:t>
            </a:r>
          </a:p>
          <a:p>
            <a:r>
              <a:rPr lang="es" sz="2800" dirty="0">
                <a:solidFill>
                  <a:srgbClr val="003473"/>
                </a:solidFill>
                <a:latin typeface="Arial" panose="020B0604020202020204" pitchFamily="34" charset="0"/>
                <a:cs typeface="Arial" panose="020B0604020202020204" pitchFamily="34" charset="0"/>
              </a:rPr>
              <a:t>administrar</a:t>
            </a:r>
          </a:p>
          <a:p>
            <a:r>
              <a:rPr lang="es" sz="2800" dirty="0">
                <a:solidFill>
                  <a:srgbClr val="003473"/>
                </a:solidFill>
                <a:latin typeface="Arial" panose="020B0604020202020204" pitchFamily="34" charset="0"/>
                <a:cs typeface="Arial" panose="020B0604020202020204" pitchFamily="34" charset="0"/>
              </a:rPr>
              <a:t>documentar </a:t>
            </a:r>
          </a:p>
          <a:p>
            <a:pPr marL="0" indent="0">
              <a:buNone/>
            </a:pPr>
            <a:r>
              <a:rPr lang="es" sz="2800" dirty="0">
                <a:solidFill>
                  <a:srgbClr val="003473"/>
                </a:solidFill>
                <a:latin typeface="Arial" panose="020B0604020202020204" pitchFamily="34" charset="0"/>
                <a:cs typeface="Arial" panose="020B0604020202020204" pitchFamily="34" charset="0"/>
              </a:rPr>
              <a:t>todo medicamento que se administre en su centro de cuidado infantil.</a:t>
            </a:r>
          </a:p>
        </p:txBody>
      </p:sp>
      <p:pic>
        <p:nvPicPr>
          <p:cNvPr id="4" name="Picture 3" descr="A person giving a child a medicine&#10;&#10;Description automatically generated">
            <a:extLst>
              <a:ext uri="{FF2B5EF4-FFF2-40B4-BE49-F238E27FC236}">
                <a16:creationId xmlns:a16="http://schemas.microsoft.com/office/drawing/2014/main" id="{076939B0-3DDB-FA63-FD8B-FB3DD29A82E3}"/>
              </a:ext>
            </a:extLst>
          </p:cNvPr>
          <p:cNvPicPr>
            <a:picLocks noChangeAspect="1"/>
          </p:cNvPicPr>
          <p:nvPr/>
        </p:nvPicPr>
        <p:blipFill rotWithShape="1">
          <a:blip r:embed="rId6"/>
          <a:srcRect l="4130" r="12977"/>
          <a:stretch/>
        </p:blipFill>
        <p:spPr>
          <a:xfrm>
            <a:off x="6916140" y="1600202"/>
            <a:ext cx="5020056" cy="4037374"/>
          </a:xfrm>
          <a:prstGeom prst="rect">
            <a:avLst/>
          </a:prstGeom>
        </p:spPr>
      </p:pic>
    </p:spTree>
    <p:custDataLst>
      <p:tags r:id="rId1"/>
    </p:custDataLst>
    <p:extLst>
      <p:ext uri="{BB962C8B-B14F-4D97-AF65-F5344CB8AC3E}">
        <p14:creationId xmlns:p14="http://schemas.microsoft.com/office/powerpoint/2010/main" val="177057287"/>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Autofit/>
          </a:bodyPr>
          <a:lstStyle/>
          <a:p>
            <a:r>
              <a:rPr lang="es" dirty="0"/>
              <a:t>Es posible que se le pida que administre...</a:t>
            </a:r>
            <a:endParaRPr dirty="0"/>
          </a:p>
        </p:txBody>
      </p:sp>
      <p:sp>
        <p:nvSpPr>
          <p:cNvPr id="3" name="Content Placeholder 2"/>
          <p:cNvSpPr>
            <a:spLocks noGrp="1"/>
          </p:cNvSpPr>
          <p:nvPr>
            <p:ph idx="1"/>
            <p:custDataLst>
              <p:tags r:id="rId3"/>
            </p:custDataLst>
          </p:nvPr>
        </p:nvSpPr>
        <p:spPr/>
        <p:txBody>
          <a:bodyPr>
            <a:normAutofit/>
          </a:bodyPr>
          <a:lstStyle/>
          <a:p>
            <a:pPr lvl="0"/>
            <a:r>
              <a:rPr lang="es" sz="2800" dirty="0">
                <a:solidFill>
                  <a:srgbClr val="0072BC"/>
                </a:solidFill>
                <a:latin typeface="Arial" panose="020B0604020202020204" pitchFamily="34" charset="0"/>
                <a:cs typeface="Arial" panose="020B0604020202020204" pitchFamily="34" charset="0"/>
              </a:rPr>
              <a:t>Medicamentos recetados: </a:t>
            </a:r>
            <a:r>
              <a:rPr lang="es" sz="2800" dirty="0">
                <a:solidFill>
                  <a:srgbClr val="003473"/>
                </a:solidFill>
                <a:latin typeface="Arial" panose="020B0604020202020204" pitchFamily="34" charset="0"/>
                <a:cs typeface="Arial" panose="020B0604020202020204" pitchFamily="34" charset="0"/>
              </a:rPr>
              <a:t>prescritos por un profesional médico para un niño y enfermedad específicos y surtidos por un farmacéutico. </a:t>
            </a:r>
          </a:p>
          <a:p>
            <a:pPr lvl="0"/>
            <a:r>
              <a:rPr lang="es" sz="2800" dirty="0">
                <a:solidFill>
                  <a:srgbClr val="0072BC"/>
                </a:solidFill>
                <a:latin typeface="Arial" panose="020B0604020202020204" pitchFamily="34" charset="0"/>
                <a:cs typeface="Arial" panose="020B0604020202020204" pitchFamily="34" charset="0"/>
              </a:rPr>
              <a:t>Medicamentos sin receta (“de venta libre”):</a:t>
            </a:r>
            <a:r>
              <a:rPr lang="es" sz="2800" dirty="0">
                <a:solidFill>
                  <a:srgbClr val="00347D"/>
                </a:solidFill>
                <a:latin typeface="Arial" panose="020B0604020202020204" pitchFamily="34" charset="0"/>
                <a:cs typeface="Arial" panose="020B0604020202020204" pitchFamily="34" charset="0"/>
              </a:rPr>
              <a:t> </a:t>
            </a:r>
            <a:r>
              <a:rPr lang="es" sz="2800" dirty="0">
                <a:solidFill>
                  <a:srgbClr val="003473"/>
                </a:solidFill>
                <a:latin typeface="Arial" panose="020B0604020202020204" pitchFamily="34" charset="0"/>
                <a:cs typeface="Arial" panose="020B0604020202020204" pitchFamily="34" charset="0"/>
              </a:rPr>
              <a:t>recomendados por un profesional médico para un niño que pueden comprarse sin una receta.</a:t>
            </a:r>
          </a:p>
        </p:txBody>
      </p:sp>
    </p:spTree>
    <p:custDataLst>
      <p:tags r:id="rId1"/>
    </p:custDataLst>
    <p:extLst>
      <p:ext uri="{BB962C8B-B14F-4D97-AF65-F5344CB8AC3E}">
        <p14:creationId xmlns:p14="http://schemas.microsoft.com/office/powerpoint/2010/main" val="4114423216"/>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s" dirty="0"/>
              <a:t>Seguridad de los medicamentos</a:t>
            </a:r>
          </a:p>
        </p:txBody>
      </p:sp>
      <p:sp>
        <p:nvSpPr>
          <p:cNvPr id="3" name="Content Placeholder 2"/>
          <p:cNvSpPr>
            <a:spLocks noGrp="1"/>
          </p:cNvSpPr>
          <p:nvPr>
            <p:ph idx="1"/>
            <p:custDataLst>
              <p:tags r:id="rId3"/>
            </p:custDataLst>
          </p:nvPr>
        </p:nvSpPr>
        <p:spPr>
          <a:xfrm>
            <a:off x="277793" y="1264536"/>
            <a:ext cx="11690430" cy="4525963"/>
          </a:xfrm>
        </p:spPr>
        <p:txBody>
          <a:bodyPr/>
          <a:lstStyle/>
          <a:p>
            <a:r>
              <a:rPr lang="es" sz="2400" dirty="0">
                <a:solidFill>
                  <a:srgbClr val="003473"/>
                </a:solidFill>
                <a:latin typeface="Arial" panose="020B0604020202020204" pitchFamily="34" charset="0"/>
                <a:cs typeface="Arial" panose="020B0604020202020204" pitchFamily="34" charset="0"/>
              </a:rPr>
              <a:t>Asegúrese de tener instrucciones escritas y un consentimiento firmado de los padres o tutor legal.</a:t>
            </a:r>
          </a:p>
          <a:p>
            <a:pPr lvl="0"/>
            <a:r>
              <a:rPr lang="es" sz="2400" dirty="0">
                <a:solidFill>
                  <a:srgbClr val="003473"/>
                </a:solidFill>
                <a:latin typeface="Arial" panose="020B0604020202020204" pitchFamily="34" charset="0"/>
                <a:cs typeface="Arial" panose="020B0604020202020204" pitchFamily="34" charset="0"/>
              </a:rPr>
              <a:t>Asegúrese de que el medicamento esté en su contenedor original con el cierre de seguridad con la etiqueta de la receta o instrucciones del fabricante.</a:t>
            </a:r>
          </a:p>
          <a:p>
            <a:pPr lvl="0"/>
            <a:r>
              <a:rPr lang="es-ES" sz="2400" dirty="0">
                <a:solidFill>
                  <a:srgbClr val="003473"/>
                </a:solidFill>
                <a:latin typeface="Arial" panose="020B0604020202020204" pitchFamily="34" charset="0"/>
                <a:cs typeface="Arial" panose="020B0604020202020204" pitchFamily="34" charset="0"/>
              </a:rPr>
              <a:t>Verifique lo siguiente en la etiqueta de la receta:</a:t>
            </a:r>
          </a:p>
          <a:p>
            <a:pPr lvl="1"/>
            <a:r>
              <a:rPr lang="es-ES" sz="2400" dirty="0">
                <a:solidFill>
                  <a:srgbClr val="003473"/>
                </a:solidFill>
                <a:latin typeface="Arial" panose="020B0604020202020204" pitchFamily="34" charset="0"/>
                <a:cs typeface="Arial" panose="020B0604020202020204" pitchFamily="34" charset="0"/>
              </a:rPr>
              <a:t>nombre y apellido del niño </a:t>
            </a:r>
          </a:p>
          <a:p>
            <a:pPr lvl="1"/>
            <a:r>
              <a:rPr lang="es-ES" sz="2400" dirty="0">
                <a:solidFill>
                  <a:srgbClr val="003473"/>
                </a:solidFill>
                <a:latin typeface="Arial" panose="020B0604020202020204" pitchFamily="34" charset="0"/>
                <a:cs typeface="Arial" panose="020B0604020202020204" pitchFamily="34" charset="0"/>
              </a:rPr>
              <a:t>nombre y número de teléfono del profesional de salud que ordenó el medicamento</a:t>
            </a:r>
          </a:p>
          <a:p>
            <a:pPr lvl="1"/>
            <a:r>
              <a:rPr lang="es-ES" sz="2400" dirty="0">
                <a:solidFill>
                  <a:srgbClr val="003473"/>
                </a:solidFill>
                <a:latin typeface="Arial" panose="020B0604020202020204" pitchFamily="34" charset="0"/>
                <a:cs typeface="Arial" panose="020B0604020202020204" pitchFamily="34" charset="0"/>
              </a:rPr>
              <a:t>fecha en que se surtió la receta</a:t>
            </a:r>
          </a:p>
          <a:p>
            <a:pPr lvl="1"/>
            <a:r>
              <a:rPr lang="es-ES" sz="2400" dirty="0">
                <a:solidFill>
                  <a:srgbClr val="003473"/>
                </a:solidFill>
                <a:latin typeface="Arial" panose="020B0604020202020204" pitchFamily="34" charset="0"/>
                <a:cs typeface="Arial" panose="020B0604020202020204" pitchFamily="34" charset="0"/>
              </a:rPr>
              <a:t>fecha de vencimiento, e</a:t>
            </a:r>
          </a:p>
          <a:p>
            <a:pPr lvl="1"/>
            <a:r>
              <a:rPr lang="es-ES" sz="2400" dirty="0">
                <a:solidFill>
                  <a:srgbClr val="003473"/>
                </a:solidFill>
                <a:latin typeface="Arial" panose="020B0604020202020204" pitchFamily="34" charset="0"/>
                <a:cs typeface="Arial" panose="020B0604020202020204" pitchFamily="34" charset="0"/>
              </a:rPr>
              <a:t>instrucciones especiales sobre cómo almacenar el medicamento.</a:t>
            </a:r>
          </a:p>
          <a:p>
            <a:pPr lvl="0"/>
            <a:endParaRPr lang="es" sz="2800" dirty="0">
              <a:solidFill>
                <a:srgbClr val="003473"/>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905748458"/>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s" dirty="0"/>
              <a:t>Almacenamiento seguro de medicamentos</a:t>
            </a:r>
          </a:p>
        </p:txBody>
      </p:sp>
      <p:sp>
        <p:nvSpPr>
          <p:cNvPr id="3" name="Content Placeholder 2"/>
          <p:cNvSpPr>
            <a:spLocks noGrp="1"/>
          </p:cNvSpPr>
          <p:nvPr>
            <p:ph idx="1"/>
            <p:custDataLst>
              <p:tags r:id="rId3"/>
            </p:custDataLst>
          </p:nvPr>
        </p:nvSpPr>
        <p:spPr>
          <a:xfrm>
            <a:off x="609600" y="1417638"/>
            <a:ext cx="7631575" cy="4525963"/>
          </a:xfrm>
        </p:spPr>
        <p:txBody>
          <a:bodyPr>
            <a:normAutofit/>
          </a:bodyPr>
          <a:lstStyle/>
          <a:p>
            <a:r>
              <a:rPr lang="es" sz="2400" dirty="0">
                <a:solidFill>
                  <a:srgbClr val="003473"/>
                </a:solidFill>
                <a:latin typeface="Arial" panose="020B0604020202020204" pitchFamily="34" charset="0"/>
                <a:cs typeface="Arial" panose="020B0604020202020204" pitchFamily="34" charset="0"/>
              </a:rPr>
              <a:t>Asegúrese de que todos los medicamentos se guarden de forma segura, </a:t>
            </a:r>
            <a:r>
              <a:rPr lang="es" sz="2400" dirty="0">
                <a:solidFill>
                  <a:srgbClr val="D90F81"/>
                </a:solidFill>
                <a:latin typeface="Arial" panose="020B0604020202020204" pitchFamily="34" charset="0"/>
                <a:cs typeface="Arial" panose="020B0604020202020204" pitchFamily="34" charset="0"/>
              </a:rPr>
              <a:t>fuera del alcance de los niños.</a:t>
            </a:r>
          </a:p>
          <a:p>
            <a:r>
              <a:rPr lang="es" sz="2400" dirty="0">
                <a:solidFill>
                  <a:srgbClr val="003473"/>
                </a:solidFill>
                <a:latin typeface="Arial" panose="020B0604020202020204" pitchFamily="34" charset="0"/>
                <a:cs typeface="Arial" panose="020B0604020202020204" pitchFamily="34" charset="0"/>
              </a:rPr>
              <a:t>Guarde los medicamentos conforme a las instrucciones en la etiqueta. Por ejemplo, algunos medicamentos deben refrigerarse, mientras que otros deben mantenerse lejos de una fuente de luz.</a:t>
            </a:r>
          </a:p>
          <a:p>
            <a:r>
              <a:rPr lang="es" sz="2400" dirty="0">
                <a:solidFill>
                  <a:srgbClr val="003473"/>
                </a:solidFill>
                <a:latin typeface="Arial" panose="020B0604020202020204" pitchFamily="34" charset="0"/>
                <a:cs typeface="Arial" panose="020B0604020202020204" pitchFamily="34" charset="0"/>
              </a:rPr>
              <a:t>Guarde los medicamentos lejos de la comida.</a:t>
            </a:r>
          </a:p>
        </p:txBody>
      </p:sp>
      <p:pic>
        <p:nvPicPr>
          <p:cNvPr id="4" name="Picture 3">
            <a:extLst>
              <a:ext uri="{FF2B5EF4-FFF2-40B4-BE49-F238E27FC236}">
                <a16:creationId xmlns:a16="http://schemas.microsoft.com/office/drawing/2014/main" id="{ECD5685E-51CA-4E77-9F9D-3668E2A1C877}"/>
              </a:ext>
            </a:extLst>
          </p:cNvPr>
          <p:cNvPicPr>
            <a:picLocks noChangeAspect="1"/>
          </p:cNvPicPr>
          <p:nvPr/>
        </p:nvPicPr>
        <p:blipFill rotWithShape="1">
          <a:blip r:embed="rId6"/>
          <a:srcRect r="14750"/>
          <a:stretch/>
        </p:blipFill>
        <p:spPr>
          <a:xfrm>
            <a:off x="8348690" y="2014178"/>
            <a:ext cx="3523077" cy="2829643"/>
          </a:xfrm>
          <a:prstGeom prst="rect">
            <a:avLst/>
          </a:prstGeom>
        </p:spPr>
      </p:pic>
    </p:spTree>
    <p:custDataLst>
      <p:tags r:id="rId1"/>
    </p:custDataLst>
    <p:extLst>
      <p:ext uri="{BB962C8B-B14F-4D97-AF65-F5344CB8AC3E}">
        <p14:creationId xmlns:p14="http://schemas.microsoft.com/office/powerpoint/2010/main" val="3873533349"/>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F4FEE-C914-7C70-F7DE-8692FBA5EA95}"/>
              </a:ext>
            </a:extLst>
          </p:cNvPr>
          <p:cNvSpPr>
            <a:spLocks noGrp="1"/>
          </p:cNvSpPr>
          <p:nvPr>
            <p:ph type="title"/>
          </p:nvPr>
        </p:nvSpPr>
        <p:spPr>
          <a:xfrm>
            <a:off x="609600" y="274638"/>
            <a:ext cx="5999544" cy="1143000"/>
          </a:xfrm>
        </p:spPr>
        <p:txBody>
          <a:bodyPr>
            <a:normAutofit fontScale="90000"/>
          </a:bodyPr>
          <a:lstStyle/>
          <a:p>
            <a:r>
              <a:rPr lang="en-US" dirty="0" err="1"/>
              <a:t>Administración</a:t>
            </a:r>
            <a:r>
              <a:rPr lang="en-US" dirty="0"/>
              <a:t> de </a:t>
            </a:r>
            <a:r>
              <a:rPr lang="en-US" dirty="0" err="1"/>
              <a:t>Medicamentos</a:t>
            </a:r>
            <a:endParaRPr lang="en-US" dirty="0"/>
          </a:p>
        </p:txBody>
      </p:sp>
      <p:sp>
        <p:nvSpPr>
          <p:cNvPr id="3" name="Content Placeholder 2"/>
          <p:cNvSpPr>
            <a:spLocks noGrp="1"/>
          </p:cNvSpPr>
          <p:nvPr>
            <p:ph idx="1"/>
            <p:custDataLst>
              <p:tags r:id="rId2"/>
            </p:custDataLst>
          </p:nvPr>
        </p:nvSpPr>
        <p:spPr>
          <a:xfrm>
            <a:off x="319179" y="1474048"/>
            <a:ext cx="6679645" cy="4525963"/>
          </a:xfrm>
        </p:spPr>
        <p:txBody>
          <a:bodyPr/>
          <a:lstStyle/>
          <a:p>
            <a:r>
              <a:rPr lang="es" sz="2400" dirty="0">
                <a:solidFill>
                  <a:srgbClr val="003473"/>
                </a:solidFill>
                <a:latin typeface="Arial" panose="020B0604020202020204" pitchFamily="34" charset="0"/>
                <a:cs typeface="Arial" panose="020B0604020202020204" pitchFamily="34" charset="0"/>
              </a:rPr>
              <a:t>El personal de cuidado infantil que administre el medicamento debe estar capacitado para administrar el medicamento específico a un niño. </a:t>
            </a:r>
          </a:p>
          <a:p>
            <a:r>
              <a:rPr lang="es" sz="2400" dirty="0">
                <a:solidFill>
                  <a:srgbClr val="003473"/>
                </a:solidFill>
                <a:latin typeface="Arial" panose="020B0604020202020204" pitchFamily="34" charset="0"/>
                <a:cs typeface="Arial" panose="020B0604020202020204" pitchFamily="34" charset="0"/>
              </a:rPr>
              <a:t>Siempre siga las 5 indicaciones de la administración de medicamentos: </a:t>
            </a:r>
          </a:p>
          <a:p>
            <a:pPr lvl="1"/>
            <a:r>
              <a:rPr lang="es" sz="2400" dirty="0">
                <a:solidFill>
                  <a:srgbClr val="003473"/>
                </a:solidFill>
                <a:latin typeface="Arial" panose="020B0604020202020204" pitchFamily="34" charset="0"/>
                <a:cs typeface="Arial" panose="020B0604020202020204" pitchFamily="34" charset="0"/>
              </a:rPr>
              <a:t>la medicina indicada</a:t>
            </a:r>
          </a:p>
          <a:p>
            <a:pPr lvl="1"/>
            <a:r>
              <a:rPr lang="es" sz="2400" dirty="0">
                <a:solidFill>
                  <a:srgbClr val="003473"/>
                </a:solidFill>
                <a:latin typeface="Arial" panose="020B0604020202020204" pitchFamily="34" charset="0"/>
                <a:cs typeface="Arial" panose="020B0604020202020204" pitchFamily="34" charset="0"/>
              </a:rPr>
              <a:t>al </a:t>
            </a:r>
            <a:r>
              <a:rPr lang="es-ES_tradnl" sz="2400" dirty="0">
                <a:solidFill>
                  <a:srgbClr val="003473"/>
                </a:solidFill>
                <a:latin typeface="Arial" panose="020B0604020202020204" pitchFamily="34" charset="0"/>
                <a:cs typeface="Arial" panose="020B0604020202020204" pitchFamily="34" charset="0"/>
              </a:rPr>
              <a:t>n</a:t>
            </a:r>
            <a:r>
              <a:rPr lang="es" sz="2400" dirty="0">
                <a:solidFill>
                  <a:srgbClr val="003473"/>
                </a:solidFill>
                <a:latin typeface="Arial" panose="020B0604020202020204" pitchFamily="34" charset="0"/>
                <a:cs typeface="Arial" panose="020B0604020202020204" pitchFamily="34" charset="0"/>
              </a:rPr>
              <a:t>iño indicado</a:t>
            </a:r>
          </a:p>
          <a:p>
            <a:pPr lvl="1"/>
            <a:r>
              <a:rPr lang="es" sz="2400" dirty="0">
                <a:solidFill>
                  <a:srgbClr val="003473"/>
                </a:solidFill>
                <a:latin typeface="Arial" panose="020B0604020202020204" pitchFamily="34" charset="0"/>
                <a:cs typeface="Arial" panose="020B0604020202020204" pitchFamily="34" charset="0"/>
              </a:rPr>
              <a:t>la dosis indicada</a:t>
            </a:r>
          </a:p>
          <a:p>
            <a:pPr lvl="1"/>
            <a:r>
              <a:rPr lang="es" sz="2400" dirty="0">
                <a:solidFill>
                  <a:srgbClr val="003473"/>
                </a:solidFill>
                <a:latin typeface="Arial" panose="020B0604020202020204" pitchFamily="34" charset="0"/>
                <a:cs typeface="Arial" panose="020B0604020202020204" pitchFamily="34" charset="0"/>
              </a:rPr>
              <a:t>a la hora indicada</a:t>
            </a:r>
          </a:p>
          <a:p>
            <a:pPr lvl="1"/>
            <a:r>
              <a:rPr lang="es" sz="2400" dirty="0">
                <a:solidFill>
                  <a:srgbClr val="003473"/>
                </a:solidFill>
                <a:latin typeface="Arial" panose="020B0604020202020204" pitchFamily="34" charset="0"/>
                <a:cs typeface="Arial" panose="020B0604020202020204" pitchFamily="34" charset="0"/>
              </a:rPr>
              <a:t>en la vía indicada.</a:t>
            </a:r>
          </a:p>
        </p:txBody>
      </p:sp>
      <p:pic>
        <p:nvPicPr>
          <p:cNvPr id="6" name="Content Placeholder 3" descr="Screen Clipping">
            <a:extLst>
              <a:ext uri="{FF2B5EF4-FFF2-40B4-BE49-F238E27FC236}">
                <a16:creationId xmlns:a16="http://schemas.microsoft.com/office/drawing/2014/main" id="{0C0EFB49-8F7E-4DDE-B645-7597E8E8F0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8825" y="0"/>
            <a:ext cx="5193175" cy="6757647"/>
          </a:xfrm>
          <a:prstGeom prst="rect">
            <a:avLst/>
          </a:prstGeom>
          <a:ln>
            <a:solidFill>
              <a:srgbClr val="002060"/>
            </a:solidFill>
          </a:ln>
        </p:spPr>
      </p:pic>
    </p:spTree>
    <p:custDataLst>
      <p:tags r:id="rId1"/>
    </p:custDataLst>
    <p:extLst>
      <p:ext uri="{BB962C8B-B14F-4D97-AF65-F5344CB8AC3E}">
        <p14:creationId xmlns:p14="http://schemas.microsoft.com/office/powerpoint/2010/main" val="3681555559"/>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Autofit/>
          </a:bodyPr>
          <a:lstStyle/>
          <a:p>
            <a:r>
              <a:rPr lang="es-MX" sz="4000" dirty="0"/>
              <a:t>Documente la medicación administrada</a:t>
            </a:r>
          </a:p>
        </p:txBody>
      </p:sp>
      <p:sp>
        <p:nvSpPr>
          <p:cNvPr id="3" name="Content Placeholder 2"/>
          <p:cNvSpPr>
            <a:spLocks noGrp="1"/>
          </p:cNvSpPr>
          <p:nvPr>
            <p:ph idx="1"/>
            <p:custDataLst>
              <p:tags r:id="rId3"/>
            </p:custDataLst>
          </p:nvPr>
        </p:nvSpPr>
        <p:spPr>
          <a:xfrm>
            <a:off x="609600" y="1600202"/>
            <a:ext cx="7275616" cy="4525963"/>
          </a:xfrm>
        </p:spPr>
        <p:txBody>
          <a:bodyPr/>
          <a:lstStyle/>
          <a:p>
            <a:pPr marL="0" indent="0">
              <a:buNone/>
            </a:pPr>
            <a:r>
              <a:rPr lang="es" sz="2800" dirty="0">
                <a:solidFill>
                  <a:srgbClr val="003473"/>
                </a:solidFill>
                <a:latin typeface="Arial" panose="020B0604020202020204" pitchFamily="34" charset="0"/>
                <a:cs typeface="Arial" panose="020B0604020202020204" pitchFamily="34" charset="0"/>
              </a:rPr>
              <a:t>Lleve un registro de:</a:t>
            </a:r>
          </a:p>
          <a:p>
            <a:pPr lvl="0"/>
            <a:r>
              <a:rPr lang="es" sz="2800" dirty="0">
                <a:solidFill>
                  <a:srgbClr val="003473"/>
                </a:solidFill>
                <a:latin typeface="Arial" panose="020B0604020202020204" pitchFamily="34" charset="0"/>
                <a:cs typeface="Arial" panose="020B0604020202020204" pitchFamily="34" charset="0"/>
              </a:rPr>
              <a:t>el nombre del medicamento, </a:t>
            </a:r>
          </a:p>
          <a:p>
            <a:pPr lvl="0"/>
            <a:r>
              <a:rPr lang="es" sz="2800" dirty="0">
                <a:solidFill>
                  <a:srgbClr val="003473"/>
                </a:solidFill>
                <a:latin typeface="Arial" panose="020B0604020202020204" pitchFamily="34" charset="0"/>
                <a:cs typeface="Arial" panose="020B0604020202020204" pitchFamily="34" charset="0"/>
              </a:rPr>
              <a:t>el nombre del niño que recibió el medicamento,</a:t>
            </a:r>
          </a:p>
          <a:p>
            <a:pPr lvl="0"/>
            <a:r>
              <a:rPr lang="es" sz="2800" dirty="0">
                <a:solidFill>
                  <a:srgbClr val="003473"/>
                </a:solidFill>
                <a:latin typeface="Arial" panose="020B0604020202020204" pitchFamily="34" charset="0"/>
                <a:cs typeface="Arial" panose="020B0604020202020204" pitchFamily="34" charset="0"/>
              </a:rPr>
              <a:t>el nombre de la persona que administró el medicamento, </a:t>
            </a:r>
          </a:p>
          <a:p>
            <a:pPr lvl="0"/>
            <a:r>
              <a:rPr lang="es" sz="2800" dirty="0">
                <a:solidFill>
                  <a:srgbClr val="003473"/>
                </a:solidFill>
                <a:latin typeface="Arial" panose="020B0604020202020204" pitchFamily="34" charset="0"/>
                <a:cs typeface="Arial" panose="020B0604020202020204" pitchFamily="34" charset="0"/>
              </a:rPr>
              <a:t>la fecha, hora y dosis en que se administró el medicamento.</a:t>
            </a:r>
          </a:p>
        </p:txBody>
      </p:sp>
      <p:pic>
        <p:nvPicPr>
          <p:cNvPr id="5" name="Picture 4" descr="A document with text and numbers&#10;&#10;Description automatically generated with medium confidence">
            <a:extLst>
              <a:ext uri="{FF2B5EF4-FFF2-40B4-BE49-F238E27FC236}">
                <a16:creationId xmlns:a16="http://schemas.microsoft.com/office/drawing/2014/main" id="{E6635ED7-B043-9611-EB04-887C232DF22E}"/>
              </a:ext>
            </a:extLst>
          </p:cNvPr>
          <p:cNvPicPr>
            <a:picLocks noChangeAspect="1"/>
          </p:cNvPicPr>
          <p:nvPr/>
        </p:nvPicPr>
        <p:blipFill>
          <a:blip r:embed="rId6"/>
          <a:stretch>
            <a:fillRect/>
          </a:stretch>
        </p:blipFill>
        <p:spPr>
          <a:xfrm>
            <a:off x="7763996" y="1156381"/>
            <a:ext cx="4301705" cy="5582865"/>
          </a:xfrm>
          <a:prstGeom prst="rect">
            <a:avLst/>
          </a:prstGeom>
        </p:spPr>
      </p:pic>
    </p:spTree>
    <p:custDataLst>
      <p:tags r:id="rId1"/>
    </p:custDataLst>
    <p:extLst>
      <p:ext uri="{BB962C8B-B14F-4D97-AF65-F5344CB8AC3E}">
        <p14:creationId xmlns:p14="http://schemas.microsoft.com/office/powerpoint/2010/main" val="2673790254"/>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Autofit/>
          </a:bodyPr>
          <a:lstStyle/>
          <a:p>
            <a:r>
              <a:rPr lang="es" dirty="0"/>
              <a:t>Niños con necesidades</a:t>
            </a:r>
            <a:br>
              <a:rPr lang="es" dirty="0"/>
            </a:br>
            <a:r>
              <a:rPr lang="es" dirty="0"/>
              <a:t> médicas especiales</a:t>
            </a:r>
          </a:p>
        </p:txBody>
      </p:sp>
      <p:sp>
        <p:nvSpPr>
          <p:cNvPr id="3" name="Content Placeholder 2"/>
          <p:cNvSpPr>
            <a:spLocks noGrp="1"/>
          </p:cNvSpPr>
          <p:nvPr>
            <p:ph idx="1"/>
            <p:custDataLst>
              <p:tags r:id="rId3"/>
            </p:custDataLst>
          </p:nvPr>
        </p:nvSpPr>
        <p:spPr>
          <a:xfrm>
            <a:off x="609600" y="1736035"/>
            <a:ext cx="5486400" cy="4390130"/>
          </a:xfrm>
        </p:spPr>
        <p:txBody>
          <a:bodyPr/>
          <a:lstStyle/>
          <a:p>
            <a:r>
              <a:rPr lang="es" sz="2800" dirty="0">
                <a:solidFill>
                  <a:srgbClr val="003473"/>
                </a:solidFill>
                <a:latin typeface="Arial" panose="020B0604020202020204" pitchFamily="34" charset="0"/>
                <a:cs typeface="Arial" panose="020B0604020202020204" pitchFamily="34" charset="0"/>
              </a:rPr>
              <a:t>Necesitará contar con un plan escrito para cada niño con necesidades médicas especiales.</a:t>
            </a:r>
          </a:p>
          <a:p>
            <a:r>
              <a:rPr lang="es" sz="2800" dirty="0">
                <a:solidFill>
                  <a:srgbClr val="003473"/>
                </a:solidFill>
                <a:latin typeface="Arial" panose="020B0604020202020204" pitchFamily="34" charset="0"/>
                <a:cs typeface="Arial" panose="020B0604020202020204" pitchFamily="34" charset="0"/>
              </a:rPr>
              <a:t>Consulte el formulario “Plan de atención médica especial” de CCHP.</a:t>
            </a:r>
          </a:p>
        </p:txBody>
      </p:sp>
      <p:pic>
        <p:nvPicPr>
          <p:cNvPr id="4" name="Picture 3" descr="A child lying on a pillow looking at a book&#10;&#10;Description automatically generated">
            <a:extLst>
              <a:ext uri="{FF2B5EF4-FFF2-40B4-BE49-F238E27FC236}">
                <a16:creationId xmlns:a16="http://schemas.microsoft.com/office/drawing/2014/main" id="{0E1C145C-99D7-6738-030C-90929D6CF97A}"/>
              </a:ext>
            </a:extLst>
          </p:cNvPr>
          <p:cNvPicPr>
            <a:picLocks noChangeAspect="1"/>
          </p:cNvPicPr>
          <p:nvPr/>
        </p:nvPicPr>
        <p:blipFill rotWithShape="1">
          <a:blip r:embed="rId6"/>
          <a:srcRect l="789" r="17751"/>
          <a:stretch/>
        </p:blipFill>
        <p:spPr>
          <a:xfrm>
            <a:off x="6866274" y="1831037"/>
            <a:ext cx="5088219" cy="4164208"/>
          </a:xfrm>
          <a:prstGeom prst="rect">
            <a:avLst/>
          </a:prstGeom>
        </p:spPr>
      </p:pic>
    </p:spTree>
    <p:custDataLst>
      <p:tags r:id="rId1"/>
    </p:custDataLst>
    <p:extLst>
      <p:ext uri="{BB962C8B-B14F-4D97-AF65-F5344CB8AC3E}">
        <p14:creationId xmlns:p14="http://schemas.microsoft.com/office/powerpoint/2010/main" val="291255376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382000" cy="2163762"/>
          </a:xfrm>
        </p:spPr>
        <p:txBody>
          <a:bodyPr>
            <a:normAutofit fontScale="90000"/>
          </a:bodyPr>
          <a:lstStyle/>
          <a:p>
            <a:r>
              <a:rPr lang="es-ES" sz="4000" dirty="0">
                <a:solidFill>
                  <a:srgbClr val="003473"/>
                </a:solidFill>
                <a:cs typeface="Calibri" panose="020F0502020204030204" pitchFamily="34" charset="0"/>
              </a:rPr>
              <a:t>Las enfermedades pueden</a:t>
            </a:r>
            <a:br>
              <a:rPr lang="es-ES" sz="4000" dirty="0">
                <a:cs typeface="Calibri" panose="020F0502020204030204" pitchFamily="34" charset="0"/>
              </a:rPr>
            </a:br>
            <a:r>
              <a:rPr lang="es-ES" sz="4000" dirty="0">
                <a:solidFill>
                  <a:srgbClr val="003473"/>
                </a:solidFill>
                <a:cs typeface="Calibri" panose="020F0502020204030204" pitchFamily="34" charset="0"/>
              </a:rPr>
              <a:t>transmitirse por contacto directo:</a:t>
            </a:r>
            <a:br>
              <a:rPr lang="en-US" dirty="0"/>
            </a:br>
            <a:br>
              <a:rPr lang="en-US" dirty="0"/>
            </a:br>
            <a:endParaRPr lang="en-US" dirty="0"/>
          </a:p>
        </p:txBody>
      </p:sp>
      <p:sp>
        <p:nvSpPr>
          <p:cNvPr id="5" name="Content Placeholder 4"/>
          <p:cNvSpPr>
            <a:spLocks noGrp="1"/>
          </p:cNvSpPr>
          <p:nvPr>
            <p:ph idx="1"/>
          </p:nvPr>
        </p:nvSpPr>
        <p:spPr>
          <a:xfrm>
            <a:off x="609600" y="1400876"/>
            <a:ext cx="6387966" cy="4525963"/>
          </a:xfrm>
        </p:spPr>
        <p:txBody>
          <a:bodyPr>
            <a:normAutofit/>
          </a:bodyPr>
          <a:lstStyle/>
          <a:p>
            <a:r>
              <a:rPr lang="es" sz="2400" dirty="0">
                <a:solidFill>
                  <a:srgbClr val="003473"/>
                </a:solidFill>
                <a:latin typeface="Arial" panose="020B0604020202020204" pitchFamily="34" charset="0"/>
                <a:cs typeface="Arial" panose="020B0604020202020204" pitchFamily="34" charset="0"/>
              </a:rPr>
              <a:t>Al estornudar y toser sobre otras personas u objetos.</a:t>
            </a:r>
          </a:p>
          <a:p>
            <a:r>
              <a:rPr lang="es" sz="2400" dirty="0">
                <a:solidFill>
                  <a:srgbClr val="003473"/>
                </a:solidFill>
                <a:latin typeface="Arial" panose="020B0604020202020204" pitchFamily="34" charset="0"/>
                <a:cs typeface="Arial" panose="020B0604020202020204" pitchFamily="34" charset="0"/>
              </a:rPr>
              <a:t>Al limpiarse la nariz y babear sobre las personas y superficies. </a:t>
            </a:r>
          </a:p>
          <a:p>
            <a:r>
              <a:rPr lang="es" sz="2400" dirty="0">
                <a:solidFill>
                  <a:srgbClr val="003473"/>
                </a:solidFill>
                <a:latin typeface="Arial" panose="020B0604020202020204" pitchFamily="34" charset="0"/>
                <a:cs typeface="Arial" panose="020B0604020202020204" pitchFamily="34" charset="0"/>
              </a:rPr>
              <a:t>Al limpiarse la nariz con un pañuelo sin lavarse las manos.</a:t>
            </a:r>
          </a:p>
          <a:p>
            <a:r>
              <a:rPr lang="es" sz="2400" dirty="0">
                <a:solidFill>
                  <a:srgbClr val="003473"/>
                </a:solidFill>
                <a:latin typeface="Arial" panose="020B0604020202020204" pitchFamily="34" charset="0"/>
                <a:cs typeface="Arial" panose="020B0604020202020204" pitchFamily="34" charset="0"/>
              </a:rPr>
              <a:t>Al besar (sobre todo en la boca).</a:t>
            </a:r>
          </a:p>
          <a:p>
            <a:r>
              <a:rPr lang="es" sz="2400" dirty="0">
                <a:solidFill>
                  <a:srgbClr val="003473"/>
                </a:solidFill>
                <a:latin typeface="Arial" panose="020B0604020202020204" pitchFamily="34" charset="0"/>
                <a:cs typeface="Arial" panose="020B0604020202020204" pitchFamily="34" charset="0"/>
              </a:rPr>
              <a:t>Al compartir juguetes, ropa de cama, toallas y ropa que alguien se ha</a:t>
            </a:r>
            <a:r>
              <a:rPr lang="es-ES_tradnl" sz="2400" dirty="0">
                <a:solidFill>
                  <a:srgbClr val="003473"/>
                </a:solidFill>
                <a:latin typeface="Arial" panose="020B0604020202020204" pitchFamily="34" charset="0"/>
                <a:cs typeface="Arial" panose="020B0604020202020204" pitchFamily="34" charset="0"/>
              </a:rPr>
              <a:t>ya</a:t>
            </a:r>
            <a:r>
              <a:rPr lang="es" sz="2400" dirty="0">
                <a:solidFill>
                  <a:srgbClr val="003473"/>
                </a:solidFill>
                <a:latin typeface="Arial" panose="020B0604020202020204" pitchFamily="34" charset="0"/>
                <a:cs typeface="Arial" panose="020B0604020202020204" pitchFamily="34" charset="0"/>
              </a:rPr>
              <a:t> llevado a la boca.</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38118B8-6AD7-41A5-A485-E0C491891C92}"/>
              </a:ext>
            </a:extLst>
          </p:cNvPr>
          <p:cNvPicPr>
            <a:picLocks noChangeAspect="1"/>
          </p:cNvPicPr>
          <p:nvPr/>
        </p:nvPicPr>
        <p:blipFill>
          <a:blip r:embed="rId4"/>
          <a:stretch>
            <a:fillRect/>
          </a:stretch>
        </p:blipFill>
        <p:spPr>
          <a:xfrm>
            <a:off x="7447005" y="1746914"/>
            <a:ext cx="3887950" cy="4025820"/>
          </a:xfrm>
          <a:prstGeom prst="rect">
            <a:avLst/>
          </a:prstGeom>
        </p:spPr>
      </p:pic>
    </p:spTree>
    <p:custDataLst>
      <p:tags r:id="rId1"/>
    </p:custDataLst>
    <p:extLst>
      <p:ext uri="{BB962C8B-B14F-4D97-AF65-F5344CB8AC3E}">
        <p14:creationId xmlns:p14="http://schemas.microsoft.com/office/powerpoint/2010/main" val="4184261004"/>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s-MX" dirty="0"/>
              <a:t>Niños con discapacidad</a:t>
            </a:r>
          </a:p>
        </p:txBody>
      </p:sp>
      <p:sp>
        <p:nvSpPr>
          <p:cNvPr id="3" name="Content Placeholder 2"/>
          <p:cNvSpPr>
            <a:spLocks noGrp="1"/>
          </p:cNvSpPr>
          <p:nvPr>
            <p:ph idx="1"/>
            <p:custDataLst>
              <p:tags r:id="rId3"/>
            </p:custDataLst>
          </p:nvPr>
        </p:nvSpPr>
        <p:spPr>
          <a:xfrm>
            <a:off x="914400" y="1417638"/>
            <a:ext cx="7920842" cy="4525963"/>
          </a:xfrm>
        </p:spPr>
        <p:txBody>
          <a:bodyPr>
            <a:normAutofit/>
          </a:bodyPr>
          <a:lstStyle/>
          <a:p>
            <a:pPr marL="0" indent="0">
              <a:buNone/>
            </a:pPr>
            <a:r>
              <a:rPr lang="es" sz="2800" dirty="0">
                <a:solidFill>
                  <a:srgbClr val="003473"/>
                </a:solidFill>
                <a:latin typeface="+mj-lt"/>
              </a:rPr>
              <a:t>Cuidar a un niño con alguna discapacidad podría requerir apoyo y recursos adicionales de:</a:t>
            </a:r>
          </a:p>
          <a:p>
            <a:r>
              <a:rPr lang="es" sz="2800" dirty="0">
                <a:solidFill>
                  <a:srgbClr val="003473"/>
                </a:solidFill>
                <a:latin typeface="+mj-lt"/>
              </a:rPr>
              <a:t>expertos en inclusividad</a:t>
            </a:r>
          </a:p>
          <a:p>
            <a:r>
              <a:rPr lang="es" sz="2800" dirty="0">
                <a:solidFill>
                  <a:srgbClr val="003473"/>
                </a:solidFill>
                <a:latin typeface="+mj-lt"/>
              </a:rPr>
              <a:t>consultores de salud mental</a:t>
            </a:r>
          </a:p>
          <a:p>
            <a:r>
              <a:rPr lang="es" sz="2800" dirty="0">
                <a:solidFill>
                  <a:srgbClr val="003473"/>
                </a:solidFill>
                <a:latin typeface="+mj-lt"/>
              </a:rPr>
              <a:t>terapeutas</a:t>
            </a:r>
          </a:p>
          <a:p>
            <a:r>
              <a:rPr lang="es" sz="2800" dirty="0">
                <a:solidFill>
                  <a:srgbClr val="003473"/>
                </a:solidFill>
                <a:latin typeface="+mj-lt"/>
              </a:rPr>
              <a:t>trabajadores sociales</a:t>
            </a:r>
          </a:p>
          <a:p>
            <a:r>
              <a:rPr lang="es" sz="2800" dirty="0">
                <a:solidFill>
                  <a:srgbClr val="003473"/>
                </a:solidFill>
                <a:latin typeface="+mj-lt"/>
              </a:rPr>
              <a:t>los padres del niño </a:t>
            </a:r>
          </a:p>
          <a:p>
            <a:r>
              <a:rPr lang="es" sz="2800" dirty="0">
                <a:solidFill>
                  <a:srgbClr val="003473"/>
                </a:solidFill>
                <a:latin typeface="+mj-lt"/>
              </a:rPr>
              <a:t>profesionales médicos</a:t>
            </a:r>
          </a:p>
        </p:txBody>
      </p:sp>
      <p:pic>
        <p:nvPicPr>
          <p:cNvPr id="4" name="Picture 3" descr="A person and a child touching their hands&#10;&#10;Description automatically generated">
            <a:extLst>
              <a:ext uri="{FF2B5EF4-FFF2-40B4-BE49-F238E27FC236}">
                <a16:creationId xmlns:a16="http://schemas.microsoft.com/office/drawing/2014/main" id="{73F85CBE-BAA2-CF88-7ABE-67F5B42A18C4}"/>
              </a:ext>
            </a:extLst>
          </p:cNvPr>
          <p:cNvPicPr>
            <a:picLocks noChangeAspect="1"/>
          </p:cNvPicPr>
          <p:nvPr/>
        </p:nvPicPr>
        <p:blipFill>
          <a:blip r:embed="rId6"/>
          <a:stretch>
            <a:fillRect/>
          </a:stretch>
        </p:blipFill>
        <p:spPr>
          <a:xfrm>
            <a:off x="6644519" y="2560638"/>
            <a:ext cx="5226848" cy="3484565"/>
          </a:xfrm>
          <a:prstGeom prst="rect">
            <a:avLst/>
          </a:prstGeom>
        </p:spPr>
      </p:pic>
    </p:spTree>
    <p:custDataLst>
      <p:tags r:id="rId1"/>
    </p:custDataLst>
    <p:extLst>
      <p:ext uri="{BB962C8B-B14F-4D97-AF65-F5344CB8AC3E}">
        <p14:creationId xmlns:p14="http://schemas.microsoft.com/office/powerpoint/2010/main" val="570588881"/>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9"/>
            <a:ext cx="8229600" cy="887413"/>
          </a:xfrm>
        </p:spPr>
        <p:txBody>
          <a:bodyPr>
            <a:noAutofit/>
          </a:bodyPr>
          <a:lstStyle/>
          <a:p>
            <a:r>
              <a:rPr lang="es-MX" sz="3600" dirty="0"/>
              <a:t>Servicios de Incidentes Médicos (IMS)</a:t>
            </a:r>
          </a:p>
        </p:txBody>
      </p:sp>
      <p:sp>
        <p:nvSpPr>
          <p:cNvPr id="3" name="Content Placeholder 2"/>
          <p:cNvSpPr>
            <a:spLocks noGrp="1"/>
          </p:cNvSpPr>
          <p:nvPr>
            <p:ph idx="1"/>
          </p:nvPr>
        </p:nvSpPr>
        <p:spPr>
          <a:xfrm>
            <a:off x="1060174" y="1338470"/>
            <a:ext cx="10071652" cy="4509468"/>
          </a:xfrm>
        </p:spPr>
        <p:txBody>
          <a:bodyPr>
            <a:noAutofit/>
          </a:bodyPr>
          <a:lstStyle/>
          <a:p>
            <a:pPr marL="457200" indent="-457200">
              <a:spcBef>
                <a:spcPts val="1200"/>
              </a:spcBef>
              <a:buFont typeface="Arial" panose="020B0604020202020204" pitchFamily="34" charset="0"/>
              <a:buChar char="•"/>
            </a:pPr>
            <a:r>
              <a:rPr lang="es-MX" sz="2800" dirty="0">
                <a:solidFill>
                  <a:schemeClr val="accent2"/>
                </a:solidFill>
                <a:latin typeface="Arial" panose="020B0604020202020204" pitchFamily="34" charset="0"/>
                <a:cs typeface="Arial" panose="020B0604020202020204" pitchFamily="34" charset="0"/>
              </a:rPr>
              <a:t>Personal no-medico puede administrar medicamentos a los niños, siempre y cuando sigan los procesos adecuados </a:t>
            </a:r>
          </a:p>
          <a:p>
            <a:pPr marL="457200" indent="-457200">
              <a:spcBef>
                <a:spcPts val="1200"/>
              </a:spcBef>
              <a:buFont typeface="Arial" panose="020B0604020202020204" pitchFamily="34" charset="0"/>
              <a:buChar char="•"/>
            </a:pPr>
            <a:r>
              <a:rPr lang="es-MX" sz="2800" dirty="0">
                <a:solidFill>
                  <a:schemeClr val="accent2"/>
                </a:solidFill>
                <a:latin typeface="Arial" panose="020B0604020202020204" pitchFamily="34" charset="0"/>
                <a:cs typeface="Arial" panose="020B0604020202020204" pitchFamily="34" charset="0"/>
              </a:rPr>
              <a:t>Las leyes de discapacidades protegen los derechos de los niños a no ser excluidos del cuidado infantil por tener una discapacidad (por ejemplo, depender de un medicamento)</a:t>
            </a:r>
          </a:p>
          <a:p>
            <a:pPr marL="457200" indent="-457200">
              <a:spcBef>
                <a:spcPts val="1200"/>
              </a:spcBef>
              <a:buFont typeface="Arial" panose="020B0604020202020204" pitchFamily="34" charset="0"/>
              <a:buChar char="•"/>
            </a:pPr>
            <a:r>
              <a:rPr lang="es-MX" sz="2800" dirty="0">
                <a:solidFill>
                  <a:schemeClr val="accent2"/>
                </a:solidFill>
                <a:latin typeface="Arial" panose="020B0604020202020204" pitchFamily="34" charset="0"/>
                <a:cs typeface="Arial" panose="020B0604020202020204" pitchFamily="34" charset="0"/>
              </a:rPr>
              <a:t>Licenciamiento a adoptado protocoles para la administración segura de medicamentos</a:t>
            </a:r>
          </a:p>
        </p:txBody>
      </p:sp>
    </p:spTree>
    <p:custDataLst>
      <p:tags r:id="rId1"/>
    </p:custDataLst>
    <p:extLst>
      <p:ext uri="{BB962C8B-B14F-4D97-AF65-F5344CB8AC3E}">
        <p14:creationId xmlns:p14="http://schemas.microsoft.com/office/powerpoint/2010/main" val="2370940100"/>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258" y="268206"/>
            <a:ext cx="9669483" cy="906462"/>
          </a:xfrm>
        </p:spPr>
        <p:txBody>
          <a:bodyPr>
            <a:noAutofit/>
          </a:bodyPr>
          <a:lstStyle/>
          <a:p>
            <a:r>
              <a:rPr lang="es-MX" sz="3600" dirty="0"/>
              <a:t>Agregue el IMS a su Plan de Operación</a:t>
            </a:r>
          </a:p>
        </p:txBody>
      </p:sp>
      <p:sp>
        <p:nvSpPr>
          <p:cNvPr id="3" name="Content Placeholder 2"/>
          <p:cNvSpPr>
            <a:spLocks noGrp="1"/>
          </p:cNvSpPr>
          <p:nvPr>
            <p:ph idx="1"/>
          </p:nvPr>
        </p:nvSpPr>
        <p:spPr>
          <a:xfrm>
            <a:off x="1193846" y="1447801"/>
            <a:ext cx="9804306" cy="4678364"/>
          </a:xfrm>
        </p:spPr>
        <p:txBody>
          <a:bodyPr>
            <a:normAutofit/>
          </a:bodyPr>
          <a:lstStyle/>
          <a:p>
            <a:pPr marL="457200" indent="-457200">
              <a:buFont typeface="Arial" pitchFamily="34" charset="0"/>
              <a:buChar char="•"/>
            </a:pPr>
            <a:r>
              <a:rPr lang="es-MX" sz="2400" dirty="0">
                <a:latin typeface="Arial" panose="020B0604020202020204" pitchFamily="34" charset="0"/>
                <a:cs typeface="Arial" panose="020B0604020202020204" pitchFamily="34" charset="0"/>
              </a:rPr>
              <a:t>El tipo de Servicio de Incidente Médico que se proveerá en su programa.</a:t>
            </a:r>
          </a:p>
          <a:p>
            <a:pPr marL="457200" indent="-457200">
              <a:buFont typeface="Arial" pitchFamily="34" charset="0"/>
              <a:buChar char="•"/>
            </a:pPr>
            <a:r>
              <a:rPr lang="es-MX" sz="2400" dirty="0">
                <a:latin typeface="Arial" panose="020B0604020202020204" pitchFamily="34" charset="0"/>
                <a:cs typeface="Arial" panose="020B0604020202020204" pitchFamily="34" charset="0"/>
              </a:rPr>
              <a:t>Los records que mantendrá y como se comunicará con las familias.</a:t>
            </a:r>
          </a:p>
          <a:p>
            <a:pPr marL="457200" indent="-457200">
              <a:buFont typeface="Arial" pitchFamily="34" charset="0"/>
              <a:buChar char="•"/>
            </a:pPr>
            <a:r>
              <a:rPr lang="es-MX" sz="2400" dirty="0">
                <a:latin typeface="Arial" panose="020B0604020202020204" pitchFamily="34" charset="0"/>
                <a:cs typeface="Arial" panose="020B0604020202020204" pitchFamily="34" charset="0"/>
              </a:rPr>
              <a:t>El plan para aguardar de forma segura y transportar (si es necesario) el medicamento/equipo.</a:t>
            </a:r>
          </a:p>
          <a:p>
            <a:pPr marL="457200" indent="-457200">
              <a:buFont typeface="Arial" pitchFamily="34" charset="0"/>
              <a:buChar char="•"/>
            </a:pPr>
            <a:r>
              <a:rPr lang="es-MX" sz="2400" dirty="0">
                <a:latin typeface="Arial" panose="020B0604020202020204" pitchFamily="34" charset="0"/>
                <a:cs typeface="Arial" panose="020B0604020202020204" pitchFamily="34" charset="0"/>
              </a:rPr>
              <a:t>El plan para el entrenamiento de los empleados que necesiten administrar algún IMS, incluyendo un plan de respaldo por si el administrador principal se ausenta).</a:t>
            </a:r>
          </a:p>
          <a:p>
            <a:endParaRPr lang="es-MX" sz="24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913809"/>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Autofit/>
          </a:bodyPr>
          <a:lstStyle/>
          <a:p>
            <a:r>
              <a:rPr lang="es" sz="3600" dirty="0"/>
              <a:t>Políticas y procedimientos para emergencias por enfermedades</a:t>
            </a:r>
          </a:p>
        </p:txBody>
      </p:sp>
      <p:sp>
        <p:nvSpPr>
          <p:cNvPr id="3" name="Content Placeholder 2"/>
          <p:cNvSpPr>
            <a:spLocks noGrp="1"/>
          </p:cNvSpPr>
          <p:nvPr>
            <p:ph idx="1"/>
            <p:custDataLst>
              <p:tags r:id="rId3"/>
            </p:custDataLst>
          </p:nvPr>
        </p:nvSpPr>
        <p:spPr>
          <a:xfrm>
            <a:off x="609600" y="1456107"/>
            <a:ext cx="10972800" cy="4525963"/>
          </a:xfrm>
          <a:ln>
            <a:solidFill>
              <a:srgbClr val="D90F81"/>
            </a:solidFill>
          </a:ln>
        </p:spPr>
        <p:txBody>
          <a:bodyPr>
            <a:normAutofit/>
          </a:bodyPr>
          <a:lstStyle/>
          <a:p>
            <a:pPr marL="0" indent="0">
              <a:buNone/>
            </a:pPr>
            <a:r>
              <a:rPr lang="es" sz="2400" dirty="0">
                <a:solidFill>
                  <a:srgbClr val="003473"/>
                </a:solidFill>
                <a:latin typeface="+mj-lt"/>
              </a:rPr>
              <a:t>Infórmeles a las familias que está capacitado en primeros auxilios y reanimación cardiopulmonar (CPR), y que en caso de una emergencia:</a:t>
            </a:r>
          </a:p>
          <a:p>
            <a:pPr lvl="0"/>
            <a:r>
              <a:rPr lang="es" sz="2400" dirty="0">
                <a:solidFill>
                  <a:srgbClr val="003473"/>
                </a:solidFill>
                <a:latin typeface="+mj-lt"/>
              </a:rPr>
              <a:t>Evaluará rápidamente la salud del niño.</a:t>
            </a:r>
          </a:p>
          <a:p>
            <a:pPr lvl="0"/>
            <a:r>
              <a:rPr lang="es" sz="2400" dirty="0">
                <a:solidFill>
                  <a:srgbClr val="003473"/>
                </a:solidFill>
                <a:latin typeface="+mj-lt"/>
              </a:rPr>
              <a:t>Llamará al 9-1-1 u otro servicio de emergencia adecuado según sea necesario.</a:t>
            </a:r>
          </a:p>
          <a:p>
            <a:pPr lvl="0"/>
            <a:r>
              <a:rPr lang="es" sz="2400" dirty="0">
                <a:solidFill>
                  <a:srgbClr val="003473"/>
                </a:solidFill>
                <a:latin typeface="+mj-lt"/>
              </a:rPr>
              <a:t>Dará primarios auxilios y reanimación cardiopulmonar, de ser necesario.</a:t>
            </a:r>
          </a:p>
          <a:p>
            <a:pPr lvl="0"/>
            <a:r>
              <a:rPr lang="es" sz="2400" dirty="0">
                <a:solidFill>
                  <a:srgbClr val="003473"/>
                </a:solidFill>
                <a:latin typeface="+mj-lt"/>
              </a:rPr>
              <a:t>Se comunicará con la familia o persona que hayan indicado como contacto de emergencia.</a:t>
            </a:r>
          </a:p>
          <a:p>
            <a:pPr lvl="0"/>
            <a:r>
              <a:rPr lang="es" sz="2400" dirty="0">
                <a:solidFill>
                  <a:srgbClr val="003473"/>
                </a:solidFill>
                <a:latin typeface="+mj-lt"/>
              </a:rPr>
              <a:t>Llamará al Centro de Control de Envenenamiento si el niño se expone a substancias tóxicas.</a:t>
            </a:r>
          </a:p>
          <a:p>
            <a:pPr marL="0" indent="0">
              <a:buNone/>
            </a:pPr>
            <a:endParaRPr lang="en-US" sz="2400" dirty="0">
              <a:latin typeface="+mj-lt"/>
            </a:endParaRPr>
          </a:p>
        </p:txBody>
      </p:sp>
    </p:spTree>
    <p:custDataLst>
      <p:tags r:id="rId1"/>
    </p:custDataLst>
    <p:extLst>
      <p:ext uri="{BB962C8B-B14F-4D97-AF65-F5344CB8AC3E}">
        <p14:creationId xmlns:p14="http://schemas.microsoft.com/office/powerpoint/2010/main" val="1386334415"/>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981200" y="274639"/>
            <a:ext cx="8229600" cy="877887"/>
          </a:xfrm>
        </p:spPr>
        <p:txBody>
          <a:bodyPr>
            <a:noAutofit/>
          </a:bodyPr>
          <a:lstStyle/>
          <a:p>
            <a:r>
              <a:rPr lang="es" sz="3600" dirty="0"/>
              <a:t>Políticas de emergencia importantes</a:t>
            </a:r>
          </a:p>
        </p:txBody>
      </p:sp>
      <p:sp>
        <p:nvSpPr>
          <p:cNvPr id="4" name="Content Placeholder 3"/>
          <p:cNvSpPr>
            <a:spLocks noGrp="1"/>
          </p:cNvSpPr>
          <p:nvPr>
            <p:ph sz="half" idx="1"/>
            <p:custDataLst>
              <p:tags r:id="rId3"/>
            </p:custDataLst>
          </p:nvPr>
        </p:nvSpPr>
        <p:spPr>
          <a:xfrm>
            <a:off x="1020417" y="1228726"/>
            <a:ext cx="5029200" cy="4742309"/>
          </a:xfrm>
          <a:ln>
            <a:noFill/>
          </a:ln>
        </p:spPr>
        <p:txBody>
          <a:bodyPr>
            <a:noAutofit/>
          </a:bodyPr>
          <a:lstStyle/>
          <a:p>
            <a:pPr lvl="0"/>
            <a:r>
              <a:rPr lang="es" sz="2200" dirty="0">
                <a:solidFill>
                  <a:srgbClr val="003473"/>
                </a:solidFill>
                <a:latin typeface="Arial" panose="020B0604020202020204" pitchFamily="34" charset="0"/>
                <a:cs typeface="Arial" panose="020B0604020202020204" pitchFamily="34" charset="0"/>
              </a:rPr>
              <a:t>Mantenga los números de emergencia (control de evenenamiento, autoridades locales, Servicios de Protección Infantil, 911) disponibles a la mano (en la pared junto al teléfono).</a:t>
            </a:r>
          </a:p>
          <a:p>
            <a:r>
              <a:rPr lang="es" sz="2200" dirty="0">
                <a:solidFill>
                  <a:srgbClr val="003473"/>
                </a:solidFill>
                <a:latin typeface="Arial" panose="020B0604020202020204" pitchFamily="34" charset="0"/>
                <a:cs typeface="Arial" panose="020B0604020202020204" pitchFamily="34" charset="0"/>
              </a:rPr>
              <a:t>Mantenga un certificado de reanimación cardiopulmonar y primeros auxilios vigente.</a:t>
            </a:r>
          </a:p>
          <a:p>
            <a:pPr lvl="0"/>
            <a:r>
              <a:rPr lang="es" sz="2200" dirty="0">
                <a:solidFill>
                  <a:srgbClr val="003473"/>
                </a:solidFill>
                <a:latin typeface="Arial" panose="020B0604020202020204" pitchFamily="34" charset="0"/>
                <a:cs typeface="Arial" panose="020B0604020202020204" pitchFamily="34" charset="0"/>
              </a:rPr>
              <a:t>Mantenga los formularios de consentimiento de los padres para tratamiento de emergencia y los números de los contactos de emergencia en el expediente.</a:t>
            </a:r>
          </a:p>
        </p:txBody>
      </p:sp>
      <p:sp>
        <p:nvSpPr>
          <p:cNvPr id="5" name="Content Placeholder 4"/>
          <p:cNvSpPr>
            <a:spLocks noGrp="1"/>
          </p:cNvSpPr>
          <p:nvPr>
            <p:ph sz="half" idx="2"/>
            <p:custDataLst>
              <p:tags r:id="rId4"/>
            </p:custDataLst>
          </p:nvPr>
        </p:nvSpPr>
        <p:spPr>
          <a:xfrm>
            <a:off x="6172199" y="1228726"/>
            <a:ext cx="5029200" cy="4745358"/>
          </a:xfrm>
          <a:ln>
            <a:noFill/>
          </a:ln>
        </p:spPr>
        <p:txBody>
          <a:bodyPr>
            <a:normAutofit/>
          </a:bodyPr>
          <a:lstStyle/>
          <a:p>
            <a:pPr lvl="0"/>
            <a:r>
              <a:rPr lang="es" sz="2200" dirty="0">
                <a:solidFill>
                  <a:srgbClr val="003473"/>
                </a:solidFill>
                <a:latin typeface="Arial" panose="020B0604020202020204" pitchFamily="34" charset="0"/>
                <a:cs typeface="Arial" panose="020B0604020202020204" pitchFamily="34" charset="0"/>
              </a:rPr>
              <a:t>Coloque los procedimientos de primeros auxilios donde pueden verse con facilidad.</a:t>
            </a:r>
          </a:p>
          <a:p>
            <a:r>
              <a:rPr lang="es" sz="2200" dirty="0">
                <a:solidFill>
                  <a:srgbClr val="003473"/>
                </a:solidFill>
                <a:latin typeface="Arial" panose="020B0604020202020204" pitchFamily="34" charset="0"/>
                <a:cs typeface="Arial" panose="020B0604020202020204" pitchFamily="34" charset="0"/>
              </a:rPr>
              <a:t>Coloque en la pared la vía de evacuación. </a:t>
            </a:r>
          </a:p>
          <a:p>
            <a:r>
              <a:rPr lang="es" sz="2200" dirty="0">
                <a:solidFill>
                  <a:srgbClr val="003473"/>
                </a:solidFill>
                <a:latin typeface="Arial" panose="020B0604020202020204" pitchFamily="34" charset="0"/>
                <a:cs typeface="Arial" panose="020B0604020202020204" pitchFamily="34" charset="0"/>
              </a:rPr>
              <a:t>Mantenga sus suministros de primeros auxilios bien abastecidos.</a:t>
            </a:r>
          </a:p>
          <a:p>
            <a:r>
              <a:rPr lang="es" sz="2200" dirty="0">
                <a:solidFill>
                  <a:srgbClr val="003473"/>
                </a:solidFill>
                <a:latin typeface="Arial" panose="020B0604020202020204" pitchFamily="34" charset="0"/>
                <a:cs typeface="Arial" panose="020B0604020202020204" pitchFamily="34" charset="0"/>
              </a:rPr>
              <a:t>Mantenga un kit de emergencia listo con artículos de emergencia, medicamentos, información de contactos de emergencia y formularios de tratamiento de emergencia.</a:t>
            </a:r>
          </a:p>
          <a:p>
            <a:pPr lvl="0"/>
            <a:endParaRPr lang="en-US" dirty="0"/>
          </a:p>
          <a:p>
            <a:endParaRPr lang="en-US" dirty="0"/>
          </a:p>
        </p:txBody>
      </p:sp>
    </p:spTree>
    <p:custDataLst>
      <p:tags r:id="rId1"/>
    </p:custDataLst>
    <p:extLst>
      <p:ext uri="{BB962C8B-B14F-4D97-AF65-F5344CB8AC3E}">
        <p14:creationId xmlns:p14="http://schemas.microsoft.com/office/powerpoint/2010/main" val="2837943909"/>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609599" y="608653"/>
            <a:ext cx="10972800" cy="1143000"/>
          </a:xfrm>
        </p:spPr>
        <p:txBody>
          <a:bodyPr>
            <a:noAutofit/>
          </a:bodyPr>
          <a:lstStyle/>
          <a:p>
            <a:r>
              <a:rPr lang="es" dirty="0"/>
              <a:t>No fumar ni usar alcohol o drogas de recreación o ilícitas </a:t>
            </a:r>
          </a:p>
        </p:txBody>
      </p:sp>
      <p:pic>
        <p:nvPicPr>
          <p:cNvPr id="3" name="Picture 2" descr="File:No smoking symbol.svg"/>
          <p:cNvPicPr/>
          <p:nvPr>
            <p:custDataLst>
              <p:tags r:id="rId3"/>
            </p:custDataLst>
          </p:nvPr>
        </p:nvPicPr>
        <p:blipFill>
          <a:blip r:embed="rId6">
            <a:extLst>
              <a:ext uri="{28A0092B-C50C-407E-A947-70E740481C1C}">
                <a14:useLocalDpi xmlns:a14="http://schemas.microsoft.com/office/drawing/2010/main" val="0"/>
              </a:ext>
            </a:extLst>
          </a:blip>
          <a:stretch>
            <a:fillRect/>
          </a:stretch>
        </p:blipFill>
        <p:spPr bwMode="auto">
          <a:xfrm>
            <a:off x="4803870" y="2037810"/>
            <a:ext cx="2584259" cy="2782379"/>
          </a:xfrm>
          <a:prstGeom prst="rect">
            <a:avLst/>
          </a:prstGeom>
          <a:noFill/>
          <a:ln>
            <a:noFill/>
          </a:ln>
        </p:spPr>
      </p:pic>
    </p:spTree>
    <p:custDataLst>
      <p:tags r:id="rId1"/>
    </p:custDataLst>
    <p:extLst>
      <p:ext uri="{BB962C8B-B14F-4D97-AF65-F5344CB8AC3E}">
        <p14:creationId xmlns:p14="http://schemas.microsoft.com/office/powerpoint/2010/main" val="148996938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 sz="4000" dirty="0">
                <a:solidFill>
                  <a:srgbClr val="003473"/>
                </a:solidFill>
                <a:cs typeface="Calibri" panose="020F0502020204030204" pitchFamily="34" charset="0"/>
              </a:rPr>
              <a:t>Las enfermedades pueden </a:t>
            </a:r>
            <a:br>
              <a:rPr lang="es-ES_tradnl" sz="4000" dirty="0">
                <a:solidFill>
                  <a:srgbClr val="003473"/>
                </a:solidFill>
                <a:cs typeface="Calibri" panose="020F0502020204030204" pitchFamily="34" charset="0"/>
              </a:rPr>
            </a:br>
            <a:r>
              <a:rPr lang="es" sz="4000" dirty="0">
                <a:solidFill>
                  <a:srgbClr val="003473"/>
                </a:solidFill>
                <a:cs typeface="Calibri" panose="020F0502020204030204" pitchFamily="34" charset="0"/>
              </a:rPr>
              <a:t>transmitirse por el aire:</a:t>
            </a:r>
            <a:endParaRPr lang="en-US" dirty="0"/>
          </a:p>
        </p:txBody>
      </p:sp>
      <p:sp>
        <p:nvSpPr>
          <p:cNvPr id="3" name="Content Placeholder 2"/>
          <p:cNvSpPr>
            <a:spLocks noGrp="1"/>
          </p:cNvSpPr>
          <p:nvPr>
            <p:ph sz="half" idx="1"/>
          </p:nvPr>
        </p:nvSpPr>
        <p:spPr>
          <a:xfrm>
            <a:off x="930875" y="1622855"/>
            <a:ext cx="5384800" cy="4525963"/>
          </a:xfrm>
        </p:spPr>
        <p:txBody>
          <a:bodyPr/>
          <a:lstStyle/>
          <a:p>
            <a:r>
              <a:rPr lang="es" sz="2800" dirty="0">
                <a:solidFill>
                  <a:srgbClr val="003473"/>
                </a:solidFill>
                <a:latin typeface="+mj-lt"/>
              </a:rPr>
              <a:t>Respirando, cantando, estornudando, y tosiendo en el aire.</a:t>
            </a:r>
          </a:p>
          <a:p>
            <a:r>
              <a:rPr lang="es" sz="2800" dirty="0">
                <a:solidFill>
                  <a:srgbClr val="003473"/>
                </a:solidFill>
                <a:latin typeface="+mj-lt"/>
              </a:rPr>
              <a:t>Cuando se tiene poca ventilación. </a:t>
            </a:r>
          </a:p>
          <a:p>
            <a:r>
              <a:rPr lang="es" sz="2800" dirty="0">
                <a:solidFill>
                  <a:srgbClr val="003473"/>
                </a:solidFill>
                <a:latin typeface="+mj-lt"/>
              </a:rPr>
              <a:t>Cuando hay pocas oportunidades para jugar al aire libre.</a:t>
            </a:r>
          </a:p>
          <a:p>
            <a:pPr marL="0" indent="0">
              <a:buNone/>
            </a:pPr>
            <a:endParaRPr lang="en-US" dirty="0"/>
          </a:p>
        </p:txBody>
      </p:sp>
      <p:pic>
        <p:nvPicPr>
          <p:cNvPr id="6" name="Content Placeholder 3">
            <a:extLst>
              <a:ext uri="{FF2B5EF4-FFF2-40B4-BE49-F238E27FC236}">
                <a16:creationId xmlns:a16="http://schemas.microsoft.com/office/drawing/2014/main" id="{68A8A004-0C1C-4F3E-B1E5-3C420BE651FB}"/>
              </a:ext>
            </a:extLst>
          </p:cNvPr>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6162" y="1690417"/>
            <a:ext cx="4112179" cy="4131065"/>
          </a:xfrm>
          <a:prstGeom prst="rect">
            <a:avLst/>
          </a:prstGeom>
          <a:gradFill flip="none" rotWithShape="1">
            <a:gsLst>
              <a:gs pos="0">
                <a:srgbClr val="8DC67D">
                  <a:tint val="66000"/>
                  <a:satMod val="160000"/>
                </a:srgbClr>
              </a:gs>
              <a:gs pos="50000">
                <a:srgbClr val="8DC67D">
                  <a:tint val="44500"/>
                  <a:satMod val="160000"/>
                </a:srgbClr>
              </a:gs>
              <a:gs pos="100000">
                <a:srgbClr val="8DC67D">
                  <a:tint val="23500"/>
                  <a:satMod val="160000"/>
                </a:srgbClr>
              </a:gs>
            </a:gsLst>
            <a:path path="circle">
              <a:fillToRect l="100000" b="100000"/>
            </a:path>
            <a:tileRect t="-100000" r="-100000"/>
          </a:gradFill>
        </p:spPr>
      </p:pic>
      <p:sp>
        <p:nvSpPr>
          <p:cNvPr id="8" name="Speech Bubble: Oval 7">
            <a:extLst>
              <a:ext uri="{FF2B5EF4-FFF2-40B4-BE49-F238E27FC236}">
                <a16:creationId xmlns:a16="http://schemas.microsoft.com/office/drawing/2014/main" id="{476AF267-6760-4875-9D32-4687C8EE561A}"/>
              </a:ext>
            </a:extLst>
          </p:cNvPr>
          <p:cNvSpPr/>
          <p:nvPr/>
        </p:nvSpPr>
        <p:spPr>
          <a:xfrm rot="11606888">
            <a:off x="10199716" y="309822"/>
            <a:ext cx="1645958" cy="1062107"/>
          </a:xfrm>
          <a:prstGeom prst="wedgeEllipseCallout">
            <a:avLst/>
          </a:prstGeom>
          <a:noFill/>
          <a:ln w="28575">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BB5EC1C-C523-4140-992D-4905AF1C8E9E}"/>
              </a:ext>
            </a:extLst>
          </p:cNvPr>
          <p:cNvSpPr txBox="1"/>
          <p:nvPr/>
        </p:nvSpPr>
        <p:spPr>
          <a:xfrm>
            <a:off x="10598316" y="684663"/>
            <a:ext cx="1166191" cy="369332"/>
          </a:xfrm>
          <a:prstGeom prst="rect">
            <a:avLst/>
          </a:prstGeom>
          <a:noFill/>
        </p:spPr>
        <p:txBody>
          <a:bodyPr wrap="square">
            <a:spAutoFit/>
          </a:bodyPr>
          <a:lstStyle/>
          <a:p>
            <a:r>
              <a:rPr lang="es-MX" b="1" dirty="0">
                <a:latin typeface="MV Boli" panose="02000500030200090000" pitchFamily="2" charset="0"/>
                <a:cs typeface="MV Boli" panose="02000500030200090000" pitchFamily="2" charset="0"/>
              </a:rPr>
              <a:t>¡</a:t>
            </a:r>
            <a:r>
              <a:rPr lang="en-US" sz="1800" b="1" dirty="0" err="1">
                <a:latin typeface="MV Boli" panose="02000500030200090000" pitchFamily="2" charset="0"/>
                <a:cs typeface="MV Boli" panose="02000500030200090000" pitchFamily="2" charset="0"/>
              </a:rPr>
              <a:t>Salud</a:t>
            </a:r>
            <a:r>
              <a:rPr lang="en-US" sz="1800" b="1" dirty="0">
                <a:latin typeface="MV Boli" panose="02000500030200090000" pitchFamily="2" charset="0"/>
                <a:cs typeface="MV Boli" panose="02000500030200090000" pitchFamily="2" charset="0"/>
              </a:rPr>
              <a:t>!</a:t>
            </a:r>
            <a:endParaRPr lang="en-US" sz="1400" dirty="0">
              <a:latin typeface="MV Boli" panose="02000500030200090000" pitchFamily="2" charset="0"/>
              <a:cs typeface="MV Boli" panose="02000500030200090000" pitchFamily="2" charset="0"/>
            </a:endParaRPr>
          </a:p>
        </p:txBody>
      </p:sp>
    </p:spTree>
    <p:custDataLst>
      <p:tags r:id="rId1"/>
    </p:custDataLst>
    <p:extLst>
      <p:ext uri="{BB962C8B-B14F-4D97-AF65-F5344CB8AC3E}">
        <p14:creationId xmlns:p14="http://schemas.microsoft.com/office/powerpoint/2010/main" val="400107670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7522" y="79317"/>
            <a:ext cx="10529740" cy="1554162"/>
          </a:xfrm>
        </p:spPr>
        <p:txBody>
          <a:bodyPr>
            <a:noAutofit/>
          </a:bodyPr>
          <a:lstStyle/>
          <a:p>
            <a:r>
              <a:rPr lang="es" sz="3600" dirty="0">
                <a:solidFill>
                  <a:srgbClr val="003473"/>
                </a:solidFill>
                <a:cs typeface="Calibri" panose="020F0502020204030204" pitchFamily="34" charset="0"/>
              </a:rPr>
              <a:t>Las infecciones pueden</a:t>
            </a:r>
            <a:br>
              <a:rPr lang="es" sz="3600" dirty="0">
                <a:solidFill>
                  <a:srgbClr val="003473"/>
                </a:solidFill>
                <a:cs typeface="Calibri" panose="020F0502020204030204" pitchFamily="34" charset="0"/>
              </a:rPr>
            </a:br>
            <a:r>
              <a:rPr lang="es" sz="3600" dirty="0">
                <a:solidFill>
                  <a:srgbClr val="003473"/>
                </a:solidFill>
                <a:cs typeface="Calibri" panose="020F0502020204030204" pitchFamily="34" charset="0"/>
              </a:rPr>
              <a:t> transmitirse por las heces:</a:t>
            </a:r>
            <a:endParaRPr sz="3600" dirty="0">
              <a:cs typeface="Calibri" panose="020F0502020204030204" pitchFamily="34" charset="0"/>
            </a:endParaRPr>
          </a:p>
        </p:txBody>
      </p:sp>
      <p:sp>
        <p:nvSpPr>
          <p:cNvPr id="3" name="Content Placeholder 2"/>
          <p:cNvSpPr>
            <a:spLocks noGrp="1"/>
          </p:cNvSpPr>
          <p:nvPr>
            <p:ph idx="1"/>
          </p:nvPr>
        </p:nvSpPr>
        <p:spPr>
          <a:xfrm>
            <a:off x="406139" y="1729510"/>
            <a:ext cx="5903222" cy="4334427"/>
          </a:xfrm>
        </p:spPr>
        <p:txBody>
          <a:bodyPr/>
          <a:lstStyle/>
          <a:p>
            <a:r>
              <a:rPr lang="es" sz="2400" dirty="0">
                <a:solidFill>
                  <a:srgbClr val="003473"/>
                </a:solidFill>
                <a:latin typeface="Arial" panose="020B0604020202020204" pitchFamily="34" charset="0"/>
                <a:cs typeface="Arial" panose="020B0604020202020204" pitchFamily="34" charset="0"/>
              </a:rPr>
              <a:t>Al no tener procedimientos seguros para cambiar pañales.</a:t>
            </a:r>
          </a:p>
          <a:p>
            <a:r>
              <a:rPr lang="es" sz="2400" dirty="0">
                <a:solidFill>
                  <a:srgbClr val="003473"/>
                </a:solidFill>
                <a:latin typeface="Arial" panose="020B0604020202020204" pitchFamily="34" charset="0"/>
                <a:cs typeface="Arial" panose="020B0604020202020204" pitchFamily="34" charset="0"/>
              </a:rPr>
              <a:t>Al elaborar alimentos de forma poco segura. </a:t>
            </a:r>
          </a:p>
          <a:p>
            <a:r>
              <a:rPr lang="es" sz="2400" dirty="0">
                <a:solidFill>
                  <a:srgbClr val="003473"/>
                </a:solidFill>
                <a:latin typeface="Arial" panose="020B0604020202020204" pitchFamily="34" charset="0"/>
                <a:cs typeface="Arial" panose="020B0604020202020204" pitchFamily="34" charset="0"/>
              </a:rPr>
              <a:t>Al usar el baño sin lavarse las manos.</a:t>
            </a:r>
          </a:p>
          <a:p>
            <a:r>
              <a:rPr lang="es" sz="2400" dirty="0">
                <a:solidFill>
                  <a:srgbClr val="003473"/>
                </a:solidFill>
                <a:latin typeface="Arial" panose="020B0604020202020204" pitchFamily="34" charset="0"/>
                <a:cs typeface="Arial" panose="020B0604020202020204" pitchFamily="34" charset="0"/>
              </a:rPr>
              <a:t>Al servir comida sin lavarse las manos.</a:t>
            </a:r>
          </a:p>
          <a:p>
            <a:r>
              <a:rPr lang="es" sz="2400" dirty="0">
                <a:solidFill>
                  <a:srgbClr val="003473"/>
                </a:solidFill>
                <a:latin typeface="Arial" panose="020B0604020202020204" pitchFamily="34" charset="0"/>
                <a:cs typeface="Arial" panose="020B0604020202020204" pitchFamily="34" charset="0"/>
              </a:rPr>
              <a:t>Al llevarse juguetes y otras superficies a la boca.</a:t>
            </a:r>
          </a:p>
          <a:p>
            <a:endParaRPr lang="en-US" sz="28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518642B-C6A8-DFB9-E89C-024E3028A0AC}"/>
              </a:ext>
            </a:extLst>
          </p:cNvPr>
          <p:cNvPicPr>
            <a:picLocks noChangeAspect="1"/>
          </p:cNvPicPr>
          <p:nvPr/>
        </p:nvPicPr>
        <p:blipFill>
          <a:blip r:embed="rId4"/>
          <a:srcRect/>
          <a:stretch/>
        </p:blipFill>
        <p:spPr>
          <a:xfrm>
            <a:off x="6731834" y="1925169"/>
            <a:ext cx="5054028" cy="3369352"/>
          </a:xfrm>
          <a:prstGeom prst="rect">
            <a:avLst/>
          </a:prstGeom>
        </p:spPr>
      </p:pic>
    </p:spTree>
    <p:custDataLst>
      <p:tags r:id="rId1"/>
    </p:custDataLst>
    <p:extLst>
      <p:ext uri="{BB962C8B-B14F-4D97-AF65-F5344CB8AC3E}">
        <p14:creationId xmlns:p14="http://schemas.microsoft.com/office/powerpoint/2010/main" val="111273370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7117" y="142876"/>
            <a:ext cx="9737765" cy="1419225"/>
          </a:xfrm>
        </p:spPr>
        <p:txBody>
          <a:bodyPr>
            <a:normAutofit fontScale="90000"/>
          </a:bodyPr>
          <a:lstStyle/>
          <a:p>
            <a:r>
              <a:rPr lang="es" sz="3200" dirty="0">
                <a:solidFill>
                  <a:srgbClr val="003473"/>
                </a:solidFill>
                <a:cs typeface="Calibri" panose="020F0502020204030204" pitchFamily="34" charset="0"/>
              </a:rPr>
              <a:t>Ejemplo de cómo las enfermedades pueden contagiarse </a:t>
            </a:r>
            <a:r>
              <a:rPr lang="en-US" sz="3200" dirty="0">
                <a:solidFill>
                  <a:srgbClr val="003473"/>
                </a:solidFill>
                <a:cs typeface="Calibri" panose="020F0502020204030204" pitchFamily="34" charset="0"/>
              </a:rPr>
              <a:t>por </a:t>
            </a:r>
            <a:r>
              <a:rPr lang="es" sz="3200" dirty="0">
                <a:solidFill>
                  <a:srgbClr val="003473"/>
                </a:solidFill>
                <a:cs typeface="Calibri" panose="020F0502020204030204" pitchFamily="34" charset="0"/>
              </a:rPr>
              <a:t>contacto con la sangre y otros líquidos corporales:</a:t>
            </a:r>
            <a:endParaRPr sz="3200" dirty="0">
              <a:cs typeface="Calibri" panose="020F0502020204030204" pitchFamily="34" charset="0"/>
            </a:endParaRPr>
          </a:p>
        </p:txBody>
      </p:sp>
      <p:sp>
        <p:nvSpPr>
          <p:cNvPr id="3" name="Content Placeholder 2"/>
          <p:cNvSpPr>
            <a:spLocks noGrp="1"/>
          </p:cNvSpPr>
          <p:nvPr>
            <p:ph idx="1"/>
          </p:nvPr>
        </p:nvSpPr>
        <p:spPr>
          <a:xfrm>
            <a:off x="1014761" y="1761893"/>
            <a:ext cx="10069551" cy="4300241"/>
          </a:xfrm>
        </p:spPr>
        <p:txBody>
          <a:bodyPr>
            <a:normAutofit/>
          </a:bodyPr>
          <a:lstStyle/>
          <a:p>
            <a:r>
              <a:rPr lang="es" sz="2800" dirty="0">
                <a:solidFill>
                  <a:srgbClr val="003473"/>
                </a:solidFill>
                <a:latin typeface="Arial" panose="020B0604020202020204" pitchFamily="34" charset="0"/>
                <a:cs typeface="Arial" panose="020B0604020202020204" pitchFamily="34" charset="0"/>
              </a:rPr>
              <a:t>Al dar primeros auxilios sin guantes.</a:t>
            </a:r>
          </a:p>
          <a:p>
            <a:r>
              <a:rPr lang="es" sz="2800" dirty="0">
                <a:solidFill>
                  <a:srgbClr val="003473"/>
                </a:solidFill>
                <a:latin typeface="Arial" panose="020B0604020202020204" pitchFamily="34" charset="0"/>
                <a:cs typeface="Arial" panose="020B0604020202020204" pitchFamily="34" charset="0"/>
              </a:rPr>
              <a:t>A</a:t>
            </a:r>
            <a:r>
              <a:rPr lang="es-ES_tradnl" sz="2800" dirty="0">
                <a:solidFill>
                  <a:srgbClr val="003473"/>
                </a:solidFill>
                <a:latin typeface="Arial" panose="020B0604020202020204" pitchFamily="34" charset="0"/>
                <a:cs typeface="Arial" panose="020B0604020202020204" pitchFamily="34" charset="0"/>
              </a:rPr>
              <a:t>l a</a:t>
            </a:r>
            <a:r>
              <a:rPr lang="es" sz="2800" dirty="0">
                <a:solidFill>
                  <a:srgbClr val="003473"/>
                </a:solidFill>
                <a:latin typeface="Arial" panose="020B0604020202020204" pitchFamily="34" charset="0"/>
                <a:cs typeface="Arial" panose="020B0604020202020204" pitchFamily="34" charset="0"/>
              </a:rPr>
              <a:t>tender un sangrado nasal sin guantes.</a:t>
            </a:r>
          </a:p>
          <a:p>
            <a:pPr marL="342860" lvl="1" indent="-342860">
              <a:buFont typeface="Arial" panose="020B0604020202020204" pitchFamily="34" charset="0"/>
              <a:buChar char="•"/>
            </a:pPr>
            <a:r>
              <a:rPr lang="es" dirty="0">
                <a:solidFill>
                  <a:srgbClr val="003473"/>
                </a:solidFill>
                <a:latin typeface="Arial" panose="020B0604020202020204" pitchFamily="34" charset="0"/>
                <a:cs typeface="Arial" panose="020B0604020202020204" pitchFamily="34" charset="0"/>
              </a:rPr>
              <a:t>Cuando se deja caer sangre o líquidos corporales infectados en piel lacerada, los ojos o la boca.</a:t>
            </a:r>
          </a:p>
          <a:p>
            <a:pPr marL="342860" lvl="1" indent="-342860">
              <a:buFont typeface="Arial" panose="020B0604020202020204" pitchFamily="34" charset="0"/>
              <a:buChar char="•"/>
            </a:pPr>
            <a:r>
              <a:rPr lang="es" dirty="0">
                <a:solidFill>
                  <a:srgbClr val="003473"/>
                </a:solidFill>
                <a:latin typeface="Arial" panose="020B0604020202020204" pitchFamily="34" charset="0"/>
                <a:cs typeface="Arial" panose="020B0604020202020204" pitchFamily="34" charset="0"/>
              </a:rPr>
              <a:t>Al cambiar un pañal con sangre sin guantes.</a:t>
            </a:r>
          </a:p>
          <a:p>
            <a:pPr marL="342860" lvl="1" indent="-342860">
              <a:buFont typeface="Arial" panose="020B0604020202020204" pitchFamily="34" charset="0"/>
              <a:buChar char="•"/>
            </a:pPr>
            <a:r>
              <a:rPr lang="es" dirty="0">
                <a:solidFill>
                  <a:srgbClr val="003473"/>
                </a:solidFill>
                <a:latin typeface="Arial" panose="020B0604020202020204" pitchFamily="34" charset="0"/>
                <a:cs typeface="Arial" panose="020B0604020202020204" pitchFamily="34" charset="0"/>
              </a:rPr>
              <a:t>Cuando se producen mordeduras graves (la piel se lacera, sangra y hay intercambio de sangre).</a:t>
            </a: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8586717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912" y="274638"/>
            <a:ext cx="10374400" cy="1143000"/>
          </a:xfrm>
        </p:spPr>
        <p:txBody>
          <a:bodyPr>
            <a:noAutofit/>
          </a:bodyPr>
          <a:lstStyle/>
          <a:p>
            <a:r>
              <a:rPr lang="es" sz="3600" dirty="0">
                <a:solidFill>
                  <a:srgbClr val="003473"/>
                </a:solidFill>
                <a:cs typeface="Calibri" panose="020F0502020204030204" pitchFamily="34" charset="0"/>
              </a:rPr>
              <a:t>Ejemplos de enfermedades y </a:t>
            </a:r>
            <a:r>
              <a:rPr lang="es-ES_tradnl" sz="3600" dirty="0">
                <a:solidFill>
                  <a:srgbClr val="003473"/>
                </a:solidFill>
                <a:cs typeface="Calibri" panose="020F0502020204030204" pitchFamily="34" charset="0"/>
              </a:rPr>
              <a:t>cómo se contagian</a:t>
            </a:r>
            <a:endParaRPr lang="es" sz="3600" dirty="0">
              <a:solidFill>
                <a:srgbClr val="003473"/>
              </a:solidFill>
              <a:cs typeface="Calibri" panose="020F0502020204030204" pitchFamily="34" charset="0"/>
            </a:endParaRPr>
          </a:p>
        </p:txBody>
      </p:sp>
      <p:sp>
        <p:nvSpPr>
          <p:cNvPr id="3" name="Content Placeholder 2"/>
          <p:cNvSpPr>
            <a:spLocks noGrp="1"/>
          </p:cNvSpPr>
          <p:nvPr>
            <p:ph idx="1"/>
          </p:nvPr>
        </p:nvSpPr>
        <p:spPr>
          <a:xfrm>
            <a:off x="1140031" y="1600202"/>
            <a:ext cx="10260281" cy="4525963"/>
          </a:xfrm>
        </p:spPr>
        <p:txBody>
          <a:bodyPr>
            <a:noAutofit/>
          </a:bodyPr>
          <a:lstStyle/>
          <a:p>
            <a:r>
              <a:rPr lang="es-MX" sz="2400" dirty="0">
                <a:solidFill>
                  <a:srgbClr val="003473"/>
                </a:solidFill>
                <a:latin typeface="Arial" panose="020B0604020202020204" pitchFamily="34" charset="0"/>
                <a:cs typeface="Arial" panose="020B0604020202020204" pitchFamily="34" charset="0"/>
              </a:rPr>
              <a:t>La hepatitis B y C, el VIH y el SIDA son infecciones víricas graves que se contagian al entrar en contacto con sangre infectada. </a:t>
            </a:r>
          </a:p>
          <a:p>
            <a:r>
              <a:rPr lang="es-MX" sz="2400" dirty="0">
                <a:solidFill>
                  <a:srgbClr val="003473"/>
                </a:solidFill>
                <a:latin typeface="Arial" panose="020B0604020202020204" pitchFamily="34" charset="0"/>
                <a:cs typeface="Arial" panose="020B0604020202020204" pitchFamily="34" charset="0"/>
              </a:rPr>
              <a:t>El citomegalovirus (CMV) es un ejemplo de una enfermedad que se contagia por contacto con la orina o la saliva. </a:t>
            </a:r>
          </a:p>
          <a:p>
            <a:r>
              <a:rPr lang="es-MX" sz="2400" dirty="0">
                <a:solidFill>
                  <a:srgbClr val="003473"/>
                </a:solidFill>
                <a:latin typeface="Arial" panose="020B0604020202020204" pitchFamily="34" charset="0"/>
                <a:cs typeface="Arial" panose="020B0604020202020204" pitchFamily="34" charset="0"/>
              </a:rPr>
              <a:t>El MRSA se contagia por contacto directo con la bacteria.</a:t>
            </a:r>
          </a:p>
          <a:p>
            <a:r>
              <a:rPr lang="es-MX" sz="2400" dirty="0">
                <a:solidFill>
                  <a:srgbClr val="003473"/>
                </a:solidFill>
                <a:latin typeface="Arial" panose="020B0604020202020204" pitchFamily="34" charset="0"/>
                <a:cs typeface="Arial" panose="020B0604020202020204" pitchFamily="34" charset="0"/>
              </a:rPr>
              <a:t>La salmonela se contagia por la vía fecal a bucal o por medio del agua o la comida contaminadas.</a:t>
            </a:r>
          </a:p>
          <a:p>
            <a:r>
              <a:rPr lang="es-MX" sz="2400" dirty="0">
                <a:solidFill>
                  <a:srgbClr val="003473"/>
                </a:solidFill>
                <a:latin typeface="Arial" panose="020B0604020202020204" pitchFamily="34" charset="0"/>
                <a:cs typeface="Arial" panose="020B0604020202020204" pitchFamily="34" charset="0"/>
              </a:rPr>
              <a:t>COVID-19 se contagia principalmente a través del aire.</a:t>
            </a:r>
          </a:p>
          <a:p>
            <a:endParaRPr lang="es-MX" sz="2400" dirty="0">
              <a:solidFill>
                <a:srgbClr val="003473"/>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13816246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 sz="4000" dirty="0">
                <a:solidFill>
                  <a:srgbClr val="003473"/>
                </a:solidFill>
                <a:cs typeface="Calibri" panose="020F0502020204030204" pitchFamily="34" charset="0"/>
              </a:rPr>
              <a:t>Comprobación de conocimiento</a:t>
            </a:r>
          </a:p>
        </p:txBody>
      </p:sp>
      <p:sp>
        <p:nvSpPr>
          <p:cNvPr id="3" name="Content Placeholder 2"/>
          <p:cNvSpPr>
            <a:spLocks noGrp="1"/>
          </p:cNvSpPr>
          <p:nvPr>
            <p:ph idx="1"/>
          </p:nvPr>
        </p:nvSpPr>
        <p:spPr/>
        <p:txBody>
          <a:bodyPr/>
          <a:lstStyle/>
          <a:p>
            <a:pPr marL="0" indent="0">
              <a:buNone/>
            </a:pPr>
            <a:r>
              <a:rPr lang="es" dirty="0">
                <a:solidFill>
                  <a:srgbClr val="003473"/>
                </a:solidFill>
                <a:latin typeface="Arial" panose="020B0604020202020204" pitchFamily="34" charset="0"/>
                <a:cs typeface="Arial" panose="020B0604020202020204" pitchFamily="34" charset="0"/>
              </a:rPr>
              <a:t>Enumere cuatro “rutas de transmisión” en que las enfermedades infecciosas se propagan:</a:t>
            </a:r>
          </a:p>
          <a:p>
            <a:pPr marL="0" indent="0">
              <a:buNone/>
            </a:pPr>
            <a:endParaRPr lang="en-US" dirty="0">
              <a:latin typeface="Arial" panose="020B0604020202020204" pitchFamily="34" charset="0"/>
              <a:cs typeface="Arial" panose="020B0604020202020204" pitchFamily="34" charset="0"/>
            </a:endParaRPr>
          </a:p>
        </p:txBody>
      </p:sp>
      <p:graphicFrame>
        <p:nvGraphicFramePr>
          <p:cNvPr id="5" name="Diagram 4"/>
          <p:cNvGraphicFramePr/>
          <p:nvPr>
            <p:extLst>
              <p:ext uri="{D42A27DB-BD31-4B8C-83A1-F6EECF244321}">
                <p14:modId xmlns:p14="http://schemas.microsoft.com/office/powerpoint/2010/main" val="454472176"/>
              </p:ext>
            </p:extLst>
          </p:nvPr>
        </p:nvGraphicFramePr>
        <p:xfrm>
          <a:off x="4754880" y="3135884"/>
          <a:ext cx="2852928" cy="26588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19713089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 sz="4000" dirty="0">
                <a:solidFill>
                  <a:srgbClr val="003473"/>
                </a:solidFill>
                <a:cs typeface="Calibri" panose="020F0502020204030204" pitchFamily="34" charset="0"/>
              </a:rPr>
              <a:t>Comprobación de conocimiento</a:t>
            </a:r>
          </a:p>
        </p:txBody>
      </p:sp>
      <p:sp>
        <p:nvSpPr>
          <p:cNvPr id="3" name="Content Placeholder 2"/>
          <p:cNvSpPr>
            <a:spLocks noGrp="1"/>
          </p:cNvSpPr>
          <p:nvPr>
            <p:ph idx="1"/>
          </p:nvPr>
        </p:nvSpPr>
        <p:spPr>
          <a:xfrm>
            <a:off x="718008" y="1715678"/>
            <a:ext cx="10755984" cy="4077063"/>
          </a:xfrm>
          <a:gradFill flip="none" rotWithShape="1">
            <a:gsLst>
              <a:gs pos="0">
                <a:srgbClr val="8DC67D">
                  <a:tint val="66000"/>
                  <a:satMod val="160000"/>
                </a:srgbClr>
              </a:gs>
              <a:gs pos="50000">
                <a:srgbClr val="8DC67D">
                  <a:tint val="44500"/>
                  <a:satMod val="160000"/>
                </a:srgbClr>
              </a:gs>
              <a:gs pos="100000">
                <a:srgbClr val="8DC67D">
                  <a:tint val="23500"/>
                  <a:satMod val="160000"/>
                </a:srgbClr>
              </a:gs>
            </a:gsLst>
            <a:lin ang="8100000" scaled="1"/>
          </a:gradFill>
        </p:spPr>
        <p:txBody>
          <a:bodyPr/>
          <a:lstStyle/>
          <a:p>
            <a:pPr marL="514290" indent="-514290">
              <a:buFont typeface="+mj-lt"/>
              <a:buAutoNum type="arabicPeriod"/>
            </a:pPr>
            <a:r>
              <a:rPr lang="es" sz="2800" b="1" dirty="0">
                <a:solidFill>
                  <a:srgbClr val="003473"/>
                </a:solidFill>
                <a:latin typeface="Arial" panose="020B0604020202020204" pitchFamily="34" charset="0"/>
                <a:cs typeface="Arial" panose="020B0604020202020204" pitchFamily="34" charset="0"/>
              </a:rPr>
              <a:t>Contacto directo</a:t>
            </a:r>
            <a:r>
              <a:rPr lang="es" sz="2800" dirty="0">
                <a:solidFill>
                  <a:srgbClr val="003473"/>
                </a:solidFill>
                <a:latin typeface="Arial" panose="020B0604020202020204" pitchFamily="34" charset="0"/>
                <a:cs typeface="Arial" panose="020B0604020202020204" pitchFamily="34" charset="0"/>
              </a:rPr>
              <a:t> con gérmenes en las personas y superficies.</a:t>
            </a:r>
          </a:p>
          <a:p>
            <a:pPr marL="514290" indent="-514290">
              <a:buFont typeface="+mj-lt"/>
              <a:buAutoNum type="arabicPeriod"/>
            </a:pPr>
            <a:r>
              <a:rPr lang="es" sz="2800" dirty="0">
                <a:solidFill>
                  <a:srgbClr val="003473"/>
                </a:solidFill>
                <a:latin typeface="Arial" panose="020B0604020202020204" pitchFamily="34" charset="0"/>
                <a:cs typeface="Arial" panose="020B0604020202020204" pitchFamily="34" charset="0"/>
              </a:rPr>
              <a:t>Aspirar los gérmenes en el </a:t>
            </a:r>
            <a:r>
              <a:rPr lang="es" sz="2800" b="1" dirty="0">
                <a:solidFill>
                  <a:srgbClr val="003473"/>
                </a:solidFill>
                <a:latin typeface="Arial" panose="020B0604020202020204" pitchFamily="34" charset="0"/>
                <a:cs typeface="Arial" panose="020B0604020202020204" pitchFamily="34" charset="0"/>
              </a:rPr>
              <a:t>aire</a:t>
            </a:r>
            <a:r>
              <a:rPr lang="es" sz="2800" dirty="0">
                <a:solidFill>
                  <a:srgbClr val="003473"/>
                </a:solidFill>
                <a:latin typeface="Arial" panose="020B0604020202020204" pitchFamily="34" charset="0"/>
                <a:cs typeface="Arial" panose="020B0604020202020204" pitchFamily="34" charset="0"/>
              </a:rPr>
              <a:t>.</a:t>
            </a:r>
          </a:p>
          <a:p>
            <a:pPr marL="514290" indent="-514290">
              <a:buFont typeface="+mj-lt"/>
              <a:buAutoNum type="arabicPeriod"/>
            </a:pPr>
            <a:r>
              <a:rPr lang="es" sz="2800" dirty="0">
                <a:solidFill>
                  <a:srgbClr val="003473"/>
                </a:solidFill>
                <a:latin typeface="Arial" panose="020B0604020202020204" pitchFamily="34" charset="0"/>
                <a:cs typeface="Arial" panose="020B0604020202020204" pitchFamily="34" charset="0"/>
              </a:rPr>
              <a:t>Transferencia de gérmenes de las heces de una persona infectada a la boca de otra persona (</a:t>
            </a:r>
            <a:r>
              <a:rPr lang="es" sz="2800" b="1" dirty="0">
                <a:solidFill>
                  <a:srgbClr val="003473"/>
                </a:solidFill>
                <a:latin typeface="Arial" panose="020B0604020202020204" pitchFamily="34" charset="0"/>
                <a:cs typeface="Arial" panose="020B0604020202020204" pitchFamily="34" charset="0"/>
              </a:rPr>
              <a:t>fecal a bucal</a:t>
            </a:r>
            <a:r>
              <a:rPr lang="es" sz="2800" dirty="0">
                <a:solidFill>
                  <a:srgbClr val="003473"/>
                </a:solidFill>
                <a:latin typeface="Arial" panose="020B0604020202020204" pitchFamily="34" charset="0"/>
                <a:cs typeface="Arial" panose="020B0604020202020204" pitchFamily="34" charset="0"/>
              </a:rPr>
              <a:t>).</a:t>
            </a:r>
          </a:p>
          <a:p>
            <a:pPr marL="514290" indent="-514290">
              <a:buFont typeface="+mj-lt"/>
              <a:buAutoNum type="arabicPeriod"/>
            </a:pPr>
            <a:r>
              <a:rPr lang="es" sz="2800" dirty="0">
                <a:solidFill>
                  <a:srgbClr val="003473"/>
                </a:solidFill>
                <a:latin typeface="Arial" panose="020B0604020202020204" pitchFamily="34" charset="0"/>
                <a:cs typeface="Arial" panose="020B0604020202020204" pitchFamily="34" charset="0"/>
              </a:rPr>
              <a:t>Contacto con la </a:t>
            </a:r>
            <a:r>
              <a:rPr lang="es" sz="2800" b="1" dirty="0">
                <a:solidFill>
                  <a:srgbClr val="003473"/>
                </a:solidFill>
                <a:latin typeface="Arial" panose="020B0604020202020204" pitchFamily="34" charset="0"/>
                <a:cs typeface="Arial" panose="020B0604020202020204" pitchFamily="34" charset="0"/>
              </a:rPr>
              <a:t>sangre y otros líquidos corporales</a:t>
            </a:r>
            <a:r>
              <a:rPr lang="es" sz="2800" dirty="0">
                <a:solidFill>
                  <a:srgbClr val="003473"/>
                </a:solidFill>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43866519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 sz="4000" dirty="0">
                <a:solidFill>
                  <a:srgbClr val="003473"/>
                </a:solidFill>
                <a:cs typeface="Calibri" panose="020F0502020204030204" pitchFamily="34" charset="0"/>
              </a:rPr>
              <a:t>Comprobación de conocimiento</a:t>
            </a:r>
          </a:p>
        </p:txBody>
      </p:sp>
      <p:sp>
        <p:nvSpPr>
          <p:cNvPr id="3" name="Content Placeholder 2"/>
          <p:cNvSpPr>
            <a:spLocks noGrp="1"/>
          </p:cNvSpPr>
          <p:nvPr>
            <p:ph idx="1"/>
          </p:nvPr>
        </p:nvSpPr>
        <p:spPr/>
        <p:txBody>
          <a:bodyPr/>
          <a:lstStyle/>
          <a:p>
            <a:r>
              <a:rPr lang="es" dirty="0">
                <a:solidFill>
                  <a:srgbClr val="003473"/>
                </a:solidFill>
                <a:latin typeface="Arial" panose="020B0604020202020204" pitchFamily="34" charset="0"/>
                <a:cs typeface="Arial" panose="020B0604020202020204" pitchFamily="34" charset="0"/>
              </a:rPr>
              <a:t>Debe esperar hasta saber que un niño está enfermo antes de preocuparse </a:t>
            </a:r>
            <a:r>
              <a:rPr lang="es-ES_tradnl" dirty="0">
                <a:solidFill>
                  <a:srgbClr val="003473"/>
                </a:solidFill>
                <a:latin typeface="Arial" panose="020B0604020202020204" pitchFamily="34" charset="0"/>
                <a:cs typeface="Arial" panose="020B0604020202020204" pitchFamily="34" charset="0"/>
              </a:rPr>
              <a:t>de la propagación de enfermedades</a:t>
            </a:r>
            <a:r>
              <a:rPr lang="es" dirty="0">
                <a:solidFill>
                  <a:srgbClr val="003473"/>
                </a:solidFill>
                <a:latin typeface="Arial" panose="020B0604020202020204" pitchFamily="34" charset="0"/>
                <a:cs typeface="Arial" panose="020B0604020202020204" pitchFamily="34" charset="0"/>
              </a:rPr>
              <a:t>.</a:t>
            </a:r>
          </a:p>
          <a:p>
            <a:pPr marL="0" indent="0">
              <a:buNone/>
            </a:pPr>
            <a:r>
              <a:rPr lang="es" dirty="0">
                <a:solidFill>
                  <a:srgbClr val="003473"/>
                </a:solidFill>
                <a:latin typeface="Arial" panose="020B0604020202020204" pitchFamily="34" charset="0"/>
                <a:cs typeface="Arial" panose="020B0604020202020204" pitchFamily="34" charset="0"/>
              </a:rPr>
              <a:t>Cierto</a:t>
            </a:r>
          </a:p>
          <a:p>
            <a:pPr marL="0" indent="0">
              <a:buNone/>
            </a:pPr>
            <a:r>
              <a:rPr lang="es" dirty="0">
                <a:solidFill>
                  <a:srgbClr val="003473"/>
                </a:solidFill>
                <a:latin typeface="Arial" panose="020B0604020202020204" pitchFamily="34" charset="0"/>
                <a:cs typeface="Arial" panose="020B0604020202020204" pitchFamily="34" charset="0"/>
              </a:rPr>
              <a:t>Falso</a:t>
            </a:r>
          </a:p>
        </p:txBody>
      </p:sp>
    </p:spTree>
    <p:custDataLst>
      <p:tags r:id="rId1"/>
    </p:custDataLst>
    <p:extLst>
      <p:ext uri="{BB962C8B-B14F-4D97-AF65-F5344CB8AC3E}">
        <p14:creationId xmlns:p14="http://schemas.microsoft.com/office/powerpoint/2010/main" val="294759439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 sz="4000" dirty="0">
                <a:solidFill>
                  <a:srgbClr val="003473"/>
                </a:solidFill>
                <a:cs typeface="Calibri" panose="020F0502020204030204" pitchFamily="34" charset="0"/>
              </a:rPr>
              <a:t>Comprobación de conocimiento</a:t>
            </a:r>
          </a:p>
        </p:txBody>
      </p:sp>
      <p:sp>
        <p:nvSpPr>
          <p:cNvPr id="3" name="Content Placeholder 2"/>
          <p:cNvSpPr>
            <a:spLocks noGrp="1"/>
          </p:cNvSpPr>
          <p:nvPr>
            <p:ph idx="1"/>
          </p:nvPr>
        </p:nvSpPr>
        <p:spPr/>
        <p:txBody>
          <a:bodyPr/>
          <a:lstStyle/>
          <a:p>
            <a:r>
              <a:rPr lang="es" dirty="0">
                <a:solidFill>
                  <a:srgbClr val="003473"/>
                </a:solidFill>
                <a:latin typeface="Arial" panose="020B0604020202020204" pitchFamily="34" charset="0"/>
                <a:cs typeface="Arial" panose="020B0604020202020204" pitchFamily="34" charset="0"/>
              </a:rPr>
              <a:t>Debe esperar hasta saber que un niño está enfermo antes de preocuparse </a:t>
            </a:r>
            <a:r>
              <a:rPr lang="es-ES_tradnl" dirty="0">
                <a:solidFill>
                  <a:srgbClr val="003473"/>
                </a:solidFill>
                <a:latin typeface="Arial" panose="020B0604020202020204" pitchFamily="34" charset="0"/>
                <a:cs typeface="Arial" panose="020B0604020202020204" pitchFamily="34" charset="0"/>
              </a:rPr>
              <a:t>de la propagación de enfermedades</a:t>
            </a:r>
            <a:r>
              <a:rPr lang="es" dirty="0">
                <a:solidFill>
                  <a:srgbClr val="003473"/>
                </a:solidFill>
                <a:latin typeface="Arial" panose="020B0604020202020204" pitchFamily="34" charset="0"/>
                <a:cs typeface="Arial" panose="020B0604020202020204" pitchFamily="34" charset="0"/>
              </a:rPr>
              <a:t>.</a:t>
            </a:r>
          </a:p>
          <a:p>
            <a:pPr marL="0" indent="0">
              <a:buNone/>
            </a:pPr>
            <a:r>
              <a:rPr lang="es" dirty="0">
                <a:solidFill>
                  <a:srgbClr val="003473"/>
                </a:solidFill>
                <a:latin typeface="Arial" panose="020B0604020202020204" pitchFamily="34" charset="0"/>
                <a:cs typeface="Arial" panose="020B0604020202020204" pitchFamily="34" charset="0"/>
              </a:rPr>
              <a:t>Cierto</a:t>
            </a:r>
          </a:p>
          <a:p>
            <a:pPr marL="0" indent="0">
              <a:buNone/>
            </a:pPr>
            <a:r>
              <a:rPr lang="es" dirty="0">
                <a:solidFill>
                  <a:srgbClr val="003473"/>
                </a:solidFill>
                <a:latin typeface="Arial" panose="020B0604020202020204" pitchFamily="34" charset="0"/>
                <a:cs typeface="Arial" panose="020B0604020202020204" pitchFamily="34" charset="0"/>
              </a:rPr>
              <a:t>Falso</a:t>
            </a:r>
          </a:p>
        </p:txBody>
      </p:sp>
      <p:sp>
        <p:nvSpPr>
          <p:cNvPr id="4" name="Oval 3"/>
          <p:cNvSpPr/>
          <p:nvPr/>
        </p:nvSpPr>
        <p:spPr>
          <a:xfrm>
            <a:off x="609600" y="3746998"/>
            <a:ext cx="1371600" cy="543697"/>
          </a:xfrm>
          <a:prstGeom prst="ellipse">
            <a:avLst/>
          </a:prstGeom>
          <a:noFill/>
          <a:ln>
            <a:solidFill>
              <a:srgbClr val="D90F81"/>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r>
              <a:rPr lang="en-US" dirty="0"/>
              <a:t>   </a:t>
            </a:r>
          </a:p>
        </p:txBody>
      </p:sp>
    </p:spTree>
    <p:custDataLst>
      <p:tags r:id="rId1"/>
    </p:custDataLst>
    <p:extLst>
      <p:ext uri="{BB962C8B-B14F-4D97-AF65-F5344CB8AC3E}">
        <p14:creationId xmlns:p14="http://schemas.microsoft.com/office/powerpoint/2010/main" val="125806690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1"/>
            <a:ext cx="8229600" cy="1095375"/>
          </a:xfrm>
        </p:spPr>
        <p:txBody>
          <a:bodyPr>
            <a:normAutofit/>
          </a:bodyPr>
          <a:lstStyle/>
          <a:p>
            <a:r>
              <a:rPr lang="es" sz="3600" dirty="0">
                <a:solidFill>
                  <a:srgbClr val="003473"/>
                </a:solidFill>
                <a:cs typeface="Calibri" panose="020F0502020204030204" pitchFamily="34" charset="0"/>
              </a:rPr>
              <a:t>En el módulo I, aprenderá:</a:t>
            </a:r>
            <a:endParaRPr sz="3600" dirty="0">
              <a:cs typeface="Calibri" panose="020F0502020204030204" pitchFamily="34" charset="0"/>
            </a:endParaRPr>
          </a:p>
        </p:txBody>
      </p:sp>
      <p:sp>
        <p:nvSpPr>
          <p:cNvPr id="3" name="Content Placeholder 2"/>
          <p:cNvSpPr>
            <a:spLocks noGrp="1"/>
          </p:cNvSpPr>
          <p:nvPr>
            <p:ph idx="1"/>
          </p:nvPr>
        </p:nvSpPr>
        <p:spPr/>
        <p:txBody>
          <a:bodyPr>
            <a:normAutofit/>
          </a:bodyPr>
          <a:lstStyle/>
          <a:p>
            <a:pPr lvl="0"/>
            <a:r>
              <a:rPr lang="es" sz="2800" dirty="0">
                <a:solidFill>
                  <a:srgbClr val="003473"/>
                </a:solidFill>
                <a:latin typeface="Arial" panose="020B0604020202020204" pitchFamily="34" charset="0"/>
                <a:cs typeface="Arial" panose="020B0604020202020204" pitchFamily="34" charset="0"/>
              </a:rPr>
              <a:t>Cómo </a:t>
            </a:r>
            <a:r>
              <a:rPr lang="es" sz="2800" b="1" dirty="0">
                <a:solidFill>
                  <a:srgbClr val="003473"/>
                </a:solidFill>
                <a:latin typeface="Arial" panose="020B0604020202020204" pitchFamily="34" charset="0"/>
                <a:cs typeface="Arial" panose="020B0604020202020204" pitchFamily="34" charset="0"/>
              </a:rPr>
              <a:t>se propagan las enfermedades</a:t>
            </a:r>
            <a:r>
              <a:rPr lang="es" sz="2800" dirty="0">
                <a:solidFill>
                  <a:srgbClr val="003473"/>
                </a:solidFill>
                <a:latin typeface="Arial" panose="020B0604020202020204" pitchFamily="34" charset="0"/>
                <a:cs typeface="Arial" panose="020B0604020202020204" pitchFamily="34" charset="0"/>
              </a:rPr>
              <a:t> en </a:t>
            </a:r>
            <a:r>
              <a:rPr lang="es-ES_tradnl" sz="2800" dirty="0">
                <a:solidFill>
                  <a:srgbClr val="003473"/>
                </a:solidFill>
                <a:latin typeface="Arial" panose="020B0604020202020204" pitchFamily="34" charset="0"/>
                <a:cs typeface="Arial" panose="020B0604020202020204" pitchFamily="34" charset="0"/>
              </a:rPr>
              <a:t>los </a:t>
            </a:r>
            <a:r>
              <a:rPr lang="es" sz="2800" dirty="0">
                <a:solidFill>
                  <a:srgbClr val="003473"/>
                </a:solidFill>
                <a:latin typeface="Arial" panose="020B0604020202020204" pitchFamily="34" charset="0"/>
                <a:cs typeface="Arial" panose="020B0604020202020204" pitchFamily="34" charset="0"/>
              </a:rPr>
              <a:t>entornos de cuidado infantil. </a:t>
            </a:r>
          </a:p>
          <a:p>
            <a:pPr lvl="0"/>
            <a:r>
              <a:rPr lang="es" sz="2800" dirty="0">
                <a:solidFill>
                  <a:srgbClr val="003473"/>
                </a:solidFill>
                <a:latin typeface="Arial" panose="020B0604020202020204" pitchFamily="34" charset="0"/>
                <a:cs typeface="Arial" panose="020B0604020202020204" pitchFamily="34" charset="0"/>
              </a:rPr>
              <a:t>C</a:t>
            </a:r>
            <a:r>
              <a:rPr lang="es-ES_tradnl" sz="2800" dirty="0">
                <a:solidFill>
                  <a:srgbClr val="003473"/>
                </a:solidFill>
                <a:latin typeface="Arial" panose="020B0604020202020204" pitchFamily="34" charset="0"/>
                <a:cs typeface="Arial" panose="020B0604020202020204" pitchFamily="34" charset="0"/>
              </a:rPr>
              <a:t>ó</a:t>
            </a:r>
            <a:r>
              <a:rPr lang="es" sz="2800" dirty="0">
                <a:solidFill>
                  <a:srgbClr val="003473"/>
                </a:solidFill>
                <a:latin typeface="Arial" panose="020B0604020202020204" pitchFamily="34" charset="0"/>
                <a:cs typeface="Arial" panose="020B0604020202020204" pitchFamily="34" charset="0"/>
              </a:rPr>
              <a:t>mo </a:t>
            </a:r>
            <a:r>
              <a:rPr lang="es" sz="2800" b="1" dirty="0">
                <a:solidFill>
                  <a:srgbClr val="003473"/>
                </a:solidFill>
                <a:latin typeface="Arial" panose="020B0604020202020204" pitchFamily="34" charset="0"/>
                <a:cs typeface="Arial" panose="020B0604020202020204" pitchFamily="34" charset="0"/>
              </a:rPr>
              <a:t>reducir el contagio </a:t>
            </a:r>
            <a:r>
              <a:rPr lang="es-ES_tradnl" sz="2800" dirty="0">
                <a:solidFill>
                  <a:srgbClr val="003473"/>
                </a:solidFill>
                <a:latin typeface="Arial" panose="020B0604020202020204" pitchFamily="34" charset="0"/>
                <a:cs typeface="Arial" panose="020B0604020202020204" pitchFamily="34" charset="0"/>
              </a:rPr>
              <a:t>de </a:t>
            </a:r>
            <a:r>
              <a:rPr lang="es" sz="2800" dirty="0">
                <a:solidFill>
                  <a:srgbClr val="003473"/>
                </a:solidFill>
                <a:latin typeface="Arial" panose="020B0604020202020204" pitchFamily="34" charset="0"/>
                <a:cs typeface="Arial" panose="020B0604020202020204" pitchFamily="34" charset="0"/>
              </a:rPr>
              <a:t>enfermedades entre niños y empleados.</a:t>
            </a:r>
          </a:p>
          <a:p>
            <a:pPr lvl="0"/>
            <a:r>
              <a:rPr lang="es" sz="2800" dirty="0">
                <a:solidFill>
                  <a:srgbClr val="003473"/>
                </a:solidFill>
                <a:latin typeface="Arial" panose="020B0604020202020204" pitchFamily="34" charset="0"/>
                <a:cs typeface="Arial" panose="020B0604020202020204" pitchFamily="34" charset="0"/>
              </a:rPr>
              <a:t>Cómo elaborar </a:t>
            </a:r>
            <a:r>
              <a:rPr lang="es" sz="2800" b="1" dirty="0">
                <a:solidFill>
                  <a:srgbClr val="003473"/>
                </a:solidFill>
                <a:latin typeface="Arial" panose="020B0604020202020204" pitchFamily="34" charset="0"/>
                <a:cs typeface="Arial" panose="020B0604020202020204" pitchFamily="34" charset="0"/>
              </a:rPr>
              <a:t>políticas de salud</a:t>
            </a:r>
            <a:r>
              <a:rPr lang="es" sz="2800" dirty="0">
                <a:solidFill>
                  <a:srgbClr val="003473"/>
                </a:solidFill>
                <a:latin typeface="Arial" panose="020B0604020202020204" pitchFamily="34" charset="0"/>
                <a:cs typeface="Arial" panose="020B0604020202020204" pitchFamily="34" charset="0"/>
              </a:rPr>
              <a:t> para su programa de cuidado infantil y cómo ayudar a los padres a entender sus políticas. </a:t>
            </a:r>
          </a:p>
          <a:p>
            <a:r>
              <a:rPr lang="es" sz="2800" dirty="0">
                <a:solidFill>
                  <a:srgbClr val="003473"/>
                </a:solidFill>
                <a:latin typeface="Arial" panose="020B0604020202020204" pitchFamily="34" charset="0"/>
                <a:cs typeface="Arial" panose="020B0604020202020204" pitchFamily="34" charset="0"/>
              </a:rPr>
              <a:t>Cómo acceder a </a:t>
            </a:r>
            <a:r>
              <a:rPr lang="es" sz="2800" b="1" dirty="0">
                <a:solidFill>
                  <a:srgbClr val="003473"/>
                </a:solidFill>
                <a:latin typeface="Arial" panose="020B0604020202020204" pitchFamily="34" charset="0"/>
                <a:cs typeface="Arial" panose="020B0604020202020204" pitchFamily="34" charset="0"/>
              </a:rPr>
              <a:t>recursos de salud y seguridad</a:t>
            </a:r>
            <a:r>
              <a:rPr lang="es" sz="2800" dirty="0">
                <a:solidFill>
                  <a:srgbClr val="003473"/>
                </a:solidFill>
                <a:latin typeface="Arial" panose="020B0604020202020204" pitchFamily="34" charset="0"/>
                <a:cs typeface="Arial" panose="020B0604020202020204" pitchFamily="34" charset="0"/>
              </a:rPr>
              <a:t> a nivel local.</a:t>
            </a:r>
          </a:p>
        </p:txBody>
      </p:sp>
    </p:spTree>
    <p:custDataLst>
      <p:tags r:id="rId1"/>
    </p:custDataLst>
    <p:extLst>
      <p:ext uri="{BB962C8B-B14F-4D97-AF65-F5344CB8AC3E}">
        <p14:creationId xmlns:p14="http://schemas.microsoft.com/office/powerpoint/2010/main" val="111886330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 sz="4000" dirty="0">
                <a:solidFill>
                  <a:srgbClr val="003473"/>
                </a:solidFill>
                <a:cs typeface="Calibri" panose="020F0502020204030204" pitchFamily="34" charset="0"/>
              </a:rPr>
              <a:t>Comprobación de conocimiento</a:t>
            </a:r>
          </a:p>
        </p:txBody>
      </p:sp>
      <p:sp>
        <p:nvSpPr>
          <p:cNvPr id="3" name="Content Placeholder 2"/>
          <p:cNvSpPr>
            <a:spLocks noGrp="1"/>
          </p:cNvSpPr>
          <p:nvPr>
            <p:ph idx="1"/>
          </p:nvPr>
        </p:nvSpPr>
        <p:spPr/>
        <p:txBody>
          <a:bodyPr>
            <a:normAutofit/>
          </a:bodyPr>
          <a:lstStyle/>
          <a:p>
            <a:pPr marL="0" indent="0">
              <a:buNone/>
            </a:pPr>
            <a:r>
              <a:rPr lang="es" dirty="0">
                <a:solidFill>
                  <a:srgbClr val="003473"/>
                </a:solidFill>
                <a:latin typeface="Arial" panose="020B0604020202020204" pitchFamily="34" charset="0"/>
                <a:cs typeface="Arial" panose="020B0604020202020204" pitchFamily="34" charset="0"/>
              </a:rPr>
              <a:t>¿Por qué los niños pequeños en centros de cuidado infantil son más vulnerables a las enfermedades infecciosas?</a:t>
            </a:r>
          </a:p>
          <a:p>
            <a:pPr marL="0" indent="0">
              <a:buNone/>
            </a:pPr>
            <a:r>
              <a:rPr lang="es" dirty="0">
                <a:solidFill>
                  <a:srgbClr val="003473"/>
                </a:solidFill>
                <a:latin typeface="Arial" panose="020B0604020202020204" pitchFamily="34" charset="0"/>
                <a:cs typeface="Arial" panose="020B0604020202020204" pitchFamily="34" charset="0"/>
              </a:rPr>
              <a:t>1.</a:t>
            </a:r>
          </a:p>
          <a:p>
            <a:pPr marL="0" indent="0">
              <a:buNone/>
            </a:pPr>
            <a:r>
              <a:rPr lang="es" dirty="0">
                <a:solidFill>
                  <a:srgbClr val="003473"/>
                </a:solidFill>
                <a:latin typeface="Arial" panose="020B0604020202020204" pitchFamily="34" charset="0"/>
                <a:cs typeface="Arial" panose="020B0604020202020204" pitchFamily="34" charset="0"/>
              </a:rPr>
              <a:t>2.</a:t>
            </a:r>
          </a:p>
          <a:p>
            <a:pPr marL="0" indent="0">
              <a:buNone/>
            </a:pPr>
            <a:r>
              <a:rPr lang="es" dirty="0">
                <a:solidFill>
                  <a:srgbClr val="003473"/>
                </a:solidFill>
                <a:latin typeface="Arial" panose="020B0604020202020204" pitchFamily="34" charset="0"/>
                <a:cs typeface="Arial" panose="020B0604020202020204" pitchFamily="34" charset="0"/>
              </a:rPr>
              <a:t>3.</a:t>
            </a:r>
          </a:p>
        </p:txBody>
      </p:sp>
    </p:spTree>
    <p:custDataLst>
      <p:tags r:id="rId1"/>
    </p:custDataLst>
    <p:extLst>
      <p:ext uri="{BB962C8B-B14F-4D97-AF65-F5344CB8AC3E}">
        <p14:creationId xmlns:p14="http://schemas.microsoft.com/office/powerpoint/2010/main" val="172769499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Sneezing 101">
            <a:hlinkClick r:id="" action="ppaction://media"/>
            <a:extLst>
              <a:ext uri="{FF2B5EF4-FFF2-40B4-BE49-F238E27FC236}">
                <a16:creationId xmlns:a16="http://schemas.microsoft.com/office/drawing/2014/main" id="{E276C9A0-E5F1-05C1-4A74-8A181DF64785}"/>
              </a:ext>
            </a:extLst>
          </p:cNvPr>
          <p:cNvPicPr>
            <a:picLocks noRot="1" noChangeAspect="1"/>
          </p:cNvPicPr>
          <p:nvPr>
            <a:videoFile r:link="rId2"/>
          </p:nvPr>
        </p:nvPicPr>
        <p:blipFill>
          <a:blip r:embed="rId5"/>
          <a:stretch>
            <a:fillRect/>
          </a:stretch>
        </p:blipFill>
        <p:spPr>
          <a:xfrm>
            <a:off x="2247900" y="171451"/>
            <a:ext cx="7696200" cy="5772150"/>
          </a:xfrm>
          <a:prstGeom prst="rect">
            <a:avLst/>
          </a:prstGeom>
        </p:spPr>
      </p:pic>
    </p:spTree>
    <p:custDataLst>
      <p:tags r:id="rId1"/>
    </p:custDataLst>
    <p:extLst>
      <p:ext uri="{BB962C8B-B14F-4D97-AF65-F5344CB8AC3E}">
        <p14:creationId xmlns:p14="http://schemas.microsoft.com/office/powerpoint/2010/main" val="39957599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s" b="1" dirty="0">
                <a:solidFill>
                  <a:srgbClr val="003473"/>
                </a:solidFill>
                <a:latin typeface="Arial"/>
              </a:rPr>
              <a:t>Prevención del contagio </a:t>
            </a:r>
            <a:r>
              <a:rPr lang="es-ES_tradnl" b="1" dirty="0">
                <a:solidFill>
                  <a:srgbClr val="003473"/>
                </a:solidFill>
                <a:latin typeface="Arial"/>
              </a:rPr>
              <a:t>de</a:t>
            </a:r>
            <a:r>
              <a:rPr lang="es" b="1" dirty="0">
                <a:solidFill>
                  <a:srgbClr val="003473"/>
                </a:solidFill>
                <a:latin typeface="Arial"/>
              </a:rPr>
              <a:t> enfermedades infecciosas</a:t>
            </a:r>
            <a:br>
              <a:rPr dirty="0"/>
            </a:br>
            <a:endParaRPr dirty="0"/>
          </a:p>
        </p:txBody>
      </p:sp>
      <p:sp>
        <p:nvSpPr>
          <p:cNvPr id="5" name="Subtitle 4"/>
          <p:cNvSpPr>
            <a:spLocks noGrp="1"/>
          </p:cNvSpPr>
          <p:nvPr>
            <p:ph type="subTitle" idx="1"/>
          </p:nvPr>
        </p:nvSpPr>
        <p:spPr/>
        <p:txBody>
          <a:bodyPr/>
          <a:lstStyle/>
          <a:p>
            <a:r>
              <a:rPr lang="es">
                <a:solidFill>
                  <a:srgbClr val="898FA5"/>
                </a:solidFill>
                <a:latin typeface="Times New Roman"/>
              </a:rPr>
              <a:t>Módulo 1, sección 2</a:t>
            </a:r>
          </a:p>
        </p:txBody>
      </p:sp>
    </p:spTree>
    <p:custDataLst>
      <p:tags r:id="rId1"/>
    </p:custDataLst>
    <p:extLst>
      <p:ext uri="{BB962C8B-B14F-4D97-AF65-F5344CB8AC3E}">
        <p14:creationId xmlns:p14="http://schemas.microsoft.com/office/powerpoint/2010/main" val="109848599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981200" y="533400"/>
            <a:ext cx="8229600" cy="734568"/>
          </a:xfrm>
        </p:spPr>
        <p:txBody>
          <a:bodyPr>
            <a:normAutofit/>
          </a:bodyPr>
          <a:lstStyle/>
          <a:p>
            <a:r>
              <a:rPr lang="es" sz="3600" b="1" dirty="0">
                <a:solidFill>
                  <a:srgbClr val="003473"/>
                </a:solidFill>
                <a:cs typeface="Calibri" panose="020F0502020204030204" pitchFamily="34" charset="0"/>
              </a:rPr>
              <a:t>Temas</a:t>
            </a:r>
          </a:p>
        </p:txBody>
      </p:sp>
      <p:sp>
        <p:nvSpPr>
          <p:cNvPr id="3" name="Content Placeholder 2"/>
          <p:cNvSpPr>
            <a:spLocks noGrp="1"/>
          </p:cNvSpPr>
          <p:nvPr>
            <p:ph sz="half" idx="1"/>
            <p:custDataLst>
              <p:tags r:id="rId3"/>
            </p:custDataLst>
          </p:nvPr>
        </p:nvSpPr>
        <p:spPr/>
        <p:txBody>
          <a:bodyPr>
            <a:normAutofit lnSpcReduction="10000"/>
          </a:bodyPr>
          <a:lstStyle/>
          <a:p>
            <a:r>
              <a:rPr lang="es" dirty="0">
                <a:solidFill>
                  <a:srgbClr val="003473"/>
                </a:solidFill>
                <a:latin typeface="Arial" panose="020B0604020202020204" pitchFamily="34" charset="0"/>
                <a:cs typeface="Arial" panose="020B0604020202020204" pitchFamily="34" charset="0"/>
              </a:rPr>
              <a:t>El chequeo diario de salud</a:t>
            </a:r>
          </a:p>
          <a:p>
            <a:r>
              <a:rPr lang="es" dirty="0">
                <a:solidFill>
                  <a:srgbClr val="003473"/>
                </a:solidFill>
                <a:latin typeface="Arial" panose="020B0604020202020204" pitchFamily="34" charset="0"/>
                <a:cs typeface="Arial" panose="020B0604020202020204" pitchFamily="34" charset="0"/>
              </a:rPr>
              <a:t>Precauciones habituales</a:t>
            </a:r>
          </a:p>
          <a:p>
            <a:r>
              <a:rPr lang="es" dirty="0">
                <a:solidFill>
                  <a:srgbClr val="003473"/>
                </a:solidFill>
                <a:latin typeface="Arial" panose="020B0604020202020204" pitchFamily="34" charset="0"/>
                <a:cs typeface="Arial" panose="020B0604020202020204" pitchFamily="34" charset="0"/>
              </a:rPr>
              <a:t>Lavarse las manos</a:t>
            </a:r>
          </a:p>
          <a:p>
            <a:r>
              <a:rPr lang="es" dirty="0">
                <a:solidFill>
                  <a:srgbClr val="003473"/>
                </a:solidFill>
                <a:latin typeface="Arial" panose="020B0604020202020204" pitchFamily="34" charset="0"/>
                <a:cs typeface="Arial" panose="020B0604020202020204" pitchFamily="34" charset="0"/>
              </a:rPr>
              <a:t>Cuándo lavarse las manos</a:t>
            </a:r>
          </a:p>
          <a:p>
            <a:r>
              <a:rPr lang="es" dirty="0">
                <a:solidFill>
                  <a:srgbClr val="003473"/>
                </a:solidFill>
                <a:latin typeface="Arial" panose="020B0604020202020204" pitchFamily="34" charset="0"/>
                <a:cs typeface="Arial" panose="020B0604020202020204" pitchFamily="34" charset="0"/>
              </a:rPr>
              <a:t>Uso de guantes desechables</a:t>
            </a:r>
          </a:p>
          <a:p>
            <a:r>
              <a:rPr lang="es" dirty="0">
                <a:solidFill>
                  <a:srgbClr val="003473"/>
                </a:solidFill>
                <a:latin typeface="Arial" panose="020B0604020202020204" pitchFamily="34" charset="0"/>
                <a:cs typeface="Arial" panose="020B0604020202020204" pitchFamily="34" charset="0"/>
              </a:rPr>
              <a:t>Limpieza, higienización y desinfección</a:t>
            </a:r>
          </a:p>
          <a:p>
            <a:r>
              <a:rPr lang="es" dirty="0">
                <a:solidFill>
                  <a:srgbClr val="003473"/>
                </a:solidFill>
                <a:latin typeface="Arial" panose="020B0604020202020204" pitchFamily="34" charset="0"/>
                <a:cs typeface="Arial" panose="020B0604020202020204" pitchFamily="34" charset="0"/>
              </a:rPr>
              <a:t>Limpieza ecológica</a:t>
            </a:r>
          </a:p>
          <a:p>
            <a:r>
              <a:rPr lang="es" dirty="0">
                <a:solidFill>
                  <a:srgbClr val="003473"/>
                </a:solidFill>
                <a:latin typeface="Arial" panose="020B0604020202020204" pitchFamily="34" charset="0"/>
                <a:cs typeface="Arial" panose="020B0604020202020204" pitchFamily="34" charset="0"/>
              </a:rPr>
              <a:t>Desecho de basura</a:t>
            </a:r>
          </a:p>
          <a:p>
            <a:endParaRPr lang="en-US" dirty="0">
              <a:latin typeface="Arial" panose="020B0604020202020204" pitchFamily="34" charset="0"/>
              <a:cs typeface="Arial" panose="020B0604020202020204" pitchFamily="34" charset="0"/>
            </a:endParaRPr>
          </a:p>
        </p:txBody>
      </p:sp>
      <p:sp>
        <p:nvSpPr>
          <p:cNvPr id="4" name="Content Placeholder 3"/>
          <p:cNvSpPr>
            <a:spLocks noGrp="1"/>
          </p:cNvSpPr>
          <p:nvPr>
            <p:ph sz="half" idx="2"/>
            <p:custDataLst>
              <p:tags r:id="rId4"/>
            </p:custDataLst>
          </p:nvPr>
        </p:nvSpPr>
        <p:spPr/>
        <p:txBody>
          <a:bodyPr>
            <a:normAutofit lnSpcReduction="10000"/>
          </a:bodyPr>
          <a:lstStyle/>
          <a:p>
            <a:r>
              <a:rPr lang="es" dirty="0">
                <a:solidFill>
                  <a:srgbClr val="003473"/>
                </a:solidFill>
                <a:latin typeface="Arial" panose="020B0604020202020204" pitchFamily="34" charset="0"/>
                <a:cs typeface="Arial" panose="020B0604020202020204" pitchFamily="34" charset="0"/>
              </a:rPr>
              <a:t>Cambio de pañales y uso del baño</a:t>
            </a:r>
          </a:p>
          <a:p>
            <a:r>
              <a:rPr lang="es" dirty="0">
                <a:solidFill>
                  <a:srgbClr val="003473"/>
                </a:solidFill>
                <a:latin typeface="Arial" panose="020B0604020202020204" pitchFamily="34" charset="0"/>
                <a:cs typeface="Arial" panose="020B0604020202020204" pitchFamily="34" charset="0"/>
              </a:rPr>
              <a:t>Seguridad de los alimentos</a:t>
            </a:r>
          </a:p>
          <a:p>
            <a:r>
              <a:rPr lang="es" dirty="0">
                <a:solidFill>
                  <a:srgbClr val="003473"/>
                </a:solidFill>
                <a:latin typeface="Arial" panose="020B0604020202020204" pitchFamily="34" charset="0"/>
                <a:cs typeface="Arial" panose="020B0604020202020204" pitchFamily="34" charset="0"/>
              </a:rPr>
              <a:t>Higiene bucal</a:t>
            </a:r>
          </a:p>
          <a:p>
            <a:r>
              <a:rPr lang="es" dirty="0">
                <a:solidFill>
                  <a:srgbClr val="003473"/>
                </a:solidFill>
                <a:latin typeface="Arial" panose="020B0604020202020204" pitchFamily="34" charset="0"/>
                <a:cs typeface="Arial" panose="020B0604020202020204" pitchFamily="34" charset="0"/>
              </a:rPr>
              <a:t>Calidad del aire</a:t>
            </a:r>
          </a:p>
          <a:p>
            <a:r>
              <a:rPr lang="es" dirty="0">
                <a:solidFill>
                  <a:srgbClr val="003473"/>
                </a:solidFill>
                <a:latin typeface="Arial" panose="020B0604020202020204" pitchFamily="34" charset="0"/>
                <a:cs typeface="Arial" panose="020B0604020202020204" pitchFamily="34" charset="0"/>
              </a:rPr>
              <a:t>Suministro de agua</a:t>
            </a:r>
          </a:p>
          <a:p>
            <a:r>
              <a:rPr lang="es" dirty="0">
                <a:solidFill>
                  <a:srgbClr val="003473"/>
                </a:solidFill>
                <a:latin typeface="Arial" panose="020B0604020202020204" pitchFamily="34" charset="0"/>
                <a:cs typeface="Arial" panose="020B0604020202020204" pitchFamily="34" charset="0"/>
              </a:rPr>
              <a:t>Mascotas, plagas </a:t>
            </a:r>
            <a:r>
              <a:rPr lang="es-ES_tradnl" dirty="0">
                <a:solidFill>
                  <a:srgbClr val="003473"/>
                </a:solidFill>
                <a:latin typeface="Arial" panose="020B0604020202020204" pitchFamily="34" charset="0"/>
                <a:cs typeface="Arial" panose="020B0604020202020204" pitchFamily="34" charset="0"/>
              </a:rPr>
              <a:t>y el Control</a:t>
            </a:r>
            <a:r>
              <a:rPr lang="es" dirty="0">
                <a:solidFill>
                  <a:srgbClr val="003473"/>
                </a:solidFill>
                <a:latin typeface="Arial" panose="020B0604020202020204" pitchFamily="34" charset="0"/>
                <a:cs typeface="Arial" panose="020B0604020202020204" pitchFamily="34" charset="0"/>
              </a:rPr>
              <a:t> Integrad</a:t>
            </a:r>
            <a:r>
              <a:rPr lang="es-ES_tradnl" dirty="0">
                <a:solidFill>
                  <a:srgbClr val="003473"/>
                </a:solidFill>
                <a:latin typeface="Arial" panose="020B0604020202020204" pitchFamily="34" charset="0"/>
                <a:cs typeface="Arial" panose="020B0604020202020204" pitchFamily="34" charset="0"/>
              </a:rPr>
              <a:t>o</a:t>
            </a:r>
            <a:r>
              <a:rPr lang="es" dirty="0">
                <a:solidFill>
                  <a:srgbClr val="003473"/>
                </a:solidFill>
                <a:latin typeface="Arial" panose="020B0604020202020204" pitchFamily="34" charset="0"/>
                <a:cs typeface="Arial" panose="020B0604020202020204" pitchFamily="34" charset="0"/>
              </a:rPr>
              <a:t> de Plagas (IPM)</a:t>
            </a:r>
          </a:p>
          <a:p>
            <a:r>
              <a:rPr lang="es-ES_tradnl" dirty="0">
                <a:solidFill>
                  <a:srgbClr val="003473"/>
                </a:solidFill>
                <a:latin typeface="Arial" panose="020B0604020202020204" pitchFamily="34" charset="0"/>
                <a:cs typeface="Arial" panose="020B0604020202020204" pitchFamily="34" charset="0"/>
              </a:rPr>
              <a:t>C</a:t>
            </a:r>
            <a:r>
              <a:rPr lang="es" dirty="0">
                <a:solidFill>
                  <a:srgbClr val="003473"/>
                </a:solidFill>
                <a:latin typeface="Arial" panose="020B0604020202020204" pitchFamily="34" charset="0"/>
                <a:cs typeface="Arial" panose="020B0604020202020204" pitchFamily="34" charset="0"/>
              </a:rPr>
              <a:t>ajas de arena y áreas de juego de arena</a:t>
            </a:r>
            <a:r>
              <a:rPr lang="es-ES_tradnl" dirty="0">
                <a:solidFill>
                  <a:srgbClr val="003473"/>
                </a:solidFill>
                <a:latin typeface="Arial" panose="020B0604020202020204" pitchFamily="34" charset="0"/>
                <a:cs typeface="Arial" panose="020B0604020202020204" pitchFamily="34" charset="0"/>
              </a:rPr>
              <a:t> seguros</a:t>
            </a:r>
            <a:endParaRPr lang="es" dirty="0">
              <a:solidFill>
                <a:srgbClr val="003473"/>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82267712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0DD3A6-F110-8F5C-3EE2-907BCDE7EA4E}"/>
              </a:ext>
            </a:extLst>
          </p:cNvPr>
          <p:cNvSpPr>
            <a:spLocks noGrp="1"/>
          </p:cNvSpPr>
          <p:nvPr>
            <p:ph type="title"/>
          </p:nvPr>
        </p:nvSpPr>
        <p:spPr/>
        <p:txBody>
          <a:bodyPr/>
          <a:lstStyle/>
          <a:p>
            <a:r>
              <a:rPr lang="es-MX" sz="4400" b="0" dirty="0">
                <a:solidFill>
                  <a:srgbClr val="003473"/>
                </a:solidFill>
                <a:cs typeface="Calibri" panose="020F0502020204030204" pitchFamily="34" charset="0"/>
              </a:rPr>
              <a:t>El chequeo diario de salud</a:t>
            </a:r>
            <a:endParaRPr lang="en-US" dirty="0"/>
          </a:p>
        </p:txBody>
      </p:sp>
      <p:sp>
        <p:nvSpPr>
          <p:cNvPr id="6" name="Content Placeholder 5">
            <a:extLst>
              <a:ext uri="{FF2B5EF4-FFF2-40B4-BE49-F238E27FC236}">
                <a16:creationId xmlns:a16="http://schemas.microsoft.com/office/drawing/2014/main" id="{1D4BE365-714A-3823-84B4-5DCACB6989EA}"/>
              </a:ext>
            </a:extLst>
          </p:cNvPr>
          <p:cNvSpPr>
            <a:spLocks noGrp="1"/>
          </p:cNvSpPr>
          <p:nvPr>
            <p:ph idx="1"/>
          </p:nvPr>
        </p:nvSpPr>
        <p:spPr/>
        <p:txBody>
          <a:bodyPr/>
          <a:lstStyle/>
          <a:p>
            <a:r>
              <a:rPr lang="es" dirty="0">
                <a:solidFill>
                  <a:srgbClr val="003473"/>
                </a:solidFill>
                <a:latin typeface="Arial" panose="020B0604020202020204" pitchFamily="34" charset="0"/>
                <a:cs typeface="Arial" panose="020B0604020202020204" pitchFamily="34" charset="0"/>
              </a:rPr>
              <a:t>Le a</a:t>
            </a:r>
            <a:r>
              <a:rPr lang="es" sz="3200" dirty="0">
                <a:solidFill>
                  <a:srgbClr val="003473"/>
                </a:solidFill>
                <a:latin typeface="Arial" panose="020B0604020202020204" pitchFamily="34" charset="0"/>
                <a:cs typeface="Arial" panose="020B0604020202020204" pitchFamily="34" charset="0"/>
              </a:rPr>
              <a:t>yuda a entender mejor a cada niño.</a:t>
            </a:r>
          </a:p>
          <a:p>
            <a:r>
              <a:rPr lang="es-ES" dirty="0">
                <a:solidFill>
                  <a:srgbClr val="003473"/>
                </a:solidFill>
                <a:latin typeface="Arial" panose="020B0604020202020204" pitchFamily="34" charset="0"/>
                <a:cs typeface="Arial" panose="020B0604020202020204" pitchFamily="34" charset="0"/>
              </a:rPr>
              <a:t>Le ayuda a los niños a sentirse más cómodos.</a:t>
            </a:r>
          </a:p>
          <a:p>
            <a:r>
              <a:rPr lang="es" sz="3200" dirty="0">
                <a:solidFill>
                  <a:srgbClr val="003473"/>
                </a:solidFill>
                <a:latin typeface="Arial" panose="020B0604020202020204" pitchFamily="34" charset="0"/>
                <a:cs typeface="Arial" panose="020B0604020202020204" pitchFamily="34" charset="0"/>
              </a:rPr>
              <a:t>Fomenta la comunicación con los padres. </a:t>
            </a:r>
          </a:p>
          <a:p>
            <a:r>
              <a:rPr lang="es" dirty="0">
                <a:solidFill>
                  <a:srgbClr val="003473"/>
                </a:solidFill>
                <a:latin typeface="Arial" panose="020B0604020202020204" pitchFamily="34" charset="0"/>
                <a:cs typeface="Arial" panose="020B0604020202020204" pitchFamily="34" charset="0"/>
              </a:rPr>
              <a:t>R</a:t>
            </a:r>
            <a:r>
              <a:rPr lang="es" sz="3200" dirty="0">
                <a:solidFill>
                  <a:srgbClr val="003473"/>
                </a:solidFill>
                <a:latin typeface="Arial" panose="020B0604020202020204" pitchFamily="34" charset="0"/>
                <a:cs typeface="Arial" panose="020B0604020202020204" pitchFamily="34" charset="0"/>
              </a:rPr>
              <a:t>educe el contagio de enfermedades al excluir a los niños con síntomas obvios de enfermedad.</a:t>
            </a:r>
          </a:p>
          <a:p>
            <a:endParaRPr lang="en-US" dirty="0"/>
          </a:p>
        </p:txBody>
      </p:sp>
    </p:spTree>
    <p:extLst>
      <p:ext uri="{BB962C8B-B14F-4D97-AF65-F5344CB8AC3E}">
        <p14:creationId xmlns:p14="http://schemas.microsoft.com/office/powerpoint/2010/main" val="37491458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4294967295"/>
          </p:nvPr>
        </p:nvPicPr>
        <p:blipFill>
          <a:blip r:embed="rId4"/>
          <a:stretch>
            <a:fillRect/>
          </a:stretch>
        </p:blipFill>
        <p:spPr>
          <a:xfrm>
            <a:off x="3893343" y="128085"/>
            <a:ext cx="4983027" cy="6620693"/>
          </a:xfrm>
          <a:prstGeom prst="rect">
            <a:avLst/>
          </a:prstGeom>
          <a:ln w="28575">
            <a:solidFill>
              <a:srgbClr val="002060"/>
            </a:solidFill>
          </a:ln>
        </p:spPr>
      </p:pic>
    </p:spTree>
    <p:custDataLst>
      <p:tags r:id="rId1"/>
    </p:custDataLst>
    <p:extLst>
      <p:ext uri="{BB962C8B-B14F-4D97-AF65-F5344CB8AC3E}">
        <p14:creationId xmlns:p14="http://schemas.microsoft.com/office/powerpoint/2010/main" val="33447290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s" sz="4000" dirty="0">
                <a:solidFill>
                  <a:srgbClr val="003473"/>
                </a:solidFill>
                <a:cs typeface="Calibri" panose="020F0502020204030204" pitchFamily="34" charset="0"/>
              </a:rPr>
              <a:t>¿Qué debo intentar detectar?</a:t>
            </a:r>
          </a:p>
        </p:txBody>
      </p:sp>
      <p:sp>
        <p:nvSpPr>
          <p:cNvPr id="3" name="Content Placeholder 2"/>
          <p:cNvSpPr>
            <a:spLocks noGrp="1"/>
          </p:cNvSpPr>
          <p:nvPr>
            <p:ph idx="1"/>
            <p:custDataLst>
              <p:tags r:id="rId3"/>
            </p:custDataLst>
          </p:nvPr>
        </p:nvSpPr>
        <p:spPr>
          <a:xfrm>
            <a:off x="609600" y="1417638"/>
            <a:ext cx="10972800" cy="4708527"/>
          </a:xfrm>
        </p:spPr>
        <p:txBody>
          <a:bodyPr>
            <a:normAutofit lnSpcReduction="10000"/>
          </a:bodyPr>
          <a:lstStyle/>
          <a:p>
            <a:pPr lvl="0"/>
            <a:r>
              <a:rPr lang="es" sz="2400" b="1" dirty="0">
                <a:solidFill>
                  <a:srgbClr val="003473"/>
                </a:solidFill>
                <a:latin typeface="Arial" panose="020B0604020202020204" pitchFamily="34" charset="0"/>
                <a:cs typeface="Arial" panose="020B0604020202020204" pitchFamily="34" charset="0"/>
              </a:rPr>
              <a:t>Humor o conducta </a:t>
            </a:r>
            <a:r>
              <a:rPr lang="es" sz="2400" dirty="0">
                <a:solidFill>
                  <a:srgbClr val="003473"/>
                </a:solidFill>
                <a:latin typeface="Arial" panose="020B0604020202020204" pitchFamily="34" charset="0"/>
                <a:cs typeface="Arial" panose="020B0604020202020204" pitchFamily="34" charset="0"/>
              </a:rPr>
              <a:t>general (alegre, triste, malhumorado, aletargado, soñoliento, conducta inusual)</a:t>
            </a:r>
            <a:r>
              <a:rPr lang="es-ES_tradnl" sz="2400" dirty="0">
                <a:solidFill>
                  <a:srgbClr val="003473"/>
                </a:solidFill>
                <a:latin typeface="Arial" panose="020B0604020202020204" pitchFamily="34" charset="0"/>
                <a:cs typeface="Arial" panose="020B0604020202020204" pitchFamily="34" charset="0"/>
              </a:rPr>
              <a:t>.</a:t>
            </a:r>
            <a:endParaRPr lang="es" sz="2400" dirty="0">
              <a:solidFill>
                <a:srgbClr val="003473"/>
              </a:solidFill>
              <a:latin typeface="Arial" panose="020B0604020202020204" pitchFamily="34" charset="0"/>
              <a:cs typeface="Arial" panose="020B0604020202020204" pitchFamily="34" charset="0"/>
            </a:endParaRPr>
          </a:p>
          <a:p>
            <a:pPr lvl="0"/>
            <a:r>
              <a:rPr lang="es" sz="2400" b="1" dirty="0">
                <a:solidFill>
                  <a:srgbClr val="003473"/>
                </a:solidFill>
                <a:latin typeface="Arial" panose="020B0604020202020204" pitchFamily="34" charset="0"/>
                <a:cs typeface="Arial" panose="020B0604020202020204" pitchFamily="34" charset="0"/>
              </a:rPr>
              <a:t>Señales de fiebre</a:t>
            </a:r>
            <a:r>
              <a:rPr lang="es" sz="2400" dirty="0">
                <a:solidFill>
                  <a:srgbClr val="003473"/>
                </a:solidFill>
                <a:latin typeface="Arial" panose="020B0604020202020204" pitchFamily="34" charset="0"/>
                <a:cs typeface="Arial" panose="020B0604020202020204" pitchFamily="34" charset="0"/>
              </a:rPr>
              <a:t> (calentura, rubor en el rostro, cambio en la conducta del niño).</a:t>
            </a:r>
          </a:p>
          <a:p>
            <a:pPr lvl="0"/>
            <a:r>
              <a:rPr lang="es" sz="2400" dirty="0">
                <a:solidFill>
                  <a:srgbClr val="003473"/>
                </a:solidFill>
                <a:latin typeface="Arial" panose="020B0604020202020204" pitchFamily="34" charset="0"/>
                <a:cs typeface="Arial" panose="020B0604020202020204" pitchFamily="34" charset="0"/>
              </a:rPr>
              <a:t>Sarpullidos en la </a:t>
            </a:r>
            <a:r>
              <a:rPr lang="es" sz="2400" b="1" dirty="0">
                <a:solidFill>
                  <a:srgbClr val="003473"/>
                </a:solidFill>
                <a:latin typeface="Arial" panose="020B0604020202020204" pitchFamily="34" charset="0"/>
                <a:cs typeface="Arial" panose="020B0604020202020204" pitchFamily="34" charset="0"/>
              </a:rPr>
              <a:t>piel</a:t>
            </a:r>
            <a:r>
              <a:rPr lang="es" sz="2400" dirty="0">
                <a:solidFill>
                  <a:srgbClr val="003473"/>
                </a:solidFill>
                <a:latin typeface="Arial" panose="020B0604020202020204" pitchFamily="34" charset="0"/>
                <a:cs typeface="Arial" panose="020B0604020202020204" pitchFamily="34" charset="0"/>
              </a:rPr>
              <a:t>, comezón en la piel o cuero cabelludo, manchas inusuales, hinchazón o moretones.</a:t>
            </a:r>
          </a:p>
          <a:p>
            <a:pPr lvl="0"/>
            <a:r>
              <a:rPr lang="es" sz="2400" dirty="0">
                <a:solidFill>
                  <a:srgbClr val="003473"/>
                </a:solidFill>
                <a:latin typeface="Arial" panose="020B0604020202020204" pitchFamily="34" charset="0"/>
                <a:cs typeface="Arial" panose="020B0604020202020204" pitchFamily="34" charset="0"/>
              </a:rPr>
              <a:t>Quejas de </a:t>
            </a:r>
            <a:r>
              <a:rPr lang="es" sz="2400" b="1" dirty="0">
                <a:solidFill>
                  <a:srgbClr val="003473"/>
                </a:solidFill>
                <a:latin typeface="Arial" panose="020B0604020202020204" pitchFamily="34" charset="0"/>
                <a:cs typeface="Arial" panose="020B0604020202020204" pitchFamily="34" charset="0"/>
              </a:rPr>
              <a:t>dolor</a:t>
            </a:r>
            <a:r>
              <a:rPr lang="es" sz="2400" dirty="0">
                <a:solidFill>
                  <a:srgbClr val="003473"/>
                </a:solidFill>
                <a:latin typeface="Arial" panose="020B0604020202020204" pitchFamily="34" charset="0"/>
                <a:cs typeface="Arial" panose="020B0604020202020204" pitchFamily="34" charset="0"/>
              </a:rPr>
              <a:t> o de que simplemente </a:t>
            </a:r>
            <a:r>
              <a:rPr lang="es" sz="2400" b="1" dirty="0">
                <a:solidFill>
                  <a:srgbClr val="003473"/>
                </a:solidFill>
                <a:latin typeface="Arial" panose="020B0604020202020204" pitchFamily="34" charset="0"/>
                <a:cs typeface="Arial" panose="020B0604020202020204" pitchFamily="34" charset="0"/>
              </a:rPr>
              <a:t>no se siente bien</a:t>
            </a:r>
            <a:r>
              <a:rPr lang="es" sz="2400" dirty="0">
                <a:solidFill>
                  <a:srgbClr val="003473"/>
                </a:solidFill>
                <a:latin typeface="Arial" panose="020B0604020202020204" pitchFamily="34" charset="0"/>
                <a:cs typeface="Arial" panose="020B0604020202020204" pitchFamily="34" charset="0"/>
              </a:rPr>
              <a:t>.</a:t>
            </a:r>
          </a:p>
          <a:p>
            <a:pPr lvl="0"/>
            <a:r>
              <a:rPr lang="es" sz="2400" dirty="0">
                <a:solidFill>
                  <a:srgbClr val="003473"/>
                </a:solidFill>
                <a:latin typeface="Arial" panose="020B0604020202020204" pitchFamily="34" charset="0"/>
                <a:cs typeface="Arial" panose="020B0604020202020204" pitchFamily="34" charset="0"/>
              </a:rPr>
              <a:t>Otros signos y síntomas de enfermedad </a:t>
            </a:r>
            <a:r>
              <a:rPr lang="es" sz="2400" b="1" dirty="0">
                <a:solidFill>
                  <a:srgbClr val="003473"/>
                </a:solidFill>
                <a:latin typeface="Arial" panose="020B0604020202020204" pitchFamily="34" charset="0"/>
                <a:cs typeface="Arial" panose="020B0604020202020204" pitchFamily="34" charset="0"/>
              </a:rPr>
              <a:t>(tiene tos o dificultades para respirar graves [sibilancia]; </a:t>
            </a:r>
            <a:r>
              <a:rPr lang="es-ES_tradnl" sz="2400" b="1" dirty="0">
                <a:solidFill>
                  <a:srgbClr val="003473"/>
                </a:solidFill>
                <a:latin typeface="Arial" panose="020B0604020202020204" pitchFamily="34" charset="0"/>
                <a:cs typeface="Arial" panose="020B0604020202020204" pitchFamily="34" charset="0"/>
              </a:rPr>
              <a:t>goteo nasal o secreción en</a:t>
            </a:r>
            <a:r>
              <a:rPr lang="es" sz="2400" b="1" dirty="0">
                <a:solidFill>
                  <a:srgbClr val="003473"/>
                </a:solidFill>
                <a:latin typeface="Arial" panose="020B0604020202020204" pitchFamily="34" charset="0"/>
                <a:cs typeface="Arial" panose="020B0604020202020204" pitchFamily="34" charset="0"/>
              </a:rPr>
              <a:t> los oídos </a:t>
            </a:r>
            <a:r>
              <a:rPr lang="es-ES_tradnl" sz="2400" b="1" dirty="0">
                <a:solidFill>
                  <a:srgbClr val="003473"/>
                </a:solidFill>
                <a:latin typeface="Arial" panose="020B0604020202020204" pitchFamily="34" charset="0"/>
                <a:cs typeface="Arial" panose="020B0604020202020204" pitchFamily="34" charset="0"/>
              </a:rPr>
              <a:t>u</a:t>
            </a:r>
            <a:r>
              <a:rPr lang="es" sz="2400" b="1" dirty="0">
                <a:solidFill>
                  <a:srgbClr val="003473"/>
                </a:solidFill>
                <a:latin typeface="Arial" panose="020B0604020202020204" pitchFamily="34" charset="0"/>
                <a:cs typeface="Arial" panose="020B0604020202020204" pitchFamily="34" charset="0"/>
              </a:rPr>
              <a:t> ojos; tiene diarrea o vómitos).</a:t>
            </a:r>
          </a:p>
          <a:p>
            <a:pPr lvl="0"/>
            <a:r>
              <a:rPr lang="es" sz="2400" dirty="0">
                <a:solidFill>
                  <a:srgbClr val="003473"/>
                </a:solidFill>
                <a:latin typeface="Arial" panose="020B0604020202020204" pitchFamily="34" charset="0"/>
                <a:cs typeface="Arial" panose="020B0604020202020204" pitchFamily="34" charset="0"/>
              </a:rPr>
              <a:t>Pregunte si el </a:t>
            </a:r>
            <a:r>
              <a:rPr lang="es" sz="2400" b="1" dirty="0">
                <a:solidFill>
                  <a:srgbClr val="003473"/>
                </a:solidFill>
                <a:latin typeface="Arial" panose="020B0604020202020204" pitchFamily="34" charset="0"/>
                <a:cs typeface="Arial" panose="020B0604020202020204" pitchFamily="34" charset="0"/>
              </a:rPr>
              <a:t>niño u otros familiares han estado enfermos</a:t>
            </a:r>
            <a:r>
              <a:rPr lang="es" sz="2400" dirty="0">
                <a:solidFill>
                  <a:srgbClr val="003473"/>
                </a:solidFill>
                <a:latin typeface="Arial" panose="020B0604020202020204" pitchFamily="34" charset="0"/>
                <a:cs typeface="Arial" panose="020B0604020202020204" pitchFamily="34" charset="0"/>
              </a:rPr>
              <a:t> desde la última vez que asistió.</a:t>
            </a:r>
          </a:p>
          <a:p>
            <a:endParaRPr lang="en-US" sz="24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8788693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s" sz="3600" dirty="0">
                <a:solidFill>
                  <a:srgbClr val="003473"/>
                </a:solidFill>
                <a:cs typeface="Calibri" panose="020F0502020204030204" pitchFamily="34" charset="0"/>
              </a:rPr>
              <a:t>Niños levemente enfermos</a:t>
            </a:r>
          </a:p>
        </p:txBody>
      </p:sp>
      <p:sp>
        <p:nvSpPr>
          <p:cNvPr id="3" name="Content Placeholder 2"/>
          <p:cNvSpPr>
            <a:spLocks noGrp="1"/>
          </p:cNvSpPr>
          <p:nvPr>
            <p:ph idx="1"/>
            <p:custDataLst>
              <p:tags r:id="rId3"/>
            </p:custDataLst>
          </p:nvPr>
        </p:nvSpPr>
        <p:spPr>
          <a:xfrm>
            <a:off x="609601" y="1600202"/>
            <a:ext cx="5419726" cy="4525963"/>
          </a:xfrm>
        </p:spPr>
        <p:txBody>
          <a:bodyPr/>
          <a:lstStyle/>
          <a:p>
            <a:pPr marL="0" indent="0">
              <a:buNone/>
            </a:pPr>
            <a:r>
              <a:rPr lang="es" sz="2400" dirty="0">
                <a:solidFill>
                  <a:srgbClr val="003473"/>
                </a:solidFill>
                <a:latin typeface="Arial" panose="020B0604020202020204" pitchFamily="34" charset="0"/>
                <a:cs typeface="Arial" panose="020B0604020202020204" pitchFamily="34" charset="0"/>
              </a:rPr>
              <a:t>Cuando haya niños levemente enfermos en su programa: </a:t>
            </a:r>
            <a:endParaRPr lang="en-US" sz="2400" dirty="0">
              <a:latin typeface="Arial" panose="020B0604020202020204" pitchFamily="34" charset="0"/>
              <a:cs typeface="Arial" panose="020B0604020202020204" pitchFamily="34" charset="0"/>
            </a:endParaRPr>
          </a:p>
          <a:p>
            <a:r>
              <a:rPr lang="es" sz="2400" dirty="0">
                <a:solidFill>
                  <a:srgbClr val="003473"/>
                </a:solidFill>
                <a:latin typeface="Arial" panose="020B0604020202020204" pitchFamily="34" charset="0"/>
                <a:cs typeface="Arial" panose="020B0604020202020204" pitchFamily="34" charset="0"/>
              </a:rPr>
              <a:t>Disponga un área (o habitación especial) donde estos puedan pasar tiempo de silencio y reposo</a:t>
            </a:r>
            <a:r>
              <a:rPr lang="es" sz="2400" i="1" dirty="0">
                <a:solidFill>
                  <a:srgbClr val="003473"/>
                </a:solidFill>
                <a:latin typeface="Arial" panose="020B0604020202020204" pitchFamily="34" charset="0"/>
                <a:cs typeface="Arial" panose="020B0604020202020204" pitchFamily="34" charset="0"/>
              </a:rPr>
              <a:t> mientras están bajo supervisión</a:t>
            </a:r>
            <a:r>
              <a:rPr lang="es" sz="2400" dirty="0">
                <a:solidFill>
                  <a:srgbClr val="003473"/>
                </a:solidFill>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r>
              <a:rPr lang="es" sz="2400" b="1" dirty="0">
                <a:solidFill>
                  <a:srgbClr val="003473"/>
                </a:solidFill>
                <a:latin typeface="Arial" panose="020B0604020202020204" pitchFamily="34" charset="0"/>
                <a:cs typeface="Arial" panose="020B0604020202020204" pitchFamily="34" charset="0"/>
              </a:rPr>
              <a:t>No deje a los niños sin supervisión.</a:t>
            </a:r>
          </a:p>
        </p:txBody>
      </p:sp>
      <p:pic>
        <p:nvPicPr>
          <p:cNvPr id="4" name="Picture 3">
            <a:extLst>
              <a:ext uri="{FF2B5EF4-FFF2-40B4-BE49-F238E27FC236}">
                <a16:creationId xmlns:a16="http://schemas.microsoft.com/office/drawing/2014/main" id="{C4FD97C3-500A-B0AA-9B0E-1ACAD22CF434}"/>
              </a:ext>
            </a:extLst>
          </p:cNvPr>
          <p:cNvPicPr>
            <a:picLocks noChangeAspect="1"/>
          </p:cNvPicPr>
          <p:nvPr/>
        </p:nvPicPr>
        <p:blipFill>
          <a:blip r:embed="rId6"/>
          <a:srcRect/>
          <a:stretch/>
        </p:blipFill>
        <p:spPr>
          <a:xfrm>
            <a:off x="6534150" y="1654176"/>
            <a:ext cx="5419725" cy="3613150"/>
          </a:xfrm>
          <a:prstGeom prst="rect">
            <a:avLst/>
          </a:prstGeom>
        </p:spPr>
      </p:pic>
    </p:spTree>
    <p:custDataLst>
      <p:tags r:id="rId1"/>
    </p:custDataLst>
    <p:extLst>
      <p:ext uri="{BB962C8B-B14F-4D97-AF65-F5344CB8AC3E}">
        <p14:creationId xmlns:p14="http://schemas.microsoft.com/office/powerpoint/2010/main" val="242486875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s" sz="3600" dirty="0">
                <a:solidFill>
                  <a:srgbClr val="003473"/>
                </a:solidFill>
                <a:cs typeface="Calibri" panose="020F0502020204030204" pitchFamily="34" charset="0"/>
              </a:rPr>
              <a:t>Precauciones habituales:</a:t>
            </a:r>
          </a:p>
        </p:txBody>
      </p:sp>
      <p:sp>
        <p:nvSpPr>
          <p:cNvPr id="3" name="Content Placeholder 2"/>
          <p:cNvSpPr>
            <a:spLocks noGrp="1"/>
          </p:cNvSpPr>
          <p:nvPr>
            <p:ph idx="1"/>
            <p:custDataLst>
              <p:tags r:id="rId3"/>
            </p:custDataLst>
          </p:nvPr>
        </p:nvSpPr>
        <p:spPr/>
        <p:txBody>
          <a:bodyPr>
            <a:normAutofit/>
          </a:bodyPr>
          <a:lstStyle/>
          <a:p>
            <a:pPr marL="0" indent="0">
              <a:buNone/>
            </a:pPr>
            <a:r>
              <a:rPr lang="es" sz="2400" dirty="0">
                <a:solidFill>
                  <a:srgbClr val="003473"/>
                </a:solidFill>
                <a:latin typeface="Arial" panose="020B0604020202020204" pitchFamily="34" charset="0"/>
                <a:cs typeface="Arial" panose="020B0604020202020204" pitchFamily="34" charset="0"/>
              </a:rPr>
              <a:t>Si entra en contacto con sangre y líquidos corporales (esté un niño enfermo o no) siempre recuerde:</a:t>
            </a:r>
          </a:p>
          <a:p>
            <a:r>
              <a:rPr lang="es" sz="2400" dirty="0">
                <a:solidFill>
                  <a:srgbClr val="003473"/>
                </a:solidFill>
                <a:latin typeface="Arial" panose="020B0604020202020204" pitchFamily="34" charset="0"/>
                <a:cs typeface="Arial" panose="020B0604020202020204" pitchFamily="34" charset="0"/>
              </a:rPr>
              <a:t>Lavarse las manos correctamente.</a:t>
            </a:r>
          </a:p>
          <a:p>
            <a:r>
              <a:rPr lang="es" sz="2400" dirty="0">
                <a:solidFill>
                  <a:srgbClr val="003473"/>
                </a:solidFill>
                <a:latin typeface="Arial" panose="020B0604020202020204" pitchFamily="34" charset="0"/>
                <a:cs typeface="Arial" panose="020B0604020202020204" pitchFamily="34" charset="0"/>
              </a:rPr>
              <a:t>Utilizar guantes no permeables adecuados.</a:t>
            </a:r>
          </a:p>
          <a:p>
            <a:r>
              <a:rPr lang="es" sz="2400" dirty="0">
                <a:solidFill>
                  <a:srgbClr val="003473"/>
                </a:solidFill>
                <a:latin typeface="Arial" panose="020B0604020202020204" pitchFamily="34" charset="0"/>
                <a:cs typeface="Arial" panose="020B0604020202020204" pitchFamily="34" charset="0"/>
              </a:rPr>
              <a:t>Desechar la basura adecuadamente.</a:t>
            </a:r>
          </a:p>
          <a:p>
            <a:r>
              <a:rPr lang="es" sz="2400" dirty="0">
                <a:solidFill>
                  <a:srgbClr val="003473"/>
                </a:solidFill>
                <a:latin typeface="Arial" panose="020B0604020202020204" pitchFamily="34" charset="0"/>
                <a:cs typeface="Arial" panose="020B0604020202020204" pitchFamily="34" charset="0"/>
              </a:rPr>
              <a:t>Limpiar, higienizar y desinfectar de forma correcta las superficies en el ambiente.</a:t>
            </a:r>
          </a:p>
        </p:txBody>
      </p:sp>
    </p:spTree>
    <p:custDataLst>
      <p:tags r:id="rId1"/>
    </p:custDataLst>
    <p:extLst>
      <p:ext uri="{BB962C8B-B14F-4D97-AF65-F5344CB8AC3E}">
        <p14:creationId xmlns:p14="http://schemas.microsoft.com/office/powerpoint/2010/main" val="286851786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2057400" y="558140"/>
            <a:ext cx="8642268" cy="2660073"/>
          </a:xfrm>
        </p:spPr>
        <p:txBody>
          <a:bodyPr>
            <a:noAutofit/>
          </a:bodyPr>
          <a:lstStyle/>
          <a:p>
            <a:pPr algn="l"/>
            <a:r>
              <a:rPr lang="es" sz="3600" dirty="0">
                <a:solidFill>
                  <a:srgbClr val="003473"/>
                </a:solidFill>
                <a:latin typeface="Arial" panose="020B0604020202020204" pitchFamily="34" charset="0"/>
                <a:cs typeface="Arial" panose="020B0604020202020204" pitchFamily="34" charset="0"/>
              </a:rPr>
              <a:t>Limpie y desinfecte de inmediato las superficies que se hayan ensuciado con sangre, heces, secreciones nasales y oculares, saliva, orina o vómito.</a:t>
            </a:r>
            <a:endParaRPr sz="3600" dirty="0">
              <a:latin typeface="Arial" panose="020B0604020202020204" pitchFamily="34" charset="0"/>
              <a:cs typeface="Arial" panose="020B0604020202020204" pitchFamily="34" charset="0"/>
            </a:endParaRPr>
          </a:p>
        </p:txBody>
      </p:sp>
      <p:pic>
        <p:nvPicPr>
          <p:cNvPr id="4" name="image20.png"/>
          <p:cNvPicPr>
            <a:picLocks noGrp="1"/>
          </p:cNvPicPr>
          <p:nvPr>
            <p:ph idx="1"/>
            <p:custDataLst>
              <p:tags r:id="rId3"/>
            </p:custDataLst>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2057400" y="3386169"/>
            <a:ext cx="8229600" cy="2770168"/>
          </a:xfrm>
          <a:prstGeom prst="rect">
            <a:avLst/>
          </a:prstGeom>
          <a:blipFill rotWithShape="1">
            <a:blip r:embed="rId8"/>
            <a:tile tx="0" ty="0" sx="100000" sy="100000" flip="none" algn="tl"/>
          </a:blipFill>
        </p:spPr>
      </p:pic>
    </p:spTree>
    <p:custDataLst>
      <p:tags r:id="rId1"/>
    </p:custDataLst>
    <p:extLst>
      <p:ext uri="{BB962C8B-B14F-4D97-AF65-F5344CB8AC3E}">
        <p14:creationId xmlns:p14="http://schemas.microsoft.com/office/powerpoint/2010/main" val="110456081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br>
              <a:rPr sz="2700" dirty="0"/>
            </a:br>
            <a:r>
              <a:rPr lang="es" dirty="0">
                <a:solidFill>
                  <a:srgbClr val="003473"/>
                </a:solidFill>
                <a:latin typeface="Arial"/>
              </a:rPr>
              <a:t>Cómo entender las enfermedades infecciosas en los entornos de cuidado infantil</a:t>
            </a:r>
            <a:br>
              <a:rPr dirty="0"/>
            </a:br>
            <a:endParaRPr dirty="0"/>
          </a:p>
        </p:txBody>
      </p:sp>
      <p:sp>
        <p:nvSpPr>
          <p:cNvPr id="5" name="Subtitle 4"/>
          <p:cNvSpPr>
            <a:spLocks noGrp="1"/>
          </p:cNvSpPr>
          <p:nvPr>
            <p:ph type="subTitle" idx="1"/>
          </p:nvPr>
        </p:nvSpPr>
        <p:spPr/>
        <p:txBody>
          <a:bodyPr/>
          <a:lstStyle/>
          <a:p>
            <a:r>
              <a:rPr lang="es">
                <a:solidFill>
                  <a:srgbClr val="898FA5"/>
                </a:solidFill>
                <a:latin typeface="Times New Roman"/>
              </a:rPr>
              <a:t>Módulo 1, sección 1</a:t>
            </a:r>
          </a:p>
        </p:txBody>
      </p:sp>
    </p:spTree>
    <p:custDataLst>
      <p:tags r:id="rId1"/>
    </p:custDataLst>
    <p:extLst>
      <p:ext uri="{BB962C8B-B14F-4D97-AF65-F5344CB8AC3E}">
        <p14:creationId xmlns:p14="http://schemas.microsoft.com/office/powerpoint/2010/main" val="261038762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609600" y="274638"/>
            <a:ext cx="6193971" cy="1143000"/>
          </a:xfrm>
        </p:spPr>
        <p:txBody>
          <a:bodyPr>
            <a:normAutofit/>
          </a:bodyPr>
          <a:lstStyle/>
          <a:p>
            <a:r>
              <a:rPr lang="es" sz="3600" dirty="0">
                <a:solidFill>
                  <a:srgbClr val="003473"/>
                </a:solidFill>
                <a:latin typeface="Arial" panose="020B0604020202020204" pitchFamily="34" charset="0"/>
                <a:cs typeface="Arial" panose="020B0604020202020204" pitchFamily="34" charset="0"/>
              </a:rPr>
              <a:t>Lavarse las manos</a:t>
            </a:r>
            <a:endParaRPr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custDataLst>
              <p:tags r:id="rId3"/>
            </p:custDataLst>
          </p:nvPr>
        </p:nvSpPr>
        <p:spPr>
          <a:xfrm>
            <a:off x="609600" y="1448935"/>
            <a:ext cx="6509657" cy="4525963"/>
          </a:xfrm>
        </p:spPr>
        <p:txBody>
          <a:bodyPr>
            <a:normAutofit/>
          </a:bodyPr>
          <a:lstStyle/>
          <a:p>
            <a:r>
              <a:rPr lang="es" sz="2800" dirty="0">
                <a:solidFill>
                  <a:srgbClr val="003473"/>
                </a:solidFill>
                <a:latin typeface="Arial" panose="020B0604020202020204" pitchFamily="34" charset="0"/>
                <a:cs typeface="Arial" panose="020B0604020202020204" pitchFamily="34" charset="0"/>
              </a:rPr>
              <a:t>Lavarse las manos es la medida de control de infecciones más importante para prevenir enfermedades.</a:t>
            </a:r>
            <a:endParaRPr lang="en-US" sz="2800" dirty="0">
              <a:latin typeface="Arial" panose="020B0604020202020204" pitchFamily="34" charset="0"/>
              <a:cs typeface="Arial" panose="020B0604020202020204" pitchFamily="34" charset="0"/>
            </a:endParaRPr>
          </a:p>
          <a:p>
            <a:r>
              <a:rPr lang="es" sz="2800" dirty="0">
                <a:solidFill>
                  <a:srgbClr val="003473"/>
                </a:solidFill>
                <a:latin typeface="Arial" panose="020B0604020202020204" pitchFamily="34" charset="0"/>
                <a:cs typeface="Arial" panose="020B0604020202020204" pitchFamily="34" charset="0"/>
              </a:rPr>
              <a:t>Cuando los </a:t>
            </a:r>
            <a:r>
              <a:rPr lang="es" sz="2800" i="1" dirty="0">
                <a:solidFill>
                  <a:srgbClr val="003473"/>
                </a:solidFill>
                <a:latin typeface="Arial" panose="020B0604020202020204" pitchFamily="34" charset="0"/>
                <a:cs typeface="Arial" panose="020B0604020202020204" pitchFamily="34" charset="0"/>
              </a:rPr>
              <a:t>cuidadores</a:t>
            </a:r>
            <a:r>
              <a:rPr lang="es" sz="2800" dirty="0">
                <a:solidFill>
                  <a:srgbClr val="003473"/>
                </a:solidFill>
                <a:latin typeface="Arial" panose="020B0604020202020204" pitchFamily="34" charset="0"/>
                <a:cs typeface="Arial" panose="020B0604020202020204" pitchFamily="34" charset="0"/>
              </a:rPr>
              <a:t>, </a:t>
            </a:r>
            <a:r>
              <a:rPr lang="es" sz="2800" i="1" dirty="0">
                <a:solidFill>
                  <a:srgbClr val="003473"/>
                </a:solidFill>
                <a:latin typeface="Arial" panose="020B0604020202020204" pitchFamily="34" charset="0"/>
                <a:cs typeface="Arial" panose="020B0604020202020204" pitchFamily="34" charset="0"/>
              </a:rPr>
              <a:t>niños</a:t>
            </a:r>
            <a:r>
              <a:rPr lang="es" sz="2800" dirty="0">
                <a:solidFill>
                  <a:srgbClr val="003473"/>
                </a:solidFill>
                <a:latin typeface="Arial" panose="020B0604020202020204" pitchFamily="34" charset="0"/>
                <a:cs typeface="Arial" panose="020B0604020202020204" pitchFamily="34" charset="0"/>
              </a:rPr>
              <a:t> y </a:t>
            </a:r>
            <a:r>
              <a:rPr lang="es" sz="2800" i="1" dirty="0">
                <a:solidFill>
                  <a:srgbClr val="003473"/>
                </a:solidFill>
                <a:latin typeface="Arial" panose="020B0604020202020204" pitchFamily="34" charset="0"/>
                <a:cs typeface="Arial" panose="020B0604020202020204" pitchFamily="34" charset="0"/>
              </a:rPr>
              <a:t>padres</a:t>
            </a:r>
            <a:r>
              <a:rPr lang="es" sz="2800" dirty="0">
                <a:solidFill>
                  <a:srgbClr val="003473"/>
                </a:solidFill>
                <a:latin typeface="Arial" panose="020B0604020202020204" pitchFamily="34" charset="0"/>
                <a:cs typeface="Arial" panose="020B0604020202020204" pitchFamily="34" charset="0"/>
              </a:rPr>
              <a:t> se lavan las manos en los horarios indicados y con la técnica correcta, el número de enfermedades en los centros de cuidado infantil puede reducirse drásticamente.</a:t>
            </a:r>
          </a:p>
          <a:p>
            <a:endParaRPr lang="en-US" sz="2800" dirty="0">
              <a:latin typeface="Arial" panose="020B0604020202020204" pitchFamily="34" charset="0"/>
              <a:cs typeface="Arial" panose="020B0604020202020204" pitchFamily="34" charset="0"/>
            </a:endParaRPr>
          </a:p>
        </p:txBody>
      </p:sp>
      <p:pic>
        <p:nvPicPr>
          <p:cNvPr id="4" name="Picture 3" descr="A young child cleaning her hands&#10;&#10;Description automatically generated">
            <a:extLst>
              <a:ext uri="{FF2B5EF4-FFF2-40B4-BE49-F238E27FC236}">
                <a16:creationId xmlns:a16="http://schemas.microsoft.com/office/drawing/2014/main" id="{DE334D70-1118-CAEE-3697-2221EDC9DFB9}"/>
              </a:ext>
            </a:extLst>
          </p:cNvPr>
          <p:cNvPicPr>
            <a:picLocks noChangeAspect="1"/>
          </p:cNvPicPr>
          <p:nvPr/>
        </p:nvPicPr>
        <p:blipFill rotWithShape="1">
          <a:blip r:embed="rId6"/>
          <a:srcRect t="7778" b="10556"/>
          <a:stretch/>
        </p:blipFill>
        <p:spPr>
          <a:xfrm>
            <a:off x="7300332" y="352425"/>
            <a:ext cx="4574286" cy="5600700"/>
          </a:xfrm>
          <a:prstGeom prst="rect">
            <a:avLst/>
          </a:prstGeom>
        </p:spPr>
      </p:pic>
    </p:spTree>
    <p:custDataLst>
      <p:tags r:id="rId1"/>
    </p:custDataLst>
    <p:extLst>
      <p:ext uri="{BB962C8B-B14F-4D97-AF65-F5344CB8AC3E}">
        <p14:creationId xmlns:p14="http://schemas.microsoft.com/office/powerpoint/2010/main" val="194593181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817914" y="2070894"/>
            <a:ext cx="3200400" cy="2716212"/>
          </a:xfrm>
        </p:spPr>
        <p:txBody>
          <a:bodyPr>
            <a:normAutofit/>
          </a:bodyPr>
          <a:lstStyle/>
          <a:p>
            <a:r>
              <a:rPr lang="es" sz="3600" dirty="0">
                <a:solidFill>
                  <a:srgbClr val="003473"/>
                </a:solidFill>
                <a:cs typeface="Calibri" panose="020F0502020204030204" pitchFamily="34" charset="0"/>
              </a:rPr>
              <a:t>Demostración de lavado de manos</a:t>
            </a:r>
          </a:p>
        </p:txBody>
      </p:sp>
      <p:pic>
        <p:nvPicPr>
          <p:cNvPr id="5" name="Content Placeholder 4"/>
          <p:cNvPicPr>
            <a:picLocks noGrp="1" noChangeAspect="1"/>
          </p:cNvPicPr>
          <p:nvPr>
            <p:ph idx="1"/>
          </p:nvPr>
        </p:nvPicPr>
        <p:blipFill rotWithShape="1">
          <a:blip r:embed="rId5"/>
          <a:srcRect b="6896"/>
          <a:stretch/>
        </p:blipFill>
        <p:spPr>
          <a:xfrm>
            <a:off x="6508295" y="92874"/>
            <a:ext cx="5411561" cy="6672252"/>
          </a:xfrm>
          <a:prstGeom prst="rect">
            <a:avLst/>
          </a:prstGeom>
          <a:ln w="19050">
            <a:solidFill>
              <a:srgbClr val="002060"/>
            </a:solidFill>
          </a:ln>
        </p:spPr>
      </p:pic>
    </p:spTree>
    <p:custDataLst>
      <p:tags r:id="rId1"/>
    </p:custDataLst>
    <p:extLst>
      <p:ext uri="{BB962C8B-B14F-4D97-AF65-F5344CB8AC3E}">
        <p14:creationId xmlns:p14="http://schemas.microsoft.com/office/powerpoint/2010/main" val="334905498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F7CF973-4640-4BDC-AF38-E29E359DE884}"/>
              </a:ext>
            </a:extLst>
          </p:cNvPr>
          <p:cNvSpPr>
            <a:spLocks noGrp="1"/>
          </p:cNvSpPr>
          <p:nvPr>
            <p:ph type="title"/>
          </p:nvPr>
        </p:nvSpPr>
        <p:spPr>
          <a:xfrm>
            <a:off x="6763432" y="555351"/>
            <a:ext cx="3764950" cy="737733"/>
          </a:xfrm>
        </p:spPr>
        <p:txBody>
          <a:bodyPr>
            <a:noAutofit/>
          </a:bodyPr>
          <a:lstStyle/>
          <a:p>
            <a:r>
              <a:rPr lang="es-MX" sz="2400" dirty="0">
                <a:latin typeface="Arial" panose="020B0604020202020204" pitchFamily="34" charset="0"/>
                <a:cs typeface="Arial" panose="020B0604020202020204" pitchFamily="34" charset="0"/>
              </a:rPr>
              <a:t>Cuándo lavarse las manos</a:t>
            </a:r>
            <a:endParaRPr lang="en-US" sz="2400" dirty="0">
              <a:latin typeface="Arial" panose="020B0604020202020204" pitchFamily="34" charset="0"/>
              <a:cs typeface="Arial" panose="020B0604020202020204" pitchFamily="34" charset="0"/>
            </a:endParaRPr>
          </a:p>
        </p:txBody>
      </p:sp>
      <p:pic>
        <p:nvPicPr>
          <p:cNvPr id="9" name="Content Placeholder 8">
            <a:extLst>
              <a:ext uri="{FF2B5EF4-FFF2-40B4-BE49-F238E27FC236}">
                <a16:creationId xmlns:a16="http://schemas.microsoft.com/office/drawing/2014/main" id="{A813E600-30C5-44A0-9D3F-0A55D862B4AC}"/>
              </a:ext>
            </a:extLst>
          </p:cNvPr>
          <p:cNvPicPr>
            <a:picLocks noGrp="1" noChangeAspect="1"/>
          </p:cNvPicPr>
          <p:nvPr>
            <p:ph sz="half" idx="1"/>
          </p:nvPr>
        </p:nvPicPr>
        <p:blipFill rotWithShape="1">
          <a:blip r:embed="rId4"/>
          <a:srcRect l="12919" r="1670"/>
          <a:stretch/>
        </p:blipFill>
        <p:spPr>
          <a:xfrm rot="16200000">
            <a:off x="-324429" y="629230"/>
            <a:ext cx="6723088" cy="5464627"/>
          </a:xfrm>
          <a:prstGeom prst="rect">
            <a:avLst/>
          </a:prstGeom>
          <a:ln w="28575">
            <a:noFill/>
          </a:ln>
        </p:spPr>
      </p:pic>
      <p:sp>
        <p:nvSpPr>
          <p:cNvPr id="2" name="TextBox 1">
            <a:extLst>
              <a:ext uri="{FF2B5EF4-FFF2-40B4-BE49-F238E27FC236}">
                <a16:creationId xmlns:a16="http://schemas.microsoft.com/office/drawing/2014/main" id="{393345FF-872B-F90F-AEAA-18F788FEFBD5}"/>
              </a:ext>
            </a:extLst>
          </p:cNvPr>
          <p:cNvSpPr txBox="1"/>
          <p:nvPr/>
        </p:nvSpPr>
        <p:spPr>
          <a:xfrm>
            <a:off x="6763432" y="1829699"/>
            <a:ext cx="4542824" cy="3970318"/>
          </a:xfrm>
          <a:prstGeom prst="rect">
            <a:avLst/>
          </a:prstGeom>
          <a:noFill/>
          <a:ln w="28575">
            <a:solidFill>
              <a:srgbClr val="F7941E"/>
            </a:solidFill>
          </a:ln>
        </p:spPr>
        <p:txBody>
          <a:bodyPr wrap="square" rtlCol="0">
            <a:spAutoFit/>
          </a:bodyPr>
          <a:lstStyle/>
          <a:p>
            <a:pPr marL="0" indent="0">
              <a:buNone/>
            </a:pPr>
            <a:r>
              <a:rPr lang="es-ES" sz="1800" dirty="0">
                <a:latin typeface="Arial" panose="020B0604020202020204" pitchFamily="34" charset="0"/>
                <a:cs typeface="Arial" panose="020B0604020202020204" pitchFamily="34" charset="0"/>
              </a:rPr>
              <a:t>¿Y el sanitizante para manos?</a:t>
            </a:r>
          </a:p>
          <a:p>
            <a:pPr marL="0" indent="0">
              <a:buNone/>
            </a:pPr>
            <a:r>
              <a:rPr lang="es-MX" sz="1800" dirty="0">
                <a:latin typeface="Arial" panose="020B0604020202020204" pitchFamily="34" charset="0"/>
                <a:cs typeface="Arial" panose="020B0604020202020204" pitchFamily="34" charset="0"/>
              </a:rPr>
              <a:t>El sanitizante de manos solo se debe usar en las manos que están visiblemente limpias, cuando no hay acceso al jabón y agua. </a:t>
            </a:r>
          </a:p>
          <a:p>
            <a:pPr marL="285750" indent="-285750">
              <a:buFont typeface="Arial" panose="020B0604020202020204" pitchFamily="34" charset="0"/>
              <a:buChar char="•"/>
            </a:pPr>
            <a:r>
              <a:rPr lang="es-MX" sz="1800" dirty="0">
                <a:latin typeface="Arial" panose="020B0604020202020204" pitchFamily="34" charset="0"/>
                <a:cs typeface="Arial" panose="020B0604020202020204" pitchFamily="34" charset="0"/>
              </a:rPr>
              <a:t>Use sanitizantes de manos que contienen 60-95% de alcohol según la etiqueta del producto.</a:t>
            </a:r>
          </a:p>
          <a:p>
            <a:pPr marL="285750" indent="-285750">
              <a:buFont typeface="Arial" panose="020B0604020202020204" pitchFamily="34" charset="0"/>
              <a:buChar char="•"/>
            </a:pPr>
            <a:r>
              <a:rPr lang="es-MX" sz="1800" dirty="0">
                <a:latin typeface="Arial" panose="020B0604020202020204" pitchFamily="34" charset="0"/>
                <a:cs typeface="Arial" panose="020B0604020202020204" pitchFamily="34" charset="0"/>
              </a:rPr>
              <a:t>Mantenga el sanitizante fuera del alcance de los niños.</a:t>
            </a:r>
          </a:p>
          <a:p>
            <a:pPr marL="285750" indent="-285750">
              <a:buFont typeface="Arial" panose="020B0604020202020204" pitchFamily="34" charset="0"/>
              <a:buChar char="•"/>
            </a:pPr>
            <a:r>
              <a:rPr lang="es-ES" sz="1800" dirty="0">
                <a:latin typeface="Arial" panose="020B0604020202020204" pitchFamily="34" charset="0"/>
                <a:cs typeface="Arial" panose="020B0604020202020204" pitchFamily="34" charset="0"/>
              </a:rPr>
              <a:t>Tenga en cuenta: el uso de desinfectante para manos no elimina los alérgenos ni las toxinas de las manos</a:t>
            </a:r>
            <a:r>
              <a:rPr lang="en-US" sz="1800" dirty="0">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311288644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sz="3600" dirty="0">
                <a:latin typeface="Arial" panose="020B0604020202020204" pitchFamily="34" charset="0"/>
                <a:cs typeface="Arial" panose="020B0604020202020204" pitchFamily="34" charset="0"/>
              </a:rPr>
              <a:t>Lavado de manos para los niños</a:t>
            </a:r>
          </a:p>
        </p:txBody>
      </p:sp>
      <p:pic>
        <p:nvPicPr>
          <p:cNvPr id="5" name="Online Media 4" title="How to wash your hands using Brother John (Frère Jacques)! For teaching kids but great for everyone">
            <a:hlinkClick r:id="" action="ppaction://media"/>
            <a:extLst>
              <a:ext uri="{FF2B5EF4-FFF2-40B4-BE49-F238E27FC236}">
                <a16:creationId xmlns:a16="http://schemas.microsoft.com/office/drawing/2014/main" id="{43594CAE-19E5-0040-1E3B-41E0CA80B2C6}"/>
              </a:ext>
            </a:extLst>
          </p:cNvPr>
          <p:cNvPicPr>
            <a:picLocks noGrp="1" noRot="1" noChangeAspect="1"/>
          </p:cNvPicPr>
          <p:nvPr>
            <p:ph idx="1"/>
            <a:videoFile r:link="rId1"/>
          </p:nvPr>
        </p:nvPicPr>
        <p:blipFill>
          <a:blip r:embed="rId4"/>
          <a:stretch>
            <a:fillRect/>
          </a:stretch>
        </p:blipFill>
        <p:spPr>
          <a:xfrm>
            <a:off x="2090737" y="1310833"/>
            <a:ext cx="8010525" cy="4525963"/>
          </a:xfrm>
          <a:prstGeom prst="rect">
            <a:avLst/>
          </a:prstGeom>
        </p:spPr>
      </p:pic>
    </p:spTree>
    <p:extLst>
      <p:ext uri="{BB962C8B-B14F-4D97-AF65-F5344CB8AC3E}">
        <p14:creationId xmlns:p14="http://schemas.microsoft.com/office/powerpoint/2010/main" val="13148407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s" sz="4000" dirty="0">
                <a:solidFill>
                  <a:srgbClr val="003473"/>
                </a:solidFill>
                <a:latin typeface="Arial" panose="020B0604020202020204" pitchFamily="34" charset="0"/>
                <a:cs typeface="Arial" panose="020B0604020202020204" pitchFamily="34" charset="0"/>
              </a:rPr>
              <a:t>Cuándo usar guantes desechables</a:t>
            </a:r>
          </a:p>
        </p:txBody>
      </p:sp>
      <p:sp>
        <p:nvSpPr>
          <p:cNvPr id="3" name="Content Placeholder 2"/>
          <p:cNvSpPr>
            <a:spLocks noGrp="1"/>
          </p:cNvSpPr>
          <p:nvPr>
            <p:ph idx="1"/>
            <p:custDataLst>
              <p:tags r:id="rId3"/>
            </p:custDataLst>
          </p:nvPr>
        </p:nvSpPr>
        <p:spPr/>
        <p:txBody>
          <a:bodyPr>
            <a:normAutofit/>
          </a:bodyPr>
          <a:lstStyle/>
          <a:p>
            <a:pPr lvl="1">
              <a:buFont typeface="Arial" panose="020B0604020202020204" pitchFamily="34" charset="0"/>
              <a:buChar char="•"/>
            </a:pPr>
            <a:r>
              <a:rPr lang="es" sz="2400" dirty="0">
                <a:solidFill>
                  <a:srgbClr val="003473"/>
                </a:solidFill>
                <a:latin typeface="Arial" panose="020B0604020202020204" pitchFamily="34" charset="0"/>
                <a:cs typeface="Arial" panose="020B0604020202020204" pitchFamily="34" charset="0"/>
              </a:rPr>
              <a:t>Al entrar en contacto con sangre o líquidos corporales de un niño (primeros auxilios, sangrado nasal, al cambiar un pa</a:t>
            </a:r>
            <a:r>
              <a:rPr lang="es-ES_tradnl" sz="2400" dirty="0">
                <a:solidFill>
                  <a:srgbClr val="003473"/>
                </a:solidFill>
                <a:latin typeface="Arial" panose="020B0604020202020204" pitchFamily="34" charset="0"/>
                <a:cs typeface="Arial" panose="020B0604020202020204" pitchFamily="34" charset="0"/>
              </a:rPr>
              <a:t>ñ</a:t>
            </a:r>
            <a:r>
              <a:rPr lang="es" sz="2400" dirty="0">
                <a:solidFill>
                  <a:srgbClr val="003473"/>
                </a:solidFill>
                <a:latin typeface="Arial" panose="020B0604020202020204" pitchFamily="34" charset="0"/>
                <a:cs typeface="Arial" panose="020B0604020202020204" pitchFamily="34" charset="0"/>
              </a:rPr>
              <a:t>al con diarrea </a:t>
            </a:r>
            <a:r>
              <a:rPr lang="es-ES_tradnl" sz="2400" dirty="0">
                <a:solidFill>
                  <a:srgbClr val="003473"/>
                </a:solidFill>
                <a:latin typeface="Arial" panose="020B0604020202020204" pitchFamily="34" charset="0"/>
                <a:cs typeface="Arial" panose="020B0604020202020204" pitchFamily="34" charset="0"/>
              </a:rPr>
              <a:t>ensangrentada</a:t>
            </a:r>
            <a:r>
              <a:rPr lang="es" sz="2400" dirty="0">
                <a:solidFill>
                  <a:srgbClr val="003473"/>
                </a:solidFill>
                <a:latin typeface="Arial" panose="020B0604020202020204" pitchFamily="34" charset="0"/>
                <a:cs typeface="Arial" panose="020B0604020202020204" pitchFamily="34" charset="0"/>
              </a:rPr>
              <a:t>).</a:t>
            </a:r>
          </a:p>
          <a:p>
            <a:pPr lvl="1">
              <a:buFont typeface="Arial" panose="020B0604020202020204" pitchFamily="34" charset="0"/>
              <a:buChar char="•"/>
            </a:pPr>
            <a:r>
              <a:rPr lang="es" sz="2400" dirty="0">
                <a:solidFill>
                  <a:srgbClr val="003473"/>
                </a:solidFill>
                <a:latin typeface="Arial" panose="020B0604020202020204" pitchFamily="34" charset="0"/>
                <a:cs typeface="Arial" panose="020B0604020202020204" pitchFamily="34" charset="0"/>
              </a:rPr>
              <a:t>Al limpiar superficies o manejar ropa y suministros que tengan sangre o líquidos corporales (vómito, orina o heces).</a:t>
            </a:r>
          </a:p>
          <a:p>
            <a:pPr lvl="1">
              <a:buFont typeface="Arial" panose="020B0604020202020204" pitchFamily="34" charset="0"/>
              <a:buChar char="•"/>
            </a:pPr>
            <a:r>
              <a:rPr lang="es" sz="2400" dirty="0">
                <a:solidFill>
                  <a:srgbClr val="003473"/>
                </a:solidFill>
                <a:latin typeface="Arial" panose="020B0604020202020204" pitchFamily="34" charset="0"/>
                <a:cs typeface="Arial" panose="020B0604020202020204" pitchFamily="34" charset="0"/>
              </a:rPr>
              <a:t>Al tratar sarpullidos en la piel o lesiones supurantes.</a:t>
            </a:r>
          </a:p>
          <a:p>
            <a:pPr lvl="1">
              <a:buFont typeface="Arial" panose="020B0604020202020204" pitchFamily="34" charset="0"/>
              <a:buChar char="•"/>
            </a:pPr>
            <a:r>
              <a:rPr lang="es" sz="2400" dirty="0">
                <a:solidFill>
                  <a:srgbClr val="003473"/>
                </a:solidFill>
                <a:latin typeface="Arial" panose="020B0604020202020204" pitchFamily="34" charset="0"/>
                <a:cs typeface="Arial" panose="020B0604020202020204" pitchFamily="34" charset="0"/>
              </a:rPr>
              <a:t>Al brindar cuidado bucal, cuidado de los ojos y realizar procedimientos médicos especiales</a:t>
            </a:r>
            <a:r>
              <a:rPr lang="es-ES_tradnl" sz="2400" dirty="0">
                <a:solidFill>
                  <a:srgbClr val="003473"/>
                </a:solidFill>
                <a:latin typeface="Arial" panose="020B0604020202020204" pitchFamily="34" charset="0"/>
                <a:cs typeface="Arial" panose="020B0604020202020204" pitchFamily="34" charset="0"/>
              </a:rPr>
              <a:t>,</a:t>
            </a:r>
            <a:r>
              <a:rPr lang="es" sz="2400" dirty="0">
                <a:solidFill>
                  <a:srgbClr val="003473"/>
                </a:solidFill>
                <a:latin typeface="Arial" panose="020B0604020202020204" pitchFamily="34" charset="0"/>
                <a:cs typeface="Arial" panose="020B0604020202020204" pitchFamily="34" charset="0"/>
              </a:rPr>
              <a:t> como un pinchazo en el dedo para una prueba de glucosa en la sangre.</a:t>
            </a:r>
          </a:p>
        </p:txBody>
      </p:sp>
    </p:spTree>
    <p:custDataLst>
      <p:tags r:id="rId1"/>
    </p:custDataLst>
    <p:extLst>
      <p:ext uri="{BB962C8B-B14F-4D97-AF65-F5344CB8AC3E}">
        <p14:creationId xmlns:p14="http://schemas.microsoft.com/office/powerpoint/2010/main" val="384765423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965860" y="367874"/>
            <a:ext cx="10260280" cy="1143000"/>
          </a:xfrm>
        </p:spPr>
        <p:txBody>
          <a:bodyPr>
            <a:noAutofit/>
          </a:bodyPr>
          <a:lstStyle/>
          <a:p>
            <a:r>
              <a:rPr lang="es" sz="3600" dirty="0">
                <a:solidFill>
                  <a:srgbClr val="003473"/>
                </a:solidFill>
                <a:cs typeface="Calibri" panose="020F0502020204030204" pitchFamily="34" charset="0"/>
              </a:rPr>
              <a:t>¿Qué tipo de guantes debo usar para manejar la sangre y los líquidos corporales?</a:t>
            </a:r>
          </a:p>
        </p:txBody>
      </p:sp>
      <p:sp>
        <p:nvSpPr>
          <p:cNvPr id="3" name="Content Placeholder 2"/>
          <p:cNvSpPr>
            <a:spLocks noGrp="1"/>
          </p:cNvSpPr>
          <p:nvPr>
            <p:ph idx="1"/>
            <p:custDataLst>
              <p:tags r:id="rId3"/>
            </p:custDataLst>
          </p:nvPr>
        </p:nvSpPr>
        <p:spPr>
          <a:xfrm>
            <a:off x="759836" y="1876589"/>
            <a:ext cx="10672327" cy="4525963"/>
          </a:xfrm>
        </p:spPr>
        <p:txBody>
          <a:bodyPr>
            <a:normAutofit fontScale="97500"/>
          </a:bodyPr>
          <a:lstStyle/>
          <a:p>
            <a:r>
              <a:rPr lang="es" sz="2400" dirty="0">
                <a:solidFill>
                  <a:srgbClr val="003473"/>
                </a:solidFill>
                <a:latin typeface="Arial" panose="020B0604020202020204" pitchFamily="34" charset="0"/>
                <a:cs typeface="Arial" panose="020B0604020202020204" pitchFamily="34" charset="0"/>
              </a:rPr>
              <a:t>Los </a:t>
            </a:r>
            <a:r>
              <a:rPr lang="es" sz="2400" b="1" dirty="0">
                <a:solidFill>
                  <a:srgbClr val="003473"/>
                </a:solidFill>
                <a:latin typeface="Arial" panose="020B0604020202020204" pitchFamily="34" charset="0"/>
                <a:cs typeface="Arial" panose="020B0604020202020204" pitchFamily="34" charset="0"/>
              </a:rPr>
              <a:t>guantes desechables no permeables de un solo uso</a:t>
            </a:r>
            <a:r>
              <a:rPr lang="es" sz="2400" dirty="0">
                <a:solidFill>
                  <a:srgbClr val="003473"/>
                </a:solidFill>
                <a:latin typeface="Arial" panose="020B0604020202020204" pitchFamily="34" charset="0"/>
                <a:cs typeface="Arial" panose="020B0604020202020204" pitchFamily="34" charset="0"/>
              </a:rPr>
              <a:t> brindan protección </a:t>
            </a:r>
            <a:r>
              <a:rPr lang="es-ES_tradnl" sz="2400" dirty="0">
                <a:solidFill>
                  <a:srgbClr val="003473"/>
                </a:solidFill>
                <a:latin typeface="Arial" panose="020B0604020202020204" pitchFamily="34" charset="0"/>
                <a:cs typeface="Arial" panose="020B0604020202020204" pitchFamily="34" charset="0"/>
              </a:rPr>
              <a:t>contra</a:t>
            </a:r>
            <a:r>
              <a:rPr lang="es" sz="2400" dirty="0">
                <a:solidFill>
                  <a:srgbClr val="003473"/>
                </a:solidFill>
                <a:latin typeface="Arial" panose="020B0604020202020204" pitchFamily="34" charset="0"/>
                <a:cs typeface="Arial" panose="020B0604020202020204" pitchFamily="34" charset="0"/>
              </a:rPr>
              <a:t> los patógenos en la sangre y los líquidos corporales infecciosos. </a:t>
            </a:r>
          </a:p>
          <a:p>
            <a:r>
              <a:rPr lang="es" sz="2400" dirty="0">
                <a:solidFill>
                  <a:srgbClr val="003473"/>
                </a:solidFill>
                <a:latin typeface="Arial" panose="020B0604020202020204" pitchFamily="34" charset="0"/>
                <a:cs typeface="Arial" panose="020B0604020202020204" pitchFamily="34" charset="0"/>
              </a:rPr>
              <a:t>No utilice los guantes de servicio de comida ni de limpieza al manejar sangre o líquidos corporales infecciosos puesto que podrían tener fugas o desgarrarse. </a:t>
            </a:r>
          </a:p>
          <a:p>
            <a:r>
              <a:rPr lang="es" sz="2400" dirty="0">
                <a:solidFill>
                  <a:srgbClr val="003473"/>
                </a:solidFill>
                <a:latin typeface="Arial" panose="020B0604020202020204" pitchFamily="34" charset="0"/>
                <a:cs typeface="Arial" panose="020B0604020202020204" pitchFamily="34" charset="0"/>
              </a:rPr>
              <a:t>Evite los guantes de látex puesto que pueden provocar alergias, en particular si los usa con frecuencia. Los </a:t>
            </a:r>
            <a:r>
              <a:rPr lang="es" sz="2400" b="1" dirty="0">
                <a:solidFill>
                  <a:srgbClr val="003473"/>
                </a:solidFill>
                <a:latin typeface="Arial" panose="020B0604020202020204" pitchFamily="34" charset="0"/>
                <a:cs typeface="Arial" panose="020B0604020202020204" pitchFamily="34" charset="0"/>
              </a:rPr>
              <a:t>guantes de nitrilo</a:t>
            </a:r>
            <a:r>
              <a:rPr lang="es" sz="2400" dirty="0">
                <a:solidFill>
                  <a:srgbClr val="003473"/>
                </a:solidFill>
                <a:latin typeface="Arial" panose="020B0604020202020204" pitchFamily="34" charset="0"/>
                <a:cs typeface="Arial" panose="020B0604020202020204" pitchFamily="34" charset="0"/>
              </a:rPr>
              <a:t> pueden usarse con menos riesgo de alergia. </a:t>
            </a:r>
          </a:p>
          <a:p>
            <a:pPr marL="0" indent="0">
              <a:buNone/>
            </a:pPr>
            <a:r>
              <a:rPr lang="es" sz="2400" i="1" dirty="0">
                <a:solidFill>
                  <a:srgbClr val="003473"/>
                </a:solidFill>
                <a:latin typeface="Arial" panose="020B0604020202020204" pitchFamily="34" charset="0"/>
                <a:cs typeface="Arial" panose="020B0604020202020204" pitchFamily="34" charset="0"/>
              </a:rPr>
              <a:t>Nunca debe</a:t>
            </a:r>
            <a:r>
              <a:rPr lang="es-ES_tradnl" sz="2400" i="1" dirty="0">
                <a:solidFill>
                  <a:srgbClr val="003473"/>
                </a:solidFill>
                <a:latin typeface="Arial" panose="020B0604020202020204" pitchFamily="34" charset="0"/>
                <a:cs typeface="Arial" panose="020B0604020202020204" pitchFamily="34" charset="0"/>
              </a:rPr>
              <a:t> usar</a:t>
            </a:r>
            <a:r>
              <a:rPr lang="es" sz="2400" i="1" dirty="0">
                <a:solidFill>
                  <a:srgbClr val="003473"/>
                </a:solidFill>
                <a:latin typeface="Arial" panose="020B0604020202020204" pitchFamily="34" charset="0"/>
                <a:cs typeface="Arial" panose="020B0604020202020204" pitchFamily="34" charset="0"/>
              </a:rPr>
              <a:t> guantes </a:t>
            </a:r>
            <a:r>
              <a:rPr lang="es-ES_tradnl" sz="2400" i="1" dirty="0">
                <a:solidFill>
                  <a:srgbClr val="003473"/>
                </a:solidFill>
                <a:latin typeface="Arial" panose="020B0604020202020204" pitchFamily="34" charset="0"/>
                <a:cs typeface="Arial" panose="020B0604020202020204" pitchFamily="34" charset="0"/>
              </a:rPr>
              <a:t>en lugar de lavarse las</a:t>
            </a:r>
            <a:r>
              <a:rPr lang="es" sz="2400" i="1" dirty="0">
                <a:solidFill>
                  <a:srgbClr val="003473"/>
                </a:solidFill>
                <a:latin typeface="Arial" panose="020B0604020202020204" pitchFamily="34" charset="0"/>
                <a:cs typeface="Arial" panose="020B0604020202020204" pitchFamily="34" charset="0"/>
              </a:rPr>
              <a:t> manos.</a:t>
            </a:r>
          </a:p>
          <a:p>
            <a:endParaRPr lang="en-US" sz="24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04382633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4"/>
          <a:srcRect b="5220"/>
          <a:stretch/>
        </p:blipFill>
        <p:spPr>
          <a:xfrm>
            <a:off x="3402957" y="0"/>
            <a:ext cx="5378731" cy="6751304"/>
          </a:xfrm>
          <a:prstGeom prst="rect">
            <a:avLst/>
          </a:prstGeom>
        </p:spPr>
      </p:pic>
    </p:spTree>
    <p:custDataLst>
      <p:tags r:id="rId1"/>
    </p:custDataLst>
    <p:extLst>
      <p:ext uri="{BB962C8B-B14F-4D97-AF65-F5344CB8AC3E}">
        <p14:creationId xmlns:p14="http://schemas.microsoft.com/office/powerpoint/2010/main" val="149306499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s" sz="4000" dirty="0">
                <a:solidFill>
                  <a:srgbClr val="003473"/>
                </a:solidFill>
                <a:cs typeface="Calibri" panose="020F0502020204030204" pitchFamily="34" charset="0"/>
              </a:rPr>
              <a:t>Limpieza, higienización y desinfección</a:t>
            </a:r>
          </a:p>
        </p:txBody>
      </p:sp>
      <p:sp>
        <p:nvSpPr>
          <p:cNvPr id="3" name="Content Placeholder 2"/>
          <p:cNvSpPr>
            <a:spLocks noGrp="1"/>
          </p:cNvSpPr>
          <p:nvPr>
            <p:ph idx="1"/>
            <p:custDataLst>
              <p:tags r:id="rId3"/>
            </p:custDataLst>
          </p:nvPr>
        </p:nvSpPr>
        <p:spPr>
          <a:xfrm>
            <a:off x="609600" y="1417638"/>
            <a:ext cx="10972800" cy="4708527"/>
          </a:xfrm>
        </p:spPr>
        <p:txBody>
          <a:bodyPr>
            <a:normAutofit/>
          </a:bodyPr>
          <a:lstStyle/>
          <a:p>
            <a:pPr marL="0" indent="0">
              <a:buNone/>
            </a:pPr>
            <a:r>
              <a:rPr lang="es" sz="2400" b="1" dirty="0">
                <a:solidFill>
                  <a:srgbClr val="003473"/>
                </a:solidFill>
                <a:latin typeface="+mj-lt"/>
              </a:rPr>
              <a:t>Limpiar:</a:t>
            </a:r>
            <a:r>
              <a:rPr lang="es-ES_tradnl" sz="2400" b="1" dirty="0">
                <a:solidFill>
                  <a:srgbClr val="003473"/>
                </a:solidFill>
                <a:latin typeface="+mj-lt"/>
              </a:rPr>
              <a:t> </a:t>
            </a:r>
            <a:r>
              <a:rPr lang="es" sz="2400" dirty="0">
                <a:solidFill>
                  <a:srgbClr val="003473"/>
                </a:solidFill>
                <a:latin typeface="+mj-lt"/>
              </a:rPr>
              <a:t>Eliminar la suciedad, los desechos y la capa pegajosa de las cosas lavando, limpiando y enjuagando la superficie. Se puede limpiar con jabón suave, detergente y agua.</a:t>
            </a:r>
          </a:p>
          <a:p>
            <a:pPr marL="0" indent="0">
              <a:buNone/>
            </a:pPr>
            <a:endParaRPr lang="en-US" sz="1500" b="1" dirty="0">
              <a:latin typeface="+mj-lt"/>
            </a:endParaRPr>
          </a:p>
          <a:p>
            <a:pPr marL="0" indent="0">
              <a:buNone/>
            </a:pPr>
            <a:r>
              <a:rPr lang="es" sz="2400" b="1" dirty="0">
                <a:solidFill>
                  <a:srgbClr val="003473"/>
                </a:solidFill>
                <a:latin typeface="+mj-lt"/>
              </a:rPr>
              <a:t>Higienizar:</a:t>
            </a:r>
            <a:r>
              <a:rPr lang="es-ES_tradnl" sz="2400" b="1" dirty="0">
                <a:solidFill>
                  <a:srgbClr val="003473"/>
                </a:solidFill>
                <a:latin typeface="+mj-lt"/>
              </a:rPr>
              <a:t> </a:t>
            </a:r>
            <a:r>
              <a:rPr lang="es" sz="2400" dirty="0">
                <a:solidFill>
                  <a:srgbClr val="003473"/>
                </a:solidFill>
                <a:latin typeface="+mj-lt"/>
              </a:rPr>
              <a:t>Matar gérmenes a un nivel que reduzca el riesgo de enfermar</a:t>
            </a:r>
            <a:r>
              <a:rPr lang="es-ES_tradnl" sz="2400" dirty="0">
                <a:solidFill>
                  <a:srgbClr val="003473"/>
                </a:solidFill>
                <a:latin typeface="+mj-lt"/>
              </a:rPr>
              <a:t>se</a:t>
            </a:r>
            <a:r>
              <a:rPr lang="es" sz="2400" dirty="0">
                <a:solidFill>
                  <a:srgbClr val="003473"/>
                </a:solidFill>
                <a:latin typeface="+mj-lt"/>
              </a:rPr>
              <a:t> al entrar en contacto con la superficie.</a:t>
            </a:r>
          </a:p>
          <a:p>
            <a:pPr marL="0" indent="0">
              <a:buNone/>
            </a:pPr>
            <a:endParaRPr lang="en-US" sz="1500" b="1" dirty="0">
              <a:latin typeface="+mj-lt"/>
            </a:endParaRPr>
          </a:p>
          <a:p>
            <a:pPr marL="0" indent="0">
              <a:buNone/>
            </a:pPr>
            <a:r>
              <a:rPr lang="es" sz="2400" b="1" dirty="0">
                <a:solidFill>
                  <a:srgbClr val="003473"/>
                </a:solidFill>
                <a:latin typeface="+mj-lt"/>
              </a:rPr>
              <a:t>Desinfectar:</a:t>
            </a:r>
            <a:r>
              <a:rPr lang="es-ES_tradnl" sz="2400" b="1" dirty="0">
                <a:solidFill>
                  <a:srgbClr val="003473"/>
                </a:solidFill>
                <a:latin typeface="+mj-lt"/>
              </a:rPr>
              <a:t> </a:t>
            </a:r>
            <a:r>
              <a:rPr lang="es" sz="2400" dirty="0">
                <a:solidFill>
                  <a:srgbClr val="003473"/>
                </a:solidFill>
                <a:latin typeface="+mj-lt"/>
              </a:rPr>
              <a:t>Matar gérmenes a un nivel más profundo. Matar casi todos los gérmenes en una superficie dura sin porosidad.</a:t>
            </a:r>
          </a:p>
          <a:p>
            <a:pPr marL="0" indent="0">
              <a:buNone/>
            </a:pPr>
            <a:endParaRPr lang="en-US" sz="2400" dirty="0">
              <a:latin typeface="+mj-lt"/>
            </a:endParaRPr>
          </a:p>
        </p:txBody>
      </p:sp>
    </p:spTree>
    <p:custDataLst>
      <p:tags r:id="rId1"/>
    </p:custDataLst>
    <p:extLst>
      <p:ext uri="{BB962C8B-B14F-4D97-AF65-F5344CB8AC3E}">
        <p14:creationId xmlns:p14="http://schemas.microsoft.com/office/powerpoint/2010/main" val="242521691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s" sz="4000" dirty="0">
                <a:solidFill>
                  <a:srgbClr val="003473"/>
                </a:solidFill>
                <a:cs typeface="Calibri" panose="020F0502020204030204" pitchFamily="34" charset="0"/>
              </a:rPr>
              <a:t>¿Qué superficies deben limpiarse?</a:t>
            </a:r>
          </a:p>
        </p:txBody>
      </p:sp>
      <p:sp>
        <p:nvSpPr>
          <p:cNvPr id="3" name="Content Placeholder 2"/>
          <p:cNvSpPr>
            <a:spLocks noGrp="1"/>
          </p:cNvSpPr>
          <p:nvPr>
            <p:ph idx="1"/>
            <p:custDataLst>
              <p:tags r:id="rId3"/>
            </p:custDataLst>
          </p:nvPr>
        </p:nvSpPr>
        <p:spPr>
          <a:xfrm>
            <a:off x="938152" y="1438422"/>
            <a:ext cx="7002081" cy="4525963"/>
          </a:xfrm>
        </p:spPr>
        <p:txBody>
          <a:bodyPr>
            <a:normAutofit fontScale="95000"/>
          </a:bodyPr>
          <a:lstStyle/>
          <a:p>
            <a:r>
              <a:rPr lang="es" sz="2800" dirty="0">
                <a:solidFill>
                  <a:srgbClr val="003473"/>
                </a:solidFill>
                <a:latin typeface="+mj-lt"/>
              </a:rPr>
              <a:t>Juguetes</a:t>
            </a:r>
          </a:p>
          <a:p>
            <a:r>
              <a:rPr lang="es" sz="2800" dirty="0">
                <a:solidFill>
                  <a:srgbClr val="003473"/>
                </a:solidFill>
                <a:latin typeface="+mj-lt"/>
              </a:rPr>
              <a:t>Ropa de cama</a:t>
            </a:r>
          </a:p>
          <a:p>
            <a:r>
              <a:rPr lang="es" sz="2800" dirty="0">
                <a:solidFill>
                  <a:srgbClr val="003473"/>
                </a:solidFill>
                <a:latin typeface="+mj-lt"/>
              </a:rPr>
              <a:t>Suelos</a:t>
            </a:r>
          </a:p>
          <a:p>
            <a:r>
              <a:rPr lang="es" sz="2800" dirty="0">
                <a:solidFill>
                  <a:srgbClr val="003473"/>
                </a:solidFill>
                <a:latin typeface="+mj-lt"/>
              </a:rPr>
              <a:t>Ropa (incluidos los sombreros)</a:t>
            </a:r>
          </a:p>
          <a:p>
            <a:r>
              <a:rPr lang="es" sz="2800" dirty="0">
                <a:solidFill>
                  <a:srgbClr val="003473"/>
                </a:solidFill>
                <a:latin typeface="+mj-lt"/>
              </a:rPr>
              <a:t>Cunas, catres y tapetes</a:t>
            </a:r>
          </a:p>
          <a:p>
            <a:r>
              <a:rPr lang="es" sz="2800" dirty="0">
                <a:solidFill>
                  <a:srgbClr val="003473"/>
                </a:solidFill>
                <a:latin typeface="+mj-lt"/>
              </a:rPr>
              <a:t>Equipo de juego</a:t>
            </a:r>
          </a:p>
          <a:p>
            <a:r>
              <a:rPr lang="es" sz="2800" dirty="0">
                <a:solidFill>
                  <a:srgbClr val="003473"/>
                </a:solidFill>
                <a:latin typeface="+mj-lt"/>
              </a:rPr>
              <a:t>Refrigeradores</a:t>
            </a:r>
          </a:p>
          <a:p>
            <a:r>
              <a:rPr lang="es" sz="2800" b="1" dirty="0">
                <a:solidFill>
                  <a:srgbClr val="003473"/>
                </a:solidFill>
                <a:latin typeface="+mj-lt"/>
              </a:rPr>
              <a:t>Todas las superficies antes de higienizar o desinfectar</a:t>
            </a:r>
          </a:p>
        </p:txBody>
      </p:sp>
      <p:pic>
        <p:nvPicPr>
          <p:cNvPr id="4" name="Picture 3" descr="A mop and a bucket on a wood floor&#10;&#10;Description automatically generated">
            <a:extLst>
              <a:ext uri="{FF2B5EF4-FFF2-40B4-BE49-F238E27FC236}">
                <a16:creationId xmlns:a16="http://schemas.microsoft.com/office/drawing/2014/main" id="{CEE891EE-21B9-BCB4-90D0-1CA9F95EC610}"/>
              </a:ext>
            </a:extLst>
          </p:cNvPr>
          <p:cNvPicPr>
            <a:picLocks noChangeAspect="1"/>
          </p:cNvPicPr>
          <p:nvPr/>
        </p:nvPicPr>
        <p:blipFill rotWithShape="1">
          <a:blip r:embed="rId6"/>
          <a:srcRect l="36785" r="9526" b="19333"/>
          <a:stretch/>
        </p:blipFill>
        <p:spPr>
          <a:xfrm>
            <a:off x="8045661" y="1527206"/>
            <a:ext cx="3797301" cy="3803588"/>
          </a:xfrm>
          <a:prstGeom prst="rect">
            <a:avLst/>
          </a:prstGeom>
        </p:spPr>
      </p:pic>
    </p:spTree>
    <p:custDataLst>
      <p:tags r:id="rId1"/>
    </p:custDataLst>
    <p:extLst>
      <p:ext uri="{BB962C8B-B14F-4D97-AF65-F5344CB8AC3E}">
        <p14:creationId xmlns:p14="http://schemas.microsoft.com/office/powerpoint/2010/main" val="341833344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s" sz="4000" dirty="0">
                <a:solidFill>
                  <a:srgbClr val="003473"/>
                </a:solidFill>
                <a:cs typeface="Calibri" panose="020F0502020204030204" pitchFamily="34" charset="0"/>
              </a:rPr>
              <a:t>¿Qué debo usar para limpiar?</a:t>
            </a:r>
          </a:p>
        </p:txBody>
      </p:sp>
      <p:sp>
        <p:nvSpPr>
          <p:cNvPr id="3" name="Content Placeholder 2"/>
          <p:cNvSpPr>
            <a:spLocks noGrp="1"/>
          </p:cNvSpPr>
          <p:nvPr>
            <p:ph idx="1"/>
            <p:custDataLst>
              <p:tags r:id="rId3"/>
            </p:custDataLst>
          </p:nvPr>
        </p:nvSpPr>
        <p:spPr/>
        <p:txBody>
          <a:bodyPr/>
          <a:lstStyle/>
          <a:p>
            <a:pPr marL="0" indent="0">
              <a:buNone/>
            </a:pPr>
            <a:r>
              <a:rPr lang="es" sz="2800" dirty="0">
                <a:solidFill>
                  <a:srgbClr val="003473"/>
                </a:solidFill>
                <a:latin typeface="+mj-lt"/>
              </a:rPr>
              <a:t>Use un jabón o detergente no antibacteriano suave y sin aroma y enjuague con agua.</a:t>
            </a:r>
          </a:p>
        </p:txBody>
      </p:sp>
      <p:pic>
        <p:nvPicPr>
          <p:cNvPr id="4" name="Picture 3">
            <a:extLst>
              <a:ext uri="{FF2B5EF4-FFF2-40B4-BE49-F238E27FC236}">
                <a16:creationId xmlns:a16="http://schemas.microsoft.com/office/drawing/2014/main" id="{3EE9AA4A-5AA7-4A11-A32C-CA35154DBC34}"/>
              </a:ext>
            </a:extLst>
          </p:cNvPr>
          <p:cNvPicPr>
            <a:picLocks noChangeAspect="1"/>
          </p:cNvPicPr>
          <p:nvPr/>
        </p:nvPicPr>
        <p:blipFill>
          <a:blip r:embed="rId6"/>
          <a:stretch>
            <a:fillRect/>
          </a:stretch>
        </p:blipFill>
        <p:spPr>
          <a:xfrm>
            <a:off x="3602025" y="2800865"/>
            <a:ext cx="4987950" cy="3325300"/>
          </a:xfrm>
          <a:prstGeom prst="rect">
            <a:avLst/>
          </a:prstGeom>
        </p:spPr>
      </p:pic>
    </p:spTree>
    <p:custDataLst>
      <p:tags r:id="rId1"/>
    </p:custDataLst>
    <p:extLst>
      <p:ext uri="{BB962C8B-B14F-4D97-AF65-F5344CB8AC3E}">
        <p14:creationId xmlns:p14="http://schemas.microsoft.com/office/powerpoint/2010/main" val="263779137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 sz="3600" dirty="0">
                <a:solidFill>
                  <a:srgbClr val="003473"/>
                </a:solidFill>
                <a:cs typeface="Calibri" panose="020F0502020204030204" pitchFamily="34" charset="0"/>
              </a:rPr>
              <a:t>¿Qué es una enfermedad infecciosa?</a:t>
            </a:r>
            <a:endParaRPr sz="3600" dirty="0">
              <a:cs typeface="Calibri" panose="020F0502020204030204" pitchFamily="34" charset="0"/>
            </a:endParaRPr>
          </a:p>
        </p:txBody>
      </p:sp>
      <p:sp>
        <p:nvSpPr>
          <p:cNvPr id="3" name="Content Placeholder 2"/>
          <p:cNvSpPr>
            <a:spLocks noGrp="1"/>
          </p:cNvSpPr>
          <p:nvPr>
            <p:ph idx="1"/>
          </p:nvPr>
        </p:nvSpPr>
        <p:spPr/>
        <p:txBody>
          <a:bodyPr>
            <a:normAutofit/>
          </a:bodyPr>
          <a:lstStyle/>
          <a:p>
            <a:r>
              <a:rPr lang="es" sz="2400" dirty="0">
                <a:solidFill>
                  <a:srgbClr val="003473"/>
                </a:solidFill>
                <a:latin typeface="Arial" panose="020B0604020202020204" pitchFamily="34" charset="0"/>
                <a:cs typeface="Arial" panose="020B0604020202020204" pitchFamily="34" charset="0"/>
              </a:rPr>
              <a:t>Gérmenes específicos, como los </a:t>
            </a:r>
            <a:r>
              <a:rPr lang="es" sz="2400" b="1" dirty="0">
                <a:solidFill>
                  <a:srgbClr val="003473"/>
                </a:solidFill>
                <a:latin typeface="Arial" panose="020B0604020202020204" pitchFamily="34" charset="0"/>
                <a:cs typeface="Arial" panose="020B0604020202020204" pitchFamily="34" charset="0"/>
              </a:rPr>
              <a:t>virus, las bacterias, los hongos y los parásitos</a:t>
            </a:r>
            <a:r>
              <a:rPr lang="es" sz="2400" dirty="0">
                <a:solidFill>
                  <a:srgbClr val="003473"/>
                </a:solidFill>
                <a:latin typeface="Arial" panose="020B0604020202020204" pitchFamily="34" charset="0"/>
                <a:cs typeface="Arial" panose="020B0604020202020204" pitchFamily="34" charset="0"/>
              </a:rPr>
              <a:t>, causan enfermedades infecciosas en las personas.</a:t>
            </a:r>
          </a:p>
          <a:p>
            <a:endParaRPr lang="es" sz="2400" dirty="0">
              <a:solidFill>
                <a:srgbClr val="003473"/>
              </a:solidFill>
              <a:latin typeface="Arial" panose="020B0604020202020204" pitchFamily="34" charset="0"/>
              <a:cs typeface="Arial" panose="020B0604020202020204" pitchFamily="34" charset="0"/>
            </a:endParaRPr>
          </a:p>
          <a:p>
            <a:r>
              <a:rPr lang="es" sz="2400" dirty="0">
                <a:solidFill>
                  <a:srgbClr val="003473"/>
                </a:solidFill>
                <a:latin typeface="Arial" panose="020B0604020202020204" pitchFamily="34" charset="0"/>
                <a:cs typeface="Arial" panose="020B0604020202020204" pitchFamily="34" charset="0"/>
              </a:rPr>
              <a:t>Las enfermedades infecciosas </a:t>
            </a:r>
            <a:r>
              <a:rPr lang="es" sz="2400" b="1" dirty="0">
                <a:solidFill>
                  <a:srgbClr val="003473"/>
                </a:solidFill>
                <a:latin typeface="Arial" panose="020B0604020202020204" pitchFamily="34" charset="0"/>
                <a:cs typeface="Arial" panose="020B0604020202020204" pitchFamily="34" charset="0"/>
              </a:rPr>
              <a:t>se pueden </a:t>
            </a:r>
            <a:r>
              <a:rPr lang="es-ES_tradnl" sz="2400" b="1" dirty="0">
                <a:solidFill>
                  <a:srgbClr val="003473"/>
                </a:solidFill>
                <a:latin typeface="Arial" panose="020B0604020202020204" pitchFamily="34" charset="0"/>
                <a:cs typeface="Arial" panose="020B0604020202020204" pitchFamily="34" charset="0"/>
              </a:rPr>
              <a:t>contagia</a:t>
            </a:r>
            <a:r>
              <a:rPr lang="es" sz="2400" b="1" dirty="0">
                <a:solidFill>
                  <a:srgbClr val="003473"/>
                </a:solidFill>
                <a:latin typeface="Arial" panose="020B0604020202020204" pitchFamily="34" charset="0"/>
                <a:cs typeface="Arial" panose="020B0604020202020204" pitchFamily="34" charset="0"/>
              </a:rPr>
              <a:t>r de una persona a otra</a:t>
            </a:r>
            <a:r>
              <a:rPr lang="es" sz="2400" dirty="0">
                <a:solidFill>
                  <a:srgbClr val="003473"/>
                </a:solidFill>
                <a:latin typeface="Arial" panose="020B0604020202020204" pitchFamily="34" charset="0"/>
                <a:cs typeface="Arial" panose="020B0604020202020204" pitchFamily="34" charset="0"/>
              </a:rPr>
              <a:t> antes de que se manifiesten sus signos y síntomas. </a:t>
            </a:r>
          </a:p>
          <a:p>
            <a:endParaRPr lang="es" sz="2400" dirty="0">
              <a:solidFill>
                <a:srgbClr val="003473"/>
              </a:solidFill>
              <a:latin typeface="Arial" panose="020B0604020202020204" pitchFamily="34" charset="0"/>
              <a:cs typeface="Arial" panose="020B0604020202020204" pitchFamily="34" charset="0"/>
            </a:endParaRPr>
          </a:p>
          <a:p>
            <a:r>
              <a:rPr lang="es" sz="2400" dirty="0">
                <a:solidFill>
                  <a:srgbClr val="003473"/>
                </a:solidFill>
                <a:latin typeface="Arial" panose="020B0604020202020204" pitchFamily="34" charset="0"/>
                <a:cs typeface="Arial" panose="020B0604020202020204" pitchFamily="34" charset="0"/>
              </a:rPr>
              <a:t>Las personas pueden propagar los gérmenes o continuar contagiándolos </a:t>
            </a:r>
            <a:r>
              <a:rPr lang="es" sz="2400" b="1" dirty="0">
                <a:solidFill>
                  <a:srgbClr val="003473"/>
                </a:solidFill>
                <a:latin typeface="Arial" panose="020B0604020202020204" pitchFamily="34" charset="0"/>
                <a:cs typeface="Arial" panose="020B0604020202020204" pitchFamily="34" charset="0"/>
              </a:rPr>
              <a:t>sin tener síntomas de enfermedad</a:t>
            </a:r>
            <a:r>
              <a:rPr lang="es" sz="2400" dirty="0">
                <a:solidFill>
                  <a:srgbClr val="003473"/>
                </a:solidFill>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15858412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s" sz="3600" dirty="0">
                <a:solidFill>
                  <a:srgbClr val="003473"/>
                </a:solidFill>
                <a:cs typeface="Calibri" panose="020F0502020204030204" pitchFamily="34" charset="0"/>
              </a:rPr>
              <a:t>¿Qué superficies deben higienizarse?</a:t>
            </a:r>
          </a:p>
        </p:txBody>
      </p:sp>
      <p:sp>
        <p:nvSpPr>
          <p:cNvPr id="3" name="Content Placeholder 2"/>
          <p:cNvSpPr>
            <a:spLocks noGrp="1"/>
          </p:cNvSpPr>
          <p:nvPr>
            <p:ph idx="1"/>
            <p:custDataLst>
              <p:tags r:id="rId3"/>
            </p:custDataLst>
          </p:nvPr>
        </p:nvSpPr>
        <p:spPr>
          <a:xfrm>
            <a:off x="609600" y="1417639"/>
            <a:ext cx="5640729" cy="3946214"/>
          </a:xfrm>
        </p:spPr>
        <p:txBody>
          <a:bodyPr>
            <a:normAutofit fontScale="97500" lnSpcReduction="10000"/>
          </a:bodyPr>
          <a:lstStyle/>
          <a:p>
            <a:r>
              <a:rPr lang="es" sz="2400" dirty="0">
                <a:solidFill>
                  <a:srgbClr val="003473"/>
                </a:solidFill>
                <a:latin typeface="+mj-lt"/>
              </a:rPr>
              <a:t>Las superficies donde se preparan los alimentos y los </a:t>
            </a:r>
            <a:r>
              <a:rPr lang="es-ES_tradnl" sz="2400" dirty="0">
                <a:solidFill>
                  <a:srgbClr val="003473"/>
                </a:solidFill>
                <a:latin typeface="+mj-lt"/>
              </a:rPr>
              <a:t>electrodomésticos</a:t>
            </a:r>
            <a:endParaRPr lang="es" sz="2400" dirty="0">
              <a:solidFill>
                <a:srgbClr val="003473"/>
              </a:solidFill>
              <a:latin typeface="+mj-lt"/>
            </a:endParaRPr>
          </a:p>
          <a:p>
            <a:r>
              <a:rPr lang="es" sz="2400" dirty="0">
                <a:solidFill>
                  <a:srgbClr val="003473"/>
                </a:solidFill>
                <a:latin typeface="+mj-lt"/>
              </a:rPr>
              <a:t>Los mostradores.</a:t>
            </a:r>
          </a:p>
          <a:p>
            <a:r>
              <a:rPr lang="es" sz="2400" dirty="0">
                <a:solidFill>
                  <a:srgbClr val="003473"/>
                </a:solidFill>
                <a:latin typeface="+mj-lt"/>
              </a:rPr>
              <a:t>Los utensilios de comer y los platos.</a:t>
            </a:r>
          </a:p>
          <a:p>
            <a:r>
              <a:rPr lang="es" sz="2400" dirty="0">
                <a:solidFill>
                  <a:srgbClr val="003473"/>
                </a:solidFill>
                <a:latin typeface="+mj-lt"/>
              </a:rPr>
              <a:t>Las mesas para comer y las sillas altas para bebé.</a:t>
            </a:r>
          </a:p>
          <a:p>
            <a:r>
              <a:rPr lang="es" sz="2400" dirty="0">
                <a:solidFill>
                  <a:srgbClr val="003473"/>
                </a:solidFill>
                <a:latin typeface="+mj-lt"/>
              </a:rPr>
              <a:t>Las mesas de uso mixto (antes de usarlas para comidas y entremeses).</a:t>
            </a:r>
          </a:p>
          <a:p>
            <a:r>
              <a:rPr lang="es" sz="2400" dirty="0">
                <a:solidFill>
                  <a:srgbClr val="003473"/>
                </a:solidFill>
                <a:latin typeface="+mj-lt"/>
              </a:rPr>
              <a:t>Los juguetes de plástico llevados a la boca y los chupetes.</a:t>
            </a:r>
          </a:p>
        </p:txBody>
      </p:sp>
      <p:pic>
        <p:nvPicPr>
          <p:cNvPr id="4" name="Picture 3" descr="A person cleaning a kitchen counter&#10;&#10;Description automatically generated">
            <a:extLst>
              <a:ext uri="{FF2B5EF4-FFF2-40B4-BE49-F238E27FC236}">
                <a16:creationId xmlns:a16="http://schemas.microsoft.com/office/drawing/2014/main" id="{E727FCF5-764A-6D7D-98D9-75FBBAFD8E1A}"/>
              </a:ext>
            </a:extLst>
          </p:cNvPr>
          <p:cNvPicPr>
            <a:picLocks noChangeAspect="1"/>
          </p:cNvPicPr>
          <p:nvPr/>
        </p:nvPicPr>
        <p:blipFill rotWithShape="1">
          <a:blip r:embed="rId6"/>
          <a:srcRect l="17585"/>
          <a:stretch/>
        </p:blipFill>
        <p:spPr>
          <a:xfrm>
            <a:off x="6729983" y="1508760"/>
            <a:ext cx="4973767" cy="4023360"/>
          </a:xfrm>
          <a:prstGeom prst="rect">
            <a:avLst/>
          </a:prstGeom>
        </p:spPr>
      </p:pic>
    </p:spTree>
    <p:custDataLst>
      <p:tags r:id="rId1"/>
    </p:custDataLst>
    <p:extLst>
      <p:ext uri="{BB962C8B-B14F-4D97-AF65-F5344CB8AC3E}">
        <p14:creationId xmlns:p14="http://schemas.microsoft.com/office/powerpoint/2010/main" val="257073127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 sz="4000" dirty="0">
                <a:solidFill>
                  <a:srgbClr val="003473"/>
                </a:solidFill>
                <a:cs typeface="Calibri" panose="020F0502020204030204" pitchFamily="34" charset="0"/>
              </a:rPr>
              <a:t>¿Qué superficies deben desinfectarse?</a:t>
            </a:r>
            <a:endParaRPr lang="en-US" sz="4000" dirty="0"/>
          </a:p>
        </p:txBody>
      </p:sp>
      <p:sp>
        <p:nvSpPr>
          <p:cNvPr id="3" name="Content Placeholder 2"/>
          <p:cNvSpPr>
            <a:spLocks noGrp="1"/>
          </p:cNvSpPr>
          <p:nvPr>
            <p:ph idx="1"/>
          </p:nvPr>
        </p:nvSpPr>
        <p:spPr>
          <a:xfrm>
            <a:off x="609600" y="1600202"/>
            <a:ext cx="7122289" cy="4525963"/>
          </a:xfrm>
        </p:spPr>
        <p:txBody>
          <a:bodyPr>
            <a:normAutofit/>
          </a:bodyPr>
          <a:lstStyle/>
          <a:p>
            <a:pPr lvl="1">
              <a:buFont typeface="Arial" panose="020B0604020202020204" pitchFamily="34" charset="0"/>
              <a:buChar char="•"/>
            </a:pPr>
            <a:r>
              <a:rPr lang="es-MX" dirty="0">
                <a:latin typeface="+mj-lt"/>
              </a:rPr>
              <a:t>Inodoros y otras superficies de baño (lavabos, grifos, mostradores, pisos)</a:t>
            </a:r>
          </a:p>
          <a:p>
            <a:pPr lvl="1">
              <a:buFont typeface="Arial" panose="020B0604020202020204" pitchFamily="34" charset="0"/>
              <a:buChar char="•"/>
            </a:pPr>
            <a:endParaRPr lang="es-MX" dirty="0">
              <a:latin typeface="+mj-lt"/>
            </a:endParaRPr>
          </a:p>
          <a:p>
            <a:pPr lvl="1">
              <a:buFont typeface="Arial" panose="020B0604020202020204" pitchFamily="34" charset="0"/>
              <a:buChar char="•"/>
            </a:pPr>
            <a:r>
              <a:rPr lang="es-MX" dirty="0">
                <a:latin typeface="+mj-lt"/>
              </a:rPr>
              <a:t>Mesas para cambiar pañales y áreas para cambiar pañales (basureros para pañales, asientos de inodoros)</a:t>
            </a:r>
          </a:p>
          <a:p>
            <a:pPr lvl="1">
              <a:buFont typeface="Arial" panose="020B0604020202020204" pitchFamily="34" charset="0"/>
              <a:buChar char="•"/>
            </a:pPr>
            <a:endParaRPr lang="es-MX" dirty="0">
              <a:latin typeface="+mj-lt"/>
            </a:endParaRPr>
          </a:p>
          <a:p>
            <a:pPr lvl="1">
              <a:buFont typeface="Arial" panose="020B0604020202020204" pitchFamily="34" charset="0"/>
              <a:buChar char="•"/>
            </a:pPr>
            <a:r>
              <a:rPr lang="es-MX" dirty="0">
                <a:latin typeface="+mj-lt"/>
              </a:rPr>
              <a:t>Superficies sucias con sangre o fluidos corporales (vómito, orina, heces)</a:t>
            </a:r>
          </a:p>
        </p:txBody>
      </p:sp>
      <p:pic>
        <p:nvPicPr>
          <p:cNvPr id="4" name="Picture 3" descr="A white changing table with a drawer&#10;&#10;Description automatically generated">
            <a:extLst>
              <a:ext uri="{FF2B5EF4-FFF2-40B4-BE49-F238E27FC236}">
                <a16:creationId xmlns:a16="http://schemas.microsoft.com/office/drawing/2014/main" id="{2FBD3ACC-0609-B301-5E15-50B0DC60F807}"/>
              </a:ext>
            </a:extLst>
          </p:cNvPr>
          <p:cNvPicPr>
            <a:picLocks noChangeAspect="1"/>
          </p:cNvPicPr>
          <p:nvPr/>
        </p:nvPicPr>
        <p:blipFill rotWithShape="1">
          <a:blip r:embed="rId4"/>
          <a:srcRect b="5334"/>
          <a:stretch/>
        </p:blipFill>
        <p:spPr>
          <a:xfrm>
            <a:off x="8176162" y="1289307"/>
            <a:ext cx="3406238" cy="4836858"/>
          </a:xfrm>
          <a:prstGeom prst="rect">
            <a:avLst/>
          </a:prstGeom>
        </p:spPr>
      </p:pic>
    </p:spTree>
    <p:custDataLst>
      <p:tags r:id="rId1"/>
    </p:custDataLst>
    <p:extLst>
      <p:ext uri="{BB962C8B-B14F-4D97-AF65-F5344CB8AC3E}">
        <p14:creationId xmlns:p14="http://schemas.microsoft.com/office/powerpoint/2010/main" val="57259399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783972-968E-4CB9-AA4C-CC1F5EBABE13}"/>
              </a:ext>
            </a:extLst>
          </p:cNvPr>
          <p:cNvPicPr>
            <a:picLocks noChangeAspect="1"/>
          </p:cNvPicPr>
          <p:nvPr/>
        </p:nvPicPr>
        <p:blipFill rotWithShape="1">
          <a:blip r:embed="rId3"/>
          <a:srcRect t="3584" b="9094"/>
          <a:stretch/>
        </p:blipFill>
        <p:spPr>
          <a:xfrm>
            <a:off x="3107054" y="0"/>
            <a:ext cx="5977892" cy="6755314"/>
          </a:xfrm>
          <a:prstGeom prst="rect">
            <a:avLst/>
          </a:prstGeom>
          <a:ln>
            <a:solidFill>
              <a:schemeClr val="tx1"/>
            </a:solidFill>
          </a:ln>
        </p:spPr>
      </p:pic>
    </p:spTree>
    <p:extLst>
      <p:ext uri="{BB962C8B-B14F-4D97-AF65-F5344CB8AC3E}">
        <p14:creationId xmlns:p14="http://schemas.microsoft.com/office/powerpoint/2010/main" val="13881375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 sz="3600" dirty="0">
                <a:solidFill>
                  <a:srgbClr val="003473"/>
                </a:solidFill>
                <a:cs typeface="Calibri" panose="020F0502020204030204" pitchFamily="34" charset="0"/>
              </a:rPr>
              <a:t>¿Qué producto</a:t>
            </a:r>
            <a:r>
              <a:rPr lang="es-ES_tradnl" sz="3600" dirty="0">
                <a:solidFill>
                  <a:srgbClr val="003473"/>
                </a:solidFill>
                <a:cs typeface="Calibri" panose="020F0502020204030204" pitchFamily="34" charset="0"/>
              </a:rPr>
              <a:t>s</a:t>
            </a:r>
            <a:r>
              <a:rPr lang="es" sz="3600" dirty="0">
                <a:solidFill>
                  <a:srgbClr val="003473"/>
                </a:solidFill>
                <a:cs typeface="Calibri" panose="020F0502020204030204" pitchFamily="34" charset="0"/>
              </a:rPr>
              <a:t> debo usar para higienizar y desinfectar?</a:t>
            </a:r>
            <a:endParaRPr lang="en-US" sz="3600" dirty="0"/>
          </a:p>
        </p:txBody>
      </p:sp>
      <p:sp>
        <p:nvSpPr>
          <p:cNvPr id="3" name="Content Placeholder 2"/>
          <p:cNvSpPr>
            <a:spLocks noGrp="1"/>
          </p:cNvSpPr>
          <p:nvPr>
            <p:ph idx="1"/>
          </p:nvPr>
        </p:nvSpPr>
        <p:spPr/>
        <p:txBody>
          <a:bodyPr/>
          <a:lstStyle/>
          <a:p>
            <a:r>
              <a:rPr lang="es" sz="2400" dirty="0">
                <a:solidFill>
                  <a:srgbClr val="003473"/>
                </a:solidFill>
                <a:latin typeface="+mj-lt"/>
              </a:rPr>
              <a:t>Productos antimicrobianos registrados con la Agencia de Protección Ambiental (EPA).</a:t>
            </a:r>
          </a:p>
          <a:p>
            <a:r>
              <a:rPr lang="es" sz="2400" dirty="0">
                <a:solidFill>
                  <a:srgbClr val="003473"/>
                </a:solidFill>
                <a:latin typeface="+mj-lt"/>
              </a:rPr>
              <a:t>Verifique la etiqueta del producto para ver el número de registro de la EPA.</a:t>
            </a:r>
          </a:p>
          <a:p>
            <a:pPr marL="0" indent="0">
              <a:buNone/>
            </a:pPr>
            <a:endParaRPr lang="en-US" sz="2800" dirty="0">
              <a:latin typeface="+mj-lt"/>
            </a:endParaRPr>
          </a:p>
        </p:txBody>
      </p:sp>
      <p:pic>
        <p:nvPicPr>
          <p:cNvPr id="4" name="Content Placeholder 3">
            <a:extLst>
              <a:ext uri="{FF2B5EF4-FFF2-40B4-BE49-F238E27FC236}">
                <a16:creationId xmlns:a16="http://schemas.microsoft.com/office/drawing/2014/main" id="{8D46BD01-1F1C-4C9D-890E-0794872667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8883" y="3252963"/>
            <a:ext cx="6594233" cy="2873202"/>
          </a:xfrm>
          <a:prstGeom prst="rect">
            <a:avLst/>
          </a:prstGeom>
          <a:solidFill>
            <a:srgbClr val="8DC67D"/>
          </a:solidFill>
          <a:ln>
            <a:solidFill>
              <a:srgbClr val="D90F81"/>
            </a:solidFill>
          </a:ln>
        </p:spPr>
      </p:pic>
    </p:spTree>
    <p:custDataLst>
      <p:tags r:id="rId1"/>
    </p:custDataLst>
    <p:extLst>
      <p:ext uri="{BB962C8B-B14F-4D97-AF65-F5344CB8AC3E}">
        <p14:creationId xmlns:p14="http://schemas.microsoft.com/office/powerpoint/2010/main" val="395248585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s" sz="4000" dirty="0">
                <a:solidFill>
                  <a:srgbClr val="003473"/>
                </a:solidFill>
                <a:cs typeface="Calibri" panose="020F0502020204030204" pitchFamily="34" charset="0"/>
              </a:rPr>
              <a:t>La etiqueta es la ley</a:t>
            </a:r>
          </a:p>
        </p:txBody>
      </p:sp>
      <p:sp>
        <p:nvSpPr>
          <p:cNvPr id="3" name="Content Placeholder 2"/>
          <p:cNvSpPr>
            <a:spLocks noGrp="1"/>
          </p:cNvSpPr>
          <p:nvPr>
            <p:ph idx="1"/>
            <p:custDataLst>
              <p:tags r:id="rId3"/>
            </p:custDataLst>
          </p:nvPr>
        </p:nvSpPr>
        <p:spPr>
          <a:xfrm>
            <a:off x="831272" y="1600203"/>
            <a:ext cx="10751127" cy="4301834"/>
          </a:xfrm>
        </p:spPr>
        <p:txBody>
          <a:bodyPr>
            <a:normAutofit/>
          </a:bodyPr>
          <a:lstStyle/>
          <a:p>
            <a:pPr marL="0" indent="0">
              <a:buNone/>
            </a:pPr>
            <a:r>
              <a:rPr lang="es" sz="2400" dirty="0">
                <a:solidFill>
                  <a:srgbClr val="003473"/>
                </a:solidFill>
                <a:latin typeface="+mj-lt"/>
              </a:rPr>
              <a:t>Siempre siga las instrucciones en la etiqueta para consultar las indicaciones para higienizar y desinfectar.</a:t>
            </a:r>
          </a:p>
          <a:p>
            <a:r>
              <a:rPr lang="es" sz="2400" dirty="0">
                <a:solidFill>
                  <a:srgbClr val="003473"/>
                </a:solidFill>
                <a:latin typeface="+mj-lt"/>
              </a:rPr>
              <a:t>¿Necesita mezclar el producto con agua?</a:t>
            </a:r>
          </a:p>
          <a:p>
            <a:r>
              <a:rPr lang="es" sz="2400" dirty="0">
                <a:solidFill>
                  <a:srgbClr val="003473"/>
                </a:solidFill>
                <a:latin typeface="+mj-lt"/>
              </a:rPr>
              <a:t>¿Cuánto tiempo debe estar el producto en la superficie (tiempo de reposo)?</a:t>
            </a:r>
          </a:p>
          <a:p>
            <a:r>
              <a:rPr lang="es" sz="2400" dirty="0">
                <a:solidFill>
                  <a:srgbClr val="003473"/>
                </a:solidFill>
                <a:latin typeface="+mj-lt"/>
              </a:rPr>
              <a:t>¿Se puede dejar el producto en las superficies donde se ponen los alimentos?</a:t>
            </a:r>
          </a:p>
          <a:p>
            <a:r>
              <a:rPr lang="es" sz="2400" dirty="0">
                <a:solidFill>
                  <a:srgbClr val="003473"/>
                </a:solidFill>
                <a:latin typeface="+mj-lt"/>
              </a:rPr>
              <a:t>¿Necesita enjuagar para eliminar el producto?</a:t>
            </a:r>
          </a:p>
          <a:p>
            <a:pPr marL="0" indent="0">
              <a:buNone/>
            </a:pPr>
            <a:endParaRPr lang="en-US" sz="2400" dirty="0">
              <a:latin typeface="+mj-lt"/>
            </a:endParaRPr>
          </a:p>
        </p:txBody>
      </p:sp>
    </p:spTree>
    <p:custDataLst>
      <p:tags r:id="rId1"/>
    </p:custDataLst>
    <p:extLst>
      <p:ext uri="{BB962C8B-B14F-4D97-AF65-F5344CB8AC3E}">
        <p14:creationId xmlns:p14="http://schemas.microsoft.com/office/powerpoint/2010/main" val="219763129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1524001" y="838201"/>
            <a:ext cx="9089808" cy="4853781"/>
          </a:xfrm>
        </p:spPr>
      </p:pic>
    </p:spTree>
    <p:custDataLst>
      <p:tags r:id="rId1"/>
    </p:custDataLst>
    <p:extLst>
      <p:ext uri="{BB962C8B-B14F-4D97-AF65-F5344CB8AC3E}">
        <p14:creationId xmlns:p14="http://schemas.microsoft.com/office/powerpoint/2010/main" val="278075872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gradFill flip="none" rotWithShape="1">
            <a:gsLst>
              <a:gs pos="0">
                <a:srgbClr val="8DC67D">
                  <a:tint val="66000"/>
                  <a:satMod val="160000"/>
                </a:srgbClr>
              </a:gs>
              <a:gs pos="50000">
                <a:srgbClr val="8DC67D">
                  <a:tint val="44500"/>
                  <a:satMod val="160000"/>
                </a:srgbClr>
              </a:gs>
              <a:gs pos="100000">
                <a:srgbClr val="8DC67D">
                  <a:tint val="23500"/>
                  <a:satMod val="160000"/>
                </a:srgbClr>
              </a:gs>
            </a:gsLst>
            <a:path path="circle">
              <a:fillToRect l="50000" t="50000" r="50000" b="50000"/>
            </a:path>
          </a:gradFill>
        </p:spPr>
        <p:txBody>
          <a:bodyPr>
            <a:normAutofit/>
          </a:bodyPr>
          <a:lstStyle/>
          <a:p>
            <a:r>
              <a:rPr lang="es-MX" sz="3600" dirty="0">
                <a:solidFill>
                  <a:srgbClr val="003473"/>
                </a:solidFill>
                <a:cs typeface="Calibri" panose="020F0502020204030204" pitchFamily="34" charset="0"/>
              </a:rPr>
              <a:t>Consejos para una limpieza segura y efectiva</a:t>
            </a:r>
            <a:endParaRPr lang="es" sz="3600" dirty="0">
              <a:solidFill>
                <a:srgbClr val="003473"/>
              </a:solidFill>
              <a:cs typeface="Calibri" panose="020F0502020204030204" pitchFamily="34" charset="0"/>
            </a:endParaRPr>
          </a:p>
        </p:txBody>
      </p:sp>
      <p:sp>
        <p:nvSpPr>
          <p:cNvPr id="3" name="Content Placeholder 2"/>
          <p:cNvSpPr>
            <a:spLocks noGrp="1"/>
          </p:cNvSpPr>
          <p:nvPr>
            <p:ph idx="1"/>
            <p:custDataLst>
              <p:tags r:id="rId3"/>
            </p:custDataLst>
          </p:nvPr>
        </p:nvSpPr>
        <p:spPr>
          <a:xfrm>
            <a:off x="1333893" y="1600203"/>
            <a:ext cx="9524214" cy="4046454"/>
          </a:xfrm>
        </p:spPr>
        <p:txBody>
          <a:bodyPr>
            <a:normAutofit fontScale="97500"/>
          </a:bodyPr>
          <a:lstStyle/>
          <a:p>
            <a:r>
              <a:rPr lang="es" sz="2400" dirty="0">
                <a:solidFill>
                  <a:srgbClr val="003473"/>
                </a:solidFill>
                <a:latin typeface="+mj-lt"/>
              </a:rPr>
              <a:t>Limpie con regularidad para mantener la suciedad, el polvo y otras partículas fuera de su entorno.</a:t>
            </a:r>
          </a:p>
          <a:p>
            <a:r>
              <a:rPr lang="es" sz="2400" dirty="0">
                <a:solidFill>
                  <a:srgbClr val="003473"/>
                </a:solidFill>
                <a:latin typeface="+mj-lt"/>
              </a:rPr>
              <a:t>Utilice una aspiradora con un filtro de aire particulado de alta eficiencia (HEPA, por sus siglas en inglés).</a:t>
            </a:r>
          </a:p>
          <a:p>
            <a:r>
              <a:rPr lang="es" sz="2400" dirty="0">
                <a:solidFill>
                  <a:srgbClr val="003473"/>
                </a:solidFill>
                <a:latin typeface="+mj-lt"/>
              </a:rPr>
              <a:t>Utilice trapeadores y paños de microfibra.</a:t>
            </a:r>
          </a:p>
          <a:p>
            <a:r>
              <a:rPr lang="es" sz="2400" dirty="0">
                <a:solidFill>
                  <a:srgbClr val="003473"/>
                </a:solidFill>
                <a:latin typeface="+mj-lt"/>
              </a:rPr>
              <a:t>Coloque tapetes en las entradas de su edificio.</a:t>
            </a:r>
          </a:p>
          <a:p>
            <a:r>
              <a:rPr lang="es" sz="2400" dirty="0">
                <a:solidFill>
                  <a:srgbClr val="003473"/>
                </a:solidFill>
                <a:latin typeface="+mj-lt"/>
              </a:rPr>
              <a:t>Reduzca la acumulación de cosas para que sea más fácil limpiar.</a:t>
            </a:r>
          </a:p>
          <a:p>
            <a:endParaRPr lang="en-US" sz="2400" dirty="0">
              <a:latin typeface="+mj-lt"/>
            </a:endParaRPr>
          </a:p>
        </p:txBody>
      </p:sp>
    </p:spTree>
    <p:custDataLst>
      <p:tags r:id="rId1"/>
    </p:custDataLst>
    <p:extLst>
      <p:ext uri="{BB962C8B-B14F-4D97-AF65-F5344CB8AC3E}">
        <p14:creationId xmlns:p14="http://schemas.microsoft.com/office/powerpoint/2010/main" val="110357742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gradFill flip="none" rotWithShape="1">
            <a:gsLst>
              <a:gs pos="0">
                <a:srgbClr val="8DC67D">
                  <a:tint val="66000"/>
                  <a:satMod val="160000"/>
                </a:srgbClr>
              </a:gs>
              <a:gs pos="50000">
                <a:srgbClr val="8DC67D">
                  <a:tint val="44500"/>
                  <a:satMod val="160000"/>
                </a:srgbClr>
              </a:gs>
              <a:gs pos="100000">
                <a:srgbClr val="8DC67D">
                  <a:tint val="23500"/>
                  <a:satMod val="160000"/>
                </a:srgbClr>
              </a:gs>
            </a:gsLst>
            <a:lin ang="0" scaled="1"/>
          </a:gradFill>
        </p:spPr>
        <p:txBody>
          <a:bodyPr>
            <a:noAutofit/>
          </a:bodyPr>
          <a:lstStyle/>
          <a:p>
            <a:r>
              <a:rPr lang="es-MX" sz="3600" dirty="0">
                <a:solidFill>
                  <a:srgbClr val="003473"/>
                </a:solidFill>
                <a:cs typeface="Calibri" panose="020F0502020204030204" pitchFamily="34" charset="0"/>
              </a:rPr>
              <a:t>Consejos para una limpieza segura y efectiva</a:t>
            </a:r>
            <a:endParaRPr lang="es" sz="3600" dirty="0">
              <a:solidFill>
                <a:srgbClr val="003473"/>
              </a:solidFill>
              <a:cs typeface="Calibri" panose="020F0502020204030204" pitchFamily="34" charset="0"/>
            </a:endParaRPr>
          </a:p>
        </p:txBody>
      </p:sp>
      <p:sp>
        <p:nvSpPr>
          <p:cNvPr id="3" name="Content Placeholder 2"/>
          <p:cNvSpPr>
            <a:spLocks noGrp="1"/>
          </p:cNvSpPr>
          <p:nvPr>
            <p:ph idx="1"/>
            <p:custDataLst>
              <p:tags r:id="rId3"/>
            </p:custDataLst>
          </p:nvPr>
        </p:nvSpPr>
        <p:spPr>
          <a:xfrm>
            <a:off x="1173637" y="1600202"/>
            <a:ext cx="9844726" cy="4525963"/>
          </a:xfrm>
        </p:spPr>
        <p:txBody>
          <a:bodyPr>
            <a:normAutofit/>
          </a:bodyPr>
          <a:lstStyle/>
          <a:p>
            <a:r>
              <a:rPr lang="es" sz="2800" dirty="0">
                <a:solidFill>
                  <a:srgbClr val="003473"/>
                </a:solidFill>
                <a:latin typeface="+mj-lt"/>
              </a:rPr>
              <a:t>Acostumbre el lavarse las manos con frecuencia con jabón suave y agua corriente.</a:t>
            </a:r>
          </a:p>
          <a:p>
            <a:r>
              <a:rPr lang="es" sz="2800" dirty="0">
                <a:solidFill>
                  <a:srgbClr val="003473"/>
                </a:solidFill>
                <a:latin typeface="+mj-lt"/>
              </a:rPr>
              <a:t>Brinde ventilación </a:t>
            </a:r>
            <a:r>
              <a:rPr lang="es-ES_tradnl" sz="2800" dirty="0">
                <a:solidFill>
                  <a:srgbClr val="003473"/>
                </a:solidFill>
                <a:latin typeface="+mj-lt"/>
              </a:rPr>
              <a:t>abriendo </a:t>
            </a:r>
            <a:r>
              <a:rPr lang="es" sz="2800" dirty="0">
                <a:solidFill>
                  <a:srgbClr val="003473"/>
                </a:solidFill>
                <a:latin typeface="+mj-lt"/>
              </a:rPr>
              <a:t>las ventanas. </a:t>
            </a:r>
          </a:p>
          <a:p>
            <a:r>
              <a:rPr lang="es" sz="2800" dirty="0">
                <a:solidFill>
                  <a:srgbClr val="003473"/>
                </a:solidFill>
                <a:latin typeface="+mj-lt"/>
              </a:rPr>
              <a:t>Cambie los filtros del sistema de calefacción o enfriamiento regularmente.</a:t>
            </a:r>
          </a:p>
          <a:p>
            <a:r>
              <a:rPr lang="es" sz="2800" dirty="0">
                <a:solidFill>
                  <a:srgbClr val="003473"/>
                </a:solidFill>
                <a:latin typeface="+mj-lt"/>
              </a:rPr>
              <a:t>Elija productos de limpieza que sean menos tóxicos.</a:t>
            </a:r>
          </a:p>
          <a:p>
            <a:endParaRPr lang="en-US" sz="2800" dirty="0"/>
          </a:p>
        </p:txBody>
      </p:sp>
    </p:spTree>
    <p:custDataLst>
      <p:tags r:id="rId1"/>
    </p:custDataLst>
    <p:extLst>
      <p:ext uri="{BB962C8B-B14F-4D97-AF65-F5344CB8AC3E}">
        <p14:creationId xmlns:p14="http://schemas.microsoft.com/office/powerpoint/2010/main" val="47484494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0A84547-7867-45C3-9E8D-78109AD5B389}"/>
              </a:ext>
            </a:extLst>
          </p:cNvPr>
          <p:cNvPicPr>
            <a:picLocks noGrp="1" noChangeAspect="1"/>
          </p:cNvPicPr>
          <p:nvPr>
            <p:ph idx="4294967295"/>
          </p:nvPr>
        </p:nvPicPr>
        <p:blipFill rotWithShape="1">
          <a:blip r:embed="rId3"/>
          <a:srcRect t="4497" b="8840"/>
          <a:stretch/>
        </p:blipFill>
        <p:spPr>
          <a:xfrm>
            <a:off x="3127093" y="75295"/>
            <a:ext cx="5937813" cy="6658818"/>
          </a:xfrm>
          <a:prstGeom prst="rect">
            <a:avLst/>
          </a:prstGeom>
          <a:ln>
            <a:solidFill>
              <a:schemeClr val="tx1"/>
            </a:solidFill>
          </a:ln>
        </p:spPr>
      </p:pic>
    </p:spTree>
    <p:extLst>
      <p:ext uri="{BB962C8B-B14F-4D97-AF65-F5344CB8AC3E}">
        <p14:creationId xmlns:p14="http://schemas.microsoft.com/office/powerpoint/2010/main" val="72436801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gradFill flip="none" rotWithShape="1">
            <a:gsLst>
              <a:gs pos="0">
                <a:srgbClr val="0072BC">
                  <a:tint val="66000"/>
                  <a:satMod val="160000"/>
                </a:srgbClr>
              </a:gs>
              <a:gs pos="50000">
                <a:srgbClr val="0072BC">
                  <a:tint val="44500"/>
                  <a:satMod val="160000"/>
                </a:srgbClr>
              </a:gs>
              <a:gs pos="100000">
                <a:srgbClr val="0072BC">
                  <a:tint val="23500"/>
                  <a:satMod val="160000"/>
                </a:srgbClr>
              </a:gs>
            </a:gsLst>
            <a:lin ang="16200000" scaled="1"/>
          </a:gradFill>
        </p:spPr>
        <p:txBody>
          <a:bodyPr>
            <a:noAutofit/>
          </a:bodyPr>
          <a:lstStyle/>
          <a:p>
            <a:r>
              <a:rPr lang="es" sz="3600" dirty="0">
                <a:solidFill>
                  <a:srgbClr val="003473"/>
                </a:solidFill>
                <a:cs typeface="Calibri" panose="020F0502020204030204" pitchFamily="34" charset="0"/>
              </a:rPr>
              <a:t>Uso de cloro para higienizar y desinfectar</a:t>
            </a:r>
          </a:p>
        </p:txBody>
      </p:sp>
      <p:sp>
        <p:nvSpPr>
          <p:cNvPr id="3" name="Content Placeholder 2"/>
          <p:cNvSpPr>
            <a:spLocks noGrp="1"/>
          </p:cNvSpPr>
          <p:nvPr>
            <p:ph idx="1"/>
            <p:custDataLst>
              <p:tags r:id="rId3"/>
            </p:custDataLst>
          </p:nvPr>
        </p:nvSpPr>
        <p:spPr>
          <a:xfrm>
            <a:off x="1058944" y="1635555"/>
            <a:ext cx="10074111" cy="4525963"/>
          </a:xfrm>
        </p:spPr>
        <p:txBody>
          <a:bodyPr/>
          <a:lstStyle/>
          <a:p>
            <a:pPr marL="0" indent="0">
              <a:buNone/>
            </a:pPr>
            <a:r>
              <a:rPr lang="es" sz="2800" dirty="0">
                <a:solidFill>
                  <a:srgbClr val="003473"/>
                </a:solidFill>
                <a:latin typeface="+mj-lt"/>
              </a:rPr>
              <a:t>Pros: bajo costo, eficaz (si se usa seg</a:t>
            </a:r>
            <a:r>
              <a:rPr lang="en-US" sz="2800" dirty="0">
                <a:solidFill>
                  <a:srgbClr val="003473"/>
                </a:solidFill>
                <a:latin typeface="+mj-lt"/>
              </a:rPr>
              <a:t>ú</a:t>
            </a:r>
            <a:r>
              <a:rPr lang="es" sz="2800" dirty="0">
                <a:solidFill>
                  <a:srgbClr val="003473"/>
                </a:solidFill>
                <a:latin typeface="+mj-lt"/>
              </a:rPr>
              <a:t>n las indicaciones de la etiqueta) y</a:t>
            </a:r>
            <a:r>
              <a:rPr lang="es-ES_tradnl" sz="2800" dirty="0">
                <a:solidFill>
                  <a:srgbClr val="003473"/>
                </a:solidFill>
                <a:latin typeface="+mj-lt"/>
              </a:rPr>
              <a:t> </a:t>
            </a:r>
            <a:r>
              <a:rPr lang="es" sz="2800" dirty="0">
                <a:solidFill>
                  <a:srgbClr val="003473"/>
                </a:solidFill>
                <a:latin typeface="+mj-lt"/>
              </a:rPr>
              <a:t>rápidamente disponible.</a:t>
            </a:r>
            <a:endParaRPr lang="en-US" sz="2800" dirty="0">
              <a:latin typeface="+mj-lt"/>
            </a:endParaRPr>
          </a:p>
          <a:p>
            <a:pPr marL="0" indent="0">
              <a:buNone/>
            </a:pPr>
            <a:r>
              <a:rPr lang="es" sz="2800" dirty="0">
                <a:solidFill>
                  <a:srgbClr val="003473"/>
                </a:solidFill>
                <a:latin typeface="+mj-lt"/>
              </a:rPr>
              <a:t>Contra: corrosivo, gases nocivos (pueden causar un ataque de asma), tiene que mezclarse al momento cada día, puede arruinar la ropa.</a:t>
            </a:r>
          </a:p>
        </p:txBody>
      </p:sp>
      <p:pic>
        <p:nvPicPr>
          <p:cNvPr id="4" name="Picture 3">
            <a:extLst>
              <a:ext uri="{FF2B5EF4-FFF2-40B4-BE49-F238E27FC236}">
                <a16:creationId xmlns:a16="http://schemas.microsoft.com/office/drawing/2014/main" id="{AED8F9A2-FBF1-4038-A058-E79B6D8D4A1B}"/>
              </a:ext>
            </a:extLst>
          </p:cNvPr>
          <p:cNvPicPr>
            <a:picLocks noChangeAspect="1"/>
          </p:cNvPicPr>
          <p:nvPr/>
        </p:nvPicPr>
        <p:blipFill>
          <a:blip r:embed="rId6"/>
          <a:stretch>
            <a:fillRect/>
          </a:stretch>
        </p:blipFill>
        <p:spPr>
          <a:xfrm>
            <a:off x="5063596" y="3753135"/>
            <a:ext cx="2064808" cy="2277496"/>
          </a:xfrm>
          <a:prstGeom prst="rect">
            <a:avLst/>
          </a:prstGeom>
        </p:spPr>
      </p:pic>
    </p:spTree>
    <p:custDataLst>
      <p:tags r:id="rId1"/>
    </p:custDataLst>
    <p:extLst>
      <p:ext uri="{BB962C8B-B14F-4D97-AF65-F5344CB8AC3E}">
        <p14:creationId xmlns:p14="http://schemas.microsoft.com/office/powerpoint/2010/main" val="177895290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312482"/>
            <a:ext cx="8229600" cy="1143000"/>
          </a:xfrm>
        </p:spPr>
        <p:txBody>
          <a:bodyPr>
            <a:normAutofit fontScale="90000"/>
          </a:bodyPr>
          <a:lstStyle/>
          <a:p>
            <a:r>
              <a:rPr lang="es" i="1" dirty="0">
                <a:solidFill>
                  <a:srgbClr val="003473"/>
                </a:solidFill>
              </a:rPr>
              <a:t>Pregunta: ¿Qué enfermedades infecciones esperaría ver en su programa de cuidado infantil?</a:t>
            </a:r>
            <a:br>
              <a:rPr dirty="0"/>
            </a:br>
            <a:endParaRPr dirty="0"/>
          </a:p>
        </p:txBody>
      </p:sp>
      <p:pic>
        <p:nvPicPr>
          <p:cNvPr id="4" name="Picture 3">
            <a:extLst>
              <a:ext uri="{FF2B5EF4-FFF2-40B4-BE49-F238E27FC236}">
                <a16:creationId xmlns:a16="http://schemas.microsoft.com/office/drawing/2014/main" id="{8C19A297-7F46-40EF-A82F-1416C4BC2456}"/>
              </a:ext>
            </a:extLst>
          </p:cNvPr>
          <p:cNvPicPr>
            <a:picLocks noChangeAspect="1"/>
          </p:cNvPicPr>
          <p:nvPr/>
        </p:nvPicPr>
        <p:blipFill>
          <a:blip r:embed="rId4"/>
          <a:stretch>
            <a:fillRect/>
          </a:stretch>
        </p:blipFill>
        <p:spPr>
          <a:xfrm>
            <a:off x="3639713" y="2749901"/>
            <a:ext cx="4912573" cy="3275049"/>
          </a:xfrm>
          <a:prstGeom prst="rect">
            <a:avLst/>
          </a:prstGeom>
        </p:spPr>
      </p:pic>
    </p:spTree>
    <p:custDataLst>
      <p:tags r:id="rId1"/>
    </p:custDataLst>
    <p:extLst>
      <p:ext uri="{BB962C8B-B14F-4D97-AF65-F5344CB8AC3E}">
        <p14:creationId xmlns:p14="http://schemas.microsoft.com/office/powerpoint/2010/main" val="44527946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s" sz="4000" dirty="0">
                <a:solidFill>
                  <a:srgbClr val="003473"/>
                </a:solidFill>
                <a:cs typeface="Calibri" panose="020F0502020204030204" pitchFamily="34" charset="0"/>
              </a:rPr>
              <a:t>Demostración</a:t>
            </a:r>
          </a:p>
        </p:txBody>
      </p:sp>
      <p:sp>
        <p:nvSpPr>
          <p:cNvPr id="3" name="Content Placeholder 2"/>
          <p:cNvSpPr>
            <a:spLocks noGrp="1"/>
          </p:cNvSpPr>
          <p:nvPr>
            <p:ph idx="1"/>
            <p:custDataLst>
              <p:tags r:id="rId3"/>
            </p:custDataLst>
          </p:nvPr>
        </p:nvSpPr>
        <p:spPr>
          <a:xfrm>
            <a:off x="653143" y="1166018"/>
            <a:ext cx="6465287" cy="4525963"/>
          </a:xfrm>
        </p:spPr>
        <p:txBody>
          <a:bodyPr/>
          <a:lstStyle/>
          <a:p>
            <a:r>
              <a:rPr lang="es" sz="2800" dirty="0">
                <a:solidFill>
                  <a:srgbClr val="003473"/>
                </a:solidFill>
                <a:latin typeface="+mj-lt"/>
              </a:rPr>
              <a:t>Limpiar superficie: use jabón y enjuague con agua.</a:t>
            </a:r>
          </a:p>
          <a:p>
            <a:r>
              <a:rPr lang="es" sz="2800" dirty="0">
                <a:solidFill>
                  <a:srgbClr val="003473"/>
                </a:solidFill>
                <a:latin typeface="+mj-lt"/>
              </a:rPr>
              <a:t>Aplique higienizante o desinfectante.</a:t>
            </a:r>
          </a:p>
          <a:p>
            <a:r>
              <a:rPr lang="es" sz="2800" dirty="0">
                <a:solidFill>
                  <a:srgbClr val="003473"/>
                </a:solidFill>
                <a:latin typeface="+mj-lt"/>
              </a:rPr>
              <a:t>Déjelo reposar el tiempo requerido (conforme a las instrucciones en la etiqueta).</a:t>
            </a:r>
          </a:p>
          <a:p>
            <a:r>
              <a:rPr lang="es" sz="2800" dirty="0">
                <a:solidFill>
                  <a:srgbClr val="003473"/>
                </a:solidFill>
                <a:latin typeface="+mj-lt"/>
              </a:rPr>
              <a:t>No use higienizantes ni desinfectantes cuando haya niños cerca.</a:t>
            </a:r>
          </a:p>
          <a:p>
            <a:r>
              <a:rPr lang="es" sz="2800" dirty="0">
                <a:solidFill>
                  <a:srgbClr val="003473"/>
                </a:solidFill>
                <a:latin typeface="+mj-lt"/>
              </a:rPr>
              <a:t>Ventile el lugar.</a:t>
            </a:r>
          </a:p>
        </p:txBody>
      </p:sp>
      <p:pic>
        <p:nvPicPr>
          <p:cNvPr id="4" name="Picture 3">
            <a:extLst>
              <a:ext uri="{FF2B5EF4-FFF2-40B4-BE49-F238E27FC236}">
                <a16:creationId xmlns:a16="http://schemas.microsoft.com/office/drawing/2014/main" id="{66DF81B3-2DA5-454F-941C-279584CB4EDB}"/>
              </a:ext>
            </a:extLst>
          </p:cNvPr>
          <p:cNvPicPr>
            <a:picLocks noChangeAspect="1"/>
          </p:cNvPicPr>
          <p:nvPr/>
        </p:nvPicPr>
        <p:blipFill>
          <a:blip r:embed="rId6"/>
          <a:stretch>
            <a:fillRect/>
          </a:stretch>
        </p:blipFill>
        <p:spPr>
          <a:xfrm>
            <a:off x="7295038" y="1796678"/>
            <a:ext cx="4896962" cy="3264641"/>
          </a:xfrm>
          <a:prstGeom prst="rect">
            <a:avLst/>
          </a:prstGeom>
        </p:spPr>
      </p:pic>
    </p:spTree>
    <p:custDataLst>
      <p:tags r:id="rId1"/>
    </p:custDataLst>
    <p:extLst>
      <p:ext uri="{BB962C8B-B14F-4D97-AF65-F5344CB8AC3E}">
        <p14:creationId xmlns:p14="http://schemas.microsoft.com/office/powerpoint/2010/main" val="186337106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s" sz="4000" dirty="0">
                <a:solidFill>
                  <a:srgbClr val="003473"/>
                </a:solidFill>
                <a:cs typeface="Calibri" panose="020F0502020204030204" pitchFamily="34" charset="0"/>
              </a:rPr>
              <a:t>Desecho de basura</a:t>
            </a:r>
          </a:p>
        </p:txBody>
      </p:sp>
      <p:sp>
        <p:nvSpPr>
          <p:cNvPr id="3" name="Content Placeholder 2"/>
          <p:cNvSpPr>
            <a:spLocks noGrp="1"/>
          </p:cNvSpPr>
          <p:nvPr>
            <p:ph idx="1"/>
            <p:custDataLst>
              <p:tags r:id="rId3"/>
            </p:custDataLst>
          </p:nvPr>
        </p:nvSpPr>
        <p:spPr>
          <a:xfrm>
            <a:off x="1221179" y="1257554"/>
            <a:ext cx="10034425" cy="4786986"/>
          </a:xfrm>
        </p:spPr>
        <p:txBody>
          <a:bodyPr>
            <a:normAutofit fontScale="42500" lnSpcReduction="20000"/>
          </a:bodyPr>
          <a:lstStyle/>
          <a:p>
            <a:pPr>
              <a:lnSpc>
                <a:spcPct val="120000"/>
              </a:lnSpc>
              <a:spcAft>
                <a:spcPts val="600"/>
              </a:spcAft>
            </a:pPr>
            <a:r>
              <a:rPr lang="en-US" sz="5100" dirty="0">
                <a:latin typeface="+mj-lt"/>
              </a:rPr>
              <a:t> </a:t>
            </a:r>
            <a:r>
              <a:rPr lang="es" sz="5100" dirty="0">
                <a:solidFill>
                  <a:srgbClr val="003473"/>
                </a:solidFill>
                <a:latin typeface="+mj-lt"/>
              </a:rPr>
              <a:t>Use contenedores de basura con un pedal para el pie, especialmente para desechar pañales.</a:t>
            </a:r>
          </a:p>
          <a:p>
            <a:pPr lvl="0">
              <a:lnSpc>
                <a:spcPct val="120000"/>
              </a:lnSpc>
              <a:spcAft>
                <a:spcPts val="600"/>
              </a:spcAft>
            </a:pPr>
            <a:r>
              <a:rPr lang="es" sz="5100" dirty="0">
                <a:solidFill>
                  <a:srgbClr val="003473"/>
                </a:solidFill>
                <a:latin typeface="+mj-lt"/>
              </a:rPr>
              <a:t>Coloque los contenedores al alcan</a:t>
            </a:r>
            <a:r>
              <a:rPr lang="es-ES_tradnl" sz="5100" dirty="0">
                <a:solidFill>
                  <a:srgbClr val="003473"/>
                </a:solidFill>
                <a:latin typeface="+mj-lt"/>
              </a:rPr>
              <a:t>ce</a:t>
            </a:r>
            <a:r>
              <a:rPr lang="es" sz="5100" dirty="0">
                <a:solidFill>
                  <a:srgbClr val="003473"/>
                </a:solidFill>
                <a:latin typeface="+mj-lt"/>
              </a:rPr>
              <a:t> del área para cambiar pañales, el lavamanos y el área para la preparación de alimentos.</a:t>
            </a:r>
          </a:p>
          <a:p>
            <a:pPr>
              <a:lnSpc>
                <a:spcPct val="120000"/>
              </a:lnSpc>
              <a:spcAft>
                <a:spcPts val="600"/>
              </a:spcAft>
            </a:pPr>
            <a:r>
              <a:rPr lang="es" sz="5100" dirty="0">
                <a:solidFill>
                  <a:srgbClr val="003473"/>
                </a:solidFill>
                <a:latin typeface="+mj-lt"/>
              </a:rPr>
              <a:t>Limpie y desinfecte los contenedores para pañales al final del día.</a:t>
            </a:r>
          </a:p>
          <a:p>
            <a:pPr lvl="0">
              <a:lnSpc>
                <a:spcPct val="120000"/>
              </a:lnSpc>
              <a:spcAft>
                <a:spcPts val="600"/>
              </a:spcAft>
            </a:pPr>
            <a:r>
              <a:rPr lang="es-ES_tradnl" sz="5100" dirty="0">
                <a:solidFill>
                  <a:srgbClr val="003473"/>
                </a:solidFill>
                <a:latin typeface="+mj-lt"/>
              </a:rPr>
              <a:t>Coloque</a:t>
            </a:r>
            <a:r>
              <a:rPr lang="es" sz="5100" dirty="0">
                <a:solidFill>
                  <a:srgbClr val="003473"/>
                </a:solidFill>
                <a:latin typeface="+mj-lt"/>
              </a:rPr>
              <a:t> una bolsa de plástico </a:t>
            </a:r>
            <a:r>
              <a:rPr lang="es-ES_tradnl" sz="5100" dirty="0">
                <a:solidFill>
                  <a:srgbClr val="003473"/>
                </a:solidFill>
                <a:latin typeface="+mj-lt"/>
              </a:rPr>
              <a:t>dentro de </a:t>
            </a:r>
            <a:r>
              <a:rPr lang="es" sz="5100" dirty="0">
                <a:solidFill>
                  <a:srgbClr val="003473"/>
                </a:solidFill>
                <a:latin typeface="+mj-lt"/>
              </a:rPr>
              <a:t>los contenedores de basura.</a:t>
            </a:r>
          </a:p>
          <a:p>
            <a:pPr lvl="0">
              <a:lnSpc>
                <a:spcPct val="120000"/>
              </a:lnSpc>
              <a:spcAft>
                <a:spcPts val="600"/>
              </a:spcAft>
            </a:pPr>
            <a:r>
              <a:rPr lang="es" sz="5100" dirty="0">
                <a:solidFill>
                  <a:srgbClr val="003473"/>
                </a:solidFill>
                <a:latin typeface="+mj-lt"/>
              </a:rPr>
              <a:t>Asegúrese de que los bebés y niños pequeños no puedan volcar o alcanzar el contenido de los contenedores.</a:t>
            </a:r>
          </a:p>
        </p:txBody>
      </p:sp>
      <p:pic>
        <p:nvPicPr>
          <p:cNvPr id="4" name="image9.png"/>
          <p:cNvPicPr/>
          <p:nvPr>
            <p:custDataLst>
              <p:tags r:id="rId4"/>
            </p:custDataLst>
          </p:nvPr>
        </p:nvPicPr>
        <p:blipFill>
          <a:blip r:embed="rId7"/>
          <a:srcRect l="71395" t="3373" b="40627"/>
          <a:stretch>
            <a:fillRect/>
          </a:stretch>
        </p:blipFill>
        <p:spPr bwMode="auto">
          <a:xfrm>
            <a:off x="6660478" y="4351591"/>
            <a:ext cx="1803748" cy="1692949"/>
          </a:xfrm>
          <a:prstGeom prst="rect">
            <a:avLst/>
          </a:prstGeom>
          <a:ln>
            <a:no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40377597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s" sz="4000" dirty="0">
                <a:solidFill>
                  <a:srgbClr val="003473"/>
                </a:solidFill>
                <a:cs typeface="Calibri" panose="020F0502020204030204" pitchFamily="34" charset="0"/>
              </a:rPr>
              <a:t>Desecho de basura</a:t>
            </a:r>
          </a:p>
        </p:txBody>
      </p:sp>
      <p:sp>
        <p:nvSpPr>
          <p:cNvPr id="3" name="Content Placeholder 2"/>
          <p:cNvSpPr>
            <a:spLocks noGrp="1"/>
          </p:cNvSpPr>
          <p:nvPr>
            <p:ph idx="1"/>
            <p:custDataLst>
              <p:tags r:id="rId3"/>
            </p:custDataLst>
          </p:nvPr>
        </p:nvSpPr>
        <p:spPr>
          <a:xfrm>
            <a:off x="609600" y="1528997"/>
            <a:ext cx="11242876" cy="4027600"/>
          </a:xfrm>
        </p:spPr>
        <p:txBody>
          <a:bodyPr/>
          <a:lstStyle/>
          <a:p>
            <a:pPr>
              <a:lnSpc>
                <a:spcPct val="120000"/>
              </a:lnSpc>
              <a:spcAft>
                <a:spcPts val="600"/>
              </a:spcAft>
            </a:pPr>
            <a:r>
              <a:rPr lang="es" sz="2800" dirty="0">
                <a:solidFill>
                  <a:srgbClr val="003473"/>
                </a:solidFill>
                <a:latin typeface="+mj-lt"/>
              </a:rPr>
              <a:t>Vacíe los contenedores de basura </a:t>
            </a:r>
            <a:r>
              <a:rPr lang="es-ES_tradnl" sz="2800" dirty="0">
                <a:solidFill>
                  <a:srgbClr val="003473"/>
                </a:solidFill>
                <a:latin typeface="+mj-lt"/>
              </a:rPr>
              <a:t>interiores </a:t>
            </a:r>
            <a:r>
              <a:rPr lang="es" sz="2800" dirty="0">
                <a:solidFill>
                  <a:srgbClr val="003473"/>
                </a:solidFill>
                <a:latin typeface="+mj-lt"/>
              </a:rPr>
              <a:t>a diario.</a:t>
            </a:r>
          </a:p>
          <a:p>
            <a:pPr>
              <a:lnSpc>
                <a:spcPct val="120000"/>
              </a:lnSpc>
              <a:spcAft>
                <a:spcPts val="600"/>
              </a:spcAft>
            </a:pPr>
            <a:r>
              <a:rPr lang="es" sz="2800" dirty="0">
                <a:solidFill>
                  <a:srgbClr val="003473"/>
                </a:solidFill>
                <a:latin typeface="+mj-lt"/>
              </a:rPr>
              <a:t>Utilice contenedores a prueba de agua y de roedores con una tapa hermética para echar la basura afuera.</a:t>
            </a:r>
          </a:p>
          <a:p>
            <a:pPr marL="0" indent="0">
              <a:buNone/>
            </a:pPr>
            <a:r>
              <a:rPr lang="es" sz="2800" dirty="0">
                <a:solidFill>
                  <a:srgbClr val="003473"/>
                </a:solidFill>
                <a:latin typeface="+mj-lt"/>
              </a:rPr>
              <a:t>El almacenaje y desecho de basura adecuado:</a:t>
            </a:r>
          </a:p>
          <a:p>
            <a:r>
              <a:rPr lang="es" sz="2800" dirty="0">
                <a:solidFill>
                  <a:srgbClr val="003473"/>
                </a:solidFill>
                <a:latin typeface="+mj-lt"/>
              </a:rPr>
              <a:t>previene la propagación de enfermedades, </a:t>
            </a:r>
          </a:p>
          <a:p>
            <a:r>
              <a:rPr lang="es-ES" sz="2800" dirty="0">
                <a:solidFill>
                  <a:srgbClr val="003473"/>
                </a:solidFill>
                <a:latin typeface="+mj-lt"/>
              </a:rPr>
              <a:t>reduce</a:t>
            </a:r>
            <a:r>
              <a:rPr lang="es" sz="2800" dirty="0">
                <a:solidFill>
                  <a:srgbClr val="003473"/>
                </a:solidFill>
                <a:latin typeface="+mj-lt"/>
              </a:rPr>
              <a:t> los olores desagradables </a:t>
            </a:r>
          </a:p>
          <a:p>
            <a:r>
              <a:rPr lang="es" sz="2800" dirty="0">
                <a:solidFill>
                  <a:srgbClr val="003473"/>
                </a:solidFill>
                <a:latin typeface="+mj-lt"/>
              </a:rPr>
              <a:t>previene las plagas.</a:t>
            </a:r>
          </a:p>
        </p:txBody>
      </p:sp>
      <p:pic>
        <p:nvPicPr>
          <p:cNvPr id="5122" name="Picture 2"/>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tretch>
            <a:fillRect/>
          </a:stretch>
        </p:blipFill>
        <p:spPr bwMode="auto">
          <a:xfrm>
            <a:off x="8194313" y="3703638"/>
            <a:ext cx="3997687" cy="3154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46835814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524000" y="0"/>
            <a:ext cx="9144000" cy="1176840"/>
          </a:xfrm>
          <a:noFill/>
        </p:spPr>
        <p:txBody>
          <a:bodyPr>
            <a:normAutofit/>
          </a:bodyPr>
          <a:lstStyle/>
          <a:p>
            <a:r>
              <a:rPr lang="es" sz="4000" dirty="0">
                <a:solidFill>
                  <a:srgbClr val="003473"/>
                </a:solidFill>
                <a:cs typeface="Calibri" panose="020F0502020204030204" pitchFamily="34" charset="0"/>
              </a:rPr>
              <a:t>La estación para cambiar pañales</a:t>
            </a:r>
          </a:p>
        </p:txBody>
      </p:sp>
      <p:sp>
        <p:nvSpPr>
          <p:cNvPr id="3" name="Content Placeholder 2"/>
          <p:cNvSpPr>
            <a:spLocks noGrp="1"/>
          </p:cNvSpPr>
          <p:nvPr>
            <p:ph idx="1"/>
            <p:custDataLst>
              <p:tags r:id="rId3"/>
            </p:custDataLst>
          </p:nvPr>
        </p:nvSpPr>
        <p:spPr>
          <a:xfrm>
            <a:off x="609600" y="1433947"/>
            <a:ext cx="10972800" cy="4525963"/>
          </a:xfrm>
        </p:spPr>
        <p:txBody>
          <a:bodyPr>
            <a:normAutofit/>
          </a:bodyPr>
          <a:lstStyle/>
          <a:p>
            <a:r>
              <a:rPr lang="es" sz="2400" b="1" dirty="0">
                <a:solidFill>
                  <a:srgbClr val="00347D"/>
                </a:solidFill>
                <a:latin typeface="Arial" panose="020B0604020202020204" pitchFamily="34" charset="0"/>
                <a:cs typeface="Arial" panose="020B0604020202020204" pitchFamily="34" charset="0"/>
              </a:rPr>
              <a:t>Cree una estación para cambiar pañales</a:t>
            </a:r>
            <a:r>
              <a:rPr lang="es" sz="2400" dirty="0">
                <a:solidFill>
                  <a:srgbClr val="00347D"/>
                </a:solidFill>
                <a:latin typeface="Arial" panose="020B0604020202020204" pitchFamily="34" charset="0"/>
                <a:cs typeface="Arial" panose="020B0604020202020204" pitchFamily="34" charset="0"/>
              </a:rPr>
              <a:t> en un área lejos de la comida y cerca de un lavamanos.</a:t>
            </a:r>
          </a:p>
          <a:p>
            <a:r>
              <a:rPr lang="es" sz="2400" b="1" dirty="0">
                <a:solidFill>
                  <a:srgbClr val="00347D"/>
                </a:solidFill>
                <a:latin typeface="Arial" panose="020B0604020202020204" pitchFamily="34" charset="0"/>
                <a:cs typeface="Arial" panose="020B0604020202020204" pitchFamily="34" charset="0"/>
              </a:rPr>
              <a:t>Protéjase la espalda</a:t>
            </a:r>
            <a:r>
              <a:rPr lang="es" sz="2400" dirty="0">
                <a:solidFill>
                  <a:srgbClr val="00347D"/>
                </a:solidFill>
                <a:latin typeface="Arial" panose="020B0604020202020204" pitchFamily="34" charset="0"/>
                <a:cs typeface="Arial" panose="020B0604020202020204" pitchFamily="34" charset="0"/>
              </a:rPr>
              <a:t> con una mesa para cambiar pañales a una altura cómoda.</a:t>
            </a:r>
          </a:p>
          <a:p>
            <a:r>
              <a:rPr lang="es" sz="2400" b="1" dirty="0">
                <a:solidFill>
                  <a:srgbClr val="00347D"/>
                </a:solidFill>
                <a:latin typeface="Arial" panose="020B0604020202020204" pitchFamily="34" charset="0"/>
                <a:cs typeface="Arial" panose="020B0604020202020204" pitchFamily="34" charset="0"/>
              </a:rPr>
              <a:t>Utilice una superficie o almohadilla limpia, plana y a prueba de agu</a:t>
            </a:r>
            <a:r>
              <a:rPr lang="es" sz="2400" dirty="0">
                <a:solidFill>
                  <a:srgbClr val="00347D"/>
                </a:solidFill>
                <a:latin typeface="Arial" panose="020B0604020202020204" pitchFamily="34" charset="0"/>
                <a:cs typeface="Arial" panose="020B0604020202020204" pitchFamily="34" charset="0"/>
              </a:rPr>
              <a:t>a que no tenga ninguna rajadura ni ranura. Cúbrala con un protector desechable.</a:t>
            </a:r>
          </a:p>
          <a:p>
            <a:r>
              <a:rPr lang="es" sz="2400" b="1" dirty="0">
                <a:solidFill>
                  <a:srgbClr val="00347D"/>
                </a:solidFill>
                <a:latin typeface="Arial" panose="020B0604020202020204" pitchFamily="34" charset="0"/>
                <a:cs typeface="Arial" panose="020B0604020202020204" pitchFamily="34" charset="0"/>
              </a:rPr>
              <a:t>Guarde las cremas, lociones y artículos de limpieza fuera del alcance de los niños.</a:t>
            </a:r>
            <a:r>
              <a:rPr lang="es-ES_tradnl" sz="2400" b="1" dirty="0">
                <a:solidFill>
                  <a:srgbClr val="00347D"/>
                </a:solidFill>
                <a:latin typeface="Arial" panose="020B0604020202020204" pitchFamily="34" charset="0"/>
                <a:cs typeface="Arial" panose="020B0604020202020204" pitchFamily="34" charset="0"/>
              </a:rPr>
              <a:t> </a:t>
            </a:r>
            <a:r>
              <a:rPr lang="es" sz="2400" dirty="0">
                <a:solidFill>
                  <a:srgbClr val="00347D"/>
                </a:solidFill>
                <a:latin typeface="Arial" panose="020B0604020202020204" pitchFamily="34" charset="0"/>
                <a:cs typeface="Arial" panose="020B0604020202020204" pitchFamily="34" charset="0"/>
              </a:rPr>
              <a:t>No se recomienda usar talco para bebé por los riesgos de inhalar las pequeñas</a:t>
            </a:r>
            <a:r>
              <a:rPr lang="es-ES_tradnl" sz="2400" dirty="0">
                <a:solidFill>
                  <a:srgbClr val="00347D"/>
                </a:solidFill>
                <a:latin typeface="Arial" panose="020B0604020202020204" pitchFamily="34" charset="0"/>
                <a:cs typeface="Arial" panose="020B0604020202020204" pitchFamily="34" charset="0"/>
              </a:rPr>
              <a:t> </a:t>
            </a:r>
            <a:r>
              <a:rPr lang="es" sz="2400" dirty="0">
                <a:solidFill>
                  <a:srgbClr val="00347D"/>
                </a:solidFill>
                <a:latin typeface="Arial" panose="020B0604020202020204" pitchFamily="34" charset="0"/>
                <a:cs typeface="Arial" panose="020B0604020202020204" pitchFamily="34" charset="0"/>
              </a:rPr>
              <a:t>partículas de talco. </a:t>
            </a:r>
          </a:p>
          <a:p>
            <a:r>
              <a:rPr lang="es" sz="2400" b="1" dirty="0">
                <a:solidFill>
                  <a:srgbClr val="00347D"/>
                </a:solidFill>
                <a:latin typeface="Arial" panose="020B0604020202020204" pitchFamily="34" charset="0"/>
                <a:cs typeface="Arial" panose="020B0604020202020204" pitchFamily="34" charset="0"/>
              </a:rPr>
              <a:t>Utilice la estación solo para cambiar pañales.</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8153685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custDataLst>
              <p:tags r:id="rId2"/>
            </p:custDataLst>
          </p:nvPr>
        </p:nvSpPr>
        <p:spPr>
          <a:xfrm>
            <a:off x="0" y="1600200"/>
            <a:ext cx="10972800" cy="4525963"/>
          </a:xfrm>
          <a:prstGeom prst="rect">
            <a:avLst/>
          </a:prstGeom>
        </p:spPr>
        <p:txBody>
          <a:bodyPr>
            <a:normAutofit/>
          </a:bodyPr>
          <a:lstStyle/>
          <a:p>
            <a:endParaRPr lang="en-US"/>
          </a:p>
          <a:p>
            <a:endParaRPr lang="en-US"/>
          </a:p>
        </p:txBody>
      </p:sp>
      <p:pic>
        <p:nvPicPr>
          <p:cNvPr id="4" name="Picture 3"/>
          <p:cNvPicPr>
            <a:picLocks noChangeAspect="1"/>
          </p:cNvPicPr>
          <p:nvPr/>
        </p:nvPicPr>
        <p:blipFill rotWithShape="1">
          <a:blip r:embed="rId5"/>
          <a:srcRect t="2494"/>
          <a:stretch/>
        </p:blipFill>
        <p:spPr>
          <a:xfrm>
            <a:off x="902826" y="128561"/>
            <a:ext cx="5189226" cy="6684904"/>
          </a:xfrm>
          <a:prstGeom prst="rect">
            <a:avLst/>
          </a:prstGeom>
          <a:ln w="19050">
            <a:solidFill>
              <a:schemeClr val="tx1"/>
            </a:solidFill>
          </a:ln>
        </p:spPr>
      </p:pic>
      <p:pic>
        <p:nvPicPr>
          <p:cNvPr id="5" name="Picture 4"/>
          <p:cNvPicPr>
            <a:picLocks noChangeAspect="1"/>
          </p:cNvPicPr>
          <p:nvPr/>
        </p:nvPicPr>
        <p:blipFill rotWithShape="1">
          <a:blip r:embed="rId6"/>
          <a:srcRect t="833"/>
          <a:stretch/>
        </p:blipFill>
        <p:spPr>
          <a:xfrm>
            <a:off x="6099951" y="128561"/>
            <a:ext cx="5289538" cy="6769487"/>
          </a:xfrm>
          <a:prstGeom prst="rect">
            <a:avLst/>
          </a:prstGeom>
          <a:ln w="19050">
            <a:solidFill>
              <a:schemeClr val="tx1"/>
            </a:solidFill>
          </a:ln>
        </p:spPr>
      </p:pic>
    </p:spTree>
    <p:custDataLst>
      <p:tags r:id="rId1"/>
    </p:custDataLst>
    <p:extLst>
      <p:ext uri="{BB962C8B-B14F-4D97-AF65-F5344CB8AC3E}">
        <p14:creationId xmlns:p14="http://schemas.microsoft.com/office/powerpoint/2010/main" val="188334015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s" sz="4000" dirty="0">
                <a:solidFill>
                  <a:srgbClr val="003473"/>
                </a:solidFill>
                <a:cs typeface="Calibri" panose="020F0502020204030204" pitchFamily="34" charset="0"/>
              </a:rPr>
              <a:t>Uso del baño</a:t>
            </a:r>
          </a:p>
        </p:txBody>
      </p:sp>
      <p:pic>
        <p:nvPicPr>
          <p:cNvPr id="4" name="image33.png"/>
          <p:cNvPicPr>
            <a:picLocks noGrp="1"/>
          </p:cNvPicPr>
          <p:nvPr>
            <p:ph idx="1"/>
            <p:custDataLst>
              <p:tags r:id="rId3"/>
            </p:custDataLst>
          </p:nvPr>
        </p:nvPicPr>
        <p:blipFill>
          <a:blip r:embed="rId6"/>
          <a:srcRect l="24793" t="1484"/>
          <a:stretch>
            <a:fillRect/>
          </a:stretch>
        </p:blipFill>
        <p:spPr bwMode="auto">
          <a:xfrm>
            <a:off x="3312897" y="1417638"/>
            <a:ext cx="5566206" cy="3604198"/>
          </a:xfrm>
          <a:prstGeom prst="rect">
            <a:avLst/>
          </a:prstGeom>
          <a:ln>
            <a:solidFill>
              <a:srgbClr val="00347D"/>
            </a:solid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6096E543-4CB6-09CB-6239-42711B636F2C}"/>
              </a:ext>
            </a:extLst>
          </p:cNvPr>
          <p:cNvSpPr txBox="1"/>
          <p:nvPr/>
        </p:nvSpPr>
        <p:spPr>
          <a:xfrm>
            <a:off x="940905" y="5255710"/>
            <a:ext cx="10541180" cy="400110"/>
          </a:xfrm>
          <a:prstGeom prst="rect">
            <a:avLst/>
          </a:prstGeom>
          <a:noFill/>
        </p:spPr>
        <p:txBody>
          <a:bodyPr wrap="square" rtlCol="0">
            <a:spAutoFit/>
          </a:bodyPr>
          <a:lstStyle/>
          <a:p>
            <a:r>
              <a:rPr lang="es-ES" sz="2000" b="0" i="0" strike="noStrike" cap="none" baseline="0" dirty="0">
                <a:solidFill>
                  <a:srgbClr val="003473"/>
                </a:solidFill>
                <a:effectLst/>
                <a:latin typeface="Arial" panose="020B0604020202020204" pitchFamily="34" charset="0"/>
                <a:cs typeface="Arial" panose="020B0604020202020204" pitchFamily="34" charset="0"/>
              </a:rPr>
              <a:t>Se prefieren los inodoros de tamaño infantil o un banquito en lugar de un inodoro estándar.</a:t>
            </a:r>
            <a:endParaRPr lang="en-US" sz="2000" dirty="0">
              <a:solidFill>
                <a:srgbClr val="003473"/>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4557452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F3FEE-7CED-2EEA-99A2-4234ABEE84B5}"/>
              </a:ext>
            </a:extLst>
          </p:cNvPr>
          <p:cNvSpPr>
            <a:spLocks noGrp="1"/>
          </p:cNvSpPr>
          <p:nvPr>
            <p:ph type="title"/>
          </p:nvPr>
        </p:nvSpPr>
        <p:spPr/>
        <p:txBody>
          <a:bodyPr/>
          <a:lstStyle/>
          <a:p>
            <a:r>
              <a:rPr lang="es-MX" dirty="0"/>
              <a:t>Uso del baño con bacinicas</a:t>
            </a:r>
          </a:p>
        </p:txBody>
      </p:sp>
      <p:sp>
        <p:nvSpPr>
          <p:cNvPr id="3" name="Content Placeholder 2">
            <a:extLst>
              <a:ext uri="{FF2B5EF4-FFF2-40B4-BE49-F238E27FC236}">
                <a16:creationId xmlns:a16="http://schemas.microsoft.com/office/drawing/2014/main" id="{B72020DF-607A-F692-2BB1-7DC354413410}"/>
              </a:ext>
            </a:extLst>
          </p:cNvPr>
          <p:cNvSpPr>
            <a:spLocks noGrp="1"/>
          </p:cNvSpPr>
          <p:nvPr>
            <p:ph idx="1"/>
          </p:nvPr>
        </p:nvSpPr>
        <p:spPr>
          <a:xfrm>
            <a:off x="609600" y="1417638"/>
            <a:ext cx="10972800" cy="4525963"/>
          </a:xfrm>
        </p:spPr>
        <p:txBody>
          <a:bodyPr/>
          <a:lstStyle/>
          <a:p>
            <a:r>
              <a:rPr lang="es-ES" sz="2400" dirty="0">
                <a:latin typeface="Arial" panose="020B0604020202020204" pitchFamily="34" charset="0"/>
                <a:cs typeface="Arial" panose="020B0604020202020204" pitchFamily="34" charset="0"/>
              </a:rPr>
              <a:t>Si se usan bacinicas para enseñarles a los niños a usar el inodoro, debe usarlas solo en el área del baño y fuera del alcance de los inodoros u otras bacinicas. </a:t>
            </a:r>
          </a:p>
          <a:p>
            <a:r>
              <a:rPr lang="es-ES" sz="2400" dirty="0">
                <a:latin typeface="Arial" panose="020B0604020202020204" pitchFamily="34" charset="0"/>
                <a:cs typeface="Arial" panose="020B0604020202020204" pitchFamily="34" charset="0"/>
              </a:rPr>
              <a:t>Después de usar una bacinica:</a:t>
            </a:r>
          </a:p>
          <a:p>
            <a:pPr lvl="1"/>
            <a:r>
              <a:rPr lang="es-ES" sz="2000" dirty="0">
                <a:latin typeface="Arial" panose="020B0604020202020204" pitchFamily="34" charset="0"/>
                <a:cs typeface="Arial" panose="020B0604020202020204" pitchFamily="34" charset="0"/>
              </a:rPr>
              <a:t>Ayude al niño a lavarse las manos.  Mueva al niño a un lugar donde esté supervisado, lejos de las actividades de limpieza y desinfección.</a:t>
            </a:r>
          </a:p>
          <a:p>
            <a:pPr lvl="1"/>
            <a:r>
              <a:rPr lang="es-ES" sz="2000" dirty="0">
                <a:latin typeface="Arial" panose="020B0604020202020204" pitchFamily="34" charset="0"/>
                <a:cs typeface="Arial" panose="020B0604020202020204" pitchFamily="34" charset="0"/>
              </a:rPr>
              <a:t>Vacíe de inmediato el contenido en un inodoro, con cuidado de no salpicar o tocar el agua en el inodoro.</a:t>
            </a:r>
          </a:p>
          <a:p>
            <a:pPr lvl="1"/>
            <a:r>
              <a:rPr lang="es-ES" sz="2000" dirty="0">
                <a:latin typeface="Arial" panose="020B0604020202020204" pitchFamily="34" charset="0"/>
                <a:cs typeface="Arial" panose="020B0604020202020204" pitchFamily="34" charset="0"/>
              </a:rPr>
              <a:t>Enjuague la bacinica con agua y vacíe el agua en el inodoro.</a:t>
            </a:r>
          </a:p>
          <a:p>
            <a:pPr lvl="1"/>
            <a:r>
              <a:rPr lang="es-ES" sz="2000" dirty="0">
                <a:latin typeface="Arial" panose="020B0604020202020204" pitchFamily="34" charset="0"/>
                <a:cs typeface="Arial" panose="020B0604020202020204" pitchFamily="34" charset="0"/>
              </a:rPr>
              <a:t>Lave la bacinica con agua y jabón. (Considere usar servilletas desechables.) Vacíe el agua con jabón en el inodoro. Vuelva a enjuagar. </a:t>
            </a:r>
          </a:p>
          <a:p>
            <a:pPr lvl="1"/>
            <a:r>
              <a:rPr lang="es-ES" sz="2000" dirty="0">
                <a:latin typeface="Arial" panose="020B0604020202020204" pitchFamily="34" charset="0"/>
                <a:cs typeface="Arial" panose="020B0604020202020204" pitchFamily="34" charset="0"/>
              </a:rPr>
              <a:t>Vacíe el agua en el inodoro y bájele al agua. Rocíela con desinfectante según las instrucciones en la etiqueta. Lávese las manos. Deje que la bacinica se seque al aire. </a:t>
            </a:r>
          </a:p>
          <a:p>
            <a:pPr marL="0" indent="0">
              <a:buNone/>
            </a:pPr>
            <a:endParaRPr lang="en-US" dirty="0"/>
          </a:p>
        </p:txBody>
      </p:sp>
    </p:spTree>
    <p:extLst>
      <p:ext uri="{BB962C8B-B14F-4D97-AF65-F5344CB8AC3E}">
        <p14:creationId xmlns:p14="http://schemas.microsoft.com/office/powerpoint/2010/main" val="3850330467"/>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p:spPr>
        <p:txBody>
          <a:bodyPr>
            <a:normAutofit/>
          </a:bodyPr>
          <a:lstStyle/>
          <a:p>
            <a:r>
              <a:rPr lang="es" sz="4000" dirty="0">
                <a:solidFill>
                  <a:srgbClr val="003473"/>
                </a:solidFill>
                <a:cs typeface="Calibri" panose="020F0502020204030204" pitchFamily="34" charset="0"/>
              </a:rPr>
              <a:t>Seguridad de los alimentos</a:t>
            </a:r>
            <a:endParaRPr lang="en-US" dirty="0"/>
          </a:p>
        </p:txBody>
      </p:sp>
      <p:sp>
        <p:nvSpPr>
          <p:cNvPr id="3" name="Content Placeholder 2"/>
          <p:cNvSpPr>
            <a:spLocks noGrp="1"/>
          </p:cNvSpPr>
          <p:nvPr>
            <p:ph idx="1"/>
          </p:nvPr>
        </p:nvSpPr>
        <p:spPr>
          <a:xfrm>
            <a:off x="609599" y="1330281"/>
            <a:ext cx="9064487" cy="4423748"/>
          </a:xfrm>
        </p:spPr>
        <p:txBody>
          <a:bodyPr>
            <a:noAutofit/>
          </a:bodyPr>
          <a:lstStyle/>
          <a:p>
            <a:pPr marL="0" indent="0">
              <a:buNone/>
            </a:pPr>
            <a:r>
              <a:rPr lang="es-MX" sz="2000" b="1" dirty="0">
                <a:latin typeface="Arial" panose="020B0604020202020204" pitchFamily="34" charset="0"/>
                <a:cs typeface="Arial" panose="020B0604020202020204" pitchFamily="34" charset="0"/>
              </a:rPr>
              <a:t>Compre </a:t>
            </a:r>
            <a:r>
              <a:rPr lang="es-MX" sz="2000" dirty="0">
                <a:latin typeface="Arial" panose="020B0604020202020204" pitchFamily="34" charset="0"/>
                <a:cs typeface="Arial" panose="020B0604020202020204" pitchFamily="34" charset="0"/>
              </a:rPr>
              <a:t>alimentos de forma segura:</a:t>
            </a:r>
          </a:p>
          <a:p>
            <a:r>
              <a:rPr lang="es-MX" sz="1800" dirty="0">
                <a:latin typeface="Arial" panose="020B0604020202020204" pitchFamily="34" charset="0"/>
                <a:cs typeface="Arial" panose="020B0604020202020204" pitchFamily="34" charset="0"/>
              </a:rPr>
              <a:t>Revisa las fechas de "usar hasta", "vender antes de" o "fecha de vencimiento“</a:t>
            </a:r>
          </a:p>
          <a:p>
            <a:r>
              <a:rPr lang="es-MX" sz="1800" dirty="0">
                <a:latin typeface="Arial" panose="020B0604020202020204" pitchFamily="34" charset="0"/>
                <a:cs typeface="Arial" panose="020B0604020202020204" pitchFamily="34" charset="0"/>
              </a:rPr>
              <a:t>Los alimentos refrigerados están fríos, los congelados son sólidos como una roca.</a:t>
            </a:r>
          </a:p>
          <a:p>
            <a:r>
              <a:rPr lang="es-MX" sz="1800" dirty="0">
                <a:latin typeface="Arial" panose="020B0604020202020204" pitchFamily="34" charset="0"/>
                <a:cs typeface="Arial" panose="020B0604020202020204" pitchFamily="34" charset="0"/>
              </a:rPr>
              <a:t>Latas libres de abolladuras, grietas o tapas abultadas.</a:t>
            </a:r>
          </a:p>
          <a:p>
            <a:r>
              <a:rPr lang="es-MX" sz="1800" dirty="0">
                <a:latin typeface="Arial" panose="020B0604020202020204" pitchFamily="34" charset="0"/>
                <a:cs typeface="Arial" panose="020B0604020202020204" pitchFamily="34" charset="0"/>
              </a:rPr>
              <a:t>La leche, los productos lácteos y los jugos de frutas son pasteurizados</a:t>
            </a:r>
            <a:r>
              <a:rPr lang="es-MX" sz="2000" dirty="0">
                <a:latin typeface="Arial" panose="020B0604020202020204" pitchFamily="34" charset="0"/>
                <a:cs typeface="Arial" panose="020B0604020202020204" pitchFamily="34" charset="0"/>
              </a:rPr>
              <a:t>.</a:t>
            </a:r>
          </a:p>
          <a:p>
            <a:pPr marL="0" indent="0">
              <a:buNone/>
            </a:pPr>
            <a:endParaRPr lang="es-MX" sz="2000" b="1" dirty="0">
              <a:latin typeface="Arial" panose="020B0604020202020204" pitchFamily="34" charset="0"/>
              <a:cs typeface="Arial" panose="020B0604020202020204" pitchFamily="34" charset="0"/>
            </a:endParaRPr>
          </a:p>
          <a:p>
            <a:pPr marL="0" indent="0">
              <a:buNone/>
            </a:pPr>
            <a:r>
              <a:rPr lang="es-MX" sz="2000" b="1" dirty="0">
                <a:latin typeface="Arial" panose="020B0604020202020204" pitchFamily="34" charset="0"/>
                <a:cs typeface="Arial" panose="020B0604020202020204" pitchFamily="34" charset="0"/>
              </a:rPr>
              <a:t>Guarde </a:t>
            </a:r>
            <a:r>
              <a:rPr lang="es-MX" sz="2000" dirty="0">
                <a:latin typeface="Arial" panose="020B0604020202020204" pitchFamily="34" charset="0"/>
                <a:cs typeface="Arial" panose="020B0604020202020204" pitchFamily="34" charset="0"/>
              </a:rPr>
              <a:t>los alimentos de forma segura</a:t>
            </a:r>
            <a:r>
              <a:rPr lang="es-MX" sz="2000" b="1" dirty="0">
                <a:latin typeface="Arial" panose="020B0604020202020204" pitchFamily="34" charset="0"/>
                <a:cs typeface="Arial" panose="020B0604020202020204" pitchFamily="34" charset="0"/>
              </a:rPr>
              <a:t>:</a:t>
            </a:r>
          </a:p>
          <a:p>
            <a:r>
              <a:rPr lang="es-MX" sz="1800" dirty="0">
                <a:latin typeface="Arial" panose="020B0604020202020204" pitchFamily="34" charset="0"/>
                <a:cs typeface="Arial" panose="020B0604020202020204" pitchFamily="34" charset="0"/>
              </a:rPr>
              <a:t>Lleva la comida directamente a casa, no la dejes en un auto caliente</a:t>
            </a:r>
          </a:p>
          <a:p>
            <a:r>
              <a:rPr lang="es-MX" sz="1800" dirty="0">
                <a:latin typeface="Arial" panose="020B0604020202020204" pitchFamily="34" charset="0"/>
                <a:cs typeface="Arial" panose="020B0604020202020204" pitchFamily="34" charset="0"/>
              </a:rPr>
              <a:t>Refrigerar alimentos perecederos.</a:t>
            </a:r>
          </a:p>
          <a:p>
            <a:r>
              <a:rPr lang="es-MX" sz="1800" dirty="0">
                <a:latin typeface="Arial" panose="020B0604020202020204" pitchFamily="34" charset="0"/>
                <a:cs typeface="Arial" panose="020B0604020202020204" pitchFamily="34" charset="0"/>
              </a:rPr>
              <a:t>Guarde los alimentos secos en recipientes limpios de metal, vidrio o</a:t>
            </a:r>
          </a:p>
          <a:p>
            <a:pPr marL="0" indent="0">
              <a:buNone/>
            </a:pPr>
            <a:r>
              <a:rPr lang="es-MX" sz="1800" dirty="0">
                <a:latin typeface="Arial" panose="020B0604020202020204" pitchFamily="34" charset="0"/>
                <a:cs typeface="Arial" panose="020B0604020202020204" pitchFamily="34" charset="0"/>
              </a:rPr>
              <a:t>	plástico duro con tapas herméticas.</a:t>
            </a:r>
          </a:p>
        </p:txBody>
      </p:sp>
      <p:pic>
        <p:nvPicPr>
          <p:cNvPr id="5" name="Picture 4" descr="A shelf full of food containers&#10;&#10;Description automatically generated with medium confidence">
            <a:extLst>
              <a:ext uri="{FF2B5EF4-FFF2-40B4-BE49-F238E27FC236}">
                <a16:creationId xmlns:a16="http://schemas.microsoft.com/office/drawing/2014/main" id="{5D0C4BC5-5AC9-3A74-756D-C185F0154BEC}"/>
              </a:ext>
            </a:extLst>
          </p:cNvPr>
          <p:cNvPicPr>
            <a:picLocks noChangeAspect="1"/>
          </p:cNvPicPr>
          <p:nvPr/>
        </p:nvPicPr>
        <p:blipFill rotWithShape="1">
          <a:blip r:embed="rId4"/>
          <a:srcRect l="15668" r="22120" b="9061"/>
          <a:stretch/>
        </p:blipFill>
        <p:spPr>
          <a:xfrm>
            <a:off x="8560903" y="2907180"/>
            <a:ext cx="3356490" cy="3270918"/>
          </a:xfrm>
          <a:prstGeom prst="rect">
            <a:avLst/>
          </a:prstGeom>
        </p:spPr>
      </p:pic>
    </p:spTree>
    <p:custDataLst>
      <p:tags r:id="rId1"/>
    </p:custDataLst>
    <p:extLst>
      <p:ext uri="{BB962C8B-B14F-4D97-AF65-F5344CB8AC3E}">
        <p14:creationId xmlns:p14="http://schemas.microsoft.com/office/powerpoint/2010/main" val="7472535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99887"/>
          </a:xfrm>
        </p:spPr>
        <p:txBody>
          <a:bodyPr>
            <a:normAutofit/>
          </a:bodyPr>
          <a:lstStyle/>
          <a:p>
            <a:r>
              <a:rPr lang="es" sz="4000" dirty="0">
                <a:solidFill>
                  <a:srgbClr val="003473"/>
                </a:solidFill>
                <a:cs typeface="Calibri" panose="020F0502020204030204" pitchFamily="34" charset="0"/>
              </a:rPr>
              <a:t>Seguridad de los alimentos</a:t>
            </a:r>
            <a:endParaRPr lang="en-US" dirty="0"/>
          </a:p>
        </p:txBody>
      </p:sp>
      <p:sp>
        <p:nvSpPr>
          <p:cNvPr id="3" name="Content Placeholder 2"/>
          <p:cNvSpPr>
            <a:spLocks noGrp="1"/>
          </p:cNvSpPr>
          <p:nvPr>
            <p:ph idx="1"/>
          </p:nvPr>
        </p:nvSpPr>
        <p:spPr>
          <a:xfrm>
            <a:off x="4694662" y="1274525"/>
            <a:ext cx="7148629" cy="4812376"/>
          </a:xfrm>
        </p:spPr>
        <p:txBody>
          <a:bodyPr>
            <a:noAutofit/>
          </a:bodyPr>
          <a:lstStyle/>
          <a:p>
            <a:pPr marL="0" indent="0">
              <a:buNone/>
            </a:pPr>
            <a:r>
              <a:rPr lang="es-MX" sz="2000" b="1" dirty="0">
                <a:latin typeface="Arial" panose="020B0604020202020204" pitchFamily="34" charset="0"/>
                <a:cs typeface="Arial" panose="020B0604020202020204" pitchFamily="34" charset="0"/>
              </a:rPr>
              <a:t>Prepare</a:t>
            </a:r>
            <a:r>
              <a:rPr lang="es-MX" sz="2000" dirty="0">
                <a:latin typeface="Arial" panose="020B0604020202020204" pitchFamily="34" charset="0"/>
                <a:cs typeface="Arial" panose="020B0604020202020204" pitchFamily="34" charset="0"/>
              </a:rPr>
              <a:t> los alimentos de forma segura:</a:t>
            </a:r>
          </a:p>
          <a:p>
            <a:r>
              <a:rPr lang="es-MX" sz="2000" dirty="0">
                <a:latin typeface="Arial" panose="020B0604020202020204" pitchFamily="34" charset="0"/>
                <a:cs typeface="Arial" panose="020B0604020202020204" pitchFamily="34" charset="0"/>
              </a:rPr>
              <a:t>Caliente los alimentos calientes a 140 grados F</a:t>
            </a:r>
          </a:p>
          <a:p>
            <a:r>
              <a:rPr lang="es-MX" sz="2000" dirty="0">
                <a:latin typeface="Arial" panose="020B0604020202020204" pitchFamily="34" charset="0"/>
                <a:cs typeface="Arial" panose="020B0604020202020204" pitchFamily="34" charset="0"/>
              </a:rPr>
              <a:t>No prepare ni sirva comida mientras esté enfermo</a:t>
            </a:r>
          </a:p>
          <a:p>
            <a:r>
              <a:rPr lang="es-MX" sz="2000" dirty="0">
                <a:latin typeface="Arial" panose="020B0604020202020204" pitchFamily="34" charset="0"/>
                <a:cs typeface="Arial" panose="020B0604020202020204" pitchFamily="34" charset="0"/>
              </a:rPr>
              <a:t>Lave todas las frutas y verduras crudas</a:t>
            </a:r>
          </a:p>
          <a:p>
            <a:r>
              <a:rPr lang="es-MX" sz="2000" dirty="0">
                <a:latin typeface="Arial" panose="020B0604020202020204" pitchFamily="34" charset="0"/>
                <a:cs typeface="Arial" panose="020B0604020202020204" pitchFamily="34" charset="0"/>
              </a:rPr>
              <a:t>Prepare la carne, las aves y el pescado por separado de otros alimentos.</a:t>
            </a:r>
          </a:p>
          <a:p>
            <a:r>
              <a:rPr lang="es-MX" sz="2000" dirty="0">
                <a:latin typeface="Arial" panose="020B0604020202020204" pitchFamily="34" charset="0"/>
                <a:cs typeface="Arial" panose="020B0604020202020204" pitchFamily="34" charset="0"/>
              </a:rPr>
              <a:t>Refrigere las sobras de inmediato</a:t>
            </a:r>
            <a:endParaRPr lang="es-MX" sz="2000" b="1" dirty="0">
              <a:latin typeface="Arial" panose="020B0604020202020204" pitchFamily="34" charset="0"/>
              <a:cs typeface="Arial" panose="020B0604020202020204" pitchFamily="34" charset="0"/>
            </a:endParaRPr>
          </a:p>
          <a:p>
            <a:pPr marL="0" indent="0">
              <a:buNone/>
            </a:pPr>
            <a:endParaRPr lang="es-MX" sz="900" b="1" dirty="0">
              <a:latin typeface="Arial" panose="020B0604020202020204" pitchFamily="34" charset="0"/>
              <a:cs typeface="Arial" panose="020B0604020202020204" pitchFamily="34" charset="0"/>
            </a:endParaRPr>
          </a:p>
          <a:p>
            <a:pPr marL="0" indent="0">
              <a:buNone/>
            </a:pPr>
            <a:r>
              <a:rPr lang="es-MX" sz="2000" b="1" dirty="0">
                <a:latin typeface="Arial" panose="020B0604020202020204" pitchFamily="34" charset="0"/>
                <a:cs typeface="Arial" panose="020B0604020202020204" pitchFamily="34" charset="0"/>
              </a:rPr>
              <a:t>Limpiar y desinfectar</a:t>
            </a:r>
            <a:r>
              <a:rPr lang="es-MX" sz="2000" dirty="0">
                <a:latin typeface="Arial" panose="020B0604020202020204" pitchFamily="34" charset="0"/>
                <a:cs typeface="Arial" panose="020B0604020202020204" pitchFamily="34" charset="0"/>
              </a:rPr>
              <a:t>:</a:t>
            </a:r>
          </a:p>
          <a:p>
            <a:r>
              <a:rPr lang="es-MX" sz="2000" dirty="0">
                <a:latin typeface="Arial" panose="020B0604020202020204" pitchFamily="34" charset="0"/>
                <a:cs typeface="Arial" panose="020B0604020202020204" pitchFamily="34" charset="0"/>
              </a:rPr>
              <a:t>Lávese las manos antes de preparar y servir alimentos.</a:t>
            </a:r>
          </a:p>
          <a:p>
            <a:r>
              <a:rPr lang="es-MX" sz="2000" dirty="0">
                <a:latin typeface="Arial" panose="020B0604020202020204" pitchFamily="34" charset="0"/>
                <a:cs typeface="Arial" panose="020B0604020202020204" pitchFamily="34" charset="0"/>
              </a:rPr>
              <a:t>Sirva la comida en una mesa que haya sido limpiada y desinfectada.</a:t>
            </a:r>
          </a:p>
          <a:p>
            <a:r>
              <a:rPr lang="es-MX" sz="2000" dirty="0">
                <a:latin typeface="Arial" panose="020B0604020202020204" pitchFamily="34" charset="0"/>
                <a:cs typeface="Arial" panose="020B0604020202020204" pitchFamily="34" charset="0"/>
              </a:rPr>
              <a:t>Limpiar y desinfectar adecuadamente los utensilios y superficies después de preparar y servir alimentos.</a:t>
            </a:r>
          </a:p>
        </p:txBody>
      </p:sp>
      <p:pic>
        <p:nvPicPr>
          <p:cNvPr id="4" name="Picture 3">
            <a:extLst>
              <a:ext uri="{FF2B5EF4-FFF2-40B4-BE49-F238E27FC236}">
                <a16:creationId xmlns:a16="http://schemas.microsoft.com/office/drawing/2014/main" id="{FBF63732-16EC-BCA0-A6F6-95C6D7A54681}"/>
              </a:ext>
            </a:extLst>
          </p:cNvPr>
          <p:cNvPicPr>
            <a:picLocks noChangeAspect="1"/>
          </p:cNvPicPr>
          <p:nvPr/>
        </p:nvPicPr>
        <p:blipFill rotWithShape="1">
          <a:blip r:embed="rId4"/>
          <a:srcRect l="22029" r="5355"/>
          <a:stretch/>
        </p:blipFill>
        <p:spPr>
          <a:xfrm>
            <a:off x="609600" y="2064704"/>
            <a:ext cx="3679205" cy="3369352"/>
          </a:xfrm>
          <a:prstGeom prst="rect">
            <a:avLst/>
          </a:prstGeom>
        </p:spPr>
      </p:pic>
    </p:spTree>
    <p:custDataLst>
      <p:tags r:id="rId1"/>
    </p:custDataLst>
    <p:extLst>
      <p:ext uri="{BB962C8B-B14F-4D97-AF65-F5344CB8AC3E}">
        <p14:creationId xmlns:p14="http://schemas.microsoft.com/office/powerpoint/2010/main" val="3954660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custDataLst>
              <p:tags r:id="rId2"/>
            </p:custDataLst>
          </p:nvPr>
        </p:nvPicPr>
        <p:blipFill rotWithShape="1">
          <a:blip r:embed="rId5">
            <a:extLst>
              <a:ext uri="{28A0092B-C50C-407E-A947-70E740481C1C}">
                <a14:useLocalDpi xmlns:a14="http://schemas.microsoft.com/office/drawing/2010/main" val="0"/>
              </a:ext>
            </a:extLst>
          </a:blip>
          <a:srcRect l="11815" t="8794" r="11815" b="32341"/>
          <a:stretch/>
        </p:blipFill>
        <p:spPr bwMode="auto">
          <a:xfrm>
            <a:off x="3293875" y="461913"/>
            <a:ext cx="5604250" cy="5590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69041442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 sz="3600" dirty="0">
                <a:solidFill>
                  <a:srgbClr val="003473"/>
                </a:solidFill>
                <a:cs typeface="Calibri" panose="020F0502020204030204" pitchFamily="34" charset="0"/>
              </a:rPr>
              <a:t>Las enfermedades infecciosas y el cuidado infantil</a:t>
            </a:r>
          </a:p>
        </p:txBody>
      </p:sp>
      <p:sp>
        <p:nvSpPr>
          <p:cNvPr id="3" name="Content Placeholder 2"/>
          <p:cNvSpPr>
            <a:spLocks noGrp="1"/>
          </p:cNvSpPr>
          <p:nvPr>
            <p:ph idx="1"/>
          </p:nvPr>
        </p:nvSpPr>
        <p:spPr>
          <a:xfrm>
            <a:off x="872358" y="1600202"/>
            <a:ext cx="6654715" cy="4031164"/>
          </a:xfrm>
        </p:spPr>
        <p:txBody>
          <a:bodyPr/>
          <a:lstStyle/>
          <a:p>
            <a:r>
              <a:rPr lang="es" sz="2400" dirty="0">
                <a:solidFill>
                  <a:srgbClr val="003473"/>
                </a:solidFill>
                <a:latin typeface="+mj-lt"/>
              </a:rPr>
              <a:t>Las enfermedades infecciosas se contagian fácilmente entre los niños pequeños.</a:t>
            </a:r>
          </a:p>
          <a:p>
            <a:r>
              <a:rPr lang="es" sz="2400" dirty="0">
                <a:solidFill>
                  <a:srgbClr val="003473"/>
                </a:solidFill>
                <a:latin typeface="+mj-lt"/>
              </a:rPr>
              <a:t>Los niños en centros de cuidado infantil tienen un mayor riesgo de contraer una enfermedad infecciosa. </a:t>
            </a:r>
          </a:p>
          <a:p>
            <a:r>
              <a:rPr lang="es" sz="2400" dirty="0">
                <a:solidFill>
                  <a:srgbClr val="003473"/>
                </a:solidFill>
                <a:latin typeface="+mj-lt"/>
              </a:rPr>
              <a:t>Usted puede reducir el riesgo del contagio </a:t>
            </a:r>
            <a:r>
              <a:rPr lang="es-ES_tradnl" sz="2400" dirty="0">
                <a:solidFill>
                  <a:srgbClr val="003473"/>
                </a:solidFill>
                <a:latin typeface="+mj-lt"/>
              </a:rPr>
              <a:t>por medio de</a:t>
            </a:r>
            <a:r>
              <a:rPr lang="es" sz="2400" dirty="0">
                <a:solidFill>
                  <a:srgbClr val="003473"/>
                </a:solidFill>
                <a:latin typeface="+mj-lt"/>
              </a:rPr>
              <a:t> entornos y prácticas saludables.</a:t>
            </a:r>
          </a:p>
        </p:txBody>
      </p:sp>
      <p:pic>
        <p:nvPicPr>
          <p:cNvPr id="5" name="Picture 4">
            <a:extLst>
              <a:ext uri="{FF2B5EF4-FFF2-40B4-BE49-F238E27FC236}">
                <a16:creationId xmlns:a16="http://schemas.microsoft.com/office/drawing/2014/main" id="{53860CD5-7BFE-501D-46F8-7B639218C1A3}"/>
              </a:ext>
            </a:extLst>
          </p:cNvPr>
          <p:cNvPicPr>
            <a:picLocks noChangeAspect="1"/>
          </p:cNvPicPr>
          <p:nvPr/>
        </p:nvPicPr>
        <p:blipFill>
          <a:blip r:embed="rId4"/>
          <a:srcRect t="5764" b="5764"/>
          <a:stretch/>
        </p:blipFill>
        <p:spPr>
          <a:xfrm>
            <a:off x="7782503" y="1346601"/>
            <a:ext cx="3465719" cy="4596999"/>
          </a:xfrm>
          <a:prstGeom prst="rect">
            <a:avLst/>
          </a:prstGeom>
        </p:spPr>
      </p:pic>
    </p:spTree>
    <p:custDataLst>
      <p:tags r:id="rId1"/>
    </p:custDataLst>
    <p:extLst>
      <p:ext uri="{BB962C8B-B14F-4D97-AF65-F5344CB8AC3E}">
        <p14:creationId xmlns:p14="http://schemas.microsoft.com/office/powerpoint/2010/main" val="39284551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1" y="273050"/>
            <a:ext cx="7910186" cy="1162050"/>
          </a:xfrm>
        </p:spPr>
        <p:txBody>
          <a:bodyPr anchor="ctr">
            <a:normAutofit/>
          </a:bodyPr>
          <a:lstStyle/>
          <a:p>
            <a:pPr algn="ctr"/>
            <a:r>
              <a:rPr lang="es" sz="4000" b="0" dirty="0">
                <a:solidFill>
                  <a:srgbClr val="003473"/>
                </a:solidFill>
                <a:cs typeface="Calibri" panose="020F0502020204030204" pitchFamily="34" charset="0"/>
              </a:rPr>
              <a:t>Higiene bucal</a:t>
            </a:r>
            <a:endParaRPr lang="en-US" sz="4000" b="0" dirty="0"/>
          </a:p>
        </p:txBody>
      </p:sp>
      <p:pic>
        <p:nvPicPr>
          <p:cNvPr id="5" name="Picture 4">
            <a:extLst>
              <a:ext uri="{FF2B5EF4-FFF2-40B4-BE49-F238E27FC236}">
                <a16:creationId xmlns:a16="http://schemas.microsoft.com/office/drawing/2014/main" id="{4F1BD6D1-E262-4B5F-97A2-ADE279AB9E6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932521" y="1941830"/>
            <a:ext cx="5943600" cy="2974340"/>
          </a:xfrm>
          <a:prstGeom prst="rect">
            <a:avLst/>
          </a:prstGeom>
          <a:noFill/>
          <a:ln w="57150">
            <a:solidFill>
              <a:srgbClr val="F7941E"/>
            </a:solidFill>
          </a:ln>
        </p:spPr>
      </p:pic>
    </p:spTree>
    <p:custDataLst>
      <p:tags r:id="rId1"/>
    </p:custDataLst>
    <p:extLst>
      <p:ext uri="{BB962C8B-B14F-4D97-AF65-F5344CB8AC3E}">
        <p14:creationId xmlns:p14="http://schemas.microsoft.com/office/powerpoint/2010/main" val="2715201708"/>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custDataLst>
              <p:tags r:id="rId2"/>
            </p:custDataLst>
          </p:nvPr>
        </p:nvSpPr>
        <p:spPr/>
        <p:txBody>
          <a:bodyPr>
            <a:noAutofit/>
          </a:bodyPr>
          <a:lstStyle/>
          <a:p>
            <a:r>
              <a:rPr lang="es" sz="4000" dirty="0">
                <a:solidFill>
                  <a:srgbClr val="003473"/>
                </a:solidFill>
                <a:cs typeface="Calibri" panose="020F0502020204030204" pitchFamily="34" charset="0"/>
              </a:rPr>
              <a:t>Consejos para evitar las caries</a:t>
            </a:r>
          </a:p>
        </p:txBody>
      </p:sp>
      <p:sp>
        <p:nvSpPr>
          <p:cNvPr id="6" name="Content Placeholder 5"/>
          <p:cNvSpPr>
            <a:spLocks noGrp="1"/>
          </p:cNvSpPr>
          <p:nvPr>
            <p:ph idx="1"/>
            <p:custDataLst>
              <p:tags r:id="rId3"/>
            </p:custDataLst>
          </p:nvPr>
        </p:nvSpPr>
        <p:spPr>
          <a:xfrm>
            <a:off x="463826" y="1423845"/>
            <a:ext cx="11529391" cy="4571999"/>
          </a:xfrm>
        </p:spPr>
        <p:txBody>
          <a:bodyPr>
            <a:normAutofit fontScale="67500" lnSpcReduction="20000"/>
          </a:bodyPr>
          <a:lstStyle/>
          <a:p>
            <a:pPr>
              <a:lnSpc>
                <a:spcPct val="120000"/>
              </a:lnSpc>
              <a:spcBef>
                <a:spcPts val="0"/>
              </a:spcBef>
              <a:spcAft>
                <a:spcPts val="600"/>
              </a:spcAft>
            </a:pPr>
            <a:r>
              <a:rPr lang="es" dirty="0">
                <a:solidFill>
                  <a:srgbClr val="003473"/>
                </a:solidFill>
                <a:latin typeface="+mj-lt"/>
              </a:rPr>
              <a:t>Cepíllese los dientes dos veces al día: después del desayuno y antes de acostarse por la noche. </a:t>
            </a:r>
          </a:p>
          <a:p>
            <a:pPr>
              <a:lnSpc>
                <a:spcPct val="120000"/>
              </a:lnSpc>
              <a:spcBef>
                <a:spcPts val="0"/>
              </a:spcBef>
              <a:spcAft>
                <a:spcPts val="600"/>
              </a:spcAft>
            </a:pPr>
            <a:r>
              <a:rPr lang="es" dirty="0">
                <a:solidFill>
                  <a:srgbClr val="003473"/>
                </a:solidFill>
                <a:latin typeface="+mj-lt"/>
              </a:rPr>
              <a:t>Untar pasta dental con fluoruro en un área del tamaño de un grano de arroz para los niños pequeños. Untar pasta en un área del tamaño de un chícharo para los niños en edad preescolar. </a:t>
            </a:r>
          </a:p>
          <a:p>
            <a:pPr>
              <a:lnSpc>
                <a:spcPct val="120000"/>
              </a:lnSpc>
              <a:spcBef>
                <a:spcPts val="0"/>
              </a:spcBef>
              <a:spcAft>
                <a:spcPts val="600"/>
              </a:spcAft>
            </a:pPr>
            <a:r>
              <a:rPr lang="es" dirty="0">
                <a:solidFill>
                  <a:srgbClr val="003473"/>
                </a:solidFill>
                <a:latin typeface="+mj-lt"/>
              </a:rPr>
              <a:t>No deje a los bebés dormirse con un biberón y nunca llene un biberón con jugo o bebidas azucaradas.</a:t>
            </a:r>
          </a:p>
          <a:p>
            <a:pPr>
              <a:lnSpc>
                <a:spcPct val="120000"/>
              </a:lnSpc>
              <a:spcBef>
                <a:spcPts val="0"/>
              </a:spcBef>
              <a:spcAft>
                <a:spcPts val="600"/>
              </a:spcAft>
            </a:pPr>
            <a:r>
              <a:rPr lang="es" dirty="0">
                <a:solidFill>
                  <a:srgbClr val="003473"/>
                </a:solidFill>
                <a:latin typeface="+mj-lt"/>
              </a:rPr>
              <a:t>Sirva comida saludable. Evite las bebidas azucaradas y los entremeses pegajosos.</a:t>
            </a:r>
          </a:p>
          <a:p>
            <a:pPr>
              <a:lnSpc>
                <a:spcPct val="120000"/>
              </a:lnSpc>
              <a:spcBef>
                <a:spcPts val="0"/>
              </a:spcBef>
              <a:spcAft>
                <a:spcPts val="600"/>
              </a:spcAft>
            </a:pPr>
            <a:r>
              <a:rPr lang="es" dirty="0">
                <a:solidFill>
                  <a:srgbClr val="003473"/>
                </a:solidFill>
                <a:latin typeface="+mj-lt"/>
              </a:rPr>
              <a:t>Anime a los niños a beber mucha agua.</a:t>
            </a:r>
            <a:r>
              <a:rPr lang="es-ES_tradnl" dirty="0">
                <a:solidFill>
                  <a:srgbClr val="003473"/>
                </a:solidFill>
                <a:latin typeface="+mj-lt"/>
              </a:rPr>
              <a:t> </a:t>
            </a:r>
            <a:r>
              <a:rPr lang="es" dirty="0">
                <a:solidFill>
                  <a:srgbClr val="003473"/>
                </a:solidFill>
                <a:latin typeface="+mj-lt"/>
              </a:rPr>
              <a:t>Verifique que su agua potable tenga fluoruro.</a:t>
            </a:r>
          </a:p>
          <a:p>
            <a:pPr>
              <a:lnSpc>
                <a:spcPct val="120000"/>
              </a:lnSpc>
              <a:spcBef>
                <a:spcPts val="0"/>
              </a:spcBef>
              <a:spcAft>
                <a:spcPts val="600"/>
              </a:spcAft>
            </a:pPr>
            <a:r>
              <a:rPr lang="es" dirty="0">
                <a:solidFill>
                  <a:srgbClr val="003473"/>
                </a:solidFill>
                <a:latin typeface="+mj-lt"/>
              </a:rPr>
              <a:t>Ayude a las familias a encontrar un profesional de atención dental en su área para que se hagan exámenes dentales regulares desde que al niño le brote su primer diente.</a:t>
            </a:r>
            <a:endParaRPr lang="en-US" dirty="0">
              <a:latin typeface="+mj-lt"/>
            </a:endParaRPr>
          </a:p>
        </p:txBody>
      </p:sp>
    </p:spTree>
    <p:custDataLst>
      <p:tags r:id="rId1"/>
    </p:custDataLst>
    <p:extLst>
      <p:ext uri="{BB962C8B-B14F-4D97-AF65-F5344CB8AC3E}">
        <p14:creationId xmlns:p14="http://schemas.microsoft.com/office/powerpoint/2010/main" val="3484783002"/>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855925" y="5830866"/>
            <a:ext cx="2655517" cy="369320"/>
          </a:xfrm>
          <a:prstGeom prst="rect">
            <a:avLst/>
          </a:prstGeom>
          <a:solidFill>
            <a:schemeClr val="bg1"/>
          </a:solidFill>
        </p:spPr>
        <p:txBody>
          <a:bodyPr wrap="square" lIns="91429" tIns="45714" rIns="91429" bIns="45714" rtlCol="0">
            <a:spAutoFit/>
          </a:bodyPr>
          <a:lstStyle/>
          <a:p>
            <a:endParaRPr lang="en-US" dirty="0"/>
          </a:p>
        </p:txBody>
      </p:sp>
      <p:pic>
        <p:nvPicPr>
          <p:cNvPr id="4" name="Picture 3">
            <a:extLst>
              <a:ext uri="{FF2B5EF4-FFF2-40B4-BE49-F238E27FC236}">
                <a16:creationId xmlns:a16="http://schemas.microsoft.com/office/drawing/2014/main" id="{1BFCF8D7-75F0-4954-B639-1FD613A37458}"/>
              </a:ext>
            </a:extLst>
          </p:cNvPr>
          <p:cNvPicPr>
            <a:picLocks noChangeAspect="1"/>
          </p:cNvPicPr>
          <p:nvPr/>
        </p:nvPicPr>
        <p:blipFill rotWithShape="1">
          <a:blip r:embed="rId4"/>
          <a:srcRect b="9136"/>
          <a:stretch/>
        </p:blipFill>
        <p:spPr>
          <a:xfrm>
            <a:off x="3185485" y="-1"/>
            <a:ext cx="5821029" cy="6844885"/>
          </a:xfrm>
          <a:prstGeom prst="rect">
            <a:avLst/>
          </a:prstGeom>
          <a:ln>
            <a:solidFill>
              <a:schemeClr val="tx1"/>
            </a:solidFill>
          </a:ln>
        </p:spPr>
      </p:pic>
    </p:spTree>
    <p:custDataLst>
      <p:tags r:id="rId1"/>
    </p:custDataLst>
    <p:extLst>
      <p:ext uri="{BB962C8B-B14F-4D97-AF65-F5344CB8AC3E}">
        <p14:creationId xmlns:p14="http://schemas.microsoft.com/office/powerpoint/2010/main" val="83469858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s" sz="4000" dirty="0">
                <a:solidFill>
                  <a:srgbClr val="003473"/>
                </a:solidFill>
                <a:cs typeface="Calibri" panose="020F0502020204030204" pitchFamily="34" charset="0"/>
              </a:rPr>
              <a:t>Calidad del aire en interiores</a:t>
            </a:r>
          </a:p>
        </p:txBody>
      </p:sp>
      <p:sp>
        <p:nvSpPr>
          <p:cNvPr id="3" name="Content Placeholder 2"/>
          <p:cNvSpPr>
            <a:spLocks noGrp="1"/>
          </p:cNvSpPr>
          <p:nvPr>
            <p:ph idx="1"/>
            <p:custDataLst>
              <p:tags r:id="rId3"/>
            </p:custDataLst>
          </p:nvPr>
        </p:nvSpPr>
        <p:spPr>
          <a:xfrm>
            <a:off x="422476" y="1408725"/>
            <a:ext cx="11347048" cy="4360993"/>
          </a:xfrm>
        </p:spPr>
        <p:txBody>
          <a:bodyPr>
            <a:normAutofit/>
          </a:bodyPr>
          <a:lstStyle/>
          <a:p>
            <a:pPr marL="0" indent="0">
              <a:buNone/>
            </a:pPr>
            <a:r>
              <a:rPr lang="es-ES" sz="2400" b="1" dirty="0">
                <a:solidFill>
                  <a:srgbClr val="003473"/>
                </a:solidFill>
                <a:latin typeface="+mj-lt"/>
              </a:rPr>
              <a:t>¡Identifique y gestione las fuentes de olores y aire no saludable!</a:t>
            </a:r>
            <a:endParaRPr lang="en-US" sz="2400" b="1" dirty="0">
              <a:solidFill>
                <a:srgbClr val="003473"/>
              </a:solidFill>
              <a:latin typeface="+mj-lt"/>
            </a:endParaRPr>
          </a:p>
          <a:p>
            <a:pPr marL="0" indent="0">
              <a:buNone/>
            </a:pPr>
            <a:endParaRPr lang="es" sz="2400" dirty="0">
              <a:solidFill>
                <a:srgbClr val="003473"/>
              </a:solidFill>
              <a:latin typeface="+mj-lt"/>
            </a:endParaRPr>
          </a:p>
          <a:p>
            <a:pPr marL="0" indent="0">
              <a:buNone/>
            </a:pPr>
            <a:r>
              <a:rPr lang="es" sz="2400" dirty="0">
                <a:solidFill>
                  <a:srgbClr val="003473"/>
                </a:solidFill>
                <a:latin typeface="+mj-lt"/>
              </a:rPr>
              <a:t>Los contaminantes del aire en interiores incluyen: </a:t>
            </a:r>
          </a:p>
          <a:p>
            <a:r>
              <a:rPr lang="es" sz="2400" dirty="0">
                <a:solidFill>
                  <a:srgbClr val="003473"/>
                </a:solidFill>
                <a:latin typeface="+mj-lt"/>
              </a:rPr>
              <a:t>Bacterias, virus, y moho</a:t>
            </a:r>
          </a:p>
          <a:p>
            <a:r>
              <a:rPr lang="es" sz="2400" dirty="0">
                <a:solidFill>
                  <a:srgbClr val="003473"/>
                </a:solidFill>
                <a:latin typeface="+mj-lt"/>
              </a:rPr>
              <a:t>Polvo, caspa de animales, polen y desechos de mascotas</a:t>
            </a:r>
          </a:p>
          <a:p>
            <a:r>
              <a:rPr lang="es" sz="2400" dirty="0">
                <a:solidFill>
                  <a:srgbClr val="003473"/>
                </a:solidFill>
                <a:latin typeface="+mj-lt"/>
              </a:rPr>
              <a:t>Gases de las estufas y </a:t>
            </a:r>
            <a:r>
              <a:rPr lang="es-ES_tradnl" sz="2400" dirty="0">
                <a:solidFill>
                  <a:srgbClr val="003473"/>
                </a:solidFill>
                <a:latin typeface="+mj-lt"/>
              </a:rPr>
              <a:t>sistemas de calefacción</a:t>
            </a:r>
            <a:r>
              <a:rPr lang="es" sz="2400" dirty="0">
                <a:solidFill>
                  <a:srgbClr val="003473"/>
                </a:solidFill>
                <a:latin typeface="+mj-lt"/>
              </a:rPr>
              <a:t>; productos para limpiar, higienizar o desinfectar; perfumes, ambientadores aromáticos, pesticidas, materiales de arte, humo, humo de cigarrillo de segunda o tercera mano</a:t>
            </a:r>
          </a:p>
          <a:p>
            <a:r>
              <a:rPr lang="es" sz="2400" dirty="0">
                <a:solidFill>
                  <a:srgbClr val="003473"/>
                </a:solidFill>
                <a:latin typeface="+mj-lt"/>
              </a:rPr>
              <a:t>Compuestos orgánicos volátiles del alfombrado, acabados de madera, muebles nuevos y pinturas.</a:t>
            </a:r>
          </a:p>
        </p:txBody>
      </p:sp>
    </p:spTree>
    <p:custDataLst>
      <p:tags r:id="rId1"/>
    </p:custDataLst>
    <p:extLst>
      <p:ext uri="{BB962C8B-B14F-4D97-AF65-F5344CB8AC3E}">
        <p14:creationId xmlns:p14="http://schemas.microsoft.com/office/powerpoint/2010/main" val="3801821880"/>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5430B-091A-44EF-80D2-FEC8E003ADCB}"/>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B04A3036-4FB6-4A43-B776-51617718728A}"/>
              </a:ext>
            </a:extLst>
          </p:cNvPr>
          <p:cNvPicPr>
            <a:picLocks noChangeAspect="1"/>
          </p:cNvPicPr>
          <p:nvPr/>
        </p:nvPicPr>
        <p:blipFill>
          <a:blip r:embed="rId3"/>
          <a:srcRect/>
          <a:stretch/>
        </p:blipFill>
        <p:spPr>
          <a:xfrm>
            <a:off x="2265687" y="167634"/>
            <a:ext cx="7660625" cy="5919574"/>
          </a:xfrm>
          <a:prstGeom prst="rect">
            <a:avLst/>
          </a:prstGeom>
          <a:ln>
            <a:solidFill>
              <a:schemeClr val="tx1"/>
            </a:solidFill>
          </a:ln>
        </p:spPr>
      </p:pic>
    </p:spTree>
    <p:extLst>
      <p:ext uri="{BB962C8B-B14F-4D97-AF65-F5344CB8AC3E}">
        <p14:creationId xmlns:p14="http://schemas.microsoft.com/office/powerpoint/2010/main" val="150248838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170973" y="306208"/>
            <a:ext cx="3400425" cy="1820862"/>
          </a:xfrm>
        </p:spPr>
        <p:txBody>
          <a:bodyPr>
            <a:normAutofit fontScale="90000"/>
          </a:bodyPr>
          <a:lstStyle/>
          <a:p>
            <a:r>
              <a:rPr lang="es" sz="4000" dirty="0">
                <a:solidFill>
                  <a:srgbClr val="003473"/>
                </a:solidFill>
                <a:cs typeface="Calibri" panose="020F0502020204030204" pitchFamily="34" charset="0"/>
              </a:rPr>
              <a:t>Calidad del aire en exteriores</a:t>
            </a:r>
          </a:p>
        </p:txBody>
      </p:sp>
      <p:pic>
        <p:nvPicPr>
          <p:cNvPr id="6" name="Content Placeholder 5" descr="Screen Clipping"/>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449046" y="123825"/>
            <a:ext cx="5123704" cy="6619875"/>
          </a:xfrm>
          <a:prstGeom prst="rect">
            <a:avLst/>
          </a:prstGeom>
          <a:ln w="19050">
            <a:solidFill>
              <a:srgbClr val="FF0000"/>
            </a:solidFill>
          </a:ln>
        </p:spPr>
      </p:pic>
      <p:pic>
        <p:nvPicPr>
          <p:cNvPr id="7" name="Picture 6"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95421" y="2581343"/>
            <a:ext cx="3124636" cy="971686"/>
          </a:xfrm>
          <a:prstGeom prst="rect">
            <a:avLst/>
          </a:prstGeom>
        </p:spPr>
      </p:pic>
      <p:pic>
        <p:nvPicPr>
          <p:cNvPr id="8" name="Picture 7"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3868" y="4463976"/>
            <a:ext cx="1314633" cy="771633"/>
          </a:xfrm>
          <a:prstGeom prst="rect">
            <a:avLst/>
          </a:prstGeom>
        </p:spPr>
      </p:pic>
    </p:spTree>
    <p:custDataLst>
      <p:tags r:id="rId1"/>
    </p:custDataLst>
    <p:extLst>
      <p:ext uri="{BB962C8B-B14F-4D97-AF65-F5344CB8AC3E}">
        <p14:creationId xmlns:p14="http://schemas.microsoft.com/office/powerpoint/2010/main" val="384188845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sz="3600" dirty="0"/>
              <a:t>Incendios forestales y calidad del aire</a:t>
            </a:r>
            <a:endParaRPr lang="en-US" sz="3600" dirty="0"/>
          </a:p>
        </p:txBody>
      </p:sp>
      <p:sp>
        <p:nvSpPr>
          <p:cNvPr id="5" name="Content Placeholder 4">
            <a:extLst>
              <a:ext uri="{FF2B5EF4-FFF2-40B4-BE49-F238E27FC236}">
                <a16:creationId xmlns:a16="http://schemas.microsoft.com/office/drawing/2014/main" id="{1F288977-4E54-BA12-48AB-63B213FE53DA}"/>
              </a:ext>
            </a:extLst>
          </p:cNvPr>
          <p:cNvSpPr>
            <a:spLocks noGrp="1"/>
          </p:cNvSpPr>
          <p:nvPr>
            <p:ph idx="1"/>
          </p:nvPr>
        </p:nvSpPr>
        <p:spPr>
          <a:xfrm>
            <a:off x="609600" y="1417638"/>
            <a:ext cx="10972800" cy="4525963"/>
          </a:xfrm>
        </p:spPr>
        <p:txBody>
          <a:bodyPr>
            <a:normAutofit fontScale="92500"/>
          </a:bodyPr>
          <a:lstStyle/>
          <a:p>
            <a:r>
              <a:rPr lang="es-MX" dirty="0">
                <a:latin typeface="Arial" panose="020B0604020202020204" pitchFamily="34" charset="0"/>
                <a:cs typeface="Arial" panose="020B0604020202020204" pitchFamily="34" charset="0"/>
              </a:rPr>
              <a:t>Siga las instrucciones de los funcionarios locales antes, durante, y después de una emergencia por incendio forestal</a:t>
            </a:r>
          </a:p>
          <a:p>
            <a:r>
              <a:rPr lang="es-MX" dirty="0">
                <a:latin typeface="Arial" panose="020B0604020202020204" pitchFamily="34" charset="0"/>
                <a:cs typeface="Arial" panose="020B0604020202020204" pitchFamily="34" charset="0"/>
              </a:rPr>
              <a:t>Si se encuentra en una zona de incendios forestales y la calidad del aire es con humo:</a:t>
            </a:r>
          </a:p>
          <a:p>
            <a:pPr lvl="1"/>
            <a:r>
              <a:rPr lang="es-MX" dirty="0">
                <a:latin typeface="Arial" panose="020B0604020202020204" pitchFamily="34" charset="0"/>
                <a:cs typeface="Arial" panose="020B0604020202020204" pitchFamily="34" charset="0"/>
              </a:rPr>
              <a:t>Cierre todas las puertas y ventanas</a:t>
            </a:r>
          </a:p>
          <a:p>
            <a:pPr lvl="1"/>
            <a:r>
              <a:rPr lang="es-MX" dirty="0">
                <a:latin typeface="Arial" panose="020B0604020202020204" pitchFamily="34" charset="0"/>
                <a:cs typeface="Arial" panose="020B0604020202020204" pitchFamily="34" charset="0"/>
              </a:rPr>
              <a:t>Utilice su sistema HVAC (calefacción, ventilación, y refrigeración) y purificadores de aire portátiles</a:t>
            </a:r>
          </a:p>
          <a:p>
            <a:pPr lvl="1"/>
            <a:r>
              <a:rPr lang="es-MX" dirty="0">
                <a:latin typeface="Arial" panose="020B0604020202020204" pitchFamily="34" charset="0"/>
                <a:cs typeface="Arial" panose="020B0604020202020204" pitchFamily="34" charset="0"/>
              </a:rPr>
              <a:t>Lleve a los niños adentro o limite el juego al aire libre</a:t>
            </a:r>
          </a:p>
          <a:p>
            <a:pPr lvl="1"/>
            <a:r>
              <a:rPr lang="es-MX" dirty="0">
                <a:latin typeface="Arial" panose="020B0604020202020204" pitchFamily="34" charset="0"/>
                <a:cs typeface="Arial" panose="020B0604020202020204" pitchFamily="34" charset="0"/>
              </a:rPr>
              <a:t>Considere el uso de mascarillas (no para niños menores de 2 años)</a:t>
            </a:r>
          </a:p>
        </p:txBody>
      </p:sp>
    </p:spTree>
    <p:custDataLst>
      <p:tags r:id="rId1"/>
    </p:custDataLst>
    <p:extLst>
      <p:ext uri="{BB962C8B-B14F-4D97-AF65-F5344CB8AC3E}">
        <p14:creationId xmlns:p14="http://schemas.microsoft.com/office/powerpoint/2010/main" val="33563091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s" sz="4000" dirty="0">
                <a:solidFill>
                  <a:srgbClr val="003473"/>
                </a:solidFill>
                <a:cs typeface="Calibri" panose="020F0502020204030204" pitchFamily="34" charset="0"/>
              </a:rPr>
              <a:t>Suministro de agua</a:t>
            </a:r>
            <a:endParaRPr sz="4000" dirty="0">
              <a:cs typeface="Calibri" panose="020F0502020204030204" pitchFamily="34" charset="0"/>
            </a:endParaRPr>
          </a:p>
        </p:txBody>
      </p:sp>
      <p:pic>
        <p:nvPicPr>
          <p:cNvPr id="4" name="Content Placeholder 3"/>
          <p:cNvPicPr>
            <a:picLocks noGrp="1" noChangeAspect="1"/>
          </p:cNvPicPr>
          <p:nvPr>
            <p:ph idx="1"/>
            <p:custDataLst>
              <p:tags r:id="rId3"/>
            </p:custDataLst>
          </p:nvPr>
        </p:nvPicPr>
        <p:blipFill>
          <a:blip r:embed="rId6">
            <a:extLst>
              <a:ext uri="{28A0092B-C50C-407E-A947-70E740481C1C}">
                <a14:useLocalDpi xmlns:a14="http://schemas.microsoft.com/office/drawing/2010/main" val="0"/>
              </a:ext>
            </a:extLst>
          </a:blip>
          <a:stretch>
            <a:fillRect/>
          </a:stretch>
        </p:blipFill>
        <p:spPr>
          <a:xfrm>
            <a:off x="3167436" y="1357480"/>
            <a:ext cx="5857128" cy="4525963"/>
          </a:xfrm>
          <a:ln w="76200">
            <a:solidFill>
              <a:srgbClr val="0072BC"/>
            </a:solidFill>
          </a:ln>
        </p:spPr>
      </p:pic>
    </p:spTree>
    <p:custDataLst>
      <p:tags r:id="rId1"/>
    </p:custDataLst>
    <p:extLst>
      <p:ext uri="{BB962C8B-B14F-4D97-AF65-F5344CB8AC3E}">
        <p14:creationId xmlns:p14="http://schemas.microsoft.com/office/powerpoint/2010/main" val="3627836761"/>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s" sz="4000" dirty="0">
                <a:solidFill>
                  <a:srgbClr val="003473"/>
                </a:solidFill>
                <a:cs typeface="Calibri" panose="020F0502020204030204" pitchFamily="34" charset="0"/>
              </a:rPr>
              <a:t>Suministro de agua</a:t>
            </a:r>
          </a:p>
        </p:txBody>
      </p:sp>
      <p:sp>
        <p:nvSpPr>
          <p:cNvPr id="3" name="Content Placeholder 2"/>
          <p:cNvSpPr>
            <a:spLocks noGrp="1"/>
          </p:cNvSpPr>
          <p:nvPr>
            <p:ph idx="1"/>
            <p:custDataLst>
              <p:tags r:id="rId3"/>
            </p:custDataLst>
          </p:nvPr>
        </p:nvSpPr>
        <p:spPr/>
        <p:txBody>
          <a:bodyPr>
            <a:normAutofit/>
          </a:bodyPr>
          <a:lstStyle/>
          <a:p>
            <a:pPr marL="0" indent="0">
              <a:buNone/>
            </a:pPr>
            <a:r>
              <a:rPr lang="es" sz="2800" dirty="0">
                <a:solidFill>
                  <a:srgbClr val="0072BC"/>
                </a:solidFill>
                <a:latin typeface="Arial" panose="020B0604020202020204" pitchFamily="34" charset="0"/>
                <a:cs typeface="Arial" panose="020B0604020202020204" pitchFamily="34" charset="0"/>
              </a:rPr>
              <a:t>¿Recibe usted agua de pozos subterráneos, arroyos o agua superficial en lugar de un sistema de agua público? </a:t>
            </a:r>
          </a:p>
          <a:p>
            <a:r>
              <a:rPr lang="es" sz="2800" dirty="0">
                <a:solidFill>
                  <a:srgbClr val="003473"/>
                </a:solidFill>
                <a:latin typeface="Arial" panose="020B0604020202020204" pitchFamily="34" charset="0"/>
                <a:cs typeface="Arial" panose="020B0604020202020204" pitchFamily="34" charset="0"/>
              </a:rPr>
              <a:t>Si es así, las reglas para las Licencias de Centros de Cuidado Comunitarios de California (CCL) requieren que se reali</a:t>
            </a:r>
            <a:r>
              <a:rPr lang="es-ES_tradnl" sz="2800" dirty="0">
                <a:solidFill>
                  <a:srgbClr val="003473"/>
                </a:solidFill>
                <a:latin typeface="Arial" panose="020B0604020202020204" pitchFamily="34" charset="0"/>
                <a:cs typeface="Arial" panose="020B0604020202020204" pitchFamily="34" charset="0"/>
              </a:rPr>
              <a:t>ce</a:t>
            </a:r>
            <a:r>
              <a:rPr lang="es" sz="2800" dirty="0">
                <a:solidFill>
                  <a:srgbClr val="003473"/>
                </a:solidFill>
                <a:latin typeface="Arial" panose="020B0604020202020204" pitchFamily="34" charset="0"/>
                <a:cs typeface="Arial" panose="020B0604020202020204" pitchFamily="34" charset="0"/>
              </a:rPr>
              <a:t> una inspección en los predios de las fuentes de agua privadas y se obtenga un informe de laboratorio donde se muestre que el agua es segura para el consumo. </a:t>
            </a:r>
          </a:p>
        </p:txBody>
      </p:sp>
    </p:spTree>
    <p:custDataLst>
      <p:tags r:id="rId1"/>
    </p:custDataLst>
    <p:extLst>
      <p:ext uri="{BB962C8B-B14F-4D97-AF65-F5344CB8AC3E}">
        <p14:creationId xmlns:p14="http://schemas.microsoft.com/office/powerpoint/2010/main" val="3565377307"/>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s" sz="4000" dirty="0">
                <a:solidFill>
                  <a:srgbClr val="003473"/>
                </a:solidFill>
                <a:cs typeface="Calibri" panose="020F0502020204030204" pitchFamily="34" charset="0"/>
              </a:rPr>
              <a:t>Suministro de agua</a:t>
            </a:r>
          </a:p>
        </p:txBody>
      </p:sp>
      <p:sp>
        <p:nvSpPr>
          <p:cNvPr id="3" name="Content Placeholder 2"/>
          <p:cNvSpPr>
            <a:spLocks noGrp="1"/>
          </p:cNvSpPr>
          <p:nvPr>
            <p:ph idx="1"/>
            <p:custDataLst>
              <p:tags r:id="rId3"/>
            </p:custDataLst>
          </p:nvPr>
        </p:nvSpPr>
        <p:spPr>
          <a:xfrm>
            <a:off x="451263" y="1417638"/>
            <a:ext cx="11305308" cy="4729345"/>
          </a:xfrm>
        </p:spPr>
        <p:txBody>
          <a:bodyPr>
            <a:noAutofit/>
          </a:bodyPr>
          <a:lstStyle/>
          <a:p>
            <a:pPr marL="0" indent="0">
              <a:buNone/>
            </a:pPr>
            <a:r>
              <a:rPr lang="es" sz="2400" dirty="0">
                <a:solidFill>
                  <a:srgbClr val="0072BC"/>
                </a:solidFill>
                <a:latin typeface="+mj-lt"/>
              </a:rPr>
              <a:t>¿Cómo puede contaminarse el agua?</a:t>
            </a:r>
          </a:p>
          <a:p>
            <a:r>
              <a:rPr lang="es" sz="2400" dirty="0">
                <a:solidFill>
                  <a:srgbClr val="003473"/>
                </a:solidFill>
                <a:latin typeface="+mj-lt"/>
              </a:rPr>
              <a:t>El tratamiento de aguas elimina los contaminantes y hace que el agua sea menos corrosiva para las tuberías. </a:t>
            </a:r>
            <a:r>
              <a:rPr lang="es" sz="2400" dirty="0">
                <a:solidFill>
                  <a:srgbClr val="0072BC"/>
                </a:solidFill>
                <a:latin typeface="+mj-lt"/>
              </a:rPr>
              <a:t>Cuando el agua sale de un sistema de agua público se considera segura para el consumo.</a:t>
            </a:r>
          </a:p>
          <a:p>
            <a:endParaRPr lang="en-US" sz="700" dirty="0">
              <a:latin typeface="+mj-lt"/>
            </a:endParaRPr>
          </a:p>
          <a:p>
            <a:r>
              <a:rPr lang="es" sz="2400" dirty="0">
                <a:solidFill>
                  <a:srgbClr val="003473"/>
                </a:solidFill>
                <a:latin typeface="+mj-lt"/>
              </a:rPr>
              <a:t>El agua puede contaminarse </a:t>
            </a:r>
            <a:r>
              <a:rPr lang="es" sz="2400" i="1" dirty="0">
                <a:solidFill>
                  <a:srgbClr val="0072BC"/>
                </a:solidFill>
                <a:latin typeface="+mj-lt"/>
              </a:rPr>
              <a:t>después</a:t>
            </a:r>
            <a:r>
              <a:rPr lang="es" sz="2400" dirty="0">
                <a:solidFill>
                  <a:srgbClr val="003473"/>
                </a:solidFill>
                <a:latin typeface="+mj-lt"/>
              </a:rPr>
              <a:t> de que sale del sistema de agua público. A medida que el agua fluye por tuberías viejas, pequeñas hojuelas de plomo pueden desprenderse de las tuberías y el plomo puede filtrarse hacia el agua. El agua estancada en las tuberías o accesorios con soldaduras de plomo puede absorber el metal. Las casas y edificios construidos antes de 1986 tiene más probabilidades de tener tuberías, soldaduras o accesorios que contienen plomo.</a:t>
            </a:r>
          </a:p>
        </p:txBody>
      </p:sp>
    </p:spTree>
    <p:custDataLst>
      <p:tags r:id="rId1"/>
    </p:custDataLst>
    <p:extLst>
      <p:ext uri="{BB962C8B-B14F-4D97-AF65-F5344CB8AC3E}">
        <p14:creationId xmlns:p14="http://schemas.microsoft.com/office/powerpoint/2010/main" val="30018969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9"/>
            <a:ext cx="8229600" cy="1001712"/>
          </a:xfrm>
        </p:spPr>
        <p:txBody>
          <a:bodyPr>
            <a:noAutofit/>
          </a:bodyPr>
          <a:lstStyle/>
          <a:p>
            <a:r>
              <a:rPr lang="es" sz="3600" dirty="0">
                <a:solidFill>
                  <a:srgbClr val="003473"/>
                </a:solidFill>
                <a:cs typeface="Calibri" panose="020F0502020204030204" pitchFamily="34" charset="0"/>
              </a:rPr>
              <a:t>¿Por qué los niños en entornos de cuidado infantil se enferman más?</a:t>
            </a:r>
            <a:endParaRPr sz="3600" dirty="0">
              <a:cs typeface="Calibri" panose="020F0502020204030204" pitchFamily="34" charset="0"/>
            </a:endParaRPr>
          </a:p>
        </p:txBody>
      </p:sp>
      <p:sp>
        <p:nvSpPr>
          <p:cNvPr id="3" name="Content Placeholder 2"/>
          <p:cNvSpPr>
            <a:spLocks noGrp="1"/>
          </p:cNvSpPr>
          <p:nvPr>
            <p:ph idx="1"/>
          </p:nvPr>
        </p:nvSpPr>
        <p:spPr>
          <a:xfrm>
            <a:off x="1715678" y="1557868"/>
            <a:ext cx="8785782" cy="4263497"/>
          </a:xfrm>
        </p:spPr>
        <p:txBody>
          <a:bodyPr>
            <a:normAutofit/>
          </a:bodyPr>
          <a:lstStyle/>
          <a:p>
            <a:r>
              <a:rPr lang="es-MX" sz="2400" b="1" dirty="0">
                <a:solidFill>
                  <a:srgbClr val="003473"/>
                </a:solidFill>
                <a:latin typeface="Arial" panose="020B0604020202020204" pitchFamily="34" charset="0"/>
                <a:cs typeface="Arial" panose="020B0604020202020204" pitchFamily="34" charset="0"/>
              </a:rPr>
              <a:t>Aún no se han expuesto</a:t>
            </a:r>
            <a:r>
              <a:rPr lang="es-MX" sz="2400" dirty="0">
                <a:solidFill>
                  <a:srgbClr val="003473"/>
                </a:solidFill>
                <a:latin typeface="Arial" panose="020B0604020202020204" pitchFamily="34" charset="0"/>
                <a:cs typeface="Arial" panose="020B0604020202020204" pitchFamily="34" charset="0"/>
              </a:rPr>
              <a:t> a muchos de los gérmenes más comunes y no tienen “inmunidad”.</a:t>
            </a:r>
          </a:p>
          <a:p>
            <a:r>
              <a:rPr lang="es-MX" sz="2400" dirty="0">
                <a:solidFill>
                  <a:srgbClr val="003473"/>
                </a:solidFill>
                <a:latin typeface="Arial" panose="020B0604020202020204" pitchFamily="34" charset="0"/>
                <a:cs typeface="Arial" panose="020B0604020202020204" pitchFamily="34" charset="0"/>
              </a:rPr>
              <a:t>Tienen </a:t>
            </a:r>
            <a:r>
              <a:rPr lang="es-MX" sz="2400" b="1" dirty="0">
                <a:solidFill>
                  <a:srgbClr val="003473"/>
                </a:solidFill>
                <a:latin typeface="Arial" panose="020B0604020202020204" pitchFamily="34" charset="0"/>
                <a:cs typeface="Arial" panose="020B0604020202020204" pitchFamily="34" charset="0"/>
              </a:rPr>
              <a:t>hábitos</a:t>
            </a:r>
            <a:r>
              <a:rPr lang="es-MX" sz="2400" dirty="0">
                <a:solidFill>
                  <a:srgbClr val="003473"/>
                </a:solidFill>
                <a:latin typeface="Arial" panose="020B0604020202020204" pitchFamily="34" charset="0"/>
                <a:cs typeface="Arial" panose="020B0604020202020204" pitchFamily="34" charset="0"/>
              </a:rPr>
              <a:t> que fomentan la propagación de gérmenes.</a:t>
            </a:r>
          </a:p>
          <a:p>
            <a:r>
              <a:rPr lang="es-MX" sz="2400" b="1" dirty="0">
                <a:solidFill>
                  <a:srgbClr val="003473"/>
                </a:solidFill>
                <a:latin typeface="Arial" panose="020B0604020202020204" pitchFamily="34" charset="0"/>
                <a:cs typeface="Arial" panose="020B0604020202020204" pitchFamily="34" charset="0"/>
              </a:rPr>
              <a:t>Aún no han aprendido</a:t>
            </a:r>
            <a:r>
              <a:rPr lang="es-MX" sz="2400" dirty="0">
                <a:solidFill>
                  <a:srgbClr val="003473"/>
                </a:solidFill>
                <a:latin typeface="Arial" panose="020B0604020202020204" pitchFamily="34" charset="0"/>
                <a:cs typeface="Arial" panose="020B0604020202020204" pitchFamily="34" charset="0"/>
              </a:rPr>
              <a:t> prácticas para reducir el contagio de enfermedades.</a:t>
            </a:r>
          </a:p>
          <a:p>
            <a:r>
              <a:rPr lang="es-MX" sz="2400" dirty="0">
                <a:solidFill>
                  <a:srgbClr val="003473"/>
                </a:solidFill>
                <a:latin typeface="Arial" panose="020B0604020202020204" pitchFamily="34" charset="0"/>
                <a:cs typeface="Arial" panose="020B0604020202020204" pitchFamily="34" charset="0"/>
              </a:rPr>
              <a:t>Tienen </a:t>
            </a:r>
            <a:r>
              <a:rPr lang="es-MX" sz="2400" b="1" dirty="0">
                <a:solidFill>
                  <a:srgbClr val="003473"/>
                </a:solidFill>
                <a:latin typeface="Arial" panose="020B0604020202020204" pitchFamily="34" charset="0"/>
                <a:cs typeface="Arial" panose="020B0604020202020204" pitchFamily="34" charset="0"/>
              </a:rPr>
              <a:t>contacto cercano </a:t>
            </a:r>
            <a:r>
              <a:rPr lang="es-MX" sz="2400" dirty="0">
                <a:solidFill>
                  <a:srgbClr val="003473"/>
                </a:solidFill>
                <a:latin typeface="Arial" panose="020B0604020202020204" pitchFamily="34" charset="0"/>
                <a:cs typeface="Arial" panose="020B0604020202020204" pitchFamily="34" charset="0"/>
              </a:rPr>
              <a:t>a otros niños y adultos</a:t>
            </a:r>
          </a:p>
        </p:txBody>
      </p:sp>
    </p:spTree>
    <p:custDataLst>
      <p:tags r:id="rId1"/>
    </p:custDataLst>
    <p:extLst>
      <p:ext uri="{BB962C8B-B14F-4D97-AF65-F5344CB8AC3E}">
        <p14:creationId xmlns:p14="http://schemas.microsoft.com/office/powerpoint/2010/main" val="3500899923"/>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90DFE-5BA3-4B78-910A-B944C8B72BE4}"/>
              </a:ext>
            </a:extLst>
          </p:cNvPr>
          <p:cNvSpPr>
            <a:spLocks noGrp="1"/>
          </p:cNvSpPr>
          <p:nvPr>
            <p:ph type="title"/>
          </p:nvPr>
        </p:nvSpPr>
        <p:spPr/>
        <p:txBody>
          <a:bodyPr>
            <a:normAutofit/>
          </a:bodyPr>
          <a:lstStyle/>
          <a:p>
            <a:r>
              <a:rPr lang="es-ES" dirty="0"/>
              <a:t>Examen de plomo en el agua potable</a:t>
            </a:r>
            <a:endParaRPr lang="en-US" dirty="0"/>
          </a:p>
        </p:txBody>
      </p:sp>
      <p:sp>
        <p:nvSpPr>
          <p:cNvPr id="3" name="Content Placeholder 2">
            <a:extLst>
              <a:ext uri="{FF2B5EF4-FFF2-40B4-BE49-F238E27FC236}">
                <a16:creationId xmlns:a16="http://schemas.microsoft.com/office/drawing/2014/main" id="{6277B091-FDA5-424B-8FC3-E6EA743FFAA1}"/>
              </a:ext>
            </a:extLst>
          </p:cNvPr>
          <p:cNvSpPr>
            <a:spLocks noGrp="1"/>
          </p:cNvSpPr>
          <p:nvPr>
            <p:ph idx="1"/>
          </p:nvPr>
        </p:nvSpPr>
        <p:spPr>
          <a:xfrm>
            <a:off x="609600" y="1417638"/>
            <a:ext cx="10972800" cy="4525963"/>
          </a:xfrm>
        </p:spPr>
        <p:txBody>
          <a:bodyPr/>
          <a:lstStyle/>
          <a:p>
            <a:pPr marL="0" marR="0">
              <a:lnSpc>
                <a:spcPct val="88000"/>
              </a:lnSpc>
              <a:spcBef>
                <a:spcPts val="520"/>
              </a:spcBef>
              <a:spcAft>
                <a:spcPts val="800"/>
              </a:spcAft>
            </a:pPr>
            <a:r>
              <a:rPr lang="es-ES" sz="2400" dirty="0">
                <a:solidFill>
                  <a:srgbClr val="00347D"/>
                </a:solidFill>
                <a:latin typeface="+mj-lt"/>
                <a:ea typeface="Calibri" panose="020F0502020204030204" pitchFamily="34" charset="0"/>
                <a:cs typeface="Calibri" panose="020F0502020204030204" pitchFamily="34" charset="0"/>
              </a:rPr>
              <a:t>A</a:t>
            </a:r>
            <a:r>
              <a:rPr lang="es-ES" sz="2400" dirty="0">
                <a:solidFill>
                  <a:srgbClr val="00347D"/>
                </a:solidFill>
                <a:effectLst/>
                <a:latin typeface="+mj-lt"/>
                <a:ea typeface="Calibri" panose="020F0502020204030204" pitchFamily="34" charset="0"/>
                <a:cs typeface="Calibri" panose="020F0502020204030204" pitchFamily="34" charset="0"/>
              </a:rPr>
              <a:t>ntes de enero del 2023 y cada cinco años a partir de entonces, los </a:t>
            </a:r>
            <a:r>
              <a:rPr lang="es-ES" sz="2400" b="1" dirty="0">
                <a:solidFill>
                  <a:srgbClr val="00347D"/>
                </a:solidFill>
                <a:effectLst/>
                <a:latin typeface="+mj-lt"/>
                <a:ea typeface="Calibri" panose="020F0502020204030204" pitchFamily="34" charset="0"/>
                <a:cs typeface="Calibri" panose="020F0502020204030204" pitchFamily="34" charset="0"/>
              </a:rPr>
              <a:t>centros</a:t>
            </a:r>
            <a:r>
              <a:rPr lang="es-ES" sz="2400" dirty="0">
                <a:solidFill>
                  <a:srgbClr val="00347D"/>
                </a:solidFill>
                <a:effectLst/>
                <a:latin typeface="+mj-lt"/>
                <a:ea typeface="Calibri" panose="020F0502020204030204" pitchFamily="34" charset="0"/>
                <a:cs typeface="Calibri" panose="020F0502020204030204" pitchFamily="34" charset="0"/>
              </a:rPr>
              <a:t> de cuidado infantil con licencia en instalaciones construidas antes de 2010 deben analizar el agua del grifo para la detección de plomo</a:t>
            </a:r>
            <a:r>
              <a:rPr lang="en-US" sz="2400" dirty="0">
                <a:solidFill>
                  <a:srgbClr val="00347D"/>
                </a:solidFill>
                <a:effectLst/>
                <a:latin typeface="+mj-lt"/>
                <a:ea typeface="Calibri" panose="020F0502020204030204" pitchFamily="34" charset="0"/>
                <a:cs typeface="Calibri" panose="020F0502020204030204" pitchFamily="34" charset="0"/>
              </a:rPr>
              <a:t>. </a:t>
            </a:r>
            <a:r>
              <a:rPr lang="en-US" sz="2400" i="1" dirty="0">
                <a:solidFill>
                  <a:srgbClr val="00347D"/>
                </a:solidFill>
                <a:effectLst/>
                <a:latin typeface="+mj-lt"/>
                <a:ea typeface="Calibri" panose="020F0502020204030204" pitchFamily="34" charset="0"/>
                <a:cs typeface="Calibri" panose="020F0502020204030204" pitchFamily="34" charset="0"/>
              </a:rPr>
              <a:t>Este </a:t>
            </a:r>
            <a:r>
              <a:rPr lang="en-US" sz="2400" i="1" dirty="0" err="1">
                <a:solidFill>
                  <a:srgbClr val="00347D"/>
                </a:solidFill>
                <a:effectLst/>
                <a:latin typeface="+mj-lt"/>
                <a:ea typeface="Calibri" panose="020F0502020204030204" pitchFamily="34" charset="0"/>
                <a:cs typeface="Calibri" panose="020F0502020204030204" pitchFamily="34" charset="0"/>
              </a:rPr>
              <a:t>requisito</a:t>
            </a:r>
            <a:r>
              <a:rPr lang="en-US" sz="2400" i="1" dirty="0">
                <a:solidFill>
                  <a:srgbClr val="00347D"/>
                </a:solidFill>
                <a:effectLst/>
                <a:latin typeface="+mj-lt"/>
                <a:ea typeface="Calibri" panose="020F0502020204030204" pitchFamily="34" charset="0"/>
                <a:cs typeface="Calibri" panose="020F0502020204030204" pitchFamily="34" charset="0"/>
              </a:rPr>
              <a:t> no se </a:t>
            </a:r>
            <a:r>
              <a:rPr lang="en-US" sz="2400" i="1" dirty="0" err="1">
                <a:solidFill>
                  <a:srgbClr val="00347D"/>
                </a:solidFill>
                <a:effectLst/>
                <a:latin typeface="+mj-lt"/>
                <a:ea typeface="Calibri" panose="020F0502020204030204" pitchFamily="34" charset="0"/>
                <a:cs typeface="Calibri" panose="020F0502020204030204" pitchFamily="34" charset="0"/>
              </a:rPr>
              <a:t>aplica</a:t>
            </a:r>
            <a:r>
              <a:rPr lang="en-US" sz="2400" i="1" dirty="0">
                <a:solidFill>
                  <a:srgbClr val="00347D"/>
                </a:solidFill>
                <a:effectLst/>
                <a:latin typeface="+mj-lt"/>
                <a:ea typeface="Calibri" panose="020F0502020204030204" pitchFamily="34" charset="0"/>
                <a:cs typeface="Calibri" panose="020F0502020204030204" pitchFamily="34" charset="0"/>
              </a:rPr>
              <a:t> a los </a:t>
            </a:r>
            <a:r>
              <a:rPr lang="en-US" sz="2400" i="1" dirty="0" err="1">
                <a:solidFill>
                  <a:srgbClr val="00347D"/>
                </a:solidFill>
                <a:effectLst/>
                <a:latin typeface="+mj-lt"/>
                <a:ea typeface="Calibri" panose="020F0502020204030204" pitchFamily="34" charset="0"/>
                <a:cs typeface="Calibri" panose="020F0502020204030204" pitchFamily="34" charset="0"/>
              </a:rPr>
              <a:t>hogares</a:t>
            </a:r>
            <a:r>
              <a:rPr lang="en-US" sz="2400" i="1" dirty="0">
                <a:solidFill>
                  <a:srgbClr val="00347D"/>
                </a:solidFill>
                <a:effectLst/>
                <a:latin typeface="+mj-lt"/>
                <a:ea typeface="Calibri" panose="020F0502020204030204" pitchFamily="34" charset="0"/>
                <a:cs typeface="Calibri" panose="020F0502020204030204" pitchFamily="34" charset="0"/>
              </a:rPr>
              <a:t> de </a:t>
            </a:r>
            <a:r>
              <a:rPr lang="en-US" sz="2400" i="1" dirty="0" err="1">
                <a:solidFill>
                  <a:srgbClr val="00347D"/>
                </a:solidFill>
                <a:effectLst/>
                <a:latin typeface="+mj-lt"/>
                <a:ea typeface="Calibri" panose="020F0502020204030204" pitchFamily="34" charset="0"/>
                <a:cs typeface="Calibri" panose="020F0502020204030204" pitchFamily="34" charset="0"/>
              </a:rPr>
              <a:t>cuidado</a:t>
            </a:r>
            <a:r>
              <a:rPr lang="en-US" sz="2400" i="1" dirty="0">
                <a:solidFill>
                  <a:srgbClr val="00347D"/>
                </a:solidFill>
                <a:effectLst/>
                <a:latin typeface="+mj-lt"/>
                <a:ea typeface="Calibri" panose="020F0502020204030204" pitchFamily="34" charset="0"/>
                <a:cs typeface="Calibri" panose="020F0502020204030204" pitchFamily="34" charset="0"/>
              </a:rPr>
              <a:t> </a:t>
            </a:r>
            <a:r>
              <a:rPr lang="en-US" sz="2400" i="1" dirty="0" err="1">
                <a:solidFill>
                  <a:srgbClr val="00347D"/>
                </a:solidFill>
                <a:effectLst/>
                <a:latin typeface="+mj-lt"/>
                <a:ea typeface="Calibri" panose="020F0502020204030204" pitchFamily="34" charset="0"/>
                <a:cs typeface="Calibri" panose="020F0502020204030204" pitchFamily="34" charset="0"/>
              </a:rPr>
              <a:t>infantil</a:t>
            </a:r>
            <a:r>
              <a:rPr lang="en-US" sz="2400" i="1" dirty="0">
                <a:solidFill>
                  <a:srgbClr val="00347D"/>
                </a:solidFill>
                <a:effectLst/>
                <a:latin typeface="+mj-lt"/>
                <a:ea typeface="Calibri" panose="020F0502020204030204" pitchFamily="34" charset="0"/>
                <a:cs typeface="Calibri" panose="020F0502020204030204" pitchFamily="34" charset="0"/>
              </a:rPr>
              <a:t> familiar.</a:t>
            </a:r>
            <a:endParaRPr lang="en-US" sz="2400" i="1" dirty="0">
              <a:solidFill>
                <a:srgbClr val="00347D"/>
              </a:solidFill>
              <a:effectLst/>
              <a:latin typeface="+mj-lt"/>
              <a:ea typeface="Calibri" panose="020F0502020204030204" pitchFamily="34" charset="0"/>
              <a:cs typeface="Times New Roman" panose="02020603050405020304" pitchFamily="18" charset="0"/>
            </a:endParaRPr>
          </a:p>
          <a:p>
            <a:pPr marL="0" marR="0">
              <a:lnSpc>
                <a:spcPct val="88000"/>
              </a:lnSpc>
              <a:spcBef>
                <a:spcPts val="520"/>
              </a:spcBef>
              <a:spcAft>
                <a:spcPts val="800"/>
              </a:spcAft>
            </a:pPr>
            <a:r>
              <a:rPr lang="es-ES" sz="2400" dirty="0">
                <a:solidFill>
                  <a:srgbClr val="00347D"/>
                </a:solidFill>
                <a:effectLst/>
                <a:latin typeface="+mj-lt"/>
                <a:ea typeface="Calibri" panose="020F0502020204030204" pitchFamily="34" charset="0"/>
                <a:cs typeface="Calibri" panose="020F0502020204030204" pitchFamily="34" charset="0"/>
              </a:rPr>
              <a:t>A través de una subvención de la Junta Estatal de Agua, los centros de cuidado infantil que califican, pueden solicitar los fondos para las pruebas de agua y el reemplazo de accesorios.</a:t>
            </a:r>
          </a:p>
          <a:p>
            <a:pPr marL="0" marR="0">
              <a:lnSpc>
                <a:spcPct val="88000"/>
              </a:lnSpc>
              <a:spcBef>
                <a:spcPts val="520"/>
              </a:spcBef>
              <a:spcAft>
                <a:spcPts val="800"/>
              </a:spcAft>
            </a:pPr>
            <a:r>
              <a:rPr lang="es-ES" sz="2400" dirty="0">
                <a:solidFill>
                  <a:srgbClr val="00347D"/>
                </a:solidFill>
                <a:effectLst/>
                <a:latin typeface="+mj-lt"/>
                <a:ea typeface="Calibri" panose="020F0502020204030204" pitchFamily="34" charset="0"/>
                <a:cs typeface="Calibri" panose="020F0502020204030204" pitchFamily="34" charset="0"/>
              </a:rPr>
              <a:t>Comuníquese con su programa local de recursos y referencias de cuidado infantil o con la oficina regional de licencias de cuidado infantil para obtener más información.</a:t>
            </a:r>
            <a:r>
              <a:rPr lang="en-US" sz="2400" dirty="0">
                <a:solidFill>
                  <a:srgbClr val="231F20"/>
                </a:solidFill>
                <a:effectLst/>
                <a:latin typeface="+mj-lt"/>
                <a:ea typeface="Calibri" panose="020F0502020204030204" pitchFamily="34" charset="0"/>
                <a:cs typeface="Times New Roman" panose="02020603050405020304" pitchFamily="18" charset="0"/>
              </a:rPr>
              <a:t> </a:t>
            </a:r>
            <a:endParaRPr lang="en-US" sz="24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7633743"/>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981200" y="846138"/>
            <a:ext cx="8229600" cy="1143000"/>
          </a:xfrm>
        </p:spPr>
        <p:txBody>
          <a:bodyPr>
            <a:noAutofit/>
          </a:bodyPr>
          <a:lstStyle/>
          <a:p>
            <a:r>
              <a:rPr lang="es" dirty="0"/>
              <a:t>Las mascotas en los centros de cuidado infantil</a:t>
            </a:r>
            <a:endParaRPr dirty="0"/>
          </a:p>
        </p:txBody>
      </p:sp>
      <p:sp>
        <p:nvSpPr>
          <p:cNvPr id="3" name="Content Placeholder 2"/>
          <p:cNvSpPr>
            <a:spLocks noGrp="1"/>
          </p:cNvSpPr>
          <p:nvPr>
            <p:ph idx="1"/>
            <p:custDataLst>
              <p:tags r:id="rId3"/>
            </p:custDataLst>
          </p:nvPr>
        </p:nvSpPr>
        <p:spPr/>
        <p:txBody>
          <a:bodyPr/>
          <a:lstStyle/>
          <a:p>
            <a:endParaRPr lang="en-US" dirty="0"/>
          </a:p>
          <a:p>
            <a:endParaRPr lang="en-US" dirty="0"/>
          </a:p>
        </p:txBody>
      </p:sp>
      <p:pic>
        <p:nvPicPr>
          <p:cNvPr id="4" name="Picture 3"/>
          <p:cNvPicPr/>
          <p:nvPr>
            <p:custDataLst>
              <p:tags r:id="rId4"/>
            </p:custDataLst>
          </p:nvPr>
        </p:nvPicPr>
        <p:blipFill>
          <a:blip r:embed="rId7">
            <a:extLst>
              <a:ext uri="{28A0092B-C50C-407E-A947-70E740481C1C}">
                <a14:useLocalDpi xmlns:a14="http://schemas.microsoft.com/office/drawing/2010/main" val="0"/>
              </a:ext>
            </a:extLst>
          </a:blip>
          <a:stretch>
            <a:fillRect/>
          </a:stretch>
        </p:blipFill>
        <p:spPr bwMode="auto">
          <a:xfrm>
            <a:off x="4047744" y="2353056"/>
            <a:ext cx="3938016" cy="2511552"/>
          </a:xfrm>
          <a:prstGeom prst="rect">
            <a:avLst/>
          </a:prstGeom>
          <a:noFill/>
          <a:ln w="76200">
            <a:solidFill>
              <a:srgbClr val="F7941E"/>
            </a:solidFill>
          </a:ln>
        </p:spPr>
      </p:pic>
    </p:spTree>
    <p:custDataLst>
      <p:tags r:id="rId1"/>
    </p:custDataLst>
    <p:extLst>
      <p:ext uri="{BB962C8B-B14F-4D97-AF65-F5344CB8AC3E}">
        <p14:creationId xmlns:p14="http://schemas.microsoft.com/office/powerpoint/2010/main" val="73458687"/>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Autofit/>
          </a:bodyPr>
          <a:lstStyle/>
          <a:p>
            <a:r>
              <a:rPr lang="es" sz="4000" dirty="0"/>
              <a:t>Las mascotas en los centros de cuidado infantil</a:t>
            </a:r>
            <a:endParaRPr sz="4000" dirty="0"/>
          </a:p>
        </p:txBody>
      </p:sp>
      <p:sp>
        <p:nvSpPr>
          <p:cNvPr id="3" name="Content Placeholder 2"/>
          <p:cNvSpPr>
            <a:spLocks noGrp="1"/>
          </p:cNvSpPr>
          <p:nvPr>
            <p:ph idx="1"/>
            <p:custDataLst>
              <p:tags r:id="rId3"/>
            </p:custDataLst>
          </p:nvPr>
        </p:nvSpPr>
        <p:spPr/>
        <p:txBody>
          <a:bodyPr>
            <a:normAutofit fontScale="97500"/>
          </a:bodyPr>
          <a:lstStyle/>
          <a:p>
            <a:r>
              <a:rPr lang="es" sz="2400" dirty="0">
                <a:latin typeface="Arial" panose="020B0604020202020204" pitchFamily="34" charset="0"/>
                <a:cs typeface="Arial" panose="020B0604020202020204" pitchFamily="34" charset="0"/>
              </a:rPr>
              <a:t>Las mascotas deben gozar de buena salud y ser amigables con los niños.</a:t>
            </a:r>
          </a:p>
          <a:p>
            <a:r>
              <a:rPr lang="es" sz="2400" dirty="0">
                <a:latin typeface="Arial" panose="020B0604020202020204" pitchFamily="34" charset="0"/>
                <a:cs typeface="Arial" panose="020B0604020202020204" pitchFamily="34" charset="0"/>
              </a:rPr>
              <a:t>Los gatos y perros deben vacunarse y estar en programas de control de pulgas, garrapatas y lombrices.</a:t>
            </a:r>
          </a:p>
          <a:p>
            <a:r>
              <a:rPr lang="es" sz="2400" dirty="0">
                <a:latin typeface="Arial" panose="020B0604020202020204" pitchFamily="34" charset="0"/>
                <a:cs typeface="Arial" panose="020B0604020202020204" pitchFamily="34" charset="0"/>
              </a:rPr>
              <a:t>Mantenga las jaulas de las mascotas limpias; mantenga los desechos de los animales fuera del alcance de los niños.</a:t>
            </a:r>
          </a:p>
          <a:p>
            <a:r>
              <a:rPr lang="es" sz="2400" dirty="0">
                <a:latin typeface="Arial" panose="020B0604020202020204" pitchFamily="34" charset="0"/>
                <a:cs typeface="Arial" panose="020B0604020202020204" pitchFamily="34" charset="0"/>
              </a:rPr>
              <a:t>Supervise a los niños directamente cuando estén jugando con las mascotas.</a:t>
            </a:r>
          </a:p>
          <a:p>
            <a:r>
              <a:rPr lang="es" sz="2400" dirty="0">
                <a:latin typeface="Arial" panose="020B0604020202020204" pitchFamily="34" charset="0"/>
                <a:cs typeface="Arial" panose="020B0604020202020204" pitchFamily="34" charset="0"/>
              </a:rPr>
              <a:t>Si tiene una mascota, infórmeselo a los padres antes de que se matriculen. (Algunos niños tienen alergias.)</a:t>
            </a:r>
          </a:p>
          <a:p>
            <a:r>
              <a:rPr lang="es" sz="2400" dirty="0">
                <a:latin typeface="Arial" panose="020B0604020202020204" pitchFamily="34" charset="0"/>
                <a:cs typeface="Arial" panose="020B0604020202020204" pitchFamily="34" charset="0"/>
              </a:rPr>
              <a:t>Lávese las manos (y las de los niños) después de manejar mascotas o artículos de las mascotas.</a:t>
            </a:r>
          </a:p>
        </p:txBody>
      </p:sp>
    </p:spTree>
    <p:custDataLst>
      <p:tags r:id="rId1"/>
    </p:custDataLst>
    <p:extLst>
      <p:ext uri="{BB962C8B-B14F-4D97-AF65-F5344CB8AC3E}">
        <p14:creationId xmlns:p14="http://schemas.microsoft.com/office/powerpoint/2010/main" val="2949635677"/>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524000" y="0"/>
            <a:ext cx="9144000" cy="1417638"/>
          </a:xfrm>
          <a:solidFill>
            <a:srgbClr val="D90F81"/>
          </a:solidFill>
        </p:spPr>
        <p:txBody>
          <a:bodyPr>
            <a:normAutofit/>
          </a:bodyPr>
          <a:lstStyle/>
          <a:p>
            <a:r>
              <a:rPr lang="es" sz="3600" b="1" dirty="0">
                <a:solidFill>
                  <a:srgbClr val="8DC67D"/>
                </a:solidFill>
                <a:cs typeface="Calibri" panose="020F0502020204030204" pitchFamily="34" charset="0"/>
              </a:rPr>
              <a:t>Reptiles y mascotas exóticas</a:t>
            </a:r>
            <a:endParaRPr sz="3600" b="1" dirty="0">
              <a:cs typeface="Calibri" panose="020F0502020204030204" pitchFamily="34" charset="0"/>
            </a:endParaRPr>
          </a:p>
        </p:txBody>
      </p:sp>
      <p:sp>
        <p:nvSpPr>
          <p:cNvPr id="3" name="Content Placeholder 2"/>
          <p:cNvSpPr>
            <a:spLocks noGrp="1"/>
          </p:cNvSpPr>
          <p:nvPr>
            <p:ph idx="1"/>
            <p:custDataLst>
              <p:tags r:id="rId3"/>
            </p:custDataLst>
          </p:nvPr>
        </p:nvSpPr>
        <p:spPr/>
        <p:txBody>
          <a:bodyPr>
            <a:normAutofit/>
          </a:bodyPr>
          <a:lstStyle/>
          <a:p>
            <a:r>
              <a:rPr lang="es-MX" sz="2400" dirty="0">
                <a:solidFill>
                  <a:srgbClr val="003473"/>
                </a:solidFill>
                <a:latin typeface="Arial" panose="020B0604020202020204" pitchFamily="34" charset="0"/>
                <a:cs typeface="Arial" panose="020B0604020202020204" pitchFamily="34" charset="0"/>
              </a:rPr>
              <a:t>Los reptiles, tortugas e iguanas son portadores de salmonela y no son adecuados para los centros de cuidado infantil.</a:t>
            </a:r>
          </a:p>
          <a:p>
            <a:r>
              <a:rPr lang="es-MX" sz="2400" dirty="0">
                <a:solidFill>
                  <a:srgbClr val="003473"/>
                </a:solidFill>
                <a:latin typeface="Arial" panose="020B0604020202020204" pitchFamily="34" charset="0"/>
                <a:cs typeface="Arial" panose="020B0604020202020204" pitchFamily="34" charset="0"/>
              </a:rPr>
              <a:t>Las serpientes, arañas o peces tropicales venenosos o agresivos representan un peligro en los centros de cuidado infantil.</a:t>
            </a:r>
          </a:p>
          <a:p>
            <a:pPr marL="0" indent="0">
              <a:buNone/>
            </a:pPr>
            <a:endParaRPr lang="es-MX" sz="2400" dirty="0">
              <a:latin typeface="Arial" panose="020B0604020202020204" pitchFamily="34" charset="0"/>
              <a:cs typeface="Arial" panose="020B0604020202020204" pitchFamily="34" charset="0"/>
            </a:endParaRPr>
          </a:p>
          <a:p>
            <a:pPr marL="0" indent="0">
              <a:buNone/>
            </a:pPr>
            <a:r>
              <a:rPr lang="es-MX" sz="2400" dirty="0">
                <a:solidFill>
                  <a:srgbClr val="003473"/>
                </a:solidFill>
                <a:latin typeface="Arial" panose="020B0604020202020204" pitchFamily="34" charset="0"/>
                <a:cs typeface="Arial" panose="020B0604020202020204" pitchFamily="34" charset="0"/>
              </a:rPr>
              <a:t>*Consulte con un veterinario si no está seguro de si una mascota es segura para un ambiente con niños.</a:t>
            </a:r>
          </a:p>
        </p:txBody>
      </p:sp>
    </p:spTree>
    <p:custDataLst>
      <p:tags r:id="rId1"/>
    </p:custDataLst>
    <p:extLst>
      <p:ext uri="{BB962C8B-B14F-4D97-AF65-F5344CB8AC3E}">
        <p14:creationId xmlns:p14="http://schemas.microsoft.com/office/powerpoint/2010/main" val="1014684744"/>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s" sz="3600" dirty="0">
                <a:solidFill>
                  <a:srgbClr val="003473"/>
                </a:solidFill>
                <a:cs typeface="Calibri" panose="020F0502020204030204" pitchFamily="34" charset="0"/>
              </a:rPr>
              <a:t>Plagas</a:t>
            </a:r>
          </a:p>
        </p:txBody>
      </p:sp>
      <p:sp>
        <p:nvSpPr>
          <p:cNvPr id="3" name="Content Placeholder 2"/>
          <p:cNvSpPr>
            <a:spLocks noGrp="1"/>
          </p:cNvSpPr>
          <p:nvPr>
            <p:ph idx="1"/>
            <p:custDataLst>
              <p:tags r:id="rId3"/>
            </p:custDataLst>
          </p:nvPr>
        </p:nvSpPr>
        <p:spPr>
          <a:xfrm>
            <a:off x="636567" y="1417640"/>
            <a:ext cx="9745683" cy="4525963"/>
          </a:xfrm>
        </p:spPr>
        <p:txBody>
          <a:bodyPr>
            <a:noAutofit/>
          </a:bodyPr>
          <a:lstStyle/>
          <a:p>
            <a:pPr marL="0" indent="0">
              <a:buNone/>
            </a:pPr>
            <a:r>
              <a:rPr lang="es" sz="2400" dirty="0">
                <a:solidFill>
                  <a:srgbClr val="003473"/>
                </a:solidFill>
                <a:latin typeface="Arial" panose="020B0604020202020204" pitchFamily="34" charset="0"/>
                <a:cs typeface="Arial" panose="020B0604020202020204" pitchFamily="34" charset="0"/>
              </a:rPr>
              <a:t>Ejemplos de problemas de salud que pueden causar las plagas:</a:t>
            </a:r>
          </a:p>
          <a:p>
            <a:r>
              <a:rPr lang="es" sz="2400" dirty="0">
                <a:solidFill>
                  <a:srgbClr val="003473"/>
                </a:solidFill>
                <a:latin typeface="Arial" panose="020B0604020202020204" pitchFamily="34" charset="0"/>
                <a:cs typeface="Arial" panose="020B0604020202020204" pitchFamily="34" charset="0"/>
              </a:rPr>
              <a:t>Las pulgas pueden transmitir gérmenes.</a:t>
            </a:r>
          </a:p>
          <a:p>
            <a:r>
              <a:rPr lang="es" sz="2400" dirty="0">
                <a:solidFill>
                  <a:srgbClr val="003473"/>
                </a:solidFill>
                <a:latin typeface="Arial" panose="020B0604020202020204" pitchFamily="34" charset="0"/>
                <a:cs typeface="Arial" panose="020B0604020202020204" pitchFamily="34" charset="0"/>
              </a:rPr>
              <a:t>Las picaduras de mosquito pueden propagar enfermedades.</a:t>
            </a:r>
          </a:p>
          <a:p>
            <a:r>
              <a:rPr lang="es" sz="2400" dirty="0">
                <a:solidFill>
                  <a:srgbClr val="003473"/>
                </a:solidFill>
                <a:latin typeface="Arial" panose="020B0604020202020204" pitchFamily="34" charset="0"/>
                <a:cs typeface="Arial" panose="020B0604020202020204" pitchFamily="34" charset="0"/>
              </a:rPr>
              <a:t>Las picaduras de avispa son dolorosas y algunas personas son alérgicas.</a:t>
            </a:r>
          </a:p>
          <a:p>
            <a:r>
              <a:rPr lang="es" sz="2400" dirty="0">
                <a:solidFill>
                  <a:srgbClr val="003473"/>
                </a:solidFill>
                <a:latin typeface="Arial" panose="020B0604020202020204" pitchFamily="34" charset="0"/>
                <a:cs typeface="Arial" panose="020B0604020202020204" pitchFamily="34" charset="0"/>
              </a:rPr>
              <a:t>Las picaduras de araña son dolorosas y pueden ser nocivas.</a:t>
            </a:r>
          </a:p>
          <a:p>
            <a:r>
              <a:rPr lang="es" sz="2400" dirty="0">
                <a:solidFill>
                  <a:srgbClr val="003473"/>
                </a:solidFill>
                <a:latin typeface="Arial" panose="020B0604020202020204" pitchFamily="34" charset="0"/>
                <a:cs typeface="Arial" panose="020B0604020202020204" pitchFamily="34" charset="0"/>
              </a:rPr>
              <a:t>Los ratones y ratas pueden propagar enfermedades.</a:t>
            </a:r>
          </a:p>
          <a:p>
            <a:r>
              <a:rPr lang="es" sz="2400" dirty="0">
                <a:solidFill>
                  <a:srgbClr val="003473"/>
                </a:solidFill>
                <a:latin typeface="Arial" panose="020B0604020202020204" pitchFamily="34" charset="0"/>
                <a:cs typeface="Arial" panose="020B0604020202020204" pitchFamily="34" charset="0"/>
              </a:rPr>
              <a:t>Las cucarachas pueden desencadenar ataques de asma.</a:t>
            </a:r>
          </a:p>
        </p:txBody>
      </p:sp>
      <p:pic>
        <p:nvPicPr>
          <p:cNvPr id="4" name="Picture 2">
            <a:extLst>
              <a:ext uri="{FF2B5EF4-FFF2-40B4-BE49-F238E27FC236}">
                <a16:creationId xmlns:a16="http://schemas.microsoft.com/office/drawing/2014/main" id="{30E1A743-FE4E-05A6-0510-2E95D5F3724C}"/>
              </a:ext>
            </a:extLst>
          </p:cNvPr>
          <p:cNvPicPr>
            <a:picLocks noChangeAspect="1" noChangeArrowheads="1"/>
          </p:cNvPicPr>
          <p:nvPr/>
        </p:nvPicPr>
        <p:blipFill rotWithShape="1">
          <a:blip r:embed="rId6"/>
          <a:srcRect l="15485" t="26755" r="20162" b="19182"/>
          <a:stretch/>
        </p:blipFill>
        <p:spPr bwMode="auto">
          <a:xfrm>
            <a:off x="8445179" y="4843463"/>
            <a:ext cx="3619500" cy="2014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794265694"/>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s" dirty="0"/>
              <a:t>Control Integrado de Plagas (IPM) </a:t>
            </a:r>
          </a:p>
        </p:txBody>
      </p:sp>
      <p:sp>
        <p:nvSpPr>
          <p:cNvPr id="3" name="Content Placeholder 2"/>
          <p:cNvSpPr>
            <a:spLocks noGrp="1"/>
          </p:cNvSpPr>
          <p:nvPr>
            <p:ph idx="1"/>
            <p:custDataLst>
              <p:tags r:id="rId3"/>
            </p:custDataLst>
          </p:nvPr>
        </p:nvSpPr>
        <p:spPr>
          <a:xfrm>
            <a:off x="1286493" y="1417638"/>
            <a:ext cx="9619013" cy="4708526"/>
          </a:xfrm>
        </p:spPr>
        <p:txBody>
          <a:bodyPr>
            <a:normAutofit/>
          </a:bodyPr>
          <a:lstStyle/>
          <a:p>
            <a:pPr>
              <a:spcAft>
                <a:spcPts val="600"/>
              </a:spcAft>
            </a:pPr>
            <a:r>
              <a:rPr lang="es-MX" sz="2400" dirty="0">
                <a:solidFill>
                  <a:srgbClr val="003473"/>
                </a:solidFill>
                <a:latin typeface="Arial" panose="020B0604020202020204" pitchFamily="34" charset="0"/>
                <a:cs typeface="Arial" panose="020B0604020202020204" pitchFamily="34" charset="0"/>
              </a:rPr>
              <a:t>IPM (por sus siglas en inglés) es un método de control de plagas que reduce el uso de pesticidas; hay muchas maneras de controlar plagas sin usar sustancias químicas nocivas.</a:t>
            </a:r>
          </a:p>
          <a:p>
            <a:pPr>
              <a:spcAft>
                <a:spcPts val="600"/>
              </a:spcAft>
            </a:pPr>
            <a:r>
              <a:rPr lang="es-MX" sz="2400" dirty="0">
                <a:solidFill>
                  <a:srgbClr val="003473"/>
                </a:solidFill>
                <a:latin typeface="Arial" panose="020B0604020202020204" pitchFamily="34" charset="0"/>
                <a:cs typeface="Arial" panose="020B0604020202020204" pitchFamily="34" charset="0"/>
              </a:rPr>
              <a:t>IPM brinda una alternativa menos tóxica para rociar pesticidas.</a:t>
            </a:r>
          </a:p>
          <a:p>
            <a:pPr>
              <a:spcAft>
                <a:spcPts val="600"/>
              </a:spcAft>
            </a:pPr>
            <a:r>
              <a:rPr lang="es-MX" sz="2400" dirty="0">
                <a:solidFill>
                  <a:srgbClr val="003473"/>
                </a:solidFill>
                <a:latin typeface="Arial" panose="020B0604020202020204" pitchFamily="34" charset="0"/>
                <a:cs typeface="Arial" panose="020B0604020202020204" pitchFamily="34" charset="0"/>
              </a:rPr>
              <a:t>Con IPM, los pesticidas solo se utilizan como último recurso.</a:t>
            </a:r>
          </a:p>
          <a:p>
            <a:pPr>
              <a:spcAft>
                <a:spcPts val="600"/>
              </a:spcAft>
            </a:pPr>
            <a:r>
              <a:rPr lang="es-MX" sz="2400" dirty="0">
                <a:latin typeface="Arial" panose="020B0604020202020204" pitchFamily="34" charset="0"/>
                <a:cs typeface="Arial" panose="020B0604020202020204" pitchFamily="34" charset="0"/>
              </a:rPr>
              <a:t>Los entrenamientos sobre el IPM para proveedores de cuidado infantil están disponibles gratuitamente en el sitio web de DPR: </a:t>
            </a:r>
            <a:r>
              <a:rPr lang="es-MX" sz="2400" dirty="0">
                <a:latin typeface="Arial" panose="020B0604020202020204" pitchFamily="34" charset="0"/>
                <a:cs typeface="Arial" panose="020B0604020202020204" pitchFamily="34" charset="0"/>
                <a:hlinkClick r:id="rId6"/>
              </a:rPr>
              <a:t>https://apps.cdpr.ca.gov/schoolipm/</a:t>
            </a:r>
            <a:endParaRPr lang="es-MX" sz="24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787576182"/>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2"/>
            </p:custDataLst>
          </p:nvPr>
        </p:nvSpPr>
        <p:spPr/>
        <p:txBody>
          <a:bodyPr/>
          <a:lstStyle/>
          <a:p>
            <a:endParaRPr lang="en-US" dirty="0"/>
          </a:p>
          <a:p>
            <a:endParaRPr lang="en-US" dirty="0"/>
          </a:p>
        </p:txBody>
      </p:sp>
      <p:pic>
        <p:nvPicPr>
          <p:cNvPr id="4" name="Picture 3"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9899" y="69754"/>
            <a:ext cx="4781651" cy="6235797"/>
          </a:xfrm>
          <a:prstGeom prst="rect">
            <a:avLst/>
          </a:prstGeom>
          <a:ln w="9525">
            <a:solidFill>
              <a:schemeClr val="tx1"/>
            </a:solidFill>
          </a:ln>
        </p:spPr>
      </p:pic>
    </p:spTree>
    <p:custDataLst>
      <p:tags r:id="rId1"/>
    </p:custDataLst>
    <p:extLst>
      <p:ext uri="{BB962C8B-B14F-4D97-AF65-F5344CB8AC3E}">
        <p14:creationId xmlns:p14="http://schemas.microsoft.com/office/powerpoint/2010/main" val="3271451283"/>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98765" y="0"/>
            <a:ext cx="11219869" cy="1180618"/>
          </a:xfrm>
          <a:blipFill rotWithShape="1">
            <a:blip r:embed="rId7"/>
            <a:tile tx="0" ty="0" sx="100000" sy="100000" flip="none" algn="tl"/>
          </a:blipFill>
        </p:spPr>
        <p:txBody>
          <a:bodyPr>
            <a:noAutofit/>
          </a:bodyPr>
          <a:lstStyle/>
          <a:p>
            <a:r>
              <a:rPr lang="es" sz="3600" b="1" dirty="0">
                <a:solidFill>
                  <a:srgbClr val="FFFFFF"/>
                </a:solidFill>
                <a:latin typeface="Calibri" panose="020F0502020204030204" pitchFamily="34" charset="0"/>
                <a:cs typeface="Calibri" panose="020F0502020204030204" pitchFamily="34" charset="0"/>
              </a:rPr>
              <a:t> </a:t>
            </a:r>
            <a:br>
              <a:rPr sz="3600" b="1" dirty="0">
                <a:latin typeface="Calibri" panose="020F0502020204030204" pitchFamily="34" charset="0"/>
                <a:cs typeface="Calibri" panose="020F0502020204030204" pitchFamily="34" charset="0"/>
              </a:rPr>
            </a:br>
            <a:r>
              <a:rPr lang="es" sz="3600" b="1" dirty="0">
                <a:solidFill>
                  <a:srgbClr val="FFFFFF"/>
                </a:solidFill>
                <a:cs typeface="Calibri" panose="020F0502020204030204" pitchFamily="34" charset="0"/>
              </a:rPr>
              <a:t>Cajas de arena y áreas de juego con arena</a:t>
            </a:r>
            <a:br>
              <a:rPr sz="3600" b="1" dirty="0">
                <a:latin typeface="Calibri" panose="020F0502020204030204" pitchFamily="34" charset="0"/>
                <a:cs typeface="Calibri" panose="020F0502020204030204" pitchFamily="34" charset="0"/>
              </a:rPr>
            </a:br>
            <a:endParaRPr sz="3600" b="1" dirty="0">
              <a:latin typeface="Calibri" panose="020F0502020204030204" pitchFamily="34" charset="0"/>
              <a:cs typeface="Calibri" panose="020F0502020204030204" pitchFamily="34" charset="0"/>
            </a:endParaRPr>
          </a:p>
        </p:txBody>
      </p:sp>
      <p:sp>
        <p:nvSpPr>
          <p:cNvPr id="4" name="Content Placeholder 3"/>
          <p:cNvSpPr>
            <a:spLocks noGrp="1"/>
          </p:cNvSpPr>
          <p:nvPr>
            <p:ph sz="half" idx="1"/>
            <p:custDataLst>
              <p:tags r:id="rId3"/>
            </p:custDataLst>
          </p:nvPr>
        </p:nvSpPr>
        <p:spPr>
          <a:xfrm>
            <a:off x="358815" y="1284790"/>
            <a:ext cx="5660986" cy="4658811"/>
          </a:xfrm>
        </p:spPr>
        <p:txBody>
          <a:bodyPr>
            <a:noAutofit/>
          </a:bodyPr>
          <a:lstStyle/>
          <a:p>
            <a:r>
              <a:rPr lang="es" sz="1800" dirty="0">
                <a:solidFill>
                  <a:srgbClr val="003473"/>
                </a:solidFill>
                <a:latin typeface="Arial" panose="020B0604020202020204" pitchFamily="34" charset="0"/>
                <a:cs typeface="Arial" panose="020B0604020202020204" pitchFamily="34" charset="0"/>
              </a:rPr>
              <a:t>Coloque las cajas de arena lejos de donde hay</a:t>
            </a:r>
            <a:r>
              <a:rPr lang="es-ES_tradnl" sz="1800" dirty="0">
                <a:solidFill>
                  <a:srgbClr val="003473"/>
                </a:solidFill>
                <a:latin typeface="Arial" panose="020B0604020202020204" pitchFamily="34" charset="0"/>
                <a:cs typeface="Arial" panose="020B0604020202020204" pitchFamily="34" charset="0"/>
              </a:rPr>
              <a:t>a</a:t>
            </a:r>
            <a:r>
              <a:rPr lang="es" sz="1800" dirty="0">
                <a:solidFill>
                  <a:srgbClr val="003473"/>
                </a:solidFill>
                <a:latin typeface="Arial" panose="020B0604020202020204" pitchFamily="34" charset="0"/>
                <a:cs typeface="Arial" panose="020B0604020202020204" pitchFamily="34" charset="0"/>
              </a:rPr>
              <a:t> corrientes de viento o proporcione protección contra el viento con arbustos, árboles o verjas.</a:t>
            </a:r>
          </a:p>
          <a:p>
            <a:pPr lvl="0"/>
            <a:r>
              <a:rPr lang="es" sz="1800" dirty="0">
                <a:solidFill>
                  <a:srgbClr val="003473"/>
                </a:solidFill>
                <a:latin typeface="Arial" panose="020B0604020202020204" pitchFamily="34" charset="0"/>
                <a:cs typeface="Arial" panose="020B0604020202020204" pitchFamily="34" charset="0"/>
              </a:rPr>
              <a:t>Separe la caja de arena de otros equipos de juego como resbaladeras o columpios.</a:t>
            </a:r>
          </a:p>
          <a:p>
            <a:r>
              <a:rPr lang="es" sz="1800" dirty="0">
                <a:solidFill>
                  <a:srgbClr val="003473"/>
                </a:solidFill>
                <a:latin typeface="Arial" panose="020B0604020202020204" pitchFamily="34" charset="0"/>
                <a:cs typeface="Arial" panose="020B0604020202020204" pitchFamily="34" charset="0"/>
              </a:rPr>
              <a:t>Asegúrese de que la caja de arena cuente con suficiente filtración para que el agua no se estanque ni acumule.</a:t>
            </a:r>
          </a:p>
          <a:p>
            <a:pPr lvl="0"/>
            <a:r>
              <a:rPr lang="es" sz="1800" dirty="0">
                <a:solidFill>
                  <a:srgbClr val="003473"/>
                </a:solidFill>
                <a:latin typeface="Arial" panose="020B0604020202020204" pitchFamily="34" charset="0"/>
                <a:cs typeface="Arial" panose="020B0604020202020204" pitchFamily="34" charset="0"/>
              </a:rPr>
              <a:t>Utilice piedrecillas finas de superficie suave del tamaño de chícharos o arena lavada que diga que está destinada a cajas de arena en la etiqueta.  </a:t>
            </a:r>
          </a:p>
          <a:p>
            <a:r>
              <a:rPr lang="es" sz="1800" dirty="0">
                <a:solidFill>
                  <a:srgbClr val="003473"/>
                </a:solidFill>
                <a:latin typeface="Arial" panose="020B0604020202020204" pitchFamily="34" charset="0"/>
                <a:cs typeface="Arial" panose="020B0604020202020204" pitchFamily="34" charset="0"/>
              </a:rPr>
              <a:t>Mantenga el suelo circundante libre de arena. Barra el suelo regularmente para reducir el riesgo de deslizarse y resbalarse.</a:t>
            </a:r>
          </a:p>
          <a:p>
            <a:pPr lvl="0"/>
            <a:endParaRPr lang="en-US" sz="1800" dirty="0">
              <a:latin typeface="Arial" panose="020B0604020202020204" pitchFamily="34" charset="0"/>
              <a:cs typeface="Arial" panose="020B0604020202020204" pitchFamily="34" charset="0"/>
            </a:endParaRPr>
          </a:p>
          <a:p>
            <a:pPr lvl="0"/>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sp>
        <p:nvSpPr>
          <p:cNvPr id="5" name="Content Placeholder 4"/>
          <p:cNvSpPr>
            <a:spLocks noGrp="1"/>
          </p:cNvSpPr>
          <p:nvPr>
            <p:ph sz="half" idx="2"/>
            <p:custDataLst>
              <p:tags r:id="rId4"/>
            </p:custDataLst>
          </p:nvPr>
        </p:nvSpPr>
        <p:spPr>
          <a:xfrm>
            <a:off x="6197599" y="1284790"/>
            <a:ext cx="5635586" cy="4712315"/>
          </a:xfrm>
        </p:spPr>
        <p:txBody>
          <a:bodyPr>
            <a:noAutofit/>
          </a:bodyPr>
          <a:lstStyle/>
          <a:p>
            <a:pPr lvl="0"/>
            <a:r>
              <a:rPr lang="es" sz="1800" dirty="0">
                <a:solidFill>
                  <a:srgbClr val="003473"/>
                </a:solidFill>
                <a:latin typeface="Arial" panose="020B0604020202020204" pitchFamily="34" charset="0"/>
                <a:cs typeface="Arial" panose="020B0604020202020204" pitchFamily="34" charset="0"/>
              </a:rPr>
              <a:t>Asegúrese de que el área de juego con arena no tenga plagas, objetos punzantes ni heces de gatos u otros animales.</a:t>
            </a:r>
          </a:p>
          <a:p>
            <a:pPr lvl="0"/>
            <a:r>
              <a:rPr lang="es" sz="1800" dirty="0">
                <a:solidFill>
                  <a:srgbClr val="003473"/>
                </a:solidFill>
                <a:latin typeface="Arial" panose="020B0604020202020204" pitchFamily="34" charset="0"/>
                <a:cs typeface="Arial" panose="020B0604020202020204" pitchFamily="34" charset="0"/>
              </a:rPr>
              <a:t>No use sustancias químicas para desinfectar la arena dentro de la caja de arena. </a:t>
            </a:r>
            <a:r>
              <a:rPr lang="es-ES_tradnl" sz="1800" dirty="0">
                <a:solidFill>
                  <a:srgbClr val="003473"/>
                </a:solidFill>
                <a:latin typeface="Arial" panose="020B0604020202020204" pitchFamily="34" charset="0"/>
                <a:cs typeface="Arial" panose="020B0604020202020204" pitchFamily="34" charset="0"/>
              </a:rPr>
              <a:t>Mejor e</a:t>
            </a:r>
            <a:r>
              <a:rPr lang="es" sz="1800" dirty="0">
                <a:solidFill>
                  <a:srgbClr val="003473"/>
                </a:solidFill>
                <a:latin typeface="Arial" panose="020B0604020202020204" pitchFamily="34" charset="0"/>
                <a:cs typeface="Arial" panose="020B0604020202020204" pitchFamily="34" charset="0"/>
              </a:rPr>
              <a:t>limine la arena sucia.</a:t>
            </a:r>
          </a:p>
          <a:p>
            <a:pPr lvl="0"/>
            <a:r>
              <a:rPr lang="es" sz="1800" dirty="0">
                <a:solidFill>
                  <a:srgbClr val="003473"/>
                </a:solidFill>
                <a:latin typeface="Arial" panose="020B0604020202020204" pitchFamily="34" charset="0"/>
                <a:cs typeface="Arial" panose="020B0604020202020204" pitchFamily="34" charset="0"/>
              </a:rPr>
              <a:t>Remplace la arena con la frecuencia que sea necesaria para mantenerla limpia. </a:t>
            </a:r>
          </a:p>
          <a:p>
            <a:pPr lvl="0"/>
            <a:r>
              <a:rPr lang="es" sz="1800" dirty="0">
                <a:solidFill>
                  <a:srgbClr val="003473"/>
                </a:solidFill>
                <a:latin typeface="Arial" panose="020B0604020202020204" pitchFamily="34" charset="0"/>
                <a:cs typeface="Arial" panose="020B0604020202020204" pitchFamily="34" charset="0"/>
              </a:rPr>
              <a:t>Mantenga el área de juego en arena sin comida, basura ni agua estancada. </a:t>
            </a:r>
          </a:p>
          <a:p>
            <a:pPr lvl="0"/>
            <a:r>
              <a:rPr lang="es" sz="1800" dirty="0">
                <a:solidFill>
                  <a:srgbClr val="003473"/>
                </a:solidFill>
                <a:latin typeface="Arial" panose="020B0604020202020204" pitchFamily="34" charset="0"/>
                <a:cs typeface="Arial" panose="020B0604020202020204" pitchFamily="34" charset="0"/>
              </a:rPr>
              <a:t>Mantenga las cajas de arena cubiertas cuando no se estén usando. </a:t>
            </a:r>
          </a:p>
        </p:txBody>
      </p:sp>
    </p:spTree>
    <p:custDataLst>
      <p:tags r:id="rId1"/>
    </p:custDataLst>
    <p:extLst>
      <p:ext uri="{BB962C8B-B14F-4D97-AF65-F5344CB8AC3E}">
        <p14:creationId xmlns:p14="http://schemas.microsoft.com/office/powerpoint/2010/main" val="3838460227"/>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p:txBody>
          <a:bodyPr>
            <a:normAutofit fontScale="90000"/>
          </a:bodyPr>
          <a:lstStyle/>
          <a:p>
            <a:r>
              <a:rPr lang="es" sz="4000" b="1">
                <a:solidFill>
                  <a:srgbClr val="003473"/>
                </a:solidFill>
                <a:latin typeface="Arial"/>
              </a:rPr>
              <a:t>Políticas para </a:t>
            </a:r>
            <a:br>
              <a:rPr sz="3100"/>
            </a:br>
            <a:r>
              <a:rPr lang="es" sz="4000" b="1">
                <a:solidFill>
                  <a:srgbClr val="003473"/>
                </a:solidFill>
                <a:latin typeface="Arial"/>
              </a:rPr>
              <a:t>prevenir el contagio de </a:t>
            </a:r>
            <a:br>
              <a:rPr sz="4000"/>
            </a:br>
            <a:r>
              <a:rPr lang="es" sz="4000" b="1">
                <a:solidFill>
                  <a:srgbClr val="003473"/>
                </a:solidFill>
                <a:latin typeface="Arial"/>
              </a:rPr>
              <a:t>enfermedades infecciosas</a:t>
            </a:r>
            <a:br>
              <a:rPr sz="2400"/>
            </a:br>
            <a:endParaRPr sz="2400"/>
          </a:p>
        </p:txBody>
      </p:sp>
      <p:sp>
        <p:nvSpPr>
          <p:cNvPr id="4" name="Subtitle 3"/>
          <p:cNvSpPr>
            <a:spLocks noGrp="1"/>
          </p:cNvSpPr>
          <p:nvPr>
            <p:ph type="subTitle" idx="1"/>
            <p:custDataLst>
              <p:tags r:id="rId3"/>
            </p:custDataLst>
          </p:nvPr>
        </p:nvSpPr>
        <p:spPr/>
        <p:txBody>
          <a:bodyPr/>
          <a:lstStyle/>
          <a:p>
            <a:r>
              <a:rPr lang="es">
                <a:solidFill>
                  <a:srgbClr val="898FA5"/>
                </a:solidFill>
                <a:latin typeface="Times New Roman"/>
              </a:rPr>
              <a:t>Módulo I, sección 3</a:t>
            </a:r>
          </a:p>
        </p:txBody>
      </p:sp>
    </p:spTree>
    <p:custDataLst>
      <p:tags r:id="rId1"/>
    </p:custDataLst>
    <p:extLst>
      <p:ext uri="{BB962C8B-B14F-4D97-AF65-F5344CB8AC3E}">
        <p14:creationId xmlns:p14="http://schemas.microsoft.com/office/powerpoint/2010/main" val="2764417439"/>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s" dirty="0"/>
              <a:t>Temas de las políticas</a:t>
            </a:r>
          </a:p>
        </p:txBody>
      </p:sp>
      <p:sp>
        <p:nvSpPr>
          <p:cNvPr id="3" name="Content Placeholder 2"/>
          <p:cNvSpPr>
            <a:spLocks noGrp="1"/>
          </p:cNvSpPr>
          <p:nvPr>
            <p:ph sz="half" idx="1"/>
            <p:custDataLst>
              <p:tags r:id="rId3"/>
            </p:custDataLst>
          </p:nvPr>
        </p:nvSpPr>
        <p:spPr/>
        <p:txBody>
          <a:bodyPr>
            <a:normAutofit fontScale="90000" lnSpcReduction="20000"/>
          </a:bodyPr>
          <a:lstStyle/>
          <a:p>
            <a:r>
              <a:rPr lang="es" dirty="0">
                <a:solidFill>
                  <a:srgbClr val="003473"/>
                </a:solidFill>
                <a:latin typeface="Arial" panose="020B0604020202020204" pitchFamily="34" charset="0"/>
                <a:cs typeface="Arial" panose="020B0604020202020204" pitchFamily="34" charset="0"/>
              </a:rPr>
              <a:t>Historial de salud</a:t>
            </a:r>
          </a:p>
          <a:p>
            <a:r>
              <a:rPr lang="es" dirty="0">
                <a:solidFill>
                  <a:srgbClr val="003473"/>
                </a:solidFill>
                <a:latin typeface="Arial" panose="020B0604020202020204" pitchFamily="34" charset="0"/>
                <a:cs typeface="Arial" panose="020B0604020202020204" pitchFamily="34" charset="0"/>
              </a:rPr>
              <a:t>Información de emergencia</a:t>
            </a:r>
          </a:p>
          <a:p>
            <a:r>
              <a:rPr lang="es" dirty="0">
                <a:solidFill>
                  <a:srgbClr val="003473"/>
                </a:solidFill>
                <a:latin typeface="Arial" panose="020B0604020202020204" pitchFamily="34" charset="0"/>
                <a:cs typeface="Arial" panose="020B0604020202020204" pitchFamily="34" charset="0"/>
              </a:rPr>
              <a:t>Vacunas (niños y empleados)</a:t>
            </a:r>
          </a:p>
          <a:p>
            <a:r>
              <a:rPr lang="es" dirty="0">
                <a:solidFill>
                  <a:srgbClr val="003473"/>
                </a:solidFill>
                <a:latin typeface="Arial" panose="020B0604020202020204" pitchFamily="34" charset="0"/>
                <a:cs typeface="Arial" panose="020B0604020202020204" pitchFamily="34" charset="0"/>
              </a:rPr>
              <a:t>Mantenimiento de expedientes de salud y la confidencialidad</a:t>
            </a:r>
          </a:p>
          <a:p>
            <a:r>
              <a:rPr lang="es" dirty="0">
                <a:solidFill>
                  <a:srgbClr val="003473"/>
                </a:solidFill>
                <a:latin typeface="Arial" panose="020B0604020202020204" pitchFamily="34" charset="0"/>
                <a:cs typeface="Arial" panose="020B0604020202020204" pitchFamily="34" charset="0"/>
              </a:rPr>
              <a:t>Política de exclusión por enfermedad en el centro de cuidado infantil</a:t>
            </a:r>
          </a:p>
          <a:p>
            <a:r>
              <a:rPr lang="es" dirty="0">
                <a:solidFill>
                  <a:srgbClr val="003473"/>
                </a:solidFill>
                <a:latin typeface="Arial" panose="020B0604020202020204" pitchFamily="34" charset="0"/>
                <a:cs typeface="Arial" panose="020B0604020202020204" pitchFamily="34" charset="0"/>
              </a:rPr>
              <a:t>Salud del personal</a:t>
            </a:r>
          </a:p>
          <a:p>
            <a:r>
              <a:rPr lang="es" dirty="0">
                <a:solidFill>
                  <a:srgbClr val="003473"/>
                </a:solidFill>
                <a:latin typeface="Arial" panose="020B0604020202020204" pitchFamily="34" charset="0"/>
                <a:cs typeface="Arial" panose="020B0604020202020204" pitchFamily="34" charset="0"/>
              </a:rPr>
              <a:t>Comunicación sobre las enfermedades (requisitos de informar)</a:t>
            </a: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
        <p:nvSpPr>
          <p:cNvPr id="4" name="Content Placeholder 3"/>
          <p:cNvSpPr>
            <a:spLocks noGrp="1"/>
          </p:cNvSpPr>
          <p:nvPr>
            <p:ph sz="half" idx="2"/>
            <p:custDataLst>
              <p:tags r:id="rId4"/>
            </p:custDataLst>
          </p:nvPr>
        </p:nvSpPr>
        <p:spPr/>
        <p:txBody>
          <a:bodyPr>
            <a:normAutofit fontScale="90000" lnSpcReduction="20000"/>
          </a:bodyPr>
          <a:lstStyle/>
          <a:p>
            <a:r>
              <a:rPr lang="es" dirty="0">
                <a:solidFill>
                  <a:srgbClr val="003473"/>
                </a:solidFill>
                <a:latin typeface="Arial" panose="020B0604020202020204" pitchFamily="34" charset="0"/>
                <a:cs typeface="Arial" panose="020B0604020202020204" pitchFamily="34" charset="0"/>
              </a:rPr>
              <a:t>Cuidado de los niños levemente enfermos</a:t>
            </a:r>
          </a:p>
          <a:p>
            <a:r>
              <a:rPr lang="es" dirty="0">
                <a:solidFill>
                  <a:srgbClr val="003473"/>
                </a:solidFill>
                <a:latin typeface="Arial" panose="020B0604020202020204" pitchFamily="34" charset="0"/>
                <a:cs typeface="Arial" panose="020B0604020202020204" pitchFamily="34" charset="0"/>
              </a:rPr>
              <a:t>Administración de medicamentos a niños con necesidades especiales</a:t>
            </a:r>
          </a:p>
          <a:p>
            <a:r>
              <a:rPr lang="es" dirty="0">
                <a:solidFill>
                  <a:srgbClr val="003473"/>
                </a:solidFill>
                <a:latin typeface="Arial" panose="020B0604020202020204" pitchFamily="34" charset="0"/>
                <a:cs typeface="Arial" panose="020B0604020202020204" pitchFamily="34" charset="0"/>
              </a:rPr>
              <a:t>Procedimientos de emergencia en caso de enfermedades</a:t>
            </a:r>
          </a:p>
          <a:p>
            <a:r>
              <a:rPr lang="es" dirty="0">
                <a:solidFill>
                  <a:srgbClr val="003473"/>
                </a:solidFill>
                <a:latin typeface="Arial" panose="020B0604020202020204" pitchFamily="34" charset="0"/>
                <a:cs typeface="Arial" panose="020B0604020202020204" pitchFamily="34" charset="0"/>
              </a:rPr>
              <a:t>Prohibición de fumar o consumir alcohol o drogas ilícitas</a:t>
            </a: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30468670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 sz="3600" dirty="0">
                <a:solidFill>
                  <a:srgbClr val="003473"/>
                </a:solidFill>
                <a:cs typeface="Calibri" panose="020F0502020204030204" pitchFamily="34" charset="0"/>
              </a:rPr>
              <a:t>¿C</a:t>
            </a:r>
            <a:r>
              <a:rPr lang="es-ES_tradnl" sz="3600" dirty="0">
                <a:solidFill>
                  <a:srgbClr val="003473"/>
                </a:solidFill>
                <a:cs typeface="Calibri" panose="020F0502020204030204" pitchFamily="34" charset="0"/>
              </a:rPr>
              <a:t>ó</a:t>
            </a:r>
            <a:r>
              <a:rPr lang="es" sz="3600" dirty="0">
                <a:solidFill>
                  <a:srgbClr val="003473"/>
                </a:solidFill>
                <a:cs typeface="Calibri" panose="020F0502020204030204" pitchFamily="34" charset="0"/>
              </a:rPr>
              <a:t>mo se propagan las enfermedades?</a:t>
            </a:r>
            <a:endParaRPr sz="3600" dirty="0">
              <a:cs typeface="Calibri" panose="020F0502020204030204" pitchFamily="34" charset="0"/>
            </a:endParaRPr>
          </a:p>
        </p:txBody>
      </p:sp>
      <p:sp>
        <p:nvSpPr>
          <p:cNvPr id="3" name="Content Placeholder 2"/>
          <p:cNvSpPr>
            <a:spLocks noGrp="1"/>
          </p:cNvSpPr>
          <p:nvPr>
            <p:ph idx="1"/>
          </p:nvPr>
        </p:nvSpPr>
        <p:spPr>
          <a:xfrm>
            <a:off x="609600" y="1390921"/>
            <a:ext cx="10972800" cy="4525963"/>
          </a:xfrm>
        </p:spPr>
        <p:txBody>
          <a:bodyPr/>
          <a:lstStyle/>
          <a:p>
            <a:pPr marL="514290" indent="-514290">
              <a:buFont typeface="+mj-lt"/>
              <a:buAutoNum type="arabicPeriod"/>
            </a:pPr>
            <a:r>
              <a:rPr lang="es-MX" sz="2800" dirty="0">
                <a:solidFill>
                  <a:srgbClr val="003473"/>
                </a:solidFill>
                <a:latin typeface="Arial" panose="020B0604020202020204" pitchFamily="34" charset="0"/>
                <a:cs typeface="Arial" panose="020B0604020202020204" pitchFamily="34" charset="0"/>
              </a:rPr>
              <a:t>Tiene que haber una fuente de gérmenes. </a:t>
            </a:r>
          </a:p>
          <a:p>
            <a:pPr marL="514290" indent="-514290">
              <a:buFont typeface="+mj-lt"/>
              <a:buAutoNum type="arabicPeriod"/>
            </a:pPr>
            <a:r>
              <a:rPr lang="es-MX" sz="2800" dirty="0">
                <a:solidFill>
                  <a:srgbClr val="003473"/>
                </a:solidFill>
                <a:latin typeface="Arial" panose="020B0604020202020204" pitchFamily="34" charset="0"/>
                <a:cs typeface="Arial" panose="020B0604020202020204" pitchFamily="34" charset="0"/>
              </a:rPr>
              <a:t>Los gérmenes deben tener una forma de traspasarse de una persona a otra.</a:t>
            </a:r>
          </a:p>
          <a:p>
            <a:pPr marL="514290" indent="-514290">
              <a:buFont typeface="+mj-lt"/>
              <a:buAutoNum type="arabicPeriod"/>
            </a:pPr>
            <a:r>
              <a:rPr lang="es-MX" sz="2800" dirty="0">
                <a:solidFill>
                  <a:srgbClr val="003473"/>
                </a:solidFill>
                <a:latin typeface="Arial" panose="020B0604020202020204" pitchFamily="34" charset="0"/>
                <a:cs typeface="Arial" panose="020B0604020202020204" pitchFamily="34" charset="0"/>
              </a:rPr>
              <a:t>Un huésped o persona vulnerable que no tenga inmunidad al germen tiene que entrar en contacto con los gérmenes.</a:t>
            </a:r>
          </a:p>
          <a:p>
            <a:endParaRPr lang="en-US"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2C64602-6D30-4DE8-B40D-6A3453740AD4}"/>
              </a:ext>
            </a:extLst>
          </p:cNvPr>
          <p:cNvPicPr>
            <a:picLocks noChangeAspect="1"/>
          </p:cNvPicPr>
          <p:nvPr/>
        </p:nvPicPr>
        <p:blipFill>
          <a:blip r:embed="rId4"/>
          <a:stretch>
            <a:fillRect/>
          </a:stretch>
        </p:blipFill>
        <p:spPr>
          <a:xfrm>
            <a:off x="2882721" y="3886200"/>
            <a:ext cx="6426557" cy="2161227"/>
          </a:xfrm>
          <a:prstGeom prst="rect">
            <a:avLst/>
          </a:prstGeom>
        </p:spPr>
      </p:pic>
    </p:spTree>
    <p:custDataLst>
      <p:tags r:id="rId1"/>
    </p:custDataLst>
    <p:extLst>
      <p:ext uri="{BB962C8B-B14F-4D97-AF65-F5344CB8AC3E}">
        <p14:creationId xmlns:p14="http://schemas.microsoft.com/office/powerpoint/2010/main" val="3840287041"/>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custDataLst>
              <p:tags r:id="rId2"/>
            </p:custDataLst>
          </p:nvPr>
        </p:nvSpPr>
        <p:spPr/>
        <p:txBody>
          <a:bodyPr>
            <a:normAutofit/>
          </a:bodyPr>
          <a:lstStyle/>
          <a:p>
            <a:r>
              <a:rPr lang="es" dirty="0"/>
              <a:t>A</a:t>
            </a:r>
            <a:r>
              <a:rPr lang="es-ES_tradnl" dirty="0"/>
              <a:t>l </a:t>
            </a:r>
            <a:r>
              <a:rPr lang="es" dirty="0"/>
              <a:t>elaborar una política, pregúntese:</a:t>
            </a:r>
          </a:p>
        </p:txBody>
      </p:sp>
      <p:sp>
        <p:nvSpPr>
          <p:cNvPr id="6" name="Content Placeholder 5"/>
          <p:cNvSpPr>
            <a:spLocks noGrp="1"/>
          </p:cNvSpPr>
          <p:nvPr>
            <p:ph idx="1"/>
            <p:custDataLst>
              <p:tags r:id="rId3"/>
            </p:custDataLst>
          </p:nvPr>
        </p:nvSpPr>
        <p:spPr>
          <a:xfrm>
            <a:off x="609600" y="1600202"/>
            <a:ext cx="5709313" cy="3940789"/>
          </a:xfrm>
        </p:spPr>
        <p:txBody>
          <a:bodyPr/>
          <a:lstStyle/>
          <a:p>
            <a:r>
              <a:rPr lang="es" sz="2800" dirty="0">
                <a:solidFill>
                  <a:srgbClr val="003473"/>
                </a:solidFill>
                <a:latin typeface="Arial" panose="020B0604020202020204" pitchFamily="34" charset="0"/>
                <a:cs typeface="Arial" panose="020B0604020202020204" pitchFamily="34" charset="0"/>
              </a:rPr>
              <a:t>¿Qué es lo que se hará?</a:t>
            </a:r>
          </a:p>
          <a:p>
            <a:r>
              <a:rPr lang="es" sz="2800" dirty="0">
                <a:solidFill>
                  <a:srgbClr val="003473"/>
                </a:solidFill>
                <a:latin typeface="Arial" panose="020B0604020202020204" pitchFamily="34" charset="0"/>
                <a:cs typeface="Arial" panose="020B0604020202020204" pitchFamily="34" charset="0"/>
              </a:rPr>
              <a:t>¿Por qué se hará?</a:t>
            </a:r>
          </a:p>
          <a:p>
            <a:r>
              <a:rPr lang="es" sz="2800" dirty="0">
                <a:solidFill>
                  <a:srgbClr val="003473"/>
                </a:solidFill>
                <a:latin typeface="Arial" panose="020B0604020202020204" pitchFamily="34" charset="0"/>
                <a:cs typeface="Arial" panose="020B0604020202020204" pitchFamily="34" charset="0"/>
              </a:rPr>
              <a:t>¿Quién </a:t>
            </a:r>
            <a:r>
              <a:rPr lang="es-ES_tradnl" sz="2800" dirty="0">
                <a:solidFill>
                  <a:srgbClr val="003473"/>
                </a:solidFill>
                <a:latin typeface="Arial" panose="020B0604020202020204" pitchFamily="34" charset="0"/>
                <a:cs typeface="Arial" panose="020B0604020202020204" pitchFamily="34" charset="0"/>
              </a:rPr>
              <a:t>es responsable</a:t>
            </a:r>
            <a:r>
              <a:rPr lang="es" sz="2800" dirty="0">
                <a:solidFill>
                  <a:srgbClr val="003473"/>
                </a:solidFill>
                <a:latin typeface="Arial" panose="020B0604020202020204" pitchFamily="34" charset="0"/>
                <a:cs typeface="Arial" panose="020B0604020202020204" pitchFamily="34" charset="0"/>
              </a:rPr>
              <a:t>?</a:t>
            </a:r>
          </a:p>
          <a:p>
            <a:r>
              <a:rPr lang="es" sz="2800" dirty="0">
                <a:solidFill>
                  <a:srgbClr val="003473"/>
                </a:solidFill>
                <a:latin typeface="Arial" panose="020B0604020202020204" pitchFamily="34" charset="0"/>
                <a:cs typeface="Arial" panose="020B0604020202020204" pitchFamily="34" charset="0"/>
              </a:rPr>
              <a:t>¿Cuándo y cómo se hará?</a:t>
            </a:r>
          </a:p>
          <a:p>
            <a:r>
              <a:rPr lang="es" sz="2800" dirty="0">
                <a:solidFill>
                  <a:srgbClr val="003473"/>
                </a:solidFill>
                <a:latin typeface="Arial" panose="020B0604020202020204" pitchFamily="34" charset="0"/>
                <a:cs typeface="Arial" panose="020B0604020202020204" pitchFamily="34" charset="0"/>
              </a:rPr>
              <a:t>¿Cómo se comunicará, aplicará y supervisará?</a:t>
            </a:r>
          </a:p>
        </p:txBody>
      </p:sp>
      <p:pic>
        <p:nvPicPr>
          <p:cNvPr id="4" name="Picture 3">
            <a:extLst>
              <a:ext uri="{FF2B5EF4-FFF2-40B4-BE49-F238E27FC236}">
                <a16:creationId xmlns:a16="http://schemas.microsoft.com/office/drawing/2014/main" id="{5A5E447D-ADF0-4A52-ACD3-C0C62BFAEAA8}"/>
              </a:ext>
            </a:extLst>
          </p:cNvPr>
          <p:cNvPicPr>
            <a:picLocks noChangeAspect="1"/>
          </p:cNvPicPr>
          <p:nvPr/>
        </p:nvPicPr>
        <p:blipFill>
          <a:blip r:embed="rId6"/>
          <a:stretch>
            <a:fillRect/>
          </a:stretch>
        </p:blipFill>
        <p:spPr>
          <a:xfrm>
            <a:off x="6318913" y="1706167"/>
            <a:ext cx="5810339" cy="3834824"/>
          </a:xfrm>
          <a:prstGeom prst="rect">
            <a:avLst/>
          </a:prstGeom>
        </p:spPr>
      </p:pic>
    </p:spTree>
    <p:custDataLst>
      <p:tags r:id="rId1"/>
    </p:custDataLst>
    <p:extLst>
      <p:ext uri="{BB962C8B-B14F-4D97-AF65-F5344CB8AC3E}">
        <p14:creationId xmlns:p14="http://schemas.microsoft.com/office/powerpoint/2010/main" val="4250321696"/>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Autofit/>
          </a:bodyPr>
          <a:lstStyle/>
          <a:p>
            <a:r>
              <a:rPr lang="es" sz="4000" dirty="0"/>
              <a:t>Política sobre historial de salud e información de emergencia</a:t>
            </a:r>
          </a:p>
        </p:txBody>
      </p:sp>
      <p:sp>
        <p:nvSpPr>
          <p:cNvPr id="3" name="Content Placeholder 2"/>
          <p:cNvSpPr>
            <a:spLocks noGrp="1"/>
          </p:cNvSpPr>
          <p:nvPr>
            <p:ph idx="1"/>
            <p:custDataLst>
              <p:tags r:id="rId3"/>
            </p:custDataLst>
          </p:nvPr>
        </p:nvSpPr>
        <p:spPr/>
        <p:txBody>
          <a:bodyPr>
            <a:normAutofit/>
          </a:bodyPr>
          <a:lstStyle/>
          <a:p>
            <a:r>
              <a:rPr lang="es" sz="2800" dirty="0">
                <a:solidFill>
                  <a:srgbClr val="003473"/>
                </a:solidFill>
                <a:latin typeface="Arial" panose="020B0604020202020204" pitchFamily="34" charset="0"/>
                <a:cs typeface="Arial" panose="020B0604020202020204" pitchFamily="34" charset="0"/>
              </a:rPr>
              <a:t>LIC 700 (Identificación e información de emergencia-Centros de cuidado infantil)</a:t>
            </a:r>
          </a:p>
          <a:p>
            <a:r>
              <a:rPr lang="es" sz="2800" dirty="0">
                <a:solidFill>
                  <a:srgbClr val="003473"/>
                </a:solidFill>
                <a:latin typeface="Arial" panose="020B0604020202020204" pitchFamily="34" charset="0"/>
                <a:cs typeface="Arial" panose="020B0604020202020204" pitchFamily="34" charset="0"/>
              </a:rPr>
              <a:t>LIC 702 (Historial de salud de preingreso del niño-Informe de los padres)</a:t>
            </a:r>
          </a:p>
          <a:p>
            <a:r>
              <a:rPr lang="es" sz="2800" dirty="0">
                <a:solidFill>
                  <a:srgbClr val="003473"/>
                </a:solidFill>
                <a:latin typeface="Arial" panose="020B0604020202020204" pitchFamily="34" charset="0"/>
                <a:cs typeface="Arial" panose="020B0604020202020204" pitchFamily="34" charset="0"/>
              </a:rPr>
              <a:t>LIC 701 (Informe del médico-Centros de cuidado infantil)</a:t>
            </a:r>
          </a:p>
          <a:p>
            <a:r>
              <a:rPr lang="es" sz="2800" dirty="0">
                <a:solidFill>
                  <a:srgbClr val="003473"/>
                </a:solidFill>
                <a:latin typeface="Arial" panose="020B0604020202020204" pitchFamily="34" charset="0"/>
                <a:cs typeface="Arial" panose="020B0604020202020204" pitchFamily="34" charset="0"/>
              </a:rPr>
              <a:t>LIC 627 (Consentimiento para tratamiento médico-Centros de cuidado infantil o guarderías infantil en hogares)</a:t>
            </a:r>
          </a:p>
          <a:p>
            <a:r>
              <a:rPr lang="es" sz="2800" dirty="0">
                <a:solidFill>
                  <a:srgbClr val="003473"/>
                </a:solidFill>
                <a:latin typeface="Arial" panose="020B0604020202020204" pitchFamily="34" charset="0"/>
                <a:cs typeface="Arial" panose="020B0604020202020204" pitchFamily="34" charset="0"/>
              </a:rPr>
              <a:t>Formulario de información de emergencia del niño (Plan de contingencia para centros de cuidado infantil)* más detallado</a:t>
            </a:r>
          </a:p>
        </p:txBody>
      </p:sp>
    </p:spTree>
    <p:custDataLst>
      <p:tags r:id="rId1"/>
    </p:custDataLst>
    <p:extLst>
      <p:ext uri="{BB962C8B-B14F-4D97-AF65-F5344CB8AC3E}">
        <p14:creationId xmlns:p14="http://schemas.microsoft.com/office/powerpoint/2010/main" val="842444334"/>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s" dirty="0"/>
              <a:t>Política sobre vacunas</a:t>
            </a:r>
          </a:p>
        </p:txBody>
      </p:sp>
      <p:sp>
        <p:nvSpPr>
          <p:cNvPr id="3" name="Content Placeholder 2"/>
          <p:cNvSpPr>
            <a:spLocks noGrp="1"/>
          </p:cNvSpPr>
          <p:nvPr>
            <p:ph idx="1"/>
            <p:custDataLst>
              <p:tags r:id="rId3"/>
            </p:custDataLst>
          </p:nvPr>
        </p:nvSpPr>
        <p:spPr>
          <a:xfrm>
            <a:off x="609600" y="1417638"/>
            <a:ext cx="10972800" cy="4525963"/>
          </a:xfrm>
        </p:spPr>
        <p:txBody>
          <a:bodyPr>
            <a:normAutofit fontScale="92500" lnSpcReduction="10000"/>
          </a:bodyPr>
          <a:lstStyle/>
          <a:p>
            <a:r>
              <a:rPr lang="es" sz="2800" dirty="0">
                <a:solidFill>
                  <a:srgbClr val="0072BC"/>
                </a:solidFill>
                <a:latin typeface="Arial" panose="020B0604020202020204" pitchFamily="34" charset="0"/>
                <a:cs typeface="Arial" panose="020B0604020202020204" pitchFamily="34" charset="0"/>
              </a:rPr>
              <a:t>La ley exige que se tenga comprobante escrito de las vacunas al día del niño</a:t>
            </a:r>
            <a:r>
              <a:rPr lang="es" sz="2800" dirty="0">
                <a:solidFill>
                  <a:srgbClr val="003473"/>
                </a:solidFill>
                <a:latin typeface="Arial" panose="020B0604020202020204" pitchFamily="34" charset="0"/>
                <a:cs typeface="Arial" panose="020B0604020202020204" pitchFamily="34" charset="0"/>
              </a:rPr>
              <a:t>.</a:t>
            </a:r>
          </a:p>
          <a:p>
            <a:r>
              <a:rPr lang="es" sz="2800" dirty="0">
                <a:solidFill>
                  <a:srgbClr val="003473"/>
                </a:solidFill>
                <a:latin typeface="Arial" panose="020B0604020202020204" pitchFamily="34" charset="0"/>
                <a:cs typeface="Arial" panose="020B0604020202020204" pitchFamily="34" charset="0"/>
              </a:rPr>
              <a:t>Los padres deben presentar el informe de vacunación antes de matricular a su niño.</a:t>
            </a:r>
          </a:p>
          <a:p>
            <a:r>
              <a:rPr lang="es" sz="2800" dirty="0">
                <a:solidFill>
                  <a:srgbClr val="003473"/>
                </a:solidFill>
                <a:latin typeface="Arial" panose="020B0604020202020204" pitchFamily="34" charset="0"/>
                <a:cs typeface="Arial" panose="020B0604020202020204" pitchFamily="34" charset="0"/>
              </a:rPr>
              <a:t>Los programas de cuidado infantil con licencia están obligados a copiar la información en la Tarjeta de vacunación escolar de California (la “</a:t>
            </a:r>
            <a:r>
              <a:rPr lang="es" sz="2800" dirty="0">
                <a:solidFill>
                  <a:srgbClr val="0072BC"/>
                </a:solidFill>
                <a:latin typeface="Arial" panose="020B0604020202020204" pitchFamily="34" charset="0"/>
                <a:cs typeface="Arial" panose="020B0604020202020204" pitchFamily="34" charset="0"/>
              </a:rPr>
              <a:t>tarjeta azul</a:t>
            </a:r>
            <a:r>
              <a:rPr lang="es" sz="2800" dirty="0">
                <a:solidFill>
                  <a:srgbClr val="003473"/>
                </a:solidFill>
                <a:latin typeface="Arial" panose="020B0604020202020204" pitchFamily="34" charset="0"/>
                <a:cs typeface="Arial" panose="020B0604020202020204" pitchFamily="34" charset="0"/>
              </a:rPr>
              <a:t>”).</a:t>
            </a:r>
          </a:p>
          <a:p>
            <a:r>
              <a:rPr lang="es" sz="2800" dirty="0">
                <a:solidFill>
                  <a:srgbClr val="003473"/>
                </a:solidFill>
                <a:latin typeface="Arial" panose="020B0604020202020204" pitchFamily="34" charset="0"/>
                <a:cs typeface="Arial" panose="020B0604020202020204" pitchFamily="34" charset="0"/>
              </a:rPr>
              <a:t>Durante el otoño, debe enviar un informe de </a:t>
            </a:r>
            <a:r>
              <a:rPr lang="es" sz="2800" dirty="0">
                <a:solidFill>
                  <a:srgbClr val="0072BC"/>
                </a:solidFill>
                <a:latin typeface="Arial" panose="020B0604020202020204" pitchFamily="34" charset="0"/>
                <a:cs typeface="Arial" panose="020B0604020202020204" pitchFamily="34" charset="0"/>
              </a:rPr>
              <a:t>evaluación de vacunaci</a:t>
            </a:r>
            <a:r>
              <a:rPr lang="es-ES_tradnl" sz="2800" dirty="0">
                <a:solidFill>
                  <a:srgbClr val="0072BC"/>
                </a:solidFill>
                <a:latin typeface="Arial" panose="020B0604020202020204" pitchFamily="34" charset="0"/>
                <a:cs typeface="Arial" panose="020B0604020202020204" pitchFamily="34" charset="0"/>
              </a:rPr>
              <a:t>o</a:t>
            </a:r>
            <a:r>
              <a:rPr lang="es" sz="2800" dirty="0">
                <a:solidFill>
                  <a:srgbClr val="0072BC"/>
                </a:solidFill>
                <a:latin typeface="Arial" panose="020B0604020202020204" pitchFamily="34" charset="0"/>
                <a:cs typeface="Arial" panose="020B0604020202020204" pitchFamily="34" charset="0"/>
              </a:rPr>
              <a:t>n</a:t>
            </a:r>
            <a:r>
              <a:rPr lang="es-ES_tradnl" sz="2800" dirty="0">
                <a:solidFill>
                  <a:srgbClr val="0072BC"/>
                </a:solidFill>
                <a:latin typeface="Arial" panose="020B0604020202020204" pitchFamily="34" charset="0"/>
                <a:cs typeface="Arial" panose="020B0604020202020204" pitchFamily="34" charset="0"/>
              </a:rPr>
              <a:t>es</a:t>
            </a:r>
            <a:r>
              <a:rPr lang="es" sz="2800" dirty="0">
                <a:solidFill>
                  <a:srgbClr val="003473"/>
                </a:solidFill>
                <a:latin typeface="Arial" panose="020B0604020202020204" pitchFamily="34" charset="0"/>
                <a:cs typeface="Arial" panose="020B0604020202020204" pitchFamily="34" charset="0"/>
              </a:rPr>
              <a:t> a su departamento de salud local. </a:t>
            </a:r>
          </a:p>
          <a:p>
            <a:r>
              <a:rPr lang="es" sz="2800" dirty="0">
                <a:solidFill>
                  <a:srgbClr val="003473"/>
                </a:solidFill>
                <a:latin typeface="Arial" panose="020B0604020202020204" pitchFamily="34" charset="0"/>
                <a:cs typeface="Arial" panose="020B0604020202020204" pitchFamily="34" charset="0"/>
              </a:rPr>
              <a:t>Hay a su disposición tarjetas azules, herramientas útiles y asistencia a través de su departamento de salud local.</a:t>
            </a:r>
          </a:p>
        </p:txBody>
      </p:sp>
    </p:spTree>
    <p:custDataLst>
      <p:tags r:id="rId1"/>
    </p:custDataLst>
    <p:extLst>
      <p:ext uri="{BB962C8B-B14F-4D97-AF65-F5344CB8AC3E}">
        <p14:creationId xmlns:p14="http://schemas.microsoft.com/office/powerpoint/2010/main" val="1131289858"/>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2263" y="280197"/>
            <a:ext cx="7751362" cy="5990859"/>
          </a:xfrm>
          <a:prstGeom prst="rect">
            <a:avLst/>
          </a:prstGeom>
          <a:ln>
            <a:solidFill>
              <a:srgbClr val="002060"/>
            </a:solidFill>
          </a:ln>
        </p:spPr>
      </p:pic>
      <p:pic>
        <p:nvPicPr>
          <p:cNvPr id="2" name="Picture 1">
            <a:extLst>
              <a:ext uri="{FF2B5EF4-FFF2-40B4-BE49-F238E27FC236}">
                <a16:creationId xmlns:a16="http://schemas.microsoft.com/office/drawing/2014/main" id="{7DB5BCFE-B006-93AC-AC39-DD24CF8C4231}"/>
              </a:ext>
            </a:extLst>
          </p:cNvPr>
          <p:cNvPicPr>
            <a:picLocks noChangeAspect="1"/>
          </p:cNvPicPr>
          <p:nvPr/>
        </p:nvPicPr>
        <p:blipFill>
          <a:blip r:embed="rId5"/>
          <a:srcRect/>
          <a:stretch/>
        </p:blipFill>
        <p:spPr>
          <a:xfrm>
            <a:off x="1659338" y="670"/>
            <a:ext cx="8873325" cy="6856660"/>
          </a:xfrm>
          <a:prstGeom prst="rect">
            <a:avLst/>
          </a:prstGeom>
          <a:ln>
            <a:solidFill>
              <a:schemeClr val="tx1"/>
            </a:solidFill>
          </a:ln>
        </p:spPr>
      </p:pic>
    </p:spTree>
    <p:custDataLst>
      <p:tags r:id="rId1"/>
    </p:custDataLst>
    <p:extLst>
      <p:ext uri="{BB962C8B-B14F-4D97-AF65-F5344CB8AC3E}">
        <p14:creationId xmlns:p14="http://schemas.microsoft.com/office/powerpoint/2010/main" val="1102822701"/>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rcRect/>
          <a:stretch/>
        </p:blipFill>
        <p:spPr>
          <a:xfrm>
            <a:off x="3406996" y="0"/>
            <a:ext cx="5378008" cy="6959774"/>
          </a:xfrm>
          <a:prstGeom prst="rect">
            <a:avLst/>
          </a:prstGeom>
          <a:ln>
            <a:solidFill>
              <a:srgbClr val="002060"/>
            </a:solidFill>
          </a:ln>
        </p:spPr>
      </p:pic>
    </p:spTree>
    <p:custDataLst>
      <p:tags r:id="rId1"/>
    </p:custDataLst>
    <p:extLst>
      <p:ext uri="{BB962C8B-B14F-4D97-AF65-F5344CB8AC3E}">
        <p14:creationId xmlns:p14="http://schemas.microsoft.com/office/powerpoint/2010/main" val="146447790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4033" y="1"/>
            <a:ext cx="8215842" cy="6325885"/>
          </a:xfrm>
          <a:prstGeom prst="rect">
            <a:avLst/>
          </a:prstGeom>
          <a:ln>
            <a:solidFill>
              <a:srgbClr val="002060"/>
            </a:solidFill>
          </a:ln>
        </p:spPr>
      </p:pic>
    </p:spTree>
    <p:custDataLst>
      <p:tags r:id="rId1"/>
    </p:custDataLst>
    <p:extLst>
      <p:ext uri="{BB962C8B-B14F-4D97-AF65-F5344CB8AC3E}">
        <p14:creationId xmlns:p14="http://schemas.microsoft.com/office/powerpoint/2010/main" val="2391855768"/>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1011D0-C70B-47E7-A991-B6C8F5FD4486}"/>
              </a:ext>
            </a:extLst>
          </p:cNvPr>
          <p:cNvSpPr txBox="1"/>
          <p:nvPr/>
        </p:nvSpPr>
        <p:spPr>
          <a:xfrm>
            <a:off x="695739" y="1488404"/>
            <a:ext cx="10800522" cy="3881191"/>
          </a:xfrm>
          <a:prstGeom prst="rect">
            <a:avLst/>
          </a:prstGeom>
          <a:noFill/>
        </p:spPr>
        <p:txBody>
          <a:bodyPr wrap="square">
            <a:spAutoFit/>
          </a:bodyPr>
          <a:lstStyle/>
          <a:p>
            <a:pPr marL="457200" marR="982345" indent="-457200">
              <a:lnSpc>
                <a:spcPct val="88000"/>
              </a:lnSpc>
              <a:spcBef>
                <a:spcPts val="610"/>
              </a:spcBef>
              <a:spcAft>
                <a:spcPts val="800"/>
              </a:spcAft>
              <a:buFont typeface="Arial" panose="020B0604020202020204" pitchFamily="34" charset="0"/>
              <a:buChar char="•"/>
            </a:pPr>
            <a:r>
              <a:rPr lang="es-ES" sz="2400" dirty="0">
                <a:effectLst/>
                <a:latin typeface="+mj-lt"/>
                <a:ea typeface="Calibri" panose="020F0502020204030204" pitchFamily="34" charset="0"/>
                <a:cs typeface="Times New Roman" panose="02020603050405020304" pitchFamily="18" charset="0"/>
              </a:rPr>
              <a:t>Algunos niños no pueden vacunarse por razones médicas</a:t>
            </a:r>
            <a:r>
              <a:rPr lang="en-US" sz="2400" dirty="0">
                <a:effectLst/>
                <a:latin typeface="+mj-lt"/>
                <a:ea typeface="Calibri" panose="020F0502020204030204" pitchFamily="34" charset="0"/>
                <a:cs typeface="Times New Roman" panose="02020603050405020304" pitchFamily="18" charset="0"/>
              </a:rPr>
              <a:t>. </a:t>
            </a:r>
          </a:p>
          <a:p>
            <a:pPr marL="457200" marR="982345" indent="-457200">
              <a:lnSpc>
                <a:spcPct val="88000"/>
              </a:lnSpc>
              <a:spcBef>
                <a:spcPts val="610"/>
              </a:spcBef>
              <a:spcAft>
                <a:spcPts val="800"/>
              </a:spcAft>
              <a:buFont typeface="Arial" panose="020B0604020202020204" pitchFamily="34" charset="0"/>
              <a:buChar char="•"/>
            </a:pPr>
            <a:r>
              <a:rPr lang="es-ES" sz="2400" dirty="0">
                <a:effectLst/>
                <a:latin typeface="+mj-lt"/>
                <a:ea typeface="Calibri" panose="020F0502020204030204" pitchFamily="34" charset="0"/>
                <a:cs typeface="Times New Roman" panose="02020603050405020304" pitchFamily="18" charset="0"/>
              </a:rPr>
              <a:t>Un niño que no puede ser vacunado necesita una carta de su médico que indique que tiene una exención médica. El médico aplicará la carta en el Registro de Vacunación de California</a:t>
            </a:r>
            <a:r>
              <a:rPr lang="en-US" sz="2400" dirty="0">
                <a:effectLst/>
                <a:latin typeface="+mj-lt"/>
                <a:ea typeface="Calibri" panose="020F0502020204030204" pitchFamily="34" charset="0"/>
                <a:cs typeface="Times New Roman" panose="02020603050405020304" pitchFamily="18" charset="0"/>
              </a:rPr>
              <a:t>. </a:t>
            </a:r>
          </a:p>
          <a:p>
            <a:pPr marL="457200" marR="982345" indent="-457200">
              <a:lnSpc>
                <a:spcPct val="88000"/>
              </a:lnSpc>
              <a:spcBef>
                <a:spcPts val="610"/>
              </a:spcBef>
              <a:spcAft>
                <a:spcPts val="800"/>
              </a:spcAft>
              <a:buFont typeface="Arial" panose="020B0604020202020204" pitchFamily="34" charset="0"/>
              <a:buChar char="•"/>
            </a:pPr>
            <a:r>
              <a:rPr lang="es-ES" sz="2400" dirty="0">
                <a:effectLst/>
                <a:latin typeface="+mj-lt"/>
                <a:ea typeface="Calibri" panose="020F0502020204030204" pitchFamily="34" charset="0"/>
                <a:cs typeface="Times New Roman" panose="02020603050405020304" pitchFamily="18" charset="0"/>
              </a:rPr>
              <a:t>A partir del 1 de enero de 2021, los proveedores de cuidado infantil deben acudir al Registro de Vacunación de California para encontrar la carta del médico</a:t>
            </a:r>
            <a:r>
              <a:rPr lang="en-US" sz="2400" dirty="0">
                <a:effectLst/>
                <a:latin typeface="+mj-lt"/>
                <a:ea typeface="Calibri" panose="020F0502020204030204" pitchFamily="34" charset="0"/>
                <a:cs typeface="Times New Roman" panose="02020603050405020304" pitchFamily="18" charset="0"/>
              </a:rPr>
              <a:t>.  </a:t>
            </a:r>
          </a:p>
          <a:p>
            <a:pPr marL="457200" marR="982345" indent="-457200">
              <a:lnSpc>
                <a:spcPct val="88000"/>
              </a:lnSpc>
              <a:spcBef>
                <a:spcPts val="610"/>
              </a:spcBef>
              <a:spcAft>
                <a:spcPts val="800"/>
              </a:spcAft>
              <a:buFont typeface="Arial" panose="020B0604020202020204" pitchFamily="34" charset="0"/>
              <a:buChar char="•"/>
            </a:pPr>
            <a:r>
              <a:rPr lang="es-ES" sz="2400" dirty="0">
                <a:effectLst/>
                <a:latin typeface="+mj-lt"/>
                <a:ea typeface="Calibri" panose="020F0502020204030204" pitchFamily="34" charset="0"/>
                <a:cs typeface="Times New Roman" panose="02020603050405020304" pitchFamily="18" charset="0"/>
              </a:rPr>
              <a:t>Una exención médica temporal se vencerá dentro de un año. Después de que expire, el niño debe recibir la vacuna o recibir una nueva carta de exención médica.</a:t>
            </a:r>
            <a:endParaRPr lang="en-US" sz="2400" dirty="0">
              <a:effectLst/>
              <a:latin typeface="+mj-lt"/>
              <a:ea typeface="Calibri" panose="020F0502020204030204" pitchFamily="34" charset="0"/>
              <a:cs typeface="Times New Roman" panose="02020603050405020304" pitchFamily="18" charset="0"/>
            </a:endParaRPr>
          </a:p>
        </p:txBody>
      </p:sp>
      <p:sp>
        <p:nvSpPr>
          <p:cNvPr id="4" name="Title 3">
            <a:extLst>
              <a:ext uri="{FF2B5EF4-FFF2-40B4-BE49-F238E27FC236}">
                <a16:creationId xmlns:a16="http://schemas.microsoft.com/office/drawing/2014/main" id="{D26F6E5A-1EFA-4C97-8079-95C738FB4F19}"/>
              </a:ext>
            </a:extLst>
          </p:cNvPr>
          <p:cNvSpPr>
            <a:spLocks noGrp="1"/>
          </p:cNvSpPr>
          <p:nvPr>
            <p:ph type="title"/>
          </p:nvPr>
        </p:nvSpPr>
        <p:spPr/>
        <p:txBody>
          <a:bodyPr>
            <a:normAutofit/>
          </a:bodyPr>
          <a:lstStyle/>
          <a:p>
            <a:r>
              <a:rPr lang="es-MX" dirty="0"/>
              <a:t>Exenciones médicas</a:t>
            </a:r>
          </a:p>
        </p:txBody>
      </p:sp>
    </p:spTree>
    <p:extLst>
      <p:ext uri="{BB962C8B-B14F-4D97-AF65-F5344CB8AC3E}">
        <p14:creationId xmlns:p14="http://schemas.microsoft.com/office/powerpoint/2010/main" val="81812213"/>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a:solidFill>
                  <a:schemeClr val="tx2"/>
                </a:solidFill>
              </a:rPr>
              <a:t>Recursos sobre las inmunizaciones</a:t>
            </a:r>
          </a:p>
        </p:txBody>
      </p:sp>
      <p:sp>
        <p:nvSpPr>
          <p:cNvPr id="3" name="Content Placeholder 2"/>
          <p:cNvSpPr>
            <a:spLocks noGrp="1"/>
          </p:cNvSpPr>
          <p:nvPr>
            <p:ph idx="1"/>
          </p:nvPr>
        </p:nvSpPr>
        <p:spPr>
          <a:xfrm>
            <a:off x="530287" y="1173446"/>
            <a:ext cx="10972800" cy="4525963"/>
          </a:xfrm>
        </p:spPr>
        <p:txBody>
          <a:bodyPr/>
          <a:lstStyle/>
          <a:p>
            <a:pPr marL="0" indent="0">
              <a:buNone/>
            </a:pPr>
            <a:r>
              <a:rPr lang="en-US" altLang="zh-CN" sz="2400" b="0" i="0" u="sng" strike="noStrike" cap="none" dirty="0">
                <a:solidFill>
                  <a:srgbClr val="000000"/>
                </a:solidFill>
                <a:latin typeface="Arial" panose="020B0604020202020204" pitchFamily="34" charset="0"/>
                <a:ea typeface="Arial"/>
                <a:cs typeface="Arial" panose="020B0604020202020204" pitchFamily="34" charset="0"/>
                <a:sym typeface="Arial"/>
                <a:hlinkClick r:id="rId4"/>
              </a:rPr>
              <a:t>https://www.cdph.ca.gov/Programs/CID/DCDC/Pages/Immunization/School/shotsforschool.aspx</a:t>
            </a:r>
            <a:endParaRPr lang="en-US" sz="2600" dirty="0">
              <a:solidFill>
                <a:schemeClr val="tx2"/>
              </a:solidFill>
              <a:latin typeface="Arial" panose="020B0604020202020204" pitchFamily="34" charset="0"/>
              <a:cs typeface="Arial" panose="020B0604020202020204" pitchFamily="34" charset="0"/>
            </a:endParaRPr>
          </a:p>
          <a:p>
            <a:r>
              <a:rPr lang="es-ES" sz="2600" dirty="0">
                <a:solidFill>
                  <a:schemeClr val="tx2"/>
                </a:solidFill>
                <a:latin typeface="Arial" panose="020B0604020202020204" pitchFamily="34" charset="0"/>
                <a:cs typeface="Arial" panose="020B0604020202020204" pitchFamily="34" charset="0"/>
              </a:rPr>
              <a:t>Su Departamento de Salud Pública local</a:t>
            </a:r>
          </a:p>
          <a:p>
            <a:r>
              <a:rPr lang="en-US" sz="2600" dirty="0">
                <a:solidFill>
                  <a:schemeClr val="tx2"/>
                </a:solidFill>
                <a:latin typeface="Arial" panose="020B0604020202020204" pitchFamily="34" charset="0"/>
                <a:cs typeface="Arial" panose="020B0604020202020204" pitchFamily="34" charset="0"/>
              </a:rPr>
              <a:t>CCHP </a:t>
            </a:r>
            <a:r>
              <a:rPr lang="es-ES" sz="2600" dirty="0">
                <a:solidFill>
                  <a:schemeClr val="tx2"/>
                </a:solidFill>
                <a:latin typeface="Arial" panose="020B0604020202020204" pitchFamily="34" charset="0"/>
                <a:cs typeface="Arial" panose="020B0604020202020204" pitchFamily="34" charset="0"/>
              </a:rPr>
              <a:t>Requisitos de vacunación para el cuidado infantil, videos </a:t>
            </a:r>
            <a:r>
              <a:rPr lang="en-US" sz="2600" dirty="0">
                <a:latin typeface="Arial" panose="020B0604020202020204" pitchFamily="34" charset="0"/>
                <a:cs typeface="Arial" panose="020B0604020202020204" pitchFamily="34" charset="0"/>
                <a:hlinkClick r:id="rId5"/>
              </a:rPr>
              <a:t>www.youtube.com/playlist?list=PL0P9O6XrDoM0O-YzzC9jlUzjuYdaWRH0N</a:t>
            </a:r>
            <a:r>
              <a:rPr lang="en-US" sz="2600" dirty="0">
                <a:latin typeface="Arial" panose="020B0604020202020204" pitchFamily="34" charset="0"/>
                <a:cs typeface="Arial" panose="020B0604020202020204" pitchFamily="34" charset="0"/>
              </a:rPr>
              <a:t>  </a:t>
            </a:r>
          </a:p>
          <a:p>
            <a:pPr marL="0" indent="0">
              <a:buNone/>
            </a:pPr>
            <a:endParaRPr lang="en-US" dirty="0"/>
          </a:p>
          <a:p>
            <a:endParaRPr lang="en-US" dirty="0"/>
          </a:p>
          <a:p>
            <a:pPr marL="0" indent="0">
              <a:buNone/>
            </a:pPr>
            <a:endParaRPr lang="en-US" dirty="0"/>
          </a:p>
          <a:p>
            <a:pPr marL="0" indent="0">
              <a:buNone/>
            </a:pPr>
            <a:endParaRPr lang="en-US" dirty="0"/>
          </a:p>
          <a:p>
            <a:endParaRPr lang="en-US" dirty="0"/>
          </a:p>
          <a:p>
            <a:endParaRPr lang="en-US" dirty="0"/>
          </a:p>
          <a:p>
            <a:pPr marL="0" indent="0">
              <a:buNone/>
            </a:pPr>
            <a:endParaRPr lang="en-US" dirty="0"/>
          </a:p>
          <a:p>
            <a:endParaRPr lang="en-US" dirty="0"/>
          </a:p>
        </p:txBody>
      </p:sp>
      <p:pic>
        <p:nvPicPr>
          <p:cNvPr id="8" name="Picture 7">
            <a:extLst>
              <a:ext uri="{FF2B5EF4-FFF2-40B4-BE49-F238E27FC236}">
                <a16:creationId xmlns:a16="http://schemas.microsoft.com/office/drawing/2014/main" id="{DF7FF506-B3BB-47F0-956F-568F4DB45F15}"/>
              </a:ext>
            </a:extLst>
          </p:cNvPr>
          <p:cNvPicPr>
            <a:picLocks noChangeAspect="1"/>
          </p:cNvPicPr>
          <p:nvPr/>
        </p:nvPicPr>
        <p:blipFill>
          <a:blip r:embed="rId6"/>
          <a:stretch>
            <a:fillRect/>
          </a:stretch>
        </p:blipFill>
        <p:spPr>
          <a:xfrm>
            <a:off x="9680345" y="1742977"/>
            <a:ext cx="1358147" cy="523138"/>
          </a:xfrm>
          <a:prstGeom prst="rect">
            <a:avLst/>
          </a:prstGeom>
        </p:spPr>
      </p:pic>
      <p:pic>
        <p:nvPicPr>
          <p:cNvPr id="10" name="Picture 9">
            <a:extLst>
              <a:ext uri="{FF2B5EF4-FFF2-40B4-BE49-F238E27FC236}">
                <a16:creationId xmlns:a16="http://schemas.microsoft.com/office/drawing/2014/main" id="{31A371B5-ABDD-4613-A2B6-0F6A9662B1F3}"/>
              </a:ext>
            </a:extLst>
          </p:cNvPr>
          <p:cNvPicPr>
            <a:picLocks noChangeAspect="1"/>
          </p:cNvPicPr>
          <p:nvPr/>
        </p:nvPicPr>
        <p:blipFill>
          <a:blip r:embed="rId7"/>
          <a:stretch>
            <a:fillRect/>
          </a:stretch>
        </p:blipFill>
        <p:spPr>
          <a:xfrm>
            <a:off x="1262399" y="4061746"/>
            <a:ext cx="2883047" cy="1620584"/>
          </a:xfrm>
          <a:prstGeom prst="rect">
            <a:avLst/>
          </a:prstGeom>
        </p:spPr>
      </p:pic>
      <p:pic>
        <p:nvPicPr>
          <p:cNvPr id="11" name="Picture 10">
            <a:extLst>
              <a:ext uri="{FF2B5EF4-FFF2-40B4-BE49-F238E27FC236}">
                <a16:creationId xmlns:a16="http://schemas.microsoft.com/office/drawing/2014/main" id="{E8B3DB8C-A545-4A8B-88BF-4DD125EDE519}"/>
              </a:ext>
            </a:extLst>
          </p:cNvPr>
          <p:cNvPicPr>
            <a:picLocks noChangeAspect="1"/>
          </p:cNvPicPr>
          <p:nvPr/>
        </p:nvPicPr>
        <p:blipFill>
          <a:blip r:embed="rId8"/>
          <a:stretch>
            <a:fillRect/>
          </a:stretch>
        </p:blipFill>
        <p:spPr>
          <a:xfrm>
            <a:off x="4720287" y="4068465"/>
            <a:ext cx="2876324" cy="1607146"/>
          </a:xfrm>
          <a:prstGeom prst="rect">
            <a:avLst/>
          </a:prstGeom>
        </p:spPr>
      </p:pic>
      <p:pic>
        <p:nvPicPr>
          <p:cNvPr id="13" name="Picture 12">
            <a:extLst>
              <a:ext uri="{FF2B5EF4-FFF2-40B4-BE49-F238E27FC236}">
                <a16:creationId xmlns:a16="http://schemas.microsoft.com/office/drawing/2014/main" id="{32DEC519-A47D-4217-81B1-5C83417AEE17}"/>
              </a:ext>
            </a:extLst>
          </p:cNvPr>
          <p:cNvPicPr>
            <a:picLocks noChangeAspect="1"/>
          </p:cNvPicPr>
          <p:nvPr/>
        </p:nvPicPr>
        <p:blipFill>
          <a:blip r:embed="rId9"/>
          <a:stretch>
            <a:fillRect/>
          </a:stretch>
        </p:blipFill>
        <p:spPr>
          <a:xfrm>
            <a:off x="8191304" y="4075184"/>
            <a:ext cx="2847188" cy="1600427"/>
          </a:xfrm>
          <a:prstGeom prst="rect">
            <a:avLst/>
          </a:prstGeom>
        </p:spPr>
      </p:pic>
    </p:spTree>
    <p:custDataLst>
      <p:tags r:id="rId1"/>
    </p:custDataLst>
    <p:extLst>
      <p:ext uri="{BB962C8B-B14F-4D97-AF65-F5344CB8AC3E}">
        <p14:creationId xmlns:p14="http://schemas.microsoft.com/office/powerpoint/2010/main" val="3198641731"/>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Autofit/>
          </a:bodyPr>
          <a:lstStyle/>
          <a:p>
            <a:r>
              <a:rPr lang="es" dirty="0"/>
              <a:t>Mantenimiento de expedientes de salud</a:t>
            </a:r>
          </a:p>
        </p:txBody>
      </p:sp>
      <p:sp>
        <p:nvSpPr>
          <p:cNvPr id="3" name="Content Placeholder 2"/>
          <p:cNvSpPr>
            <a:spLocks noGrp="1"/>
          </p:cNvSpPr>
          <p:nvPr>
            <p:ph idx="1"/>
            <p:custDataLst>
              <p:tags r:id="rId3"/>
            </p:custDataLst>
          </p:nvPr>
        </p:nvSpPr>
        <p:spPr>
          <a:xfrm>
            <a:off x="735495" y="1600202"/>
            <a:ext cx="10721009" cy="4525963"/>
          </a:xfrm>
        </p:spPr>
        <p:txBody>
          <a:bodyPr>
            <a:normAutofit/>
          </a:bodyPr>
          <a:lstStyle/>
          <a:p>
            <a:pPr marL="0" indent="0">
              <a:buNone/>
            </a:pPr>
            <a:r>
              <a:rPr lang="es" sz="2800" dirty="0">
                <a:solidFill>
                  <a:srgbClr val="003473"/>
                </a:solidFill>
                <a:latin typeface="Arial" panose="020B0604020202020204" pitchFamily="34" charset="0"/>
                <a:cs typeface="Arial" panose="020B0604020202020204" pitchFamily="34" charset="0"/>
              </a:rPr>
              <a:t>Tenga un archivo para los expedientes de salud de los niños con lo siguiente:</a:t>
            </a:r>
          </a:p>
          <a:p>
            <a:r>
              <a:rPr lang="es" sz="2800" dirty="0">
                <a:solidFill>
                  <a:srgbClr val="003473"/>
                </a:solidFill>
                <a:latin typeface="Arial" panose="020B0604020202020204" pitchFamily="34" charset="0"/>
                <a:cs typeface="Arial" panose="020B0604020202020204" pitchFamily="34" charset="0"/>
              </a:rPr>
              <a:t>Expedientes de vacunación </a:t>
            </a:r>
          </a:p>
          <a:p>
            <a:r>
              <a:rPr lang="es" sz="2800" dirty="0">
                <a:solidFill>
                  <a:srgbClr val="003473"/>
                </a:solidFill>
                <a:latin typeface="Arial" panose="020B0604020202020204" pitchFamily="34" charset="0"/>
                <a:cs typeface="Arial" panose="020B0604020202020204" pitchFamily="34" charset="0"/>
              </a:rPr>
              <a:t>Necesidades de salud y planes de cuidado especiales (por ejemplo, asma o diabetes) </a:t>
            </a:r>
          </a:p>
          <a:p>
            <a:r>
              <a:rPr lang="es" sz="2800" dirty="0">
                <a:solidFill>
                  <a:srgbClr val="003473"/>
                </a:solidFill>
                <a:latin typeface="Arial" panose="020B0604020202020204" pitchFamily="34" charset="0"/>
                <a:cs typeface="Arial" panose="020B0604020202020204" pitchFamily="34" charset="0"/>
              </a:rPr>
              <a:t>Historial de salud</a:t>
            </a:r>
          </a:p>
          <a:p>
            <a:r>
              <a:rPr lang="es" sz="2800" dirty="0">
                <a:solidFill>
                  <a:srgbClr val="003473"/>
                </a:solidFill>
                <a:latin typeface="Arial" panose="020B0604020202020204" pitchFamily="34" charset="0"/>
                <a:cs typeface="Arial" panose="020B0604020202020204" pitchFamily="34" charset="0"/>
              </a:rPr>
              <a:t>Evaluación de salud (vista, audición, resultados de análisis de laboratorio, peso y estatura, desarrollo, tuberculosis)</a:t>
            </a:r>
          </a:p>
          <a:p>
            <a:pPr marL="0" indent="0">
              <a:buNone/>
            </a:pPr>
            <a:endParaRPr lang="en-US" sz="28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548448169"/>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s" dirty="0"/>
              <a:t>Confidencialidad</a:t>
            </a:r>
          </a:p>
        </p:txBody>
      </p:sp>
      <p:sp>
        <p:nvSpPr>
          <p:cNvPr id="3" name="Content Placeholder 2"/>
          <p:cNvSpPr>
            <a:spLocks noGrp="1"/>
          </p:cNvSpPr>
          <p:nvPr>
            <p:ph idx="1"/>
            <p:custDataLst>
              <p:tags r:id="rId3"/>
            </p:custDataLst>
          </p:nvPr>
        </p:nvSpPr>
        <p:spPr>
          <a:xfrm>
            <a:off x="609600" y="1440831"/>
            <a:ext cx="10972800" cy="4525963"/>
          </a:xfrm>
        </p:spPr>
        <p:txBody>
          <a:bodyPr>
            <a:normAutofit fontScale="95000"/>
          </a:bodyPr>
          <a:lstStyle/>
          <a:p>
            <a:r>
              <a:rPr lang="es" sz="2800" dirty="0">
                <a:solidFill>
                  <a:srgbClr val="003473"/>
                </a:solidFill>
                <a:latin typeface="Arial" panose="020B0604020202020204" pitchFamily="34" charset="0"/>
                <a:cs typeface="Arial" panose="020B0604020202020204" pitchFamily="34" charset="0"/>
              </a:rPr>
              <a:t>Los expedientes de salud son “confidenciales” para proteger la privacidad de los niños y sus familias.</a:t>
            </a:r>
          </a:p>
          <a:p>
            <a:r>
              <a:rPr lang="es" sz="2800" dirty="0">
                <a:solidFill>
                  <a:srgbClr val="003473"/>
                </a:solidFill>
                <a:latin typeface="Arial" panose="020B0604020202020204" pitchFamily="34" charset="0"/>
                <a:cs typeface="Arial" panose="020B0604020202020204" pitchFamily="34" charset="0"/>
              </a:rPr>
              <a:t>Si necesita notificarles a las familias y al personal del programa sobre una enfermedad contagiosa para que puedan estar pendientes a los síntomas, no les dé el nombre ni identifique al niño enfermo. </a:t>
            </a:r>
          </a:p>
          <a:p>
            <a:r>
              <a:rPr lang="es" sz="2800" dirty="0">
                <a:solidFill>
                  <a:srgbClr val="003473"/>
                </a:solidFill>
                <a:latin typeface="Arial" panose="020B0604020202020204" pitchFamily="34" charset="0"/>
                <a:cs typeface="Arial" panose="020B0604020202020204" pitchFamily="34" charset="0"/>
              </a:rPr>
              <a:t>Es posible que necesite compartir cierta información por la seguridad del niño, tal como: si un niño tiene una alergia grave o al reportar sospechas o conocimiento de maltrato infantil a los Servicios de Protección Infantil. </a:t>
            </a:r>
          </a:p>
          <a:p>
            <a:endParaRPr lang="en-US" sz="28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8920506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C89EB7D-D101-4392-882A-B15D89F0C433}"/>
              </a:ext>
            </a:extLst>
          </p:cNvPr>
          <p:cNvGraphicFramePr/>
          <p:nvPr>
            <p:extLst>
              <p:ext uri="{D42A27DB-BD31-4B8C-83A1-F6EECF244321}">
                <p14:modId xmlns:p14="http://schemas.microsoft.com/office/powerpoint/2010/main" val="3999636917"/>
              </p:ext>
            </p:extLst>
          </p:nvPr>
        </p:nvGraphicFramePr>
        <p:xfrm>
          <a:off x="759382" y="1045239"/>
          <a:ext cx="10779026"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BF315B8-52E7-45B1-A922-4E65351C15A2}"/>
              </a:ext>
            </a:extLst>
          </p:cNvPr>
          <p:cNvSpPr>
            <a:spLocks noGrp="1"/>
          </p:cNvSpPr>
          <p:nvPr>
            <p:ph type="title"/>
          </p:nvPr>
        </p:nvSpPr>
        <p:spPr/>
        <p:txBody>
          <a:bodyPr>
            <a:noAutofit/>
          </a:bodyPr>
          <a:lstStyle/>
          <a:p>
            <a:r>
              <a:rPr lang="es-MX" sz="3600" dirty="0"/>
              <a:t>Rutas de Transmisión: </a:t>
            </a:r>
            <a:br>
              <a:rPr lang="es-MX" sz="3600" dirty="0"/>
            </a:br>
            <a:r>
              <a:rPr lang="es-ES" sz="3200" dirty="0"/>
              <a:t>Formas principales en que se contagian las enfermedades</a:t>
            </a:r>
            <a:endParaRPr lang="es-MX" sz="3600" dirty="0"/>
          </a:p>
        </p:txBody>
      </p:sp>
    </p:spTree>
    <p:extLst>
      <p:ext uri="{BB962C8B-B14F-4D97-AF65-F5344CB8AC3E}">
        <p14:creationId xmlns:p14="http://schemas.microsoft.com/office/powerpoint/2010/main" val="2160910839"/>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s" dirty="0"/>
              <a:t>Política de exclusión por enfermedad</a:t>
            </a:r>
          </a:p>
        </p:txBody>
      </p:sp>
      <p:sp>
        <p:nvSpPr>
          <p:cNvPr id="3" name="Content Placeholder 2"/>
          <p:cNvSpPr>
            <a:spLocks noGrp="1"/>
          </p:cNvSpPr>
          <p:nvPr>
            <p:ph idx="1"/>
            <p:custDataLst>
              <p:tags r:id="rId3"/>
            </p:custDataLst>
          </p:nvPr>
        </p:nvSpPr>
        <p:spPr>
          <a:xfrm>
            <a:off x="874642" y="1420534"/>
            <a:ext cx="7551727" cy="4525963"/>
          </a:xfrm>
        </p:spPr>
        <p:txBody>
          <a:bodyPr/>
          <a:lstStyle/>
          <a:p>
            <a:r>
              <a:rPr lang="es" sz="2800" dirty="0">
                <a:solidFill>
                  <a:srgbClr val="003473"/>
                </a:solidFill>
                <a:latin typeface="Arial" panose="020B0604020202020204" pitchFamily="34" charset="0"/>
                <a:cs typeface="Arial" panose="020B0604020202020204" pitchFamily="34" charset="0"/>
              </a:rPr>
              <a:t>Establezca una política clara para cuando los niños no puedan asistir al centro de cuidado infantil debido a que están enfermos.</a:t>
            </a:r>
          </a:p>
          <a:p>
            <a:r>
              <a:rPr lang="es" sz="2800" dirty="0">
                <a:solidFill>
                  <a:srgbClr val="003473"/>
                </a:solidFill>
                <a:latin typeface="Arial" panose="020B0604020202020204" pitchFamily="34" charset="0"/>
                <a:cs typeface="Arial" panose="020B0604020202020204" pitchFamily="34" charset="0"/>
              </a:rPr>
              <a:t>Comparta su política escrita con los padres.</a:t>
            </a:r>
          </a:p>
          <a:p>
            <a:r>
              <a:rPr lang="es" sz="2800" dirty="0">
                <a:solidFill>
                  <a:srgbClr val="003473"/>
                </a:solidFill>
                <a:latin typeface="Arial" panose="020B0604020202020204" pitchFamily="34" charset="0"/>
                <a:cs typeface="Arial" panose="020B0604020202020204" pitchFamily="34" charset="0"/>
              </a:rPr>
              <a:t>Asegúrese de que el personal entienda cómo aplicar y hacer cumplir su política.</a:t>
            </a:r>
          </a:p>
          <a:p>
            <a:r>
              <a:rPr lang="es" sz="2800" dirty="0">
                <a:solidFill>
                  <a:srgbClr val="003473"/>
                </a:solidFill>
                <a:latin typeface="Arial" panose="020B0604020202020204" pitchFamily="34" charset="0"/>
                <a:cs typeface="Arial" panose="020B0604020202020204" pitchFamily="34" charset="0"/>
              </a:rPr>
              <a:t>Haga cumplir su política de exclusión de forma justa y sistemática.</a:t>
            </a:r>
          </a:p>
        </p:txBody>
      </p:sp>
      <p:pic>
        <p:nvPicPr>
          <p:cNvPr id="4" name="Picture 3" descr="A child sitting on a couch with a hand over her forehead&#10;&#10;Description automatically generated">
            <a:extLst>
              <a:ext uri="{FF2B5EF4-FFF2-40B4-BE49-F238E27FC236}">
                <a16:creationId xmlns:a16="http://schemas.microsoft.com/office/drawing/2014/main" id="{FFA5FCB6-75F2-E24E-7167-1571866FB538}"/>
              </a:ext>
            </a:extLst>
          </p:cNvPr>
          <p:cNvPicPr>
            <a:picLocks noChangeAspect="1"/>
          </p:cNvPicPr>
          <p:nvPr/>
        </p:nvPicPr>
        <p:blipFill rotWithShape="1">
          <a:blip r:embed="rId6"/>
          <a:srcRect l="17148" t="5203" r="9586"/>
          <a:stretch/>
        </p:blipFill>
        <p:spPr>
          <a:xfrm>
            <a:off x="8482361" y="1789418"/>
            <a:ext cx="3709639" cy="3279164"/>
          </a:xfrm>
          <a:prstGeom prst="rect">
            <a:avLst/>
          </a:prstGeom>
        </p:spPr>
      </p:pic>
    </p:spTree>
    <p:custDataLst>
      <p:tags r:id="rId1"/>
    </p:custDataLst>
    <p:extLst>
      <p:ext uri="{BB962C8B-B14F-4D97-AF65-F5344CB8AC3E}">
        <p14:creationId xmlns:p14="http://schemas.microsoft.com/office/powerpoint/2010/main" val="1445944086"/>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s" dirty="0"/>
              <a:t>Motivos de exclusión</a:t>
            </a:r>
          </a:p>
        </p:txBody>
      </p:sp>
      <p:sp>
        <p:nvSpPr>
          <p:cNvPr id="3" name="Content Placeholder 2"/>
          <p:cNvSpPr>
            <a:spLocks noGrp="1"/>
          </p:cNvSpPr>
          <p:nvPr>
            <p:ph idx="1"/>
            <p:custDataLst>
              <p:tags r:id="rId3"/>
            </p:custDataLst>
          </p:nvPr>
        </p:nvSpPr>
        <p:spPr/>
        <p:txBody>
          <a:bodyPr>
            <a:normAutofit/>
          </a:bodyPr>
          <a:lstStyle/>
          <a:p>
            <a:r>
              <a:rPr lang="es" sz="2800" dirty="0">
                <a:solidFill>
                  <a:srgbClr val="003473"/>
                </a:solidFill>
                <a:latin typeface="Arial" panose="020B0604020202020204" pitchFamily="34" charset="0"/>
                <a:cs typeface="Arial" panose="020B0604020202020204" pitchFamily="34" charset="0"/>
              </a:rPr>
              <a:t>El niño no se siente suficientemente bien para participar en las actividades de rutina (por ejemplo, está malhumorado, con poca energía, irritable, lloroso).</a:t>
            </a:r>
          </a:p>
          <a:p>
            <a:r>
              <a:rPr lang="es" sz="2800" dirty="0">
                <a:solidFill>
                  <a:srgbClr val="003473"/>
                </a:solidFill>
                <a:latin typeface="Arial" panose="020B0604020202020204" pitchFamily="34" charset="0"/>
                <a:cs typeface="Arial" panose="020B0604020202020204" pitchFamily="34" charset="0"/>
              </a:rPr>
              <a:t>El niño enfermo requiere más atención de la que el personal puede proporcionar sin comprometer la salud y seguridad de los demás niños.</a:t>
            </a:r>
          </a:p>
          <a:p>
            <a:r>
              <a:rPr lang="es" sz="2800" dirty="0">
                <a:solidFill>
                  <a:srgbClr val="003473"/>
                </a:solidFill>
                <a:latin typeface="Arial" panose="020B0604020202020204" pitchFamily="34" charset="0"/>
                <a:cs typeface="Arial" panose="020B0604020202020204" pitchFamily="34" charset="0"/>
              </a:rPr>
              <a:t>La enfermedad supone un riesgo de contagio de enfermedades nocivas entre otras personas.</a:t>
            </a:r>
          </a:p>
        </p:txBody>
      </p:sp>
    </p:spTree>
    <p:custDataLst>
      <p:tags r:id="rId1"/>
    </p:custDataLst>
    <p:extLst>
      <p:ext uri="{BB962C8B-B14F-4D97-AF65-F5344CB8AC3E}">
        <p14:creationId xmlns:p14="http://schemas.microsoft.com/office/powerpoint/2010/main" val="3930139845"/>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s" dirty="0"/>
              <a:t>El niño debe quedarse en casa si...</a:t>
            </a:r>
          </a:p>
        </p:txBody>
      </p:sp>
      <p:sp>
        <p:nvSpPr>
          <p:cNvPr id="3" name="Content Placeholder 2"/>
          <p:cNvSpPr>
            <a:spLocks noGrp="1"/>
          </p:cNvSpPr>
          <p:nvPr>
            <p:ph idx="1"/>
            <p:custDataLst>
              <p:tags r:id="rId3"/>
            </p:custDataLst>
          </p:nvPr>
        </p:nvSpPr>
        <p:spPr>
          <a:xfrm>
            <a:off x="609600" y="1417638"/>
            <a:ext cx="10972800" cy="4525963"/>
          </a:xfrm>
        </p:spPr>
        <p:txBody>
          <a:bodyPr>
            <a:normAutofit fontScale="85000" lnSpcReduction="10000"/>
          </a:bodyPr>
          <a:lstStyle/>
          <a:p>
            <a:r>
              <a:rPr lang="es" dirty="0">
                <a:solidFill>
                  <a:srgbClr val="003473"/>
                </a:solidFill>
                <a:latin typeface="Arial" panose="020B0604020202020204" pitchFamily="34" charset="0"/>
                <a:cs typeface="Arial" panose="020B0604020202020204" pitchFamily="34" charset="0"/>
              </a:rPr>
              <a:t>Tiene fiebre junto con un cambio de conducta u otras señales de enfermedad, </a:t>
            </a:r>
            <a:r>
              <a:rPr lang="es-ES_tradnl" dirty="0">
                <a:solidFill>
                  <a:srgbClr val="003473"/>
                </a:solidFill>
                <a:latin typeface="Arial" panose="020B0604020202020204" pitchFamily="34" charset="0"/>
                <a:cs typeface="Arial" panose="020B0604020202020204" pitchFamily="34" charset="0"/>
              </a:rPr>
              <a:t>(</a:t>
            </a:r>
            <a:r>
              <a:rPr lang="es" dirty="0">
                <a:solidFill>
                  <a:srgbClr val="003473"/>
                </a:solidFill>
                <a:latin typeface="Arial" panose="020B0604020202020204" pitchFamily="34" charset="0"/>
                <a:cs typeface="Arial" panose="020B0604020202020204" pitchFamily="34" charset="0"/>
              </a:rPr>
              <a:t>como dolor de garganta, sarpullido, vómito, diarrea, dolor de oído, etc.).</a:t>
            </a:r>
          </a:p>
          <a:p>
            <a:r>
              <a:rPr lang="es" dirty="0">
                <a:solidFill>
                  <a:srgbClr val="003473"/>
                </a:solidFill>
                <a:latin typeface="Arial" panose="020B0604020202020204" pitchFamily="34" charset="0"/>
                <a:cs typeface="Arial" panose="020B0604020202020204" pitchFamily="34" charset="0"/>
              </a:rPr>
              <a:t>Tiene cansancio inusual, tos descontrolada o sibilancia al respirar, llanto constante, dificultad para respirar o dolor abdominal fuerte.</a:t>
            </a:r>
          </a:p>
          <a:p>
            <a:r>
              <a:rPr lang="es" dirty="0">
                <a:solidFill>
                  <a:srgbClr val="003473"/>
                </a:solidFill>
                <a:latin typeface="Arial" panose="020B0604020202020204" pitchFamily="34" charset="0"/>
                <a:cs typeface="Arial" panose="020B0604020202020204" pitchFamily="34" charset="0"/>
              </a:rPr>
              <a:t>Tiene diarrea (heces líquidas que no se pueden quedar en un pañal o causan accidentes).</a:t>
            </a:r>
          </a:p>
          <a:p>
            <a:r>
              <a:rPr lang="es" dirty="0">
                <a:solidFill>
                  <a:srgbClr val="003473"/>
                </a:solidFill>
                <a:latin typeface="Arial" panose="020B0604020202020204" pitchFamily="34" charset="0"/>
                <a:cs typeface="Arial" panose="020B0604020202020204" pitchFamily="34" charset="0"/>
              </a:rPr>
              <a:t>Tiene vómito (más de dos veces en las últimas 24 horas).</a:t>
            </a:r>
          </a:p>
          <a:p>
            <a:r>
              <a:rPr lang="es-MX" i="1" dirty="0">
                <a:solidFill>
                  <a:srgbClr val="003473"/>
                </a:solidFill>
                <a:latin typeface="Arial" panose="020B0604020202020204" pitchFamily="34" charset="0"/>
                <a:cs typeface="Arial" panose="020B0604020202020204" pitchFamily="34" charset="0"/>
              </a:rPr>
              <a:t>Según lo determine el departamento de salud local como riesgo de propagar enfermedades durante un brote, epidemia o </a:t>
            </a:r>
            <a:r>
              <a:rPr lang="es-MX" b="1" i="1" dirty="0">
                <a:solidFill>
                  <a:srgbClr val="003473"/>
                </a:solidFill>
                <a:latin typeface="Arial" panose="020B0604020202020204" pitchFamily="34" charset="0"/>
                <a:cs typeface="Arial" panose="020B0604020202020204" pitchFamily="34" charset="0"/>
              </a:rPr>
              <a:t>pandemia. </a:t>
            </a:r>
          </a:p>
        </p:txBody>
      </p:sp>
    </p:spTree>
    <p:custDataLst>
      <p:tags r:id="rId1"/>
    </p:custDataLst>
    <p:extLst>
      <p:ext uri="{BB962C8B-B14F-4D97-AF65-F5344CB8AC3E}">
        <p14:creationId xmlns:p14="http://schemas.microsoft.com/office/powerpoint/2010/main" val="1474361801"/>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864919" y="274638"/>
            <a:ext cx="10462161" cy="1143000"/>
          </a:xfrm>
        </p:spPr>
        <p:txBody>
          <a:bodyPr>
            <a:noAutofit/>
          </a:bodyPr>
          <a:lstStyle/>
          <a:p>
            <a:r>
              <a:rPr lang="es" sz="3600" dirty="0"/>
              <a:t>El niño debe quedarse en casa hasta que lo evalúe un profesional de la salud si tiene</a:t>
            </a:r>
          </a:p>
        </p:txBody>
      </p:sp>
      <p:sp>
        <p:nvSpPr>
          <p:cNvPr id="3" name="Content Placeholder 2"/>
          <p:cNvSpPr>
            <a:spLocks noGrp="1"/>
          </p:cNvSpPr>
          <p:nvPr>
            <p:ph idx="1"/>
            <p:custDataLst>
              <p:tags r:id="rId3"/>
            </p:custDataLst>
          </p:nvPr>
        </p:nvSpPr>
        <p:spPr>
          <a:xfrm>
            <a:off x="864919" y="1733797"/>
            <a:ext cx="10462161" cy="4249904"/>
          </a:xfrm>
        </p:spPr>
        <p:txBody>
          <a:bodyPr/>
          <a:lstStyle/>
          <a:p>
            <a:r>
              <a:rPr lang="es" sz="2800" dirty="0">
                <a:solidFill>
                  <a:srgbClr val="003473"/>
                </a:solidFill>
                <a:latin typeface="Arial" panose="020B0604020202020204" pitchFamily="34" charset="0"/>
                <a:cs typeface="Arial" panose="020B0604020202020204" pitchFamily="34" charset="0"/>
              </a:rPr>
              <a:t>Faringitis estreptocócica (y durante 24 horas después de comenzar el tratamiento)</a:t>
            </a:r>
          </a:p>
          <a:p>
            <a:r>
              <a:rPr lang="es" sz="2800" dirty="0">
                <a:solidFill>
                  <a:srgbClr val="003473"/>
                </a:solidFill>
                <a:latin typeface="Arial" panose="020B0604020202020204" pitchFamily="34" charset="0"/>
                <a:cs typeface="Arial" panose="020B0604020202020204" pitchFamily="34" charset="0"/>
              </a:rPr>
              <a:t>Impétigo (y durante 24 horas después de comenzar el tratamiento)</a:t>
            </a:r>
          </a:p>
          <a:p>
            <a:r>
              <a:rPr lang="es" sz="2800" dirty="0">
                <a:solidFill>
                  <a:srgbClr val="003473"/>
                </a:solidFill>
                <a:latin typeface="Arial" panose="020B0604020202020204" pitchFamily="34" charset="0"/>
                <a:cs typeface="Arial" panose="020B0604020202020204" pitchFamily="34" charset="0"/>
              </a:rPr>
              <a:t>Sarna (y durante 24 horas después de comenzar el tratamiento)</a:t>
            </a:r>
          </a:p>
          <a:p>
            <a:r>
              <a:rPr lang="es" sz="2800" dirty="0">
                <a:solidFill>
                  <a:srgbClr val="003473"/>
                </a:solidFill>
                <a:latin typeface="Arial" panose="020B0604020202020204" pitchFamily="34" charset="0"/>
                <a:cs typeface="Arial" panose="020B0604020202020204" pitchFamily="34" charset="0"/>
              </a:rPr>
              <a:t>Úlceras bucales con salivación</a:t>
            </a:r>
          </a:p>
          <a:p>
            <a:pPr marL="0" indent="0">
              <a:buNone/>
            </a:pPr>
            <a:endParaRPr lang="en-US" sz="28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427089584"/>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Autofit/>
          </a:bodyPr>
          <a:lstStyle/>
          <a:p>
            <a:r>
              <a:rPr lang="es" sz="3600" dirty="0"/>
              <a:t>Ejemplo de cuándo el niño puede asistir al centro...</a:t>
            </a:r>
          </a:p>
        </p:txBody>
      </p:sp>
      <p:sp>
        <p:nvSpPr>
          <p:cNvPr id="3" name="Content Placeholder 2"/>
          <p:cNvSpPr>
            <a:spLocks noGrp="1"/>
          </p:cNvSpPr>
          <p:nvPr>
            <p:ph idx="1"/>
            <p:custDataLst>
              <p:tags r:id="rId3"/>
            </p:custDataLst>
          </p:nvPr>
        </p:nvSpPr>
        <p:spPr>
          <a:xfrm>
            <a:off x="609601" y="1600202"/>
            <a:ext cx="6728748" cy="4525963"/>
          </a:xfrm>
        </p:spPr>
        <p:txBody>
          <a:bodyPr>
            <a:normAutofit/>
          </a:bodyPr>
          <a:lstStyle/>
          <a:p>
            <a:r>
              <a:rPr lang="es" sz="2800" dirty="0">
                <a:solidFill>
                  <a:srgbClr val="003473"/>
                </a:solidFill>
                <a:latin typeface="Arial" panose="020B0604020202020204" pitchFamily="34" charset="0"/>
                <a:cs typeface="Arial" panose="020B0604020202020204" pitchFamily="34" charset="0"/>
              </a:rPr>
              <a:t>Gripe común, goteo nasal, tos leve</a:t>
            </a:r>
          </a:p>
          <a:p>
            <a:r>
              <a:rPr lang="es" sz="2800" dirty="0">
                <a:solidFill>
                  <a:srgbClr val="003473"/>
                </a:solidFill>
                <a:latin typeface="Arial" panose="020B0604020202020204" pitchFamily="34" charset="0"/>
                <a:cs typeface="Arial" panose="020B0604020202020204" pitchFamily="34" charset="0"/>
              </a:rPr>
              <a:t>Fiebre si no hay ningún otro signo o síntoma</a:t>
            </a:r>
          </a:p>
          <a:p>
            <a:r>
              <a:rPr lang="es" sz="2800" dirty="0">
                <a:solidFill>
                  <a:srgbClr val="003473"/>
                </a:solidFill>
                <a:latin typeface="Arial" panose="020B0604020202020204" pitchFamily="34" charset="0"/>
                <a:cs typeface="Arial" panose="020B0604020202020204" pitchFamily="34" charset="0"/>
              </a:rPr>
              <a:t>Ojos llorosos con secreción líquida transparente o conjuntivitis (a menos que el niño reúna otros criterios de exclusión)</a:t>
            </a:r>
          </a:p>
          <a:p>
            <a:r>
              <a:rPr lang="es" sz="2800" dirty="0">
                <a:solidFill>
                  <a:srgbClr val="003473"/>
                </a:solidFill>
                <a:latin typeface="Arial" panose="020B0604020202020204" pitchFamily="34" charset="0"/>
                <a:cs typeface="Arial" panose="020B0604020202020204" pitchFamily="34" charset="0"/>
              </a:rPr>
              <a:t>Sarpullido sin fiebre o cambios en la conducta</a:t>
            </a:r>
          </a:p>
          <a:p>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pic>
        <p:nvPicPr>
          <p:cNvPr id="4" name="Picture 3" descr="A child holding flowers in her hand&#10;&#10;Description automatically generated">
            <a:extLst>
              <a:ext uri="{FF2B5EF4-FFF2-40B4-BE49-F238E27FC236}">
                <a16:creationId xmlns:a16="http://schemas.microsoft.com/office/drawing/2014/main" id="{E30A15AC-C31B-315D-3E09-F50B1F6BD18F}"/>
              </a:ext>
            </a:extLst>
          </p:cNvPr>
          <p:cNvPicPr>
            <a:picLocks noChangeAspect="1"/>
          </p:cNvPicPr>
          <p:nvPr/>
        </p:nvPicPr>
        <p:blipFill rotWithShape="1">
          <a:blip r:embed="rId6"/>
          <a:srcRect l="31346"/>
          <a:stretch/>
        </p:blipFill>
        <p:spPr>
          <a:xfrm>
            <a:off x="7577308" y="1612900"/>
            <a:ext cx="4106691" cy="3987800"/>
          </a:xfrm>
          <a:prstGeom prst="rect">
            <a:avLst/>
          </a:prstGeom>
        </p:spPr>
      </p:pic>
    </p:spTree>
    <p:custDataLst>
      <p:tags r:id="rId1"/>
    </p:custDataLst>
    <p:extLst>
      <p:ext uri="{BB962C8B-B14F-4D97-AF65-F5344CB8AC3E}">
        <p14:creationId xmlns:p14="http://schemas.microsoft.com/office/powerpoint/2010/main" val="380144050"/>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s" dirty="0"/>
              <a:t>Salud del personal</a:t>
            </a:r>
          </a:p>
        </p:txBody>
      </p:sp>
      <p:sp>
        <p:nvSpPr>
          <p:cNvPr id="3" name="Content Placeholder 2"/>
          <p:cNvSpPr>
            <a:spLocks noGrp="1"/>
          </p:cNvSpPr>
          <p:nvPr>
            <p:ph idx="1"/>
            <p:custDataLst>
              <p:tags r:id="rId3"/>
            </p:custDataLst>
          </p:nvPr>
        </p:nvSpPr>
        <p:spPr/>
        <p:txBody>
          <a:bodyPr>
            <a:normAutofit/>
          </a:bodyPr>
          <a:lstStyle/>
          <a:p>
            <a:pPr marL="0" indent="0">
              <a:buNone/>
            </a:pPr>
            <a:r>
              <a:rPr lang="es" dirty="0">
                <a:solidFill>
                  <a:srgbClr val="0072BC"/>
                </a:solidFill>
                <a:latin typeface="Arial" panose="020B0604020202020204" pitchFamily="34" charset="0"/>
                <a:cs typeface="Arial" panose="020B0604020202020204" pitchFamily="34" charset="0"/>
              </a:rPr>
              <a:t>Requisitos de vacunación</a:t>
            </a:r>
          </a:p>
          <a:p>
            <a:r>
              <a:rPr lang="es" dirty="0">
                <a:solidFill>
                  <a:srgbClr val="003473"/>
                </a:solidFill>
                <a:latin typeface="Arial" panose="020B0604020202020204" pitchFamily="34" charset="0"/>
                <a:cs typeface="Arial" panose="020B0604020202020204" pitchFamily="34" charset="0"/>
              </a:rPr>
              <a:t>Gripe (anual)</a:t>
            </a:r>
          </a:p>
          <a:p>
            <a:r>
              <a:rPr lang="es" dirty="0">
                <a:solidFill>
                  <a:srgbClr val="003473"/>
                </a:solidFill>
                <a:latin typeface="Arial" panose="020B0604020202020204" pitchFamily="34" charset="0"/>
                <a:cs typeface="Arial" panose="020B0604020202020204" pitchFamily="34" charset="0"/>
              </a:rPr>
              <a:t>Tos ferina </a:t>
            </a:r>
          </a:p>
          <a:p>
            <a:r>
              <a:rPr lang="es" dirty="0">
                <a:solidFill>
                  <a:srgbClr val="003473"/>
                </a:solidFill>
                <a:latin typeface="Arial" panose="020B0604020202020204" pitchFamily="34" charset="0"/>
                <a:cs typeface="Arial" panose="020B0604020202020204" pitchFamily="34" charset="0"/>
              </a:rPr>
              <a:t>Sarampión </a:t>
            </a: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r>
              <a:rPr lang="es" sz="2400" dirty="0">
                <a:solidFill>
                  <a:srgbClr val="F7941E"/>
                </a:solidFill>
                <a:latin typeface="Arial" panose="020B0604020202020204" pitchFamily="34" charset="0"/>
                <a:cs typeface="Arial" panose="020B0604020202020204" pitchFamily="34" charset="0"/>
              </a:rPr>
              <a:t>Un profesional médico primario podría recomendar vacunas adicionales en base a su salud e historial de vacunación.</a:t>
            </a:r>
          </a:p>
        </p:txBody>
      </p:sp>
      <p:pic>
        <p:nvPicPr>
          <p:cNvPr id="4" name="Picture 3">
            <a:extLst>
              <a:ext uri="{FF2B5EF4-FFF2-40B4-BE49-F238E27FC236}">
                <a16:creationId xmlns:a16="http://schemas.microsoft.com/office/drawing/2014/main" id="{BBEA81B9-75CC-4D1E-B8B1-190CA63E98B3}"/>
              </a:ext>
            </a:extLst>
          </p:cNvPr>
          <p:cNvPicPr>
            <a:picLocks noChangeAspect="1"/>
          </p:cNvPicPr>
          <p:nvPr/>
        </p:nvPicPr>
        <p:blipFill>
          <a:blip r:embed="rId6"/>
          <a:stretch>
            <a:fillRect/>
          </a:stretch>
        </p:blipFill>
        <p:spPr>
          <a:xfrm>
            <a:off x="5584395" y="1417638"/>
            <a:ext cx="5477218" cy="3646914"/>
          </a:xfrm>
          <a:prstGeom prst="rect">
            <a:avLst/>
          </a:prstGeom>
        </p:spPr>
      </p:pic>
    </p:spTree>
    <p:custDataLst>
      <p:tags r:id="rId1"/>
    </p:custDataLst>
    <p:extLst>
      <p:ext uri="{BB962C8B-B14F-4D97-AF65-F5344CB8AC3E}">
        <p14:creationId xmlns:p14="http://schemas.microsoft.com/office/powerpoint/2010/main" val="2606106164"/>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s" dirty="0"/>
              <a:t>Salud del personal</a:t>
            </a:r>
          </a:p>
        </p:txBody>
      </p:sp>
      <p:sp>
        <p:nvSpPr>
          <p:cNvPr id="3" name="Content Placeholder 2"/>
          <p:cNvSpPr>
            <a:spLocks noGrp="1"/>
          </p:cNvSpPr>
          <p:nvPr>
            <p:ph idx="1"/>
            <p:custDataLst>
              <p:tags r:id="rId3"/>
            </p:custDataLst>
          </p:nvPr>
        </p:nvSpPr>
        <p:spPr>
          <a:xfrm>
            <a:off x="609600" y="1466832"/>
            <a:ext cx="6565657" cy="4525963"/>
          </a:xfrm>
        </p:spPr>
        <p:txBody>
          <a:bodyPr/>
          <a:lstStyle/>
          <a:p>
            <a:pPr marL="0" indent="0">
              <a:buNone/>
            </a:pPr>
            <a:r>
              <a:rPr lang="es" sz="2800" dirty="0">
                <a:solidFill>
                  <a:srgbClr val="003473"/>
                </a:solidFill>
                <a:latin typeface="Arial" panose="020B0604020202020204" pitchFamily="34" charset="0"/>
                <a:cs typeface="Arial" panose="020B0604020202020204" pitchFamily="34" charset="0"/>
              </a:rPr>
              <a:t>Establecer políticas para: </a:t>
            </a:r>
          </a:p>
          <a:p>
            <a:r>
              <a:rPr lang="es" sz="2800" dirty="0">
                <a:solidFill>
                  <a:srgbClr val="003473"/>
                </a:solidFill>
                <a:latin typeface="Arial" panose="020B0604020202020204" pitchFamily="34" charset="0"/>
                <a:cs typeface="Arial" panose="020B0604020202020204" pitchFamily="34" charset="0"/>
              </a:rPr>
              <a:t>Pruebas de detección previo al empleo y exámenes de rutina regulares</a:t>
            </a:r>
          </a:p>
          <a:p>
            <a:r>
              <a:rPr lang="es" sz="2800" dirty="0">
                <a:solidFill>
                  <a:srgbClr val="003473"/>
                </a:solidFill>
                <a:latin typeface="Arial" panose="020B0604020202020204" pitchFamily="34" charset="0"/>
                <a:cs typeface="Arial" panose="020B0604020202020204" pitchFamily="34" charset="0"/>
              </a:rPr>
              <a:t>Exclusión por enfermedad </a:t>
            </a:r>
          </a:p>
          <a:p>
            <a:r>
              <a:rPr lang="es" sz="2800" dirty="0">
                <a:solidFill>
                  <a:srgbClr val="003473"/>
                </a:solidFill>
                <a:latin typeface="Arial" panose="020B0604020202020204" pitchFamily="34" charset="0"/>
                <a:cs typeface="Arial" panose="020B0604020202020204" pitchFamily="34" charset="0"/>
              </a:rPr>
              <a:t>Seguimiento de las precaucaciones normativas </a:t>
            </a:r>
          </a:p>
          <a:p>
            <a:r>
              <a:rPr lang="es" sz="2800" dirty="0">
                <a:solidFill>
                  <a:srgbClr val="003473"/>
                </a:solidFill>
                <a:latin typeface="Arial" panose="020B0604020202020204" pitchFamily="34" charset="0"/>
                <a:cs typeface="Arial" panose="020B0604020202020204" pitchFamily="34" charset="0"/>
              </a:rPr>
              <a:t>Prácticas para levantar objetos de forma segura</a:t>
            </a: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pic>
        <p:nvPicPr>
          <p:cNvPr id="4" name="Picture 3" descr="A person blowing her nose&#10;&#10;Description automatically generated">
            <a:extLst>
              <a:ext uri="{FF2B5EF4-FFF2-40B4-BE49-F238E27FC236}">
                <a16:creationId xmlns:a16="http://schemas.microsoft.com/office/drawing/2014/main" id="{FA149870-BB87-ED3D-D6B2-8D4788D63E8B}"/>
              </a:ext>
            </a:extLst>
          </p:cNvPr>
          <p:cNvPicPr>
            <a:picLocks noChangeAspect="1"/>
          </p:cNvPicPr>
          <p:nvPr/>
        </p:nvPicPr>
        <p:blipFill rotWithShape="1">
          <a:blip r:embed="rId6"/>
          <a:srcRect l="5799" r="8548"/>
          <a:stretch/>
        </p:blipFill>
        <p:spPr>
          <a:xfrm>
            <a:off x="7175257" y="1600202"/>
            <a:ext cx="5016743" cy="3904677"/>
          </a:xfrm>
          <a:prstGeom prst="rect">
            <a:avLst/>
          </a:prstGeom>
        </p:spPr>
      </p:pic>
    </p:spTree>
    <p:custDataLst>
      <p:tags r:id="rId1"/>
    </p:custDataLst>
    <p:extLst>
      <p:ext uri="{BB962C8B-B14F-4D97-AF65-F5344CB8AC3E}">
        <p14:creationId xmlns:p14="http://schemas.microsoft.com/office/powerpoint/2010/main" val="2701475319"/>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524000" y="0"/>
            <a:ext cx="9144000" cy="1417638"/>
          </a:xfrm>
          <a:noFill/>
        </p:spPr>
        <p:txBody>
          <a:bodyPr>
            <a:normAutofit fontScale="90000"/>
          </a:bodyPr>
          <a:lstStyle/>
          <a:p>
            <a:r>
              <a:rPr lang="es" dirty="0"/>
              <a:t>Proveedoras de cuidado infantil embarazadas</a:t>
            </a:r>
          </a:p>
        </p:txBody>
      </p:sp>
      <p:sp>
        <p:nvSpPr>
          <p:cNvPr id="3" name="Content Placeholder 2"/>
          <p:cNvSpPr>
            <a:spLocks noGrp="1"/>
          </p:cNvSpPr>
          <p:nvPr>
            <p:ph idx="1"/>
            <p:custDataLst>
              <p:tags r:id="rId3"/>
            </p:custDataLst>
          </p:nvPr>
        </p:nvSpPr>
        <p:spPr/>
        <p:txBody>
          <a:bodyPr>
            <a:normAutofit fontScale="95000"/>
          </a:bodyPr>
          <a:lstStyle/>
          <a:p>
            <a:r>
              <a:rPr lang="es" sz="2800" dirty="0">
                <a:solidFill>
                  <a:srgbClr val="003473"/>
                </a:solidFill>
                <a:latin typeface="Arial" panose="020B0604020202020204" pitchFamily="34" charset="0"/>
                <a:cs typeface="Arial" panose="020B0604020202020204" pitchFamily="34" charset="0"/>
              </a:rPr>
              <a:t>Algunas enfermedades contagiosas de la niñez pueden ser nocivas para el feto o recién nacido (varicela, CMV, eritema infeccioso, rubéola, gripe).</a:t>
            </a:r>
          </a:p>
          <a:p>
            <a:r>
              <a:rPr lang="es" sz="2800" dirty="0">
                <a:solidFill>
                  <a:srgbClr val="003473"/>
                </a:solidFill>
                <a:latin typeface="Arial" panose="020B0604020202020204" pitchFamily="34" charset="0"/>
                <a:cs typeface="Arial" panose="020B0604020202020204" pitchFamily="34" charset="0"/>
              </a:rPr>
              <a:t>Si está embarazada, procure cuidado prenatal regularmente. Infórmele a su profesional médico de su ocupación. </a:t>
            </a:r>
          </a:p>
          <a:p>
            <a:r>
              <a:rPr lang="es" sz="2800" dirty="0">
                <a:solidFill>
                  <a:srgbClr val="003473"/>
                </a:solidFill>
                <a:latin typeface="Arial" panose="020B0604020202020204" pitchFamily="34" charset="0"/>
                <a:cs typeface="Arial" panose="020B0604020202020204" pitchFamily="34" charset="0"/>
              </a:rPr>
              <a:t>Las vacunas y el seguimiento de precauciones normativas protegen a las mujeres embarazadas de contraer enfermedades infecciosas.</a:t>
            </a: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949763183"/>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Autofit/>
          </a:bodyPr>
          <a:lstStyle/>
          <a:p>
            <a:r>
              <a:rPr lang="es" sz="4000" dirty="0"/>
              <a:t>La comunicación en caso de enfermedades</a:t>
            </a:r>
          </a:p>
        </p:txBody>
      </p:sp>
      <p:sp>
        <p:nvSpPr>
          <p:cNvPr id="3" name="Content Placeholder 2"/>
          <p:cNvSpPr>
            <a:spLocks noGrp="1"/>
          </p:cNvSpPr>
          <p:nvPr>
            <p:ph idx="1"/>
            <p:custDataLst>
              <p:tags r:id="rId3"/>
            </p:custDataLst>
          </p:nvPr>
        </p:nvSpPr>
        <p:spPr/>
        <p:txBody>
          <a:bodyPr>
            <a:normAutofit/>
          </a:bodyPr>
          <a:lstStyle/>
          <a:p>
            <a:r>
              <a:rPr lang="es" sz="2800" dirty="0">
                <a:solidFill>
                  <a:srgbClr val="003473"/>
                </a:solidFill>
                <a:latin typeface="Arial" panose="020B0604020202020204" pitchFamily="34" charset="0"/>
                <a:cs typeface="Arial" panose="020B0604020202020204" pitchFamily="34" charset="0"/>
              </a:rPr>
              <a:t>Repase todas las políticas de salud y seguridad antes de matricular a un niño. </a:t>
            </a:r>
          </a:p>
          <a:p>
            <a:pPr lvl="0"/>
            <a:r>
              <a:rPr lang="es" sz="2800" dirty="0">
                <a:solidFill>
                  <a:srgbClr val="003473"/>
                </a:solidFill>
                <a:latin typeface="Arial" panose="020B0604020202020204" pitchFamily="34" charset="0"/>
                <a:cs typeface="Arial" panose="020B0604020202020204" pitchFamily="34" charset="0"/>
              </a:rPr>
              <a:t>Comunique los cambios en las políticas de salud y seguridad:</a:t>
            </a:r>
          </a:p>
          <a:p>
            <a:pPr lvl="1"/>
            <a:r>
              <a:rPr lang="es" sz="2400" dirty="0">
                <a:solidFill>
                  <a:srgbClr val="003473"/>
                </a:solidFill>
                <a:latin typeface="Arial" panose="020B0604020202020204" pitchFamily="34" charset="0"/>
                <a:cs typeface="Arial" panose="020B0604020202020204" pitchFamily="34" charset="0"/>
              </a:rPr>
              <a:t> en las reuniones de padres</a:t>
            </a:r>
          </a:p>
          <a:p>
            <a:pPr lvl="1"/>
            <a:r>
              <a:rPr lang="es" sz="2400" dirty="0">
                <a:solidFill>
                  <a:srgbClr val="003473"/>
                </a:solidFill>
                <a:latin typeface="Arial" panose="020B0604020202020204" pitchFamily="34" charset="0"/>
                <a:cs typeface="Arial" panose="020B0604020202020204" pitchFamily="34" charset="0"/>
              </a:rPr>
              <a:t>en su manual para los padres</a:t>
            </a:r>
          </a:p>
          <a:p>
            <a:pPr lvl="1"/>
            <a:r>
              <a:rPr lang="es" sz="2400" dirty="0">
                <a:solidFill>
                  <a:srgbClr val="003473"/>
                </a:solidFill>
                <a:latin typeface="Arial" panose="020B0604020202020204" pitchFamily="34" charset="0"/>
                <a:cs typeface="Arial" panose="020B0604020202020204" pitchFamily="34" charset="0"/>
              </a:rPr>
              <a:t>por medio de boletines informativos, folletos, publicación en tableros de anuncios</a:t>
            </a:r>
          </a:p>
          <a:p>
            <a:pPr lvl="1"/>
            <a:r>
              <a:rPr lang="es" sz="2400" dirty="0">
                <a:solidFill>
                  <a:srgbClr val="003473"/>
                </a:solidFill>
                <a:latin typeface="Arial" panose="020B0604020202020204" pitchFamily="34" charset="0"/>
                <a:cs typeface="Arial" panose="020B0604020202020204" pitchFamily="34" charset="0"/>
              </a:rPr>
              <a:t>verbalmente, al saludar o despedirse de los padres al comienzo y final de cada día.</a:t>
            </a: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840181843"/>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Autofit/>
          </a:bodyPr>
          <a:lstStyle/>
          <a:p>
            <a:pPr lvl="0"/>
            <a:r>
              <a:rPr lang="es" sz="4000" dirty="0"/>
              <a:t>La comunicación con profesionales de la salud</a:t>
            </a:r>
          </a:p>
        </p:txBody>
      </p:sp>
      <p:sp>
        <p:nvSpPr>
          <p:cNvPr id="3" name="Content Placeholder 2"/>
          <p:cNvSpPr>
            <a:spLocks noGrp="1"/>
          </p:cNvSpPr>
          <p:nvPr>
            <p:ph idx="1"/>
            <p:custDataLst>
              <p:tags r:id="rId3"/>
            </p:custDataLst>
          </p:nvPr>
        </p:nvSpPr>
        <p:spPr/>
        <p:txBody>
          <a:bodyPr>
            <a:normAutofit fontScale="95000"/>
          </a:bodyPr>
          <a:lstStyle/>
          <a:p>
            <a:r>
              <a:rPr lang="es" sz="2800" dirty="0">
                <a:solidFill>
                  <a:srgbClr val="003473"/>
                </a:solidFill>
                <a:latin typeface="Arial" panose="020B0604020202020204" pitchFamily="34" charset="0"/>
                <a:cs typeface="Arial" panose="020B0604020202020204" pitchFamily="34" charset="0"/>
              </a:rPr>
              <a:t>Por lo general, se comunicará con el profesional de la salud </a:t>
            </a:r>
            <a:r>
              <a:rPr lang="es" sz="2800" dirty="0">
                <a:solidFill>
                  <a:srgbClr val="0072BC"/>
                </a:solidFill>
                <a:latin typeface="Arial" panose="020B0604020202020204" pitchFamily="34" charset="0"/>
                <a:cs typeface="Arial" panose="020B0604020202020204" pitchFamily="34" charset="0"/>
              </a:rPr>
              <a:t>a través de los padres</a:t>
            </a:r>
            <a:r>
              <a:rPr lang="es" sz="2800" dirty="0">
                <a:solidFill>
                  <a:srgbClr val="003473"/>
                </a:solidFill>
                <a:latin typeface="Arial" panose="020B0604020202020204" pitchFamily="34" charset="0"/>
                <a:cs typeface="Arial" panose="020B0604020202020204" pitchFamily="34" charset="0"/>
              </a:rPr>
              <a:t>.</a:t>
            </a:r>
          </a:p>
          <a:p>
            <a:r>
              <a:rPr lang="es" sz="2800" dirty="0">
                <a:solidFill>
                  <a:srgbClr val="003473"/>
                </a:solidFill>
                <a:latin typeface="Arial" panose="020B0604020202020204" pitchFamily="34" charset="0"/>
                <a:cs typeface="Arial" panose="020B0604020202020204" pitchFamily="34" charset="0"/>
              </a:rPr>
              <a:t>Utilice un “Formulario de intercambio de información con el profesional de salud” para </a:t>
            </a:r>
            <a:r>
              <a:rPr lang="es" sz="2800" dirty="0">
                <a:solidFill>
                  <a:srgbClr val="0072BC"/>
                </a:solidFill>
                <a:latin typeface="Arial" panose="020B0604020202020204" pitchFamily="34" charset="0"/>
                <a:cs typeface="Arial" panose="020B0604020202020204" pitchFamily="34" charset="0"/>
              </a:rPr>
              <a:t>anotar sus inquietudes</a:t>
            </a:r>
            <a:r>
              <a:rPr lang="es" sz="2800" dirty="0">
                <a:solidFill>
                  <a:srgbClr val="003473"/>
                </a:solidFill>
                <a:latin typeface="Arial" panose="020B0604020202020204" pitchFamily="34" charset="0"/>
                <a:cs typeface="Arial" panose="020B0604020202020204" pitchFamily="34" charset="0"/>
              </a:rPr>
              <a:t>. O simplemente escriba una nota sencilla.</a:t>
            </a:r>
          </a:p>
          <a:p>
            <a:r>
              <a:rPr lang="es" sz="2800" dirty="0">
                <a:solidFill>
                  <a:srgbClr val="003473"/>
                </a:solidFill>
                <a:latin typeface="Arial" panose="020B0604020202020204" pitchFamily="34" charset="0"/>
                <a:cs typeface="Arial" panose="020B0604020202020204" pitchFamily="34" charset="0"/>
              </a:rPr>
              <a:t>No podrá hablar con el médico o clínica directamente sin el permiso escrito de los padres (consulte el “Formulario de consentimiento para divulgar información médica”).</a:t>
            </a:r>
          </a:p>
          <a:p>
            <a:endParaRPr lang="en-US" sz="28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737879393"/>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DESIGN_ID_1_CUSTOM DESIGN" val="AiqcW4lA"/>
  <p:tag name="ARTICULATE_DESIGN_ID_2_CUSTOM DESIGN" val="ohdVWYNZ"/>
  <p:tag name="ARTICULATE_DESIGN_ID_CUSTOM DESIGN" val="IShHG2mq"/>
  <p:tag name="ARTICULATE_DESIGN_ID_OFFICE THEME" val="j5Yzrjm6"/>
  <p:tag name="ARTICULATE_SLIDE_COUNT" val="116"/>
  <p:tag name="ARTICULATE_SLIDE_THUMBNAIL_REFRESH" val="1"/>
  <p:tag name="AS_OS" val="Mac OS X 10.13 unknown"/>
  <p:tag name="AS_RELEASE_DATE" val="2017.10.31"/>
  <p:tag name="AS_TITLE" val="Aspose.Slides for Java"/>
  <p:tag name="AS_VERSION" val="17.1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S_UNIQUEID" val="61"/>
</p:tagLst>
</file>

<file path=ppt/tags/tag101.xml><?xml version="1.0" encoding="utf-8"?>
<p:tagLst xmlns:a="http://schemas.openxmlformats.org/drawingml/2006/main" xmlns:r="http://schemas.openxmlformats.org/officeDocument/2006/relationships" xmlns:p="http://schemas.openxmlformats.org/presentationml/2006/main">
  <p:tag name="AS_UNIQUEID" val="62"/>
</p:tagLst>
</file>

<file path=ppt/tags/tag102.xml><?xml version="1.0" encoding="utf-8"?>
<p:tagLst xmlns:a="http://schemas.openxmlformats.org/drawingml/2006/main" xmlns:r="http://schemas.openxmlformats.org/officeDocument/2006/relationships" xmlns:p="http://schemas.openxmlformats.org/presentationml/2006/main">
  <p:tag name="AS_UNIQUEID" val="63"/>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S_UNIQUEID" val="68"/>
</p:tagLst>
</file>

<file path=ppt/tags/tag105.xml><?xml version="1.0" encoding="utf-8"?>
<p:tagLst xmlns:a="http://schemas.openxmlformats.org/drawingml/2006/main" xmlns:r="http://schemas.openxmlformats.org/officeDocument/2006/relationships" xmlns:p="http://schemas.openxmlformats.org/presentationml/2006/main">
  <p:tag name="AS_UNIQUEID" val="69"/>
</p:tagLst>
</file>

<file path=ppt/tags/tag106.xml><?xml version="1.0" encoding="utf-8"?>
<p:tagLst xmlns:a="http://schemas.openxmlformats.org/drawingml/2006/main" xmlns:r="http://schemas.openxmlformats.org/officeDocument/2006/relationships" xmlns:p="http://schemas.openxmlformats.org/presentationml/2006/main">
  <p:tag name="AS_UNIQUEID" val="70"/>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S_UNIQUEID" val="79"/>
</p:tagLst>
</file>

<file path=ppt/tags/tag109.xml><?xml version="1.0" encoding="utf-8"?>
<p:tagLst xmlns:a="http://schemas.openxmlformats.org/drawingml/2006/main" xmlns:r="http://schemas.openxmlformats.org/officeDocument/2006/relationships" xmlns:p="http://schemas.openxmlformats.org/presentationml/2006/main">
  <p:tag name="AS_UNIQUEID" val="80"/>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S_UNIQUEID" val="75"/>
</p:tagLst>
</file>

<file path=ppt/tags/tag111.xml><?xml version="1.0" encoding="utf-8"?>
<p:tagLst xmlns:a="http://schemas.openxmlformats.org/drawingml/2006/main" xmlns:r="http://schemas.openxmlformats.org/officeDocument/2006/relationships" xmlns:p="http://schemas.openxmlformats.org/presentationml/2006/main">
  <p:tag name="AS_UNIQUEID" val="76"/>
</p:tagLst>
</file>

<file path=ppt/tags/tag112.xml><?xml version="1.0" encoding="utf-8"?>
<p:tagLst xmlns:a="http://schemas.openxmlformats.org/drawingml/2006/main" xmlns:r="http://schemas.openxmlformats.org/officeDocument/2006/relationships" xmlns:p="http://schemas.openxmlformats.org/presentationml/2006/main">
  <p:tag name="AS_UNIQUEID" val="77"/>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S_UNIQUEID" val="86"/>
</p:tagLst>
</file>

<file path=ppt/tags/tag115.xml><?xml version="1.0" encoding="utf-8"?>
<p:tagLst xmlns:a="http://schemas.openxmlformats.org/drawingml/2006/main" xmlns:r="http://schemas.openxmlformats.org/officeDocument/2006/relationships" xmlns:p="http://schemas.openxmlformats.org/presentationml/2006/main">
  <p:tag name="AS_UNIQUEID" val="87"/>
</p:tagLst>
</file>

<file path=ppt/tags/tag116.xml><?xml version="1.0" encoding="utf-8"?>
<p:tagLst xmlns:a="http://schemas.openxmlformats.org/drawingml/2006/main" xmlns:r="http://schemas.openxmlformats.org/officeDocument/2006/relationships" xmlns:p="http://schemas.openxmlformats.org/presentationml/2006/main">
  <p:tag name="AS_UNIQUEID" val="82"/>
</p:tagLst>
</file>

<file path=ppt/tags/tag117.xml><?xml version="1.0" encoding="utf-8"?>
<p:tagLst xmlns:a="http://schemas.openxmlformats.org/drawingml/2006/main" xmlns:r="http://schemas.openxmlformats.org/officeDocument/2006/relationships" xmlns:p="http://schemas.openxmlformats.org/presentationml/2006/main">
  <p:tag name="AS_UNIQUEID" val="83"/>
</p:tagLst>
</file>

<file path=ppt/tags/tag118.xml><?xml version="1.0" encoding="utf-8"?>
<p:tagLst xmlns:a="http://schemas.openxmlformats.org/drawingml/2006/main" xmlns:r="http://schemas.openxmlformats.org/officeDocument/2006/relationships" xmlns:p="http://schemas.openxmlformats.org/presentationml/2006/main">
  <p:tag name="AS_UNIQUEID" val="84"/>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S_UNIQUEID" val="93"/>
</p:tagLst>
</file>

<file path=ppt/tags/tag121.xml><?xml version="1.0" encoding="utf-8"?>
<p:tagLst xmlns:a="http://schemas.openxmlformats.org/drawingml/2006/main" xmlns:r="http://schemas.openxmlformats.org/officeDocument/2006/relationships" xmlns:p="http://schemas.openxmlformats.org/presentationml/2006/main">
  <p:tag name="AS_UNIQUEID" val="94"/>
</p:tagLst>
</file>

<file path=ppt/tags/tag122.xml><?xml version="1.0" encoding="utf-8"?>
<p:tagLst xmlns:a="http://schemas.openxmlformats.org/drawingml/2006/main" xmlns:r="http://schemas.openxmlformats.org/officeDocument/2006/relationships" xmlns:p="http://schemas.openxmlformats.org/presentationml/2006/main">
  <p:tag name="AS_UNIQUEID" val="89"/>
</p:tagLst>
</file>

<file path=ppt/tags/tag123.xml><?xml version="1.0" encoding="utf-8"?>
<p:tagLst xmlns:a="http://schemas.openxmlformats.org/drawingml/2006/main" xmlns:r="http://schemas.openxmlformats.org/officeDocument/2006/relationships" xmlns:p="http://schemas.openxmlformats.org/presentationml/2006/main">
  <p:tag name="AS_UNIQUEID" val="90"/>
</p:tagLst>
</file>

<file path=ppt/tags/tag124.xml><?xml version="1.0" encoding="utf-8"?>
<p:tagLst xmlns:a="http://schemas.openxmlformats.org/drawingml/2006/main" xmlns:r="http://schemas.openxmlformats.org/officeDocument/2006/relationships" xmlns:p="http://schemas.openxmlformats.org/presentationml/2006/main">
  <p:tag name="AS_UNIQUEID" val="9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S_UNIQUEID" val="100"/>
</p:tagLst>
</file>

<file path=ppt/tags/tag127.xml><?xml version="1.0" encoding="utf-8"?>
<p:tagLst xmlns:a="http://schemas.openxmlformats.org/drawingml/2006/main" xmlns:r="http://schemas.openxmlformats.org/officeDocument/2006/relationships" xmlns:p="http://schemas.openxmlformats.org/presentationml/2006/main">
  <p:tag name="AS_UNIQUEID" val="101"/>
</p:tagLst>
</file>

<file path=ppt/tags/tag128.xml><?xml version="1.0" encoding="utf-8"?>
<p:tagLst xmlns:a="http://schemas.openxmlformats.org/drawingml/2006/main" xmlns:r="http://schemas.openxmlformats.org/officeDocument/2006/relationships" xmlns:p="http://schemas.openxmlformats.org/presentationml/2006/main">
  <p:tag name="AS_UNIQUEID" val="96"/>
</p:tagLst>
</file>

<file path=ppt/tags/tag129.xml><?xml version="1.0" encoding="utf-8"?>
<p:tagLst xmlns:a="http://schemas.openxmlformats.org/drawingml/2006/main" xmlns:r="http://schemas.openxmlformats.org/officeDocument/2006/relationships" xmlns:p="http://schemas.openxmlformats.org/presentationml/2006/main">
  <p:tag name="AS_UNIQUEID" val="97"/>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S_UNIQUEID" val="98"/>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S_UNIQUEID" val="128"/>
</p:tagLst>
</file>

<file path=ppt/tags/tag135.xml><?xml version="1.0" encoding="utf-8"?>
<p:tagLst xmlns:a="http://schemas.openxmlformats.org/drawingml/2006/main" xmlns:r="http://schemas.openxmlformats.org/officeDocument/2006/relationships" xmlns:p="http://schemas.openxmlformats.org/presentationml/2006/main">
  <p:tag name="AS_UNIQUEID" val="129"/>
</p:tagLst>
</file>

<file path=ppt/tags/tag136.xml><?xml version="1.0" encoding="utf-8"?>
<p:tagLst xmlns:a="http://schemas.openxmlformats.org/drawingml/2006/main" xmlns:r="http://schemas.openxmlformats.org/officeDocument/2006/relationships" xmlns:p="http://schemas.openxmlformats.org/presentationml/2006/main">
  <p:tag name="AS_UNIQUEID" val="124"/>
</p:tagLst>
</file>

<file path=ppt/tags/tag137.xml><?xml version="1.0" encoding="utf-8"?>
<p:tagLst xmlns:a="http://schemas.openxmlformats.org/drawingml/2006/main" xmlns:r="http://schemas.openxmlformats.org/officeDocument/2006/relationships" xmlns:p="http://schemas.openxmlformats.org/presentationml/2006/main">
  <p:tag name="AS_UNIQUEID" val="125"/>
</p:tagLst>
</file>

<file path=ppt/tags/tag138.xml><?xml version="1.0" encoding="utf-8"?>
<p:tagLst xmlns:a="http://schemas.openxmlformats.org/drawingml/2006/main" xmlns:r="http://schemas.openxmlformats.org/officeDocument/2006/relationships" xmlns:p="http://schemas.openxmlformats.org/presentationml/2006/main">
  <p:tag name="AS_UNIQUEID" val="126"/>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S_UNIQUEID" val="136"/>
</p:tagLst>
</file>

<file path=ppt/tags/tag141.xml><?xml version="1.0" encoding="utf-8"?>
<p:tagLst xmlns:a="http://schemas.openxmlformats.org/drawingml/2006/main" xmlns:r="http://schemas.openxmlformats.org/officeDocument/2006/relationships" xmlns:p="http://schemas.openxmlformats.org/presentationml/2006/main">
  <p:tag name="AS_UNIQUEID" val="131"/>
</p:tagLst>
</file>

<file path=ppt/tags/tag142.xml><?xml version="1.0" encoding="utf-8"?>
<p:tagLst xmlns:a="http://schemas.openxmlformats.org/drawingml/2006/main" xmlns:r="http://schemas.openxmlformats.org/officeDocument/2006/relationships" xmlns:p="http://schemas.openxmlformats.org/presentationml/2006/main">
  <p:tag name="AS_UNIQUEID" val="132"/>
</p:tagLst>
</file>

<file path=ppt/tags/tag143.xml><?xml version="1.0" encoding="utf-8"?>
<p:tagLst xmlns:a="http://schemas.openxmlformats.org/drawingml/2006/main" xmlns:r="http://schemas.openxmlformats.org/officeDocument/2006/relationships" xmlns:p="http://schemas.openxmlformats.org/presentationml/2006/main">
  <p:tag name="AS_UNIQUEID" val="133"/>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S_UNIQUEID" val="149"/>
</p:tagLst>
</file>

<file path=ppt/tags/tag146.xml><?xml version="1.0" encoding="utf-8"?>
<p:tagLst xmlns:a="http://schemas.openxmlformats.org/drawingml/2006/main" xmlns:r="http://schemas.openxmlformats.org/officeDocument/2006/relationships" xmlns:p="http://schemas.openxmlformats.org/presentationml/2006/main">
  <p:tag name="AS_UNIQUEID" val="150"/>
</p:tagLst>
</file>

<file path=ppt/tags/tag147.xml><?xml version="1.0" encoding="utf-8"?>
<p:tagLst xmlns:a="http://schemas.openxmlformats.org/drawingml/2006/main" xmlns:r="http://schemas.openxmlformats.org/officeDocument/2006/relationships" xmlns:p="http://schemas.openxmlformats.org/presentationml/2006/main">
  <p:tag name="AS_UNIQUEID" val="145"/>
</p:tagLst>
</file>

<file path=ppt/tags/tag148.xml><?xml version="1.0" encoding="utf-8"?>
<p:tagLst xmlns:a="http://schemas.openxmlformats.org/drawingml/2006/main" xmlns:r="http://schemas.openxmlformats.org/officeDocument/2006/relationships" xmlns:p="http://schemas.openxmlformats.org/presentationml/2006/main">
  <p:tag name="AS_UNIQUEID" val="146"/>
</p:tagLst>
</file>

<file path=ppt/tags/tag149.xml><?xml version="1.0" encoding="utf-8"?>
<p:tagLst xmlns:a="http://schemas.openxmlformats.org/drawingml/2006/main" xmlns:r="http://schemas.openxmlformats.org/officeDocument/2006/relationships" xmlns:p="http://schemas.openxmlformats.org/presentationml/2006/main">
  <p:tag name="AS_UNIQUEID" val="147"/>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S_UNIQUEID" val="156"/>
</p:tagLst>
</file>

<file path=ppt/tags/tag152.xml><?xml version="1.0" encoding="utf-8"?>
<p:tagLst xmlns:a="http://schemas.openxmlformats.org/drawingml/2006/main" xmlns:r="http://schemas.openxmlformats.org/officeDocument/2006/relationships" xmlns:p="http://schemas.openxmlformats.org/presentationml/2006/main">
  <p:tag name="AS_UNIQUEID" val="157"/>
</p:tagLst>
</file>

<file path=ppt/tags/tag153.xml><?xml version="1.0" encoding="utf-8"?>
<p:tagLst xmlns:a="http://schemas.openxmlformats.org/drawingml/2006/main" xmlns:r="http://schemas.openxmlformats.org/officeDocument/2006/relationships" xmlns:p="http://schemas.openxmlformats.org/presentationml/2006/main">
  <p:tag name="AS_UNIQUEID" val="152"/>
</p:tagLst>
</file>

<file path=ppt/tags/tag154.xml><?xml version="1.0" encoding="utf-8"?>
<p:tagLst xmlns:a="http://schemas.openxmlformats.org/drawingml/2006/main" xmlns:r="http://schemas.openxmlformats.org/officeDocument/2006/relationships" xmlns:p="http://schemas.openxmlformats.org/presentationml/2006/main">
  <p:tag name="AS_UNIQUEID" val="153"/>
</p:tagLst>
</file>

<file path=ppt/tags/tag155.xml><?xml version="1.0" encoding="utf-8"?>
<p:tagLst xmlns:a="http://schemas.openxmlformats.org/drawingml/2006/main" xmlns:r="http://schemas.openxmlformats.org/officeDocument/2006/relationships" xmlns:p="http://schemas.openxmlformats.org/presentationml/2006/main">
  <p:tag name="AS_UNIQUEID" val="154"/>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S_UNIQUEID" val="176"/>
</p:tagLst>
</file>

<file path=ppt/tags/tag158.xml><?xml version="1.0" encoding="utf-8"?>
<p:tagLst xmlns:a="http://schemas.openxmlformats.org/drawingml/2006/main" xmlns:r="http://schemas.openxmlformats.org/officeDocument/2006/relationships" xmlns:p="http://schemas.openxmlformats.org/presentationml/2006/main">
  <p:tag name="AS_UNIQUEID" val="177"/>
</p:tagLst>
</file>

<file path=ppt/tags/tag159.xml><?xml version="1.0" encoding="utf-8"?>
<p:tagLst xmlns:a="http://schemas.openxmlformats.org/drawingml/2006/main" xmlns:r="http://schemas.openxmlformats.org/officeDocument/2006/relationships" xmlns:p="http://schemas.openxmlformats.org/presentationml/2006/main">
  <p:tag name="AS_UNIQUEID" val="172"/>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S_UNIQUEID" val="173"/>
</p:tagLst>
</file>

<file path=ppt/tags/tag161.xml><?xml version="1.0" encoding="utf-8"?>
<p:tagLst xmlns:a="http://schemas.openxmlformats.org/drawingml/2006/main" xmlns:r="http://schemas.openxmlformats.org/officeDocument/2006/relationships" xmlns:p="http://schemas.openxmlformats.org/presentationml/2006/main">
  <p:tag name="AS_UNIQUEID" val="174"/>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S_UNIQUEID" val="191"/>
</p:tagLst>
</file>

<file path=ppt/tags/tag164.xml><?xml version="1.0" encoding="utf-8"?>
<p:tagLst xmlns:a="http://schemas.openxmlformats.org/drawingml/2006/main" xmlns:r="http://schemas.openxmlformats.org/officeDocument/2006/relationships" xmlns:p="http://schemas.openxmlformats.org/presentationml/2006/main">
  <p:tag name="AS_UNIQUEID" val="192"/>
</p:tagLst>
</file>

<file path=ppt/tags/tag165.xml><?xml version="1.0" encoding="utf-8"?>
<p:tagLst xmlns:a="http://schemas.openxmlformats.org/drawingml/2006/main" xmlns:r="http://schemas.openxmlformats.org/officeDocument/2006/relationships" xmlns:p="http://schemas.openxmlformats.org/presentationml/2006/main">
  <p:tag name="AS_UNIQUEID" val="187"/>
</p:tagLst>
</file>

<file path=ppt/tags/tag166.xml><?xml version="1.0" encoding="utf-8"?>
<p:tagLst xmlns:a="http://schemas.openxmlformats.org/drawingml/2006/main" xmlns:r="http://schemas.openxmlformats.org/officeDocument/2006/relationships" xmlns:p="http://schemas.openxmlformats.org/presentationml/2006/main">
  <p:tag name="AS_UNIQUEID" val="188"/>
</p:tagLst>
</file>

<file path=ppt/tags/tag167.xml><?xml version="1.0" encoding="utf-8"?>
<p:tagLst xmlns:a="http://schemas.openxmlformats.org/drawingml/2006/main" xmlns:r="http://schemas.openxmlformats.org/officeDocument/2006/relationships" xmlns:p="http://schemas.openxmlformats.org/presentationml/2006/main">
  <p:tag name="AS_UNIQUEID" val="189"/>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S_UNIQUEID" val="198"/>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S_UNIQUEID" val="199"/>
</p:tagLst>
</file>

<file path=ppt/tags/tag171.xml><?xml version="1.0" encoding="utf-8"?>
<p:tagLst xmlns:a="http://schemas.openxmlformats.org/drawingml/2006/main" xmlns:r="http://schemas.openxmlformats.org/officeDocument/2006/relationships" xmlns:p="http://schemas.openxmlformats.org/presentationml/2006/main">
  <p:tag name="AS_UNIQUEID" val="200"/>
</p:tagLst>
</file>

<file path=ppt/tags/tag172.xml><?xml version="1.0" encoding="utf-8"?>
<p:tagLst xmlns:a="http://schemas.openxmlformats.org/drawingml/2006/main" xmlns:r="http://schemas.openxmlformats.org/officeDocument/2006/relationships" xmlns:p="http://schemas.openxmlformats.org/presentationml/2006/main">
  <p:tag name="AS_UNIQUEID" val="194"/>
</p:tagLst>
</file>

<file path=ppt/tags/tag173.xml><?xml version="1.0" encoding="utf-8"?>
<p:tagLst xmlns:a="http://schemas.openxmlformats.org/drawingml/2006/main" xmlns:r="http://schemas.openxmlformats.org/officeDocument/2006/relationships" xmlns:p="http://schemas.openxmlformats.org/presentationml/2006/main">
  <p:tag name="AS_UNIQUEID" val="195"/>
</p:tagLst>
</file>

<file path=ppt/tags/tag174.xml><?xml version="1.0" encoding="utf-8"?>
<p:tagLst xmlns:a="http://schemas.openxmlformats.org/drawingml/2006/main" xmlns:r="http://schemas.openxmlformats.org/officeDocument/2006/relationships" xmlns:p="http://schemas.openxmlformats.org/presentationml/2006/main">
  <p:tag name="AS_UNIQUEID" val="196"/>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S_UNIQUEID" val="206"/>
</p:tagLst>
</file>

<file path=ppt/tags/tag177.xml><?xml version="1.0" encoding="utf-8"?>
<p:tagLst xmlns:a="http://schemas.openxmlformats.org/drawingml/2006/main" xmlns:r="http://schemas.openxmlformats.org/officeDocument/2006/relationships" xmlns:p="http://schemas.openxmlformats.org/presentationml/2006/main">
  <p:tag name="AS_UNIQUEID" val="207"/>
</p:tagLst>
</file>

<file path=ppt/tags/tag178.xml><?xml version="1.0" encoding="utf-8"?>
<p:tagLst xmlns:a="http://schemas.openxmlformats.org/drawingml/2006/main" xmlns:r="http://schemas.openxmlformats.org/officeDocument/2006/relationships" xmlns:p="http://schemas.openxmlformats.org/presentationml/2006/main">
  <p:tag name="AS_UNIQUEID" val="208"/>
</p:tagLst>
</file>

<file path=ppt/tags/tag179.xml><?xml version="1.0" encoding="utf-8"?>
<p:tagLst xmlns:a="http://schemas.openxmlformats.org/drawingml/2006/main" xmlns:r="http://schemas.openxmlformats.org/officeDocument/2006/relationships" xmlns:p="http://schemas.openxmlformats.org/presentationml/2006/main">
  <p:tag name="AS_UNIQUEID" val="202"/>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S_UNIQUEID" val="203"/>
</p:tagLst>
</file>

<file path=ppt/tags/tag181.xml><?xml version="1.0" encoding="utf-8"?>
<p:tagLst xmlns:a="http://schemas.openxmlformats.org/drawingml/2006/main" xmlns:r="http://schemas.openxmlformats.org/officeDocument/2006/relationships" xmlns:p="http://schemas.openxmlformats.org/presentationml/2006/main">
  <p:tag name="AS_UNIQUEID" val="204"/>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S_UNIQUEID" val="228"/>
</p:tagLst>
</file>

<file path=ppt/tags/tag184.xml><?xml version="1.0" encoding="utf-8"?>
<p:tagLst xmlns:a="http://schemas.openxmlformats.org/drawingml/2006/main" xmlns:r="http://schemas.openxmlformats.org/officeDocument/2006/relationships" xmlns:p="http://schemas.openxmlformats.org/presentationml/2006/main">
  <p:tag name="AS_UNIQUEID" val="229"/>
</p:tagLst>
</file>

<file path=ppt/tags/tag185.xml><?xml version="1.0" encoding="utf-8"?>
<p:tagLst xmlns:a="http://schemas.openxmlformats.org/drawingml/2006/main" xmlns:r="http://schemas.openxmlformats.org/officeDocument/2006/relationships" xmlns:p="http://schemas.openxmlformats.org/presentationml/2006/main">
  <p:tag name="AS_UNIQUEID" val="224"/>
</p:tagLst>
</file>

<file path=ppt/tags/tag186.xml><?xml version="1.0" encoding="utf-8"?>
<p:tagLst xmlns:a="http://schemas.openxmlformats.org/drawingml/2006/main" xmlns:r="http://schemas.openxmlformats.org/officeDocument/2006/relationships" xmlns:p="http://schemas.openxmlformats.org/presentationml/2006/main">
  <p:tag name="AS_UNIQUEID" val="225"/>
</p:tagLst>
</file>

<file path=ppt/tags/tag187.xml><?xml version="1.0" encoding="utf-8"?>
<p:tagLst xmlns:a="http://schemas.openxmlformats.org/drawingml/2006/main" xmlns:r="http://schemas.openxmlformats.org/officeDocument/2006/relationships" xmlns:p="http://schemas.openxmlformats.org/presentationml/2006/main">
  <p:tag name="AS_UNIQUEID" val="226"/>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S_UNIQUEID" val="236"/>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S_UNIQUEID" val="231"/>
</p:tagLst>
</file>

<file path=ppt/tags/tag191.xml><?xml version="1.0" encoding="utf-8"?>
<p:tagLst xmlns:a="http://schemas.openxmlformats.org/drawingml/2006/main" xmlns:r="http://schemas.openxmlformats.org/officeDocument/2006/relationships" xmlns:p="http://schemas.openxmlformats.org/presentationml/2006/main">
  <p:tag name="AS_UNIQUEID" val="232"/>
</p:tagLst>
</file>

<file path=ppt/tags/tag192.xml><?xml version="1.0" encoding="utf-8"?>
<p:tagLst xmlns:a="http://schemas.openxmlformats.org/drawingml/2006/main" xmlns:r="http://schemas.openxmlformats.org/officeDocument/2006/relationships" xmlns:p="http://schemas.openxmlformats.org/presentationml/2006/main">
  <p:tag name="AS_UNIQUEID" val="233"/>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S_UNIQUEID" val="244"/>
</p:tagLst>
</file>

<file path=ppt/tags/tag195.xml><?xml version="1.0" encoding="utf-8"?>
<p:tagLst xmlns:a="http://schemas.openxmlformats.org/drawingml/2006/main" xmlns:r="http://schemas.openxmlformats.org/officeDocument/2006/relationships" xmlns:p="http://schemas.openxmlformats.org/presentationml/2006/main">
  <p:tag name="AS_UNIQUEID" val="245"/>
</p:tagLst>
</file>

<file path=ppt/tags/tag196.xml><?xml version="1.0" encoding="utf-8"?>
<p:tagLst xmlns:a="http://schemas.openxmlformats.org/drawingml/2006/main" xmlns:r="http://schemas.openxmlformats.org/officeDocument/2006/relationships" xmlns:p="http://schemas.openxmlformats.org/presentationml/2006/main">
  <p:tag name="AS_UNIQUEID" val="240"/>
</p:tagLst>
</file>

<file path=ppt/tags/tag197.xml><?xml version="1.0" encoding="utf-8"?>
<p:tagLst xmlns:a="http://schemas.openxmlformats.org/drawingml/2006/main" xmlns:r="http://schemas.openxmlformats.org/officeDocument/2006/relationships" xmlns:p="http://schemas.openxmlformats.org/presentationml/2006/main">
  <p:tag name="AS_UNIQUEID" val="241"/>
</p:tagLst>
</file>

<file path=ppt/tags/tag198.xml><?xml version="1.0" encoding="utf-8"?>
<p:tagLst xmlns:a="http://schemas.openxmlformats.org/drawingml/2006/main" xmlns:r="http://schemas.openxmlformats.org/officeDocument/2006/relationships" xmlns:p="http://schemas.openxmlformats.org/presentationml/2006/main">
  <p:tag name="AS_UNIQUEID" val="242"/>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S_UNIQUEID" val="294"/>
</p:tagLst>
</file>

<file path=ppt/tags/tag203.xml><?xml version="1.0" encoding="utf-8"?>
<p:tagLst xmlns:a="http://schemas.openxmlformats.org/drawingml/2006/main" xmlns:r="http://schemas.openxmlformats.org/officeDocument/2006/relationships" xmlns:p="http://schemas.openxmlformats.org/presentationml/2006/main">
  <p:tag name="AS_UNIQUEID" val="289"/>
</p:tagLst>
</file>

<file path=ppt/tags/tag204.xml><?xml version="1.0" encoding="utf-8"?>
<p:tagLst xmlns:a="http://schemas.openxmlformats.org/drawingml/2006/main" xmlns:r="http://schemas.openxmlformats.org/officeDocument/2006/relationships" xmlns:p="http://schemas.openxmlformats.org/presentationml/2006/main">
  <p:tag name="AS_UNIQUEID" val="290"/>
</p:tagLst>
</file>

<file path=ppt/tags/tag205.xml><?xml version="1.0" encoding="utf-8"?>
<p:tagLst xmlns:a="http://schemas.openxmlformats.org/drawingml/2006/main" xmlns:r="http://schemas.openxmlformats.org/officeDocument/2006/relationships" xmlns:p="http://schemas.openxmlformats.org/presentationml/2006/main">
  <p:tag name="AS_UNIQUEID" val="291"/>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AS_UNIQUEID" val="308"/>
</p:tagLst>
</file>

<file path=ppt/tags/tag209.xml><?xml version="1.0" encoding="utf-8"?>
<p:tagLst xmlns:a="http://schemas.openxmlformats.org/drawingml/2006/main" xmlns:r="http://schemas.openxmlformats.org/officeDocument/2006/relationships" xmlns:p="http://schemas.openxmlformats.org/presentationml/2006/main">
  <p:tag name="AS_UNIQUEID" val="309"/>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S_UNIQUEID" val="304"/>
</p:tagLst>
</file>

<file path=ppt/tags/tag211.xml><?xml version="1.0" encoding="utf-8"?>
<p:tagLst xmlns:a="http://schemas.openxmlformats.org/drawingml/2006/main" xmlns:r="http://schemas.openxmlformats.org/officeDocument/2006/relationships" xmlns:p="http://schemas.openxmlformats.org/presentationml/2006/main">
  <p:tag name="AS_UNIQUEID" val="305"/>
</p:tagLst>
</file>

<file path=ppt/tags/tag212.xml><?xml version="1.0" encoding="utf-8"?>
<p:tagLst xmlns:a="http://schemas.openxmlformats.org/drawingml/2006/main" xmlns:r="http://schemas.openxmlformats.org/officeDocument/2006/relationships" xmlns:p="http://schemas.openxmlformats.org/presentationml/2006/main">
  <p:tag name="AS_UNIQUEID" val="306"/>
</p:tagLst>
</file>

<file path=ppt/tags/tag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AS_UNIQUEID" val="323"/>
</p:tagLst>
</file>

<file path=ppt/tags/tag216.xml><?xml version="1.0" encoding="utf-8"?>
<p:tagLst xmlns:a="http://schemas.openxmlformats.org/drawingml/2006/main" xmlns:r="http://schemas.openxmlformats.org/officeDocument/2006/relationships" xmlns:p="http://schemas.openxmlformats.org/presentationml/2006/main">
  <p:tag name="AS_UNIQUEID" val="324"/>
</p:tagLst>
</file>

<file path=ppt/tags/tag217.xml><?xml version="1.0" encoding="utf-8"?>
<p:tagLst xmlns:a="http://schemas.openxmlformats.org/drawingml/2006/main" xmlns:r="http://schemas.openxmlformats.org/officeDocument/2006/relationships" xmlns:p="http://schemas.openxmlformats.org/presentationml/2006/main">
  <p:tag name="AS_UNIQUEID" val="319"/>
</p:tagLst>
</file>

<file path=ppt/tags/tag218.xml><?xml version="1.0" encoding="utf-8"?>
<p:tagLst xmlns:a="http://schemas.openxmlformats.org/drawingml/2006/main" xmlns:r="http://schemas.openxmlformats.org/officeDocument/2006/relationships" xmlns:p="http://schemas.openxmlformats.org/presentationml/2006/main">
  <p:tag name="AS_UNIQUEID" val="320"/>
</p:tagLst>
</file>

<file path=ppt/tags/tag219.xml><?xml version="1.0" encoding="utf-8"?>
<p:tagLst xmlns:a="http://schemas.openxmlformats.org/drawingml/2006/main" xmlns:r="http://schemas.openxmlformats.org/officeDocument/2006/relationships" xmlns:p="http://schemas.openxmlformats.org/presentationml/2006/main">
  <p:tag name="AS_UNIQUEID" val="32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AS_UNIQUEID" val="330"/>
</p:tagLst>
</file>

<file path=ppt/tags/tag222.xml><?xml version="1.0" encoding="utf-8"?>
<p:tagLst xmlns:a="http://schemas.openxmlformats.org/drawingml/2006/main" xmlns:r="http://schemas.openxmlformats.org/officeDocument/2006/relationships" xmlns:p="http://schemas.openxmlformats.org/presentationml/2006/main">
  <p:tag name="AS_UNIQUEID" val="326"/>
</p:tagLst>
</file>

<file path=ppt/tags/tag223.xml><?xml version="1.0" encoding="utf-8"?>
<p:tagLst xmlns:a="http://schemas.openxmlformats.org/drawingml/2006/main" xmlns:r="http://schemas.openxmlformats.org/officeDocument/2006/relationships" xmlns:p="http://schemas.openxmlformats.org/presentationml/2006/main">
  <p:tag name="AS_UNIQUEID" val="327"/>
</p:tagLst>
</file>

<file path=ppt/tags/tag224.xml><?xml version="1.0" encoding="utf-8"?>
<p:tagLst xmlns:a="http://schemas.openxmlformats.org/drawingml/2006/main" xmlns:r="http://schemas.openxmlformats.org/officeDocument/2006/relationships" xmlns:p="http://schemas.openxmlformats.org/presentationml/2006/main">
  <p:tag name="AS_UNIQUEID" val="328"/>
</p:tagLst>
</file>

<file path=ppt/tags/tag2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AS_UNIQUEID" val="337"/>
</p:tagLst>
</file>

<file path=ppt/tags/tag228.xml><?xml version="1.0" encoding="utf-8"?>
<p:tagLst xmlns:a="http://schemas.openxmlformats.org/drawingml/2006/main" xmlns:r="http://schemas.openxmlformats.org/officeDocument/2006/relationships" xmlns:p="http://schemas.openxmlformats.org/presentationml/2006/main">
  <p:tag name="AS_UNIQUEID" val="338"/>
</p:tagLst>
</file>

<file path=ppt/tags/tag229.xml><?xml version="1.0" encoding="utf-8"?>
<p:tagLst xmlns:a="http://schemas.openxmlformats.org/drawingml/2006/main" xmlns:r="http://schemas.openxmlformats.org/officeDocument/2006/relationships" xmlns:p="http://schemas.openxmlformats.org/presentationml/2006/main">
  <p:tag name="AS_UNIQUEID" val="333"/>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S_UNIQUEID" val="334"/>
</p:tagLst>
</file>

<file path=ppt/tags/tag231.xml><?xml version="1.0" encoding="utf-8"?>
<p:tagLst xmlns:a="http://schemas.openxmlformats.org/drawingml/2006/main" xmlns:r="http://schemas.openxmlformats.org/officeDocument/2006/relationships" xmlns:p="http://schemas.openxmlformats.org/presentationml/2006/main">
  <p:tag name="AS_UNIQUEID" val="335"/>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AS_UNIQUEID" val="344"/>
</p:tagLst>
</file>

<file path=ppt/tags/tag234.xml><?xml version="1.0" encoding="utf-8"?>
<p:tagLst xmlns:a="http://schemas.openxmlformats.org/drawingml/2006/main" xmlns:r="http://schemas.openxmlformats.org/officeDocument/2006/relationships" xmlns:p="http://schemas.openxmlformats.org/presentationml/2006/main">
  <p:tag name="AS_UNIQUEID" val="345"/>
</p:tagLst>
</file>

<file path=ppt/tags/tag235.xml><?xml version="1.0" encoding="utf-8"?>
<p:tagLst xmlns:a="http://schemas.openxmlformats.org/drawingml/2006/main" xmlns:r="http://schemas.openxmlformats.org/officeDocument/2006/relationships" xmlns:p="http://schemas.openxmlformats.org/presentationml/2006/main">
  <p:tag name="AS_UNIQUEID" val="340"/>
</p:tagLst>
</file>

<file path=ppt/tags/tag236.xml><?xml version="1.0" encoding="utf-8"?>
<p:tagLst xmlns:a="http://schemas.openxmlformats.org/drawingml/2006/main" xmlns:r="http://schemas.openxmlformats.org/officeDocument/2006/relationships" xmlns:p="http://schemas.openxmlformats.org/presentationml/2006/main">
  <p:tag name="AS_UNIQUEID" val="341"/>
</p:tagLst>
</file>

<file path=ppt/tags/tag237.xml><?xml version="1.0" encoding="utf-8"?>
<p:tagLst xmlns:a="http://schemas.openxmlformats.org/drawingml/2006/main" xmlns:r="http://schemas.openxmlformats.org/officeDocument/2006/relationships" xmlns:p="http://schemas.openxmlformats.org/presentationml/2006/main">
  <p:tag name="AS_UNIQUEID" val="342"/>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AS_UNIQUEID" val="35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S_UNIQUEID" val="352"/>
</p:tagLst>
</file>

<file path=ppt/tags/tag241.xml><?xml version="1.0" encoding="utf-8"?>
<p:tagLst xmlns:a="http://schemas.openxmlformats.org/drawingml/2006/main" xmlns:r="http://schemas.openxmlformats.org/officeDocument/2006/relationships" xmlns:p="http://schemas.openxmlformats.org/presentationml/2006/main">
  <p:tag name="AS_UNIQUEID" val="347"/>
</p:tagLst>
</file>

<file path=ppt/tags/tag242.xml><?xml version="1.0" encoding="utf-8"?>
<p:tagLst xmlns:a="http://schemas.openxmlformats.org/drawingml/2006/main" xmlns:r="http://schemas.openxmlformats.org/officeDocument/2006/relationships" xmlns:p="http://schemas.openxmlformats.org/presentationml/2006/main">
  <p:tag name="AS_UNIQUEID" val="348"/>
</p:tagLst>
</file>

<file path=ppt/tags/tag243.xml><?xml version="1.0" encoding="utf-8"?>
<p:tagLst xmlns:a="http://schemas.openxmlformats.org/drawingml/2006/main" xmlns:r="http://schemas.openxmlformats.org/officeDocument/2006/relationships" xmlns:p="http://schemas.openxmlformats.org/presentationml/2006/main">
  <p:tag name="AS_UNIQUEID" val="349"/>
</p:tagLst>
</file>

<file path=ppt/tags/tag2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AS_UNIQUEID" val="365"/>
</p:tagLst>
</file>

<file path=ppt/tags/tag246.xml><?xml version="1.0" encoding="utf-8"?>
<p:tagLst xmlns:a="http://schemas.openxmlformats.org/drawingml/2006/main" xmlns:r="http://schemas.openxmlformats.org/officeDocument/2006/relationships" xmlns:p="http://schemas.openxmlformats.org/presentationml/2006/main">
  <p:tag name="AS_UNIQUEID" val="366"/>
</p:tagLst>
</file>

<file path=ppt/tags/tag247.xml><?xml version="1.0" encoding="utf-8"?>
<p:tagLst xmlns:a="http://schemas.openxmlformats.org/drawingml/2006/main" xmlns:r="http://schemas.openxmlformats.org/officeDocument/2006/relationships" xmlns:p="http://schemas.openxmlformats.org/presentationml/2006/main">
  <p:tag name="AS_UNIQUEID" val="367"/>
</p:tagLst>
</file>

<file path=ppt/tags/tag248.xml><?xml version="1.0" encoding="utf-8"?>
<p:tagLst xmlns:a="http://schemas.openxmlformats.org/drawingml/2006/main" xmlns:r="http://schemas.openxmlformats.org/officeDocument/2006/relationships" xmlns:p="http://schemas.openxmlformats.org/presentationml/2006/main">
  <p:tag name="AS_UNIQUEID" val="361"/>
</p:tagLst>
</file>

<file path=ppt/tags/tag249.xml><?xml version="1.0" encoding="utf-8"?>
<p:tagLst xmlns:a="http://schemas.openxmlformats.org/drawingml/2006/main" xmlns:r="http://schemas.openxmlformats.org/officeDocument/2006/relationships" xmlns:p="http://schemas.openxmlformats.org/presentationml/2006/main">
  <p:tag name="AS_UNIQUEID" val="362"/>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S_UNIQUEID" val="363"/>
</p:tagLst>
</file>

<file path=ppt/tags/tag2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2.xml><?xml version="1.0" encoding="utf-8"?>
<p:tagLst xmlns:a="http://schemas.openxmlformats.org/drawingml/2006/main" xmlns:r="http://schemas.openxmlformats.org/officeDocument/2006/relationships" xmlns:p="http://schemas.openxmlformats.org/presentationml/2006/main">
  <p:tag name="AS_UNIQUEID" val="373"/>
</p:tagLst>
</file>

<file path=ppt/tags/tag253.xml><?xml version="1.0" encoding="utf-8"?>
<p:tagLst xmlns:a="http://schemas.openxmlformats.org/drawingml/2006/main" xmlns:r="http://schemas.openxmlformats.org/officeDocument/2006/relationships" xmlns:p="http://schemas.openxmlformats.org/presentationml/2006/main">
  <p:tag name="AS_UNIQUEID" val="374"/>
</p:tagLst>
</file>

<file path=ppt/tags/tag254.xml><?xml version="1.0" encoding="utf-8"?>
<p:tagLst xmlns:a="http://schemas.openxmlformats.org/drawingml/2006/main" xmlns:r="http://schemas.openxmlformats.org/officeDocument/2006/relationships" xmlns:p="http://schemas.openxmlformats.org/presentationml/2006/main">
  <p:tag name="AS_UNIQUEID" val="369"/>
</p:tagLst>
</file>

<file path=ppt/tags/tag255.xml><?xml version="1.0" encoding="utf-8"?>
<p:tagLst xmlns:a="http://schemas.openxmlformats.org/drawingml/2006/main" xmlns:r="http://schemas.openxmlformats.org/officeDocument/2006/relationships" xmlns:p="http://schemas.openxmlformats.org/presentationml/2006/main">
  <p:tag name="AS_UNIQUEID" val="370"/>
</p:tagLst>
</file>

<file path=ppt/tags/tag256.xml><?xml version="1.0" encoding="utf-8"?>
<p:tagLst xmlns:a="http://schemas.openxmlformats.org/drawingml/2006/main" xmlns:r="http://schemas.openxmlformats.org/officeDocument/2006/relationships" xmlns:p="http://schemas.openxmlformats.org/presentationml/2006/main">
  <p:tag name="AS_UNIQUEID" val="371"/>
</p:tagLst>
</file>

<file path=ppt/tags/tag2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8.xml><?xml version="1.0" encoding="utf-8"?>
<p:tagLst xmlns:a="http://schemas.openxmlformats.org/drawingml/2006/main" xmlns:r="http://schemas.openxmlformats.org/officeDocument/2006/relationships" xmlns:p="http://schemas.openxmlformats.org/presentationml/2006/main">
  <p:tag name="AS_UNIQUEID" val="380"/>
</p:tagLst>
</file>

<file path=ppt/tags/tag259.xml><?xml version="1.0" encoding="utf-8"?>
<p:tagLst xmlns:a="http://schemas.openxmlformats.org/drawingml/2006/main" xmlns:r="http://schemas.openxmlformats.org/officeDocument/2006/relationships" xmlns:p="http://schemas.openxmlformats.org/presentationml/2006/main">
  <p:tag name="AS_UNIQUEID" val="38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AS_UNIQUEID" val="376"/>
</p:tagLst>
</file>

<file path=ppt/tags/tag261.xml><?xml version="1.0" encoding="utf-8"?>
<p:tagLst xmlns:a="http://schemas.openxmlformats.org/drawingml/2006/main" xmlns:r="http://schemas.openxmlformats.org/officeDocument/2006/relationships" xmlns:p="http://schemas.openxmlformats.org/presentationml/2006/main">
  <p:tag name="AS_UNIQUEID" val="377"/>
</p:tagLst>
</file>

<file path=ppt/tags/tag262.xml><?xml version="1.0" encoding="utf-8"?>
<p:tagLst xmlns:a="http://schemas.openxmlformats.org/drawingml/2006/main" xmlns:r="http://schemas.openxmlformats.org/officeDocument/2006/relationships" xmlns:p="http://schemas.openxmlformats.org/presentationml/2006/main">
  <p:tag name="AS_UNIQUEID" val="378"/>
</p:tagLst>
</file>

<file path=ppt/tags/tag2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4.xml><?xml version="1.0" encoding="utf-8"?>
<p:tagLst xmlns:a="http://schemas.openxmlformats.org/drawingml/2006/main" xmlns:r="http://schemas.openxmlformats.org/officeDocument/2006/relationships" xmlns:p="http://schemas.openxmlformats.org/presentationml/2006/main">
  <p:tag name="AS_UNIQUEID" val="387"/>
</p:tagLst>
</file>

<file path=ppt/tags/tag265.xml><?xml version="1.0" encoding="utf-8"?>
<p:tagLst xmlns:a="http://schemas.openxmlformats.org/drawingml/2006/main" xmlns:r="http://schemas.openxmlformats.org/officeDocument/2006/relationships" xmlns:p="http://schemas.openxmlformats.org/presentationml/2006/main">
  <p:tag name="AS_UNIQUEID" val="388"/>
</p:tagLst>
</file>

<file path=ppt/tags/tag266.xml><?xml version="1.0" encoding="utf-8"?>
<p:tagLst xmlns:a="http://schemas.openxmlformats.org/drawingml/2006/main" xmlns:r="http://schemas.openxmlformats.org/officeDocument/2006/relationships" xmlns:p="http://schemas.openxmlformats.org/presentationml/2006/main">
  <p:tag name="AS_UNIQUEID" val="383"/>
</p:tagLst>
</file>

<file path=ppt/tags/tag267.xml><?xml version="1.0" encoding="utf-8"?>
<p:tagLst xmlns:a="http://schemas.openxmlformats.org/drawingml/2006/main" xmlns:r="http://schemas.openxmlformats.org/officeDocument/2006/relationships" xmlns:p="http://schemas.openxmlformats.org/presentationml/2006/main">
  <p:tag name="AS_UNIQUEID" val="384"/>
</p:tagLst>
</file>

<file path=ppt/tags/tag268.xml><?xml version="1.0" encoding="utf-8"?>
<p:tagLst xmlns:a="http://schemas.openxmlformats.org/drawingml/2006/main" xmlns:r="http://schemas.openxmlformats.org/officeDocument/2006/relationships" xmlns:p="http://schemas.openxmlformats.org/presentationml/2006/main">
  <p:tag name="AS_UNIQUEID" val="385"/>
</p:tagLst>
</file>

<file path=ppt/tags/tag2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0.xml><?xml version="1.0" encoding="utf-8"?>
<p:tagLst xmlns:a="http://schemas.openxmlformats.org/drawingml/2006/main" xmlns:r="http://schemas.openxmlformats.org/officeDocument/2006/relationships" xmlns:p="http://schemas.openxmlformats.org/presentationml/2006/main">
  <p:tag name="AS_UNIQUEID" val="402"/>
</p:tagLst>
</file>

<file path=ppt/tags/tag271.xml><?xml version="1.0" encoding="utf-8"?>
<p:tagLst xmlns:a="http://schemas.openxmlformats.org/drawingml/2006/main" xmlns:r="http://schemas.openxmlformats.org/officeDocument/2006/relationships" xmlns:p="http://schemas.openxmlformats.org/presentationml/2006/main">
  <p:tag name="AS_UNIQUEID" val="403"/>
</p:tagLst>
</file>

<file path=ppt/tags/tag272.xml><?xml version="1.0" encoding="utf-8"?>
<p:tagLst xmlns:a="http://schemas.openxmlformats.org/drawingml/2006/main" xmlns:r="http://schemas.openxmlformats.org/officeDocument/2006/relationships" xmlns:p="http://schemas.openxmlformats.org/presentationml/2006/main">
  <p:tag name="AS_UNIQUEID" val="398"/>
</p:tagLst>
</file>

<file path=ppt/tags/tag273.xml><?xml version="1.0" encoding="utf-8"?>
<p:tagLst xmlns:a="http://schemas.openxmlformats.org/drawingml/2006/main" xmlns:r="http://schemas.openxmlformats.org/officeDocument/2006/relationships" xmlns:p="http://schemas.openxmlformats.org/presentationml/2006/main">
  <p:tag name="AS_UNIQUEID" val="399"/>
</p:tagLst>
</file>

<file path=ppt/tags/tag274.xml><?xml version="1.0" encoding="utf-8"?>
<p:tagLst xmlns:a="http://schemas.openxmlformats.org/drawingml/2006/main" xmlns:r="http://schemas.openxmlformats.org/officeDocument/2006/relationships" xmlns:p="http://schemas.openxmlformats.org/presentationml/2006/main">
  <p:tag name="AS_UNIQUEID" val="400"/>
</p:tagLst>
</file>

<file path=ppt/tags/tag2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6.xml><?xml version="1.0" encoding="utf-8"?>
<p:tagLst xmlns:a="http://schemas.openxmlformats.org/drawingml/2006/main" xmlns:r="http://schemas.openxmlformats.org/officeDocument/2006/relationships" xmlns:p="http://schemas.openxmlformats.org/presentationml/2006/main">
  <p:tag name="AS_UNIQUEID" val="410"/>
</p:tagLst>
</file>

<file path=ppt/tags/tag277.xml><?xml version="1.0" encoding="utf-8"?>
<p:tagLst xmlns:a="http://schemas.openxmlformats.org/drawingml/2006/main" xmlns:r="http://schemas.openxmlformats.org/officeDocument/2006/relationships" xmlns:p="http://schemas.openxmlformats.org/presentationml/2006/main">
  <p:tag name="AS_UNIQUEID" val="405"/>
</p:tagLst>
</file>

<file path=ppt/tags/tag278.xml><?xml version="1.0" encoding="utf-8"?>
<p:tagLst xmlns:a="http://schemas.openxmlformats.org/drawingml/2006/main" xmlns:r="http://schemas.openxmlformats.org/officeDocument/2006/relationships" xmlns:p="http://schemas.openxmlformats.org/presentationml/2006/main">
  <p:tag name="AS_UNIQUEID" val="406"/>
</p:tagLst>
</file>

<file path=ppt/tags/tag279.xml><?xml version="1.0" encoding="utf-8"?>
<p:tagLst xmlns:a="http://schemas.openxmlformats.org/drawingml/2006/main" xmlns:r="http://schemas.openxmlformats.org/officeDocument/2006/relationships" xmlns:p="http://schemas.openxmlformats.org/presentationml/2006/main">
  <p:tag name="AS_UNIQUEID" val="407"/>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1.xml><?xml version="1.0" encoding="utf-8"?>
<p:tagLst xmlns:a="http://schemas.openxmlformats.org/drawingml/2006/main" xmlns:r="http://schemas.openxmlformats.org/officeDocument/2006/relationships" xmlns:p="http://schemas.openxmlformats.org/presentationml/2006/main">
  <p:tag name="AS_UNIQUEID" val="417"/>
</p:tagLst>
</file>

<file path=ppt/tags/tag282.xml><?xml version="1.0" encoding="utf-8"?>
<p:tagLst xmlns:a="http://schemas.openxmlformats.org/drawingml/2006/main" xmlns:r="http://schemas.openxmlformats.org/officeDocument/2006/relationships" xmlns:p="http://schemas.openxmlformats.org/presentationml/2006/main">
  <p:tag name="AS_UNIQUEID" val="418"/>
</p:tagLst>
</file>

<file path=ppt/tags/tag283.xml><?xml version="1.0" encoding="utf-8"?>
<p:tagLst xmlns:a="http://schemas.openxmlformats.org/drawingml/2006/main" xmlns:r="http://schemas.openxmlformats.org/officeDocument/2006/relationships" xmlns:p="http://schemas.openxmlformats.org/presentationml/2006/main">
  <p:tag name="AS_UNIQUEID" val="419"/>
</p:tagLst>
</file>

<file path=ppt/tags/tag284.xml><?xml version="1.0" encoding="utf-8"?>
<p:tagLst xmlns:a="http://schemas.openxmlformats.org/drawingml/2006/main" xmlns:r="http://schemas.openxmlformats.org/officeDocument/2006/relationships" xmlns:p="http://schemas.openxmlformats.org/presentationml/2006/main">
  <p:tag name="AS_UNIQUEID" val="413"/>
</p:tagLst>
</file>

<file path=ppt/tags/tag285.xml><?xml version="1.0" encoding="utf-8"?>
<p:tagLst xmlns:a="http://schemas.openxmlformats.org/drawingml/2006/main" xmlns:r="http://schemas.openxmlformats.org/officeDocument/2006/relationships" xmlns:p="http://schemas.openxmlformats.org/presentationml/2006/main">
  <p:tag name="AS_UNIQUEID" val="414"/>
</p:tagLst>
</file>

<file path=ppt/tags/tag286.xml><?xml version="1.0" encoding="utf-8"?>
<p:tagLst xmlns:a="http://schemas.openxmlformats.org/drawingml/2006/main" xmlns:r="http://schemas.openxmlformats.org/officeDocument/2006/relationships" xmlns:p="http://schemas.openxmlformats.org/presentationml/2006/main">
  <p:tag name="AS_UNIQUEID" val="415"/>
</p:tagLst>
</file>

<file path=ppt/tags/tag2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8.xml><?xml version="1.0" encoding="utf-8"?>
<p:tagLst xmlns:a="http://schemas.openxmlformats.org/drawingml/2006/main" xmlns:r="http://schemas.openxmlformats.org/officeDocument/2006/relationships" xmlns:p="http://schemas.openxmlformats.org/presentationml/2006/main">
  <p:tag name="AS_UNIQUEID" val="425"/>
</p:tagLst>
</file>

<file path=ppt/tags/tag289.xml><?xml version="1.0" encoding="utf-8"?>
<p:tagLst xmlns:a="http://schemas.openxmlformats.org/drawingml/2006/main" xmlns:r="http://schemas.openxmlformats.org/officeDocument/2006/relationships" xmlns:p="http://schemas.openxmlformats.org/presentationml/2006/main">
  <p:tag name="AS_UNIQUEID" val="426"/>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0.xml><?xml version="1.0" encoding="utf-8"?>
<p:tagLst xmlns:a="http://schemas.openxmlformats.org/drawingml/2006/main" xmlns:r="http://schemas.openxmlformats.org/officeDocument/2006/relationships" xmlns:p="http://schemas.openxmlformats.org/presentationml/2006/main">
  <p:tag name="AS_UNIQUEID" val="421"/>
</p:tagLst>
</file>

<file path=ppt/tags/tag291.xml><?xml version="1.0" encoding="utf-8"?>
<p:tagLst xmlns:a="http://schemas.openxmlformats.org/drawingml/2006/main" xmlns:r="http://schemas.openxmlformats.org/officeDocument/2006/relationships" xmlns:p="http://schemas.openxmlformats.org/presentationml/2006/main">
  <p:tag name="AS_UNIQUEID" val="422"/>
</p:tagLst>
</file>

<file path=ppt/tags/tag292.xml><?xml version="1.0" encoding="utf-8"?>
<p:tagLst xmlns:a="http://schemas.openxmlformats.org/drawingml/2006/main" xmlns:r="http://schemas.openxmlformats.org/officeDocument/2006/relationships" xmlns:p="http://schemas.openxmlformats.org/presentationml/2006/main">
  <p:tag name="AS_UNIQUEID" val="423"/>
</p:tagLst>
</file>

<file path=ppt/tags/tag2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4.xml><?xml version="1.0" encoding="utf-8"?>
<p:tagLst xmlns:a="http://schemas.openxmlformats.org/drawingml/2006/main" xmlns:r="http://schemas.openxmlformats.org/officeDocument/2006/relationships" xmlns:p="http://schemas.openxmlformats.org/presentationml/2006/main">
  <p:tag name="AS_UNIQUEID" val="432"/>
</p:tagLst>
</file>

<file path=ppt/tags/tag295.xml><?xml version="1.0" encoding="utf-8"?>
<p:tagLst xmlns:a="http://schemas.openxmlformats.org/drawingml/2006/main" xmlns:r="http://schemas.openxmlformats.org/officeDocument/2006/relationships" xmlns:p="http://schemas.openxmlformats.org/presentationml/2006/main">
  <p:tag name="AS_UNIQUEID" val="433"/>
</p:tagLst>
</file>

<file path=ppt/tags/tag296.xml><?xml version="1.0" encoding="utf-8"?>
<p:tagLst xmlns:a="http://schemas.openxmlformats.org/drawingml/2006/main" xmlns:r="http://schemas.openxmlformats.org/officeDocument/2006/relationships" xmlns:p="http://schemas.openxmlformats.org/presentationml/2006/main">
  <p:tag name="AS_UNIQUEID" val="434"/>
</p:tagLst>
</file>

<file path=ppt/tags/tag297.xml><?xml version="1.0" encoding="utf-8"?>
<p:tagLst xmlns:a="http://schemas.openxmlformats.org/drawingml/2006/main" xmlns:r="http://schemas.openxmlformats.org/officeDocument/2006/relationships" xmlns:p="http://schemas.openxmlformats.org/presentationml/2006/main">
  <p:tag name="AS_UNIQUEID" val="428"/>
</p:tagLst>
</file>

<file path=ppt/tags/tag298.xml><?xml version="1.0" encoding="utf-8"?>
<p:tagLst xmlns:a="http://schemas.openxmlformats.org/drawingml/2006/main" xmlns:r="http://schemas.openxmlformats.org/officeDocument/2006/relationships" xmlns:p="http://schemas.openxmlformats.org/presentationml/2006/main">
  <p:tag name="AS_UNIQUEID" val="429"/>
</p:tagLst>
</file>

<file path=ppt/tags/tag299.xml><?xml version="1.0" encoding="utf-8"?>
<p:tagLst xmlns:a="http://schemas.openxmlformats.org/drawingml/2006/main" xmlns:r="http://schemas.openxmlformats.org/officeDocument/2006/relationships" xmlns:p="http://schemas.openxmlformats.org/presentationml/2006/main">
  <p:tag name="AS_UNIQUEID" val="430"/>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1.xml><?xml version="1.0" encoding="utf-8"?>
<p:tagLst xmlns:a="http://schemas.openxmlformats.org/drawingml/2006/main" xmlns:r="http://schemas.openxmlformats.org/officeDocument/2006/relationships" xmlns:p="http://schemas.openxmlformats.org/presentationml/2006/main">
  <p:tag name="AS_UNIQUEID" val="440"/>
</p:tagLst>
</file>

<file path=ppt/tags/tag302.xml><?xml version="1.0" encoding="utf-8"?>
<p:tagLst xmlns:a="http://schemas.openxmlformats.org/drawingml/2006/main" xmlns:r="http://schemas.openxmlformats.org/officeDocument/2006/relationships" xmlns:p="http://schemas.openxmlformats.org/presentationml/2006/main">
  <p:tag name="AS_UNIQUEID" val="441"/>
</p:tagLst>
</file>

<file path=ppt/tags/tag303.xml><?xml version="1.0" encoding="utf-8"?>
<p:tagLst xmlns:a="http://schemas.openxmlformats.org/drawingml/2006/main" xmlns:r="http://schemas.openxmlformats.org/officeDocument/2006/relationships" xmlns:p="http://schemas.openxmlformats.org/presentationml/2006/main">
  <p:tag name="AS_UNIQUEID" val="436"/>
</p:tagLst>
</file>

<file path=ppt/tags/tag304.xml><?xml version="1.0" encoding="utf-8"?>
<p:tagLst xmlns:a="http://schemas.openxmlformats.org/drawingml/2006/main" xmlns:r="http://schemas.openxmlformats.org/officeDocument/2006/relationships" xmlns:p="http://schemas.openxmlformats.org/presentationml/2006/main">
  <p:tag name="AS_UNIQUEID" val="437"/>
</p:tagLst>
</file>

<file path=ppt/tags/tag305.xml><?xml version="1.0" encoding="utf-8"?>
<p:tagLst xmlns:a="http://schemas.openxmlformats.org/drawingml/2006/main" xmlns:r="http://schemas.openxmlformats.org/officeDocument/2006/relationships" xmlns:p="http://schemas.openxmlformats.org/presentationml/2006/main">
  <p:tag name="AS_UNIQUEID" val="438"/>
</p:tagLst>
</file>

<file path=ppt/tags/tag3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7.xml><?xml version="1.0" encoding="utf-8"?>
<p:tagLst xmlns:a="http://schemas.openxmlformats.org/drawingml/2006/main" xmlns:r="http://schemas.openxmlformats.org/officeDocument/2006/relationships" xmlns:p="http://schemas.openxmlformats.org/presentationml/2006/main">
  <p:tag name="AS_UNIQUEID" val="447"/>
</p:tagLst>
</file>

<file path=ppt/tags/tag308.xml><?xml version="1.0" encoding="utf-8"?>
<p:tagLst xmlns:a="http://schemas.openxmlformats.org/drawingml/2006/main" xmlns:r="http://schemas.openxmlformats.org/officeDocument/2006/relationships" xmlns:p="http://schemas.openxmlformats.org/presentationml/2006/main">
  <p:tag name="AS_UNIQUEID" val="448"/>
</p:tagLst>
</file>

<file path=ppt/tags/tag309.xml><?xml version="1.0" encoding="utf-8"?>
<p:tagLst xmlns:a="http://schemas.openxmlformats.org/drawingml/2006/main" xmlns:r="http://schemas.openxmlformats.org/officeDocument/2006/relationships" xmlns:p="http://schemas.openxmlformats.org/presentationml/2006/main">
  <p:tag name="AS_UNIQUEID" val="443"/>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0.xml><?xml version="1.0" encoding="utf-8"?>
<p:tagLst xmlns:a="http://schemas.openxmlformats.org/drawingml/2006/main" xmlns:r="http://schemas.openxmlformats.org/officeDocument/2006/relationships" xmlns:p="http://schemas.openxmlformats.org/presentationml/2006/main">
  <p:tag name="AS_UNIQUEID" val="444"/>
</p:tagLst>
</file>

<file path=ppt/tags/tag311.xml><?xml version="1.0" encoding="utf-8"?>
<p:tagLst xmlns:a="http://schemas.openxmlformats.org/drawingml/2006/main" xmlns:r="http://schemas.openxmlformats.org/officeDocument/2006/relationships" xmlns:p="http://schemas.openxmlformats.org/presentationml/2006/main">
  <p:tag name="AS_UNIQUEID" val="445"/>
</p:tagLst>
</file>

<file path=ppt/tags/tag3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3.xml><?xml version="1.0" encoding="utf-8"?>
<p:tagLst xmlns:a="http://schemas.openxmlformats.org/drawingml/2006/main" xmlns:r="http://schemas.openxmlformats.org/officeDocument/2006/relationships" xmlns:p="http://schemas.openxmlformats.org/presentationml/2006/main">
  <p:tag name="AS_UNIQUEID" val="454"/>
</p:tagLst>
</file>

<file path=ppt/tags/tag314.xml><?xml version="1.0" encoding="utf-8"?>
<p:tagLst xmlns:a="http://schemas.openxmlformats.org/drawingml/2006/main" xmlns:r="http://schemas.openxmlformats.org/officeDocument/2006/relationships" xmlns:p="http://schemas.openxmlformats.org/presentationml/2006/main">
  <p:tag name="AS_UNIQUEID" val="455"/>
</p:tagLst>
</file>

<file path=ppt/tags/tag315.xml><?xml version="1.0" encoding="utf-8"?>
<p:tagLst xmlns:a="http://schemas.openxmlformats.org/drawingml/2006/main" xmlns:r="http://schemas.openxmlformats.org/officeDocument/2006/relationships" xmlns:p="http://schemas.openxmlformats.org/presentationml/2006/main">
  <p:tag name="AS_UNIQUEID" val="450"/>
</p:tagLst>
</file>

<file path=ppt/tags/tag316.xml><?xml version="1.0" encoding="utf-8"?>
<p:tagLst xmlns:a="http://schemas.openxmlformats.org/drawingml/2006/main" xmlns:r="http://schemas.openxmlformats.org/officeDocument/2006/relationships" xmlns:p="http://schemas.openxmlformats.org/presentationml/2006/main">
  <p:tag name="AS_UNIQUEID" val="451"/>
</p:tagLst>
</file>

<file path=ppt/tags/tag317.xml><?xml version="1.0" encoding="utf-8"?>
<p:tagLst xmlns:a="http://schemas.openxmlformats.org/drawingml/2006/main" xmlns:r="http://schemas.openxmlformats.org/officeDocument/2006/relationships" xmlns:p="http://schemas.openxmlformats.org/presentationml/2006/main">
  <p:tag name="AS_UNIQUEID" val="452"/>
</p:tagLst>
</file>

<file path=ppt/tags/tag3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9.xml><?xml version="1.0" encoding="utf-8"?>
<p:tagLst xmlns:a="http://schemas.openxmlformats.org/drawingml/2006/main" xmlns:r="http://schemas.openxmlformats.org/officeDocument/2006/relationships" xmlns:p="http://schemas.openxmlformats.org/presentationml/2006/main">
  <p:tag name="AS_UNIQUEID" val="457"/>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0.xml><?xml version="1.0" encoding="utf-8"?>
<p:tagLst xmlns:a="http://schemas.openxmlformats.org/drawingml/2006/main" xmlns:r="http://schemas.openxmlformats.org/officeDocument/2006/relationships" xmlns:p="http://schemas.openxmlformats.org/presentationml/2006/main">
  <p:tag name="AS_UNIQUEID" val="458"/>
</p:tagLst>
</file>

<file path=ppt/tags/tag321.xml><?xml version="1.0" encoding="utf-8"?>
<p:tagLst xmlns:a="http://schemas.openxmlformats.org/drawingml/2006/main" xmlns:r="http://schemas.openxmlformats.org/officeDocument/2006/relationships" xmlns:p="http://schemas.openxmlformats.org/presentationml/2006/main">
  <p:tag name="AS_UNIQUEID" val="459"/>
</p:tagLst>
</file>

<file path=ppt/tags/tag3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3.xml><?xml version="1.0" encoding="utf-8"?>
<p:tagLst xmlns:a="http://schemas.openxmlformats.org/drawingml/2006/main" xmlns:r="http://schemas.openxmlformats.org/officeDocument/2006/relationships" xmlns:p="http://schemas.openxmlformats.org/presentationml/2006/main">
  <p:tag name="AS_UNIQUEID" val="463"/>
</p:tagLst>
</file>

<file path=ppt/tags/tag324.xml><?xml version="1.0" encoding="utf-8"?>
<p:tagLst xmlns:a="http://schemas.openxmlformats.org/drawingml/2006/main" xmlns:r="http://schemas.openxmlformats.org/officeDocument/2006/relationships" xmlns:p="http://schemas.openxmlformats.org/presentationml/2006/main">
  <p:tag name="AS_UNIQUEID" val="464"/>
</p:tagLst>
</file>

<file path=ppt/tags/tag325.xml><?xml version="1.0" encoding="utf-8"?>
<p:tagLst xmlns:a="http://schemas.openxmlformats.org/drawingml/2006/main" xmlns:r="http://schemas.openxmlformats.org/officeDocument/2006/relationships" xmlns:p="http://schemas.openxmlformats.org/presentationml/2006/main">
  <p:tag name="AS_UNIQUEID" val="465"/>
</p:tagLst>
</file>

<file path=ppt/tags/tag3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7.xml><?xml version="1.0" encoding="utf-8"?>
<p:tagLst xmlns:a="http://schemas.openxmlformats.org/drawingml/2006/main" xmlns:r="http://schemas.openxmlformats.org/officeDocument/2006/relationships" xmlns:p="http://schemas.openxmlformats.org/presentationml/2006/main">
  <p:tag name="AS_UNIQUEID" val="469"/>
</p:tagLst>
</file>

<file path=ppt/tags/tag328.xml><?xml version="1.0" encoding="utf-8"?>
<p:tagLst xmlns:a="http://schemas.openxmlformats.org/drawingml/2006/main" xmlns:r="http://schemas.openxmlformats.org/officeDocument/2006/relationships" xmlns:p="http://schemas.openxmlformats.org/presentationml/2006/main">
  <p:tag name="AS_UNIQUEID" val="470"/>
</p:tagLst>
</file>

<file path=ppt/tags/tag329.xml><?xml version="1.0" encoding="utf-8"?>
<p:tagLst xmlns:a="http://schemas.openxmlformats.org/drawingml/2006/main" xmlns:r="http://schemas.openxmlformats.org/officeDocument/2006/relationships" xmlns:p="http://schemas.openxmlformats.org/presentationml/2006/main">
  <p:tag name="AS_UNIQUEID" val="47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2.xml><?xml version="1.0" encoding="utf-8"?>
<p:tagLst xmlns:a="http://schemas.openxmlformats.org/drawingml/2006/main" xmlns:r="http://schemas.openxmlformats.org/officeDocument/2006/relationships" xmlns:p="http://schemas.openxmlformats.org/presentationml/2006/main">
  <p:tag name="AS_UNIQUEID" val="483"/>
</p:tagLst>
</file>

<file path=ppt/tags/tag333.xml><?xml version="1.0" encoding="utf-8"?>
<p:tagLst xmlns:a="http://schemas.openxmlformats.org/drawingml/2006/main" xmlns:r="http://schemas.openxmlformats.org/officeDocument/2006/relationships" xmlns:p="http://schemas.openxmlformats.org/presentationml/2006/main">
  <p:tag name="AS_UNIQUEID" val="484"/>
</p:tagLst>
</file>

<file path=ppt/tags/tag334.xml><?xml version="1.0" encoding="utf-8"?>
<p:tagLst xmlns:a="http://schemas.openxmlformats.org/drawingml/2006/main" xmlns:r="http://schemas.openxmlformats.org/officeDocument/2006/relationships" xmlns:p="http://schemas.openxmlformats.org/presentationml/2006/main">
  <p:tag name="AS_UNIQUEID" val="479"/>
</p:tagLst>
</file>

<file path=ppt/tags/tag335.xml><?xml version="1.0" encoding="utf-8"?>
<p:tagLst xmlns:a="http://schemas.openxmlformats.org/drawingml/2006/main" xmlns:r="http://schemas.openxmlformats.org/officeDocument/2006/relationships" xmlns:p="http://schemas.openxmlformats.org/presentationml/2006/main">
  <p:tag name="AS_UNIQUEID" val="480"/>
</p:tagLst>
</file>

<file path=ppt/tags/tag336.xml><?xml version="1.0" encoding="utf-8"?>
<p:tagLst xmlns:a="http://schemas.openxmlformats.org/drawingml/2006/main" xmlns:r="http://schemas.openxmlformats.org/officeDocument/2006/relationships" xmlns:p="http://schemas.openxmlformats.org/presentationml/2006/main">
  <p:tag name="AS_UNIQUEID" val="481"/>
</p:tagLst>
</file>

<file path=ppt/tags/tag3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8.xml><?xml version="1.0" encoding="utf-8"?>
<p:tagLst xmlns:a="http://schemas.openxmlformats.org/drawingml/2006/main" xmlns:r="http://schemas.openxmlformats.org/officeDocument/2006/relationships" xmlns:p="http://schemas.openxmlformats.org/presentationml/2006/main">
  <p:tag name="AS_UNIQUEID" val="490"/>
</p:tagLst>
</file>

<file path=ppt/tags/tag339.xml><?xml version="1.0" encoding="utf-8"?>
<p:tagLst xmlns:a="http://schemas.openxmlformats.org/drawingml/2006/main" xmlns:r="http://schemas.openxmlformats.org/officeDocument/2006/relationships" xmlns:p="http://schemas.openxmlformats.org/presentationml/2006/main">
  <p:tag name="AS_UNIQUEID" val="49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0.xml><?xml version="1.0" encoding="utf-8"?>
<p:tagLst xmlns:a="http://schemas.openxmlformats.org/drawingml/2006/main" xmlns:r="http://schemas.openxmlformats.org/officeDocument/2006/relationships" xmlns:p="http://schemas.openxmlformats.org/presentationml/2006/main">
  <p:tag name="AS_UNIQUEID" val="486"/>
</p:tagLst>
</file>

<file path=ppt/tags/tag341.xml><?xml version="1.0" encoding="utf-8"?>
<p:tagLst xmlns:a="http://schemas.openxmlformats.org/drawingml/2006/main" xmlns:r="http://schemas.openxmlformats.org/officeDocument/2006/relationships" xmlns:p="http://schemas.openxmlformats.org/presentationml/2006/main">
  <p:tag name="AS_UNIQUEID" val="487"/>
</p:tagLst>
</file>

<file path=ppt/tags/tag342.xml><?xml version="1.0" encoding="utf-8"?>
<p:tagLst xmlns:a="http://schemas.openxmlformats.org/drawingml/2006/main" xmlns:r="http://schemas.openxmlformats.org/officeDocument/2006/relationships" xmlns:p="http://schemas.openxmlformats.org/presentationml/2006/main">
  <p:tag name="AS_UNIQUEID" val="488"/>
</p:tagLst>
</file>

<file path=ppt/tags/tag3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4.xml><?xml version="1.0" encoding="utf-8"?>
<p:tagLst xmlns:a="http://schemas.openxmlformats.org/drawingml/2006/main" xmlns:r="http://schemas.openxmlformats.org/officeDocument/2006/relationships" xmlns:p="http://schemas.openxmlformats.org/presentationml/2006/main">
  <p:tag name="AS_UNIQUEID" val="518"/>
</p:tagLst>
</file>

<file path=ppt/tags/tag345.xml><?xml version="1.0" encoding="utf-8"?>
<p:tagLst xmlns:a="http://schemas.openxmlformats.org/drawingml/2006/main" xmlns:r="http://schemas.openxmlformats.org/officeDocument/2006/relationships" xmlns:p="http://schemas.openxmlformats.org/presentationml/2006/main">
  <p:tag name="AS_UNIQUEID" val="519"/>
</p:tagLst>
</file>

<file path=ppt/tags/tag346.xml><?xml version="1.0" encoding="utf-8"?>
<p:tagLst xmlns:a="http://schemas.openxmlformats.org/drawingml/2006/main" xmlns:r="http://schemas.openxmlformats.org/officeDocument/2006/relationships" xmlns:p="http://schemas.openxmlformats.org/presentationml/2006/main">
  <p:tag name="AS_UNIQUEID" val="514"/>
</p:tagLst>
</file>

<file path=ppt/tags/tag347.xml><?xml version="1.0" encoding="utf-8"?>
<p:tagLst xmlns:a="http://schemas.openxmlformats.org/drawingml/2006/main" xmlns:r="http://schemas.openxmlformats.org/officeDocument/2006/relationships" xmlns:p="http://schemas.openxmlformats.org/presentationml/2006/main">
  <p:tag name="AS_UNIQUEID" val="515"/>
</p:tagLst>
</file>

<file path=ppt/tags/tag348.xml><?xml version="1.0" encoding="utf-8"?>
<p:tagLst xmlns:a="http://schemas.openxmlformats.org/drawingml/2006/main" xmlns:r="http://schemas.openxmlformats.org/officeDocument/2006/relationships" xmlns:p="http://schemas.openxmlformats.org/presentationml/2006/main">
  <p:tag name="AS_UNIQUEID" val="516"/>
</p:tagLst>
</file>

<file path=ppt/tags/tag3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0.xml><?xml version="1.0" encoding="utf-8"?>
<p:tagLst xmlns:a="http://schemas.openxmlformats.org/drawingml/2006/main" xmlns:r="http://schemas.openxmlformats.org/officeDocument/2006/relationships" xmlns:p="http://schemas.openxmlformats.org/presentationml/2006/main">
  <p:tag name="AS_UNIQUEID" val="525"/>
</p:tagLst>
</file>

<file path=ppt/tags/tag351.xml><?xml version="1.0" encoding="utf-8"?>
<p:tagLst xmlns:a="http://schemas.openxmlformats.org/drawingml/2006/main" xmlns:r="http://schemas.openxmlformats.org/officeDocument/2006/relationships" xmlns:p="http://schemas.openxmlformats.org/presentationml/2006/main">
  <p:tag name="AS_UNIQUEID" val="526"/>
</p:tagLst>
</file>

<file path=ppt/tags/tag352.xml><?xml version="1.0" encoding="utf-8"?>
<p:tagLst xmlns:a="http://schemas.openxmlformats.org/drawingml/2006/main" xmlns:r="http://schemas.openxmlformats.org/officeDocument/2006/relationships" xmlns:p="http://schemas.openxmlformats.org/presentationml/2006/main">
  <p:tag name="AS_UNIQUEID" val="521"/>
</p:tagLst>
</file>

<file path=ppt/tags/tag353.xml><?xml version="1.0" encoding="utf-8"?>
<p:tagLst xmlns:a="http://schemas.openxmlformats.org/drawingml/2006/main" xmlns:r="http://schemas.openxmlformats.org/officeDocument/2006/relationships" xmlns:p="http://schemas.openxmlformats.org/presentationml/2006/main">
  <p:tag name="AS_UNIQUEID" val="522"/>
</p:tagLst>
</file>

<file path=ppt/tags/tag354.xml><?xml version="1.0" encoding="utf-8"?>
<p:tagLst xmlns:a="http://schemas.openxmlformats.org/drawingml/2006/main" xmlns:r="http://schemas.openxmlformats.org/officeDocument/2006/relationships" xmlns:p="http://schemas.openxmlformats.org/presentationml/2006/main">
  <p:tag name="AS_UNIQUEID" val="523"/>
</p:tagLst>
</file>

<file path=ppt/tags/tag3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6.xml><?xml version="1.0" encoding="utf-8"?>
<p:tagLst xmlns:a="http://schemas.openxmlformats.org/drawingml/2006/main" xmlns:r="http://schemas.openxmlformats.org/officeDocument/2006/relationships" xmlns:p="http://schemas.openxmlformats.org/presentationml/2006/main">
  <p:tag name="AS_UNIQUEID" val="532"/>
</p:tagLst>
</file>

<file path=ppt/tags/tag357.xml><?xml version="1.0" encoding="utf-8"?>
<p:tagLst xmlns:a="http://schemas.openxmlformats.org/drawingml/2006/main" xmlns:r="http://schemas.openxmlformats.org/officeDocument/2006/relationships" xmlns:p="http://schemas.openxmlformats.org/presentationml/2006/main">
  <p:tag name="AS_UNIQUEID" val="533"/>
</p:tagLst>
</file>

<file path=ppt/tags/tag358.xml><?xml version="1.0" encoding="utf-8"?>
<p:tagLst xmlns:a="http://schemas.openxmlformats.org/drawingml/2006/main" xmlns:r="http://schemas.openxmlformats.org/officeDocument/2006/relationships" xmlns:p="http://schemas.openxmlformats.org/presentationml/2006/main">
  <p:tag name="AS_UNIQUEID" val="528"/>
</p:tagLst>
</file>

<file path=ppt/tags/tag359.xml><?xml version="1.0" encoding="utf-8"?>
<p:tagLst xmlns:a="http://schemas.openxmlformats.org/drawingml/2006/main" xmlns:r="http://schemas.openxmlformats.org/officeDocument/2006/relationships" xmlns:p="http://schemas.openxmlformats.org/presentationml/2006/main">
  <p:tag name="AS_UNIQUEID" val="529"/>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0.xml><?xml version="1.0" encoding="utf-8"?>
<p:tagLst xmlns:a="http://schemas.openxmlformats.org/drawingml/2006/main" xmlns:r="http://schemas.openxmlformats.org/officeDocument/2006/relationships" xmlns:p="http://schemas.openxmlformats.org/presentationml/2006/main">
  <p:tag name="AS_UNIQUEID" val="530"/>
</p:tagLst>
</file>

<file path=ppt/tags/tag3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2.xml><?xml version="1.0" encoding="utf-8"?>
<p:tagLst xmlns:a="http://schemas.openxmlformats.org/drawingml/2006/main" xmlns:r="http://schemas.openxmlformats.org/officeDocument/2006/relationships" xmlns:p="http://schemas.openxmlformats.org/presentationml/2006/main">
  <p:tag name="AS_UNIQUEID" val="539"/>
</p:tagLst>
</file>

<file path=ppt/tags/tag363.xml><?xml version="1.0" encoding="utf-8"?>
<p:tagLst xmlns:a="http://schemas.openxmlformats.org/drawingml/2006/main" xmlns:r="http://schemas.openxmlformats.org/officeDocument/2006/relationships" xmlns:p="http://schemas.openxmlformats.org/presentationml/2006/main">
  <p:tag name="AS_UNIQUEID" val="540"/>
</p:tagLst>
</file>

<file path=ppt/tags/tag364.xml><?xml version="1.0" encoding="utf-8"?>
<p:tagLst xmlns:a="http://schemas.openxmlformats.org/drawingml/2006/main" xmlns:r="http://schemas.openxmlformats.org/officeDocument/2006/relationships" xmlns:p="http://schemas.openxmlformats.org/presentationml/2006/main">
  <p:tag name="AS_UNIQUEID" val="535"/>
</p:tagLst>
</file>

<file path=ppt/tags/tag365.xml><?xml version="1.0" encoding="utf-8"?>
<p:tagLst xmlns:a="http://schemas.openxmlformats.org/drawingml/2006/main" xmlns:r="http://schemas.openxmlformats.org/officeDocument/2006/relationships" xmlns:p="http://schemas.openxmlformats.org/presentationml/2006/main">
  <p:tag name="AS_UNIQUEID" val="536"/>
</p:tagLst>
</file>

<file path=ppt/tags/tag366.xml><?xml version="1.0" encoding="utf-8"?>
<p:tagLst xmlns:a="http://schemas.openxmlformats.org/drawingml/2006/main" xmlns:r="http://schemas.openxmlformats.org/officeDocument/2006/relationships" xmlns:p="http://schemas.openxmlformats.org/presentationml/2006/main">
  <p:tag name="AS_UNIQUEID" val="537"/>
</p:tagLst>
</file>

<file path=ppt/tags/tag3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8.xml><?xml version="1.0" encoding="utf-8"?>
<p:tagLst xmlns:a="http://schemas.openxmlformats.org/drawingml/2006/main" xmlns:r="http://schemas.openxmlformats.org/officeDocument/2006/relationships" xmlns:p="http://schemas.openxmlformats.org/presentationml/2006/main">
  <p:tag name="AS_UNIQUEID" val="546"/>
</p:tagLst>
</file>

<file path=ppt/tags/tag369.xml><?xml version="1.0" encoding="utf-8"?>
<p:tagLst xmlns:a="http://schemas.openxmlformats.org/drawingml/2006/main" xmlns:r="http://schemas.openxmlformats.org/officeDocument/2006/relationships" xmlns:p="http://schemas.openxmlformats.org/presentationml/2006/main">
  <p:tag name="AS_UNIQUEID" val="547"/>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0.xml><?xml version="1.0" encoding="utf-8"?>
<p:tagLst xmlns:a="http://schemas.openxmlformats.org/drawingml/2006/main" xmlns:r="http://schemas.openxmlformats.org/officeDocument/2006/relationships" xmlns:p="http://schemas.openxmlformats.org/presentationml/2006/main">
  <p:tag name="AS_UNIQUEID" val="542"/>
</p:tagLst>
</file>

<file path=ppt/tags/tag371.xml><?xml version="1.0" encoding="utf-8"?>
<p:tagLst xmlns:a="http://schemas.openxmlformats.org/drawingml/2006/main" xmlns:r="http://schemas.openxmlformats.org/officeDocument/2006/relationships" xmlns:p="http://schemas.openxmlformats.org/presentationml/2006/main">
  <p:tag name="AS_UNIQUEID" val="543"/>
</p:tagLst>
</file>

<file path=ppt/tags/tag372.xml><?xml version="1.0" encoding="utf-8"?>
<p:tagLst xmlns:a="http://schemas.openxmlformats.org/drawingml/2006/main" xmlns:r="http://schemas.openxmlformats.org/officeDocument/2006/relationships" xmlns:p="http://schemas.openxmlformats.org/presentationml/2006/main">
  <p:tag name="AS_UNIQUEID" val="544"/>
</p:tagLst>
</file>

<file path=ppt/tags/tag3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4.xml><?xml version="1.0" encoding="utf-8"?>
<p:tagLst xmlns:a="http://schemas.openxmlformats.org/drawingml/2006/main" xmlns:r="http://schemas.openxmlformats.org/officeDocument/2006/relationships" xmlns:p="http://schemas.openxmlformats.org/presentationml/2006/main">
  <p:tag name="AS_UNIQUEID" val="497"/>
</p:tagLst>
</file>

<file path=ppt/tags/tag375.xml><?xml version="1.0" encoding="utf-8"?>
<p:tagLst xmlns:a="http://schemas.openxmlformats.org/drawingml/2006/main" xmlns:r="http://schemas.openxmlformats.org/officeDocument/2006/relationships" xmlns:p="http://schemas.openxmlformats.org/presentationml/2006/main">
  <p:tag name="AS_UNIQUEID" val="498"/>
</p:tagLst>
</file>

<file path=ppt/tags/tag376.xml><?xml version="1.0" encoding="utf-8"?>
<p:tagLst xmlns:a="http://schemas.openxmlformats.org/drawingml/2006/main" xmlns:r="http://schemas.openxmlformats.org/officeDocument/2006/relationships" xmlns:p="http://schemas.openxmlformats.org/presentationml/2006/main">
  <p:tag name="AS_UNIQUEID" val="493"/>
</p:tagLst>
</file>

<file path=ppt/tags/tag377.xml><?xml version="1.0" encoding="utf-8"?>
<p:tagLst xmlns:a="http://schemas.openxmlformats.org/drawingml/2006/main" xmlns:r="http://schemas.openxmlformats.org/officeDocument/2006/relationships" xmlns:p="http://schemas.openxmlformats.org/presentationml/2006/main">
  <p:tag name="AS_UNIQUEID" val="494"/>
</p:tagLst>
</file>

<file path=ppt/tags/tag378.xml><?xml version="1.0" encoding="utf-8"?>
<p:tagLst xmlns:a="http://schemas.openxmlformats.org/drawingml/2006/main" xmlns:r="http://schemas.openxmlformats.org/officeDocument/2006/relationships" xmlns:p="http://schemas.openxmlformats.org/presentationml/2006/main">
  <p:tag name="AS_UNIQUEID" val="495"/>
</p:tagLst>
</file>

<file path=ppt/tags/tag3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0.xml><?xml version="1.0" encoding="utf-8"?>
<p:tagLst xmlns:a="http://schemas.openxmlformats.org/drawingml/2006/main" xmlns:r="http://schemas.openxmlformats.org/officeDocument/2006/relationships" xmlns:p="http://schemas.openxmlformats.org/presentationml/2006/main">
  <p:tag name="AS_UNIQUEID" val="504"/>
</p:tagLst>
</file>

<file path=ppt/tags/tag381.xml><?xml version="1.0" encoding="utf-8"?>
<p:tagLst xmlns:a="http://schemas.openxmlformats.org/drawingml/2006/main" xmlns:r="http://schemas.openxmlformats.org/officeDocument/2006/relationships" xmlns:p="http://schemas.openxmlformats.org/presentationml/2006/main">
  <p:tag name="AS_UNIQUEID" val="505"/>
</p:tagLst>
</file>

<file path=ppt/tags/tag382.xml><?xml version="1.0" encoding="utf-8"?>
<p:tagLst xmlns:a="http://schemas.openxmlformats.org/drawingml/2006/main" xmlns:r="http://schemas.openxmlformats.org/officeDocument/2006/relationships" xmlns:p="http://schemas.openxmlformats.org/presentationml/2006/main">
  <p:tag name="AS_UNIQUEID" val="500"/>
</p:tagLst>
</file>

<file path=ppt/tags/tag383.xml><?xml version="1.0" encoding="utf-8"?>
<p:tagLst xmlns:a="http://schemas.openxmlformats.org/drawingml/2006/main" xmlns:r="http://schemas.openxmlformats.org/officeDocument/2006/relationships" xmlns:p="http://schemas.openxmlformats.org/presentationml/2006/main">
  <p:tag name="AS_UNIQUEID" val="501"/>
</p:tagLst>
</file>

<file path=ppt/tags/tag384.xml><?xml version="1.0" encoding="utf-8"?>
<p:tagLst xmlns:a="http://schemas.openxmlformats.org/drawingml/2006/main" xmlns:r="http://schemas.openxmlformats.org/officeDocument/2006/relationships" xmlns:p="http://schemas.openxmlformats.org/presentationml/2006/main">
  <p:tag name="AS_UNIQUEID" val="502"/>
</p:tagLst>
</file>

<file path=ppt/tags/tag3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6.xml><?xml version="1.0" encoding="utf-8"?>
<p:tagLst xmlns:a="http://schemas.openxmlformats.org/drawingml/2006/main" xmlns:r="http://schemas.openxmlformats.org/officeDocument/2006/relationships" xmlns:p="http://schemas.openxmlformats.org/presentationml/2006/main">
  <p:tag name="AS_UNIQUEID" val="511"/>
</p:tagLst>
</file>

<file path=ppt/tags/tag387.xml><?xml version="1.0" encoding="utf-8"?>
<p:tagLst xmlns:a="http://schemas.openxmlformats.org/drawingml/2006/main" xmlns:r="http://schemas.openxmlformats.org/officeDocument/2006/relationships" xmlns:p="http://schemas.openxmlformats.org/presentationml/2006/main">
  <p:tag name="AS_UNIQUEID" val="512"/>
</p:tagLst>
</file>

<file path=ppt/tags/tag388.xml><?xml version="1.0" encoding="utf-8"?>
<p:tagLst xmlns:a="http://schemas.openxmlformats.org/drawingml/2006/main" xmlns:r="http://schemas.openxmlformats.org/officeDocument/2006/relationships" xmlns:p="http://schemas.openxmlformats.org/presentationml/2006/main">
  <p:tag name="AS_UNIQUEID" val="507"/>
</p:tagLst>
</file>

<file path=ppt/tags/tag389.xml><?xml version="1.0" encoding="utf-8"?>
<p:tagLst xmlns:a="http://schemas.openxmlformats.org/drawingml/2006/main" xmlns:r="http://schemas.openxmlformats.org/officeDocument/2006/relationships" xmlns:p="http://schemas.openxmlformats.org/presentationml/2006/main">
  <p:tag name="AS_UNIQUEID" val="508"/>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0.xml><?xml version="1.0" encoding="utf-8"?>
<p:tagLst xmlns:a="http://schemas.openxmlformats.org/drawingml/2006/main" xmlns:r="http://schemas.openxmlformats.org/officeDocument/2006/relationships" xmlns:p="http://schemas.openxmlformats.org/presentationml/2006/main">
  <p:tag name="AS_UNIQUEID" val="509"/>
</p:tagLst>
</file>

<file path=ppt/tags/tag3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2.xml><?xml version="1.0" encoding="utf-8"?>
<p:tagLst xmlns:a="http://schemas.openxmlformats.org/drawingml/2006/main" xmlns:r="http://schemas.openxmlformats.org/officeDocument/2006/relationships" xmlns:p="http://schemas.openxmlformats.org/presentationml/2006/main">
  <p:tag name="AS_UNIQUEID" val="553"/>
</p:tagLst>
</file>

<file path=ppt/tags/tag393.xml><?xml version="1.0" encoding="utf-8"?>
<p:tagLst xmlns:a="http://schemas.openxmlformats.org/drawingml/2006/main" xmlns:r="http://schemas.openxmlformats.org/officeDocument/2006/relationships" xmlns:p="http://schemas.openxmlformats.org/presentationml/2006/main">
  <p:tag name="AS_UNIQUEID" val="554"/>
</p:tagLst>
</file>

<file path=ppt/tags/tag394.xml><?xml version="1.0" encoding="utf-8"?>
<p:tagLst xmlns:a="http://schemas.openxmlformats.org/drawingml/2006/main" xmlns:r="http://schemas.openxmlformats.org/officeDocument/2006/relationships" xmlns:p="http://schemas.openxmlformats.org/presentationml/2006/main">
  <p:tag name="AS_UNIQUEID" val="549"/>
</p:tagLst>
</file>

<file path=ppt/tags/tag395.xml><?xml version="1.0" encoding="utf-8"?>
<p:tagLst xmlns:a="http://schemas.openxmlformats.org/drawingml/2006/main" xmlns:r="http://schemas.openxmlformats.org/officeDocument/2006/relationships" xmlns:p="http://schemas.openxmlformats.org/presentationml/2006/main">
  <p:tag name="AS_UNIQUEID" val="550"/>
</p:tagLst>
</file>

<file path=ppt/tags/tag396.xml><?xml version="1.0" encoding="utf-8"?>
<p:tagLst xmlns:a="http://schemas.openxmlformats.org/drawingml/2006/main" xmlns:r="http://schemas.openxmlformats.org/officeDocument/2006/relationships" xmlns:p="http://schemas.openxmlformats.org/presentationml/2006/main">
  <p:tag name="AS_UNIQUEID" val="551"/>
</p:tagLst>
</file>

<file path=ppt/tags/tag3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8.xml><?xml version="1.0" encoding="utf-8"?>
<p:tagLst xmlns:a="http://schemas.openxmlformats.org/drawingml/2006/main" xmlns:r="http://schemas.openxmlformats.org/officeDocument/2006/relationships" xmlns:p="http://schemas.openxmlformats.org/presentationml/2006/main">
  <p:tag name="AS_UNIQUEID" val="560"/>
</p:tagLst>
</file>

<file path=ppt/tags/tag399.xml><?xml version="1.0" encoding="utf-8"?>
<p:tagLst xmlns:a="http://schemas.openxmlformats.org/drawingml/2006/main" xmlns:r="http://schemas.openxmlformats.org/officeDocument/2006/relationships" xmlns:p="http://schemas.openxmlformats.org/presentationml/2006/main">
  <p:tag name="AS_UNIQUEID" val="56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0.xml><?xml version="1.0" encoding="utf-8"?>
<p:tagLst xmlns:a="http://schemas.openxmlformats.org/drawingml/2006/main" xmlns:r="http://schemas.openxmlformats.org/officeDocument/2006/relationships" xmlns:p="http://schemas.openxmlformats.org/presentationml/2006/main">
  <p:tag name="AS_UNIQUEID" val="556"/>
</p:tagLst>
</file>

<file path=ppt/tags/tag401.xml><?xml version="1.0" encoding="utf-8"?>
<p:tagLst xmlns:a="http://schemas.openxmlformats.org/drawingml/2006/main" xmlns:r="http://schemas.openxmlformats.org/officeDocument/2006/relationships" xmlns:p="http://schemas.openxmlformats.org/presentationml/2006/main">
  <p:tag name="AS_UNIQUEID" val="557"/>
</p:tagLst>
</file>

<file path=ppt/tags/tag402.xml><?xml version="1.0" encoding="utf-8"?>
<p:tagLst xmlns:a="http://schemas.openxmlformats.org/drawingml/2006/main" xmlns:r="http://schemas.openxmlformats.org/officeDocument/2006/relationships" xmlns:p="http://schemas.openxmlformats.org/presentationml/2006/main">
  <p:tag name="AS_UNIQUEID" val="558"/>
</p:tagLst>
</file>

<file path=ppt/tags/tag4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4.xml><?xml version="1.0" encoding="utf-8"?>
<p:tagLst xmlns:a="http://schemas.openxmlformats.org/drawingml/2006/main" xmlns:r="http://schemas.openxmlformats.org/officeDocument/2006/relationships" xmlns:p="http://schemas.openxmlformats.org/presentationml/2006/main">
  <p:tag name="AS_UNIQUEID" val="567"/>
</p:tagLst>
</file>

<file path=ppt/tags/tag405.xml><?xml version="1.0" encoding="utf-8"?>
<p:tagLst xmlns:a="http://schemas.openxmlformats.org/drawingml/2006/main" xmlns:r="http://schemas.openxmlformats.org/officeDocument/2006/relationships" xmlns:p="http://schemas.openxmlformats.org/presentationml/2006/main">
  <p:tag name="AS_UNIQUEID" val="568"/>
</p:tagLst>
</file>

<file path=ppt/tags/tag406.xml><?xml version="1.0" encoding="utf-8"?>
<p:tagLst xmlns:a="http://schemas.openxmlformats.org/drawingml/2006/main" xmlns:r="http://schemas.openxmlformats.org/officeDocument/2006/relationships" xmlns:p="http://schemas.openxmlformats.org/presentationml/2006/main">
  <p:tag name="AS_UNIQUEID" val="563"/>
</p:tagLst>
</file>

<file path=ppt/tags/tag407.xml><?xml version="1.0" encoding="utf-8"?>
<p:tagLst xmlns:a="http://schemas.openxmlformats.org/drawingml/2006/main" xmlns:r="http://schemas.openxmlformats.org/officeDocument/2006/relationships" xmlns:p="http://schemas.openxmlformats.org/presentationml/2006/main">
  <p:tag name="AS_UNIQUEID" val="564"/>
</p:tagLst>
</file>

<file path=ppt/tags/tag408.xml><?xml version="1.0" encoding="utf-8"?>
<p:tagLst xmlns:a="http://schemas.openxmlformats.org/drawingml/2006/main" xmlns:r="http://schemas.openxmlformats.org/officeDocument/2006/relationships" xmlns:p="http://schemas.openxmlformats.org/presentationml/2006/main">
  <p:tag name="AS_UNIQUEID" val="565"/>
</p:tagLst>
</file>

<file path=ppt/tags/tag4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0.xml><?xml version="1.0" encoding="utf-8"?>
<p:tagLst xmlns:a="http://schemas.openxmlformats.org/drawingml/2006/main" xmlns:r="http://schemas.openxmlformats.org/officeDocument/2006/relationships" xmlns:p="http://schemas.openxmlformats.org/presentationml/2006/main">
  <p:tag name="AS_UNIQUEID" val="574"/>
</p:tagLst>
</file>

<file path=ppt/tags/tag411.xml><?xml version="1.0" encoding="utf-8"?>
<p:tagLst xmlns:a="http://schemas.openxmlformats.org/drawingml/2006/main" xmlns:r="http://schemas.openxmlformats.org/officeDocument/2006/relationships" xmlns:p="http://schemas.openxmlformats.org/presentationml/2006/main">
  <p:tag name="AS_UNIQUEID" val="575"/>
</p:tagLst>
</file>

<file path=ppt/tags/tag412.xml><?xml version="1.0" encoding="utf-8"?>
<p:tagLst xmlns:a="http://schemas.openxmlformats.org/drawingml/2006/main" xmlns:r="http://schemas.openxmlformats.org/officeDocument/2006/relationships" xmlns:p="http://schemas.openxmlformats.org/presentationml/2006/main">
  <p:tag name="AS_UNIQUEID" val="570"/>
</p:tagLst>
</file>

<file path=ppt/tags/tag413.xml><?xml version="1.0" encoding="utf-8"?>
<p:tagLst xmlns:a="http://schemas.openxmlformats.org/drawingml/2006/main" xmlns:r="http://schemas.openxmlformats.org/officeDocument/2006/relationships" xmlns:p="http://schemas.openxmlformats.org/presentationml/2006/main">
  <p:tag name="AS_UNIQUEID" val="571"/>
</p:tagLst>
</file>

<file path=ppt/tags/tag414.xml><?xml version="1.0" encoding="utf-8"?>
<p:tagLst xmlns:a="http://schemas.openxmlformats.org/drawingml/2006/main" xmlns:r="http://schemas.openxmlformats.org/officeDocument/2006/relationships" xmlns:p="http://schemas.openxmlformats.org/presentationml/2006/main">
  <p:tag name="AS_UNIQUEID" val="572"/>
</p:tagLst>
</file>

<file path=ppt/tags/tag4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6.xml><?xml version="1.0" encoding="utf-8"?>
<p:tagLst xmlns:a="http://schemas.openxmlformats.org/drawingml/2006/main" xmlns:r="http://schemas.openxmlformats.org/officeDocument/2006/relationships" xmlns:p="http://schemas.openxmlformats.org/presentationml/2006/main">
  <p:tag name="AS_UNIQUEID" val="581"/>
</p:tagLst>
</file>

<file path=ppt/tags/tag417.xml><?xml version="1.0" encoding="utf-8"?>
<p:tagLst xmlns:a="http://schemas.openxmlformats.org/drawingml/2006/main" xmlns:r="http://schemas.openxmlformats.org/officeDocument/2006/relationships" xmlns:p="http://schemas.openxmlformats.org/presentationml/2006/main">
  <p:tag name="AS_UNIQUEID" val="582"/>
</p:tagLst>
</file>

<file path=ppt/tags/tag418.xml><?xml version="1.0" encoding="utf-8"?>
<p:tagLst xmlns:a="http://schemas.openxmlformats.org/drawingml/2006/main" xmlns:r="http://schemas.openxmlformats.org/officeDocument/2006/relationships" xmlns:p="http://schemas.openxmlformats.org/presentationml/2006/main">
  <p:tag name="AS_UNIQUEID" val="577"/>
</p:tagLst>
</file>

<file path=ppt/tags/tag419.xml><?xml version="1.0" encoding="utf-8"?>
<p:tagLst xmlns:a="http://schemas.openxmlformats.org/drawingml/2006/main" xmlns:r="http://schemas.openxmlformats.org/officeDocument/2006/relationships" xmlns:p="http://schemas.openxmlformats.org/presentationml/2006/main">
  <p:tag name="AS_UNIQUEID" val="578"/>
</p:tagLst>
</file>

<file path=ppt/tags/tag42.xml><?xml version="1.0" encoding="utf-8"?>
<p:tagLst xmlns:a="http://schemas.openxmlformats.org/drawingml/2006/main" xmlns:r="http://schemas.openxmlformats.org/officeDocument/2006/relationships" xmlns:p="http://schemas.openxmlformats.org/presentationml/2006/main">
  <p:tag name="AS_UNIQUEID" val="7"/>
</p:tagLst>
</file>

<file path=ppt/tags/tag420.xml><?xml version="1.0" encoding="utf-8"?>
<p:tagLst xmlns:a="http://schemas.openxmlformats.org/drawingml/2006/main" xmlns:r="http://schemas.openxmlformats.org/officeDocument/2006/relationships" xmlns:p="http://schemas.openxmlformats.org/presentationml/2006/main">
  <p:tag name="AS_UNIQUEID" val="579"/>
</p:tagLst>
</file>

<file path=ppt/tags/tag4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2.xml><?xml version="1.0" encoding="utf-8"?>
<p:tagLst xmlns:a="http://schemas.openxmlformats.org/drawingml/2006/main" xmlns:r="http://schemas.openxmlformats.org/officeDocument/2006/relationships" xmlns:p="http://schemas.openxmlformats.org/presentationml/2006/main">
  <p:tag name="AS_UNIQUEID" val="588"/>
</p:tagLst>
</file>

<file path=ppt/tags/tag423.xml><?xml version="1.0" encoding="utf-8"?>
<p:tagLst xmlns:a="http://schemas.openxmlformats.org/drawingml/2006/main" xmlns:r="http://schemas.openxmlformats.org/officeDocument/2006/relationships" xmlns:p="http://schemas.openxmlformats.org/presentationml/2006/main">
  <p:tag name="AS_UNIQUEID" val="589"/>
</p:tagLst>
</file>

<file path=ppt/tags/tag424.xml><?xml version="1.0" encoding="utf-8"?>
<p:tagLst xmlns:a="http://schemas.openxmlformats.org/drawingml/2006/main" xmlns:r="http://schemas.openxmlformats.org/officeDocument/2006/relationships" xmlns:p="http://schemas.openxmlformats.org/presentationml/2006/main">
  <p:tag name="AS_UNIQUEID" val="584"/>
</p:tagLst>
</file>

<file path=ppt/tags/tag425.xml><?xml version="1.0" encoding="utf-8"?>
<p:tagLst xmlns:a="http://schemas.openxmlformats.org/drawingml/2006/main" xmlns:r="http://schemas.openxmlformats.org/officeDocument/2006/relationships" xmlns:p="http://schemas.openxmlformats.org/presentationml/2006/main">
  <p:tag name="AS_UNIQUEID" val="585"/>
</p:tagLst>
</file>

<file path=ppt/tags/tag426.xml><?xml version="1.0" encoding="utf-8"?>
<p:tagLst xmlns:a="http://schemas.openxmlformats.org/drawingml/2006/main" xmlns:r="http://schemas.openxmlformats.org/officeDocument/2006/relationships" xmlns:p="http://schemas.openxmlformats.org/presentationml/2006/main">
  <p:tag name="AS_UNIQUEID" val="586"/>
</p:tagLst>
</file>

<file path=ppt/tags/tag4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8.xml><?xml version="1.0" encoding="utf-8"?>
<p:tagLst xmlns:a="http://schemas.openxmlformats.org/drawingml/2006/main" xmlns:r="http://schemas.openxmlformats.org/officeDocument/2006/relationships" xmlns:p="http://schemas.openxmlformats.org/presentationml/2006/main">
  <p:tag name="AS_UNIQUEID" val="595"/>
</p:tagLst>
</file>

<file path=ppt/tags/tag429.xml><?xml version="1.0" encoding="utf-8"?>
<p:tagLst xmlns:a="http://schemas.openxmlformats.org/drawingml/2006/main" xmlns:r="http://schemas.openxmlformats.org/officeDocument/2006/relationships" xmlns:p="http://schemas.openxmlformats.org/presentationml/2006/main">
  <p:tag name="AS_UNIQUEID" val="596"/>
</p:tagLst>
</file>

<file path=ppt/tags/tag43.xml><?xml version="1.0" encoding="utf-8"?>
<p:tagLst xmlns:a="http://schemas.openxmlformats.org/drawingml/2006/main" xmlns:r="http://schemas.openxmlformats.org/officeDocument/2006/relationships" xmlns:p="http://schemas.openxmlformats.org/presentationml/2006/main">
  <p:tag name="AS_UNIQUEID" val="8"/>
</p:tagLst>
</file>

<file path=ppt/tags/tag430.xml><?xml version="1.0" encoding="utf-8"?>
<p:tagLst xmlns:a="http://schemas.openxmlformats.org/drawingml/2006/main" xmlns:r="http://schemas.openxmlformats.org/officeDocument/2006/relationships" xmlns:p="http://schemas.openxmlformats.org/presentationml/2006/main">
  <p:tag name="AS_UNIQUEID" val="591"/>
</p:tagLst>
</file>

<file path=ppt/tags/tag431.xml><?xml version="1.0" encoding="utf-8"?>
<p:tagLst xmlns:a="http://schemas.openxmlformats.org/drawingml/2006/main" xmlns:r="http://schemas.openxmlformats.org/officeDocument/2006/relationships" xmlns:p="http://schemas.openxmlformats.org/presentationml/2006/main">
  <p:tag name="AS_UNIQUEID" val="592"/>
</p:tagLst>
</file>

<file path=ppt/tags/tag432.xml><?xml version="1.0" encoding="utf-8"?>
<p:tagLst xmlns:a="http://schemas.openxmlformats.org/drawingml/2006/main" xmlns:r="http://schemas.openxmlformats.org/officeDocument/2006/relationships" xmlns:p="http://schemas.openxmlformats.org/presentationml/2006/main">
  <p:tag name="AS_UNIQUEID" val="593"/>
</p:tagLst>
</file>

<file path=ppt/tags/tag4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4.xml><?xml version="1.0" encoding="utf-8"?>
<p:tagLst xmlns:a="http://schemas.openxmlformats.org/drawingml/2006/main" xmlns:r="http://schemas.openxmlformats.org/officeDocument/2006/relationships" xmlns:p="http://schemas.openxmlformats.org/presentationml/2006/main">
  <p:tag name="AS_UNIQUEID" val="602"/>
</p:tagLst>
</file>

<file path=ppt/tags/tag435.xml><?xml version="1.0" encoding="utf-8"?>
<p:tagLst xmlns:a="http://schemas.openxmlformats.org/drawingml/2006/main" xmlns:r="http://schemas.openxmlformats.org/officeDocument/2006/relationships" xmlns:p="http://schemas.openxmlformats.org/presentationml/2006/main">
  <p:tag name="AS_UNIQUEID" val="603"/>
</p:tagLst>
</file>

<file path=ppt/tags/tag436.xml><?xml version="1.0" encoding="utf-8"?>
<p:tagLst xmlns:a="http://schemas.openxmlformats.org/drawingml/2006/main" xmlns:r="http://schemas.openxmlformats.org/officeDocument/2006/relationships" xmlns:p="http://schemas.openxmlformats.org/presentationml/2006/main">
  <p:tag name="AS_UNIQUEID" val="598"/>
</p:tagLst>
</file>

<file path=ppt/tags/tag437.xml><?xml version="1.0" encoding="utf-8"?>
<p:tagLst xmlns:a="http://schemas.openxmlformats.org/drawingml/2006/main" xmlns:r="http://schemas.openxmlformats.org/officeDocument/2006/relationships" xmlns:p="http://schemas.openxmlformats.org/presentationml/2006/main">
  <p:tag name="AS_UNIQUEID" val="599"/>
</p:tagLst>
</file>

<file path=ppt/tags/tag438.xml><?xml version="1.0" encoding="utf-8"?>
<p:tagLst xmlns:a="http://schemas.openxmlformats.org/drawingml/2006/main" xmlns:r="http://schemas.openxmlformats.org/officeDocument/2006/relationships" xmlns:p="http://schemas.openxmlformats.org/presentationml/2006/main">
  <p:tag name="AS_UNIQUEID" val="600"/>
</p:tagLst>
</file>

<file path=ppt/tags/tag4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S_UNIQUEID" val="9"/>
</p:tagLst>
</file>

<file path=ppt/tags/tag440.xml><?xml version="1.0" encoding="utf-8"?>
<p:tagLst xmlns:a="http://schemas.openxmlformats.org/drawingml/2006/main" xmlns:r="http://schemas.openxmlformats.org/officeDocument/2006/relationships" xmlns:p="http://schemas.openxmlformats.org/presentationml/2006/main">
  <p:tag name="AS_UNIQUEID" val="609"/>
</p:tagLst>
</file>

<file path=ppt/tags/tag441.xml><?xml version="1.0" encoding="utf-8"?>
<p:tagLst xmlns:a="http://schemas.openxmlformats.org/drawingml/2006/main" xmlns:r="http://schemas.openxmlformats.org/officeDocument/2006/relationships" xmlns:p="http://schemas.openxmlformats.org/presentationml/2006/main">
  <p:tag name="AS_UNIQUEID" val="610"/>
</p:tagLst>
</file>

<file path=ppt/tags/tag442.xml><?xml version="1.0" encoding="utf-8"?>
<p:tagLst xmlns:a="http://schemas.openxmlformats.org/drawingml/2006/main" xmlns:r="http://schemas.openxmlformats.org/officeDocument/2006/relationships" xmlns:p="http://schemas.openxmlformats.org/presentationml/2006/main">
  <p:tag name="AS_UNIQUEID" val="605"/>
</p:tagLst>
</file>

<file path=ppt/tags/tag443.xml><?xml version="1.0" encoding="utf-8"?>
<p:tagLst xmlns:a="http://schemas.openxmlformats.org/drawingml/2006/main" xmlns:r="http://schemas.openxmlformats.org/officeDocument/2006/relationships" xmlns:p="http://schemas.openxmlformats.org/presentationml/2006/main">
  <p:tag name="AS_UNIQUEID" val="606"/>
</p:tagLst>
</file>

<file path=ppt/tags/tag444.xml><?xml version="1.0" encoding="utf-8"?>
<p:tagLst xmlns:a="http://schemas.openxmlformats.org/drawingml/2006/main" xmlns:r="http://schemas.openxmlformats.org/officeDocument/2006/relationships" xmlns:p="http://schemas.openxmlformats.org/presentationml/2006/main">
  <p:tag name="AS_UNIQUEID" val="607"/>
</p:tagLst>
</file>

<file path=ppt/tags/tag4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6.xml><?xml version="1.0" encoding="utf-8"?>
<p:tagLst xmlns:a="http://schemas.openxmlformats.org/drawingml/2006/main" xmlns:r="http://schemas.openxmlformats.org/officeDocument/2006/relationships" xmlns:p="http://schemas.openxmlformats.org/presentationml/2006/main">
  <p:tag name="AS_UNIQUEID" val="617"/>
</p:tagLst>
</file>

<file path=ppt/tags/tag447.xml><?xml version="1.0" encoding="utf-8"?>
<p:tagLst xmlns:a="http://schemas.openxmlformats.org/drawingml/2006/main" xmlns:r="http://schemas.openxmlformats.org/officeDocument/2006/relationships" xmlns:p="http://schemas.openxmlformats.org/presentationml/2006/main">
  <p:tag name="AS_UNIQUEID" val="612"/>
</p:tagLst>
</file>

<file path=ppt/tags/tag448.xml><?xml version="1.0" encoding="utf-8"?>
<p:tagLst xmlns:a="http://schemas.openxmlformats.org/drawingml/2006/main" xmlns:r="http://schemas.openxmlformats.org/officeDocument/2006/relationships" xmlns:p="http://schemas.openxmlformats.org/presentationml/2006/main">
  <p:tag name="AS_UNIQUEID" val="613"/>
</p:tagLst>
</file>

<file path=ppt/tags/tag449.xml><?xml version="1.0" encoding="utf-8"?>
<p:tagLst xmlns:a="http://schemas.openxmlformats.org/drawingml/2006/main" xmlns:r="http://schemas.openxmlformats.org/officeDocument/2006/relationships" xmlns:p="http://schemas.openxmlformats.org/presentationml/2006/main">
  <p:tag name="AS_UNIQUEID" val="614"/>
</p:tagLst>
</file>

<file path=ppt/tags/tag45.xml><?xml version="1.0" encoding="utf-8"?>
<p:tagLst xmlns:a="http://schemas.openxmlformats.org/drawingml/2006/main" xmlns:r="http://schemas.openxmlformats.org/officeDocument/2006/relationships" xmlns:p="http://schemas.openxmlformats.org/presentationml/2006/main">
  <p:tag name="AS_UNIQUEID" val="3"/>
</p:tagLst>
</file>

<file path=ppt/tags/tag4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1.xml><?xml version="1.0" encoding="utf-8"?>
<p:tagLst xmlns:a="http://schemas.openxmlformats.org/drawingml/2006/main" xmlns:r="http://schemas.openxmlformats.org/officeDocument/2006/relationships" xmlns:p="http://schemas.openxmlformats.org/presentationml/2006/main">
  <p:tag name="AS_UNIQUEID" val="631"/>
</p:tagLst>
</file>

<file path=ppt/tags/tag452.xml><?xml version="1.0" encoding="utf-8"?>
<p:tagLst xmlns:a="http://schemas.openxmlformats.org/drawingml/2006/main" xmlns:r="http://schemas.openxmlformats.org/officeDocument/2006/relationships" xmlns:p="http://schemas.openxmlformats.org/presentationml/2006/main">
  <p:tag name="AS_UNIQUEID" val="632"/>
</p:tagLst>
</file>

<file path=ppt/tags/tag453.xml><?xml version="1.0" encoding="utf-8"?>
<p:tagLst xmlns:a="http://schemas.openxmlformats.org/drawingml/2006/main" xmlns:r="http://schemas.openxmlformats.org/officeDocument/2006/relationships" xmlns:p="http://schemas.openxmlformats.org/presentationml/2006/main">
  <p:tag name="AS_UNIQUEID" val="627"/>
</p:tagLst>
</file>

<file path=ppt/tags/tag454.xml><?xml version="1.0" encoding="utf-8"?>
<p:tagLst xmlns:a="http://schemas.openxmlformats.org/drawingml/2006/main" xmlns:r="http://schemas.openxmlformats.org/officeDocument/2006/relationships" xmlns:p="http://schemas.openxmlformats.org/presentationml/2006/main">
  <p:tag name="AS_UNIQUEID" val="628"/>
</p:tagLst>
</file>

<file path=ppt/tags/tag455.xml><?xml version="1.0" encoding="utf-8"?>
<p:tagLst xmlns:a="http://schemas.openxmlformats.org/drawingml/2006/main" xmlns:r="http://schemas.openxmlformats.org/officeDocument/2006/relationships" xmlns:p="http://schemas.openxmlformats.org/presentationml/2006/main">
  <p:tag name="AS_UNIQUEID" val="629"/>
</p:tagLst>
</file>

<file path=ppt/tags/tag4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7.xml><?xml version="1.0" encoding="utf-8"?>
<p:tagLst xmlns:a="http://schemas.openxmlformats.org/drawingml/2006/main" xmlns:r="http://schemas.openxmlformats.org/officeDocument/2006/relationships" xmlns:p="http://schemas.openxmlformats.org/presentationml/2006/main">
  <p:tag name="AS_UNIQUEID" val="638"/>
</p:tagLst>
</file>

<file path=ppt/tags/tag458.xml><?xml version="1.0" encoding="utf-8"?>
<p:tagLst xmlns:a="http://schemas.openxmlformats.org/drawingml/2006/main" xmlns:r="http://schemas.openxmlformats.org/officeDocument/2006/relationships" xmlns:p="http://schemas.openxmlformats.org/presentationml/2006/main">
  <p:tag name="AS_UNIQUEID" val="639"/>
</p:tagLst>
</file>

<file path=ppt/tags/tag459.xml><?xml version="1.0" encoding="utf-8"?>
<p:tagLst xmlns:a="http://schemas.openxmlformats.org/drawingml/2006/main" xmlns:r="http://schemas.openxmlformats.org/officeDocument/2006/relationships" xmlns:p="http://schemas.openxmlformats.org/presentationml/2006/main">
  <p:tag name="AS_UNIQUEID" val="634"/>
</p:tagLst>
</file>

<file path=ppt/tags/tag46.xml><?xml version="1.0" encoding="utf-8"?>
<p:tagLst xmlns:a="http://schemas.openxmlformats.org/drawingml/2006/main" xmlns:r="http://schemas.openxmlformats.org/officeDocument/2006/relationships" xmlns:p="http://schemas.openxmlformats.org/presentationml/2006/main">
  <p:tag name="AS_UNIQUEID" val="4"/>
</p:tagLst>
</file>

<file path=ppt/tags/tag460.xml><?xml version="1.0" encoding="utf-8"?>
<p:tagLst xmlns:a="http://schemas.openxmlformats.org/drawingml/2006/main" xmlns:r="http://schemas.openxmlformats.org/officeDocument/2006/relationships" xmlns:p="http://schemas.openxmlformats.org/presentationml/2006/main">
  <p:tag name="AS_UNIQUEID" val="635"/>
</p:tagLst>
</file>

<file path=ppt/tags/tag461.xml><?xml version="1.0" encoding="utf-8"?>
<p:tagLst xmlns:a="http://schemas.openxmlformats.org/drawingml/2006/main" xmlns:r="http://schemas.openxmlformats.org/officeDocument/2006/relationships" xmlns:p="http://schemas.openxmlformats.org/presentationml/2006/main">
  <p:tag name="AS_UNIQUEID" val="636"/>
</p:tagLst>
</file>

<file path=ppt/tags/tag4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3.xml><?xml version="1.0" encoding="utf-8"?>
<p:tagLst xmlns:a="http://schemas.openxmlformats.org/drawingml/2006/main" xmlns:r="http://schemas.openxmlformats.org/officeDocument/2006/relationships" xmlns:p="http://schemas.openxmlformats.org/presentationml/2006/main">
  <p:tag name="AS_UNIQUEID" val="645"/>
</p:tagLst>
</file>

<file path=ppt/tags/tag464.xml><?xml version="1.0" encoding="utf-8"?>
<p:tagLst xmlns:a="http://schemas.openxmlformats.org/drawingml/2006/main" xmlns:r="http://schemas.openxmlformats.org/officeDocument/2006/relationships" xmlns:p="http://schemas.openxmlformats.org/presentationml/2006/main">
  <p:tag name="AS_UNIQUEID" val="646"/>
</p:tagLst>
</file>

<file path=ppt/tags/tag465.xml><?xml version="1.0" encoding="utf-8"?>
<p:tagLst xmlns:a="http://schemas.openxmlformats.org/drawingml/2006/main" xmlns:r="http://schemas.openxmlformats.org/officeDocument/2006/relationships" xmlns:p="http://schemas.openxmlformats.org/presentationml/2006/main">
  <p:tag name="AS_UNIQUEID" val="641"/>
</p:tagLst>
</file>

<file path=ppt/tags/tag466.xml><?xml version="1.0" encoding="utf-8"?>
<p:tagLst xmlns:a="http://schemas.openxmlformats.org/drawingml/2006/main" xmlns:r="http://schemas.openxmlformats.org/officeDocument/2006/relationships" xmlns:p="http://schemas.openxmlformats.org/presentationml/2006/main">
  <p:tag name="AS_UNIQUEID" val="642"/>
</p:tagLst>
</file>

<file path=ppt/tags/tag467.xml><?xml version="1.0" encoding="utf-8"?>
<p:tagLst xmlns:a="http://schemas.openxmlformats.org/drawingml/2006/main" xmlns:r="http://schemas.openxmlformats.org/officeDocument/2006/relationships" xmlns:p="http://schemas.openxmlformats.org/presentationml/2006/main">
  <p:tag name="AS_UNIQUEID" val="643"/>
</p:tagLst>
</file>

<file path=ppt/tags/tag4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S_UNIQUEID" val="5"/>
</p:tagLst>
</file>

<file path=ppt/tags/tag4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1.xml><?xml version="1.0" encoding="utf-8"?>
<p:tagLst xmlns:a="http://schemas.openxmlformats.org/drawingml/2006/main" xmlns:r="http://schemas.openxmlformats.org/officeDocument/2006/relationships" xmlns:p="http://schemas.openxmlformats.org/presentationml/2006/main">
  <p:tag name="AS_UNIQUEID" val="652"/>
</p:tagLst>
</file>

<file path=ppt/tags/tag472.xml><?xml version="1.0" encoding="utf-8"?>
<p:tagLst xmlns:a="http://schemas.openxmlformats.org/drawingml/2006/main" xmlns:r="http://schemas.openxmlformats.org/officeDocument/2006/relationships" xmlns:p="http://schemas.openxmlformats.org/presentationml/2006/main">
  <p:tag name="AS_UNIQUEID" val="653"/>
</p:tagLst>
</file>

<file path=ppt/tags/tag473.xml><?xml version="1.0" encoding="utf-8"?>
<p:tagLst xmlns:a="http://schemas.openxmlformats.org/drawingml/2006/main" xmlns:r="http://schemas.openxmlformats.org/officeDocument/2006/relationships" xmlns:p="http://schemas.openxmlformats.org/presentationml/2006/main">
  <p:tag name="AS_UNIQUEID" val="648"/>
</p:tagLst>
</file>

<file path=ppt/tags/tag474.xml><?xml version="1.0" encoding="utf-8"?>
<p:tagLst xmlns:a="http://schemas.openxmlformats.org/drawingml/2006/main" xmlns:r="http://schemas.openxmlformats.org/officeDocument/2006/relationships" xmlns:p="http://schemas.openxmlformats.org/presentationml/2006/main">
  <p:tag name="AS_UNIQUEID" val="649"/>
</p:tagLst>
</file>

<file path=ppt/tags/tag475.xml><?xml version="1.0" encoding="utf-8"?>
<p:tagLst xmlns:a="http://schemas.openxmlformats.org/drawingml/2006/main" xmlns:r="http://schemas.openxmlformats.org/officeDocument/2006/relationships" xmlns:p="http://schemas.openxmlformats.org/presentationml/2006/main">
  <p:tag name="AS_UNIQUEID" val="650"/>
</p:tagLst>
</file>

<file path=ppt/tags/tag4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7.xml><?xml version="1.0" encoding="utf-8"?>
<p:tagLst xmlns:a="http://schemas.openxmlformats.org/drawingml/2006/main" xmlns:r="http://schemas.openxmlformats.org/officeDocument/2006/relationships" xmlns:p="http://schemas.openxmlformats.org/presentationml/2006/main">
  <p:tag name="AS_UNIQUEID" val="659"/>
</p:tagLst>
</file>

<file path=ppt/tags/tag478.xml><?xml version="1.0" encoding="utf-8"?>
<p:tagLst xmlns:a="http://schemas.openxmlformats.org/drawingml/2006/main" xmlns:r="http://schemas.openxmlformats.org/officeDocument/2006/relationships" xmlns:p="http://schemas.openxmlformats.org/presentationml/2006/main">
  <p:tag name="AS_UNIQUEID" val="660"/>
</p:tagLst>
</file>

<file path=ppt/tags/tag479.xml><?xml version="1.0" encoding="utf-8"?>
<p:tagLst xmlns:a="http://schemas.openxmlformats.org/drawingml/2006/main" xmlns:r="http://schemas.openxmlformats.org/officeDocument/2006/relationships" xmlns:p="http://schemas.openxmlformats.org/presentationml/2006/main">
  <p:tag name="AS_UNIQUEID" val="66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0.xml><?xml version="1.0" encoding="utf-8"?>
<p:tagLst xmlns:a="http://schemas.openxmlformats.org/drawingml/2006/main" xmlns:r="http://schemas.openxmlformats.org/officeDocument/2006/relationships" xmlns:p="http://schemas.openxmlformats.org/presentationml/2006/main">
  <p:tag name="AS_UNIQUEID" val="655"/>
</p:tagLst>
</file>

<file path=ppt/tags/tag481.xml><?xml version="1.0" encoding="utf-8"?>
<p:tagLst xmlns:a="http://schemas.openxmlformats.org/drawingml/2006/main" xmlns:r="http://schemas.openxmlformats.org/officeDocument/2006/relationships" xmlns:p="http://schemas.openxmlformats.org/presentationml/2006/main">
  <p:tag name="AS_UNIQUEID" val="656"/>
</p:tagLst>
</file>

<file path=ppt/tags/tag482.xml><?xml version="1.0" encoding="utf-8"?>
<p:tagLst xmlns:a="http://schemas.openxmlformats.org/drawingml/2006/main" xmlns:r="http://schemas.openxmlformats.org/officeDocument/2006/relationships" xmlns:p="http://schemas.openxmlformats.org/presentationml/2006/main">
  <p:tag name="AS_UNIQUEID" val="657"/>
</p:tagLst>
</file>

<file path=ppt/tags/tag4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4.xml><?xml version="1.0" encoding="utf-8"?>
<p:tagLst xmlns:a="http://schemas.openxmlformats.org/drawingml/2006/main" xmlns:r="http://schemas.openxmlformats.org/officeDocument/2006/relationships" xmlns:p="http://schemas.openxmlformats.org/presentationml/2006/main">
  <p:tag name="AS_UNIQUEID" val="667"/>
</p:tagLst>
</file>

<file path=ppt/tags/tag485.xml><?xml version="1.0" encoding="utf-8"?>
<p:tagLst xmlns:a="http://schemas.openxmlformats.org/drawingml/2006/main" xmlns:r="http://schemas.openxmlformats.org/officeDocument/2006/relationships" xmlns:p="http://schemas.openxmlformats.org/presentationml/2006/main">
  <p:tag name="AS_UNIQUEID" val="668"/>
</p:tagLst>
</file>

<file path=ppt/tags/tag486.xml><?xml version="1.0" encoding="utf-8"?>
<p:tagLst xmlns:a="http://schemas.openxmlformats.org/drawingml/2006/main" xmlns:r="http://schemas.openxmlformats.org/officeDocument/2006/relationships" xmlns:p="http://schemas.openxmlformats.org/presentationml/2006/main">
  <p:tag name="AS_UNIQUEID" val="663"/>
</p:tagLst>
</file>

<file path=ppt/tags/tag487.xml><?xml version="1.0" encoding="utf-8"?>
<p:tagLst xmlns:a="http://schemas.openxmlformats.org/drawingml/2006/main" xmlns:r="http://schemas.openxmlformats.org/officeDocument/2006/relationships" xmlns:p="http://schemas.openxmlformats.org/presentationml/2006/main">
  <p:tag name="AS_UNIQUEID" val="664"/>
</p:tagLst>
</file>

<file path=ppt/tags/tag488.xml><?xml version="1.0" encoding="utf-8"?>
<p:tagLst xmlns:a="http://schemas.openxmlformats.org/drawingml/2006/main" xmlns:r="http://schemas.openxmlformats.org/officeDocument/2006/relationships" xmlns:p="http://schemas.openxmlformats.org/presentationml/2006/main">
  <p:tag name="AS_UNIQUEID" val="665"/>
</p:tagLst>
</file>

<file path=ppt/tags/tag49.xml><?xml version="1.0" encoding="utf-8"?>
<p:tagLst xmlns:a="http://schemas.openxmlformats.org/drawingml/2006/main" xmlns:r="http://schemas.openxmlformats.org/officeDocument/2006/relationships" xmlns:p="http://schemas.openxmlformats.org/presentationml/2006/main">
  <p:tag name="AS_UNIQUEID" val="1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S_UNIQUEID" val="12"/>
</p:tagLst>
</file>

<file path=ppt/tags/tag51.xml><?xml version="1.0" encoding="utf-8"?>
<p:tagLst xmlns:a="http://schemas.openxmlformats.org/drawingml/2006/main" xmlns:r="http://schemas.openxmlformats.org/officeDocument/2006/relationships" xmlns:p="http://schemas.openxmlformats.org/presentationml/2006/main">
  <p:tag name="AS_UNIQUEID" val="13"/>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S_UNIQUEID" val="23"/>
</p:tagLst>
</file>

<file path=ppt/tags/tag54.xml><?xml version="1.0" encoding="utf-8"?>
<p:tagLst xmlns:a="http://schemas.openxmlformats.org/drawingml/2006/main" xmlns:r="http://schemas.openxmlformats.org/officeDocument/2006/relationships" xmlns:p="http://schemas.openxmlformats.org/presentationml/2006/main">
  <p:tag name="AS_UNIQUEID" val="24"/>
</p:tagLst>
</file>

<file path=ppt/tags/tag55.xml><?xml version="1.0" encoding="utf-8"?>
<p:tagLst xmlns:a="http://schemas.openxmlformats.org/drawingml/2006/main" xmlns:r="http://schemas.openxmlformats.org/officeDocument/2006/relationships" xmlns:p="http://schemas.openxmlformats.org/presentationml/2006/main">
  <p:tag name="AS_UNIQUEID" val="19"/>
</p:tagLst>
</file>

<file path=ppt/tags/tag56.xml><?xml version="1.0" encoding="utf-8"?>
<p:tagLst xmlns:a="http://schemas.openxmlformats.org/drawingml/2006/main" xmlns:r="http://schemas.openxmlformats.org/officeDocument/2006/relationships" xmlns:p="http://schemas.openxmlformats.org/presentationml/2006/main">
  <p:tag name="AS_UNIQUEID" val="20"/>
</p:tagLst>
</file>

<file path=ppt/tags/tag57.xml><?xml version="1.0" encoding="utf-8"?>
<p:tagLst xmlns:a="http://schemas.openxmlformats.org/drawingml/2006/main" xmlns:r="http://schemas.openxmlformats.org/officeDocument/2006/relationships" xmlns:p="http://schemas.openxmlformats.org/presentationml/2006/main">
  <p:tag name="AS_UNIQUEID" val="2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S_UNIQUEID" val="30"/>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S_UNIQUEID" val="31"/>
</p:tagLst>
</file>

<file path=ppt/tags/tag61.xml><?xml version="1.0" encoding="utf-8"?>
<p:tagLst xmlns:a="http://schemas.openxmlformats.org/drawingml/2006/main" xmlns:r="http://schemas.openxmlformats.org/officeDocument/2006/relationships" xmlns:p="http://schemas.openxmlformats.org/presentationml/2006/main">
  <p:tag name="AS_UNIQUEID" val="26"/>
</p:tagLst>
</file>

<file path=ppt/tags/tag62.xml><?xml version="1.0" encoding="utf-8"?>
<p:tagLst xmlns:a="http://schemas.openxmlformats.org/drawingml/2006/main" xmlns:r="http://schemas.openxmlformats.org/officeDocument/2006/relationships" xmlns:p="http://schemas.openxmlformats.org/presentationml/2006/main">
  <p:tag name="AS_UNIQUEID" val="27"/>
</p:tagLst>
</file>

<file path=ppt/tags/tag63.xml><?xml version="1.0" encoding="utf-8"?>
<p:tagLst xmlns:a="http://schemas.openxmlformats.org/drawingml/2006/main" xmlns:r="http://schemas.openxmlformats.org/officeDocument/2006/relationships" xmlns:p="http://schemas.openxmlformats.org/presentationml/2006/main">
  <p:tag name="AS_UNIQUEID" val="28"/>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S_UNIQUEID" val="214"/>
</p:tagLst>
</file>

<file path=ppt/tags/tag66.xml><?xml version="1.0" encoding="utf-8"?>
<p:tagLst xmlns:a="http://schemas.openxmlformats.org/drawingml/2006/main" xmlns:r="http://schemas.openxmlformats.org/officeDocument/2006/relationships" xmlns:p="http://schemas.openxmlformats.org/presentationml/2006/main">
  <p:tag name="AS_UNIQUEID" val="215"/>
</p:tagLst>
</file>

<file path=ppt/tags/tag67.xml><?xml version="1.0" encoding="utf-8"?>
<p:tagLst xmlns:a="http://schemas.openxmlformats.org/drawingml/2006/main" xmlns:r="http://schemas.openxmlformats.org/officeDocument/2006/relationships" xmlns:p="http://schemas.openxmlformats.org/presentationml/2006/main">
  <p:tag name="AS_UNIQUEID" val="210"/>
</p:tagLst>
</file>

<file path=ppt/tags/tag68.xml><?xml version="1.0" encoding="utf-8"?>
<p:tagLst xmlns:a="http://schemas.openxmlformats.org/drawingml/2006/main" xmlns:r="http://schemas.openxmlformats.org/officeDocument/2006/relationships" xmlns:p="http://schemas.openxmlformats.org/presentationml/2006/main">
  <p:tag name="AS_UNIQUEID" val="211"/>
</p:tagLst>
</file>

<file path=ppt/tags/tag69.xml><?xml version="1.0" encoding="utf-8"?>
<p:tagLst xmlns:a="http://schemas.openxmlformats.org/drawingml/2006/main" xmlns:r="http://schemas.openxmlformats.org/officeDocument/2006/relationships" xmlns:p="http://schemas.openxmlformats.org/presentationml/2006/main">
  <p:tag name="AS_UNIQUEID" val="212"/>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S_UNIQUEID" val="221"/>
</p:tagLst>
</file>

<file path=ppt/tags/tag72.xml><?xml version="1.0" encoding="utf-8"?>
<p:tagLst xmlns:a="http://schemas.openxmlformats.org/drawingml/2006/main" xmlns:r="http://schemas.openxmlformats.org/officeDocument/2006/relationships" xmlns:p="http://schemas.openxmlformats.org/presentationml/2006/main">
  <p:tag name="AS_UNIQUEID" val="222"/>
</p:tagLst>
</file>

<file path=ppt/tags/tag73.xml><?xml version="1.0" encoding="utf-8"?>
<p:tagLst xmlns:a="http://schemas.openxmlformats.org/drawingml/2006/main" xmlns:r="http://schemas.openxmlformats.org/officeDocument/2006/relationships" xmlns:p="http://schemas.openxmlformats.org/presentationml/2006/main">
  <p:tag name="AS_UNIQUEID" val="217"/>
</p:tagLst>
</file>

<file path=ppt/tags/tag74.xml><?xml version="1.0" encoding="utf-8"?>
<p:tagLst xmlns:a="http://schemas.openxmlformats.org/drawingml/2006/main" xmlns:r="http://schemas.openxmlformats.org/officeDocument/2006/relationships" xmlns:p="http://schemas.openxmlformats.org/presentationml/2006/main">
  <p:tag name="AS_UNIQUEID" val="218"/>
</p:tagLst>
</file>

<file path=ppt/tags/tag75.xml><?xml version="1.0" encoding="utf-8"?>
<p:tagLst xmlns:a="http://schemas.openxmlformats.org/drawingml/2006/main" xmlns:r="http://schemas.openxmlformats.org/officeDocument/2006/relationships" xmlns:p="http://schemas.openxmlformats.org/presentationml/2006/main">
  <p:tag name="AS_UNIQUEID" val="219"/>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S_UNIQUEID" val="37"/>
</p:tagLst>
</file>

<file path=ppt/tags/tag78.xml><?xml version="1.0" encoding="utf-8"?>
<p:tagLst xmlns:a="http://schemas.openxmlformats.org/drawingml/2006/main" xmlns:r="http://schemas.openxmlformats.org/officeDocument/2006/relationships" xmlns:p="http://schemas.openxmlformats.org/presentationml/2006/main">
  <p:tag name="AS_UNIQUEID" val="38"/>
</p:tagLst>
</file>

<file path=ppt/tags/tag79.xml><?xml version="1.0" encoding="utf-8"?>
<p:tagLst xmlns:a="http://schemas.openxmlformats.org/drawingml/2006/main" xmlns:r="http://schemas.openxmlformats.org/officeDocument/2006/relationships" xmlns:p="http://schemas.openxmlformats.org/presentationml/2006/main">
  <p:tag name="AS_UNIQUEID" val="33"/>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S_UNIQUEID" val="34"/>
</p:tagLst>
</file>

<file path=ppt/tags/tag81.xml><?xml version="1.0" encoding="utf-8"?>
<p:tagLst xmlns:a="http://schemas.openxmlformats.org/drawingml/2006/main" xmlns:r="http://schemas.openxmlformats.org/officeDocument/2006/relationships" xmlns:p="http://schemas.openxmlformats.org/presentationml/2006/main">
  <p:tag name="AS_UNIQUEID" val="35"/>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S_UNIQUEID" val="44"/>
</p:tagLst>
</file>

<file path=ppt/tags/tag84.xml><?xml version="1.0" encoding="utf-8"?>
<p:tagLst xmlns:a="http://schemas.openxmlformats.org/drawingml/2006/main" xmlns:r="http://schemas.openxmlformats.org/officeDocument/2006/relationships" xmlns:p="http://schemas.openxmlformats.org/presentationml/2006/main">
  <p:tag name="AS_UNIQUEID" val="40"/>
</p:tagLst>
</file>

<file path=ppt/tags/tag85.xml><?xml version="1.0" encoding="utf-8"?>
<p:tagLst xmlns:a="http://schemas.openxmlformats.org/drawingml/2006/main" xmlns:r="http://schemas.openxmlformats.org/officeDocument/2006/relationships" xmlns:p="http://schemas.openxmlformats.org/presentationml/2006/main">
  <p:tag name="AS_UNIQUEID" val="41"/>
</p:tagLst>
</file>

<file path=ppt/tags/tag86.xml><?xml version="1.0" encoding="utf-8"?>
<p:tagLst xmlns:a="http://schemas.openxmlformats.org/drawingml/2006/main" xmlns:r="http://schemas.openxmlformats.org/officeDocument/2006/relationships" xmlns:p="http://schemas.openxmlformats.org/presentationml/2006/main">
  <p:tag name="AS_UNIQUEID" val="42"/>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S_UNIQUEID" val="47"/>
</p:tagLst>
</file>

<file path=ppt/tags/tag89.xml><?xml version="1.0" encoding="utf-8"?>
<p:tagLst xmlns:a="http://schemas.openxmlformats.org/drawingml/2006/main" xmlns:r="http://schemas.openxmlformats.org/officeDocument/2006/relationships" xmlns:p="http://schemas.openxmlformats.org/presentationml/2006/main">
  <p:tag name="AS_UNIQUEID" val="48"/>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S_UNIQUEID" val="49"/>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S_UNIQUEID" val="58"/>
</p:tagLst>
</file>

<file path=ppt/tags/tag93.xml><?xml version="1.0" encoding="utf-8"?>
<p:tagLst xmlns:a="http://schemas.openxmlformats.org/drawingml/2006/main" xmlns:r="http://schemas.openxmlformats.org/officeDocument/2006/relationships" xmlns:p="http://schemas.openxmlformats.org/presentationml/2006/main">
  <p:tag name="AS_UNIQUEID" val="59"/>
</p:tagLst>
</file>

<file path=ppt/tags/tag94.xml><?xml version="1.0" encoding="utf-8"?>
<p:tagLst xmlns:a="http://schemas.openxmlformats.org/drawingml/2006/main" xmlns:r="http://schemas.openxmlformats.org/officeDocument/2006/relationships" xmlns:p="http://schemas.openxmlformats.org/presentationml/2006/main">
  <p:tag name="AS_UNIQUEID" val="54"/>
</p:tagLst>
</file>

<file path=ppt/tags/tag95.xml><?xml version="1.0" encoding="utf-8"?>
<p:tagLst xmlns:a="http://schemas.openxmlformats.org/drawingml/2006/main" xmlns:r="http://schemas.openxmlformats.org/officeDocument/2006/relationships" xmlns:p="http://schemas.openxmlformats.org/presentationml/2006/main">
  <p:tag name="AS_UNIQUEID" val="55"/>
</p:tagLst>
</file>

<file path=ppt/tags/tag96.xml><?xml version="1.0" encoding="utf-8"?>
<p:tagLst xmlns:a="http://schemas.openxmlformats.org/drawingml/2006/main" xmlns:r="http://schemas.openxmlformats.org/officeDocument/2006/relationships" xmlns:p="http://schemas.openxmlformats.org/presentationml/2006/main">
  <p:tag name="AS_UNIQUEID" val="56"/>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S_UNIQUEID" val="65"/>
</p:tagLst>
</file>

<file path=ppt/tags/tag99.xml><?xml version="1.0" encoding="utf-8"?>
<p:tagLst xmlns:a="http://schemas.openxmlformats.org/drawingml/2006/main" xmlns:r="http://schemas.openxmlformats.org/officeDocument/2006/relationships" xmlns:p="http://schemas.openxmlformats.org/presentationml/2006/main">
  <p:tag name="AS_UNIQUEID" val="66"/>
</p:tagLst>
</file>

<file path=ppt/theme/theme1.xml><?xml version="1.0" encoding="utf-8"?>
<a:theme xmlns:a="http://schemas.openxmlformats.org/drawingml/2006/main" name="Office Theme">
  <a:themeElements>
    <a:clrScheme name="Custom 11">
      <a:dk1>
        <a:srgbClr val="003473"/>
      </a:dk1>
      <a:lt1>
        <a:srgbClr val="FFFFFF"/>
      </a:lt1>
      <a:dk2>
        <a:srgbClr val="003473"/>
      </a:dk2>
      <a:lt2>
        <a:srgbClr val="EEECE1"/>
      </a:lt2>
      <a:accent1>
        <a:srgbClr val="0066FF"/>
      </a:accent1>
      <a:accent2>
        <a:srgbClr val="121784"/>
      </a:accent2>
      <a:accent3>
        <a:srgbClr val="82E26C"/>
      </a:accent3>
      <a:accent4>
        <a:srgbClr val="D50DAA"/>
      </a:accent4>
      <a:accent5>
        <a:srgbClr val="4BACC6"/>
      </a:accent5>
      <a:accent6>
        <a:srgbClr val="F79646"/>
      </a:accent6>
      <a:hlink>
        <a:srgbClr val="0000FF"/>
      </a:hlink>
      <a:folHlink>
        <a:srgbClr val="800080"/>
      </a:folHlink>
    </a:clrScheme>
    <a:fontScheme name="Office Classic">
      <a:majorFont>
        <a:latin typeface="Arial"/>
        <a:ea typeface="Arial"/>
        <a:cs typeface="Arial"/>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Arial"/>
        <a:cs typeface="Arial"/>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Custom 11">
      <a:dk1>
        <a:srgbClr val="003473"/>
      </a:dk1>
      <a:lt1>
        <a:srgbClr val="FFFFFF"/>
      </a:lt1>
      <a:dk2>
        <a:srgbClr val="003473"/>
      </a:dk2>
      <a:lt2>
        <a:srgbClr val="EEECE1"/>
      </a:lt2>
      <a:accent1>
        <a:srgbClr val="0066FF"/>
      </a:accent1>
      <a:accent2>
        <a:srgbClr val="121784"/>
      </a:accent2>
      <a:accent3>
        <a:srgbClr val="82E26C"/>
      </a:accent3>
      <a:accent4>
        <a:srgbClr val="D50DAA"/>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1B1860C825CED498B0B866468757F5D" ma:contentTypeVersion="7" ma:contentTypeDescription="Create a new document." ma:contentTypeScope="" ma:versionID="f1d7cd386a4ac748fdf986a5d4473ada">
  <xsd:schema xmlns:xsd="http://www.w3.org/2001/XMLSchema" xmlns:xs="http://www.w3.org/2001/XMLSchema" xmlns:p="http://schemas.microsoft.com/office/2006/metadata/properties" xmlns:ns2="7d9d616f-0f74-4923-9a0a-01a744af53ab" xmlns:ns3="79f867a2-992e-4c0b-919c-2b6b6a81fb03" targetNamespace="http://schemas.microsoft.com/office/2006/metadata/properties" ma:root="true" ma:fieldsID="f8bacb96397ffbe800890191023e3b33" ns2:_="" ns3:_="">
    <xsd:import namespace="7d9d616f-0f74-4923-9a0a-01a744af53ab"/>
    <xsd:import namespace="79f867a2-992e-4c0b-919c-2b6b6a81fb0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9d616f-0f74-4923-9a0a-01a744af53a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9f867a2-992e-4c0b-919c-2b6b6a81fb03"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FD2A13-66F1-4C0E-8AE0-D83547D88AA0}">
  <ds:schemaRefs>
    <ds:schemaRef ds:uri="http://purl.org/dc/dcmitype/"/>
    <ds:schemaRef ds:uri="http://purl.org/dc/elements/1.1/"/>
    <ds:schemaRef ds:uri="79f867a2-992e-4c0b-919c-2b6b6a81fb03"/>
    <ds:schemaRef ds:uri="http://www.w3.org/XML/1998/namespace"/>
    <ds:schemaRef ds:uri="http://schemas.openxmlformats.org/package/2006/metadata/core-properties"/>
    <ds:schemaRef ds:uri="http://schemas.microsoft.com/office/2006/documentManagement/types"/>
    <ds:schemaRef ds:uri="http://purl.org/dc/terms/"/>
    <ds:schemaRef ds:uri="http://schemas.microsoft.com/office/2006/metadata/properties"/>
    <ds:schemaRef ds:uri="http://schemas.microsoft.com/office/infopath/2007/PartnerControls"/>
    <ds:schemaRef ds:uri="7d9d616f-0f74-4923-9a0a-01a744af53ab"/>
  </ds:schemaRefs>
</ds:datastoreItem>
</file>

<file path=customXml/itemProps2.xml><?xml version="1.0" encoding="utf-8"?>
<ds:datastoreItem xmlns:ds="http://schemas.openxmlformats.org/officeDocument/2006/customXml" ds:itemID="{0F250F26-8E42-475D-B638-AE5373D215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9d616f-0f74-4923-9a0a-01a744af53ab"/>
    <ds:schemaRef ds:uri="79f867a2-992e-4c0b-919c-2b6b6a81fb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AD94181-BA3F-4376-A562-4989303231B5}">
  <ds:schemaRefs/>
</ds:datastoreItem>
</file>

<file path=docProps/app.xml><?xml version="1.0" encoding="utf-8"?>
<Properties xmlns="http://schemas.openxmlformats.org/officeDocument/2006/extended-properties" xmlns:vt="http://schemas.openxmlformats.org/officeDocument/2006/docPropsVTypes">
  <TotalTime>25684</TotalTime>
  <Words>11166</Words>
  <Application>Microsoft Office PowerPoint</Application>
  <PresentationFormat>Widescreen</PresentationFormat>
  <Paragraphs>831</Paragraphs>
  <Slides>115</Slides>
  <Notes>111</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115</vt:i4>
      </vt:variant>
    </vt:vector>
  </HeadingPairs>
  <TitlesOfParts>
    <vt:vector size="126" baseType="lpstr">
      <vt:lpstr>Aptos</vt:lpstr>
      <vt:lpstr>Arial</vt:lpstr>
      <vt:lpstr>Calibri</vt:lpstr>
      <vt:lpstr>MV Boli</vt:lpstr>
      <vt:lpstr>Palatino</vt:lpstr>
      <vt:lpstr>Palatino Linotype</vt:lpstr>
      <vt:lpstr>Segoe UI</vt:lpstr>
      <vt:lpstr>Times New Roman</vt:lpstr>
      <vt:lpstr>Office Theme</vt:lpstr>
      <vt:lpstr>Custom Design</vt:lpstr>
      <vt:lpstr>1_Office Theme</vt:lpstr>
      <vt:lpstr>PowerPoint Presentation</vt:lpstr>
      <vt:lpstr>En el módulo I, aprenderá:</vt:lpstr>
      <vt:lpstr> Cómo entender las enfermedades infecciosas en los entornos de cuidado infantil </vt:lpstr>
      <vt:lpstr>¿Qué es una enfermedad infecciosa?</vt:lpstr>
      <vt:lpstr>Pregunta: ¿Qué enfermedades infecciones esperaría ver en su programa de cuidado infantil? </vt:lpstr>
      <vt:lpstr>Las enfermedades infecciosas y el cuidado infantil</vt:lpstr>
      <vt:lpstr>¿Por qué los niños en entornos de cuidado infantil se enferman más?</vt:lpstr>
      <vt:lpstr>¿Cómo se propagan las enfermedades?</vt:lpstr>
      <vt:lpstr>Rutas de Transmisión:  Formas principales en que se contagian las enfermedades</vt:lpstr>
      <vt:lpstr>Rutas de transmisión: formas principales en que se contagian las enfermedades</vt:lpstr>
      <vt:lpstr>Las enfermedades pueden transmitirse por contacto directo:  </vt:lpstr>
      <vt:lpstr>Las enfermedades pueden  transmitirse por el aire:</vt:lpstr>
      <vt:lpstr>Las infecciones pueden  transmitirse por las heces:</vt:lpstr>
      <vt:lpstr>Ejemplo de cómo las enfermedades pueden contagiarse por contacto con la sangre y otros líquidos corporales:</vt:lpstr>
      <vt:lpstr>Ejemplos de enfermedades y cómo se contagian</vt:lpstr>
      <vt:lpstr>Comprobación de conocimiento</vt:lpstr>
      <vt:lpstr>Comprobación de conocimiento</vt:lpstr>
      <vt:lpstr>Comprobación de conocimiento</vt:lpstr>
      <vt:lpstr>Comprobación de conocimiento</vt:lpstr>
      <vt:lpstr>Comprobación de conocimiento</vt:lpstr>
      <vt:lpstr>PowerPoint Presentation</vt:lpstr>
      <vt:lpstr>Prevención del contagio de enfermedades infecciosas </vt:lpstr>
      <vt:lpstr>Temas</vt:lpstr>
      <vt:lpstr>El chequeo diario de salud</vt:lpstr>
      <vt:lpstr>PowerPoint Presentation</vt:lpstr>
      <vt:lpstr>¿Qué debo intentar detectar?</vt:lpstr>
      <vt:lpstr>Niños levemente enfermos</vt:lpstr>
      <vt:lpstr>Precauciones habituales:</vt:lpstr>
      <vt:lpstr>Limpie y desinfecte de inmediato las superficies que se hayan ensuciado con sangre, heces, secreciones nasales y oculares, saliva, orina o vómito.</vt:lpstr>
      <vt:lpstr>Lavarse las manos</vt:lpstr>
      <vt:lpstr>Demostración de lavado de manos</vt:lpstr>
      <vt:lpstr>Cuándo lavarse las manos</vt:lpstr>
      <vt:lpstr>Lavado de manos para los niños</vt:lpstr>
      <vt:lpstr>Cuándo usar guantes desechables</vt:lpstr>
      <vt:lpstr>¿Qué tipo de guantes debo usar para manejar la sangre y los líquidos corporales?</vt:lpstr>
      <vt:lpstr>PowerPoint Presentation</vt:lpstr>
      <vt:lpstr>Limpieza, higienización y desinfección</vt:lpstr>
      <vt:lpstr>¿Qué superficies deben limpiarse?</vt:lpstr>
      <vt:lpstr>¿Qué debo usar para limpiar?</vt:lpstr>
      <vt:lpstr>¿Qué superficies deben higienizarse?</vt:lpstr>
      <vt:lpstr>¿Qué superficies deben desinfectarse?</vt:lpstr>
      <vt:lpstr>PowerPoint Presentation</vt:lpstr>
      <vt:lpstr>¿Qué productos debo usar para higienizar y desinfectar?</vt:lpstr>
      <vt:lpstr>La etiqueta es la ley</vt:lpstr>
      <vt:lpstr>PowerPoint Presentation</vt:lpstr>
      <vt:lpstr>Consejos para una limpieza segura y efectiva</vt:lpstr>
      <vt:lpstr>Consejos para una limpieza segura y efectiva</vt:lpstr>
      <vt:lpstr>PowerPoint Presentation</vt:lpstr>
      <vt:lpstr>Uso de cloro para higienizar y desinfectar</vt:lpstr>
      <vt:lpstr>Demostración</vt:lpstr>
      <vt:lpstr>Desecho de basura</vt:lpstr>
      <vt:lpstr>Desecho de basura</vt:lpstr>
      <vt:lpstr>La estación para cambiar pañales</vt:lpstr>
      <vt:lpstr>PowerPoint Presentation</vt:lpstr>
      <vt:lpstr>Uso del baño</vt:lpstr>
      <vt:lpstr>Uso del baño con bacinicas</vt:lpstr>
      <vt:lpstr>Seguridad de los alimentos</vt:lpstr>
      <vt:lpstr>Seguridad de los alimentos</vt:lpstr>
      <vt:lpstr>PowerPoint Presentation</vt:lpstr>
      <vt:lpstr>Higiene bucal</vt:lpstr>
      <vt:lpstr>Consejos para evitar las caries</vt:lpstr>
      <vt:lpstr>PowerPoint Presentation</vt:lpstr>
      <vt:lpstr>Calidad del aire en interiores</vt:lpstr>
      <vt:lpstr>PowerPoint Presentation</vt:lpstr>
      <vt:lpstr>Calidad del aire en exteriores</vt:lpstr>
      <vt:lpstr>Incendios forestales y calidad del aire</vt:lpstr>
      <vt:lpstr>Suministro de agua</vt:lpstr>
      <vt:lpstr>Suministro de agua</vt:lpstr>
      <vt:lpstr>Suministro de agua</vt:lpstr>
      <vt:lpstr>Examen de plomo en el agua potable</vt:lpstr>
      <vt:lpstr>Las mascotas en los centros de cuidado infantil</vt:lpstr>
      <vt:lpstr>Las mascotas en los centros de cuidado infantil</vt:lpstr>
      <vt:lpstr>Reptiles y mascotas exóticas</vt:lpstr>
      <vt:lpstr>Plagas</vt:lpstr>
      <vt:lpstr>Control Integrado de Plagas (IPM) </vt:lpstr>
      <vt:lpstr>PowerPoint Presentation</vt:lpstr>
      <vt:lpstr>  Cajas de arena y áreas de juego con arena </vt:lpstr>
      <vt:lpstr>Políticas para  prevenir el contagio de  enfermedades infecciosas </vt:lpstr>
      <vt:lpstr>Temas de las políticas</vt:lpstr>
      <vt:lpstr>Al elaborar una política, pregúntese:</vt:lpstr>
      <vt:lpstr>Política sobre historial de salud e información de emergencia</vt:lpstr>
      <vt:lpstr>Política sobre vacunas</vt:lpstr>
      <vt:lpstr>PowerPoint Presentation</vt:lpstr>
      <vt:lpstr>PowerPoint Presentation</vt:lpstr>
      <vt:lpstr>PowerPoint Presentation</vt:lpstr>
      <vt:lpstr>Exenciones médicas</vt:lpstr>
      <vt:lpstr>Recursos sobre las inmunizaciones</vt:lpstr>
      <vt:lpstr>Mantenimiento de expedientes de salud</vt:lpstr>
      <vt:lpstr>Confidencialidad</vt:lpstr>
      <vt:lpstr>Política de exclusión por enfermedad</vt:lpstr>
      <vt:lpstr>Motivos de exclusión</vt:lpstr>
      <vt:lpstr>El niño debe quedarse en casa si...</vt:lpstr>
      <vt:lpstr>El niño debe quedarse en casa hasta que lo evalúe un profesional de la salud si tiene</vt:lpstr>
      <vt:lpstr>Ejemplo de cuándo el niño puede asistir al centro...</vt:lpstr>
      <vt:lpstr>Salud del personal</vt:lpstr>
      <vt:lpstr>Salud del personal</vt:lpstr>
      <vt:lpstr>Proveedoras de cuidado infantil embarazadas</vt:lpstr>
      <vt:lpstr>La comunicación en caso de enfermedades</vt:lpstr>
      <vt:lpstr>La comunicación con profesionales de la salud</vt:lpstr>
      <vt:lpstr>La comunicación con los padres</vt:lpstr>
      <vt:lpstr>Informe de enfermedades a su departamento de salud local  </vt:lpstr>
      <vt:lpstr>Cuidado de niños levemente enfermos</vt:lpstr>
      <vt:lpstr>Política de administración de medicamentos</vt:lpstr>
      <vt:lpstr>Es posible que se le pida que administre...</vt:lpstr>
      <vt:lpstr>Seguridad de los medicamentos</vt:lpstr>
      <vt:lpstr>Almacenamiento seguro de medicamentos</vt:lpstr>
      <vt:lpstr>Administración de Medicamentos</vt:lpstr>
      <vt:lpstr>Documente la medicación administrada</vt:lpstr>
      <vt:lpstr>Niños con necesidades  médicas especiales</vt:lpstr>
      <vt:lpstr>Niños con discapacidad</vt:lpstr>
      <vt:lpstr>Servicios de Incidentes Médicos (IMS)</vt:lpstr>
      <vt:lpstr>Agregue el IMS a su Plan de Operación</vt:lpstr>
      <vt:lpstr>Políticas y procedimientos para emergencias por enfermedades</vt:lpstr>
      <vt:lpstr>Políticas de emergencia importantes</vt:lpstr>
      <vt:lpstr>No fumar ni usar alcohol o drogas de recreación o ilícitas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Laura</dc:creator>
  <cp:lastModifiedBy>Liao, Mira</cp:lastModifiedBy>
  <cp:revision>349</cp:revision>
  <dcterms:created xsi:type="dcterms:W3CDTF">2018-04-16T18:41:09Z</dcterms:created>
  <dcterms:modified xsi:type="dcterms:W3CDTF">2024-07-15T18:05:06Z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665D9F12-83BF-4631-98E7-A9D3693F2510</vt:lpwstr>
  </property>
  <property fmtid="{D5CDD505-2E9C-101B-9397-08002B2CF9AE}" pid="3" name="ArticulatePath">
    <vt:lpwstr>CCHP-Prevention_2018apr16</vt:lpwstr>
  </property>
  <property fmtid="{D5CDD505-2E9C-101B-9397-08002B2CF9AE}" pid="4" name="ContentTypeId">
    <vt:lpwstr>0x010100A1B1860C825CED498B0B866468757F5D</vt:lpwstr>
  </property>
</Properties>
</file>