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tags/tag47.xml" ContentType="application/vnd.openxmlformats-officedocument.presentationml.tags+xml"/>
  <Override PartName="/ppt/notesSlides/notesSlide41.xml" ContentType="application/vnd.openxmlformats-officedocument.presentationml.notesSlide+xml"/>
  <Override PartName="/ppt/tags/tag48.xml" ContentType="application/vnd.openxmlformats-officedocument.presentationml.tags+xml"/>
  <Override PartName="/ppt/notesSlides/notesSlide42.xml" ContentType="application/vnd.openxmlformats-officedocument.presentationml.notesSlide+xml"/>
  <Override PartName="/ppt/tags/tag49.xml" ContentType="application/vnd.openxmlformats-officedocument.presentationml.tags+xml"/>
  <Override PartName="/ppt/notesSlides/notesSlide43.xml" ContentType="application/vnd.openxmlformats-officedocument.presentationml.notesSlide+xml"/>
  <Override PartName="/ppt/tags/tag50.xml" ContentType="application/vnd.openxmlformats-officedocument.presentationml.tags+xml"/>
  <Override PartName="/ppt/notesSlides/notesSlide44.xml" ContentType="application/vnd.openxmlformats-officedocument.presentationml.notesSlide+xml"/>
  <Override PartName="/ppt/tags/tag51.xml" ContentType="application/vnd.openxmlformats-officedocument.presentationml.tags+xml"/>
  <Override PartName="/ppt/notesSlides/notesSlide45.xml" ContentType="application/vnd.openxmlformats-officedocument.presentationml.notesSlide+xml"/>
  <Override PartName="/ppt/tags/tag52.xml" ContentType="application/vnd.openxmlformats-officedocument.presentationml.tags+xml"/>
  <Override PartName="/ppt/notesSlides/notesSlide46.xml" ContentType="application/vnd.openxmlformats-officedocument.presentationml.notesSlide+xml"/>
  <Override PartName="/ppt/tags/tag53.xml" ContentType="application/vnd.openxmlformats-officedocument.presentationml.tags+xml"/>
  <Override PartName="/ppt/notesSlides/notesSlide47.xml" ContentType="application/vnd.openxmlformats-officedocument.presentationml.notesSlide+xml"/>
  <Override PartName="/ppt/tags/tag54.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55.xml" ContentType="application/vnd.openxmlformats-officedocument.presentationml.tags+xml"/>
  <Override PartName="/ppt/notesSlides/notesSlide50.xml" ContentType="application/vnd.openxmlformats-officedocument.presentationml.notesSlide+xml"/>
  <Override PartName="/ppt/tags/tag56.xml" ContentType="application/vnd.openxmlformats-officedocument.presentationml.tags+xml"/>
  <Override PartName="/ppt/notesSlides/notesSlide51.xml" ContentType="application/vnd.openxmlformats-officedocument.presentationml.notesSlide+xml"/>
  <Override PartName="/ppt/tags/tag57.xml" ContentType="application/vnd.openxmlformats-officedocument.presentationml.tags+xml"/>
  <Override PartName="/ppt/notesSlides/notesSlide52.xml" ContentType="application/vnd.openxmlformats-officedocument.presentationml.notesSlide+xml"/>
  <Override PartName="/ppt/tags/tag58.xml" ContentType="application/vnd.openxmlformats-officedocument.presentationml.tags+xml"/>
  <Override PartName="/ppt/notesSlides/notesSlide53.xml" ContentType="application/vnd.openxmlformats-officedocument.presentationml.notesSlide+xml"/>
  <Override PartName="/ppt/tags/tag59.xml" ContentType="application/vnd.openxmlformats-officedocument.presentationml.tags+xml"/>
  <Override PartName="/ppt/notesSlides/notesSlide54.xml" ContentType="application/vnd.openxmlformats-officedocument.presentationml.notesSlide+xml"/>
  <Override PartName="/ppt/tags/tag60.xml" ContentType="application/vnd.openxmlformats-officedocument.presentationml.tags+xml"/>
  <Override PartName="/ppt/notesSlides/notesSlide55.xml" ContentType="application/vnd.openxmlformats-officedocument.presentationml.notesSlide+xml"/>
  <Override PartName="/ppt/tags/tag61.xml" ContentType="application/vnd.openxmlformats-officedocument.presentationml.tags+xml"/>
  <Override PartName="/ppt/notesSlides/notesSlide56.xml" ContentType="application/vnd.openxmlformats-officedocument.presentationml.notesSlide+xml"/>
  <Override PartName="/ppt/tags/tag62.xml" ContentType="application/vnd.openxmlformats-officedocument.presentationml.tags+xml"/>
  <Override PartName="/ppt/notesSlides/notesSlide57.xml" ContentType="application/vnd.openxmlformats-officedocument.presentationml.notesSlide+xml"/>
  <Override PartName="/ppt/tags/tag63.xml" ContentType="application/vnd.openxmlformats-officedocument.presentationml.tags+xml"/>
  <Override PartName="/ppt/notesSlides/notesSlide58.xml" ContentType="application/vnd.openxmlformats-officedocument.presentationml.notesSlide+xml"/>
  <Override PartName="/ppt/tags/tag64.xml" ContentType="application/vnd.openxmlformats-officedocument.presentationml.tags+xml"/>
  <Override PartName="/ppt/notesSlides/notesSlide59.xml" ContentType="application/vnd.openxmlformats-officedocument.presentationml.notesSlide+xml"/>
  <Override PartName="/ppt/tags/tag65.xml" ContentType="application/vnd.openxmlformats-officedocument.presentationml.tags+xml"/>
  <Override PartName="/ppt/notesSlides/notesSlide60.xml" ContentType="application/vnd.openxmlformats-officedocument.presentationml.notesSlide+xml"/>
  <Override PartName="/ppt/tags/tag66.xml" ContentType="application/vnd.openxmlformats-officedocument.presentationml.tags+xml"/>
  <Override PartName="/ppt/notesSlides/notesSlide61.xml" ContentType="application/vnd.openxmlformats-officedocument.presentationml.notesSlide+xml"/>
  <Override PartName="/ppt/tags/tag67.xml" ContentType="application/vnd.openxmlformats-officedocument.presentationml.tags+xml"/>
  <Override PartName="/ppt/notesSlides/notesSlide62.xml" ContentType="application/vnd.openxmlformats-officedocument.presentationml.notesSlide+xml"/>
  <Override PartName="/ppt/tags/tag68.xml" ContentType="application/vnd.openxmlformats-officedocument.presentationml.tags+xml"/>
  <Override PartName="/ppt/notesSlides/notesSlide63.xml" ContentType="application/vnd.openxmlformats-officedocument.presentationml.notesSlide+xml"/>
  <Override PartName="/ppt/tags/tag69.xml" ContentType="application/vnd.openxmlformats-officedocument.presentationml.tags+xml"/>
  <Override PartName="/ppt/notesSlides/notesSlide64.xml" ContentType="application/vnd.openxmlformats-officedocument.presentationml.notesSlide+xml"/>
  <Override PartName="/ppt/tags/tag70.xml" ContentType="application/vnd.openxmlformats-officedocument.presentationml.tags+xml"/>
  <Override PartName="/ppt/notesSlides/notesSlide65.xml" ContentType="application/vnd.openxmlformats-officedocument.presentationml.notesSlide+xml"/>
  <Override PartName="/ppt/tags/tag71.xml" ContentType="application/vnd.openxmlformats-officedocument.presentationml.tags+xml"/>
  <Override PartName="/ppt/notesSlides/notesSlide6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67.xml" ContentType="application/vnd.openxmlformats-officedocument.presentationml.notesSlide+xml"/>
  <Override PartName="/ppt/tags/tag74.xml" ContentType="application/vnd.openxmlformats-officedocument.presentationml.tags+xml"/>
  <Override PartName="/ppt/notesSlides/notesSlide68.xml" ContentType="application/vnd.openxmlformats-officedocument.presentationml.notesSlide+xml"/>
  <Override PartName="/ppt/tags/tag75.xml" ContentType="application/vnd.openxmlformats-officedocument.presentationml.tags+xml"/>
  <Override PartName="/ppt/notesSlides/notesSlide69.xml" ContentType="application/vnd.openxmlformats-officedocument.presentationml.notesSlide+xml"/>
  <Override PartName="/ppt/tags/tag76.xml" ContentType="application/vnd.openxmlformats-officedocument.presentationml.tags+xml"/>
  <Override PartName="/ppt/notesSlides/notesSlide7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71.xml" ContentType="application/vnd.openxmlformats-officedocument.presentationml.notesSlide+xml"/>
  <Override PartName="/ppt/tags/tag81.xml" ContentType="application/vnd.openxmlformats-officedocument.presentationml.tags+xml"/>
  <Override PartName="/ppt/notesSlides/notesSlide72.xml" ContentType="application/vnd.openxmlformats-officedocument.presentationml.notesSlide+xml"/>
  <Override PartName="/ppt/tags/tag82.xml" ContentType="application/vnd.openxmlformats-officedocument.presentationml.tags+xml"/>
  <Override PartName="/ppt/notesSlides/notesSlide73.xml" ContentType="application/vnd.openxmlformats-officedocument.presentationml.notesSlide+xml"/>
  <Override PartName="/ppt/tags/tag83.xml" ContentType="application/vnd.openxmlformats-officedocument.presentationml.tags+xml"/>
  <Override PartName="/ppt/notesSlides/notesSlide74.xml" ContentType="application/vnd.openxmlformats-officedocument.presentationml.notesSlide+xml"/>
  <Override PartName="/ppt/tags/tag84.xml" ContentType="application/vnd.openxmlformats-officedocument.presentationml.tags+xml"/>
  <Override PartName="/ppt/notesSlides/notesSlide75.xml" ContentType="application/vnd.openxmlformats-officedocument.presentationml.notesSlide+xml"/>
  <Override PartName="/ppt/tags/tag85.xml" ContentType="application/vnd.openxmlformats-officedocument.presentationml.tags+xml"/>
  <Override PartName="/ppt/notesSlides/notesSlide76.xml" ContentType="application/vnd.openxmlformats-officedocument.presentationml.notesSlide+xml"/>
  <Override PartName="/ppt/tags/tag86.xml" ContentType="application/vnd.openxmlformats-officedocument.presentationml.tags+xml"/>
  <Override PartName="/ppt/notesSlides/notesSlide77.xml" ContentType="application/vnd.openxmlformats-officedocument.presentationml.notesSlide+xml"/>
  <Override PartName="/ppt/tags/tag87.xml" ContentType="application/vnd.openxmlformats-officedocument.presentationml.tags+xml"/>
  <Override PartName="/ppt/notesSlides/notesSlide78.xml" ContentType="application/vnd.openxmlformats-officedocument.presentationml.notesSlide+xml"/>
  <Override PartName="/ppt/tags/tag88.xml" ContentType="application/vnd.openxmlformats-officedocument.presentationml.tags+xml"/>
  <Override PartName="/ppt/notesSlides/notesSlide79.xml" ContentType="application/vnd.openxmlformats-officedocument.presentationml.notesSlide+xml"/>
  <Override PartName="/ppt/tags/tag89.xml" ContentType="application/vnd.openxmlformats-officedocument.presentationml.tags+xml"/>
  <Override PartName="/ppt/notesSlides/notesSlide80.xml" ContentType="application/vnd.openxmlformats-officedocument.presentationml.notesSlide+xml"/>
  <Override PartName="/ppt/tags/tag90.xml" ContentType="application/vnd.openxmlformats-officedocument.presentationml.tags+xml"/>
  <Override PartName="/ppt/notesSlides/notesSlide81.xml" ContentType="application/vnd.openxmlformats-officedocument.presentationml.notesSlide+xml"/>
  <Override PartName="/ppt/tags/tag91.xml" ContentType="application/vnd.openxmlformats-officedocument.presentationml.tags+xml"/>
  <Override PartName="/ppt/notesSlides/notesSlide82.xml" ContentType="application/vnd.openxmlformats-officedocument.presentationml.notesSlide+xml"/>
  <Override PartName="/ppt/tags/tag92.xml" ContentType="application/vnd.openxmlformats-officedocument.presentationml.tags+xml"/>
  <Override PartName="/ppt/notesSlides/notesSlide83.xml" ContentType="application/vnd.openxmlformats-officedocument.presentationml.notesSlide+xml"/>
  <Override PartName="/ppt/tags/tag93.xml" ContentType="application/vnd.openxmlformats-officedocument.presentationml.tags+xml"/>
  <Override PartName="/ppt/notesSlides/notesSlide84.xml" ContentType="application/vnd.openxmlformats-officedocument.presentationml.notesSlide+xml"/>
  <Override PartName="/ppt/tags/tag94.xml" ContentType="application/vnd.openxmlformats-officedocument.presentationml.tags+xml"/>
  <Override PartName="/ppt/notesSlides/notesSlide85.xml" ContentType="application/vnd.openxmlformats-officedocument.presentationml.notesSlide+xml"/>
  <Override PartName="/ppt/tags/tag95.xml" ContentType="application/vnd.openxmlformats-officedocument.presentationml.tags+xml"/>
  <Override PartName="/ppt/notesSlides/notesSlide86.xml" ContentType="application/vnd.openxmlformats-officedocument.presentationml.notesSlide+xml"/>
  <Override PartName="/ppt/tags/tag96.xml" ContentType="application/vnd.openxmlformats-officedocument.presentationml.tags+xml"/>
  <Override PartName="/ppt/notesSlides/notesSlide87.xml" ContentType="application/vnd.openxmlformats-officedocument.presentationml.notesSlide+xml"/>
  <Override PartName="/ppt/tags/tag97.xml" ContentType="application/vnd.openxmlformats-officedocument.presentationml.tags+xml"/>
  <Override PartName="/ppt/notesSlides/notesSlide88.xml" ContentType="application/vnd.openxmlformats-officedocument.presentationml.notesSlide+xml"/>
  <Override PartName="/ppt/tags/tag98.xml" ContentType="application/vnd.openxmlformats-officedocument.presentationml.tags+xml"/>
  <Override PartName="/ppt/notesSlides/notesSlide89.xml" ContentType="application/vnd.openxmlformats-officedocument.presentationml.notesSlide+xml"/>
  <Override PartName="/ppt/tags/tag99.xml" ContentType="application/vnd.openxmlformats-officedocument.presentationml.tags+xml"/>
  <Override PartName="/ppt/notesSlides/notesSlide90.xml" ContentType="application/vnd.openxmlformats-officedocument.presentationml.notesSlide+xml"/>
  <Override PartName="/ppt/tags/tag100.xml" ContentType="application/vnd.openxmlformats-officedocument.presentationml.tags+xml"/>
  <Override PartName="/ppt/notesSlides/notesSlide91.xml" ContentType="application/vnd.openxmlformats-officedocument.presentationml.notesSlide+xml"/>
  <Override PartName="/ppt/tags/tag101.xml" ContentType="application/vnd.openxmlformats-officedocument.presentationml.tags+xml"/>
  <Override PartName="/ppt/notesSlides/notesSlide92.xml" ContentType="application/vnd.openxmlformats-officedocument.presentationml.notesSlide+xml"/>
  <Override PartName="/ppt/tags/tag102.xml" ContentType="application/vnd.openxmlformats-officedocument.presentationml.tags+xml"/>
  <Override PartName="/ppt/notesSlides/notesSlide93.xml" ContentType="application/vnd.openxmlformats-officedocument.presentationml.notesSlide+xml"/>
  <Override PartName="/ppt/tags/tag103.xml" ContentType="application/vnd.openxmlformats-officedocument.presentationml.tags+xml"/>
  <Override PartName="/ppt/notesSlides/notesSlide94.xml" ContentType="application/vnd.openxmlformats-officedocument.presentationml.notesSlide+xml"/>
  <Override PartName="/ppt/tags/tag104.xml" ContentType="application/vnd.openxmlformats-officedocument.presentationml.tags+xml"/>
  <Override PartName="/ppt/notesSlides/notesSlide95.xml" ContentType="application/vnd.openxmlformats-officedocument.presentationml.notesSlide+xml"/>
  <Override PartName="/ppt/tags/tag105.xml" ContentType="application/vnd.openxmlformats-officedocument.presentationml.tags+xml"/>
  <Override PartName="/ppt/notesSlides/notesSlide96.xml" ContentType="application/vnd.openxmlformats-officedocument.presentationml.notesSlide+xml"/>
  <Override PartName="/ppt/tags/tag106.xml" ContentType="application/vnd.openxmlformats-officedocument.presentationml.tags+xml"/>
  <Override PartName="/ppt/notesSlides/notesSlide97.xml" ContentType="application/vnd.openxmlformats-officedocument.presentationml.notesSlide+xml"/>
  <Override PartName="/ppt/tags/tag107.xml" ContentType="application/vnd.openxmlformats-officedocument.presentationml.tags+xml"/>
  <Override PartName="/ppt/notesSlides/notesSlide98.xml" ContentType="application/vnd.openxmlformats-officedocument.presentationml.notesSlide+xml"/>
  <Override PartName="/ppt/tags/tag108.xml" ContentType="application/vnd.openxmlformats-officedocument.presentationml.tags+xml"/>
  <Override PartName="/ppt/notesSlides/notesSlide99.xml" ContentType="application/vnd.openxmlformats-officedocument.presentationml.notesSlide+xml"/>
  <Override PartName="/ppt/tags/tag109.xml" ContentType="application/vnd.openxmlformats-officedocument.presentationml.tags+xml"/>
  <Override PartName="/ppt/notesSlides/notesSlide100.xml" ContentType="application/vnd.openxmlformats-officedocument.presentationml.notesSlide+xml"/>
  <Override PartName="/ppt/tags/tag110.xml" ContentType="application/vnd.openxmlformats-officedocument.presentationml.tags+xml"/>
  <Override PartName="/ppt/notesSlides/notesSlide101.xml" ContentType="application/vnd.openxmlformats-officedocument.presentationml.notesSlide+xml"/>
  <Override PartName="/ppt/tags/tag111.xml" ContentType="application/vnd.openxmlformats-officedocument.presentationml.tags+xml"/>
  <Override PartName="/ppt/notesSlides/notesSlide102.xml" ContentType="application/vnd.openxmlformats-officedocument.presentationml.notesSlide+xml"/>
  <Override PartName="/ppt/tags/tag112.xml" ContentType="application/vnd.openxmlformats-officedocument.presentationml.tags+xml"/>
  <Override PartName="/ppt/notesSlides/notesSlide103.xml" ContentType="application/vnd.openxmlformats-officedocument.presentationml.notesSlide+xml"/>
  <Override PartName="/ppt/tags/tag113.xml" ContentType="application/vnd.openxmlformats-officedocument.presentationml.tags+xml"/>
  <Override PartName="/ppt/notesSlides/notesSlide10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15"/>
  </p:notesMasterIdLst>
  <p:sldIdLst>
    <p:sldId id="257" r:id="rId4"/>
    <p:sldId id="258" r:id="rId5"/>
    <p:sldId id="282" r:id="rId6"/>
    <p:sldId id="279" r:id="rId7"/>
    <p:sldId id="281" r:id="rId8"/>
    <p:sldId id="286" r:id="rId9"/>
    <p:sldId id="283" r:id="rId10"/>
    <p:sldId id="284" r:id="rId11"/>
    <p:sldId id="287" r:id="rId12"/>
    <p:sldId id="288" r:id="rId13"/>
    <p:sldId id="289" r:id="rId14"/>
    <p:sldId id="290" r:id="rId15"/>
    <p:sldId id="296" r:id="rId16"/>
    <p:sldId id="297" r:id="rId17"/>
    <p:sldId id="298" r:id="rId18"/>
    <p:sldId id="318" r:id="rId19"/>
    <p:sldId id="317" r:id="rId20"/>
    <p:sldId id="389" r:id="rId21"/>
    <p:sldId id="259" r:id="rId22"/>
    <p:sldId id="261" r:id="rId23"/>
    <p:sldId id="300" r:id="rId24"/>
    <p:sldId id="294" r:id="rId25"/>
    <p:sldId id="303" r:id="rId26"/>
    <p:sldId id="304" r:id="rId27"/>
    <p:sldId id="305" r:id="rId28"/>
    <p:sldId id="306" r:id="rId29"/>
    <p:sldId id="307" r:id="rId30"/>
    <p:sldId id="293" r:id="rId31"/>
    <p:sldId id="291" r:id="rId32"/>
    <p:sldId id="308" r:id="rId33"/>
    <p:sldId id="262" r:id="rId34"/>
    <p:sldId id="309" r:id="rId35"/>
    <p:sldId id="315" r:id="rId36"/>
    <p:sldId id="314" r:id="rId37"/>
    <p:sldId id="313" r:id="rId38"/>
    <p:sldId id="316" r:id="rId39"/>
    <p:sldId id="311" r:id="rId40"/>
    <p:sldId id="263" r:id="rId41"/>
    <p:sldId id="310" r:id="rId42"/>
    <p:sldId id="326" r:id="rId43"/>
    <p:sldId id="329" r:id="rId44"/>
    <p:sldId id="330" r:id="rId45"/>
    <p:sldId id="332" r:id="rId46"/>
    <p:sldId id="331" r:id="rId47"/>
    <p:sldId id="264" r:id="rId48"/>
    <p:sldId id="265" r:id="rId49"/>
    <p:sldId id="323" r:id="rId50"/>
    <p:sldId id="324" r:id="rId51"/>
    <p:sldId id="325" r:id="rId52"/>
    <p:sldId id="398" r:id="rId53"/>
    <p:sldId id="399" r:id="rId54"/>
    <p:sldId id="354" r:id="rId55"/>
    <p:sldId id="335" r:id="rId56"/>
    <p:sldId id="338" r:id="rId57"/>
    <p:sldId id="333" r:id="rId58"/>
    <p:sldId id="267" r:id="rId59"/>
    <p:sldId id="319" r:id="rId60"/>
    <p:sldId id="321" r:id="rId61"/>
    <p:sldId id="322" r:id="rId62"/>
    <p:sldId id="268" r:id="rId63"/>
    <p:sldId id="340" r:id="rId64"/>
    <p:sldId id="341" r:id="rId65"/>
    <p:sldId id="339"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79" r:id="rId79"/>
    <p:sldId id="380" r:id="rId80"/>
    <p:sldId id="381" r:id="rId81"/>
    <p:sldId id="382" r:id="rId82"/>
    <p:sldId id="383" r:id="rId83"/>
    <p:sldId id="384" r:id="rId84"/>
    <p:sldId id="385" r:id="rId85"/>
    <p:sldId id="386" r:id="rId86"/>
    <p:sldId id="355" r:id="rId87"/>
    <p:sldId id="269" r:id="rId88"/>
    <p:sldId id="342" r:id="rId89"/>
    <p:sldId id="343" r:id="rId90"/>
    <p:sldId id="391" r:id="rId91"/>
    <p:sldId id="392" r:id="rId92"/>
    <p:sldId id="393" r:id="rId93"/>
    <p:sldId id="394" r:id="rId94"/>
    <p:sldId id="271" r:id="rId95"/>
    <p:sldId id="344" r:id="rId96"/>
    <p:sldId id="345" r:id="rId97"/>
    <p:sldId id="346" r:id="rId98"/>
    <p:sldId id="272" r:id="rId99"/>
    <p:sldId id="348" r:id="rId100"/>
    <p:sldId id="349" r:id="rId101"/>
    <p:sldId id="273" r:id="rId102"/>
    <p:sldId id="350" r:id="rId103"/>
    <p:sldId id="260" r:id="rId104"/>
    <p:sldId id="274" r:id="rId105"/>
    <p:sldId id="356" r:id="rId106"/>
    <p:sldId id="358" r:id="rId107"/>
    <p:sldId id="359" r:id="rId108"/>
    <p:sldId id="400" r:id="rId109"/>
    <p:sldId id="401" r:id="rId110"/>
    <p:sldId id="402" r:id="rId111"/>
    <p:sldId id="278" r:id="rId112"/>
    <p:sldId id="388" r:id="rId113"/>
    <p:sldId id="403" r:id="rId114"/>
  </p:sldIdLst>
  <p:sldSz cx="9144000" cy="6858000" type="screen4x3"/>
  <p:notesSz cx="6954838" cy="9309100"/>
  <p:custDataLst>
    <p:tags r:id="rId1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E"/>
    <a:srgbClr val="0072BC"/>
    <a:srgbClr val="D90F81"/>
    <a:srgbClr val="003473"/>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87389" autoAdjust="0"/>
  </p:normalViewPr>
  <p:slideViewPr>
    <p:cSldViewPr>
      <p:cViewPr varScale="1">
        <p:scale>
          <a:sx n="100" d="100"/>
          <a:sy n="100" d="100"/>
        </p:scale>
        <p:origin x="1902" y="72"/>
      </p:cViewPr>
      <p:guideLst>
        <p:guide orient="horz" pos="2160"/>
        <p:guide pos="2880"/>
      </p:guideLst>
    </p:cSldViewPr>
  </p:slideViewPr>
  <p:notesTextViewPr>
    <p:cViewPr>
      <p:scale>
        <a:sx n="1" d="1"/>
        <a:sy n="1" d="1"/>
      </p:scale>
      <p:origin x="0" y="0"/>
    </p:cViewPr>
  </p:notesTextViewPr>
  <p:sorterViewPr>
    <p:cViewPr>
      <p:scale>
        <a:sx n="100" d="100"/>
        <a:sy n="100" d="100"/>
      </p:scale>
      <p:origin x="0" y="116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presProps" Target="pres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BDE85079-9ACE-4E6D-A75A-D71805261FB9}" type="datetimeFigureOut">
              <a:rPr lang="en-US" smtClean="0"/>
              <a:pPr/>
              <a:t>07/02/2020</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A4D93EC3-2D65-4DD9-A32A-8DC841B0B660}" type="slidenum">
              <a:rPr lang="en-US" smtClean="0"/>
              <a:pPr/>
              <a:t>‹#›</a:t>
            </a:fld>
            <a:endParaRPr lang="en-US"/>
          </a:p>
        </p:txBody>
      </p:sp>
    </p:spTree>
    <p:extLst>
      <p:ext uri="{BB962C8B-B14F-4D97-AF65-F5344CB8AC3E}">
        <p14:creationId xmlns:p14="http://schemas.microsoft.com/office/powerpoint/2010/main" val="25212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epa.gov/lead/lead-renovation-repair-and-painting-program" TargetMode="External"/><Relationship Id="rId2" Type="http://schemas.openxmlformats.org/officeDocument/2006/relationships/slide" Target="../slides/slide82.xml"/><Relationship Id="rId1" Type="http://schemas.openxmlformats.org/officeDocument/2006/relationships/notesMaster" Target="../notesMasters/notesMaster1.xml"/><Relationship Id="rId4" Type="http://schemas.openxmlformats.org/officeDocument/2006/relationships/hyperlink" Target="https://www.cdph.ca.gov/Programs/CCDPHP/DEODC/CLPPB/Pages/LRCcertlist.aspx"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a:t>
            </a:fld>
            <a:endParaRPr lang="en-US"/>
          </a:p>
        </p:txBody>
      </p:sp>
    </p:spTree>
    <p:extLst>
      <p:ext uri="{BB962C8B-B14F-4D97-AF65-F5344CB8AC3E}">
        <p14:creationId xmlns:p14="http://schemas.microsoft.com/office/powerpoint/2010/main" val="155581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10</a:t>
            </a:fld>
            <a:endParaRPr lang="en-US"/>
          </a:p>
        </p:txBody>
      </p:sp>
    </p:spTree>
    <p:extLst>
      <p:ext uri="{BB962C8B-B14F-4D97-AF65-F5344CB8AC3E}">
        <p14:creationId xmlns:p14="http://schemas.microsoft.com/office/powerpoint/2010/main" val="13779530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use a series of checklists (for example, one for safety, one for first aid supplies, etc. or one checklist that is more comprehensive, such as the Health and Safety Checklist for ECE based on Caring for Our Children National Health and Safety Performance Standards.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93EC3-2D65-4DD9-A32A-8DC841B0B6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44617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93EC3-2D65-4DD9-A32A-8DC841B0B6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42492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a:t>
            </a:r>
            <a:r>
              <a:rPr lang="en-US" baseline="0" dirty="0"/>
              <a:t> local resources, use the resource table for reference.</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109</a:t>
            </a:fld>
            <a:endParaRPr lang="en-US"/>
          </a:p>
        </p:txBody>
      </p:sp>
    </p:spTree>
    <p:extLst>
      <p:ext uri="{BB962C8B-B14F-4D97-AF65-F5344CB8AC3E}">
        <p14:creationId xmlns:p14="http://schemas.microsoft.com/office/powerpoint/2010/main" val="256164747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D5CB6-8D94-4FFC-B51B-2597A49243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2786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D5CB6-8D94-4FFC-B51B-2597A49243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79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11</a:t>
            </a:fld>
            <a:endParaRPr lang="en-US"/>
          </a:p>
        </p:txBody>
      </p:sp>
    </p:spTree>
    <p:extLst>
      <p:ext uri="{BB962C8B-B14F-4D97-AF65-F5344CB8AC3E}">
        <p14:creationId xmlns:p14="http://schemas.microsoft.com/office/powerpoint/2010/main" val="301261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12</a:t>
            </a:fld>
            <a:endParaRPr lang="en-US"/>
          </a:p>
        </p:txBody>
      </p:sp>
    </p:spTree>
    <p:extLst>
      <p:ext uri="{BB962C8B-B14F-4D97-AF65-F5344CB8AC3E}">
        <p14:creationId xmlns:p14="http://schemas.microsoft.com/office/powerpoint/2010/main" val="363997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13</a:t>
            </a:fld>
            <a:endParaRPr lang="en-US"/>
          </a:p>
        </p:txBody>
      </p:sp>
    </p:spTree>
    <p:extLst>
      <p:ext uri="{BB962C8B-B14F-4D97-AF65-F5344CB8AC3E}">
        <p14:creationId xmlns:p14="http://schemas.microsoft.com/office/powerpoint/2010/main" val="298708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14</a:t>
            </a:fld>
            <a:endParaRPr lang="en-US"/>
          </a:p>
        </p:txBody>
      </p:sp>
    </p:spTree>
    <p:extLst>
      <p:ext uri="{BB962C8B-B14F-4D97-AF65-F5344CB8AC3E}">
        <p14:creationId xmlns:p14="http://schemas.microsoft.com/office/powerpoint/2010/main" val="812075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15</a:t>
            </a:fld>
            <a:endParaRPr lang="en-US"/>
          </a:p>
        </p:txBody>
      </p:sp>
    </p:spTree>
    <p:extLst>
      <p:ext uri="{BB962C8B-B14F-4D97-AF65-F5344CB8AC3E}">
        <p14:creationId xmlns:p14="http://schemas.microsoft.com/office/powerpoint/2010/main" val="256678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16</a:t>
            </a:fld>
            <a:endParaRPr lang="en-US"/>
          </a:p>
        </p:txBody>
      </p:sp>
    </p:spTree>
    <p:extLst>
      <p:ext uri="{BB962C8B-B14F-4D97-AF65-F5344CB8AC3E}">
        <p14:creationId xmlns:p14="http://schemas.microsoft.com/office/powerpoint/2010/main" val="38018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17</a:t>
            </a:fld>
            <a:endParaRPr lang="en-US"/>
          </a:p>
        </p:txBody>
      </p:sp>
    </p:spTree>
    <p:extLst>
      <p:ext uri="{BB962C8B-B14F-4D97-AF65-F5344CB8AC3E}">
        <p14:creationId xmlns:p14="http://schemas.microsoft.com/office/powerpoint/2010/main" val="822585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talk about each of these topics in more detail.</a:t>
            </a:r>
          </a:p>
        </p:txBody>
      </p:sp>
      <p:sp>
        <p:nvSpPr>
          <p:cNvPr id="4" name="Slide Number Placeholder 3"/>
          <p:cNvSpPr>
            <a:spLocks noGrp="1"/>
          </p:cNvSpPr>
          <p:nvPr>
            <p:ph type="sldNum" sz="quarter" idx="10"/>
          </p:nvPr>
        </p:nvSpPr>
        <p:spPr/>
        <p:txBody>
          <a:bodyPr/>
          <a:lstStyle/>
          <a:p>
            <a:fld id="{A4D93EC3-2D65-4DD9-A32A-8DC841B0B660}" type="slidenum">
              <a:rPr lang="en-US" smtClean="0"/>
              <a:pPr/>
              <a:t>19</a:t>
            </a:fld>
            <a:endParaRPr lang="en-US"/>
          </a:p>
        </p:txBody>
      </p:sp>
    </p:spTree>
    <p:extLst>
      <p:ext uri="{BB962C8B-B14F-4D97-AF65-F5344CB8AC3E}">
        <p14:creationId xmlns:p14="http://schemas.microsoft.com/office/powerpoint/2010/main" val="326847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truly tragic event when a seemingly healthy infant dies suddenly and unexpectedly. And when the death</a:t>
            </a:r>
          </a:p>
          <a:p>
            <a:r>
              <a:rPr lang="en-US" dirty="0"/>
              <a:t>happens in a child care program, it can be devastating; not only for the family of the child, but also for the child</a:t>
            </a:r>
          </a:p>
          <a:p>
            <a:r>
              <a:rPr lang="en-US" dirty="0"/>
              <a:t>care provider and other families in the program. Safe infant sleep practices and environments reduce the risk</a:t>
            </a:r>
          </a:p>
          <a:p>
            <a:r>
              <a:rPr lang="en-US" dirty="0"/>
              <a:t>of Sudden Infant Death Syndrome (SIDS) and other sleep-related infant deaths.</a:t>
            </a:r>
          </a:p>
        </p:txBody>
      </p:sp>
      <p:sp>
        <p:nvSpPr>
          <p:cNvPr id="4" name="Slide Number Placeholder 3"/>
          <p:cNvSpPr>
            <a:spLocks noGrp="1"/>
          </p:cNvSpPr>
          <p:nvPr>
            <p:ph type="sldNum" sz="quarter" idx="10"/>
          </p:nvPr>
        </p:nvSpPr>
        <p:spPr/>
        <p:txBody>
          <a:bodyPr/>
          <a:lstStyle/>
          <a:p>
            <a:fld id="{A4D93EC3-2D65-4DD9-A32A-8DC841B0B660}" type="slidenum">
              <a:rPr lang="en-US" smtClean="0"/>
              <a:pPr/>
              <a:t>20</a:t>
            </a:fld>
            <a:endParaRPr lang="en-US"/>
          </a:p>
        </p:txBody>
      </p:sp>
    </p:spTree>
    <p:extLst>
      <p:ext uri="{BB962C8B-B14F-4D97-AF65-F5344CB8AC3E}">
        <p14:creationId xmlns:p14="http://schemas.microsoft.com/office/powerpoint/2010/main" val="407545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Injuries usually occur because of some combination of unsafe conditions and supervision and children’s participation in activities which are not developmentally appropriate. Strategies to prevention injuries include:</a:t>
            </a:r>
          </a:p>
          <a:p>
            <a:r>
              <a:rPr lang="en-US" dirty="0"/>
              <a:t>• Conducting regular safety checks to identify hazards</a:t>
            </a:r>
          </a:p>
          <a:p>
            <a:r>
              <a:rPr lang="en-US" dirty="0"/>
              <a:t>• Modifying the environment to reduce hazards</a:t>
            </a:r>
          </a:p>
          <a:p>
            <a:r>
              <a:rPr lang="en-US" dirty="0"/>
              <a:t>• Supervising children</a:t>
            </a:r>
          </a:p>
          <a:p>
            <a:r>
              <a:rPr lang="en-US" dirty="0"/>
              <a:t>• Setting and enforcing rules for activities (indoors and outdoors)</a:t>
            </a:r>
          </a:p>
          <a:p>
            <a:r>
              <a:rPr lang="en-US" dirty="0"/>
              <a:t>• Educating children, parents, and staff members about injury prevention</a:t>
            </a:r>
          </a:p>
        </p:txBody>
      </p:sp>
      <p:sp>
        <p:nvSpPr>
          <p:cNvPr id="4" name="Slide Number Placeholder 3"/>
          <p:cNvSpPr>
            <a:spLocks noGrp="1"/>
          </p:cNvSpPr>
          <p:nvPr>
            <p:ph type="sldNum" sz="quarter" idx="10"/>
          </p:nvPr>
        </p:nvSpPr>
        <p:spPr/>
        <p:txBody>
          <a:bodyPr/>
          <a:lstStyle/>
          <a:p>
            <a:fld id="{A4D93EC3-2D65-4DD9-A32A-8DC841B0B660}" type="slidenum">
              <a:rPr lang="en-US" smtClean="0"/>
              <a:pPr/>
              <a:t>2</a:t>
            </a:fld>
            <a:endParaRPr lang="en-US"/>
          </a:p>
        </p:txBody>
      </p:sp>
    </p:spTree>
    <p:extLst>
      <p:ext uri="{BB962C8B-B14F-4D97-AF65-F5344CB8AC3E}">
        <p14:creationId xmlns:p14="http://schemas.microsoft.com/office/powerpoint/2010/main" val="412084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21</a:t>
            </a:fld>
            <a:endParaRPr lang="en-US"/>
          </a:p>
        </p:txBody>
      </p:sp>
    </p:spTree>
    <p:extLst>
      <p:ext uri="{BB962C8B-B14F-4D97-AF65-F5344CB8AC3E}">
        <p14:creationId xmlns:p14="http://schemas.microsoft.com/office/powerpoint/2010/main" val="3158136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safe sleep environment</a:t>
            </a:r>
            <a:r>
              <a:rPr lang="en-US" baseline="0" dirty="0"/>
              <a:t> looks like.</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22</a:t>
            </a:fld>
            <a:endParaRPr lang="en-US"/>
          </a:p>
        </p:txBody>
      </p:sp>
    </p:spTree>
    <p:extLst>
      <p:ext uri="{BB962C8B-B14F-4D97-AF65-F5344CB8AC3E}">
        <p14:creationId xmlns:p14="http://schemas.microsoft.com/office/powerpoint/2010/main" val="3973726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slides</a:t>
            </a:r>
            <a:r>
              <a:rPr lang="en-US" baseline="0" dirty="0"/>
              <a:t> provide details for </a:t>
            </a:r>
            <a:r>
              <a:rPr lang="en-US" dirty="0"/>
              <a:t>the recommendations for safe sleep in child care settings.</a:t>
            </a:r>
          </a:p>
        </p:txBody>
      </p:sp>
      <p:sp>
        <p:nvSpPr>
          <p:cNvPr id="4" name="Slide Number Placeholder 3"/>
          <p:cNvSpPr>
            <a:spLocks noGrp="1"/>
          </p:cNvSpPr>
          <p:nvPr>
            <p:ph type="sldNum" sz="quarter" idx="10"/>
          </p:nvPr>
        </p:nvSpPr>
        <p:spPr/>
        <p:txBody>
          <a:bodyPr/>
          <a:lstStyle/>
          <a:p>
            <a:fld id="{A4D93EC3-2D65-4DD9-A32A-8DC841B0B660}" type="slidenum">
              <a:rPr lang="en-US" smtClean="0"/>
              <a:pPr/>
              <a:t>23</a:t>
            </a:fld>
            <a:endParaRPr lang="en-US"/>
          </a:p>
        </p:txBody>
      </p:sp>
    </p:spTree>
    <p:extLst>
      <p:ext uri="{BB962C8B-B14F-4D97-AF65-F5344CB8AC3E}">
        <p14:creationId xmlns:p14="http://schemas.microsoft.com/office/powerpoint/2010/main" val="637985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24</a:t>
            </a:fld>
            <a:endParaRPr lang="en-US"/>
          </a:p>
        </p:txBody>
      </p:sp>
    </p:spTree>
    <p:extLst>
      <p:ext uri="{BB962C8B-B14F-4D97-AF65-F5344CB8AC3E}">
        <p14:creationId xmlns:p14="http://schemas.microsoft.com/office/powerpoint/2010/main" val="637985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25</a:t>
            </a:fld>
            <a:endParaRPr lang="en-US"/>
          </a:p>
        </p:txBody>
      </p:sp>
    </p:spTree>
    <p:extLst>
      <p:ext uri="{BB962C8B-B14F-4D97-AF65-F5344CB8AC3E}">
        <p14:creationId xmlns:p14="http://schemas.microsoft.com/office/powerpoint/2010/main" val="637985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26</a:t>
            </a:fld>
            <a:endParaRPr lang="en-US"/>
          </a:p>
        </p:txBody>
      </p:sp>
    </p:spTree>
    <p:extLst>
      <p:ext uri="{BB962C8B-B14F-4D97-AF65-F5344CB8AC3E}">
        <p14:creationId xmlns:p14="http://schemas.microsoft.com/office/powerpoint/2010/main" val="637985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27</a:t>
            </a:fld>
            <a:endParaRPr lang="en-US"/>
          </a:p>
        </p:txBody>
      </p:sp>
    </p:spTree>
    <p:extLst>
      <p:ext uri="{BB962C8B-B14F-4D97-AF65-F5344CB8AC3E}">
        <p14:creationId xmlns:p14="http://schemas.microsoft.com/office/powerpoint/2010/main" val="3825160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Infants spending all their time on their backs or in car seats, swings, and high chairs are at risk for developing motor delays.  Make sure that infants have supervised tummy time when they are awake so they can grow strong.</a:t>
            </a:r>
          </a:p>
        </p:txBody>
      </p:sp>
      <p:sp>
        <p:nvSpPr>
          <p:cNvPr id="4" name="Slide Number Placeholder 3"/>
          <p:cNvSpPr>
            <a:spLocks noGrp="1"/>
          </p:cNvSpPr>
          <p:nvPr>
            <p:ph type="sldNum" sz="quarter" idx="10"/>
          </p:nvPr>
        </p:nvSpPr>
        <p:spPr/>
        <p:txBody>
          <a:bodyPr/>
          <a:lstStyle/>
          <a:p>
            <a:fld id="{A4D93EC3-2D65-4DD9-A32A-8DC841B0B660}" type="slidenum">
              <a:rPr lang="en-US" smtClean="0"/>
              <a:pPr/>
              <a:t>28</a:t>
            </a:fld>
            <a:endParaRPr lang="en-US"/>
          </a:p>
        </p:txBody>
      </p:sp>
    </p:spTree>
    <p:extLst>
      <p:ext uri="{BB962C8B-B14F-4D97-AF65-F5344CB8AC3E}">
        <p14:creationId xmlns:p14="http://schemas.microsoft.com/office/powerpoint/2010/main" val="1124359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people are concerned that baby will choke if put to sleet on their back.  This picture shows how the trachea (wind pipe) is on top the esophagus when babies on their backs.  This makes it unlikely for the baby to choke on spit up.</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29</a:t>
            </a:fld>
            <a:endParaRPr lang="en-US"/>
          </a:p>
        </p:txBody>
      </p:sp>
    </p:spTree>
    <p:extLst>
      <p:ext uri="{BB962C8B-B14F-4D97-AF65-F5344CB8AC3E}">
        <p14:creationId xmlns:p14="http://schemas.microsoft.com/office/powerpoint/2010/main" val="1669859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30</a:t>
            </a:fld>
            <a:endParaRPr lang="en-US"/>
          </a:p>
        </p:txBody>
      </p:sp>
    </p:spTree>
    <p:extLst>
      <p:ext uri="{BB962C8B-B14F-4D97-AF65-F5344CB8AC3E}">
        <p14:creationId xmlns:p14="http://schemas.microsoft.com/office/powerpoint/2010/main" val="870694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3</a:t>
            </a:fld>
            <a:endParaRPr lang="en-US"/>
          </a:p>
        </p:txBody>
      </p:sp>
    </p:spTree>
    <p:extLst>
      <p:ext uri="{BB962C8B-B14F-4D97-AF65-F5344CB8AC3E}">
        <p14:creationId xmlns:p14="http://schemas.microsoft.com/office/powerpoint/2010/main" val="1121278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a:t>
            </a:r>
            <a:r>
              <a:rPr lang="en-US" baseline="0" dirty="0"/>
              <a:t> Abusive Head Trauma can be mild to severe and have serious long term consequences.</a:t>
            </a:r>
          </a:p>
          <a:p>
            <a:r>
              <a:rPr lang="en-US" baseline="0" dirty="0"/>
              <a:t>Demonstrate using the baby model.  Show how the brain can knock against the skull when a baby is shaken.</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31</a:t>
            </a:fld>
            <a:endParaRPr lang="en-US"/>
          </a:p>
        </p:txBody>
      </p:sp>
    </p:spTree>
    <p:extLst>
      <p:ext uri="{BB962C8B-B14F-4D97-AF65-F5344CB8AC3E}">
        <p14:creationId xmlns:p14="http://schemas.microsoft.com/office/powerpoint/2010/main" val="2280741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Infants are especially vulnerable to abusive head trauma. Their fragile brains and skulls are rapidly</a:t>
            </a:r>
          </a:p>
          <a:p>
            <a:r>
              <a:rPr lang="en-US" dirty="0"/>
              <a:t>developing and a sudden impact can cause irreversible injury..</a:t>
            </a:r>
          </a:p>
        </p:txBody>
      </p:sp>
      <p:sp>
        <p:nvSpPr>
          <p:cNvPr id="4" name="Slide Number Placeholder 3"/>
          <p:cNvSpPr>
            <a:spLocks noGrp="1"/>
          </p:cNvSpPr>
          <p:nvPr>
            <p:ph type="sldNum" sz="quarter" idx="10"/>
          </p:nvPr>
        </p:nvSpPr>
        <p:spPr/>
        <p:txBody>
          <a:bodyPr/>
          <a:lstStyle/>
          <a:p>
            <a:fld id="{A4D93EC3-2D65-4DD9-A32A-8DC841B0B660}" type="slidenum">
              <a:rPr lang="en-US" smtClean="0"/>
              <a:pPr/>
              <a:t>32</a:t>
            </a:fld>
            <a:endParaRPr lang="en-US"/>
          </a:p>
        </p:txBody>
      </p:sp>
    </p:spTree>
    <p:extLst>
      <p:ext uri="{BB962C8B-B14F-4D97-AF65-F5344CB8AC3E}">
        <p14:creationId xmlns:p14="http://schemas.microsoft.com/office/powerpoint/2010/main" val="743448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33</a:t>
            </a:fld>
            <a:endParaRPr lang="en-US"/>
          </a:p>
        </p:txBody>
      </p:sp>
    </p:spTree>
    <p:extLst>
      <p:ext uri="{BB962C8B-B14F-4D97-AF65-F5344CB8AC3E}">
        <p14:creationId xmlns:p14="http://schemas.microsoft.com/office/powerpoint/2010/main" val="524731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34</a:t>
            </a:fld>
            <a:endParaRPr lang="en-US"/>
          </a:p>
        </p:txBody>
      </p:sp>
    </p:spTree>
    <p:extLst>
      <p:ext uri="{BB962C8B-B14F-4D97-AF65-F5344CB8AC3E}">
        <p14:creationId xmlns:p14="http://schemas.microsoft.com/office/powerpoint/2010/main" val="903174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 break from a crying baby, the following are acceptable per California Child Care Licensing Regulations for providers who may be alone in family child care homes:</a:t>
            </a:r>
          </a:p>
          <a:p>
            <a:r>
              <a:rPr lang="en-US" dirty="0"/>
              <a:t>• The child care provider may designate a qualified substitute provider who can provide relief to a</a:t>
            </a:r>
          </a:p>
          <a:p>
            <a:r>
              <a:rPr lang="en-US" dirty="0"/>
              <a:t>child care provider who is stressed by a baby’s crying. It is appropriate to ask someone to help</a:t>
            </a:r>
          </a:p>
          <a:p>
            <a:r>
              <a:rPr lang="en-US" dirty="0"/>
              <a:t>take care of a crying baby while the care provider gets some respite. In licensed child care, the</a:t>
            </a:r>
          </a:p>
          <a:p>
            <a:r>
              <a:rPr lang="en-US" dirty="0"/>
              <a:t>only acceptable substitutes are those who have been fingerprint-cleared and meet all necessary</a:t>
            </a:r>
          </a:p>
          <a:p>
            <a:r>
              <a:rPr lang="en-US" dirty="0"/>
              <a:t>requirements established by Title 22 and the Health and Safety Code.</a:t>
            </a:r>
          </a:p>
          <a:p>
            <a:r>
              <a:rPr lang="en-US" dirty="0"/>
              <a:t>• The parent/guardian may designate an emergency contact, in addition to herself/himself, that can be called if the baby’s crying is alarming.</a:t>
            </a:r>
          </a:p>
          <a:p>
            <a:r>
              <a:rPr lang="en-US" dirty="0"/>
              <a:t>• If a child care provider realizes that a baby’s crying is a trigger for negative stress reactions, consider not providing care to infants.</a:t>
            </a:r>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35</a:t>
            </a:fld>
            <a:endParaRPr lang="en-US"/>
          </a:p>
        </p:txBody>
      </p:sp>
    </p:spTree>
    <p:extLst>
      <p:ext uri="{BB962C8B-B14F-4D97-AF65-F5344CB8AC3E}">
        <p14:creationId xmlns:p14="http://schemas.microsoft.com/office/powerpoint/2010/main" val="1355850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Period of Purple Crying</a:t>
            </a:r>
            <a:r>
              <a:rPr lang="en-US" baseline="0" dirty="0"/>
              <a:t> resources with parents.</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36</a:t>
            </a:fld>
            <a:endParaRPr lang="en-US"/>
          </a:p>
        </p:txBody>
      </p:sp>
    </p:spTree>
    <p:extLst>
      <p:ext uri="{BB962C8B-B14F-4D97-AF65-F5344CB8AC3E}">
        <p14:creationId xmlns:p14="http://schemas.microsoft.com/office/powerpoint/2010/main" val="2964181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child care provider might be the first to notice if an infant has experienced abusive head trauma. In many cases there are no symptoms at all, but it’s important to be aware and respond so that the child can receive medical attention.</a:t>
            </a:r>
          </a:p>
        </p:txBody>
      </p:sp>
      <p:sp>
        <p:nvSpPr>
          <p:cNvPr id="4" name="Slide Number Placeholder 3"/>
          <p:cNvSpPr>
            <a:spLocks noGrp="1"/>
          </p:cNvSpPr>
          <p:nvPr>
            <p:ph type="sldNum" sz="quarter" idx="10"/>
          </p:nvPr>
        </p:nvSpPr>
        <p:spPr/>
        <p:txBody>
          <a:bodyPr/>
          <a:lstStyle/>
          <a:p>
            <a:fld id="{A4D93EC3-2D65-4DD9-A32A-8DC841B0B660}" type="slidenum">
              <a:rPr lang="en-US" smtClean="0"/>
              <a:pPr/>
              <a:t>37</a:t>
            </a:fld>
            <a:endParaRPr lang="en-US"/>
          </a:p>
        </p:txBody>
      </p:sp>
    </p:spTree>
    <p:extLst>
      <p:ext uri="{BB962C8B-B14F-4D97-AF65-F5344CB8AC3E}">
        <p14:creationId xmlns:p14="http://schemas.microsoft.com/office/powerpoint/2010/main" val="3271889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Even what seems to be a mild bump to the head can be serious. Children</a:t>
            </a:r>
            <a:r>
              <a:rPr lang="en-US" baseline="0" dirty="0"/>
              <a:t> recovering from a concussion may need adjustments to their activities. </a:t>
            </a:r>
            <a:endParaRPr lang="en-US" dirty="0"/>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38</a:t>
            </a:fld>
            <a:endParaRPr lang="en-US"/>
          </a:p>
        </p:txBody>
      </p:sp>
    </p:spTree>
    <p:extLst>
      <p:ext uri="{BB962C8B-B14F-4D97-AF65-F5344CB8AC3E}">
        <p14:creationId xmlns:p14="http://schemas.microsoft.com/office/powerpoint/2010/main" val="12284716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39</a:t>
            </a:fld>
            <a:endParaRPr lang="en-US"/>
          </a:p>
        </p:txBody>
      </p:sp>
    </p:spTree>
    <p:extLst>
      <p:ext uri="{BB962C8B-B14F-4D97-AF65-F5344CB8AC3E}">
        <p14:creationId xmlns:p14="http://schemas.microsoft.com/office/powerpoint/2010/main" val="2158572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the CCHP Health and Safety Note </a:t>
            </a:r>
            <a:r>
              <a:rPr lang="en-US" i="1" dirty="0"/>
              <a:t>Child Abuse Prevention</a:t>
            </a:r>
          </a:p>
        </p:txBody>
      </p:sp>
      <p:sp>
        <p:nvSpPr>
          <p:cNvPr id="4" name="Slide Number Placeholder 3"/>
          <p:cNvSpPr>
            <a:spLocks noGrp="1"/>
          </p:cNvSpPr>
          <p:nvPr>
            <p:ph type="sldNum" sz="quarter" idx="10"/>
          </p:nvPr>
        </p:nvSpPr>
        <p:spPr/>
        <p:txBody>
          <a:bodyPr/>
          <a:lstStyle/>
          <a:p>
            <a:fld id="{A4D93EC3-2D65-4DD9-A32A-8DC841B0B660}" type="slidenum">
              <a:rPr lang="en-US" smtClean="0"/>
              <a:pPr/>
              <a:t>40</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injuries in child care settings are minor resulting in cuts, scrapes and bruises.  But severe injuries such as head injuries, broken bones, internal injuries,</a:t>
            </a:r>
          </a:p>
          <a:p>
            <a:r>
              <a:rPr lang="en-US" dirty="0"/>
              <a:t>dislocations, burns, or dental injuries can also occur. Injuries like poisoning, drowning, choking, and suffocation are of special concern because they are life threatening.</a:t>
            </a:r>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4</a:t>
            </a:fld>
            <a:endParaRPr lang="en-US"/>
          </a:p>
        </p:txBody>
      </p:sp>
    </p:spTree>
    <p:extLst>
      <p:ext uri="{BB962C8B-B14F-4D97-AF65-F5344CB8AC3E}">
        <p14:creationId xmlns:p14="http://schemas.microsoft.com/office/powerpoint/2010/main" val="1081297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i="1" dirty="0"/>
              <a:t>physical abuse</a:t>
            </a:r>
            <a:r>
              <a:rPr lang="en-US" dirty="0"/>
              <a:t>, children are slapped, hit, kicked or pushed, or have objects thrown at them, causing wounds, broken bones or other injuries. Severe physical abuse can cause major injury, permanent physical or emotional damage, or even death. </a:t>
            </a:r>
            <a:r>
              <a:rPr lang="en-US" i="1" dirty="0"/>
              <a:t>Sexual abuse </a:t>
            </a:r>
            <a:r>
              <a:rPr lang="en-US" dirty="0"/>
              <a:t>includes a wide range of sexual behavior, including fondling, masturbation, intercourse or involving children in pornography. </a:t>
            </a:r>
            <a:r>
              <a:rPr lang="en-US" i="1" dirty="0"/>
              <a:t>Emotional abuse </a:t>
            </a:r>
            <a:r>
              <a:rPr lang="en-US" dirty="0"/>
              <a:t>involves humiliation, dishonoring or other acts carried out over time that terrorize or frighten the child. </a:t>
            </a:r>
            <a:r>
              <a:rPr lang="en-US" i="1" dirty="0"/>
              <a:t>Neglect </a:t>
            </a:r>
            <a:r>
              <a:rPr lang="en-US" dirty="0"/>
              <a:t>means not feeding or caring for a child’s basic needs or not adequately supervising a child.</a:t>
            </a:r>
          </a:p>
        </p:txBody>
      </p:sp>
      <p:sp>
        <p:nvSpPr>
          <p:cNvPr id="4" name="Slide Number Placeholder 3"/>
          <p:cNvSpPr>
            <a:spLocks noGrp="1"/>
          </p:cNvSpPr>
          <p:nvPr>
            <p:ph type="sldNum" sz="quarter" idx="10"/>
          </p:nvPr>
        </p:nvSpPr>
        <p:spPr/>
        <p:txBody>
          <a:bodyPr/>
          <a:lstStyle/>
          <a:p>
            <a:fld id="{A4D93EC3-2D65-4DD9-A32A-8DC841B0B660}" type="slidenum">
              <a:rPr lang="en-US" smtClean="0"/>
              <a:pPr/>
              <a:t>41</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solidFill>
                  <a:srgbClr val="F7941E"/>
                </a:solidFill>
              </a:rPr>
              <a:t>You may be the biggest source of support and information to families</a:t>
            </a:r>
            <a:r>
              <a:rPr lang="en-US" baseline="0" dirty="0">
                <a:solidFill>
                  <a:srgbClr val="F7941E"/>
                </a:solidFill>
              </a:rPr>
              <a:t> a</a:t>
            </a:r>
            <a:r>
              <a:rPr lang="en-US" dirty="0">
                <a:solidFill>
                  <a:srgbClr val="F7941E"/>
                </a:solidFill>
              </a:rPr>
              <a:t>nd building</a:t>
            </a:r>
            <a:r>
              <a:rPr lang="en-US" baseline="0" dirty="0">
                <a:solidFill>
                  <a:srgbClr val="F7941E"/>
                </a:solidFill>
              </a:rPr>
              <a:t> community with other families provides extra support. </a:t>
            </a:r>
            <a:endParaRPr lang="en-US" dirty="0">
              <a:solidFill>
                <a:srgbClr val="F7941E"/>
              </a:solidFill>
            </a:endParaRPr>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42</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resources include: local First 5, local Health Department, local Social Services (Child Protective Services), warm lines, mental health services, local schools, and libraries.</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43</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You may be the first person to suspect abuse and neglect. Child care</a:t>
            </a:r>
            <a:r>
              <a:rPr lang="en-US" baseline="0" dirty="0"/>
              <a:t> providers are Mandated Reporters and must report known or suspected child abuse in order to protect the child.</a:t>
            </a:r>
            <a:endParaRPr lang="en-US" dirty="0"/>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44</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45</a:t>
            </a:fld>
            <a:endParaRPr lang="en-US"/>
          </a:p>
        </p:txBody>
      </p:sp>
    </p:spTree>
    <p:extLst>
      <p:ext uri="{BB962C8B-B14F-4D97-AF65-F5344CB8AC3E}">
        <p14:creationId xmlns:p14="http://schemas.microsoft.com/office/powerpoint/2010/main" val="7552700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46</a:t>
            </a:fld>
            <a:endParaRPr lang="en-US"/>
          </a:p>
        </p:txBody>
      </p:sp>
    </p:spTree>
    <p:extLst>
      <p:ext uri="{BB962C8B-B14F-4D97-AF65-F5344CB8AC3E}">
        <p14:creationId xmlns:p14="http://schemas.microsoft.com/office/powerpoint/2010/main" val="3134821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4D93EC3-2D65-4DD9-A32A-8DC841B0B660}" type="slidenum">
              <a:rPr lang="en-US" smtClean="0"/>
              <a:pPr/>
              <a:t>47</a:t>
            </a:fld>
            <a:endParaRPr lang="en-US"/>
          </a:p>
        </p:txBody>
      </p:sp>
    </p:spTree>
    <p:extLst>
      <p:ext uri="{BB962C8B-B14F-4D97-AF65-F5344CB8AC3E}">
        <p14:creationId xmlns:p14="http://schemas.microsoft.com/office/powerpoint/2010/main" val="1777793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48</a:t>
            </a:fld>
            <a:endParaRPr lang="en-US"/>
          </a:p>
        </p:txBody>
      </p:sp>
    </p:spTree>
    <p:extLst>
      <p:ext uri="{BB962C8B-B14F-4D97-AF65-F5344CB8AC3E}">
        <p14:creationId xmlns:p14="http://schemas.microsoft.com/office/powerpoint/2010/main" val="1777793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a:t>
            </a:r>
            <a:r>
              <a:rPr lang="en-US" baseline="0" dirty="0"/>
              <a:t> with your local Fire Marshal for more information on preventing fires.  See the California Child Care Disaster Plan for information on conducting drills in child care programs.</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49</a:t>
            </a:fld>
            <a:endParaRPr lang="en-US"/>
          </a:p>
        </p:txBody>
      </p:sp>
    </p:spTree>
    <p:extLst>
      <p:ext uri="{BB962C8B-B14F-4D97-AF65-F5344CB8AC3E}">
        <p14:creationId xmlns:p14="http://schemas.microsoft.com/office/powerpoint/2010/main" val="27282840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 waves are becoming more</a:t>
            </a:r>
            <a:r>
              <a:rPr lang="en-US" baseline="0" dirty="0"/>
              <a:t> common in California. Infants and young children are especially vulnerable to heat-related illness.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93EC3-2D65-4DD9-A32A-8DC841B0B6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472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Growing children are at risk for injuries as they develop new physical, mental, and emotional abilities. They grow quickly and want to test and master their</a:t>
            </a:r>
          </a:p>
          <a:p>
            <a:r>
              <a:rPr lang="en-US" dirty="0"/>
              <a:t>skills and environment. Their curiosity, fearlessness and lack of safety knowledge put them at risk of attempting actions for which they may lack the skills and physical capabilities. The type of injuries that may occur are related to their development.</a:t>
            </a:r>
          </a:p>
        </p:txBody>
      </p:sp>
      <p:sp>
        <p:nvSpPr>
          <p:cNvPr id="4" name="Slide Number Placeholder 3"/>
          <p:cNvSpPr>
            <a:spLocks noGrp="1"/>
          </p:cNvSpPr>
          <p:nvPr>
            <p:ph type="sldNum" sz="quarter" idx="10"/>
          </p:nvPr>
        </p:nvSpPr>
        <p:spPr/>
        <p:txBody>
          <a:bodyPr/>
          <a:lstStyle/>
          <a:p>
            <a:fld id="{A4D93EC3-2D65-4DD9-A32A-8DC841B0B660}" type="slidenum">
              <a:rPr lang="en-US" smtClean="0"/>
              <a:pPr/>
              <a:t>5</a:t>
            </a:fld>
            <a:endParaRPr lang="en-US"/>
          </a:p>
        </p:txBody>
      </p:sp>
    </p:spTree>
    <p:extLst>
      <p:ext uri="{BB962C8B-B14F-4D97-AF65-F5344CB8AC3E}">
        <p14:creationId xmlns:p14="http://schemas.microsoft.com/office/powerpoint/2010/main" val="707359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52</a:t>
            </a:fld>
            <a:endParaRPr lang="en-US"/>
          </a:p>
        </p:txBody>
      </p:sp>
    </p:spTree>
    <p:extLst>
      <p:ext uri="{BB962C8B-B14F-4D97-AF65-F5344CB8AC3E}">
        <p14:creationId xmlns:p14="http://schemas.microsoft.com/office/powerpoint/2010/main" val="144531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Foods, toys</a:t>
            </a:r>
            <a:r>
              <a:rPr lang="en-US" baseline="0" dirty="0"/>
              <a:t>, and objects can be choking hazards. </a:t>
            </a:r>
            <a:r>
              <a:rPr lang="en-US" dirty="0"/>
              <a:t>How many choking</a:t>
            </a:r>
            <a:r>
              <a:rPr lang="en-US" baseline="0" dirty="0"/>
              <a:t> hazards can you see in the picture?  Keep a watchful eye for choking hazards, and keep them out of children’s reach. </a:t>
            </a:r>
            <a:r>
              <a:rPr lang="en-US" dirty="0"/>
              <a:t>Objects smaller than 1 1/4" in diameter should not be accessible to children who put things in their mouths. </a:t>
            </a:r>
            <a:r>
              <a:rPr lang="en-US" baseline="0" dirty="0"/>
              <a:t>Demonstrate the use of a “”choke tube”.</a:t>
            </a:r>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53</a:t>
            </a:fld>
            <a:endParaRPr lang="en-US"/>
          </a:p>
        </p:txBody>
      </p:sp>
    </p:spTree>
    <p:extLst>
      <p:ext uri="{BB962C8B-B14F-4D97-AF65-F5344CB8AC3E}">
        <p14:creationId xmlns:p14="http://schemas.microsoft.com/office/powerpoint/2010/main" val="303501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toys and equipment regularly for small parts that may break off, such as eyes and noses on stuffed animals, buttons on doll clothes.</a:t>
            </a:r>
          </a:p>
        </p:txBody>
      </p:sp>
      <p:sp>
        <p:nvSpPr>
          <p:cNvPr id="4" name="Slide Number Placeholder 3"/>
          <p:cNvSpPr>
            <a:spLocks noGrp="1"/>
          </p:cNvSpPr>
          <p:nvPr>
            <p:ph type="sldNum" sz="quarter" idx="10"/>
          </p:nvPr>
        </p:nvSpPr>
        <p:spPr/>
        <p:txBody>
          <a:bodyPr/>
          <a:lstStyle/>
          <a:p>
            <a:fld id="{A4D93EC3-2D65-4DD9-A32A-8DC841B0B660}" type="slidenum">
              <a:rPr lang="en-US" smtClean="0"/>
              <a:pPr/>
              <a:t>54</a:t>
            </a:fld>
            <a:endParaRPr lang="en-US"/>
          </a:p>
        </p:txBody>
      </p:sp>
    </p:spTree>
    <p:extLst>
      <p:ext uri="{BB962C8B-B14F-4D97-AF65-F5344CB8AC3E}">
        <p14:creationId xmlns:p14="http://schemas.microsoft.com/office/powerpoint/2010/main" val="26063573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of the needs and protections for children with developmental delays, swallowing or other disabilities.</a:t>
            </a:r>
          </a:p>
        </p:txBody>
      </p:sp>
      <p:sp>
        <p:nvSpPr>
          <p:cNvPr id="4" name="Slide Number Placeholder 3"/>
          <p:cNvSpPr>
            <a:spLocks noGrp="1"/>
          </p:cNvSpPr>
          <p:nvPr>
            <p:ph type="sldNum" sz="quarter" idx="10"/>
          </p:nvPr>
        </p:nvSpPr>
        <p:spPr/>
        <p:txBody>
          <a:bodyPr/>
          <a:lstStyle/>
          <a:p>
            <a:fld id="{A4D93EC3-2D65-4DD9-A32A-8DC841B0B660}" type="slidenum">
              <a:rPr lang="en-US" smtClean="0"/>
              <a:pPr/>
              <a:t>55</a:t>
            </a:fld>
            <a:endParaRPr lang="en-US"/>
          </a:p>
        </p:txBody>
      </p:sp>
    </p:spTree>
    <p:extLst>
      <p:ext uri="{BB962C8B-B14F-4D97-AF65-F5344CB8AC3E}">
        <p14:creationId xmlns:p14="http://schemas.microsoft.com/office/powerpoint/2010/main" val="4005620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many injuries resulting from falls are minor (cuts and scrapes), many others such as heavy bleeding, broken bones, and head and eye injuries will be more severe and could be potentially life-threatening. Ask for examples of different kinds of falls at different ages/developmental stages. </a:t>
            </a:r>
          </a:p>
        </p:txBody>
      </p:sp>
      <p:sp>
        <p:nvSpPr>
          <p:cNvPr id="4" name="Slide Number Placeholder 3"/>
          <p:cNvSpPr>
            <a:spLocks noGrp="1"/>
          </p:cNvSpPr>
          <p:nvPr>
            <p:ph type="sldNum" sz="quarter" idx="10"/>
          </p:nvPr>
        </p:nvSpPr>
        <p:spPr/>
        <p:txBody>
          <a:bodyPr/>
          <a:lstStyle/>
          <a:p>
            <a:fld id="{A4D93EC3-2D65-4DD9-A32A-8DC841B0B660}" type="slidenum">
              <a:rPr lang="en-US" smtClean="0"/>
              <a:pPr/>
              <a:t>56</a:t>
            </a:fld>
            <a:endParaRPr lang="en-US"/>
          </a:p>
        </p:txBody>
      </p:sp>
    </p:spTree>
    <p:extLst>
      <p:ext uri="{BB962C8B-B14F-4D97-AF65-F5344CB8AC3E}">
        <p14:creationId xmlns:p14="http://schemas.microsoft.com/office/powerpoint/2010/main" val="3971517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(Baby walkers are outlawed in child care.)</a:t>
            </a:r>
          </a:p>
        </p:txBody>
      </p:sp>
      <p:sp>
        <p:nvSpPr>
          <p:cNvPr id="4" name="Slide Number Placeholder 3"/>
          <p:cNvSpPr>
            <a:spLocks noGrp="1"/>
          </p:cNvSpPr>
          <p:nvPr>
            <p:ph type="sldNum" sz="quarter" idx="10"/>
          </p:nvPr>
        </p:nvSpPr>
        <p:spPr/>
        <p:txBody>
          <a:bodyPr/>
          <a:lstStyle/>
          <a:p>
            <a:fld id="{A4D93EC3-2D65-4DD9-A32A-8DC841B0B660}" type="slidenum">
              <a:rPr lang="en-US" smtClean="0"/>
              <a:pPr/>
              <a:t>57</a:t>
            </a:fld>
            <a:endParaRPr lang="en-US"/>
          </a:p>
        </p:txBody>
      </p:sp>
    </p:spTree>
    <p:extLst>
      <p:ext uri="{BB962C8B-B14F-4D97-AF65-F5344CB8AC3E}">
        <p14:creationId xmlns:p14="http://schemas.microsoft.com/office/powerpoint/2010/main" val="2892527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Provide shock absorbent surfaces (rubber, sand, pea gravel, wood chips) and appropriate fall zones</a:t>
            </a:r>
            <a:r>
              <a:rPr lang="en-US" baseline="0" dirty="0"/>
              <a:t> for climbing structures.</a:t>
            </a:r>
            <a:endParaRPr lang="en-US" dirty="0"/>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58</a:t>
            </a:fld>
            <a:endParaRPr lang="en-US"/>
          </a:p>
        </p:txBody>
      </p:sp>
    </p:spTree>
    <p:extLst>
      <p:ext uri="{BB962C8B-B14F-4D97-AF65-F5344CB8AC3E}">
        <p14:creationId xmlns:p14="http://schemas.microsoft.com/office/powerpoint/2010/main" val="17084525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children are naturally active and playful.  You can encourage healthy physical activity while taking steps to reduce the risk of falls. </a:t>
            </a:r>
          </a:p>
        </p:txBody>
      </p:sp>
      <p:sp>
        <p:nvSpPr>
          <p:cNvPr id="4" name="Slide Number Placeholder 3"/>
          <p:cNvSpPr>
            <a:spLocks noGrp="1"/>
          </p:cNvSpPr>
          <p:nvPr>
            <p:ph type="sldNum" sz="quarter" idx="10"/>
          </p:nvPr>
        </p:nvSpPr>
        <p:spPr/>
        <p:txBody>
          <a:bodyPr/>
          <a:lstStyle/>
          <a:p>
            <a:fld id="{A4D93EC3-2D65-4DD9-A32A-8DC841B0B660}" type="slidenum">
              <a:rPr lang="en-US" smtClean="0"/>
              <a:pPr/>
              <a:t>59</a:t>
            </a:fld>
            <a:endParaRPr lang="en-US"/>
          </a:p>
        </p:txBody>
      </p:sp>
    </p:spTree>
    <p:extLst>
      <p:ext uri="{BB962C8B-B14F-4D97-AF65-F5344CB8AC3E}">
        <p14:creationId xmlns:p14="http://schemas.microsoft.com/office/powerpoint/2010/main" val="3327142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60</a:t>
            </a:fld>
            <a:endParaRPr lang="en-US"/>
          </a:p>
        </p:txBody>
      </p:sp>
    </p:spTree>
    <p:extLst>
      <p:ext uri="{BB962C8B-B14F-4D97-AF65-F5344CB8AC3E}">
        <p14:creationId xmlns:p14="http://schemas.microsoft.com/office/powerpoint/2010/main" val="942784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61</a:t>
            </a:fld>
            <a:endParaRPr lang="en-US"/>
          </a:p>
        </p:txBody>
      </p:sp>
    </p:spTree>
    <p:extLst>
      <p:ext uri="{BB962C8B-B14F-4D97-AF65-F5344CB8AC3E}">
        <p14:creationId xmlns:p14="http://schemas.microsoft.com/office/powerpoint/2010/main" val="124194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participants work in small groups or pairs to predict</a:t>
            </a:r>
            <a:r>
              <a:rPr lang="en-US" baseline="0" dirty="0"/>
              <a:t> what the prevention tips on the next slide for each developmental/age group. Then compare as a large group. Are there any ideas not mentioned on the slide?</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6</a:t>
            </a:fld>
            <a:endParaRPr lang="en-US"/>
          </a:p>
        </p:txBody>
      </p:sp>
    </p:spTree>
    <p:extLst>
      <p:ext uri="{BB962C8B-B14F-4D97-AF65-F5344CB8AC3E}">
        <p14:creationId xmlns:p14="http://schemas.microsoft.com/office/powerpoint/2010/main" val="649441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order refrigerator magnets with the poison control number from the Poison Control Center free of charge.  </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62</a:t>
            </a:fld>
            <a:endParaRPr lang="en-US"/>
          </a:p>
        </p:txBody>
      </p:sp>
    </p:spTree>
    <p:extLst>
      <p:ext uri="{BB962C8B-B14F-4D97-AF65-F5344CB8AC3E}">
        <p14:creationId xmlns:p14="http://schemas.microsoft.com/office/powerpoint/2010/main" val="5460094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63</a:t>
            </a:fld>
            <a:endParaRPr lang="en-US"/>
          </a:p>
        </p:txBody>
      </p:sp>
    </p:spTree>
    <p:extLst>
      <p:ext uri="{BB962C8B-B14F-4D97-AF65-F5344CB8AC3E}">
        <p14:creationId xmlns:p14="http://schemas.microsoft.com/office/powerpoint/2010/main" val="41732488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55060" indent="-290408">
              <a:defRPr>
                <a:solidFill>
                  <a:schemeClr val="tx1"/>
                </a:solidFill>
                <a:latin typeface="Verdana" panose="020B0604030504040204" pitchFamily="34" charset="0"/>
              </a:defRPr>
            </a:lvl2pPr>
            <a:lvl3pPr marL="1161631" indent="-232326">
              <a:defRPr>
                <a:solidFill>
                  <a:schemeClr val="tx1"/>
                </a:solidFill>
                <a:latin typeface="Verdana" panose="020B0604030504040204" pitchFamily="34" charset="0"/>
              </a:defRPr>
            </a:lvl3pPr>
            <a:lvl4pPr marL="1626283" indent="-232326">
              <a:defRPr>
                <a:solidFill>
                  <a:schemeClr val="tx1"/>
                </a:solidFill>
                <a:latin typeface="Verdana" panose="020B0604030504040204" pitchFamily="34" charset="0"/>
              </a:defRPr>
            </a:lvl4pPr>
            <a:lvl5pPr marL="2090936" indent="-232326">
              <a:defRPr>
                <a:solidFill>
                  <a:schemeClr val="tx1"/>
                </a:solidFill>
                <a:latin typeface="Verdana" panose="020B0604030504040204" pitchFamily="34" charset="0"/>
              </a:defRPr>
            </a:lvl5pPr>
            <a:lvl6pPr marL="2555588" indent="-232326" eaLnBrk="0" fontAlgn="base" hangingPunct="0">
              <a:spcBef>
                <a:spcPct val="0"/>
              </a:spcBef>
              <a:spcAft>
                <a:spcPct val="0"/>
              </a:spcAft>
              <a:defRPr>
                <a:solidFill>
                  <a:schemeClr val="tx1"/>
                </a:solidFill>
                <a:latin typeface="Verdana" panose="020B0604030504040204" pitchFamily="34" charset="0"/>
              </a:defRPr>
            </a:lvl6pPr>
            <a:lvl7pPr marL="3020240" indent="-232326" eaLnBrk="0" fontAlgn="base" hangingPunct="0">
              <a:spcBef>
                <a:spcPct val="0"/>
              </a:spcBef>
              <a:spcAft>
                <a:spcPct val="0"/>
              </a:spcAft>
              <a:defRPr>
                <a:solidFill>
                  <a:schemeClr val="tx1"/>
                </a:solidFill>
                <a:latin typeface="Verdana" panose="020B0604030504040204" pitchFamily="34" charset="0"/>
              </a:defRPr>
            </a:lvl7pPr>
            <a:lvl8pPr marL="3484893" indent="-232326" eaLnBrk="0" fontAlgn="base" hangingPunct="0">
              <a:spcBef>
                <a:spcPct val="0"/>
              </a:spcBef>
              <a:spcAft>
                <a:spcPct val="0"/>
              </a:spcAft>
              <a:defRPr>
                <a:solidFill>
                  <a:schemeClr val="tx1"/>
                </a:solidFill>
                <a:latin typeface="Verdana" panose="020B0604030504040204" pitchFamily="34" charset="0"/>
              </a:defRPr>
            </a:lvl8pPr>
            <a:lvl9pPr marL="3949545" indent="-232326" eaLnBrk="0" fontAlgn="base" hangingPunct="0">
              <a:spcBef>
                <a:spcPct val="0"/>
              </a:spcBef>
              <a:spcAft>
                <a:spcPct val="0"/>
              </a:spcAft>
              <a:defRPr>
                <a:solidFill>
                  <a:schemeClr val="tx1"/>
                </a:solidFill>
                <a:latin typeface="Verdana" panose="020B0604030504040204" pitchFamily="34" charset="0"/>
              </a:defRPr>
            </a:lvl9pPr>
          </a:lstStyle>
          <a:p>
            <a:fld id="{3051B34E-FDCC-41B7-8E65-73C463BB1D93}" type="slidenum">
              <a:rPr lang="en-US" altLang="en-US"/>
              <a:pPr/>
              <a:t>64</a:t>
            </a:fld>
            <a:endParaRPr lang="en-US" altLang="en-US"/>
          </a:p>
        </p:txBody>
      </p:sp>
    </p:spTree>
    <p:extLst>
      <p:ext uri="{BB962C8B-B14F-4D97-AF65-F5344CB8AC3E}">
        <p14:creationId xmlns:p14="http://schemas.microsoft.com/office/powerpoint/2010/main" val="32143083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pPr eaLnBrk="1" hangingPunct="1"/>
            <a:r>
              <a:rPr lang="en-US" dirty="0"/>
              <a:t>* An elevated</a:t>
            </a:r>
            <a:r>
              <a:rPr lang="en-US" baseline="0" dirty="0"/>
              <a:t> blood level is over the</a:t>
            </a:r>
            <a:r>
              <a:rPr lang="en-US" dirty="0"/>
              <a:t> 5 mcg/</a:t>
            </a:r>
            <a:r>
              <a:rPr lang="en-US" dirty="0" err="1"/>
              <a:t>dL</a:t>
            </a:r>
            <a:r>
              <a:rPr lang="en-US" dirty="0"/>
              <a:t> reference value set by the Centers for Disease Control and Prevention in 2012. However, no safe blood lead level in children has been identified.</a:t>
            </a:r>
            <a:endParaRPr lang="en-US" altLang="en-US" dirty="0">
              <a:latin typeface="Arial" panose="020B0604020202020204" pitchFamily="34" charset="0"/>
            </a:endParaRPr>
          </a:p>
        </p:txBody>
      </p:sp>
      <p:sp>
        <p:nvSpPr>
          <p:cNvPr id="819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55060" indent="-290408">
              <a:defRPr>
                <a:solidFill>
                  <a:schemeClr val="tx1"/>
                </a:solidFill>
                <a:latin typeface="Verdana" panose="020B0604030504040204" pitchFamily="34" charset="0"/>
              </a:defRPr>
            </a:lvl2pPr>
            <a:lvl3pPr marL="1161631" indent="-232326">
              <a:defRPr>
                <a:solidFill>
                  <a:schemeClr val="tx1"/>
                </a:solidFill>
                <a:latin typeface="Verdana" panose="020B0604030504040204" pitchFamily="34" charset="0"/>
              </a:defRPr>
            </a:lvl3pPr>
            <a:lvl4pPr marL="1626283" indent="-232326">
              <a:defRPr>
                <a:solidFill>
                  <a:schemeClr val="tx1"/>
                </a:solidFill>
                <a:latin typeface="Verdana" panose="020B0604030504040204" pitchFamily="34" charset="0"/>
              </a:defRPr>
            </a:lvl4pPr>
            <a:lvl5pPr marL="2090936" indent="-232326">
              <a:defRPr>
                <a:solidFill>
                  <a:schemeClr val="tx1"/>
                </a:solidFill>
                <a:latin typeface="Verdana" panose="020B0604030504040204" pitchFamily="34" charset="0"/>
              </a:defRPr>
            </a:lvl5pPr>
            <a:lvl6pPr marL="2555588" indent="-232326" eaLnBrk="0" fontAlgn="base" hangingPunct="0">
              <a:spcBef>
                <a:spcPct val="0"/>
              </a:spcBef>
              <a:spcAft>
                <a:spcPct val="0"/>
              </a:spcAft>
              <a:defRPr>
                <a:solidFill>
                  <a:schemeClr val="tx1"/>
                </a:solidFill>
                <a:latin typeface="Verdana" panose="020B0604030504040204" pitchFamily="34" charset="0"/>
              </a:defRPr>
            </a:lvl6pPr>
            <a:lvl7pPr marL="3020240" indent="-232326" eaLnBrk="0" fontAlgn="base" hangingPunct="0">
              <a:spcBef>
                <a:spcPct val="0"/>
              </a:spcBef>
              <a:spcAft>
                <a:spcPct val="0"/>
              </a:spcAft>
              <a:defRPr>
                <a:solidFill>
                  <a:schemeClr val="tx1"/>
                </a:solidFill>
                <a:latin typeface="Verdana" panose="020B0604030504040204" pitchFamily="34" charset="0"/>
              </a:defRPr>
            </a:lvl7pPr>
            <a:lvl8pPr marL="3484893" indent="-232326" eaLnBrk="0" fontAlgn="base" hangingPunct="0">
              <a:spcBef>
                <a:spcPct val="0"/>
              </a:spcBef>
              <a:spcAft>
                <a:spcPct val="0"/>
              </a:spcAft>
              <a:defRPr>
                <a:solidFill>
                  <a:schemeClr val="tx1"/>
                </a:solidFill>
                <a:latin typeface="Verdana" panose="020B0604030504040204" pitchFamily="34" charset="0"/>
              </a:defRPr>
            </a:lvl8pPr>
            <a:lvl9pPr marL="3949545" indent="-232326" eaLnBrk="0" fontAlgn="base" hangingPunct="0">
              <a:spcBef>
                <a:spcPct val="0"/>
              </a:spcBef>
              <a:spcAft>
                <a:spcPct val="0"/>
              </a:spcAft>
              <a:defRPr>
                <a:solidFill>
                  <a:schemeClr val="tx1"/>
                </a:solidFill>
                <a:latin typeface="Verdana" panose="020B0604030504040204" pitchFamily="34" charset="0"/>
              </a:defRPr>
            </a:lvl9pPr>
          </a:lstStyle>
          <a:p>
            <a:fld id="{83EE052B-6C7D-4070-A487-21B6A0FCD175}" type="slidenum">
              <a:rPr lang="en-US" altLang="en-US"/>
              <a:pPr/>
              <a:t>65</a:t>
            </a:fld>
            <a:endParaRPr lang="en-US" altLang="en-US"/>
          </a:p>
        </p:txBody>
      </p:sp>
    </p:spTree>
    <p:extLst>
      <p:ext uri="{BB962C8B-B14F-4D97-AF65-F5344CB8AC3E}">
        <p14:creationId xmlns:p14="http://schemas.microsoft.com/office/powerpoint/2010/main" val="39515024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1024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55060" indent="-290408">
              <a:defRPr>
                <a:solidFill>
                  <a:schemeClr val="tx1"/>
                </a:solidFill>
                <a:latin typeface="Verdana" panose="020B0604030504040204" pitchFamily="34" charset="0"/>
              </a:defRPr>
            </a:lvl2pPr>
            <a:lvl3pPr marL="1161631" indent="-232326">
              <a:defRPr>
                <a:solidFill>
                  <a:schemeClr val="tx1"/>
                </a:solidFill>
                <a:latin typeface="Verdana" panose="020B0604030504040204" pitchFamily="34" charset="0"/>
              </a:defRPr>
            </a:lvl3pPr>
            <a:lvl4pPr marL="1626283" indent="-232326">
              <a:defRPr>
                <a:solidFill>
                  <a:schemeClr val="tx1"/>
                </a:solidFill>
                <a:latin typeface="Verdana" panose="020B0604030504040204" pitchFamily="34" charset="0"/>
              </a:defRPr>
            </a:lvl4pPr>
            <a:lvl5pPr marL="2090936" indent="-232326">
              <a:defRPr>
                <a:solidFill>
                  <a:schemeClr val="tx1"/>
                </a:solidFill>
                <a:latin typeface="Verdana" panose="020B0604030504040204" pitchFamily="34" charset="0"/>
              </a:defRPr>
            </a:lvl5pPr>
            <a:lvl6pPr marL="2555588" indent="-232326" eaLnBrk="0" fontAlgn="base" hangingPunct="0">
              <a:spcBef>
                <a:spcPct val="0"/>
              </a:spcBef>
              <a:spcAft>
                <a:spcPct val="0"/>
              </a:spcAft>
              <a:defRPr>
                <a:solidFill>
                  <a:schemeClr val="tx1"/>
                </a:solidFill>
                <a:latin typeface="Verdana" panose="020B0604030504040204" pitchFamily="34" charset="0"/>
              </a:defRPr>
            </a:lvl6pPr>
            <a:lvl7pPr marL="3020240" indent="-232326" eaLnBrk="0" fontAlgn="base" hangingPunct="0">
              <a:spcBef>
                <a:spcPct val="0"/>
              </a:spcBef>
              <a:spcAft>
                <a:spcPct val="0"/>
              </a:spcAft>
              <a:defRPr>
                <a:solidFill>
                  <a:schemeClr val="tx1"/>
                </a:solidFill>
                <a:latin typeface="Verdana" panose="020B0604030504040204" pitchFamily="34" charset="0"/>
              </a:defRPr>
            </a:lvl7pPr>
            <a:lvl8pPr marL="3484893" indent="-232326" eaLnBrk="0" fontAlgn="base" hangingPunct="0">
              <a:spcBef>
                <a:spcPct val="0"/>
              </a:spcBef>
              <a:spcAft>
                <a:spcPct val="0"/>
              </a:spcAft>
              <a:defRPr>
                <a:solidFill>
                  <a:schemeClr val="tx1"/>
                </a:solidFill>
                <a:latin typeface="Verdana" panose="020B0604030504040204" pitchFamily="34" charset="0"/>
              </a:defRPr>
            </a:lvl8pPr>
            <a:lvl9pPr marL="3949545" indent="-232326" eaLnBrk="0" fontAlgn="base" hangingPunct="0">
              <a:spcBef>
                <a:spcPct val="0"/>
              </a:spcBef>
              <a:spcAft>
                <a:spcPct val="0"/>
              </a:spcAft>
              <a:defRPr>
                <a:solidFill>
                  <a:schemeClr val="tx1"/>
                </a:solidFill>
                <a:latin typeface="Verdana" panose="020B0604030504040204" pitchFamily="34" charset="0"/>
              </a:defRPr>
            </a:lvl9pPr>
          </a:lstStyle>
          <a:p>
            <a:fld id="{DDC9A018-C5EC-4F22-A9C4-54C6CA3F8A4C}" type="slidenum">
              <a:rPr lang="en-US" altLang="en-US"/>
              <a:pPr/>
              <a:t>66</a:t>
            </a:fld>
            <a:endParaRPr lang="en-US" altLang="en-US"/>
          </a:p>
        </p:txBody>
      </p:sp>
    </p:spTree>
    <p:extLst>
      <p:ext uri="{BB962C8B-B14F-4D97-AF65-F5344CB8AC3E}">
        <p14:creationId xmlns:p14="http://schemas.microsoft.com/office/powerpoint/2010/main" val="18724726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US" altLang="en-US" dirty="0">
                <a:latin typeface="Arial" panose="020B0604020202020204" pitchFamily="34" charset="0"/>
              </a:rPr>
              <a:t>Good nutrition with sources of iron</a:t>
            </a:r>
            <a:r>
              <a:rPr lang="en-US" altLang="en-US" baseline="0" dirty="0">
                <a:latin typeface="Arial" panose="020B0604020202020204" pitchFamily="34" charset="0"/>
              </a:rPr>
              <a:t> and vitamin C protects children from absorbing lead.  More information on nutrition can be found in the Nutrition content of this class.</a:t>
            </a:r>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55060" indent="-290408">
              <a:defRPr>
                <a:solidFill>
                  <a:schemeClr val="tx1"/>
                </a:solidFill>
                <a:latin typeface="Verdana" panose="020B0604030504040204" pitchFamily="34" charset="0"/>
              </a:defRPr>
            </a:lvl2pPr>
            <a:lvl3pPr marL="1161631" indent="-232326">
              <a:defRPr>
                <a:solidFill>
                  <a:schemeClr val="tx1"/>
                </a:solidFill>
                <a:latin typeface="Verdana" panose="020B0604030504040204" pitchFamily="34" charset="0"/>
              </a:defRPr>
            </a:lvl3pPr>
            <a:lvl4pPr marL="1626283" indent="-232326">
              <a:defRPr>
                <a:solidFill>
                  <a:schemeClr val="tx1"/>
                </a:solidFill>
                <a:latin typeface="Verdana" panose="020B0604030504040204" pitchFamily="34" charset="0"/>
              </a:defRPr>
            </a:lvl4pPr>
            <a:lvl5pPr marL="2090936" indent="-232326">
              <a:defRPr>
                <a:solidFill>
                  <a:schemeClr val="tx1"/>
                </a:solidFill>
                <a:latin typeface="Verdana" panose="020B0604030504040204" pitchFamily="34" charset="0"/>
              </a:defRPr>
            </a:lvl5pPr>
            <a:lvl6pPr marL="2555588" indent="-232326" eaLnBrk="0" fontAlgn="base" hangingPunct="0">
              <a:spcBef>
                <a:spcPct val="0"/>
              </a:spcBef>
              <a:spcAft>
                <a:spcPct val="0"/>
              </a:spcAft>
              <a:defRPr>
                <a:solidFill>
                  <a:schemeClr val="tx1"/>
                </a:solidFill>
                <a:latin typeface="Verdana" panose="020B0604030504040204" pitchFamily="34" charset="0"/>
              </a:defRPr>
            </a:lvl6pPr>
            <a:lvl7pPr marL="3020240" indent="-232326" eaLnBrk="0" fontAlgn="base" hangingPunct="0">
              <a:spcBef>
                <a:spcPct val="0"/>
              </a:spcBef>
              <a:spcAft>
                <a:spcPct val="0"/>
              </a:spcAft>
              <a:defRPr>
                <a:solidFill>
                  <a:schemeClr val="tx1"/>
                </a:solidFill>
                <a:latin typeface="Verdana" panose="020B0604030504040204" pitchFamily="34" charset="0"/>
              </a:defRPr>
            </a:lvl7pPr>
            <a:lvl8pPr marL="3484893" indent="-232326" eaLnBrk="0" fontAlgn="base" hangingPunct="0">
              <a:spcBef>
                <a:spcPct val="0"/>
              </a:spcBef>
              <a:spcAft>
                <a:spcPct val="0"/>
              </a:spcAft>
              <a:defRPr>
                <a:solidFill>
                  <a:schemeClr val="tx1"/>
                </a:solidFill>
                <a:latin typeface="Verdana" panose="020B0604030504040204" pitchFamily="34" charset="0"/>
              </a:defRPr>
            </a:lvl8pPr>
            <a:lvl9pPr marL="3949545" indent="-232326" eaLnBrk="0" fontAlgn="base" hangingPunct="0">
              <a:spcBef>
                <a:spcPct val="0"/>
              </a:spcBef>
              <a:spcAft>
                <a:spcPct val="0"/>
              </a:spcAft>
              <a:defRPr>
                <a:solidFill>
                  <a:schemeClr val="tx1"/>
                </a:solidFill>
                <a:latin typeface="Verdana" panose="020B0604030504040204" pitchFamily="34" charset="0"/>
              </a:defRPr>
            </a:lvl9pPr>
          </a:lstStyle>
          <a:p>
            <a:fld id="{838EEBDD-7643-4014-BB84-887336BC947D}" type="slidenum">
              <a:rPr lang="en-US" altLang="en-US"/>
              <a:pPr/>
              <a:t>67</a:t>
            </a:fld>
            <a:endParaRPr lang="en-US" altLang="en-US"/>
          </a:p>
        </p:txBody>
      </p:sp>
    </p:spTree>
    <p:extLst>
      <p:ext uri="{BB962C8B-B14F-4D97-AF65-F5344CB8AC3E}">
        <p14:creationId xmlns:p14="http://schemas.microsoft.com/office/powerpoint/2010/main" val="33911367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factors for lead poisoning include living in a building built before 1978 that has peeling or chipped paint or has recently been remodeled or having recently moved from a country with high levels of environmental lead.</a:t>
            </a:r>
          </a:p>
        </p:txBody>
      </p:sp>
      <p:sp>
        <p:nvSpPr>
          <p:cNvPr id="4" name="Slide Number Placeholder 3"/>
          <p:cNvSpPr>
            <a:spLocks noGrp="1"/>
          </p:cNvSpPr>
          <p:nvPr>
            <p:ph type="sldNum" sz="quarter" idx="10"/>
          </p:nvPr>
        </p:nvSpPr>
        <p:spPr/>
        <p:txBody>
          <a:bodyPr/>
          <a:lstStyle/>
          <a:p>
            <a:fld id="{C11D5CB6-8D94-4FFC-B51B-2597A49243AC}" type="slidenum">
              <a:rPr lang="en-US" smtClean="0"/>
              <a:pPr/>
              <a:t>68</a:t>
            </a:fld>
            <a:endParaRPr lang="en-US"/>
          </a:p>
        </p:txBody>
      </p:sp>
    </p:spTree>
    <p:extLst>
      <p:ext uri="{BB962C8B-B14F-4D97-AF65-F5344CB8AC3E}">
        <p14:creationId xmlns:p14="http://schemas.microsoft.com/office/powerpoint/2010/main" val="28605207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friction areas like windows and doors are more prone to creating dust.</a:t>
            </a:r>
          </a:p>
        </p:txBody>
      </p:sp>
      <p:sp>
        <p:nvSpPr>
          <p:cNvPr id="4" name="Slide Number Placeholder 3"/>
          <p:cNvSpPr>
            <a:spLocks noGrp="1"/>
          </p:cNvSpPr>
          <p:nvPr>
            <p:ph type="sldNum" sz="quarter" idx="10"/>
          </p:nvPr>
        </p:nvSpPr>
        <p:spPr/>
        <p:txBody>
          <a:bodyPr/>
          <a:lstStyle/>
          <a:p>
            <a:fld id="{C11D5CB6-8D94-4FFC-B51B-2597A49243AC}" type="slidenum">
              <a:rPr lang="en-US" smtClean="0"/>
              <a:pPr/>
              <a:t>70</a:t>
            </a:fld>
            <a:endParaRPr lang="en-US"/>
          </a:p>
        </p:txBody>
      </p:sp>
    </p:spTree>
    <p:extLst>
      <p:ext uri="{BB962C8B-B14F-4D97-AF65-F5344CB8AC3E}">
        <p14:creationId xmlns:p14="http://schemas.microsoft.com/office/powerpoint/2010/main" val="21524788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55060" indent="-290408">
              <a:defRPr>
                <a:solidFill>
                  <a:schemeClr val="tx1"/>
                </a:solidFill>
                <a:latin typeface="Verdana" panose="020B0604030504040204" pitchFamily="34" charset="0"/>
              </a:defRPr>
            </a:lvl2pPr>
            <a:lvl3pPr marL="1161631" indent="-232326">
              <a:defRPr>
                <a:solidFill>
                  <a:schemeClr val="tx1"/>
                </a:solidFill>
                <a:latin typeface="Verdana" panose="020B0604030504040204" pitchFamily="34" charset="0"/>
              </a:defRPr>
            </a:lvl3pPr>
            <a:lvl4pPr marL="1626283" indent="-232326">
              <a:defRPr>
                <a:solidFill>
                  <a:schemeClr val="tx1"/>
                </a:solidFill>
                <a:latin typeface="Verdana" panose="020B0604030504040204" pitchFamily="34" charset="0"/>
              </a:defRPr>
            </a:lvl4pPr>
            <a:lvl5pPr marL="2090936" indent="-232326">
              <a:defRPr>
                <a:solidFill>
                  <a:schemeClr val="tx1"/>
                </a:solidFill>
                <a:latin typeface="Verdana" panose="020B0604030504040204" pitchFamily="34" charset="0"/>
              </a:defRPr>
            </a:lvl5pPr>
            <a:lvl6pPr marL="2555588" indent="-232326" eaLnBrk="0" fontAlgn="base" hangingPunct="0">
              <a:spcBef>
                <a:spcPct val="0"/>
              </a:spcBef>
              <a:spcAft>
                <a:spcPct val="0"/>
              </a:spcAft>
              <a:defRPr>
                <a:solidFill>
                  <a:schemeClr val="tx1"/>
                </a:solidFill>
                <a:latin typeface="Verdana" panose="020B0604030504040204" pitchFamily="34" charset="0"/>
              </a:defRPr>
            </a:lvl6pPr>
            <a:lvl7pPr marL="3020240" indent="-232326" eaLnBrk="0" fontAlgn="base" hangingPunct="0">
              <a:spcBef>
                <a:spcPct val="0"/>
              </a:spcBef>
              <a:spcAft>
                <a:spcPct val="0"/>
              </a:spcAft>
              <a:defRPr>
                <a:solidFill>
                  <a:schemeClr val="tx1"/>
                </a:solidFill>
                <a:latin typeface="Verdana" panose="020B0604030504040204" pitchFamily="34" charset="0"/>
              </a:defRPr>
            </a:lvl7pPr>
            <a:lvl8pPr marL="3484893" indent="-232326" eaLnBrk="0" fontAlgn="base" hangingPunct="0">
              <a:spcBef>
                <a:spcPct val="0"/>
              </a:spcBef>
              <a:spcAft>
                <a:spcPct val="0"/>
              </a:spcAft>
              <a:defRPr>
                <a:solidFill>
                  <a:schemeClr val="tx1"/>
                </a:solidFill>
                <a:latin typeface="Verdana" panose="020B0604030504040204" pitchFamily="34" charset="0"/>
              </a:defRPr>
            </a:lvl8pPr>
            <a:lvl9pPr marL="3949545" indent="-232326" eaLnBrk="0" fontAlgn="base" hangingPunct="0">
              <a:spcBef>
                <a:spcPct val="0"/>
              </a:spcBef>
              <a:spcAft>
                <a:spcPct val="0"/>
              </a:spcAft>
              <a:defRPr>
                <a:solidFill>
                  <a:schemeClr val="tx1"/>
                </a:solidFill>
                <a:latin typeface="Verdana" panose="020B0604030504040204" pitchFamily="34" charset="0"/>
              </a:defRPr>
            </a:lvl9pPr>
          </a:lstStyle>
          <a:p>
            <a:fld id="{3A90F1AB-3172-4D22-A893-F00DF4B41DB3}" type="slidenum">
              <a:rPr lang="en-US" altLang="en-US"/>
              <a:pPr/>
              <a:t>71</a:t>
            </a:fld>
            <a:endParaRPr lang="en-US" altLang="en-US"/>
          </a:p>
        </p:txBody>
      </p:sp>
    </p:spTree>
    <p:extLst>
      <p:ext uri="{BB962C8B-B14F-4D97-AF65-F5344CB8AC3E}">
        <p14:creationId xmlns:p14="http://schemas.microsoft.com/office/powerpoint/2010/main" val="31715220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a:t>
            </a:r>
            <a:r>
              <a:rPr lang="en-US" baseline="0" dirty="0"/>
              <a:t>, automotive, and some manufacturing jobs may expose workers to lead.</a:t>
            </a:r>
            <a:endParaRPr lang="en-US" dirty="0"/>
          </a:p>
        </p:txBody>
      </p:sp>
      <p:sp>
        <p:nvSpPr>
          <p:cNvPr id="4" name="Slide Number Placeholder 3"/>
          <p:cNvSpPr>
            <a:spLocks noGrp="1"/>
          </p:cNvSpPr>
          <p:nvPr>
            <p:ph type="sldNum" sz="quarter" idx="10"/>
          </p:nvPr>
        </p:nvSpPr>
        <p:spPr/>
        <p:txBody>
          <a:bodyPr/>
          <a:lstStyle/>
          <a:p>
            <a:fld id="{C11D5CB6-8D94-4FFC-B51B-2597A49243AC}" type="slidenum">
              <a:rPr lang="en-US" smtClean="0"/>
              <a:pPr/>
              <a:t>72</a:t>
            </a:fld>
            <a:endParaRPr lang="en-US"/>
          </a:p>
        </p:txBody>
      </p:sp>
    </p:spTree>
    <p:extLst>
      <p:ext uri="{BB962C8B-B14F-4D97-AF65-F5344CB8AC3E}">
        <p14:creationId xmlns:p14="http://schemas.microsoft.com/office/powerpoint/2010/main" val="91199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7</a:t>
            </a:fld>
            <a:endParaRPr lang="en-US"/>
          </a:p>
        </p:txBody>
      </p:sp>
    </p:spTree>
    <p:extLst>
      <p:ext uri="{BB962C8B-B14F-4D97-AF65-F5344CB8AC3E}">
        <p14:creationId xmlns:p14="http://schemas.microsoft.com/office/powerpoint/2010/main" val="6494417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Door mats at each door can be used to wipe shoes.</a:t>
            </a:r>
          </a:p>
        </p:txBody>
      </p:sp>
      <p:sp>
        <p:nvSpPr>
          <p:cNvPr id="4" name="Slide Number Placeholder 3"/>
          <p:cNvSpPr>
            <a:spLocks noGrp="1"/>
          </p:cNvSpPr>
          <p:nvPr>
            <p:ph type="sldNum" sz="quarter" idx="10"/>
          </p:nvPr>
        </p:nvSpPr>
        <p:spPr/>
        <p:txBody>
          <a:bodyPr/>
          <a:lstStyle/>
          <a:p>
            <a:fld id="{C11D5CB6-8D94-4FFC-B51B-2597A49243AC}" type="slidenum">
              <a:rPr lang="en-US" smtClean="0"/>
              <a:pPr/>
              <a:t>73</a:t>
            </a:fld>
            <a:endParaRPr lang="en-US"/>
          </a:p>
        </p:txBody>
      </p:sp>
    </p:spTree>
    <p:extLst>
      <p:ext uri="{BB962C8B-B14F-4D97-AF65-F5344CB8AC3E}">
        <p14:creationId xmlns:p14="http://schemas.microsoft.com/office/powerpoint/2010/main" val="1450024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55060" indent="-290408">
              <a:defRPr>
                <a:solidFill>
                  <a:schemeClr val="tx1"/>
                </a:solidFill>
                <a:latin typeface="Verdana" panose="020B0604030504040204" pitchFamily="34" charset="0"/>
              </a:defRPr>
            </a:lvl2pPr>
            <a:lvl3pPr marL="1161631" indent="-232326">
              <a:defRPr>
                <a:solidFill>
                  <a:schemeClr val="tx1"/>
                </a:solidFill>
                <a:latin typeface="Verdana" panose="020B0604030504040204" pitchFamily="34" charset="0"/>
              </a:defRPr>
            </a:lvl3pPr>
            <a:lvl4pPr marL="1626283" indent="-232326">
              <a:defRPr>
                <a:solidFill>
                  <a:schemeClr val="tx1"/>
                </a:solidFill>
                <a:latin typeface="Verdana" panose="020B0604030504040204" pitchFamily="34" charset="0"/>
              </a:defRPr>
            </a:lvl4pPr>
            <a:lvl5pPr marL="2090936" indent="-232326">
              <a:defRPr>
                <a:solidFill>
                  <a:schemeClr val="tx1"/>
                </a:solidFill>
                <a:latin typeface="Verdana" panose="020B0604030504040204" pitchFamily="34" charset="0"/>
              </a:defRPr>
            </a:lvl5pPr>
            <a:lvl6pPr marL="2555588" indent="-232326" eaLnBrk="0" fontAlgn="base" hangingPunct="0">
              <a:spcBef>
                <a:spcPct val="0"/>
              </a:spcBef>
              <a:spcAft>
                <a:spcPct val="0"/>
              </a:spcAft>
              <a:defRPr>
                <a:solidFill>
                  <a:schemeClr val="tx1"/>
                </a:solidFill>
                <a:latin typeface="Verdana" panose="020B0604030504040204" pitchFamily="34" charset="0"/>
              </a:defRPr>
            </a:lvl6pPr>
            <a:lvl7pPr marL="3020240" indent="-232326" eaLnBrk="0" fontAlgn="base" hangingPunct="0">
              <a:spcBef>
                <a:spcPct val="0"/>
              </a:spcBef>
              <a:spcAft>
                <a:spcPct val="0"/>
              </a:spcAft>
              <a:defRPr>
                <a:solidFill>
                  <a:schemeClr val="tx1"/>
                </a:solidFill>
                <a:latin typeface="Verdana" panose="020B0604030504040204" pitchFamily="34" charset="0"/>
              </a:defRPr>
            </a:lvl7pPr>
            <a:lvl8pPr marL="3484893" indent="-232326" eaLnBrk="0" fontAlgn="base" hangingPunct="0">
              <a:spcBef>
                <a:spcPct val="0"/>
              </a:spcBef>
              <a:spcAft>
                <a:spcPct val="0"/>
              </a:spcAft>
              <a:defRPr>
                <a:solidFill>
                  <a:schemeClr val="tx1"/>
                </a:solidFill>
                <a:latin typeface="Verdana" panose="020B0604030504040204" pitchFamily="34" charset="0"/>
              </a:defRPr>
            </a:lvl8pPr>
            <a:lvl9pPr marL="3949545" indent="-232326" eaLnBrk="0" fontAlgn="base" hangingPunct="0">
              <a:spcBef>
                <a:spcPct val="0"/>
              </a:spcBef>
              <a:spcAft>
                <a:spcPct val="0"/>
              </a:spcAft>
              <a:defRPr>
                <a:solidFill>
                  <a:schemeClr val="tx1"/>
                </a:solidFill>
                <a:latin typeface="Verdana" panose="020B0604030504040204" pitchFamily="34" charset="0"/>
              </a:defRPr>
            </a:lvl9pPr>
          </a:lstStyle>
          <a:p>
            <a:fld id="{7F8E3EBC-02E9-47AE-83B6-94372FD4ADFC}" type="slidenum">
              <a:rPr lang="en-US" altLang="en-US"/>
              <a:pPr/>
              <a:t>78</a:t>
            </a:fld>
            <a:endParaRPr lang="en-US" altLang="en-US"/>
          </a:p>
        </p:txBody>
      </p:sp>
    </p:spTree>
    <p:extLst>
      <p:ext uri="{BB962C8B-B14F-4D97-AF65-F5344CB8AC3E}">
        <p14:creationId xmlns:p14="http://schemas.microsoft.com/office/powerpoint/2010/main" val="5137811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dirty="0">
              <a:latin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55060" indent="-290408">
              <a:defRPr>
                <a:solidFill>
                  <a:schemeClr val="tx1"/>
                </a:solidFill>
                <a:latin typeface="Verdana" panose="020B0604030504040204" pitchFamily="34" charset="0"/>
              </a:defRPr>
            </a:lvl2pPr>
            <a:lvl3pPr marL="1161631" indent="-232326">
              <a:defRPr>
                <a:solidFill>
                  <a:schemeClr val="tx1"/>
                </a:solidFill>
                <a:latin typeface="Verdana" panose="020B0604030504040204" pitchFamily="34" charset="0"/>
              </a:defRPr>
            </a:lvl3pPr>
            <a:lvl4pPr marL="1626283" indent="-232326">
              <a:defRPr>
                <a:solidFill>
                  <a:schemeClr val="tx1"/>
                </a:solidFill>
                <a:latin typeface="Verdana" panose="020B0604030504040204" pitchFamily="34" charset="0"/>
              </a:defRPr>
            </a:lvl4pPr>
            <a:lvl5pPr marL="2090936" indent="-232326">
              <a:defRPr>
                <a:solidFill>
                  <a:schemeClr val="tx1"/>
                </a:solidFill>
                <a:latin typeface="Verdana" panose="020B0604030504040204" pitchFamily="34" charset="0"/>
              </a:defRPr>
            </a:lvl5pPr>
            <a:lvl6pPr marL="2555588" indent="-232326" eaLnBrk="0" fontAlgn="base" hangingPunct="0">
              <a:spcBef>
                <a:spcPct val="0"/>
              </a:spcBef>
              <a:spcAft>
                <a:spcPct val="0"/>
              </a:spcAft>
              <a:defRPr>
                <a:solidFill>
                  <a:schemeClr val="tx1"/>
                </a:solidFill>
                <a:latin typeface="Verdana" panose="020B0604030504040204" pitchFamily="34" charset="0"/>
              </a:defRPr>
            </a:lvl6pPr>
            <a:lvl7pPr marL="3020240" indent="-232326" eaLnBrk="0" fontAlgn="base" hangingPunct="0">
              <a:spcBef>
                <a:spcPct val="0"/>
              </a:spcBef>
              <a:spcAft>
                <a:spcPct val="0"/>
              </a:spcAft>
              <a:defRPr>
                <a:solidFill>
                  <a:schemeClr val="tx1"/>
                </a:solidFill>
                <a:latin typeface="Verdana" panose="020B0604030504040204" pitchFamily="34" charset="0"/>
              </a:defRPr>
            </a:lvl7pPr>
            <a:lvl8pPr marL="3484893" indent="-232326" eaLnBrk="0" fontAlgn="base" hangingPunct="0">
              <a:spcBef>
                <a:spcPct val="0"/>
              </a:spcBef>
              <a:spcAft>
                <a:spcPct val="0"/>
              </a:spcAft>
              <a:defRPr>
                <a:solidFill>
                  <a:schemeClr val="tx1"/>
                </a:solidFill>
                <a:latin typeface="Verdana" panose="020B0604030504040204" pitchFamily="34" charset="0"/>
              </a:defRPr>
            </a:lvl8pPr>
            <a:lvl9pPr marL="3949545" indent="-232326" eaLnBrk="0" fontAlgn="base" hangingPunct="0">
              <a:spcBef>
                <a:spcPct val="0"/>
              </a:spcBef>
              <a:spcAft>
                <a:spcPct val="0"/>
              </a:spcAft>
              <a:defRPr>
                <a:solidFill>
                  <a:schemeClr val="tx1"/>
                </a:solidFill>
                <a:latin typeface="Verdana" panose="020B0604030504040204" pitchFamily="34" charset="0"/>
              </a:defRPr>
            </a:lvl9pPr>
          </a:lstStyle>
          <a:p>
            <a:fld id="{7F8E3EBC-02E9-47AE-83B6-94372FD4ADFC}" type="slidenum">
              <a:rPr lang="en-US" altLang="en-US"/>
              <a:pPr/>
              <a:t>79</a:t>
            </a:fld>
            <a:endParaRPr lang="en-US" altLang="en-US"/>
          </a:p>
        </p:txBody>
      </p:sp>
    </p:spTree>
    <p:extLst>
      <p:ext uri="{BB962C8B-B14F-4D97-AF65-F5344CB8AC3E}">
        <p14:creationId xmlns:p14="http://schemas.microsoft.com/office/powerpoint/2010/main" val="33948243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nutrition module</a:t>
            </a:r>
            <a:r>
              <a:rPr lang="en-US" baseline="0" dirty="0"/>
              <a:t> of this curriculum for more information on nutrition.</a:t>
            </a:r>
            <a:endParaRPr lang="en-US" dirty="0"/>
          </a:p>
        </p:txBody>
      </p:sp>
      <p:sp>
        <p:nvSpPr>
          <p:cNvPr id="4" name="Slide Number Placeholder 3"/>
          <p:cNvSpPr>
            <a:spLocks noGrp="1"/>
          </p:cNvSpPr>
          <p:nvPr>
            <p:ph type="sldNum" sz="quarter" idx="10"/>
          </p:nvPr>
        </p:nvSpPr>
        <p:spPr/>
        <p:txBody>
          <a:bodyPr/>
          <a:lstStyle/>
          <a:p>
            <a:fld id="{C11D5CB6-8D94-4FFC-B51B-2597A49243AC}" type="slidenum">
              <a:rPr lang="en-US" smtClean="0"/>
              <a:pPr/>
              <a:t>80</a:t>
            </a:fld>
            <a:endParaRPr lang="en-US"/>
          </a:p>
        </p:txBody>
      </p:sp>
    </p:spTree>
    <p:extLst>
      <p:ext uri="{BB962C8B-B14F-4D97-AF65-F5344CB8AC3E}">
        <p14:creationId xmlns:p14="http://schemas.microsoft.com/office/powerpoint/2010/main" val="1501975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*Certified</a:t>
            </a:r>
            <a:r>
              <a:rPr lang="en-US" baseline="0" dirty="0"/>
              <a:t> lead professionals have special training in lead-safe practices.</a:t>
            </a:r>
            <a:endParaRPr lang="en-US" dirty="0"/>
          </a:p>
        </p:txBody>
      </p:sp>
      <p:sp>
        <p:nvSpPr>
          <p:cNvPr id="4" name="Slide Number Placeholder 3"/>
          <p:cNvSpPr>
            <a:spLocks noGrp="1"/>
          </p:cNvSpPr>
          <p:nvPr>
            <p:ph type="sldNum" sz="quarter" idx="10"/>
          </p:nvPr>
        </p:nvSpPr>
        <p:spPr/>
        <p:txBody>
          <a:bodyPr/>
          <a:lstStyle/>
          <a:p>
            <a:fld id="{C11D5CB6-8D94-4FFC-B51B-2597A49243AC}" type="slidenum">
              <a:rPr lang="en-US" smtClean="0"/>
              <a:pPr/>
              <a:t>81</a:t>
            </a:fld>
            <a:endParaRPr lang="en-US"/>
          </a:p>
        </p:txBody>
      </p:sp>
    </p:spTree>
    <p:extLst>
      <p:ext uri="{BB962C8B-B14F-4D97-AF65-F5344CB8AC3E}">
        <p14:creationId xmlns:p14="http://schemas.microsoft.com/office/powerpoint/2010/main" val="29517064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altLang="en-US" dirty="0">
                <a:latin typeface="Calibri" panose="020F0502020204030204" pitchFamily="34" charset="0"/>
              </a:rPr>
              <a:t>Test kits for pottery are available in hardware stores. </a:t>
            </a:r>
            <a:r>
              <a:rPr lang="en-US" u="sng" dirty="0">
                <a:hlinkClick r:id="rId3"/>
              </a:rPr>
              <a:t>EPA's Lead Renovation, Repair and Painting Rule</a:t>
            </a:r>
            <a:r>
              <a:rPr lang="en-US" dirty="0"/>
              <a:t> (RRP Rule) requires that child care facilities and pre-schools built before 1978 use firms certified in lead-safe practices for renovation, repair, or painting projects that disturb lead-based paint. CDPH maintains an up to date </a:t>
            </a:r>
            <a:r>
              <a:rPr lang="en-US" u="sng" dirty="0">
                <a:hlinkClick r:id="rId4"/>
              </a:rPr>
              <a:t>list of professionals it certifies</a:t>
            </a:r>
            <a:r>
              <a:rPr lang="en-US" dirty="0"/>
              <a:t> for lead-related construction in California. </a:t>
            </a:r>
            <a:endParaRPr lang="en-US" altLang="en-US" dirty="0">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11D5CB6-8D94-4FFC-B51B-2597A49243AC}" type="slidenum">
              <a:rPr lang="en-US" smtClean="0"/>
              <a:pPr/>
              <a:t>82</a:t>
            </a:fld>
            <a:endParaRPr lang="en-US"/>
          </a:p>
        </p:txBody>
      </p:sp>
    </p:spTree>
    <p:extLst>
      <p:ext uri="{BB962C8B-B14F-4D97-AF65-F5344CB8AC3E}">
        <p14:creationId xmlns:p14="http://schemas.microsoft.com/office/powerpoint/2010/main" val="3126415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D5CB6-8D94-4FFC-B51B-2597A49243AC}" type="slidenum">
              <a:rPr lang="en-US" smtClean="0"/>
              <a:pPr/>
              <a:t>83</a:t>
            </a:fld>
            <a:endParaRPr lang="en-US"/>
          </a:p>
        </p:txBody>
      </p:sp>
    </p:spTree>
    <p:extLst>
      <p:ext uri="{BB962C8B-B14F-4D97-AF65-F5344CB8AC3E}">
        <p14:creationId xmlns:p14="http://schemas.microsoft.com/office/powerpoint/2010/main" val="26890453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84</a:t>
            </a:fld>
            <a:endParaRPr lang="en-US"/>
          </a:p>
        </p:txBody>
      </p:sp>
    </p:spTree>
    <p:extLst>
      <p:ext uri="{BB962C8B-B14F-4D97-AF65-F5344CB8AC3E}">
        <p14:creationId xmlns:p14="http://schemas.microsoft.com/office/powerpoint/2010/main" val="1296056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children are “top heavy” and can fall into a bucket and drown.</a:t>
            </a:r>
          </a:p>
        </p:txBody>
      </p:sp>
      <p:sp>
        <p:nvSpPr>
          <p:cNvPr id="4" name="Slide Number Placeholder 3"/>
          <p:cNvSpPr>
            <a:spLocks noGrp="1"/>
          </p:cNvSpPr>
          <p:nvPr>
            <p:ph type="sldNum" sz="quarter" idx="10"/>
          </p:nvPr>
        </p:nvSpPr>
        <p:spPr/>
        <p:txBody>
          <a:bodyPr/>
          <a:lstStyle/>
          <a:p>
            <a:fld id="{A4D93EC3-2D65-4DD9-A32A-8DC841B0B660}" type="slidenum">
              <a:rPr lang="en-US" smtClean="0"/>
              <a:pPr/>
              <a:t>85</a:t>
            </a:fld>
            <a:endParaRPr lang="en-US"/>
          </a:p>
        </p:txBody>
      </p:sp>
    </p:spTree>
    <p:extLst>
      <p:ext uri="{BB962C8B-B14F-4D97-AF65-F5344CB8AC3E}">
        <p14:creationId xmlns:p14="http://schemas.microsoft.com/office/powerpoint/2010/main" val="33662648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86</a:t>
            </a:fld>
            <a:endParaRPr lang="en-US"/>
          </a:p>
        </p:txBody>
      </p:sp>
    </p:spTree>
    <p:extLst>
      <p:ext uri="{BB962C8B-B14F-4D97-AF65-F5344CB8AC3E}">
        <p14:creationId xmlns:p14="http://schemas.microsoft.com/office/powerpoint/2010/main" val="828812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8</a:t>
            </a:fld>
            <a:endParaRPr lang="en-US"/>
          </a:p>
        </p:txBody>
      </p:sp>
    </p:spTree>
    <p:extLst>
      <p:ext uri="{BB962C8B-B14F-4D97-AF65-F5344CB8AC3E}">
        <p14:creationId xmlns:p14="http://schemas.microsoft.com/office/powerpoint/2010/main" val="32608106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Portable wading pools are not recommended for child care programs.</a:t>
            </a:r>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87</a:t>
            </a:fld>
            <a:endParaRPr lang="en-US"/>
          </a:p>
        </p:txBody>
      </p:sp>
    </p:spTree>
    <p:extLst>
      <p:ext uri="{BB962C8B-B14F-4D97-AF65-F5344CB8AC3E}">
        <p14:creationId xmlns:p14="http://schemas.microsoft.com/office/powerpoint/2010/main" val="17733153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experiencing a disaster—whether it is a flood, earthquake, fire, or human caused event, children may react in ways that are difficult to understand.</a:t>
            </a:r>
          </a:p>
          <a:p>
            <a:r>
              <a:rPr lang="en-US" dirty="0"/>
              <a:t>Refer to the Health and Safety Note, Young Children and Disasters</a:t>
            </a:r>
          </a:p>
        </p:txBody>
      </p:sp>
      <p:sp>
        <p:nvSpPr>
          <p:cNvPr id="4" name="Slide Number Placeholder 3"/>
          <p:cNvSpPr>
            <a:spLocks noGrp="1"/>
          </p:cNvSpPr>
          <p:nvPr>
            <p:ph type="sldNum" sz="quarter" idx="10"/>
          </p:nvPr>
        </p:nvSpPr>
        <p:spPr/>
        <p:txBody>
          <a:bodyPr/>
          <a:lstStyle/>
          <a:p>
            <a:fld id="{A4D93EC3-2D65-4DD9-A32A-8DC841B0B660}" type="slidenum">
              <a:rPr lang="en-US" smtClean="0"/>
              <a:pPr/>
              <a:t>88</a:t>
            </a:fld>
            <a:endParaRPr lang="en-US"/>
          </a:p>
        </p:txBody>
      </p:sp>
    </p:spTree>
    <p:extLst>
      <p:ext uri="{BB962C8B-B14F-4D97-AF65-F5344CB8AC3E}">
        <p14:creationId xmlns:p14="http://schemas.microsoft.com/office/powerpoint/2010/main" val="17831851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89</a:t>
            </a:fld>
            <a:endParaRPr lang="en-US"/>
          </a:p>
        </p:txBody>
      </p:sp>
    </p:spTree>
    <p:extLst>
      <p:ext uri="{BB962C8B-B14F-4D97-AF65-F5344CB8AC3E}">
        <p14:creationId xmlns:p14="http://schemas.microsoft.com/office/powerpoint/2010/main" val="22904365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90</a:t>
            </a:fld>
            <a:endParaRPr lang="en-US"/>
          </a:p>
        </p:txBody>
      </p:sp>
    </p:spTree>
    <p:extLst>
      <p:ext uri="{BB962C8B-B14F-4D97-AF65-F5344CB8AC3E}">
        <p14:creationId xmlns:p14="http://schemas.microsoft.com/office/powerpoint/2010/main" val="22904365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91</a:t>
            </a:fld>
            <a:endParaRPr lang="en-US"/>
          </a:p>
        </p:txBody>
      </p:sp>
    </p:spTree>
    <p:extLst>
      <p:ext uri="{BB962C8B-B14F-4D97-AF65-F5344CB8AC3E}">
        <p14:creationId xmlns:p14="http://schemas.microsoft.com/office/powerpoint/2010/main" val="7846066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92</a:t>
            </a:fld>
            <a:endParaRPr lang="en-US"/>
          </a:p>
        </p:txBody>
      </p:sp>
    </p:spTree>
    <p:extLst>
      <p:ext uri="{BB962C8B-B14F-4D97-AF65-F5344CB8AC3E}">
        <p14:creationId xmlns:p14="http://schemas.microsoft.com/office/powerpoint/2010/main" val="5587225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Child Passenger Safety Laws must be posted in licensed child care centers.</a:t>
            </a:r>
          </a:p>
          <a:p>
            <a:r>
              <a:rPr lang="en-US" dirty="0"/>
              <a:t>You can find this</a:t>
            </a:r>
            <a:r>
              <a:rPr lang="en-US" baseline="0" dirty="0"/>
              <a:t> poster on the Child Passenger Safety web page of the CDPH website. www.cdph.ca.gov/Programs/CCDPHP/DCDIC/SACB/Pages/ChildPassengerSafety(CPS)InCalifornia.aspx   </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93</a:t>
            </a:fld>
            <a:endParaRPr lang="en-US"/>
          </a:p>
        </p:txBody>
      </p:sp>
    </p:spTree>
    <p:extLst>
      <p:ext uri="{BB962C8B-B14F-4D97-AF65-F5344CB8AC3E}">
        <p14:creationId xmlns:p14="http://schemas.microsoft.com/office/powerpoint/2010/main" val="16263549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baseline="0" dirty="0"/>
              <a:t>Sadly, every year children die after being left in a car that gets too hot. </a:t>
            </a:r>
            <a:r>
              <a:rPr lang="en-US" dirty="0"/>
              <a:t>Some</a:t>
            </a:r>
            <a:r>
              <a:rPr lang="en-US" baseline="0" dirty="0"/>
              <a:t> motor vehicle accidents happen when the car is not moving or the child is not even in the car.  Follow these safety tips to keep children safe in and around cars. </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94</a:t>
            </a:fld>
            <a:endParaRPr lang="en-US"/>
          </a:p>
        </p:txBody>
      </p:sp>
    </p:spTree>
    <p:extLst>
      <p:ext uri="{BB962C8B-B14F-4D97-AF65-F5344CB8AC3E}">
        <p14:creationId xmlns:p14="http://schemas.microsoft.com/office/powerpoint/2010/main" val="5604925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95</a:t>
            </a:fld>
            <a:endParaRPr lang="en-US"/>
          </a:p>
        </p:txBody>
      </p:sp>
    </p:spTree>
    <p:extLst>
      <p:ext uri="{BB962C8B-B14F-4D97-AF65-F5344CB8AC3E}">
        <p14:creationId xmlns:p14="http://schemas.microsoft.com/office/powerpoint/2010/main" val="273979034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96</a:t>
            </a:fld>
            <a:endParaRPr lang="en-US"/>
          </a:p>
        </p:txBody>
      </p:sp>
    </p:spTree>
    <p:extLst>
      <p:ext uri="{BB962C8B-B14F-4D97-AF65-F5344CB8AC3E}">
        <p14:creationId xmlns:p14="http://schemas.microsoft.com/office/powerpoint/2010/main" val="2203172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9</a:t>
            </a:fld>
            <a:endParaRPr lang="en-US"/>
          </a:p>
        </p:txBody>
      </p:sp>
    </p:spTree>
    <p:extLst>
      <p:ext uri="{BB962C8B-B14F-4D97-AF65-F5344CB8AC3E}">
        <p14:creationId xmlns:p14="http://schemas.microsoft.com/office/powerpoint/2010/main" val="7658004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97</a:t>
            </a:fld>
            <a:endParaRPr lang="en-US"/>
          </a:p>
        </p:txBody>
      </p:sp>
    </p:spTree>
    <p:extLst>
      <p:ext uri="{BB962C8B-B14F-4D97-AF65-F5344CB8AC3E}">
        <p14:creationId xmlns:p14="http://schemas.microsoft.com/office/powerpoint/2010/main" val="22031728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98</a:t>
            </a:fld>
            <a:endParaRPr lang="en-US"/>
          </a:p>
        </p:txBody>
      </p:sp>
    </p:spTree>
    <p:extLst>
      <p:ext uri="{BB962C8B-B14F-4D97-AF65-F5344CB8AC3E}">
        <p14:creationId xmlns:p14="http://schemas.microsoft.com/office/powerpoint/2010/main" val="220317282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99</a:t>
            </a:fld>
            <a:endParaRPr lang="en-US"/>
          </a:p>
        </p:txBody>
      </p:sp>
    </p:spTree>
    <p:extLst>
      <p:ext uri="{BB962C8B-B14F-4D97-AF65-F5344CB8AC3E}">
        <p14:creationId xmlns:p14="http://schemas.microsoft.com/office/powerpoint/2010/main" val="27326900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100</a:t>
            </a:fld>
            <a:endParaRPr lang="en-US"/>
          </a:p>
        </p:txBody>
      </p:sp>
    </p:spTree>
    <p:extLst>
      <p:ext uri="{BB962C8B-B14F-4D97-AF65-F5344CB8AC3E}">
        <p14:creationId xmlns:p14="http://schemas.microsoft.com/office/powerpoint/2010/main" val="19323594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101</a:t>
            </a:fld>
            <a:endParaRPr lang="en-US"/>
          </a:p>
        </p:txBody>
      </p:sp>
    </p:spTree>
    <p:extLst>
      <p:ext uri="{BB962C8B-B14F-4D97-AF65-F5344CB8AC3E}">
        <p14:creationId xmlns:p14="http://schemas.microsoft.com/office/powerpoint/2010/main" val="425607292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take care of your self!</a:t>
            </a:r>
          </a:p>
        </p:txBody>
      </p:sp>
      <p:sp>
        <p:nvSpPr>
          <p:cNvPr id="4" name="Slide Number Placeholder 3"/>
          <p:cNvSpPr>
            <a:spLocks noGrp="1"/>
          </p:cNvSpPr>
          <p:nvPr>
            <p:ph type="sldNum" sz="quarter" idx="10"/>
          </p:nvPr>
        </p:nvSpPr>
        <p:spPr/>
        <p:txBody>
          <a:bodyPr/>
          <a:lstStyle/>
          <a:p>
            <a:fld id="{A4D93EC3-2D65-4DD9-A32A-8DC841B0B660}" type="slidenum">
              <a:rPr lang="en-US" smtClean="0"/>
              <a:pPr/>
              <a:t>102</a:t>
            </a:fld>
            <a:endParaRPr lang="en-US"/>
          </a:p>
        </p:txBody>
      </p:sp>
    </p:spTree>
    <p:extLst>
      <p:ext uri="{BB962C8B-B14F-4D97-AF65-F5344CB8AC3E}">
        <p14:creationId xmlns:p14="http://schemas.microsoft.com/office/powerpoint/2010/main" val="278036674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103</a:t>
            </a:fld>
            <a:endParaRPr lang="en-US"/>
          </a:p>
        </p:txBody>
      </p:sp>
    </p:spTree>
    <p:extLst>
      <p:ext uri="{BB962C8B-B14F-4D97-AF65-F5344CB8AC3E}">
        <p14:creationId xmlns:p14="http://schemas.microsoft.com/office/powerpoint/2010/main" val="18536441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pPr/>
              <a:t>104</a:t>
            </a:fld>
            <a:endParaRPr lang="en-US"/>
          </a:p>
        </p:txBody>
      </p:sp>
    </p:spTree>
    <p:extLst>
      <p:ext uri="{BB962C8B-B14F-4D97-AF65-F5344CB8AC3E}">
        <p14:creationId xmlns:p14="http://schemas.microsoft.com/office/powerpoint/2010/main" val="16218952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Opportunity for demonstration</a:t>
            </a:r>
            <a:r>
              <a:rPr lang="en-US" baseline="0" dirty="0"/>
              <a:t> or lifting exercise.</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pPr/>
              <a:t>105</a:t>
            </a:fld>
            <a:endParaRPr lang="en-US"/>
          </a:p>
        </p:txBody>
      </p:sp>
    </p:spTree>
    <p:extLst>
      <p:ext uri="{BB962C8B-B14F-4D97-AF65-F5344CB8AC3E}">
        <p14:creationId xmlns:p14="http://schemas.microsoft.com/office/powerpoint/2010/main" val="16020946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time allows,</a:t>
            </a:r>
            <a:r>
              <a:rPr lang="en-US" baseline="0" dirty="0"/>
              <a:t> this is a good time for small group and/or problems solving scenarios.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93EC3-2D65-4DD9-A32A-8DC841B0B6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8848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629400" y="6096000"/>
            <a:ext cx="2133600" cy="365125"/>
          </a:xfrm>
        </p:spPr>
        <p:txBody>
          <a:bodyPr/>
          <a:lstStyle/>
          <a:p>
            <a:endParaRPr lang="en-US" dirty="0"/>
          </a:p>
        </p:txBody>
      </p:sp>
      <p:sp>
        <p:nvSpPr>
          <p:cNvPr id="5" name="Footer Placeholder 4"/>
          <p:cNvSpPr>
            <a:spLocks noGrp="1"/>
          </p:cNvSpPr>
          <p:nvPr>
            <p:ph type="ftr" sz="quarter" idx="11"/>
          </p:nvPr>
        </p:nvSpPr>
        <p:spPr>
          <a:xfrm>
            <a:off x="5410200" y="6383337"/>
            <a:ext cx="2895600" cy="365125"/>
          </a:xfrm>
        </p:spPr>
        <p:txBody>
          <a:bodyPr/>
          <a:lstStyle>
            <a:lvl1pPr>
              <a:defRPr>
                <a:solidFill>
                  <a:schemeClr val="accent2"/>
                </a:solidFill>
              </a:defRPr>
            </a:lvl1pPr>
          </a:lstStyle>
          <a:p>
            <a:r>
              <a:rPr lang="en-US" dirty="0"/>
              <a:t>Translated by Child Action, Inc.</a:t>
            </a:r>
          </a:p>
        </p:txBody>
      </p:sp>
      <p:sp>
        <p:nvSpPr>
          <p:cNvPr id="6" name="Slide Number Placeholder 5"/>
          <p:cNvSpPr>
            <a:spLocks noGrp="1"/>
          </p:cNvSpPr>
          <p:nvPr>
            <p:ph type="sldNum" sz="quarter" idx="12"/>
          </p:nvPr>
        </p:nvSpPr>
        <p:spPr/>
        <p:txBody>
          <a:bodyPr/>
          <a:lstStyle/>
          <a:p>
            <a:endParaRPr lang="en-US" dirty="0"/>
          </a:p>
        </p:txBody>
      </p:sp>
    </p:spTree>
    <p:custDataLst>
      <p:tags r:id="rId1"/>
    </p:custDataLst>
    <p:extLst>
      <p:ext uri="{BB962C8B-B14F-4D97-AF65-F5344CB8AC3E}">
        <p14:creationId xmlns:p14="http://schemas.microsoft.com/office/powerpoint/2010/main" val="203174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Translated by Child Action, Inc.</a:t>
            </a:r>
          </a:p>
        </p:txBody>
      </p:sp>
      <p:sp>
        <p:nvSpPr>
          <p:cNvPr id="6" name="Slide Number Placeholder 5"/>
          <p:cNvSpPr>
            <a:spLocks noGrp="1"/>
          </p:cNvSpPr>
          <p:nvPr>
            <p:ph type="sldNum" sz="quarter" idx="12"/>
          </p:nvPr>
        </p:nvSpPr>
        <p:spPr/>
        <p:txBody>
          <a:bodyPr/>
          <a:lstStyle/>
          <a:p>
            <a:fld id="{4B059403-6ABF-4C3F-BFEE-AEE4CCE1A6EF}" type="slidenum">
              <a:rPr lang="en-US" smtClean="0"/>
              <a:pPr/>
              <a:t>‹#›</a:t>
            </a:fld>
            <a:endParaRPr lang="en-US"/>
          </a:p>
        </p:txBody>
      </p:sp>
    </p:spTree>
    <p:extLst>
      <p:ext uri="{BB962C8B-B14F-4D97-AF65-F5344CB8AC3E}">
        <p14:creationId xmlns:p14="http://schemas.microsoft.com/office/powerpoint/2010/main" val="133375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Translated by Child Action, Inc.</a:t>
            </a:r>
          </a:p>
        </p:txBody>
      </p:sp>
      <p:sp>
        <p:nvSpPr>
          <p:cNvPr id="6" name="Slide Number Placeholder 5"/>
          <p:cNvSpPr>
            <a:spLocks noGrp="1"/>
          </p:cNvSpPr>
          <p:nvPr>
            <p:ph type="sldNum" sz="quarter" idx="12"/>
          </p:nvPr>
        </p:nvSpPr>
        <p:spPr/>
        <p:txBody>
          <a:bodyPr/>
          <a:lstStyle/>
          <a:p>
            <a:fld id="{4B059403-6ABF-4C3F-BFEE-AEE4CCE1A6EF}" type="slidenum">
              <a:rPr lang="en-US" smtClean="0"/>
              <a:pPr/>
              <a:t>‹#›</a:t>
            </a:fld>
            <a:endParaRPr lang="en-US"/>
          </a:p>
        </p:txBody>
      </p:sp>
    </p:spTree>
    <p:extLst>
      <p:ext uri="{BB962C8B-B14F-4D97-AF65-F5344CB8AC3E}">
        <p14:creationId xmlns:p14="http://schemas.microsoft.com/office/powerpoint/2010/main" val="20807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pPr/>
              <a:t>07/02/2020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pPr/>
              <a:t>‹#›</a:t>
            </a:fld>
            <a:endParaRPr lang="en-US"/>
          </a:p>
        </p:txBody>
      </p:sp>
    </p:spTree>
    <p:extLst>
      <p:ext uri="{BB962C8B-B14F-4D97-AF65-F5344CB8AC3E}">
        <p14:creationId xmlns:p14="http://schemas.microsoft.com/office/powerpoint/2010/main" val="212876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Tree>
    <p:custDataLst>
      <p:tags r:id="rId1"/>
    </p:custDataLst>
    <p:extLst>
      <p:ext uri="{BB962C8B-B14F-4D97-AF65-F5344CB8AC3E}">
        <p14:creationId xmlns:p14="http://schemas.microsoft.com/office/powerpoint/2010/main" val="1364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553200" y="6019800"/>
            <a:ext cx="2133600" cy="365125"/>
          </a:xfrm>
          <a:prstGeom prst="rect">
            <a:avLst/>
          </a:prstGeom>
        </p:spPr>
        <p:txBody>
          <a:bodyPr/>
          <a:lstStyle/>
          <a:p>
            <a:fld id="{C00D77F3-4AD4-4B6D-8852-AE1714CA8AE8}" type="datetimeFigureOut">
              <a:rPr lang="en-US" smtClean="0"/>
              <a:t>07/02/2020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3528217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53200" y="6019800"/>
            <a:ext cx="2133600" cy="365125"/>
          </a:xfrm>
          <a:prstGeom prst="rect">
            <a:avLst/>
          </a:prstGeom>
        </p:spPr>
        <p:txBody>
          <a:bodyPr/>
          <a:lstStyle/>
          <a:p>
            <a:fld id="{C00D77F3-4AD4-4B6D-8852-AE1714CA8AE8}" type="datetimeFigureOut">
              <a:rPr lang="en-US" smtClean="0"/>
              <a:t>07/02/2020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281738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53200" y="6019800"/>
            <a:ext cx="2133600" cy="365125"/>
          </a:xfrm>
          <a:prstGeom prst="rect">
            <a:avLst/>
          </a:prstGeom>
        </p:spPr>
        <p:txBody>
          <a:bodyPr/>
          <a:lstStyle/>
          <a:p>
            <a:fld id="{C00D77F3-4AD4-4B6D-8852-AE1714CA8AE8}" type="datetimeFigureOut">
              <a:rPr lang="en-US" smtClean="0"/>
              <a:t>07/02/2020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255153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553200" y="6019800"/>
            <a:ext cx="2133600" cy="365125"/>
          </a:xfrm>
          <a:prstGeom prst="rect">
            <a:avLst/>
          </a:prstGeom>
        </p:spPr>
        <p:txBody>
          <a:bodyPr/>
          <a:lstStyle/>
          <a:p>
            <a:fld id="{C00D77F3-4AD4-4B6D-8852-AE1714CA8AE8}" type="datetimeFigureOut">
              <a:rPr lang="en-US" smtClean="0"/>
              <a:t>07/02/2020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580791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553200" y="6019800"/>
            <a:ext cx="2133600" cy="365125"/>
          </a:xfrm>
          <a:prstGeom prst="rect">
            <a:avLst/>
          </a:prstGeom>
        </p:spPr>
        <p:txBody>
          <a:bodyPr/>
          <a:lstStyle/>
          <a:p>
            <a:fld id="{C00D77F3-4AD4-4B6D-8852-AE1714CA8AE8}" type="datetimeFigureOut">
              <a:rPr lang="en-US" smtClean="0"/>
              <a:t>07/02/2020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36558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019800"/>
            <a:ext cx="2133600" cy="365125"/>
          </a:xfrm>
          <a:prstGeom prst="rect">
            <a:avLst/>
          </a:prstGeom>
        </p:spPr>
        <p:txBody>
          <a:bodyPr/>
          <a:lstStyle/>
          <a:p>
            <a:fld id="{C00D77F3-4AD4-4B6D-8852-AE1714CA8AE8}" type="datetimeFigureOut">
              <a:rPr lang="en-US" smtClean="0"/>
              <a:t>07/02/2020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4079896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Translated by Child Action, Inc.</a:t>
            </a:r>
          </a:p>
        </p:txBody>
      </p:sp>
      <p:sp>
        <p:nvSpPr>
          <p:cNvPr id="6" name="Slide Number Placeholder 5"/>
          <p:cNvSpPr>
            <a:spLocks noGrp="1"/>
          </p:cNvSpPr>
          <p:nvPr>
            <p:ph type="sldNum" sz="quarter" idx="12"/>
          </p:nvPr>
        </p:nvSpPr>
        <p:spPr/>
        <p:txBody>
          <a:bodyPr/>
          <a:lstStyle/>
          <a:p>
            <a:fld id="{4B059403-6ABF-4C3F-BFEE-AEE4CCE1A6EF}" type="slidenum">
              <a:rPr lang="en-US" smtClean="0"/>
              <a:pPr/>
              <a:t>‹#›</a:t>
            </a:fld>
            <a:endParaRPr lang="en-US"/>
          </a:p>
        </p:txBody>
      </p:sp>
    </p:spTree>
    <p:extLst>
      <p:ext uri="{BB962C8B-B14F-4D97-AF65-F5344CB8AC3E}">
        <p14:creationId xmlns:p14="http://schemas.microsoft.com/office/powerpoint/2010/main" val="1579724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3200" y="6019800"/>
            <a:ext cx="2133600" cy="365125"/>
          </a:xfrm>
          <a:prstGeom prst="rect">
            <a:avLst/>
          </a:prstGeom>
        </p:spPr>
        <p:txBody>
          <a:bodyPr/>
          <a:lstStyle/>
          <a:p>
            <a:fld id="{C00D77F3-4AD4-4B6D-8852-AE1714CA8AE8}" type="datetimeFigureOut">
              <a:rPr lang="en-US" smtClean="0"/>
              <a:t>07/02/2020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2109891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53200" y="6019800"/>
            <a:ext cx="2133600" cy="365125"/>
          </a:xfrm>
          <a:prstGeom prst="rect">
            <a:avLst/>
          </a:prstGeom>
        </p:spPr>
        <p:txBody>
          <a:bodyPr/>
          <a:lstStyle/>
          <a:p>
            <a:fld id="{C00D77F3-4AD4-4B6D-8852-AE1714CA8AE8}" type="datetimeFigureOut">
              <a:rPr lang="en-US" smtClean="0"/>
              <a:t>07/02/2020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4011806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53200" y="6019800"/>
            <a:ext cx="2133600" cy="365125"/>
          </a:xfrm>
          <a:prstGeom prst="rect">
            <a:avLst/>
          </a:prstGeom>
        </p:spPr>
        <p:txBody>
          <a:bodyPr/>
          <a:lstStyle/>
          <a:p>
            <a:fld id="{C00D77F3-4AD4-4B6D-8852-AE1714CA8AE8}" type="datetimeFigureOut">
              <a:rPr lang="en-US" smtClean="0"/>
              <a:t>07/02/2020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4282978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553200" y="6019800"/>
            <a:ext cx="2133600" cy="365125"/>
          </a:xfrm>
          <a:prstGeom prst="rect">
            <a:avLst/>
          </a:prstGeom>
        </p:spPr>
        <p:txBody>
          <a:bodyPr/>
          <a:lstStyle/>
          <a:p>
            <a:fld id="{C00D77F3-4AD4-4B6D-8852-AE1714CA8AE8}" type="datetimeFigureOut">
              <a:rPr lang="en-US" smtClean="0"/>
              <a:t>07/02/2020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B059403-6ABF-4C3F-BFEE-AEE4CCE1A6EF}" type="slidenum">
              <a:rPr lang="en-US" smtClean="0"/>
              <a:t>‹#›</a:t>
            </a:fld>
            <a:endParaRPr lang="en-US"/>
          </a:p>
        </p:txBody>
      </p:sp>
    </p:spTree>
    <p:extLst>
      <p:ext uri="{BB962C8B-B14F-4D97-AF65-F5344CB8AC3E}">
        <p14:creationId xmlns:p14="http://schemas.microsoft.com/office/powerpoint/2010/main" val="2042401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en-US" altLang="en-US"/>
            </a:p>
          </p:txBody>
        </p:sp>
      </p:grpSp>
      <p:sp>
        <p:nvSpPr>
          <p:cNvPr id="16386"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altLang="en-US" noProof="0"/>
              <a:t>Click to edit Master title style</a:t>
            </a:r>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altLang="en-US" noProof="0"/>
              <a:t>Click to edit Master subtitle style</a:t>
            </a:r>
          </a:p>
        </p:txBody>
      </p:sp>
      <p:sp>
        <p:nvSpPr>
          <p:cNvPr id="8" name="Rectangle 4"/>
          <p:cNvSpPr>
            <a:spLocks noGrp="1" noChangeArrowheads="1"/>
          </p:cNvSpPr>
          <p:nvPr>
            <p:ph type="dt" sz="half" idx="10"/>
          </p:nvPr>
        </p:nvSpPr>
        <p:spPr/>
        <p:txBody>
          <a:bodyPr/>
          <a:lstStyle>
            <a:lvl1pPr>
              <a:defRPr/>
            </a:lvl1pPr>
          </a:lstStyle>
          <a:p>
            <a:fld id="{C00D77F3-4AD4-4B6D-8852-AE1714CA8AE8}" type="datetimeFigureOut">
              <a:rPr lang="en-US" smtClean="0"/>
              <a:t>07/02/2020</a:t>
            </a:fld>
            <a:endParaRPr lang="en-US"/>
          </a:p>
        </p:txBody>
      </p:sp>
      <p:sp>
        <p:nvSpPr>
          <p:cNvPr id="9" name="Rectangle 5"/>
          <p:cNvSpPr>
            <a:spLocks noGrp="1" noChangeArrowheads="1"/>
          </p:cNvSpPr>
          <p:nvPr>
            <p:ph type="ftr" sz="quarter" idx="11"/>
          </p:nvPr>
        </p:nvSpPr>
        <p:spPr/>
        <p:txBody>
          <a:bodyPr/>
          <a:lstStyle>
            <a:lvl1pPr>
              <a:defRPr/>
            </a:lvl1pPr>
          </a:lstStyle>
          <a:p>
            <a:endParaRPr lang="en-US"/>
          </a:p>
        </p:txBody>
      </p:sp>
      <p:sp>
        <p:nvSpPr>
          <p:cNvPr id="10" name="Rectangle 6"/>
          <p:cNvSpPr>
            <a:spLocks noGrp="1" noChangeArrowheads="1"/>
          </p:cNvSpPr>
          <p:nvPr>
            <p:ph type="sldNum" sz="quarter" idx="12"/>
          </p:nvPr>
        </p:nvSpPr>
        <p:spPr/>
        <p:txBody>
          <a:bodyPr/>
          <a:lstStyle>
            <a:lvl1pPr>
              <a:defRPr smtClean="0"/>
            </a:lvl1pPr>
          </a:lstStyle>
          <a:p>
            <a:fld id="{4B059403-6ABF-4C3F-BFEE-AEE4CCE1A6EF}" type="slidenum">
              <a:rPr lang="en-US" smtClean="0"/>
              <a:t>‹#›</a:t>
            </a:fld>
            <a:endParaRPr lang="en-US"/>
          </a:p>
        </p:txBody>
      </p:sp>
    </p:spTree>
    <p:extLst>
      <p:ext uri="{BB962C8B-B14F-4D97-AF65-F5344CB8AC3E}">
        <p14:creationId xmlns:p14="http://schemas.microsoft.com/office/powerpoint/2010/main" val="2093232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t>07/02/2020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1758400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t>07/02/2020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3333463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t>07/02/2020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1890405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t>07/02/2020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2659514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t>07/02/2020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120357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Translated by Child Action, Inc.</a:t>
            </a:r>
          </a:p>
        </p:txBody>
      </p:sp>
      <p:sp>
        <p:nvSpPr>
          <p:cNvPr id="6" name="Slide Number Placeholder 5"/>
          <p:cNvSpPr>
            <a:spLocks noGrp="1"/>
          </p:cNvSpPr>
          <p:nvPr>
            <p:ph type="sldNum" sz="quarter" idx="12"/>
          </p:nvPr>
        </p:nvSpPr>
        <p:spPr/>
        <p:txBody>
          <a:bodyPr/>
          <a:lstStyle/>
          <a:p>
            <a:fld id="{4B059403-6ABF-4C3F-BFEE-AEE4CCE1A6EF}" type="slidenum">
              <a:rPr lang="en-US" smtClean="0"/>
              <a:pPr/>
              <a:t>‹#›</a:t>
            </a:fld>
            <a:endParaRPr lang="en-US"/>
          </a:p>
        </p:txBody>
      </p:sp>
    </p:spTree>
    <p:extLst>
      <p:ext uri="{BB962C8B-B14F-4D97-AF65-F5344CB8AC3E}">
        <p14:creationId xmlns:p14="http://schemas.microsoft.com/office/powerpoint/2010/main" val="2457024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t>07/02/2020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29619322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t>07/02/2020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3946757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t>07/02/2020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3815692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t>07/02/2020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3110709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t>07/02/2020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1244209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C00D77F3-4AD4-4B6D-8852-AE1714CA8AE8}" type="datetimeFigureOut">
              <a:rPr lang="en-US" smtClean="0"/>
              <a:t>07/02/2020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143142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Translated by Child Action, Inc.</a:t>
            </a:r>
          </a:p>
        </p:txBody>
      </p:sp>
      <p:sp>
        <p:nvSpPr>
          <p:cNvPr id="7" name="Slide Number Placeholder 6"/>
          <p:cNvSpPr>
            <a:spLocks noGrp="1"/>
          </p:cNvSpPr>
          <p:nvPr>
            <p:ph type="sldNum" sz="quarter" idx="12"/>
          </p:nvPr>
        </p:nvSpPr>
        <p:spPr/>
        <p:txBody>
          <a:bodyPr/>
          <a:lstStyle/>
          <a:p>
            <a:fld id="{4B059403-6ABF-4C3F-BFEE-AEE4CCE1A6EF}" type="slidenum">
              <a:rPr lang="en-US" smtClean="0"/>
              <a:pPr/>
              <a:t>‹#›</a:t>
            </a:fld>
            <a:endParaRPr lang="en-US"/>
          </a:p>
        </p:txBody>
      </p:sp>
    </p:spTree>
    <p:extLst>
      <p:ext uri="{BB962C8B-B14F-4D97-AF65-F5344CB8AC3E}">
        <p14:creationId xmlns:p14="http://schemas.microsoft.com/office/powerpoint/2010/main" val="229583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Translated by Child Action, Inc.</a:t>
            </a:r>
          </a:p>
        </p:txBody>
      </p:sp>
      <p:sp>
        <p:nvSpPr>
          <p:cNvPr id="9" name="Slide Number Placeholder 8"/>
          <p:cNvSpPr>
            <a:spLocks noGrp="1"/>
          </p:cNvSpPr>
          <p:nvPr>
            <p:ph type="sldNum" sz="quarter" idx="12"/>
          </p:nvPr>
        </p:nvSpPr>
        <p:spPr/>
        <p:txBody>
          <a:bodyPr/>
          <a:lstStyle/>
          <a:p>
            <a:fld id="{4B059403-6ABF-4C3F-BFEE-AEE4CCE1A6EF}" type="slidenum">
              <a:rPr lang="en-US" smtClean="0"/>
              <a:pPr/>
              <a:t>‹#›</a:t>
            </a:fld>
            <a:endParaRPr lang="en-US"/>
          </a:p>
        </p:txBody>
      </p:sp>
    </p:spTree>
    <p:extLst>
      <p:ext uri="{BB962C8B-B14F-4D97-AF65-F5344CB8AC3E}">
        <p14:creationId xmlns:p14="http://schemas.microsoft.com/office/powerpoint/2010/main" val="384092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Translated by Child Action, Inc.</a:t>
            </a:r>
          </a:p>
        </p:txBody>
      </p:sp>
      <p:sp>
        <p:nvSpPr>
          <p:cNvPr id="5" name="Slide Number Placeholder 4"/>
          <p:cNvSpPr>
            <a:spLocks noGrp="1"/>
          </p:cNvSpPr>
          <p:nvPr>
            <p:ph type="sldNum" sz="quarter" idx="12"/>
          </p:nvPr>
        </p:nvSpPr>
        <p:spPr/>
        <p:txBody>
          <a:bodyPr/>
          <a:lstStyle/>
          <a:p>
            <a:fld id="{4B059403-6ABF-4C3F-BFEE-AEE4CCE1A6EF}" type="slidenum">
              <a:rPr lang="en-US" smtClean="0"/>
              <a:pPr/>
              <a:t>‹#›</a:t>
            </a:fld>
            <a:endParaRPr lang="en-US"/>
          </a:p>
        </p:txBody>
      </p:sp>
    </p:spTree>
    <p:extLst>
      <p:ext uri="{BB962C8B-B14F-4D97-AF65-F5344CB8AC3E}">
        <p14:creationId xmlns:p14="http://schemas.microsoft.com/office/powerpoint/2010/main" val="282025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Translated by Child Action, Inc.</a:t>
            </a:r>
          </a:p>
        </p:txBody>
      </p:sp>
      <p:sp>
        <p:nvSpPr>
          <p:cNvPr id="4" name="Slide Number Placeholder 3"/>
          <p:cNvSpPr>
            <a:spLocks noGrp="1"/>
          </p:cNvSpPr>
          <p:nvPr>
            <p:ph type="sldNum" sz="quarter" idx="12"/>
          </p:nvPr>
        </p:nvSpPr>
        <p:spPr/>
        <p:txBody>
          <a:bodyPr/>
          <a:lstStyle/>
          <a:p>
            <a:fld id="{4B059403-6ABF-4C3F-BFEE-AEE4CCE1A6EF}" type="slidenum">
              <a:rPr lang="en-US" smtClean="0"/>
              <a:pPr/>
              <a:t>‹#›</a:t>
            </a:fld>
            <a:endParaRPr lang="en-US"/>
          </a:p>
        </p:txBody>
      </p:sp>
    </p:spTree>
    <p:extLst>
      <p:ext uri="{BB962C8B-B14F-4D97-AF65-F5344CB8AC3E}">
        <p14:creationId xmlns:p14="http://schemas.microsoft.com/office/powerpoint/2010/main" val="184493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Translated by Child Action, Inc.</a:t>
            </a:r>
          </a:p>
        </p:txBody>
      </p:sp>
      <p:sp>
        <p:nvSpPr>
          <p:cNvPr id="7" name="Slide Number Placeholder 6"/>
          <p:cNvSpPr>
            <a:spLocks noGrp="1"/>
          </p:cNvSpPr>
          <p:nvPr>
            <p:ph type="sldNum" sz="quarter" idx="12"/>
          </p:nvPr>
        </p:nvSpPr>
        <p:spPr/>
        <p:txBody>
          <a:bodyPr/>
          <a:lstStyle/>
          <a:p>
            <a:fld id="{4B059403-6ABF-4C3F-BFEE-AEE4CCE1A6EF}" type="slidenum">
              <a:rPr lang="en-US" smtClean="0"/>
              <a:pPr/>
              <a:t>‹#›</a:t>
            </a:fld>
            <a:endParaRPr lang="en-US"/>
          </a:p>
        </p:txBody>
      </p:sp>
    </p:spTree>
    <p:extLst>
      <p:ext uri="{BB962C8B-B14F-4D97-AF65-F5344CB8AC3E}">
        <p14:creationId xmlns:p14="http://schemas.microsoft.com/office/powerpoint/2010/main" val="181343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Translated by Child Action, Inc.</a:t>
            </a:r>
          </a:p>
        </p:txBody>
      </p:sp>
      <p:sp>
        <p:nvSpPr>
          <p:cNvPr id="7" name="Slide Number Placeholder 6"/>
          <p:cNvSpPr>
            <a:spLocks noGrp="1"/>
          </p:cNvSpPr>
          <p:nvPr>
            <p:ph type="sldNum" sz="quarter" idx="12"/>
          </p:nvPr>
        </p:nvSpPr>
        <p:spPr/>
        <p:txBody>
          <a:bodyPr/>
          <a:lstStyle/>
          <a:p>
            <a:fld id="{4B059403-6ABF-4C3F-BFEE-AEE4CCE1A6EF}" type="slidenum">
              <a:rPr lang="en-US" smtClean="0"/>
              <a:pPr/>
              <a:t>‹#›</a:t>
            </a:fld>
            <a:endParaRPr lang="en-US"/>
          </a:p>
        </p:txBody>
      </p:sp>
    </p:spTree>
    <p:extLst>
      <p:ext uri="{BB962C8B-B14F-4D97-AF65-F5344CB8AC3E}">
        <p14:creationId xmlns:p14="http://schemas.microsoft.com/office/powerpoint/2010/main" val="349050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53200" y="60198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Translated by Child Action, Inc.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059403-6ABF-4C3F-BFEE-AEE4CCE1A6EF}" type="slidenum">
              <a:rPr lang="en-US" smtClean="0"/>
              <a:pPr/>
              <a:t>‹#›</a:t>
            </a:fld>
            <a:endParaRPr lang="en-US"/>
          </a:p>
        </p:txBody>
      </p:sp>
      <p:pic>
        <p:nvPicPr>
          <p:cNvPr id="1026" name="Picture 2" descr="O:\CCHP\Preventive Health\presentation slides\Footers_rev_apr20\CCHP_Prevention_PPTfooter_Mod2.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108700"/>
            <a:ext cx="9144000" cy="76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4"/>
    </p:custDataLst>
    <p:extLst>
      <p:ext uri="{BB962C8B-B14F-4D97-AF65-F5344CB8AC3E}">
        <p14:creationId xmlns:p14="http://schemas.microsoft.com/office/powerpoint/2010/main" val="22116060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026" name="Picture 2" descr="O:\CCHP\Preventive Health\presentation slides\Footers_rev_apr20\CCHP_Prevention_PPTfooter_Mod2.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08700"/>
            <a:ext cx="9144000" cy="76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3"/>
    </p:custDataLst>
    <p:extLst>
      <p:ext uri="{BB962C8B-B14F-4D97-AF65-F5344CB8AC3E}">
        <p14:creationId xmlns:p14="http://schemas.microsoft.com/office/powerpoint/2010/main" val="29063241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fld id="{C00D77F3-4AD4-4B6D-8852-AE1714CA8AE8}" type="datetimeFigureOut">
              <a:rPr lang="en-US" smtClean="0"/>
              <a:t>07/02/2020</a:t>
            </a:fld>
            <a:endParaRPr 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vl1pPr>
          </a:lstStyle>
          <a:p>
            <a:fld id="{4B059403-6ABF-4C3F-BFEE-AEE4CCE1A6EF}" type="slidenum">
              <a:rPr lang="en-US" smtClean="0"/>
              <a:t>‹#›</a:t>
            </a:fld>
            <a:endParaRPr lang="en-US"/>
          </a:p>
        </p:txBody>
      </p:sp>
      <p:sp>
        <p:nvSpPr>
          <p:cNvPr id="1032"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 name="Picture 2" descr="O:\CCHP\Preventive Health\presentation slides\Footers_rev_apr20\CCHP_Prevention_PPTfooter_Mod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08700"/>
            <a:ext cx="9144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O:\CCHP\Preventive Health\presentation slides\Footers_rev_apr20\CCHP_Prevention_PPTfooter_Mod2.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08700"/>
            <a:ext cx="9144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1486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tags" Target="../tags/tag107.xml"/><Relationship Id="rId4" Type="http://schemas.openxmlformats.org/officeDocument/2006/relationships/image" Target="../media/image32.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xml"/><Relationship Id="rId1" Type="http://schemas.openxmlformats.org/officeDocument/2006/relationships/tags" Target="../tags/tag111.xml"/><Relationship Id="rId6" Type="http://schemas.openxmlformats.org/officeDocument/2006/relationships/hyperlink" Target="https://cchp.ucsf.edu/content/resources/cchp-health-and-safety-checklist-users-manual" TargetMode="External"/><Relationship Id="rId5" Type="http://schemas.openxmlformats.org/officeDocument/2006/relationships/hyperlink" Target="https://cchp.ucsf.edu/content/resources/cchp-health-and-safety-checklist" TargetMode="External"/><Relationship Id="rId4" Type="http://schemas.openxmlformats.org/officeDocument/2006/relationships/hyperlink" Target="http://nrckids.org/"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3.xml"/><Relationship Id="rId7" Type="http://schemas.openxmlformats.org/officeDocument/2006/relationships/hyperlink" Target="https://www.epa.gov/ground-water-and-drinking-water/3ts-reducing-lead-drinking-water-toolkit" TargetMode="External"/><Relationship Id="rId2" Type="http://schemas.openxmlformats.org/officeDocument/2006/relationships/slideLayout" Target="../slideLayouts/slideLayout25.xml"/><Relationship Id="rId1" Type="http://schemas.openxmlformats.org/officeDocument/2006/relationships/tags" Target="../tags/tag112.xml"/><Relationship Id="rId6" Type="http://schemas.openxmlformats.org/officeDocument/2006/relationships/hyperlink" Target="https://www.epa.gov/sites/production/files/2017-06/documents/pyf_color_landscape_format_2017_508.pdf" TargetMode="External"/><Relationship Id="rId5" Type="http://schemas.openxmlformats.org/officeDocument/2006/relationships/hyperlink" Target="https://www.cdc.gov/features/leadintoys/index.html" TargetMode="External"/><Relationship Id="rId4" Type="http://schemas.openxmlformats.org/officeDocument/2006/relationships/hyperlink" Target="https://www.cdc.gov/nceh/lead/tools/5things.pdf" TargetMode="Externa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5.xml"/><Relationship Id="rId1" Type="http://schemas.openxmlformats.org/officeDocument/2006/relationships/tags" Target="../tags/tag113.xml"/><Relationship Id="rId6" Type="http://schemas.openxmlformats.org/officeDocument/2006/relationships/hyperlink" Target="https://www.cdph.ca.gov/Programs/CCDPHP/DEODC/CLPPB/Pages/LRCcertlist.aspx" TargetMode="External"/><Relationship Id="rId5" Type="http://schemas.openxmlformats.org/officeDocument/2006/relationships/hyperlink" Target="https://www.fda.gov/food/metals/lead-food-foodwares-and-dietary-supplements" TargetMode="External"/><Relationship Id="rId4" Type="http://schemas.openxmlformats.org/officeDocument/2006/relationships/hyperlink" Target="https://www.cdss.ca.gov/inforesources/child-care-licensin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hyperlink" Target="http://www.nichd.nih.gov/" TargetMode="Externa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hyperlink" Target="http://www.nichd.nih.gov/" TargetMode="Externa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hyperlink" Target="http://www.nichd.nih.gov/" TargetMode="Externa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41.xml"/><Relationship Id="rId4" Type="http://schemas.openxmlformats.org/officeDocument/2006/relationships/hyperlink" Target="http://www.purplecrying.info/"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44.xml"/><Relationship Id="rId5" Type="http://schemas.openxmlformats.org/officeDocument/2006/relationships/hyperlink" Target="http://www.nichd.nih.gov/"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50.xml"/><Relationship Id="rId4" Type="http://schemas.openxmlformats.org/officeDocument/2006/relationships/hyperlink" Target="http://childcare.mandatedreporterca.com/"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51.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5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13.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6.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15.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ags" Target="../tags/tag68.xml"/><Relationship Id="rId4" Type="http://schemas.openxmlformats.org/officeDocument/2006/relationships/image" Target="../media/image17.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75.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tags" Target="../tags/tag82.xml"/><Relationship Id="rId4" Type="http://schemas.openxmlformats.org/officeDocument/2006/relationships/image" Target="../media/image25.jpe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2.xml"/><Relationship Id="rId1" Type="http://schemas.openxmlformats.org/officeDocument/2006/relationships/tags" Target="../tags/tag83.xml"/><Relationship Id="rId4" Type="http://schemas.openxmlformats.org/officeDocument/2006/relationships/hyperlink" Target="https://urldefense.proofpoint.com/v2/url?u=https-3A__www.epa.gov_lead_renovation-2Drepair-2Dand-2Dpainting-2Dprogram-2Doperators-2Dchildcare-2Dfacilities&amp;d=DwMFAg&amp;c=iORugZls2LlYyCAZRB3XLg&amp;r=KnPGy_UMjfWwMIaIy4tBpIPNTtjWRqdY51zaNQelJi4&amp;m=ZUHHQLctjLvsaFc5mwJnIfxJUuroHlNehNTlGQ-sgBU&amp;s=2MBQnkL4CCd_UCp2IeNdHCLACo9rOejf5xEP3OFo40s&amp;e=" TargetMode="Externa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84.xml"/><Relationship Id="rId4" Type="http://schemas.openxmlformats.org/officeDocument/2006/relationships/hyperlink" Target="https://www.cdph.ca.gov/Programs/CCDPHP/DEODC/CLPPB/Pages/LRCcertlist.aspx" TargetMode="Externa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85.xml"/><Relationship Id="rId4" Type="http://schemas.openxmlformats.org/officeDocument/2006/relationships/hyperlink" Target="http://www.cdph.ca.gov/"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tags" Target="../tags/tag86.xml"/><Relationship Id="rId5" Type="http://schemas.openxmlformats.org/officeDocument/2006/relationships/image" Target="../media/image27.jpeg"/><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tags" Target="../tags/tag87.xml"/><Relationship Id="rId4" Type="http://schemas.openxmlformats.org/officeDocument/2006/relationships/image" Target="../media/image28.emf"/></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tags" Target="../tags/tag89.xml"/><Relationship Id="rId4" Type="http://schemas.openxmlformats.org/officeDocument/2006/relationships/image" Target="../media/image29.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hyperlink" Target="https://cchp.ucsf.edu/content/resources/young-children-and-disasters-health-and-safety-note"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6.xml"/><Relationship Id="rId1" Type="http://schemas.openxmlformats.org/officeDocument/2006/relationships/tags" Target="../tags/tag9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tags" Target="../tags/tag95.xml"/><Relationship Id="rId4" Type="http://schemas.openxmlformats.org/officeDocument/2006/relationships/image" Target="../media/image30.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xml"/><Relationship Id="rId1" Type="http://schemas.openxmlformats.org/officeDocument/2006/relationships/tags" Target="../tags/tag96.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5.xml"/><Relationship Id="rId1" Type="http://schemas.openxmlformats.org/officeDocument/2006/relationships/tags" Target="../tags/tag9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99.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4.xml"/><Relationship Id="rId1" Type="http://schemas.openxmlformats.org/officeDocument/2006/relationships/tags" Target="../tags/tag101.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HP_Prevention_PPTfooter_Mod2.png"/>
          <p:cNvPicPr>
            <a:picLocks noChangeAspect="1"/>
          </p:cNvPicPr>
          <p:nvPr/>
        </p:nvPicPr>
        <p:blipFill>
          <a:blip r:embed="rId4" cstate="print"/>
          <a:stretch>
            <a:fillRect/>
          </a:stretch>
        </p:blipFill>
        <p:spPr>
          <a:xfrm>
            <a:off x="0" y="6096000"/>
            <a:ext cx="9144000" cy="762000"/>
          </a:xfrm>
          <a:prstGeom prst="rect">
            <a:avLst/>
          </a:prstGeom>
        </p:spPr>
      </p:pic>
      <p:sp>
        <p:nvSpPr>
          <p:cNvPr id="2" name="TextBox 1"/>
          <p:cNvSpPr txBox="1"/>
          <p:nvPr/>
        </p:nvSpPr>
        <p:spPr>
          <a:xfrm>
            <a:off x="0" y="5638800"/>
            <a:ext cx="9144000" cy="646331"/>
          </a:xfrm>
          <a:prstGeom prst="rect">
            <a:avLst/>
          </a:prstGeom>
          <a:noFill/>
        </p:spPr>
        <p:txBody>
          <a:bodyPr wrap="square" rtlCol="0">
            <a:spAutoFit/>
          </a:bodyPr>
          <a:lstStyle/>
          <a:p>
            <a:pPr algn="ctr"/>
            <a:r>
              <a:rPr lang="ru-RU" dirty="0">
                <a:latin typeface="Arial" pitchFamily="34" charset="0"/>
                <a:cs typeface="Arial" pitchFamily="34" charset="0"/>
              </a:rPr>
              <a:t>Финансируется Министерством образования Калифорнии, Отделом поддержки образования детей дошкольного возраста</a:t>
            </a:r>
            <a:endParaRPr lang="en-US" dirty="0">
              <a:latin typeface="Arial" pitchFamily="34" charset="0"/>
              <a:cs typeface="Arial" pitchFamily="34" charset="0"/>
            </a:endParaRPr>
          </a:p>
        </p:txBody>
      </p:sp>
      <p:sp>
        <p:nvSpPr>
          <p:cNvPr id="8" name="Rectangle 7"/>
          <p:cNvSpPr/>
          <p:nvPr/>
        </p:nvSpPr>
        <p:spPr>
          <a:xfrm>
            <a:off x="0" y="0"/>
            <a:ext cx="9143998" cy="1938992"/>
          </a:xfrm>
          <a:prstGeom prst="rect">
            <a:avLst/>
          </a:prstGeom>
        </p:spPr>
        <p:txBody>
          <a:bodyPr wrap="square">
            <a:spAutoFit/>
          </a:bodyPr>
          <a:lstStyle/>
          <a:p>
            <a:pPr algn="ctr"/>
            <a:r>
              <a:rPr lang="ru-RU" sz="4000" b="1" dirty="0">
                <a:latin typeface="Arial" pitchFamily="34" charset="0"/>
                <a:cs typeface="Arial" pitchFamily="34" charset="0"/>
              </a:rPr>
              <a:t>Профилактика здравоохранения и безопасности в детских садах</a:t>
            </a:r>
            <a:br>
              <a:rPr lang="ru-RU" b="1" dirty="0">
                <a:latin typeface="Arial" pitchFamily="34" charset="0"/>
                <a:cs typeface="Arial" pitchFamily="34" charset="0"/>
              </a:rPr>
            </a:br>
            <a:r>
              <a:rPr lang="ru-RU" sz="2000" b="1" dirty="0">
                <a:solidFill>
                  <a:schemeClr val="accent2">
                    <a:lumMod val="40000"/>
                    <a:lumOff val="60000"/>
                  </a:schemeClr>
                </a:solidFill>
                <a:latin typeface="Arial" pitchFamily="34" charset="0"/>
                <a:cs typeface="Arial" pitchFamily="34" charset="0"/>
              </a:rPr>
              <a:t>Курс обучения для воспитателей детских садов</a:t>
            </a:r>
            <a:br>
              <a:rPr lang="ru-RU" sz="2000" b="1" dirty="0">
                <a:latin typeface="Arial" pitchFamily="34" charset="0"/>
                <a:cs typeface="Arial" pitchFamily="34" charset="0"/>
              </a:rPr>
            </a:br>
            <a:r>
              <a:rPr lang="ru-RU" sz="2000" b="1" dirty="0">
                <a:latin typeface="+mj-lt"/>
              </a:rPr>
              <a:t>ЧЕТВЁРТОЕ ИЗДАНИЕ</a:t>
            </a:r>
            <a:endParaRPr lang="en-US" sz="2000" b="1" dirty="0">
              <a:latin typeface="Arial" pitchFamily="34" charset="0"/>
              <a:cs typeface="Arial" pitchFamily="34" charset="0"/>
            </a:endParaRPr>
          </a:p>
        </p:txBody>
      </p:sp>
      <p:sp>
        <p:nvSpPr>
          <p:cNvPr id="9" name="Rectangle 8"/>
          <p:cNvSpPr/>
          <p:nvPr/>
        </p:nvSpPr>
        <p:spPr>
          <a:xfrm>
            <a:off x="0" y="2286000"/>
            <a:ext cx="9144000" cy="523220"/>
          </a:xfrm>
          <a:prstGeom prst="rect">
            <a:avLst/>
          </a:prstGeom>
        </p:spPr>
        <p:txBody>
          <a:bodyPr wrap="square">
            <a:spAutoFit/>
          </a:bodyPr>
          <a:lstStyle/>
          <a:p>
            <a:pPr algn="ctr"/>
            <a:r>
              <a:rPr lang="ru-RU" sz="2800" b="1" dirty="0">
                <a:solidFill>
                  <a:srgbClr val="F7941E"/>
                </a:solidFill>
                <a:latin typeface="Arial" pitchFamily="34" charset="0"/>
                <a:cs typeface="Arial" pitchFamily="34" charset="0"/>
              </a:rPr>
              <a:t>Часть </a:t>
            </a:r>
            <a:r>
              <a:rPr lang="en-US" sz="2800" b="1" dirty="0">
                <a:solidFill>
                  <a:srgbClr val="F7941E"/>
                </a:solidFill>
                <a:latin typeface="Arial" pitchFamily="34" charset="0"/>
                <a:cs typeface="Arial" pitchFamily="34" charset="0"/>
              </a:rPr>
              <a:t>2</a:t>
            </a:r>
            <a:r>
              <a:rPr lang="ru-RU" sz="2800" b="1" dirty="0">
                <a:solidFill>
                  <a:srgbClr val="F7941E"/>
                </a:solidFill>
                <a:latin typeface="Arial" pitchFamily="34" charset="0"/>
                <a:cs typeface="Arial" pitchFamily="34" charset="0"/>
              </a:rPr>
              <a:t>:</a:t>
            </a:r>
            <a:r>
              <a:rPr lang="ru-RU" sz="2800" b="1" dirty="0">
                <a:latin typeface="Arial" pitchFamily="34" charset="0"/>
                <a:cs typeface="Arial" pitchFamily="34" charset="0"/>
              </a:rPr>
              <a:t> Предотвращение травматизма</a:t>
            </a:r>
            <a:endParaRPr lang="en-US" sz="2800" b="1" dirty="0">
              <a:latin typeface="Arial" pitchFamily="34" charset="0"/>
              <a:cs typeface="Arial" pitchFamily="34" charset="0"/>
            </a:endParaRPr>
          </a:p>
        </p:txBody>
      </p:sp>
      <p:sp>
        <p:nvSpPr>
          <p:cNvPr id="6" name="Footer Placeholder 5"/>
          <p:cNvSpPr>
            <a:spLocks noGrp="1"/>
          </p:cNvSpPr>
          <p:nvPr>
            <p:ph type="ftr" sz="quarter" idx="11"/>
          </p:nvPr>
        </p:nvSpPr>
        <p:spPr/>
        <p:txBody>
          <a:bodyPr/>
          <a:lstStyle/>
          <a:p>
            <a:r>
              <a:rPr lang="en-US"/>
              <a:t>Translated by Child Action, Inc.</a:t>
            </a:r>
            <a:endParaRPr lang="en-US" dirty="0"/>
          </a:p>
        </p:txBody>
      </p:sp>
      <p:pic>
        <p:nvPicPr>
          <p:cNvPr id="10" name="Picture 9">
            <a:extLst>
              <a:ext uri="{FF2B5EF4-FFF2-40B4-BE49-F238E27FC236}">
                <a16:creationId xmlns:a16="http://schemas.microsoft.com/office/drawing/2014/main" id="{3EEF7C77-5746-4DCA-B0DB-8E39C5CF57DF}"/>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373" l="774" r="100000"/>
                    </a14:imgEffect>
                  </a14:imgLayer>
                </a14:imgProps>
              </a:ext>
              <a:ext uri="{28A0092B-C50C-407E-A947-70E740481C1C}">
                <a14:useLocalDpi xmlns:a14="http://schemas.microsoft.com/office/drawing/2010/main" val="0"/>
              </a:ext>
            </a:extLst>
          </a:blip>
          <a:srcRect/>
          <a:stretch>
            <a:fillRect/>
          </a:stretch>
        </p:blipFill>
        <p:spPr bwMode="auto">
          <a:xfrm>
            <a:off x="3192040" y="2708010"/>
            <a:ext cx="2759913" cy="3223256"/>
          </a:xfrm>
          <a:prstGeom prst="plaqu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31944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0"/>
            <a:ext cx="9143999" cy="685800"/>
          </a:xfrm>
          <a:prstGeom prst="rect">
            <a:avLst/>
          </a:prstGeom>
          <a:solidFill>
            <a:srgbClr val="8DC63F"/>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effectLst/>
                <a:uLnTx/>
                <a:uFillTx/>
                <a:latin typeface="Arial" pitchFamily="34" charset="0"/>
                <a:ea typeface="+mj-ea"/>
                <a:cs typeface="Arial" pitchFamily="34" charset="0"/>
              </a:rPr>
              <a:t>От 7 до 12 месяцев</a:t>
            </a:r>
            <a:endParaRPr kumimoji="0" lang="en-US" sz="3600" b="0" i="0" u="none" strike="noStrike" kern="1200" cap="none" spc="0" normalizeH="0" baseline="0" noProof="0" dirty="0">
              <a:ln>
                <a:noFill/>
              </a:ln>
              <a:effectLst/>
              <a:uLnTx/>
              <a:uFillTx/>
              <a:latin typeface="+mj-lt"/>
              <a:ea typeface="+mj-ea"/>
              <a:cs typeface="+mj-cs"/>
            </a:endParaRPr>
          </a:p>
        </p:txBody>
      </p:sp>
      <p:graphicFrame>
        <p:nvGraphicFramePr>
          <p:cNvPr id="8" name="Table 7"/>
          <p:cNvGraphicFramePr>
            <a:graphicFrameLocks noGrp="1"/>
          </p:cNvGraphicFramePr>
          <p:nvPr/>
        </p:nvGraphicFramePr>
        <p:xfrm>
          <a:off x="0" y="609600"/>
          <a:ext cx="9144000" cy="6248400"/>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155299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4953000">
                  <a:extLst>
                    <a:ext uri="{9D8B030D-6E8A-4147-A177-3AD203B41FA5}">
                      <a16:colId xmlns:a16="http://schemas.microsoft.com/office/drawing/2014/main" val="20003"/>
                    </a:ext>
                  </a:extLst>
                </a:gridCol>
              </a:tblGrid>
              <a:tr h="641728">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606672">
                <a:tc>
                  <a:txBody>
                    <a:bodyPr/>
                    <a:lstStyle/>
                    <a:p>
                      <a:r>
                        <a:rPr lang="ru-RU" sz="1600" b="0" dirty="0">
                          <a:latin typeface="Arial" pitchFamily="34" charset="0"/>
                          <a:cs typeface="Arial" pitchFamily="34" charset="0"/>
                        </a:rPr>
                        <a:t>От 7</a:t>
                      </a:r>
                    </a:p>
                    <a:p>
                      <a:r>
                        <a:rPr lang="ru-RU" sz="1600" b="0" dirty="0">
                          <a:latin typeface="Arial" pitchFamily="34" charset="0"/>
                          <a:cs typeface="Arial" pitchFamily="34" charset="0"/>
                        </a:rPr>
                        <a:t>до 12</a:t>
                      </a:r>
                      <a:r>
                        <a:rPr lang="en-US" sz="1600" b="0" dirty="0">
                          <a:latin typeface="Arial" pitchFamily="34" charset="0"/>
                          <a:cs typeface="Arial" pitchFamily="34" charset="0"/>
                        </a:rPr>
                        <a:t> </a:t>
                      </a:r>
                      <a:r>
                        <a:rPr lang="ru-RU" sz="1600" b="0" dirty="0">
                          <a:latin typeface="Arial" pitchFamily="34" charset="0"/>
                          <a:cs typeface="Arial" pitchFamily="34" charset="0"/>
                        </a:rPr>
                        <a:t>меся-цев</a:t>
                      </a:r>
                      <a:endParaRPr lang="en-US" sz="1600" b="0" dirty="0">
                        <a:latin typeface="Arial" pitchFamily="34" charset="0"/>
                        <a:cs typeface="Arial" pitchFamily="34" charset="0"/>
                      </a:endParaRPr>
                    </a:p>
                    <a:p>
                      <a:endParaRPr lang="en-US" sz="1600" b="0" dirty="0">
                        <a:latin typeface="Arial" pitchFamily="34" charset="0"/>
                        <a:cs typeface="Arial" pitchFamily="34" charset="0"/>
                      </a:endParaRPr>
                    </a:p>
                  </a:txBody>
                  <a:tcPr/>
                </a:tc>
                <a:tc>
                  <a:txBody>
                    <a:bodyPr/>
                    <a:lstStyle/>
                    <a:p>
                      <a:pPr>
                        <a:buFont typeface="Arial" pitchFamily="34" charset="0"/>
                        <a:buChar char="•"/>
                      </a:pPr>
                      <a:r>
                        <a:rPr lang="en-US" sz="1600" b="0"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Остаётся один</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Очень любопытен</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Ползает</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Начинает ходить</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Исследует окрестности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Тянет к себе вещи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Любит гулять на улице</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Имитирует движения взрослых и других живых существ </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Начинает есть твёрдую пищу</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Травмы при езде в машине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Падения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Ожоги от горячих жидкостей</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Может подавиться</a:t>
                      </a:r>
                      <a:r>
                        <a:rPr lang="ru-RU" sz="1600" b="0" i="0" u="none" strike="noStrike" kern="1200" baseline="0" dirty="0">
                          <a:solidFill>
                            <a:schemeClr val="dk1"/>
                          </a:solidFill>
                          <a:latin typeface="Arial" pitchFamily="34" charset="0"/>
                          <a:ea typeface="+mn-ea"/>
                          <a:cs typeface="Arial" pitchFamily="34" charset="0"/>
                        </a:rPr>
                        <a:t> и </a:t>
                      </a:r>
                      <a:r>
                        <a:rPr lang="ru-RU" sz="1600" b="0" i="0" u="none" strike="noStrike" kern="1200" dirty="0">
                          <a:solidFill>
                            <a:schemeClr val="dk1"/>
                          </a:solidFill>
                          <a:latin typeface="Arial" pitchFamily="34" charset="0"/>
                          <a:ea typeface="+mn-ea"/>
                          <a:cs typeface="Arial" pitchFamily="34" charset="0"/>
                        </a:rPr>
                        <a:t> задохнуться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Синдроом внезапной детской смерти</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СВДС)</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Утопление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1"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Синдром детского сотрясения (СДС)/Синдром встряхнутого ребёнка (SBS)</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Должны использоваться только сертифицированные детские сидения безопасности, правильно установленные против движения на заднем сидении автомобиля.</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Не используйте ходунки и другое оборудование для ходьбы.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Всегда проверяйте температуру воды перед купанием младенца.</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Установите температуру горячей водопроводной воды ниже 120</a:t>
                      </a:r>
                      <a:r>
                        <a:rPr lang="ru-RU" sz="1600" kern="1200" dirty="0">
                          <a:solidFill>
                            <a:schemeClr val="dk1"/>
                          </a:solidFill>
                          <a:latin typeface="Arial" pitchFamily="34" charset="0"/>
                          <a:ea typeface="+mn-ea"/>
                          <a:cs typeface="Arial" pitchFamily="34" charset="0"/>
                        </a:rPr>
                        <a:t>℉.</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Храните горячие продукты и жидкости в недоступном для детей месте.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Загородите радиаторы, горячие трубы и другие горячие поверхности.</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Кладите младенца спать на спину в пустую кроватку на твердый матрас.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Всегда внимательно следите за ребёнком; никогда не оставляйте ребёнка в одиночестве в воде или возле воды (включая ванны, туалеты, вёдра, бассейн или любые другие ёмкости с водой) даже на несколько секунд.</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Никогда не встряхивайте ребёнка, даже играя.</a:t>
                      </a:r>
                    </a:p>
                  </a:txBody>
                  <a:tcPr/>
                </a:tc>
                <a:extLst>
                  <a:ext uri="{0D108BD9-81ED-4DB2-BD59-A6C34878D82A}">
                    <a16:rowId xmlns:a16="http://schemas.microsoft.com/office/drawing/2014/main" val="10001"/>
                  </a:ext>
                </a:extLst>
              </a:tr>
            </a:tbl>
          </a:graphicData>
        </a:graphic>
      </p:graphicFrame>
      <p:sp>
        <p:nvSpPr>
          <p:cNvPr id="9" name="Rectangle 8"/>
          <p:cNvSpPr/>
          <p:nvPr/>
        </p:nvSpPr>
        <p:spPr>
          <a:xfrm>
            <a:off x="4267200" y="1295400"/>
            <a:ext cx="4876800" cy="55626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11709775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ru-RU" sz="3600" b="1" dirty="0">
                <a:latin typeface="Arial" pitchFamily="34" charset="0"/>
                <a:cs typeface="Arial" pitchFamily="34" charset="0"/>
              </a:rPr>
              <a:t>Советы по безопасности в школьном автобусе</a:t>
            </a:r>
            <a:endParaRPr lang="en-US" sz="3600" dirty="0"/>
          </a:p>
        </p:txBody>
      </p:sp>
      <p:sp>
        <p:nvSpPr>
          <p:cNvPr id="3" name="Content Placeholder 2"/>
          <p:cNvSpPr>
            <a:spLocks noGrp="1"/>
          </p:cNvSpPr>
          <p:nvPr>
            <p:ph idx="1"/>
          </p:nvPr>
        </p:nvSpPr>
        <p:spPr>
          <a:xfrm>
            <a:off x="152400" y="1143000"/>
            <a:ext cx="8839200" cy="5715000"/>
          </a:xfrm>
        </p:spPr>
        <p:txBody>
          <a:bodyPr>
            <a:normAutofit/>
          </a:bodyPr>
          <a:lstStyle/>
          <a:p>
            <a:pPr marL="0" indent="0">
              <a:buNone/>
            </a:pPr>
            <a:r>
              <a:rPr lang="ru-RU" sz="3000" dirty="0">
                <a:latin typeface="Arial" pitchFamily="34" charset="0"/>
                <a:cs typeface="Arial" pitchFamily="34" charset="0"/>
              </a:rPr>
              <a:t>Учите детей</a:t>
            </a:r>
            <a:r>
              <a:rPr lang="en-US" sz="3000" dirty="0">
                <a:latin typeface="Arial" pitchFamily="34" charset="0"/>
                <a:cs typeface="Arial" pitchFamily="34" charset="0"/>
              </a:rPr>
              <a:t>:</a:t>
            </a:r>
          </a:p>
          <a:p>
            <a:r>
              <a:rPr lang="ru-RU" sz="3000" dirty="0">
                <a:latin typeface="Arial" pitchFamily="34" charset="0"/>
                <a:cs typeface="Arial" pitchFamily="34" charset="0"/>
              </a:rPr>
              <a:t>Стоять, отступив по крайней мере на три больших шага от бордюра, к которому подъезжает автобус.</a:t>
            </a:r>
          </a:p>
          <a:p>
            <a:r>
              <a:rPr lang="ru-RU" sz="3000" dirty="0">
                <a:latin typeface="Arial" pitchFamily="34" charset="0"/>
                <a:cs typeface="Arial" pitchFamily="34" charset="0"/>
              </a:rPr>
              <a:t>Заходить в автобус по одному.</a:t>
            </a:r>
          </a:p>
          <a:p>
            <a:r>
              <a:rPr lang="ru-RU" sz="3000" dirty="0">
                <a:latin typeface="Arial" pitchFamily="34" charset="0"/>
                <a:cs typeface="Arial" pitchFamily="34" charset="0"/>
              </a:rPr>
              <a:t>Использовать поручни при входе в автобус или выходе из него.</a:t>
            </a:r>
          </a:p>
          <a:p>
            <a:r>
              <a:rPr lang="ru-RU" sz="3000" dirty="0">
                <a:latin typeface="Arial" pitchFamily="34" charset="0"/>
                <a:cs typeface="Arial" pitchFamily="34" charset="0"/>
              </a:rPr>
              <a:t>Не выходить из автобуса до его полной остановки.</a:t>
            </a:r>
          </a:p>
          <a:p>
            <a:r>
              <a:rPr lang="ru-RU" sz="3000" dirty="0">
                <a:latin typeface="Arial" pitchFamily="34" charset="0"/>
                <a:cs typeface="Arial" pitchFamily="34" charset="0"/>
              </a:rPr>
              <a:t>Никогда не обходить автобус сзади.</a:t>
            </a:r>
            <a:endParaRPr lang="en-US" sz="3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9038091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76400"/>
          </a:xfrm>
        </p:spPr>
        <p:txBody>
          <a:bodyPr>
            <a:noAutofit/>
          </a:bodyPr>
          <a:lstStyle/>
          <a:p>
            <a:r>
              <a:rPr lang="ru-RU" sz="3600" b="1" dirty="0">
                <a:latin typeface="Arial" pitchFamily="34" charset="0"/>
                <a:cs typeface="Arial" pitchFamily="34" charset="0"/>
              </a:rPr>
              <a:t>Правила по предупреждению травматизма </a:t>
            </a:r>
            <a:br>
              <a:rPr lang="en-US" sz="3600" b="1" dirty="0">
                <a:latin typeface="Arial" pitchFamily="34" charset="0"/>
                <a:cs typeface="Arial" pitchFamily="34" charset="0"/>
              </a:rPr>
            </a:br>
            <a:r>
              <a:rPr lang="ru-RU" sz="3600" b="1" dirty="0">
                <a:latin typeface="Arial" pitchFamily="34" charset="0"/>
                <a:cs typeface="Arial" pitchFamily="34" charset="0"/>
              </a:rPr>
              <a:t>Темы</a:t>
            </a:r>
            <a:endParaRPr lang="en-US" sz="3600" b="1" dirty="0">
              <a:latin typeface="Arial" pitchFamily="34" charset="0"/>
              <a:cs typeface="Arial" pitchFamily="34" charset="0"/>
            </a:endParaRPr>
          </a:p>
        </p:txBody>
      </p:sp>
      <p:sp>
        <p:nvSpPr>
          <p:cNvPr id="5" name="Content Placeholder 4"/>
          <p:cNvSpPr>
            <a:spLocks noGrp="1"/>
          </p:cNvSpPr>
          <p:nvPr>
            <p:ph idx="1"/>
          </p:nvPr>
        </p:nvSpPr>
        <p:spPr>
          <a:xfrm>
            <a:off x="228600" y="1676400"/>
            <a:ext cx="8686800" cy="4953000"/>
          </a:xfrm>
        </p:spPr>
        <p:txBody>
          <a:bodyPr>
            <a:noAutofit/>
          </a:bodyPr>
          <a:lstStyle/>
          <a:p>
            <a:r>
              <a:rPr lang="ru-RU" sz="3300" dirty="0">
                <a:latin typeface="Arial" pitchFamily="34" charset="0"/>
                <a:cs typeface="Arial" pitchFamily="34" charset="0"/>
              </a:rPr>
              <a:t>Профилактика травм спины сотрудников</a:t>
            </a:r>
          </a:p>
          <a:p>
            <a:r>
              <a:rPr lang="ru-RU" sz="3300" dirty="0">
                <a:latin typeface="Arial" pitchFamily="34" charset="0"/>
                <a:cs typeface="Arial" pitchFamily="34" charset="0"/>
              </a:rPr>
              <a:t>Регулярные проверки безопасности в помещении и во дворе</a:t>
            </a:r>
          </a:p>
          <a:p>
            <a:r>
              <a:rPr lang="ru-RU" sz="3300" dirty="0">
                <a:latin typeface="Arial" pitchFamily="34" charset="0"/>
                <a:cs typeface="Arial" pitchFamily="34" charset="0"/>
              </a:rPr>
              <a:t>Привычки, обеспечивающие безопасность</a:t>
            </a:r>
          </a:p>
          <a:p>
            <a:r>
              <a:rPr lang="ru-RU" sz="3300" dirty="0">
                <a:latin typeface="Arial" pitchFamily="34" charset="0"/>
                <a:cs typeface="Arial" pitchFamily="34" charset="0"/>
              </a:rPr>
              <a:t>Методы обеспечения безопасности и управления поведением</a:t>
            </a:r>
          </a:p>
          <a:p>
            <a:r>
              <a:rPr lang="ru-RU" sz="3300" dirty="0">
                <a:latin typeface="Arial" pitchFamily="34" charset="0"/>
                <a:cs typeface="Arial" pitchFamily="34" charset="0"/>
              </a:rPr>
              <a:t>Ресурсы</a:t>
            </a:r>
            <a:endParaRPr lang="en-US" sz="33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8958980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a:solidFill>
            <a:srgbClr val="F7941E">
              <a:alpha val="20000"/>
            </a:srgbClr>
          </a:solidFill>
          <a:ln>
            <a:solidFill>
              <a:srgbClr val="D90F81"/>
            </a:solidFill>
          </a:ln>
        </p:spPr>
        <p:txBody>
          <a:bodyPr>
            <a:normAutofit/>
          </a:bodyPr>
          <a:lstStyle/>
          <a:p>
            <a:r>
              <a:rPr lang="ru-RU" sz="3600" b="1" dirty="0">
                <a:latin typeface="Arial" pitchFamily="34" charset="0"/>
                <a:cs typeface="Arial" pitchFamily="34" charset="0"/>
              </a:rPr>
              <a:t>Профилактика травм спины сотрудников</a:t>
            </a:r>
          </a:p>
        </p:txBody>
      </p:sp>
      <p:sp>
        <p:nvSpPr>
          <p:cNvPr id="3" name="Content Placeholder 2"/>
          <p:cNvSpPr>
            <a:spLocks noGrp="1"/>
          </p:cNvSpPr>
          <p:nvPr>
            <p:ph idx="1"/>
          </p:nvPr>
        </p:nvSpPr>
        <p:spPr>
          <a:xfrm>
            <a:off x="152400" y="1524000"/>
            <a:ext cx="8839200" cy="4859337"/>
          </a:xfrm>
        </p:spPr>
        <p:txBody>
          <a:bodyPr>
            <a:normAutofit/>
          </a:bodyPr>
          <a:lstStyle/>
          <a:p>
            <a:r>
              <a:rPr lang="ru-RU" sz="3600" dirty="0">
                <a:latin typeface="Arial" pitchFamily="34" charset="0"/>
                <a:cs typeface="Arial" pitchFamily="34" charset="0"/>
              </a:rPr>
              <a:t>Травмы спины - наиболее распространённые травмы среди воспитателей детских садов.</a:t>
            </a:r>
          </a:p>
          <a:p>
            <a:r>
              <a:rPr lang="ru-RU" sz="3600" dirty="0">
                <a:latin typeface="Arial" pitchFamily="34" charset="0"/>
                <a:cs typeface="Arial" pitchFamily="34" charset="0"/>
              </a:rPr>
              <a:t>Хорошо разработанная крупная моторика и правильные методы подъёма помогут сохранить </a:t>
            </a:r>
          </a:p>
          <a:p>
            <a:pPr>
              <a:buNone/>
            </a:pPr>
            <a:r>
              <a:rPr lang="ru-RU" sz="3600" dirty="0">
                <a:latin typeface="Arial" pitchFamily="34" charset="0"/>
                <a:cs typeface="Arial" pitchFamily="34" charset="0"/>
              </a:rPr>
              <a:t>	здоровую спину!</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9874910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997"/>
            <a:ext cx="9144000" cy="1143000"/>
          </a:xfrm>
          <a:solidFill>
            <a:srgbClr val="F7941E">
              <a:alpha val="20000"/>
            </a:srgbClr>
          </a:solidFill>
          <a:ln>
            <a:solidFill>
              <a:srgbClr val="D90F81"/>
            </a:solidFill>
          </a:ln>
        </p:spPr>
        <p:txBody>
          <a:bodyPr>
            <a:noAutofit/>
          </a:bodyPr>
          <a:lstStyle/>
          <a:p>
            <a:r>
              <a:rPr lang="ru-RU" sz="3600" b="1" dirty="0">
                <a:latin typeface="Arial" pitchFamily="34" charset="0"/>
                <a:cs typeface="Arial" pitchFamily="34" charset="0"/>
              </a:rPr>
              <a:t>Как может произойти травма спины</a:t>
            </a:r>
            <a:endParaRPr lang="en-US" sz="3600" b="1" dirty="0">
              <a:latin typeface="Arial" pitchFamily="34" charset="0"/>
              <a:cs typeface="Arial" pitchFamily="34" charset="0"/>
            </a:endParaRPr>
          </a:p>
        </p:txBody>
      </p:sp>
      <p:sp>
        <p:nvSpPr>
          <p:cNvPr id="5" name="Content Placeholder 4"/>
          <p:cNvSpPr>
            <a:spLocks noGrp="1"/>
          </p:cNvSpPr>
          <p:nvPr>
            <p:ph idx="1"/>
          </p:nvPr>
        </p:nvSpPr>
        <p:spPr>
          <a:xfrm>
            <a:off x="152400" y="1371600"/>
            <a:ext cx="8839200" cy="4952999"/>
          </a:xfrm>
        </p:spPr>
        <p:txBody>
          <a:bodyPr>
            <a:normAutofit/>
          </a:bodyPr>
          <a:lstStyle/>
          <a:p>
            <a:pPr marL="514350" indent="-514350">
              <a:buAutoNum type="arabicPeriod"/>
            </a:pPr>
            <a:r>
              <a:rPr lang="ru-RU" dirty="0">
                <a:latin typeface="Arial" pitchFamily="34" charset="0"/>
                <a:cs typeface="Arial" pitchFamily="34" charset="0"/>
              </a:rPr>
              <a:t>Неправильный подъём детей, игрушек, оборудования и т. д.</a:t>
            </a:r>
          </a:p>
          <a:p>
            <a:pPr marL="514350" indent="-514350">
              <a:buAutoNum type="arabicPeriod"/>
            </a:pPr>
            <a:r>
              <a:rPr lang="ru-RU" dirty="0">
                <a:latin typeface="Arial" pitchFamily="34" charset="0"/>
                <a:cs typeface="Arial" pitchFamily="34" charset="0"/>
              </a:rPr>
              <a:t>Несоответствующая высота рабочего оборудования (например, использование детских столиков и стульчиков)</a:t>
            </a:r>
          </a:p>
          <a:p>
            <a:pPr marL="514350" indent="-514350">
              <a:buAutoNum type="arabicPeriod"/>
            </a:pPr>
            <a:r>
              <a:rPr lang="ru-RU" dirty="0">
                <a:latin typeface="Arial" pitchFamily="34" charset="0"/>
                <a:cs typeface="Arial" pitchFamily="34" charset="0"/>
              </a:rPr>
              <a:t>Укладывание детей в детские кроватки и поднимание детей из них</a:t>
            </a:r>
          </a:p>
          <a:p>
            <a:pPr marL="514350" indent="-514350">
              <a:buAutoNum type="arabicPeriod"/>
            </a:pPr>
            <a:r>
              <a:rPr lang="ru-RU" dirty="0">
                <a:latin typeface="Arial" pitchFamily="34" charset="0"/>
                <a:cs typeface="Arial" pitchFamily="34" charset="0"/>
              </a:rPr>
              <a:t>Частые сидения на полу без опоры для спины</a:t>
            </a:r>
            <a:endParaRPr lang="en-US" dirty="0">
              <a:latin typeface="Arial" pitchFamily="34" charset="0"/>
              <a:cs typeface="Arial" pitchFamily="34" charset="0"/>
            </a:endParaRPr>
          </a:p>
          <a:p>
            <a:pPr marL="0" indent="0">
              <a:buNone/>
            </a:pPr>
            <a:endParaRPr lang="en-US" dirty="0"/>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4929980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95400"/>
          </a:xfrm>
          <a:solidFill>
            <a:srgbClr val="F7941E">
              <a:alpha val="20000"/>
            </a:srgbClr>
          </a:solidFill>
          <a:ln>
            <a:solidFill>
              <a:srgbClr val="D90F81"/>
            </a:solidFill>
          </a:ln>
        </p:spPr>
        <p:txBody>
          <a:bodyPr>
            <a:normAutofit/>
          </a:bodyPr>
          <a:lstStyle/>
          <a:p>
            <a:r>
              <a:rPr lang="ru-RU" sz="3600" b="1" dirty="0">
                <a:latin typeface="Arial" pitchFamily="34" charset="0"/>
                <a:cs typeface="Arial" pitchFamily="34" charset="0"/>
              </a:rPr>
              <a:t>Как может произойти травма спины </a:t>
            </a:r>
            <a:r>
              <a:rPr lang="en-US" sz="3600" b="1" dirty="0">
                <a:latin typeface="Arial" pitchFamily="34" charset="0"/>
                <a:cs typeface="Arial" pitchFamily="34" charset="0"/>
              </a:rPr>
              <a:t>(</a:t>
            </a:r>
            <a:r>
              <a:rPr lang="ru-RU" sz="3600" b="1" dirty="0">
                <a:latin typeface="Arial" pitchFamily="34" charset="0"/>
                <a:cs typeface="Arial" pitchFamily="34" charset="0"/>
              </a:rPr>
              <a:t>продолжение</a:t>
            </a:r>
            <a:r>
              <a:rPr lang="en-US" sz="3600" b="1" dirty="0">
                <a:latin typeface="Arial" pitchFamily="34" charset="0"/>
                <a:cs typeface="Arial" pitchFamily="34" charset="0"/>
              </a:rPr>
              <a:t>)</a:t>
            </a:r>
          </a:p>
        </p:txBody>
      </p:sp>
      <p:sp>
        <p:nvSpPr>
          <p:cNvPr id="5" name="Content Placeholder 4"/>
          <p:cNvSpPr>
            <a:spLocks noGrp="1"/>
          </p:cNvSpPr>
          <p:nvPr>
            <p:ph idx="1"/>
          </p:nvPr>
        </p:nvSpPr>
        <p:spPr>
          <a:xfrm>
            <a:off x="152400" y="1524000"/>
            <a:ext cx="8686800" cy="4800600"/>
          </a:xfrm>
        </p:spPr>
        <p:txBody>
          <a:bodyPr>
            <a:normAutofit/>
          </a:bodyPr>
          <a:lstStyle/>
          <a:p>
            <a:pPr marL="0" indent="0">
              <a:buNone/>
            </a:pPr>
            <a:r>
              <a:rPr lang="ru-RU" dirty="0">
                <a:latin typeface="Arial" pitchFamily="34" charset="0"/>
                <a:cs typeface="Arial" pitchFamily="34" charset="0"/>
              </a:rPr>
              <a:t>5. Постоянное поднимание рук выше плеч для доставания различных  материалов</a:t>
            </a:r>
            <a:br>
              <a:rPr lang="ru-RU" dirty="0">
                <a:latin typeface="Arial" pitchFamily="34" charset="0"/>
                <a:cs typeface="Arial" pitchFamily="34" charset="0"/>
              </a:rPr>
            </a:br>
            <a:r>
              <a:rPr lang="ru-RU" dirty="0">
                <a:latin typeface="Arial" pitchFamily="34" charset="0"/>
                <a:cs typeface="Arial" pitchFamily="34" charset="0"/>
              </a:rPr>
              <a:t>6. Частые подъёмы детей на стол для смены подгузников и опускания детей с него</a:t>
            </a:r>
            <a:br>
              <a:rPr lang="ru-RU" dirty="0">
                <a:latin typeface="Arial" pitchFamily="34" charset="0"/>
                <a:cs typeface="Arial" pitchFamily="34" charset="0"/>
              </a:rPr>
            </a:br>
            <a:r>
              <a:rPr lang="ru-RU" dirty="0">
                <a:latin typeface="Arial" pitchFamily="34" charset="0"/>
                <a:cs typeface="Arial" pitchFamily="34" charset="0"/>
              </a:rPr>
              <a:t>7. Неудобная поза и резкие движения при открывании окон</a:t>
            </a:r>
            <a:br>
              <a:rPr lang="ru-RU" dirty="0">
                <a:latin typeface="Arial" pitchFamily="34" charset="0"/>
                <a:cs typeface="Arial" pitchFamily="34" charset="0"/>
              </a:rPr>
            </a:br>
            <a:r>
              <a:rPr lang="ru-RU" dirty="0">
                <a:latin typeface="Arial" pitchFamily="34" charset="0"/>
                <a:cs typeface="Arial" pitchFamily="34" charset="0"/>
              </a:rPr>
              <a:t>8. Переноска тяжёлых мешков с мусором в мусорный контейнер</a:t>
            </a:r>
            <a:endParaRPr lang="en-US"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14382579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CCHP\Preventive Health\Updates to health and safety materials\Erg_ChildCa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499"/>
            <a:ext cx="4419600" cy="6429531"/>
          </a:xfrm>
          <a:prstGeom prst="rect">
            <a:avLst/>
          </a:prstGeom>
          <a:noFill/>
          <a:ln>
            <a:solidFill>
              <a:srgbClr val="D90F81"/>
            </a:solidFill>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31633991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ru-RU" sz="3600" b="1" dirty="0">
                <a:latin typeface="Arial" pitchFamily="34" charset="0"/>
                <a:cs typeface="Arial" pitchFamily="34" charset="0"/>
              </a:rPr>
              <a:t>Методы обеспечения безопасности и управления поведением</a:t>
            </a:r>
          </a:p>
        </p:txBody>
      </p:sp>
      <p:sp>
        <p:nvSpPr>
          <p:cNvPr id="3" name="Content Placeholder 2"/>
          <p:cNvSpPr>
            <a:spLocks noGrp="1"/>
          </p:cNvSpPr>
          <p:nvPr>
            <p:ph idx="1"/>
          </p:nvPr>
        </p:nvSpPr>
        <p:spPr>
          <a:xfrm>
            <a:off x="0" y="1295400"/>
            <a:ext cx="8991600" cy="5181600"/>
          </a:xfrm>
        </p:spPr>
        <p:txBody>
          <a:bodyPr>
            <a:normAutofit fontScale="92500"/>
          </a:bodyPr>
          <a:lstStyle/>
          <a:p>
            <a:r>
              <a:rPr lang="ru-RU" dirty="0">
                <a:latin typeface="Arial" pitchFamily="34" charset="0"/>
                <a:cs typeface="Arial" pitchFamily="34" charset="0"/>
              </a:rPr>
              <a:t>Создайте правила обеспечения безопасности в вашем детском саду в письменном виде (включая руководство, контрольные списки и распределение обязанностей)</a:t>
            </a:r>
          </a:p>
          <a:p>
            <a:r>
              <a:rPr lang="ru-RU" dirty="0">
                <a:latin typeface="Arial" pitchFamily="34" charset="0"/>
                <a:cs typeface="Arial" pitchFamily="34" charset="0"/>
              </a:rPr>
              <a:t>Постоянно наблюдайте за детьми</a:t>
            </a:r>
          </a:p>
          <a:p>
            <a:r>
              <a:rPr lang="ru-RU" dirty="0">
                <a:latin typeface="Arial" pitchFamily="34" charset="0"/>
                <a:cs typeface="Arial" pitchFamily="34" charset="0"/>
              </a:rPr>
              <a:t>Контролируйте поведение детей</a:t>
            </a:r>
          </a:p>
          <a:p>
            <a:r>
              <a:rPr lang="ru-RU" dirty="0">
                <a:latin typeface="Arial" pitchFamily="34" charset="0"/>
                <a:cs typeface="Arial" pitchFamily="34" charset="0"/>
              </a:rPr>
              <a:t>Обучите детей правилам предупреждения травматизма и обеспечения безопасности</a:t>
            </a:r>
          </a:p>
          <a:p>
            <a:r>
              <a:rPr lang="ru-RU" dirty="0">
                <a:latin typeface="Arial" pitchFamily="34" charset="0"/>
                <a:cs typeface="Arial" pitchFamily="34" charset="0"/>
              </a:rPr>
              <a:t>Адаптируйте обстановку так, чтобы она отвечала уровню развития детей</a:t>
            </a:r>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21784"/>
                </a:solidFill>
                <a:effectLst/>
                <a:uLnTx/>
                <a:uFillTx/>
                <a:latin typeface="Calibri"/>
                <a:ea typeface="+mn-ea"/>
                <a:cs typeface="+mn-cs"/>
              </a:rPr>
              <a:t>Translated by Child Action, Inc.</a:t>
            </a:r>
            <a:endParaRPr kumimoji="0" lang="en-US" sz="1200" b="0" i="0" u="none" strike="noStrike" kern="1200" cap="none" spc="0" normalizeH="0" baseline="0" noProof="0" dirty="0">
              <a:ln>
                <a:noFill/>
              </a:ln>
              <a:solidFill>
                <a:srgbClr val="121784"/>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9671328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ru-RU" sz="3600" b="1" dirty="0">
                <a:latin typeface="Arial" pitchFamily="34" charset="0"/>
                <a:cs typeface="Arial" pitchFamily="34" charset="0"/>
              </a:rPr>
              <a:t>Контрольный список мероприятий: регулярные проверки безопасности в помещении и во дворе</a:t>
            </a:r>
            <a:endParaRPr lang="en-US" sz="36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21784"/>
                </a:solidFill>
                <a:effectLst/>
                <a:uLnTx/>
                <a:uFillTx/>
                <a:latin typeface="Calibri"/>
                <a:ea typeface="+mn-ea"/>
                <a:cs typeface="+mn-cs"/>
              </a:rPr>
              <a:t>Translated by Child Action, Inc.</a:t>
            </a:r>
            <a:endParaRPr kumimoji="0" lang="en-US" sz="1200" b="0" i="0" u="none" strike="noStrike" kern="1200" cap="none" spc="0" normalizeH="0" baseline="0" noProof="0" dirty="0">
              <a:ln>
                <a:noFill/>
              </a:ln>
              <a:solidFill>
                <a:srgbClr val="121784"/>
              </a:solidFill>
              <a:effectLst/>
              <a:uLnTx/>
              <a:uFillTx/>
              <a:latin typeface="Calibri"/>
              <a:ea typeface="+mn-ea"/>
              <a:cs typeface="+mn-cs"/>
            </a:endParaRPr>
          </a:p>
        </p:txBody>
      </p:sp>
      <p:sp>
        <p:nvSpPr>
          <p:cNvPr id="6" name="Content Placeholder 5"/>
          <p:cNvSpPr>
            <a:spLocks noGrp="1"/>
          </p:cNvSpPr>
          <p:nvPr>
            <p:ph idx="1"/>
          </p:nvPr>
        </p:nvSpPr>
        <p:spPr>
          <a:xfrm>
            <a:off x="152400" y="1447800"/>
            <a:ext cx="8991600" cy="4876800"/>
          </a:xfrm>
        </p:spPr>
        <p:txBody>
          <a:bodyPr>
            <a:normAutofit fontScale="92500" lnSpcReduction="10000"/>
          </a:bodyPr>
          <a:lstStyle/>
          <a:p>
            <a:endParaRPr lang="en-US" sz="900" dirty="0"/>
          </a:p>
          <a:p>
            <a:r>
              <a:rPr lang="ru-RU" dirty="0">
                <a:latin typeface="Arial" pitchFamily="34" charset="0"/>
                <a:cs typeface="Arial" pitchFamily="34" charset="0"/>
              </a:rPr>
              <a:t>Проверьте обстановку внутри помещения и на свежем воздухе на предмет обнаружения опасности и предотвращения несчастных случаев.</a:t>
            </a:r>
            <a:endParaRPr lang="en-US" dirty="0">
              <a:latin typeface="Arial" pitchFamily="34" charset="0"/>
              <a:cs typeface="Arial" pitchFamily="34" charset="0"/>
            </a:endParaRPr>
          </a:p>
          <a:p>
            <a:r>
              <a:rPr lang="ru-RU" dirty="0">
                <a:latin typeface="Arial" pitchFamily="34" charset="0"/>
                <a:cs typeface="Arial" pitchFamily="34" charset="0"/>
              </a:rPr>
              <a:t>Изменение обстановки для обеспечения безопасности детей иногда называют «детозащитой».</a:t>
            </a:r>
          </a:p>
          <a:p>
            <a:r>
              <a:rPr lang="ru-RU" dirty="0">
                <a:latin typeface="Arial" pitchFamily="34" charset="0"/>
                <a:cs typeface="Arial" pitchFamily="34" charset="0"/>
              </a:rPr>
              <a:t>Детозащита не делает окружающую обстановку на 100 процентов безопасной и не заменяет наблюдение за детьми.</a:t>
            </a:r>
            <a:endParaRPr lang="en-US"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0104395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ru-RU" sz="3600" b="1" dirty="0">
                <a:latin typeface="Arial" pitchFamily="34" charset="0"/>
                <a:cs typeface="Arial" pitchFamily="34" charset="0"/>
              </a:rPr>
              <a:t>Контрольные списки мероприятий</a:t>
            </a:r>
          </a:p>
        </p:txBody>
      </p:sp>
      <p:sp>
        <p:nvSpPr>
          <p:cNvPr id="3" name="Content Placeholder 2"/>
          <p:cNvSpPr>
            <a:spLocks noGrp="1"/>
          </p:cNvSpPr>
          <p:nvPr>
            <p:ph idx="1"/>
          </p:nvPr>
        </p:nvSpPr>
        <p:spPr>
          <a:xfrm>
            <a:off x="228600" y="1371600"/>
            <a:ext cx="8763000" cy="5181600"/>
          </a:xfrm>
        </p:spPr>
        <p:txBody>
          <a:bodyPr>
            <a:normAutofit/>
          </a:bodyPr>
          <a:lstStyle/>
          <a:p>
            <a:r>
              <a:rPr lang="ru-RU" sz="3400" dirty="0">
                <a:latin typeface="Arial" pitchFamily="34" charset="0"/>
                <a:cs typeface="Arial" pitchFamily="34" charset="0"/>
              </a:rPr>
              <a:t>На регулярной основе используйте контрольный список для проведения проверок безопасности площадок на свежем воздухе, помещений, аптечек и т. д. </a:t>
            </a:r>
          </a:p>
          <a:p>
            <a:r>
              <a:rPr lang="ru-RU" sz="3400" dirty="0">
                <a:latin typeface="Arial" pitchFamily="34" charset="0"/>
                <a:cs typeface="Arial" pitchFamily="34" charset="0"/>
              </a:rPr>
              <a:t>Включайте проверки безопасности в своё ежедневное, еженедельное и ежемесячное расписание.</a:t>
            </a:r>
            <a:endParaRPr lang="en-US" sz="3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21784"/>
                </a:solidFill>
                <a:effectLst/>
                <a:uLnTx/>
                <a:uFillTx/>
                <a:latin typeface="Calibri"/>
                <a:ea typeface="+mn-ea"/>
                <a:cs typeface="+mn-cs"/>
              </a:rPr>
              <a:t>Translated by Child Action, Inc.</a:t>
            </a:r>
            <a:endParaRPr kumimoji="0" lang="en-US" sz="1200" b="0" i="0" u="none" strike="noStrike" kern="1200" cap="none" spc="0" normalizeH="0" baseline="0" noProof="0" dirty="0">
              <a:ln>
                <a:noFill/>
              </a:ln>
              <a:solidFill>
                <a:srgbClr val="121784"/>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3996136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ru-RU" sz="3600" b="1" dirty="0">
                <a:latin typeface="Arial" pitchFamily="34" charset="0"/>
                <a:cs typeface="Arial" pitchFamily="34" charset="0"/>
              </a:rPr>
              <a:t>Контрольный список для педагогов детских дошкольных учреждений</a:t>
            </a:r>
            <a:endParaRPr lang="en-US" sz="3600" b="1" dirty="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a:t>Translated by Child Action, Inc.</a:t>
            </a:r>
            <a:endParaRPr lang="en-US" dirty="0"/>
          </a:p>
        </p:txBody>
      </p:sp>
      <p:sp>
        <p:nvSpPr>
          <p:cNvPr id="5" name="Content Placeholder 4"/>
          <p:cNvSpPr>
            <a:spLocks noGrp="1"/>
          </p:cNvSpPr>
          <p:nvPr>
            <p:ph idx="1"/>
          </p:nvPr>
        </p:nvSpPr>
        <p:spPr>
          <a:xfrm>
            <a:off x="152400" y="1295400"/>
            <a:ext cx="8763000" cy="5410200"/>
          </a:xfrm>
        </p:spPr>
        <p:txBody>
          <a:bodyPr>
            <a:noAutofit/>
          </a:bodyPr>
          <a:lstStyle/>
          <a:p>
            <a:pPr>
              <a:buNone/>
            </a:pPr>
            <a:r>
              <a:rPr lang="ru-RU" sz="2400" dirty="0">
                <a:latin typeface="Arial" panose="020B0604020202020204" pitchFamily="34" charset="0"/>
                <a:cs typeface="Arial" panose="020B0604020202020204" pitchFamily="34" charset="0"/>
              </a:rPr>
              <a:t>Согласно рекомендациям Национального центра ресурсов</a:t>
            </a:r>
          </a:p>
          <a:p>
            <a:pPr>
              <a:buNone/>
            </a:pPr>
            <a:r>
              <a:rPr lang="ru-RU" sz="2400" dirty="0">
                <a:latin typeface="Arial" panose="020B0604020202020204" pitchFamily="34" charset="0"/>
                <a:cs typeface="Arial" panose="020B0604020202020204" pitchFamily="34" charset="0"/>
              </a:rPr>
              <a:t>по вопросам здравоохранения и безопасности для</a:t>
            </a:r>
          </a:p>
          <a:p>
            <a:pPr>
              <a:buNone/>
            </a:pPr>
            <a:r>
              <a:rPr lang="ru-RU" sz="2400" dirty="0">
                <a:latin typeface="Arial" panose="020B0604020202020204" pitchFamily="34" charset="0"/>
                <a:cs typeface="Arial" panose="020B0604020202020204" pitchFamily="34" charset="0"/>
              </a:rPr>
              <a:t>педагогов детских дошкольных учреждений (</a:t>
            </a:r>
            <a:r>
              <a:rPr lang="en-US" sz="2400" dirty="0">
                <a:latin typeface="Arial" panose="020B0604020202020204" pitchFamily="34" charset="0"/>
                <a:cs typeface="Arial" panose="020B0604020202020204" pitchFamily="34" charset="0"/>
              </a:rPr>
              <a:t>National</a:t>
            </a:r>
            <a:endParaRPr lang="ru-RU" sz="2400" dirty="0">
              <a:latin typeface="Arial" panose="020B0604020202020204" pitchFamily="34" charset="0"/>
              <a:cs typeface="Arial" panose="020B0604020202020204" pitchFamily="34" charset="0"/>
            </a:endParaRPr>
          </a:p>
          <a:p>
            <a:pPr>
              <a:buNone/>
            </a:pPr>
            <a:r>
              <a:rPr lang="en-US" sz="2400" dirty="0">
                <a:latin typeface="Arial" panose="020B0604020202020204" pitchFamily="34" charset="0"/>
                <a:cs typeface="Arial" panose="020B0604020202020204" pitchFamily="34" charset="0"/>
              </a:rPr>
              <a:t>Resource Center For Health and Safety</a:t>
            </a:r>
            <a:r>
              <a:rPr lang="ru-RU"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Child Care and</a:t>
            </a:r>
            <a:endParaRPr lang="ru-RU" sz="2400" dirty="0">
              <a:latin typeface="Arial" panose="020B0604020202020204" pitchFamily="34" charset="0"/>
              <a:cs typeface="Arial" panose="020B0604020202020204" pitchFamily="34" charset="0"/>
            </a:endParaRPr>
          </a:p>
          <a:p>
            <a:pPr>
              <a:buNone/>
            </a:pPr>
            <a:r>
              <a:rPr lang="en-US" sz="2400" dirty="0">
                <a:latin typeface="Arial" panose="020B0604020202020204" pitchFamily="34" charset="0"/>
                <a:cs typeface="Arial" panose="020B0604020202020204" pitchFamily="34" charset="0"/>
              </a:rPr>
              <a:t>Early Education</a:t>
            </a:r>
            <a:r>
              <a:rPr lang="ru-RU" sz="2400" dirty="0">
                <a:latin typeface="Arial" panose="020B0604020202020204" pitchFamily="34" charset="0"/>
                <a:cs typeface="Arial" panose="020B0604020202020204" pitchFamily="34" charset="0"/>
              </a:rPr>
              <a:t> – CFOC) </a:t>
            </a:r>
            <a:r>
              <a:rPr lang="ru-RU" sz="2400" dirty="0">
                <a:latin typeface="Arial" panose="020B0604020202020204" pitchFamily="34" charset="0"/>
                <a:cs typeface="Arial" panose="020B0604020202020204" pitchFamily="34" charset="0"/>
                <a:hlinkClick r:id="rId4"/>
              </a:rPr>
              <a:t>http://nrckids.org/</a:t>
            </a:r>
            <a:endParaRPr lang="ru-RU" sz="2400" dirty="0">
              <a:latin typeface="Arial" panose="020B0604020202020204" pitchFamily="34" charset="0"/>
              <a:cs typeface="Arial" panose="020B0604020202020204" pitchFamily="34" charset="0"/>
            </a:endParaRPr>
          </a:p>
          <a:p>
            <a:pPr>
              <a:buNone/>
            </a:pPr>
            <a:endParaRPr lang="ru-RU" sz="900" dirty="0">
              <a:latin typeface="Arial" panose="020B0604020202020204" pitchFamily="34" charset="0"/>
              <a:cs typeface="Arial" panose="020B0604020202020204" pitchFamily="34" charset="0"/>
            </a:endParaRPr>
          </a:p>
          <a:p>
            <a:pPr>
              <a:buNone/>
            </a:pPr>
            <a:r>
              <a:rPr lang="ru-RU" sz="2400" dirty="0">
                <a:latin typeface="Arial" panose="020B0604020202020204" pitchFamily="34" charset="0"/>
                <a:cs typeface="Arial" panose="020B0604020202020204" pitchFamily="34" charset="0"/>
              </a:rPr>
              <a:t>Онлайн версия</a:t>
            </a:r>
          </a:p>
          <a:p>
            <a:r>
              <a:rPr lang="ru-RU" sz="2400" dirty="0">
                <a:latin typeface="Arial" panose="020B0604020202020204" pitchFamily="34" charset="0"/>
                <a:cs typeface="Arial" panose="020B0604020202020204" pitchFamily="34" charset="0"/>
              </a:rPr>
              <a:t>Контрольный список: </a:t>
            </a:r>
            <a:r>
              <a:rPr lang="ru-RU" sz="2400" dirty="0">
                <a:latin typeface="Arial" panose="020B0604020202020204" pitchFamily="34" charset="0"/>
                <a:cs typeface="Arial" panose="020B0604020202020204" pitchFamily="34" charset="0"/>
                <a:hlinkClick r:id="rId5"/>
              </a:rPr>
              <a:t>https://cchp.ucsf.edu/content/resources/cchp-health-and-safety-checklist</a:t>
            </a:r>
            <a:endParaRPr lang="ru-RU" sz="2400" dirty="0">
              <a:latin typeface="Arial" panose="020B0604020202020204" pitchFamily="34" charset="0"/>
              <a:cs typeface="Arial" panose="020B0604020202020204" pitchFamily="34" charset="0"/>
            </a:endParaRPr>
          </a:p>
          <a:p>
            <a:r>
              <a:rPr lang="ru-RU" sz="2400" dirty="0">
                <a:latin typeface="Arial" panose="020B0604020202020204" pitchFamily="34" charset="0"/>
                <a:cs typeface="Arial" panose="020B0604020202020204" pitchFamily="34" charset="0"/>
              </a:rPr>
              <a:t>Руководство: </a:t>
            </a:r>
            <a:r>
              <a:rPr lang="ru-RU" sz="2400" dirty="0">
                <a:latin typeface="Arial" panose="020B0604020202020204" pitchFamily="34" charset="0"/>
                <a:cs typeface="Arial" panose="020B0604020202020204" pitchFamily="34" charset="0"/>
                <a:hlinkClick r:id="rId6"/>
              </a:rPr>
              <a:t>https://cchp.ucsf.edu/content/resources/cchp-health-and-safety-checklist-users-manual</a:t>
            </a:r>
            <a:endParaRPr lang="ru-RU"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3381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3999" cy="685800"/>
          </a:xfrm>
          <a:prstGeom prst="rect">
            <a:avLst/>
          </a:prstGeom>
          <a:solidFill>
            <a:srgbClr val="8DC63F"/>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effectLst/>
                <a:uLnTx/>
                <a:uFillTx/>
                <a:latin typeface="Arial" pitchFamily="34" charset="0"/>
                <a:ea typeface="+mj-ea"/>
                <a:cs typeface="Arial" pitchFamily="34" charset="0"/>
              </a:rPr>
              <a:t>От 7 до 12 месяцев</a:t>
            </a:r>
            <a:endParaRPr kumimoji="0" lang="en-US" sz="3600" b="0" i="0" u="none" strike="noStrike" kern="1200" cap="none" spc="0" normalizeH="0" baseline="0" noProof="0" dirty="0">
              <a:ln>
                <a:noFill/>
              </a:ln>
              <a:effectLst/>
              <a:uLnTx/>
              <a:uFillTx/>
              <a:latin typeface="+mj-lt"/>
              <a:ea typeface="+mj-ea"/>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201659087"/>
              </p:ext>
            </p:extLst>
          </p:nvPr>
        </p:nvGraphicFramePr>
        <p:xfrm>
          <a:off x="0" y="609600"/>
          <a:ext cx="9144000" cy="6248400"/>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155299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4953000">
                  <a:extLst>
                    <a:ext uri="{9D8B030D-6E8A-4147-A177-3AD203B41FA5}">
                      <a16:colId xmlns:a16="http://schemas.microsoft.com/office/drawing/2014/main" val="20003"/>
                    </a:ext>
                  </a:extLst>
                </a:gridCol>
              </a:tblGrid>
              <a:tr h="641728">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606672">
                <a:tc>
                  <a:txBody>
                    <a:bodyPr/>
                    <a:lstStyle/>
                    <a:p>
                      <a:r>
                        <a:rPr lang="ru-RU" sz="1600" b="0" dirty="0">
                          <a:latin typeface="Arial" pitchFamily="34" charset="0"/>
                          <a:cs typeface="Arial" pitchFamily="34" charset="0"/>
                        </a:rPr>
                        <a:t>От 7</a:t>
                      </a:r>
                    </a:p>
                    <a:p>
                      <a:r>
                        <a:rPr lang="ru-RU" sz="1600" b="0" dirty="0">
                          <a:latin typeface="Arial" pitchFamily="34" charset="0"/>
                          <a:cs typeface="Arial" pitchFamily="34" charset="0"/>
                        </a:rPr>
                        <a:t>до 12</a:t>
                      </a:r>
                      <a:r>
                        <a:rPr lang="en-US" sz="1600" b="0" dirty="0">
                          <a:latin typeface="Arial" pitchFamily="34" charset="0"/>
                          <a:cs typeface="Arial" pitchFamily="34" charset="0"/>
                        </a:rPr>
                        <a:t> </a:t>
                      </a:r>
                      <a:r>
                        <a:rPr lang="ru-RU" sz="1600" b="0" dirty="0">
                          <a:latin typeface="Arial" pitchFamily="34" charset="0"/>
                          <a:cs typeface="Arial" pitchFamily="34" charset="0"/>
                        </a:rPr>
                        <a:t>меся-цев</a:t>
                      </a:r>
                      <a:endParaRPr lang="en-US" sz="1600" b="0" dirty="0">
                        <a:latin typeface="Arial" pitchFamily="34" charset="0"/>
                        <a:cs typeface="Arial" pitchFamily="34" charset="0"/>
                      </a:endParaRPr>
                    </a:p>
                    <a:p>
                      <a:endParaRPr lang="en-US" sz="1600" b="0" dirty="0">
                        <a:latin typeface="Arial" pitchFamily="34" charset="0"/>
                        <a:cs typeface="Arial" pitchFamily="34" charset="0"/>
                      </a:endParaRPr>
                    </a:p>
                  </a:txBody>
                  <a:tcPr/>
                </a:tc>
                <a:tc>
                  <a:txBody>
                    <a:bodyPr/>
                    <a:lstStyle/>
                    <a:p>
                      <a:pPr>
                        <a:buFont typeface="Arial" pitchFamily="34" charset="0"/>
                        <a:buChar char="•"/>
                      </a:pPr>
                      <a:r>
                        <a:rPr lang="en-US" sz="1600" b="0"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Остаётся один</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Очень любопытен</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Ползает</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Начинает ходить</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Исследует окрестности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Тянет к себе вещи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Любит гулять на улице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Имитирует движения взрослых и других живых существ </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Начинает есть твёрдую пищу</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Травмы при езде в машине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Падения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Ожоги от горячих жидкостей</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Может подавиться</a:t>
                      </a:r>
                      <a:r>
                        <a:rPr lang="ru-RU" sz="1600" b="0" i="0" u="none" strike="noStrike" kern="1200" baseline="0" dirty="0">
                          <a:solidFill>
                            <a:schemeClr val="dk1"/>
                          </a:solidFill>
                          <a:latin typeface="Arial" pitchFamily="34" charset="0"/>
                          <a:ea typeface="+mn-ea"/>
                          <a:cs typeface="Arial" pitchFamily="34" charset="0"/>
                        </a:rPr>
                        <a:t> и </a:t>
                      </a:r>
                      <a:r>
                        <a:rPr lang="ru-RU" sz="1600" b="0" i="0" u="none" strike="noStrike" kern="1200" dirty="0">
                          <a:solidFill>
                            <a:schemeClr val="dk1"/>
                          </a:solidFill>
                          <a:latin typeface="Arial" pitchFamily="34" charset="0"/>
                          <a:ea typeface="+mn-ea"/>
                          <a:cs typeface="Arial" pitchFamily="34" charset="0"/>
                        </a:rPr>
                        <a:t> задохнуться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Синдроом внезапной детской смерти</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СВДС)</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Утопление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1"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Синдром детского сотрясения (СДС)/Синдром встряхнутого ребёнка (SBS)</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18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Должны использоваться только сертифицированные детские сидения безопасности, правильно установленные против движения на заднем сидении автомобиля.</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Не используйте ходунки и другое оборудование для ходьбы.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Всегда проверяйте температуру воды перед купанием младенца.</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Установите температуру горячей водопроводной воды ниже 120</a:t>
                      </a:r>
                      <a:r>
                        <a:rPr lang="ru-RU" sz="1600" kern="1200" dirty="0">
                          <a:solidFill>
                            <a:schemeClr val="dk1"/>
                          </a:solidFill>
                          <a:latin typeface="Arial" pitchFamily="34" charset="0"/>
                          <a:ea typeface="+mn-ea"/>
                          <a:cs typeface="Arial" pitchFamily="34" charset="0"/>
                        </a:rPr>
                        <a:t>℉.</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Храните горячие продукты и жидкости в недоступном для детей месте.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Загородите радиаторы, горячие трубы и другие горячие поверхности.</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Кладите младенца спать на спину в пустую кроватку на твёрдый матрас.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Всегда внимательно следите за ребёнком; никогда не оставляйте ребёнка в одиночестве в воде или возле воды (включая ванны, туалеты, вёдра, бассейн или любые другие ёмкости с водой) даже на несколько секунд.</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Никогда не встряхивайте ребёнка, даже играя.</a:t>
                      </a:r>
                    </a:p>
                  </a:txBody>
                  <a:tcPr/>
                </a:tc>
                <a:extLst>
                  <a:ext uri="{0D108BD9-81ED-4DB2-BD59-A6C34878D82A}">
                    <a16:rowId xmlns:a16="http://schemas.microsoft.com/office/drawing/2014/main" val="10001"/>
                  </a:ext>
                </a:extLst>
              </a:tr>
            </a:tbl>
          </a:graphicData>
        </a:graphic>
      </p:graphicFrame>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21862529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C1C98C4-065A-408F-A732-4827500FE24F}" type="slidenum">
              <a:rPr kumimoji="0" lang="en-US" altLang="en-US" sz="10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110</a:t>
            </a:fld>
            <a:endParaRPr kumimoji="0" lang="en-US"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8675" name="Rectangle 2"/>
          <p:cNvSpPr>
            <a:spLocks noGrp="1" noChangeArrowheads="1"/>
          </p:cNvSpPr>
          <p:nvPr>
            <p:ph type="title"/>
          </p:nvPr>
        </p:nvSpPr>
        <p:spPr>
          <a:xfrm>
            <a:off x="0" y="1"/>
            <a:ext cx="9144000" cy="1295399"/>
          </a:xfrm>
        </p:spPr>
        <p:txBody>
          <a:bodyPr/>
          <a:lstStyle/>
          <a:p>
            <a:pPr algn="ctr" eaLnBrk="1" hangingPunct="1"/>
            <a:r>
              <a:rPr lang="ru-RU" altLang="en-US" sz="3600" b="1" dirty="0">
                <a:solidFill>
                  <a:srgbClr val="000066"/>
                </a:solidFill>
                <a:latin typeface="Arial" panose="020B0604020202020204" pitchFamily="34" charset="0"/>
                <a:cs typeface="Arial" panose="020B0604020202020204" pitchFamily="34" charset="0"/>
              </a:rPr>
              <a:t>Ресурсы по профилактике отравления свинцом</a:t>
            </a:r>
            <a:endParaRPr lang="en-US" altLang="en-US" sz="3600" b="1" dirty="0">
              <a:solidFill>
                <a:srgbClr val="000066"/>
              </a:solidFill>
              <a:latin typeface="Arial" panose="020B0604020202020204" pitchFamily="34" charset="0"/>
              <a:cs typeface="Arial" panose="020B0604020202020204" pitchFamily="34" charset="0"/>
            </a:endParaRPr>
          </a:p>
        </p:txBody>
      </p:sp>
      <p:sp>
        <p:nvSpPr>
          <p:cNvPr id="27652" name="Rectangle 4"/>
          <p:cNvSpPr>
            <a:spLocks noChangeArrowheads="1"/>
          </p:cNvSpPr>
          <p:nvPr/>
        </p:nvSpPr>
        <p:spPr bwMode="auto">
          <a:xfrm>
            <a:off x="228600" y="1600200"/>
            <a:ext cx="8763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342900" marR="0" lvl="0" indent="-342900" algn="l" defTabSz="914400" rtl="0" eaLnBrk="1" fontAlgn="auto" latinLnBrk="0" hangingPunct="1">
              <a:lnSpc>
                <a:spcPct val="100000"/>
              </a:lnSpc>
              <a:spcBef>
                <a:spcPct val="20000"/>
              </a:spcBef>
              <a:spcAft>
                <a:spcPts val="600"/>
              </a:spcAft>
              <a:buClrTx/>
              <a:buSzPct val="75000"/>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Centers for Disease Control (CDC): 5 Things for Lead Prevention </a:t>
            </a:r>
            <a:r>
              <a:rPr kumimoji="0" lang="en-US" sz="2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hlinkClick r:id="rId4"/>
              </a:rPr>
              <a:t>https://www.cdc.gov/nceh/lead/tools/5things.pdf</a:t>
            </a:r>
            <a:endParaRPr kumimoji="0" lang="en-US" sz="2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ct val="20000"/>
              </a:spcBef>
              <a:spcAft>
                <a:spcPts val="600"/>
              </a:spcAft>
              <a:buClrTx/>
              <a:buSzPct val="75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CDC: Lead in Toys </a:t>
            </a:r>
            <a:r>
              <a:rPr kumimoji="0" lang="en-US" sz="2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5"/>
              </a:rPr>
              <a:t>https://www.cdc.gov/features/leadintoys/index.html</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0" indent="-342900" algn="l" defTabSz="914400" rtl="0" eaLnBrk="1" fontAlgn="auto" latinLnBrk="0" hangingPunct="1">
              <a:lnSpc>
                <a:spcPct val="100000"/>
              </a:lnSpc>
              <a:spcBef>
                <a:spcPct val="20000"/>
              </a:spcBef>
              <a:spcAft>
                <a:spcPts val="600"/>
              </a:spcAft>
              <a:buClrTx/>
              <a:buSzPct val="75000"/>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Environmental Protection Agency (EPA) Brochure: Protect Your Family from Lead in your Home </a:t>
            </a:r>
            <a:r>
              <a:rPr kumimoji="0" lang="en-US" sz="2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6"/>
              </a:rPr>
              <a:t>https://www.epa.gov/sites/production/files/2017-06/documents/pyf_color_landscape_format_2017_508.pdf</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342900" marR="0" lvl="0" indent="-342900" algn="l" defTabSz="914400" rtl="0" eaLnBrk="1" fontAlgn="auto" latinLnBrk="0" hangingPunct="1">
              <a:lnSpc>
                <a:spcPct val="100000"/>
              </a:lnSpc>
              <a:spcBef>
                <a:spcPct val="20000"/>
              </a:spcBef>
              <a:spcAft>
                <a:spcPts val="600"/>
              </a:spcAft>
              <a:buClrTx/>
              <a:buSzPct val="75000"/>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EPA Toolkit: Reducing Lead in Drinking Water </a:t>
            </a:r>
            <a:r>
              <a:rPr kumimoji="0" lang="en-US" sz="2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7"/>
              </a:rPr>
              <a:t>https://www.epa.gov/ground-water-and-drinking-water/3ts-reducing-lead-drinking-water-toolkit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ct val="20000"/>
              </a:spcBef>
              <a:spcAft>
                <a:spcPts val="600"/>
              </a:spcAft>
              <a:buClr>
                <a:srgbClr val="FF0000"/>
              </a:buClr>
              <a:buSzPct val="75000"/>
              <a:buFont typeface="Wingdings" pitchFamily="2" charset="2"/>
              <a:buChar char="p"/>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custDataLst>
      <p:tags r:id="rId1"/>
    </p:custDataLst>
    <p:extLst>
      <p:ext uri="{BB962C8B-B14F-4D97-AF65-F5344CB8AC3E}">
        <p14:creationId xmlns:p14="http://schemas.microsoft.com/office/powerpoint/2010/main" val="23288411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6C1C98C4-065A-408F-A732-4827500FE24F}" type="slidenum">
              <a:rPr kumimoji="0" lang="en-US" altLang="en-US" sz="10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111</a:t>
            </a:fld>
            <a:endParaRPr kumimoji="0" lang="en-US"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8675" name="Rectangle 2"/>
          <p:cNvSpPr>
            <a:spLocks noGrp="1" noChangeArrowheads="1"/>
          </p:cNvSpPr>
          <p:nvPr>
            <p:ph type="title"/>
          </p:nvPr>
        </p:nvSpPr>
        <p:spPr>
          <a:xfrm>
            <a:off x="0" y="1"/>
            <a:ext cx="9144000" cy="1219199"/>
          </a:xfrm>
        </p:spPr>
        <p:txBody>
          <a:bodyPr/>
          <a:lstStyle/>
          <a:p>
            <a:pPr algn="ctr" eaLnBrk="1" hangingPunct="1"/>
            <a:r>
              <a:rPr lang="ru-RU" altLang="en-US" sz="3600" b="1" dirty="0">
                <a:solidFill>
                  <a:srgbClr val="000066"/>
                </a:solidFill>
                <a:latin typeface="Arial" panose="020B0604020202020204" pitchFamily="34" charset="0"/>
                <a:cs typeface="Arial" panose="020B0604020202020204" pitchFamily="34" charset="0"/>
              </a:rPr>
              <a:t>Ресурсы по профилактике отравления свинцом</a:t>
            </a:r>
            <a:endParaRPr lang="en-US" altLang="en-US" sz="3600" dirty="0">
              <a:solidFill>
                <a:srgbClr val="000066"/>
              </a:solidFill>
              <a:latin typeface="Calibri" panose="020F0502020204030204" pitchFamily="34" charset="0"/>
              <a:cs typeface="Calibri" panose="020F0502020204030204" pitchFamily="34" charset="0"/>
            </a:endParaRPr>
          </a:p>
        </p:txBody>
      </p:sp>
      <p:sp>
        <p:nvSpPr>
          <p:cNvPr id="27652" name="Rectangle 4"/>
          <p:cNvSpPr>
            <a:spLocks noChangeArrowheads="1"/>
          </p:cNvSpPr>
          <p:nvPr/>
        </p:nvSpPr>
        <p:spPr bwMode="auto">
          <a:xfrm>
            <a:off x="457200" y="1600200"/>
            <a:ext cx="8153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marL="342900" marR="0" lvl="0" indent="-342900" algn="l" defTabSz="914400" rtl="0" eaLnBrk="1" fontAlgn="auto" latinLnBrk="0" hangingPunct="1">
              <a:lnSpc>
                <a:spcPct val="100000"/>
              </a:lnSpc>
              <a:spcBef>
                <a:spcPct val="20000"/>
              </a:spcBef>
              <a:spcAft>
                <a:spcPts val="600"/>
              </a:spcAft>
              <a:buClrTx/>
              <a:buSzPct val="75000"/>
              <a:buFont typeface="Arial" panose="020B0604020202020204" pitchFamily="34" charset="0"/>
              <a:buChar char="•"/>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Child Care Resource &amp; Referral Consumer Education Line   (800)-543-7793.</a:t>
            </a:r>
          </a:p>
          <a:p>
            <a:pPr marL="342900" marR="0" lvl="0" indent="-342900" algn="l" defTabSz="914400" rtl="0" eaLnBrk="1" fontAlgn="auto" latinLnBrk="0" hangingPunct="1">
              <a:lnSpc>
                <a:spcPct val="100000"/>
              </a:lnSpc>
              <a:spcBef>
                <a:spcPct val="20000"/>
              </a:spcBef>
              <a:spcAft>
                <a:spcPts val="600"/>
              </a:spcAft>
              <a:buClrTx/>
              <a:buSzPct val="75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Community Care Licensing Website</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hlinkClick r:id="rId4"/>
              </a:rPr>
              <a:t>https://www.cdss.ca.gov/inforesources/child-care-licensing</a:t>
            </a:r>
            <a:endParaRPr kumimoji="0" lang="en-US" sz="2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600"/>
              </a:spcAft>
              <a:buClr>
                <a:srgbClr val="92D050"/>
              </a:buClr>
              <a:buSzPct val="75000"/>
              <a:buFont typeface="Wingdings" panose="05000000000000000000" pitchFamily="2" charset="2"/>
              <a:buChar char="q"/>
              <a:tabLst/>
              <a:defRPr/>
            </a:pP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Food and Drug Administration (FDA): Lead and Food in Dishware </a:t>
            </a:r>
            <a:r>
              <a:rPr kumimoji="0" lang="en-US" sz="2400" b="0" i="0" u="sng"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hlinkClick r:id="rId5"/>
              </a:rPr>
              <a:t>https://www.fda.gov/food/metals/lead-food-foodwares-and-dietary-supplements</a:t>
            </a:r>
            <a:endParaRPr kumimoji="0" lang="en-US" sz="2400" b="0" i="0" u="sng" strike="noStrike" kern="1200" cap="none" spc="0" normalizeH="0" baseline="0" noProof="0" dirty="0">
              <a:ln>
                <a:noFill/>
              </a:ln>
              <a:solidFill>
                <a:srgbClr val="7030A0"/>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100000"/>
              </a:lnSpc>
              <a:spcBef>
                <a:spcPct val="20000"/>
              </a:spcBef>
              <a:spcAft>
                <a:spcPts val="600"/>
              </a:spcAft>
              <a:buClr>
                <a:srgbClr val="92D050"/>
              </a:buClr>
              <a:buSzPct val="75000"/>
              <a:buFont typeface="Wingdings" panose="05000000000000000000" pitchFamily="2" charset="2"/>
              <a:buChar char="q"/>
              <a:tabLst/>
              <a:defRPr/>
            </a:pPr>
            <a:r>
              <a:rPr kumimoji="0" lang="en-US" sz="2000" b="0" i="0" u="none" strike="noStrike" kern="1200" cap="none" spc="0" normalizeH="0" baseline="0" noProof="0" dirty="0">
                <a:ln>
                  <a:noFill/>
                </a:ln>
                <a:solidFill>
                  <a:srgbClr val="000000"/>
                </a:solidFill>
                <a:effectLst/>
                <a:uLnTx/>
                <a:uFillTx/>
                <a:latin typeface="Verdana" pitchFamily="34" charset="0"/>
                <a:ea typeface="+mn-ea"/>
                <a:cs typeface="+mn-cs"/>
              </a:rPr>
              <a:t>CDPH maintains a list of lead-safe certified professionals in California.</a:t>
            </a:r>
          </a:p>
          <a:p>
            <a:pPr marL="400050" marR="0" lvl="1" indent="0" algn="l" defTabSz="914400" rtl="0" eaLnBrk="1" fontAlgn="auto" latinLnBrk="0" hangingPunct="1">
              <a:lnSpc>
                <a:spcPct val="100000"/>
              </a:lnSpc>
              <a:spcBef>
                <a:spcPts val="0"/>
              </a:spcBef>
              <a:spcAft>
                <a:spcPts val="0"/>
              </a:spcAft>
              <a:buClr>
                <a:srgbClr val="92D050"/>
              </a:buClr>
              <a:buSzPct val="75000"/>
              <a:buFont typeface="Wingdings" pitchFamily="2" charset="2"/>
              <a:buNone/>
              <a:tabLst/>
              <a:defRPr/>
            </a:pPr>
            <a:r>
              <a:rPr kumimoji="0" lang="en-US" sz="24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hlinkClick r:id="rId6"/>
              </a:rPr>
              <a:t>https://www.cdph.ca.gov/Programs/CCDPHP/DEODC/CLPPB/Pages/LRCcertlist.aspx</a:t>
            </a:r>
            <a:r>
              <a:rPr kumimoji="0" lang="en-US" sz="24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p>
          <a:p>
            <a:pPr marL="342900" marR="0" lvl="0" indent="-342900" algn="l" defTabSz="914400" rtl="0" eaLnBrk="1" fontAlgn="auto" latinLnBrk="0" hangingPunct="1">
              <a:lnSpc>
                <a:spcPct val="100000"/>
              </a:lnSpc>
              <a:spcBef>
                <a:spcPct val="20000"/>
              </a:spcBef>
              <a:spcAft>
                <a:spcPts val="600"/>
              </a:spcAft>
              <a:buClrTx/>
              <a:buSzPct val="75000"/>
              <a:buFont typeface="Arial" panose="020B0604020202020204" pitchFamily="34" charset="0"/>
              <a:buChar char="•"/>
              <a:tabLst/>
              <a:defRPr/>
            </a:pPr>
            <a:endPar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custDataLst>
      <p:tags r:id="rId1"/>
    </p:custDataLst>
    <p:extLst>
      <p:ext uri="{BB962C8B-B14F-4D97-AF65-F5344CB8AC3E}">
        <p14:creationId xmlns:p14="http://schemas.microsoft.com/office/powerpoint/2010/main" val="277009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3999" cy="685800"/>
          </a:xfrm>
          <a:prstGeom prst="rect">
            <a:avLst/>
          </a:prstGeom>
          <a:solidFill>
            <a:srgbClr val="8DC63F"/>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effectLst/>
                <a:uLnTx/>
                <a:uFillTx/>
                <a:latin typeface="Arial" pitchFamily="34" charset="0"/>
                <a:ea typeface="+mj-ea"/>
                <a:cs typeface="Arial" pitchFamily="34" charset="0"/>
              </a:rPr>
              <a:t>От 1 года до 2 лет</a:t>
            </a:r>
            <a:endParaRPr kumimoji="0" lang="en-US" sz="3600" b="0" i="0" u="none" strike="noStrike" kern="1200" cap="none" spc="0" normalizeH="0" baseline="0" noProof="0" dirty="0">
              <a:ln>
                <a:noFill/>
              </a:ln>
              <a:effectLst/>
              <a:uLnTx/>
              <a:uFillTx/>
              <a:latin typeface="+mj-lt"/>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99765277"/>
              </p:ext>
            </p:extLst>
          </p:nvPr>
        </p:nvGraphicFramePr>
        <p:xfrm>
          <a:off x="0" y="609600"/>
          <a:ext cx="9144000" cy="6429632"/>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2086397">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4953000">
                  <a:extLst>
                    <a:ext uri="{9D8B030D-6E8A-4147-A177-3AD203B41FA5}">
                      <a16:colId xmlns:a16="http://schemas.microsoft.com/office/drawing/2014/main" val="20003"/>
                    </a:ext>
                  </a:extLst>
                </a:gridCol>
              </a:tblGrid>
              <a:tr h="641728">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606672">
                <a:tc>
                  <a:txBody>
                    <a:bodyPr/>
                    <a:lstStyle/>
                    <a:p>
                      <a:r>
                        <a:rPr lang="ru-RU" sz="1600" b="0" dirty="0">
                          <a:latin typeface="Arial" pitchFamily="34" charset="0"/>
                          <a:cs typeface="Arial" pitchFamily="34" charset="0"/>
                        </a:rPr>
                        <a:t>От 1 года</a:t>
                      </a:r>
                    </a:p>
                    <a:p>
                      <a:r>
                        <a:rPr lang="ru-RU" sz="1600" b="0" dirty="0">
                          <a:latin typeface="Arial" pitchFamily="34" charset="0"/>
                          <a:cs typeface="Arial" pitchFamily="34" charset="0"/>
                        </a:rPr>
                        <a:t>до 2</a:t>
                      </a:r>
                      <a:r>
                        <a:rPr lang="en-US" sz="1600" b="0" dirty="0">
                          <a:latin typeface="Arial" pitchFamily="34" charset="0"/>
                          <a:cs typeface="Arial" pitchFamily="34" charset="0"/>
                        </a:rPr>
                        <a:t> </a:t>
                      </a:r>
                      <a:r>
                        <a:rPr lang="ru-RU" sz="1600" b="0" dirty="0">
                          <a:latin typeface="Arial" pitchFamily="34" charset="0"/>
                          <a:cs typeface="Arial" pitchFamily="34" charset="0"/>
                        </a:rPr>
                        <a:t>лет</a:t>
                      </a:r>
                      <a:endParaRPr lang="en-US" sz="1600" b="0" dirty="0">
                        <a:latin typeface="Arial" pitchFamily="34" charset="0"/>
                        <a:cs typeface="Arial" pitchFamily="34" charset="0"/>
                      </a:endParaRPr>
                    </a:p>
                    <a:p>
                      <a:endParaRPr lang="en-US" sz="1600" b="0" dirty="0">
                        <a:latin typeface="Arial" pitchFamily="34" charset="0"/>
                        <a:cs typeface="Arial" pitchFamily="34" charset="0"/>
                      </a:endParaRPr>
                    </a:p>
                  </a:txBody>
                  <a:tcPr/>
                </a:tc>
                <a:tc>
                  <a:txBody>
                    <a:bodyPr/>
                    <a:lstStyle/>
                    <a:p>
                      <a:pPr>
                        <a:buFont typeface="Arial" pitchFamily="34" charset="0"/>
                        <a:buChar char="•"/>
                      </a:pPr>
                      <a:r>
                        <a:rPr lang="en-US" sz="1600" b="0"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Любит быстро ходить</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Пошатывается при движении</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Пытается до всего дотянуться</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Бегает</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Ходит вверх и вниз по лестнице</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Любит карабкаться</a:t>
                      </a:r>
                      <a:r>
                        <a:rPr lang="ru-RU" sz="1600" b="0" i="0" u="none" strike="noStrike" kern="1200" baseline="0" dirty="0">
                          <a:solidFill>
                            <a:schemeClr val="dk1"/>
                          </a:solidFill>
                          <a:latin typeface="Arial" pitchFamily="34" charset="0"/>
                          <a:ea typeface="+mn-ea"/>
                          <a:cs typeface="Arial" pitchFamily="34" charset="0"/>
                        </a:rPr>
                        <a:t> наверх</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Толкает и тянет предметы</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Может открывать двери, ящики, ворота и окна</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Бросает мячи и другие предметы</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Начинает говорить, но не может объяснить, чего хочет</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Травмы при езде в машине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Падения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Ожоги</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Отравле-ния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Может подавиться</a:t>
                      </a:r>
                      <a:endParaRPr lang="ru-RU" sz="1600" b="0" i="0" u="none" strike="noStrike" kern="1200" baseline="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Утопле-ние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Жестокое обра-щение </a:t>
                      </a:r>
                      <a:r>
                        <a:rPr lang="ru-RU" sz="1600" b="0" i="0" u="none" strike="noStrike" kern="1200">
                          <a:solidFill>
                            <a:schemeClr val="dk1"/>
                          </a:solidFill>
                          <a:latin typeface="Arial" pitchFamily="34" charset="0"/>
                          <a:ea typeface="+mn-ea"/>
                          <a:cs typeface="Arial" pitchFamily="34" charset="0"/>
                        </a:rPr>
                        <a:t>с ребёнком</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1800" b="0" i="0" u="none" strike="noStrike" kern="1200" dirty="0">
                          <a:solidFill>
                            <a:schemeClr val="dk1"/>
                          </a:solidFill>
                          <a:latin typeface="+mn-lt"/>
                          <a:ea typeface="+mn-ea"/>
                          <a:cs typeface="+mn-cs"/>
                        </a:rPr>
                        <a:t>  </a:t>
                      </a:r>
                      <a:r>
                        <a:rPr lang="ru-RU" sz="1400" b="0" i="0" u="none" strike="noStrike" kern="1200" dirty="0">
                          <a:solidFill>
                            <a:schemeClr val="dk1"/>
                          </a:solidFill>
                          <a:latin typeface="Arial" pitchFamily="34" charset="0"/>
                          <a:ea typeface="+mn-ea"/>
                          <a:cs typeface="Arial" pitchFamily="34" charset="0"/>
                        </a:rPr>
                        <a:t>Загородите лестницы и держите на замке двери в подвал и на крыльцо.</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Покажите ребёнку, как подниматься вверх и спускаться вниз по лестнице.</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Уберите мебель с острыми краями из часто используемых мест.</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Во время приготовления пищи поворачивайте кастрюли и сковороды ручками к задней части плиты. </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Научите ребёнка пониманию значения слова «горячо».</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Дети не должны иметь доступ к э</a:t>
                      </a:r>
                      <a:r>
                        <a:rPr lang="ru-RU" sz="1400" b="0" i="0" u="none" strike="noStrike" kern="1200" dirty="0">
                          <a:solidFill>
                            <a:schemeClr val="dk1"/>
                          </a:solidFill>
                          <a:latin typeface="Arial" pitchFamily="34" charset="0"/>
                          <a:ea typeface="+mn-ea"/>
                          <a:cs typeface="Arial" pitchFamily="34" charset="0"/>
                        </a:rPr>
                        <a:t>лектрическим проводам.</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Закрывайте элекрические розетки специальными заглушками или загораживайте мебелью. </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Храните предметы домашнего обихода, такие как чистящие средства, химикаты, лекарства и косметику в расположенных высоко местах или в закрытых шкафах.</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Не давайте детям арахис, поп-кукурузу, сырые овощи и любую другую пищу, которая может вызвать удушье.</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Игрушки не должны иметь мелких деталей. </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Всегда внимательно следите за ребёнком; никогда не оставляйте ребёнка в одиночестве в воде или возле воды даже на несколько секунд.</a:t>
                      </a:r>
                      <a:r>
                        <a:rPr lang="ru-RU" sz="1400" b="0" i="0" u="none" strike="noStrike" kern="1200" baseline="0" dirty="0">
                          <a:solidFill>
                            <a:schemeClr val="dk1"/>
                          </a:solidFill>
                          <a:latin typeface="Arial" pitchFamily="34" charset="0"/>
                          <a:ea typeface="+mn-ea"/>
                          <a:cs typeface="Arial" pitchFamily="34" charset="0"/>
                        </a:rPr>
                        <a:t> </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Всегда тщательно проверяйте полы и все места, где могут находиться</a:t>
                      </a:r>
                      <a:r>
                        <a:rPr lang="ru-RU" sz="1400" b="0" i="0" u="none" strike="noStrike" kern="1200" baseline="0" dirty="0">
                          <a:solidFill>
                            <a:schemeClr val="dk1"/>
                          </a:solidFill>
                          <a:latin typeface="Arial" pitchFamily="34" charset="0"/>
                          <a:ea typeface="+mn-ea"/>
                          <a:cs typeface="Arial" pitchFamily="34" charset="0"/>
                        </a:rPr>
                        <a:t> дети, </a:t>
                      </a:r>
                      <a:r>
                        <a:rPr lang="ru-RU" sz="1400" b="0" i="0" u="none" strike="noStrike" kern="1200" dirty="0">
                          <a:solidFill>
                            <a:schemeClr val="dk1"/>
                          </a:solidFill>
                          <a:latin typeface="Arial" pitchFamily="34" charset="0"/>
                          <a:ea typeface="+mn-ea"/>
                          <a:cs typeface="Arial" pitchFamily="34" charset="0"/>
                        </a:rPr>
                        <a:t>на наличие небольших предметов, таких как штифты, кнопки, монетки и др.</a:t>
                      </a:r>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4267200" y="1524000"/>
            <a:ext cx="4876800" cy="54864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133938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
          </a:xfrm>
          <a:prstGeom prst="rect">
            <a:avLst/>
          </a:prstGeom>
          <a:solidFill>
            <a:srgbClr val="8DC63F"/>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effectLst/>
                <a:uLnTx/>
                <a:uFillTx/>
                <a:latin typeface="Arial" pitchFamily="34" charset="0"/>
                <a:ea typeface="+mj-ea"/>
                <a:cs typeface="Arial" pitchFamily="34" charset="0"/>
              </a:rPr>
              <a:t>От 1 года до 2 лет</a:t>
            </a:r>
            <a:endParaRPr kumimoji="0" lang="en-US" sz="3600" b="0" i="0" u="none" strike="noStrike" kern="1200" cap="none" spc="0" normalizeH="0" baseline="0" noProof="0" dirty="0">
              <a:ln>
                <a:noFill/>
              </a:ln>
              <a:effectLst/>
              <a:uLnTx/>
              <a:uFillTx/>
              <a:latin typeface="+mj-lt"/>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1108454040"/>
              </p:ext>
            </p:extLst>
          </p:nvPr>
        </p:nvGraphicFramePr>
        <p:xfrm>
          <a:off x="0" y="609600"/>
          <a:ext cx="9144000" cy="6429632"/>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2086397">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4953000">
                  <a:extLst>
                    <a:ext uri="{9D8B030D-6E8A-4147-A177-3AD203B41FA5}">
                      <a16:colId xmlns:a16="http://schemas.microsoft.com/office/drawing/2014/main" val="20003"/>
                    </a:ext>
                  </a:extLst>
                </a:gridCol>
              </a:tblGrid>
              <a:tr h="641728">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606672">
                <a:tc>
                  <a:txBody>
                    <a:bodyPr/>
                    <a:lstStyle/>
                    <a:p>
                      <a:r>
                        <a:rPr lang="ru-RU" sz="1600" b="0" dirty="0">
                          <a:latin typeface="Arial" pitchFamily="34" charset="0"/>
                          <a:cs typeface="Arial" pitchFamily="34" charset="0"/>
                        </a:rPr>
                        <a:t>От 1 года</a:t>
                      </a:r>
                    </a:p>
                    <a:p>
                      <a:r>
                        <a:rPr lang="ru-RU" sz="1600" b="0" dirty="0">
                          <a:latin typeface="Arial" pitchFamily="34" charset="0"/>
                          <a:cs typeface="Arial" pitchFamily="34" charset="0"/>
                        </a:rPr>
                        <a:t>до 2</a:t>
                      </a:r>
                      <a:r>
                        <a:rPr lang="en-US" sz="1600" b="0" dirty="0">
                          <a:latin typeface="Arial" pitchFamily="34" charset="0"/>
                          <a:cs typeface="Arial" pitchFamily="34" charset="0"/>
                        </a:rPr>
                        <a:t> </a:t>
                      </a:r>
                      <a:r>
                        <a:rPr lang="ru-RU" sz="1600" b="0" dirty="0">
                          <a:latin typeface="Arial" pitchFamily="34" charset="0"/>
                          <a:cs typeface="Arial" pitchFamily="34" charset="0"/>
                        </a:rPr>
                        <a:t>лет</a:t>
                      </a:r>
                      <a:endParaRPr lang="en-US" sz="1600" b="0" dirty="0">
                        <a:latin typeface="Arial" pitchFamily="34" charset="0"/>
                        <a:cs typeface="Arial" pitchFamily="34" charset="0"/>
                      </a:endParaRPr>
                    </a:p>
                    <a:p>
                      <a:endParaRPr lang="en-US" sz="1600" b="0" dirty="0">
                        <a:latin typeface="Arial" pitchFamily="34" charset="0"/>
                        <a:cs typeface="Arial" pitchFamily="34" charset="0"/>
                      </a:endParaRPr>
                    </a:p>
                  </a:txBody>
                  <a:tcPr/>
                </a:tc>
                <a:tc>
                  <a:txBody>
                    <a:bodyPr/>
                    <a:lstStyle/>
                    <a:p>
                      <a:pPr>
                        <a:buFont typeface="Arial" pitchFamily="34" charset="0"/>
                        <a:buChar char="•"/>
                      </a:pPr>
                      <a:r>
                        <a:rPr lang="en-US" sz="1600" b="0"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Любит быстро ходить</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Пошатывается при движении</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Пытается до всего дотянуться</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Бегает</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Ходитвверх и вниз по лестнице.</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Любит карабкаться</a:t>
                      </a:r>
                      <a:r>
                        <a:rPr lang="ru-RU" sz="1600" b="0" i="0" u="none" strike="noStrike" kern="1200" baseline="0" dirty="0">
                          <a:solidFill>
                            <a:schemeClr val="dk1"/>
                          </a:solidFill>
                          <a:latin typeface="Arial" pitchFamily="34" charset="0"/>
                          <a:ea typeface="+mn-ea"/>
                          <a:cs typeface="Arial" pitchFamily="34" charset="0"/>
                        </a:rPr>
                        <a:t> наверх</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Толкает и тянет предметы</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Может открывать двери, ящики, ворота и окна</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Бросает мячи и другие предметы</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Начинает говорить, но не может объяснить, чего хочет</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Травмы при езде в машине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Падения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Ожоги</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Отравле-ния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Может подавиться</a:t>
                      </a:r>
                      <a:endParaRPr lang="ru-RU" sz="1600" b="0" i="0" u="none" strike="noStrike" kern="1200" baseline="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Утопле-ние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Жестокое обра-щение с ребёнком</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1800" b="0" i="0" u="none" strike="noStrike" kern="1200" dirty="0">
                          <a:solidFill>
                            <a:schemeClr val="dk1"/>
                          </a:solidFill>
                          <a:latin typeface="+mn-lt"/>
                          <a:ea typeface="+mn-ea"/>
                          <a:cs typeface="+mn-cs"/>
                        </a:rPr>
                        <a:t> </a:t>
                      </a:r>
                      <a:r>
                        <a:rPr lang="ru-RU" sz="1400" b="0" i="0" u="none" strike="noStrike" kern="1200" dirty="0">
                          <a:solidFill>
                            <a:schemeClr val="dk1"/>
                          </a:solidFill>
                          <a:latin typeface="Arial" pitchFamily="34" charset="0"/>
                          <a:ea typeface="+mn-ea"/>
                          <a:cs typeface="Arial" pitchFamily="34" charset="0"/>
                        </a:rPr>
                        <a:t>Загородите лестницы и держите на замке двери в подвал и на крыльцо.</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Покажите ребёнку, как подниматься вверх и спускаться вниз по лестнице.</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Уберите мебель с острыми краями из часто используемых мест.</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Во время приготовления пищи поворачивайте кастрюли и сковороды ручками к задней части плиты. </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Научите ребёнка пониманию значения слова «горячо».</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Дети не должны иметь доступ к э</a:t>
                      </a:r>
                      <a:r>
                        <a:rPr lang="ru-RU" sz="1400" b="0" i="0" u="none" strike="noStrike" kern="1200" dirty="0">
                          <a:solidFill>
                            <a:schemeClr val="dk1"/>
                          </a:solidFill>
                          <a:latin typeface="Arial" pitchFamily="34" charset="0"/>
                          <a:ea typeface="+mn-ea"/>
                          <a:cs typeface="Arial" pitchFamily="34" charset="0"/>
                        </a:rPr>
                        <a:t>лектрическим проводам.</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Закрывайте элекрические розетки специальными заглушками или загораживайте мебелью. </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Храните предметы домашнего обихода, такие как чистящие средства, химикаты, лекарства и косметику в расположенных высоко местах или в закрытых шкафах.</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Не давайте детям арахис, поп-кукурузу, сырые овощи и любую другую пищу, которая может вызвать удушье.</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Игрушки не должны иметь мелких деталей. </a:t>
                      </a:r>
                    </a:p>
                    <a:p>
                      <a:pPr>
                        <a:buFont typeface="Arial" pitchFamily="34" charset="0"/>
                        <a:buChar char="•"/>
                      </a:pPr>
                      <a:r>
                        <a:rPr lang="en-US" sz="1400" b="0" i="0" u="none" strike="noStrike" kern="120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Всегда внимательно следите за ребёнком; никогда не оставляйте ребёнка в одиночестве в воде или возле воды даже на несколько секунд.</a:t>
                      </a:r>
                      <a:r>
                        <a:rPr lang="ru-RU" sz="1400" b="0" i="0" u="none" strike="noStrike" kern="1200" baseline="0" dirty="0">
                          <a:solidFill>
                            <a:schemeClr val="dk1"/>
                          </a:solidFill>
                          <a:latin typeface="Arial" pitchFamily="34" charset="0"/>
                          <a:ea typeface="+mn-ea"/>
                          <a:cs typeface="Arial" pitchFamily="34" charset="0"/>
                        </a:rPr>
                        <a:t> </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Всегда тщательно проверяйте полы и все места, где могут находиться</a:t>
                      </a:r>
                      <a:r>
                        <a:rPr lang="ru-RU" sz="1400" b="0" i="0" u="none" strike="noStrike" kern="1200" baseline="0" dirty="0">
                          <a:solidFill>
                            <a:schemeClr val="dk1"/>
                          </a:solidFill>
                          <a:latin typeface="Arial" pitchFamily="34" charset="0"/>
                          <a:ea typeface="+mn-ea"/>
                          <a:cs typeface="Arial" pitchFamily="34" charset="0"/>
                        </a:rPr>
                        <a:t> дети, </a:t>
                      </a:r>
                      <a:r>
                        <a:rPr lang="ru-RU" sz="1400" b="0" i="0" u="none" strike="noStrike" kern="1200" dirty="0">
                          <a:solidFill>
                            <a:schemeClr val="dk1"/>
                          </a:solidFill>
                          <a:latin typeface="Arial" pitchFamily="34" charset="0"/>
                          <a:ea typeface="+mn-ea"/>
                          <a:cs typeface="Arial" pitchFamily="34" charset="0"/>
                        </a:rPr>
                        <a:t>на наличие небольших предметов, таких как штифты, кнопки, монетки и др.</a:t>
                      </a:r>
                    </a:p>
                  </a:txBody>
                  <a:tcPr/>
                </a:tc>
                <a:extLst>
                  <a:ext uri="{0D108BD9-81ED-4DB2-BD59-A6C34878D82A}">
                    <a16:rowId xmlns:a16="http://schemas.microsoft.com/office/drawing/2014/main" val="10001"/>
                  </a:ext>
                </a:extLst>
              </a:tr>
            </a:tbl>
          </a:graphicData>
        </a:graphic>
      </p:graphicFrame>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164368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9143999" cy="685800"/>
          </a:xfrm>
          <a:prstGeom prst="rect">
            <a:avLst/>
          </a:prstGeom>
          <a:solidFill>
            <a:srgbClr val="8DC63F"/>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effectLst/>
                <a:uLnTx/>
                <a:uFillTx/>
                <a:latin typeface="Arial" pitchFamily="34" charset="0"/>
                <a:ea typeface="+mj-ea"/>
                <a:cs typeface="Arial" pitchFamily="34" charset="0"/>
              </a:rPr>
              <a:t>От 3 до 4 лет</a:t>
            </a:r>
            <a:endParaRPr kumimoji="0" lang="en-US" sz="3600" b="0" i="0" u="none" strike="noStrike" kern="1200" cap="none" spc="0" normalizeH="0" baseline="0" noProof="0" dirty="0">
              <a:ln>
                <a:noFill/>
              </a:ln>
              <a:effectLst/>
              <a:uLnTx/>
              <a:uFillTx/>
              <a:latin typeface="+mj-lt"/>
              <a:ea typeface="+mj-ea"/>
              <a:cs typeface="+mj-cs"/>
            </a:endParaRPr>
          </a:p>
        </p:txBody>
      </p:sp>
      <p:graphicFrame>
        <p:nvGraphicFramePr>
          <p:cNvPr id="7" name="Table 6"/>
          <p:cNvGraphicFramePr>
            <a:graphicFrameLocks noGrp="1"/>
          </p:cNvGraphicFramePr>
          <p:nvPr/>
        </p:nvGraphicFramePr>
        <p:xfrm>
          <a:off x="0" y="609600"/>
          <a:ext cx="9144000" cy="6766560"/>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1400597">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5486400">
                  <a:extLst>
                    <a:ext uri="{9D8B030D-6E8A-4147-A177-3AD203B41FA5}">
                      <a16:colId xmlns:a16="http://schemas.microsoft.com/office/drawing/2014/main" val="20003"/>
                    </a:ext>
                  </a:extLst>
                </a:gridCol>
              </a:tblGrid>
              <a:tr h="641728">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606672">
                <a:tc>
                  <a:txBody>
                    <a:bodyPr/>
                    <a:lstStyle/>
                    <a:p>
                      <a:r>
                        <a:rPr lang="ru-RU" sz="1600" b="0" dirty="0">
                          <a:latin typeface="Arial" pitchFamily="34" charset="0"/>
                          <a:cs typeface="Arial" pitchFamily="34" charset="0"/>
                        </a:rPr>
                        <a:t>От 3</a:t>
                      </a:r>
                    </a:p>
                    <a:p>
                      <a:r>
                        <a:rPr lang="ru-RU" sz="1600" b="0" dirty="0">
                          <a:latin typeface="Arial" pitchFamily="34" charset="0"/>
                          <a:cs typeface="Arial" pitchFamily="34" charset="0"/>
                        </a:rPr>
                        <a:t>до 4</a:t>
                      </a:r>
                      <a:r>
                        <a:rPr lang="en-US" sz="1600" b="0" dirty="0">
                          <a:latin typeface="Arial" pitchFamily="34" charset="0"/>
                          <a:cs typeface="Arial" pitchFamily="34" charset="0"/>
                        </a:rPr>
                        <a:t> </a:t>
                      </a:r>
                      <a:r>
                        <a:rPr lang="ru-RU" sz="1600" b="0" dirty="0">
                          <a:latin typeface="Arial" pitchFamily="34" charset="0"/>
                          <a:cs typeface="Arial" pitchFamily="34" charset="0"/>
                        </a:rPr>
                        <a:t>лет</a:t>
                      </a:r>
                      <a:endParaRPr lang="en-US" sz="1600" b="0" dirty="0">
                        <a:latin typeface="Arial" pitchFamily="34" charset="0"/>
                        <a:cs typeface="Arial" pitchFamily="34" charset="0"/>
                      </a:endParaRPr>
                    </a:p>
                    <a:p>
                      <a:endParaRPr lang="en-US" sz="1600" b="0" dirty="0">
                        <a:latin typeface="Arial" pitchFamily="34" charset="0"/>
                        <a:cs typeface="Arial" pitchFamily="34" charset="0"/>
                      </a:endParaRPr>
                    </a:p>
                  </a:txBody>
                  <a:tcPr/>
                </a:tc>
                <a:tc>
                  <a:txBody>
                    <a:bodyPr/>
                    <a:lstStyle/>
                    <a:p>
                      <a:pPr>
                        <a:buFont typeface="Arial" pitchFamily="34" charset="0"/>
                        <a:buChar char="•"/>
                      </a:pPr>
                      <a:r>
                        <a:rPr lang="en-US" sz="1600" b="0"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Начинает</a:t>
                      </a:r>
                    </a:p>
                    <a:p>
                      <a:pPr>
                        <a:buFont typeface="Arial" pitchFamily="34" charset="0"/>
                        <a:buNone/>
                      </a:pPr>
                      <a:r>
                        <a:rPr lang="ru-RU" sz="1600" b="0" i="0" u="none" strike="noStrike" kern="1200" dirty="0">
                          <a:solidFill>
                            <a:schemeClr val="dk1"/>
                          </a:solidFill>
                          <a:latin typeface="Arial" pitchFamily="34" charset="0"/>
                          <a:ea typeface="+mn-ea"/>
                          <a:cs typeface="Arial" pitchFamily="34" charset="0"/>
                        </a:rPr>
                        <a:t>делать выбор</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Полон энергии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Ждёт одобрения и внимания</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Дорожные травмы</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Ожоги</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Травмы на игровой площадке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Отравле-ния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Использо-</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600" b="0" i="0" u="none" strike="noStrike" kern="1200" dirty="0">
                          <a:solidFill>
                            <a:schemeClr val="dk1"/>
                          </a:solidFill>
                          <a:latin typeface="Arial" pitchFamily="34" charset="0"/>
                          <a:ea typeface="+mn-ea"/>
                          <a:cs typeface="Arial" pitchFamily="34" charset="0"/>
                        </a:rPr>
                        <a:t>вание инструмен-</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600" b="0" i="0" u="none" strike="noStrike" kern="1200" dirty="0">
                          <a:solidFill>
                            <a:schemeClr val="dk1"/>
                          </a:solidFill>
                          <a:latin typeface="Arial" pitchFamily="34" charset="0"/>
                          <a:ea typeface="+mn-ea"/>
                          <a:cs typeface="Arial" pitchFamily="34" charset="0"/>
                        </a:rPr>
                        <a:t>тов и оборудо-вания</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Проверяйте и сожержите в порядке оборудование для игровых площадок на</a:t>
                      </a:r>
                      <a:r>
                        <a:rPr lang="ru-RU" sz="1600" b="0" i="0" u="none" strike="noStrike" kern="1200" baseline="0" dirty="0">
                          <a:solidFill>
                            <a:schemeClr val="dk1"/>
                          </a:solidFill>
                          <a:latin typeface="Arial" pitchFamily="34" charset="0"/>
                          <a:ea typeface="+mn-ea"/>
                          <a:cs typeface="Arial" pitchFamily="34" charset="0"/>
                        </a:rPr>
                        <a:t> улице и внутри помещения.</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Ребёнок </a:t>
                      </a:r>
                      <a:r>
                        <a:rPr lang="ru-RU" sz="1600" b="0" i="0" u="none" strike="noStrike" kern="1200" dirty="0">
                          <a:solidFill>
                            <a:schemeClr val="dk1"/>
                          </a:solidFill>
                          <a:latin typeface="Arial" pitchFamily="34" charset="0"/>
                          <a:ea typeface="+mn-ea"/>
                          <a:cs typeface="Arial" pitchFamily="34" charset="0"/>
                        </a:rPr>
                        <a:t>должен использовать соответствующее возрасту и росту оборудование.</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Поверхность под и вокруг игрового оборудования должна быть мягкой и амортизирующей.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Убедитесь, что ребёнок одет надлежащим образом, чтобы избежать удушения (на рубашке или куртке</a:t>
                      </a:r>
                      <a:r>
                        <a:rPr lang="ru-RU" sz="1600" b="0" i="0" u="none" strike="noStrike" kern="1200" baseline="0" dirty="0">
                          <a:solidFill>
                            <a:schemeClr val="dk1"/>
                          </a:solidFill>
                          <a:latin typeface="Arial" pitchFamily="34" charset="0"/>
                          <a:ea typeface="+mn-ea"/>
                          <a:cs typeface="Arial" pitchFamily="34" charset="0"/>
                        </a:rPr>
                        <a:t> нет завязок</a:t>
                      </a:r>
                      <a:r>
                        <a:rPr lang="ru-RU" sz="1600" b="0" i="0" u="none" strike="noStrike" kern="1200" dirty="0">
                          <a:solidFill>
                            <a:schemeClr val="dk1"/>
                          </a:solidFill>
                          <a:latin typeface="Arial" pitchFamily="34" charset="0"/>
                          <a:ea typeface="+mn-ea"/>
                          <a:cs typeface="Arial" pitchFamily="34" charset="0"/>
                        </a:rPr>
                        <a:t>).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Храните предметы домашнего обихода, лекарства и косметику вне досягаемости для ребёнка.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Объясните ребёнку различие между едой и непищевыми продуктами, а также тому, что нельзя есть.</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Внимательно следите за ребёнком во время занятий по изобразительному искусству и ремёслам с использованием красок, кистей, пасты и других материалов.</a:t>
                      </a:r>
                      <a:r>
                        <a:rPr lang="ru-RU" sz="1600" b="0" i="0" u="none" strike="noStrike" kern="1200" baseline="0" dirty="0">
                          <a:solidFill>
                            <a:schemeClr val="dk1"/>
                          </a:solidFill>
                          <a:latin typeface="Arial" pitchFamily="34" charset="0"/>
                          <a:ea typeface="+mn-ea"/>
                          <a:cs typeface="Arial" pitchFamily="34" charset="0"/>
                        </a:rPr>
                        <a:t> И</a:t>
                      </a:r>
                      <a:r>
                        <a:rPr lang="ru-RU" sz="1600" b="0" i="0" u="none" strike="noStrike" kern="1200" dirty="0">
                          <a:solidFill>
                            <a:schemeClr val="dk1"/>
                          </a:solidFill>
                          <a:latin typeface="Arial" pitchFamily="34" charset="0"/>
                          <a:ea typeface="+mn-ea"/>
                          <a:cs typeface="Arial" pitchFamily="34" charset="0"/>
                        </a:rPr>
                        <a:t>спользуйте только нетоксичные материалы.</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Храните садовое оборудование, ножницы и острые ножи вне досягаемости детей.</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Обучите ребёнка безопасному использованию инструментов и другого оборудования и внимательно следите за их использованием.</a:t>
                      </a:r>
                    </a:p>
                  </a:txBody>
                  <a:tcPr/>
                </a:tc>
                <a:extLst>
                  <a:ext uri="{0D108BD9-81ED-4DB2-BD59-A6C34878D82A}">
                    <a16:rowId xmlns:a16="http://schemas.microsoft.com/office/drawing/2014/main" val="10001"/>
                  </a:ext>
                </a:extLst>
              </a:tr>
            </a:tbl>
          </a:graphicData>
        </a:graphic>
      </p:graphicFrame>
      <p:sp>
        <p:nvSpPr>
          <p:cNvPr id="8" name="Rectangle 7"/>
          <p:cNvSpPr/>
          <p:nvPr/>
        </p:nvSpPr>
        <p:spPr>
          <a:xfrm>
            <a:off x="3733799" y="1524000"/>
            <a:ext cx="5410201" cy="57912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4250408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
          </a:xfrm>
          <a:prstGeom prst="rect">
            <a:avLst/>
          </a:prstGeom>
          <a:solidFill>
            <a:srgbClr val="8DC63F"/>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effectLst/>
                <a:uLnTx/>
                <a:uFillTx/>
                <a:latin typeface="Arial" pitchFamily="34" charset="0"/>
                <a:ea typeface="+mj-ea"/>
                <a:cs typeface="Arial" pitchFamily="34" charset="0"/>
              </a:rPr>
              <a:t>От 3 до 4 лет</a:t>
            </a:r>
            <a:endParaRPr kumimoji="0" lang="en-US" sz="3600" b="0" i="0" u="none" strike="noStrike" kern="1200" cap="none" spc="0" normalizeH="0" baseline="0" noProof="0" dirty="0">
              <a:ln>
                <a:noFill/>
              </a:ln>
              <a:effectLst/>
              <a:uLnTx/>
              <a:uFillTx/>
              <a:latin typeface="+mj-lt"/>
              <a:ea typeface="+mj-ea"/>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2055245994"/>
              </p:ext>
            </p:extLst>
          </p:nvPr>
        </p:nvGraphicFramePr>
        <p:xfrm>
          <a:off x="0" y="609600"/>
          <a:ext cx="9144000" cy="6429632"/>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1400597">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5486400">
                  <a:extLst>
                    <a:ext uri="{9D8B030D-6E8A-4147-A177-3AD203B41FA5}">
                      <a16:colId xmlns:a16="http://schemas.microsoft.com/office/drawing/2014/main" val="20003"/>
                    </a:ext>
                  </a:extLst>
                </a:gridCol>
              </a:tblGrid>
              <a:tr h="641728">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606672">
                <a:tc>
                  <a:txBody>
                    <a:bodyPr/>
                    <a:lstStyle/>
                    <a:p>
                      <a:r>
                        <a:rPr lang="ru-RU" sz="1600" b="0" dirty="0">
                          <a:latin typeface="Arial" pitchFamily="34" charset="0"/>
                          <a:cs typeface="Arial" pitchFamily="34" charset="0"/>
                        </a:rPr>
                        <a:t>От 3</a:t>
                      </a:r>
                    </a:p>
                    <a:p>
                      <a:r>
                        <a:rPr lang="ru-RU" sz="1600" b="0" dirty="0">
                          <a:latin typeface="Arial" pitchFamily="34" charset="0"/>
                          <a:cs typeface="Arial" pitchFamily="34" charset="0"/>
                        </a:rPr>
                        <a:t>до 4</a:t>
                      </a:r>
                      <a:r>
                        <a:rPr lang="en-US" sz="1600" b="0" dirty="0">
                          <a:latin typeface="Arial" pitchFamily="34" charset="0"/>
                          <a:cs typeface="Arial" pitchFamily="34" charset="0"/>
                        </a:rPr>
                        <a:t> </a:t>
                      </a:r>
                      <a:r>
                        <a:rPr lang="ru-RU" sz="1600" b="0" dirty="0">
                          <a:latin typeface="Arial" pitchFamily="34" charset="0"/>
                          <a:cs typeface="Arial" pitchFamily="34" charset="0"/>
                        </a:rPr>
                        <a:t>лет</a:t>
                      </a:r>
                      <a:endParaRPr lang="en-US" sz="1600" b="0" dirty="0">
                        <a:latin typeface="Arial" pitchFamily="34" charset="0"/>
                        <a:cs typeface="Arial" pitchFamily="34" charset="0"/>
                      </a:endParaRPr>
                    </a:p>
                    <a:p>
                      <a:endParaRPr lang="en-US" sz="1600" b="0" dirty="0">
                        <a:latin typeface="Arial" pitchFamily="34" charset="0"/>
                        <a:cs typeface="Arial" pitchFamily="34" charset="0"/>
                      </a:endParaRPr>
                    </a:p>
                  </a:txBody>
                  <a:tcPr/>
                </a:tc>
                <a:tc>
                  <a:txBody>
                    <a:bodyPr/>
                    <a:lstStyle/>
                    <a:p>
                      <a:pPr>
                        <a:buFont typeface="Arial" pitchFamily="34" charset="0"/>
                        <a:buChar char="•"/>
                      </a:pPr>
                      <a:r>
                        <a:rPr lang="en-US" sz="1600" b="0"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Начинает</a:t>
                      </a:r>
                    </a:p>
                    <a:p>
                      <a:pPr>
                        <a:buFont typeface="Arial" pitchFamily="34" charset="0"/>
                        <a:buNone/>
                      </a:pPr>
                      <a:r>
                        <a:rPr lang="ru-RU" sz="1600" b="0" i="0" u="none" strike="noStrike" kern="1200" dirty="0">
                          <a:solidFill>
                            <a:schemeClr val="dk1"/>
                          </a:solidFill>
                          <a:latin typeface="Arial" pitchFamily="34" charset="0"/>
                          <a:ea typeface="+mn-ea"/>
                          <a:cs typeface="Arial" pitchFamily="34" charset="0"/>
                        </a:rPr>
                        <a:t>делать выбор</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Полон энергии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Ждёт одобрения и внимания</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Дорожные травмы</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Ожоги</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Травмы на игровой площадке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Отравле-ния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Использо-</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600" b="0" i="0" u="none" strike="noStrike" kern="1200" dirty="0">
                          <a:solidFill>
                            <a:schemeClr val="dk1"/>
                          </a:solidFill>
                          <a:latin typeface="Arial" pitchFamily="34" charset="0"/>
                          <a:ea typeface="+mn-ea"/>
                          <a:cs typeface="Arial" pitchFamily="34" charset="0"/>
                        </a:rPr>
                        <a:t>вание инструмен-</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600" b="0" i="0" u="none" strike="noStrike" kern="1200" dirty="0">
                          <a:solidFill>
                            <a:schemeClr val="dk1"/>
                          </a:solidFill>
                          <a:latin typeface="Arial" pitchFamily="34" charset="0"/>
                          <a:ea typeface="+mn-ea"/>
                          <a:cs typeface="Arial" pitchFamily="34" charset="0"/>
                        </a:rPr>
                        <a:t>тов и оборудо-вания</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1800" b="0" i="0" u="none" strike="noStrike" kern="1200" dirty="0">
                          <a:solidFill>
                            <a:schemeClr val="dk1"/>
                          </a:solidFill>
                          <a:latin typeface="+mn-lt"/>
                          <a:ea typeface="+mn-ea"/>
                          <a:cs typeface="+mn-cs"/>
                        </a:rPr>
                        <a:t> </a:t>
                      </a:r>
                      <a:r>
                        <a:rPr lang="ru-RU" sz="1500" b="0" i="0" u="none" strike="noStrike" kern="1200" dirty="0">
                          <a:solidFill>
                            <a:schemeClr val="dk1"/>
                          </a:solidFill>
                          <a:latin typeface="Arial" pitchFamily="34" charset="0"/>
                          <a:ea typeface="+mn-ea"/>
                          <a:cs typeface="Arial" pitchFamily="34" charset="0"/>
                        </a:rPr>
                        <a:t>Проверяйте и содержите в порядке оборудование для игровых площадок на</a:t>
                      </a:r>
                      <a:r>
                        <a:rPr lang="ru-RU" sz="1500" b="0" i="0" u="none" strike="noStrike" kern="1200" baseline="0" dirty="0">
                          <a:solidFill>
                            <a:schemeClr val="dk1"/>
                          </a:solidFill>
                          <a:latin typeface="Arial" pitchFamily="34" charset="0"/>
                          <a:ea typeface="+mn-ea"/>
                          <a:cs typeface="Arial" pitchFamily="34" charset="0"/>
                        </a:rPr>
                        <a:t> улице и внутри помещения.</a:t>
                      </a:r>
                    </a:p>
                    <a:p>
                      <a:pPr>
                        <a:buFont typeface="Arial" pitchFamily="34" charset="0"/>
                        <a:buChar char="•"/>
                      </a:pPr>
                      <a:r>
                        <a:rPr lang="ru-RU" sz="1500" b="0" i="0" u="none" strike="noStrike" kern="1200" baseline="0" dirty="0">
                          <a:solidFill>
                            <a:schemeClr val="dk1"/>
                          </a:solidFill>
                          <a:latin typeface="Arial" pitchFamily="34" charset="0"/>
                          <a:ea typeface="+mn-ea"/>
                          <a:cs typeface="Arial" pitchFamily="34" charset="0"/>
                        </a:rPr>
                        <a:t> Ребёнок </a:t>
                      </a:r>
                      <a:r>
                        <a:rPr lang="ru-RU" sz="1500" b="0" i="0" u="none" strike="noStrike" kern="1200" dirty="0">
                          <a:solidFill>
                            <a:schemeClr val="dk1"/>
                          </a:solidFill>
                          <a:latin typeface="Arial" pitchFamily="34" charset="0"/>
                          <a:ea typeface="+mn-ea"/>
                          <a:cs typeface="Arial" pitchFamily="34" charset="0"/>
                        </a:rPr>
                        <a:t>должен использовать соответствующее возрасту и росту оборудование.</a:t>
                      </a:r>
                    </a:p>
                    <a:p>
                      <a:pPr>
                        <a:buFont typeface="Arial" pitchFamily="34" charset="0"/>
                        <a:buChar char="•"/>
                      </a:pPr>
                      <a:r>
                        <a:rPr lang="ru-RU" sz="1500" b="0" i="0" u="none" strike="noStrike" kern="1200" dirty="0">
                          <a:solidFill>
                            <a:schemeClr val="dk1"/>
                          </a:solidFill>
                          <a:latin typeface="Arial" pitchFamily="34" charset="0"/>
                          <a:ea typeface="+mn-ea"/>
                          <a:cs typeface="Arial" pitchFamily="34" charset="0"/>
                        </a:rPr>
                        <a:t> Поверхность под и вокруг игрового оборудования должна быть мягкой и амортизирующей. </a:t>
                      </a:r>
                    </a:p>
                    <a:p>
                      <a:pPr>
                        <a:buFont typeface="Arial" pitchFamily="34" charset="0"/>
                        <a:buChar char="•"/>
                      </a:pPr>
                      <a:r>
                        <a:rPr lang="ru-RU" sz="1500" b="0" i="0" u="none" strike="noStrike" kern="1200" dirty="0">
                          <a:solidFill>
                            <a:schemeClr val="dk1"/>
                          </a:solidFill>
                          <a:latin typeface="Arial" pitchFamily="34" charset="0"/>
                          <a:ea typeface="+mn-ea"/>
                          <a:cs typeface="Arial" pitchFamily="34" charset="0"/>
                        </a:rPr>
                        <a:t> Убедитесь, что ребёнок одет надлежащим образом, чтобы избежать удушения (на рубашке или куртке</a:t>
                      </a:r>
                      <a:r>
                        <a:rPr lang="ru-RU" sz="1500" b="0" i="0" u="none" strike="noStrike" kern="1200" baseline="0" dirty="0">
                          <a:solidFill>
                            <a:schemeClr val="dk1"/>
                          </a:solidFill>
                          <a:latin typeface="Arial" pitchFamily="34" charset="0"/>
                          <a:ea typeface="+mn-ea"/>
                          <a:cs typeface="Arial" pitchFamily="34" charset="0"/>
                        </a:rPr>
                        <a:t> нет завязок</a:t>
                      </a:r>
                      <a:r>
                        <a:rPr lang="ru-RU" sz="1500" b="0" i="0" u="none" strike="noStrike" kern="1200" dirty="0">
                          <a:solidFill>
                            <a:schemeClr val="dk1"/>
                          </a:solidFill>
                          <a:latin typeface="Arial" pitchFamily="34" charset="0"/>
                          <a:ea typeface="+mn-ea"/>
                          <a:cs typeface="Arial" pitchFamily="34" charset="0"/>
                        </a:rPr>
                        <a:t>). </a:t>
                      </a:r>
                    </a:p>
                    <a:p>
                      <a:pPr>
                        <a:buFont typeface="Arial" pitchFamily="34" charset="0"/>
                        <a:buChar char="•"/>
                      </a:pPr>
                      <a:r>
                        <a:rPr lang="ru-RU" sz="1500" b="0" i="0" u="none" strike="noStrike" kern="1200" dirty="0">
                          <a:solidFill>
                            <a:schemeClr val="dk1"/>
                          </a:solidFill>
                          <a:latin typeface="Arial" pitchFamily="34" charset="0"/>
                          <a:ea typeface="+mn-ea"/>
                          <a:cs typeface="Arial" pitchFamily="34" charset="0"/>
                        </a:rPr>
                        <a:t> Храните предметы домашнего обихода, лекарства и косметику вне досягаемости ребёнка. </a:t>
                      </a:r>
                    </a:p>
                    <a:p>
                      <a:pPr>
                        <a:buFont typeface="Arial" pitchFamily="34" charset="0"/>
                        <a:buChar char="•"/>
                      </a:pPr>
                      <a:r>
                        <a:rPr lang="ru-RU" sz="1500" b="0" i="0" u="none" strike="noStrike" kern="1200" dirty="0">
                          <a:solidFill>
                            <a:schemeClr val="dk1"/>
                          </a:solidFill>
                          <a:latin typeface="Arial" pitchFamily="34" charset="0"/>
                          <a:ea typeface="+mn-ea"/>
                          <a:cs typeface="Arial" pitchFamily="34" charset="0"/>
                        </a:rPr>
                        <a:t> Объясните ребёнку различие между едой и непищевыми продуктами, а также тому, что нельзя есть.</a:t>
                      </a:r>
                    </a:p>
                    <a:p>
                      <a:pPr>
                        <a:buFont typeface="Arial" pitchFamily="34" charset="0"/>
                        <a:buChar char="•"/>
                      </a:pPr>
                      <a:r>
                        <a:rPr lang="ru-RU" sz="1500" b="0" i="0" u="none" strike="noStrike" kern="1200" dirty="0">
                          <a:solidFill>
                            <a:schemeClr val="dk1"/>
                          </a:solidFill>
                          <a:latin typeface="Arial" pitchFamily="34" charset="0"/>
                          <a:ea typeface="+mn-ea"/>
                          <a:cs typeface="Arial" pitchFamily="34" charset="0"/>
                        </a:rPr>
                        <a:t> Внимательно следите за ребёнком во время занятий по изобразительному искусству и ремёслам с использованием красок, кистей, пасты и других материалов.</a:t>
                      </a:r>
                      <a:r>
                        <a:rPr lang="ru-RU" sz="1500" b="0" i="0" u="none" strike="noStrike" kern="1200" baseline="0" dirty="0">
                          <a:solidFill>
                            <a:schemeClr val="dk1"/>
                          </a:solidFill>
                          <a:latin typeface="Arial" pitchFamily="34" charset="0"/>
                          <a:ea typeface="+mn-ea"/>
                          <a:cs typeface="Arial" pitchFamily="34" charset="0"/>
                        </a:rPr>
                        <a:t> И</a:t>
                      </a:r>
                      <a:r>
                        <a:rPr lang="ru-RU" sz="1500" b="0" i="0" u="none" strike="noStrike" kern="1200" dirty="0">
                          <a:solidFill>
                            <a:schemeClr val="dk1"/>
                          </a:solidFill>
                          <a:latin typeface="Arial" pitchFamily="34" charset="0"/>
                          <a:ea typeface="+mn-ea"/>
                          <a:cs typeface="Arial" pitchFamily="34" charset="0"/>
                        </a:rPr>
                        <a:t>спользуйте только нетоксичные материалы.</a:t>
                      </a:r>
                    </a:p>
                    <a:p>
                      <a:pPr>
                        <a:buFont typeface="Arial" pitchFamily="34" charset="0"/>
                        <a:buChar char="•"/>
                      </a:pPr>
                      <a:r>
                        <a:rPr lang="ru-RU" sz="1500" b="0" i="0" u="none" strike="noStrike" kern="1200" dirty="0">
                          <a:solidFill>
                            <a:schemeClr val="dk1"/>
                          </a:solidFill>
                          <a:latin typeface="Arial" pitchFamily="34" charset="0"/>
                          <a:ea typeface="+mn-ea"/>
                          <a:cs typeface="Arial" pitchFamily="34" charset="0"/>
                        </a:rPr>
                        <a:t> Храните садовое оборудование, ножницы и острые ножи вне досягаемости детей.</a:t>
                      </a:r>
                    </a:p>
                    <a:p>
                      <a:pPr>
                        <a:buFont typeface="Arial" pitchFamily="34" charset="0"/>
                        <a:buChar char="•"/>
                      </a:pPr>
                      <a:r>
                        <a:rPr lang="ru-RU" sz="1500" b="0" i="0" u="none" strike="noStrike" kern="1200" dirty="0">
                          <a:solidFill>
                            <a:schemeClr val="dk1"/>
                          </a:solidFill>
                          <a:latin typeface="Arial" pitchFamily="34" charset="0"/>
                          <a:ea typeface="+mn-ea"/>
                          <a:cs typeface="Arial" pitchFamily="34" charset="0"/>
                        </a:rPr>
                        <a:t> Обучите ребёнка безопасному использованию инструментов и другого оборудования и внимательно следите за их использованием.</a:t>
                      </a:r>
                    </a:p>
                  </a:txBody>
                  <a:tcPr/>
                </a:tc>
                <a:extLst>
                  <a:ext uri="{0D108BD9-81ED-4DB2-BD59-A6C34878D82A}">
                    <a16:rowId xmlns:a16="http://schemas.microsoft.com/office/drawing/2014/main" val="10001"/>
                  </a:ext>
                </a:extLst>
              </a:tr>
            </a:tbl>
          </a:graphicData>
        </a:graphic>
      </p:graphicFrame>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1874395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3999" cy="685800"/>
          </a:xfrm>
          <a:prstGeom prst="rect">
            <a:avLst/>
          </a:prstGeom>
          <a:solidFill>
            <a:srgbClr val="8DC63F"/>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effectLst/>
                <a:uLnTx/>
                <a:uFillTx/>
                <a:latin typeface="Arial" pitchFamily="34" charset="0"/>
                <a:ea typeface="+mj-ea"/>
                <a:cs typeface="Arial" pitchFamily="34" charset="0"/>
              </a:rPr>
              <a:t>От 5 лет и старше</a:t>
            </a:r>
            <a:endParaRPr kumimoji="0" lang="en-US" sz="3600" b="0" i="0" u="none" strike="noStrike" kern="1200" cap="none" spc="0" normalizeH="0" baseline="0" noProof="0" dirty="0">
              <a:ln>
                <a:noFill/>
              </a:ln>
              <a:effectLst/>
              <a:uLnTx/>
              <a:uFillTx/>
              <a:latin typeface="+mj-lt"/>
              <a:ea typeface="+mj-ea"/>
              <a:cs typeface="+mj-cs"/>
            </a:endParaRPr>
          </a:p>
        </p:txBody>
      </p:sp>
      <p:graphicFrame>
        <p:nvGraphicFramePr>
          <p:cNvPr id="6" name="Table 5"/>
          <p:cNvGraphicFramePr>
            <a:graphicFrameLocks noGrp="1"/>
          </p:cNvGraphicFramePr>
          <p:nvPr/>
        </p:nvGraphicFramePr>
        <p:xfrm>
          <a:off x="0" y="609600"/>
          <a:ext cx="9144000" cy="6429632"/>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1552997">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5486400">
                  <a:extLst>
                    <a:ext uri="{9D8B030D-6E8A-4147-A177-3AD203B41FA5}">
                      <a16:colId xmlns:a16="http://schemas.microsoft.com/office/drawing/2014/main" val="20003"/>
                    </a:ext>
                  </a:extLst>
                </a:gridCol>
              </a:tblGrid>
              <a:tr h="641728">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606672">
                <a:tc>
                  <a:txBody>
                    <a:bodyPr/>
                    <a:lstStyle/>
                    <a:p>
                      <a:r>
                        <a:rPr lang="ru-RU" sz="1600" b="0" dirty="0">
                          <a:latin typeface="Arial" pitchFamily="34" charset="0"/>
                          <a:cs typeface="Arial" pitchFamily="34" charset="0"/>
                        </a:rPr>
                        <a:t>От 5</a:t>
                      </a:r>
                    </a:p>
                    <a:p>
                      <a:r>
                        <a:rPr lang="ru-RU" sz="1600" b="0" dirty="0">
                          <a:latin typeface="Arial" pitchFamily="34" charset="0"/>
                          <a:cs typeface="Arial" pitchFamily="34" charset="0"/>
                        </a:rPr>
                        <a:t>лет и стар-ше</a:t>
                      </a:r>
                      <a:endParaRPr lang="en-US" sz="1600" b="0" dirty="0">
                        <a:latin typeface="Arial" pitchFamily="34" charset="0"/>
                        <a:cs typeface="Arial" pitchFamily="34" charset="0"/>
                      </a:endParaRPr>
                    </a:p>
                    <a:p>
                      <a:endParaRPr lang="en-US" sz="1600" b="0" dirty="0">
                        <a:latin typeface="Arial" pitchFamily="34" charset="0"/>
                        <a:cs typeface="Arial" pitchFamily="34" charset="0"/>
                      </a:endParaRPr>
                    </a:p>
                  </a:txBody>
                  <a:tcPr/>
                </a:tc>
                <a:tc>
                  <a:txBody>
                    <a:bodyPr/>
                    <a:lstStyle/>
                    <a:p>
                      <a:pPr>
                        <a:buFont typeface="Arial" pitchFamily="34" charset="0"/>
                        <a:buChar char="•"/>
                      </a:pPr>
                      <a:r>
                        <a:rPr lang="en-US" sz="1600" b="0"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Стал сильнее</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Любит исследовать окрестности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Задаёт много вопросов в поисках информации</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Будет искать, с  кем бы поиграть</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Становится спортивным</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Планирует и реализует идеи</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Дорож-ные травмы</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Ожоги</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Травмы на игровой площаде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Оружие</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1800" b="0" i="0" u="none" strike="noStrike" kern="1200" dirty="0">
                          <a:solidFill>
                            <a:schemeClr val="dk1"/>
                          </a:solidFill>
                          <a:latin typeface="+mn-lt"/>
                          <a:ea typeface="+mn-ea"/>
                          <a:cs typeface="+mn-cs"/>
                        </a:rPr>
                        <a:t> </a:t>
                      </a:r>
                      <a:r>
                        <a:rPr lang="ru-RU" sz="1400" b="0" i="0" u="none" strike="noStrike" kern="1200" dirty="0">
                          <a:solidFill>
                            <a:schemeClr val="dk1"/>
                          </a:solidFill>
                          <a:latin typeface="Arial" pitchFamily="34" charset="0"/>
                          <a:ea typeface="+mn-ea"/>
                          <a:cs typeface="Arial" pitchFamily="34" charset="0"/>
                        </a:rPr>
                        <a:t>Обучите детей правилам безопасности для пешеходов и правилам дорожного движения.</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Старшие дети должны быть пристёгнуты ремнями безопасности.</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Всегда используйте шлемы даже на велосипедах с тренировочными колёсами или на трёхколёсных велосипедах.</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Научите детей ложиться и катиться при возгорании одежды.</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Практикуйте</a:t>
                      </a:r>
                      <a:r>
                        <a:rPr lang="ru-RU" sz="1400" b="0" i="0" u="none" strike="noStrike" kern="1200" baseline="0" dirty="0">
                          <a:solidFill>
                            <a:schemeClr val="dk1"/>
                          </a:solidFill>
                          <a:latin typeface="Arial" pitchFamily="34" charset="0"/>
                          <a:ea typeface="+mn-ea"/>
                          <a:cs typeface="Arial" pitchFamily="34" charset="0"/>
                        </a:rPr>
                        <a:t> эвакуацию</a:t>
                      </a:r>
                      <a:r>
                        <a:rPr lang="ru-RU" sz="1400" b="0" i="0" u="none" strike="noStrike" kern="1200" dirty="0">
                          <a:solidFill>
                            <a:schemeClr val="dk1"/>
                          </a:solidFill>
                          <a:latin typeface="Arial" pitchFamily="34" charset="0"/>
                          <a:ea typeface="+mn-ea"/>
                          <a:cs typeface="Arial" pitchFamily="34" charset="0"/>
                        </a:rPr>
                        <a:t>, чтобы ребёнок стал знаком с маршрутом эвакуации и звуком дымовой сигнализации.</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Храните спички и зажигалки подальше от детей.</a:t>
                      </a:r>
                    </a:p>
                    <a:p>
                      <a:pPr>
                        <a:buFont typeface="Arial" pitchFamily="34" charset="0"/>
                        <a:buNone/>
                      </a:pPr>
                      <a:r>
                        <a:rPr lang="ru-RU" sz="1400" b="0" i="0" u="none" strike="noStrike" kern="1200" dirty="0">
                          <a:solidFill>
                            <a:schemeClr val="dk1"/>
                          </a:solidFill>
                          <a:latin typeface="Arial" pitchFamily="34" charset="0"/>
                          <a:ea typeface="+mn-ea"/>
                          <a:cs typeface="Arial" pitchFamily="34" charset="0"/>
                        </a:rPr>
                        <a:t>Объясните</a:t>
                      </a:r>
                      <a:r>
                        <a:rPr lang="ru-RU" sz="1400" b="0" i="0" u="none" strike="noStrike" kern="1200" baseline="0" dirty="0">
                          <a:solidFill>
                            <a:schemeClr val="dk1"/>
                          </a:solidFill>
                          <a:latin typeface="Arial" pitchFamily="34" charset="0"/>
                          <a:ea typeface="+mn-ea"/>
                          <a:cs typeface="Arial" pitchFamily="34" charset="0"/>
                        </a:rPr>
                        <a:t> необходимость</a:t>
                      </a:r>
                      <a:r>
                        <a:rPr lang="ru-RU" sz="1400" b="0" i="0" u="none" strike="noStrike" kern="1200" dirty="0">
                          <a:solidFill>
                            <a:schemeClr val="dk1"/>
                          </a:solidFill>
                          <a:latin typeface="Arial" pitchFamily="34" charset="0"/>
                          <a:ea typeface="+mn-ea"/>
                          <a:cs typeface="Arial" pitchFamily="34" charset="0"/>
                        </a:rPr>
                        <a:t> приносить взрослым найденные спички.</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Проверяйте и содержите в порядке оборудование для игровых площадок на</a:t>
                      </a:r>
                      <a:r>
                        <a:rPr lang="ru-RU" sz="1400" b="0" i="0" u="none" strike="noStrike" kern="1200" baseline="0" dirty="0">
                          <a:solidFill>
                            <a:schemeClr val="dk1"/>
                          </a:solidFill>
                          <a:latin typeface="Arial" pitchFamily="34" charset="0"/>
                          <a:ea typeface="+mn-ea"/>
                          <a:cs typeface="Arial" pitchFamily="34" charset="0"/>
                        </a:rPr>
                        <a:t> улице и внутри помещения.</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Ребёнок </a:t>
                      </a:r>
                      <a:r>
                        <a:rPr lang="ru-RU" sz="1400" b="0" i="0" u="none" strike="noStrike" kern="1200" dirty="0">
                          <a:solidFill>
                            <a:schemeClr val="dk1"/>
                          </a:solidFill>
                          <a:latin typeface="Arial" pitchFamily="34" charset="0"/>
                          <a:ea typeface="+mn-ea"/>
                          <a:cs typeface="Arial" pitchFamily="34" charset="0"/>
                        </a:rPr>
                        <a:t>должен использовать соответствующее возрасту и росту оборудование.</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Поверхность под и вокруг игрового оборудования должна быть мягкой и амортизирующей.</a:t>
                      </a: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Используйте специально одобренные поверхностные материалы. </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Учите детей правилам безопасности во время игр</a:t>
                      </a:r>
                    </a:p>
                    <a:p>
                      <a:pPr>
                        <a:buFont typeface="Arial" pitchFamily="34" charset="0"/>
                        <a:buNone/>
                      </a:pPr>
                      <a:r>
                        <a:rPr lang="ru-RU" sz="1400" b="0" i="0" u="none" strike="noStrike" kern="1200" dirty="0">
                          <a:solidFill>
                            <a:schemeClr val="dk1"/>
                          </a:solidFill>
                          <a:latin typeface="Arial" pitchFamily="34" charset="0"/>
                          <a:ea typeface="+mn-ea"/>
                          <a:cs typeface="Arial" pitchFamily="34" charset="0"/>
                        </a:rPr>
                        <a:t>и поощряйте их сткладывать игрушки после игры.</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Не храните на территории детсада пистолеты или любое другое оружие.</a:t>
                      </a:r>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3733799" y="1524000"/>
            <a:ext cx="5410201" cy="53340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65679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3999" cy="685800"/>
          </a:xfrm>
          <a:prstGeom prst="rect">
            <a:avLst/>
          </a:prstGeom>
          <a:solidFill>
            <a:srgbClr val="8DC63F"/>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effectLst/>
                <a:uLnTx/>
                <a:uFillTx/>
                <a:latin typeface="Arial" pitchFamily="34" charset="0"/>
                <a:ea typeface="+mj-ea"/>
                <a:cs typeface="Arial" pitchFamily="34" charset="0"/>
              </a:rPr>
              <a:t>От 5 лет и старше</a:t>
            </a:r>
            <a:endParaRPr kumimoji="0" lang="en-US" sz="3600" b="0" i="0" u="none" strike="noStrike" kern="1200" cap="none" spc="0" normalizeH="0" baseline="0" noProof="0" dirty="0">
              <a:ln>
                <a:noFill/>
              </a:ln>
              <a:effectLst/>
              <a:uLnTx/>
              <a:uFillTx/>
              <a:latin typeface="+mj-lt"/>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1750684081"/>
              </p:ext>
            </p:extLst>
          </p:nvPr>
        </p:nvGraphicFramePr>
        <p:xfrm>
          <a:off x="0" y="609600"/>
          <a:ext cx="9144000" cy="6429632"/>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1552997">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5486400">
                  <a:extLst>
                    <a:ext uri="{9D8B030D-6E8A-4147-A177-3AD203B41FA5}">
                      <a16:colId xmlns:a16="http://schemas.microsoft.com/office/drawing/2014/main" val="20003"/>
                    </a:ext>
                  </a:extLst>
                </a:gridCol>
              </a:tblGrid>
              <a:tr h="641728">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606672">
                <a:tc>
                  <a:txBody>
                    <a:bodyPr/>
                    <a:lstStyle/>
                    <a:p>
                      <a:r>
                        <a:rPr lang="ru-RU" sz="1600" b="0" dirty="0">
                          <a:latin typeface="Arial" pitchFamily="34" charset="0"/>
                          <a:cs typeface="Arial" pitchFamily="34" charset="0"/>
                        </a:rPr>
                        <a:t>От 5</a:t>
                      </a:r>
                    </a:p>
                    <a:p>
                      <a:r>
                        <a:rPr lang="ru-RU" sz="1600" b="0" dirty="0">
                          <a:latin typeface="Arial" pitchFamily="34" charset="0"/>
                          <a:cs typeface="Arial" pitchFamily="34" charset="0"/>
                        </a:rPr>
                        <a:t>лет и стар-ше</a:t>
                      </a:r>
                      <a:endParaRPr lang="en-US" sz="1600" b="0" dirty="0">
                        <a:latin typeface="Arial" pitchFamily="34" charset="0"/>
                        <a:cs typeface="Arial" pitchFamily="34" charset="0"/>
                      </a:endParaRPr>
                    </a:p>
                    <a:p>
                      <a:endParaRPr lang="en-US" sz="1600" b="0" dirty="0">
                        <a:latin typeface="Arial" pitchFamily="34" charset="0"/>
                        <a:cs typeface="Arial" pitchFamily="34" charset="0"/>
                      </a:endParaRPr>
                    </a:p>
                  </a:txBody>
                  <a:tcPr/>
                </a:tc>
                <a:tc>
                  <a:txBody>
                    <a:bodyPr/>
                    <a:lstStyle/>
                    <a:p>
                      <a:pPr>
                        <a:buFont typeface="Arial" pitchFamily="34" charset="0"/>
                        <a:buChar char="•"/>
                      </a:pPr>
                      <a:r>
                        <a:rPr lang="en-US" sz="1600" b="0"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Стал сильнее</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Любит исследовать окрестности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Задаёт много вопросов в поисках информации</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Будет искать, с  кем бы поиграть</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Становится спортивным</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Планирует и реализует идеи</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Дорож-ные травмы</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Ожоги</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Травмы на игровой площаде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Оружие</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1800" b="0" i="0" u="none" strike="noStrike" kern="1200" dirty="0">
                          <a:solidFill>
                            <a:schemeClr val="dk1"/>
                          </a:solidFill>
                          <a:latin typeface="+mn-lt"/>
                          <a:ea typeface="+mn-ea"/>
                          <a:cs typeface="+mn-cs"/>
                        </a:rPr>
                        <a:t> </a:t>
                      </a:r>
                      <a:r>
                        <a:rPr lang="ru-RU" sz="1400" b="0" i="0" u="none" strike="noStrike" kern="1200" dirty="0">
                          <a:solidFill>
                            <a:schemeClr val="dk1"/>
                          </a:solidFill>
                          <a:latin typeface="Arial" pitchFamily="34" charset="0"/>
                          <a:ea typeface="+mn-ea"/>
                          <a:cs typeface="Arial" pitchFamily="34" charset="0"/>
                        </a:rPr>
                        <a:t>Обучите детей правилам безопасности для пешеходов и правилам дорожного движения.</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Старшие дети должны быть пристёгнуты ремнями безопасности.</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Всегда используйте шлемы даже на велосипедах с тренировочными колёсами или на трёхколёсных велосипедах.</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Научите детей ложиться и катиться при возгорании одежды.</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Практикуйте</a:t>
                      </a:r>
                      <a:r>
                        <a:rPr lang="ru-RU" sz="1400" b="0" i="0" u="none" strike="noStrike" kern="1200" baseline="0" dirty="0">
                          <a:solidFill>
                            <a:schemeClr val="dk1"/>
                          </a:solidFill>
                          <a:latin typeface="Arial" pitchFamily="34" charset="0"/>
                          <a:ea typeface="+mn-ea"/>
                          <a:cs typeface="Arial" pitchFamily="34" charset="0"/>
                        </a:rPr>
                        <a:t> эвакуацию</a:t>
                      </a:r>
                      <a:r>
                        <a:rPr lang="ru-RU" sz="1400" b="0" i="0" u="none" strike="noStrike" kern="1200" dirty="0">
                          <a:solidFill>
                            <a:schemeClr val="dk1"/>
                          </a:solidFill>
                          <a:latin typeface="Arial" pitchFamily="34" charset="0"/>
                          <a:ea typeface="+mn-ea"/>
                          <a:cs typeface="Arial" pitchFamily="34" charset="0"/>
                        </a:rPr>
                        <a:t>, чтобы ребёнок стал знаком с маршрутом эвакуации и звуком дымовой сигнализации.</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Храните спички и зажигалки подальше от детей.</a:t>
                      </a:r>
                    </a:p>
                    <a:p>
                      <a:pPr>
                        <a:buFont typeface="Arial" pitchFamily="34" charset="0"/>
                        <a:buNone/>
                      </a:pPr>
                      <a:r>
                        <a:rPr lang="ru-RU" sz="1400" b="0" i="0" u="none" strike="noStrike" kern="1200" dirty="0">
                          <a:solidFill>
                            <a:schemeClr val="dk1"/>
                          </a:solidFill>
                          <a:latin typeface="Arial" pitchFamily="34" charset="0"/>
                          <a:ea typeface="+mn-ea"/>
                          <a:cs typeface="Arial" pitchFamily="34" charset="0"/>
                        </a:rPr>
                        <a:t>Объясните</a:t>
                      </a:r>
                      <a:r>
                        <a:rPr lang="ru-RU" sz="1400" b="0" i="0" u="none" strike="noStrike" kern="1200" baseline="0" dirty="0">
                          <a:solidFill>
                            <a:schemeClr val="dk1"/>
                          </a:solidFill>
                          <a:latin typeface="Arial" pitchFamily="34" charset="0"/>
                          <a:ea typeface="+mn-ea"/>
                          <a:cs typeface="Arial" pitchFamily="34" charset="0"/>
                        </a:rPr>
                        <a:t> необходимость</a:t>
                      </a:r>
                      <a:r>
                        <a:rPr lang="ru-RU" sz="1400" b="0" i="0" u="none" strike="noStrike" kern="1200" dirty="0">
                          <a:solidFill>
                            <a:schemeClr val="dk1"/>
                          </a:solidFill>
                          <a:latin typeface="Arial" pitchFamily="34" charset="0"/>
                          <a:ea typeface="+mn-ea"/>
                          <a:cs typeface="Arial" pitchFamily="34" charset="0"/>
                        </a:rPr>
                        <a:t> приносить взрослым найденные спички.</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Проверяйте и содержите в порядке оборудование для игровых площадок на</a:t>
                      </a:r>
                      <a:r>
                        <a:rPr lang="ru-RU" sz="1400" b="0" i="0" u="none" strike="noStrike" kern="1200" baseline="0" dirty="0">
                          <a:solidFill>
                            <a:schemeClr val="dk1"/>
                          </a:solidFill>
                          <a:latin typeface="Arial" pitchFamily="34" charset="0"/>
                          <a:ea typeface="+mn-ea"/>
                          <a:cs typeface="Arial" pitchFamily="34" charset="0"/>
                        </a:rPr>
                        <a:t> улице и внутри помещения.</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Ребёнок </a:t>
                      </a:r>
                      <a:r>
                        <a:rPr lang="ru-RU" sz="1400" b="0" i="0" u="none" strike="noStrike" kern="1200" dirty="0">
                          <a:solidFill>
                            <a:schemeClr val="dk1"/>
                          </a:solidFill>
                          <a:latin typeface="Arial" pitchFamily="34" charset="0"/>
                          <a:ea typeface="+mn-ea"/>
                          <a:cs typeface="Arial" pitchFamily="34" charset="0"/>
                        </a:rPr>
                        <a:t>должен использовать соответствующее возрасту и росту оборудование.</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Поверхность под и вокруг игрового оборудования должна быть мягкой и амортизирующей.</a:t>
                      </a: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Используйте специально одобренные поверхностные материалы. </a:t>
                      </a:r>
                    </a:p>
                    <a:p>
                      <a:pPr>
                        <a:buFont typeface="Arial" pitchFamily="34" charset="0"/>
                        <a:buChar char="•"/>
                      </a:pPr>
                      <a:r>
                        <a:rPr lang="ru-RU" sz="1400" b="0" i="0" u="none" strike="noStrike" kern="1200" dirty="0">
                          <a:solidFill>
                            <a:schemeClr val="dk1"/>
                          </a:solidFill>
                          <a:latin typeface="Arial" pitchFamily="34" charset="0"/>
                          <a:ea typeface="+mn-ea"/>
                          <a:cs typeface="Arial" pitchFamily="34" charset="0"/>
                        </a:rPr>
                        <a:t> Учите детей правилам безопасности во время игр</a:t>
                      </a:r>
                    </a:p>
                    <a:p>
                      <a:pPr>
                        <a:buFont typeface="Arial" pitchFamily="34" charset="0"/>
                        <a:buNone/>
                      </a:pPr>
                      <a:r>
                        <a:rPr lang="ru-RU" sz="1400" b="0" i="0" u="none" strike="noStrike" kern="1200" dirty="0">
                          <a:solidFill>
                            <a:schemeClr val="dk1"/>
                          </a:solidFill>
                          <a:latin typeface="Arial" pitchFamily="34" charset="0"/>
                          <a:ea typeface="+mn-ea"/>
                          <a:cs typeface="Arial" pitchFamily="34" charset="0"/>
                        </a:rPr>
                        <a:t>и приучайте их складывать игрушки после игры.</a:t>
                      </a:r>
                    </a:p>
                    <a:p>
                      <a:pPr>
                        <a:buFont typeface="Arial" pitchFamily="34" charset="0"/>
                        <a:buChar char="•"/>
                      </a:pPr>
                      <a:r>
                        <a:rPr lang="ru-RU" sz="1400" b="0" i="0" u="none" strike="noStrike" kern="1200" baseline="0" dirty="0">
                          <a:solidFill>
                            <a:schemeClr val="dk1"/>
                          </a:solidFill>
                          <a:latin typeface="Arial" pitchFamily="34" charset="0"/>
                          <a:ea typeface="+mn-ea"/>
                          <a:cs typeface="Arial" pitchFamily="34" charset="0"/>
                        </a:rPr>
                        <a:t> </a:t>
                      </a:r>
                      <a:r>
                        <a:rPr lang="ru-RU" sz="1400" b="0" i="0" u="none" strike="noStrike" kern="1200" dirty="0">
                          <a:solidFill>
                            <a:schemeClr val="dk1"/>
                          </a:solidFill>
                          <a:latin typeface="Arial" pitchFamily="34" charset="0"/>
                          <a:ea typeface="+mn-ea"/>
                          <a:cs typeface="Arial" pitchFamily="34" charset="0"/>
                        </a:rPr>
                        <a:t>Не храните на территории детсада пистолеты или любое другое оружие.</a:t>
                      </a:r>
                    </a:p>
                  </a:txBody>
                  <a:tcPr/>
                </a:tc>
                <a:extLst>
                  <a:ext uri="{0D108BD9-81ED-4DB2-BD59-A6C34878D82A}">
                    <a16:rowId xmlns:a16="http://schemas.microsoft.com/office/drawing/2014/main" val="10001"/>
                  </a:ext>
                </a:extLst>
              </a:tr>
            </a:tbl>
          </a:graphicData>
        </a:graphic>
      </p:graphicFrame>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612268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a:solidFill>
            <a:srgbClr val="8DC63F"/>
          </a:solidFill>
        </p:spPr>
        <p:txBody>
          <a:bodyPr>
            <a:normAutofit/>
          </a:bodyPr>
          <a:lstStyle/>
          <a:p>
            <a:r>
              <a:rPr lang="ru-RU" sz="3600" b="1" dirty="0">
                <a:latin typeface="Arial" pitchFamily="34" charset="0"/>
                <a:cs typeface="Arial" pitchFamily="34" charset="0"/>
              </a:rPr>
              <a:t>  Отставание в развитии</a:t>
            </a:r>
            <a:endParaRPr lang="en-US" sz="3600" b="1" dirty="0">
              <a:latin typeface="Arial" pitchFamily="34" charset="0"/>
              <a:cs typeface="Arial" pitchFamily="34" charset="0"/>
            </a:endParaRPr>
          </a:p>
        </p:txBody>
      </p:sp>
      <p:sp>
        <p:nvSpPr>
          <p:cNvPr id="5" name="Content Placeholder 4"/>
          <p:cNvSpPr>
            <a:spLocks noGrp="1"/>
          </p:cNvSpPr>
          <p:nvPr>
            <p:ph idx="1"/>
          </p:nvPr>
        </p:nvSpPr>
        <p:spPr>
          <a:xfrm>
            <a:off x="190500" y="1143000"/>
            <a:ext cx="8763000" cy="5181600"/>
          </a:xfrm>
        </p:spPr>
        <p:txBody>
          <a:bodyPr>
            <a:noAutofit/>
          </a:bodyPr>
          <a:lstStyle/>
          <a:p>
            <a:r>
              <a:rPr lang="ru-RU" sz="3600" dirty="0"/>
              <a:t>Дети с отставаниями в развитии могут иметь уникальный риск травмы.</a:t>
            </a:r>
            <a:endParaRPr lang="en-US" sz="3600" dirty="0"/>
          </a:p>
          <a:p>
            <a:r>
              <a:rPr lang="ru-RU" sz="3600" dirty="0"/>
              <a:t>Для получения дополнительной информации об основных этапах развития и отставании в развитии посетите вебсайт CDC «</a:t>
            </a:r>
            <a:r>
              <a:rPr lang="ru-RU" sz="3600" b="1" dirty="0"/>
              <a:t>Распознайте признаки. Действуйте как можно раньше»</a:t>
            </a:r>
            <a:r>
              <a:rPr lang="ru-RU" sz="3600" dirty="0"/>
              <a:t>.</a:t>
            </a:r>
          </a:p>
          <a:p>
            <a:pPr algn="ctr">
              <a:buNone/>
            </a:pPr>
            <a:r>
              <a:rPr lang="ru-RU" sz="3600" dirty="0"/>
              <a:t>www.cdc.gov/ncbddd/actearly/index.html</a:t>
            </a:r>
            <a:endParaRPr lang="en-US" sz="3600" dirty="0"/>
          </a:p>
        </p:txBody>
      </p:sp>
    </p:spTree>
    <p:custDataLst>
      <p:tags r:id="rId1"/>
    </p:custDataLst>
    <p:extLst>
      <p:ext uri="{BB962C8B-B14F-4D97-AF65-F5344CB8AC3E}">
        <p14:creationId xmlns:p14="http://schemas.microsoft.com/office/powerpoint/2010/main" val="4275446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00200"/>
          </a:xfrm>
        </p:spPr>
        <p:txBody>
          <a:bodyPr>
            <a:normAutofit fontScale="90000"/>
          </a:bodyPr>
          <a:lstStyle/>
          <a:p>
            <a:r>
              <a:rPr lang="ru-RU" b="1" dirty="0">
                <a:latin typeface="Arial" pitchFamily="34" charset="0"/>
                <a:cs typeface="Arial" pitchFamily="34" charset="0"/>
              </a:rPr>
              <a:t>Предотвращение детского травматизма</a:t>
            </a:r>
            <a:br>
              <a:rPr lang="ru-RU" b="1" dirty="0">
                <a:latin typeface="Arial" pitchFamily="34" charset="0"/>
                <a:cs typeface="Arial" pitchFamily="34" charset="0"/>
              </a:rPr>
            </a:br>
            <a:r>
              <a:rPr lang="ru-RU" sz="3600" dirty="0">
                <a:latin typeface="Arial" pitchFamily="34" charset="0"/>
                <a:cs typeface="Arial" pitchFamily="34" charset="0"/>
              </a:rPr>
              <a:t>Темы</a:t>
            </a:r>
            <a:endParaRPr lang="en-US" sz="3600" dirty="0">
              <a:latin typeface="Arial" pitchFamily="34" charset="0"/>
              <a:cs typeface="Arial" pitchFamily="34" charset="0"/>
            </a:endParaRPr>
          </a:p>
        </p:txBody>
      </p:sp>
      <p:sp>
        <p:nvSpPr>
          <p:cNvPr id="6" name="Content Placeholder 5"/>
          <p:cNvSpPr>
            <a:spLocks noGrp="1"/>
          </p:cNvSpPr>
          <p:nvPr>
            <p:ph sz="half" idx="1"/>
          </p:nvPr>
        </p:nvSpPr>
        <p:spPr>
          <a:xfrm>
            <a:off x="152400" y="1600200"/>
            <a:ext cx="4572000" cy="4724400"/>
          </a:xfrm>
        </p:spPr>
        <p:txBody>
          <a:bodyPr>
            <a:normAutofit fontScale="62500" lnSpcReduction="20000"/>
          </a:bodyPr>
          <a:lstStyle/>
          <a:p>
            <a:r>
              <a:rPr lang="ru-RU" sz="3700" dirty="0">
                <a:latin typeface="Arial" pitchFamily="34" charset="0"/>
                <a:cs typeface="Arial" pitchFamily="34" charset="0"/>
              </a:rPr>
              <a:t>Синдроом внезапной детской смерти (СВДС) и другие причины смерти младенцев во сне</a:t>
            </a:r>
          </a:p>
          <a:p>
            <a:r>
              <a:rPr lang="ru-RU" sz="3700" dirty="0">
                <a:latin typeface="Arial" pitchFamily="34" charset="0"/>
                <a:cs typeface="Arial" pitchFamily="34" charset="0"/>
              </a:rPr>
              <a:t>Синдром детского сотрясения (СДС)/Синдром встряхиваемого ребёнка (СBР)</a:t>
            </a:r>
          </a:p>
          <a:p>
            <a:r>
              <a:rPr lang="ru-RU" sz="3600" dirty="0">
                <a:latin typeface="Arial" pitchFamily="34" charset="0"/>
                <a:cs typeface="Arial" pitchFamily="34" charset="0"/>
              </a:rPr>
              <a:t>Черепно-мозговая травма </a:t>
            </a:r>
            <a:r>
              <a:rPr lang="ru-RU" sz="3700" dirty="0">
                <a:latin typeface="Arial" pitchFamily="34" charset="0"/>
                <a:cs typeface="Arial" pitchFamily="34" charset="0"/>
              </a:rPr>
              <a:t>и сотрясение мозга</a:t>
            </a:r>
          </a:p>
          <a:p>
            <a:r>
              <a:rPr lang="ru-RU" sz="3700" dirty="0">
                <a:latin typeface="Arial" pitchFamily="34" charset="0"/>
                <a:cs typeface="Arial" pitchFamily="34" charset="0"/>
              </a:rPr>
              <a:t>Предотвращение жестокого обращения с детьми</a:t>
            </a:r>
          </a:p>
          <a:p>
            <a:r>
              <a:rPr lang="ru-RU" sz="3700" dirty="0">
                <a:latin typeface="Arial" pitchFamily="34" charset="0"/>
                <a:cs typeface="Arial" pitchFamily="34" charset="0"/>
              </a:rPr>
              <a:t>Ожоги и огонь</a:t>
            </a:r>
          </a:p>
          <a:p>
            <a:r>
              <a:rPr lang="ru-RU" sz="3700" dirty="0">
                <a:latin typeface="Arial" pitchFamily="34" charset="0"/>
                <a:cs typeface="Arial" pitchFamily="34" charset="0"/>
              </a:rPr>
              <a:t>Ребёнок подавился, асфиксия, удушение</a:t>
            </a:r>
            <a:endParaRPr lang="en-US" sz="3700" dirty="0">
              <a:latin typeface="Arial" pitchFamily="34" charset="0"/>
              <a:cs typeface="Arial" pitchFamily="34" charset="0"/>
            </a:endParaRPr>
          </a:p>
          <a:p>
            <a:endParaRPr lang="en-US" dirty="0">
              <a:latin typeface="Arial" pitchFamily="34" charset="0"/>
              <a:cs typeface="Arial" pitchFamily="34" charset="0"/>
            </a:endParaRPr>
          </a:p>
          <a:p>
            <a:endParaRPr lang="en-US" dirty="0"/>
          </a:p>
        </p:txBody>
      </p:sp>
      <p:sp>
        <p:nvSpPr>
          <p:cNvPr id="7" name="Content Placeholder 6"/>
          <p:cNvSpPr>
            <a:spLocks noGrp="1"/>
          </p:cNvSpPr>
          <p:nvPr>
            <p:ph sz="half" idx="2"/>
          </p:nvPr>
        </p:nvSpPr>
        <p:spPr>
          <a:xfrm>
            <a:off x="4800600" y="1676400"/>
            <a:ext cx="4343400" cy="4572000"/>
          </a:xfrm>
        </p:spPr>
        <p:txBody>
          <a:bodyPr>
            <a:normAutofit fontScale="62500" lnSpcReduction="20000"/>
          </a:bodyPr>
          <a:lstStyle/>
          <a:p>
            <a:r>
              <a:rPr lang="ru-RU" sz="3700" dirty="0">
                <a:latin typeface="Arial" pitchFamily="34" charset="0"/>
                <a:cs typeface="Arial" pitchFamily="34" charset="0"/>
              </a:rPr>
              <a:t>Падения</a:t>
            </a:r>
          </a:p>
          <a:p>
            <a:r>
              <a:rPr lang="ru-RU" sz="3700" dirty="0">
                <a:latin typeface="Arial" pitchFamily="34" charset="0"/>
                <a:cs typeface="Arial" pitchFamily="34" charset="0"/>
              </a:rPr>
              <a:t>Отравление</a:t>
            </a:r>
          </a:p>
          <a:p>
            <a:r>
              <a:rPr lang="ru-RU" sz="3700" dirty="0">
                <a:latin typeface="Arial" pitchFamily="34" charset="0"/>
                <a:cs typeface="Arial" pitchFamily="34" charset="0"/>
              </a:rPr>
              <a:t>Утопление</a:t>
            </a:r>
          </a:p>
          <a:p>
            <a:r>
              <a:rPr lang="ru-RU" sz="3700" dirty="0">
                <a:latin typeface="Arial" pitchFamily="34" charset="0"/>
                <a:cs typeface="Arial" pitchFamily="34" charset="0"/>
              </a:rPr>
              <a:t>Маленькие дети и катастрофы</a:t>
            </a:r>
          </a:p>
          <a:p>
            <a:r>
              <a:rPr lang="ru-RU" sz="3700" dirty="0">
                <a:latin typeface="Arial" pitchFamily="34" charset="0"/>
                <a:cs typeface="Arial" pitchFamily="34" charset="0"/>
              </a:rPr>
              <a:t>Безопасность детей во время поездок на транспорте</a:t>
            </a:r>
          </a:p>
          <a:p>
            <a:r>
              <a:rPr lang="ru-RU" sz="3700" dirty="0">
                <a:latin typeface="Arial" pitchFamily="34" charset="0"/>
                <a:cs typeface="Arial" pitchFamily="34" charset="0"/>
              </a:rPr>
              <a:t>Безопасность детей во время экскурсий</a:t>
            </a:r>
          </a:p>
          <a:p>
            <a:r>
              <a:rPr lang="ru-RU" sz="3700" dirty="0">
                <a:latin typeface="Arial" pitchFamily="34" charset="0"/>
                <a:cs typeface="Arial" pitchFamily="34" charset="0"/>
              </a:rPr>
              <a:t>Безопасность в школьном автобусе</a:t>
            </a:r>
            <a:endParaRPr lang="en-US" sz="3700" dirty="0">
              <a:latin typeface="Arial" pitchFamily="34" charset="0"/>
              <a:cs typeface="Arial" pitchFamily="34" charset="0"/>
            </a:endParaRPr>
          </a:p>
          <a:p>
            <a:endParaRPr lang="en-US" dirty="0"/>
          </a:p>
          <a:p>
            <a:endParaRPr lang="en-US" dirty="0"/>
          </a:p>
        </p:txBody>
      </p:sp>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2268347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br>
              <a:rPr lang="en-US" dirty="0"/>
            </a:br>
            <a:br>
              <a:rPr lang="en-US" dirty="0"/>
            </a:br>
            <a:r>
              <a:rPr lang="ru-RU" dirty="0"/>
              <a:t> </a:t>
            </a:r>
            <a:r>
              <a:rPr lang="ru-RU" sz="4000" b="1" dirty="0">
                <a:latin typeface="Arial" pitchFamily="34" charset="0"/>
                <a:cs typeface="Arial" pitchFamily="34" charset="0"/>
              </a:rPr>
              <a:t>Понимание причин детского травматизма </a:t>
            </a:r>
            <a:br>
              <a:rPr lang="en-US" dirty="0"/>
            </a:br>
            <a:br>
              <a:rPr lang="en-US" sz="4000" dirty="0"/>
            </a:br>
            <a:endParaRPr lang="en-US" sz="4000" dirty="0"/>
          </a:p>
        </p:txBody>
      </p:sp>
      <p:sp>
        <p:nvSpPr>
          <p:cNvPr id="4" name="Rectangle 3"/>
          <p:cNvSpPr/>
          <p:nvPr/>
        </p:nvSpPr>
        <p:spPr>
          <a:xfrm>
            <a:off x="2286000" y="3105835"/>
            <a:ext cx="4572000" cy="646331"/>
          </a:xfrm>
          <a:prstGeom prst="rect">
            <a:avLst/>
          </a:prstGeom>
        </p:spPr>
        <p:txBody>
          <a:bodyPr>
            <a:spAutoFit/>
          </a:bodyPr>
          <a:lstStyle/>
          <a:p>
            <a:endParaRPr lang="en-US" dirty="0"/>
          </a:p>
          <a:p>
            <a:endParaRPr lang="en-US"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1219200"/>
            <a:ext cx="7924800" cy="5029200"/>
          </a:xfrm>
          <a:prstGeom prst="rect">
            <a:avLst/>
          </a:prstGeom>
          <a:noFill/>
          <a:ln>
            <a:noFill/>
          </a:ln>
        </p:spPr>
      </p:pic>
      <p:sp>
        <p:nvSpPr>
          <p:cNvPr id="3" name="Footer Placeholder 2"/>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968957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828800"/>
          </a:xfrm>
        </p:spPr>
        <p:txBody>
          <a:bodyPr>
            <a:normAutofit fontScale="90000"/>
          </a:bodyPr>
          <a:lstStyle/>
          <a:p>
            <a:br>
              <a:rPr lang="en-US" dirty="0"/>
            </a:br>
            <a:br>
              <a:rPr lang="en-US" dirty="0"/>
            </a:br>
            <a:r>
              <a:rPr lang="ru-RU" sz="4000" b="1" dirty="0">
                <a:latin typeface="Arial" pitchFamily="34" charset="0"/>
                <a:cs typeface="Arial" pitchFamily="34" charset="0"/>
              </a:rPr>
              <a:t>Синдроом внезапной детской смерти (СВДС) и другие причины смерти младенцев во сне</a:t>
            </a:r>
            <a:br>
              <a:rPr lang="ru-RU" b="1" dirty="0">
                <a:latin typeface="Arial" pitchFamily="34" charset="0"/>
                <a:cs typeface="Arial" pitchFamily="34" charset="0"/>
              </a:rPr>
            </a:br>
            <a:br>
              <a:rPr lang="en-US" dirty="0"/>
            </a:br>
            <a:br>
              <a:rPr lang="en-US" dirty="0"/>
            </a:br>
            <a:endParaRPr lang="en-US" dirty="0"/>
          </a:p>
        </p:txBody>
      </p:sp>
      <p:sp>
        <p:nvSpPr>
          <p:cNvPr id="5" name="Content Placeholder 4"/>
          <p:cNvSpPr>
            <a:spLocks noGrp="1"/>
          </p:cNvSpPr>
          <p:nvPr>
            <p:ph idx="1"/>
          </p:nvPr>
        </p:nvSpPr>
        <p:spPr>
          <a:xfrm>
            <a:off x="152400" y="1676400"/>
            <a:ext cx="8915400" cy="4876800"/>
          </a:xfrm>
        </p:spPr>
        <p:txBody>
          <a:bodyPr>
            <a:normAutofit fontScale="92500" lnSpcReduction="20000"/>
          </a:bodyPr>
          <a:lstStyle/>
          <a:p>
            <a:r>
              <a:rPr lang="ru-RU" sz="3400" dirty="0">
                <a:latin typeface="Arial" pitchFamily="34" charset="0"/>
                <a:cs typeface="Arial" pitchFamily="34" charset="0"/>
              </a:rPr>
              <a:t>СВДС - это необъяснимая после тщательного расследования, вскрытия и рассмотрения истории болезни смерть младенца младше 1 года. </a:t>
            </a:r>
            <a:endParaRPr lang="en-US" sz="3400" dirty="0">
              <a:latin typeface="Arial" pitchFamily="34" charset="0"/>
              <a:cs typeface="Arial" pitchFamily="34" charset="0"/>
            </a:endParaRPr>
          </a:p>
          <a:p>
            <a:r>
              <a:rPr lang="ru-RU" sz="3400" dirty="0">
                <a:latin typeface="Arial" pitchFamily="34" charset="0"/>
                <a:cs typeface="Arial" pitchFamily="34" charset="0"/>
              </a:rPr>
              <a:t>90% смертей от СВДС происходят </a:t>
            </a:r>
          </a:p>
          <a:p>
            <a:pPr>
              <a:buNone/>
            </a:pPr>
            <a:r>
              <a:rPr lang="ru-RU" sz="3400" dirty="0">
                <a:latin typeface="Arial" pitchFamily="34" charset="0"/>
                <a:cs typeface="Arial" pitchFamily="34" charset="0"/>
              </a:rPr>
              <a:t>	до достижения младенцем </a:t>
            </a:r>
          </a:p>
          <a:p>
            <a:pPr>
              <a:buNone/>
            </a:pPr>
            <a:r>
              <a:rPr lang="ru-RU" sz="3400" dirty="0">
                <a:latin typeface="Arial" pitchFamily="34" charset="0"/>
                <a:cs typeface="Arial" pitchFamily="34" charset="0"/>
              </a:rPr>
              <a:t>	6-месячного возраста, а пик </a:t>
            </a:r>
          </a:p>
          <a:p>
            <a:pPr>
              <a:buNone/>
            </a:pPr>
            <a:r>
              <a:rPr lang="ru-RU" sz="3400" dirty="0">
                <a:latin typeface="Arial" pitchFamily="34" charset="0"/>
                <a:cs typeface="Arial" pitchFamily="34" charset="0"/>
              </a:rPr>
              <a:t>	приходится на период от 1 до 4 месяцев.</a:t>
            </a:r>
            <a:endParaRPr lang="en-US" sz="3400" dirty="0">
              <a:latin typeface="Arial" pitchFamily="34" charset="0"/>
              <a:cs typeface="Arial" pitchFamily="34" charset="0"/>
            </a:endParaRPr>
          </a:p>
          <a:p>
            <a:r>
              <a:rPr lang="ru-RU" sz="3400" dirty="0">
                <a:latin typeface="Arial" pitchFamily="34" charset="0"/>
                <a:cs typeface="Arial" pitchFamily="34" charset="0"/>
              </a:rPr>
              <a:t>Другими причинами смерти младенцев во сне могут стать удушье, асфиксия и удушение.</a:t>
            </a:r>
            <a:endParaRPr lang="en-US" sz="3400" dirty="0">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36387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p:spPr>
        <p:txBody>
          <a:bodyPr>
            <a:noAutofit/>
          </a:bodyPr>
          <a:lstStyle/>
          <a:p>
            <a:r>
              <a:rPr lang="ru-RU" sz="3600" b="1" dirty="0">
                <a:latin typeface="Arial" pitchFamily="34" charset="0"/>
                <a:cs typeface="Arial" pitchFamily="34" charset="0"/>
              </a:rPr>
              <a:t>СВДС и детские сады</a:t>
            </a:r>
            <a:endParaRPr lang="en-US" sz="3600" dirty="0"/>
          </a:p>
        </p:txBody>
      </p:sp>
      <p:sp>
        <p:nvSpPr>
          <p:cNvPr id="6" name="Content Placeholder 5"/>
          <p:cNvSpPr>
            <a:spLocks noGrp="1"/>
          </p:cNvSpPr>
          <p:nvPr>
            <p:ph idx="1"/>
          </p:nvPr>
        </p:nvSpPr>
        <p:spPr>
          <a:xfrm>
            <a:off x="152400" y="685800"/>
            <a:ext cx="8991600" cy="5791200"/>
          </a:xfrm>
        </p:spPr>
        <p:txBody>
          <a:bodyPr>
            <a:normAutofit/>
          </a:bodyPr>
          <a:lstStyle/>
          <a:p>
            <a:pPr marL="0" indent="0">
              <a:buNone/>
            </a:pPr>
            <a:r>
              <a:rPr lang="ru-RU" dirty="0">
                <a:latin typeface="Arial" pitchFamily="34" charset="0"/>
                <a:cs typeface="Arial" pitchFamily="34" charset="0"/>
              </a:rPr>
              <a:t>Исследования показывают, что внезапная младенческая смерть во сне чаще всего происходит в детском саду в течение первой недели после зачисления ребёнка. Младенцы подвергаются б</a:t>
            </a:r>
            <a:r>
              <a:rPr lang="ru-RU" b="1" i="1" dirty="0">
                <a:latin typeface="Arial" pitchFamily="34" charset="0"/>
                <a:cs typeface="Arial" pitchFamily="34" charset="0"/>
              </a:rPr>
              <a:t>о</a:t>
            </a:r>
            <a:r>
              <a:rPr lang="ru-RU" dirty="0">
                <a:latin typeface="Arial" pitchFamily="34" charset="0"/>
                <a:cs typeface="Arial" pitchFamily="34" charset="0"/>
              </a:rPr>
              <a:t>льшему риску, когда они:</a:t>
            </a:r>
            <a:endParaRPr lang="en-US" dirty="0">
              <a:latin typeface="Arial" pitchFamily="34" charset="0"/>
              <a:cs typeface="Arial" pitchFamily="34" charset="0"/>
            </a:endParaRPr>
          </a:p>
          <a:p>
            <a:pPr marL="514350" indent="-514350">
              <a:buFont typeface="+mj-lt"/>
              <a:buAutoNum type="arabicPeriod"/>
            </a:pPr>
            <a:r>
              <a:rPr lang="ru-RU" dirty="0">
                <a:latin typeface="Arial" pitchFamily="34" charset="0"/>
                <a:cs typeface="Arial" pitchFamily="34" charset="0"/>
              </a:rPr>
              <a:t>привыкли спать на спине у себя дома, а в детском саду их кладут спать на живот,</a:t>
            </a:r>
            <a:endParaRPr lang="en-US" dirty="0">
              <a:latin typeface="Arial" pitchFamily="34" charset="0"/>
              <a:cs typeface="Arial" pitchFamily="34" charset="0"/>
            </a:endParaRPr>
          </a:p>
          <a:p>
            <a:pPr marL="514350" indent="-514350">
              <a:buFont typeface="+mj-lt"/>
              <a:buAutoNum type="arabicPeriod"/>
            </a:pPr>
            <a:r>
              <a:rPr lang="ru-RU" dirty="0">
                <a:latin typeface="Arial" pitchFamily="34" charset="0"/>
                <a:cs typeface="Arial" pitchFamily="34" charset="0"/>
              </a:rPr>
              <a:t>в детском саду спят в небезопасной обстановке (например, в автокресле, коляске, на диване, на подушке или набивном матрасе).</a:t>
            </a:r>
            <a:endParaRPr lang="en-US" dirty="0">
              <a:latin typeface="Arial" pitchFamily="34" charset="0"/>
              <a:cs typeface="Arial" pitchFamily="34" charset="0"/>
            </a:endParaRPr>
          </a:p>
          <a:p>
            <a:endParaRPr lang="en-US" dirty="0"/>
          </a:p>
          <a:p>
            <a:endParaRPr lang="en-US" dirty="0"/>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73373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Translated by Child Action, Inc.</a:t>
            </a:r>
          </a:p>
        </p:txBody>
      </p:sp>
      <p:pic>
        <p:nvPicPr>
          <p:cNvPr id="6" name="Picture 3" descr="O:\CCHP\CA SIDS Program\logos mailing labels photos etc\NICHD high resolution photos\007_DasguptaFamily0601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692" b="18275"/>
          <a:stretch/>
        </p:blipFill>
        <p:spPr bwMode="auto">
          <a:xfrm>
            <a:off x="1900428" y="533400"/>
            <a:ext cx="5343144" cy="5130316"/>
          </a:xfrm>
          <a:prstGeom prst="rect">
            <a:avLst/>
          </a:prstGeom>
          <a:noFill/>
          <a:ln>
            <a:solidFill>
              <a:srgbClr val="0072BC"/>
            </a:solidFill>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0"/>
            <a:ext cx="9144000" cy="381000"/>
          </a:xfrm>
        </p:spPr>
        <p:txBody>
          <a:bodyPr>
            <a:normAutofit fontScale="90000"/>
          </a:bodyPr>
          <a:lstStyle/>
          <a:p>
            <a:r>
              <a:rPr lang="ru-RU" sz="4000" b="1" dirty="0">
                <a:latin typeface="Arial" pitchFamily="34" charset="0"/>
                <a:cs typeface="Arial" pitchFamily="34" charset="0"/>
              </a:rPr>
              <a:t>Безопасный сон младенцев</a:t>
            </a:r>
            <a:endParaRPr lang="en-US" sz="4000" b="1" dirty="0">
              <a:latin typeface="Arial" pitchFamily="34" charset="0"/>
              <a:cs typeface="Arial" pitchFamily="34" charset="0"/>
            </a:endParaRPr>
          </a:p>
        </p:txBody>
      </p:sp>
      <p:sp>
        <p:nvSpPr>
          <p:cNvPr id="8" name="TextBox 7">
            <a:extLst>
              <a:ext uri="{FF2B5EF4-FFF2-40B4-BE49-F238E27FC236}">
                <a16:creationId xmlns:a16="http://schemas.microsoft.com/office/drawing/2014/main" id="{767B9693-4FBA-415A-86BE-25E0F436E06C}"/>
              </a:ext>
            </a:extLst>
          </p:cNvPr>
          <p:cNvSpPr txBox="1"/>
          <p:nvPr/>
        </p:nvSpPr>
        <p:spPr>
          <a:xfrm>
            <a:off x="0" y="5710019"/>
            <a:ext cx="9144000" cy="646331"/>
          </a:xfrm>
          <a:prstGeom prst="rect">
            <a:avLst/>
          </a:prstGeom>
          <a:noFill/>
        </p:spPr>
        <p:txBody>
          <a:bodyPr wrap="square">
            <a:spAutoFit/>
          </a:bodyPr>
          <a:lstStyle/>
          <a:p>
            <a:pPr algn="ctr"/>
            <a:r>
              <a:rPr lang="en-US" dirty="0"/>
              <a:t>Eunice Kennedy Shriver National Institute of Child Health and Human Development (NICHD), NIH, HHS; </a:t>
            </a:r>
            <a:r>
              <a:rPr lang="en-US" u="sng" dirty="0">
                <a:hlinkClick r:id="rId5"/>
              </a:rPr>
              <a:t>http://www.nichd.nih.gov</a:t>
            </a:r>
            <a:r>
              <a:rPr lang="en-US" dirty="0"/>
              <a:t>. </a:t>
            </a:r>
          </a:p>
        </p:txBody>
      </p:sp>
    </p:spTree>
    <p:custDataLst>
      <p:tags r:id="rId1"/>
    </p:custDataLst>
    <p:extLst>
      <p:ext uri="{BB962C8B-B14F-4D97-AF65-F5344CB8AC3E}">
        <p14:creationId xmlns:p14="http://schemas.microsoft.com/office/powerpoint/2010/main" val="1627431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ru-RU" sz="3600" b="1" dirty="0">
                <a:latin typeface="Arial" pitchFamily="34" charset="0"/>
                <a:cs typeface="Arial" pitchFamily="34" charset="0"/>
              </a:rPr>
              <a:t>Как уменьшить риск СВДС </a:t>
            </a:r>
            <a:br>
              <a:rPr lang="ru-RU" sz="3600" b="1" dirty="0">
                <a:latin typeface="Arial" pitchFamily="34" charset="0"/>
                <a:cs typeface="Arial" pitchFamily="34" charset="0"/>
              </a:rPr>
            </a:br>
            <a:r>
              <a:rPr lang="ru-RU" sz="3600" b="1" dirty="0">
                <a:latin typeface="Arial" pitchFamily="34" charset="0"/>
                <a:cs typeface="Arial" pitchFamily="34" charset="0"/>
              </a:rPr>
              <a:t>в детском саду</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152400" y="1219200"/>
            <a:ext cx="8839200" cy="5105400"/>
          </a:xfrm>
        </p:spPr>
        <p:txBody>
          <a:bodyPr>
            <a:normAutofit fontScale="85000" lnSpcReduction="10000"/>
          </a:bodyPr>
          <a:lstStyle/>
          <a:p>
            <a:r>
              <a:rPr lang="ru-RU" sz="3300" dirty="0">
                <a:latin typeface="Arial" pitchFamily="34" charset="0"/>
                <a:cs typeface="Arial" pitchFamily="34" charset="0"/>
              </a:rPr>
              <a:t>Ребёнка до 1 года всегда кладите спать на спину.</a:t>
            </a:r>
            <a:endParaRPr lang="en-US" sz="3300" dirty="0">
              <a:latin typeface="Arial" pitchFamily="34" charset="0"/>
              <a:cs typeface="Arial" pitchFamily="34" charset="0"/>
            </a:endParaRPr>
          </a:p>
          <a:p>
            <a:r>
              <a:rPr lang="ru-RU" sz="3300" dirty="0">
                <a:latin typeface="Arial" pitchFamily="34" charset="0"/>
                <a:cs typeface="Arial" pitchFamily="34" charset="0"/>
              </a:rPr>
              <a:t>Кладите младенца спать на жёсткий матрас с соответствующей его размеру простынёй в кроватку или манеж, которые отвечают стандартам безопасности Комисси по безопасности потребительских товаров (</a:t>
            </a:r>
            <a:r>
              <a:rPr lang="en-US" sz="3300" dirty="0">
                <a:latin typeface="Arial" pitchFamily="34" charset="0"/>
                <a:cs typeface="Arial" pitchFamily="34" charset="0"/>
              </a:rPr>
              <a:t>Consumer Product Safety Commission </a:t>
            </a:r>
            <a:r>
              <a:rPr lang="ru-RU" sz="3300" dirty="0">
                <a:latin typeface="Arial" pitchFamily="34" charset="0"/>
                <a:cs typeface="Arial" pitchFamily="34" charset="0"/>
              </a:rPr>
              <a:t>- CPSC).</a:t>
            </a:r>
            <a:endParaRPr lang="en-US" sz="3300" dirty="0">
              <a:latin typeface="Arial" pitchFamily="34" charset="0"/>
              <a:cs typeface="Arial" pitchFamily="34" charset="0"/>
            </a:endParaRPr>
          </a:p>
          <a:p>
            <a:r>
              <a:rPr lang="ru-RU" sz="3300" dirty="0">
                <a:latin typeface="Arial" pitchFamily="34" charset="0"/>
                <a:cs typeface="Arial" pitchFamily="34" charset="0"/>
              </a:rPr>
              <a:t>В кроватке не должно быть игрушек, «висюлек», мягких предметов, плюшевых игрушек, подушек, мягких бамперов, одеял, устройств для позиционирования ребёнка и дополнительных постельных принадлежностей.</a:t>
            </a:r>
            <a:endParaRPr lang="en-US" sz="3300" dirty="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92699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1143000"/>
          </a:xfrm>
        </p:spPr>
        <p:txBody>
          <a:bodyPr>
            <a:noAutofit/>
          </a:bodyPr>
          <a:lstStyle/>
          <a:p>
            <a:r>
              <a:rPr lang="ru-RU" sz="3600" b="1" dirty="0">
                <a:latin typeface="Arial" pitchFamily="34" charset="0"/>
                <a:cs typeface="Arial" pitchFamily="34" charset="0"/>
              </a:rPr>
              <a:t>Как уменьшить риск СВДС </a:t>
            </a:r>
            <a:br>
              <a:rPr lang="ru-RU" sz="3600" b="1" dirty="0">
                <a:latin typeface="Arial" pitchFamily="34" charset="0"/>
                <a:cs typeface="Arial" pitchFamily="34" charset="0"/>
              </a:rPr>
            </a:br>
            <a:r>
              <a:rPr lang="ru-RU" sz="3600" b="1" dirty="0">
                <a:latin typeface="Arial" pitchFamily="34" charset="0"/>
                <a:cs typeface="Arial" pitchFamily="34" charset="0"/>
              </a:rPr>
              <a:t>в детском саду</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0" y="1143000"/>
            <a:ext cx="8991600" cy="5257800"/>
          </a:xfrm>
        </p:spPr>
        <p:txBody>
          <a:bodyPr>
            <a:normAutofit fontScale="92500" lnSpcReduction="20000"/>
          </a:bodyPr>
          <a:lstStyle/>
          <a:p>
            <a:r>
              <a:rPr lang="ru-RU" dirty="0">
                <a:latin typeface="Arial" pitchFamily="34" charset="0"/>
                <a:cs typeface="Arial" pitchFamily="34" charset="0"/>
              </a:rPr>
              <a:t>Во сне не одевайте младенцев слишком тепло: не более одного дополнительного слоя одежды по сравнению со взрослым человеком. Ничего не надевайте младенцу на голову во время сна. Снимайте слюнявчики и одежду с капюшонами.</a:t>
            </a:r>
          </a:p>
          <a:p>
            <a:r>
              <a:rPr lang="ru-RU" dirty="0">
                <a:latin typeface="Arial" pitchFamily="34" charset="0"/>
                <a:cs typeface="Arial" pitchFamily="34" charset="0"/>
              </a:rPr>
              <a:t>Если для сна требуется дополнительное тепло, можно использовать цельный комбинезон или спальный мешок</a:t>
            </a:r>
            <a:r>
              <a:rPr lang="en-US" dirty="0">
                <a:latin typeface="Arial" pitchFamily="34" charset="0"/>
                <a:cs typeface="Arial" pitchFamily="34" charset="0"/>
              </a:rPr>
              <a:t>.</a:t>
            </a:r>
            <a:endParaRPr lang="ru-RU" dirty="0">
              <a:latin typeface="Arial" pitchFamily="34" charset="0"/>
              <a:cs typeface="Arial" pitchFamily="34" charset="0"/>
            </a:endParaRPr>
          </a:p>
          <a:p>
            <a:r>
              <a:rPr lang="ru-RU" dirty="0">
                <a:latin typeface="Arial" pitchFamily="34" charset="0"/>
                <a:cs typeface="Arial" pitchFamily="34" charset="0"/>
              </a:rPr>
              <a:t>Проветривайте спальню. Температура должна быть комфортной для легко одетых взрослых.</a:t>
            </a:r>
          </a:p>
          <a:p>
            <a:r>
              <a:rPr lang="ru-RU" dirty="0">
                <a:latin typeface="Arial" pitchFamily="34" charset="0"/>
                <a:cs typeface="Arial" pitchFamily="34" charset="0"/>
              </a:rPr>
              <a:t>Активно наблюдайте за спящими младенцами, внимательно приглядываясь и прислушиваясь.</a:t>
            </a:r>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199153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Autofit/>
          </a:bodyPr>
          <a:lstStyle/>
          <a:p>
            <a:r>
              <a:rPr lang="ru-RU" sz="3600" b="1" dirty="0">
                <a:latin typeface="Arial" pitchFamily="34" charset="0"/>
                <a:cs typeface="Arial" pitchFamily="34" charset="0"/>
              </a:rPr>
              <a:t>Как уменьшить риск СВДС </a:t>
            </a:r>
            <a:br>
              <a:rPr lang="ru-RU" sz="3600" b="1" dirty="0">
                <a:latin typeface="Arial" pitchFamily="34" charset="0"/>
                <a:cs typeface="Arial" pitchFamily="34" charset="0"/>
              </a:rPr>
            </a:br>
            <a:r>
              <a:rPr lang="ru-RU" sz="3600" b="1" dirty="0">
                <a:latin typeface="Arial" pitchFamily="34" charset="0"/>
                <a:cs typeface="Arial" pitchFamily="34" charset="0"/>
              </a:rPr>
              <a:t>в детском саду</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0" y="1219200"/>
            <a:ext cx="8991600" cy="5257800"/>
          </a:xfrm>
        </p:spPr>
        <p:txBody>
          <a:bodyPr>
            <a:normAutofit fontScale="92500" lnSpcReduction="20000"/>
          </a:bodyPr>
          <a:lstStyle/>
          <a:p>
            <a:r>
              <a:rPr lang="ru-RU" dirty="0">
                <a:latin typeface="Arial" pitchFamily="34" charset="0"/>
                <a:cs typeface="Arial" pitchFamily="34" charset="0"/>
              </a:rPr>
              <a:t>Не позволяйте младенцам спать на софе/диване, в кресле, во взрослой кровати, на подушке, в автокресле, в коляске, на качелях или на надувом стуле.</a:t>
            </a:r>
          </a:p>
          <a:p>
            <a:r>
              <a:rPr lang="ru-RU" dirty="0">
                <a:latin typeface="Arial" pitchFamily="34" charset="0"/>
                <a:cs typeface="Arial" pitchFamily="34" charset="0"/>
              </a:rPr>
              <a:t>Если ребёнок заснул в любом месте, кроме кроватки, немедленно перенесите младенца в кроватку.</a:t>
            </a:r>
          </a:p>
          <a:p>
            <a:r>
              <a:rPr lang="ru-RU" dirty="0">
                <a:latin typeface="Arial" pitchFamily="34" charset="0"/>
                <a:cs typeface="Arial" pitchFamily="34" charset="0"/>
              </a:rPr>
              <a:t>Если заснувшего младенца принесли в автокресле, немедленно перенесите младенца в кроватку.</a:t>
            </a:r>
          </a:p>
          <a:p>
            <a:r>
              <a:rPr lang="ru-RU" dirty="0">
                <a:latin typeface="Arial" pitchFamily="34" charset="0"/>
                <a:cs typeface="Arial" pitchFamily="34" charset="0"/>
              </a:rPr>
              <a:t>Расставляйте младенческие кроватки на расстоянии трёх футов друг от друга с одним младенцем в каждой кроватке.</a:t>
            </a:r>
            <a:endParaRPr lang="en-US" dirty="0">
              <a:latin typeface="Arial" pitchFamily="34" charset="0"/>
              <a:cs typeface="Arial" pitchFamily="34" charset="0"/>
            </a:endParaRPr>
          </a:p>
          <a:p>
            <a:endParaRPr lang="en-US" sz="3100" dirty="0"/>
          </a:p>
          <a:p>
            <a:pPr marL="0" indent="0">
              <a:buNone/>
            </a:pPr>
            <a:endParaRPr lang="en-US" dirty="0"/>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56131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ru-RU" sz="3600" b="1" dirty="0">
                <a:latin typeface="Arial" pitchFamily="34" charset="0"/>
                <a:cs typeface="Arial" pitchFamily="34" charset="0"/>
              </a:rPr>
              <a:t>Как уменьшить риск СВДС </a:t>
            </a:r>
            <a:br>
              <a:rPr lang="ru-RU" sz="3600" b="1" dirty="0">
                <a:latin typeface="Arial" pitchFamily="34" charset="0"/>
                <a:cs typeface="Arial" pitchFamily="34" charset="0"/>
              </a:rPr>
            </a:br>
            <a:r>
              <a:rPr lang="ru-RU" sz="3600" b="1" dirty="0">
                <a:latin typeface="Arial" pitchFamily="34" charset="0"/>
                <a:cs typeface="Arial" pitchFamily="34" charset="0"/>
              </a:rPr>
              <a:t>в детском саду</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0" y="1371600"/>
            <a:ext cx="8991600" cy="5029200"/>
          </a:xfrm>
        </p:spPr>
        <p:txBody>
          <a:bodyPr>
            <a:normAutofit fontScale="85000" lnSpcReduction="20000"/>
          </a:bodyPr>
          <a:lstStyle/>
          <a:p>
            <a:r>
              <a:rPr lang="ru-RU" sz="4400" dirty="0">
                <a:latin typeface="Arial" pitchFamily="34" charset="0"/>
                <a:cs typeface="Arial" pitchFamily="34" charset="0"/>
              </a:rPr>
              <a:t>Если родители принесли соску-пустышку, её можно использовать во время сна.</a:t>
            </a:r>
          </a:p>
          <a:p>
            <a:r>
              <a:rPr lang="ru-RU" sz="4400" dirty="0">
                <a:latin typeface="Arial" pitchFamily="34" charset="0"/>
                <a:cs typeface="Arial" pitchFamily="34" charset="0"/>
              </a:rPr>
              <a:t>Не прикрепляйте соску-пустышку к одежде младенца.</a:t>
            </a:r>
          </a:p>
          <a:p>
            <a:r>
              <a:rPr lang="ru-RU" sz="4400" dirty="0">
                <a:latin typeface="Arial" pitchFamily="34" charset="0"/>
                <a:cs typeface="Arial" pitchFamily="34" charset="0"/>
              </a:rPr>
              <a:t>Если ребёнок научился переворачиваться со спины на живот, кладите младенца спать на спину и позвольте ему принять предпочитаемую им позицию для сна.</a:t>
            </a:r>
            <a:endParaRPr lang="en-US" sz="4400" dirty="0">
              <a:latin typeface="Arial" pitchFamily="34" charset="0"/>
              <a:cs typeface="Arial" pitchFamily="34" charset="0"/>
            </a:endParaRPr>
          </a:p>
          <a:p>
            <a:endParaRPr lang="en-US" dirty="0"/>
          </a:p>
          <a:p>
            <a:endParaRPr lang="en-US" dirty="0"/>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424338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ru-RU" sz="3600" b="1" dirty="0">
                <a:latin typeface="Arial" pitchFamily="34" charset="0"/>
                <a:cs typeface="Arial" pitchFamily="34" charset="0"/>
              </a:rPr>
              <a:t>Как уменьшить риск СВДС </a:t>
            </a:r>
            <a:br>
              <a:rPr lang="ru-RU" sz="3600" b="1" dirty="0">
                <a:latin typeface="Arial" pitchFamily="34" charset="0"/>
                <a:cs typeface="Arial" pitchFamily="34" charset="0"/>
              </a:rPr>
            </a:br>
            <a:r>
              <a:rPr lang="ru-RU" sz="3600" b="1" dirty="0">
                <a:latin typeface="Arial" pitchFamily="34" charset="0"/>
                <a:cs typeface="Arial" pitchFamily="34" charset="0"/>
              </a:rPr>
              <a:t>в детском саду</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0" y="1171575"/>
            <a:ext cx="9144000" cy="4648200"/>
          </a:xfrm>
        </p:spPr>
        <p:txBody>
          <a:bodyPr/>
          <a:lstStyle/>
          <a:p>
            <a:r>
              <a:rPr lang="ru-RU" dirty="0">
                <a:latin typeface="Arial" pitchFamily="34" charset="0"/>
                <a:cs typeface="Arial" pitchFamily="34" charset="0"/>
              </a:rPr>
              <a:t>Никогда не курите на территории детсада.</a:t>
            </a:r>
          </a:p>
          <a:p>
            <a:r>
              <a:rPr lang="ru-RU" dirty="0">
                <a:latin typeface="Arial" pitchFamily="34" charset="0"/>
                <a:cs typeface="Arial" pitchFamily="34" charset="0"/>
              </a:rPr>
              <a:t>Поддерживайте практику кормления младенца грудью.</a:t>
            </a:r>
          </a:p>
          <a:p>
            <a:r>
              <a:rPr lang="ru-RU" dirty="0">
                <a:latin typeface="Arial" pitchFamily="34" charset="0"/>
                <a:cs typeface="Arial" pitchFamily="34" charset="0"/>
              </a:rPr>
              <a:t>Будьте уверены, что младенцу предоставляется «время на животике», в течение которого за ним внимательно наблюдают.</a:t>
            </a:r>
            <a:endParaRPr lang="en-US" dirty="0">
              <a:latin typeface="Arial" pitchFamily="34" charset="0"/>
              <a:cs typeface="Arial" pitchFamily="34" charset="0"/>
            </a:endParaRPr>
          </a:p>
          <a:p>
            <a:endParaRPr lang="en-US" dirty="0"/>
          </a:p>
        </p:txBody>
      </p:sp>
      <p:pic>
        <p:nvPicPr>
          <p:cNvPr id="4" name="Picture 3" descr="File:No smoking symbol.sv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5700" y="4572000"/>
            <a:ext cx="1752600" cy="1684655"/>
          </a:xfrm>
          <a:prstGeom prst="rect">
            <a:avLst/>
          </a:prstGeom>
          <a:noFill/>
          <a:ln>
            <a:noFill/>
          </a:ln>
        </p:spPr>
      </p:pic>
      <p:sp>
        <p:nvSpPr>
          <p:cNvPr id="5" name="Footer Placeholder 4"/>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1589224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CCHP\CA SIDS Program\logos mailing labels photos etc\NICHD high resolution photos\DSC_35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04800"/>
            <a:ext cx="7620000" cy="5472946"/>
          </a:xfrm>
          <a:prstGeom prst="rect">
            <a:avLst/>
          </a:prstGeom>
          <a:noFill/>
          <a:ln>
            <a:solidFill>
              <a:srgbClr val="0072BC"/>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267200"/>
            <a:ext cx="9144000" cy="1143000"/>
          </a:xfrm>
        </p:spPr>
        <p:txBody>
          <a:bodyPr>
            <a:normAutofit/>
          </a:bodyPr>
          <a:lstStyle/>
          <a:p>
            <a:r>
              <a:rPr lang="ru-RU" sz="3600" dirty="0">
                <a:solidFill>
                  <a:schemeClr val="bg1"/>
                </a:solidFill>
                <a:latin typeface="Arial" pitchFamily="34" charset="0"/>
                <a:cs typeface="Arial" pitchFamily="34" charset="0"/>
              </a:rPr>
              <a:t>Время на животике</a:t>
            </a:r>
            <a:endParaRPr lang="en-US" sz="3600" dirty="0">
              <a:solidFill>
                <a:schemeClr val="bg1"/>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a:t>Translated by Child Action, Inc.</a:t>
            </a:r>
          </a:p>
        </p:txBody>
      </p:sp>
      <p:sp>
        <p:nvSpPr>
          <p:cNvPr id="5" name="TextBox 4">
            <a:extLst>
              <a:ext uri="{FF2B5EF4-FFF2-40B4-BE49-F238E27FC236}">
                <a16:creationId xmlns:a16="http://schemas.microsoft.com/office/drawing/2014/main" id="{90BE778E-BF65-4013-9805-AFE44141F116}"/>
              </a:ext>
            </a:extLst>
          </p:cNvPr>
          <p:cNvSpPr txBox="1"/>
          <p:nvPr/>
        </p:nvSpPr>
        <p:spPr>
          <a:xfrm>
            <a:off x="-9525" y="5806629"/>
            <a:ext cx="9144000" cy="646331"/>
          </a:xfrm>
          <a:prstGeom prst="rect">
            <a:avLst/>
          </a:prstGeom>
          <a:noFill/>
        </p:spPr>
        <p:txBody>
          <a:bodyPr wrap="square" rtlCol="0">
            <a:spAutoFit/>
          </a:bodyPr>
          <a:lstStyle/>
          <a:p>
            <a:pPr algn="ctr"/>
            <a:r>
              <a:rPr lang="en-US" dirty="0"/>
              <a:t>Eunice Kennedy Shriver National Institute of Child Health and Human Development (NICHD), NIH, HHS; </a:t>
            </a:r>
            <a:r>
              <a:rPr lang="en-US" u="sng" dirty="0">
                <a:hlinkClick r:id="rId5"/>
              </a:rPr>
              <a:t>http://www.nichd.nih.gov</a:t>
            </a:r>
            <a:r>
              <a:rPr lang="en-US" dirty="0"/>
              <a:t>. </a:t>
            </a:r>
          </a:p>
        </p:txBody>
      </p:sp>
    </p:spTree>
    <p:custDataLst>
      <p:tags r:id="rId1"/>
    </p:custDataLst>
    <p:extLst>
      <p:ext uri="{BB962C8B-B14F-4D97-AF65-F5344CB8AC3E}">
        <p14:creationId xmlns:p14="http://schemas.microsoft.com/office/powerpoint/2010/main" val="1269840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CCHP\CA SIDS Program\logos mailing labels photos etc\NICHD high resolution photos\back sleep position anatomy labeled med 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8320" y="0"/>
            <a:ext cx="5547360" cy="5789414"/>
          </a:xfrm>
          <a:prstGeom prst="rect">
            <a:avLst/>
          </a:prstGeom>
          <a:noFill/>
          <a:ln>
            <a:solidFill>
              <a:srgbClr val="0072BC"/>
            </a:solidFill>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t>Translated by Child Action, Inc.</a:t>
            </a:r>
          </a:p>
        </p:txBody>
      </p:sp>
      <p:sp>
        <p:nvSpPr>
          <p:cNvPr id="4" name="TextBox 3">
            <a:extLst>
              <a:ext uri="{FF2B5EF4-FFF2-40B4-BE49-F238E27FC236}">
                <a16:creationId xmlns:a16="http://schemas.microsoft.com/office/drawing/2014/main" id="{7FC6644C-4B20-4DB1-A757-C7814E67CD42}"/>
              </a:ext>
            </a:extLst>
          </p:cNvPr>
          <p:cNvSpPr txBox="1"/>
          <p:nvPr/>
        </p:nvSpPr>
        <p:spPr>
          <a:xfrm>
            <a:off x="19050" y="5740192"/>
            <a:ext cx="9144000" cy="646331"/>
          </a:xfrm>
          <a:prstGeom prst="rect">
            <a:avLst/>
          </a:prstGeom>
          <a:noFill/>
        </p:spPr>
        <p:txBody>
          <a:bodyPr wrap="square" rtlCol="0">
            <a:spAutoFit/>
          </a:bodyPr>
          <a:lstStyle/>
          <a:p>
            <a:pPr algn="ctr"/>
            <a:r>
              <a:rPr lang="en-US" dirty="0"/>
              <a:t>Eunice Kennedy Shriver National Institute of Child Health and Human Development (NICHD), NIH, HHS; </a:t>
            </a:r>
            <a:r>
              <a:rPr lang="en-US" u="sng" dirty="0">
                <a:hlinkClick r:id="rId5"/>
              </a:rPr>
              <a:t>http://www.nichd.nih.gov</a:t>
            </a:r>
            <a:r>
              <a:rPr lang="en-US" dirty="0"/>
              <a:t>. </a:t>
            </a:r>
          </a:p>
        </p:txBody>
      </p:sp>
      <p:sp>
        <p:nvSpPr>
          <p:cNvPr id="3" name="TextBox 2">
            <a:extLst>
              <a:ext uri="{FF2B5EF4-FFF2-40B4-BE49-F238E27FC236}">
                <a16:creationId xmlns:a16="http://schemas.microsoft.com/office/drawing/2014/main" id="{911956EE-BCB1-4447-BCD2-D227EAFC552F}"/>
              </a:ext>
            </a:extLst>
          </p:cNvPr>
          <p:cNvSpPr txBox="1"/>
          <p:nvPr/>
        </p:nvSpPr>
        <p:spPr>
          <a:xfrm>
            <a:off x="4572000" y="1295400"/>
            <a:ext cx="3181350" cy="369332"/>
          </a:xfrm>
          <a:prstGeom prst="rect">
            <a:avLst/>
          </a:prstGeom>
          <a:noFill/>
        </p:spPr>
        <p:txBody>
          <a:bodyPr wrap="square" rtlCol="0">
            <a:spAutoFit/>
          </a:bodyPr>
          <a:lstStyle/>
          <a:p>
            <a:r>
              <a:rPr lang="en-US" b="1" dirty="0">
                <a:solidFill>
                  <a:schemeClr val="bg2">
                    <a:lumMod val="25000"/>
                  </a:schemeClr>
                </a:solidFill>
              </a:rPr>
              <a:t>[</a:t>
            </a:r>
            <a:r>
              <a:rPr lang="ru-RU" b="1" dirty="0">
                <a:solidFill>
                  <a:schemeClr val="bg2">
                    <a:lumMod val="25000"/>
                  </a:schemeClr>
                </a:solidFill>
              </a:rPr>
              <a:t>Трахея</a:t>
            </a:r>
            <a:r>
              <a:rPr lang="en-US" b="1" dirty="0">
                <a:solidFill>
                  <a:schemeClr val="bg2">
                    <a:lumMod val="25000"/>
                  </a:schemeClr>
                </a:solidFill>
              </a:rPr>
              <a:t> (</a:t>
            </a:r>
            <a:r>
              <a:rPr lang="ru-RU" b="1" dirty="0">
                <a:solidFill>
                  <a:schemeClr val="bg2">
                    <a:lumMod val="25000"/>
                  </a:schemeClr>
                </a:solidFill>
              </a:rPr>
              <a:t>дыхательное горло</a:t>
            </a:r>
            <a:r>
              <a:rPr lang="en-US" b="1" dirty="0">
                <a:solidFill>
                  <a:schemeClr val="bg2">
                    <a:lumMod val="25000"/>
                  </a:schemeClr>
                </a:solidFill>
              </a:rPr>
              <a:t>)]</a:t>
            </a:r>
          </a:p>
        </p:txBody>
      </p:sp>
      <p:sp>
        <p:nvSpPr>
          <p:cNvPr id="5" name="TextBox 4">
            <a:extLst>
              <a:ext uri="{FF2B5EF4-FFF2-40B4-BE49-F238E27FC236}">
                <a16:creationId xmlns:a16="http://schemas.microsoft.com/office/drawing/2014/main" id="{49BEAE7F-21A9-4C56-A4E9-1C603A3ABED1}"/>
              </a:ext>
            </a:extLst>
          </p:cNvPr>
          <p:cNvSpPr txBox="1"/>
          <p:nvPr/>
        </p:nvSpPr>
        <p:spPr>
          <a:xfrm>
            <a:off x="5273040" y="4419600"/>
            <a:ext cx="1524000" cy="369332"/>
          </a:xfrm>
          <a:prstGeom prst="rect">
            <a:avLst/>
          </a:prstGeom>
          <a:noFill/>
        </p:spPr>
        <p:txBody>
          <a:bodyPr wrap="square" rtlCol="0">
            <a:spAutoFit/>
          </a:bodyPr>
          <a:lstStyle/>
          <a:p>
            <a:r>
              <a:rPr lang="en-US" b="1" dirty="0">
                <a:solidFill>
                  <a:schemeClr val="bg2">
                    <a:lumMod val="25000"/>
                  </a:schemeClr>
                </a:solidFill>
              </a:rPr>
              <a:t>[</a:t>
            </a:r>
            <a:r>
              <a:rPr lang="ru-RU" b="1" dirty="0">
                <a:solidFill>
                  <a:schemeClr val="bg2">
                    <a:lumMod val="25000"/>
                  </a:schemeClr>
                </a:solidFill>
              </a:rPr>
              <a:t>Пищевод</a:t>
            </a:r>
            <a:r>
              <a:rPr lang="en-US" b="1" dirty="0">
                <a:solidFill>
                  <a:schemeClr val="bg2">
                    <a:lumMod val="25000"/>
                  </a:schemeClr>
                </a:solidFill>
              </a:rPr>
              <a:t>]</a:t>
            </a:r>
          </a:p>
        </p:txBody>
      </p:sp>
    </p:spTree>
    <p:custDataLst>
      <p:tags r:id="rId1"/>
    </p:custDataLst>
    <p:extLst>
      <p:ext uri="{BB962C8B-B14F-4D97-AF65-F5344CB8AC3E}">
        <p14:creationId xmlns:p14="http://schemas.microsoft.com/office/powerpoint/2010/main" val="369631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447800"/>
          </a:xfrm>
        </p:spPr>
        <p:txBody>
          <a:bodyPr>
            <a:normAutofit/>
          </a:bodyPr>
          <a:lstStyle/>
          <a:p>
            <a:pPr algn="l"/>
            <a:r>
              <a:rPr lang="ru-RU" sz="3600" b="1" dirty="0">
                <a:latin typeface="Arial" pitchFamily="34" charset="0"/>
                <a:cs typeface="Arial" pitchFamily="34" charset="0"/>
              </a:rPr>
              <a:t>Где дети получают </a:t>
            </a:r>
            <a:br>
              <a:rPr lang="en-US" sz="3600" b="1" dirty="0">
                <a:latin typeface="Arial" pitchFamily="34" charset="0"/>
                <a:cs typeface="Arial" pitchFamily="34" charset="0"/>
              </a:rPr>
            </a:br>
            <a:r>
              <a:rPr lang="ru-RU" sz="3600" b="1" dirty="0">
                <a:latin typeface="Arial" pitchFamily="34" charset="0"/>
                <a:cs typeface="Arial" pitchFamily="34" charset="0"/>
              </a:rPr>
              <a:t>травмы?</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228600" y="1752600"/>
            <a:ext cx="8915400" cy="4572000"/>
          </a:xfrm>
        </p:spPr>
        <p:txBody>
          <a:bodyPr>
            <a:normAutofit fontScale="92500" lnSpcReduction="20000"/>
          </a:bodyPr>
          <a:lstStyle/>
          <a:p>
            <a:r>
              <a:rPr lang="ru-RU" sz="3600" dirty="0">
                <a:latin typeface="Arial" pitchFamily="34" charset="0"/>
                <a:cs typeface="Arial" pitchFamily="34" charset="0"/>
              </a:rPr>
              <a:t>Большинство травм происходит на детской площадке - от 50 до 60 процентов всех случаев травматизма в детских садах.</a:t>
            </a:r>
          </a:p>
          <a:p>
            <a:r>
              <a:rPr lang="ru-RU" sz="3600" dirty="0">
                <a:latin typeface="Arial" pitchFamily="34" charset="0"/>
                <a:cs typeface="Arial" pitchFamily="34" charset="0"/>
              </a:rPr>
              <a:t>Часто причинами травм становятся мебель, лестницы, окна или скольжения и спотыкания. </a:t>
            </a:r>
          </a:p>
          <a:p>
            <a:r>
              <a:rPr lang="ru-RU" sz="3600" dirty="0">
                <a:latin typeface="Arial" pitchFamily="34" charset="0"/>
                <a:cs typeface="Arial" pitchFamily="34" charset="0"/>
              </a:rPr>
              <a:t>Травмы происходят в автомобилях и других транспортных средствах и вокруг них.</a:t>
            </a:r>
            <a:endParaRPr lang="en-US" sz="3600" dirty="0">
              <a:latin typeface="Arial" pitchFamily="34" charset="0"/>
              <a:cs typeface="Arial" pitchFamily="34"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pic>
        <p:nvPicPr>
          <p:cNvPr id="5" name="Picture 2" descr="https://tse4.mm.bing.net/th?id=OIP.jAZqP9uA2sfzFr2UjY3fVQHaEK&amp;pid=Api&amp;P=0&amp;w=302&amp;h=171"/>
          <p:cNvPicPr>
            <a:picLocks noChangeAspect="1" noChangeArrowheads="1"/>
          </p:cNvPicPr>
          <p:nvPr/>
        </p:nvPicPr>
        <p:blipFill>
          <a:blip r:embed="rId4" cstate="print"/>
          <a:srcRect/>
          <a:stretch>
            <a:fillRect/>
          </a:stretch>
        </p:blipFill>
        <p:spPr bwMode="auto">
          <a:xfrm>
            <a:off x="6267450" y="0"/>
            <a:ext cx="2876550" cy="1619251"/>
          </a:xfrm>
          <a:prstGeom prst="rect">
            <a:avLst/>
          </a:prstGeom>
          <a:noFill/>
        </p:spPr>
      </p:pic>
    </p:spTree>
    <p:custDataLst>
      <p:tags r:id="rId1"/>
    </p:custDataLst>
    <p:extLst>
      <p:ext uri="{BB962C8B-B14F-4D97-AF65-F5344CB8AC3E}">
        <p14:creationId xmlns:p14="http://schemas.microsoft.com/office/powerpoint/2010/main" val="2227508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ru-RU" sz="3600" b="1" dirty="0">
                <a:latin typeface="Arial" pitchFamily="34" charset="0"/>
                <a:cs typeface="Arial" pitchFamily="34" charset="0"/>
              </a:rPr>
              <a:t>А что о пеленании?</a:t>
            </a:r>
            <a:endParaRPr lang="en-US" sz="3600" b="1" dirty="0">
              <a:latin typeface="Arial" pitchFamily="34" charset="0"/>
              <a:cs typeface="Arial" pitchFamily="34" charset="0"/>
            </a:endParaRPr>
          </a:p>
        </p:txBody>
      </p:sp>
      <p:sp>
        <p:nvSpPr>
          <p:cNvPr id="5" name="Content Placeholder 4"/>
          <p:cNvSpPr>
            <a:spLocks noGrp="1"/>
          </p:cNvSpPr>
          <p:nvPr>
            <p:ph idx="1"/>
          </p:nvPr>
        </p:nvSpPr>
        <p:spPr>
          <a:xfrm>
            <a:off x="0" y="609599"/>
            <a:ext cx="8991600" cy="5773737"/>
          </a:xfrm>
        </p:spPr>
        <p:txBody>
          <a:bodyPr>
            <a:noAutofit/>
          </a:bodyPr>
          <a:lstStyle/>
          <a:p>
            <a:r>
              <a:rPr lang="ru-RU" dirty="0">
                <a:latin typeface="Arial" pitchFamily="34" charset="0"/>
                <a:cs typeface="Arial" pitchFamily="34" charset="0"/>
              </a:rPr>
              <a:t>Хотя некоторых новорождённых и младенцев пеленают во время сна дома, </a:t>
            </a:r>
            <a:r>
              <a:rPr lang="ru-RU" i="1" dirty="0">
                <a:latin typeface="Arial" pitchFamily="34" charset="0"/>
                <a:cs typeface="Arial" pitchFamily="34" charset="0"/>
              </a:rPr>
              <a:t>пеленание младенцев не рекомендуется в детских садах</a:t>
            </a:r>
            <a:r>
              <a:rPr lang="ru-RU" dirty="0">
                <a:latin typeface="Arial" pitchFamily="34" charset="0"/>
                <a:cs typeface="Arial" pitchFamily="34" charset="0"/>
              </a:rPr>
              <a:t>.</a:t>
            </a:r>
          </a:p>
          <a:p>
            <a:r>
              <a:rPr lang="ru-RU" dirty="0">
                <a:latin typeface="Arial" pitchFamily="34" charset="0"/>
                <a:cs typeface="Arial" pitchFamily="34" charset="0"/>
              </a:rPr>
              <a:t>Риск смертности повышается, если младенцев в пелёнках кладут на живот или они сами переворачиваются на живот.</a:t>
            </a:r>
          </a:p>
          <a:p>
            <a:r>
              <a:rPr lang="ru-RU" dirty="0">
                <a:latin typeface="Arial" pitchFamily="34" charset="0"/>
                <a:cs typeface="Arial" pitchFamily="34" charset="0"/>
              </a:rPr>
              <a:t>Даже дома у ребёнка пеленание следует прекратить, как только ребёнок начинает делать попытки переворачиваться (обычно к трём месяцам).</a:t>
            </a:r>
            <a:endParaRPr lang="en-US" dirty="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767580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144000" cy="1524000"/>
          </a:xfrm>
        </p:spPr>
        <p:txBody>
          <a:bodyPr>
            <a:normAutofit fontScale="90000"/>
          </a:bodyPr>
          <a:lstStyle/>
          <a:p>
            <a:br>
              <a:rPr lang="en-US" dirty="0"/>
            </a:br>
            <a:r>
              <a:rPr lang="ru-RU" sz="3600" b="1" dirty="0">
                <a:latin typeface="Arial" pitchFamily="34" charset="0"/>
                <a:cs typeface="Arial" pitchFamily="34" charset="0"/>
              </a:rPr>
              <a:t>Синдром детского сотрясения</a:t>
            </a:r>
            <a:r>
              <a:rPr lang="en-US" sz="3600" b="1" dirty="0">
                <a:latin typeface="Arial" pitchFamily="34" charset="0"/>
                <a:cs typeface="Arial" pitchFamily="34" charset="0"/>
              </a:rPr>
              <a:t>/</a:t>
            </a:r>
            <a:r>
              <a:rPr lang="ru-RU" sz="3600" b="1" dirty="0">
                <a:latin typeface="Arial" pitchFamily="34" charset="0"/>
                <a:cs typeface="Arial" pitchFamily="34" charset="0"/>
              </a:rPr>
              <a:t> </a:t>
            </a:r>
            <a:br>
              <a:rPr lang="ru-RU" sz="3600" b="1" dirty="0">
                <a:latin typeface="Arial" pitchFamily="34" charset="0"/>
                <a:cs typeface="Arial" pitchFamily="34" charset="0"/>
              </a:rPr>
            </a:br>
            <a:r>
              <a:rPr lang="ru-RU" sz="3600" b="1" dirty="0">
                <a:latin typeface="Arial" pitchFamily="34" charset="0"/>
                <a:cs typeface="Arial" pitchFamily="34" charset="0"/>
              </a:rPr>
              <a:t>Синдром встряхиваемого </a:t>
            </a:r>
            <a:br>
              <a:rPr lang="ru-RU" sz="3600" b="1" dirty="0">
                <a:latin typeface="Arial" pitchFamily="34" charset="0"/>
                <a:cs typeface="Arial" pitchFamily="34" charset="0"/>
              </a:rPr>
            </a:br>
            <a:r>
              <a:rPr lang="ru-RU" sz="3600" b="1" dirty="0">
                <a:latin typeface="Arial" pitchFamily="34" charset="0"/>
                <a:cs typeface="Arial" pitchFamily="34" charset="0"/>
              </a:rPr>
              <a:t>ребёнка</a:t>
            </a:r>
            <a:br>
              <a:rPr lang="ru-RU" sz="4000" b="1" dirty="0">
                <a:solidFill>
                  <a:schemeClr val="dk1"/>
                </a:solidFill>
                <a:latin typeface="Arial" pitchFamily="34" charset="0"/>
                <a:cs typeface="Arial" pitchFamily="34" charset="0"/>
              </a:rPr>
            </a:br>
            <a:br>
              <a:rPr lang="en-US" dirty="0"/>
            </a:br>
            <a:endParaRPr lang="en-US" dirty="0"/>
          </a:p>
        </p:txBody>
      </p:sp>
      <p:sp>
        <p:nvSpPr>
          <p:cNvPr id="6" name="Content Placeholder 5"/>
          <p:cNvSpPr>
            <a:spLocks noGrp="1"/>
          </p:cNvSpPr>
          <p:nvPr>
            <p:ph idx="1"/>
          </p:nvPr>
        </p:nvSpPr>
        <p:spPr>
          <a:xfrm>
            <a:off x="0" y="1371600"/>
            <a:ext cx="8991600" cy="4953000"/>
          </a:xfrm>
        </p:spPr>
        <p:txBody>
          <a:bodyPr>
            <a:noAutofit/>
          </a:bodyPr>
          <a:lstStyle/>
          <a:p>
            <a:r>
              <a:rPr lang="ru-RU" sz="2600" dirty="0">
                <a:latin typeface="Arial" pitchFamily="34" charset="0"/>
                <a:cs typeface="Arial" pitchFamily="34" charset="0"/>
              </a:rPr>
              <a:t>Термин «Синдром встряхиваемого ребёнка» описывает набор симптомов, наблюдаемых у младенцев, которые получили травму головы от встряхивания.</a:t>
            </a:r>
          </a:p>
          <a:p>
            <a:r>
              <a:rPr lang="ru-RU" sz="2600" dirty="0">
                <a:latin typeface="Arial" pitchFamily="34" charset="0"/>
                <a:cs typeface="Arial" pitchFamily="34" charset="0"/>
              </a:rPr>
              <a:t>Можно также использовать термин «Черепно-мозговая травма, вызванная небрежным отношением». Травма головы, вызванная небрежным отношением, может быть получена  различными способами. Такая травма может быть получена в результате тряски; падения от того, что ребёнка не удержали; бросания; удара; удара ребёнка головой о поверхность или объект при встряхивании.</a:t>
            </a:r>
            <a:endParaRPr lang="en-US" sz="26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865367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8610600" cy="4572000"/>
          </a:xfrm>
        </p:spPr>
        <p:txBody>
          <a:bodyPr>
            <a:normAutofit fontScale="55000" lnSpcReduction="20000"/>
          </a:bodyPr>
          <a:lstStyle/>
          <a:p>
            <a:pPr>
              <a:buNone/>
            </a:pPr>
            <a:r>
              <a:rPr lang="ru-RU" sz="5900" dirty="0">
                <a:latin typeface="Arial" pitchFamily="34" charset="0"/>
                <a:cs typeface="Arial" pitchFamily="34" charset="0"/>
              </a:rPr>
              <a:t>может привести к...</a:t>
            </a:r>
          </a:p>
          <a:p>
            <a:r>
              <a:rPr lang="ru-RU" sz="4200" dirty="0">
                <a:latin typeface="Arial" pitchFamily="34" charset="0"/>
                <a:cs typeface="Arial" pitchFamily="34" charset="0"/>
              </a:rPr>
              <a:t>частичной или полной слепоте,</a:t>
            </a:r>
          </a:p>
          <a:p>
            <a:r>
              <a:rPr lang="ru-RU" sz="4200" dirty="0">
                <a:latin typeface="Arial" pitchFamily="34" charset="0"/>
                <a:cs typeface="Arial" pitchFamily="34" charset="0"/>
              </a:rPr>
              <a:t>потере слуха,</a:t>
            </a:r>
          </a:p>
          <a:p>
            <a:r>
              <a:rPr lang="ru-RU" sz="4200" dirty="0">
                <a:latin typeface="Arial" pitchFamily="34" charset="0"/>
                <a:cs typeface="Arial" pitchFamily="34" charset="0"/>
              </a:rPr>
              <a:t>параличу,</a:t>
            </a:r>
          </a:p>
          <a:p>
            <a:r>
              <a:rPr lang="ru-RU" sz="4200" dirty="0">
                <a:latin typeface="Arial" pitchFamily="34" charset="0"/>
                <a:cs typeface="Arial" pitchFamily="34" charset="0"/>
              </a:rPr>
              <a:t>проблемам с двигательным развитием,</a:t>
            </a:r>
          </a:p>
          <a:p>
            <a:r>
              <a:rPr lang="ru-RU" sz="4200" dirty="0">
                <a:latin typeface="Arial" pitchFamily="34" charset="0"/>
                <a:cs typeface="Arial" pitchFamily="34" charset="0"/>
              </a:rPr>
              <a:t>судорожным расстройствам,</a:t>
            </a:r>
          </a:p>
          <a:p>
            <a:r>
              <a:rPr lang="ru-RU" sz="4200" dirty="0">
                <a:latin typeface="Arial" pitchFamily="34" charset="0"/>
                <a:cs typeface="Arial" pitchFamily="34" charset="0"/>
              </a:rPr>
              <a:t>церебральному параличу,</a:t>
            </a:r>
          </a:p>
          <a:p>
            <a:r>
              <a:rPr lang="ru-RU" sz="4200" dirty="0">
                <a:latin typeface="Arial" pitchFamily="34" charset="0"/>
                <a:cs typeface="Arial" pitchFamily="34" charset="0"/>
              </a:rPr>
              <a:t>проблемам с сосанием и глотанием,</a:t>
            </a:r>
          </a:p>
          <a:p>
            <a:r>
              <a:rPr lang="ru-RU" sz="4200" dirty="0">
                <a:latin typeface="Arial" pitchFamily="34" charset="0"/>
                <a:cs typeface="Arial" pitchFamily="34" charset="0"/>
              </a:rPr>
              <a:t>отставанию в интеллектуальном развитии,</a:t>
            </a:r>
          </a:p>
          <a:p>
            <a:r>
              <a:rPr lang="ru-RU" sz="4200" dirty="0">
                <a:latin typeface="Arial" pitchFamily="34" charset="0"/>
                <a:cs typeface="Arial" pitchFamily="34" charset="0"/>
              </a:rPr>
              <a:t>задержке в развитии речи и языка,</a:t>
            </a:r>
          </a:p>
          <a:p>
            <a:r>
              <a:rPr lang="ru-RU" sz="4200" dirty="0">
                <a:latin typeface="Arial" pitchFamily="34" charset="0"/>
                <a:cs typeface="Arial" pitchFamily="34" charset="0"/>
              </a:rPr>
              <a:t>проблемам с функцией понимания и выполнения заданий,</a:t>
            </a:r>
          </a:p>
          <a:p>
            <a:r>
              <a:rPr lang="ru-RU" sz="4200" dirty="0">
                <a:latin typeface="Arial" pitchFamily="34" charset="0"/>
                <a:cs typeface="Arial" pitchFamily="34" charset="0"/>
              </a:rPr>
              <a:t>проблемам со вниманием, памятью и поведением.</a:t>
            </a:r>
            <a:endParaRPr lang="en-US" sz="4200" dirty="0">
              <a:latin typeface="Arial" pitchFamily="34" charset="0"/>
              <a:cs typeface="Arial" pitchFamily="34" charset="0"/>
            </a:endParaRPr>
          </a:p>
        </p:txBody>
      </p:sp>
      <p:sp>
        <p:nvSpPr>
          <p:cNvPr id="4" name="Rectangle 3"/>
          <p:cNvSpPr/>
          <p:nvPr/>
        </p:nvSpPr>
        <p:spPr>
          <a:xfrm>
            <a:off x="0" y="0"/>
            <a:ext cx="9144000" cy="2369880"/>
          </a:xfrm>
          <a:prstGeom prst="rect">
            <a:avLst/>
          </a:prstGeom>
        </p:spPr>
        <p:txBody>
          <a:bodyPr wrap="square">
            <a:spAutoFit/>
          </a:bodyPr>
          <a:lstStyle/>
          <a:p>
            <a:pPr algn="ctr"/>
            <a:r>
              <a:rPr lang="ru-RU" sz="3600" b="1" dirty="0">
                <a:latin typeface="Arial" pitchFamily="34" charset="0"/>
                <a:cs typeface="Arial" pitchFamily="34" charset="0"/>
              </a:rPr>
              <a:t>Черепно-мозговая травма, вызванная небрежным отношением/Синдромом детского сотрясения</a:t>
            </a:r>
          </a:p>
          <a:p>
            <a:r>
              <a:rPr lang="ru-RU" sz="4000" b="1" dirty="0">
                <a:latin typeface="Arial" pitchFamily="34" charset="0"/>
                <a:cs typeface="Arial" pitchFamily="34" charset="0"/>
              </a:rPr>
              <a:t>    </a:t>
            </a:r>
            <a:endParaRPr lang="en-US" sz="24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996124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ru-RU" sz="3600" b="1" dirty="0">
                <a:latin typeface="Arial" pitchFamily="34" charset="0"/>
                <a:cs typeface="Arial" pitchFamily="34" charset="0"/>
              </a:rPr>
              <a:t>Плач младенца</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152400" y="685800"/>
            <a:ext cx="8763000" cy="5943600"/>
          </a:xfrm>
        </p:spPr>
        <p:txBody>
          <a:bodyPr>
            <a:normAutofit fontScale="92500" lnSpcReduction="20000"/>
          </a:bodyPr>
          <a:lstStyle/>
          <a:p>
            <a:r>
              <a:rPr lang="ru-RU" sz="3600" dirty="0">
                <a:latin typeface="Arial" pitchFamily="34" charset="0"/>
                <a:cs typeface="Arial" pitchFamily="34" charset="0"/>
              </a:rPr>
              <a:t>Младенцы не могут выразить свои потребности и чувства с помощью слов. Вместо этого они плачут.</a:t>
            </a:r>
          </a:p>
          <a:p>
            <a:r>
              <a:rPr lang="ru-RU" sz="3600" dirty="0">
                <a:latin typeface="Arial" pitchFamily="34" charset="0"/>
                <a:cs typeface="Arial" pitchFamily="34" charset="0"/>
              </a:rPr>
              <a:t>Младенцы могут плакать из-за колик или из-за боли и дискомфорта, вызванных другими причинами.</a:t>
            </a:r>
          </a:p>
          <a:p>
            <a:r>
              <a:rPr lang="ru-RU" sz="3600" dirty="0">
                <a:latin typeface="Arial" pitchFamily="34" charset="0"/>
                <a:cs typeface="Arial" pitchFamily="34" charset="0"/>
              </a:rPr>
              <a:t>Период тревожного плача считается нормальной фазой в развитии младенцев.</a:t>
            </a:r>
            <a:endParaRPr lang="en-US" sz="3600" dirty="0">
              <a:latin typeface="Arial" pitchFamily="34" charset="0"/>
              <a:cs typeface="Arial" pitchFamily="34" charset="0"/>
            </a:endParaRPr>
          </a:p>
          <a:p>
            <a:r>
              <a:rPr lang="ru-RU" sz="3600" dirty="0">
                <a:latin typeface="Arial" pitchFamily="34" charset="0"/>
                <a:cs typeface="Arial" pitchFamily="34" charset="0"/>
              </a:rPr>
              <a:t>Стратегии для успокоения плачущего младенца - мягкое покачивание, ношение на руках, пение, создание белого шума и предложение соски-пустышки.</a:t>
            </a:r>
            <a:endParaRPr lang="en-US" sz="3600" dirty="0">
              <a:latin typeface="Arial" pitchFamily="34" charset="0"/>
              <a:cs typeface="Arial" pitchFamily="34" charset="0"/>
            </a:endParaRPr>
          </a:p>
          <a:p>
            <a:pPr marL="0" indent="0">
              <a:buNone/>
            </a:pPr>
            <a:endParaRPr lang="en-US" sz="3400" dirty="0"/>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4093227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p:spPr>
        <p:txBody>
          <a:bodyPr>
            <a:noAutofit/>
          </a:bodyPr>
          <a:lstStyle/>
          <a:p>
            <a:r>
              <a:rPr lang="ru-RU" sz="3600" b="1" dirty="0">
                <a:latin typeface="Arial" pitchFamily="34" charset="0"/>
                <a:cs typeface="Arial" pitchFamily="34" charset="0"/>
              </a:rPr>
              <a:t>Плач младенца</a:t>
            </a:r>
            <a:endParaRPr lang="en-US" sz="3600" dirty="0"/>
          </a:p>
        </p:txBody>
      </p:sp>
      <p:sp>
        <p:nvSpPr>
          <p:cNvPr id="5" name="Content Placeholder 4"/>
          <p:cNvSpPr>
            <a:spLocks noGrp="1"/>
          </p:cNvSpPr>
          <p:nvPr>
            <p:ph idx="1"/>
          </p:nvPr>
        </p:nvSpPr>
        <p:spPr>
          <a:xfrm>
            <a:off x="228600" y="685800"/>
            <a:ext cx="8915400" cy="5715000"/>
          </a:xfrm>
        </p:spPr>
        <p:txBody>
          <a:bodyPr>
            <a:normAutofit/>
          </a:bodyPr>
          <a:lstStyle/>
          <a:p>
            <a:r>
              <a:rPr lang="ru-RU" sz="3600" dirty="0">
                <a:latin typeface="Arial" pitchFamily="34" charset="0"/>
                <a:cs typeface="Arial" pitchFamily="34" charset="0"/>
              </a:rPr>
              <a:t>Ухаживающие за младенцем взрослые могут испытывать гнев или разочарование.</a:t>
            </a:r>
          </a:p>
          <a:p>
            <a:r>
              <a:rPr lang="ru-RU" sz="3600" dirty="0">
                <a:latin typeface="Arial" pitchFamily="34" charset="0"/>
                <a:cs typeface="Arial" pitchFamily="34" charset="0"/>
              </a:rPr>
              <a:t>Ухаживающим за младенцем взрослым нужно знать соответствующие методы, чтобы справиться с плачущим, капризничающим или беснующимся младенцем.</a:t>
            </a:r>
            <a:endParaRPr lang="en-US" sz="36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4259757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ru-RU" sz="3600" b="1" dirty="0">
                <a:latin typeface="Arial" pitchFamily="34" charset="0"/>
                <a:cs typeface="Arial" pitchFamily="34" charset="0"/>
              </a:rPr>
              <a:t>Стратегии преодоления стресса</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228600" y="838200"/>
            <a:ext cx="8763000" cy="5562600"/>
          </a:xfrm>
        </p:spPr>
        <p:txBody>
          <a:bodyPr>
            <a:normAutofit fontScale="92500" lnSpcReduction="20000"/>
          </a:bodyPr>
          <a:lstStyle/>
          <a:p>
            <a:r>
              <a:rPr lang="ru-RU" dirty="0">
                <a:latin typeface="Arial" pitchFamily="34" charset="0"/>
                <a:cs typeface="Arial" pitchFamily="34" charset="0"/>
              </a:rPr>
              <a:t>Попытайтесь справиться со стрессом и позаботьтесь о себе. Прислушивайтесь к своим чувствам, пытаясь определить, нарастают ли чувства разочарования или гнева.</a:t>
            </a:r>
          </a:p>
          <a:p>
            <a:r>
              <a:rPr lang="ru-RU" dirty="0">
                <a:latin typeface="Arial" pitchFamily="34" charset="0"/>
                <a:cs typeface="Arial" pitchFamily="34" charset="0"/>
              </a:rPr>
              <a:t>Применяйте ту стратегию расслабления, которая работает для Вас. Например, сделайте несколько глубоких вдохов или глубоко дышите, считая до десяти.</a:t>
            </a:r>
          </a:p>
          <a:p>
            <a:r>
              <a:rPr lang="ru-RU" dirty="0">
                <a:latin typeface="Arial" pitchFamily="34" charset="0"/>
                <a:cs typeface="Arial" pitchFamily="34" charset="0"/>
              </a:rPr>
              <a:t>Если Вы не можете самостоятельно контролировать свои чувства, найдите способ отвлечься от сложной ситуации (не оставляя детей без присмотра).</a:t>
            </a:r>
            <a:endParaRPr lang="en-US" dirty="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3836407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ru-RU" sz="3600" b="1" dirty="0">
                <a:latin typeface="Arial" pitchFamily="34" charset="0"/>
                <a:cs typeface="Arial" pitchFamily="34" charset="0"/>
              </a:rPr>
              <a:t>Стратегии преодоления </a:t>
            </a:r>
            <a:br>
              <a:rPr lang="en-US" sz="3600" b="1" dirty="0">
                <a:latin typeface="Arial" pitchFamily="34" charset="0"/>
                <a:cs typeface="Arial" pitchFamily="34" charset="0"/>
              </a:rPr>
            </a:br>
            <a:r>
              <a:rPr lang="ru-RU" sz="3600" b="1" dirty="0">
                <a:latin typeface="Arial" pitchFamily="34" charset="0"/>
                <a:cs typeface="Arial" pitchFamily="34" charset="0"/>
              </a:rPr>
              <a:t>стресса </a:t>
            </a:r>
            <a:r>
              <a:rPr lang="en-US" sz="3600" b="1" dirty="0">
                <a:latin typeface="Arial" panose="020B0604020202020204" pitchFamily="34" charset="0"/>
                <a:cs typeface="Arial" panose="020B0604020202020204" pitchFamily="34" charset="0"/>
              </a:rPr>
              <a:t>(</a:t>
            </a:r>
            <a:r>
              <a:rPr lang="ru-RU" sz="3600" b="1" dirty="0">
                <a:latin typeface="Arial" panose="020B0604020202020204" pitchFamily="34" charset="0"/>
                <a:cs typeface="Arial" panose="020B0604020202020204" pitchFamily="34" charset="0"/>
              </a:rPr>
              <a:t>продолжение)</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676400"/>
            <a:ext cx="8839200" cy="4953000"/>
          </a:xfrm>
        </p:spPr>
        <p:txBody>
          <a:bodyPr>
            <a:normAutofit lnSpcReduction="10000"/>
          </a:bodyPr>
          <a:lstStyle/>
          <a:p>
            <a:pPr algn="ctr"/>
            <a:r>
              <a:rPr lang="ru-RU" dirty="0">
                <a:latin typeface="Arial" pitchFamily="34" charset="0"/>
                <a:cs typeface="Arial" pitchFamily="34" charset="0"/>
              </a:rPr>
              <a:t>Для получения дополнительной информации о типичном развитии младенцев, о том, как вести себя с плачущим млоденцем, и методах, успокаивающих плачущих младенцев,</a:t>
            </a:r>
            <a:endParaRPr lang="en-US" b="1" dirty="0">
              <a:latin typeface="Arial" pitchFamily="34" charset="0"/>
              <a:cs typeface="Arial" pitchFamily="34" charset="0"/>
            </a:endParaRPr>
          </a:p>
          <a:p>
            <a:pPr marL="0" indent="0" algn="ctr">
              <a:buNone/>
            </a:pPr>
            <a:r>
              <a:rPr lang="ru-RU" dirty="0">
                <a:solidFill>
                  <a:srgbClr val="D90F81"/>
                </a:solidFill>
                <a:latin typeface="Arial" pitchFamily="34" charset="0"/>
                <a:cs typeface="Arial" pitchFamily="34" charset="0"/>
              </a:rPr>
              <a:t>см. вебсайт «Период ФИОЛЕТОВОГО</a:t>
            </a:r>
            <a:r>
              <a:rPr lang="en-US" dirty="0">
                <a:solidFill>
                  <a:srgbClr val="D90F81"/>
                </a:solidFill>
                <a:latin typeface="Arial" pitchFamily="34" charset="0"/>
                <a:cs typeface="Arial" pitchFamily="34" charset="0"/>
              </a:rPr>
              <a:t> </a:t>
            </a:r>
            <a:r>
              <a:rPr lang="ru-RU" dirty="0">
                <a:solidFill>
                  <a:srgbClr val="D90F81"/>
                </a:solidFill>
                <a:latin typeface="Arial" pitchFamily="34" charset="0"/>
                <a:cs typeface="Arial" pitchFamily="34" charset="0"/>
              </a:rPr>
              <a:t>плача</a:t>
            </a:r>
          </a:p>
          <a:p>
            <a:pPr marL="0" indent="0" algn="ctr">
              <a:buNone/>
            </a:pPr>
            <a:r>
              <a:rPr lang="en-US" dirty="0">
                <a:solidFill>
                  <a:srgbClr val="D90F81"/>
                </a:solidFill>
                <a:latin typeface="Arial" pitchFamily="34" charset="0"/>
                <a:cs typeface="Arial" pitchFamily="34" charset="0"/>
                <a:hlinkClick r:id="rId4"/>
              </a:rPr>
              <a:t>www.purplecrying.info</a:t>
            </a:r>
            <a:endParaRPr lang="en-US" dirty="0">
              <a:solidFill>
                <a:srgbClr val="D90F81"/>
              </a:solidFill>
              <a:latin typeface="Arial" pitchFamily="34" charset="0"/>
              <a:cs typeface="Arial" pitchFamily="34" charset="0"/>
            </a:endParaRPr>
          </a:p>
          <a:p>
            <a:pPr marL="0" indent="0" algn="ctr">
              <a:buNone/>
            </a:pPr>
            <a:endParaRPr lang="en-US" sz="2000" dirty="0">
              <a:latin typeface="Arial" pitchFamily="34" charset="0"/>
              <a:cs typeface="Arial" pitchFamily="34" charset="0"/>
            </a:endParaRPr>
          </a:p>
          <a:p>
            <a:pPr marL="0" indent="0" algn="ctr">
              <a:buNone/>
            </a:pPr>
            <a:r>
              <a:rPr lang="ru-RU" b="1" i="1" dirty="0">
                <a:solidFill>
                  <a:srgbClr val="D90F81"/>
                </a:solidFill>
                <a:latin typeface="Arial" pitchFamily="34" charset="0"/>
                <a:cs typeface="Arial" pitchFamily="34" charset="0"/>
              </a:rPr>
              <a:t>Помните</a:t>
            </a:r>
            <a:r>
              <a:rPr lang="en-US" b="1" i="1" dirty="0">
                <a:solidFill>
                  <a:srgbClr val="D90F81"/>
                </a:solidFill>
                <a:latin typeface="Arial" pitchFamily="34" charset="0"/>
                <a:cs typeface="Arial" pitchFamily="34" charset="0"/>
              </a:rPr>
              <a:t>: </a:t>
            </a:r>
            <a:r>
              <a:rPr lang="ru-RU" b="1" i="1" dirty="0">
                <a:solidFill>
                  <a:srgbClr val="D90F81"/>
                </a:solidFill>
                <a:latin typeface="Arial" pitchFamily="34" charset="0"/>
                <a:cs typeface="Arial" pitchFamily="34" charset="0"/>
              </a:rPr>
              <a:t>никогда не трясите и не бейте ребёнка</a:t>
            </a:r>
            <a:r>
              <a:rPr lang="en-US" b="1" i="1" dirty="0">
                <a:solidFill>
                  <a:srgbClr val="D90F81"/>
                </a:solidFill>
                <a:latin typeface="Arial" pitchFamily="34" charset="0"/>
                <a:cs typeface="Arial" pitchFamily="34" charset="0"/>
              </a:rPr>
              <a:t>.</a:t>
            </a:r>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1574435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9200"/>
          </a:xfrm>
        </p:spPr>
        <p:txBody>
          <a:bodyPr>
            <a:noAutofit/>
          </a:bodyPr>
          <a:lstStyle/>
          <a:p>
            <a:r>
              <a:rPr lang="ru-RU" sz="3600" b="1" dirty="0">
                <a:latin typeface="Arial" pitchFamily="34" charset="0"/>
                <a:cs typeface="Arial" pitchFamily="34" charset="0"/>
              </a:rPr>
              <a:t>Идентификация Синдрома </a:t>
            </a:r>
            <a:br>
              <a:rPr lang="en-US" sz="3600" b="1" dirty="0">
                <a:latin typeface="Arial" pitchFamily="34" charset="0"/>
                <a:cs typeface="Arial" pitchFamily="34" charset="0"/>
              </a:rPr>
            </a:br>
            <a:r>
              <a:rPr lang="ru-RU" sz="3600" b="1" dirty="0">
                <a:latin typeface="Arial" pitchFamily="34" charset="0"/>
                <a:cs typeface="Arial" pitchFamily="34" charset="0"/>
              </a:rPr>
              <a:t>детского сотрясения</a:t>
            </a:r>
            <a:endParaRPr lang="en-US" sz="3600" dirty="0">
              <a:latin typeface="Arial" pitchFamily="34" charset="0"/>
              <a:cs typeface="Arial" pitchFamily="34" charset="0"/>
            </a:endParaRPr>
          </a:p>
        </p:txBody>
      </p:sp>
      <p:sp>
        <p:nvSpPr>
          <p:cNvPr id="5" name="Content Placeholder 4"/>
          <p:cNvSpPr>
            <a:spLocks noGrp="1"/>
          </p:cNvSpPr>
          <p:nvPr>
            <p:ph idx="1"/>
          </p:nvPr>
        </p:nvSpPr>
        <p:spPr>
          <a:xfrm>
            <a:off x="152400" y="1295400"/>
            <a:ext cx="8915400" cy="5105400"/>
          </a:xfrm>
        </p:spPr>
        <p:txBody>
          <a:bodyPr>
            <a:normAutofit lnSpcReduction="10000"/>
          </a:bodyPr>
          <a:lstStyle/>
          <a:p>
            <a:pPr marL="0" indent="0">
              <a:buNone/>
            </a:pPr>
            <a:r>
              <a:rPr lang="ru-RU" sz="3300" dirty="0">
                <a:latin typeface="Arial" pitchFamily="34" charset="0"/>
                <a:cs typeface="Arial" pitchFamily="34" charset="0"/>
              </a:rPr>
              <a:t>Следите за следующими симптомами</a:t>
            </a:r>
            <a:r>
              <a:rPr lang="en-US" sz="3300" dirty="0">
                <a:latin typeface="Arial" pitchFamily="34" charset="0"/>
                <a:cs typeface="Arial" pitchFamily="34" charset="0"/>
              </a:rPr>
              <a:t>: </a:t>
            </a:r>
          </a:p>
          <a:p>
            <a:r>
              <a:rPr lang="ru-RU" sz="3300" dirty="0">
                <a:latin typeface="Arial" pitchFamily="34" charset="0"/>
                <a:cs typeface="Arial" pitchFamily="34" charset="0"/>
              </a:rPr>
              <a:t>Изменения настроения, поведения, аппетита, дыхания, движений головы или глаз</a:t>
            </a:r>
          </a:p>
          <a:p>
            <a:r>
              <a:rPr lang="ru-RU" sz="3300" dirty="0">
                <a:latin typeface="Arial" pitchFamily="34" charset="0"/>
                <a:cs typeface="Arial" pitchFamily="34" charset="0"/>
              </a:rPr>
              <a:t>Синяки (вокруг головы, шеи или на груди), кровоизлияние (в глаза), отёк головы, лба или «родничка»</a:t>
            </a:r>
          </a:p>
          <a:p>
            <a:r>
              <a:rPr lang="ru-RU" sz="3300" dirty="0">
                <a:latin typeface="Arial" pitchFamily="34" charset="0"/>
                <a:cs typeface="Arial" pitchFamily="34" charset="0"/>
              </a:rPr>
              <a:t>Изменения мышечного тонуса, способности поднимать голову, дрожь, судороги</a:t>
            </a:r>
            <a:endParaRPr lang="en-US" sz="3300" dirty="0">
              <a:latin typeface="Arial" pitchFamily="34" charset="0"/>
              <a:cs typeface="Arial" pitchFamily="34" charset="0"/>
            </a:endParaRPr>
          </a:p>
          <a:p>
            <a:endParaRPr lang="en-US" dirty="0"/>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4004992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839200" cy="1143000"/>
          </a:xfrm>
        </p:spPr>
        <p:txBody>
          <a:bodyPr>
            <a:noAutofit/>
          </a:bodyPr>
          <a:lstStyle/>
          <a:p>
            <a:r>
              <a:rPr lang="vi-VN" sz="3600" b="1" dirty="0">
                <a:latin typeface="Arial" pitchFamily="34" charset="0"/>
                <a:cs typeface="Arial" pitchFamily="34" charset="0"/>
              </a:rPr>
              <a:t>Черепно-мозгов</a:t>
            </a:r>
            <a:r>
              <a:rPr lang="ru-RU" sz="3600" b="1" dirty="0">
                <a:latin typeface="Arial" pitchFamily="34" charset="0"/>
                <a:cs typeface="Arial" pitchFamily="34" charset="0"/>
              </a:rPr>
              <a:t>а</a:t>
            </a:r>
            <a:r>
              <a:rPr lang="vi-VN" sz="3600" b="1" dirty="0">
                <a:latin typeface="Arial" pitchFamily="34" charset="0"/>
                <a:cs typeface="Arial" pitchFamily="34" charset="0"/>
              </a:rPr>
              <a:t>я тр</a:t>
            </a:r>
            <a:r>
              <a:rPr lang="ru-RU" sz="3600" b="1" dirty="0">
                <a:latin typeface="Arial" pitchFamily="34" charset="0"/>
                <a:cs typeface="Arial" pitchFamily="34" charset="0"/>
              </a:rPr>
              <a:t>а</a:t>
            </a:r>
            <a:r>
              <a:rPr lang="vi-VN" sz="3600" b="1" dirty="0">
                <a:latin typeface="Arial" pitchFamily="34" charset="0"/>
                <a:cs typeface="Arial" pitchFamily="34" charset="0"/>
              </a:rPr>
              <a:t>вма (ЧМТ)</a:t>
            </a:r>
            <a:r>
              <a:rPr lang="ru-RU" sz="3600" b="1" dirty="0">
                <a:latin typeface="Arial" pitchFamily="34" charset="0"/>
                <a:cs typeface="Arial" pitchFamily="34" charset="0"/>
              </a:rPr>
              <a:t> и сотрясение мозга</a:t>
            </a:r>
            <a:endParaRPr lang="en-US" sz="3600" b="1" dirty="0">
              <a:latin typeface="Arial" pitchFamily="34" charset="0"/>
              <a:cs typeface="Arial" pitchFamily="34" charset="0"/>
            </a:endParaRPr>
          </a:p>
        </p:txBody>
      </p:sp>
      <p:sp>
        <p:nvSpPr>
          <p:cNvPr id="5" name="Content Placeholder 4"/>
          <p:cNvSpPr>
            <a:spLocks noGrp="1"/>
          </p:cNvSpPr>
          <p:nvPr>
            <p:ph idx="1"/>
          </p:nvPr>
        </p:nvSpPr>
        <p:spPr>
          <a:xfrm>
            <a:off x="152400" y="1143000"/>
            <a:ext cx="8839200" cy="5181600"/>
          </a:xfrm>
        </p:spPr>
        <p:txBody>
          <a:bodyPr>
            <a:noAutofit/>
          </a:bodyPr>
          <a:lstStyle/>
          <a:p>
            <a:r>
              <a:rPr lang="vi-VN" sz="3300" dirty="0">
                <a:latin typeface="Arial" pitchFamily="34" charset="0"/>
                <a:cs typeface="Arial" pitchFamily="34" charset="0"/>
              </a:rPr>
              <a:t>ЧМТ</a:t>
            </a:r>
            <a:r>
              <a:rPr lang="ru-RU" sz="3300" dirty="0">
                <a:latin typeface="Arial" pitchFamily="34" charset="0"/>
                <a:cs typeface="Arial" pitchFamily="34" charset="0"/>
              </a:rPr>
              <a:t> - это тип черепно-мозговой травмы, изменяющей нормальную работу мозга.</a:t>
            </a:r>
          </a:p>
          <a:p>
            <a:r>
              <a:rPr lang="ru-RU" sz="3300" dirty="0">
                <a:latin typeface="Arial" pitchFamily="34" charset="0"/>
                <a:cs typeface="Arial" pitchFamily="34" charset="0"/>
              </a:rPr>
              <a:t>Удар или сильный толчок в голову могут вызвать </a:t>
            </a:r>
            <a:r>
              <a:rPr lang="vi-VN" sz="3300" dirty="0">
                <a:latin typeface="Arial" pitchFamily="34" charset="0"/>
                <a:cs typeface="Arial" pitchFamily="34" charset="0"/>
              </a:rPr>
              <a:t>ЧМТ</a:t>
            </a:r>
            <a:r>
              <a:rPr lang="ru-RU" sz="3300" dirty="0">
                <a:latin typeface="Arial" pitchFamily="34" charset="0"/>
                <a:cs typeface="Arial" pitchFamily="34" charset="0"/>
              </a:rPr>
              <a:t>.</a:t>
            </a:r>
          </a:p>
          <a:p>
            <a:r>
              <a:rPr lang="ru-RU" sz="3300" dirty="0">
                <a:latin typeface="Arial" pitchFamily="34" charset="0"/>
                <a:cs typeface="Arial" pitchFamily="34" charset="0"/>
              </a:rPr>
              <a:t>Удар по телу, который заставляет голову и мозг быстро премещаться вперёд и назад, также может вызвать </a:t>
            </a:r>
            <a:r>
              <a:rPr lang="vi-VN" sz="3300" dirty="0">
                <a:latin typeface="Arial" pitchFamily="34" charset="0"/>
                <a:cs typeface="Arial" pitchFamily="34" charset="0"/>
              </a:rPr>
              <a:t>ЧМТ</a:t>
            </a:r>
            <a:r>
              <a:rPr lang="ru-RU" sz="3300" dirty="0">
                <a:latin typeface="Arial" pitchFamily="34" charset="0"/>
                <a:cs typeface="Arial" pitchFamily="34" charset="0"/>
              </a:rPr>
              <a:t>.</a:t>
            </a:r>
          </a:p>
          <a:p>
            <a:r>
              <a:rPr lang="ru-RU" sz="3300" dirty="0">
                <a:latin typeface="Arial" pitchFamily="34" charset="0"/>
                <a:cs typeface="Arial" pitchFamily="34" charset="0"/>
              </a:rPr>
              <a:t>Сотрясение мозга </a:t>
            </a:r>
            <a:r>
              <a:rPr lang="ru-RU" sz="3300" b="1" dirty="0">
                <a:latin typeface="Arial" pitchFamily="34" charset="0"/>
                <a:cs typeface="Arial" pitchFamily="34" charset="0"/>
              </a:rPr>
              <a:t>- </a:t>
            </a:r>
            <a:r>
              <a:rPr lang="ru-RU" sz="3300" dirty="0">
                <a:latin typeface="Arial" pitchFamily="34" charset="0"/>
                <a:cs typeface="Arial" pitchFamily="34" charset="0"/>
              </a:rPr>
              <a:t>наиболее распространённый тип </a:t>
            </a:r>
            <a:r>
              <a:rPr lang="vi-VN" sz="3300" dirty="0">
                <a:latin typeface="Arial" pitchFamily="34" charset="0"/>
                <a:cs typeface="Arial" pitchFamily="34" charset="0"/>
              </a:rPr>
              <a:t>ЧМТ</a:t>
            </a:r>
            <a:r>
              <a:rPr lang="ru-RU" sz="3300" dirty="0">
                <a:latin typeface="Arial" pitchFamily="34" charset="0"/>
                <a:cs typeface="Arial" pitchFamily="34" charset="0"/>
              </a:rPr>
              <a:t>.</a:t>
            </a:r>
            <a:endParaRPr lang="en-US" sz="33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949490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9601"/>
            <a:ext cx="9144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a:t>Translated by Child Action, Inc.</a:t>
            </a:r>
            <a:endParaRPr lang="en-US" dirty="0"/>
          </a:p>
        </p:txBody>
      </p:sp>
      <p:sp>
        <p:nvSpPr>
          <p:cNvPr id="7" name="Rectangle 6">
            <a:extLst>
              <a:ext uri="{FF2B5EF4-FFF2-40B4-BE49-F238E27FC236}">
                <a16:creationId xmlns:a16="http://schemas.microsoft.com/office/drawing/2014/main" id="{66444B55-A427-4567-9749-B1871100BA78}"/>
              </a:ext>
            </a:extLst>
          </p:cNvPr>
          <p:cNvSpPr/>
          <p:nvPr/>
        </p:nvSpPr>
        <p:spPr>
          <a:xfrm>
            <a:off x="1" y="5714999"/>
            <a:ext cx="9144000" cy="646331"/>
          </a:xfrm>
          <a:prstGeom prst="rect">
            <a:avLst/>
          </a:prstGeom>
        </p:spPr>
        <p:txBody>
          <a:bodyPr wrap="square">
            <a:spAutoFit/>
          </a:bodyPr>
          <a:lstStyle/>
          <a:p>
            <a:pPr algn="ctr"/>
            <a:r>
              <a:rPr lang="en-US" dirty="0"/>
              <a:t>Eunice Kennedy Shriver National Institute of Child Health and Human Development (NICHD), NIH, HHS; </a:t>
            </a:r>
            <a:r>
              <a:rPr lang="en-US" u="sng" dirty="0">
                <a:hlinkClick r:id="rId5"/>
              </a:rPr>
              <a:t>http://www.nichd.nih.gov</a:t>
            </a:r>
            <a:r>
              <a:rPr lang="en-US" dirty="0"/>
              <a:t>. </a:t>
            </a:r>
          </a:p>
        </p:txBody>
      </p:sp>
    </p:spTree>
    <p:custDataLst>
      <p:tags r:id="rId1"/>
    </p:custDataLst>
    <p:extLst>
      <p:ext uri="{BB962C8B-B14F-4D97-AF65-F5344CB8AC3E}">
        <p14:creationId xmlns:p14="http://schemas.microsoft.com/office/powerpoint/2010/main" val="4267011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Autofit/>
          </a:bodyPr>
          <a:lstStyle/>
          <a:p>
            <a:r>
              <a:rPr lang="ru-RU" sz="3600" b="1" dirty="0">
                <a:latin typeface="Arial" pitchFamily="34" charset="0"/>
                <a:cs typeface="Arial" pitchFamily="34" charset="0"/>
              </a:rPr>
              <a:t>Как дети получают травмы?</a:t>
            </a:r>
            <a:endParaRPr lang="en-US" sz="3600" b="1" dirty="0">
              <a:latin typeface="Arial" pitchFamily="34" charset="0"/>
              <a:cs typeface="Arial" pitchFamily="34" charset="0"/>
            </a:endParaRPr>
          </a:p>
        </p:txBody>
      </p:sp>
      <p:sp>
        <p:nvSpPr>
          <p:cNvPr id="5" name="Content Placeholder 4"/>
          <p:cNvSpPr>
            <a:spLocks noGrp="1"/>
          </p:cNvSpPr>
          <p:nvPr>
            <p:ph idx="1"/>
          </p:nvPr>
        </p:nvSpPr>
        <p:spPr>
          <a:xfrm>
            <a:off x="152400" y="838200"/>
            <a:ext cx="8839200" cy="5486400"/>
          </a:xfrm>
        </p:spPr>
        <p:txBody>
          <a:bodyPr>
            <a:normAutofit fontScale="77500" lnSpcReduction="20000"/>
          </a:bodyPr>
          <a:lstStyle/>
          <a:p>
            <a:r>
              <a:rPr lang="ru-RU" sz="3500" dirty="0">
                <a:latin typeface="Arial" pitchFamily="34" charset="0"/>
                <a:cs typeface="Arial" pitchFamily="34" charset="0"/>
              </a:rPr>
              <a:t>Падения являются основной причиной серьёзных травм.</a:t>
            </a:r>
          </a:p>
          <a:p>
            <a:r>
              <a:rPr lang="ru-RU" sz="3500" dirty="0">
                <a:latin typeface="Arial" pitchFamily="34" charset="0"/>
                <a:cs typeface="Arial" pitchFamily="34" charset="0"/>
              </a:rPr>
              <a:t>Один ребёнок может нанести травму другому ребёнку (например, дети могут драться, толкаться, бодаться, бросаться различными предметами или кусаться).</a:t>
            </a:r>
          </a:p>
          <a:p>
            <a:r>
              <a:rPr lang="ru-RU" sz="3500" dirty="0">
                <a:latin typeface="Arial" pitchFamily="34" charset="0"/>
                <a:cs typeface="Arial" pitchFamily="34" charset="0"/>
              </a:rPr>
              <a:t>Дети могут сталкиваться с такими объектами, как оборудование для игровых площадок (качели), мебель, части здания, растения, игрушки, забор, ворота и др.</a:t>
            </a:r>
          </a:p>
          <a:p>
            <a:r>
              <a:rPr lang="ru-RU" sz="3500" dirty="0">
                <a:latin typeface="Arial" pitchFamily="34" charset="0"/>
                <a:cs typeface="Arial" pitchFamily="34" charset="0"/>
              </a:rPr>
              <a:t>Дети могут порезаться острым предметом; обжечься о горячую поверхность чего-либо, обжечься горячей водопроводной водой или нагревательным прибором; отравиться токсичными материалами.</a:t>
            </a:r>
            <a:endParaRPr lang="en-US" sz="3500" dirty="0">
              <a:latin typeface="Arial" pitchFamily="34" charset="0"/>
              <a:cs typeface="Arial" pitchFamily="34" charset="0"/>
            </a:endParaRPr>
          </a:p>
          <a:p>
            <a:pPr marL="0" indent="0">
              <a:buNone/>
            </a:pPr>
            <a:endParaRPr lang="en-US" dirty="0"/>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178358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9174480" cy="1143000"/>
          </a:xfrm>
          <a:solidFill>
            <a:srgbClr val="F7941E"/>
          </a:solidFill>
        </p:spPr>
        <p:txBody>
          <a:bodyPr>
            <a:noAutofit/>
          </a:bodyPr>
          <a:lstStyle/>
          <a:p>
            <a:r>
              <a:rPr lang="ru-RU" sz="3600" b="1" dirty="0">
                <a:latin typeface="Arial" pitchFamily="34" charset="0"/>
                <a:cs typeface="Arial" pitchFamily="34" charset="0"/>
              </a:rPr>
              <a:t>Предотвращение жестокого обращения с детьми</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152400" y="1143000"/>
            <a:ext cx="8839200" cy="5181600"/>
          </a:xfrm>
        </p:spPr>
        <p:txBody>
          <a:bodyPr>
            <a:normAutofit lnSpcReduction="10000"/>
          </a:bodyPr>
          <a:lstStyle/>
          <a:p>
            <a:pPr marL="0" indent="0">
              <a:buNone/>
            </a:pPr>
            <a:r>
              <a:rPr lang="ru-RU" sz="3600" dirty="0">
                <a:latin typeface="Arial" pitchFamily="34" charset="0"/>
                <a:cs typeface="Arial" pitchFamily="34" charset="0"/>
              </a:rPr>
              <a:t>Что такое жестокое обращение с детьми?</a:t>
            </a:r>
          </a:p>
          <a:p>
            <a:pPr marL="0" indent="0">
              <a:buNone/>
            </a:pPr>
            <a:endParaRPr lang="en-US" sz="1100" dirty="0">
              <a:latin typeface="Arial" pitchFamily="34" charset="0"/>
              <a:cs typeface="Arial" pitchFamily="34" charset="0"/>
            </a:endParaRPr>
          </a:p>
          <a:p>
            <a:r>
              <a:rPr lang="ru-RU" sz="3600" dirty="0">
                <a:latin typeface="Arial" pitchFamily="34" charset="0"/>
                <a:cs typeface="Arial" pitchFamily="34" charset="0"/>
              </a:rPr>
              <a:t>Жестокое обращение с детьми - это неслучайное травмирование ребёнка или цикл травм, для которых нет разумного объяснения.</a:t>
            </a:r>
          </a:p>
          <a:p>
            <a:r>
              <a:rPr lang="ru-RU" sz="3600" dirty="0">
                <a:latin typeface="Arial" pitchFamily="34" charset="0"/>
                <a:cs typeface="Arial" pitchFamily="34" charset="0"/>
              </a:rPr>
              <a:t>Жестокое обращение с детьми обычно является нормой поведения, а не единичным случаем.</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16463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9174480" cy="1432560"/>
          </a:xfrm>
          <a:solidFill>
            <a:srgbClr val="F7941E"/>
          </a:solidFill>
        </p:spPr>
        <p:txBody>
          <a:bodyPr>
            <a:noAutofit/>
          </a:bodyPr>
          <a:lstStyle/>
          <a:p>
            <a:r>
              <a:rPr lang="ru-RU" sz="3600" b="1" dirty="0">
                <a:latin typeface="Arial" pitchFamily="34" charset="0"/>
                <a:cs typeface="Arial" pitchFamily="34" charset="0"/>
              </a:rPr>
              <a:t>Виды жестокого обращения с детьми</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228600" y="1371600"/>
            <a:ext cx="8763000" cy="4953000"/>
          </a:xfrm>
        </p:spPr>
        <p:txBody>
          <a:bodyPr/>
          <a:lstStyle/>
          <a:p>
            <a:pPr>
              <a:buNone/>
            </a:pPr>
            <a:endParaRPr lang="ru-RU" dirty="0"/>
          </a:p>
          <a:p>
            <a:r>
              <a:rPr lang="ru-RU" sz="3600" dirty="0">
                <a:latin typeface="Arial" pitchFamily="34" charset="0"/>
                <a:cs typeface="Arial" pitchFamily="34" charset="0"/>
              </a:rPr>
              <a:t>Физическое насилие</a:t>
            </a:r>
          </a:p>
          <a:p>
            <a:r>
              <a:rPr lang="ru-RU" sz="3600" dirty="0">
                <a:latin typeface="Arial" pitchFamily="34" charset="0"/>
                <a:cs typeface="Arial" pitchFamily="34" charset="0"/>
              </a:rPr>
              <a:t>Эмоциональное насилие</a:t>
            </a:r>
          </a:p>
          <a:p>
            <a:r>
              <a:rPr lang="ru-RU" sz="3600" dirty="0">
                <a:latin typeface="Arial" pitchFamily="34" charset="0"/>
                <a:cs typeface="Arial" pitchFamily="34" charset="0"/>
              </a:rPr>
              <a:t>Сексуальное надругательство</a:t>
            </a:r>
          </a:p>
          <a:p>
            <a:r>
              <a:rPr lang="ru-RU" sz="3600" dirty="0">
                <a:latin typeface="Arial" pitchFamily="34" charset="0"/>
                <a:cs typeface="Arial" pitchFamily="34" charset="0"/>
              </a:rPr>
              <a:t>Пренебрежение нуждами ребёнка</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396257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9174480" cy="1203960"/>
          </a:xfrm>
          <a:solidFill>
            <a:srgbClr val="F7941E"/>
          </a:solidFill>
        </p:spPr>
        <p:txBody>
          <a:bodyPr>
            <a:normAutofit/>
          </a:bodyPr>
          <a:lstStyle/>
          <a:p>
            <a:r>
              <a:rPr lang="ru-RU" sz="3600" b="1" dirty="0">
                <a:latin typeface="Arial" pitchFamily="34" charset="0"/>
                <a:cs typeface="Arial" pitchFamily="34" charset="0"/>
              </a:rPr>
              <a:t>Способы предупреждения </a:t>
            </a:r>
            <a:br>
              <a:rPr lang="ru-RU" sz="3600" b="1" dirty="0">
                <a:latin typeface="Arial" pitchFamily="34" charset="0"/>
                <a:cs typeface="Arial" pitchFamily="34" charset="0"/>
              </a:rPr>
            </a:br>
            <a:r>
              <a:rPr lang="ru-RU" sz="3600" b="1" dirty="0">
                <a:latin typeface="Arial" pitchFamily="34" charset="0"/>
                <a:cs typeface="Arial" pitchFamily="34" charset="0"/>
              </a:rPr>
              <a:t>насилия над детьми</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152400" y="1371600"/>
            <a:ext cx="8839200" cy="5105400"/>
          </a:xfrm>
        </p:spPr>
        <p:txBody>
          <a:bodyPr>
            <a:normAutofit lnSpcReduction="10000"/>
          </a:bodyPr>
          <a:lstStyle/>
          <a:p>
            <a:r>
              <a:rPr lang="ru-RU" dirty="0">
                <a:latin typeface="Arial" pitchFamily="34" charset="0"/>
                <a:cs typeface="Arial" pitchFamily="34" charset="0"/>
              </a:rPr>
              <a:t>Создание доверительных отношений с семьями</a:t>
            </a:r>
          </a:p>
          <a:p>
            <a:r>
              <a:rPr lang="ru-RU" dirty="0">
                <a:latin typeface="Arial" pitchFamily="34" charset="0"/>
                <a:cs typeface="Arial" pitchFamily="34" charset="0"/>
              </a:rPr>
              <a:t>Предоставление информации о развитии детей</a:t>
            </a:r>
          </a:p>
          <a:p>
            <a:r>
              <a:rPr lang="ru-RU" dirty="0">
                <a:latin typeface="Arial" pitchFamily="34" charset="0"/>
                <a:cs typeface="Arial" pitchFamily="34" charset="0"/>
              </a:rPr>
              <a:t>Помощь семьям в вырабатывании позитивных взаимоотношений со своими детьми</a:t>
            </a:r>
          </a:p>
          <a:p>
            <a:r>
              <a:rPr lang="ru-RU" dirty="0">
                <a:latin typeface="Arial" pitchFamily="34" charset="0"/>
                <a:cs typeface="Arial" pitchFamily="34" charset="0"/>
              </a:rPr>
              <a:t>Моделирование позитивного общения и хорошей практики ухода за детьми</a:t>
            </a:r>
          </a:p>
          <a:p>
            <a:r>
              <a:rPr lang="ru-RU" dirty="0">
                <a:latin typeface="Arial" pitchFamily="34" charset="0"/>
                <a:cs typeface="Arial" pitchFamily="34" charset="0"/>
              </a:rPr>
              <a:t>Проведение семинаров для родителей</a:t>
            </a:r>
            <a:endParaRPr lang="en-US" dirty="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552612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60960"/>
            <a:ext cx="9174480" cy="1432560"/>
          </a:xfrm>
          <a:solidFill>
            <a:srgbClr val="F7941E"/>
          </a:solidFill>
        </p:spPr>
        <p:txBody>
          <a:bodyPr>
            <a:normAutofit/>
          </a:bodyPr>
          <a:lstStyle/>
          <a:p>
            <a:r>
              <a:rPr lang="ru-RU" sz="3600" b="1" dirty="0">
                <a:latin typeface="Arial" pitchFamily="34" charset="0"/>
                <a:cs typeface="Arial" pitchFamily="34" charset="0"/>
              </a:rPr>
              <a:t>Способы предупреждения </a:t>
            </a:r>
            <a:br>
              <a:rPr lang="ru-RU" sz="3600" b="1" dirty="0">
                <a:latin typeface="Arial" pitchFamily="34" charset="0"/>
                <a:cs typeface="Arial" pitchFamily="34" charset="0"/>
              </a:rPr>
            </a:br>
            <a:r>
              <a:rPr lang="ru-RU" sz="3600" b="1" dirty="0">
                <a:latin typeface="Arial" pitchFamily="34" charset="0"/>
                <a:cs typeface="Arial" pitchFamily="34" charset="0"/>
              </a:rPr>
              <a:t>насилия над детьми </a:t>
            </a:r>
            <a:r>
              <a:rPr lang="en-US" sz="3600" b="1" dirty="0">
                <a:latin typeface="Arial" pitchFamily="34" charset="0"/>
                <a:cs typeface="Arial" pitchFamily="34" charset="0"/>
              </a:rPr>
              <a:t>(</a:t>
            </a:r>
            <a:r>
              <a:rPr lang="ru-RU" sz="3600" b="1" dirty="0">
                <a:latin typeface="Arial" pitchFamily="34" charset="0"/>
                <a:cs typeface="Arial" pitchFamily="34" charset="0"/>
              </a:rPr>
              <a:t>продолжение)</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152400" y="1371600"/>
            <a:ext cx="8839200" cy="4953000"/>
          </a:xfrm>
        </p:spPr>
        <p:txBody>
          <a:bodyPr>
            <a:normAutofit/>
          </a:bodyPr>
          <a:lstStyle/>
          <a:p>
            <a:r>
              <a:rPr lang="ru-RU" dirty="0">
                <a:latin typeface="Arial" pitchFamily="34" charset="0"/>
                <a:cs typeface="Arial" pitchFamily="34" charset="0"/>
              </a:rPr>
              <a:t>Наблюдайте за признаки стресса в семье и предлагайте поддержку</a:t>
            </a:r>
            <a:r>
              <a:rPr lang="en-US" dirty="0">
                <a:latin typeface="Arial" pitchFamily="34" charset="0"/>
                <a:cs typeface="Arial" pitchFamily="34" charset="0"/>
              </a:rPr>
              <a:t>.</a:t>
            </a:r>
            <a:endParaRPr lang="ru-RU" dirty="0">
              <a:latin typeface="Arial" pitchFamily="34" charset="0"/>
              <a:cs typeface="Arial" pitchFamily="34" charset="0"/>
            </a:endParaRPr>
          </a:p>
          <a:p>
            <a:r>
              <a:rPr lang="ru-RU" dirty="0">
                <a:latin typeface="Arial" pitchFamily="34" charset="0"/>
                <a:cs typeface="Arial" pitchFamily="34" charset="0"/>
              </a:rPr>
              <a:t>Предлагайте семьям информацию об общественных ресурсах</a:t>
            </a:r>
            <a:r>
              <a:rPr lang="en-US" dirty="0">
                <a:latin typeface="Arial" pitchFamily="34" charset="0"/>
                <a:cs typeface="Arial" pitchFamily="34" charset="0"/>
              </a:rPr>
              <a:t>.</a:t>
            </a:r>
            <a:endParaRPr lang="ru-RU" dirty="0">
              <a:latin typeface="Arial" pitchFamily="34" charset="0"/>
              <a:cs typeface="Arial" pitchFamily="34" charset="0"/>
            </a:endParaRPr>
          </a:p>
          <a:p>
            <a:r>
              <a:rPr lang="ru-RU" dirty="0">
                <a:latin typeface="Arial" pitchFamily="34" charset="0"/>
                <a:cs typeface="Arial" pitchFamily="34" charset="0"/>
              </a:rPr>
              <a:t>Объясняйте маленьким детям, что они имеют право сказать: «Нет»</a:t>
            </a:r>
            <a:r>
              <a:rPr lang="en-US" dirty="0">
                <a:latin typeface="Arial" pitchFamily="34" charset="0"/>
                <a:cs typeface="Arial" pitchFamily="34" charset="0"/>
              </a:rPr>
              <a:t>.</a:t>
            </a:r>
            <a:endParaRPr lang="ru-RU" dirty="0">
              <a:latin typeface="Arial" pitchFamily="34" charset="0"/>
              <a:cs typeface="Arial" pitchFamily="34" charset="0"/>
            </a:endParaRPr>
          </a:p>
          <a:p>
            <a:r>
              <a:rPr lang="ru-RU" dirty="0">
                <a:latin typeface="Arial" pitchFamily="34" charset="0"/>
                <a:cs typeface="Arial" pitchFamily="34" charset="0"/>
              </a:rPr>
              <a:t>Сообщайте родителям, что вы обязаны по закону сообщать о предполагаемом жестоком обращении с детьми</a:t>
            </a:r>
            <a:r>
              <a:rPr lang="en-US" dirty="0">
                <a:latin typeface="Arial" pitchFamily="34" charset="0"/>
                <a:cs typeface="Arial" pitchFamily="34" charset="0"/>
              </a:rPr>
              <a:t>.</a:t>
            </a:r>
          </a:p>
          <a:p>
            <a:endParaRPr lang="en-US" dirty="0"/>
          </a:p>
          <a:p>
            <a:endParaRPr lang="en-US" dirty="0">
              <a:solidFill>
                <a:srgbClr val="0072BC"/>
              </a:solidFill>
            </a:endParaRPr>
          </a:p>
          <a:p>
            <a:endParaRPr lang="en-US" dirty="0"/>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5342421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
            <a:ext cx="9144000" cy="1661160"/>
          </a:xfrm>
          <a:solidFill>
            <a:srgbClr val="F7941E"/>
          </a:solidFill>
        </p:spPr>
        <p:txBody>
          <a:bodyPr>
            <a:noAutofit/>
          </a:bodyPr>
          <a:lstStyle/>
          <a:p>
            <a:r>
              <a:rPr lang="ru-RU" sz="3600" b="1" dirty="0">
                <a:latin typeface="Arial" pitchFamily="34" charset="0"/>
                <a:cs typeface="Arial" pitchFamily="34" charset="0"/>
              </a:rPr>
              <a:t>Уполномоченный сообщать </a:t>
            </a:r>
            <a:br>
              <a:rPr lang="en-US" sz="3600" b="1" dirty="0">
                <a:latin typeface="Arial" pitchFamily="34" charset="0"/>
                <a:cs typeface="Arial" pitchFamily="34" charset="0"/>
              </a:rPr>
            </a:br>
            <a:r>
              <a:rPr lang="ru-RU" sz="3600" b="1" dirty="0">
                <a:latin typeface="Arial" pitchFamily="34" charset="0"/>
                <a:cs typeface="Arial" pitchFamily="34" charset="0"/>
              </a:rPr>
              <a:t>о жестоком обращении </a:t>
            </a:r>
            <a:br>
              <a:rPr lang="en-US" sz="3600" b="1" dirty="0">
                <a:latin typeface="Arial" pitchFamily="34" charset="0"/>
                <a:cs typeface="Arial" pitchFamily="34" charset="0"/>
              </a:rPr>
            </a:br>
            <a:r>
              <a:rPr lang="ru-RU" sz="3600" b="1" dirty="0">
                <a:latin typeface="Arial" pitchFamily="34" charset="0"/>
                <a:cs typeface="Arial" pitchFamily="34" charset="0"/>
              </a:rPr>
              <a:t>с детьми</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152400" y="1619250"/>
            <a:ext cx="8839200" cy="4705350"/>
          </a:xfrm>
        </p:spPr>
        <p:txBody>
          <a:bodyPr>
            <a:noAutofit/>
          </a:bodyPr>
          <a:lstStyle/>
          <a:p>
            <a:r>
              <a:rPr lang="ru-RU" sz="2700" dirty="0">
                <a:latin typeface="Arial" pitchFamily="34" charset="0"/>
                <a:cs typeface="Arial" pitchFamily="34" charset="0"/>
              </a:rPr>
              <a:t>Как человек, уполномоченный сообщать, вы обязаны сообщать об известных или предполагаемых случаях жестокого обращения с детьми в Службу защиты детей (</a:t>
            </a:r>
            <a:r>
              <a:rPr lang="en-US" sz="2700" dirty="0">
                <a:latin typeface="Arial" pitchFamily="34" charset="0"/>
                <a:cs typeface="Arial" pitchFamily="34" charset="0"/>
              </a:rPr>
              <a:t>Child Protective Services </a:t>
            </a:r>
            <a:r>
              <a:rPr lang="ru-RU" sz="2700" dirty="0">
                <a:latin typeface="Arial" pitchFamily="34" charset="0"/>
                <a:cs typeface="Arial" pitchFamily="34" charset="0"/>
              </a:rPr>
              <a:t>- CPS).</a:t>
            </a:r>
          </a:p>
          <a:p>
            <a:r>
              <a:rPr lang="ru-RU" sz="2700" dirty="0">
                <a:latin typeface="Arial" pitchFamily="34" charset="0"/>
                <a:cs typeface="Arial" pitchFamily="34" charset="0"/>
              </a:rPr>
              <a:t>Если вы не уверены, необходимо ли сообщать, обратитесь в местное отделение Службы защиты детей (CPS).</a:t>
            </a:r>
          </a:p>
          <a:p>
            <a:r>
              <a:rPr lang="ru-RU" sz="2700" dirty="0">
                <a:latin typeface="Arial" pitchFamily="34" charset="0"/>
                <a:cs typeface="Arial" pitchFamily="34" charset="0"/>
              </a:rPr>
              <a:t>Позвоните </a:t>
            </a:r>
            <a:r>
              <a:rPr lang="ru-RU" sz="2700" dirty="0">
                <a:solidFill>
                  <a:srgbClr val="C00000"/>
                </a:solidFill>
                <a:latin typeface="Arial" pitchFamily="34" charset="0"/>
                <a:cs typeface="Arial" pitchFamily="34" charset="0"/>
              </a:rPr>
              <a:t>9-1-1</a:t>
            </a:r>
            <a:r>
              <a:rPr lang="ru-RU" sz="2700" dirty="0">
                <a:latin typeface="Arial" pitchFamily="34" charset="0"/>
                <a:cs typeface="Arial" pitchFamily="34" charset="0"/>
              </a:rPr>
              <a:t>, если ребёнку угрожает непосредственная опасность или он нуждается в срочной медицинской помощи.</a:t>
            </a:r>
            <a:endParaRPr lang="en-US" sz="2700" dirty="0">
              <a:latin typeface="Arial" pitchFamily="34" charset="0"/>
              <a:cs typeface="Arial" pitchFamily="34" charset="0"/>
            </a:endParaRPr>
          </a:p>
          <a:p>
            <a:endParaRPr lang="en-US" sz="28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969462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676400"/>
          </a:xfrm>
          <a:solidFill>
            <a:srgbClr val="F7941E"/>
          </a:solidFill>
        </p:spPr>
        <p:txBody>
          <a:bodyPr>
            <a:noAutofit/>
          </a:bodyPr>
          <a:lstStyle/>
          <a:p>
            <a:r>
              <a:rPr lang="ru-RU" sz="3600" b="1" dirty="0">
                <a:latin typeface="Arial" pitchFamily="34" charset="0"/>
                <a:cs typeface="Arial" pitchFamily="34" charset="0"/>
              </a:rPr>
              <a:t>Тренинг для уполномоченных сообщать о жестоком </a:t>
            </a:r>
            <a:br>
              <a:rPr lang="en-US" sz="3600" b="1" dirty="0">
                <a:latin typeface="Arial" pitchFamily="34" charset="0"/>
                <a:cs typeface="Arial" pitchFamily="34" charset="0"/>
              </a:rPr>
            </a:br>
            <a:r>
              <a:rPr lang="ru-RU" sz="3600" b="1" dirty="0">
                <a:latin typeface="Arial" pitchFamily="34" charset="0"/>
                <a:cs typeface="Arial" pitchFamily="34" charset="0"/>
              </a:rPr>
              <a:t>обращении с детьми</a:t>
            </a:r>
            <a:endParaRPr lang="en-US" sz="3600" dirty="0">
              <a:latin typeface="Arial" pitchFamily="34" charset="0"/>
              <a:cs typeface="Arial" pitchFamily="34" charset="0"/>
            </a:endParaRPr>
          </a:p>
        </p:txBody>
      </p:sp>
      <p:sp>
        <p:nvSpPr>
          <p:cNvPr id="5" name="Content Placeholder 4"/>
          <p:cNvSpPr>
            <a:spLocks noGrp="1"/>
          </p:cNvSpPr>
          <p:nvPr>
            <p:ph idx="1"/>
          </p:nvPr>
        </p:nvSpPr>
        <p:spPr>
          <a:xfrm>
            <a:off x="152400" y="1752600"/>
            <a:ext cx="8839200" cy="4800600"/>
          </a:xfrm>
        </p:spPr>
        <p:txBody>
          <a:bodyPr>
            <a:noAutofit/>
          </a:bodyPr>
          <a:lstStyle/>
          <a:p>
            <a:pPr marL="0" indent="0">
              <a:buNone/>
            </a:pPr>
            <a:r>
              <a:rPr lang="ru-RU" sz="2500" dirty="0">
                <a:latin typeface="Arial" pitchFamily="34" charset="0"/>
                <a:cs typeface="Arial" pitchFamily="34" charset="0"/>
              </a:rPr>
              <a:t>Чтобы лучше понять закон, воспитатели и сотрудники детских садов должны пройти обучение по сообщению о жестоком обращении с детьми. Тренинг включает темы:</a:t>
            </a:r>
            <a:endParaRPr lang="en-US" sz="2500" dirty="0">
              <a:latin typeface="Arial" pitchFamily="34" charset="0"/>
              <a:cs typeface="Arial" pitchFamily="34" charset="0"/>
            </a:endParaRPr>
          </a:p>
          <a:p>
            <a:r>
              <a:rPr lang="ru-RU" sz="2500" dirty="0">
                <a:latin typeface="Arial" pitchFamily="34" charset="0"/>
                <a:cs typeface="Arial" pitchFamily="34" charset="0"/>
              </a:rPr>
              <a:t>Определение признаков возможного жестокого обращения с детьми или пренебрежения к нуждам детей</a:t>
            </a:r>
          </a:p>
          <a:p>
            <a:r>
              <a:rPr lang="ru-RU" sz="2500" dirty="0">
                <a:latin typeface="Arial" pitchFamily="34" charset="0"/>
                <a:cs typeface="Arial" pitchFamily="34" charset="0"/>
              </a:rPr>
              <a:t>Как разговаривать с детьми о предполагаемом насилии</a:t>
            </a:r>
          </a:p>
          <a:p>
            <a:r>
              <a:rPr lang="ru-RU" sz="2500" dirty="0">
                <a:latin typeface="Arial" pitchFamily="34" charset="0"/>
                <a:cs typeface="Arial" pitchFamily="34" charset="0"/>
              </a:rPr>
              <a:t>Как сообщать о насилии над ребёнком</a:t>
            </a:r>
          </a:p>
          <a:p>
            <a:r>
              <a:rPr lang="ru-RU" sz="2500" dirty="0">
                <a:latin typeface="Arial" pitchFamily="34" charset="0"/>
                <a:cs typeface="Arial" pitchFamily="34" charset="0"/>
              </a:rPr>
              <a:t>Что происходит после сообщения</a:t>
            </a:r>
            <a:endParaRPr lang="en-US" sz="2500" dirty="0">
              <a:latin typeface="Arial" pitchFamily="34" charset="0"/>
              <a:cs typeface="Arial" pitchFamily="34" charset="0"/>
            </a:endParaRPr>
          </a:p>
          <a:p>
            <a:pPr marL="0" indent="0" algn="ctr">
              <a:buNone/>
            </a:pPr>
            <a:r>
              <a:rPr lang="ru-RU" sz="2500" dirty="0">
                <a:latin typeface="Arial" pitchFamily="34" charset="0"/>
                <a:cs typeface="Arial" pitchFamily="34" charset="0"/>
              </a:rPr>
              <a:t>Бесплатный тренинг онлайн можно найти здесь:</a:t>
            </a:r>
            <a:r>
              <a:rPr lang="en-US" sz="2500" dirty="0">
                <a:latin typeface="Arial" pitchFamily="34" charset="0"/>
                <a:cs typeface="Arial" pitchFamily="34" charset="0"/>
              </a:rPr>
              <a:t>  </a:t>
            </a:r>
            <a:r>
              <a:rPr lang="en-US" sz="2500" dirty="0">
                <a:latin typeface="Arial" pitchFamily="34" charset="0"/>
                <a:cs typeface="Arial" pitchFamily="34" charset="0"/>
                <a:hlinkClick r:id="rId4"/>
              </a:rPr>
              <a:t>http://childcare.mandatedreporterca.com</a:t>
            </a:r>
            <a:r>
              <a:rPr lang="en-US" sz="2500" dirty="0">
                <a:latin typeface="Arial" pitchFamily="34" charset="0"/>
                <a:cs typeface="Arial" pitchFamily="34" charset="0"/>
              </a:rPr>
              <a:t> </a:t>
            </a:r>
          </a:p>
          <a:p>
            <a:pPr marL="0" indent="0">
              <a:buNone/>
            </a:pPr>
            <a:endParaRPr lang="en-US" sz="2600" dirty="0"/>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560709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p:spPr>
        <p:txBody>
          <a:bodyPr>
            <a:noAutofit/>
          </a:bodyPr>
          <a:lstStyle/>
          <a:p>
            <a:r>
              <a:rPr lang="ru-RU" sz="3600" b="1" dirty="0">
                <a:latin typeface="Arial" pitchFamily="34" charset="0"/>
                <a:cs typeface="Arial" pitchFamily="34" charset="0"/>
              </a:rPr>
              <a:t>Ожоги и огонь</a:t>
            </a:r>
            <a:endParaRPr lang="en-US" sz="3600" b="1" dirty="0">
              <a:latin typeface="Arial" pitchFamily="34" charset="0"/>
              <a:cs typeface="Arial" pitchFamily="34" charset="0"/>
            </a:endParaRPr>
          </a:p>
        </p:txBody>
      </p:sp>
      <p:sp>
        <p:nvSpPr>
          <p:cNvPr id="5" name="Content Placeholder 4"/>
          <p:cNvSpPr>
            <a:spLocks noGrp="1"/>
          </p:cNvSpPr>
          <p:nvPr>
            <p:ph sz="half" idx="1"/>
          </p:nvPr>
        </p:nvSpPr>
        <p:spPr>
          <a:xfrm>
            <a:off x="152400" y="762000"/>
            <a:ext cx="4953000" cy="5562600"/>
          </a:xfrm>
        </p:spPr>
        <p:txBody>
          <a:bodyPr>
            <a:normAutofit lnSpcReduction="10000"/>
          </a:bodyPr>
          <a:lstStyle/>
          <a:p>
            <a:r>
              <a:rPr lang="ru-RU" dirty="0">
                <a:latin typeface="Arial" pitchFamily="34" charset="0"/>
                <a:cs typeface="Arial" pitchFamily="34" charset="0"/>
              </a:rPr>
              <a:t>Ожоги могут быть вызваны контактом с горячими предметами или поверхностями, горячими жидкостями или паром, с огнём, электричеством или химическими веществами.</a:t>
            </a:r>
          </a:p>
          <a:p>
            <a:r>
              <a:rPr lang="ru-RU" dirty="0">
                <a:latin typeface="Arial" pitchFamily="34" charset="0"/>
                <a:cs typeface="Arial" pitchFamily="34" charset="0"/>
              </a:rPr>
              <a:t>Не огонь, а горячие жидкости - самая распространённая причина ожогов у маленьких детей.</a:t>
            </a:r>
            <a:endParaRPr lang="en-US" dirty="0">
              <a:latin typeface="Arial" pitchFamily="34" charset="0"/>
              <a:cs typeface="Arial" pitchFamily="34" charset="0"/>
            </a:endParaRPr>
          </a:p>
        </p:txBody>
      </p:sp>
      <p:sp>
        <p:nvSpPr>
          <p:cNvPr id="2" name="Content Placeholder 1"/>
          <p:cNvSpPr>
            <a:spLocks noGrp="1"/>
          </p:cNvSpPr>
          <p:nvPr>
            <p:ph sz="half" idx="2"/>
          </p:nvPr>
        </p:nvSpPr>
        <p:spPr>
          <a:xfrm>
            <a:off x="4648200" y="762000"/>
            <a:ext cx="4038600" cy="5364163"/>
          </a:xfrm>
        </p:spPr>
        <p:txBody>
          <a:bodyPr>
            <a:normAutofit lnSpcReduction="10000"/>
          </a:bodyPr>
          <a:lstStyle/>
          <a:p>
            <a:pPr algn="ctr"/>
            <a:r>
              <a:rPr lang="ru-RU" sz="3500" dirty="0">
                <a:solidFill>
                  <a:srgbClr val="D90F81"/>
                </a:solidFill>
                <a:latin typeface="Arial" pitchFamily="34" charset="0"/>
                <a:cs typeface="Arial" pitchFamily="34" charset="0"/>
              </a:rPr>
              <a:t>Дети любопытны и не осознают опасности!</a:t>
            </a:r>
            <a:endParaRPr lang="en-US" sz="3500" dirty="0">
              <a:solidFill>
                <a:srgbClr val="D90F81"/>
              </a:solidFill>
              <a:latin typeface="Arial" pitchFamily="34" charset="0"/>
              <a:cs typeface="Arial" pitchFamily="34" charset="0"/>
            </a:endParaRPr>
          </a:p>
          <a:p>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895599"/>
            <a:ext cx="3308592" cy="342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198058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ru-RU" sz="3600" b="1" dirty="0">
                <a:latin typeface="Arial" pitchFamily="34" charset="0"/>
                <a:cs typeface="Arial" pitchFamily="34" charset="0"/>
              </a:rPr>
              <a:t>Противопожарная и противоожоговая </a:t>
            </a:r>
            <a:br>
              <a:rPr lang="en-US" sz="3600" b="1" dirty="0">
                <a:latin typeface="Arial" pitchFamily="34" charset="0"/>
                <a:cs typeface="Arial" pitchFamily="34" charset="0"/>
              </a:rPr>
            </a:br>
            <a:r>
              <a:rPr lang="ru-RU" sz="3600" b="1" dirty="0">
                <a:latin typeface="Arial" pitchFamily="34" charset="0"/>
                <a:cs typeface="Arial" pitchFamily="34" charset="0"/>
              </a:rPr>
              <a:t>безопасность: оборудование</a:t>
            </a:r>
            <a:endParaRPr lang="en-US" sz="3600" b="1" dirty="0">
              <a:latin typeface="Arial" pitchFamily="34" charset="0"/>
              <a:cs typeface="Arial" pitchFamily="34" charset="0"/>
            </a:endParaRPr>
          </a:p>
        </p:txBody>
      </p:sp>
      <p:sp>
        <p:nvSpPr>
          <p:cNvPr id="4" name="Content Placeholder 3"/>
          <p:cNvSpPr>
            <a:spLocks noGrp="1"/>
          </p:cNvSpPr>
          <p:nvPr>
            <p:ph sz="half" idx="1"/>
          </p:nvPr>
        </p:nvSpPr>
        <p:spPr>
          <a:xfrm>
            <a:off x="0" y="1219200"/>
            <a:ext cx="4724400" cy="5105400"/>
          </a:xfrm>
        </p:spPr>
        <p:txBody>
          <a:bodyPr>
            <a:normAutofit fontScale="85000" lnSpcReduction="10000"/>
          </a:bodyPr>
          <a:lstStyle/>
          <a:p>
            <a:r>
              <a:rPr lang="ru-RU" sz="3200" dirty="0">
                <a:latin typeface="Arial" pitchFamily="34" charset="0"/>
                <a:cs typeface="Arial" pitchFamily="34" charset="0"/>
              </a:rPr>
              <a:t>Установите детекторы дыма.</a:t>
            </a:r>
          </a:p>
          <a:p>
            <a:r>
              <a:rPr lang="ru-RU" sz="3200" dirty="0">
                <a:latin typeface="Arial" pitchFamily="34" charset="0"/>
                <a:cs typeface="Arial" pitchFamily="34" charset="0"/>
              </a:rPr>
              <a:t>Содержите огнетушитель в рабочем состоянии.</a:t>
            </a:r>
          </a:p>
          <a:p>
            <a:r>
              <a:rPr lang="ru-RU" sz="3200" dirty="0">
                <a:latin typeface="Arial" pitchFamily="34" charset="0"/>
                <a:cs typeface="Arial" pitchFamily="34" charset="0"/>
              </a:rPr>
              <a:t>Оградите камины, радиаторы или горячие трубы.</a:t>
            </a:r>
          </a:p>
          <a:p>
            <a:r>
              <a:rPr lang="ru-RU" sz="3200" dirty="0">
                <a:latin typeface="Arial" pitchFamily="34" charset="0"/>
                <a:cs typeface="Arial" pitchFamily="34" charset="0"/>
              </a:rPr>
              <a:t>Не используйте переносные открытые обогреватели в местах, предназначенных для игр детей.</a:t>
            </a:r>
            <a:endParaRPr lang="en-US" sz="3200" dirty="0">
              <a:latin typeface="Arial" pitchFamily="34" charset="0"/>
              <a:cs typeface="Arial" pitchFamily="34" charset="0"/>
            </a:endParaRPr>
          </a:p>
          <a:p>
            <a:endParaRPr lang="en-US" dirty="0"/>
          </a:p>
          <a:p>
            <a:endParaRPr lang="en-US" dirty="0"/>
          </a:p>
          <a:p>
            <a:endParaRPr lang="en-US" dirty="0"/>
          </a:p>
          <a:p>
            <a:endParaRPr lang="en-US" dirty="0"/>
          </a:p>
        </p:txBody>
      </p:sp>
      <p:sp>
        <p:nvSpPr>
          <p:cNvPr id="5" name="Content Placeholder 4"/>
          <p:cNvSpPr>
            <a:spLocks noGrp="1"/>
          </p:cNvSpPr>
          <p:nvPr>
            <p:ph sz="half" idx="2"/>
          </p:nvPr>
        </p:nvSpPr>
        <p:spPr>
          <a:xfrm>
            <a:off x="4648200" y="1250950"/>
            <a:ext cx="4495800" cy="5073650"/>
          </a:xfrm>
        </p:spPr>
        <p:txBody>
          <a:bodyPr>
            <a:normAutofit fontScale="85000" lnSpcReduction="10000"/>
          </a:bodyPr>
          <a:lstStyle/>
          <a:p>
            <a:r>
              <a:rPr lang="ru-RU" sz="3200" dirty="0">
                <a:latin typeface="Arial" pitchFamily="34" charset="0"/>
                <a:cs typeface="Arial" pitchFamily="34" charset="0"/>
              </a:rPr>
              <a:t>Закройте электрические розетки.</a:t>
            </a:r>
          </a:p>
          <a:p>
            <a:r>
              <a:rPr lang="ru-RU" sz="3200" dirty="0">
                <a:latin typeface="Arial" pitchFamily="34" charset="0"/>
                <a:cs typeface="Arial" pitchFamily="34" charset="0"/>
              </a:rPr>
              <a:t>Не перегружайте электрическую систему.</a:t>
            </a:r>
          </a:p>
          <a:p>
            <a:r>
              <a:rPr lang="ru-RU" sz="3200" dirty="0">
                <a:latin typeface="Arial" pitchFamily="34" charset="0"/>
                <a:cs typeface="Arial" pitchFamily="34" charset="0"/>
              </a:rPr>
              <a:t>Поддерживайте температуру нагревателя горячей воды на уровне 120°F или ниже. Проверяйте температуру воды перед купанием ребёнка в ванной.</a:t>
            </a:r>
            <a:endParaRPr lang="en-US" sz="3200" dirty="0">
              <a:latin typeface="Arial" pitchFamily="34" charset="0"/>
              <a:cs typeface="Arial" pitchFamily="34" charset="0"/>
            </a:endParaRPr>
          </a:p>
          <a:p>
            <a:endParaRPr lang="en-US" dirty="0"/>
          </a:p>
          <a:p>
            <a:endParaRPr lang="en-US" dirty="0"/>
          </a:p>
        </p:txBody>
      </p:sp>
      <p:sp>
        <p:nvSpPr>
          <p:cNvPr id="3" name="Footer Placeholder 2"/>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1722325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ru-RU" sz="3600" b="1" dirty="0">
                <a:latin typeface="Arial" pitchFamily="34" charset="0"/>
                <a:cs typeface="Arial" pitchFamily="34" charset="0"/>
              </a:rPr>
              <a:t>Противопожарная и противоожоговая </a:t>
            </a:r>
            <a:br>
              <a:rPr lang="en-US" sz="3600" b="1" dirty="0">
                <a:latin typeface="Arial" pitchFamily="34" charset="0"/>
                <a:cs typeface="Arial" pitchFamily="34" charset="0"/>
              </a:rPr>
            </a:br>
            <a:r>
              <a:rPr lang="ru-RU" sz="3600" b="1" dirty="0">
                <a:latin typeface="Arial" pitchFamily="34" charset="0"/>
                <a:cs typeface="Arial" pitchFamily="34" charset="0"/>
              </a:rPr>
              <a:t>безопасность: еда и напитки</a:t>
            </a:r>
            <a:endParaRPr lang="en-US" sz="3600" dirty="0"/>
          </a:p>
        </p:txBody>
      </p:sp>
      <p:sp>
        <p:nvSpPr>
          <p:cNvPr id="4" name="Content Placeholder 3"/>
          <p:cNvSpPr>
            <a:spLocks noGrp="1"/>
          </p:cNvSpPr>
          <p:nvPr>
            <p:ph sz="half" idx="1"/>
          </p:nvPr>
        </p:nvSpPr>
        <p:spPr>
          <a:xfrm>
            <a:off x="152400" y="1327150"/>
            <a:ext cx="4495800" cy="4921250"/>
          </a:xfrm>
        </p:spPr>
        <p:txBody>
          <a:bodyPr>
            <a:normAutofit fontScale="92500" lnSpcReduction="10000"/>
          </a:bodyPr>
          <a:lstStyle/>
          <a:p>
            <a:r>
              <a:rPr lang="ru-RU" dirty="0">
                <a:latin typeface="Arial" pitchFamily="34" charset="0"/>
                <a:cs typeface="Arial" pitchFamily="34" charset="0"/>
              </a:rPr>
              <a:t>Держите детей подальше от места приготовления пищи.</a:t>
            </a:r>
          </a:p>
          <a:p>
            <a:r>
              <a:rPr lang="ru-RU" dirty="0">
                <a:latin typeface="Arial" pitchFamily="34" charset="0"/>
                <a:cs typeface="Arial" pitchFamily="34" charset="0"/>
              </a:rPr>
              <a:t>Не пейте горячие напитки и не проносите что-то горячее рядом с детьми.</a:t>
            </a:r>
          </a:p>
          <a:p>
            <a:r>
              <a:rPr lang="ru-RU" dirty="0">
                <a:latin typeface="Arial" pitchFamily="34" charset="0"/>
                <a:cs typeface="Arial" pitchFamily="34" charset="0"/>
              </a:rPr>
              <a:t>Не нагревайте бутылочки в микроволновой печи.</a:t>
            </a:r>
          </a:p>
          <a:p>
            <a:r>
              <a:rPr lang="ru-RU" dirty="0">
                <a:latin typeface="Arial" pitchFamily="34" charset="0"/>
                <a:cs typeface="Arial" pitchFamily="34" charset="0"/>
              </a:rPr>
              <a:t>Проверяйте, насколько горяча пища, прежде чем дать её ребёнку.</a:t>
            </a:r>
            <a:endParaRPr lang="en-US" dirty="0">
              <a:latin typeface="Arial" pitchFamily="34" charset="0"/>
              <a:cs typeface="Arial" pitchFamily="34" charset="0"/>
            </a:endParaRPr>
          </a:p>
          <a:p>
            <a:endParaRPr lang="en-US" dirty="0"/>
          </a:p>
          <a:p>
            <a:endParaRPr lang="en-US" dirty="0"/>
          </a:p>
          <a:p>
            <a:endParaRPr lang="en-US" dirty="0"/>
          </a:p>
          <a:p>
            <a:endParaRPr lang="en-US" dirty="0"/>
          </a:p>
        </p:txBody>
      </p:sp>
      <p:sp>
        <p:nvSpPr>
          <p:cNvPr id="5" name="Content Placeholder 4"/>
          <p:cNvSpPr>
            <a:spLocks noGrp="1"/>
          </p:cNvSpPr>
          <p:nvPr>
            <p:ph sz="half" idx="2"/>
          </p:nvPr>
        </p:nvSpPr>
        <p:spPr>
          <a:xfrm>
            <a:off x="4648200" y="1295400"/>
            <a:ext cx="4495800" cy="5029200"/>
          </a:xfrm>
        </p:spPr>
        <p:txBody>
          <a:bodyPr>
            <a:normAutofit fontScale="92500" lnSpcReduction="10000"/>
          </a:bodyPr>
          <a:lstStyle/>
          <a:p>
            <a:r>
              <a:rPr lang="ru-RU" dirty="0">
                <a:latin typeface="Arial" pitchFamily="34" charset="0"/>
                <a:cs typeface="Arial" pitchFamily="34" charset="0"/>
              </a:rPr>
              <a:t>Ставьте горячие продукты и напитки подальше от края стола или столешницы и не ставьте их на столы со скатертями.</a:t>
            </a:r>
          </a:p>
          <a:p>
            <a:r>
              <a:rPr lang="ru-RU" dirty="0">
                <a:latin typeface="Arial" pitchFamily="34" charset="0"/>
                <a:cs typeface="Arial" pitchFamily="34" charset="0"/>
              </a:rPr>
              <a:t>Используйте задние комфорки для приготовления пищи, разворачивайте ручки кастрюль и сковород в направлении назад или к центру плиты.</a:t>
            </a:r>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1283921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rmAutofit/>
          </a:bodyPr>
          <a:lstStyle/>
          <a:p>
            <a:r>
              <a:rPr lang="ru-RU" sz="3600" b="1" dirty="0">
                <a:latin typeface="Arial" pitchFamily="34" charset="0"/>
                <a:cs typeface="Arial" pitchFamily="34" charset="0"/>
              </a:rPr>
              <a:t>Противопожарная и противоожоговая </a:t>
            </a:r>
            <a:br>
              <a:rPr lang="ru-RU" sz="3600" b="1" dirty="0">
                <a:latin typeface="Arial" pitchFamily="34" charset="0"/>
                <a:cs typeface="Arial" pitchFamily="34" charset="0"/>
              </a:rPr>
            </a:br>
            <a:r>
              <a:rPr lang="ru-RU" sz="3600" b="1" dirty="0">
                <a:latin typeface="Arial" pitchFamily="34" charset="0"/>
                <a:cs typeface="Arial" pitchFamily="34" charset="0"/>
              </a:rPr>
              <a:t>безопасность: практика работы</a:t>
            </a:r>
            <a:endParaRPr lang="en-US" sz="3600" dirty="0"/>
          </a:p>
        </p:txBody>
      </p:sp>
      <p:sp>
        <p:nvSpPr>
          <p:cNvPr id="3" name="Content Placeholder 2"/>
          <p:cNvSpPr>
            <a:spLocks noGrp="1"/>
          </p:cNvSpPr>
          <p:nvPr>
            <p:ph sz="half" idx="1"/>
          </p:nvPr>
        </p:nvSpPr>
        <p:spPr>
          <a:xfrm>
            <a:off x="152400" y="1371600"/>
            <a:ext cx="4572000" cy="4953000"/>
          </a:xfrm>
        </p:spPr>
        <p:txBody>
          <a:bodyPr>
            <a:normAutofit/>
          </a:bodyPr>
          <a:lstStyle/>
          <a:p>
            <a:r>
              <a:rPr lang="ru-RU" dirty="0">
                <a:latin typeface="Arial" pitchFamily="34" charset="0"/>
                <a:cs typeface="Arial" pitchFamily="34" charset="0"/>
              </a:rPr>
              <a:t>Храните все химикаты, спички и зажигалки в недоступном для детей месте.</a:t>
            </a:r>
          </a:p>
          <a:p>
            <a:r>
              <a:rPr lang="ru-RU" dirty="0">
                <a:latin typeface="Arial" pitchFamily="34" charset="0"/>
                <a:cs typeface="Arial" pitchFamily="34" charset="0"/>
              </a:rPr>
              <a:t>Научите детей держаться подальше от горячих вещей и не играть со спичками, зажигалками, химикатами, и электрооборудованием.</a:t>
            </a:r>
            <a:endParaRPr lang="en-US" dirty="0">
              <a:latin typeface="Arial" pitchFamily="34" charset="0"/>
              <a:cs typeface="Arial" pitchFamily="34" charset="0"/>
            </a:endParaRPr>
          </a:p>
        </p:txBody>
      </p:sp>
      <p:sp>
        <p:nvSpPr>
          <p:cNvPr id="4" name="Content Placeholder 3"/>
          <p:cNvSpPr>
            <a:spLocks noGrp="1"/>
          </p:cNvSpPr>
          <p:nvPr>
            <p:ph sz="half" idx="2"/>
          </p:nvPr>
        </p:nvSpPr>
        <p:spPr>
          <a:xfrm>
            <a:off x="4648200" y="1403350"/>
            <a:ext cx="4495800" cy="4921250"/>
          </a:xfrm>
        </p:spPr>
        <p:txBody>
          <a:bodyPr>
            <a:normAutofit/>
          </a:bodyPr>
          <a:lstStyle/>
          <a:p>
            <a:r>
              <a:rPr lang="ru-RU" dirty="0">
                <a:latin typeface="Arial" pitchFamily="34" charset="0"/>
                <a:cs typeface="Arial" pitchFamily="34" charset="0"/>
              </a:rPr>
              <a:t>Планируйте маршруты эвакуации.</a:t>
            </a:r>
          </a:p>
          <a:p>
            <a:r>
              <a:rPr lang="ru-RU" dirty="0">
                <a:latin typeface="Arial" pitchFamily="34" charset="0"/>
                <a:cs typeface="Arial" pitchFamily="34" charset="0"/>
              </a:rPr>
              <a:t>Проводите регулярные учения по эвакуации с использованием разных выходов.</a:t>
            </a:r>
          </a:p>
          <a:p>
            <a:r>
              <a:rPr lang="ru-RU" dirty="0">
                <a:latin typeface="Arial" pitchFamily="34" charset="0"/>
                <a:cs typeface="Arial" pitchFamily="34" charset="0"/>
              </a:rPr>
              <a:t>Научите детей практике: «Остановись, ложись и катись».</a:t>
            </a:r>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39878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ru-RU" sz="3600" b="1" dirty="0">
                <a:latin typeface="Arial" pitchFamily="34" charset="0"/>
                <a:cs typeface="Arial" pitchFamily="34" charset="0"/>
              </a:rPr>
              <a:t>Риск травматизма и этапы развития</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304800" y="1066800"/>
            <a:ext cx="8458200" cy="5059363"/>
          </a:xfrm>
        </p:spPr>
        <p:txBody>
          <a:bodyPr>
            <a:normAutofit/>
          </a:bodyPr>
          <a:lstStyle/>
          <a:p>
            <a:r>
              <a:rPr lang="ru-RU" sz="3600" dirty="0">
                <a:latin typeface="Arial" pitchFamily="34" charset="0"/>
                <a:cs typeface="Arial" pitchFamily="34" charset="0"/>
              </a:rPr>
              <a:t>Риск получения травмы младенцем невелик и увеличивается по мере взросления ребёнка.</a:t>
            </a:r>
          </a:p>
          <a:p>
            <a:r>
              <a:rPr lang="ru-RU" sz="3600" dirty="0">
                <a:latin typeface="Arial" pitchFamily="34" charset="0"/>
                <a:cs typeface="Arial" pitchFamily="34" charset="0"/>
              </a:rPr>
              <a:t>Дети в возрасте от двух до пяти лет получают травмы чаще всего.</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684318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a:bodyPr>
          <a:lstStyle/>
          <a:p>
            <a:r>
              <a:rPr lang="ru-RU" sz="3600" b="1" dirty="0">
                <a:latin typeface="Arial" panose="020B0604020202020204" pitchFamily="34" charset="0"/>
                <a:cs typeface="Arial" panose="020B0604020202020204" pitchFamily="34" charset="0"/>
              </a:rPr>
              <a:t>Тепловой удар</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52400" y="685800"/>
            <a:ext cx="4343400" cy="5943600"/>
          </a:xfrm>
        </p:spPr>
        <p:txBody>
          <a:bodyPr>
            <a:normAutofit fontScale="92500" lnSpcReduction="20000"/>
          </a:bodyPr>
          <a:lstStyle/>
          <a:p>
            <a:pPr marL="0" indent="0">
              <a:buNone/>
            </a:pPr>
            <a:r>
              <a:rPr lang="ru-RU" b="1" dirty="0">
                <a:latin typeface="Arial" panose="020B0604020202020204" pitchFamily="34" charset="0"/>
                <a:cs typeface="Arial" panose="020B0604020202020204" pitchFamily="34" charset="0"/>
              </a:rPr>
              <a:t>Для предотвращения  теплового удара:</a:t>
            </a:r>
            <a:endParaRPr lang="en-US" b="1"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Планируйте мероприятия на свежем воздухе в прохладное время дня.</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Обеспечьте тень.</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Регулярно делайте перерывы для питья воды.</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Надевайте свободную лёгкую светлую одежду.</a:t>
            </a: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Content Placeholder 3"/>
          <p:cNvSpPr>
            <a:spLocks noGrp="1"/>
          </p:cNvSpPr>
          <p:nvPr>
            <p:ph sz="half" idx="2"/>
          </p:nvPr>
        </p:nvSpPr>
        <p:spPr>
          <a:xfrm>
            <a:off x="4495800" y="685800"/>
            <a:ext cx="4495800" cy="5715000"/>
          </a:xfrm>
        </p:spPr>
        <p:txBody>
          <a:bodyPr>
            <a:normAutofit fontScale="92500" lnSpcReduction="20000"/>
          </a:bodyPr>
          <a:lstStyle/>
          <a:p>
            <a:pPr marL="0" indent="0">
              <a:buNone/>
            </a:pPr>
            <a:r>
              <a:rPr lang="ru-RU" b="1" dirty="0">
                <a:latin typeface="Arial" panose="020B0604020202020204" pitchFamily="34" charset="0"/>
                <a:cs typeface="Arial" panose="020B0604020202020204" pitchFamily="34" charset="0"/>
              </a:rPr>
              <a:t>Следите за признаками получения теплового удара:</a:t>
            </a:r>
            <a:endParaRPr lang="en-US" b="1"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Повышенная температура тела.</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Прохладная и липкая кожа</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Гусиная кожа</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Головокружение, слабость, головная боль, раздражительность, обморок</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Потливость, жажда, судороги</a:t>
            </a:r>
            <a:endParaRPr lang="en-US"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Тошнота или рвота</a:t>
            </a: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19271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133600" y="0"/>
            <a:ext cx="4876800" cy="6405283"/>
          </a:xfrm>
        </p:spPr>
      </p:pic>
    </p:spTree>
    <p:extLst>
      <p:ext uri="{BB962C8B-B14F-4D97-AF65-F5344CB8AC3E}">
        <p14:creationId xmlns:p14="http://schemas.microsoft.com/office/powerpoint/2010/main" val="2402077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6727" y="152400"/>
            <a:ext cx="4710546" cy="6172200"/>
          </a:xfrm>
          <a:prstGeom prst="rect">
            <a:avLst/>
          </a:prstGeom>
          <a:ln>
            <a:solidFill>
              <a:srgbClr val="003473"/>
            </a:solidFill>
          </a:ln>
        </p:spPr>
      </p:pic>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1721099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ru-RU" sz="3600" b="1" dirty="0">
                <a:latin typeface="Arial" pitchFamily="34" charset="0"/>
                <a:cs typeface="Arial" pitchFamily="34" charset="0"/>
              </a:rPr>
              <a:t>Предотвращение удушья</a:t>
            </a:r>
            <a:endParaRPr lang="en-US" sz="3600" b="1" dirty="0">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85800"/>
            <a:ext cx="8686800" cy="5410200"/>
          </a:xfrm>
          <a:prstGeom prst="rect">
            <a:avLst/>
          </a:prstGeom>
          <a:solidFill>
            <a:srgbClr val="0072BC"/>
          </a:solidFill>
          <a:ln>
            <a:noFill/>
          </a:ln>
        </p:spPr>
      </p:pic>
      <p:sp>
        <p:nvSpPr>
          <p:cNvPr id="3" name="Footer Placeholder 2"/>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412355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ru-RU" sz="3600" b="1" dirty="0">
                <a:latin typeface="Arial" pitchFamily="34" charset="0"/>
                <a:cs typeface="Arial" pitchFamily="34" charset="0"/>
              </a:rPr>
              <a:t>Опасность удушья: игрушки и предметы</a:t>
            </a:r>
            <a:endParaRPr lang="en-US" sz="3600" b="1" dirty="0">
              <a:latin typeface="Arial" pitchFamily="34" charset="0"/>
              <a:cs typeface="Arial" pitchFamily="34" charset="0"/>
            </a:endParaRPr>
          </a:p>
        </p:txBody>
      </p:sp>
      <p:sp>
        <p:nvSpPr>
          <p:cNvPr id="3" name="Content Placeholder 2"/>
          <p:cNvSpPr>
            <a:spLocks noGrp="1"/>
          </p:cNvSpPr>
          <p:nvPr>
            <p:ph sz="half" idx="1"/>
          </p:nvPr>
        </p:nvSpPr>
        <p:spPr>
          <a:xfrm>
            <a:off x="152400" y="1143000"/>
            <a:ext cx="4495800" cy="5105400"/>
          </a:xfrm>
        </p:spPr>
        <p:txBody>
          <a:bodyPr>
            <a:normAutofit fontScale="92500" lnSpcReduction="20000"/>
          </a:bodyPr>
          <a:lstStyle/>
          <a:p>
            <a:r>
              <a:rPr lang="ru-RU" sz="3200" dirty="0">
                <a:latin typeface="Arial" pitchFamily="34" charset="0"/>
                <a:cs typeface="Arial" pitchFamily="34" charset="0"/>
              </a:rPr>
              <a:t>Булавки/иголки</a:t>
            </a:r>
          </a:p>
          <a:p>
            <a:r>
              <a:rPr lang="ru-RU" sz="3200" dirty="0">
                <a:latin typeface="Arial" pitchFamily="34" charset="0"/>
                <a:cs typeface="Arial" pitchFamily="34" charset="0"/>
              </a:rPr>
              <a:t>Монеты</a:t>
            </a:r>
          </a:p>
          <a:p>
            <a:r>
              <a:rPr lang="ru-RU" sz="3200" dirty="0">
                <a:latin typeface="Arial" pitchFamily="34" charset="0"/>
                <a:cs typeface="Arial" pitchFamily="34" charset="0"/>
              </a:rPr>
              <a:t>Гвозди</a:t>
            </a:r>
          </a:p>
          <a:p>
            <a:r>
              <a:rPr lang="ru-RU" sz="3200" dirty="0">
                <a:latin typeface="Arial" pitchFamily="34" charset="0"/>
                <a:cs typeface="Arial" pitchFamily="34" charset="0"/>
              </a:rPr>
              <a:t>Зубочистки</a:t>
            </a:r>
          </a:p>
          <a:p>
            <a:r>
              <a:rPr lang="ru-RU" sz="3200" dirty="0">
                <a:latin typeface="Arial" pitchFamily="34" charset="0"/>
                <a:cs typeface="Arial" pitchFamily="34" charset="0"/>
              </a:rPr>
              <a:t>Ювелирные изделия</a:t>
            </a:r>
          </a:p>
          <a:p>
            <a:r>
              <a:rPr lang="ru-RU" sz="3200" dirty="0">
                <a:latin typeface="Arial" pitchFamily="34" charset="0"/>
                <a:cs typeface="Arial" pitchFamily="34" charset="0"/>
              </a:rPr>
              <a:t>Фрагменты игр</a:t>
            </a:r>
          </a:p>
          <a:p>
            <a:r>
              <a:rPr lang="ru-RU" sz="3200" dirty="0">
                <a:latin typeface="Arial" pitchFamily="34" charset="0"/>
                <a:cs typeface="Arial" pitchFamily="34" charset="0"/>
              </a:rPr>
              <a:t>Пуговицы</a:t>
            </a:r>
          </a:p>
          <a:p>
            <a:r>
              <a:rPr lang="ru-RU" sz="3200" dirty="0">
                <a:latin typeface="Arial" pitchFamily="34" charset="0"/>
                <a:cs typeface="Arial" pitchFamily="34" charset="0"/>
              </a:rPr>
              <a:t>Маленькие игрушки</a:t>
            </a:r>
          </a:p>
          <a:p>
            <a:r>
              <a:rPr lang="ru-RU" sz="3200" dirty="0">
                <a:latin typeface="Arial" pitchFamily="34" charset="0"/>
                <a:cs typeface="Arial" pitchFamily="34" charset="0"/>
              </a:rPr>
              <a:t>Маленькие камушки/кремушки</a:t>
            </a:r>
          </a:p>
          <a:p>
            <a:r>
              <a:rPr lang="ru-RU" sz="3200" dirty="0">
                <a:latin typeface="Arial" pitchFamily="34" charset="0"/>
                <a:cs typeface="Arial" pitchFamily="34" charset="0"/>
              </a:rPr>
              <a:t>Восковые мелки</a:t>
            </a:r>
          </a:p>
          <a:p>
            <a:endParaRPr lang="ru-RU" sz="3200" dirty="0">
              <a:latin typeface="Arial" pitchFamily="34" charset="0"/>
              <a:cs typeface="Arial" pitchFamily="34" charset="0"/>
            </a:endParaRPr>
          </a:p>
          <a:p>
            <a:endParaRPr lang="ru-RU" sz="3200" dirty="0">
              <a:latin typeface="Arial" pitchFamily="34" charset="0"/>
              <a:cs typeface="Arial" pitchFamily="34" charset="0"/>
            </a:endParaRPr>
          </a:p>
          <a:p>
            <a:endParaRPr lang="ru-RU" sz="3200" dirty="0">
              <a:latin typeface="Arial" pitchFamily="34" charset="0"/>
              <a:cs typeface="Arial" pitchFamily="34" charset="0"/>
            </a:endParaRPr>
          </a:p>
          <a:p>
            <a:endParaRPr lang="en-US" sz="3200" dirty="0">
              <a:latin typeface="Arial" pitchFamily="34" charset="0"/>
              <a:cs typeface="Arial" pitchFamily="34" charset="0"/>
            </a:endParaRPr>
          </a:p>
          <a:p>
            <a:endParaRPr lang="en-US" dirty="0"/>
          </a:p>
          <a:p>
            <a:endParaRPr lang="en-US" dirty="0"/>
          </a:p>
        </p:txBody>
      </p:sp>
      <p:sp>
        <p:nvSpPr>
          <p:cNvPr id="4" name="Content Placeholder 3"/>
          <p:cNvSpPr>
            <a:spLocks noGrp="1"/>
          </p:cNvSpPr>
          <p:nvPr>
            <p:ph sz="half" idx="2"/>
          </p:nvPr>
        </p:nvSpPr>
        <p:spPr>
          <a:xfrm>
            <a:off x="4495800" y="1295400"/>
            <a:ext cx="4648200" cy="4830763"/>
          </a:xfrm>
        </p:spPr>
        <p:txBody>
          <a:bodyPr>
            <a:normAutofit fontScale="92500" lnSpcReduction="20000"/>
          </a:bodyPr>
          <a:lstStyle/>
          <a:p>
            <a:r>
              <a:rPr lang="ru-RU" sz="3200" dirty="0">
                <a:latin typeface="Arial" pitchFamily="34" charset="0"/>
                <a:cs typeface="Arial" pitchFamily="34" charset="0"/>
              </a:rPr>
              <a:t>Батарейки</a:t>
            </a:r>
          </a:p>
          <a:p>
            <a:r>
              <a:rPr lang="ru-RU" sz="3200" dirty="0">
                <a:latin typeface="Arial" pitchFamily="34" charset="0"/>
                <a:cs typeface="Arial" pitchFamily="34" charset="0"/>
              </a:rPr>
              <a:t>Кнопочные батарейки</a:t>
            </a:r>
            <a:endParaRPr lang="en-US" sz="3200" dirty="0">
              <a:latin typeface="Arial" pitchFamily="34" charset="0"/>
              <a:cs typeface="Arial" pitchFamily="34" charset="0"/>
            </a:endParaRPr>
          </a:p>
          <a:p>
            <a:pPr marL="0" indent="0">
              <a:buNone/>
            </a:pPr>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US"/>
              <a:t>Translated by Child Action, Inc.</a:t>
            </a:r>
          </a:p>
        </p:txBody>
      </p:sp>
      <p:pic>
        <p:nvPicPr>
          <p:cNvPr id="8" name="Content Placeholder 4">
            <a:extLst>
              <a:ext uri="{FF2B5EF4-FFF2-40B4-BE49-F238E27FC236}">
                <a16:creationId xmlns:a16="http://schemas.microsoft.com/office/drawing/2014/main" id="{06EEE721-D2E6-4673-81F3-84D1F8D6E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2552132"/>
            <a:ext cx="4648200" cy="3592453"/>
          </a:xfrm>
          <a:prstGeom prst="rect">
            <a:avLst/>
          </a:prstGeom>
          <a:ln>
            <a:solidFill>
              <a:schemeClr val="tx1"/>
            </a:solidFill>
          </a:ln>
        </p:spPr>
      </p:pic>
    </p:spTree>
    <p:custDataLst>
      <p:tags r:id="rId1"/>
    </p:custDataLst>
    <p:extLst>
      <p:ext uri="{BB962C8B-B14F-4D97-AF65-F5344CB8AC3E}">
        <p14:creationId xmlns:p14="http://schemas.microsoft.com/office/powerpoint/2010/main" val="2728188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ru-RU" sz="3600" b="1" dirty="0">
                <a:latin typeface="Arial" pitchFamily="34" charset="0"/>
                <a:cs typeface="Arial" pitchFamily="34" charset="0"/>
              </a:rPr>
              <a:t>Опасность удушения </a:t>
            </a:r>
            <a:endParaRPr lang="en-US" sz="3600" b="1" dirty="0">
              <a:latin typeface="Arial" pitchFamily="34" charset="0"/>
              <a:cs typeface="Arial" pitchFamily="34" charset="0"/>
            </a:endParaRPr>
          </a:p>
        </p:txBody>
      </p:sp>
      <p:sp>
        <p:nvSpPr>
          <p:cNvPr id="4" name="Content Placeholder 3"/>
          <p:cNvSpPr>
            <a:spLocks noGrp="1"/>
          </p:cNvSpPr>
          <p:nvPr>
            <p:ph sz="half" idx="1"/>
          </p:nvPr>
        </p:nvSpPr>
        <p:spPr>
          <a:xfrm>
            <a:off x="152400" y="838200"/>
            <a:ext cx="4495800" cy="5516563"/>
          </a:xfrm>
        </p:spPr>
        <p:txBody>
          <a:bodyPr>
            <a:normAutofit/>
          </a:bodyPr>
          <a:lstStyle/>
          <a:p>
            <a:r>
              <a:rPr lang="ru-RU" dirty="0">
                <a:latin typeface="Arial" pitchFamily="34" charset="0"/>
                <a:cs typeface="Arial" pitchFamily="34" charset="0"/>
              </a:rPr>
              <a:t>Надувные шарики</a:t>
            </a:r>
          </a:p>
          <a:p>
            <a:r>
              <a:rPr lang="ru-RU" dirty="0">
                <a:latin typeface="Arial" pitchFamily="34" charset="0"/>
                <a:cs typeface="Arial" pitchFamily="34" charset="0"/>
              </a:rPr>
              <a:t>Пластиковые пакеты</a:t>
            </a:r>
          </a:p>
          <a:p>
            <a:r>
              <a:rPr lang="ru-RU" dirty="0">
                <a:latin typeface="Arial" pitchFamily="34" charset="0"/>
                <a:cs typeface="Arial" pitchFamily="34" charset="0"/>
              </a:rPr>
              <a:t>Одноразовые перчатки</a:t>
            </a:r>
          </a:p>
          <a:p>
            <a:r>
              <a:rPr lang="ru-RU" dirty="0">
                <a:latin typeface="Arial" pitchFamily="34" charset="0"/>
                <a:cs typeface="Arial" pitchFamily="34" charset="0"/>
              </a:rPr>
              <a:t>Сундуки для игрушек без отверстий для воздуха</a:t>
            </a:r>
          </a:p>
          <a:p>
            <a:r>
              <a:rPr lang="ru-RU" dirty="0">
                <a:latin typeface="Arial" pitchFamily="34" charset="0"/>
                <a:cs typeface="Arial" pitchFamily="34" charset="0"/>
              </a:rPr>
              <a:t>Шнуры от жалюзей и портьер</a:t>
            </a:r>
          </a:p>
          <a:p>
            <a:r>
              <a:rPr lang="ru-RU" dirty="0">
                <a:latin typeface="Arial" pitchFamily="34" charset="0"/>
                <a:cs typeface="Arial" pitchFamily="34" charset="0"/>
              </a:rPr>
              <a:t>Верёвки и шнуры</a:t>
            </a:r>
            <a:endParaRPr lang="en-US" dirty="0">
              <a:latin typeface="Arial" pitchFamily="34" charset="0"/>
              <a:cs typeface="Arial" pitchFamily="34" charset="0"/>
            </a:endParaRPr>
          </a:p>
          <a:p>
            <a:pPr marL="0" indent="0">
              <a:buNone/>
            </a:pPr>
            <a:endParaRPr lang="en-US" dirty="0"/>
          </a:p>
        </p:txBody>
      </p:sp>
      <p:sp>
        <p:nvSpPr>
          <p:cNvPr id="5" name="Content Placeholder 4"/>
          <p:cNvSpPr>
            <a:spLocks noGrp="1"/>
          </p:cNvSpPr>
          <p:nvPr>
            <p:ph sz="half" idx="2"/>
          </p:nvPr>
        </p:nvSpPr>
        <p:spPr>
          <a:xfrm>
            <a:off x="4572000" y="838200"/>
            <a:ext cx="4495800" cy="5867400"/>
          </a:xfrm>
        </p:spPr>
        <p:txBody>
          <a:bodyPr>
            <a:normAutofit/>
          </a:bodyPr>
          <a:lstStyle/>
          <a:p>
            <a:pPr>
              <a:buFont typeface="Wingdings" panose="05000000000000000000" pitchFamily="2" charset="2"/>
              <a:buChar char="v"/>
            </a:pPr>
            <a:r>
              <a:rPr lang="ru-RU" dirty="0">
                <a:solidFill>
                  <a:srgbClr val="D90F81"/>
                </a:solidFill>
                <a:latin typeface="Arial" pitchFamily="34" charset="0"/>
                <a:cs typeface="Arial" pitchFamily="34" charset="0"/>
              </a:rPr>
              <a:t>Никогда не ставьте детскую кроватку рядом с окном.</a:t>
            </a:r>
            <a:endParaRPr lang="en-US" dirty="0">
              <a:solidFill>
                <a:srgbClr val="D90F81"/>
              </a:solidFill>
              <a:latin typeface="Arial" pitchFamily="34" charset="0"/>
              <a:cs typeface="Arial" pitchFamily="34" charset="0"/>
            </a:endParaRPr>
          </a:p>
          <a:p>
            <a:pPr>
              <a:buFont typeface="Wingdings" panose="05000000000000000000" pitchFamily="2" charset="2"/>
              <a:buChar char="v"/>
            </a:pPr>
            <a:r>
              <a:rPr lang="ru-RU" dirty="0">
                <a:solidFill>
                  <a:srgbClr val="D90F81"/>
                </a:solidFill>
                <a:latin typeface="Arial" pitchFamily="34" charset="0"/>
                <a:cs typeface="Arial" pitchFamily="34" charset="0"/>
              </a:rPr>
              <a:t>Не заматывайте края одеяла за решётку кроватки и не прикрепляйте подвесные/двигающие-ся игрушки к кроваткам.</a:t>
            </a:r>
            <a:endParaRPr lang="en-US" dirty="0">
              <a:solidFill>
                <a:srgbClr val="D90F81"/>
              </a:solidFill>
              <a:latin typeface="Arial" pitchFamily="34" charset="0"/>
              <a:cs typeface="Arial" pitchFamily="34" charset="0"/>
            </a:endParaRPr>
          </a:p>
          <a:p>
            <a:pPr>
              <a:buFont typeface="Wingdings" panose="05000000000000000000" pitchFamily="2" charset="2"/>
              <a:buChar char="v"/>
            </a:pPr>
            <a:r>
              <a:rPr lang="ru-RU" dirty="0">
                <a:solidFill>
                  <a:srgbClr val="D90F81"/>
                </a:solidFill>
                <a:latin typeface="Arial" pitchFamily="34" charset="0"/>
                <a:cs typeface="Arial" pitchFamily="34" charset="0"/>
              </a:rPr>
              <a:t>Используйте только утверждённые CPSC кроватки и манежи.</a:t>
            </a:r>
            <a:endParaRPr lang="en-US" dirty="0">
              <a:solidFill>
                <a:srgbClr val="D90F81"/>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29067768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ru-RU" sz="3600" b="1" dirty="0">
                <a:latin typeface="Arial" pitchFamily="34" charset="0"/>
                <a:cs typeface="Arial" pitchFamily="34" charset="0"/>
              </a:rPr>
              <a:t>Падения</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76200" y="685800"/>
            <a:ext cx="8991600" cy="6172200"/>
          </a:xfrm>
        </p:spPr>
        <p:txBody>
          <a:bodyPr>
            <a:normAutofit/>
          </a:bodyPr>
          <a:lstStyle/>
          <a:p>
            <a:r>
              <a:rPr lang="ru-RU" sz="3600" dirty="0">
                <a:latin typeface="Arial" pitchFamily="34" charset="0"/>
                <a:cs typeface="Arial" pitchFamily="34" charset="0"/>
              </a:rPr>
              <a:t>Падения - одна из главных причин травм в детских садах.</a:t>
            </a:r>
          </a:p>
          <a:p>
            <a:r>
              <a:rPr lang="ru-RU" sz="3600" dirty="0">
                <a:latin typeface="Arial" pitchFamily="34" charset="0"/>
                <a:cs typeface="Arial" pitchFamily="34" charset="0"/>
              </a:rPr>
              <a:t>Падения – наиболее</a:t>
            </a:r>
            <a:r>
              <a:rPr lang="en-US" sz="3600" dirty="0">
                <a:latin typeface="Arial" pitchFamily="34" charset="0"/>
                <a:cs typeface="Arial" pitchFamily="34" charset="0"/>
              </a:rPr>
              <a:t> </a:t>
            </a:r>
            <a:r>
              <a:rPr lang="ru-RU" sz="3600" dirty="0">
                <a:latin typeface="Arial" pitchFamily="34" charset="0"/>
                <a:cs typeface="Arial" pitchFamily="34" charset="0"/>
              </a:rPr>
              <a:t>распространённые травмы, требующие медицинской помощи.</a:t>
            </a:r>
          </a:p>
          <a:p>
            <a:r>
              <a:rPr lang="ru-RU" sz="3600" dirty="0">
                <a:latin typeface="Arial" pitchFamily="34" charset="0"/>
                <a:cs typeface="Arial" pitchFamily="34" charset="0"/>
              </a:rPr>
              <a:t>Дети любого возраста падают.</a:t>
            </a:r>
          </a:p>
          <a:p>
            <a:r>
              <a:rPr lang="ru-RU" sz="3600" dirty="0">
                <a:latin typeface="Arial" pitchFamily="34" charset="0"/>
                <a:cs typeface="Arial" pitchFamily="34" charset="0"/>
              </a:rPr>
              <a:t>Предотвращение падений - самая больш</a:t>
            </a:r>
            <a:r>
              <a:rPr lang="ru-RU" sz="3600" b="1" i="1" dirty="0">
                <a:latin typeface="Arial" pitchFamily="34" charset="0"/>
                <a:cs typeface="Arial" pitchFamily="34" charset="0"/>
              </a:rPr>
              <a:t>а</a:t>
            </a:r>
            <a:r>
              <a:rPr lang="ru-RU" sz="3600" dirty="0">
                <a:latin typeface="Arial" pitchFamily="34" charset="0"/>
                <a:cs typeface="Arial" pitchFamily="34" charset="0"/>
              </a:rPr>
              <a:t>я проблема в организации безопасной обстановки в детском саду.</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229825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ru-RU" sz="3600" b="1" dirty="0">
                <a:latin typeface="Arial" pitchFamily="34" charset="0"/>
                <a:cs typeface="Arial" pitchFamily="34" charset="0"/>
              </a:rPr>
              <a:t>Снижение риска падений: оборудование</a:t>
            </a:r>
            <a:endParaRPr lang="en-US" sz="3600" b="1" dirty="0">
              <a:latin typeface="Arial" pitchFamily="34" charset="0"/>
              <a:cs typeface="Arial" pitchFamily="34" charset="0"/>
            </a:endParaRPr>
          </a:p>
        </p:txBody>
      </p:sp>
      <p:sp>
        <p:nvSpPr>
          <p:cNvPr id="5" name="Content Placeholder 4"/>
          <p:cNvSpPr>
            <a:spLocks noGrp="1"/>
          </p:cNvSpPr>
          <p:nvPr>
            <p:ph idx="1"/>
          </p:nvPr>
        </p:nvSpPr>
        <p:spPr>
          <a:xfrm>
            <a:off x="152400" y="1219200"/>
            <a:ext cx="8991600" cy="5334000"/>
          </a:xfrm>
        </p:spPr>
        <p:txBody>
          <a:bodyPr>
            <a:normAutofit/>
          </a:bodyPr>
          <a:lstStyle/>
          <a:p>
            <a:r>
              <a:rPr lang="ru-RU" sz="3400" dirty="0">
                <a:latin typeface="Arial" pitchFamily="34" charset="0"/>
                <a:cs typeface="Arial" pitchFamily="34" charset="0"/>
              </a:rPr>
              <a:t>Убедитесь, что оборудование находится в хорошем состоянии, проверено на предмет безопасности и соответствует уровню развития детей.</a:t>
            </a:r>
          </a:p>
          <a:p>
            <a:r>
              <a:rPr lang="ru-RU" sz="3400" dirty="0">
                <a:latin typeface="Arial" pitchFamily="34" charset="0"/>
                <a:cs typeface="Arial" pitchFamily="34" charset="0"/>
              </a:rPr>
              <a:t>Используйте прочную, сбалансированную мебель, которую будет нелегко опрокинуть.</a:t>
            </a:r>
          </a:p>
          <a:p>
            <a:r>
              <a:rPr lang="ru-RU" sz="3400" dirty="0">
                <a:latin typeface="Arial" pitchFamily="34" charset="0"/>
                <a:cs typeface="Arial" pitchFamily="34" charset="0"/>
              </a:rPr>
              <a:t>Перегородите лестницы сверху и снизу калиточками.</a:t>
            </a:r>
            <a:endParaRPr lang="en-US" sz="3400" dirty="0">
              <a:latin typeface="Arial" pitchFamily="34" charset="0"/>
              <a:cs typeface="Arial" pitchFamily="34" charset="0"/>
            </a:endParaRPr>
          </a:p>
          <a:p>
            <a:endParaRPr lang="en-US" dirty="0"/>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742541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31863"/>
          </a:xfrm>
        </p:spPr>
        <p:txBody>
          <a:bodyPr>
            <a:noAutofit/>
          </a:bodyPr>
          <a:lstStyle/>
          <a:p>
            <a:r>
              <a:rPr lang="ru-RU" sz="3600" b="1" dirty="0">
                <a:latin typeface="Arial" pitchFamily="34" charset="0"/>
                <a:cs typeface="Arial" pitchFamily="34" charset="0"/>
              </a:rPr>
              <a:t>Снижение риска падений: обстановка</a:t>
            </a:r>
            <a:endParaRPr lang="en-US" sz="3600" b="1" dirty="0">
              <a:latin typeface="Arial" pitchFamily="34" charset="0"/>
              <a:cs typeface="Arial" pitchFamily="34" charset="0"/>
            </a:endParaRPr>
          </a:p>
        </p:txBody>
      </p:sp>
      <p:sp>
        <p:nvSpPr>
          <p:cNvPr id="2" name="Content Placeholder 1"/>
          <p:cNvSpPr>
            <a:spLocks noGrp="1"/>
          </p:cNvSpPr>
          <p:nvPr>
            <p:ph idx="1"/>
          </p:nvPr>
        </p:nvSpPr>
        <p:spPr>
          <a:xfrm>
            <a:off x="152400" y="762000"/>
            <a:ext cx="8839200" cy="5562600"/>
          </a:xfrm>
        </p:spPr>
        <p:txBody>
          <a:bodyPr>
            <a:noAutofit/>
          </a:bodyPr>
          <a:lstStyle/>
          <a:p>
            <a:r>
              <a:rPr lang="ru-RU" sz="2500" dirty="0">
                <a:latin typeface="Arial" pitchFamily="34" charset="0"/>
                <a:cs typeface="Arial" pitchFamily="34" charset="0"/>
              </a:rPr>
              <a:t>Установите на окнах защитные и предохранительные защёлки.</a:t>
            </a:r>
          </a:p>
          <a:p>
            <a:r>
              <a:rPr lang="ru-RU" sz="2500" dirty="0">
                <a:latin typeface="Arial" pitchFamily="34" charset="0"/>
                <a:cs typeface="Arial" pitchFamily="34" charset="0"/>
              </a:rPr>
              <a:t>Убирайте с пола валяющиеся игрушки и другие предметы.</a:t>
            </a:r>
          </a:p>
          <a:p>
            <a:r>
              <a:rPr lang="ru-RU" sz="2500" dirty="0">
                <a:latin typeface="Arial" pitchFamily="34" charset="0"/>
                <a:cs typeface="Arial" pitchFamily="34" charset="0"/>
              </a:rPr>
              <a:t>Немедленно вытирайте разлитые жидкости. Не используйте скользкие покрытия для пола.</a:t>
            </a:r>
          </a:p>
          <a:p>
            <a:r>
              <a:rPr lang="ru-RU" sz="2500" dirty="0">
                <a:latin typeface="Arial" pitchFamily="34" charset="0"/>
                <a:cs typeface="Arial" pitchFamily="34" charset="0"/>
              </a:rPr>
              <a:t>Уберите неплотно прилегающие к полу и скользящие ковры.</a:t>
            </a:r>
          </a:p>
          <a:p>
            <a:r>
              <a:rPr lang="ru-RU" sz="2500" dirty="0">
                <a:latin typeface="Arial" pitchFamily="34" charset="0"/>
                <a:cs typeface="Arial" pitchFamily="34" charset="0"/>
              </a:rPr>
              <a:t>Сделайте в детском саду необходимые изменения для детей с особыми потребностями в мобильности.</a:t>
            </a:r>
          </a:p>
          <a:p>
            <a:r>
              <a:rPr lang="ru-RU" sz="2500" dirty="0">
                <a:latin typeface="Arial" pitchFamily="34" charset="0"/>
                <a:cs typeface="Arial" pitchFamily="34" charset="0"/>
              </a:rPr>
              <a:t>Оснастите игровые пдощадки безопасным и соответствующим уровню развития детей оборудованием.</a:t>
            </a:r>
            <a:endParaRPr lang="en-US" sz="2500" dirty="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9460603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ru-RU" sz="3600" b="1" dirty="0">
                <a:latin typeface="Arial" pitchFamily="34" charset="0"/>
                <a:cs typeface="Arial" pitchFamily="34" charset="0"/>
              </a:rPr>
              <a:t>Снижение риска падений: наблюдение</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152400" y="762000"/>
            <a:ext cx="8839200" cy="5867400"/>
          </a:xfrm>
        </p:spPr>
        <p:txBody>
          <a:bodyPr>
            <a:normAutofit/>
          </a:bodyPr>
          <a:lstStyle/>
          <a:p>
            <a:r>
              <a:rPr lang="ru-RU" sz="3300" dirty="0">
                <a:latin typeface="Arial" pitchFamily="34" charset="0"/>
                <a:cs typeface="Arial" pitchFamily="34" charset="0"/>
              </a:rPr>
              <a:t>Не позволяйте детям залезать на мебель.</a:t>
            </a:r>
          </a:p>
          <a:p>
            <a:r>
              <a:rPr lang="ru-RU" sz="3300" dirty="0">
                <a:latin typeface="Arial" pitchFamily="34" charset="0"/>
                <a:cs typeface="Arial" pitchFamily="34" charset="0"/>
              </a:rPr>
              <a:t>Никогда не оставляйте младенцев или малышей без присмотра на кровати, столике для смены подгузников или другой высокой поверхности.</a:t>
            </a:r>
          </a:p>
          <a:p>
            <a:r>
              <a:rPr lang="ru-RU" sz="3300" dirty="0">
                <a:latin typeface="Arial" pitchFamily="34" charset="0"/>
                <a:cs typeface="Arial" pitchFamily="34" charset="0"/>
              </a:rPr>
              <a:t>Требуйте от детей соблюдения правил во время бега. </a:t>
            </a:r>
          </a:p>
          <a:p>
            <a:r>
              <a:rPr lang="ru-RU" sz="3300" dirty="0">
                <a:latin typeface="Arial" pitchFamily="34" charset="0"/>
                <a:cs typeface="Arial" pitchFamily="34" charset="0"/>
              </a:rPr>
              <a:t>Требуйте от детей соблюдения правил безопасности на детской площадке.</a:t>
            </a:r>
            <a:endParaRPr lang="en-US" sz="33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065304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7" y="0"/>
            <a:ext cx="9178977" cy="533400"/>
          </a:xfrm>
          <a:solidFill>
            <a:srgbClr val="8DC63F"/>
          </a:solidFill>
          <a:ln>
            <a:noFill/>
          </a:ln>
        </p:spPr>
        <p:txBody>
          <a:bodyPr>
            <a:noAutofit/>
          </a:bodyPr>
          <a:lstStyle/>
          <a:p>
            <a:r>
              <a:rPr lang="ru-RU" sz="3600" b="1" dirty="0">
                <a:latin typeface="Arial" pitchFamily="34" charset="0"/>
                <a:cs typeface="Arial" pitchFamily="34" charset="0"/>
              </a:rPr>
              <a:t>От рождения до 3 месяцев</a:t>
            </a:r>
            <a:endParaRPr lang="en-US" sz="3600" b="1" dirty="0">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88285952"/>
              </p:ext>
            </p:extLst>
          </p:nvPr>
        </p:nvGraphicFramePr>
        <p:xfrm>
          <a:off x="0" y="533400"/>
          <a:ext cx="9144000" cy="6324600"/>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155299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4953000">
                  <a:extLst>
                    <a:ext uri="{9D8B030D-6E8A-4147-A177-3AD203B41FA5}">
                      <a16:colId xmlns:a16="http://schemas.microsoft.com/office/drawing/2014/main" val="20003"/>
                    </a:ext>
                  </a:extLst>
                </a:gridCol>
              </a:tblGrid>
              <a:tr h="121920">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745480">
                <a:tc>
                  <a:txBody>
                    <a:bodyPr/>
                    <a:lstStyle/>
                    <a:p>
                      <a:r>
                        <a:rPr lang="ru-RU" sz="1600" b="0" dirty="0">
                          <a:latin typeface="Arial" pitchFamily="34" charset="0"/>
                          <a:cs typeface="Arial" pitchFamily="34" charset="0"/>
                        </a:rPr>
                        <a:t>От рож-</a:t>
                      </a:r>
                    </a:p>
                    <a:p>
                      <a:r>
                        <a:rPr lang="ru-RU" sz="1600" b="0" dirty="0">
                          <a:latin typeface="Arial" pitchFamily="34" charset="0"/>
                          <a:cs typeface="Arial" pitchFamily="34" charset="0"/>
                        </a:rPr>
                        <a:t>де-ния </a:t>
                      </a:r>
                    </a:p>
                    <a:p>
                      <a:r>
                        <a:rPr lang="ru-RU" sz="1600" b="0" dirty="0">
                          <a:latin typeface="Arial" pitchFamily="34" charset="0"/>
                          <a:cs typeface="Arial" pitchFamily="34" charset="0"/>
                        </a:rPr>
                        <a:t>до 3 меся-цев</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16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Ест, спит, плачет</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Сильный сосательный рефлекс</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Начинает хватать и переворачи-ваться</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Нуждается в поддержке головы и шеи</a:t>
                      </a:r>
                      <a:endParaRPr lang="en-US" sz="1600" dirty="0">
                        <a:latin typeface="Arial" pitchFamily="34" charset="0"/>
                        <a:cs typeface="Arial" pitchFamily="34" charset="0"/>
                      </a:endParaRPr>
                    </a:p>
                  </a:txBody>
                  <a:tcPr/>
                </a:tc>
                <a:tc>
                  <a:txBody>
                    <a:bodyPr/>
                    <a:lstStyle/>
                    <a:p>
                      <a:pPr>
                        <a:buFont typeface="Arial" pitchFamily="34" charset="0"/>
                        <a:buChar char="•"/>
                      </a:pPr>
                      <a:r>
                        <a:rPr lang="ru-RU" sz="1600" dirty="0"/>
                        <a:t> </a:t>
                      </a:r>
                      <a:r>
                        <a:rPr lang="ru-RU" sz="1600" b="0" i="0" u="none" strike="noStrike" kern="1200" dirty="0">
                          <a:solidFill>
                            <a:schemeClr val="dk1"/>
                          </a:solidFill>
                          <a:latin typeface="Arial" pitchFamily="34" charset="0"/>
                          <a:ea typeface="+mn-ea"/>
                          <a:cs typeface="Arial" pitchFamily="34" charset="0"/>
                        </a:rPr>
                        <a:t>Падает с диванов, столов, столов для смены подгузников</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Ожоги от горячих жидкостей</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Может подавиться,</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задохнуться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СВДС </a:t>
                      </a:r>
                      <a:r>
                        <a:rPr lang="en-US" sz="1600" b="0" i="0" u="none" strike="noStrike" kern="1200" dirty="0">
                          <a:solidFill>
                            <a:schemeClr val="dk1"/>
                          </a:solidFill>
                          <a:latin typeface="Arial" pitchFamily="34" charset="0"/>
                          <a:ea typeface="+mn-ea"/>
                          <a:cs typeface="Arial" pitchFamily="34" charset="0"/>
                        </a:rPr>
                        <a:t>[</a:t>
                      </a:r>
                      <a:r>
                        <a:rPr lang="ru-RU" sz="1600" b="0" i="0" u="none" strike="noStrike" kern="1200" dirty="0">
                          <a:solidFill>
                            <a:schemeClr val="dk1"/>
                          </a:solidFill>
                          <a:latin typeface="Arial" pitchFamily="34" charset="0"/>
                          <a:ea typeface="+mn-ea"/>
                          <a:cs typeface="Arial" pitchFamily="34" charset="0"/>
                        </a:rPr>
                        <a:t>SIDS</a:t>
                      </a:r>
                      <a:r>
                        <a:rPr lang="en-US" sz="1600" b="0" i="0" u="none" strike="noStrike" kern="1200" dirty="0">
                          <a:solidFill>
                            <a:schemeClr val="dk1"/>
                          </a:solidFill>
                          <a:latin typeface="Arial" pitchFamily="34" charset="0"/>
                          <a:ea typeface="+mn-ea"/>
                          <a:cs typeface="Arial" pitchFamily="34" charset="0"/>
                        </a:rPr>
                        <a:t>]</a:t>
                      </a:r>
                      <a:r>
                        <a:rPr lang="ru-RU" sz="1600" b="0" i="0" u="none" strike="noStrike" kern="1200" dirty="0">
                          <a:solidFill>
                            <a:schemeClr val="dk1"/>
                          </a:solidFill>
                          <a:latin typeface="Arial" pitchFamily="34" charset="0"/>
                          <a:ea typeface="+mn-ea"/>
                          <a:cs typeface="Arial" pitchFamily="34" charset="0"/>
                        </a:rPr>
                        <a:t> (синдром внезапной детской смерти) и другие смерти, связанные со сном</a:t>
                      </a:r>
                      <a:endParaRPr lang="en-US" sz="1600" dirty="0">
                        <a:latin typeface="Arial" pitchFamily="34" charset="0"/>
                        <a:cs typeface="Arial" pitchFamily="34" charset="0"/>
                      </a:endParaRPr>
                    </a:p>
                  </a:txBody>
                  <a:tcPr/>
                </a:tc>
                <a:tc>
                  <a:txBody>
                    <a:bodyPr/>
                    <a:lstStyle/>
                    <a:p>
                      <a:pPr>
                        <a:buFont typeface="Arial" pitchFamily="34" charset="0"/>
                        <a:buChar char="•"/>
                      </a:pPr>
                      <a:r>
                        <a:rPr lang="ru-RU" sz="18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Никогда не оставляйте младенцев без присмотра на кроватях, столах для смены подгузников, диванах, стульях или любой другой высокой поверхности.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Всегда проверяйте температуру воды перед купанием младенца. Установите температуру горячей водопроводной воды ниже 120</a:t>
                      </a:r>
                      <a:r>
                        <a:rPr lang="ru-RU" sz="1600" kern="1200" dirty="0">
                          <a:solidFill>
                            <a:schemeClr val="dk1"/>
                          </a:solidFill>
                          <a:latin typeface="Arial" pitchFamily="34" charset="0"/>
                          <a:ea typeface="+mn-ea"/>
                          <a:cs typeface="Arial" pitchFamily="34" charset="0"/>
                        </a:rPr>
                        <a:t>℉.</a:t>
                      </a:r>
                      <a:endParaRPr lang="ru-RU" sz="1600" b="0" i="0" u="none" strike="noStrike" kern="1200" dirty="0">
                        <a:solidFill>
                          <a:schemeClr val="dk1"/>
                        </a:solidFill>
                        <a:latin typeface="Arial" pitchFamily="34" charset="0"/>
                        <a:ea typeface="+mn-ea"/>
                        <a:cs typeface="Arial" pitchFamily="34" charset="0"/>
                      </a:endParaRP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Установите детекторы дыма и проверяйте в них батареи два раза в год.</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Держите маленькие предметы и игрушки подальше от ребёнка.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Кладите младенцев спать на спину на твердый матрас в пустую кроватку.</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Не используйте мягкие постельные принадлежности в кроватке ребёнка.</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Должны использоваться только сертифицированные детские сидения безопасности, правильно установленные против движения на заднем сидении автомобиля.</a:t>
                      </a:r>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4267200" y="1143000"/>
            <a:ext cx="4724400" cy="54864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7244997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a:bodyPr>
          <a:lstStyle/>
          <a:p>
            <a:r>
              <a:rPr lang="ru-RU" sz="3600" b="1" dirty="0">
                <a:latin typeface="Arial" pitchFamily="34" charset="0"/>
                <a:cs typeface="Arial" pitchFamily="34" charset="0"/>
              </a:rPr>
              <a:t>Отравление</a:t>
            </a:r>
            <a:endParaRPr lang="en-US" sz="3600" b="1" dirty="0">
              <a:latin typeface="Arial" pitchFamily="34" charset="0"/>
              <a:cs typeface="Arial" pitchFamily="34" charset="0"/>
            </a:endParaRPr>
          </a:p>
        </p:txBody>
      </p:sp>
      <p:sp>
        <p:nvSpPr>
          <p:cNvPr id="5" name="Content Placeholder 4"/>
          <p:cNvSpPr>
            <a:spLocks noGrp="1"/>
          </p:cNvSpPr>
          <p:nvPr>
            <p:ph idx="1"/>
          </p:nvPr>
        </p:nvSpPr>
        <p:spPr>
          <a:xfrm>
            <a:off x="152400" y="990600"/>
            <a:ext cx="8839200" cy="5668963"/>
          </a:xfrm>
        </p:spPr>
        <p:txBody>
          <a:bodyPr>
            <a:normAutofit/>
          </a:bodyPr>
          <a:lstStyle/>
          <a:p>
            <a:r>
              <a:rPr lang="ru-RU" sz="3600" dirty="0">
                <a:latin typeface="Arial" pitchFamily="34" charset="0"/>
                <a:cs typeface="Arial" pitchFamily="34" charset="0"/>
              </a:rPr>
              <a:t>Отравления происходят от многих распространённых предметов, находящихся в доме или вокруг него.</a:t>
            </a:r>
          </a:p>
          <a:p>
            <a:r>
              <a:rPr lang="ru-RU" sz="3600" dirty="0">
                <a:latin typeface="Arial" pitchFamily="34" charset="0"/>
                <a:cs typeface="Arial" pitchFamily="34" charset="0"/>
              </a:rPr>
              <a:t>Причиной отравления могут стать еда или питьё, контакт с кожей, попадание в глаза, вдыхаемый дым, колотая рана, укус животного и насекомого.</a:t>
            </a:r>
            <a:endParaRPr lang="en-US" sz="36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42534526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066800"/>
          </a:xfrm>
        </p:spPr>
        <p:txBody>
          <a:bodyPr>
            <a:noAutofit/>
          </a:bodyPr>
          <a:lstStyle/>
          <a:p>
            <a:r>
              <a:rPr lang="ru-RU" sz="3600" b="1" dirty="0">
                <a:latin typeface="Arial" pitchFamily="34" charset="0"/>
                <a:cs typeface="Arial" pitchFamily="34" charset="0"/>
              </a:rPr>
              <a:t>Предотвращение отравлений: </a:t>
            </a:r>
            <a:br>
              <a:rPr lang="ru-RU" sz="3600" b="1" dirty="0">
                <a:latin typeface="Arial" pitchFamily="34" charset="0"/>
                <a:cs typeface="Arial" pitchFamily="34" charset="0"/>
              </a:rPr>
            </a:br>
            <a:r>
              <a:rPr lang="ru-RU" sz="3600" b="1" dirty="0">
                <a:latin typeface="Arial" pitchFamily="34" charset="0"/>
                <a:cs typeface="Arial" pitchFamily="34" charset="0"/>
              </a:rPr>
              <a:t>окружающая обстановка</a:t>
            </a:r>
            <a:endParaRPr lang="en-US" sz="3600" b="1" dirty="0">
              <a:latin typeface="Arial" pitchFamily="34" charset="0"/>
              <a:cs typeface="Arial" pitchFamily="34" charset="0"/>
            </a:endParaRPr>
          </a:p>
        </p:txBody>
      </p:sp>
      <p:sp>
        <p:nvSpPr>
          <p:cNvPr id="6" name="Content Placeholder 5"/>
          <p:cNvSpPr>
            <a:spLocks noGrp="1"/>
          </p:cNvSpPr>
          <p:nvPr>
            <p:ph idx="1"/>
          </p:nvPr>
        </p:nvSpPr>
        <p:spPr>
          <a:xfrm>
            <a:off x="152400" y="1143000"/>
            <a:ext cx="8839200" cy="5562600"/>
          </a:xfrm>
        </p:spPr>
        <p:txBody>
          <a:bodyPr>
            <a:noAutofit/>
          </a:bodyPr>
          <a:lstStyle/>
          <a:p>
            <a:r>
              <a:rPr lang="ru-RU" sz="2800" dirty="0">
                <a:latin typeface="Arial" pitchFamily="34" charset="0"/>
                <a:cs typeface="Arial" pitchFamily="34" charset="0"/>
              </a:rPr>
              <a:t>Храните недосягаемым для детей всё, чем они могут отравиться.</a:t>
            </a:r>
          </a:p>
          <a:p>
            <a:r>
              <a:rPr lang="ru-RU" sz="2800" dirty="0">
                <a:latin typeface="Arial" pitchFamily="34" charset="0"/>
                <a:cs typeface="Arial" pitchFamily="34" charset="0"/>
              </a:rPr>
              <a:t>Храните сумки подальше от игровых площадок.</a:t>
            </a:r>
          </a:p>
          <a:p>
            <a:r>
              <a:rPr lang="ru-RU" sz="2800" dirty="0">
                <a:latin typeface="Arial" pitchFamily="34" charset="0"/>
                <a:cs typeface="Arial" pitchFamily="34" charset="0"/>
              </a:rPr>
              <a:t>Создайте особое место для членов семей и других посетителей, где бы они могли складывать свои сумки и рюкзаки, даже если эти люди приходят на короткое время.</a:t>
            </a:r>
          </a:p>
          <a:p>
            <a:r>
              <a:rPr lang="ru-RU" sz="2800" dirty="0">
                <a:latin typeface="Arial" pitchFamily="34" charset="0"/>
                <a:cs typeface="Arial" pitchFamily="34" charset="0"/>
              </a:rPr>
              <a:t>Проконсультируйтесь в местном управлении по отходам, как безопасно утилизировать опасные и ядовитые материалы, которые вам не нужны.</a:t>
            </a:r>
            <a:endParaRPr lang="en-US" sz="28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0136649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ru-RU" sz="3600" b="1" dirty="0">
                <a:latin typeface="Arial" pitchFamily="34" charset="0"/>
                <a:cs typeface="Arial" pitchFamily="34" charset="0"/>
              </a:rPr>
              <a:t>Профилактика отравлений: </a:t>
            </a:r>
            <a:br>
              <a:rPr lang="ru-RU" sz="3600" b="1" dirty="0">
                <a:latin typeface="Arial" pitchFamily="34" charset="0"/>
                <a:cs typeface="Arial" pitchFamily="34" charset="0"/>
              </a:rPr>
            </a:br>
            <a:r>
              <a:rPr lang="ru-RU" sz="3600" b="1" dirty="0">
                <a:latin typeface="Arial" pitchFamily="34" charset="0"/>
                <a:cs typeface="Arial" pitchFamily="34" charset="0"/>
              </a:rPr>
              <a:t>практика работы</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152400" y="1143000"/>
            <a:ext cx="8839200" cy="5867400"/>
          </a:xfrm>
        </p:spPr>
        <p:txBody>
          <a:bodyPr>
            <a:noAutofit/>
          </a:bodyPr>
          <a:lstStyle/>
          <a:p>
            <a:r>
              <a:rPr lang="ru-RU" sz="2600" dirty="0">
                <a:latin typeface="Arial" pitchFamily="34" charset="0"/>
                <a:cs typeface="Arial" pitchFamily="34" charset="0"/>
              </a:rPr>
              <a:t>Регулярно проверяйте весь детский сад на предмет наличия опасности для здоровья и безопасности детей. Немедленно устраняйте всё, что представляет опасность.</a:t>
            </a:r>
          </a:p>
          <a:p>
            <a:r>
              <a:rPr lang="ru-RU" sz="2600" dirty="0">
                <a:latin typeface="Arial" pitchFamily="34" charset="0"/>
                <a:cs typeface="Arial" pitchFamily="34" charset="0"/>
              </a:rPr>
              <a:t>Обеспечьте активное наблюдение за детьми в течение всего времени пребывания их в детском саду.</a:t>
            </a:r>
          </a:p>
          <a:p>
            <a:r>
              <a:rPr lang="ru-RU" sz="2600" dirty="0">
                <a:latin typeface="Arial" pitchFamily="34" charset="0"/>
                <a:cs typeface="Arial" pitchFamily="34" charset="0"/>
              </a:rPr>
              <a:t>Обучайте детей и сотрудников правилам безопасности.</a:t>
            </a:r>
          </a:p>
          <a:p>
            <a:r>
              <a:rPr lang="ru-RU" sz="2600" dirty="0">
                <a:latin typeface="Arial" pitchFamily="34" charset="0"/>
                <a:cs typeface="Arial" pitchFamily="34" charset="0"/>
              </a:rPr>
              <a:t>Никогда не называйте лекарства конфетами.</a:t>
            </a:r>
          </a:p>
          <a:p>
            <a:r>
              <a:rPr lang="ru-RU" sz="2600" dirty="0">
                <a:latin typeface="Arial" pitchFamily="34" charset="0"/>
                <a:cs typeface="Arial" pitchFamily="34" charset="0"/>
              </a:rPr>
              <a:t>Всегда держите под рукой номер телефона Центра контроля за отравлениями (800-222-1222).</a:t>
            </a:r>
            <a:endParaRPr lang="en-US" sz="26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7901578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normAutofit/>
          </a:bodyPr>
          <a:lstStyle/>
          <a:p>
            <a:r>
              <a:rPr lang="ru-RU" sz="3600" b="1" dirty="0">
                <a:latin typeface="Arial" pitchFamily="34" charset="0"/>
                <a:cs typeface="Arial" pitchFamily="34" charset="0"/>
              </a:rPr>
              <a:t>Опасность отравления</a:t>
            </a:r>
            <a:endParaRPr lang="en-US" sz="3600" b="1" dirty="0">
              <a:latin typeface="Arial" pitchFamily="34" charset="0"/>
              <a:cs typeface="Arial" pitchFamily="34" charset="0"/>
            </a:endParaRPr>
          </a:p>
        </p:txBody>
      </p:sp>
      <p:sp>
        <p:nvSpPr>
          <p:cNvPr id="6" name="Content Placeholder 5"/>
          <p:cNvSpPr>
            <a:spLocks noGrp="1"/>
          </p:cNvSpPr>
          <p:nvPr>
            <p:ph sz="half" idx="1"/>
          </p:nvPr>
        </p:nvSpPr>
        <p:spPr>
          <a:xfrm>
            <a:off x="228600" y="762000"/>
            <a:ext cx="4495800" cy="5592763"/>
          </a:xfrm>
        </p:spPr>
        <p:txBody>
          <a:bodyPr>
            <a:normAutofit/>
          </a:bodyPr>
          <a:lstStyle/>
          <a:p>
            <a:r>
              <a:rPr lang="ru-RU" dirty="0">
                <a:latin typeface="Arial" pitchFamily="34" charset="0"/>
                <a:cs typeface="Arial" pitchFamily="34" charset="0"/>
              </a:rPr>
              <a:t>Лекарства (отпускаемые по рецепту и без рецепта)</a:t>
            </a:r>
          </a:p>
          <a:p>
            <a:r>
              <a:rPr lang="ru-RU" dirty="0">
                <a:latin typeface="Arial" pitchFamily="34" charset="0"/>
                <a:cs typeface="Arial" pitchFamily="34" charset="0"/>
              </a:rPr>
              <a:t>Косметика</a:t>
            </a:r>
          </a:p>
          <a:p>
            <a:r>
              <a:rPr lang="ru-RU" dirty="0">
                <a:latin typeface="Arial" pitchFamily="34" charset="0"/>
                <a:cs typeface="Arial" pitchFamily="34" charset="0"/>
              </a:rPr>
              <a:t>Средства для очистки, санитаризации и дезинфекции </a:t>
            </a:r>
          </a:p>
          <a:p>
            <a:r>
              <a:rPr lang="ru-RU" dirty="0">
                <a:latin typeface="Arial" pitchFamily="34" charset="0"/>
                <a:cs typeface="Arial" pitchFamily="34" charset="0"/>
              </a:rPr>
              <a:t>Предметы декоративно-прикладного искусства</a:t>
            </a:r>
          </a:p>
          <a:p>
            <a:r>
              <a:rPr lang="ru-RU" dirty="0">
                <a:latin typeface="Arial" pitchFamily="34" charset="0"/>
                <a:cs typeface="Arial" pitchFamily="34" charset="0"/>
              </a:rPr>
              <a:t>Батарейки</a:t>
            </a:r>
            <a:endParaRPr lang="en-US" dirty="0">
              <a:latin typeface="Arial" pitchFamily="34" charset="0"/>
              <a:cs typeface="Arial" pitchFamily="34" charset="0"/>
            </a:endParaRPr>
          </a:p>
          <a:p>
            <a:endParaRPr lang="en-US" dirty="0"/>
          </a:p>
          <a:p>
            <a:endParaRPr lang="en-US" dirty="0"/>
          </a:p>
          <a:p>
            <a:endParaRPr lang="en-US" dirty="0"/>
          </a:p>
        </p:txBody>
      </p:sp>
      <p:sp>
        <p:nvSpPr>
          <p:cNvPr id="7" name="Content Placeholder 6"/>
          <p:cNvSpPr>
            <a:spLocks noGrp="1"/>
          </p:cNvSpPr>
          <p:nvPr>
            <p:ph sz="half" idx="2"/>
          </p:nvPr>
        </p:nvSpPr>
        <p:spPr>
          <a:xfrm>
            <a:off x="4648200" y="762000"/>
            <a:ext cx="4267200" cy="5592763"/>
          </a:xfrm>
        </p:spPr>
        <p:txBody>
          <a:bodyPr>
            <a:normAutofit/>
          </a:bodyPr>
          <a:lstStyle/>
          <a:p>
            <a:r>
              <a:rPr lang="ru-RU" dirty="0">
                <a:latin typeface="Arial" pitchFamily="34" charset="0"/>
                <a:cs typeface="Arial" pitchFamily="34" charset="0"/>
              </a:rPr>
              <a:t>Содержащие свинец краска, пыль, почва, сантехника и керамика</a:t>
            </a:r>
          </a:p>
          <a:p>
            <a:r>
              <a:rPr lang="ru-RU" dirty="0">
                <a:latin typeface="Arial" pitchFamily="34" charset="0"/>
                <a:cs typeface="Arial" pitchFamily="34" charset="0"/>
              </a:rPr>
              <a:t>Автомобильная продукция</a:t>
            </a:r>
          </a:p>
          <a:p>
            <a:r>
              <a:rPr lang="ru-RU" dirty="0">
                <a:latin typeface="Arial" pitchFamily="34" charset="0"/>
                <a:cs typeface="Arial" pitchFamily="34" charset="0"/>
              </a:rPr>
              <a:t>Средства для садоводства</a:t>
            </a:r>
          </a:p>
          <a:p>
            <a:r>
              <a:rPr lang="ru-RU" dirty="0">
                <a:latin typeface="Arial" pitchFamily="34" charset="0"/>
                <a:cs typeface="Arial" pitchFamily="34" charset="0"/>
              </a:rPr>
              <a:t>Пестициды</a:t>
            </a:r>
          </a:p>
          <a:p>
            <a:r>
              <a:rPr lang="ru-RU" dirty="0">
                <a:latin typeface="Arial" pitchFamily="34" charset="0"/>
                <a:cs typeface="Arial" pitchFamily="34" charset="0"/>
              </a:rPr>
              <a:t>Некоторые растения и грибы</a:t>
            </a:r>
            <a:endParaRPr lang="en-US" dirty="0">
              <a:latin typeface="Arial" pitchFamily="34" charset="0"/>
              <a:cs typeface="Arial" pitchFamily="34" charset="0"/>
            </a:endParaRPr>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1160082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1"/>
            <a:ext cx="9144000" cy="1066800"/>
          </a:xfrm>
        </p:spPr>
        <p:txBody>
          <a:bodyPr>
            <a:noAutofit/>
          </a:bodyPr>
          <a:lstStyle/>
          <a:p>
            <a:r>
              <a:rPr lang="ru-RU" altLang="en-US" sz="3600" b="1" dirty="0">
                <a:latin typeface="Arial" pitchFamily="34" charset="0"/>
                <a:cs typeface="Arial" pitchFamily="34" charset="0"/>
              </a:rPr>
              <a:t>Предотвращение отравления свинцом</a:t>
            </a:r>
            <a:endParaRPr lang="en-US" altLang="en-US" sz="3600" b="1" dirty="0">
              <a:latin typeface="Arial" pitchFamily="34" charset="0"/>
              <a:cs typeface="Arial" pitchFamily="34" charset="0"/>
            </a:endParaRPr>
          </a:p>
        </p:txBody>
      </p:sp>
      <p:pic>
        <p:nvPicPr>
          <p:cNvPr id="5124" name="Picture 4" descr="graphics 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2226" y="1066800"/>
            <a:ext cx="1971774"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3"/>
          <p:cNvSpPr>
            <a:spLocks noGrp="1" noChangeArrowheads="1"/>
          </p:cNvSpPr>
          <p:nvPr>
            <p:ph type="body" idx="1"/>
          </p:nvPr>
        </p:nvSpPr>
        <p:spPr>
          <a:xfrm>
            <a:off x="228600" y="1295400"/>
            <a:ext cx="7239000" cy="5170954"/>
          </a:xfrm>
        </p:spPr>
        <p:txBody>
          <a:bodyPr>
            <a:normAutofit fontScale="92500" lnSpcReduction="20000"/>
          </a:bodyPr>
          <a:lstStyle/>
          <a:p>
            <a:pPr marL="514350" indent="-514350">
              <a:buClr>
                <a:schemeClr val="accent2"/>
              </a:buClr>
              <a:buFont typeface="+mj-lt"/>
              <a:buAutoNum type="arabicPeriod"/>
            </a:pPr>
            <a:r>
              <a:rPr lang="ru-RU" altLang="en-US" dirty="0">
                <a:latin typeface="Arial" pitchFamily="34" charset="0"/>
                <a:cs typeface="Arial" pitchFamily="34" charset="0"/>
              </a:rPr>
              <a:t>Определите, есть ли опасность отравления свинцом.</a:t>
            </a:r>
          </a:p>
          <a:p>
            <a:pPr marL="514350" indent="-514350">
              <a:buClr>
                <a:schemeClr val="accent2"/>
              </a:buClr>
              <a:buFont typeface="+mj-lt"/>
              <a:buAutoNum type="arabicPeriod"/>
            </a:pPr>
            <a:r>
              <a:rPr lang="ru-RU" altLang="en-US" dirty="0">
                <a:latin typeface="Arial" pitchFamily="34" charset="0"/>
                <a:cs typeface="Arial" pitchFamily="34" charset="0"/>
              </a:rPr>
              <a:t>Определите меры по снижению воздействия свинца на маленьких детей.</a:t>
            </a:r>
          </a:p>
          <a:p>
            <a:pPr marL="514350" indent="-514350">
              <a:buClr>
                <a:schemeClr val="accent2"/>
              </a:buClr>
              <a:buFont typeface="+mj-lt"/>
              <a:buAutoNum type="arabicPeriod"/>
            </a:pPr>
            <a:r>
              <a:rPr lang="ru-RU" altLang="en-US" dirty="0">
                <a:latin typeface="Arial" pitchFamily="34" charset="0"/>
                <a:cs typeface="Arial" pitchFamily="34" charset="0"/>
              </a:rPr>
              <a:t>Узнайте, как произвести тест на наличие свинца.</a:t>
            </a:r>
          </a:p>
          <a:p>
            <a:pPr marL="514350" indent="-514350">
              <a:buClr>
                <a:schemeClr val="accent2"/>
              </a:buClr>
              <a:buFont typeface="+mj-lt"/>
              <a:buAutoNum type="arabicPeriod"/>
            </a:pPr>
            <a:r>
              <a:rPr lang="ru-RU" altLang="en-US" dirty="0">
                <a:latin typeface="Arial" pitchFamily="34" charset="0"/>
                <a:cs typeface="Arial" pitchFamily="34" charset="0"/>
              </a:rPr>
              <a:t>Найдите возможность поделиться информацией с семьями и попросите родителей проверять детей на предмет отравления свинцом.</a:t>
            </a:r>
            <a:endParaRPr lang="en-US" altLang="en-US" sz="32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8591039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4800600"/>
            <a:ext cx="2157796" cy="143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a:xfrm>
            <a:off x="0" y="0"/>
            <a:ext cx="9144000" cy="1292225"/>
          </a:xfrm>
        </p:spPr>
        <p:txBody>
          <a:bodyPr>
            <a:normAutofit/>
          </a:bodyPr>
          <a:lstStyle/>
          <a:p>
            <a:r>
              <a:rPr lang="ru-RU" altLang="en-US" sz="3600" b="1" dirty="0">
                <a:latin typeface="Arial" pitchFamily="34" charset="0"/>
                <a:cs typeface="Arial" pitchFamily="34" charset="0"/>
              </a:rPr>
              <a:t>Почему отравление свинцом - проблема?</a:t>
            </a:r>
            <a:endParaRPr lang="en-US" altLang="en-US" sz="3600" b="1" dirty="0">
              <a:latin typeface="Arial" pitchFamily="34" charset="0"/>
              <a:cs typeface="Arial" pitchFamily="34" charset="0"/>
            </a:endParaRPr>
          </a:p>
        </p:txBody>
      </p:sp>
      <p:sp>
        <p:nvSpPr>
          <p:cNvPr id="23555" name="Rectangle 3"/>
          <p:cNvSpPr>
            <a:spLocks noGrp="1" noChangeArrowheads="1"/>
          </p:cNvSpPr>
          <p:nvPr>
            <p:ph type="body" idx="1"/>
          </p:nvPr>
        </p:nvSpPr>
        <p:spPr>
          <a:xfrm>
            <a:off x="152400" y="1371600"/>
            <a:ext cx="8839200" cy="3429000"/>
          </a:xfrm>
        </p:spPr>
        <p:txBody>
          <a:bodyPr>
            <a:normAutofit fontScale="92500" lnSpcReduction="20000"/>
          </a:bodyPr>
          <a:lstStyle/>
          <a:p>
            <a:pPr lvl="0">
              <a:lnSpc>
                <a:spcPct val="90000"/>
              </a:lnSpc>
              <a:buClr>
                <a:srgbClr val="FFCC00"/>
              </a:buClr>
              <a:defRPr/>
            </a:pPr>
            <a:r>
              <a:rPr lang="ru-RU" altLang="en-US" dirty="0">
                <a:latin typeface="Arial" pitchFamily="34" charset="0"/>
                <a:cs typeface="Arial" pitchFamily="34" charset="0"/>
              </a:rPr>
              <a:t>Отравление свинцом - одно из наиболее распространённых и предотвратимых заболеваний, вызванных воздействием окружающей среды.</a:t>
            </a:r>
          </a:p>
          <a:p>
            <a:pPr lvl="0">
              <a:lnSpc>
                <a:spcPct val="90000"/>
              </a:lnSpc>
              <a:buClr>
                <a:srgbClr val="FFCC00"/>
              </a:buClr>
              <a:defRPr/>
            </a:pPr>
            <a:r>
              <a:rPr lang="ru-RU" altLang="en-US" dirty="0">
                <a:latin typeface="Arial" pitchFamily="34" charset="0"/>
                <a:cs typeface="Arial" pitchFamily="34" charset="0"/>
              </a:rPr>
              <a:t>В Калифорнии примерно у 1 из 100 детей в возрасте до 6 лет уровень свинца в крови повышен (CDPH 2015).*</a:t>
            </a:r>
          </a:p>
          <a:p>
            <a:pPr lvl="0">
              <a:lnSpc>
                <a:spcPct val="90000"/>
              </a:lnSpc>
              <a:buClr>
                <a:srgbClr val="FFCC00"/>
              </a:buClr>
              <a:defRPr/>
            </a:pPr>
            <a:r>
              <a:rPr lang="ru-RU" altLang="en-US" dirty="0">
                <a:latin typeface="Arial" pitchFamily="34" charset="0"/>
                <a:cs typeface="Arial" pitchFamily="34" charset="0"/>
              </a:rPr>
              <a:t>Маленькие дети более подвержены токсическому воздействию свинца.</a:t>
            </a:r>
            <a:endParaRPr lang="en-US" altLang="en-US" sz="3200" dirty="0">
              <a:latin typeface="Arial" pitchFamily="34" charset="0"/>
              <a:cs typeface="Arial" pitchFamily="34" charset="0"/>
            </a:endParaRPr>
          </a:p>
          <a:p>
            <a:pPr eaLnBrk="1" hangingPunct="1">
              <a:spcBef>
                <a:spcPts val="0"/>
              </a:spcBef>
              <a:spcAft>
                <a:spcPts val="600"/>
              </a:spcAft>
              <a:defRPr/>
            </a:pPr>
            <a:endParaRPr lang="en-US" altLang="en-US" sz="3000" dirty="0">
              <a:solidFill>
                <a:schemeClr val="accent2"/>
              </a:solidFill>
              <a:latin typeface="Calibri" panose="020F0502020204030204" pitchFamily="34" charset="0"/>
            </a:endParaRPr>
          </a:p>
          <a:p>
            <a:pPr eaLnBrk="1" hangingPunct="1">
              <a:lnSpc>
                <a:spcPct val="50000"/>
              </a:lnSpc>
              <a:buFont typeface="Wingdings" panose="05000000000000000000" pitchFamily="2" charset="2"/>
              <a:buNone/>
              <a:defRPr/>
            </a:pPr>
            <a:endParaRPr lang="en-US" altLang="en-US" sz="1400" dirty="0">
              <a:solidFill>
                <a:srgbClr val="333399"/>
              </a:solidFill>
              <a:effectLst>
                <a:outerShdw blurRad="38100" dist="38100" dir="2700000" algn="tl">
                  <a:srgbClr val="C0C0C0"/>
                </a:outerShdw>
              </a:effectLst>
              <a:latin typeface="Calibri" panose="020F0502020204030204" pitchFamily="34" charset="0"/>
            </a:endParaRPr>
          </a:p>
          <a:p>
            <a:pPr eaLnBrk="1" hangingPunct="1">
              <a:lnSpc>
                <a:spcPct val="50000"/>
              </a:lnSpc>
              <a:buFont typeface="Wingdings" panose="05000000000000000000" pitchFamily="2" charset="2"/>
              <a:buNone/>
              <a:defRPr/>
            </a:pPr>
            <a:endParaRPr lang="en-US" altLang="en-US" sz="1400" dirty="0">
              <a:solidFill>
                <a:srgbClr val="333399"/>
              </a:solidFill>
              <a:effectLst>
                <a:outerShdw blurRad="38100" dist="38100" dir="2700000" algn="tl">
                  <a:srgbClr val="C0C0C0"/>
                </a:outerShdw>
              </a:effectLst>
              <a:latin typeface="Calibri" panose="020F0502020204030204" pitchFamily="34" charset="0"/>
            </a:endParaRPr>
          </a:p>
          <a:p>
            <a:pPr eaLnBrk="1" hangingPunct="1">
              <a:lnSpc>
                <a:spcPct val="50000"/>
              </a:lnSpc>
              <a:buFont typeface="Wingdings" panose="05000000000000000000" pitchFamily="2" charset="2"/>
              <a:buNone/>
              <a:defRPr/>
            </a:pPr>
            <a:endParaRPr lang="en-US" altLang="en-US" sz="1400" dirty="0">
              <a:solidFill>
                <a:srgbClr val="333399"/>
              </a:solidFill>
              <a:effectLst>
                <a:outerShdw blurRad="38100" dist="38100" dir="2700000" algn="tl">
                  <a:srgbClr val="C0C0C0"/>
                </a:outerShdw>
              </a:effectLst>
              <a:latin typeface="Calibri" panose="020F0502020204030204" pitchFamily="34" charset="0"/>
            </a:endParaRPr>
          </a:p>
          <a:p>
            <a:pPr eaLnBrk="1" hangingPunct="1">
              <a:lnSpc>
                <a:spcPct val="50000"/>
              </a:lnSpc>
              <a:buFont typeface="Wingdings" panose="05000000000000000000" pitchFamily="2" charset="2"/>
              <a:buNone/>
              <a:defRPr/>
            </a:pPr>
            <a:endParaRPr lang="en-US" altLang="en-US" sz="1400" dirty="0">
              <a:solidFill>
                <a:srgbClr val="333399"/>
              </a:solidFill>
              <a:effectLst>
                <a:outerShdw blurRad="38100" dist="38100" dir="2700000" algn="tl">
                  <a:srgbClr val="C0C0C0"/>
                </a:outerShdw>
              </a:effectLst>
              <a:latin typeface="Calibri" panose="020F0502020204030204" pitchFamily="34" charset="0"/>
            </a:endParaRPr>
          </a:p>
        </p:txBody>
      </p:sp>
      <p:sp>
        <p:nvSpPr>
          <p:cNvPr id="23558" name="Rectangle 6"/>
          <p:cNvSpPr>
            <a:spLocks noChangeArrowheads="1"/>
          </p:cNvSpPr>
          <p:nvPr/>
        </p:nvSpPr>
        <p:spPr bwMode="auto">
          <a:xfrm>
            <a:off x="1535113" y="5245100"/>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50000"/>
              </a:lnSpc>
              <a:spcBef>
                <a:spcPct val="20000"/>
              </a:spcBef>
              <a:buClr>
                <a:schemeClr val="bg2"/>
              </a:buClr>
              <a:buSzPct val="75000"/>
              <a:buFont typeface="Wingdings" pitchFamily="2" charset="2"/>
              <a:buNone/>
              <a:defRPr/>
            </a:pPr>
            <a:endParaRPr lang="en-US" altLang="en-US" sz="3200">
              <a:solidFill>
                <a:srgbClr val="000066"/>
              </a:solidFill>
              <a:effectLst>
                <a:outerShdw blurRad="38100" dist="38100" dir="2700000" algn="tl">
                  <a:srgbClr val="C0C0C0"/>
                </a:outerShdw>
              </a:effectLst>
              <a:latin typeface="Book Antiqua" pitchFamily="18" charset="0"/>
            </a:endParaRPr>
          </a:p>
        </p:txBody>
      </p:sp>
    </p:spTree>
    <p:custDataLst>
      <p:tags r:id="rId1"/>
    </p:custDataLst>
    <p:extLst>
      <p:ext uri="{BB962C8B-B14F-4D97-AF65-F5344CB8AC3E}">
        <p14:creationId xmlns:p14="http://schemas.microsoft.com/office/powerpoint/2010/main" val="32223615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0"/>
            <a:ext cx="9144000" cy="1295400"/>
          </a:xfrm>
        </p:spPr>
        <p:txBody>
          <a:bodyPr>
            <a:normAutofit/>
          </a:bodyPr>
          <a:lstStyle/>
          <a:p>
            <a:r>
              <a:rPr lang="ru-RU" altLang="en-US" sz="3600" b="1" dirty="0">
                <a:latin typeface="Arial" pitchFamily="34" charset="0"/>
                <a:cs typeface="Arial" pitchFamily="34" charset="0"/>
              </a:rPr>
              <a:t>Почему маленькие дети находятся в зоне повышенного риска?</a:t>
            </a:r>
            <a:endParaRPr lang="en-US" altLang="en-US" sz="3600" b="1" dirty="0">
              <a:latin typeface="Arial" pitchFamily="34" charset="0"/>
              <a:cs typeface="Arial" pitchFamily="34" charset="0"/>
            </a:endParaRPr>
          </a:p>
        </p:txBody>
      </p:sp>
      <p:sp>
        <p:nvSpPr>
          <p:cNvPr id="9220" name="Rectangle 3"/>
          <p:cNvSpPr>
            <a:spLocks noGrp="1" noChangeArrowheads="1"/>
          </p:cNvSpPr>
          <p:nvPr>
            <p:ph type="body" idx="1"/>
          </p:nvPr>
        </p:nvSpPr>
        <p:spPr>
          <a:xfrm>
            <a:off x="152400" y="1295400"/>
            <a:ext cx="8763000" cy="5562600"/>
          </a:xfrm>
        </p:spPr>
        <p:txBody>
          <a:bodyPr>
            <a:normAutofit/>
          </a:bodyPr>
          <a:lstStyle/>
          <a:p>
            <a:r>
              <a:rPr lang="ru-RU" altLang="en-US" sz="3600" dirty="0">
                <a:latin typeface="Arial" pitchFamily="34" charset="0"/>
                <a:cs typeface="Arial" pitchFamily="34" charset="0"/>
              </a:rPr>
              <a:t>Дети исследуют окружающую среду, используя руки и рот.</a:t>
            </a:r>
          </a:p>
          <a:p>
            <a:r>
              <a:rPr lang="ru-RU" altLang="en-US" sz="3600" dirty="0">
                <a:latin typeface="Arial" pitchFamily="34" charset="0"/>
                <a:cs typeface="Arial" pitchFamily="34" charset="0"/>
              </a:rPr>
              <a:t>Они проводят много времени на полу и на земле, где можно найти источники свинца.</a:t>
            </a:r>
          </a:p>
          <a:p>
            <a:r>
              <a:rPr lang="ru-RU" altLang="en-US" sz="3600" dirty="0">
                <a:latin typeface="Arial" pitchFamily="34" charset="0"/>
                <a:cs typeface="Arial" pitchFamily="34" charset="0"/>
              </a:rPr>
              <a:t>Дети поглощают больше свинца, чем взрослые.</a:t>
            </a:r>
            <a:endParaRPr lang="en-US" altLang="en-US" sz="36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0674768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0" y="1"/>
            <a:ext cx="9144000" cy="1466850"/>
          </a:xfrm>
        </p:spPr>
        <p:txBody>
          <a:bodyPr>
            <a:noAutofit/>
          </a:bodyPr>
          <a:lstStyle/>
          <a:p>
            <a:r>
              <a:rPr lang="ru-RU" altLang="en-US" sz="3600" b="1" dirty="0">
                <a:latin typeface="Arial" pitchFamily="34" charset="0"/>
                <a:cs typeface="Arial" pitchFamily="34" charset="0"/>
              </a:rPr>
              <a:t>Каковы последствия отравления свинцом для здоровья?</a:t>
            </a:r>
            <a:endParaRPr lang="en-US" altLang="en-US" sz="3600" b="1" dirty="0">
              <a:latin typeface="Arial" pitchFamily="34" charset="0"/>
              <a:cs typeface="Arial" pitchFamily="34" charset="0"/>
            </a:endParaRPr>
          </a:p>
        </p:txBody>
      </p:sp>
      <p:sp>
        <p:nvSpPr>
          <p:cNvPr id="25603" name="Rectangle 3"/>
          <p:cNvSpPr>
            <a:spLocks noGrp="1" noChangeArrowheads="1"/>
          </p:cNvSpPr>
          <p:nvPr>
            <p:ph type="body" idx="1"/>
          </p:nvPr>
        </p:nvSpPr>
        <p:spPr>
          <a:xfrm>
            <a:off x="228600" y="1668864"/>
            <a:ext cx="8686800" cy="4114800"/>
          </a:xfrm>
        </p:spPr>
        <p:txBody>
          <a:bodyPr>
            <a:normAutofit/>
          </a:bodyPr>
          <a:lstStyle/>
          <a:p>
            <a:pPr>
              <a:lnSpc>
                <a:spcPct val="90000"/>
              </a:lnSpc>
              <a:defRPr/>
            </a:pPr>
            <a:r>
              <a:rPr lang="ru-RU" altLang="en-US" dirty="0">
                <a:latin typeface="Arial" pitchFamily="34" charset="0"/>
                <a:cs typeface="Arial" pitchFamily="34" charset="0"/>
              </a:rPr>
              <a:t>Свинец может влиять на обучение, поведение и физическое развитие ребёнка.</a:t>
            </a:r>
          </a:p>
          <a:p>
            <a:pPr>
              <a:lnSpc>
                <a:spcPct val="90000"/>
              </a:lnSpc>
              <a:defRPr/>
            </a:pPr>
            <a:r>
              <a:rPr lang="ru-RU" altLang="en-US" dirty="0">
                <a:latin typeface="Arial" pitchFamily="34" charset="0"/>
                <a:cs typeface="Arial" pitchFamily="34" charset="0"/>
              </a:rPr>
              <a:t>Отравление свинцом может сопровождаться анемией.</a:t>
            </a:r>
            <a:endParaRPr lang="en-US" altLang="en-US" sz="3200" dirty="0">
              <a:latin typeface="Arial" pitchFamily="34" charset="0"/>
              <a:cs typeface="Arial" pitchFamily="34" charset="0"/>
            </a:endParaRPr>
          </a:p>
        </p:txBody>
      </p:sp>
      <p:pic>
        <p:nvPicPr>
          <p:cNvPr id="11269" name="Picture 4" descr="graphics 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122336"/>
            <a:ext cx="2743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37431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0" y="0"/>
            <a:ext cx="9144000" cy="990600"/>
          </a:xfrm>
        </p:spPr>
        <p:txBody>
          <a:bodyPr>
            <a:noAutofit/>
          </a:bodyPr>
          <a:lstStyle/>
          <a:p>
            <a:r>
              <a:rPr lang="ru-RU" altLang="en-US" sz="3600" b="1" dirty="0">
                <a:latin typeface="Arial" pitchFamily="34" charset="0"/>
                <a:cs typeface="Arial" pitchFamily="34" charset="0"/>
              </a:rPr>
              <a:t>Как можно узнать, что ребёнок </a:t>
            </a:r>
            <a:br>
              <a:rPr lang="ru-RU" altLang="en-US" sz="3600" b="1" dirty="0">
                <a:latin typeface="Arial" pitchFamily="34" charset="0"/>
                <a:cs typeface="Arial" pitchFamily="34" charset="0"/>
              </a:rPr>
            </a:br>
            <a:r>
              <a:rPr lang="ru-RU" altLang="en-US" sz="3600" b="1" dirty="0">
                <a:latin typeface="Arial" pitchFamily="34" charset="0"/>
                <a:cs typeface="Arial" pitchFamily="34" charset="0"/>
              </a:rPr>
              <a:t>отравлен свинцом?</a:t>
            </a:r>
            <a:endParaRPr lang="en-US" altLang="en-US" sz="3600" b="1" dirty="0">
              <a:latin typeface="Arial" pitchFamily="34" charset="0"/>
              <a:cs typeface="Arial" pitchFamily="34" charset="0"/>
            </a:endParaRPr>
          </a:p>
        </p:txBody>
      </p:sp>
      <p:sp>
        <p:nvSpPr>
          <p:cNvPr id="28675" name="Rectangle 3"/>
          <p:cNvSpPr>
            <a:spLocks noGrp="1" noChangeArrowheads="1"/>
          </p:cNvSpPr>
          <p:nvPr>
            <p:ph type="body" idx="1"/>
          </p:nvPr>
        </p:nvSpPr>
        <p:spPr>
          <a:xfrm>
            <a:off x="228600" y="1066800"/>
            <a:ext cx="8763000" cy="5334000"/>
          </a:xfrm>
        </p:spPr>
        <p:txBody>
          <a:bodyPr>
            <a:normAutofit fontScale="25000" lnSpcReduction="20000"/>
          </a:bodyPr>
          <a:lstStyle/>
          <a:p>
            <a:pPr marL="0" indent="0" eaLnBrk="1" hangingPunct="1">
              <a:buNone/>
              <a:defRPr/>
            </a:pPr>
            <a:endParaRPr lang="en-US" altLang="en-US" sz="3200" i="1" dirty="0">
              <a:latin typeface="Calibri" panose="020F0502020204030204" pitchFamily="34" charset="0"/>
            </a:endParaRPr>
          </a:p>
          <a:p>
            <a:pPr marL="0" indent="0">
              <a:buNone/>
              <a:defRPr/>
            </a:pPr>
            <a:r>
              <a:rPr lang="ru-RU" altLang="en-US" sz="9600" b="1" i="1" dirty="0">
                <a:latin typeface="Arial" pitchFamily="34" charset="0"/>
                <a:cs typeface="Arial" pitchFamily="34" charset="0"/>
              </a:rPr>
              <a:t>Большинство детей с отравлением свинцом не выглядят больными и не ведут себя как больные. Тестирование - ЕДИНСТВЕННЫЙ способ узнать об отравлении свинцом.</a:t>
            </a:r>
            <a:endParaRPr lang="en-US" altLang="en-US" sz="9600" b="1" i="1" dirty="0">
              <a:latin typeface="Arial" pitchFamily="34" charset="0"/>
              <a:cs typeface="Arial" pitchFamily="34" charset="0"/>
            </a:endParaRPr>
          </a:p>
          <a:p>
            <a:pPr marL="0" indent="0" eaLnBrk="1" hangingPunct="1">
              <a:buNone/>
              <a:defRPr/>
            </a:pPr>
            <a:endParaRPr lang="en-US" altLang="en-US" sz="4000" dirty="0">
              <a:latin typeface="Arial" pitchFamily="34" charset="0"/>
              <a:cs typeface="Arial" pitchFamily="34" charset="0"/>
            </a:endParaRPr>
          </a:p>
          <a:p>
            <a:pPr>
              <a:defRPr/>
            </a:pPr>
            <a:r>
              <a:rPr lang="ru-RU" altLang="en-US" sz="9600" dirty="0">
                <a:latin typeface="Arial" pitchFamily="34" charset="0"/>
                <a:cs typeface="Arial" pitchFamily="34" charset="0"/>
              </a:rPr>
              <a:t>Медицинские работники должны оценивать риск отравления ребёнка в возрасте до 6 лет свинцом при каждом посещении поликлиники.</a:t>
            </a:r>
          </a:p>
          <a:p>
            <a:pPr>
              <a:defRPr/>
            </a:pPr>
            <a:endParaRPr lang="ru-RU" altLang="en-US" sz="4000" dirty="0">
              <a:latin typeface="Arial" pitchFamily="34" charset="0"/>
              <a:cs typeface="Arial" pitchFamily="34" charset="0"/>
            </a:endParaRPr>
          </a:p>
          <a:p>
            <a:pPr>
              <a:defRPr/>
            </a:pPr>
            <a:r>
              <a:rPr lang="ru-RU" altLang="en-US" sz="9600" dirty="0">
                <a:latin typeface="Arial" pitchFamily="34" charset="0"/>
                <a:cs typeface="Arial" pitchFamily="34" charset="0"/>
              </a:rPr>
              <a:t>Дети с признаками факторов риска должны пройти анализ на определение уровня свинца в крови</a:t>
            </a:r>
            <a:r>
              <a:rPr lang="en-US" altLang="en-US" sz="9600" dirty="0">
                <a:latin typeface="Arial" pitchFamily="34" charset="0"/>
                <a:cs typeface="Arial" pitchFamily="34" charset="0"/>
              </a:rPr>
              <a:t> (BLL)</a:t>
            </a:r>
            <a:r>
              <a:rPr lang="ru-RU" altLang="en-US" sz="9600" dirty="0">
                <a:latin typeface="Arial" pitchFamily="34" charset="0"/>
                <a:cs typeface="Arial" pitchFamily="34" charset="0"/>
              </a:rPr>
              <a:t>.</a:t>
            </a:r>
          </a:p>
          <a:p>
            <a:pPr>
              <a:defRPr/>
            </a:pPr>
            <a:endParaRPr lang="ru-RU" altLang="en-US" sz="4000" dirty="0">
              <a:latin typeface="Arial" pitchFamily="34" charset="0"/>
              <a:cs typeface="Arial" pitchFamily="34" charset="0"/>
            </a:endParaRPr>
          </a:p>
          <a:p>
            <a:pPr>
              <a:defRPr/>
            </a:pPr>
            <a:r>
              <a:rPr lang="ru-RU" altLang="en-US" sz="9600" dirty="0">
                <a:latin typeface="Arial" pitchFamily="34" charset="0"/>
                <a:cs typeface="Arial" pitchFamily="34" charset="0"/>
              </a:rPr>
              <a:t>Дети, участвующие в государственных программах для детей с низким доходом (например, Head Start, Medi-Cal, Программа по охране здоровья детей и инвалидности (CHDP) и WIC), должны проходить тестирование (BLL) в возрасте 12 и 24 месяцев.</a:t>
            </a:r>
            <a:endParaRPr lang="en-US" altLang="en-US" sz="96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370266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8600"/>
            <a:ext cx="8118935" cy="5726322"/>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838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7" y="0"/>
            <a:ext cx="9178977" cy="457200"/>
          </a:xfrm>
          <a:solidFill>
            <a:srgbClr val="8DC63F"/>
          </a:solidFill>
        </p:spPr>
        <p:txBody>
          <a:bodyPr>
            <a:noAutofit/>
          </a:bodyPr>
          <a:lstStyle/>
          <a:p>
            <a:r>
              <a:rPr lang="ru-RU" sz="3600" b="1" dirty="0">
                <a:latin typeface="Arial" pitchFamily="34" charset="0"/>
                <a:cs typeface="Arial" pitchFamily="34" charset="0"/>
              </a:rPr>
              <a:t>От рождения до 3 месяцев</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40339330"/>
              </p:ext>
            </p:extLst>
          </p:nvPr>
        </p:nvGraphicFramePr>
        <p:xfrm>
          <a:off x="0" y="457200"/>
          <a:ext cx="9144000" cy="6553200"/>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155299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4953000">
                  <a:extLst>
                    <a:ext uri="{9D8B030D-6E8A-4147-A177-3AD203B41FA5}">
                      <a16:colId xmlns:a16="http://schemas.microsoft.com/office/drawing/2014/main" val="20003"/>
                    </a:ext>
                  </a:extLst>
                </a:gridCol>
              </a:tblGrid>
              <a:tr h="680387">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872813">
                <a:tc>
                  <a:txBody>
                    <a:bodyPr/>
                    <a:lstStyle/>
                    <a:p>
                      <a:r>
                        <a:rPr lang="ru-RU" sz="1600" b="0" dirty="0">
                          <a:latin typeface="Arial" pitchFamily="34" charset="0"/>
                          <a:cs typeface="Arial" pitchFamily="34" charset="0"/>
                        </a:rPr>
                        <a:t>От рож-</a:t>
                      </a:r>
                    </a:p>
                    <a:p>
                      <a:r>
                        <a:rPr lang="ru-RU" sz="1600" b="0" dirty="0">
                          <a:latin typeface="Arial" pitchFamily="34" charset="0"/>
                          <a:cs typeface="Arial" pitchFamily="34" charset="0"/>
                        </a:rPr>
                        <a:t>де-ния </a:t>
                      </a:r>
                    </a:p>
                    <a:p>
                      <a:r>
                        <a:rPr lang="ru-RU" sz="1600" b="0" dirty="0">
                          <a:latin typeface="Arial" pitchFamily="34" charset="0"/>
                          <a:cs typeface="Arial" pitchFamily="34" charset="0"/>
                        </a:rPr>
                        <a:t>до 3 меся-цев</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16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Ест, спит, плачет</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Сильный сосательный рефлекс</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Начинает хватать и переворачи-ваться</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Нуждается в поддержке головы и шеи</a:t>
                      </a:r>
                      <a:endParaRPr lang="en-US" sz="1600" dirty="0">
                        <a:latin typeface="Arial" pitchFamily="34" charset="0"/>
                        <a:cs typeface="Arial" pitchFamily="34" charset="0"/>
                      </a:endParaRPr>
                    </a:p>
                  </a:txBody>
                  <a:tcPr/>
                </a:tc>
                <a:tc>
                  <a:txBody>
                    <a:bodyPr/>
                    <a:lstStyle/>
                    <a:p>
                      <a:pPr>
                        <a:buFont typeface="Arial" pitchFamily="34" charset="0"/>
                        <a:buChar char="•"/>
                      </a:pPr>
                      <a:r>
                        <a:rPr lang="ru-RU" sz="1600" dirty="0"/>
                        <a:t> </a:t>
                      </a:r>
                      <a:r>
                        <a:rPr lang="ru-RU" sz="1600" b="0" i="0" u="none" strike="noStrike" kern="1200" dirty="0">
                          <a:solidFill>
                            <a:schemeClr val="dk1"/>
                          </a:solidFill>
                          <a:latin typeface="Arial" pitchFamily="34" charset="0"/>
                          <a:ea typeface="+mn-ea"/>
                          <a:cs typeface="Arial" pitchFamily="34" charset="0"/>
                        </a:rPr>
                        <a:t>Падает с диванов, столов, столов для смены подгузников</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Ожоги от горячих жидкостей</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Может подавиться,</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задохнуться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СВДС </a:t>
                      </a:r>
                      <a:r>
                        <a:rPr lang="en-US" sz="1600" b="0" i="0" u="none" strike="noStrike" kern="1200" dirty="0">
                          <a:solidFill>
                            <a:schemeClr val="dk1"/>
                          </a:solidFill>
                          <a:latin typeface="Arial" pitchFamily="34" charset="0"/>
                          <a:ea typeface="+mn-ea"/>
                          <a:cs typeface="Arial" pitchFamily="34" charset="0"/>
                        </a:rPr>
                        <a:t>[</a:t>
                      </a:r>
                      <a:r>
                        <a:rPr lang="ru-RU" sz="1600" b="0" i="0" u="none" strike="noStrike" kern="1200" dirty="0">
                          <a:solidFill>
                            <a:schemeClr val="dk1"/>
                          </a:solidFill>
                          <a:latin typeface="Arial" pitchFamily="34" charset="0"/>
                          <a:ea typeface="+mn-ea"/>
                          <a:cs typeface="Arial" pitchFamily="34" charset="0"/>
                        </a:rPr>
                        <a:t>SIDS</a:t>
                      </a:r>
                      <a:r>
                        <a:rPr lang="en-US" sz="1600" b="0" i="0" u="none" strike="noStrike" kern="1200" dirty="0">
                          <a:solidFill>
                            <a:schemeClr val="dk1"/>
                          </a:solidFill>
                          <a:latin typeface="Arial" pitchFamily="34" charset="0"/>
                          <a:ea typeface="+mn-ea"/>
                          <a:cs typeface="Arial" pitchFamily="34" charset="0"/>
                        </a:rPr>
                        <a:t>]</a:t>
                      </a:r>
                      <a:r>
                        <a:rPr lang="ru-RU" sz="1600" b="0" i="0" u="none" strike="noStrike" kern="1200" dirty="0">
                          <a:solidFill>
                            <a:schemeClr val="dk1"/>
                          </a:solidFill>
                          <a:latin typeface="Arial" pitchFamily="34" charset="0"/>
                          <a:ea typeface="+mn-ea"/>
                          <a:cs typeface="Arial" pitchFamily="34" charset="0"/>
                        </a:rPr>
                        <a:t> (синдром внезапной детской смерти) и другие смерти, связанные со сном</a:t>
                      </a:r>
                      <a:endParaRPr lang="en-US" sz="1600" dirty="0">
                        <a:latin typeface="Arial" pitchFamily="34" charset="0"/>
                        <a:cs typeface="Arial" pitchFamily="34" charset="0"/>
                      </a:endParaRPr>
                    </a:p>
                  </a:txBody>
                  <a:tcPr/>
                </a:tc>
                <a:tc>
                  <a:txBody>
                    <a:bodyPr/>
                    <a:lstStyle/>
                    <a:p>
                      <a:pPr>
                        <a:buFont typeface="Arial" pitchFamily="34" charset="0"/>
                        <a:buChar char="•"/>
                      </a:pPr>
                      <a:r>
                        <a:rPr lang="ru-RU" sz="18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Никогда не оставляйте младенцев без присмотра на кроватях, столах для смены подгузников, диванах, стульях или любой другой высокой поверхности.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Всегда проверяйте температуру воды перед купанием младенца. Установите температуру горячей водопроводной воды ниже 120</a:t>
                      </a:r>
                      <a:r>
                        <a:rPr lang="ru-RU" sz="1600" kern="1200" dirty="0">
                          <a:solidFill>
                            <a:schemeClr val="dk1"/>
                          </a:solidFill>
                          <a:latin typeface="Arial" pitchFamily="34" charset="0"/>
                          <a:ea typeface="+mn-ea"/>
                          <a:cs typeface="Arial" pitchFamily="34" charset="0"/>
                        </a:rPr>
                        <a:t>℉.</a:t>
                      </a:r>
                      <a:endParaRPr lang="ru-RU" sz="1600" b="0" i="0" u="none" strike="noStrike" kern="1200" dirty="0">
                        <a:solidFill>
                          <a:schemeClr val="dk1"/>
                        </a:solidFill>
                        <a:latin typeface="Arial" pitchFamily="34" charset="0"/>
                        <a:ea typeface="+mn-ea"/>
                        <a:cs typeface="Arial" pitchFamily="34" charset="0"/>
                      </a:endParaRP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Установите детекторы дыма и проверяйте в них батареи два раза в год.</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Держите маленькие предметы и игрушки подальше от ребёнка.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Кладите младенцев спать на спину на твёрдый матрас в пустую кроватку.</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Не используйте мягкие постельные принадлежности в кроватке ребёнка.</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Должны использоваться только сертифицированные детские сидения безопасности, правильно установленные против движения на заднем сидении автомобиля.</a:t>
                      </a:r>
                    </a:p>
                  </a:txBody>
                  <a:tcPr/>
                </a:tc>
                <a:extLst>
                  <a:ext uri="{0D108BD9-81ED-4DB2-BD59-A6C34878D82A}">
                    <a16:rowId xmlns:a16="http://schemas.microsoft.com/office/drawing/2014/main" val="10001"/>
                  </a:ext>
                </a:extLst>
              </a:tr>
            </a:tbl>
          </a:graphicData>
        </a:graphic>
      </p:graphicFrame>
      <p:sp>
        <p:nvSpPr>
          <p:cNvPr id="3" name="Footer Placeholder 2"/>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29617120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84A337E6-49EA-434A-88DF-0B9597628203}" type="slidenum">
              <a:rPr lang="en-US" altLang="en-US" sz="1000"/>
              <a:pPr>
                <a:spcBef>
                  <a:spcPct val="0"/>
                </a:spcBef>
                <a:buClrTx/>
                <a:buSzTx/>
                <a:buFontTx/>
                <a:buNone/>
              </a:pPr>
              <a:t>70</a:t>
            </a:fld>
            <a:endParaRPr lang="en-US" altLang="en-US" sz="1000" dirty="0"/>
          </a:p>
        </p:txBody>
      </p:sp>
      <p:sp>
        <p:nvSpPr>
          <p:cNvPr id="14339" name="Rectangle 2"/>
          <p:cNvSpPr>
            <a:spLocks noGrp="1" noChangeArrowheads="1"/>
          </p:cNvSpPr>
          <p:nvPr>
            <p:ph type="title"/>
          </p:nvPr>
        </p:nvSpPr>
        <p:spPr>
          <a:xfrm>
            <a:off x="0" y="0"/>
            <a:ext cx="9144000" cy="685800"/>
          </a:xfrm>
        </p:spPr>
        <p:txBody>
          <a:bodyPr>
            <a:normAutofit fontScale="90000"/>
          </a:bodyPr>
          <a:lstStyle/>
          <a:p>
            <a:r>
              <a:rPr lang="ru-RU" altLang="en-US" sz="3600" b="1" dirty="0">
                <a:latin typeface="Arial" pitchFamily="34" charset="0"/>
                <a:cs typeface="Arial" pitchFamily="34" charset="0"/>
              </a:rPr>
              <a:t>Каковы возможные источники свинца?</a:t>
            </a:r>
            <a:endParaRPr lang="en-US" altLang="en-US" sz="3600" b="1" dirty="0">
              <a:latin typeface="Arial" pitchFamily="34" charset="0"/>
              <a:cs typeface="Arial" pitchFamily="34" charset="0"/>
            </a:endParaRPr>
          </a:p>
        </p:txBody>
      </p:sp>
      <p:sp>
        <p:nvSpPr>
          <p:cNvPr id="29699" name="Rectangle 3"/>
          <p:cNvSpPr>
            <a:spLocks noGrp="1" noChangeArrowheads="1"/>
          </p:cNvSpPr>
          <p:nvPr>
            <p:ph type="body" idx="1"/>
          </p:nvPr>
        </p:nvSpPr>
        <p:spPr>
          <a:xfrm>
            <a:off x="228600" y="685800"/>
            <a:ext cx="8763000" cy="5486400"/>
          </a:xfrm>
          <a:ln>
            <a:noFill/>
          </a:ln>
        </p:spPr>
        <p:txBody>
          <a:bodyPr>
            <a:normAutofit lnSpcReduction="10000"/>
          </a:bodyPr>
          <a:lstStyle/>
          <a:p>
            <a:pPr>
              <a:spcAft>
                <a:spcPct val="30000"/>
              </a:spcAft>
              <a:defRPr/>
            </a:pPr>
            <a:r>
              <a:rPr lang="ru-RU" altLang="en-US" dirty="0">
                <a:latin typeface="Arial" pitchFamily="34" charset="0"/>
                <a:cs typeface="Arial" pitchFamily="34" charset="0"/>
              </a:rPr>
              <a:t>Краска на основе свинца в домах, построенных до 1978 года.</a:t>
            </a:r>
          </a:p>
          <a:p>
            <a:pPr>
              <a:spcAft>
                <a:spcPct val="30000"/>
              </a:spcAft>
              <a:defRPr/>
            </a:pPr>
            <a:r>
              <a:rPr lang="ru-RU" altLang="en-US" dirty="0">
                <a:latin typeface="Arial" pitchFamily="34" charset="0"/>
                <a:cs typeface="Arial" pitchFamily="34" charset="0"/>
              </a:rPr>
              <a:t>Краска, которая шелушится, на которой имеются трещины, сколы или которая опадает чешуйками* в домах, построенных до 1978 года.</a:t>
            </a:r>
          </a:p>
          <a:p>
            <a:pPr>
              <a:spcAft>
                <a:spcPct val="30000"/>
              </a:spcAft>
              <a:defRPr/>
            </a:pPr>
            <a:r>
              <a:rPr lang="ru-RU" altLang="en-US" dirty="0">
                <a:latin typeface="Arial" pitchFamily="34" charset="0"/>
                <a:cs typeface="Arial" pitchFamily="34" charset="0"/>
              </a:rPr>
              <a:t>Виниловые мини-жалюзи.</a:t>
            </a:r>
          </a:p>
          <a:p>
            <a:pPr>
              <a:spcAft>
                <a:spcPct val="30000"/>
              </a:spcAft>
              <a:defRPr/>
            </a:pPr>
            <a:r>
              <a:rPr lang="ru-RU" altLang="en-US" dirty="0">
                <a:latin typeface="Arial" pitchFamily="34" charset="0"/>
                <a:cs typeface="Arial" pitchFamily="34" charset="0"/>
              </a:rPr>
              <a:t>Просто грязь, старый искусственный газон, резиновая мульча («опилки»), искусственные поверхности.</a:t>
            </a:r>
            <a:endParaRPr lang="en-US" altLang="en-US" sz="3200" dirty="0">
              <a:latin typeface="Arial" pitchFamily="34" charset="0"/>
              <a:cs typeface="Arial" pitchFamily="34" charset="0"/>
            </a:endParaRPr>
          </a:p>
          <a:p>
            <a:pPr marL="0" indent="0" eaLnBrk="1" hangingPunct="1">
              <a:spcAft>
                <a:spcPct val="30000"/>
              </a:spcAft>
              <a:buNone/>
              <a:defRPr/>
            </a:pPr>
            <a:endParaRPr lang="en-US" altLang="en-US" sz="3200" dirty="0">
              <a:latin typeface="Calibri" panose="020F0502020204030204" pitchFamily="34" charset="0"/>
            </a:endParaRPr>
          </a:p>
        </p:txBody>
      </p:sp>
    </p:spTree>
    <p:custDataLst>
      <p:tags r:id="rId1"/>
    </p:custDataLst>
    <p:extLst>
      <p:ext uri="{BB962C8B-B14F-4D97-AF65-F5344CB8AC3E}">
        <p14:creationId xmlns:p14="http://schemas.microsoft.com/office/powerpoint/2010/main" val="29126780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0" y="1"/>
            <a:ext cx="9144000" cy="838200"/>
          </a:xfrm>
        </p:spPr>
        <p:txBody>
          <a:bodyPr>
            <a:noAutofit/>
          </a:bodyPr>
          <a:lstStyle/>
          <a:p>
            <a:r>
              <a:rPr lang="ru-RU" altLang="en-US" sz="3600" b="1" dirty="0">
                <a:latin typeface="Arial" pitchFamily="34" charset="0"/>
                <a:cs typeface="Arial" pitchFamily="34" charset="0"/>
              </a:rPr>
              <a:t>Источники свинца (продолжение)</a:t>
            </a:r>
            <a:endParaRPr lang="en-US" altLang="en-US" sz="3600" b="1" dirty="0">
              <a:latin typeface="Arial" pitchFamily="34" charset="0"/>
              <a:cs typeface="Arial" pitchFamily="34" charset="0"/>
            </a:endParaRPr>
          </a:p>
        </p:txBody>
      </p:sp>
      <p:sp>
        <p:nvSpPr>
          <p:cNvPr id="16389" name="Rectangle 3"/>
          <p:cNvSpPr>
            <a:spLocks noGrp="1" noChangeArrowheads="1"/>
          </p:cNvSpPr>
          <p:nvPr>
            <p:ph type="body" idx="1"/>
          </p:nvPr>
        </p:nvSpPr>
        <p:spPr>
          <a:xfrm>
            <a:off x="152400" y="685800"/>
            <a:ext cx="8839200" cy="5867400"/>
          </a:xfrm>
        </p:spPr>
        <p:txBody>
          <a:bodyPr>
            <a:normAutofit fontScale="92500" lnSpcReduction="10000"/>
          </a:bodyPr>
          <a:lstStyle/>
          <a:p>
            <a:pPr eaLnBrk="1" hangingPunct="1">
              <a:buNone/>
            </a:pPr>
            <a:endParaRPr lang="ru-RU" altLang="en-US" sz="900" dirty="0">
              <a:latin typeface="Calibri" panose="020F0502020204030204" pitchFamily="34" charset="0"/>
            </a:endParaRPr>
          </a:p>
          <a:p>
            <a:r>
              <a:rPr lang="ru-RU" altLang="en-US" dirty="0">
                <a:latin typeface="Arial" pitchFamily="34" charset="0"/>
                <a:cs typeface="Arial" pitchFamily="34" charset="0"/>
              </a:rPr>
              <a:t>Вода из колодцев или протекающая через водопровод, который содержит свинец.</a:t>
            </a:r>
          </a:p>
          <a:p>
            <a:r>
              <a:rPr lang="ru-RU" altLang="en-US" dirty="0">
                <a:latin typeface="Arial" pitchFamily="34" charset="0"/>
                <a:cs typeface="Arial" pitchFamily="34" charset="0"/>
              </a:rPr>
              <a:t>Игрушки, особенно старые, окрашенные пластиковые, виниловые или импортные.</a:t>
            </a:r>
          </a:p>
          <a:p>
            <a:r>
              <a:rPr lang="ru-RU" altLang="en-US" dirty="0">
                <a:latin typeface="Arial" pitchFamily="34" charset="0"/>
                <a:cs typeface="Arial" pitchFamily="34" charset="0"/>
              </a:rPr>
              <a:t>Некоторые импортные продукты, в том числе конфеты, специи и приправы.</a:t>
            </a:r>
          </a:p>
          <a:p>
            <a:r>
              <a:rPr lang="ru-RU" altLang="en-US" dirty="0">
                <a:latin typeface="Arial" pitchFamily="34" charset="0"/>
                <a:cs typeface="Arial" pitchFamily="34" charset="0"/>
              </a:rPr>
              <a:t>Некоторые приготовленные в домашних условиях лекарственные препараты, макияж и украшения.</a:t>
            </a:r>
          </a:p>
          <a:p>
            <a:r>
              <a:rPr lang="ru-RU" altLang="en-US" dirty="0">
                <a:latin typeface="Arial" pitchFamily="34" charset="0"/>
                <a:cs typeface="Arial" pitchFamily="34" charset="0"/>
              </a:rPr>
              <a:t>Некоторые керамические изделия ручной работы или импортные, керамическая посуда и керамические кувшины для воды.</a:t>
            </a:r>
            <a:endParaRPr lang="en-US" altLang="en-US"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007977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9C81E5D0-B06C-4BFF-9C96-B2E358C411E5}" type="slidenum">
              <a:rPr lang="en-US" altLang="en-US" sz="1000"/>
              <a:pPr>
                <a:spcBef>
                  <a:spcPct val="0"/>
                </a:spcBef>
                <a:buClrTx/>
                <a:buSzTx/>
                <a:buFontTx/>
                <a:buNone/>
              </a:pPr>
              <a:t>72</a:t>
            </a:fld>
            <a:endParaRPr lang="en-US" altLang="en-US" sz="1000"/>
          </a:p>
        </p:txBody>
      </p:sp>
      <p:sp>
        <p:nvSpPr>
          <p:cNvPr id="31747" name="Rectangle 3"/>
          <p:cNvSpPr>
            <a:spLocks noGrp="1" noChangeArrowheads="1"/>
          </p:cNvSpPr>
          <p:nvPr>
            <p:ph type="body" sz="half" idx="1"/>
          </p:nvPr>
        </p:nvSpPr>
        <p:spPr>
          <a:xfrm>
            <a:off x="152400" y="704850"/>
            <a:ext cx="8839200" cy="5654675"/>
          </a:xfrm>
        </p:spPr>
        <p:txBody>
          <a:bodyPr>
            <a:noAutofit/>
          </a:bodyPr>
          <a:lstStyle/>
          <a:p>
            <a:pPr>
              <a:defRPr/>
            </a:pPr>
            <a:r>
              <a:rPr lang="ru-RU" altLang="en-US" sz="3200" dirty="0">
                <a:latin typeface="Arial" pitchFamily="34" charset="0"/>
                <a:cs typeface="Arial" pitchFamily="34" charset="0"/>
              </a:rPr>
              <a:t>Свинец, принесённый на одежде</a:t>
            </a:r>
          </a:p>
          <a:p>
            <a:pPr>
              <a:buNone/>
              <a:defRPr/>
            </a:pPr>
            <a:r>
              <a:rPr lang="ru-RU" altLang="en-US" sz="3200" dirty="0">
                <a:latin typeface="Arial" pitchFamily="34" charset="0"/>
                <a:cs typeface="Arial" pitchFamily="34" charset="0"/>
              </a:rPr>
              <a:t>	и обуви родителями, которые подвергаются воздействию свинца на работе. </a:t>
            </a:r>
          </a:p>
          <a:p>
            <a:pPr>
              <a:defRPr/>
            </a:pPr>
            <a:r>
              <a:rPr lang="ru-RU" altLang="en-US" sz="3200" dirty="0">
                <a:latin typeface="Arial" pitchFamily="34" charset="0"/>
                <a:cs typeface="Arial" pitchFamily="34" charset="0"/>
              </a:rPr>
              <a:t>Некоторые хобби, такие как изготовление витражей (свинцовый припой), охота или стрельба (свинцовые пули), рыбалка (свинцовые грузила).</a:t>
            </a:r>
          </a:p>
          <a:p>
            <a:pPr>
              <a:defRPr/>
            </a:pPr>
            <a:r>
              <a:rPr lang="ru-RU" altLang="en-US" sz="3200" dirty="0">
                <a:latin typeface="Arial" pitchFamily="34" charset="0"/>
                <a:cs typeface="Arial" pitchFamily="34" charset="0"/>
              </a:rPr>
              <a:t>Дома и квартиры, расположенные рядом с оживлёнными магистралями и некоторыми  отрослевыми предприятиями.</a:t>
            </a:r>
            <a:endParaRPr lang="en-US" altLang="en-US" sz="3200" dirty="0">
              <a:latin typeface="Arial" pitchFamily="34" charset="0"/>
              <a:cs typeface="Arial" pitchFamily="34" charset="0"/>
            </a:endParaRPr>
          </a:p>
        </p:txBody>
      </p:sp>
      <p:sp>
        <p:nvSpPr>
          <p:cNvPr id="2" name="Title 1"/>
          <p:cNvSpPr>
            <a:spLocks noGrp="1"/>
          </p:cNvSpPr>
          <p:nvPr>
            <p:ph type="title"/>
          </p:nvPr>
        </p:nvSpPr>
        <p:spPr>
          <a:xfrm>
            <a:off x="0" y="0"/>
            <a:ext cx="9144000" cy="704850"/>
          </a:xfrm>
        </p:spPr>
        <p:txBody>
          <a:bodyPr>
            <a:noAutofit/>
          </a:bodyPr>
          <a:lstStyle/>
          <a:p>
            <a:r>
              <a:rPr lang="ru-RU" altLang="en-US" sz="3600" b="1" dirty="0">
                <a:latin typeface="Arial" pitchFamily="34" charset="0"/>
                <a:cs typeface="Arial" pitchFamily="34" charset="0"/>
              </a:rPr>
              <a:t>Источники свинца (продолжение)</a:t>
            </a:r>
            <a:endParaRPr lang="en-US" sz="3600" b="1"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962601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1"/>
            <a:ext cx="9144000" cy="914399"/>
          </a:xfrm>
        </p:spPr>
        <p:txBody>
          <a:bodyPr>
            <a:normAutofit/>
          </a:bodyPr>
          <a:lstStyle/>
          <a:p>
            <a:r>
              <a:rPr lang="ru-RU" altLang="en-US" sz="3600" b="1" dirty="0">
                <a:latin typeface="Arial" pitchFamily="34" charset="0"/>
                <a:cs typeface="Arial" pitchFamily="34" charset="0"/>
              </a:rPr>
              <a:t>Что могут сделать воспитатели?</a:t>
            </a:r>
            <a:endParaRPr lang="en-US" altLang="en-US" sz="3600" b="1" dirty="0">
              <a:latin typeface="Arial" pitchFamily="34" charset="0"/>
              <a:cs typeface="Arial" pitchFamily="34" charset="0"/>
            </a:endParaRPr>
          </a:p>
        </p:txBody>
      </p:sp>
      <p:sp>
        <p:nvSpPr>
          <p:cNvPr id="33795" name="Rectangle 3"/>
          <p:cNvSpPr>
            <a:spLocks noGrp="1" noChangeArrowheads="1"/>
          </p:cNvSpPr>
          <p:nvPr>
            <p:ph type="body" idx="1"/>
          </p:nvPr>
        </p:nvSpPr>
        <p:spPr>
          <a:xfrm>
            <a:off x="152400" y="838200"/>
            <a:ext cx="8991600" cy="5486400"/>
          </a:xfrm>
        </p:spPr>
        <p:txBody>
          <a:bodyPr>
            <a:normAutofit/>
          </a:bodyPr>
          <a:lstStyle/>
          <a:p>
            <a:pPr marL="568325" indent="-568325">
              <a:defRPr/>
            </a:pPr>
            <a:r>
              <a:rPr lang="ru-RU" altLang="en-US" dirty="0">
                <a:latin typeface="Arial" pitchFamily="34" charset="0"/>
                <a:cs typeface="Arial" pitchFamily="34" charset="0"/>
              </a:rPr>
              <a:t>Делитесь знаниями об отравлении свинцом с родителями.</a:t>
            </a:r>
          </a:p>
          <a:p>
            <a:pPr marL="568325" indent="-568325">
              <a:defRPr/>
            </a:pPr>
            <a:r>
              <a:rPr lang="ru-RU" altLang="en-US" dirty="0">
                <a:latin typeface="Arial" pitchFamily="34" charset="0"/>
                <a:cs typeface="Arial" pitchFamily="34" charset="0"/>
              </a:rPr>
              <a:t>Советуйте родителям проверять своих детей на предмет отравления свинцом.</a:t>
            </a:r>
          </a:p>
          <a:p>
            <a:pPr marL="568325" indent="-568325">
              <a:defRPr/>
            </a:pPr>
            <a:r>
              <a:rPr lang="ru-RU" altLang="en-US" dirty="0">
                <a:latin typeface="Arial" pitchFamily="34" charset="0"/>
                <a:cs typeface="Arial" pitchFamily="34" charset="0"/>
              </a:rPr>
              <a:t>Поощряйте сбалансированное питание.</a:t>
            </a:r>
          </a:p>
          <a:p>
            <a:pPr marL="568325" indent="-568325">
              <a:defRPr/>
            </a:pPr>
            <a:r>
              <a:rPr lang="ru-RU" altLang="en-US" dirty="0">
                <a:latin typeface="Arial" pitchFamily="34" charset="0"/>
                <a:cs typeface="Arial" pitchFamily="34" charset="0"/>
              </a:rPr>
              <a:t>Уменьшайте риск воздействия свинца на детей и взрослых в вашем детском саду.</a:t>
            </a:r>
          </a:p>
          <a:p>
            <a:pPr marL="568325" indent="-568325">
              <a:defRPr/>
            </a:pPr>
            <a:r>
              <a:rPr lang="ru-RU" altLang="en-US" dirty="0">
                <a:latin typeface="Arial" pitchFamily="34" charset="0"/>
                <a:cs typeface="Arial" pitchFamily="34" charset="0"/>
              </a:rPr>
              <a:t>Снимайте или протирайте обувь в помещении.</a:t>
            </a:r>
            <a:endParaRPr lang="en-US" altLang="en-US" sz="32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2821700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4210" b="3401"/>
          <a:stretch/>
        </p:blipFill>
        <p:spPr>
          <a:xfrm>
            <a:off x="487680" y="235930"/>
            <a:ext cx="8122920" cy="5799070"/>
          </a:xfrm>
          <a:ln>
            <a:solidFill>
              <a:schemeClr val="tx1"/>
            </a:solidFill>
          </a:ln>
        </p:spPr>
      </p:pic>
    </p:spTree>
    <p:custDataLst>
      <p:tags r:id="rId1"/>
    </p:custDataLst>
    <p:extLst>
      <p:ext uri="{BB962C8B-B14F-4D97-AF65-F5344CB8AC3E}">
        <p14:creationId xmlns:p14="http://schemas.microsoft.com/office/powerpoint/2010/main" val="1238116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4294967295"/>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endParaRPr lang="en-US" altLang="en-US" sz="1000" dirty="0"/>
          </a:p>
        </p:txBody>
      </p:sp>
      <p:sp>
        <p:nvSpPr>
          <p:cNvPr id="19459" name="Rectangle 2"/>
          <p:cNvSpPr>
            <a:spLocks noGrp="1" noChangeArrowheads="1"/>
          </p:cNvSpPr>
          <p:nvPr>
            <p:ph type="title"/>
          </p:nvPr>
        </p:nvSpPr>
        <p:spPr>
          <a:xfrm>
            <a:off x="0" y="0"/>
            <a:ext cx="9144000" cy="1429361"/>
          </a:xfrm>
        </p:spPr>
        <p:txBody>
          <a:bodyPr>
            <a:normAutofit/>
          </a:bodyPr>
          <a:lstStyle/>
          <a:p>
            <a:r>
              <a:rPr lang="ru-RU" altLang="en-US" sz="3600" b="1" dirty="0">
                <a:latin typeface="Arial" pitchFamily="34" charset="0"/>
                <a:cs typeface="Arial" pitchFamily="34" charset="0"/>
              </a:rPr>
              <a:t>Сокращение воздействия на окружающую среду</a:t>
            </a:r>
            <a:endParaRPr lang="en-US" altLang="en-US" sz="3600" b="1" dirty="0">
              <a:latin typeface="Arial" pitchFamily="34" charset="0"/>
              <a:cs typeface="Arial" pitchFamily="34" charset="0"/>
            </a:endParaRPr>
          </a:p>
        </p:txBody>
      </p:sp>
      <p:pic>
        <p:nvPicPr>
          <p:cNvPr id="25605" name="Picture 6" descr="graphics 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1100" y="4800600"/>
            <a:ext cx="2882900" cy="1562100"/>
          </a:xfrm>
          <a:prstGeom prst="rect">
            <a:avLst/>
          </a:prstGeom>
          <a:noFill/>
          <a:ln>
            <a:noFill/>
          </a:ln>
          <a:scene3d>
            <a:camera prst="orthographicFront">
              <a:rot lat="0" lon="20099993"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type="body" idx="1"/>
          </p:nvPr>
        </p:nvSpPr>
        <p:spPr>
          <a:xfrm>
            <a:off x="152400" y="1429360"/>
            <a:ext cx="8839200" cy="4895239"/>
          </a:xfrm>
        </p:spPr>
        <p:txBody>
          <a:bodyPr>
            <a:normAutofit fontScale="77500" lnSpcReduction="20000"/>
          </a:bodyPr>
          <a:lstStyle/>
          <a:p>
            <a:pPr>
              <a:spcAft>
                <a:spcPts val="600"/>
              </a:spcAft>
              <a:defRPr/>
            </a:pPr>
            <a:r>
              <a:rPr lang="ru-RU" altLang="en-US" sz="3100" dirty="0">
                <a:latin typeface="Arial" pitchFamily="34" charset="0"/>
                <a:cs typeface="Arial" pitchFamily="34" charset="0"/>
              </a:rPr>
              <a:t>Регулярно мойте игрушки, особенно игрушки и соски-пустышки, которые часто берутся в рот.</a:t>
            </a:r>
          </a:p>
          <a:p>
            <a:pPr>
              <a:spcAft>
                <a:spcPts val="600"/>
              </a:spcAft>
              <a:defRPr/>
            </a:pPr>
            <a:r>
              <a:rPr lang="ru-RU" altLang="en-US" sz="3100" dirty="0">
                <a:latin typeface="Arial" pitchFamily="34" charset="0"/>
                <a:cs typeface="Arial" pitchFamily="34" charset="0"/>
              </a:rPr>
              <a:t>Проверяйте игрушки, мебель и оборудование на наличие шелушения краски.</a:t>
            </a:r>
          </a:p>
          <a:p>
            <a:pPr>
              <a:spcAft>
                <a:spcPts val="600"/>
              </a:spcAft>
              <a:defRPr/>
            </a:pPr>
            <a:r>
              <a:rPr lang="ru-RU" altLang="en-US" sz="3100" dirty="0">
                <a:latin typeface="Arial" pitchFamily="34" charset="0"/>
                <a:cs typeface="Arial" pitchFamily="34" charset="0"/>
              </a:rPr>
              <a:t>Не используйте материалы, оборудование, старые игрушки или импортные игрушки, если вы не уверены, что они не содержат свинец.</a:t>
            </a:r>
          </a:p>
          <a:p>
            <a:pPr>
              <a:spcAft>
                <a:spcPts val="600"/>
              </a:spcAft>
              <a:defRPr/>
            </a:pPr>
            <a:r>
              <a:rPr lang="ru-RU" altLang="en-US" sz="3100" dirty="0">
                <a:latin typeface="Arial" pitchFamily="34" charset="0"/>
                <a:cs typeface="Arial" pitchFamily="34" charset="0"/>
              </a:rPr>
              <a:t>Регулярно проверяйте сайт CPSC (Комиссия по безопасности потребительской продукции США) на предмет отзыва игрушек с рынка продаж: </a:t>
            </a:r>
            <a:r>
              <a:rPr lang="ru-RU" altLang="en-US" sz="3100" dirty="0">
                <a:solidFill>
                  <a:srgbClr val="0070C0"/>
                </a:solidFill>
                <a:latin typeface="Arial" pitchFamily="34" charset="0"/>
                <a:cs typeface="Arial" pitchFamily="34" charset="0"/>
              </a:rPr>
              <a:t>www.cpsc.gov/Recalls/</a:t>
            </a:r>
            <a:endParaRPr lang="en-US" altLang="en-US" sz="3100" dirty="0">
              <a:solidFill>
                <a:srgbClr val="0070C0"/>
              </a:solidFill>
              <a:latin typeface="Arial" pitchFamily="34" charset="0"/>
              <a:cs typeface="Arial" pitchFamily="34" charset="0"/>
            </a:endParaRPr>
          </a:p>
          <a:p>
            <a:pPr marL="457200" lvl="1" indent="0" eaLnBrk="1" hangingPunct="1">
              <a:buClr>
                <a:srgbClr val="000066"/>
              </a:buClr>
              <a:buFont typeface="Wingdings" panose="05000000000000000000" pitchFamily="2" charset="2"/>
              <a:buNone/>
              <a:defRPr/>
            </a:pPr>
            <a:r>
              <a:rPr lang="en-US" altLang="en-US" sz="3000" dirty="0">
                <a:latin typeface="Arial" pitchFamily="34" charset="0"/>
                <a:cs typeface="Arial" pitchFamily="34" charset="0"/>
              </a:rPr>
              <a:t>	</a:t>
            </a:r>
          </a:p>
          <a:p>
            <a:pPr marL="457200" lvl="1" indent="0" eaLnBrk="1" hangingPunct="1">
              <a:buClr>
                <a:srgbClr val="000066"/>
              </a:buClr>
              <a:buFont typeface="Wingdings" panose="05000000000000000000" pitchFamily="2" charset="2"/>
              <a:buNone/>
              <a:defRPr/>
            </a:pPr>
            <a:r>
              <a:rPr lang="en-US" altLang="en-US" sz="3000" dirty="0">
                <a:latin typeface="Calibri" panose="020F0502020204030204" pitchFamily="34" charset="0"/>
              </a:rPr>
              <a:t>		</a:t>
            </a:r>
            <a:endParaRPr lang="en-US" altLang="en-US" sz="3600" dirty="0">
              <a:latin typeface="Calibri" panose="020F0502020204030204" pitchFamily="34" charset="0"/>
            </a:endParaRPr>
          </a:p>
        </p:txBody>
      </p:sp>
    </p:spTree>
    <p:custDataLst>
      <p:tags r:id="rId1"/>
    </p:custDataLst>
    <p:extLst>
      <p:ext uri="{BB962C8B-B14F-4D97-AF65-F5344CB8AC3E}">
        <p14:creationId xmlns:p14="http://schemas.microsoft.com/office/powerpoint/2010/main" val="29025973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09599"/>
          </a:xfrm>
        </p:spPr>
        <p:txBody>
          <a:bodyPr>
            <a:normAutofit/>
          </a:bodyPr>
          <a:lstStyle/>
          <a:p>
            <a:r>
              <a:rPr lang="ru-RU" altLang="en-US" sz="2800" b="1" dirty="0">
                <a:latin typeface="Arial" pitchFamily="34" charset="0"/>
                <a:cs typeface="Arial" pitchFamily="34" charset="0"/>
              </a:rPr>
              <a:t>Сокращение воздействия на окружающую среду</a:t>
            </a:r>
            <a:endParaRPr lang="en-US" sz="2800" b="1" dirty="0">
              <a:latin typeface="Arial" pitchFamily="34" charset="0"/>
              <a:cs typeface="Arial" pitchFamily="34" charset="0"/>
            </a:endParaRPr>
          </a:p>
        </p:txBody>
      </p:sp>
      <p:graphicFrame>
        <p:nvGraphicFramePr>
          <p:cNvPr id="4" name="Table 3"/>
          <p:cNvGraphicFramePr>
            <a:graphicFrameLocks noGrp="1"/>
          </p:cNvGraphicFramePr>
          <p:nvPr/>
        </p:nvGraphicFramePr>
        <p:xfrm>
          <a:off x="0" y="609600"/>
          <a:ext cx="9144000" cy="3810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381000">
                <a:tc>
                  <a:txBody>
                    <a:bodyPr/>
                    <a:lstStyle/>
                    <a:p>
                      <a:pPr algn="ctr"/>
                      <a:r>
                        <a:rPr lang="ru-RU" sz="1200" dirty="0"/>
                        <a:t>Мыть и дезинфицировать</a:t>
                      </a:r>
                      <a:endParaRPr lang="en-US" sz="1200" dirty="0"/>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0" y="990600"/>
          <a:ext cx="9144000" cy="2057400"/>
        </p:xfrm>
        <a:graphic>
          <a:graphicData uri="http://schemas.openxmlformats.org/drawingml/2006/table">
            <a:tbl>
              <a:tblPr firstRow="1" bandRow="1">
                <a:tableStyleId>{5C22544A-7EE6-4342-B048-85BDC9FD1C3A}</a:tableStyleId>
              </a:tblPr>
              <a:tblGrid>
                <a:gridCol w="2996339">
                  <a:extLst>
                    <a:ext uri="{9D8B030D-6E8A-4147-A177-3AD203B41FA5}">
                      <a16:colId xmlns:a16="http://schemas.microsoft.com/office/drawing/2014/main" val="20000"/>
                    </a:ext>
                  </a:extLst>
                </a:gridCol>
                <a:gridCol w="2996339">
                  <a:extLst>
                    <a:ext uri="{9D8B030D-6E8A-4147-A177-3AD203B41FA5}">
                      <a16:colId xmlns:a16="http://schemas.microsoft.com/office/drawing/2014/main" val="20001"/>
                    </a:ext>
                  </a:extLst>
                </a:gridCol>
                <a:gridCol w="3151322">
                  <a:extLst>
                    <a:ext uri="{9D8B030D-6E8A-4147-A177-3AD203B41FA5}">
                      <a16:colId xmlns:a16="http://schemas.microsoft.com/office/drawing/2014/main" val="20002"/>
                    </a:ext>
                  </a:extLst>
                </a:gridCol>
              </a:tblGrid>
              <a:tr h="228600">
                <a:tc>
                  <a:txBody>
                    <a:bodyPr/>
                    <a:lstStyle/>
                    <a:p>
                      <a:pPr algn="ctr"/>
                      <a:r>
                        <a:rPr lang="ru-RU" sz="1100" dirty="0"/>
                        <a:t>После каждого использования</a:t>
                      </a:r>
                      <a:endParaRPr lang="en-US" sz="1100" dirty="0"/>
                    </a:p>
                  </a:txBody>
                  <a:tcPr/>
                </a:tc>
                <a:tc>
                  <a:txBody>
                    <a:bodyPr/>
                    <a:lstStyle/>
                    <a:p>
                      <a:pPr algn="ctr"/>
                      <a:r>
                        <a:rPr lang="ru-RU" sz="1100" dirty="0"/>
                        <a:t>Раз в день или при загрязнении</a:t>
                      </a:r>
                      <a:endParaRPr lang="en-US" sz="1100" dirty="0"/>
                    </a:p>
                  </a:txBody>
                  <a:tcPr/>
                </a:tc>
                <a:tc>
                  <a:txBody>
                    <a:bodyPr/>
                    <a:lstStyle/>
                    <a:p>
                      <a:pPr algn="ctr"/>
                      <a:r>
                        <a:rPr lang="ru-RU" sz="1100" dirty="0"/>
                        <a:t>Раз в неделю</a:t>
                      </a:r>
                      <a:endParaRPr lang="en-US" sz="1100" dirty="0"/>
                    </a:p>
                  </a:txBody>
                  <a:tcPr/>
                </a:tc>
                <a:extLst>
                  <a:ext uri="{0D108BD9-81ED-4DB2-BD59-A6C34878D82A}">
                    <a16:rowId xmlns:a16="http://schemas.microsoft.com/office/drawing/2014/main" val="10000"/>
                  </a:ext>
                </a:extLst>
              </a:tr>
              <a:tr h="314960">
                <a:tc>
                  <a:txBody>
                    <a:bodyPr/>
                    <a:lstStyle/>
                    <a:p>
                      <a:pPr algn="ctr"/>
                      <a:r>
                        <a:rPr lang="ru-RU" sz="1100" dirty="0"/>
                        <a:t>Игрушки, берущиеся в рот</a:t>
                      </a:r>
                      <a:endParaRPr lang="en-US" sz="1100" dirty="0"/>
                    </a:p>
                  </a:txBody>
                  <a:tcPr/>
                </a:tc>
                <a:tc>
                  <a:txBody>
                    <a:bodyPr/>
                    <a:lstStyle/>
                    <a:p>
                      <a:pPr algn="ctr"/>
                      <a:r>
                        <a:rPr lang="ru-RU" sz="1100" dirty="0"/>
                        <a:t>Игрушки и твёрдые поверхности</a:t>
                      </a:r>
                      <a:endParaRPr lang="en-US" sz="1100" dirty="0"/>
                    </a:p>
                  </a:txBody>
                  <a:tcPr/>
                </a:tc>
                <a:tc>
                  <a:txBody>
                    <a:bodyPr/>
                    <a:lstStyle/>
                    <a:p>
                      <a:pPr algn="ctr"/>
                      <a:r>
                        <a:rPr lang="ru-RU" sz="1100" dirty="0"/>
                        <a:t>Детские шкафчики</a:t>
                      </a:r>
                      <a:endParaRPr lang="en-US" sz="1100" dirty="0"/>
                    </a:p>
                  </a:txBody>
                  <a:tcPr/>
                </a:tc>
                <a:extLst>
                  <a:ext uri="{0D108BD9-81ED-4DB2-BD59-A6C34878D82A}">
                    <a16:rowId xmlns:a16="http://schemas.microsoft.com/office/drawing/2014/main" val="10001"/>
                  </a:ext>
                </a:extLst>
              </a:tr>
              <a:tr h="248920">
                <a:tc>
                  <a:txBody>
                    <a:bodyPr/>
                    <a:lstStyle/>
                    <a:p>
                      <a:pPr algn="ctr"/>
                      <a:r>
                        <a:rPr lang="ru-RU" sz="1100" dirty="0"/>
                        <a:t>Столы для смены подгузников</a:t>
                      </a:r>
                      <a:endParaRPr lang="en-US" sz="1100" dirty="0"/>
                    </a:p>
                  </a:txBody>
                  <a:tcPr/>
                </a:tc>
                <a:tc>
                  <a:txBody>
                    <a:bodyPr/>
                    <a:lstStyle/>
                    <a:p>
                      <a:pPr algn="ctr"/>
                      <a:r>
                        <a:rPr lang="ru-RU" sz="1100" dirty="0"/>
                        <a:t>Унитазы</a:t>
                      </a:r>
                      <a:endParaRPr lang="en-US" sz="1100" dirty="0"/>
                    </a:p>
                  </a:txBody>
                  <a:tcPr/>
                </a:tc>
                <a:tc>
                  <a:txBody>
                    <a:bodyPr/>
                    <a:lstStyle/>
                    <a:p>
                      <a:pPr algn="ctr"/>
                      <a:r>
                        <a:rPr lang="ru-RU" sz="1100" dirty="0"/>
                        <a:t>Кроватки для младенцев</a:t>
                      </a:r>
                      <a:endParaRPr lang="en-US" sz="1100" dirty="0"/>
                    </a:p>
                  </a:txBody>
                  <a:tcPr/>
                </a:tc>
                <a:extLst>
                  <a:ext uri="{0D108BD9-81ED-4DB2-BD59-A6C34878D82A}">
                    <a16:rowId xmlns:a16="http://schemas.microsoft.com/office/drawing/2014/main" val="10002"/>
                  </a:ext>
                </a:extLst>
              </a:tr>
              <a:tr h="370840">
                <a:tc>
                  <a:txBody>
                    <a:bodyPr/>
                    <a:lstStyle/>
                    <a:p>
                      <a:pPr algn="ctr"/>
                      <a:r>
                        <a:rPr lang="ru-RU" sz="1100" dirty="0"/>
                        <a:t>Столешницы, используемые для продуктов или чистки зубов</a:t>
                      </a:r>
                      <a:endParaRPr lang="en-US" sz="1100" dirty="0"/>
                    </a:p>
                  </a:txBody>
                  <a:tcPr/>
                </a:tc>
                <a:tc>
                  <a:txBody>
                    <a:bodyPr/>
                    <a:lstStyle/>
                    <a:p>
                      <a:pPr algn="ctr"/>
                      <a:r>
                        <a:rPr lang="ru-RU" sz="1100" dirty="0"/>
                        <a:t>Дверные ручки</a:t>
                      </a:r>
                      <a:endParaRPr lang="en-US" sz="1100" dirty="0"/>
                    </a:p>
                  </a:txBody>
                  <a:tcPr/>
                </a:tc>
                <a:tc>
                  <a:txBody>
                    <a:bodyPr/>
                    <a:lstStyle/>
                    <a:p>
                      <a:pPr algn="ctr"/>
                      <a:r>
                        <a:rPr lang="ru-RU" sz="1100" dirty="0"/>
                        <a:t>Мусоросборники</a:t>
                      </a:r>
                      <a:endParaRPr lang="en-US" sz="1100" dirty="0"/>
                    </a:p>
                  </a:txBody>
                  <a:tcPr/>
                </a:tc>
                <a:extLst>
                  <a:ext uri="{0D108BD9-81ED-4DB2-BD59-A6C34878D82A}">
                    <a16:rowId xmlns:a16="http://schemas.microsoft.com/office/drawing/2014/main" val="10003"/>
                  </a:ext>
                </a:extLst>
              </a:tr>
              <a:tr h="279400">
                <a:tc>
                  <a:txBody>
                    <a:bodyPr/>
                    <a:lstStyle/>
                    <a:p>
                      <a:pPr algn="ctr"/>
                      <a:r>
                        <a:rPr lang="ru-RU" sz="1100" dirty="0"/>
                        <a:t>Столы,</a:t>
                      </a:r>
                      <a:r>
                        <a:rPr lang="ru-RU" sz="1100" baseline="0" dirty="0"/>
                        <a:t> используемые для принятия пищи</a:t>
                      </a:r>
                      <a:endParaRPr lang="en-US" sz="1100" dirty="0"/>
                    </a:p>
                  </a:txBody>
                  <a:tcPr/>
                </a:tc>
                <a:tc>
                  <a:txBody>
                    <a:bodyPr/>
                    <a:lstStyle/>
                    <a:p>
                      <a:pPr algn="ctr"/>
                      <a:r>
                        <a:rPr lang="ru-RU" sz="1100" dirty="0"/>
                        <a:t>Кухонные полы, столешницы и столы</a:t>
                      </a:r>
                      <a:endParaRPr lang="en-US" sz="1100" dirty="0"/>
                    </a:p>
                  </a:txBody>
                  <a:tcPr/>
                </a:tc>
                <a:tc>
                  <a:txBody>
                    <a:bodyPr/>
                    <a:lstStyle/>
                    <a:p>
                      <a:pPr algn="ctr"/>
                      <a:r>
                        <a:rPr lang="ru-RU" sz="1100" dirty="0"/>
                        <a:t>Холодильники</a:t>
                      </a:r>
                      <a:endParaRPr lang="en-US" sz="1100" dirty="0"/>
                    </a:p>
                  </a:txBody>
                  <a:tcPr/>
                </a:tc>
                <a:extLst>
                  <a:ext uri="{0D108BD9-81ED-4DB2-BD59-A6C34878D82A}">
                    <a16:rowId xmlns:a16="http://schemas.microsoft.com/office/drawing/2014/main" val="10004"/>
                  </a:ext>
                </a:extLst>
              </a:tr>
              <a:tr h="228600">
                <a:tc>
                  <a:txBody>
                    <a:bodyPr/>
                    <a:lstStyle/>
                    <a:p>
                      <a:pPr algn="ctr"/>
                      <a:r>
                        <a:rPr lang="ru-RU" sz="1100" dirty="0"/>
                        <a:t>Посуда для еды</a:t>
                      </a:r>
                      <a:r>
                        <a:rPr lang="en-US" sz="1100" dirty="0"/>
                        <a:t> </a:t>
                      </a:r>
                      <a:r>
                        <a:rPr lang="ru-RU" sz="1100" baseline="0" dirty="0"/>
                        <a:t> </a:t>
                      </a:r>
                      <a:endParaRPr lang="en-US" sz="1100" dirty="0"/>
                    </a:p>
                  </a:txBody>
                  <a:tcPr/>
                </a:tc>
                <a:tc>
                  <a:txBody>
                    <a:bodyPr/>
                    <a:lstStyle/>
                    <a:p>
                      <a:pPr algn="ctr"/>
                      <a:r>
                        <a:rPr lang="ru-RU" sz="1100" dirty="0"/>
                        <a:t>Раковины</a:t>
                      </a:r>
                      <a:endParaRPr lang="en-US" sz="1100" dirty="0"/>
                    </a:p>
                  </a:txBody>
                  <a:tcPr/>
                </a:tc>
                <a:tc>
                  <a:txBody>
                    <a:bodyPr/>
                    <a:lstStyle/>
                    <a:p>
                      <a:pPr algn="ctr"/>
                      <a:r>
                        <a:rPr lang="ru-RU" sz="1100" dirty="0"/>
                        <a:t>Питьевые фонтанчики</a:t>
                      </a:r>
                      <a:endParaRPr lang="en-US" sz="1100" dirty="0"/>
                    </a:p>
                  </a:txBody>
                  <a:tcPr/>
                </a:tc>
                <a:extLst>
                  <a:ext uri="{0D108BD9-81ED-4DB2-BD59-A6C34878D82A}">
                    <a16:rowId xmlns:a16="http://schemas.microsoft.com/office/drawing/2014/main" val="10005"/>
                  </a:ext>
                </a:extLst>
              </a:tr>
              <a:tr h="259080">
                <a:tc>
                  <a:txBody>
                    <a:bodyPr/>
                    <a:lstStyle/>
                    <a:p>
                      <a:pPr algn="ctr"/>
                      <a:endParaRPr lang="en-US" sz="1100"/>
                    </a:p>
                  </a:txBody>
                  <a:tcPr/>
                </a:tc>
                <a:tc>
                  <a:txBody>
                    <a:bodyPr/>
                    <a:lstStyle/>
                    <a:p>
                      <a:pPr algn="ctr"/>
                      <a:r>
                        <a:rPr lang="ru-RU" sz="1100" dirty="0"/>
                        <a:t>Мусорники</a:t>
                      </a:r>
                      <a:endParaRPr lang="en-US" sz="1100" dirty="0"/>
                    </a:p>
                  </a:txBody>
                  <a:tcPr/>
                </a:tc>
                <a:tc>
                  <a:txBody>
                    <a:bodyPr/>
                    <a:lstStyle/>
                    <a:p>
                      <a:pPr algn="ctr"/>
                      <a:r>
                        <a:rPr lang="ru-RU" sz="1100" dirty="0"/>
                        <a:t>Подоконники и плинтусы</a:t>
                      </a:r>
                      <a:endParaRPr lang="en-US" sz="1100" dirty="0"/>
                    </a:p>
                  </a:txBody>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nvGraphicFramePr>
        <p:xfrm>
          <a:off x="0" y="3048000"/>
          <a:ext cx="9144000" cy="37084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370840">
                <a:tc>
                  <a:txBody>
                    <a:bodyPr/>
                    <a:lstStyle/>
                    <a:p>
                      <a:pPr algn="ctr"/>
                      <a:r>
                        <a:rPr lang="ru-RU" sz="1200" dirty="0"/>
                        <a:t>Пылесосить/мыть</a:t>
                      </a:r>
                      <a:r>
                        <a:rPr lang="ru-RU" sz="1200" baseline="0" dirty="0"/>
                        <a:t> шваброй</a:t>
                      </a:r>
                      <a:endParaRPr lang="en-US" sz="1200" dirty="0"/>
                    </a:p>
                  </a:txBody>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0" y="3429000"/>
          <a:ext cx="9144000" cy="77724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228600">
                <a:tc>
                  <a:txBody>
                    <a:bodyPr/>
                    <a:lstStyle/>
                    <a:p>
                      <a:pPr algn="ctr"/>
                      <a:r>
                        <a:rPr lang="ru-RU" sz="1100" dirty="0"/>
                        <a:t>Раз в день </a:t>
                      </a:r>
                      <a:endParaRPr lang="en-US" sz="1100" dirty="0"/>
                    </a:p>
                  </a:txBody>
                  <a:tcPr/>
                </a:tc>
                <a:extLst>
                  <a:ext uri="{0D108BD9-81ED-4DB2-BD59-A6C34878D82A}">
                    <a16:rowId xmlns:a16="http://schemas.microsoft.com/office/drawing/2014/main" val="10000"/>
                  </a:ext>
                </a:extLst>
              </a:tr>
              <a:tr h="259080">
                <a:tc>
                  <a:txBody>
                    <a:bodyPr/>
                    <a:lstStyle/>
                    <a:p>
                      <a:pPr algn="ctr"/>
                      <a:r>
                        <a:rPr lang="ru-RU" sz="1100" dirty="0"/>
                        <a:t>Пылесосить все ковры</a:t>
                      </a:r>
                      <a:endParaRPr lang="en-US" sz="1100" dirty="0"/>
                    </a:p>
                  </a:txBody>
                  <a:tcPr/>
                </a:tc>
                <a:extLst>
                  <a:ext uri="{0D108BD9-81ED-4DB2-BD59-A6C34878D82A}">
                    <a16:rowId xmlns:a16="http://schemas.microsoft.com/office/drawing/2014/main" val="10001"/>
                  </a:ext>
                </a:extLst>
              </a:tr>
              <a:tr h="213360">
                <a:tc>
                  <a:txBody>
                    <a:bodyPr/>
                    <a:lstStyle/>
                    <a:p>
                      <a:pPr algn="ctr"/>
                      <a:r>
                        <a:rPr lang="ru-RU" sz="1100" dirty="0"/>
                        <a:t>Мыть</a:t>
                      </a:r>
                      <a:r>
                        <a:rPr lang="ru-RU" sz="1100" baseline="0" dirty="0"/>
                        <a:t> полы шваброй</a:t>
                      </a:r>
                      <a:endParaRPr lang="en-US" sz="1100" dirty="0"/>
                    </a:p>
                  </a:txBody>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nvGraphicFramePr>
        <p:xfrm>
          <a:off x="0" y="4191000"/>
          <a:ext cx="9144000" cy="27432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228600">
                <a:tc>
                  <a:txBody>
                    <a:bodyPr/>
                    <a:lstStyle/>
                    <a:p>
                      <a:pPr algn="ctr"/>
                      <a:r>
                        <a:rPr lang="ru-RU" sz="1200" dirty="0"/>
                        <a:t>Стирать</a:t>
                      </a:r>
                      <a:endParaRPr lang="en-US" sz="1200" dirty="0"/>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0" y="4419600"/>
          <a:ext cx="9144000" cy="12954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228600">
                <a:tc>
                  <a:txBody>
                    <a:bodyPr/>
                    <a:lstStyle/>
                    <a:p>
                      <a:pPr algn="ctr"/>
                      <a:r>
                        <a:rPr lang="ru-RU" sz="1100" dirty="0"/>
                        <a:t>Как минимум, раз в неделю;</a:t>
                      </a:r>
                      <a:r>
                        <a:rPr lang="ru-RU" sz="1100" baseline="0" dirty="0"/>
                        <a:t> предпочтительнее раз в день и при загрязнении</a:t>
                      </a:r>
                      <a:endParaRPr lang="en-US" sz="1100" dirty="0"/>
                    </a:p>
                  </a:txBody>
                  <a:tcPr/>
                </a:tc>
                <a:extLst>
                  <a:ext uri="{0D108BD9-81ED-4DB2-BD59-A6C34878D82A}">
                    <a16:rowId xmlns:a16="http://schemas.microsoft.com/office/drawing/2014/main" val="10000"/>
                  </a:ext>
                </a:extLst>
              </a:tr>
              <a:tr h="228600">
                <a:tc>
                  <a:txBody>
                    <a:bodyPr/>
                    <a:lstStyle/>
                    <a:p>
                      <a:pPr algn="ctr"/>
                      <a:r>
                        <a:rPr lang="ru-RU" sz="1100" dirty="0"/>
                        <a:t>Головки швабры, используя</a:t>
                      </a:r>
                      <a:r>
                        <a:rPr lang="ru-RU" sz="1100" baseline="0" dirty="0"/>
                        <a:t> одну</a:t>
                      </a:r>
                      <a:r>
                        <a:rPr lang="ru-RU" sz="1100" dirty="0"/>
                        <a:t> только для очистки пыли, если присутствует свинец</a:t>
                      </a:r>
                      <a:endParaRPr lang="en-US" sz="1100" dirty="0"/>
                    </a:p>
                  </a:txBody>
                  <a:tcPr/>
                </a:tc>
                <a:extLst>
                  <a:ext uri="{0D108BD9-81ED-4DB2-BD59-A6C34878D82A}">
                    <a16:rowId xmlns:a16="http://schemas.microsoft.com/office/drawing/2014/main" val="10001"/>
                  </a:ext>
                </a:extLst>
              </a:tr>
              <a:tr h="228600">
                <a:tc>
                  <a:txBody>
                    <a:bodyPr/>
                    <a:lstStyle/>
                    <a:p>
                      <a:pPr algn="ctr"/>
                      <a:r>
                        <a:rPr lang="ru-RU" sz="1100" dirty="0"/>
                        <a:t>Тканевые игрушки</a:t>
                      </a:r>
                      <a:endParaRPr lang="en-US" sz="1100" dirty="0"/>
                    </a:p>
                  </a:txBody>
                  <a:tcPr/>
                </a:tc>
                <a:extLst>
                  <a:ext uri="{0D108BD9-81ED-4DB2-BD59-A6C34878D82A}">
                    <a16:rowId xmlns:a16="http://schemas.microsoft.com/office/drawing/2014/main" val="10002"/>
                  </a:ext>
                </a:extLst>
              </a:tr>
              <a:tr h="228600">
                <a:tc>
                  <a:txBody>
                    <a:bodyPr/>
                    <a:lstStyle/>
                    <a:p>
                      <a:pPr algn="ctr"/>
                      <a:r>
                        <a:rPr lang="ru-RU" sz="1100" dirty="0"/>
                        <a:t>Грязное</a:t>
                      </a:r>
                      <a:r>
                        <a:rPr lang="ru-RU" sz="1100" baseline="0" dirty="0"/>
                        <a:t> бельё</a:t>
                      </a:r>
                      <a:endParaRPr lang="en-US" sz="1100" baseline="0" dirty="0"/>
                    </a:p>
                  </a:txBody>
                  <a:tcPr/>
                </a:tc>
                <a:extLst>
                  <a:ext uri="{0D108BD9-81ED-4DB2-BD59-A6C34878D82A}">
                    <a16:rowId xmlns:a16="http://schemas.microsoft.com/office/drawing/2014/main" val="10003"/>
                  </a:ext>
                </a:extLst>
              </a:tr>
              <a:tr h="228600">
                <a:tc>
                  <a:txBody>
                    <a:bodyPr/>
                    <a:lstStyle/>
                    <a:p>
                      <a:pPr algn="ctr"/>
                      <a:r>
                        <a:rPr lang="ru-RU" sz="1100" baseline="0" dirty="0"/>
                        <a:t>Одежда для ролевых игр</a:t>
                      </a:r>
                      <a:endParaRPr lang="en-US" sz="1100" baseline="0" dirty="0"/>
                    </a:p>
                  </a:txBody>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nvGraphicFramePr>
        <p:xfrm>
          <a:off x="0" y="5715000"/>
          <a:ext cx="9144000" cy="27432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a:t>Уборка время от времени</a:t>
                      </a:r>
                      <a:endParaRPr lang="en-US" sz="1200" dirty="0"/>
                    </a:p>
                  </a:txBody>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nvGraphicFramePr>
        <p:xfrm>
          <a:off x="0" y="5943600"/>
          <a:ext cx="9144000" cy="91440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t>Раз в месяц</a:t>
                      </a:r>
                    </a:p>
                  </a:txBody>
                  <a:tcPr/>
                </a:tc>
                <a:extLst>
                  <a:ext uri="{0D108BD9-81ED-4DB2-BD59-A6C34878D82A}">
                    <a16:rowId xmlns:a16="http://schemas.microsoft.com/office/drawing/2014/main" val="10000"/>
                  </a:ext>
                </a:extLst>
              </a:tr>
              <a:tr h="32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t>Стены (не используйте абразивные чистящие средства или инструменты, например наждачную бумагу)</a:t>
                      </a:r>
                    </a:p>
                  </a:txBody>
                  <a:tcPr/>
                </a:tc>
                <a:extLst>
                  <a:ext uri="{0D108BD9-81ED-4DB2-BD59-A6C34878D82A}">
                    <a16:rowId xmlns:a16="http://schemas.microsoft.com/office/drawing/2014/main" val="10001"/>
                  </a:ext>
                </a:extLst>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a:t>Ковровые</a:t>
                      </a:r>
                      <a:r>
                        <a:rPr lang="ru-RU" sz="1100" baseline="0" dirty="0"/>
                        <a:t> покрытия (глубокая чистка раз в 6 месяцев)</a:t>
                      </a:r>
                      <a:endParaRPr lang="ru-RU" sz="1100" dirty="0"/>
                    </a:p>
                  </a:txBody>
                  <a:tcPr/>
                </a:tc>
                <a:extLst>
                  <a:ext uri="{0D108BD9-81ED-4DB2-BD59-A6C34878D82A}">
                    <a16:rowId xmlns:a16="http://schemas.microsoft.com/office/drawing/2014/main" val="10002"/>
                  </a:ext>
                </a:extLst>
              </a:tr>
            </a:tbl>
          </a:graphicData>
        </a:graphic>
      </p:graphicFrame>
      <p:pic>
        <p:nvPicPr>
          <p:cNvPr id="1026" name="Picture 2" descr="C:\Users\Irene\AppData\Local\Microsoft\Windows\INetCache\IE\JI6L83WC\vacuum-3297503_640[1].png"/>
          <p:cNvPicPr>
            <a:picLocks noChangeAspect="1" noChangeArrowheads="1"/>
          </p:cNvPicPr>
          <p:nvPr/>
        </p:nvPicPr>
        <p:blipFill>
          <a:blip r:embed="rId2" cstate="print"/>
          <a:srcRect/>
          <a:stretch>
            <a:fillRect/>
          </a:stretch>
        </p:blipFill>
        <p:spPr bwMode="auto">
          <a:xfrm>
            <a:off x="0" y="2971800"/>
            <a:ext cx="2667000" cy="1828800"/>
          </a:xfrm>
          <a:prstGeom prst="rect">
            <a:avLst/>
          </a:prstGeom>
          <a:noFill/>
        </p:spPr>
      </p:pic>
      <p:pic>
        <p:nvPicPr>
          <p:cNvPr id="1029" name="Picture 5" descr="C:\Users\Irene\AppData\Local\Microsoft\Windows\INetCache\IE\D67EUG6K\cartoon-2029192_640[1].png"/>
          <p:cNvPicPr>
            <a:picLocks noChangeAspect="1" noChangeArrowheads="1"/>
          </p:cNvPicPr>
          <p:nvPr/>
        </p:nvPicPr>
        <p:blipFill>
          <a:blip r:embed="rId3" cstate="print"/>
          <a:srcRect/>
          <a:stretch>
            <a:fillRect/>
          </a:stretch>
        </p:blipFill>
        <p:spPr bwMode="auto">
          <a:xfrm>
            <a:off x="6858000" y="3048000"/>
            <a:ext cx="1905000" cy="16764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0" y="1"/>
            <a:ext cx="9144000" cy="1295399"/>
          </a:xfrm>
        </p:spPr>
        <p:txBody>
          <a:bodyPr>
            <a:normAutofit/>
          </a:bodyPr>
          <a:lstStyle/>
          <a:p>
            <a:pPr algn="ctr" eaLnBrk="1" hangingPunct="1"/>
            <a:r>
              <a:rPr lang="ru-RU" altLang="en-US" sz="3600" b="1" dirty="0">
                <a:latin typeface="Arial" pitchFamily="34" charset="0"/>
                <a:cs typeface="Arial" pitchFamily="34" charset="0"/>
              </a:rPr>
              <a:t>Сокращение воздействия на окружающую среду</a:t>
            </a:r>
            <a:endParaRPr lang="en-US" altLang="en-US" sz="3600" b="1" dirty="0">
              <a:latin typeface="Arial" pitchFamily="34" charset="0"/>
              <a:cs typeface="Arial" pitchFamily="34" charset="0"/>
            </a:endParaRPr>
          </a:p>
        </p:txBody>
      </p:sp>
      <p:sp>
        <p:nvSpPr>
          <p:cNvPr id="34819" name="Rectangle 3"/>
          <p:cNvSpPr>
            <a:spLocks noGrp="1" noChangeArrowheads="1"/>
          </p:cNvSpPr>
          <p:nvPr>
            <p:ph idx="1"/>
          </p:nvPr>
        </p:nvSpPr>
        <p:spPr>
          <a:xfrm>
            <a:off x="228600" y="1524000"/>
            <a:ext cx="8686799" cy="4993193"/>
          </a:xfrm>
        </p:spPr>
        <p:txBody>
          <a:bodyPr>
            <a:normAutofit/>
          </a:bodyPr>
          <a:lstStyle/>
          <a:p>
            <a:pPr marL="0" indent="0" eaLnBrk="1" hangingPunct="1">
              <a:lnSpc>
                <a:spcPct val="70000"/>
              </a:lnSpc>
              <a:spcBef>
                <a:spcPct val="0"/>
              </a:spcBef>
              <a:buNone/>
              <a:defRPr/>
            </a:pPr>
            <a:r>
              <a:rPr lang="ru-RU" altLang="en-US" sz="3600" b="1" dirty="0">
                <a:latin typeface="Arial" pitchFamily="34" charset="0"/>
                <a:cs typeface="Arial" pitchFamily="34" charset="0"/>
              </a:rPr>
              <a:t>Ежемесячно проверяйте и ищите возможные источники распространения свинца.</a:t>
            </a:r>
            <a:r>
              <a:rPr lang="en-US" altLang="en-US" sz="3600" b="1" dirty="0">
                <a:latin typeface="Arial" pitchFamily="34" charset="0"/>
                <a:cs typeface="Arial" pitchFamily="34" charset="0"/>
              </a:rPr>
              <a:t>*</a:t>
            </a:r>
          </a:p>
          <a:p>
            <a:pPr marL="0" indent="0" eaLnBrk="1" hangingPunct="1">
              <a:lnSpc>
                <a:spcPct val="70000"/>
              </a:lnSpc>
              <a:spcBef>
                <a:spcPct val="0"/>
              </a:spcBef>
              <a:buFont typeface="Wingdings" panose="05000000000000000000" pitchFamily="2" charset="2"/>
              <a:buNone/>
              <a:defRPr/>
            </a:pPr>
            <a:endParaRPr lang="en-US" altLang="en-US" sz="3600" dirty="0">
              <a:latin typeface="Arial" pitchFamily="34" charset="0"/>
              <a:cs typeface="Arial" pitchFamily="34" charset="0"/>
            </a:endParaRPr>
          </a:p>
          <a:p>
            <a:pPr marL="0" indent="0" eaLnBrk="1" hangingPunct="1">
              <a:lnSpc>
                <a:spcPct val="70000"/>
              </a:lnSpc>
              <a:spcBef>
                <a:spcPct val="0"/>
              </a:spcBef>
              <a:buNone/>
              <a:defRPr/>
            </a:pPr>
            <a:r>
              <a:rPr lang="en-US" altLang="en-US" sz="3600" dirty="0">
                <a:latin typeface="Arial" pitchFamily="34" charset="0"/>
                <a:cs typeface="Arial" pitchFamily="34" charset="0"/>
              </a:rPr>
              <a:t>*</a:t>
            </a:r>
            <a:r>
              <a:rPr lang="ru-RU" altLang="en-US" sz="3600" dirty="0">
                <a:latin typeface="Arial" pitchFamily="34" charset="0"/>
                <a:cs typeface="Arial" pitchFamily="34" charset="0"/>
              </a:rPr>
              <a:t>См. раздел «Потенциальные источники воздействия свинца» в брошюре.</a:t>
            </a:r>
            <a:endParaRPr lang="en-US" altLang="en-US" sz="3600" dirty="0">
              <a:latin typeface="Arial" pitchFamily="34" charset="0"/>
              <a:cs typeface="Arial" pitchFamily="34" charset="0"/>
            </a:endParaRPr>
          </a:p>
        </p:txBody>
      </p:sp>
      <p:sp>
        <p:nvSpPr>
          <p:cNvPr id="21506"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F44A79FC-57C6-41B2-A528-A01A8235A8A5}" type="slidenum">
              <a:rPr lang="en-US" altLang="en-US" sz="1000"/>
              <a:pPr>
                <a:spcBef>
                  <a:spcPct val="0"/>
                </a:spcBef>
                <a:buClrTx/>
                <a:buSzTx/>
                <a:buFontTx/>
                <a:buNone/>
              </a:pPr>
              <a:t>77</a:t>
            </a:fld>
            <a:endParaRPr lang="en-US" altLang="en-US" sz="1000"/>
          </a:p>
        </p:txBody>
      </p:sp>
      <p:pic>
        <p:nvPicPr>
          <p:cNvPr id="21509" name="Picture 4" descr="graphics 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886200"/>
            <a:ext cx="3745064" cy="239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385594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BC983A72-005D-4C10-A1BB-8ABC30088A0F}" type="slidenum">
              <a:rPr lang="en-US" altLang="en-US" sz="1000"/>
              <a:pPr>
                <a:spcBef>
                  <a:spcPct val="0"/>
                </a:spcBef>
                <a:buClrTx/>
                <a:buSzTx/>
                <a:buFontTx/>
                <a:buNone/>
              </a:pPr>
              <a:t>78</a:t>
            </a:fld>
            <a:endParaRPr lang="en-US" altLang="en-US" sz="1000"/>
          </a:p>
        </p:txBody>
      </p:sp>
      <p:sp>
        <p:nvSpPr>
          <p:cNvPr id="24579" name="Rectangle 2"/>
          <p:cNvSpPr>
            <a:spLocks noGrp="1" noChangeArrowheads="1"/>
          </p:cNvSpPr>
          <p:nvPr>
            <p:ph type="title"/>
          </p:nvPr>
        </p:nvSpPr>
        <p:spPr>
          <a:xfrm>
            <a:off x="0" y="1"/>
            <a:ext cx="9144000" cy="838199"/>
          </a:xfrm>
        </p:spPr>
        <p:txBody>
          <a:bodyPr>
            <a:normAutofit/>
          </a:bodyPr>
          <a:lstStyle/>
          <a:p>
            <a:pPr eaLnBrk="1" hangingPunct="1"/>
            <a:r>
              <a:rPr lang="ru-RU" altLang="en-US" sz="3600" b="1" dirty="0">
                <a:latin typeface="Arial" pitchFamily="34" charset="0"/>
                <a:cs typeface="Arial" pitchFamily="34" charset="0"/>
              </a:rPr>
              <a:t>Свинец в водопроводной воде</a:t>
            </a:r>
            <a:endParaRPr lang="en-US" altLang="en-US" sz="3600" b="1" dirty="0">
              <a:latin typeface="Arial" pitchFamily="34" charset="0"/>
              <a:cs typeface="Arial" pitchFamily="34" charset="0"/>
            </a:endParaRPr>
          </a:p>
        </p:txBody>
      </p:sp>
      <p:sp>
        <p:nvSpPr>
          <p:cNvPr id="24580" name="Rectangle 3"/>
          <p:cNvSpPr>
            <a:spLocks noGrp="1" noChangeArrowheads="1"/>
          </p:cNvSpPr>
          <p:nvPr>
            <p:ph type="body" idx="1"/>
          </p:nvPr>
        </p:nvSpPr>
        <p:spPr>
          <a:xfrm>
            <a:off x="76200" y="838200"/>
            <a:ext cx="8915400" cy="5518150"/>
          </a:xfrm>
        </p:spPr>
        <p:txBody>
          <a:bodyPr>
            <a:normAutofit lnSpcReduction="10000"/>
          </a:bodyPr>
          <a:lstStyle/>
          <a:p>
            <a:pPr marL="0" indent="0" eaLnBrk="1" hangingPunct="1">
              <a:lnSpc>
                <a:spcPct val="90000"/>
              </a:lnSpc>
              <a:spcBef>
                <a:spcPts val="600"/>
              </a:spcBef>
              <a:spcAft>
                <a:spcPts val="600"/>
              </a:spcAft>
              <a:buNone/>
            </a:pPr>
            <a:r>
              <a:rPr lang="ru-RU" altLang="en-US" sz="3000" b="1" dirty="0">
                <a:latin typeface="Arial" pitchFamily="34" charset="0"/>
                <a:cs typeface="Arial" pitchFamily="34" charset="0"/>
              </a:rPr>
              <a:t>Б</a:t>
            </a:r>
            <a:r>
              <a:rPr lang="ru-RU" altLang="en-US" sz="3200" b="1" i="1" dirty="0">
                <a:latin typeface="Arial" pitchFamily="34" charset="0"/>
                <a:cs typeface="Arial" pitchFamily="34" charset="0"/>
              </a:rPr>
              <a:t>о</a:t>
            </a:r>
            <a:r>
              <a:rPr lang="ru-RU" altLang="en-US" sz="3000" b="1" dirty="0">
                <a:latin typeface="Arial" pitchFamily="34" charset="0"/>
                <a:cs typeface="Arial" pitchFamily="34" charset="0"/>
              </a:rPr>
              <a:t>льшая часть водопроводной воды в Калифорнии не содержит свинца, НО единственный способ удостовериться в этом – проверить.</a:t>
            </a:r>
            <a:endParaRPr lang="en-US" altLang="en-US" sz="3000" b="1" dirty="0">
              <a:latin typeface="Arial" pitchFamily="34" charset="0"/>
              <a:cs typeface="Arial" pitchFamily="34" charset="0"/>
            </a:endParaRPr>
          </a:p>
          <a:p>
            <a:pPr marR="0">
              <a:lnSpc>
                <a:spcPct val="107000"/>
              </a:lnSpc>
              <a:spcBef>
                <a:spcPts val="600"/>
              </a:spcBef>
              <a:spcAft>
                <a:spcPts val="600"/>
              </a:spcAft>
              <a:buClrTx/>
              <a:buFont typeface="Arial" panose="020B0604020202020204" pitchFamily="34" charset="0"/>
              <a:buChar char="•"/>
            </a:pPr>
            <a:r>
              <a:rPr lang="ru-RU" sz="2300" dirty="0">
                <a:latin typeface="Arial" pitchFamily="34" charset="0"/>
                <a:ea typeface="Calibri" panose="020F0502020204030204" pitchFamily="34" charset="0"/>
                <a:cs typeface="Arial" pitchFamily="34" charset="0"/>
              </a:rPr>
              <a:t>Лицензированные детские сады, работающие в зданиях, построенных до 2010 года, должны пройти тестирование водопроводной воды на содержание свинца в период с 1 января 2020 года по 1 января 2023 года, а потом повторять тестирование каждые пять лет, а также должны информировать родителей о результатах тестирования.</a:t>
            </a:r>
            <a:endParaRPr lang="en-US" sz="2300" dirty="0">
              <a:latin typeface="Arial" pitchFamily="34" charset="0"/>
              <a:ea typeface="Calibri" panose="020F0502020204030204" pitchFamily="34" charset="0"/>
              <a:cs typeface="Arial" pitchFamily="34" charset="0"/>
            </a:endParaRPr>
          </a:p>
          <a:p>
            <a:pPr marR="0">
              <a:lnSpc>
                <a:spcPct val="107000"/>
              </a:lnSpc>
              <a:spcBef>
                <a:spcPts val="600"/>
              </a:spcBef>
              <a:spcAft>
                <a:spcPts val="600"/>
              </a:spcAft>
              <a:buClrTx/>
              <a:buFont typeface="Arial" panose="020B0604020202020204" pitchFamily="34" charset="0"/>
              <a:buChar char="•"/>
            </a:pPr>
            <a:r>
              <a:rPr lang="ru-RU" sz="2300" dirty="0">
                <a:latin typeface="Arial" pitchFamily="34" charset="0"/>
                <a:ea typeface="Calibri" panose="020F0502020204030204" pitchFamily="34" charset="0"/>
                <a:cs typeface="Arial" pitchFamily="34" charset="0"/>
              </a:rPr>
              <a:t>Свяжитесь с местным отделом общественного здравоохранения или с сотрудником агентства по лицензированию для получения информации о тестировании воды.</a:t>
            </a:r>
            <a:endParaRPr lang="ru-RU" sz="2300" dirty="0">
              <a:effectLst/>
              <a:latin typeface="Arial" pitchFamily="34" charset="0"/>
              <a:ea typeface="Calibri" panose="020F0502020204030204" pitchFamily="34" charset="0"/>
              <a:cs typeface="Arial" pitchFamily="34" charset="0"/>
            </a:endParaRPr>
          </a:p>
        </p:txBody>
      </p:sp>
    </p:spTree>
    <p:custDataLst>
      <p:tags r:id="rId1"/>
    </p:custDataLst>
    <p:extLst>
      <p:ext uri="{BB962C8B-B14F-4D97-AF65-F5344CB8AC3E}">
        <p14:creationId xmlns:p14="http://schemas.microsoft.com/office/powerpoint/2010/main" val="8262373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
            <a:ext cx="9144000" cy="761999"/>
          </a:xfrm>
        </p:spPr>
        <p:txBody>
          <a:bodyPr>
            <a:normAutofit/>
          </a:bodyPr>
          <a:lstStyle/>
          <a:p>
            <a:pPr eaLnBrk="1" hangingPunct="1"/>
            <a:r>
              <a:rPr lang="ru-RU" altLang="en-US" sz="3600" b="1" dirty="0">
                <a:latin typeface="Arial" pitchFamily="34" charset="0"/>
                <a:cs typeface="Arial" pitchFamily="34" charset="0"/>
              </a:rPr>
              <a:t>Свинец в водопроводной воде</a:t>
            </a:r>
            <a:endParaRPr lang="en-US" altLang="en-US" sz="3600" b="1" dirty="0">
              <a:latin typeface="Arial" pitchFamily="34" charset="0"/>
              <a:cs typeface="Arial" pitchFamily="34" charset="0"/>
            </a:endParaRPr>
          </a:p>
        </p:txBody>
      </p:sp>
      <p:sp>
        <p:nvSpPr>
          <p:cNvPr id="24580" name="Rectangle 3"/>
          <p:cNvSpPr>
            <a:spLocks noGrp="1" noChangeArrowheads="1"/>
          </p:cNvSpPr>
          <p:nvPr>
            <p:ph type="body" idx="1"/>
          </p:nvPr>
        </p:nvSpPr>
        <p:spPr>
          <a:xfrm>
            <a:off x="0" y="762000"/>
            <a:ext cx="8991600" cy="6096000"/>
          </a:xfrm>
        </p:spPr>
        <p:txBody>
          <a:bodyPr>
            <a:normAutofit/>
          </a:bodyPr>
          <a:lstStyle/>
          <a:p>
            <a:pPr marL="0" indent="0" eaLnBrk="1" hangingPunct="1">
              <a:lnSpc>
                <a:spcPct val="90000"/>
              </a:lnSpc>
              <a:buNone/>
            </a:pPr>
            <a:r>
              <a:rPr lang="ru-RU" altLang="en-US" sz="3000" dirty="0">
                <a:latin typeface="Calibri" panose="020F0502020204030204" pitchFamily="34" charset="0"/>
              </a:rPr>
              <a:t>	</a:t>
            </a:r>
            <a:r>
              <a:rPr lang="ru-RU" altLang="en-US" sz="2400" dirty="0">
                <a:latin typeface="Arial" pitchFamily="34" charset="0"/>
                <a:cs typeface="Arial" pitchFamily="34" charset="0"/>
              </a:rPr>
              <a:t>Для уменьшения потенциального воздействия 	свинца в водопроводной воде</a:t>
            </a:r>
            <a:r>
              <a:rPr lang="en-US" altLang="en-US" sz="2400" dirty="0">
                <a:latin typeface="Arial" pitchFamily="34" charset="0"/>
                <a:cs typeface="Arial" pitchFamily="34" charset="0"/>
              </a:rPr>
              <a:t>:</a:t>
            </a:r>
          </a:p>
          <a:p>
            <a:pPr lvl="1" eaLnBrk="1" hangingPunct="1">
              <a:lnSpc>
                <a:spcPct val="90000"/>
              </a:lnSpc>
              <a:buFont typeface="Arial" panose="020B0604020202020204" pitchFamily="34" charset="0"/>
              <a:buChar char="•"/>
            </a:pPr>
            <a:r>
              <a:rPr lang="ru-RU" altLang="en-US" sz="2200" dirty="0">
                <a:latin typeface="Arial" pitchFamily="34" charset="0"/>
                <a:cs typeface="Arial" pitchFamily="34" charset="0"/>
              </a:rPr>
              <a:t>Пропустите через трубы проточную воду, пока она не станет холодной (обычно не менее 30 секунд и не более нескольких минут, или дольше, если воду не включали в течение 6 или более часов).</a:t>
            </a:r>
            <a:endParaRPr lang="en-US" altLang="en-US" sz="2200" dirty="0">
              <a:latin typeface="Arial" pitchFamily="34" charset="0"/>
              <a:cs typeface="Arial" pitchFamily="34" charset="0"/>
            </a:endParaRPr>
          </a:p>
          <a:p>
            <a:pPr lvl="1" eaLnBrk="1" hangingPunct="1">
              <a:lnSpc>
                <a:spcPct val="90000"/>
              </a:lnSpc>
              <a:buFont typeface="Arial" panose="020B0604020202020204" pitchFamily="34" charset="0"/>
              <a:buChar char="•"/>
            </a:pPr>
            <a:r>
              <a:rPr lang="ru-RU" altLang="en-US" sz="2200" dirty="0">
                <a:latin typeface="Arial" pitchFamily="34" charset="0"/>
                <a:cs typeface="Arial" pitchFamily="34" charset="0"/>
              </a:rPr>
              <a:t>Используйте только холодную водопроводную воду для приготовления пищи, питья и приготовления детской смеси (если используется в качестве альтернативы грудному вскармливанию).</a:t>
            </a:r>
            <a:endParaRPr lang="en-US" altLang="en-US" sz="2200" dirty="0">
              <a:latin typeface="Arial" pitchFamily="34" charset="0"/>
              <a:cs typeface="Arial" pitchFamily="34" charset="0"/>
            </a:endParaRPr>
          </a:p>
          <a:p>
            <a:pPr lvl="1" eaLnBrk="1" hangingPunct="1">
              <a:lnSpc>
                <a:spcPct val="90000"/>
              </a:lnSpc>
              <a:buFont typeface="Arial" panose="020B0604020202020204" pitchFamily="34" charset="0"/>
              <a:buChar char="•"/>
            </a:pPr>
            <a:r>
              <a:rPr lang="ru-RU" altLang="en-US" sz="2200" dirty="0">
                <a:latin typeface="Arial" pitchFamily="34" charset="0"/>
                <a:cs typeface="Arial" pitchFamily="34" charset="0"/>
              </a:rPr>
              <a:t>При использовании водяного фильтра обязательно используйте сертифицированный </a:t>
            </a:r>
            <a:r>
              <a:rPr lang="ru-RU" sz="2200" dirty="0">
                <a:latin typeface="Arial" pitchFamily="34" charset="0"/>
                <a:cs typeface="Arial" pitchFamily="34" charset="0"/>
              </a:rPr>
              <a:t>Национальным санитарным фондом США</a:t>
            </a:r>
            <a:r>
              <a:rPr lang="ru-RU" sz="2200" b="1" dirty="0">
                <a:latin typeface="Arial" pitchFamily="34" charset="0"/>
                <a:cs typeface="Arial" pitchFamily="34" charset="0"/>
              </a:rPr>
              <a:t> </a:t>
            </a:r>
            <a:r>
              <a:rPr lang="en-US" altLang="en-US" sz="2200" dirty="0">
                <a:latin typeface="Arial" pitchFamily="34" charset="0"/>
                <a:cs typeface="Arial" pitchFamily="34" charset="0"/>
              </a:rPr>
              <a:t>(National Sanitation Foundation - </a:t>
            </a:r>
            <a:r>
              <a:rPr lang="ru-RU" altLang="en-US" sz="2200" dirty="0">
                <a:latin typeface="Arial" pitchFamily="34" charset="0"/>
                <a:cs typeface="Arial" pitchFamily="34" charset="0"/>
              </a:rPr>
              <a:t>NSF</a:t>
            </a:r>
            <a:r>
              <a:rPr lang="en-US" altLang="en-US" sz="2200" dirty="0">
                <a:latin typeface="Arial" pitchFamily="34" charset="0"/>
                <a:cs typeface="Arial" pitchFamily="34" charset="0"/>
              </a:rPr>
              <a:t>) </a:t>
            </a:r>
            <a:r>
              <a:rPr lang="ru-RU" altLang="en-US" sz="2200" dirty="0">
                <a:latin typeface="Arial" pitchFamily="34" charset="0"/>
                <a:cs typeface="Arial" pitchFamily="34" charset="0"/>
              </a:rPr>
              <a:t>фильтр, который удаляет свинец. Заменяйте фильтр для воды в соответствии с инструкциями производителя.</a:t>
            </a:r>
            <a:endParaRPr lang="en-US" altLang="en-US" sz="220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728130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685800"/>
          </a:xfrm>
          <a:solidFill>
            <a:srgbClr val="8DC63F"/>
          </a:solidFill>
        </p:spPr>
        <p:txBody>
          <a:bodyPr>
            <a:normAutofit/>
          </a:bodyPr>
          <a:lstStyle/>
          <a:p>
            <a:r>
              <a:rPr lang="ru-RU" sz="3600" b="1" dirty="0">
                <a:latin typeface="Arial" pitchFamily="34" charset="0"/>
                <a:cs typeface="Arial" pitchFamily="34" charset="0"/>
              </a:rPr>
              <a:t>От </a:t>
            </a:r>
            <a:r>
              <a:rPr lang="en-US" sz="3600" b="1" dirty="0">
                <a:latin typeface="Arial" pitchFamily="34" charset="0"/>
                <a:cs typeface="Arial" pitchFamily="34" charset="0"/>
              </a:rPr>
              <a:t>4</a:t>
            </a:r>
            <a:r>
              <a:rPr lang="ru-RU" sz="3600" b="1" dirty="0">
                <a:latin typeface="Arial" pitchFamily="34" charset="0"/>
                <a:cs typeface="Arial" pitchFamily="34" charset="0"/>
              </a:rPr>
              <a:t> до </a:t>
            </a:r>
            <a:r>
              <a:rPr lang="en-US" sz="3600" b="1" dirty="0">
                <a:latin typeface="Arial" pitchFamily="34" charset="0"/>
                <a:cs typeface="Arial" pitchFamily="34" charset="0"/>
              </a:rPr>
              <a:t>6</a:t>
            </a:r>
            <a:r>
              <a:rPr lang="ru-RU" sz="3600" b="1" dirty="0">
                <a:latin typeface="Arial" pitchFamily="34" charset="0"/>
                <a:cs typeface="Arial" pitchFamily="34" charset="0"/>
              </a:rPr>
              <a:t> месяцев</a:t>
            </a:r>
            <a:endParaRPr lang="en-US" sz="3600" dirty="0"/>
          </a:p>
        </p:txBody>
      </p:sp>
      <p:graphicFrame>
        <p:nvGraphicFramePr>
          <p:cNvPr id="5" name="Table 4"/>
          <p:cNvGraphicFramePr>
            <a:graphicFrameLocks noGrp="1"/>
          </p:cNvGraphicFramePr>
          <p:nvPr/>
        </p:nvGraphicFramePr>
        <p:xfrm>
          <a:off x="0" y="609600"/>
          <a:ext cx="9144000" cy="6248400"/>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155299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4953000">
                  <a:extLst>
                    <a:ext uri="{9D8B030D-6E8A-4147-A177-3AD203B41FA5}">
                      <a16:colId xmlns:a16="http://schemas.microsoft.com/office/drawing/2014/main" val="20003"/>
                    </a:ext>
                  </a:extLst>
                </a:gridCol>
              </a:tblGrid>
              <a:tr h="641728">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606672">
                <a:tc>
                  <a:txBody>
                    <a:bodyPr/>
                    <a:lstStyle/>
                    <a:p>
                      <a:r>
                        <a:rPr lang="ru-RU" sz="1600" b="0" dirty="0">
                          <a:latin typeface="Arial" pitchFamily="34" charset="0"/>
                          <a:cs typeface="Arial" pitchFamily="34" charset="0"/>
                        </a:rPr>
                        <a:t>От </a:t>
                      </a:r>
                      <a:r>
                        <a:rPr lang="en-US" sz="1600" b="0" dirty="0">
                          <a:latin typeface="Arial" pitchFamily="34" charset="0"/>
                          <a:cs typeface="Arial" pitchFamily="34" charset="0"/>
                        </a:rPr>
                        <a:t>4</a:t>
                      </a:r>
                      <a:endParaRPr lang="ru-RU" sz="1600" b="0" dirty="0">
                        <a:latin typeface="Arial" pitchFamily="34" charset="0"/>
                        <a:cs typeface="Arial" pitchFamily="34" charset="0"/>
                      </a:endParaRPr>
                    </a:p>
                    <a:p>
                      <a:r>
                        <a:rPr lang="ru-RU" sz="1600" b="0" dirty="0">
                          <a:latin typeface="Arial" pitchFamily="34" charset="0"/>
                          <a:cs typeface="Arial" pitchFamily="34" charset="0"/>
                        </a:rPr>
                        <a:t>до </a:t>
                      </a:r>
                      <a:r>
                        <a:rPr lang="en-US" sz="1600" b="0" dirty="0">
                          <a:latin typeface="Arial" pitchFamily="34" charset="0"/>
                          <a:cs typeface="Arial" pitchFamily="34" charset="0"/>
                        </a:rPr>
                        <a:t>6 </a:t>
                      </a:r>
                      <a:r>
                        <a:rPr lang="ru-RU" sz="1600" b="0" dirty="0">
                          <a:latin typeface="Arial" pitchFamily="34" charset="0"/>
                          <a:cs typeface="Arial" pitchFamily="34" charset="0"/>
                        </a:rPr>
                        <a:t>меся-цев</a:t>
                      </a:r>
                      <a:endParaRPr lang="en-US" sz="1600" b="0" dirty="0">
                        <a:latin typeface="Arial" pitchFamily="34" charset="0"/>
                        <a:cs typeface="Arial" pitchFamily="34" charset="0"/>
                      </a:endParaRPr>
                    </a:p>
                    <a:p>
                      <a:endParaRPr lang="en-US" sz="1600" b="0" dirty="0">
                        <a:latin typeface="Arial" pitchFamily="34" charset="0"/>
                        <a:cs typeface="Arial" pitchFamily="34" charset="0"/>
                      </a:endParaRPr>
                    </a:p>
                  </a:txBody>
                  <a:tcPr/>
                </a:tc>
                <a:tc>
                  <a:txBody>
                    <a:bodyPr/>
                    <a:lstStyle/>
                    <a:p>
                      <a:pPr>
                        <a:buFont typeface="Arial" pitchFamily="34" charset="0"/>
                        <a:buChar char="•"/>
                      </a:pPr>
                      <a:r>
                        <a:rPr lang="en-US" sz="1800" b="0"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Сидит с минимальной поддержкой</a:t>
                      </a:r>
                      <a:endParaRPr lang="en-US" sz="1600" b="0" i="0" u="none" strike="noStrike" kern="1200" dirty="0">
                        <a:solidFill>
                          <a:schemeClr val="dk1"/>
                        </a:solidFill>
                        <a:latin typeface="Arial" pitchFamily="34" charset="0"/>
                        <a:ea typeface="+mn-ea"/>
                        <a:cs typeface="Arial" pitchFamily="34" charset="0"/>
                      </a:endParaRPr>
                    </a:p>
                    <a:p>
                      <a:pPr>
                        <a:buFont typeface="Arial" pitchFamily="34" charset="0"/>
                        <a:buChar char="•"/>
                      </a:pPr>
                      <a:r>
                        <a:rPr lang="en-US"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Играет обеими</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руками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Достаёт</a:t>
                      </a:r>
                      <a:r>
                        <a:rPr lang="ru-RU" sz="1600" b="0" i="0" u="none" strike="noStrike" kern="1200" baseline="0" dirty="0">
                          <a:solidFill>
                            <a:schemeClr val="dk1"/>
                          </a:solidFill>
                          <a:latin typeface="Arial" pitchFamily="34" charset="0"/>
                          <a:ea typeface="+mn-ea"/>
                          <a:cs typeface="Arial" pitchFamily="34" charset="0"/>
                        </a:rPr>
                        <a:t> предметы</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Начинает всё брать в рот</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Всё больше интересуется</a:t>
                      </a:r>
                      <a:r>
                        <a:rPr lang="ru-RU" sz="1600" b="0" i="0" u="none" strike="noStrike" kern="1200" baseline="0" dirty="0">
                          <a:solidFill>
                            <a:schemeClr val="dk1"/>
                          </a:solidFill>
                          <a:latin typeface="Arial" pitchFamily="34" charset="0"/>
                          <a:ea typeface="+mn-ea"/>
                          <a:cs typeface="Arial" pitchFamily="34" charset="0"/>
                        </a:rPr>
                        <a:t> происходя-щим вокруг</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Хочет пробоват</a:t>
                      </a:r>
                      <a:r>
                        <a:rPr lang="ru-RU" sz="1600" b="0" i="0" u="none" strike="noStrike" kern="1200" baseline="0" dirty="0">
                          <a:solidFill>
                            <a:schemeClr val="dk1"/>
                          </a:solidFill>
                          <a:latin typeface="Arial" pitchFamily="34" charset="0"/>
                          <a:ea typeface="+mn-ea"/>
                          <a:cs typeface="Arial" pitchFamily="34" charset="0"/>
                        </a:rPr>
                        <a:t>ь на вкус, </a:t>
                      </a:r>
                      <a:r>
                        <a:rPr lang="ru-RU" sz="1600" b="0" i="0" u="none" strike="noStrike" kern="1200" dirty="0">
                          <a:solidFill>
                            <a:schemeClr val="dk1"/>
                          </a:solidFill>
                          <a:latin typeface="Arial" pitchFamily="34" charset="0"/>
                          <a:ea typeface="+mn-ea"/>
                          <a:cs typeface="Arial" pitchFamily="34" charset="0"/>
                        </a:rPr>
                        <a:t>трогать и трясти предметы</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Травмы при езде в автомобиле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Падения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Ожоги от горячих жидкостей</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Может подавиться</a:t>
                      </a:r>
                      <a:r>
                        <a:rPr lang="ru-RU" sz="1600" b="0" i="0" u="none" strike="noStrike" kern="1200" baseline="0" dirty="0">
                          <a:solidFill>
                            <a:schemeClr val="dk1"/>
                          </a:solidFill>
                          <a:latin typeface="Arial" pitchFamily="34" charset="0"/>
                          <a:ea typeface="+mn-ea"/>
                          <a:cs typeface="Arial" pitchFamily="34" charset="0"/>
                        </a:rPr>
                        <a:t> и </a:t>
                      </a:r>
                      <a:r>
                        <a:rPr lang="ru-RU" sz="1600" b="0" i="0" u="none" strike="noStrike" kern="1200" dirty="0">
                          <a:solidFill>
                            <a:schemeClr val="dk1"/>
                          </a:solidFill>
                          <a:latin typeface="Arial" pitchFamily="34" charset="0"/>
                          <a:ea typeface="+mn-ea"/>
                          <a:cs typeface="Arial" pitchFamily="34" charset="0"/>
                        </a:rPr>
                        <a:t> задохнуться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Синдром внезапной детской смерти</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СВДС)</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1"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Синдром детского сотрясения (СДС)/Синдром встряхнутого ребёнка (SBS)</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20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Должны использоваться только сертифицированные детские сидения безопасности, правильно установленные против движения на заднем сидении автомобиля.</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Никогда не оставляйте младенцев без присмотра в кроватках, в местах смены</a:t>
                      </a:r>
                      <a:r>
                        <a:rPr lang="ru-RU" sz="1600" b="0" i="0" u="none" strike="noStrike" kern="1200" baseline="0" dirty="0">
                          <a:solidFill>
                            <a:schemeClr val="dk1"/>
                          </a:solidFill>
                          <a:latin typeface="Arial" pitchFamily="34" charset="0"/>
                          <a:ea typeface="+mn-ea"/>
                          <a:cs typeface="Arial" pitchFamily="34" charset="0"/>
                        </a:rPr>
                        <a:t> подгузников</a:t>
                      </a:r>
                      <a:r>
                        <a:rPr lang="ru-RU" sz="1600" b="0" i="0" u="none" strike="noStrike" kern="1200" dirty="0">
                          <a:solidFill>
                            <a:schemeClr val="dk1"/>
                          </a:solidFill>
                          <a:latin typeface="Arial" pitchFamily="34" charset="0"/>
                          <a:ea typeface="+mn-ea"/>
                          <a:cs typeface="Arial" pitchFamily="34" charset="0"/>
                        </a:rPr>
                        <a:t>, на диванах, стульях или на любой другой возвышающейся поверхности.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Всегда проверяйте температуру воды перед купанием младенца.</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Установите температуру горячей водопроводной воды ниже 120</a:t>
                      </a:r>
                      <a:r>
                        <a:rPr lang="ru-RU" sz="1600" kern="1200" dirty="0">
                          <a:solidFill>
                            <a:schemeClr val="dk1"/>
                          </a:solidFill>
                          <a:latin typeface="Arial" pitchFamily="34" charset="0"/>
                          <a:ea typeface="+mn-ea"/>
                          <a:cs typeface="Arial" pitchFamily="34" charset="0"/>
                        </a:rPr>
                        <a:t>℉.</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Храните мелкие предметы и игрушки подальше от ребёнка.</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Кладите младенца спать на спину в пустую кроватку на твердый матрас.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Организуя спальное место для младенца, не используйте мягкие постельные принадлежности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Никогда не встряхивайте ребёнка, даже играя.</a:t>
                      </a:r>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4267200" y="1371600"/>
            <a:ext cx="4876800" cy="52578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40524778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BAB11D7F-B4BB-4B9D-81A6-9F8E5530B00A}" type="slidenum">
              <a:rPr lang="en-US" altLang="en-US" sz="1000"/>
              <a:pPr>
                <a:spcBef>
                  <a:spcPct val="0"/>
                </a:spcBef>
                <a:buClrTx/>
                <a:buSzTx/>
                <a:buFontTx/>
                <a:buNone/>
              </a:pPr>
              <a:t>80</a:t>
            </a:fld>
            <a:endParaRPr lang="en-US" altLang="en-US" sz="1000"/>
          </a:p>
        </p:txBody>
      </p:sp>
      <p:sp>
        <p:nvSpPr>
          <p:cNvPr id="23555" name="Rectangle 2"/>
          <p:cNvSpPr>
            <a:spLocks noGrp="1" noChangeArrowheads="1"/>
          </p:cNvSpPr>
          <p:nvPr>
            <p:ph type="title"/>
          </p:nvPr>
        </p:nvSpPr>
        <p:spPr>
          <a:xfrm>
            <a:off x="0" y="1"/>
            <a:ext cx="9144000" cy="1066799"/>
          </a:xfrm>
        </p:spPr>
        <p:txBody>
          <a:bodyPr>
            <a:normAutofit/>
          </a:bodyPr>
          <a:lstStyle/>
          <a:p>
            <a:pPr algn="ctr" eaLnBrk="1" hangingPunct="1"/>
            <a:r>
              <a:rPr lang="ru-RU" altLang="en-US" sz="3600" b="1" dirty="0">
                <a:latin typeface="Arial" pitchFamily="34" charset="0"/>
                <a:cs typeface="Arial" pitchFamily="34" charset="0"/>
              </a:rPr>
              <a:t>Свинец и питание</a:t>
            </a:r>
            <a:endParaRPr lang="en-US" altLang="en-US" sz="3600" b="1" dirty="0">
              <a:latin typeface="Arial" pitchFamily="34" charset="0"/>
              <a:cs typeface="Arial" pitchFamily="34" charset="0"/>
            </a:endParaRPr>
          </a:p>
        </p:txBody>
      </p:sp>
      <p:sp>
        <p:nvSpPr>
          <p:cNvPr id="23556" name="Rectangle 3"/>
          <p:cNvSpPr>
            <a:spLocks noGrp="1" noChangeArrowheads="1"/>
          </p:cNvSpPr>
          <p:nvPr>
            <p:ph type="body" idx="1"/>
          </p:nvPr>
        </p:nvSpPr>
        <p:spPr>
          <a:xfrm>
            <a:off x="152400" y="3276600"/>
            <a:ext cx="8763000" cy="3048000"/>
          </a:xfrm>
        </p:spPr>
        <p:txBody>
          <a:bodyPr>
            <a:normAutofit/>
          </a:bodyPr>
          <a:lstStyle/>
          <a:p>
            <a:pPr eaLnBrk="1" hangingPunct="1">
              <a:lnSpc>
                <a:spcPct val="90000"/>
              </a:lnSpc>
              <a:buClrTx/>
              <a:buFont typeface="Wingdings" panose="05000000000000000000" pitchFamily="2" charset="2"/>
              <a:buChar char="§"/>
            </a:pPr>
            <a:r>
              <a:rPr lang="ru-RU" altLang="en-US" sz="3000" dirty="0">
                <a:latin typeface="Arial" pitchFamily="34" charset="0"/>
                <a:cs typeface="Arial" pitchFamily="34" charset="0"/>
              </a:rPr>
              <a:t>Во время любой еды обязательно сервируйте разнообразные полезные продукты питания, особенно богатые железом, кальцием и витамином С.</a:t>
            </a:r>
            <a:endParaRPr lang="en-US" altLang="en-US" sz="3000" dirty="0">
              <a:latin typeface="Arial" pitchFamily="34" charset="0"/>
              <a:cs typeface="Arial" pitchFamily="34" charset="0"/>
            </a:endParaRPr>
          </a:p>
          <a:p>
            <a:pPr eaLnBrk="1" hangingPunct="1">
              <a:lnSpc>
                <a:spcPct val="90000"/>
              </a:lnSpc>
              <a:buClrTx/>
              <a:buFont typeface="Wingdings" panose="05000000000000000000" pitchFamily="2" charset="2"/>
              <a:buChar char="§"/>
            </a:pPr>
            <a:r>
              <a:rPr lang="ru-RU" altLang="en-US" sz="3000" dirty="0">
                <a:latin typeface="Arial" pitchFamily="34" charset="0"/>
                <a:cs typeface="Arial" pitchFamily="34" charset="0"/>
              </a:rPr>
              <a:t>Более подробная информация о питании будет рассмотрена в 3-й части тренинга.</a:t>
            </a:r>
          </a:p>
        </p:txBody>
      </p:sp>
      <p:pic>
        <p:nvPicPr>
          <p:cNvPr id="23557" name="Picture 1"/>
          <p:cNvPicPr>
            <a:picLocks noChangeAspect="1"/>
          </p:cNvPicPr>
          <p:nvPr/>
        </p:nvPicPr>
        <p:blipFill>
          <a:blip r:embed="rId4" cstate="print">
            <a:extLst>
              <a:ext uri="{28A0092B-C50C-407E-A947-70E740481C1C}">
                <a14:useLocalDpi xmlns:a14="http://schemas.microsoft.com/office/drawing/2010/main" val="0"/>
              </a:ext>
            </a:extLst>
          </a:blip>
          <a:srcRect l="5737" t="9956" b="4071"/>
          <a:stretch>
            <a:fillRect/>
          </a:stretch>
        </p:blipFill>
        <p:spPr bwMode="auto">
          <a:xfrm>
            <a:off x="2819400" y="1066800"/>
            <a:ext cx="3170150" cy="192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11817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 y="1"/>
            <a:ext cx="9143999" cy="761999"/>
          </a:xfrm>
        </p:spPr>
        <p:txBody>
          <a:bodyPr>
            <a:noAutofit/>
          </a:bodyPr>
          <a:lstStyle/>
          <a:p>
            <a:pPr eaLnBrk="1" hangingPunct="1"/>
            <a:r>
              <a:rPr lang="ru-RU" altLang="en-US" sz="3600" b="1" dirty="0">
                <a:latin typeface="Arial" pitchFamily="34" charset="0"/>
                <a:cs typeface="Arial" pitchFamily="34" charset="0"/>
              </a:rPr>
              <a:t>Покраска, ремонт или реконструкция</a:t>
            </a:r>
            <a:endParaRPr lang="en-US" altLang="en-US" sz="3600" b="1" dirty="0">
              <a:latin typeface="Arial" pitchFamily="34" charset="0"/>
              <a:cs typeface="Arial" pitchFamily="34" charset="0"/>
            </a:endParaRPr>
          </a:p>
        </p:txBody>
      </p:sp>
      <p:sp>
        <p:nvSpPr>
          <p:cNvPr id="26628" name="Rectangle 3"/>
          <p:cNvSpPr>
            <a:spLocks noGrp="1" noChangeArrowheads="1"/>
          </p:cNvSpPr>
          <p:nvPr>
            <p:ph type="body" sz="half" idx="1"/>
          </p:nvPr>
        </p:nvSpPr>
        <p:spPr>
          <a:xfrm>
            <a:off x="0" y="762000"/>
            <a:ext cx="5257800" cy="5690732"/>
          </a:xfrm>
        </p:spPr>
        <p:txBody>
          <a:bodyPr>
            <a:normAutofit/>
          </a:bodyPr>
          <a:lstStyle/>
          <a:p>
            <a:pPr marL="0" indent="0" eaLnBrk="1" hangingPunct="1">
              <a:buNone/>
            </a:pPr>
            <a:r>
              <a:rPr lang="ru-RU" altLang="en-US" sz="2300" dirty="0">
                <a:latin typeface="Calibri" panose="020F0502020204030204" pitchFamily="34" charset="0"/>
              </a:rPr>
              <a:t> </a:t>
            </a:r>
            <a:r>
              <a:rPr lang="ru-RU" altLang="en-US" sz="2300" dirty="0">
                <a:latin typeface="Arial" pitchFamily="34" charset="0"/>
                <a:cs typeface="Arial" pitchFamily="34" charset="0"/>
              </a:rPr>
              <a:t>Факторы риска наличия свинца в детсаду: </a:t>
            </a:r>
            <a:endParaRPr lang="en-US" altLang="en-US" sz="2300" dirty="0">
              <a:latin typeface="Arial" pitchFamily="34" charset="0"/>
              <a:cs typeface="Arial" pitchFamily="34" charset="0"/>
            </a:endParaRPr>
          </a:p>
          <a:p>
            <a:pPr lvl="1" eaLnBrk="1" hangingPunct="1">
              <a:buClr>
                <a:srgbClr val="92D050"/>
              </a:buClr>
              <a:buFont typeface="Wingdings" panose="05000000000000000000" pitchFamily="2" charset="2"/>
              <a:buChar char="q"/>
            </a:pPr>
            <a:r>
              <a:rPr lang="ru-RU" altLang="en-US" sz="2300" dirty="0">
                <a:latin typeface="Arial" pitchFamily="34" charset="0"/>
                <a:cs typeface="Arial" pitchFamily="34" charset="0"/>
              </a:rPr>
              <a:t>Был ли он построен до 1978 года?</a:t>
            </a:r>
            <a:endParaRPr lang="en-US" altLang="en-US" sz="2300" dirty="0">
              <a:latin typeface="Arial" pitchFamily="34" charset="0"/>
              <a:cs typeface="Arial" pitchFamily="34" charset="0"/>
            </a:endParaRPr>
          </a:p>
          <a:p>
            <a:pPr lvl="1" eaLnBrk="1" hangingPunct="1">
              <a:buClr>
                <a:srgbClr val="92D050"/>
              </a:buClr>
              <a:buFont typeface="Wingdings" panose="05000000000000000000" pitchFamily="2" charset="2"/>
              <a:buChar char="q"/>
            </a:pPr>
            <a:r>
              <a:rPr lang="ru-RU" altLang="en-US" sz="2300" dirty="0">
                <a:latin typeface="Arial" pitchFamily="34" charset="0"/>
                <a:cs typeface="Arial" pitchFamily="34" charset="0"/>
              </a:rPr>
              <a:t>Расположен ли он близко к интенсивному автомобильному движению?</a:t>
            </a:r>
            <a:r>
              <a:rPr lang="en-US" altLang="en-US" sz="2300" dirty="0">
                <a:latin typeface="Arial" pitchFamily="34" charset="0"/>
                <a:cs typeface="Arial" pitchFamily="34" charset="0"/>
              </a:rPr>
              <a:t> </a:t>
            </a:r>
          </a:p>
          <a:p>
            <a:pPr lvl="1" eaLnBrk="1" hangingPunct="1">
              <a:buClr>
                <a:srgbClr val="92D050"/>
              </a:buClr>
              <a:buFont typeface="Wingdings" panose="05000000000000000000" pitchFamily="2" charset="2"/>
              <a:buChar char="q"/>
            </a:pPr>
            <a:r>
              <a:rPr lang="ru-RU" altLang="en-US" sz="2300" dirty="0">
                <a:latin typeface="Arial" pitchFamily="34" charset="0"/>
                <a:cs typeface="Arial" pitchFamily="34" charset="0"/>
              </a:rPr>
              <a:t>Расположен ли он вблизи промышленной зоны, где в производстве использовался свинец?</a:t>
            </a:r>
            <a:endParaRPr lang="en-US" altLang="en-US" sz="2300" dirty="0">
              <a:latin typeface="Arial" pitchFamily="34" charset="0"/>
              <a:cs typeface="Arial" pitchFamily="34" charset="0"/>
            </a:endParaRPr>
          </a:p>
          <a:p>
            <a:pPr lvl="1" eaLnBrk="1" hangingPunct="1">
              <a:buClr>
                <a:srgbClr val="92D050"/>
              </a:buClr>
              <a:buFont typeface="Wingdings" panose="05000000000000000000" pitchFamily="2" charset="2"/>
              <a:buChar char="q"/>
            </a:pPr>
            <a:r>
              <a:rPr lang="ru-RU" sz="2300" dirty="0">
                <a:latin typeface="Arial" pitchFamily="34" charset="0"/>
                <a:cs typeface="Arial" pitchFamily="34" charset="0"/>
              </a:rPr>
              <a:t>Есть ли в нём старые искусственные игровые покрытия?</a:t>
            </a:r>
            <a:endParaRPr lang="en-US" sz="2300" dirty="0">
              <a:latin typeface="Arial" pitchFamily="34" charset="0"/>
              <a:cs typeface="Arial" pitchFamily="34" charset="0"/>
            </a:endParaRPr>
          </a:p>
        </p:txBody>
      </p:sp>
      <p:sp>
        <p:nvSpPr>
          <p:cNvPr id="2" name="Content Placeholder 1"/>
          <p:cNvSpPr>
            <a:spLocks noGrp="1"/>
          </p:cNvSpPr>
          <p:nvPr>
            <p:ph sz="half" idx="2"/>
          </p:nvPr>
        </p:nvSpPr>
        <p:spPr>
          <a:xfrm>
            <a:off x="5181600" y="838200"/>
            <a:ext cx="3810000" cy="5431971"/>
          </a:xfrm>
          <a:ln w="38100" cmpd="sng">
            <a:solidFill>
              <a:srgbClr val="92D050"/>
            </a:solidFill>
            <a:prstDash val="dash"/>
          </a:ln>
        </p:spPr>
        <p:txBody>
          <a:bodyPr>
            <a:normAutofit/>
          </a:bodyPr>
          <a:lstStyle/>
          <a:p>
            <a:pPr marL="0" indent="0">
              <a:buNone/>
            </a:pPr>
            <a:r>
              <a:rPr lang="en-US" sz="2300" kern="1200" dirty="0">
                <a:latin typeface="Arial" pitchFamily="34" charset="0"/>
                <a:cs typeface="Arial" pitchFamily="34" charset="0"/>
              </a:rPr>
              <a:t>*</a:t>
            </a:r>
            <a:r>
              <a:rPr lang="ru-RU" sz="2300" kern="1200" dirty="0">
                <a:latin typeface="Arial" pitchFamily="34" charset="0"/>
                <a:cs typeface="Arial" pitchFamily="34" charset="0"/>
              </a:rPr>
              <a:t>Обратите внимание:</a:t>
            </a:r>
            <a:r>
              <a:rPr lang="en-US" sz="2300" kern="1200" dirty="0">
                <a:latin typeface="Arial" pitchFamily="34" charset="0"/>
                <a:cs typeface="Arial" pitchFamily="34" charset="0"/>
              </a:rPr>
              <a:t> </a:t>
            </a:r>
            <a:r>
              <a:rPr lang="ru-RU" sz="2300" kern="1200" dirty="0">
                <a:latin typeface="Arial" pitchFamily="34" charset="0"/>
                <a:cs typeface="Arial" pitchFamily="34" charset="0"/>
              </a:rPr>
              <a:t>EPA требует, чтобы для ремонта и реконструкции детских садов, построенных до 1978 года, использовались только специалисты, сертифицированные в области защиты от воздействия свинца.</a:t>
            </a:r>
            <a:r>
              <a:rPr lang="en-US" sz="2300" u="sng" dirty="0">
                <a:latin typeface="Arial" pitchFamily="34" charset="0"/>
                <a:cs typeface="Arial" pitchFamily="34" charset="0"/>
                <a:hlinkClick r:id="rId4"/>
              </a:rPr>
              <a:t> </a:t>
            </a:r>
          </a:p>
          <a:p>
            <a:pPr marL="0" indent="0">
              <a:buNone/>
            </a:pPr>
            <a:r>
              <a:rPr lang="en-US" sz="2300" u="sng" dirty="0">
                <a:latin typeface="Arial" pitchFamily="34" charset="0"/>
                <a:cs typeface="Arial" pitchFamily="34" charset="0"/>
                <a:hlinkClick r:id="rId4"/>
              </a:rPr>
              <a:t>www.epa.gov/lead/renovation-repair-and-painting-program-operators-childcare-facilities</a:t>
            </a:r>
            <a:r>
              <a:rPr lang="en-US" sz="2300" dirty="0">
                <a:latin typeface="Arial" pitchFamily="34" charset="0"/>
                <a:cs typeface="Arial" pitchFamily="34" charset="0"/>
              </a:rPr>
              <a:t> </a:t>
            </a:r>
          </a:p>
          <a:p>
            <a:pPr marL="0" indent="0">
              <a:buNone/>
            </a:pPr>
            <a:endParaRPr lang="en-US" sz="2300" dirty="0"/>
          </a:p>
        </p:txBody>
      </p:sp>
    </p:spTree>
    <p:custDataLst>
      <p:tags r:id="rId1"/>
    </p:custDataLst>
    <p:extLst>
      <p:ext uri="{BB962C8B-B14F-4D97-AF65-F5344CB8AC3E}">
        <p14:creationId xmlns:p14="http://schemas.microsoft.com/office/powerpoint/2010/main" val="1510559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6"/>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AA8A3827-6335-4AD7-9DA7-A49E0657899F}" type="slidenum">
              <a:rPr lang="en-US" altLang="en-US" sz="1000"/>
              <a:pPr>
                <a:spcBef>
                  <a:spcPct val="0"/>
                </a:spcBef>
                <a:buClrTx/>
                <a:buSzTx/>
                <a:buFontTx/>
                <a:buNone/>
              </a:pPr>
              <a:t>82</a:t>
            </a:fld>
            <a:endParaRPr lang="en-US" altLang="en-US" sz="1000"/>
          </a:p>
        </p:txBody>
      </p:sp>
      <p:sp>
        <p:nvSpPr>
          <p:cNvPr id="27651" name="Rectangle 2"/>
          <p:cNvSpPr>
            <a:spLocks noGrp="1" noChangeArrowheads="1"/>
          </p:cNvSpPr>
          <p:nvPr>
            <p:ph type="title"/>
          </p:nvPr>
        </p:nvSpPr>
        <p:spPr>
          <a:xfrm>
            <a:off x="0" y="0"/>
            <a:ext cx="9144000" cy="685800"/>
          </a:xfrm>
        </p:spPr>
        <p:txBody>
          <a:bodyPr>
            <a:normAutofit/>
          </a:bodyPr>
          <a:lstStyle/>
          <a:p>
            <a:pPr eaLnBrk="1" hangingPunct="1"/>
            <a:r>
              <a:rPr lang="ru-RU" altLang="en-US" sz="3600" b="1" dirty="0">
                <a:latin typeface="Arial" pitchFamily="34" charset="0"/>
                <a:cs typeface="Arial" pitchFamily="34" charset="0"/>
              </a:rPr>
              <a:t>Тестирование на наличие свинца</a:t>
            </a:r>
            <a:endParaRPr lang="en-US" altLang="en-US" sz="3600" b="1" dirty="0">
              <a:latin typeface="Arial" pitchFamily="34" charset="0"/>
              <a:cs typeface="Arial" pitchFamily="34" charset="0"/>
            </a:endParaRPr>
          </a:p>
        </p:txBody>
      </p:sp>
      <p:sp>
        <p:nvSpPr>
          <p:cNvPr id="27652" name="Rectangle 4"/>
          <p:cNvSpPr>
            <a:spLocks noGrp="1" noChangeArrowheads="1"/>
          </p:cNvSpPr>
          <p:nvPr>
            <p:ph type="body" sz="half" idx="2"/>
          </p:nvPr>
        </p:nvSpPr>
        <p:spPr>
          <a:xfrm>
            <a:off x="0" y="609600"/>
            <a:ext cx="8991600" cy="6096000"/>
          </a:xfrm>
        </p:spPr>
        <p:txBody>
          <a:bodyPr>
            <a:normAutofit/>
          </a:bodyPr>
          <a:lstStyle/>
          <a:p>
            <a:pPr lvl="1" eaLnBrk="1" hangingPunct="1">
              <a:buClr>
                <a:schemeClr val="tx1"/>
              </a:buClr>
              <a:buFont typeface="Arial" panose="020B0604020202020204" pitchFamily="34" charset="0"/>
              <a:buChar char="•"/>
            </a:pPr>
            <a:r>
              <a:rPr lang="ru-RU" altLang="en-US" dirty="0">
                <a:latin typeface="Arial" pitchFamily="34" charset="0"/>
                <a:cs typeface="Arial" pitchFamily="34" charset="0"/>
              </a:rPr>
              <a:t>Для получении информации о тестировании позвоните в программу профилактики отравлений свинцом детей местного отдела общественного здравоохранения.</a:t>
            </a:r>
            <a:endParaRPr lang="en-US" altLang="en-US" dirty="0">
              <a:latin typeface="Arial" pitchFamily="34" charset="0"/>
              <a:cs typeface="Arial" pitchFamily="34" charset="0"/>
            </a:endParaRPr>
          </a:p>
          <a:p>
            <a:pPr lvl="1" eaLnBrk="1" hangingPunct="1">
              <a:buClr>
                <a:schemeClr val="tx1"/>
              </a:buClr>
              <a:buFont typeface="Arial" panose="020B0604020202020204" pitchFamily="34" charset="0"/>
              <a:buChar char="•"/>
            </a:pPr>
            <a:r>
              <a:rPr lang="ru-RU" altLang="en-US" dirty="0">
                <a:latin typeface="Arial" pitchFamily="34" charset="0"/>
                <a:cs typeface="Arial" pitchFamily="34" charset="0"/>
              </a:rPr>
              <a:t>Пройдите тестирование вашего детсада у сертифицированного инспектора. Список сертифицированных оценщиков/инспекторов имеется на вебсайте Министерства общественного здравоохранения Калифорнии (</a:t>
            </a:r>
            <a:r>
              <a:rPr lang="en-US" altLang="en-US" dirty="0">
                <a:latin typeface="Arial" pitchFamily="34" charset="0"/>
                <a:cs typeface="Arial" pitchFamily="34" charset="0"/>
              </a:rPr>
              <a:t>California Department of Public Health </a:t>
            </a:r>
            <a:r>
              <a:rPr lang="ru-RU" altLang="en-US" dirty="0">
                <a:latin typeface="Arial" pitchFamily="34" charset="0"/>
                <a:cs typeface="Arial" pitchFamily="34" charset="0"/>
              </a:rPr>
              <a:t>– CDPH)</a:t>
            </a:r>
            <a:r>
              <a:rPr lang="en-US" altLang="en-US" dirty="0">
                <a:latin typeface="Arial" pitchFamily="34" charset="0"/>
                <a:cs typeface="Arial" pitchFamily="34" charset="0"/>
              </a:rPr>
              <a:t> </a:t>
            </a:r>
            <a:r>
              <a:rPr lang="en-US" altLang="en-US" dirty="0">
                <a:solidFill>
                  <a:srgbClr val="002060"/>
                </a:solidFill>
                <a:latin typeface="Arial" pitchFamily="34" charset="0"/>
                <a:cs typeface="Arial" pitchFamily="34" charset="0"/>
                <a:hlinkClick r:id="rId4"/>
              </a:rPr>
              <a:t>https://www.cdph.ca.gov/Programs/CCDPHP/DEODC/CLPPB/Pages/LRCcertlist.aspx</a:t>
            </a:r>
            <a:r>
              <a:rPr lang="en-US" altLang="en-US" dirty="0">
                <a:solidFill>
                  <a:srgbClr val="002060"/>
                </a:solidFill>
                <a:latin typeface="Arial" pitchFamily="34" charset="0"/>
                <a:cs typeface="Arial" pitchFamily="34" charset="0"/>
              </a:rPr>
              <a:t> </a:t>
            </a:r>
          </a:p>
          <a:p>
            <a:pPr lvl="1" eaLnBrk="1" hangingPunct="1">
              <a:buClr>
                <a:schemeClr val="tx1"/>
              </a:buClr>
              <a:buFont typeface="Arial" panose="020B0604020202020204" pitchFamily="34" charset="0"/>
              <a:buChar char="•"/>
            </a:pPr>
            <a:r>
              <a:rPr lang="ru-RU" altLang="en-US" dirty="0">
                <a:latin typeface="Arial" pitchFamily="34" charset="0"/>
                <a:cs typeface="Arial" pitchFamily="34" charset="0"/>
              </a:rPr>
              <a:t>Проверьте любые потенциальные источники свинца, такие как краска, почва, вода, искусственный газон и поверхности, резиновая мульча, оборудование, игрушки и посуда.</a:t>
            </a:r>
            <a:endParaRPr lang="en-US" altLang="en-US"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4783472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6C1C98C4-065A-408F-A732-4827500FE24F}" type="slidenum">
              <a:rPr lang="en-US" altLang="en-US" sz="1000" smtClean="0"/>
              <a:pPr>
                <a:spcBef>
                  <a:spcPct val="0"/>
                </a:spcBef>
                <a:buClrTx/>
                <a:buSzTx/>
                <a:buFontTx/>
                <a:buNone/>
              </a:pPr>
              <a:t>83</a:t>
            </a:fld>
            <a:endParaRPr lang="en-US" altLang="en-US" sz="1000" dirty="0"/>
          </a:p>
        </p:txBody>
      </p:sp>
      <p:sp>
        <p:nvSpPr>
          <p:cNvPr id="28675" name="Rectangle 2"/>
          <p:cNvSpPr>
            <a:spLocks noGrp="1" noChangeArrowheads="1"/>
          </p:cNvSpPr>
          <p:nvPr>
            <p:ph type="title"/>
          </p:nvPr>
        </p:nvSpPr>
        <p:spPr>
          <a:xfrm>
            <a:off x="0" y="1"/>
            <a:ext cx="9144000" cy="609599"/>
          </a:xfrm>
        </p:spPr>
        <p:txBody>
          <a:bodyPr>
            <a:normAutofit fontScale="90000"/>
          </a:bodyPr>
          <a:lstStyle/>
          <a:p>
            <a:pPr eaLnBrk="1" hangingPunct="1"/>
            <a:r>
              <a:rPr lang="ru-RU" altLang="en-US" sz="3600" b="1" dirty="0">
                <a:latin typeface="Arial" pitchFamily="34" charset="0"/>
                <a:cs typeface="Arial" pitchFamily="34" charset="0"/>
              </a:rPr>
              <a:t>Ресурсы</a:t>
            </a:r>
            <a:endParaRPr lang="en-US" altLang="en-US" sz="3600" b="1" dirty="0">
              <a:latin typeface="Arial" pitchFamily="34" charset="0"/>
              <a:cs typeface="Arial" pitchFamily="34" charset="0"/>
            </a:endParaRPr>
          </a:p>
        </p:txBody>
      </p:sp>
      <p:sp>
        <p:nvSpPr>
          <p:cNvPr id="27652" name="Rectangle 4"/>
          <p:cNvSpPr>
            <a:spLocks noChangeArrowheads="1"/>
          </p:cNvSpPr>
          <p:nvPr/>
        </p:nvSpPr>
        <p:spPr bwMode="auto">
          <a:xfrm>
            <a:off x="228600" y="609600"/>
            <a:ext cx="8763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Aft>
                <a:spcPts val="600"/>
              </a:spcAft>
              <a:buClrTx/>
              <a:buFont typeface="Arial" panose="020B0604020202020204" pitchFamily="34" charset="0"/>
              <a:buChar char="•"/>
              <a:defRPr/>
            </a:pPr>
            <a:r>
              <a:rPr lang="ru-RU" altLang="en-US" sz="3500" dirty="0">
                <a:latin typeface="Arial" pitchFamily="34" charset="0"/>
                <a:cs typeface="Arial" pitchFamily="34" charset="0"/>
              </a:rPr>
              <a:t>Местная программа профилактики отравления свинцом у детей: </a:t>
            </a:r>
            <a:r>
              <a:rPr lang="en-US" altLang="en-US" sz="3500" dirty="0">
                <a:latin typeface="Arial" pitchFamily="34" charset="0"/>
                <a:cs typeface="Arial" pitchFamily="34" charset="0"/>
              </a:rPr>
              <a:t>(XXX) XXX-XXXX</a:t>
            </a:r>
          </a:p>
          <a:p>
            <a:pPr marR="0">
              <a:lnSpc>
                <a:spcPct val="107000"/>
              </a:lnSpc>
              <a:spcBef>
                <a:spcPts val="0"/>
              </a:spcBef>
              <a:spcAft>
                <a:spcPts val="800"/>
              </a:spcAft>
              <a:buClrTx/>
              <a:buFont typeface="Arial" panose="020B0604020202020204" pitchFamily="34" charset="0"/>
              <a:buChar char="•"/>
            </a:pPr>
            <a:r>
              <a:rPr lang="ru-RU" altLang="en-US" sz="3500" dirty="0">
                <a:latin typeface="Arial" pitchFamily="34" charset="0"/>
                <a:cs typeface="Arial" pitchFamily="34" charset="0"/>
              </a:rPr>
              <a:t>Отдел по надзору за отравлениями детей свинцом (</a:t>
            </a:r>
            <a:r>
              <a:rPr lang="en-US" altLang="en-US" sz="3500" dirty="0">
                <a:latin typeface="Arial" pitchFamily="34" charset="0"/>
                <a:cs typeface="Arial" pitchFamily="34" charset="0"/>
              </a:rPr>
              <a:t>Childhood Lead Poisoning Branch</a:t>
            </a:r>
            <a:r>
              <a:rPr lang="ru-RU" altLang="en-US" sz="3500" dirty="0">
                <a:latin typeface="Arial" pitchFamily="34" charset="0"/>
                <a:cs typeface="Arial" pitchFamily="34" charset="0"/>
              </a:rPr>
              <a:t>)</a:t>
            </a:r>
            <a:r>
              <a:rPr lang="en-US" altLang="en-US" sz="3500" dirty="0">
                <a:latin typeface="Arial" pitchFamily="34" charset="0"/>
                <a:cs typeface="Arial" pitchFamily="34" charset="0"/>
              </a:rPr>
              <a:t> </a:t>
            </a:r>
            <a:r>
              <a:rPr lang="ru-RU" altLang="en-US" sz="3500" dirty="0">
                <a:latin typeface="Arial" pitchFamily="34" charset="0"/>
                <a:cs typeface="Arial" pitchFamily="34" charset="0"/>
              </a:rPr>
              <a:t>Министерства общественного здравоохранения Калифорнии (</a:t>
            </a:r>
            <a:r>
              <a:rPr lang="en-US" altLang="en-US" sz="3500" dirty="0">
                <a:latin typeface="Arial" pitchFamily="34" charset="0"/>
                <a:cs typeface="Arial" pitchFamily="34" charset="0"/>
              </a:rPr>
              <a:t>California Department of Public Health </a:t>
            </a:r>
            <a:r>
              <a:rPr lang="ru-RU" altLang="en-US" sz="3500" dirty="0">
                <a:latin typeface="Arial" pitchFamily="34" charset="0"/>
                <a:cs typeface="Arial" pitchFamily="34" charset="0"/>
              </a:rPr>
              <a:t>- CDPH): </a:t>
            </a:r>
            <a:r>
              <a:rPr lang="en-US" altLang="en-US" sz="3500" dirty="0">
                <a:latin typeface="Arial" pitchFamily="34" charset="0"/>
                <a:cs typeface="Arial" pitchFamily="34" charset="0"/>
              </a:rPr>
              <a:t>(510) 620-5600</a:t>
            </a:r>
            <a:r>
              <a:rPr lang="ru-RU" altLang="en-US" sz="3500" dirty="0">
                <a:latin typeface="Arial" pitchFamily="34" charset="0"/>
                <a:cs typeface="Arial" pitchFamily="34" charset="0"/>
              </a:rPr>
              <a:t>; </a:t>
            </a:r>
            <a:r>
              <a:rPr lang="en-US" altLang="en-US" sz="3500" u="sng" dirty="0">
                <a:solidFill>
                  <a:srgbClr val="0070C0"/>
                </a:solidFill>
                <a:latin typeface="Arial" pitchFamily="34" charset="0"/>
                <a:cs typeface="Arial" pitchFamily="34" charset="0"/>
                <a:hlinkClick r:id="rId4"/>
              </a:rPr>
              <a:t>www.cdph.ca.gov</a:t>
            </a:r>
            <a:r>
              <a:rPr lang="en-US" altLang="en-US" sz="3500" u="sng" dirty="0">
                <a:solidFill>
                  <a:srgbClr val="0070C0"/>
                </a:solidFill>
                <a:latin typeface="Arial" pitchFamily="34" charset="0"/>
                <a:cs typeface="Arial" pitchFamily="34" charset="0"/>
              </a:rPr>
              <a:t>/Programs/CLPPB </a:t>
            </a:r>
          </a:p>
        </p:txBody>
      </p:sp>
    </p:spTree>
    <p:custDataLst>
      <p:tags r:id="rId1"/>
    </p:custDataLst>
    <p:extLst>
      <p:ext uri="{BB962C8B-B14F-4D97-AF65-F5344CB8AC3E}">
        <p14:creationId xmlns:p14="http://schemas.microsoft.com/office/powerpoint/2010/main" val="19374510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ru-RU" sz="4000" b="1" dirty="0">
                <a:latin typeface="Arial" pitchFamily="34" charset="0"/>
                <a:cs typeface="Arial" pitchFamily="34" charset="0"/>
              </a:rPr>
              <a:t>Найдите, что представляет опасность</a:t>
            </a:r>
            <a:endParaRPr lang="en-US" sz="40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pic>
        <p:nvPicPr>
          <p:cNvPr id="8" name="Picture 2">
            <a:extLst>
              <a:ext uri="{FF2B5EF4-FFF2-40B4-BE49-F238E27FC236}">
                <a16:creationId xmlns:a16="http://schemas.microsoft.com/office/drawing/2014/main" id="{5046B19A-1314-40CF-A805-86542479E82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85234" y="1417638"/>
            <a:ext cx="7373532" cy="474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Boleslawiec Polish Pottery UNIKAT Medium Pitcher &quot;Alex&quot; – Home of ...">
            <a:extLst>
              <a:ext uri="{FF2B5EF4-FFF2-40B4-BE49-F238E27FC236}">
                <a16:creationId xmlns:a16="http://schemas.microsoft.com/office/drawing/2014/main" id="{5B790365-5B2B-4D93-986B-B06D982CB66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4114800"/>
            <a:ext cx="609600" cy="685800"/>
          </a:xfrm>
          <a:prstGeom prst="rect">
            <a:avLst/>
          </a:prstGeom>
          <a:noFill/>
          <a:ln>
            <a:noFill/>
          </a:ln>
        </p:spPr>
      </p:pic>
    </p:spTree>
    <p:custDataLst>
      <p:tags r:id="rId1"/>
    </p:custDataLst>
    <p:extLst>
      <p:ext uri="{BB962C8B-B14F-4D97-AF65-F5344CB8AC3E}">
        <p14:creationId xmlns:p14="http://schemas.microsoft.com/office/powerpoint/2010/main" val="11278649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36"/>
            <a:ext cx="9144000" cy="1143000"/>
          </a:xfrm>
          <a:solidFill>
            <a:srgbClr val="0072BC"/>
          </a:solidFill>
        </p:spPr>
        <p:txBody>
          <a:bodyPr>
            <a:normAutofit/>
          </a:bodyPr>
          <a:lstStyle/>
          <a:p>
            <a:r>
              <a:rPr lang="ru-RU" sz="4000" b="1" dirty="0">
                <a:solidFill>
                  <a:schemeClr val="bg1"/>
                </a:solidFill>
                <a:latin typeface="Arial" pitchFamily="34" charset="0"/>
                <a:cs typeface="Arial" pitchFamily="34" charset="0"/>
              </a:rPr>
              <a:t>Утопление</a:t>
            </a:r>
            <a:endParaRPr lang="en-US" sz="40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52400" y="1143000"/>
            <a:ext cx="6705600" cy="5105400"/>
          </a:xfrm>
        </p:spPr>
        <p:txBody>
          <a:bodyPr>
            <a:noAutofit/>
          </a:bodyPr>
          <a:lstStyle/>
          <a:p>
            <a:r>
              <a:rPr lang="ru-RU" sz="3600" dirty="0">
                <a:latin typeface="Arial" pitchFamily="34" charset="0"/>
                <a:cs typeface="Arial" pitchFamily="34" charset="0"/>
              </a:rPr>
              <a:t>Дети в возрасте от одного года до четырёх лет подвергаются наибольшему риску утопления.</a:t>
            </a:r>
          </a:p>
          <a:p>
            <a:r>
              <a:rPr lang="ru-RU" sz="3600" dirty="0">
                <a:latin typeface="Arial" pitchFamily="34" charset="0"/>
                <a:cs typeface="Arial" pitchFamily="34" charset="0"/>
              </a:rPr>
              <a:t>Даже ведро с всего несколькими дюймами воды может представлять опасность для маленького ребёнка.</a:t>
            </a:r>
            <a:endParaRPr lang="en-US" sz="3600" dirty="0">
              <a:latin typeface="Arial" pitchFamily="34" charset="0"/>
              <a:cs typeface="Arial"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429000"/>
            <a:ext cx="231982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11243046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36"/>
            <a:ext cx="9144000" cy="1143000"/>
          </a:xfrm>
          <a:solidFill>
            <a:srgbClr val="0072BC"/>
          </a:solidFill>
        </p:spPr>
        <p:txBody>
          <a:bodyPr>
            <a:normAutofit/>
          </a:bodyPr>
          <a:lstStyle/>
          <a:p>
            <a:r>
              <a:rPr lang="ru-RU" sz="3600" b="1" dirty="0">
                <a:solidFill>
                  <a:schemeClr val="bg1"/>
                </a:solidFill>
                <a:latin typeface="Arial" pitchFamily="34" charset="0"/>
                <a:cs typeface="Arial" pitchFamily="34" charset="0"/>
              </a:rPr>
              <a:t>Предотвращение утопления</a:t>
            </a:r>
            <a:endParaRPr lang="en-US"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76200" y="1143000"/>
            <a:ext cx="8915400" cy="5181600"/>
          </a:xfrm>
        </p:spPr>
        <p:txBody>
          <a:bodyPr>
            <a:normAutofit fontScale="92500" lnSpcReduction="10000"/>
          </a:bodyPr>
          <a:lstStyle/>
          <a:p>
            <a:r>
              <a:rPr lang="ru-RU" dirty="0">
                <a:latin typeface="Arial" pitchFamily="34" charset="0"/>
                <a:cs typeface="Arial" pitchFamily="34" charset="0"/>
              </a:rPr>
              <a:t>Никогда не оставляйте ребёнка в одиночестве в воде или возле воды (напримеры: ванна, унитаз, ведро, стационарный бассейн или передвижной бассейн).</a:t>
            </a:r>
          </a:p>
          <a:p>
            <a:r>
              <a:rPr lang="ru-RU" dirty="0">
                <a:latin typeface="Arial" pitchFamily="34" charset="0"/>
                <a:cs typeface="Arial" pitchFamily="34" charset="0"/>
              </a:rPr>
              <a:t>Немедленно после использования опустошайте вёдра и другие ёмкости с водой.</a:t>
            </a:r>
          </a:p>
          <a:p>
            <a:r>
              <a:rPr lang="ru-RU" dirty="0">
                <a:latin typeface="Arial" pitchFamily="34" charset="0"/>
                <a:cs typeface="Arial" pitchFamily="34" charset="0"/>
              </a:rPr>
              <a:t>Всегда внимательно и непрерывно наблюдайте за детьми, находящимися у воды.</a:t>
            </a:r>
          </a:p>
          <a:p>
            <a:r>
              <a:rPr lang="ru-RU" dirty="0">
                <a:latin typeface="Arial" pitchFamily="34" charset="0"/>
                <a:cs typeface="Arial" pitchFamily="34" charset="0"/>
              </a:rPr>
              <a:t>Любой водоём огородите забором высотой не менее пяти футов с самозакрывающимися воротами высотой не менее 55 дюймов.</a:t>
            </a:r>
            <a:endParaRPr lang="en-US" dirty="0">
              <a:latin typeface="Arial" pitchFamily="34" charset="0"/>
              <a:cs typeface="Arial" pitchFamily="34" charset="0"/>
            </a:endParaRPr>
          </a:p>
          <a:p>
            <a:endParaRPr lang="en-US" dirty="0"/>
          </a:p>
          <a:p>
            <a:endParaRPr lang="en-US" dirty="0"/>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19816028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36"/>
            <a:ext cx="9144000" cy="1240436"/>
          </a:xfrm>
          <a:solidFill>
            <a:srgbClr val="0072BC"/>
          </a:solidFill>
        </p:spPr>
        <p:txBody>
          <a:bodyPr>
            <a:normAutofit/>
          </a:bodyPr>
          <a:lstStyle/>
          <a:p>
            <a:r>
              <a:rPr lang="ru-RU" sz="3600" b="1" dirty="0">
                <a:solidFill>
                  <a:schemeClr val="bg1"/>
                </a:solidFill>
                <a:latin typeface="Arial" pitchFamily="34" charset="0"/>
                <a:cs typeface="Arial" pitchFamily="34" charset="0"/>
              </a:rPr>
              <a:t>Найдите безопасные методы игр с водой</a:t>
            </a:r>
            <a:endParaRPr lang="en-US" sz="3600" b="1" dirty="0">
              <a:solidFill>
                <a:schemeClr val="bg1"/>
              </a:solidFill>
              <a:latin typeface="Arial" pitchFamily="34" charset="0"/>
              <a:cs typeface="Arial" pitchFamily="34" charset="0"/>
            </a:endParaRPr>
          </a:p>
        </p:txBody>
      </p:sp>
      <p:pic>
        <p:nvPicPr>
          <p:cNvPr id="307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043113" y="1496660"/>
            <a:ext cx="5057775" cy="481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2561409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ru-RU" sz="3600" b="1" dirty="0">
                <a:latin typeface="Arial" pitchFamily="34" charset="0"/>
                <a:cs typeface="Arial" pitchFamily="34" charset="0"/>
              </a:rPr>
              <a:t>Маленькие дети и чрезвычайные ситуации</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76200" y="1143000"/>
            <a:ext cx="8915400" cy="5715000"/>
          </a:xfrm>
        </p:spPr>
        <p:txBody>
          <a:bodyPr>
            <a:normAutofit/>
          </a:bodyPr>
          <a:lstStyle/>
          <a:p>
            <a:r>
              <a:rPr lang="ru-RU" sz="2800" dirty="0">
                <a:latin typeface="Arial" pitchFamily="34" charset="0"/>
                <a:cs typeface="Arial" pitchFamily="34" charset="0"/>
              </a:rPr>
              <a:t>Бедствие или чрезвычайная ситуация в вашем детском саду могут стать причиной многих проблем.</a:t>
            </a:r>
          </a:p>
          <a:p>
            <a:r>
              <a:rPr lang="ru-RU" sz="2800" dirty="0">
                <a:latin typeface="Arial" pitchFamily="34" charset="0"/>
                <a:cs typeface="Arial" pitchFamily="34" charset="0"/>
              </a:rPr>
              <a:t>После чрезвычайной ситуации дети могут быть травматизированы.</a:t>
            </a:r>
          </a:p>
          <a:p>
            <a:r>
              <a:rPr lang="ru-RU" sz="2800" dirty="0">
                <a:latin typeface="Arial" pitchFamily="34" charset="0"/>
                <a:cs typeface="Arial" pitchFamily="34" charset="0"/>
              </a:rPr>
              <a:t>Вы можете уменьшить негативное влияние чрезвычайной ситуации на детей, если знаете, чего ожидать, и соответственно планируете.</a:t>
            </a:r>
          </a:p>
          <a:p>
            <a:pPr marL="0" indent="0">
              <a:buNone/>
            </a:pPr>
            <a:r>
              <a:rPr lang="en-US" sz="2800" dirty="0">
                <a:hlinkClick r:id="rId4"/>
              </a:rPr>
              <a:t>https://cchp.ucsf.edu/content/resources/young-children-and-disasters-health-and-safety-note</a:t>
            </a:r>
            <a:r>
              <a:rPr lang="en-US" sz="2800" dirty="0"/>
              <a:t> </a:t>
            </a:r>
          </a:p>
          <a:p>
            <a:endParaRPr lang="en-US"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2946798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rmAutofit/>
          </a:bodyPr>
          <a:lstStyle/>
          <a:p>
            <a:r>
              <a:rPr lang="ru-RU" sz="3600" b="1" dirty="0">
                <a:latin typeface="Arial" pitchFamily="34" charset="0"/>
                <a:cs typeface="Arial" pitchFamily="34" charset="0"/>
              </a:rPr>
              <a:t>После чрезвычайной ситуации ...</a:t>
            </a:r>
            <a:endParaRPr lang="en-US" sz="3600" b="1" dirty="0">
              <a:latin typeface="Arial" pitchFamily="34" charset="0"/>
              <a:cs typeface="Arial" pitchFamily="34" charset="0"/>
            </a:endParaRPr>
          </a:p>
        </p:txBody>
      </p:sp>
      <p:sp>
        <p:nvSpPr>
          <p:cNvPr id="5" name="Content Placeholder 4"/>
          <p:cNvSpPr>
            <a:spLocks noGrp="1"/>
          </p:cNvSpPr>
          <p:nvPr>
            <p:ph idx="1"/>
          </p:nvPr>
        </p:nvSpPr>
        <p:spPr>
          <a:xfrm>
            <a:off x="152400" y="762000"/>
            <a:ext cx="8839200" cy="6096000"/>
          </a:xfrm>
        </p:spPr>
        <p:txBody>
          <a:bodyPr>
            <a:normAutofit/>
          </a:bodyPr>
          <a:lstStyle/>
          <a:p>
            <a:r>
              <a:rPr lang="ru-RU" dirty="0">
                <a:latin typeface="Arial" pitchFamily="34" charset="0"/>
                <a:cs typeface="Arial" pitchFamily="34" charset="0"/>
              </a:rPr>
              <a:t>Доступ маленьких детей к телевизионным/</a:t>
            </a:r>
          </a:p>
          <a:p>
            <a:pPr marL="0" indent="0">
              <a:buNone/>
            </a:pPr>
            <a:r>
              <a:rPr lang="ru-RU" dirty="0">
                <a:latin typeface="Arial" pitchFamily="34" charset="0"/>
                <a:cs typeface="Arial" pitchFamily="34" charset="0"/>
              </a:rPr>
              <a:t>радио передачам/разговорам взрослых      людей о чрезвычайной ситуации должен быть минимизирован.</a:t>
            </a:r>
          </a:p>
          <a:p>
            <a:r>
              <a:rPr lang="ru-RU" dirty="0">
                <a:latin typeface="Arial" pitchFamily="34" charset="0"/>
                <a:cs typeface="Arial" pitchFamily="34" charset="0"/>
              </a:rPr>
              <a:t>Отвечайте на все вопросы детей как можно</a:t>
            </a:r>
          </a:p>
          <a:p>
            <a:pPr marL="0" indent="0">
              <a:buNone/>
            </a:pPr>
            <a:r>
              <a:rPr lang="ru-RU" dirty="0">
                <a:latin typeface="Arial" pitchFamily="34" charset="0"/>
                <a:cs typeface="Arial" pitchFamily="34" charset="0"/>
              </a:rPr>
              <a:t>честнее и проще.</a:t>
            </a:r>
          </a:p>
          <a:p>
            <a:r>
              <a:rPr lang="ru-RU" dirty="0">
                <a:latin typeface="Arial" pitchFamily="34" charset="0"/>
                <a:cs typeface="Arial" pitchFamily="34" charset="0"/>
              </a:rPr>
              <a:t>Будьте готовы отвечать на одни и те же</a:t>
            </a:r>
          </a:p>
          <a:p>
            <a:pPr marL="0" indent="0">
              <a:buNone/>
            </a:pPr>
            <a:r>
              <a:rPr lang="ru-RU" dirty="0">
                <a:latin typeface="Arial" pitchFamily="34" charset="0"/>
                <a:cs typeface="Arial" pitchFamily="34" charset="0"/>
              </a:rPr>
              <a:t>вопросы снова и снова. Будьте терпеливы, проявляйте понимание и старайтесь успокоить детей.</a:t>
            </a:r>
            <a:endParaRPr lang="en-US"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4285109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
          </a:xfrm>
          <a:prstGeom prst="rect">
            <a:avLst/>
          </a:prstGeom>
          <a:solidFill>
            <a:srgbClr val="8DC63F"/>
          </a:solidFill>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a:ln>
                  <a:noFill/>
                </a:ln>
                <a:effectLst/>
                <a:uLnTx/>
                <a:uFillTx/>
                <a:latin typeface="Arial" pitchFamily="34" charset="0"/>
                <a:ea typeface="+mj-ea"/>
                <a:cs typeface="Arial" pitchFamily="34" charset="0"/>
              </a:rPr>
              <a:t>От </a:t>
            </a:r>
            <a:r>
              <a:rPr kumimoji="0" lang="en-US" sz="3600" b="1" i="0" u="none" strike="noStrike" kern="1200" cap="none" spc="0" normalizeH="0" baseline="0" noProof="0" dirty="0">
                <a:ln>
                  <a:noFill/>
                </a:ln>
                <a:effectLst/>
                <a:uLnTx/>
                <a:uFillTx/>
                <a:latin typeface="Arial" pitchFamily="34" charset="0"/>
                <a:ea typeface="+mj-ea"/>
                <a:cs typeface="Arial" pitchFamily="34" charset="0"/>
              </a:rPr>
              <a:t>4</a:t>
            </a:r>
            <a:r>
              <a:rPr kumimoji="0" lang="ru-RU" sz="3600" b="1" i="0" u="none" strike="noStrike" kern="1200" cap="none" spc="0" normalizeH="0" baseline="0" noProof="0" dirty="0">
                <a:ln>
                  <a:noFill/>
                </a:ln>
                <a:effectLst/>
                <a:uLnTx/>
                <a:uFillTx/>
                <a:latin typeface="Arial" pitchFamily="34" charset="0"/>
                <a:ea typeface="+mj-ea"/>
                <a:cs typeface="Arial" pitchFamily="34" charset="0"/>
              </a:rPr>
              <a:t> до </a:t>
            </a:r>
            <a:r>
              <a:rPr kumimoji="0" lang="en-US" sz="3600" b="1" i="0" u="none" strike="noStrike" kern="1200" cap="none" spc="0" normalizeH="0" baseline="0" noProof="0" dirty="0">
                <a:ln>
                  <a:noFill/>
                </a:ln>
                <a:effectLst/>
                <a:uLnTx/>
                <a:uFillTx/>
                <a:latin typeface="Arial" pitchFamily="34" charset="0"/>
                <a:ea typeface="+mj-ea"/>
                <a:cs typeface="Arial" pitchFamily="34" charset="0"/>
              </a:rPr>
              <a:t>6</a:t>
            </a:r>
            <a:r>
              <a:rPr kumimoji="0" lang="ru-RU" sz="3600" b="1" i="0" u="none" strike="noStrike" kern="1200" cap="none" spc="0" normalizeH="0" baseline="0" noProof="0" dirty="0">
                <a:ln>
                  <a:noFill/>
                </a:ln>
                <a:effectLst/>
                <a:uLnTx/>
                <a:uFillTx/>
                <a:latin typeface="Arial" pitchFamily="34" charset="0"/>
                <a:ea typeface="+mj-ea"/>
                <a:cs typeface="Arial" pitchFamily="34" charset="0"/>
              </a:rPr>
              <a:t> месяцев</a:t>
            </a:r>
            <a:endParaRPr kumimoji="0" lang="en-US" sz="3600" b="0" i="0" u="none" strike="noStrike" kern="1200" cap="none" spc="0" normalizeH="0" baseline="0" noProof="0" dirty="0">
              <a:ln>
                <a:noFill/>
              </a:ln>
              <a:effectLst/>
              <a:uLnTx/>
              <a:uFillTx/>
              <a:latin typeface="+mj-lt"/>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2667387233"/>
              </p:ext>
            </p:extLst>
          </p:nvPr>
        </p:nvGraphicFramePr>
        <p:xfrm>
          <a:off x="0" y="609600"/>
          <a:ext cx="9144000" cy="6248400"/>
        </p:xfrm>
        <a:graphic>
          <a:graphicData uri="http://schemas.openxmlformats.org/drawingml/2006/table">
            <a:tbl>
              <a:tblPr firstRow="1" bandRow="1">
                <a:tableStyleId>{5C22544A-7EE6-4342-B048-85BDC9FD1C3A}</a:tableStyleId>
              </a:tblPr>
              <a:tblGrid>
                <a:gridCol w="809203">
                  <a:extLst>
                    <a:ext uri="{9D8B030D-6E8A-4147-A177-3AD203B41FA5}">
                      <a16:colId xmlns:a16="http://schemas.microsoft.com/office/drawing/2014/main" val="20000"/>
                    </a:ext>
                  </a:extLst>
                </a:gridCol>
                <a:gridCol w="155299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4953000">
                  <a:extLst>
                    <a:ext uri="{9D8B030D-6E8A-4147-A177-3AD203B41FA5}">
                      <a16:colId xmlns:a16="http://schemas.microsoft.com/office/drawing/2014/main" val="20003"/>
                    </a:ext>
                  </a:extLst>
                </a:gridCol>
              </a:tblGrid>
              <a:tr h="641728">
                <a:tc>
                  <a:txBody>
                    <a:bodyPr/>
                    <a:lstStyle/>
                    <a:p>
                      <a:pPr algn="ctr"/>
                      <a:r>
                        <a:rPr lang="ru-RU" sz="1600" dirty="0">
                          <a:latin typeface="Arial" pitchFamily="34" charset="0"/>
                          <a:cs typeface="Arial" pitchFamily="34" charset="0"/>
                        </a:rPr>
                        <a:t>Воз-раст</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Характе-ристика</a:t>
                      </a:r>
                      <a:endParaRPr lang="en-US" sz="1600" dirty="0">
                        <a:latin typeface="Arial" pitchFamily="34" charset="0"/>
                        <a:cs typeface="Arial" pitchFamily="34" charset="0"/>
                      </a:endParaRPr>
                    </a:p>
                  </a:txBody>
                  <a:tcPr/>
                </a:tc>
                <a:tc>
                  <a:txBody>
                    <a:bodyPr/>
                    <a:lstStyle/>
                    <a:p>
                      <a:pPr algn="ctr"/>
                      <a:r>
                        <a:rPr lang="ru-RU" sz="1600" dirty="0">
                          <a:latin typeface="Arial" pitchFamily="34" charset="0"/>
                          <a:cs typeface="Arial" pitchFamily="34" charset="0"/>
                        </a:rPr>
                        <a:t>Риск получения </a:t>
                      </a:r>
                    </a:p>
                    <a:p>
                      <a:pPr algn="ctr"/>
                      <a:r>
                        <a:rPr lang="ru-RU" sz="1600" dirty="0">
                          <a:latin typeface="Arial" pitchFamily="34" charset="0"/>
                          <a:cs typeface="Arial" pitchFamily="34" charset="0"/>
                        </a:rPr>
                        <a:t>травмы</a:t>
                      </a:r>
                      <a:endParaRPr lang="en-US" sz="1600" dirty="0">
                        <a:latin typeface="Arial" pitchFamily="34" charset="0"/>
                        <a:cs typeface="Arial" pitchFamily="34" charset="0"/>
                      </a:endParaRPr>
                    </a:p>
                  </a:txBody>
                  <a:tcPr/>
                </a:tc>
                <a:tc>
                  <a:txBody>
                    <a:bodyPr/>
                    <a:lstStyle/>
                    <a:p>
                      <a:pPr algn="ctr"/>
                      <a:r>
                        <a:rPr lang="ru-RU" sz="1600" b="1" i="0" u="none" strike="noStrike" kern="1200" dirty="0">
                          <a:solidFill>
                            <a:schemeClr val="lt1"/>
                          </a:solidFill>
                          <a:latin typeface="Arial" pitchFamily="34" charset="0"/>
                          <a:ea typeface="+mn-ea"/>
                          <a:cs typeface="Arial" pitchFamily="34" charset="0"/>
                        </a:rPr>
                        <a:t>Советы по профилактике травматизма</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0"/>
                  </a:ext>
                </a:extLst>
              </a:tr>
              <a:tr h="5606672">
                <a:tc>
                  <a:txBody>
                    <a:bodyPr/>
                    <a:lstStyle/>
                    <a:p>
                      <a:r>
                        <a:rPr lang="ru-RU" sz="1600" b="0" dirty="0">
                          <a:latin typeface="Arial" pitchFamily="34" charset="0"/>
                          <a:cs typeface="Arial" pitchFamily="34" charset="0"/>
                        </a:rPr>
                        <a:t>От </a:t>
                      </a:r>
                      <a:r>
                        <a:rPr lang="en-US" sz="1600" b="0" dirty="0">
                          <a:latin typeface="Arial" pitchFamily="34" charset="0"/>
                          <a:cs typeface="Arial" pitchFamily="34" charset="0"/>
                        </a:rPr>
                        <a:t>4</a:t>
                      </a:r>
                      <a:endParaRPr lang="ru-RU" sz="1600" b="0" dirty="0">
                        <a:latin typeface="Arial" pitchFamily="34" charset="0"/>
                        <a:cs typeface="Arial" pitchFamily="34" charset="0"/>
                      </a:endParaRPr>
                    </a:p>
                    <a:p>
                      <a:r>
                        <a:rPr lang="ru-RU" sz="1600" b="0" dirty="0">
                          <a:latin typeface="Arial" pitchFamily="34" charset="0"/>
                          <a:cs typeface="Arial" pitchFamily="34" charset="0"/>
                        </a:rPr>
                        <a:t>до </a:t>
                      </a:r>
                      <a:r>
                        <a:rPr lang="en-US" sz="1600" b="0" dirty="0">
                          <a:latin typeface="Arial" pitchFamily="34" charset="0"/>
                          <a:cs typeface="Arial" pitchFamily="34" charset="0"/>
                        </a:rPr>
                        <a:t>6 </a:t>
                      </a:r>
                      <a:r>
                        <a:rPr lang="ru-RU" sz="1600" b="0" dirty="0">
                          <a:latin typeface="Arial" pitchFamily="34" charset="0"/>
                          <a:cs typeface="Arial" pitchFamily="34" charset="0"/>
                        </a:rPr>
                        <a:t>меся-цев</a:t>
                      </a:r>
                      <a:endParaRPr lang="en-US" sz="1600" b="0" dirty="0">
                        <a:latin typeface="Arial" pitchFamily="34" charset="0"/>
                        <a:cs typeface="Arial" pitchFamily="34" charset="0"/>
                      </a:endParaRPr>
                    </a:p>
                    <a:p>
                      <a:endParaRPr lang="en-US" sz="1600" b="0" dirty="0">
                        <a:latin typeface="Arial" pitchFamily="34" charset="0"/>
                        <a:cs typeface="Arial" pitchFamily="34" charset="0"/>
                      </a:endParaRPr>
                    </a:p>
                  </a:txBody>
                  <a:tcPr/>
                </a:tc>
                <a:tc>
                  <a:txBody>
                    <a:bodyPr/>
                    <a:lstStyle/>
                    <a:p>
                      <a:pPr>
                        <a:buFont typeface="Arial" pitchFamily="34" charset="0"/>
                        <a:buChar char="•"/>
                      </a:pPr>
                      <a:r>
                        <a:rPr lang="en-US" sz="1600" b="0"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Сидит с минимальной поддержкой</a:t>
                      </a:r>
                      <a:endParaRPr lang="en-US" sz="1600" b="0" i="0" u="none" strike="noStrike" kern="1200" dirty="0">
                        <a:solidFill>
                          <a:schemeClr val="dk1"/>
                        </a:solidFill>
                        <a:latin typeface="Arial" pitchFamily="34" charset="0"/>
                        <a:ea typeface="+mn-ea"/>
                        <a:cs typeface="Arial" pitchFamily="34" charset="0"/>
                      </a:endParaRPr>
                    </a:p>
                    <a:p>
                      <a:pPr>
                        <a:buFont typeface="Arial" pitchFamily="34" charset="0"/>
                        <a:buChar char="•"/>
                      </a:pPr>
                      <a:r>
                        <a:rPr lang="en-US"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Играет обеими</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руками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Достаёт</a:t>
                      </a:r>
                      <a:r>
                        <a:rPr lang="ru-RU" sz="1600" b="0" i="0" u="none" strike="noStrike" kern="1200" baseline="0" dirty="0">
                          <a:solidFill>
                            <a:schemeClr val="dk1"/>
                          </a:solidFill>
                          <a:latin typeface="Arial" pitchFamily="34" charset="0"/>
                          <a:ea typeface="+mn-ea"/>
                          <a:cs typeface="Arial" pitchFamily="34" charset="0"/>
                        </a:rPr>
                        <a:t> предметы</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Начинает всё брать в рот</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Всё больше интересуется</a:t>
                      </a:r>
                      <a:r>
                        <a:rPr lang="ru-RU" sz="1600" b="0" i="0" u="none" strike="noStrike" kern="1200" baseline="0" dirty="0">
                          <a:solidFill>
                            <a:schemeClr val="dk1"/>
                          </a:solidFill>
                          <a:latin typeface="Arial" pitchFamily="34" charset="0"/>
                          <a:ea typeface="+mn-ea"/>
                          <a:cs typeface="Arial" pitchFamily="34" charset="0"/>
                        </a:rPr>
                        <a:t> происходя-щим вокруг</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Хочет пробоват</a:t>
                      </a:r>
                      <a:r>
                        <a:rPr lang="ru-RU" sz="1600" b="0" i="0" u="none" strike="noStrike" kern="1200" baseline="0" dirty="0">
                          <a:solidFill>
                            <a:schemeClr val="dk1"/>
                          </a:solidFill>
                          <a:latin typeface="Arial" pitchFamily="34" charset="0"/>
                          <a:ea typeface="+mn-ea"/>
                          <a:cs typeface="Arial" pitchFamily="34" charset="0"/>
                        </a:rPr>
                        <a:t>ь на вкус, </a:t>
                      </a:r>
                      <a:r>
                        <a:rPr lang="ru-RU" sz="1600" b="0" i="0" u="none" strike="noStrike" kern="1200" dirty="0">
                          <a:solidFill>
                            <a:schemeClr val="dk1"/>
                          </a:solidFill>
                          <a:latin typeface="Arial" pitchFamily="34" charset="0"/>
                          <a:ea typeface="+mn-ea"/>
                          <a:cs typeface="Arial" pitchFamily="34" charset="0"/>
                        </a:rPr>
                        <a:t>трогать и трясти предметы</a:t>
                      </a:r>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Травмы при езде в автомобиле</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Падения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Ожоги от горячих жидкостей</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Может подавиться</a:t>
                      </a:r>
                      <a:r>
                        <a:rPr lang="ru-RU" sz="1600" b="0" i="0" u="none" strike="noStrike" kern="1200" baseline="0" dirty="0">
                          <a:solidFill>
                            <a:schemeClr val="dk1"/>
                          </a:solidFill>
                          <a:latin typeface="Arial" pitchFamily="34" charset="0"/>
                          <a:ea typeface="+mn-ea"/>
                          <a:cs typeface="Arial" pitchFamily="34" charset="0"/>
                        </a:rPr>
                        <a:t> и </a:t>
                      </a:r>
                      <a:r>
                        <a:rPr lang="ru-RU" sz="1600" b="0" i="0" u="none" strike="noStrike" kern="1200" dirty="0">
                          <a:solidFill>
                            <a:schemeClr val="dk1"/>
                          </a:solidFill>
                          <a:latin typeface="Arial" pitchFamily="34" charset="0"/>
                          <a:ea typeface="+mn-ea"/>
                          <a:cs typeface="Arial" pitchFamily="34" charset="0"/>
                        </a:rPr>
                        <a:t> задохнуться</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0" i="0" u="none" strike="noStrike" kern="1200" dirty="0">
                          <a:solidFill>
                            <a:schemeClr val="dk1"/>
                          </a:solidFill>
                          <a:latin typeface="Arial" pitchFamily="34" charset="0"/>
                          <a:ea typeface="+mn-ea"/>
                          <a:cs typeface="Arial" pitchFamily="34" charset="0"/>
                        </a:rPr>
                        <a:t> Синдроом внезапной детской смерти</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СВДС)</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600" b="1" i="0" u="none" strike="noStrike" kern="120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Синдром детского сотрясения (СДС)/Синдром встряхнутого ребёнка (SBS)</a:t>
                      </a:r>
                      <a:endParaRPr lang="en-US" sz="1600" b="0" dirty="0">
                        <a:latin typeface="Arial" pitchFamily="34" charset="0"/>
                        <a:cs typeface="Arial" pitchFamily="34" charset="0"/>
                      </a:endParaRPr>
                    </a:p>
                  </a:txBody>
                  <a:tcPr/>
                </a:tc>
                <a:tc>
                  <a:txBody>
                    <a:bodyPr/>
                    <a:lstStyle/>
                    <a:p>
                      <a:pPr>
                        <a:buFont typeface="Arial" pitchFamily="34" charset="0"/>
                        <a:buChar char="•"/>
                      </a:pPr>
                      <a:r>
                        <a:rPr lang="ru-RU" sz="1800" b="0" i="0" u="none" strike="noStrike" kern="1200" dirty="0">
                          <a:solidFill>
                            <a:schemeClr val="dk1"/>
                          </a:solidFill>
                          <a:latin typeface="+mn-lt"/>
                          <a:ea typeface="+mn-ea"/>
                          <a:cs typeface="+mn-cs"/>
                        </a:rPr>
                        <a:t> </a:t>
                      </a:r>
                      <a:r>
                        <a:rPr lang="ru-RU" sz="1600" b="0" i="0" u="none" strike="noStrike" kern="1200" dirty="0">
                          <a:solidFill>
                            <a:schemeClr val="dk1"/>
                          </a:solidFill>
                          <a:latin typeface="Arial" pitchFamily="34" charset="0"/>
                          <a:ea typeface="+mn-ea"/>
                          <a:cs typeface="Arial" pitchFamily="34" charset="0"/>
                        </a:rPr>
                        <a:t>Должны использоваться только сертифицированные детские сидения безопасности, правильно установленные против движения на заднем сидении автомобиля.</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Никогда не оставляйте младенцев без присмотра в кроватках, в местах смены</a:t>
                      </a:r>
                      <a:r>
                        <a:rPr lang="ru-RU" sz="1600" b="0" i="0" u="none" strike="noStrike" kern="1200" baseline="0" dirty="0">
                          <a:solidFill>
                            <a:schemeClr val="dk1"/>
                          </a:solidFill>
                          <a:latin typeface="Arial" pitchFamily="34" charset="0"/>
                          <a:ea typeface="+mn-ea"/>
                          <a:cs typeface="Arial" pitchFamily="34" charset="0"/>
                        </a:rPr>
                        <a:t> подгузников</a:t>
                      </a:r>
                      <a:r>
                        <a:rPr lang="ru-RU" sz="1600" b="0" i="0" u="none" strike="noStrike" kern="1200" dirty="0">
                          <a:solidFill>
                            <a:schemeClr val="dk1"/>
                          </a:solidFill>
                          <a:latin typeface="Arial" pitchFamily="34" charset="0"/>
                          <a:ea typeface="+mn-ea"/>
                          <a:cs typeface="Arial" pitchFamily="34" charset="0"/>
                        </a:rPr>
                        <a:t>, на диванах, стульях или на любой другой возвышающейся поверхности.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Всегда проверяйте температуру воды перед купанием младенца.</a:t>
                      </a: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Установите температуру горячей водопроводной воды ниже 120</a:t>
                      </a:r>
                      <a:r>
                        <a:rPr lang="ru-RU" sz="1600" kern="1200" dirty="0">
                          <a:solidFill>
                            <a:schemeClr val="dk1"/>
                          </a:solidFill>
                          <a:latin typeface="Arial" pitchFamily="34" charset="0"/>
                          <a:ea typeface="+mn-ea"/>
                          <a:cs typeface="Arial" pitchFamily="34" charset="0"/>
                        </a:rPr>
                        <a:t>℉.</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Храните мелкие предметы и игрушки подальше от ребёнка.</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Кладите младенца спать на спину в пустую кроватку на твёрдый матрас. </a:t>
                      </a:r>
                    </a:p>
                    <a:p>
                      <a:pPr>
                        <a:buFont typeface="Arial" pitchFamily="34" charset="0"/>
                        <a:buChar char="•"/>
                      </a:pPr>
                      <a:r>
                        <a:rPr lang="ru-RU" sz="1600" b="0" i="0" u="none" strike="noStrike" kern="1200" dirty="0">
                          <a:solidFill>
                            <a:schemeClr val="dk1"/>
                          </a:solidFill>
                          <a:latin typeface="Arial" pitchFamily="34" charset="0"/>
                          <a:ea typeface="+mn-ea"/>
                          <a:cs typeface="Arial" pitchFamily="34" charset="0"/>
                        </a:rPr>
                        <a:t> Организуя спальное место для младенца, не используйте мягкие постельные принадлежности.</a:t>
                      </a:r>
                    </a:p>
                    <a:p>
                      <a:pPr>
                        <a:buFont typeface="Arial" pitchFamily="34" charset="0"/>
                        <a:buChar char="•"/>
                      </a:pPr>
                      <a:r>
                        <a:rPr lang="ru-RU" sz="1600" b="0" i="0" u="none" strike="noStrike" kern="1200" baseline="0" dirty="0">
                          <a:solidFill>
                            <a:schemeClr val="dk1"/>
                          </a:solidFill>
                          <a:latin typeface="Arial" pitchFamily="34" charset="0"/>
                          <a:ea typeface="+mn-ea"/>
                          <a:cs typeface="Arial" pitchFamily="34" charset="0"/>
                        </a:rPr>
                        <a:t> </a:t>
                      </a:r>
                      <a:r>
                        <a:rPr lang="ru-RU" sz="1600" b="0" i="0" u="none" strike="noStrike" kern="1200" dirty="0">
                          <a:solidFill>
                            <a:schemeClr val="dk1"/>
                          </a:solidFill>
                          <a:latin typeface="Arial" pitchFamily="34" charset="0"/>
                          <a:ea typeface="+mn-ea"/>
                          <a:cs typeface="Arial" pitchFamily="34" charset="0"/>
                        </a:rPr>
                        <a:t>Никогда не встряхивайте ребёнка, даже играя.</a:t>
                      </a:r>
                    </a:p>
                  </a:txBody>
                  <a:tcPr/>
                </a:tc>
                <a:extLst>
                  <a:ext uri="{0D108BD9-81ED-4DB2-BD59-A6C34878D82A}">
                    <a16:rowId xmlns:a16="http://schemas.microsoft.com/office/drawing/2014/main" val="10001"/>
                  </a:ext>
                </a:extLst>
              </a:tr>
            </a:tbl>
          </a:graphicData>
        </a:graphic>
      </p:graphicFrame>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7629748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noAutofit/>
          </a:bodyPr>
          <a:lstStyle/>
          <a:p>
            <a:r>
              <a:rPr lang="ru-RU" sz="3600" b="1" dirty="0">
                <a:latin typeface="Arial" pitchFamily="34" charset="0"/>
                <a:cs typeface="Arial" pitchFamily="34" charset="0"/>
              </a:rPr>
              <a:t>После чрезвычайной ситуации (продолжение)...</a:t>
            </a:r>
            <a:endParaRPr lang="en-US" sz="3600" b="1" dirty="0">
              <a:latin typeface="Arial" pitchFamily="34" charset="0"/>
              <a:cs typeface="Arial" pitchFamily="34" charset="0"/>
            </a:endParaRPr>
          </a:p>
        </p:txBody>
      </p:sp>
      <p:sp>
        <p:nvSpPr>
          <p:cNvPr id="5" name="Content Placeholder 4"/>
          <p:cNvSpPr>
            <a:spLocks noGrp="1"/>
          </p:cNvSpPr>
          <p:nvPr>
            <p:ph idx="1"/>
          </p:nvPr>
        </p:nvSpPr>
        <p:spPr>
          <a:xfrm>
            <a:off x="152400" y="1143000"/>
            <a:ext cx="8839200" cy="5486400"/>
          </a:xfrm>
        </p:spPr>
        <p:txBody>
          <a:bodyPr>
            <a:normAutofit fontScale="92500"/>
          </a:bodyPr>
          <a:lstStyle/>
          <a:p>
            <a:r>
              <a:rPr lang="ru-RU" dirty="0">
                <a:latin typeface="Arial" pitchFamily="34" charset="0"/>
                <a:cs typeface="Arial" pitchFamily="34" charset="0"/>
              </a:rPr>
              <a:t>Постарайтесь как можно скорее вернуться к обычному расписанию, чтобы дети смогли восстановить  ощущение нормального положения вещей и почувствовать себя в безопасности.</a:t>
            </a:r>
          </a:p>
          <a:p>
            <a:r>
              <a:rPr lang="ru-RU" dirty="0">
                <a:latin typeface="Arial" pitchFamily="34" charset="0"/>
                <a:cs typeface="Arial" pitchFamily="34" charset="0"/>
              </a:rPr>
              <a:t>Не обещайте, что другой чрезвычайной ситуации не будет. Вместо этого побуждайте детей говорить о своих чувствах.</a:t>
            </a:r>
          </a:p>
          <a:p>
            <a:r>
              <a:rPr lang="ru-RU" dirty="0">
                <a:latin typeface="Arial" pitchFamily="34" charset="0"/>
                <a:cs typeface="Arial" pitchFamily="34" charset="0"/>
              </a:rPr>
              <a:t>Скажите детям, что вы сделаете всё возможное, чтобы сохранить их в безопасности.</a:t>
            </a:r>
            <a:endParaRPr lang="en-US"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7101568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66800"/>
          </a:xfrm>
          <a:solidFill>
            <a:srgbClr val="0072BC"/>
          </a:solidFill>
        </p:spPr>
        <p:txBody>
          <a:bodyPr>
            <a:noAutofit/>
          </a:bodyPr>
          <a:lstStyle/>
          <a:p>
            <a:r>
              <a:rPr lang="ru-RU" sz="3600" b="1" dirty="0">
                <a:solidFill>
                  <a:schemeClr val="bg1"/>
                </a:solidFill>
                <a:latin typeface="Arial" pitchFamily="34" charset="0"/>
                <a:cs typeface="Arial" pitchFamily="34" charset="0"/>
              </a:rPr>
              <a:t>Типичные реакции после чрезвычайных ситуаций</a:t>
            </a:r>
            <a:endParaRPr lang="en-US" sz="3600" b="1" dirty="0">
              <a:solidFill>
                <a:schemeClr val="bg1"/>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63564664"/>
              </p:ext>
            </p:extLst>
          </p:nvPr>
        </p:nvGraphicFramePr>
        <p:xfrm>
          <a:off x="0" y="1066800"/>
          <a:ext cx="9144000" cy="5264489"/>
        </p:xfrm>
        <a:graphic>
          <a:graphicData uri="http://schemas.openxmlformats.org/drawingml/2006/table">
            <a:tbl>
              <a:tblPr firstRow="1" bandRow="1">
                <a:tableStyleId>{5940675A-B579-460E-94D1-54222C63F5DA}</a:tableStyleId>
              </a:tblPr>
              <a:tblGrid>
                <a:gridCol w="3074276">
                  <a:extLst>
                    <a:ext uri="{9D8B030D-6E8A-4147-A177-3AD203B41FA5}">
                      <a16:colId xmlns:a16="http://schemas.microsoft.com/office/drawing/2014/main" val="20000"/>
                    </a:ext>
                  </a:extLst>
                </a:gridCol>
                <a:gridCol w="6069724">
                  <a:extLst>
                    <a:ext uri="{9D8B030D-6E8A-4147-A177-3AD203B41FA5}">
                      <a16:colId xmlns:a16="http://schemas.microsoft.com/office/drawing/2014/main" val="20001"/>
                    </a:ext>
                  </a:extLst>
                </a:gridCol>
              </a:tblGrid>
              <a:tr h="384589">
                <a:tc>
                  <a:txBody>
                    <a:bodyPr/>
                    <a:lstStyle/>
                    <a:p>
                      <a:pPr algn="ctr"/>
                      <a:r>
                        <a:rPr lang="ru-RU" sz="1500" b="1" i="0" u="none" strike="noStrike" kern="1200" dirty="0">
                          <a:solidFill>
                            <a:schemeClr val="tx1"/>
                          </a:solidFill>
                          <a:latin typeface="Arial" pitchFamily="34" charset="0"/>
                          <a:ea typeface="+mn-ea"/>
                          <a:cs typeface="Arial" pitchFamily="34" charset="0"/>
                        </a:rPr>
                        <a:t>Регрессивные реакции</a:t>
                      </a:r>
                      <a:endParaRPr lang="en-US" sz="1500" b="1" dirty="0">
                        <a:latin typeface="Arial" pitchFamily="34" charset="0"/>
                        <a:cs typeface="Arial" pitchFamily="34" charset="0"/>
                      </a:endParaRPr>
                    </a:p>
                  </a:txBody>
                  <a:tcPr/>
                </a:tc>
                <a:tc>
                  <a:txBody>
                    <a:bodyPr/>
                    <a:lstStyle/>
                    <a:p>
                      <a:pPr algn="ctr"/>
                      <a:r>
                        <a:rPr lang="ru-RU" sz="1500" b="1" i="0" u="none" strike="noStrike" kern="1200" dirty="0">
                          <a:solidFill>
                            <a:schemeClr val="tx1"/>
                          </a:solidFill>
                          <a:latin typeface="Arial" pitchFamily="34" charset="0"/>
                          <a:ea typeface="+mn-ea"/>
                          <a:cs typeface="Arial" pitchFamily="34" charset="0"/>
                        </a:rPr>
                        <a:t>Эмоционально-поведенческие реакции</a:t>
                      </a:r>
                      <a:endParaRPr lang="en-US" sz="1500" b="1" dirty="0">
                        <a:latin typeface="Arial" pitchFamily="34" charset="0"/>
                        <a:cs typeface="Arial" pitchFamily="34" charset="0"/>
                      </a:endParaRPr>
                    </a:p>
                  </a:txBody>
                  <a:tcPr/>
                </a:tc>
                <a:extLst>
                  <a:ext uri="{0D108BD9-81ED-4DB2-BD59-A6C34878D82A}">
                    <a16:rowId xmlns:a16="http://schemas.microsoft.com/office/drawing/2014/main" val="10000"/>
                  </a:ext>
                </a:extLst>
              </a:tr>
              <a:tr h="2370752">
                <a:tc>
                  <a:txBody>
                    <a:bodyPr/>
                    <a:lstStyle/>
                    <a:p>
                      <a:pPr>
                        <a:buFont typeface="Arial" pitchFamily="34" charset="0"/>
                        <a:buNone/>
                      </a:pPr>
                      <a:r>
                        <a:rPr lang="ru-RU" sz="1500" b="0" i="0" u="none" strike="noStrike" kern="1200" dirty="0">
                          <a:solidFill>
                            <a:schemeClr val="tx1"/>
                          </a:solidFill>
                          <a:latin typeface="Arial" pitchFamily="34" charset="0"/>
                          <a:ea typeface="+mn-ea"/>
                          <a:cs typeface="Arial" pitchFamily="34" charset="0"/>
                        </a:rPr>
                        <a:t>- Мочеиспускание в постель</a:t>
                      </a:r>
                    </a:p>
                    <a:p>
                      <a:pPr>
                        <a:buFont typeface="Arial" pitchFamily="34" charset="0"/>
                        <a:buNone/>
                      </a:pPr>
                      <a:r>
                        <a:rPr lang="ru-RU" sz="1500" b="0" i="0" u="none" strike="noStrike" kern="1200" dirty="0">
                          <a:solidFill>
                            <a:schemeClr val="tx1"/>
                          </a:solidFill>
                          <a:latin typeface="Arial" pitchFamily="34" charset="0"/>
                          <a:ea typeface="+mn-ea"/>
                          <a:cs typeface="Arial" pitchFamily="34" charset="0"/>
                        </a:rPr>
                        <a:t>- Сосание большого пальца</a:t>
                      </a:r>
                    </a:p>
                    <a:p>
                      <a:pPr>
                        <a:buFont typeface="Arial" pitchFamily="34" charset="0"/>
                        <a:buNone/>
                      </a:pPr>
                      <a:r>
                        <a:rPr lang="ru-RU" sz="1500" b="0" i="0" u="none" strike="noStrike" kern="1200" dirty="0">
                          <a:solidFill>
                            <a:schemeClr val="tx1"/>
                          </a:solidFill>
                          <a:latin typeface="Arial" pitchFamily="34" charset="0"/>
                          <a:ea typeface="+mn-ea"/>
                          <a:cs typeface="Arial" pitchFamily="34" charset="0"/>
                        </a:rPr>
                        <a:t>- Страх тьмы</a:t>
                      </a:r>
                    </a:p>
                    <a:p>
                      <a:pPr>
                        <a:buFont typeface="Arial" pitchFamily="34" charset="0"/>
                        <a:buNone/>
                      </a:pPr>
                      <a:r>
                        <a:rPr lang="ru-RU" sz="1500" b="0" i="0" u="none" strike="noStrike" kern="1200" dirty="0">
                          <a:solidFill>
                            <a:schemeClr val="tx1"/>
                          </a:solidFill>
                          <a:latin typeface="Arial" pitchFamily="34" charset="0"/>
                          <a:ea typeface="+mn-ea"/>
                          <a:cs typeface="Arial" pitchFamily="34" charset="0"/>
                        </a:rPr>
                        <a:t>- Страх перед животными</a:t>
                      </a:r>
                    </a:p>
                    <a:p>
                      <a:pPr>
                        <a:buFont typeface="Arial" pitchFamily="34" charset="0"/>
                        <a:buNone/>
                      </a:pPr>
                      <a:r>
                        <a:rPr lang="ru-RU" sz="1500" b="0" i="0" u="none" strike="noStrike" kern="1200" dirty="0">
                          <a:solidFill>
                            <a:schemeClr val="tx1"/>
                          </a:solidFill>
                          <a:latin typeface="Arial" pitchFamily="34" charset="0"/>
                          <a:ea typeface="+mn-ea"/>
                          <a:cs typeface="Arial" pitchFamily="34" charset="0"/>
                        </a:rPr>
                        <a:t>- Страх перед «монстрами»</a:t>
                      </a:r>
                    </a:p>
                    <a:p>
                      <a:pPr>
                        <a:buFont typeface="Arial" pitchFamily="34" charset="0"/>
                        <a:buNone/>
                      </a:pPr>
                      <a:r>
                        <a:rPr lang="ru-RU" sz="1500" b="0" i="0" u="none" strike="noStrike" kern="1200" dirty="0">
                          <a:solidFill>
                            <a:schemeClr val="tx1"/>
                          </a:solidFill>
                          <a:latin typeface="Arial" pitchFamily="34" charset="0"/>
                          <a:ea typeface="+mn-ea"/>
                          <a:cs typeface="Arial" pitchFamily="34" charset="0"/>
                        </a:rPr>
                        <a:t>- Страх перед незнакомцами</a:t>
                      </a:r>
                      <a:endParaRPr lang="en-US" sz="1500" dirty="0">
                        <a:latin typeface="Arial" pitchFamily="34" charset="0"/>
                        <a:cs typeface="Arial" pitchFamily="34" charset="0"/>
                      </a:endParaRPr>
                    </a:p>
                  </a:txBody>
                  <a:tcPr/>
                </a:tc>
                <a:tc>
                  <a:txBody>
                    <a:bodyPr/>
                    <a:lstStyle/>
                    <a:p>
                      <a:pPr>
                        <a:buFont typeface="Arial" pitchFamily="34" charset="0"/>
                        <a:buNone/>
                      </a:pPr>
                      <a:r>
                        <a:rPr lang="ru-RU" sz="1500" b="0" i="0" u="none" strike="noStrike" kern="1200" dirty="0">
                          <a:solidFill>
                            <a:schemeClr val="tx1"/>
                          </a:solidFill>
                          <a:latin typeface="Arial" pitchFamily="34" charset="0"/>
                          <a:ea typeface="+mn-ea"/>
                          <a:cs typeface="Arial" pitchFamily="34" charset="0"/>
                        </a:rPr>
                        <a:t>- Нервозность                        - Беспокойство из-за разлуки с              </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Раздражительность              родителями</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Некоммуникабельность     - Рассеянное внимание</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Гиперактивность                 - Агрессивное поведение</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Тик                                     </a:t>
                      </a:r>
                      <a:r>
                        <a:rPr lang="ru-RU" sz="1500" b="0" i="0" u="none" strike="noStrike" kern="1200" baseline="0" dirty="0">
                          <a:solidFill>
                            <a:schemeClr val="tx1"/>
                          </a:solidFill>
                          <a:latin typeface="Arial" pitchFamily="34" charset="0"/>
                          <a:ea typeface="+mn-ea"/>
                          <a:cs typeface="Arial" pitchFamily="34" charset="0"/>
                        </a:rPr>
                        <a:t> </a:t>
                      </a:r>
                      <a:r>
                        <a:rPr lang="ru-RU" sz="1500" b="0" i="0" u="none" strike="noStrike" kern="1200" dirty="0">
                          <a:solidFill>
                            <a:schemeClr val="tx1"/>
                          </a:solidFill>
                          <a:latin typeface="Arial" pitchFamily="34" charset="0"/>
                          <a:ea typeface="+mn-ea"/>
                          <a:cs typeface="Arial" pitchFamily="34" charset="0"/>
                        </a:rPr>
                        <a:t>  - Преувеличение или искажение </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Проблемы с речью                событий</a:t>
                      </a:r>
                    </a:p>
                    <a:p>
                      <a:r>
                        <a:rPr lang="ru-RU" sz="1500" b="0" i="0" u="none" strike="noStrike" kern="1200" dirty="0">
                          <a:solidFill>
                            <a:schemeClr val="tx1"/>
                          </a:solidFill>
                          <a:latin typeface="Arial" pitchFamily="34" charset="0"/>
                          <a:ea typeface="+mn-ea"/>
                          <a:cs typeface="Arial" pitchFamily="34" charset="0"/>
                        </a:rPr>
                        <a:t>                                              </a:t>
                      </a:r>
                      <a:r>
                        <a:rPr lang="ru-RU" sz="1500" b="0" i="0" u="none" strike="noStrike" kern="1200" baseline="0" dirty="0">
                          <a:solidFill>
                            <a:schemeClr val="tx1"/>
                          </a:solidFill>
                          <a:latin typeface="Arial" pitchFamily="34" charset="0"/>
                          <a:ea typeface="+mn-ea"/>
                          <a:cs typeface="Arial" pitchFamily="34" charset="0"/>
                        </a:rPr>
                        <a:t>  - </a:t>
                      </a:r>
                      <a:r>
                        <a:rPr lang="ru-RU" sz="1500" b="0" i="0" u="none" strike="noStrike" kern="1200" dirty="0">
                          <a:solidFill>
                            <a:schemeClr val="tx1"/>
                          </a:solidFill>
                          <a:latin typeface="Arial" pitchFamily="34" charset="0"/>
                          <a:ea typeface="+mn-ea"/>
                          <a:cs typeface="Arial" pitchFamily="34" charset="0"/>
                        </a:rPr>
                        <a:t>Повторяющиеся разговоры о</a:t>
                      </a:r>
                    </a:p>
                    <a:p>
                      <a:r>
                        <a:rPr lang="ru-RU" sz="1500" b="0" i="0" u="none" strike="noStrike" kern="1200" dirty="0">
                          <a:solidFill>
                            <a:schemeClr val="tx1"/>
                          </a:solidFill>
                          <a:latin typeface="Arial" pitchFamily="34" charset="0"/>
                          <a:ea typeface="+mn-ea"/>
                          <a:cs typeface="Arial" pitchFamily="34" charset="0"/>
                        </a:rPr>
                        <a:t>                                                  прошедших событиях</a:t>
                      </a:r>
                    </a:p>
                    <a:p>
                      <a:r>
                        <a:rPr lang="ru-RU" sz="1500" b="0" i="0" u="none" strike="noStrike" kern="1200" dirty="0">
                          <a:solidFill>
                            <a:schemeClr val="tx1"/>
                          </a:solidFill>
                          <a:latin typeface="Arial" pitchFamily="34" charset="0"/>
                          <a:ea typeface="+mn-ea"/>
                          <a:cs typeface="Arial" pitchFamily="34" charset="0"/>
                        </a:rPr>
                        <a:t>                                                - Эскалация поведенческих</a:t>
                      </a:r>
                    </a:p>
                    <a:p>
                      <a:r>
                        <a:rPr lang="ru-RU" sz="1500" b="0" i="0" u="none" strike="noStrike" kern="1200" dirty="0">
                          <a:solidFill>
                            <a:schemeClr val="tx1"/>
                          </a:solidFill>
                          <a:latin typeface="Arial" pitchFamily="34" charset="0"/>
                          <a:ea typeface="+mn-ea"/>
                          <a:cs typeface="Arial" pitchFamily="34" charset="0"/>
                        </a:rPr>
                        <a:t>                                                  проблем</a:t>
                      </a:r>
                      <a:endParaRPr lang="en-US" sz="1500" dirty="0">
                        <a:latin typeface="Arial" pitchFamily="34" charset="0"/>
                        <a:cs typeface="Arial" pitchFamily="34" charset="0"/>
                      </a:endParaRPr>
                    </a:p>
                  </a:txBody>
                  <a:tcPr/>
                </a:tc>
                <a:extLst>
                  <a:ext uri="{0D108BD9-81ED-4DB2-BD59-A6C34878D82A}">
                    <a16:rowId xmlns:a16="http://schemas.microsoft.com/office/drawing/2014/main" val="10001"/>
                  </a:ext>
                </a:extLst>
              </a:tr>
              <a:tr h="384589">
                <a:tc>
                  <a:txBody>
                    <a:bodyPr/>
                    <a:lstStyle/>
                    <a:p>
                      <a:pPr algn="ctr"/>
                      <a:r>
                        <a:rPr lang="ru-RU" sz="1500" b="1" i="0" u="none" strike="noStrike" kern="1200" dirty="0">
                          <a:solidFill>
                            <a:schemeClr val="tx1"/>
                          </a:solidFill>
                          <a:latin typeface="Arial" pitchFamily="34" charset="0"/>
                          <a:ea typeface="+mn-ea"/>
                          <a:cs typeface="Arial" pitchFamily="34" charset="0"/>
                        </a:rPr>
                        <a:t>Физиологические реакции</a:t>
                      </a:r>
                      <a:r>
                        <a:rPr lang="ru-RU" sz="1500" b="1" dirty="0">
                          <a:latin typeface="Arial" pitchFamily="34" charset="0"/>
                          <a:cs typeface="Arial" pitchFamily="34" charset="0"/>
                        </a:rPr>
                        <a:t>  </a:t>
                      </a:r>
                      <a:endParaRPr lang="en-US" sz="1500" b="1" dirty="0">
                        <a:latin typeface="Arial" pitchFamily="34" charset="0"/>
                        <a:cs typeface="Arial" pitchFamily="34" charset="0"/>
                      </a:endParaRPr>
                    </a:p>
                  </a:txBody>
                  <a:tcPr/>
                </a:tc>
                <a:tc>
                  <a:txBody>
                    <a:bodyPr/>
                    <a:lstStyle/>
                    <a:p>
                      <a:pPr algn="ctr"/>
                      <a:r>
                        <a:rPr lang="ru-RU" sz="1500" b="1" i="0" u="none" strike="noStrike" kern="1200" dirty="0">
                          <a:solidFill>
                            <a:schemeClr val="tx1"/>
                          </a:solidFill>
                          <a:latin typeface="Arial" pitchFamily="34" charset="0"/>
                          <a:ea typeface="+mn-ea"/>
                          <a:cs typeface="Arial" pitchFamily="34" charset="0"/>
                        </a:rPr>
                        <a:t>Как помочь</a:t>
                      </a:r>
                      <a:endParaRPr lang="en-US" sz="1500" b="1" dirty="0">
                        <a:latin typeface="Arial" pitchFamily="34" charset="0"/>
                        <a:cs typeface="Arial" pitchFamily="34" charset="0"/>
                      </a:endParaRPr>
                    </a:p>
                  </a:txBody>
                  <a:tcPr/>
                </a:tc>
                <a:extLst>
                  <a:ext uri="{0D108BD9-81ED-4DB2-BD59-A6C34878D82A}">
                    <a16:rowId xmlns:a16="http://schemas.microsoft.com/office/drawing/2014/main" val="10002"/>
                  </a:ext>
                </a:extLst>
              </a:tr>
              <a:tr h="2117871">
                <a:tc>
                  <a:txBody>
                    <a:bodyPr/>
                    <a:lstStyle/>
                    <a:p>
                      <a:r>
                        <a:rPr lang="ru-RU" sz="1400" b="0" i="0" u="none" strike="noStrike" kern="1200" dirty="0">
                          <a:solidFill>
                            <a:schemeClr val="tx1"/>
                          </a:solidFill>
                          <a:latin typeface="Arial" pitchFamily="34" charset="0"/>
                          <a:ea typeface="+mn-ea"/>
                          <a:cs typeface="Arial" pitchFamily="34" charset="0"/>
                        </a:rPr>
                        <a:t>- </a:t>
                      </a:r>
                      <a:r>
                        <a:rPr lang="ru-RU" sz="1500" b="0" i="0" u="none" strike="noStrike" kern="1200" dirty="0">
                          <a:solidFill>
                            <a:schemeClr val="tx1"/>
                          </a:solidFill>
                          <a:latin typeface="Arial" pitchFamily="34" charset="0"/>
                          <a:ea typeface="+mn-ea"/>
                          <a:cs typeface="Arial" pitchFamily="34" charset="0"/>
                        </a:rPr>
                        <a:t>Потеря аппетита</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Переедание</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Диспепсия</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Рвота</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Проблемы с кишечником или   мочевым пузырём</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Нарушения сна и кошмары</a:t>
                      </a:r>
                      <a:endParaRPr lang="en-US" sz="1500" dirty="0">
                        <a:latin typeface="Arial" pitchFamily="34" charset="0"/>
                        <a:cs typeface="Arial" pitchFamily="34" charset="0"/>
                      </a:endParaRPr>
                    </a:p>
                  </a:txBody>
                  <a:tcPr/>
                </a:tc>
                <a:tc>
                  <a:txBody>
                    <a:bodyPr/>
                    <a:lstStyle/>
                    <a:p>
                      <a:r>
                        <a:rPr lang="ru-RU" sz="1400" b="0" i="0" u="none" strike="noStrike" kern="1200" dirty="0">
                          <a:solidFill>
                            <a:schemeClr val="tx1"/>
                          </a:solidFill>
                          <a:latin typeface="Arial" pitchFamily="34" charset="0"/>
                          <a:ea typeface="+mn-ea"/>
                          <a:cs typeface="Arial" pitchFamily="34" charset="0"/>
                        </a:rPr>
                        <a:t>- </a:t>
                      </a:r>
                      <a:r>
                        <a:rPr lang="ru-RU" sz="1500" b="0" i="0" u="none" strike="noStrike" kern="1200" dirty="0">
                          <a:solidFill>
                            <a:schemeClr val="tx1"/>
                          </a:solidFill>
                          <a:latin typeface="Arial" pitchFamily="34" charset="0"/>
                          <a:ea typeface="+mn-ea"/>
                          <a:cs typeface="Arial" pitchFamily="34" charset="0"/>
                        </a:rPr>
                        <a:t>Вселите уверенность устно</a:t>
                      </a:r>
                      <a:r>
                        <a:rPr lang="ru-RU" sz="1500" b="0" i="0" u="none" strike="noStrike" kern="1200" baseline="0" dirty="0">
                          <a:solidFill>
                            <a:schemeClr val="tx1"/>
                          </a:solidFill>
                          <a:latin typeface="Arial" pitchFamily="34" charset="0"/>
                          <a:ea typeface="+mn-ea"/>
                          <a:cs typeface="Arial" pitchFamily="34" charset="0"/>
                        </a:rPr>
                        <a:t> </a:t>
                      </a:r>
                      <a:r>
                        <a:rPr lang="ru-RU" sz="1500" b="0" i="0" u="none" strike="noStrike" kern="1200" dirty="0">
                          <a:solidFill>
                            <a:schemeClr val="tx1"/>
                          </a:solidFill>
                          <a:latin typeface="Arial" pitchFamily="34" charset="0"/>
                          <a:ea typeface="+mn-ea"/>
                          <a:cs typeface="Arial" pitchFamily="34" charset="0"/>
                        </a:rPr>
                        <a:t>и утешьте физически </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Создайте комфортную обстановку для сна</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Разрешите ребёнку временно спать в комнате с родителями </a:t>
                      </a:r>
                      <a:br>
                        <a:rPr lang="ru-RU" sz="1500" dirty="0">
                          <a:latin typeface="Arial" pitchFamily="34" charset="0"/>
                          <a:cs typeface="Arial" pitchFamily="34" charset="0"/>
                        </a:rPr>
                      </a:br>
                      <a:r>
                        <a:rPr lang="ru-RU" sz="1500" dirty="0">
                          <a:latin typeface="Arial" pitchFamily="34" charset="0"/>
                          <a:cs typeface="Arial" pitchFamily="34" charset="0"/>
                        </a:rPr>
                        <a:t>- </a:t>
                      </a:r>
                      <a:r>
                        <a:rPr lang="ru-RU" sz="1500" b="0" i="0" u="none" strike="noStrike" kern="1200" dirty="0">
                          <a:solidFill>
                            <a:schemeClr val="tx1"/>
                          </a:solidFill>
                          <a:latin typeface="Arial" pitchFamily="34" charset="0"/>
                          <a:ea typeface="+mn-ea"/>
                          <a:cs typeface="Arial" pitchFamily="34" charset="0"/>
                        </a:rPr>
                        <a:t>Поощряйте выражение эмоций в игровой форме, включая</a:t>
                      </a:r>
                    </a:p>
                    <a:p>
                      <a:r>
                        <a:rPr lang="ru-RU" sz="1500" b="0" i="0" u="none" strike="noStrike" kern="1200" dirty="0">
                          <a:solidFill>
                            <a:schemeClr val="tx1"/>
                          </a:solidFill>
                          <a:latin typeface="Arial" pitchFamily="34" charset="0"/>
                          <a:ea typeface="+mn-ea"/>
                          <a:cs typeface="Arial" pitchFamily="34" charset="0"/>
                        </a:rPr>
                        <a:t>рисование, ролевые игры или рассказывание историй о том, что произошло</a:t>
                      </a:r>
                      <a:br>
                        <a:rPr lang="ru-RU" sz="1500" dirty="0">
                          <a:latin typeface="Arial" pitchFamily="34" charset="0"/>
                          <a:cs typeface="Arial" pitchFamily="34" charset="0"/>
                        </a:rPr>
                      </a:br>
                      <a:r>
                        <a:rPr lang="ru-RU" sz="1500" dirty="0">
                          <a:latin typeface="Arial" pitchFamily="34" charset="0"/>
                          <a:cs typeface="Arial" pitchFamily="34" charset="0"/>
                        </a:rPr>
                        <a:t>- Постарайтесь </a:t>
                      </a:r>
                      <a:r>
                        <a:rPr lang="ru-RU" sz="1500" b="0" i="0" u="none" strike="noStrike" kern="1200" dirty="0">
                          <a:solidFill>
                            <a:schemeClr val="tx1"/>
                          </a:solidFill>
                          <a:latin typeface="Arial" pitchFamily="34" charset="0"/>
                          <a:ea typeface="+mn-ea"/>
                          <a:cs typeface="Arial" pitchFamily="34" charset="0"/>
                        </a:rPr>
                        <a:t>как можно скорее вернуться к нормальному </a:t>
                      </a:r>
                    </a:p>
                    <a:p>
                      <a:r>
                        <a:rPr lang="ru-RU" sz="1500" b="0" i="0" u="none" strike="noStrike" kern="1200" dirty="0">
                          <a:solidFill>
                            <a:schemeClr val="tx1"/>
                          </a:solidFill>
                          <a:latin typeface="Arial" pitchFamily="34" charset="0"/>
                          <a:ea typeface="+mn-ea"/>
                          <a:cs typeface="Arial" pitchFamily="34" charset="0"/>
                        </a:rPr>
                        <a:t>расписанию</a:t>
                      </a:r>
                      <a:endParaRPr lang="en-US" sz="1500"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20837128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38200"/>
          </a:xfrm>
        </p:spPr>
        <p:txBody>
          <a:bodyPr>
            <a:noAutofit/>
          </a:bodyPr>
          <a:lstStyle/>
          <a:p>
            <a:r>
              <a:rPr lang="ru-RU" sz="3600" b="1" dirty="0">
                <a:latin typeface="Arial" pitchFamily="34" charset="0"/>
                <a:cs typeface="Arial" pitchFamily="34" charset="0"/>
              </a:rPr>
              <a:t>Безопасность детей-пассажиров</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76200" y="685800"/>
            <a:ext cx="8991600" cy="5791200"/>
          </a:xfrm>
        </p:spPr>
        <p:txBody>
          <a:bodyPr>
            <a:noAutofit/>
          </a:bodyPr>
          <a:lstStyle/>
          <a:p>
            <a:pPr lvl="0"/>
            <a:r>
              <a:rPr lang="ru-RU" sz="2300" dirty="0">
                <a:latin typeface="Arial" pitchFamily="34" charset="0"/>
                <a:cs typeface="Arial" pitchFamily="34" charset="0"/>
              </a:rPr>
              <a:t>Дети в возрасте до 2-х лет должны перевозиться на заднем сиденье автомобиля в детском автокресле лицом к сидению до тех пор, пока ребёнок не достигнет веса 40 или более фунтов ИЛИ роста 40 или более дюймов. Для ребёнка должно использоваться такое автокресло, которое соответствует ограничениям высоты и веса, указанным изготовителем этого автокресла.</a:t>
            </a:r>
          </a:p>
          <a:p>
            <a:pPr lvl="0"/>
            <a:r>
              <a:rPr lang="ru-RU" sz="2300" dirty="0">
                <a:latin typeface="Arial" pitchFamily="34" charset="0"/>
                <a:cs typeface="Arial" pitchFamily="34" charset="0"/>
              </a:rPr>
              <a:t>Дети в возрасте до 8 лет должны перевозиться на заднем сиденье автомобиля в детском автокресле или автомобильном высоком сиденье.</a:t>
            </a:r>
          </a:p>
          <a:p>
            <a:pPr lvl="0"/>
            <a:r>
              <a:rPr lang="ru-RU" sz="2300" dirty="0">
                <a:latin typeface="Arial" pitchFamily="34" charset="0"/>
                <a:cs typeface="Arial" pitchFamily="34" charset="0"/>
              </a:rPr>
              <a:t>Дети, достигшие 8-летнего возраста или достигшие 4'9'' в высоту, должны быть пристёгнуты ремнём безопасности.</a:t>
            </a:r>
          </a:p>
          <a:p>
            <a:pPr lvl="0"/>
            <a:r>
              <a:rPr lang="ru-RU" sz="2300" dirty="0">
                <a:latin typeface="Arial" pitchFamily="34" charset="0"/>
                <a:cs typeface="Arial" pitchFamily="34" charset="0"/>
              </a:rPr>
              <a:t>Пассажиры, достигшие 16-летнего возраста и старше, подчиняются закону штата Калифорния об обязательном пристёгивании ремнём безопасности.</a:t>
            </a:r>
            <a:r>
              <a:rPr lang="en-US" sz="2300" dirty="0">
                <a:latin typeface="Arial" pitchFamily="34" charset="0"/>
                <a:cs typeface="Arial" pitchFamily="34" charset="0"/>
              </a:rPr>
              <a:t> </a:t>
            </a:r>
          </a:p>
          <a:p>
            <a:endParaRPr lang="en-US" sz="2300" dirty="0"/>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4048677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Translated by Child Action, Inc.</a:t>
            </a:r>
          </a:p>
        </p:txBody>
      </p:sp>
      <p:pic>
        <p:nvPicPr>
          <p:cNvPr id="4" name="Picture 2" descr="F:\Preventative Health\Presentations &amp; Training\RUSSIAN\Poster Carseat La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98425"/>
            <a:ext cx="5257800" cy="6229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46007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609600"/>
          </a:xfrm>
        </p:spPr>
        <p:txBody>
          <a:bodyPr>
            <a:normAutofit fontScale="90000"/>
          </a:bodyPr>
          <a:lstStyle/>
          <a:p>
            <a:r>
              <a:rPr lang="ru-RU" sz="3600" b="1" dirty="0">
                <a:latin typeface="Arial" pitchFamily="34" charset="0"/>
                <a:cs typeface="Arial" pitchFamily="34" charset="0"/>
              </a:rPr>
              <a:t>В автомобиле и возле автомобиля</a:t>
            </a:r>
            <a:endParaRPr lang="en-US" sz="3600" b="1" dirty="0">
              <a:latin typeface="Arial" pitchFamily="34" charset="0"/>
              <a:cs typeface="Arial" pitchFamily="34" charset="0"/>
            </a:endParaRPr>
          </a:p>
        </p:txBody>
      </p:sp>
      <p:sp>
        <p:nvSpPr>
          <p:cNvPr id="6" name="Content Placeholder 5"/>
          <p:cNvSpPr>
            <a:spLocks noGrp="1"/>
          </p:cNvSpPr>
          <p:nvPr>
            <p:ph sz="half" idx="1"/>
          </p:nvPr>
        </p:nvSpPr>
        <p:spPr>
          <a:xfrm>
            <a:off x="76200" y="609600"/>
            <a:ext cx="4419600" cy="5715000"/>
          </a:xfrm>
        </p:spPr>
        <p:txBody>
          <a:bodyPr>
            <a:noAutofit/>
          </a:bodyPr>
          <a:lstStyle/>
          <a:p>
            <a:r>
              <a:rPr lang="ru-RU" sz="2000" dirty="0">
                <a:latin typeface="Arial" pitchFamily="34" charset="0"/>
                <a:cs typeface="Arial" pitchFamily="34" charset="0"/>
              </a:rPr>
              <a:t>Научите детей никогда не играть в транспортных средствах или вокруг них.</a:t>
            </a:r>
          </a:p>
          <a:p>
            <a:r>
              <a:rPr lang="ru-RU" sz="2000" dirty="0">
                <a:latin typeface="Arial" pitchFamily="34" charset="0"/>
                <a:cs typeface="Arial" pitchFamily="34" charset="0"/>
              </a:rPr>
              <a:t>Никогда не оставляйте ребёнка без присмотра в автомобиле, даже если окно слегка приоткрыто.</a:t>
            </a:r>
          </a:p>
          <a:p>
            <a:r>
              <a:rPr lang="ru-RU" sz="2000" dirty="0">
                <a:latin typeface="Arial" pitchFamily="34" charset="0"/>
                <a:cs typeface="Arial" pitchFamily="34" charset="0"/>
              </a:rPr>
              <a:t>Всегда запирайте двери и багажник автомобиля, особенно дома. </a:t>
            </a:r>
            <a:endParaRPr lang="en-US" sz="2000" dirty="0">
              <a:latin typeface="Arial" pitchFamily="34" charset="0"/>
              <a:cs typeface="Arial" pitchFamily="34" charset="0"/>
            </a:endParaRPr>
          </a:p>
          <a:p>
            <a:r>
              <a:rPr lang="ru-RU" sz="2000" dirty="0">
                <a:latin typeface="Arial" pitchFamily="34" charset="0"/>
                <a:cs typeface="Arial" pitchFamily="34" charset="0"/>
              </a:rPr>
              <a:t>Храните ключи и устройства дистанционного управления в недоступном для детей месте.</a:t>
            </a:r>
            <a:endParaRPr lang="en-US" sz="2000" dirty="0">
              <a:latin typeface="Arial" pitchFamily="34" charset="0"/>
              <a:cs typeface="Arial" pitchFamily="34" charset="0"/>
            </a:endParaRPr>
          </a:p>
          <a:p>
            <a:r>
              <a:rPr lang="ru-RU" sz="2000" dirty="0">
                <a:latin typeface="Arial" pitchFamily="34" charset="0"/>
                <a:cs typeface="Arial" pitchFamily="34" charset="0"/>
              </a:rPr>
              <a:t>Внимательно наблюдайте за детьми в автомобилях</a:t>
            </a:r>
            <a:r>
              <a:rPr lang="en-US" sz="2000" dirty="0">
                <a:latin typeface="Arial" pitchFamily="34" charset="0"/>
                <a:cs typeface="Arial" pitchFamily="34" charset="0"/>
              </a:rPr>
              <a:t> </a:t>
            </a:r>
            <a:r>
              <a:rPr lang="ru-RU" sz="2000" dirty="0">
                <a:latin typeface="Arial" pitchFamily="34" charset="0"/>
                <a:cs typeface="Arial" pitchFamily="34" charset="0"/>
              </a:rPr>
              <a:t>и возле них.</a:t>
            </a:r>
            <a:endParaRPr lang="en-US" sz="2000" dirty="0">
              <a:latin typeface="Arial" pitchFamily="34" charset="0"/>
              <a:cs typeface="Arial" pitchFamily="34" charset="0"/>
            </a:endParaRPr>
          </a:p>
          <a:p>
            <a:endParaRPr lang="ru-RU" sz="2000" dirty="0">
              <a:latin typeface="Arial" pitchFamily="34" charset="0"/>
              <a:cs typeface="Arial" pitchFamily="34" charset="0"/>
            </a:endParaRPr>
          </a:p>
        </p:txBody>
      </p:sp>
      <p:sp>
        <p:nvSpPr>
          <p:cNvPr id="7" name="Content Placeholder 6"/>
          <p:cNvSpPr>
            <a:spLocks noGrp="1"/>
          </p:cNvSpPr>
          <p:nvPr>
            <p:ph sz="half" idx="2"/>
          </p:nvPr>
        </p:nvSpPr>
        <p:spPr>
          <a:xfrm>
            <a:off x="4495800" y="641350"/>
            <a:ext cx="4419600" cy="5683250"/>
          </a:xfrm>
        </p:spPr>
        <p:txBody>
          <a:bodyPr>
            <a:normAutofit fontScale="55000" lnSpcReduction="20000"/>
          </a:bodyPr>
          <a:lstStyle/>
          <a:p>
            <a:r>
              <a:rPr lang="ru-RU" sz="3600" dirty="0">
                <a:latin typeface="Arial" pitchFamily="34" charset="0"/>
                <a:cs typeface="Arial" pitchFamily="34" charset="0"/>
              </a:rPr>
              <a:t>Убедитесь, что все дети покинули транспортное средство по приезду на место назначения. Не забывайте о спящих младенцах.</a:t>
            </a:r>
          </a:p>
          <a:p>
            <a:r>
              <a:rPr lang="ru-RU" sz="3600" dirty="0">
                <a:latin typeface="Arial" pitchFamily="34" charset="0"/>
                <a:cs typeface="Arial" pitchFamily="34" charset="0"/>
              </a:rPr>
              <a:t>Будьте особенно осторожны, когда оставляете младенцев или детей в детском саду, особенно если это не входит в ваши обычные обязанности. Положите то, что вам понадобится при следующей остановке: например, кошелёк, обед, спортивную сумку или портфель, - на пол у заднего сиденья, где находится ребёнок. Это простое действие поможет вам не забыть ребёнка в машине.</a:t>
            </a:r>
          </a:p>
          <a:p>
            <a:r>
              <a:rPr lang="ru-RU" sz="3600" dirty="0">
                <a:latin typeface="Arial" pitchFamily="34" charset="0"/>
                <a:cs typeface="Arial" pitchFamily="34" charset="0"/>
              </a:rPr>
              <a:t>Воспитатели должны поднять тревогу, если неожиданно обнаружили отсутствие ребёнка.</a:t>
            </a:r>
            <a:endParaRPr lang="en-US" sz="3600" dirty="0">
              <a:latin typeface="Arial" pitchFamily="34" charset="0"/>
              <a:cs typeface="Arial" pitchFamily="34" charset="0"/>
            </a:endParaRPr>
          </a:p>
          <a:p>
            <a:endParaRPr lang="en-US" dirty="0"/>
          </a:p>
        </p:txBody>
      </p:sp>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18861892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ru-RU" sz="3600" b="1" dirty="0">
                <a:latin typeface="Arial" pitchFamily="34" charset="0"/>
                <a:cs typeface="Arial" pitchFamily="34" charset="0"/>
              </a:rPr>
              <a:t>Предотвращение попадания детей под машину</a:t>
            </a:r>
            <a:endParaRPr lang="en-US" sz="3600" b="1" dirty="0">
              <a:latin typeface="Arial" pitchFamily="34" charset="0"/>
              <a:cs typeface="Arial" pitchFamily="34" charset="0"/>
            </a:endParaRPr>
          </a:p>
        </p:txBody>
      </p:sp>
      <p:sp>
        <p:nvSpPr>
          <p:cNvPr id="7" name="Content Placeholder 6"/>
          <p:cNvSpPr>
            <a:spLocks noGrp="1"/>
          </p:cNvSpPr>
          <p:nvPr>
            <p:ph sz="half" idx="2"/>
          </p:nvPr>
        </p:nvSpPr>
        <p:spPr>
          <a:xfrm>
            <a:off x="228600" y="1219200"/>
            <a:ext cx="4419600" cy="5181600"/>
          </a:xfrm>
        </p:spPr>
        <p:txBody>
          <a:bodyPr>
            <a:noAutofit/>
          </a:bodyPr>
          <a:lstStyle/>
          <a:p>
            <a:r>
              <a:rPr lang="ru-RU" sz="2000" dirty="0">
                <a:latin typeface="Arial" pitchFamily="34" charset="0"/>
                <a:cs typeface="Arial" pitchFamily="34" charset="0"/>
              </a:rPr>
              <a:t>Прежде чем сесть в автомобиль и запустить двигатель, обойдите вокруг припаркованного автомобиля, чтобы проверить, нет ли поблизости детей, домашних животных или игрушек.</a:t>
            </a:r>
          </a:p>
          <a:p>
            <a:r>
              <a:rPr lang="ru-RU" sz="2000" dirty="0">
                <a:latin typeface="Arial" pitchFamily="34" charset="0"/>
                <a:cs typeface="Arial" pitchFamily="34" charset="0"/>
              </a:rPr>
              <a:t>Убедитесь, что маленькие дети всегда сопровождаются взрослыми при входе и выходе из автомобиля.</a:t>
            </a:r>
            <a:endParaRPr lang="en-US" sz="2000" dirty="0">
              <a:latin typeface="Arial" pitchFamily="34" charset="0"/>
              <a:cs typeface="Arial" pitchFamily="34" charset="0"/>
            </a:endParaRPr>
          </a:p>
        </p:txBody>
      </p:sp>
      <p:sp>
        <p:nvSpPr>
          <p:cNvPr id="9" name="Content Placeholder 8"/>
          <p:cNvSpPr>
            <a:spLocks noGrp="1"/>
          </p:cNvSpPr>
          <p:nvPr>
            <p:ph sz="quarter" idx="4"/>
          </p:nvPr>
        </p:nvSpPr>
        <p:spPr>
          <a:xfrm>
            <a:off x="4648200" y="1219200"/>
            <a:ext cx="4419600" cy="5181600"/>
          </a:xfrm>
        </p:spPr>
        <p:txBody>
          <a:bodyPr>
            <a:noAutofit/>
          </a:bodyPr>
          <a:lstStyle/>
          <a:p>
            <a:r>
              <a:rPr lang="ru-RU" sz="2000" dirty="0">
                <a:latin typeface="Arial" pitchFamily="34" charset="0"/>
                <a:cs typeface="Arial" pitchFamily="34" charset="0"/>
              </a:rPr>
              <a:t>Крепко держите каждого ребёнка за руку при ходьбе рядом с движущимися транспортными средствами, а также на подъездных путях, на автостоянках или на тротуарах.</a:t>
            </a:r>
          </a:p>
          <a:p>
            <a:pPr lvl="0"/>
            <a:r>
              <a:rPr lang="ru-RU" sz="2000" dirty="0">
                <a:latin typeface="Arial" pitchFamily="34" charset="0"/>
                <a:cs typeface="Arial" pitchFamily="34" charset="0"/>
              </a:rPr>
              <a:t>Определите и всегда используйте только безопасные игровые площадки для игр детей вдали от припаркованных или движущихся транспортных средств.</a:t>
            </a:r>
          </a:p>
          <a:p>
            <a:pPr lvl="0"/>
            <a:r>
              <a:rPr lang="ru-RU" sz="2000" dirty="0">
                <a:latin typeface="Arial" pitchFamily="34" charset="0"/>
                <a:cs typeface="Arial" pitchFamily="34" charset="0"/>
              </a:rPr>
              <a:t>Найдите безопасное место на паркинге, где находятся другие автомобили, когда  вам необходимо перевозить детей.</a:t>
            </a:r>
          </a:p>
        </p:txBody>
      </p:sp>
      <p:sp>
        <p:nvSpPr>
          <p:cNvPr id="3" name="Footer Placeholder 2"/>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23110920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noAutofit/>
          </a:bodyPr>
          <a:lstStyle/>
          <a:p>
            <a:r>
              <a:rPr lang="ru-RU" sz="3600" b="1" dirty="0">
                <a:latin typeface="Arial" pitchFamily="34" charset="0"/>
                <a:cs typeface="Arial" pitchFamily="34" charset="0"/>
              </a:rPr>
              <a:t>Безопасность во время экскурсий</a:t>
            </a:r>
            <a:endParaRPr lang="en-US" sz="3600" b="1" dirty="0">
              <a:latin typeface="Arial" pitchFamily="34" charset="0"/>
              <a:cs typeface="Arial" pitchFamily="34" charset="0"/>
            </a:endParaRPr>
          </a:p>
        </p:txBody>
      </p:sp>
      <p:sp>
        <p:nvSpPr>
          <p:cNvPr id="5" name="Content Placeholder 4"/>
          <p:cNvSpPr>
            <a:spLocks noGrp="1"/>
          </p:cNvSpPr>
          <p:nvPr>
            <p:ph idx="1"/>
          </p:nvPr>
        </p:nvSpPr>
        <p:spPr>
          <a:xfrm>
            <a:off x="152400" y="838200"/>
            <a:ext cx="8839200" cy="5486400"/>
          </a:xfrm>
        </p:spPr>
        <p:txBody>
          <a:bodyPr>
            <a:noAutofit/>
          </a:bodyPr>
          <a:lstStyle/>
          <a:p>
            <a:r>
              <a:rPr lang="ru-RU" sz="3400" dirty="0">
                <a:latin typeface="Arial" pitchFamily="34" charset="0"/>
                <a:cs typeface="Arial" pitchFamily="34" charset="0"/>
              </a:rPr>
              <a:t>Поездки с маленькими детьми предоставляют прекрасные возможности для обучения, обогащая и расширяя параметры учебной деятельности.</a:t>
            </a:r>
          </a:p>
          <a:p>
            <a:r>
              <a:rPr lang="ru-RU" sz="3400" dirty="0">
                <a:latin typeface="Arial" pitchFamily="34" charset="0"/>
                <a:cs typeface="Arial" pitchFamily="34" charset="0"/>
              </a:rPr>
              <a:t>При тщательном планировании, адекватном наблюдении и приключенческом настроении взрослые и дети могут спокойно наслаждаться экскурсиями!</a:t>
            </a:r>
            <a:endParaRPr lang="en-US" sz="34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4435145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62000"/>
          </a:xfrm>
        </p:spPr>
        <p:txBody>
          <a:bodyPr>
            <a:normAutofit/>
          </a:bodyPr>
          <a:lstStyle/>
          <a:p>
            <a:r>
              <a:rPr lang="ru-RU" sz="3600" b="1" dirty="0">
                <a:latin typeface="Arial" pitchFamily="34" charset="0"/>
                <a:cs typeface="Arial" pitchFamily="34" charset="0"/>
              </a:rPr>
              <a:t>Безопасность во время экскурсий</a:t>
            </a:r>
            <a:endParaRPr lang="en-US" sz="3600" dirty="0"/>
          </a:p>
        </p:txBody>
      </p:sp>
      <p:sp>
        <p:nvSpPr>
          <p:cNvPr id="5" name="Content Placeholder 4"/>
          <p:cNvSpPr>
            <a:spLocks noGrp="1"/>
          </p:cNvSpPr>
          <p:nvPr>
            <p:ph idx="1"/>
          </p:nvPr>
        </p:nvSpPr>
        <p:spPr>
          <a:xfrm>
            <a:off x="152400" y="914400"/>
            <a:ext cx="8763000" cy="6400800"/>
          </a:xfrm>
        </p:spPr>
        <p:txBody>
          <a:bodyPr>
            <a:normAutofit/>
          </a:bodyPr>
          <a:lstStyle/>
          <a:p>
            <a:r>
              <a:rPr lang="ru-RU" sz="3000" dirty="0">
                <a:latin typeface="Arial" pitchFamily="34" charset="0"/>
                <a:cs typeface="Arial" pitchFamily="34" charset="0"/>
              </a:rPr>
              <a:t>Изучите место предполагаемой экскурсии и убедитесь, что оно предназначено для детей.</a:t>
            </a:r>
          </a:p>
          <a:p>
            <a:r>
              <a:rPr lang="ru-RU" sz="3000" dirty="0">
                <a:latin typeface="Arial" pitchFamily="34" charset="0"/>
                <a:cs typeface="Arial" pitchFamily="34" charset="0"/>
              </a:rPr>
              <a:t>Получите письменное согласие каждой семьи и убедитесь, что знаете, как связаться с семьями в чрезвычайной ситуации.</a:t>
            </a:r>
          </a:p>
          <a:p>
            <a:r>
              <a:rPr lang="ru-RU" sz="3000" dirty="0">
                <a:latin typeface="Arial" pitchFamily="34" charset="0"/>
                <a:cs typeface="Arial" pitchFamily="34" charset="0"/>
              </a:rPr>
              <a:t>Организуйте надлежащее наблюдение за детьми; вам могут понадобиться добровольцы. Убедитесь, что данные всех добровольцев отвечают лицензионным требованиям.</a:t>
            </a:r>
            <a:endParaRPr lang="en-US" sz="3000" dirty="0">
              <a:latin typeface="Arial" pitchFamily="34" charset="0"/>
              <a:cs typeface="Arial" pitchFamily="34" charset="0"/>
            </a:endParaRPr>
          </a:p>
          <a:p>
            <a:endParaRPr lang="en-US" dirty="0"/>
          </a:p>
          <a:p>
            <a:endParaRPr lang="en-US" dirty="0"/>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5608110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685800"/>
          </a:xfrm>
        </p:spPr>
        <p:txBody>
          <a:bodyPr>
            <a:normAutofit/>
          </a:bodyPr>
          <a:lstStyle/>
          <a:p>
            <a:r>
              <a:rPr lang="ru-RU" sz="3600" b="1" dirty="0">
                <a:latin typeface="Arial" pitchFamily="34" charset="0"/>
                <a:cs typeface="Arial" pitchFamily="34" charset="0"/>
              </a:rPr>
              <a:t>Безопасность во время экскурсий</a:t>
            </a:r>
            <a:endParaRPr lang="en-US" sz="3600" dirty="0"/>
          </a:p>
        </p:txBody>
      </p:sp>
      <p:sp>
        <p:nvSpPr>
          <p:cNvPr id="5" name="Content Placeholder 4"/>
          <p:cNvSpPr>
            <a:spLocks noGrp="1"/>
          </p:cNvSpPr>
          <p:nvPr>
            <p:ph idx="1"/>
          </p:nvPr>
        </p:nvSpPr>
        <p:spPr>
          <a:xfrm>
            <a:off x="152400" y="685800"/>
            <a:ext cx="8839200" cy="5638800"/>
          </a:xfrm>
        </p:spPr>
        <p:txBody>
          <a:bodyPr>
            <a:normAutofit lnSpcReduction="10000"/>
          </a:bodyPr>
          <a:lstStyle/>
          <a:p>
            <a:r>
              <a:rPr lang="ru-RU" dirty="0">
                <a:latin typeface="Arial" pitchFamily="34" charset="0"/>
                <a:cs typeface="Arial" pitchFamily="34" charset="0"/>
              </a:rPr>
              <a:t>Подготовьте полный список участвующих в экскурсии детей.</a:t>
            </a:r>
          </a:p>
          <a:p>
            <a:r>
              <a:rPr lang="ru-RU" dirty="0">
                <a:latin typeface="Arial" pitchFamily="34" charset="0"/>
                <a:cs typeface="Arial" pitchFamily="34" charset="0"/>
              </a:rPr>
              <a:t>Упакуйте аптечку, лекарства (включая планы предоставления дополнительных медицинских услуг), воду, еду, дезинфицирующее средство для рук, солнцезащитный крем, верёвочки для ходьбы гуськом и другие предметы, которые могут вам понадобиться в течение дня.</a:t>
            </a:r>
          </a:p>
          <a:p>
            <a:r>
              <a:rPr lang="ru-RU" dirty="0">
                <a:latin typeface="Arial" pitchFamily="34" charset="0"/>
                <a:cs typeface="Arial" pitchFamily="34" charset="0"/>
              </a:rPr>
              <a:t>Соблюдайте законы по перевозке детей в салоне автомобиля или микроавтобуса.</a:t>
            </a:r>
            <a:endParaRPr lang="en-US" dirty="0">
              <a:latin typeface="Arial" pitchFamily="34" charset="0"/>
              <a:cs typeface="Arial" pitchFamily="34" charset="0"/>
            </a:endParaRPr>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r>
              <a:rPr lang="en-US"/>
              <a:t>Translated by Child Action, Inc.</a:t>
            </a:r>
            <a:endParaRPr lang="en-US" dirty="0"/>
          </a:p>
        </p:txBody>
      </p:sp>
    </p:spTree>
    <p:custDataLst>
      <p:tags r:id="rId1"/>
    </p:custDataLst>
    <p:extLst>
      <p:ext uri="{BB962C8B-B14F-4D97-AF65-F5344CB8AC3E}">
        <p14:creationId xmlns:p14="http://schemas.microsoft.com/office/powerpoint/2010/main" val="34926465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458200" cy="1295400"/>
          </a:xfrm>
        </p:spPr>
        <p:txBody>
          <a:bodyPr>
            <a:normAutofit fontScale="90000"/>
          </a:bodyPr>
          <a:lstStyle/>
          <a:p>
            <a:pPr algn="r"/>
            <a:r>
              <a:rPr lang="en-US" dirty="0"/>
              <a:t>                                </a:t>
            </a:r>
            <a:r>
              <a:rPr lang="ru-RU" sz="4000" b="1" dirty="0">
                <a:latin typeface="Arial" pitchFamily="34" charset="0"/>
                <a:cs typeface="Arial" pitchFamily="34" charset="0"/>
              </a:rPr>
              <a:t>Безопасность в школьном автобусе</a:t>
            </a:r>
            <a:endParaRPr lang="en-US" sz="4000" b="1" dirty="0">
              <a:latin typeface="Arial" pitchFamily="34" charset="0"/>
              <a:cs typeface="Arial" pitchFamily="34" charset="0"/>
            </a:endParaRPr>
          </a:p>
        </p:txBody>
      </p:sp>
      <p:sp>
        <p:nvSpPr>
          <p:cNvPr id="7" name="Content Placeholder 6"/>
          <p:cNvSpPr>
            <a:spLocks noGrp="1"/>
          </p:cNvSpPr>
          <p:nvPr>
            <p:ph sz="half" idx="1"/>
          </p:nvPr>
        </p:nvSpPr>
        <p:spPr>
          <a:xfrm>
            <a:off x="228600" y="685800"/>
            <a:ext cx="3657600" cy="5410200"/>
          </a:xfrm>
        </p:spPr>
        <p:txBody>
          <a:bodyPr>
            <a:normAutofit lnSpcReduction="10000"/>
          </a:bodyPr>
          <a:lstStyle/>
          <a:p>
            <a:pPr marL="0" indent="0">
              <a:buNone/>
            </a:pPr>
            <a:r>
              <a:rPr lang="ru-RU" sz="4000" dirty="0">
                <a:solidFill>
                  <a:srgbClr val="F7941E"/>
                </a:solidFill>
                <a:latin typeface="Arial" pitchFamily="34" charset="0"/>
                <a:cs typeface="Arial" pitchFamily="34" charset="0"/>
              </a:rPr>
              <a:t>Всегда наблюдайте за маленькими детьми, находящими-ся в школьных автобусах и возле них</a:t>
            </a:r>
            <a:endParaRPr lang="en-US" dirty="0">
              <a:solidFill>
                <a:srgbClr val="F7941E"/>
              </a:solidFill>
              <a:latin typeface="Arial" pitchFamily="34" charset="0"/>
              <a:cs typeface="Arial" pitchFamily="34" charset="0"/>
            </a:endParaRPr>
          </a:p>
        </p:txBody>
      </p:sp>
      <p:sp>
        <p:nvSpPr>
          <p:cNvPr id="8" name="Content Placeholder 7"/>
          <p:cNvSpPr>
            <a:spLocks noGrp="1"/>
          </p:cNvSpPr>
          <p:nvPr>
            <p:ph sz="half" idx="2"/>
          </p:nvPr>
        </p:nvSpPr>
        <p:spPr/>
        <p:txBody>
          <a:bodyPr>
            <a:normAutofit lnSpcReduction="10000"/>
          </a:bodyPr>
          <a:lstStyle/>
          <a:p>
            <a:endParaRPr lang="en-US"/>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295400"/>
            <a:ext cx="4982426" cy="496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a:t>Translated by Child Action, Inc.</a:t>
            </a:r>
          </a:p>
        </p:txBody>
      </p:sp>
    </p:spTree>
    <p:custDataLst>
      <p:tags r:id="rId1"/>
    </p:custDataLst>
    <p:extLst>
      <p:ext uri="{BB962C8B-B14F-4D97-AF65-F5344CB8AC3E}">
        <p14:creationId xmlns:p14="http://schemas.microsoft.com/office/powerpoint/2010/main" val="2424624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DdxfFJqU"/>
  <p:tag name="ARTICULATE_SLIDE_COUNT" val="9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3374</TotalTime>
  <Words>10744</Words>
  <Application>Microsoft Office PowerPoint</Application>
  <PresentationFormat>On-screen Show (4:3)</PresentationFormat>
  <Paragraphs>1168</Paragraphs>
  <Slides>111</Slides>
  <Notes>104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111</vt:i4>
      </vt:variant>
    </vt:vector>
  </HeadingPairs>
  <TitlesOfParts>
    <vt:vector size="120" baseType="lpstr">
      <vt:lpstr>Arial</vt:lpstr>
      <vt:lpstr>Book Antiqua</vt:lpstr>
      <vt:lpstr>Calibri</vt:lpstr>
      <vt:lpstr>Garamond</vt:lpstr>
      <vt:lpstr>Verdana</vt:lpstr>
      <vt:lpstr>Wingdings</vt:lpstr>
      <vt:lpstr>Office Theme</vt:lpstr>
      <vt:lpstr>1_Office Theme</vt:lpstr>
      <vt:lpstr>1_Level</vt:lpstr>
      <vt:lpstr>PowerPoint Presentation</vt:lpstr>
      <vt:lpstr>   Понимание причин детского травматизма   </vt:lpstr>
      <vt:lpstr>Где дети получают  травмы?</vt:lpstr>
      <vt:lpstr>Как дети получают травмы?</vt:lpstr>
      <vt:lpstr>Риск травматизма и этапы развития</vt:lpstr>
      <vt:lpstr>От рождения до 3 месяцев</vt:lpstr>
      <vt:lpstr>От рождения до 3 месяцев</vt:lpstr>
      <vt:lpstr>От 4 до 6 месяцев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Отставание в развитии</vt:lpstr>
      <vt:lpstr>Предотвращение детского травматизма Темы</vt:lpstr>
      <vt:lpstr>  Синдроом внезапной детской смерти (СВДС) и другие причины смерти младенцев во сне   </vt:lpstr>
      <vt:lpstr>СВДС и детские сады</vt:lpstr>
      <vt:lpstr>Безопасный сон младенцев</vt:lpstr>
      <vt:lpstr>Как уменьшить риск СВДС  в детском саду</vt:lpstr>
      <vt:lpstr>Как уменьшить риск СВДС  в детском саду</vt:lpstr>
      <vt:lpstr>Как уменьшить риск СВДС  в детском саду</vt:lpstr>
      <vt:lpstr>Как уменьшить риск СВДС  в детском саду</vt:lpstr>
      <vt:lpstr>Как уменьшить риск СВДС  в детском саду</vt:lpstr>
      <vt:lpstr>Время на животике</vt:lpstr>
      <vt:lpstr>PowerPoint Presentation</vt:lpstr>
      <vt:lpstr>А что о пеленании?</vt:lpstr>
      <vt:lpstr> Синдром детского сотрясения/  Синдром встряхиваемого  ребёнка  </vt:lpstr>
      <vt:lpstr>PowerPoint Presentation</vt:lpstr>
      <vt:lpstr>Плач младенца</vt:lpstr>
      <vt:lpstr>Плач младенца</vt:lpstr>
      <vt:lpstr>Стратегии преодоления стресса</vt:lpstr>
      <vt:lpstr>Стратегии преодоления  стресса (продолжение)</vt:lpstr>
      <vt:lpstr>Идентификация Синдрома  детского сотрясения</vt:lpstr>
      <vt:lpstr>Черепно-мозговая травма (ЧМТ) и сотрясение мозга</vt:lpstr>
      <vt:lpstr>PowerPoint Presentation</vt:lpstr>
      <vt:lpstr>Предотвращение жестокого обращения с детьми</vt:lpstr>
      <vt:lpstr>Виды жестокого обращения с детьми</vt:lpstr>
      <vt:lpstr>Способы предупреждения  насилия над детьми</vt:lpstr>
      <vt:lpstr>Способы предупреждения  насилия над детьми (продолжение)</vt:lpstr>
      <vt:lpstr>Уполномоченный сообщать  о жестоком обращении  с детьми</vt:lpstr>
      <vt:lpstr>Тренинг для уполномоченных сообщать о жестоком  обращении с детьми</vt:lpstr>
      <vt:lpstr>Ожоги и огонь</vt:lpstr>
      <vt:lpstr>Противопожарная и противоожоговая  безопасность: оборудование</vt:lpstr>
      <vt:lpstr>Противопожарная и противоожоговая  безопасность: еда и напитки</vt:lpstr>
      <vt:lpstr>Противопожарная и противоожоговая  безопасность: практика работы</vt:lpstr>
      <vt:lpstr>Тепловой удар</vt:lpstr>
      <vt:lpstr>PowerPoint Presentation</vt:lpstr>
      <vt:lpstr>PowerPoint Presentation</vt:lpstr>
      <vt:lpstr>Предотвращение удушья</vt:lpstr>
      <vt:lpstr>Опасность удушья: игрушки и предметы</vt:lpstr>
      <vt:lpstr>Опасность удушения </vt:lpstr>
      <vt:lpstr>Падения</vt:lpstr>
      <vt:lpstr>Снижение риска падений: оборудование</vt:lpstr>
      <vt:lpstr>Снижение риска падений: обстановка</vt:lpstr>
      <vt:lpstr>Снижение риска падений: наблюдение</vt:lpstr>
      <vt:lpstr>Отравление</vt:lpstr>
      <vt:lpstr>Предотвращение отравлений:  окружающая обстановка</vt:lpstr>
      <vt:lpstr>Профилактика отравлений:  практика работы</vt:lpstr>
      <vt:lpstr>Опасность отравления</vt:lpstr>
      <vt:lpstr>Предотвращение отравления свинцом</vt:lpstr>
      <vt:lpstr>Почему отравление свинцом - проблема?</vt:lpstr>
      <vt:lpstr>Почему маленькие дети находятся в зоне повышенного риска?</vt:lpstr>
      <vt:lpstr>Каковы последствия отравления свинцом для здоровья?</vt:lpstr>
      <vt:lpstr>Как можно узнать, что ребёнок  отравлен свинцом?</vt:lpstr>
      <vt:lpstr>PowerPoint Presentation</vt:lpstr>
      <vt:lpstr>Каковы возможные источники свинца?</vt:lpstr>
      <vt:lpstr>Источники свинца (продолжение)</vt:lpstr>
      <vt:lpstr>Источники свинца (продолжение)</vt:lpstr>
      <vt:lpstr>Что могут сделать воспитатели?</vt:lpstr>
      <vt:lpstr>PowerPoint Presentation</vt:lpstr>
      <vt:lpstr>Сокращение воздействия на окружающую среду</vt:lpstr>
      <vt:lpstr>Сокращение воздействия на окружающую среду</vt:lpstr>
      <vt:lpstr>Сокращение воздействия на окружающую среду</vt:lpstr>
      <vt:lpstr>Свинец в водопроводной воде</vt:lpstr>
      <vt:lpstr>Свинец в водопроводной воде</vt:lpstr>
      <vt:lpstr>Свинец и питание</vt:lpstr>
      <vt:lpstr>Покраска, ремонт или реконструкция</vt:lpstr>
      <vt:lpstr>Тестирование на наличие свинца</vt:lpstr>
      <vt:lpstr>Ресурсы</vt:lpstr>
      <vt:lpstr>Найдите, что представляет опасность</vt:lpstr>
      <vt:lpstr>Утопление</vt:lpstr>
      <vt:lpstr>Предотвращение утопления</vt:lpstr>
      <vt:lpstr>Найдите безопасные методы игр с водой</vt:lpstr>
      <vt:lpstr>Маленькие дети и чрезвычайные ситуации</vt:lpstr>
      <vt:lpstr>После чрезвычайной ситуации ...</vt:lpstr>
      <vt:lpstr>После чрезвычайной ситуации (продолжение)...</vt:lpstr>
      <vt:lpstr>Типичные реакции после чрезвычайных ситуаций</vt:lpstr>
      <vt:lpstr>Безопасность детей-пассажиров</vt:lpstr>
      <vt:lpstr>PowerPoint Presentation</vt:lpstr>
      <vt:lpstr>В автомобиле и возле автомобиля</vt:lpstr>
      <vt:lpstr>Предотвращение попадания детей под машину</vt:lpstr>
      <vt:lpstr>Безопасность во время экскурсий</vt:lpstr>
      <vt:lpstr>Безопасность во время экскурсий</vt:lpstr>
      <vt:lpstr>Безопасность во время экскурсий</vt:lpstr>
      <vt:lpstr>                                Безопасность в школьном автобусе</vt:lpstr>
      <vt:lpstr>Советы по безопасности в школьном автобусе</vt:lpstr>
      <vt:lpstr>Правила по предупреждению травматизма  Темы</vt:lpstr>
      <vt:lpstr>Профилактика травм спины сотрудников</vt:lpstr>
      <vt:lpstr>Как может произойти травма спины</vt:lpstr>
      <vt:lpstr>Как может произойти травма спины (продолжение)</vt:lpstr>
      <vt:lpstr>PowerPoint Presentation</vt:lpstr>
      <vt:lpstr>Методы обеспечения безопасности и управления поведением</vt:lpstr>
      <vt:lpstr>Контрольный список мероприятий: регулярные проверки безопасности в помещении и во дворе</vt:lpstr>
      <vt:lpstr>Контрольные списки мероприятий</vt:lpstr>
      <vt:lpstr>Контрольный список для педагогов детских дошкольных учреждений</vt:lpstr>
      <vt:lpstr>Ресурсы по профилактике отравления свинцом</vt:lpstr>
      <vt:lpstr>Ресурсы по профилактике отравления свинцом</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Irene Sak</cp:lastModifiedBy>
  <cp:revision>279</cp:revision>
  <cp:lastPrinted>2019-01-03T00:49:18Z</cp:lastPrinted>
  <dcterms:created xsi:type="dcterms:W3CDTF">2018-04-18T15:22:52Z</dcterms:created>
  <dcterms:modified xsi:type="dcterms:W3CDTF">2020-07-02T22:47:45Z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F2CB66ED-E129-43CA-A1FD-72B328A66A06</vt:lpwstr>
  </property>
  <property fmtid="{D5CDD505-2E9C-101B-9397-08002B2CF9AE}" pid="3" name="ArticulatePath">
    <vt:lpwstr>Presentation5</vt:lpwstr>
  </property>
</Properties>
</file>