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tiff" ContentType="image/tif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heme/theme7.xml" ContentType="application/vnd.openxmlformats-officedocument.theme+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notesSlides/notesSlide20.xml" ContentType="application/vnd.openxmlformats-officedocument.presentationml.notesSlide+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notesSlides/notesSlide25.xml" ContentType="application/vnd.openxmlformats-officedocument.presentationml.notesSlide+xml"/>
  <Override PartName="/ppt/tags/tag50.xml" ContentType="application/vnd.openxmlformats-officedocument.presentationml.tags+xml"/>
  <Override PartName="/ppt/notesSlides/notesSlide26.xml" ContentType="application/vnd.openxmlformats-officedocument.presentationml.notesSlide+xml"/>
  <Override PartName="/ppt/tags/tag51.xml" ContentType="application/vnd.openxmlformats-officedocument.presentationml.tags+xml"/>
  <Override PartName="/ppt/notesSlides/notesSlide27.xml" ContentType="application/vnd.openxmlformats-officedocument.presentationml.notesSlide+xml"/>
  <Override PartName="/ppt/tags/tag52.xml" ContentType="application/vnd.openxmlformats-officedocument.presentationml.tags+xml"/>
  <Override PartName="/ppt/notesSlides/notesSlide28.xml" ContentType="application/vnd.openxmlformats-officedocument.presentationml.notesSlide+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notesSlides/notesSlide32.xml" ContentType="application/vnd.openxmlformats-officedocument.presentationml.notesSlide+xml"/>
  <Override PartName="/ppt/tags/tag57.xml" ContentType="application/vnd.openxmlformats-officedocument.presentationml.tags+xml"/>
  <Override PartName="/ppt/notesSlides/notesSlide33.xml" ContentType="application/vnd.openxmlformats-officedocument.presentationml.notesSlide+xml"/>
  <Override PartName="/ppt/tags/tag58.xml" ContentType="application/vnd.openxmlformats-officedocument.presentationml.tags+xml"/>
  <Override PartName="/ppt/notesSlides/notesSlide34.xml" ContentType="application/vnd.openxmlformats-officedocument.presentationml.notesSlide+xml"/>
  <Override PartName="/ppt/tags/tag59.xml" ContentType="application/vnd.openxmlformats-officedocument.presentationml.tags+xml"/>
  <Override PartName="/ppt/notesSlides/notesSlide35.xml" ContentType="application/vnd.openxmlformats-officedocument.presentationml.notesSlide+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notesSlides/notesSlide38.xml" ContentType="application/vnd.openxmlformats-officedocument.presentationml.notesSlide+xml"/>
  <Override PartName="/ppt/tags/tag63.xml" ContentType="application/vnd.openxmlformats-officedocument.presentationml.tags+xml"/>
  <Override PartName="/ppt/notesSlides/notesSlide39.xml" ContentType="application/vnd.openxmlformats-officedocument.presentationml.notesSlide+xml"/>
  <Override PartName="/ppt/tags/tag64.xml" ContentType="application/vnd.openxmlformats-officedocument.presentationml.tags+xml"/>
  <Override PartName="/ppt/notesSlides/notesSlide40.xml" ContentType="application/vnd.openxmlformats-officedocument.presentationml.notesSlide+xml"/>
  <Override PartName="/ppt/tags/tag65.xml" ContentType="application/vnd.openxmlformats-officedocument.presentationml.tags+xml"/>
  <Override PartName="/ppt/notesSlides/notesSlide41.xml" ContentType="application/vnd.openxmlformats-officedocument.presentationml.notesSlide+xml"/>
  <Override PartName="/ppt/tags/tag66.xml" ContentType="application/vnd.openxmlformats-officedocument.presentationml.tags+xml"/>
  <Override PartName="/ppt/notesSlides/notesSlide42.xml" ContentType="application/vnd.openxmlformats-officedocument.presentationml.notesSlide+xml"/>
  <Override PartName="/ppt/tags/tag67.xml" ContentType="application/vnd.openxmlformats-officedocument.presentationml.tags+xml"/>
  <Override PartName="/ppt/notesSlides/notesSlide43.xml" ContentType="application/vnd.openxmlformats-officedocument.presentationml.notesSlide+xml"/>
  <Override PartName="/ppt/tags/tag68.xml" ContentType="application/vnd.openxmlformats-officedocument.presentationml.tags+xml"/>
  <Override PartName="/ppt/notesSlides/notesSlide44.xml" ContentType="application/vnd.openxmlformats-officedocument.presentationml.notesSlide+xml"/>
  <Override PartName="/ppt/tags/tag69.xml" ContentType="application/vnd.openxmlformats-officedocument.presentationml.tags+xml"/>
  <Override PartName="/ppt/notesSlides/notesSlide45.xml" ContentType="application/vnd.openxmlformats-officedocument.presentationml.notesSlide+xml"/>
  <Override PartName="/ppt/tags/tag70.xml" ContentType="application/vnd.openxmlformats-officedocument.presentationml.tags+xml"/>
  <Override PartName="/ppt/notesSlides/notesSlide46.xml" ContentType="application/vnd.openxmlformats-officedocument.presentationml.notesSlide+xml"/>
  <Override PartName="/ppt/tags/tag71.xml" ContentType="application/vnd.openxmlformats-officedocument.presentationml.tags+xml"/>
  <Override PartName="/ppt/notesSlides/notesSlide47.xml" ContentType="application/vnd.openxmlformats-officedocument.presentationml.notesSlide+xml"/>
  <Override PartName="/ppt/tags/tag72.xml" ContentType="application/vnd.openxmlformats-officedocument.presentationml.tags+xml"/>
  <Override PartName="/ppt/notesSlides/notesSlide48.xml" ContentType="application/vnd.openxmlformats-officedocument.presentationml.notesSlide+xml"/>
  <Override PartName="/ppt/tags/tag73.xml" ContentType="application/vnd.openxmlformats-officedocument.presentationml.tags+xml"/>
  <Override PartName="/ppt/notesSlides/notesSlide49.xml" ContentType="application/vnd.openxmlformats-officedocument.presentationml.notesSlide+xml"/>
  <Override PartName="/ppt/tags/tag74.xml" ContentType="application/vnd.openxmlformats-officedocument.presentationml.tags+xml"/>
  <Override PartName="/ppt/notesSlides/notesSlide50.xml" ContentType="application/vnd.openxmlformats-officedocument.presentationml.notesSlide+xml"/>
  <Override PartName="/ppt/tags/tag75.xml" ContentType="application/vnd.openxmlformats-officedocument.presentationml.tags+xml"/>
  <Override PartName="/ppt/notesSlides/notesSlide51.xml" ContentType="application/vnd.openxmlformats-officedocument.presentationml.notesSlide+xml"/>
  <Override PartName="/ppt/tags/tag76.xml" ContentType="application/vnd.openxmlformats-officedocument.presentationml.tags+xml"/>
  <Override PartName="/ppt/notesSlides/notesSlide52.xml" ContentType="application/vnd.openxmlformats-officedocument.presentationml.notesSlide+xml"/>
  <Override PartName="/ppt/tags/tag77.xml" ContentType="application/vnd.openxmlformats-officedocument.presentationml.tags+xml"/>
  <Override PartName="/ppt/notesSlides/notesSlide53.xml" ContentType="application/vnd.openxmlformats-officedocument.presentationml.notesSlide+xml"/>
  <Override PartName="/ppt/tags/tag78.xml" ContentType="application/vnd.openxmlformats-officedocument.presentationml.tags+xml"/>
  <Override PartName="/ppt/notesSlides/notesSlide54.xml" ContentType="application/vnd.openxmlformats-officedocument.presentationml.notesSlide+xml"/>
  <Override PartName="/ppt/tags/tag79.xml" ContentType="application/vnd.openxmlformats-officedocument.presentationml.tags+xml"/>
  <Override PartName="/ppt/notesSlides/notesSlide55.xml" ContentType="application/vnd.openxmlformats-officedocument.presentationml.notesSlide+xml"/>
  <Override PartName="/ppt/tags/tag80.xml" ContentType="application/vnd.openxmlformats-officedocument.presentationml.tags+xml"/>
  <Override PartName="/ppt/notesSlides/notesSlide56.xml" ContentType="application/vnd.openxmlformats-officedocument.presentationml.notesSlide+xml"/>
  <Override PartName="/ppt/tags/tag81.xml" ContentType="application/vnd.openxmlformats-officedocument.presentationml.tags+xml"/>
  <Override PartName="/ppt/notesSlides/notesSlide57.xml" ContentType="application/vnd.openxmlformats-officedocument.presentationml.notesSlide+xml"/>
  <Override PartName="/ppt/tags/tag82.xml" ContentType="application/vnd.openxmlformats-officedocument.presentationml.tags+xml"/>
  <Override PartName="/ppt/notesSlides/notesSlide58.xml" ContentType="application/vnd.openxmlformats-officedocument.presentationml.notesSlide+xml"/>
  <Override PartName="/ppt/tags/tag83.xml" ContentType="application/vnd.openxmlformats-officedocument.presentationml.tags+xml"/>
  <Override PartName="/ppt/notesSlides/notesSlide59.xml" ContentType="application/vnd.openxmlformats-officedocument.presentationml.notesSlide+xml"/>
  <Override PartName="/ppt/tags/tag84.xml" ContentType="application/vnd.openxmlformats-officedocument.presentationml.tags+xml"/>
  <Override PartName="/ppt/notesSlides/notesSlide60.xml" ContentType="application/vnd.openxmlformats-officedocument.presentationml.notesSlide+xml"/>
  <Override PartName="/ppt/tags/tag85.xml" ContentType="application/vnd.openxmlformats-officedocument.presentationml.tags+xml"/>
  <Override PartName="/ppt/notesSlides/notesSlide61.xml" ContentType="application/vnd.openxmlformats-officedocument.presentationml.notesSlide+xml"/>
  <Override PartName="/ppt/tags/tag86.xml" ContentType="application/vnd.openxmlformats-officedocument.presentationml.tags+xml"/>
  <Override PartName="/ppt/notesSlides/notesSlide62.xml" ContentType="application/vnd.openxmlformats-officedocument.presentationml.notesSlide+xml"/>
  <Override PartName="/ppt/tags/tag87.xml" ContentType="application/vnd.openxmlformats-officedocument.presentationml.tags+xml"/>
  <Override PartName="/ppt/notesSlides/notesSlide63.xml" ContentType="application/vnd.openxmlformats-officedocument.presentationml.notesSlide+xml"/>
  <Override PartName="/ppt/tags/tag88.xml" ContentType="application/vnd.openxmlformats-officedocument.presentationml.tags+xml"/>
  <Override PartName="/ppt/notesSlides/notesSlide64.xml" ContentType="application/vnd.openxmlformats-officedocument.presentationml.notesSlide+xml"/>
  <Override PartName="/ppt/tags/tag89.xml" ContentType="application/vnd.openxmlformats-officedocument.presentationml.tags+xml"/>
  <Override PartName="/ppt/notesSlides/notesSlide65.xml" ContentType="application/vnd.openxmlformats-officedocument.presentationml.notesSlide+xml"/>
  <Override PartName="/ppt/tags/tag90.xml" ContentType="application/vnd.openxmlformats-officedocument.presentationml.tags+xml"/>
  <Override PartName="/ppt/notesSlides/notesSlide66.xml" ContentType="application/vnd.openxmlformats-officedocument.presentationml.notesSlide+xml"/>
  <Override PartName="/ppt/tags/tag91.xml" ContentType="application/vnd.openxmlformats-officedocument.presentationml.tags+xml"/>
  <Override PartName="/ppt/notesSlides/notesSlide67.xml" ContentType="application/vnd.openxmlformats-officedocument.presentationml.notesSlide+xml"/>
  <Override PartName="/ppt/tags/tag92.xml" ContentType="application/vnd.openxmlformats-officedocument.presentationml.tags+xml"/>
  <Override PartName="/ppt/notesSlides/notesSlide68.xml" ContentType="application/vnd.openxmlformats-officedocument.presentationml.notesSlide+xml"/>
  <Override PartName="/ppt/tags/tag93.xml" ContentType="application/vnd.openxmlformats-officedocument.presentationml.tags+xml"/>
  <Override PartName="/ppt/notesSlides/notesSlide69.xml" ContentType="application/vnd.openxmlformats-officedocument.presentationml.notesSlide+xml"/>
  <Override PartName="/ppt/tags/tag94.xml" ContentType="application/vnd.openxmlformats-officedocument.presentationml.tags+xml"/>
  <Override PartName="/ppt/notesSlides/notesSlide70.xml" ContentType="application/vnd.openxmlformats-officedocument.presentationml.notesSlide+xml"/>
  <Override PartName="/ppt/tags/tag95.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96.xml" ContentType="application/vnd.openxmlformats-officedocument.presentationml.tags+xml"/>
  <Override PartName="/ppt/notesSlides/notesSlide73.xml" ContentType="application/vnd.openxmlformats-officedocument.presentationml.notesSlide+xml"/>
  <Override PartName="/ppt/tags/tag97.xml" ContentType="application/vnd.openxmlformats-officedocument.presentationml.tags+xml"/>
  <Override PartName="/ppt/notesSlides/notesSlide74.xml" ContentType="application/vnd.openxmlformats-officedocument.presentationml.notesSlide+xml"/>
  <Override PartName="/ppt/tags/tag98.xml" ContentType="application/vnd.openxmlformats-officedocument.presentationml.tags+xml"/>
  <Override PartName="/ppt/notesSlides/notesSlide75.xml" ContentType="application/vnd.openxmlformats-officedocument.presentationml.notesSlide+xml"/>
  <Override PartName="/ppt/tags/tag99.xml" ContentType="application/vnd.openxmlformats-officedocument.presentationml.tags+xml"/>
  <Override PartName="/ppt/notesSlides/notesSlide76.xml" ContentType="application/vnd.openxmlformats-officedocument.presentationml.notesSlide+xml"/>
  <Override PartName="/ppt/tags/tag100.xml" ContentType="application/vnd.openxmlformats-officedocument.presentationml.tags+xml"/>
  <Override PartName="/ppt/notesSlides/notesSlide77.xml" ContentType="application/vnd.openxmlformats-officedocument.presentationml.notesSlide+xml"/>
  <Override PartName="/ppt/tags/tag101.xml" ContentType="application/vnd.openxmlformats-officedocument.presentationml.tags+xml"/>
  <Override PartName="/ppt/notesSlides/notesSlide78.xml" ContentType="application/vnd.openxmlformats-officedocument.presentationml.notesSlide+xml"/>
  <Override PartName="/ppt/tags/tag102.xml" ContentType="application/vnd.openxmlformats-officedocument.presentationml.tags+xml"/>
  <Override PartName="/ppt/notesSlides/notesSlide79.xml" ContentType="application/vnd.openxmlformats-officedocument.presentationml.notesSlide+xml"/>
  <Override PartName="/ppt/tags/tag103.xml" ContentType="application/vnd.openxmlformats-officedocument.presentationml.tags+xml"/>
  <Override PartName="/ppt/notesSlides/notesSlide8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81.xml" ContentType="application/vnd.openxmlformats-officedocument.presentationml.notesSlide+xml"/>
  <Override PartName="/ppt/tags/tag106.xml" ContentType="application/vnd.openxmlformats-officedocument.presentationml.tags+xml"/>
  <Override PartName="/ppt/notesSlides/notesSlide82.xml" ContentType="application/vnd.openxmlformats-officedocument.presentationml.notesSlide+xml"/>
  <Override PartName="/ppt/tags/tag107.xml" ContentType="application/vnd.openxmlformats-officedocument.presentationml.tags+xml"/>
  <Override PartName="/ppt/notesSlides/notesSlide83.xml" ContentType="application/vnd.openxmlformats-officedocument.presentationml.notesSlide+xml"/>
  <Override PartName="/ppt/tags/tag108.xml" ContentType="application/vnd.openxmlformats-officedocument.presentationml.tags+xml"/>
  <Override PartName="/ppt/notesSlides/notesSlide84.xml" ContentType="application/vnd.openxmlformats-officedocument.presentationml.notesSlide+xml"/>
  <Override PartName="/ppt/tags/tag109.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110.xml" ContentType="application/vnd.openxmlformats-officedocument.presentationml.tags+xml"/>
  <Override PartName="/ppt/notesSlides/notesSlide87.xml" ContentType="application/vnd.openxmlformats-officedocument.presentationml.notesSlide+xml"/>
  <Override PartName="/ppt/tags/tag111.xml" ContentType="application/vnd.openxmlformats-officedocument.presentationml.tags+xml"/>
  <Override PartName="/ppt/notesSlides/notesSlide88.xml" ContentType="application/vnd.openxmlformats-officedocument.presentationml.notesSlide+xml"/>
  <Override PartName="/ppt/tags/tag112.xml" ContentType="application/vnd.openxmlformats-officedocument.presentationml.tags+xml"/>
  <Override PartName="/ppt/notesSlides/notesSlide89.xml" ContentType="application/vnd.openxmlformats-officedocument.presentationml.notesSlide+xml"/>
  <Override PartName="/ppt/tags/tag113.xml" ContentType="application/vnd.openxmlformats-officedocument.presentationml.tags+xml"/>
  <Override PartName="/ppt/notesSlides/notesSlide90.xml" ContentType="application/vnd.openxmlformats-officedocument.presentationml.notesSlide+xml"/>
  <Override PartName="/ppt/tags/tag114.xml" ContentType="application/vnd.openxmlformats-officedocument.presentationml.tags+xml"/>
  <Override PartName="/ppt/notesSlides/notesSlide91.xml" ContentType="application/vnd.openxmlformats-officedocument.presentationml.notesSlide+xml"/>
  <Override PartName="/ppt/tags/tag115.xml" ContentType="application/vnd.openxmlformats-officedocument.presentationml.tags+xml"/>
  <Override PartName="/ppt/notesSlides/notesSlide92.xml" ContentType="application/vnd.openxmlformats-officedocument.presentationml.notesSlide+xml"/>
  <Override PartName="/ppt/tags/tag116.xml" ContentType="application/vnd.openxmlformats-officedocument.presentationml.tags+xml"/>
  <Override PartName="/ppt/notesSlides/notesSlide93.xml" ContentType="application/vnd.openxmlformats-officedocument.presentationml.notesSlide+xml"/>
  <Override PartName="/ppt/tags/tag117.xml" ContentType="application/vnd.openxmlformats-officedocument.presentationml.tags+xml"/>
  <Override PartName="/ppt/notesSlides/notesSlide94.xml" ContentType="application/vnd.openxmlformats-officedocument.presentationml.notesSlide+xml"/>
  <Override PartName="/ppt/tags/tag118.xml" ContentType="application/vnd.openxmlformats-officedocument.presentationml.tags+xml"/>
  <Override PartName="/ppt/notesSlides/notesSlide95.xml" ContentType="application/vnd.openxmlformats-officedocument.presentationml.notesSlide+xml"/>
  <Override PartName="/ppt/tags/tag119.xml" ContentType="application/vnd.openxmlformats-officedocument.presentationml.tags+xml"/>
  <Override PartName="/ppt/notesSlides/notesSlide96.xml" ContentType="application/vnd.openxmlformats-officedocument.presentationml.notesSlide+xml"/>
  <Override PartName="/ppt/tags/tag120.xml" ContentType="application/vnd.openxmlformats-officedocument.presentationml.tags+xml"/>
  <Override PartName="/ppt/notesSlides/notesSlide97.xml" ContentType="application/vnd.openxmlformats-officedocument.presentationml.notesSlide+xml"/>
  <Override PartName="/ppt/tags/tag121.xml" ContentType="application/vnd.openxmlformats-officedocument.presentationml.tags+xml"/>
  <Override PartName="/ppt/notesSlides/notesSlide98.xml" ContentType="application/vnd.openxmlformats-officedocument.presentationml.notesSlide+xml"/>
  <Override PartName="/ppt/tags/tag122.xml" ContentType="application/vnd.openxmlformats-officedocument.presentationml.tags+xml"/>
  <Override PartName="/ppt/notesSlides/notesSlide99.xml" ContentType="application/vnd.openxmlformats-officedocument.presentationml.notesSlide+xml"/>
  <Override PartName="/ppt/tags/tag123.xml" ContentType="application/vnd.openxmlformats-officedocument.presentationml.tags+xml"/>
  <Override PartName="/ppt/notesSlides/notesSlide100.xml" ContentType="application/vnd.openxmlformats-officedocument.presentationml.notesSlide+xml"/>
  <Override PartName="/ppt/tags/tag124.xml" ContentType="application/vnd.openxmlformats-officedocument.presentationml.tags+xml"/>
  <Override PartName="/ppt/notesSlides/notesSlide101.xml" ContentType="application/vnd.openxmlformats-officedocument.presentationml.notesSlide+xml"/>
  <Override PartName="/ppt/tags/tag125.xml" ContentType="application/vnd.openxmlformats-officedocument.presentationml.tags+xml"/>
  <Override PartName="/ppt/notesSlides/notesSlide102.xml" ContentType="application/vnd.openxmlformats-officedocument.presentationml.notesSlide+xml"/>
  <Override PartName="/ppt/tags/tag126.xml" ContentType="application/vnd.openxmlformats-officedocument.presentationml.tags+xml"/>
  <Override PartName="/ppt/notesSlides/notesSlide103.xml" ContentType="application/vnd.openxmlformats-officedocument.presentationml.notesSlide+xml"/>
  <Override PartName="/ppt/tags/tag127.xml" ContentType="application/vnd.openxmlformats-officedocument.presentationml.tags+xml"/>
  <Override PartName="/ppt/notesSlides/notesSlide104.xml" ContentType="application/vnd.openxmlformats-officedocument.presentationml.notesSlide+xml"/>
  <Override PartName="/ppt/tags/tag128.xml" ContentType="application/vnd.openxmlformats-officedocument.presentationml.tags+xml"/>
  <Override PartName="/ppt/notesSlides/notesSlide105.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06.xml" ContentType="application/vnd.openxmlformats-officedocument.presentationml.notesSlide+xml"/>
  <Override PartName="/ppt/tags/tag132.xml" ContentType="application/vnd.openxmlformats-officedocument.presentationml.tags+xml"/>
  <Override PartName="/ppt/notesSlides/notesSlide107.xml" ContentType="application/vnd.openxmlformats-officedocument.presentationml.notesSlide+xml"/>
  <Override PartName="/ppt/tags/tag133.xml" ContentType="application/vnd.openxmlformats-officedocument.presentationml.tags+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8" r:id="rId3"/>
    <p:sldMasterId id="2147483675" r:id="rId4"/>
    <p:sldMasterId id="2147483701" r:id="rId5"/>
    <p:sldMasterId id="2147483716" r:id="rId6"/>
  </p:sldMasterIdLst>
  <p:notesMasterIdLst>
    <p:notesMasterId r:id="rId119"/>
  </p:notesMasterIdLst>
  <p:sldIdLst>
    <p:sldId id="367" r:id="rId7"/>
    <p:sldId id="260" r:id="rId8"/>
    <p:sldId id="339"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322" r:id="rId22"/>
    <p:sldId id="273" r:id="rId23"/>
    <p:sldId id="274" r:id="rId24"/>
    <p:sldId id="275" r:id="rId25"/>
    <p:sldId id="276" r:id="rId26"/>
    <p:sldId id="277" r:id="rId27"/>
    <p:sldId id="340" r:id="rId28"/>
    <p:sldId id="395" r:id="rId29"/>
    <p:sldId id="278" r:id="rId30"/>
    <p:sldId id="279" r:id="rId31"/>
    <p:sldId id="280" r:id="rId32"/>
    <p:sldId id="281" r:id="rId33"/>
    <p:sldId id="397" r:id="rId34"/>
    <p:sldId id="398"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16" r:id="rId55"/>
    <p:sldId id="301" r:id="rId56"/>
    <p:sldId id="302" r:id="rId57"/>
    <p:sldId id="304" r:id="rId58"/>
    <p:sldId id="303" r:id="rId59"/>
    <p:sldId id="399" r:id="rId60"/>
    <p:sldId id="317" r:id="rId61"/>
    <p:sldId id="308" r:id="rId62"/>
    <p:sldId id="310" r:id="rId63"/>
    <p:sldId id="324" r:id="rId64"/>
    <p:sldId id="311" r:id="rId65"/>
    <p:sldId id="325" r:id="rId66"/>
    <p:sldId id="326" r:id="rId67"/>
    <p:sldId id="331" r:id="rId68"/>
    <p:sldId id="333" r:id="rId69"/>
    <p:sldId id="312" r:id="rId70"/>
    <p:sldId id="327" r:id="rId71"/>
    <p:sldId id="328" r:id="rId72"/>
    <p:sldId id="313" r:id="rId73"/>
    <p:sldId id="334" r:id="rId74"/>
    <p:sldId id="335" r:id="rId75"/>
    <p:sldId id="332" r:id="rId76"/>
    <p:sldId id="337" r:id="rId77"/>
    <p:sldId id="401" r:id="rId78"/>
    <p:sldId id="314" r:id="rId79"/>
    <p:sldId id="315" r:id="rId80"/>
    <p:sldId id="355" r:id="rId81"/>
    <p:sldId id="371" r:id="rId82"/>
    <p:sldId id="356" r:id="rId83"/>
    <p:sldId id="357" r:id="rId84"/>
    <p:sldId id="372" r:id="rId85"/>
    <p:sldId id="374" r:id="rId86"/>
    <p:sldId id="396" r:id="rId87"/>
    <p:sldId id="402" r:id="rId88"/>
    <p:sldId id="378" r:id="rId89"/>
    <p:sldId id="379" r:id="rId90"/>
    <p:sldId id="403" r:id="rId91"/>
    <p:sldId id="404" r:id="rId92"/>
    <p:sldId id="405" r:id="rId93"/>
    <p:sldId id="406" r:id="rId94"/>
    <p:sldId id="407" r:id="rId95"/>
    <p:sldId id="408" r:id="rId96"/>
    <p:sldId id="360" r:id="rId97"/>
    <p:sldId id="375" r:id="rId98"/>
    <p:sldId id="377" r:id="rId99"/>
    <p:sldId id="361" r:id="rId100"/>
    <p:sldId id="384" r:id="rId101"/>
    <p:sldId id="385" r:id="rId102"/>
    <p:sldId id="386" r:id="rId103"/>
    <p:sldId id="362" r:id="rId104"/>
    <p:sldId id="363" r:id="rId105"/>
    <p:sldId id="387" r:id="rId106"/>
    <p:sldId id="388" r:id="rId107"/>
    <p:sldId id="389" r:id="rId108"/>
    <p:sldId id="390" r:id="rId109"/>
    <p:sldId id="391" r:id="rId110"/>
    <p:sldId id="392" r:id="rId111"/>
    <p:sldId id="393" r:id="rId112"/>
    <p:sldId id="364" r:id="rId113"/>
    <p:sldId id="409" r:id="rId114"/>
    <p:sldId id="410" r:id="rId115"/>
    <p:sldId id="365" r:id="rId116"/>
    <p:sldId id="394" r:id="rId117"/>
    <p:sldId id="366" r:id="rId118"/>
  </p:sldIdLst>
  <p:sldSz cx="9144000" cy="6858000" type="screen4x3"/>
  <p:notesSz cx="6954838" cy="9309100"/>
  <p:custDataLst>
    <p:tags r:id="rId120"/>
  </p:custDataLst>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19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F81"/>
    <a:srgbClr val="0072BC"/>
    <a:srgbClr val="00347D"/>
    <a:srgbClr val="F7941E"/>
    <a:srgbClr val="8DC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93" autoAdjust="0"/>
  </p:normalViewPr>
  <p:slideViewPr>
    <p:cSldViewPr snapToGrid="0" snapToObjects="1">
      <p:cViewPr varScale="1">
        <p:scale>
          <a:sx n="74" d="100"/>
          <a:sy n="74" d="100"/>
        </p:scale>
        <p:origin x="775" y="6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796"/>
    </p:cViewPr>
  </p:sorterViewPr>
  <p:notesViewPr>
    <p:cSldViewPr snapToGrid="0" snapToObjects="1">
      <p:cViewPr varScale="1">
        <p:scale>
          <a:sx n="56" d="100"/>
          <a:sy n="56" d="100"/>
        </p:scale>
        <p:origin x="-2874" y="-84"/>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tags" Target="tags/tag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55A9BC-5510-43A1-A151-8666B731CAB4}" type="doc">
      <dgm:prSet loTypeId="urn:microsoft.com/office/officeart/2005/8/layout/matrix2" loCatId="matrix" qsTypeId="urn:microsoft.com/office/officeart/2005/8/quickstyle/3d4" qsCatId="3D" csTypeId="urn:microsoft.com/office/officeart/2005/8/colors/colorful1#1" csCatId="colorful" phldr="1"/>
      <dgm:spPr/>
      <dgm:t>
        <a:bodyPr/>
        <a:lstStyle/>
        <a:p>
          <a:endParaRPr lang="en-US"/>
        </a:p>
      </dgm:t>
    </dgm:pt>
    <dgm:pt modelId="{163DA3A0-7518-4CC5-84C0-BD99DF1CFFCE}">
      <dgm:prSet phldrT="[Text]"/>
      <dgm:spPr>
        <a:solidFill>
          <a:srgbClr val="0072BC"/>
        </a:solidFill>
      </dgm:spPr>
      <dgm:t>
        <a:bodyPr/>
        <a:lstStyle/>
        <a:p>
          <a:r>
            <a:rPr lang="en-US"/>
            <a:t>?</a:t>
          </a:r>
          <a:endParaRPr lang="en-US" dirty="0"/>
        </a:p>
      </dgm:t>
    </dgm:pt>
    <dgm:pt modelId="{6A2AD6EB-2171-496E-9F1D-4D7BAAA232D1}" type="parTrans" cxnId="{F9321F14-D7E0-4D12-A24C-09AACFAD229E}">
      <dgm:prSet/>
      <dgm:spPr/>
      <dgm:t>
        <a:bodyPr/>
        <a:lstStyle/>
        <a:p>
          <a:endParaRPr lang="en-US"/>
        </a:p>
      </dgm:t>
    </dgm:pt>
    <dgm:pt modelId="{29532257-7992-486C-950A-02F8083B28BC}" type="sibTrans" cxnId="{F9321F14-D7E0-4D12-A24C-09AACFAD229E}">
      <dgm:prSet/>
      <dgm:spPr/>
      <dgm:t>
        <a:bodyPr/>
        <a:lstStyle/>
        <a:p>
          <a:endParaRPr lang="en-US"/>
        </a:p>
      </dgm:t>
    </dgm:pt>
    <dgm:pt modelId="{E7E6CEDF-013F-46F9-95E8-1A162B50E24A}">
      <dgm:prSet phldrT="[Text]"/>
      <dgm:spPr>
        <a:solidFill>
          <a:srgbClr val="0072BC"/>
        </a:solidFill>
      </dgm:spPr>
      <dgm:t>
        <a:bodyPr/>
        <a:lstStyle/>
        <a:p>
          <a:r>
            <a:rPr lang="en-US" dirty="0"/>
            <a:t>?</a:t>
          </a:r>
        </a:p>
      </dgm:t>
    </dgm:pt>
    <dgm:pt modelId="{B9701817-C93E-44FF-ADE7-D041F59146F1}" type="parTrans" cxnId="{F62D2E4E-4C51-4DB1-926A-EDA504B23D9F}">
      <dgm:prSet/>
      <dgm:spPr/>
      <dgm:t>
        <a:bodyPr/>
        <a:lstStyle/>
        <a:p>
          <a:endParaRPr lang="en-US"/>
        </a:p>
      </dgm:t>
    </dgm:pt>
    <dgm:pt modelId="{DBF01AE2-E7C2-407D-8E71-4FE49292C9B2}" type="sibTrans" cxnId="{F62D2E4E-4C51-4DB1-926A-EDA504B23D9F}">
      <dgm:prSet/>
      <dgm:spPr/>
      <dgm:t>
        <a:bodyPr/>
        <a:lstStyle/>
        <a:p>
          <a:endParaRPr lang="en-US"/>
        </a:p>
      </dgm:t>
    </dgm:pt>
    <dgm:pt modelId="{186DB0FD-484E-40FF-A4C1-BE981AF3EB1D}">
      <dgm:prSet phldrT="[Text]"/>
      <dgm:spPr>
        <a:solidFill>
          <a:srgbClr val="0072BC"/>
        </a:solidFill>
      </dgm:spPr>
      <dgm:t>
        <a:bodyPr/>
        <a:lstStyle/>
        <a:p>
          <a:r>
            <a:rPr lang="en-US" dirty="0"/>
            <a:t>?</a:t>
          </a:r>
        </a:p>
      </dgm:t>
    </dgm:pt>
    <dgm:pt modelId="{38541490-ECE6-4BCC-A79A-80C06B6B28ED}" type="parTrans" cxnId="{9C46E8E3-BC18-4721-90DC-25FCA31D341C}">
      <dgm:prSet/>
      <dgm:spPr/>
      <dgm:t>
        <a:bodyPr/>
        <a:lstStyle/>
        <a:p>
          <a:endParaRPr lang="en-US"/>
        </a:p>
      </dgm:t>
    </dgm:pt>
    <dgm:pt modelId="{D9C1D123-9BEF-4C88-B6E8-B0D4F0C19D9B}" type="sibTrans" cxnId="{9C46E8E3-BC18-4721-90DC-25FCA31D341C}">
      <dgm:prSet/>
      <dgm:spPr/>
      <dgm:t>
        <a:bodyPr/>
        <a:lstStyle/>
        <a:p>
          <a:endParaRPr lang="en-US"/>
        </a:p>
      </dgm:t>
    </dgm:pt>
    <dgm:pt modelId="{FC929080-7D0D-4D42-82FD-58318D58E19E}">
      <dgm:prSet phldrT="[Text]"/>
      <dgm:spPr>
        <a:solidFill>
          <a:srgbClr val="0072BC"/>
        </a:solidFill>
      </dgm:spPr>
      <dgm:t>
        <a:bodyPr/>
        <a:lstStyle/>
        <a:p>
          <a:r>
            <a:rPr lang="en-US" dirty="0"/>
            <a:t>?</a:t>
          </a:r>
        </a:p>
      </dgm:t>
    </dgm:pt>
    <dgm:pt modelId="{C72B017C-2061-401C-AB0A-B7799F7C13EE}" type="parTrans" cxnId="{D9785DCF-5573-48B0-BA5A-255DBCE78ECD}">
      <dgm:prSet/>
      <dgm:spPr/>
      <dgm:t>
        <a:bodyPr/>
        <a:lstStyle/>
        <a:p>
          <a:endParaRPr lang="en-US"/>
        </a:p>
      </dgm:t>
    </dgm:pt>
    <dgm:pt modelId="{7DE26CD0-3AB7-4927-895E-EA0712229D64}" type="sibTrans" cxnId="{D9785DCF-5573-48B0-BA5A-255DBCE78ECD}">
      <dgm:prSet/>
      <dgm:spPr/>
      <dgm:t>
        <a:bodyPr/>
        <a:lstStyle/>
        <a:p>
          <a:endParaRPr lang="en-US"/>
        </a:p>
      </dgm:t>
    </dgm:pt>
    <dgm:pt modelId="{C5932B26-2CEC-4946-B393-92A9E2C63279}" type="pres">
      <dgm:prSet presAssocID="{4655A9BC-5510-43A1-A151-8666B731CAB4}" presName="matrix" presStyleCnt="0">
        <dgm:presLayoutVars>
          <dgm:chMax val="1"/>
          <dgm:dir/>
          <dgm:resizeHandles val="exact"/>
        </dgm:presLayoutVars>
      </dgm:prSet>
      <dgm:spPr/>
      <dgm:t>
        <a:bodyPr/>
        <a:lstStyle/>
        <a:p>
          <a:endParaRPr lang="en-US"/>
        </a:p>
      </dgm:t>
    </dgm:pt>
    <dgm:pt modelId="{709E17D2-1081-4F04-8D7C-54485ADB9589}" type="pres">
      <dgm:prSet presAssocID="{4655A9BC-5510-43A1-A151-8666B731CAB4}" presName="axisShape" presStyleLbl="bgShp" presStyleIdx="0" presStyleCnt="1" custLinFactNeighborX="-8040" custLinFactNeighborY="-4795"/>
      <dgm:spPr/>
    </dgm:pt>
    <dgm:pt modelId="{38AB7AF2-3288-41F3-A181-A390C7B49011}" type="pres">
      <dgm:prSet presAssocID="{4655A9BC-5510-43A1-A151-8666B731CAB4}" presName="rect1" presStyleLbl="node1" presStyleIdx="0" presStyleCnt="4" custLinFactNeighborX="-9309" custLinFactNeighborY="-1256">
        <dgm:presLayoutVars>
          <dgm:chMax val="0"/>
          <dgm:chPref val="0"/>
          <dgm:bulletEnabled val="1"/>
        </dgm:presLayoutVars>
      </dgm:prSet>
      <dgm:spPr/>
      <dgm:t>
        <a:bodyPr/>
        <a:lstStyle/>
        <a:p>
          <a:endParaRPr lang="en-US"/>
        </a:p>
      </dgm:t>
    </dgm:pt>
    <dgm:pt modelId="{357D0597-20B7-43B2-B27C-3445434E2C48}" type="pres">
      <dgm:prSet presAssocID="{4655A9BC-5510-43A1-A151-8666B731CAB4}" presName="rect2" presStyleLbl="node1" presStyleIdx="1" presStyleCnt="4" custLinFactNeighborX="-1605" custLinFactNeighborY="518">
        <dgm:presLayoutVars>
          <dgm:chMax val="0"/>
          <dgm:chPref val="0"/>
          <dgm:bulletEnabled val="1"/>
        </dgm:presLayoutVars>
      </dgm:prSet>
      <dgm:spPr/>
      <dgm:t>
        <a:bodyPr/>
        <a:lstStyle/>
        <a:p>
          <a:endParaRPr lang="en-US"/>
        </a:p>
      </dgm:t>
    </dgm:pt>
    <dgm:pt modelId="{AEDCBB71-4B4F-43D8-BEA8-D75186B15E0E}" type="pres">
      <dgm:prSet presAssocID="{4655A9BC-5510-43A1-A151-8666B731CAB4}" presName="rect3" presStyleLbl="node1" presStyleIdx="2" presStyleCnt="4" custScaleX="102103" custLinFactNeighborX="-8273" custLinFactNeighborY="2183">
        <dgm:presLayoutVars>
          <dgm:chMax val="0"/>
          <dgm:chPref val="0"/>
          <dgm:bulletEnabled val="1"/>
        </dgm:presLayoutVars>
      </dgm:prSet>
      <dgm:spPr/>
      <dgm:t>
        <a:bodyPr/>
        <a:lstStyle/>
        <a:p>
          <a:endParaRPr lang="en-US"/>
        </a:p>
      </dgm:t>
    </dgm:pt>
    <dgm:pt modelId="{B0FC2A82-6FA7-480C-9326-8B774DEEEB74}" type="pres">
      <dgm:prSet presAssocID="{4655A9BC-5510-43A1-A151-8666B731CAB4}" presName="rect4" presStyleLbl="node1" presStyleIdx="3" presStyleCnt="4" custScaleX="101223" custLinFactNeighborX="-3897" custLinFactNeighborY="-628">
        <dgm:presLayoutVars>
          <dgm:chMax val="0"/>
          <dgm:chPref val="0"/>
          <dgm:bulletEnabled val="1"/>
        </dgm:presLayoutVars>
      </dgm:prSet>
      <dgm:spPr/>
      <dgm:t>
        <a:bodyPr/>
        <a:lstStyle/>
        <a:p>
          <a:endParaRPr lang="en-US"/>
        </a:p>
      </dgm:t>
    </dgm:pt>
  </dgm:ptLst>
  <dgm:cxnLst>
    <dgm:cxn modelId="{9772D76A-9731-4CC3-A772-87ADA472FADE}" type="presOf" srcId="{186DB0FD-484E-40FF-A4C1-BE981AF3EB1D}" destId="{AEDCBB71-4B4F-43D8-BEA8-D75186B15E0E}" srcOrd="0" destOrd="0" presId="urn:microsoft.com/office/officeart/2005/8/layout/matrix2"/>
    <dgm:cxn modelId="{F91AAA05-329B-48BD-B979-F0FA35383172}" type="presOf" srcId="{163DA3A0-7518-4CC5-84C0-BD99DF1CFFCE}" destId="{38AB7AF2-3288-41F3-A181-A390C7B49011}" srcOrd="0" destOrd="0" presId="urn:microsoft.com/office/officeart/2005/8/layout/matrix2"/>
    <dgm:cxn modelId="{AED4BA0B-7821-4866-A192-5D44E34FE661}" type="presOf" srcId="{4655A9BC-5510-43A1-A151-8666B731CAB4}" destId="{C5932B26-2CEC-4946-B393-92A9E2C63279}" srcOrd="0" destOrd="0" presId="urn:microsoft.com/office/officeart/2005/8/layout/matrix2"/>
    <dgm:cxn modelId="{8158855F-E216-45B0-9E6A-CBA3E10A646B}" type="presOf" srcId="{E7E6CEDF-013F-46F9-95E8-1A162B50E24A}" destId="{357D0597-20B7-43B2-B27C-3445434E2C48}" srcOrd="0" destOrd="0" presId="urn:microsoft.com/office/officeart/2005/8/layout/matrix2"/>
    <dgm:cxn modelId="{F9321F14-D7E0-4D12-A24C-09AACFAD229E}" srcId="{4655A9BC-5510-43A1-A151-8666B731CAB4}" destId="{163DA3A0-7518-4CC5-84C0-BD99DF1CFFCE}" srcOrd="0" destOrd="0" parTransId="{6A2AD6EB-2171-496E-9F1D-4D7BAAA232D1}" sibTransId="{29532257-7992-486C-950A-02F8083B28BC}"/>
    <dgm:cxn modelId="{D9785DCF-5573-48B0-BA5A-255DBCE78ECD}" srcId="{4655A9BC-5510-43A1-A151-8666B731CAB4}" destId="{FC929080-7D0D-4D42-82FD-58318D58E19E}" srcOrd="3" destOrd="0" parTransId="{C72B017C-2061-401C-AB0A-B7799F7C13EE}" sibTransId="{7DE26CD0-3AB7-4927-895E-EA0712229D64}"/>
    <dgm:cxn modelId="{F62D2E4E-4C51-4DB1-926A-EDA504B23D9F}" srcId="{4655A9BC-5510-43A1-A151-8666B731CAB4}" destId="{E7E6CEDF-013F-46F9-95E8-1A162B50E24A}" srcOrd="1" destOrd="0" parTransId="{B9701817-C93E-44FF-ADE7-D041F59146F1}" sibTransId="{DBF01AE2-E7C2-407D-8E71-4FE49292C9B2}"/>
    <dgm:cxn modelId="{7FEA53BE-6C35-4EA7-973D-0CAAE1F689AA}" type="presOf" srcId="{FC929080-7D0D-4D42-82FD-58318D58E19E}" destId="{B0FC2A82-6FA7-480C-9326-8B774DEEEB74}" srcOrd="0" destOrd="0" presId="urn:microsoft.com/office/officeart/2005/8/layout/matrix2"/>
    <dgm:cxn modelId="{9C46E8E3-BC18-4721-90DC-25FCA31D341C}" srcId="{4655A9BC-5510-43A1-A151-8666B731CAB4}" destId="{186DB0FD-484E-40FF-A4C1-BE981AF3EB1D}" srcOrd="2" destOrd="0" parTransId="{38541490-ECE6-4BCC-A79A-80C06B6B28ED}" sibTransId="{D9C1D123-9BEF-4C88-B6E8-B0D4F0C19D9B}"/>
    <dgm:cxn modelId="{C1E750D8-4337-4F78-A277-DE3D08850F74}" type="presParOf" srcId="{C5932B26-2CEC-4946-B393-92A9E2C63279}" destId="{709E17D2-1081-4F04-8D7C-54485ADB9589}" srcOrd="0" destOrd="0" presId="urn:microsoft.com/office/officeart/2005/8/layout/matrix2"/>
    <dgm:cxn modelId="{A7D45FD0-9FB9-4194-99A4-D1327DA856CD}" type="presParOf" srcId="{C5932B26-2CEC-4946-B393-92A9E2C63279}" destId="{38AB7AF2-3288-41F3-A181-A390C7B49011}" srcOrd="1" destOrd="0" presId="urn:microsoft.com/office/officeart/2005/8/layout/matrix2"/>
    <dgm:cxn modelId="{8A7B03D8-515E-4DCD-A7B6-0EF94D0C8144}" type="presParOf" srcId="{C5932B26-2CEC-4946-B393-92A9E2C63279}" destId="{357D0597-20B7-43B2-B27C-3445434E2C48}" srcOrd="2" destOrd="0" presId="urn:microsoft.com/office/officeart/2005/8/layout/matrix2"/>
    <dgm:cxn modelId="{3005C3EA-183D-4C76-AEE1-99F8BEC5C799}" type="presParOf" srcId="{C5932B26-2CEC-4946-B393-92A9E2C63279}" destId="{AEDCBB71-4B4F-43D8-BEA8-D75186B15E0E}" srcOrd="3" destOrd="0" presId="urn:microsoft.com/office/officeart/2005/8/layout/matrix2"/>
    <dgm:cxn modelId="{700ACF53-E415-49E7-8480-24A3FF094DA2}" type="presParOf" srcId="{C5932B26-2CEC-4946-B393-92A9E2C63279}" destId="{B0FC2A82-6FA7-480C-9326-8B774DEEEB74}" srcOrd="4" destOrd="0" presId="urn:microsoft.com/office/officeart/2005/8/layout/matrix2"/>
  </dgm:cxnLst>
  <dgm:bg>
    <a:solidFill>
      <a:srgbClr val="8DC67D"/>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E17D2-1081-4F04-8D7C-54485ADB9589}">
      <dsp:nvSpPr>
        <dsp:cNvPr id="0" name=""/>
        <dsp:cNvSpPr/>
      </dsp:nvSpPr>
      <dsp:spPr>
        <a:xfrm>
          <a:off x="0" y="0"/>
          <a:ext cx="2658871" cy="2658871"/>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8AB7AF2-3288-41F3-A181-A390C7B49011}">
      <dsp:nvSpPr>
        <dsp:cNvPr id="0" name=""/>
        <dsp:cNvSpPr/>
      </dsp:nvSpPr>
      <dsp:spPr>
        <a:xfrm>
          <a:off x="170848" y="159468"/>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t>?</a:t>
          </a:r>
          <a:endParaRPr lang="en-US" sz="4600" kern="1200" dirty="0"/>
        </a:p>
      </dsp:txBody>
      <dsp:txXfrm>
        <a:off x="222766" y="211386"/>
        <a:ext cx="959712" cy="959712"/>
      </dsp:txXfrm>
    </dsp:sp>
    <dsp:sp modelId="{357D0597-20B7-43B2-B27C-3445434E2C48}">
      <dsp:nvSpPr>
        <dsp:cNvPr id="0" name=""/>
        <dsp:cNvSpPr/>
      </dsp:nvSpPr>
      <dsp:spPr>
        <a:xfrm>
          <a:off x="1502454" y="178335"/>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1554372" y="230253"/>
        <a:ext cx="959712" cy="959712"/>
      </dsp:txXfrm>
    </dsp:sp>
    <dsp:sp modelId="{AEDCBB71-4B4F-43D8-BEA8-D75186B15E0E}">
      <dsp:nvSpPr>
        <dsp:cNvPr id="0" name=""/>
        <dsp:cNvSpPr/>
      </dsp:nvSpPr>
      <dsp:spPr>
        <a:xfrm>
          <a:off x="170684" y="1445713"/>
          <a:ext cx="1085915"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222602" y="1497631"/>
        <a:ext cx="982079" cy="959712"/>
      </dsp:txXfrm>
    </dsp:sp>
    <dsp:sp modelId="{B0FC2A82-6FA7-480C-9326-8B774DEEEB74}">
      <dsp:nvSpPr>
        <dsp:cNvPr id="0" name=""/>
        <dsp:cNvSpPr/>
      </dsp:nvSpPr>
      <dsp:spPr>
        <a:xfrm>
          <a:off x="1471574" y="1415817"/>
          <a:ext cx="1076556"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1523492" y="1467735"/>
        <a:ext cx="972720" cy="959712"/>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BD703772-216A-4D67-8997-2FD3839DC41F}" type="datetimeFigureOut">
              <a:rPr lang="en-US" smtClean="0"/>
              <a:pPr/>
              <a:t>7/21/2020</a:t>
            </a:fld>
            <a:endParaRPr lang="en-US" dirty="0"/>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A41AFC40-C805-48A5-99A5-6B168DAB9FB8}" type="slidenum">
              <a:rPr lang="en-US" smtClean="0"/>
              <a:pPr/>
              <a:t>‹#›</a:t>
            </a:fld>
            <a:endParaRPr lang="en-US" dirty="0"/>
          </a:p>
        </p:txBody>
      </p:sp>
    </p:spTree>
    <p:extLst>
      <p:ext uri="{BB962C8B-B14F-4D97-AF65-F5344CB8AC3E}">
        <p14:creationId xmlns:p14="http://schemas.microsoft.com/office/powerpoint/2010/main" val="1355552113"/>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1</a:t>
            </a:fld>
            <a:endParaRPr lang="en-US" dirty="0"/>
          </a:p>
        </p:txBody>
      </p:sp>
    </p:spTree>
    <p:extLst>
      <p:ext uri="{BB962C8B-B14F-4D97-AF65-F5344CB8AC3E}">
        <p14:creationId xmlns:p14="http://schemas.microsoft.com/office/powerpoint/2010/main" val="317827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10</a:t>
            </a:fld>
            <a:endParaRPr lang="en-US" dirty="0"/>
          </a:p>
        </p:txBody>
      </p:sp>
    </p:spTree>
    <p:extLst>
      <p:ext uri="{BB962C8B-B14F-4D97-AF65-F5344CB8AC3E}">
        <p14:creationId xmlns:p14="http://schemas.microsoft.com/office/powerpoint/2010/main" val="37589694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102</a:t>
            </a:fld>
            <a:endParaRPr lang="en-US" dirty="0"/>
          </a:p>
        </p:txBody>
      </p:sp>
    </p:spTree>
    <p:extLst>
      <p:ext uri="{BB962C8B-B14F-4D97-AF65-F5344CB8AC3E}">
        <p14:creationId xmlns:p14="http://schemas.microsoft.com/office/powerpoint/2010/main" val="26689604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103</a:t>
            </a:fld>
            <a:endParaRPr lang="en-US" dirty="0"/>
          </a:p>
        </p:txBody>
      </p:sp>
    </p:spTree>
    <p:extLst>
      <p:ext uri="{BB962C8B-B14F-4D97-AF65-F5344CB8AC3E}">
        <p14:creationId xmlns:p14="http://schemas.microsoft.com/office/powerpoint/2010/main" val="8848619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104</a:t>
            </a:fld>
            <a:endParaRPr lang="en-US" dirty="0"/>
          </a:p>
        </p:txBody>
      </p:sp>
    </p:spTree>
    <p:extLst>
      <p:ext uri="{BB962C8B-B14F-4D97-AF65-F5344CB8AC3E}">
        <p14:creationId xmlns:p14="http://schemas.microsoft.com/office/powerpoint/2010/main" val="32479162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105</a:t>
            </a:fld>
            <a:endParaRPr lang="en-US" dirty="0"/>
          </a:p>
        </p:txBody>
      </p:sp>
    </p:spTree>
    <p:extLst>
      <p:ext uri="{BB962C8B-B14F-4D97-AF65-F5344CB8AC3E}">
        <p14:creationId xmlns:p14="http://schemas.microsoft.com/office/powerpoint/2010/main" val="38214769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with special health care needs and their families benefit from opportunities for socialization that are as normal as possible. With careful planning, most of these children can be safely integrated into child care settings. Work closely with parents and health care providers to establish a safe environment for these children, their peers, and staff members who care for them.</a:t>
            </a:r>
          </a:p>
          <a:p>
            <a:r>
              <a:rPr lang="en-US"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106</a:t>
            </a:fld>
            <a:endParaRPr lang="en-US" dirty="0"/>
          </a:p>
        </p:txBody>
      </p:sp>
    </p:spTree>
    <p:extLst>
      <p:ext uri="{BB962C8B-B14F-4D97-AF65-F5344CB8AC3E}">
        <p14:creationId xmlns:p14="http://schemas.microsoft.com/office/powerpoint/2010/main" val="28106735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96">
              <a:defRPr/>
            </a:pPr>
            <a:r>
              <a:rPr lang="en-US" dirty="0"/>
              <a:t>While you are required</a:t>
            </a:r>
            <a:r>
              <a:rPr lang="en-US" baseline="0" dirty="0"/>
              <a:t> by ADA laws to make reasonable accommodation for children with special needs, </a:t>
            </a:r>
            <a:r>
              <a:rPr lang="en-US" dirty="0"/>
              <a:t>consider the following questions:</a:t>
            </a:r>
          </a:p>
          <a:p>
            <a:r>
              <a:rPr lang="en-US" dirty="0"/>
              <a:t> </a:t>
            </a:r>
            <a:endParaRPr lang="en-US" sz="1600" dirty="0"/>
          </a:p>
          <a:p>
            <a:pPr marL="638842" lvl="1" indent="-174245">
              <a:buFont typeface="Arial" panose="020B0604020202020204" pitchFamily="34" charset="0"/>
              <a:buChar char="•"/>
            </a:pPr>
            <a:r>
              <a:rPr lang="en-US" dirty="0"/>
              <a:t>Does the child's disability require more care than you are reasonably able to provide?</a:t>
            </a:r>
          </a:p>
          <a:p>
            <a:pPr marL="638842" lvl="1" indent="-174245">
              <a:buFont typeface="Arial" panose="020B0604020202020204" pitchFamily="34" charset="0"/>
              <a:buChar char="•"/>
            </a:pPr>
            <a:r>
              <a:rPr lang="en-US" dirty="0"/>
              <a:t>Do you have the skills and abilities needed to perform medical or other duties required for the child's care, or can you readily acquire those skills through training or professional development?</a:t>
            </a:r>
          </a:p>
          <a:p>
            <a:pPr marL="638842" lvl="1" indent="-174245">
              <a:buFont typeface="Arial" panose="020B0604020202020204" pitchFamily="34" charset="0"/>
              <a:buChar char="•"/>
            </a:pPr>
            <a:r>
              <a:rPr lang="en-US" dirty="0"/>
              <a:t>Is your child care program equipped to meet the health and safety needs of this child?</a:t>
            </a:r>
          </a:p>
          <a:p>
            <a:pPr marL="638842" lvl="1" indent="-174245">
              <a:buFont typeface="Arial" panose="020B0604020202020204" pitchFamily="34" charset="0"/>
              <a:buChar char="•"/>
            </a:pPr>
            <a:r>
              <a:rPr lang="en-US" dirty="0"/>
              <a:t>Is the extra time you will need to devote to taking care of this child more than you can handle without putting the other children in your care at increased risk for illness or injury, or without causing you to neglect their needs?</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107</a:t>
            </a:fld>
            <a:endParaRPr lang="en-US" dirty="0"/>
          </a:p>
        </p:txBody>
      </p:sp>
    </p:spTree>
    <p:extLst>
      <p:ext uri="{BB962C8B-B14F-4D97-AF65-F5344CB8AC3E}">
        <p14:creationId xmlns:p14="http://schemas.microsoft.com/office/powerpoint/2010/main" val="14913171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110</a:t>
            </a:fld>
            <a:endParaRPr lang="en-US" dirty="0"/>
          </a:p>
        </p:txBody>
      </p:sp>
    </p:spTree>
    <p:extLst>
      <p:ext uri="{BB962C8B-B14F-4D97-AF65-F5344CB8AC3E}">
        <p14:creationId xmlns:p14="http://schemas.microsoft.com/office/powerpoint/2010/main" val="31140002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keep first aid supplies and medications out of children’s reach.</a:t>
            </a:r>
          </a:p>
        </p:txBody>
      </p:sp>
      <p:sp>
        <p:nvSpPr>
          <p:cNvPr id="4" name="Slide Number Placeholder 3"/>
          <p:cNvSpPr>
            <a:spLocks noGrp="1"/>
          </p:cNvSpPr>
          <p:nvPr>
            <p:ph type="sldNum" sz="quarter" idx="10"/>
          </p:nvPr>
        </p:nvSpPr>
        <p:spPr/>
        <p:txBody>
          <a:bodyPr/>
          <a:lstStyle/>
          <a:p>
            <a:fld id="{A41AFC40-C805-48A5-99A5-6B168DAB9FB8}" type="slidenum">
              <a:rPr lang="en-US" smtClean="0"/>
              <a:pPr/>
              <a:t>111</a:t>
            </a:fld>
            <a:endParaRPr lang="en-US" dirty="0"/>
          </a:p>
        </p:txBody>
      </p:sp>
    </p:spTree>
    <p:extLst>
      <p:ext uri="{BB962C8B-B14F-4D97-AF65-F5344CB8AC3E}">
        <p14:creationId xmlns:p14="http://schemas.microsoft.com/office/powerpoint/2010/main" val="22843387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96">
              <a:defRPr/>
            </a:pPr>
            <a:r>
              <a:rPr lang="en-US" dirty="0"/>
              <a:t>Smoking is prohibited in licensed child care programs in California. A policy that prohibits electronic cigarettes, alcohol, and using or having illegal drugs in your setting should be in place. The use of legal drugs (for example, medical or recreational marijuana and prescribed narcotics) that can diminish the ability to properly supervise and care for children should also be prohibited. </a:t>
            </a:r>
          </a:p>
          <a:p>
            <a:endParaRPr lang="en-US" dirty="0"/>
          </a:p>
          <a:p>
            <a:pPr defTabSz="929196">
              <a:defRPr/>
            </a:pPr>
            <a:r>
              <a:rPr lang="en-US" dirty="0"/>
              <a:t>It is important for caregivers/teachers to be aware of the impact marijuana used medicinally and/or recreationally has on their ability to provide safe care. Modeling healthy and safe behavior at all times is essential to the care and education of young children. (Caring for Our Children, 2017)</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112</a:t>
            </a:fld>
            <a:endParaRPr lang="en-US" dirty="0"/>
          </a:p>
        </p:txBody>
      </p:sp>
    </p:spTree>
    <p:extLst>
      <p:ext uri="{BB962C8B-B14F-4D97-AF65-F5344CB8AC3E}">
        <p14:creationId xmlns:p14="http://schemas.microsoft.com/office/powerpoint/2010/main" val="11087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dirty="0"/>
              <a:t>Fun fact: Who knows what </a:t>
            </a:r>
            <a:r>
              <a:rPr lang="en-US" b="1" dirty="0"/>
              <a:t>gesundheit </a:t>
            </a:r>
            <a:r>
              <a:rPr lang="en-US" b="0" dirty="0"/>
              <a:t>means? </a:t>
            </a:r>
          </a:p>
          <a:p>
            <a:pPr defTabSz="929305">
              <a:defRPr/>
            </a:pPr>
            <a:r>
              <a:rPr lang="en-US" b="0" dirty="0"/>
              <a:t>It is</a:t>
            </a:r>
            <a:r>
              <a:rPr lang="en-US" b="1" baseline="0" dirty="0"/>
              <a:t> </a:t>
            </a:r>
            <a:r>
              <a:rPr lang="en-US" b="0" baseline="0" dirty="0"/>
              <a:t>b</a:t>
            </a:r>
            <a:r>
              <a:rPr lang="en-US" dirty="0"/>
              <a:t>orrowed from German meaning: “To your health”</a:t>
            </a:r>
          </a:p>
        </p:txBody>
      </p:sp>
      <p:sp>
        <p:nvSpPr>
          <p:cNvPr id="4" name="Slide Number Placeholder 3"/>
          <p:cNvSpPr>
            <a:spLocks noGrp="1"/>
          </p:cNvSpPr>
          <p:nvPr>
            <p:ph type="sldNum" sz="quarter" idx="10"/>
          </p:nvPr>
        </p:nvSpPr>
        <p:spPr/>
        <p:txBody>
          <a:bodyPr/>
          <a:lstStyle/>
          <a:p>
            <a:fld id="{16978524-E623-4D6E-B8DC-FF35E837A3FA}" type="slidenum">
              <a:rPr lang="en-US" smtClean="0"/>
              <a:pPr/>
              <a:t>11</a:t>
            </a:fld>
            <a:endParaRPr lang="en-US" dirty="0"/>
          </a:p>
        </p:txBody>
      </p:sp>
    </p:spTree>
    <p:extLst>
      <p:ext uri="{BB962C8B-B14F-4D97-AF65-F5344CB8AC3E}">
        <p14:creationId xmlns:p14="http://schemas.microsoft.com/office/powerpoint/2010/main" val="484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Do</a:t>
            </a:r>
            <a:r>
              <a:rPr lang="en-US" baseline="0" dirty="0"/>
              <a:t> these things happen in child care settings??  Why? </a:t>
            </a:r>
            <a:r>
              <a:rPr lang="en-US" dirty="0"/>
              <a:t>Young children are constantly touching and exploring their surroundings and the people around them. Infections can spread easily among children and their caregivers in the child care setting. </a:t>
            </a:r>
          </a:p>
          <a:p>
            <a:endParaRPr lang="en-US" dirty="0"/>
          </a:p>
          <a:p>
            <a:pPr defTabSz="929305">
              <a:defRPr/>
            </a:pPr>
            <a:r>
              <a:rPr lang="en-US" baseline="0" dirty="0"/>
              <a:t>Discuss children’s immature habits for cleanliness (they haven't learned to wash their hands, blow their noses etc., their natural curiosity, and young children’s need for touching and affection.)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12</a:t>
            </a:fld>
            <a:endParaRPr lang="en-US" dirty="0"/>
          </a:p>
        </p:txBody>
      </p:sp>
    </p:spTree>
    <p:extLst>
      <p:ext uri="{BB962C8B-B14F-4D97-AF65-F5344CB8AC3E}">
        <p14:creationId xmlns:p14="http://schemas.microsoft.com/office/powerpoint/2010/main" val="3099992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When an infected person talks, sings, coughs, sneezes or blows his/her nose, infectious droplets get into the air where they can be breathed in by another person. Droplets can also land on hands or objects such as toys or food, and can be touched, mouthed or eaten by other persons. </a:t>
            </a:r>
          </a:p>
        </p:txBody>
      </p:sp>
      <p:sp>
        <p:nvSpPr>
          <p:cNvPr id="4" name="Slide Number Placeholder 3"/>
          <p:cNvSpPr>
            <a:spLocks noGrp="1"/>
          </p:cNvSpPr>
          <p:nvPr>
            <p:ph type="sldNum" sz="quarter" idx="10"/>
          </p:nvPr>
        </p:nvSpPr>
        <p:spPr/>
        <p:txBody>
          <a:bodyPr/>
          <a:lstStyle/>
          <a:p>
            <a:fld id="{16978524-E623-4D6E-B8DC-FF35E837A3FA}" type="slidenum">
              <a:rPr lang="en-US" smtClean="0"/>
              <a:pPr/>
              <a:t>13</a:t>
            </a:fld>
            <a:endParaRPr lang="en-US" dirty="0"/>
          </a:p>
        </p:txBody>
      </p:sp>
    </p:spTree>
    <p:extLst>
      <p:ext uri="{BB962C8B-B14F-4D97-AF65-F5344CB8AC3E}">
        <p14:creationId xmlns:p14="http://schemas.microsoft.com/office/powerpoint/2010/main" val="204874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In most situations this happens when hands or objects have become contaminated with a very small amount of stool (usually too small to be seen) are placed in the mouth. Or when food or water is contaminated with a very small amount of human or animal stool and then is eaten or drunk. </a:t>
            </a:r>
          </a:p>
        </p:txBody>
      </p:sp>
      <p:sp>
        <p:nvSpPr>
          <p:cNvPr id="4" name="Slide Number Placeholder 3"/>
          <p:cNvSpPr>
            <a:spLocks noGrp="1"/>
          </p:cNvSpPr>
          <p:nvPr>
            <p:ph type="sldNum" sz="quarter" idx="10"/>
          </p:nvPr>
        </p:nvSpPr>
        <p:spPr/>
        <p:txBody>
          <a:bodyPr/>
          <a:lstStyle/>
          <a:p>
            <a:fld id="{16978524-E623-4D6E-B8DC-FF35E837A3FA}" type="slidenum">
              <a:rPr lang="en-US" smtClean="0"/>
              <a:pPr/>
              <a:t>14</a:t>
            </a:fld>
            <a:endParaRPr lang="en-US" dirty="0"/>
          </a:p>
        </p:txBody>
      </p:sp>
    </p:spTree>
    <p:extLst>
      <p:ext uri="{BB962C8B-B14F-4D97-AF65-F5344CB8AC3E}">
        <p14:creationId xmlns:p14="http://schemas.microsoft.com/office/powerpoint/2010/main" val="1570912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dirty="0"/>
              <a:t>Viruses can be spread when blood or body fluids containing the virus enters the blood stream of another person or enter through skin that has open sores. A person can carry blood borne pathogens without signs of illness. (Sexual</a:t>
            </a:r>
            <a:r>
              <a:rPr lang="en-US" baseline="0" dirty="0"/>
              <a:t> transmission can also occur, but this does not apply to the child care setting.)</a:t>
            </a:r>
          </a:p>
          <a:p>
            <a:pPr defTabSz="929305">
              <a:defRPr/>
            </a:pPr>
            <a:endParaRPr lang="en-US"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15</a:t>
            </a:fld>
            <a:endParaRPr lang="en-US" dirty="0"/>
          </a:p>
        </p:txBody>
      </p:sp>
    </p:spTree>
    <p:extLst>
      <p:ext uri="{BB962C8B-B14F-4D97-AF65-F5344CB8AC3E}">
        <p14:creationId xmlns:p14="http://schemas.microsoft.com/office/powerpoint/2010/main" val="2244579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16</a:t>
            </a:fld>
            <a:endParaRPr lang="en-US"/>
          </a:p>
        </p:txBody>
      </p:sp>
    </p:spTree>
    <p:extLst>
      <p:ext uri="{BB962C8B-B14F-4D97-AF65-F5344CB8AC3E}">
        <p14:creationId xmlns:p14="http://schemas.microsoft.com/office/powerpoint/2010/main" val="4171534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on next</a:t>
            </a:r>
            <a:r>
              <a:rPr lang="en-US" baseline="0" dirty="0"/>
              <a:t> slide</a:t>
            </a:r>
          </a:p>
          <a:p>
            <a:endParaRPr lang="en-US" baseline="0" dirty="0"/>
          </a:p>
          <a:p>
            <a:pPr marL="232326" indent="-232326">
              <a:buAutoNum type="arabicPeriod"/>
            </a:pPr>
            <a:r>
              <a:rPr lang="en-US" baseline="0" dirty="0"/>
              <a:t>Direct Contact</a:t>
            </a:r>
          </a:p>
          <a:p>
            <a:pPr marL="232326" indent="-232326">
              <a:buAutoNum type="arabicPeriod"/>
            </a:pPr>
            <a:r>
              <a:rPr lang="en-US" baseline="0" dirty="0"/>
              <a:t>Air</a:t>
            </a:r>
          </a:p>
          <a:p>
            <a:pPr marL="232326" indent="-232326">
              <a:buAutoNum type="arabicPeriod"/>
            </a:pPr>
            <a:r>
              <a:rPr lang="en-US" baseline="0" dirty="0"/>
              <a:t>Fecal-Oral</a:t>
            </a:r>
          </a:p>
          <a:p>
            <a:pPr marL="232326" indent="-232326">
              <a:buAutoNum type="arabicPeriod"/>
            </a:pPr>
            <a:r>
              <a:rPr lang="en-US" baseline="0" dirty="0"/>
              <a:t>Blood &amp; body fluids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17</a:t>
            </a:fld>
            <a:endParaRPr lang="en-US" dirty="0"/>
          </a:p>
        </p:txBody>
      </p:sp>
    </p:spTree>
    <p:extLst>
      <p:ext uri="{BB962C8B-B14F-4D97-AF65-F5344CB8AC3E}">
        <p14:creationId xmlns:p14="http://schemas.microsoft.com/office/powerpoint/2010/main" val="4002228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18</a:t>
            </a:fld>
            <a:endParaRPr lang="en-US" dirty="0"/>
          </a:p>
        </p:txBody>
      </p:sp>
    </p:spTree>
    <p:extLst>
      <p:ext uri="{BB962C8B-B14F-4D97-AF65-F5344CB8AC3E}">
        <p14:creationId xmlns:p14="http://schemas.microsoft.com/office/powerpoint/2010/main" val="3056266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19</a:t>
            </a:fld>
            <a:endParaRPr lang="en-US" dirty="0"/>
          </a:p>
        </p:txBody>
      </p:sp>
    </p:spTree>
    <p:extLst>
      <p:ext uri="{BB962C8B-B14F-4D97-AF65-F5344CB8AC3E}">
        <p14:creationId xmlns:p14="http://schemas.microsoft.com/office/powerpoint/2010/main" val="146518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Presenter</a:t>
            </a:r>
            <a:r>
              <a:rPr lang="en-US" baseline="0" dirty="0"/>
              <a:t> notes:</a:t>
            </a:r>
          </a:p>
          <a:p>
            <a:r>
              <a:rPr lang="en-US" baseline="0" dirty="0"/>
              <a:t>Module I should take about four hours.  Time for interactive and hands on activities is included.  Interactive activities promote student learning and retention.</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2</a:t>
            </a:fld>
            <a:endParaRPr lang="en-US" dirty="0"/>
          </a:p>
        </p:txBody>
      </p:sp>
    </p:spTree>
    <p:extLst>
      <p:ext uri="{BB962C8B-B14F-4D97-AF65-F5344CB8AC3E}">
        <p14:creationId xmlns:p14="http://schemas.microsoft.com/office/powerpoint/2010/main" val="136778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20</a:t>
            </a:fld>
            <a:endParaRPr lang="en-US" dirty="0"/>
          </a:p>
        </p:txBody>
      </p:sp>
    </p:spTree>
    <p:extLst>
      <p:ext uri="{BB962C8B-B14F-4D97-AF65-F5344CB8AC3E}">
        <p14:creationId xmlns:p14="http://schemas.microsoft.com/office/powerpoint/2010/main" val="1038505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marL="232326" indent="-232326">
              <a:buAutoNum type="arabicPeriod"/>
            </a:pPr>
            <a:r>
              <a:rPr lang="en-US" dirty="0"/>
              <a:t>Not</a:t>
            </a:r>
            <a:r>
              <a:rPr lang="en-US" baseline="0" dirty="0"/>
              <a:t> yet exposed</a:t>
            </a:r>
          </a:p>
          <a:p>
            <a:pPr marL="232326" indent="-232326">
              <a:buAutoNum type="arabicPeriod"/>
            </a:pPr>
            <a:r>
              <a:rPr lang="en-US" baseline="0" dirty="0"/>
              <a:t>Still learning healthy habits</a:t>
            </a:r>
          </a:p>
          <a:p>
            <a:pPr marL="232326" indent="-232326">
              <a:buAutoNum type="arabicPeriod"/>
            </a:pPr>
            <a:r>
              <a:rPr lang="en-US" baseline="0"/>
              <a:t>Immunizations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21</a:t>
            </a:fld>
            <a:endParaRPr lang="en-US" dirty="0"/>
          </a:p>
        </p:txBody>
      </p:sp>
    </p:spTree>
    <p:extLst>
      <p:ext uri="{BB962C8B-B14F-4D97-AF65-F5344CB8AC3E}">
        <p14:creationId xmlns:p14="http://schemas.microsoft.com/office/powerpoint/2010/main" val="386389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22</a:t>
            </a:fld>
            <a:endParaRPr lang="en-US" dirty="0"/>
          </a:p>
        </p:txBody>
      </p:sp>
    </p:spTree>
    <p:extLst>
      <p:ext uri="{BB962C8B-B14F-4D97-AF65-F5344CB8AC3E}">
        <p14:creationId xmlns:p14="http://schemas.microsoft.com/office/powerpoint/2010/main" val="1642670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Sneezing 101 video</a:t>
            </a:r>
            <a:r>
              <a:rPr lang="en-US" baseline="0" dirty="0"/>
              <a:t> from Virginia Department of Health</a:t>
            </a:r>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661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These are the topics we</a:t>
            </a:r>
            <a:r>
              <a:rPr lang="en-US" baseline="0" dirty="0"/>
              <a:t> will discuss next.</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24</a:t>
            </a:fld>
            <a:endParaRPr lang="en-US" dirty="0"/>
          </a:p>
        </p:txBody>
      </p:sp>
    </p:spTree>
    <p:extLst>
      <p:ext uri="{BB962C8B-B14F-4D97-AF65-F5344CB8AC3E}">
        <p14:creationId xmlns:p14="http://schemas.microsoft.com/office/powerpoint/2010/main" val="3874923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Use All Your Senses to Check for Signs of Illness</a:t>
            </a:r>
          </a:p>
          <a:p>
            <a:r>
              <a:rPr lang="en-US" b="1" i="1" u="sng" dirty="0"/>
              <a:t>Listen </a:t>
            </a:r>
            <a:r>
              <a:rPr lang="en-US" dirty="0"/>
              <a:t>to what the child and parents tell you about how the child is feeling. Is the child’s voice hoarse, is he having trouble breathing, or is he coughing?</a:t>
            </a:r>
          </a:p>
          <a:p>
            <a:r>
              <a:rPr lang="en-US" b="1" i="1" u="sng" dirty="0"/>
              <a:t>Look </a:t>
            </a:r>
            <a:r>
              <a:rPr lang="en-US" dirty="0"/>
              <a:t>at the child from her level. Observe for signs of crankiness, pain, discomfort or being tired. Does the child look pale, have a rash or sores, a runny nose or eyes?</a:t>
            </a:r>
          </a:p>
          <a:p>
            <a:r>
              <a:rPr lang="en-US" b="1" i="1" u="sng" dirty="0"/>
              <a:t>Feel </a:t>
            </a:r>
            <a:r>
              <a:rPr lang="en-US" dirty="0"/>
              <a:t>the child for warmth, clamminess or bumps as a casual way of greeting.</a:t>
            </a:r>
          </a:p>
          <a:p>
            <a:r>
              <a:rPr lang="en-US" b="1" i="1" u="sng" dirty="0"/>
              <a:t>Smell </a:t>
            </a:r>
            <a:r>
              <a:rPr lang="en-US" dirty="0"/>
              <a:t>the child for unusual odor in their breath, diaper or stool.</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25</a:t>
            </a:fld>
            <a:endParaRPr lang="en-US" dirty="0"/>
          </a:p>
        </p:txBody>
      </p:sp>
    </p:spTree>
    <p:extLst>
      <p:ext uri="{BB962C8B-B14F-4D97-AF65-F5344CB8AC3E}">
        <p14:creationId xmlns:p14="http://schemas.microsoft.com/office/powerpoint/2010/main" val="1490177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dirty="0"/>
              <a:t>Role-play: Have participants get in pairs to role-play a morning health check. Practice making a decision on whether to include or exclude a child from care that day.  Have one participant role-play a parent who is eager to leave his or her child and get to work. The other participant should role-play the child care provider. Only a few illnesses require sick children to stay home to ensure protection of other children and staff. We will talk more about when to keep a child out due to illness when we discuss policies in the next section.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26</a:t>
            </a:fld>
            <a:endParaRPr lang="en-US" dirty="0"/>
          </a:p>
        </p:txBody>
      </p:sp>
    </p:spTree>
    <p:extLst>
      <p:ext uri="{BB962C8B-B14F-4D97-AF65-F5344CB8AC3E}">
        <p14:creationId xmlns:p14="http://schemas.microsoft.com/office/powerpoint/2010/main" val="3876933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It’s usually okay for a mildly ill child (for example, a child with a cold) to be in a</a:t>
            </a:r>
            <a:r>
              <a:rPr lang="en-US" baseline="0" dirty="0"/>
              <a:t> child care program.  They may need a little extra rest, but as long as they are able to participate in activities and don’t take more care than you can provide while caring for other children, it’s okay.</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27</a:t>
            </a:fld>
            <a:endParaRPr lang="en-US" dirty="0"/>
          </a:p>
        </p:txBody>
      </p:sp>
    </p:spTree>
    <p:extLst>
      <p:ext uri="{BB962C8B-B14F-4D97-AF65-F5344CB8AC3E}">
        <p14:creationId xmlns:p14="http://schemas.microsoft.com/office/powerpoint/2010/main" val="3116944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Following</a:t>
            </a:r>
            <a:r>
              <a:rPr lang="en-US" baseline="0" dirty="0"/>
              <a:t> Standard Precautions means </a:t>
            </a:r>
            <a:r>
              <a:rPr lang="en-US" dirty="0"/>
              <a:t>treating blood and body fluids as if everyone is potentially infected.</a:t>
            </a:r>
          </a:p>
          <a:p>
            <a:r>
              <a:rPr lang="en-US" dirty="0"/>
              <a:t>Refer to Health and Safety Note</a:t>
            </a:r>
            <a:r>
              <a:rPr lang="en-US" baseline="0" dirty="0"/>
              <a:t> on Standard Precautions.</a:t>
            </a:r>
            <a:endParaRPr lang="en-US" dirty="0"/>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16978524-E623-4D6E-B8DC-FF35E837A3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34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16978524-E623-4D6E-B8DC-FF35E837A3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634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3</a:t>
            </a:fld>
            <a:endParaRPr lang="en-US" dirty="0"/>
          </a:p>
        </p:txBody>
      </p:sp>
    </p:spTree>
    <p:extLst>
      <p:ext uri="{BB962C8B-B14F-4D97-AF65-F5344CB8AC3E}">
        <p14:creationId xmlns:p14="http://schemas.microsoft.com/office/powerpoint/2010/main" val="2148469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30</a:t>
            </a:fld>
            <a:endParaRPr lang="en-US" dirty="0"/>
          </a:p>
        </p:txBody>
      </p:sp>
    </p:spTree>
    <p:extLst>
      <p:ext uri="{BB962C8B-B14F-4D97-AF65-F5344CB8AC3E}">
        <p14:creationId xmlns:p14="http://schemas.microsoft.com/office/powerpoint/2010/main" val="3026976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dirty="0"/>
              <a:t>Refer to Handout. For the demonstration,</a:t>
            </a:r>
            <a:r>
              <a:rPr lang="en-US" baseline="0" dirty="0"/>
              <a:t> us a small bucket or bowl, a pitch or water, liquid soap, and paper towels. For extra effect you can apply poppy seeds to a film of Vaseline on the hands to act as germs. Demonstrate how and when to use hand sanitizer. (only when soap and running water are not available.) </a:t>
            </a:r>
            <a:r>
              <a:rPr lang="en-US" dirty="0"/>
              <a:t>Adults and children over age two may use an alcohol based hand sanitizer for visibly clean hands when there is no access to hand washing facilities (for example, when on a field trip). Keep hand sanitizers out of children’s reach. Carefully supervise children using hand sanitizers and monitor for skin reactions. </a:t>
            </a:r>
          </a:p>
          <a:p>
            <a:pPr defTabSz="929305">
              <a:defRPr/>
            </a:pPr>
            <a:endParaRPr lang="en-US" dirty="0"/>
          </a:p>
          <a:p>
            <a:pPr defTabSz="929305">
              <a:defRPr/>
            </a:pPr>
            <a:r>
              <a:rPr lang="en-US" dirty="0"/>
              <a:t>Locate your diapering area next to a sink whenever possible.  </a:t>
            </a:r>
          </a:p>
          <a:p>
            <a:pPr defTabSz="929305">
              <a:defRPr/>
            </a:pPr>
            <a:endParaRPr lang="en-US" dirty="0"/>
          </a:p>
          <a:p>
            <a:pPr defTabSz="929305">
              <a:defRPr/>
            </a:pPr>
            <a:r>
              <a:rPr lang="en-US" dirty="0"/>
              <a:t>Teach children to wash their hands for 20 seconds using a handwashing song.</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31</a:t>
            </a:fld>
            <a:endParaRPr lang="en-US" dirty="0"/>
          </a:p>
        </p:txBody>
      </p:sp>
    </p:spTree>
    <p:extLst>
      <p:ext uri="{BB962C8B-B14F-4D97-AF65-F5344CB8AC3E}">
        <p14:creationId xmlns:p14="http://schemas.microsoft.com/office/powerpoint/2010/main" val="3514276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32</a:t>
            </a:fld>
            <a:endParaRPr lang="en-US" dirty="0"/>
          </a:p>
        </p:txBody>
      </p:sp>
    </p:spTree>
    <p:extLst>
      <p:ext uri="{BB962C8B-B14F-4D97-AF65-F5344CB8AC3E}">
        <p14:creationId xmlns:p14="http://schemas.microsoft.com/office/powerpoint/2010/main" val="1565057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33</a:t>
            </a:fld>
            <a:endParaRPr lang="en-US" dirty="0"/>
          </a:p>
        </p:txBody>
      </p:sp>
    </p:spTree>
    <p:extLst>
      <p:ext uri="{BB962C8B-B14F-4D97-AF65-F5344CB8AC3E}">
        <p14:creationId xmlns:p14="http://schemas.microsoft.com/office/powerpoint/2010/main" val="3237170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34</a:t>
            </a:fld>
            <a:endParaRPr lang="en-US" dirty="0"/>
          </a:p>
        </p:txBody>
      </p:sp>
    </p:spTree>
    <p:extLst>
      <p:ext uri="{BB962C8B-B14F-4D97-AF65-F5344CB8AC3E}">
        <p14:creationId xmlns:p14="http://schemas.microsoft.com/office/powerpoint/2010/main" val="3550937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Hand out gloves</a:t>
            </a:r>
            <a:r>
              <a:rPr lang="en-US" baseline="0" dirty="0"/>
              <a:t> so students can try them, or demonstrate correct use.</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35</a:t>
            </a:fld>
            <a:endParaRPr lang="en-US" dirty="0"/>
          </a:p>
        </p:txBody>
      </p:sp>
    </p:spTree>
    <p:extLst>
      <p:ext uri="{BB962C8B-B14F-4D97-AF65-F5344CB8AC3E}">
        <p14:creationId xmlns:p14="http://schemas.microsoft.com/office/powerpoint/2010/main" val="837968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Sometimes these terms are used interchangeably,</a:t>
            </a:r>
            <a:r>
              <a:rPr lang="en-US" baseline="0" dirty="0"/>
              <a:t> but they are not the same. Products used to kill germs are called antimicrobials. Antimicrobials kill bacteria, viruses, and fungi.</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36</a:t>
            </a:fld>
            <a:endParaRPr lang="en-US" dirty="0"/>
          </a:p>
        </p:txBody>
      </p:sp>
    </p:spTree>
    <p:extLst>
      <p:ext uri="{BB962C8B-B14F-4D97-AF65-F5344CB8AC3E}">
        <p14:creationId xmlns:p14="http://schemas.microsoft.com/office/powerpoint/2010/main" val="2323287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Washing</a:t>
            </a:r>
            <a:r>
              <a:rPr lang="en-US" baseline="0" dirty="0"/>
              <a:t> with soap and rinsing with water will clean these surfaces.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37</a:t>
            </a:fld>
            <a:endParaRPr lang="en-US" dirty="0"/>
          </a:p>
        </p:txBody>
      </p:sp>
    </p:spTree>
    <p:extLst>
      <p:ext uri="{BB962C8B-B14F-4D97-AF65-F5344CB8AC3E}">
        <p14:creationId xmlns:p14="http://schemas.microsoft.com/office/powerpoint/2010/main" val="3184826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38</a:t>
            </a:fld>
            <a:endParaRPr lang="en-US" dirty="0"/>
          </a:p>
        </p:txBody>
      </p:sp>
    </p:spTree>
    <p:extLst>
      <p:ext uri="{BB962C8B-B14F-4D97-AF65-F5344CB8AC3E}">
        <p14:creationId xmlns:p14="http://schemas.microsoft.com/office/powerpoint/2010/main" val="1418445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39</a:t>
            </a:fld>
            <a:endParaRPr lang="en-US" dirty="0"/>
          </a:p>
        </p:txBody>
      </p:sp>
    </p:spTree>
    <p:extLst>
      <p:ext uri="{BB962C8B-B14F-4D97-AF65-F5344CB8AC3E}">
        <p14:creationId xmlns:p14="http://schemas.microsoft.com/office/powerpoint/2010/main" val="373856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Notes</a:t>
            </a:r>
            <a:r>
              <a:rPr lang="en-US" baseline="0" dirty="0"/>
              <a:t> to presenter: “disease” or “illness” “sickness” can be interchanged.  The term “contagious” can be used for spread or pass.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4</a:t>
            </a:fld>
            <a:endParaRPr lang="en-US" dirty="0"/>
          </a:p>
        </p:txBody>
      </p:sp>
    </p:spTree>
    <p:extLst>
      <p:ext uri="{BB962C8B-B14F-4D97-AF65-F5344CB8AC3E}">
        <p14:creationId xmlns:p14="http://schemas.microsoft.com/office/powerpoint/2010/main" val="2294134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40</a:t>
            </a:fld>
            <a:endParaRPr lang="en-US" dirty="0"/>
          </a:p>
        </p:txBody>
      </p:sp>
    </p:spTree>
    <p:extLst>
      <p:ext uri="{BB962C8B-B14F-4D97-AF65-F5344CB8AC3E}">
        <p14:creationId xmlns:p14="http://schemas.microsoft.com/office/powerpoint/2010/main" val="710768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Antimicrobial means the</a:t>
            </a:r>
            <a:r>
              <a:rPr lang="en-US" baseline="0" dirty="0"/>
              <a:t> product kills germs. </a:t>
            </a:r>
            <a:r>
              <a:rPr lang="en-US" dirty="0">
                <a:solidFill>
                  <a:srgbClr val="FFFF00"/>
                </a:solidFill>
              </a:rPr>
              <a:t>A dishwasher set at 165 degrees F will sanitize (dishes, toys)</a:t>
            </a:r>
          </a:p>
          <a:p>
            <a:r>
              <a:rPr lang="en-US" dirty="0">
                <a:solidFill>
                  <a:srgbClr val="FFFF00"/>
                </a:solidFill>
              </a:rPr>
              <a:t>A washing machine set to hot can sanitize </a:t>
            </a:r>
            <a:r>
              <a:rPr lang="en-US" dirty="0" err="1">
                <a:solidFill>
                  <a:srgbClr val="FFFF00"/>
                </a:solidFill>
              </a:rPr>
              <a:t>coth</a:t>
            </a:r>
            <a:r>
              <a:rPr lang="en-US" dirty="0">
                <a:solidFill>
                  <a:srgbClr val="FFFF00"/>
                </a:solidFill>
              </a:rPr>
              <a:t> toys.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41</a:t>
            </a:fld>
            <a:endParaRPr lang="en-US" dirty="0"/>
          </a:p>
        </p:txBody>
      </p:sp>
    </p:spTree>
    <p:extLst>
      <p:ext uri="{BB962C8B-B14F-4D97-AF65-F5344CB8AC3E}">
        <p14:creationId xmlns:p14="http://schemas.microsoft.com/office/powerpoint/2010/main" val="66208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42</a:t>
            </a:fld>
            <a:endParaRPr lang="en-US" dirty="0"/>
          </a:p>
        </p:txBody>
      </p:sp>
    </p:spTree>
    <p:extLst>
      <p:ext uri="{BB962C8B-B14F-4D97-AF65-F5344CB8AC3E}">
        <p14:creationId xmlns:p14="http://schemas.microsoft.com/office/powerpoint/2010/main" val="2613102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43</a:t>
            </a:fld>
            <a:endParaRPr lang="en-US" dirty="0"/>
          </a:p>
        </p:txBody>
      </p:sp>
    </p:spTree>
    <p:extLst>
      <p:ext uri="{BB962C8B-B14F-4D97-AF65-F5344CB8AC3E}">
        <p14:creationId xmlns:p14="http://schemas.microsoft.com/office/powerpoint/2010/main" val="3462429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44</a:t>
            </a:fld>
            <a:endParaRPr lang="en-US" dirty="0"/>
          </a:p>
        </p:txBody>
      </p:sp>
    </p:spTree>
    <p:extLst>
      <p:ext uri="{BB962C8B-B14F-4D97-AF65-F5344CB8AC3E}">
        <p14:creationId xmlns:p14="http://schemas.microsoft.com/office/powerpoint/2010/main" val="4182698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45</a:t>
            </a:fld>
            <a:endParaRPr lang="en-US" dirty="0"/>
          </a:p>
        </p:txBody>
      </p:sp>
    </p:spTree>
    <p:extLst>
      <p:ext uri="{BB962C8B-B14F-4D97-AF65-F5344CB8AC3E}">
        <p14:creationId xmlns:p14="http://schemas.microsoft.com/office/powerpoint/2010/main" val="3917031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These are basic cleaning practices</a:t>
            </a:r>
            <a:r>
              <a:rPr lang="en-US" baseline="0" dirty="0"/>
              <a:t> that are good for children’s </a:t>
            </a:r>
            <a:r>
              <a:rPr lang="en-US" baseline="0" dirty="0" err="1"/>
              <a:t>environements</a:t>
            </a:r>
            <a:r>
              <a:rPr lang="en-US" baseline="0" dirty="0"/>
              <a:t>.</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46</a:t>
            </a:fld>
            <a:endParaRPr lang="en-US" dirty="0"/>
          </a:p>
        </p:txBody>
      </p:sp>
    </p:spTree>
    <p:extLst>
      <p:ext uri="{BB962C8B-B14F-4D97-AF65-F5344CB8AC3E}">
        <p14:creationId xmlns:p14="http://schemas.microsoft.com/office/powerpoint/2010/main" val="1947362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47</a:t>
            </a:fld>
            <a:endParaRPr lang="en-US" dirty="0"/>
          </a:p>
        </p:txBody>
      </p:sp>
    </p:spTree>
    <p:extLst>
      <p:ext uri="{BB962C8B-B14F-4D97-AF65-F5344CB8AC3E}">
        <p14:creationId xmlns:p14="http://schemas.microsoft.com/office/powerpoint/2010/main" val="4048310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48</a:t>
            </a:fld>
            <a:endParaRPr lang="en-US" dirty="0"/>
          </a:p>
        </p:txBody>
      </p:sp>
    </p:spTree>
    <p:extLst>
      <p:ext uri="{BB962C8B-B14F-4D97-AF65-F5344CB8AC3E}">
        <p14:creationId xmlns:p14="http://schemas.microsoft.com/office/powerpoint/2010/main" val="874863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49</a:t>
            </a:fld>
            <a:endParaRPr lang="en-US" dirty="0"/>
          </a:p>
        </p:txBody>
      </p:sp>
    </p:spTree>
    <p:extLst>
      <p:ext uri="{BB962C8B-B14F-4D97-AF65-F5344CB8AC3E}">
        <p14:creationId xmlns:p14="http://schemas.microsoft.com/office/powerpoint/2010/main" val="335263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baseline="0" dirty="0"/>
              <a:t>Ask participants to think of illnesses they would expect to see in their child care program. Write the names of the illnesses on the white board/flip chart/chalk board.</a:t>
            </a:r>
            <a:endParaRPr lang="en-US"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5</a:t>
            </a:fld>
            <a:endParaRPr lang="en-US" dirty="0"/>
          </a:p>
        </p:txBody>
      </p:sp>
    </p:spTree>
    <p:extLst>
      <p:ext uri="{BB962C8B-B14F-4D97-AF65-F5344CB8AC3E}">
        <p14:creationId xmlns:p14="http://schemas.microsoft.com/office/powerpoint/2010/main" val="360134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196">
              <a:defRPr/>
            </a:pPr>
            <a:r>
              <a:rPr lang="en-US" dirty="0"/>
              <a:t>Remember,</a:t>
            </a:r>
            <a:r>
              <a:rPr lang="en-US" baseline="0" dirty="0"/>
              <a:t> safer antimicrobial products will still have an EPA registration number and must be used according to label instructions.  All cleaning, sanitizing, and disinfecting products must be stored out of children's reach.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50</a:t>
            </a:fld>
            <a:endParaRPr lang="en-US"/>
          </a:p>
        </p:txBody>
      </p:sp>
    </p:spTree>
    <p:extLst>
      <p:ext uri="{BB962C8B-B14F-4D97-AF65-F5344CB8AC3E}">
        <p14:creationId xmlns:p14="http://schemas.microsoft.com/office/powerpoint/2010/main" val="3385857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For discussion:</a:t>
            </a:r>
          </a:p>
          <a:p>
            <a:r>
              <a:rPr lang="en-US" baseline="0" dirty="0"/>
              <a:t>Label instructions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51</a:t>
            </a:fld>
            <a:endParaRPr lang="en-US" dirty="0"/>
          </a:p>
        </p:txBody>
      </p:sp>
    </p:spTree>
    <p:extLst>
      <p:ext uri="{BB962C8B-B14F-4D97-AF65-F5344CB8AC3E}">
        <p14:creationId xmlns:p14="http://schemas.microsoft.com/office/powerpoint/2010/main" val="3920354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Participate</a:t>
            </a:r>
            <a:r>
              <a:rPr lang="en-US" baseline="0" dirty="0"/>
              <a:t> in your community recycling program. Foot pedal containers are not needed for classroom recyclables.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52</a:t>
            </a:fld>
            <a:endParaRPr lang="en-US" dirty="0"/>
          </a:p>
        </p:txBody>
      </p:sp>
    </p:spTree>
    <p:extLst>
      <p:ext uri="{BB962C8B-B14F-4D97-AF65-F5344CB8AC3E}">
        <p14:creationId xmlns:p14="http://schemas.microsoft.com/office/powerpoint/2010/main" val="1415297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dirty="0"/>
              <a:t>Throw</a:t>
            </a:r>
            <a:r>
              <a:rPr lang="en-US" baseline="0" dirty="0"/>
              <a:t> </a:t>
            </a:r>
            <a:r>
              <a:rPr lang="en-US" dirty="0"/>
              <a:t>away soiled disposable diapers, gloves, paper towels, tissues in an appropriate trash or diaper container</a:t>
            </a:r>
            <a:r>
              <a:rPr lang="en-US" baseline="0" dirty="0"/>
              <a:t> </a:t>
            </a:r>
            <a:r>
              <a:rPr lang="en-US" dirty="0"/>
              <a:t>immediately.</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53</a:t>
            </a:fld>
            <a:endParaRPr lang="en-US" dirty="0"/>
          </a:p>
        </p:txBody>
      </p:sp>
    </p:spTree>
    <p:extLst>
      <p:ext uri="{BB962C8B-B14F-4D97-AF65-F5344CB8AC3E}">
        <p14:creationId xmlns:p14="http://schemas.microsoft.com/office/powerpoint/2010/main" val="1063786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Many changing tables will have a strap and a guard rail for extra safety. Always keep on hand on the child, never leave the child unattended. Protect your back by having the table at a comfortable height and using proper lifting techniques.</a:t>
            </a:r>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16978524-E623-4D6E-B8DC-FF35E837A3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62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dirty="0"/>
              <a:t>Don’t wash or rinse diapers or clothes soiled with stool in the child care setting. The risk of splashing and contamination of hands, sinks, and bathroom surfaces, increases the risk of spreading germs that could cause infection. All soiled clothing should be put in a plastic bag, securely closed, and sent home with the child without rinsing. Tell parents about this procedure and why it is important because they may request that diapers and training pants be rinsed out to avoid staining.</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55</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Child sized toilets or a step stool to a standard sized toilet are best for children's toileting needs. If </a:t>
            </a:r>
            <a:r>
              <a:rPr lang="en-US" dirty="0" err="1"/>
              <a:t>potty</a:t>
            </a:r>
            <a:r>
              <a:rPr lang="en-US" dirty="0"/>
              <a:t> chairs are used for toilet training, you should use them only in a bathroom area and out of reach of toilets or other </a:t>
            </a:r>
            <a:r>
              <a:rPr lang="en-US" dirty="0" err="1"/>
              <a:t>potty</a:t>
            </a:r>
            <a:r>
              <a:rPr lang="en-US" dirty="0"/>
              <a:t> chairs. After each use of a </a:t>
            </a:r>
            <a:r>
              <a:rPr lang="en-US" dirty="0" err="1"/>
              <a:t>potty</a:t>
            </a:r>
            <a:r>
              <a:rPr lang="en-US" dirty="0"/>
              <a:t> chair:</a:t>
            </a:r>
          </a:p>
          <a:p>
            <a:pPr marL="0" lvl="1" defTabSz="929196">
              <a:defRPr/>
            </a:pPr>
            <a:r>
              <a:rPr lang="en-US" dirty="0"/>
              <a:t>          </a:t>
            </a:r>
          </a:p>
          <a:p>
            <a:pPr marL="0" lvl="1" defTabSz="929196">
              <a:defRPr/>
            </a:pPr>
            <a:r>
              <a:rPr lang="en-US" dirty="0"/>
              <a:t>Assist child in washing their hands.  Move child to a supervised location away from cleaning and disinfecting activities.</a:t>
            </a:r>
          </a:p>
          <a:p>
            <a:pPr marL="0" lvl="1" defTabSz="929196">
              <a:defRPr/>
            </a:pPr>
            <a:r>
              <a:rPr lang="en-US" dirty="0"/>
              <a:t>Immediately empty the contents into a toilet, being careful not to splash or touch the water in the toilet.</a:t>
            </a:r>
          </a:p>
          <a:p>
            <a:pPr marL="0" lvl="1" defTabSz="929196">
              <a:defRPr/>
            </a:pPr>
            <a:r>
              <a:rPr lang="en-US" dirty="0"/>
              <a:t>Rinse the </a:t>
            </a:r>
            <a:r>
              <a:rPr lang="en-US" dirty="0" err="1"/>
              <a:t>potty</a:t>
            </a:r>
            <a:r>
              <a:rPr lang="en-US" dirty="0"/>
              <a:t> chair with water and empty into toilet.</a:t>
            </a:r>
          </a:p>
          <a:p>
            <a:pPr marL="0" lvl="1" defTabSz="929196">
              <a:defRPr/>
            </a:pPr>
            <a:r>
              <a:rPr lang="en-US" dirty="0"/>
              <a:t>Wash the chair with soap and water. (Consider using paper towels.) Empty soapy water into toilet. Rinse again. </a:t>
            </a:r>
          </a:p>
          <a:p>
            <a:pPr marL="0" lvl="1" defTabSz="929196">
              <a:defRPr/>
            </a:pPr>
            <a:r>
              <a:rPr lang="en-US" dirty="0"/>
              <a:t>Empty into toilet and flush. Spray with disinfectant according to label instructions. Wash hands. Allow </a:t>
            </a:r>
            <a:r>
              <a:rPr lang="en-US" dirty="0" err="1"/>
              <a:t>potty</a:t>
            </a:r>
            <a:r>
              <a:rPr lang="en-US" dirty="0"/>
              <a:t> chair to air dry.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56</a:t>
            </a:fld>
            <a:endParaRPr lang="en-US"/>
          </a:p>
        </p:txBody>
      </p:sp>
    </p:spTree>
    <p:extLst>
      <p:ext uri="{BB962C8B-B14F-4D97-AF65-F5344CB8AC3E}">
        <p14:creationId xmlns:p14="http://schemas.microsoft.com/office/powerpoint/2010/main" val="3062520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a:t>Tips for safe food purchasing:</a:t>
            </a:r>
          </a:p>
          <a:p>
            <a:r>
              <a:rPr lang="en-US" sz="1200" dirty="0"/>
              <a:t>Check the </a:t>
            </a:r>
            <a:r>
              <a:rPr lang="en-US" sz="1200" b="1" dirty="0"/>
              <a:t>“use by,” “sell by” or “expiration date” </a:t>
            </a:r>
            <a:r>
              <a:rPr lang="en-US" sz="1200" dirty="0"/>
              <a:t>on foods before purchase.</a:t>
            </a:r>
          </a:p>
          <a:p>
            <a:pPr lvl="0"/>
            <a:r>
              <a:rPr lang="en-US" sz="1200" dirty="0"/>
              <a:t>Make sure </a:t>
            </a:r>
            <a:r>
              <a:rPr lang="en-US" sz="1200" b="1" dirty="0"/>
              <a:t>refrigerated food is cold to the touch</a:t>
            </a:r>
            <a:r>
              <a:rPr lang="en-US" sz="1200" dirty="0"/>
              <a:t>; </a:t>
            </a:r>
            <a:r>
              <a:rPr lang="en-US" sz="1200" b="1" dirty="0"/>
              <a:t>frozen food is rock-solid</a:t>
            </a:r>
            <a:r>
              <a:rPr lang="en-US" sz="1200" dirty="0"/>
              <a:t>; and canned goods are </a:t>
            </a:r>
            <a:r>
              <a:rPr lang="en-US" sz="1200" b="1" dirty="0"/>
              <a:t>free of dents, cracks or bulging lids.</a:t>
            </a:r>
          </a:p>
          <a:p>
            <a:r>
              <a:rPr lang="en-US" sz="1200" dirty="0"/>
              <a:t>Only purchase </a:t>
            </a:r>
            <a:r>
              <a:rPr lang="en-US" sz="1200" b="1" dirty="0"/>
              <a:t>meat and poultry that has been inspected</a:t>
            </a:r>
            <a:r>
              <a:rPr lang="en-US" sz="1200" dirty="0"/>
              <a:t>. USDA ensures meat and poultry products are safe, wholesome, and correctly labeled and packaged.</a:t>
            </a:r>
          </a:p>
          <a:p>
            <a:pPr lvl="0"/>
            <a:r>
              <a:rPr lang="en-US" sz="1200" dirty="0"/>
              <a:t>Keep packages of </a:t>
            </a:r>
            <a:r>
              <a:rPr lang="en-US" sz="1200" b="1" dirty="0"/>
              <a:t>raw meat and poultry separate from other foods</a:t>
            </a:r>
            <a:r>
              <a:rPr lang="en-US" sz="1200" dirty="0"/>
              <a:t>, especially foods that are eaten fresh.</a:t>
            </a:r>
          </a:p>
          <a:p>
            <a:pPr lvl="0"/>
            <a:r>
              <a:rPr lang="en-US" sz="1200" dirty="0"/>
              <a:t>Only buy </a:t>
            </a:r>
            <a:r>
              <a:rPr lang="en-US" sz="1200" b="1" dirty="0"/>
              <a:t>pasteurized </a:t>
            </a:r>
            <a:r>
              <a:rPr lang="en-US" sz="1200" dirty="0"/>
              <a:t>milk, milk products, and fruit juice.</a:t>
            </a:r>
          </a:p>
          <a:p>
            <a:pPr lvl="0"/>
            <a:r>
              <a:rPr lang="en-US" sz="1200" dirty="0"/>
              <a:t>Shop for meat, fish, poultry and cold food last. Take foods </a:t>
            </a:r>
            <a:r>
              <a:rPr lang="en-US" sz="1200" b="1" dirty="0"/>
              <a:t>straight home to the refrigerator;</a:t>
            </a:r>
            <a:r>
              <a:rPr lang="en-US" sz="1200" dirty="0"/>
              <a:t> and don’t leave food in a hot car.</a:t>
            </a:r>
          </a:p>
          <a:p>
            <a:pPr lvl="0"/>
            <a:endParaRPr lang="en-US" sz="1200" dirty="0"/>
          </a:p>
          <a:p>
            <a:pPr lvl="0"/>
            <a:r>
              <a:rPr lang="en-US" sz="1200" dirty="0"/>
              <a:t>Tips</a:t>
            </a:r>
            <a:r>
              <a:rPr lang="en-US" sz="1200" baseline="0" dirty="0"/>
              <a:t> for safe food s</a:t>
            </a:r>
            <a:r>
              <a:rPr lang="en-US" sz="1200" dirty="0"/>
              <a:t>torage:</a:t>
            </a:r>
          </a:p>
          <a:p>
            <a:r>
              <a:rPr lang="en-US" sz="2800" dirty="0">
                <a:cs typeface="Arial" panose="020B0604020202020204" pitchFamily="34" charset="0"/>
              </a:rPr>
              <a:t>Thaw frozen meat, poultry or fish in the refrigerator.</a:t>
            </a:r>
          </a:p>
          <a:p>
            <a:r>
              <a:rPr lang="en-US" sz="2800" dirty="0">
                <a:cs typeface="Arial" panose="020B0604020202020204" pitchFamily="34" charset="0"/>
              </a:rPr>
              <a:t>Cook meat and poultry to safe temperatures.</a:t>
            </a:r>
          </a:p>
          <a:p>
            <a:r>
              <a:rPr lang="en-US" sz="2800" dirty="0">
                <a:cs typeface="Arial" panose="020B0604020202020204" pitchFamily="34" charset="0"/>
              </a:rPr>
              <a:t>Cook eggs thoroughly.</a:t>
            </a:r>
          </a:p>
          <a:p>
            <a:pPr marL="342860" lvl="1" indent="-342860">
              <a:buFont typeface="Arial"/>
              <a:buChar char="•"/>
            </a:pPr>
            <a:r>
              <a:rPr lang="en-US" dirty="0">
                <a:cs typeface="Arial" panose="020B0604020202020204" pitchFamily="34" charset="0"/>
              </a:rPr>
              <a:t>Heat hot foods to 140° F to serve.</a:t>
            </a:r>
          </a:p>
          <a:p>
            <a:pPr marL="342860" lvl="1" indent="-342860">
              <a:buFont typeface="Arial"/>
              <a:buChar char="•"/>
            </a:pPr>
            <a:r>
              <a:rPr lang="en-US" dirty="0"/>
              <a:t>Do not prepare or serve food while ill with a communicable disease.</a:t>
            </a:r>
          </a:p>
          <a:p>
            <a:pPr lvl="0"/>
            <a:endParaRPr lang="en-US" sz="1200" dirty="0"/>
          </a:p>
          <a:p>
            <a:pPr lvl="0"/>
            <a:r>
              <a:rPr lang="en-US" dirty="0"/>
              <a:t>Refrigerate perishable foods. </a:t>
            </a:r>
            <a:r>
              <a:rPr lang="en-US" dirty="0">
                <a:cs typeface="Arial" panose="020B0604020202020204" pitchFamily="34" charset="0"/>
              </a:rPr>
              <a:t>Refrigerate leftovers right away.</a:t>
            </a:r>
            <a:endParaRPr lang="en-US" dirty="0"/>
          </a:p>
          <a:p>
            <a:pPr lvl="0"/>
            <a:r>
              <a:rPr lang="en-US" dirty="0"/>
              <a:t>Store dry foods in clean, metal, glass or hard plastic containers with tight fitting lids.</a:t>
            </a:r>
          </a:p>
          <a:p>
            <a:pPr lvl="0"/>
            <a:r>
              <a:rPr lang="en-US" dirty="0"/>
              <a:t>Store containers of food above the floor (at least 6") on racks or other clean slotted surfaces that permit air circulation.</a:t>
            </a:r>
          </a:p>
          <a:p>
            <a:pPr lvl="0"/>
            <a:r>
              <a:rPr lang="en-US" dirty="0"/>
              <a:t>Keep storerooms free of moisture. Repair all holes and cracks in storerooms to prevent pest infestation.</a:t>
            </a:r>
          </a:p>
          <a:p>
            <a:pPr lvl="0"/>
            <a:r>
              <a:rPr lang="en-US" dirty="0"/>
              <a:t>Store food items separately from non-food items.</a:t>
            </a:r>
          </a:p>
          <a:p>
            <a:pPr lvl="0"/>
            <a:r>
              <a:rPr lang="en-US" dirty="0"/>
              <a:t>Pay attention to expiration dates and rotate stored food.</a:t>
            </a:r>
          </a:p>
          <a:p>
            <a:pPr lvl="0"/>
            <a:r>
              <a:rPr lang="en-US" dirty="0"/>
              <a:t>Keep lunches from home in the refrigerator until mealtime.</a:t>
            </a:r>
          </a:p>
          <a:p>
            <a:pPr lvl="0"/>
            <a:r>
              <a:rPr lang="en-US" sz="1200" dirty="0"/>
              <a:t>Tips for Safe Food Preparation;</a:t>
            </a:r>
          </a:p>
          <a:p>
            <a:r>
              <a:rPr lang="en-US" dirty="0"/>
              <a:t>Wash hands before preparing and serving food.</a:t>
            </a:r>
          </a:p>
          <a:p>
            <a:r>
              <a:rPr lang="en-US" dirty="0"/>
              <a:t>Wash tops of cans before opening.</a:t>
            </a:r>
          </a:p>
          <a:p>
            <a:r>
              <a:rPr lang="en-US" dirty="0"/>
              <a:t>Wash all raw fruits and vegetables before use.</a:t>
            </a:r>
          </a:p>
          <a:p>
            <a:r>
              <a:rPr lang="en-US" dirty="0">
                <a:cs typeface="Arial" panose="020B0604020202020204" pitchFamily="34" charset="0"/>
              </a:rPr>
              <a:t>Prepare meat, poultry, and fish separately from fresh foods.</a:t>
            </a:r>
          </a:p>
          <a:p>
            <a:r>
              <a:rPr lang="en-US" sz="2800" dirty="0">
                <a:cs typeface="Arial" panose="020B0604020202020204" pitchFamily="34" charset="0"/>
              </a:rPr>
              <a:t>Thaw frozen meat, poultry or fish in the refrigerator.</a:t>
            </a:r>
          </a:p>
          <a:p>
            <a:r>
              <a:rPr lang="en-US" sz="2800" dirty="0">
                <a:cs typeface="Arial" panose="020B0604020202020204" pitchFamily="34" charset="0"/>
              </a:rPr>
              <a:t>Cook meat and poultry to safe temperatures.</a:t>
            </a:r>
          </a:p>
          <a:p>
            <a:r>
              <a:rPr lang="en-US" sz="2800" dirty="0">
                <a:cs typeface="Arial" panose="020B0604020202020204" pitchFamily="34" charset="0"/>
              </a:rPr>
              <a:t>Cook eggs thoroughly.</a:t>
            </a:r>
          </a:p>
          <a:p>
            <a:pPr marL="342860" lvl="1" indent="-342860">
              <a:buFont typeface="Arial"/>
              <a:buChar char="•"/>
            </a:pPr>
            <a:r>
              <a:rPr lang="en-US" dirty="0">
                <a:cs typeface="Arial" panose="020B0604020202020204" pitchFamily="34" charset="0"/>
              </a:rPr>
              <a:t>Heat hot foods to 140° F to serve.</a:t>
            </a:r>
          </a:p>
          <a:p>
            <a:pPr marL="342860" lvl="1" indent="-342860">
              <a:buFont typeface="Arial"/>
              <a:buChar char="•"/>
            </a:pPr>
            <a:r>
              <a:rPr lang="en-US" dirty="0"/>
              <a:t>Do not prepare or serve food while ill with a communicable disease.</a:t>
            </a:r>
          </a:p>
          <a:p>
            <a:endParaRPr lang="en-US" dirty="0">
              <a:cs typeface="Arial" panose="020B0604020202020204" pitchFamily="34" charset="0"/>
            </a:endParaRPr>
          </a:p>
          <a:p>
            <a:pPr lvl="0"/>
            <a:endParaRPr lang="en-US" sz="1200"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684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Small group exercise</a:t>
            </a:r>
          </a:p>
        </p:txBody>
      </p:sp>
      <p:sp>
        <p:nvSpPr>
          <p:cNvPr id="4" name="Slide Number Placeholder 3"/>
          <p:cNvSpPr>
            <a:spLocks noGrp="1"/>
          </p:cNvSpPr>
          <p:nvPr>
            <p:ph type="sldNum" sz="quarter" idx="10"/>
          </p:nvPr>
        </p:nvSpPr>
        <p:spPr/>
        <p:txBody>
          <a:bodyPr/>
          <a:lstStyle/>
          <a:p>
            <a:fld id="{A41AFC40-C805-48A5-99A5-6B168DAB9FB8}" type="slidenum">
              <a:rPr lang="en-US" smtClean="0"/>
              <a:pPr/>
              <a:t>58</a:t>
            </a:fld>
            <a:endParaRPr lang="en-US"/>
          </a:p>
        </p:txBody>
      </p:sp>
    </p:spTree>
    <p:extLst>
      <p:ext uri="{BB962C8B-B14F-4D97-AF65-F5344CB8AC3E}">
        <p14:creationId xmlns:p14="http://schemas.microsoft.com/office/powerpoint/2010/main" val="364913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59</a:t>
            </a:fld>
            <a:endParaRPr lang="en-US" dirty="0"/>
          </a:p>
        </p:txBody>
      </p:sp>
    </p:spTree>
    <p:extLst>
      <p:ext uri="{BB962C8B-B14F-4D97-AF65-F5344CB8AC3E}">
        <p14:creationId xmlns:p14="http://schemas.microsoft.com/office/powerpoint/2010/main" val="1939155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Notes: Prevention of infectious disease help families and child care providers improve their quality of life and save time, health care costs, and lost work</a:t>
            </a:r>
          </a:p>
        </p:txBody>
      </p:sp>
      <p:sp>
        <p:nvSpPr>
          <p:cNvPr id="4" name="Slide Number Placeholder 3"/>
          <p:cNvSpPr>
            <a:spLocks noGrp="1"/>
          </p:cNvSpPr>
          <p:nvPr>
            <p:ph type="sldNum" sz="quarter" idx="10"/>
          </p:nvPr>
        </p:nvSpPr>
        <p:spPr/>
        <p:txBody>
          <a:bodyPr/>
          <a:lstStyle/>
          <a:p>
            <a:fld id="{16978524-E623-4D6E-B8DC-FF35E837A3FA}" type="slidenum">
              <a:rPr lang="en-US" smtClean="0"/>
              <a:pPr/>
              <a:t>6</a:t>
            </a:fld>
            <a:endParaRPr lang="en-US" dirty="0"/>
          </a:p>
        </p:txBody>
      </p:sp>
    </p:spTree>
    <p:extLst>
      <p:ext uri="{BB962C8B-B14F-4D97-AF65-F5344CB8AC3E}">
        <p14:creationId xmlns:p14="http://schemas.microsoft.com/office/powerpoint/2010/main" val="130989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60</a:t>
            </a:fld>
            <a:endParaRPr lang="en-US" dirty="0"/>
          </a:p>
        </p:txBody>
      </p:sp>
    </p:spTree>
    <p:extLst>
      <p:ext uri="{BB962C8B-B14F-4D97-AF65-F5344CB8AC3E}">
        <p14:creationId xmlns:p14="http://schemas.microsoft.com/office/powerpoint/2010/main" val="881829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61</a:t>
            </a:fld>
            <a:endParaRPr lang="en-US" dirty="0"/>
          </a:p>
        </p:txBody>
      </p:sp>
    </p:spTree>
    <p:extLst>
      <p:ext uri="{BB962C8B-B14F-4D97-AF65-F5344CB8AC3E}">
        <p14:creationId xmlns:p14="http://schemas.microsoft.com/office/powerpoint/2010/main" val="771715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dirty="0"/>
              <a:t>Many health problems can be triggered by polluted air.</a:t>
            </a:r>
            <a:r>
              <a:rPr lang="en-US" baseline="0" dirty="0"/>
              <a:t> </a:t>
            </a:r>
            <a:r>
              <a:rPr lang="en-US" dirty="0"/>
              <a:t>Smoking is not allowed</a:t>
            </a:r>
            <a:r>
              <a:rPr lang="en-US" baseline="0" dirty="0"/>
              <a:t> in licensed child care settings per licensing regulations.</a:t>
            </a:r>
          </a:p>
          <a:p>
            <a:pPr defTabSz="929305">
              <a:defRPr/>
            </a:pPr>
            <a:r>
              <a:rPr lang="en-US" baseline="0" dirty="0"/>
              <a:t>Small group activity using the Indoor Air Quality Health and Safety Note as reference.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62</a:t>
            </a:fld>
            <a:endParaRPr lang="en-US" dirty="0"/>
          </a:p>
        </p:txBody>
      </p:sp>
    </p:spTree>
    <p:extLst>
      <p:ext uri="{BB962C8B-B14F-4D97-AF65-F5344CB8AC3E}">
        <p14:creationId xmlns:p14="http://schemas.microsoft.com/office/powerpoint/2010/main" val="24757269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Smoke, smog, pesticide</a:t>
            </a:r>
            <a:r>
              <a:rPr lang="en-US" baseline="0" dirty="0"/>
              <a:t> spray, manufacturing fumes, and auto exhaust can all pollute the air outdoors.  Pay attention to the air quality index from the EPA.</a:t>
            </a:r>
          </a:p>
          <a:p>
            <a:r>
              <a:rPr lang="en-US" baseline="0" dirty="0"/>
              <a:t>Generally, it’s healthier for children to play outdoors, but there are times when children should stay indoors.  Adjust your indoor space to allow for active play opportunities when children need to stay indoors.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63</a:t>
            </a:fld>
            <a:endParaRPr lang="en-US" dirty="0"/>
          </a:p>
        </p:txBody>
      </p:sp>
    </p:spTree>
    <p:extLst>
      <p:ext uri="{BB962C8B-B14F-4D97-AF65-F5344CB8AC3E}">
        <p14:creationId xmlns:p14="http://schemas.microsoft.com/office/powerpoint/2010/main" val="1478191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Tap water in the United States is generally safe. The Safe Drinking Water Act is a federal law that requires public water companies to test water regularly and meet strict federal standards. Water quality standards in California are even more rigorous than federal standards. Testing for water quality is done annually, and the results are sent to every customer in a Consumer Confidence Report (CCR). You can check the website of your local public water system for a current CCR. </a:t>
            </a:r>
          </a:p>
        </p:txBody>
      </p:sp>
      <p:sp>
        <p:nvSpPr>
          <p:cNvPr id="4" name="Slide Number Placeholder 3"/>
          <p:cNvSpPr>
            <a:spLocks noGrp="1"/>
          </p:cNvSpPr>
          <p:nvPr>
            <p:ph type="sldNum" sz="quarter" idx="10"/>
          </p:nvPr>
        </p:nvSpPr>
        <p:spPr/>
        <p:txBody>
          <a:bodyPr/>
          <a:lstStyle/>
          <a:p>
            <a:fld id="{A41AFC40-C805-48A5-99A5-6B168DAB9FB8}" type="slidenum">
              <a:rPr lang="en-US" smtClean="0"/>
              <a:pPr/>
              <a:t>64</a:t>
            </a:fld>
            <a:endParaRPr lang="en-US" dirty="0"/>
          </a:p>
        </p:txBody>
      </p:sp>
    </p:spTree>
    <p:extLst>
      <p:ext uri="{BB962C8B-B14F-4D97-AF65-F5344CB8AC3E}">
        <p14:creationId xmlns:p14="http://schemas.microsoft.com/office/powerpoint/2010/main" val="5750377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dirty="0"/>
              <a:t>If you get your water from a private sources, contact your local public health department, the California Department of Public Health, or a licensed commercial laboratory for information about testing your water. Contact your regional child care licensing office for more information about child care regulations</a:t>
            </a:r>
            <a:r>
              <a:rPr lang="en-US" baseline="0" dirty="0"/>
              <a:t> and water testing.</a:t>
            </a:r>
            <a:endParaRPr lang="en-US"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65</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Most likely your water is safe to drink. However, if you are concerned about the safety of the drinking water in your building, a certified laboratory can test </a:t>
            </a:r>
          </a:p>
          <a:p>
            <a:r>
              <a:rPr lang="en-US" dirty="0"/>
              <a:t>the water from individual faucets. The laboratory will either mail you supplies to collect water samples or send a technician to collect samples.. </a:t>
            </a:r>
          </a:p>
          <a:p>
            <a:r>
              <a:rPr lang="en-US" dirty="0"/>
              <a:t>To find out more about testing your water, contact your local public water system.</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66</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Pets</a:t>
            </a:r>
            <a:r>
              <a:rPr lang="en-US" baseline="0" dirty="0"/>
              <a:t> are excellent companions and provide many opportunities for children to learn. However, animals can pass some diseases to people.  Follow these guidelines to reduce the risk of spreading disease.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67</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68</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69</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pPr defTabSz="929305">
              <a:defRPr/>
            </a:pPr>
            <a:r>
              <a:rPr lang="en-US" dirty="0"/>
              <a:t>Children</a:t>
            </a:r>
            <a:r>
              <a:rPr lang="en-US" baseline="0" dirty="0"/>
              <a:t> develop immunity by being exposed to germs and illnesses and through vaccination (immunization).</a:t>
            </a:r>
            <a:endParaRPr lang="en-US" dirty="0"/>
          </a:p>
          <a:p>
            <a:pPr defTabSz="929305">
              <a:defRPr/>
            </a:pPr>
            <a:endParaRPr lang="en-US" dirty="0"/>
          </a:p>
          <a:p>
            <a:pPr defTabSz="929305">
              <a:defRPr/>
            </a:pPr>
            <a:r>
              <a:rPr lang="en-US" dirty="0"/>
              <a:t>Explain</a:t>
            </a:r>
            <a:r>
              <a:rPr lang="en-US" baseline="0" dirty="0"/>
              <a:t> that normal childhood behaviors such as </a:t>
            </a:r>
            <a:r>
              <a:rPr lang="en-US" dirty="0"/>
              <a:t>playing on the floor; self-soothing by putting fingers in their mouths; exploring the world by putting toys and other objects in their mouths; and having close contact with other children and adults</a:t>
            </a:r>
            <a:r>
              <a:rPr lang="en-US" baseline="0" dirty="0"/>
              <a:t> promotes the spread of disease. Children are just learning the habits that reduce the spread of diseases like handwashing and coughing in your sleeve.</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7</a:t>
            </a:fld>
            <a:endParaRPr lang="en-US" dirty="0"/>
          </a:p>
        </p:txBody>
      </p:sp>
    </p:spTree>
    <p:extLst>
      <p:ext uri="{BB962C8B-B14F-4D97-AF65-F5344CB8AC3E}">
        <p14:creationId xmlns:p14="http://schemas.microsoft.com/office/powerpoint/2010/main" val="228223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Pests can cause injury or spread</a:t>
            </a:r>
            <a:r>
              <a:rPr lang="en-US" baseline="0" dirty="0"/>
              <a:t> disease in child care environments.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70</a:t>
            </a:fld>
            <a:endParaRPr lang="en-US" dirty="0"/>
          </a:p>
        </p:txBody>
      </p:sp>
    </p:spTree>
    <p:extLst>
      <p:ext uri="{BB962C8B-B14F-4D97-AF65-F5344CB8AC3E}">
        <p14:creationId xmlns:p14="http://schemas.microsoft.com/office/powerpoint/2010/main" val="29220008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71</a:t>
            </a:fld>
            <a:endParaRPr lang="en-US" dirty="0"/>
          </a:p>
        </p:txBody>
      </p:sp>
    </p:spTree>
    <p:extLst>
      <p:ext uri="{BB962C8B-B14F-4D97-AF65-F5344CB8AC3E}">
        <p14:creationId xmlns:p14="http://schemas.microsoft.com/office/powerpoint/2010/main" val="1612267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Training is required for anyone applying pesticides in child care centers</a:t>
            </a:r>
            <a:r>
              <a:rPr lang="en-US" baseline="0" dirty="0"/>
              <a:t> by the Healthy Schools Act (HSA).  This includes antimicrobial pesticides (sanitizers and disinfectants).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4731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96">
              <a:defRPr/>
            </a:pPr>
            <a:r>
              <a:rPr lang="en-US" dirty="0"/>
              <a:t>Children enjoy and learn from sand play. Yet a sand box can be a health and safety hazard.</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73</a:t>
            </a:fld>
            <a:endParaRPr lang="en-US" dirty="0"/>
          </a:p>
        </p:txBody>
      </p:sp>
    </p:spTree>
    <p:extLst>
      <p:ext uri="{BB962C8B-B14F-4D97-AF65-F5344CB8AC3E}">
        <p14:creationId xmlns:p14="http://schemas.microsoft.com/office/powerpoint/2010/main" val="35198733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96">
              <a:defRPr/>
            </a:pPr>
            <a:r>
              <a:rPr lang="en-US" dirty="0"/>
              <a:t>What is a policy?  A way to improve communication, provide guidance, and ensure fairness.  Sometimes policies are the law, as in licensing regulations, and sometimes policies are based on “best practices.” All policies need to be communicated at the time of enrollment and as needed thereafter. </a:t>
            </a:r>
          </a:p>
          <a:p>
            <a:pPr defTabSz="929196">
              <a:defRPr/>
            </a:pPr>
            <a:endParaRPr lang="en-US" dirty="0"/>
          </a:p>
          <a:p>
            <a:pPr defTabSz="929196">
              <a:defRPr/>
            </a:pPr>
            <a:r>
              <a:rPr lang="en-US" dirty="0"/>
              <a:t>Ask attendees to list some of the preventive health topics needing clear, written policies.</a:t>
            </a:r>
          </a:p>
          <a:p>
            <a:endParaRPr lang="en-US" b="1"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74</a:t>
            </a:fld>
            <a:endParaRPr lang="en-US" dirty="0"/>
          </a:p>
        </p:txBody>
      </p:sp>
    </p:spTree>
    <p:extLst>
      <p:ext uri="{BB962C8B-B14F-4D97-AF65-F5344CB8AC3E}">
        <p14:creationId xmlns:p14="http://schemas.microsoft.com/office/powerpoint/2010/main" val="6586236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75</a:t>
            </a:fld>
            <a:endParaRPr lang="en-US" dirty="0"/>
          </a:p>
        </p:txBody>
      </p:sp>
    </p:spTree>
    <p:extLst>
      <p:ext uri="{BB962C8B-B14F-4D97-AF65-F5344CB8AC3E}">
        <p14:creationId xmlns:p14="http://schemas.microsoft.com/office/powerpoint/2010/main" val="23426920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76</a:t>
            </a:fld>
            <a:endParaRPr lang="en-US" dirty="0"/>
          </a:p>
        </p:txBody>
      </p:sp>
    </p:spTree>
    <p:extLst>
      <p:ext uri="{BB962C8B-B14F-4D97-AF65-F5344CB8AC3E}">
        <p14:creationId xmlns:p14="http://schemas.microsoft.com/office/powerpoint/2010/main" val="34236896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have a health history and emergency information</a:t>
            </a:r>
            <a:r>
              <a:rPr lang="en-US" baseline="0" dirty="0"/>
              <a:t> for each child.  You will need to have information on immunization, health insurance, any and any other special health needs a child might have, such as allergies, asthma, or medications. Licensing forms will help you collect the information.</a:t>
            </a:r>
          </a:p>
          <a:p>
            <a:r>
              <a:rPr lang="en-US" baseline="0" dirty="0"/>
              <a:t>If a child has special health needs, you will need to work with the family and health care provider to develop a written care plan.</a:t>
            </a:r>
          </a:p>
          <a:p>
            <a:r>
              <a:rPr lang="en-US" baseline="0" dirty="0"/>
              <a:t>And be sure emergency contact information is kept up to date.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77</a:t>
            </a:fld>
            <a:endParaRPr lang="en-US" dirty="0"/>
          </a:p>
        </p:txBody>
      </p:sp>
    </p:spTree>
    <p:extLst>
      <p:ext uri="{BB962C8B-B14F-4D97-AF65-F5344CB8AC3E}">
        <p14:creationId xmlns:p14="http://schemas.microsoft.com/office/powerpoint/2010/main" val="39470425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Immunization is an</a:t>
            </a:r>
            <a:r>
              <a:rPr lang="en-US" baseline="0" dirty="0"/>
              <a:t> important way to decrease the risk of spreading serious illnesses among children. Immunization is required for entry into licensed children care by law. </a:t>
            </a:r>
            <a:r>
              <a:rPr lang="en-US" dirty="0"/>
              <a:t>Parents or guardians of students in any school or child care facility,</a:t>
            </a:r>
            <a:r>
              <a:rPr lang="en-US" baseline="0" dirty="0"/>
              <a:t> whether public or private, are no longer allowed to submit a personal beliefs exemption to a currently-required vaccine.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78</a:t>
            </a:fld>
            <a:endParaRPr lang="en-US" dirty="0"/>
          </a:p>
        </p:txBody>
      </p:sp>
    </p:spTree>
    <p:extLst>
      <p:ext uri="{BB962C8B-B14F-4D97-AF65-F5344CB8AC3E}">
        <p14:creationId xmlns:p14="http://schemas.microsoft.com/office/powerpoint/2010/main" val="23856834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child needs a blue card</a:t>
            </a:r>
            <a:r>
              <a:rPr lang="en-US" baseline="0" dirty="0"/>
              <a:t> on file showing an up to day immunization status.  </a:t>
            </a:r>
          </a:p>
          <a:p>
            <a:r>
              <a:rPr lang="en-US" baseline="0" dirty="0"/>
              <a:t>Hand out copies of blue cards to participants. Give them the contact information for your local health department’s Immunization Branch.</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79</a:t>
            </a:fld>
            <a:endParaRPr lang="en-US" dirty="0"/>
          </a:p>
        </p:txBody>
      </p:sp>
    </p:spTree>
    <p:extLst>
      <p:ext uri="{BB962C8B-B14F-4D97-AF65-F5344CB8AC3E}">
        <p14:creationId xmlns:p14="http://schemas.microsoft.com/office/powerpoint/2010/main" val="171043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r>
              <a:rPr lang="en-US" dirty="0"/>
              <a:t>“Route</a:t>
            </a:r>
            <a:r>
              <a:rPr lang="en-US" baseline="0" dirty="0"/>
              <a:t> of transmission” means the way germs move from one person to another.</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pPr/>
              <a:t>8</a:t>
            </a:fld>
            <a:endParaRPr lang="en-US" dirty="0"/>
          </a:p>
        </p:txBody>
      </p:sp>
    </p:spTree>
    <p:extLst>
      <p:ext uri="{BB962C8B-B14F-4D97-AF65-F5344CB8AC3E}">
        <p14:creationId xmlns:p14="http://schemas.microsoft.com/office/powerpoint/2010/main" val="1054554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80</a:t>
            </a:fld>
            <a:endParaRPr lang="en-US" dirty="0"/>
          </a:p>
        </p:txBody>
      </p:sp>
    </p:spTree>
    <p:extLst>
      <p:ext uri="{BB962C8B-B14F-4D97-AF65-F5344CB8AC3E}">
        <p14:creationId xmlns:p14="http://schemas.microsoft.com/office/powerpoint/2010/main" val="21500385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83</a:t>
            </a:fld>
            <a:endParaRPr lang="en-US" dirty="0"/>
          </a:p>
        </p:txBody>
      </p:sp>
    </p:spTree>
    <p:extLst>
      <p:ext uri="{BB962C8B-B14F-4D97-AF65-F5344CB8AC3E}">
        <p14:creationId xmlns:p14="http://schemas.microsoft.com/office/powerpoint/2010/main" val="15400625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law these records can only be shared with staff who need the information in order to do their job. See the handout Maintaining Confidentiality in Child Care Settings. </a:t>
            </a:r>
          </a:p>
        </p:txBody>
      </p:sp>
      <p:sp>
        <p:nvSpPr>
          <p:cNvPr id="4" name="Slide Number Placeholder 3"/>
          <p:cNvSpPr>
            <a:spLocks noGrp="1"/>
          </p:cNvSpPr>
          <p:nvPr>
            <p:ph type="sldNum" sz="quarter" idx="10"/>
          </p:nvPr>
        </p:nvSpPr>
        <p:spPr/>
        <p:txBody>
          <a:bodyPr/>
          <a:lstStyle/>
          <a:p>
            <a:fld id="{A41AFC40-C805-48A5-99A5-6B168DAB9FB8}" type="slidenum">
              <a:rPr lang="en-US" smtClean="0"/>
              <a:pPr/>
              <a:t>84</a:t>
            </a:fld>
            <a:endParaRPr lang="en-US" dirty="0"/>
          </a:p>
        </p:txBody>
      </p:sp>
    </p:spTree>
    <p:extLst>
      <p:ext uri="{BB962C8B-B14F-4D97-AF65-F5344CB8AC3E}">
        <p14:creationId xmlns:p14="http://schemas.microsoft.com/office/powerpoint/2010/main" val="8120038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7765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Health and Safety Note: Excluding Children</a:t>
            </a:r>
            <a:r>
              <a:rPr lang="en-US" baseline="0" dirty="0"/>
              <a:t> Due to Illness. </a:t>
            </a:r>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81295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if they meet other exclusion criteria on previous slide.</a:t>
            </a:r>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034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to prepare for a pandemic: Form a task force, identify reliable sources of information, contact your local health department, education children, staff and families about new procedures and health practices, follow best practices for cleaning, sanitizing and disinfecting, work</a:t>
            </a:r>
            <a:r>
              <a:rPr lang="en-US" baseline="0" dirty="0"/>
              <a:t> with families, check supplies for hygiene products, plan for staff absences. Discuss local public health department resources for pandemic preparedness and response.</a:t>
            </a:r>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0157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3981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2605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person may not be employed or volunteer at a child care center or a family child care home unless he or she has been immunized. In order to qualify for an exemption, a person must submit one of the following to the child care center or family child care home: a determination by a licensed physician, in writing, that immunization is not safe for them because of their physical condition or medical circumstances; or a determination by a licensed physician, in writing, that they have evidence of current immunity; or in regard to the influenza vaccine only, a signed declaration that he or she has declined the vaccine. Check with you local public health department for more details and information about how to get immunized.</a:t>
            </a:r>
          </a:p>
          <a:p>
            <a:r>
              <a:rPr lang="en-US"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91</a:t>
            </a:fld>
            <a:endParaRPr lang="en-US" dirty="0"/>
          </a:p>
        </p:txBody>
      </p:sp>
    </p:spTree>
    <p:extLst>
      <p:ext uri="{BB962C8B-B14F-4D97-AF65-F5344CB8AC3E}">
        <p14:creationId xmlns:p14="http://schemas.microsoft.com/office/powerpoint/2010/main" val="190499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9</a:t>
            </a:fld>
            <a:endParaRPr lang="en-US" dirty="0"/>
          </a:p>
        </p:txBody>
      </p:sp>
    </p:spTree>
    <p:extLst>
      <p:ext uri="{BB962C8B-B14F-4D97-AF65-F5344CB8AC3E}">
        <p14:creationId xmlns:p14="http://schemas.microsoft.com/office/powerpoint/2010/main" val="2905650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96">
              <a:defRPr/>
            </a:pPr>
            <a:r>
              <a:rPr lang="en-US" dirty="0"/>
              <a:t>Unfortunately, many caregivers neglect their own health in order to focus on the needs of children. Make staff health a priority.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92</a:t>
            </a:fld>
            <a:endParaRPr lang="en-US" dirty="0"/>
          </a:p>
        </p:txBody>
      </p:sp>
    </p:spTree>
    <p:extLst>
      <p:ext uri="{BB962C8B-B14F-4D97-AF65-F5344CB8AC3E}">
        <p14:creationId xmlns:p14="http://schemas.microsoft.com/office/powerpoint/2010/main" val="37818206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AFC40-C805-48A5-99A5-6B168DAB9FB8}" type="slidenum">
              <a:rPr lang="en-US" smtClean="0"/>
              <a:pPr/>
              <a:t>93</a:t>
            </a:fld>
            <a:endParaRPr lang="en-US" dirty="0"/>
          </a:p>
        </p:txBody>
      </p:sp>
    </p:spTree>
    <p:extLst>
      <p:ext uri="{BB962C8B-B14F-4D97-AF65-F5344CB8AC3E}">
        <p14:creationId xmlns:p14="http://schemas.microsoft.com/office/powerpoint/2010/main" val="8458042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96">
              <a:defRPr/>
            </a:pPr>
            <a:r>
              <a:rPr lang="en-US" dirty="0"/>
              <a:t>Assure parents that are working in the best interest of the children. Communicate in the primary language of the parent (when possible) and without judgement. </a:t>
            </a:r>
          </a:p>
          <a:p>
            <a:endParaRPr lang="en-US" dirty="0"/>
          </a:p>
          <a:p>
            <a:endParaRPr lang="en-US" dirty="0"/>
          </a:p>
          <a:p>
            <a:endParaRPr lang="en-US" b="1" i="1"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94</a:t>
            </a:fld>
            <a:endParaRPr lang="en-US" dirty="0"/>
          </a:p>
        </p:txBody>
      </p:sp>
    </p:spTree>
    <p:extLst>
      <p:ext uri="{BB962C8B-B14F-4D97-AF65-F5344CB8AC3E}">
        <p14:creationId xmlns:p14="http://schemas.microsoft.com/office/powerpoint/2010/main" val="36758517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your communication is to share your specific observations about a child (and perhaps some information about your program) and to get an opinion about the child’s condition, as well as recommendations on when a child can return to care. Because of confidentiality laws, health care providers will not be able to discuss a child’s health with you unless they have a signed consent form from the parent.</a:t>
            </a:r>
          </a:p>
          <a:p>
            <a:r>
              <a:rPr lang="en-US"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95</a:t>
            </a:fld>
            <a:endParaRPr lang="en-US" dirty="0"/>
          </a:p>
        </p:txBody>
      </p:sp>
    </p:spTree>
    <p:extLst>
      <p:ext uri="{BB962C8B-B14F-4D97-AF65-F5344CB8AC3E}">
        <p14:creationId xmlns:p14="http://schemas.microsoft.com/office/powerpoint/2010/main" val="31542408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96">
              <a:defRPr/>
            </a:pPr>
            <a:r>
              <a:rPr lang="en-US" dirty="0"/>
              <a:t>Let the parents know you will be sending home exposure notices to parents but will not mention any names.</a:t>
            </a:r>
          </a:p>
        </p:txBody>
      </p:sp>
      <p:sp>
        <p:nvSpPr>
          <p:cNvPr id="4" name="Slide Number Placeholder 3"/>
          <p:cNvSpPr>
            <a:spLocks noGrp="1"/>
          </p:cNvSpPr>
          <p:nvPr>
            <p:ph type="sldNum" sz="quarter" idx="10"/>
          </p:nvPr>
        </p:nvSpPr>
        <p:spPr/>
        <p:txBody>
          <a:bodyPr/>
          <a:lstStyle/>
          <a:p>
            <a:fld id="{A41AFC40-C805-48A5-99A5-6B168DAB9FB8}" type="slidenum">
              <a:rPr lang="en-US" smtClean="0"/>
              <a:pPr/>
              <a:t>96</a:t>
            </a:fld>
            <a:endParaRPr lang="en-US" dirty="0"/>
          </a:p>
        </p:txBody>
      </p:sp>
    </p:spTree>
    <p:extLst>
      <p:ext uri="{BB962C8B-B14F-4D97-AF65-F5344CB8AC3E}">
        <p14:creationId xmlns:p14="http://schemas.microsoft.com/office/powerpoint/2010/main" val="35096580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96">
              <a:defRPr/>
            </a:pPr>
            <a:r>
              <a:rPr lang="en-US" dirty="0"/>
              <a:t>If you make a report, inform</a:t>
            </a:r>
            <a:r>
              <a:rPr lang="en-US" baseline="0" dirty="0"/>
              <a:t> the parents of the child</a:t>
            </a:r>
            <a:r>
              <a:rPr lang="en-US" dirty="0"/>
              <a:t> that you are required to report the disease to the health department.</a:t>
            </a:r>
            <a:r>
              <a:rPr lang="en-US" baseline="0" dirty="0"/>
              <a:t> </a:t>
            </a:r>
            <a:r>
              <a:rPr lang="en-US" dirty="0"/>
              <a:t>The child’s health care provider</a:t>
            </a:r>
            <a:r>
              <a:rPr lang="en-US" baseline="0" dirty="0"/>
              <a:t> is required to make reports of individual cases of specific diseases.</a:t>
            </a:r>
            <a:r>
              <a:rPr lang="en-US" dirty="0"/>
              <a:t> </a:t>
            </a:r>
            <a:br>
              <a:rPr lang="en-US" dirty="0"/>
            </a:b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97</a:t>
            </a:fld>
            <a:endParaRPr lang="en-US" dirty="0"/>
          </a:p>
        </p:txBody>
      </p:sp>
    </p:spTree>
    <p:extLst>
      <p:ext uri="{BB962C8B-B14F-4D97-AF65-F5344CB8AC3E}">
        <p14:creationId xmlns:p14="http://schemas.microsoft.com/office/powerpoint/2010/main" val="19378288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quiet area where the child care rest or play quietly until a family member arrives.  Make sure the child is comfortable and supervised.</a:t>
            </a:r>
          </a:p>
        </p:txBody>
      </p:sp>
      <p:sp>
        <p:nvSpPr>
          <p:cNvPr id="4" name="Slide Number Placeholder 3"/>
          <p:cNvSpPr>
            <a:spLocks noGrp="1"/>
          </p:cNvSpPr>
          <p:nvPr>
            <p:ph type="sldNum" sz="quarter" idx="10"/>
          </p:nvPr>
        </p:nvSpPr>
        <p:spPr/>
        <p:txBody>
          <a:bodyPr/>
          <a:lstStyle/>
          <a:p>
            <a:fld id="{A41AFC40-C805-48A5-99A5-6B168DAB9FB8}" type="slidenum">
              <a:rPr lang="en-US" smtClean="0"/>
              <a:pPr/>
              <a:t>98</a:t>
            </a:fld>
            <a:endParaRPr lang="en-US" dirty="0"/>
          </a:p>
        </p:txBody>
      </p:sp>
    </p:spTree>
    <p:extLst>
      <p:ext uri="{BB962C8B-B14F-4D97-AF65-F5344CB8AC3E}">
        <p14:creationId xmlns:p14="http://schemas.microsoft.com/office/powerpoint/2010/main" val="9393904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Mildly ill and children</a:t>
            </a:r>
            <a:r>
              <a:rPr lang="en-US" baseline="0" dirty="0"/>
              <a:t> with chronic illnesses may need to take medication while attending your child care program. The Americans with Disabilities Act (ADA) requires you to make reasonable accommodations when caring for children with special health needs. Include written procedures for how you safely give medication in your plan of operation. Make sure staff who will be giving medication have been trained on your procedures for giving medications.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99</a:t>
            </a:fld>
            <a:endParaRPr lang="en-US" dirty="0"/>
          </a:p>
        </p:txBody>
      </p:sp>
    </p:spTree>
    <p:extLst>
      <p:ext uri="{BB962C8B-B14F-4D97-AF65-F5344CB8AC3E}">
        <p14:creationId xmlns:p14="http://schemas.microsoft.com/office/powerpoint/2010/main" val="33127578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Antibiotics and asthma inhalers</a:t>
            </a:r>
            <a:r>
              <a:rPr lang="en-US" baseline="0" dirty="0"/>
              <a:t> are examples of prescription medications. Acetaminophen and Ibuprofen are examples of over-the-counter medications. Provide examples of prescription medications and over the counter medications to show the class.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100</a:t>
            </a:fld>
            <a:endParaRPr lang="en-US" dirty="0"/>
          </a:p>
        </p:txBody>
      </p:sp>
    </p:spTree>
    <p:extLst>
      <p:ext uri="{BB962C8B-B14F-4D97-AF65-F5344CB8AC3E}">
        <p14:creationId xmlns:p14="http://schemas.microsoft.com/office/powerpoint/2010/main" val="12232095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Check the prescription label for:</a:t>
            </a:r>
          </a:p>
          <a:p>
            <a:pPr marL="638842" lvl="1" indent="-174245">
              <a:buFont typeface="Arial" panose="020B0604020202020204" pitchFamily="34" charset="0"/>
              <a:buChar char="•"/>
            </a:pPr>
            <a:r>
              <a:rPr lang="en-US" dirty="0"/>
              <a:t>first and last name of the child </a:t>
            </a:r>
          </a:p>
          <a:p>
            <a:pPr marL="638842" lvl="1" indent="-174245">
              <a:buFont typeface="Arial" panose="020B0604020202020204" pitchFamily="34" charset="0"/>
              <a:buChar char="•"/>
            </a:pPr>
            <a:r>
              <a:rPr lang="en-US" dirty="0"/>
              <a:t>name and phone number of the health professional who ordered the medication</a:t>
            </a:r>
          </a:p>
          <a:p>
            <a:pPr marL="638842" lvl="1" indent="-174245">
              <a:buFont typeface="Arial" panose="020B0604020202020204" pitchFamily="34" charset="0"/>
              <a:buChar char="•"/>
            </a:pPr>
            <a:r>
              <a:rPr lang="en-US" dirty="0"/>
              <a:t>date the prescription was filled</a:t>
            </a:r>
          </a:p>
          <a:p>
            <a:pPr marL="638842" lvl="1" indent="-174245">
              <a:buFont typeface="Arial" panose="020B0604020202020204" pitchFamily="34" charset="0"/>
              <a:buChar char="•"/>
            </a:pPr>
            <a:r>
              <a:rPr lang="en-US" dirty="0"/>
              <a:t>expiration date, and</a:t>
            </a:r>
          </a:p>
          <a:p>
            <a:pPr marL="638842" lvl="1" indent="-174245">
              <a:buFont typeface="Arial" panose="020B0604020202020204" pitchFamily="34" charset="0"/>
              <a:buChar char="•"/>
            </a:pPr>
            <a:r>
              <a:rPr lang="en-US" dirty="0"/>
              <a:t>special instructions for how to store the medication.</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pPr/>
              <a:t>101</a:t>
            </a:fld>
            <a:endParaRPr lang="en-US" dirty="0"/>
          </a:p>
        </p:txBody>
      </p:sp>
    </p:spTree>
    <p:extLst>
      <p:ext uri="{BB962C8B-B14F-4D97-AF65-F5344CB8AC3E}">
        <p14:creationId xmlns:p14="http://schemas.microsoft.com/office/powerpoint/2010/main" val="899723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8.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9.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1.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a:t>edit</a:t>
            </a: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pPr/>
              <a:t>‹#›</a:t>
            </a:fld>
            <a:endParaRPr lang="en-US" dirty="0"/>
          </a:p>
        </p:txBody>
      </p:sp>
    </p:spTree>
    <p:custDataLst>
      <p:tags r:id="rId1"/>
    </p:custDataLst>
    <p:extLst>
      <p:ext uri="{BB962C8B-B14F-4D97-AF65-F5344CB8AC3E}">
        <p14:creationId xmlns:p14="http://schemas.microsoft.com/office/powerpoint/2010/main" val="2702240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pPr/>
              <a:t>‹#›</a:t>
            </a:fld>
            <a:endParaRPr lang="en-US" dirty="0"/>
          </a:p>
        </p:txBody>
      </p:sp>
    </p:spTree>
    <p:custDataLst>
      <p:tags r:id="rId1"/>
    </p:custDataLst>
    <p:extLst>
      <p:ext uri="{BB962C8B-B14F-4D97-AF65-F5344CB8AC3E}">
        <p14:creationId xmlns:p14="http://schemas.microsoft.com/office/powerpoint/2010/main" val="2778258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5039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1862903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128127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3602807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326311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pPr/>
              <a:t>‹#›</a:t>
            </a:fld>
            <a:endParaRPr lang="en-US" dirty="0"/>
          </a:p>
        </p:txBody>
      </p:sp>
    </p:spTree>
    <p:custDataLst>
      <p:tags r:id="rId1"/>
    </p:custDataLst>
    <p:extLst>
      <p:ext uri="{BB962C8B-B14F-4D97-AF65-F5344CB8AC3E}">
        <p14:creationId xmlns:p14="http://schemas.microsoft.com/office/powerpoint/2010/main" val="117493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298341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568454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1301828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531636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1705864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pPr/>
              <a:t>‹#›</a:t>
            </a:fld>
            <a:endParaRPr lang="en-US" dirty="0"/>
          </a:p>
        </p:txBody>
      </p:sp>
    </p:spTree>
    <p:extLst>
      <p:ext uri="{BB962C8B-B14F-4D97-AF65-F5344CB8AC3E}">
        <p14:creationId xmlns:p14="http://schemas.microsoft.com/office/powerpoint/2010/main" val="1439322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pPr/>
              <a:t>‹#›</a:t>
            </a:fld>
            <a:endParaRPr lang="en-US" dirty="0"/>
          </a:p>
        </p:txBody>
      </p:sp>
    </p:spTree>
    <p:custDataLst>
      <p:tags r:id="rId1"/>
    </p:custDataLst>
    <p:extLst>
      <p:ext uri="{BB962C8B-B14F-4D97-AF65-F5344CB8AC3E}">
        <p14:creationId xmlns:p14="http://schemas.microsoft.com/office/powerpoint/2010/main" val="909915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2338846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960195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270063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rPr/>
              <a:pPr/>
              <a:t>‹#›</a:t>
            </a:fld>
            <a:endParaRPr lang="en-US" dirty="0"/>
          </a:p>
        </p:txBody>
      </p:sp>
    </p:spTree>
    <p:custDataLst>
      <p:tags r:id="rId1"/>
    </p:custData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3471430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2415520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3174574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2967616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1866744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1371584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3535381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pPr/>
              <a:t>‹#›</a:t>
            </a:fld>
            <a:endParaRPr lang="en-US" dirty="0"/>
          </a:p>
        </p:txBody>
      </p:sp>
    </p:spTree>
    <p:extLst>
      <p:ext uri="{BB962C8B-B14F-4D97-AF65-F5344CB8AC3E}">
        <p14:creationId xmlns:p14="http://schemas.microsoft.com/office/powerpoint/2010/main" val="2833157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pPr/>
              <a:t>‹#›</a:t>
            </a:fld>
            <a:endParaRPr lang="en-US" dirty="0"/>
          </a:p>
        </p:txBody>
      </p:sp>
    </p:spTree>
    <p:custDataLst>
      <p:tags r:id="rId1"/>
    </p:custDataLst>
    <p:extLst>
      <p:ext uri="{BB962C8B-B14F-4D97-AF65-F5344CB8AC3E}">
        <p14:creationId xmlns:p14="http://schemas.microsoft.com/office/powerpoint/2010/main" val="139116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3512044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rPr/>
              <a:pPr/>
              <a:t>‹#›</a:t>
            </a:fld>
            <a:endParaRPr lang="en-US" dirty="0"/>
          </a:p>
        </p:txBody>
      </p:sp>
    </p:spTree>
    <p:custDataLst>
      <p:tags r:id="rId1"/>
    </p:custData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1985781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3484480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297054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1659072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2524374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2090334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2295744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3552202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1234382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pPr/>
              <a:t>‹#›</a:t>
            </a:fld>
            <a:endParaRPr lang="en-US" dirty="0"/>
          </a:p>
        </p:txBody>
      </p:sp>
    </p:spTree>
    <p:extLst>
      <p:ext uri="{BB962C8B-B14F-4D97-AF65-F5344CB8AC3E}">
        <p14:creationId xmlns:p14="http://schemas.microsoft.com/office/powerpoint/2010/main" val="122525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rPr/>
              <a:pPr/>
              <a:t>‹#›</a:t>
            </a:fld>
            <a:endParaRPr lang="en-US" dirty="0"/>
          </a:p>
        </p:txBody>
      </p:sp>
    </p:spTree>
    <p:custDataLst>
      <p:tags r:id="rId1"/>
    </p:custData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a:t>edit</a:t>
            </a:r>
          </a:p>
        </p:txBody>
      </p:sp>
    </p:spTree>
    <p:custDataLst>
      <p:tags r:id="rId1"/>
    </p:custDataLst>
    <p:extLst>
      <p:ext uri="{BB962C8B-B14F-4D97-AF65-F5344CB8AC3E}">
        <p14:creationId xmlns:p14="http://schemas.microsoft.com/office/powerpoint/2010/main" val="3388620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t>
            </a:r>
          </a:p>
        </p:txBody>
      </p:sp>
      <p:sp>
        <p:nvSpPr>
          <p:cNvPr id="3" name="Date Placeholder 2"/>
          <p:cNvSpPr>
            <a:spLocks noGrp="1"/>
          </p:cNvSpPr>
          <p:nvPr>
            <p:ph type="dt" sz="half" idx="10"/>
          </p:nvPr>
        </p:nvSpPr>
        <p:spPr/>
        <p:txBody>
          <a:bodyPr/>
          <a:lstStyle/>
          <a:p>
            <a:fld id="{A0FB04AF-7A08-C043-B53E-9CA1C79C706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306158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extLst>
      <p:ext uri="{BB962C8B-B14F-4D97-AF65-F5344CB8AC3E}">
        <p14:creationId xmlns:p14="http://schemas.microsoft.com/office/powerpoint/2010/main" val="3370531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FB04AF-7A08-C043-B53E-9CA1C79C7061}" type="datetimeFigureOut">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extLst>
      <p:ext uri="{BB962C8B-B14F-4D97-AF65-F5344CB8AC3E}">
        <p14:creationId xmlns:p14="http://schemas.microsoft.com/office/powerpoint/2010/main" val="1391285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FB04AF-7A08-C043-B53E-9CA1C79C7061}" type="datetimeFigureOut">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ustDataLst>
      <p:tags r:id="rId1"/>
    </p:custDataLst>
    <p:extLst>
      <p:ext uri="{BB962C8B-B14F-4D97-AF65-F5344CB8AC3E}">
        <p14:creationId xmlns:p14="http://schemas.microsoft.com/office/powerpoint/2010/main" val="2855793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FB04AF-7A08-C043-B53E-9CA1C79C7061}" type="datetimeFigureOut">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2295999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1559969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B04AF-7A08-C043-B53E-9CA1C79C7061}" type="datetimeFigureOut">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4176061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501981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212156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33E0CC-5607-D04B-A532-B6F1E80001DA}" type="slidenum">
              <a: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750439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extLst>
      <p:ext uri="{BB962C8B-B14F-4D97-AF65-F5344CB8AC3E}">
        <p14:creationId xmlns:p14="http://schemas.microsoft.com/office/powerpoint/2010/main" val="3680669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30496914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3164904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23025401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6482752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544662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033902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7424553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77610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466071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22435283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08000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676981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765594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custDataLst>
      <p:tags r:id="rId1"/>
    </p:custDataLst>
    <p:extLst>
      <p:ext uri="{BB962C8B-B14F-4D97-AF65-F5344CB8AC3E}">
        <p14:creationId xmlns:p14="http://schemas.microsoft.com/office/powerpoint/2010/main" val="139104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33E0CC-5607-D04B-A532-B6F1E80001DA}" type="slidenum">
              <a: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ags" Target="../tags/tag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ags" Target="../tags/tag1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png"/><Relationship Id="rId2" Type="http://schemas.openxmlformats.org/officeDocument/2006/relationships/slideLayout" Target="../slideLayouts/slideLayout51.xml"/><Relationship Id="rId16" Type="http://schemas.openxmlformats.org/officeDocument/2006/relationships/tags" Target="../tags/tag1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31074" y="6126163"/>
            <a:ext cx="2133600" cy="182562"/>
          </a:xfrm>
          <a:prstGeom prst="rect">
            <a:avLst/>
          </a:prstGeom>
        </p:spPr>
        <p:txBody>
          <a:bodyPr vert="horz" lIns="91429" tIns="45714" rIns="91429" bIns="45714"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00800" y="6402888"/>
            <a:ext cx="1891431" cy="318587"/>
          </a:xfrm>
          <a:prstGeom prst="rect">
            <a:avLst/>
          </a:prstGeom>
        </p:spPr>
        <p:txBody>
          <a:bodyPr vert="horz" lIns="91429" tIns="45714" rIns="91429" bIns="45714" rtlCol="0" anchor="ctr"/>
          <a:lstStyle>
            <a:lvl1pPr algn="r">
              <a:defRPr sz="1200">
                <a:solidFill>
                  <a:schemeClr val="tx1">
                    <a:tint val="75000"/>
                  </a:schemeClr>
                </a:solidFill>
              </a:defRPr>
            </a:lvl1pPr>
          </a:lstStyle>
          <a:p>
            <a:fld id="{CB33E0CC-5607-D04B-A532-B6F1E80001DA}" type="slidenum">
              <a:rPr/>
              <a:pPr/>
              <a:t>‹#›</a:t>
            </a:fld>
            <a:endParaRPr lang="en-US" dirty="0"/>
          </a:p>
        </p:txBody>
      </p:sp>
      <p:pic>
        <p:nvPicPr>
          <p:cNvPr id="10242" name="Picture 2" descr="O:\CCHP\Preventive Health\training coordinator\Footers_rev_apr20\CCHP_Prevention_PPTfooter_Mod1.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49E3C8B-F2C8-4112-95B7-D3A82549C9BF}" type="slidenum">
              <a:rPr lang="en-US" smtClean="0"/>
              <a:pPr/>
              <a:t>‹#›</a:t>
            </a:fld>
            <a:endParaRPr lang="en-US" dirty="0"/>
          </a:p>
        </p:txBody>
      </p:sp>
    </p:spTree>
    <p:custDataLst>
      <p:tags r:id="rId14"/>
    </p:custDataLst>
    <p:extLst>
      <p:ext uri="{BB962C8B-B14F-4D97-AF65-F5344CB8AC3E}">
        <p14:creationId xmlns:p14="http://schemas.microsoft.com/office/powerpoint/2010/main" val="40720010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B29F1CD0-A17A-46E6-8315-082AAB923867}" type="slidenum">
              <a:rPr lang="en-US" smtClean="0"/>
              <a:pPr/>
              <a:t>‹#›</a:t>
            </a:fld>
            <a:endParaRPr lang="en-US" dirty="0"/>
          </a:p>
        </p:txBody>
      </p:sp>
    </p:spTree>
    <p:custDataLst>
      <p:tags r:id="rId14"/>
    </p:custDataLst>
    <p:extLst>
      <p:ext uri="{BB962C8B-B14F-4D97-AF65-F5344CB8AC3E}">
        <p14:creationId xmlns:p14="http://schemas.microsoft.com/office/powerpoint/2010/main" val="338750445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68EA26B-0AD3-4604-9CEB-E414C3AA6F61}" type="slidenum">
              <a:rPr lang="en-US" smtClean="0"/>
              <a:pPr/>
              <a:t>‹#›</a:t>
            </a:fld>
            <a:endParaRPr lang="en-US" dirty="0"/>
          </a:p>
        </p:txBody>
      </p:sp>
    </p:spTree>
    <p:custDataLst>
      <p:tags r:id="rId13"/>
    </p:custDataLst>
    <p:extLst>
      <p:ext uri="{BB962C8B-B14F-4D97-AF65-F5344CB8AC3E}">
        <p14:creationId xmlns:p14="http://schemas.microsoft.com/office/powerpoint/2010/main" val="29291842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31074" y="6126163"/>
            <a:ext cx="2133600" cy="182562"/>
          </a:xfrm>
          <a:prstGeom prst="rect">
            <a:avLst/>
          </a:prstGeom>
        </p:spPr>
        <p:txBody>
          <a:bodyPr vert="horz" lIns="91429" tIns="45714" rIns="91429" bIns="45714" rtlCol="0" anchor="ctr"/>
          <a:lstStyle>
            <a:lvl1pPr algn="l">
              <a:defRPr sz="1200">
                <a:solidFill>
                  <a:schemeClr val="tx1">
                    <a:tint val="75000"/>
                  </a:schemeClr>
                </a:solidFill>
              </a:defRPr>
            </a:lvl1pPr>
          </a:lstStyle>
          <a:p>
            <a:fld id="{A0FB04AF-7A08-C043-B53E-9CA1C79C7061}" type="datetimeFigureOut">
              <a:t>7/21/2020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00800" y="6402888"/>
            <a:ext cx="1891431" cy="318587"/>
          </a:xfrm>
          <a:prstGeom prst="rect">
            <a:avLst/>
          </a:prstGeom>
        </p:spPr>
        <p:txBody>
          <a:bodyPr vert="horz" lIns="91429" tIns="45714" rIns="91429" bIns="45714" rtlCol="0" anchor="ctr"/>
          <a:lstStyle>
            <a:lvl1pPr algn="r">
              <a:defRPr sz="1200">
                <a:solidFill>
                  <a:schemeClr val="tx1">
                    <a:tint val="75000"/>
                  </a:schemeClr>
                </a:solidFill>
              </a:defRPr>
            </a:lvl1pPr>
          </a:lstStyle>
          <a:p>
            <a:fld id="{CB33E0CC-5607-D04B-A532-B6F1E80001DA}" type="slidenum">
              <a:t>‹#›</a:t>
            </a:fld>
            <a:endParaRPr lang="en-US" dirty="0"/>
          </a:p>
        </p:txBody>
      </p:sp>
      <p:pic>
        <p:nvPicPr>
          <p:cNvPr id="10242" name="Picture 2" descr="O:\CCHP\Preventive Health\training coordinator\Footers_rev_apr20\CCHP_Prevention_PPTfooter_Mod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6"/>
    </p:custDataLst>
    <p:extLst>
      <p:ext uri="{BB962C8B-B14F-4D97-AF65-F5344CB8AC3E}">
        <p14:creationId xmlns:p14="http://schemas.microsoft.com/office/powerpoint/2010/main" val="339329988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32470FFC-9333-42E7-BA36-464F40DCB681}" type="datetimeFigureOut">
              <a:rPr lang="en-US" smtClean="0"/>
              <a:t>7/21/2020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49E3C8B-F2C8-4112-95B7-D3A82549C9BF}" type="slidenum">
              <a:rPr lang="en-US" smtClean="0"/>
              <a:t>‹#›</a:t>
            </a:fld>
            <a:endParaRPr lang="en-US" dirty="0"/>
          </a:p>
        </p:txBody>
      </p:sp>
    </p:spTree>
    <p:custDataLst>
      <p:tags r:id="rId14"/>
    </p:custDataLst>
    <p:extLst>
      <p:ext uri="{BB962C8B-B14F-4D97-AF65-F5344CB8AC3E}">
        <p14:creationId xmlns:p14="http://schemas.microsoft.com/office/powerpoint/2010/main" val="101093794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5.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xml"/><Relationship Id="rId1" Type="http://schemas.openxmlformats.org/officeDocument/2006/relationships/tags" Target="../tags/tag12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12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xml"/><Relationship Id="rId1" Type="http://schemas.openxmlformats.org/officeDocument/2006/relationships/tags" Target="../tags/tag12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xml"/><Relationship Id="rId1" Type="http://schemas.openxmlformats.org/officeDocument/2006/relationships/tags" Target="../tags/tag125.xml"/><Relationship Id="rId4" Type="http://schemas.openxmlformats.org/officeDocument/2006/relationships/image" Target="../media/image38.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2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xml"/><Relationship Id="rId1" Type="http://schemas.openxmlformats.org/officeDocument/2006/relationships/tags" Target="../tags/tag12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xml"/><Relationship Id="rId1" Type="http://schemas.openxmlformats.org/officeDocument/2006/relationships/tags" Target="../tags/tag128.xml"/></Relationships>
</file>

<file path=ppt/slides/_rels/slide108.xml.rels><?xml version="1.0" encoding="UTF-8" standalone="yes"?>
<Relationships xmlns="http://schemas.openxmlformats.org/package/2006/relationships"><Relationship Id="rId3" Type="http://schemas.openxmlformats.org/officeDocument/2006/relationships/hyperlink" Target="http://ccld.ca.gov/res/pdf/15CCC-01.pdf" TargetMode="External"/><Relationship Id="rId2" Type="http://schemas.openxmlformats.org/officeDocument/2006/relationships/slideLayout" Target="../slideLayouts/slideLayout52.xml"/><Relationship Id="rId1" Type="http://schemas.openxmlformats.org/officeDocument/2006/relationships/tags" Target="../tags/tag129.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13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xml"/><Relationship Id="rId1" Type="http://schemas.openxmlformats.org/officeDocument/2006/relationships/tags" Target="../tags/tag13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5.xml"/><Relationship Id="rId1" Type="http://schemas.openxmlformats.org/officeDocument/2006/relationships/tags" Target="../tags/tag13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3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23.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47.xml"/><Relationship Id="rId6" Type="http://schemas.openxmlformats.org/officeDocument/2006/relationships/image" Target="../media/image6.png"/><Relationship Id="rId5" Type="http://schemas.openxmlformats.org/officeDocument/2006/relationships/notesSlide" Target="../notesSlides/notesSlide23.xml"/><Relationship Id="rId4"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9.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package" Target="../embeddings/Microsoft_PowerPoint_Presentation.pptx"/><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2.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2.xml"/><Relationship Id="rId1" Type="http://schemas.openxmlformats.org/officeDocument/2006/relationships/tags" Target="../tags/tag53.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5.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package" Target="../embeddings/Microsoft_PowerPoint_Presentation1.pptx"/><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6.xml"/><Relationship Id="rId1" Type="http://schemas.openxmlformats.org/officeDocument/2006/relationships/vmlDrawing" Target="../drawings/vmlDrawing3.vml"/><Relationship Id="rId6" Type="http://schemas.openxmlformats.org/officeDocument/2006/relationships/image" Target="../media/image11.emf"/><Relationship Id="rId5" Type="http://schemas.openxmlformats.org/officeDocument/2006/relationships/package" Target="../embeddings/Microsoft_PowerPoint_Presentation2.pptx"/><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9.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package" Target="../embeddings/Microsoft_PowerPoint_Presentation3.pptx"/><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1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7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74.xml"/><Relationship Id="rId4" Type="http://schemas.openxmlformats.org/officeDocument/2006/relationships/hyperlink" Target="https://www.epa.gov/pesticide-labels/design-environment-antimicrobial-pesticide-pilot-project-moving-toward-green-end"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76.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77.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2.xml"/><Relationship Id="rId1" Type="http://schemas.openxmlformats.org/officeDocument/2006/relationships/tags" Target="../tags/tag7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79.xml"/><Relationship Id="rId5" Type="http://schemas.openxmlformats.org/officeDocument/2006/relationships/image" Target="../media/image21.jpg"/><Relationship Id="rId4" Type="http://schemas.openxmlformats.org/officeDocument/2006/relationships/image" Target="../media/image20.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80.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2.xml"/><Relationship Id="rId1" Type="http://schemas.openxmlformats.org/officeDocument/2006/relationships/tags" Target="../tags/tag8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82.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xml"/><Relationship Id="rId1" Type="http://schemas.openxmlformats.org/officeDocument/2006/relationships/tags" Target="../tags/tag8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85.xml"/><Relationship Id="rId4" Type="http://schemas.openxmlformats.org/officeDocument/2006/relationships/image" Target="../media/image25.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87.xml"/><Relationship Id="rId4" Type="http://schemas.openxmlformats.org/officeDocument/2006/relationships/image" Target="../media/image26.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88.xml"/><Relationship Id="rId4" Type="http://schemas.openxmlformats.org/officeDocument/2006/relationships/image" Target="../media/image27.tif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91.xml"/><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7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72.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tags" Target="../tags/tag96.xml"/><Relationship Id="rId4" Type="http://schemas.openxmlformats.org/officeDocument/2006/relationships/image" Target="../media/image31.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tags" Target="../tags/tag9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8.xml"/><Relationship Id="rId1" Type="http://schemas.openxmlformats.org/officeDocument/2006/relationships/tags" Target="../tags/tag102.xml"/><Relationship Id="rId4" Type="http://schemas.openxmlformats.org/officeDocument/2006/relationships/image" Target="../media/image32.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xml"/><Relationship Id="rId1" Type="http://schemas.openxmlformats.org/officeDocument/2006/relationships/tags" Target="../tags/tag103.xml"/><Relationship Id="rId4" Type="http://schemas.openxmlformats.org/officeDocument/2006/relationships/image" Target="../media/image33.jpeg"/></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www.shotsforschool.org/" TargetMode="External"/><Relationship Id="rId2" Type="http://schemas.openxmlformats.org/officeDocument/2006/relationships/slideLayout" Target="../slideLayouts/slideLayout65.xml"/><Relationship Id="rId1" Type="http://schemas.openxmlformats.org/officeDocument/2006/relationships/tags" Target="../tags/tag104.xml"/><Relationship Id="rId4" Type="http://schemas.openxmlformats.org/officeDocument/2006/relationships/image" Target="../media/image35.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10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09.xml"/></Relationships>
</file>

<file path=ppt/slides/_rels/slide8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6.xml"/><Relationship Id="rId1" Type="http://schemas.openxmlformats.org/officeDocument/2006/relationships/slideLayout" Target="../slideLayouts/slideLayout52.xml"/><Relationship Id="rId4" Type="http://schemas.openxmlformats.org/officeDocument/2006/relationships/image" Target="../media/image37.jp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4.jpe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11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tags" Target="../tags/tag11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1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xml"/><Relationship Id="rId1" Type="http://schemas.openxmlformats.org/officeDocument/2006/relationships/tags" Target="../tags/tag11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tags" Target="../tags/tag119.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xml"/><Relationship Id="rId1" Type="http://schemas.openxmlformats.org/officeDocument/2006/relationships/tags" Target="../tags/tag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 y="5781968"/>
            <a:ext cx="9143999" cy="523220"/>
          </a:xfrm>
          <a:prstGeom prst="rect">
            <a:avLst/>
          </a:prstGeom>
          <a:noFill/>
        </p:spPr>
        <p:txBody>
          <a:bodyPr wrap="square" rtlCol="0">
            <a:spAutoFit/>
          </a:bodyPr>
          <a:lstStyle/>
          <a:p>
            <a:pPr algn="ctr"/>
            <a:r>
              <a:rPr lang="ru-RU" sz="1400" dirty="0">
                <a:latin typeface="+mj-lt"/>
              </a:rPr>
              <a:t>Финансируется Министерством образования Калифорнии, Отделом поддержки образования детей дошкольного возраста</a:t>
            </a:r>
            <a:endParaRPr lang="en-US" sz="1400" dirty="0">
              <a:latin typeface="+mj-lt"/>
            </a:endParaRPr>
          </a:p>
        </p:txBody>
      </p:sp>
      <p:sp>
        <p:nvSpPr>
          <p:cNvPr id="6" name="Rectangle 5"/>
          <p:cNvSpPr/>
          <p:nvPr/>
        </p:nvSpPr>
        <p:spPr>
          <a:xfrm>
            <a:off x="0" y="2230956"/>
            <a:ext cx="9144000" cy="477054"/>
          </a:xfrm>
          <a:prstGeom prst="rect">
            <a:avLst/>
          </a:prstGeom>
        </p:spPr>
        <p:txBody>
          <a:bodyPr wrap="square">
            <a:spAutoFit/>
          </a:bodyPr>
          <a:lstStyle/>
          <a:p>
            <a:pPr algn="ctr"/>
            <a:r>
              <a:rPr lang="ru-RU" sz="2500" b="1" dirty="0">
                <a:solidFill>
                  <a:srgbClr val="F7941E"/>
                </a:solidFill>
                <a:latin typeface="+mj-lt"/>
              </a:rPr>
              <a:t>Часть 1:</a:t>
            </a:r>
            <a:r>
              <a:rPr lang="ru-RU" sz="2500" b="1" dirty="0">
                <a:latin typeface="+mj-lt"/>
              </a:rPr>
              <a:t> Предотвращение инфекционных заболеваний</a:t>
            </a:r>
            <a:endParaRPr lang="en-US" sz="2500" b="1" dirty="0">
              <a:latin typeface="+mj-lt"/>
            </a:endParaRPr>
          </a:p>
        </p:txBody>
      </p:sp>
      <p:sp>
        <p:nvSpPr>
          <p:cNvPr id="7" name="Rectangle 6"/>
          <p:cNvSpPr/>
          <p:nvPr/>
        </p:nvSpPr>
        <p:spPr>
          <a:xfrm>
            <a:off x="2" y="34182"/>
            <a:ext cx="9143998" cy="2062103"/>
          </a:xfrm>
          <a:prstGeom prst="rect">
            <a:avLst/>
          </a:prstGeom>
        </p:spPr>
        <p:txBody>
          <a:bodyPr wrap="square">
            <a:spAutoFit/>
          </a:bodyPr>
          <a:lstStyle/>
          <a:p>
            <a:pPr algn="ctr"/>
            <a:r>
              <a:rPr lang="ru-RU" sz="4000" b="1" dirty="0">
                <a:latin typeface="+mj-lt"/>
              </a:rPr>
              <a:t>Профилактика здравоохранения и безопасности в детских садах</a:t>
            </a:r>
            <a:r>
              <a:rPr lang="ru-RU" b="1" dirty="0">
                <a:latin typeface="+mj-lt"/>
              </a:rPr>
              <a:t/>
            </a:r>
            <a:br>
              <a:rPr lang="ru-RU" b="1" dirty="0">
                <a:latin typeface="+mj-lt"/>
              </a:rPr>
            </a:br>
            <a:endParaRPr lang="ru-RU" b="1" dirty="0">
              <a:latin typeface="+mj-lt"/>
            </a:endParaRPr>
          </a:p>
          <a:p>
            <a:pPr algn="ctr"/>
            <a:r>
              <a:rPr lang="ru-RU" b="1" dirty="0">
                <a:solidFill>
                  <a:schemeClr val="accent2">
                    <a:lumMod val="40000"/>
                    <a:lumOff val="60000"/>
                  </a:schemeClr>
                </a:solidFill>
                <a:latin typeface="+mj-lt"/>
              </a:rPr>
              <a:t>Курс обучения для воспитателей детских садов</a:t>
            </a:r>
            <a:r>
              <a:rPr lang="ru-RU" b="1" dirty="0">
                <a:latin typeface="+mj-lt"/>
              </a:rPr>
              <a:t/>
            </a:r>
            <a:br>
              <a:rPr lang="ru-RU" b="1" dirty="0">
                <a:latin typeface="+mj-lt"/>
              </a:rPr>
            </a:br>
            <a:r>
              <a:rPr lang="ru-RU" sz="1200" b="1" dirty="0">
                <a:latin typeface="+mj-lt"/>
              </a:rPr>
              <a:t>ЧЕТВЁРТОЕ ИЗДАНИЕ</a:t>
            </a:r>
            <a:endParaRPr lang="en-US" sz="1200" b="1" dirty="0">
              <a:latin typeface="+mj-lt"/>
            </a:endParaRPr>
          </a:p>
        </p:txBody>
      </p:sp>
      <p:pic>
        <p:nvPicPr>
          <p:cNvPr id="8" name="Picture 7">
            <a:extLst>
              <a:ext uri="{FF2B5EF4-FFF2-40B4-BE49-F238E27FC236}">
                <a16:creationId xmlns:a16="http://schemas.microsoft.com/office/drawing/2014/main" id="{35D0AC38-8C9A-40A6-A86C-178EB169ED7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373" l="774" r="100000"/>
                    </a14:imgEffect>
                  </a14:imgLayer>
                </a14:imgProps>
              </a:ext>
              <a:ext uri="{28A0092B-C50C-407E-A947-70E740481C1C}">
                <a14:useLocalDpi xmlns:a14="http://schemas.microsoft.com/office/drawing/2010/main" val="0"/>
              </a:ext>
            </a:extLst>
          </a:blip>
          <a:srcRect/>
          <a:stretch>
            <a:fillRect/>
          </a:stretch>
        </p:blipFill>
        <p:spPr bwMode="auto">
          <a:xfrm>
            <a:off x="3192040" y="2708010"/>
            <a:ext cx="2759913" cy="3223256"/>
          </a:xfrm>
          <a:prstGeom prst="plaqu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688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29"/>
            <a:ext cx="9144000" cy="1122386"/>
          </a:xfrm>
        </p:spPr>
        <p:txBody>
          <a:bodyPr>
            <a:normAutofit fontScale="90000"/>
          </a:bodyPr>
          <a:lstStyle/>
          <a:p>
            <a:r>
              <a:rPr lang="ru-RU" b="1" dirty="0"/>
              <a:t>Основные пути распространения болезней</a:t>
            </a:r>
            <a:endParaRPr lang="en-US" b="1" dirty="0"/>
          </a:p>
        </p:txBody>
      </p:sp>
      <p:sp>
        <p:nvSpPr>
          <p:cNvPr id="3" name="Content Placeholder 2"/>
          <p:cNvSpPr>
            <a:spLocks noGrp="1"/>
          </p:cNvSpPr>
          <p:nvPr>
            <p:ph idx="1"/>
          </p:nvPr>
        </p:nvSpPr>
        <p:spPr>
          <a:xfrm>
            <a:off x="116732" y="1358987"/>
            <a:ext cx="8865903" cy="5203194"/>
          </a:xfrm>
        </p:spPr>
        <p:txBody>
          <a:bodyPr>
            <a:noAutofit/>
          </a:bodyPr>
          <a:lstStyle/>
          <a:p>
            <a:pPr marL="514290" indent="-514290">
              <a:buFont typeface="+mj-lt"/>
              <a:buAutoNum type="arabicPeriod"/>
            </a:pPr>
            <a:r>
              <a:rPr lang="ru-RU" sz="3000" b="1" i="1" dirty="0">
                <a:latin typeface="+mj-lt"/>
              </a:rPr>
              <a:t>Прямой контакт </a:t>
            </a:r>
            <a:r>
              <a:rPr lang="ru-RU" sz="3000" i="1" dirty="0">
                <a:latin typeface="+mj-lt"/>
              </a:rPr>
              <a:t>с людьми или объектами</a:t>
            </a:r>
          </a:p>
          <a:p>
            <a:pPr marL="514290" indent="-514290">
              <a:buFont typeface="+mj-lt"/>
              <a:buAutoNum type="arabicPeriod"/>
            </a:pPr>
            <a:r>
              <a:rPr lang="ru-RU" sz="3000" b="1" i="1" dirty="0">
                <a:latin typeface="+mj-lt"/>
              </a:rPr>
              <a:t>По воздуху </a:t>
            </a:r>
            <a:r>
              <a:rPr lang="ru-RU" sz="3000" i="1" dirty="0">
                <a:latin typeface="+mj-lt"/>
              </a:rPr>
              <a:t>(попадание из лёгких, горла или носа одного человека к другому человеку по воздуху)</a:t>
            </a:r>
          </a:p>
          <a:p>
            <a:pPr marL="514290" indent="-514290">
              <a:buFont typeface="+mj-lt"/>
              <a:buAutoNum type="arabicPeriod"/>
            </a:pPr>
            <a:r>
              <a:rPr lang="ru-RU" sz="3000" i="1" dirty="0">
                <a:latin typeface="+mj-lt"/>
              </a:rPr>
              <a:t>Через кал, или «</a:t>
            </a:r>
            <a:r>
              <a:rPr lang="ru-RU" sz="3000" b="1" i="1" dirty="0">
                <a:latin typeface="+mj-lt"/>
              </a:rPr>
              <a:t>фекально-оральный</a:t>
            </a:r>
            <a:r>
              <a:rPr lang="ru-RU" sz="3000" i="1" dirty="0">
                <a:latin typeface="+mj-lt"/>
              </a:rPr>
              <a:t>» путь (перенос микробов из кала инфицированного человека в рот другого человека)</a:t>
            </a:r>
          </a:p>
          <a:p>
            <a:pPr marL="514290" indent="-514290">
              <a:buFont typeface="+mj-lt"/>
              <a:buAutoNum type="arabicPeriod"/>
            </a:pPr>
            <a:r>
              <a:rPr lang="ru-RU" sz="3000" i="1" dirty="0">
                <a:latin typeface="+mj-lt"/>
              </a:rPr>
              <a:t>Контакт с </a:t>
            </a:r>
            <a:r>
              <a:rPr lang="ru-RU" sz="3000" b="1" i="1" dirty="0">
                <a:latin typeface="+mj-lt"/>
              </a:rPr>
              <a:t>кровью и другими выделениями из организма человека</a:t>
            </a:r>
            <a:endParaRPr lang="en-US" sz="3000" b="1" i="1" dirty="0">
              <a:latin typeface="+mj-lt"/>
              <a:cs typeface="Arial" panose="020B0604020202020204" pitchFamily="34" charset="0"/>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10</a:t>
            </a:fld>
            <a:endParaRPr lang="en-US" dirty="0"/>
          </a:p>
        </p:txBody>
      </p:sp>
    </p:spTree>
    <p:custDataLst>
      <p:tags r:id="rId1"/>
    </p:custDataLst>
    <p:extLst>
      <p:ext uri="{BB962C8B-B14F-4D97-AF65-F5344CB8AC3E}">
        <p14:creationId xmlns:p14="http://schemas.microsoft.com/office/powerpoint/2010/main" val="3606853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326570"/>
          </a:xfrm>
        </p:spPr>
        <p:txBody>
          <a:bodyPr>
            <a:normAutofit fontScale="90000"/>
          </a:bodyPr>
          <a:lstStyle/>
          <a:p>
            <a:r>
              <a:rPr lang="en-US" dirty="0"/>
              <a:t/>
            </a:r>
            <a:br>
              <a:rPr lang="en-US" dirty="0"/>
            </a:br>
            <a:r>
              <a:rPr lang="en-US" dirty="0"/>
              <a:t> </a:t>
            </a:r>
            <a:r>
              <a:rPr lang="ru-RU" b="1" dirty="0"/>
              <a:t>Вас могут попросить дать детям...</a:t>
            </a:r>
            <a:endParaRPr lang="en-US" b="1" dirty="0"/>
          </a:p>
        </p:txBody>
      </p:sp>
      <p:sp>
        <p:nvSpPr>
          <p:cNvPr id="3" name="Content Placeholder 2"/>
          <p:cNvSpPr>
            <a:spLocks noGrp="1"/>
          </p:cNvSpPr>
          <p:nvPr>
            <p:ph idx="1"/>
          </p:nvPr>
        </p:nvSpPr>
        <p:spPr>
          <a:xfrm>
            <a:off x="205932" y="1147989"/>
            <a:ext cx="8732136" cy="5573486"/>
          </a:xfrm>
        </p:spPr>
        <p:txBody>
          <a:bodyPr>
            <a:normAutofit lnSpcReduction="10000"/>
          </a:bodyPr>
          <a:lstStyle/>
          <a:p>
            <a:pPr lvl="0"/>
            <a:r>
              <a:rPr lang="ru-RU" sz="3600" dirty="0">
                <a:solidFill>
                  <a:srgbClr val="0072BC"/>
                </a:solidFill>
                <a:latin typeface="+mj-lt"/>
              </a:rPr>
              <a:t>Лекарства, назначенные по рецепту</a:t>
            </a:r>
            <a:r>
              <a:rPr lang="ru-RU" sz="3600" dirty="0">
                <a:latin typeface="+mj-lt"/>
              </a:rPr>
              <a:t>: выписываются медицинским работником для лечения конкретной болезни у конкретного ребёнка и фасуются фармацевтом.</a:t>
            </a:r>
          </a:p>
          <a:p>
            <a:pPr lvl="0"/>
            <a:r>
              <a:rPr lang="ru-RU" sz="3600" dirty="0">
                <a:solidFill>
                  <a:srgbClr val="0072BC"/>
                </a:solidFill>
                <a:latin typeface="+mj-lt"/>
              </a:rPr>
              <a:t>Препараты, приобретённые без рецепта («в розницу»): </a:t>
            </a:r>
            <a:r>
              <a:rPr lang="ru-RU" sz="3600" dirty="0">
                <a:latin typeface="+mj-lt"/>
              </a:rPr>
              <a:t>рекомендуются ребёнку медицинским работником и могут быть куплены без рецепта.</a:t>
            </a:r>
            <a:endParaRPr lang="en-US" sz="36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100</a:t>
            </a:fld>
            <a:endParaRPr lang="en-US" dirty="0"/>
          </a:p>
        </p:txBody>
      </p:sp>
    </p:spTree>
    <p:custDataLst>
      <p:tags r:id="rId1"/>
    </p:custDataLst>
    <p:extLst>
      <p:ext uri="{BB962C8B-B14F-4D97-AF65-F5344CB8AC3E}">
        <p14:creationId xmlns:p14="http://schemas.microsoft.com/office/powerpoint/2010/main" val="41144232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6171"/>
          </a:xfrm>
        </p:spPr>
        <p:txBody>
          <a:bodyPr>
            <a:normAutofit/>
          </a:bodyPr>
          <a:lstStyle/>
          <a:p>
            <a:r>
              <a:rPr lang="ru-RU" sz="4000" b="1" dirty="0"/>
              <a:t>Получение медикаментов</a:t>
            </a:r>
            <a:endParaRPr lang="en-US" sz="4000" b="1" dirty="0"/>
          </a:p>
        </p:txBody>
      </p:sp>
      <p:sp>
        <p:nvSpPr>
          <p:cNvPr id="3" name="Content Placeholder 2"/>
          <p:cNvSpPr>
            <a:spLocks noGrp="1"/>
          </p:cNvSpPr>
          <p:nvPr>
            <p:ph idx="1"/>
          </p:nvPr>
        </p:nvSpPr>
        <p:spPr>
          <a:xfrm>
            <a:off x="228600" y="936171"/>
            <a:ext cx="8697686" cy="5399315"/>
          </a:xfrm>
        </p:spPr>
        <p:txBody>
          <a:bodyPr>
            <a:normAutofit/>
          </a:bodyPr>
          <a:lstStyle/>
          <a:p>
            <a:pPr lvl="0"/>
            <a:r>
              <a:rPr lang="ru-RU" sz="3600" dirty="0">
                <a:latin typeface="+mj-lt"/>
              </a:rPr>
              <a:t>Удостоверьтесь, что у вас есть письменные инструкции и подписанное согласие родителя или законного опекуна.</a:t>
            </a:r>
          </a:p>
          <a:p>
            <a:pPr lvl="0"/>
            <a:r>
              <a:rPr lang="ru-RU" sz="3600" dirty="0">
                <a:latin typeface="+mj-lt"/>
              </a:rPr>
              <a:t>Убедитесь, что лекарство не вскрыто и находится в оригинальной упаковке, что имеется этикетка с рецептурной записью или инструкциями производителя.</a:t>
            </a:r>
            <a:endParaRPr lang="en-US" sz="36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101</a:t>
            </a:fld>
            <a:endParaRPr lang="en-US" dirty="0"/>
          </a:p>
        </p:txBody>
      </p:sp>
    </p:spTree>
    <p:custDataLst>
      <p:tags r:id="rId1"/>
    </p:custDataLst>
    <p:extLst>
      <p:ext uri="{BB962C8B-B14F-4D97-AF65-F5344CB8AC3E}">
        <p14:creationId xmlns:p14="http://schemas.microsoft.com/office/powerpoint/2010/main" val="29057484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51114"/>
          </a:xfrm>
        </p:spPr>
        <p:txBody>
          <a:bodyPr>
            <a:normAutofit/>
          </a:bodyPr>
          <a:lstStyle/>
          <a:p>
            <a:r>
              <a:rPr lang="ru-RU" sz="4000" b="1" dirty="0"/>
              <a:t>Хранение медикаментов</a:t>
            </a:r>
            <a:endParaRPr lang="en-US" sz="4000" dirty="0"/>
          </a:p>
        </p:txBody>
      </p:sp>
      <p:sp>
        <p:nvSpPr>
          <p:cNvPr id="3" name="Content Placeholder 2"/>
          <p:cNvSpPr>
            <a:spLocks noGrp="1"/>
          </p:cNvSpPr>
          <p:nvPr>
            <p:ph idx="1"/>
          </p:nvPr>
        </p:nvSpPr>
        <p:spPr>
          <a:xfrm>
            <a:off x="118334" y="751115"/>
            <a:ext cx="8918091" cy="5540828"/>
          </a:xfrm>
        </p:spPr>
        <p:txBody>
          <a:bodyPr>
            <a:noAutofit/>
          </a:bodyPr>
          <a:lstStyle/>
          <a:p>
            <a:r>
              <a:rPr lang="ru-RU" sz="3500" dirty="0">
                <a:latin typeface="+mj-lt"/>
              </a:rPr>
              <a:t>Убедитесь, что все лекарства хранятся в безопасном месте, </a:t>
            </a:r>
            <a:r>
              <a:rPr lang="ru-RU" sz="3500" dirty="0">
                <a:solidFill>
                  <a:srgbClr val="C00000"/>
                </a:solidFill>
                <a:latin typeface="+mj-lt"/>
              </a:rPr>
              <a:t>вне досягаемости детей</a:t>
            </a:r>
            <a:r>
              <a:rPr lang="ru-RU" sz="3500" dirty="0">
                <a:latin typeface="+mj-lt"/>
              </a:rPr>
              <a:t>.</a:t>
            </a:r>
          </a:p>
          <a:p>
            <a:r>
              <a:rPr lang="ru-RU" sz="3500" dirty="0">
                <a:latin typeface="+mj-lt"/>
              </a:rPr>
              <a:t>Храните лекарства согласно инструкциям на этикетке. Например, некоторые лекарства должны быть охлаждены, а некоторые должны храниться в тёмном месте.</a:t>
            </a:r>
          </a:p>
          <a:p>
            <a:r>
              <a:rPr lang="ru-RU" sz="3500" dirty="0">
                <a:latin typeface="+mj-lt"/>
              </a:rPr>
              <a:t>Храните лекарства подальше от продуктов питания.</a:t>
            </a:r>
            <a:endParaRPr lang="en-US" sz="35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102</a:t>
            </a:fld>
            <a:endParaRPr lang="en-US" dirty="0"/>
          </a:p>
        </p:txBody>
      </p:sp>
    </p:spTree>
    <p:custDataLst>
      <p:tags r:id="rId1"/>
    </p:custDataLst>
    <p:extLst>
      <p:ext uri="{BB962C8B-B14F-4D97-AF65-F5344CB8AC3E}">
        <p14:creationId xmlns:p14="http://schemas.microsoft.com/office/powerpoint/2010/main" val="38735333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49087"/>
          </a:xfrm>
        </p:spPr>
        <p:txBody>
          <a:bodyPr>
            <a:normAutofit/>
          </a:bodyPr>
          <a:lstStyle/>
          <a:p>
            <a:r>
              <a:rPr lang="ru-RU" sz="4000" b="1" dirty="0"/>
              <a:t>Приём лекарств</a:t>
            </a:r>
          </a:p>
        </p:txBody>
      </p:sp>
      <p:sp>
        <p:nvSpPr>
          <p:cNvPr id="3" name="Content Placeholder 2"/>
          <p:cNvSpPr>
            <a:spLocks noGrp="1"/>
          </p:cNvSpPr>
          <p:nvPr>
            <p:ph idx="1"/>
          </p:nvPr>
        </p:nvSpPr>
        <p:spPr>
          <a:xfrm>
            <a:off x="129092" y="707571"/>
            <a:ext cx="8864301" cy="5551716"/>
          </a:xfrm>
        </p:spPr>
        <p:txBody>
          <a:bodyPr>
            <a:noAutofit/>
          </a:bodyPr>
          <a:lstStyle/>
          <a:p>
            <a:r>
              <a:rPr lang="ru-RU" sz="3600" dirty="0">
                <a:latin typeface="+mj-lt"/>
              </a:rPr>
              <a:t>Воспитателям, дающим детям медикаменты, необходимо понять, как давать конкретное лекарство конкретному ребёнку.</a:t>
            </a:r>
          </a:p>
          <a:p>
            <a:r>
              <a:rPr lang="ru-RU" sz="3600" dirty="0">
                <a:latin typeface="+mj-lt"/>
              </a:rPr>
              <a:t>Всегда следуйте принципу 5 «правильностей» приёма лекарств: «Правильный ребёнок, правильное лекарство, правильная доза, правильный путь введения в организм, правильное время»</a:t>
            </a:r>
            <a:r>
              <a:rPr lang="en-US" sz="3600" dirty="0">
                <a:latin typeface="+mj-lt"/>
              </a:rPr>
              <a:t>.</a:t>
            </a:r>
          </a:p>
        </p:txBody>
      </p:sp>
      <p:sp>
        <p:nvSpPr>
          <p:cNvPr id="4" name="Slide Number Placeholder 3"/>
          <p:cNvSpPr>
            <a:spLocks noGrp="1"/>
          </p:cNvSpPr>
          <p:nvPr>
            <p:ph type="sldNum" sz="quarter" idx="12"/>
          </p:nvPr>
        </p:nvSpPr>
        <p:spPr/>
        <p:txBody>
          <a:bodyPr/>
          <a:lstStyle/>
          <a:p>
            <a:fld id="{CB33E0CC-5607-D04B-A532-B6F1E80001DA}" type="slidenum">
              <a:rPr lang="en-US" smtClean="0"/>
              <a:pPr/>
              <a:t>103</a:t>
            </a:fld>
            <a:endParaRPr lang="en-US" dirty="0"/>
          </a:p>
        </p:txBody>
      </p:sp>
    </p:spTree>
    <p:custDataLst>
      <p:tags r:id="rId1"/>
    </p:custDataLst>
    <p:extLst>
      <p:ext uri="{BB962C8B-B14F-4D97-AF65-F5344CB8AC3E}">
        <p14:creationId xmlns:p14="http://schemas.microsoft.com/office/powerpoint/2010/main" val="36815555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rose1\Pictures\medicationEN102504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4080" y="0"/>
            <a:ext cx="4815839" cy="6229717"/>
          </a:xfrm>
          <a:prstGeom prst="rect">
            <a:avLst/>
          </a:prstGeom>
          <a:noFill/>
          <a:ln>
            <a:solidFill>
              <a:srgbClr val="F7941E"/>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B33E0CC-5607-D04B-A532-B6F1E80001DA}" type="slidenum">
              <a:rPr lang="en-US" smtClean="0"/>
              <a:pPr/>
              <a:t>104</a:t>
            </a:fld>
            <a:endParaRPr lang="en-US" dirty="0"/>
          </a:p>
        </p:txBody>
      </p:sp>
    </p:spTree>
    <p:custDataLst>
      <p:tags r:id="rId1"/>
    </p:custDataLst>
    <p:extLst>
      <p:ext uri="{BB962C8B-B14F-4D97-AF65-F5344CB8AC3E}">
        <p14:creationId xmlns:p14="http://schemas.microsoft.com/office/powerpoint/2010/main" val="1059492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850572"/>
          </a:xfrm>
        </p:spPr>
        <p:txBody>
          <a:bodyPr>
            <a:normAutofit fontScale="90000"/>
          </a:bodyPr>
          <a:lstStyle/>
          <a:p>
            <a:r>
              <a:rPr lang="ru-RU" b="1" dirty="0"/>
              <a:t>Ведение документации в отношении администрирования лекарств</a:t>
            </a:r>
            <a:endParaRPr lang="en-US" b="1" dirty="0"/>
          </a:p>
        </p:txBody>
      </p:sp>
      <p:sp>
        <p:nvSpPr>
          <p:cNvPr id="3" name="Content Placeholder 2"/>
          <p:cNvSpPr>
            <a:spLocks noGrp="1"/>
          </p:cNvSpPr>
          <p:nvPr>
            <p:ph idx="1"/>
          </p:nvPr>
        </p:nvSpPr>
        <p:spPr>
          <a:xfrm>
            <a:off x="216689" y="2220446"/>
            <a:ext cx="8710621" cy="4354286"/>
          </a:xfrm>
        </p:spPr>
        <p:txBody>
          <a:bodyPr>
            <a:normAutofit/>
          </a:bodyPr>
          <a:lstStyle/>
          <a:p>
            <a:pPr marL="0" lvl="0" indent="0">
              <a:buNone/>
            </a:pPr>
            <a:r>
              <a:rPr lang="ru-RU" sz="3600" dirty="0">
                <a:latin typeface="+mj-lt"/>
              </a:rPr>
              <a:t>Записывайте следующие данные:</a:t>
            </a:r>
            <a:endParaRPr lang="en-US" sz="3600" dirty="0">
              <a:latin typeface="+mj-lt"/>
            </a:endParaRPr>
          </a:p>
          <a:p>
            <a:pPr lvl="0"/>
            <a:r>
              <a:rPr lang="ru-RU" sz="3600" dirty="0">
                <a:latin typeface="+mj-lt"/>
              </a:rPr>
              <a:t>название лекарства</a:t>
            </a:r>
          </a:p>
          <a:p>
            <a:pPr lvl="0"/>
            <a:r>
              <a:rPr lang="ru-RU" sz="3600" dirty="0">
                <a:latin typeface="+mj-lt"/>
              </a:rPr>
              <a:t>имя ребёнка, получающего лекарство</a:t>
            </a:r>
          </a:p>
          <a:p>
            <a:pPr lvl="0"/>
            <a:r>
              <a:rPr lang="ru-RU" sz="3600" dirty="0">
                <a:latin typeface="+mj-lt"/>
              </a:rPr>
              <a:t>имя сотрудника, дающего лекарство</a:t>
            </a:r>
          </a:p>
          <a:p>
            <a:pPr lvl="0"/>
            <a:r>
              <a:rPr lang="ru-RU" sz="3600" dirty="0">
                <a:latin typeface="+mj-lt"/>
              </a:rPr>
              <a:t>дата, время и доза данного лекарства</a:t>
            </a:r>
            <a:endParaRPr lang="en-US" sz="36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105</a:t>
            </a:fld>
            <a:endParaRPr lang="en-US" dirty="0"/>
          </a:p>
        </p:txBody>
      </p:sp>
    </p:spTree>
    <p:custDataLst>
      <p:tags r:id="rId1"/>
    </p:custDataLst>
    <p:extLst>
      <p:ext uri="{BB962C8B-B14F-4D97-AF65-F5344CB8AC3E}">
        <p14:creationId xmlns:p14="http://schemas.microsoft.com/office/powerpoint/2010/main" val="26737902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839687"/>
          </a:xfrm>
        </p:spPr>
        <p:txBody>
          <a:bodyPr>
            <a:normAutofit fontScale="90000"/>
          </a:bodyPr>
          <a:lstStyle/>
          <a:p>
            <a:r>
              <a:rPr lang="ru-RU" b="1" dirty="0"/>
              <a:t>Планирование ухода за детьми с особыми потребностями в области здравоохранения</a:t>
            </a:r>
            <a:endParaRPr lang="en-US" b="1" dirty="0"/>
          </a:p>
        </p:txBody>
      </p:sp>
      <p:sp>
        <p:nvSpPr>
          <p:cNvPr id="3" name="Content Placeholder 2"/>
          <p:cNvSpPr>
            <a:spLocks noGrp="1"/>
          </p:cNvSpPr>
          <p:nvPr>
            <p:ph idx="1"/>
          </p:nvPr>
        </p:nvSpPr>
        <p:spPr>
          <a:xfrm>
            <a:off x="195046" y="2042139"/>
            <a:ext cx="8753907" cy="4563201"/>
          </a:xfrm>
        </p:spPr>
        <p:txBody>
          <a:bodyPr>
            <a:noAutofit/>
          </a:bodyPr>
          <a:lstStyle/>
          <a:p>
            <a:r>
              <a:rPr lang="ru-RU" sz="3400" dirty="0">
                <a:latin typeface="+mj-lt"/>
              </a:rPr>
              <a:t>Вам понадобится письменный план ухода за каждым ребёнком с особыми потребностями в области здравоохранения</a:t>
            </a:r>
          </a:p>
          <a:p>
            <a:r>
              <a:rPr lang="ru-RU" sz="3400" dirty="0">
                <a:latin typeface="+mj-lt"/>
              </a:rPr>
              <a:t>См. форму «План специализированного медицинского обслуживания (</a:t>
            </a:r>
            <a:r>
              <a:rPr lang="en-US" sz="3400" dirty="0">
                <a:latin typeface="+mj-lt"/>
              </a:rPr>
              <a:t>Special Health Care Plan</a:t>
            </a:r>
            <a:r>
              <a:rPr lang="ru-RU" sz="3400" dirty="0">
                <a:latin typeface="+mj-lt"/>
              </a:rPr>
              <a:t> - </a:t>
            </a:r>
            <a:r>
              <a:rPr lang="en-US" sz="3400" dirty="0">
                <a:latin typeface="+mj-lt"/>
              </a:rPr>
              <a:t>CCHP</a:t>
            </a:r>
            <a:r>
              <a:rPr lang="ru-RU" sz="3400" dirty="0">
                <a:latin typeface="+mj-lt"/>
              </a:rPr>
              <a:t>)»</a:t>
            </a:r>
            <a:endParaRPr lang="en-US" sz="3400" dirty="0">
              <a:latin typeface="+mj-lt"/>
            </a:endParaRPr>
          </a:p>
          <a:p>
            <a:pPr marL="0" indent="0">
              <a:buNone/>
            </a:pPr>
            <a:endParaRPr lang="en-US" sz="2000" dirty="0">
              <a:latin typeface="+mj-lt"/>
            </a:endParaRPr>
          </a:p>
          <a:p>
            <a:pPr marL="0" indent="0">
              <a:buNone/>
            </a:pPr>
            <a:endParaRPr lang="en-US" sz="20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106</a:t>
            </a:fld>
            <a:endParaRPr lang="en-US" dirty="0"/>
          </a:p>
        </p:txBody>
      </p:sp>
    </p:spTree>
    <p:custDataLst>
      <p:tags r:id="rId1"/>
    </p:custDataLst>
    <p:extLst>
      <p:ext uri="{BB962C8B-B14F-4D97-AF65-F5344CB8AC3E}">
        <p14:creationId xmlns:p14="http://schemas.microsoft.com/office/powerpoint/2010/main" val="29125537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72886"/>
          </a:xfrm>
        </p:spPr>
        <p:txBody>
          <a:bodyPr>
            <a:normAutofit/>
          </a:bodyPr>
          <a:lstStyle/>
          <a:p>
            <a:r>
              <a:rPr lang="ru-RU" sz="4000" b="1" dirty="0"/>
              <a:t>Дети со специальными нуждами</a:t>
            </a:r>
            <a:endParaRPr lang="en-US" sz="4000" b="1" dirty="0"/>
          </a:p>
        </p:txBody>
      </p:sp>
      <p:sp>
        <p:nvSpPr>
          <p:cNvPr id="3" name="Content Placeholder 2"/>
          <p:cNvSpPr>
            <a:spLocks noGrp="1"/>
          </p:cNvSpPr>
          <p:nvPr>
            <p:ph idx="1"/>
          </p:nvPr>
        </p:nvSpPr>
        <p:spPr>
          <a:xfrm>
            <a:off x="182880" y="772886"/>
            <a:ext cx="8788998" cy="5573485"/>
          </a:xfrm>
        </p:spPr>
        <p:txBody>
          <a:bodyPr>
            <a:normAutofit lnSpcReduction="10000"/>
          </a:bodyPr>
          <a:lstStyle/>
          <a:p>
            <a:pPr marL="0" indent="0">
              <a:buNone/>
            </a:pPr>
            <a:r>
              <a:rPr lang="ru-RU" dirty="0">
                <a:latin typeface="+mj-lt"/>
              </a:rPr>
              <a:t>Уход за ребёнком со специальными нуждами может потребовать дополнительной поддержки и ресурсов от следующих специалистов:</a:t>
            </a:r>
            <a:endParaRPr lang="en-US" dirty="0">
              <a:latin typeface="+mj-lt"/>
            </a:endParaRPr>
          </a:p>
          <a:p>
            <a:r>
              <a:rPr lang="ru-RU" dirty="0">
                <a:latin typeface="+mj-lt"/>
              </a:rPr>
              <a:t>эксперты по включению детей со специальными нуждами в работу детсада</a:t>
            </a:r>
          </a:p>
          <a:p>
            <a:r>
              <a:rPr lang="ru-RU" dirty="0">
                <a:latin typeface="+mj-lt"/>
              </a:rPr>
              <a:t>консультанты по психическому здоровью</a:t>
            </a:r>
          </a:p>
          <a:p>
            <a:r>
              <a:rPr lang="ru-RU" dirty="0">
                <a:latin typeface="+mj-lt"/>
              </a:rPr>
              <a:t>терапевты</a:t>
            </a:r>
          </a:p>
          <a:p>
            <a:r>
              <a:rPr lang="ru-RU" dirty="0">
                <a:latin typeface="+mj-lt"/>
              </a:rPr>
              <a:t>социальные работники</a:t>
            </a:r>
          </a:p>
          <a:p>
            <a:r>
              <a:rPr lang="ru-RU" dirty="0">
                <a:latin typeface="+mj-lt"/>
              </a:rPr>
              <a:t>родители ребёнка</a:t>
            </a:r>
          </a:p>
          <a:p>
            <a:r>
              <a:rPr lang="ru-RU" dirty="0">
                <a:latin typeface="+mj-lt"/>
              </a:rPr>
              <a:t>медицинские работники</a:t>
            </a:r>
            <a:endParaRPr lang="en-US" dirty="0">
              <a:latin typeface="+mj-lt"/>
            </a:endParaRPr>
          </a:p>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107</a:t>
            </a:fld>
            <a:endParaRPr lang="en-US" dirty="0"/>
          </a:p>
        </p:txBody>
      </p:sp>
    </p:spTree>
    <p:custDataLst>
      <p:tags r:id="rId1"/>
    </p:custDataLst>
    <p:extLst>
      <p:ext uri="{BB962C8B-B14F-4D97-AF65-F5344CB8AC3E}">
        <p14:creationId xmlns:p14="http://schemas.microsoft.com/office/powerpoint/2010/main" val="5705888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0918"/>
          </a:xfrm>
        </p:spPr>
        <p:txBody>
          <a:bodyPr>
            <a:normAutofit fontScale="90000"/>
          </a:bodyPr>
          <a:lstStyle/>
          <a:p>
            <a:r>
              <a:rPr lang="ru-RU" b="1" dirty="0"/>
              <a:t>Дополнительные медицинские услуги </a:t>
            </a:r>
            <a:r>
              <a:rPr lang="en-US" b="1" dirty="0"/>
              <a:t>(IMS)</a:t>
            </a:r>
          </a:p>
        </p:txBody>
      </p:sp>
      <p:sp>
        <p:nvSpPr>
          <p:cNvPr id="3" name="Content Placeholder 2"/>
          <p:cNvSpPr>
            <a:spLocks noGrp="1"/>
          </p:cNvSpPr>
          <p:nvPr>
            <p:ph idx="1"/>
          </p:nvPr>
        </p:nvSpPr>
        <p:spPr>
          <a:xfrm>
            <a:off x="107576" y="1387737"/>
            <a:ext cx="8875059" cy="4927002"/>
          </a:xfrm>
        </p:spPr>
        <p:txBody>
          <a:bodyPr>
            <a:normAutofit fontScale="92500" lnSpcReduction="20000"/>
          </a:bodyPr>
          <a:lstStyle/>
          <a:p>
            <a:pPr marL="457200" indent="-457200">
              <a:spcBef>
                <a:spcPts val="1200"/>
              </a:spcBef>
              <a:buFont typeface="Arial" panose="020B0604020202020204" pitchFamily="34" charset="0"/>
              <a:buChar char="•"/>
            </a:pPr>
            <a:r>
              <a:rPr lang="ru-RU" sz="3300" dirty="0">
                <a:latin typeface="+mj-lt"/>
              </a:rPr>
              <a:t>Немедицинский персонал может давать детям лекарства, при условии выполнения определённых правил</a:t>
            </a:r>
            <a:endParaRPr lang="en-US" sz="3300" dirty="0">
              <a:latin typeface="+mj-lt"/>
            </a:endParaRPr>
          </a:p>
          <a:p>
            <a:pPr marL="457200" lvl="0" indent="-457200">
              <a:spcBef>
                <a:spcPts val="1200"/>
              </a:spcBef>
              <a:buClr>
                <a:srgbClr val="46B7C9"/>
              </a:buClr>
              <a:buFont typeface="Arial" panose="020B0604020202020204" pitchFamily="34" charset="0"/>
              <a:buChar char="•"/>
            </a:pPr>
            <a:r>
              <a:rPr lang="ru-RU" sz="3300" dirty="0">
                <a:solidFill>
                  <a:srgbClr val="476BA7"/>
                </a:solidFill>
                <a:latin typeface="+mj-lt"/>
              </a:rPr>
              <a:t>Законы об инвалидности защищают право ребёнка не быть исключённым из детсада по причине инвалидности (например, необходимости в лечении)</a:t>
            </a:r>
            <a:endParaRPr lang="en-US" sz="3300" dirty="0">
              <a:solidFill>
                <a:srgbClr val="476BA7"/>
              </a:solidFill>
              <a:latin typeface="+mj-lt"/>
            </a:endParaRPr>
          </a:p>
          <a:p>
            <a:pPr marL="457200" indent="-457200">
              <a:spcBef>
                <a:spcPts val="1200"/>
              </a:spcBef>
              <a:buFont typeface="Arial" panose="020B0604020202020204" pitchFamily="34" charset="0"/>
              <a:buChar char="•"/>
            </a:pPr>
            <a:r>
              <a:rPr lang="ru-RU" sz="3300" dirty="0">
                <a:latin typeface="+mj-lt"/>
              </a:rPr>
              <a:t>Агентство по лицензированию приняло правила безопасного администрирования лекарств и других процедур</a:t>
            </a:r>
            <a:endParaRPr lang="en-US" sz="3300" dirty="0">
              <a:latin typeface="+mj-lt"/>
            </a:endParaRPr>
          </a:p>
          <a:p>
            <a:pPr marL="457200" indent="-457200">
              <a:spcBef>
                <a:spcPts val="1200"/>
              </a:spcBef>
              <a:buFont typeface="Arial" panose="020B0604020202020204" pitchFamily="34" charset="0"/>
              <a:buChar char="•"/>
            </a:pPr>
            <a:r>
              <a:rPr lang="en-US" sz="3300" dirty="0">
                <a:latin typeface="+mj-lt"/>
                <a:hlinkClick r:id="rId3"/>
              </a:rPr>
              <a:t>http://ccld.ca.gov/res/pdf/15CCC-01.pdf</a:t>
            </a:r>
            <a:r>
              <a:rPr lang="en-US" sz="3300" dirty="0">
                <a:latin typeface="+mj-lt"/>
              </a:rPr>
              <a:t> </a:t>
            </a:r>
          </a:p>
          <a:p>
            <a:endParaRPr lang="en-US" dirty="0"/>
          </a:p>
        </p:txBody>
      </p:sp>
    </p:spTree>
    <p:custDataLst>
      <p:tags r:id="rId1"/>
    </p:custDataLst>
    <p:extLst>
      <p:ext uri="{BB962C8B-B14F-4D97-AF65-F5344CB8AC3E}">
        <p14:creationId xmlns:p14="http://schemas.microsoft.com/office/powerpoint/2010/main" val="5596777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0"/>
            <a:ext cx="9144000" cy="2103436"/>
          </a:xfrm>
        </p:spPr>
        <p:txBody>
          <a:bodyPr>
            <a:noAutofit/>
          </a:bodyPr>
          <a:lstStyle/>
          <a:p>
            <a:r>
              <a:rPr lang="ru-RU" sz="3600" b="1" dirty="0"/>
              <a:t>Для безопасного предоставления </a:t>
            </a:r>
            <a:r>
              <a:rPr lang="ru-RU" sz="3600" b="1" dirty="0">
                <a:latin typeface="+mj-lt"/>
              </a:rPr>
              <a:t>дополнительных медицинских услуг (</a:t>
            </a:r>
            <a:r>
              <a:rPr lang="ru-RU" sz="3600" b="1" dirty="0"/>
              <a:t>IMS) план предоставления таких услуг должен содержать следующие пункты</a:t>
            </a:r>
            <a:endParaRPr lang="en-US" sz="3600" b="1" dirty="0"/>
          </a:p>
        </p:txBody>
      </p:sp>
      <p:sp>
        <p:nvSpPr>
          <p:cNvPr id="3" name="Content Placeholder 2"/>
          <p:cNvSpPr>
            <a:spLocks noGrp="1"/>
          </p:cNvSpPr>
          <p:nvPr>
            <p:ph idx="1"/>
          </p:nvPr>
        </p:nvSpPr>
        <p:spPr>
          <a:xfrm>
            <a:off x="118334" y="2353551"/>
            <a:ext cx="8907332" cy="4501759"/>
          </a:xfrm>
        </p:spPr>
        <p:txBody>
          <a:bodyPr>
            <a:normAutofit fontScale="85000" lnSpcReduction="10000"/>
          </a:bodyPr>
          <a:lstStyle/>
          <a:p>
            <a:pPr marL="457200" indent="-457200">
              <a:buFont typeface="Arial" pitchFamily="34" charset="0"/>
              <a:buChar char="•"/>
            </a:pPr>
            <a:r>
              <a:rPr lang="ru-RU" dirty="0">
                <a:latin typeface="+mj-lt"/>
              </a:rPr>
              <a:t>Тип дополнительных медицинских услуг, предоставляемых в вашем детсаду.</a:t>
            </a:r>
            <a:endParaRPr lang="en-US" dirty="0">
              <a:latin typeface="+mj-lt"/>
            </a:endParaRPr>
          </a:p>
          <a:p>
            <a:pPr marL="457200" indent="-457200">
              <a:buFont typeface="Arial" pitchFamily="34" charset="0"/>
              <a:buChar char="•"/>
            </a:pPr>
            <a:r>
              <a:rPr lang="ru-RU" dirty="0">
                <a:latin typeface="+mj-lt"/>
              </a:rPr>
              <a:t>Документы, которые вы будете хранить, и как вы будете общаться с семьями.</a:t>
            </a:r>
            <a:endParaRPr lang="en-US" dirty="0">
              <a:latin typeface="+mj-lt"/>
            </a:endParaRPr>
          </a:p>
          <a:p>
            <a:pPr marL="457200" indent="-457200">
              <a:buFont typeface="Arial" pitchFamily="34" charset="0"/>
              <a:buChar char="•"/>
            </a:pPr>
            <a:r>
              <a:rPr lang="ru-RU" dirty="0">
                <a:latin typeface="+mj-lt"/>
              </a:rPr>
              <a:t>План безопасного хранения и транспортировки (при необходимости) лекарств/оборудования.</a:t>
            </a:r>
            <a:endParaRPr lang="en-US" dirty="0">
              <a:latin typeface="+mj-lt"/>
            </a:endParaRPr>
          </a:p>
          <a:p>
            <a:pPr marL="457200" indent="-457200">
              <a:buFont typeface="Arial" pitchFamily="34" charset="0"/>
              <a:buChar char="•"/>
            </a:pPr>
            <a:r>
              <a:rPr lang="ru-RU" dirty="0">
                <a:latin typeface="+mj-lt"/>
              </a:rPr>
              <a:t>План обучения сотрудника, в том числе резервного (в случае отсутствия основного сотрудника), и обучение сотрудников для обеспечения правильного предоставления </a:t>
            </a:r>
            <a:r>
              <a:rPr lang="ru-RU" sz="3200" dirty="0">
                <a:latin typeface="+mj-lt"/>
              </a:rPr>
              <a:t>IMS</a:t>
            </a:r>
            <a:r>
              <a:rPr lang="ru-RU" dirty="0">
                <a:latin typeface="+mj-lt"/>
              </a:rPr>
              <a:t>.</a:t>
            </a:r>
            <a:endParaRPr lang="en-US" dirty="0">
              <a:latin typeface="+mj-lt"/>
            </a:endParaRPr>
          </a:p>
          <a:p>
            <a:endParaRPr lang="en-US" dirty="0"/>
          </a:p>
        </p:txBody>
      </p:sp>
    </p:spTree>
    <p:custDataLst>
      <p:tags r:id="rId1"/>
    </p:custDataLst>
    <p:extLst>
      <p:ext uri="{BB962C8B-B14F-4D97-AF65-F5344CB8AC3E}">
        <p14:creationId xmlns:p14="http://schemas.microsoft.com/office/powerpoint/2010/main" val="2679024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b="1" dirty="0"/>
              <a:t/>
            </a:r>
            <a:br>
              <a:rPr lang="en-US" b="1" dirty="0"/>
            </a:br>
            <a:r>
              <a:rPr lang="ru-RU" b="1" dirty="0"/>
              <a:t>Будь здоров</a:t>
            </a:r>
            <a:r>
              <a:rPr lang="en-US" b="1" dirty="0"/>
              <a:t>!</a:t>
            </a:r>
            <a:br>
              <a:rPr lang="en-US" b="1" dirty="0"/>
            </a:br>
            <a:r>
              <a:rPr lang="en-US" dirty="0"/>
              <a:t/>
            </a:r>
            <a:br>
              <a:rPr lang="en-US" dirty="0"/>
            </a:br>
            <a:endParaRPr lang="en-US" dirty="0"/>
          </a:p>
        </p:txBody>
      </p:sp>
      <p:pic>
        <p:nvPicPr>
          <p:cNvPr id="4" name="Content Placeholder 3"/>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818357" y="1669094"/>
            <a:ext cx="3507288" cy="3519814"/>
          </a:xfrm>
          <a:prstGeom prst="rect">
            <a:avLst/>
          </a:prstGeo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100000" b="100000"/>
            </a:path>
            <a:tileRect t="-100000" r="-100000"/>
          </a:gradFill>
        </p:spPr>
      </p:pic>
      <p:sp>
        <p:nvSpPr>
          <p:cNvPr id="3" name="Slide Number Placeholder 2"/>
          <p:cNvSpPr>
            <a:spLocks noGrp="1"/>
          </p:cNvSpPr>
          <p:nvPr>
            <p:ph type="sldNum" sz="quarter" idx="12"/>
          </p:nvPr>
        </p:nvSpPr>
        <p:spPr/>
        <p:txBody>
          <a:bodyPr/>
          <a:lstStyle/>
          <a:p>
            <a:fld id="{CB33E0CC-5607-D04B-A532-B6F1E80001DA}" type="slidenum">
              <a:rPr lang="en-US" smtClean="0"/>
              <a:pPr/>
              <a:t>11</a:t>
            </a:fld>
            <a:endParaRPr lang="en-US" dirty="0"/>
          </a:p>
        </p:txBody>
      </p:sp>
    </p:spTree>
    <p:custDataLst>
      <p:tags r:id="rId1"/>
    </p:custDataLst>
    <p:extLst>
      <p:ext uri="{BB962C8B-B14F-4D97-AF65-F5344CB8AC3E}">
        <p14:creationId xmlns:p14="http://schemas.microsoft.com/office/powerpoint/2010/main" val="11078476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74"/>
            <a:ext cx="9144000" cy="1262743"/>
          </a:xfrm>
        </p:spPr>
        <p:txBody>
          <a:bodyPr>
            <a:noAutofit/>
          </a:bodyPr>
          <a:lstStyle/>
          <a:p>
            <a:r>
              <a:rPr lang="ru-RU" sz="3600" b="1" dirty="0"/>
              <a:t>Правила и практика предоставления неотложной помощи</a:t>
            </a:r>
            <a:endParaRPr lang="en-US" sz="3600" b="1" dirty="0"/>
          </a:p>
        </p:txBody>
      </p:sp>
      <p:sp>
        <p:nvSpPr>
          <p:cNvPr id="3" name="Content Placeholder 2"/>
          <p:cNvSpPr>
            <a:spLocks noGrp="1"/>
          </p:cNvSpPr>
          <p:nvPr>
            <p:ph idx="1"/>
          </p:nvPr>
        </p:nvSpPr>
        <p:spPr>
          <a:xfrm>
            <a:off x="283028" y="1366221"/>
            <a:ext cx="8577943" cy="4840941"/>
          </a:xfrm>
          <a:ln>
            <a:solidFill>
              <a:srgbClr val="D90F81"/>
            </a:solidFill>
          </a:ln>
        </p:spPr>
        <p:txBody>
          <a:bodyPr>
            <a:normAutofit fontScale="85000" lnSpcReduction="20000"/>
          </a:bodyPr>
          <a:lstStyle/>
          <a:p>
            <a:pPr marL="0" indent="0">
              <a:buNone/>
            </a:pPr>
            <a:r>
              <a:rPr lang="ru-RU" dirty="0">
                <a:latin typeface="+mj-lt"/>
              </a:rPr>
              <a:t>Дайте семьям знать о том, что вы обучены оказанию первой помощи и СЛР (сердечно-лёгочная реанимация), и в случае чрезвычайной ситуации вы будете поступать следующим образом:</a:t>
            </a:r>
            <a:endParaRPr lang="en-US" dirty="0">
              <a:latin typeface="+mj-lt"/>
            </a:endParaRPr>
          </a:p>
          <a:p>
            <a:pPr lvl="0"/>
            <a:r>
              <a:rPr lang="ru-RU" dirty="0">
                <a:latin typeface="+mj-lt"/>
              </a:rPr>
              <a:t>Быстро оц</a:t>
            </a:r>
            <a:r>
              <a:rPr lang="ru-RU" b="1" i="1" dirty="0">
                <a:latin typeface="+mj-lt"/>
              </a:rPr>
              <a:t>е</a:t>
            </a:r>
            <a:r>
              <a:rPr lang="ru-RU" dirty="0">
                <a:latin typeface="+mj-lt"/>
              </a:rPr>
              <a:t>ните состояние здоровья ребёнка</a:t>
            </a:r>
          </a:p>
          <a:p>
            <a:pPr lvl="0"/>
            <a:r>
              <a:rPr lang="ru-RU" dirty="0">
                <a:latin typeface="+mj-lt"/>
              </a:rPr>
              <a:t>При необходимости в</a:t>
            </a:r>
            <a:r>
              <a:rPr lang="ru-RU" b="1" i="1" dirty="0">
                <a:latin typeface="+mj-lt"/>
              </a:rPr>
              <a:t>ы</a:t>
            </a:r>
            <a:r>
              <a:rPr lang="ru-RU" dirty="0">
                <a:latin typeface="+mj-lt"/>
              </a:rPr>
              <a:t>зовете 9-1-1 или другую соответствующую экстренную помощь</a:t>
            </a:r>
          </a:p>
          <a:p>
            <a:pPr lvl="0"/>
            <a:r>
              <a:rPr lang="ru-RU" dirty="0">
                <a:latin typeface="+mj-lt"/>
              </a:rPr>
              <a:t>Ок</a:t>
            </a:r>
            <a:r>
              <a:rPr lang="ru-RU" b="1" i="1" dirty="0">
                <a:latin typeface="+mj-lt"/>
              </a:rPr>
              <a:t>а</a:t>
            </a:r>
            <a:r>
              <a:rPr lang="ru-RU" dirty="0">
                <a:latin typeface="+mj-lt"/>
              </a:rPr>
              <a:t>жете первую помощь и СЛР, если необходимо</a:t>
            </a:r>
          </a:p>
          <a:p>
            <a:pPr lvl="0"/>
            <a:r>
              <a:rPr lang="ru-RU" dirty="0">
                <a:latin typeface="+mj-lt"/>
              </a:rPr>
              <a:t>Св</a:t>
            </a:r>
            <a:r>
              <a:rPr lang="ru-RU" b="1" i="1" dirty="0">
                <a:latin typeface="+mj-lt"/>
              </a:rPr>
              <a:t>я</a:t>
            </a:r>
            <a:r>
              <a:rPr lang="ru-RU" dirty="0">
                <a:latin typeface="+mj-lt"/>
              </a:rPr>
              <a:t>жетесь с семьёй или лицом, которому разрешено звонить в чрезвычайной ситуации</a:t>
            </a:r>
          </a:p>
          <a:p>
            <a:pPr lvl="0"/>
            <a:r>
              <a:rPr lang="ru-RU" dirty="0">
                <a:latin typeface="+mj-lt"/>
              </a:rPr>
              <a:t>Позвон</a:t>
            </a:r>
            <a:r>
              <a:rPr lang="ru-RU" b="1" i="1" dirty="0">
                <a:latin typeface="+mj-lt"/>
              </a:rPr>
              <a:t>и</a:t>
            </a:r>
            <a:r>
              <a:rPr lang="ru-RU" dirty="0">
                <a:latin typeface="+mj-lt"/>
              </a:rPr>
              <a:t>те в Центр контроля отравлений, если их ребёнок подвергся воздействию токсичных веществ</a:t>
            </a:r>
            <a:endParaRPr lang="en-US"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110</a:t>
            </a:fld>
            <a:endParaRPr lang="en-US" dirty="0"/>
          </a:p>
        </p:txBody>
      </p:sp>
    </p:spTree>
    <p:custDataLst>
      <p:tags r:id="rId1"/>
    </p:custDataLst>
    <p:extLst>
      <p:ext uri="{BB962C8B-B14F-4D97-AF65-F5344CB8AC3E}">
        <p14:creationId xmlns:p14="http://schemas.microsoft.com/office/powerpoint/2010/main" val="13863344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5029"/>
          </a:xfrm>
        </p:spPr>
        <p:txBody>
          <a:bodyPr>
            <a:normAutofit fontScale="90000"/>
          </a:bodyPr>
          <a:lstStyle/>
          <a:p>
            <a:r>
              <a:rPr lang="ru-RU" b="1" dirty="0"/>
              <a:t>Важные правила в отношении чрезвычайных ситуаций</a:t>
            </a:r>
            <a:endParaRPr lang="en-US" b="1" dirty="0"/>
          </a:p>
        </p:txBody>
      </p:sp>
      <p:sp>
        <p:nvSpPr>
          <p:cNvPr id="4" name="Content Placeholder 3"/>
          <p:cNvSpPr>
            <a:spLocks noGrp="1"/>
          </p:cNvSpPr>
          <p:nvPr>
            <p:ph sz="half" idx="1"/>
          </p:nvPr>
        </p:nvSpPr>
        <p:spPr>
          <a:xfrm>
            <a:off x="185057" y="1208314"/>
            <a:ext cx="4310744" cy="5040086"/>
          </a:xfrm>
          <a:ln>
            <a:solidFill>
              <a:srgbClr val="D90F81"/>
            </a:solidFill>
          </a:ln>
        </p:spPr>
        <p:txBody>
          <a:bodyPr>
            <a:normAutofit fontScale="25000" lnSpcReduction="20000"/>
          </a:bodyPr>
          <a:lstStyle/>
          <a:p>
            <a:pPr lvl="0"/>
            <a:r>
              <a:rPr lang="ru-RU" sz="8000" dirty="0">
                <a:latin typeface="+mj-lt"/>
              </a:rPr>
              <a:t>Имейте под рукой (поближе к телефону) номера телефонов аварийных служб (Центр контроля отравлений, местные правоохранительные органы, Служба защиты детей, 911.</a:t>
            </a:r>
          </a:p>
          <a:p>
            <a:pPr lvl="0"/>
            <a:r>
              <a:rPr lang="ru-RU" sz="8000" dirty="0">
                <a:latin typeface="+mj-lt"/>
              </a:rPr>
              <a:t>Имейте непросроченные сертификаты СЛР и «Оказание первой помощи».</a:t>
            </a:r>
          </a:p>
          <a:p>
            <a:pPr lvl="0"/>
            <a:r>
              <a:rPr lang="ru-RU" sz="8000" dirty="0">
                <a:latin typeface="+mj-lt"/>
              </a:rPr>
              <a:t>Имейте под рукой формы согласия родителей на оказание медицинской  помощи ребёнку в экстренных ситуациях и номера телефонов для осуществления контакта в чрезвычайных ситуациях.</a:t>
            </a:r>
            <a:endParaRPr lang="en-US" sz="8000" dirty="0">
              <a:latin typeface="+mj-lt"/>
            </a:endParaRPr>
          </a:p>
          <a:p>
            <a:pPr lvl="0"/>
            <a:endParaRPr lang="en-US" sz="8000" dirty="0">
              <a:latin typeface="+mj-lt"/>
            </a:endParaRPr>
          </a:p>
          <a:p>
            <a:endParaRPr lang="en-US" dirty="0">
              <a:latin typeface="+mj-lt"/>
            </a:endParaRPr>
          </a:p>
        </p:txBody>
      </p:sp>
      <p:sp>
        <p:nvSpPr>
          <p:cNvPr id="5" name="Content Placeholder 4"/>
          <p:cNvSpPr>
            <a:spLocks noGrp="1"/>
          </p:cNvSpPr>
          <p:nvPr>
            <p:ph sz="half" idx="2"/>
          </p:nvPr>
        </p:nvSpPr>
        <p:spPr>
          <a:xfrm>
            <a:off x="4648199" y="1208314"/>
            <a:ext cx="4354287" cy="5040086"/>
          </a:xfrm>
          <a:ln>
            <a:solidFill>
              <a:srgbClr val="D90F81"/>
            </a:solidFill>
          </a:ln>
        </p:spPr>
        <p:txBody>
          <a:bodyPr>
            <a:normAutofit fontScale="25000" lnSpcReduction="20000"/>
          </a:bodyPr>
          <a:lstStyle/>
          <a:p>
            <a:r>
              <a:rPr lang="ru-RU" sz="8000" dirty="0">
                <a:latin typeface="+mj-lt"/>
              </a:rPr>
              <a:t>Повесьте на видном месте правила и процедуры оказания первой помощи.</a:t>
            </a:r>
          </a:p>
          <a:p>
            <a:r>
              <a:rPr lang="ru-RU" sz="8000" dirty="0">
                <a:latin typeface="+mj-lt"/>
              </a:rPr>
              <a:t>Повесьте на видном месте маршруты эвакуации.</a:t>
            </a:r>
          </a:p>
          <a:p>
            <a:r>
              <a:rPr lang="ru-RU" sz="8000" dirty="0">
                <a:latin typeface="+mj-lt"/>
              </a:rPr>
              <a:t>Храните аптечку по оказанию первой помощи полностью укомплектованной.</a:t>
            </a:r>
          </a:p>
          <a:p>
            <a:r>
              <a:rPr lang="ru-RU" sz="8000" dirty="0">
                <a:latin typeface="+mj-lt"/>
              </a:rPr>
              <a:t>Храните полностью укомплектованный комплект с запасными принадлежностями, лекарствами, формами согласия родителей на оказание медицинской помощи ребёнку в экстренных ситуациях и номерами телефонов для осуществления контакта в чрезвычайных ситуациях.</a:t>
            </a:r>
            <a:endParaRPr lang="en-US" sz="8000" dirty="0">
              <a:latin typeface="+mj-lt"/>
            </a:endParaRPr>
          </a:p>
          <a:p>
            <a:pPr lvl="0"/>
            <a:endParaRPr lang="en-US" dirty="0"/>
          </a:p>
          <a:p>
            <a:endParaRPr lang="en-US" dirty="0"/>
          </a:p>
        </p:txBody>
      </p:sp>
      <p:sp>
        <p:nvSpPr>
          <p:cNvPr id="3" name="Slide Number Placeholder 2"/>
          <p:cNvSpPr>
            <a:spLocks noGrp="1"/>
          </p:cNvSpPr>
          <p:nvPr>
            <p:ph type="sldNum" sz="quarter" idx="12"/>
          </p:nvPr>
        </p:nvSpPr>
        <p:spPr/>
        <p:txBody>
          <a:bodyPr/>
          <a:lstStyle/>
          <a:p>
            <a:fld id="{CB33E0CC-5607-D04B-A532-B6F1E80001DA}" type="slidenum">
              <a:rPr lang="en-US" smtClean="0"/>
              <a:pPr/>
              <a:t>111</a:t>
            </a:fld>
            <a:endParaRPr lang="en-US" dirty="0"/>
          </a:p>
        </p:txBody>
      </p:sp>
    </p:spTree>
    <p:custDataLst>
      <p:tags r:id="rId1"/>
    </p:custDataLst>
    <p:extLst>
      <p:ext uri="{BB962C8B-B14F-4D97-AF65-F5344CB8AC3E}">
        <p14:creationId xmlns:p14="http://schemas.microsoft.com/office/powerpoint/2010/main" val="28379439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2906486"/>
          </a:xfrm>
        </p:spPr>
        <p:txBody>
          <a:bodyPr>
            <a:normAutofit/>
          </a:bodyPr>
          <a:lstStyle/>
          <a:p>
            <a:r>
              <a:rPr lang="ru-RU" sz="4000" b="1" dirty="0"/>
              <a:t>Курение, распитие алкогольных напитков и употребление  рекреационных или нелегальных наркотиков запрещено</a:t>
            </a:r>
            <a:endParaRPr lang="en-US" sz="4000" b="1" dirty="0"/>
          </a:p>
        </p:txBody>
      </p:sp>
      <p:pic>
        <p:nvPicPr>
          <p:cNvPr id="3" name="Picture 2"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0355" y="3263498"/>
            <a:ext cx="2803289" cy="2782379"/>
          </a:xfrm>
          <a:prstGeom prst="rect">
            <a:avLst/>
          </a:prstGeom>
          <a:noFill/>
          <a:ln>
            <a:noFill/>
          </a:ln>
        </p:spPr>
      </p:pic>
      <p:sp>
        <p:nvSpPr>
          <p:cNvPr id="4" name="Slide Number Placeholder 3"/>
          <p:cNvSpPr>
            <a:spLocks noGrp="1"/>
          </p:cNvSpPr>
          <p:nvPr>
            <p:ph type="sldNum" sz="quarter" idx="12"/>
          </p:nvPr>
        </p:nvSpPr>
        <p:spPr/>
        <p:txBody>
          <a:bodyPr/>
          <a:lstStyle/>
          <a:p>
            <a:fld id="{CB33E0CC-5607-D04B-A532-B6F1E80001DA}" type="slidenum">
              <a:rPr lang="en-US" smtClean="0"/>
              <a:pPr/>
              <a:t>112</a:t>
            </a:fld>
            <a:endParaRPr lang="en-US" dirty="0"/>
          </a:p>
        </p:txBody>
      </p:sp>
    </p:spTree>
    <p:custDataLst>
      <p:tags r:id="rId1"/>
    </p:custDataLst>
    <p:extLst>
      <p:ext uri="{BB962C8B-B14F-4D97-AF65-F5344CB8AC3E}">
        <p14:creationId xmlns:p14="http://schemas.microsoft.com/office/powerpoint/2010/main" val="148996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59429"/>
          </a:xfrm>
        </p:spPr>
        <p:txBody>
          <a:bodyPr>
            <a:normAutofit fontScale="90000"/>
          </a:bodyPr>
          <a:lstStyle/>
          <a:p>
            <a:r>
              <a:rPr lang="ru-RU" b="1" dirty="0"/>
              <a:t>Болезни могут передаваться через прямой контакт</a:t>
            </a:r>
            <a:r>
              <a:rPr lang="en-US" dirty="0"/>
              <a:t/>
            </a:r>
            <a:br>
              <a:rPr lang="en-US" dirty="0"/>
            </a:br>
            <a:endParaRPr lang="en-US" dirty="0"/>
          </a:p>
        </p:txBody>
      </p:sp>
      <p:sp>
        <p:nvSpPr>
          <p:cNvPr id="5" name="Content Placeholder 4"/>
          <p:cNvSpPr>
            <a:spLocks noGrp="1"/>
          </p:cNvSpPr>
          <p:nvPr>
            <p:ph idx="1"/>
          </p:nvPr>
        </p:nvSpPr>
        <p:spPr>
          <a:xfrm>
            <a:off x="166171" y="1524875"/>
            <a:ext cx="8811657" cy="5037306"/>
          </a:xfrm>
        </p:spPr>
        <p:txBody>
          <a:bodyPr>
            <a:normAutofit fontScale="92500" lnSpcReduction="20000"/>
          </a:bodyPr>
          <a:lstStyle/>
          <a:p>
            <a:r>
              <a:rPr lang="ru-RU" dirty="0">
                <a:latin typeface="+mj-lt"/>
              </a:rPr>
              <a:t>Попадание на людей и предметы выделений при чихании и кашле</a:t>
            </a:r>
          </a:p>
          <a:p>
            <a:r>
              <a:rPr lang="ru-RU" dirty="0">
                <a:latin typeface="+mj-lt"/>
              </a:rPr>
              <a:t>Попадание на людей и предметы выделений при</a:t>
            </a:r>
            <a:r>
              <a:rPr lang="ru-RU" dirty="0"/>
              <a:t> </a:t>
            </a:r>
            <a:r>
              <a:rPr lang="ru-RU" dirty="0">
                <a:latin typeface="+mj-lt"/>
              </a:rPr>
              <a:t>вытирании носа и пускании слюней</a:t>
            </a:r>
          </a:p>
          <a:p>
            <a:r>
              <a:rPr lang="ru-RU" dirty="0">
                <a:latin typeface="+mj-lt"/>
              </a:rPr>
              <a:t>Вытирание носа салфеткой без последующего мытья рук</a:t>
            </a:r>
          </a:p>
          <a:p>
            <a:r>
              <a:rPr lang="ru-RU" dirty="0">
                <a:latin typeface="+mj-lt"/>
              </a:rPr>
              <a:t>Поцелуи (особенно в губы)</a:t>
            </a:r>
          </a:p>
          <a:p>
            <a:r>
              <a:rPr lang="ru-RU" dirty="0">
                <a:latin typeface="+mj-lt"/>
              </a:rPr>
              <a:t>Использование разными детьми одних и тех же берущихся в рот игрушек, постельных принадлежностей, полотенец и одежды</a:t>
            </a:r>
          </a:p>
          <a:p>
            <a:r>
              <a:rPr lang="ru-RU" dirty="0">
                <a:latin typeface="+mj-lt"/>
              </a:rPr>
              <a:t>Прикосновение к открытым ранам и сыпи</a:t>
            </a:r>
            <a:endParaRPr lang="en-US" dirty="0">
              <a:latin typeface="+mj-lt"/>
              <a:cs typeface="Arial" panose="020B0604020202020204" pitchFamily="34" charset="0"/>
            </a:endParaRPr>
          </a:p>
          <a:p>
            <a:endParaRPr lang="en-US" dirty="0"/>
          </a:p>
          <a:p>
            <a:endParaRPr lang="en-US" dirty="0"/>
          </a:p>
        </p:txBody>
      </p:sp>
      <p:sp>
        <p:nvSpPr>
          <p:cNvPr id="3" name="Slide Number Placeholder 2"/>
          <p:cNvSpPr>
            <a:spLocks noGrp="1"/>
          </p:cNvSpPr>
          <p:nvPr>
            <p:ph type="sldNum" sz="quarter" idx="12"/>
          </p:nvPr>
        </p:nvSpPr>
        <p:spPr/>
        <p:txBody>
          <a:bodyPr/>
          <a:lstStyle/>
          <a:p>
            <a:fld id="{CB33E0CC-5607-D04B-A532-B6F1E80001DA}" type="slidenum">
              <a:rPr lang="en-US" smtClean="0"/>
              <a:pPr/>
              <a:t>12</a:t>
            </a:fld>
            <a:endParaRPr lang="en-US" dirty="0"/>
          </a:p>
        </p:txBody>
      </p:sp>
    </p:spTree>
    <p:custDataLst>
      <p:tags r:id="rId1"/>
    </p:custDataLst>
    <p:extLst>
      <p:ext uri="{BB962C8B-B14F-4D97-AF65-F5344CB8AC3E}">
        <p14:creationId xmlns:p14="http://schemas.microsoft.com/office/powerpoint/2010/main" val="295072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920" y="1799617"/>
            <a:ext cx="8695138" cy="4525963"/>
          </a:xfrm>
        </p:spPr>
        <p:txBody>
          <a:bodyPr/>
          <a:lstStyle/>
          <a:p>
            <a:r>
              <a:rPr lang="ru-RU" sz="3600" dirty="0">
                <a:latin typeface="+mj-lt"/>
              </a:rPr>
              <a:t>Чихание и кашель «в воздух»</a:t>
            </a:r>
          </a:p>
          <a:p>
            <a:r>
              <a:rPr lang="ru-RU" sz="3600" dirty="0">
                <a:latin typeface="+mj-lt"/>
              </a:rPr>
              <a:t>Плохая вентиляция</a:t>
            </a:r>
          </a:p>
          <a:p>
            <a:r>
              <a:rPr lang="ru-RU" sz="3600" dirty="0">
                <a:latin typeface="+mj-lt"/>
              </a:rPr>
              <a:t>Ограниченные возможности для игр на свежем воздухе</a:t>
            </a:r>
            <a:endParaRPr lang="en-US" sz="3600" dirty="0">
              <a:latin typeface="+mj-lt"/>
            </a:endParaRPr>
          </a:p>
          <a:p>
            <a:pPr marL="0" indent="0">
              <a:buNone/>
            </a:pPr>
            <a:endParaRPr lang="en-US" dirty="0"/>
          </a:p>
        </p:txBody>
      </p:sp>
      <p:sp>
        <p:nvSpPr>
          <p:cNvPr id="4" name="Title 3"/>
          <p:cNvSpPr>
            <a:spLocks noGrp="1"/>
          </p:cNvSpPr>
          <p:nvPr>
            <p:ph type="title"/>
          </p:nvPr>
        </p:nvSpPr>
        <p:spPr>
          <a:xfrm>
            <a:off x="0" y="0"/>
            <a:ext cx="9144000" cy="1417638"/>
          </a:xfrm>
        </p:spPr>
        <p:txBody>
          <a:bodyPr>
            <a:normAutofit fontScale="90000"/>
          </a:bodyPr>
          <a:lstStyle/>
          <a:p>
            <a:r>
              <a:rPr lang="ru-RU" b="1" dirty="0"/>
              <a:t>Болезни могут передаваться по воздуху</a:t>
            </a:r>
            <a:endParaRPr lang="en-US" b="1" dirty="0"/>
          </a:p>
        </p:txBody>
      </p:sp>
      <p:sp>
        <p:nvSpPr>
          <p:cNvPr id="2" name="Slide Number Placeholder 1"/>
          <p:cNvSpPr>
            <a:spLocks noGrp="1"/>
          </p:cNvSpPr>
          <p:nvPr>
            <p:ph type="sldNum" sz="quarter" idx="12"/>
          </p:nvPr>
        </p:nvSpPr>
        <p:spPr/>
        <p:txBody>
          <a:bodyPr/>
          <a:lstStyle/>
          <a:p>
            <a:fld id="{CB33E0CC-5607-D04B-A532-B6F1E80001DA}" type="slidenum">
              <a:rPr lang="en-US" smtClean="0"/>
              <a:pPr/>
              <a:t>13</a:t>
            </a:fld>
            <a:endParaRPr lang="en-US" dirty="0"/>
          </a:p>
        </p:txBody>
      </p:sp>
    </p:spTree>
    <p:custDataLst>
      <p:tags r:id="rId1"/>
    </p:custDataLst>
    <p:extLst>
      <p:ext uri="{BB962C8B-B14F-4D97-AF65-F5344CB8AC3E}">
        <p14:creationId xmlns:p14="http://schemas.microsoft.com/office/powerpoint/2010/main" val="4101962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9343"/>
          </a:xfrm>
        </p:spPr>
        <p:txBody>
          <a:bodyPr>
            <a:normAutofit fontScale="90000"/>
          </a:bodyPr>
          <a:lstStyle/>
          <a:p>
            <a:r>
              <a:rPr lang="en-US" dirty="0"/>
              <a:t/>
            </a:r>
            <a:br>
              <a:rPr lang="en-US" dirty="0"/>
            </a:br>
            <a:r>
              <a:rPr lang="ru-RU" dirty="0"/>
              <a:t> </a:t>
            </a:r>
            <a:r>
              <a:rPr lang="ru-RU" b="1" dirty="0"/>
              <a:t>Инфекция может передаваться через кал</a:t>
            </a:r>
            <a:endParaRPr lang="en-US" b="1" dirty="0"/>
          </a:p>
        </p:txBody>
      </p:sp>
      <p:sp>
        <p:nvSpPr>
          <p:cNvPr id="3" name="Content Placeholder 2"/>
          <p:cNvSpPr>
            <a:spLocks noGrp="1"/>
          </p:cNvSpPr>
          <p:nvPr>
            <p:ph idx="1"/>
          </p:nvPr>
        </p:nvSpPr>
        <p:spPr>
          <a:xfrm>
            <a:off x="282102" y="1338943"/>
            <a:ext cx="8679018" cy="5161735"/>
          </a:xfrm>
        </p:spPr>
        <p:txBody>
          <a:bodyPr>
            <a:normAutofit/>
          </a:bodyPr>
          <a:lstStyle/>
          <a:p>
            <a:r>
              <a:rPr lang="ru-RU" sz="3600" dirty="0">
                <a:latin typeface="+mj-lt"/>
              </a:rPr>
              <a:t>Небезопасная процедура смены подгузника</a:t>
            </a:r>
          </a:p>
          <a:p>
            <a:r>
              <a:rPr lang="ru-RU" sz="3600" dirty="0">
                <a:latin typeface="+mj-lt"/>
              </a:rPr>
              <a:t>Небезопасная практика приготовления пищи</a:t>
            </a:r>
          </a:p>
          <a:p>
            <a:r>
              <a:rPr lang="ru-RU" sz="3600" dirty="0">
                <a:latin typeface="+mj-lt"/>
              </a:rPr>
              <a:t>Уборка без мытья рук</a:t>
            </a:r>
          </a:p>
          <a:p>
            <a:r>
              <a:rPr lang="ru-RU" sz="3600" dirty="0">
                <a:latin typeface="+mj-lt"/>
              </a:rPr>
              <a:t>Сервировка еды без мытья рук</a:t>
            </a:r>
          </a:p>
          <a:p>
            <a:r>
              <a:rPr lang="ru-RU" sz="3600" dirty="0">
                <a:latin typeface="+mj-lt"/>
              </a:rPr>
              <a:t>Берущиеся в рот игрушки и другие предметы</a:t>
            </a:r>
            <a:endParaRPr lang="en-US" sz="3600" dirty="0">
              <a:latin typeface="+mj-lt"/>
            </a:endParaRPr>
          </a:p>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14</a:t>
            </a:fld>
            <a:endParaRPr lang="en-US" dirty="0"/>
          </a:p>
        </p:txBody>
      </p:sp>
    </p:spTree>
    <p:custDataLst>
      <p:tags r:id="rId1"/>
    </p:custDataLst>
    <p:extLst>
      <p:ext uri="{BB962C8B-B14F-4D97-AF65-F5344CB8AC3E}">
        <p14:creationId xmlns:p14="http://schemas.microsoft.com/office/powerpoint/2010/main" val="1112733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2344367"/>
          </a:xfrm>
        </p:spPr>
        <p:txBody>
          <a:bodyPr>
            <a:normAutofit fontScale="90000"/>
          </a:bodyPr>
          <a:lstStyle/>
          <a:p>
            <a:r>
              <a:rPr lang="ru-RU" b="1" dirty="0"/>
              <a:t>Заболевания могут передаваться через контакт с кровью и другими выделениями из организма человека</a:t>
            </a:r>
            <a:endParaRPr lang="en-US" b="1" dirty="0"/>
          </a:p>
        </p:txBody>
      </p:sp>
      <p:sp>
        <p:nvSpPr>
          <p:cNvPr id="3" name="Content Placeholder 2"/>
          <p:cNvSpPr>
            <a:spLocks noGrp="1"/>
          </p:cNvSpPr>
          <p:nvPr>
            <p:ph idx="1"/>
          </p:nvPr>
        </p:nvSpPr>
        <p:spPr>
          <a:xfrm>
            <a:off x="145916" y="2344366"/>
            <a:ext cx="8901266" cy="4086597"/>
          </a:xfrm>
        </p:spPr>
        <p:txBody>
          <a:bodyPr>
            <a:normAutofit/>
          </a:bodyPr>
          <a:lstStyle/>
          <a:p>
            <a:pPr marL="342860" lvl="1" indent="-342860">
              <a:buFont typeface="Arial" panose="020B0604020202020204" pitchFamily="34" charset="0"/>
              <a:buChar char="•"/>
            </a:pPr>
            <a:r>
              <a:rPr lang="ru-RU" dirty="0">
                <a:latin typeface="+mj-lt"/>
              </a:rPr>
              <a:t>Предоставление первой помощи без перчаток</a:t>
            </a:r>
          </a:p>
          <a:p>
            <a:pPr marL="342860" lvl="1" indent="-342860">
              <a:buFont typeface="Arial" panose="020B0604020202020204" pitchFamily="34" charset="0"/>
              <a:buChar char="•"/>
            </a:pPr>
            <a:r>
              <a:rPr lang="ru-RU" dirty="0">
                <a:latin typeface="+mj-lt"/>
              </a:rPr>
              <a:t>Обработка кровотечения из носа без перчаток</a:t>
            </a:r>
          </a:p>
          <a:p>
            <a:pPr marL="342860" lvl="1" indent="-342860">
              <a:buFont typeface="Arial" panose="020B0604020202020204" pitchFamily="34" charset="0"/>
              <a:buChar char="•"/>
            </a:pPr>
            <a:r>
              <a:rPr lang="ru-RU" dirty="0">
                <a:latin typeface="+mj-lt"/>
              </a:rPr>
              <a:t>Попадание инфицированной крови или другого выделения из организма человека на царапину на коже, в глаза или в рот</a:t>
            </a:r>
          </a:p>
          <a:p>
            <a:pPr marL="342860" lvl="1" indent="-342860">
              <a:buFont typeface="Arial" panose="020B0604020202020204" pitchFamily="34" charset="0"/>
              <a:buChar char="•"/>
            </a:pPr>
            <a:r>
              <a:rPr lang="ru-RU" dirty="0">
                <a:latin typeface="+mj-lt"/>
              </a:rPr>
              <a:t>Смена подгузника с кровью без перчаток</a:t>
            </a:r>
          </a:p>
          <a:p>
            <a:pPr marL="342860" lvl="1" indent="-342860">
              <a:buFont typeface="Arial" panose="020B0604020202020204" pitchFamily="34" charset="0"/>
              <a:buChar char="•"/>
            </a:pPr>
            <a:r>
              <a:rPr lang="ru-RU" dirty="0">
                <a:latin typeface="+mj-lt"/>
              </a:rPr>
              <a:t>Серьёзный инцидент кусания (прокушена кожа, течёт кровь)</a:t>
            </a:r>
            <a:endParaRPr lang="en-US" dirty="0">
              <a:latin typeface="+mj-lt"/>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15</a:t>
            </a:fld>
            <a:endParaRPr lang="en-US" dirty="0"/>
          </a:p>
        </p:txBody>
      </p:sp>
    </p:spTree>
    <p:custDataLst>
      <p:tags r:id="rId1"/>
    </p:custDataLst>
    <p:extLst>
      <p:ext uri="{BB962C8B-B14F-4D97-AF65-F5344CB8AC3E}">
        <p14:creationId xmlns:p14="http://schemas.microsoft.com/office/powerpoint/2010/main" val="85867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33948"/>
          </a:xfrm>
        </p:spPr>
        <p:txBody>
          <a:bodyPr>
            <a:normAutofit fontScale="90000"/>
          </a:bodyPr>
          <a:lstStyle/>
          <a:p>
            <a:r>
              <a:rPr lang="ru-RU" b="1" dirty="0"/>
              <a:t>Примеры болезней и способов их распространения</a:t>
            </a:r>
            <a:endParaRPr lang="en-US" b="1" dirty="0"/>
          </a:p>
        </p:txBody>
      </p:sp>
      <p:sp>
        <p:nvSpPr>
          <p:cNvPr id="3" name="Content Placeholder 2"/>
          <p:cNvSpPr>
            <a:spLocks noGrp="1"/>
          </p:cNvSpPr>
          <p:nvPr>
            <p:ph idx="1"/>
          </p:nvPr>
        </p:nvSpPr>
        <p:spPr>
          <a:xfrm>
            <a:off x="204281" y="1434342"/>
            <a:ext cx="8832143" cy="4979303"/>
          </a:xfrm>
        </p:spPr>
        <p:txBody>
          <a:bodyPr>
            <a:normAutofit fontScale="92500" lnSpcReduction="20000"/>
          </a:bodyPr>
          <a:lstStyle/>
          <a:p>
            <a:r>
              <a:rPr lang="ru-RU" dirty="0">
                <a:latin typeface="+mj-lt"/>
              </a:rPr>
              <a:t>Гепатит В, гепатит С и ВИЧ/СПИД - серьёзные вирусные инфекции, передающиеся при контакте с инфицированной кровью.</a:t>
            </a:r>
          </a:p>
          <a:p>
            <a:r>
              <a:rPr lang="ru-RU" dirty="0">
                <a:latin typeface="+mj-lt"/>
              </a:rPr>
              <a:t>Цитомегаловирус (ЦМВ) - заболевание, которое передаётся при контакте с мочой или слюной.</a:t>
            </a:r>
          </a:p>
          <a:p>
            <a:r>
              <a:rPr lang="ru-RU" dirty="0">
                <a:latin typeface="+mj-lt"/>
              </a:rPr>
              <a:t>Метициллин-резистентный стафилококк (MТРС) передаётся при прямом контакте с бактериями.</a:t>
            </a:r>
          </a:p>
          <a:p>
            <a:r>
              <a:rPr lang="ru-RU" dirty="0">
                <a:latin typeface="+mj-lt"/>
              </a:rPr>
              <a:t>Сальмонелла передаётся фекально-оральным путём или с заражённой пищей/водой.</a:t>
            </a:r>
            <a:endParaRPr lang="en-US" dirty="0">
              <a:latin typeface="+mj-lt"/>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16</a:t>
            </a:fld>
            <a:endParaRPr lang="en-US" dirty="0"/>
          </a:p>
        </p:txBody>
      </p:sp>
    </p:spTree>
    <p:custDataLst>
      <p:tags r:id="rId1"/>
    </p:custDataLst>
    <p:extLst>
      <p:ext uri="{BB962C8B-B14F-4D97-AF65-F5344CB8AC3E}">
        <p14:creationId xmlns:p14="http://schemas.microsoft.com/office/powerpoint/2010/main" val="213816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ru-RU" sz="4000" b="1" dirty="0"/>
              <a:t>Проверка знаний</a:t>
            </a:r>
            <a:endParaRPr lang="en-US" sz="4000" b="1" dirty="0"/>
          </a:p>
        </p:txBody>
      </p:sp>
      <p:sp>
        <p:nvSpPr>
          <p:cNvPr id="3" name="Content Placeholder 2"/>
          <p:cNvSpPr>
            <a:spLocks noGrp="1"/>
          </p:cNvSpPr>
          <p:nvPr>
            <p:ph idx="1"/>
          </p:nvPr>
        </p:nvSpPr>
        <p:spPr>
          <a:xfrm>
            <a:off x="272374" y="1600201"/>
            <a:ext cx="8677988" cy="4525963"/>
          </a:xfrm>
        </p:spPr>
        <p:txBody>
          <a:bodyPr/>
          <a:lstStyle/>
          <a:p>
            <a:pPr marL="0" indent="0">
              <a:buNone/>
            </a:pPr>
            <a:r>
              <a:rPr lang="ru-RU" sz="3600" dirty="0">
                <a:latin typeface="+mj-lt"/>
              </a:rPr>
              <a:t>Назовите четыре пути передачи инфекционных заболеваний:</a:t>
            </a:r>
            <a:endParaRPr lang="en-US" sz="3600" dirty="0">
              <a:latin typeface="+mj-lt"/>
              <a:cs typeface="Arial" panose="020B0604020202020204" pitchFamily="34" charset="0"/>
            </a:endParaRP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454472176"/>
              </p:ext>
            </p:extLst>
          </p:nvPr>
        </p:nvGraphicFramePr>
        <p:xfrm>
          <a:off x="3230880" y="3135884"/>
          <a:ext cx="2852928" cy="265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CB33E0CC-5607-D04B-A532-B6F1E80001DA}" type="slidenum">
              <a:rPr lang="en-US" smtClean="0"/>
              <a:pPr/>
              <a:t>17</a:t>
            </a:fld>
            <a:endParaRPr lang="en-US" dirty="0"/>
          </a:p>
        </p:txBody>
      </p:sp>
    </p:spTree>
    <p:custDataLst>
      <p:tags r:id="rId1"/>
    </p:custDataLst>
    <p:extLst>
      <p:ext uri="{BB962C8B-B14F-4D97-AF65-F5344CB8AC3E}">
        <p14:creationId xmlns:p14="http://schemas.microsoft.com/office/powerpoint/2010/main" val="219713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3771"/>
          </a:xfrm>
        </p:spPr>
        <p:txBody>
          <a:bodyPr>
            <a:normAutofit/>
          </a:bodyPr>
          <a:lstStyle/>
          <a:p>
            <a:r>
              <a:rPr lang="ru-RU" sz="4000" b="1" dirty="0"/>
              <a:t>Проверка знаний</a:t>
            </a:r>
            <a:endParaRPr lang="en-US" sz="4000" dirty="0"/>
          </a:p>
        </p:txBody>
      </p:sp>
      <p:sp>
        <p:nvSpPr>
          <p:cNvPr id="3" name="Content Placeholder 2"/>
          <p:cNvSpPr>
            <a:spLocks noGrp="1"/>
          </p:cNvSpPr>
          <p:nvPr>
            <p:ph idx="1"/>
          </p:nvPr>
        </p:nvSpPr>
        <p:spPr>
          <a:xfrm>
            <a:off x="126460" y="783770"/>
            <a:ext cx="8852170" cy="5214259"/>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8100000" scaled="1"/>
            <a:tileRect/>
          </a:gradFill>
        </p:spPr>
        <p:txBody>
          <a:bodyPr>
            <a:normAutofit fontScale="92500"/>
          </a:bodyPr>
          <a:lstStyle/>
          <a:p>
            <a:pPr marL="514290" indent="-514290">
              <a:buFont typeface="+mj-lt"/>
              <a:buAutoNum type="arabicPeriod"/>
            </a:pPr>
            <a:r>
              <a:rPr lang="ru-RU" sz="3600" b="1" dirty="0">
                <a:latin typeface="+mj-lt"/>
              </a:rPr>
              <a:t>Прямой контакт </a:t>
            </a:r>
            <a:r>
              <a:rPr lang="ru-RU" sz="3600" dirty="0">
                <a:latin typeface="+mj-lt"/>
              </a:rPr>
              <a:t>с микробами на людях и предметах</a:t>
            </a:r>
          </a:p>
          <a:p>
            <a:pPr marL="514290" indent="-514290">
              <a:buFont typeface="+mj-lt"/>
              <a:buAutoNum type="arabicPeriod"/>
            </a:pPr>
            <a:r>
              <a:rPr lang="ru-RU" sz="3600" dirty="0">
                <a:latin typeface="+mj-lt"/>
              </a:rPr>
              <a:t>Вдыхание микробов </a:t>
            </a:r>
            <a:r>
              <a:rPr lang="ru-RU" sz="3600" b="1" dirty="0">
                <a:latin typeface="+mj-lt"/>
              </a:rPr>
              <a:t>с воздухом</a:t>
            </a:r>
            <a:endParaRPr lang="ru-RU" sz="3600" dirty="0">
              <a:latin typeface="+mj-lt"/>
            </a:endParaRPr>
          </a:p>
          <a:p>
            <a:pPr marL="514290" indent="-514290">
              <a:buFont typeface="+mj-lt"/>
              <a:buAutoNum type="arabicPeriod"/>
            </a:pPr>
            <a:r>
              <a:rPr lang="ru-RU" sz="3600" dirty="0">
                <a:latin typeface="+mj-lt"/>
              </a:rPr>
              <a:t>Перенос микробов из кала инфицированного человека в рот другого человека (</a:t>
            </a:r>
            <a:r>
              <a:rPr lang="ru-RU" sz="3600" b="1" dirty="0">
                <a:latin typeface="+mj-lt"/>
              </a:rPr>
              <a:t>фекально-оральный</a:t>
            </a:r>
            <a:r>
              <a:rPr lang="ru-RU" sz="3600" dirty="0">
                <a:latin typeface="+mj-lt"/>
              </a:rPr>
              <a:t>)</a:t>
            </a:r>
          </a:p>
          <a:p>
            <a:pPr marL="514290" indent="-514290">
              <a:buFont typeface="+mj-lt"/>
              <a:buAutoNum type="arabicPeriod"/>
            </a:pPr>
            <a:r>
              <a:rPr lang="ru-RU" sz="3600" dirty="0">
                <a:latin typeface="+mj-lt"/>
              </a:rPr>
              <a:t>Контакт с микробами, находящимися </a:t>
            </a:r>
            <a:r>
              <a:rPr lang="ru-RU" sz="3600" b="1" dirty="0">
                <a:latin typeface="+mj-lt"/>
              </a:rPr>
              <a:t>в крови и других биологических выделениях из организма человека</a:t>
            </a:r>
            <a:endParaRPr lang="en-US" sz="3600" b="1" dirty="0">
              <a:latin typeface="+mj-lt"/>
              <a:cs typeface="Arial" panose="020B0604020202020204" pitchFamily="34" charset="0"/>
            </a:endParaRPr>
          </a:p>
          <a:p>
            <a:pPr marL="0" indent="0">
              <a:buNone/>
            </a:pPr>
            <a:endParaRPr lang="en-US"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18</a:t>
            </a:fld>
            <a:endParaRPr lang="en-US" dirty="0"/>
          </a:p>
        </p:txBody>
      </p:sp>
    </p:spTree>
    <p:custDataLst>
      <p:tags r:id="rId1"/>
    </p:custDataLst>
    <p:extLst>
      <p:ext uri="{BB962C8B-B14F-4D97-AF65-F5344CB8AC3E}">
        <p14:creationId xmlns:p14="http://schemas.microsoft.com/office/powerpoint/2010/main" val="343866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ru-RU" sz="4000" b="1" dirty="0"/>
              <a:t>Проверка знаний</a:t>
            </a:r>
            <a:endParaRPr lang="en-US" sz="4000" dirty="0"/>
          </a:p>
        </p:txBody>
      </p:sp>
      <p:sp>
        <p:nvSpPr>
          <p:cNvPr id="3" name="Content Placeholder 2"/>
          <p:cNvSpPr>
            <a:spLocks noGrp="1"/>
          </p:cNvSpPr>
          <p:nvPr>
            <p:ph idx="1"/>
          </p:nvPr>
        </p:nvSpPr>
        <p:spPr>
          <a:xfrm>
            <a:off x="293914" y="1240971"/>
            <a:ext cx="8850086" cy="4885193"/>
          </a:xfrm>
        </p:spPr>
        <p:txBody>
          <a:bodyPr>
            <a:normAutofit/>
          </a:bodyPr>
          <a:lstStyle/>
          <a:p>
            <a:r>
              <a:rPr lang="ru-RU" sz="3600" dirty="0">
                <a:latin typeface="+mj-lt"/>
              </a:rPr>
              <a:t>Вы не должны беспокоиться о предотвращении распространения болезней, пока не узнаете, что ребёнок болен.</a:t>
            </a:r>
            <a:endParaRPr lang="en-US" sz="3600" dirty="0">
              <a:latin typeface="+mj-lt"/>
              <a:cs typeface="Arial" panose="020B0604020202020204" pitchFamily="34" charset="0"/>
            </a:endParaRPr>
          </a:p>
          <a:p>
            <a:pPr marL="0" indent="0">
              <a:buNone/>
            </a:pPr>
            <a:endParaRPr lang="ru-RU" sz="3600" dirty="0">
              <a:latin typeface="+mj-lt"/>
              <a:cs typeface="Arial" panose="020B0604020202020204" pitchFamily="34" charset="0"/>
            </a:endParaRPr>
          </a:p>
          <a:p>
            <a:pPr marL="0" indent="0">
              <a:buNone/>
            </a:pPr>
            <a:r>
              <a:rPr lang="ru-RU" sz="3600" dirty="0">
                <a:latin typeface="+mj-lt"/>
                <a:cs typeface="Arial" panose="020B0604020202020204" pitchFamily="34" charset="0"/>
              </a:rPr>
              <a:t>Правильно</a:t>
            </a:r>
            <a:endParaRPr lang="en-US" sz="3600" dirty="0">
              <a:latin typeface="+mj-lt"/>
              <a:cs typeface="Arial" panose="020B0604020202020204" pitchFamily="34" charset="0"/>
            </a:endParaRPr>
          </a:p>
          <a:p>
            <a:pPr marL="0" indent="0">
              <a:buNone/>
            </a:pPr>
            <a:r>
              <a:rPr lang="ru-RU" sz="3600" dirty="0">
                <a:latin typeface="+mj-lt"/>
                <a:cs typeface="Arial" panose="020B0604020202020204" pitchFamily="34" charset="0"/>
              </a:rPr>
              <a:t>Неправильно</a:t>
            </a:r>
            <a:endParaRPr lang="en-US" sz="3600" dirty="0">
              <a:latin typeface="+mj-lt"/>
              <a:cs typeface="Arial" panose="020B0604020202020204" pitchFamily="34" charset="0"/>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19</a:t>
            </a:fld>
            <a:endParaRPr lang="en-US" dirty="0"/>
          </a:p>
        </p:txBody>
      </p:sp>
    </p:spTree>
    <p:custDataLst>
      <p:tags r:id="rId1"/>
    </p:custDataLst>
    <p:extLst>
      <p:ext uri="{BB962C8B-B14F-4D97-AF65-F5344CB8AC3E}">
        <p14:creationId xmlns:p14="http://schemas.microsoft.com/office/powerpoint/2010/main" val="294759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normAutofit fontScale="90000"/>
          </a:bodyPr>
          <a:lstStyle/>
          <a:p>
            <a:r>
              <a:rPr lang="ru-RU" b="1" dirty="0"/>
              <a:t>В 1-й части вы узнаете о следующем </a:t>
            </a:r>
            <a:r>
              <a:rPr lang="en-US" b="1" dirty="0"/>
              <a:t/>
            </a:r>
            <a:br>
              <a:rPr lang="en-US" b="1" dirty="0"/>
            </a:br>
            <a:endParaRPr lang="en-US" b="1" dirty="0"/>
          </a:p>
        </p:txBody>
      </p:sp>
      <p:sp>
        <p:nvSpPr>
          <p:cNvPr id="3" name="Content Placeholder 2"/>
          <p:cNvSpPr>
            <a:spLocks noGrp="1"/>
          </p:cNvSpPr>
          <p:nvPr>
            <p:ph idx="1"/>
          </p:nvPr>
        </p:nvSpPr>
        <p:spPr>
          <a:xfrm>
            <a:off x="130630" y="1284514"/>
            <a:ext cx="8873522" cy="5143207"/>
          </a:xfrm>
        </p:spPr>
        <p:txBody>
          <a:bodyPr>
            <a:normAutofit/>
          </a:bodyPr>
          <a:lstStyle/>
          <a:p>
            <a:r>
              <a:rPr lang="ru-RU" dirty="0">
                <a:latin typeface="+mj-lt"/>
              </a:rPr>
              <a:t>Как </a:t>
            </a:r>
            <a:r>
              <a:rPr lang="ru-RU" b="1" dirty="0">
                <a:latin typeface="+mj-lt"/>
              </a:rPr>
              <a:t>распространяются болезни </a:t>
            </a:r>
            <a:r>
              <a:rPr lang="ru-RU" dirty="0">
                <a:latin typeface="+mj-lt"/>
              </a:rPr>
              <a:t>в детских</a:t>
            </a:r>
          </a:p>
          <a:p>
            <a:r>
              <a:rPr lang="ru-RU" dirty="0">
                <a:latin typeface="+mj-lt"/>
              </a:rPr>
              <a:t>садах.</a:t>
            </a:r>
          </a:p>
          <a:p>
            <a:r>
              <a:rPr lang="ru-RU" dirty="0">
                <a:latin typeface="+mj-lt"/>
              </a:rPr>
              <a:t>Как </a:t>
            </a:r>
            <a:r>
              <a:rPr lang="ru-RU" b="1" dirty="0">
                <a:latin typeface="+mj-lt"/>
              </a:rPr>
              <a:t>уменьшить риск распространения </a:t>
            </a:r>
            <a:r>
              <a:rPr lang="ru-RU" dirty="0">
                <a:latin typeface="+mj-lt"/>
              </a:rPr>
              <a:t>болезней среди детей и сотрудников.</a:t>
            </a:r>
          </a:p>
          <a:p>
            <a:r>
              <a:rPr lang="ru-RU" dirty="0">
                <a:latin typeface="+mj-lt"/>
              </a:rPr>
              <a:t>Как создать </a:t>
            </a:r>
            <a:r>
              <a:rPr lang="ru-RU" b="1" dirty="0">
                <a:latin typeface="+mj-lt"/>
              </a:rPr>
              <a:t>правила в отношении здравоохранения </a:t>
            </a:r>
            <a:r>
              <a:rPr lang="ru-RU" dirty="0">
                <a:latin typeface="+mj-lt"/>
              </a:rPr>
              <a:t>в вашем детском саду и помочь родителям понять эти правила.</a:t>
            </a:r>
          </a:p>
          <a:p>
            <a:r>
              <a:rPr lang="ru-RU" dirty="0">
                <a:latin typeface="+mj-lt"/>
              </a:rPr>
              <a:t>Как получить доступ к местным </a:t>
            </a:r>
            <a:r>
              <a:rPr lang="ru-RU" b="1" dirty="0">
                <a:latin typeface="+mj-lt"/>
              </a:rPr>
              <a:t>ресурсам о здравоохранении и безопасности</a:t>
            </a:r>
            <a:r>
              <a:rPr lang="ru-RU" dirty="0">
                <a:latin typeface="+mj-lt"/>
              </a:rPr>
              <a:t>.</a:t>
            </a:r>
            <a:endParaRPr lang="en-US" dirty="0">
              <a:latin typeface="+mj-lt"/>
              <a:cs typeface="Arial" panose="020B0604020202020204" pitchFamily="34" charset="0"/>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2</a:t>
            </a:fld>
            <a:endParaRPr lang="en-US" dirty="0"/>
          </a:p>
        </p:txBody>
      </p:sp>
    </p:spTree>
    <p:custDataLst>
      <p:tags r:id="rId1"/>
    </p:custDataLst>
    <p:extLst>
      <p:ext uri="{BB962C8B-B14F-4D97-AF65-F5344CB8AC3E}">
        <p14:creationId xmlns:p14="http://schemas.microsoft.com/office/powerpoint/2010/main" val="111886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ru-RU" sz="4000" b="1" dirty="0"/>
              <a:t>Проверка знаний</a:t>
            </a:r>
            <a:endParaRPr lang="en-US" sz="4000" dirty="0"/>
          </a:p>
        </p:txBody>
      </p:sp>
      <p:sp>
        <p:nvSpPr>
          <p:cNvPr id="3" name="Content Placeholder 2"/>
          <p:cNvSpPr>
            <a:spLocks noGrp="1"/>
          </p:cNvSpPr>
          <p:nvPr>
            <p:ph idx="1"/>
          </p:nvPr>
        </p:nvSpPr>
        <p:spPr/>
        <p:txBody>
          <a:bodyPr/>
          <a:lstStyle/>
          <a:p>
            <a:r>
              <a:rPr lang="ru-RU" sz="3600" dirty="0">
                <a:latin typeface="+mj-lt"/>
              </a:rPr>
              <a:t>Вы не должны беспокоиться о предотвращении распространения болезней, пока не узнаете, что ребёнок болен.</a:t>
            </a:r>
            <a:endParaRPr lang="en-US" sz="3600" dirty="0">
              <a:latin typeface="+mj-lt"/>
              <a:cs typeface="Arial" panose="020B0604020202020204" pitchFamily="34" charset="0"/>
            </a:endParaRPr>
          </a:p>
          <a:p>
            <a:pPr marL="0" indent="0">
              <a:buNone/>
            </a:pPr>
            <a:r>
              <a:rPr lang="ru-RU" sz="3600" dirty="0">
                <a:latin typeface="+mj-lt"/>
                <a:cs typeface="Arial" panose="020B0604020202020204" pitchFamily="34" charset="0"/>
              </a:rPr>
              <a:t>Правильно</a:t>
            </a:r>
          </a:p>
          <a:p>
            <a:pPr marL="0" indent="0">
              <a:buNone/>
            </a:pPr>
            <a:endParaRPr lang="ru-RU" sz="3600" dirty="0">
              <a:latin typeface="+mj-lt"/>
              <a:cs typeface="Arial" panose="020B0604020202020204" pitchFamily="34" charset="0"/>
            </a:endParaRPr>
          </a:p>
          <a:p>
            <a:pPr marL="0" indent="0">
              <a:buNone/>
            </a:pPr>
            <a:r>
              <a:rPr lang="ru-RU" sz="3600" dirty="0">
                <a:latin typeface="+mj-lt"/>
                <a:cs typeface="Arial" panose="020B0604020202020204" pitchFamily="34" charset="0"/>
              </a:rPr>
              <a:t>Неправильно</a:t>
            </a:r>
            <a:endParaRPr lang="en-US" sz="3600" dirty="0">
              <a:latin typeface="+mj-lt"/>
              <a:cs typeface="Arial" panose="020B0604020202020204" pitchFamily="34" charset="0"/>
            </a:endParaRPr>
          </a:p>
        </p:txBody>
      </p:sp>
      <p:sp>
        <p:nvSpPr>
          <p:cNvPr id="4" name="Oval 3"/>
          <p:cNvSpPr/>
          <p:nvPr/>
        </p:nvSpPr>
        <p:spPr>
          <a:xfrm>
            <a:off x="457199" y="4841650"/>
            <a:ext cx="3113315" cy="1284514"/>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5" name="Slide Number Placeholder 4"/>
          <p:cNvSpPr>
            <a:spLocks noGrp="1"/>
          </p:cNvSpPr>
          <p:nvPr>
            <p:ph type="sldNum" sz="quarter" idx="12"/>
          </p:nvPr>
        </p:nvSpPr>
        <p:spPr/>
        <p:txBody>
          <a:bodyPr/>
          <a:lstStyle/>
          <a:p>
            <a:fld id="{CB33E0CC-5607-D04B-A532-B6F1E80001DA}" type="slidenum">
              <a:rPr lang="en-US" smtClean="0"/>
              <a:pPr/>
              <a:t>20</a:t>
            </a:fld>
            <a:endParaRPr lang="en-US" dirty="0"/>
          </a:p>
        </p:txBody>
      </p:sp>
    </p:spTree>
    <p:custDataLst>
      <p:tags r:id="rId1"/>
    </p:custDataLst>
    <p:extLst>
      <p:ext uri="{BB962C8B-B14F-4D97-AF65-F5344CB8AC3E}">
        <p14:creationId xmlns:p14="http://schemas.microsoft.com/office/powerpoint/2010/main" val="593272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ru-RU" sz="4000" b="1" dirty="0"/>
              <a:t>Проверка знаний</a:t>
            </a:r>
            <a:endParaRPr lang="en-US" sz="4000" dirty="0"/>
          </a:p>
        </p:txBody>
      </p:sp>
      <p:sp>
        <p:nvSpPr>
          <p:cNvPr id="3" name="Content Placeholder 2"/>
          <p:cNvSpPr>
            <a:spLocks noGrp="1"/>
          </p:cNvSpPr>
          <p:nvPr>
            <p:ph idx="1"/>
          </p:nvPr>
        </p:nvSpPr>
        <p:spPr>
          <a:xfrm>
            <a:off x="217714" y="1600201"/>
            <a:ext cx="8775679" cy="4525963"/>
          </a:xfrm>
        </p:spPr>
        <p:txBody>
          <a:bodyPr>
            <a:normAutofit/>
          </a:bodyPr>
          <a:lstStyle/>
          <a:p>
            <a:pPr marL="0" indent="0">
              <a:buNone/>
            </a:pPr>
            <a:r>
              <a:rPr lang="ru-RU" sz="3600" dirty="0">
                <a:latin typeface="+mj-lt"/>
              </a:rPr>
              <a:t>Почему маленькие дети в детских садах более подвержены риску заражения инфекционными заболеваниями?</a:t>
            </a:r>
            <a:endParaRPr lang="en-US" sz="3600" dirty="0">
              <a:latin typeface="+mj-lt"/>
              <a:cs typeface="Arial" panose="020B0604020202020204" pitchFamily="34" charset="0"/>
            </a:endParaRPr>
          </a:p>
          <a:p>
            <a:pPr marL="0" indent="0">
              <a:buNone/>
            </a:pPr>
            <a:r>
              <a:rPr lang="en-US" sz="3600" dirty="0">
                <a:latin typeface="+mj-lt"/>
                <a:cs typeface="Arial" panose="020B0604020202020204" pitchFamily="34" charset="0"/>
              </a:rPr>
              <a:t>1.</a:t>
            </a:r>
          </a:p>
          <a:p>
            <a:pPr marL="0" indent="0">
              <a:buNone/>
            </a:pPr>
            <a:r>
              <a:rPr lang="en-US" sz="3600" dirty="0">
                <a:latin typeface="+mj-lt"/>
                <a:cs typeface="Arial" panose="020B0604020202020204" pitchFamily="34" charset="0"/>
              </a:rPr>
              <a:t>2.</a:t>
            </a:r>
          </a:p>
          <a:p>
            <a:pPr marL="0" indent="0">
              <a:buNone/>
            </a:pPr>
            <a:r>
              <a:rPr lang="en-US" sz="3600" dirty="0">
                <a:latin typeface="+mj-lt"/>
                <a:cs typeface="Arial" panose="020B0604020202020204" pitchFamily="34" charset="0"/>
              </a:rPr>
              <a:t>3.</a:t>
            </a:r>
          </a:p>
        </p:txBody>
      </p:sp>
      <p:sp>
        <p:nvSpPr>
          <p:cNvPr id="4" name="Slide Number Placeholder 3"/>
          <p:cNvSpPr>
            <a:spLocks noGrp="1"/>
          </p:cNvSpPr>
          <p:nvPr>
            <p:ph type="sldNum" sz="quarter" idx="12"/>
          </p:nvPr>
        </p:nvSpPr>
        <p:spPr/>
        <p:txBody>
          <a:bodyPr/>
          <a:lstStyle/>
          <a:p>
            <a:fld id="{CB33E0CC-5607-D04B-A532-B6F1E80001DA}" type="slidenum">
              <a:rPr lang="en-US" smtClean="0"/>
              <a:pPr/>
              <a:t>21</a:t>
            </a:fld>
            <a:endParaRPr lang="en-US" dirty="0"/>
          </a:p>
        </p:txBody>
      </p:sp>
    </p:spTree>
    <p:custDataLst>
      <p:tags r:id="rId1"/>
    </p:custDataLst>
    <p:extLst>
      <p:ext uri="{BB962C8B-B14F-4D97-AF65-F5344CB8AC3E}">
        <p14:creationId xmlns:p14="http://schemas.microsoft.com/office/powerpoint/2010/main" val="1727694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415143"/>
            <a:ext cx="9144000" cy="2185307"/>
          </a:xfrm>
        </p:spPr>
        <p:txBody>
          <a:bodyPr>
            <a:normAutofit fontScale="90000"/>
          </a:bodyPr>
          <a:lstStyle/>
          <a:p>
            <a:r>
              <a:rPr lang="ru-RU" sz="4900" b="1" dirty="0"/>
              <a:t>Предотвращение </a:t>
            </a:r>
            <a:br>
              <a:rPr lang="ru-RU" sz="4900" b="1" dirty="0"/>
            </a:br>
            <a:r>
              <a:rPr lang="ru-RU" sz="4900" b="1" dirty="0"/>
              <a:t>распространения инфекционных заболеваний </a:t>
            </a:r>
            <a:r>
              <a:rPr lang="en-US" dirty="0"/>
              <a:t/>
            </a:r>
            <a:br>
              <a:rPr lang="en-US" dirty="0"/>
            </a:br>
            <a:endParaRPr lang="en-US" dirty="0"/>
          </a:p>
        </p:txBody>
      </p:sp>
      <p:sp>
        <p:nvSpPr>
          <p:cNvPr id="5" name="Subtitle 4"/>
          <p:cNvSpPr>
            <a:spLocks noGrp="1"/>
          </p:cNvSpPr>
          <p:nvPr>
            <p:ph type="subTitle" idx="1"/>
          </p:nvPr>
        </p:nvSpPr>
        <p:spPr>
          <a:xfrm>
            <a:off x="0" y="3886200"/>
            <a:ext cx="9144000" cy="1752600"/>
          </a:xfrm>
        </p:spPr>
        <p:txBody>
          <a:bodyPr/>
          <a:lstStyle/>
          <a:p>
            <a:r>
              <a:rPr lang="ru-RU" b="1" dirty="0">
                <a:latin typeface="+mj-lt"/>
              </a:rPr>
              <a:t>Часть</a:t>
            </a:r>
            <a:r>
              <a:rPr lang="en-US" b="1" dirty="0">
                <a:latin typeface="+mj-lt"/>
              </a:rPr>
              <a:t> 1, </a:t>
            </a:r>
            <a:r>
              <a:rPr lang="ru-RU" b="1" dirty="0">
                <a:latin typeface="+mj-lt"/>
              </a:rPr>
              <a:t>раздел</a:t>
            </a:r>
            <a:r>
              <a:rPr lang="en-US" b="1" dirty="0">
                <a:latin typeface="+mj-lt"/>
              </a:rPr>
              <a:t> </a:t>
            </a:r>
            <a:r>
              <a:rPr lang="ru-RU" b="1" dirty="0">
                <a:latin typeface="+mj-lt"/>
              </a:rPr>
              <a:t>2</a:t>
            </a:r>
            <a:endParaRPr lang="en-US" b="1" dirty="0">
              <a:latin typeface="+mj-lt"/>
            </a:endParaRPr>
          </a:p>
        </p:txBody>
      </p:sp>
    </p:spTree>
    <p:custDataLst>
      <p:tags r:id="rId1"/>
    </p:custDataLst>
    <p:extLst>
      <p:ext uri="{BB962C8B-B14F-4D97-AF65-F5344CB8AC3E}">
        <p14:creationId xmlns:p14="http://schemas.microsoft.com/office/powerpoint/2010/main" val="1098485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eezing 101 web streaming.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69288" y="1402080"/>
            <a:ext cx="5557520" cy="4168140"/>
          </a:xfrm>
          <a:prstGeom prst="rect">
            <a:avLst/>
          </a:prstGeom>
        </p:spPr>
      </p:pic>
    </p:spTree>
    <p:custDataLst>
      <p:tags r:id="rId1"/>
    </p:custDataLst>
    <p:extLst>
      <p:ext uri="{BB962C8B-B14F-4D97-AF65-F5344CB8AC3E}">
        <p14:creationId xmlns:p14="http://schemas.microsoft.com/office/powerpoint/2010/main" val="3995759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5543"/>
          </a:xfrm>
        </p:spPr>
        <p:txBody>
          <a:bodyPr>
            <a:normAutofit/>
          </a:bodyPr>
          <a:lstStyle/>
          <a:p>
            <a:r>
              <a:rPr lang="ru-RU" sz="4000" b="1" dirty="0"/>
              <a:t>Темы</a:t>
            </a:r>
            <a:endParaRPr lang="en-US" sz="4000" b="1" dirty="0"/>
          </a:p>
        </p:txBody>
      </p:sp>
      <p:sp>
        <p:nvSpPr>
          <p:cNvPr id="3" name="Content Placeholder 2"/>
          <p:cNvSpPr>
            <a:spLocks noGrp="1"/>
          </p:cNvSpPr>
          <p:nvPr>
            <p:ph sz="half" idx="1"/>
          </p:nvPr>
        </p:nvSpPr>
        <p:spPr>
          <a:xfrm>
            <a:off x="206829" y="805543"/>
            <a:ext cx="4288971" cy="5320621"/>
          </a:xfrm>
        </p:spPr>
        <p:txBody>
          <a:bodyPr>
            <a:normAutofit fontScale="92500" lnSpcReduction="20000"/>
          </a:bodyPr>
          <a:lstStyle/>
          <a:p>
            <a:r>
              <a:rPr lang="ru-RU" dirty="0">
                <a:latin typeface="+mj-lt"/>
              </a:rPr>
              <a:t>Ежедневная утренняя проверка состояния здоровья </a:t>
            </a:r>
          </a:p>
          <a:p>
            <a:r>
              <a:rPr lang="ru-RU" dirty="0">
                <a:latin typeface="+mj-lt"/>
              </a:rPr>
              <a:t>Стандартные меры предосторожности</a:t>
            </a:r>
          </a:p>
          <a:p>
            <a:r>
              <a:rPr lang="ru-RU" dirty="0">
                <a:latin typeface="+mj-lt"/>
              </a:rPr>
              <a:t>Мытьё рук</a:t>
            </a:r>
          </a:p>
          <a:p>
            <a:r>
              <a:rPr lang="ru-RU" dirty="0">
                <a:latin typeface="+mj-lt"/>
              </a:rPr>
              <a:t>Когда мыть руки</a:t>
            </a:r>
          </a:p>
          <a:p>
            <a:r>
              <a:rPr lang="ru-RU" dirty="0">
                <a:latin typeface="+mj-lt"/>
              </a:rPr>
              <a:t>Использование одноразовых перчаток</a:t>
            </a:r>
          </a:p>
          <a:p>
            <a:r>
              <a:rPr lang="ru-RU" dirty="0">
                <a:latin typeface="+mj-lt"/>
              </a:rPr>
              <a:t>Очистка, санитаризация и дезинфекция</a:t>
            </a:r>
          </a:p>
          <a:p>
            <a:r>
              <a:rPr lang="ru-RU" dirty="0">
                <a:latin typeface="+mj-lt"/>
              </a:rPr>
              <a:t>Очистка натуральными  очистителями</a:t>
            </a:r>
          </a:p>
          <a:p>
            <a:r>
              <a:rPr lang="ru-RU" dirty="0">
                <a:latin typeface="+mj-lt"/>
              </a:rPr>
              <a:t>Утилизация мусора</a:t>
            </a:r>
            <a:endParaRPr lang="en-US" dirty="0">
              <a:latin typeface="+mj-lt"/>
              <a:cs typeface="Arial" panose="020B0604020202020204" pitchFamily="34" charset="0"/>
            </a:endParaRPr>
          </a:p>
          <a:p>
            <a:endParaRPr lang="en-US" dirty="0"/>
          </a:p>
        </p:txBody>
      </p:sp>
      <p:sp>
        <p:nvSpPr>
          <p:cNvPr id="4" name="Content Placeholder 3"/>
          <p:cNvSpPr>
            <a:spLocks noGrp="1"/>
          </p:cNvSpPr>
          <p:nvPr>
            <p:ph sz="half" idx="2"/>
          </p:nvPr>
        </p:nvSpPr>
        <p:spPr>
          <a:xfrm>
            <a:off x="4648200" y="805543"/>
            <a:ext cx="4377466" cy="5320621"/>
          </a:xfrm>
        </p:spPr>
        <p:txBody>
          <a:bodyPr>
            <a:normAutofit fontScale="92500" lnSpcReduction="20000"/>
          </a:bodyPr>
          <a:lstStyle/>
          <a:p>
            <a:r>
              <a:rPr lang="ru-RU" dirty="0">
                <a:latin typeface="+mj-lt"/>
              </a:rPr>
              <a:t>Смена подгузников и пользование туалетом</a:t>
            </a:r>
          </a:p>
          <a:p>
            <a:r>
              <a:rPr lang="ru-RU" dirty="0">
                <a:latin typeface="+mj-lt"/>
              </a:rPr>
              <a:t>Безопасность пищевых продуктов</a:t>
            </a:r>
          </a:p>
          <a:p>
            <a:r>
              <a:rPr lang="ru-RU" dirty="0">
                <a:latin typeface="+mj-lt"/>
              </a:rPr>
              <a:t>Гигиена полости рта</a:t>
            </a:r>
          </a:p>
          <a:p>
            <a:r>
              <a:rPr lang="ru-RU" dirty="0">
                <a:latin typeface="+mj-lt"/>
              </a:rPr>
              <a:t>Качество воздуха</a:t>
            </a:r>
          </a:p>
          <a:p>
            <a:r>
              <a:rPr lang="ru-RU" dirty="0">
                <a:latin typeface="+mj-lt"/>
              </a:rPr>
              <a:t>Качество воды</a:t>
            </a:r>
          </a:p>
          <a:p>
            <a:r>
              <a:rPr lang="ru-RU" dirty="0">
                <a:latin typeface="+mj-lt"/>
              </a:rPr>
              <a:t>Домашние животные, вредители и интегрированная защита от вредителей (IPM)</a:t>
            </a:r>
          </a:p>
          <a:p>
            <a:r>
              <a:rPr lang="ru-RU" dirty="0">
                <a:latin typeface="+mj-lt"/>
              </a:rPr>
              <a:t>Содержание песочниц и мест, предназначенных для игр с песком</a:t>
            </a:r>
            <a:endParaRPr lang="en-US" dirty="0">
              <a:latin typeface="+mj-lt"/>
            </a:endParaRPr>
          </a:p>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pPr/>
              <a:t>24</a:t>
            </a:fld>
            <a:endParaRPr lang="en-US" dirty="0"/>
          </a:p>
        </p:txBody>
      </p:sp>
    </p:spTree>
    <p:custDataLst>
      <p:tags r:id="rId1"/>
    </p:custDataLst>
    <p:extLst>
      <p:ext uri="{BB962C8B-B14F-4D97-AF65-F5344CB8AC3E}">
        <p14:creationId xmlns:p14="http://schemas.microsoft.com/office/powerpoint/2010/main" val="82267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5260" y="1"/>
            <a:ext cx="4245279" cy="1295400"/>
          </a:xfrm>
        </p:spPr>
        <p:txBody>
          <a:bodyPr>
            <a:noAutofit/>
          </a:bodyPr>
          <a:lstStyle/>
          <a:p>
            <a:r>
              <a:rPr lang="ru-RU" sz="2800" dirty="0"/>
              <a:t>Ежедневная утренняя проверка состояния здоровья </a:t>
            </a:r>
          </a:p>
        </p:txBody>
      </p:sp>
      <p:graphicFrame>
        <p:nvGraphicFramePr>
          <p:cNvPr id="7" name="Content Placeholder 6">
            <a:hlinkClick r:id="" action="ppaction://ole?verb=0"/>
          </p:cNvPr>
          <p:cNvGraphicFramePr>
            <a:graphicFrameLocks noGrp="1" noChangeAspect="1"/>
          </p:cNvGraphicFramePr>
          <p:nvPr>
            <p:ph idx="1"/>
            <p:extLst>
              <p:ext uri="{D42A27DB-BD31-4B8C-83A1-F6EECF244321}">
                <p14:modId xmlns:p14="http://schemas.microsoft.com/office/powerpoint/2010/main" val="1719806388"/>
              </p:ext>
            </p:extLst>
          </p:nvPr>
        </p:nvGraphicFramePr>
        <p:xfrm>
          <a:off x="4572000" y="180373"/>
          <a:ext cx="4446740" cy="6021265"/>
        </p:xfrm>
        <a:graphic>
          <a:graphicData uri="http://schemas.openxmlformats.org/presentationml/2006/ole">
            <mc:AlternateContent xmlns:mc="http://schemas.openxmlformats.org/markup-compatibility/2006">
              <mc:Choice xmlns:v="urn:schemas-microsoft-com:vml" Requires="v">
                <p:oleObj spid="_x0000_s1092" name="Presentation" r:id="rId5" imgW="3139278" imgH="4065920" progId="PowerPoint.Show.12">
                  <p:embed/>
                </p:oleObj>
              </mc:Choice>
              <mc:Fallback>
                <p:oleObj name="Presentation" r:id="rId5" imgW="3139278" imgH="4065920" progId="PowerPoint.Show.12">
                  <p:embed/>
                  <p:pic>
                    <p:nvPicPr>
                      <p:cNvPr id="0" name="Picture 4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80373"/>
                        <a:ext cx="4446740" cy="6021265"/>
                      </a:xfrm>
                      <a:prstGeom prst="rect">
                        <a:avLst/>
                      </a:prstGeom>
                      <a:noFill/>
                      <a:ln w="28575">
                        <a:solidFill>
                          <a:schemeClr val="tx1"/>
                        </a:solidFill>
                        <a:miter lim="800000"/>
                        <a:headEnd/>
                        <a:tailEnd/>
                      </a:ln>
                    </p:spPr>
                  </p:pic>
                </p:oleObj>
              </mc:Fallback>
            </mc:AlternateContent>
          </a:graphicData>
        </a:graphic>
      </p:graphicFrame>
      <p:sp>
        <p:nvSpPr>
          <p:cNvPr id="8" name="Text Placeholder 7"/>
          <p:cNvSpPr>
            <a:spLocks noGrp="1"/>
          </p:cNvSpPr>
          <p:nvPr>
            <p:ph type="body" sz="half" idx="2"/>
          </p:nvPr>
        </p:nvSpPr>
        <p:spPr>
          <a:xfrm>
            <a:off x="125260" y="1388034"/>
            <a:ext cx="4446740" cy="5030095"/>
          </a:xfrm>
        </p:spPr>
        <p:txBody>
          <a:bodyPr>
            <a:noAutofit/>
          </a:bodyPr>
          <a:lstStyle/>
          <a:p>
            <a:r>
              <a:rPr lang="ru-RU" sz="2400" dirty="0">
                <a:latin typeface="+mj-lt"/>
              </a:rPr>
              <a:t>Такого рода утреннее приветствие поможет вам наладить контакт с родителями и лучше понять каждого ребёнка, а детям - почувствовать себя более комфортно в детском саду. Кроме того, это уменьшит риск распространения болезней, выявив детей с явными признаками заболевания.</a:t>
            </a:r>
            <a:endParaRPr lang="en-US" sz="2200" i="1" dirty="0">
              <a:latin typeface="+mj-lt"/>
            </a:endParaRPr>
          </a:p>
        </p:txBody>
      </p:sp>
      <p:sp>
        <p:nvSpPr>
          <p:cNvPr id="2" name="Slide Number Placeholder 1"/>
          <p:cNvSpPr>
            <a:spLocks noGrp="1"/>
          </p:cNvSpPr>
          <p:nvPr>
            <p:ph type="sldNum" sz="quarter" idx="12"/>
          </p:nvPr>
        </p:nvSpPr>
        <p:spPr/>
        <p:txBody>
          <a:bodyPr/>
          <a:lstStyle/>
          <a:p>
            <a:fld id="{CB33E0CC-5607-D04B-A532-B6F1E80001DA}" type="slidenum">
              <a:rPr lang="en-US" smtClean="0"/>
              <a:pPr/>
              <a:t>25</a:t>
            </a:fld>
            <a:endParaRPr lang="en-US" dirty="0"/>
          </a:p>
        </p:txBody>
      </p:sp>
    </p:spTree>
    <p:custDataLst>
      <p:tags r:id="rId2"/>
    </p:custDataLst>
    <p:extLst>
      <p:ext uri="{BB962C8B-B14F-4D97-AF65-F5344CB8AC3E}">
        <p14:creationId xmlns:p14="http://schemas.microsoft.com/office/powerpoint/2010/main" val="33447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086"/>
          </a:xfrm>
        </p:spPr>
        <p:txBody>
          <a:bodyPr>
            <a:normAutofit/>
          </a:bodyPr>
          <a:lstStyle/>
          <a:p>
            <a:r>
              <a:rPr lang="ru-RU" sz="4000" b="1" dirty="0"/>
              <a:t>На что обращать внимание</a:t>
            </a:r>
            <a:r>
              <a:rPr lang="en-US" sz="4000" b="1" dirty="0"/>
              <a:t>?</a:t>
            </a:r>
          </a:p>
        </p:txBody>
      </p:sp>
      <p:sp>
        <p:nvSpPr>
          <p:cNvPr id="3" name="Content Placeholder 2"/>
          <p:cNvSpPr>
            <a:spLocks noGrp="1"/>
          </p:cNvSpPr>
          <p:nvPr>
            <p:ph idx="1"/>
          </p:nvPr>
        </p:nvSpPr>
        <p:spPr>
          <a:xfrm>
            <a:off x="217714" y="849087"/>
            <a:ext cx="8764921" cy="5431970"/>
          </a:xfrm>
        </p:spPr>
        <p:txBody>
          <a:bodyPr>
            <a:normAutofit fontScale="77500" lnSpcReduction="20000"/>
          </a:bodyPr>
          <a:lstStyle/>
          <a:p>
            <a:pPr lvl="0"/>
            <a:r>
              <a:rPr lang="ru-RU" dirty="0">
                <a:latin typeface="+mj-lt"/>
              </a:rPr>
              <a:t>Общее </a:t>
            </a:r>
            <a:r>
              <a:rPr lang="ru-RU" b="1" dirty="0">
                <a:latin typeface="+mj-lt"/>
              </a:rPr>
              <a:t>настроение/поведение</a:t>
            </a:r>
            <a:r>
              <a:rPr lang="ru-RU" dirty="0">
                <a:latin typeface="+mj-lt"/>
              </a:rPr>
              <a:t> (ребёнок счастливый, грустный, капризный, вялый, сонный; необычное поведение)</a:t>
            </a:r>
          </a:p>
          <a:p>
            <a:pPr lvl="0"/>
            <a:r>
              <a:rPr lang="ru-RU" b="1" dirty="0">
                <a:latin typeface="+mj-lt"/>
              </a:rPr>
              <a:t>Признаки повышенной температуры </a:t>
            </a:r>
            <a:r>
              <a:rPr lang="ru-RU" dirty="0">
                <a:latin typeface="+mj-lt"/>
              </a:rPr>
              <a:t>(жар, покрасневшее лицо, изменение поведения ребёнка)</a:t>
            </a:r>
          </a:p>
          <a:p>
            <a:pPr lvl="0"/>
            <a:r>
              <a:rPr lang="ru-RU" b="1" dirty="0">
                <a:latin typeface="+mj-lt"/>
              </a:rPr>
              <a:t>Кожная</a:t>
            </a:r>
            <a:r>
              <a:rPr lang="ru-RU" dirty="0">
                <a:latin typeface="+mj-lt"/>
              </a:rPr>
              <a:t> сыпь, зудящая кожа или зуд кожи головы, необычные пятна, отёки или синяки</a:t>
            </a:r>
          </a:p>
          <a:p>
            <a:pPr lvl="0"/>
            <a:r>
              <a:rPr lang="ru-RU" dirty="0">
                <a:latin typeface="+mj-lt"/>
              </a:rPr>
              <a:t>Жалобы на </a:t>
            </a:r>
            <a:r>
              <a:rPr lang="ru-RU" b="1" dirty="0">
                <a:latin typeface="+mj-lt"/>
              </a:rPr>
              <a:t>боль</a:t>
            </a:r>
            <a:r>
              <a:rPr lang="ru-RU" dirty="0">
                <a:latin typeface="+mj-lt"/>
              </a:rPr>
              <a:t> или просто </a:t>
            </a:r>
            <a:r>
              <a:rPr lang="ru-RU" b="1" dirty="0">
                <a:latin typeface="+mj-lt"/>
              </a:rPr>
              <a:t>плохое самочувствие</a:t>
            </a:r>
            <a:endParaRPr lang="ru-RU" dirty="0">
              <a:latin typeface="+mj-lt"/>
            </a:endParaRPr>
          </a:p>
          <a:p>
            <a:pPr lvl="0"/>
            <a:r>
              <a:rPr lang="ru-RU" dirty="0">
                <a:latin typeface="+mj-lt"/>
              </a:rPr>
              <a:t>Другие признаки и симптомы болезни (</a:t>
            </a:r>
            <a:r>
              <a:rPr lang="ru-RU" b="1" dirty="0">
                <a:latin typeface="+mj-lt"/>
              </a:rPr>
              <a:t>сильный кашель </a:t>
            </a:r>
            <a:r>
              <a:rPr lang="ru-RU" dirty="0">
                <a:latin typeface="+mj-lt"/>
              </a:rPr>
              <a:t>или </a:t>
            </a:r>
            <a:r>
              <a:rPr lang="ru-RU" b="1" dirty="0">
                <a:latin typeface="+mj-lt"/>
              </a:rPr>
              <a:t>затруднённое дыхание</a:t>
            </a:r>
            <a:r>
              <a:rPr lang="ru-RU" dirty="0">
                <a:latin typeface="+mj-lt"/>
              </a:rPr>
              <a:t> (</a:t>
            </a:r>
            <a:r>
              <a:rPr lang="ru-RU" b="1" dirty="0">
                <a:latin typeface="+mj-lt"/>
              </a:rPr>
              <a:t>хрипы</a:t>
            </a:r>
            <a:r>
              <a:rPr lang="ru-RU" dirty="0">
                <a:latin typeface="+mj-lt"/>
              </a:rPr>
              <a:t>); </a:t>
            </a:r>
            <a:r>
              <a:rPr lang="ru-RU" b="1" dirty="0">
                <a:latin typeface="+mj-lt"/>
              </a:rPr>
              <a:t>выделения из носа, ушей или глаз; диарея или рвота</a:t>
            </a:r>
            <a:r>
              <a:rPr lang="ru-RU" dirty="0">
                <a:latin typeface="+mj-lt"/>
              </a:rPr>
              <a:t>)</a:t>
            </a:r>
          </a:p>
          <a:p>
            <a:pPr lvl="0"/>
            <a:r>
              <a:rPr lang="ru-RU" dirty="0">
                <a:latin typeface="+mj-lt"/>
              </a:rPr>
              <a:t>Спросите, заболел ли ребёнок или кто-то из членов семьи после предыдущего посещения ребёнком детсада</a:t>
            </a:r>
            <a:endParaRPr lang="en-US" dirty="0">
              <a:latin typeface="+mj-lt"/>
            </a:endParaRPr>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26</a:t>
            </a:fld>
            <a:endParaRPr lang="en-US" dirty="0"/>
          </a:p>
        </p:txBody>
      </p:sp>
    </p:spTree>
    <p:custDataLst>
      <p:tags r:id="rId1"/>
    </p:custDataLst>
    <p:extLst>
      <p:ext uri="{BB962C8B-B14F-4D97-AF65-F5344CB8AC3E}">
        <p14:creationId xmlns:p14="http://schemas.microsoft.com/office/powerpoint/2010/main" val="38788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5029"/>
          </a:xfrm>
        </p:spPr>
        <p:txBody>
          <a:bodyPr>
            <a:normAutofit/>
          </a:bodyPr>
          <a:lstStyle/>
          <a:p>
            <a:r>
              <a:rPr lang="ru-RU" sz="4000" b="1" dirty="0"/>
              <a:t>Слегка приболевшие дети</a:t>
            </a:r>
            <a:endParaRPr lang="en-US" sz="4000" b="1" dirty="0"/>
          </a:p>
        </p:txBody>
      </p:sp>
      <p:sp>
        <p:nvSpPr>
          <p:cNvPr id="3" name="Content Placeholder 2"/>
          <p:cNvSpPr>
            <a:spLocks noGrp="1"/>
          </p:cNvSpPr>
          <p:nvPr>
            <p:ph idx="1"/>
          </p:nvPr>
        </p:nvSpPr>
        <p:spPr>
          <a:xfrm>
            <a:off x="239486" y="1012265"/>
            <a:ext cx="8721633" cy="5486400"/>
          </a:xfrm>
        </p:spPr>
        <p:txBody>
          <a:bodyPr>
            <a:normAutofit/>
          </a:bodyPr>
          <a:lstStyle/>
          <a:p>
            <a:pPr marL="0" indent="0">
              <a:buNone/>
            </a:pPr>
            <a:r>
              <a:rPr lang="ru-RU" sz="3600" dirty="0">
                <a:latin typeface="+mj-lt"/>
              </a:rPr>
              <a:t>Когда в вашем детском саду находятся слегка приболевшие дети,</a:t>
            </a:r>
            <a:r>
              <a:rPr lang="en-US" sz="3600" dirty="0">
                <a:latin typeface="+mj-lt"/>
                <a:cs typeface="Arial" panose="020B0604020202020204" pitchFamily="34" charset="0"/>
              </a:rPr>
              <a:t> </a:t>
            </a:r>
            <a:endParaRPr lang="ru-RU" sz="3600" dirty="0">
              <a:latin typeface="+mj-lt"/>
              <a:cs typeface="Arial" panose="020B0604020202020204" pitchFamily="34" charset="0"/>
            </a:endParaRPr>
          </a:p>
          <a:p>
            <a:pPr marL="0" indent="0">
              <a:buNone/>
            </a:pPr>
            <a:endParaRPr lang="en-US" sz="2800" dirty="0">
              <a:latin typeface="+mj-lt"/>
              <a:cs typeface="Arial" panose="020B0604020202020204" pitchFamily="34" charset="0"/>
            </a:endParaRPr>
          </a:p>
          <a:p>
            <a:pPr marL="0" indent="0">
              <a:buNone/>
            </a:pPr>
            <a:r>
              <a:rPr lang="ru-RU" sz="3600" dirty="0">
                <a:latin typeface="+mj-lt"/>
              </a:rPr>
              <a:t>выделите место (или специальную комнату), где они могут проводить время в спокойной обстановке и отдыхать, </a:t>
            </a:r>
            <a:r>
              <a:rPr lang="ru-RU" sz="3600" i="1" dirty="0">
                <a:latin typeface="+mj-lt"/>
              </a:rPr>
              <a:t>находясь под наблюдением</a:t>
            </a:r>
            <a:r>
              <a:rPr lang="ru-RU" sz="3600" dirty="0">
                <a:latin typeface="+mj-lt"/>
              </a:rPr>
              <a:t>.</a:t>
            </a:r>
            <a:r>
              <a:rPr lang="en-US" sz="3600" dirty="0">
                <a:latin typeface="+mj-lt"/>
                <a:cs typeface="Arial" panose="020B0604020202020204" pitchFamily="34" charset="0"/>
              </a:rPr>
              <a:t> </a:t>
            </a:r>
          </a:p>
          <a:p>
            <a:pPr marL="0" indent="0">
              <a:buNone/>
            </a:pPr>
            <a:endParaRPr lang="en-US" sz="2800" dirty="0">
              <a:latin typeface="+mj-lt"/>
              <a:cs typeface="Arial" panose="020B0604020202020204" pitchFamily="34" charset="0"/>
            </a:endParaRPr>
          </a:p>
          <a:p>
            <a:pPr marL="0" indent="0">
              <a:buNone/>
            </a:pPr>
            <a:r>
              <a:rPr lang="ru-RU" sz="3600" dirty="0">
                <a:latin typeface="+mj-lt"/>
              </a:rPr>
              <a:t>* Не оставляйте детей без присмотра.</a:t>
            </a:r>
            <a:endParaRPr lang="en-US" sz="36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27</a:t>
            </a:fld>
            <a:endParaRPr lang="en-US" dirty="0"/>
          </a:p>
        </p:txBody>
      </p:sp>
    </p:spTree>
    <p:custDataLst>
      <p:tags r:id="rId1"/>
    </p:custDataLst>
    <p:extLst>
      <p:ext uri="{BB962C8B-B14F-4D97-AF65-F5344CB8AC3E}">
        <p14:creationId xmlns:p14="http://schemas.microsoft.com/office/powerpoint/2010/main" val="2424868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2584"/>
          </a:xfrm>
        </p:spPr>
        <p:txBody>
          <a:bodyPr>
            <a:normAutofit fontScale="90000"/>
          </a:bodyPr>
          <a:lstStyle/>
          <a:p>
            <a:r>
              <a:rPr lang="ru-RU" b="1" dirty="0"/>
              <a:t>Стандартные меры предосторожности</a:t>
            </a:r>
            <a:endParaRPr lang="en-US" b="1" dirty="0"/>
          </a:p>
        </p:txBody>
      </p:sp>
      <p:sp>
        <p:nvSpPr>
          <p:cNvPr id="3" name="Content Placeholder 2"/>
          <p:cNvSpPr>
            <a:spLocks noGrp="1"/>
          </p:cNvSpPr>
          <p:nvPr>
            <p:ph idx="1"/>
          </p:nvPr>
        </p:nvSpPr>
        <p:spPr>
          <a:xfrm>
            <a:off x="161365" y="1075766"/>
            <a:ext cx="8853544" cy="5238974"/>
          </a:xfrm>
        </p:spPr>
        <p:txBody>
          <a:bodyPr>
            <a:noAutofit/>
          </a:bodyPr>
          <a:lstStyle/>
          <a:p>
            <a:pPr marL="0" indent="0">
              <a:buNone/>
            </a:pPr>
            <a:r>
              <a:rPr lang="ru-RU" dirty="0">
                <a:latin typeface="+mj-lt"/>
              </a:rPr>
              <a:t>Если вы проконтактировали с кровью или другими биологическими выделениями (независимо от того, болен ребёнок или нет), всегда помните о следующем:</a:t>
            </a:r>
            <a:endParaRPr lang="en-US" dirty="0">
              <a:latin typeface="+mj-lt"/>
            </a:endParaRPr>
          </a:p>
          <a:p>
            <a:r>
              <a:rPr lang="ru-RU" dirty="0">
                <a:latin typeface="+mj-lt"/>
              </a:rPr>
              <a:t>Правильное мытьё рук</a:t>
            </a:r>
            <a:endParaRPr lang="en-US" dirty="0">
              <a:latin typeface="+mj-lt"/>
            </a:endParaRPr>
          </a:p>
          <a:p>
            <a:r>
              <a:rPr lang="ru-RU" dirty="0">
                <a:latin typeface="+mj-lt"/>
              </a:rPr>
              <a:t>Правильное использование непромокаемых перчаток</a:t>
            </a:r>
            <a:endParaRPr lang="en-US" dirty="0">
              <a:latin typeface="+mj-lt"/>
            </a:endParaRPr>
          </a:p>
          <a:p>
            <a:r>
              <a:rPr lang="ru-RU" dirty="0">
                <a:latin typeface="+mj-lt"/>
              </a:rPr>
              <a:t>Правильная утилизация мусора</a:t>
            </a:r>
            <a:endParaRPr lang="en-US" dirty="0">
              <a:latin typeface="+mj-lt"/>
            </a:endParaRPr>
          </a:p>
          <a:p>
            <a:r>
              <a:rPr lang="ru-RU" dirty="0">
                <a:latin typeface="+mj-lt"/>
              </a:rPr>
              <a:t>Правильная очистка, санитаризация и дезинфекция поверхностей</a:t>
            </a:r>
            <a:endParaRPr lang="en-US" dirty="0">
              <a:latin typeface="+mj-lt"/>
            </a:endParaRPr>
          </a:p>
        </p:txBody>
      </p:sp>
    </p:spTree>
    <p:custDataLst>
      <p:tags r:id="rId1"/>
    </p:custDataLst>
    <p:extLst>
      <p:ext uri="{BB962C8B-B14F-4D97-AF65-F5344CB8AC3E}">
        <p14:creationId xmlns:p14="http://schemas.microsoft.com/office/powerpoint/2010/main" val="1894601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84" y="838200"/>
            <a:ext cx="8885816" cy="1143000"/>
          </a:xfrm>
        </p:spPr>
        <p:txBody>
          <a:bodyPr>
            <a:normAutofit fontScale="90000"/>
          </a:bodyPr>
          <a:lstStyle/>
          <a:p>
            <a:pPr algn="l"/>
            <a:r>
              <a:rPr lang="en-US" dirty="0"/>
              <a:t/>
            </a:r>
            <a:br>
              <a:rPr lang="en-US" dirty="0"/>
            </a:br>
            <a:r>
              <a:rPr lang="ru-RU" sz="4000" dirty="0"/>
              <a:t>Немедленно очистите и продезинфицируйте любые поверхности, загрязнённые кровью, калом, выделениями из носа и глаз, слюной, мочой или рвотой.</a:t>
            </a:r>
            <a:r>
              <a:rPr lang="en-US" sz="4000" dirty="0"/>
              <a:t/>
            </a:r>
            <a:br>
              <a:rPr lang="en-US" sz="4000" dirty="0"/>
            </a:br>
            <a:endParaRPr lang="en-US" sz="4000" dirty="0"/>
          </a:p>
        </p:txBody>
      </p:sp>
      <p:pic>
        <p:nvPicPr>
          <p:cNvPr id="4" name="image20.png"/>
          <p:cNvPicPr>
            <a:picLocks noGrp="1"/>
          </p:cNvPicPr>
          <p:nvPr>
            <p:ph idx="1"/>
          </p:nvPr>
        </p:nvPicPr>
        <p:blipFill>
          <a:blip r:embed="rId4" cstate="print">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28598" y="3034294"/>
            <a:ext cx="8229600" cy="3252612"/>
          </a:xfrm>
          <a:prstGeom prst="rect">
            <a:avLst/>
          </a:prstGeom>
          <a:blipFill>
            <a:blip r:embed="rId6"/>
            <a:tile tx="0" ty="0" sx="100000" sy="100000" flip="none" algn="tl"/>
          </a:blipFill>
        </p:spPr>
      </p:pic>
    </p:spTree>
    <p:custDataLst>
      <p:tags r:id="rId1"/>
    </p:custDataLst>
    <p:extLst>
      <p:ext uri="{BB962C8B-B14F-4D97-AF65-F5344CB8AC3E}">
        <p14:creationId xmlns:p14="http://schemas.microsoft.com/office/powerpoint/2010/main" val="3231966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592133"/>
            <a:ext cx="9144000" cy="2008318"/>
          </a:xfrm>
        </p:spPr>
        <p:txBody>
          <a:bodyPr>
            <a:normAutofit fontScale="90000"/>
          </a:bodyPr>
          <a:lstStyle/>
          <a:p>
            <a:r>
              <a:rPr lang="en-US" sz="2700" dirty="0"/>
              <a:t/>
            </a:r>
            <a:br>
              <a:rPr lang="en-US" sz="2700" dirty="0"/>
            </a:br>
            <a:r>
              <a:rPr lang="ru-RU" sz="4900" b="1" dirty="0"/>
              <a:t>Распознавание </a:t>
            </a:r>
            <a:br>
              <a:rPr lang="ru-RU" sz="4900" b="1" dirty="0"/>
            </a:br>
            <a:r>
              <a:rPr lang="ru-RU" sz="4900" b="1" dirty="0"/>
              <a:t>инфекционных заболеваний </a:t>
            </a:r>
            <a:br>
              <a:rPr lang="ru-RU" sz="4900" b="1" dirty="0"/>
            </a:br>
            <a:r>
              <a:rPr lang="ru-RU" sz="4900" b="1" dirty="0"/>
              <a:t>в детских садах</a:t>
            </a:r>
            <a:r>
              <a:rPr lang="en-US" b="1" dirty="0"/>
              <a:t/>
            </a:r>
            <a:br>
              <a:rPr lang="en-US" b="1" dirty="0"/>
            </a:br>
            <a:endParaRPr lang="en-US" b="1" dirty="0"/>
          </a:p>
        </p:txBody>
      </p:sp>
      <p:sp>
        <p:nvSpPr>
          <p:cNvPr id="5" name="Subtitle 4"/>
          <p:cNvSpPr>
            <a:spLocks noGrp="1"/>
          </p:cNvSpPr>
          <p:nvPr>
            <p:ph type="subTitle" idx="1"/>
          </p:nvPr>
        </p:nvSpPr>
        <p:spPr>
          <a:xfrm>
            <a:off x="0" y="3886200"/>
            <a:ext cx="9144000" cy="1752600"/>
          </a:xfrm>
        </p:spPr>
        <p:txBody>
          <a:bodyPr/>
          <a:lstStyle/>
          <a:p>
            <a:r>
              <a:rPr lang="ru-RU" b="1" dirty="0">
                <a:latin typeface="+mj-lt"/>
              </a:rPr>
              <a:t>Часть</a:t>
            </a:r>
            <a:r>
              <a:rPr lang="en-US" b="1" dirty="0">
                <a:latin typeface="+mj-lt"/>
              </a:rPr>
              <a:t> 1, </a:t>
            </a:r>
            <a:r>
              <a:rPr lang="ru-RU" b="1" dirty="0">
                <a:latin typeface="+mj-lt"/>
              </a:rPr>
              <a:t>раздел</a:t>
            </a:r>
            <a:r>
              <a:rPr lang="en-US" b="1" dirty="0">
                <a:latin typeface="+mj-lt"/>
              </a:rPr>
              <a:t> 1</a:t>
            </a:r>
          </a:p>
        </p:txBody>
      </p:sp>
    </p:spTree>
    <p:custDataLst>
      <p:tags r:id="rId1"/>
    </p:custDataLst>
    <p:extLst>
      <p:ext uri="{BB962C8B-B14F-4D97-AF65-F5344CB8AC3E}">
        <p14:creationId xmlns:p14="http://schemas.microsoft.com/office/powerpoint/2010/main" val="261038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7980"/>
            <a:ext cx="9144000" cy="1153886"/>
          </a:xfrm>
        </p:spPr>
        <p:txBody>
          <a:bodyPr>
            <a:normAutofit fontScale="90000"/>
          </a:bodyPr>
          <a:lstStyle/>
          <a:p>
            <a:r>
              <a:rPr lang="ru-RU" b="1" dirty="0"/>
              <a:t>Мытьё рук</a:t>
            </a:r>
            <a:r>
              <a:rPr lang="ru-RU" dirty="0"/>
              <a:t/>
            </a:r>
            <a:br>
              <a:rPr lang="ru-RU" dirty="0"/>
            </a:br>
            <a:r>
              <a:rPr lang="en-US" dirty="0"/>
              <a:t/>
            </a:r>
            <a:br>
              <a:rPr lang="en-US" dirty="0"/>
            </a:br>
            <a:endParaRPr lang="en-US" dirty="0"/>
          </a:p>
        </p:txBody>
      </p:sp>
      <p:sp>
        <p:nvSpPr>
          <p:cNvPr id="3" name="Content Placeholder 2"/>
          <p:cNvSpPr>
            <a:spLocks noGrp="1"/>
          </p:cNvSpPr>
          <p:nvPr>
            <p:ph idx="1"/>
          </p:nvPr>
        </p:nvSpPr>
        <p:spPr>
          <a:xfrm>
            <a:off x="250372" y="1251857"/>
            <a:ext cx="8689234" cy="5072743"/>
          </a:xfrm>
        </p:spPr>
        <p:txBody>
          <a:bodyPr>
            <a:normAutofit lnSpcReduction="10000"/>
          </a:bodyPr>
          <a:lstStyle/>
          <a:p>
            <a:r>
              <a:rPr lang="ru-RU" sz="3600" dirty="0">
                <a:latin typeface="+mj-lt"/>
              </a:rPr>
              <a:t>Мытьё рук - самая важная мера борьбы с инфекциями и предотвращения заболеваемости.</a:t>
            </a:r>
            <a:endParaRPr lang="en-US" sz="3600" dirty="0">
              <a:latin typeface="+mj-lt"/>
              <a:cs typeface="Arial" panose="020B0604020202020204" pitchFamily="34" charset="0"/>
            </a:endParaRPr>
          </a:p>
          <a:p>
            <a:pPr marL="0" indent="0">
              <a:buNone/>
            </a:pPr>
            <a:endParaRPr lang="en-US" sz="3600" dirty="0">
              <a:latin typeface="+mj-lt"/>
              <a:cs typeface="Arial" panose="020B0604020202020204" pitchFamily="34" charset="0"/>
            </a:endParaRPr>
          </a:p>
          <a:p>
            <a:r>
              <a:rPr lang="ru-RU" sz="3600" dirty="0">
                <a:latin typeface="+mj-lt"/>
              </a:rPr>
              <a:t>Когда и </a:t>
            </a:r>
            <a:r>
              <a:rPr lang="ru-RU" sz="3600" i="1" dirty="0">
                <a:latin typeface="+mj-lt"/>
              </a:rPr>
              <a:t>воспитатели</a:t>
            </a:r>
            <a:r>
              <a:rPr lang="ru-RU" sz="3600" dirty="0">
                <a:latin typeface="+mj-lt"/>
              </a:rPr>
              <a:t>, и </a:t>
            </a:r>
            <a:r>
              <a:rPr lang="ru-RU" sz="3600" i="1" dirty="0">
                <a:latin typeface="+mj-lt"/>
              </a:rPr>
              <a:t>дети</a:t>
            </a:r>
            <a:r>
              <a:rPr lang="ru-RU" sz="3600" dirty="0">
                <a:latin typeface="+mj-lt"/>
              </a:rPr>
              <a:t>, и </a:t>
            </a:r>
            <a:r>
              <a:rPr lang="ru-RU" sz="3600" i="1" dirty="0">
                <a:latin typeface="+mj-lt"/>
              </a:rPr>
              <a:t>родители</a:t>
            </a:r>
            <a:r>
              <a:rPr lang="ru-RU" sz="3600" dirty="0">
                <a:latin typeface="+mj-lt"/>
              </a:rPr>
              <a:t> надлежащим образом моют руки в надлежащее время, уровень заболеваемости в детском саду резко сокращается.</a:t>
            </a:r>
            <a:endParaRPr lang="en-US" sz="3600" dirty="0">
              <a:latin typeface="+mj-lt"/>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30</a:t>
            </a:fld>
            <a:endParaRPr lang="en-US" dirty="0"/>
          </a:p>
        </p:txBody>
      </p:sp>
    </p:spTree>
    <p:custDataLst>
      <p:tags r:id="rId1"/>
    </p:custDataLst>
    <p:extLst>
      <p:ext uri="{BB962C8B-B14F-4D97-AF65-F5344CB8AC3E}">
        <p14:creationId xmlns:p14="http://schemas.microsoft.com/office/powerpoint/2010/main" val="1945931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0229"/>
          </a:xfrm>
        </p:spPr>
        <p:txBody>
          <a:bodyPr>
            <a:normAutofit/>
          </a:bodyPr>
          <a:lstStyle/>
          <a:p>
            <a:r>
              <a:rPr lang="ru-RU" sz="3600" b="1" dirty="0"/>
              <a:t>Демонстрация процедуры мытья рук</a:t>
            </a:r>
            <a:endParaRPr lang="en-US" sz="3600" b="1" dirty="0"/>
          </a:p>
        </p:txBody>
      </p:sp>
      <p:graphicFrame>
        <p:nvGraphicFramePr>
          <p:cNvPr id="4" name="Content Placeholder 3">
            <a:hlinkClick r:id="" action="ppaction://ole?verb=0"/>
          </p:cNvPr>
          <p:cNvGraphicFramePr>
            <a:graphicFrameLocks noGrp="1" noChangeAspect="1"/>
          </p:cNvGraphicFramePr>
          <p:nvPr>
            <p:ph idx="1"/>
            <p:extLst>
              <p:ext uri="{D42A27DB-BD31-4B8C-83A1-F6EECF244321}">
                <p14:modId xmlns:p14="http://schemas.microsoft.com/office/powerpoint/2010/main" val="2313251729"/>
              </p:ext>
            </p:extLst>
          </p:nvPr>
        </p:nvGraphicFramePr>
        <p:xfrm>
          <a:off x="2356757" y="694509"/>
          <a:ext cx="4430486" cy="5577199"/>
        </p:xfrm>
        <a:graphic>
          <a:graphicData uri="http://schemas.openxmlformats.org/presentationml/2006/ole">
            <mc:AlternateContent xmlns:mc="http://schemas.openxmlformats.org/markup-compatibility/2006">
              <mc:Choice xmlns:v="urn:schemas-microsoft-com:vml" Requires="v">
                <p:oleObj spid="_x0000_s2117" name="Presentation" r:id="rId5" imgW="3884595" imgH="5027603" progId="PowerPoint.Show.12">
                  <p:embed/>
                </p:oleObj>
              </mc:Choice>
              <mc:Fallback>
                <p:oleObj name="Presentation" r:id="rId5" imgW="3884595" imgH="5027603" progId="PowerPoint.Show.12">
                  <p:embed/>
                  <p:pic>
                    <p:nvPicPr>
                      <p:cNvPr id="0" name="Picture 4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6757" y="694509"/>
                        <a:ext cx="4430486" cy="5577199"/>
                      </a:xfrm>
                      <a:prstGeom prst="rect">
                        <a:avLst/>
                      </a:prstGeom>
                      <a:noFill/>
                      <a:ln w="9525">
                        <a:solidFill>
                          <a:schemeClr val="tx1"/>
                        </a:solidFill>
                        <a:miter lim="800000"/>
                        <a:headEnd/>
                        <a:tailEnd/>
                      </a:ln>
                    </p:spPr>
                  </p:pic>
                </p:oleObj>
              </mc:Fallback>
            </mc:AlternateContent>
          </a:graphicData>
        </a:graphic>
      </p:graphicFrame>
      <p:sp>
        <p:nvSpPr>
          <p:cNvPr id="3" name="Slide Number Placeholder 2"/>
          <p:cNvSpPr>
            <a:spLocks noGrp="1"/>
          </p:cNvSpPr>
          <p:nvPr>
            <p:ph type="sldNum" sz="quarter" idx="12"/>
          </p:nvPr>
        </p:nvSpPr>
        <p:spPr/>
        <p:txBody>
          <a:bodyPr/>
          <a:lstStyle/>
          <a:p>
            <a:fld id="{CB33E0CC-5607-D04B-A532-B6F1E80001DA}" type="slidenum">
              <a:rPr lang="en-US" smtClean="0"/>
              <a:pPr/>
              <a:t>31</a:t>
            </a:fld>
            <a:endParaRPr lang="en-US" dirty="0"/>
          </a:p>
        </p:txBody>
      </p:sp>
    </p:spTree>
    <p:custDataLst>
      <p:tags r:id="rId2"/>
    </p:custDataLst>
    <p:extLst>
      <p:ext uri="{BB962C8B-B14F-4D97-AF65-F5344CB8AC3E}">
        <p14:creationId xmlns:p14="http://schemas.microsoft.com/office/powerpoint/2010/main" val="3349054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hlinkClick r:id="" action="ppaction://ole?verb=0"/>
          </p:cNvPr>
          <p:cNvGraphicFramePr>
            <a:graphicFrameLocks noGrp="1" noChangeAspect="1"/>
          </p:cNvGraphicFramePr>
          <p:nvPr>
            <p:ph idx="1"/>
            <p:extLst>
              <p:ext uri="{D42A27DB-BD31-4B8C-83A1-F6EECF244321}">
                <p14:modId xmlns:p14="http://schemas.microsoft.com/office/powerpoint/2010/main" val="4213133965"/>
              </p:ext>
            </p:extLst>
          </p:nvPr>
        </p:nvGraphicFramePr>
        <p:xfrm>
          <a:off x="641629" y="0"/>
          <a:ext cx="4177797" cy="6322090"/>
        </p:xfrm>
        <a:graphic>
          <a:graphicData uri="http://schemas.openxmlformats.org/presentationml/2006/ole">
            <mc:AlternateContent xmlns:mc="http://schemas.openxmlformats.org/markup-compatibility/2006">
              <mc:Choice xmlns:v="urn:schemas-microsoft-com:vml" Requires="v">
                <p:oleObj spid="_x0000_s3141" name="Presentation" r:id="rId5" imgW="3884595" imgH="5027603" progId="PowerPoint.Show.12">
                  <p:embed/>
                </p:oleObj>
              </mc:Choice>
              <mc:Fallback>
                <p:oleObj name="Presentation" r:id="rId5" imgW="3884595" imgH="5027603" progId="PowerPoint.Show.12">
                  <p:embed/>
                  <p:pic>
                    <p:nvPicPr>
                      <p:cNvPr id="0" name="Picture 4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29" y="0"/>
                        <a:ext cx="4177797" cy="6322090"/>
                      </a:xfrm>
                      <a:prstGeom prst="rect">
                        <a:avLst/>
                      </a:prstGeom>
                      <a:noFill/>
                      <a:ln w="9525">
                        <a:solidFill>
                          <a:schemeClr val="tx1"/>
                        </a:solidFill>
                        <a:miter lim="800000"/>
                        <a:headEnd/>
                        <a:tailEnd/>
                      </a:ln>
                    </p:spPr>
                  </p:pic>
                </p:oleObj>
              </mc:Fallback>
            </mc:AlternateContent>
          </a:graphicData>
        </a:graphic>
      </p:graphicFrame>
      <p:sp>
        <p:nvSpPr>
          <p:cNvPr id="2" name="Slide Number Placeholder 1"/>
          <p:cNvSpPr>
            <a:spLocks noGrp="1"/>
          </p:cNvSpPr>
          <p:nvPr>
            <p:ph type="sldNum" sz="quarter" idx="12"/>
          </p:nvPr>
        </p:nvSpPr>
        <p:spPr/>
        <p:txBody>
          <a:bodyPr/>
          <a:lstStyle/>
          <a:p>
            <a:fld id="{CB33E0CC-5607-D04B-A532-B6F1E80001DA}" type="slidenum">
              <a:rPr lang="en-US" smtClean="0"/>
              <a:pPr/>
              <a:t>32</a:t>
            </a:fld>
            <a:endParaRPr lang="en-US" dirty="0"/>
          </a:p>
        </p:txBody>
      </p:sp>
      <p:sp>
        <p:nvSpPr>
          <p:cNvPr id="5" name="Content Placeholder 4">
            <a:extLst>
              <a:ext uri="{FF2B5EF4-FFF2-40B4-BE49-F238E27FC236}">
                <a16:creationId xmlns:a16="http://schemas.microsoft.com/office/drawing/2014/main" id="{30005C8A-37A4-48B6-852E-A9C12DA16826}"/>
              </a:ext>
            </a:extLst>
          </p:cNvPr>
          <p:cNvSpPr txBox="1">
            <a:spLocks/>
          </p:cNvSpPr>
          <p:nvPr/>
        </p:nvSpPr>
        <p:spPr>
          <a:xfrm>
            <a:off x="4819426" y="136524"/>
            <a:ext cx="4324573" cy="6185565"/>
          </a:xfrm>
          <a:prstGeom prst="rect">
            <a:avLst/>
          </a:prstGeom>
        </p:spPr>
        <p:txBody>
          <a:bodyPr>
            <a:noAutofit/>
          </a:bodyPr>
          <a:lst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r>
              <a:rPr lang="ru-RU" sz="2400" dirty="0">
                <a:latin typeface="+mj-lt"/>
              </a:rPr>
              <a:t>Дезинфицирующее средство для рук можно наносить на чистые руки, когда нет доступа к мылу и проточной воде.</a:t>
            </a:r>
            <a:endParaRPr lang="en-US" sz="2400" dirty="0">
              <a:latin typeface="+mj-lt"/>
            </a:endParaRPr>
          </a:p>
          <a:p>
            <a:r>
              <a:rPr lang="ru-RU" sz="2400" dirty="0">
                <a:latin typeface="+mj-lt"/>
              </a:rPr>
              <a:t>Используйте дезинфицирующее средство для рук с 60-95% содержанием спирта в соответствии с инструкциями на этикетке.</a:t>
            </a:r>
            <a:endParaRPr lang="en-US" sz="2400" dirty="0">
              <a:latin typeface="+mj-lt"/>
            </a:endParaRPr>
          </a:p>
          <a:p>
            <a:r>
              <a:rPr lang="ru-RU" sz="2400" dirty="0">
                <a:latin typeface="+mj-lt"/>
              </a:rPr>
              <a:t>Держите дезинфицирующее средство для рук в недоступном для детей месте.</a:t>
            </a:r>
            <a:endParaRPr lang="en-US" sz="2400" dirty="0">
              <a:latin typeface="+mj-lt"/>
            </a:endParaRPr>
          </a:p>
        </p:txBody>
      </p:sp>
    </p:spTree>
    <p:custDataLst>
      <p:tags r:id="rId2"/>
    </p:custDataLst>
    <p:extLst>
      <p:ext uri="{BB962C8B-B14F-4D97-AF65-F5344CB8AC3E}">
        <p14:creationId xmlns:p14="http://schemas.microsoft.com/office/powerpoint/2010/main" val="3112886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8314"/>
          </a:xfrm>
        </p:spPr>
        <p:txBody>
          <a:bodyPr>
            <a:normAutofit fontScale="90000"/>
          </a:bodyPr>
          <a:lstStyle/>
          <a:p>
            <a:r>
              <a:rPr lang="ru-RU" b="1" dirty="0"/>
              <a:t>Когда использовать одноразовые перчатки</a:t>
            </a:r>
            <a:endParaRPr lang="en-US" b="1" dirty="0"/>
          </a:p>
        </p:txBody>
      </p:sp>
      <p:sp>
        <p:nvSpPr>
          <p:cNvPr id="3" name="Content Placeholder 2"/>
          <p:cNvSpPr>
            <a:spLocks noGrp="1"/>
          </p:cNvSpPr>
          <p:nvPr>
            <p:ph idx="1"/>
          </p:nvPr>
        </p:nvSpPr>
        <p:spPr>
          <a:xfrm>
            <a:off x="1" y="1208315"/>
            <a:ext cx="8993392" cy="5105400"/>
          </a:xfrm>
        </p:spPr>
        <p:txBody>
          <a:bodyPr>
            <a:normAutofit fontScale="92500" lnSpcReduction="20000"/>
          </a:bodyPr>
          <a:lstStyle/>
          <a:p>
            <a:pPr lvl="1">
              <a:buFont typeface="Arial" panose="020B0604020202020204" pitchFamily="34" charset="0"/>
              <a:buChar char="•"/>
            </a:pPr>
            <a:r>
              <a:rPr lang="ru-RU" sz="2900" dirty="0">
                <a:latin typeface="+mj-lt"/>
              </a:rPr>
              <a:t>При прямом контакте с кровью или биологическими выделениями из организма ребёнка (оказание первой помощи, кровотечение из носа, смена подгузника с кровавой диареей)</a:t>
            </a:r>
          </a:p>
          <a:p>
            <a:pPr lvl="1">
              <a:buFont typeface="Arial" panose="020B0604020202020204" pitchFamily="34" charset="0"/>
              <a:buChar char="•"/>
            </a:pPr>
            <a:r>
              <a:rPr lang="ru-RU" sz="2900" dirty="0">
                <a:latin typeface="+mj-lt"/>
              </a:rPr>
              <a:t>При очистке окровавленных или испачканных другими выделениями (рвотой, мочой или калом) поверхностей, одежды и различных предметов </a:t>
            </a:r>
          </a:p>
          <a:p>
            <a:pPr lvl="1">
              <a:buFont typeface="Arial" panose="020B0604020202020204" pitchFamily="34" charset="0"/>
              <a:buChar char="•"/>
            </a:pPr>
            <a:r>
              <a:rPr lang="ru-RU" sz="2900" dirty="0">
                <a:latin typeface="+mj-lt"/>
              </a:rPr>
              <a:t>При уходе за кожными высыпаниями или гнойными ранами</a:t>
            </a:r>
          </a:p>
          <a:p>
            <a:pPr lvl="1">
              <a:buFont typeface="Arial" panose="020B0604020202020204" pitchFamily="34" charset="0"/>
              <a:buChar char="•"/>
            </a:pPr>
            <a:r>
              <a:rPr lang="ru-RU" sz="2900" dirty="0">
                <a:latin typeface="+mj-lt"/>
              </a:rPr>
              <a:t>При проведении процедур по уходу за полостью рта и глазами, а также проведении специальных медицинских процедур, таких как прокол пальца для проведения теста на определение уровня глюкозы в крови</a:t>
            </a:r>
            <a:endParaRPr lang="en-US" sz="2900" dirty="0">
              <a:latin typeface="+mj-lt"/>
              <a:cs typeface="Arial" panose="020B0604020202020204" pitchFamily="34" charset="0"/>
            </a:endParaRPr>
          </a:p>
          <a:p>
            <a:pPr lvl="1">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33</a:t>
            </a:fld>
            <a:endParaRPr lang="en-US" dirty="0"/>
          </a:p>
        </p:txBody>
      </p:sp>
    </p:spTree>
    <p:custDataLst>
      <p:tags r:id="rId1"/>
    </p:custDataLst>
    <p:extLst>
      <p:ext uri="{BB962C8B-B14F-4D97-AF65-F5344CB8AC3E}">
        <p14:creationId xmlns:p14="http://schemas.microsoft.com/office/powerpoint/2010/main" val="3847654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171"/>
            <a:ext cx="9144000" cy="2002971"/>
          </a:xfrm>
        </p:spPr>
        <p:txBody>
          <a:bodyPr>
            <a:normAutofit/>
          </a:bodyPr>
          <a:lstStyle/>
          <a:p>
            <a:r>
              <a:rPr lang="ru-RU" sz="3600" b="1" dirty="0"/>
              <a:t>Какие перчатки следует использовать при контакте с кровью и другими биологическими выделениями?</a:t>
            </a:r>
            <a:endParaRPr lang="en-US" sz="3600" b="1" dirty="0"/>
          </a:p>
        </p:txBody>
      </p:sp>
      <p:sp>
        <p:nvSpPr>
          <p:cNvPr id="3" name="Content Placeholder 2"/>
          <p:cNvSpPr>
            <a:spLocks noGrp="1"/>
          </p:cNvSpPr>
          <p:nvPr>
            <p:ph idx="1"/>
          </p:nvPr>
        </p:nvSpPr>
        <p:spPr>
          <a:xfrm>
            <a:off x="141514" y="1687286"/>
            <a:ext cx="8862637" cy="4604657"/>
          </a:xfrm>
        </p:spPr>
        <p:txBody>
          <a:bodyPr>
            <a:noAutofit/>
          </a:bodyPr>
          <a:lstStyle/>
          <a:p>
            <a:r>
              <a:rPr lang="ru-RU" sz="2300" b="1" dirty="0">
                <a:latin typeface="+mj-lt"/>
              </a:rPr>
              <a:t>Непромокаемые одноразовые</a:t>
            </a:r>
            <a:r>
              <a:rPr lang="en-US" sz="2300" b="1" dirty="0">
                <a:latin typeface="+mj-lt"/>
              </a:rPr>
              <a:t> </a:t>
            </a:r>
            <a:r>
              <a:rPr lang="ru-RU" sz="2300" dirty="0">
                <a:latin typeface="+mj-lt"/>
              </a:rPr>
              <a:t>перчатки защищают от переносимых кровью патогенов и инфицированных биологических выделений.</a:t>
            </a:r>
          </a:p>
          <a:p>
            <a:r>
              <a:rPr lang="ru-RU" sz="2300" dirty="0">
                <a:latin typeface="+mj-lt"/>
              </a:rPr>
              <a:t>При контакте с кровью или другими биологическими выделениями не используйте перчатки, предназначенные для использования при приготовлении пищи или проведения уборки, так как такие перчатки могут протекать или рваться.</a:t>
            </a:r>
          </a:p>
          <a:p>
            <a:r>
              <a:rPr lang="ru-RU" sz="2300" dirty="0">
                <a:latin typeface="+mj-lt"/>
              </a:rPr>
              <a:t>Избегайте латексных перчаток, так как они могут вызывать аллергию, особенно если вы их часто используете. При использовании </a:t>
            </a:r>
            <a:r>
              <a:rPr lang="ru-RU" sz="2300" b="1" dirty="0">
                <a:latin typeface="+mj-lt"/>
              </a:rPr>
              <a:t>нитриловых перчаток </a:t>
            </a:r>
            <a:r>
              <a:rPr lang="ru-RU" sz="2300" dirty="0">
                <a:latin typeface="+mj-lt"/>
              </a:rPr>
              <a:t>риск развития аллергии значительно ниже.</a:t>
            </a:r>
          </a:p>
          <a:p>
            <a:pPr>
              <a:buNone/>
            </a:pPr>
            <a:r>
              <a:rPr lang="ru-RU" sz="2300" b="1" i="1" dirty="0">
                <a:latin typeface="+mj-lt"/>
              </a:rPr>
              <a:t>Использование перчаток никогда не заменяет мытьё рук.</a:t>
            </a:r>
            <a:endParaRPr lang="en-US" sz="2300" b="1" i="1"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34</a:t>
            </a:fld>
            <a:endParaRPr lang="en-US" dirty="0"/>
          </a:p>
        </p:txBody>
      </p:sp>
    </p:spTree>
    <p:custDataLst>
      <p:tags r:id="rId1"/>
    </p:custDataLst>
    <p:extLst>
      <p:ext uri="{BB962C8B-B14F-4D97-AF65-F5344CB8AC3E}">
        <p14:creationId xmlns:p14="http://schemas.microsoft.com/office/powerpoint/2010/main" val="1043826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hlinkClick r:id="" action="ppaction://ole?verb=0"/>
          </p:cNvPr>
          <p:cNvGraphicFramePr>
            <a:graphicFrameLocks noGrp="1" noChangeAspect="1"/>
          </p:cNvGraphicFramePr>
          <p:nvPr>
            <p:ph idx="1"/>
            <p:extLst>
              <p:ext uri="{D42A27DB-BD31-4B8C-83A1-F6EECF244321}">
                <p14:modId xmlns:p14="http://schemas.microsoft.com/office/powerpoint/2010/main" val="211754879"/>
              </p:ext>
            </p:extLst>
          </p:nvPr>
        </p:nvGraphicFramePr>
        <p:xfrm>
          <a:off x="1973037" y="0"/>
          <a:ext cx="5029200" cy="6336278"/>
        </p:xfrm>
        <a:graphic>
          <a:graphicData uri="http://schemas.openxmlformats.org/presentationml/2006/ole">
            <mc:AlternateContent xmlns:mc="http://schemas.openxmlformats.org/markup-compatibility/2006">
              <mc:Choice xmlns:v="urn:schemas-microsoft-com:vml" Requires="v">
                <p:oleObj spid="_x0000_s4163" name="Presentation" r:id="rId5" imgW="3884595" imgH="5027603" progId="PowerPoint.Show.12">
                  <p:embed/>
                </p:oleObj>
              </mc:Choice>
              <mc:Fallback>
                <p:oleObj name="Presentation" r:id="rId5" imgW="3884595" imgH="5027603" progId="PowerPoint.Show.12">
                  <p:embed/>
                  <p:pic>
                    <p:nvPicPr>
                      <p:cNvPr id="0" name="Picture 4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3037" y="0"/>
                        <a:ext cx="5029200" cy="6336278"/>
                      </a:xfrm>
                      <a:prstGeom prst="rect">
                        <a:avLst/>
                      </a:prstGeom>
                      <a:noFill/>
                      <a:ln w="9525">
                        <a:solidFill>
                          <a:schemeClr val="tx1"/>
                        </a:solidFill>
                        <a:miter lim="800000"/>
                        <a:headEnd/>
                        <a:tailEnd/>
                      </a:ln>
                    </p:spPr>
                  </p:pic>
                </p:oleObj>
              </mc:Fallback>
            </mc:AlternateContent>
          </a:graphicData>
        </a:graphic>
      </p:graphicFrame>
      <p:sp>
        <p:nvSpPr>
          <p:cNvPr id="2" name="Slide Number Placeholder 1"/>
          <p:cNvSpPr>
            <a:spLocks noGrp="1"/>
          </p:cNvSpPr>
          <p:nvPr>
            <p:ph type="sldNum" sz="quarter" idx="12"/>
          </p:nvPr>
        </p:nvSpPr>
        <p:spPr/>
        <p:txBody>
          <a:bodyPr/>
          <a:lstStyle/>
          <a:p>
            <a:fld id="{CB33E0CC-5607-D04B-A532-B6F1E80001DA}" type="slidenum">
              <a:rPr lang="en-US" smtClean="0"/>
              <a:pPr/>
              <a:t>35</a:t>
            </a:fld>
            <a:endParaRPr lang="en-US" dirty="0"/>
          </a:p>
        </p:txBody>
      </p:sp>
    </p:spTree>
    <p:custDataLst>
      <p:tags r:id="rId2"/>
    </p:custDataLst>
    <p:extLst>
      <p:ext uri="{BB962C8B-B14F-4D97-AF65-F5344CB8AC3E}">
        <p14:creationId xmlns:p14="http://schemas.microsoft.com/office/powerpoint/2010/main" val="1493064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88571"/>
          </a:xfrm>
        </p:spPr>
        <p:txBody>
          <a:bodyPr>
            <a:normAutofit fontScale="90000"/>
          </a:bodyPr>
          <a:lstStyle/>
          <a:p>
            <a:r>
              <a:rPr lang="ru-RU" b="1" dirty="0"/>
              <a:t>Очистка (мытьё), санитаризация и дезинфекция</a:t>
            </a:r>
          </a:p>
        </p:txBody>
      </p:sp>
      <p:sp>
        <p:nvSpPr>
          <p:cNvPr id="3" name="Content Placeholder 2"/>
          <p:cNvSpPr>
            <a:spLocks noGrp="1"/>
          </p:cNvSpPr>
          <p:nvPr>
            <p:ph idx="1"/>
          </p:nvPr>
        </p:nvSpPr>
        <p:spPr>
          <a:xfrm>
            <a:off x="250372" y="1251857"/>
            <a:ext cx="8732264" cy="5105400"/>
          </a:xfrm>
        </p:spPr>
        <p:txBody>
          <a:bodyPr>
            <a:normAutofit fontScale="40000" lnSpcReduction="20000"/>
          </a:bodyPr>
          <a:lstStyle/>
          <a:p>
            <a:pPr marL="0" indent="0" algn="ctr">
              <a:buNone/>
            </a:pPr>
            <a:r>
              <a:rPr lang="ru-RU" sz="7000" b="1" dirty="0">
                <a:latin typeface="+mj-lt"/>
              </a:rPr>
              <a:t>Определения</a:t>
            </a:r>
          </a:p>
          <a:p>
            <a:pPr marL="0" indent="0" algn="ctr">
              <a:buNone/>
            </a:pPr>
            <a:endParaRPr lang="en-US" sz="2800" b="1" dirty="0">
              <a:latin typeface="+mj-lt"/>
            </a:endParaRPr>
          </a:p>
          <a:p>
            <a:pPr marL="0" indent="0">
              <a:buNone/>
            </a:pPr>
            <a:r>
              <a:rPr lang="ru-RU" sz="7000" b="1" dirty="0">
                <a:latin typeface="+mj-lt"/>
              </a:rPr>
              <a:t>Очистка (мытьё)</a:t>
            </a:r>
            <a:r>
              <a:rPr lang="ru-RU" sz="7000" dirty="0">
                <a:latin typeface="+mj-lt"/>
              </a:rPr>
              <a:t>: физическое удаление грязи, мусора и липкой плёнки путём стирания, протирания и вымывания. Вы можете производить очистку жидким мылом, моющим средством и водой.</a:t>
            </a:r>
            <a:endParaRPr lang="en-US" sz="7000" dirty="0">
              <a:latin typeface="+mj-lt"/>
            </a:endParaRPr>
          </a:p>
          <a:p>
            <a:pPr marL="0" indent="0">
              <a:buNone/>
            </a:pPr>
            <a:endParaRPr lang="en-US" sz="2300" b="1" dirty="0">
              <a:latin typeface="+mj-lt"/>
            </a:endParaRPr>
          </a:p>
          <a:p>
            <a:pPr marL="0" indent="0">
              <a:buNone/>
            </a:pPr>
            <a:r>
              <a:rPr lang="ru-RU" sz="7000" b="1" dirty="0">
                <a:latin typeface="+mj-lt"/>
              </a:rPr>
              <a:t>Санитаризация</a:t>
            </a:r>
            <a:r>
              <a:rPr lang="ru-RU" sz="7000" dirty="0">
                <a:latin typeface="+mj-lt"/>
              </a:rPr>
              <a:t>: уничтожение микробов до уровня, снижающего риск получения заболевания от контакта с поверхностью.</a:t>
            </a:r>
            <a:endParaRPr lang="en-US" sz="7000" dirty="0">
              <a:latin typeface="+mj-lt"/>
            </a:endParaRPr>
          </a:p>
          <a:p>
            <a:pPr marL="0" indent="0">
              <a:buNone/>
            </a:pPr>
            <a:endParaRPr lang="en-US" sz="2300" b="1" dirty="0">
              <a:latin typeface="+mj-lt"/>
            </a:endParaRPr>
          </a:p>
          <a:p>
            <a:pPr marL="0" indent="0">
              <a:buNone/>
            </a:pPr>
            <a:r>
              <a:rPr lang="ru-RU" sz="7000" b="1" dirty="0">
                <a:latin typeface="+mj-lt"/>
              </a:rPr>
              <a:t>Дезинфекция</a:t>
            </a:r>
            <a:r>
              <a:rPr lang="ru-RU" sz="7000" dirty="0">
                <a:latin typeface="+mj-lt"/>
              </a:rPr>
              <a:t>: более высокий уровень уничтожения микробов. Уничтожение почти всех микробов на твёрдой непористой поверхности.</a:t>
            </a:r>
            <a:endParaRPr lang="en-US" sz="70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36</a:t>
            </a:fld>
            <a:endParaRPr lang="en-US" dirty="0"/>
          </a:p>
        </p:txBody>
      </p:sp>
    </p:spTree>
    <p:custDataLst>
      <p:tags r:id="rId1"/>
    </p:custDataLst>
    <p:extLst>
      <p:ext uri="{BB962C8B-B14F-4D97-AF65-F5344CB8AC3E}">
        <p14:creationId xmlns:p14="http://schemas.microsoft.com/office/powerpoint/2010/main" val="2425216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599"/>
            <a:ext cx="9144000" cy="1045028"/>
          </a:xfrm>
        </p:spPr>
        <p:txBody>
          <a:bodyPr>
            <a:normAutofit/>
          </a:bodyPr>
          <a:lstStyle/>
          <a:p>
            <a:r>
              <a:rPr lang="ru-RU" sz="4000" b="1" dirty="0"/>
              <a:t>Что следует очищать (мыть)</a:t>
            </a:r>
            <a:r>
              <a:rPr lang="en-US" sz="4000" b="1" dirty="0"/>
              <a:t>?</a:t>
            </a:r>
          </a:p>
        </p:txBody>
      </p:sp>
      <p:sp>
        <p:nvSpPr>
          <p:cNvPr id="3" name="Content Placeholder 2"/>
          <p:cNvSpPr>
            <a:spLocks noGrp="1"/>
          </p:cNvSpPr>
          <p:nvPr>
            <p:ph idx="1"/>
          </p:nvPr>
        </p:nvSpPr>
        <p:spPr>
          <a:xfrm>
            <a:off x="172122" y="600803"/>
            <a:ext cx="8810513" cy="5802085"/>
          </a:xfrm>
        </p:spPr>
        <p:txBody>
          <a:bodyPr>
            <a:noAutofit/>
          </a:bodyPr>
          <a:lstStyle/>
          <a:p>
            <a:r>
              <a:rPr lang="ru-RU" sz="3600" dirty="0">
                <a:latin typeface="+mj-lt"/>
              </a:rPr>
              <a:t>Игрушки</a:t>
            </a:r>
          </a:p>
          <a:p>
            <a:r>
              <a:rPr lang="ru-RU" sz="3600" dirty="0">
                <a:latin typeface="+mj-lt"/>
              </a:rPr>
              <a:t>Постельные принадлежности</a:t>
            </a:r>
          </a:p>
          <a:p>
            <a:r>
              <a:rPr lang="ru-RU" sz="3600" dirty="0">
                <a:latin typeface="+mj-lt"/>
              </a:rPr>
              <a:t>Полы</a:t>
            </a:r>
          </a:p>
          <a:p>
            <a:r>
              <a:rPr lang="ru-RU" sz="3600" dirty="0">
                <a:latin typeface="+mj-lt"/>
              </a:rPr>
              <a:t>Одежду (включая головные уборы)</a:t>
            </a:r>
          </a:p>
          <a:p>
            <a:r>
              <a:rPr lang="ru-RU" sz="3600" dirty="0">
                <a:latin typeface="+mj-lt"/>
              </a:rPr>
              <a:t>Детские кроватки, маты и коврики</a:t>
            </a:r>
          </a:p>
          <a:p>
            <a:r>
              <a:rPr lang="ru-RU" sz="3600" dirty="0">
                <a:latin typeface="+mj-lt"/>
              </a:rPr>
              <a:t>Игровое оборудование</a:t>
            </a:r>
          </a:p>
          <a:p>
            <a:r>
              <a:rPr lang="ru-RU" sz="3600" dirty="0">
                <a:latin typeface="+mj-lt"/>
              </a:rPr>
              <a:t>Холодильники</a:t>
            </a:r>
          </a:p>
          <a:p>
            <a:r>
              <a:rPr lang="ru-RU" sz="3600" dirty="0">
                <a:latin typeface="+mj-lt"/>
              </a:rPr>
              <a:t>Все поверхности перед санитаризацией или дезинфекцией</a:t>
            </a:r>
            <a:endParaRPr lang="en-US" sz="36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37</a:t>
            </a:fld>
            <a:endParaRPr lang="en-US" dirty="0"/>
          </a:p>
        </p:txBody>
      </p:sp>
    </p:spTree>
    <p:custDataLst>
      <p:tags r:id="rId1"/>
    </p:custDataLst>
    <p:extLst>
      <p:ext uri="{BB962C8B-B14F-4D97-AF65-F5344CB8AC3E}">
        <p14:creationId xmlns:p14="http://schemas.microsoft.com/office/powerpoint/2010/main" val="3418333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ru-RU" b="1" dirty="0"/>
              <a:t>Что можно использовать для очистки (мытья)</a:t>
            </a:r>
            <a:r>
              <a:rPr lang="en-US" b="1" dirty="0"/>
              <a:t>?</a:t>
            </a:r>
          </a:p>
        </p:txBody>
      </p:sp>
      <p:sp>
        <p:nvSpPr>
          <p:cNvPr id="3" name="Content Placeholder 2"/>
          <p:cNvSpPr>
            <a:spLocks noGrp="1"/>
          </p:cNvSpPr>
          <p:nvPr>
            <p:ph idx="1"/>
          </p:nvPr>
        </p:nvSpPr>
        <p:spPr>
          <a:xfrm>
            <a:off x="261258" y="1741714"/>
            <a:ext cx="8721378" cy="4384450"/>
          </a:xfrm>
        </p:spPr>
        <p:txBody>
          <a:bodyPr>
            <a:normAutofit/>
          </a:bodyPr>
          <a:lstStyle/>
          <a:p>
            <a:pPr marL="0" indent="0">
              <a:buNone/>
            </a:pPr>
            <a:r>
              <a:rPr lang="ru-RU" sz="4000" dirty="0">
                <a:latin typeface="+mj-lt"/>
              </a:rPr>
              <a:t>Использовать следует неароматизированное жидкое не антибактериальное мыло или моющее средство, которое потом смывается водой.</a:t>
            </a:r>
            <a:endParaRPr lang="en-US" sz="40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38</a:t>
            </a:fld>
            <a:endParaRPr lang="en-US" dirty="0"/>
          </a:p>
        </p:txBody>
      </p:sp>
    </p:spTree>
    <p:custDataLst>
      <p:tags r:id="rId1"/>
    </p:custDataLst>
    <p:extLst>
      <p:ext uri="{BB962C8B-B14F-4D97-AF65-F5344CB8AC3E}">
        <p14:creationId xmlns:p14="http://schemas.microsoft.com/office/powerpoint/2010/main" val="2637791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9343"/>
          </a:xfrm>
        </p:spPr>
        <p:txBody>
          <a:bodyPr>
            <a:normAutofit fontScale="90000"/>
          </a:bodyPr>
          <a:lstStyle/>
          <a:p>
            <a:r>
              <a:rPr lang="ru-RU" b="1" dirty="0"/>
              <a:t>Что нужно санитаризировать</a:t>
            </a:r>
            <a:r>
              <a:rPr lang="en-US" b="1" dirty="0"/>
              <a:t>?</a:t>
            </a:r>
          </a:p>
        </p:txBody>
      </p:sp>
      <p:sp>
        <p:nvSpPr>
          <p:cNvPr id="3" name="Content Placeholder 2"/>
          <p:cNvSpPr>
            <a:spLocks noGrp="1"/>
          </p:cNvSpPr>
          <p:nvPr>
            <p:ph idx="1"/>
          </p:nvPr>
        </p:nvSpPr>
        <p:spPr>
          <a:xfrm>
            <a:off x="228600" y="729343"/>
            <a:ext cx="8754035" cy="5595257"/>
          </a:xfrm>
        </p:spPr>
        <p:txBody>
          <a:bodyPr>
            <a:normAutofit/>
          </a:bodyPr>
          <a:lstStyle/>
          <a:p>
            <a:r>
              <a:rPr lang="ru-RU" dirty="0">
                <a:latin typeface="+mj-lt"/>
              </a:rPr>
              <a:t>Поверхности и приборы, используемые для приготовления пищи</a:t>
            </a:r>
          </a:p>
          <a:p>
            <a:r>
              <a:rPr lang="ru-RU" dirty="0">
                <a:latin typeface="+mj-lt"/>
              </a:rPr>
              <a:t>Столешницы</a:t>
            </a:r>
          </a:p>
          <a:p>
            <a:r>
              <a:rPr lang="ru-RU" dirty="0">
                <a:latin typeface="+mj-lt"/>
              </a:rPr>
              <a:t>Столовые приборы и посуду</a:t>
            </a:r>
          </a:p>
          <a:p>
            <a:r>
              <a:rPr lang="ru-RU" dirty="0">
                <a:latin typeface="+mj-lt"/>
              </a:rPr>
              <a:t>Кухонные столы и подносы высоких детских стульчиков</a:t>
            </a:r>
          </a:p>
          <a:p>
            <a:r>
              <a:rPr lang="ru-RU" dirty="0">
                <a:latin typeface="+mj-lt"/>
              </a:rPr>
              <a:t>Столы, предназначенные для различных видов деятельности (перед их использованием для еды)</a:t>
            </a:r>
          </a:p>
          <a:p>
            <a:r>
              <a:rPr lang="ru-RU" dirty="0">
                <a:latin typeface="+mj-lt"/>
              </a:rPr>
              <a:t>Пластиковые игрушки, соски</a:t>
            </a:r>
            <a:endParaRPr lang="en-US" dirty="0">
              <a:latin typeface="+mj-lt"/>
            </a:endParaRP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39</a:t>
            </a:fld>
            <a:endParaRPr lang="en-US" dirty="0"/>
          </a:p>
        </p:txBody>
      </p:sp>
    </p:spTree>
    <p:custDataLst>
      <p:tags r:id="rId1"/>
    </p:custDataLst>
    <p:extLst>
      <p:ext uri="{BB962C8B-B14F-4D97-AF65-F5344CB8AC3E}">
        <p14:creationId xmlns:p14="http://schemas.microsoft.com/office/powerpoint/2010/main" val="257073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77437"/>
          </a:xfrm>
        </p:spPr>
        <p:txBody>
          <a:bodyPr>
            <a:normAutofit fontScale="90000"/>
          </a:bodyPr>
          <a:lstStyle/>
          <a:p>
            <a:r>
              <a:rPr lang="ru-RU" b="1" dirty="0"/>
              <a:t>Что представляет собой инфекционное заболевание?</a:t>
            </a: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endParaRPr lang="en-US" b="1" dirty="0"/>
          </a:p>
        </p:txBody>
      </p:sp>
      <p:sp>
        <p:nvSpPr>
          <p:cNvPr id="3" name="Content Placeholder 2"/>
          <p:cNvSpPr>
            <a:spLocks noGrp="1"/>
          </p:cNvSpPr>
          <p:nvPr>
            <p:ph idx="1"/>
          </p:nvPr>
        </p:nvSpPr>
        <p:spPr>
          <a:xfrm>
            <a:off x="223736" y="1338943"/>
            <a:ext cx="8780415" cy="4996543"/>
          </a:xfrm>
        </p:spPr>
        <p:txBody>
          <a:bodyPr>
            <a:normAutofit fontScale="92500" lnSpcReduction="10000"/>
          </a:bodyPr>
          <a:lstStyle/>
          <a:p>
            <a:r>
              <a:rPr lang="ru-RU" sz="3500" dirty="0">
                <a:latin typeface="+mj-lt"/>
              </a:rPr>
              <a:t>Специфические микробы, такие как </a:t>
            </a:r>
            <a:r>
              <a:rPr lang="ru-RU" sz="3500" b="1" dirty="0">
                <a:latin typeface="+mj-lt"/>
              </a:rPr>
              <a:t>вирусы, бактерии, грибки и другие паразиты</a:t>
            </a:r>
            <a:r>
              <a:rPr lang="ru-RU" sz="3500" dirty="0">
                <a:latin typeface="+mj-lt"/>
              </a:rPr>
              <a:t>, вызывают инфекционные заболевания у людей.</a:t>
            </a:r>
          </a:p>
          <a:p>
            <a:r>
              <a:rPr lang="ru-RU" sz="3500" dirty="0">
                <a:latin typeface="+mj-lt"/>
              </a:rPr>
              <a:t>Инфекционные заболевания могут </a:t>
            </a:r>
            <a:r>
              <a:rPr lang="ru-RU" sz="3500" b="1" dirty="0">
                <a:latin typeface="+mj-lt"/>
              </a:rPr>
              <a:t>передаваться от человека к человеку</a:t>
            </a:r>
            <a:r>
              <a:rPr lang="ru-RU" sz="3500" dirty="0">
                <a:latin typeface="+mj-lt"/>
              </a:rPr>
              <a:t> до появления признаков и симптомов.</a:t>
            </a:r>
          </a:p>
          <a:p>
            <a:r>
              <a:rPr lang="ru-RU" sz="3500" dirty="0">
                <a:latin typeface="+mj-lt"/>
              </a:rPr>
              <a:t>Люди могут передать или продолжать передавать микробы, не проявляя при этом </a:t>
            </a:r>
            <a:r>
              <a:rPr lang="ru-RU" sz="3500" b="1" dirty="0">
                <a:latin typeface="+mj-lt"/>
              </a:rPr>
              <a:t>симптомов заболевания.</a:t>
            </a:r>
            <a:endParaRPr lang="en-US" sz="3500" b="1" dirty="0">
              <a:latin typeface="+mj-lt"/>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4</a:t>
            </a:fld>
            <a:endParaRPr lang="en-US" dirty="0"/>
          </a:p>
        </p:txBody>
      </p:sp>
    </p:spTree>
    <p:custDataLst>
      <p:tags r:id="rId1"/>
    </p:custDataLst>
    <p:extLst>
      <p:ext uri="{BB962C8B-B14F-4D97-AF65-F5344CB8AC3E}">
        <p14:creationId xmlns:p14="http://schemas.microsoft.com/office/powerpoint/2010/main" val="3158584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0229"/>
          </a:xfrm>
        </p:spPr>
        <p:txBody>
          <a:bodyPr>
            <a:normAutofit fontScale="90000"/>
          </a:bodyPr>
          <a:lstStyle/>
          <a:p>
            <a:r>
              <a:rPr lang="ru-RU" b="1" dirty="0"/>
              <a:t>Что нужно дезинфицировать</a:t>
            </a:r>
            <a:r>
              <a:rPr lang="en-US" b="1" dirty="0"/>
              <a:t>?</a:t>
            </a:r>
          </a:p>
        </p:txBody>
      </p:sp>
      <p:sp>
        <p:nvSpPr>
          <p:cNvPr id="3" name="Content Placeholder 2"/>
          <p:cNvSpPr>
            <a:spLocks noGrp="1"/>
          </p:cNvSpPr>
          <p:nvPr>
            <p:ph idx="1"/>
          </p:nvPr>
        </p:nvSpPr>
        <p:spPr>
          <a:xfrm>
            <a:off x="261257" y="986135"/>
            <a:ext cx="8882743" cy="5617028"/>
          </a:xfrm>
        </p:spPr>
        <p:txBody>
          <a:bodyPr>
            <a:normAutofit fontScale="92500" lnSpcReduction="10000"/>
          </a:bodyPr>
          <a:lstStyle/>
          <a:p>
            <a:r>
              <a:rPr lang="ru-RU" sz="3600" dirty="0">
                <a:latin typeface="+mj-lt"/>
              </a:rPr>
              <a:t>Питьевые фонтанчики</a:t>
            </a:r>
          </a:p>
          <a:p>
            <a:r>
              <a:rPr lang="ru-RU" sz="3600" dirty="0">
                <a:latin typeface="+mj-lt"/>
              </a:rPr>
              <a:t>Дверные ручки и ручки шкафов</a:t>
            </a:r>
          </a:p>
          <a:p>
            <a:r>
              <a:rPr lang="ru-RU" sz="3600" dirty="0">
                <a:latin typeface="+mj-lt"/>
              </a:rPr>
              <a:t>Туалеты и места для смены подгузников:</a:t>
            </a:r>
            <a:endParaRPr lang="en-US" sz="3600" dirty="0">
              <a:latin typeface="+mj-lt"/>
            </a:endParaRPr>
          </a:p>
          <a:p>
            <a:pPr lvl="1">
              <a:buFont typeface="Wingdings" panose="05000000000000000000" pitchFamily="2" charset="2"/>
              <a:buChar char="v"/>
            </a:pPr>
            <a:r>
              <a:rPr lang="ru-RU" sz="3600" dirty="0">
                <a:latin typeface="+mj-lt"/>
              </a:rPr>
              <a:t>Столы для смены подгузников и мусоросборники</a:t>
            </a:r>
            <a:endParaRPr lang="en-US" sz="3600" dirty="0">
              <a:latin typeface="+mj-lt"/>
            </a:endParaRPr>
          </a:p>
          <a:p>
            <a:pPr lvl="1">
              <a:buFont typeface="Wingdings" panose="05000000000000000000" pitchFamily="2" charset="2"/>
              <a:buChar char="v"/>
            </a:pPr>
            <a:r>
              <a:rPr lang="ru-RU" sz="3600" dirty="0">
                <a:latin typeface="+mj-lt"/>
              </a:rPr>
              <a:t>Столешницы</a:t>
            </a:r>
            <a:endParaRPr lang="en-US" sz="3600" dirty="0">
              <a:latin typeface="+mj-lt"/>
            </a:endParaRPr>
          </a:p>
          <a:p>
            <a:pPr lvl="1">
              <a:buFont typeface="Wingdings" panose="05000000000000000000" pitchFamily="2" charset="2"/>
              <a:buChar char="v"/>
            </a:pPr>
            <a:r>
              <a:rPr lang="ru-RU" sz="3600" dirty="0">
                <a:latin typeface="+mj-lt"/>
              </a:rPr>
              <a:t>Горшки</a:t>
            </a:r>
            <a:endParaRPr lang="en-US" sz="3600" dirty="0">
              <a:latin typeface="+mj-lt"/>
            </a:endParaRPr>
          </a:p>
          <a:p>
            <a:pPr lvl="1">
              <a:buFont typeface="Wingdings" panose="05000000000000000000" pitchFamily="2" charset="2"/>
              <a:buChar char="v"/>
            </a:pPr>
            <a:r>
              <a:rPr lang="ru-RU" sz="3600" dirty="0">
                <a:latin typeface="+mj-lt"/>
              </a:rPr>
              <a:t>Раковины и краны для мытья рук</a:t>
            </a:r>
            <a:endParaRPr lang="en-US" sz="3600" dirty="0">
              <a:latin typeface="+mj-lt"/>
            </a:endParaRPr>
          </a:p>
          <a:p>
            <a:pPr lvl="1">
              <a:buFont typeface="Wingdings" panose="05000000000000000000" pitchFamily="2" charset="2"/>
              <a:buChar char="v"/>
            </a:pPr>
            <a:r>
              <a:rPr lang="ru-RU" sz="3600" dirty="0">
                <a:latin typeface="+mj-lt"/>
              </a:rPr>
              <a:t>Унитазы</a:t>
            </a:r>
            <a:endParaRPr lang="en-US" sz="3600" dirty="0">
              <a:latin typeface="+mj-lt"/>
            </a:endParaRPr>
          </a:p>
          <a:p>
            <a:pPr lvl="1">
              <a:buFont typeface="Wingdings" panose="05000000000000000000" pitchFamily="2" charset="2"/>
              <a:buChar char="v"/>
            </a:pPr>
            <a:r>
              <a:rPr lang="ru-RU" sz="3600" dirty="0">
                <a:latin typeface="+mj-lt"/>
              </a:rPr>
              <a:t>Полы</a:t>
            </a:r>
            <a:endParaRPr lang="en-US" sz="3600" dirty="0">
              <a:latin typeface="+mj-lt"/>
            </a:endParaRPr>
          </a:p>
          <a:p>
            <a:pPr>
              <a:buFont typeface="Wingdings" panose="05000000000000000000" pitchFamily="2" charset="2"/>
              <a:buChar char="v"/>
            </a:pPr>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40</a:t>
            </a:fld>
            <a:endParaRPr lang="en-US" dirty="0"/>
          </a:p>
        </p:txBody>
      </p:sp>
    </p:spTree>
    <p:custDataLst>
      <p:tags r:id="rId1"/>
    </p:custDataLst>
    <p:extLst>
      <p:ext uri="{BB962C8B-B14F-4D97-AF65-F5344CB8AC3E}">
        <p14:creationId xmlns:p14="http://schemas.microsoft.com/office/powerpoint/2010/main" val="4118459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ru-RU" b="1" dirty="0"/>
              <a:t>Что следует использовать для санитаризации и дезинфекции?</a:t>
            </a:r>
            <a:endParaRPr lang="en-US" b="1" dirty="0"/>
          </a:p>
        </p:txBody>
      </p:sp>
      <p:sp>
        <p:nvSpPr>
          <p:cNvPr id="3" name="Content Placeholder 2"/>
          <p:cNvSpPr>
            <a:spLocks noGrp="1"/>
          </p:cNvSpPr>
          <p:nvPr>
            <p:ph idx="1"/>
          </p:nvPr>
        </p:nvSpPr>
        <p:spPr>
          <a:xfrm>
            <a:off x="228599" y="1578429"/>
            <a:ext cx="8743279" cy="4713514"/>
          </a:xfrm>
        </p:spPr>
        <p:txBody>
          <a:bodyPr/>
          <a:lstStyle/>
          <a:p>
            <a:r>
              <a:rPr lang="ru-RU" sz="3600" dirty="0">
                <a:latin typeface="+mj-lt"/>
              </a:rPr>
              <a:t>Противомикробные препараты, зарегистрированные Агентством по охране окружающей среды (EPA)</a:t>
            </a:r>
            <a:endParaRPr lang="en-US" sz="3600" dirty="0">
              <a:latin typeface="+mj-lt"/>
            </a:endParaRPr>
          </a:p>
          <a:p>
            <a:r>
              <a:rPr lang="ru-RU" sz="3600" dirty="0">
                <a:latin typeface="+mj-lt"/>
              </a:rPr>
              <a:t>Проверьте этикетку продукта на предмет наличия регистрационного номера Агентства по охране окружающей среды (EPA)</a:t>
            </a:r>
            <a:endParaRPr lang="en-US" sz="3600" dirty="0">
              <a:latin typeface="+mj-lt"/>
            </a:endParaRP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41</a:t>
            </a:fld>
            <a:endParaRPr lang="en-US" dirty="0"/>
          </a:p>
        </p:txBody>
      </p:sp>
    </p:spTree>
    <p:custDataLst>
      <p:tags r:id="rId1"/>
    </p:custDataLst>
    <p:extLst>
      <p:ext uri="{BB962C8B-B14F-4D97-AF65-F5344CB8AC3E}">
        <p14:creationId xmlns:p14="http://schemas.microsoft.com/office/powerpoint/2010/main" val="3929566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9144000" cy="6082871"/>
          </a:xfrm>
          <a:solidFill>
            <a:srgbClr val="8DC67D"/>
          </a:solidFill>
          <a:ln>
            <a:solidFill>
              <a:srgbClr val="D90F81"/>
            </a:solidFill>
          </a:ln>
        </p:spPr>
      </p:pic>
      <p:sp>
        <p:nvSpPr>
          <p:cNvPr id="3" name="Slide Number Placeholder 2"/>
          <p:cNvSpPr>
            <a:spLocks noGrp="1"/>
          </p:cNvSpPr>
          <p:nvPr>
            <p:ph type="sldNum" sz="quarter" idx="12"/>
          </p:nvPr>
        </p:nvSpPr>
        <p:spPr/>
        <p:txBody>
          <a:bodyPr/>
          <a:lstStyle/>
          <a:p>
            <a:fld id="{CB33E0CC-5607-D04B-A532-B6F1E80001DA}" type="slidenum">
              <a:rPr lang="en-US" smtClean="0"/>
              <a:pPr/>
              <a:t>42</a:t>
            </a:fld>
            <a:endParaRPr lang="en-US" dirty="0"/>
          </a:p>
        </p:txBody>
      </p:sp>
    </p:spTree>
    <p:custDataLst>
      <p:tags r:id="rId1"/>
    </p:custDataLst>
    <p:extLst>
      <p:ext uri="{BB962C8B-B14F-4D97-AF65-F5344CB8AC3E}">
        <p14:creationId xmlns:p14="http://schemas.microsoft.com/office/powerpoint/2010/main" val="2541895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51114"/>
          </a:xfrm>
        </p:spPr>
        <p:txBody>
          <a:bodyPr>
            <a:normAutofit fontScale="90000"/>
          </a:bodyPr>
          <a:lstStyle/>
          <a:p>
            <a:r>
              <a:rPr lang="ru-RU" b="1" dirty="0"/>
              <a:t>Этикетка - это закон</a:t>
            </a:r>
            <a:endParaRPr lang="en-US" b="1" dirty="0"/>
          </a:p>
        </p:txBody>
      </p:sp>
      <p:sp>
        <p:nvSpPr>
          <p:cNvPr id="3" name="Content Placeholder 2"/>
          <p:cNvSpPr>
            <a:spLocks noGrp="1"/>
          </p:cNvSpPr>
          <p:nvPr>
            <p:ph idx="1"/>
          </p:nvPr>
        </p:nvSpPr>
        <p:spPr>
          <a:xfrm>
            <a:off x="250371" y="751116"/>
            <a:ext cx="8710749" cy="5584370"/>
          </a:xfrm>
        </p:spPr>
        <p:txBody>
          <a:bodyPr>
            <a:normAutofit lnSpcReduction="10000"/>
          </a:bodyPr>
          <a:lstStyle/>
          <a:p>
            <a:pPr marL="0" indent="0">
              <a:buNone/>
            </a:pPr>
            <a:r>
              <a:rPr lang="ru-RU" dirty="0">
                <a:latin typeface="+mj-lt"/>
              </a:rPr>
              <a:t>Для проведения качественной санитаризации и дезинфекции всегда следуйте инструкциям на этикетке.</a:t>
            </a:r>
            <a:endParaRPr lang="en-US" dirty="0">
              <a:latin typeface="+mj-lt"/>
            </a:endParaRPr>
          </a:p>
          <a:p>
            <a:r>
              <a:rPr lang="ru-RU" dirty="0">
                <a:latin typeface="+mj-lt"/>
              </a:rPr>
              <a:t>Нужно ли смешивать продукт с водой?</a:t>
            </a:r>
          </a:p>
          <a:p>
            <a:r>
              <a:rPr lang="ru-RU" dirty="0">
                <a:latin typeface="+mj-lt"/>
              </a:rPr>
              <a:t>Как долго продукт должен находиться на поверхности (время воздействия)?</a:t>
            </a:r>
          </a:p>
          <a:p>
            <a:r>
              <a:rPr lang="ru-RU" dirty="0">
                <a:latin typeface="+mj-lt"/>
              </a:rPr>
              <a:t>Можно ли использовать продукт на поверхностях, предназначенных для приготовления пищи?</a:t>
            </a:r>
          </a:p>
          <a:p>
            <a:r>
              <a:rPr lang="ru-RU" dirty="0">
                <a:latin typeface="+mj-lt"/>
              </a:rPr>
              <a:t>Следует ли промыть поверхность после использования продукта?</a:t>
            </a:r>
            <a:endParaRPr lang="en-US"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43</a:t>
            </a:fld>
            <a:endParaRPr lang="en-US" dirty="0"/>
          </a:p>
        </p:txBody>
      </p:sp>
    </p:spTree>
    <p:custDataLst>
      <p:tags r:id="rId1"/>
    </p:custDataLst>
    <p:extLst>
      <p:ext uri="{BB962C8B-B14F-4D97-AF65-F5344CB8AC3E}">
        <p14:creationId xmlns:p14="http://schemas.microsoft.com/office/powerpoint/2010/main" val="2197631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838200"/>
            <a:ext cx="9089808" cy="4853781"/>
          </a:xfrm>
        </p:spPr>
      </p:pic>
      <p:sp>
        <p:nvSpPr>
          <p:cNvPr id="2" name="Slide Number Placeholder 1"/>
          <p:cNvSpPr>
            <a:spLocks noGrp="1"/>
          </p:cNvSpPr>
          <p:nvPr>
            <p:ph type="sldNum" sz="quarter" idx="12"/>
          </p:nvPr>
        </p:nvSpPr>
        <p:spPr/>
        <p:txBody>
          <a:bodyPr/>
          <a:lstStyle/>
          <a:p>
            <a:fld id="{CB33E0CC-5607-D04B-A532-B6F1E80001DA}" type="slidenum">
              <a:rPr lang="en-US" smtClean="0"/>
              <a:pPr/>
              <a:t>44</a:t>
            </a:fld>
            <a:endParaRPr lang="en-US" dirty="0"/>
          </a:p>
        </p:txBody>
      </p:sp>
    </p:spTree>
    <p:custDataLst>
      <p:tags r:id="rId1"/>
    </p:custDataLst>
    <p:extLst>
      <p:ext uri="{BB962C8B-B14F-4D97-AF65-F5344CB8AC3E}">
        <p14:creationId xmlns:p14="http://schemas.microsoft.com/office/powerpoint/2010/main" val="2780758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41951"/>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13500000" scaled="1"/>
            <a:tileRect/>
          </a:gradFill>
        </p:spPr>
        <p:txBody>
          <a:bodyPr>
            <a:normAutofit fontScale="90000"/>
          </a:bodyPr>
          <a:lstStyle/>
          <a:p>
            <a:r>
              <a:rPr lang="en-US" dirty="0"/>
              <a:t/>
            </a:r>
            <a:br>
              <a:rPr lang="en-US" dirty="0"/>
            </a:br>
            <a:r>
              <a:rPr lang="ru-RU" b="1" dirty="0"/>
              <a:t>Очистка, санитаризация и дезинфекция натуральными  продуктами и методами</a:t>
            </a:r>
            <a:br>
              <a:rPr lang="ru-RU" b="1" dirty="0"/>
            </a:br>
            <a:endParaRPr lang="en-US" b="1" dirty="0"/>
          </a:p>
        </p:txBody>
      </p:sp>
      <p:sp>
        <p:nvSpPr>
          <p:cNvPr id="3" name="Content Placeholder 2"/>
          <p:cNvSpPr>
            <a:spLocks noGrp="1"/>
          </p:cNvSpPr>
          <p:nvPr>
            <p:ph idx="1"/>
          </p:nvPr>
        </p:nvSpPr>
        <p:spPr>
          <a:xfrm>
            <a:off x="125185" y="2442983"/>
            <a:ext cx="8893629" cy="3959905"/>
          </a:xfrm>
        </p:spPr>
        <p:txBody>
          <a:bodyPr>
            <a:normAutofit/>
          </a:bodyPr>
          <a:lstStyle/>
          <a:p>
            <a:pPr marL="0" indent="0">
              <a:buNone/>
            </a:pPr>
            <a:r>
              <a:rPr lang="ru-RU" sz="3600" dirty="0">
                <a:latin typeface="+mj-lt"/>
              </a:rPr>
              <a:t>Имеется ввиду использование методов и продуктов, более безопасных для</a:t>
            </a:r>
            <a:endParaRPr lang="en-US" sz="3600" dirty="0">
              <a:latin typeface="+mj-lt"/>
            </a:endParaRPr>
          </a:p>
          <a:p>
            <a:r>
              <a:rPr lang="ru-RU" sz="3600" b="1" dirty="0">
                <a:latin typeface="+mj-lt"/>
              </a:rPr>
              <a:t>здоровья</a:t>
            </a:r>
            <a:r>
              <a:rPr lang="ru-RU" sz="3600" dirty="0">
                <a:latin typeface="+mj-lt"/>
              </a:rPr>
              <a:t> людей </a:t>
            </a:r>
          </a:p>
          <a:p>
            <a:pPr marL="0" indent="0">
              <a:buNone/>
            </a:pPr>
            <a:r>
              <a:rPr lang="ru-RU" sz="3600" dirty="0">
                <a:latin typeface="+mj-lt"/>
              </a:rPr>
              <a:t>                и</a:t>
            </a:r>
            <a:r>
              <a:rPr lang="en-US" sz="3600" dirty="0">
                <a:latin typeface="+mj-lt"/>
              </a:rPr>
              <a:t> </a:t>
            </a:r>
          </a:p>
          <a:p>
            <a:r>
              <a:rPr lang="ru-RU" sz="3600" dirty="0">
                <a:latin typeface="+mj-lt"/>
              </a:rPr>
              <a:t>окружающей </a:t>
            </a:r>
            <a:r>
              <a:rPr lang="ru-RU" sz="3600" b="1" dirty="0">
                <a:latin typeface="+mj-lt"/>
              </a:rPr>
              <a:t>среды</a:t>
            </a:r>
            <a:endParaRPr lang="en-US" sz="3600" b="1"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45</a:t>
            </a:fld>
            <a:endParaRPr lang="en-US" dirty="0"/>
          </a:p>
        </p:txBody>
      </p:sp>
    </p:spTree>
    <p:custDataLst>
      <p:tags r:id="rId1"/>
    </p:custDataLst>
    <p:extLst>
      <p:ext uri="{BB962C8B-B14F-4D97-AF65-F5344CB8AC3E}">
        <p14:creationId xmlns:p14="http://schemas.microsoft.com/office/powerpoint/2010/main" val="4272400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50000" t="50000" r="50000" b="50000"/>
            </a:path>
            <a:tileRect/>
          </a:gradFill>
        </p:spPr>
        <p:txBody>
          <a:bodyPr>
            <a:normAutofit fontScale="90000"/>
          </a:bodyPr>
          <a:lstStyle/>
          <a:p>
            <a:r>
              <a:rPr lang="ru-RU" b="1" dirty="0"/>
              <a:t>Очистка (мытьё) натуральными методами</a:t>
            </a:r>
            <a:endParaRPr lang="en-US" dirty="0"/>
          </a:p>
        </p:txBody>
      </p:sp>
      <p:sp>
        <p:nvSpPr>
          <p:cNvPr id="3" name="Content Placeholder 2"/>
          <p:cNvSpPr>
            <a:spLocks noGrp="1"/>
          </p:cNvSpPr>
          <p:nvPr>
            <p:ph idx="1"/>
          </p:nvPr>
        </p:nvSpPr>
        <p:spPr>
          <a:xfrm>
            <a:off x="261257" y="1417638"/>
            <a:ext cx="8710621" cy="4928733"/>
          </a:xfrm>
        </p:spPr>
        <p:txBody>
          <a:bodyPr>
            <a:normAutofit/>
          </a:bodyPr>
          <a:lstStyle/>
          <a:p>
            <a:r>
              <a:rPr lang="ru-RU" dirty="0">
                <a:latin typeface="+mj-lt"/>
              </a:rPr>
              <a:t>Регулярно чистите (смывайте) грязь, пыль и др.</a:t>
            </a:r>
          </a:p>
          <a:p>
            <a:r>
              <a:rPr lang="ru-RU" dirty="0">
                <a:latin typeface="+mj-lt"/>
              </a:rPr>
              <a:t>Используйте пылесос с фильтром высокого уровня очистки (HEPA).</a:t>
            </a:r>
          </a:p>
          <a:p>
            <a:r>
              <a:rPr lang="ru-RU" dirty="0">
                <a:latin typeface="+mj-lt"/>
              </a:rPr>
              <a:t>Используйте микроволоконые швабры и тряпки.</a:t>
            </a:r>
          </a:p>
          <a:p>
            <a:r>
              <a:rPr lang="ru-RU" dirty="0">
                <a:latin typeface="+mj-lt"/>
              </a:rPr>
              <a:t>Положите половик перед входной дверью.</a:t>
            </a:r>
          </a:p>
          <a:p>
            <a:r>
              <a:rPr lang="ru-RU" dirty="0">
                <a:latin typeface="+mj-lt"/>
              </a:rPr>
              <a:t>Содержите помещение в порядке, чтобы упростить очистку (мытьё).</a:t>
            </a:r>
            <a:endParaRPr lang="en-US" dirty="0">
              <a:latin typeface="+mj-lt"/>
            </a:endParaRPr>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46</a:t>
            </a:fld>
            <a:endParaRPr lang="en-US" dirty="0"/>
          </a:p>
        </p:txBody>
      </p:sp>
    </p:spTree>
    <p:custDataLst>
      <p:tags r:id="rId1"/>
    </p:custDataLst>
    <p:extLst>
      <p:ext uri="{BB962C8B-B14F-4D97-AF65-F5344CB8AC3E}">
        <p14:creationId xmlns:p14="http://schemas.microsoft.com/office/powerpoint/2010/main" val="1103577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fontScale="90000"/>
          </a:bodyPr>
          <a:lstStyle/>
          <a:p>
            <a:r>
              <a:rPr lang="ru-RU" b="1" dirty="0"/>
              <a:t>Очистка (мытьё) натуральными методами </a:t>
            </a:r>
            <a:r>
              <a:rPr lang="en-US" b="1" dirty="0"/>
              <a:t>(</a:t>
            </a:r>
            <a:r>
              <a:rPr lang="ru-RU" b="1" dirty="0"/>
              <a:t>продолжение</a:t>
            </a:r>
            <a:r>
              <a:rPr lang="en-US" b="1" dirty="0"/>
              <a:t>)</a:t>
            </a:r>
          </a:p>
        </p:txBody>
      </p:sp>
      <p:sp>
        <p:nvSpPr>
          <p:cNvPr id="3" name="Content Placeholder 2"/>
          <p:cNvSpPr>
            <a:spLocks noGrp="1"/>
          </p:cNvSpPr>
          <p:nvPr>
            <p:ph idx="1"/>
          </p:nvPr>
        </p:nvSpPr>
        <p:spPr>
          <a:xfrm>
            <a:off x="272144" y="1417639"/>
            <a:ext cx="8710492" cy="4896076"/>
          </a:xfrm>
        </p:spPr>
        <p:txBody>
          <a:bodyPr>
            <a:normAutofit/>
          </a:bodyPr>
          <a:lstStyle/>
          <a:p>
            <a:r>
              <a:rPr lang="ru-RU" sz="3600" dirty="0">
                <a:latin typeface="+mj-lt"/>
              </a:rPr>
              <a:t>Поощряйте частое мытьё рук жидким мылом и проточной водой.</a:t>
            </a:r>
          </a:p>
          <a:p>
            <a:r>
              <a:rPr lang="ru-RU" sz="3600" dirty="0">
                <a:latin typeface="+mj-lt"/>
              </a:rPr>
              <a:t>Проводите проветривание помещений, открывая окна.</a:t>
            </a:r>
          </a:p>
          <a:p>
            <a:r>
              <a:rPr lang="ru-RU" sz="3600" dirty="0">
                <a:latin typeface="+mj-lt"/>
              </a:rPr>
              <a:t>Регулярно меняйте фильтры системы отопления/охлаждения.</a:t>
            </a:r>
          </a:p>
          <a:p>
            <a:r>
              <a:rPr lang="ru-RU" sz="3600" dirty="0">
                <a:latin typeface="+mj-lt"/>
              </a:rPr>
              <a:t>Выбирайте нетоксичные чистящие (моющие) средства.</a:t>
            </a:r>
            <a:endParaRPr lang="en-US" sz="3600" dirty="0">
              <a:latin typeface="+mj-lt"/>
            </a:endParaRPr>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47</a:t>
            </a:fld>
            <a:endParaRPr lang="en-US" dirty="0"/>
          </a:p>
        </p:txBody>
      </p:sp>
    </p:spTree>
    <p:custDataLst>
      <p:tags r:id="rId1"/>
    </p:custDataLst>
    <p:extLst>
      <p:ext uri="{BB962C8B-B14F-4D97-AF65-F5344CB8AC3E}">
        <p14:creationId xmlns:p14="http://schemas.microsoft.com/office/powerpoint/2010/main" val="474844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409700"/>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fontScale="90000"/>
          </a:bodyPr>
          <a:lstStyle/>
          <a:p>
            <a:r>
              <a:rPr lang="ru-RU" b="1" dirty="0"/>
              <a:t>Выбор более безопасных чистящих (моющих) средств</a:t>
            </a:r>
            <a:endParaRPr lang="en-US" b="1" dirty="0"/>
          </a:p>
        </p:txBody>
      </p:sp>
      <p:sp>
        <p:nvSpPr>
          <p:cNvPr id="3" name="Content Placeholder 2"/>
          <p:cNvSpPr>
            <a:spLocks noGrp="1"/>
          </p:cNvSpPr>
          <p:nvPr>
            <p:ph idx="1"/>
          </p:nvPr>
        </p:nvSpPr>
        <p:spPr>
          <a:xfrm>
            <a:off x="155576" y="1417639"/>
            <a:ext cx="8773272" cy="4896076"/>
          </a:xfrm>
        </p:spPr>
        <p:txBody>
          <a:bodyPr>
            <a:normAutofit/>
          </a:bodyPr>
          <a:lstStyle/>
          <a:p>
            <a:r>
              <a:rPr lang="ru-RU" sz="2800" dirty="0">
                <a:latin typeface="+mj-lt"/>
              </a:rPr>
              <a:t>Многие чистящие (моющие) средства содержат токсичные химические вещества и выделяют вредные пары.</a:t>
            </a:r>
          </a:p>
          <a:p>
            <a:r>
              <a:rPr lang="ru-RU" sz="2800" dirty="0">
                <a:latin typeface="+mj-lt"/>
              </a:rPr>
              <a:t>Выбирайте продукты с низкой токсичностью, сертифицированные такими организациями, как «Green Seal», «EcoLogo» или «</a:t>
            </a:r>
            <a:r>
              <a:rPr lang="en-US" sz="2800" dirty="0">
                <a:latin typeface="+mj-lt"/>
              </a:rPr>
              <a:t>Safer Choice </a:t>
            </a:r>
            <a:r>
              <a:rPr lang="ru-RU" sz="2800" dirty="0">
                <a:latin typeface="+mj-lt"/>
              </a:rPr>
              <a:t>EPA»</a:t>
            </a:r>
            <a:endParaRPr lang="en-US" sz="2800" dirty="0">
              <a:latin typeface="+mj-lt"/>
            </a:endParaRPr>
          </a:p>
          <a:p>
            <a:endParaRPr lang="en-US" dirty="0"/>
          </a:p>
        </p:txBody>
      </p:sp>
      <p:sp>
        <p:nvSpPr>
          <p:cNvPr id="4" name="AutoShape 6" descr="Image result for safer choice image"/>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9" tIns="45714" rIns="91429" bIns="45714" numCol="1" anchor="t" anchorCtr="0" compatLnSpc="1">
            <a:prstTxWarp prst="textNoShape">
              <a:avLst/>
            </a:prstTxWarp>
          </a:bodyPr>
          <a:lstStyle/>
          <a:p>
            <a:endParaRPr lang="en-US"/>
          </a:p>
        </p:txBody>
      </p:sp>
      <p:sp>
        <p:nvSpPr>
          <p:cNvPr id="5" name="AutoShape 8" descr="Image result for safer choice image"/>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9" tIns="45714" rIns="91429" bIns="45714" numCol="1" anchor="t" anchorCtr="0" compatLnSpc="1">
            <a:prstTxWarp prst="textNoShape">
              <a:avLst/>
            </a:prstTxWarp>
          </a:bodyPr>
          <a:lstStyle/>
          <a:p>
            <a:endParaRPr lang="en-US"/>
          </a:p>
        </p:txBody>
      </p:sp>
      <p:grpSp>
        <p:nvGrpSpPr>
          <p:cNvPr id="6" name="Group 5"/>
          <p:cNvGrpSpPr/>
          <p:nvPr/>
        </p:nvGrpSpPr>
        <p:grpSpPr>
          <a:xfrm>
            <a:off x="1091184" y="4245260"/>
            <a:ext cx="6808337" cy="1881576"/>
            <a:chOff x="873469" y="4079111"/>
            <a:chExt cx="6808337" cy="188157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69" y="4079111"/>
              <a:ext cx="18573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Image result for EcoLogo imag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8416" y="4127124"/>
              <a:ext cx="1334917" cy="1833563"/>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SaferChoice Labe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099" y="4109506"/>
              <a:ext cx="954707" cy="179658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lide Number Placeholder 6"/>
          <p:cNvSpPr>
            <a:spLocks noGrp="1"/>
          </p:cNvSpPr>
          <p:nvPr>
            <p:ph type="sldNum" sz="quarter" idx="12"/>
          </p:nvPr>
        </p:nvSpPr>
        <p:spPr/>
        <p:txBody>
          <a:bodyPr/>
          <a:lstStyle/>
          <a:p>
            <a:fld id="{CB33E0CC-5607-D04B-A532-B6F1E80001DA}" type="slidenum">
              <a:rPr lang="en-US" smtClean="0"/>
              <a:pPr/>
              <a:t>48</a:t>
            </a:fld>
            <a:endParaRPr lang="en-US" dirty="0"/>
          </a:p>
        </p:txBody>
      </p:sp>
    </p:spTree>
    <p:custDataLst>
      <p:tags r:id="rId1"/>
    </p:custDataLst>
    <p:extLst>
      <p:ext uri="{BB962C8B-B14F-4D97-AF65-F5344CB8AC3E}">
        <p14:creationId xmlns:p14="http://schemas.microsoft.com/office/powerpoint/2010/main" val="4250290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gradFill flip="none" rotWithShape="1">
            <a:gsLst>
              <a:gs pos="0">
                <a:srgbClr val="0072BC">
                  <a:tint val="66000"/>
                  <a:satMod val="160000"/>
                </a:srgbClr>
              </a:gs>
              <a:gs pos="50000">
                <a:srgbClr val="0072BC">
                  <a:tint val="44500"/>
                  <a:satMod val="160000"/>
                </a:srgbClr>
              </a:gs>
              <a:gs pos="100000">
                <a:srgbClr val="0072BC">
                  <a:tint val="23500"/>
                  <a:satMod val="160000"/>
                </a:srgbClr>
              </a:gs>
            </a:gsLst>
            <a:lin ang="16200000" scaled="1"/>
            <a:tileRect/>
          </a:gradFill>
        </p:spPr>
        <p:txBody>
          <a:bodyPr>
            <a:normAutofit fontScale="90000"/>
          </a:bodyPr>
          <a:lstStyle/>
          <a:p>
            <a:r>
              <a:rPr lang="ru-RU" b="1" dirty="0"/>
              <a:t>Использование отбеливателя для санитаризации и дезинфекции</a:t>
            </a:r>
            <a:endParaRPr lang="en-US" b="1" dirty="0"/>
          </a:p>
        </p:txBody>
      </p:sp>
      <p:sp>
        <p:nvSpPr>
          <p:cNvPr id="3" name="Content Placeholder 2"/>
          <p:cNvSpPr>
            <a:spLocks noGrp="1"/>
          </p:cNvSpPr>
          <p:nvPr>
            <p:ph idx="1"/>
          </p:nvPr>
        </p:nvSpPr>
        <p:spPr>
          <a:xfrm>
            <a:off x="437349" y="1600201"/>
            <a:ext cx="8545286" cy="4525963"/>
          </a:xfrm>
        </p:spPr>
        <p:txBody>
          <a:bodyPr>
            <a:noAutofit/>
          </a:bodyPr>
          <a:lstStyle/>
          <a:p>
            <a:pPr marL="0" indent="0">
              <a:buNone/>
            </a:pPr>
            <a:r>
              <a:rPr lang="ru-RU" sz="3600" dirty="0">
                <a:latin typeface="+mj-lt"/>
              </a:rPr>
              <a:t>Плюсы: дешевизна, эффективность (если используется правильно) и доступность.</a:t>
            </a:r>
            <a:endParaRPr lang="en-US" sz="3600" dirty="0">
              <a:latin typeface="+mj-lt"/>
            </a:endParaRPr>
          </a:p>
          <a:p>
            <a:pPr marL="0" indent="0">
              <a:buNone/>
            </a:pPr>
            <a:endParaRPr lang="en-US" sz="800" dirty="0">
              <a:latin typeface="+mj-lt"/>
            </a:endParaRPr>
          </a:p>
          <a:p>
            <a:pPr marL="0" indent="0">
              <a:buNone/>
            </a:pPr>
            <a:r>
              <a:rPr lang="ru-RU" sz="3600" dirty="0">
                <a:latin typeface="+mj-lt"/>
              </a:rPr>
              <a:t>Минусы: разъедающий эффект, вредные пары (могут вызвать приступ астмы), необходимость каждый день готовить свежий раствор, может быть испорчена одежда.</a:t>
            </a:r>
            <a:endParaRPr lang="en-US" sz="36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49</a:t>
            </a:fld>
            <a:endParaRPr lang="en-US" dirty="0"/>
          </a:p>
        </p:txBody>
      </p:sp>
    </p:spTree>
    <p:custDataLst>
      <p:tags r:id="rId1"/>
    </p:custDataLst>
    <p:extLst>
      <p:ext uri="{BB962C8B-B14F-4D97-AF65-F5344CB8AC3E}">
        <p14:creationId xmlns:p14="http://schemas.microsoft.com/office/powerpoint/2010/main" val="1778952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7319"/>
            <a:ext cx="9144000" cy="2568101"/>
          </a:xfrm>
        </p:spPr>
        <p:txBody>
          <a:bodyPr>
            <a:normAutofit fontScale="90000"/>
          </a:bodyPr>
          <a:lstStyle/>
          <a:p>
            <a:r>
              <a:rPr lang="ru-RU" i="1" dirty="0">
                <a:latin typeface="Arial" panose="020B0604020202020204" pitchFamily="34" charset="0"/>
                <a:cs typeface="Arial" panose="020B0604020202020204" pitchFamily="34" charset="0"/>
              </a:rPr>
              <a:t/>
            </a:r>
            <a:br>
              <a:rPr lang="ru-RU" i="1" dirty="0">
                <a:latin typeface="Arial" panose="020B0604020202020204" pitchFamily="34" charset="0"/>
                <a:cs typeface="Arial" panose="020B0604020202020204" pitchFamily="34" charset="0"/>
              </a:rPr>
            </a:br>
            <a:r>
              <a:rPr lang="ru-RU" b="1" i="1" dirty="0"/>
              <a:t>Возникновения каких инфекционных заболеваний вы можете ожидать в вашем детском саду? </a:t>
            </a:r>
            <a:r>
              <a:rPr lang="en-US" i="1" dirty="0">
                <a:latin typeface="Arial" panose="020B0604020202020204" pitchFamily="34" charset="0"/>
                <a:cs typeface="Arial" panose="020B0604020202020204" pitchFamily="34" charset="0"/>
              </a:rPr>
              <a:t/>
            </a:r>
            <a:br>
              <a:rPr lang="en-US" i="1" dirty="0">
                <a:latin typeface="Arial" panose="020B0604020202020204" pitchFamily="34" charset="0"/>
                <a:cs typeface="Arial" panose="020B0604020202020204" pitchFamily="34" charset="0"/>
              </a:rPr>
            </a:br>
            <a:endParaRPr lang="en-US" dirty="0"/>
          </a:p>
        </p:txBody>
      </p:sp>
      <p:sp>
        <p:nvSpPr>
          <p:cNvPr id="3" name="Slide Number Placeholder 2"/>
          <p:cNvSpPr>
            <a:spLocks noGrp="1"/>
          </p:cNvSpPr>
          <p:nvPr>
            <p:ph type="sldNum" sz="quarter" idx="12"/>
          </p:nvPr>
        </p:nvSpPr>
        <p:spPr/>
        <p:txBody>
          <a:bodyPr/>
          <a:lstStyle/>
          <a:p>
            <a:fld id="{CB33E0CC-5607-D04B-A532-B6F1E80001DA}" type="slidenum">
              <a:rPr lang="en-US" smtClean="0"/>
              <a:pPr/>
              <a:t>5</a:t>
            </a:fld>
            <a:endParaRPr lang="en-US" dirty="0"/>
          </a:p>
        </p:txBody>
      </p:sp>
    </p:spTree>
    <p:custDataLst>
      <p:tags r:id="rId1"/>
    </p:custDataLst>
    <p:extLst>
      <p:ext uri="{BB962C8B-B14F-4D97-AF65-F5344CB8AC3E}">
        <p14:creationId xmlns:p14="http://schemas.microsoft.com/office/powerpoint/2010/main" val="445279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9457"/>
          </a:xfrm>
        </p:spPr>
        <p:txBody>
          <a:bodyPr>
            <a:normAutofit fontScale="90000"/>
          </a:bodyPr>
          <a:lstStyle/>
          <a:p>
            <a:r>
              <a:rPr lang="ru-RU" b="1" dirty="0"/>
              <a:t>Выбор безопасных продуктов для санитаризации и дезинфекции</a:t>
            </a:r>
            <a:endParaRPr lang="en-US" dirty="0"/>
          </a:p>
        </p:txBody>
      </p:sp>
      <p:sp>
        <p:nvSpPr>
          <p:cNvPr id="3" name="Content Placeholder 2"/>
          <p:cNvSpPr>
            <a:spLocks noGrp="1"/>
          </p:cNvSpPr>
          <p:nvPr>
            <p:ph sz="half" idx="1"/>
          </p:nvPr>
        </p:nvSpPr>
        <p:spPr>
          <a:xfrm>
            <a:off x="217714" y="1230087"/>
            <a:ext cx="5268686" cy="5094514"/>
          </a:xfrm>
        </p:spPr>
        <p:txBody>
          <a:bodyPr>
            <a:normAutofit fontScale="92500" lnSpcReduction="20000"/>
          </a:bodyPr>
          <a:lstStyle/>
          <a:p>
            <a:pPr marL="0" indent="0">
              <a:buNone/>
            </a:pPr>
            <a:r>
              <a:rPr lang="ru-RU" dirty="0">
                <a:latin typeface="+mj-lt"/>
              </a:rPr>
              <a:t>В рамках пилотной программы «Проектирование окружающей среды (EPA)» были определены стандарты для ингредиентов и оценены наиболее безопасные для здоровья человека и окружающей среды антимикробные продукты. Список наиболее безопасных продуктов можно найти на вебсайте:</a:t>
            </a:r>
            <a:endParaRPr lang="en-US" dirty="0">
              <a:latin typeface="+mj-lt"/>
            </a:endParaRPr>
          </a:p>
          <a:p>
            <a:pPr marL="0" indent="0">
              <a:buNone/>
            </a:pPr>
            <a:r>
              <a:rPr lang="en-US" dirty="0">
                <a:latin typeface="+mj-lt"/>
                <a:hlinkClick r:id="rId4"/>
              </a:rPr>
              <a:t>https://www.epa.gov/pesticide-labels/design-environment-antimicrobial-pesticide-pilot-project-moving-toward-green-end</a:t>
            </a:r>
            <a:endParaRPr lang="en-US" dirty="0">
              <a:latin typeface="+mj-lt"/>
            </a:endParaRPr>
          </a:p>
          <a:p>
            <a:pPr marL="0" indent="0">
              <a:buNone/>
            </a:pP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4103201924"/>
              </p:ext>
            </p:extLst>
          </p:nvPr>
        </p:nvGraphicFramePr>
        <p:xfrm>
          <a:off x="5436683" y="1230087"/>
          <a:ext cx="3707317" cy="5143274"/>
        </p:xfrm>
        <a:graphic>
          <a:graphicData uri="http://schemas.openxmlformats.org/drawingml/2006/table">
            <a:tbl>
              <a:tblPr/>
              <a:tblGrid>
                <a:gridCol w="3707317">
                  <a:extLst>
                    <a:ext uri="{9D8B030D-6E8A-4147-A177-3AD203B41FA5}">
                      <a16:colId xmlns:a16="http://schemas.microsoft.com/office/drawing/2014/main" val="20000"/>
                    </a:ext>
                  </a:extLst>
                </a:gridCol>
              </a:tblGrid>
              <a:tr h="733566">
                <a:tc>
                  <a:txBody>
                    <a:bodyPr/>
                    <a:lstStyle/>
                    <a:p>
                      <a:r>
                        <a:rPr lang="ru-RU" sz="2400" b="1" i="0" u="none" strike="noStrike" kern="1200" dirty="0">
                          <a:solidFill>
                            <a:schemeClr val="tx1"/>
                          </a:solidFill>
                          <a:latin typeface="+mj-lt"/>
                          <a:ea typeface="+mn-ea"/>
                          <a:cs typeface="+mn-cs"/>
                        </a:rPr>
                        <a:t>Наиболее безопасные активные ингредиенты:</a:t>
                      </a:r>
                      <a:endParaRPr lang="en-US" sz="2400" b="1" dirty="0">
                        <a:latin typeface="+mj-lt"/>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0"/>
                  </a:ext>
                </a:extLst>
              </a:tr>
              <a:tr h="545128">
                <a:tc>
                  <a:txBody>
                    <a:bodyPr/>
                    <a:lstStyle/>
                    <a:p>
                      <a:r>
                        <a:rPr lang="ru-RU" sz="2400" b="0" i="0" u="none" strike="noStrike" kern="1200" dirty="0">
                          <a:solidFill>
                            <a:schemeClr val="tx1"/>
                          </a:solidFill>
                          <a:latin typeface="+mj-lt"/>
                          <a:ea typeface="+mn-ea"/>
                          <a:cs typeface="+mn-cs"/>
                        </a:rPr>
                        <a:t>Лимонная кислота</a:t>
                      </a:r>
                      <a:endParaRPr lang="en-US" sz="2400" dirty="0">
                        <a:latin typeface="+mj-lt"/>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1"/>
                  </a:ext>
                </a:extLst>
              </a:tr>
              <a:tr h="533400">
                <a:tc>
                  <a:txBody>
                    <a:bodyPr/>
                    <a:lstStyle/>
                    <a:p>
                      <a:r>
                        <a:rPr lang="ru-RU" sz="2400" b="0" i="0" u="none" strike="noStrike" kern="1200" dirty="0">
                          <a:solidFill>
                            <a:schemeClr val="tx1"/>
                          </a:solidFill>
                          <a:latin typeface="+mj-lt"/>
                          <a:ea typeface="+mn-ea"/>
                          <a:cs typeface="+mn-cs"/>
                        </a:rPr>
                        <a:t>Пероксид водорода</a:t>
                      </a:r>
                      <a:endParaRPr lang="en-US" sz="2400" dirty="0">
                        <a:latin typeface="+mj-lt"/>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2"/>
                  </a:ext>
                </a:extLst>
              </a:tr>
              <a:tr h="478972">
                <a:tc>
                  <a:txBody>
                    <a:bodyPr/>
                    <a:lstStyle/>
                    <a:p>
                      <a:r>
                        <a:rPr lang="en-US" sz="2400" b="0" i="0" u="none" strike="noStrike" kern="1200" dirty="0">
                          <a:solidFill>
                            <a:schemeClr val="tx1"/>
                          </a:solidFill>
                          <a:latin typeface="+mj-lt"/>
                          <a:ea typeface="+mn-ea"/>
                          <a:cs typeface="+mn-cs"/>
                        </a:rPr>
                        <a:t>L-</a:t>
                      </a:r>
                      <a:r>
                        <a:rPr lang="ru-RU" sz="2400" b="0" i="0" u="none" strike="noStrike" kern="1200" dirty="0">
                          <a:solidFill>
                            <a:schemeClr val="tx1"/>
                          </a:solidFill>
                          <a:latin typeface="+mj-lt"/>
                          <a:ea typeface="+mn-ea"/>
                          <a:cs typeface="+mn-cs"/>
                        </a:rPr>
                        <a:t>молочная кислота</a:t>
                      </a:r>
                      <a:endParaRPr lang="en-US" sz="2400" dirty="0">
                        <a:latin typeface="+mj-lt"/>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3"/>
                  </a:ext>
                </a:extLst>
              </a:tr>
              <a:tr h="489857">
                <a:tc>
                  <a:txBody>
                    <a:bodyPr/>
                    <a:lstStyle/>
                    <a:p>
                      <a:r>
                        <a:rPr lang="ru-RU" sz="2400" b="0" i="0" u="none" strike="noStrike" kern="1200" dirty="0">
                          <a:solidFill>
                            <a:schemeClr val="tx1"/>
                          </a:solidFill>
                          <a:latin typeface="+mj-lt"/>
                          <a:ea typeface="+mn-ea"/>
                          <a:cs typeface="+mn-cs"/>
                        </a:rPr>
                        <a:t>Этиловый спирт</a:t>
                      </a:r>
                      <a:endParaRPr lang="en-US" sz="2400" dirty="0">
                        <a:latin typeface="+mj-lt"/>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4"/>
                  </a:ext>
                </a:extLst>
              </a:tr>
              <a:tr h="500743">
                <a:tc>
                  <a:txBody>
                    <a:bodyPr/>
                    <a:lstStyle/>
                    <a:p>
                      <a:r>
                        <a:rPr lang="ru-RU" sz="2400" b="0" i="0" u="none" strike="noStrike" kern="1200" dirty="0">
                          <a:solidFill>
                            <a:schemeClr val="tx1"/>
                          </a:solidFill>
                          <a:latin typeface="+mj-lt"/>
                          <a:ea typeface="+mn-ea"/>
                          <a:cs typeface="+mn-cs"/>
                        </a:rPr>
                        <a:t>Изопропалол</a:t>
                      </a:r>
                      <a:endParaRPr lang="en-US" sz="2400" dirty="0">
                        <a:latin typeface="+mj-lt"/>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5"/>
                  </a:ext>
                </a:extLst>
              </a:tr>
              <a:tr h="565028">
                <a:tc>
                  <a:txBody>
                    <a:bodyPr/>
                    <a:lstStyle/>
                    <a:p>
                      <a:r>
                        <a:rPr lang="ru-RU" sz="2400" b="0" i="0" u="none" strike="noStrike" kern="1200" dirty="0">
                          <a:solidFill>
                            <a:schemeClr val="tx1"/>
                          </a:solidFill>
                          <a:latin typeface="+mj-lt"/>
                          <a:ea typeface="+mn-ea"/>
                          <a:cs typeface="+mn-cs"/>
                        </a:rPr>
                        <a:t>Пероксиуксусная кислота</a:t>
                      </a:r>
                      <a:endParaRPr lang="en-US" sz="2400" u="none" dirty="0">
                        <a:solidFill>
                          <a:srgbClr val="00347D"/>
                        </a:solidFill>
                        <a:latin typeface="+mj-lt"/>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6"/>
                  </a:ext>
                </a:extLst>
              </a:tr>
              <a:tr h="676626">
                <a:tc>
                  <a:txBody>
                    <a:bodyPr/>
                    <a:lstStyle/>
                    <a:p>
                      <a:r>
                        <a:rPr lang="ru-RU" sz="2400" b="0" i="0" u="none" strike="noStrike" kern="1200" dirty="0">
                          <a:solidFill>
                            <a:schemeClr val="tx1"/>
                          </a:solidFill>
                          <a:latin typeface="+mj-lt"/>
                          <a:ea typeface="+mn-ea"/>
                          <a:cs typeface="+mn-cs"/>
                        </a:rPr>
                        <a:t>Бисульфат натрия</a:t>
                      </a:r>
                      <a:endParaRPr lang="en-US" sz="2400" dirty="0">
                        <a:latin typeface="+mj-lt"/>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CB33E0CC-5607-D04B-A532-B6F1E80001DA}" type="slidenum">
              <a:rPr lang="en-US" smtClean="0"/>
              <a:pPr/>
              <a:t>50</a:t>
            </a:fld>
            <a:endParaRPr lang="en-US" dirty="0"/>
          </a:p>
        </p:txBody>
      </p:sp>
    </p:spTree>
    <p:custDataLst>
      <p:tags r:id="rId1"/>
    </p:custDataLst>
    <p:extLst>
      <p:ext uri="{BB962C8B-B14F-4D97-AF65-F5344CB8AC3E}">
        <p14:creationId xmlns:p14="http://schemas.microsoft.com/office/powerpoint/2010/main" val="1048429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8457"/>
          </a:xfrm>
        </p:spPr>
        <p:txBody>
          <a:bodyPr>
            <a:normAutofit/>
          </a:bodyPr>
          <a:lstStyle/>
          <a:p>
            <a:r>
              <a:rPr lang="ru-RU" sz="4000" b="1" dirty="0"/>
              <a:t>Демонстрация</a:t>
            </a:r>
            <a:endParaRPr lang="en-US" sz="4000" b="1" dirty="0"/>
          </a:p>
        </p:txBody>
      </p:sp>
      <p:sp>
        <p:nvSpPr>
          <p:cNvPr id="3" name="Content Placeholder 2"/>
          <p:cNvSpPr>
            <a:spLocks noGrp="1"/>
          </p:cNvSpPr>
          <p:nvPr>
            <p:ph idx="1"/>
          </p:nvPr>
        </p:nvSpPr>
        <p:spPr>
          <a:xfrm>
            <a:off x="250372" y="718458"/>
            <a:ext cx="8689234" cy="5584372"/>
          </a:xfrm>
        </p:spPr>
        <p:txBody>
          <a:bodyPr>
            <a:normAutofit fontScale="85000" lnSpcReduction="10000"/>
          </a:bodyPr>
          <a:lstStyle/>
          <a:p>
            <a:r>
              <a:rPr lang="ru-RU" sz="3600" dirty="0">
                <a:latin typeface="+mj-lt"/>
              </a:rPr>
              <a:t>Очистите поверхность: протрите мыльным раствором, а потом смойте водой.</a:t>
            </a:r>
          </a:p>
          <a:p>
            <a:r>
              <a:rPr lang="ru-RU" sz="3600" dirty="0">
                <a:latin typeface="+mj-lt"/>
              </a:rPr>
              <a:t>Обработайте санитаризирующим или дезинфицирующим средством.</a:t>
            </a:r>
          </a:p>
          <a:p>
            <a:r>
              <a:rPr lang="ru-RU" sz="3600" dirty="0">
                <a:latin typeface="+mj-lt"/>
              </a:rPr>
              <a:t>Оставьте этот раствор на обрабатываемой поверхности в течение необходимого времени (в соответствии с инструкцией на этикетке).</a:t>
            </a:r>
          </a:p>
          <a:p>
            <a:r>
              <a:rPr lang="ru-RU" sz="3600" dirty="0">
                <a:latin typeface="+mj-lt"/>
              </a:rPr>
              <a:t>Не используйте санитаризирующие или дезинфицирующие средства рядом с детьми.</a:t>
            </a:r>
          </a:p>
          <a:p>
            <a:r>
              <a:rPr lang="ru-RU" sz="3600" dirty="0">
                <a:latin typeface="+mj-lt"/>
              </a:rPr>
              <a:t>Проведите проветривание</a:t>
            </a:r>
            <a:r>
              <a:rPr lang="en-US" sz="3600" dirty="0">
                <a:latin typeface="+mj-lt"/>
              </a:rPr>
              <a:t> </a:t>
            </a:r>
            <a:r>
              <a:rPr lang="ru-RU" sz="3600" dirty="0">
                <a:latin typeface="+mj-lt"/>
              </a:rPr>
              <a:t>помещения.</a:t>
            </a:r>
            <a:endParaRPr lang="en-US" sz="36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51</a:t>
            </a:fld>
            <a:endParaRPr lang="en-US" dirty="0"/>
          </a:p>
        </p:txBody>
      </p:sp>
    </p:spTree>
    <p:custDataLst>
      <p:tags r:id="rId1"/>
    </p:custDataLst>
    <p:extLst>
      <p:ext uri="{BB962C8B-B14F-4D97-AF65-F5344CB8AC3E}">
        <p14:creationId xmlns:p14="http://schemas.microsoft.com/office/powerpoint/2010/main" val="1863371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7571"/>
          </a:xfrm>
        </p:spPr>
        <p:txBody>
          <a:bodyPr>
            <a:normAutofit/>
          </a:bodyPr>
          <a:lstStyle/>
          <a:p>
            <a:r>
              <a:rPr lang="ru-RU" sz="4000" b="1" dirty="0"/>
              <a:t>Утилизация мусора</a:t>
            </a:r>
            <a:endParaRPr lang="en-US" sz="4000" b="1" dirty="0"/>
          </a:p>
        </p:txBody>
      </p:sp>
      <p:sp>
        <p:nvSpPr>
          <p:cNvPr id="3" name="Content Placeholder 2"/>
          <p:cNvSpPr>
            <a:spLocks noGrp="1"/>
          </p:cNvSpPr>
          <p:nvPr>
            <p:ph idx="1"/>
          </p:nvPr>
        </p:nvSpPr>
        <p:spPr>
          <a:xfrm>
            <a:off x="0" y="707571"/>
            <a:ext cx="9014908" cy="5680702"/>
          </a:xfrm>
        </p:spPr>
        <p:txBody>
          <a:bodyPr>
            <a:normAutofit fontScale="85000" lnSpcReduction="20000"/>
          </a:bodyPr>
          <a:lstStyle/>
          <a:p>
            <a:pPr marL="400003" lvl="1" indent="0">
              <a:buFont typeface="Arial" pitchFamily="34" charset="0"/>
              <a:buChar char="•"/>
            </a:pPr>
            <a:r>
              <a:rPr lang="ru-RU" dirty="0"/>
              <a:t>   </a:t>
            </a:r>
            <a:r>
              <a:rPr lang="ru-RU" sz="2900" dirty="0">
                <a:latin typeface="+mj-lt"/>
              </a:rPr>
              <a:t>Используйте мусоросборники с ножной педалью,   особенно для утилизации подгузников.</a:t>
            </a:r>
          </a:p>
          <a:p>
            <a:pPr marL="400003" lvl="1" indent="0">
              <a:buFont typeface="Arial" pitchFamily="34" charset="0"/>
              <a:buChar char="•"/>
            </a:pPr>
            <a:r>
              <a:rPr lang="ru-RU" sz="2900" dirty="0">
                <a:latin typeface="+mj-lt"/>
              </a:rPr>
              <a:t>   Поместите мусоросборники поближе к местам смены подгузников, раковине для мытья рук и месту приготовления пищи.</a:t>
            </a:r>
          </a:p>
          <a:p>
            <a:pPr marL="400003" lvl="1" indent="0">
              <a:buFont typeface="Arial" pitchFamily="34" charset="0"/>
              <a:buChar char="•"/>
            </a:pPr>
            <a:r>
              <a:rPr lang="ru-RU" sz="2900" dirty="0">
                <a:latin typeface="+mj-lt"/>
              </a:rPr>
              <a:t>   Чистите и дезинфицируйте мусоросборники, используемые для утилизации подгузников, в конце дня.</a:t>
            </a:r>
          </a:p>
          <a:p>
            <a:pPr marL="400003" lvl="1" indent="0">
              <a:buFont typeface="Arial" pitchFamily="34" charset="0"/>
              <a:buChar char="•"/>
            </a:pPr>
            <a:r>
              <a:rPr lang="ru-RU" sz="2900" dirty="0">
                <a:latin typeface="+mj-lt"/>
              </a:rPr>
              <a:t>   Выстилайте мусоросборники пластиковыми пакетами.</a:t>
            </a:r>
          </a:p>
          <a:p>
            <a:pPr marL="400003" lvl="1" indent="0">
              <a:buFont typeface="Arial" pitchFamily="34" charset="0"/>
              <a:buChar char="•"/>
            </a:pPr>
            <a:r>
              <a:rPr lang="ru-RU" sz="2900" dirty="0">
                <a:latin typeface="+mj-lt"/>
              </a:rPr>
              <a:t>   Удостоверьтесь, что младенцы и малыши не могут залезть на мусоросборник или вовнутрь него.</a:t>
            </a:r>
          </a:p>
          <a:p>
            <a:pPr marL="400003" lvl="1" indent="0">
              <a:buFont typeface="Arial" pitchFamily="34" charset="0"/>
              <a:buChar char="•"/>
            </a:pPr>
            <a:r>
              <a:rPr lang="ru-RU" sz="2900" dirty="0">
                <a:latin typeface="+mj-lt"/>
              </a:rPr>
              <a:t>   Опустошайте мусоросборники ежедневно.</a:t>
            </a:r>
          </a:p>
          <a:p>
            <a:pPr marL="400003" lvl="1" indent="0">
              <a:buFont typeface="Arial" pitchFamily="34" charset="0"/>
              <a:buChar char="•"/>
            </a:pPr>
            <a:r>
              <a:rPr lang="ru-RU" sz="2900" dirty="0">
                <a:latin typeface="+mj-lt"/>
              </a:rPr>
              <a:t>   Для сбора мусора на открытом воздухе </a:t>
            </a:r>
          </a:p>
          <a:p>
            <a:pPr marL="400003" lvl="1" indent="0">
              <a:buNone/>
            </a:pPr>
            <a:r>
              <a:rPr lang="ru-RU" sz="2900" dirty="0">
                <a:latin typeface="+mj-lt"/>
              </a:rPr>
              <a:t>используйте водонепроницаемые и </a:t>
            </a:r>
          </a:p>
          <a:p>
            <a:pPr marL="400003" lvl="1" indent="0">
              <a:buNone/>
            </a:pPr>
            <a:r>
              <a:rPr lang="ru-RU" sz="2900" dirty="0">
                <a:latin typeface="+mj-lt"/>
              </a:rPr>
              <a:t>недоступные для грызунов мусоросборники с </a:t>
            </a:r>
          </a:p>
          <a:p>
            <a:pPr marL="400003" lvl="1" indent="0">
              <a:buNone/>
            </a:pPr>
            <a:r>
              <a:rPr lang="ru-RU" sz="2900" dirty="0">
                <a:latin typeface="+mj-lt"/>
              </a:rPr>
              <a:t>плотно прилегающими крышками.</a:t>
            </a:r>
            <a:endParaRPr lang="en-US" sz="2900" dirty="0">
              <a:latin typeface="+mj-lt"/>
            </a:endParaRPr>
          </a:p>
          <a:p>
            <a:pPr lvl="0"/>
            <a:endParaRPr lang="en-US" dirty="0"/>
          </a:p>
          <a:p>
            <a:endParaRPr lang="en-US" dirty="0"/>
          </a:p>
        </p:txBody>
      </p:sp>
      <p:pic>
        <p:nvPicPr>
          <p:cNvPr id="4" name="image9.png"/>
          <p:cNvPicPr/>
          <p:nvPr/>
        </p:nvPicPr>
        <p:blipFill rotWithShape="1">
          <a:blip r:embed="rId4" cstate="print"/>
          <a:srcRect l="71395" t="3373" b="40627"/>
          <a:stretch/>
        </p:blipFill>
        <p:spPr bwMode="auto">
          <a:xfrm>
            <a:off x="7340252" y="4695323"/>
            <a:ext cx="1803748" cy="1692949"/>
          </a:xfrm>
          <a:prstGeom prst="rect">
            <a:avLst/>
          </a:prstGeom>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CB33E0CC-5607-D04B-A532-B6F1E80001DA}" type="slidenum">
              <a:rPr lang="en-US" smtClean="0"/>
              <a:pPr/>
              <a:t>52</a:t>
            </a:fld>
            <a:endParaRPr lang="en-US" dirty="0"/>
          </a:p>
        </p:txBody>
      </p:sp>
    </p:spTree>
    <p:custDataLst>
      <p:tags r:id="rId1"/>
    </p:custDataLst>
    <p:extLst>
      <p:ext uri="{BB962C8B-B14F-4D97-AF65-F5344CB8AC3E}">
        <p14:creationId xmlns:p14="http://schemas.microsoft.com/office/powerpoint/2010/main" val="403775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7571"/>
          </a:xfrm>
        </p:spPr>
        <p:txBody>
          <a:bodyPr>
            <a:normAutofit fontScale="90000"/>
          </a:bodyPr>
          <a:lstStyle/>
          <a:p>
            <a:r>
              <a:rPr lang="ru-RU" b="1" dirty="0"/>
              <a:t>Утилизация мусора</a:t>
            </a:r>
            <a:endParaRPr lang="en-US" dirty="0"/>
          </a:p>
        </p:txBody>
      </p:sp>
      <p:sp>
        <p:nvSpPr>
          <p:cNvPr id="3" name="Content Placeholder 2"/>
          <p:cNvSpPr>
            <a:spLocks noGrp="1"/>
          </p:cNvSpPr>
          <p:nvPr>
            <p:ph idx="1"/>
          </p:nvPr>
        </p:nvSpPr>
        <p:spPr>
          <a:xfrm>
            <a:off x="152399" y="707571"/>
            <a:ext cx="8819479" cy="5588649"/>
          </a:xfrm>
        </p:spPr>
        <p:txBody>
          <a:bodyPr>
            <a:noAutofit/>
          </a:bodyPr>
          <a:lstStyle/>
          <a:p>
            <a:pPr>
              <a:buNone/>
            </a:pPr>
            <a:r>
              <a:rPr lang="ru-RU" sz="3500" dirty="0">
                <a:latin typeface="+mj-lt"/>
              </a:rPr>
              <a:t>Надлежащее хранение и утилизация</a:t>
            </a:r>
          </a:p>
          <a:p>
            <a:pPr>
              <a:buNone/>
            </a:pPr>
            <a:r>
              <a:rPr lang="ru-RU" sz="3500" dirty="0">
                <a:latin typeface="+mj-lt"/>
              </a:rPr>
              <a:t>мусора</a:t>
            </a:r>
          </a:p>
          <a:p>
            <a:r>
              <a:rPr lang="ru-RU" sz="3500" dirty="0">
                <a:latin typeface="+mj-lt"/>
              </a:rPr>
              <a:t>предотвращает распространение болезней,</a:t>
            </a:r>
          </a:p>
          <a:p>
            <a:r>
              <a:rPr lang="ru-RU" sz="3500" dirty="0">
                <a:latin typeface="+mj-lt"/>
              </a:rPr>
              <a:t>сдерживает распространение </a:t>
            </a:r>
          </a:p>
          <a:p>
            <a:pPr>
              <a:buNone/>
            </a:pPr>
            <a:r>
              <a:rPr lang="ru-RU" sz="3500" dirty="0">
                <a:latin typeface="+mj-lt"/>
              </a:rPr>
              <a:t>	неприятных запахов,</a:t>
            </a:r>
          </a:p>
          <a:p>
            <a:r>
              <a:rPr lang="ru-RU" sz="3500" dirty="0">
                <a:latin typeface="+mj-lt"/>
              </a:rPr>
              <a:t>предотвращает </a:t>
            </a:r>
          </a:p>
          <a:p>
            <a:pPr>
              <a:buNone/>
            </a:pPr>
            <a:r>
              <a:rPr lang="ru-RU" sz="3500" dirty="0">
                <a:latin typeface="+mj-lt"/>
              </a:rPr>
              <a:t>   проблемы с насекомыми.</a:t>
            </a:r>
            <a:endParaRPr lang="en-US" sz="3500" dirty="0">
              <a:latin typeface="+mj-lt"/>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714" y="3744685"/>
            <a:ext cx="3211287" cy="255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B33E0CC-5607-D04B-A532-B6F1E80001DA}" type="slidenum">
              <a:rPr lang="en-US" smtClean="0"/>
              <a:pPr/>
              <a:t>53</a:t>
            </a:fld>
            <a:endParaRPr lang="en-US" dirty="0"/>
          </a:p>
        </p:txBody>
      </p:sp>
    </p:spTree>
    <p:custDataLst>
      <p:tags r:id="rId1"/>
    </p:custDataLst>
    <p:extLst>
      <p:ext uri="{BB962C8B-B14F-4D97-AF65-F5344CB8AC3E}">
        <p14:creationId xmlns:p14="http://schemas.microsoft.com/office/powerpoint/2010/main" val="2468358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6840"/>
          </a:xfrm>
          <a:solidFill>
            <a:srgbClr val="8DC67D"/>
          </a:solidFill>
        </p:spPr>
        <p:txBody>
          <a:bodyPr>
            <a:normAutofit/>
          </a:bodyPr>
          <a:lstStyle/>
          <a:p>
            <a:r>
              <a:rPr lang="ru-RU" sz="4000" b="1" dirty="0"/>
              <a:t>Место для смены подгузников</a:t>
            </a:r>
            <a:endParaRPr lang="en-US" sz="4000" b="1" dirty="0"/>
          </a:p>
        </p:txBody>
      </p:sp>
      <p:sp>
        <p:nvSpPr>
          <p:cNvPr id="3" name="Content Placeholder 2"/>
          <p:cNvSpPr>
            <a:spLocks noGrp="1"/>
          </p:cNvSpPr>
          <p:nvPr>
            <p:ph idx="1"/>
          </p:nvPr>
        </p:nvSpPr>
        <p:spPr>
          <a:xfrm>
            <a:off x="182880" y="1280160"/>
            <a:ext cx="8832028" cy="5206701"/>
          </a:xfrm>
        </p:spPr>
        <p:txBody>
          <a:bodyPr>
            <a:normAutofit fontScale="85000" lnSpcReduction="20000"/>
          </a:bodyPr>
          <a:lstStyle/>
          <a:p>
            <a:r>
              <a:rPr lang="ru-RU" b="1" dirty="0">
                <a:solidFill>
                  <a:srgbClr val="D90F81"/>
                </a:solidFill>
                <a:latin typeface="+mj-lt"/>
              </a:rPr>
              <a:t>Выделите место для смены подгузников</a:t>
            </a:r>
            <a:r>
              <a:rPr lang="ru-RU" dirty="0">
                <a:solidFill>
                  <a:srgbClr val="D90F81"/>
                </a:solidFill>
                <a:latin typeface="+mj-lt"/>
              </a:rPr>
              <a:t> </a:t>
            </a:r>
            <a:r>
              <a:rPr lang="ru-RU" dirty="0">
                <a:latin typeface="+mj-lt"/>
              </a:rPr>
              <a:t>вдали от продуктов, рядом с раковиной для мытья рук.</a:t>
            </a:r>
            <a:endParaRPr lang="en-US" dirty="0">
              <a:latin typeface="+mj-lt"/>
            </a:endParaRPr>
          </a:p>
          <a:p>
            <a:r>
              <a:rPr lang="ru-RU" b="1" dirty="0">
                <a:solidFill>
                  <a:srgbClr val="D90F81"/>
                </a:solidFill>
                <a:latin typeface="+mj-lt"/>
              </a:rPr>
              <a:t>Берегите спину</a:t>
            </a:r>
            <a:r>
              <a:rPr lang="ru-RU" dirty="0">
                <a:latin typeface="+mj-lt"/>
              </a:rPr>
              <a:t>, разместив пеленальный столик на удобной высоте.</a:t>
            </a:r>
            <a:endParaRPr lang="en-US" dirty="0">
              <a:latin typeface="+mj-lt"/>
            </a:endParaRPr>
          </a:p>
          <a:p>
            <a:r>
              <a:rPr lang="ru-RU" b="1" dirty="0">
                <a:solidFill>
                  <a:srgbClr val="D90F81"/>
                </a:solidFill>
                <a:latin typeface="+mj-lt"/>
              </a:rPr>
              <a:t>Используйте чистую плоскую водонепроницаемую поверхность/подкладку</a:t>
            </a:r>
            <a:r>
              <a:rPr lang="ru-RU" dirty="0">
                <a:latin typeface="+mj-lt"/>
              </a:rPr>
              <a:t> без трещин и щелей. Накройте её одноразовым покрытием.</a:t>
            </a:r>
            <a:endParaRPr lang="en-US" dirty="0">
              <a:latin typeface="+mj-lt"/>
            </a:endParaRPr>
          </a:p>
          <a:p>
            <a:r>
              <a:rPr lang="ru-RU" b="1" dirty="0">
                <a:solidFill>
                  <a:srgbClr val="D90F81"/>
                </a:solidFill>
                <a:latin typeface="+mj-lt"/>
              </a:rPr>
              <a:t>Храните кремы, лосьоны и чистящие средства в недоступном для детей месте. </a:t>
            </a:r>
            <a:r>
              <a:rPr lang="ru-RU" dirty="0">
                <a:latin typeface="+mj-lt"/>
              </a:rPr>
              <a:t>Использование детской присыпки не рекомендуется из-за риска вдыхания мелких частиц талька.</a:t>
            </a:r>
            <a:endParaRPr lang="en-US" dirty="0">
              <a:latin typeface="+mj-lt"/>
            </a:endParaRPr>
          </a:p>
          <a:p>
            <a:r>
              <a:rPr lang="ru-RU" b="1" dirty="0">
                <a:solidFill>
                  <a:srgbClr val="D90F81"/>
                </a:solidFill>
                <a:latin typeface="+mj-lt"/>
              </a:rPr>
              <a:t>Используйте место для смены подгузников только для смены подгузников.</a:t>
            </a:r>
            <a:endParaRPr lang="en-US" b="1" dirty="0">
              <a:solidFill>
                <a:srgbClr val="D90F81"/>
              </a:solidFill>
              <a:latin typeface="+mj-lt"/>
            </a:endParaRPr>
          </a:p>
          <a:p>
            <a:endParaRPr lang="en-US" dirty="0"/>
          </a:p>
          <a:p>
            <a:endParaRPr lang="en-US" dirty="0"/>
          </a:p>
        </p:txBody>
      </p:sp>
    </p:spTree>
    <p:custDataLst>
      <p:tags r:id="rId1"/>
    </p:custDataLst>
    <p:extLst>
      <p:ext uri="{BB962C8B-B14F-4D97-AF65-F5344CB8AC3E}">
        <p14:creationId xmlns:p14="http://schemas.microsoft.com/office/powerpoint/2010/main" val="485781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8740"/>
          </a:xfrm>
          <a:solidFill>
            <a:srgbClr val="8DC67D"/>
          </a:solidFill>
        </p:spPr>
        <p:txBody>
          <a:bodyPr>
            <a:normAutofit fontScale="90000"/>
          </a:bodyPr>
          <a:lstStyle/>
          <a:p>
            <a:r>
              <a:rPr lang="ru-RU" b="1" dirty="0"/>
              <a:t>Процедура смены подгузника</a:t>
            </a:r>
            <a:endParaRPr lang="en-US" b="1" dirty="0"/>
          </a:p>
        </p:txBody>
      </p:sp>
      <p:sp>
        <p:nvSpPr>
          <p:cNvPr id="3" name="Content Placeholder 2"/>
          <p:cNvSpPr>
            <a:spLocks noGrp="1"/>
          </p:cNvSpPr>
          <p:nvPr>
            <p:ph idx="1"/>
          </p:nvPr>
        </p:nvSpPr>
        <p:spPr/>
        <p:txBody>
          <a:bodyPr>
            <a:normAutofit/>
          </a:bodyPr>
          <a:lstStyle/>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55</a:t>
            </a:fld>
            <a:endParaRPr lang="en-US" dirty="0"/>
          </a:p>
        </p:txBody>
      </p:sp>
      <p:pic>
        <p:nvPicPr>
          <p:cNvPr id="7" name="Picture 6">
            <a:extLst>
              <a:ext uri="{FF2B5EF4-FFF2-40B4-BE49-F238E27FC236}">
                <a16:creationId xmlns:a16="http://schemas.microsoft.com/office/drawing/2014/main" id="{1B33CC3A-0386-4DD6-9178-687ED621F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16" y="668741"/>
            <a:ext cx="4203117" cy="5564672"/>
          </a:xfrm>
          <a:prstGeom prst="rect">
            <a:avLst/>
          </a:prstGeom>
          <a:ln>
            <a:solidFill>
              <a:srgbClr val="8DC67D"/>
            </a:solidFill>
          </a:ln>
        </p:spPr>
      </p:pic>
      <p:pic>
        <p:nvPicPr>
          <p:cNvPr id="8" name="Picture 7">
            <a:extLst>
              <a:ext uri="{FF2B5EF4-FFF2-40B4-BE49-F238E27FC236}">
                <a16:creationId xmlns:a16="http://schemas.microsoft.com/office/drawing/2014/main" id="{927D5536-78F3-454E-92E2-32333A768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9333" y="700289"/>
            <a:ext cx="4203117" cy="5501576"/>
          </a:xfrm>
          <a:prstGeom prst="rect">
            <a:avLst/>
          </a:prstGeom>
          <a:ln>
            <a:solidFill>
              <a:srgbClr val="8DC67D"/>
            </a:solidFill>
          </a:ln>
        </p:spPr>
      </p:pic>
    </p:spTree>
    <p:custDataLst>
      <p:tags r:id="rId1"/>
    </p:custDataLst>
    <p:extLst>
      <p:ext uri="{BB962C8B-B14F-4D97-AF65-F5344CB8AC3E}">
        <p14:creationId xmlns:p14="http://schemas.microsoft.com/office/powerpoint/2010/main" val="1883340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ru-RU" sz="4000" b="1" dirty="0"/>
              <a:t>Пользование туалетом</a:t>
            </a:r>
            <a:endParaRPr lang="en-US" sz="4000" b="1" dirty="0"/>
          </a:p>
        </p:txBody>
      </p:sp>
      <p:pic>
        <p:nvPicPr>
          <p:cNvPr id="4" name="image33.png"/>
          <p:cNvPicPr>
            <a:picLocks noGrp="1"/>
          </p:cNvPicPr>
          <p:nvPr>
            <p:ph idx="1"/>
          </p:nvPr>
        </p:nvPicPr>
        <p:blipFill rotWithShape="1">
          <a:blip r:embed="rId4" cstate="print"/>
          <a:srcRect l="24793" t="1484"/>
          <a:stretch/>
        </p:blipFill>
        <p:spPr bwMode="auto">
          <a:xfrm>
            <a:off x="1144467" y="1600201"/>
            <a:ext cx="6855068" cy="4525963"/>
          </a:xfrm>
          <a:prstGeom prst="rect">
            <a:avLst/>
          </a:prstGeom>
          <a:ln>
            <a:solidFill>
              <a:srgbClr val="00347D"/>
            </a:solid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CB33E0CC-5607-D04B-A532-B6F1E80001DA}" type="slidenum">
              <a:rPr lang="en-US" smtClean="0"/>
              <a:pPr/>
              <a:t>56</a:t>
            </a:fld>
            <a:endParaRPr lang="en-US" dirty="0"/>
          </a:p>
        </p:txBody>
      </p:sp>
    </p:spTree>
    <p:custDataLst>
      <p:tags r:id="rId1"/>
    </p:custDataLst>
    <p:extLst>
      <p:ext uri="{BB962C8B-B14F-4D97-AF65-F5344CB8AC3E}">
        <p14:creationId xmlns:p14="http://schemas.microsoft.com/office/powerpoint/2010/main" val="145574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ru-RU" b="1" dirty="0"/>
              <a:t>Безопасность пищевых продуктов</a:t>
            </a:r>
            <a:r>
              <a:rPr lang="en-US" b="1" dirty="0"/>
              <a:t/>
            </a:r>
            <a:br>
              <a:rPr lang="en-US" b="1" dirty="0"/>
            </a:br>
            <a:endParaRPr lang="en-US" b="1" dirty="0"/>
          </a:p>
        </p:txBody>
      </p:sp>
      <p:sp>
        <p:nvSpPr>
          <p:cNvPr id="3" name="Content Placeholder 2"/>
          <p:cNvSpPr>
            <a:spLocks noGrp="1"/>
          </p:cNvSpPr>
          <p:nvPr>
            <p:ph idx="1"/>
          </p:nvPr>
        </p:nvSpPr>
        <p:spPr>
          <a:xfrm>
            <a:off x="457199" y="1108039"/>
            <a:ext cx="8482405" cy="4927002"/>
          </a:xfrm>
        </p:spPr>
        <p:txBody>
          <a:bodyPr>
            <a:normAutofit/>
          </a:bodyPr>
          <a:lstStyle/>
          <a:p>
            <a:pPr marL="0" indent="0">
              <a:buNone/>
            </a:pPr>
            <a:r>
              <a:rPr lang="ru-RU" sz="3600" dirty="0">
                <a:latin typeface="+mj-lt"/>
              </a:rPr>
              <a:t>Как предотвратить пищевые отравления:</a:t>
            </a:r>
            <a:endParaRPr lang="en-US" sz="3600" dirty="0">
              <a:latin typeface="+mj-lt"/>
            </a:endParaRPr>
          </a:p>
          <a:p>
            <a:r>
              <a:rPr lang="ru-RU" sz="3600" dirty="0">
                <a:latin typeface="+mj-lt"/>
              </a:rPr>
              <a:t>Безопасная покупка продуктов</a:t>
            </a:r>
            <a:endParaRPr lang="en-US" sz="3600" dirty="0">
              <a:latin typeface="+mj-lt"/>
            </a:endParaRPr>
          </a:p>
          <a:p>
            <a:r>
              <a:rPr lang="ru-RU" sz="3600" dirty="0">
                <a:latin typeface="+mj-lt"/>
              </a:rPr>
              <a:t>Безопасное хранение продуктов</a:t>
            </a:r>
            <a:endParaRPr lang="en-US" sz="3600" dirty="0">
              <a:latin typeface="+mj-lt"/>
            </a:endParaRPr>
          </a:p>
          <a:p>
            <a:r>
              <a:rPr lang="ru-RU" sz="3600" dirty="0">
                <a:latin typeface="+mj-lt"/>
              </a:rPr>
              <a:t>Безопасное приготовление пищи</a:t>
            </a:r>
            <a:endParaRPr lang="en-US" sz="3600" dirty="0">
              <a:latin typeface="+mj-lt"/>
            </a:endParaRPr>
          </a:p>
          <a:p>
            <a:r>
              <a:rPr lang="ru-RU" sz="3600" dirty="0">
                <a:latin typeface="+mj-lt"/>
              </a:rPr>
              <a:t>Безопасная и эффективная очистка и санитаризация</a:t>
            </a:r>
            <a:endParaRPr lang="en-US" sz="3600" dirty="0">
              <a:latin typeface="+mj-lt"/>
            </a:endParaRPr>
          </a:p>
        </p:txBody>
      </p:sp>
    </p:spTree>
    <p:custDataLst>
      <p:tags r:id="rId1"/>
    </p:custDataLst>
    <p:extLst>
      <p:ext uri="{BB962C8B-B14F-4D97-AF65-F5344CB8AC3E}">
        <p14:creationId xmlns:p14="http://schemas.microsoft.com/office/powerpoint/2010/main" val="407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94021" y="37580"/>
            <a:ext cx="5955961" cy="632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CB33E0CC-5607-D04B-A532-B6F1E80001DA}" type="slidenum">
              <a:rPr lang="en-US" smtClean="0"/>
              <a:pPr/>
              <a:t>58</a:t>
            </a:fld>
            <a:endParaRPr lang="en-US" dirty="0"/>
          </a:p>
        </p:txBody>
      </p:sp>
    </p:spTree>
    <p:custDataLst>
      <p:tags r:id="rId1"/>
    </p:custDataLst>
    <p:extLst>
      <p:ext uri="{BB962C8B-B14F-4D97-AF65-F5344CB8AC3E}">
        <p14:creationId xmlns:p14="http://schemas.microsoft.com/office/powerpoint/2010/main" val="2690414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881743"/>
          </a:xfrm>
        </p:spPr>
        <p:txBody>
          <a:bodyPr>
            <a:normAutofit/>
          </a:bodyPr>
          <a:lstStyle/>
          <a:p>
            <a:pPr algn="ctr"/>
            <a:r>
              <a:rPr lang="ru-RU" sz="4000" dirty="0"/>
              <a:t>Гигиена полости рта</a:t>
            </a:r>
            <a:endParaRPr lang="en-US" sz="4000" dirty="0"/>
          </a:p>
        </p:txBody>
      </p:sp>
      <p:sp>
        <p:nvSpPr>
          <p:cNvPr id="11" name="Text Placeholder 10"/>
          <p:cNvSpPr>
            <a:spLocks noGrp="1"/>
          </p:cNvSpPr>
          <p:nvPr>
            <p:ph type="body" sz="half" idx="2"/>
          </p:nvPr>
        </p:nvSpPr>
        <p:spPr>
          <a:xfrm>
            <a:off x="1412311" y="1296784"/>
            <a:ext cx="6319381" cy="4691063"/>
          </a:xfrm>
          <a:noFill/>
          <a:ln w="76200">
            <a:solidFill>
              <a:srgbClr val="F7941E"/>
            </a:solidFill>
          </a:ln>
        </p:spPr>
        <p:txBody>
          <a:bodyPr/>
          <a:lstStyle/>
          <a:p>
            <a:endParaRPr lang="en-US" dirty="0"/>
          </a:p>
        </p:txBody>
      </p:sp>
      <p:pic>
        <p:nvPicPr>
          <p:cNvPr id="13" name="Picture Placeholder 6"/>
          <p:cNvPicPr>
            <a:picLocks noGrp="1"/>
          </p:cNvPicPr>
          <p:nvPr>
            <p:ph sz="half" idx="4294967295"/>
          </p:nvPr>
        </p:nvPicPr>
        <p:blipFill>
          <a:blip r:embed="rId4">
            <a:extLst>
              <a:ext uri="{28A0092B-C50C-407E-A947-70E740481C1C}">
                <a14:useLocalDpi xmlns:a14="http://schemas.microsoft.com/office/drawing/2010/main" val="0"/>
              </a:ext>
            </a:extLst>
          </a:blip>
          <a:stretch>
            <a:fillRect/>
          </a:stretch>
        </p:blipFill>
        <p:spPr bwMode="auto">
          <a:xfrm>
            <a:off x="2373682" y="2154477"/>
            <a:ext cx="4396636" cy="3331923"/>
          </a:xfrm>
          <a:prstGeom prst="rect">
            <a:avLst/>
          </a:prstGeom>
          <a:noFill/>
          <a:ln>
            <a:noFill/>
          </a:ln>
        </p:spPr>
      </p:pic>
      <p:sp>
        <p:nvSpPr>
          <p:cNvPr id="3" name="Slide Number Placeholder 2"/>
          <p:cNvSpPr>
            <a:spLocks noGrp="1"/>
          </p:cNvSpPr>
          <p:nvPr>
            <p:ph type="sldNum" sz="quarter" idx="12"/>
          </p:nvPr>
        </p:nvSpPr>
        <p:spPr/>
        <p:txBody>
          <a:bodyPr/>
          <a:lstStyle/>
          <a:p>
            <a:fld id="{CB33E0CC-5607-D04B-A532-B6F1E80001DA}" type="slidenum">
              <a:rPr lang="en-US" smtClean="0"/>
              <a:pPr/>
              <a:t>59</a:t>
            </a:fld>
            <a:endParaRPr lang="en-US" dirty="0"/>
          </a:p>
        </p:txBody>
      </p:sp>
    </p:spTree>
    <p:custDataLst>
      <p:tags r:id="rId1"/>
    </p:custDataLst>
    <p:extLst>
      <p:ext uri="{BB962C8B-B14F-4D97-AF65-F5344CB8AC3E}">
        <p14:creationId xmlns:p14="http://schemas.microsoft.com/office/powerpoint/2010/main" val="2667838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64771"/>
          </a:xfrm>
        </p:spPr>
        <p:txBody>
          <a:bodyPr>
            <a:normAutofit fontScale="90000"/>
          </a:bodyPr>
          <a:lstStyle/>
          <a:p>
            <a:r>
              <a:rPr lang="ru-RU" b="1" dirty="0"/>
              <a:t>Инфекционные заболевания в детском саду</a:t>
            </a:r>
            <a:endParaRPr lang="en-US" b="1" dirty="0"/>
          </a:p>
        </p:txBody>
      </p:sp>
      <p:sp>
        <p:nvSpPr>
          <p:cNvPr id="3" name="Content Placeholder 2"/>
          <p:cNvSpPr>
            <a:spLocks noGrp="1"/>
          </p:cNvSpPr>
          <p:nvPr>
            <p:ph idx="1"/>
          </p:nvPr>
        </p:nvSpPr>
        <p:spPr>
          <a:xfrm>
            <a:off x="194554" y="1164771"/>
            <a:ext cx="8852628" cy="5170538"/>
          </a:xfrm>
        </p:spPr>
        <p:txBody>
          <a:bodyPr>
            <a:noAutofit/>
          </a:bodyPr>
          <a:lstStyle/>
          <a:p>
            <a:r>
              <a:rPr lang="ru-RU" sz="3600" dirty="0">
                <a:latin typeface="+mj-lt"/>
              </a:rPr>
              <a:t>Инфекционные заболевания легко распространяются среди маленьких детей.</a:t>
            </a:r>
          </a:p>
          <a:p>
            <a:r>
              <a:rPr lang="ru-RU" sz="3600" dirty="0">
                <a:latin typeface="+mj-lt"/>
              </a:rPr>
              <a:t>Дети в детских садах подвергаются более высокому риску заражения.</a:t>
            </a:r>
          </a:p>
          <a:p>
            <a:r>
              <a:rPr lang="ru-RU" sz="3600" dirty="0">
                <a:latin typeface="+mj-lt"/>
              </a:rPr>
              <a:t>Вы можете снизить риск распространения инфекций, создав здоровую обстановку и используя практику здравоохранения.</a:t>
            </a:r>
            <a:endParaRPr lang="en-US" sz="3600" dirty="0">
              <a:latin typeface="+mj-lt"/>
              <a:cs typeface="Arial" panose="020B0604020202020204" pitchFamily="34" charset="0"/>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6</a:t>
            </a:fld>
            <a:endParaRPr lang="en-US" dirty="0"/>
          </a:p>
        </p:txBody>
      </p:sp>
    </p:spTree>
    <p:custDataLst>
      <p:tags r:id="rId1"/>
    </p:custDataLst>
    <p:extLst>
      <p:ext uri="{BB962C8B-B14F-4D97-AF65-F5344CB8AC3E}">
        <p14:creationId xmlns:p14="http://schemas.microsoft.com/office/powerpoint/2010/main" val="392845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19200"/>
          </a:xfrm>
        </p:spPr>
        <p:txBody>
          <a:bodyPr>
            <a:noAutofit/>
          </a:bodyPr>
          <a:lstStyle/>
          <a:p>
            <a:r>
              <a:rPr lang="ru-RU" sz="4000" b="1" dirty="0"/>
              <a:t>Советы по профилактике стоматологических проблем</a:t>
            </a:r>
            <a:endParaRPr lang="en-US" sz="4000" b="1" dirty="0"/>
          </a:p>
        </p:txBody>
      </p:sp>
      <p:sp>
        <p:nvSpPr>
          <p:cNvPr id="6" name="Content Placeholder 5"/>
          <p:cNvSpPr>
            <a:spLocks noGrp="1"/>
          </p:cNvSpPr>
          <p:nvPr>
            <p:ph idx="1"/>
          </p:nvPr>
        </p:nvSpPr>
        <p:spPr>
          <a:xfrm>
            <a:off x="228600" y="1382486"/>
            <a:ext cx="8786308" cy="4920343"/>
          </a:xfrm>
        </p:spPr>
        <p:txBody>
          <a:bodyPr>
            <a:normAutofit fontScale="70000" lnSpcReduction="20000"/>
          </a:bodyPr>
          <a:lstStyle/>
          <a:p>
            <a:r>
              <a:rPr lang="ru-RU" sz="3400" dirty="0">
                <a:latin typeface="+mj-lt"/>
              </a:rPr>
              <a:t>Чистить зубы необходимо два раза в день: после завтрака и перед сном по вечерам. Для малышей достаточно фторсодержащей зубной пасты размером с рисовое зёрнышко. Для дошкольников достаточно пасты размером с горошинку.</a:t>
            </a:r>
          </a:p>
          <a:p>
            <a:r>
              <a:rPr lang="ru-RU" sz="3400" dirty="0">
                <a:latin typeface="+mj-lt"/>
              </a:rPr>
              <a:t>Не оставляйте младенцев спать с бутылочкой и никогда не наливайте в бутылочку сок или сладкие напитки.</a:t>
            </a:r>
          </a:p>
          <a:p>
            <a:r>
              <a:rPr lang="ru-RU" sz="3400" dirty="0">
                <a:latin typeface="+mj-lt"/>
              </a:rPr>
              <a:t>Кормите детей здоровой пищей. Не предлагайте детям сладкие напитки и липкие закуски.</a:t>
            </a:r>
          </a:p>
          <a:p>
            <a:r>
              <a:rPr lang="ru-RU" sz="3400" dirty="0">
                <a:latin typeface="+mj-lt"/>
              </a:rPr>
              <a:t>Поощряйте детей пить много воды. Проверьте, есть ли в вашей питьевой воде фторид.</a:t>
            </a:r>
          </a:p>
          <a:p>
            <a:r>
              <a:rPr lang="ru-RU" sz="3400" dirty="0">
                <a:latin typeface="+mj-lt"/>
              </a:rPr>
              <a:t>Помогите семьям найти местного стоматолога для проведения регулярных стоматологических осмотров, начиная с того времени, как у ребёнка появляется первый зубик.</a:t>
            </a:r>
            <a:endParaRPr lang="en-US" sz="3400" dirty="0">
              <a:latin typeface="+mj-lt"/>
            </a:endParaRPr>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CB33E0CC-5607-D04B-A532-B6F1E80001DA}" type="slidenum">
              <a:rPr lang="en-US" smtClean="0"/>
              <a:pPr/>
              <a:t>60</a:t>
            </a:fld>
            <a:endParaRPr lang="en-US" dirty="0"/>
          </a:p>
        </p:txBody>
      </p:sp>
    </p:spTree>
    <p:custDataLst>
      <p:tags r:id="rId1"/>
    </p:custDataLst>
    <p:extLst>
      <p:ext uri="{BB962C8B-B14F-4D97-AF65-F5344CB8AC3E}">
        <p14:creationId xmlns:p14="http://schemas.microsoft.com/office/powerpoint/2010/main" val="3484783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13643" y="86218"/>
            <a:ext cx="4516717" cy="6113968"/>
          </a:xfrm>
          <a:ln>
            <a:solidFill>
              <a:srgbClr val="00347D"/>
            </a:solidFill>
          </a:ln>
        </p:spPr>
      </p:pic>
      <p:sp>
        <p:nvSpPr>
          <p:cNvPr id="6" name="TextBox 5"/>
          <p:cNvSpPr txBox="1"/>
          <p:nvPr/>
        </p:nvSpPr>
        <p:spPr>
          <a:xfrm>
            <a:off x="3331924" y="5830866"/>
            <a:ext cx="2655517" cy="369320"/>
          </a:xfrm>
          <a:prstGeom prst="rect">
            <a:avLst/>
          </a:prstGeom>
          <a:solidFill>
            <a:schemeClr val="bg1"/>
          </a:solidFill>
        </p:spPr>
        <p:txBody>
          <a:bodyPr wrap="square" lIns="91429" tIns="45714" rIns="91429" bIns="45714" rtlCol="0">
            <a:spAutoFit/>
          </a:bodyPr>
          <a:lstStyle/>
          <a:p>
            <a:endParaRPr lang="en-US" dirty="0"/>
          </a:p>
        </p:txBody>
      </p:sp>
      <p:sp>
        <p:nvSpPr>
          <p:cNvPr id="2" name="Slide Number Placeholder 1"/>
          <p:cNvSpPr>
            <a:spLocks noGrp="1"/>
          </p:cNvSpPr>
          <p:nvPr>
            <p:ph type="sldNum" sz="quarter" idx="12"/>
          </p:nvPr>
        </p:nvSpPr>
        <p:spPr/>
        <p:txBody>
          <a:bodyPr/>
          <a:lstStyle/>
          <a:p>
            <a:fld id="{CB33E0CC-5607-D04B-A532-B6F1E80001DA}" type="slidenum">
              <a:rPr lang="en-US" smtClean="0"/>
              <a:pPr/>
              <a:t>61</a:t>
            </a:fld>
            <a:endParaRPr lang="en-US" dirty="0"/>
          </a:p>
        </p:txBody>
      </p:sp>
    </p:spTree>
    <p:custDataLst>
      <p:tags r:id="rId1"/>
    </p:custDataLst>
    <p:extLst>
      <p:ext uri="{BB962C8B-B14F-4D97-AF65-F5344CB8AC3E}">
        <p14:creationId xmlns:p14="http://schemas.microsoft.com/office/powerpoint/2010/main" val="1486488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5029"/>
          </a:xfrm>
        </p:spPr>
        <p:txBody>
          <a:bodyPr>
            <a:normAutofit fontScale="90000"/>
          </a:bodyPr>
          <a:lstStyle/>
          <a:p>
            <a:r>
              <a:rPr lang="ru-RU" b="1" dirty="0"/>
              <a:t>Качество воздуха внутри помещения</a:t>
            </a:r>
            <a:endParaRPr lang="en-US" b="1" dirty="0"/>
          </a:p>
        </p:txBody>
      </p:sp>
      <p:sp>
        <p:nvSpPr>
          <p:cNvPr id="3" name="Content Placeholder 2"/>
          <p:cNvSpPr>
            <a:spLocks noGrp="1"/>
          </p:cNvSpPr>
          <p:nvPr>
            <p:ph idx="1"/>
          </p:nvPr>
        </p:nvSpPr>
        <p:spPr>
          <a:xfrm>
            <a:off x="130629" y="1045029"/>
            <a:ext cx="8884279" cy="5290457"/>
          </a:xfrm>
        </p:spPr>
        <p:txBody>
          <a:bodyPr>
            <a:noAutofit/>
          </a:bodyPr>
          <a:lstStyle/>
          <a:p>
            <a:pPr marL="0" indent="0">
              <a:buNone/>
            </a:pPr>
            <a:r>
              <a:rPr lang="ru-RU" sz="3300" dirty="0">
                <a:latin typeface="+mj-lt"/>
              </a:rPr>
              <a:t>Загрязнители воздуха в помещении: бактерии, вирусы, плесень, пыль, перхоть, шерсть домашних животных, пыльца и насекомые; пары от печей и нагревателей, продукты чистки, санитаризации, дезинфекции; парфюмерия, освежители воздуха, пестициды, краски, дым, продукты пассивного курения; ворс из ковровых покрытий, отделка древесины, новая мебель и краски</a:t>
            </a:r>
            <a:r>
              <a:rPr lang="en-US" sz="3300" dirty="0">
                <a:latin typeface="+mj-lt"/>
              </a:rPr>
              <a:t>.</a:t>
            </a:r>
          </a:p>
        </p:txBody>
      </p:sp>
      <p:sp>
        <p:nvSpPr>
          <p:cNvPr id="4" name="Slide Number Placeholder 3"/>
          <p:cNvSpPr>
            <a:spLocks noGrp="1"/>
          </p:cNvSpPr>
          <p:nvPr>
            <p:ph type="sldNum" sz="quarter" idx="12"/>
          </p:nvPr>
        </p:nvSpPr>
        <p:spPr/>
        <p:txBody>
          <a:bodyPr/>
          <a:lstStyle/>
          <a:p>
            <a:fld id="{CB33E0CC-5607-D04B-A532-B6F1E80001DA}" type="slidenum">
              <a:rPr lang="en-US" smtClean="0"/>
              <a:pPr/>
              <a:t>62</a:t>
            </a:fld>
            <a:endParaRPr lang="en-US" dirty="0"/>
          </a:p>
        </p:txBody>
      </p:sp>
    </p:spTree>
    <p:custDataLst>
      <p:tags r:id="rId1"/>
    </p:custDataLst>
    <p:extLst>
      <p:ext uri="{BB962C8B-B14F-4D97-AF65-F5344CB8AC3E}">
        <p14:creationId xmlns:p14="http://schemas.microsoft.com/office/powerpoint/2010/main" val="3801821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ru-RU" dirty="0"/>
              <a:t>  </a:t>
            </a:r>
            <a:r>
              <a:rPr lang="ru-RU" b="1" dirty="0"/>
              <a:t>Качество воздуха во дворе</a:t>
            </a:r>
            <a:endParaRPr lang="en-US" b="1" dirty="0"/>
          </a:p>
        </p:txBody>
      </p:sp>
      <p:pic>
        <p:nvPicPr>
          <p:cNvPr id="4" name="Content Placeholder 3" descr="http://public.media.smithsonianmag.com/legacy_blog/AQI.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3029" y="685801"/>
            <a:ext cx="8599714" cy="5246913"/>
          </a:xfrm>
          <a:prstGeom prst="rect">
            <a:avLst/>
          </a:prstGeom>
          <a:noFill/>
          <a:ln w="38100">
            <a:solidFill>
              <a:srgbClr val="D90F81"/>
            </a:solidFill>
          </a:ln>
        </p:spPr>
      </p:pic>
      <p:sp>
        <p:nvSpPr>
          <p:cNvPr id="3" name="Slide Number Placeholder 2"/>
          <p:cNvSpPr>
            <a:spLocks noGrp="1"/>
          </p:cNvSpPr>
          <p:nvPr>
            <p:ph type="sldNum" sz="quarter" idx="12"/>
          </p:nvPr>
        </p:nvSpPr>
        <p:spPr/>
        <p:txBody>
          <a:bodyPr/>
          <a:lstStyle/>
          <a:p>
            <a:fld id="{CB33E0CC-5607-D04B-A532-B6F1E80001DA}" type="slidenum">
              <a:rPr lang="en-US" smtClean="0"/>
              <a:pPr/>
              <a:t>63</a:t>
            </a:fld>
            <a:endParaRPr lang="en-US" dirty="0"/>
          </a:p>
        </p:txBody>
      </p:sp>
    </p:spTree>
    <p:custDataLst>
      <p:tags r:id="rId1"/>
    </p:custDataLst>
    <p:extLst>
      <p:ext uri="{BB962C8B-B14F-4D97-AF65-F5344CB8AC3E}">
        <p14:creationId xmlns:p14="http://schemas.microsoft.com/office/powerpoint/2010/main" val="3841888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32"/>
            <a:ext cx="9144000" cy="827315"/>
          </a:xfrm>
        </p:spPr>
        <p:txBody>
          <a:bodyPr>
            <a:normAutofit/>
          </a:bodyPr>
          <a:lstStyle/>
          <a:p>
            <a:r>
              <a:rPr lang="ru-RU" sz="4000" b="1" dirty="0"/>
              <a:t>Качество воды</a:t>
            </a:r>
            <a:endParaRPr lang="en-US" sz="4000" b="1"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8714" y="827315"/>
            <a:ext cx="7870372" cy="5192486"/>
          </a:xfrm>
          <a:ln w="76200">
            <a:solidFill>
              <a:srgbClr val="0072BC"/>
            </a:solidFill>
          </a:ln>
        </p:spPr>
      </p:pic>
      <p:sp>
        <p:nvSpPr>
          <p:cNvPr id="3" name="Slide Number Placeholder 2"/>
          <p:cNvSpPr>
            <a:spLocks noGrp="1"/>
          </p:cNvSpPr>
          <p:nvPr>
            <p:ph type="sldNum" sz="quarter" idx="12"/>
          </p:nvPr>
        </p:nvSpPr>
        <p:spPr/>
        <p:txBody>
          <a:bodyPr/>
          <a:lstStyle/>
          <a:p>
            <a:fld id="{CB33E0CC-5607-D04B-A532-B6F1E80001DA}" type="slidenum">
              <a:rPr lang="en-US" smtClean="0"/>
              <a:pPr/>
              <a:t>64</a:t>
            </a:fld>
            <a:endParaRPr lang="en-US" dirty="0"/>
          </a:p>
        </p:txBody>
      </p:sp>
    </p:spTree>
    <p:custDataLst>
      <p:tags r:id="rId1"/>
    </p:custDataLst>
    <p:extLst>
      <p:ext uri="{BB962C8B-B14F-4D97-AF65-F5344CB8AC3E}">
        <p14:creationId xmlns:p14="http://schemas.microsoft.com/office/powerpoint/2010/main" val="3627836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0229"/>
          </a:xfrm>
        </p:spPr>
        <p:txBody>
          <a:bodyPr>
            <a:normAutofit fontScale="90000"/>
          </a:bodyPr>
          <a:lstStyle/>
          <a:p>
            <a:r>
              <a:rPr lang="ru-RU" b="1" dirty="0"/>
              <a:t>Качество воды</a:t>
            </a:r>
            <a:endParaRPr lang="en-US" dirty="0"/>
          </a:p>
        </p:txBody>
      </p:sp>
      <p:sp>
        <p:nvSpPr>
          <p:cNvPr id="3" name="Content Placeholder 2"/>
          <p:cNvSpPr>
            <a:spLocks noGrp="1"/>
          </p:cNvSpPr>
          <p:nvPr>
            <p:ph idx="1"/>
          </p:nvPr>
        </p:nvSpPr>
        <p:spPr>
          <a:xfrm>
            <a:off x="283029" y="740229"/>
            <a:ext cx="8678091" cy="5617028"/>
          </a:xfrm>
        </p:spPr>
        <p:txBody>
          <a:bodyPr>
            <a:normAutofit/>
          </a:bodyPr>
          <a:lstStyle/>
          <a:p>
            <a:pPr marL="0" indent="0">
              <a:buNone/>
            </a:pPr>
            <a:r>
              <a:rPr lang="ru-RU" dirty="0">
                <a:solidFill>
                  <a:srgbClr val="0072BC"/>
                </a:solidFill>
                <a:latin typeface="+mj-lt"/>
              </a:rPr>
              <a:t>Получаете ли вы воду из грунтовых вод, родников или поверхностных вод, а не из системы общественного водоснабжения?</a:t>
            </a:r>
            <a:endParaRPr lang="en-US" dirty="0">
              <a:solidFill>
                <a:srgbClr val="0072BC"/>
              </a:solidFill>
              <a:latin typeface="+mj-lt"/>
            </a:endParaRPr>
          </a:p>
          <a:p>
            <a:r>
              <a:rPr lang="ru-RU" dirty="0">
                <a:latin typeface="+mj-lt"/>
              </a:rPr>
              <a:t>Если это так, лицензионный закон Отдела общественного лицензирования штата Калифорния (</a:t>
            </a:r>
            <a:r>
              <a:rPr lang="en-US" dirty="0">
                <a:latin typeface="+mj-lt"/>
              </a:rPr>
              <a:t>California Community Care Licensing </a:t>
            </a:r>
            <a:r>
              <a:rPr lang="ru-RU" dirty="0">
                <a:latin typeface="+mj-lt"/>
              </a:rPr>
              <a:t>- </a:t>
            </a:r>
            <a:r>
              <a:rPr lang="en-US" dirty="0">
                <a:latin typeface="+mj-lt"/>
              </a:rPr>
              <a:t>CCL) </a:t>
            </a:r>
            <a:r>
              <a:rPr lang="ru-RU" dirty="0">
                <a:latin typeface="+mj-lt"/>
              </a:rPr>
              <a:t>требует проведения инспекции на месте частных источников воды и отчёта лабораторного анализа, доказывающего, что вода безопасна для питья.</a:t>
            </a:r>
            <a:endParaRPr lang="en-US"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65</a:t>
            </a:fld>
            <a:endParaRPr lang="en-US" dirty="0"/>
          </a:p>
        </p:txBody>
      </p:sp>
    </p:spTree>
    <p:custDataLst>
      <p:tags r:id="rId1"/>
    </p:custDataLst>
    <p:extLst>
      <p:ext uri="{BB962C8B-B14F-4D97-AF65-F5344CB8AC3E}">
        <p14:creationId xmlns:p14="http://schemas.microsoft.com/office/powerpoint/2010/main" val="3565377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0229"/>
          </a:xfrm>
        </p:spPr>
        <p:txBody>
          <a:bodyPr>
            <a:normAutofit fontScale="90000"/>
          </a:bodyPr>
          <a:lstStyle/>
          <a:p>
            <a:r>
              <a:rPr lang="ru-RU" b="1" dirty="0"/>
              <a:t>Качество воды</a:t>
            </a:r>
            <a:endParaRPr lang="en-US" dirty="0"/>
          </a:p>
        </p:txBody>
      </p:sp>
      <p:sp>
        <p:nvSpPr>
          <p:cNvPr id="3" name="Content Placeholder 2"/>
          <p:cNvSpPr>
            <a:spLocks noGrp="1"/>
          </p:cNvSpPr>
          <p:nvPr>
            <p:ph idx="1"/>
          </p:nvPr>
        </p:nvSpPr>
        <p:spPr>
          <a:xfrm>
            <a:off x="206829" y="740229"/>
            <a:ext cx="8829595" cy="5562600"/>
          </a:xfrm>
        </p:spPr>
        <p:txBody>
          <a:bodyPr>
            <a:noAutofit/>
          </a:bodyPr>
          <a:lstStyle/>
          <a:p>
            <a:pPr marL="0" indent="0">
              <a:buNone/>
            </a:pPr>
            <a:r>
              <a:rPr lang="ru-RU" sz="2400" dirty="0">
                <a:solidFill>
                  <a:srgbClr val="0072BC"/>
                </a:solidFill>
                <a:latin typeface="+mj-lt"/>
              </a:rPr>
              <a:t>Как может загрязняться вода?</a:t>
            </a:r>
            <a:endParaRPr lang="en-US" sz="2400" dirty="0">
              <a:solidFill>
                <a:srgbClr val="0072BC"/>
              </a:solidFill>
              <a:latin typeface="+mj-lt"/>
            </a:endParaRPr>
          </a:p>
          <a:p>
            <a:r>
              <a:rPr lang="ru-RU" sz="2400" dirty="0">
                <a:latin typeface="+mj-lt"/>
              </a:rPr>
              <a:t>Очистка воды удаляет загрязняющие вещества и делает воду менее коррозийной для труб. </a:t>
            </a:r>
            <a:r>
              <a:rPr lang="ru-RU" sz="2400" dirty="0">
                <a:solidFill>
                  <a:srgbClr val="0072BC"/>
                </a:solidFill>
                <a:latin typeface="+mj-lt"/>
              </a:rPr>
              <a:t>Когда вода выходит из общественной системы водоснабжения, она считается безопасной для питья.</a:t>
            </a:r>
            <a:endParaRPr lang="en-US" sz="2400" dirty="0">
              <a:solidFill>
                <a:srgbClr val="0072BC"/>
              </a:solidFill>
              <a:latin typeface="+mj-lt"/>
            </a:endParaRPr>
          </a:p>
          <a:p>
            <a:endParaRPr lang="en-US" sz="800" dirty="0">
              <a:latin typeface="+mj-lt"/>
            </a:endParaRPr>
          </a:p>
          <a:p>
            <a:r>
              <a:rPr lang="ru-RU" sz="2400" dirty="0">
                <a:latin typeface="+mj-lt"/>
              </a:rPr>
              <a:t>Вода может быть загрязнена </a:t>
            </a:r>
            <a:r>
              <a:rPr lang="ru-RU" sz="2400" i="1" dirty="0">
                <a:solidFill>
                  <a:srgbClr val="0072BC"/>
                </a:solidFill>
                <a:latin typeface="+mj-lt"/>
              </a:rPr>
              <a:t>после</a:t>
            </a:r>
            <a:r>
              <a:rPr lang="ru-RU" sz="2400" dirty="0">
                <a:solidFill>
                  <a:srgbClr val="0072BC"/>
                </a:solidFill>
                <a:latin typeface="+mj-lt"/>
              </a:rPr>
              <a:t> </a:t>
            </a:r>
            <a:r>
              <a:rPr lang="ru-RU" sz="2400" dirty="0">
                <a:latin typeface="+mj-lt"/>
              </a:rPr>
              <a:t>выхода из системы общественного водоснабжения. Если вода течёт через старую сантехнику, небольшие кусочки свинца могут отслаиваться от труб, а свинец может выщелачиваться в воде. Вода, текущая по трубам или переходникам со свинцовым припоем, может поглощать свинец. Дома и здания, построенные до 1986 года, с б</a:t>
            </a:r>
            <a:r>
              <a:rPr lang="ru-RU" sz="2400" b="1" i="1" dirty="0">
                <a:latin typeface="+mj-lt"/>
              </a:rPr>
              <a:t>о</a:t>
            </a:r>
            <a:r>
              <a:rPr lang="ru-RU" sz="2400" dirty="0">
                <a:latin typeface="+mj-lt"/>
              </a:rPr>
              <a:t>льшей вероятностью могут иметь содержащие свинец трубы, припои или переходники.</a:t>
            </a:r>
            <a:endParaRPr lang="en-US" sz="24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66</a:t>
            </a:fld>
            <a:endParaRPr lang="en-US" dirty="0"/>
          </a:p>
        </p:txBody>
      </p:sp>
    </p:spTree>
    <p:custDataLst>
      <p:tags r:id="rId1"/>
    </p:custDataLst>
    <p:extLst>
      <p:ext uri="{BB962C8B-B14F-4D97-AF65-F5344CB8AC3E}">
        <p14:creationId xmlns:p14="http://schemas.microsoft.com/office/powerpoint/2010/main" val="3001896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44486"/>
          </a:xfrm>
        </p:spPr>
        <p:txBody>
          <a:bodyPr>
            <a:normAutofit/>
          </a:bodyPr>
          <a:lstStyle/>
          <a:p>
            <a:r>
              <a:rPr lang="ru-RU" sz="4000" b="1" dirty="0"/>
              <a:t>Домашние животные в детском саду</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567543" y="1763485"/>
            <a:ext cx="5900057" cy="3820885"/>
          </a:xfrm>
          <a:prstGeom prst="rect">
            <a:avLst/>
          </a:prstGeom>
          <a:noFill/>
          <a:ln w="76200">
            <a:solidFill>
              <a:srgbClr val="F7941E"/>
            </a:solidFill>
          </a:ln>
        </p:spPr>
      </p:pic>
      <p:sp>
        <p:nvSpPr>
          <p:cNvPr id="5" name="Slide Number Placeholder 4"/>
          <p:cNvSpPr>
            <a:spLocks noGrp="1"/>
          </p:cNvSpPr>
          <p:nvPr>
            <p:ph type="sldNum" sz="quarter" idx="12"/>
          </p:nvPr>
        </p:nvSpPr>
        <p:spPr/>
        <p:txBody>
          <a:bodyPr/>
          <a:lstStyle/>
          <a:p>
            <a:fld id="{CB33E0CC-5607-D04B-A532-B6F1E80001DA}" type="slidenum">
              <a:rPr lang="en-US" smtClean="0"/>
              <a:pPr/>
              <a:t>67</a:t>
            </a:fld>
            <a:endParaRPr lang="en-US" dirty="0"/>
          </a:p>
        </p:txBody>
      </p:sp>
    </p:spTree>
    <p:custDataLst>
      <p:tags r:id="rId1"/>
    </p:custDataLst>
    <p:extLst>
      <p:ext uri="{BB962C8B-B14F-4D97-AF65-F5344CB8AC3E}">
        <p14:creationId xmlns:p14="http://schemas.microsoft.com/office/powerpoint/2010/main" val="73458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057"/>
            <a:ext cx="9144000" cy="1436914"/>
          </a:xfrm>
        </p:spPr>
        <p:txBody>
          <a:bodyPr>
            <a:normAutofit/>
          </a:bodyPr>
          <a:lstStyle/>
          <a:p>
            <a:r>
              <a:rPr lang="ru-RU" sz="4000" b="1" dirty="0"/>
              <a:t>Домашние животные в детском саду</a:t>
            </a:r>
            <a:endParaRPr lang="en-US" sz="4000" dirty="0"/>
          </a:p>
        </p:txBody>
      </p:sp>
      <p:sp>
        <p:nvSpPr>
          <p:cNvPr id="3" name="Content Placeholder 2"/>
          <p:cNvSpPr>
            <a:spLocks noGrp="1"/>
          </p:cNvSpPr>
          <p:nvPr>
            <p:ph idx="1"/>
          </p:nvPr>
        </p:nvSpPr>
        <p:spPr>
          <a:xfrm>
            <a:off x="152401" y="1110343"/>
            <a:ext cx="8894780" cy="5170714"/>
          </a:xfrm>
        </p:spPr>
        <p:txBody>
          <a:bodyPr>
            <a:noAutofit/>
          </a:bodyPr>
          <a:lstStyle/>
          <a:p>
            <a:r>
              <a:rPr lang="ru-RU" sz="2200" dirty="0">
                <a:latin typeface="+mj-lt"/>
              </a:rPr>
              <a:t>Домашние животные должны быть здоровыми и дружелюбными по отношению к детям.</a:t>
            </a:r>
          </a:p>
          <a:p>
            <a:r>
              <a:rPr lang="ru-RU" sz="2200" dirty="0">
                <a:latin typeface="+mj-lt"/>
              </a:rPr>
              <a:t>Собаки и кошки должны быть привиты и участвовать в программах борьбы с блохами, клещами и глистами.</a:t>
            </a:r>
          </a:p>
          <a:p>
            <a:r>
              <a:rPr lang="ru-RU" sz="2200" dirty="0">
                <a:latin typeface="+mj-lt"/>
              </a:rPr>
              <a:t>Держите клетки для животных чистыми; не допускайте попадания продуктов жизнедеятельности домашних животных в детский сад.</a:t>
            </a:r>
          </a:p>
          <a:p>
            <a:r>
              <a:rPr lang="ru-RU" sz="2200" dirty="0">
                <a:latin typeface="+mj-lt"/>
              </a:rPr>
              <a:t>Внимательно наблюдайте за детьми, играющими с домашними животными.</a:t>
            </a:r>
          </a:p>
          <a:p>
            <a:r>
              <a:rPr lang="ru-RU" sz="2200" dirty="0">
                <a:latin typeface="+mj-lt"/>
              </a:rPr>
              <a:t>Если у вас есть домашнее животное, сообщите об этом родителям до зачисления ребёнка (у некоторых детей есть аллергия).</a:t>
            </a:r>
          </a:p>
          <a:p>
            <a:r>
              <a:rPr lang="ru-RU" sz="2200" dirty="0">
                <a:latin typeface="+mj-lt"/>
              </a:rPr>
              <a:t>Мойте руки и себе, и детям после общения с домашними животными или принадлежащими им предметами.</a:t>
            </a:r>
            <a:endParaRPr lang="en-US" sz="22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68</a:t>
            </a:fld>
            <a:endParaRPr lang="en-US" dirty="0"/>
          </a:p>
        </p:txBody>
      </p:sp>
    </p:spTree>
    <p:custDataLst>
      <p:tags r:id="rId1"/>
    </p:custDataLst>
    <p:extLst>
      <p:ext uri="{BB962C8B-B14F-4D97-AF65-F5344CB8AC3E}">
        <p14:creationId xmlns:p14="http://schemas.microsoft.com/office/powerpoint/2010/main" val="29496356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D90F81"/>
          </a:solidFill>
        </p:spPr>
        <p:txBody>
          <a:bodyPr>
            <a:normAutofit fontScale="90000"/>
          </a:bodyPr>
          <a:lstStyle/>
          <a:p>
            <a:r>
              <a:rPr lang="ru-RU" b="1" dirty="0">
                <a:solidFill>
                  <a:schemeClr val="accent3">
                    <a:lumMod val="75000"/>
                  </a:schemeClr>
                </a:solidFill>
              </a:rPr>
              <a:t/>
            </a:r>
            <a:br>
              <a:rPr lang="ru-RU" b="1" dirty="0">
                <a:solidFill>
                  <a:schemeClr val="accent3">
                    <a:lumMod val="75000"/>
                  </a:schemeClr>
                </a:solidFill>
              </a:rPr>
            </a:br>
            <a:r>
              <a:rPr lang="ru-RU" b="1" dirty="0">
                <a:solidFill>
                  <a:schemeClr val="accent3">
                    <a:lumMod val="75000"/>
                  </a:schemeClr>
                </a:solidFill>
              </a:rPr>
              <a:t>Рептилии и экзотические животные</a:t>
            </a:r>
            <a:r>
              <a:rPr lang="en-US" dirty="0"/>
              <a:t/>
            </a:r>
            <a:br>
              <a:rPr lang="en-US" dirty="0"/>
            </a:br>
            <a:endParaRPr lang="en-US" dirty="0"/>
          </a:p>
        </p:txBody>
      </p:sp>
      <p:sp>
        <p:nvSpPr>
          <p:cNvPr id="3" name="Content Placeholder 2"/>
          <p:cNvSpPr>
            <a:spLocks noGrp="1"/>
          </p:cNvSpPr>
          <p:nvPr>
            <p:ph idx="1"/>
          </p:nvPr>
        </p:nvSpPr>
        <p:spPr>
          <a:xfrm>
            <a:off x="141515" y="1417638"/>
            <a:ext cx="8862636" cy="4863419"/>
          </a:xfrm>
        </p:spPr>
        <p:txBody>
          <a:bodyPr>
            <a:noAutofit/>
          </a:bodyPr>
          <a:lstStyle/>
          <a:p>
            <a:r>
              <a:rPr lang="ru-RU" sz="3100" dirty="0">
                <a:latin typeface="+mj-lt"/>
              </a:rPr>
              <a:t>Рептилии, черепахи и игуаны имеют сальмонеллы и не подходят для пребывания в детских садах.</a:t>
            </a:r>
          </a:p>
          <a:p>
            <a:r>
              <a:rPr lang="ru-RU" sz="3100" dirty="0">
                <a:latin typeface="+mj-lt"/>
              </a:rPr>
              <a:t>Ядовитые или агрессивные змеи, пауки или тропические рыбы представляют риск для обеспечения  безопасности в детских садах.</a:t>
            </a:r>
            <a:endParaRPr lang="en-US" sz="3100" dirty="0">
              <a:latin typeface="+mj-lt"/>
            </a:endParaRPr>
          </a:p>
          <a:p>
            <a:pPr marL="0" indent="0">
              <a:buNone/>
            </a:pPr>
            <a:r>
              <a:rPr lang="ru-RU" sz="3100" dirty="0">
                <a:latin typeface="+mj-lt"/>
              </a:rPr>
              <a:t>* Проконсультируйтесь с ветеринаром, чтобы понять, безопасно ли для детей держать то или иное домашнее животное в детском саду.</a:t>
            </a:r>
            <a:endParaRPr lang="en-US" sz="31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69</a:t>
            </a:fld>
            <a:endParaRPr lang="en-US" dirty="0"/>
          </a:p>
        </p:txBody>
      </p:sp>
    </p:spTree>
    <p:custDataLst>
      <p:tags r:id="rId1"/>
    </p:custDataLst>
    <p:extLst>
      <p:ext uri="{BB962C8B-B14F-4D97-AF65-F5344CB8AC3E}">
        <p14:creationId xmlns:p14="http://schemas.microsoft.com/office/powerpoint/2010/main" val="1014684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02971"/>
          </a:xfrm>
        </p:spPr>
        <p:txBody>
          <a:bodyPr>
            <a:normAutofit/>
          </a:bodyPr>
          <a:lstStyle/>
          <a:p>
            <a:r>
              <a:rPr lang="ru-RU" sz="4000" b="1" dirty="0"/>
              <a:t>Почему дети в детских садах болеют чаще</a:t>
            </a:r>
            <a:r>
              <a:rPr lang="en-US" sz="4000" b="1" dirty="0"/>
              <a:t>?</a:t>
            </a:r>
            <a:r>
              <a:rPr lang="en-US" dirty="0"/>
              <a:t/>
            </a:r>
            <a:br>
              <a:rPr lang="en-US" dirty="0"/>
            </a:br>
            <a:endParaRPr lang="en-US" dirty="0"/>
          </a:p>
        </p:txBody>
      </p:sp>
      <p:sp>
        <p:nvSpPr>
          <p:cNvPr id="3" name="Content Placeholder 2"/>
          <p:cNvSpPr>
            <a:spLocks noGrp="1"/>
          </p:cNvSpPr>
          <p:nvPr>
            <p:ph idx="1"/>
          </p:nvPr>
        </p:nvSpPr>
        <p:spPr>
          <a:xfrm>
            <a:off x="151568" y="1108038"/>
            <a:ext cx="8840864" cy="5432612"/>
          </a:xfrm>
        </p:spPr>
        <p:txBody>
          <a:bodyPr>
            <a:noAutofit/>
          </a:bodyPr>
          <a:lstStyle/>
          <a:p>
            <a:r>
              <a:rPr lang="ru-RU" b="1" dirty="0">
                <a:latin typeface="+mj-lt"/>
              </a:rPr>
              <a:t>Дети</a:t>
            </a:r>
            <a:r>
              <a:rPr lang="ru-RU" dirty="0">
                <a:latin typeface="+mj-lt"/>
              </a:rPr>
              <a:t> </a:t>
            </a:r>
            <a:r>
              <a:rPr lang="ru-RU" b="1" dirty="0">
                <a:latin typeface="+mj-lt"/>
              </a:rPr>
              <a:t>ещё</a:t>
            </a:r>
            <a:r>
              <a:rPr lang="ru-RU" dirty="0">
                <a:latin typeface="+mj-lt"/>
              </a:rPr>
              <a:t> </a:t>
            </a:r>
            <a:r>
              <a:rPr lang="ru-RU" b="1" dirty="0">
                <a:latin typeface="+mj-lt"/>
              </a:rPr>
              <a:t>не подвергались воздействию </a:t>
            </a:r>
            <a:r>
              <a:rPr lang="ru-RU" dirty="0">
                <a:latin typeface="+mj-lt"/>
              </a:rPr>
              <a:t>многих наиболее распространённых микробов и не имеют иммунитета.</a:t>
            </a:r>
          </a:p>
          <a:p>
            <a:r>
              <a:rPr lang="ru-RU" b="1" dirty="0">
                <a:latin typeface="+mj-lt"/>
              </a:rPr>
              <a:t>Образ жизни детей </a:t>
            </a:r>
            <a:r>
              <a:rPr lang="ru-RU" dirty="0">
                <a:latin typeface="+mj-lt"/>
              </a:rPr>
              <a:t>способствует распространению микробов.</a:t>
            </a:r>
          </a:p>
          <a:p>
            <a:r>
              <a:rPr lang="ru-RU" b="1" dirty="0">
                <a:latin typeface="+mj-lt"/>
              </a:rPr>
              <a:t>Дети</a:t>
            </a:r>
            <a:r>
              <a:rPr lang="ru-RU" dirty="0">
                <a:latin typeface="+mj-lt"/>
              </a:rPr>
              <a:t> </a:t>
            </a:r>
            <a:r>
              <a:rPr lang="ru-RU" b="1" dirty="0">
                <a:latin typeface="+mj-lt"/>
              </a:rPr>
              <a:t>ещё не обучились </a:t>
            </a:r>
            <a:r>
              <a:rPr lang="ru-RU" dirty="0">
                <a:latin typeface="+mj-lt"/>
              </a:rPr>
              <a:t>методам уменьшения риска распространения болезней.</a:t>
            </a:r>
          </a:p>
          <a:p>
            <a:r>
              <a:rPr lang="ru-RU" dirty="0">
                <a:latin typeface="+mj-lt"/>
                <a:cs typeface="Arial" panose="020B0604020202020204" pitchFamily="34" charset="0"/>
              </a:rPr>
              <a:t>Они вступают в </a:t>
            </a:r>
            <a:r>
              <a:rPr lang="ru-RU" b="1" dirty="0">
                <a:latin typeface="+mj-lt"/>
                <a:cs typeface="Arial" panose="020B0604020202020204" pitchFamily="34" charset="0"/>
              </a:rPr>
              <a:t>тесный контакт </a:t>
            </a:r>
            <a:r>
              <a:rPr lang="ru-RU" dirty="0">
                <a:latin typeface="+mj-lt"/>
                <a:cs typeface="Arial" panose="020B0604020202020204" pitchFamily="34" charset="0"/>
              </a:rPr>
              <a:t>с другими детьми и взрослыми.</a:t>
            </a:r>
            <a:endParaRPr lang="en-US" dirty="0">
              <a:latin typeface="+mj-lt"/>
              <a:cs typeface="Arial" panose="020B0604020202020204" pitchFamily="34" charset="0"/>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7</a:t>
            </a:fld>
            <a:endParaRPr lang="en-US" dirty="0"/>
          </a:p>
        </p:txBody>
      </p:sp>
    </p:spTree>
    <p:custDataLst>
      <p:tags r:id="rId1"/>
    </p:custDataLst>
    <p:extLst>
      <p:ext uri="{BB962C8B-B14F-4D97-AF65-F5344CB8AC3E}">
        <p14:creationId xmlns:p14="http://schemas.microsoft.com/office/powerpoint/2010/main" val="3500899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720" y="0"/>
            <a:ext cx="7902280" cy="1186543"/>
          </a:xfrm>
        </p:spPr>
        <p:txBody>
          <a:bodyPr>
            <a:noAutofit/>
          </a:bodyPr>
          <a:lstStyle/>
          <a:p>
            <a:r>
              <a:rPr lang="ru-RU" sz="4000" b="1" dirty="0"/>
              <a:t>Насекомые и другие вредители</a:t>
            </a:r>
            <a:endParaRPr lang="en-US" sz="4000" b="1" dirty="0"/>
          </a:p>
        </p:txBody>
      </p:sp>
      <p:sp>
        <p:nvSpPr>
          <p:cNvPr id="3" name="Content Placeholder 2"/>
          <p:cNvSpPr>
            <a:spLocks noGrp="1"/>
          </p:cNvSpPr>
          <p:nvPr>
            <p:ph idx="1"/>
          </p:nvPr>
        </p:nvSpPr>
        <p:spPr>
          <a:xfrm>
            <a:off x="239486" y="1341031"/>
            <a:ext cx="8710876" cy="5061857"/>
          </a:xfrm>
        </p:spPr>
        <p:txBody>
          <a:bodyPr>
            <a:normAutofit fontScale="85000" lnSpcReduction="20000"/>
          </a:bodyPr>
          <a:lstStyle/>
          <a:p>
            <a:pPr marL="0" indent="0">
              <a:buNone/>
            </a:pPr>
            <a:r>
              <a:rPr lang="ru-RU" dirty="0">
                <a:solidFill>
                  <a:srgbClr val="0072BC"/>
                </a:solidFill>
              </a:rPr>
              <a:t>		</a:t>
            </a:r>
            <a:r>
              <a:rPr lang="ru-RU" dirty="0">
                <a:solidFill>
                  <a:srgbClr val="0072BC"/>
                </a:solidFill>
                <a:latin typeface="+mj-lt"/>
              </a:rPr>
              <a:t>Почему в детских садах необходим  						контроль за за насекомыми?</a:t>
            </a:r>
            <a:endParaRPr lang="en-US" dirty="0">
              <a:solidFill>
                <a:srgbClr val="0072BC"/>
              </a:solidFill>
              <a:latin typeface="+mj-lt"/>
            </a:endParaRPr>
          </a:p>
          <a:p>
            <a:pPr marL="0" indent="0">
              <a:buNone/>
            </a:pPr>
            <a:r>
              <a:rPr lang="ru-RU" dirty="0">
                <a:latin typeface="+mj-lt"/>
              </a:rPr>
              <a:t>Примеры нанесения вреда здоровю насекомыми:</a:t>
            </a:r>
            <a:endParaRPr lang="en-US" dirty="0">
              <a:latin typeface="+mj-lt"/>
            </a:endParaRPr>
          </a:p>
          <a:p>
            <a:r>
              <a:rPr lang="ru-RU" dirty="0">
                <a:latin typeface="+mj-lt"/>
              </a:rPr>
              <a:t>Мухи могут распространять микробы</a:t>
            </a:r>
          </a:p>
          <a:p>
            <a:r>
              <a:rPr lang="ru-RU" dirty="0">
                <a:latin typeface="+mj-lt"/>
              </a:rPr>
              <a:t>Комары (их укусы) могут быть разносчиками болезней</a:t>
            </a:r>
          </a:p>
          <a:p>
            <a:r>
              <a:rPr lang="ru-RU" dirty="0">
                <a:latin typeface="+mj-lt"/>
              </a:rPr>
              <a:t>Укусы ос очень болезненны, а у некоторых людей вызывают аллергию</a:t>
            </a:r>
          </a:p>
          <a:p>
            <a:r>
              <a:rPr lang="ru-RU" dirty="0">
                <a:latin typeface="+mj-lt"/>
              </a:rPr>
              <a:t>Укусы пауков болезненны и могут нанести вред здоровью</a:t>
            </a:r>
          </a:p>
          <a:p>
            <a:r>
              <a:rPr lang="ru-RU" dirty="0">
                <a:latin typeface="+mj-lt"/>
              </a:rPr>
              <a:t>Мыши и крысы могут быть распространителями болезней </a:t>
            </a:r>
            <a:endParaRPr lang="en-US" dirty="0">
              <a:latin typeface="+mj-lt"/>
            </a:endParaRPr>
          </a:p>
          <a:p>
            <a:r>
              <a:rPr lang="ru-RU" dirty="0">
                <a:latin typeface="+mj-lt"/>
              </a:rPr>
              <a:t>Тараканы могут вызвать приступ астмы</a:t>
            </a:r>
            <a:endParaRPr lang="en-US" dirty="0">
              <a:latin typeface="+mj-lt"/>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0" y="0"/>
            <a:ext cx="1245700" cy="184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B33E0CC-5607-D04B-A532-B6F1E80001DA}" type="slidenum">
              <a:rPr lang="en-US" smtClean="0"/>
              <a:pPr/>
              <a:t>70</a:t>
            </a:fld>
            <a:endParaRPr lang="en-US" dirty="0"/>
          </a:p>
        </p:txBody>
      </p:sp>
    </p:spTree>
    <p:custDataLst>
      <p:tags r:id="rId1"/>
    </p:custDataLst>
    <p:extLst>
      <p:ext uri="{BB962C8B-B14F-4D97-AF65-F5344CB8AC3E}">
        <p14:creationId xmlns:p14="http://schemas.microsoft.com/office/powerpoint/2010/main" val="27942656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64771"/>
          </a:xfrm>
        </p:spPr>
        <p:txBody>
          <a:bodyPr>
            <a:normAutofit fontScale="90000"/>
          </a:bodyPr>
          <a:lstStyle/>
          <a:p>
            <a:r>
              <a:rPr lang="ru-RU" b="1" dirty="0"/>
              <a:t>Интегрированная защита от вредителей (IPM)</a:t>
            </a:r>
            <a:endParaRPr lang="en-US" b="1" dirty="0"/>
          </a:p>
        </p:txBody>
      </p:sp>
      <p:sp>
        <p:nvSpPr>
          <p:cNvPr id="3" name="Content Placeholder 2"/>
          <p:cNvSpPr>
            <a:spLocks noGrp="1"/>
          </p:cNvSpPr>
          <p:nvPr>
            <p:ph idx="1"/>
          </p:nvPr>
        </p:nvSpPr>
        <p:spPr>
          <a:xfrm>
            <a:off x="129093" y="1321692"/>
            <a:ext cx="8907331" cy="5127172"/>
          </a:xfrm>
        </p:spPr>
        <p:txBody>
          <a:bodyPr>
            <a:normAutofit fontScale="92500" lnSpcReduction="20000"/>
          </a:bodyPr>
          <a:lstStyle/>
          <a:p>
            <a:r>
              <a:rPr lang="ru-RU" sz="2600" dirty="0">
                <a:latin typeface="+mj-lt"/>
              </a:rPr>
              <a:t>Интегрированная защита от вредителей </a:t>
            </a:r>
          </a:p>
          <a:p>
            <a:pPr>
              <a:buNone/>
            </a:pPr>
            <a:r>
              <a:rPr lang="ru-RU" sz="2600" dirty="0">
                <a:latin typeface="+mj-lt"/>
              </a:rPr>
              <a:t>	(IPM) - это такой подход к борьбе с вредителями, который сводит к минимуму использование пестицидов: существует множество способов борьбы с вредителями без использования вредных химических веществ.</a:t>
            </a:r>
          </a:p>
          <a:p>
            <a:r>
              <a:rPr lang="ru-RU" sz="2600" dirty="0">
                <a:latin typeface="+mj-lt"/>
              </a:rPr>
              <a:t>Интегрированная защита от вредителей (IPM) обеспечивает наименее токсичную альтернативу распылению пестицидов.</a:t>
            </a:r>
          </a:p>
          <a:p>
            <a:r>
              <a:rPr lang="ru-RU" sz="2600" dirty="0">
                <a:latin typeface="+mj-lt"/>
              </a:rPr>
              <a:t>В интегрированной защите от вредителей (IPM) пестициды используются в последнюю очередь.</a:t>
            </a:r>
          </a:p>
          <a:p>
            <a:r>
              <a:rPr lang="ru-RU" sz="2600" dirty="0">
                <a:latin typeface="+mj-lt"/>
              </a:rPr>
              <a:t>Бесплатный тренинг для сотрудников детских садов по применению интегрированной защиты от вредителей (IPM) можно найти на на вебсайте «</a:t>
            </a:r>
            <a:r>
              <a:rPr lang="en-US" sz="2600" dirty="0">
                <a:latin typeface="+mj-lt"/>
              </a:rPr>
              <a:t>California Department of Pesticide Regulation (</a:t>
            </a:r>
            <a:r>
              <a:rPr lang="ru-RU" sz="2600" dirty="0">
                <a:latin typeface="+mj-lt"/>
              </a:rPr>
              <a:t>DPR</a:t>
            </a:r>
            <a:r>
              <a:rPr lang="en-US" sz="2600" dirty="0">
                <a:latin typeface="+mj-lt"/>
              </a:rPr>
              <a:t>)</a:t>
            </a:r>
            <a:r>
              <a:rPr lang="ru-RU" sz="2600" dirty="0">
                <a:latin typeface="+mj-lt"/>
              </a:rPr>
              <a:t>»: https://apps.cdpr.ca.gov/schoolipm/</a:t>
            </a:r>
          </a:p>
          <a:p>
            <a:endParaRPr lang="en-US"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71</a:t>
            </a:fld>
            <a:endParaRPr lang="en-US" dirty="0"/>
          </a:p>
        </p:txBody>
      </p:sp>
    </p:spTree>
    <p:custDataLst>
      <p:tags r:id="rId1"/>
    </p:custDataLst>
    <p:extLst>
      <p:ext uri="{BB962C8B-B14F-4D97-AF65-F5344CB8AC3E}">
        <p14:creationId xmlns:p14="http://schemas.microsoft.com/office/powerpoint/2010/main" val="2787576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6742" y="159617"/>
            <a:ext cx="4674991" cy="6049989"/>
          </a:xfrm>
          <a:ln>
            <a:solidFill>
              <a:srgbClr val="00B050"/>
            </a:solidFill>
          </a:ln>
        </p:spPr>
      </p:pic>
    </p:spTree>
    <p:extLst>
      <p:ext uri="{BB962C8B-B14F-4D97-AF65-F5344CB8AC3E}">
        <p14:creationId xmlns:p14="http://schemas.microsoft.com/office/powerpoint/2010/main" val="21791180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4"/>
            <a:tile tx="0" ty="0" sx="100000" sy="100000" flip="none" algn="tl"/>
          </a:blipFill>
        </p:spPr>
        <p:txBody>
          <a:bodyPr>
            <a:normAutofit fontScale="90000"/>
          </a:bodyPr>
          <a:lstStyle/>
          <a:p>
            <a:r>
              <a:rPr lang="en-US" dirty="0">
                <a:solidFill>
                  <a:schemeClr val="bg1"/>
                </a:solidFill>
              </a:rPr>
              <a:t> </a:t>
            </a:r>
            <a:br>
              <a:rPr lang="en-US" dirty="0">
                <a:solidFill>
                  <a:schemeClr val="bg1"/>
                </a:solidFill>
              </a:rPr>
            </a:br>
            <a:r>
              <a:rPr lang="ru-RU" dirty="0">
                <a:solidFill>
                  <a:schemeClr val="bg1"/>
                </a:solidFill>
              </a:rPr>
              <a:t/>
            </a:r>
            <a:br>
              <a:rPr lang="ru-RU" dirty="0">
                <a:solidFill>
                  <a:schemeClr val="bg1"/>
                </a:solidFill>
              </a:rPr>
            </a:br>
            <a:r>
              <a:rPr lang="ru-RU" b="1" dirty="0">
                <a:solidFill>
                  <a:schemeClr val="bg1"/>
                </a:solidFill>
              </a:rPr>
              <a:t>Песочницы и места для игр с песком</a:t>
            </a:r>
            <a:r>
              <a:rPr lang="en-US" b="1" dirty="0"/>
              <a:t/>
            </a:r>
            <a:br>
              <a:rPr lang="en-US" b="1" dirty="0"/>
            </a:br>
            <a:r>
              <a:rPr lang="en-US" dirty="0"/>
              <a:t/>
            </a:r>
            <a:br>
              <a:rPr lang="en-US" dirty="0"/>
            </a:br>
            <a:endParaRPr lang="en-US" dirty="0"/>
          </a:p>
        </p:txBody>
      </p:sp>
      <p:sp>
        <p:nvSpPr>
          <p:cNvPr id="4" name="Content Placeholder 3"/>
          <p:cNvSpPr>
            <a:spLocks noGrp="1"/>
          </p:cNvSpPr>
          <p:nvPr>
            <p:ph sz="half" idx="1"/>
          </p:nvPr>
        </p:nvSpPr>
        <p:spPr>
          <a:xfrm>
            <a:off x="1" y="1417639"/>
            <a:ext cx="4572000" cy="4841648"/>
          </a:xfrm>
        </p:spPr>
        <p:txBody>
          <a:bodyPr>
            <a:noAutofit/>
          </a:bodyPr>
          <a:lstStyle/>
          <a:p>
            <a:r>
              <a:rPr lang="ru-RU" sz="1700" dirty="0">
                <a:latin typeface="+mj-lt"/>
              </a:rPr>
              <a:t>Поместите песочницу в защищённое от ветра место или загородите её от ветра кустами, деревьями или забором.</a:t>
            </a:r>
          </a:p>
          <a:p>
            <a:r>
              <a:rPr lang="ru-RU" sz="1700" dirty="0">
                <a:latin typeface="+mj-lt"/>
              </a:rPr>
              <a:t>Отделите песочницу от другого игрового оборудования, такого как горки или качели.</a:t>
            </a:r>
          </a:p>
          <a:p>
            <a:r>
              <a:rPr lang="ru-RU" sz="1700" dirty="0">
                <a:latin typeface="+mj-lt"/>
              </a:rPr>
              <a:t>Удостоверьтесь, что песочница имеет достаточный дренаж, чтобы вода в ней не застаивалась.</a:t>
            </a:r>
          </a:p>
          <a:p>
            <a:r>
              <a:rPr lang="ru-RU" sz="1700" dirty="0">
                <a:latin typeface="+mj-lt"/>
              </a:rPr>
              <a:t>Используйте гладкий мелкозернистый гравий или промытый песок, который предназначен для использования в песочнице.</a:t>
            </a:r>
          </a:p>
          <a:p>
            <a:r>
              <a:rPr lang="ru-RU" sz="1700" dirty="0">
                <a:latin typeface="+mj-lt"/>
              </a:rPr>
              <a:t>Не оставляйте неубранным высыпавшийся из песочницы песок. Регулярно заметайте рассыпавшийся песок, чтобы уменьшить риск   			   скольжения.</a:t>
            </a:r>
            <a:endParaRPr lang="en-US" sz="1700" dirty="0">
              <a:latin typeface="+mj-lt"/>
            </a:endParaRPr>
          </a:p>
        </p:txBody>
      </p:sp>
      <p:sp>
        <p:nvSpPr>
          <p:cNvPr id="5" name="Content Placeholder 4"/>
          <p:cNvSpPr>
            <a:spLocks noGrp="1"/>
          </p:cNvSpPr>
          <p:nvPr>
            <p:ph sz="half" idx="2"/>
          </p:nvPr>
        </p:nvSpPr>
        <p:spPr>
          <a:xfrm>
            <a:off x="4572000" y="1417639"/>
            <a:ext cx="4572000" cy="4841647"/>
          </a:xfrm>
        </p:spPr>
        <p:txBody>
          <a:bodyPr>
            <a:noAutofit/>
          </a:bodyPr>
          <a:lstStyle/>
          <a:p>
            <a:pPr lvl="0"/>
            <a:r>
              <a:rPr lang="ru-RU" sz="1700" dirty="0">
                <a:latin typeface="+mj-lt"/>
              </a:rPr>
              <a:t>Убедитесь, что в месте для игр с песком нет вредителей, острых предметов и фекалий кошек или других животных.</a:t>
            </a:r>
          </a:p>
          <a:p>
            <a:pPr lvl="0"/>
            <a:r>
              <a:rPr lang="ru-RU" sz="1700" dirty="0">
                <a:latin typeface="+mj-lt"/>
              </a:rPr>
              <a:t>Не используйте химикаты для дезинфекции песка в песочнице. Вместо этого удалите загрязнённый песок.</a:t>
            </a:r>
          </a:p>
          <a:p>
            <a:pPr lvl="0"/>
            <a:r>
              <a:rPr lang="ru-RU" sz="1700" dirty="0">
                <a:latin typeface="+mj-lt"/>
              </a:rPr>
              <a:t>Меняйте песок так часто, как необходимо, чтобы песок был чистым.</a:t>
            </a:r>
          </a:p>
          <a:p>
            <a:pPr lvl="0"/>
            <a:r>
              <a:rPr lang="ru-RU" sz="1700" dirty="0">
                <a:latin typeface="+mj-lt"/>
              </a:rPr>
              <a:t>Держите место для игр с песком свободным от объедков, мусора и стоячей воды.</a:t>
            </a:r>
          </a:p>
          <a:p>
            <a:pPr lvl="0"/>
            <a:r>
              <a:rPr lang="ru-RU" sz="1700" dirty="0">
                <a:latin typeface="+mj-lt"/>
              </a:rPr>
              <a:t>Закрывайте песочницу, когда она не используется.</a:t>
            </a:r>
            <a:endParaRPr lang="en-US" sz="1700" dirty="0">
              <a:latin typeface="+mj-lt"/>
            </a:endParaRPr>
          </a:p>
        </p:txBody>
      </p:sp>
      <p:sp>
        <p:nvSpPr>
          <p:cNvPr id="3" name="Slide Number Placeholder 2"/>
          <p:cNvSpPr>
            <a:spLocks noGrp="1"/>
          </p:cNvSpPr>
          <p:nvPr>
            <p:ph type="sldNum" sz="quarter" idx="12"/>
          </p:nvPr>
        </p:nvSpPr>
        <p:spPr/>
        <p:txBody>
          <a:bodyPr/>
          <a:lstStyle/>
          <a:p>
            <a:fld id="{CB33E0CC-5607-D04B-A532-B6F1E80001DA}" type="slidenum">
              <a:rPr lang="en-US" smtClean="0"/>
              <a:pPr/>
              <a:t>73</a:t>
            </a:fld>
            <a:endParaRPr lang="en-US" dirty="0"/>
          </a:p>
        </p:txBody>
      </p:sp>
    </p:spTree>
    <p:custDataLst>
      <p:tags r:id="rId1"/>
    </p:custDataLst>
    <p:extLst>
      <p:ext uri="{BB962C8B-B14F-4D97-AF65-F5344CB8AC3E}">
        <p14:creationId xmlns:p14="http://schemas.microsoft.com/office/powerpoint/2010/main" val="3838460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noAutofit/>
          </a:bodyPr>
          <a:lstStyle/>
          <a:p>
            <a:r>
              <a:rPr lang="ru-RU" b="1" dirty="0"/>
              <a:t>Правила по предотвращению распространения инфекционных заболеваний </a:t>
            </a:r>
            <a:r>
              <a:rPr lang="en-US" sz="4000" b="1" dirty="0"/>
              <a:t/>
            </a:r>
            <a:br>
              <a:rPr lang="en-US" sz="4000" b="1" dirty="0"/>
            </a:br>
            <a:endParaRPr lang="en-US" sz="4000" b="1" dirty="0"/>
          </a:p>
        </p:txBody>
      </p:sp>
      <p:sp>
        <p:nvSpPr>
          <p:cNvPr id="4" name="Subtitle 3"/>
          <p:cNvSpPr>
            <a:spLocks noGrp="1"/>
          </p:cNvSpPr>
          <p:nvPr>
            <p:ph type="subTitle" idx="1"/>
          </p:nvPr>
        </p:nvSpPr>
        <p:spPr>
          <a:xfrm>
            <a:off x="-1" y="3886200"/>
            <a:ext cx="9143999" cy="1752600"/>
          </a:xfrm>
        </p:spPr>
        <p:txBody>
          <a:bodyPr/>
          <a:lstStyle/>
          <a:p>
            <a:r>
              <a:rPr lang="ru-RU" b="1" dirty="0">
                <a:latin typeface="+mj-lt"/>
              </a:rPr>
              <a:t>Часть</a:t>
            </a:r>
            <a:r>
              <a:rPr lang="en-US" b="1" dirty="0">
                <a:latin typeface="+mj-lt"/>
              </a:rPr>
              <a:t> 1, </a:t>
            </a:r>
            <a:r>
              <a:rPr lang="ru-RU" b="1" dirty="0">
                <a:latin typeface="+mj-lt"/>
              </a:rPr>
              <a:t>раздел</a:t>
            </a:r>
            <a:r>
              <a:rPr lang="en-US" b="1" dirty="0">
                <a:latin typeface="+mj-lt"/>
              </a:rPr>
              <a:t> </a:t>
            </a:r>
            <a:r>
              <a:rPr lang="ru-RU" b="1" dirty="0">
                <a:latin typeface="+mj-lt"/>
              </a:rPr>
              <a:t>3</a:t>
            </a:r>
            <a:endParaRPr lang="en-US" b="1" dirty="0">
              <a:latin typeface="+mj-lt"/>
            </a:endParaRPr>
          </a:p>
        </p:txBody>
      </p:sp>
    </p:spTree>
    <p:custDataLst>
      <p:tags r:id="rId1"/>
    </p:custDataLst>
    <p:extLst>
      <p:ext uri="{BB962C8B-B14F-4D97-AF65-F5344CB8AC3E}">
        <p14:creationId xmlns:p14="http://schemas.microsoft.com/office/powerpoint/2010/main" val="27644174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7571"/>
          </a:xfrm>
        </p:spPr>
        <p:txBody>
          <a:bodyPr>
            <a:normAutofit/>
          </a:bodyPr>
          <a:lstStyle/>
          <a:p>
            <a:r>
              <a:rPr lang="ru-RU" sz="4000" b="1" dirty="0"/>
              <a:t>Темы</a:t>
            </a:r>
            <a:endParaRPr lang="en-US" sz="4000" b="1" dirty="0">
              <a:solidFill>
                <a:srgbClr val="00347D"/>
              </a:solidFill>
            </a:endParaRPr>
          </a:p>
        </p:txBody>
      </p:sp>
      <p:sp>
        <p:nvSpPr>
          <p:cNvPr id="3" name="Content Placeholder 2"/>
          <p:cNvSpPr>
            <a:spLocks noGrp="1"/>
          </p:cNvSpPr>
          <p:nvPr>
            <p:ph sz="half" idx="1"/>
          </p:nvPr>
        </p:nvSpPr>
        <p:spPr>
          <a:xfrm>
            <a:off x="174171" y="870857"/>
            <a:ext cx="4474029" cy="5421086"/>
          </a:xfrm>
        </p:spPr>
        <p:txBody>
          <a:bodyPr>
            <a:normAutofit fontScale="62500" lnSpcReduction="20000"/>
          </a:bodyPr>
          <a:lstStyle/>
          <a:p>
            <a:r>
              <a:rPr lang="ru-RU" sz="4300" dirty="0">
                <a:latin typeface="+mj-lt"/>
              </a:rPr>
              <a:t>История болезни</a:t>
            </a:r>
          </a:p>
          <a:p>
            <a:r>
              <a:rPr lang="ru-RU" sz="4300" dirty="0">
                <a:latin typeface="+mj-lt"/>
              </a:rPr>
              <a:t>Информация, необходимая в случае чрезвычайной ситуации</a:t>
            </a:r>
          </a:p>
          <a:p>
            <a:r>
              <a:rPr lang="ru-RU" sz="4300" dirty="0">
                <a:latin typeface="+mj-lt"/>
              </a:rPr>
              <a:t>Иммунизация (дети и персонал)</a:t>
            </a:r>
          </a:p>
          <a:p>
            <a:r>
              <a:rPr lang="ru-RU" sz="4300" dirty="0">
                <a:latin typeface="+mj-lt"/>
              </a:rPr>
              <a:t>Информация о здоровье и конфиденциальность</a:t>
            </a:r>
          </a:p>
          <a:p>
            <a:r>
              <a:rPr lang="ru-RU" sz="4300" dirty="0">
                <a:latin typeface="+mj-lt"/>
              </a:rPr>
              <a:t>Исключение из детсада в случае заболевания</a:t>
            </a:r>
          </a:p>
          <a:p>
            <a:r>
              <a:rPr lang="ru-RU" sz="4300" dirty="0">
                <a:latin typeface="+mj-lt"/>
              </a:rPr>
              <a:t>Здоровье сотрудников</a:t>
            </a:r>
          </a:p>
          <a:p>
            <a:r>
              <a:rPr lang="ru-RU" sz="4300" dirty="0">
                <a:latin typeface="+mj-lt"/>
              </a:rPr>
              <a:t>Готовность к пандемии</a:t>
            </a: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Content Placeholder 3"/>
          <p:cNvSpPr>
            <a:spLocks noGrp="1"/>
          </p:cNvSpPr>
          <p:nvPr>
            <p:ph sz="half" idx="2"/>
          </p:nvPr>
        </p:nvSpPr>
        <p:spPr>
          <a:xfrm>
            <a:off x="4517571" y="870857"/>
            <a:ext cx="4626429" cy="5421086"/>
          </a:xfrm>
        </p:spPr>
        <p:txBody>
          <a:bodyPr>
            <a:normAutofit fontScale="62500" lnSpcReduction="20000"/>
          </a:bodyPr>
          <a:lstStyle/>
          <a:p>
            <a:r>
              <a:rPr lang="ru-RU" sz="4300" dirty="0">
                <a:latin typeface="+mj-lt"/>
              </a:rPr>
              <a:t>Сообщение о заболевании (требования к отчётности)</a:t>
            </a:r>
          </a:p>
          <a:p>
            <a:r>
              <a:rPr lang="ru-RU" sz="4300" dirty="0">
                <a:latin typeface="+mj-lt"/>
              </a:rPr>
              <a:t>Уход за слегка приболевшими детьми</a:t>
            </a:r>
          </a:p>
          <a:p>
            <a:r>
              <a:rPr lang="ru-RU" sz="4300" dirty="0">
                <a:latin typeface="+mj-lt"/>
              </a:rPr>
              <a:t>Администрирование медикаментов  для детей с особыми нуждами</a:t>
            </a:r>
          </a:p>
          <a:p>
            <a:r>
              <a:rPr lang="ru-RU" sz="4300" dirty="0">
                <a:latin typeface="+mj-lt"/>
              </a:rPr>
              <a:t>Процедуры неотложной помощи</a:t>
            </a:r>
          </a:p>
          <a:p>
            <a:r>
              <a:rPr lang="ru-RU" sz="4300" dirty="0">
                <a:latin typeface="+mj-lt"/>
              </a:rPr>
              <a:t>Требование не курить, не употреблять алкоголь или недозволенные наркотики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CB33E0CC-5607-D04B-A532-B6F1E80001DA}" type="slidenum">
              <a:rPr lang="en-US" smtClean="0"/>
              <a:pPr/>
              <a:t>75</a:t>
            </a:fld>
            <a:endParaRPr lang="en-US" dirty="0"/>
          </a:p>
        </p:txBody>
      </p:sp>
    </p:spTree>
    <p:custDataLst>
      <p:tags r:id="rId1"/>
    </p:custDataLst>
    <p:extLst>
      <p:ext uri="{BB962C8B-B14F-4D97-AF65-F5344CB8AC3E}">
        <p14:creationId xmlns:p14="http://schemas.microsoft.com/office/powerpoint/2010/main" val="3304686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417638"/>
          </a:xfrm>
        </p:spPr>
        <p:txBody>
          <a:bodyPr>
            <a:normAutofit fontScale="90000"/>
          </a:bodyPr>
          <a:lstStyle/>
          <a:p>
            <a:r>
              <a:rPr lang="ru-RU" b="1" dirty="0"/>
              <a:t>Для разработки правил задайте себе следующие вопросы:</a:t>
            </a:r>
            <a:endParaRPr lang="en-US" b="1" dirty="0"/>
          </a:p>
        </p:txBody>
      </p:sp>
      <p:sp>
        <p:nvSpPr>
          <p:cNvPr id="6" name="Content Placeholder 5"/>
          <p:cNvSpPr>
            <a:spLocks noGrp="1"/>
          </p:cNvSpPr>
          <p:nvPr>
            <p:ph idx="1"/>
          </p:nvPr>
        </p:nvSpPr>
        <p:spPr>
          <a:xfrm>
            <a:off x="239486" y="1567543"/>
            <a:ext cx="8710876" cy="4713514"/>
          </a:xfrm>
        </p:spPr>
        <p:txBody>
          <a:bodyPr>
            <a:normAutofit/>
          </a:bodyPr>
          <a:lstStyle/>
          <a:p>
            <a:r>
              <a:rPr lang="ru-RU" sz="3600" dirty="0">
                <a:latin typeface="+mj-lt"/>
              </a:rPr>
              <a:t>Что необходимо сделать?</a:t>
            </a:r>
          </a:p>
          <a:p>
            <a:r>
              <a:rPr lang="ru-RU" sz="3600" dirty="0">
                <a:latin typeface="+mj-lt"/>
              </a:rPr>
              <a:t>Почему это необходимо сделать?</a:t>
            </a:r>
          </a:p>
          <a:p>
            <a:r>
              <a:rPr lang="ru-RU" sz="3600" dirty="0">
                <a:latin typeface="+mj-lt"/>
              </a:rPr>
              <a:t>Кто несёт за это ответственность?</a:t>
            </a:r>
          </a:p>
          <a:p>
            <a:r>
              <a:rPr lang="ru-RU" sz="3600" dirty="0">
                <a:latin typeface="+mj-lt"/>
              </a:rPr>
              <a:t>Когда и как это будет сделано?</a:t>
            </a:r>
          </a:p>
          <a:p>
            <a:r>
              <a:rPr lang="ru-RU" sz="3600" dirty="0">
                <a:latin typeface="+mj-lt"/>
              </a:rPr>
              <a:t>Как будут объясняться, соблюдаться и контролироваться правила?</a:t>
            </a:r>
            <a:endParaRPr lang="en-US" sz="3600" dirty="0">
              <a:latin typeface="+mj-lt"/>
            </a:endParaRPr>
          </a:p>
        </p:txBody>
      </p:sp>
      <p:sp>
        <p:nvSpPr>
          <p:cNvPr id="2" name="Slide Number Placeholder 1"/>
          <p:cNvSpPr>
            <a:spLocks noGrp="1"/>
          </p:cNvSpPr>
          <p:nvPr>
            <p:ph type="sldNum" sz="quarter" idx="12"/>
          </p:nvPr>
        </p:nvSpPr>
        <p:spPr/>
        <p:txBody>
          <a:bodyPr/>
          <a:lstStyle/>
          <a:p>
            <a:fld id="{CB33E0CC-5607-D04B-A532-B6F1E80001DA}" type="slidenum">
              <a:rPr lang="en-US" smtClean="0"/>
              <a:pPr/>
              <a:t>76</a:t>
            </a:fld>
            <a:endParaRPr lang="en-US" dirty="0"/>
          </a:p>
        </p:txBody>
      </p:sp>
    </p:spTree>
    <p:custDataLst>
      <p:tags r:id="rId1"/>
    </p:custDataLst>
    <p:extLst>
      <p:ext uri="{BB962C8B-B14F-4D97-AF65-F5344CB8AC3E}">
        <p14:creationId xmlns:p14="http://schemas.microsoft.com/office/powerpoint/2010/main" val="42503216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00201"/>
          </a:xfrm>
        </p:spPr>
        <p:txBody>
          <a:bodyPr>
            <a:noAutofit/>
          </a:bodyPr>
          <a:lstStyle/>
          <a:p>
            <a:r>
              <a:rPr lang="ru-RU" sz="4000" b="1" dirty="0"/>
              <a:t>Правила здравоохранения и информация о чрезвычайных ситуациях</a:t>
            </a:r>
            <a:endParaRPr lang="en-US" sz="4000" b="1" dirty="0"/>
          </a:p>
        </p:txBody>
      </p:sp>
      <p:sp>
        <p:nvSpPr>
          <p:cNvPr id="3" name="Content Placeholder 2"/>
          <p:cNvSpPr>
            <a:spLocks noGrp="1"/>
          </p:cNvSpPr>
          <p:nvPr>
            <p:ph idx="1"/>
          </p:nvPr>
        </p:nvSpPr>
        <p:spPr>
          <a:xfrm>
            <a:off x="185057" y="1676400"/>
            <a:ext cx="8840609" cy="4659086"/>
          </a:xfrm>
        </p:spPr>
        <p:txBody>
          <a:bodyPr>
            <a:noAutofit/>
          </a:bodyPr>
          <a:lstStyle/>
          <a:p>
            <a:r>
              <a:rPr lang="en-US" sz="2200" dirty="0">
                <a:latin typeface="+mj-lt"/>
              </a:rPr>
              <a:t>LIC 700 </a:t>
            </a:r>
            <a:r>
              <a:rPr lang="ru-RU" sz="2200" dirty="0">
                <a:latin typeface="+mj-lt"/>
              </a:rPr>
              <a:t>- </a:t>
            </a:r>
            <a:r>
              <a:rPr lang="en-US" sz="2200" dirty="0">
                <a:latin typeface="+mj-lt"/>
              </a:rPr>
              <a:t>Identification and Emergency Information-Child Care Centers</a:t>
            </a:r>
            <a:r>
              <a:rPr lang="ru-RU" sz="2200" dirty="0">
                <a:latin typeface="+mj-lt"/>
              </a:rPr>
              <a:t> (Идентификация и информация о чрезвычайных ситуациях - центры по уходу за детьми)</a:t>
            </a:r>
            <a:endParaRPr lang="en-US" sz="2200" dirty="0">
              <a:latin typeface="+mj-lt"/>
            </a:endParaRPr>
          </a:p>
          <a:p>
            <a:r>
              <a:rPr lang="en-US" sz="2200" dirty="0">
                <a:latin typeface="+mj-lt"/>
              </a:rPr>
              <a:t>LIC 702 </a:t>
            </a:r>
            <a:r>
              <a:rPr lang="ru-RU" sz="2200" dirty="0">
                <a:latin typeface="+mj-lt"/>
              </a:rPr>
              <a:t>- </a:t>
            </a:r>
            <a:r>
              <a:rPr lang="en-US" sz="2200" dirty="0">
                <a:latin typeface="+mj-lt"/>
              </a:rPr>
              <a:t>Child’s Preadmission Health History-Parent Report</a:t>
            </a:r>
            <a:r>
              <a:rPr lang="ru-RU" sz="2200" dirty="0">
                <a:latin typeface="+mj-lt"/>
              </a:rPr>
              <a:t> (История болезни ребёнка – отчёт родителей)</a:t>
            </a:r>
            <a:endParaRPr lang="en-US" sz="2200" dirty="0">
              <a:latin typeface="+mj-lt"/>
            </a:endParaRPr>
          </a:p>
          <a:p>
            <a:r>
              <a:rPr lang="en-US" sz="2200" dirty="0">
                <a:latin typeface="+mj-lt"/>
              </a:rPr>
              <a:t>LIC 701</a:t>
            </a:r>
            <a:r>
              <a:rPr lang="ru-RU" sz="2200" dirty="0">
                <a:latin typeface="+mj-lt"/>
              </a:rPr>
              <a:t>- </a:t>
            </a:r>
            <a:r>
              <a:rPr lang="en-US" sz="2200" dirty="0">
                <a:latin typeface="+mj-lt"/>
              </a:rPr>
              <a:t>Physician’s Report-Child Care Centers</a:t>
            </a:r>
            <a:r>
              <a:rPr lang="ru-RU" sz="2200" dirty="0">
                <a:latin typeface="+mj-lt"/>
              </a:rPr>
              <a:t> (Отчёт врача - центры по уходу за детьми)</a:t>
            </a:r>
            <a:endParaRPr lang="en-US" sz="2200" dirty="0">
              <a:latin typeface="+mj-lt"/>
            </a:endParaRPr>
          </a:p>
          <a:p>
            <a:r>
              <a:rPr lang="en-US" sz="2200" dirty="0">
                <a:latin typeface="+mj-lt"/>
              </a:rPr>
              <a:t>LIC 627 </a:t>
            </a:r>
            <a:r>
              <a:rPr lang="ru-RU" sz="2200" dirty="0">
                <a:latin typeface="+mj-lt"/>
              </a:rPr>
              <a:t>- </a:t>
            </a:r>
            <a:r>
              <a:rPr lang="en-US" sz="2200" dirty="0">
                <a:latin typeface="+mj-lt"/>
              </a:rPr>
              <a:t>Consent for Medical Treatment-Child Care Centers or Family Child Care Homes</a:t>
            </a:r>
            <a:r>
              <a:rPr lang="ru-RU" sz="2200" dirty="0">
                <a:latin typeface="+mj-lt"/>
              </a:rPr>
              <a:t> (Согласие на медицинское лечение - центры по уходу за детьми или домашние детские сады)</a:t>
            </a:r>
            <a:endParaRPr lang="en-US" sz="2200" dirty="0">
              <a:latin typeface="+mj-lt"/>
            </a:endParaRPr>
          </a:p>
          <a:p>
            <a:r>
              <a:rPr lang="en-US" sz="2200" dirty="0">
                <a:latin typeface="+mj-lt"/>
              </a:rPr>
              <a:t>Child Emergency Information Form </a:t>
            </a:r>
            <a:r>
              <a:rPr lang="ru-RU" sz="2200" dirty="0">
                <a:latin typeface="+mj-lt"/>
              </a:rPr>
              <a:t>- </a:t>
            </a:r>
            <a:r>
              <a:rPr lang="en-US" sz="2200" dirty="0">
                <a:latin typeface="+mj-lt"/>
              </a:rPr>
              <a:t>Child Care Disaster Plan* </a:t>
            </a:r>
            <a:r>
              <a:rPr lang="ru-RU" sz="2200" dirty="0">
                <a:latin typeface="+mj-lt"/>
              </a:rPr>
              <a:t>(Форма-информация о чрезвычайной ситуации - план действий в случае чрезвычайной ситуации.</a:t>
            </a:r>
            <a:r>
              <a:rPr lang="en-US" sz="2200" dirty="0">
                <a:latin typeface="+mj-lt"/>
              </a:rPr>
              <a:t> *</a:t>
            </a:r>
            <a:r>
              <a:rPr lang="ru-RU" sz="2200" dirty="0">
                <a:latin typeface="+mj-lt"/>
              </a:rPr>
              <a:t>Более подробная)</a:t>
            </a:r>
            <a:endParaRPr lang="en-US" sz="2200"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77</a:t>
            </a:fld>
            <a:endParaRPr lang="en-US" dirty="0"/>
          </a:p>
        </p:txBody>
      </p:sp>
    </p:spTree>
    <p:custDataLst>
      <p:tags r:id="rId1"/>
    </p:custDataLst>
    <p:extLst>
      <p:ext uri="{BB962C8B-B14F-4D97-AF65-F5344CB8AC3E}">
        <p14:creationId xmlns:p14="http://schemas.microsoft.com/office/powerpoint/2010/main" val="842444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62000"/>
          </a:xfrm>
        </p:spPr>
        <p:txBody>
          <a:bodyPr>
            <a:normAutofit/>
          </a:bodyPr>
          <a:lstStyle/>
          <a:p>
            <a:r>
              <a:rPr lang="ru-RU" sz="4000" b="1" dirty="0"/>
              <a:t>Правила об иммунизации</a:t>
            </a:r>
            <a:endParaRPr lang="en-US" sz="4000" b="1" dirty="0"/>
          </a:p>
        </p:txBody>
      </p:sp>
      <p:sp>
        <p:nvSpPr>
          <p:cNvPr id="3" name="Content Placeholder 2"/>
          <p:cNvSpPr>
            <a:spLocks noGrp="1"/>
          </p:cNvSpPr>
          <p:nvPr>
            <p:ph idx="1"/>
          </p:nvPr>
        </p:nvSpPr>
        <p:spPr>
          <a:xfrm>
            <a:off x="130630" y="838241"/>
            <a:ext cx="8852006" cy="5584370"/>
          </a:xfrm>
        </p:spPr>
        <p:txBody>
          <a:bodyPr>
            <a:normAutofit fontScale="85000" lnSpcReduction="20000"/>
          </a:bodyPr>
          <a:lstStyle/>
          <a:p>
            <a:r>
              <a:rPr lang="ru-RU" dirty="0">
                <a:solidFill>
                  <a:srgbClr val="0070C0"/>
                </a:solidFill>
                <a:latin typeface="+mj-lt"/>
              </a:rPr>
              <a:t>Закон требует наличия письменного доказательства своевременной иммунизации каждого ребёнка.</a:t>
            </a:r>
            <a:endParaRPr lang="en-US" dirty="0">
              <a:solidFill>
                <a:srgbClr val="0070C0"/>
              </a:solidFill>
              <a:latin typeface="+mj-lt"/>
            </a:endParaRPr>
          </a:p>
          <a:p>
            <a:r>
              <a:rPr lang="ru-RU" dirty="0">
                <a:latin typeface="+mj-lt"/>
              </a:rPr>
              <a:t>Родители должны предоставить иммунизационную карту своего ребёнка до зачисления в детский сад.</a:t>
            </a:r>
          </a:p>
          <a:p>
            <a:r>
              <a:rPr lang="ru-RU" dirty="0">
                <a:latin typeface="+mj-lt"/>
              </a:rPr>
              <a:t>Лицензированные детские сады должны перенести информацию в Калифорнийскую карту иммунизации (</a:t>
            </a:r>
            <a:r>
              <a:rPr lang="en-US" dirty="0">
                <a:latin typeface="+mj-lt"/>
              </a:rPr>
              <a:t>California School Immunization Card </a:t>
            </a:r>
            <a:r>
              <a:rPr lang="ru-RU" dirty="0">
                <a:latin typeface="+mj-lt"/>
              </a:rPr>
              <a:t> - «</a:t>
            </a:r>
            <a:r>
              <a:rPr lang="ru-RU" dirty="0">
                <a:solidFill>
                  <a:srgbClr val="0070C0"/>
                </a:solidFill>
                <a:latin typeface="+mj-lt"/>
              </a:rPr>
              <a:t>Голубая карта</a:t>
            </a:r>
            <a:r>
              <a:rPr lang="ru-RU" dirty="0">
                <a:latin typeface="+mj-lt"/>
              </a:rPr>
              <a:t>»).</a:t>
            </a:r>
          </a:p>
          <a:p>
            <a:r>
              <a:rPr lang="ru-RU" dirty="0">
                <a:latin typeface="+mj-lt"/>
              </a:rPr>
              <a:t>Каждую осень вы должны представлять </a:t>
            </a:r>
            <a:r>
              <a:rPr lang="ru-RU" dirty="0">
                <a:solidFill>
                  <a:srgbClr val="0070C0"/>
                </a:solidFill>
                <a:latin typeface="+mj-lt"/>
              </a:rPr>
              <a:t>отчёт об иммунизации</a:t>
            </a:r>
            <a:r>
              <a:rPr lang="ru-RU" dirty="0">
                <a:latin typeface="+mj-lt"/>
              </a:rPr>
              <a:t> в местный отдел здравоохранения.</a:t>
            </a:r>
          </a:p>
          <a:p>
            <a:r>
              <a:rPr lang="ru-RU" dirty="0">
                <a:latin typeface="+mj-lt"/>
              </a:rPr>
              <a:t>«Голубые карты», полезную информацию и помощь можно получить в местном отделе Министерства здравоохранения.</a:t>
            </a:r>
            <a:endParaRPr lang="en-US"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78</a:t>
            </a:fld>
            <a:endParaRPr lang="en-US" dirty="0"/>
          </a:p>
        </p:txBody>
      </p:sp>
    </p:spTree>
    <p:custDataLst>
      <p:tags r:id="rId1"/>
    </p:custDataLst>
    <p:extLst>
      <p:ext uri="{BB962C8B-B14F-4D97-AF65-F5344CB8AC3E}">
        <p14:creationId xmlns:p14="http://schemas.microsoft.com/office/powerpoint/2010/main" val="11312898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B33E0CC-5607-D04B-A532-B6F1E80001DA}" type="slidenum">
              <a:rPr lang="en-US" smtClean="0"/>
              <a:pPr/>
              <a:t>79</a:t>
            </a:fld>
            <a:endParaRPr lang="en-US" dirty="0"/>
          </a:p>
        </p:txBody>
      </p:sp>
      <p:pic>
        <p:nvPicPr>
          <p:cNvPr id="9" name="Picture 8">
            <a:extLst>
              <a:ext uri="{FF2B5EF4-FFF2-40B4-BE49-F238E27FC236}">
                <a16:creationId xmlns:a16="http://schemas.microsoft.com/office/drawing/2014/main" id="{94B293A6-3DF2-42F0-A140-1471D1AB0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custDataLst>
      <p:tags r:id="rId1"/>
    </p:custDataLst>
    <p:extLst>
      <p:ext uri="{BB962C8B-B14F-4D97-AF65-F5344CB8AC3E}">
        <p14:creationId xmlns:p14="http://schemas.microsoft.com/office/powerpoint/2010/main" val="1102822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ru-RU" b="1" dirty="0"/>
              <a:t>Как распространяются болезни?</a:t>
            </a:r>
            <a:r>
              <a:rPr lang="en-US" dirty="0"/>
              <a:t/>
            </a:r>
            <a:br>
              <a:rPr lang="en-US" dirty="0"/>
            </a:br>
            <a:endParaRPr lang="en-US" dirty="0"/>
          </a:p>
        </p:txBody>
      </p:sp>
      <p:sp>
        <p:nvSpPr>
          <p:cNvPr id="3" name="Content Placeholder 2"/>
          <p:cNvSpPr>
            <a:spLocks noGrp="1"/>
          </p:cNvSpPr>
          <p:nvPr>
            <p:ph idx="1"/>
          </p:nvPr>
        </p:nvSpPr>
        <p:spPr>
          <a:xfrm>
            <a:off x="243192" y="816430"/>
            <a:ext cx="8760960" cy="5538334"/>
          </a:xfrm>
        </p:spPr>
        <p:txBody>
          <a:bodyPr>
            <a:normAutofit/>
          </a:bodyPr>
          <a:lstStyle/>
          <a:p>
            <a:pPr marL="514290" indent="-514290">
              <a:buFont typeface="+mj-lt"/>
              <a:buAutoNum type="arabicPeriod"/>
            </a:pPr>
            <a:r>
              <a:rPr lang="ru-RU" sz="3600" dirty="0">
                <a:latin typeface="+mj-lt"/>
              </a:rPr>
              <a:t>Необходимо наличие источника распространения микробов.</a:t>
            </a:r>
          </a:p>
          <a:p>
            <a:pPr marL="514290" indent="-514290">
              <a:buFont typeface="+mj-lt"/>
              <a:buAutoNum type="arabicPeriod"/>
            </a:pPr>
            <a:r>
              <a:rPr lang="ru-RU" sz="3600" dirty="0">
                <a:latin typeface="+mj-lt"/>
              </a:rPr>
              <a:t>Необходимо получение возможности передачи микробов от одного человека к другому.</a:t>
            </a:r>
          </a:p>
          <a:p>
            <a:pPr marL="514290" indent="-514290">
              <a:buFont typeface="+mj-lt"/>
              <a:buAutoNum type="arabicPeriod"/>
            </a:pPr>
            <a:r>
              <a:rPr lang="ru-RU" sz="3600" dirty="0">
                <a:latin typeface="+mj-lt"/>
              </a:rPr>
              <a:t>Больной или ослабленный человек, не имеющий иммунитета против микробов, должен вступить в контакт с микробами.</a:t>
            </a:r>
            <a:endParaRPr lang="en-US" sz="3600" dirty="0">
              <a:latin typeface="+mj-lt"/>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8</a:t>
            </a:fld>
            <a:endParaRPr lang="en-US" dirty="0"/>
          </a:p>
        </p:txBody>
      </p:sp>
    </p:spTree>
    <p:custDataLst>
      <p:tags r:id="rId1"/>
    </p:custDataLst>
    <p:extLst>
      <p:ext uri="{BB962C8B-B14F-4D97-AF65-F5344CB8AC3E}">
        <p14:creationId xmlns:p14="http://schemas.microsoft.com/office/powerpoint/2010/main" val="3840287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B33E0CC-5607-D04B-A532-B6F1E80001DA}" type="slidenum">
              <a:rPr lang="en-US" smtClean="0"/>
              <a:pPr/>
              <a:t>80</a:t>
            </a:fld>
            <a:endParaRPr lang="en-US" dirty="0"/>
          </a:p>
        </p:txBody>
      </p:sp>
      <p:pic>
        <p:nvPicPr>
          <p:cNvPr id="5122" name="Picture 2" descr="F:\Preventative Health\Presentations &amp; Training\RUSSIAN\Immunization Guidance for   Paren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195" y="0"/>
            <a:ext cx="5077609" cy="63285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4477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ru-RU" b="1" dirty="0"/>
              <a:t>Нет прививок? </a:t>
            </a:r>
            <a:r>
              <a:rPr lang="en-US" b="1" dirty="0"/>
              <a:t/>
            </a:r>
            <a:br>
              <a:rPr lang="en-US" b="1" dirty="0"/>
            </a:br>
            <a:r>
              <a:rPr lang="ru-RU" b="1" dirty="0"/>
              <a:t>Нет справки? </a:t>
            </a:r>
            <a:r>
              <a:rPr lang="en-US" b="1" dirty="0"/>
              <a:t/>
            </a:r>
            <a:br>
              <a:rPr lang="en-US" b="1" dirty="0"/>
            </a:br>
            <a:r>
              <a:rPr lang="ru-RU" b="1" dirty="0"/>
              <a:t>Нет</a:t>
            </a:r>
            <a:r>
              <a:rPr lang="en-US" b="1" dirty="0"/>
              <a:t> </a:t>
            </a:r>
            <a:r>
              <a:rPr lang="ru-RU" b="1" dirty="0"/>
              <a:t>детсада!</a:t>
            </a:r>
            <a:endParaRPr lang="en-US" b="1" dirty="0"/>
          </a:p>
        </p:txBody>
      </p:sp>
      <p:pic>
        <p:nvPicPr>
          <p:cNvPr id="5" name="image1.png"/>
          <p:cNvPicPr/>
          <p:nvPr/>
        </p:nvPicPr>
        <p:blipFill>
          <a:blip r:embed="rId2" cstate="print"/>
          <a:stretch>
            <a:fillRect/>
          </a:stretch>
        </p:blipFill>
        <p:spPr>
          <a:xfrm>
            <a:off x="218364" y="1806316"/>
            <a:ext cx="8802806" cy="4543854"/>
          </a:xfrm>
          <a:prstGeom prst="rect">
            <a:avLst/>
          </a:prstGeom>
        </p:spPr>
      </p:pic>
      <p:sp>
        <p:nvSpPr>
          <p:cNvPr id="6" name="Rectangle 5"/>
          <p:cNvSpPr/>
          <p:nvPr/>
        </p:nvSpPr>
        <p:spPr>
          <a:xfrm>
            <a:off x="327546" y="3857179"/>
            <a:ext cx="8465024" cy="2492990"/>
          </a:xfrm>
          <a:prstGeom prst="rect">
            <a:avLst/>
          </a:prstGeom>
        </p:spPr>
        <p:txBody>
          <a:bodyPr wrap="square">
            <a:spAutoFit/>
          </a:bodyPr>
          <a:lstStyle/>
          <a:p>
            <a:pPr algn="ctr"/>
            <a:r>
              <a:rPr lang="ru-RU" sz="2600" b="1" dirty="0">
                <a:latin typeface="+mj-lt"/>
              </a:rPr>
              <a:t>Дети не будут зачислены в детский сад, если не будет предоставлена справка об иммунизации со всеми </a:t>
            </a:r>
            <a:r>
              <a:rPr lang="ru-RU" sz="2500" b="1" dirty="0">
                <a:latin typeface="+mj-lt"/>
              </a:rPr>
              <a:t>необходимыми</a:t>
            </a:r>
            <a:r>
              <a:rPr lang="ru-RU" sz="2600" b="1" dirty="0">
                <a:latin typeface="+mj-lt"/>
              </a:rPr>
              <a:t> по возрасту прививками. *</a:t>
            </a:r>
            <a:endParaRPr lang="en-US" sz="2600" dirty="0">
              <a:latin typeface="+mj-lt"/>
            </a:endParaRPr>
          </a:p>
          <a:p>
            <a:pPr algn="ctr"/>
            <a:r>
              <a:rPr lang="ru-RU" sz="2600" i="1" dirty="0">
                <a:latin typeface="+mj-lt"/>
              </a:rPr>
              <a:t>*Если ваш ребёнок не иммунизирован по медицинским показаниям, пожалуйста, сообщите нам об этом.</a:t>
            </a:r>
            <a:endParaRPr lang="en-US" sz="2600" dirty="0">
              <a:latin typeface="+mj-lt"/>
            </a:endParaRPr>
          </a:p>
        </p:txBody>
      </p:sp>
      <p:sp>
        <p:nvSpPr>
          <p:cNvPr id="3" name="Slide Number Placeholder 2"/>
          <p:cNvSpPr>
            <a:spLocks noGrp="1"/>
          </p:cNvSpPr>
          <p:nvPr>
            <p:ph type="sldNum" sz="quarter" idx="12"/>
          </p:nvPr>
        </p:nvSpPr>
        <p:spPr/>
        <p:txBody>
          <a:bodyPr/>
          <a:lstStyle/>
          <a:p>
            <a:fld id="{CB33E0CC-5607-D04B-A532-B6F1E80001DA}" type="slidenum">
              <a:rPr lang="en-US" smtClean="0"/>
              <a:pPr/>
              <a:t>81</a:t>
            </a:fld>
            <a:endParaRPr lang="en-US" dirty="0"/>
          </a:p>
        </p:txBody>
      </p:sp>
    </p:spTree>
    <p:extLst>
      <p:ext uri="{BB962C8B-B14F-4D97-AF65-F5344CB8AC3E}">
        <p14:creationId xmlns:p14="http://schemas.microsoft.com/office/powerpoint/2010/main" val="42043346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4000" b="1" dirty="0">
                <a:solidFill>
                  <a:srgbClr val="0072BC"/>
                </a:solidFill>
                <a:latin typeface="Arial" panose="020B0604020202020204" pitchFamily="34" charset="0"/>
                <a:cs typeface="Arial" panose="020B0604020202020204" pitchFamily="34" charset="0"/>
              </a:rPr>
              <a:t>Вебсайт «</a:t>
            </a:r>
            <a:r>
              <a:rPr lang="en-US" sz="4000" b="1" dirty="0">
                <a:solidFill>
                  <a:srgbClr val="0072BC"/>
                </a:solidFill>
                <a:latin typeface="Arial" panose="020B0604020202020204" pitchFamily="34" charset="0"/>
                <a:cs typeface="Arial" panose="020B0604020202020204" pitchFamily="34" charset="0"/>
              </a:rPr>
              <a:t>Shots for School</a:t>
            </a:r>
            <a:r>
              <a:rPr lang="ru-RU" sz="4000" b="1" dirty="0">
                <a:solidFill>
                  <a:srgbClr val="0072BC"/>
                </a:solidFill>
                <a:latin typeface="Arial" panose="020B0604020202020204" pitchFamily="34" charset="0"/>
                <a:cs typeface="Arial" panose="020B0604020202020204" pitchFamily="34" charset="0"/>
              </a:rPr>
              <a:t>»</a:t>
            </a:r>
            <a:endParaRPr lang="en-US" sz="4000" b="1" dirty="0">
              <a:solidFill>
                <a:srgbClr val="0072B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hlinkClick r:id="rId3"/>
              </a:rPr>
              <a:t>www.ShotsforSchool.org</a:t>
            </a:r>
            <a:endParaRPr lang="en-US" dirty="0">
              <a:latin typeface="Arial" panose="020B0604020202020204" pitchFamily="34" charset="0"/>
              <a:cs typeface="Arial" panose="020B0604020202020204" pitchFamily="34" charset="0"/>
            </a:endParaRPr>
          </a:p>
          <a:p>
            <a:endParaRPr lang="en-US" dirty="0"/>
          </a:p>
          <a:p>
            <a:endParaRPr lang="en-US" dirty="0"/>
          </a:p>
          <a:p>
            <a:endParaRPr lang="en-US" dirty="0"/>
          </a:p>
          <a:p>
            <a:pPr marL="0" indent="0">
              <a:buNone/>
            </a:pPr>
            <a:endParaRPr lang="en-US" dirty="0"/>
          </a:p>
          <a:p>
            <a:endParaRPr lang="en-US" dirty="0"/>
          </a:p>
          <a:p>
            <a:endParaRPr lang="en-US" dirty="0"/>
          </a:p>
          <a:p>
            <a:pPr marL="0" indent="0">
              <a:buNone/>
            </a:pPr>
            <a:endParaRPr lang="en-US" dirty="0"/>
          </a:p>
          <a:p>
            <a:endParaRPr lang="en-US" dirty="0"/>
          </a:p>
        </p:txBody>
      </p:sp>
      <p:pic>
        <p:nvPicPr>
          <p:cNvPr id="5122" name="Picture 2" descr="O:\CCHP\CA SIDS Program\logos mailing labels photos etc\cdph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974" y="2596896"/>
            <a:ext cx="1630437" cy="1360741"/>
          </a:xfrm>
          <a:prstGeom prst="rect">
            <a:avLst/>
          </a:prstGeom>
          <a:noFill/>
          <a:ln>
            <a:solidFill>
              <a:srgbClr val="F7941E"/>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354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8314"/>
          </a:xfrm>
        </p:spPr>
        <p:txBody>
          <a:bodyPr>
            <a:normAutofit fontScale="90000"/>
          </a:bodyPr>
          <a:lstStyle/>
          <a:p>
            <a:r>
              <a:rPr lang="ru-RU" b="1" dirty="0"/>
              <a:t>Ведение документации о состоянии здоровья</a:t>
            </a:r>
            <a:endParaRPr lang="en-US" b="1" dirty="0"/>
          </a:p>
        </p:txBody>
      </p:sp>
      <p:sp>
        <p:nvSpPr>
          <p:cNvPr id="3" name="Content Placeholder 2"/>
          <p:cNvSpPr>
            <a:spLocks noGrp="1"/>
          </p:cNvSpPr>
          <p:nvPr>
            <p:ph idx="1"/>
          </p:nvPr>
        </p:nvSpPr>
        <p:spPr>
          <a:xfrm>
            <a:off x="217714" y="1208314"/>
            <a:ext cx="8775679" cy="5148943"/>
          </a:xfrm>
        </p:spPr>
        <p:txBody>
          <a:bodyPr>
            <a:normAutofit fontScale="92500" lnSpcReduction="10000"/>
          </a:bodyPr>
          <a:lstStyle/>
          <a:p>
            <a:pPr marL="0" indent="0">
              <a:buNone/>
            </a:pPr>
            <a:r>
              <a:rPr lang="ru-RU" dirty="0">
                <a:latin typeface="+mj-lt"/>
              </a:rPr>
              <a:t>В файле каждого ребёнка храните информацию о состоянии здоровья этого ребёнка:</a:t>
            </a:r>
            <a:endParaRPr lang="en-US" dirty="0">
              <a:latin typeface="+mj-lt"/>
            </a:endParaRPr>
          </a:p>
          <a:p>
            <a:r>
              <a:rPr lang="ru-RU" dirty="0">
                <a:latin typeface="+mj-lt"/>
              </a:rPr>
              <a:t>Иммунизационную карту</a:t>
            </a:r>
            <a:endParaRPr lang="en-US" dirty="0">
              <a:latin typeface="+mj-lt"/>
            </a:endParaRPr>
          </a:p>
          <a:p>
            <a:r>
              <a:rPr lang="ru-RU" dirty="0">
                <a:latin typeface="+mj-lt"/>
              </a:rPr>
              <a:t>Информацию о специальных потребностях в области здравоохранения и процедурах по уходу (например, при астме или диабете)</a:t>
            </a:r>
            <a:r>
              <a:rPr lang="en-US" dirty="0">
                <a:latin typeface="+mj-lt"/>
              </a:rPr>
              <a:t> </a:t>
            </a:r>
          </a:p>
          <a:p>
            <a:r>
              <a:rPr lang="ru-RU" dirty="0">
                <a:latin typeface="+mj-lt"/>
              </a:rPr>
              <a:t>Историю болезни</a:t>
            </a:r>
            <a:endParaRPr lang="en-US" dirty="0">
              <a:latin typeface="+mj-lt"/>
            </a:endParaRPr>
          </a:p>
          <a:p>
            <a:r>
              <a:rPr lang="ru-RU" dirty="0">
                <a:latin typeface="+mj-lt"/>
              </a:rPr>
              <a:t>Информацию о состоянии здоровья (зрение, слух, рост и вес, результаты лабораторных анализов, тестирование уровня развития, результат теста на туберкулёз (TВ)</a:t>
            </a:r>
            <a:endParaRPr lang="en-US"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83</a:t>
            </a:fld>
            <a:endParaRPr lang="en-US" dirty="0"/>
          </a:p>
        </p:txBody>
      </p:sp>
    </p:spTree>
    <p:custDataLst>
      <p:tags r:id="rId1"/>
    </p:custDataLst>
    <p:extLst>
      <p:ext uri="{BB962C8B-B14F-4D97-AF65-F5344CB8AC3E}">
        <p14:creationId xmlns:p14="http://schemas.microsoft.com/office/powerpoint/2010/main" val="35484481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3771"/>
          </a:xfrm>
        </p:spPr>
        <p:txBody>
          <a:bodyPr>
            <a:normAutofit/>
          </a:bodyPr>
          <a:lstStyle/>
          <a:p>
            <a:r>
              <a:rPr lang="ru-RU" sz="4000" b="1" dirty="0"/>
              <a:t>Конфиденциальность</a:t>
            </a:r>
            <a:endParaRPr lang="en-US" sz="4000" b="1" dirty="0"/>
          </a:p>
        </p:txBody>
      </p:sp>
      <p:sp>
        <p:nvSpPr>
          <p:cNvPr id="3" name="Content Placeholder 2"/>
          <p:cNvSpPr>
            <a:spLocks noGrp="1"/>
          </p:cNvSpPr>
          <p:nvPr>
            <p:ph idx="1"/>
          </p:nvPr>
        </p:nvSpPr>
        <p:spPr>
          <a:xfrm>
            <a:off x="239486" y="883830"/>
            <a:ext cx="8753907" cy="5519058"/>
          </a:xfrm>
        </p:spPr>
        <p:txBody>
          <a:bodyPr>
            <a:normAutofit fontScale="85000" lnSpcReduction="20000"/>
          </a:bodyPr>
          <a:lstStyle/>
          <a:p>
            <a:r>
              <a:rPr lang="ru-RU" dirty="0">
                <a:latin typeface="+mj-lt"/>
              </a:rPr>
              <a:t>Информация о  состоянии здоровья содержится под грифом «конфиденциально» для защиты частной жизни детей и семей.</a:t>
            </a:r>
          </a:p>
          <a:p>
            <a:r>
              <a:rPr lang="ru-RU" dirty="0">
                <a:latin typeface="+mj-lt"/>
              </a:rPr>
              <a:t>Если вам нужно уведомить семьи и персонал детсада об инфекционном заболевании, чтобы они могли следить за симптомами, не называйте имени и никак не идентифицируйте заболевшего ребёнка.</a:t>
            </a:r>
          </a:p>
          <a:p>
            <a:r>
              <a:rPr lang="ru-RU" dirty="0">
                <a:latin typeface="+mj-lt"/>
              </a:rPr>
              <a:t>Может возникнуть необходимость поделиться определённой информацией с соответствующими организациями для обеспечения безопасности ребёнка, например: если у ребёнка тяжёлая аллергия или когда нужно сообщить о подозрении на жестокое обращение с ребёнком в Службу защиты детей.</a:t>
            </a:r>
            <a:r>
              <a:rPr lang="en-US" dirty="0">
                <a:latin typeface="+mj-lt"/>
              </a:rPr>
              <a:t> </a:t>
            </a:r>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84</a:t>
            </a:fld>
            <a:endParaRPr lang="en-US" dirty="0"/>
          </a:p>
        </p:txBody>
      </p:sp>
    </p:spTree>
    <p:custDataLst>
      <p:tags r:id="rId1"/>
    </p:custDataLst>
    <p:extLst>
      <p:ext uri="{BB962C8B-B14F-4D97-AF65-F5344CB8AC3E}">
        <p14:creationId xmlns:p14="http://schemas.microsoft.com/office/powerpoint/2010/main" val="3892050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2743"/>
          </a:xfrm>
        </p:spPr>
        <p:txBody>
          <a:bodyPr>
            <a:normAutofit fontScale="90000"/>
          </a:bodyPr>
          <a:lstStyle/>
          <a:p>
            <a:r>
              <a:rPr lang="ru-RU" b="1" dirty="0"/>
              <a:t>Правила о недопущении в детсад в случае заболевания</a:t>
            </a:r>
          </a:p>
        </p:txBody>
      </p:sp>
      <p:sp>
        <p:nvSpPr>
          <p:cNvPr id="3" name="Content Placeholder 2"/>
          <p:cNvSpPr>
            <a:spLocks noGrp="1"/>
          </p:cNvSpPr>
          <p:nvPr>
            <p:ph idx="1"/>
          </p:nvPr>
        </p:nvSpPr>
        <p:spPr>
          <a:xfrm>
            <a:off x="239486" y="1410059"/>
            <a:ext cx="8710876" cy="5029200"/>
          </a:xfrm>
        </p:spPr>
        <p:txBody>
          <a:bodyPr>
            <a:normAutofit lnSpcReduction="10000"/>
          </a:bodyPr>
          <a:lstStyle/>
          <a:p>
            <a:r>
              <a:rPr lang="ru-RU" dirty="0">
                <a:latin typeface="+mj-lt"/>
              </a:rPr>
              <a:t>Создайте чёткие правила в отношении того, когда дети не могут посещать детсад из-за болезни.</a:t>
            </a:r>
          </a:p>
          <a:p>
            <a:r>
              <a:rPr lang="ru-RU" dirty="0">
                <a:latin typeface="+mj-lt"/>
              </a:rPr>
              <a:t>Поделитесь этой информацией с родителями в письменном виде.</a:t>
            </a:r>
          </a:p>
          <a:p>
            <a:r>
              <a:rPr lang="ru-RU" dirty="0">
                <a:latin typeface="+mj-lt"/>
              </a:rPr>
              <a:t>Убедитесь, что сотрудники понимают, как применять эти правила, и строго их придерживаются.</a:t>
            </a:r>
          </a:p>
          <a:p>
            <a:r>
              <a:rPr lang="ru-RU" dirty="0">
                <a:latin typeface="+mj-lt"/>
              </a:rPr>
              <a:t>Соблюдайте эти правила справедливо и последовательно.</a:t>
            </a:r>
            <a:endParaRPr lang="en-US" dirty="0">
              <a:latin typeface="+mj-lt"/>
            </a:endParaRPr>
          </a:p>
        </p:txBody>
      </p:sp>
      <p:sp>
        <p:nvSpPr>
          <p:cNvPr id="4" name="Slide Number Placeholder 3"/>
          <p:cNvSpPr>
            <a:spLocks noGrp="1"/>
          </p:cNvSpPr>
          <p:nvPr>
            <p:ph type="sldNum" sz="quarter" idx="12"/>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CB33E0CC-5607-D04B-A532-B6F1E80001DA}" type="slidenum">
              <a:rPr kumimoji="0" lang="en-US" sz="1200" b="0" i="0" u="none" strike="noStrike" kern="1200" cap="none" spc="0" normalizeH="0" baseline="0" noProof="0" smtClean="0">
                <a:ln>
                  <a:noFill/>
                </a:ln>
                <a:solidFill>
                  <a:srgbClr val="003473">
                    <a:tint val="75000"/>
                  </a:srgbClr>
                </a:solidFill>
                <a:effectLst/>
                <a:uLnTx/>
                <a:uFillTx/>
                <a:latin typeface="Times New Roman"/>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003473">
                  <a:tint val="75000"/>
                </a:srgbClr>
              </a:solidFill>
              <a:effectLst/>
              <a:uLnTx/>
              <a:uFillTx/>
              <a:latin typeface="Times New Roman"/>
              <a:ea typeface="+mn-ea"/>
              <a:cs typeface="+mn-cs"/>
            </a:endParaRPr>
          </a:p>
        </p:txBody>
      </p:sp>
    </p:spTree>
    <p:custDataLst>
      <p:tags r:id="rId1"/>
    </p:custDataLst>
    <p:extLst>
      <p:ext uri="{BB962C8B-B14F-4D97-AF65-F5344CB8AC3E}">
        <p14:creationId xmlns:p14="http://schemas.microsoft.com/office/powerpoint/2010/main" val="22457540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49086"/>
          </a:xfrm>
        </p:spPr>
        <p:txBody>
          <a:bodyPr>
            <a:normAutofit/>
          </a:bodyPr>
          <a:lstStyle/>
          <a:p>
            <a:r>
              <a:rPr lang="ru-RU" sz="4000" b="1" dirty="0"/>
              <a:t>Причины для недопущения</a:t>
            </a:r>
            <a:endParaRPr lang="en-US" sz="4000" b="1" dirty="0"/>
          </a:p>
        </p:txBody>
      </p:sp>
      <p:sp>
        <p:nvSpPr>
          <p:cNvPr id="3" name="Content Placeholder 2"/>
          <p:cNvSpPr>
            <a:spLocks noGrp="1"/>
          </p:cNvSpPr>
          <p:nvPr>
            <p:ph idx="1"/>
          </p:nvPr>
        </p:nvSpPr>
        <p:spPr>
          <a:xfrm>
            <a:off x="217714" y="849086"/>
            <a:ext cx="8775679" cy="5442857"/>
          </a:xfrm>
        </p:spPr>
        <p:txBody>
          <a:bodyPr>
            <a:normAutofit/>
          </a:bodyPr>
          <a:lstStyle/>
          <a:p>
            <a:r>
              <a:rPr lang="ru-RU" dirty="0">
                <a:latin typeface="+mj-lt"/>
              </a:rPr>
              <a:t>Ребёнок не чувствует себя достаточно хорошо, чтобы участвовать в повседневной деятельности (например, капризный, вялый, суетливый, плачущий).</a:t>
            </a:r>
          </a:p>
          <a:p>
            <a:r>
              <a:rPr lang="ru-RU" dirty="0">
                <a:latin typeface="+mj-lt"/>
              </a:rPr>
              <a:t>Больной ребёнок требует больше внимания, чем воспитатели могут ему уделить без ущерба для здоровья и безопасности других детей.</a:t>
            </a:r>
          </a:p>
          <a:p>
            <a:r>
              <a:rPr lang="ru-RU" i="1" dirty="0">
                <a:latin typeface="+mj-lt"/>
              </a:rPr>
              <a:t>Болезнь представляет опасность заражения для других детей.</a:t>
            </a:r>
            <a:endParaRPr lang="en-US" i="1" dirty="0">
              <a:latin typeface="+mj-lt"/>
            </a:endParaRPr>
          </a:p>
        </p:txBody>
      </p:sp>
      <p:sp>
        <p:nvSpPr>
          <p:cNvPr id="4" name="Slide Number Placeholder 3"/>
          <p:cNvSpPr>
            <a:spLocks noGrp="1"/>
          </p:cNvSpPr>
          <p:nvPr>
            <p:ph type="sldNum" sz="quarter" idx="12"/>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CB33E0CC-5607-D04B-A532-B6F1E80001DA}" type="slidenum">
              <a:rPr kumimoji="0" lang="en-US" sz="1200" b="0" i="0" u="none" strike="noStrike" kern="1200" cap="none" spc="0" normalizeH="0" baseline="0" noProof="0" smtClean="0">
                <a:ln>
                  <a:noFill/>
                </a:ln>
                <a:solidFill>
                  <a:srgbClr val="003473">
                    <a:tint val="75000"/>
                  </a:srgbClr>
                </a:solidFill>
                <a:effectLst/>
                <a:uLnTx/>
                <a:uFillTx/>
                <a:latin typeface="Times New Roman"/>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rgbClr val="003473">
                  <a:tint val="75000"/>
                </a:srgbClr>
              </a:solidFill>
              <a:effectLst/>
              <a:uLnTx/>
              <a:uFillTx/>
              <a:latin typeface="Times New Roman"/>
              <a:ea typeface="+mn-ea"/>
              <a:cs typeface="+mn-cs"/>
            </a:endParaRPr>
          </a:p>
        </p:txBody>
      </p:sp>
    </p:spTree>
    <p:custDataLst>
      <p:tags r:id="rId1"/>
    </p:custDataLst>
    <p:extLst>
      <p:ext uri="{BB962C8B-B14F-4D97-AF65-F5344CB8AC3E}">
        <p14:creationId xmlns:p14="http://schemas.microsoft.com/office/powerpoint/2010/main" val="5927469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Autofit/>
          </a:bodyPr>
          <a:lstStyle/>
          <a:p>
            <a:r>
              <a:rPr lang="ru-RU" sz="4000" b="1" dirty="0"/>
              <a:t>Держите ребёнка дома, если у него...</a:t>
            </a:r>
            <a:endParaRPr lang="en-US" sz="4000" b="1" dirty="0"/>
          </a:p>
        </p:txBody>
      </p:sp>
      <p:sp>
        <p:nvSpPr>
          <p:cNvPr id="3" name="Content Placeholder 2"/>
          <p:cNvSpPr>
            <a:spLocks noGrp="1"/>
          </p:cNvSpPr>
          <p:nvPr>
            <p:ph idx="1"/>
          </p:nvPr>
        </p:nvSpPr>
        <p:spPr>
          <a:xfrm>
            <a:off x="1" y="1066800"/>
            <a:ext cx="8982634" cy="5791200"/>
          </a:xfrm>
        </p:spPr>
        <p:txBody>
          <a:bodyPr>
            <a:noAutofit/>
          </a:bodyPr>
          <a:lstStyle/>
          <a:p>
            <a:r>
              <a:rPr lang="ru-RU" sz="2500" dirty="0">
                <a:latin typeface="+mj-lt"/>
              </a:rPr>
              <a:t>Повышенная температура тела наряду с изменением поведения или другими признаками болезни, такими как боль в горле, сыпь, рвота, диарея, боль в ушах</a:t>
            </a:r>
          </a:p>
          <a:p>
            <a:r>
              <a:rPr lang="ru-RU" sz="2500" dirty="0">
                <a:latin typeface="+mj-lt"/>
              </a:rPr>
              <a:t>Необычная усталость, неконтролируемый кашель или хрипы, непрерывный плач, затруднённое дыхание или сильная боль в животе</a:t>
            </a:r>
          </a:p>
          <a:p>
            <a:r>
              <a:rPr lang="ru-RU" sz="2500" dirty="0">
                <a:latin typeface="+mj-lt"/>
              </a:rPr>
              <a:t>Диарея (жидкий стул, который не удерживается в подгузнике или приводит к частым «авариям»)</a:t>
            </a:r>
          </a:p>
          <a:p>
            <a:r>
              <a:rPr lang="ru-RU" sz="2500" dirty="0">
                <a:latin typeface="+mj-lt"/>
              </a:rPr>
              <a:t>Рвота (более двух раз в течение последних 24 часов)</a:t>
            </a:r>
          </a:p>
          <a:p>
            <a:r>
              <a:rPr lang="ru-RU" sz="2500" i="1" dirty="0">
                <a:latin typeface="+mj-lt"/>
              </a:rPr>
              <a:t>Состояние, определённое местным отделом здравоохранения как имеющее высокий потенциал распространения болезни во время вспышки эпидемии или пандемии</a:t>
            </a:r>
            <a:endParaRPr lang="en-US" sz="2500" i="1" dirty="0">
              <a:latin typeface="+mj-lt"/>
            </a:endParaRPr>
          </a:p>
        </p:txBody>
      </p:sp>
      <p:sp>
        <p:nvSpPr>
          <p:cNvPr id="4" name="Slide Number Placeholder 3"/>
          <p:cNvSpPr>
            <a:spLocks noGrp="1"/>
          </p:cNvSpPr>
          <p:nvPr>
            <p:ph type="sldNum" sz="quarter" idx="12"/>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CB33E0CC-5607-D04B-A532-B6F1E80001DA}" type="slidenum">
              <a:rPr kumimoji="0" lang="en-US" sz="1200" b="0" i="0" u="none" strike="noStrike" kern="1200" cap="none" spc="0" normalizeH="0" baseline="0" noProof="0" smtClean="0">
                <a:ln>
                  <a:noFill/>
                </a:ln>
                <a:solidFill>
                  <a:srgbClr val="003473">
                    <a:tint val="75000"/>
                  </a:srgbClr>
                </a:solidFill>
                <a:effectLst/>
                <a:uLnTx/>
                <a:uFillTx/>
                <a:latin typeface="Times New Roman"/>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srgbClr val="003473">
                  <a:tint val="75000"/>
                </a:srgbClr>
              </a:solidFill>
              <a:effectLst/>
              <a:uLnTx/>
              <a:uFillTx/>
              <a:latin typeface="Times New Roman"/>
              <a:ea typeface="+mn-ea"/>
              <a:cs typeface="+mn-cs"/>
            </a:endParaRPr>
          </a:p>
        </p:txBody>
      </p:sp>
    </p:spTree>
    <p:custDataLst>
      <p:tags r:id="rId1"/>
    </p:custDataLst>
    <p:extLst>
      <p:ext uri="{BB962C8B-B14F-4D97-AF65-F5344CB8AC3E}">
        <p14:creationId xmlns:p14="http://schemas.microsoft.com/office/powerpoint/2010/main" val="30463442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974" y="538480"/>
            <a:ext cx="4106026" cy="5313680"/>
          </a:xfr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548" y="538480"/>
            <a:ext cx="4106026" cy="5313680"/>
          </a:xfrm>
          <a:prstGeom prst="rect">
            <a:avLst/>
          </a:prstGeom>
          <a:ln>
            <a:solidFill>
              <a:schemeClr val="tx1"/>
            </a:solidFill>
          </a:ln>
        </p:spPr>
      </p:pic>
    </p:spTree>
    <p:extLst>
      <p:ext uri="{BB962C8B-B14F-4D97-AF65-F5344CB8AC3E}">
        <p14:creationId xmlns:p14="http://schemas.microsoft.com/office/powerpoint/2010/main" val="26122025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fontScale="90000"/>
          </a:bodyPr>
          <a:lstStyle/>
          <a:p>
            <a:r>
              <a:rPr lang="ru-RU" b="1" dirty="0"/>
              <a:t>Держите ребёнка дома, пока не будет получена справка от врача</a:t>
            </a:r>
            <a:endParaRPr lang="en-US" b="1" dirty="0"/>
          </a:p>
        </p:txBody>
      </p:sp>
      <p:sp>
        <p:nvSpPr>
          <p:cNvPr id="3" name="Content Placeholder 2"/>
          <p:cNvSpPr>
            <a:spLocks noGrp="1"/>
          </p:cNvSpPr>
          <p:nvPr>
            <p:ph idx="1"/>
          </p:nvPr>
        </p:nvSpPr>
        <p:spPr>
          <a:xfrm>
            <a:off x="217714" y="1371600"/>
            <a:ext cx="8743406" cy="4942115"/>
          </a:xfrm>
        </p:spPr>
        <p:txBody>
          <a:bodyPr>
            <a:normAutofit lnSpcReduction="10000"/>
          </a:bodyPr>
          <a:lstStyle/>
          <a:p>
            <a:r>
              <a:rPr lang="ru-RU" sz="3600" dirty="0">
                <a:latin typeface="+mj-lt"/>
              </a:rPr>
              <a:t>Стрептококковая инфекция в горле (и в течение 24 часов после начала лечения)</a:t>
            </a:r>
          </a:p>
          <a:p>
            <a:r>
              <a:rPr lang="ru-RU" sz="3600" dirty="0">
                <a:latin typeface="+mj-lt"/>
              </a:rPr>
              <a:t>Импетиго (и в течение 24 часов после начала лечения)</a:t>
            </a:r>
          </a:p>
          <a:p>
            <a:r>
              <a:rPr lang="ru-RU" sz="3600" dirty="0">
                <a:latin typeface="+mj-lt"/>
              </a:rPr>
              <a:t>Чесотка (и в течение 24 часов после начала лечения)</a:t>
            </a:r>
          </a:p>
          <a:p>
            <a:r>
              <a:rPr lang="ru-RU" sz="3600" dirty="0">
                <a:latin typeface="+mj-lt"/>
              </a:rPr>
              <a:t>Язвы во рту с обильным слюноотделением</a:t>
            </a:r>
            <a:endParaRPr lang="en-US" sz="3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CB33E0CC-5607-D04B-A532-B6F1E80001DA}" type="slidenum">
              <a:rPr kumimoji="0" lang="en-US" sz="1200" b="0" i="0" u="none" strike="noStrike" kern="1200" cap="none" spc="0" normalizeH="0" baseline="0" noProof="0" smtClean="0">
                <a:ln>
                  <a:noFill/>
                </a:ln>
                <a:solidFill>
                  <a:srgbClr val="003473">
                    <a:tint val="75000"/>
                  </a:srgbClr>
                </a:solidFill>
                <a:effectLst/>
                <a:uLnTx/>
                <a:uFillTx/>
                <a:latin typeface="Times New Roman"/>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srgbClr val="003473">
                  <a:tint val="75000"/>
                </a:srgbClr>
              </a:solidFill>
              <a:effectLst/>
              <a:uLnTx/>
              <a:uFillTx/>
              <a:latin typeface="Times New Roman"/>
              <a:ea typeface="+mn-ea"/>
              <a:cs typeface="+mn-cs"/>
            </a:endParaRPr>
          </a:p>
        </p:txBody>
      </p:sp>
    </p:spTree>
    <p:custDataLst>
      <p:tags r:id="rId1"/>
    </p:custDataLst>
    <p:extLst>
      <p:ext uri="{BB962C8B-B14F-4D97-AF65-F5344CB8AC3E}">
        <p14:creationId xmlns:p14="http://schemas.microsoft.com/office/powerpoint/2010/main" val="3348049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3.png"/>
          <p:cNvPicPr>
            <a:picLocks noGrp="1"/>
          </p:cNvPicPr>
          <p:nvPr>
            <p:ph idx="1"/>
          </p:nvPr>
        </p:nvPicPr>
        <p:blipFill>
          <a:blip r:embed="rId4" cstate="print"/>
          <a:stretch>
            <a:fillRect/>
          </a:stretch>
        </p:blipFill>
        <p:spPr>
          <a:xfrm>
            <a:off x="457200" y="559558"/>
            <a:ext cx="8229600" cy="4003048"/>
          </a:xfrm>
          <a:prstGeom prst="rect">
            <a:avLst/>
          </a:prstGeom>
          <a:blipFill>
            <a:blip r:embed="rId5"/>
            <a:tile tx="0" ty="0" sx="100000" sy="100000" flip="none" algn="tl"/>
          </a:blipFill>
          <a:ln w="76200">
            <a:solidFill>
              <a:srgbClr val="F7941E"/>
            </a:solidFill>
          </a:ln>
        </p:spPr>
      </p:pic>
      <p:sp>
        <p:nvSpPr>
          <p:cNvPr id="5" name="Text Box 3737"/>
          <p:cNvSpPr txBox="1"/>
          <p:nvPr/>
        </p:nvSpPr>
        <p:spPr>
          <a:xfrm>
            <a:off x="0" y="4800600"/>
            <a:ext cx="9144000" cy="6096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2000" dirty="0">
                <a:solidFill>
                  <a:srgbClr val="1F497D"/>
                </a:solidFill>
                <a:ea typeface="Calibri"/>
                <a:cs typeface="Times New Roman"/>
              </a:rPr>
              <a:t>            </a:t>
            </a:r>
            <a:r>
              <a:rPr lang="ru-RU" sz="2000" dirty="0">
                <a:solidFill>
                  <a:srgbClr val="1F497D"/>
                </a:solidFill>
                <a:latin typeface="+mj-lt"/>
                <a:ea typeface="Calibri"/>
                <a:cs typeface="Times New Roman"/>
              </a:rPr>
              <a:t>Ребёнок</a:t>
            </a:r>
            <a:r>
              <a:rPr lang="en-US" sz="2000" dirty="0">
                <a:solidFill>
                  <a:srgbClr val="1F497D"/>
                </a:solidFill>
                <a:latin typeface="+mj-lt"/>
                <a:ea typeface="Calibri"/>
                <a:cs typeface="Times New Roman"/>
              </a:rPr>
              <a:t> A          </a:t>
            </a:r>
            <a:r>
              <a:rPr lang="ru-RU" sz="2000" dirty="0">
                <a:solidFill>
                  <a:srgbClr val="1F497D"/>
                </a:solidFill>
                <a:latin typeface="+mj-lt"/>
                <a:ea typeface="Calibri"/>
                <a:cs typeface="Times New Roman"/>
              </a:rPr>
              <a:t>ПРЕДМЕТЫ</a:t>
            </a:r>
            <a:r>
              <a:rPr lang="en-US" sz="2000" dirty="0">
                <a:solidFill>
                  <a:srgbClr val="1F497D"/>
                </a:solidFill>
                <a:latin typeface="+mj-lt"/>
                <a:ea typeface="Calibri"/>
                <a:cs typeface="Times New Roman"/>
              </a:rPr>
              <a:t>, </a:t>
            </a:r>
            <a:r>
              <a:rPr lang="ru-RU" sz="2000" dirty="0">
                <a:solidFill>
                  <a:srgbClr val="1F497D"/>
                </a:solidFill>
                <a:latin typeface="+mj-lt"/>
                <a:ea typeface="Calibri"/>
                <a:cs typeface="Times New Roman"/>
              </a:rPr>
              <a:t>РУКИ</a:t>
            </a:r>
            <a:r>
              <a:rPr lang="en-US" sz="2000" dirty="0">
                <a:solidFill>
                  <a:srgbClr val="1F497D"/>
                </a:solidFill>
                <a:latin typeface="+mj-lt"/>
                <a:ea typeface="Calibri"/>
                <a:cs typeface="Times New Roman"/>
              </a:rPr>
              <a:t>, </a:t>
            </a:r>
            <a:r>
              <a:rPr lang="ru-RU" sz="2000" dirty="0">
                <a:solidFill>
                  <a:srgbClr val="1F497D"/>
                </a:solidFill>
                <a:latin typeface="+mj-lt"/>
                <a:ea typeface="Calibri"/>
                <a:cs typeface="Times New Roman"/>
              </a:rPr>
              <a:t>ВОЗДУХ</a:t>
            </a:r>
            <a:r>
              <a:rPr lang="en-US" sz="2000" dirty="0">
                <a:solidFill>
                  <a:srgbClr val="1F497D"/>
                </a:solidFill>
                <a:latin typeface="+mj-lt"/>
                <a:ea typeface="Calibri"/>
                <a:cs typeface="Times New Roman"/>
              </a:rPr>
              <a:t>           </a:t>
            </a:r>
            <a:r>
              <a:rPr lang="ru-RU" sz="2000" dirty="0">
                <a:solidFill>
                  <a:srgbClr val="1F497D"/>
                </a:solidFill>
                <a:latin typeface="+mj-lt"/>
                <a:ea typeface="Calibri"/>
                <a:cs typeface="Times New Roman"/>
              </a:rPr>
              <a:t>Ребёнок</a:t>
            </a:r>
            <a:r>
              <a:rPr lang="en-US" sz="2000" dirty="0">
                <a:solidFill>
                  <a:srgbClr val="1F497D"/>
                </a:solidFill>
                <a:latin typeface="+mj-lt"/>
                <a:ea typeface="Calibri"/>
                <a:cs typeface="Times New Roman"/>
              </a:rPr>
              <a:t> </a:t>
            </a:r>
            <a:r>
              <a:rPr lang="ru-RU" sz="2000" dirty="0">
                <a:solidFill>
                  <a:srgbClr val="1F497D"/>
                </a:solidFill>
                <a:latin typeface="+mj-lt"/>
                <a:ea typeface="Calibri"/>
                <a:cs typeface="Times New Roman"/>
              </a:rPr>
              <a:t>Б</a:t>
            </a:r>
            <a:endParaRPr lang="en-US" sz="2000" dirty="0">
              <a:solidFill>
                <a:srgbClr val="1F497D"/>
              </a:solidFill>
              <a:latin typeface="+mj-lt"/>
              <a:ea typeface="Calibri"/>
              <a:cs typeface="Times New Roman"/>
            </a:endParaRPr>
          </a:p>
        </p:txBody>
      </p:sp>
      <p:sp>
        <p:nvSpPr>
          <p:cNvPr id="2" name="Slide Number Placeholder 1"/>
          <p:cNvSpPr>
            <a:spLocks noGrp="1"/>
          </p:cNvSpPr>
          <p:nvPr>
            <p:ph type="sldNum" sz="quarter" idx="12"/>
          </p:nvPr>
        </p:nvSpPr>
        <p:spPr/>
        <p:txBody>
          <a:bodyPr/>
          <a:lstStyle/>
          <a:p>
            <a:fld id="{CB33E0CC-5607-D04B-A532-B6F1E80001DA}" type="slidenum">
              <a:rPr lang="en-US" smtClean="0"/>
              <a:pPr/>
              <a:t>9</a:t>
            </a:fld>
            <a:endParaRPr lang="en-US" dirty="0"/>
          </a:p>
        </p:txBody>
      </p:sp>
    </p:spTree>
    <p:custDataLst>
      <p:tags r:id="rId1"/>
    </p:custDataLst>
    <p:extLst>
      <p:ext uri="{BB962C8B-B14F-4D97-AF65-F5344CB8AC3E}">
        <p14:creationId xmlns:p14="http://schemas.microsoft.com/office/powerpoint/2010/main" val="3256592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40971"/>
          </a:xfrm>
        </p:spPr>
        <p:txBody>
          <a:bodyPr>
            <a:normAutofit fontScale="90000"/>
          </a:bodyPr>
          <a:lstStyle/>
          <a:p>
            <a:r>
              <a:rPr lang="ru-RU" b="1" dirty="0"/>
              <a:t>Примеры ситуаций, когда ребёнок может посещать детсад</a:t>
            </a:r>
            <a:endParaRPr lang="en-US" b="1" dirty="0"/>
          </a:p>
        </p:txBody>
      </p:sp>
      <p:sp>
        <p:nvSpPr>
          <p:cNvPr id="3" name="Content Placeholder 2"/>
          <p:cNvSpPr>
            <a:spLocks noGrp="1"/>
          </p:cNvSpPr>
          <p:nvPr>
            <p:ph idx="1"/>
          </p:nvPr>
        </p:nvSpPr>
        <p:spPr>
          <a:xfrm>
            <a:off x="227383" y="1399045"/>
            <a:ext cx="8689234" cy="5029200"/>
          </a:xfrm>
        </p:spPr>
        <p:txBody>
          <a:bodyPr>
            <a:normAutofit fontScale="92500"/>
          </a:bodyPr>
          <a:lstStyle/>
          <a:p>
            <a:r>
              <a:rPr lang="ru-RU" dirty="0">
                <a:latin typeface="+mj-lt"/>
              </a:rPr>
              <a:t>Обычная простуда, насморк, лёгкий кашель</a:t>
            </a:r>
          </a:p>
          <a:p>
            <a:r>
              <a:rPr lang="ru-RU" dirty="0">
                <a:latin typeface="+mj-lt"/>
              </a:rPr>
              <a:t>Повышенная температура без других признаков или симптомов</a:t>
            </a:r>
          </a:p>
          <a:p>
            <a:r>
              <a:rPr lang="ru-RU" dirty="0">
                <a:latin typeface="+mj-lt"/>
              </a:rPr>
              <a:t>Слезящиеся глаза с прозрачными водянистыми выделениями или конъюнктивит (если только состояние ребёнка не отвечает другим критериям недопущения)</a:t>
            </a:r>
          </a:p>
          <a:p>
            <a:r>
              <a:rPr lang="ru-RU" dirty="0">
                <a:latin typeface="+mj-lt"/>
              </a:rPr>
              <a:t>Сыпь без повышенной температуры или изменений в поведении</a:t>
            </a:r>
            <a:endParaRPr lang="en-US" dirty="0">
              <a:latin typeface="+mj-lt"/>
            </a:endParaRPr>
          </a:p>
          <a:p>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CB33E0CC-5607-D04B-A532-B6F1E80001DA}" type="slidenum">
              <a:rPr kumimoji="0" lang="en-US" sz="1200" b="0" i="0" u="none" strike="noStrike" kern="1200" cap="none" spc="0" normalizeH="0" baseline="0" noProof="0" smtClean="0">
                <a:ln>
                  <a:noFill/>
                </a:ln>
                <a:solidFill>
                  <a:srgbClr val="003473">
                    <a:tint val="75000"/>
                  </a:srgbClr>
                </a:solidFill>
                <a:effectLst/>
                <a:uLnTx/>
                <a:uFillTx/>
                <a:latin typeface="Times New Roman"/>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rgbClr val="003473">
                  <a:tint val="75000"/>
                </a:srgbClr>
              </a:solidFill>
              <a:effectLst/>
              <a:uLnTx/>
              <a:uFillTx/>
              <a:latin typeface="Times New Roman"/>
              <a:ea typeface="+mn-ea"/>
              <a:cs typeface="+mn-cs"/>
            </a:endParaRPr>
          </a:p>
        </p:txBody>
      </p:sp>
    </p:spTree>
    <p:custDataLst>
      <p:tags r:id="rId1"/>
    </p:custDataLst>
    <p:extLst>
      <p:ext uri="{BB962C8B-B14F-4D97-AF65-F5344CB8AC3E}">
        <p14:creationId xmlns:p14="http://schemas.microsoft.com/office/powerpoint/2010/main" val="37383626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9971"/>
          </a:xfrm>
        </p:spPr>
        <p:txBody>
          <a:bodyPr>
            <a:normAutofit/>
          </a:bodyPr>
          <a:lstStyle/>
          <a:p>
            <a:r>
              <a:rPr lang="ru-RU" sz="4000" b="1" dirty="0"/>
              <a:t>Здоровье сотрудников</a:t>
            </a:r>
            <a:endParaRPr lang="en-US" sz="4000" b="1" dirty="0"/>
          </a:p>
        </p:txBody>
      </p:sp>
      <p:sp>
        <p:nvSpPr>
          <p:cNvPr id="3" name="Content Placeholder 2"/>
          <p:cNvSpPr>
            <a:spLocks noGrp="1"/>
          </p:cNvSpPr>
          <p:nvPr>
            <p:ph idx="1"/>
          </p:nvPr>
        </p:nvSpPr>
        <p:spPr>
          <a:xfrm>
            <a:off x="261258" y="934267"/>
            <a:ext cx="8678348" cy="5627914"/>
          </a:xfrm>
        </p:spPr>
        <p:txBody>
          <a:bodyPr>
            <a:noAutofit/>
          </a:bodyPr>
          <a:lstStyle/>
          <a:p>
            <a:pPr marL="0" indent="0">
              <a:buNone/>
            </a:pPr>
            <a:r>
              <a:rPr lang="ru-RU" sz="3600" dirty="0">
                <a:solidFill>
                  <a:srgbClr val="0072BC"/>
                </a:solidFill>
                <a:latin typeface="+mj-lt"/>
              </a:rPr>
              <a:t>Требования к иммунизации</a:t>
            </a:r>
            <a:endParaRPr lang="en-US" sz="3600" dirty="0">
              <a:solidFill>
                <a:srgbClr val="0072BC"/>
              </a:solidFill>
              <a:latin typeface="+mj-lt"/>
            </a:endParaRPr>
          </a:p>
          <a:p>
            <a:r>
              <a:rPr lang="ru-RU" sz="3600" dirty="0">
                <a:latin typeface="+mj-lt"/>
              </a:rPr>
              <a:t>Прививка от гриппа (раз в год)</a:t>
            </a:r>
            <a:endParaRPr lang="en-US" sz="3600" dirty="0">
              <a:latin typeface="+mj-lt"/>
            </a:endParaRPr>
          </a:p>
          <a:p>
            <a:r>
              <a:rPr lang="ru-RU" sz="3600" dirty="0">
                <a:latin typeface="+mj-lt"/>
              </a:rPr>
              <a:t>Прививка от коклюша</a:t>
            </a:r>
          </a:p>
          <a:p>
            <a:r>
              <a:rPr lang="ru-RU" sz="3600" dirty="0">
                <a:latin typeface="+mj-lt"/>
              </a:rPr>
              <a:t>Прививка от кори</a:t>
            </a:r>
          </a:p>
          <a:p>
            <a:endParaRPr lang="en-US" sz="3600" dirty="0">
              <a:latin typeface="+mj-lt"/>
            </a:endParaRPr>
          </a:p>
          <a:p>
            <a:pPr marL="0" indent="0" algn="ctr">
              <a:buNone/>
            </a:pPr>
            <a:r>
              <a:rPr lang="ru-RU" sz="2800" dirty="0">
                <a:solidFill>
                  <a:srgbClr val="F7941E"/>
                </a:solidFill>
                <a:latin typeface="+mj-lt"/>
              </a:rPr>
              <a:t>Ваш семейный врач может порекомендовать дополнительные вакцины, основываясь на вашем состоянии здоровья и истории иммунизации.</a:t>
            </a:r>
            <a:endParaRPr lang="en-US" sz="2800" dirty="0">
              <a:solidFill>
                <a:srgbClr val="F7941E"/>
              </a:solidFill>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91</a:t>
            </a:fld>
            <a:endParaRPr lang="en-US" dirty="0"/>
          </a:p>
        </p:txBody>
      </p:sp>
    </p:spTree>
    <p:custDataLst>
      <p:tags r:id="rId1"/>
    </p:custDataLst>
    <p:extLst>
      <p:ext uri="{BB962C8B-B14F-4D97-AF65-F5344CB8AC3E}">
        <p14:creationId xmlns:p14="http://schemas.microsoft.com/office/powerpoint/2010/main" val="2606106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4657"/>
          </a:xfrm>
        </p:spPr>
        <p:txBody>
          <a:bodyPr>
            <a:normAutofit/>
          </a:bodyPr>
          <a:lstStyle/>
          <a:p>
            <a:r>
              <a:rPr lang="ru-RU" sz="4000" b="1" dirty="0"/>
              <a:t>Здоровье сотрудников</a:t>
            </a:r>
            <a:endParaRPr lang="en-US" sz="4000" dirty="0"/>
          </a:p>
        </p:txBody>
      </p:sp>
      <p:sp>
        <p:nvSpPr>
          <p:cNvPr id="3" name="Content Placeholder 2"/>
          <p:cNvSpPr>
            <a:spLocks noGrp="1"/>
          </p:cNvSpPr>
          <p:nvPr>
            <p:ph idx="1"/>
          </p:nvPr>
        </p:nvSpPr>
        <p:spPr>
          <a:xfrm>
            <a:off x="217714" y="1043124"/>
            <a:ext cx="8752115" cy="5519057"/>
          </a:xfrm>
        </p:spPr>
        <p:txBody>
          <a:bodyPr>
            <a:normAutofit/>
          </a:bodyPr>
          <a:lstStyle/>
          <a:p>
            <a:pPr marL="0" indent="0">
              <a:buNone/>
            </a:pPr>
            <a:r>
              <a:rPr lang="ru-RU" sz="3300" dirty="0">
                <a:latin typeface="+mj-lt"/>
              </a:rPr>
              <a:t>Создайте следующие правила:</a:t>
            </a:r>
            <a:endParaRPr lang="en-US" sz="3300" dirty="0">
              <a:latin typeface="+mj-lt"/>
            </a:endParaRPr>
          </a:p>
          <a:p>
            <a:r>
              <a:rPr lang="ru-RU" sz="3300" dirty="0">
                <a:latin typeface="+mj-lt"/>
              </a:rPr>
              <a:t>Медицинский осмотр перед зачислением на работу и регулярные проверки состояния здоровья</a:t>
            </a:r>
          </a:p>
          <a:p>
            <a:r>
              <a:rPr lang="ru-RU" sz="3300" dirty="0">
                <a:latin typeface="+mj-lt"/>
              </a:rPr>
              <a:t>Недопущение в детсад в случае заболевания</a:t>
            </a:r>
          </a:p>
          <a:p>
            <a:r>
              <a:rPr lang="ru-RU" sz="3300" dirty="0">
                <a:latin typeface="+mj-lt"/>
              </a:rPr>
              <a:t>Следование стандартным мерам предосторожности</a:t>
            </a:r>
          </a:p>
          <a:p>
            <a:r>
              <a:rPr lang="ru-RU" sz="3300" dirty="0">
                <a:latin typeface="+mj-lt"/>
              </a:rPr>
              <a:t>Безопасные методы подъёма тяжестей</a:t>
            </a:r>
            <a:endParaRPr lang="en-US" sz="3300" dirty="0">
              <a:latin typeface="+mj-lt"/>
            </a:endParaRPr>
          </a:p>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92</a:t>
            </a:fld>
            <a:endParaRPr lang="en-US" dirty="0"/>
          </a:p>
        </p:txBody>
      </p:sp>
    </p:spTree>
    <p:custDataLst>
      <p:tags r:id="rId1"/>
    </p:custDataLst>
    <p:extLst>
      <p:ext uri="{BB962C8B-B14F-4D97-AF65-F5344CB8AC3E}">
        <p14:creationId xmlns:p14="http://schemas.microsoft.com/office/powerpoint/2010/main" val="27014753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gradFill flip="none" rotWithShape="1">
            <a:gsLst>
              <a:gs pos="0">
                <a:srgbClr val="D90F81">
                  <a:tint val="66000"/>
                  <a:satMod val="160000"/>
                </a:srgbClr>
              </a:gs>
              <a:gs pos="50000">
                <a:srgbClr val="D90F81">
                  <a:tint val="44500"/>
                  <a:satMod val="160000"/>
                </a:srgbClr>
              </a:gs>
              <a:gs pos="100000">
                <a:srgbClr val="D90F81">
                  <a:tint val="23500"/>
                  <a:satMod val="160000"/>
                </a:srgbClr>
              </a:gs>
            </a:gsLst>
            <a:path path="circle">
              <a:fillToRect l="100000" t="100000"/>
            </a:path>
            <a:tileRect r="-100000" b="-100000"/>
          </a:gradFill>
        </p:spPr>
        <p:txBody>
          <a:bodyPr>
            <a:normAutofit/>
          </a:bodyPr>
          <a:lstStyle/>
          <a:p>
            <a:r>
              <a:rPr lang="ru-RU" sz="4000" b="1" dirty="0"/>
              <a:t>Беременные воспитатели</a:t>
            </a:r>
            <a:endParaRPr lang="en-US" sz="4000" b="1" dirty="0"/>
          </a:p>
        </p:txBody>
      </p:sp>
      <p:sp>
        <p:nvSpPr>
          <p:cNvPr id="3" name="Content Placeholder 2"/>
          <p:cNvSpPr>
            <a:spLocks noGrp="1"/>
          </p:cNvSpPr>
          <p:nvPr>
            <p:ph idx="1"/>
          </p:nvPr>
        </p:nvSpPr>
        <p:spPr>
          <a:xfrm>
            <a:off x="173275" y="1417638"/>
            <a:ext cx="8797450" cy="4985249"/>
          </a:xfrm>
        </p:spPr>
        <p:txBody>
          <a:bodyPr>
            <a:normAutofit fontScale="92500" lnSpcReduction="10000"/>
          </a:bodyPr>
          <a:lstStyle/>
          <a:p>
            <a:r>
              <a:rPr lang="ru-RU" dirty="0">
                <a:latin typeface="+mj-lt"/>
              </a:rPr>
              <a:t>Некоторые детские инфекционные заболевания могут быть вредны для плода или новорождённого (ветряная оспа, Цитомегаловирус</a:t>
            </a:r>
            <a:r>
              <a:rPr lang="ru-RU" baseline="30000" dirty="0">
                <a:latin typeface="+mj-lt"/>
              </a:rPr>
              <a:t> </a:t>
            </a:r>
            <a:r>
              <a:rPr lang="en-US" dirty="0">
                <a:latin typeface="+mj-lt"/>
              </a:rPr>
              <a:t>(CMV</a:t>
            </a:r>
            <a:r>
              <a:rPr lang="ru-RU" dirty="0">
                <a:latin typeface="+mj-lt"/>
              </a:rPr>
              <a:t>), лицевая сыпь, краснуха, грипп).</a:t>
            </a:r>
          </a:p>
          <a:p>
            <a:r>
              <a:rPr lang="ru-RU" dirty="0">
                <a:latin typeface="+mj-lt"/>
              </a:rPr>
              <a:t>Если вы беременны, до родов проходите регулярные медицинские обследования. Скажите врачу, кто вы по профессии.</a:t>
            </a:r>
          </a:p>
          <a:p>
            <a:r>
              <a:rPr lang="ru-RU" dirty="0">
                <a:latin typeface="+mj-lt"/>
              </a:rPr>
              <a:t>Иммунизация и соблюдение стандартных мер предосторожности защищают беременных женщин от инфекционных заболеваний.</a:t>
            </a:r>
            <a:endParaRPr lang="en-US" dirty="0">
              <a:latin typeface="+mj-lt"/>
            </a:endParaRPr>
          </a:p>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93</a:t>
            </a:fld>
            <a:endParaRPr lang="en-US" dirty="0"/>
          </a:p>
        </p:txBody>
      </p:sp>
    </p:spTree>
    <p:custDataLst>
      <p:tags r:id="rId1"/>
    </p:custDataLst>
    <p:extLst>
      <p:ext uri="{BB962C8B-B14F-4D97-AF65-F5344CB8AC3E}">
        <p14:creationId xmlns:p14="http://schemas.microsoft.com/office/powerpoint/2010/main" val="19497631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5543"/>
          </a:xfrm>
        </p:spPr>
        <p:txBody>
          <a:bodyPr>
            <a:normAutofit/>
          </a:bodyPr>
          <a:lstStyle/>
          <a:p>
            <a:r>
              <a:rPr lang="ru-RU" sz="4000" b="1" dirty="0"/>
              <a:t>Сообщение о заболевании</a:t>
            </a:r>
            <a:endParaRPr lang="en-US" sz="4000" b="1" dirty="0"/>
          </a:p>
        </p:txBody>
      </p:sp>
      <p:sp>
        <p:nvSpPr>
          <p:cNvPr id="3" name="Content Placeholder 2"/>
          <p:cNvSpPr>
            <a:spLocks noGrp="1"/>
          </p:cNvSpPr>
          <p:nvPr>
            <p:ph idx="1"/>
          </p:nvPr>
        </p:nvSpPr>
        <p:spPr>
          <a:xfrm>
            <a:off x="150607" y="805543"/>
            <a:ext cx="8810513" cy="5475513"/>
          </a:xfrm>
        </p:spPr>
        <p:txBody>
          <a:bodyPr>
            <a:normAutofit lnSpcReduction="10000"/>
          </a:bodyPr>
          <a:lstStyle/>
          <a:p>
            <a:pPr lvl="0"/>
            <a:r>
              <a:rPr lang="ru-RU" dirty="0">
                <a:latin typeface="+mj-lt"/>
              </a:rPr>
              <a:t>До зачисления ребёнка объясните семье все правила в области здравоохранения и безопасности.</a:t>
            </a:r>
          </a:p>
          <a:p>
            <a:pPr lvl="0"/>
            <a:r>
              <a:rPr lang="ru-RU" dirty="0">
                <a:latin typeface="+mj-lt"/>
              </a:rPr>
              <a:t>Сообщайте семьям о любых изменениях в правилах в отношении здравоохранения и безопасности на родительских собраниях; впишите их в справочник для родителей; включите в информационные бюллетени, поместите на доске объявлений; объясняйте устно, когда вы приветствуете родителей в начале и прощаетесь с ними в конце дня.</a:t>
            </a:r>
            <a:endParaRPr lang="en-US" dirty="0">
              <a:latin typeface="+mj-lt"/>
            </a:endParaRPr>
          </a:p>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94</a:t>
            </a:fld>
            <a:endParaRPr lang="en-US" dirty="0"/>
          </a:p>
        </p:txBody>
      </p:sp>
    </p:spTree>
    <p:custDataLst>
      <p:tags r:id="rId1"/>
    </p:custDataLst>
    <p:extLst>
      <p:ext uri="{BB962C8B-B14F-4D97-AF65-F5344CB8AC3E}">
        <p14:creationId xmlns:p14="http://schemas.microsoft.com/office/powerpoint/2010/main" val="2840181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
          </a:xfrm>
        </p:spPr>
        <p:txBody>
          <a:bodyPr>
            <a:normAutofit fontScale="90000"/>
          </a:bodyPr>
          <a:lstStyle/>
          <a:p>
            <a:pPr lvl="0"/>
            <a:r>
              <a:rPr lang="ru-RU" b="1" dirty="0"/>
              <a:t>Общение с медперсоналом</a:t>
            </a:r>
            <a:endParaRPr lang="en-US" b="1" dirty="0"/>
          </a:p>
        </p:txBody>
      </p:sp>
      <p:sp>
        <p:nvSpPr>
          <p:cNvPr id="3" name="Content Placeholder 2"/>
          <p:cNvSpPr>
            <a:spLocks noGrp="1"/>
          </p:cNvSpPr>
          <p:nvPr>
            <p:ph idx="1"/>
          </p:nvPr>
        </p:nvSpPr>
        <p:spPr>
          <a:xfrm>
            <a:off x="136478" y="685801"/>
            <a:ext cx="8833352" cy="5595256"/>
          </a:xfrm>
        </p:spPr>
        <p:txBody>
          <a:bodyPr>
            <a:normAutofit fontScale="85000" lnSpcReduction="10000"/>
          </a:bodyPr>
          <a:lstStyle/>
          <a:p>
            <a:r>
              <a:rPr lang="ru-RU" sz="3300" dirty="0">
                <a:latin typeface="+mj-lt"/>
              </a:rPr>
              <a:t>Чаще всего вы будете контактировать с медперсоналом </a:t>
            </a:r>
            <a:r>
              <a:rPr lang="ru-RU" sz="3300" dirty="0">
                <a:solidFill>
                  <a:srgbClr val="0072BC"/>
                </a:solidFill>
                <a:latin typeface="+mj-lt"/>
              </a:rPr>
              <a:t>через родителей</a:t>
            </a:r>
            <a:r>
              <a:rPr lang="ru-RU" sz="3300" dirty="0">
                <a:latin typeface="+mj-lt"/>
              </a:rPr>
              <a:t>.</a:t>
            </a:r>
            <a:endParaRPr lang="en-US" sz="3300" dirty="0">
              <a:latin typeface="+mj-lt"/>
            </a:endParaRPr>
          </a:p>
          <a:p>
            <a:pPr marL="0" indent="0">
              <a:buNone/>
            </a:pPr>
            <a:endParaRPr lang="ru-RU" sz="900" dirty="0">
              <a:latin typeface="+mj-lt"/>
            </a:endParaRPr>
          </a:p>
          <a:p>
            <a:r>
              <a:rPr lang="ru-RU" sz="3300" dirty="0">
                <a:latin typeface="+mj-lt"/>
              </a:rPr>
              <a:t>Используйте форму «Обмен информацией с медперсоналом</a:t>
            </a:r>
            <a:r>
              <a:rPr lang="en-US" sz="3300" dirty="0">
                <a:latin typeface="+mj-lt"/>
              </a:rPr>
              <a:t> </a:t>
            </a:r>
            <a:r>
              <a:rPr lang="ru-RU" sz="3300" dirty="0">
                <a:latin typeface="+mj-lt"/>
              </a:rPr>
              <a:t>(</a:t>
            </a:r>
            <a:r>
              <a:rPr lang="en-US" sz="3300" dirty="0">
                <a:latin typeface="+mj-lt"/>
              </a:rPr>
              <a:t>Information Exchange with the Health Care Provider</a:t>
            </a:r>
            <a:r>
              <a:rPr lang="ru-RU" sz="3300" dirty="0">
                <a:latin typeface="+mj-lt"/>
              </a:rPr>
              <a:t>)», чтобы </a:t>
            </a:r>
            <a:r>
              <a:rPr lang="ru-RU" sz="3300" dirty="0">
                <a:solidFill>
                  <a:srgbClr val="0072BC"/>
                </a:solidFill>
                <a:latin typeface="+mj-lt"/>
              </a:rPr>
              <a:t>поделиться своими опасениями </a:t>
            </a:r>
            <a:r>
              <a:rPr lang="ru-RU" sz="3300" dirty="0">
                <a:latin typeface="+mj-lt"/>
              </a:rPr>
              <a:t>в отношении состояния здоровья ребёнка. Или просто напишите записку.</a:t>
            </a:r>
            <a:r>
              <a:rPr lang="en-US" sz="3300" dirty="0">
                <a:latin typeface="+mj-lt"/>
              </a:rPr>
              <a:t> </a:t>
            </a:r>
          </a:p>
          <a:p>
            <a:pPr marL="0" indent="0">
              <a:buNone/>
            </a:pPr>
            <a:endParaRPr lang="ru-RU" sz="900" dirty="0">
              <a:latin typeface="+mj-lt"/>
            </a:endParaRPr>
          </a:p>
          <a:p>
            <a:r>
              <a:rPr lang="ru-RU" sz="3300" dirty="0">
                <a:latin typeface="+mj-lt"/>
              </a:rPr>
              <a:t>Без письменного разрешения родителей вы не имеете права напрямую общаться с врачом или клиникой (см. форму «Разрешение на обмен медицинской информацией (</a:t>
            </a:r>
            <a:r>
              <a:rPr lang="en-US" sz="3300" dirty="0">
                <a:latin typeface="+mj-lt"/>
              </a:rPr>
              <a:t>Consent for Release of Medical Information</a:t>
            </a:r>
            <a:r>
              <a:rPr lang="ru-RU" sz="3300" dirty="0">
                <a:latin typeface="+mj-lt"/>
              </a:rPr>
              <a:t>)»).</a:t>
            </a:r>
            <a:endParaRPr lang="en-US" sz="3300" dirty="0">
              <a:latin typeface="+mj-lt"/>
            </a:endParaRPr>
          </a:p>
          <a:p>
            <a:endParaRPr lang="en-US" sz="3300" dirty="0">
              <a:latin typeface="+mj-lt"/>
            </a:endParaRPr>
          </a:p>
          <a:p>
            <a:endParaRPr lang="en-US"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95</a:t>
            </a:fld>
            <a:endParaRPr lang="en-US" dirty="0"/>
          </a:p>
        </p:txBody>
      </p:sp>
    </p:spTree>
    <p:custDataLst>
      <p:tags r:id="rId1"/>
    </p:custDataLst>
    <p:extLst>
      <p:ext uri="{BB962C8B-B14F-4D97-AF65-F5344CB8AC3E}">
        <p14:creationId xmlns:p14="http://schemas.microsoft.com/office/powerpoint/2010/main" val="17378793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9343"/>
          </a:xfrm>
        </p:spPr>
        <p:txBody>
          <a:bodyPr>
            <a:normAutofit/>
          </a:bodyPr>
          <a:lstStyle/>
          <a:p>
            <a:r>
              <a:rPr lang="ru-RU" sz="4000" b="1" dirty="0"/>
              <a:t>Общение с родителями</a:t>
            </a:r>
            <a:endParaRPr lang="en-US" sz="4000" b="1" dirty="0"/>
          </a:p>
        </p:txBody>
      </p:sp>
      <p:sp>
        <p:nvSpPr>
          <p:cNvPr id="5" name="Content Placeholder 4"/>
          <p:cNvSpPr>
            <a:spLocks noGrp="1"/>
          </p:cNvSpPr>
          <p:nvPr>
            <p:ph idx="1"/>
          </p:nvPr>
        </p:nvSpPr>
        <p:spPr>
          <a:xfrm>
            <a:off x="195943" y="729343"/>
            <a:ext cx="8818965" cy="5540828"/>
          </a:xfrm>
        </p:spPr>
        <p:txBody>
          <a:bodyPr>
            <a:normAutofit fontScale="92500" lnSpcReduction="10000"/>
          </a:bodyPr>
          <a:lstStyle/>
          <a:p>
            <a:r>
              <a:rPr lang="ru-RU" dirty="0">
                <a:latin typeface="+mj-lt"/>
              </a:rPr>
              <a:t>Попросите родителей сообщать детсаду о болезни ребёнка в течение 24 часов после постановки диагноза, даже если они оставят ребёнка дома.</a:t>
            </a:r>
          </a:p>
          <a:p>
            <a:r>
              <a:rPr lang="ru-RU" dirty="0">
                <a:latin typeface="+mj-lt"/>
              </a:rPr>
              <a:t>Предупредите других родителей о необходимости следить за признаками данной болезни у своих детей и при необходимости обращаться за медицинской помощью. Вы можете использовать форму «Уведомление о возможности распространения заразной болезни (</a:t>
            </a:r>
            <a:r>
              <a:rPr lang="en-US" dirty="0">
                <a:latin typeface="+mj-lt"/>
              </a:rPr>
              <a:t>Notice of Exposure to Contagious Disease</a:t>
            </a:r>
            <a:r>
              <a:rPr lang="ru-RU" dirty="0">
                <a:latin typeface="+mj-lt"/>
              </a:rPr>
              <a:t>)» (не сообщайте имя больного ребёнка).</a:t>
            </a:r>
            <a:r>
              <a:rPr lang="en-US" dirty="0">
                <a:latin typeface="+mj-lt"/>
              </a:rPr>
              <a:t> </a:t>
            </a:r>
          </a:p>
          <a:p>
            <a:pPr marL="0" indent="0">
              <a:buNone/>
            </a:pPr>
            <a:endParaRPr lang="en-US" dirty="0">
              <a:latin typeface="+mj-lt"/>
            </a:endParaRPr>
          </a:p>
        </p:txBody>
      </p:sp>
      <p:sp>
        <p:nvSpPr>
          <p:cNvPr id="2" name="Slide Number Placeholder 1"/>
          <p:cNvSpPr>
            <a:spLocks noGrp="1"/>
          </p:cNvSpPr>
          <p:nvPr>
            <p:ph type="sldNum" sz="quarter" idx="12"/>
          </p:nvPr>
        </p:nvSpPr>
        <p:spPr/>
        <p:txBody>
          <a:bodyPr/>
          <a:lstStyle/>
          <a:p>
            <a:fld id="{CB33E0CC-5607-D04B-A532-B6F1E80001DA}" type="slidenum">
              <a:rPr lang="en-US" smtClean="0"/>
              <a:pPr/>
              <a:t>96</a:t>
            </a:fld>
            <a:endParaRPr lang="en-US" dirty="0"/>
          </a:p>
        </p:txBody>
      </p:sp>
    </p:spTree>
    <p:custDataLst>
      <p:tags r:id="rId1"/>
    </p:custDataLst>
    <p:extLst>
      <p:ext uri="{BB962C8B-B14F-4D97-AF65-F5344CB8AC3E}">
        <p14:creationId xmlns:p14="http://schemas.microsoft.com/office/powerpoint/2010/main" val="126904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0086"/>
          </a:xfrm>
        </p:spPr>
        <p:txBody>
          <a:bodyPr>
            <a:normAutofit fontScale="90000"/>
          </a:bodyPr>
          <a:lstStyle/>
          <a:p>
            <a:r>
              <a:rPr lang="ru-RU" b="1" dirty="0"/>
              <a:t>Сообщение о заболевании в местный отдел здравоохранения</a:t>
            </a:r>
            <a:endParaRPr lang="en-US" b="1" dirty="0"/>
          </a:p>
        </p:txBody>
      </p:sp>
      <p:sp>
        <p:nvSpPr>
          <p:cNvPr id="3" name="Content Placeholder 2"/>
          <p:cNvSpPr>
            <a:spLocks noGrp="1"/>
          </p:cNvSpPr>
          <p:nvPr>
            <p:ph idx="1"/>
          </p:nvPr>
        </p:nvSpPr>
        <p:spPr>
          <a:xfrm>
            <a:off x="195943" y="1230086"/>
            <a:ext cx="8775935" cy="5172801"/>
          </a:xfrm>
        </p:spPr>
        <p:txBody>
          <a:bodyPr>
            <a:normAutofit lnSpcReduction="10000"/>
          </a:bodyPr>
          <a:lstStyle/>
          <a:p>
            <a:r>
              <a:rPr lang="ru-RU" dirty="0">
                <a:latin typeface="+mj-lt"/>
              </a:rPr>
              <a:t>О некоторых инфекционных заболеваниях и массовых вспышках болезней необходимо сообщать в местный отдел здравоохранения.</a:t>
            </a:r>
          </a:p>
          <a:p>
            <a:r>
              <a:rPr lang="ru-RU" dirty="0">
                <a:latin typeface="+mj-lt"/>
              </a:rPr>
              <a:t>Об эпидемиях следует сообщать в местное отделение агентства по лицензированию детских садов.</a:t>
            </a:r>
          </a:p>
          <a:p>
            <a:r>
              <a:rPr lang="ru-RU" dirty="0">
                <a:latin typeface="+mj-lt"/>
              </a:rPr>
              <a:t>Если у вас есть вопросы о конкретных заболеваниях, обратитесь в местный отдел инфекционных заболеваний Министерства здравоохранения.</a:t>
            </a:r>
            <a:endParaRPr lang="en-US" dirty="0">
              <a:latin typeface="+mj-lt"/>
            </a:endParaRPr>
          </a:p>
        </p:txBody>
      </p:sp>
      <p:sp>
        <p:nvSpPr>
          <p:cNvPr id="4" name="Slide Number Placeholder 3"/>
          <p:cNvSpPr>
            <a:spLocks noGrp="1"/>
          </p:cNvSpPr>
          <p:nvPr>
            <p:ph type="sldNum" sz="quarter" idx="12"/>
          </p:nvPr>
        </p:nvSpPr>
        <p:spPr/>
        <p:txBody>
          <a:bodyPr/>
          <a:lstStyle/>
          <a:p>
            <a:fld id="{CB33E0CC-5607-D04B-A532-B6F1E80001DA}" type="slidenum">
              <a:rPr lang="en-US" smtClean="0"/>
              <a:pPr/>
              <a:t>97</a:t>
            </a:fld>
            <a:endParaRPr lang="en-US" dirty="0"/>
          </a:p>
        </p:txBody>
      </p:sp>
    </p:spTree>
    <p:custDataLst>
      <p:tags r:id="rId1"/>
    </p:custDataLst>
    <p:extLst>
      <p:ext uri="{BB962C8B-B14F-4D97-AF65-F5344CB8AC3E}">
        <p14:creationId xmlns:p14="http://schemas.microsoft.com/office/powerpoint/2010/main" val="16284180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51114"/>
          </a:xfrm>
        </p:spPr>
        <p:txBody>
          <a:bodyPr>
            <a:normAutofit/>
          </a:bodyPr>
          <a:lstStyle/>
          <a:p>
            <a:r>
              <a:rPr lang="ru-RU" sz="4000" b="1" dirty="0"/>
              <a:t>Уход за приболевшими детьми</a:t>
            </a:r>
            <a:endParaRPr lang="en-US" sz="4000" b="1" dirty="0"/>
          </a:p>
        </p:txBody>
      </p:sp>
      <p:sp>
        <p:nvSpPr>
          <p:cNvPr id="3" name="Content Placeholder 2"/>
          <p:cNvSpPr>
            <a:spLocks noGrp="1"/>
          </p:cNvSpPr>
          <p:nvPr>
            <p:ph idx="1"/>
          </p:nvPr>
        </p:nvSpPr>
        <p:spPr>
          <a:xfrm>
            <a:off x="206830" y="751115"/>
            <a:ext cx="8786564" cy="5562599"/>
          </a:xfrm>
        </p:spPr>
        <p:txBody>
          <a:bodyPr>
            <a:normAutofit lnSpcReduction="10000"/>
          </a:bodyPr>
          <a:lstStyle/>
          <a:p>
            <a:r>
              <a:rPr lang="ru-RU" dirty="0">
                <a:latin typeface="+mj-lt"/>
              </a:rPr>
              <a:t>Маленькие дети, посещающие детский сад, часто болеют.</a:t>
            </a:r>
          </a:p>
          <a:p>
            <a:r>
              <a:rPr lang="ru-RU" dirty="0">
                <a:latin typeface="+mj-lt"/>
              </a:rPr>
              <a:t>Принимать решение о том, должен ли ребёнок оставаться в детском саду или быть отправленным домой, должен решаться на индивидуальной основе.</a:t>
            </a:r>
          </a:p>
          <a:p>
            <a:r>
              <a:rPr lang="ru-RU" dirty="0">
                <a:latin typeface="+mj-lt"/>
              </a:rPr>
              <a:t>Если ребёнку необходимо отправиться домой из-за болезни, детский сад должен по крайней мере обеспечить временный уход за ребёнком до прибытия члена семьи или наделённого правами взрослого человека.</a:t>
            </a:r>
            <a:endParaRPr lang="en-US" dirty="0">
              <a:latin typeface="+mj-lt"/>
            </a:endParaRP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98</a:t>
            </a:fld>
            <a:endParaRPr lang="en-US" dirty="0"/>
          </a:p>
        </p:txBody>
      </p:sp>
    </p:spTree>
    <p:custDataLst>
      <p:tags r:id="rId1"/>
    </p:custDataLst>
    <p:extLst>
      <p:ext uri="{BB962C8B-B14F-4D97-AF65-F5344CB8AC3E}">
        <p14:creationId xmlns:p14="http://schemas.microsoft.com/office/powerpoint/2010/main" val="13704580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6543"/>
          </a:xfrm>
        </p:spPr>
        <p:txBody>
          <a:bodyPr>
            <a:normAutofit fontScale="90000"/>
          </a:bodyPr>
          <a:lstStyle/>
          <a:p>
            <a:r>
              <a:rPr lang="ru-RU" b="1" dirty="0"/>
              <a:t>Правила в отношении администрирования лекарств</a:t>
            </a:r>
            <a:endParaRPr lang="en-US" b="1" dirty="0"/>
          </a:p>
        </p:txBody>
      </p:sp>
      <p:sp>
        <p:nvSpPr>
          <p:cNvPr id="3" name="Content Placeholder 2"/>
          <p:cNvSpPr>
            <a:spLocks noGrp="1"/>
          </p:cNvSpPr>
          <p:nvPr>
            <p:ph idx="1"/>
          </p:nvPr>
        </p:nvSpPr>
        <p:spPr>
          <a:xfrm>
            <a:off x="250372" y="1382485"/>
            <a:ext cx="8743022" cy="4887685"/>
          </a:xfrm>
        </p:spPr>
        <p:txBody>
          <a:bodyPr>
            <a:normAutofit fontScale="92500" lnSpcReduction="10000"/>
          </a:bodyPr>
          <a:lstStyle/>
          <a:p>
            <a:pPr marL="0" indent="0">
              <a:buNone/>
            </a:pPr>
            <a:r>
              <a:rPr lang="ru-RU" sz="3600" dirty="0">
                <a:latin typeface="+mj-lt"/>
              </a:rPr>
              <a:t>Создайте правила безопасного администрирования лекарственных препаратов в детском саду:</a:t>
            </a:r>
            <a:endParaRPr lang="en-US" sz="3600" dirty="0">
              <a:latin typeface="+mj-lt"/>
            </a:endParaRPr>
          </a:p>
          <a:p>
            <a:r>
              <a:rPr lang="ru-RU" sz="3600" dirty="0">
                <a:latin typeface="+mj-lt"/>
              </a:rPr>
              <a:t>получение лекарств</a:t>
            </a:r>
          </a:p>
          <a:p>
            <a:r>
              <a:rPr lang="ru-RU" sz="3600" dirty="0">
                <a:latin typeface="+mj-lt"/>
              </a:rPr>
              <a:t>хранение лекарств</a:t>
            </a:r>
          </a:p>
          <a:p>
            <a:r>
              <a:rPr lang="ru-RU" sz="3600" dirty="0">
                <a:latin typeface="+mj-lt"/>
              </a:rPr>
              <a:t>приём лекарств</a:t>
            </a:r>
          </a:p>
          <a:p>
            <a:r>
              <a:rPr lang="ru-RU" sz="3600" dirty="0">
                <a:latin typeface="+mj-lt"/>
              </a:rPr>
              <a:t>документирование информации о любых лекарствах, дающихся детям в вашем детском саду</a:t>
            </a:r>
            <a:endParaRPr lang="en-US" dirty="0">
              <a:latin typeface="+mj-lt"/>
            </a:endParaRP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B33E0CC-5607-D04B-A532-B6F1E80001DA}" type="slidenum">
              <a:rPr lang="en-US" smtClean="0"/>
              <a:pPr/>
              <a:t>99</a:t>
            </a:fld>
            <a:endParaRPr lang="en-US" dirty="0"/>
          </a:p>
        </p:txBody>
      </p:sp>
    </p:spTree>
    <p:custDataLst>
      <p:tags r:id="rId1"/>
    </p:custDataLst>
    <p:extLst>
      <p:ext uri="{BB962C8B-B14F-4D97-AF65-F5344CB8AC3E}">
        <p14:creationId xmlns:p14="http://schemas.microsoft.com/office/powerpoint/2010/main" val="177057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j5Yzrjm6"/>
  <p:tag name="ARTICULATE_DESIGN_ID_CUSTOM DESIGN" val="IShHG2mq"/>
  <p:tag name="ARTICULATE_DESIGN_ID_1_CUSTOM DESIGN" val="AiqcW4lA"/>
  <p:tag name="ARTICULATE_DESIGN_ID_2_CUSTOM DESIGN" val="ohdVWYNZ"/>
  <p:tag name="ARTICULATE_SLIDE_THUMBNAIL_REFRESH" val="1"/>
  <p:tag name="ARTICULATE_SLIDE_COUNT" val="1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3832</TotalTime>
  <Words>8713</Words>
  <Application>Microsoft Office PowerPoint</Application>
  <PresentationFormat>On-screen Show (4:3)</PresentationFormat>
  <Paragraphs>867</Paragraphs>
  <Slides>112</Slides>
  <Notes>108</Notes>
  <HiddenSlides>0</HiddenSlides>
  <MMClips>1</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112</vt:i4>
      </vt:variant>
    </vt:vector>
  </HeadingPairs>
  <TitlesOfParts>
    <vt:vector size="123" baseType="lpstr">
      <vt:lpstr>Arial</vt:lpstr>
      <vt:lpstr>Calibri</vt:lpstr>
      <vt:lpstr>Times New Roman</vt:lpstr>
      <vt:lpstr>Wingdings</vt:lpstr>
      <vt:lpstr>Office Theme</vt:lpstr>
      <vt:lpstr>Custom Design</vt:lpstr>
      <vt:lpstr>2_Custom Design</vt:lpstr>
      <vt:lpstr>1_Custom Design</vt:lpstr>
      <vt:lpstr>1_Office Theme</vt:lpstr>
      <vt:lpstr>3_Custom Design</vt:lpstr>
      <vt:lpstr>Presentation</vt:lpstr>
      <vt:lpstr>PowerPoint Presentation</vt:lpstr>
      <vt:lpstr>В 1-й части вы узнаете о следующем  </vt:lpstr>
      <vt:lpstr> Распознавание  инфекционных заболеваний  в детских садах </vt:lpstr>
      <vt:lpstr>Что представляет собой инфекционное заболевание? </vt:lpstr>
      <vt:lpstr> Возникновения каких инфекционных заболеваний вы можете ожидать в вашем детском саду?  </vt:lpstr>
      <vt:lpstr>Инфекционные заболевания в детском саду</vt:lpstr>
      <vt:lpstr>Почему дети в детских садах болеют чаще? </vt:lpstr>
      <vt:lpstr>Как распространяются болезни? </vt:lpstr>
      <vt:lpstr>PowerPoint Presentation</vt:lpstr>
      <vt:lpstr>Основные пути распространения болезней</vt:lpstr>
      <vt:lpstr> Будь здоров!  </vt:lpstr>
      <vt:lpstr>Болезни могут передаваться через прямой контакт </vt:lpstr>
      <vt:lpstr>Болезни могут передаваться по воздуху</vt:lpstr>
      <vt:lpstr>  Инфекция может передаваться через кал</vt:lpstr>
      <vt:lpstr>Заболевания могут передаваться через контакт с кровью и другими выделениями из организма человека</vt:lpstr>
      <vt:lpstr>Примеры болезней и способов их распространения</vt:lpstr>
      <vt:lpstr>Проверка знаний</vt:lpstr>
      <vt:lpstr>Проверка знаний</vt:lpstr>
      <vt:lpstr>Проверка знаний</vt:lpstr>
      <vt:lpstr>Проверка знаний</vt:lpstr>
      <vt:lpstr>Проверка знаний</vt:lpstr>
      <vt:lpstr>Предотвращение  распространения инфекционных заболеваний  </vt:lpstr>
      <vt:lpstr>PowerPoint Presentation</vt:lpstr>
      <vt:lpstr>Темы</vt:lpstr>
      <vt:lpstr>Ежедневная утренняя проверка состояния здоровья </vt:lpstr>
      <vt:lpstr>На что обращать внимание?</vt:lpstr>
      <vt:lpstr>Слегка приболевшие дети</vt:lpstr>
      <vt:lpstr>Стандартные меры предосторожности</vt:lpstr>
      <vt:lpstr> Немедленно очистите и продезинфицируйте любые поверхности, загрязнённые кровью, калом, выделениями из носа и глаз, слюной, мочой или рвотой. </vt:lpstr>
      <vt:lpstr>Мытьё рук  </vt:lpstr>
      <vt:lpstr>Демонстрация процедуры мытья рук</vt:lpstr>
      <vt:lpstr>PowerPoint Presentation</vt:lpstr>
      <vt:lpstr>Когда использовать одноразовые перчатки</vt:lpstr>
      <vt:lpstr>Какие перчатки следует использовать при контакте с кровью и другими биологическими выделениями?</vt:lpstr>
      <vt:lpstr>PowerPoint Presentation</vt:lpstr>
      <vt:lpstr>Очистка (мытьё), санитаризация и дезинфекция</vt:lpstr>
      <vt:lpstr>Что следует очищать (мыть)?</vt:lpstr>
      <vt:lpstr>Что можно использовать для очистки (мытья)?</vt:lpstr>
      <vt:lpstr>Что нужно санитаризировать?</vt:lpstr>
      <vt:lpstr>Что нужно дезинфицировать?</vt:lpstr>
      <vt:lpstr>Что следует использовать для санитаризации и дезинфекции?</vt:lpstr>
      <vt:lpstr>PowerPoint Presentation</vt:lpstr>
      <vt:lpstr>Этикетка - это закон</vt:lpstr>
      <vt:lpstr>PowerPoint Presentation</vt:lpstr>
      <vt:lpstr> Очистка, санитаризация и дезинфекция натуральными  продуктами и методами </vt:lpstr>
      <vt:lpstr>Очистка (мытьё) натуральными методами</vt:lpstr>
      <vt:lpstr>Очистка (мытьё) натуральными методами (продолжение)</vt:lpstr>
      <vt:lpstr>Выбор более безопасных чистящих (моющих) средств</vt:lpstr>
      <vt:lpstr>Использование отбеливателя для санитаризации и дезинфекции</vt:lpstr>
      <vt:lpstr>Выбор безопасных продуктов для санитаризации и дезинфекции</vt:lpstr>
      <vt:lpstr>Демонстрация</vt:lpstr>
      <vt:lpstr>Утилизация мусора</vt:lpstr>
      <vt:lpstr>Утилизация мусора</vt:lpstr>
      <vt:lpstr>Место для смены подгузников</vt:lpstr>
      <vt:lpstr>Процедура смены подгузника</vt:lpstr>
      <vt:lpstr>Пользование туалетом</vt:lpstr>
      <vt:lpstr>Безопасность пищевых продуктов </vt:lpstr>
      <vt:lpstr>PowerPoint Presentation</vt:lpstr>
      <vt:lpstr>Гигиена полости рта</vt:lpstr>
      <vt:lpstr>Советы по профилактике стоматологических проблем</vt:lpstr>
      <vt:lpstr>PowerPoint Presentation</vt:lpstr>
      <vt:lpstr>Качество воздуха внутри помещения</vt:lpstr>
      <vt:lpstr>  Качество воздуха во дворе</vt:lpstr>
      <vt:lpstr>Качество воды</vt:lpstr>
      <vt:lpstr>Качество воды</vt:lpstr>
      <vt:lpstr>Качество воды</vt:lpstr>
      <vt:lpstr>Домашние животные в детском саду </vt:lpstr>
      <vt:lpstr>Домашние животные в детском саду</vt:lpstr>
      <vt:lpstr> Рептилии и экзотические животные </vt:lpstr>
      <vt:lpstr>Насекомые и другие вредители</vt:lpstr>
      <vt:lpstr>Интегрированная защита от вредителей (IPM)</vt:lpstr>
      <vt:lpstr>PowerPoint Presentation</vt:lpstr>
      <vt:lpstr>   Песочницы и места для игр с песком  </vt:lpstr>
      <vt:lpstr>Правила по предотвращению распространения инфекционных заболеваний  </vt:lpstr>
      <vt:lpstr>Темы</vt:lpstr>
      <vt:lpstr>Для разработки правил задайте себе следующие вопросы:</vt:lpstr>
      <vt:lpstr>Правила здравоохранения и информация о чрезвычайных ситуациях</vt:lpstr>
      <vt:lpstr>Правила об иммунизации</vt:lpstr>
      <vt:lpstr>PowerPoint Presentation</vt:lpstr>
      <vt:lpstr>PowerPoint Presentation</vt:lpstr>
      <vt:lpstr>Нет прививок?  Нет справки?  Нет детсада!</vt:lpstr>
      <vt:lpstr>Вебсайт «Shots for School»</vt:lpstr>
      <vt:lpstr>Ведение документации о состоянии здоровья</vt:lpstr>
      <vt:lpstr>Конфиденциальность</vt:lpstr>
      <vt:lpstr>Правила о недопущении в детсад в случае заболевания</vt:lpstr>
      <vt:lpstr>Причины для недопущения</vt:lpstr>
      <vt:lpstr>Держите ребёнка дома, если у него...</vt:lpstr>
      <vt:lpstr>PowerPoint Presentation</vt:lpstr>
      <vt:lpstr>Держите ребёнка дома, пока не будет получена справка от врача</vt:lpstr>
      <vt:lpstr>Примеры ситуаций, когда ребёнок может посещать детсад</vt:lpstr>
      <vt:lpstr>Здоровье сотрудников</vt:lpstr>
      <vt:lpstr>Здоровье сотрудников</vt:lpstr>
      <vt:lpstr>Беременные воспитатели</vt:lpstr>
      <vt:lpstr>Сообщение о заболевании</vt:lpstr>
      <vt:lpstr>Общение с медперсоналом</vt:lpstr>
      <vt:lpstr>Общение с родителями</vt:lpstr>
      <vt:lpstr>Сообщение о заболевании в местный отдел здравоохранения</vt:lpstr>
      <vt:lpstr>Уход за приболевшими детьми</vt:lpstr>
      <vt:lpstr>Правила в отношении администрирования лекарств</vt:lpstr>
      <vt:lpstr>  Вас могут попросить дать детям...</vt:lpstr>
      <vt:lpstr>Получение медикаментов</vt:lpstr>
      <vt:lpstr>Хранение медикаментов</vt:lpstr>
      <vt:lpstr>Приём лекарств</vt:lpstr>
      <vt:lpstr>PowerPoint Presentation</vt:lpstr>
      <vt:lpstr>Ведение документации в отношении администрирования лекарств</vt:lpstr>
      <vt:lpstr>Планирование ухода за детьми с особыми потребностями в области здравоохранения</vt:lpstr>
      <vt:lpstr>Дети со специальными нуждами</vt:lpstr>
      <vt:lpstr>Дополнительные медицинские услуги (IMS)</vt:lpstr>
      <vt:lpstr>Для безопасного предоставления дополнительных медицинских услуг (IMS) план предоставления таких услуг должен содержать следующие пункты</vt:lpstr>
      <vt:lpstr>Правила и практика предоставления неотложной помощи</vt:lpstr>
      <vt:lpstr>Важные правила в отношении чрезвычайных ситуаций</vt:lpstr>
      <vt:lpstr>Курение, распитие алкогольных напитков и употребление  рекреационных или нелегальных наркотиков запрещено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dc:creator>
  <cp:lastModifiedBy>Liao, Mira P</cp:lastModifiedBy>
  <cp:revision>271</cp:revision>
  <cp:lastPrinted>2019-10-16T21:58:35Z</cp:lastPrinted>
  <dcterms:created xsi:type="dcterms:W3CDTF">2018-04-16T18:41:09Z</dcterms:created>
  <dcterms:modified xsi:type="dcterms:W3CDTF">2020-07-21T17:20:08Z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665D9F12-83BF-4631-98E7-A9D3693F2510</vt:lpwstr>
  </property>
  <property fmtid="{D5CDD505-2E9C-101B-9397-08002B2CF9AE}" pid="3" name="ArticulatePath">
    <vt:lpwstr>CCHP-Prevention_2018apr16</vt:lpwstr>
  </property>
</Properties>
</file>