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ppt/tags/tag49.xml" ContentType="application/vnd.openxmlformats-officedocument.presentationml.tags+xml"/>
  <Override PartName="/ppt/notesSlides/notesSlide50.xml" ContentType="application/vnd.openxmlformats-officedocument.presentationml.notesSlide+xml"/>
  <Override PartName="/ppt/tags/tag50.xml" ContentType="application/vnd.openxmlformats-officedocument.presentationml.tags+xml"/>
  <Override PartName="/ppt/notesSlides/notesSlide51.xml" ContentType="application/vnd.openxmlformats-officedocument.presentationml.notesSlide+xml"/>
  <Override PartName="/ppt/tags/tag51.xml" ContentType="application/vnd.openxmlformats-officedocument.presentationml.tags+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53.xml" ContentType="application/vnd.openxmlformats-officedocument.presentationml.notesSlide+xml"/>
  <Override PartName="/ppt/tags/tag53.xml" ContentType="application/vnd.openxmlformats-officedocument.presentationml.tags+xml"/>
  <Override PartName="/ppt/notesSlides/notesSlide54.xml" ContentType="application/vnd.openxmlformats-officedocument.presentationml.notesSlide+xml"/>
  <Override PartName="/ppt/tags/tag54.xml" ContentType="application/vnd.openxmlformats-officedocument.presentationml.tags+xml"/>
  <Override PartName="/ppt/notesSlides/notesSlide55.xml" ContentType="application/vnd.openxmlformats-officedocument.presentationml.notesSlide+xml"/>
  <Override PartName="/ppt/tags/tag55.xml" ContentType="application/vnd.openxmlformats-officedocument.presentationml.tags+xml"/>
  <Override PartName="/ppt/notesSlides/notesSlide56.xml" ContentType="application/vnd.openxmlformats-officedocument.presentationml.notesSlide+xml"/>
  <Override PartName="/ppt/tags/tag56.xml" ContentType="application/vnd.openxmlformats-officedocument.presentationml.tags+xml"/>
  <Override PartName="/ppt/notesSlides/notesSlide57.xml" ContentType="application/vnd.openxmlformats-officedocument.presentationml.notesSlide+xml"/>
  <Override PartName="/ppt/tags/tag57.xml" ContentType="application/vnd.openxmlformats-officedocument.presentationml.tags+xml"/>
  <Override PartName="/ppt/notesSlides/notesSlide58.xml" ContentType="application/vnd.openxmlformats-officedocument.presentationml.notesSlide+xml"/>
  <Override PartName="/ppt/tags/tag58.xml" ContentType="application/vnd.openxmlformats-officedocument.presentationml.tags+xml"/>
  <Override PartName="/ppt/notesSlides/notesSlide59.xml" ContentType="application/vnd.openxmlformats-officedocument.presentationml.notesSlide+xml"/>
  <Override PartName="/ppt/tags/tag59.xml" ContentType="application/vnd.openxmlformats-officedocument.presentationml.tags+xml"/>
  <Override PartName="/ppt/notesSlides/notesSlide60.xml" ContentType="application/vnd.openxmlformats-officedocument.presentationml.notesSlide+xml"/>
  <Override PartName="/ppt/tags/tag60.xml" ContentType="application/vnd.openxmlformats-officedocument.presentationml.tags+xml"/>
  <Override PartName="/ppt/notesSlides/notesSlide61.xml" ContentType="application/vnd.openxmlformats-officedocument.presentationml.notesSlide+xml"/>
  <Override PartName="/ppt/theme/themeOverride1.xml" ContentType="application/vnd.openxmlformats-officedocument.themeOverride+xml"/>
  <Override PartName="/ppt/tags/tag61.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62.xml" ContentType="application/vnd.openxmlformats-officedocument.presentationml.tags+xml"/>
  <Override PartName="/ppt/notesSlides/notesSlide66.xml" ContentType="application/vnd.openxmlformats-officedocument.presentationml.notesSlide+xml"/>
  <Override PartName="/ppt/tags/tag63.xml" ContentType="application/vnd.openxmlformats-officedocument.presentationml.tags+xml"/>
  <Override PartName="/ppt/notesSlides/notesSlide67.xml" ContentType="application/vnd.openxmlformats-officedocument.presentationml.notesSlide+xml"/>
  <Override PartName="/ppt/tags/tag64.xml" ContentType="application/vnd.openxmlformats-officedocument.presentationml.tags+xml"/>
  <Override PartName="/ppt/notesSlides/notesSlide68.xml" ContentType="application/vnd.openxmlformats-officedocument.presentationml.notesSlide+xml"/>
  <Override PartName="/ppt/tags/tag65.xml" ContentType="application/vnd.openxmlformats-officedocument.presentationml.tags+xml"/>
  <Override PartName="/ppt/notesSlides/notesSlide69.xml" ContentType="application/vnd.openxmlformats-officedocument.presentationml.notesSlide+xml"/>
  <Override PartName="/ppt/tags/tag66.xml" ContentType="application/vnd.openxmlformats-officedocument.presentationml.tags+xml"/>
  <Override PartName="/ppt/notesSlides/notesSlide70.xml" ContentType="application/vnd.openxmlformats-officedocument.presentationml.notesSlide+xml"/>
  <Override PartName="/ppt/tags/tag67.xml" ContentType="application/vnd.openxmlformats-officedocument.presentationml.tags+xml"/>
  <Override PartName="/ppt/notesSlides/notesSlide71.xml" ContentType="application/vnd.openxmlformats-officedocument.presentationml.notesSlide+xml"/>
  <Override PartName="/ppt/tags/tag68.xml" ContentType="application/vnd.openxmlformats-officedocument.presentationml.tags+xml"/>
  <Override PartName="/ppt/notesSlides/notesSlide72.xml" ContentType="application/vnd.openxmlformats-officedocument.presentationml.notesSlide+xml"/>
  <Override PartName="/ppt/tags/tag69.xml" ContentType="application/vnd.openxmlformats-officedocument.presentationml.tags+xml"/>
  <Override PartName="/ppt/notesSlides/notesSlide73.xml" ContentType="application/vnd.openxmlformats-officedocument.presentationml.notesSlide+xml"/>
  <Override PartName="/ppt/tags/tag70.xml" ContentType="application/vnd.openxmlformats-officedocument.presentationml.tags+xml"/>
  <Override PartName="/ppt/notesSlides/notesSlide74.xml" ContentType="application/vnd.openxmlformats-officedocument.presentationml.notesSlide+xml"/>
  <Override PartName="/ppt/tags/tag71.xml" ContentType="application/vnd.openxmlformats-officedocument.presentationml.tags+xml"/>
  <Override PartName="/ppt/notesSlides/notesSlide75.xml" ContentType="application/vnd.openxmlformats-officedocument.presentationml.notesSlide+xml"/>
  <Override PartName="/ppt/tags/tag72.xml" ContentType="application/vnd.openxmlformats-officedocument.presentationml.tags+xml"/>
  <Override PartName="/ppt/notesSlides/notesSlide76.xml" ContentType="application/vnd.openxmlformats-officedocument.presentationml.notesSlide+xml"/>
  <Override PartName="/ppt/tags/tag73.xml" ContentType="application/vnd.openxmlformats-officedocument.presentationml.tags+xml"/>
  <Override PartName="/ppt/notesSlides/notesSlide77.xml" ContentType="application/vnd.openxmlformats-officedocument.presentationml.notesSlide+xml"/>
  <Override PartName="/ppt/tags/tag74.xml" ContentType="application/vnd.openxmlformats-officedocument.presentationml.tags+xml"/>
  <Override PartName="/ppt/notesSlides/notesSlide78.xml" ContentType="application/vnd.openxmlformats-officedocument.presentationml.notesSlide+xml"/>
  <Override PartName="/ppt/tags/tag75.xml" ContentType="application/vnd.openxmlformats-officedocument.presentationml.tags+xml"/>
  <Override PartName="/ppt/notesSlides/notesSlide79.xml" ContentType="application/vnd.openxmlformats-officedocument.presentationml.notesSlide+xml"/>
  <Override PartName="/ppt/tags/tag76.xml" ContentType="application/vnd.openxmlformats-officedocument.presentationml.tags+xml"/>
  <Override PartName="/ppt/notesSlides/notesSlide80.xml" ContentType="application/vnd.openxmlformats-officedocument.presentationml.notesSlide+xml"/>
  <Override PartName="/ppt/tags/tag77.xml" ContentType="application/vnd.openxmlformats-officedocument.presentationml.tags+xml"/>
  <Override PartName="/ppt/notesSlides/notesSlide81.xml" ContentType="application/vnd.openxmlformats-officedocument.presentationml.notesSlide+xml"/>
  <Override PartName="/ppt/tags/tag78.xml" ContentType="application/vnd.openxmlformats-officedocument.presentationml.tags+xml"/>
  <Override PartName="/ppt/notesSlides/notesSlide82.xml" ContentType="application/vnd.openxmlformats-officedocument.presentationml.notesSlide+xml"/>
  <Override PartName="/ppt/tags/tag79.xml" ContentType="application/vnd.openxmlformats-officedocument.presentationml.tags+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tags/tag80.xml" ContentType="application/vnd.openxmlformats-officedocument.presentationml.tags+xml"/>
  <Override PartName="/ppt/notesSlides/notesSlide85.xml" ContentType="application/vnd.openxmlformats-officedocument.presentationml.notesSlide+xml"/>
  <Override PartName="/ppt/tags/tag81.xml" ContentType="application/vnd.openxmlformats-officedocument.presentationml.tags+xml"/>
  <Override PartName="/ppt/notesSlides/notesSlide86.xml" ContentType="application/vnd.openxmlformats-officedocument.presentationml.notesSlide+xml"/>
  <Override PartName="/ppt/tags/tag82.xml" ContentType="application/vnd.openxmlformats-officedocument.presentationml.tags+xml"/>
  <Override PartName="/ppt/notesSlides/notesSlide87.xml" ContentType="application/vnd.openxmlformats-officedocument.presentationml.notesSlide+xml"/>
  <Override PartName="/ppt/tags/tag83.xml" ContentType="application/vnd.openxmlformats-officedocument.presentationml.tags+xml"/>
  <Override PartName="/ppt/notesSlides/notesSlide88.xml" ContentType="application/vnd.openxmlformats-officedocument.presentationml.notesSlide+xml"/>
  <Override PartName="/ppt/tags/tag84.xml" ContentType="application/vnd.openxmlformats-officedocument.presentationml.tags+xml"/>
  <Override PartName="/ppt/notesSlides/notesSlide89.xml" ContentType="application/vnd.openxmlformats-officedocument.presentationml.notesSlide+xml"/>
  <Override PartName="/ppt/tags/tag85.xml" ContentType="application/vnd.openxmlformats-officedocument.presentationml.tags+xml"/>
  <Override PartName="/ppt/notesSlides/notesSlide90.xml" ContentType="application/vnd.openxmlformats-officedocument.presentationml.notesSlide+xml"/>
  <Override PartName="/ppt/tags/tag86.xml" ContentType="application/vnd.openxmlformats-officedocument.presentationml.tags+xml"/>
  <Override PartName="/ppt/notesSlides/notesSlide91.xml" ContentType="application/vnd.openxmlformats-officedocument.presentationml.notesSlide+xml"/>
  <Override PartName="/ppt/tags/tag87.xml" ContentType="application/vnd.openxmlformats-officedocument.presentationml.tags+xml"/>
  <Override PartName="/ppt/notesSlides/notesSlide92.xml" ContentType="application/vnd.openxmlformats-officedocument.presentationml.notesSlide+xml"/>
  <Override PartName="/ppt/tags/tag88.xml" ContentType="application/vnd.openxmlformats-officedocument.presentationml.tags+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9" r:id="rId2"/>
  </p:sldMasterIdLst>
  <p:notesMasterIdLst>
    <p:notesMasterId r:id="rId106"/>
  </p:notesMasterIdLst>
  <p:sldIdLst>
    <p:sldId id="257" r:id="rId3"/>
    <p:sldId id="258" r:id="rId4"/>
    <p:sldId id="282" r:id="rId5"/>
    <p:sldId id="279" r:id="rId6"/>
    <p:sldId id="281" r:id="rId7"/>
    <p:sldId id="286" r:id="rId8"/>
    <p:sldId id="398" r:id="rId9"/>
    <p:sldId id="399" r:id="rId10"/>
    <p:sldId id="400" r:id="rId11"/>
    <p:sldId id="367" r:id="rId12"/>
    <p:sldId id="259" r:id="rId13"/>
    <p:sldId id="397" r:id="rId14"/>
    <p:sldId id="261" r:id="rId15"/>
    <p:sldId id="300" r:id="rId16"/>
    <p:sldId id="292" r:id="rId17"/>
    <p:sldId id="303" r:id="rId18"/>
    <p:sldId id="419" r:id="rId19"/>
    <p:sldId id="305" r:id="rId20"/>
    <p:sldId id="306" r:id="rId21"/>
    <p:sldId id="395" r:id="rId22"/>
    <p:sldId id="396" r:id="rId23"/>
    <p:sldId id="307" r:id="rId24"/>
    <p:sldId id="293" r:id="rId25"/>
    <p:sldId id="291" r:id="rId26"/>
    <p:sldId id="308" r:id="rId27"/>
    <p:sldId id="262" r:id="rId28"/>
    <p:sldId id="309" r:id="rId29"/>
    <p:sldId id="315" r:id="rId30"/>
    <p:sldId id="314" r:id="rId31"/>
    <p:sldId id="313" r:id="rId32"/>
    <p:sldId id="404" r:id="rId33"/>
    <p:sldId id="311" r:id="rId34"/>
    <p:sldId id="263" r:id="rId35"/>
    <p:sldId id="310" r:id="rId36"/>
    <p:sldId id="326" r:id="rId37"/>
    <p:sldId id="401" r:id="rId38"/>
    <p:sldId id="330" r:id="rId39"/>
    <p:sldId id="332" r:id="rId40"/>
    <p:sldId id="331" r:id="rId41"/>
    <p:sldId id="264" r:id="rId42"/>
    <p:sldId id="265" r:id="rId43"/>
    <p:sldId id="323" r:id="rId44"/>
    <p:sldId id="324" r:id="rId45"/>
    <p:sldId id="325" r:id="rId46"/>
    <p:sldId id="393" r:id="rId47"/>
    <p:sldId id="394" r:id="rId48"/>
    <p:sldId id="354" r:id="rId49"/>
    <p:sldId id="335" r:id="rId50"/>
    <p:sldId id="338" r:id="rId51"/>
    <p:sldId id="333" r:id="rId52"/>
    <p:sldId id="267" r:id="rId53"/>
    <p:sldId id="319" r:id="rId54"/>
    <p:sldId id="321" r:id="rId55"/>
    <p:sldId id="322" r:id="rId56"/>
    <p:sldId id="268" r:id="rId57"/>
    <p:sldId id="340" r:id="rId58"/>
    <p:sldId id="341" r:id="rId59"/>
    <p:sldId id="339" r:id="rId60"/>
    <p:sldId id="369" r:id="rId61"/>
    <p:sldId id="370" r:id="rId62"/>
    <p:sldId id="371" r:id="rId63"/>
    <p:sldId id="372" r:id="rId64"/>
    <p:sldId id="374" r:id="rId65"/>
    <p:sldId id="406" r:id="rId66"/>
    <p:sldId id="407" r:id="rId67"/>
    <p:sldId id="408" r:id="rId68"/>
    <p:sldId id="378" r:id="rId69"/>
    <p:sldId id="410" r:id="rId70"/>
    <p:sldId id="411" r:id="rId71"/>
    <p:sldId id="412" r:id="rId72"/>
    <p:sldId id="413" r:id="rId73"/>
    <p:sldId id="415" r:id="rId74"/>
    <p:sldId id="416" r:id="rId75"/>
    <p:sldId id="414" r:id="rId76"/>
    <p:sldId id="417" r:id="rId77"/>
    <p:sldId id="355" r:id="rId78"/>
    <p:sldId id="269" r:id="rId79"/>
    <p:sldId id="342" r:id="rId80"/>
    <p:sldId id="343" r:id="rId81"/>
    <p:sldId id="270" r:id="rId82"/>
    <p:sldId id="351" r:id="rId83"/>
    <p:sldId id="352" r:id="rId84"/>
    <p:sldId id="353" r:id="rId85"/>
    <p:sldId id="271" r:id="rId86"/>
    <p:sldId id="344" r:id="rId87"/>
    <p:sldId id="345" r:id="rId88"/>
    <p:sldId id="346" r:id="rId89"/>
    <p:sldId id="272" r:id="rId90"/>
    <p:sldId id="348" r:id="rId91"/>
    <p:sldId id="349" r:id="rId92"/>
    <p:sldId id="273" r:id="rId93"/>
    <p:sldId id="350" r:id="rId94"/>
    <p:sldId id="260" r:id="rId95"/>
    <p:sldId id="418" r:id="rId96"/>
    <p:sldId id="275" r:id="rId97"/>
    <p:sldId id="277" r:id="rId98"/>
    <p:sldId id="360" r:id="rId99"/>
    <p:sldId id="278" r:id="rId100"/>
    <p:sldId id="274" r:id="rId101"/>
    <p:sldId id="356" r:id="rId102"/>
    <p:sldId id="359" r:id="rId103"/>
    <p:sldId id="392" r:id="rId104"/>
    <p:sldId id="388" r:id="rId105"/>
  </p:sldIdLst>
  <p:sldSz cx="12192000" cy="6858000"/>
  <p:notesSz cx="6858000" cy="9144000"/>
  <p:custDataLst>
    <p:tags r:id="rId10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 Bobbie" initials="RB" lastIdx="1" clrIdx="0">
    <p:extLst>
      <p:ext uri="{19B8F6BF-5375-455C-9EA6-DF929625EA0E}">
        <p15:presenceInfo xmlns:p15="http://schemas.microsoft.com/office/powerpoint/2012/main" userId="S::Bobbie.Rose@ucsf.edu::9bf782f8-0cdd-4721-9a04-4b50acc5cf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7941E"/>
    <a:srgbClr val="8DC63F"/>
    <a:srgbClr val="003473"/>
    <a:srgbClr val="D90F81"/>
    <a:srgbClr val="0072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7389" autoAdjust="0"/>
  </p:normalViewPr>
  <p:slideViewPr>
    <p:cSldViewPr>
      <p:cViewPr varScale="1">
        <p:scale>
          <a:sx n="96" d="100"/>
          <a:sy n="96" d="100"/>
        </p:scale>
        <p:origin x="92" y="896"/>
      </p:cViewPr>
      <p:guideLst>
        <p:guide orient="horz" pos="2160"/>
        <p:guide pos="3840"/>
      </p:guideLst>
    </p:cSldViewPr>
  </p:slideViewPr>
  <p:notesTextViewPr>
    <p:cViewPr>
      <p:scale>
        <a:sx n="1" d="1"/>
        <a:sy n="1" d="1"/>
      </p:scale>
      <p:origin x="0" y="0"/>
    </p:cViewPr>
  </p:notesTextViewPr>
  <p:sorterViewPr>
    <p:cViewPr>
      <p:scale>
        <a:sx n="100" d="100"/>
        <a:sy n="100" d="100"/>
      </p:scale>
      <p:origin x="0" y="-2124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ableStyles" Target="tableStyles.xml"/><Relationship Id="rId16" Type="http://schemas.openxmlformats.org/officeDocument/2006/relationships/slide" Target="slides/slide14.xml"/><Relationship Id="rId107" Type="http://schemas.openxmlformats.org/officeDocument/2006/relationships/tags" Target="tags/tag1.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commentAuthors" Target="commentAuthor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presProps" Target="pres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E85079-9ACE-4E6D-A75A-D71805261FB9}" type="datetimeFigureOut">
              <a:rPr lang="en-US" smtClean="0"/>
              <a:t>10/10/2023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D93EC3-2D65-4DD9-A32A-8DC841B0B660}" type="slidenum">
              <a:rPr lang="en-US" smtClean="0"/>
              <a:t>‹#›</a:t>
            </a:fld>
            <a:endParaRPr lang="en-US"/>
          </a:p>
        </p:txBody>
      </p:sp>
    </p:spTree>
    <p:extLst>
      <p:ext uri="{BB962C8B-B14F-4D97-AF65-F5344CB8AC3E}">
        <p14:creationId xmlns:p14="http://schemas.microsoft.com/office/powerpoint/2010/main" val="252126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epa.gov/lead/lead-renovation-repair-and-painting-program" TargetMode="External"/><Relationship Id="rId2" Type="http://schemas.openxmlformats.org/officeDocument/2006/relationships/slide" Target="../slides/slide73.xml"/><Relationship Id="rId1" Type="http://schemas.openxmlformats.org/officeDocument/2006/relationships/notesMaster" Target="../notesMasters/notesMaster1.xml"/><Relationship Id="rId4" Type="http://schemas.openxmlformats.org/officeDocument/2006/relationships/hyperlink" Target="https://www.cdph.ca.gov/Programs/CCDPHP/DEODC/CLPPB/Pages/LRCcertlist.aspx"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1</a:t>
            </a:fld>
            <a:endParaRPr lang="en-US"/>
          </a:p>
        </p:txBody>
      </p:sp>
    </p:spTree>
    <p:extLst>
      <p:ext uri="{BB962C8B-B14F-4D97-AF65-F5344CB8AC3E}">
        <p14:creationId xmlns:p14="http://schemas.microsoft.com/office/powerpoint/2010/main" val="15558149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we will talk about each of these topics in more detail.</a:t>
            </a:r>
          </a:p>
        </p:txBody>
      </p:sp>
      <p:sp>
        <p:nvSpPr>
          <p:cNvPr id="4" name="Slide Number Placeholder 3"/>
          <p:cNvSpPr>
            <a:spLocks noGrp="1"/>
          </p:cNvSpPr>
          <p:nvPr>
            <p:ph type="sldNum" sz="quarter" idx="10"/>
          </p:nvPr>
        </p:nvSpPr>
        <p:spPr/>
        <p:txBody>
          <a:bodyPr/>
          <a:lstStyle/>
          <a:p>
            <a:fld id="{A4D93EC3-2D65-4DD9-A32A-8DC841B0B660}" type="slidenum">
              <a:rPr lang="en-US" smtClean="0"/>
              <a:t>11</a:t>
            </a:fld>
            <a:endParaRPr lang="en-US"/>
          </a:p>
        </p:txBody>
      </p:sp>
    </p:spTree>
    <p:extLst>
      <p:ext uri="{BB962C8B-B14F-4D97-AF65-F5344CB8AC3E}">
        <p14:creationId xmlns:p14="http://schemas.microsoft.com/office/powerpoint/2010/main" val="3268475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000000"/>
                </a:solidFill>
                <a:latin typeface="Palatino-Roman"/>
              </a:rPr>
              <a:t>Active supervision means you are always watching so you can step in quickly in order to prevent injury or harm to a child. Here are some strategies that support active supervision.</a:t>
            </a:r>
          </a:p>
          <a:p>
            <a:endParaRPr lang="en-US" dirty="0"/>
          </a:p>
        </p:txBody>
      </p:sp>
      <p:sp>
        <p:nvSpPr>
          <p:cNvPr id="4" name="Slide Number Placeholder 3"/>
          <p:cNvSpPr>
            <a:spLocks noGrp="1"/>
          </p:cNvSpPr>
          <p:nvPr>
            <p:ph type="sldNum" sz="quarter" idx="5"/>
          </p:nvPr>
        </p:nvSpPr>
        <p:spPr/>
        <p:txBody>
          <a:bodyPr/>
          <a:lstStyle/>
          <a:p>
            <a:fld id="{A4D93EC3-2D65-4DD9-A32A-8DC841B0B660}" type="slidenum">
              <a:rPr lang="en-US" smtClean="0"/>
              <a:t>12</a:t>
            </a:fld>
            <a:endParaRPr lang="en-US"/>
          </a:p>
        </p:txBody>
      </p:sp>
    </p:spTree>
    <p:extLst>
      <p:ext uri="{BB962C8B-B14F-4D97-AF65-F5344CB8AC3E}">
        <p14:creationId xmlns:p14="http://schemas.microsoft.com/office/powerpoint/2010/main" val="2569600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is a truly tragic event when a seemingly healthy infant dies suddenly and unexpectedly. And when the death</a:t>
            </a:r>
          </a:p>
          <a:p>
            <a:r>
              <a:rPr lang="en-US" sz="1200" b="0" i="0" u="none" strike="noStrike" kern="1200" baseline="0" dirty="0">
                <a:solidFill>
                  <a:schemeClr val="tx1"/>
                </a:solidFill>
                <a:latin typeface="+mn-lt"/>
                <a:ea typeface="+mn-ea"/>
                <a:cs typeface="+mn-cs"/>
              </a:rPr>
              <a:t>happens in a child care program, it can be devastating; not only for the family of the child, but also for the child</a:t>
            </a:r>
          </a:p>
          <a:p>
            <a:r>
              <a:rPr lang="en-US" sz="1200" b="0" i="0" u="none" strike="noStrike" kern="1200" baseline="0" dirty="0">
                <a:solidFill>
                  <a:schemeClr val="tx1"/>
                </a:solidFill>
                <a:latin typeface="+mn-lt"/>
                <a:ea typeface="+mn-ea"/>
                <a:cs typeface="+mn-cs"/>
              </a:rPr>
              <a:t>care provider and other families in the program. Safe infant sleep practices and environments reduce the risk</a:t>
            </a:r>
          </a:p>
          <a:p>
            <a:r>
              <a:rPr lang="en-US" sz="1200" b="0" i="0" u="none" strike="noStrike" kern="1200" baseline="0" dirty="0">
                <a:solidFill>
                  <a:schemeClr val="tx1"/>
                </a:solidFill>
                <a:latin typeface="+mn-lt"/>
                <a:ea typeface="+mn-ea"/>
                <a:cs typeface="+mn-cs"/>
              </a:rPr>
              <a:t>of Sudden Infant Death Syndrome (SIDS) and other sleep-related infant deaths.</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13</a:t>
            </a:fld>
            <a:endParaRPr lang="en-US"/>
          </a:p>
        </p:txBody>
      </p:sp>
    </p:spTree>
    <p:extLst>
      <p:ext uri="{BB962C8B-B14F-4D97-AF65-F5344CB8AC3E}">
        <p14:creationId xmlns:p14="http://schemas.microsoft.com/office/powerpoint/2010/main" val="4075450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14</a:t>
            </a:fld>
            <a:endParaRPr lang="en-US"/>
          </a:p>
        </p:txBody>
      </p:sp>
    </p:spTree>
    <p:extLst>
      <p:ext uri="{BB962C8B-B14F-4D97-AF65-F5344CB8AC3E}">
        <p14:creationId xmlns:p14="http://schemas.microsoft.com/office/powerpoint/2010/main" val="315813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This is what a safe sleep environment looks like. </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15</a:t>
            </a:fld>
            <a:endParaRPr lang="en-US"/>
          </a:p>
        </p:txBody>
      </p:sp>
    </p:spTree>
    <p:extLst>
      <p:ext uri="{BB962C8B-B14F-4D97-AF65-F5344CB8AC3E}">
        <p14:creationId xmlns:p14="http://schemas.microsoft.com/office/powerpoint/2010/main" val="2266888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next slides</a:t>
            </a:r>
            <a:r>
              <a:rPr lang="en-US" baseline="0" dirty="0"/>
              <a:t> provide details for </a:t>
            </a:r>
            <a:r>
              <a:rPr lang="en-US" dirty="0"/>
              <a:t>the recommendations for safe sleep in child care settings.</a:t>
            </a:r>
          </a:p>
        </p:txBody>
      </p:sp>
      <p:sp>
        <p:nvSpPr>
          <p:cNvPr id="4" name="Slide Number Placeholder 3"/>
          <p:cNvSpPr>
            <a:spLocks noGrp="1"/>
          </p:cNvSpPr>
          <p:nvPr>
            <p:ph type="sldNum" sz="quarter" idx="10"/>
          </p:nvPr>
        </p:nvSpPr>
        <p:spPr/>
        <p:txBody>
          <a:bodyPr/>
          <a:lstStyle/>
          <a:p>
            <a:fld id="{A4D93EC3-2D65-4DD9-A32A-8DC841B0B660}" type="slidenum">
              <a:rPr lang="en-US" smtClean="0"/>
              <a:t>16</a:t>
            </a:fld>
            <a:endParaRPr lang="en-US"/>
          </a:p>
        </p:txBody>
      </p:sp>
    </p:spTree>
    <p:extLst>
      <p:ext uri="{BB962C8B-B14F-4D97-AF65-F5344CB8AC3E}">
        <p14:creationId xmlns:p14="http://schemas.microsoft.com/office/powerpoint/2010/main" val="637985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Providers who want to dress an infant in a sleep sack need to apply to their Child Care Licensing Regional Office for a waiver.  Contact your Licensing Analyst for more information on how to request a waiver.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Safe Sleep Frequently Asked Questions: https://www.cdss.ca.gov/Portals/9/CCLD/CCP%20Documents/Safe_Sleep_FAQs_Final_June_2021.pdf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D93EC3-2D65-4DD9-A32A-8DC841B0B66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7985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18</a:t>
            </a:fld>
            <a:endParaRPr lang="en-US"/>
          </a:p>
        </p:txBody>
      </p:sp>
    </p:spTree>
    <p:extLst>
      <p:ext uri="{BB962C8B-B14F-4D97-AF65-F5344CB8AC3E}">
        <p14:creationId xmlns:p14="http://schemas.microsoft.com/office/powerpoint/2010/main" val="637985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19</a:t>
            </a:fld>
            <a:endParaRPr lang="en-US"/>
          </a:p>
        </p:txBody>
      </p:sp>
    </p:spTree>
    <p:extLst>
      <p:ext uri="{BB962C8B-B14F-4D97-AF65-F5344CB8AC3E}">
        <p14:creationId xmlns:p14="http://schemas.microsoft.com/office/powerpoint/2010/main" val="637985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93EC3-2D65-4DD9-A32A-8DC841B0B660}" type="slidenum">
              <a:rPr lang="en-US" smtClean="0"/>
              <a:t>20</a:t>
            </a:fld>
            <a:endParaRPr lang="en-US"/>
          </a:p>
        </p:txBody>
      </p:sp>
    </p:spTree>
    <p:extLst>
      <p:ext uri="{BB962C8B-B14F-4D97-AF65-F5344CB8AC3E}">
        <p14:creationId xmlns:p14="http://schemas.microsoft.com/office/powerpoint/2010/main" val="3247223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Injuries usually occur because of some combination of unsafe conditions and supervision and children’s participation in activities which are not developmentally appropriate. Strategies to prevention injuries include:</a:t>
            </a:r>
          </a:p>
          <a:p>
            <a:r>
              <a:rPr lang="en-US" sz="1200" b="0" i="0" u="none" strike="noStrike" kern="1200" baseline="0" dirty="0">
                <a:solidFill>
                  <a:schemeClr val="tx1"/>
                </a:solidFill>
                <a:latin typeface="+mn-lt"/>
                <a:ea typeface="+mn-ea"/>
                <a:cs typeface="+mn-cs"/>
              </a:rPr>
              <a:t>• Conducting regular safety checks to identify hazards</a:t>
            </a:r>
          </a:p>
          <a:p>
            <a:r>
              <a:rPr lang="en-US" sz="1200" b="0" i="0" u="none" strike="noStrike" kern="1200" baseline="0" dirty="0">
                <a:solidFill>
                  <a:schemeClr val="tx1"/>
                </a:solidFill>
                <a:latin typeface="+mn-lt"/>
                <a:ea typeface="+mn-ea"/>
                <a:cs typeface="+mn-cs"/>
              </a:rPr>
              <a:t>• Modifying the environment to reduce hazards</a:t>
            </a:r>
          </a:p>
          <a:p>
            <a:r>
              <a:rPr lang="en-US" sz="1200" b="0" i="0" u="none" strike="noStrike" kern="1200" baseline="0" dirty="0">
                <a:solidFill>
                  <a:schemeClr val="tx1"/>
                </a:solidFill>
                <a:latin typeface="+mn-lt"/>
                <a:ea typeface="+mn-ea"/>
                <a:cs typeface="+mn-cs"/>
              </a:rPr>
              <a:t>• Supervising children</a:t>
            </a:r>
          </a:p>
          <a:p>
            <a:r>
              <a:rPr lang="en-US" sz="1200" b="0" i="0" u="none" strike="noStrike" kern="1200" baseline="0" dirty="0">
                <a:solidFill>
                  <a:schemeClr val="tx1"/>
                </a:solidFill>
                <a:latin typeface="+mn-lt"/>
                <a:ea typeface="+mn-ea"/>
                <a:cs typeface="+mn-cs"/>
              </a:rPr>
              <a:t>• Setting and enforcing rules for activities (indoors and outdoors)</a:t>
            </a:r>
          </a:p>
          <a:p>
            <a:r>
              <a:rPr lang="en-US" sz="1200" b="0" i="0" u="none" strike="noStrike" kern="1200" baseline="0" dirty="0">
                <a:solidFill>
                  <a:schemeClr val="tx1"/>
                </a:solidFill>
                <a:latin typeface="+mn-lt"/>
                <a:ea typeface="+mn-ea"/>
                <a:cs typeface="+mn-cs"/>
              </a:rPr>
              <a:t>• Educating children, parents, and staff members about injury prevention</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2</a:t>
            </a:fld>
            <a:endParaRPr lang="en-US"/>
          </a:p>
        </p:txBody>
      </p:sp>
    </p:spTree>
    <p:extLst>
      <p:ext uri="{BB962C8B-B14F-4D97-AF65-F5344CB8AC3E}">
        <p14:creationId xmlns:p14="http://schemas.microsoft.com/office/powerpoint/2010/main" val="4120849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FAMILY CHILD CARE HOME SPECIFIC REQUIREMENTS</a:t>
            </a:r>
          </a:p>
          <a:p>
            <a:pPr marL="0" indent="0">
              <a:buNone/>
            </a:pPr>
            <a:r>
              <a:rPr lang="en-US" dirty="0"/>
              <a:t>If an infant is sleeping in a separate room from where the provider is stationed, the door to the room the infant is sleeping in shall remain open at all times. •The provider shall be able to visually observe the infant without moving the door. •The provider shall be near enough to the sleeping infant to be able to hear them wake up. </a:t>
            </a:r>
          </a:p>
        </p:txBody>
      </p:sp>
      <p:sp>
        <p:nvSpPr>
          <p:cNvPr id="4" name="Slide Number Placeholder 3"/>
          <p:cNvSpPr>
            <a:spLocks noGrp="1"/>
          </p:cNvSpPr>
          <p:nvPr>
            <p:ph type="sldNum" sz="quarter" idx="5"/>
          </p:nvPr>
        </p:nvSpPr>
        <p:spPr/>
        <p:txBody>
          <a:bodyPr/>
          <a:lstStyle/>
          <a:p>
            <a:fld id="{A4D93EC3-2D65-4DD9-A32A-8DC841B0B660}" type="slidenum">
              <a:rPr lang="en-US" smtClean="0"/>
              <a:t>21</a:t>
            </a:fld>
            <a:endParaRPr lang="en-US"/>
          </a:p>
        </p:txBody>
      </p:sp>
    </p:spTree>
    <p:extLst>
      <p:ext uri="{BB962C8B-B14F-4D97-AF65-F5344CB8AC3E}">
        <p14:creationId xmlns:p14="http://schemas.microsoft.com/office/powerpoint/2010/main" val="3479421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22</a:t>
            </a:fld>
            <a:endParaRPr lang="en-US"/>
          </a:p>
        </p:txBody>
      </p:sp>
    </p:spTree>
    <p:extLst>
      <p:ext uri="{BB962C8B-B14F-4D97-AF65-F5344CB8AC3E}">
        <p14:creationId xmlns:p14="http://schemas.microsoft.com/office/powerpoint/2010/main" val="3825160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Infants spending all their time on their backs or in car seats, swings, and high chairs are at risk for developing motor delays.  Make sure that infants have supervised tummy time when they are awake so they can grow strong.</a:t>
            </a:r>
          </a:p>
        </p:txBody>
      </p:sp>
      <p:sp>
        <p:nvSpPr>
          <p:cNvPr id="4" name="Slide Number Placeholder 3"/>
          <p:cNvSpPr>
            <a:spLocks noGrp="1"/>
          </p:cNvSpPr>
          <p:nvPr>
            <p:ph type="sldNum" sz="quarter" idx="10"/>
          </p:nvPr>
        </p:nvSpPr>
        <p:spPr/>
        <p:txBody>
          <a:bodyPr/>
          <a:lstStyle/>
          <a:p>
            <a:fld id="{A4D93EC3-2D65-4DD9-A32A-8DC841B0B660}" type="slidenum">
              <a:rPr lang="en-US" smtClean="0"/>
              <a:t>23</a:t>
            </a:fld>
            <a:endParaRPr lang="en-US"/>
          </a:p>
        </p:txBody>
      </p:sp>
    </p:spTree>
    <p:extLst>
      <p:ext uri="{BB962C8B-B14F-4D97-AF65-F5344CB8AC3E}">
        <p14:creationId xmlns:p14="http://schemas.microsoft.com/office/powerpoint/2010/main" val="11243591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Some</a:t>
            </a:r>
            <a:r>
              <a:rPr lang="en-US" baseline="0" dirty="0"/>
              <a:t> people are concerned that baby will choke if put </a:t>
            </a:r>
            <a:r>
              <a:rPr lang="en-US" baseline="0"/>
              <a:t>to sleep </a:t>
            </a:r>
            <a:r>
              <a:rPr lang="en-US" baseline="0" dirty="0"/>
              <a:t>on their back.  This picture shows how the trachea (wind pipe) is on top the esophagus when babies on their backs.  This makes it unlikely for the baby to choke on spit up.</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24</a:t>
            </a:fld>
            <a:endParaRPr lang="en-US"/>
          </a:p>
        </p:txBody>
      </p:sp>
    </p:spTree>
    <p:extLst>
      <p:ext uri="{BB962C8B-B14F-4D97-AF65-F5344CB8AC3E}">
        <p14:creationId xmlns:p14="http://schemas.microsoft.com/office/powerpoint/2010/main" val="1669859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Use baby model to show a baby in a sleep sack positioned on their back. </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25</a:t>
            </a:fld>
            <a:endParaRPr lang="en-US"/>
          </a:p>
        </p:txBody>
      </p:sp>
    </p:spTree>
    <p:extLst>
      <p:ext uri="{BB962C8B-B14F-4D97-AF65-F5344CB8AC3E}">
        <p14:creationId xmlns:p14="http://schemas.microsoft.com/office/powerpoint/2010/main" val="8706941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Definitions.</a:t>
            </a:r>
            <a:r>
              <a:rPr lang="en-US" baseline="0" dirty="0"/>
              <a:t> Abusive Head Trauma can be mild to severe and have serious long term consequences.</a:t>
            </a:r>
          </a:p>
          <a:p>
            <a:r>
              <a:rPr lang="en-US" baseline="0" dirty="0"/>
              <a:t>Demonstrate using the baby model.  Show how the brain can knock against the skull when a baby is shaken.</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26</a:t>
            </a:fld>
            <a:endParaRPr lang="en-US"/>
          </a:p>
        </p:txBody>
      </p:sp>
    </p:spTree>
    <p:extLst>
      <p:ext uri="{BB962C8B-B14F-4D97-AF65-F5344CB8AC3E}">
        <p14:creationId xmlns:p14="http://schemas.microsoft.com/office/powerpoint/2010/main" val="2280741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Infants are especially vulnerable to abusive head trauma. Their fragile brains and skulls are rapidly</a:t>
            </a:r>
          </a:p>
          <a:p>
            <a:r>
              <a:rPr lang="en-US" sz="1200" b="0" i="0" u="none" strike="noStrike" kern="1200" baseline="0" dirty="0">
                <a:solidFill>
                  <a:schemeClr val="tx1"/>
                </a:solidFill>
                <a:latin typeface="+mn-lt"/>
                <a:ea typeface="+mn-ea"/>
                <a:cs typeface="+mn-cs"/>
              </a:rPr>
              <a:t>developing and a sudden impact can cause irreversible injury..</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27</a:t>
            </a:fld>
            <a:endParaRPr lang="en-US"/>
          </a:p>
        </p:txBody>
      </p:sp>
    </p:spTree>
    <p:extLst>
      <p:ext uri="{BB962C8B-B14F-4D97-AF65-F5344CB8AC3E}">
        <p14:creationId xmlns:p14="http://schemas.microsoft.com/office/powerpoint/2010/main" val="7434486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28</a:t>
            </a:fld>
            <a:endParaRPr lang="en-US"/>
          </a:p>
        </p:txBody>
      </p:sp>
    </p:spTree>
    <p:extLst>
      <p:ext uri="{BB962C8B-B14F-4D97-AF65-F5344CB8AC3E}">
        <p14:creationId xmlns:p14="http://schemas.microsoft.com/office/powerpoint/2010/main" val="5247311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29</a:t>
            </a:fld>
            <a:endParaRPr lang="en-US"/>
          </a:p>
        </p:txBody>
      </p:sp>
    </p:spTree>
    <p:extLst>
      <p:ext uri="{BB962C8B-B14F-4D97-AF65-F5344CB8AC3E}">
        <p14:creationId xmlns:p14="http://schemas.microsoft.com/office/powerpoint/2010/main" val="903174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you need a break from a crying baby, the following are acceptable per California Child Care Licensing Regulations for providers who may be alone in family child care homes:</a:t>
            </a:r>
          </a:p>
          <a:p>
            <a:r>
              <a:rPr lang="en-US" sz="1200" b="0" i="0" u="none" strike="noStrike" kern="1200" baseline="0" dirty="0">
                <a:solidFill>
                  <a:schemeClr val="tx1"/>
                </a:solidFill>
                <a:latin typeface="+mn-lt"/>
                <a:ea typeface="+mn-ea"/>
                <a:cs typeface="+mn-cs"/>
              </a:rPr>
              <a:t>• The child care provider may designate a qualified substitute provider who can provide relief to a</a:t>
            </a:r>
          </a:p>
          <a:p>
            <a:r>
              <a:rPr lang="en-US" sz="1200" b="0" i="0" u="none" strike="noStrike" kern="1200" baseline="0" dirty="0">
                <a:solidFill>
                  <a:schemeClr val="tx1"/>
                </a:solidFill>
                <a:latin typeface="+mn-lt"/>
                <a:ea typeface="+mn-ea"/>
                <a:cs typeface="+mn-cs"/>
              </a:rPr>
              <a:t>child care provider who is stressed by a baby’s crying. It is appropriate to ask someone to help</a:t>
            </a:r>
          </a:p>
          <a:p>
            <a:r>
              <a:rPr lang="en-US" sz="1200" b="0" i="0" u="none" strike="noStrike" kern="1200" baseline="0" dirty="0">
                <a:solidFill>
                  <a:schemeClr val="tx1"/>
                </a:solidFill>
                <a:latin typeface="+mn-lt"/>
                <a:ea typeface="+mn-ea"/>
                <a:cs typeface="+mn-cs"/>
              </a:rPr>
              <a:t>take care of a crying baby while the care provider gets some respite. In licensed child care, the</a:t>
            </a:r>
          </a:p>
          <a:p>
            <a:r>
              <a:rPr lang="en-US" sz="1200" b="0" i="0" u="none" strike="noStrike" kern="1200" baseline="0" dirty="0">
                <a:solidFill>
                  <a:schemeClr val="tx1"/>
                </a:solidFill>
                <a:latin typeface="+mn-lt"/>
                <a:ea typeface="+mn-ea"/>
                <a:cs typeface="+mn-cs"/>
              </a:rPr>
              <a:t>only acceptable substitutes are those who have been fingerprint-cleared and meet all necessary</a:t>
            </a:r>
          </a:p>
          <a:p>
            <a:r>
              <a:rPr lang="en-US" sz="1200" b="0" i="0" u="none" strike="noStrike" kern="1200" baseline="0" dirty="0">
                <a:solidFill>
                  <a:schemeClr val="tx1"/>
                </a:solidFill>
                <a:latin typeface="+mn-lt"/>
                <a:ea typeface="+mn-ea"/>
                <a:cs typeface="+mn-cs"/>
              </a:rPr>
              <a:t>requirements established by Title 22 and the Health and Safety Code.</a:t>
            </a:r>
          </a:p>
          <a:p>
            <a:r>
              <a:rPr lang="en-US" sz="1200" b="0" i="0" u="none" strike="noStrike" kern="1200" baseline="0" dirty="0">
                <a:solidFill>
                  <a:schemeClr val="tx1"/>
                </a:solidFill>
                <a:latin typeface="+mn-lt"/>
                <a:ea typeface="+mn-ea"/>
                <a:cs typeface="+mn-cs"/>
              </a:rPr>
              <a:t>• The parent/guardian may designate an emergency contact, in addition to herself/himself, that can be called if the baby’s crying is alarming.</a:t>
            </a:r>
          </a:p>
          <a:p>
            <a:r>
              <a:rPr lang="en-US" sz="1200" b="0" i="0" u="none" strike="noStrike" kern="1200" baseline="0" dirty="0">
                <a:solidFill>
                  <a:schemeClr val="tx1"/>
                </a:solidFill>
                <a:latin typeface="+mn-lt"/>
                <a:ea typeface="+mn-ea"/>
                <a:cs typeface="+mn-cs"/>
              </a:rPr>
              <a:t>• If a child care provider realizes that a baby’s crying is a trigger for negative stress reactions, consider not providing care to infants.</a:t>
            </a:r>
            <a:endParaRPr lang="en-US" dirty="0"/>
          </a:p>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30</a:t>
            </a:fld>
            <a:endParaRPr lang="en-US"/>
          </a:p>
        </p:txBody>
      </p:sp>
    </p:spTree>
    <p:extLst>
      <p:ext uri="{BB962C8B-B14F-4D97-AF65-F5344CB8AC3E}">
        <p14:creationId xmlns:p14="http://schemas.microsoft.com/office/powerpoint/2010/main" val="1355850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3</a:t>
            </a:fld>
            <a:endParaRPr lang="en-US"/>
          </a:p>
        </p:txBody>
      </p:sp>
    </p:spTree>
    <p:extLst>
      <p:ext uri="{BB962C8B-B14F-4D97-AF65-F5344CB8AC3E}">
        <p14:creationId xmlns:p14="http://schemas.microsoft.com/office/powerpoint/2010/main" val="11212780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child care provider might be the first to notice if an infant has experienced abusive head trauma. In many cases there are no symptoms at all, but it’s important to be aware and respond so that the child can receive medical attention. </a:t>
            </a:r>
            <a:r>
              <a:rPr lang="en-US" sz="1800" dirty="0">
                <a:effectLst/>
                <a:latin typeface="Calibri" panose="020F0502020204030204" pitchFamily="34" charset="0"/>
                <a:ea typeface="Times New Roman" panose="02020603050405020304" pitchFamily="18" charset="0"/>
              </a:rPr>
              <a:t>Provide first aid, and call 9-1-1 for signs of severe abusive head trauma.</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4D93EC3-2D65-4DD9-A32A-8DC841B0B660}" type="slidenum">
              <a:rPr lang="en-US" smtClean="0"/>
              <a:t>32</a:t>
            </a:fld>
            <a:endParaRPr lang="en-US"/>
          </a:p>
        </p:txBody>
      </p:sp>
    </p:spTree>
    <p:extLst>
      <p:ext uri="{BB962C8B-B14F-4D97-AF65-F5344CB8AC3E}">
        <p14:creationId xmlns:p14="http://schemas.microsoft.com/office/powerpoint/2010/main" val="3271889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Even what seems to be a mild bump to the head can be serious. Children</a:t>
            </a:r>
            <a:r>
              <a:rPr lang="en-US" baseline="0" dirty="0"/>
              <a:t> recovering from a concussion may need adjustments to their activities. </a:t>
            </a:r>
            <a:endParaRPr lang="en-US" dirty="0"/>
          </a:p>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33</a:t>
            </a:fld>
            <a:endParaRPr lang="en-US"/>
          </a:p>
        </p:txBody>
      </p:sp>
    </p:spTree>
    <p:extLst>
      <p:ext uri="{BB962C8B-B14F-4D97-AF65-F5344CB8AC3E}">
        <p14:creationId xmlns:p14="http://schemas.microsoft.com/office/powerpoint/2010/main" val="1228471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34</a:t>
            </a:fld>
            <a:endParaRPr lang="en-US"/>
          </a:p>
        </p:txBody>
      </p:sp>
    </p:spTree>
    <p:extLst>
      <p:ext uri="{BB962C8B-B14F-4D97-AF65-F5344CB8AC3E}">
        <p14:creationId xmlns:p14="http://schemas.microsoft.com/office/powerpoint/2010/main" val="2158572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Refer to the CCHP Health and Safety Note </a:t>
            </a:r>
            <a:r>
              <a:rPr lang="en-US" sz="1200" b="0" i="1" u="none" strike="noStrike" kern="1200" baseline="0" dirty="0">
                <a:solidFill>
                  <a:schemeClr val="tx1"/>
                </a:solidFill>
                <a:latin typeface="+mn-lt"/>
                <a:ea typeface="+mn-ea"/>
                <a:cs typeface="+mn-cs"/>
              </a:rPr>
              <a:t>Child Abuse Prevention</a:t>
            </a:r>
            <a:endParaRPr lang="en-US" i="1" dirty="0"/>
          </a:p>
        </p:txBody>
      </p:sp>
      <p:sp>
        <p:nvSpPr>
          <p:cNvPr id="4" name="Slide Number Placeholder 3"/>
          <p:cNvSpPr>
            <a:spLocks noGrp="1"/>
          </p:cNvSpPr>
          <p:nvPr>
            <p:ph type="sldNum" sz="quarter" idx="10"/>
          </p:nvPr>
        </p:nvSpPr>
        <p:spPr/>
        <p:txBody>
          <a:bodyPr/>
          <a:lstStyle/>
          <a:p>
            <a:fld id="{A4D93EC3-2D65-4DD9-A32A-8DC841B0B660}" type="slidenum">
              <a:rPr lang="en-US" smtClean="0"/>
              <a:t>35</a:t>
            </a:fld>
            <a:endParaRPr lang="en-US"/>
          </a:p>
        </p:txBody>
      </p:sp>
    </p:spTree>
    <p:extLst>
      <p:ext uri="{BB962C8B-B14F-4D97-AF65-F5344CB8AC3E}">
        <p14:creationId xmlns:p14="http://schemas.microsoft.com/office/powerpoint/2010/main" val="3180148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Refer to the CCHP Health and Safety Note </a:t>
            </a:r>
            <a:r>
              <a:rPr lang="en-US" sz="1200" b="0" i="1" u="none" strike="noStrike" kern="1200" baseline="0" dirty="0">
                <a:solidFill>
                  <a:schemeClr val="tx1"/>
                </a:solidFill>
                <a:latin typeface="+mn-lt"/>
                <a:ea typeface="+mn-ea"/>
                <a:cs typeface="+mn-cs"/>
              </a:rPr>
              <a:t>Child Abuse Prevention</a:t>
            </a:r>
            <a:endParaRPr lang="en-US" i="1" dirty="0"/>
          </a:p>
        </p:txBody>
      </p:sp>
      <p:sp>
        <p:nvSpPr>
          <p:cNvPr id="4" name="Slide Number Placeholder 3"/>
          <p:cNvSpPr>
            <a:spLocks noGrp="1"/>
          </p:cNvSpPr>
          <p:nvPr>
            <p:ph type="sldNum" sz="quarter" idx="10"/>
          </p:nvPr>
        </p:nvSpPr>
        <p:spPr/>
        <p:txBody>
          <a:bodyPr/>
          <a:lstStyle/>
          <a:p>
            <a:fld id="{A4D93EC3-2D65-4DD9-A32A-8DC841B0B660}" type="slidenum">
              <a:rPr lang="en-US" smtClean="0"/>
              <a:t>36</a:t>
            </a:fld>
            <a:endParaRPr lang="en-US"/>
          </a:p>
        </p:txBody>
      </p:sp>
    </p:spTree>
    <p:extLst>
      <p:ext uri="{BB962C8B-B14F-4D97-AF65-F5344CB8AC3E}">
        <p14:creationId xmlns:p14="http://schemas.microsoft.com/office/powerpoint/2010/main" val="23383973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F7941E"/>
                </a:solidFill>
              </a:rPr>
              <a:t>You may be the biggest source of support and information to families</a:t>
            </a:r>
            <a:r>
              <a:rPr lang="en-US" baseline="0" dirty="0">
                <a:solidFill>
                  <a:srgbClr val="F7941E"/>
                </a:solidFill>
              </a:rPr>
              <a:t> a</a:t>
            </a:r>
            <a:r>
              <a:rPr lang="en-US" dirty="0">
                <a:solidFill>
                  <a:srgbClr val="F7941E"/>
                </a:solidFill>
              </a:rPr>
              <a:t>nd building</a:t>
            </a:r>
            <a:r>
              <a:rPr lang="en-US" baseline="0" dirty="0">
                <a:solidFill>
                  <a:srgbClr val="F7941E"/>
                </a:solidFill>
              </a:rPr>
              <a:t> community with other families provides extra support. </a:t>
            </a:r>
            <a:endParaRPr lang="en-US" dirty="0">
              <a:solidFill>
                <a:srgbClr val="F7941E"/>
              </a:solidFill>
            </a:endParaRPr>
          </a:p>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37</a:t>
            </a:fld>
            <a:endParaRPr lang="en-US"/>
          </a:p>
        </p:txBody>
      </p:sp>
    </p:spTree>
    <p:extLst>
      <p:ext uri="{BB962C8B-B14F-4D97-AF65-F5344CB8AC3E}">
        <p14:creationId xmlns:p14="http://schemas.microsoft.com/office/powerpoint/2010/main" val="3180148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Community</a:t>
            </a:r>
            <a:r>
              <a:rPr lang="en-US" baseline="0" dirty="0"/>
              <a:t> resources include: local First 5, local Health Department, local Social Services (Child Protective Services), warm lines, mental health services, local schools, and libraries.</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38</a:t>
            </a:fld>
            <a:endParaRPr lang="en-US"/>
          </a:p>
        </p:txBody>
      </p:sp>
    </p:spTree>
    <p:extLst>
      <p:ext uri="{BB962C8B-B14F-4D97-AF65-F5344CB8AC3E}">
        <p14:creationId xmlns:p14="http://schemas.microsoft.com/office/powerpoint/2010/main" val="3180148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You may be the first person to suspect abuse and neglect. Child care</a:t>
            </a:r>
            <a:r>
              <a:rPr lang="en-US" baseline="0" dirty="0"/>
              <a:t> providers are Mandated Reporters and must report known or suspected child abuse in order to protect the child. </a:t>
            </a:r>
            <a:r>
              <a:rPr lang="en-US" dirty="0"/>
              <a:t>CPS will investigate the situation and provide help and services to the child and family as needed.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39</a:t>
            </a:fld>
            <a:endParaRPr lang="en-US"/>
          </a:p>
        </p:txBody>
      </p:sp>
    </p:spTree>
    <p:extLst>
      <p:ext uri="{BB962C8B-B14F-4D97-AF65-F5344CB8AC3E}">
        <p14:creationId xmlns:p14="http://schemas.microsoft.com/office/powerpoint/2010/main" val="31801489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40</a:t>
            </a:fld>
            <a:endParaRPr lang="en-US"/>
          </a:p>
        </p:txBody>
      </p:sp>
    </p:spTree>
    <p:extLst>
      <p:ext uri="{BB962C8B-B14F-4D97-AF65-F5344CB8AC3E}">
        <p14:creationId xmlns:p14="http://schemas.microsoft.com/office/powerpoint/2010/main" val="755270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41</a:t>
            </a:fld>
            <a:endParaRPr lang="en-US"/>
          </a:p>
        </p:txBody>
      </p:sp>
    </p:spTree>
    <p:extLst>
      <p:ext uri="{BB962C8B-B14F-4D97-AF65-F5344CB8AC3E}">
        <p14:creationId xmlns:p14="http://schemas.microsoft.com/office/powerpoint/2010/main" val="3134821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Most injuries in child care settings are minor resulting in cuts, scrapes and bruises.  But severe injuries such as head injuries, broken bones, internal injuries,</a:t>
            </a:r>
          </a:p>
          <a:p>
            <a:r>
              <a:rPr lang="en-US" sz="1200" b="0" i="0" u="none" strike="noStrike" kern="1200" baseline="0" dirty="0">
                <a:solidFill>
                  <a:schemeClr val="tx1"/>
                </a:solidFill>
                <a:latin typeface="+mn-lt"/>
                <a:ea typeface="+mn-ea"/>
                <a:cs typeface="+mn-cs"/>
              </a:rPr>
              <a:t>dislocations, burns, or dental injuries can also occur. Injuries like poisoning, drowning, choking, and suffocation are of special concern because they are life threatening.</a:t>
            </a:r>
            <a:endParaRPr lang="en-US" dirty="0"/>
          </a:p>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4</a:t>
            </a:fld>
            <a:endParaRPr lang="en-US"/>
          </a:p>
        </p:txBody>
      </p:sp>
    </p:spTree>
    <p:extLst>
      <p:ext uri="{BB962C8B-B14F-4D97-AF65-F5344CB8AC3E}">
        <p14:creationId xmlns:p14="http://schemas.microsoft.com/office/powerpoint/2010/main" val="10812974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A4D93EC3-2D65-4DD9-A32A-8DC841B0B660}" type="slidenum">
              <a:rPr lang="en-US" smtClean="0"/>
              <a:t>42</a:t>
            </a:fld>
            <a:endParaRPr lang="en-US"/>
          </a:p>
        </p:txBody>
      </p:sp>
    </p:spTree>
    <p:extLst>
      <p:ext uri="{BB962C8B-B14F-4D97-AF65-F5344CB8AC3E}">
        <p14:creationId xmlns:p14="http://schemas.microsoft.com/office/powerpoint/2010/main" val="1777793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43</a:t>
            </a:fld>
            <a:endParaRPr lang="en-US"/>
          </a:p>
        </p:txBody>
      </p:sp>
    </p:spTree>
    <p:extLst>
      <p:ext uri="{BB962C8B-B14F-4D97-AF65-F5344CB8AC3E}">
        <p14:creationId xmlns:p14="http://schemas.microsoft.com/office/powerpoint/2010/main" val="17777935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Check</a:t>
            </a:r>
            <a:r>
              <a:rPr lang="en-US" baseline="0" dirty="0"/>
              <a:t> with your local Fire Marshal for more information on preventing fires.  See the California Child Care Disaster Plan for information on conducting drills in child care programs.</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44</a:t>
            </a:fld>
            <a:endParaRPr lang="en-US"/>
          </a:p>
        </p:txBody>
      </p:sp>
    </p:spTree>
    <p:extLst>
      <p:ext uri="{BB962C8B-B14F-4D97-AF65-F5344CB8AC3E}">
        <p14:creationId xmlns:p14="http://schemas.microsoft.com/office/powerpoint/2010/main" val="27282840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Heat waves are becoming more</a:t>
            </a:r>
            <a:r>
              <a:rPr lang="en-US" baseline="0" dirty="0"/>
              <a:t> common in California. Infants and young children are especially vulnerable to heat-related illness.</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45</a:t>
            </a:fld>
            <a:endParaRPr lang="en-US"/>
          </a:p>
        </p:txBody>
      </p:sp>
    </p:spTree>
    <p:extLst>
      <p:ext uri="{BB962C8B-B14F-4D97-AF65-F5344CB8AC3E}">
        <p14:creationId xmlns:p14="http://schemas.microsoft.com/office/powerpoint/2010/main" val="23264725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87000"/>
              </a:lnSpc>
              <a:spcBef>
                <a:spcPts val="0"/>
              </a:spcBef>
              <a:spcAft>
                <a:spcPts val="800"/>
              </a:spcAft>
            </a:pPr>
            <a:r>
              <a:rPr lang="en-US" sz="1800" b="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Hot Weather Emergencies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Notify families to pick up their children in the event you are unable to maintain a safe temperature inside your child care facility (</a:t>
            </a:r>
            <a:r>
              <a:rPr lang="en-US" sz="1800" dirty="0">
                <a:effectLst/>
                <a:latin typeface="Calibri" panose="020F0502020204030204" pitchFamily="34" charset="0"/>
                <a:ea typeface="Calibri" panose="020F0502020204030204" pitchFamily="34" charset="0"/>
                <a:cs typeface="TimesNewRoman"/>
              </a:rPr>
              <a:t>a maximum of 85 degrees F, in areas of extreme heat, a maximum of 20 degrees F less than the outside temperature). Reference: LIC PIN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4D93EC3-2D65-4DD9-A32A-8DC841B0B660}" type="slidenum">
              <a:rPr lang="en-US" smtClean="0"/>
              <a:t>46</a:t>
            </a:fld>
            <a:endParaRPr lang="en-US"/>
          </a:p>
        </p:txBody>
      </p:sp>
    </p:spTree>
    <p:extLst>
      <p:ext uri="{BB962C8B-B14F-4D97-AF65-F5344CB8AC3E}">
        <p14:creationId xmlns:p14="http://schemas.microsoft.com/office/powerpoint/2010/main" val="1671111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47</a:t>
            </a:fld>
            <a:endParaRPr lang="en-US"/>
          </a:p>
        </p:txBody>
      </p:sp>
    </p:spTree>
    <p:extLst>
      <p:ext uri="{BB962C8B-B14F-4D97-AF65-F5344CB8AC3E}">
        <p14:creationId xmlns:p14="http://schemas.microsoft.com/office/powerpoint/2010/main" val="1445310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Foods, toys</a:t>
            </a:r>
            <a:r>
              <a:rPr lang="en-US" baseline="0" dirty="0"/>
              <a:t>, and objects can be choking hazards. </a:t>
            </a:r>
            <a:r>
              <a:rPr lang="en-US" dirty="0"/>
              <a:t>How many choking</a:t>
            </a:r>
            <a:r>
              <a:rPr lang="en-US" baseline="0" dirty="0"/>
              <a:t> hazards can you see in the picture?  Keep a watchful eye for choking hazards, and keep them out of children’s reach. </a:t>
            </a:r>
            <a:r>
              <a:rPr lang="en-US" sz="1200" b="0" i="0" u="none" strike="noStrike" kern="1200" baseline="0" dirty="0">
                <a:solidFill>
                  <a:schemeClr val="tx1"/>
                </a:solidFill>
                <a:latin typeface="+mn-lt"/>
                <a:ea typeface="+mn-ea"/>
                <a:cs typeface="+mn-cs"/>
              </a:rPr>
              <a:t>Objects smaller than 1 1/4" in diameter should not be accessible to children who put things in their mouths. </a:t>
            </a:r>
            <a:r>
              <a:rPr lang="en-US" baseline="0" dirty="0"/>
              <a:t>Demonstrate the use of a “”choke tube”.</a:t>
            </a:r>
          </a:p>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48</a:t>
            </a:fld>
            <a:endParaRPr lang="en-US"/>
          </a:p>
        </p:txBody>
      </p:sp>
    </p:spTree>
    <p:extLst>
      <p:ext uri="{BB962C8B-B14F-4D97-AF65-F5344CB8AC3E}">
        <p14:creationId xmlns:p14="http://schemas.microsoft.com/office/powerpoint/2010/main" val="303501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Check toys and equipment regularly for small parts that may break off, such as eyes and noses on stuffed animals, buttons on doll clothes.</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49</a:t>
            </a:fld>
            <a:endParaRPr lang="en-US"/>
          </a:p>
        </p:txBody>
      </p:sp>
    </p:spTree>
    <p:extLst>
      <p:ext uri="{BB962C8B-B14F-4D97-AF65-F5344CB8AC3E}">
        <p14:creationId xmlns:p14="http://schemas.microsoft.com/office/powerpoint/2010/main" val="26063573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 aware of the needs and protections for children with developmental delays, swallowing or other disabilities.</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50</a:t>
            </a:fld>
            <a:endParaRPr lang="en-US"/>
          </a:p>
        </p:txBody>
      </p:sp>
    </p:spTree>
    <p:extLst>
      <p:ext uri="{BB962C8B-B14F-4D97-AF65-F5344CB8AC3E}">
        <p14:creationId xmlns:p14="http://schemas.microsoft.com/office/powerpoint/2010/main" val="40056202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Although many injuries resulting from falls are minor (cuts and scrapes), many others such as heavy bleeding, broken bones, and head and eye injuries will be more severe and could be potentially life-threatening. Ask for examples of different kinds of falls at different ages/developmental stages. </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51</a:t>
            </a:fld>
            <a:endParaRPr lang="en-US"/>
          </a:p>
        </p:txBody>
      </p:sp>
    </p:spTree>
    <p:extLst>
      <p:ext uri="{BB962C8B-B14F-4D97-AF65-F5344CB8AC3E}">
        <p14:creationId xmlns:p14="http://schemas.microsoft.com/office/powerpoint/2010/main" val="397151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Growing children are at risk for injuries as they develop new physical, mental, and emotional abilities. They grow quickly and want to test and master their</a:t>
            </a:r>
          </a:p>
          <a:p>
            <a:r>
              <a:rPr lang="en-US" sz="1200" b="0" i="0" u="none" strike="noStrike" kern="1200" baseline="0" dirty="0">
                <a:solidFill>
                  <a:schemeClr val="tx1"/>
                </a:solidFill>
                <a:latin typeface="+mn-lt"/>
                <a:ea typeface="+mn-ea"/>
                <a:cs typeface="+mn-cs"/>
              </a:rPr>
              <a:t>skills and environment. Their curiosity, fearlessness and lack of safety knowledge put them at risk of attempting actions for which they may lack the skills and physical capabilities. The type of injuries that may occur are related to their development.</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5</a:t>
            </a:fld>
            <a:endParaRPr lang="en-US"/>
          </a:p>
        </p:txBody>
      </p:sp>
    </p:spTree>
    <p:extLst>
      <p:ext uri="{BB962C8B-B14F-4D97-AF65-F5344CB8AC3E}">
        <p14:creationId xmlns:p14="http://schemas.microsoft.com/office/powerpoint/2010/main" val="7073593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(Baby walkers are outlawed in child care.)</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52</a:t>
            </a:fld>
            <a:endParaRPr lang="en-US"/>
          </a:p>
        </p:txBody>
      </p:sp>
    </p:spTree>
    <p:extLst>
      <p:ext uri="{BB962C8B-B14F-4D97-AF65-F5344CB8AC3E}">
        <p14:creationId xmlns:p14="http://schemas.microsoft.com/office/powerpoint/2010/main" val="28925275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Provide shock absorbent surfaces (rubber, sand, pea gravel, wood chips) and appropriate fall zones</a:t>
            </a:r>
            <a:r>
              <a:rPr lang="en-US" baseline="0" dirty="0"/>
              <a:t> for climbing structures.</a:t>
            </a:r>
            <a:endParaRPr lang="en-US" dirty="0"/>
          </a:p>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53</a:t>
            </a:fld>
            <a:endParaRPr lang="en-US"/>
          </a:p>
        </p:txBody>
      </p:sp>
    </p:spTree>
    <p:extLst>
      <p:ext uri="{BB962C8B-B14F-4D97-AF65-F5344CB8AC3E}">
        <p14:creationId xmlns:p14="http://schemas.microsoft.com/office/powerpoint/2010/main" val="17084525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Remember, children are naturally active and playful.  You can encourage healthy physical activity while taking steps to reduce the risk of falls. </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54</a:t>
            </a:fld>
            <a:endParaRPr lang="en-US"/>
          </a:p>
        </p:txBody>
      </p:sp>
    </p:spTree>
    <p:extLst>
      <p:ext uri="{BB962C8B-B14F-4D97-AF65-F5344CB8AC3E}">
        <p14:creationId xmlns:p14="http://schemas.microsoft.com/office/powerpoint/2010/main" val="332714258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used with permission of California Poison Control </a:t>
            </a:r>
          </a:p>
        </p:txBody>
      </p:sp>
      <p:sp>
        <p:nvSpPr>
          <p:cNvPr id="4" name="Slide Number Placeholder 3"/>
          <p:cNvSpPr>
            <a:spLocks noGrp="1"/>
          </p:cNvSpPr>
          <p:nvPr>
            <p:ph type="sldNum" sz="quarter" idx="10"/>
          </p:nvPr>
        </p:nvSpPr>
        <p:spPr/>
        <p:txBody>
          <a:bodyPr/>
          <a:lstStyle/>
          <a:p>
            <a:fld id="{A4D93EC3-2D65-4DD9-A32A-8DC841B0B660}" type="slidenum">
              <a:rPr lang="en-US" smtClean="0"/>
              <a:t>55</a:t>
            </a:fld>
            <a:endParaRPr lang="en-US"/>
          </a:p>
        </p:txBody>
      </p:sp>
    </p:spTree>
    <p:extLst>
      <p:ext uri="{BB962C8B-B14F-4D97-AF65-F5344CB8AC3E}">
        <p14:creationId xmlns:p14="http://schemas.microsoft.com/office/powerpoint/2010/main" val="9427847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used with permission of California Poison Control.</a:t>
            </a:r>
          </a:p>
        </p:txBody>
      </p:sp>
      <p:sp>
        <p:nvSpPr>
          <p:cNvPr id="4" name="Slide Number Placeholder 3"/>
          <p:cNvSpPr>
            <a:spLocks noGrp="1"/>
          </p:cNvSpPr>
          <p:nvPr>
            <p:ph type="sldNum" sz="quarter" idx="10"/>
          </p:nvPr>
        </p:nvSpPr>
        <p:spPr/>
        <p:txBody>
          <a:bodyPr/>
          <a:lstStyle/>
          <a:p>
            <a:fld id="{A4D93EC3-2D65-4DD9-A32A-8DC841B0B660}" type="slidenum">
              <a:rPr lang="en-US" smtClean="0"/>
              <a:t>56</a:t>
            </a:fld>
            <a:endParaRPr lang="en-US"/>
          </a:p>
        </p:txBody>
      </p:sp>
    </p:spTree>
    <p:extLst>
      <p:ext uri="{BB962C8B-B14F-4D97-AF65-F5344CB8AC3E}">
        <p14:creationId xmlns:p14="http://schemas.microsoft.com/office/powerpoint/2010/main" val="12419466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a:t>
            </a:r>
            <a:r>
              <a:rPr lang="en-US" baseline="0" dirty="0"/>
              <a:t> can order refrigerator magnets with the poison control number from the Poison Control Center free of charge.  </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57</a:t>
            </a:fld>
            <a:endParaRPr lang="en-US"/>
          </a:p>
        </p:txBody>
      </p:sp>
    </p:spTree>
    <p:extLst>
      <p:ext uri="{BB962C8B-B14F-4D97-AF65-F5344CB8AC3E}">
        <p14:creationId xmlns:p14="http://schemas.microsoft.com/office/powerpoint/2010/main" val="5460094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58</a:t>
            </a:fld>
            <a:endParaRPr lang="en-US"/>
          </a:p>
        </p:txBody>
      </p:sp>
    </p:spTree>
    <p:extLst>
      <p:ext uri="{BB962C8B-B14F-4D97-AF65-F5344CB8AC3E}">
        <p14:creationId xmlns:p14="http://schemas.microsoft.com/office/powerpoint/2010/main" val="41732488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xfrm>
            <a:off x="381000" y="685800"/>
            <a:ext cx="6096000" cy="3429000"/>
          </a:xfrm>
          <a:ln/>
        </p:spPr>
      </p:sp>
      <p:sp>
        <p:nvSpPr>
          <p:cNvPr id="8195" name="Notes Placeholder 2"/>
          <p:cNvSpPr>
            <a:spLocks noGrp="1"/>
          </p:cNvSpPr>
          <p:nvPr>
            <p:ph type="body" idx="1"/>
          </p:nvPr>
        </p:nvSpPr>
        <p:spPr>
          <a:noFill/>
        </p:spPr>
        <p:txBody>
          <a:bodyPr/>
          <a:lstStyle/>
          <a:p>
            <a:pPr eaLnBrk="1" hangingPunct="1"/>
            <a:endParaRPr lang="en-US" altLang="en-US" dirty="0">
              <a:latin typeface="Arial" panose="020B0604020202020204" pitchFamily="34" charset="0"/>
            </a:endParaRPr>
          </a:p>
        </p:txBody>
      </p:sp>
      <p:sp>
        <p:nvSpPr>
          <p:cNvPr id="8196"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3EE052B-6C7D-4070-A487-21B6A0FCD175}" type="slidenum">
              <a:rPr lang="en-US" altLang="en-US"/>
              <a:pPr/>
              <a:t>59</a:t>
            </a:fld>
            <a:endParaRPr lang="en-US" altLang="en-US"/>
          </a:p>
        </p:txBody>
      </p:sp>
    </p:spTree>
    <p:extLst>
      <p:ext uri="{BB962C8B-B14F-4D97-AF65-F5344CB8AC3E}">
        <p14:creationId xmlns:p14="http://schemas.microsoft.com/office/powerpoint/2010/main" val="395150247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381000" y="685800"/>
            <a:ext cx="6096000" cy="3429000"/>
          </a:xfrm>
          <a:ln/>
        </p:spPr>
      </p:sp>
      <p:sp>
        <p:nvSpPr>
          <p:cNvPr id="10243" name="Notes Placeholder 2"/>
          <p:cNvSpPr>
            <a:spLocks noGrp="1"/>
          </p:cNvSpPr>
          <p:nvPr>
            <p:ph type="body" idx="1"/>
          </p:nvPr>
        </p:nvSpPr>
        <p:spPr>
          <a:noFill/>
        </p:spPr>
        <p:txBody>
          <a:bodyPr/>
          <a:lstStyle/>
          <a:p>
            <a:pPr eaLnBrk="1" hangingPunct="1"/>
            <a:endParaRPr lang="en-US" altLang="en-US">
              <a:latin typeface="Arial" panose="020B0604020202020204" pitchFamily="34" charset="0"/>
            </a:endParaRPr>
          </a:p>
        </p:txBody>
      </p:sp>
      <p:sp>
        <p:nvSpPr>
          <p:cNvPr id="10244"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DC9A018-C5EC-4F22-A9C4-54C6CA3F8A4C}" type="slidenum">
              <a:rPr lang="en-US" altLang="en-US"/>
              <a:pPr/>
              <a:t>60</a:t>
            </a:fld>
            <a:endParaRPr lang="en-US" altLang="en-US"/>
          </a:p>
        </p:txBody>
      </p:sp>
    </p:spTree>
    <p:extLst>
      <p:ext uri="{BB962C8B-B14F-4D97-AF65-F5344CB8AC3E}">
        <p14:creationId xmlns:p14="http://schemas.microsoft.com/office/powerpoint/2010/main" val="18724726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381000" y="685800"/>
            <a:ext cx="6096000" cy="3429000"/>
          </a:xfrm>
          <a:ln/>
        </p:spPr>
      </p:sp>
      <p:sp>
        <p:nvSpPr>
          <p:cNvPr id="12291" name="Notes Placeholder 2"/>
          <p:cNvSpPr>
            <a:spLocks noGrp="1"/>
          </p:cNvSpPr>
          <p:nvPr>
            <p:ph type="body" idx="1"/>
          </p:nvPr>
        </p:nvSpPr>
        <p:spPr>
          <a:noFill/>
        </p:spPr>
        <p:txBody>
          <a:bodyPr/>
          <a:lstStyle/>
          <a:p>
            <a:r>
              <a:rPr lang="en-US" altLang="en-US" dirty="0">
                <a:latin typeface="Arial" panose="020B0604020202020204" pitchFamily="34" charset="0"/>
              </a:rPr>
              <a:t>Good nutrition with sources of iron</a:t>
            </a:r>
            <a:r>
              <a:rPr lang="en-US" altLang="en-US" baseline="0" dirty="0">
                <a:latin typeface="Arial" panose="020B0604020202020204" pitchFamily="34" charset="0"/>
              </a:rPr>
              <a:t> and vitamin C protects children from absorbing lead.  More information on nutrition can be found in the Nutrition content of this class.</a:t>
            </a:r>
            <a:endParaRPr lang="en-US" altLang="en-US" dirty="0">
              <a:latin typeface="Arial" panose="020B0604020202020204" pitchFamily="34" charset="0"/>
            </a:endParaRPr>
          </a:p>
        </p:txBody>
      </p:sp>
      <p:sp>
        <p:nvSpPr>
          <p:cNvPr id="12292" name="Slide Number Placeholder 3"/>
          <p:cNvSpPr>
            <a:spLocks noGrp="1"/>
          </p:cNvSpPr>
          <p:nvPr>
            <p:ph type="sldNum" sz="quarter" idx="5"/>
          </p:nvPr>
        </p:nvSpPr>
        <p:spPr>
          <a:noFill/>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38EEBDD-7643-4014-BB84-887336BC947D}" type="slidenum">
              <a:rPr lang="en-US" altLang="en-US"/>
              <a:pPr/>
              <a:t>61</a:t>
            </a:fld>
            <a:endParaRPr lang="en-US" altLang="en-US"/>
          </a:p>
        </p:txBody>
      </p:sp>
    </p:spTree>
    <p:extLst>
      <p:ext uri="{BB962C8B-B14F-4D97-AF65-F5344CB8AC3E}">
        <p14:creationId xmlns:p14="http://schemas.microsoft.com/office/powerpoint/2010/main" val="3391136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Have participants work in small groups or pairs to predict</a:t>
            </a:r>
            <a:r>
              <a:rPr lang="en-US" baseline="0" dirty="0"/>
              <a:t> what injuries may occur at this developmental stage.</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6</a:t>
            </a:fld>
            <a:endParaRPr lang="en-US"/>
          </a:p>
        </p:txBody>
      </p:sp>
    </p:spTree>
    <p:extLst>
      <p:ext uri="{BB962C8B-B14F-4D97-AF65-F5344CB8AC3E}">
        <p14:creationId xmlns:p14="http://schemas.microsoft.com/office/powerpoint/2010/main" val="6494417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Risk factors for lead poisoning include </a:t>
            </a:r>
            <a:r>
              <a:rPr lang="en-US" sz="1200" kern="1200" dirty="0">
                <a:solidFill>
                  <a:schemeClr val="tx1"/>
                </a:solidFill>
                <a:effectLst/>
                <a:latin typeface="+mn-lt"/>
                <a:ea typeface="+mn-ea"/>
                <a:cs typeface="+mn-cs"/>
              </a:rPr>
              <a:t>living in a building built before 1978 that has peeling or chipped paint or has recently been </a:t>
            </a:r>
            <a:r>
              <a:rPr lang="en-US" sz="1200" kern="1200">
                <a:solidFill>
                  <a:schemeClr val="tx1"/>
                </a:solidFill>
                <a:effectLst/>
                <a:latin typeface="+mn-lt"/>
                <a:ea typeface="+mn-ea"/>
                <a:cs typeface="+mn-cs"/>
              </a:rPr>
              <a:t>remodeled or </a:t>
            </a:r>
            <a:r>
              <a:rPr lang="en-US" sz="1200" kern="1200" dirty="0">
                <a:solidFill>
                  <a:schemeClr val="tx1"/>
                </a:solidFill>
                <a:effectLst/>
                <a:latin typeface="+mn-lt"/>
                <a:ea typeface="+mn-ea"/>
                <a:cs typeface="+mn-cs"/>
              </a:rPr>
              <a:t>having recently moved from a country with high levels of environmental lead.</a:t>
            </a:r>
            <a:endParaRPr lang="en-US" dirty="0"/>
          </a:p>
        </p:txBody>
      </p:sp>
      <p:sp>
        <p:nvSpPr>
          <p:cNvPr id="4" name="Slide Number Placeholder 3"/>
          <p:cNvSpPr>
            <a:spLocks noGrp="1"/>
          </p:cNvSpPr>
          <p:nvPr>
            <p:ph type="sldNum" sz="quarter" idx="10"/>
          </p:nvPr>
        </p:nvSpPr>
        <p:spPr/>
        <p:txBody>
          <a:bodyPr/>
          <a:lstStyle/>
          <a:p>
            <a:fld id="{C11D5CB6-8D94-4FFC-B51B-2597A49243AC}" type="slidenum">
              <a:rPr lang="en-US" smtClean="0"/>
              <a:t>62</a:t>
            </a:fld>
            <a:endParaRPr lang="en-US"/>
          </a:p>
        </p:txBody>
      </p:sp>
    </p:spTree>
    <p:extLst>
      <p:ext uri="{BB962C8B-B14F-4D97-AF65-F5344CB8AC3E}">
        <p14:creationId xmlns:p14="http://schemas.microsoft.com/office/powerpoint/2010/main" val="28605207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*High friction areas like windows and doors are more prone to creating dust.</a:t>
            </a:r>
          </a:p>
        </p:txBody>
      </p:sp>
      <p:sp>
        <p:nvSpPr>
          <p:cNvPr id="4" name="Slide Number Placeholder 3"/>
          <p:cNvSpPr>
            <a:spLocks noGrp="1"/>
          </p:cNvSpPr>
          <p:nvPr>
            <p:ph type="sldNum" sz="quarter" idx="10"/>
          </p:nvPr>
        </p:nvSpPr>
        <p:spPr/>
        <p:txBody>
          <a:bodyPr/>
          <a:lstStyle/>
          <a:p>
            <a:fld id="{C11D5CB6-8D94-4FFC-B51B-2597A49243AC}" type="slidenum">
              <a:rPr lang="en-US" smtClean="0"/>
              <a:t>63</a:t>
            </a:fld>
            <a:endParaRPr lang="en-US"/>
          </a:p>
        </p:txBody>
      </p:sp>
    </p:spTree>
    <p:extLst>
      <p:ext uri="{BB962C8B-B14F-4D97-AF65-F5344CB8AC3E}">
        <p14:creationId xmlns:p14="http://schemas.microsoft.com/office/powerpoint/2010/main" val="21524788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Family</a:t>
            </a:r>
            <a:r>
              <a:rPr lang="en-US" baseline="0" dirty="0"/>
              <a:t> Child Care Homes and Centers are required to provide lead poisoning prevention information to parents. This handout is available in many languages on the CCL website.</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67</a:t>
            </a:fld>
            <a:endParaRPr lang="en-US"/>
          </a:p>
        </p:txBody>
      </p:sp>
    </p:spTree>
    <p:extLst>
      <p:ext uri="{BB962C8B-B14F-4D97-AF65-F5344CB8AC3E}">
        <p14:creationId xmlns:p14="http://schemas.microsoft.com/office/powerpoint/2010/main" val="8018558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D93EC3-2D65-4DD9-A32A-8DC841B0B660}" type="slidenum">
              <a:rPr lang="en-US" smtClean="0"/>
              <a:t>70</a:t>
            </a:fld>
            <a:endParaRPr lang="en-US"/>
          </a:p>
        </p:txBody>
      </p:sp>
    </p:spTree>
    <p:extLst>
      <p:ext uri="{BB962C8B-B14F-4D97-AF65-F5344CB8AC3E}">
        <p14:creationId xmlns:p14="http://schemas.microsoft.com/office/powerpoint/2010/main" val="17630677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*Certified</a:t>
            </a:r>
            <a:r>
              <a:rPr lang="en-US" baseline="0" dirty="0"/>
              <a:t> lead professionals have special training in lead-safe practices.</a:t>
            </a:r>
            <a:endParaRPr lang="en-US" dirty="0"/>
          </a:p>
          <a:p>
            <a:endParaRPr lang="en-US" dirty="0"/>
          </a:p>
        </p:txBody>
      </p:sp>
      <p:sp>
        <p:nvSpPr>
          <p:cNvPr id="4" name="Slide Number Placeholder 3"/>
          <p:cNvSpPr>
            <a:spLocks noGrp="1"/>
          </p:cNvSpPr>
          <p:nvPr>
            <p:ph type="sldNum" sz="quarter" idx="5"/>
          </p:nvPr>
        </p:nvSpPr>
        <p:spPr/>
        <p:txBody>
          <a:bodyPr/>
          <a:lstStyle/>
          <a:p>
            <a:fld id="{A4D93EC3-2D65-4DD9-A32A-8DC841B0B660}" type="slidenum">
              <a:rPr lang="en-US" smtClean="0"/>
              <a:t>72</a:t>
            </a:fld>
            <a:endParaRPr lang="en-US"/>
          </a:p>
        </p:txBody>
      </p:sp>
    </p:spTree>
    <p:extLst>
      <p:ext uri="{BB962C8B-B14F-4D97-AF65-F5344CB8AC3E}">
        <p14:creationId xmlns:p14="http://schemas.microsoft.com/office/powerpoint/2010/main" val="21734978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Calibri" panose="020F0502020204030204" pitchFamily="34" charset="0"/>
              </a:rPr>
              <a:t>Test kits for pottery are available in hardware stores. </a:t>
            </a:r>
            <a:r>
              <a:rPr lang="en-US" sz="1200" u="sng" kern="1200" dirty="0">
                <a:solidFill>
                  <a:schemeClr val="tx1"/>
                </a:solidFill>
                <a:effectLst/>
                <a:latin typeface="+mn-lt"/>
                <a:ea typeface="+mn-ea"/>
                <a:cs typeface="+mn-cs"/>
                <a:hlinkClick r:id="rId3"/>
              </a:rPr>
              <a:t>EPA's Lead Renovation, Repair and Painting Rule</a:t>
            </a:r>
            <a:r>
              <a:rPr lang="en-US" sz="1200" kern="1200" dirty="0">
                <a:solidFill>
                  <a:schemeClr val="tx1"/>
                </a:solidFill>
                <a:effectLst/>
                <a:latin typeface="+mn-lt"/>
                <a:ea typeface="+mn-ea"/>
                <a:cs typeface="+mn-cs"/>
              </a:rPr>
              <a:t> (RRP Rule) requires that child care facilities and pre-schools built before 1978 use firms certified in lead-safe practices for renovation, repair, or painting projects that disturb lead-based paint. CDPH maintains an up to date </a:t>
            </a:r>
            <a:r>
              <a:rPr lang="en-US" sz="1200" u="sng" kern="1200" dirty="0">
                <a:solidFill>
                  <a:schemeClr val="tx1"/>
                </a:solidFill>
                <a:effectLst/>
                <a:latin typeface="+mn-lt"/>
                <a:ea typeface="+mn-ea"/>
                <a:cs typeface="+mn-cs"/>
                <a:hlinkClick r:id="rId4"/>
              </a:rPr>
              <a:t>list of professionals it certifies</a:t>
            </a:r>
            <a:r>
              <a:rPr lang="en-US" sz="1200" kern="1200" dirty="0">
                <a:solidFill>
                  <a:schemeClr val="tx1"/>
                </a:solidFill>
                <a:effectLst/>
                <a:latin typeface="+mn-lt"/>
                <a:ea typeface="+mn-ea"/>
                <a:cs typeface="+mn-cs"/>
              </a:rPr>
              <a:t> for lead-related construction in California. </a:t>
            </a:r>
            <a:endParaRPr lang="en-US" altLang="en-US" sz="1200"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A4D93EC3-2D65-4DD9-A32A-8DC841B0B660}" type="slidenum">
              <a:rPr lang="en-US" smtClean="0"/>
              <a:t>73</a:t>
            </a:fld>
            <a:endParaRPr lang="en-US"/>
          </a:p>
        </p:txBody>
      </p:sp>
    </p:spTree>
    <p:extLst>
      <p:ext uri="{BB962C8B-B14F-4D97-AF65-F5344CB8AC3E}">
        <p14:creationId xmlns:p14="http://schemas.microsoft.com/office/powerpoint/2010/main" val="426434337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76</a:t>
            </a:fld>
            <a:endParaRPr lang="en-US"/>
          </a:p>
        </p:txBody>
      </p:sp>
    </p:spTree>
    <p:extLst>
      <p:ext uri="{BB962C8B-B14F-4D97-AF65-F5344CB8AC3E}">
        <p14:creationId xmlns:p14="http://schemas.microsoft.com/office/powerpoint/2010/main" val="1296056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Young children are “top heavy” and can fall into a bucket and drown.</a:t>
            </a:r>
          </a:p>
        </p:txBody>
      </p:sp>
      <p:sp>
        <p:nvSpPr>
          <p:cNvPr id="4" name="Slide Number Placeholder 3"/>
          <p:cNvSpPr>
            <a:spLocks noGrp="1"/>
          </p:cNvSpPr>
          <p:nvPr>
            <p:ph type="sldNum" sz="quarter" idx="10"/>
          </p:nvPr>
        </p:nvSpPr>
        <p:spPr/>
        <p:txBody>
          <a:bodyPr/>
          <a:lstStyle/>
          <a:p>
            <a:fld id="{A4D93EC3-2D65-4DD9-A32A-8DC841B0B660}" type="slidenum">
              <a:rPr lang="en-US" smtClean="0"/>
              <a:t>77</a:t>
            </a:fld>
            <a:endParaRPr lang="en-US"/>
          </a:p>
        </p:txBody>
      </p:sp>
    </p:spTree>
    <p:extLst>
      <p:ext uri="{BB962C8B-B14F-4D97-AF65-F5344CB8AC3E}">
        <p14:creationId xmlns:p14="http://schemas.microsoft.com/office/powerpoint/2010/main" val="33662648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78</a:t>
            </a:fld>
            <a:endParaRPr lang="en-US"/>
          </a:p>
        </p:txBody>
      </p:sp>
    </p:spTree>
    <p:extLst>
      <p:ext uri="{BB962C8B-B14F-4D97-AF65-F5344CB8AC3E}">
        <p14:creationId xmlns:p14="http://schemas.microsoft.com/office/powerpoint/2010/main" val="8288123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Portable wading pools are not recommended for child care programs.</a:t>
            </a:r>
          </a:p>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79</a:t>
            </a:fld>
            <a:endParaRPr lang="en-US"/>
          </a:p>
        </p:txBody>
      </p:sp>
    </p:spTree>
    <p:extLst>
      <p:ext uri="{BB962C8B-B14F-4D97-AF65-F5344CB8AC3E}">
        <p14:creationId xmlns:p14="http://schemas.microsoft.com/office/powerpoint/2010/main" val="1773315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Have participants work in small groups or pairs to predict</a:t>
            </a:r>
            <a:r>
              <a:rPr lang="en-US" baseline="0" dirty="0"/>
              <a:t> what injuries may occur at this developmental stage.</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7</a:t>
            </a:fld>
            <a:endParaRPr lang="en-US"/>
          </a:p>
        </p:txBody>
      </p:sp>
    </p:spTree>
    <p:extLst>
      <p:ext uri="{BB962C8B-B14F-4D97-AF65-F5344CB8AC3E}">
        <p14:creationId xmlns:p14="http://schemas.microsoft.com/office/powerpoint/2010/main" val="27476474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After experiencing a disaster—whether it is a flood, earthquake, fire, pandemic, or human caused event, children may react in ways that are difficult to understand.</a:t>
            </a:r>
            <a:endParaRPr lang="en-US" dirty="0"/>
          </a:p>
          <a:p>
            <a:r>
              <a:rPr lang="en-US" dirty="0"/>
              <a:t>Refer to the CCHP Health and Safety Note, Young Children and Disasters</a:t>
            </a:r>
          </a:p>
        </p:txBody>
      </p:sp>
      <p:sp>
        <p:nvSpPr>
          <p:cNvPr id="4" name="Slide Number Placeholder 3"/>
          <p:cNvSpPr>
            <a:spLocks noGrp="1"/>
          </p:cNvSpPr>
          <p:nvPr>
            <p:ph type="sldNum" sz="quarter" idx="10"/>
          </p:nvPr>
        </p:nvSpPr>
        <p:spPr/>
        <p:txBody>
          <a:bodyPr/>
          <a:lstStyle/>
          <a:p>
            <a:fld id="{A4D93EC3-2D65-4DD9-A32A-8DC841B0B660}" type="slidenum">
              <a:rPr lang="en-US" smtClean="0"/>
              <a:t>80</a:t>
            </a:fld>
            <a:endParaRPr lang="en-US"/>
          </a:p>
        </p:txBody>
      </p:sp>
    </p:spTree>
    <p:extLst>
      <p:ext uri="{BB962C8B-B14F-4D97-AF65-F5344CB8AC3E}">
        <p14:creationId xmlns:p14="http://schemas.microsoft.com/office/powerpoint/2010/main" val="17831851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81</a:t>
            </a:fld>
            <a:endParaRPr lang="en-US"/>
          </a:p>
        </p:txBody>
      </p:sp>
    </p:spTree>
    <p:extLst>
      <p:ext uri="{BB962C8B-B14F-4D97-AF65-F5344CB8AC3E}">
        <p14:creationId xmlns:p14="http://schemas.microsoft.com/office/powerpoint/2010/main" val="22904365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82</a:t>
            </a:fld>
            <a:endParaRPr lang="en-US"/>
          </a:p>
        </p:txBody>
      </p:sp>
    </p:spTree>
    <p:extLst>
      <p:ext uri="{BB962C8B-B14F-4D97-AF65-F5344CB8AC3E}">
        <p14:creationId xmlns:p14="http://schemas.microsoft.com/office/powerpoint/2010/main" val="229043655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83</a:t>
            </a:fld>
            <a:endParaRPr lang="en-US"/>
          </a:p>
        </p:txBody>
      </p:sp>
    </p:spTree>
    <p:extLst>
      <p:ext uri="{BB962C8B-B14F-4D97-AF65-F5344CB8AC3E}">
        <p14:creationId xmlns:p14="http://schemas.microsoft.com/office/powerpoint/2010/main" val="7846066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84</a:t>
            </a:fld>
            <a:endParaRPr lang="en-US"/>
          </a:p>
        </p:txBody>
      </p:sp>
    </p:spTree>
    <p:extLst>
      <p:ext uri="{BB962C8B-B14F-4D97-AF65-F5344CB8AC3E}">
        <p14:creationId xmlns:p14="http://schemas.microsoft.com/office/powerpoint/2010/main" val="5587225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Child Passenger Safety Laws must be posted in licensed child care centers.</a:t>
            </a:r>
          </a:p>
          <a:p>
            <a:r>
              <a:rPr lang="en-US" dirty="0"/>
              <a:t>You can find this</a:t>
            </a:r>
            <a:r>
              <a:rPr lang="en-US" baseline="0" dirty="0"/>
              <a:t> poster on the Child Passenger Safety web page of the CDPH website. www.cdph.ca.gov/Programs/CCDPHP/DCDIC/SACB/Pages/ChildPassengerSafety(CPS)InCalifornia.aspx   </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85</a:t>
            </a:fld>
            <a:endParaRPr lang="en-US"/>
          </a:p>
        </p:txBody>
      </p:sp>
    </p:spTree>
    <p:extLst>
      <p:ext uri="{BB962C8B-B14F-4D97-AF65-F5344CB8AC3E}">
        <p14:creationId xmlns:p14="http://schemas.microsoft.com/office/powerpoint/2010/main" val="16263549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Sadly, every year children die after being left in a car that gets too hot. </a:t>
            </a:r>
            <a:r>
              <a:rPr lang="en-US" dirty="0"/>
              <a:t>Some</a:t>
            </a:r>
            <a:r>
              <a:rPr lang="en-US" baseline="0" dirty="0"/>
              <a:t> motor vehicle accidents happen when the car is not moving or the child is not even in the car.  Follow these safety tips to keep children safe in and around cars. </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86</a:t>
            </a:fld>
            <a:endParaRPr lang="en-US"/>
          </a:p>
        </p:txBody>
      </p:sp>
    </p:spTree>
    <p:extLst>
      <p:ext uri="{BB962C8B-B14F-4D97-AF65-F5344CB8AC3E}">
        <p14:creationId xmlns:p14="http://schemas.microsoft.com/office/powerpoint/2010/main" val="56049251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87</a:t>
            </a:fld>
            <a:endParaRPr lang="en-US"/>
          </a:p>
        </p:txBody>
      </p:sp>
    </p:spTree>
    <p:extLst>
      <p:ext uri="{BB962C8B-B14F-4D97-AF65-F5344CB8AC3E}">
        <p14:creationId xmlns:p14="http://schemas.microsoft.com/office/powerpoint/2010/main" val="27397903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Tip:  A field trip</a:t>
            </a:r>
            <a:r>
              <a:rPr lang="en-US" baseline="0" dirty="0"/>
              <a:t> to your relocation site in the event of a disaster can be fun for children and serves as a good drill.</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88</a:t>
            </a:fld>
            <a:endParaRPr lang="en-US"/>
          </a:p>
        </p:txBody>
      </p:sp>
    </p:spTree>
    <p:extLst>
      <p:ext uri="{BB962C8B-B14F-4D97-AF65-F5344CB8AC3E}">
        <p14:creationId xmlns:p14="http://schemas.microsoft.com/office/powerpoint/2010/main" val="22031728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89</a:t>
            </a:fld>
            <a:endParaRPr lang="en-US"/>
          </a:p>
        </p:txBody>
      </p:sp>
    </p:spTree>
    <p:extLst>
      <p:ext uri="{BB962C8B-B14F-4D97-AF65-F5344CB8AC3E}">
        <p14:creationId xmlns:p14="http://schemas.microsoft.com/office/powerpoint/2010/main" val="2203172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Have participants work in small groups or pairs to predict</a:t>
            </a:r>
            <a:r>
              <a:rPr lang="en-US" baseline="0" dirty="0"/>
              <a:t> what injuries may occur at this developmental stage.</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8</a:t>
            </a:fld>
            <a:endParaRPr lang="en-US"/>
          </a:p>
        </p:txBody>
      </p:sp>
    </p:spTree>
    <p:extLst>
      <p:ext uri="{BB962C8B-B14F-4D97-AF65-F5344CB8AC3E}">
        <p14:creationId xmlns:p14="http://schemas.microsoft.com/office/powerpoint/2010/main" val="467394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90</a:t>
            </a:fld>
            <a:endParaRPr lang="en-US"/>
          </a:p>
        </p:txBody>
      </p:sp>
    </p:spTree>
    <p:extLst>
      <p:ext uri="{BB962C8B-B14F-4D97-AF65-F5344CB8AC3E}">
        <p14:creationId xmlns:p14="http://schemas.microsoft.com/office/powerpoint/2010/main" val="22031728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91</a:t>
            </a:fld>
            <a:endParaRPr lang="en-US"/>
          </a:p>
        </p:txBody>
      </p:sp>
    </p:spTree>
    <p:extLst>
      <p:ext uri="{BB962C8B-B14F-4D97-AF65-F5344CB8AC3E}">
        <p14:creationId xmlns:p14="http://schemas.microsoft.com/office/powerpoint/2010/main" val="273269006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92</a:t>
            </a:fld>
            <a:endParaRPr lang="en-US"/>
          </a:p>
        </p:txBody>
      </p:sp>
    </p:spTree>
    <p:extLst>
      <p:ext uri="{BB962C8B-B14F-4D97-AF65-F5344CB8AC3E}">
        <p14:creationId xmlns:p14="http://schemas.microsoft.com/office/powerpoint/2010/main" val="19323594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93</a:t>
            </a:fld>
            <a:endParaRPr lang="en-US"/>
          </a:p>
        </p:txBody>
      </p:sp>
    </p:spTree>
    <p:extLst>
      <p:ext uri="{BB962C8B-B14F-4D97-AF65-F5344CB8AC3E}">
        <p14:creationId xmlns:p14="http://schemas.microsoft.com/office/powerpoint/2010/main" val="42560729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Active supervision means you are always watching so you can step in quickly in order to prevent harm to a child. Adapted from Head Start </a:t>
            </a:r>
            <a:r>
              <a:rPr lang="en-US" i="1" dirty="0"/>
              <a:t>Active Supervision.</a:t>
            </a:r>
          </a:p>
        </p:txBody>
      </p:sp>
      <p:sp>
        <p:nvSpPr>
          <p:cNvPr id="4" name="Slide Number Placeholder 3"/>
          <p:cNvSpPr>
            <a:spLocks noGrp="1"/>
          </p:cNvSpPr>
          <p:nvPr>
            <p:ph type="sldNum" sz="quarter" idx="5"/>
          </p:nvPr>
        </p:nvSpPr>
        <p:spPr/>
        <p:txBody>
          <a:bodyPr/>
          <a:lstStyle/>
          <a:p>
            <a:fld id="{A4D93EC3-2D65-4DD9-A32A-8DC841B0B660}" type="slidenum">
              <a:rPr lang="en-US" smtClean="0"/>
              <a:t>94</a:t>
            </a:fld>
            <a:endParaRPr lang="en-US"/>
          </a:p>
        </p:txBody>
      </p:sp>
    </p:spTree>
    <p:extLst>
      <p:ext uri="{BB962C8B-B14F-4D97-AF65-F5344CB8AC3E}">
        <p14:creationId xmlns:p14="http://schemas.microsoft.com/office/powerpoint/2010/main" val="159211903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95</a:t>
            </a:fld>
            <a:endParaRPr lang="en-US"/>
          </a:p>
        </p:txBody>
      </p:sp>
    </p:spTree>
    <p:extLst>
      <p:ext uri="{BB962C8B-B14F-4D97-AF65-F5344CB8AC3E}">
        <p14:creationId xmlns:p14="http://schemas.microsoft.com/office/powerpoint/2010/main" val="55432029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As time allows,</a:t>
            </a:r>
            <a:r>
              <a:rPr lang="en-US" baseline="0" dirty="0"/>
              <a:t> this is a good time for small group and/or problems solving scenarios. </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96</a:t>
            </a:fld>
            <a:endParaRPr lang="en-US"/>
          </a:p>
        </p:txBody>
      </p:sp>
    </p:spTree>
    <p:extLst>
      <p:ext uri="{BB962C8B-B14F-4D97-AF65-F5344CB8AC3E}">
        <p14:creationId xmlns:p14="http://schemas.microsoft.com/office/powerpoint/2010/main" val="10138823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a:t>
            </a:r>
            <a:r>
              <a:rPr lang="en-US" baseline="0" dirty="0"/>
              <a:t> can use a series of checklists (for example, one for safety, one for first aid supplies, etc. or one checklist that is more comprehensive, such as the Health and Safety Checklist for ECE based on Caring for Our Children National Health and Safety Performance Standards.</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97</a:t>
            </a:fld>
            <a:endParaRPr lang="en-US"/>
          </a:p>
        </p:txBody>
      </p:sp>
    </p:spTree>
    <p:extLst>
      <p:ext uri="{BB962C8B-B14F-4D97-AF65-F5344CB8AC3E}">
        <p14:creationId xmlns:p14="http://schemas.microsoft.com/office/powerpoint/2010/main" val="182419087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Share</a:t>
            </a:r>
            <a:r>
              <a:rPr lang="en-US" baseline="0" dirty="0"/>
              <a:t> local resources, use the resource table for reference.</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98</a:t>
            </a:fld>
            <a:endParaRPr lang="en-US"/>
          </a:p>
        </p:txBody>
      </p:sp>
    </p:spTree>
    <p:extLst>
      <p:ext uri="{BB962C8B-B14F-4D97-AF65-F5344CB8AC3E}">
        <p14:creationId xmlns:p14="http://schemas.microsoft.com/office/powerpoint/2010/main" val="256164747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 sure to take care of your self!</a:t>
            </a:r>
          </a:p>
        </p:txBody>
      </p:sp>
      <p:sp>
        <p:nvSpPr>
          <p:cNvPr id="4" name="Slide Number Placeholder 3"/>
          <p:cNvSpPr>
            <a:spLocks noGrp="1"/>
          </p:cNvSpPr>
          <p:nvPr>
            <p:ph type="sldNum" sz="quarter" idx="10"/>
          </p:nvPr>
        </p:nvSpPr>
        <p:spPr/>
        <p:txBody>
          <a:bodyPr/>
          <a:lstStyle/>
          <a:p>
            <a:fld id="{A4D93EC3-2D65-4DD9-A32A-8DC841B0B660}" type="slidenum">
              <a:rPr lang="en-US" smtClean="0"/>
              <a:t>99</a:t>
            </a:fld>
            <a:endParaRPr lang="en-US"/>
          </a:p>
        </p:txBody>
      </p:sp>
    </p:spTree>
    <p:extLst>
      <p:ext uri="{BB962C8B-B14F-4D97-AF65-F5344CB8AC3E}">
        <p14:creationId xmlns:p14="http://schemas.microsoft.com/office/powerpoint/2010/main" val="2780366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Have participants work in small groups or pairs to predict</a:t>
            </a:r>
            <a:r>
              <a:rPr lang="en-US" baseline="0" dirty="0"/>
              <a:t> what injuries may occur at this developmental stage. Refer to table on page 2.6-2.9</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9</a:t>
            </a:fld>
            <a:endParaRPr lang="en-US"/>
          </a:p>
        </p:txBody>
      </p:sp>
    </p:spTree>
    <p:extLst>
      <p:ext uri="{BB962C8B-B14F-4D97-AF65-F5344CB8AC3E}">
        <p14:creationId xmlns:p14="http://schemas.microsoft.com/office/powerpoint/2010/main" val="272690611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D93EC3-2D65-4DD9-A32A-8DC841B0B660}" type="slidenum">
              <a:rPr lang="en-US" smtClean="0"/>
              <a:t>100</a:t>
            </a:fld>
            <a:endParaRPr lang="en-US"/>
          </a:p>
        </p:txBody>
      </p:sp>
    </p:spTree>
    <p:extLst>
      <p:ext uri="{BB962C8B-B14F-4D97-AF65-F5344CB8AC3E}">
        <p14:creationId xmlns:p14="http://schemas.microsoft.com/office/powerpoint/2010/main" val="18536441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Opportunity for demonstration</a:t>
            </a:r>
            <a:r>
              <a:rPr lang="en-US" baseline="0" dirty="0"/>
              <a:t> or lifting exercise.</a:t>
            </a:r>
            <a:endParaRPr lang="en-US" dirty="0"/>
          </a:p>
        </p:txBody>
      </p:sp>
      <p:sp>
        <p:nvSpPr>
          <p:cNvPr id="4" name="Slide Number Placeholder 3"/>
          <p:cNvSpPr>
            <a:spLocks noGrp="1"/>
          </p:cNvSpPr>
          <p:nvPr>
            <p:ph type="sldNum" sz="quarter" idx="10"/>
          </p:nvPr>
        </p:nvSpPr>
        <p:spPr/>
        <p:txBody>
          <a:bodyPr/>
          <a:lstStyle/>
          <a:p>
            <a:fld id="{A4D93EC3-2D65-4DD9-A32A-8DC841B0B660}" type="slidenum">
              <a:rPr lang="en-US" smtClean="0"/>
              <a:t>101</a:t>
            </a:fld>
            <a:endParaRPr lang="en-US"/>
          </a:p>
        </p:txBody>
      </p:sp>
    </p:spTree>
    <p:extLst>
      <p:ext uri="{BB962C8B-B14F-4D97-AF65-F5344CB8AC3E}">
        <p14:creationId xmlns:p14="http://schemas.microsoft.com/office/powerpoint/2010/main" val="160209469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D5CB6-8D94-4FFC-B51B-2597A49243AC}" type="slidenum">
              <a:rPr lang="en-US" smtClean="0"/>
              <a:t>102</a:t>
            </a:fld>
            <a:endParaRPr lang="en-US"/>
          </a:p>
        </p:txBody>
      </p:sp>
    </p:spTree>
    <p:extLst>
      <p:ext uri="{BB962C8B-B14F-4D97-AF65-F5344CB8AC3E}">
        <p14:creationId xmlns:p14="http://schemas.microsoft.com/office/powerpoint/2010/main" val="291679579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D5CB6-8D94-4FFC-B51B-2597A49243AC}" type="slidenum">
              <a:rPr lang="en-US" smtClean="0"/>
              <a:t>103</a:t>
            </a:fld>
            <a:endParaRPr lang="en-US"/>
          </a:p>
        </p:txBody>
      </p:sp>
    </p:spTree>
    <p:extLst>
      <p:ext uri="{BB962C8B-B14F-4D97-AF65-F5344CB8AC3E}">
        <p14:creationId xmlns:p14="http://schemas.microsoft.com/office/powerpoint/2010/main" val="7392786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
    </p:custDataLst>
    <p:extLst>
      <p:ext uri="{BB962C8B-B14F-4D97-AF65-F5344CB8AC3E}">
        <p14:creationId xmlns:p14="http://schemas.microsoft.com/office/powerpoint/2010/main" val="2031746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751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076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914400" y="685800"/>
            <a:ext cx="10363200" cy="2127250"/>
          </a:xfrm>
        </p:spPr>
        <p:txBody>
          <a:bodyPr/>
          <a:lstStyle>
            <a:lvl1pPr algn="ctr">
              <a:defRPr sz="5800"/>
            </a:lvl1pPr>
          </a:lstStyle>
          <a:p>
            <a:pPr lvl="0"/>
            <a:r>
              <a:rPr lang="en-US" altLang="en-US" noProof="0"/>
              <a:t>Click to edit Master title style</a:t>
            </a:r>
          </a:p>
        </p:txBody>
      </p:sp>
      <p:sp>
        <p:nvSpPr>
          <p:cNvPr id="16387" name="Rectangle 3"/>
          <p:cNvSpPr>
            <a:spLocks noGrp="1" noChangeArrowheads="1"/>
          </p:cNvSpPr>
          <p:nvPr>
            <p:ph type="subTitle" idx="1"/>
          </p:nvPr>
        </p:nvSpPr>
        <p:spPr>
          <a:xfrm>
            <a:off x="1828800" y="3270250"/>
            <a:ext cx="8534400" cy="2209800"/>
          </a:xfrm>
        </p:spPr>
        <p:txBody>
          <a:bodyPr/>
          <a:lstStyle>
            <a:lvl1pPr marL="0" indent="0" algn="ctr">
              <a:buFont typeface="Wingdings" pitchFamily="2" charset="2"/>
              <a:buNone/>
              <a:defRPr sz="3000"/>
            </a:lvl1pPr>
          </a:lstStyle>
          <a:p>
            <a:pPr lvl="0"/>
            <a:r>
              <a:rPr lang="en-US" altLang="en-US" noProof="0" dirty="0"/>
              <a:t>Click to edit Master subtitle style</a:t>
            </a:r>
          </a:p>
        </p:txBody>
      </p:sp>
      <p:pic>
        <p:nvPicPr>
          <p:cNvPr id="3" name="Picture 2">
            <a:extLst>
              <a:ext uri="{FF2B5EF4-FFF2-40B4-BE49-F238E27FC236}">
                <a16:creationId xmlns:a16="http://schemas.microsoft.com/office/drawing/2014/main" id="{51C33694-BF53-4223-B30F-A153EF87E1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925466"/>
            <a:ext cx="11430000" cy="952500"/>
          </a:xfrm>
          <a:prstGeom prst="rect">
            <a:avLst/>
          </a:prstGeom>
        </p:spPr>
      </p:pic>
    </p:spTree>
    <p:extLst>
      <p:ext uri="{BB962C8B-B14F-4D97-AF65-F5344CB8AC3E}">
        <p14:creationId xmlns:p14="http://schemas.microsoft.com/office/powerpoint/2010/main" val="2304415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7137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xfrm>
            <a:off x="609600" y="6248400"/>
            <a:ext cx="2844800" cy="457200"/>
          </a:xfrm>
          <a:prstGeom prst="rect">
            <a:avLst/>
          </a:prstGeom>
          <a:ln/>
        </p:spPr>
        <p:txBody>
          <a:bodyPr/>
          <a:lstStyle>
            <a:lvl1pPr>
              <a:defRPr/>
            </a:lvl1pPr>
          </a:lstStyle>
          <a:p>
            <a:fld id="{C00D77F3-4AD4-4B6D-8852-AE1714CA8AE8}" type="datetimeFigureOut">
              <a:rPr lang="en-US" smtClean="0"/>
              <a:t>10/10/2023</a:t>
            </a:fld>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endParaRPr lang="en-US"/>
          </a:p>
        </p:txBody>
      </p:sp>
      <p:sp>
        <p:nvSpPr>
          <p:cNvPr id="6" name="Rectangle 6"/>
          <p:cNvSpPr>
            <a:spLocks noGrp="1" noChangeArrowheads="1"/>
          </p:cNvSpPr>
          <p:nvPr>
            <p:ph type="sldNum" sz="quarter" idx="12"/>
          </p:nvPr>
        </p:nvSpPr>
        <p:spPr>
          <a:xfrm>
            <a:off x="8737600" y="6248400"/>
            <a:ext cx="2844800" cy="457200"/>
          </a:xfrm>
          <a:prstGeom prst="rect">
            <a:avLst/>
          </a:prstGeom>
          <a:ln/>
        </p:spPr>
        <p:txBody>
          <a:bodyPr/>
          <a:lstStyle>
            <a:lvl1pPr>
              <a:defRPr/>
            </a:lvl1pPr>
          </a:lstStyle>
          <a:p>
            <a:fld id="{4B059403-6ABF-4C3F-BFEE-AEE4CCE1A6EF}" type="slidenum">
              <a:rPr lang="en-US" smtClean="0"/>
              <a:t>‹#›</a:t>
            </a:fld>
            <a:endParaRPr lang="en-US"/>
          </a:p>
        </p:txBody>
      </p:sp>
    </p:spTree>
    <p:extLst>
      <p:ext uri="{BB962C8B-B14F-4D97-AF65-F5344CB8AC3E}">
        <p14:creationId xmlns:p14="http://schemas.microsoft.com/office/powerpoint/2010/main" val="293359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5130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4283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300704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230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64502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79724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046039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7359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56784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8765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pic>
        <p:nvPicPr>
          <p:cNvPr id="8" name="Picture 7">
            <a:extLst>
              <a:ext uri="{FF2B5EF4-FFF2-40B4-BE49-F238E27FC236}">
                <a16:creationId xmlns:a16="http://schemas.microsoft.com/office/drawing/2014/main" id="{DD35A93B-B6BF-40E5-B372-6E9AB26972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880101"/>
            <a:ext cx="11430000" cy="952500"/>
          </a:xfrm>
          <a:prstGeom prst="rect">
            <a:avLst/>
          </a:prstGeom>
        </p:spPr>
      </p:pic>
    </p:spTree>
    <p:extLst>
      <p:ext uri="{BB962C8B-B14F-4D97-AF65-F5344CB8AC3E}">
        <p14:creationId xmlns:p14="http://schemas.microsoft.com/office/powerpoint/2010/main" val="2457024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726440" y="14176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9583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0925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20253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493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1343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490507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6" name="Picture 5">
            <a:extLst>
              <a:ext uri="{FF2B5EF4-FFF2-40B4-BE49-F238E27FC236}">
                <a16:creationId xmlns:a16="http://schemas.microsoft.com/office/drawing/2014/main" id="{0B67D40D-E23F-40A3-A1B2-8B5306D42E1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04800" y="5905500"/>
            <a:ext cx="11430000" cy="952500"/>
          </a:xfrm>
          <a:prstGeom prst="rect">
            <a:avLst/>
          </a:prstGeom>
        </p:spPr>
      </p:pic>
    </p:spTree>
    <p:custDataLst>
      <p:tags r:id="rId13"/>
    </p:custDataLst>
    <p:extLst>
      <p:ext uri="{BB962C8B-B14F-4D97-AF65-F5344CB8AC3E}">
        <p14:creationId xmlns:p14="http://schemas.microsoft.com/office/powerpoint/2010/main" val="221160603"/>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7814"/>
            <a:ext cx="109728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2" name="Line 8"/>
          <p:cNvSpPr>
            <a:spLocks noChangeShapeType="1"/>
          </p:cNvSpPr>
          <p:nvPr/>
        </p:nvSpPr>
        <p:spPr bwMode="auto">
          <a:xfrm>
            <a:off x="609600" y="1447800"/>
            <a:ext cx="1076960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pic>
        <p:nvPicPr>
          <p:cNvPr id="3" name="Picture 2">
            <a:extLst>
              <a:ext uri="{FF2B5EF4-FFF2-40B4-BE49-F238E27FC236}">
                <a16:creationId xmlns:a16="http://schemas.microsoft.com/office/drawing/2014/main" id="{713CD656-9D1E-4058-8164-370127FEA24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09600" y="5905500"/>
            <a:ext cx="11430000" cy="952500"/>
          </a:xfrm>
          <a:prstGeom prst="rect">
            <a:avLst/>
          </a:prstGeom>
        </p:spPr>
      </p:pic>
    </p:spTree>
    <p:extLst>
      <p:ext uri="{BB962C8B-B14F-4D97-AF65-F5344CB8AC3E}">
        <p14:creationId xmlns:p14="http://schemas.microsoft.com/office/powerpoint/2010/main" val="371089260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accent1"/>
        </a:buClr>
        <a:buSzPct val="65000"/>
        <a:buFont typeface="Wingdings" panose="05000000000000000000"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cdc.gov/ncbddd/actearly/index.html" TargetMode="External"/><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tags" Target="../tags/tag86.xml"/><Relationship Id="rId4" Type="http://schemas.openxmlformats.org/officeDocument/2006/relationships/image" Target="../media/image46.jpg"/></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92.xml"/><Relationship Id="rId7" Type="http://schemas.openxmlformats.org/officeDocument/2006/relationships/hyperlink" Target="https://www.cdph.ca.gov/Programs/CCDPHP/DEODC/CLPPB/Pages/LRCcertlist.aspx" TargetMode="External"/><Relationship Id="rId2" Type="http://schemas.openxmlformats.org/officeDocument/2006/relationships/slideLayout" Target="../slideLayouts/slideLayout13.xml"/><Relationship Id="rId1" Type="http://schemas.openxmlformats.org/officeDocument/2006/relationships/tags" Target="../tags/tag87.xml"/><Relationship Id="rId6" Type="http://schemas.openxmlformats.org/officeDocument/2006/relationships/hyperlink" Target="https://www.fda.gov/food/metals/lead-food-foodwares-and-dietary-supplements" TargetMode="External"/><Relationship Id="rId5" Type="http://schemas.openxmlformats.org/officeDocument/2006/relationships/hyperlink" Target="https://www.cdss.ca.gov/inforesources/child-care-licensing/water-testing-information" TargetMode="External"/><Relationship Id="rId4" Type="http://schemas.openxmlformats.org/officeDocument/2006/relationships/hyperlink" Target="https://www.cdss.ca.gov/inforesources/child-care-licensing" TargetMode="Externa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13.xml"/><Relationship Id="rId1" Type="http://schemas.openxmlformats.org/officeDocument/2006/relationships/tags" Target="../tags/tag88.xml"/><Relationship Id="rId6" Type="http://schemas.openxmlformats.org/officeDocument/2006/relationships/hyperlink" Target="https://www.epa.gov/ground-water-and-drinking-water/3ts-reducing-lead-drinking-water-toolkit" TargetMode="External"/><Relationship Id="rId5" Type="http://schemas.openxmlformats.org/officeDocument/2006/relationships/hyperlink" Target="https://www.epa.gov/sites/production/files/2017-06/documents/pyf_color_landscape_format_2017_508.pdf" TargetMode="External"/><Relationship Id="rId4" Type="http://schemas.openxmlformats.org/officeDocument/2006/relationships/hyperlink" Target="https://www.cdc.gov/nceh/lead/"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7.xml"/><Relationship Id="rId5" Type="http://schemas.openxmlformats.org/officeDocument/2006/relationships/image" Target="../media/image11.jpeg"/><Relationship Id="rId4" Type="http://schemas.openxmlformats.org/officeDocument/2006/relationships/hyperlink" Target="http://www.nichd.nih.gov/"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3.xml"/><Relationship Id="rId5" Type="http://schemas.openxmlformats.org/officeDocument/2006/relationships/hyperlink" Target="http://www.nichd.nih.gov/" TargetMode="Externa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4.xml"/><Relationship Id="rId5" Type="http://schemas.openxmlformats.org/officeDocument/2006/relationships/hyperlink" Target="http://www.nichd.nih.gov/" TargetMode="Externa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29.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childcare.extension.org/tips-for-child-care-providers-to-soothe-a-crying-baby"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tags" Target="../tags/tag33.xml"/><Relationship Id="rId5" Type="http://schemas.openxmlformats.org/officeDocument/2006/relationships/hyperlink" Target="http://www.nichd.nih.gov/" TargetMode="Externa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tags" Target="../tags/tag39.xml"/><Relationship Id="rId4" Type="http://schemas.openxmlformats.org/officeDocument/2006/relationships/hyperlink" Target="http://childcare.mandatedreporterca.com/"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40.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44.xml"/><Relationship Id="rId4" Type="http://schemas.openxmlformats.org/officeDocument/2006/relationships/image" Target="../media/image22.jp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45.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4.xml"/><Relationship Id="rId1" Type="http://schemas.openxmlformats.org/officeDocument/2006/relationships/tags" Target="../tags/tag46.xml"/><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48.xml"/><Relationship Id="rId4" Type="http://schemas.openxmlformats.org/officeDocument/2006/relationships/image" Target="../media/image25.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49.xml"/><Relationship Id="rId4" Type="http://schemas.openxmlformats.org/officeDocument/2006/relationships/image" Target="../media/image26.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51.xml"/><Relationship Id="rId4" Type="http://schemas.openxmlformats.org/officeDocument/2006/relationships/image" Target="../media/image27.jp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1.xml"/><Relationship Id="rId1" Type="http://schemas.openxmlformats.org/officeDocument/2006/relationships/tags" Target="../tags/tag52.xml"/><Relationship Id="rId4" Type="http://schemas.openxmlformats.org/officeDocument/2006/relationships/image" Target="../media/image28.e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xml"/><Relationship Id="rId1" Type="http://schemas.openxmlformats.org/officeDocument/2006/relationships/tags" Target="../tags/tag53.xml"/><Relationship Id="rId4" Type="http://schemas.openxmlformats.org/officeDocument/2006/relationships/image" Target="../media/image29.emf"/></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1.xml"/><Relationship Id="rId1" Type="http://schemas.openxmlformats.org/officeDocument/2006/relationships/tags" Target="../tags/tag54.xml"/><Relationship Id="rId4" Type="http://schemas.openxmlformats.org/officeDocument/2006/relationships/image" Target="../media/image30.e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tags" Target="../tags/tag5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tags" Target="../tags/tag57.xml"/><Relationship Id="rId4" Type="http://schemas.openxmlformats.org/officeDocument/2006/relationships/image" Target="../media/image31.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xml"/><Relationship Id="rId1" Type="http://schemas.openxmlformats.org/officeDocument/2006/relationships/tags" Target="../tags/tag58.xml"/><Relationship Id="rId4" Type="http://schemas.openxmlformats.org/officeDocument/2006/relationships/image" Target="../media/image3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tags" Target="../tags/tag59.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tags" Target="../tags/tag6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themeOverride" Target="../theme/themeOverride1.xml"/><Relationship Id="rId5" Type="http://schemas.openxmlformats.org/officeDocument/2006/relationships/image" Target="../media/image33.png"/><Relationship Id="rId4" Type="http://schemas.openxmlformats.org/officeDocument/2006/relationships/notesSlide" Target="../notesSlides/notesSlide62.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cpsc.gov/Recalls/"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7.jpeg"/></Relationships>
</file>

<file path=ppt/slides/_rels/slide7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urldefense.proofpoint.com/v2/url?u=https-3A__www.epa.gov_lead_renovation-2Drepair-2Dand-2Dpainting-2Dprogram-2Doperators-2Dchildcare-2Dfacilities&amp;d=DwMFAg&amp;c=iORugZls2LlYyCAZRB3XLg&amp;r=KnPGy_UMjfWwMIaIy4tBpIPNTtjWRqdY51zaNQelJi4&amp;m=ZUHHQLctjLvsaFc5mwJnIfxJUuroHlNehNTlGQ-sgBU&amp;s=2MBQnkL4CCd_UCp2IeNdHCLACo9rOejf5xEP3OFo40s&amp;e=" TargetMode="External"/><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hyperlink" Target="https://www.cdph.ca.gov/Programs/CCDPHP/DEODC/CLPPB/Pages/LRCcertlist.aspx" TargetMode="External"/><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hyperlink" Target="http://www.cdph.ca.gov/Programs/CLPPB" TargetMode="Externa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6.xml"/><Relationship Id="rId7" Type="http://schemas.microsoft.com/office/2007/relationships/hdphoto" Target="../media/hdphoto2.wdp"/><Relationship Id="rId2" Type="http://schemas.openxmlformats.org/officeDocument/2006/relationships/slideLayout" Target="../slideLayouts/slideLayout1.xml"/><Relationship Id="rId1" Type="http://schemas.openxmlformats.org/officeDocument/2006/relationships/tags" Target="../tags/tag6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xml"/><Relationship Id="rId1" Type="http://schemas.openxmlformats.org/officeDocument/2006/relationships/tags" Target="../tags/tag63.xml"/><Relationship Id="rId4" Type="http://schemas.openxmlformats.org/officeDocument/2006/relationships/image" Target="../media/image41.e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tags" Target="../tags/tag64.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1.xml"/><Relationship Id="rId1" Type="http://schemas.openxmlformats.org/officeDocument/2006/relationships/tags" Target="../tags/tag65.xml"/><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8.jpg"/></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tags" Target="../tags/tag67.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tags" Target="../tags/tag69.xml"/><Relationship Id="rId4" Type="http://schemas.openxmlformats.org/officeDocument/2006/relationships/image" Target="../media/image43.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xml"/><Relationship Id="rId1" Type="http://schemas.openxmlformats.org/officeDocument/2006/relationships/tags" Target="../tags/tag70.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tags" Target="../tags/tag71.xml"/><Relationship Id="rId4" Type="http://schemas.openxmlformats.org/officeDocument/2006/relationships/image" Target="../media/image44.jpe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4.xml"/><Relationship Id="rId1" Type="http://schemas.openxmlformats.org/officeDocument/2006/relationships/tags" Target="../tags/tag7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4.xml"/><Relationship Id="rId1" Type="http://schemas.openxmlformats.org/officeDocument/2006/relationships/tags" Target="../tags/tag73.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9.jpeg"/></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4.xml"/><Relationship Id="rId1" Type="http://schemas.openxmlformats.org/officeDocument/2006/relationships/tags" Target="../tags/tag77.xml"/><Relationship Id="rId4" Type="http://schemas.openxmlformats.org/officeDocument/2006/relationships/image" Target="../media/image45.pn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xml"/><Relationship Id="rId1" Type="http://schemas.openxmlformats.org/officeDocument/2006/relationships/tags" Target="../tags/tag83.xml"/><Relationship Id="rId6" Type="http://schemas.openxmlformats.org/officeDocument/2006/relationships/hyperlink" Target="https://cchp.ucsf.edu/content/resources/cchp-health-and-safety-checklist-users-manual" TargetMode="External"/><Relationship Id="rId5" Type="http://schemas.openxmlformats.org/officeDocument/2006/relationships/hyperlink" Target="https://cchp.ucsf.edu/content/resources/cchp-health-and-safety-checklist" TargetMode="External"/><Relationship Id="rId4" Type="http://schemas.openxmlformats.org/officeDocument/2006/relationships/hyperlink" Target="http://nrckids.org/" TargetMode="Externa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xml"/><Relationship Id="rId1" Type="http://schemas.openxmlformats.org/officeDocument/2006/relationships/tags" Target="../tags/tag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CHP_Prevention_PPT_Title-Mod2.png"/>
          <p:cNvPicPr>
            <a:picLocks noChangeAspect="1"/>
          </p:cNvPicPr>
          <p:nvPr/>
        </p:nvPicPr>
        <p:blipFill>
          <a:blip r:embed="rId4"/>
          <a:stretch>
            <a:fillRect/>
          </a:stretch>
        </p:blipFill>
        <p:spPr>
          <a:xfrm>
            <a:off x="1523999" y="2109642"/>
            <a:ext cx="9144000" cy="423746"/>
          </a:xfrm>
          <a:prstGeom prst="rect">
            <a:avLst/>
          </a:prstGeom>
        </p:spPr>
      </p:pic>
      <p:sp>
        <p:nvSpPr>
          <p:cNvPr id="3" name="Rectangle 2"/>
          <p:cNvSpPr/>
          <p:nvPr/>
        </p:nvSpPr>
        <p:spPr>
          <a:xfrm>
            <a:off x="1752599" y="222895"/>
            <a:ext cx="8686800" cy="1354217"/>
          </a:xfrm>
          <a:prstGeom prst="rect">
            <a:avLst/>
          </a:prstGeom>
        </p:spPr>
        <p:txBody>
          <a:bodyPr wrap="square">
            <a:spAutoFit/>
          </a:bodyPr>
          <a:lstStyle/>
          <a:p>
            <a:endParaRPr lang="en-US" sz="800" dirty="0">
              <a:latin typeface="Times New Roman" panose="02020603050405020304" pitchFamily="18" charset="0"/>
            </a:endParaRPr>
          </a:p>
          <a:p>
            <a:pPr marR="480" algn="ctr"/>
            <a:r>
              <a:rPr lang="en-US" sz="2400" b="1" dirty="0">
                <a:solidFill>
                  <a:srgbClr val="003473"/>
                </a:solidFill>
                <a:latin typeface="Tahoma" panose="020B0604030504040204" pitchFamily="34" charset="0"/>
              </a:rPr>
              <a:t>Preventive Health and Safety in the Child Care Setting</a:t>
            </a:r>
            <a:endParaRPr lang="en-US" b="1" dirty="0">
              <a:solidFill>
                <a:srgbClr val="6F7DAB"/>
              </a:solidFill>
              <a:latin typeface="Tahoma" panose="020B0604030504040204" pitchFamily="34" charset="0"/>
            </a:endParaRPr>
          </a:p>
          <a:p>
            <a:pPr marR="500" algn="ctr"/>
            <a:r>
              <a:rPr lang="en-US" b="1" dirty="0">
                <a:solidFill>
                  <a:srgbClr val="6F7DAB"/>
                </a:solidFill>
                <a:latin typeface="Tahoma" panose="020B0604030504040204" pitchFamily="34" charset="0"/>
              </a:rPr>
              <a:t>A Curriculum for the Training of Child Care Providers</a:t>
            </a:r>
          </a:p>
          <a:p>
            <a:pPr marR="500" algn="ctr"/>
            <a:endParaRPr lang="en-US" b="1" dirty="0">
              <a:solidFill>
                <a:srgbClr val="6F7DAB"/>
              </a:solidFill>
              <a:latin typeface="Tahoma" panose="020B0604030504040204" pitchFamily="34" charset="0"/>
            </a:endParaRPr>
          </a:p>
          <a:p>
            <a:pPr marR="500" algn="ctr"/>
            <a:r>
              <a:rPr lang="en-US" sz="1400" b="1" i="1" dirty="0">
                <a:solidFill>
                  <a:srgbClr val="003473"/>
                </a:solidFill>
                <a:latin typeface="Lucida Sans" panose="020B0602030504020204" pitchFamily="34" charset="0"/>
              </a:rPr>
              <a:t>FIFTH EDITION</a:t>
            </a:r>
          </a:p>
        </p:txBody>
      </p:sp>
      <p:pic>
        <p:nvPicPr>
          <p:cNvPr id="7" name="Picture 6">
            <a:extLst>
              <a:ext uri="{FF2B5EF4-FFF2-40B4-BE49-F238E27FC236}">
                <a16:creationId xmlns:a16="http://schemas.microsoft.com/office/drawing/2014/main" id="{1F63264D-857C-4B5A-8D02-BF376CCA2C9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648200" y="2831733"/>
            <a:ext cx="2672777" cy="2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EC8BE70D-D366-427E-8A6D-1C6D61660A2D}"/>
              </a:ext>
            </a:extLst>
          </p:cNvPr>
          <p:cNvSpPr txBox="1"/>
          <p:nvPr/>
        </p:nvSpPr>
        <p:spPr>
          <a:xfrm>
            <a:off x="2667000" y="5791200"/>
            <a:ext cx="7848600" cy="369332"/>
          </a:xfrm>
          <a:prstGeom prst="rect">
            <a:avLst/>
          </a:prstGeom>
          <a:noFill/>
        </p:spPr>
        <p:txBody>
          <a:bodyPr wrap="square" rtlCol="0">
            <a:spAutoFit/>
          </a:bodyPr>
          <a:lstStyle/>
          <a:p>
            <a:pPr algn="ctr"/>
            <a:r>
              <a:rPr lang="en-US" dirty="0"/>
              <a:t>Funded through the California Department of Social Services</a:t>
            </a:r>
          </a:p>
        </p:txBody>
      </p:sp>
    </p:spTree>
    <p:custDataLst>
      <p:tags r:id="rId1"/>
    </p:custDataLst>
    <p:extLst>
      <p:ext uri="{BB962C8B-B14F-4D97-AF65-F5344CB8AC3E}">
        <p14:creationId xmlns:p14="http://schemas.microsoft.com/office/powerpoint/2010/main" val="3931944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0"/>
            <a:ext cx="9144000" cy="1143000"/>
          </a:xfrm>
          <a:noFill/>
        </p:spPr>
        <p:txBody>
          <a:bodyPr>
            <a:normAutofit/>
          </a:bodyPr>
          <a:lstStyle/>
          <a:p>
            <a:r>
              <a:rPr lang="en-US" sz="3600" dirty="0">
                <a:latin typeface="Arial" panose="020B0604020202020204" pitchFamily="34" charset="0"/>
                <a:cs typeface="Arial" panose="020B0604020202020204" pitchFamily="34" charset="0"/>
              </a:rPr>
              <a:t>Developmental Delay</a:t>
            </a:r>
          </a:p>
        </p:txBody>
      </p:sp>
      <p:sp>
        <p:nvSpPr>
          <p:cNvPr id="5" name="Content Placeholder 4"/>
          <p:cNvSpPr>
            <a:spLocks noGrp="1"/>
          </p:cNvSpPr>
          <p:nvPr>
            <p:ph idx="1"/>
          </p:nvPr>
        </p:nvSpPr>
        <p:spPr>
          <a:xfrm>
            <a:off x="609600" y="1295400"/>
            <a:ext cx="10972800" cy="4525963"/>
          </a:xfrm>
        </p:spPr>
        <p:txBody>
          <a:bodyPr>
            <a:normAutofit/>
          </a:bodyPr>
          <a:lstStyle/>
          <a:p>
            <a:r>
              <a:rPr lang="en-US" sz="2800" dirty="0">
                <a:latin typeface="Arial" panose="020B0604020202020204" pitchFamily="34" charset="0"/>
                <a:cs typeface="Arial" panose="020B0604020202020204" pitchFamily="34" charset="0"/>
              </a:rPr>
              <a:t>Children with developmental delays may have unique risks for injury.  </a:t>
            </a:r>
          </a:p>
          <a:p>
            <a:r>
              <a:rPr lang="en-US" sz="2800" dirty="0">
                <a:latin typeface="Arial" panose="020B0604020202020204" pitchFamily="34" charset="0"/>
                <a:cs typeface="Arial" panose="020B0604020202020204" pitchFamily="34" charset="0"/>
              </a:rPr>
              <a:t>For more information on developmental milestones and developmental delay go to the CDC website </a:t>
            </a:r>
            <a:r>
              <a:rPr lang="en-US" sz="2800" b="1" dirty="0">
                <a:latin typeface="Arial" panose="020B0604020202020204" pitchFamily="34" charset="0"/>
                <a:cs typeface="Arial" panose="020B0604020202020204" pitchFamily="34" charset="0"/>
              </a:rPr>
              <a:t>Learn the Signs. Act Early. </a:t>
            </a:r>
            <a:r>
              <a:rPr lang="en-US" sz="2800" dirty="0">
                <a:latin typeface="Arial" panose="020B0604020202020204" pitchFamily="34" charset="0"/>
                <a:cs typeface="Arial" panose="020B0604020202020204" pitchFamily="34" charset="0"/>
                <a:hlinkClick r:id="rId3"/>
              </a:rPr>
              <a:t>www.cdc.gov/ncbddd/actearly/index.html</a:t>
            </a:r>
            <a:r>
              <a:rPr lang="en-US" sz="2800" dirty="0">
                <a:latin typeface="Arial" panose="020B0604020202020204" pitchFamily="34" charset="0"/>
                <a:cs typeface="Arial" panose="020B0604020202020204" pitchFamily="34" charset="0"/>
              </a:rPr>
              <a:t> </a:t>
            </a:r>
          </a:p>
        </p:txBody>
      </p:sp>
      <p:pic>
        <p:nvPicPr>
          <p:cNvPr id="3" name="Picture 2">
            <a:extLst>
              <a:ext uri="{FF2B5EF4-FFF2-40B4-BE49-F238E27FC236}">
                <a16:creationId xmlns:a16="http://schemas.microsoft.com/office/drawing/2014/main" id="{B106482A-25C1-4815-9360-3EBA76E93852}"/>
              </a:ext>
            </a:extLst>
          </p:cNvPr>
          <p:cNvPicPr>
            <a:picLocks noChangeAspect="1"/>
          </p:cNvPicPr>
          <p:nvPr/>
        </p:nvPicPr>
        <p:blipFill>
          <a:blip r:embed="rId4"/>
          <a:stretch>
            <a:fillRect/>
          </a:stretch>
        </p:blipFill>
        <p:spPr>
          <a:xfrm>
            <a:off x="3962400" y="3767667"/>
            <a:ext cx="3067050" cy="2385483"/>
          </a:xfrm>
          <a:prstGeom prst="rect">
            <a:avLst/>
          </a:prstGeom>
        </p:spPr>
      </p:pic>
    </p:spTree>
    <p:custDataLst>
      <p:tags r:id="rId1"/>
    </p:custDataLst>
    <p:extLst>
      <p:ext uri="{BB962C8B-B14F-4D97-AF65-F5344CB8AC3E}">
        <p14:creationId xmlns:p14="http://schemas.microsoft.com/office/powerpoint/2010/main" val="427544650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66600" cy="1143000"/>
          </a:xfrm>
          <a:solidFill>
            <a:srgbClr val="FFFF66">
              <a:alpha val="20000"/>
            </a:srgbClr>
          </a:solidFill>
          <a:ln>
            <a:solidFill>
              <a:schemeClr val="accent5">
                <a:lumMod val="60000"/>
                <a:lumOff val="40000"/>
              </a:schemeClr>
            </a:solidFill>
          </a:ln>
        </p:spPr>
        <p:txBody>
          <a:bodyPr>
            <a:normAutofit/>
          </a:bodyPr>
          <a:lstStyle/>
          <a:p>
            <a:r>
              <a:rPr lang="en-US" sz="3600" dirty="0">
                <a:latin typeface="Arial" panose="020B0604020202020204" pitchFamily="34" charset="0"/>
                <a:cs typeface="Arial" panose="020B0604020202020204" pitchFamily="34" charset="0"/>
              </a:rPr>
              <a:t>How Back Injuries Can Occur</a:t>
            </a:r>
          </a:p>
        </p:txBody>
      </p:sp>
      <p:sp>
        <p:nvSpPr>
          <p:cNvPr id="5" name="Content Placeholder 4"/>
          <p:cNvSpPr>
            <a:spLocks noGrp="1"/>
          </p:cNvSpPr>
          <p:nvPr>
            <p:ph idx="1"/>
          </p:nvPr>
        </p:nvSpPr>
        <p:spPr/>
        <p:txBody>
          <a:bodyPr>
            <a:normAutofit fontScale="92500"/>
          </a:bodyPr>
          <a:lstStyle/>
          <a:p>
            <a:pPr marL="514350" indent="-514350">
              <a:buFont typeface="+mj-lt"/>
              <a:buAutoNum type="arabicPeriod"/>
            </a:pPr>
            <a:r>
              <a:rPr lang="en-US" sz="2800" dirty="0">
                <a:latin typeface="Arial" panose="020B0604020202020204" pitchFamily="34" charset="0"/>
                <a:cs typeface="Arial" panose="020B0604020202020204" pitchFamily="34" charset="0"/>
              </a:rPr>
              <a:t>Lifting of children, toys, equipment, etc.</a:t>
            </a:r>
          </a:p>
          <a:p>
            <a:pPr marL="514350" indent="-514350">
              <a:buFont typeface="+mj-lt"/>
              <a:buAutoNum type="arabicPeriod"/>
            </a:pPr>
            <a:r>
              <a:rPr lang="en-US" sz="2800" dirty="0">
                <a:latin typeface="Arial" panose="020B0604020202020204" pitchFamily="34" charset="0"/>
                <a:cs typeface="Arial" panose="020B0604020202020204" pitchFamily="34" charset="0"/>
              </a:rPr>
              <a:t>Height of furniture (e.g., child-sized tables and chairs)</a:t>
            </a:r>
          </a:p>
          <a:p>
            <a:pPr marL="514350" indent="-514350">
              <a:buFont typeface="+mj-lt"/>
              <a:buAutoNum type="arabicPeriod"/>
            </a:pPr>
            <a:r>
              <a:rPr lang="en-US" sz="2800" dirty="0">
                <a:latin typeface="Arial" panose="020B0604020202020204" pitchFamily="34" charset="0"/>
                <a:cs typeface="Arial" panose="020B0604020202020204" pitchFamily="34" charset="0"/>
              </a:rPr>
              <a:t>Lowering and lifting children in and out of cribs</a:t>
            </a:r>
          </a:p>
          <a:p>
            <a:pPr marL="514350" indent="-514350">
              <a:buFont typeface="+mj-lt"/>
              <a:buAutoNum type="arabicPeriod"/>
            </a:pPr>
            <a:r>
              <a:rPr lang="en-US" sz="2800" dirty="0">
                <a:latin typeface="Arial" panose="020B0604020202020204" pitchFamily="34" charset="0"/>
                <a:cs typeface="Arial" panose="020B0604020202020204" pitchFamily="34" charset="0"/>
              </a:rPr>
              <a:t>Frequent sitting on the floor with back unsupported</a:t>
            </a:r>
          </a:p>
          <a:p>
            <a:pPr marL="514350" indent="-514350">
              <a:buFont typeface="+mj-lt"/>
              <a:buAutoNum type="arabicPeriod"/>
            </a:pPr>
            <a:r>
              <a:rPr lang="en-US" sz="2800" dirty="0">
                <a:latin typeface="Arial" panose="020B0604020202020204" pitchFamily="34" charset="0"/>
                <a:cs typeface="Arial" panose="020B0604020202020204" pitchFamily="34" charset="0"/>
              </a:rPr>
              <a:t>Excessive reaching above shoulder height to obtain stored supplies</a:t>
            </a:r>
          </a:p>
          <a:p>
            <a:pPr marL="514350" indent="-514350">
              <a:buFont typeface="+mj-lt"/>
              <a:buAutoNum type="arabicPeriod"/>
            </a:pPr>
            <a:r>
              <a:rPr lang="en-US" sz="2800" dirty="0">
                <a:latin typeface="Arial" panose="020B0604020202020204" pitchFamily="34" charset="0"/>
                <a:cs typeface="Arial" panose="020B0604020202020204" pitchFamily="34" charset="0"/>
              </a:rPr>
              <a:t>Frequent lifting of children on and off the diaper changing tables </a:t>
            </a:r>
          </a:p>
          <a:p>
            <a:pPr marL="514350" indent="-514350">
              <a:buFont typeface="+mj-lt"/>
              <a:buAutoNum type="arabicPeriod"/>
            </a:pPr>
            <a:r>
              <a:rPr lang="en-US" sz="2800" dirty="0">
                <a:latin typeface="Arial" panose="020B0604020202020204" pitchFamily="34" charset="0"/>
                <a:cs typeface="Arial" panose="020B0604020202020204" pitchFamily="34" charset="0"/>
              </a:rPr>
              <a:t>Awkward positions and forceful motions needed to open windows</a:t>
            </a:r>
          </a:p>
          <a:p>
            <a:pPr marL="514350" indent="-514350">
              <a:buFont typeface="+mj-lt"/>
              <a:buAutoNum type="arabicPeriod"/>
            </a:pPr>
            <a:r>
              <a:rPr lang="en-US" sz="2800" dirty="0">
                <a:latin typeface="Arial" panose="020B0604020202020204" pitchFamily="34" charset="0"/>
                <a:cs typeface="Arial" panose="020B0604020202020204" pitchFamily="34" charset="0"/>
              </a:rPr>
              <a:t>Carrying garbage/diaper bags to dumpster</a:t>
            </a: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dirty="0"/>
          </a:p>
        </p:txBody>
      </p:sp>
    </p:spTree>
    <p:custDataLst>
      <p:tags r:id="rId1"/>
    </p:custDataLst>
    <p:extLst>
      <p:ext uri="{BB962C8B-B14F-4D97-AF65-F5344CB8AC3E}">
        <p14:creationId xmlns:p14="http://schemas.microsoft.com/office/powerpoint/2010/main" val="24929980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64090-3437-4BBC-B47D-08AB8CB784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152400"/>
            <a:ext cx="8908473" cy="6030351"/>
          </a:xfrm>
          <a:prstGeom prst="rect">
            <a:avLst/>
          </a:prstGeom>
        </p:spPr>
      </p:pic>
    </p:spTree>
    <p:custDataLst>
      <p:tags r:id="rId1"/>
    </p:custDataLst>
    <p:extLst>
      <p:ext uri="{BB962C8B-B14F-4D97-AF65-F5344CB8AC3E}">
        <p14:creationId xmlns:p14="http://schemas.microsoft.com/office/powerpoint/2010/main" val="31633991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altLang="en-US" sz="3600" dirty="0">
                <a:solidFill>
                  <a:srgbClr val="000066"/>
                </a:solidFill>
                <a:latin typeface="Arial" panose="020B0604020202020204" pitchFamily="34" charset="0"/>
                <a:cs typeface="Arial" panose="020B0604020202020204" pitchFamily="34" charset="0"/>
              </a:rPr>
              <a:t>More Lead Poisoning Prevention Resources:</a:t>
            </a:r>
          </a:p>
        </p:txBody>
      </p:sp>
      <p:sp>
        <p:nvSpPr>
          <p:cNvPr id="2" name="Content Placeholder 1">
            <a:extLst>
              <a:ext uri="{FF2B5EF4-FFF2-40B4-BE49-F238E27FC236}">
                <a16:creationId xmlns:a16="http://schemas.microsoft.com/office/drawing/2014/main" id="{3D3ADEBD-3B73-461B-99DE-3DEF1AFD6476}"/>
              </a:ext>
            </a:extLst>
          </p:cNvPr>
          <p:cNvSpPr>
            <a:spLocks noGrp="1"/>
          </p:cNvSpPr>
          <p:nvPr>
            <p:ph idx="1"/>
          </p:nvPr>
        </p:nvSpPr>
        <p:spPr>
          <a:xfrm>
            <a:off x="457200" y="1535114"/>
            <a:ext cx="10972800" cy="4530725"/>
          </a:xfrm>
        </p:spPr>
        <p:txBody>
          <a:bodyPr/>
          <a:lstStyle/>
          <a:p>
            <a:pPr>
              <a:spcAft>
                <a:spcPts val="600"/>
              </a:spcAft>
              <a:buClrTx/>
              <a:buFont typeface="Arial" panose="020B0604020202020204" pitchFamily="34" charset="0"/>
              <a:buChar char="•"/>
              <a:defRPr/>
            </a:pPr>
            <a:r>
              <a:rPr lang="en-US" sz="2400" dirty="0">
                <a:latin typeface="Arial" panose="020B0604020202020204" pitchFamily="34" charset="0"/>
                <a:ea typeface="Calibri" panose="020F0502020204030204" pitchFamily="34" charset="0"/>
                <a:cs typeface="Arial" panose="020B0604020202020204" pitchFamily="34" charset="0"/>
              </a:rPr>
              <a:t>Community Care Licensing Division (CCLD) Website </a:t>
            </a:r>
            <a:r>
              <a:rPr lang="en-US" sz="24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https://www.cdss.ca.gov/inforesources/child-care-licensing</a:t>
            </a:r>
            <a:endParaRPr lang="en-US" sz="2400" u="sng" dirty="0">
              <a:solidFill>
                <a:srgbClr val="0563C1"/>
              </a:solidFill>
              <a:latin typeface="Arial" panose="020B0604020202020204" pitchFamily="34" charset="0"/>
              <a:ea typeface="Calibri" panose="020F0502020204030204" pitchFamily="34" charset="0"/>
              <a:cs typeface="Arial" panose="020B0604020202020204" pitchFamily="34" charset="0"/>
            </a:endParaRPr>
          </a:p>
          <a:p>
            <a:pPr>
              <a:spcAft>
                <a:spcPts val="600"/>
              </a:spcAft>
              <a:buClrTx/>
              <a:buFont typeface="Arial" panose="020B0604020202020204" pitchFamily="34" charset="0"/>
              <a:buChar char="•"/>
              <a:defRPr/>
            </a:pPr>
            <a:r>
              <a:rPr lang="en-US" sz="2400" dirty="0">
                <a:latin typeface="Arial" panose="020B0604020202020204" pitchFamily="34" charset="0"/>
                <a:ea typeface="Calibri" panose="020F0502020204030204" pitchFamily="34" charset="0"/>
                <a:cs typeface="Arial" panose="020B0604020202020204" pitchFamily="34" charset="0"/>
              </a:rPr>
              <a:t>CCLD Lead Poisoning Prevention and Water Testing </a:t>
            </a:r>
            <a:r>
              <a:rPr lang="en-US" sz="24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5"/>
              </a:rPr>
              <a:t>https://www.cdss.ca.gov/inforesources/child-care-licensing/water-testing-information</a:t>
            </a:r>
            <a:r>
              <a:rPr lang="en-US" sz="2400" u="sng" dirty="0">
                <a:solidFill>
                  <a:srgbClr val="0563C1"/>
                </a:solidFill>
                <a:latin typeface="Arial" panose="020B0604020202020204" pitchFamily="34" charset="0"/>
                <a:ea typeface="Calibri" panose="020F0502020204030204" pitchFamily="34" charset="0"/>
                <a:cs typeface="Arial" panose="020B0604020202020204" pitchFamily="34" charset="0"/>
              </a:rPr>
              <a:t> </a:t>
            </a:r>
          </a:p>
          <a:p>
            <a:pPr>
              <a:spcAft>
                <a:spcPts val="600"/>
              </a:spcAft>
              <a:buClrTx/>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Food and Drug Administration (FDA): Lead and Food in Dishware </a:t>
            </a:r>
            <a:r>
              <a:rPr lang="en-US" sz="2400" u="sng" dirty="0">
                <a:solidFill>
                  <a:srgbClr val="7030A0"/>
                </a:solidFill>
                <a:latin typeface="Arial" panose="020B0604020202020204" pitchFamily="34" charset="0"/>
                <a:ea typeface="Calibri" panose="020F0502020204030204" pitchFamily="34" charset="0"/>
                <a:cs typeface="Arial" panose="020B0604020202020204" pitchFamily="34" charset="0"/>
                <a:hlinkClick r:id="rId6"/>
              </a:rPr>
              <a:t>https://www.fda.gov/food/metals/lead-food-foodwares-and-dietary-supplements</a:t>
            </a:r>
            <a:endParaRPr lang="en-US" sz="2400" u="sng" dirty="0">
              <a:solidFill>
                <a:srgbClr val="7030A0"/>
              </a:solidFill>
              <a:latin typeface="Arial" panose="020B0604020202020204" pitchFamily="34" charset="0"/>
              <a:ea typeface="Calibri" panose="020F0502020204030204" pitchFamily="34" charset="0"/>
              <a:cs typeface="Arial" panose="020B0604020202020204" pitchFamily="34" charset="0"/>
            </a:endParaRPr>
          </a:p>
          <a:p>
            <a:pPr>
              <a:spcAft>
                <a:spcPts val="600"/>
              </a:spcAft>
              <a:buClrTx/>
              <a:buFont typeface="Arial" panose="020B0604020202020204" pitchFamily="34" charset="0"/>
              <a:buChar char="•"/>
              <a:defRPr/>
            </a:pPr>
            <a:r>
              <a:rPr lang="en-US" sz="2400" dirty="0">
                <a:latin typeface="Arial" panose="020B0604020202020204" pitchFamily="34" charset="0"/>
                <a:cs typeface="Arial" panose="020B0604020202020204" pitchFamily="34" charset="0"/>
              </a:rPr>
              <a:t>CDPH maintains a list of lead-safe certified professionals in California. </a:t>
            </a:r>
            <a:r>
              <a:rPr lang="en-US" sz="2400" u="sng" dirty="0">
                <a:latin typeface="Arial" panose="020B0604020202020204" pitchFamily="34" charset="0"/>
                <a:ea typeface="Calibri" panose="020F0502020204030204" pitchFamily="34" charset="0"/>
                <a:cs typeface="Arial" panose="020B0604020202020204" pitchFamily="34" charset="0"/>
                <a:hlinkClick r:id="rId7"/>
              </a:rPr>
              <a:t>https://www.cdph.ca.gov/Programs/CCDPHP/DEODC/CLPPB/Pages/LRCcertlist.aspx</a:t>
            </a:r>
            <a:r>
              <a:rPr lang="en-US" sz="2400" u="sng" dirty="0">
                <a:latin typeface="Arial" panose="020B0604020202020204" pitchFamily="34" charset="0"/>
                <a:ea typeface="Calibri" panose="020F0502020204030204" pitchFamily="34" charset="0"/>
                <a:cs typeface="Arial" panose="020B0604020202020204" pitchFamily="34" charset="0"/>
              </a:rPr>
              <a:t> </a:t>
            </a:r>
          </a:p>
          <a:p>
            <a:pPr marL="0" indent="0">
              <a:buNone/>
            </a:pPr>
            <a:endParaRPr lang="en-US" dirty="0"/>
          </a:p>
        </p:txBody>
      </p:sp>
      <p:sp>
        <p:nvSpPr>
          <p:cNvPr id="28674" name="Slide Number Placeholder 5"/>
          <p:cNvSpPr>
            <a:spLocks noGrp="1"/>
          </p:cNvSpPr>
          <p:nvPr>
            <p:ph type="sldNum" sz="quarter" idx="4294967295"/>
          </p:nvPr>
        </p:nvSpPr>
        <p:spPr>
          <a:xfrm>
            <a:off x="9347200" y="6248400"/>
            <a:ext cx="2844800" cy="457200"/>
          </a:xfrm>
          <a:prstGeom prst="rect">
            <a:avLst/>
          </a:prstGeom>
          <a:noFill/>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6C1C98C4-065A-408F-A732-4827500FE24F}" type="slidenum">
              <a:rPr lang="en-US" altLang="en-US" sz="1000"/>
              <a:pPr>
                <a:spcBef>
                  <a:spcPct val="0"/>
                </a:spcBef>
                <a:buClrTx/>
                <a:buSzTx/>
                <a:buFontTx/>
                <a:buNone/>
              </a:pPr>
              <a:t>102</a:t>
            </a:fld>
            <a:endParaRPr lang="en-US" altLang="en-US" sz="1000" dirty="0"/>
          </a:p>
        </p:txBody>
      </p:sp>
      <p:sp>
        <p:nvSpPr>
          <p:cNvPr id="27652" name="Rectangle 4"/>
          <p:cNvSpPr>
            <a:spLocks noChangeArrowheads="1"/>
          </p:cNvSpPr>
          <p:nvPr/>
        </p:nvSpPr>
        <p:spPr bwMode="auto">
          <a:xfrm>
            <a:off x="1981200" y="1600200"/>
            <a:ext cx="8153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bg2"/>
              </a:buClr>
              <a:buSzPct val="75000"/>
              <a:buFont typeface="Wingdings" pitchFamily="2" charset="2"/>
              <a:buChar char="p"/>
              <a:defRPr sz="2800">
                <a:solidFill>
                  <a:schemeClr val="tx1"/>
                </a:solidFill>
                <a:latin typeface="Verdana" pitchFamily="34" charset="0"/>
              </a:defRPr>
            </a:lvl1pPr>
            <a:lvl2pPr marL="742950" indent="-285750">
              <a:spcBef>
                <a:spcPct val="20000"/>
              </a:spcBef>
              <a:buClr>
                <a:schemeClr val="tx2"/>
              </a:buClr>
              <a:buSzPct val="75000"/>
              <a:buFont typeface="Wingdings" pitchFamily="2" charset="2"/>
              <a:buChar char="n"/>
              <a:defRPr sz="2400">
                <a:solidFill>
                  <a:schemeClr val="tx1"/>
                </a:solidFill>
                <a:latin typeface="Verdana" pitchFamily="34" charset="0"/>
              </a:defRPr>
            </a:lvl2pPr>
            <a:lvl3pPr marL="1143000" indent="-228600">
              <a:spcBef>
                <a:spcPct val="20000"/>
              </a:spcBef>
              <a:buClr>
                <a:schemeClr val="accent1"/>
              </a:buClr>
              <a:buSzPct val="65000"/>
              <a:buFont typeface="Wingdings" pitchFamily="2" charset="2"/>
              <a:buChar char="p"/>
              <a:defRPr sz="2000">
                <a:solidFill>
                  <a:schemeClr val="tx1"/>
                </a:solidFill>
                <a:latin typeface="Verdana" pitchFamily="34" charset="0"/>
              </a:defRPr>
            </a:lvl3pPr>
            <a:lvl4pPr marL="1600200" indent="-228600">
              <a:spcBef>
                <a:spcPct val="20000"/>
              </a:spcBef>
              <a:buClr>
                <a:schemeClr val="bg2"/>
              </a:buClr>
              <a:buFont typeface="Wingdings" pitchFamily="2" charset="2"/>
              <a:buChar char="§"/>
              <a:defRPr>
                <a:solidFill>
                  <a:schemeClr val="tx1"/>
                </a:solidFill>
                <a:latin typeface="Verdana" pitchFamily="34" charset="0"/>
              </a:defRPr>
            </a:lvl4pPr>
            <a:lvl5pPr marL="2057400" indent="-228600">
              <a:spcBef>
                <a:spcPct val="20000"/>
              </a:spcBef>
              <a:buClr>
                <a:schemeClr val="tx2"/>
              </a:buClr>
              <a:buSzPct val="80000"/>
              <a:buFont typeface="Wingdings" pitchFamily="2" charset="2"/>
              <a:buChar char="§"/>
              <a:defRPr>
                <a:solidFill>
                  <a:schemeClr val="tx1"/>
                </a:solidFill>
                <a:latin typeface="Verdana" pitchFamily="34" charset="0"/>
              </a:defRPr>
            </a:lvl5pPr>
            <a:lvl6pPr marL="25146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6pPr>
            <a:lvl7pPr marL="29718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7pPr>
            <a:lvl8pPr marL="34290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8pPr>
            <a:lvl9pPr marL="3886200" indent="-228600" eaLnBrk="0" fontAlgn="base" hangingPunct="0">
              <a:spcBef>
                <a:spcPct val="20000"/>
              </a:spcBef>
              <a:spcAft>
                <a:spcPct val="0"/>
              </a:spcAft>
              <a:buClr>
                <a:schemeClr val="tx2"/>
              </a:buClr>
              <a:buSzPct val="80000"/>
              <a:buFont typeface="Wingdings" pitchFamily="2" charset="2"/>
              <a:buChar char="§"/>
              <a:defRPr>
                <a:solidFill>
                  <a:schemeClr val="tx1"/>
                </a:solidFill>
                <a:latin typeface="Verdana" pitchFamily="34" charset="0"/>
              </a:defRPr>
            </a:lvl9pPr>
          </a:lstStyle>
          <a:p>
            <a:pPr>
              <a:spcAft>
                <a:spcPts val="600"/>
              </a:spcAft>
              <a:buClrTx/>
              <a:buFont typeface="Arial" panose="020B0604020202020204" pitchFamily="34" charset="0"/>
              <a:buChar char="•"/>
              <a:defRPr/>
            </a:pPr>
            <a:endParaRPr lang="en-US" altLang="en-US" sz="2400" dirty="0">
              <a:latin typeface="Calibri" panose="020F0502020204030204" pitchFamily="34" charset="0"/>
            </a:endParaRPr>
          </a:p>
        </p:txBody>
      </p:sp>
    </p:spTree>
    <p:custDataLst>
      <p:tags r:id="rId1"/>
    </p:custDataLst>
    <p:extLst>
      <p:ext uri="{BB962C8B-B14F-4D97-AF65-F5344CB8AC3E}">
        <p14:creationId xmlns:p14="http://schemas.microsoft.com/office/powerpoint/2010/main" val="27700970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en-US" altLang="en-US" sz="3600" dirty="0">
                <a:solidFill>
                  <a:srgbClr val="000066"/>
                </a:solidFill>
                <a:latin typeface="Arial" panose="020B0604020202020204" pitchFamily="34" charset="0"/>
                <a:cs typeface="Arial" panose="020B0604020202020204" pitchFamily="34" charset="0"/>
              </a:rPr>
              <a:t>More Lead Poisoning Prevention Resources:</a:t>
            </a:r>
            <a:endParaRPr lang="en-US" altLang="en-US" sz="3600" b="1" dirty="0">
              <a:solidFill>
                <a:srgbClr val="000066"/>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C2AA2A1A-3441-4687-ADDE-706B38F41F8C}"/>
              </a:ext>
            </a:extLst>
          </p:cNvPr>
          <p:cNvSpPr>
            <a:spLocks noGrp="1"/>
          </p:cNvSpPr>
          <p:nvPr>
            <p:ph idx="1"/>
          </p:nvPr>
        </p:nvSpPr>
        <p:spPr/>
        <p:txBody>
          <a:bodyPr/>
          <a:lstStyle/>
          <a:p>
            <a:pPr>
              <a:spcAft>
                <a:spcPts val="600"/>
              </a:spcAft>
              <a:buClrTx/>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Centers for Disease Control (CDC): Childhood Lead Poisoning Prevention Program </a:t>
            </a:r>
            <a:r>
              <a:rPr lang="en-US" sz="24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4"/>
              </a:rPr>
              <a:t>https://www.cdc.gov/nceh/lead/</a:t>
            </a:r>
            <a:endParaRPr lang="en-US" sz="2400" u="sng" dirty="0">
              <a:solidFill>
                <a:srgbClr val="0563C1"/>
              </a:solidFill>
              <a:latin typeface="Arial" panose="020B0604020202020204" pitchFamily="34" charset="0"/>
              <a:ea typeface="Calibri" panose="020F0502020204030204" pitchFamily="34" charset="0"/>
              <a:cs typeface="Arial" panose="020B0604020202020204" pitchFamily="34" charset="0"/>
            </a:endParaRPr>
          </a:p>
          <a:p>
            <a:pPr>
              <a:spcAft>
                <a:spcPts val="600"/>
              </a:spcAft>
              <a:buClrTx/>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Environmental Protection Agency (EPA) Brochure: Protect Your Family from Lead in your Home </a:t>
            </a:r>
            <a:r>
              <a:rPr lang="en-US" sz="24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5"/>
              </a:rPr>
              <a:t>https://www.epa.gov/sites/production/files/2017-06/documents/pyf_color_landscape_format_2017_508.pdf</a:t>
            </a:r>
            <a:r>
              <a:rPr lang="en-US" sz="2400" dirty="0">
                <a:latin typeface="Arial" panose="020B0604020202020204" pitchFamily="34" charset="0"/>
                <a:ea typeface="Calibri" panose="020F0502020204030204" pitchFamily="34" charset="0"/>
                <a:cs typeface="Arial" panose="020B0604020202020204" pitchFamily="34" charset="0"/>
              </a:rPr>
              <a:t> </a:t>
            </a:r>
          </a:p>
          <a:p>
            <a:pPr>
              <a:spcAft>
                <a:spcPts val="600"/>
              </a:spcAft>
              <a:buClrTx/>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EPA Toolkit: Reducing Lead in Drinking Water </a:t>
            </a:r>
            <a:r>
              <a:rPr lang="en-US" sz="2400" u="sng" dirty="0">
                <a:solidFill>
                  <a:srgbClr val="0563C1"/>
                </a:solidFill>
                <a:latin typeface="Arial" panose="020B0604020202020204" pitchFamily="34" charset="0"/>
                <a:ea typeface="Calibri" panose="020F0502020204030204" pitchFamily="34" charset="0"/>
                <a:cs typeface="Arial" panose="020B0604020202020204" pitchFamily="34" charset="0"/>
                <a:hlinkClick r:id="rId6"/>
              </a:rPr>
              <a:t>https://www.epa.gov/ground-water-and-drinking-water/3ts-reducing-lead-drinking-water-toolkit</a:t>
            </a:r>
            <a:r>
              <a:rPr lang="en-US" sz="2400" dirty="0">
                <a:latin typeface="Arial" panose="020B0604020202020204" pitchFamily="34" charset="0"/>
                <a:ea typeface="Calibri" panose="020F0502020204030204" pitchFamily="34" charset="0"/>
                <a:cs typeface="Arial" panose="020B0604020202020204" pitchFamily="34" charset="0"/>
              </a:rPr>
              <a:t> </a:t>
            </a:r>
          </a:p>
          <a:p>
            <a:pPr marL="0" indent="0">
              <a:buNone/>
            </a:pPr>
            <a:endParaRPr lang="en-US" dirty="0"/>
          </a:p>
        </p:txBody>
      </p:sp>
      <p:sp>
        <p:nvSpPr>
          <p:cNvPr id="28674" name="Slide Number Placeholder 5"/>
          <p:cNvSpPr>
            <a:spLocks noGrp="1"/>
          </p:cNvSpPr>
          <p:nvPr>
            <p:ph type="sldNum" sz="quarter" idx="4294967295"/>
          </p:nvPr>
        </p:nvSpPr>
        <p:spPr>
          <a:xfrm>
            <a:off x="9347200" y="6248400"/>
            <a:ext cx="2844800" cy="457200"/>
          </a:xfrm>
          <a:prstGeom prst="rect">
            <a:avLst/>
          </a:prstGeom>
          <a:noFill/>
        </p:spPr>
        <p:txBody>
          <a:bodyPr/>
          <a:lstStyle>
            <a:lvl1pPr>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a:spcBef>
                <a:spcPct val="0"/>
              </a:spcBef>
              <a:buClrTx/>
              <a:buSzTx/>
              <a:buFontTx/>
              <a:buNone/>
            </a:pPr>
            <a:fld id="{6C1C98C4-065A-408F-A732-4827500FE24F}" type="slidenum">
              <a:rPr lang="en-US" altLang="en-US" sz="1000"/>
              <a:pPr>
                <a:spcBef>
                  <a:spcPct val="0"/>
                </a:spcBef>
                <a:buClrTx/>
                <a:buSzTx/>
                <a:buFontTx/>
                <a:buNone/>
              </a:pPr>
              <a:t>103</a:t>
            </a:fld>
            <a:endParaRPr lang="en-US" altLang="en-US" sz="1000" dirty="0"/>
          </a:p>
        </p:txBody>
      </p:sp>
    </p:spTree>
    <p:custDataLst>
      <p:tags r:id="rId1"/>
    </p:custDataLst>
    <p:extLst>
      <p:ext uri="{BB962C8B-B14F-4D97-AF65-F5344CB8AC3E}">
        <p14:creationId xmlns:p14="http://schemas.microsoft.com/office/powerpoint/2010/main" val="2328841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latin typeface="Arial" panose="020B0604020202020204" pitchFamily="34" charset="0"/>
                <a:cs typeface="Arial" panose="020B0604020202020204" pitchFamily="34" charset="0"/>
              </a:rPr>
              <a:t>Preventing Childhood Injuries</a:t>
            </a:r>
            <a:br>
              <a:rPr lang="en-US" b="1" dirty="0"/>
            </a:br>
            <a:r>
              <a:rPr lang="en-US" sz="4000" dirty="0">
                <a:latin typeface="Arial" panose="020B0604020202020204" pitchFamily="34" charset="0"/>
                <a:cs typeface="Arial" panose="020B0604020202020204" pitchFamily="34" charset="0"/>
              </a:rPr>
              <a:t>Topics</a:t>
            </a:r>
          </a:p>
        </p:txBody>
      </p:sp>
      <p:sp>
        <p:nvSpPr>
          <p:cNvPr id="6" name="Content Placeholder 5"/>
          <p:cNvSpPr>
            <a:spLocks noGrp="1"/>
          </p:cNvSpPr>
          <p:nvPr>
            <p:ph sz="half" idx="1"/>
          </p:nvPr>
        </p:nvSpPr>
        <p:spPr/>
        <p:txBody>
          <a:bodyPr>
            <a:normAutofit/>
          </a:bodyPr>
          <a:lstStyle/>
          <a:p>
            <a:r>
              <a:rPr lang="en-US" dirty="0">
                <a:latin typeface="Arial" panose="020B0604020202020204" pitchFamily="34" charset="0"/>
                <a:cs typeface="Arial" panose="020B0604020202020204" pitchFamily="34" charset="0"/>
              </a:rPr>
              <a:t>SIDS and Other Sleep-Related Infant Deaths</a:t>
            </a:r>
          </a:p>
          <a:p>
            <a:r>
              <a:rPr lang="en-US" dirty="0">
                <a:latin typeface="Arial" panose="020B0604020202020204" pitchFamily="34" charset="0"/>
                <a:cs typeface="Arial" panose="020B0604020202020204" pitchFamily="34" charset="0"/>
              </a:rPr>
              <a:t>Shaken Baby Syndrome</a:t>
            </a:r>
          </a:p>
          <a:p>
            <a:r>
              <a:rPr lang="en-US" dirty="0">
                <a:latin typeface="Arial" panose="020B0604020202020204" pitchFamily="34" charset="0"/>
                <a:cs typeface="Arial" panose="020B0604020202020204" pitchFamily="34" charset="0"/>
              </a:rPr>
              <a:t>Brain Injury and Concussion </a:t>
            </a:r>
          </a:p>
          <a:p>
            <a:r>
              <a:rPr lang="en-US" dirty="0">
                <a:latin typeface="Arial" panose="020B0604020202020204" pitchFamily="34" charset="0"/>
                <a:cs typeface="Arial" panose="020B0604020202020204" pitchFamily="34" charset="0"/>
              </a:rPr>
              <a:t>Child Abuse Prevention </a:t>
            </a:r>
          </a:p>
          <a:p>
            <a:r>
              <a:rPr lang="en-US" dirty="0">
                <a:latin typeface="Arial" panose="020B0604020202020204" pitchFamily="34" charset="0"/>
                <a:cs typeface="Arial" panose="020B0604020202020204" pitchFamily="34" charset="0"/>
              </a:rPr>
              <a:t>Burns and Fire </a:t>
            </a:r>
          </a:p>
          <a:p>
            <a:r>
              <a:rPr lang="en-US" dirty="0">
                <a:latin typeface="Arial" panose="020B0604020202020204" pitchFamily="34" charset="0"/>
                <a:cs typeface="Arial" panose="020B0604020202020204" pitchFamily="34" charset="0"/>
              </a:rPr>
              <a:t>Heat-illness</a:t>
            </a:r>
          </a:p>
          <a:p>
            <a:r>
              <a:rPr lang="en-US" dirty="0">
                <a:latin typeface="Arial" panose="020B0604020202020204" pitchFamily="34" charset="0"/>
                <a:cs typeface="Arial" panose="020B0604020202020204" pitchFamily="34" charset="0"/>
              </a:rPr>
              <a:t>Choking, Strangulation, Suffocation</a:t>
            </a:r>
          </a:p>
          <a:p>
            <a:endParaRPr lang="en-US" dirty="0"/>
          </a:p>
          <a:p>
            <a:endParaRPr lang="en-US" dirty="0"/>
          </a:p>
        </p:txBody>
      </p:sp>
      <p:sp>
        <p:nvSpPr>
          <p:cNvPr id="7" name="Content Placeholder 6"/>
          <p:cNvSpPr>
            <a:spLocks noGrp="1"/>
          </p:cNvSpPr>
          <p:nvPr>
            <p:ph sz="half" idx="2"/>
          </p:nvPr>
        </p:nvSpPr>
        <p:spPr/>
        <p:txBody>
          <a:bodyPr>
            <a:normAutofit/>
          </a:bodyPr>
          <a:lstStyle/>
          <a:p>
            <a:r>
              <a:rPr lang="en-US" dirty="0">
                <a:latin typeface="Arial" panose="020B0604020202020204" pitchFamily="34" charset="0"/>
                <a:cs typeface="Arial" panose="020B0604020202020204" pitchFamily="34" charset="0"/>
              </a:rPr>
              <a:t>Falls </a:t>
            </a:r>
          </a:p>
          <a:p>
            <a:r>
              <a:rPr lang="en-US" dirty="0">
                <a:latin typeface="Arial" panose="020B0604020202020204" pitchFamily="34" charset="0"/>
                <a:cs typeface="Arial" panose="020B0604020202020204" pitchFamily="34" charset="0"/>
              </a:rPr>
              <a:t>Poisoning</a:t>
            </a:r>
          </a:p>
          <a:p>
            <a:r>
              <a:rPr lang="en-US" dirty="0">
                <a:latin typeface="Arial" panose="020B0604020202020204" pitchFamily="34" charset="0"/>
                <a:cs typeface="Arial" panose="020B0604020202020204" pitchFamily="34" charset="0"/>
              </a:rPr>
              <a:t>Lead Poisoning </a:t>
            </a:r>
          </a:p>
          <a:p>
            <a:r>
              <a:rPr lang="en-US" dirty="0">
                <a:latin typeface="Arial" panose="020B0604020202020204" pitchFamily="34" charset="0"/>
                <a:cs typeface="Arial" panose="020B0604020202020204" pitchFamily="34" charset="0"/>
              </a:rPr>
              <a:t>Drowning </a:t>
            </a:r>
          </a:p>
          <a:p>
            <a:r>
              <a:rPr lang="en-US" dirty="0">
                <a:latin typeface="Arial" panose="020B0604020202020204" pitchFamily="34" charset="0"/>
                <a:cs typeface="Arial" panose="020B0604020202020204" pitchFamily="34" charset="0"/>
              </a:rPr>
              <a:t>Young Children and Disasters </a:t>
            </a:r>
          </a:p>
          <a:p>
            <a:r>
              <a:rPr lang="en-US" dirty="0">
                <a:latin typeface="Arial" panose="020B0604020202020204" pitchFamily="34" charset="0"/>
                <a:cs typeface="Arial" panose="020B0604020202020204" pitchFamily="34" charset="0"/>
              </a:rPr>
              <a:t>Child Passenger Safety</a:t>
            </a:r>
          </a:p>
          <a:p>
            <a:r>
              <a:rPr lang="en-US" dirty="0">
                <a:latin typeface="Arial" panose="020B0604020202020204" pitchFamily="34" charset="0"/>
                <a:cs typeface="Arial" panose="020B0604020202020204" pitchFamily="34" charset="0"/>
              </a:rPr>
              <a:t>Field Trip Safety </a:t>
            </a:r>
          </a:p>
          <a:p>
            <a:r>
              <a:rPr lang="en-US" dirty="0">
                <a:latin typeface="Arial" panose="020B0604020202020204" pitchFamily="34" charset="0"/>
                <a:cs typeface="Arial" panose="020B0604020202020204" pitchFamily="34" charset="0"/>
              </a:rPr>
              <a:t>School Bus Safety</a:t>
            </a:r>
          </a:p>
          <a:p>
            <a:endParaRPr lang="en-US" dirty="0"/>
          </a:p>
          <a:p>
            <a:endParaRPr lang="en-US" dirty="0"/>
          </a:p>
        </p:txBody>
      </p:sp>
    </p:spTree>
    <p:custDataLst>
      <p:tags r:id="rId1"/>
    </p:custDataLst>
    <p:extLst>
      <p:ext uri="{BB962C8B-B14F-4D97-AF65-F5344CB8AC3E}">
        <p14:creationId xmlns:p14="http://schemas.microsoft.com/office/powerpoint/2010/main" val="2268347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9F88F-BD7A-4DAC-B4E6-BFA039F49810}"/>
              </a:ext>
            </a:extLst>
          </p:cNvPr>
          <p:cNvSpPr>
            <a:spLocks noGrp="1"/>
          </p:cNvSpPr>
          <p:nvPr>
            <p:ph type="title"/>
          </p:nvPr>
        </p:nvSpPr>
        <p:spPr/>
        <p:txBody>
          <a:bodyPr>
            <a:normAutofit/>
          </a:bodyPr>
          <a:lstStyle/>
          <a:p>
            <a:r>
              <a:rPr lang="en-US" sz="3600" dirty="0"/>
              <a:t>Active Supervision</a:t>
            </a:r>
          </a:p>
        </p:txBody>
      </p:sp>
      <p:sp>
        <p:nvSpPr>
          <p:cNvPr id="3" name="Content Placeholder 2">
            <a:extLst>
              <a:ext uri="{FF2B5EF4-FFF2-40B4-BE49-F238E27FC236}">
                <a16:creationId xmlns:a16="http://schemas.microsoft.com/office/drawing/2014/main" id="{6B4DFCBD-B356-44BF-9778-0DAB14398274}"/>
              </a:ext>
            </a:extLst>
          </p:cNvPr>
          <p:cNvSpPr>
            <a:spLocks noGrp="1"/>
          </p:cNvSpPr>
          <p:nvPr>
            <p:ph idx="1"/>
          </p:nvPr>
        </p:nvSpPr>
        <p:spPr>
          <a:xfrm>
            <a:off x="609600" y="1417638"/>
            <a:ext cx="10972800" cy="4525963"/>
          </a:xfrm>
        </p:spPr>
        <p:txBody>
          <a:bodyPr>
            <a:noAutofit/>
          </a:bodyPr>
          <a:lstStyle/>
          <a:p>
            <a:pPr algn="l"/>
            <a:r>
              <a:rPr lang="en-US" sz="2400" b="1" i="0" u="none" strike="noStrike" baseline="0" dirty="0">
                <a:latin typeface="Arial" panose="020B0604020202020204" pitchFamily="34" charset="0"/>
                <a:cs typeface="Arial" panose="020B0604020202020204" pitchFamily="34" charset="0"/>
              </a:rPr>
              <a:t>Set up your space </a:t>
            </a:r>
            <a:r>
              <a:rPr lang="en-US" sz="2400" b="0" i="0" u="none" strike="noStrike" baseline="0" dirty="0">
                <a:latin typeface="Arial" panose="020B0604020202020204" pitchFamily="34" charset="0"/>
                <a:cs typeface="Arial" panose="020B0604020202020204" pitchFamily="34" charset="0"/>
              </a:rPr>
              <a:t>so that it’s free of clutter and hazards and you have easy access to children.</a:t>
            </a:r>
          </a:p>
          <a:p>
            <a:pPr algn="l"/>
            <a:r>
              <a:rPr lang="en-US" sz="2400" b="1" i="0" u="none" strike="noStrike" baseline="0" dirty="0">
                <a:latin typeface="Arial" panose="020B0604020202020204" pitchFamily="34" charset="0"/>
                <a:cs typeface="Arial" panose="020B0604020202020204" pitchFamily="34" charset="0"/>
              </a:rPr>
              <a:t>Position yourself </a:t>
            </a:r>
            <a:r>
              <a:rPr lang="en-US" sz="2400" b="0" i="0" u="none" strike="noStrike" baseline="0" dirty="0">
                <a:latin typeface="Arial" panose="020B0604020202020204" pitchFamily="34" charset="0"/>
                <a:cs typeface="Arial" panose="020B0604020202020204" pitchFamily="34" charset="0"/>
              </a:rPr>
              <a:t>so you can see and hear every child and respond quickly if necessary.</a:t>
            </a:r>
          </a:p>
          <a:p>
            <a:pPr algn="l"/>
            <a:r>
              <a:rPr lang="en-US" sz="2400" b="1" i="0" u="none" strike="noStrike" baseline="0" dirty="0">
                <a:latin typeface="Arial" panose="020B0604020202020204" pitchFamily="34" charset="0"/>
                <a:cs typeface="Arial" panose="020B0604020202020204" pitchFamily="34" charset="0"/>
              </a:rPr>
              <a:t>Scan and count </a:t>
            </a:r>
            <a:r>
              <a:rPr lang="en-US" sz="2400" b="0" i="0" u="none" strike="noStrike" baseline="0" dirty="0">
                <a:latin typeface="Arial" panose="020B0604020202020204" pitchFamily="34" charset="0"/>
                <a:cs typeface="Arial" panose="020B0604020202020204" pitchFamily="34" charset="0"/>
              </a:rPr>
              <a:t>so you know where everyone is. Count children regularly, especially during transitions.</a:t>
            </a:r>
          </a:p>
          <a:p>
            <a:r>
              <a:rPr lang="en-US" sz="2400" b="1" i="0" u="none" strike="noStrike" baseline="0" dirty="0">
                <a:latin typeface="Arial" panose="020B0604020202020204" pitchFamily="34" charset="0"/>
                <a:cs typeface="Arial" panose="020B0604020202020204" pitchFamily="34" charset="0"/>
              </a:rPr>
              <a:t>Listen</a:t>
            </a:r>
            <a:r>
              <a:rPr lang="en-US" sz="2400" b="0" i="0" u="none" strike="noStrike" baseline="0" dirty="0">
                <a:latin typeface="Arial" panose="020B0604020202020204" pitchFamily="34" charset="0"/>
                <a:cs typeface="Arial" panose="020B0604020202020204" pitchFamily="34" charset="0"/>
              </a:rPr>
              <a:t> for sounds of potential danger or warning.</a:t>
            </a:r>
          </a:p>
          <a:p>
            <a:r>
              <a:rPr lang="en-US" sz="2400" b="1" i="0" u="none" strike="noStrike" baseline="0" dirty="0">
                <a:latin typeface="Arial" panose="020B0604020202020204" pitchFamily="34" charset="0"/>
                <a:cs typeface="Arial" panose="020B0604020202020204" pitchFamily="34" charset="0"/>
              </a:rPr>
              <a:t>Anticipate children’s behavior </a:t>
            </a:r>
            <a:r>
              <a:rPr lang="en-US" sz="2400" b="0" i="0" u="none" strike="noStrike" baseline="0" dirty="0">
                <a:latin typeface="Arial" panose="020B0604020202020204" pitchFamily="34" charset="0"/>
                <a:cs typeface="Arial" panose="020B0604020202020204" pitchFamily="34" charset="0"/>
              </a:rPr>
              <a:t>so you are aware of when they might do something dangerous.</a:t>
            </a:r>
          </a:p>
          <a:p>
            <a:r>
              <a:rPr lang="en-US" sz="2400" b="1" i="0" u="none" strike="noStrike" baseline="0" dirty="0">
                <a:latin typeface="Arial" panose="020B0604020202020204" pitchFamily="34" charset="0"/>
                <a:cs typeface="Arial" panose="020B0604020202020204" pitchFamily="34" charset="0"/>
              </a:rPr>
              <a:t>Pay attention </a:t>
            </a:r>
            <a:r>
              <a:rPr lang="en-US" sz="2400" b="0" i="0" u="none" strike="noStrike" baseline="0" dirty="0">
                <a:latin typeface="Arial" panose="020B0604020202020204" pitchFamily="34" charset="0"/>
                <a:cs typeface="Arial" panose="020B0604020202020204" pitchFamily="34" charset="0"/>
              </a:rPr>
              <a:t>to when children are unable to solve problems on their own so you can redirect.</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4179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0" y="228600"/>
            <a:ext cx="8458200" cy="1143000"/>
          </a:xfrm>
        </p:spPr>
        <p:txBody>
          <a:bodyPr>
            <a:normAutofit fontScale="90000"/>
          </a:bodyPr>
          <a:lstStyle/>
          <a:p>
            <a:br>
              <a:rPr lang="en-US" dirty="0"/>
            </a:br>
            <a:br>
              <a:rPr lang="en-US" dirty="0"/>
            </a:br>
            <a:r>
              <a:rPr lang="en-US" sz="4000" dirty="0">
                <a:latin typeface="Arial" panose="020B0604020202020204" pitchFamily="34" charset="0"/>
                <a:cs typeface="Arial" panose="020B0604020202020204" pitchFamily="34" charset="0"/>
              </a:rPr>
              <a:t>Sudden Infant Death Syndrome(SIDS) &amp;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Other Sleep-Related Infant Deaths</a:t>
            </a:r>
            <a:br>
              <a:rPr lang="en-US" dirty="0"/>
            </a:br>
            <a:br>
              <a:rPr lang="en-US" dirty="0"/>
            </a:br>
            <a:endParaRPr lang="en-US" dirty="0"/>
          </a:p>
        </p:txBody>
      </p:sp>
      <p:sp>
        <p:nvSpPr>
          <p:cNvPr id="5" name="Content Placeholder 4"/>
          <p:cNvSpPr>
            <a:spLocks noGrp="1"/>
          </p:cNvSpPr>
          <p:nvPr>
            <p:ph idx="1"/>
          </p:nvPr>
        </p:nvSpPr>
        <p:spPr/>
        <p:txBody>
          <a:bodyPr>
            <a:normAutofit/>
          </a:bodyPr>
          <a:lstStyle/>
          <a:p>
            <a:r>
              <a:rPr lang="en-US" sz="2800" dirty="0"/>
              <a:t>SIDS is the death of an infant younger than 1 year of age that is unexplained after a thorough scene investigation, autopsy, and review of the clinical history. </a:t>
            </a:r>
          </a:p>
          <a:p>
            <a:r>
              <a:rPr lang="en-US" sz="2800" dirty="0"/>
              <a:t>Ninety percent of SIDS deaths occur before an infant reaches 6 months of age, and peak between 1 and 4 months of age.</a:t>
            </a:r>
          </a:p>
          <a:p>
            <a:r>
              <a:rPr lang="en-US" sz="2800" dirty="0"/>
              <a:t>Other sleep-related infant deaths include suffocation, asphyxia, entrapment, and strangulation.</a:t>
            </a:r>
          </a:p>
          <a:p>
            <a:endParaRPr lang="en-US" dirty="0"/>
          </a:p>
        </p:txBody>
      </p:sp>
    </p:spTree>
    <p:custDataLst>
      <p:tags r:id="rId1"/>
    </p:custDataLst>
    <p:extLst>
      <p:ext uri="{BB962C8B-B14F-4D97-AF65-F5344CB8AC3E}">
        <p14:creationId xmlns:p14="http://schemas.microsoft.com/office/powerpoint/2010/main" val="3363877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SIDS and Child Care</a:t>
            </a:r>
          </a:p>
        </p:txBody>
      </p:sp>
      <p:sp>
        <p:nvSpPr>
          <p:cNvPr id="6" name="Content Placeholder 5"/>
          <p:cNvSpPr>
            <a:spLocks noGrp="1"/>
          </p:cNvSpPr>
          <p:nvPr>
            <p:ph idx="1"/>
          </p:nvPr>
        </p:nvSpPr>
        <p:spPr/>
        <p:txBody>
          <a:bodyPr>
            <a:normAutofit/>
          </a:bodyPr>
          <a:lstStyle/>
          <a:p>
            <a:pPr marL="0" indent="0">
              <a:buNone/>
            </a:pPr>
            <a:r>
              <a:rPr lang="en-US" sz="2800" dirty="0">
                <a:latin typeface="Arial" panose="020B0604020202020204" pitchFamily="34" charset="0"/>
                <a:cs typeface="Arial" panose="020B0604020202020204" pitchFamily="34" charset="0"/>
              </a:rPr>
              <a:t>Research shows that unexpected infant deaths in child care were </a:t>
            </a:r>
            <a:r>
              <a:rPr lang="en-US" sz="2800" dirty="0">
                <a:solidFill>
                  <a:srgbClr val="0072BC"/>
                </a:solidFill>
                <a:latin typeface="Arial" panose="020B0604020202020204" pitchFamily="34" charset="0"/>
                <a:cs typeface="Arial" panose="020B0604020202020204" pitchFamily="34" charset="0"/>
              </a:rPr>
              <a:t>more likely to happen during the first week.</a:t>
            </a:r>
            <a:r>
              <a:rPr lang="en-US" sz="2800" dirty="0">
                <a:latin typeface="Arial" panose="020B0604020202020204" pitchFamily="34" charset="0"/>
                <a:cs typeface="Arial" panose="020B0604020202020204" pitchFamily="34" charset="0"/>
              </a:rPr>
              <a:t> Infants are at greater risk when they are:</a:t>
            </a:r>
          </a:p>
          <a:p>
            <a:pPr marL="514350" indent="-514350">
              <a:buFont typeface="+mj-lt"/>
              <a:buAutoNum type="arabicPeriod"/>
            </a:pPr>
            <a:r>
              <a:rPr lang="en-US" sz="2800" dirty="0">
                <a:latin typeface="Arial" panose="020B0604020202020204" pitchFamily="34" charset="0"/>
                <a:cs typeface="Arial" panose="020B0604020202020204" pitchFamily="34" charset="0"/>
              </a:rPr>
              <a:t>used to sleeping on their backs at home and are placed on their stomachs for sleep in child care </a:t>
            </a:r>
          </a:p>
          <a:p>
            <a:pPr marL="514350" indent="-514350">
              <a:buFont typeface="+mj-lt"/>
              <a:buAutoNum type="arabicPeriod"/>
            </a:pPr>
            <a:r>
              <a:rPr lang="en-US" sz="2800" dirty="0">
                <a:latin typeface="Arial" panose="020B0604020202020204" pitchFamily="34" charset="0"/>
                <a:cs typeface="Arial" panose="020B0604020202020204" pitchFamily="34" charset="0"/>
              </a:rPr>
              <a:t>allowed to sleep in an unsafe sleep environment in child care (for example: a car seat, stroller, futon, pillow, or bean bag)</a:t>
            </a:r>
          </a:p>
          <a:p>
            <a:endParaRPr lang="en-US" dirty="0">
              <a:latin typeface="Arial" panose="020B0604020202020204" pitchFamily="34" charset="0"/>
              <a:cs typeface="Arial" panose="020B0604020202020204" pitchFamily="34" charset="0"/>
            </a:endParaRPr>
          </a:p>
          <a:p>
            <a:endParaRPr lang="en-US" dirty="0"/>
          </a:p>
        </p:txBody>
      </p:sp>
    </p:spTree>
    <p:custDataLst>
      <p:tags r:id="rId1"/>
    </p:custDataLst>
    <p:extLst>
      <p:ext uri="{BB962C8B-B14F-4D97-AF65-F5344CB8AC3E}">
        <p14:creationId xmlns:p14="http://schemas.microsoft.com/office/powerpoint/2010/main" val="2733734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1752600" y="5625347"/>
            <a:ext cx="8915400" cy="646331"/>
          </a:xfrm>
          <a:prstGeom prst="rect">
            <a:avLst/>
          </a:prstGeom>
          <a:noFill/>
        </p:spPr>
        <p:txBody>
          <a:bodyPr wrap="square" rtlCol="0">
            <a:spAutoFit/>
          </a:bodyPr>
          <a:lstStyle/>
          <a:p>
            <a:r>
              <a:rPr lang="en-US" dirty="0"/>
              <a:t>Eunice Kennedy Shriver National Institute of Child Health and Human Development (NICHD), NIH, HHS; </a:t>
            </a:r>
            <a:r>
              <a:rPr lang="en-US" u="sng" dirty="0">
                <a:hlinkClick r:id="rId4"/>
              </a:rPr>
              <a:t>http://www.nichd.nih.gov</a:t>
            </a:r>
            <a:r>
              <a:rPr lang="en-US" dirty="0"/>
              <a:t>. </a:t>
            </a:r>
          </a:p>
        </p:txBody>
      </p:sp>
      <p:pic>
        <p:nvPicPr>
          <p:cNvPr id="2051" name="Picture 3" descr="O:\CCHP\CA SIDS Program\logos mailing labels photos etc\NICHD high resolution photos\007_DasguptaFamily06011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9692" b="18275"/>
          <a:stretch/>
        </p:blipFill>
        <p:spPr bwMode="auto">
          <a:xfrm>
            <a:off x="3424428" y="304800"/>
            <a:ext cx="5343144" cy="5130316"/>
          </a:xfrm>
          <a:prstGeom prst="rect">
            <a:avLst/>
          </a:prstGeom>
          <a:noFill/>
          <a:ln>
            <a:solidFill>
              <a:srgbClr val="0072BC"/>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57939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How to Reduce the Risk of SIDS in Child Care </a:t>
            </a:r>
          </a:p>
        </p:txBody>
      </p:sp>
      <p:sp>
        <p:nvSpPr>
          <p:cNvPr id="3" name="Content Placeholder 2"/>
          <p:cNvSpPr>
            <a:spLocks noGrp="1"/>
          </p:cNvSpPr>
          <p:nvPr>
            <p:ph idx="1"/>
          </p:nvPr>
        </p:nvSpPr>
        <p:spPr/>
        <p:txBody>
          <a:bodyPr>
            <a:normAutofit/>
          </a:bodyPr>
          <a:lstStyle/>
          <a:p>
            <a:r>
              <a:rPr lang="en-US" sz="2800" dirty="0"/>
              <a:t>Always </a:t>
            </a:r>
            <a:r>
              <a:rPr lang="en-US" sz="2800" dirty="0">
                <a:solidFill>
                  <a:srgbClr val="0072BC"/>
                </a:solidFill>
              </a:rPr>
              <a:t>put infants to sleep on their backs </a:t>
            </a:r>
            <a:r>
              <a:rPr lang="en-US" sz="2800" dirty="0"/>
              <a:t>until 1 year of age.</a:t>
            </a:r>
          </a:p>
          <a:p>
            <a:r>
              <a:rPr lang="en-US" sz="2800" dirty="0"/>
              <a:t>Place infants on a </a:t>
            </a:r>
            <a:r>
              <a:rPr lang="en-US" sz="2800" dirty="0">
                <a:solidFill>
                  <a:srgbClr val="0072BC"/>
                </a:solidFill>
              </a:rPr>
              <a:t>firm mattress</a:t>
            </a:r>
            <a:r>
              <a:rPr lang="en-US" sz="2800" dirty="0"/>
              <a:t>, with a </a:t>
            </a:r>
            <a:r>
              <a:rPr lang="en-US" sz="2800" dirty="0">
                <a:solidFill>
                  <a:srgbClr val="0072BC"/>
                </a:solidFill>
              </a:rPr>
              <a:t>fitted crib sheet</a:t>
            </a:r>
            <a:r>
              <a:rPr lang="en-US" sz="2800" dirty="0"/>
              <a:t>, in a crib or play yard that meets the Consumer Product Safety Commission </a:t>
            </a:r>
            <a:r>
              <a:rPr lang="en-US" sz="2800" dirty="0">
                <a:solidFill>
                  <a:srgbClr val="0072BC"/>
                </a:solidFill>
              </a:rPr>
              <a:t>(CPSC) safety standards</a:t>
            </a:r>
            <a:r>
              <a:rPr lang="en-US" sz="2800" dirty="0"/>
              <a:t>.</a:t>
            </a:r>
          </a:p>
          <a:p>
            <a:r>
              <a:rPr lang="en-US" sz="2800" dirty="0">
                <a:solidFill>
                  <a:srgbClr val="0072BC"/>
                </a:solidFill>
              </a:rPr>
              <a:t>Keep the crib free </a:t>
            </a:r>
            <a:r>
              <a:rPr lang="en-US" sz="2800" dirty="0"/>
              <a:t>of toys, mobiles, soft objects, stuffed animals, pillows, bumper pads, blankets, positioning devices and extra bedding.</a:t>
            </a:r>
          </a:p>
          <a:p>
            <a:endParaRPr lang="en-US" dirty="0"/>
          </a:p>
        </p:txBody>
      </p:sp>
    </p:spTree>
    <p:custDataLst>
      <p:tags r:id="rId1"/>
    </p:custDataLst>
    <p:extLst>
      <p:ext uri="{BB962C8B-B14F-4D97-AF65-F5344CB8AC3E}">
        <p14:creationId xmlns:p14="http://schemas.microsoft.com/office/powerpoint/2010/main" val="92699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How to Reduce the Risk of SIDS in Child Care </a:t>
            </a:r>
          </a:p>
        </p:txBody>
      </p:sp>
      <p:sp>
        <p:nvSpPr>
          <p:cNvPr id="3" name="Content Placeholder 2"/>
          <p:cNvSpPr>
            <a:spLocks noGrp="1"/>
          </p:cNvSpPr>
          <p:nvPr>
            <p:ph idx="1"/>
          </p:nvPr>
        </p:nvSpPr>
        <p:spPr/>
        <p:txBody>
          <a:bodyPr>
            <a:normAutofit/>
          </a:bodyPr>
          <a:lstStyle/>
          <a:p>
            <a:r>
              <a:rPr lang="en-US" sz="2800" dirty="0">
                <a:solidFill>
                  <a:srgbClr val="0072BC"/>
                </a:solidFill>
              </a:rPr>
              <a:t>Do not overdress infants – </a:t>
            </a:r>
            <a:r>
              <a:rPr lang="en-US" sz="2800" dirty="0">
                <a:solidFill>
                  <a:srgbClr val="003473"/>
                </a:solidFill>
              </a:rPr>
              <a:t>no</a:t>
            </a:r>
            <a:r>
              <a:rPr lang="en-US" sz="2800" dirty="0">
                <a:solidFill>
                  <a:srgbClr val="0072BC"/>
                </a:solidFill>
              </a:rPr>
              <a:t> </a:t>
            </a:r>
            <a:r>
              <a:rPr lang="en-US" sz="2800" dirty="0"/>
              <a:t>more than one extra layer than an adult. Keep the infant’s </a:t>
            </a:r>
            <a:r>
              <a:rPr lang="en-US" sz="2800" dirty="0">
                <a:solidFill>
                  <a:srgbClr val="0072BC"/>
                </a:solidFill>
              </a:rPr>
              <a:t>head uncovered </a:t>
            </a:r>
            <a:r>
              <a:rPr lang="en-US" sz="2800" dirty="0"/>
              <a:t>for sleep. </a:t>
            </a:r>
            <a:r>
              <a:rPr lang="en-US" sz="2800" dirty="0">
                <a:solidFill>
                  <a:srgbClr val="0072BC"/>
                </a:solidFill>
              </a:rPr>
              <a:t>Remove bibs and clothing with hoods.</a:t>
            </a:r>
          </a:p>
          <a:p>
            <a:r>
              <a:rPr lang="en-US" sz="2800" dirty="0"/>
              <a:t>If additional warmth is needed for sleep, </a:t>
            </a:r>
            <a:r>
              <a:rPr lang="en-US" sz="2800" dirty="0">
                <a:solidFill>
                  <a:srgbClr val="0072BC"/>
                </a:solidFill>
              </a:rPr>
              <a:t>a one-piece blanket sleeper or sleep sack </a:t>
            </a:r>
            <a:r>
              <a:rPr lang="en-US" sz="2800" dirty="0"/>
              <a:t>may be used </a:t>
            </a:r>
            <a:r>
              <a:rPr lang="en-US" sz="2800" dirty="0">
                <a:solidFill>
                  <a:srgbClr val="FF0000"/>
                </a:solidFill>
              </a:rPr>
              <a:t>after getting a waiver*</a:t>
            </a:r>
          </a:p>
          <a:p>
            <a:r>
              <a:rPr lang="en-US" sz="2800" dirty="0">
                <a:solidFill>
                  <a:srgbClr val="0072BC"/>
                </a:solidFill>
              </a:rPr>
              <a:t>Ventilate</a:t>
            </a:r>
            <a:r>
              <a:rPr lang="en-US" sz="2800" dirty="0"/>
              <a:t> the sleeping area. Keep the temperature comfortable for a lightly clothed adult. </a:t>
            </a:r>
          </a:p>
          <a:p>
            <a:r>
              <a:rPr lang="en-US" sz="2800" dirty="0"/>
              <a:t>Actively observe sleeping infants by sight and sound.</a:t>
            </a:r>
          </a:p>
        </p:txBody>
      </p:sp>
    </p:spTree>
    <p:custDataLst>
      <p:tags r:id="rId1"/>
    </p:custDataLst>
    <p:extLst>
      <p:ext uri="{BB962C8B-B14F-4D97-AF65-F5344CB8AC3E}">
        <p14:creationId xmlns:p14="http://schemas.microsoft.com/office/powerpoint/2010/main" val="3102153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How to Reduce the Risk of SIDS in Child Care </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Do not allow infants to sleep on a </a:t>
            </a:r>
            <a:r>
              <a:rPr lang="en-US" sz="2800" dirty="0">
                <a:solidFill>
                  <a:srgbClr val="0072BC"/>
                </a:solidFill>
                <a:latin typeface="Arial" panose="020B0604020202020204" pitchFamily="34" charset="0"/>
                <a:cs typeface="Arial" panose="020B0604020202020204" pitchFamily="34" charset="0"/>
              </a:rPr>
              <a:t>sofa/couch, chair cushion, bed, pillow, or in a car seat, stroller, swing or bouncy chair</a:t>
            </a: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If an infant falls asleep any place other than a crib, </a:t>
            </a:r>
            <a:r>
              <a:rPr lang="en-US" sz="2800" dirty="0">
                <a:solidFill>
                  <a:srgbClr val="0072BC"/>
                </a:solidFill>
                <a:latin typeface="Arial" panose="020B0604020202020204" pitchFamily="34" charset="0"/>
                <a:cs typeface="Arial" panose="020B0604020202020204" pitchFamily="34" charset="0"/>
              </a:rPr>
              <a:t>move the infant to a crib right away</a:t>
            </a: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If an infant arrives asleep in a car seat, move the infant to a crib right away.</a:t>
            </a:r>
          </a:p>
          <a:p>
            <a:r>
              <a:rPr lang="en-US" sz="2800" dirty="0">
                <a:latin typeface="Arial" panose="020B0604020202020204" pitchFamily="34" charset="0"/>
                <a:cs typeface="Arial" panose="020B0604020202020204" pitchFamily="34" charset="0"/>
              </a:rPr>
              <a:t>Space cribs </a:t>
            </a:r>
            <a:r>
              <a:rPr lang="en-US" sz="2800" dirty="0">
                <a:solidFill>
                  <a:srgbClr val="0072BC"/>
                </a:solidFill>
                <a:latin typeface="Arial" panose="020B0604020202020204" pitchFamily="34" charset="0"/>
                <a:cs typeface="Arial" panose="020B0604020202020204" pitchFamily="34" charset="0"/>
              </a:rPr>
              <a:t>three feet apart </a:t>
            </a:r>
            <a:r>
              <a:rPr lang="en-US" sz="2800" dirty="0">
                <a:latin typeface="Arial" panose="020B0604020202020204" pitchFamily="34" charset="0"/>
                <a:cs typeface="Arial" panose="020B0604020202020204" pitchFamily="34" charset="0"/>
              </a:rPr>
              <a:t>with </a:t>
            </a:r>
            <a:r>
              <a:rPr lang="en-US" sz="2800" dirty="0">
                <a:solidFill>
                  <a:srgbClr val="0072BC"/>
                </a:solidFill>
                <a:latin typeface="Arial" panose="020B0604020202020204" pitchFamily="34" charset="0"/>
                <a:cs typeface="Arial" panose="020B0604020202020204" pitchFamily="34" charset="0"/>
              </a:rPr>
              <a:t>one infant </a:t>
            </a:r>
            <a:r>
              <a:rPr lang="en-US" sz="2800" dirty="0">
                <a:latin typeface="Arial" panose="020B0604020202020204" pitchFamily="34" charset="0"/>
                <a:cs typeface="Arial" panose="020B0604020202020204" pitchFamily="34" charset="0"/>
              </a:rPr>
              <a:t>per crib. </a:t>
            </a:r>
          </a:p>
          <a:p>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561312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How to Reduce the Risk of SIDS in Child Care </a:t>
            </a:r>
          </a:p>
        </p:txBody>
      </p:sp>
      <p:sp>
        <p:nvSpPr>
          <p:cNvPr id="3" name="Content Placeholder 2"/>
          <p:cNvSpPr>
            <a:spLocks noGrp="1"/>
          </p:cNvSpPr>
          <p:nvPr>
            <p:ph idx="1"/>
          </p:nvPr>
        </p:nvSpPr>
        <p:spPr>
          <a:xfrm>
            <a:off x="1066800" y="1417638"/>
            <a:ext cx="8153400" cy="3611561"/>
          </a:xfrm>
        </p:spPr>
        <p:txBody>
          <a:bodyPr>
            <a:noAutofit/>
          </a:bodyPr>
          <a:lstStyle/>
          <a:p>
            <a:r>
              <a:rPr lang="en-US" sz="2800" dirty="0">
                <a:latin typeface="Arial" panose="020B0604020202020204" pitchFamily="34" charset="0"/>
                <a:cs typeface="Arial" panose="020B0604020202020204" pitchFamily="34" charset="0"/>
              </a:rPr>
              <a:t>If provided by the parent, offer a </a:t>
            </a:r>
            <a:r>
              <a:rPr lang="en-US" sz="2800" dirty="0">
                <a:solidFill>
                  <a:srgbClr val="0072BC"/>
                </a:solidFill>
                <a:latin typeface="Arial" panose="020B0604020202020204" pitchFamily="34" charset="0"/>
                <a:cs typeface="Arial" panose="020B0604020202020204" pitchFamily="34" charset="0"/>
              </a:rPr>
              <a:t>pacifier</a:t>
            </a:r>
            <a:r>
              <a:rPr lang="en-US" sz="2800" dirty="0">
                <a:latin typeface="Arial" panose="020B0604020202020204" pitchFamily="34" charset="0"/>
                <a:cs typeface="Arial" panose="020B0604020202020204" pitchFamily="34" charset="0"/>
              </a:rPr>
              <a:t> for sleep. </a:t>
            </a:r>
          </a:p>
          <a:p>
            <a:r>
              <a:rPr lang="en-US" sz="2800" dirty="0">
                <a:latin typeface="Arial" panose="020B0604020202020204" pitchFamily="34" charset="0"/>
                <a:cs typeface="Arial" panose="020B0604020202020204" pitchFamily="34" charset="0"/>
              </a:rPr>
              <a:t>Do </a:t>
            </a:r>
            <a:r>
              <a:rPr lang="en-US" sz="2800" dirty="0">
                <a:solidFill>
                  <a:srgbClr val="0072BC"/>
                </a:solidFill>
                <a:latin typeface="Arial" panose="020B0604020202020204" pitchFamily="34" charset="0"/>
                <a:cs typeface="Arial" panose="020B0604020202020204" pitchFamily="34" charset="0"/>
              </a:rPr>
              <a:t>not attach pacifiers  </a:t>
            </a:r>
            <a:r>
              <a:rPr lang="en-US" sz="2800" dirty="0">
                <a:latin typeface="Arial" panose="020B0604020202020204" pitchFamily="34" charset="0"/>
                <a:cs typeface="Arial" panose="020B0604020202020204" pitchFamily="34" charset="0"/>
              </a:rPr>
              <a:t>to an infants clothing.</a:t>
            </a:r>
          </a:p>
          <a:p>
            <a:r>
              <a:rPr lang="en-US" sz="2800" dirty="0">
                <a:latin typeface="Arial" panose="020B0604020202020204" pitchFamily="34" charset="0"/>
                <a:cs typeface="Arial" panose="020B0604020202020204" pitchFamily="34" charset="0"/>
              </a:rPr>
              <a:t>When able to </a:t>
            </a:r>
            <a:r>
              <a:rPr lang="en-US" sz="2800" dirty="0">
                <a:solidFill>
                  <a:srgbClr val="0072BC"/>
                </a:solidFill>
                <a:latin typeface="Arial" panose="020B0604020202020204" pitchFamily="34" charset="0"/>
                <a:cs typeface="Arial" panose="020B0604020202020204" pitchFamily="34" charset="0"/>
              </a:rPr>
              <a:t>roll back and forth from back to front</a:t>
            </a:r>
            <a:r>
              <a:rPr lang="en-US" sz="2800" dirty="0">
                <a:latin typeface="Arial" panose="020B0604020202020204" pitchFamily="34" charset="0"/>
                <a:cs typeface="Arial" panose="020B0604020202020204" pitchFamily="34" charset="0"/>
              </a:rPr>
              <a:t>, place infants to sleep on their backs and allow them to assume a preferred sleep position. </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424338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304800"/>
            <a:ext cx="8229600" cy="1143000"/>
          </a:xfrm>
        </p:spPr>
        <p:txBody>
          <a:bodyPr>
            <a:normAutofit fontScale="90000"/>
          </a:bodyPr>
          <a:lstStyle/>
          <a:p>
            <a:br>
              <a:rPr lang="en-US" dirty="0"/>
            </a:br>
            <a:br>
              <a:rPr lang="en-US" dirty="0"/>
            </a:br>
            <a:r>
              <a:rPr lang="en-US" sz="4000" dirty="0">
                <a:latin typeface="Arial" panose="020B0604020202020204" pitchFamily="34" charset="0"/>
                <a:cs typeface="Arial" panose="020B0604020202020204" pitchFamily="34" charset="0"/>
              </a:rPr>
              <a:t>Understanding Childhood Injuries</a:t>
            </a:r>
            <a:br>
              <a:rPr lang="en-US" dirty="0"/>
            </a:br>
            <a:br>
              <a:rPr lang="en-US" sz="4000" dirty="0"/>
            </a:br>
            <a:endParaRPr lang="en-US" sz="4000" dirty="0"/>
          </a:p>
        </p:txBody>
      </p:sp>
      <p:sp>
        <p:nvSpPr>
          <p:cNvPr id="4" name="Rectangle 3"/>
          <p:cNvSpPr/>
          <p:nvPr/>
        </p:nvSpPr>
        <p:spPr>
          <a:xfrm>
            <a:off x="3810000" y="3105836"/>
            <a:ext cx="4572000" cy="646331"/>
          </a:xfrm>
          <a:prstGeom prst="rect">
            <a:avLst/>
          </a:prstGeom>
        </p:spPr>
        <p:txBody>
          <a:bodyPr>
            <a:spAutoFit/>
          </a:bodyPr>
          <a:lstStyle/>
          <a:p>
            <a:endParaRPr lang="en-US" dirty="0"/>
          </a:p>
          <a:p>
            <a:endParaRPr lang="en-US" dirty="0"/>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199" y="2133600"/>
            <a:ext cx="5181599" cy="3671888"/>
          </a:xfrm>
          <a:prstGeom prst="rect">
            <a:avLst/>
          </a:prstGeom>
          <a:noFill/>
          <a:ln>
            <a:noFill/>
          </a:ln>
        </p:spPr>
      </p:pic>
    </p:spTree>
    <p:custDataLst>
      <p:tags r:id="rId1"/>
    </p:custDataLst>
    <p:extLst>
      <p:ext uri="{BB962C8B-B14F-4D97-AF65-F5344CB8AC3E}">
        <p14:creationId xmlns:p14="http://schemas.microsoft.com/office/powerpoint/2010/main" val="2968957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C644C-0BD2-4272-B907-BDAA10419DF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DC1128F-BC09-435B-BCD8-DE89FEA22D99}"/>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707327CD-4239-44E4-91FF-8019A673F7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2394" y="560"/>
            <a:ext cx="4710546" cy="6096000"/>
          </a:xfrm>
          <a:prstGeom prst="rect">
            <a:avLst/>
          </a:prstGeom>
          <a:ln>
            <a:solidFill>
              <a:schemeClr val="tx1"/>
            </a:solidFill>
          </a:ln>
        </p:spPr>
      </p:pic>
      <p:pic>
        <p:nvPicPr>
          <p:cNvPr id="7" name="Picture 6">
            <a:extLst>
              <a:ext uri="{FF2B5EF4-FFF2-40B4-BE49-F238E27FC236}">
                <a16:creationId xmlns:a16="http://schemas.microsoft.com/office/drawing/2014/main" id="{85F41644-2A72-4D57-B3C0-1D807D5A40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152960"/>
            <a:ext cx="4829175" cy="6249520"/>
          </a:xfrm>
          <a:prstGeom prst="rect">
            <a:avLst/>
          </a:prstGeom>
          <a:ln>
            <a:solidFill>
              <a:schemeClr val="tx1"/>
            </a:solidFill>
          </a:ln>
        </p:spPr>
      </p:pic>
    </p:spTree>
    <p:extLst>
      <p:ext uri="{BB962C8B-B14F-4D97-AF65-F5344CB8AC3E}">
        <p14:creationId xmlns:p14="http://schemas.microsoft.com/office/powerpoint/2010/main" val="1236832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D0D6-9662-4D41-AA3F-785F79D50822}"/>
              </a:ext>
            </a:extLst>
          </p:cNvPr>
          <p:cNvSpPr>
            <a:spLocks noGrp="1"/>
          </p:cNvSpPr>
          <p:nvPr>
            <p:ph type="title"/>
          </p:nvPr>
        </p:nvSpPr>
        <p:spPr/>
        <p:txBody>
          <a:bodyPr>
            <a:normAutofit fontScale="90000"/>
          </a:bodyPr>
          <a:lstStyle/>
          <a:p>
            <a:br>
              <a:rPr lang="en-US" dirty="0"/>
            </a:br>
            <a:r>
              <a:rPr lang="en-US" sz="4000" dirty="0">
                <a:latin typeface="Arial" panose="020B0604020202020204" pitchFamily="34" charset="0"/>
                <a:cs typeface="Arial" panose="020B0604020202020204" pitchFamily="34" charset="0"/>
              </a:rPr>
              <a:t>Safe Infant Sleep Supervision</a:t>
            </a:r>
          </a:p>
        </p:txBody>
      </p:sp>
      <p:sp>
        <p:nvSpPr>
          <p:cNvPr id="3" name="Subtitle 2">
            <a:extLst>
              <a:ext uri="{FF2B5EF4-FFF2-40B4-BE49-F238E27FC236}">
                <a16:creationId xmlns:a16="http://schemas.microsoft.com/office/drawing/2014/main" id="{DA83C47C-84EC-4FBB-B766-1284B924FE5E}"/>
              </a:ext>
            </a:extLst>
          </p:cNvPr>
          <p:cNvSpPr>
            <a:spLocks noGrp="1"/>
          </p:cNvSpPr>
          <p:nvPr>
            <p:ph idx="1"/>
          </p:nvPr>
        </p:nvSpPr>
        <p:spPr/>
        <p:txBody>
          <a:bodyPr>
            <a:normAutofit/>
          </a:bodyPr>
          <a:lstStyle/>
          <a:p>
            <a:pPr marL="0" indent="0">
              <a:buNone/>
            </a:pPr>
            <a:r>
              <a:rPr lang="en-US" sz="2800" dirty="0"/>
              <a:t>Check sleeping infants every 15 minutes and document.</a:t>
            </a:r>
          </a:p>
          <a:p>
            <a:pPr marL="0" indent="0">
              <a:buNone/>
            </a:pPr>
            <a:endParaRPr lang="en-US" sz="2800" dirty="0"/>
          </a:p>
          <a:p>
            <a:pPr marL="0" indent="0">
              <a:buNone/>
            </a:pPr>
            <a:r>
              <a:rPr lang="en-US" sz="2800" dirty="0"/>
              <a:t>Look for signs of distress, including, but not limited to labored breathing, flushed skin color, increase in body temperature, and restlessness.</a:t>
            </a:r>
          </a:p>
          <a:p>
            <a:pPr marL="0" indent="0">
              <a:buNone/>
            </a:pPr>
            <a:endParaRPr lang="en-US" sz="2800" dirty="0"/>
          </a:p>
          <a:p>
            <a:pPr marL="0" indent="0">
              <a:buNone/>
            </a:pPr>
            <a:r>
              <a:rPr lang="en-US" sz="2800" i="1" dirty="0"/>
              <a:t>*Refer to sample log for documenting your every 15 minute check.</a:t>
            </a:r>
          </a:p>
          <a:p>
            <a:pPr marL="0" indent="0">
              <a:buNone/>
            </a:pPr>
            <a:endParaRPr lang="en-US" dirty="0"/>
          </a:p>
        </p:txBody>
      </p:sp>
    </p:spTree>
    <p:extLst>
      <p:ext uri="{BB962C8B-B14F-4D97-AF65-F5344CB8AC3E}">
        <p14:creationId xmlns:p14="http://schemas.microsoft.com/office/powerpoint/2010/main" val="10633564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More ways to Reduce the Risk of SIDS in Child Care </a:t>
            </a:r>
          </a:p>
        </p:txBody>
      </p:sp>
      <p:sp>
        <p:nvSpPr>
          <p:cNvPr id="3" name="Content Placeholder 2"/>
          <p:cNvSpPr>
            <a:spLocks noGrp="1"/>
          </p:cNvSpPr>
          <p:nvPr>
            <p:ph idx="1"/>
          </p:nvPr>
        </p:nvSpPr>
        <p:spPr/>
        <p:txBody>
          <a:bodyPr/>
          <a:lstStyle/>
          <a:p>
            <a:r>
              <a:rPr lang="en-US" sz="2800" dirty="0"/>
              <a:t>Keep your child care program </a:t>
            </a:r>
            <a:r>
              <a:rPr lang="en-US" sz="2800" dirty="0">
                <a:solidFill>
                  <a:srgbClr val="0072BC"/>
                </a:solidFill>
              </a:rPr>
              <a:t>smoke-free</a:t>
            </a:r>
            <a:r>
              <a:rPr lang="en-US" sz="2800" dirty="0"/>
              <a:t>.</a:t>
            </a:r>
          </a:p>
          <a:p>
            <a:r>
              <a:rPr lang="en-US" sz="2800" dirty="0"/>
              <a:t>Support </a:t>
            </a:r>
            <a:r>
              <a:rPr lang="en-US" sz="2800" dirty="0">
                <a:solidFill>
                  <a:srgbClr val="0072BC"/>
                </a:solidFill>
              </a:rPr>
              <a:t>breastfeeding </a:t>
            </a:r>
            <a:r>
              <a:rPr lang="en-US" sz="2800" dirty="0"/>
              <a:t>families.</a:t>
            </a:r>
          </a:p>
          <a:p>
            <a:r>
              <a:rPr lang="en-US" sz="2800" dirty="0"/>
              <a:t>Provide supervised </a:t>
            </a:r>
            <a:r>
              <a:rPr lang="en-US" sz="2800" dirty="0">
                <a:solidFill>
                  <a:srgbClr val="0072BC"/>
                </a:solidFill>
              </a:rPr>
              <a:t>“Tummy Time”.</a:t>
            </a:r>
          </a:p>
          <a:p>
            <a:endParaRPr lang="en-US" dirty="0"/>
          </a:p>
        </p:txBody>
      </p:sp>
      <p:pic>
        <p:nvPicPr>
          <p:cNvPr id="4" name="Picture 3" descr="File:No smoking symbol.sv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6973" y="3733801"/>
            <a:ext cx="2218055" cy="2218055"/>
          </a:xfrm>
          <a:prstGeom prst="rect">
            <a:avLst/>
          </a:prstGeom>
          <a:noFill/>
          <a:ln>
            <a:noFill/>
          </a:ln>
        </p:spPr>
      </p:pic>
    </p:spTree>
    <p:custDataLst>
      <p:tags r:id="rId1"/>
    </p:custDataLst>
    <p:extLst>
      <p:ext uri="{BB962C8B-B14F-4D97-AF65-F5344CB8AC3E}">
        <p14:creationId xmlns:p14="http://schemas.microsoft.com/office/powerpoint/2010/main" val="1589224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CCHP\CA SIDS Program\logos mailing labels photos etc\NICHD high resolution photos\DSC_35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0"/>
            <a:ext cx="7620000" cy="5472946"/>
          </a:xfrm>
          <a:prstGeom prst="rect">
            <a:avLst/>
          </a:prstGeom>
          <a:noFill/>
          <a:ln>
            <a:solidFill>
              <a:srgbClr val="0072BC"/>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81200" y="4267200"/>
            <a:ext cx="8229600" cy="1143000"/>
          </a:xfrm>
        </p:spPr>
        <p:txBody>
          <a:bodyPr/>
          <a:lstStyle/>
          <a:p>
            <a:r>
              <a:rPr lang="en-US" dirty="0">
                <a:solidFill>
                  <a:schemeClr val="bg1"/>
                </a:solidFill>
              </a:rPr>
              <a:t>Tummy Time</a:t>
            </a:r>
          </a:p>
        </p:txBody>
      </p:sp>
      <p:sp>
        <p:nvSpPr>
          <p:cNvPr id="4" name="TextBox 3"/>
          <p:cNvSpPr txBox="1"/>
          <p:nvPr/>
        </p:nvSpPr>
        <p:spPr>
          <a:xfrm>
            <a:off x="1752600" y="5625347"/>
            <a:ext cx="8915400" cy="646331"/>
          </a:xfrm>
          <a:prstGeom prst="rect">
            <a:avLst/>
          </a:prstGeom>
          <a:noFill/>
        </p:spPr>
        <p:txBody>
          <a:bodyPr wrap="square" rtlCol="0">
            <a:spAutoFit/>
          </a:bodyPr>
          <a:lstStyle/>
          <a:p>
            <a:r>
              <a:rPr lang="en-US" dirty="0"/>
              <a:t>Eunice Kennedy Shriver National Institute of Child Health and Human Development (NICHD), NIH, HHS; </a:t>
            </a:r>
            <a:r>
              <a:rPr lang="en-US" u="sng" dirty="0">
                <a:hlinkClick r:id="rId5"/>
              </a:rPr>
              <a:t>http://www.nichd.nih.gov</a:t>
            </a:r>
            <a:r>
              <a:rPr lang="en-US" dirty="0"/>
              <a:t>. </a:t>
            </a:r>
          </a:p>
        </p:txBody>
      </p:sp>
    </p:spTree>
    <p:custDataLst>
      <p:tags r:id="rId1"/>
    </p:custDataLst>
    <p:extLst>
      <p:ext uri="{BB962C8B-B14F-4D97-AF65-F5344CB8AC3E}">
        <p14:creationId xmlns:p14="http://schemas.microsoft.com/office/powerpoint/2010/main" val="1269840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26" name="Picture 2" descr="O:\CCHP\CA SIDS Program\logos mailing labels photos etc\NICHD high resolution photos\back sleep position anatomy labeled med 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2320" y="77986"/>
            <a:ext cx="5547360" cy="5547360"/>
          </a:xfrm>
          <a:prstGeom prst="rect">
            <a:avLst/>
          </a:prstGeom>
          <a:noFill/>
          <a:ln>
            <a:solidFill>
              <a:srgbClr val="0072BC"/>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52600" y="5625347"/>
            <a:ext cx="8915400" cy="646331"/>
          </a:xfrm>
          <a:prstGeom prst="rect">
            <a:avLst/>
          </a:prstGeom>
          <a:noFill/>
        </p:spPr>
        <p:txBody>
          <a:bodyPr wrap="square" rtlCol="0">
            <a:spAutoFit/>
          </a:bodyPr>
          <a:lstStyle/>
          <a:p>
            <a:r>
              <a:rPr lang="en-US" dirty="0"/>
              <a:t>Eunice Kennedy Shriver National Institute of Child Health and Human Development (NICHD), NIH, HHS; </a:t>
            </a:r>
            <a:r>
              <a:rPr lang="en-US" u="sng" dirty="0">
                <a:hlinkClick r:id="rId5"/>
              </a:rPr>
              <a:t>http://www.nichd.nih.gov</a:t>
            </a:r>
            <a:r>
              <a:rPr lang="en-US" dirty="0"/>
              <a:t>. </a:t>
            </a:r>
          </a:p>
        </p:txBody>
      </p:sp>
    </p:spTree>
    <p:custDataLst>
      <p:tags r:id="rId1"/>
    </p:custDataLst>
    <p:extLst>
      <p:ext uri="{BB962C8B-B14F-4D97-AF65-F5344CB8AC3E}">
        <p14:creationId xmlns:p14="http://schemas.microsoft.com/office/powerpoint/2010/main" val="3696313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What about swaddling?</a:t>
            </a:r>
          </a:p>
        </p:txBody>
      </p:sp>
      <p:sp>
        <p:nvSpPr>
          <p:cNvPr id="5" name="Content Placeholder 4"/>
          <p:cNvSpPr>
            <a:spLocks noGrp="1"/>
          </p:cNvSpPr>
          <p:nvPr>
            <p:ph idx="1"/>
          </p:nvPr>
        </p:nvSpPr>
        <p:spPr/>
        <p:txBody>
          <a:bodyPr>
            <a:normAutofit/>
          </a:bodyPr>
          <a:lstStyle/>
          <a:p>
            <a:r>
              <a:rPr lang="en-US" sz="2800" dirty="0"/>
              <a:t>Although some newborns and young infants may be swaddled for sleep at home, </a:t>
            </a:r>
            <a:r>
              <a:rPr lang="en-US" sz="2800" i="1" dirty="0"/>
              <a:t>swaddling of infants is not allowed in child care programs.  </a:t>
            </a:r>
          </a:p>
          <a:p>
            <a:r>
              <a:rPr lang="en-US" sz="2800" dirty="0"/>
              <a:t>The risk of death is high if swaddled infants are placed on, or roll onto, their stomachs. </a:t>
            </a:r>
          </a:p>
          <a:p>
            <a:r>
              <a:rPr lang="en-US" sz="2800" dirty="0"/>
              <a:t>In a child’s home, swaddling should not be used once an infant shows signs of trying to roll over (usually before an infant is three months old).</a:t>
            </a:r>
          </a:p>
        </p:txBody>
      </p:sp>
    </p:spTree>
    <p:custDataLst>
      <p:tags r:id="rId1"/>
    </p:custDataLst>
    <p:extLst>
      <p:ext uri="{BB962C8B-B14F-4D97-AF65-F5344CB8AC3E}">
        <p14:creationId xmlns:p14="http://schemas.microsoft.com/office/powerpoint/2010/main" val="3767580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br>
              <a:rPr lang="en-US" dirty="0"/>
            </a:br>
            <a:r>
              <a:rPr lang="en-US" sz="4000" dirty="0">
                <a:latin typeface="Arial" panose="020B0604020202020204" pitchFamily="34" charset="0"/>
                <a:cs typeface="Arial" panose="020B0604020202020204" pitchFamily="34" charset="0"/>
              </a:rPr>
              <a:t>Shaken Baby Syndrome</a:t>
            </a:r>
            <a:br>
              <a:rPr lang="en-US" dirty="0"/>
            </a:br>
            <a:endParaRPr lang="en-US" dirty="0"/>
          </a:p>
        </p:txBody>
      </p:sp>
      <p:sp>
        <p:nvSpPr>
          <p:cNvPr id="6" name="Content Placeholder 5"/>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The term </a:t>
            </a:r>
            <a:r>
              <a:rPr lang="en-US" sz="2800" dirty="0">
                <a:solidFill>
                  <a:srgbClr val="0072BC"/>
                </a:solidFill>
                <a:latin typeface="Arial" panose="020B0604020202020204" pitchFamily="34" charset="0"/>
                <a:cs typeface="Arial" panose="020B0604020202020204" pitchFamily="34" charset="0"/>
              </a:rPr>
              <a:t>“shaken baby syndrome” </a:t>
            </a:r>
            <a:r>
              <a:rPr lang="en-US" sz="2800" dirty="0">
                <a:latin typeface="Arial" panose="020B0604020202020204" pitchFamily="34" charset="0"/>
                <a:cs typeface="Arial" panose="020B0604020202020204" pitchFamily="34" charset="0"/>
              </a:rPr>
              <a:t>describes a set of symptoms seen in infants who have sustained a head injury from shaking.</a:t>
            </a:r>
          </a:p>
          <a:p>
            <a:r>
              <a:rPr lang="en-US" sz="2800" dirty="0">
                <a:latin typeface="Arial" panose="020B0604020202020204" pitchFamily="34" charset="0"/>
                <a:cs typeface="Arial" panose="020B0604020202020204" pitchFamily="34" charset="0"/>
              </a:rPr>
              <a:t>The term </a:t>
            </a:r>
            <a:r>
              <a:rPr lang="en-US" sz="2800" dirty="0">
                <a:solidFill>
                  <a:srgbClr val="0072BC"/>
                </a:solidFill>
                <a:latin typeface="Arial" panose="020B0604020202020204" pitchFamily="34" charset="0"/>
                <a:cs typeface="Arial" panose="020B0604020202020204" pitchFamily="34" charset="0"/>
              </a:rPr>
              <a:t>“abusive head trauma” </a:t>
            </a:r>
            <a:r>
              <a:rPr lang="en-US" sz="2800" dirty="0">
                <a:latin typeface="Arial" panose="020B0604020202020204" pitchFamily="34" charset="0"/>
                <a:cs typeface="Arial" panose="020B0604020202020204" pitchFamily="34" charset="0"/>
              </a:rPr>
              <a:t>may also be used.  Abusive Head Trauma includes the various ways a child could suffer a head injury as a result of abuse such as: shaking; dropping; throwing; hitting; or hitting child’s head against a surface or object while shaking.</a:t>
            </a:r>
          </a:p>
        </p:txBody>
      </p:sp>
    </p:spTree>
    <p:custDataLst>
      <p:tags r:id="rId1"/>
    </p:custDataLst>
    <p:extLst>
      <p:ext uri="{BB962C8B-B14F-4D97-AF65-F5344CB8AC3E}">
        <p14:creationId xmlns:p14="http://schemas.microsoft.com/office/powerpoint/2010/main" val="3865367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Autofit/>
          </a:bodyPr>
          <a:lstStyle/>
          <a:p>
            <a:r>
              <a:rPr lang="en-US" sz="2800" dirty="0">
                <a:latin typeface="Arial" panose="020B0604020202020204" pitchFamily="34" charset="0"/>
                <a:cs typeface="Arial" panose="020B0604020202020204" pitchFamily="34" charset="0"/>
              </a:rPr>
              <a:t>partial or total blindness; </a:t>
            </a:r>
          </a:p>
          <a:p>
            <a:r>
              <a:rPr lang="en-US" sz="2800" dirty="0">
                <a:latin typeface="Arial" panose="020B0604020202020204" pitchFamily="34" charset="0"/>
                <a:cs typeface="Arial" panose="020B0604020202020204" pitchFamily="34" charset="0"/>
              </a:rPr>
              <a:t>hearing loss; </a:t>
            </a:r>
          </a:p>
          <a:p>
            <a:r>
              <a:rPr lang="en-US" sz="2800" dirty="0">
                <a:latin typeface="Arial" panose="020B0604020202020204" pitchFamily="34" charset="0"/>
                <a:cs typeface="Arial" panose="020B0604020202020204" pitchFamily="34" charset="0"/>
              </a:rPr>
              <a:t>paralysis; </a:t>
            </a:r>
          </a:p>
          <a:p>
            <a:r>
              <a:rPr lang="en-US" sz="2800" dirty="0">
                <a:latin typeface="Arial" panose="020B0604020202020204" pitchFamily="34" charset="0"/>
                <a:cs typeface="Arial" panose="020B0604020202020204" pitchFamily="34" charset="0"/>
              </a:rPr>
              <a:t>problems with motor development; </a:t>
            </a:r>
          </a:p>
          <a:p>
            <a:r>
              <a:rPr lang="en-US" sz="2800" dirty="0">
                <a:latin typeface="Arial" panose="020B0604020202020204" pitchFamily="34" charset="0"/>
                <a:cs typeface="Arial" panose="020B0604020202020204" pitchFamily="34" charset="0"/>
              </a:rPr>
              <a:t>problems with executive function; </a:t>
            </a:r>
          </a:p>
          <a:p>
            <a:r>
              <a:rPr lang="en-US" sz="2800" dirty="0">
                <a:latin typeface="Arial" panose="020B0604020202020204" pitchFamily="34" charset="0"/>
                <a:cs typeface="Arial" panose="020B0604020202020204" pitchFamily="34" charset="0"/>
              </a:rPr>
              <a:t>attention, memory, and behavior problems;</a:t>
            </a:r>
          </a:p>
        </p:txBody>
      </p:sp>
      <p:sp>
        <p:nvSpPr>
          <p:cNvPr id="5" name="Content Placeholder 4">
            <a:extLst>
              <a:ext uri="{FF2B5EF4-FFF2-40B4-BE49-F238E27FC236}">
                <a16:creationId xmlns:a16="http://schemas.microsoft.com/office/drawing/2014/main" id="{DC0E5D8D-E85B-47C3-A71D-9922CDBCC714}"/>
              </a:ext>
            </a:extLst>
          </p:cNvPr>
          <p:cNvSpPr>
            <a:spLocks noGrp="1"/>
          </p:cNvSpPr>
          <p:nvPr>
            <p:ph sz="half" idx="2"/>
          </p:nvPr>
        </p:nvSpPr>
        <p:spPr/>
        <p:txBody>
          <a:bodyPr/>
          <a:lstStyle/>
          <a:p>
            <a:r>
              <a:rPr lang="en-US" sz="2800" dirty="0">
                <a:latin typeface="Arial" panose="020B0604020202020204" pitchFamily="34" charset="0"/>
                <a:cs typeface="Arial" panose="020B0604020202020204" pitchFamily="34" charset="0"/>
              </a:rPr>
              <a:t>seizure disorders; </a:t>
            </a:r>
          </a:p>
          <a:p>
            <a:r>
              <a:rPr lang="en-US" sz="2800" dirty="0">
                <a:latin typeface="Arial" panose="020B0604020202020204" pitchFamily="34" charset="0"/>
                <a:cs typeface="Arial" panose="020B0604020202020204" pitchFamily="34" charset="0"/>
              </a:rPr>
              <a:t>cerebral palsy; </a:t>
            </a:r>
          </a:p>
          <a:p>
            <a:r>
              <a:rPr lang="en-US" sz="2800" dirty="0">
                <a:latin typeface="Arial" panose="020B0604020202020204" pitchFamily="34" charset="0"/>
                <a:cs typeface="Arial" panose="020B0604020202020204" pitchFamily="34" charset="0"/>
              </a:rPr>
              <a:t>sucking and swallowing disorders; </a:t>
            </a:r>
          </a:p>
          <a:p>
            <a:r>
              <a:rPr lang="en-US" sz="2800" dirty="0">
                <a:latin typeface="Arial" panose="020B0604020202020204" pitchFamily="34" charset="0"/>
                <a:cs typeface="Arial" panose="020B0604020202020204" pitchFamily="34" charset="0"/>
              </a:rPr>
              <a:t>intellectual disabilities; </a:t>
            </a:r>
          </a:p>
          <a:p>
            <a:r>
              <a:rPr lang="en-US" sz="2800" dirty="0">
                <a:latin typeface="Arial" panose="020B0604020202020204" pitchFamily="34" charset="0"/>
                <a:cs typeface="Arial" panose="020B0604020202020204" pitchFamily="34" charset="0"/>
              </a:rPr>
              <a:t>speech and language delay.</a:t>
            </a:r>
          </a:p>
          <a:p>
            <a:endParaRPr lang="en-US" dirty="0"/>
          </a:p>
        </p:txBody>
      </p:sp>
      <p:sp>
        <p:nvSpPr>
          <p:cNvPr id="4" name="Rectangle 3"/>
          <p:cNvSpPr/>
          <p:nvPr/>
        </p:nvSpPr>
        <p:spPr>
          <a:xfrm>
            <a:off x="990600" y="152401"/>
            <a:ext cx="9982200" cy="1200329"/>
          </a:xfrm>
          <a:prstGeom prst="rect">
            <a:avLst/>
          </a:prstGeom>
        </p:spPr>
        <p:txBody>
          <a:bodyPr wrap="square">
            <a:spAutoFit/>
          </a:bodyPr>
          <a:lstStyle/>
          <a:p>
            <a:r>
              <a:rPr lang="en-US" sz="3600" dirty="0">
                <a:latin typeface="Arial" panose="020B0604020202020204" pitchFamily="34" charset="0"/>
                <a:cs typeface="Arial" panose="020B0604020202020204" pitchFamily="34" charset="0"/>
              </a:rPr>
              <a:t>Abusive Head Trauma/Shaken Baby Syndrome May Result in:</a:t>
            </a:r>
          </a:p>
        </p:txBody>
      </p:sp>
    </p:spTree>
    <p:custDataLst>
      <p:tags r:id="rId1"/>
    </p:custDataLst>
    <p:extLst>
      <p:ext uri="{BB962C8B-B14F-4D97-AF65-F5344CB8AC3E}">
        <p14:creationId xmlns:p14="http://schemas.microsoft.com/office/powerpoint/2010/main" val="29961244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Infant Crying</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Infants are unable to express their needs and feelings using words. Instead, they cry. </a:t>
            </a:r>
          </a:p>
          <a:p>
            <a:r>
              <a:rPr lang="en-US" sz="2800" dirty="0">
                <a:latin typeface="Arial" panose="020B0604020202020204" pitchFamily="34" charset="0"/>
                <a:cs typeface="Arial" panose="020B0604020202020204" pitchFamily="34" charset="0"/>
              </a:rPr>
              <a:t>Infants may have colic or other kinds of pain and discomfort leading to crying.</a:t>
            </a:r>
          </a:p>
          <a:p>
            <a:r>
              <a:rPr lang="en-US" sz="2800" dirty="0">
                <a:latin typeface="Arial" panose="020B0604020202020204" pitchFamily="34" charset="0"/>
                <a:cs typeface="Arial" panose="020B0604020202020204" pitchFamily="34" charset="0"/>
              </a:rPr>
              <a:t>A phase of alarming crying is considered a normal phase in infant development.</a:t>
            </a:r>
          </a:p>
          <a:p>
            <a:r>
              <a:rPr lang="en-US" sz="2800" dirty="0">
                <a:latin typeface="Arial" panose="020B0604020202020204" pitchFamily="34" charset="0"/>
                <a:cs typeface="Arial" panose="020B0604020202020204" pitchFamily="34" charset="0"/>
              </a:rPr>
              <a:t>Strategies for soothing a crying infant include: gently rocking, carrying, singing, providing white noise, and offering a pacifier. </a:t>
            </a:r>
          </a:p>
          <a:p>
            <a:endParaRPr lang="en-US" sz="2800" dirty="0">
              <a:latin typeface="Arial" panose="020B0604020202020204" pitchFamily="34" charset="0"/>
              <a:cs typeface="Arial" panose="020B0604020202020204" pitchFamily="34" charset="0"/>
            </a:endParaRPr>
          </a:p>
          <a:p>
            <a:pPr marL="0" indent="0">
              <a:buNone/>
            </a:pPr>
            <a:endParaRPr lang="en-US" dirty="0"/>
          </a:p>
        </p:txBody>
      </p:sp>
    </p:spTree>
    <p:custDataLst>
      <p:tags r:id="rId1"/>
    </p:custDataLst>
    <p:extLst>
      <p:ext uri="{BB962C8B-B14F-4D97-AF65-F5344CB8AC3E}">
        <p14:creationId xmlns:p14="http://schemas.microsoft.com/office/powerpoint/2010/main" val="4093227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Infant Crying</a:t>
            </a:r>
          </a:p>
        </p:txBody>
      </p:sp>
      <p:sp>
        <p:nvSpPr>
          <p:cNvPr id="5" name="Content Placeholder 4"/>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Caregivers may experience </a:t>
            </a:r>
            <a:r>
              <a:rPr lang="en-US" sz="2800" dirty="0">
                <a:solidFill>
                  <a:srgbClr val="0072BC"/>
                </a:solidFill>
                <a:latin typeface="Arial" panose="020B0604020202020204" pitchFamily="34" charset="0"/>
                <a:cs typeface="Arial" panose="020B0604020202020204" pitchFamily="34" charset="0"/>
              </a:rPr>
              <a:t>anger or frustration</a:t>
            </a:r>
            <a:r>
              <a:rPr lang="en-US" sz="2800" dirty="0">
                <a:latin typeface="Arial" panose="020B0604020202020204" pitchFamily="34" charset="0"/>
                <a:cs typeface="Arial" panose="020B0604020202020204" pitchFamily="34" charset="0"/>
              </a:rPr>
              <a:t> over prolonged crying.</a:t>
            </a:r>
          </a:p>
          <a:p>
            <a:r>
              <a:rPr lang="en-US" sz="2800" dirty="0">
                <a:latin typeface="Arial" panose="020B0604020202020204" pitchFamily="34" charset="0"/>
                <a:cs typeface="Arial" panose="020B0604020202020204" pitchFamily="34" charset="0"/>
              </a:rPr>
              <a:t>Caregivers need </a:t>
            </a:r>
            <a:r>
              <a:rPr lang="en-US" sz="2800" dirty="0">
                <a:solidFill>
                  <a:srgbClr val="0072BC"/>
                </a:solidFill>
                <a:latin typeface="Arial" panose="020B0604020202020204" pitchFamily="34" charset="0"/>
                <a:cs typeface="Arial" panose="020B0604020202020204" pitchFamily="34" charset="0"/>
              </a:rPr>
              <a:t>strategies to cope </a:t>
            </a:r>
            <a:r>
              <a:rPr lang="en-US" sz="2800" dirty="0">
                <a:latin typeface="Arial" panose="020B0604020202020204" pitchFamily="34" charset="0"/>
                <a:cs typeface="Arial" panose="020B0604020202020204" pitchFamily="34" charset="0"/>
              </a:rPr>
              <a:t>with a crying, fussy, or distraught infant.</a:t>
            </a:r>
          </a:p>
        </p:txBody>
      </p:sp>
      <p:pic>
        <p:nvPicPr>
          <p:cNvPr id="7" name="Picture 6">
            <a:extLst>
              <a:ext uri="{FF2B5EF4-FFF2-40B4-BE49-F238E27FC236}">
                <a16:creationId xmlns:a16="http://schemas.microsoft.com/office/drawing/2014/main" id="{977B747C-AC4F-4823-B540-F49A6BA50C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8827" y="3276600"/>
            <a:ext cx="4274346" cy="2849564"/>
          </a:xfrm>
          <a:prstGeom prst="rect">
            <a:avLst/>
          </a:prstGeom>
        </p:spPr>
      </p:pic>
    </p:spTree>
    <p:custDataLst>
      <p:tags r:id="rId1"/>
    </p:custDataLst>
    <p:extLst>
      <p:ext uri="{BB962C8B-B14F-4D97-AF65-F5344CB8AC3E}">
        <p14:creationId xmlns:p14="http://schemas.microsoft.com/office/powerpoint/2010/main" val="425975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Where are children injured?</a:t>
            </a:r>
          </a:p>
        </p:txBody>
      </p:sp>
      <p:sp>
        <p:nvSpPr>
          <p:cNvPr id="3" name="Content Placeholder 2"/>
          <p:cNvSpPr>
            <a:spLocks noGrp="1"/>
          </p:cNvSpPr>
          <p:nvPr>
            <p:ph idx="1"/>
          </p:nvPr>
        </p:nvSpPr>
        <p:spPr/>
        <p:txBody>
          <a:bodyPr/>
          <a:lstStyle/>
          <a:p>
            <a:r>
              <a:rPr lang="en-US" sz="2800" dirty="0">
                <a:latin typeface="Arial" panose="020B0604020202020204" pitchFamily="34" charset="0"/>
                <a:cs typeface="Arial" panose="020B0604020202020204" pitchFamily="34" charset="0"/>
              </a:rPr>
              <a:t>Most injuries occur on the playground, accounting for 50 to 60 percent of all injuries child care settings.</a:t>
            </a:r>
          </a:p>
          <a:p>
            <a:r>
              <a:rPr lang="en-US" sz="2800" dirty="0">
                <a:latin typeface="Arial" panose="020B0604020202020204" pitchFamily="34" charset="0"/>
                <a:cs typeface="Arial" panose="020B0604020202020204" pitchFamily="34" charset="0"/>
              </a:rPr>
              <a:t>Furniture, equipment, stairs, windows, or slipping and tripping hazards are often involved.</a:t>
            </a:r>
          </a:p>
          <a:p>
            <a:r>
              <a:rPr lang="en-US" sz="2800" dirty="0">
                <a:latin typeface="Arial" panose="020B0604020202020204" pitchFamily="34" charset="0"/>
                <a:cs typeface="Arial" panose="020B0604020202020204" pitchFamily="34" charset="0"/>
              </a:rPr>
              <a:t>Injuries occur in and around cars and other vehicles.</a:t>
            </a:r>
          </a:p>
          <a:p>
            <a:pPr marL="0" indent="0">
              <a:buNone/>
            </a:pPr>
            <a:endParaRPr lang="en-US" dirty="0"/>
          </a:p>
        </p:txBody>
      </p:sp>
    </p:spTree>
    <p:custDataLst>
      <p:tags r:id="rId1"/>
    </p:custDataLst>
    <p:extLst>
      <p:ext uri="{BB962C8B-B14F-4D97-AF65-F5344CB8AC3E}">
        <p14:creationId xmlns:p14="http://schemas.microsoft.com/office/powerpoint/2010/main" val="2227508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Strategies to Cope</a:t>
            </a:r>
          </a:p>
        </p:txBody>
      </p:sp>
      <p:sp>
        <p:nvSpPr>
          <p:cNvPr id="3" name="Content Placeholder 2"/>
          <p:cNvSpPr>
            <a:spLocks noGrp="1"/>
          </p:cNvSpPr>
          <p:nvPr>
            <p:ph idx="1"/>
          </p:nvPr>
        </p:nvSpPr>
        <p:spPr/>
        <p:txBody>
          <a:bodyPr>
            <a:normAutofit/>
          </a:bodyPr>
          <a:lstStyle/>
          <a:p>
            <a:r>
              <a:rPr lang="en-US" sz="2800" dirty="0">
                <a:solidFill>
                  <a:srgbClr val="0072BC"/>
                </a:solidFill>
                <a:latin typeface="Arial" panose="020B0604020202020204" pitchFamily="34" charset="0"/>
                <a:cs typeface="Arial" panose="020B0604020202020204" pitchFamily="34" charset="0"/>
              </a:rPr>
              <a:t>Manage your stress </a:t>
            </a:r>
            <a:r>
              <a:rPr lang="en-US" sz="2800" dirty="0">
                <a:latin typeface="Arial" panose="020B0604020202020204" pitchFamily="34" charset="0"/>
                <a:cs typeface="Arial" panose="020B0604020202020204" pitchFamily="34" charset="0"/>
              </a:rPr>
              <a:t>and practice </a:t>
            </a:r>
            <a:r>
              <a:rPr lang="en-US" sz="2800" dirty="0">
                <a:solidFill>
                  <a:srgbClr val="0072BC"/>
                </a:solidFill>
                <a:latin typeface="Arial" panose="020B0604020202020204" pitchFamily="34" charset="0"/>
                <a:cs typeface="Arial" panose="020B0604020202020204" pitchFamily="34" charset="0"/>
              </a:rPr>
              <a:t>self-care</a:t>
            </a:r>
            <a:r>
              <a:rPr lang="en-US" sz="2800" dirty="0">
                <a:latin typeface="Arial" panose="020B0604020202020204" pitchFamily="34" charset="0"/>
                <a:cs typeface="Arial" panose="020B0604020202020204" pitchFamily="34" charset="0"/>
              </a:rPr>
              <a:t>. Be aware of feelings of increasing frustration or anger.</a:t>
            </a:r>
          </a:p>
          <a:p>
            <a:r>
              <a:rPr lang="en-US" sz="2800" dirty="0">
                <a:solidFill>
                  <a:srgbClr val="0072BC"/>
                </a:solidFill>
                <a:latin typeface="Arial" panose="020B0604020202020204" pitchFamily="34" charset="0"/>
                <a:cs typeface="Arial" panose="020B0604020202020204" pitchFamily="34" charset="0"/>
              </a:rPr>
              <a:t>Use a calming strategy </a:t>
            </a:r>
            <a:r>
              <a:rPr lang="en-US" sz="2800" dirty="0">
                <a:latin typeface="Arial" panose="020B0604020202020204" pitchFamily="34" charset="0"/>
                <a:cs typeface="Arial" panose="020B0604020202020204" pitchFamily="34" charset="0"/>
              </a:rPr>
              <a:t>that works for you. For example, take a few deep breaths or breathe deeply while counting to ten. </a:t>
            </a:r>
          </a:p>
          <a:p>
            <a:r>
              <a:rPr lang="en-US" sz="2800" dirty="0">
                <a:latin typeface="Arial" panose="020B0604020202020204" pitchFamily="34" charset="0"/>
                <a:cs typeface="Arial" panose="020B0604020202020204" pitchFamily="34" charset="0"/>
              </a:rPr>
              <a:t>If you are unable to bring your frustration under control on your own, then find a way to </a:t>
            </a:r>
            <a:r>
              <a:rPr lang="en-US" sz="2800" dirty="0">
                <a:solidFill>
                  <a:srgbClr val="0072BC"/>
                </a:solidFill>
                <a:latin typeface="Arial" panose="020B0604020202020204" pitchFamily="34" charset="0"/>
                <a:cs typeface="Arial" panose="020B0604020202020204" pitchFamily="34" charset="0"/>
              </a:rPr>
              <a:t>take a break</a:t>
            </a:r>
            <a:r>
              <a:rPr lang="en-US" sz="2800" dirty="0">
                <a:latin typeface="Arial" panose="020B0604020202020204" pitchFamily="34" charset="0"/>
                <a:cs typeface="Arial" panose="020B0604020202020204" pitchFamily="34" charset="0"/>
              </a:rPr>
              <a:t> from the situation (without leaving children unsupervised).</a:t>
            </a:r>
          </a:p>
          <a:p>
            <a:r>
              <a:rPr lang="en-US" sz="2800" i="1" dirty="0">
                <a:solidFill>
                  <a:srgbClr val="D90F81"/>
                </a:solidFill>
                <a:latin typeface="Arial" panose="020B0604020202020204" pitchFamily="34" charset="0"/>
                <a:cs typeface="Arial" panose="020B0604020202020204" pitchFamily="34" charset="0"/>
              </a:rPr>
              <a:t>Remember: it is never okay to shake or strike a child.</a:t>
            </a:r>
            <a:endParaRPr lang="en-US" sz="2800" dirty="0">
              <a:solidFill>
                <a:srgbClr val="D90F81"/>
              </a:solidFill>
              <a:latin typeface="Arial" panose="020B0604020202020204" pitchFamily="34" charset="0"/>
              <a:cs typeface="Arial" panose="020B0604020202020204" pitchFamily="34" charset="0"/>
            </a:endParaRPr>
          </a:p>
          <a:p>
            <a:endParaRPr lang="en-US" dirty="0"/>
          </a:p>
          <a:p>
            <a:endParaRPr lang="en-US" dirty="0"/>
          </a:p>
        </p:txBody>
      </p:sp>
    </p:spTree>
    <p:custDataLst>
      <p:tags r:id="rId1"/>
    </p:custDataLst>
    <p:extLst>
      <p:ext uri="{BB962C8B-B14F-4D97-AF65-F5344CB8AC3E}">
        <p14:creationId xmlns:p14="http://schemas.microsoft.com/office/powerpoint/2010/main" val="3383640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63A70440-3C1E-4DDF-B06B-979C43288803}"/>
              </a:ext>
            </a:extLst>
          </p:cNvPr>
          <p:cNvSpPr>
            <a:spLocks noGrp="1"/>
          </p:cNvSpPr>
          <p:nvPr>
            <p:ph sz="half" idx="1"/>
          </p:nvPr>
        </p:nvSpPr>
        <p:spPr>
          <a:xfrm>
            <a:off x="619760" y="1166018"/>
            <a:ext cx="3921760" cy="4525963"/>
          </a:xfrm>
        </p:spPr>
        <p:txBody>
          <a:bodyPr/>
          <a:lstStyle/>
          <a:p>
            <a:r>
              <a:rPr lang="en-US" sz="2800" dirty="0">
                <a:latin typeface="Arial" panose="020B0604020202020204" pitchFamily="34" charset="0"/>
                <a:cs typeface="Arial" panose="020B0604020202020204" pitchFamily="34" charset="0"/>
              </a:rPr>
              <a:t>For more information see </a:t>
            </a:r>
            <a:r>
              <a:rPr lang="en-US" sz="2800" i="1" dirty="0">
                <a:latin typeface="Arial" panose="020B0604020202020204" pitchFamily="34" charset="0"/>
                <a:cs typeface="Arial" panose="020B0604020202020204" pitchFamily="34" charset="0"/>
              </a:rPr>
              <a:t>Tips for Child Care Providers to Soothe a Crying Baby</a:t>
            </a:r>
            <a:r>
              <a:rPr lang="en-US" sz="28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hlinkClick r:id="rId2"/>
              </a:rPr>
              <a:t>https://childcare.extension.org/tips-for-child-care-providers-to-soothe-a-crying-baby</a:t>
            </a:r>
            <a:r>
              <a:rPr lang="en-US" sz="2800" dirty="0">
                <a:latin typeface="Arial" panose="020B0604020202020204" pitchFamily="34" charset="0"/>
                <a:cs typeface="Arial" panose="020B0604020202020204" pitchFamily="34" charset="0"/>
              </a:rPr>
              <a:t> </a:t>
            </a:r>
          </a:p>
          <a:p>
            <a:endParaRPr lang="en-US" dirty="0"/>
          </a:p>
        </p:txBody>
      </p:sp>
      <p:sp>
        <p:nvSpPr>
          <p:cNvPr id="13" name="Content Placeholder 12">
            <a:extLst>
              <a:ext uri="{FF2B5EF4-FFF2-40B4-BE49-F238E27FC236}">
                <a16:creationId xmlns:a16="http://schemas.microsoft.com/office/drawing/2014/main" id="{ED829352-86C8-484F-8E27-4910BB47D0A9}"/>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7C99B35D-0168-4C4A-840E-C923D50EFB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00" y="1166018"/>
            <a:ext cx="7246146" cy="4830764"/>
          </a:xfrm>
          <a:prstGeom prst="rect">
            <a:avLst/>
          </a:prstGeom>
        </p:spPr>
      </p:pic>
    </p:spTree>
    <p:extLst>
      <p:ext uri="{BB962C8B-B14F-4D97-AF65-F5344CB8AC3E}">
        <p14:creationId xmlns:p14="http://schemas.microsoft.com/office/powerpoint/2010/main" val="4244208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Identifying Shaken Baby Syndrome</a:t>
            </a:r>
          </a:p>
        </p:txBody>
      </p:sp>
      <p:sp>
        <p:nvSpPr>
          <p:cNvPr id="5" name="Content Placeholder 4"/>
          <p:cNvSpPr>
            <a:spLocks noGrp="1"/>
          </p:cNvSpPr>
          <p:nvPr>
            <p:ph idx="1"/>
          </p:nvPr>
        </p:nvSpPr>
        <p:spPr/>
        <p:txBody>
          <a:bodyPr>
            <a:normAutofit/>
          </a:bodyPr>
          <a:lstStyle/>
          <a:p>
            <a:pPr marL="0" indent="0">
              <a:buNone/>
            </a:pPr>
            <a:r>
              <a:rPr lang="en-US" sz="2800" dirty="0">
                <a:latin typeface="Arial" panose="020B0604020202020204" pitchFamily="34" charset="0"/>
                <a:cs typeface="Arial" panose="020B0604020202020204" pitchFamily="34" charset="0"/>
              </a:rPr>
              <a:t>Watch for: </a:t>
            </a:r>
          </a:p>
          <a:p>
            <a:r>
              <a:rPr lang="en-US" sz="2800" dirty="0">
                <a:latin typeface="Arial" panose="020B0604020202020204" pitchFamily="34" charset="0"/>
                <a:cs typeface="Arial" panose="020B0604020202020204" pitchFamily="34" charset="0"/>
              </a:rPr>
              <a:t>Changes in mood, behavior, appetite, breathing, head or eye movement</a:t>
            </a:r>
          </a:p>
          <a:p>
            <a:r>
              <a:rPr lang="en-US" sz="2800" dirty="0">
                <a:latin typeface="Arial" panose="020B0604020202020204" pitchFamily="34" charset="0"/>
                <a:cs typeface="Arial" panose="020B0604020202020204" pitchFamily="34" charset="0"/>
              </a:rPr>
              <a:t>Bruising (around the head, neck or chest), bleeding (around the eyes), swelling of the head, forehead, or soft spot </a:t>
            </a:r>
          </a:p>
          <a:p>
            <a:r>
              <a:rPr lang="en-US" sz="2800" dirty="0">
                <a:latin typeface="Arial" panose="020B0604020202020204" pitchFamily="34" charset="0"/>
                <a:cs typeface="Arial" panose="020B0604020202020204" pitchFamily="34" charset="0"/>
              </a:rPr>
              <a:t>Changes in muscle tone, ability to lift head, tremors, seizures</a:t>
            </a:r>
          </a:p>
          <a:p>
            <a:endParaRPr lang="en-US" dirty="0"/>
          </a:p>
        </p:txBody>
      </p:sp>
    </p:spTree>
    <p:custDataLst>
      <p:tags r:id="rId1"/>
    </p:custDataLst>
    <p:extLst>
      <p:ext uri="{BB962C8B-B14F-4D97-AF65-F5344CB8AC3E}">
        <p14:creationId xmlns:p14="http://schemas.microsoft.com/office/powerpoint/2010/main" val="40049927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a:latin typeface="Arial" panose="020B0604020202020204" pitchFamily="34" charset="0"/>
                <a:cs typeface="Arial" panose="020B0604020202020204" pitchFamily="34" charset="0"/>
              </a:rPr>
              <a:t>Traumatic Brain Injury (TBI) and Concussion </a:t>
            </a:r>
          </a:p>
        </p:txBody>
      </p:sp>
      <p:sp>
        <p:nvSpPr>
          <p:cNvPr id="5" name="Content Placeholder 4"/>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TBI is a type of brain injury that changes the way the brain normally works.</a:t>
            </a:r>
          </a:p>
          <a:p>
            <a:r>
              <a:rPr lang="en-US" sz="2800" dirty="0">
                <a:latin typeface="Arial" panose="020B0604020202020204" pitchFamily="34" charset="0"/>
                <a:cs typeface="Arial" panose="020B0604020202020204" pitchFamily="34" charset="0"/>
              </a:rPr>
              <a:t>A bump, blow, or jolt to the head can cause a TBI.  </a:t>
            </a:r>
          </a:p>
          <a:p>
            <a:r>
              <a:rPr lang="en-US" sz="2800" dirty="0">
                <a:latin typeface="Arial" panose="020B0604020202020204" pitchFamily="34" charset="0"/>
                <a:cs typeface="Arial" panose="020B0604020202020204" pitchFamily="34" charset="0"/>
              </a:rPr>
              <a:t>A blow to the body that causes the head and brain to move rapidly back and forth can also cause a TBI. </a:t>
            </a:r>
          </a:p>
          <a:p>
            <a:r>
              <a:rPr lang="en-US" sz="2800" dirty="0">
                <a:latin typeface="Arial" panose="020B0604020202020204" pitchFamily="34" charset="0"/>
                <a:cs typeface="Arial" panose="020B0604020202020204" pitchFamily="34" charset="0"/>
              </a:rPr>
              <a:t>A concussion is the most common type of TBI.</a:t>
            </a:r>
          </a:p>
        </p:txBody>
      </p:sp>
    </p:spTree>
    <p:custDataLst>
      <p:tags r:id="rId1"/>
    </p:custDataLst>
    <p:extLst>
      <p:ext uri="{BB962C8B-B14F-4D97-AF65-F5344CB8AC3E}">
        <p14:creationId xmlns:p14="http://schemas.microsoft.com/office/powerpoint/2010/main" val="2949490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0" y="0"/>
            <a:ext cx="9144000" cy="881062"/>
          </a:xfrm>
          <a:solidFill>
            <a:srgbClr val="0072BC"/>
          </a:solidFill>
          <a:ln>
            <a:solidFill>
              <a:srgbClr val="0072BC"/>
            </a:solidFill>
          </a:ln>
        </p:spPr>
        <p:txBody>
          <a:bodyPr>
            <a:normAutofit/>
          </a:bodyPr>
          <a:lstStyle/>
          <a:p>
            <a:endParaRPr lang="en-US" dirty="0"/>
          </a:p>
        </p:txBody>
      </p:sp>
      <p:sp>
        <p:nvSpPr>
          <p:cNvPr id="6" name="Content Placeholder 5"/>
          <p:cNvSpPr>
            <a:spLocks noGrp="1"/>
          </p:cNvSpPr>
          <p:nvPr>
            <p:ph idx="1"/>
          </p:nvPr>
        </p:nvSpPr>
        <p:spPr>
          <a:xfrm>
            <a:off x="1981200" y="1600201"/>
            <a:ext cx="8305800" cy="4114799"/>
          </a:xfrm>
        </p:spPr>
        <p:txBody>
          <a:bodyPr/>
          <a:lstStyle/>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5754" y="450691"/>
            <a:ext cx="9252246" cy="4833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90600" y="5486400"/>
            <a:ext cx="10972800" cy="646331"/>
          </a:xfrm>
          <a:prstGeom prst="rect">
            <a:avLst/>
          </a:prstGeom>
        </p:spPr>
        <p:txBody>
          <a:bodyPr wrap="square">
            <a:spAutoFit/>
          </a:bodyPr>
          <a:lstStyle/>
          <a:p>
            <a:pPr algn="ctr"/>
            <a:r>
              <a:rPr lang="en-US" dirty="0"/>
              <a:t>Eunice Kennedy Shriver National Institute of Child Health and Human Development (NICHD), NIH, HHS; </a:t>
            </a:r>
            <a:r>
              <a:rPr lang="en-US" u="sng" dirty="0">
                <a:hlinkClick r:id="rId5"/>
              </a:rPr>
              <a:t>http://www.nichd.nih.gov</a:t>
            </a:r>
            <a:r>
              <a:rPr lang="en-US" dirty="0"/>
              <a:t>. </a:t>
            </a:r>
          </a:p>
        </p:txBody>
      </p:sp>
    </p:spTree>
    <p:custDataLst>
      <p:tags r:id="rId1"/>
    </p:custDataLst>
    <p:extLst>
      <p:ext uri="{BB962C8B-B14F-4D97-AF65-F5344CB8AC3E}">
        <p14:creationId xmlns:p14="http://schemas.microsoft.com/office/powerpoint/2010/main" val="4267011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9200"/>
          </a:xfrm>
          <a:solidFill>
            <a:srgbClr val="F7941E"/>
          </a:solidFill>
        </p:spPr>
        <p:txBody>
          <a:bodyPr>
            <a:normAutofit/>
          </a:bodyPr>
          <a:lstStyle/>
          <a:p>
            <a:r>
              <a:rPr lang="en-US" sz="3600" dirty="0"/>
              <a:t>Child Abuse Prevention</a:t>
            </a:r>
          </a:p>
        </p:txBody>
      </p:sp>
      <p:sp>
        <p:nvSpPr>
          <p:cNvPr id="3" name="Content Placeholder 2"/>
          <p:cNvSpPr>
            <a:spLocks noGrp="1"/>
          </p:cNvSpPr>
          <p:nvPr>
            <p:ph idx="1"/>
          </p:nvPr>
        </p:nvSpPr>
        <p:spPr/>
        <p:txBody>
          <a:bodyPr>
            <a:normAutofit/>
          </a:bodyPr>
          <a:lstStyle/>
          <a:p>
            <a:pPr marL="0" indent="0">
              <a:buNone/>
            </a:pPr>
            <a:r>
              <a:rPr lang="en-US" sz="2800" dirty="0"/>
              <a:t>What is child abuse?</a:t>
            </a:r>
          </a:p>
          <a:p>
            <a:r>
              <a:rPr lang="en-US" sz="2800" dirty="0"/>
              <a:t>Child abuse is a non-accidental injury or pattern of injuries to a child for which there is no reasonable explanation.</a:t>
            </a:r>
          </a:p>
          <a:p>
            <a:r>
              <a:rPr lang="en-US" sz="2800" dirty="0"/>
              <a:t>Child abuse is usually a pattern of behavior, not a single act. </a:t>
            </a:r>
          </a:p>
        </p:txBody>
      </p:sp>
    </p:spTree>
    <p:custDataLst>
      <p:tags r:id="rId1"/>
    </p:custDataLst>
    <p:extLst>
      <p:ext uri="{BB962C8B-B14F-4D97-AF65-F5344CB8AC3E}">
        <p14:creationId xmlns:p14="http://schemas.microsoft.com/office/powerpoint/2010/main" val="2164631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9200"/>
          </a:xfrm>
          <a:solidFill>
            <a:srgbClr val="F7941E"/>
          </a:solidFill>
        </p:spPr>
        <p:txBody>
          <a:bodyPr>
            <a:normAutofit/>
          </a:bodyPr>
          <a:lstStyle/>
          <a:p>
            <a:r>
              <a:rPr lang="en-US" sz="3600" dirty="0">
                <a:latin typeface="Arial" panose="020B0604020202020204" pitchFamily="34" charset="0"/>
                <a:cs typeface="Arial" panose="020B0604020202020204" pitchFamily="34" charset="0"/>
              </a:rPr>
              <a:t>Kinds of Child Abuse</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Physical</a:t>
            </a:r>
          </a:p>
          <a:p>
            <a:r>
              <a:rPr lang="en-US" sz="2800" dirty="0">
                <a:latin typeface="Arial" panose="020B0604020202020204" pitchFamily="34" charset="0"/>
                <a:cs typeface="Arial" panose="020B0604020202020204" pitchFamily="34" charset="0"/>
              </a:rPr>
              <a:t>Emotional</a:t>
            </a:r>
          </a:p>
          <a:p>
            <a:r>
              <a:rPr lang="en-US" sz="2800" dirty="0">
                <a:latin typeface="Arial" panose="020B0604020202020204" pitchFamily="34" charset="0"/>
                <a:cs typeface="Arial" panose="020B0604020202020204" pitchFamily="34" charset="0"/>
              </a:rPr>
              <a:t>Sexual</a:t>
            </a:r>
          </a:p>
          <a:p>
            <a:r>
              <a:rPr lang="en-US" sz="2800" dirty="0">
                <a:latin typeface="Arial" panose="020B0604020202020204" pitchFamily="34" charset="0"/>
                <a:cs typeface="Arial" panose="020B0604020202020204" pitchFamily="34" charset="0"/>
              </a:rPr>
              <a:t>Neglect</a:t>
            </a:r>
          </a:p>
        </p:txBody>
      </p:sp>
    </p:spTree>
    <p:custDataLst>
      <p:tags r:id="rId1"/>
    </p:custDataLst>
    <p:extLst>
      <p:ext uri="{BB962C8B-B14F-4D97-AF65-F5344CB8AC3E}">
        <p14:creationId xmlns:p14="http://schemas.microsoft.com/office/powerpoint/2010/main" val="1413465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F7941E"/>
          </a:solidFill>
        </p:spPr>
        <p:txBody>
          <a:bodyPr>
            <a:normAutofit/>
          </a:bodyPr>
          <a:lstStyle/>
          <a:p>
            <a:r>
              <a:rPr lang="en-US" sz="3600" dirty="0"/>
              <a:t>Ways to Prevent Child Abuse</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Build trusting relationships with families.</a:t>
            </a:r>
          </a:p>
          <a:p>
            <a:r>
              <a:rPr lang="en-US" sz="2800" dirty="0">
                <a:latin typeface="Arial" panose="020B0604020202020204" pitchFamily="34" charset="0"/>
                <a:cs typeface="Arial" panose="020B0604020202020204" pitchFamily="34" charset="0"/>
              </a:rPr>
              <a:t>Provide information on child development.</a:t>
            </a:r>
          </a:p>
          <a:p>
            <a:r>
              <a:rPr lang="en-US" sz="2800" dirty="0">
                <a:latin typeface="Arial" panose="020B0604020202020204" pitchFamily="34" charset="0"/>
                <a:cs typeface="Arial" panose="020B0604020202020204" pitchFamily="34" charset="0"/>
              </a:rPr>
              <a:t>Help families build positive relationships with  their children.</a:t>
            </a:r>
          </a:p>
          <a:p>
            <a:r>
              <a:rPr lang="en-US" sz="2800" dirty="0">
                <a:latin typeface="Arial" panose="020B0604020202020204" pitchFamily="34" charset="0"/>
                <a:cs typeface="Arial" panose="020B0604020202020204" pitchFamily="34" charset="0"/>
              </a:rPr>
              <a:t>Model positive communication and good child care practices.</a:t>
            </a:r>
          </a:p>
          <a:p>
            <a:r>
              <a:rPr lang="en-US" sz="2800" dirty="0">
                <a:latin typeface="Arial" panose="020B0604020202020204" pitchFamily="34" charset="0"/>
                <a:cs typeface="Arial" panose="020B0604020202020204" pitchFamily="34" charset="0"/>
              </a:rPr>
              <a:t>Host parenting workshops for families.</a:t>
            </a:r>
          </a:p>
          <a:p>
            <a:endParaRPr lang="en-US" dirty="0"/>
          </a:p>
        </p:txBody>
      </p:sp>
    </p:spTree>
    <p:custDataLst>
      <p:tags r:id="rId1"/>
    </p:custDataLst>
    <p:extLst>
      <p:ext uri="{BB962C8B-B14F-4D97-AF65-F5344CB8AC3E}">
        <p14:creationId xmlns:p14="http://schemas.microsoft.com/office/powerpoint/2010/main" val="2552612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F7941E"/>
          </a:solidFill>
        </p:spPr>
        <p:txBody>
          <a:bodyPr>
            <a:normAutofit/>
          </a:bodyPr>
          <a:lstStyle/>
          <a:p>
            <a:r>
              <a:rPr lang="en-US" sz="3600" dirty="0">
                <a:latin typeface="Arial" panose="020B0604020202020204" pitchFamily="34" charset="0"/>
                <a:cs typeface="Arial" panose="020B0604020202020204" pitchFamily="34" charset="0"/>
              </a:rPr>
              <a:t>Ways to Prevent Child Abuse (cont.)</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Know the signs of family stress and offer support</a:t>
            </a:r>
          </a:p>
          <a:p>
            <a:r>
              <a:rPr lang="en-US" sz="2800" dirty="0">
                <a:latin typeface="Arial" panose="020B0604020202020204" pitchFamily="34" charset="0"/>
                <a:cs typeface="Arial" panose="020B0604020202020204" pitchFamily="34" charset="0"/>
              </a:rPr>
              <a:t>Refer families to community resources </a:t>
            </a:r>
          </a:p>
          <a:p>
            <a:r>
              <a:rPr lang="en-US" sz="2800" dirty="0">
                <a:latin typeface="Arial" panose="020B0604020202020204" pitchFamily="34" charset="0"/>
                <a:cs typeface="Arial" panose="020B0604020202020204" pitchFamily="34" charset="0"/>
              </a:rPr>
              <a:t>Educate young children about their right to say “no”.</a:t>
            </a:r>
          </a:p>
          <a:p>
            <a:r>
              <a:rPr lang="en-US" sz="2800" dirty="0">
                <a:latin typeface="Arial" panose="020B0604020202020204" pitchFamily="34" charset="0"/>
                <a:cs typeface="Arial" panose="020B0604020202020204" pitchFamily="34" charset="0"/>
              </a:rPr>
              <a:t>Inform parents that you are required </a:t>
            </a:r>
            <a:r>
              <a:rPr lang="en-US" sz="2800" dirty="0">
                <a:solidFill>
                  <a:srgbClr val="003473"/>
                </a:solidFill>
                <a:latin typeface="Arial" panose="020B0604020202020204" pitchFamily="34" charset="0"/>
                <a:cs typeface="Arial" panose="020B0604020202020204" pitchFamily="34" charset="0"/>
              </a:rPr>
              <a:t>by</a:t>
            </a:r>
            <a:r>
              <a:rPr lang="en-US" sz="2800" dirty="0">
                <a:solidFill>
                  <a:srgbClr val="0072BC"/>
                </a:solidFill>
                <a:latin typeface="Arial" panose="020B0604020202020204" pitchFamily="34" charset="0"/>
                <a:cs typeface="Arial" panose="020B0604020202020204" pitchFamily="34" charset="0"/>
              </a:rPr>
              <a:t> law </a:t>
            </a:r>
            <a:r>
              <a:rPr lang="en-US" sz="2800" dirty="0">
                <a:latin typeface="Arial" panose="020B0604020202020204" pitchFamily="34" charset="0"/>
                <a:cs typeface="Arial" panose="020B0604020202020204" pitchFamily="34" charset="0"/>
              </a:rPr>
              <a:t>to </a:t>
            </a:r>
            <a:r>
              <a:rPr lang="en-US" sz="2800" dirty="0">
                <a:solidFill>
                  <a:srgbClr val="0072BC"/>
                </a:solidFill>
                <a:latin typeface="Arial" panose="020B0604020202020204" pitchFamily="34" charset="0"/>
                <a:cs typeface="Arial" panose="020B0604020202020204" pitchFamily="34" charset="0"/>
              </a:rPr>
              <a:t>report suspected child abuse.</a:t>
            </a:r>
          </a:p>
          <a:p>
            <a:endParaRPr lang="en-US" dirty="0"/>
          </a:p>
          <a:p>
            <a:endParaRPr lang="en-US" dirty="0">
              <a:solidFill>
                <a:srgbClr val="0072BC"/>
              </a:solidFill>
            </a:endParaRPr>
          </a:p>
          <a:p>
            <a:endParaRPr lang="en-US" dirty="0"/>
          </a:p>
        </p:txBody>
      </p:sp>
    </p:spTree>
    <p:custDataLst>
      <p:tags r:id="rId1"/>
    </p:custDataLst>
    <p:extLst>
      <p:ext uri="{BB962C8B-B14F-4D97-AF65-F5344CB8AC3E}">
        <p14:creationId xmlns:p14="http://schemas.microsoft.com/office/powerpoint/2010/main" val="534242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F7941E"/>
          </a:solidFill>
        </p:spPr>
        <p:txBody>
          <a:bodyPr>
            <a:normAutofit/>
          </a:bodyPr>
          <a:lstStyle/>
          <a:p>
            <a:r>
              <a:rPr lang="en-US" sz="3600" dirty="0">
                <a:latin typeface="Arial" panose="020B0604020202020204" pitchFamily="34" charset="0"/>
                <a:cs typeface="Arial" panose="020B0604020202020204" pitchFamily="34" charset="0"/>
              </a:rPr>
              <a:t>Mandated Reporter</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As a </a:t>
            </a:r>
            <a:r>
              <a:rPr lang="en-US" sz="2800" dirty="0">
                <a:solidFill>
                  <a:srgbClr val="0072BC"/>
                </a:solidFill>
                <a:latin typeface="Arial" panose="020B0604020202020204" pitchFamily="34" charset="0"/>
                <a:cs typeface="Arial" panose="020B0604020202020204" pitchFamily="34" charset="0"/>
              </a:rPr>
              <a:t>Mandated Reporter</a:t>
            </a:r>
            <a:r>
              <a:rPr lang="en-US" sz="2800" dirty="0">
                <a:latin typeface="Arial" panose="020B0604020202020204" pitchFamily="34" charset="0"/>
                <a:cs typeface="Arial" panose="020B0604020202020204" pitchFamily="34" charset="0"/>
              </a:rPr>
              <a:t>, you are required to report known or suspected child abuse to Child Protective Services (CPS). </a:t>
            </a:r>
          </a:p>
          <a:p>
            <a:r>
              <a:rPr lang="en-US" sz="2800" dirty="0">
                <a:latin typeface="Arial" panose="020B0604020202020204" pitchFamily="34" charset="0"/>
                <a:cs typeface="Arial" panose="020B0604020202020204" pitchFamily="34" charset="0"/>
              </a:rPr>
              <a:t>Call CPS for advice </a:t>
            </a:r>
            <a:r>
              <a:rPr lang="en-US" sz="2800" dirty="0">
                <a:solidFill>
                  <a:srgbClr val="0072BC"/>
                </a:solidFill>
                <a:latin typeface="Arial" panose="020B0604020202020204" pitchFamily="34" charset="0"/>
                <a:cs typeface="Arial" panose="020B0604020202020204" pitchFamily="34" charset="0"/>
              </a:rPr>
              <a:t>if you are not sure about something you observe</a:t>
            </a: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Call </a:t>
            </a:r>
            <a:r>
              <a:rPr lang="en-US" sz="2800" dirty="0">
                <a:solidFill>
                  <a:srgbClr val="D90F81"/>
                </a:solidFill>
                <a:latin typeface="Arial" panose="020B0604020202020204" pitchFamily="34" charset="0"/>
                <a:cs typeface="Arial" panose="020B0604020202020204" pitchFamily="34" charset="0"/>
              </a:rPr>
              <a:t>9-1-1</a:t>
            </a:r>
            <a:r>
              <a:rPr lang="en-US" sz="2800" dirty="0">
                <a:latin typeface="Arial" panose="020B0604020202020204" pitchFamily="34" charset="0"/>
                <a:cs typeface="Arial" panose="020B0604020202020204" pitchFamily="34" charset="0"/>
              </a:rPr>
              <a:t> if the child is in immediate danger or needs urgent medical care.</a:t>
            </a:r>
          </a:p>
          <a:p>
            <a:pPr>
              <a:buFont typeface="Wingdings" panose="05000000000000000000" pitchFamily="2" charset="2"/>
              <a:buChar char="§"/>
            </a:pPr>
            <a:endParaRPr lang="en-US" dirty="0"/>
          </a:p>
        </p:txBody>
      </p:sp>
    </p:spTree>
    <p:custDataLst>
      <p:tags r:id="rId1"/>
    </p:custDataLst>
    <p:extLst>
      <p:ext uri="{BB962C8B-B14F-4D97-AF65-F5344CB8AC3E}">
        <p14:creationId xmlns:p14="http://schemas.microsoft.com/office/powerpoint/2010/main" val="2969462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How are children injured in child care settings?</a:t>
            </a:r>
          </a:p>
        </p:txBody>
      </p:sp>
      <p:sp>
        <p:nvSpPr>
          <p:cNvPr id="5" name="Content Placeholder 4"/>
          <p:cNvSpPr>
            <a:spLocks noGrp="1"/>
          </p:cNvSpPr>
          <p:nvPr>
            <p:ph idx="1"/>
          </p:nvPr>
        </p:nvSpPr>
        <p:spPr/>
        <p:txBody>
          <a:bodyPr>
            <a:normAutofit/>
          </a:bodyPr>
          <a:lstStyle/>
          <a:p>
            <a:r>
              <a:rPr lang="en-US" sz="2800" dirty="0"/>
              <a:t>Falls are the leading cause of serious injuries. </a:t>
            </a:r>
          </a:p>
          <a:p>
            <a:r>
              <a:rPr lang="en-US" sz="2800" dirty="0"/>
              <a:t>A child may injure another child (for example, they might fight, push, collide, throw objects, or bite).</a:t>
            </a:r>
          </a:p>
          <a:p>
            <a:r>
              <a:rPr lang="en-US" sz="2800" dirty="0"/>
              <a:t>Children may collide with objects such as moving playground equipment (swings), furniture, part of the building, plants, toys, a fence, gate, etc.</a:t>
            </a:r>
          </a:p>
          <a:p>
            <a:r>
              <a:rPr lang="en-US" sz="2800" dirty="0"/>
              <a:t>Children may be cut by a sharp edge; burned by a hot surface, hot tap water or heater; or poisoned by toxic materials.</a:t>
            </a:r>
          </a:p>
          <a:p>
            <a:pPr marL="0" indent="0">
              <a:buNone/>
            </a:pPr>
            <a:endParaRPr lang="en-US" dirty="0"/>
          </a:p>
        </p:txBody>
      </p:sp>
    </p:spTree>
    <p:custDataLst>
      <p:tags r:id="rId1"/>
    </p:custDataLst>
    <p:extLst>
      <p:ext uri="{BB962C8B-B14F-4D97-AF65-F5344CB8AC3E}">
        <p14:creationId xmlns:p14="http://schemas.microsoft.com/office/powerpoint/2010/main" val="178358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12192000" cy="1143000"/>
          </a:xfrm>
          <a:solidFill>
            <a:srgbClr val="F7941E"/>
          </a:solidFill>
        </p:spPr>
        <p:txBody>
          <a:bodyPr>
            <a:normAutofit/>
          </a:bodyPr>
          <a:lstStyle/>
          <a:p>
            <a:r>
              <a:rPr lang="en-US" sz="3600" dirty="0">
                <a:latin typeface="Arial" panose="020B0604020202020204" pitchFamily="34" charset="0"/>
                <a:cs typeface="Arial" panose="020B0604020202020204" pitchFamily="34" charset="0"/>
              </a:rPr>
              <a:t>Mandated Reporter Training</a:t>
            </a:r>
          </a:p>
        </p:txBody>
      </p:sp>
      <p:sp>
        <p:nvSpPr>
          <p:cNvPr id="5" name="Content Placeholder 4"/>
          <p:cNvSpPr>
            <a:spLocks noGrp="1"/>
          </p:cNvSpPr>
          <p:nvPr>
            <p:ph idx="1"/>
          </p:nvPr>
        </p:nvSpPr>
        <p:spPr/>
        <p:txBody>
          <a:bodyPr>
            <a:normAutofit/>
          </a:bodyPr>
          <a:lstStyle/>
          <a:p>
            <a:pPr marL="0" indent="0">
              <a:buNone/>
            </a:pPr>
            <a:r>
              <a:rPr lang="en-US" sz="2800" dirty="0">
                <a:latin typeface="Arial" panose="020B0604020202020204" pitchFamily="34" charset="0"/>
                <a:cs typeface="Arial" panose="020B0604020202020204" pitchFamily="34" charset="0"/>
              </a:rPr>
              <a:t>Child care providers are required to take Mandated Reporter training about: </a:t>
            </a:r>
          </a:p>
          <a:p>
            <a:r>
              <a:rPr lang="en-US" sz="2800" dirty="0">
                <a:latin typeface="Arial" panose="020B0604020202020204" pitchFamily="34" charset="0"/>
                <a:cs typeface="Arial" panose="020B0604020202020204" pitchFamily="34" charset="0"/>
              </a:rPr>
              <a:t>How to spot indicators of possible child abuse or neglect</a:t>
            </a:r>
          </a:p>
          <a:p>
            <a:r>
              <a:rPr lang="en-US" sz="2800" dirty="0">
                <a:latin typeface="Arial" panose="020B0604020202020204" pitchFamily="34" charset="0"/>
                <a:cs typeface="Arial" panose="020B0604020202020204" pitchFamily="34" charset="0"/>
              </a:rPr>
              <a:t>How to talk to children about suspected abuse </a:t>
            </a:r>
          </a:p>
          <a:p>
            <a:r>
              <a:rPr lang="en-US" sz="2800" dirty="0">
                <a:latin typeface="Arial" panose="020B0604020202020204" pitchFamily="34" charset="0"/>
                <a:cs typeface="Arial" panose="020B0604020202020204" pitchFamily="34" charset="0"/>
              </a:rPr>
              <a:t>How to make a report</a:t>
            </a:r>
          </a:p>
          <a:p>
            <a:r>
              <a:rPr lang="en-US" sz="2800" dirty="0">
                <a:latin typeface="Arial" panose="020B0604020202020204" pitchFamily="34" charset="0"/>
                <a:cs typeface="Arial" panose="020B0604020202020204" pitchFamily="34" charset="0"/>
              </a:rPr>
              <a:t>What happens after a report is filed </a:t>
            </a:r>
          </a:p>
          <a:p>
            <a:endParaRPr lang="en-US" sz="2800" dirty="0">
              <a:latin typeface="Arial" panose="020B0604020202020204" pitchFamily="34" charset="0"/>
              <a:cs typeface="Arial" panose="020B0604020202020204" pitchFamily="34" charset="0"/>
            </a:endParaRPr>
          </a:p>
          <a:p>
            <a:pPr marL="0" indent="0" algn="ctr">
              <a:buNone/>
            </a:pPr>
            <a:r>
              <a:rPr lang="en-US" sz="2800" dirty="0">
                <a:latin typeface="Arial" panose="020B0604020202020204" pitchFamily="34" charset="0"/>
                <a:cs typeface="Arial" panose="020B0604020202020204" pitchFamily="34" charset="0"/>
              </a:rPr>
              <a:t>The free online class can be found here:  </a:t>
            </a:r>
            <a:r>
              <a:rPr lang="en-US" sz="2800" dirty="0">
                <a:latin typeface="Arial" panose="020B0604020202020204" pitchFamily="34" charset="0"/>
                <a:cs typeface="Arial" panose="020B0604020202020204" pitchFamily="34" charset="0"/>
                <a:hlinkClick r:id="rId4"/>
              </a:rPr>
              <a:t>http://childcare.mandatedreporterca.com</a:t>
            </a:r>
            <a:r>
              <a:rPr lang="en-US" sz="2800" dirty="0">
                <a:latin typeface="Arial" panose="020B0604020202020204" pitchFamily="34" charset="0"/>
                <a:cs typeface="Arial" panose="020B0604020202020204" pitchFamily="34" charset="0"/>
              </a:rPr>
              <a:t> </a:t>
            </a:r>
          </a:p>
          <a:p>
            <a:pPr marL="0" indent="0">
              <a:buNone/>
            </a:pPr>
            <a:endParaRPr lang="en-US" dirty="0"/>
          </a:p>
        </p:txBody>
      </p:sp>
    </p:spTree>
    <p:custDataLst>
      <p:tags r:id="rId1"/>
    </p:custDataLst>
    <p:extLst>
      <p:ext uri="{BB962C8B-B14F-4D97-AF65-F5344CB8AC3E}">
        <p14:creationId xmlns:p14="http://schemas.microsoft.com/office/powerpoint/2010/main" val="3560709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Burns and Fire</a:t>
            </a:r>
          </a:p>
        </p:txBody>
      </p:sp>
      <p:sp>
        <p:nvSpPr>
          <p:cNvPr id="5" name="Content Placeholder 4"/>
          <p:cNvSpPr>
            <a:spLocks noGrp="1"/>
          </p:cNvSpPr>
          <p:nvPr>
            <p:ph sz="half" idx="1"/>
          </p:nvPr>
        </p:nvSpPr>
        <p:spPr/>
        <p:txBody>
          <a:bodyPr>
            <a:normAutofit/>
          </a:bodyPr>
          <a:lstStyle/>
          <a:p>
            <a:r>
              <a:rPr lang="en-US" dirty="0">
                <a:latin typeface="Arial" panose="020B0604020202020204" pitchFamily="34" charset="0"/>
                <a:cs typeface="Arial" panose="020B0604020202020204" pitchFamily="34" charset="0"/>
              </a:rPr>
              <a:t>Burns can be caused by contact with hot objects or surfaces, hot liquids or steam, fire, electricity, or chemicals.</a:t>
            </a:r>
          </a:p>
          <a:p>
            <a:r>
              <a:rPr lang="en-US" dirty="0">
                <a:latin typeface="Arial" panose="020B0604020202020204" pitchFamily="34" charset="0"/>
                <a:cs typeface="Arial" panose="020B0604020202020204" pitchFamily="34" charset="0"/>
              </a:rPr>
              <a:t>Hot liquids—not fire—are the most common cause of burns to young children.</a:t>
            </a:r>
          </a:p>
        </p:txBody>
      </p:sp>
      <p:sp>
        <p:nvSpPr>
          <p:cNvPr id="2" name="Content Placeholder 1"/>
          <p:cNvSpPr>
            <a:spLocks noGrp="1"/>
          </p:cNvSpPr>
          <p:nvPr>
            <p:ph sz="half" idx="2"/>
          </p:nvPr>
        </p:nvSpPr>
        <p:spPr/>
        <p:txBody>
          <a:bodyPr>
            <a:normAutofit/>
          </a:bodyPr>
          <a:lstStyle/>
          <a:p>
            <a:pPr algn="ctr"/>
            <a:r>
              <a:rPr lang="en-US" dirty="0">
                <a:solidFill>
                  <a:srgbClr val="D90F81"/>
                </a:solidFill>
                <a:latin typeface="Arial" panose="020B0604020202020204" pitchFamily="34" charset="0"/>
                <a:cs typeface="Arial" panose="020B0604020202020204" pitchFamily="34" charset="0"/>
              </a:rPr>
              <a:t>Children are curious and don’t recognize danger!</a:t>
            </a:r>
            <a:endParaRPr lang="en-US" dirty="0">
              <a:latin typeface="Arial" panose="020B0604020202020204" pitchFamily="34" charset="0"/>
              <a:cs typeface="Arial" panose="020B0604020202020204" pitchFamily="34" charset="0"/>
            </a:endParaRPr>
          </a:p>
          <a:p>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699875"/>
            <a:ext cx="3308592" cy="3426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98058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Burn and Fire Prevention: Equipment</a:t>
            </a:r>
          </a:p>
        </p:txBody>
      </p:sp>
      <p:sp>
        <p:nvSpPr>
          <p:cNvPr id="4" name="Content Placeholder 3"/>
          <p:cNvSpPr>
            <a:spLocks noGrp="1"/>
          </p:cNvSpPr>
          <p:nvPr>
            <p:ph sz="half" idx="1"/>
          </p:nvPr>
        </p:nvSpPr>
        <p:spPr/>
        <p:txBody>
          <a:bodyPr>
            <a:normAutofit/>
          </a:bodyPr>
          <a:lstStyle/>
          <a:p>
            <a:r>
              <a:rPr lang="en-US" dirty="0">
                <a:latin typeface="Arial" panose="020B0604020202020204" pitchFamily="34" charset="0"/>
                <a:cs typeface="Arial" panose="020B0604020202020204" pitchFamily="34" charset="0"/>
              </a:rPr>
              <a:t>Install smoke detectors. </a:t>
            </a:r>
          </a:p>
          <a:p>
            <a:r>
              <a:rPr lang="en-US" dirty="0">
                <a:latin typeface="Arial" panose="020B0604020202020204" pitchFamily="34" charset="0"/>
                <a:cs typeface="Arial" panose="020B0604020202020204" pitchFamily="34" charset="0"/>
              </a:rPr>
              <a:t>Maintain a working fire extinguisher. </a:t>
            </a:r>
          </a:p>
          <a:p>
            <a:r>
              <a:rPr lang="en-US" dirty="0">
                <a:latin typeface="Arial" panose="020B0604020202020204" pitchFamily="34" charset="0"/>
                <a:cs typeface="Arial" panose="020B0604020202020204" pitchFamily="34" charset="0"/>
              </a:rPr>
              <a:t>Put barriers around fireplaces, radiators or hot pipes.</a:t>
            </a:r>
          </a:p>
          <a:p>
            <a:r>
              <a:rPr lang="en-US" dirty="0">
                <a:latin typeface="Arial" panose="020B0604020202020204" pitchFamily="34" charset="0"/>
                <a:cs typeface="Arial" panose="020B0604020202020204" pitchFamily="34" charset="0"/>
              </a:rPr>
              <a:t>Don’t use portable, open flame or space heaters in play areas.</a:t>
            </a:r>
          </a:p>
          <a:p>
            <a:endParaRPr lang="en-US" dirty="0"/>
          </a:p>
          <a:p>
            <a:endParaRPr lang="en-US" dirty="0"/>
          </a:p>
          <a:p>
            <a:endParaRPr lang="en-US" dirty="0"/>
          </a:p>
          <a:p>
            <a:endParaRPr lang="en-US" dirty="0"/>
          </a:p>
        </p:txBody>
      </p:sp>
      <p:sp>
        <p:nvSpPr>
          <p:cNvPr id="5" name="Content Placeholder 4"/>
          <p:cNvSpPr>
            <a:spLocks noGrp="1"/>
          </p:cNvSpPr>
          <p:nvPr>
            <p:ph sz="half" idx="2"/>
          </p:nvPr>
        </p:nvSpPr>
        <p:spPr/>
        <p:txBody>
          <a:bodyPr>
            <a:normAutofit/>
          </a:bodyPr>
          <a:lstStyle/>
          <a:p>
            <a:r>
              <a:rPr lang="en-US" dirty="0">
                <a:latin typeface="Arial" panose="020B0604020202020204" pitchFamily="34" charset="0"/>
                <a:cs typeface="Arial" panose="020B0604020202020204" pitchFamily="34" charset="0"/>
              </a:rPr>
              <a:t>Cover electrical outlets.</a:t>
            </a:r>
          </a:p>
          <a:p>
            <a:r>
              <a:rPr lang="en-US" dirty="0">
                <a:latin typeface="Arial" panose="020B0604020202020204" pitchFamily="34" charset="0"/>
                <a:cs typeface="Arial" panose="020B0604020202020204" pitchFamily="34" charset="0"/>
              </a:rPr>
              <a:t>Don’t overload electrical wiring.</a:t>
            </a:r>
          </a:p>
          <a:p>
            <a:r>
              <a:rPr lang="en-US" dirty="0">
                <a:latin typeface="Arial" panose="020B0604020202020204" pitchFamily="34" charset="0"/>
                <a:cs typeface="Arial" panose="020B0604020202020204" pitchFamily="34" charset="0"/>
              </a:rPr>
              <a:t>Keep the temperature of your hot water heater at 120° F or lower. Check the water temperature before bathing a child in a tub.</a:t>
            </a:r>
          </a:p>
          <a:p>
            <a:endParaRPr lang="en-US" dirty="0"/>
          </a:p>
          <a:p>
            <a:endParaRPr lang="en-US" dirty="0"/>
          </a:p>
        </p:txBody>
      </p:sp>
    </p:spTree>
    <p:custDataLst>
      <p:tags r:id="rId1"/>
    </p:custDataLst>
    <p:extLst>
      <p:ext uri="{BB962C8B-B14F-4D97-AF65-F5344CB8AC3E}">
        <p14:creationId xmlns:p14="http://schemas.microsoft.com/office/powerpoint/2010/main" val="17223255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9067800" cy="1143000"/>
          </a:xfrm>
        </p:spPr>
        <p:txBody>
          <a:bodyPr>
            <a:normAutofit/>
          </a:bodyPr>
          <a:lstStyle/>
          <a:p>
            <a:r>
              <a:rPr lang="en-US" sz="3600" dirty="0">
                <a:latin typeface="Arial" panose="020B0604020202020204" pitchFamily="34" charset="0"/>
                <a:cs typeface="Arial" panose="020B0604020202020204" pitchFamily="34" charset="0"/>
              </a:rPr>
              <a:t>Burn and Fire Prevention: Food and Drinks</a:t>
            </a:r>
          </a:p>
        </p:txBody>
      </p:sp>
      <p:sp>
        <p:nvSpPr>
          <p:cNvPr id="4" name="Content Placeholder 3"/>
          <p:cNvSpPr>
            <a:spLocks noGrp="1"/>
          </p:cNvSpPr>
          <p:nvPr>
            <p:ph sz="half" idx="1"/>
          </p:nvPr>
        </p:nvSpPr>
        <p:spPr/>
        <p:txBody>
          <a:bodyPr>
            <a:normAutofit/>
          </a:bodyPr>
          <a:lstStyle/>
          <a:p>
            <a:r>
              <a:rPr lang="en-US" dirty="0">
                <a:latin typeface="Arial" panose="020B0604020202020204" pitchFamily="34" charset="0"/>
                <a:cs typeface="Arial" panose="020B0604020202020204" pitchFamily="34" charset="0"/>
              </a:rPr>
              <a:t>Keep children out of cooking areas.</a:t>
            </a:r>
          </a:p>
          <a:p>
            <a:r>
              <a:rPr lang="en-US" dirty="0">
                <a:latin typeface="Arial" panose="020B0604020202020204" pitchFamily="34" charset="0"/>
                <a:cs typeface="Arial" panose="020B0604020202020204" pitchFamily="34" charset="0"/>
              </a:rPr>
              <a:t>Don’t drink hot beverages or carry anything hot near children.</a:t>
            </a:r>
          </a:p>
          <a:p>
            <a:r>
              <a:rPr lang="en-US" dirty="0">
                <a:latin typeface="Arial" panose="020B0604020202020204" pitchFamily="34" charset="0"/>
                <a:cs typeface="Arial" panose="020B0604020202020204" pitchFamily="34" charset="0"/>
              </a:rPr>
              <a:t>Don’t heat bottles in the microwave. </a:t>
            </a:r>
          </a:p>
          <a:p>
            <a:r>
              <a:rPr lang="en-US" dirty="0">
                <a:latin typeface="Arial" panose="020B0604020202020204" pitchFamily="34" charset="0"/>
                <a:cs typeface="Arial" panose="020B0604020202020204" pitchFamily="34" charset="0"/>
              </a:rPr>
              <a:t>Test hot food before giving it to a child. </a:t>
            </a:r>
          </a:p>
          <a:p>
            <a:endParaRPr lang="en-US" dirty="0"/>
          </a:p>
          <a:p>
            <a:endParaRPr lang="en-US" dirty="0"/>
          </a:p>
          <a:p>
            <a:endParaRPr lang="en-US" dirty="0"/>
          </a:p>
          <a:p>
            <a:endParaRPr lang="en-US" dirty="0"/>
          </a:p>
        </p:txBody>
      </p:sp>
      <p:sp>
        <p:nvSpPr>
          <p:cNvPr id="5" name="Content Placeholder 4"/>
          <p:cNvSpPr>
            <a:spLocks noGrp="1"/>
          </p:cNvSpPr>
          <p:nvPr>
            <p:ph sz="half" idx="2"/>
          </p:nvPr>
        </p:nvSpPr>
        <p:spPr/>
        <p:txBody>
          <a:bodyPr>
            <a:normAutofit/>
          </a:bodyPr>
          <a:lstStyle/>
          <a:p>
            <a:r>
              <a:rPr lang="en-US" dirty="0">
                <a:latin typeface="Arial" panose="020B0604020202020204" pitchFamily="34" charset="0"/>
                <a:cs typeface="Arial" panose="020B0604020202020204" pitchFamily="34" charset="0"/>
              </a:rPr>
              <a:t>Keep hot foods and drinks away from the edge of tables and counters and off of tables with table cloths.</a:t>
            </a:r>
          </a:p>
          <a:p>
            <a:r>
              <a:rPr lang="en-US" dirty="0">
                <a:latin typeface="Arial" panose="020B0604020202020204" pitchFamily="34" charset="0"/>
                <a:cs typeface="Arial" panose="020B0604020202020204" pitchFamily="34" charset="0"/>
              </a:rPr>
              <a:t>Use the rear burners for cooking, turn pot handles toward the rear or center.</a:t>
            </a:r>
          </a:p>
          <a:p>
            <a:endParaRPr lang="en-US" dirty="0"/>
          </a:p>
          <a:p>
            <a:endParaRPr lang="en-US" dirty="0"/>
          </a:p>
        </p:txBody>
      </p:sp>
    </p:spTree>
    <p:custDataLst>
      <p:tags r:id="rId1"/>
    </p:custDataLst>
    <p:extLst>
      <p:ext uri="{BB962C8B-B14F-4D97-AF65-F5344CB8AC3E}">
        <p14:creationId xmlns:p14="http://schemas.microsoft.com/office/powerpoint/2010/main" val="1283921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Burn and Fire Prevention: Practices</a:t>
            </a:r>
          </a:p>
        </p:txBody>
      </p:sp>
      <p:sp>
        <p:nvSpPr>
          <p:cNvPr id="3" name="Content Placeholder 2"/>
          <p:cNvSpPr>
            <a:spLocks noGrp="1"/>
          </p:cNvSpPr>
          <p:nvPr>
            <p:ph sz="half" idx="1"/>
          </p:nvPr>
        </p:nvSpPr>
        <p:spPr/>
        <p:txBody>
          <a:bodyPr>
            <a:normAutofit/>
          </a:bodyPr>
          <a:lstStyle/>
          <a:p>
            <a:r>
              <a:rPr lang="en-US" dirty="0">
                <a:latin typeface="Arial" panose="020B0604020202020204" pitchFamily="34" charset="0"/>
                <a:cs typeface="Arial" panose="020B0604020202020204" pitchFamily="34" charset="0"/>
              </a:rPr>
              <a:t>Store all chemicals, matches, and lighters out of children’s reach.</a:t>
            </a:r>
          </a:p>
          <a:p>
            <a:r>
              <a:rPr lang="en-US" dirty="0">
                <a:latin typeface="Arial" panose="020B0604020202020204" pitchFamily="34" charset="0"/>
                <a:cs typeface="Arial" panose="020B0604020202020204" pitchFamily="34" charset="0"/>
              </a:rPr>
              <a:t>Teach children to stay away from hot things and not to play with matches, lighters, chemicals, electrical equipment.</a:t>
            </a:r>
          </a:p>
        </p:txBody>
      </p:sp>
      <p:sp>
        <p:nvSpPr>
          <p:cNvPr id="4" name="Content Placeholder 3"/>
          <p:cNvSpPr>
            <a:spLocks noGrp="1"/>
          </p:cNvSpPr>
          <p:nvPr>
            <p:ph sz="half" idx="2"/>
          </p:nvPr>
        </p:nvSpPr>
        <p:spPr/>
        <p:txBody>
          <a:bodyPr>
            <a:normAutofit/>
          </a:bodyPr>
          <a:lstStyle/>
          <a:p>
            <a:r>
              <a:rPr lang="en-US" dirty="0">
                <a:latin typeface="Arial" panose="020B0604020202020204" pitchFamily="34" charset="0"/>
                <a:cs typeface="Arial" panose="020B0604020202020204" pitchFamily="34" charset="0"/>
              </a:rPr>
              <a:t>Plan a fire escape route.</a:t>
            </a:r>
          </a:p>
          <a:p>
            <a:r>
              <a:rPr lang="en-US" dirty="0">
                <a:latin typeface="Arial" panose="020B0604020202020204" pitchFamily="34" charset="0"/>
                <a:cs typeface="Arial" panose="020B0604020202020204" pitchFamily="34" charset="0"/>
              </a:rPr>
              <a:t>Conduct regular fire and evacuation drills using different exits.</a:t>
            </a:r>
          </a:p>
          <a:p>
            <a:r>
              <a:rPr lang="en-US" dirty="0">
                <a:latin typeface="Arial" panose="020B0604020202020204" pitchFamily="34" charset="0"/>
                <a:cs typeface="Arial" panose="020B0604020202020204" pitchFamily="34" charset="0"/>
              </a:rPr>
              <a:t>Teach children how to stop, drop, and roll.</a:t>
            </a:r>
          </a:p>
          <a:p>
            <a:endParaRPr lang="en-US" dirty="0"/>
          </a:p>
        </p:txBody>
      </p:sp>
    </p:spTree>
    <p:custDataLst>
      <p:tags r:id="rId1"/>
    </p:custDataLst>
    <p:extLst>
      <p:ext uri="{BB962C8B-B14F-4D97-AF65-F5344CB8AC3E}">
        <p14:creationId xmlns:p14="http://schemas.microsoft.com/office/powerpoint/2010/main" val="39878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Heat-related Illness</a:t>
            </a:r>
          </a:p>
        </p:txBody>
      </p:sp>
      <p:sp>
        <p:nvSpPr>
          <p:cNvPr id="3" name="Content Placeholder 2"/>
          <p:cNvSpPr>
            <a:spLocks noGrp="1"/>
          </p:cNvSpPr>
          <p:nvPr>
            <p:ph sz="half" idx="1"/>
          </p:nvPr>
        </p:nvSpPr>
        <p:spPr/>
        <p:txBody>
          <a:bodyPr>
            <a:normAutofit/>
          </a:bodyPr>
          <a:lstStyle/>
          <a:p>
            <a:pPr marL="0" indent="0">
              <a:buNone/>
            </a:pPr>
            <a:r>
              <a:rPr lang="en-US" b="1" dirty="0"/>
              <a:t>Steps to prevent heat illness:</a:t>
            </a:r>
          </a:p>
          <a:p>
            <a:r>
              <a:rPr lang="en-US" dirty="0"/>
              <a:t>Plan outdoor activities for cooler times of the day.</a:t>
            </a:r>
          </a:p>
          <a:p>
            <a:r>
              <a:rPr lang="en-US" dirty="0"/>
              <a:t>Provide shade.</a:t>
            </a:r>
          </a:p>
          <a:p>
            <a:r>
              <a:rPr lang="en-US" dirty="0"/>
              <a:t>Take regular water breaks.</a:t>
            </a:r>
          </a:p>
          <a:p>
            <a:r>
              <a:rPr lang="en-US" dirty="0"/>
              <a:t>Wear loose fitting, light weight, light colored clothing.</a:t>
            </a:r>
          </a:p>
          <a:p>
            <a:pPr marL="0" indent="0">
              <a:buNone/>
            </a:pPr>
            <a:endParaRPr lang="en-US" dirty="0"/>
          </a:p>
        </p:txBody>
      </p:sp>
      <p:sp>
        <p:nvSpPr>
          <p:cNvPr id="4" name="Content Placeholder 3"/>
          <p:cNvSpPr>
            <a:spLocks noGrp="1"/>
          </p:cNvSpPr>
          <p:nvPr>
            <p:ph sz="half" idx="2"/>
          </p:nvPr>
        </p:nvSpPr>
        <p:spPr>
          <a:xfrm>
            <a:off x="6149340" y="1417637"/>
            <a:ext cx="5384800" cy="4525963"/>
          </a:xfrm>
        </p:spPr>
        <p:txBody>
          <a:bodyPr>
            <a:normAutofit/>
          </a:bodyPr>
          <a:lstStyle/>
          <a:p>
            <a:pPr marL="0" indent="0">
              <a:buNone/>
            </a:pPr>
            <a:r>
              <a:rPr lang="en-US" b="1" dirty="0"/>
              <a:t>Watch for signs of heat exhaustion:</a:t>
            </a:r>
          </a:p>
          <a:p>
            <a:r>
              <a:rPr lang="en-US" dirty="0"/>
              <a:t>Elevated body temperature.</a:t>
            </a:r>
          </a:p>
          <a:p>
            <a:r>
              <a:rPr lang="en-US" dirty="0"/>
              <a:t>Cool and clammy skin</a:t>
            </a:r>
          </a:p>
          <a:p>
            <a:r>
              <a:rPr lang="en-US" dirty="0"/>
              <a:t>Goose bumps</a:t>
            </a:r>
          </a:p>
          <a:p>
            <a:r>
              <a:rPr lang="en-US" dirty="0"/>
              <a:t>Dizziness, weakness, headache, irritability, fainting</a:t>
            </a:r>
          </a:p>
          <a:p>
            <a:r>
              <a:rPr lang="en-US" dirty="0"/>
              <a:t>Sweating, thirst, cramps</a:t>
            </a:r>
          </a:p>
          <a:p>
            <a:r>
              <a:rPr lang="en-US" dirty="0"/>
              <a:t>Nausea or vomiting</a:t>
            </a:r>
          </a:p>
          <a:p>
            <a:pPr marL="0" indent="0">
              <a:buNone/>
            </a:pPr>
            <a:endParaRPr lang="en-US" dirty="0"/>
          </a:p>
        </p:txBody>
      </p:sp>
    </p:spTree>
    <p:extLst>
      <p:ext uri="{BB962C8B-B14F-4D97-AF65-F5344CB8AC3E}">
        <p14:creationId xmlns:p14="http://schemas.microsoft.com/office/powerpoint/2010/main" val="1192719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3886200" y="152400"/>
            <a:ext cx="4419600" cy="6024283"/>
          </a:xfrm>
        </p:spPr>
      </p:pic>
    </p:spTree>
    <p:extLst>
      <p:ext uri="{BB962C8B-B14F-4D97-AF65-F5344CB8AC3E}">
        <p14:creationId xmlns:p14="http://schemas.microsoft.com/office/powerpoint/2010/main" val="24020773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0727" y="76200"/>
            <a:ext cx="4710546" cy="6096000"/>
          </a:xfrm>
          <a:prstGeom prst="rect">
            <a:avLst/>
          </a:prstGeom>
          <a:ln>
            <a:solidFill>
              <a:srgbClr val="003473"/>
            </a:solidFill>
          </a:ln>
        </p:spPr>
      </p:pic>
    </p:spTree>
    <p:custDataLst>
      <p:tags r:id="rId1"/>
    </p:custDataLst>
    <p:extLst>
      <p:ext uri="{BB962C8B-B14F-4D97-AF65-F5344CB8AC3E}">
        <p14:creationId xmlns:p14="http://schemas.microsoft.com/office/powerpoint/2010/main" val="17210998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Choking Prevention  </a:t>
            </a: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362200" y="1905000"/>
            <a:ext cx="7505700" cy="3219450"/>
          </a:xfrm>
          <a:prstGeom prst="rect">
            <a:avLst/>
          </a:prstGeom>
          <a:solidFill>
            <a:srgbClr val="0072BC"/>
          </a:solidFill>
          <a:ln>
            <a:noFill/>
          </a:ln>
        </p:spPr>
      </p:pic>
    </p:spTree>
    <p:custDataLst>
      <p:tags r:id="rId1"/>
    </p:custDataLst>
    <p:extLst>
      <p:ext uri="{BB962C8B-B14F-4D97-AF65-F5344CB8AC3E}">
        <p14:creationId xmlns:p14="http://schemas.microsoft.com/office/powerpoint/2010/main" val="3412355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Choking Hazards: Toys and Objects</a:t>
            </a:r>
          </a:p>
        </p:txBody>
      </p:sp>
      <p:sp>
        <p:nvSpPr>
          <p:cNvPr id="3" name="Content Placeholder 2"/>
          <p:cNvSpPr>
            <a:spLocks noGrp="1"/>
          </p:cNvSpPr>
          <p:nvPr>
            <p:ph sz="half" idx="1"/>
          </p:nvPr>
        </p:nvSpPr>
        <p:spPr/>
        <p:txBody>
          <a:bodyPr>
            <a:normAutofit fontScale="92500" lnSpcReduction="20000"/>
          </a:bodyPr>
          <a:lstStyle/>
          <a:p>
            <a:r>
              <a:rPr lang="en-US" sz="3000" dirty="0">
                <a:latin typeface="Arial" panose="020B0604020202020204" pitchFamily="34" charset="0"/>
                <a:cs typeface="Arial" panose="020B0604020202020204" pitchFamily="34" charset="0"/>
              </a:rPr>
              <a:t>Pins</a:t>
            </a:r>
          </a:p>
          <a:p>
            <a:r>
              <a:rPr lang="en-US" sz="3000" dirty="0">
                <a:latin typeface="Arial" panose="020B0604020202020204" pitchFamily="34" charset="0"/>
                <a:cs typeface="Arial" panose="020B0604020202020204" pitchFamily="34" charset="0"/>
              </a:rPr>
              <a:t>Coins</a:t>
            </a:r>
          </a:p>
          <a:p>
            <a:r>
              <a:rPr lang="en-US" sz="3000" dirty="0">
                <a:latin typeface="Arial" panose="020B0604020202020204" pitchFamily="34" charset="0"/>
                <a:cs typeface="Arial" panose="020B0604020202020204" pitchFamily="34" charset="0"/>
              </a:rPr>
              <a:t>Nails</a:t>
            </a:r>
          </a:p>
          <a:p>
            <a:r>
              <a:rPr lang="en-US" sz="3000" dirty="0">
                <a:latin typeface="Arial" panose="020B0604020202020204" pitchFamily="34" charset="0"/>
                <a:cs typeface="Arial" panose="020B0604020202020204" pitchFamily="34" charset="0"/>
              </a:rPr>
              <a:t>Toothpicks</a:t>
            </a:r>
          </a:p>
          <a:p>
            <a:r>
              <a:rPr lang="en-US" sz="3000" dirty="0">
                <a:latin typeface="Arial" panose="020B0604020202020204" pitchFamily="34" charset="0"/>
                <a:cs typeface="Arial" panose="020B0604020202020204" pitchFamily="34" charset="0"/>
              </a:rPr>
              <a:t>Jewelry</a:t>
            </a:r>
          </a:p>
          <a:p>
            <a:r>
              <a:rPr lang="en-US" sz="3000" dirty="0">
                <a:latin typeface="Arial" panose="020B0604020202020204" pitchFamily="34" charset="0"/>
                <a:cs typeface="Arial" panose="020B0604020202020204" pitchFamily="34" charset="0"/>
              </a:rPr>
              <a:t>Game pieces</a:t>
            </a:r>
          </a:p>
          <a:p>
            <a:r>
              <a:rPr lang="en-US" sz="3000" dirty="0">
                <a:latin typeface="Arial" panose="020B0604020202020204" pitchFamily="34" charset="0"/>
                <a:cs typeface="Arial" panose="020B0604020202020204" pitchFamily="34" charset="0"/>
              </a:rPr>
              <a:t>Buttons</a:t>
            </a:r>
          </a:p>
          <a:p>
            <a:r>
              <a:rPr lang="en-US" sz="3000" dirty="0">
                <a:latin typeface="Arial" panose="020B0604020202020204" pitchFamily="34" charset="0"/>
                <a:cs typeface="Arial" panose="020B0604020202020204" pitchFamily="34" charset="0"/>
              </a:rPr>
              <a:t>Small Toys </a:t>
            </a:r>
          </a:p>
          <a:p>
            <a:r>
              <a:rPr lang="en-US" sz="3000" dirty="0">
                <a:latin typeface="Arial" panose="020B0604020202020204" pitchFamily="34" charset="0"/>
                <a:cs typeface="Arial" panose="020B0604020202020204" pitchFamily="34" charset="0"/>
              </a:rPr>
              <a:t>Jacks, Marbles</a:t>
            </a:r>
          </a:p>
          <a:p>
            <a:r>
              <a:rPr lang="en-US" sz="3000" dirty="0">
                <a:latin typeface="Arial" panose="020B0604020202020204" pitchFamily="34" charset="0"/>
                <a:cs typeface="Arial" panose="020B0604020202020204" pitchFamily="34" charset="0"/>
              </a:rPr>
              <a:t>Crayons</a:t>
            </a:r>
          </a:p>
          <a:p>
            <a:endParaRPr lang="en-US" dirty="0"/>
          </a:p>
        </p:txBody>
      </p:sp>
      <p:sp>
        <p:nvSpPr>
          <p:cNvPr id="4" name="Content Placeholder 3"/>
          <p:cNvSpPr>
            <a:spLocks noGrp="1"/>
          </p:cNvSpPr>
          <p:nvPr>
            <p:ph sz="half" idx="2"/>
          </p:nvPr>
        </p:nvSpPr>
        <p:spPr/>
        <p:txBody>
          <a:bodyPr>
            <a:normAutofit fontScale="92500" lnSpcReduction="20000"/>
          </a:bodyPr>
          <a:lstStyle/>
          <a:p>
            <a:r>
              <a:rPr lang="en-US" sz="3000" dirty="0">
                <a:latin typeface="Arial" panose="020B0604020202020204" pitchFamily="34" charset="0"/>
                <a:cs typeface="Arial" panose="020B0604020202020204" pitchFamily="34" charset="0"/>
              </a:rPr>
              <a:t>Batteries </a:t>
            </a:r>
          </a:p>
          <a:p>
            <a:r>
              <a:rPr lang="en-US" sz="3000" dirty="0">
                <a:latin typeface="Arial" panose="020B0604020202020204" pitchFamily="34" charset="0"/>
                <a:cs typeface="Arial" panose="020B0604020202020204" pitchFamily="34" charset="0"/>
              </a:rPr>
              <a:t>Button Batteries</a:t>
            </a:r>
          </a:p>
          <a:p>
            <a:pPr marL="0" indent="0">
              <a:buNone/>
            </a:pPr>
            <a:endParaRPr lang="en-US" dirty="0"/>
          </a:p>
          <a:p>
            <a:endParaRPr lang="en-US" dirty="0"/>
          </a:p>
          <a:p>
            <a:endParaRPr lang="en-US" dirty="0"/>
          </a:p>
        </p:txBody>
      </p:sp>
      <p:pic>
        <p:nvPicPr>
          <p:cNvPr id="5"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2720" y="2564191"/>
            <a:ext cx="4648200" cy="3592453"/>
          </a:xfrm>
          <a:prstGeom prst="rect">
            <a:avLst/>
          </a:prstGeom>
          <a:ln>
            <a:solidFill>
              <a:schemeClr val="tx1"/>
            </a:solidFill>
          </a:ln>
        </p:spPr>
      </p:pic>
    </p:spTree>
    <p:custDataLst>
      <p:tags r:id="rId1"/>
    </p:custDataLst>
    <p:extLst>
      <p:ext uri="{BB962C8B-B14F-4D97-AF65-F5344CB8AC3E}">
        <p14:creationId xmlns:p14="http://schemas.microsoft.com/office/powerpoint/2010/main" val="2728188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rial" panose="020B0604020202020204" pitchFamily="34" charset="0"/>
                <a:cs typeface="Arial" panose="020B0604020202020204" pitchFamily="34" charset="0"/>
              </a:rPr>
              <a:t>Risk of Injury and Developmental Stages</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Injury rates are low for infants and increase with the age of the child. </a:t>
            </a:r>
          </a:p>
          <a:p>
            <a:r>
              <a:rPr lang="en-US" sz="2800" dirty="0">
                <a:latin typeface="Arial" panose="020B0604020202020204" pitchFamily="34" charset="0"/>
                <a:cs typeface="Arial" panose="020B0604020202020204" pitchFamily="34" charset="0"/>
              </a:rPr>
              <a:t>Children ages two to five years old get injured most frequently.</a:t>
            </a:r>
          </a:p>
        </p:txBody>
      </p:sp>
      <p:pic>
        <p:nvPicPr>
          <p:cNvPr id="5" name="Picture 4">
            <a:extLst>
              <a:ext uri="{FF2B5EF4-FFF2-40B4-BE49-F238E27FC236}">
                <a16:creationId xmlns:a16="http://schemas.microsoft.com/office/drawing/2014/main" id="{790FACAD-A8C9-4F1E-AB82-811E69D41FC7}"/>
              </a:ext>
            </a:extLst>
          </p:cNvPr>
          <p:cNvPicPr>
            <a:picLocks noChangeAspect="1"/>
          </p:cNvPicPr>
          <p:nvPr/>
        </p:nvPicPr>
        <p:blipFill>
          <a:blip r:embed="rId4"/>
          <a:stretch>
            <a:fillRect/>
          </a:stretch>
        </p:blipFill>
        <p:spPr>
          <a:xfrm>
            <a:off x="1648981" y="3328239"/>
            <a:ext cx="8894037" cy="2767445"/>
          </a:xfrm>
          <a:prstGeom prst="rect">
            <a:avLst/>
          </a:prstGeom>
        </p:spPr>
      </p:pic>
    </p:spTree>
    <p:custDataLst>
      <p:tags r:id="rId1"/>
    </p:custDataLst>
    <p:extLst>
      <p:ext uri="{BB962C8B-B14F-4D97-AF65-F5344CB8AC3E}">
        <p14:creationId xmlns:p14="http://schemas.microsoft.com/office/powerpoint/2010/main" val="3684318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Suffocation and Strangulation Hazards</a:t>
            </a:r>
          </a:p>
        </p:txBody>
      </p:sp>
      <p:sp>
        <p:nvSpPr>
          <p:cNvPr id="4" name="Content Placeholder 3"/>
          <p:cNvSpPr>
            <a:spLocks noGrp="1"/>
          </p:cNvSpPr>
          <p:nvPr>
            <p:ph sz="half" idx="1"/>
          </p:nvPr>
        </p:nvSpPr>
        <p:spPr/>
        <p:txBody>
          <a:bodyPr/>
          <a:lstStyle/>
          <a:p>
            <a:r>
              <a:rPr lang="en-US" dirty="0">
                <a:latin typeface="Arial" panose="020B0604020202020204" pitchFamily="34" charset="0"/>
                <a:cs typeface="Arial" panose="020B0604020202020204" pitchFamily="34" charset="0"/>
              </a:rPr>
              <a:t>Balloons</a:t>
            </a:r>
          </a:p>
          <a:p>
            <a:r>
              <a:rPr lang="en-US" dirty="0">
                <a:latin typeface="Arial" panose="020B0604020202020204" pitchFamily="34" charset="0"/>
                <a:cs typeface="Arial" panose="020B0604020202020204" pitchFamily="34" charset="0"/>
              </a:rPr>
              <a:t>Plastic bags</a:t>
            </a:r>
          </a:p>
          <a:p>
            <a:r>
              <a:rPr lang="en-US" dirty="0">
                <a:latin typeface="Arial" panose="020B0604020202020204" pitchFamily="34" charset="0"/>
                <a:cs typeface="Arial" panose="020B0604020202020204" pitchFamily="34" charset="0"/>
              </a:rPr>
              <a:t>Disposable gloves</a:t>
            </a:r>
          </a:p>
          <a:p>
            <a:r>
              <a:rPr lang="en-US" dirty="0">
                <a:latin typeface="Arial" panose="020B0604020202020204" pitchFamily="34" charset="0"/>
                <a:cs typeface="Arial" panose="020B0604020202020204" pitchFamily="34" charset="0"/>
              </a:rPr>
              <a:t>Toy chests with no air holes</a:t>
            </a:r>
          </a:p>
          <a:p>
            <a:r>
              <a:rPr lang="en-US" dirty="0">
                <a:latin typeface="Arial" panose="020B0604020202020204" pitchFamily="34" charset="0"/>
                <a:cs typeface="Arial" panose="020B0604020202020204" pitchFamily="34" charset="0"/>
              </a:rPr>
              <a:t>Cords from window blinds and drapes</a:t>
            </a:r>
          </a:p>
          <a:p>
            <a:r>
              <a:rPr lang="en-US" dirty="0">
                <a:latin typeface="Arial" panose="020B0604020202020204" pitchFamily="34" charset="0"/>
                <a:cs typeface="Arial" panose="020B0604020202020204" pitchFamily="34" charset="0"/>
              </a:rPr>
              <a:t>Ropes and string</a:t>
            </a:r>
          </a:p>
          <a:p>
            <a:pPr marL="0" indent="0">
              <a:buNone/>
            </a:pPr>
            <a:endParaRPr lang="en-US" dirty="0"/>
          </a:p>
        </p:txBody>
      </p:sp>
      <p:sp>
        <p:nvSpPr>
          <p:cNvPr id="5" name="Content Placeholder 4"/>
          <p:cNvSpPr>
            <a:spLocks noGrp="1"/>
          </p:cNvSpPr>
          <p:nvPr>
            <p:ph sz="half" idx="2"/>
          </p:nvPr>
        </p:nvSpPr>
        <p:spPr/>
        <p:txBody>
          <a:bodyPr/>
          <a:lstStyle/>
          <a:p>
            <a:pPr>
              <a:buFont typeface="Wingdings" panose="05000000000000000000" pitchFamily="2" charset="2"/>
              <a:buChar char="v"/>
            </a:pPr>
            <a:r>
              <a:rPr lang="en-US" dirty="0">
                <a:solidFill>
                  <a:srgbClr val="D90F81"/>
                </a:solidFill>
                <a:latin typeface="Arial" panose="020B0604020202020204" pitchFamily="34" charset="0"/>
                <a:cs typeface="Arial" panose="020B0604020202020204" pitchFamily="34" charset="0"/>
              </a:rPr>
              <a:t>Never place a crib near a window.</a:t>
            </a:r>
          </a:p>
          <a:p>
            <a:pPr>
              <a:buFont typeface="Wingdings" panose="05000000000000000000" pitchFamily="2" charset="2"/>
              <a:buChar char="v"/>
            </a:pPr>
            <a:r>
              <a:rPr lang="en-US" dirty="0">
                <a:solidFill>
                  <a:srgbClr val="D90F81"/>
                </a:solidFill>
                <a:latin typeface="Arial" panose="020B0604020202020204" pitchFamily="34" charset="0"/>
                <a:cs typeface="Arial" panose="020B0604020202020204" pitchFamily="34" charset="0"/>
              </a:rPr>
              <a:t>Don’t drape blankets over crib rails or attach hanging toys/mobiles to cribs.</a:t>
            </a:r>
          </a:p>
          <a:p>
            <a:pPr>
              <a:buFont typeface="Wingdings" panose="05000000000000000000" pitchFamily="2" charset="2"/>
              <a:buChar char="v"/>
            </a:pPr>
            <a:r>
              <a:rPr lang="en-US" dirty="0">
                <a:solidFill>
                  <a:srgbClr val="D90F81"/>
                </a:solidFill>
                <a:latin typeface="Arial" panose="020B0604020202020204" pitchFamily="34" charset="0"/>
                <a:cs typeface="Arial" panose="020B0604020202020204" pitchFamily="34" charset="0"/>
              </a:rPr>
              <a:t>Use CSPC approved cribs and play yards.</a:t>
            </a:r>
          </a:p>
        </p:txBody>
      </p:sp>
    </p:spTree>
    <p:custDataLst>
      <p:tags r:id="rId1"/>
    </p:custDataLst>
    <p:extLst>
      <p:ext uri="{BB962C8B-B14F-4D97-AF65-F5344CB8AC3E}">
        <p14:creationId xmlns:p14="http://schemas.microsoft.com/office/powerpoint/2010/main" val="29067768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Falls</a:t>
            </a:r>
          </a:p>
        </p:txBody>
      </p:sp>
      <p:sp>
        <p:nvSpPr>
          <p:cNvPr id="3" name="Content Placeholder 2"/>
          <p:cNvSpPr>
            <a:spLocks noGrp="1"/>
          </p:cNvSpPr>
          <p:nvPr>
            <p:ph sz="half" idx="1"/>
          </p:nvPr>
        </p:nvSpPr>
        <p:spPr/>
        <p:txBody>
          <a:bodyPr>
            <a:normAutofit lnSpcReduction="10000"/>
          </a:bodyPr>
          <a:lstStyle/>
          <a:p>
            <a:r>
              <a:rPr lang="en-US" sz="2800" dirty="0"/>
              <a:t>Falls are the single greatest cause of injury in the child care environment. </a:t>
            </a:r>
          </a:p>
          <a:p>
            <a:r>
              <a:rPr lang="en-US" sz="2800" dirty="0"/>
              <a:t>They are the most common cause of injury requiring medical care. </a:t>
            </a:r>
          </a:p>
          <a:p>
            <a:r>
              <a:rPr lang="en-US" sz="2800" dirty="0"/>
              <a:t>Children of all ages can fall.</a:t>
            </a:r>
          </a:p>
          <a:p>
            <a:r>
              <a:rPr lang="en-US" sz="2800" dirty="0"/>
              <a:t>Preventing falls is the greatest challenge to a safe environment.</a:t>
            </a:r>
          </a:p>
        </p:txBody>
      </p:sp>
      <p:pic>
        <p:nvPicPr>
          <p:cNvPr id="5" name="Picture 4">
            <a:extLst>
              <a:ext uri="{FF2B5EF4-FFF2-40B4-BE49-F238E27FC236}">
                <a16:creationId xmlns:a16="http://schemas.microsoft.com/office/drawing/2014/main" id="{39F5DB3B-0738-4A9E-A8E9-6C87630525A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250" t="5887" r="1956" b="12400"/>
          <a:stretch/>
        </p:blipFill>
        <p:spPr>
          <a:xfrm>
            <a:off x="6858000" y="990600"/>
            <a:ext cx="3853880" cy="5145913"/>
          </a:xfrm>
          <a:prstGeom prst="rect">
            <a:avLst/>
          </a:prstGeom>
        </p:spPr>
      </p:pic>
    </p:spTree>
    <p:custDataLst>
      <p:tags r:id="rId1"/>
    </p:custDataLst>
    <p:extLst>
      <p:ext uri="{BB962C8B-B14F-4D97-AF65-F5344CB8AC3E}">
        <p14:creationId xmlns:p14="http://schemas.microsoft.com/office/powerpoint/2010/main" val="22298250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Reducing the Risk of Falls: Equipment</a:t>
            </a:r>
          </a:p>
        </p:txBody>
      </p:sp>
      <p:sp>
        <p:nvSpPr>
          <p:cNvPr id="5" name="Content Placeholder 4"/>
          <p:cNvSpPr>
            <a:spLocks noGrp="1"/>
          </p:cNvSpPr>
          <p:nvPr>
            <p:ph sz="half" idx="1"/>
          </p:nvPr>
        </p:nvSpPr>
        <p:spPr/>
        <p:txBody>
          <a:bodyPr/>
          <a:lstStyle/>
          <a:p>
            <a:endParaRPr lang="en-US" dirty="0"/>
          </a:p>
        </p:txBody>
      </p:sp>
      <p:sp>
        <p:nvSpPr>
          <p:cNvPr id="2" name="Content Placeholder 1">
            <a:extLst>
              <a:ext uri="{FF2B5EF4-FFF2-40B4-BE49-F238E27FC236}">
                <a16:creationId xmlns:a16="http://schemas.microsoft.com/office/drawing/2014/main" id="{9794C1BF-E701-4F68-8C29-FEB6CA649830}"/>
              </a:ext>
            </a:extLst>
          </p:cNvPr>
          <p:cNvSpPr>
            <a:spLocks noGrp="1"/>
          </p:cNvSpPr>
          <p:nvPr>
            <p:ph sz="half" idx="2"/>
          </p:nvPr>
        </p:nvSpPr>
        <p:spPr/>
        <p:txBody>
          <a:bodyPr/>
          <a:lstStyle/>
          <a:p>
            <a:r>
              <a:rPr lang="en-US" sz="2800" dirty="0">
                <a:latin typeface="Arial" panose="020B0604020202020204" pitchFamily="34" charset="0"/>
                <a:cs typeface="Arial" panose="020B0604020202020204" pitchFamily="34" charset="0"/>
              </a:rPr>
              <a:t>Make sure equipment is in good repair, inspected for safety, and developmentally appropriate.</a:t>
            </a:r>
          </a:p>
          <a:p>
            <a:r>
              <a:rPr lang="en-US" sz="2800" dirty="0">
                <a:latin typeface="Arial" panose="020B0604020202020204" pitchFamily="34" charset="0"/>
                <a:cs typeface="Arial" panose="020B0604020202020204" pitchFamily="34" charset="0"/>
              </a:rPr>
              <a:t>Use durable, balanced furniture that will not tip over easily.</a:t>
            </a:r>
          </a:p>
          <a:p>
            <a:r>
              <a:rPr lang="en-US" sz="2800" dirty="0">
                <a:latin typeface="Arial" panose="020B0604020202020204" pitchFamily="34" charset="0"/>
                <a:cs typeface="Arial" panose="020B0604020202020204" pitchFamily="34" charset="0"/>
              </a:rPr>
              <a:t>Place gates at the top and bottom of stairs.</a:t>
            </a:r>
          </a:p>
          <a:p>
            <a:endParaRPr lang="en-US" dirty="0"/>
          </a:p>
        </p:txBody>
      </p:sp>
      <p:pic>
        <p:nvPicPr>
          <p:cNvPr id="6" name="Picture 5">
            <a:extLst>
              <a:ext uri="{FF2B5EF4-FFF2-40B4-BE49-F238E27FC236}">
                <a16:creationId xmlns:a16="http://schemas.microsoft.com/office/drawing/2014/main" id="{87613C3E-546A-4EFA-AE14-8B71153DEC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37" t="10317" r="3419" b="7778"/>
          <a:stretch/>
        </p:blipFill>
        <p:spPr>
          <a:xfrm>
            <a:off x="1676400" y="1321771"/>
            <a:ext cx="3600936" cy="4804393"/>
          </a:xfrm>
          <a:prstGeom prst="rect">
            <a:avLst/>
          </a:prstGeom>
        </p:spPr>
      </p:pic>
    </p:spTree>
    <p:custDataLst>
      <p:tags r:id="rId1"/>
    </p:custDataLst>
    <p:extLst>
      <p:ext uri="{BB962C8B-B14F-4D97-AF65-F5344CB8AC3E}">
        <p14:creationId xmlns:p14="http://schemas.microsoft.com/office/powerpoint/2010/main" val="37425417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76400" y="274638"/>
            <a:ext cx="8534400" cy="1143000"/>
          </a:xfrm>
        </p:spPr>
        <p:txBody>
          <a:bodyPr>
            <a:normAutofit/>
          </a:bodyPr>
          <a:lstStyle/>
          <a:p>
            <a:r>
              <a:rPr lang="en-US" sz="3600" dirty="0">
                <a:latin typeface="Arial" panose="020B0604020202020204" pitchFamily="34" charset="0"/>
                <a:cs typeface="Arial" panose="020B0604020202020204" pitchFamily="34" charset="0"/>
              </a:rPr>
              <a:t>Reducing the Risk of Falls: Environment</a:t>
            </a:r>
          </a:p>
        </p:txBody>
      </p:sp>
      <p:sp>
        <p:nvSpPr>
          <p:cNvPr id="2" name="Content Placeholder 1"/>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Install window guards and safety latches.</a:t>
            </a:r>
          </a:p>
          <a:p>
            <a:r>
              <a:rPr lang="en-US" sz="2800" dirty="0">
                <a:latin typeface="Arial" panose="020B0604020202020204" pitchFamily="34" charset="0"/>
                <a:cs typeface="Arial" panose="020B0604020202020204" pitchFamily="34" charset="0"/>
              </a:rPr>
              <a:t>Pick up toys and other objects from the floor.</a:t>
            </a:r>
          </a:p>
          <a:p>
            <a:r>
              <a:rPr lang="en-US" sz="2800" dirty="0">
                <a:latin typeface="Arial" panose="020B0604020202020204" pitchFamily="34" charset="0"/>
                <a:cs typeface="Arial" panose="020B0604020202020204" pitchFamily="34" charset="0"/>
              </a:rPr>
              <a:t>Clean up spills right away. Don’t use slippery floor finishes.</a:t>
            </a:r>
          </a:p>
          <a:p>
            <a:r>
              <a:rPr lang="en-US" sz="2800" dirty="0">
                <a:latin typeface="Arial" panose="020B0604020202020204" pitchFamily="34" charset="0"/>
                <a:cs typeface="Arial" panose="020B0604020202020204" pitchFamily="34" charset="0"/>
              </a:rPr>
              <a:t>Remove loose and slippery rugs.</a:t>
            </a:r>
          </a:p>
          <a:p>
            <a:r>
              <a:rPr lang="en-US" sz="2800" dirty="0">
                <a:latin typeface="Arial" panose="020B0604020202020204" pitchFamily="34" charset="0"/>
                <a:cs typeface="Arial" panose="020B0604020202020204" pitchFamily="34" charset="0"/>
              </a:rPr>
              <a:t>Adapt your space for children with special mobility needs.</a:t>
            </a:r>
          </a:p>
          <a:p>
            <a:r>
              <a:rPr lang="en-US" sz="2800" dirty="0">
                <a:latin typeface="Arial" panose="020B0604020202020204" pitchFamily="34" charset="0"/>
                <a:cs typeface="Arial" panose="020B0604020202020204" pitchFamily="34" charset="0"/>
              </a:rPr>
              <a:t>Maintain safe and developmentally appropriate playgrounds. </a:t>
            </a:r>
          </a:p>
        </p:txBody>
      </p:sp>
    </p:spTree>
    <p:custDataLst>
      <p:tags r:id="rId1"/>
    </p:custDataLst>
    <p:extLst>
      <p:ext uri="{BB962C8B-B14F-4D97-AF65-F5344CB8AC3E}">
        <p14:creationId xmlns:p14="http://schemas.microsoft.com/office/powerpoint/2010/main" val="9460603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Reducing the Risk of Falls: Supervision</a:t>
            </a:r>
          </a:p>
        </p:txBody>
      </p:sp>
      <p:sp>
        <p:nvSpPr>
          <p:cNvPr id="3" name="Content Placeholder 2"/>
          <p:cNvSpPr>
            <a:spLocks noGrp="1"/>
          </p:cNvSpPr>
          <p:nvPr>
            <p:ph sz="half" idx="1"/>
          </p:nvPr>
        </p:nvSpPr>
        <p:spPr/>
        <p:txBody>
          <a:bodyPr>
            <a:normAutofit fontScale="92500" lnSpcReduction="10000"/>
          </a:bodyPr>
          <a:lstStyle/>
          <a:p>
            <a:r>
              <a:rPr lang="en-US" sz="2800" dirty="0">
                <a:latin typeface="Arial" panose="020B0604020202020204" pitchFamily="34" charset="0"/>
                <a:cs typeface="Arial" panose="020B0604020202020204" pitchFamily="34" charset="0"/>
              </a:rPr>
              <a:t>Don’t allow children to climb on furniture.</a:t>
            </a:r>
          </a:p>
          <a:p>
            <a:r>
              <a:rPr lang="en-US" sz="2800" dirty="0">
                <a:latin typeface="Arial" panose="020B0604020202020204" pitchFamily="34" charset="0"/>
                <a:cs typeface="Arial" panose="020B0604020202020204" pitchFamily="34" charset="0"/>
              </a:rPr>
              <a:t>Never leave infants or toddlers unattended on a bed, changing table, or other high surface.</a:t>
            </a:r>
          </a:p>
          <a:p>
            <a:r>
              <a:rPr lang="en-US" sz="2800" dirty="0">
                <a:latin typeface="Arial" panose="020B0604020202020204" pitchFamily="34" charset="0"/>
                <a:cs typeface="Arial" panose="020B0604020202020204" pitchFamily="34" charset="0"/>
              </a:rPr>
              <a:t>Enforce rules for where children can run.</a:t>
            </a:r>
          </a:p>
          <a:p>
            <a:r>
              <a:rPr lang="en-US" sz="2800" dirty="0">
                <a:latin typeface="Arial" panose="020B0604020202020204" pitchFamily="34" charset="0"/>
                <a:cs typeface="Arial" panose="020B0604020202020204" pitchFamily="34" charset="0"/>
              </a:rPr>
              <a:t>Enforce rules for playground safety consistently (for example, no running up slides, only one person on a swing, etc.).</a:t>
            </a:r>
          </a:p>
        </p:txBody>
      </p:sp>
      <p:pic>
        <p:nvPicPr>
          <p:cNvPr id="6" name="Content Placeholder 5">
            <a:extLst>
              <a:ext uri="{FF2B5EF4-FFF2-40B4-BE49-F238E27FC236}">
                <a16:creationId xmlns:a16="http://schemas.microsoft.com/office/drawing/2014/main" id="{372B9419-8EFD-49AF-A3CE-AE27F4AA5F3B}"/>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97600" y="2069064"/>
            <a:ext cx="5384800" cy="3588234"/>
          </a:xfrm>
        </p:spPr>
      </p:pic>
    </p:spTree>
    <p:custDataLst>
      <p:tags r:id="rId1"/>
    </p:custDataLst>
    <p:extLst>
      <p:ext uri="{BB962C8B-B14F-4D97-AF65-F5344CB8AC3E}">
        <p14:creationId xmlns:p14="http://schemas.microsoft.com/office/powerpoint/2010/main" val="20653047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Poisoning</a:t>
            </a:r>
          </a:p>
        </p:txBody>
      </p:sp>
      <p:sp>
        <p:nvSpPr>
          <p:cNvPr id="5" name="Content Placeholder 4"/>
          <p:cNvSpPr>
            <a:spLocks noGrp="1"/>
          </p:cNvSpPr>
          <p:nvPr>
            <p:ph idx="1"/>
          </p:nvPr>
        </p:nvSpPr>
        <p:spPr/>
        <p:txBody>
          <a:bodyPr>
            <a:normAutofit/>
          </a:bodyPr>
          <a:lstStyle/>
          <a:p>
            <a:r>
              <a:rPr lang="en-US" sz="2800" dirty="0"/>
              <a:t>Poisonings occur from many common items found in and around a home or child care environment.</a:t>
            </a:r>
          </a:p>
          <a:p>
            <a:r>
              <a:rPr lang="en-US" sz="2800" dirty="0"/>
              <a:t>Poisoning can occur by eating or drinking, contact with skin, getting in the eyes, breathing fumes,  puncture wounds, and animal and insect bites.</a:t>
            </a:r>
          </a:p>
        </p:txBody>
      </p:sp>
      <p:pic>
        <p:nvPicPr>
          <p:cNvPr id="3" name="Picture 2">
            <a:extLst>
              <a:ext uri="{FF2B5EF4-FFF2-40B4-BE49-F238E27FC236}">
                <a16:creationId xmlns:a16="http://schemas.microsoft.com/office/drawing/2014/main" id="{C5103CAB-89DD-4AF0-82A7-F70AA50A7869}"/>
              </a:ext>
            </a:extLst>
          </p:cNvPr>
          <p:cNvPicPr>
            <a:picLocks noChangeAspect="1"/>
          </p:cNvPicPr>
          <p:nvPr/>
        </p:nvPicPr>
        <p:blipFill>
          <a:blip r:embed="rId4"/>
          <a:stretch>
            <a:fillRect/>
          </a:stretch>
        </p:blipFill>
        <p:spPr>
          <a:xfrm>
            <a:off x="4876800" y="3505200"/>
            <a:ext cx="5486400" cy="2690046"/>
          </a:xfrm>
          <a:prstGeom prst="rect">
            <a:avLst/>
          </a:prstGeom>
        </p:spPr>
      </p:pic>
    </p:spTree>
    <p:custDataLst>
      <p:tags r:id="rId1"/>
    </p:custDataLst>
    <p:extLst>
      <p:ext uri="{BB962C8B-B14F-4D97-AF65-F5344CB8AC3E}">
        <p14:creationId xmlns:p14="http://schemas.microsoft.com/office/powerpoint/2010/main" val="42534526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Poisoning Prevention: Environment</a:t>
            </a:r>
          </a:p>
        </p:txBody>
      </p:sp>
      <p:sp>
        <p:nvSpPr>
          <p:cNvPr id="6" name="Content Placeholder 5"/>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Keep anything that could poison a child out of children's reach.</a:t>
            </a:r>
          </a:p>
          <a:p>
            <a:r>
              <a:rPr lang="en-US" sz="2800" dirty="0">
                <a:latin typeface="Arial" panose="020B0604020202020204" pitchFamily="34" charset="0"/>
                <a:cs typeface="Arial" panose="020B0604020202020204" pitchFamily="34" charset="0"/>
              </a:rPr>
              <a:t>Store purses away from children’s play areas.</a:t>
            </a:r>
          </a:p>
          <a:p>
            <a:r>
              <a:rPr lang="en-US" sz="2800" dirty="0">
                <a:latin typeface="Arial" panose="020B0604020202020204" pitchFamily="34" charset="0"/>
                <a:cs typeface="Arial" panose="020B0604020202020204" pitchFamily="34" charset="0"/>
              </a:rPr>
              <a:t>Create a special place for families and visitors to put their purses and backpacks when they are there for a short time.</a:t>
            </a:r>
          </a:p>
          <a:p>
            <a:r>
              <a:rPr lang="en-US" sz="2800" dirty="0">
                <a:latin typeface="Arial" panose="020B0604020202020204" pitchFamily="34" charset="0"/>
                <a:cs typeface="Arial" panose="020B0604020202020204" pitchFamily="34" charset="0"/>
              </a:rPr>
              <a:t>Check with your local waste management about how to safely dispose of hazardous/poisonous materials you don’t need.</a:t>
            </a:r>
          </a:p>
        </p:txBody>
      </p:sp>
      <p:pic>
        <p:nvPicPr>
          <p:cNvPr id="7" name="Picture 6">
            <a:extLst>
              <a:ext uri="{FF2B5EF4-FFF2-40B4-BE49-F238E27FC236}">
                <a16:creationId xmlns:a16="http://schemas.microsoft.com/office/drawing/2014/main" id="{DFB08226-37CB-4852-9728-4D2BDBA0D907}"/>
              </a:ext>
            </a:extLst>
          </p:cNvPr>
          <p:cNvPicPr>
            <a:picLocks noChangeAspect="1"/>
          </p:cNvPicPr>
          <p:nvPr/>
        </p:nvPicPr>
        <p:blipFill>
          <a:blip r:embed="rId4"/>
          <a:stretch>
            <a:fillRect/>
          </a:stretch>
        </p:blipFill>
        <p:spPr>
          <a:xfrm>
            <a:off x="2851688" y="4505182"/>
            <a:ext cx="6488624" cy="1620982"/>
          </a:xfrm>
          <a:prstGeom prst="rect">
            <a:avLst/>
          </a:prstGeom>
        </p:spPr>
      </p:pic>
    </p:spTree>
    <p:custDataLst>
      <p:tags r:id="rId1"/>
    </p:custDataLst>
    <p:extLst>
      <p:ext uri="{BB962C8B-B14F-4D97-AF65-F5344CB8AC3E}">
        <p14:creationId xmlns:p14="http://schemas.microsoft.com/office/powerpoint/2010/main" val="20136649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Poisoning Prevention: Practices</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Routinely inspect child care areas for health and safety hazards. Remove hazards immediately.</a:t>
            </a:r>
          </a:p>
          <a:p>
            <a:r>
              <a:rPr lang="en-US" sz="2800" dirty="0">
                <a:latin typeface="Arial" panose="020B0604020202020204" pitchFamily="34" charset="0"/>
                <a:cs typeface="Arial" panose="020B0604020202020204" pitchFamily="34" charset="0"/>
              </a:rPr>
              <a:t>Provide active supervision at all times.</a:t>
            </a:r>
          </a:p>
          <a:p>
            <a:r>
              <a:rPr lang="en-US" sz="2800" dirty="0">
                <a:latin typeface="Arial" panose="020B0604020202020204" pitchFamily="34" charset="0"/>
                <a:cs typeface="Arial" panose="020B0604020202020204" pitchFamily="34" charset="0"/>
              </a:rPr>
              <a:t>Teach poison prevention to children and staff.</a:t>
            </a:r>
          </a:p>
          <a:p>
            <a:r>
              <a:rPr lang="en-US" sz="2800" dirty="0">
                <a:latin typeface="Arial" panose="020B0604020202020204" pitchFamily="34" charset="0"/>
                <a:cs typeface="Arial" panose="020B0604020202020204" pitchFamily="34" charset="0"/>
              </a:rPr>
              <a:t>Never call medication candy.</a:t>
            </a:r>
          </a:p>
          <a:p>
            <a:r>
              <a:rPr lang="en-US" sz="2800" dirty="0">
                <a:latin typeface="Arial" panose="020B0604020202020204" pitchFamily="34" charset="0"/>
                <a:cs typeface="Arial" panose="020B0604020202020204" pitchFamily="34" charset="0"/>
              </a:rPr>
              <a:t>Keep the number of the Poison Control Center near a telephone (800-222-1222).</a:t>
            </a:r>
          </a:p>
        </p:txBody>
      </p:sp>
      <p:pic>
        <p:nvPicPr>
          <p:cNvPr id="5" name="Picture 4">
            <a:extLst>
              <a:ext uri="{FF2B5EF4-FFF2-40B4-BE49-F238E27FC236}">
                <a16:creationId xmlns:a16="http://schemas.microsoft.com/office/drawing/2014/main" id="{605DCCE8-6E81-4E06-8653-C6E580846F2C}"/>
              </a:ext>
            </a:extLst>
          </p:cNvPr>
          <p:cNvPicPr>
            <a:picLocks noChangeAspect="1"/>
          </p:cNvPicPr>
          <p:nvPr/>
        </p:nvPicPr>
        <p:blipFill>
          <a:blip r:embed="rId4"/>
          <a:stretch>
            <a:fillRect/>
          </a:stretch>
        </p:blipFill>
        <p:spPr>
          <a:xfrm>
            <a:off x="4770249" y="4607896"/>
            <a:ext cx="2651502" cy="1518268"/>
          </a:xfrm>
          <a:prstGeom prst="rect">
            <a:avLst/>
          </a:prstGeom>
        </p:spPr>
      </p:pic>
    </p:spTree>
    <p:custDataLst>
      <p:tags r:id="rId1"/>
    </p:custDataLst>
    <p:extLst>
      <p:ext uri="{BB962C8B-B14F-4D97-AF65-F5344CB8AC3E}">
        <p14:creationId xmlns:p14="http://schemas.microsoft.com/office/powerpoint/2010/main" val="7901578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Poisoning Prevention: Hazards</a:t>
            </a:r>
          </a:p>
        </p:txBody>
      </p:sp>
      <p:sp>
        <p:nvSpPr>
          <p:cNvPr id="6" name="Content Placeholder 5"/>
          <p:cNvSpPr>
            <a:spLocks noGrp="1"/>
          </p:cNvSpPr>
          <p:nvPr>
            <p:ph sz="half" idx="1"/>
          </p:nvPr>
        </p:nvSpPr>
        <p:spPr/>
        <p:txBody>
          <a:bodyPr>
            <a:normAutofit/>
          </a:bodyPr>
          <a:lstStyle/>
          <a:p>
            <a:r>
              <a:rPr lang="en-US" dirty="0">
                <a:latin typeface="Arial" panose="020B0604020202020204" pitchFamily="34" charset="0"/>
                <a:cs typeface="Arial" panose="020B0604020202020204" pitchFamily="34" charset="0"/>
              </a:rPr>
              <a:t>medications (prescription and non-prescription) </a:t>
            </a:r>
          </a:p>
          <a:p>
            <a:r>
              <a:rPr lang="en-US" dirty="0">
                <a:latin typeface="Arial" panose="020B0604020202020204" pitchFamily="34" charset="0"/>
                <a:cs typeface="Arial" panose="020B0604020202020204" pitchFamily="34" charset="0"/>
              </a:rPr>
              <a:t>cosmetics </a:t>
            </a:r>
          </a:p>
          <a:p>
            <a:r>
              <a:rPr lang="en-US" dirty="0">
                <a:latin typeface="Arial" panose="020B0604020202020204" pitchFamily="34" charset="0"/>
                <a:cs typeface="Arial" panose="020B0604020202020204" pitchFamily="34" charset="0"/>
              </a:rPr>
              <a:t>cleaning, sanitizing, and disinfecting products </a:t>
            </a:r>
          </a:p>
          <a:p>
            <a:r>
              <a:rPr lang="en-US" dirty="0">
                <a:latin typeface="Arial" panose="020B0604020202020204" pitchFamily="34" charset="0"/>
                <a:cs typeface="Arial" panose="020B0604020202020204" pitchFamily="34" charset="0"/>
              </a:rPr>
              <a:t>arts and crafts materials</a:t>
            </a:r>
          </a:p>
          <a:p>
            <a:r>
              <a:rPr lang="en-US" dirty="0">
                <a:latin typeface="Arial" panose="020B0604020202020204" pitchFamily="34" charset="0"/>
                <a:cs typeface="Arial" panose="020B0604020202020204" pitchFamily="34" charset="0"/>
              </a:rPr>
              <a:t>batteries</a:t>
            </a:r>
          </a:p>
          <a:p>
            <a:endParaRPr lang="en-US" dirty="0"/>
          </a:p>
          <a:p>
            <a:endParaRPr lang="en-US" dirty="0"/>
          </a:p>
          <a:p>
            <a:endParaRPr lang="en-US" dirty="0"/>
          </a:p>
        </p:txBody>
      </p:sp>
      <p:sp>
        <p:nvSpPr>
          <p:cNvPr id="7" name="Content Placeholder 6"/>
          <p:cNvSpPr>
            <a:spLocks noGrp="1"/>
          </p:cNvSpPr>
          <p:nvPr>
            <p:ph sz="half" idx="2"/>
          </p:nvPr>
        </p:nvSpPr>
        <p:spPr/>
        <p:txBody>
          <a:bodyPr>
            <a:normAutofit/>
          </a:bodyPr>
          <a:lstStyle/>
          <a:p>
            <a:r>
              <a:rPr lang="en-US" dirty="0">
                <a:latin typeface="Arial" panose="020B0604020202020204" pitchFamily="34" charset="0"/>
                <a:cs typeface="Arial" panose="020B0604020202020204" pitchFamily="34" charset="0"/>
              </a:rPr>
              <a:t>automotive products</a:t>
            </a:r>
          </a:p>
          <a:p>
            <a:r>
              <a:rPr lang="en-US" dirty="0">
                <a:latin typeface="Arial" panose="020B0604020202020204" pitchFamily="34" charset="0"/>
                <a:cs typeface="Arial" panose="020B0604020202020204" pitchFamily="34" charset="0"/>
              </a:rPr>
              <a:t>gardening products</a:t>
            </a:r>
          </a:p>
          <a:p>
            <a:r>
              <a:rPr lang="en-US" dirty="0">
                <a:latin typeface="Arial" panose="020B0604020202020204" pitchFamily="34" charset="0"/>
                <a:cs typeface="Arial" panose="020B0604020202020204" pitchFamily="34" charset="0"/>
              </a:rPr>
              <a:t>pesticides</a:t>
            </a:r>
          </a:p>
          <a:p>
            <a:r>
              <a:rPr lang="en-US" dirty="0">
                <a:latin typeface="Arial" panose="020B0604020202020204" pitchFamily="34" charset="0"/>
                <a:cs typeface="Arial" panose="020B0604020202020204" pitchFamily="34" charset="0"/>
              </a:rPr>
              <a:t>certain plants and mushrooms</a:t>
            </a:r>
          </a:p>
          <a:p>
            <a:r>
              <a:rPr lang="en-US" dirty="0">
                <a:solidFill>
                  <a:srgbClr val="003473"/>
                </a:solidFill>
                <a:latin typeface="Arial" panose="020B0604020202020204" pitchFamily="34" charset="0"/>
                <a:cs typeface="Arial" panose="020B0604020202020204" pitchFamily="34" charset="0"/>
              </a:rPr>
              <a:t>lead-containing paint, dust, soil, plumbing  fixtures, and pottery</a:t>
            </a:r>
          </a:p>
          <a:p>
            <a:endParaRPr lang="en-US" dirty="0"/>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1600822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p:txBody>
          <a:bodyPr>
            <a:normAutofit lnSpcReduction="10000"/>
          </a:bodyPr>
          <a:lstStyle/>
          <a:p>
            <a:pPr>
              <a:spcBef>
                <a:spcPts val="0"/>
              </a:spcBef>
              <a:spcAft>
                <a:spcPts val="600"/>
              </a:spcAft>
              <a:defRPr/>
            </a:pPr>
            <a:r>
              <a:rPr lang="en-US" altLang="en-US" sz="2800" dirty="0">
                <a:latin typeface="Arial" panose="020B0604020202020204" pitchFamily="34" charset="0"/>
                <a:cs typeface="Arial" panose="020B0604020202020204" pitchFamily="34" charset="0"/>
              </a:rPr>
              <a:t>Lead poisoning is one of the most common and preventable environmental illnesses.</a:t>
            </a:r>
          </a:p>
          <a:p>
            <a:pPr>
              <a:spcBef>
                <a:spcPts val="0"/>
              </a:spcBef>
              <a:spcAft>
                <a:spcPts val="600"/>
              </a:spcAft>
              <a:defRPr/>
            </a:pPr>
            <a:r>
              <a:rPr lang="en-US" sz="2800" dirty="0">
                <a:latin typeface="Arial" panose="020B0604020202020204" pitchFamily="34" charset="0"/>
                <a:cs typeface="Arial" panose="020B0604020202020204" pitchFamily="34" charset="0"/>
              </a:rPr>
              <a:t>Around 1 in 100 children under age 6 years old in California are found to have elevated blood lead levels</a:t>
            </a:r>
            <a:r>
              <a:rPr lang="en-US" altLang="en-US" sz="2800" dirty="0">
                <a:latin typeface="Arial" panose="020B0604020202020204" pitchFamily="34" charset="0"/>
                <a:cs typeface="Arial" panose="020B0604020202020204" pitchFamily="34" charset="0"/>
              </a:rPr>
              <a:t>. (CDPH 2022)*</a:t>
            </a:r>
          </a:p>
          <a:p>
            <a:pPr>
              <a:spcBef>
                <a:spcPts val="0"/>
              </a:spcBef>
              <a:spcAft>
                <a:spcPts val="600"/>
              </a:spcAft>
              <a:defRPr/>
            </a:pPr>
            <a:r>
              <a:rPr lang="en-US" altLang="en-US" sz="2800" dirty="0">
                <a:latin typeface="Arial" panose="020B0604020202020204" pitchFamily="34" charset="0"/>
                <a:cs typeface="Arial" panose="020B0604020202020204" pitchFamily="34" charset="0"/>
              </a:rPr>
              <a:t>Young children are more vulnerable to lead’s toxic effects.</a:t>
            </a:r>
          </a:p>
          <a:p>
            <a:pPr>
              <a:spcBef>
                <a:spcPts val="0"/>
              </a:spcBef>
              <a:spcAft>
                <a:spcPts val="600"/>
              </a:spcAft>
              <a:defRPr/>
            </a:pPr>
            <a:endParaRPr lang="en-US" altLang="en-US" sz="2800" dirty="0">
              <a:latin typeface="Arial" panose="020B0604020202020204" pitchFamily="34" charset="0"/>
              <a:cs typeface="Arial" panose="020B0604020202020204" pitchFamily="34" charset="0"/>
            </a:endParaRPr>
          </a:p>
          <a:p>
            <a:pPr marL="0" indent="0">
              <a:spcBef>
                <a:spcPts val="0"/>
              </a:spcBef>
              <a:spcAft>
                <a:spcPts val="600"/>
              </a:spcAft>
              <a:buNone/>
              <a:defRPr/>
            </a:pPr>
            <a:r>
              <a:rPr lang="en-US" altLang="en-US" sz="2800" dirty="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A blood lead level of 3.5 mcg/dL or higher is considered elevated. However, no safe blood lead level in children has been identified. CDC recommends children with a blood lead level at or above the blood lead reference value of 3.5 </a:t>
            </a:r>
            <a:r>
              <a:rPr lang="en-US" altLang="en-US" sz="2400" dirty="0" err="1">
                <a:latin typeface="Arial" panose="020B0604020202020204" pitchFamily="34" charset="0"/>
                <a:cs typeface="Arial" panose="020B0604020202020204" pitchFamily="34" charset="0"/>
              </a:rPr>
              <a:t>μg</a:t>
            </a:r>
            <a:r>
              <a:rPr lang="en-US" altLang="en-US" sz="2400" dirty="0">
                <a:latin typeface="Arial" panose="020B0604020202020204" pitchFamily="34" charset="0"/>
                <a:cs typeface="Arial" panose="020B0604020202020204" pitchFamily="34" charset="0"/>
              </a:rPr>
              <a:t>/dL be referred for follow-up. (2021)</a:t>
            </a:r>
          </a:p>
          <a:p>
            <a:pPr marL="0" indent="0">
              <a:spcBef>
                <a:spcPts val="0"/>
              </a:spcBef>
              <a:spcAft>
                <a:spcPts val="600"/>
              </a:spcAft>
              <a:buNone/>
              <a:defRPr/>
            </a:pPr>
            <a:endParaRPr lang="en-US" altLang="en-US" sz="2400" dirty="0">
              <a:latin typeface="Arial" panose="020B0604020202020204" pitchFamily="34" charset="0"/>
              <a:cs typeface="Arial" panose="020B0604020202020204" pitchFamily="34" charset="0"/>
            </a:endParaRPr>
          </a:p>
          <a:p>
            <a:pPr>
              <a:spcBef>
                <a:spcPts val="0"/>
              </a:spcBef>
              <a:spcAft>
                <a:spcPts val="600"/>
              </a:spcAft>
              <a:defRPr/>
            </a:pPr>
            <a:endParaRPr lang="en-US" altLang="en-US" sz="2800" dirty="0">
              <a:latin typeface="Arial" panose="020B0604020202020204" pitchFamily="34" charset="0"/>
              <a:cs typeface="Arial" panose="020B0604020202020204" pitchFamily="34" charset="0"/>
            </a:endParaRPr>
          </a:p>
          <a:p>
            <a:pPr>
              <a:spcBef>
                <a:spcPts val="0"/>
              </a:spcBef>
              <a:spcAft>
                <a:spcPts val="600"/>
              </a:spcAft>
              <a:defRPr/>
            </a:pPr>
            <a:endParaRPr lang="en-US" altLang="en-US" sz="3000" dirty="0">
              <a:solidFill>
                <a:schemeClr val="accent2"/>
              </a:solidFill>
              <a:latin typeface="Calibri" panose="020F0502020204030204" pitchFamily="34" charset="0"/>
            </a:endParaRPr>
          </a:p>
          <a:p>
            <a:pPr eaLnBrk="1" hangingPunct="1">
              <a:lnSpc>
                <a:spcPct val="50000"/>
              </a:lnSpc>
              <a:buFont typeface="Wingdings" panose="05000000000000000000" pitchFamily="2" charset="2"/>
              <a:buNone/>
              <a:defRPr/>
            </a:pPr>
            <a:endParaRPr lang="en-US" altLang="en-US" sz="1400" dirty="0">
              <a:solidFill>
                <a:srgbClr val="333399"/>
              </a:solidFill>
              <a:effectLst>
                <a:outerShdw blurRad="38100" dist="38100" dir="2700000" algn="tl">
                  <a:srgbClr val="C0C0C0"/>
                </a:outerShdw>
              </a:effectLst>
              <a:latin typeface="Calibri" panose="020F0502020204030204" pitchFamily="34" charset="0"/>
            </a:endParaRPr>
          </a:p>
          <a:p>
            <a:pPr eaLnBrk="1" hangingPunct="1">
              <a:lnSpc>
                <a:spcPct val="50000"/>
              </a:lnSpc>
              <a:buFont typeface="Wingdings" panose="05000000000000000000" pitchFamily="2" charset="2"/>
              <a:buNone/>
              <a:defRPr/>
            </a:pPr>
            <a:endParaRPr lang="en-US" altLang="en-US" sz="1400" dirty="0">
              <a:solidFill>
                <a:srgbClr val="333399"/>
              </a:solidFill>
              <a:effectLst>
                <a:outerShdw blurRad="38100" dist="38100" dir="2700000" algn="tl">
                  <a:srgbClr val="C0C0C0"/>
                </a:outerShdw>
              </a:effectLst>
              <a:latin typeface="Calibri" panose="020F0502020204030204" pitchFamily="34" charset="0"/>
            </a:endParaRPr>
          </a:p>
          <a:p>
            <a:pPr eaLnBrk="1" hangingPunct="1">
              <a:lnSpc>
                <a:spcPct val="50000"/>
              </a:lnSpc>
              <a:buFont typeface="Wingdings" panose="05000000000000000000" pitchFamily="2" charset="2"/>
              <a:buNone/>
              <a:defRPr/>
            </a:pPr>
            <a:endParaRPr lang="en-US" altLang="en-US" sz="1400" dirty="0">
              <a:solidFill>
                <a:srgbClr val="333399"/>
              </a:solidFill>
              <a:effectLst>
                <a:outerShdw blurRad="38100" dist="38100" dir="2700000" algn="tl">
                  <a:srgbClr val="C0C0C0"/>
                </a:outerShdw>
              </a:effectLst>
              <a:latin typeface="Calibri" panose="020F0502020204030204" pitchFamily="34" charset="0"/>
            </a:endParaRPr>
          </a:p>
          <a:p>
            <a:pPr eaLnBrk="1" hangingPunct="1">
              <a:lnSpc>
                <a:spcPct val="50000"/>
              </a:lnSpc>
              <a:buFont typeface="Wingdings" panose="05000000000000000000" pitchFamily="2" charset="2"/>
              <a:buNone/>
              <a:defRPr/>
            </a:pPr>
            <a:endParaRPr lang="en-US" altLang="en-US" sz="1400" dirty="0">
              <a:solidFill>
                <a:srgbClr val="333399"/>
              </a:solidFill>
              <a:effectLst>
                <a:outerShdw blurRad="38100" dist="38100" dir="2700000" algn="tl">
                  <a:srgbClr val="C0C0C0"/>
                </a:outerShdw>
              </a:effectLst>
              <a:latin typeface="Calibri" panose="020F0502020204030204" pitchFamily="34" charset="0"/>
            </a:endParaRPr>
          </a:p>
        </p:txBody>
      </p:sp>
      <p:sp>
        <p:nvSpPr>
          <p:cNvPr id="7172" name="Rectangle 2"/>
          <p:cNvSpPr>
            <a:spLocks noGrp="1" noChangeArrowheads="1"/>
          </p:cNvSpPr>
          <p:nvPr>
            <p:ph type="title"/>
          </p:nvPr>
        </p:nvSpPr>
        <p:spPr/>
        <p:txBody>
          <a:bodyPr>
            <a:normAutofit/>
          </a:bodyPr>
          <a:lstStyle/>
          <a:p>
            <a:pPr eaLnBrk="1" hangingPunct="1"/>
            <a:r>
              <a:rPr lang="en-US" altLang="en-US" sz="3600" dirty="0">
                <a:solidFill>
                  <a:srgbClr val="000066"/>
                </a:solidFill>
                <a:latin typeface="Arial" panose="020B0604020202020204" pitchFamily="34" charset="0"/>
                <a:cs typeface="Arial" panose="020B0604020202020204" pitchFamily="34" charset="0"/>
              </a:rPr>
              <a:t>Lead Poisoning Prevention</a:t>
            </a:r>
          </a:p>
        </p:txBody>
      </p:sp>
      <p:sp>
        <p:nvSpPr>
          <p:cNvPr id="23558" name="Rectangle 6"/>
          <p:cNvSpPr>
            <a:spLocks noChangeArrowheads="1"/>
          </p:cNvSpPr>
          <p:nvPr/>
        </p:nvSpPr>
        <p:spPr bwMode="auto">
          <a:xfrm>
            <a:off x="3059114" y="5245100"/>
            <a:ext cx="184731" cy="388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50000"/>
              </a:lnSpc>
              <a:spcBef>
                <a:spcPct val="20000"/>
              </a:spcBef>
              <a:buClr>
                <a:schemeClr val="bg2"/>
              </a:buClr>
              <a:buSzPct val="75000"/>
              <a:buFont typeface="Wingdings" pitchFamily="2" charset="2"/>
              <a:buNone/>
              <a:defRPr/>
            </a:pPr>
            <a:endParaRPr lang="en-US" altLang="en-US" sz="3200">
              <a:solidFill>
                <a:srgbClr val="000066"/>
              </a:solidFill>
              <a:effectLst>
                <a:outerShdw blurRad="38100" dist="38100" dir="2700000" algn="tl">
                  <a:srgbClr val="C0C0C0"/>
                </a:outerShdw>
              </a:effectLst>
              <a:latin typeface="Book Antiqua" pitchFamily="18" charset="0"/>
            </a:endParaRPr>
          </a:p>
        </p:txBody>
      </p:sp>
    </p:spTree>
    <p:custDataLst>
      <p:tags r:id="rId1"/>
    </p:custDataLst>
    <p:extLst>
      <p:ext uri="{BB962C8B-B14F-4D97-AF65-F5344CB8AC3E}">
        <p14:creationId xmlns:p14="http://schemas.microsoft.com/office/powerpoint/2010/main" val="322236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a:bodyPr>
          <a:lstStyle/>
          <a:p>
            <a:r>
              <a:rPr lang="en-US" sz="3600" dirty="0">
                <a:latin typeface="Arial" panose="020B0604020202020204" pitchFamily="34" charset="0"/>
                <a:cs typeface="Arial" panose="020B0604020202020204" pitchFamily="34" charset="0"/>
              </a:rPr>
              <a:t>Young Infants (birth-6 months old)</a:t>
            </a:r>
          </a:p>
        </p:txBody>
      </p:sp>
      <p:sp>
        <p:nvSpPr>
          <p:cNvPr id="8" name="Text Placeholder 7">
            <a:extLst>
              <a:ext uri="{FF2B5EF4-FFF2-40B4-BE49-F238E27FC236}">
                <a16:creationId xmlns:a16="http://schemas.microsoft.com/office/drawing/2014/main" id="{0A6F52CA-8F42-4FDF-B660-683DD513C542}"/>
              </a:ext>
            </a:extLst>
          </p:cNvPr>
          <p:cNvSpPr>
            <a:spLocks noGrp="1"/>
          </p:cNvSpPr>
          <p:nvPr>
            <p:ph type="body" idx="1"/>
          </p:nvPr>
        </p:nvSpPr>
        <p:spPr>
          <a:xfrm>
            <a:off x="609600" y="1705929"/>
            <a:ext cx="5386917" cy="639762"/>
          </a:xfrm>
        </p:spPr>
        <p:txBody>
          <a:bodyPr>
            <a:normAutofit/>
          </a:bodyPr>
          <a:lstStyle/>
          <a:p>
            <a:r>
              <a:rPr lang="en-US" sz="2800" dirty="0">
                <a:latin typeface="Arial" panose="020B0604020202020204" pitchFamily="34" charset="0"/>
                <a:cs typeface="Arial" panose="020B0604020202020204" pitchFamily="34" charset="0"/>
              </a:rPr>
              <a:t>Characteristics </a:t>
            </a:r>
          </a:p>
        </p:txBody>
      </p:sp>
      <p:pic>
        <p:nvPicPr>
          <p:cNvPr id="13" name="Picture 12">
            <a:extLst>
              <a:ext uri="{FF2B5EF4-FFF2-40B4-BE49-F238E27FC236}">
                <a16:creationId xmlns:a16="http://schemas.microsoft.com/office/drawing/2014/main" id="{510975C4-97D8-4519-8BAE-6EF082A73E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035" t="27271" r="8103"/>
          <a:stretch/>
        </p:blipFill>
        <p:spPr>
          <a:xfrm>
            <a:off x="3568541" y="2209800"/>
            <a:ext cx="4610100" cy="2845196"/>
          </a:xfrm>
          <a:prstGeom prst="rect">
            <a:avLst/>
          </a:prstGeom>
        </p:spPr>
      </p:pic>
      <p:sp>
        <p:nvSpPr>
          <p:cNvPr id="7" name="Content Placeholder 6">
            <a:extLst>
              <a:ext uri="{FF2B5EF4-FFF2-40B4-BE49-F238E27FC236}">
                <a16:creationId xmlns:a16="http://schemas.microsoft.com/office/drawing/2014/main" id="{93B5F472-3F2D-4D46-8099-78E98C724241}"/>
              </a:ext>
            </a:extLst>
          </p:cNvPr>
          <p:cNvSpPr>
            <a:spLocks noGrp="1"/>
          </p:cNvSpPr>
          <p:nvPr>
            <p:ph sz="half" idx="2"/>
          </p:nvPr>
        </p:nvSpPr>
        <p:spPr>
          <a:xfrm>
            <a:off x="381001" y="2497267"/>
            <a:ext cx="3810000" cy="3040320"/>
          </a:xfrm>
        </p:spPr>
        <p:txBody>
          <a:bodyPr>
            <a:normAutofit fontScale="92500"/>
          </a:bodyPr>
          <a:lstStyle/>
          <a:p>
            <a:r>
              <a:rPr lang="en-US" sz="2200" dirty="0">
                <a:latin typeface="Arial" panose="020B0604020202020204" pitchFamily="34" charset="0"/>
                <a:cs typeface="Arial" panose="020B0604020202020204" pitchFamily="34" charset="0"/>
              </a:rPr>
              <a:t>Eat, sleep, cry</a:t>
            </a:r>
          </a:p>
          <a:p>
            <a:r>
              <a:rPr lang="en-US" sz="2200" dirty="0">
                <a:latin typeface="Arial" panose="020B0604020202020204" pitchFamily="34" charset="0"/>
                <a:cs typeface="Arial" panose="020B0604020202020204" pitchFamily="34" charset="0"/>
              </a:rPr>
              <a:t>Strong sucking reflex</a:t>
            </a:r>
          </a:p>
          <a:p>
            <a:r>
              <a:rPr lang="en-US" sz="2200" dirty="0">
                <a:latin typeface="Arial" panose="020B0604020202020204" pitchFamily="34" charset="0"/>
                <a:cs typeface="Arial" panose="020B0604020202020204" pitchFamily="34" charset="0"/>
              </a:rPr>
              <a:t>Begin grasping</a:t>
            </a:r>
          </a:p>
          <a:p>
            <a:r>
              <a:rPr lang="en-US" sz="2200" dirty="0">
                <a:latin typeface="Arial" panose="020B0604020202020204" pitchFamily="34" charset="0"/>
                <a:cs typeface="Arial" panose="020B0604020202020204" pitchFamily="34" charset="0"/>
              </a:rPr>
              <a:t>Can roll over unexpectedly</a:t>
            </a:r>
          </a:p>
          <a:p>
            <a:r>
              <a:rPr lang="en-US" sz="2200" dirty="0">
                <a:latin typeface="Arial" panose="020B0604020202020204" pitchFamily="34" charset="0"/>
                <a:cs typeface="Arial" panose="020B0604020202020204" pitchFamily="34" charset="0"/>
              </a:rPr>
              <a:t>Need support of head and neck</a:t>
            </a:r>
          </a:p>
          <a:p>
            <a:r>
              <a:rPr lang="en-US" sz="2200" dirty="0">
                <a:latin typeface="Arial" panose="020B0604020202020204" pitchFamily="34" charset="0"/>
                <a:cs typeface="Arial" panose="020B0604020202020204" pitchFamily="34" charset="0"/>
              </a:rPr>
              <a:t>Learning to sit with support</a:t>
            </a:r>
          </a:p>
        </p:txBody>
      </p:sp>
      <p:sp>
        <p:nvSpPr>
          <p:cNvPr id="10" name="Content Placeholder 9">
            <a:extLst>
              <a:ext uri="{FF2B5EF4-FFF2-40B4-BE49-F238E27FC236}">
                <a16:creationId xmlns:a16="http://schemas.microsoft.com/office/drawing/2014/main" id="{EA979000-C204-425B-A0C7-BF18ADB83A25}"/>
              </a:ext>
            </a:extLst>
          </p:cNvPr>
          <p:cNvSpPr>
            <a:spLocks noGrp="1"/>
          </p:cNvSpPr>
          <p:nvPr>
            <p:ph sz="quarter" idx="4"/>
          </p:nvPr>
        </p:nvSpPr>
        <p:spPr>
          <a:xfrm>
            <a:off x="7657743" y="2386790"/>
            <a:ext cx="4191000" cy="2909501"/>
          </a:xfrm>
        </p:spPr>
        <p:txBody>
          <a:bodyPr>
            <a:normAutofit fontScale="92500"/>
          </a:bodyPr>
          <a:lstStyle/>
          <a:p>
            <a:r>
              <a:rPr lang="en-US" sz="2200" dirty="0">
                <a:latin typeface="Arial" panose="020B0604020202020204" pitchFamily="34" charset="0"/>
                <a:cs typeface="Arial" panose="020B0604020202020204" pitchFamily="34" charset="0"/>
              </a:rPr>
              <a:t>Falls from couches, tables, changing tables, and beds</a:t>
            </a:r>
          </a:p>
          <a:p>
            <a:r>
              <a:rPr lang="en-US" sz="2200" dirty="0">
                <a:latin typeface="Arial" panose="020B0604020202020204" pitchFamily="34" charset="0"/>
                <a:cs typeface="Arial" panose="020B0604020202020204" pitchFamily="34" charset="0"/>
              </a:rPr>
              <a:t>Burns from hot liquids</a:t>
            </a:r>
          </a:p>
          <a:p>
            <a:r>
              <a:rPr lang="en-US" sz="2200" dirty="0">
                <a:latin typeface="Arial" panose="020B0604020202020204" pitchFamily="34" charset="0"/>
                <a:cs typeface="Arial" panose="020B0604020202020204" pitchFamily="34" charset="0"/>
              </a:rPr>
              <a:t>Heat-related injuries</a:t>
            </a:r>
          </a:p>
          <a:p>
            <a:r>
              <a:rPr lang="en-US" sz="2200" dirty="0">
                <a:latin typeface="Arial" panose="020B0604020202020204" pitchFamily="34" charset="0"/>
                <a:cs typeface="Arial" panose="020B0604020202020204" pitchFamily="34" charset="0"/>
              </a:rPr>
              <a:t>Suffocation/choking</a:t>
            </a:r>
          </a:p>
          <a:p>
            <a:r>
              <a:rPr lang="en-US" sz="2200" dirty="0">
                <a:latin typeface="Arial" panose="020B0604020202020204" pitchFamily="34" charset="0"/>
                <a:cs typeface="Arial" panose="020B0604020202020204" pitchFamily="34" charset="0"/>
              </a:rPr>
              <a:t>SIDS and </a:t>
            </a:r>
          </a:p>
          <a:p>
            <a:r>
              <a:rPr lang="en-US" sz="2200" dirty="0">
                <a:latin typeface="Arial" panose="020B0604020202020204" pitchFamily="34" charset="0"/>
                <a:cs typeface="Arial" panose="020B0604020202020204" pitchFamily="34" charset="0"/>
              </a:rPr>
              <a:t>Other sleep related infant deaths</a:t>
            </a:r>
          </a:p>
        </p:txBody>
      </p:sp>
      <p:sp>
        <p:nvSpPr>
          <p:cNvPr id="9" name="Text Placeholder 8">
            <a:extLst>
              <a:ext uri="{FF2B5EF4-FFF2-40B4-BE49-F238E27FC236}">
                <a16:creationId xmlns:a16="http://schemas.microsoft.com/office/drawing/2014/main" id="{C4BDD2FD-E00B-4F6E-A972-AAAB83D94A41}"/>
              </a:ext>
            </a:extLst>
          </p:cNvPr>
          <p:cNvSpPr>
            <a:spLocks noGrp="1"/>
          </p:cNvSpPr>
          <p:nvPr>
            <p:ph type="body" sz="quarter" idx="3"/>
          </p:nvPr>
        </p:nvSpPr>
        <p:spPr>
          <a:xfrm>
            <a:off x="7679107" y="1756532"/>
            <a:ext cx="5389033" cy="639762"/>
          </a:xfrm>
        </p:spPr>
        <p:txBody>
          <a:bodyPr>
            <a:normAutofit/>
          </a:bodyPr>
          <a:lstStyle/>
          <a:p>
            <a:r>
              <a:rPr lang="en-US" sz="2800" dirty="0">
                <a:latin typeface="Arial" panose="020B0604020202020204" pitchFamily="34" charset="0"/>
                <a:cs typeface="Arial" panose="020B0604020202020204" pitchFamily="34" charset="0"/>
              </a:rPr>
              <a:t>Types of Injuries</a:t>
            </a:r>
          </a:p>
        </p:txBody>
      </p:sp>
    </p:spTree>
    <p:custDataLst>
      <p:tags r:id="rId1"/>
    </p:custDataLst>
    <p:extLst>
      <p:ext uri="{BB962C8B-B14F-4D97-AF65-F5344CB8AC3E}">
        <p14:creationId xmlns:p14="http://schemas.microsoft.com/office/powerpoint/2010/main" val="7244997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normAutofit/>
          </a:bodyPr>
          <a:lstStyle/>
          <a:p>
            <a:pPr eaLnBrk="1" hangingPunct="1"/>
            <a:r>
              <a:rPr lang="en-US" altLang="en-US" sz="3600" dirty="0">
                <a:solidFill>
                  <a:srgbClr val="000066"/>
                </a:solidFill>
                <a:latin typeface="Arial" panose="020B0604020202020204" pitchFamily="34" charset="0"/>
                <a:cs typeface="Arial" panose="020B0604020202020204" pitchFamily="34" charset="0"/>
              </a:rPr>
              <a:t>Why are young children at risk?</a:t>
            </a:r>
          </a:p>
        </p:txBody>
      </p:sp>
      <p:sp>
        <p:nvSpPr>
          <p:cNvPr id="9220" name="Rectangle 3"/>
          <p:cNvSpPr>
            <a:spLocks noGrp="1" noChangeArrowheads="1"/>
          </p:cNvSpPr>
          <p:nvPr>
            <p:ph idx="1"/>
          </p:nvPr>
        </p:nvSpPr>
        <p:spPr/>
        <p:txBody>
          <a:bodyPr>
            <a:normAutofit/>
          </a:bodyPr>
          <a:lstStyle/>
          <a:p>
            <a:pPr eaLnBrk="1" hangingPunct="1"/>
            <a:r>
              <a:rPr lang="en-US" altLang="en-US" sz="2800" dirty="0">
                <a:latin typeface="Arial" panose="020B0604020202020204" pitchFamily="34" charset="0"/>
                <a:cs typeface="Arial" panose="020B0604020202020204" pitchFamily="34" charset="0"/>
              </a:rPr>
              <a:t>Children explore the environment using their hands and mouths.</a:t>
            </a:r>
          </a:p>
          <a:p>
            <a:pPr eaLnBrk="1" hangingPunct="1"/>
            <a:r>
              <a:rPr lang="en-US" altLang="en-US" sz="2800" dirty="0">
                <a:latin typeface="Arial" panose="020B0604020202020204" pitchFamily="34" charset="0"/>
                <a:cs typeface="Arial" panose="020B0604020202020204" pitchFamily="34" charset="0"/>
              </a:rPr>
              <a:t>They spend a lot of time on the floor and ground where sources of lead may be found.</a:t>
            </a:r>
          </a:p>
          <a:p>
            <a:pPr eaLnBrk="1" hangingPunct="1"/>
            <a:r>
              <a:rPr lang="en-US" altLang="en-US" sz="2800" dirty="0">
                <a:latin typeface="Arial" panose="020B0604020202020204" pitchFamily="34" charset="0"/>
                <a:cs typeface="Arial" panose="020B0604020202020204" pitchFamily="34" charset="0"/>
              </a:rPr>
              <a:t>Children absorb more ingested lead than adults.</a:t>
            </a:r>
          </a:p>
        </p:txBody>
      </p:sp>
      <p:pic>
        <p:nvPicPr>
          <p:cNvPr id="4" name="Picture 6">
            <a:extLst>
              <a:ext uri="{FF2B5EF4-FFF2-40B4-BE49-F238E27FC236}">
                <a16:creationId xmlns:a16="http://schemas.microsoft.com/office/drawing/2014/main" id="{EC3C0744-9112-4946-8E2F-4868337E6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533542"/>
            <a:ext cx="3675890" cy="259262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674768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noAutofit/>
          </a:bodyPr>
          <a:lstStyle/>
          <a:p>
            <a:pPr eaLnBrk="1" hangingPunct="1"/>
            <a:r>
              <a:rPr lang="en-US" altLang="en-US" sz="3600" dirty="0">
                <a:solidFill>
                  <a:srgbClr val="000066"/>
                </a:solidFill>
                <a:latin typeface="Arial" panose="020B0604020202020204" pitchFamily="34" charset="0"/>
                <a:cs typeface="Arial" panose="020B0604020202020204" pitchFamily="34" charset="0"/>
              </a:rPr>
              <a:t>What are the health effects of lead?</a:t>
            </a:r>
          </a:p>
        </p:txBody>
      </p:sp>
      <p:sp>
        <p:nvSpPr>
          <p:cNvPr id="25603" name="Rectangle 3"/>
          <p:cNvSpPr>
            <a:spLocks noGrp="1" noChangeArrowheads="1"/>
          </p:cNvSpPr>
          <p:nvPr>
            <p:ph idx="1"/>
          </p:nvPr>
        </p:nvSpPr>
        <p:spPr/>
        <p:txBody>
          <a:bodyPr>
            <a:normAutofit/>
          </a:bodyPr>
          <a:lstStyle/>
          <a:p>
            <a:pPr eaLnBrk="1" hangingPunct="1">
              <a:lnSpc>
                <a:spcPct val="90000"/>
              </a:lnSpc>
              <a:spcAft>
                <a:spcPct val="20000"/>
              </a:spcAft>
              <a:defRPr/>
            </a:pPr>
            <a:r>
              <a:rPr lang="en-US" altLang="en-US" sz="2800" dirty="0">
                <a:latin typeface="Arial" panose="020B0604020202020204" pitchFamily="34" charset="0"/>
                <a:cs typeface="Arial" panose="020B0604020202020204" pitchFamily="34" charset="0"/>
              </a:rPr>
              <a:t>Lead can affect a child’s learning, behavior, and physical development.</a:t>
            </a:r>
          </a:p>
          <a:p>
            <a:pPr eaLnBrk="1" hangingPunct="1">
              <a:lnSpc>
                <a:spcPct val="90000"/>
              </a:lnSpc>
              <a:defRPr/>
            </a:pPr>
            <a:r>
              <a:rPr lang="en-US" altLang="en-US" sz="2800" dirty="0">
                <a:latin typeface="Arial" panose="020B0604020202020204" pitchFamily="34" charset="0"/>
                <a:cs typeface="Arial" panose="020B0604020202020204" pitchFamily="34" charset="0"/>
              </a:rPr>
              <a:t>Anemia and lead poisoning may occur together.</a:t>
            </a:r>
            <a:endParaRPr lang="en-US" altLang="en-US" sz="28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pic>
        <p:nvPicPr>
          <p:cNvPr id="11269" name="Picture 4" descr="graphics 0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4130" y="3200400"/>
            <a:ext cx="3581070" cy="2785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237431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noAutofit/>
          </a:bodyPr>
          <a:lstStyle/>
          <a:p>
            <a:pPr algn="l" eaLnBrk="1" hangingPunct="1"/>
            <a:r>
              <a:rPr lang="en-US" altLang="en-US" sz="3600" dirty="0">
                <a:solidFill>
                  <a:srgbClr val="000066"/>
                </a:solidFill>
                <a:latin typeface="Arial" panose="020B0604020202020204" pitchFamily="34" charset="0"/>
                <a:cs typeface="Arial" panose="020B0604020202020204" pitchFamily="34" charset="0"/>
              </a:rPr>
              <a:t>How would I know if a child is lead poisoned?</a:t>
            </a:r>
          </a:p>
        </p:txBody>
      </p:sp>
      <p:sp>
        <p:nvSpPr>
          <p:cNvPr id="28675" name="Rectangle 3"/>
          <p:cNvSpPr>
            <a:spLocks noGrp="1" noChangeArrowheads="1"/>
          </p:cNvSpPr>
          <p:nvPr>
            <p:ph idx="1"/>
          </p:nvPr>
        </p:nvSpPr>
        <p:spPr/>
        <p:txBody>
          <a:bodyPr>
            <a:normAutofit fontScale="25000" lnSpcReduction="20000"/>
          </a:bodyPr>
          <a:lstStyle/>
          <a:p>
            <a:pPr marL="0" indent="0">
              <a:buNone/>
              <a:defRPr/>
            </a:pPr>
            <a:r>
              <a:rPr lang="en-US" altLang="en-US" sz="11200" b="1" i="1" dirty="0">
                <a:latin typeface="Arial" panose="020B0604020202020204" pitchFamily="34" charset="0"/>
                <a:cs typeface="Arial" panose="020B0604020202020204" pitchFamily="34" charset="0"/>
              </a:rPr>
              <a:t>Most children with lead poisoning don’t look or act sick. Testing is the ONLY way to know. </a:t>
            </a:r>
          </a:p>
          <a:p>
            <a:pPr marL="0" indent="0">
              <a:buNone/>
              <a:defRPr/>
            </a:pPr>
            <a:endParaRPr lang="en-US" altLang="en-US" sz="11200" b="1" i="1" dirty="0">
              <a:latin typeface="Arial" panose="020B0604020202020204" pitchFamily="34" charset="0"/>
              <a:cs typeface="Arial" panose="020B0604020202020204" pitchFamily="34" charset="0"/>
            </a:endParaRPr>
          </a:p>
          <a:p>
            <a:pPr eaLnBrk="1" hangingPunct="1">
              <a:defRPr/>
            </a:pPr>
            <a:r>
              <a:rPr lang="en-US" altLang="en-US" sz="11200" dirty="0">
                <a:latin typeface="Arial" panose="020B0604020202020204" pitchFamily="34" charset="0"/>
                <a:cs typeface="Arial" panose="020B0604020202020204" pitchFamily="34" charset="0"/>
              </a:rPr>
              <a:t>Health care providers should assess children for risk of lead exposure at every well-child visit up to age 6.  </a:t>
            </a:r>
          </a:p>
          <a:p>
            <a:pPr eaLnBrk="1" hangingPunct="1">
              <a:defRPr/>
            </a:pPr>
            <a:r>
              <a:rPr lang="en-US" altLang="en-US" sz="11200" dirty="0">
                <a:latin typeface="Arial" panose="020B0604020202020204" pitchFamily="34" charset="0"/>
                <a:cs typeface="Arial" panose="020B0604020202020204" pitchFamily="34" charset="0"/>
              </a:rPr>
              <a:t>Children with risk factors should have a blood lead level (BLL) test.</a:t>
            </a:r>
          </a:p>
          <a:p>
            <a:pPr eaLnBrk="1" hangingPunct="1">
              <a:defRPr/>
            </a:pPr>
            <a:r>
              <a:rPr lang="en-US" altLang="en-US" sz="11200" dirty="0">
                <a:latin typeface="Arial" panose="020B0604020202020204" pitchFamily="34" charset="0"/>
                <a:cs typeface="Arial" panose="020B0604020202020204" pitchFamily="34" charset="0"/>
              </a:rPr>
              <a:t>Children in publicly funded programs for low-income children (e.g. Head Start, </a:t>
            </a:r>
            <a:r>
              <a:rPr lang="en-US" altLang="en-US" sz="11200" dirty="0" err="1">
                <a:latin typeface="Arial" panose="020B0604020202020204" pitchFamily="34" charset="0"/>
                <a:cs typeface="Arial" panose="020B0604020202020204" pitchFamily="34" charset="0"/>
              </a:rPr>
              <a:t>Medi</a:t>
            </a:r>
            <a:r>
              <a:rPr lang="en-US" altLang="en-US" sz="11200" dirty="0">
                <a:latin typeface="Arial" panose="020B0604020202020204" pitchFamily="34" charset="0"/>
                <a:cs typeface="Arial" panose="020B0604020202020204" pitchFamily="34" charset="0"/>
              </a:rPr>
              <a:t>-Cal, Child Health and Disability Program (CHDP), and WIC) are required to have a BLL test at 12 and 24 months of age. </a:t>
            </a:r>
          </a:p>
        </p:txBody>
      </p:sp>
    </p:spTree>
    <p:custDataLst>
      <p:tags r:id="rId1"/>
    </p:custDataLst>
    <p:extLst>
      <p:ext uri="{BB962C8B-B14F-4D97-AF65-F5344CB8AC3E}">
        <p14:creationId xmlns:p14="http://schemas.microsoft.com/office/powerpoint/2010/main" val="13702667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normAutofit/>
          </a:bodyPr>
          <a:lstStyle/>
          <a:p>
            <a:pPr eaLnBrk="1" hangingPunct="1"/>
            <a:r>
              <a:rPr lang="en-US" altLang="en-US" sz="3600" dirty="0">
                <a:solidFill>
                  <a:srgbClr val="000066"/>
                </a:solidFill>
                <a:latin typeface="+mn-lt"/>
              </a:rPr>
              <a:t>What are possible sources of lead?</a:t>
            </a:r>
          </a:p>
        </p:txBody>
      </p:sp>
      <p:sp>
        <p:nvSpPr>
          <p:cNvPr id="29699" name="Rectangle 3"/>
          <p:cNvSpPr>
            <a:spLocks noGrp="1" noChangeArrowheads="1"/>
          </p:cNvSpPr>
          <p:nvPr>
            <p:ph idx="1"/>
          </p:nvPr>
        </p:nvSpPr>
        <p:spPr>
          <a:ln>
            <a:noFill/>
          </a:ln>
        </p:spPr>
        <p:txBody>
          <a:bodyPr>
            <a:normAutofit/>
          </a:bodyPr>
          <a:lstStyle/>
          <a:p>
            <a:pPr eaLnBrk="1" hangingPunct="1">
              <a:spcAft>
                <a:spcPct val="30000"/>
              </a:spcAft>
              <a:defRPr/>
            </a:pPr>
            <a:r>
              <a:rPr lang="en-US" altLang="en-US" sz="2800" dirty="0">
                <a:latin typeface="Arial" panose="020B0604020202020204" pitchFamily="34" charset="0"/>
                <a:cs typeface="Arial" panose="020B0604020202020204" pitchFamily="34" charset="0"/>
              </a:rPr>
              <a:t>Lead-based paint in homes built before 1978.</a:t>
            </a:r>
          </a:p>
          <a:p>
            <a:pPr eaLnBrk="1" hangingPunct="1">
              <a:spcAft>
                <a:spcPct val="30000"/>
              </a:spcAft>
              <a:defRPr/>
            </a:pPr>
            <a:r>
              <a:rPr lang="en-US" altLang="en-US" sz="2800" dirty="0">
                <a:latin typeface="Arial" panose="020B0604020202020204" pitchFamily="34" charset="0"/>
                <a:cs typeface="Arial" panose="020B0604020202020204" pitchFamily="34" charset="0"/>
              </a:rPr>
              <a:t>Paint that peels, cracks, chips, or creates dust* in homes built before 1978.</a:t>
            </a:r>
          </a:p>
          <a:p>
            <a:pPr eaLnBrk="1" hangingPunct="1">
              <a:spcAft>
                <a:spcPct val="30000"/>
              </a:spcAft>
              <a:defRPr/>
            </a:pPr>
            <a:r>
              <a:rPr lang="en-US" altLang="en-US" sz="2800" dirty="0">
                <a:latin typeface="Arial" panose="020B0604020202020204" pitchFamily="34" charset="0"/>
                <a:cs typeface="Arial" panose="020B0604020202020204" pitchFamily="34" charset="0"/>
              </a:rPr>
              <a:t>Vinyl mini-blinds</a:t>
            </a:r>
          </a:p>
          <a:p>
            <a:pPr eaLnBrk="1" hangingPunct="1">
              <a:spcAft>
                <a:spcPct val="30000"/>
              </a:spcAft>
              <a:defRPr/>
            </a:pPr>
            <a:r>
              <a:rPr lang="en-US" altLang="en-US" sz="2800" dirty="0">
                <a:latin typeface="Arial" panose="020B0604020202020204" pitchFamily="34" charset="0"/>
                <a:cs typeface="Arial" panose="020B0604020202020204" pitchFamily="34" charset="0"/>
              </a:rPr>
              <a:t>Bare dirt, old artificial turf, rubber mulch, artificial surfaces</a:t>
            </a:r>
          </a:p>
          <a:p>
            <a:pPr marL="0" indent="0">
              <a:spcAft>
                <a:spcPct val="30000"/>
              </a:spcAft>
              <a:buNone/>
              <a:defRPr/>
            </a:pPr>
            <a:endParaRPr lang="en-US" altLang="en-US" dirty="0">
              <a:latin typeface="Calibri" panose="020F0502020204030204" pitchFamily="34" charset="0"/>
            </a:endParaRPr>
          </a:p>
        </p:txBody>
      </p:sp>
    </p:spTree>
    <p:custDataLst>
      <p:tags r:id="rId1"/>
    </p:custDataLst>
    <p:extLst>
      <p:ext uri="{BB962C8B-B14F-4D97-AF65-F5344CB8AC3E}">
        <p14:creationId xmlns:p14="http://schemas.microsoft.com/office/powerpoint/2010/main" val="29126780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2A4269-D828-4D8D-9F09-6BADDAAD2EF6}"/>
              </a:ext>
            </a:extLst>
          </p:cNvPr>
          <p:cNvSpPr>
            <a:spLocks noGrp="1"/>
          </p:cNvSpPr>
          <p:nvPr>
            <p:ph type="title"/>
          </p:nvPr>
        </p:nvSpPr>
        <p:spPr/>
        <p:txBody>
          <a:bodyPr>
            <a:normAutofit/>
          </a:bodyPr>
          <a:lstStyle/>
          <a:p>
            <a:r>
              <a:rPr lang="en-US" sz="3600" dirty="0"/>
              <a:t>Possible Sources of Lead (continued)</a:t>
            </a:r>
          </a:p>
        </p:txBody>
      </p:sp>
      <p:sp>
        <p:nvSpPr>
          <p:cNvPr id="5" name="Content Placeholder 4">
            <a:extLst>
              <a:ext uri="{FF2B5EF4-FFF2-40B4-BE49-F238E27FC236}">
                <a16:creationId xmlns:a16="http://schemas.microsoft.com/office/drawing/2014/main" id="{43DC57CB-63EF-4CED-AE7F-EAE05D3B2F2D}"/>
              </a:ext>
            </a:extLst>
          </p:cNvPr>
          <p:cNvSpPr>
            <a:spLocks noGrp="1"/>
          </p:cNvSpPr>
          <p:nvPr>
            <p:ph idx="1"/>
          </p:nvPr>
        </p:nvSpPr>
        <p:spPr/>
        <p:txBody>
          <a:bodyPr/>
          <a:lstStyle/>
          <a:p>
            <a:pPr eaLnBrk="1" hangingPunct="1"/>
            <a:r>
              <a:rPr lang="en-US" altLang="en-US" sz="2800" dirty="0">
                <a:latin typeface="Arial" panose="020B0604020202020204" pitchFamily="34" charset="0"/>
                <a:cs typeface="Arial" panose="020B0604020202020204" pitchFamily="34" charset="0"/>
              </a:rPr>
              <a:t>Water from wells or running through plumbing that contains lead</a:t>
            </a:r>
          </a:p>
          <a:p>
            <a:pPr eaLnBrk="1" hangingPunct="1"/>
            <a:r>
              <a:rPr lang="en-US" altLang="en-US" sz="2800" dirty="0">
                <a:latin typeface="Arial" panose="020B0604020202020204" pitchFamily="34" charset="0"/>
                <a:cs typeface="Arial" panose="020B0604020202020204" pitchFamily="34" charset="0"/>
              </a:rPr>
              <a:t>Toys, particularly those that are old, painted, plastic, vinyl, or imported</a:t>
            </a:r>
          </a:p>
          <a:p>
            <a:pPr eaLnBrk="1" hangingPunct="1"/>
            <a:r>
              <a:rPr lang="en-US" altLang="en-US" sz="2800" dirty="0">
                <a:latin typeface="Arial" panose="020B0604020202020204" pitchFamily="34" charset="0"/>
                <a:cs typeface="Arial" panose="020B0604020202020204" pitchFamily="34" charset="0"/>
              </a:rPr>
              <a:t>Some imported foods, including candy, spices, and seasonings.</a:t>
            </a:r>
          </a:p>
          <a:p>
            <a:pPr eaLnBrk="1" hangingPunct="1"/>
            <a:r>
              <a:rPr lang="en-US" altLang="en-US" sz="2800" dirty="0">
                <a:latin typeface="Arial" panose="020B0604020202020204" pitchFamily="34" charset="0"/>
                <a:cs typeface="Arial" panose="020B0604020202020204" pitchFamily="34" charset="0"/>
              </a:rPr>
              <a:t>Some home remedies, make-up, and jewelry</a:t>
            </a:r>
          </a:p>
          <a:p>
            <a:pPr eaLnBrk="1" hangingPunct="1"/>
            <a:r>
              <a:rPr lang="en-US" altLang="en-US" sz="2800" dirty="0">
                <a:latin typeface="Arial" panose="020B0604020202020204" pitchFamily="34" charset="0"/>
                <a:cs typeface="Arial" panose="020B0604020202020204" pitchFamily="34" charset="0"/>
              </a:rPr>
              <a:t>Some handmade or imported  pottery, dishes, and water crocks</a:t>
            </a:r>
          </a:p>
          <a:p>
            <a:endParaRPr lang="en-US" dirty="0"/>
          </a:p>
        </p:txBody>
      </p:sp>
    </p:spTree>
    <p:extLst>
      <p:ext uri="{BB962C8B-B14F-4D97-AF65-F5344CB8AC3E}">
        <p14:creationId xmlns:p14="http://schemas.microsoft.com/office/powerpoint/2010/main" val="3261770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82A4269-D828-4D8D-9F09-6BADDAAD2EF6}"/>
              </a:ext>
            </a:extLst>
          </p:cNvPr>
          <p:cNvSpPr>
            <a:spLocks noGrp="1"/>
          </p:cNvSpPr>
          <p:nvPr>
            <p:ph type="title"/>
          </p:nvPr>
        </p:nvSpPr>
        <p:spPr/>
        <p:txBody>
          <a:bodyPr>
            <a:normAutofit/>
          </a:bodyPr>
          <a:lstStyle/>
          <a:p>
            <a:r>
              <a:rPr lang="en-US" sz="3600" dirty="0"/>
              <a:t>Possible Sources of Lead (continued)</a:t>
            </a:r>
          </a:p>
        </p:txBody>
      </p:sp>
      <p:sp>
        <p:nvSpPr>
          <p:cNvPr id="5" name="Content Placeholder 4">
            <a:extLst>
              <a:ext uri="{FF2B5EF4-FFF2-40B4-BE49-F238E27FC236}">
                <a16:creationId xmlns:a16="http://schemas.microsoft.com/office/drawing/2014/main" id="{43DC57CB-63EF-4CED-AE7F-EAE05D3B2F2D}"/>
              </a:ext>
            </a:extLst>
          </p:cNvPr>
          <p:cNvSpPr>
            <a:spLocks noGrp="1"/>
          </p:cNvSpPr>
          <p:nvPr>
            <p:ph idx="1"/>
          </p:nvPr>
        </p:nvSpPr>
        <p:spPr/>
        <p:txBody>
          <a:bodyPr/>
          <a:lstStyle/>
          <a:p>
            <a:pPr eaLnBrk="1" hangingPunct="1">
              <a:defRPr/>
            </a:pPr>
            <a:r>
              <a:rPr lang="en-US" altLang="en-US" sz="2800" dirty="0">
                <a:latin typeface="Calibri" panose="020F0502020204030204" pitchFamily="34" charset="0"/>
              </a:rPr>
              <a:t>Lead brought in on clothes and shoes by parents who may be exposed at work</a:t>
            </a:r>
          </a:p>
          <a:p>
            <a:pPr eaLnBrk="1" hangingPunct="1">
              <a:defRPr/>
            </a:pPr>
            <a:r>
              <a:rPr lang="en-US" altLang="en-US" sz="2800" dirty="0">
                <a:latin typeface="Calibri" panose="020F0502020204030204" pitchFamily="34" charset="0"/>
              </a:rPr>
              <a:t>Some hobbies such as making stained glass (lead solder), hunting or firing ranges (lead bullets), fishing (lead sinkers)</a:t>
            </a:r>
          </a:p>
          <a:p>
            <a:pPr eaLnBrk="1" hangingPunct="1">
              <a:defRPr/>
            </a:pPr>
            <a:r>
              <a:rPr lang="en-US" altLang="en-US" sz="2800" dirty="0">
                <a:latin typeface="Calibri" panose="020F0502020204030204" pitchFamily="34" charset="0"/>
              </a:rPr>
              <a:t>Property near busy highways and some industries</a:t>
            </a:r>
          </a:p>
          <a:p>
            <a:endParaRPr lang="en-US" dirty="0"/>
          </a:p>
        </p:txBody>
      </p:sp>
    </p:spTree>
    <p:extLst>
      <p:ext uri="{BB962C8B-B14F-4D97-AF65-F5344CB8AC3E}">
        <p14:creationId xmlns:p14="http://schemas.microsoft.com/office/powerpoint/2010/main" val="5861501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2E3B46-AEDE-4B54-9947-66AD476A2318}"/>
              </a:ext>
            </a:extLst>
          </p:cNvPr>
          <p:cNvSpPr>
            <a:spLocks noGrp="1"/>
          </p:cNvSpPr>
          <p:nvPr>
            <p:ph type="title"/>
          </p:nvPr>
        </p:nvSpPr>
        <p:spPr/>
        <p:txBody>
          <a:bodyPr>
            <a:normAutofit/>
          </a:bodyPr>
          <a:lstStyle/>
          <a:p>
            <a:r>
              <a:rPr lang="en-US" altLang="en-US" sz="3600" dirty="0">
                <a:solidFill>
                  <a:srgbClr val="000066"/>
                </a:solidFill>
                <a:latin typeface="Arial" panose="020B0604020202020204" pitchFamily="34" charset="0"/>
                <a:cs typeface="Arial" panose="020B0604020202020204" pitchFamily="34" charset="0"/>
              </a:rPr>
              <a:t>What can child care providers do?</a:t>
            </a:r>
            <a:endParaRPr lang="en-US" sz="36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6C652DD0-C16C-4AAE-9ABB-CE9398F10829}"/>
              </a:ext>
            </a:extLst>
          </p:cNvPr>
          <p:cNvSpPr>
            <a:spLocks noGrp="1"/>
          </p:cNvSpPr>
          <p:nvPr>
            <p:ph idx="1"/>
          </p:nvPr>
        </p:nvSpPr>
        <p:spPr/>
        <p:txBody>
          <a:bodyPr/>
          <a:lstStyle/>
          <a:p>
            <a:pPr marL="568325" indent="-568325">
              <a:defRPr/>
            </a:pPr>
            <a:r>
              <a:rPr lang="en-US" altLang="en-US" sz="2800" dirty="0">
                <a:latin typeface="Arial" panose="020B0604020202020204" pitchFamily="34" charset="0"/>
                <a:cs typeface="Arial" panose="020B0604020202020204" pitchFamily="34" charset="0"/>
              </a:rPr>
              <a:t>Teach parents about lead poisoning.</a:t>
            </a:r>
          </a:p>
          <a:p>
            <a:pPr marL="568325" indent="-568325">
              <a:defRPr/>
            </a:pPr>
            <a:r>
              <a:rPr lang="en-US" altLang="en-US" sz="2800" dirty="0">
                <a:latin typeface="Arial" panose="020B0604020202020204" pitchFamily="34" charset="0"/>
                <a:cs typeface="Arial" panose="020B0604020202020204" pitchFamily="34" charset="0"/>
              </a:rPr>
              <a:t>Encourage parents to have their children screened for lead.</a:t>
            </a:r>
          </a:p>
          <a:p>
            <a:pPr marL="568325" indent="-568325">
              <a:defRPr/>
            </a:pPr>
            <a:r>
              <a:rPr lang="en-US" altLang="en-US" sz="2800" dirty="0">
                <a:latin typeface="Arial" panose="020B0604020202020204" pitchFamily="34" charset="0"/>
                <a:cs typeface="Arial" panose="020B0604020202020204" pitchFamily="34" charset="0"/>
              </a:rPr>
              <a:t>Reduce lead exposure in your facility.</a:t>
            </a:r>
          </a:p>
          <a:p>
            <a:pPr marL="568325" indent="-568325">
              <a:defRPr/>
            </a:pPr>
            <a:r>
              <a:rPr lang="en-US" altLang="en-US" sz="2800" dirty="0">
                <a:latin typeface="Arial" panose="020B0604020202020204" pitchFamily="34" charset="0"/>
                <a:cs typeface="Arial" panose="020B0604020202020204" pitchFamily="34" charset="0"/>
              </a:rPr>
              <a:t>Remove or wipe off shoes worn indoors.</a:t>
            </a:r>
          </a:p>
          <a:p>
            <a:pPr marL="568325" indent="-568325">
              <a:defRPr/>
            </a:pPr>
            <a:r>
              <a:rPr lang="en-US" altLang="en-US" sz="2800" dirty="0">
                <a:latin typeface="Arial" panose="020B0604020202020204" pitchFamily="34" charset="0"/>
                <a:cs typeface="Arial" panose="020B0604020202020204" pitchFamily="34" charset="0"/>
              </a:rPr>
              <a:t>Promote good nutrition.</a:t>
            </a:r>
          </a:p>
          <a:p>
            <a:pPr marL="568325" indent="-568325">
              <a:defRPr/>
            </a:pPr>
            <a:endParaRPr lang="en-US" altLang="en-US" sz="28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5097034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p:nvPr/>
        </p:nvPicPr>
        <p:blipFill rotWithShape="1">
          <a:blip r:embed="rId5"/>
          <a:srcRect l="21268" t="14525" r="22077" b="5959"/>
          <a:stretch/>
        </p:blipFill>
        <p:spPr bwMode="auto">
          <a:xfrm>
            <a:off x="2133600" y="457201"/>
            <a:ext cx="8001000" cy="5668963"/>
          </a:xfrm>
          <a:prstGeom prst="rect">
            <a:avLst/>
          </a:prstGeom>
          <a:ln>
            <a:solidFill>
              <a:schemeClr val="tx1"/>
            </a:solidFill>
          </a:ln>
          <a:extLst>
            <a:ext uri="{53640926-AAD7-44D8-BBD7-CCE9431645EC}">
              <a14:shadowObscured xmlns:a14="http://schemas.microsoft.com/office/drawing/2010/main"/>
            </a:ext>
          </a:extLst>
        </p:spPr>
      </p:pic>
    </p:spTree>
    <p:custDataLst>
      <p:tags r:id="rId2"/>
    </p:custDataLst>
    <p:extLst>
      <p:ext uri="{BB962C8B-B14F-4D97-AF65-F5344CB8AC3E}">
        <p14:creationId xmlns:p14="http://schemas.microsoft.com/office/powerpoint/2010/main" val="1238116351"/>
      </p:ext>
    </p:extLst>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1D52D2-4747-4DD3-A9FB-16B20215E236}"/>
              </a:ext>
            </a:extLst>
          </p:cNvPr>
          <p:cNvSpPr>
            <a:spLocks noGrp="1"/>
          </p:cNvSpPr>
          <p:nvPr>
            <p:ph type="title"/>
          </p:nvPr>
        </p:nvSpPr>
        <p:spPr/>
        <p:txBody>
          <a:bodyPr>
            <a:normAutofit/>
          </a:bodyPr>
          <a:lstStyle/>
          <a:p>
            <a:r>
              <a:rPr lang="en-US" altLang="en-US" sz="3600" dirty="0">
                <a:solidFill>
                  <a:srgbClr val="000066"/>
                </a:solidFill>
                <a:latin typeface="Arial" panose="020B0604020202020204" pitchFamily="34" charset="0"/>
                <a:cs typeface="Arial" panose="020B0604020202020204" pitchFamily="34" charset="0"/>
              </a:rPr>
              <a:t>Reducing Environmental Exposure</a:t>
            </a:r>
            <a:endParaRPr lang="en-US" sz="36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8C20EEA0-26CF-4F0D-BA31-CDFB4B188895}"/>
              </a:ext>
            </a:extLst>
          </p:cNvPr>
          <p:cNvSpPr>
            <a:spLocks noGrp="1"/>
          </p:cNvSpPr>
          <p:nvPr>
            <p:ph idx="1"/>
          </p:nvPr>
        </p:nvSpPr>
        <p:spPr/>
        <p:txBody>
          <a:bodyPr/>
          <a:lstStyle/>
          <a:p>
            <a:pPr>
              <a:spcAft>
                <a:spcPts val="600"/>
              </a:spcAft>
              <a:defRPr/>
            </a:pPr>
            <a:r>
              <a:rPr lang="en-US" altLang="en-US" sz="2800" dirty="0">
                <a:latin typeface="Arial" panose="020B0604020202020204" pitchFamily="34" charset="0"/>
                <a:cs typeface="Arial" panose="020B0604020202020204" pitchFamily="34" charset="0"/>
              </a:rPr>
              <a:t>Check toys, furniture, and equipment for chipping paint.</a:t>
            </a:r>
          </a:p>
          <a:p>
            <a:pPr>
              <a:spcAft>
                <a:spcPts val="600"/>
              </a:spcAft>
              <a:defRPr/>
            </a:pPr>
            <a:r>
              <a:rPr lang="en-US" altLang="en-US" sz="2800" dirty="0">
                <a:latin typeface="Arial" panose="020B0604020202020204" pitchFamily="34" charset="0"/>
                <a:cs typeface="Arial" panose="020B0604020202020204" pitchFamily="34" charset="0"/>
              </a:rPr>
              <a:t>Do not use supplies, equipment, old toys, or imported toys unless you know they are lead-free.</a:t>
            </a:r>
          </a:p>
          <a:p>
            <a:pPr>
              <a:spcAft>
                <a:spcPts val="600"/>
              </a:spcAft>
              <a:defRPr/>
            </a:pPr>
            <a:r>
              <a:rPr lang="en-US" altLang="en-US" sz="2800" dirty="0">
                <a:latin typeface="Arial" panose="020B0604020202020204" pitchFamily="34" charset="0"/>
                <a:cs typeface="Arial" panose="020B0604020202020204" pitchFamily="34" charset="0"/>
              </a:rPr>
              <a:t>Check CPSC for toy recalls: </a:t>
            </a:r>
            <a:r>
              <a:rPr lang="en-US" altLang="en-US" sz="2800" dirty="0">
                <a:latin typeface="Arial" panose="020B0604020202020204" pitchFamily="34" charset="0"/>
                <a:cs typeface="Arial" panose="020B0604020202020204" pitchFamily="34" charset="0"/>
                <a:hlinkClick r:id="rId2"/>
              </a:rPr>
              <a:t>www.cpsc.gov/Recalls/</a:t>
            </a:r>
            <a:endParaRPr lang="en-US" altLang="en-US" sz="2800" dirty="0">
              <a:latin typeface="Arial" panose="020B0604020202020204" pitchFamily="34" charset="0"/>
              <a:cs typeface="Arial" panose="020B0604020202020204" pitchFamily="34" charset="0"/>
            </a:endParaRPr>
          </a:p>
          <a:p>
            <a:pPr>
              <a:spcAft>
                <a:spcPts val="600"/>
              </a:spcAft>
              <a:defRPr/>
            </a:pPr>
            <a:r>
              <a:rPr lang="en-US" altLang="en-US" sz="2800" dirty="0">
                <a:latin typeface="Arial" panose="020B0604020202020204" pitchFamily="34" charset="0"/>
                <a:cs typeface="Arial" panose="020B0604020202020204" pitchFamily="34" charset="0"/>
              </a:rPr>
              <a:t>Inspect and address sources of lead monthly, see curriculum booklet for a lead exposure checklist. </a:t>
            </a:r>
          </a:p>
          <a:p>
            <a:pPr>
              <a:spcAft>
                <a:spcPts val="600"/>
              </a:spcAft>
              <a:defRPr/>
            </a:pPr>
            <a:endParaRPr lang="en-US" altLang="en-US" sz="2800" dirty="0">
              <a:latin typeface="Calibri" panose="020F0502020204030204" pitchFamily="34" charset="0"/>
            </a:endParaRPr>
          </a:p>
          <a:p>
            <a:endParaRPr lang="en-US" dirty="0"/>
          </a:p>
        </p:txBody>
      </p:sp>
      <p:pic>
        <p:nvPicPr>
          <p:cNvPr id="7" name="Picture 4" descr="graphics 018">
            <a:extLst>
              <a:ext uri="{FF2B5EF4-FFF2-40B4-BE49-F238E27FC236}">
                <a16:creationId xmlns:a16="http://schemas.microsoft.com/office/drawing/2014/main" id="{45965363-4808-424E-8074-6FB9DE0087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440554"/>
            <a:ext cx="2558332" cy="163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94734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1D52D2-4747-4DD3-A9FB-16B20215E236}"/>
              </a:ext>
            </a:extLst>
          </p:cNvPr>
          <p:cNvSpPr>
            <a:spLocks noGrp="1"/>
          </p:cNvSpPr>
          <p:nvPr>
            <p:ph type="title"/>
          </p:nvPr>
        </p:nvSpPr>
        <p:spPr/>
        <p:txBody>
          <a:bodyPr>
            <a:normAutofit/>
          </a:bodyPr>
          <a:lstStyle/>
          <a:p>
            <a:r>
              <a:rPr lang="en-US" altLang="en-US" sz="3600" dirty="0">
                <a:solidFill>
                  <a:srgbClr val="000066"/>
                </a:solidFill>
                <a:latin typeface="Arial" panose="020B0604020202020204" pitchFamily="34" charset="0"/>
                <a:cs typeface="Arial" panose="020B0604020202020204" pitchFamily="34" charset="0"/>
              </a:rPr>
              <a:t>Reducing Environmental Exposure</a:t>
            </a:r>
            <a:endParaRPr lang="en-US" sz="36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8C20EEA0-26CF-4F0D-BA31-CDFB4B188895}"/>
              </a:ext>
            </a:extLst>
          </p:cNvPr>
          <p:cNvSpPr>
            <a:spLocks noGrp="1"/>
          </p:cNvSpPr>
          <p:nvPr>
            <p:ph idx="1"/>
          </p:nvPr>
        </p:nvSpPr>
        <p:spPr/>
        <p:txBody>
          <a:bodyPr/>
          <a:lstStyle/>
          <a:p>
            <a:pPr>
              <a:spcAft>
                <a:spcPts val="600"/>
              </a:spcAft>
              <a:defRPr/>
            </a:pPr>
            <a:r>
              <a:rPr lang="en-US" altLang="en-US" sz="2800" dirty="0">
                <a:latin typeface="Arial" panose="020B0604020202020204" pitchFamily="34" charset="0"/>
                <a:cs typeface="Arial" panose="020B0604020202020204" pitchFamily="34" charset="0"/>
              </a:rPr>
              <a:t>Wash toys regularly, especially toys and pacifiers that are frequently mouthed.</a:t>
            </a:r>
          </a:p>
          <a:p>
            <a:pPr>
              <a:spcAft>
                <a:spcPts val="600"/>
              </a:spcAft>
              <a:defRPr/>
            </a:pPr>
            <a:r>
              <a:rPr lang="en-US" altLang="en-US" sz="2800" dirty="0">
                <a:latin typeface="Arial" panose="020B0604020202020204" pitchFamily="34" charset="0"/>
                <a:cs typeface="Arial" panose="020B0604020202020204" pitchFamily="34" charset="0"/>
              </a:rPr>
              <a:t>Clean floors and surfaces regularly by mopping, vacuuming, and washing and rinsing. </a:t>
            </a:r>
          </a:p>
          <a:p>
            <a:pPr marL="0" indent="0">
              <a:buNone/>
            </a:pPr>
            <a:endParaRPr lang="en-US" dirty="0"/>
          </a:p>
        </p:txBody>
      </p:sp>
      <p:pic>
        <p:nvPicPr>
          <p:cNvPr id="3" name="Picture 2">
            <a:extLst>
              <a:ext uri="{FF2B5EF4-FFF2-40B4-BE49-F238E27FC236}">
                <a16:creationId xmlns:a16="http://schemas.microsoft.com/office/drawing/2014/main" id="{39742B6D-3406-44AF-A57C-8BAF7797FE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38600" y="3510280"/>
            <a:ext cx="3923827" cy="2615884"/>
          </a:xfrm>
          <a:prstGeom prst="rect">
            <a:avLst/>
          </a:prstGeom>
        </p:spPr>
      </p:pic>
    </p:spTree>
    <p:extLst>
      <p:ext uri="{BB962C8B-B14F-4D97-AF65-F5344CB8AC3E}">
        <p14:creationId xmlns:p14="http://schemas.microsoft.com/office/powerpoint/2010/main" val="2114071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a:bodyPr>
          <a:lstStyle/>
          <a:p>
            <a:r>
              <a:rPr lang="en-US" sz="3600" dirty="0">
                <a:latin typeface="Arial" panose="020B0604020202020204" pitchFamily="34" charset="0"/>
                <a:cs typeface="Arial" panose="020B0604020202020204" pitchFamily="34" charset="0"/>
              </a:rPr>
              <a:t>Mobile Infants (6-12 months old)</a:t>
            </a:r>
          </a:p>
        </p:txBody>
      </p:sp>
      <p:sp>
        <p:nvSpPr>
          <p:cNvPr id="3" name="Text Placeholder 2">
            <a:extLst>
              <a:ext uri="{FF2B5EF4-FFF2-40B4-BE49-F238E27FC236}">
                <a16:creationId xmlns:a16="http://schemas.microsoft.com/office/drawing/2014/main" id="{D3778BAF-4449-4875-A8C0-7B60957728A3}"/>
              </a:ext>
            </a:extLst>
          </p:cNvPr>
          <p:cNvSpPr>
            <a:spLocks noGrp="1"/>
          </p:cNvSpPr>
          <p:nvPr>
            <p:ph type="body" idx="1"/>
          </p:nvPr>
        </p:nvSpPr>
        <p:spPr>
          <a:xfrm>
            <a:off x="936278" y="1452563"/>
            <a:ext cx="5386917" cy="639762"/>
          </a:xfrm>
        </p:spPr>
        <p:txBody>
          <a:bodyPr>
            <a:normAutofit/>
          </a:bodyPr>
          <a:lstStyle/>
          <a:p>
            <a:r>
              <a:rPr lang="en-US" sz="2800" dirty="0">
                <a:latin typeface="Arial" panose="020B0604020202020204" pitchFamily="34" charset="0"/>
                <a:cs typeface="Arial" panose="020B0604020202020204" pitchFamily="34" charset="0"/>
              </a:rPr>
              <a:t>Characteristics</a:t>
            </a:r>
          </a:p>
        </p:txBody>
      </p:sp>
      <p:pic>
        <p:nvPicPr>
          <p:cNvPr id="9" name="Picture 8">
            <a:extLst>
              <a:ext uri="{FF2B5EF4-FFF2-40B4-BE49-F238E27FC236}">
                <a16:creationId xmlns:a16="http://schemas.microsoft.com/office/drawing/2014/main" id="{981CB649-ACF1-4CB1-9E13-B13B0BC25A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237" t="8315" r="6392" b="17528"/>
          <a:stretch/>
        </p:blipFill>
        <p:spPr>
          <a:xfrm>
            <a:off x="4267200" y="2276566"/>
            <a:ext cx="3657600" cy="3795622"/>
          </a:xfrm>
          <a:prstGeom prst="rect">
            <a:avLst/>
          </a:prstGeom>
        </p:spPr>
      </p:pic>
      <p:sp>
        <p:nvSpPr>
          <p:cNvPr id="4" name="Content Placeholder 3">
            <a:extLst>
              <a:ext uri="{FF2B5EF4-FFF2-40B4-BE49-F238E27FC236}">
                <a16:creationId xmlns:a16="http://schemas.microsoft.com/office/drawing/2014/main" id="{66E43666-87A3-4B51-B4FF-A580207A9FA9}"/>
              </a:ext>
            </a:extLst>
          </p:cNvPr>
          <p:cNvSpPr>
            <a:spLocks noGrp="1"/>
          </p:cNvSpPr>
          <p:nvPr>
            <p:ph sz="half" idx="2"/>
          </p:nvPr>
        </p:nvSpPr>
        <p:spPr>
          <a:xfrm>
            <a:off x="377123" y="2120900"/>
            <a:ext cx="4652077" cy="3517900"/>
          </a:xfrm>
        </p:spPr>
        <p:txBody>
          <a:bodyPr>
            <a:normAutofit fontScale="85000" lnSpcReduction="20000"/>
          </a:bodyPr>
          <a:lstStyle/>
          <a:p>
            <a:r>
              <a:rPr lang="en-US" dirty="0">
                <a:latin typeface="Arial" panose="020B0604020202020204" pitchFamily="34" charset="0"/>
                <a:cs typeface="Arial" panose="020B0604020202020204" pitchFamily="34" charset="0"/>
              </a:rPr>
              <a:t>Sit with minimal or no support</a:t>
            </a:r>
          </a:p>
          <a:p>
            <a:r>
              <a:rPr lang="en-US" dirty="0">
                <a:latin typeface="Arial" panose="020B0604020202020204" pitchFamily="34" charset="0"/>
                <a:cs typeface="Arial" panose="020B0604020202020204" pitchFamily="34" charset="0"/>
              </a:rPr>
              <a:t>Play with open hands </a:t>
            </a:r>
          </a:p>
          <a:p>
            <a:r>
              <a:rPr lang="en-US" dirty="0">
                <a:latin typeface="Arial" panose="020B0604020202020204" pitchFamily="34" charset="0"/>
                <a:cs typeface="Arial" panose="020B0604020202020204" pitchFamily="34" charset="0"/>
              </a:rPr>
              <a:t>Reach for objects</a:t>
            </a:r>
          </a:p>
          <a:p>
            <a:r>
              <a:rPr lang="en-US" dirty="0">
                <a:latin typeface="Arial" panose="020B0604020202020204" pitchFamily="34" charset="0"/>
                <a:cs typeface="Arial" panose="020B0604020202020204" pitchFamily="34" charset="0"/>
              </a:rPr>
              <a:t>Mouth objects and toys</a:t>
            </a:r>
          </a:p>
          <a:p>
            <a:r>
              <a:rPr lang="en-US" dirty="0">
                <a:latin typeface="Arial" panose="020B0604020202020204" pitchFamily="34" charset="0"/>
                <a:cs typeface="Arial" panose="020B0604020202020204" pitchFamily="34" charset="0"/>
              </a:rPr>
              <a:t>Want to explore and play outside</a:t>
            </a:r>
          </a:p>
          <a:p>
            <a:r>
              <a:rPr lang="en-US" dirty="0">
                <a:latin typeface="Arial" panose="020B0604020202020204" pitchFamily="34" charset="0"/>
                <a:cs typeface="Arial" panose="020B0604020202020204" pitchFamily="34" charset="0"/>
              </a:rPr>
              <a:t>Imitate older children/adults</a:t>
            </a:r>
          </a:p>
          <a:p>
            <a:r>
              <a:rPr lang="en-US" dirty="0">
                <a:latin typeface="Arial" panose="020B0604020202020204" pitchFamily="34" charset="0"/>
                <a:cs typeface="Arial" panose="020B0604020202020204" pitchFamily="34" charset="0"/>
              </a:rPr>
              <a:t>Begin eating table food</a:t>
            </a:r>
          </a:p>
          <a:p>
            <a:r>
              <a:rPr lang="en-US" dirty="0">
                <a:latin typeface="Arial" panose="020B0604020202020204" pitchFamily="34" charset="0"/>
                <a:cs typeface="Arial" panose="020B0604020202020204" pitchFamily="34" charset="0"/>
              </a:rPr>
              <a:t>Are curious: want to test, touch, shake</a:t>
            </a:r>
          </a:p>
          <a:p>
            <a:r>
              <a:rPr lang="en-US" dirty="0">
                <a:latin typeface="Arial" panose="020B0604020202020204" pitchFamily="34" charset="0"/>
                <a:cs typeface="Arial" panose="020B0604020202020204" pitchFamily="34" charset="0"/>
              </a:rPr>
              <a:t>Increasingly mobile: crawl, cruise, walk</a:t>
            </a:r>
          </a:p>
          <a:p>
            <a:endParaRPr lang="en-US" dirty="0"/>
          </a:p>
        </p:txBody>
      </p:sp>
      <p:sp>
        <p:nvSpPr>
          <p:cNvPr id="5" name="Text Placeholder 4">
            <a:extLst>
              <a:ext uri="{FF2B5EF4-FFF2-40B4-BE49-F238E27FC236}">
                <a16:creationId xmlns:a16="http://schemas.microsoft.com/office/drawing/2014/main" id="{9F377113-FA39-4BAB-8081-D97FB97CBC79}"/>
              </a:ext>
            </a:extLst>
          </p:cNvPr>
          <p:cNvSpPr>
            <a:spLocks noGrp="1"/>
          </p:cNvSpPr>
          <p:nvPr>
            <p:ph type="body" sz="quarter" idx="3"/>
          </p:nvPr>
        </p:nvSpPr>
        <p:spPr>
          <a:xfrm>
            <a:off x="7620000" y="1449388"/>
            <a:ext cx="5389033" cy="639762"/>
          </a:xfrm>
        </p:spPr>
        <p:txBody>
          <a:bodyPr>
            <a:normAutofit/>
          </a:bodyPr>
          <a:lstStyle/>
          <a:p>
            <a:r>
              <a:rPr lang="en-US" sz="2800" dirty="0"/>
              <a:t>Types of Injuries</a:t>
            </a:r>
          </a:p>
        </p:txBody>
      </p:sp>
      <p:sp>
        <p:nvSpPr>
          <p:cNvPr id="6" name="Content Placeholder 5">
            <a:extLst>
              <a:ext uri="{FF2B5EF4-FFF2-40B4-BE49-F238E27FC236}">
                <a16:creationId xmlns:a16="http://schemas.microsoft.com/office/drawing/2014/main" id="{493BBAB3-C255-472D-8F0C-8D6E18618205}"/>
              </a:ext>
            </a:extLst>
          </p:cNvPr>
          <p:cNvSpPr>
            <a:spLocks noGrp="1"/>
          </p:cNvSpPr>
          <p:nvPr>
            <p:ph sz="quarter" idx="4"/>
          </p:nvPr>
        </p:nvSpPr>
        <p:spPr>
          <a:xfrm>
            <a:off x="7260167" y="2107457"/>
            <a:ext cx="4322233" cy="3335338"/>
          </a:xfrm>
        </p:spPr>
        <p:txBody>
          <a:bodyPr>
            <a:noAutofit/>
          </a:bodyPr>
          <a:lstStyle/>
          <a:p>
            <a:r>
              <a:rPr lang="en-US" sz="2000" dirty="0">
                <a:latin typeface="Arial" panose="020B0604020202020204" pitchFamily="34" charset="0"/>
                <a:cs typeface="Arial" panose="020B0604020202020204" pitchFamily="34" charset="0"/>
              </a:rPr>
              <a:t>Vehicle occupant injuries</a:t>
            </a:r>
          </a:p>
          <a:p>
            <a:r>
              <a:rPr lang="en-US" sz="2000" dirty="0">
                <a:latin typeface="Arial" panose="020B0604020202020204" pitchFamily="34" charset="0"/>
                <a:cs typeface="Arial" panose="020B0604020202020204" pitchFamily="34" charset="0"/>
              </a:rPr>
              <a:t>Falls</a:t>
            </a:r>
          </a:p>
          <a:p>
            <a:r>
              <a:rPr lang="en-US" sz="2000" dirty="0">
                <a:latin typeface="Arial" panose="020B0604020202020204" pitchFamily="34" charset="0"/>
                <a:cs typeface="Arial" panose="020B0604020202020204" pitchFamily="34" charset="0"/>
              </a:rPr>
              <a:t>Burns </a:t>
            </a:r>
          </a:p>
          <a:p>
            <a:r>
              <a:rPr lang="en-US" sz="2000" dirty="0">
                <a:latin typeface="Arial" panose="020B0604020202020204" pitchFamily="34" charset="0"/>
                <a:cs typeface="Arial" panose="020B0604020202020204" pitchFamily="34" charset="0"/>
              </a:rPr>
              <a:t>Suffocation/choking</a:t>
            </a:r>
          </a:p>
          <a:p>
            <a:r>
              <a:rPr lang="en-US" sz="2000" dirty="0">
                <a:latin typeface="Arial" panose="020B0604020202020204" pitchFamily="34" charset="0"/>
                <a:cs typeface="Arial" panose="020B0604020202020204" pitchFamily="34" charset="0"/>
              </a:rPr>
              <a:t>SIDS and other sleep related infant deaths</a:t>
            </a:r>
          </a:p>
          <a:p>
            <a:r>
              <a:rPr lang="en-US" sz="2000" dirty="0">
                <a:latin typeface="Arial" panose="020B0604020202020204" pitchFamily="34" charset="0"/>
                <a:cs typeface="Arial" panose="020B0604020202020204" pitchFamily="34" charset="0"/>
              </a:rPr>
              <a:t>Shaken Baby Syndrome</a:t>
            </a:r>
          </a:p>
          <a:p>
            <a:r>
              <a:rPr lang="en-US" sz="2000" dirty="0">
                <a:latin typeface="Arial" panose="020B0604020202020204" pitchFamily="34" charset="0"/>
                <a:cs typeface="Arial" panose="020B0604020202020204" pitchFamily="34" charset="0"/>
              </a:rPr>
              <a:t>Heat-related injury</a:t>
            </a:r>
          </a:p>
          <a:p>
            <a:r>
              <a:rPr lang="en-US" sz="2000" dirty="0">
                <a:latin typeface="Arial" panose="020B0604020202020204" pitchFamily="34" charset="0"/>
                <a:cs typeface="Arial" panose="020B0604020202020204" pitchFamily="34" charset="0"/>
              </a:rPr>
              <a:t>Drowning</a:t>
            </a:r>
          </a:p>
        </p:txBody>
      </p:sp>
    </p:spTree>
    <p:custDataLst>
      <p:tags r:id="rId1"/>
    </p:custDataLst>
    <p:extLst>
      <p:ext uri="{BB962C8B-B14F-4D97-AF65-F5344CB8AC3E}">
        <p14:creationId xmlns:p14="http://schemas.microsoft.com/office/powerpoint/2010/main" val="18028949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FA46DF-943C-4482-9F3D-CA583F637430}"/>
              </a:ext>
            </a:extLst>
          </p:cNvPr>
          <p:cNvSpPr>
            <a:spLocks noGrp="1"/>
          </p:cNvSpPr>
          <p:nvPr>
            <p:ph type="title"/>
          </p:nvPr>
        </p:nvSpPr>
        <p:spPr/>
        <p:txBody>
          <a:bodyPr>
            <a:normAutofit/>
          </a:bodyPr>
          <a:lstStyle/>
          <a:p>
            <a:r>
              <a:rPr lang="en-US" sz="3600" dirty="0"/>
              <a:t>Lead in Tap Water</a:t>
            </a:r>
          </a:p>
        </p:txBody>
      </p:sp>
      <p:sp>
        <p:nvSpPr>
          <p:cNvPr id="5" name="Content Placeholder 4">
            <a:extLst>
              <a:ext uri="{FF2B5EF4-FFF2-40B4-BE49-F238E27FC236}">
                <a16:creationId xmlns:a16="http://schemas.microsoft.com/office/drawing/2014/main" id="{0A3D7B7B-C728-4FF4-92C7-1674B78293BA}"/>
              </a:ext>
            </a:extLst>
          </p:cNvPr>
          <p:cNvSpPr>
            <a:spLocks noGrp="1"/>
          </p:cNvSpPr>
          <p:nvPr>
            <p:ph idx="1"/>
          </p:nvPr>
        </p:nvSpPr>
        <p:spPr/>
        <p:txBody>
          <a:bodyPr>
            <a:normAutofit/>
          </a:bodyPr>
          <a:lstStyle/>
          <a:p>
            <a:pPr marL="0" indent="0" eaLnBrk="1" hangingPunct="1">
              <a:lnSpc>
                <a:spcPct val="90000"/>
              </a:lnSpc>
              <a:spcBef>
                <a:spcPts val="600"/>
              </a:spcBef>
              <a:spcAft>
                <a:spcPts val="600"/>
              </a:spcAft>
              <a:buNone/>
            </a:pPr>
            <a:r>
              <a:rPr lang="en-US" altLang="en-US" sz="2800" dirty="0">
                <a:latin typeface="Arial" panose="020B0604020202020204" pitchFamily="34" charset="0"/>
                <a:cs typeface="Arial" panose="020B0604020202020204" pitchFamily="34" charset="0"/>
              </a:rPr>
              <a:t>Most tap water in California does not contain lead. BUT the only way to know is to have it tested.</a:t>
            </a:r>
          </a:p>
        </p:txBody>
      </p:sp>
      <p:sp>
        <p:nvSpPr>
          <p:cNvPr id="6" name="Content Placeholder 5">
            <a:extLst>
              <a:ext uri="{FF2B5EF4-FFF2-40B4-BE49-F238E27FC236}">
                <a16:creationId xmlns:a16="http://schemas.microsoft.com/office/drawing/2014/main" id="{7E632B9D-B074-4D79-AF52-C9E3EBC05F4A}"/>
              </a:ext>
            </a:extLst>
          </p:cNvPr>
          <p:cNvSpPr>
            <a:spLocks noGrp="1"/>
          </p:cNvSpPr>
          <p:nvPr>
            <p:ph sz="half" idx="4294967295"/>
          </p:nvPr>
        </p:nvSpPr>
        <p:spPr>
          <a:xfrm>
            <a:off x="5537201" y="2209800"/>
            <a:ext cx="5435599" cy="3916364"/>
          </a:xfrm>
        </p:spPr>
        <p:txBody>
          <a:bodyPr>
            <a:normAutofit fontScale="70000" lnSpcReduction="20000"/>
          </a:bodyPr>
          <a:lstStyle/>
          <a:p>
            <a:pPr>
              <a:lnSpc>
                <a:spcPct val="107000"/>
              </a:lnSpc>
              <a:spcBef>
                <a:spcPts val="600"/>
              </a:spcBef>
              <a:spcAft>
                <a:spcPts val="600"/>
              </a:spcAft>
              <a:buClrTx/>
              <a:buFont typeface="Arial" panose="020B0604020202020204" pitchFamily="34" charset="0"/>
              <a:buChar char="•"/>
            </a:pPr>
            <a:r>
              <a:rPr lang="en-US" sz="3300" dirty="0">
                <a:latin typeface="Arial" panose="020B0604020202020204" pitchFamily="34" charset="0"/>
                <a:ea typeface="Calibri" panose="020F0502020204030204" pitchFamily="34" charset="0"/>
                <a:cs typeface="Arial" panose="020B0604020202020204" pitchFamily="34" charset="0"/>
              </a:rPr>
              <a:t>Licensed child care </a:t>
            </a:r>
            <a:r>
              <a:rPr lang="en-US" sz="3300" b="1" dirty="0">
                <a:latin typeface="Arial" panose="020B0604020202020204" pitchFamily="34" charset="0"/>
                <a:ea typeface="Calibri" panose="020F0502020204030204" pitchFamily="34" charset="0"/>
                <a:cs typeface="Arial" panose="020B0604020202020204" pitchFamily="34" charset="0"/>
              </a:rPr>
              <a:t>centers</a:t>
            </a:r>
            <a:r>
              <a:rPr lang="en-US" sz="3300" dirty="0">
                <a:latin typeface="Arial" panose="020B0604020202020204" pitchFamily="34" charset="0"/>
                <a:ea typeface="Calibri" panose="020F0502020204030204" pitchFamily="34" charset="0"/>
                <a:cs typeface="Arial" panose="020B0604020202020204" pitchFamily="34" charset="0"/>
              </a:rPr>
              <a:t> in buildings built before 2010 are </a:t>
            </a:r>
            <a:r>
              <a:rPr lang="en-US" sz="3300" i="1" dirty="0">
                <a:latin typeface="Arial" panose="020B0604020202020204" pitchFamily="34" charset="0"/>
                <a:ea typeface="Calibri" panose="020F0502020204030204" pitchFamily="34" charset="0"/>
                <a:cs typeface="Arial" panose="020B0604020202020204" pitchFamily="34" charset="0"/>
              </a:rPr>
              <a:t>required</a:t>
            </a:r>
            <a:r>
              <a:rPr lang="en-US" sz="3300" dirty="0">
                <a:latin typeface="Arial" panose="020B0604020202020204" pitchFamily="34" charset="0"/>
                <a:ea typeface="Calibri" panose="020F0502020204030204" pitchFamily="34" charset="0"/>
                <a:cs typeface="Arial" panose="020B0604020202020204" pitchFamily="34" charset="0"/>
              </a:rPr>
              <a:t> to have their tap water tested for lead between January 1, 2020 and January 1, 2023 and every five years thereafter and must inform parents of testing results.</a:t>
            </a:r>
          </a:p>
          <a:p>
            <a:pPr>
              <a:lnSpc>
                <a:spcPct val="107000"/>
              </a:lnSpc>
              <a:spcBef>
                <a:spcPts val="600"/>
              </a:spcBef>
              <a:spcAft>
                <a:spcPts val="600"/>
              </a:spcAft>
              <a:buClrTx/>
              <a:buFont typeface="Arial" panose="020B0604020202020204" pitchFamily="34" charset="0"/>
              <a:buChar char="•"/>
            </a:pPr>
            <a:r>
              <a:rPr lang="en-US" sz="3300" dirty="0">
                <a:effectLst/>
                <a:latin typeface="Arial" panose="020B0604020202020204" pitchFamily="34" charset="0"/>
                <a:ea typeface="Calibri" panose="020F0502020204030204" pitchFamily="34" charset="0"/>
                <a:cs typeface="Arial" panose="020B0604020202020204" pitchFamily="34" charset="0"/>
              </a:rPr>
              <a:t>Contact your local public health department or child care licensing program analyst for information about water testing.</a:t>
            </a:r>
          </a:p>
          <a:p>
            <a:endParaRPr lang="en-US" dirty="0"/>
          </a:p>
        </p:txBody>
      </p:sp>
      <p:pic>
        <p:nvPicPr>
          <p:cNvPr id="8" name="Picture 7">
            <a:extLst>
              <a:ext uri="{FF2B5EF4-FFF2-40B4-BE49-F238E27FC236}">
                <a16:creationId xmlns:a16="http://schemas.microsoft.com/office/drawing/2014/main" id="{09535194-26FF-43E1-9D23-45CA754CA26F}"/>
              </a:ext>
            </a:extLst>
          </p:cNvPr>
          <p:cNvPicPr>
            <a:picLocks noChangeAspect="1"/>
          </p:cNvPicPr>
          <p:nvPr/>
        </p:nvPicPr>
        <p:blipFill>
          <a:blip r:embed="rId3"/>
          <a:stretch>
            <a:fillRect/>
          </a:stretch>
        </p:blipFill>
        <p:spPr>
          <a:xfrm>
            <a:off x="1176852" y="2880677"/>
            <a:ext cx="4360349" cy="3245487"/>
          </a:xfrm>
          <a:prstGeom prst="rect">
            <a:avLst/>
          </a:prstGeom>
        </p:spPr>
      </p:pic>
    </p:spTree>
    <p:extLst>
      <p:ext uri="{BB962C8B-B14F-4D97-AF65-F5344CB8AC3E}">
        <p14:creationId xmlns:p14="http://schemas.microsoft.com/office/powerpoint/2010/main" val="6706397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FA46DF-943C-4482-9F3D-CA583F637430}"/>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Lead in Tap Water</a:t>
            </a:r>
          </a:p>
        </p:txBody>
      </p:sp>
      <p:sp>
        <p:nvSpPr>
          <p:cNvPr id="5" name="Content Placeholder 4">
            <a:extLst>
              <a:ext uri="{FF2B5EF4-FFF2-40B4-BE49-F238E27FC236}">
                <a16:creationId xmlns:a16="http://schemas.microsoft.com/office/drawing/2014/main" id="{0A3D7B7B-C728-4FF4-92C7-1674B78293BA}"/>
              </a:ext>
            </a:extLst>
          </p:cNvPr>
          <p:cNvSpPr>
            <a:spLocks noGrp="1"/>
          </p:cNvSpPr>
          <p:nvPr>
            <p:ph idx="1"/>
          </p:nvPr>
        </p:nvSpPr>
        <p:spPr/>
        <p:txBody>
          <a:bodyPr>
            <a:normAutofit/>
          </a:bodyPr>
          <a:lstStyle/>
          <a:p>
            <a:pPr marL="0" indent="0" eaLnBrk="1" hangingPunct="1">
              <a:lnSpc>
                <a:spcPct val="90000"/>
              </a:lnSpc>
              <a:buNone/>
            </a:pPr>
            <a:r>
              <a:rPr lang="en-US" altLang="en-US" sz="2800" dirty="0">
                <a:latin typeface="Arial" panose="020B0604020202020204" pitchFamily="34" charset="0"/>
                <a:cs typeface="Arial" panose="020B0604020202020204" pitchFamily="34" charset="0"/>
              </a:rPr>
              <a:t>To reduce potential exposure to lead in tap water:</a:t>
            </a:r>
          </a:p>
          <a:p>
            <a:pPr lvl="1" eaLnBrk="1" hangingPunct="1">
              <a:lnSpc>
                <a:spcPct val="90000"/>
              </a:lnSpc>
              <a:buFont typeface="Arial" panose="020B0604020202020204" pitchFamily="34" charset="0"/>
              <a:buChar char="•"/>
            </a:pPr>
            <a:r>
              <a:rPr lang="en-US" altLang="en-US" dirty="0">
                <a:latin typeface="Arial" panose="020B0604020202020204" pitchFamily="34" charset="0"/>
                <a:cs typeface="Arial" panose="020B0604020202020204" pitchFamily="34" charset="0"/>
              </a:rPr>
              <a:t>Flush the pipes by running water until it feels coldest (usually at least 30 seconds and up to a few minutes, longer if taps have been off for 6 or more hours). Clean screens and aerators. </a:t>
            </a:r>
          </a:p>
          <a:p>
            <a:pPr lvl="1" eaLnBrk="1" hangingPunct="1">
              <a:lnSpc>
                <a:spcPct val="90000"/>
              </a:lnSpc>
              <a:buFont typeface="Arial" panose="020B0604020202020204" pitchFamily="34" charset="0"/>
              <a:buChar char="•"/>
            </a:pPr>
            <a:r>
              <a:rPr lang="en-US" altLang="en-US" dirty="0">
                <a:latin typeface="Arial" panose="020B0604020202020204" pitchFamily="34" charset="0"/>
                <a:cs typeface="Arial" panose="020B0604020202020204" pitchFamily="34" charset="0"/>
              </a:rPr>
              <a:t>Use only cold tap water for cooking, drinking and mixing baby formula (if used as an alternative to breastfeeding).</a:t>
            </a:r>
          </a:p>
          <a:p>
            <a:pPr lvl="1" eaLnBrk="1" hangingPunct="1">
              <a:lnSpc>
                <a:spcPct val="90000"/>
              </a:lnSpc>
              <a:buFont typeface="Arial" panose="020B0604020202020204" pitchFamily="34" charset="0"/>
              <a:buChar char="•"/>
            </a:pPr>
            <a:r>
              <a:rPr lang="en-US" altLang="en-US" dirty="0">
                <a:latin typeface="Arial" panose="020B0604020202020204" pitchFamily="34" charset="0"/>
                <a:cs typeface="Arial" panose="020B0604020202020204" pitchFamily="34" charset="0"/>
              </a:rPr>
              <a:t>If using a water filter, be sure to use an NSF-certified filter that removes lead. Change water filter according to manufacturer’s instructions.</a:t>
            </a:r>
          </a:p>
        </p:txBody>
      </p:sp>
    </p:spTree>
    <p:extLst>
      <p:ext uri="{BB962C8B-B14F-4D97-AF65-F5344CB8AC3E}">
        <p14:creationId xmlns:p14="http://schemas.microsoft.com/office/powerpoint/2010/main" val="35785280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D4D221-9764-49B8-9844-6A95720E9143}"/>
              </a:ext>
            </a:extLst>
          </p:cNvPr>
          <p:cNvSpPr>
            <a:spLocks noGrp="1"/>
          </p:cNvSpPr>
          <p:nvPr>
            <p:ph type="title"/>
          </p:nvPr>
        </p:nvSpPr>
        <p:spPr/>
        <p:txBody>
          <a:bodyPr>
            <a:normAutofit/>
          </a:bodyPr>
          <a:lstStyle/>
          <a:p>
            <a:r>
              <a:rPr lang="en-US" altLang="en-US" sz="3600" dirty="0">
                <a:solidFill>
                  <a:srgbClr val="000066"/>
                </a:solidFill>
                <a:latin typeface="Arial" panose="020B0604020202020204" pitchFamily="34" charset="0"/>
                <a:cs typeface="Arial" panose="020B0604020202020204" pitchFamily="34" charset="0"/>
              </a:rPr>
              <a:t>Painting, Repairing or Remodeling</a:t>
            </a:r>
            <a:endParaRPr lang="en-US" sz="3600" dirty="0">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DEAE5C82-4CCA-413E-B3A1-B06BE5B17AC8}"/>
              </a:ext>
            </a:extLst>
          </p:cNvPr>
          <p:cNvSpPr>
            <a:spLocks noGrp="1"/>
          </p:cNvSpPr>
          <p:nvPr>
            <p:ph sz="half" idx="1"/>
          </p:nvPr>
        </p:nvSpPr>
        <p:spPr/>
        <p:txBody>
          <a:bodyPr>
            <a:normAutofit lnSpcReduction="10000"/>
          </a:bodyPr>
          <a:lstStyle/>
          <a:p>
            <a:pPr marL="0" indent="0" eaLnBrk="1" hangingPunct="1">
              <a:buNone/>
            </a:pPr>
            <a:r>
              <a:rPr lang="en-US" altLang="en-US" dirty="0">
                <a:latin typeface="Arial" panose="020B0604020202020204" pitchFamily="34" charset="0"/>
                <a:cs typeface="Arial" panose="020B0604020202020204" pitchFamily="34" charset="0"/>
              </a:rPr>
              <a:t>Contamination Risks for Your Child Care Environment</a:t>
            </a:r>
          </a:p>
          <a:p>
            <a:pPr lvl="1" eaLnBrk="1" hangingPunct="1">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Was it built before 1978?</a:t>
            </a:r>
          </a:p>
          <a:p>
            <a:pPr lvl="1" eaLnBrk="1" hangingPunct="1">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Is it exposed to heavy automobile traffic? </a:t>
            </a:r>
          </a:p>
          <a:p>
            <a:pPr lvl="1" eaLnBrk="1" hangingPunct="1">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Is it near an industrial area where lead products have been used or produced.</a:t>
            </a:r>
          </a:p>
          <a:p>
            <a:pPr lvl="1" eaLnBrk="1" hangingPunct="1">
              <a:buFont typeface="Arial" panose="020B0604020202020204" pitchFamily="34" charset="0"/>
              <a:buChar char="•"/>
            </a:pPr>
            <a:r>
              <a:rPr lang="en-US" sz="2800" dirty="0">
                <a:latin typeface="Arial" panose="020B0604020202020204" pitchFamily="34" charset="0"/>
                <a:cs typeface="Arial" panose="020B0604020202020204" pitchFamily="34" charset="0"/>
              </a:rPr>
              <a:t>Does it have old artificial play surfaces?</a:t>
            </a:r>
          </a:p>
          <a:p>
            <a:endParaRPr lang="en-US" dirty="0"/>
          </a:p>
        </p:txBody>
      </p:sp>
      <p:sp>
        <p:nvSpPr>
          <p:cNvPr id="3" name="Content Placeholder 2">
            <a:extLst>
              <a:ext uri="{FF2B5EF4-FFF2-40B4-BE49-F238E27FC236}">
                <a16:creationId xmlns:a16="http://schemas.microsoft.com/office/drawing/2014/main" id="{FBF68B4E-CE2F-40B9-AD98-0D1125293B6F}"/>
              </a:ext>
            </a:extLst>
          </p:cNvPr>
          <p:cNvSpPr>
            <a:spLocks noGrp="1"/>
          </p:cNvSpPr>
          <p:nvPr>
            <p:ph sz="half" idx="2"/>
          </p:nvPr>
        </p:nvSpPr>
        <p:spPr/>
        <p:txBody>
          <a:bodyPr>
            <a:normAutofit lnSpcReduction="10000"/>
          </a:bodyPr>
          <a:lstStyle/>
          <a:p>
            <a:pPr marL="0" indent="0">
              <a:buNone/>
            </a:pPr>
            <a:r>
              <a:rPr lang="en-US" kern="1200" dirty="0">
                <a:latin typeface="Arial" panose="020B0604020202020204" pitchFamily="34" charset="0"/>
                <a:cs typeface="Arial" panose="020B0604020202020204" pitchFamily="34" charset="0"/>
              </a:rPr>
              <a:t>*Please note: The EPA requires child care facilities built before 1978 to use certified lead-safe professionals for remodels and repairs.</a:t>
            </a:r>
            <a:r>
              <a:rPr lang="en-US" u="sng" dirty="0">
                <a:latin typeface="Arial" panose="020B0604020202020204" pitchFamily="34" charset="0"/>
                <a:cs typeface="Arial" panose="020B0604020202020204" pitchFamily="34" charset="0"/>
                <a:hlinkClick r:id="rId3"/>
              </a:rPr>
              <a:t> </a:t>
            </a:r>
          </a:p>
          <a:p>
            <a:pPr marL="0" indent="0">
              <a:buNone/>
            </a:pPr>
            <a:r>
              <a:rPr lang="en-US" u="sng" dirty="0">
                <a:latin typeface="Arial" panose="020B0604020202020204" pitchFamily="34" charset="0"/>
                <a:cs typeface="Arial" panose="020B0604020202020204" pitchFamily="34" charset="0"/>
                <a:hlinkClick r:id="rId3"/>
              </a:rPr>
              <a:t>www.epa.gov/lead/renovation-repair-and-painting-program-operators-childcare-facilities</a:t>
            </a:r>
            <a:r>
              <a:rPr lang="en-US" dirty="0">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27043678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D4D221-9764-49B8-9844-6A95720E9143}"/>
              </a:ext>
            </a:extLst>
          </p:cNvPr>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Testing for Lead</a:t>
            </a:r>
          </a:p>
        </p:txBody>
      </p:sp>
      <p:sp>
        <p:nvSpPr>
          <p:cNvPr id="5" name="Content Placeholder 4">
            <a:extLst>
              <a:ext uri="{FF2B5EF4-FFF2-40B4-BE49-F238E27FC236}">
                <a16:creationId xmlns:a16="http://schemas.microsoft.com/office/drawing/2014/main" id="{1BC8F7CB-220F-4C40-9FBC-7D34C2D1B266}"/>
              </a:ext>
            </a:extLst>
          </p:cNvPr>
          <p:cNvSpPr>
            <a:spLocks noGrp="1"/>
          </p:cNvSpPr>
          <p:nvPr>
            <p:ph idx="1"/>
          </p:nvPr>
        </p:nvSpPr>
        <p:spPr/>
        <p:txBody>
          <a:bodyPr>
            <a:normAutofit lnSpcReduction="10000"/>
          </a:bodyPr>
          <a:lstStyle/>
          <a:p>
            <a:pPr lvl="1" eaLnBrk="1" hangingPunct="1">
              <a:buClr>
                <a:schemeClr val="tx1"/>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Call your local public health department Childhood Lead Poisoning Prevention Program for testing information.</a:t>
            </a:r>
          </a:p>
          <a:p>
            <a:pPr lvl="1" eaLnBrk="1" hangingPunct="1">
              <a:buClr>
                <a:schemeClr val="tx1"/>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Have your facility evaluated by a certified lead inspector. A list of certified assessor/inspectors is available on the CDPH website. </a:t>
            </a:r>
            <a:r>
              <a:rPr lang="en-US" altLang="en-US" dirty="0">
                <a:latin typeface="Arial" panose="020B0604020202020204" pitchFamily="34" charset="0"/>
                <a:cs typeface="Arial" panose="020B0604020202020204" pitchFamily="34" charset="0"/>
                <a:hlinkClick r:id="rId3"/>
              </a:rPr>
              <a:t>https://www.cdph.ca.gov/Programs/CCDPHP/DEODC/CLPPB/Pages/LRCcertlist.aspx</a:t>
            </a:r>
            <a:r>
              <a:rPr lang="en-US" altLang="en-US" dirty="0">
                <a:latin typeface="Arial" panose="020B0604020202020204" pitchFamily="34" charset="0"/>
                <a:cs typeface="Arial" panose="020B0604020202020204" pitchFamily="34" charset="0"/>
              </a:rPr>
              <a:t> </a:t>
            </a:r>
          </a:p>
          <a:p>
            <a:pPr lvl="1" eaLnBrk="1" hangingPunct="1">
              <a:buClr>
                <a:schemeClr val="tx1"/>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Test any potential sources of lead, such as paint, soil, water, artificial turf and surfaces, rubber mulch, equipment, toys, and dishes.</a:t>
            </a:r>
          </a:p>
          <a:p>
            <a:endParaRPr lang="en-US" dirty="0"/>
          </a:p>
        </p:txBody>
      </p:sp>
    </p:spTree>
    <p:extLst>
      <p:ext uri="{BB962C8B-B14F-4D97-AF65-F5344CB8AC3E}">
        <p14:creationId xmlns:p14="http://schemas.microsoft.com/office/powerpoint/2010/main" val="8111330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D4D221-9764-49B8-9844-6A95720E9143}"/>
              </a:ext>
            </a:extLst>
          </p:cNvPr>
          <p:cNvSpPr>
            <a:spLocks noGrp="1"/>
          </p:cNvSpPr>
          <p:nvPr>
            <p:ph type="title"/>
          </p:nvPr>
        </p:nvSpPr>
        <p:spPr/>
        <p:txBody>
          <a:bodyPr>
            <a:normAutofit/>
          </a:bodyPr>
          <a:lstStyle/>
          <a:p>
            <a:r>
              <a:rPr lang="en-US" altLang="en-US" sz="3600" dirty="0">
                <a:solidFill>
                  <a:srgbClr val="000066"/>
                </a:solidFill>
                <a:latin typeface="Arial" panose="020B0604020202020204" pitchFamily="34" charset="0"/>
                <a:cs typeface="Arial" panose="020B0604020202020204" pitchFamily="34" charset="0"/>
              </a:rPr>
              <a:t>Lead and Nutrition</a:t>
            </a:r>
            <a:endParaRPr lang="en-US" sz="36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1BC8F7CB-220F-4C40-9FBC-7D34C2D1B266}"/>
              </a:ext>
            </a:extLst>
          </p:cNvPr>
          <p:cNvSpPr>
            <a:spLocks noGrp="1"/>
          </p:cNvSpPr>
          <p:nvPr>
            <p:ph idx="1"/>
          </p:nvPr>
        </p:nvSpPr>
        <p:spPr/>
        <p:txBody>
          <a:bodyPr/>
          <a:lstStyle/>
          <a:p>
            <a:pPr eaLnBrk="1" hangingPunct="1">
              <a:lnSpc>
                <a:spcPct val="90000"/>
              </a:lnSpc>
              <a:buClrTx/>
            </a:pPr>
            <a:r>
              <a:rPr lang="en-US" altLang="en-US" sz="2800" dirty="0">
                <a:latin typeface="Arial" panose="020B0604020202020204" pitchFamily="34" charset="0"/>
                <a:cs typeface="Arial" panose="020B0604020202020204" pitchFamily="34" charset="0"/>
              </a:rPr>
              <a:t>Be sure to serve a variety of healthy foods for meals and snacks, especially those rich in iron, calcium, and Vitamin C.</a:t>
            </a:r>
          </a:p>
          <a:p>
            <a:pPr eaLnBrk="1" hangingPunct="1">
              <a:lnSpc>
                <a:spcPct val="90000"/>
              </a:lnSpc>
              <a:buClrTx/>
            </a:pPr>
            <a:r>
              <a:rPr lang="en-US" altLang="en-US" sz="2800" dirty="0">
                <a:latin typeface="Arial" panose="020B0604020202020204" pitchFamily="34" charset="0"/>
                <a:cs typeface="Arial" panose="020B0604020202020204" pitchFamily="34" charset="0"/>
              </a:rPr>
              <a:t>More information on nutrition can be found in Module 3.</a:t>
            </a:r>
          </a:p>
          <a:p>
            <a:endParaRPr lang="en-US" dirty="0"/>
          </a:p>
        </p:txBody>
      </p:sp>
      <p:pic>
        <p:nvPicPr>
          <p:cNvPr id="6" name="Picture 1">
            <a:extLst>
              <a:ext uri="{FF2B5EF4-FFF2-40B4-BE49-F238E27FC236}">
                <a16:creationId xmlns:a16="http://schemas.microsoft.com/office/drawing/2014/main" id="{F4986AA3-A887-4774-876F-6B1860C409C2}"/>
              </a:ext>
            </a:extLst>
          </p:cNvPr>
          <p:cNvPicPr>
            <a:picLocks noChangeAspect="1"/>
          </p:cNvPicPr>
          <p:nvPr/>
        </p:nvPicPr>
        <p:blipFill>
          <a:blip r:embed="rId2" cstate="print">
            <a:extLst>
              <a:ext uri="{28A0092B-C50C-407E-A947-70E740481C1C}">
                <a14:useLocalDpi xmlns:a14="http://schemas.microsoft.com/office/drawing/2010/main" val="0"/>
              </a:ext>
            </a:extLst>
          </a:blip>
          <a:srcRect l="5737" t="9956" b="4071"/>
          <a:stretch>
            <a:fillRect/>
          </a:stretch>
        </p:blipFill>
        <p:spPr bwMode="auto">
          <a:xfrm>
            <a:off x="3596315" y="3083560"/>
            <a:ext cx="4999371" cy="3042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169786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207C76-CBD4-4BFA-8BBF-205CA3901E36}"/>
              </a:ext>
            </a:extLst>
          </p:cNvPr>
          <p:cNvSpPr>
            <a:spLocks noGrp="1"/>
          </p:cNvSpPr>
          <p:nvPr>
            <p:ph type="title"/>
          </p:nvPr>
        </p:nvSpPr>
        <p:spPr/>
        <p:txBody>
          <a:bodyPr>
            <a:normAutofit/>
          </a:bodyPr>
          <a:lstStyle/>
          <a:p>
            <a:r>
              <a:rPr lang="en-US" altLang="en-US" sz="3600" dirty="0">
                <a:solidFill>
                  <a:srgbClr val="000066"/>
                </a:solidFill>
                <a:latin typeface="Arial" panose="020B0604020202020204" pitchFamily="34" charset="0"/>
                <a:cs typeface="Arial" panose="020B0604020202020204" pitchFamily="34" charset="0"/>
              </a:rPr>
              <a:t>Resources:</a:t>
            </a:r>
            <a:endParaRPr lang="en-US" sz="36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A68AB9EC-6910-4B76-A1B5-8F66A1157E2B}"/>
              </a:ext>
            </a:extLst>
          </p:cNvPr>
          <p:cNvSpPr>
            <a:spLocks noGrp="1"/>
          </p:cNvSpPr>
          <p:nvPr>
            <p:ph idx="1"/>
          </p:nvPr>
        </p:nvSpPr>
        <p:spPr/>
        <p:txBody>
          <a:bodyPr/>
          <a:lstStyle/>
          <a:p>
            <a:pPr>
              <a:spcAft>
                <a:spcPts val="600"/>
              </a:spcAft>
              <a:buClrTx/>
              <a:buFont typeface="Arial" panose="020B0604020202020204" pitchFamily="34" charset="0"/>
              <a:buChar char="•"/>
              <a:defRPr/>
            </a:pPr>
            <a:r>
              <a:rPr lang="en-US" altLang="en-US" sz="2800" dirty="0">
                <a:latin typeface="Calibri" panose="020F0502020204030204" pitchFamily="34" charset="0"/>
              </a:rPr>
              <a:t>Your Local Childhood Lead Poisoning Prevention Program (XXX) XXX-XXXX</a:t>
            </a:r>
          </a:p>
          <a:p>
            <a:pPr>
              <a:lnSpc>
                <a:spcPct val="107000"/>
              </a:lnSpc>
              <a:spcBef>
                <a:spcPts val="0"/>
              </a:spcBef>
              <a:spcAft>
                <a:spcPts val="800"/>
              </a:spcAft>
              <a:buClrTx/>
              <a:buFont typeface="Arial" panose="020B0604020202020204" pitchFamily="34" charset="0"/>
              <a:buChar char="•"/>
            </a:pPr>
            <a:r>
              <a:rPr lang="en-US" altLang="en-US" sz="2800" dirty="0">
                <a:latin typeface="Calibri" panose="020F0502020204030204" pitchFamily="34" charset="0"/>
              </a:rPr>
              <a:t>California Department of Public Health (CDPH) Childhood Lead Poisoning Branch (510) 620-5600 </a:t>
            </a:r>
            <a:r>
              <a:rPr lang="en-US" altLang="en-US" sz="2800" u="sng" dirty="0">
                <a:solidFill>
                  <a:schemeClr val="tx2"/>
                </a:solidFill>
                <a:latin typeface="Calibri" panose="020F0502020204030204" pitchFamily="34" charset="0"/>
                <a:hlinkClick r:id="rId2"/>
              </a:rPr>
              <a:t>www.cdph.ca.gov/Programs/CLPPB</a:t>
            </a:r>
            <a:r>
              <a:rPr lang="en-US" altLang="en-US" sz="2800" u="sng" dirty="0">
                <a:solidFill>
                  <a:schemeClr val="tx2"/>
                </a:solidFill>
                <a:latin typeface="Calibri" panose="020F0502020204030204" pitchFamily="34" charset="0"/>
              </a:rPr>
              <a:t>  </a:t>
            </a:r>
          </a:p>
          <a:p>
            <a:endParaRPr lang="en-US" dirty="0"/>
          </a:p>
        </p:txBody>
      </p:sp>
    </p:spTree>
    <p:extLst>
      <p:ext uri="{BB962C8B-B14F-4D97-AF65-F5344CB8AC3E}">
        <p14:creationId xmlns:p14="http://schemas.microsoft.com/office/powerpoint/2010/main" val="16445529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Find the Hazards</a:t>
            </a:r>
          </a:p>
        </p:txBody>
      </p:sp>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09234" y="1417638"/>
            <a:ext cx="7373532" cy="4744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Boleslawiec Polish Pottery UNIKAT Medium Pitcher &quot;Alex&quot; – Home of ..."/>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3200" y="4114800"/>
            <a:ext cx="609600" cy="685800"/>
          </a:xfrm>
          <a:prstGeom prst="rect">
            <a:avLst/>
          </a:prstGeom>
          <a:noFill/>
          <a:ln>
            <a:noFill/>
          </a:ln>
        </p:spPr>
      </p:pic>
      <p:pic>
        <p:nvPicPr>
          <p:cNvPr id="15" name="Picture 14" descr="What To Do If You Have Peeling Paint| Noel Painting"/>
          <p:cNvPicPr/>
          <p:nvPr/>
        </p:nvPicPr>
        <p:blipFill rotWithShape="1">
          <a:blip r:embed="rId6">
            <a:duotone>
              <a:schemeClr val="accent5">
                <a:shade val="45000"/>
                <a:satMod val="135000"/>
              </a:schemeClr>
              <a:prstClr val="white"/>
            </a:duotone>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l="48799" t="3646"/>
          <a:stretch/>
        </p:blipFill>
        <p:spPr bwMode="auto">
          <a:xfrm>
            <a:off x="4343400" y="849487"/>
            <a:ext cx="1606550" cy="2012950"/>
          </a:xfrm>
          <a:prstGeom prst="ellipse">
            <a:avLst/>
          </a:prstGeom>
          <a:noFill/>
          <a:ln>
            <a:noFill/>
          </a:ln>
          <a:effectLst>
            <a:innerShdw blurRad="63500" dist="50800" dir="2700000">
              <a:prstClr val="black">
                <a:alpha val="50000"/>
              </a:prstClr>
            </a:innerShdw>
            <a:softEdge rad="635000"/>
          </a:effectLst>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1278649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36"/>
            <a:ext cx="12192000" cy="1143000"/>
          </a:xfrm>
          <a:solidFill>
            <a:srgbClr val="0072BC"/>
          </a:solidFill>
        </p:spPr>
        <p:txBody>
          <a:bodyPr>
            <a:normAutofit/>
          </a:bodyPr>
          <a:lstStyle/>
          <a:p>
            <a:r>
              <a:rPr lang="en-US" sz="3600" dirty="0">
                <a:solidFill>
                  <a:schemeClr val="bg1"/>
                </a:solidFill>
                <a:latin typeface="Arial" panose="020B0604020202020204" pitchFamily="34" charset="0"/>
                <a:cs typeface="Arial" panose="020B0604020202020204" pitchFamily="34" charset="0"/>
              </a:rPr>
              <a:t>Drowning</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Children between the ages of one and four years are at greatest risk from drowning.</a:t>
            </a:r>
          </a:p>
          <a:p>
            <a:r>
              <a:rPr lang="en-US" sz="2800" dirty="0">
                <a:latin typeface="Arial" panose="020B0604020202020204" pitchFamily="34" charset="0"/>
                <a:cs typeface="Arial" panose="020B0604020202020204" pitchFamily="34" charset="0"/>
              </a:rPr>
              <a:t>Even a bucket containing only a few inches of water can be dangerous for a small child.</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535364"/>
            <a:ext cx="2319824"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243046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36"/>
            <a:ext cx="12192000" cy="1143000"/>
          </a:xfrm>
          <a:solidFill>
            <a:srgbClr val="0072BC"/>
          </a:solidFill>
        </p:spPr>
        <p:txBody>
          <a:bodyPr>
            <a:normAutofit/>
          </a:bodyPr>
          <a:lstStyle/>
          <a:p>
            <a:r>
              <a:rPr lang="en-US" sz="3600" dirty="0">
                <a:solidFill>
                  <a:schemeClr val="bg1"/>
                </a:solidFill>
                <a:latin typeface="Arial" panose="020B0604020202020204" pitchFamily="34" charset="0"/>
                <a:cs typeface="Arial" panose="020B0604020202020204" pitchFamily="34" charset="0"/>
              </a:rPr>
              <a:t>Drowning Prevention</a:t>
            </a: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Never leave a child alone in or near any body of water (for example, a tub, toilet, bucket, swimming pool, or wading pool, ).</a:t>
            </a:r>
          </a:p>
          <a:p>
            <a:r>
              <a:rPr lang="en-US" sz="2800" dirty="0">
                <a:latin typeface="Arial" panose="020B0604020202020204" pitchFamily="34" charset="0"/>
                <a:cs typeface="Arial" panose="020B0604020202020204" pitchFamily="34" charset="0"/>
              </a:rPr>
              <a:t>Empty buckets and other standing water when not in use.</a:t>
            </a:r>
          </a:p>
          <a:p>
            <a:r>
              <a:rPr lang="en-US" sz="2800" dirty="0">
                <a:latin typeface="Arial" panose="020B0604020202020204" pitchFamily="34" charset="0"/>
                <a:cs typeface="Arial" panose="020B0604020202020204" pitchFamily="34" charset="0"/>
              </a:rPr>
              <a:t>Always provide careful, direct, and constant supervision around bodies of water.</a:t>
            </a:r>
          </a:p>
          <a:p>
            <a:r>
              <a:rPr lang="en-US" sz="2800" dirty="0">
                <a:latin typeface="Arial" panose="020B0604020202020204" pitchFamily="34" charset="0"/>
                <a:cs typeface="Arial" panose="020B0604020202020204" pitchFamily="34" charset="0"/>
              </a:rPr>
              <a:t>Enclose water hazards with a fence that is at least five feet tall with a self closing gate that is at least 55’ high.</a:t>
            </a:r>
          </a:p>
          <a:p>
            <a:endParaRPr lang="en-US" dirty="0"/>
          </a:p>
          <a:p>
            <a:endParaRPr lang="en-US" dirty="0"/>
          </a:p>
        </p:txBody>
      </p:sp>
    </p:spTree>
    <p:custDataLst>
      <p:tags r:id="rId1"/>
    </p:custDataLst>
    <p:extLst>
      <p:ext uri="{BB962C8B-B14F-4D97-AF65-F5344CB8AC3E}">
        <p14:creationId xmlns:p14="http://schemas.microsoft.com/office/powerpoint/2010/main" val="19816028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236"/>
            <a:ext cx="12192000" cy="1143000"/>
          </a:xfrm>
          <a:solidFill>
            <a:srgbClr val="0072BC"/>
          </a:solidFill>
        </p:spPr>
        <p:txBody>
          <a:bodyPr>
            <a:normAutofit/>
          </a:bodyPr>
          <a:lstStyle/>
          <a:p>
            <a:r>
              <a:rPr lang="en-US" sz="3600" dirty="0">
                <a:solidFill>
                  <a:schemeClr val="bg1"/>
                </a:solidFill>
              </a:rPr>
              <a:t>Find Safe Ways to Play with Water</a:t>
            </a:r>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567112" y="1295400"/>
            <a:ext cx="5057775" cy="4818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6140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normAutofit/>
          </a:bodyPr>
          <a:lstStyle/>
          <a:p>
            <a:r>
              <a:rPr lang="en-US" sz="3600" dirty="0">
                <a:latin typeface="Arial" panose="020B0604020202020204" pitchFamily="34" charset="0"/>
                <a:cs typeface="Arial" panose="020B0604020202020204" pitchFamily="34" charset="0"/>
              </a:rPr>
              <a:t>Toddlers (1-3 years old)</a:t>
            </a:r>
          </a:p>
        </p:txBody>
      </p:sp>
      <p:sp>
        <p:nvSpPr>
          <p:cNvPr id="3" name="Text Placeholder 2">
            <a:extLst>
              <a:ext uri="{FF2B5EF4-FFF2-40B4-BE49-F238E27FC236}">
                <a16:creationId xmlns:a16="http://schemas.microsoft.com/office/drawing/2014/main" id="{D3778BAF-4449-4875-A8C0-7B60957728A3}"/>
              </a:ext>
            </a:extLst>
          </p:cNvPr>
          <p:cNvSpPr>
            <a:spLocks noGrp="1"/>
          </p:cNvSpPr>
          <p:nvPr>
            <p:ph type="body" idx="1"/>
          </p:nvPr>
        </p:nvSpPr>
        <p:spPr>
          <a:xfrm>
            <a:off x="1143000" y="1453237"/>
            <a:ext cx="5386917" cy="639762"/>
          </a:xfrm>
        </p:spPr>
        <p:txBody>
          <a:bodyPr/>
          <a:lstStyle/>
          <a:p>
            <a:r>
              <a:rPr lang="en-US" dirty="0">
                <a:latin typeface="Arial" panose="020B0604020202020204" pitchFamily="34" charset="0"/>
                <a:cs typeface="Arial" panose="020B0604020202020204" pitchFamily="34" charset="0"/>
              </a:rPr>
              <a:t>Characteristics</a:t>
            </a:r>
          </a:p>
        </p:txBody>
      </p:sp>
      <p:sp>
        <p:nvSpPr>
          <p:cNvPr id="6" name="Content Placeholder 5">
            <a:extLst>
              <a:ext uri="{FF2B5EF4-FFF2-40B4-BE49-F238E27FC236}">
                <a16:creationId xmlns:a16="http://schemas.microsoft.com/office/drawing/2014/main" id="{493BBAB3-C255-472D-8F0C-8D6E18618205}"/>
              </a:ext>
            </a:extLst>
          </p:cNvPr>
          <p:cNvSpPr>
            <a:spLocks noGrp="1"/>
          </p:cNvSpPr>
          <p:nvPr>
            <p:ph sz="quarter" idx="4"/>
          </p:nvPr>
        </p:nvSpPr>
        <p:spPr>
          <a:xfrm>
            <a:off x="7620000" y="2076394"/>
            <a:ext cx="5389033" cy="3951288"/>
          </a:xfrm>
        </p:spPr>
        <p:txBody>
          <a:bodyPr>
            <a:noAutofit/>
          </a:bodyPr>
          <a:lstStyle/>
          <a:p>
            <a:r>
              <a:rPr lang="en-US" sz="2000" dirty="0">
                <a:latin typeface="Arial" panose="020B0604020202020204" pitchFamily="34" charset="0"/>
                <a:cs typeface="Arial" panose="020B0604020202020204" pitchFamily="34" charset="0"/>
              </a:rPr>
              <a:t>Motor vehicle injuries</a:t>
            </a:r>
          </a:p>
          <a:p>
            <a:r>
              <a:rPr lang="en-US" sz="2000" dirty="0">
                <a:latin typeface="Arial" panose="020B0604020202020204" pitchFamily="34" charset="0"/>
                <a:cs typeface="Arial" panose="020B0604020202020204" pitchFamily="34" charset="0"/>
              </a:rPr>
              <a:t>Falls</a:t>
            </a:r>
          </a:p>
          <a:p>
            <a:r>
              <a:rPr lang="en-US" sz="2000" dirty="0">
                <a:latin typeface="Arial" panose="020B0604020202020204" pitchFamily="34" charset="0"/>
                <a:cs typeface="Arial" panose="020B0604020202020204" pitchFamily="34" charset="0"/>
              </a:rPr>
              <a:t>Burns</a:t>
            </a:r>
          </a:p>
          <a:p>
            <a:r>
              <a:rPr lang="en-US" sz="2000" dirty="0">
                <a:latin typeface="Arial" panose="020B0604020202020204" pitchFamily="34" charset="0"/>
                <a:cs typeface="Arial" panose="020B0604020202020204" pitchFamily="34" charset="0"/>
              </a:rPr>
              <a:t>Poisoning</a:t>
            </a:r>
          </a:p>
          <a:p>
            <a:r>
              <a:rPr lang="en-US" sz="2000" dirty="0">
                <a:latin typeface="Arial" panose="020B0604020202020204" pitchFamily="34" charset="0"/>
                <a:cs typeface="Arial" panose="020B0604020202020204" pitchFamily="34" charset="0"/>
              </a:rPr>
              <a:t>Choking</a:t>
            </a:r>
          </a:p>
          <a:p>
            <a:r>
              <a:rPr lang="en-US" sz="2000" dirty="0">
                <a:latin typeface="Arial" panose="020B0604020202020204" pitchFamily="34" charset="0"/>
                <a:cs typeface="Arial" panose="020B0604020202020204" pitchFamily="34" charset="0"/>
              </a:rPr>
              <a:t>Drowning</a:t>
            </a:r>
          </a:p>
          <a:p>
            <a:r>
              <a:rPr lang="en-US" sz="2000" dirty="0">
                <a:latin typeface="Arial" panose="020B0604020202020204" pitchFamily="34" charset="0"/>
                <a:cs typeface="Arial" panose="020B0604020202020204" pitchFamily="34" charset="0"/>
              </a:rPr>
              <a:t>Heat related injury</a:t>
            </a:r>
          </a:p>
          <a:p>
            <a:r>
              <a:rPr lang="en-US" sz="2000" dirty="0">
                <a:latin typeface="Arial" panose="020B0604020202020204" pitchFamily="34" charset="0"/>
                <a:cs typeface="Arial" panose="020B0604020202020204" pitchFamily="34" charset="0"/>
              </a:rPr>
              <a:t>Furniture pull over </a:t>
            </a:r>
          </a:p>
          <a:p>
            <a:r>
              <a:rPr lang="en-US" sz="2000" dirty="0">
                <a:latin typeface="Arial" panose="020B0604020202020204" pitchFamily="34" charset="0"/>
                <a:cs typeface="Arial" panose="020B0604020202020204" pitchFamily="34" charset="0"/>
              </a:rPr>
              <a:t>Collisions with objects and </a:t>
            </a:r>
          </a:p>
          <a:p>
            <a:pPr marL="0" indent="0">
              <a:buNone/>
            </a:pPr>
            <a:r>
              <a:rPr lang="en-US" sz="2000" dirty="0">
                <a:latin typeface="Arial" panose="020B0604020202020204" pitchFamily="34" charset="0"/>
                <a:cs typeface="Arial" panose="020B0604020202020204" pitchFamily="34" charset="0"/>
              </a:rPr>
              <a:t>other children</a:t>
            </a:r>
          </a:p>
          <a:p>
            <a:r>
              <a:rPr lang="en-US" sz="2000" dirty="0">
                <a:latin typeface="Arial" panose="020B0604020202020204" pitchFamily="34" charset="0"/>
                <a:cs typeface="Arial" panose="020B0604020202020204" pitchFamily="34" charset="0"/>
              </a:rPr>
              <a:t>Child abuse</a:t>
            </a:r>
          </a:p>
        </p:txBody>
      </p:sp>
      <p:sp>
        <p:nvSpPr>
          <p:cNvPr id="5" name="Text Placeholder 4">
            <a:extLst>
              <a:ext uri="{FF2B5EF4-FFF2-40B4-BE49-F238E27FC236}">
                <a16:creationId xmlns:a16="http://schemas.microsoft.com/office/drawing/2014/main" id="{9F377113-FA39-4BAB-8081-D97FB97CBC79}"/>
              </a:ext>
            </a:extLst>
          </p:cNvPr>
          <p:cNvSpPr>
            <a:spLocks noGrp="1"/>
          </p:cNvSpPr>
          <p:nvPr>
            <p:ph type="body" sz="quarter" idx="3"/>
          </p:nvPr>
        </p:nvSpPr>
        <p:spPr>
          <a:xfrm>
            <a:off x="7619999" y="1441367"/>
            <a:ext cx="5389033" cy="639762"/>
          </a:xfrm>
        </p:spPr>
        <p:txBody>
          <a:bodyPr>
            <a:normAutofit/>
          </a:bodyPr>
          <a:lstStyle/>
          <a:p>
            <a:r>
              <a:rPr lang="en-US" sz="2800" dirty="0"/>
              <a:t>Types of Injuries</a:t>
            </a:r>
          </a:p>
        </p:txBody>
      </p:sp>
      <p:pic>
        <p:nvPicPr>
          <p:cNvPr id="9" name="Picture 8">
            <a:extLst>
              <a:ext uri="{FF2B5EF4-FFF2-40B4-BE49-F238E27FC236}">
                <a16:creationId xmlns:a16="http://schemas.microsoft.com/office/drawing/2014/main" id="{AA331E1C-44F5-43A8-A330-32C304925D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0291" y="1246951"/>
            <a:ext cx="3060711" cy="4855235"/>
          </a:xfrm>
          <a:prstGeom prst="rect">
            <a:avLst/>
          </a:prstGeom>
        </p:spPr>
      </p:pic>
      <p:sp>
        <p:nvSpPr>
          <p:cNvPr id="4" name="Content Placeholder 3">
            <a:extLst>
              <a:ext uri="{FF2B5EF4-FFF2-40B4-BE49-F238E27FC236}">
                <a16:creationId xmlns:a16="http://schemas.microsoft.com/office/drawing/2014/main" id="{66E43666-87A3-4B51-B4FF-A580207A9FA9}"/>
              </a:ext>
            </a:extLst>
          </p:cNvPr>
          <p:cNvSpPr>
            <a:spLocks noGrp="1"/>
          </p:cNvSpPr>
          <p:nvPr>
            <p:ph sz="half" idx="2"/>
          </p:nvPr>
        </p:nvSpPr>
        <p:spPr>
          <a:xfrm>
            <a:off x="1122681" y="2187218"/>
            <a:ext cx="4135120" cy="3914968"/>
          </a:xfrm>
        </p:spPr>
        <p:txBody>
          <a:bodyPr>
            <a:normAutofit fontScale="85000" lnSpcReduction="20000"/>
          </a:bodyPr>
          <a:lstStyle/>
          <a:p>
            <a:r>
              <a:rPr lang="en-US" dirty="0">
                <a:latin typeface="Arial" panose="020B0604020202020204" pitchFamily="34" charset="0"/>
                <a:cs typeface="Arial" panose="020B0604020202020204" pitchFamily="34" charset="0"/>
              </a:rPr>
              <a:t>Like to go fast, run</a:t>
            </a:r>
          </a:p>
          <a:p>
            <a:r>
              <a:rPr lang="en-US" dirty="0">
                <a:latin typeface="Arial" panose="020B0604020202020204" pitchFamily="34" charset="0"/>
                <a:cs typeface="Arial" panose="020B0604020202020204" pitchFamily="34" charset="0"/>
              </a:rPr>
              <a:t>Are unsteady </a:t>
            </a:r>
          </a:p>
          <a:p>
            <a:r>
              <a:rPr lang="en-US" dirty="0">
                <a:latin typeface="Arial" panose="020B0604020202020204" pitchFamily="34" charset="0"/>
                <a:cs typeface="Arial" panose="020B0604020202020204" pitchFamily="34" charset="0"/>
              </a:rPr>
              <a:t>Reach for objects</a:t>
            </a:r>
          </a:p>
          <a:p>
            <a:r>
              <a:rPr lang="en-US" dirty="0">
                <a:latin typeface="Arial" panose="020B0604020202020204" pitchFamily="34" charset="0"/>
                <a:cs typeface="Arial" panose="020B0604020202020204" pitchFamily="34" charset="0"/>
              </a:rPr>
              <a:t>Can go up and down stairs</a:t>
            </a:r>
          </a:p>
          <a:p>
            <a:r>
              <a:rPr lang="en-US" dirty="0">
                <a:latin typeface="Arial" panose="020B0604020202020204" pitchFamily="34" charset="0"/>
                <a:cs typeface="Arial" panose="020B0604020202020204" pitchFamily="34" charset="0"/>
              </a:rPr>
              <a:t>Can push and pull objects</a:t>
            </a:r>
          </a:p>
          <a:p>
            <a:r>
              <a:rPr lang="en-US" dirty="0">
                <a:latin typeface="Arial" panose="020B0604020202020204" pitchFamily="34" charset="0"/>
                <a:cs typeface="Arial" panose="020B0604020202020204" pitchFamily="34" charset="0"/>
              </a:rPr>
              <a:t>Can open doors, drawers, gates, windows</a:t>
            </a:r>
          </a:p>
          <a:p>
            <a:r>
              <a:rPr lang="en-US" dirty="0">
                <a:latin typeface="Arial" panose="020B0604020202020204" pitchFamily="34" charset="0"/>
                <a:cs typeface="Arial" panose="020B0604020202020204" pitchFamily="34" charset="0"/>
              </a:rPr>
              <a:t>Can throw balls and other </a:t>
            </a:r>
          </a:p>
          <a:p>
            <a:pPr marL="0" indent="0">
              <a:buNone/>
            </a:pPr>
            <a:r>
              <a:rPr lang="en-US" dirty="0">
                <a:latin typeface="Arial" panose="020B0604020202020204" pitchFamily="34" charset="0"/>
                <a:cs typeface="Arial" panose="020B0604020202020204" pitchFamily="34" charset="0"/>
              </a:rPr>
              <a:t>objects</a:t>
            </a:r>
          </a:p>
          <a:p>
            <a:r>
              <a:rPr lang="en-US" dirty="0">
                <a:latin typeface="Arial" panose="020B0604020202020204" pitchFamily="34" charset="0"/>
                <a:cs typeface="Arial" panose="020B0604020202020204" pitchFamily="34" charset="0"/>
              </a:rPr>
              <a:t>Can talk, but cannot always </a:t>
            </a:r>
          </a:p>
          <a:p>
            <a:pPr marL="0" indent="0">
              <a:buNone/>
            </a:pPr>
            <a:r>
              <a:rPr lang="en-US" dirty="0">
                <a:latin typeface="Arial" panose="020B0604020202020204" pitchFamily="34" charset="0"/>
                <a:cs typeface="Arial" panose="020B0604020202020204" pitchFamily="34" charset="0"/>
              </a:rPr>
              <a:t>express needs</a:t>
            </a:r>
          </a:p>
          <a:p>
            <a:r>
              <a:rPr lang="en-US" dirty="0">
                <a:latin typeface="Arial" panose="020B0604020202020204" pitchFamily="34" charset="0"/>
                <a:cs typeface="Arial" panose="020B0604020202020204" pitchFamily="34" charset="0"/>
              </a:rPr>
              <a:t>Eat a greater variety of foods</a:t>
            </a:r>
          </a:p>
          <a:p>
            <a:endParaRPr lang="en-US" dirty="0"/>
          </a:p>
          <a:p>
            <a:endParaRPr lang="en-US" dirty="0"/>
          </a:p>
        </p:txBody>
      </p:sp>
    </p:spTree>
    <p:custDataLst>
      <p:tags r:id="rId1"/>
    </p:custDataLst>
    <p:extLst>
      <p:ext uri="{BB962C8B-B14F-4D97-AF65-F5344CB8AC3E}">
        <p14:creationId xmlns:p14="http://schemas.microsoft.com/office/powerpoint/2010/main" val="38939741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Young Children and Disasters</a:t>
            </a:r>
          </a:p>
        </p:txBody>
      </p:sp>
      <p:sp>
        <p:nvSpPr>
          <p:cNvPr id="3" name="Content Placeholder 2"/>
          <p:cNvSpPr>
            <a:spLocks noGrp="1"/>
          </p:cNvSpPr>
          <p:nvPr>
            <p:ph idx="1"/>
          </p:nvPr>
        </p:nvSpPr>
        <p:spPr/>
        <p:txBody>
          <a:bodyPr>
            <a:normAutofit/>
          </a:bodyPr>
          <a:lstStyle/>
          <a:p>
            <a:r>
              <a:rPr lang="en-US" sz="2800" dirty="0"/>
              <a:t>A disaster or emergency in your child care center or community brings many challenges.</a:t>
            </a:r>
          </a:p>
          <a:p>
            <a:r>
              <a:rPr lang="en-US" sz="2800" dirty="0"/>
              <a:t>Children may be experiencing trauma in the aftermath of a disaster. </a:t>
            </a:r>
          </a:p>
          <a:p>
            <a:r>
              <a:rPr lang="en-US" sz="2800" dirty="0"/>
              <a:t>You can lessen the impact if you know what to expect and plan accordingly.</a:t>
            </a:r>
          </a:p>
        </p:txBody>
      </p:sp>
    </p:spTree>
    <p:custDataLst>
      <p:tags r:id="rId1"/>
    </p:custDataLst>
    <p:extLst>
      <p:ext uri="{BB962C8B-B14F-4D97-AF65-F5344CB8AC3E}">
        <p14:creationId xmlns:p14="http://schemas.microsoft.com/office/powerpoint/2010/main" val="32946798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After a Disaster…</a:t>
            </a:r>
          </a:p>
        </p:txBody>
      </p:sp>
      <p:sp>
        <p:nvSpPr>
          <p:cNvPr id="5" name="Content Placeholder 4"/>
          <p:cNvSpPr>
            <a:spLocks noGrp="1"/>
          </p:cNvSpPr>
          <p:nvPr>
            <p:ph idx="1"/>
          </p:nvPr>
        </p:nvSpPr>
        <p:spPr/>
        <p:txBody>
          <a:bodyPr>
            <a:normAutofit/>
          </a:bodyPr>
          <a:lstStyle/>
          <a:p>
            <a:r>
              <a:rPr lang="en-US" sz="2800" dirty="0"/>
              <a:t>Keep TV/radio/adult conversations about the disaster at a minimum around young children.</a:t>
            </a:r>
          </a:p>
          <a:p>
            <a:r>
              <a:rPr lang="en-US" sz="2800" dirty="0"/>
              <a:t>Answer all questions as honestly and simply as possible.</a:t>
            </a:r>
          </a:p>
          <a:p>
            <a:r>
              <a:rPr lang="en-US" sz="2800" dirty="0"/>
              <a:t>Be prepared to answer the same questions over and over. Be patient, understanding, and reassuring.</a:t>
            </a:r>
          </a:p>
        </p:txBody>
      </p:sp>
    </p:spTree>
    <p:custDataLst>
      <p:tags r:id="rId1"/>
    </p:custDataLst>
    <p:extLst>
      <p:ext uri="{BB962C8B-B14F-4D97-AF65-F5344CB8AC3E}">
        <p14:creationId xmlns:p14="http://schemas.microsoft.com/office/powerpoint/2010/main" val="42851095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After a Disaster…(cont.)</a:t>
            </a:r>
          </a:p>
        </p:txBody>
      </p:sp>
      <p:sp>
        <p:nvSpPr>
          <p:cNvPr id="5" name="Content Placeholder 4"/>
          <p:cNvSpPr>
            <a:spLocks noGrp="1"/>
          </p:cNvSpPr>
          <p:nvPr>
            <p:ph idx="1"/>
          </p:nvPr>
        </p:nvSpPr>
        <p:spPr/>
        <p:txBody>
          <a:bodyPr>
            <a:normAutofit/>
          </a:bodyPr>
          <a:lstStyle/>
          <a:p>
            <a:r>
              <a:rPr lang="en-US" sz="2800" dirty="0"/>
              <a:t>Try to return to a normal routine as soon as possible to restore a sense of normalcy and security.</a:t>
            </a:r>
          </a:p>
          <a:p>
            <a:r>
              <a:rPr lang="en-US" sz="2800" dirty="0"/>
              <a:t>Don’t promise there won’t be another disaster. Instead, encourage children to talk about their feelings. </a:t>
            </a:r>
          </a:p>
          <a:p>
            <a:r>
              <a:rPr lang="en-US" sz="2800" dirty="0"/>
              <a:t>Tell children you will do everything you can to keep them safe.</a:t>
            </a:r>
          </a:p>
        </p:txBody>
      </p:sp>
    </p:spTree>
    <p:custDataLst>
      <p:tags r:id="rId1"/>
    </p:custDataLst>
    <p:extLst>
      <p:ext uri="{BB962C8B-B14F-4D97-AF65-F5344CB8AC3E}">
        <p14:creationId xmlns:p14="http://schemas.microsoft.com/office/powerpoint/2010/main" val="37101568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551" y="583197"/>
            <a:ext cx="9372600" cy="5505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1524000" y="0"/>
            <a:ext cx="9144000" cy="838200"/>
          </a:xfrm>
          <a:solidFill>
            <a:srgbClr val="0072BC"/>
          </a:solidFill>
        </p:spPr>
        <p:txBody>
          <a:bodyPr>
            <a:normAutofit/>
          </a:bodyPr>
          <a:lstStyle/>
          <a:p>
            <a:r>
              <a:rPr lang="en-US" sz="2800" dirty="0">
                <a:solidFill>
                  <a:schemeClr val="bg1"/>
                </a:solidFill>
              </a:rPr>
              <a:t>Typical Reactions Following a Disaster</a:t>
            </a:r>
          </a:p>
        </p:txBody>
      </p:sp>
    </p:spTree>
    <p:custDataLst>
      <p:tags r:id="rId1"/>
    </p:custDataLst>
    <p:extLst>
      <p:ext uri="{BB962C8B-B14F-4D97-AF65-F5344CB8AC3E}">
        <p14:creationId xmlns:p14="http://schemas.microsoft.com/office/powerpoint/2010/main" val="20837128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Child Passenger Safety</a:t>
            </a:r>
          </a:p>
        </p:txBody>
      </p:sp>
      <p:sp>
        <p:nvSpPr>
          <p:cNvPr id="3" name="Content Placeholder 2"/>
          <p:cNvSpPr>
            <a:spLocks noGrp="1"/>
          </p:cNvSpPr>
          <p:nvPr>
            <p:ph idx="1"/>
          </p:nvPr>
        </p:nvSpPr>
        <p:spPr/>
        <p:txBody>
          <a:bodyPr>
            <a:normAutofit fontScale="92500" lnSpcReduction="20000"/>
          </a:bodyPr>
          <a:lstStyle/>
          <a:p>
            <a:r>
              <a:rPr lang="en-US" sz="3000" dirty="0"/>
              <a:t>Children under 2 years of age shall ride in a rear-facing car seat unless the child weighs 40 or more pounds OR is 40 or more inches tall. The child shall be secured in a manner that complies with the height and weight limits specified by the manufacturer of the car seat.</a:t>
            </a:r>
          </a:p>
          <a:p>
            <a:pPr lvl="0"/>
            <a:r>
              <a:rPr lang="en-US" sz="3000" dirty="0"/>
              <a:t>​Children under the age of 8 must be secured in a car seat or booster seat in the back seat. </a:t>
            </a:r>
          </a:p>
          <a:p>
            <a:pPr lvl="0"/>
            <a:r>
              <a:rPr lang="en-US" sz="3000" dirty="0"/>
              <a:t>Children who are 8 years of age OR have reached 4’9” in height must be secured by a safety belt. </a:t>
            </a:r>
          </a:p>
          <a:p>
            <a:pPr lvl="0"/>
            <a:r>
              <a:rPr lang="en-US" sz="3000" dirty="0"/>
              <a:t>Passengers who are 16 years of age and over are subject to California's Mandatory Seat Belt law. </a:t>
            </a:r>
          </a:p>
          <a:p>
            <a:endParaRPr lang="en-US" dirty="0"/>
          </a:p>
        </p:txBody>
      </p:sp>
    </p:spTree>
    <p:custDataLst>
      <p:tags r:id="rId1"/>
    </p:custDataLst>
    <p:extLst>
      <p:ext uri="{BB962C8B-B14F-4D97-AF65-F5344CB8AC3E}">
        <p14:creationId xmlns:p14="http://schemas.microsoft.com/office/powerpoint/2010/main" val="340486776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CCHP\Preventive Health\Updates to health and safety materials\Child Passenger Safety\Carseat Awareness Poster_English for web and email F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3839" y="33066"/>
            <a:ext cx="4844322" cy="6269122"/>
          </a:xfrm>
          <a:prstGeom prst="rect">
            <a:avLst/>
          </a:prstGeom>
          <a:noFill/>
          <a:ln>
            <a:solidFill>
              <a:srgbClr val="003473"/>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946007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 and Around Cars</a:t>
            </a:r>
          </a:p>
        </p:txBody>
      </p:sp>
      <p:sp>
        <p:nvSpPr>
          <p:cNvPr id="3" name="Content Placeholder 2"/>
          <p:cNvSpPr>
            <a:spLocks noGrp="1"/>
          </p:cNvSpPr>
          <p:nvPr>
            <p:ph sz="half" idx="1"/>
          </p:nvPr>
        </p:nvSpPr>
        <p:spPr/>
        <p:txBody>
          <a:bodyPr>
            <a:normAutofit fontScale="92500" lnSpcReduction="20000"/>
          </a:bodyPr>
          <a:lstStyle/>
          <a:p>
            <a:r>
              <a:rPr lang="en-US" sz="2400" dirty="0"/>
              <a:t>Teach children to never play in, on, or around cars.</a:t>
            </a:r>
          </a:p>
          <a:p>
            <a:r>
              <a:rPr lang="en-US" sz="2400" dirty="0"/>
              <a:t>Never leave a child unattended in a vehicle, even with the window slightly open</a:t>
            </a:r>
          </a:p>
          <a:p>
            <a:r>
              <a:rPr lang="en-US" sz="2400" dirty="0"/>
              <a:t>Always lock  vehicle doors and trunk, especially at home.  </a:t>
            </a:r>
          </a:p>
          <a:p>
            <a:r>
              <a:rPr lang="en-US" sz="2400" dirty="0"/>
              <a:t>Keep keys and remote entry devices out of children’s reach</a:t>
            </a:r>
          </a:p>
          <a:p>
            <a:r>
              <a:rPr lang="en-US" sz="2400" dirty="0"/>
              <a:t>Watch children closely around vehicles. </a:t>
            </a:r>
          </a:p>
          <a:p>
            <a:pPr marL="0" indent="0">
              <a:buNone/>
            </a:pPr>
            <a:endParaRPr lang="en-US" dirty="0"/>
          </a:p>
          <a:p>
            <a:pPr marL="0" indent="0">
              <a:buNone/>
            </a:pPr>
            <a:r>
              <a:rPr lang="en-US" dirty="0"/>
              <a:t> </a:t>
            </a:r>
          </a:p>
        </p:txBody>
      </p:sp>
      <p:sp>
        <p:nvSpPr>
          <p:cNvPr id="4" name="Content Placeholder 3"/>
          <p:cNvSpPr>
            <a:spLocks noGrp="1"/>
          </p:cNvSpPr>
          <p:nvPr>
            <p:ph sz="half" idx="2"/>
          </p:nvPr>
        </p:nvSpPr>
        <p:spPr>
          <a:xfrm>
            <a:off x="6172200" y="1295400"/>
            <a:ext cx="5029200" cy="4830765"/>
          </a:xfrm>
        </p:spPr>
        <p:txBody>
          <a:bodyPr>
            <a:noAutofit/>
          </a:bodyPr>
          <a:lstStyle/>
          <a:p>
            <a:r>
              <a:rPr lang="en-US" sz="2200" dirty="0"/>
              <a:t>Make sure children leave the vehicle when you reach your destination (especially sleeping infants).</a:t>
            </a:r>
          </a:p>
          <a:p>
            <a:r>
              <a:rPr lang="en-US" sz="2200" dirty="0"/>
              <a:t>Be careful when dropping off children at a child care provider if it’s not part of your normal routine. Place something you’ll need (for example, a purse or briefcase) on the floor of the back seat.</a:t>
            </a:r>
          </a:p>
          <a:p>
            <a:r>
              <a:rPr lang="en-US" sz="2200" dirty="0"/>
              <a:t>Child care providers should follow-up  if a child is unexpectedly absent.</a:t>
            </a:r>
          </a:p>
          <a:p>
            <a:endParaRPr lang="en-US" sz="2000" dirty="0"/>
          </a:p>
        </p:txBody>
      </p:sp>
    </p:spTree>
    <p:custDataLst>
      <p:tags r:id="rId1"/>
    </p:custDataLst>
    <p:extLst>
      <p:ext uri="{BB962C8B-B14F-4D97-AF65-F5344CB8AC3E}">
        <p14:creationId xmlns:p14="http://schemas.microsoft.com/office/powerpoint/2010/main" val="188618925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Prevent Roll Overs</a:t>
            </a:r>
          </a:p>
        </p:txBody>
      </p:sp>
      <p:sp>
        <p:nvSpPr>
          <p:cNvPr id="3" name="Content Placeholder 2"/>
          <p:cNvSpPr>
            <a:spLocks noGrp="1"/>
          </p:cNvSpPr>
          <p:nvPr>
            <p:ph sz="half" idx="1"/>
          </p:nvPr>
        </p:nvSpPr>
        <p:spPr/>
        <p:txBody>
          <a:bodyPr>
            <a:normAutofit lnSpcReduction="10000"/>
          </a:bodyPr>
          <a:lstStyle/>
          <a:p>
            <a:r>
              <a:rPr lang="en-US" dirty="0"/>
              <a:t>Walk all the way around your parked vehicle to check for children before getting in and starting the car.</a:t>
            </a:r>
          </a:p>
          <a:p>
            <a:r>
              <a:rPr lang="en-US" dirty="0"/>
              <a:t>Make sure young children are always accompanied by an adult when getting in and out of a vehicle.</a:t>
            </a:r>
          </a:p>
        </p:txBody>
      </p:sp>
      <p:sp>
        <p:nvSpPr>
          <p:cNvPr id="4" name="Content Placeholder 3"/>
          <p:cNvSpPr>
            <a:spLocks noGrp="1"/>
          </p:cNvSpPr>
          <p:nvPr>
            <p:ph sz="half" idx="2"/>
          </p:nvPr>
        </p:nvSpPr>
        <p:spPr/>
        <p:txBody>
          <a:bodyPr>
            <a:normAutofit lnSpcReduction="10000"/>
          </a:bodyPr>
          <a:lstStyle/>
          <a:p>
            <a:r>
              <a:rPr lang="en-US" dirty="0"/>
              <a:t>Firmly hold the hand of children when walking near moving vehicles, in driveways, or in parking lots.</a:t>
            </a:r>
          </a:p>
          <a:p>
            <a:r>
              <a:rPr lang="en-US" dirty="0"/>
              <a:t>Identify and use safe areas for children to play away from parked or moving vehicles.</a:t>
            </a:r>
          </a:p>
          <a:p>
            <a:r>
              <a:rPr lang="en-US" dirty="0"/>
              <a:t>Designate a safe spot for children to go when vehicles are about to move.</a:t>
            </a:r>
          </a:p>
        </p:txBody>
      </p:sp>
    </p:spTree>
    <p:custDataLst>
      <p:tags r:id="rId1"/>
    </p:custDataLst>
    <p:extLst>
      <p:ext uri="{BB962C8B-B14F-4D97-AF65-F5344CB8AC3E}">
        <p14:creationId xmlns:p14="http://schemas.microsoft.com/office/powerpoint/2010/main" val="23110920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Field Trip Safety</a:t>
            </a:r>
          </a:p>
        </p:txBody>
      </p:sp>
      <p:sp>
        <p:nvSpPr>
          <p:cNvPr id="5" name="Content Placeholder 4"/>
          <p:cNvSpPr>
            <a:spLocks noGrp="1"/>
          </p:cNvSpPr>
          <p:nvPr>
            <p:ph idx="1"/>
          </p:nvPr>
        </p:nvSpPr>
        <p:spPr/>
        <p:txBody>
          <a:bodyPr>
            <a:normAutofit/>
          </a:bodyPr>
          <a:lstStyle/>
          <a:p>
            <a:r>
              <a:rPr lang="en-US" sz="2800" dirty="0"/>
              <a:t>Field trips with young children provide wonderful learning opportunities that enrich and extend your curriculum.</a:t>
            </a:r>
          </a:p>
          <a:p>
            <a:r>
              <a:rPr lang="en-US" sz="2800" dirty="0"/>
              <a:t>With careful planning, adequate supervision and a spirit of adventure, adults and children can </a:t>
            </a:r>
            <a:r>
              <a:rPr lang="en-US" sz="2800" dirty="0">
                <a:solidFill>
                  <a:srgbClr val="0072BC"/>
                </a:solidFill>
              </a:rPr>
              <a:t>safely</a:t>
            </a:r>
            <a:r>
              <a:rPr lang="en-US" sz="2800" dirty="0"/>
              <a:t> enjoy outings!</a:t>
            </a:r>
          </a:p>
        </p:txBody>
      </p:sp>
    </p:spTree>
    <p:custDataLst>
      <p:tags r:id="rId1"/>
    </p:custDataLst>
    <p:extLst>
      <p:ext uri="{BB962C8B-B14F-4D97-AF65-F5344CB8AC3E}">
        <p14:creationId xmlns:p14="http://schemas.microsoft.com/office/powerpoint/2010/main" val="34435145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Field Trip Safety</a:t>
            </a:r>
          </a:p>
        </p:txBody>
      </p:sp>
      <p:sp>
        <p:nvSpPr>
          <p:cNvPr id="5" name="Content Placeholder 4"/>
          <p:cNvSpPr>
            <a:spLocks noGrp="1"/>
          </p:cNvSpPr>
          <p:nvPr>
            <p:ph idx="1"/>
          </p:nvPr>
        </p:nvSpPr>
        <p:spPr/>
        <p:txBody>
          <a:bodyPr>
            <a:normAutofit/>
          </a:bodyPr>
          <a:lstStyle/>
          <a:p>
            <a:r>
              <a:rPr lang="en-US" sz="2800" dirty="0"/>
              <a:t>Research your destination-make sure it’s child friendly.</a:t>
            </a:r>
          </a:p>
          <a:p>
            <a:r>
              <a:rPr lang="en-US" sz="2800" dirty="0"/>
              <a:t>Obtain written consent--be sure you know how to reach families in an emergency.  </a:t>
            </a:r>
          </a:p>
          <a:p>
            <a:r>
              <a:rPr lang="en-US" sz="2800" dirty="0"/>
              <a:t>Arrange for adequate supervision--you may need volunteers.  Make sure volunteer staffing complies with licensing regulations.</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560811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p>
            <a:r>
              <a:rPr lang="en-US" dirty="0"/>
              <a:t>Preschoolers (3-5 years old)</a:t>
            </a:r>
          </a:p>
        </p:txBody>
      </p:sp>
      <p:sp>
        <p:nvSpPr>
          <p:cNvPr id="3" name="Text Placeholder 2">
            <a:extLst>
              <a:ext uri="{FF2B5EF4-FFF2-40B4-BE49-F238E27FC236}">
                <a16:creationId xmlns:a16="http://schemas.microsoft.com/office/drawing/2014/main" id="{D3778BAF-4449-4875-A8C0-7B60957728A3}"/>
              </a:ext>
            </a:extLst>
          </p:cNvPr>
          <p:cNvSpPr>
            <a:spLocks noGrp="1"/>
          </p:cNvSpPr>
          <p:nvPr>
            <p:ph type="body" idx="1"/>
          </p:nvPr>
        </p:nvSpPr>
        <p:spPr>
          <a:xfrm>
            <a:off x="1569326" y="1503581"/>
            <a:ext cx="5386917" cy="639762"/>
          </a:xfrm>
        </p:spPr>
        <p:txBody>
          <a:bodyPr/>
          <a:lstStyle/>
          <a:p>
            <a:r>
              <a:rPr lang="en-US" dirty="0"/>
              <a:t>Characteristics</a:t>
            </a:r>
          </a:p>
        </p:txBody>
      </p:sp>
      <p:pic>
        <p:nvPicPr>
          <p:cNvPr id="8" name="Picture 7">
            <a:extLst>
              <a:ext uri="{FF2B5EF4-FFF2-40B4-BE49-F238E27FC236}">
                <a16:creationId xmlns:a16="http://schemas.microsoft.com/office/drawing/2014/main" id="{F7C7CBCF-780F-4CAD-9356-B1D611062D0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538" t="1930" r="30415"/>
          <a:stretch/>
        </p:blipFill>
        <p:spPr>
          <a:xfrm>
            <a:off x="3810000" y="1324403"/>
            <a:ext cx="3886200" cy="4030016"/>
          </a:xfrm>
          <a:prstGeom prst="rect">
            <a:avLst/>
          </a:prstGeom>
        </p:spPr>
      </p:pic>
      <p:sp>
        <p:nvSpPr>
          <p:cNvPr id="6" name="Content Placeholder 5">
            <a:extLst>
              <a:ext uri="{FF2B5EF4-FFF2-40B4-BE49-F238E27FC236}">
                <a16:creationId xmlns:a16="http://schemas.microsoft.com/office/drawing/2014/main" id="{493BBAB3-C255-472D-8F0C-8D6E18618205}"/>
              </a:ext>
            </a:extLst>
          </p:cNvPr>
          <p:cNvSpPr>
            <a:spLocks noGrp="1"/>
          </p:cNvSpPr>
          <p:nvPr>
            <p:ph sz="quarter" idx="4"/>
          </p:nvPr>
        </p:nvSpPr>
        <p:spPr>
          <a:xfrm>
            <a:off x="7179187" y="2149472"/>
            <a:ext cx="5389033" cy="3951288"/>
          </a:xfrm>
        </p:spPr>
        <p:txBody>
          <a:bodyPr/>
          <a:lstStyle/>
          <a:p>
            <a:r>
              <a:rPr lang="en-US" dirty="0"/>
              <a:t>Motor vehicle/traffic injuries</a:t>
            </a:r>
          </a:p>
          <a:p>
            <a:r>
              <a:rPr lang="en-US" dirty="0"/>
              <a:t>Burns</a:t>
            </a:r>
          </a:p>
          <a:p>
            <a:r>
              <a:rPr lang="en-US" dirty="0"/>
              <a:t>Playground injuries/falls</a:t>
            </a:r>
          </a:p>
          <a:p>
            <a:r>
              <a:rPr lang="en-US" dirty="0"/>
              <a:t>Poisoning</a:t>
            </a:r>
          </a:p>
          <a:p>
            <a:r>
              <a:rPr lang="en-US" dirty="0"/>
              <a:t>Using tools and equipment</a:t>
            </a:r>
          </a:p>
          <a:p>
            <a:r>
              <a:rPr lang="en-US" dirty="0"/>
              <a:t>Collisions</a:t>
            </a:r>
          </a:p>
          <a:p>
            <a:r>
              <a:rPr lang="en-US" dirty="0"/>
              <a:t>Heat related injuries</a:t>
            </a:r>
          </a:p>
        </p:txBody>
      </p:sp>
      <p:sp>
        <p:nvSpPr>
          <p:cNvPr id="5" name="Text Placeholder 4">
            <a:extLst>
              <a:ext uri="{FF2B5EF4-FFF2-40B4-BE49-F238E27FC236}">
                <a16:creationId xmlns:a16="http://schemas.microsoft.com/office/drawing/2014/main" id="{9F377113-FA39-4BAB-8081-D97FB97CBC79}"/>
              </a:ext>
            </a:extLst>
          </p:cNvPr>
          <p:cNvSpPr>
            <a:spLocks noGrp="1"/>
          </p:cNvSpPr>
          <p:nvPr>
            <p:ph type="body" sz="quarter" idx="3"/>
          </p:nvPr>
        </p:nvSpPr>
        <p:spPr>
          <a:xfrm>
            <a:off x="7239000" y="1538951"/>
            <a:ext cx="5389033" cy="639762"/>
          </a:xfrm>
        </p:spPr>
        <p:txBody>
          <a:bodyPr/>
          <a:lstStyle/>
          <a:p>
            <a:r>
              <a:rPr lang="en-US" dirty="0"/>
              <a:t>Types of Injuries</a:t>
            </a:r>
          </a:p>
        </p:txBody>
      </p:sp>
      <p:sp>
        <p:nvSpPr>
          <p:cNvPr id="4" name="Content Placeholder 3">
            <a:extLst>
              <a:ext uri="{FF2B5EF4-FFF2-40B4-BE49-F238E27FC236}">
                <a16:creationId xmlns:a16="http://schemas.microsoft.com/office/drawing/2014/main" id="{66E43666-87A3-4B51-B4FF-A580207A9FA9}"/>
              </a:ext>
            </a:extLst>
          </p:cNvPr>
          <p:cNvSpPr>
            <a:spLocks noGrp="1"/>
          </p:cNvSpPr>
          <p:nvPr>
            <p:ph sz="half" idx="2"/>
          </p:nvPr>
        </p:nvSpPr>
        <p:spPr>
          <a:xfrm>
            <a:off x="1545861" y="2104914"/>
            <a:ext cx="5433848" cy="3982053"/>
          </a:xfrm>
        </p:spPr>
        <p:txBody>
          <a:bodyPr/>
          <a:lstStyle/>
          <a:p>
            <a:r>
              <a:rPr lang="en-US" dirty="0"/>
              <a:t>Have lots of energy</a:t>
            </a:r>
          </a:p>
          <a:p>
            <a:r>
              <a:rPr lang="en-US" dirty="0"/>
              <a:t>Begin making choices</a:t>
            </a:r>
          </a:p>
          <a:p>
            <a:r>
              <a:rPr lang="en-US" dirty="0"/>
              <a:t>Seek approval </a:t>
            </a:r>
          </a:p>
          <a:p>
            <a:r>
              <a:rPr lang="en-US" dirty="0"/>
              <a:t>Seek attention</a:t>
            </a:r>
          </a:p>
        </p:txBody>
      </p:sp>
    </p:spTree>
    <p:custDataLst>
      <p:tags r:id="rId1"/>
    </p:custDataLst>
    <p:extLst>
      <p:ext uri="{BB962C8B-B14F-4D97-AF65-F5344CB8AC3E}">
        <p14:creationId xmlns:p14="http://schemas.microsoft.com/office/powerpoint/2010/main" val="5361476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Field Trip Safety</a:t>
            </a:r>
          </a:p>
        </p:txBody>
      </p:sp>
      <p:sp>
        <p:nvSpPr>
          <p:cNvPr id="5" name="Content Placeholder 4"/>
          <p:cNvSpPr>
            <a:spLocks noGrp="1"/>
          </p:cNvSpPr>
          <p:nvPr>
            <p:ph idx="1"/>
          </p:nvPr>
        </p:nvSpPr>
        <p:spPr/>
        <p:txBody>
          <a:bodyPr>
            <a:normAutofit/>
          </a:bodyPr>
          <a:lstStyle/>
          <a:p>
            <a:r>
              <a:rPr lang="en-US" sz="2800" dirty="0"/>
              <a:t>Prepare a roster with names of participating children.</a:t>
            </a:r>
          </a:p>
          <a:p>
            <a:r>
              <a:rPr lang="en-US" sz="2800" dirty="0"/>
              <a:t>Pack a first aid kit, medications (along with special health care plans), water, food, hand sanitizer, sunscreen, walking ropes, and other supplies you might need for the day.</a:t>
            </a:r>
          </a:p>
          <a:p>
            <a:r>
              <a:rPr lang="en-US" sz="2800" dirty="0"/>
              <a:t>Follow child passenger laws for travel by car or van.</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34926465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                                School Bus Safety</a:t>
            </a:r>
          </a:p>
        </p:txBody>
      </p:sp>
      <p:sp>
        <p:nvSpPr>
          <p:cNvPr id="7" name="Content Placeholder 6"/>
          <p:cNvSpPr>
            <a:spLocks noGrp="1"/>
          </p:cNvSpPr>
          <p:nvPr>
            <p:ph sz="half" idx="1"/>
          </p:nvPr>
        </p:nvSpPr>
        <p:spPr>
          <a:xfrm>
            <a:off x="1981200" y="1476533"/>
            <a:ext cx="3200400" cy="4373563"/>
          </a:xfrm>
        </p:spPr>
        <p:txBody>
          <a:bodyPr/>
          <a:lstStyle/>
          <a:p>
            <a:pPr marL="0" indent="0">
              <a:buNone/>
            </a:pPr>
            <a:r>
              <a:rPr lang="en-US" sz="4000" dirty="0">
                <a:solidFill>
                  <a:srgbClr val="F7941E"/>
                </a:solidFill>
              </a:rPr>
              <a:t>Always supervise young children in and around school buses</a:t>
            </a:r>
            <a:endParaRPr lang="en-US" dirty="0">
              <a:solidFill>
                <a:srgbClr val="F7941E"/>
              </a:solidFill>
            </a:endParaRPr>
          </a:p>
        </p:txBody>
      </p:sp>
      <p:sp>
        <p:nvSpPr>
          <p:cNvPr id="8" name="Content Placeholder 7"/>
          <p:cNvSpPr>
            <a:spLocks noGrp="1"/>
          </p:cNvSpPr>
          <p:nvPr>
            <p:ph sz="half" idx="2"/>
          </p:nvPr>
        </p:nvSpPr>
        <p:spPr/>
        <p:txBody>
          <a:bodyPr/>
          <a:lstStyle/>
          <a:p>
            <a:endParaRPr lang="en-US"/>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182840"/>
            <a:ext cx="4982426" cy="4960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4246243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panose="020B0604020202020204" pitchFamily="34" charset="0"/>
                <a:cs typeface="Arial" panose="020B0604020202020204" pitchFamily="34" charset="0"/>
              </a:rPr>
              <a:t>School Bus Safety Tips</a:t>
            </a:r>
          </a:p>
        </p:txBody>
      </p:sp>
      <p:sp>
        <p:nvSpPr>
          <p:cNvPr id="3" name="Content Placeholder 2"/>
          <p:cNvSpPr>
            <a:spLocks noGrp="1"/>
          </p:cNvSpPr>
          <p:nvPr>
            <p:ph idx="1"/>
          </p:nvPr>
        </p:nvSpPr>
        <p:spPr/>
        <p:txBody>
          <a:bodyPr>
            <a:normAutofit/>
          </a:bodyPr>
          <a:lstStyle/>
          <a:p>
            <a:pPr marL="0" indent="0">
              <a:buNone/>
            </a:pPr>
            <a:r>
              <a:rPr lang="en-US" sz="2800" dirty="0">
                <a:latin typeface="Arial" panose="020B0604020202020204" pitchFamily="34" charset="0"/>
                <a:cs typeface="Arial" panose="020B0604020202020204" pitchFamily="34" charset="0"/>
              </a:rPr>
              <a:t>Teach children to:</a:t>
            </a:r>
          </a:p>
          <a:p>
            <a:r>
              <a:rPr lang="en-US" sz="2800" dirty="0">
                <a:latin typeface="Arial" panose="020B0604020202020204" pitchFamily="34" charset="0"/>
                <a:cs typeface="Arial" panose="020B0604020202020204" pitchFamily="34" charset="0"/>
              </a:rPr>
              <a:t>Stand at least three giant steps back from the curb as the bus approaches.</a:t>
            </a:r>
          </a:p>
          <a:p>
            <a:r>
              <a:rPr lang="en-US" sz="2800" dirty="0">
                <a:latin typeface="Arial" panose="020B0604020202020204" pitchFamily="34" charset="0"/>
                <a:cs typeface="Arial" panose="020B0604020202020204" pitchFamily="34" charset="0"/>
              </a:rPr>
              <a:t>Board the bus one at a time.</a:t>
            </a:r>
          </a:p>
          <a:p>
            <a:r>
              <a:rPr lang="en-US" sz="2800" dirty="0">
                <a:latin typeface="Arial" panose="020B0604020202020204" pitchFamily="34" charset="0"/>
                <a:cs typeface="Arial" panose="020B0604020202020204" pitchFamily="34" charset="0"/>
              </a:rPr>
              <a:t>Use handrails when getting on or off the bus.</a:t>
            </a:r>
          </a:p>
          <a:p>
            <a:r>
              <a:rPr lang="en-US" sz="2800" dirty="0">
                <a:latin typeface="Arial" panose="020B0604020202020204" pitchFamily="34" charset="0"/>
                <a:cs typeface="Arial" panose="020B0604020202020204" pitchFamily="34" charset="0"/>
              </a:rPr>
              <a:t>Wait for the bus to come to a complete stop before getting off. </a:t>
            </a:r>
          </a:p>
          <a:p>
            <a:r>
              <a:rPr lang="en-US" sz="2800" dirty="0">
                <a:latin typeface="Arial" panose="020B0604020202020204" pitchFamily="34" charset="0"/>
                <a:cs typeface="Arial" panose="020B0604020202020204" pitchFamily="34" charset="0"/>
              </a:rPr>
              <a:t>Never to walk behind the bus.</a:t>
            </a:r>
          </a:p>
          <a:p>
            <a:endParaRPr lang="en-US" dirty="0"/>
          </a:p>
        </p:txBody>
      </p:sp>
    </p:spTree>
    <p:custDataLst>
      <p:tags r:id="rId1"/>
    </p:custDataLst>
    <p:extLst>
      <p:ext uri="{BB962C8B-B14F-4D97-AF65-F5344CB8AC3E}">
        <p14:creationId xmlns:p14="http://schemas.microsoft.com/office/powerpoint/2010/main" val="29038091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a:latin typeface="Arial" panose="020B0604020202020204" pitchFamily="34" charset="0"/>
                <a:cs typeface="Arial" panose="020B0604020202020204" pitchFamily="34" charset="0"/>
              </a:rPr>
              <a:t>Injury Prevention Policies and Routines</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Topics</a:t>
            </a:r>
          </a:p>
        </p:txBody>
      </p:sp>
      <p:sp>
        <p:nvSpPr>
          <p:cNvPr id="5" name="Content Placeholder 4"/>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Active Supervision</a:t>
            </a:r>
          </a:p>
          <a:p>
            <a:r>
              <a:rPr lang="en-US" sz="2800" dirty="0">
                <a:latin typeface="Arial" panose="020B0604020202020204" pitchFamily="34" charset="0"/>
                <a:cs typeface="Arial" panose="020B0604020202020204" pitchFamily="34" charset="0"/>
              </a:rPr>
              <a:t>Regular Safety Checks: Inside and Outside</a:t>
            </a:r>
          </a:p>
          <a:p>
            <a:r>
              <a:rPr lang="en-US" sz="2800" dirty="0">
                <a:latin typeface="Arial" panose="020B0604020202020204" pitchFamily="34" charset="0"/>
                <a:cs typeface="Arial" panose="020B0604020202020204" pitchFamily="34" charset="0"/>
              </a:rPr>
              <a:t>Safe Playground Habits</a:t>
            </a:r>
          </a:p>
          <a:p>
            <a:r>
              <a:rPr lang="en-US" sz="2800" dirty="0">
                <a:latin typeface="Arial" panose="020B0604020202020204" pitchFamily="34" charset="0"/>
                <a:cs typeface="Arial" panose="020B0604020202020204" pitchFamily="34" charset="0"/>
              </a:rPr>
              <a:t>Safety Routines and Behavior Management</a:t>
            </a:r>
          </a:p>
          <a:p>
            <a:r>
              <a:rPr lang="en-US" sz="2800" dirty="0">
                <a:latin typeface="Arial" panose="020B0604020202020204" pitchFamily="34" charset="0"/>
                <a:cs typeface="Arial" panose="020B0604020202020204" pitchFamily="34" charset="0"/>
              </a:rPr>
              <a:t>Back Injury Among Providers</a:t>
            </a:r>
          </a:p>
          <a:p>
            <a:r>
              <a:rPr lang="en-US" sz="2800" dirty="0">
                <a:latin typeface="Arial" panose="020B0604020202020204" pitchFamily="34" charset="0"/>
                <a:cs typeface="Arial" panose="020B0604020202020204" pitchFamily="34" charset="0"/>
              </a:rPr>
              <a:t>Forms and Checklists</a:t>
            </a:r>
          </a:p>
        </p:txBody>
      </p:sp>
    </p:spTree>
    <p:custDataLst>
      <p:tags r:id="rId1"/>
    </p:custDataLst>
    <p:extLst>
      <p:ext uri="{BB962C8B-B14F-4D97-AF65-F5344CB8AC3E}">
        <p14:creationId xmlns:p14="http://schemas.microsoft.com/office/powerpoint/2010/main" val="38958980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5D5C3-117C-4310-B2EA-3E3A274233A0}"/>
              </a:ext>
            </a:extLst>
          </p:cNvPr>
          <p:cNvSpPr>
            <a:spLocks noGrp="1"/>
          </p:cNvSpPr>
          <p:nvPr>
            <p:ph type="title"/>
          </p:nvPr>
        </p:nvSpPr>
        <p:spPr>
          <a:xfrm>
            <a:off x="609600" y="274638"/>
            <a:ext cx="10972800" cy="1143000"/>
          </a:xfrm>
        </p:spPr>
        <p:txBody>
          <a:bodyPr>
            <a:normAutofit/>
          </a:bodyPr>
          <a:lstStyle/>
          <a:p>
            <a:r>
              <a:rPr lang="en-US" sz="3600" dirty="0">
                <a:latin typeface="Arial" panose="020B0604020202020204" pitchFamily="34" charset="0"/>
                <a:cs typeface="Arial" panose="020B0604020202020204" pitchFamily="34" charset="0"/>
              </a:rPr>
              <a:t>Active Supervision: Strategies</a:t>
            </a:r>
          </a:p>
        </p:txBody>
      </p:sp>
      <p:sp>
        <p:nvSpPr>
          <p:cNvPr id="3" name="Content Placeholder 2">
            <a:extLst>
              <a:ext uri="{FF2B5EF4-FFF2-40B4-BE49-F238E27FC236}">
                <a16:creationId xmlns:a16="http://schemas.microsoft.com/office/drawing/2014/main" id="{C6336CB1-5833-43ED-BEAA-D8BF2A07AD7A}"/>
              </a:ext>
            </a:extLst>
          </p:cNvPr>
          <p:cNvSpPr>
            <a:spLocks noGrp="1"/>
          </p:cNvSpPr>
          <p:nvPr>
            <p:ph idx="1"/>
          </p:nvPr>
        </p:nvSpPr>
        <p:spPr>
          <a:xfrm>
            <a:off x="609600" y="1600201"/>
            <a:ext cx="10972800" cy="4525963"/>
          </a:xfrm>
        </p:spPr>
        <p:txBody>
          <a:bodyPr>
            <a:normAutofit fontScale="92500" lnSpcReduction="20000"/>
          </a:bodyPr>
          <a:lstStyle/>
          <a:p>
            <a:r>
              <a:rPr lang="en-US" sz="3000" b="1" dirty="0">
                <a:latin typeface="Arial" panose="020B0604020202020204" pitchFamily="34" charset="0"/>
                <a:cs typeface="Arial" panose="020B0604020202020204" pitchFamily="34" charset="0"/>
              </a:rPr>
              <a:t>Set up </a:t>
            </a:r>
            <a:r>
              <a:rPr lang="en-US" sz="3000" dirty="0">
                <a:latin typeface="Arial" panose="020B0604020202020204" pitchFamily="34" charset="0"/>
                <a:cs typeface="Arial" panose="020B0604020202020204" pitchFamily="34" charset="0"/>
              </a:rPr>
              <a:t>your space so that it’s free of clutter and hazards and you have easy access to children.</a:t>
            </a:r>
          </a:p>
          <a:p>
            <a:r>
              <a:rPr lang="en-US" sz="3000" b="1" dirty="0">
                <a:latin typeface="Arial" panose="020B0604020202020204" pitchFamily="34" charset="0"/>
                <a:cs typeface="Arial" panose="020B0604020202020204" pitchFamily="34" charset="0"/>
              </a:rPr>
              <a:t>Position yourself </a:t>
            </a:r>
            <a:r>
              <a:rPr lang="en-US" sz="3000" dirty="0">
                <a:latin typeface="Arial" panose="020B0604020202020204" pitchFamily="34" charset="0"/>
                <a:cs typeface="Arial" panose="020B0604020202020204" pitchFamily="34" charset="0"/>
              </a:rPr>
              <a:t>so you can see and hear every child and respond quickly if necessary.</a:t>
            </a:r>
          </a:p>
          <a:p>
            <a:r>
              <a:rPr lang="en-US" sz="3000" b="1" dirty="0">
                <a:latin typeface="Arial" panose="020B0604020202020204" pitchFamily="34" charset="0"/>
                <a:cs typeface="Arial" panose="020B0604020202020204" pitchFamily="34" charset="0"/>
              </a:rPr>
              <a:t>Scan and count </a:t>
            </a:r>
            <a:r>
              <a:rPr lang="en-US" sz="3000" dirty="0">
                <a:latin typeface="Arial" panose="020B0604020202020204" pitchFamily="34" charset="0"/>
                <a:cs typeface="Arial" panose="020B0604020202020204" pitchFamily="34" charset="0"/>
              </a:rPr>
              <a:t>so you know where everyone is. Count children regularly, especially during transitions.</a:t>
            </a:r>
          </a:p>
          <a:p>
            <a:r>
              <a:rPr lang="en-US" sz="3000" b="1" dirty="0">
                <a:latin typeface="Arial" panose="020B0604020202020204" pitchFamily="34" charset="0"/>
                <a:cs typeface="Arial" panose="020B0604020202020204" pitchFamily="34" charset="0"/>
              </a:rPr>
              <a:t>Listen</a:t>
            </a:r>
            <a:r>
              <a:rPr lang="en-US" sz="3000" dirty="0">
                <a:latin typeface="Arial" panose="020B0604020202020204" pitchFamily="34" charset="0"/>
                <a:cs typeface="Arial" panose="020B0604020202020204" pitchFamily="34" charset="0"/>
              </a:rPr>
              <a:t> for sounds of potential danger or warning.</a:t>
            </a:r>
          </a:p>
          <a:p>
            <a:r>
              <a:rPr lang="en-US" sz="3000" b="1" dirty="0">
                <a:latin typeface="Arial" panose="020B0604020202020204" pitchFamily="34" charset="0"/>
                <a:cs typeface="Arial" panose="020B0604020202020204" pitchFamily="34" charset="0"/>
              </a:rPr>
              <a:t>Anticipate children’s behavior </a:t>
            </a:r>
            <a:r>
              <a:rPr lang="en-US" sz="3000" dirty="0">
                <a:latin typeface="Arial" panose="020B0604020202020204" pitchFamily="34" charset="0"/>
                <a:cs typeface="Arial" panose="020B0604020202020204" pitchFamily="34" charset="0"/>
              </a:rPr>
              <a:t>so you’re aware when they might do something dangerous.</a:t>
            </a:r>
          </a:p>
          <a:p>
            <a:r>
              <a:rPr lang="en-US" sz="3000" b="1" dirty="0">
                <a:latin typeface="Arial" panose="020B0604020202020204" pitchFamily="34" charset="0"/>
                <a:cs typeface="Arial" panose="020B0604020202020204" pitchFamily="34" charset="0"/>
              </a:rPr>
              <a:t>Pay attention </a:t>
            </a:r>
            <a:r>
              <a:rPr lang="en-US" sz="3000" dirty="0">
                <a:latin typeface="Arial" panose="020B0604020202020204" pitchFamily="34" charset="0"/>
                <a:cs typeface="Arial" panose="020B0604020202020204" pitchFamily="34" charset="0"/>
              </a:rPr>
              <a:t>to when children are unable to solve problems on their own.</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106722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Regular Safety Checks: Inside and Outside</a:t>
            </a:r>
          </a:p>
        </p:txBody>
      </p:sp>
      <p:sp>
        <p:nvSpPr>
          <p:cNvPr id="3" name="Content Placeholder 2"/>
          <p:cNvSpPr>
            <a:spLocks noGrp="1"/>
          </p:cNvSpPr>
          <p:nvPr>
            <p:ph idx="1"/>
          </p:nvPr>
        </p:nvSpPr>
        <p:spPr/>
        <p:txBody>
          <a:bodyPr>
            <a:normAutofit/>
          </a:bodyPr>
          <a:lstStyle/>
          <a:p>
            <a:r>
              <a:rPr lang="en-US" sz="2800" dirty="0"/>
              <a:t>Examining the indoor and outdoor environments for safety hazards prevents accidents.</a:t>
            </a:r>
          </a:p>
          <a:p>
            <a:r>
              <a:rPr lang="en-US" sz="2800" dirty="0"/>
              <a:t>Modifying an environment for children’s safety, is sometimes called “childproofing”.</a:t>
            </a:r>
          </a:p>
          <a:p>
            <a:r>
              <a:rPr lang="en-US" sz="2800" dirty="0"/>
              <a:t>Childproofing does not make the environment 100 percent safe or replace supervision.</a:t>
            </a:r>
          </a:p>
        </p:txBody>
      </p:sp>
    </p:spTree>
    <p:custDataLst>
      <p:tags r:id="rId1"/>
    </p:custDataLst>
    <p:extLst>
      <p:ext uri="{BB962C8B-B14F-4D97-AF65-F5344CB8AC3E}">
        <p14:creationId xmlns:p14="http://schemas.microsoft.com/office/powerpoint/2010/main" val="5413862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Safety Routines and Behavior Management</a:t>
            </a:r>
          </a:p>
        </p:txBody>
      </p:sp>
      <p:sp>
        <p:nvSpPr>
          <p:cNvPr id="3" name="Content Placeholder 2"/>
          <p:cNvSpPr>
            <a:spLocks noGrp="1"/>
          </p:cNvSpPr>
          <p:nvPr>
            <p:ph idx="1"/>
          </p:nvPr>
        </p:nvSpPr>
        <p:spPr/>
        <p:txBody>
          <a:bodyPr>
            <a:normAutofit/>
          </a:bodyPr>
          <a:lstStyle/>
          <a:p>
            <a:r>
              <a:rPr lang="en-US" sz="2800" dirty="0"/>
              <a:t>Establish written safety policies for your child care environment (include guidelines, checklists, and assignments).</a:t>
            </a:r>
          </a:p>
          <a:p>
            <a:r>
              <a:rPr lang="en-US" sz="2800" dirty="0"/>
              <a:t>Provide active supervision at all times.</a:t>
            </a:r>
          </a:p>
          <a:p>
            <a:r>
              <a:rPr lang="en-US" sz="2800" dirty="0"/>
              <a:t>Monitor children’s behavior.</a:t>
            </a:r>
          </a:p>
          <a:p>
            <a:r>
              <a:rPr lang="en-US" sz="2800" dirty="0"/>
              <a:t>Teach children injury-preventive behavior and safety rules.</a:t>
            </a:r>
          </a:p>
          <a:p>
            <a:r>
              <a:rPr lang="en-US" sz="2800" dirty="0"/>
              <a:t>Adapt your environment to the developmental needs of. children </a:t>
            </a:r>
          </a:p>
        </p:txBody>
      </p:sp>
    </p:spTree>
    <p:custDataLst>
      <p:tags r:id="rId1"/>
    </p:custDataLst>
    <p:extLst>
      <p:ext uri="{BB962C8B-B14F-4D97-AF65-F5344CB8AC3E}">
        <p14:creationId xmlns:p14="http://schemas.microsoft.com/office/powerpoint/2010/main" val="339682469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a:t>Health and Safety Checklists</a:t>
            </a:r>
          </a:p>
        </p:txBody>
      </p:sp>
      <p:sp>
        <p:nvSpPr>
          <p:cNvPr id="5" name="Content Placeholder 4"/>
          <p:cNvSpPr>
            <a:spLocks noGrp="1"/>
          </p:cNvSpPr>
          <p:nvPr>
            <p:ph idx="1"/>
          </p:nvPr>
        </p:nvSpPr>
        <p:spPr/>
        <p:txBody>
          <a:bodyPr>
            <a:normAutofit/>
          </a:bodyPr>
          <a:lstStyle/>
          <a:p>
            <a:r>
              <a:rPr lang="en-US" sz="2800" dirty="0"/>
              <a:t>Use a checklist to conduct safety checks of outdoor areas, indoor areas, first aid kits, etc. on a regularly scheduled basis. </a:t>
            </a:r>
          </a:p>
          <a:p>
            <a:r>
              <a:rPr lang="en-US" sz="2800" dirty="0"/>
              <a:t>Build safety checks into your daily, weekly and monthly schedules.</a:t>
            </a:r>
          </a:p>
        </p:txBody>
      </p:sp>
    </p:spTree>
    <p:custDataLst>
      <p:tags r:id="rId1"/>
    </p:custDataLst>
    <p:extLst>
      <p:ext uri="{BB962C8B-B14F-4D97-AF65-F5344CB8AC3E}">
        <p14:creationId xmlns:p14="http://schemas.microsoft.com/office/powerpoint/2010/main" val="8812357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Health and Safety Checklist for ECE</a:t>
            </a:r>
          </a:p>
        </p:txBody>
      </p:sp>
      <p:sp>
        <p:nvSpPr>
          <p:cNvPr id="3" name="Content Placeholder 2"/>
          <p:cNvSpPr>
            <a:spLocks noGrp="1"/>
          </p:cNvSpPr>
          <p:nvPr>
            <p:ph idx="1"/>
          </p:nvPr>
        </p:nvSpPr>
        <p:spPr/>
        <p:txBody>
          <a:bodyPr>
            <a:normAutofit/>
          </a:bodyPr>
          <a:lstStyle/>
          <a:p>
            <a:pPr marL="0" indent="0">
              <a:buNone/>
            </a:pPr>
            <a:r>
              <a:rPr lang="en-US" sz="2800" dirty="0"/>
              <a:t>Based on Caring for Our Children (CFOC) </a:t>
            </a:r>
            <a:r>
              <a:rPr lang="en-US" sz="2800" dirty="0">
                <a:hlinkClick r:id="rId4"/>
              </a:rPr>
              <a:t>http://nrckids.org</a:t>
            </a:r>
            <a:r>
              <a:rPr lang="en-US" sz="2800" dirty="0"/>
              <a:t> </a:t>
            </a:r>
          </a:p>
          <a:p>
            <a:pPr marL="0" indent="0">
              <a:buNone/>
            </a:pPr>
            <a:endParaRPr lang="en-US" sz="2800" dirty="0"/>
          </a:p>
          <a:p>
            <a:pPr marL="0" indent="0">
              <a:buNone/>
            </a:pPr>
            <a:r>
              <a:rPr lang="en-US" sz="2800" dirty="0"/>
              <a:t>Online version </a:t>
            </a:r>
          </a:p>
          <a:p>
            <a:r>
              <a:rPr lang="en-US" sz="2800" dirty="0"/>
              <a:t>Checklist: </a:t>
            </a:r>
            <a:r>
              <a:rPr lang="en-US" sz="2800" u="sng" dirty="0">
                <a:hlinkClick r:id="rId5"/>
              </a:rPr>
              <a:t>https://cchp.ucsf.edu/content/resources/cchp-health-and-safety-checklist</a:t>
            </a:r>
            <a:endParaRPr lang="en-US" sz="2800" dirty="0"/>
          </a:p>
          <a:p>
            <a:r>
              <a:rPr lang="en-US" sz="2800" dirty="0"/>
              <a:t>User Manual: </a:t>
            </a:r>
            <a:r>
              <a:rPr lang="en-US" sz="2800" u="sng" dirty="0">
                <a:hlinkClick r:id="rId6"/>
              </a:rPr>
              <a:t>https://cchp.ucsf.edu/content/resources/cchp-health-and-safety-checklist-users-manual</a:t>
            </a:r>
            <a:r>
              <a:rPr lang="en-US" sz="2800" dirty="0"/>
              <a:t> </a:t>
            </a:r>
          </a:p>
          <a:p>
            <a:pPr marL="0" indent="0">
              <a:buNone/>
            </a:pPr>
            <a:endParaRPr lang="en-US" dirty="0"/>
          </a:p>
        </p:txBody>
      </p:sp>
    </p:spTree>
    <p:custDataLst>
      <p:tags r:id="rId1"/>
    </p:custDataLst>
    <p:extLst>
      <p:ext uri="{BB962C8B-B14F-4D97-AF65-F5344CB8AC3E}">
        <p14:creationId xmlns:p14="http://schemas.microsoft.com/office/powerpoint/2010/main" val="1033814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a:solidFill>
            <a:srgbClr val="FFFF66">
              <a:alpha val="20000"/>
            </a:srgbClr>
          </a:solidFill>
          <a:ln>
            <a:solidFill>
              <a:schemeClr val="accent5">
                <a:lumMod val="40000"/>
                <a:lumOff val="60000"/>
              </a:schemeClr>
            </a:solidFill>
          </a:ln>
        </p:spPr>
        <p:txBody>
          <a:bodyPr>
            <a:normAutofit/>
          </a:bodyPr>
          <a:lstStyle/>
          <a:p>
            <a:r>
              <a:rPr lang="en-US" sz="3600" dirty="0"/>
              <a:t>Back Injury Prevention for Staff</a:t>
            </a:r>
          </a:p>
        </p:txBody>
      </p:sp>
      <p:sp>
        <p:nvSpPr>
          <p:cNvPr id="3" name="Content Placeholder 2"/>
          <p:cNvSpPr>
            <a:spLocks noGrp="1"/>
          </p:cNvSpPr>
          <p:nvPr>
            <p:ph idx="1"/>
          </p:nvPr>
        </p:nvSpPr>
        <p:spPr/>
        <p:txBody>
          <a:bodyPr/>
          <a:lstStyle/>
          <a:p>
            <a:r>
              <a:rPr lang="en-US" dirty="0"/>
              <a:t>Back injuries are the most common injuries among child care providers.</a:t>
            </a:r>
          </a:p>
          <a:p>
            <a:r>
              <a:rPr lang="en-US" dirty="0"/>
              <a:t>Good body mechanics and proper lifting techniques will help to keep your back healthy!</a:t>
            </a:r>
          </a:p>
        </p:txBody>
      </p:sp>
    </p:spTree>
    <p:custDataLst>
      <p:tags r:id="rId1"/>
    </p:custDataLst>
    <p:extLst>
      <p:ext uri="{BB962C8B-B14F-4D97-AF65-F5344CB8AC3E}">
        <p14:creationId xmlns:p14="http://schemas.microsoft.com/office/powerpoint/2010/main" val="39874910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DdxfFJqU"/>
  <p:tag name="ARTICULATE_SLIDE_COUNT" val="9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1">
      <a:dk1>
        <a:srgbClr val="003473"/>
      </a:dk1>
      <a:lt1>
        <a:srgbClr val="FFFFFF"/>
      </a:lt1>
      <a:dk2>
        <a:srgbClr val="003473"/>
      </a:dk2>
      <a:lt2>
        <a:srgbClr val="EEECE1"/>
      </a:lt2>
      <a:accent1>
        <a:srgbClr val="0066FF"/>
      </a:accent1>
      <a:accent2>
        <a:srgbClr val="121784"/>
      </a:accent2>
      <a:accent3>
        <a:srgbClr val="82E26C"/>
      </a:accent3>
      <a:accent4>
        <a:srgbClr val="D50DAA"/>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evel">
  <a:themeElements>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1">
    <a:dk1>
      <a:srgbClr val="003473"/>
    </a:dk1>
    <a:lt1>
      <a:srgbClr val="FFFFFF"/>
    </a:lt1>
    <a:dk2>
      <a:srgbClr val="003473"/>
    </a:dk2>
    <a:lt2>
      <a:srgbClr val="EEECE1"/>
    </a:lt2>
    <a:accent1>
      <a:srgbClr val="0066FF"/>
    </a:accent1>
    <a:accent2>
      <a:srgbClr val="121784"/>
    </a:accent2>
    <a:accent3>
      <a:srgbClr val="82E26C"/>
    </a:accent3>
    <a:accent4>
      <a:srgbClr val="D50DAA"/>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4302</TotalTime>
  <Words>7685</Words>
  <Application>Microsoft Office PowerPoint</Application>
  <PresentationFormat>Widescreen</PresentationFormat>
  <Paragraphs>735</Paragraphs>
  <Slides>103</Slides>
  <Notes>93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103</vt:i4>
      </vt:variant>
    </vt:vector>
  </HeadingPairs>
  <TitlesOfParts>
    <vt:vector size="115" baseType="lpstr">
      <vt:lpstr>Arial</vt:lpstr>
      <vt:lpstr>Book Antiqua</vt:lpstr>
      <vt:lpstr>Calibri</vt:lpstr>
      <vt:lpstr>Garamond</vt:lpstr>
      <vt:lpstr>Lucida Sans</vt:lpstr>
      <vt:lpstr>Palatino-Roman</vt:lpstr>
      <vt:lpstr>Tahoma</vt:lpstr>
      <vt:lpstr>Times New Roman</vt:lpstr>
      <vt:lpstr>Verdana</vt:lpstr>
      <vt:lpstr>Wingdings</vt:lpstr>
      <vt:lpstr>Office Theme</vt:lpstr>
      <vt:lpstr>1_Level</vt:lpstr>
      <vt:lpstr>PowerPoint Presentation</vt:lpstr>
      <vt:lpstr>  Understanding Childhood Injuries  </vt:lpstr>
      <vt:lpstr>Where are children injured?</vt:lpstr>
      <vt:lpstr>How are children injured in child care settings?</vt:lpstr>
      <vt:lpstr>Risk of Injury and Developmental Stages</vt:lpstr>
      <vt:lpstr>Young Infants (birth-6 months old)</vt:lpstr>
      <vt:lpstr>Mobile Infants (6-12 months old)</vt:lpstr>
      <vt:lpstr>Toddlers (1-3 years old)</vt:lpstr>
      <vt:lpstr>Preschoolers (3-5 years old)</vt:lpstr>
      <vt:lpstr>Developmental Delay</vt:lpstr>
      <vt:lpstr>Preventing Childhood Injuries Topics</vt:lpstr>
      <vt:lpstr>Active Supervision</vt:lpstr>
      <vt:lpstr>  Sudden Infant Death Syndrome(SIDS) &amp;  Other Sleep-Related Infant Deaths  </vt:lpstr>
      <vt:lpstr>SIDS and Child Care</vt:lpstr>
      <vt:lpstr>PowerPoint Presentation</vt:lpstr>
      <vt:lpstr>How to Reduce the Risk of SIDS in Child Care </vt:lpstr>
      <vt:lpstr>How to Reduce the Risk of SIDS in Child Care </vt:lpstr>
      <vt:lpstr>How to Reduce the Risk of SIDS in Child Care </vt:lpstr>
      <vt:lpstr>How to Reduce the Risk of SIDS in Child Care </vt:lpstr>
      <vt:lpstr>PowerPoint Presentation</vt:lpstr>
      <vt:lpstr> Safe Infant Sleep Supervision</vt:lpstr>
      <vt:lpstr>More ways to Reduce the Risk of SIDS in Child Care </vt:lpstr>
      <vt:lpstr>Tummy Time</vt:lpstr>
      <vt:lpstr>PowerPoint Presentation</vt:lpstr>
      <vt:lpstr>What about swaddling?</vt:lpstr>
      <vt:lpstr> Shaken Baby Syndrome </vt:lpstr>
      <vt:lpstr>PowerPoint Presentation</vt:lpstr>
      <vt:lpstr>Infant Crying</vt:lpstr>
      <vt:lpstr>Infant Crying</vt:lpstr>
      <vt:lpstr>Strategies to Cope</vt:lpstr>
      <vt:lpstr>PowerPoint Presentation</vt:lpstr>
      <vt:lpstr>Identifying Shaken Baby Syndrome</vt:lpstr>
      <vt:lpstr>Traumatic Brain Injury (TBI) and Concussion </vt:lpstr>
      <vt:lpstr>PowerPoint Presentation</vt:lpstr>
      <vt:lpstr>Child Abuse Prevention</vt:lpstr>
      <vt:lpstr>Kinds of Child Abuse</vt:lpstr>
      <vt:lpstr>Ways to Prevent Child Abuse</vt:lpstr>
      <vt:lpstr>Ways to Prevent Child Abuse (cont.)</vt:lpstr>
      <vt:lpstr>Mandated Reporter</vt:lpstr>
      <vt:lpstr>Mandated Reporter Training</vt:lpstr>
      <vt:lpstr>Burns and Fire</vt:lpstr>
      <vt:lpstr>Burn and Fire Prevention: Equipment</vt:lpstr>
      <vt:lpstr>Burn and Fire Prevention: Food and Drinks</vt:lpstr>
      <vt:lpstr>Burn and Fire Prevention: Practices</vt:lpstr>
      <vt:lpstr>Heat-related Illness</vt:lpstr>
      <vt:lpstr>PowerPoint Presentation</vt:lpstr>
      <vt:lpstr>PowerPoint Presentation</vt:lpstr>
      <vt:lpstr>Choking Prevention  </vt:lpstr>
      <vt:lpstr>Choking Hazards: Toys and Objects</vt:lpstr>
      <vt:lpstr>Suffocation and Strangulation Hazards</vt:lpstr>
      <vt:lpstr>Falls</vt:lpstr>
      <vt:lpstr>Reducing the Risk of Falls: Equipment</vt:lpstr>
      <vt:lpstr>Reducing the Risk of Falls: Environment</vt:lpstr>
      <vt:lpstr>Reducing the Risk of Falls: Supervision</vt:lpstr>
      <vt:lpstr>Poisoning</vt:lpstr>
      <vt:lpstr>Poisoning Prevention: Environment</vt:lpstr>
      <vt:lpstr>Poisoning Prevention: Practices</vt:lpstr>
      <vt:lpstr>Poisoning Prevention: Hazards</vt:lpstr>
      <vt:lpstr>Lead Poisoning Prevention</vt:lpstr>
      <vt:lpstr>Why are young children at risk?</vt:lpstr>
      <vt:lpstr>What are the health effects of lead?</vt:lpstr>
      <vt:lpstr>How would I know if a child is lead poisoned?</vt:lpstr>
      <vt:lpstr>What are possible sources of lead?</vt:lpstr>
      <vt:lpstr>Possible Sources of Lead (continued)</vt:lpstr>
      <vt:lpstr>Possible Sources of Lead (continued)</vt:lpstr>
      <vt:lpstr>What can child care providers do?</vt:lpstr>
      <vt:lpstr>PowerPoint Presentation</vt:lpstr>
      <vt:lpstr>Reducing Environmental Exposure</vt:lpstr>
      <vt:lpstr>Reducing Environmental Exposure</vt:lpstr>
      <vt:lpstr>Lead in Tap Water</vt:lpstr>
      <vt:lpstr>Lead in Tap Water</vt:lpstr>
      <vt:lpstr>Painting, Repairing or Remodeling</vt:lpstr>
      <vt:lpstr>Testing for Lead</vt:lpstr>
      <vt:lpstr>Lead and Nutrition</vt:lpstr>
      <vt:lpstr>Resources:</vt:lpstr>
      <vt:lpstr>Find the Hazards</vt:lpstr>
      <vt:lpstr>Drowning</vt:lpstr>
      <vt:lpstr>Drowning Prevention</vt:lpstr>
      <vt:lpstr>Find Safe Ways to Play with Water</vt:lpstr>
      <vt:lpstr>Young Children and Disasters</vt:lpstr>
      <vt:lpstr>After a Disaster…</vt:lpstr>
      <vt:lpstr>After a Disaster…(cont.)</vt:lpstr>
      <vt:lpstr>Typical Reactions Following a Disaster</vt:lpstr>
      <vt:lpstr>Child Passenger Safety</vt:lpstr>
      <vt:lpstr>PowerPoint Presentation</vt:lpstr>
      <vt:lpstr>In and Around Cars</vt:lpstr>
      <vt:lpstr>Prevent Roll Overs</vt:lpstr>
      <vt:lpstr>Field Trip Safety</vt:lpstr>
      <vt:lpstr>Field Trip Safety</vt:lpstr>
      <vt:lpstr>Field Trip Safety</vt:lpstr>
      <vt:lpstr>                                School Bus Safety</vt:lpstr>
      <vt:lpstr>School Bus Safety Tips</vt:lpstr>
      <vt:lpstr>Injury Prevention Policies and Routines Topics</vt:lpstr>
      <vt:lpstr>Active Supervision: Strategies</vt:lpstr>
      <vt:lpstr>Regular Safety Checks: Inside and Outside</vt:lpstr>
      <vt:lpstr>Safety Routines and Behavior Management</vt:lpstr>
      <vt:lpstr>Health and Safety Checklists</vt:lpstr>
      <vt:lpstr>Health and Safety Checklist for ECE</vt:lpstr>
      <vt:lpstr>Back Injury Prevention for Staff</vt:lpstr>
      <vt:lpstr>How Back Injuries Can Occur</vt:lpstr>
      <vt:lpstr>PowerPoint Presentation</vt:lpstr>
      <vt:lpstr>More Lead Poisoning Prevention Resources:</vt:lpstr>
      <vt:lpstr>More Lead Poisoning Prevention Resources:</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 Bobbie</dc:creator>
  <cp:lastModifiedBy>Liao, Mira</cp:lastModifiedBy>
  <cp:revision>240</cp:revision>
  <dcterms:created xsi:type="dcterms:W3CDTF">2018-04-18T15:22:52Z</dcterms:created>
  <dcterms:modified xsi:type="dcterms:W3CDTF">2023-10-10T23:22:05Z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F2CB66ED-E129-43CA-A1FD-72B328A66A06</vt:lpwstr>
  </property>
  <property fmtid="{D5CDD505-2E9C-101B-9397-08002B2CF9AE}" pid="3" name="ArticulatePath">
    <vt:lpwstr>Presentation5</vt:lpwstr>
  </property>
</Properties>
</file>