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66.xml" ContentType="application/vnd.openxmlformats-officedocument.presentationml.notesSlide+xml"/>
  <Override PartName="/ppt/tags/tag70.xml" ContentType="application/vnd.openxmlformats-officedocument.presentationml.tags+xml"/>
  <Override PartName="/ppt/notesSlides/notesSlide67.xml" ContentType="application/vnd.openxmlformats-officedocument.presentationml.notesSlide+xml"/>
  <Override PartName="/ppt/tags/tag71.xml" ContentType="application/vnd.openxmlformats-officedocument.presentationml.tags+xml"/>
  <Override PartName="/ppt/notesSlides/notesSlide68.xml" ContentType="application/vnd.openxmlformats-officedocument.presentationml.notesSlide+xml"/>
  <Override PartName="/ppt/tags/tag72.xml" ContentType="application/vnd.openxmlformats-officedocument.presentationml.tags+xml"/>
  <Override PartName="/ppt/notesSlides/notesSlide69.xml" ContentType="application/vnd.openxmlformats-officedocument.presentationml.notesSlide+xml"/>
  <Override PartName="/ppt/tags/tag73.xml" ContentType="application/vnd.openxmlformats-officedocument.presentationml.tags+xml"/>
  <Override PartName="/ppt/notesSlides/notesSlide70.xml" ContentType="application/vnd.openxmlformats-officedocument.presentationml.notesSlide+xml"/>
  <Override PartName="/ppt/tags/tag74.xml" ContentType="application/vnd.openxmlformats-officedocument.presentationml.tags+xml"/>
  <Override PartName="/ppt/notesSlides/notesSlide71.xml" ContentType="application/vnd.openxmlformats-officedocument.presentationml.notesSlide+xml"/>
  <Override PartName="/ppt/tags/tag75.xml" ContentType="application/vnd.openxmlformats-officedocument.presentationml.tags+xml"/>
  <Override PartName="/ppt/notesSlides/notesSlide72.xml" ContentType="application/vnd.openxmlformats-officedocument.presentationml.notesSlide+xml"/>
  <Override PartName="/ppt/tags/tag76.xml" ContentType="application/vnd.openxmlformats-officedocument.presentationml.tags+xml"/>
  <Override PartName="/ppt/notesSlides/notesSlide73.xml" ContentType="application/vnd.openxmlformats-officedocument.presentationml.notesSlide+xml"/>
  <Override PartName="/ppt/tags/tag77.xml" ContentType="application/vnd.openxmlformats-officedocument.presentationml.tags+xml"/>
  <Override PartName="/ppt/notesSlides/notesSlide74.xml" ContentType="application/vnd.openxmlformats-officedocument.presentationml.notesSlide+xml"/>
  <Override PartName="/ppt/tags/tag78.xml" ContentType="application/vnd.openxmlformats-officedocument.presentationml.tags+xml"/>
  <Override PartName="/ppt/notesSlides/notesSlide75.xml" ContentType="application/vnd.openxmlformats-officedocument.presentationml.notesSlide+xml"/>
  <Override PartName="/ppt/tags/tag79.xml" ContentType="application/vnd.openxmlformats-officedocument.presentationml.tags+xml"/>
  <Override PartName="/ppt/notesSlides/notesSlide76.xml" ContentType="application/vnd.openxmlformats-officedocument.presentationml.notesSlide+xml"/>
  <Override PartName="/ppt/tags/tag80.xml" ContentType="application/vnd.openxmlformats-officedocument.presentationml.tags+xml"/>
  <Override PartName="/ppt/notesSlides/notesSlide77.xml" ContentType="application/vnd.openxmlformats-officedocument.presentationml.notesSlide+xml"/>
  <Override PartName="/ppt/tags/tag81.xml" ContentType="application/vnd.openxmlformats-officedocument.presentationml.tags+xml"/>
  <Override PartName="/ppt/notesSlides/notesSlide78.xml" ContentType="application/vnd.openxmlformats-officedocument.presentationml.notesSlide+xml"/>
  <Override PartName="/ppt/tags/tag82.xml" ContentType="application/vnd.openxmlformats-officedocument.presentationml.tags+xml"/>
  <Override PartName="/ppt/notesSlides/notesSlide79.xml" ContentType="application/vnd.openxmlformats-officedocument.presentationml.notesSlide+xml"/>
  <Override PartName="/ppt/tags/tag83.xml" ContentType="application/vnd.openxmlformats-officedocument.presentationml.tags+xml"/>
  <Override PartName="/ppt/notesSlides/notesSlide80.xml" ContentType="application/vnd.openxmlformats-officedocument.presentationml.notesSlide+xml"/>
  <Override PartName="/ppt/tags/tag84.xml" ContentType="application/vnd.openxmlformats-officedocument.presentationml.tags+xml"/>
  <Override PartName="/ppt/notesSlides/notesSlide81.xml" ContentType="application/vnd.openxmlformats-officedocument.presentationml.notesSlide+xml"/>
  <Override PartName="/ppt/tags/tag85.xml" ContentType="application/vnd.openxmlformats-officedocument.presentationml.tags+xml"/>
  <Override PartName="/ppt/notesSlides/notesSlide82.xml" ContentType="application/vnd.openxmlformats-officedocument.presentationml.notesSlide+xml"/>
  <Override PartName="/ppt/tags/tag86.xml" ContentType="application/vnd.openxmlformats-officedocument.presentationml.tags+xml"/>
  <Override PartName="/ppt/notesSlides/notesSlide83.xml" ContentType="application/vnd.openxmlformats-officedocument.presentationml.notesSlide+xml"/>
  <Override PartName="/ppt/tags/tag87.xml" ContentType="application/vnd.openxmlformats-officedocument.presentationml.tags+xml"/>
  <Override PartName="/ppt/notesSlides/notesSlide84.xml" ContentType="application/vnd.openxmlformats-officedocument.presentationml.notesSlide+xml"/>
  <Override PartName="/ppt/tags/tag88.xml" ContentType="application/vnd.openxmlformats-officedocument.presentationml.tags+xml"/>
  <Override PartName="/ppt/notesSlides/notesSlide85.xml" ContentType="application/vnd.openxmlformats-officedocument.presentationml.notesSlide+xml"/>
  <Override PartName="/ppt/tags/tag89.xml" ContentType="application/vnd.openxmlformats-officedocument.presentationml.tags+xml"/>
  <Override PartName="/ppt/notesSlides/notesSlide86.xml" ContentType="application/vnd.openxmlformats-officedocument.presentationml.notesSlide+xml"/>
  <Override PartName="/ppt/tags/tag90.xml" ContentType="application/vnd.openxmlformats-officedocument.presentationml.tags+xml"/>
  <Override PartName="/ppt/notesSlides/notesSlide87.xml" ContentType="application/vnd.openxmlformats-officedocument.presentationml.notesSlide+xml"/>
  <Override PartName="/ppt/tags/tag91.xml" ContentType="application/vnd.openxmlformats-officedocument.presentationml.tags+xml"/>
  <Override PartName="/ppt/notesSlides/notesSlide88.xml" ContentType="application/vnd.openxmlformats-officedocument.presentationml.notesSlide+xml"/>
  <Override PartName="/ppt/tags/tag92.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93.xml" ContentType="application/vnd.openxmlformats-officedocument.presentationml.tags+xml"/>
  <Override PartName="/ppt/notesSlides/notesSlide91.xml" ContentType="application/vnd.openxmlformats-officedocument.presentationml.notesSlide+xml"/>
  <Override PartName="/ppt/tags/tag94.xml" ContentType="application/vnd.openxmlformats-officedocument.presentationml.tags+xml"/>
  <Override PartName="/ppt/notesSlides/notesSlide92.xml" ContentType="application/vnd.openxmlformats-officedocument.presentationml.notesSlide+xml"/>
  <Override PartName="/ppt/tags/tag95.xml" ContentType="application/vnd.openxmlformats-officedocument.presentationml.tags+xml"/>
  <Override PartName="/ppt/notesSlides/notesSlide93.xml" ContentType="application/vnd.openxmlformats-officedocument.presentationml.notesSlide+xml"/>
  <Override PartName="/ppt/tags/tag96.xml" ContentType="application/vnd.openxmlformats-officedocument.presentationml.tags+xml"/>
  <Override PartName="/ppt/notesSlides/notesSlide94.xml" ContentType="application/vnd.openxmlformats-officedocument.presentationml.notesSlide+xml"/>
  <Override PartName="/ppt/tags/tag97.xml" ContentType="application/vnd.openxmlformats-officedocument.presentationml.tags+xml"/>
  <Override PartName="/ppt/notesSlides/notesSlide95.xml" ContentType="application/vnd.openxmlformats-officedocument.presentationml.notesSlide+xml"/>
  <Override PartName="/ppt/tags/tag98.xml" ContentType="application/vnd.openxmlformats-officedocument.presentationml.tags+xml"/>
  <Override PartName="/ppt/notesSlides/notesSlide96.xml" ContentType="application/vnd.openxmlformats-officedocument.presentationml.notesSlide+xml"/>
  <Override PartName="/ppt/tags/tag99.xml" ContentType="application/vnd.openxmlformats-officedocument.presentationml.tags+xml"/>
  <Override PartName="/ppt/notesSlides/notesSlide97.xml" ContentType="application/vnd.openxmlformats-officedocument.presentationml.notesSlide+xml"/>
  <Override PartName="/ppt/tags/tag100.xml" ContentType="application/vnd.openxmlformats-officedocument.presentationml.tags+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2"/>
  </p:notesMasterIdLst>
  <p:sldIdLst>
    <p:sldId id="257" r:id="rId5"/>
    <p:sldId id="258" r:id="rId6"/>
    <p:sldId id="282" r:id="rId7"/>
    <p:sldId id="279" r:id="rId8"/>
    <p:sldId id="281" r:id="rId9"/>
    <p:sldId id="286" r:id="rId10"/>
    <p:sldId id="398" r:id="rId11"/>
    <p:sldId id="399" r:id="rId12"/>
    <p:sldId id="400" r:id="rId13"/>
    <p:sldId id="401" r:id="rId14"/>
    <p:sldId id="259" r:id="rId15"/>
    <p:sldId id="426" r:id="rId16"/>
    <p:sldId id="261" r:id="rId17"/>
    <p:sldId id="300" r:id="rId18"/>
    <p:sldId id="292" r:id="rId19"/>
    <p:sldId id="303" r:id="rId20"/>
    <p:sldId id="427" r:id="rId21"/>
    <p:sldId id="305" r:id="rId22"/>
    <p:sldId id="306" r:id="rId23"/>
    <p:sldId id="395" r:id="rId24"/>
    <p:sldId id="396" r:id="rId25"/>
    <p:sldId id="307" r:id="rId26"/>
    <p:sldId id="293" r:id="rId27"/>
    <p:sldId id="291" r:id="rId28"/>
    <p:sldId id="308" r:id="rId29"/>
    <p:sldId id="262" r:id="rId30"/>
    <p:sldId id="309" r:id="rId31"/>
    <p:sldId id="315" r:id="rId32"/>
    <p:sldId id="314" r:id="rId33"/>
    <p:sldId id="313" r:id="rId34"/>
    <p:sldId id="404" r:id="rId35"/>
    <p:sldId id="311" r:id="rId36"/>
    <p:sldId id="263" r:id="rId37"/>
    <p:sldId id="310" r:id="rId38"/>
    <p:sldId id="326" r:id="rId39"/>
    <p:sldId id="329" r:id="rId40"/>
    <p:sldId id="330" r:id="rId41"/>
    <p:sldId id="332" r:id="rId42"/>
    <p:sldId id="331" r:id="rId43"/>
    <p:sldId id="264" r:id="rId44"/>
    <p:sldId id="265" r:id="rId45"/>
    <p:sldId id="323" r:id="rId46"/>
    <p:sldId id="324" r:id="rId47"/>
    <p:sldId id="325" r:id="rId48"/>
    <p:sldId id="295" r:id="rId49"/>
    <p:sldId id="394" r:id="rId50"/>
    <p:sldId id="354" r:id="rId51"/>
    <p:sldId id="335" r:id="rId52"/>
    <p:sldId id="338" r:id="rId53"/>
    <p:sldId id="333" r:id="rId54"/>
    <p:sldId id="267" r:id="rId55"/>
    <p:sldId id="319" r:id="rId56"/>
    <p:sldId id="321" r:id="rId57"/>
    <p:sldId id="322" r:id="rId58"/>
    <p:sldId id="268" r:id="rId59"/>
    <p:sldId id="340" r:id="rId60"/>
    <p:sldId id="405" r:id="rId61"/>
    <p:sldId id="341" r:id="rId62"/>
    <p:sldId id="339" r:id="rId63"/>
    <p:sldId id="369" r:id="rId64"/>
    <p:sldId id="370" r:id="rId65"/>
    <p:sldId id="371" r:id="rId66"/>
    <p:sldId id="372" r:id="rId67"/>
    <p:sldId id="373" r:id="rId68"/>
    <p:sldId id="374" r:id="rId69"/>
    <p:sldId id="375" r:id="rId70"/>
    <p:sldId id="376" r:id="rId71"/>
    <p:sldId id="377" r:id="rId72"/>
    <p:sldId id="378" r:id="rId73"/>
    <p:sldId id="379" r:id="rId74"/>
    <p:sldId id="381" r:id="rId75"/>
    <p:sldId id="411" r:id="rId76"/>
    <p:sldId id="382" r:id="rId77"/>
    <p:sldId id="383" r:id="rId78"/>
    <p:sldId id="412" r:id="rId79"/>
    <p:sldId id="390" r:id="rId80"/>
    <p:sldId id="386" r:id="rId81"/>
    <p:sldId id="384" r:id="rId82"/>
    <p:sldId id="387" r:id="rId83"/>
    <p:sldId id="355" r:id="rId84"/>
    <p:sldId id="269" r:id="rId85"/>
    <p:sldId id="342" r:id="rId86"/>
    <p:sldId id="343" r:id="rId87"/>
    <p:sldId id="270" r:id="rId88"/>
    <p:sldId id="351" r:id="rId89"/>
    <p:sldId id="352" r:id="rId90"/>
    <p:sldId id="353" r:id="rId91"/>
    <p:sldId id="271" r:id="rId92"/>
    <p:sldId id="344" r:id="rId93"/>
    <p:sldId id="345" r:id="rId94"/>
    <p:sldId id="346" r:id="rId95"/>
    <p:sldId id="272" r:id="rId96"/>
    <p:sldId id="348" r:id="rId97"/>
    <p:sldId id="349" r:id="rId98"/>
    <p:sldId id="273" r:id="rId99"/>
    <p:sldId id="350" r:id="rId100"/>
    <p:sldId id="413" r:id="rId101"/>
    <p:sldId id="418" r:id="rId102"/>
    <p:sldId id="419" r:id="rId103"/>
    <p:sldId id="420" r:id="rId104"/>
    <p:sldId id="421" r:id="rId105"/>
    <p:sldId id="422" r:id="rId106"/>
    <p:sldId id="356" r:id="rId107"/>
    <p:sldId id="358" r:id="rId108"/>
    <p:sldId id="423" r:id="rId109"/>
    <p:sldId id="424" r:id="rId110"/>
    <p:sldId id="425" r:id="rId111"/>
  </p:sldIdLst>
  <p:sldSz cx="12192000" cy="6858000"/>
  <p:notesSz cx="6858000" cy="9144000"/>
  <p:custDataLst>
    <p:tags r:id="rId1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Bobbie" initials="RB" lastIdx="22" clrIdx="0">
    <p:extLst>
      <p:ext uri="{19B8F6BF-5375-455C-9EA6-DF929625EA0E}">
        <p15:presenceInfo xmlns:p15="http://schemas.microsoft.com/office/powerpoint/2012/main" userId="S::Bobbie.Rose@ucsf.edu::9bf782f8-0cdd-4721-9a04-4b50acc5cf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003473"/>
    <a:srgbClr val="FEF5D4"/>
    <a:srgbClr val="FFFFFF"/>
    <a:srgbClr val="F7941E"/>
    <a:srgbClr val="8DC63F"/>
    <a:srgbClr val="D90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787" autoAdjust="0"/>
    <p:restoredTop sz="81765" autoAdjust="0"/>
  </p:normalViewPr>
  <p:slideViewPr>
    <p:cSldViewPr>
      <p:cViewPr varScale="1">
        <p:scale>
          <a:sx n="59" d="100"/>
          <a:sy n="59" d="100"/>
        </p:scale>
        <p:origin x="68" y="1096"/>
      </p:cViewPr>
      <p:guideLst>
        <p:guide orient="horz" pos="2160"/>
        <p:guide pos="3840"/>
      </p:guideLst>
    </p:cSldViewPr>
  </p:slideViewPr>
  <p:notesTextViewPr>
    <p:cViewPr>
      <p:scale>
        <a:sx n="1" d="1"/>
        <a:sy n="1" d="1"/>
      </p:scale>
      <p:origin x="0" y="0"/>
    </p:cViewPr>
  </p:notesTextViewPr>
  <p:sorterViewPr>
    <p:cViewPr>
      <p:scale>
        <a:sx n="100" d="100"/>
        <a:sy n="100" d="100"/>
      </p:scale>
      <p:origin x="0" y="-172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gs" Target="tags/tag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E85079-9ACE-4E6D-A75A-D71805261FB9}" type="datetimeFigureOut">
              <a:rPr lang="en-US" smtClean="0"/>
              <a:t>12/11/2023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D93EC3-2D65-4DD9-A32A-8DC841B0B660}" type="slidenum">
              <a:rPr lang="en-US" smtClean="0"/>
              <a:t>‹#›</a:t>
            </a:fld>
            <a:endParaRPr lang="en-US"/>
          </a:p>
        </p:txBody>
      </p:sp>
    </p:spTree>
    <p:extLst>
      <p:ext uri="{BB962C8B-B14F-4D97-AF65-F5344CB8AC3E}">
        <p14:creationId xmlns:p14="http://schemas.microsoft.com/office/powerpoint/2010/main" val="25212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epa.gov/lead/lead-renovation-repair-and-painting-progra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Departamento de Servicios Sociales de California</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a:t>
            </a:fld>
            <a:endParaRPr lang="en-US"/>
          </a:p>
        </p:txBody>
      </p:sp>
    </p:spTree>
    <p:extLst>
      <p:ext uri="{BB962C8B-B14F-4D97-AF65-F5344CB8AC3E}">
        <p14:creationId xmlns:p14="http://schemas.microsoft.com/office/powerpoint/2010/main" val="155581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Ahora, hablaremos acerca de cada uno de estos temas más</a:t>
            </a:r>
            <a:r>
              <a:rPr lang="es-ES" baseline="0" noProof="0" dirty="0"/>
              <a:t> detalladamente</a:t>
            </a:r>
            <a:r>
              <a:rPr lang="es-ES" noProof="0" dirty="0"/>
              <a:t>.</a:t>
            </a:r>
          </a:p>
        </p:txBody>
      </p:sp>
      <p:sp>
        <p:nvSpPr>
          <p:cNvPr id="4" name="Slide Number Placeholder 3"/>
          <p:cNvSpPr>
            <a:spLocks noGrp="1"/>
          </p:cNvSpPr>
          <p:nvPr>
            <p:ph type="sldNum" sz="quarter" idx="10"/>
          </p:nvPr>
        </p:nvSpPr>
        <p:spPr/>
        <p:txBody>
          <a:bodyPr/>
          <a:lstStyle/>
          <a:p>
            <a:fld id="{A4D93EC3-2D65-4DD9-A32A-8DC841B0B660}" type="slidenum">
              <a:rPr lang="en-US" smtClean="0"/>
              <a:t>11</a:t>
            </a:fld>
            <a:endParaRPr lang="en-US"/>
          </a:p>
        </p:txBody>
      </p:sp>
    </p:spTree>
    <p:extLst>
      <p:ext uri="{BB962C8B-B14F-4D97-AF65-F5344CB8AC3E}">
        <p14:creationId xmlns:p14="http://schemas.microsoft.com/office/powerpoint/2010/main" val="3268475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supervisión activa significa que siempre está observando para que pueda intervenir rápidamente para evitar daños a un niño. Adaptado de Head </a:t>
            </a:r>
            <a:r>
              <a:rPr lang="es-ES" dirty="0" err="1"/>
              <a:t>Start</a:t>
            </a:r>
            <a:r>
              <a:rPr lang="es-ES" dirty="0"/>
              <a:t> Active </a:t>
            </a:r>
            <a:r>
              <a:rPr lang="es-ES" dirty="0" err="1"/>
              <a:t>Supervision</a:t>
            </a:r>
            <a:r>
              <a:rPr lang="es-ES" dirty="0"/>
              <a:t>.</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93EC3-2D65-4DD9-A32A-8DC841B0B6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5206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Es un evento verdaderamente trágico cuando un bebé aparentemente sano muere súbita e inesperadamente. Y cuando la muerte ocurre en un programa de cuidado infantil, esto puede ser devastador; no solo para la familia del niño, sino también para el proveedor de cuidado infantil y otras familias en el programa. Las prácticas seguras para dormir a los bebés y los entornos reducen el riesgo del síndrome de muerte infantil súbita (SIDS) y otras muertes infantiles relacionadas con el sueño.</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13</a:t>
            </a:fld>
            <a:endParaRPr lang="en-US"/>
          </a:p>
        </p:txBody>
      </p:sp>
    </p:spTree>
    <p:extLst>
      <p:ext uri="{BB962C8B-B14F-4D97-AF65-F5344CB8AC3E}">
        <p14:creationId xmlns:p14="http://schemas.microsoft.com/office/powerpoint/2010/main" val="4075450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14</a:t>
            </a:fld>
            <a:endParaRPr lang="en-US"/>
          </a:p>
        </p:txBody>
      </p:sp>
    </p:spTree>
    <p:extLst>
      <p:ext uri="{BB962C8B-B14F-4D97-AF65-F5344CB8AC3E}">
        <p14:creationId xmlns:p14="http://schemas.microsoft.com/office/powerpoint/2010/main" val="315813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baseline="0" noProof="0" dirty="0"/>
              <a:t>Así es como luce un ambiente seguro para dormir. </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15</a:t>
            </a:fld>
            <a:endParaRPr lang="en-US"/>
          </a:p>
        </p:txBody>
      </p:sp>
    </p:spTree>
    <p:extLst>
      <p:ext uri="{BB962C8B-B14F-4D97-AF65-F5344CB8AC3E}">
        <p14:creationId xmlns:p14="http://schemas.microsoft.com/office/powerpoint/2010/main" val="2266888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Las siguientes diapositivas</a:t>
            </a:r>
            <a:r>
              <a:rPr lang="es-ES" baseline="0" noProof="0" dirty="0"/>
              <a:t> dan detalles de las recomendaciones para dormir de manera segura en lugares de cuidado infantil.</a:t>
            </a:r>
          </a:p>
        </p:txBody>
      </p:sp>
      <p:sp>
        <p:nvSpPr>
          <p:cNvPr id="4" name="Slide Number Placeholder 3"/>
          <p:cNvSpPr>
            <a:spLocks noGrp="1"/>
          </p:cNvSpPr>
          <p:nvPr>
            <p:ph type="sldNum" sz="quarter" idx="10"/>
          </p:nvPr>
        </p:nvSpPr>
        <p:spPr/>
        <p:txBody>
          <a:bodyPr/>
          <a:lstStyle/>
          <a:p>
            <a:fld id="{A4D93EC3-2D65-4DD9-A32A-8DC841B0B660}" type="slidenum">
              <a:rPr lang="en-US" smtClean="0"/>
              <a:t>16</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highlight>
                  <a:srgbClr val="FFFF00"/>
                </a:highlight>
              </a:rPr>
              <a:t>Providers who want to dress an infant in a sleep sack need to apply to their Child Care Licensing Regional Office for a waiver.  Contact your Licensing Analyst for more information on how to request a waiver.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Sueno</a:t>
            </a:r>
            <a:r>
              <a:rPr lang="en-US" dirty="0"/>
              <a:t> Seguro: </a:t>
            </a:r>
            <a:r>
              <a:rPr lang="en-US" dirty="0" err="1"/>
              <a:t>Preguntas</a:t>
            </a:r>
            <a:r>
              <a:rPr lang="en-US" dirty="0"/>
              <a:t> </a:t>
            </a:r>
            <a:r>
              <a:rPr lang="en-US" dirty="0" err="1"/>
              <a:t>Frecuentes</a:t>
            </a:r>
            <a:r>
              <a:rPr lang="en-US" dirty="0"/>
              <a:t>: https://www.cdss.ca.gov/Portals/9/CCLD/CCP%20Documents/Safe_Sleep_FAQs_June_21_Spanish.pdf</a:t>
            </a:r>
          </a:p>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17</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18</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19</a:t>
            </a:fld>
            <a:endParaRPr lang="en-US"/>
          </a:p>
        </p:txBody>
      </p:sp>
    </p:spTree>
    <p:extLst>
      <p:ext uri="{BB962C8B-B14F-4D97-AF65-F5344CB8AC3E}">
        <p14:creationId xmlns:p14="http://schemas.microsoft.com/office/powerpoint/2010/main" val="63798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s-ES" dirty="0"/>
              <a:t>REQUISITOS ESPECÍFICOS DEL HOGAR DE CUIDADO INFANTIL </a:t>
            </a:r>
            <a:r>
              <a:rPr lang="es-ES" dirty="0" err="1"/>
              <a:t>FAMILIARSi</a:t>
            </a:r>
            <a:r>
              <a:rPr lang="es-ES" dirty="0"/>
              <a:t> un bebé duerme en una habitación separada de donde está estacionado el proveedor, la puerta de la habitación en la que duerme el bebé debe permanecer abierta en todo momento. •El proveedor deberá poder observar visualmente al bebé sin mover la puerta. •El proveedor deberá estar lo suficientemente cerca del bebé dormido para poder escucharlo despertarse.</a:t>
            </a:r>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21</a:t>
            </a:fld>
            <a:endParaRPr lang="en-US"/>
          </a:p>
        </p:txBody>
      </p:sp>
    </p:spTree>
    <p:extLst>
      <p:ext uri="{BB962C8B-B14F-4D97-AF65-F5344CB8AC3E}">
        <p14:creationId xmlns:p14="http://schemas.microsoft.com/office/powerpoint/2010/main" val="347942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Las lesiones ocurren por lo general debido a una combinación de condiciones </a:t>
            </a:r>
            <a:r>
              <a:rPr lang="es-ES" sz="1200" b="0" i="0" u="none" strike="noStrike" kern="1200" baseline="0" noProof="0" dirty="0">
                <a:solidFill>
                  <a:srgbClr val="FF0000"/>
                </a:solidFill>
                <a:latin typeface="+mn-lt"/>
                <a:ea typeface="+mn-ea"/>
                <a:cs typeface="+mn-cs"/>
              </a:rPr>
              <a:t>poco</a:t>
            </a:r>
            <a:r>
              <a:rPr lang="es-ES" sz="1200" b="0" i="0" u="none" strike="noStrike" kern="1200" baseline="0" noProof="0" dirty="0">
                <a:solidFill>
                  <a:schemeClr val="tx1"/>
                </a:solidFill>
                <a:latin typeface="+mn-lt"/>
                <a:ea typeface="+mn-ea"/>
                <a:cs typeface="+mn-cs"/>
              </a:rPr>
              <a:t> seguras y supervisión, así como a la participación de los niños en actividades que no son adecuadas desde el punto de vista del desarrollo. Entre las estrategias para la prevención de las lesiones se incluyen las siguientes:</a:t>
            </a:r>
          </a:p>
          <a:p>
            <a:r>
              <a:rPr lang="es-ES" sz="1200" b="0" i="0" u="none" strike="noStrike" kern="1200" baseline="0" noProof="0" dirty="0">
                <a:solidFill>
                  <a:schemeClr val="tx1"/>
                </a:solidFill>
                <a:latin typeface="+mn-lt"/>
                <a:ea typeface="+mn-ea"/>
                <a:cs typeface="+mn-cs"/>
              </a:rPr>
              <a:t>• Llevar a cabo revisiones de seguridad con regularidad para identificar peligros.</a:t>
            </a:r>
          </a:p>
          <a:p>
            <a:r>
              <a:rPr lang="es-ES" sz="1200" b="0" i="0" u="none" strike="noStrike" kern="1200" baseline="0" noProof="0" dirty="0">
                <a:solidFill>
                  <a:schemeClr val="tx1"/>
                </a:solidFill>
                <a:latin typeface="+mn-lt"/>
                <a:ea typeface="+mn-ea"/>
                <a:cs typeface="+mn-cs"/>
              </a:rPr>
              <a:t>• Modificar el entorno para reducir peligros.</a:t>
            </a:r>
          </a:p>
          <a:p>
            <a:r>
              <a:rPr lang="es-ES" sz="1200" b="0" i="0" u="none" strike="noStrike" kern="1200" baseline="0" noProof="0" dirty="0">
                <a:solidFill>
                  <a:schemeClr val="tx1"/>
                </a:solidFill>
                <a:latin typeface="+mn-lt"/>
                <a:ea typeface="+mn-ea"/>
                <a:cs typeface="+mn-cs"/>
              </a:rPr>
              <a:t>• Supervisar a los niños.</a:t>
            </a:r>
          </a:p>
          <a:p>
            <a:r>
              <a:rPr lang="es-ES" sz="1200" b="0" i="0" u="none" strike="noStrike" kern="1200" baseline="0" noProof="0" dirty="0">
                <a:solidFill>
                  <a:schemeClr val="tx1"/>
                </a:solidFill>
                <a:latin typeface="+mn-lt"/>
                <a:ea typeface="+mn-ea"/>
                <a:cs typeface="+mn-cs"/>
              </a:rPr>
              <a:t>• Establecer y hacer cumplir las reglas para las actividades (en interiores y al aire libre).</a:t>
            </a:r>
          </a:p>
          <a:p>
            <a:r>
              <a:rPr lang="es-ES" sz="1200" b="0" i="0" u="none" strike="noStrike" kern="1200" baseline="0" noProof="0" dirty="0">
                <a:solidFill>
                  <a:schemeClr val="tx1"/>
                </a:solidFill>
                <a:latin typeface="+mn-lt"/>
                <a:ea typeface="+mn-ea"/>
                <a:cs typeface="+mn-cs"/>
              </a:rPr>
              <a:t>• Educar a los niños, padres y empleados acerca de la prevención de lesiones.</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2</a:t>
            </a:fld>
            <a:endParaRPr lang="en-US"/>
          </a:p>
        </p:txBody>
      </p:sp>
    </p:spTree>
    <p:extLst>
      <p:ext uri="{BB962C8B-B14F-4D97-AF65-F5344CB8AC3E}">
        <p14:creationId xmlns:p14="http://schemas.microsoft.com/office/powerpoint/2010/main" val="4120849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22</a:t>
            </a:fld>
            <a:endParaRPr lang="en-US"/>
          </a:p>
        </p:txBody>
      </p:sp>
    </p:spTree>
    <p:extLst>
      <p:ext uri="{BB962C8B-B14F-4D97-AF65-F5344CB8AC3E}">
        <p14:creationId xmlns:p14="http://schemas.microsoft.com/office/powerpoint/2010/main" val="3825160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Los bebés que pasan todo su tiempo de espaldas en asientos infantiles para auto, columpios y sillas altas para comer corren el riesgo de desarrollar retrasos motrices.  Asegúrese de que los bebés pasen tiempo de pancita supervisado cuando estén despiertos, a fin de que puedan crecer fuertes.</a:t>
            </a:r>
          </a:p>
        </p:txBody>
      </p:sp>
      <p:sp>
        <p:nvSpPr>
          <p:cNvPr id="4" name="Slide Number Placeholder 3"/>
          <p:cNvSpPr>
            <a:spLocks noGrp="1"/>
          </p:cNvSpPr>
          <p:nvPr>
            <p:ph type="sldNum" sz="quarter" idx="10"/>
          </p:nvPr>
        </p:nvSpPr>
        <p:spPr/>
        <p:txBody>
          <a:bodyPr/>
          <a:lstStyle/>
          <a:p>
            <a:fld id="{A4D93EC3-2D65-4DD9-A32A-8DC841B0B660}" type="slidenum">
              <a:rPr lang="en-US" smtClean="0"/>
              <a:t>23</a:t>
            </a:fld>
            <a:endParaRPr lang="en-US"/>
          </a:p>
        </p:txBody>
      </p:sp>
    </p:spTree>
    <p:extLst>
      <p:ext uri="{BB962C8B-B14F-4D97-AF65-F5344CB8AC3E}">
        <p14:creationId xmlns:p14="http://schemas.microsoft.com/office/powerpoint/2010/main" val="1124359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A algunas personas les preocupa que un bebé se atragante mientras duerme boca arriba. </a:t>
            </a:r>
            <a:r>
              <a:rPr lang="es-ES" baseline="0" noProof="0" dirty="0"/>
              <a:t>Este dibujo muestra cómo la tráquea está encima del esófago cuando los bebés están boca arriba. Esto hace muy improbable que el bebé se atragante con el vómito.</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24</a:t>
            </a:fld>
            <a:endParaRPr lang="en-US"/>
          </a:p>
        </p:txBody>
      </p:sp>
    </p:spTree>
    <p:extLst>
      <p:ext uri="{BB962C8B-B14F-4D97-AF65-F5344CB8AC3E}">
        <p14:creationId xmlns:p14="http://schemas.microsoft.com/office/powerpoint/2010/main" val="1669859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baseline="0" noProof="0" dirty="0"/>
              <a:t>Use el modelo de bebé para mostrar a un bebé en un saco para dormir posicionado boca arriba. </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25</a:t>
            </a:fld>
            <a:endParaRPr lang="en-US"/>
          </a:p>
        </p:txBody>
      </p:sp>
    </p:spTree>
    <p:extLst>
      <p:ext uri="{BB962C8B-B14F-4D97-AF65-F5344CB8AC3E}">
        <p14:creationId xmlns:p14="http://schemas.microsoft.com/office/powerpoint/2010/main" val="870694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Definiciones.</a:t>
            </a:r>
            <a:r>
              <a:rPr lang="es-ES" baseline="0" noProof="0" dirty="0"/>
              <a:t> Un traumatismo cerebral abusivo puede variar de leve a grave y tiene consecuencias graves a largo plazo.</a:t>
            </a:r>
          </a:p>
          <a:p>
            <a:r>
              <a:rPr lang="es-ES" baseline="0" noProof="0" dirty="0"/>
              <a:t>Demostrar usando el bebé modelo. Mostrar cómo el cerebro puede golpearse contra el cráneo cuando a un bebé se le zarandea.</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26</a:t>
            </a:fld>
            <a:endParaRPr lang="en-US"/>
          </a:p>
        </p:txBody>
      </p:sp>
    </p:spTree>
    <p:extLst>
      <p:ext uri="{BB962C8B-B14F-4D97-AF65-F5344CB8AC3E}">
        <p14:creationId xmlns:p14="http://schemas.microsoft.com/office/powerpoint/2010/main" val="2280741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Los bebés son especialmente vulnerables al traumatismo cerebral abusivo. Sus cerebros y cráneos frágiles están desarrollándose rápidamente, y un impacto repentino puede causar una lesión irreversible.</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27</a:t>
            </a:fld>
            <a:endParaRPr lang="en-US"/>
          </a:p>
        </p:txBody>
      </p:sp>
    </p:spTree>
    <p:extLst>
      <p:ext uri="{BB962C8B-B14F-4D97-AF65-F5344CB8AC3E}">
        <p14:creationId xmlns:p14="http://schemas.microsoft.com/office/powerpoint/2010/main" val="743448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28</a:t>
            </a:fld>
            <a:endParaRPr lang="en-US"/>
          </a:p>
        </p:txBody>
      </p:sp>
    </p:spTree>
    <p:extLst>
      <p:ext uri="{BB962C8B-B14F-4D97-AF65-F5344CB8AC3E}">
        <p14:creationId xmlns:p14="http://schemas.microsoft.com/office/powerpoint/2010/main" val="524731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29</a:t>
            </a:fld>
            <a:endParaRPr lang="en-US"/>
          </a:p>
        </p:txBody>
      </p:sp>
    </p:spTree>
    <p:extLst>
      <p:ext uri="{BB962C8B-B14F-4D97-AF65-F5344CB8AC3E}">
        <p14:creationId xmlns:p14="http://schemas.microsoft.com/office/powerpoint/2010/main" val="903174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Si necesita alejarse de un bebé llorón, las siguientes opciones son aceptables según los Reglamentos del Otorgamiento de Licencias para el Cuidado Infantil de California para los proveedores que podrían estar solos en guarderías infantiles en el hogar:</a:t>
            </a:r>
          </a:p>
          <a:p>
            <a:r>
              <a:rPr lang="es-ES" sz="1200" b="0" i="0" u="none" strike="noStrike" kern="1200" baseline="0" noProof="0" dirty="0">
                <a:solidFill>
                  <a:schemeClr val="tx1"/>
                </a:solidFill>
                <a:latin typeface="+mn-lt"/>
                <a:ea typeface="+mn-ea"/>
                <a:cs typeface="+mn-cs"/>
              </a:rPr>
              <a:t>• El proveedor de cuidado infantil podría designar a un proveedor sustituto autorizado que pueda proveer ayuda a un proveedor de cuidado infantil que se sienta estresado por el llanto de un bebé. Es apropiado pedirle ayuda a alguien para que ayude a cuidar a un niño llorón mientras el proveedor del cuidado toma un descanso. En un centro de cuidado infantil con licencia, los únicos sustitutos aceptables son aquellos que hayan aprobado la toma de huellas dactilares y que satisfagan todos los requisitos necesarios establecidos por el Título 22 y el Código de Salud y Seguridad.</a:t>
            </a:r>
          </a:p>
          <a:p>
            <a:r>
              <a:rPr lang="es-ES" sz="1200" b="0" i="0" u="none" strike="noStrike" kern="1200" baseline="0" noProof="0" dirty="0">
                <a:solidFill>
                  <a:schemeClr val="tx1"/>
                </a:solidFill>
                <a:latin typeface="+mn-lt"/>
                <a:ea typeface="+mn-ea"/>
                <a:cs typeface="+mn-cs"/>
              </a:rPr>
              <a:t>• El padre/madre/tutor podría designar un contacto de emergencia, aparte de él o ella mismo/a, al que puede llamarse si el llanto de un bebé es alarmante.</a:t>
            </a:r>
          </a:p>
          <a:p>
            <a:r>
              <a:rPr lang="es-ES" sz="1200" b="0" i="0" u="none" strike="noStrike" kern="1200" baseline="0" noProof="0" dirty="0">
                <a:solidFill>
                  <a:schemeClr val="tx1"/>
                </a:solidFill>
                <a:latin typeface="+mn-lt"/>
                <a:ea typeface="+mn-ea"/>
                <a:cs typeface="+mn-cs"/>
              </a:rPr>
              <a:t>• Si un proveedor de cuidado infantil se da cuenta que el llanto de un bebé es un detonante para reacciones de estrés negativas, considere no proporcionar cuidado de bebés.</a:t>
            </a:r>
          </a:p>
          <a:p>
            <a:r>
              <a:rPr lang="es-ES" dirty="0"/>
              <a:t>Recuerde: nunca está bien sacudir o golpear a un niño.</a:t>
            </a:r>
            <a:endParaRPr lang="es-ES" noProof="0" dirty="0"/>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30</a:t>
            </a:fld>
            <a:endParaRPr lang="en-US"/>
          </a:p>
        </p:txBody>
      </p:sp>
    </p:spTree>
    <p:extLst>
      <p:ext uri="{BB962C8B-B14F-4D97-AF65-F5344CB8AC3E}">
        <p14:creationId xmlns:p14="http://schemas.microsoft.com/office/powerpoint/2010/main" val="1355850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Un proveedor de cuidado infantil podría ser el primero en percatarse si un bebé ha sufrido traumatismo abusivo en la cabeza. En muchos casos, no hay síntoma alguno, pero es importante estar alerta y responder para que el niño pueda recibir atención médica. </a:t>
            </a:r>
            <a:r>
              <a:rPr lang="es-ES" sz="1200" dirty="0">
                <a:effectLst/>
                <a:latin typeface="Calibri" panose="020F0502020204030204" pitchFamily="34" charset="0"/>
                <a:ea typeface="Times New Roman" panose="02020603050405020304" pitchFamily="18" charset="0"/>
              </a:rPr>
              <a:t>Proporcione primeros auxilios y llame al 9-1-1 si hay signos de traumatismo craneoencefálico grave por abuso.</a:t>
            </a:r>
            <a:endParaRPr lang="es-ES" sz="1200" b="0" i="0" u="none" strike="noStrike" kern="1200" baseline="0" noProof="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4D93EC3-2D65-4DD9-A32A-8DC841B0B660}" type="slidenum">
              <a:rPr lang="en-US" smtClean="0"/>
              <a:t>32</a:t>
            </a:fld>
            <a:endParaRPr lang="en-US"/>
          </a:p>
        </p:txBody>
      </p:sp>
    </p:spTree>
    <p:extLst>
      <p:ext uri="{BB962C8B-B14F-4D97-AF65-F5344CB8AC3E}">
        <p14:creationId xmlns:p14="http://schemas.microsoft.com/office/powerpoint/2010/main" val="327188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3</a:t>
            </a:fld>
            <a:endParaRPr lang="en-US"/>
          </a:p>
        </p:txBody>
      </p:sp>
    </p:spTree>
    <p:extLst>
      <p:ext uri="{BB962C8B-B14F-4D97-AF65-F5344CB8AC3E}">
        <p14:creationId xmlns:p14="http://schemas.microsoft.com/office/powerpoint/2010/main" val="1121278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Incluso lo que parece ser un leve golpe a la cabeza puede ser grave. Los niños que se estén recuperando de una conmoción podrían necesitar ajustes a sus actividade</a:t>
            </a:r>
            <a:r>
              <a:rPr lang="es-ES" baseline="0" noProof="0" dirty="0"/>
              <a:t>s. </a:t>
            </a:r>
            <a:endParaRPr lang="es-ES" noProof="0" dirty="0"/>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33</a:t>
            </a:fld>
            <a:endParaRPr lang="en-US"/>
          </a:p>
        </p:txBody>
      </p:sp>
    </p:spTree>
    <p:extLst>
      <p:ext uri="{BB962C8B-B14F-4D97-AF65-F5344CB8AC3E}">
        <p14:creationId xmlns:p14="http://schemas.microsoft.com/office/powerpoint/2010/main" val="1228471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34</a:t>
            </a:fld>
            <a:endParaRPr lang="en-US"/>
          </a:p>
        </p:txBody>
      </p:sp>
    </p:spTree>
    <p:extLst>
      <p:ext uri="{BB962C8B-B14F-4D97-AF65-F5344CB8AC3E}">
        <p14:creationId xmlns:p14="http://schemas.microsoft.com/office/powerpoint/2010/main" val="2158572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Referirse a la nota de salud y seguridad del CCHP </a:t>
            </a:r>
            <a:r>
              <a:rPr lang="es-ES" sz="1200" b="0" i="1" u="none" strike="noStrike" kern="1200" baseline="0" noProof="0" dirty="0">
                <a:solidFill>
                  <a:schemeClr val="tx1"/>
                </a:solidFill>
                <a:latin typeface="+mn-lt"/>
                <a:ea typeface="+mn-ea"/>
                <a:cs typeface="+mn-cs"/>
              </a:rPr>
              <a:t>Prevención de maltrato infantil</a:t>
            </a:r>
            <a:endParaRPr lang="es-ES" i="1"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35</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En el </a:t>
            </a:r>
            <a:r>
              <a:rPr lang="es-ES" sz="1200" b="0" i="1" u="none" strike="noStrike" kern="1200" baseline="0" noProof="0" dirty="0">
                <a:solidFill>
                  <a:schemeClr val="tx1"/>
                </a:solidFill>
                <a:latin typeface="+mn-lt"/>
                <a:ea typeface="+mn-ea"/>
                <a:cs typeface="+mn-cs"/>
              </a:rPr>
              <a:t>maltrato físico</a:t>
            </a:r>
            <a:r>
              <a:rPr lang="es-ES" sz="1200" b="0" i="0" u="none" strike="noStrike" kern="1200" baseline="0" noProof="0" dirty="0">
                <a:solidFill>
                  <a:schemeClr val="tx1"/>
                </a:solidFill>
                <a:latin typeface="+mn-lt"/>
                <a:ea typeface="+mn-ea"/>
                <a:cs typeface="+mn-cs"/>
              </a:rPr>
              <a:t>, a los niños se les abofetea, golpea, patea o empuja, o se les lanzan objetos, que causan heridas, huesos rotos u otras lesiones. El maltrato físico grave puede causar lesiones mayores, daño físico o emocional permanente, o incluso la muerte. </a:t>
            </a:r>
            <a:r>
              <a:rPr lang="es-ES" sz="1200" b="0" i="1" u="none" strike="noStrike" kern="1200" baseline="0" noProof="0" dirty="0">
                <a:solidFill>
                  <a:schemeClr val="tx1"/>
                </a:solidFill>
                <a:latin typeface="+mn-lt"/>
                <a:ea typeface="+mn-ea"/>
                <a:cs typeface="+mn-cs"/>
              </a:rPr>
              <a:t>La agresión sexual </a:t>
            </a:r>
            <a:r>
              <a:rPr lang="es-ES" sz="1200" b="0" i="0" u="none" strike="noStrike" kern="1200" baseline="0" noProof="0" dirty="0">
                <a:solidFill>
                  <a:schemeClr val="tx1"/>
                </a:solidFill>
                <a:latin typeface="+mn-lt"/>
                <a:ea typeface="+mn-ea"/>
                <a:cs typeface="+mn-cs"/>
              </a:rPr>
              <a:t>incluye una amplia gama de conductas sexuales, entre las que se incluyen el manoseo, masturbación, coito o que implica a niños en pornografía. </a:t>
            </a:r>
            <a:r>
              <a:rPr lang="es-ES" sz="1200" b="0" i="1" u="none" strike="noStrike" kern="1200" baseline="0" noProof="0" dirty="0">
                <a:solidFill>
                  <a:schemeClr val="tx1"/>
                </a:solidFill>
                <a:latin typeface="+mn-lt"/>
                <a:ea typeface="+mn-ea"/>
                <a:cs typeface="+mn-cs"/>
              </a:rPr>
              <a:t>El maltrato emocional </a:t>
            </a:r>
            <a:r>
              <a:rPr lang="es-ES" sz="1200" b="0" i="0" u="none" strike="noStrike" kern="1200" baseline="0" noProof="0" dirty="0">
                <a:solidFill>
                  <a:schemeClr val="tx1"/>
                </a:solidFill>
                <a:latin typeface="+mn-lt"/>
                <a:ea typeface="+mn-ea"/>
                <a:cs typeface="+mn-cs"/>
              </a:rPr>
              <a:t>incluye la humillación, deshonra u otros actos que se llevan a cabo con el tiempo que aterran o asustan al niño. </a:t>
            </a:r>
            <a:r>
              <a:rPr lang="es-ES" sz="1200" b="0" i="1" u="none" strike="noStrike" kern="1200" baseline="0" noProof="0" dirty="0">
                <a:solidFill>
                  <a:schemeClr val="tx1"/>
                </a:solidFill>
                <a:latin typeface="+mn-lt"/>
                <a:ea typeface="+mn-ea"/>
                <a:cs typeface="+mn-cs"/>
              </a:rPr>
              <a:t>El descuido </a:t>
            </a:r>
            <a:r>
              <a:rPr lang="es-ES" sz="1200" b="0" i="0" u="none" strike="noStrike" kern="1200" baseline="0" noProof="0" dirty="0">
                <a:solidFill>
                  <a:schemeClr val="tx1"/>
                </a:solidFill>
                <a:latin typeface="+mn-lt"/>
                <a:ea typeface="+mn-ea"/>
                <a:cs typeface="+mn-cs"/>
              </a:rPr>
              <a:t>significa</a:t>
            </a:r>
            <a:r>
              <a:rPr lang="es-ES" sz="1200" b="0" i="1" u="none" strike="noStrike" kern="1200" baseline="0" noProof="0" dirty="0">
                <a:solidFill>
                  <a:schemeClr val="tx1"/>
                </a:solidFill>
                <a:latin typeface="+mn-lt"/>
                <a:ea typeface="+mn-ea"/>
                <a:cs typeface="+mn-cs"/>
              </a:rPr>
              <a:t> </a:t>
            </a:r>
            <a:r>
              <a:rPr lang="es-ES" sz="1200" b="0" i="0" u="none" strike="noStrike" kern="1200" baseline="0" noProof="0" dirty="0">
                <a:solidFill>
                  <a:schemeClr val="tx1"/>
                </a:solidFill>
                <a:latin typeface="+mn-lt"/>
                <a:ea typeface="+mn-ea"/>
                <a:cs typeface="+mn-cs"/>
              </a:rPr>
              <a:t>no alimentar ni satisfacer las necesidades básicas de un niño o no supervisar a un niño adecuadamente.</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36</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solidFill>
                  <a:srgbClr val="F7941E"/>
                </a:solidFill>
              </a:rPr>
              <a:t>Usted podría ser la fuente más grande de apoyo e información para las familias, y establecer el sentido de comunidad con otras familias proporciona apoyo adicional</a:t>
            </a:r>
            <a:r>
              <a:rPr lang="es-ES" baseline="0" noProof="0" dirty="0">
                <a:solidFill>
                  <a:srgbClr val="F7941E"/>
                </a:solidFill>
              </a:rPr>
              <a:t>. </a:t>
            </a:r>
            <a:endParaRPr lang="es-ES" noProof="0" dirty="0">
              <a:solidFill>
                <a:srgbClr val="F7941E"/>
              </a:solidFill>
            </a:endParaRPr>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37</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Los recursos en la comunidad incluyen</a:t>
            </a:r>
            <a:r>
              <a:rPr lang="es-ES" baseline="0" noProof="0" dirty="0"/>
              <a:t>: </a:t>
            </a:r>
            <a:r>
              <a:rPr lang="es-ES" baseline="0" noProof="0" dirty="0" err="1"/>
              <a:t>First</a:t>
            </a:r>
            <a:r>
              <a:rPr lang="es-ES" baseline="0" noProof="0" dirty="0"/>
              <a:t> 5 local, Departamento de Salud local, Servicios Sociales locales (Servicios de Protección Infantil), líneas de ayuda, servicios de salud mental, escuelas y bibliotecas locales.</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38</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Es posible que usted sea la primera persona que sospeche maltrato y descuido. Los proveedores</a:t>
            </a:r>
            <a:r>
              <a:rPr lang="es-ES" baseline="0" noProof="0" dirty="0"/>
              <a:t> de cuidado infantil son informantes obligatorios y deben denunciar el maltrato infantil conocido o sospechado a fin de proteger al niño. </a:t>
            </a:r>
            <a:r>
              <a:rPr lang="es-ES" noProof="0" dirty="0"/>
              <a:t>CPS investigará la situación y proporcionará ayuda y servicios al niño y a la</a:t>
            </a:r>
            <a:r>
              <a:rPr lang="es-ES" baseline="0" noProof="0" dirty="0"/>
              <a:t> familia según se necesite. </a:t>
            </a:r>
          </a:p>
          <a:p>
            <a:pPr marL="0" marR="0" indent="0" algn="l" defTabSz="914400" rtl="0" eaLnBrk="1" fontAlgn="auto" latinLnBrk="0" hangingPunct="1">
              <a:lnSpc>
                <a:spcPct val="100000"/>
              </a:lnSpc>
              <a:spcBef>
                <a:spcPts val="0"/>
              </a:spcBef>
              <a:spcAft>
                <a:spcPts val="0"/>
              </a:spcAft>
              <a:buClrTx/>
              <a:buSzTx/>
              <a:buFontTx/>
              <a:buNone/>
              <a:tabLst/>
              <a:defRPr/>
            </a:pPr>
            <a:endParaRPr lang="es-ES" noProof="0" dirty="0"/>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39</a:t>
            </a:fld>
            <a:endParaRPr lang="en-US"/>
          </a:p>
        </p:txBody>
      </p:sp>
    </p:spTree>
    <p:extLst>
      <p:ext uri="{BB962C8B-B14F-4D97-AF65-F5344CB8AC3E}">
        <p14:creationId xmlns:p14="http://schemas.microsoft.com/office/powerpoint/2010/main" val="3180148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40</a:t>
            </a:fld>
            <a:endParaRPr lang="en-US"/>
          </a:p>
        </p:txBody>
      </p:sp>
    </p:spTree>
    <p:extLst>
      <p:ext uri="{BB962C8B-B14F-4D97-AF65-F5344CB8AC3E}">
        <p14:creationId xmlns:p14="http://schemas.microsoft.com/office/powerpoint/2010/main" val="755270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41</a:t>
            </a:fld>
            <a:endParaRPr lang="en-US"/>
          </a:p>
        </p:txBody>
      </p:sp>
    </p:spTree>
    <p:extLst>
      <p:ext uri="{BB962C8B-B14F-4D97-AF65-F5344CB8AC3E}">
        <p14:creationId xmlns:p14="http://schemas.microsoft.com/office/powerpoint/2010/main" val="3134821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A4D93EC3-2D65-4DD9-A32A-8DC841B0B660}" type="slidenum">
              <a:rPr lang="en-US" smtClean="0"/>
              <a:t>42</a:t>
            </a:fld>
            <a:endParaRPr lang="en-US"/>
          </a:p>
        </p:txBody>
      </p:sp>
    </p:spTree>
    <p:extLst>
      <p:ext uri="{BB962C8B-B14F-4D97-AF65-F5344CB8AC3E}">
        <p14:creationId xmlns:p14="http://schemas.microsoft.com/office/powerpoint/2010/main" val="177779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La mayoría de las lesiones en entornos de cuidado infantil son leves y causan cortaduras, raspones y moretones. Sin embargo, también pueden ocurrir lesiones graves como lesiones en la cabeza, huesos rotos, lesiones internas, dislocaciones, quemaduras o lesiones dentales. Las lesiones como el envenenamiento, el atragantamiento y la asfixia son especialmente preocupantes puesto que ponen la vida en peligro.</a:t>
            </a:r>
            <a:endParaRPr lang="es-ES" noProof="0" dirty="0"/>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4</a:t>
            </a:fld>
            <a:endParaRPr lang="en-US"/>
          </a:p>
        </p:txBody>
      </p:sp>
    </p:spTree>
    <p:extLst>
      <p:ext uri="{BB962C8B-B14F-4D97-AF65-F5344CB8AC3E}">
        <p14:creationId xmlns:p14="http://schemas.microsoft.com/office/powerpoint/2010/main" val="1081297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43</a:t>
            </a:fld>
            <a:endParaRPr lang="en-US"/>
          </a:p>
        </p:txBody>
      </p:sp>
    </p:spTree>
    <p:extLst>
      <p:ext uri="{BB962C8B-B14F-4D97-AF65-F5344CB8AC3E}">
        <p14:creationId xmlns:p14="http://schemas.microsoft.com/office/powerpoint/2010/main" val="1777793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Consulte con su jefe de bomberos local para obtener</a:t>
            </a:r>
            <a:r>
              <a:rPr lang="es-ES" baseline="0" noProof="0" dirty="0"/>
              <a:t> más información sobre la prevención de incendios. Consulte el Plan de Contingencia en los Programas de Cuidado Infantil de California para obtener información sobre cómo llevar a cabo simulacros en los programas de cuidado infantil.</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44</a:t>
            </a:fld>
            <a:endParaRPr lang="en-US"/>
          </a:p>
        </p:txBody>
      </p:sp>
    </p:spTree>
    <p:extLst>
      <p:ext uri="{BB962C8B-B14F-4D97-AF65-F5344CB8AC3E}">
        <p14:creationId xmlns:p14="http://schemas.microsoft.com/office/powerpoint/2010/main" val="2728284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Las holas de calor cada día son más </a:t>
            </a:r>
            <a:r>
              <a:rPr lang="es-MX" noProof="0" dirty="0" err="1"/>
              <a:t>cumones</a:t>
            </a:r>
            <a:r>
              <a:rPr lang="es-MX" noProof="0" dirty="0"/>
              <a:t> en California. Los </a:t>
            </a:r>
            <a:r>
              <a:rPr lang="es-MX" noProof="0" dirty="0" err="1"/>
              <a:t>infants</a:t>
            </a:r>
            <a:r>
              <a:rPr lang="es-MX" noProof="0" dirty="0"/>
              <a:t> y niños pequeños son especialmente vulnerables a las enfermedades causadas por el calor. </a:t>
            </a:r>
          </a:p>
        </p:txBody>
      </p:sp>
      <p:sp>
        <p:nvSpPr>
          <p:cNvPr id="4" name="Slide Number Placeholder 3"/>
          <p:cNvSpPr>
            <a:spLocks noGrp="1"/>
          </p:cNvSpPr>
          <p:nvPr>
            <p:ph type="sldNum" sz="quarter" idx="10"/>
          </p:nvPr>
        </p:nvSpPr>
        <p:spPr/>
        <p:txBody>
          <a:bodyPr/>
          <a:lstStyle/>
          <a:p>
            <a:fld id="{A4D93EC3-2D65-4DD9-A32A-8DC841B0B660}" type="slidenum">
              <a:rPr lang="en-US" smtClean="0"/>
              <a:t>45</a:t>
            </a:fld>
            <a:endParaRPr lang="en-US"/>
          </a:p>
        </p:txBody>
      </p:sp>
    </p:spTree>
    <p:extLst>
      <p:ext uri="{BB962C8B-B14F-4D97-AF65-F5344CB8AC3E}">
        <p14:creationId xmlns:p14="http://schemas.microsoft.com/office/powerpoint/2010/main" val="2782823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Emergencias por clima cálido: </a:t>
            </a:r>
            <a:r>
              <a:rPr lang="es-ES" sz="1800" dirty="0">
                <a:effectLst/>
                <a:latin typeface="Calibri" panose="020F0502020204030204" pitchFamily="34" charset="0"/>
                <a:ea typeface="Calibri" panose="020F0502020204030204" pitchFamily="34" charset="0"/>
                <a:cs typeface="Times New Roman" panose="02020603050405020304" pitchFamily="18" charset="0"/>
              </a:rPr>
              <a:t>Notifique a las familias que recojan a sus hijos en caso de que no pueda mantener una temperatura segura dentro de su centro de cuidado infantil (un máximo de 85 grados F, en áreas de calor extremo, un máximo de 20 grados F menos que la temperatura exterior).</a:t>
            </a:r>
            <a:endParaRPr lang="en-US" dirty="0"/>
          </a:p>
        </p:txBody>
      </p:sp>
      <p:sp>
        <p:nvSpPr>
          <p:cNvPr id="4" name="Slide Number Placeholder 3"/>
          <p:cNvSpPr>
            <a:spLocks noGrp="1"/>
          </p:cNvSpPr>
          <p:nvPr>
            <p:ph type="sldNum" sz="quarter" idx="5"/>
          </p:nvPr>
        </p:nvSpPr>
        <p:spPr/>
        <p:txBody>
          <a:bodyPr/>
          <a:lstStyle/>
          <a:p>
            <a:fld id="{A4D93EC3-2D65-4DD9-A32A-8DC841B0B660}" type="slidenum">
              <a:rPr lang="en-US" smtClean="0"/>
              <a:t>46</a:t>
            </a:fld>
            <a:endParaRPr lang="en-US"/>
          </a:p>
        </p:txBody>
      </p:sp>
    </p:spTree>
    <p:extLst>
      <p:ext uri="{BB962C8B-B14F-4D97-AF65-F5344CB8AC3E}">
        <p14:creationId xmlns:p14="http://schemas.microsoft.com/office/powerpoint/2010/main" val="5206370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47</a:t>
            </a:fld>
            <a:endParaRPr lang="en-US"/>
          </a:p>
        </p:txBody>
      </p:sp>
    </p:spTree>
    <p:extLst>
      <p:ext uri="{BB962C8B-B14F-4D97-AF65-F5344CB8AC3E}">
        <p14:creationId xmlns:p14="http://schemas.microsoft.com/office/powerpoint/2010/main" val="144531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Los alimentos, juguetes y objetos pueden ser peligros de atragantamiento.</a:t>
            </a:r>
            <a:r>
              <a:rPr lang="es-ES" baseline="0" noProof="0" dirty="0"/>
              <a:t> </a:t>
            </a:r>
            <a:r>
              <a:rPr lang="es-ES" noProof="0" dirty="0"/>
              <a:t>¿Cuántos</a:t>
            </a:r>
            <a:r>
              <a:rPr lang="es-ES" baseline="0" noProof="0" dirty="0"/>
              <a:t> peligros de atragantamiento puede ver en el dibujo?  Esté muy pendiente a los peligros de atragantamiento, y manténgalos lejos de los niños. </a:t>
            </a:r>
            <a:r>
              <a:rPr lang="es-ES" sz="1200" b="0" i="0" u="none" strike="noStrike" kern="1200" baseline="0" noProof="0" dirty="0">
                <a:solidFill>
                  <a:schemeClr val="tx1"/>
                </a:solidFill>
                <a:latin typeface="+mn-lt"/>
                <a:ea typeface="+mn-ea"/>
                <a:cs typeface="+mn-cs"/>
              </a:rPr>
              <a:t>Los objetos más pequeños de 1 1/4" de pulgada en diámetro no deben ser accesibles para los niños que se llevan cosas a la boca. Demuestre el uso de un “tubo de atragantamiento”</a:t>
            </a:r>
            <a:r>
              <a:rPr lang="es-ES" baseline="0" noProof="0" dirty="0"/>
              <a:t>.</a:t>
            </a:r>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48</a:t>
            </a:fld>
            <a:endParaRPr lang="en-US"/>
          </a:p>
        </p:txBody>
      </p:sp>
    </p:spTree>
    <p:extLst>
      <p:ext uri="{BB962C8B-B14F-4D97-AF65-F5344CB8AC3E}">
        <p14:creationId xmlns:p14="http://schemas.microsoft.com/office/powerpoint/2010/main" val="303501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Revise los juguetes y equipos con regularidad para detectar partes pequeñas que podrían desprenderse, como los ojos y las narices de los muñecos de peluche, botones en la ropa de muñecas.</a:t>
            </a:r>
          </a:p>
        </p:txBody>
      </p:sp>
      <p:sp>
        <p:nvSpPr>
          <p:cNvPr id="4" name="Slide Number Placeholder 3"/>
          <p:cNvSpPr>
            <a:spLocks noGrp="1"/>
          </p:cNvSpPr>
          <p:nvPr>
            <p:ph type="sldNum" sz="quarter" idx="10"/>
          </p:nvPr>
        </p:nvSpPr>
        <p:spPr/>
        <p:txBody>
          <a:bodyPr/>
          <a:lstStyle/>
          <a:p>
            <a:fld id="{A4D93EC3-2D65-4DD9-A32A-8DC841B0B660}" type="slidenum">
              <a:rPr lang="en-US" smtClean="0"/>
              <a:t>49</a:t>
            </a:fld>
            <a:endParaRPr lang="en-US"/>
          </a:p>
        </p:txBody>
      </p:sp>
    </p:spTree>
    <p:extLst>
      <p:ext uri="{BB962C8B-B14F-4D97-AF65-F5344CB8AC3E}">
        <p14:creationId xmlns:p14="http://schemas.microsoft.com/office/powerpoint/2010/main" val="2606357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Esté alerta de las necesidades y protecciones para los niños con retrasos del desarrollo, dificultades al tragar u otras discapacidades.</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50</a:t>
            </a:fld>
            <a:endParaRPr lang="en-US"/>
          </a:p>
        </p:txBody>
      </p:sp>
    </p:spTree>
    <p:extLst>
      <p:ext uri="{BB962C8B-B14F-4D97-AF65-F5344CB8AC3E}">
        <p14:creationId xmlns:p14="http://schemas.microsoft.com/office/powerpoint/2010/main" val="4005620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Aunque muchas lesiones que resultan de caídas son menores (cortaduras y raspones), muchas otras como el sangrado profuso, huesos rotos y lesiones de la cabeza y los ojos serán más graves y podrían ser posiblemente mortales. Pida ejemplos de distintas clases de caídas a diferentes edades/etapas de desarrollo. </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51</a:t>
            </a:fld>
            <a:endParaRPr lang="en-US"/>
          </a:p>
        </p:txBody>
      </p:sp>
    </p:spTree>
    <p:extLst>
      <p:ext uri="{BB962C8B-B14F-4D97-AF65-F5344CB8AC3E}">
        <p14:creationId xmlns:p14="http://schemas.microsoft.com/office/powerpoint/2010/main" val="39715174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(Los andadores de bebé son ilegales en entornos de cuidado infantil.)</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52</a:t>
            </a:fld>
            <a:endParaRPr lang="en-US"/>
          </a:p>
        </p:txBody>
      </p:sp>
    </p:spTree>
    <p:extLst>
      <p:ext uri="{BB962C8B-B14F-4D97-AF65-F5344CB8AC3E}">
        <p14:creationId xmlns:p14="http://schemas.microsoft.com/office/powerpoint/2010/main" val="2892527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Mientras crecen, los niños corren el riesgo de sufrir lesiones a medida que desarrollan nuevas habilidades físicas, mentales y emocionales. Estos crecen rápidamente y quieren probar y dominar sus habilidades y entorno. Su curiosidad, audacia y falta de conocimientos sobre la seguridad los ponen en riesgo de intentar realizar actividades para las que no tienen las habilidades ni las capacidades físicas. El tipo de lesiones que podrían ocurrir se relaciona con su desarrollo.</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a:t>
            </a:fld>
            <a:endParaRPr lang="en-US"/>
          </a:p>
        </p:txBody>
      </p:sp>
    </p:spTree>
    <p:extLst>
      <p:ext uri="{BB962C8B-B14F-4D97-AF65-F5344CB8AC3E}">
        <p14:creationId xmlns:p14="http://schemas.microsoft.com/office/powerpoint/2010/main" val="707359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Proporcione superficies amortiguadoras (hule, arena, grava, virutas de madera) y zonas apropiadas para caídas para las estructuras en las que se trepa</a:t>
            </a:r>
            <a:r>
              <a:rPr lang="es-ES" baseline="0" noProof="0" dirty="0"/>
              <a:t>.</a:t>
            </a:r>
            <a:endParaRPr lang="es-ES" noProof="0" dirty="0"/>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53</a:t>
            </a:fld>
            <a:endParaRPr lang="en-US"/>
          </a:p>
        </p:txBody>
      </p:sp>
    </p:spTree>
    <p:extLst>
      <p:ext uri="{BB962C8B-B14F-4D97-AF65-F5344CB8AC3E}">
        <p14:creationId xmlns:p14="http://schemas.microsoft.com/office/powerpoint/2010/main" val="1708452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Recuerde, los niños son naturalmente activos y juguetones. Usted puede alentar la actividad física saludable mientras toma medidas para reducir el riesgo de caídas. </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54</a:t>
            </a:fld>
            <a:endParaRPr lang="en-US"/>
          </a:p>
        </p:txBody>
      </p:sp>
    </p:spTree>
    <p:extLst>
      <p:ext uri="{BB962C8B-B14F-4D97-AF65-F5344CB8AC3E}">
        <p14:creationId xmlns:p14="http://schemas.microsoft.com/office/powerpoint/2010/main" val="3327142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55</a:t>
            </a:fld>
            <a:endParaRPr lang="en-US"/>
          </a:p>
        </p:txBody>
      </p:sp>
    </p:spTree>
    <p:extLst>
      <p:ext uri="{BB962C8B-B14F-4D97-AF65-F5344CB8AC3E}">
        <p14:creationId xmlns:p14="http://schemas.microsoft.com/office/powerpoint/2010/main" val="9427847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56</a:t>
            </a:fld>
            <a:endParaRPr lang="en-US"/>
          </a:p>
        </p:txBody>
      </p:sp>
    </p:spTree>
    <p:extLst>
      <p:ext uri="{BB962C8B-B14F-4D97-AF65-F5344CB8AC3E}">
        <p14:creationId xmlns:p14="http://schemas.microsoft.com/office/powerpoint/2010/main" val="12419466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57</a:t>
            </a:fld>
            <a:endParaRPr lang="en-US"/>
          </a:p>
        </p:txBody>
      </p:sp>
    </p:spTree>
    <p:extLst>
      <p:ext uri="{BB962C8B-B14F-4D97-AF65-F5344CB8AC3E}">
        <p14:creationId xmlns:p14="http://schemas.microsoft.com/office/powerpoint/2010/main" val="4083669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Puede pedir imanes para el refrigerador con el número del</a:t>
            </a:r>
            <a:r>
              <a:rPr lang="es-ES" baseline="0" noProof="0" dirty="0"/>
              <a:t> Centro para el Control del Envenenamiento sin costo alguno. </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58</a:t>
            </a:fld>
            <a:endParaRPr lang="en-US"/>
          </a:p>
        </p:txBody>
      </p:sp>
    </p:spTree>
    <p:extLst>
      <p:ext uri="{BB962C8B-B14F-4D97-AF65-F5344CB8AC3E}">
        <p14:creationId xmlns:p14="http://schemas.microsoft.com/office/powerpoint/2010/main" val="5460094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59</a:t>
            </a:fld>
            <a:endParaRPr lang="en-US"/>
          </a:p>
        </p:txBody>
      </p:sp>
    </p:spTree>
    <p:extLst>
      <p:ext uri="{BB962C8B-B14F-4D97-AF65-F5344CB8AC3E}">
        <p14:creationId xmlns:p14="http://schemas.microsoft.com/office/powerpoint/2010/main" val="41732488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381000" y="685800"/>
            <a:ext cx="6096000" cy="3429000"/>
          </a:xfrm>
          <a:ln/>
        </p:spPr>
      </p:sp>
      <p:sp>
        <p:nvSpPr>
          <p:cNvPr id="8195" name="Notes Placeholder 2"/>
          <p:cNvSpPr>
            <a:spLocks noGrp="1"/>
          </p:cNvSpPr>
          <p:nvPr>
            <p:ph type="body" idx="1"/>
          </p:nvPr>
        </p:nvSpPr>
        <p:spPr>
          <a:noFill/>
        </p:spPr>
        <p:txBody>
          <a:bodyPr/>
          <a:lstStyle/>
          <a:p>
            <a:pPr eaLnBrk="1" hangingPunct="1"/>
            <a:endParaRPr lang="es-MX" altLang="en-US" noProof="0" dirty="0">
              <a:latin typeface="Arial" panose="020B0604020202020204" pitchFamily="34" charset="0"/>
            </a:endParaRPr>
          </a:p>
        </p:txBody>
      </p:sp>
      <p:sp>
        <p:nvSpPr>
          <p:cNvPr id="819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EE052B-6C7D-4070-A487-21B6A0FCD175}" type="slidenum">
              <a:rPr lang="en-US" altLang="en-US"/>
              <a:pPr/>
              <a:t>60</a:t>
            </a:fld>
            <a:endParaRPr lang="en-US" altLang="en-US"/>
          </a:p>
        </p:txBody>
      </p:sp>
    </p:spTree>
    <p:extLst>
      <p:ext uri="{BB962C8B-B14F-4D97-AF65-F5344CB8AC3E}">
        <p14:creationId xmlns:p14="http://schemas.microsoft.com/office/powerpoint/2010/main" val="39515024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381000" y="685800"/>
            <a:ext cx="6096000" cy="3429000"/>
          </a:xfrm>
          <a:ln/>
        </p:spPr>
      </p:sp>
      <p:sp>
        <p:nvSpPr>
          <p:cNvPr id="10243"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1024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DC9A018-C5EC-4F22-A9C4-54C6CA3F8A4C}" type="slidenum">
              <a:rPr lang="en-US" altLang="en-US"/>
              <a:pPr/>
              <a:t>61</a:t>
            </a:fld>
            <a:endParaRPr lang="en-US" altLang="en-US"/>
          </a:p>
        </p:txBody>
      </p:sp>
    </p:spTree>
    <p:extLst>
      <p:ext uri="{BB962C8B-B14F-4D97-AF65-F5344CB8AC3E}">
        <p14:creationId xmlns:p14="http://schemas.microsoft.com/office/powerpoint/2010/main" val="1872472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381000" y="685800"/>
            <a:ext cx="6096000" cy="3429000"/>
          </a:xfrm>
          <a:ln/>
        </p:spPr>
      </p:sp>
      <p:sp>
        <p:nvSpPr>
          <p:cNvPr id="12291" name="Notes Placeholder 2"/>
          <p:cNvSpPr>
            <a:spLocks noGrp="1"/>
          </p:cNvSpPr>
          <p:nvPr>
            <p:ph type="body" idx="1"/>
          </p:nvPr>
        </p:nvSpPr>
        <p:spPr>
          <a:noFill/>
        </p:spPr>
        <p:txBody>
          <a:bodyPr/>
          <a:lstStyle/>
          <a:p>
            <a:r>
              <a:rPr lang="es-MX" altLang="en-US" noProof="0" dirty="0">
                <a:latin typeface="Arial" panose="020B0604020202020204" pitchFamily="34" charset="0"/>
              </a:rPr>
              <a:t>Una buena</a:t>
            </a:r>
            <a:r>
              <a:rPr lang="es-MX" altLang="en-US" baseline="0" noProof="0" dirty="0">
                <a:latin typeface="Arial" panose="020B0604020202020204" pitchFamily="34" charset="0"/>
              </a:rPr>
              <a:t> nutrición de hierro y Vitamina C ayuda a proteger a los niños a no absorber el plomo. Más información se puede encontrar en el módulo de nutrición de esta clase. </a:t>
            </a:r>
            <a:endParaRPr lang="es-MX" altLang="en-US" noProof="0" dirty="0">
              <a:latin typeface="Arial" panose="020B0604020202020204" pitchFamily="34" charset="0"/>
            </a:endParaRPr>
          </a:p>
        </p:txBody>
      </p:sp>
      <p:sp>
        <p:nvSpPr>
          <p:cNvPr id="1229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38EEBDD-7643-4014-BB84-887336BC947D}" type="slidenum">
              <a:rPr lang="en-US" altLang="en-US"/>
              <a:pPr/>
              <a:t>62</a:t>
            </a:fld>
            <a:endParaRPr lang="en-US" altLang="en-US"/>
          </a:p>
        </p:txBody>
      </p:sp>
    </p:spTree>
    <p:extLst>
      <p:ext uri="{BB962C8B-B14F-4D97-AF65-F5344CB8AC3E}">
        <p14:creationId xmlns:p14="http://schemas.microsoft.com/office/powerpoint/2010/main" val="3391136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Pida a los participantes que trabajen en grupos pequeños o en parejas para predecir qué lesiones pueden ocurrir en esta etapa de desarrollo.</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6</a:t>
            </a:fld>
            <a:endParaRPr lang="en-US"/>
          </a:p>
        </p:txBody>
      </p:sp>
    </p:spTree>
    <p:extLst>
      <p:ext uri="{BB962C8B-B14F-4D97-AF65-F5344CB8AC3E}">
        <p14:creationId xmlns:p14="http://schemas.microsoft.com/office/powerpoint/2010/main" val="649441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Factores de riesgo</a:t>
            </a:r>
            <a:r>
              <a:rPr lang="es-MX" baseline="0" noProof="0" dirty="0"/>
              <a:t> del envenenamiento por plomo incluyen, vivir en una vivienda construida antes de 1978 que contenga pintura agrietada o despegada, o que recientemente ha sido remodelada. Otro factor es el haber recientemente llegado de un país con altos niveles de plomo en el ambiente</a:t>
            </a:r>
            <a:r>
              <a:rPr lang="es-MX" sz="1200" kern="1200" noProof="0" dirty="0">
                <a:solidFill>
                  <a:schemeClr val="tx1"/>
                </a:solidFill>
                <a:effectLst/>
                <a:latin typeface="+mn-lt"/>
                <a:ea typeface="+mn-ea"/>
                <a:cs typeface="+mn-cs"/>
              </a:rPr>
              <a:t>.</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63</a:t>
            </a:fld>
            <a:endParaRPr lang="en-US"/>
          </a:p>
        </p:txBody>
      </p:sp>
    </p:spTree>
    <p:extLst>
      <p:ext uri="{BB962C8B-B14F-4D97-AF65-F5344CB8AC3E}">
        <p14:creationId xmlns:p14="http://schemas.microsoft.com/office/powerpoint/2010/main" val="2860520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*Las</a:t>
            </a:r>
            <a:r>
              <a:rPr lang="es-MX" baseline="0" noProof="0" dirty="0"/>
              <a:t> á</a:t>
            </a:r>
            <a:r>
              <a:rPr lang="es-MX" noProof="0" dirty="0"/>
              <a:t>reas de alta fricción</a:t>
            </a:r>
            <a:r>
              <a:rPr lang="es-MX" baseline="0" noProof="0" dirty="0"/>
              <a:t>, como las ventanas y puertas, suelen crear mas polvo. </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65</a:t>
            </a:fld>
            <a:endParaRPr lang="en-US"/>
          </a:p>
        </p:txBody>
      </p:sp>
    </p:spTree>
    <p:extLst>
      <p:ext uri="{BB962C8B-B14F-4D97-AF65-F5344CB8AC3E}">
        <p14:creationId xmlns:p14="http://schemas.microsoft.com/office/powerpoint/2010/main" val="21524788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381000" y="685800"/>
            <a:ext cx="6096000" cy="3429000"/>
          </a:xfrm>
          <a:ln/>
        </p:spPr>
      </p:sp>
      <p:sp>
        <p:nvSpPr>
          <p:cNvPr id="17411" name="Notes Placeholder 2"/>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A90F1AB-3172-4D22-A893-F00DF4B41DB3}" type="slidenum">
              <a:rPr lang="en-US" altLang="en-US"/>
              <a:pPr/>
              <a:t>66</a:t>
            </a:fld>
            <a:endParaRPr lang="en-US" altLang="en-US"/>
          </a:p>
        </p:txBody>
      </p:sp>
    </p:spTree>
    <p:extLst>
      <p:ext uri="{BB962C8B-B14F-4D97-AF65-F5344CB8AC3E}">
        <p14:creationId xmlns:p14="http://schemas.microsoft.com/office/powerpoint/2010/main" val="31715220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baseline="0" noProof="0" dirty="0"/>
              <a:t>Los trabajadores de </a:t>
            </a:r>
            <a:r>
              <a:rPr lang="es-MX" baseline="0" noProof="0" dirty="0" err="1"/>
              <a:t>contrsuccion</a:t>
            </a:r>
            <a:r>
              <a:rPr lang="es-MX" baseline="0" noProof="0" dirty="0"/>
              <a:t>, mecánica, y fábricas pueden ser expuestos al plomo en el trabajo. </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67</a:t>
            </a:fld>
            <a:endParaRPr lang="en-US"/>
          </a:p>
        </p:txBody>
      </p:sp>
    </p:spTree>
    <p:extLst>
      <p:ext uri="{BB962C8B-B14F-4D97-AF65-F5344CB8AC3E}">
        <p14:creationId xmlns:p14="http://schemas.microsoft.com/office/powerpoint/2010/main" val="9119988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Los</a:t>
            </a:r>
            <a:r>
              <a:rPr lang="es-MX" baseline="0" noProof="0" dirty="0"/>
              <a:t> tapetes de entrada pueden usarse para limpiarse las plantas de los zapatos. </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68</a:t>
            </a:fld>
            <a:endParaRPr lang="en-US"/>
          </a:p>
        </p:txBody>
      </p:sp>
    </p:spTree>
    <p:extLst>
      <p:ext uri="{BB962C8B-B14F-4D97-AF65-F5344CB8AC3E}">
        <p14:creationId xmlns:p14="http://schemas.microsoft.com/office/powerpoint/2010/main" val="14500242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baseline="0" noProof="0" dirty="0"/>
              <a:t>Lo programas de Cuidado Infantil Familiar en el Hogar también deben cumplir con el requisito de compartir esta información con los padres. </a:t>
            </a:r>
            <a:endParaRPr lang="es-MX"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69</a:t>
            </a:fld>
            <a:endParaRPr lang="en-US"/>
          </a:p>
        </p:txBody>
      </p:sp>
    </p:spTree>
    <p:extLst>
      <p:ext uri="{BB962C8B-B14F-4D97-AF65-F5344CB8AC3E}">
        <p14:creationId xmlns:p14="http://schemas.microsoft.com/office/powerpoint/2010/main" val="8018558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381000" y="685800"/>
            <a:ext cx="6096000" cy="3429000"/>
          </a:xfrm>
          <a:ln/>
        </p:spPr>
      </p:sp>
      <p:sp>
        <p:nvSpPr>
          <p:cNvPr id="25603"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2560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F8E3EBC-02E9-47AE-83B6-94372FD4ADFC}" type="slidenum">
              <a:rPr lang="en-US" altLang="en-US"/>
              <a:pPr/>
              <a:t>73</a:t>
            </a:fld>
            <a:endParaRPr lang="en-US" altLang="en-US"/>
          </a:p>
        </p:txBody>
      </p:sp>
    </p:spTree>
    <p:extLst>
      <p:ext uri="{BB962C8B-B14F-4D97-AF65-F5344CB8AC3E}">
        <p14:creationId xmlns:p14="http://schemas.microsoft.com/office/powerpoint/2010/main" val="5137811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381000" y="685800"/>
            <a:ext cx="6096000" cy="3429000"/>
          </a:xfrm>
          <a:ln/>
        </p:spPr>
      </p:sp>
      <p:sp>
        <p:nvSpPr>
          <p:cNvPr id="25603"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2560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F8E3EBC-02E9-47AE-83B6-94372FD4ADFC}" type="slidenum">
              <a:rPr lang="en-US" altLang="en-US"/>
              <a:pPr/>
              <a:t>74</a:t>
            </a:fld>
            <a:endParaRPr lang="en-US" altLang="en-US"/>
          </a:p>
        </p:txBody>
      </p:sp>
    </p:spTree>
    <p:extLst>
      <p:ext uri="{BB962C8B-B14F-4D97-AF65-F5344CB8AC3E}">
        <p14:creationId xmlns:p14="http://schemas.microsoft.com/office/powerpoint/2010/main" val="33948243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noProof="0" dirty="0"/>
              <a:t>*Los </a:t>
            </a:r>
            <a:r>
              <a:rPr lang="es-MX" kern="1200" dirty="0">
                <a:latin typeface="Calibri" panose="020F0502020204030204" pitchFamily="34" charset="0"/>
                <a:cs typeface="Calibri" panose="020F0502020204030204" pitchFamily="34" charset="0"/>
              </a:rPr>
              <a:t>profesionales con licencia en practicas seguras contra el plomo </a:t>
            </a:r>
            <a:r>
              <a:rPr lang="es-MX" baseline="0" noProof="0" dirty="0"/>
              <a:t>tiene un entrenamiento especial.</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76</a:t>
            </a:fld>
            <a:endParaRPr lang="en-US"/>
          </a:p>
        </p:txBody>
      </p:sp>
    </p:spTree>
    <p:extLst>
      <p:ext uri="{BB962C8B-B14F-4D97-AF65-F5344CB8AC3E}">
        <p14:creationId xmlns:p14="http://schemas.microsoft.com/office/powerpoint/2010/main" val="29517064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tLang="en-US" sz="1200" noProof="0" dirty="0">
                <a:latin typeface="Calibri" panose="020F0502020204030204" pitchFamily="34" charset="0"/>
              </a:rPr>
              <a:t>Kits de examen para la</a:t>
            </a:r>
            <a:r>
              <a:rPr lang="es-MX" altLang="en-US" sz="1200" baseline="0" noProof="0" dirty="0">
                <a:latin typeface="Calibri" panose="020F0502020204030204" pitchFamily="34" charset="0"/>
              </a:rPr>
              <a:t> cerámica se pueden encontrar en las tiendas de herramientas</a:t>
            </a:r>
            <a:r>
              <a:rPr lang="es-MX" altLang="en-US" sz="1200" noProof="0" dirty="0">
                <a:latin typeface="Calibri" panose="020F0502020204030204" pitchFamily="34" charset="0"/>
              </a:rPr>
              <a:t>. La regla</a:t>
            </a:r>
            <a:r>
              <a:rPr lang="es-MX" altLang="en-US" sz="1200" baseline="0" noProof="0" dirty="0">
                <a:latin typeface="Calibri" panose="020F0502020204030204" pitchFamily="34" charset="0"/>
              </a:rPr>
              <a:t> de la EPA sobre la renovación, Reparo, y Pintura (</a:t>
            </a:r>
            <a:r>
              <a:rPr lang="es-MX" sz="1200" u="sng" kern="1200" noProof="0" dirty="0" err="1">
                <a:solidFill>
                  <a:schemeClr val="tx1"/>
                </a:solidFill>
                <a:effectLst/>
                <a:latin typeface="+mn-lt"/>
                <a:ea typeface="+mn-ea"/>
                <a:cs typeface="+mn-cs"/>
                <a:hlinkClick r:id="rId3"/>
              </a:rPr>
              <a:t>EPA's</a:t>
            </a:r>
            <a:r>
              <a:rPr lang="es-MX" sz="1200" u="sng" kern="1200" noProof="0" dirty="0">
                <a:solidFill>
                  <a:schemeClr val="tx1"/>
                </a:solidFill>
                <a:effectLst/>
                <a:latin typeface="+mn-lt"/>
                <a:ea typeface="+mn-ea"/>
                <a:cs typeface="+mn-cs"/>
                <a:hlinkClick r:id="rId3"/>
              </a:rPr>
              <a:t> Lead </a:t>
            </a:r>
            <a:r>
              <a:rPr lang="es-MX" sz="1200" u="sng" kern="1200" noProof="0" dirty="0" err="1">
                <a:solidFill>
                  <a:schemeClr val="tx1"/>
                </a:solidFill>
                <a:effectLst/>
                <a:latin typeface="+mn-lt"/>
                <a:ea typeface="+mn-ea"/>
                <a:cs typeface="+mn-cs"/>
                <a:hlinkClick r:id="rId3"/>
              </a:rPr>
              <a:t>Renovation</a:t>
            </a:r>
            <a:r>
              <a:rPr lang="es-MX" sz="1200" u="sng" kern="1200" noProof="0" dirty="0">
                <a:solidFill>
                  <a:schemeClr val="tx1"/>
                </a:solidFill>
                <a:effectLst/>
                <a:latin typeface="+mn-lt"/>
                <a:ea typeface="+mn-ea"/>
                <a:cs typeface="+mn-cs"/>
                <a:hlinkClick r:id="rId3"/>
              </a:rPr>
              <a:t>, </a:t>
            </a:r>
            <a:r>
              <a:rPr lang="es-MX" sz="1200" u="sng" kern="1200" noProof="0" dirty="0" err="1">
                <a:solidFill>
                  <a:schemeClr val="tx1"/>
                </a:solidFill>
                <a:effectLst/>
                <a:latin typeface="+mn-lt"/>
                <a:ea typeface="+mn-ea"/>
                <a:cs typeface="+mn-cs"/>
                <a:hlinkClick r:id="rId3"/>
              </a:rPr>
              <a:t>Repair</a:t>
            </a:r>
            <a:r>
              <a:rPr lang="es-MX" sz="1200" u="sng" kern="1200" noProof="0" dirty="0">
                <a:solidFill>
                  <a:schemeClr val="tx1"/>
                </a:solidFill>
                <a:effectLst/>
                <a:latin typeface="+mn-lt"/>
                <a:ea typeface="+mn-ea"/>
                <a:cs typeface="+mn-cs"/>
                <a:hlinkClick r:id="rId3"/>
              </a:rPr>
              <a:t> and </a:t>
            </a:r>
            <a:r>
              <a:rPr lang="es-MX" sz="1200" u="sng" kern="1200" noProof="0" dirty="0" err="1">
                <a:solidFill>
                  <a:schemeClr val="tx1"/>
                </a:solidFill>
                <a:effectLst/>
                <a:latin typeface="+mn-lt"/>
                <a:ea typeface="+mn-ea"/>
                <a:cs typeface="+mn-cs"/>
                <a:hlinkClick r:id="rId3"/>
              </a:rPr>
              <a:t>Painting</a:t>
            </a:r>
            <a:r>
              <a:rPr lang="es-MX" sz="1200" u="sng" kern="1200" noProof="0" dirty="0">
                <a:solidFill>
                  <a:schemeClr val="tx1"/>
                </a:solidFill>
                <a:effectLst/>
                <a:latin typeface="+mn-lt"/>
                <a:ea typeface="+mn-ea"/>
                <a:cs typeface="+mn-cs"/>
                <a:hlinkClick r:id="rId3"/>
              </a:rPr>
              <a:t> Rule</a:t>
            </a:r>
            <a:r>
              <a:rPr lang="es-MX" sz="1200" kern="1200" noProof="0" dirty="0">
                <a:solidFill>
                  <a:schemeClr val="tx1"/>
                </a:solidFill>
                <a:effectLst/>
                <a:latin typeface="+mn-lt"/>
                <a:ea typeface="+mn-ea"/>
                <a:cs typeface="+mn-cs"/>
              </a:rPr>
              <a:t> (RRP Rule)) requiere</a:t>
            </a:r>
            <a:r>
              <a:rPr lang="es-MX" sz="1200" kern="1200" baseline="0" noProof="0" dirty="0">
                <a:solidFill>
                  <a:schemeClr val="tx1"/>
                </a:solidFill>
                <a:effectLst/>
                <a:latin typeface="+mn-lt"/>
                <a:ea typeface="+mn-ea"/>
                <a:cs typeface="+mn-cs"/>
              </a:rPr>
              <a:t> que los programas de cuidado infantil y las escuelas prescolares, que fueron construidas antes del 1978, usen agencias con licencia que usan las practicas seguras contra el plomo</a:t>
            </a:r>
            <a:r>
              <a:rPr lang="es-MX" sz="1200" kern="1200" noProof="0" dirty="0">
                <a:solidFill>
                  <a:schemeClr val="tx1"/>
                </a:solidFill>
                <a:effectLst/>
                <a:latin typeface="+mn-lt"/>
                <a:ea typeface="+mn-ea"/>
                <a:cs typeface="+mn-cs"/>
              </a:rPr>
              <a:t> en los </a:t>
            </a:r>
            <a:r>
              <a:rPr lang="es-MX" sz="1200" kern="1200" baseline="0" noProof="0" dirty="0">
                <a:solidFill>
                  <a:schemeClr val="tx1"/>
                </a:solidFill>
                <a:effectLst/>
                <a:latin typeface="+mn-lt"/>
                <a:ea typeface="+mn-ea"/>
                <a:cs typeface="+mn-cs"/>
              </a:rPr>
              <a:t>proyectos de pintura, </a:t>
            </a:r>
            <a:r>
              <a:rPr lang="es-MX" sz="1200" kern="1200" noProof="0" dirty="0">
                <a:solidFill>
                  <a:schemeClr val="tx1"/>
                </a:solidFill>
                <a:effectLst/>
                <a:latin typeface="+mn-lt"/>
                <a:ea typeface="+mn-ea"/>
                <a:cs typeface="+mn-cs"/>
              </a:rPr>
              <a:t>para la renovación, y el reparo de pinturas con base de plomo. El CDPH mantiene una</a:t>
            </a:r>
            <a:r>
              <a:rPr lang="es-MX" sz="1200" kern="1200" baseline="0" noProof="0" dirty="0">
                <a:solidFill>
                  <a:schemeClr val="tx1"/>
                </a:solidFill>
                <a:effectLst/>
                <a:latin typeface="+mn-lt"/>
                <a:ea typeface="+mn-ea"/>
                <a:cs typeface="+mn-cs"/>
              </a:rPr>
              <a:t> lista actualizada de profesionales con licencia para la construcción relacionada al plomo en California. </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77</a:t>
            </a:fld>
            <a:endParaRPr lang="en-US"/>
          </a:p>
        </p:txBody>
      </p:sp>
    </p:spTree>
    <p:extLst>
      <p:ext uri="{BB962C8B-B14F-4D97-AF65-F5344CB8AC3E}">
        <p14:creationId xmlns:p14="http://schemas.microsoft.com/office/powerpoint/2010/main" val="31264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Pida a los participantes que trabajen en grupos pequeños o en parejas para predecir qué lesiones pueden ocurrir en esta etapa de desarrollo.</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7</a:t>
            </a:fld>
            <a:endParaRPr lang="en-US"/>
          </a:p>
        </p:txBody>
      </p:sp>
    </p:spTree>
    <p:extLst>
      <p:ext uri="{BB962C8B-B14F-4D97-AF65-F5344CB8AC3E}">
        <p14:creationId xmlns:p14="http://schemas.microsoft.com/office/powerpoint/2010/main" val="27476474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baseline="0" noProof="0" dirty="0"/>
              <a:t>Vea el modulo de nutrición en este </a:t>
            </a:r>
            <a:r>
              <a:rPr lang="es-MX" baseline="0" noProof="0" dirty="0" err="1"/>
              <a:t>curriculum</a:t>
            </a:r>
            <a:r>
              <a:rPr lang="es-MX" baseline="0" noProof="0" dirty="0"/>
              <a:t> para ver más información sobre el plomo.</a:t>
            </a:r>
            <a:endParaRPr lang="es-MX" noProof="0" dirty="0"/>
          </a:p>
        </p:txBody>
      </p:sp>
      <p:sp>
        <p:nvSpPr>
          <p:cNvPr id="4" name="Slide Number Placeholder 3"/>
          <p:cNvSpPr>
            <a:spLocks noGrp="1"/>
          </p:cNvSpPr>
          <p:nvPr>
            <p:ph type="sldNum" sz="quarter" idx="10"/>
          </p:nvPr>
        </p:nvSpPr>
        <p:spPr/>
        <p:txBody>
          <a:bodyPr/>
          <a:lstStyle/>
          <a:p>
            <a:fld id="{C11D5CB6-8D94-4FFC-B51B-2597A49243AC}" type="slidenum">
              <a:rPr lang="en-US" smtClean="0"/>
              <a:t>78</a:t>
            </a:fld>
            <a:endParaRPr lang="en-US"/>
          </a:p>
        </p:txBody>
      </p:sp>
    </p:spTree>
    <p:extLst>
      <p:ext uri="{BB962C8B-B14F-4D97-AF65-F5344CB8AC3E}">
        <p14:creationId xmlns:p14="http://schemas.microsoft.com/office/powerpoint/2010/main" val="1501975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http://www.publichealth.lacounty.gov/lead/guides/CLPPP_fact_sheet-2011_Spanish.pdf</a:t>
            </a:r>
          </a:p>
        </p:txBody>
      </p:sp>
      <p:sp>
        <p:nvSpPr>
          <p:cNvPr id="4" name="Slide Number Placeholder 3"/>
          <p:cNvSpPr>
            <a:spLocks noGrp="1"/>
          </p:cNvSpPr>
          <p:nvPr>
            <p:ph type="sldNum" sz="quarter" idx="10"/>
          </p:nvPr>
        </p:nvSpPr>
        <p:spPr/>
        <p:txBody>
          <a:bodyPr/>
          <a:lstStyle/>
          <a:p>
            <a:fld id="{C11D5CB6-8D94-4FFC-B51B-2597A49243AC}" type="slidenum">
              <a:rPr lang="en-US" smtClean="0"/>
              <a:t>79</a:t>
            </a:fld>
            <a:endParaRPr lang="en-US"/>
          </a:p>
        </p:txBody>
      </p:sp>
    </p:spTree>
    <p:extLst>
      <p:ext uri="{BB962C8B-B14F-4D97-AF65-F5344CB8AC3E}">
        <p14:creationId xmlns:p14="http://schemas.microsoft.com/office/powerpoint/2010/main" val="26890453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80</a:t>
            </a:fld>
            <a:endParaRPr lang="en-US"/>
          </a:p>
        </p:txBody>
      </p:sp>
    </p:spTree>
    <p:extLst>
      <p:ext uri="{BB962C8B-B14F-4D97-AF65-F5344CB8AC3E}">
        <p14:creationId xmlns:p14="http://schemas.microsoft.com/office/powerpoint/2010/main" val="1296056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A</a:t>
            </a:r>
            <a:r>
              <a:rPr lang="es-ES" baseline="0" noProof="0" dirty="0"/>
              <a:t> l</a:t>
            </a:r>
            <a:r>
              <a:rPr lang="es-ES" noProof="0" dirty="0"/>
              <a:t>os niños pequeños les pesa mucho la cabeza y pueden caerse en una cubeta y</a:t>
            </a:r>
            <a:r>
              <a:rPr lang="es-ES" baseline="0" noProof="0" dirty="0"/>
              <a:t> ahogarse</a:t>
            </a:r>
            <a:r>
              <a:rPr lang="es-ES" noProof="0" dirty="0"/>
              <a:t>.</a:t>
            </a:r>
          </a:p>
        </p:txBody>
      </p:sp>
      <p:sp>
        <p:nvSpPr>
          <p:cNvPr id="4" name="Slide Number Placeholder 3"/>
          <p:cNvSpPr>
            <a:spLocks noGrp="1"/>
          </p:cNvSpPr>
          <p:nvPr>
            <p:ph type="sldNum" sz="quarter" idx="10"/>
          </p:nvPr>
        </p:nvSpPr>
        <p:spPr/>
        <p:txBody>
          <a:bodyPr/>
          <a:lstStyle/>
          <a:p>
            <a:fld id="{A4D93EC3-2D65-4DD9-A32A-8DC841B0B660}" type="slidenum">
              <a:rPr lang="en-US" smtClean="0"/>
              <a:t>81</a:t>
            </a:fld>
            <a:endParaRPr lang="en-US"/>
          </a:p>
        </p:txBody>
      </p:sp>
    </p:spTree>
    <p:extLst>
      <p:ext uri="{BB962C8B-B14F-4D97-AF65-F5344CB8AC3E}">
        <p14:creationId xmlns:p14="http://schemas.microsoft.com/office/powerpoint/2010/main" val="33662648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82</a:t>
            </a:fld>
            <a:endParaRPr lang="en-US"/>
          </a:p>
        </p:txBody>
      </p:sp>
    </p:spTree>
    <p:extLst>
      <p:ext uri="{BB962C8B-B14F-4D97-AF65-F5344CB8AC3E}">
        <p14:creationId xmlns:p14="http://schemas.microsoft.com/office/powerpoint/2010/main" val="8288123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No se recomiendan las piscinas para chapotear portátiles para los programas de cuidado infantil.</a:t>
            </a:r>
          </a:p>
          <a:p>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83</a:t>
            </a:fld>
            <a:endParaRPr lang="en-US"/>
          </a:p>
        </p:txBody>
      </p:sp>
    </p:spTree>
    <p:extLst>
      <p:ext uri="{BB962C8B-B14F-4D97-AF65-F5344CB8AC3E}">
        <p14:creationId xmlns:p14="http://schemas.microsoft.com/office/powerpoint/2010/main" val="17733153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baseline="0" noProof="0" dirty="0">
                <a:solidFill>
                  <a:schemeClr val="tx1"/>
                </a:solidFill>
                <a:latin typeface="+mn-lt"/>
                <a:ea typeface="+mn-ea"/>
                <a:cs typeface="+mn-cs"/>
              </a:rPr>
              <a:t>Después de sufrir un desastre, ya sea una inundación, terremoto, incendio o evento causado por humanos, los niños pueden reaccionar de formas que son difíciles de entender.</a:t>
            </a:r>
            <a:endParaRPr lang="es-ES" noProof="0" dirty="0"/>
          </a:p>
          <a:p>
            <a:r>
              <a:rPr lang="es-ES" noProof="0" dirty="0"/>
              <a:t>Consulte la Nota de Salud y Seguridad de CCHP, los niños pequeños y los desastres.</a:t>
            </a:r>
          </a:p>
        </p:txBody>
      </p:sp>
      <p:sp>
        <p:nvSpPr>
          <p:cNvPr id="4" name="Slide Number Placeholder 3"/>
          <p:cNvSpPr>
            <a:spLocks noGrp="1"/>
          </p:cNvSpPr>
          <p:nvPr>
            <p:ph type="sldNum" sz="quarter" idx="10"/>
          </p:nvPr>
        </p:nvSpPr>
        <p:spPr/>
        <p:txBody>
          <a:bodyPr/>
          <a:lstStyle/>
          <a:p>
            <a:fld id="{A4D93EC3-2D65-4DD9-A32A-8DC841B0B660}" type="slidenum">
              <a:rPr lang="en-US" smtClean="0"/>
              <a:t>84</a:t>
            </a:fld>
            <a:endParaRPr lang="en-US"/>
          </a:p>
        </p:txBody>
      </p:sp>
    </p:spTree>
    <p:extLst>
      <p:ext uri="{BB962C8B-B14F-4D97-AF65-F5344CB8AC3E}">
        <p14:creationId xmlns:p14="http://schemas.microsoft.com/office/powerpoint/2010/main" val="17831851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85</a:t>
            </a:fld>
            <a:endParaRPr lang="en-US"/>
          </a:p>
        </p:txBody>
      </p:sp>
    </p:spTree>
    <p:extLst>
      <p:ext uri="{BB962C8B-B14F-4D97-AF65-F5344CB8AC3E}">
        <p14:creationId xmlns:p14="http://schemas.microsoft.com/office/powerpoint/2010/main" val="22904365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86</a:t>
            </a:fld>
            <a:endParaRPr lang="en-US"/>
          </a:p>
        </p:txBody>
      </p:sp>
    </p:spTree>
    <p:extLst>
      <p:ext uri="{BB962C8B-B14F-4D97-AF65-F5344CB8AC3E}">
        <p14:creationId xmlns:p14="http://schemas.microsoft.com/office/powerpoint/2010/main" val="22904365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87</a:t>
            </a:fld>
            <a:endParaRPr lang="en-US"/>
          </a:p>
        </p:txBody>
      </p:sp>
    </p:spTree>
    <p:extLst>
      <p:ext uri="{BB962C8B-B14F-4D97-AF65-F5344CB8AC3E}">
        <p14:creationId xmlns:p14="http://schemas.microsoft.com/office/powerpoint/2010/main" val="784606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participants work in small groups or pairs to predict</a:t>
            </a:r>
            <a:r>
              <a:rPr lang="en-US" baseline="0" dirty="0"/>
              <a:t> what injuries may occur at this developmental stage.</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a:t>
            </a:fld>
            <a:endParaRPr lang="en-US"/>
          </a:p>
        </p:txBody>
      </p:sp>
    </p:spTree>
    <p:extLst>
      <p:ext uri="{BB962C8B-B14F-4D97-AF65-F5344CB8AC3E}">
        <p14:creationId xmlns:p14="http://schemas.microsoft.com/office/powerpoint/2010/main" val="467394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88</a:t>
            </a:fld>
            <a:endParaRPr lang="en-US"/>
          </a:p>
        </p:txBody>
      </p:sp>
    </p:spTree>
    <p:extLst>
      <p:ext uri="{BB962C8B-B14F-4D97-AF65-F5344CB8AC3E}">
        <p14:creationId xmlns:p14="http://schemas.microsoft.com/office/powerpoint/2010/main" val="5587225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Las leyes de niños pasajeros deben exhibirse en los centros de cuidado infantil con licencia.</a:t>
            </a:r>
          </a:p>
          <a:p>
            <a:r>
              <a:rPr lang="es-ES" noProof="0" dirty="0"/>
              <a:t>Usted puede</a:t>
            </a:r>
            <a:r>
              <a:rPr lang="es-ES" baseline="0" noProof="0" dirty="0"/>
              <a:t> encontrar este </a:t>
            </a:r>
            <a:r>
              <a:rPr lang="es-ES" noProof="0" dirty="0"/>
              <a:t>cartel en la</a:t>
            </a:r>
            <a:r>
              <a:rPr lang="es-ES" baseline="0" noProof="0" dirty="0"/>
              <a:t> página web de Seguridad del Niño Pasajero del sitio web de CDPH. www.cdph.ca.gov/Programs/CCDPHP/DCDIC/SACB/Pages/ChildPassengerSafety(CPS)InCalifornia.aspx   </a:t>
            </a:r>
            <a:endParaRPr lang="es-ES" noProof="0" dirty="0"/>
          </a:p>
        </p:txBody>
      </p:sp>
      <p:sp>
        <p:nvSpPr>
          <p:cNvPr id="4" name="Slide Number Placeholder 3"/>
          <p:cNvSpPr>
            <a:spLocks noGrp="1"/>
          </p:cNvSpPr>
          <p:nvPr>
            <p:ph type="sldNum" sz="quarter" idx="10"/>
          </p:nvPr>
        </p:nvSpPr>
        <p:spPr/>
        <p:txBody>
          <a:bodyPr/>
          <a:lstStyle/>
          <a:p>
            <a:fld id="{A4D93EC3-2D65-4DD9-A32A-8DC841B0B660}" type="slidenum">
              <a:rPr lang="en-US" smtClean="0"/>
              <a:t>89</a:t>
            </a:fld>
            <a:endParaRPr lang="en-US"/>
          </a:p>
        </p:txBody>
      </p:sp>
    </p:spTree>
    <p:extLst>
      <p:ext uri="{BB962C8B-B14F-4D97-AF65-F5344CB8AC3E}">
        <p14:creationId xmlns:p14="http://schemas.microsoft.com/office/powerpoint/2010/main" val="16263549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noProof="0" dirty="0"/>
              <a:t>Tristemente, cada año mueren niños después de dejarlos en un auto que se calienta demasiado. </a:t>
            </a:r>
            <a:r>
              <a:rPr lang="es-ES" noProof="0" dirty="0"/>
              <a:t>Algunos accidentes de vehículos motorizados suceden cuando el auto no está en movimiento o el niño ni siquiera está en el auto</a:t>
            </a:r>
            <a:r>
              <a:rPr lang="es-ES" baseline="0" noProof="0" dirty="0"/>
              <a:t>.  Siga estos consejos de seguridad para mantener a los niños seguros en los autos y alrededor de estos.</a:t>
            </a:r>
          </a:p>
        </p:txBody>
      </p:sp>
      <p:sp>
        <p:nvSpPr>
          <p:cNvPr id="4" name="Slide Number Placeholder 3"/>
          <p:cNvSpPr>
            <a:spLocks noGrp="1"/>
          </p:cNvSpPr>
          <p:nvPr>
            <p:ph type="sldNum" sz="quarter" idx="10"/>
          </p:nvPr>
        </p:nvSpPr>
        <p:spPr/>
        <p:txBody>
          <a:bodyPr/>
          <a:lstStyle/>
          <a:p>
            <a:fld id="{A4D93EC3-2D65-4DD9-A32A-8DC841B0B660}" type="slidenum">
              <a:rPr lang="en-US" smtClean="0"/>
              <a:t>90</a:t>
            </a:fld>
            <a:endParaRPr lang="en-US"/>
          </a:p>
        </p:txBody>
      </p:sp>
    </p:spTree>
    <p:extLst>
      <p:ext uri="{BB962C8B-B14F-4D97-AF65-F5344CB8AC3E}">
        <p14:creationId xmlns:p14="http://schemas.microsoft.com/office/powerpoint/2010/main" val="5604925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91</a:t>
            </a:fld>
            <a:endParaRPr lang="en-US"/>
          </a:p>
        </p:txBody>
      </p:sp>
    </p:spTree>
    <p:extLst>
      <p:ext uri="{BB962C8B-B14F-4D97-AF65-F5344CB8AC3E}">
        <p14:creationId xmlns:p14="http://schemas.microsoft.com/office/powerpoint/2010/main" val="27397903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noProof="0" dirty="0"/>
              <a:t>Consejo:  Una excursión a su lugar de nueva ubicación en caso de un desastre puede ser divertido</a:t>
            </a:r>
            <a:r>
              <a:rPr lang="es-ES" baseline="0" noProof="0" dirty="0"/>
              <a:t> para los niños y sirve como un buen simulacro.</a:t>
            </a:r>
          </a:p>
        </p:txBody>
      </p:sp>
      <p:sp>
        <p:nvSpPr>
          <p:cNvPr id="4" name="Slide Number Placeholder 3"/>
          <p:cNvSpPr>
            <a:spLocks noGrp="1"/>
          </p:cNvSpPr>
          <p:nvPr>
            <p:ph type="sldNum" sz="quarter" idx="10"/>
          </p:nvPr>
        </p:nvSpPr>
        <p:spPr/>
        <p:txBody>
          <a:bodyPr/>
          <a:lstStyle/>
          <a:p>
            <a:fld id="{A4D93EC3-2D65-4DD9-A32A-8DC841B0B660}" type="slidenum">
              <a:rPr lang="en-US" smtClean="0"/>
              <a:t>92</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93</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94</a:t>
            </a:fld>
            <a:endParaRPr lang="en-US"/>
          </a:p>
        </p:txBody>
      </p:sp>
    </p:spTree>
    <p:extLst>
      <p:ext uri="{BB962C8B-B14F-4D97-AF65-F5344CB8AC3E}">
        <p14:creationId xmlns:p14="http://schemas.microsoft.com/office/powerpoint/2010/main" val="22031728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95</a:t>
            </a:fld>
            <a:endParaRPr lang="en-US"/>
          </a:p>
        </p:txBody>
      </p:sp>
    </p:spTree>
    <p:extLst>
      <p:ext uri="{BB962C8B-B14F-4D97-AF65-F5344CB8AC3E}">
        <p14:creationId xmlns:p14="http://schemas.microsoft.com/office/powerpoint/2010/main" val="27326900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96</a:t>
            </a:fld>
            <a:endParaRPr lang="en-US"/>
          </a:p>
        </p:txBody>
      </p:sp>
    </p:spTree>
    <p:extLst>
      <p:ext uri="{BB962C8B-B14F-4D97-AF65-F5344CB8AC3E}">
        <p14:creationId xmlns:p14="http://schemas.microsoft.com/office/powerpoint/2010/main" val="19323594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97</a:t>
            </a:fld>
            <a:endParaRPr lang="en-US"/>
          </a:p>
        </p:txBody>
      </p:sp>
    </p:spTree>
    <p:extLst>
      <p:ext uri="{BB962C8B-B14F-4D97-AF65-F5344CB8AC3E}">
        <p14:creationId xmlns:p14="http://schemas.microsoft.com/office/powerpoint/2010/main" val="4256072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Pida a los participantes que trabajen en grupos pequeños o en parejas para predecir qué lesiones pueden ocurrir en esta etapa de desarrollo.</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9</a:t>
            </a:fld>
            <a:endParaRPr lang="en-US"/>
          </a:p>
        </p:txBody>
      </p:sp>
    </p:spTree>
    <p:extLst>
      <p:ext uri="{BB962C8B-B14F-4D97-AF65-F5344CB8AC3E}">
        <p14:creationId xmlns:p14="http://schemas.microsoft.com/office/powerpoint/2010/main" val="27269061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supervisión activa significa que siempre está observando para que pueda intervenir rápidamente para evitar daños a un niño. Adaptado de Head </a:t>
            </a:r>
            <a:r>
              <a:rPr lang="es-ES" dirty="0" err="1"/>
              <a:t>Start</a:t>
            </a:r>
            <a:r>
              <a:rPr lang="es-ES" dirty="0"/>
              <a:t> Active </a:t>
            </a:r>
            <a:r>
              <a:rPr lang="es-ES" dirty="0" err="1"/>
              <a:t>Supervision</a:t>
            </a:r>
            <a:r>
              <a:rPr lang="es-ES" dirty="0"/>
              <a:t>.</a:t>
            </a:r>
            <a:endParaRPr lang="en-US" i="1" dirty="0"/>
          </a:p>
        </p:txBody>
      </p:sp>
      <p:sp>
        <p:nvSpPr>
          <p:cNvPr id="4" name="Slide Number Placeholder 3"/>
          <p:cNvSpPr>
            <a:spLocks noGrp="1"/>
          </p:cNvSpPr>
          <p:nvPr>
            <p:ph type="sldNum" sz="quarter" idx="5"/>
          </p:nvPr>
        </p:nvSpPr>
        <p:spPr/>
        <p:txBody>
          <a:bodyPr/>
          <a:lstStyle/>
          <a:p>
            <a:fld id="{A4D93EC3-2D65-4DD9-A32A-8DC841B0B660}" type="slidenum">
              <a:rPr lang="en-US" smtClean="0"/>
              <a:t>98</a:t>
            </a:fld>
            <a:endParaRPr lang="en-US"/>
          </a:p>
        </p:txBody>
      </p:sp>
    </p:spTree>
    <p:extLst>
      <p:ext uri="{BB962C8B-B14F-4D97-AF65-F5344CB8AC3E}">
        <p14:creationId xmlns:p14="http://schemas.microsoft.com/office/powerpoint/2010/main" val="15921190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99</a:t>
            </a:fld>
            <a:endParaRPr lang="en-US"/>
          </a:p>
        </p:txBody>
      </p:sp>
    </p:spTree>
    <p:extLst>
      <p:ext uri="{BB962C8B-B14F-4D97-AF65-F5344CB8AC3E}">
        <p14:creationId xmlns:p14="http://schemas.microsoft.com/office/powerpoint/2010/main" val="5543202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Si el tiempo lo permite, este es un buen momento para grupos pequeños y/o escenarios de resolución de problemas.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100</a:t>
            </a:fld>
            <a:endParaRPr lang="en-US"/>
          </a:p>
        </p:txBody>
      </p:sp>
    </p:spTree>
    <p:extLst>
      <p:ext uri="{BB962C8B-B14F-4D97-AF65-F5344CB8AC3E}">
        <p14:creationId xmlns:p14="http://schemas.microsoft.com/office/powerpoint/2010/main" val="10138823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a:t>
            </a:r>
            <a:r>
              <a:rPr lang="en-US" baseline="0" dirty="0"/>
              <a:t> can use a series of checklists (for example, one for safety, one for first aid supplies, etc. or one checklist that is more comprehensive, such as the Health and Safety Checklist for ECE based on Caring for Our Children National Health and Safety Performance Standards.</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101</a:t>
            </a:fld>
            <a:endParaRPr lang="en-US"/>
          </a:p>
        </p:txBody>
      </p:sp>
    </p:spTree>
    <p:extLst>
      <p:ext uri="{BB962C8B-B14F-4D97-AF65-F5344CB8AC3E}">
        <p14:creationId xmlns:p14="http://schemas.microsoft.com/office/powerpoint/2010/main" val="18241908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a:t>Comparta los recursos locales, use la tabla de recursos como referencia.</a:t>
            </a:r>
            <a:endParaRPr lang="en-US" dirty="0"/>
          </a:p>
        </p:txBody>
      </p:sp>
      <p:sp>
        <p:nvSpPr>
          <p:cNvPr id="4" name="Slide Number Placeholder 3"/>
          <p:cNvSpPr>
            <a:spLocks noGrp="1"/>
          </p:cNvSpPr>
          <p:nvPr>
            <p:ph type="sldNum" sz="quarter" idx="10"/>
          </p:nvPr>
        </p:nvSpPr>
        <p:spPr/>
        <p:txBody>
          <a:bodyPr/>
          <a:lstStyle/>
          <a:p>
            <a:fld id="{A4D93EC3-2D65-4DD9-A32A-8DC841B0B660}" type="slidenum">
              <a:rPr lang="en-US" smtClean="0"/>
              <a:t>102</a:t>
            </a:fld>
            <a:endParaRPr lang="en-US"/>
          </a:p>
        </p:txBody>
      </p:sp>
    </p:spTree>
    <p:extLst>
      <p:ext uri="{BB962C8B-B14F-4D97-AF65-F5344CB8AC3E}">
        <p14:creationId xmlns:p14="http://schemas.microsoft.com/office/powerpoint/2010/main" val="25616474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103</a:t>
            </a:fld>
            <a:endParaRPr lang="en-US"/>
          </a:p>
        </p:txBody>
      </p:sp>
    </p:spTree>
    <p:extLst>
      <p:ext uri="{BB962C8B-B14F-4D97-AF65-F5344CB8AC3E}">
        <p14:creationId xmlns:p14="http://schemas.microsoft.com/office/powerpoint/2010/main" val="18536441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93EC3-2D65-4DD9-A32A-8DC841B0B660}" type="slidenum">
              <a:rPr lang="en-US" smtClean="0"/>
              <a:t>104</a:t>
            </a:fld>
            <a:endParaRPr lang="en-US"/>
          </a:p>
        </p:txBody>
      </p:sp>
    </p:spTree>
    <p:extLst>
      <p:ext uri="{BB962C8B-B14F-4D97-AF65-F5344CB8AC3E}">
        <p14:creationId xmlns:p14="http://schemas.microsoft.com/office/powerpoint/2010/main" val="16218952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D5CB6-8D94-4FFC-B51B-2597A49243AC}" type="slidenum">
              <a:rPr lang="en-US" smtClean="0"/>
              <a:t>106</a:t>
            </a:fld>
            <a:endParaRPr lang="en-US"/>
          </a:p>
        </p:txBody>
      </p:sp>
    </p:spTree>
    <p:extLst>
      <p:ext uri="{BB962C8B-B14F-4D97-AF65-F5344CB8AC3E}">
        <p14:creationId xmlns:p14="http://schemas.microsoft.com/office/powerpoint/2010/main" val="29167957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EPA </a:t>
            </a:r>
            <a:r>
              <a:rPr lang="es-ES" b="1" i="0" dirty="0">
                <a:solidFill>
                  <a:srgbClr val="1B1B1B"/>
                </a:solidFill>
                <a:effectLst/>
                <a:latin typeface="Merriweather Web"/>
              </a:rPr>
              <a:t>Proteja a su familia contra las fuentes del plomo: </a:t>
            </a:r>
            <a:r>
              <a:rPr lang="en-US" dirty="0"/>
              <a:t>https://espanol.epa.gov/plomo/proteja-su-familia-contra-las-fuentes-del-plomo</a:t>
            </a:r>
          </a:p>
        </p:txBody>
      </p:sp>
      <p:sp>
        <p:nvSpPr>
          <p:cNvPr id="4" name="Slide Number Placeholder 3"/>
          <p:cNvSpPr>
            <a:spLocks noGrp="1"/>
          </p:cNvSpPr>
          <p:nvPr>
            <p:ph type="sldNum" sz="quarter" idx="10"/>
          </p:nvPr>
        </p:nvSpPr>
        <p:spPr/>
        <p:txBody>
          <a:bodyPr/>
          <a:lstStyle/>
          <a:p>
            <a:fld id="{C11D5CB6-8D94-4FFC-B51B-2597A49243AC}" type="slidenum">
              <a:rPr lang="en-US" smtClean="0"/>
              <a:t>107</a:t>
            </a:fld>
            <a:endParaRPr lang="en-US"/>
          </a:p>
        </p:txBody>
      </p:sp>
    </p:spTree>
    <p:extLst>
      <p:ext uri="{BB962C8B-B14F-4D97-AF65-F5344CB8AC3E}">
        <p14:creationId xmlns:p14="http://schemas.microsoft.com/office/powerpoint/2010/main" val="739278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03174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375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7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561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7972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7024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583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925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737600" y="6019801"/>
            <a:ext cx="2844800" cy="365125"/>
          </a:xfrm>
          <a:prstGeom prst="rect">
            <a:avLst/>
          </a:prstGeom>
        </p:spPr>
        <p:txBody>
          <a:bodyPr/>
          <a:lstStyle/>
          <a:p>
            <a:fld id="{C00D77F3-4AD4-4B6D-8852-AE1714CA8AE8}" type="datetimeFigureOut">
              <a:rPr lang="en-US" smtClean="0"/>
              <a:t>12/11/2023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B059403-6ABF-4C3F-BFEE-AEE4CCE1A6EF}" type="slidenum">
              <a:rPr lang="en-US" smtClean="0"/>
              <a:t>‹#›</a:t>
            </a:fld>
            <a:endParaRPr lang="en-US"/>
          </a:p>
        </p:txBody>
      </p:sp>
    </p:spTree>
    <p:extLst>
      <p:ext uri="{BB962C8B-B14F-4D97-AF65-F5344CB8AC3E}">
        <p14:creationId xmlns:p14="http://schemas.microsoft.com/office/powerpoint/2010/main" val="2820253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933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3435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0507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0D026FB-0C87-43EA-BD95-4640A8B0C82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4800" y="5832477"/>
            <a:ext cx="11430000" cy="952500"/>
          </a:xfrm>
          <a:prstGeom prst="rect">
            <a:avLst/>
          </a:prstGeom>
        </p:spPr>
      </p:pic>
    </p:spTree>
    <p:custDataLst>
      <p:tags r:id="rId14"/>
    </p:custDataLst>
    <p:extLst>
      <p:ext uri="{BB962C8B-B14F-4D97-AF65-F5344CB8AC3E}">
        <p14:creationId xmlns:p14="http://schemas.microsoft.com/office/powerpoint/2010/main" val="22116060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cdc.gov/ncbddd/actearly/index.html" TargetMode="Externa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tags" Target="../tags/tag94.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tags" Target="../tags/tag95.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xml"/><Relationship Id="rId1" Type="http://schemas.openxmlformats.org/officeDocument/2006/relationships/tags" Target="../tags/tag96.xml"/><Relationship Id="rId6" Type="http://schemas.openxmlformats.org/officeDocument/2006/relationships/hyperlink" Target="https://cchp.ucsf.edu/content/resources/cchp-health-and-safety-checklist-users-manual" TargetMode="External"/><Relationship Id="rId5" Type="http://schemas.openxmlformats.org/officeDocument/2006/relationships/hyperlink" Target="https://cchp.ucsf.edu/content/resources/cchp-health-and-safety-checklist" TargetMode="External"/><Relationship Id="rId4" Type="http://schemas.openxmlformats.org/officeDocument/2006/relationships/hyperlink" Target="http://nrckids.org/" TargetMode="Externa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xml"/><Relationship Id="rId1" Type="http://schemas.openxmlformats.org/officeDocument/2006/relationships/tags" Target="../tags/tag98.xml"/></Relationships>
</file>

<file path=ppt/slides/_rels/slide10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hyperlink" Target="https://www.cdph.ca.gov/Programs/CCDPHP/DEODC/CLPPB/Pages/LRCcertlist.aspx" TargetMode="External"/><Relationship Id="rId2" Type="http://schemas.openxmlformats.org/officeDocument/2006/relationships/slideLayout" Target="../slideLayouts/slideLayout1.xml"/><Relationship Id="rId1" Type="http://schemas.openxmlformats.org/officeDocument/2006/relationships/tags" Target="../tags/tag99.xml"/><Relationship Id="rId6" Type="http://schemas.openxmlformats.org/officeDocument/2006/relationships/hyperlink" Target="https://www.fda.gov/food/metals/lead-food-foodwares-and-dietary-supplements" TargetMode="External"/><Relationship Id="rId5" Type="http://schemas.openxmlformats.org/officeDocument/2006/relationships/hyperlink" Target="https://www.cdss.ca.gov/inforesources/child-care-licensing/water-testing-information" TargetMode="External"/><Relationship Id="rId4" Type="http://schemas.openxmlformats.org/officeDocument/2006/relationships/hyperlink" Target="https://www.cdss.ca.gov/inforesources/child-care-licensing" TargetMode="Externa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xml"/><Relationship Id="rId1" Type="http://schemas.openxmlformats.org/officeDocument/2006/relationships/tags" Target="../tags/tag100.xml"/><Relationship Id="rId6" Type="http://schemas.openxmlformats.org/officeDocument/2006/relationships/hyperlink" Target="https://www.epa.gov/ground-water-and-drinking-water/3ts-reducing-lead-drinking-water-toolkit" TargetMode="External"/><Relationship Id="rId5" Type="http://schemas.openxmlformats.org/officeDocument/2006/relationships/hyperlink" Target="https://www.epa.gov/sites/production/files/2017-06/documents/pyf_color_landscape_format_2017_508.pdf" TargetMode="External"/><Relationship Id="rId4" Type="http://schemas.openxmlformats.org/officeDocument/2006/relationships/hyperlink" Target="https://www.cdc.gov/nceh/lead/"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7.xml"/><Relationship Id="rId5" Type="http://schemas.openxmlformats.org/officeDocument/2006/relationships/image" Target="../media/image10.jpeg"/><Relationship Id="rId4" Type="http://schemas.openxmlformats.org/officeDocument/2006/relationships/hyperlink" Target="http://www.nichd.nih.gov/"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3.xml"/><Relationship Id="rId5" Type="http://schemas.openxmlformats.org/officeDocument/2006/relationships/hyperlink" Target="http://www.nichd.nih.gov/" TargetMode="Externa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image" Target="../media/image15.png"/><Relationship Id="rId4" Type="http://schemas.openxmlformats.org/officeDocument/2006/relationships/hyperlink" Target="http://www.nichd.nih.gov/"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childcare.extension.org/tips-for-child-care-providers-to-soothe-a-crying-baby"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hyperlink" Target="http://www.nichd.nih.gov/" TargetMode="Externa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hyperlink" Target="http://childcare.mandatedreporterca.com/"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21.tmp"/></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45.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46.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48.xml"/><Relationship Id="rId4" Type="http://schemas.openxmlformats.org/officeDocument/2006/relationships/image" Target="../media/image2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49.xml"/><Relationship Id="rId4" Type="http://schemas.openxmlformats.org/officeDocument/2006/relationships/image" Target="../media/image25.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51.xml"/><Relationship Id="rId4" Type="http://schemas.openxmlformats.org/officeDocument/2006/relationships/image" Target="../media/image26.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52.xml"/><Relationship Id="rId4" Type="http://schemas.openxmlformats.org/officeDocument/2006/relationships/image" Target="../media/image27.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53.xml"/><Relationship Id="rId4" Type="http://schemas.openxmlformats.org/officeDocument/2006/relationships/image" Target="../media/image28.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54.xml"/><Relationship Id="rId4" Type="http://schemas.openxmlformats.org/officeDocument/2006/relationships/image" Target="../media/image28.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55.xml"/><Relationship Id="rId4" Type="http://schemas.openxmlformats.org/officeDocument/2006/relationships/image" Target="../media/image29.e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6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hyperlink" Target="https://www.cdss.ca.gov/cdssweb/entres/forms/spanish/PUB515_SP.pdf"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67.xml"/><Relationship Id="rId4" Type="http://schemas.openxmlformats.org/officeDocument/2006/relationships/hyperlink" Target="http://www.cpsc.gov/Recalls/"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68.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75.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xml"/><Relationship Id="rId1" Type="http://schemas.openxmlformats.org/officeDocument/2006/relationships/tags" Target="../tags/tag71.xml"/><Relationship Id="rId4" Type="http://schemas.openxmlformats.org/officeDocument/2006/relationships/hyperlink" Target="https://urldefense.proofpoint.com/v2/url?u=https-3A__www.epa.gov_lead_renovation-2Drepair-2Dand-2Dpainting-2Dprogram-2Doperators-2Dchildcare-2Dfacilities&amp;d=DwMFAg&amp;c=iORugZls2LlYyCAZRB3XLg&amp;r=KnPGy_UMjfWwMIaIy4tBpIPNTtjWRqdY51zaNQelJi4&amp;m=ZUHHQLctjLvsaFc5mwJnIfxJUuroHlNehNTlGQ-sgBU&amp;s=2MBQnkL4CCd_UCp2IeNdHCLACo9rOejf5xEP3OFo40s&amp;e="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xml"/><Relationship Id="rId1" Type="http://schemas.openxmlformats.org/officeDocument/2006/relationships/tags" Target="../tags/tag72.xml"/><Relationship Id="rId4" Type="http://schemas.openxmlformats.org/officeDocument/2006/relationships/hyperlink" Target="https://www.cdph.ca.gov/Programs/CCDPHP/DEODC/CLPPB/Pages/LRCcertlist.aspx" TargetMode="Externa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tags" Target="../tags/tag73.xml"/><Relationship Id="rId4" Type="http://schemas.openxmlformats.org/officeDocument/2006/relationships/image" Target="../media/image39.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74.xml"/><Relationship Id="rId4" Type="http://schemas.openxmlformats.org/officeDocument/2006/relationships/hyperlink" Target="http://www.cdph.ca.gov/"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75.xml"/><Relationship Id="rId4" Type="http://schemas.openxmlformats.org/officeDocument/2006/relationships/image" Target="../media/image40.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76.xml"/><Relationship Id="rId4" Type="http://schemas.openxmlformats.org/officeDocument/2006/relationships/image" Target="../media/image41.emf"/></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7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ags" Target="../tags/tag78.xml"/><Relationship Id="rId4" Type="http://schemas.openxmlformats.org/officeDocument/2006/relationships/image" Target="../media/image42.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79.xml"/><Relationship Id="rId4" Type="http://schemas.openxmlformats.org/officeDocument/2006/relationships/hyperlink" Target="https://cchp.ucsf.edu/content/resources/young-children-and-disasters-health-and-safety-note" TargetMode="Externa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tags" Target="../tags/tag8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ags" Target="../tags/tag8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6.xml"/><Relationship Id="rId1" Type="http://schemas.openxmlformats.org/officeDocument/2006/relationships/tags" Target="../tags/tag82.xml"/><Relationship Id="rId4" Type="http://schemas.openxmlformats.org/officeDocument/2006/relationships/image" Target="../media/image43.tmp"/></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4.xml"/><Relationship Id="rId4" Type="http://schemas.openxmlformats.org/officeDocument/2006/relationships/image" Target="../media/image44.tm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xml"/><Relationship Id="rId1" Type="http://schemas.openxmlformats.org/officeDocument/2006/relationships/tags" Target="../tags/tag8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xml"/><Relationship Id="rId1" Type="http://schemas.openxmlformats.org/officeDocument/2006/relationships/tags" Target="../tags/tag8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4.xml"/><Relationship Id="rId1" Type="http://schemas.openxmlformats.org/officeDocument/2006/relationships/tags" Target="../tags/tag90.xml"/><Relationship Id="rId4" Type="http://schemas.openxmlformats.org/officeDocument/2006/relationships/image" Target="../media/image4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ags" Target="../tags/tag9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ags" Target="../tags/tag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5392395"/>
            <a:ext cx="8915400" cy="646331"/>
          </a:xfrm>
          <a:prstGeom prst="rect">
            <a:avLst/>
          </a:prstGeom>
          <a:noFill/>
        </p:spPr>
        <p:txBody>
          <a:bodyPr wrap="square" rtlCol="0">
            <a:spAutoFit/>
          </a:bodyPr>
          <a:lstStyle/>
          <a:p>
            <a:pPr algn="ctr"/>
            <a:r>
              <a:rPr lang="es" sz="1800" dirty="0">
                <a:solidFill>
                  <a:srgbClr val="003473"/>
                </a:solidFill>
                <a:latin typeface="Times New Roman"/>
              </a:rPr>
              <a:t>Financiado </a:t>
            </a:r>
            <a:r>
              <a:rPr lang="es-MX" sz="1800" dirty="0">
                <a:solidFill>
                  <a:srgbClr val="003473"/>
                </a:solidFill>
                <a:latin typeface="Times New Roman"/>
              </a:rPr>
              <a:t>por el</a:t>
            </a:r>
            <a:r>
              <a:rPr lang="es" sz="1800" dirty="0">
                <a:solidFill>
                  <a:srgbClr val="003473"/>
                </a:solidFill>
                <a:latin typeface="Times New Roman"/>
              </a:rPr>
              <a:t> </a:t>
            </a:r>
            <a:r>
              <a:rPr lang="es-ES" dirty="0"/>
              <a:t>Departamento de Servicios Sociales de California</a:t>
            </a:r>
            <a:endParaRPr lang="en-US" dirty="0"/>
          </a:p>
          <a:p>
            <a:pPr algn="ctr"/>
            <a:endParaRPr lang="es" sz="1800" dirty="0">
              <a:solidFill>
                <a:srgbClr val="003473"/>
              </a:solidFill>
              <a:latin typeface="Times New Roman"/>
            </a:endParaRPr>
          </a:p>
        </p:txBody>
      </p:sp>
      <p:sp>
        <p:nvSpPr>
          <p:cNvPr id="6" name="TextBox 5"/>
          <p:cNvSpPr txBox="1"/>
          <p:nvPr/>
        </p:nvSpPr>
        <p:spPr>
          <a:xfrm>
            <a:off x="2209800" y="430269"/>
            <a:ext cx="7848600" cy="2308324"/>
          </a:xfrm>
          <a:prstGeom prst="rect">
            <a:avLst/>
          </a:prstGeom>
          <a:noFill/>
        </p:spPr>
        <p:txBody>
          <a:bodyPr wrap="square" rtlCol="0">
            <a:spAutoFit/>
          </a:bodyPr>
          <a:lstStyle/>
          <a:p>
            <a:pPr algn="ctr"/>
            <a:r>
              <a:rPr lang="es-ES" sz="2400" b="1" dirty="0">
                <a:latin typeface="Tahoma" panose="020B0604030504040204" pitchFamily="34" charset="0"/>
                <a:ea typeface="Tahoma" panose="020B0604030504040204" pitchFamily="34" charset="0"/>
                <a:cs typeface="Tahoma" panose="020B0604030504040204" pitchFamily="34" charset="0"/>
              </a:rPr>
              <a:t>Seguridad y salud preventiva en los entornos de cuidado infantil</a:t>
            </a:r>
          </a:p>
          <a:p>
            <a:pPr algn="ctr"/>
            <a:r>
              <a:rPr lang="es-ES" sz="2000" b="1" dirty="0">
                <a:solidFill>
                  <a:srgbClr val="0070C0"/>
                </a:solidFill>
                <a:latin typeface="Calibri Light" panose="020F0302020204030204" pitchFamily="34" charset="0"/>
                <a:ea typeface="Gadugi" panose="020B0502040204020203" pitchFamily="34" charset="0"/>
                <a:cs typeface="Calibri Light" panose="020F0302020204030204" pitchFamily="34" charset="0"/>
              </a:rPr>
              <a:t>Un plan de estudios para la formación de proveedores de cuidado infantil</a:t>
            </a:r>
          </a:p>
          <a:p>
            <a:pPr algn="ctr"/>
            <a:r>
              <a:rPr lang="es-ES" sz="2000" b="1" i="1" dirty="0"/>
              <a:t>QUINTA EDICIÓN</a:t>
            </a:r>
          </a:p>
          <a:p>
            <a:pPr algn="ctr"/>
            <a:endParaRPr lang="es-ES" sz="1600" b="1" dirty="0"/>
          </a:p>
          <a:p>
            <a:pPr algn="ctr"/>
            <a:endParaRPr lang="es-ES" sz="1600" b="1" dirty="0"/>
          </a:p>
          <a:p>
            <a:pPr algn="ctr"/>
            <a:r>
              <a:rPr lang="es-ES" sz="2400" b="1" dirty="0">
                <a:solidFill>
                  <a:srgbClr val="0070C0"/>
                </a:solidFill>
              </a:rPr>
              <a:t>MÓDULO 2:</a:t>
            </a:r>
            <a:r>
              <a:rPr lang="es-ES" sz="2400" b="1" dirty="0"/>
              <a:t> Prevención de Lesiones</a:t>
            </a:r>
          </a:p>
        </p:txBody>
      </p:sp>
      <p:pic>
        <p:nvPicPr>
          <p:cNvPr id="8" name="Picture 7">
            <a:extLst>
              <a:ext uri="{FF2B5EF4-FFF2-40B4-BE49-F238E27FC236}">
                <a16:creationId xmlns:a16="http://schemas.microsoft.com/office/drawing/2014/main" id="{023AC682-FA47-480F-AA16-B586F6063E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572000" y="2759025"/>
            <a:ext cx="2672777" cy="2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31944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143000"/>
          </a:xfrm>
          <a:noFill/>
        </p:spPr>
        <p:txBody>
          <a:bodyPr>
            <a:normAutofit/>
          </a:bodyPr>
          <a:lstStyle/>
          <a:p>
            <a:r>
              <a:rPr lang="en-US" sz="3600" dirty="0" err="1">
                <a:latin typeface="Arial" panose="020B0604020202020204" pitchFamily="34" charset="0"/>
                <a:cs typeface="Arial" panose="020B0604020202020204" pitchFamily="34" charset="0"/>
              </a:rPr>
              <a:t>Retraso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el</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desarrollo</a:t>
            </a:r>
            <a:endParaRPr lang="en-US" sz="36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609600" y="1295400"/>
            <a:ext cx="10972800" cy="4525963"/>
          </a:xfrm>
        </p:spPr>
        <p:txBody>
          <a:bodyPr>
            <a:normAutofit/>
          </a:bodyPr>
          <a:lstStyle/>
          <a:p>
            <a:r>
              <a:rPr lang="es-ES" sz="2800" dirty="0">
                <a:latin typeface="Arial" panose="020B0604020202020204" pitchFamily="34" charset="0"/>
                <a:cs typeface="Arial" panose="020B0604020202020204" pitchFamily="34" charset="0"/>
              </a:rPr>
              <a:t>Los niños con retrasos en el desarrollo pueden tener riesgos únicos de lesiones.</a:t>
            </a:r>
          </a:p>
          <a:p>
            <a:r>
              <a:rPr lang="es-ES" sz="2800" dirty="0">
                <a:latin typeface="Arial" panose="020B0604020202020204" pitchFamily="34" charset="0"/>
                <a:cs typeface="Arial" panose="020B0604020202020204" pitchFamily="34" charset="0"/>
              </a:rPr>
              <a:t>Para obtener más información sobre las etapas del desarrollo y el retraso en el desarrollo, visite el sitio web de los CDC </a:t>
            </a:r>
            <a:r>
              <a:rPr lang="es-ES" sz="2800" b="1" dirty="0">
                <a:latin typeface="Arial" panose="020B0604020202020204" pitchFamily="34" charset="0"/>
                <a:cs typeface="Arial" panose="020B0604020202020204" pitchFamily="34" charset="0"/>
              </a:rPr>
              <a:t>Aprenda los signos. Reaccione pronto. </a:t>
            </a:r>
            <a:r>
              <a:rPr lang="en-US" sz="2800" dirty="0">
                <a:latin typeface="Arial" panose="020B0604020202020204" pitchFamily="34" charset="0"/>
                <a:cs typeface="Arial" panose="020B0604020202020204" pitchFamily="34" charset="0"/>
                <a:hlinkClick r:id="rId3"/>
              </a:rPr>
              <a:t>www.cdc.gov/ncbddd/actearly/index.html</a:t>
            </a:r>
            <a:r>
              <a:rPr lang="en-US" sz="2800"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B106482A-25C1-4815-9360-3EBA76E93852}"/>
              </a:ext>
            </a:extLst>
          </p:cNvPr>
          <p:cNvPicPr>
            <a:picLocks noChangeAspect="1"/>
          </p:cNvPicPr>
          <p:nvPr/>
        </p:nvPicPr>
        <p:blipFill>
          <a:blip r:embed="rId4"/>
          <a:stretch>
            <a:fillRect/>
          </a:stretch>
        </p:blipFill>
        <p:spPr>
          <a:xfrm>
            <a:off x="8153400" y="3558381"/>
            <a:ext cx="3067050" cy="2385483"/>
          </a:xfrm>
          <a:prstGeom prst="rect">
            <a:avLst/>
          </a:prstGeom>
        </p:spPr>
      </p:pic>
    </p:spTree>
    <p:custDataLst>
      <p:tags r:id="rId1"/>
    </p:custDataLst>
    <p:extLst>
      <p:ext uri="{BB962C8B-B14F-4D97-AF65-F5344CB8AC3E}">
        <p14:creationId xmlns:p14="http://schemas.microsoft.com/office/powerpoint/2010/main" val="24942876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b="1" dirty="0">
                <a:latin typeface="+mn-lt"/>
                <a:cs typeface="Arial" panose="020B0604020202020204" pitchFamily="34" charset="0"/>
              </a:rPr>
              <a:t>Rutinas de seguridad y manejo del comportamiento</a:t>
            </a:r>
          </a:p>
        </p:txBody>
      </p:sp>
      <p:sp>
        <p:nvSpPr>
          <p:cNvPr id="3" name="Content Placeholder 2"/>
          <p:cNvSpPr>
            <a:spLocks noGrp="1"/>
          </p:cNvSpPr>
          <p:nvPr>
            <p:ph idx="1"/>
          </p:nvPr>
        </p:nvSpPr>
        <p:spPr/>
        <p:txBody>
          <a:bodyPr>
            <a:normAutofit/>
          </a:bodyPr>
          <a:lstStyle/>
          <a:p>
            <a:r>
              <a:rPr lang="es-ES" dirty="0"/>
              <a:t>Establezca políticas de seguridad por escrito para su entorno de cuidado infantil (incluya pautas, listas de verificación y tareas).</a:t>
            </a:r>
          </a:p>
          <a:p>
            <a:r>
              <a:rPr lang="es-ES" dirty="0"/>
              <a:t>Proporcionar supervisión activa en todo momento.</a:t>
            </a:r>
          </a:p>
          <a:p>
            <a:r>
              <a:rPr lang="es-ES" dirty="0"/>
              <a:t>Supervisar el comportamiento de los niños.</a:t>
            </a:r>
          </a:p>
          <a:p>
            <a:r>
              <a:rPr lang="es-ES" dirty="0"/>
              <a:t>Enseñe a los niños el comportamiento preventivo de lesiones y las reglas de seguridad.</a:t>
            </a:r>
          </a:p>
          <a:p>
            <a:r>
              <a:rPr lang="es-ES" dirty="0"/>
              <a:t>Adapte su entorno a las necesidades de desarrollo de los niños</a:t>
            </a:r>
            <a:endParaRPr lang="en-US" dirty="0"/>
          </a:p>
        </p:txBody>
      </p:sp>
    </p:spTree>
    <p:custDataLst>
      <p:tags r:id="rId1"/>
    </p:custDataLst>
    <p:extLst>
      <p:ext uri="{BB962C8B-B14F-4D97-AF65-F5344CB8AC3E}">
        <p14:creationId xmlns:p14="http://schemas.microsoft.com/office/powerpoint/2010/main" val="8337990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600" b="1" dirty="0"/>
              <a:t>Lista de verificación de salud y seguridad</a:t>
            </a:r>
          </a:p>
        </p:txBody>
      </p:sp>
      <p:sp>
        <p:nvSpPr>
          <p:cNvPr id="5" name="Content Placeholder 4"/>
          <p:cNvSpPr>
            <a:spLocks noGrp="1"/>
          </p:cNvSpPr>
          <p:nvPr>
            <p:ph idx="1"/>
          </p:nvPr>
        </p:nvSpPr>
        <p:spPr/>
        <p:txBody>
          <a:bodyPr>
            <a:normAutofit/>
          </a:bodyPr>
          <a:lstStyle/>
          <a:p>
            <a:r>
              <a:rPr lang="es-ES" dirty="0"/>
              <a:t>Use una lista de verificación para realizar controles de seguridad de áreas exteriores, áreas interiores, botiquines de primeros auxilios, etc. de forma programada regularmente.</a:t>
            </a:r>
          </a:p>
          <a:p>
            <a:r>
              <a:rPr lang="es-ES" dirty="0"/>
              <a:t>Incorpore controles de seguridad en sus horarios diarios, semanales y mensuales.</a:t>
            </a:r>
            <a:endParaRPr lang="es-MX" dirty="0"/>
          </a:p>
        </p:txBody>
      </p:sp>
    </p:spTree>
    <p:custDataLst>
      <p:tags r:id="rId1"/>
    </p:custDataLst>
    <p:extLst>
      <p:ext uri="{BB962C8B-B14F-4D97-AF65-F5344CB8AC3E}">
        <p14:creationId xmlns:p14="http://schemas.microsoft.com/office/powerpoint/2010/main" val="19264905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3600" b="1" dirty="0"/>
              <a:t>Lista de verificación de salud y seguridad para entornos de la educación temprana</a:t>
            </a:r>
            <a:endParaRPr lang="en-US" sz="3600" b="1" dirty="0"/>
          </a:p>
        </p:txBody>
      </p:sp>
      <p:sp>
        <p:nvSpPr>
          <p:cNvPr id="3" name="Content Placeholder 2"/>
          <p:cNvSpPr>
            <a:spLocks noGrp="1"/>
          </p:cNvSpPr>
          <p:nvPr>
            <p:ph idx="1"/>
          </p:nvPr>
        </p:nvSpPr>
        <p:spPr/>
        <p:txBody>
          <a:bodyPr>
            <a:normAutofit/>
          </a:bodyPr>
          <a:lstStyle/>
          <a:p>
            <a:pPr marL="0" indent="0">
              <a:buNone/>
            </a:pPr>
            <a:r>
              <a:rPr lang="en-US" sz="2800" dirty="0" err="1"/>
              <a:t>Basado</a:t>
            </a:r>
            <a:r>
              <a:rPr lang="en-US" sz="2800" dirty="0"/>
              <a:t> </a:t>
            </a:r>
            <a:r>
              <a:rPr lang="en-US" sz="2800" dirty="0" err="1"/>
              <a:t>en</a:t>
            </a:r>
            <a:r>
              <a:rPr lang="en-US" sz="2800" dirty="0"/>
              <a:t> Caring for Our Children (CFOC) </a:t>
            </a:r>
            <a:r>
              <a:rPr lang="en-US" sz="2800" dirty="0">
                <a:hlinkClick r:id="rId4"/>
              </a:rPr>
              <a:t>http://nrckids.org</a:t>
            </a:r>
            <a:r>
              <a:rPr lang="en-US" sz="2800" dirty="0"/>
              <a:t> </a:t>
            </a:r>
          </a:p>
          <a:p>
            <a:pPr marL="0" indent="0">
              <a:buNone/>
            </a:pPr>
            <a:endParaRPr lang="en-US" sz="2800" dirty="0"/>
          </a:p>
          <a:p>
            <a:pPr marL="0" indent="0">
              <a:buNone/>
            </a:pPr>
            <a:r>
              <a:rPr lang="en-US" sz="2800" dirty="0"/>
              <a:t>Version </a:t>
            </a:r>
            <a:r>
              <a:rPr lang="en-US" sz="2800" dirty="0" err="1"/>
              <a:t>en</a:t>
            </a:r>
            <a:r>
              <a:rPr lang="en-US" sz="2800" dirty="0"/>
              <a:t> </a:t>
            </a:r>
            <a:r>
              <a:rPr lang="en-US" sz="2800" dirty="0" err="1"/>
              <a:t>linea</a:t>
            </a:r>
            <a:endParaRPr lang="en-US" sz="2800" dirty="0"/>
          </a:p>
          <a:p>
            <a:r>
              <a:rPr lang="en-US" sz="2800" dirty="0"/>
              <a:t>Lista de </a:t>
            </a:r>
            <a:r>
              <a:rPr lang="en-US" sz="2800" dirty="0" err="1"/>
              <a:t>verificación</a:t>
            </a:r>
            <a:r>
              <a:rPr lang="en-US" sz="2800" dirty="0"/>
              <a:t>: </a:t>
            </a:r>
            <a:r>
              <a:rPr lang="en-US" sz="2800" u="sng" dirty="0">
                <a:hlinkClick r:id="rId5"/>
              </a:rPr>
              <a:t>https://cchp.ucsf.edu/content/resources/cchp-health-and-safety-checklist</a:t>
            </a:r>
            <a:endParaRPr lang="en-US" sz="2800" dirty="0"/>
          </a:p>
          <a:p>
            <a:r>
              <a:rPr lang="en-US" sz="2800" dirty="0"/>
              <a:t>Manual: </a:t>
            </a:r>
            <a:r>
              <a:rPr lang="en-US" sz="2800" u="sng" dirty="0">
                <a:hlinkClick r:id="rId6"/>
              </a:rPr>
              <a:t>https://cchp.ucsf.edu/content/resources/cchp-health-and-safety-checklist-users-manual</a:t>
            </a:r>
            <a:r>
              <a:rPr lang="en-US" sz="2800" dirty="0"/>
              <a:t> </a:t>
            </a:r>
          </a:p>
          <a:p>
            <a:pPr marL="0" indent="0">
              <a:buNone/>
            </a:pPr>
            <a:endParaRPr lang="en-US" dirty="0"/>
          </a:p>
        </p:txBody>
      </p:sp>
    </p:spTree>
    <p:custDataLst>
      <p:tags r:id="rId1"/>
    </p:custDataLst>
    <p:extLst>
      <p:ext uri="{BB962C8B-B14F-4D97-AF65-F5344CB8AC3E}">
        <p14:creationId xmlns:p14="http://schemas.microsoft.com/office/powerpoint/2010/main" val="35134172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997"/>
            <a:ext cx="12192000" cy="1143000"/>
          </a:xfrm>
          <a:solidFill>
            <a:srgbClr val="FFFF00">
              <a:alpha val="20000"/>
            </a:srgbClr>
          </a:solidFill>
          <a:ln>
            <a:solidFill>
              <a:srgbClr val="00B0F0"/>
            </a:solidFill>
          </a:ln>
        </p:spPr>
        <p:txBody>
          <a:bodyPr>
            <a:noAutofit/>
          </a:bodyPr>
          <a:lstStyle/>
          <a:p>
            <a:r>
              <a:rPr lang="es-ES" sz="3600" b="1" dirty="0">
                <a:latin typeface="+mn-lt"/>
              </a:rPr>
              <a:t>Cómo pueden ocurrir las lesiones de espalda:</a:t>
            </a:r>
          </a:p>
        </p:txBody>
      </p:sp>
      <p:sp>
        <p:nvSpPr>
          <p:cNvPr id="5" name="Content Placeholder 4"/>
          <p:cNvSpPr>
            <a:spLocks noGrp="1"/>
          </p:cNvSpPr>
          <p:nvPr>
            <p:ph idx="1"/>
          </p:nvPr>
        </p:nvSpPr>
        <p:spPr/>
        <p:txBody>
          <a:bodyPr>
            <a:normAutofit/>
          </a:bodyPr>
          <a:lstStyle/>
          <a:p>
            <a:pPr marL="0" indent="0">
              <a:buNone/>
            </a:pPr>
            <a:r>
              <a:rPr lang="es-ES" dirty="0"/>
              <a:t>1. Cargar incorrectamente a los niños, juguetes, equipos, etc.</a:t>
            </a:r>
          </a:p>
          <a:p>
            <a:pPr marL="0" indent="0">
              <a:buNone/>
            </a:pPr>
            <a:r>
              <a:rPr lang="es-ES" dirty="0"/>
              <a:t>2. Alturas inadecuadas en el trabajo (p. ej., mesas y sillas de tamaño infantil).</a:t>
            </a:r>
          </a:p>
          <a:p>
            <a:pPr marL="0" indent="0">
              <a:buNone/>
            </a:pPr>
            <a:r>
              <a:rPr lang="es-ES" dirty="0"/>
              <a:t>3. Subir y bajar niños de cunas.</a:t>
            </a:r>
          </a:p>
          <a:p>
            <a:pPr marL="0" indent="0">
              <a:buNone/>
            </a:pPr>
            <a:r>
              <a:rPr lang="es-ES" dirty="0"/>
              <a:t>4. Sentarse frecuentemente en el piso sin respaldo para la espalda.</a:t>
            </a:r>
          </a:p>
          <a:p>
            <a:pPr marL="0" indent="0">
              <a:buNone/>
            </a:pPr>
            <a:endParaRPr lang="es-ES" dirty="0"/>
          </a:p>
        </p:txBody>
      </p:sp>
    </p:spTree>
    <p:custDataLst>
      <p:tags r:id="rId1"/>
    </p:custDataLst>
    <p:extLst>
      <p:ext uri="{BB962C8B-B14F-4D97-AF65-F5344CB8AC3E}">
        <p14:creationId xmlns:p14="http://schemas.microsoft.com/office/powerpoint/2010/main" val="24929980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43000"/>
          </a:xfrm>
          <a:solidFill>
            <a:srgbClr val="FFFF00">
              <a:alpha val="20000"/>
            </a:srgbClr>
          </a:solidFill>
          <a:ln>
            <a:solidFill>
              <a:srgbClr val="00B0F0"/>
            </a:solidFill>
          </a:ln>
        </p:spPr>
        <p:txBody>
          <a:bodyPr>
            <a:noAutofit/>
          </a:bodyPr>
          <a:lstStyle/>
          <a:p>
            <a:r>
              <a:rPr lang="es-ES" sz="3600" b="1" dirty="0">
                <a:latin typeface="+mn-lt"/>
              </a:rPr>
              <a:t>Cómo pueden ocurrir las lesiones de espalda</a:t>
            </a:r>
            <a:r>
              <a:rPr lang="en-US" sz="3600" b="1" dirty="0">
                <a:latin typeface="+mn-lt"/>
              </a:rPr>
              <a:t>:</a:t>
            </a:r>
          </a:p>
        </p:txBody>
      </p:sp>
      <p:sp>
        <p:nvSpPr>
          <p:cNvPr id="5" name="Content Placeholder 4"/>
          <p:cNvSpPr>
            <a:spLocks noGrp="1"/>
          </p:cNvSpPr>
          <p:nvPr>
            <p:ph idx="1"/>
          </p:nvPr>
        </p:nvSpPr>
        <p:spPr/>
        <p:txBody>
          <a:bodyPr>
            <a:normAutofit/>
          </a:bodyPr>
          <a:lstStyle/>
          <a:p>
            <a:pPr marL="0" indent="0">
              <a:buNone/>
            </a:pPr>
            <a:r>
              <a:rPr lang="es-ES" dirty="0"/>
              <a:t>5. Estirarse excesivamente por encima de la altura del hombro para bajar suministros almacenados.</a:t>
            </a:r>
          </a:p>
          <a:p>
            <a:pPr marL="0" indent="0">
              <a:buNone/>
            </a:pPr>
            <a:r>
              <a:rPr lang="es-ES" dirty="0"/>
              <a:t>6. Subir y bajar frecuentemente a niños de mesas para cambiar pañales. </a:t>
            </a:r>
          </a:p>
          <a:p>
            <a:pPr marL="0" indent="0">
              <a:buNone/>
            </a:pPr>
            <a:r>
              <a:rPr lang="es-ES" dirty="0"/>
              <a:t>7. Posiciones incómodas y movimientos enérgicos necesarios para abrir ventanas.</a:t>
            </a:r>
          </a:p>
          <a:p>
            <a:pPr marL="0" indent="0">
              <a:buNone/>
            </a:pPr>
            <a:r>
              <a:rPr lang="es-ES" dirty="0"/>
              <a:t>8. Cargar bolsas de pañales a los contenedores de basura.</a:t>
            </a:r>
          </a:p>
        </p:txBody>
      </p:sp>
    </p:spTree>
    <p:custDataLst>
      <p:tags r:id="rId1"/>
    </p:custDataLst>
    <p:extLst>
      <p:ext uri="{BB962C8B-B14F-4D97-AF65-F5344CB8AC3E}">
        <p14:creationId xmlns:p14="http://schemas.microsoft.com/office/powerpoint/2010/main" val="14382579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5BFD-A2E6-4FEA-8E53-CBCDA7804AB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22DC186-368D-4783-93A2-B711659B954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579F83E-C8CC-477E-8A41-64AD35676C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9825" y="-76200"/>
            <a:ext cx="8951768" cy="6059659"/>
          </a:xfrm>
          <a:prstGeom prst="rect">
            <a:avLst/>
          </a:prstGeom>
        </p:spPr>
      </p:pic>
    </p:spTree>
    <p:extLst>
      <p:ext uri="{BB962C8B-B14F-4D97-AF65-F5344CB8AC3E}">
        <p14:creationId xmlns:p14="http://schemas.microsoft.com/office/powerpoint/2010/main" val="41494387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609600" y="304800"/>
            <a:ext cx="10972800" cy="1143000"/>
          </a:xfrm>
        </p:spPr>
        <p:txBody>
          <a:bodyPr>
            <a:noAutofit/>
          </a:bodyPr>
          <a:lstStyle/>
          <a:p>
            <a:pPr eaLnBrk="1" hangingPunct="1"/>
            <a:r>
              <a:rPr lang="es-ES" altLang="en-US" sz="3600" b="1" dirty="0">
                <a:solidFill>
                  <a:srgbClr val="000066"/>
                </a:solidFill>
                <a:latin typeface="+mn-lt"/>
                <a:cs typeface="Arial" panose="020B0604020202020204" pitchFamily="34" charset="0"/>
              </a:rPr>
              <a:t>Más recursos para la prevención del envenenamiento por plomo</a:t>
            </a:r>
            <a:r>
              <a:rPr lang="en-US" altLang="en-US" sz="3600" b="1" dirty="0">
                <a:solidFill>
                  <a:srgbClr val="000066"/>
                </a:solidFill>
                <a:latin typeface="+mn-lt"/>
                <a:cs typeface="Arial" panose="020B0604020202020204" pitchFamily="34" charset="0"/>
              </a:rPr>
              <a:t>:</a:t>
            </a:r>
          </a:p>
        </p:txBody>
      </p:sp>
      <p:sp>
        <p:nvSpPr>
          <p:cNvPr id="2" name="Content Placeholder 1">
            <a:extLst>
              <a:ext uri="{FF2B5EF4-FFF2-40B4-BE49-F238E27FC236}">
                <a16:creationId xmlns:a16="http://schemas.microsoft.com/office/drawing/2014/main" id="{3D3ADEBD-3B73-461B-99DE-3DEF1AFD6476}"/>
              </a:ext>
            </a:extLst>
          </p:cNvPr>
          <p:cNvSpPr>
            <a:spLocks noGrp="1"/>
          </p:cNvSpPr>
          <p:nvPr>
            <p:ph idx="1"/>
          </p:nvPr>
        </p:nvSpPr>
        <p:spPr>
          <a:xfrm>
            <a:off x="457200" y="1535114"/>
            <a:ext cx="10972800" cy="4530725"/>
          </a:xfrm>
        </p:spPr>
        <p:txBody>
          <a:bodyPr>
            <a:normAutofit fontScale="92500"/>
          </a:bodyPr>
          <a:lstStyle/>
          <a:p>
            <a:pPr>
              <a:spcAft>
                <a:spcPts val="600"/>
              </a:spcAft>
              <a:buClrTx/>
              <a:buFont typeface="Arial" panose="020B0604020202020204" pitchFamily="34" charset="0"/>
              <a:buChar char="•"/>
              <a:defRPr/>
            </a:pPr>
            <a:r>
              <a:rPr lang="es-MX" sz="2400" dirty="0">
                <a:latin typeface="Arial" panose="020B0604020202020204" pitchFamily="34" charset="0"/>
                <a:ea typeface="Calibri" panose="020F0502020204030204" pitchFamily="34" charset="0"/>
                <a:cs typeface="Arial" panose="020B0604020202020204" pitchFamily="34" charset="0"/>
              </a:rPr>
              <a:t>Pagina web del Programa de Licencias de Cuidado Infantil (CCLD) </a:t>
            </a:r>
            <a:r>
              <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https://www.cdss.ca.gov/inforesources/child-care-licensing</a:t>
            </a:r>
            <a:endPar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a:spcAft>
                <a:spcPts val="600"/>
              </a:spcAft>
              <a:buClrTx/>
              <a:buFont typeface="Arial" panose="020B0604020202020204" pitchFamily="34" charset="0"/>
              <a:buChar char="•"/>
              <a:defRPr/>
            </a:pPr>
            <a:r>
              <a:rPr lang="es-MX" sz="2400" dirty="0">
                <a:latin typeface="Arial" panose="020B0604020202020204" pitchFamily="34" charset="0"/>
                <a:ea typeface="Calibri" panose="020F0502020204030204" pitchFamily="34" charset="0"/>
                <a:cs typeface="Arial" panose="020B0604020202020204" pitchFamily="34" charset="0"/>
              </a:rPr>
              <a:t>CCLD Prevención de envenenamiento por plomo y Prueba de agua </a:t>
            </a:r>
            <a:r>
              <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5"/>
              </a:rPr>
              <a:t>https://www.cdss.ca.gov/inforesources/child-care-licensing/water-testing-information</a:t>
            </a:r>
            <a:r>
              <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rPr>
              <a:t> </a:t>
            </a:r>
          </a:p>
          <a:p>
            <a:pPr>
              <a:spcAft>
                <a:spcPts val="600"/>
              </a:spcAft>
              <a:buClrTx/>
              <a:buFont typeface="Arial" panose="020B0604020202020204" pitchFamily="34" charset="0"/>
              <a:buChar char="•"/>
              <a:defRPr/>
            </a:pPr>
            <a:r>
              <a:rPr lang="es-MX" altLang="en-US" sz="2400" dirty="0">
                <a:latin typeface="Arial" panose="020B0604020202020204" pitchFamily="34" charset="0"/>
                <a:cs typeface="Arial" panose="020B0604020202020204" pitchFamily="34" charset="0"/>
              </a:rPr>
              <a:t>Administración de Comida y Drogas(FDA): </a:t>
            </a:r>
            <a:r>
              <a:rPr lang="es-ES" altLang="en-US" sz="2400" dirty="0">
                <a:latin typeface="Arial" panose="020B0604020202020204" pitchFamily="34" charset="0"/>
                <a:cs typeface="Arial" panose="020B0604020202020204" pitchFamily="34" charset="0"/>
              </a:rPr>
              <a:t>Plomo en alimentos y artículos para alimentos </a:t>
            </a:r>
            <a:r>
              <a:rPr lang="es-MX" sz="2400" u="sng" dirty="0">
                <a:solidFill>
                  <a:srgbClr val="7030A0"/>
                </a:solidFill>
                <a:latin typeface="Arial" panose="020B0604020202020204" pitchFamily="34" charset="0"/>
                <a:ea typeface="Calibri" panose="020F0502020204030204" pitchFamily="34" charset="0"/>
                <a:cs typeface="Arial" panose="020B0604020202020204" pitchFamily="34" charset="0"/>
                <a:hlinkClick r:id="rId6"/>
              </a:rPr>
              <a:t>https://www.fda.gov/food/metals/lead-food-foodwares-and-dietary-supplements</a:t>
            </a:r>
            <a:endParaRPr lang="es-MX" sz="2400" u="sng" dirty="0">
              <a:solidFill>
                <a:srgbClr val="7030A0"/>
              </a:solidFill>
              <a:latin typeface="Arial" panose="020B0604020202020204" pitchFamily="34" charset="0"/>
              <a:ea typeface="Calibri" panose="020F0502020204030204" pitchFamily="34" charset="0"/>
              <a:cs typeface="Arial" panose="020B0604020202020204" pitchFamily="34" charset="0"/>
            </a:endParaRPr>
          </a:p>
          <a:p>
            <a:pPr>
              <a:spcAft>
                <a:spcPts val="600"/>
              </a:spcAft>
              <a:buClrTx/>
              <a:buFont typeface="Arial" panose="020B0604020202020204" pitchFamily="34" charset="0"/>
              <a:buChar char="•"/>
              <a:defRPr/>
            </a:pPr>
            <a:r>
              <a:rPr lang="es-MX" sz="2400" dirty="0">
                <a:latin typeface="Arial" panose="020B0604020202020204" pitchFamily="34" charset="0"/>
                <a:cs typeface="Arial" panose="020B0604020202020204" pitchFamily="34" charset="0"/>
              </a:rPr>
              <a:t>CDPH </a:t>
            </a:r>
            <a:r>
              <a:rPr lang="es-ES" sz="2400" dirty="0">
                <a:latin typeface="Arial" panose="020B0604020202020204" pitchFamily="34" charset="0"/>
                <a:cs typeface="Arial" panose="020B0604020202020204" pitchFamily="34" charset="0"/>
              </a:rPr>
              <a:t>mantiene una lista de profesionales certificados en seguridad contra plomo en California</a:t>
            </a:r>
            <a:r>
              <a:rPr lang="es-MX" sz="2400" dirty="0">
                <a:latin typeface="Arial" panose="020B0604020202020204" pitchFamily="34" charset="0"/>
                <a:cs typeface="Arial" panose="020B0604020202020204" pitchFamily="34" charset="0"/>
              </a:rPr>
              <a:t>. </a:t>
            </a:r>
            <a:r>
              <a:rPr lang="es-MX" sz="2400" u="sng" dirty="0">
                <a:latin typeface="Arial" panose="020B0604020202020204" pitchFamily="34" charset="0"/>
                <a:ea typeface="Calibri" panose="020F0502020204030204" pitchFamily="34" charset="0"/>
                <a:cs typeface="Arial" panose="020B0604020202020204" pitchFamily="34" charset="0"/>
                <a:hlinkClick r:id="rId7"/>
              </a:rPr>
              <a:t>https://www.cdph.ca.gov/Programs/CCDPHP/DEODC/CLPPB/Pages/LRCcertlist.aspx</a:t>
            </a:r>
            <a:r>
              <a:rPr lang="es-MX" sz="2400" u="sng" dirty="0">
                <a:latin typeface="Arial" panose="020B0604020202020204" pitchFamily="34" charset="0"/>
                <a:ea typeface="Calibri" panose="020F0502020204030204" pitchFamily="34" charset="0"/>
                <a:cs typeface="Arial" panose="020B0604020202020204" pitchFamily="34" charset="0"/>
              </a:rPr>
              <a:t> </a:t>
            </a:r>
          </a:p>
          <a:p>
            <a:pPr marL="0" indent="0">
              <a:buNone/>
            </a:pPr>
            <a:endParaRPr lang="es-MX" dirty="0"/>
          </a:p>
        </p:txBody>
      </p:sp>
      <p:sp>
        <p:nvSpPr>
          <p:cNvPr id="28674" name="Slide Number Placeholder 5"/>
          <p:cNvSpPr>
            <a:spLocks noGrp="1"/>
          </p:cNvSpPr>
          <p:nvPr>
            <p:ph type="sldNum" sz="quarter" idx="4294967295"/>
          </p:nvPr>
        </p:nvSpPr>
        <p:spPr>
          <a:xfrm>
            <a:off x="9347200" y="6248400"/>
            <a:ext cx="2844800" cy="457200"/>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6C1C98C4-065A-408F-A732-4827500FE24F}" type="slidenum">
              <a:rPr lang="en-US" altLang="en-US" sz="1000"/>
              <a:pPr>
                <a:spcBef>
                  <a:spcPct val="0"/>
                </a:spcBef>
                <a:buClrTx/>
                <a:buSzTx/>
                <a:buFontTx/>
                <a:buNone/>
              </a:pPr>
              <a:t>106</a:t>
            </a:fld>
            <a:endParaRPr lang="en-US" altLang="en-US" sz="1000" dirty="0"/>
          </a:p>
        </p:txBody>
      </p:sp>
      <p:sp>
        <p:nvSpPr>
          <p:cNvPr id="27652" name="Rectangle 4"/>
          <p:cNvSpPr>
            <a:spLocks noChangeArrowheads="1"/>
          </p:cNvSpPr>
          <p:nvPr/>
        </p:nvSpPr>
        <p:spPr bwMode="auto">
          <a:xfrm>
            <a:off x="1981200" y="1600200"/>
            <a:ext cx="8153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Aft>
                <a:spcPts val="600"/>
              </a:spcAft>
              <a:buClrTx/>
              <a:buFont typeface="Arial" panose="020B0604020202020204" pitchFamily="34" charset="0"/>
              <a:buChar char="•"/>
              <a:defRPr/>
            </a:pPr>
            <a:endParaRPr lang="en-US" altLang="en-US" sz="24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9005221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noAutofit/>
          </a:bodyPr>
          <a:lstStyle/>
          <a:p>
            <a:pPr eaLnBrk="1" hangingPunct="1"/>
            <a:r>
              <a:rPr lang="es-ES" altLang="en-US" sz="3600" b="1" dirty="0">
                <a:solidFill>
                  <a:srgbClr val="000066"/>
                </a:solidFill>
                <a:latin typeface="+mn-lt"/>
                <a:cs typeface="Arial" panose="020B0604020202020204" pitchFamily="34" charset="0"/>
              </a:rPr>
              <a:t>Más recursos para la prevención del envenenamiento por plomo</a:t>
            </a:r>
            <a:r>
              <a:rPr lang="en-US" altLang="en-US" sz="3600" b="1" dirty="0">
                <a:solidFill>
                  <a:srgbClr val="000066"/>
                </a:solidFill>
                <a:latin typeface="+mn-lt"/>
                <a:cs typeface="Arial" panose="020B0604020202020204" pitchFamily="34" charset="0"/>
              </a:rPr>
              <a:t>:</a:t>
            </a:r>
          </a:p>
        </p:txBody>
      </p:sp>
      <p:sp>
        <p:nvSpPr>
          <p:cNvPr id="2" name="Content Placeholder 1">
            <a:extLst>
              <a:ext uri="{FF2B5EF4-FFF2-40B4-BE49-F238E27FC236}">
                <a16:creationId xmlns:a16="http://schemas.microsoft.com/office/drawing/2014/main" id="{C2AA2A1A-3441-4687-ADDE-706B38F41F8C}"/>
              </a:ext>
            </a:extLst>
          </p:cNvPr>
          <p:cNvSpPr>
            <a:spLocks noGrp="1"/>
          </p:cNvSpPr>
          <p:nvPr>
            <p:ph idx="1"/>
          </p:nvPr>
        </p:nvSpPr>
        <p:spPr/>
        <p:txBody>
          <a:bodyPr/>
          <a:lstStyle/>
          <a:p>
            <a:pPr>
              <a:spcAft>
                <a:spcPts val="600"/>
              </a:spcAft>
              <a:buClrTx/>
              <a:buFont typeface="Arial" panose="020B0604020202020204" pitchFamily="34" charset="0"/>
              <a:buChar char="•"/>
              <a:defRPr/>
            </a:pPr>
            <a:r>
              <a:rPr lang="es-MX" altLang="en-US" sz="2400" dirty="0">
                <a:latin typeface="Arial" panose="020B0604020202020204" pitchFamily="34" charset="0"/>
                <a:cs typeface="Arial" panose="020B0604020202020204" pitchFamily="34" charset="0"/>
              </a:rPr>
              <a:t>Centro para el control y la prevención de enfermedades (CDC):</a:t>
            </a:r>
            <a:r>
              <a:rPr lang="es-ES" altLang="en-US" sz="2400" dirty="0">
                <a:latin typeface="Arial" panose="020B0604020202020204" pitchFamily="34" charset="0"/>
                <a:cs typeface="Arial" panose="020B0604020202020204" pitchFamily="34" charset="0"/>
              </a:rPr>
              <a:t>Prevención del envenenamiento infantil por plomo</a:t>
            </a:r>
            <a:r>
              <a:rPr lang="es-MX" altLang="en-US" sz="2400" dirty="0">
                <a:latin typeface="Arial" panose="020B0604020202020204" pitchFamily="34" charset="0"/>
                <a:cs typeface="Arial" panose="020B0604020202020204" pitchFamily="34" charset="0"/>
              </a:rPr>
              <a:t> </a:t>
            </a:r>
            <a:r>
              <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https://www.cdc.gov/nceh/lead/</a:t>
            </a:r>
            <a:endPar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a:spcAft>
                <a:spcPts val="600"/>
              </a:spcAft>
              <a:defRPr/>
            </a:pPr>
            <a:r>
              <a:rPr lang="es-MX" altLang="en-US" sz="2400" dirty="0">
                <a:latin typeface="Arial" panose="020B0604020202020204" pitchFamily="34" charset="0"/>
                <a:cs typeface="Arial" panose="020B0604020202020204" pitchFamily="34" charset="0"/>
              </a:rPr>
              <a:t>Agencia de Protección Ambiental (EPA) Folleto: </a:t>
            </a:r>
            <a:r>
              <a:rPr lang="es-ES" sz="2400" dirty="0">
                <a:latin typeface="Arial" panose="020B0604020202020204" pitchFamily="34" charset="0"/>
                <a:cs typeface="Arial" panose="020B0604020202020204" pitchFamily="34" charset="0"/>
              </a:rPr>
              <a:t>Proteja a su familia contra las fuentes del plomo </a:t>
            </a:r>
            <a:r>
              <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5"/>
              </a:rPr>
              <a:t>https://www.epa.gov/sites/production/files/2017-06/documents/pyf_color_landscape_format_2017_508.pdf</a:t>
            </a:r>
            <a:r>
              <a:rPr lang="es-MX" sz="2400" dirty="0">
                <a:latin typeface="Arial" panose="020B0604020202020204" pitchFamily="34" charset="0"/>
                <a:ea typeface="Calibri" panose="020F0502020204030204" pitchFamily="34" charset="0"/>
                <a:cs typeface="Arial" panose="020B0604020202020204" pitchFamily="34" charset="0"/>
              </a:rPr>
              <a:t> </a:t>
            </a:r>
          </a:p>
          <a:p>
            <a:pPr>
              <a:spcAft>
                <a:spcPts val="600"/>
              </a:spcAft>
              <a:defRPr/>
            </a:pPr>
            <a:r>
              <a:rPr lang="es-MX" altLang="en-US" sz="2400" dirty="0">
                <a:latin typeface="Arial" panose="020B0604020202020204" pitchFamily="34" charset="0"/>
                <a:cs typeface="Arial" panose="020B0604020202020204" pitchFamily="34" charset="0"/>
              </a:rPr>
              <a:t>EPA kit de herramientas: R</a:t>
            </a:r>
            <a:r>
              <a:rPr lang="es-ES" sz="2400" dirty="0">
                <a:latin typeface="Arial" panose="020B0604020202020204" pitchFamily="34" charset="0"/>
                <a:cs typeface="Arial" panose="020B0604020202020204" pitchFamily="34" charset="0"/>
              </a:rPr>
              <a:t>educir el plomo en el agua potable </a:t>
            </a:r>
            <a:r>
              <a:rPr lang="es-MX"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6"/>
              </a:rPr>
              <a:t>https://www.epa.gov/ground-water-and-drinking-water/3ts-reducing-lead-drinking-water-toolkit</a:t>
            </a:r>
            <a:r>
              <a:rPr lang="es-MX" sz="2400" dirty="0">
                <a:latin typeface="Arial" panose="020B0604020202020204" pitchFamily="34" charset="0"/>
                <a:ea typeface="Calibri" panose="020F0502020204030204" pitchFamily="34" charset="0"/>
                <a:cs typeface="Arial" panose="020B0604020202020204" pitchFamily="34" charset="0"/>
              </a:rPr>
              <a:t> </a:t>
            </a:r>
          </a:p>
          <a:p>
            <a:pPr marL="0" indent="0">
              <a:buNone/>
            </a:pPr>
            <a:endParaRPr lang="es-MX" dirty="0"/>
          </a:p>
        </p:txBody>
      </p:sp>
      <p:sp>
        <p:nvSpPr>
          <p:cNvPr id="28674" name="Slide Number Placeholder 5"/>
          <p:cNvSpPr>
            <a:spLocks noGrp="1"/>
          </p:cNvSpPr>
          <p:nvPr>
            <p:ph type="sldNum" sz="quarter" idx="4294967295"/>
          </p:nvPr>
        </p:nvSpPr>
        <p:spPr>
          <a:xfrm>
            <a:off x="9347200" y="6248400"/>
            <a:ext cx="2844800" cy="457200"/>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6C1C98C4-065A-408F-A732-4827500FE24F}" type="slidenum">
              <a:rPr lang="en-US" altLang="en-US" sz="1000"/>
              <a:pPr>
                <a:spcBef>
                  <a:spcPct val="0"/>
                </a:spcBef>
                <a:buClrTx/>
                <a:buSzTx/>
                <a:buFontTx/>
                <a:buNone/>
              </a:pPr>
              <a:t>107</a:t>
            </a:fld>
            <a:endParaRPr lang="en-US" altLang="en-US" sz="1000" dirty="0"/>
          </a:p>
        </p:txBody>
      </p:sp>
    </p:spTree>
    <p:custDataLst>
      <p:tags r:id="rId1"/>
    </p:custDataLst>
    <p:extLst>
      <p:ext uri="{BB962C8B-B14F-4D97-AF65-F5344CB8AC3E}">
        <p14:creationId xmlns:p14="http://schemas.microsoft.com/office/powerpoint/2010/main" val="3560871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3600" b="1" dirty="0"/>
              <a:t>Prevención de lesiones durante la infancia</a:t>
            </a:r>
            <a:br>
              <a:rPr lang="es-ES" sz="3600" b="1" dirty="0"/>
            </a:br>
            <a:r>
              <a:rPr lang="es-ES" sz="2800" b="1" dirty="0"/>
              <a:t>Temas</a:t>
            </a:r>
            <a:endParaRPr lang="es-ES" sz="3600" b="1" dirty="0"/>
          </a:p>
        </p:txBody>
      </p:sp>
      <p:sp>
        <p:nvSpPr>
          <p:cNvPr id="6" name="Content Placeholder 5"/>
          <p:cNvSpPr>
            <a:spLocks noGrp="1"/>
          </p:cNvSpPr>
          <p:nvPr>
            <p:ph sz="half" idx="1"/>
          </p:nvPr>
        </p:nvSpPr>
        <p:spPr>
          <a:xfrm>
            <a:off x="1447800" y="1417638"/>
            <a:ext cx="4038600" cy="4648200"/>
          </a:xfrm>
        </p:spPr>
        <p:txBody>
          <a:bodyPr>
            <a:normAutofit fontScale="85000" lnSpcReduction="20000"/>
          </a:bodyPr>
          <a:lstStyle/>
          <a:p>
            <a:r>
              <a:rPr lang="es-ES" dirty="0"/>
              <a:t>SIDS y otras muertes infantiles relacionadas con el sueño  </a:t>
            </a:r>
          </a:p>
          <a:p>
            <a:r>
              <a:rPr lang="es-ES" dirty="0"/>
              <a:t>Síndrome del bebé zarandeado</a:t>
            </a:r>
          </a:p>
          <a:p>
            <a:r>
              <a:rPr lang="es-ES" dirty="0"/>
              <a:t>Lesión y conmoción cerebral </a:t>
            </a:r>
          </a:p>
          <a:p>
            <a:r>
              <a:rPr lang="es-ES" dirty="0"/>
              <a:t>Prevención del maltrato infantil</a:t>
            </a:r>
          </a:p>
          <a:p>
            <a:r>
              <a:rPr lang="es-ES" dirty="0"/>
              <a:t>Quemaduras y fuego</a:t>
            </a:r>
          </a:p>
          <a:p>
            <a:r>
              <a:rPr lang="es-ES" dirty="0"/>
              <a:t>Enfermedades relacionadas al calor</a:t>
            </a:r>
          </a:p>
          <a:p>
            <a:r>
              <a:rPr lang="es-ES" dirty="0"/>
              <a:t>Atragantamiento, estrangulamiento, asfixia</a:t>
            </a:r>
          </a:p>
          <a:p>
            <a:endParaRPr lang="en-US" dirty="0"/>
          </a:p>
          <a:p>
            <a:endParaRPr lang="en-US" dirty="0"/>
          </a:p>
        </p:txBody>
      </p:sp>
      <p:sp>
        <p:nvSpPr>
          <p:cNvPr id="7" name="Content Placeholder 6"/>
          <p:cNvSpPr>
            <a:spLocks noGrp="1"/>
          </p:cNvSpPr>
          <p:nvPr>
            <p:ph sz="half" idx="4294967295"/>
          </p:nvPr>
        </p:nvSpPr>
        <p:spPr>
          <a:xfrm>
            <a:off x="6705602" y="1413720"/>
            <a:ext cx="5384800" cy="4525963"/>
          </a:xfrm>
        </p:spPr>
        <p:txBody>
          <a:bodyPr>
            <a:normAutofit fontScale="85000" lnSpcReduction="10000"/>
          </a:bodyPr>
          <a:lstStyle/>
          <a:p>
            <a:r>
              <a:rPr lang="es-ES" dirty="0"/>
              <a:t>Caídas</a:t>
            </a:r>
          </a:p>
          <a:p>
            <a:r>
              <a:rPr lang="es-ES" dirty="0"/>
              <a:t>Envenenamiento</a:t>
            </a:r>
          </a:p>
          <a:p>
            <a:r>
              <a:rPr lang="es-ES" dirty="0"/>
              <a:t>Prevención del envenenamiento por plomo</a:t>
            </a:r>
          </a:p>
          <a:p>
            <a:r>
              <a:rPr lang="es-ES" dirty="0"/>
              <a:t>Ahogamiento</a:t>
            </a:r>
          </a:p>
          <a:p>
            <a:r>
              <a:rPr lang="es-ES" dirty="0"/>
              <a:t>Los niños pequeños y los desastres</a:t>
            </a:r>
          </a:p>
          <a:p>
            <a:r>
              <a:rPr lang="es-ES" dirty="0"/>
              <a:t>Seguridad para el niño pasajero </a:t>
            </a:r>
          </a:p>
          <a:p>
            <a:r>
              <a:rPr lang="es-ES" dirty="0"/>
              <a:t>Seguridad durante las excursiones</a:t>
            </a:r>
          </a:p>
          <a:p>
            <a:r>
              <a:rPr lang="es-ES" dirty="0"/>
              <a:t>Seguridad en los autobuses escolares</a:t>
            </a:r>
          </a:p>
          <a:p>
            <a:endParaRPr lang="en-US" dirty="0"/>
          </a:p>
          <a:p>
            <a:endParaRPr lang="en-US" dirty="0"/>
          </a:p>
        </p:txBody>
      </p:sp>
    </p:spTree>
    <p:custDataLst>
      <p:tags r:id="rId1"/>
    </p:custDataLst>
    <p:extLst>
      <p:ext uri="{BB962C8B-B14F-4D97-AF65-F5344CB8AC3E}">
        <p14:creationId xmlns:p14="http://schemas.microsoft.com/office/powerpoint/2010/main" val="2268347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D5C3-117C-4310-B2EA-3E3A274233A0}"/>
              </a:ext>
            </a:extLst>
          </p:cNvPr>
          <p:cNvSpPr>
            <a:spLocks noGrp="1"/>
          </p:cNvSpPr>
          <p:nvPr>
            <p:ph type="title"/>
          </p:nvPr>
        </p:nvSpPr>
        <p:spPr>
          <a:xfrm>
            <a:off x="609600" y="274638"/>
            <a:ext cx="10972800" cy="1143000"/>
          </a:xfrm>
        </p:spPr>
        <p:txBody>
          <a:bodyPr>
            <a:normAutofit/>
          </a:bodyPr>
          <a:lstStyle/>
          <a:p>
            <a:r>
              <a:rPr lang="es-MX" sz="3600" dirty="0">
                <a:latin typeface="Arial" panose="020B0604020202020204" pitchFamily="34" charset="0"/>
                <a:cs typeface="Arial" panose="020B0604020202020204" pitchFamily="34" charset="0"/>
              </a:rPr>
              <a:t>Supervisión activa</a:t>
            </a:r>
          </a:p>
        </p:txBody>
      </p:sp>
      <p:sp>
        <p:nvSpPr>
          <p:cNvPr id="3" name="Content Placeholder 2">
            <a:extLst>
              <a:ext uri="{FF2B5EF4-FFF2-40B4-BE49-F238E27FC236}">
                <a16:creationId xmlns:a16="http://schemas.microsoft.com/office/drawing/2014/main" id="{C6336CB1-5833-43ED-BEAA-D8BF2A07AD7A}"/>
              </a:ext>
            </a:extLst>
          </p:cNvPr>
          <p:cNvSpPr>
            <a:spLocks noGrp="1"/>
          </p:cNvSpPr>
          <p:nvPr>
            <p:ph idx="1"/>
          </p:nvPr>
        </p:nvSpPr>
        <p:spPr>
          <a:xfrm>
            <a:off x="609600" y="1600201"/>
            <a:ext cx="10972800" cy="4525963"/>
          </a:xfrm>
        </p:spPr>
        <p:txBody>
          <a:bodyPr>
            <a:normAutofit fontScale="92500" lnSpcReduction="20000"/>
          </a:bodyPr>
          <a:lstStyle/>
          <a:p>
            <a:r>
              <a:rPr lang="es-ES" sz="3000" b="1" dirty="0">
                <a:latin typeface="Arial" panose="020B0604020202020204" pitchFamily="34" charset="0"/>
                <a:cs typeface="Arial" panose="020B0604020202020204" pitchFamily="34" charset="0"/>
              </a:rPr>
              <a:t>Configure </a:t>
            </a:r>
            <a:r>
              <a:rPr lang="es-ES" sz="3000" dirty="0">
                <a:latin typeface="Arial" panose="020B0604020202020204" pitchFamily="34" charset="0"/>
                <a:cs typeface="Arial" panose="020B0604020202020204" pitchFamily="34" charset="0"/>
              </a:rPr>
              <a:t>su espacio para que esté libre de desorden y peligros y tenga fácil acceso a los niños.</a:t>
            </a:r>
            <a:endParaRPr lang="en-US" sz="3000" dirty="0">
              <a:latin typeface="Arial" panose="020B0604020202020204" pitchFamily="34" charset="0"/>
              <a:cs typeface="Arial" panose="020B0604020202020204" pitchFamily="34" charset="0"/>
            </a:endParaRPr>
          </a:p>
          <a:p>
            <a:r>
              <a:rPr lang="es-ES" sz="3000" b="1" dirty="0">
                <a:latin typeface="Arial" panose="020B0604020202020204" pitchFamily="34" charset="0"/>
                <a:cs typeface="Arial" panose="020B0604020202020204" pitchFamily="34" charset="0"/>
              </a:rPr>
              <a:t>Colóquese </a:t>
            </a:r>
            <a:r>
              <a:rPr lang="es-ES" sz="3000" dirty="0">
                <a:latin typeface="Arial" panose="020B0604020202020204" pitchFamily="34" charset="0"/>
                <a:cs typeface="Arial" panose="020B0604020202020204" pitchFamily="34" charset="0"/>
              </a:rPr>
              <a:t>de manera que pueda ver y escuchar a todos los niños y responder rápidamente si es necesario.</a:t>
            </a:r>
          </a:p>
          <a:p>
            <a:r>
              <a:rPr lang="es-ES" sz="3000" b="1" dirty="0">
                <a:latin typeface="Arial" panose="020B0604020202020204" pitchFamily="34" charset="0"/>
                <a:cs typeface="Arial" panose="020B0604020202020204" pitchFamily="34" charset="0"/>
              </a:rPr>
              <a:t>Escanee y cuente</a:t>
            </a:r>
            <a:r>
              <a:rPr lang="es-ES" sz="3000" dirty="0">
                <a:latin typeface="Arial" panose="020B0604020202020204" pitchFamily="34" charset="0"/>
                <a:cs typeface="Arial" panose="020B0604020202020204" pitchFamily="34" charset="0"/>
              </a:rPr>
              <a:t> para saber dónde están todos. Cuente a los niños regularmente, especialmente durante las transiciones.</a:t>
            </a:r>
          </a:p>
          <a:p>
            <a:r>
              <a:rPr lang="es-ES" sz="3000" b="1" dirty="0">
                <a:latin typeface="Arial" panose="020B0604020202020204" pitchFamily="34" charset="0"/>
                <a:cs typeface="Arial" panose="020B0604020202020204" pitchFamily="34" charset="0"/>
              </a:rPr>
              <a:t>Escuche </a:t>
            </a:r>
            <a:r>
              <a:rPr lang="es-ES" sz="3000" dirty="0">
                <a:latin typeface="Arial" panose="020B0604020202020204" pitchFamily="34" charset="0"/>
                <a:cs typeface="Arial" panose="020B0604020202020204" pitchFamily="34" charset="0"/>
              </a:rPr>
              <a:t>los sonidos de peligro potencial o advertencia.</a:t>
            </a:r>
          </a:p>
          <a:p>
            <a:r>
              <a:rPr lang="es-ES" sz="3000" b="1" dirty="0">
                <a:latin typeface="Arial" panose="020B0604020202020204" pitchFamily="34" charset="0"/>
                <a:cs typeface="Arial" panose="020B0604020202020204" pitchFamily="34" charset="0"/>
              </a:rPr>
              <a:t>Anticipe el comportamiento de los niños </a:t>
            </a:r>
            <a:r>
              <a:rPr lang="es-ES" sz="3000" dirty="0">
                <a:latin typeface="Arial" panose="020B0604020202020204" pitchFamily="34" charset="0"/>
                <a:cs typeface="Arial" panose="020B0604020202020204" pitchFamily="34" charset="0"/>
              </a:rPr>
              <a:t>para saber cuándo pueden hacer algo peligroso.</a:t>
            </a:r>
          </a:p>
          <a:p>
            <a:r>
              <a:rPr lang="es-ES" sz="3000" b="1" dirty="0">
                <a:latin typeface="Arial" panose="020B0604020202020204" pitchFamily="34" charset="0"/>
                <a:cs typeface="Arial" panose="020B0604020202020204" pitchFamily="34" charset="0"/>
              </a:rPr>
              <a:t>Preste atención </a:t>
            </a:r>
            <a:r>
              <a:rPr lang="es-ES" sz="3000" dirty="0">
                <a:latin typeface="Arial" panose="020B0604020202020204" pitchFamily="34" charset="0"/>
                <a:cs typeface="Arial" panose="020B0604020202020204" pitchFamily="34" charset="0"/>
              </a:rPr>
              <a:t>a cuando los niños no pueden resolver problemas por sí mismos.</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158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228600"/>
            <a:ext cx="8458200" cy="1143000"/>
          </a:xfrm>
        </p:spPr>
        <p:txBody>
          <a:bodyPr>
            <a:normAutofit fontScale="90000"/>
          </a:bodyPr>
          <a:lstStyle/>
          <a:p>
            <a:br>
              <a:rPr lang="en-US" dirty="0"/>
            </a:br>
            <a:br>
              <a:rPr lang="en-US" dirty="0"/>
            </a:br>
            <a:r>
              <a:rPr lang="es-ES" sz="3600" b="1" dirty="0"/>
              <a:t>Síndrome de muerte infantil súbita (SIDS) y otras muertes infantiles relacionadas con el sueño</a:t>
            </a:r>
            <a:br>
              <a:rPr lang="es-ES" b="1" dirty="0"/>
            </a:br>
            <a:br>
              <a:rPr lang="en-US" dirty="0"/>
            </a:br>
            <a:endParaRPr lang="en-US" dirty="0"/>
          </a:p>
        </p:txBody>
      </p:sp>
      <p:sp>
        <p:nvSpPr>
          <p:cNvPr id="5" name="Content Placeholder 4"/>
          <p:cNvSpPr>
            <a:spLocks noGrp="1"/>
          </p:cNvSpPr>
          <p:nvPr>
            <p:ph idx="1"/>
          </p:nvPr>
        </p:nvSpPr>
        <p:spPr/>
        <p:txBody>
          <a:bodyPr>
            <a:normAutofit/>
          </a:bodyPr>
          <a:lstStyle/>
          <a:p>
            <a:r>
              <a:rPr lang="es-ES" dirty="0"/>
              <a:t>SIDS se refiere a la muerte de un bebé menor de 1 año que no tiene explicación después de una investigación exhaustiva del lugar, autopsia y revisión de la historia clínica. </a:t>
            </a:r>
          </a:p>
          <a:p>
            <a:r>
              <a:rPr lang="es-ES" dirty="0"/>
              <a:t>El noventa por ciento de las muertes por SIDS ocurren antes de que un bebé cumpla los 6 meses, y llega a su punto más alto entre 1 y 4 meses.</a:t>
            </a:r>
          </a:p>
          <a:p>
            <a:r>
              <a:rPr lang="es-ES" dirty="0"/>
              <a:t>Otras muertes infantiles relacionadas con el sueño incluyen el ahogamiento, asfixia, atrapamiento y estrangulamiento.</a:t>
            </a:r>
          </a:p>
          <a:p>
            <a:endParaRPr lang="en-US" dirty="0"/>
          </a:p>
        </p:txBody>
      </p:sp>
    </p:spTree>
    <p:custDataLst>
      <p:tags r:id="rId1"/>
    </p:custDataLst>
    <p:extLst>
      <p:ext uri="{BB962C8B-B14F-4D97-AF65-F5344CB8AC3E}">
        <p14:creationId xmlns:p14="http://schemas.microsoft.com/office/powerpoint/2010/main" val="3363877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La muerte súbita en el cuidado infantil</a:t>
            </a:r>
          </a:p>
        </p:txBody>
      </p:sp>
      <p:sp>
        <p:nvSpPr>
          <p:cNvPr id="6" name="Content Placeholder 5"/>
          <p:cNvSpPr>
            <a:spLocks noGrp="1"/>
          </p:cNvSpPr>
          <p:nvPr>
            <p:ph idx="1"/>
          </p:nvPr>
        </p:nvSpPr>
        <p:spPr/>
        <p:txBody>
          <a:bodyPr>
            <a:normAutofit/>
          </a:bodyPr>
          <a:lstStyle/>
          <a:p>
            <a:pPr marL="0" indent="0">
              <a:buNone/>
            </a:pPr>
            <a:r>
              <a:rPr lang="es-ES" dirty="0"/>
              <a:t>Estudios muestran que las muertes infantiles inesperadas en guarderías </a:t>
            </a:r>
            <a:r>
              <a:rPr lang="es-ES" dirty="0">
                <a:solidFill>
                  <a:srgbClr val="0072BC"/>
                </a:solidFill>
              </a:rPr>
              <a:t>tenían</a:t>
            </a:r>
            <a:r>
              <a:rPr lang="es-ES" dirty="0"/>
              <a:t> </a:t>
            </a:r>
            <a:r>
              <a:rPr lang="es-ES" dirty="0">
                <a:solidFill>
                  <a:srgbClr val="0072BC"/>
                </a:solidFill>
              </a:rPr>
              <a:t>más propensión</a:t>
            </a:r>
            <a:r>
              <a:rPr lang="es-ES" dirty="0"/>
              <a:t> </a:t>
            </a:r>
            <a:r>
              <a:rPr lang="es-ES" dirty="0">
                <a:solidFill>
                  <a:srgbClr val="0072BC"/>
                </a:solidFill>
              </a:rPr>
              <a:t>a pasar durante la primera semana.</a:t>
            </a:r>
            <a:r>
              <a:rPr lang="es-ES" dirty="0"/>
              <a:t> Los bebés corren mayor riesgo cuando:</a:t>
            </a:r>
          </a:p>
          <a:p>
            <a:pPr marL="514350" indent="-514350">
              <a:buFont typeface="+mj-lt"/>
              <a:buAutoNum type="arabicPeriod"/>
            </a:pPr>
            <a:r>
              <a:rPr lang="es-ES" dirty="0"/>
              <a:t>están acostumbrados a dormir boca arriba en su hogar, y se les duerme boca abajo mientras están en la guardería.</a:t>
            </a:r>
          </a:p>
          <a:p>
            <a:pPr marL="514350" indent="-514350">
              <a:buFont typeface="+mj-lt"/>
              <a:buAutoNum type="arabicPeriod"/>
            </a:pPr>
            <a:r>
              <a:rPr lang="es-ES" dirty="0"/>
              <a:t>se les permite dormir en un ambiente poco seguro para dormir en una guardería (por ejemplo: un asiento infantil para auto, carriola, futón, almohada o silla saco </a:t>
            </a:r>
            <a:r>
              <a:rPr lang="es-ES" i="1" dirty="0"/>
              <a:t>(</a:t>
            </a:r>
            <a:r>
              <a:rPr lang="es-ES" i="1" dirty="0" err="1"/>
              <a:t>bean</a:t>
            </a:r>
            <a:r>
              <a:rPr lang="es-ES" i="1" dirty="0"/>
              <a:t> bag)</a:t>
            </a:r>
            <a:r>
              <a:rPr lang="es-ES" dirty="0"/>
              <a:t>.</a:t>
            </a:r>
          </a:p>
          <a:p>
            <a:endParaRPr lang="es-ES" dirty="0"/>
          </a:p>
          <a:p>
            <a:endParaRPr lang="es-ES" dirty="0"/>
          </a:p>
        </p:txBody>
      </p:sp>
    </p:spTree>
    <p:custDataLst>
      <p:tags r:id="rId1"/>
    </p:custDataLst>
    <p:extLst>
      <p:ext uri="{BB962C8B-B14F-4D97-AF65-F5344CB8AC3E}">
        <p14:creationId xmlns:p14="http://schemas.microsoft.com/office/powerpoint/2010/main" val="273373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752600" y="5625347"/>
            <a:ext cx="8915400" cy="646331"/>
          </a:xfrm>
          <a:prstGeom prst="rect">
            <a:avLst/>
          </a:prstGeom>
          <a:noFill/>
        </p:spPr>
        <p:txBody>
          <a:bodyPr wrap="square" rtlCol="0">
            <a:spAutoFit/>
          </a:bodyPr>
          <a:lstStyle/>
          <a:p>
            <a:r>
              <a:rPr lang="es-ES" dirty="0"/>
              <a:t>Instituto Nacional de Salud Infantil y Desarrollo Humano (NICHD) Eunice Kennedy </a:t>
            </a:r>
            <a:r>
              <a:rPr lang="es-ES" dirty="0" err="1"/>
              <a:t>Shriver</a:t>
            </a:r>
            <a:r>
              <a:rPr lang="es-ES" dirty="0"/>
              <a:t> , NIH, HHS; </a:t>
            </a:r>
            <a:r>
              <a:rPr lang="es-ES" u="sng" dirty="0">
                <a:hlinkClick r:id="rId4"/>
              </a:rPr>
              <a:t>http://www.nichd.nih.gov</a:t>
            </a:r>
            <a:r>
              <a:rPr lang="es-ES" dirty="0"/>
              <a:t>. </a:t>
            </a:r>
          </a:p>
        </p:txBody>
      </p:sp>
      <p:pic>
        <p:nvPicPr>
          <p:cNvPr id="2051" name="Picture 3" descr="O:\CCHP\CA SIDS Program\logos mailing labels photos etc\NICHD high resolution photos\007_DasguptaFamily0601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692" b="18275"/>
          <a:stretch/>
        </p:blipFill>
        <p:spPr bwMode="auto">
          <a:xfrm>
            <a:off x="3424428" y="304800"/>
            <a:ext cx="5343144" cy="5130316"/>
          </a:xfrm>
          <a:prstGeom prst="rect">
            <a:avLst/>
          </a:prstGeom>
          <a:noFill/>
          <a:ln>
            <a:solidFill>
              <a:srgbClr val="0072BC"/>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7939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b="1" dirty="0"/>
              <a:t>Cómo reducir el riesgo de la muerte súbita en una guardería infantil </a:t>
            </a:r>
          </a:p>
        </p:txBody>
      </p:sp>
      <p:sp>
        <p:nvSpPr>
          <p:cNvPr id="3" name="Content Placeholder 2"/>
          <p:cNvSpPr>
            <a:spLocks noGrp="1"/>
          </p:cNvSpPr>
          <p:nvPr>
            <p:ph idx="1"/>
          </p:nvPr>
        </p:nvSpPr>
        <p:spPr/>
        <p:txBody>
          <a:bodyPr>
            <a:normAutofit fontScale="92500"/>
          </a:bodyPr>
          <a:lstStyle/>
          <a:p>
            <a:r>
              <a:rPr lang="es-ES" dirty="0"/>
              <a:t>Los bebes siempre deben ser </a:t>
            </a:r>
            <a:r>
              <a:rPr lang="es-ES" dirty="0">
                <a:solidFill>
                  <a:srgbClr val="0072BC"/>
                </a:solidFill>
              </a:rPr>
              <a:t>acostados en sus espaldas </a:t>
            </a:r>
            <a:r>
              <a:rPr lang="es-ES" dirty="0"/>
              <a:t>al dormir, hasta que cumplan 1 año.</a:t>
            </a:r>
          </a:p>
          <a:p>
            <a:r>
              <a:rPr lang="es-ES" dirty="0"/>
              <a:t>Duerma a los bebés en un </a:t>
            </a:r>
            <a:r>
              <a:rPr lang="es-ES" dirty="0">
                <a:solidFill>
                  <a:srgbClr val="0072BC"/>
                </a:solidFill>
              </a:rPr>
              <a:t>colchón firme</a:t>
            </a:r>
            <a:r>
              <a:rPr lang="es-ES" dirty="0"/>
              <a:t>, con una </a:t>
            </a:r>
            <a:r>
              <a:rPr lang="es-ES" dirty="0">
                <a:solidFill>
                  <a:srgbClr val="0072BC"/>
                </a:solidFill>
              </a:rPr>
              <a:t>sábana ajustada</a:t>
            </a:r>
            <a:r>
              <a:rPr lang="es-ES" dirty="0"/>
              <a:t>, en una cuna o corral para juegos que cumpla las </a:t>
            </a:r>
            <a:r>
              <a:rPr lang="es-ES" dirty="0">
                <a:solidFill>
                  <a:srgbClr val="0072BC"/>
                </a:solidFill>
              </a:rPr>
              <a:t>normas de seguridad </a:t>
            </a:r>
            <a:r>
              <a:rPr lang="es-ES" dirty="0"/>
              <a:t>de la Comisión de Seguridad de Productos del Consumidor (</a:t>
            </a:r>
            <a:r>
              <a:rPr lang="es-ES" dirty="0" err="1"/>
              <a:t>Consumer</a:t>
            </a:r>
            <a:r>
              <a:rPr lang="es-ES" dirty="0"/>
              <a:t> </a:t>
            </a:r>
            <a:r>
              <a:rPr lang="es-ES" dirty="0" err="1"/>
              <a:t>Product</a:t>
            </a:r>
            <a:r>
              <a:rPr lang="es-ES" dirty="0"/>
              <a:t> Safety </a:t>
            </a:r>
            <a:r>
              <a:rPr lang="es-ES" dirty="0" err="1"/>
              <a:t>Commission</a:t>
            </a:r>
            <a:r>
              <a:rPr lang="es-ES" dirty="0"/>
              <a:t>, </a:t>
            </a:r>
            <a:r>
              <a:rPr lang="es-ES" dirty="0">
                <a:solidFill>
                  <a:srgbClr val="0072BC"/>
                </a:solidFill>
              </a:rPr>
              <a:t>CPSC)</a:t>
            </a:r>
            <a:r>
              <a:rPr lang="es-ES" dirty="0"/>
              <a:t>.</a:t>
            </a:r>
          </a:p>
          <a:p>
            <a:r>
              <a:rPr lang="es-ES" dirty="0">
                <a:solidFill>
                  <a:srgbClr val="0072BC"/>
                </a:solidFill>
              </a:rPr>
              <a:t>Mantenga la cuna sin </a:t>
            </a:r>
            <a:r>
              <a:rPr lang="es-ES" dirty="0"/>
              <a:t>juguetes, móviles, objetos suaves, muñecos de peluche, almohadas, protectores acojinados para cunas, cobijas, aparatos de posicionamiento y ropa de cama adicional.</a:t>
            </a:r>
          </a:p>
          <a:p>
            <a:endParaRPr lang="es-ES" dirty="0"/>
          </a:p>
        </p:txBody>
      </p:sp>
    </p:spTree>
    <p:custDataLst>
      <p:tags r:id="rId1"/>
    </p:custDataLst>
    <p:extLst>
      <p:ext uri="{BB962C8B-B14F-4D97-AF65-F5344CB8AC3E}">
        <p14:creationId xmlns:p14="http://schemas.microsoft.com/office/powerpoint/2010/main" val="92699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b="1" dirty="0"/>
              <a:t>Cómo reducir el riesgo de la muerte súbita en una guardería infantil </a:t>
            </a:r>
            <a:endParaRPr lang="en-US" sz="3600" b="1" dirty="0"/>
          </a:p>
        </p:txBody>
      </p:sp>
      <p:sp>
        <p:nvSpPr>
          <p:cNvPr id="3" name="Content Placeholder 2"/>
          <p:cNvSpPr>
            <a:spLocks noGrp="1"/>
          </p:cNvSpPr>
          <p:nvPr>
            <p:ph idx="1"/>
          </p:nvPr>
        </p:nvSpPr>
        <p:spPr/>
        <p:txBody>
          <a:bodyPr>
            <a:normAutofit fontScale="92500" lnSpcReduction="10000"/>
          </a:bodyPr>
          <a:lstStyle/>
          <a:p>
            <a:r>
              <a:rPr lang="es-ES" dirty="0">
                <a:solidFill>
                  <a:srgbClr val="0072BC"/>
                </a:solidFill>
              </a:rPr>
              <a:t>No ponga demasiada ropa a los bebés</a:t>
            </a:r>
            <a:r>
              <a:rPr lang="es-ES" dirty="0"/>
              <a:t>:</a:t>
            </a:r>
            <a:r>
              <a:rPr lang="es-ES" dirty="0">
                <a:solidFill>
                  <a:srgbClr val="0072BC"/>
                </a:solidFill>
              </a:rPr>
              <a:t> </a:t>
            </a:r>
            <a:r>
              <a:rPr lang="es-ES" dirty="0">
                <a:solidFill>
                  <a:srgbClr val="003473"/>
                </a:solidFill>
              </a:rPr>
              <a:t>no más de una capa adicional que un adulto</a:t>
            </a:r>
            <a:r>
              <a:rPr lang="es-ES" dirty="0"/>
              <a:t>. Mantenga la cabeza del bebé descubierta</a:t>
            </a:r>
            <a:r>
              <a:rPr lang="es-ES" dirty="0">
                <a:solidFill>
                  <a:srgbClr val="FF0000"/>
                </a:solidFill>
              </a:rPr>
              <a:t> </a:t>
            </a:r>
            <a:r>
              <a:rPr lang="es-ES" dirty="0"/>
              <a:t>al dormir. </a:t>
            </a:r>
            <a:r>
              <a:rPr lang="es-ES" dirty="0">
                <a:solidFill>
                  <a:srgbClr val="0072BC"/>
                </a:solidFill>
              </a:rPr>
              <a:t>Quite los baberos y la ropa con capuchas.</a:t>
            </a:r>
          </a:p>
          <a:p>
            <a:r>
              <a:rPr lang="es-ES" dirty="0"/>
              <a:t>Si se necesita calor adicional para dormir, puede utilizarse </a:t>
            </a:r>
            <a:r>
              <a:rPr lang="es-ES" dirty="0">
                <a:solidFill>
                  <a:srgbClr val="0072BC"/>
                </a:solidFill>
              </a:rPr>
              <a:t>una cobija liviana o saco para dormir de una pieza </a:t>
            </a:r>
            <a:r>
              <a:rPr lang="es-ES" dirty="0">
                <a:solidFill>
                  <a:srgbClr val="FF0000"/>
                </a:solidFill>
                <a:highlight>
                  <a:srgbClr val="FFFF00"/>
                </a:highlight>
              </a:rPr>
              <a:t>después de obtener una </a:t>
            </a:r>
            <a:r>
              <a:rPr lang="es-PE" dirty="0">
                <a:solidFill>
                  <a:srgbClr val="FF0000"/>
                </a:solidFill>
                <a:highlight>
                  <a:srgbClr val="FFFF00"/>
                </a:highlight>
              </a:rPr>
              <a:t>exención</a:t>
            </a:r>
            <a:r>
              <a:rPr lang="es-ES" dirty="0">
                <a:solidFill>
                  <a:srgbClr val="0072BC"/>
                </a:solidFill>
              </a:rPr>
              <a:t>. </a:t>
            </a:r>
          </a:p>
          <a:p>
            <a:r>
              <a:rPr lang="es-ES" dirty="0">
                <a:solidFill>
                  <a:srgbClr val="0072BC"/>
                </a:solidFill>
              </a:rPr>
              <a:t>Ventile</a:t>
            </a:r>
            <a:r>
              <a:rPr lang="es-ES" dirty="0"/>
              <a:t> el área para dormir. Mantenga la temperatura cómoda para un adulto con ropa ligera. </a:t>
            </a:r>
          </a:p>
          <a:p>
            <a:r>
              <a:rPr lang="es-ES" dirty="0"/>
              <a:t>Observe atentamente a los bebés mientras duermen, tanto poniendo atención a la vista como al sonido.</a:t>
            </a:r>
          </a:p>
        </p:txBody>
      </p:sp>
    </p:spTree>
    <p:custDataLst>
      <p:tags r:id="rId1"/>
    </p:custDataLst>
    <p:extLst>
      <p:ext uri="{BB962C8B-B14F-4D97-AF65-F5344CB8AC3E}">
        <p14:creationId xmlns:p14="http://schemas.microsoft.com/office/powerpoint/2010/main" val="4289344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b="1" dirty="0"/>
              <a:t>Cómo reducir el riesgo de la muerte súbita en una guardería infantil </a:t>
            </a:r>
            <a:endParaRPr lang="en-US" sz="3600" b="1" dirty="0"/>
          </a:p>
        </p:txBody>
      </p:sp>
      <p:sp>
        <p:nvSpPr>
          <p:cNvPr id="3" name="Content Placeholder 2"/>
          <p:cNvSpPr>
            <a:spLocks noGrp="1"/>
          </p:cNvSpPr>
          <p:nvPr>
            <p:ph idx="1"/>
          </p:nvPr>
        </p:nvSpPr>
        <p:spPr/>
        <p:txBody>
          <a:bodyPr>
            <a:normAutofit/>
          </a:bodyPr>
          <a:lstStyle/>
          <a:p>
            <a:r>
              <a:rPr lang="es-ES" dirty="0"/>
              <a:t>No permita que los bebés se duerman en un </a:t>
            </a:r>
            <a:r>
              <a:rPr lang="es-ES" dirty="0">
                <a:solidFill>
                  <a:srgbClr val="0072BC"/>
                </a:solidFill>
              </a:rPr>
              <a:t>sofá/sillón, cojín de sillón, cama, almohada o en un asiento infantil para auto, carriola, columpio o silla mecedora</a:t>
            </a:r>
            <a:r>
              <a:rPr lang="es-ES" dirty="0"/>
              <a:t>. </a:t>
            </a:r>
          </a:p>
          <a:p>
            <a:r>
              <a:rPr lang="es-ES" dirty="0"/>
              <a:t>Si un bebé se queda dormido en otro lugar que no sea una cuna, </a:t>
            </a:r>
            <a:r>
              <a:rPr lang="es-ES" dirty="0">
                <a:solidFill>
                  <a:srgbClr val="0072BC"/>
                </a:solidFill>
              </a:rPr>
              <a:t>mueva al bebé a una cuna de inmediato</a:t>
            </a:r>
            <a:r>
              <a:rPr lang="es-ES" dirty="0"/>
              <a:t>.  </a:t>
            </a:r>
          </a:p>
          <a:p>
            <a:r>
              <a:rPr lang="es-ES" dirty="0"/>
              <a:t>Si un bebé llega dormido en un asiento infantil para auto, muévalo a una cuna de inmediato.</a:t>
            </a:r>
          </a:p>
          <a:p>
            <a:r>
              <a:rPr lang="es-ES" dirty="0"/>
              <a:t>Ponga las cunas a </a:t>
            </a:r>
            <a:r>
              <a:rPr lang="es-ES" dirty="0">
                <a:solidFill>
                  <a:srgbClr val="0072BC"/>
                </a:solidFill>
              </a:rPr>
              <a:t>tres pies de distancia </a:t>
            </a:r>
            <a:r>
              <a:rPr lang="es-ES" dirty="0"/>
              <a:t>con </a:t>
            </a:r>
            <a:r>
              <a:rPr lang="es-ES" dirty="0">
                <a:solidFill>
                  <a:srgbClr val="0072BC"/>
                </a:solidFill>
              </a:rPr>
              <a:t>un bebé </a:t>
            </a:r>
            <a:r>
              <a:rPr lang="es-ES" dirty="0"/>
              <a:t>por cuna. </a:t>
            </a:r>
          </a:p>
          <a:p>
            <a:endParaRPr lang="es-ES" dirty="0"/>
          </a:p>
          <a:p>
            <a:pPr marL="0" indent="0">
              <a:buNone/>
            </a:pPr>
            <a:endParaRPr lang="es-ES" dirty="0"/>
          </a:p>
        </p:txBody>
      </p:sp>
    </p:spTree>
    <p:custDataLst>
      <p:tags r:id="rId1"/>
    </p:custDataLst>
    <p:extLst>
      <p:ext uri="{BB962C8B-B14F-4D97-AF65-F5344CB8AC3E}">
        <p14:creationId xmlns:p14="http://schemas.microsoft.com/office/powerpoint/2010/main" val="561312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b="1" dirty="0"/>
              <a:t>Cómo reducir el riesgo de la muerte súbita en una guardería infantil </a:t>
            </a:r>
            <a:endParaRPr lang="en-US" sz="3600" b="1" dirty="0"/>
          </a:p>
        </p:txBody>
      </p:sp>
      <p:sp>
        <p:nvSpPr>
          <p:cNvPr id="3" name="Content Placeholder 2"/>
          <p:cNvSpPr>
            <a:spLocks noGrp="1"/>
          </p:cNvSpPr>
          <p:nvPr>
            <p:ph idx="1"/>
          </p:nvPr>
        </p:nvSpPr>
        <p:spPr>
          <a:xfrm>
            <a:off x="1981200" y="1371601"/>
            <a:ext cx="8229600" cy="4754563"/>
          </a:xfrm>
        </p:spPr>
        <p:txBody>
          <a:bodyPr>
            <a:normAutofit fontScale="40000" lnSpcReduction="20000"/>
          </a:bodyPr>
          <a:lstStyle/>
          <a:p>
            <a:pPr marL="0" indent="0">
              <a:buNone/>
            </a:pPr>
            <a:endParaRPr lang="en-US" sz="4400" dirty="0"/>
          </a:p>
          <a:p>
            <a:r>
              <a:rPr lang="es-ES" sz="8600" dirty="0"/>
              <a:t>Si uno de los padres se lo proporciona, bríndele al bebé un </a:t>
            </a:r>
            <a:r>
              <a:rPr lang="es-ES" sz="8600" dirty="0">
                <a:solidFill>
                  <a:srgbClr val="0072BC"/>
                </a:solidFill>
              </a:rPr>
              <a:t>chupete </a:t>
            </a:r>
            <a:r>
              <a:rPr lang="es-ES" sz="8600" dirty="0"/>
              <a:t>para dormir. </a:t>
            </a:r>
          </a:p>
          <a:p>
            <a:r>
              <a:rPr lang="es-ES" sz="8600" dirty="0"/>
              <a:t>No </a:t>
            </a:r>
            <a:r>
              <a:rPr lang="es-ES" sz="8600" dirty="0">
                <a:solidFill>
                  <a:srgbClr val="0072BC"/>
                </a:solidFill>
              </a:rPr>
              <a:t>asegure chupetes </a:t>
            </a:r>
            <a:r>
              <a:rPr lang="es-ES" sz="8600" dirty="0"/>
              <a:t>a la ropa de los bebés.</a:t>
            </a:r>
          </a:p>
          <a:p>
            <a:r>
              <a:rPr lang="es-ES" sz="8600" dirty="0"/>
              <a:t>Cuando los bebés puedan </a:t>
            </a:r>
            <a:r>
              <a:rPr lang="es-ES" sz="8600" dirty="0">
                <a:solidFill>
                  <a:srgbClr val="0072BC"/>
                </a:solidFill>
              </a:rPr>
              <a:t>rodarse de lado a lado o de atrás hacia adelante</a:t>
            </a:r>
            <a:r>
              <a:rPr lang="es-ES" sz="8600" dirty="0"/>
              <a:t>, duérmalos boca arriba y déjelos que se acomoden en la posición que prefieran. </a:t>
            </a:r>
          </a:p>
          <a:p>
            <a:endParaRPr lang="en-US" dirty="0"/>
          </a:p>
          <a:p>
            <a:endParaRPr lang="en-US" dirty="0"/>
          </a:p>
        </p:txBody>
      </p:sp>
    </p:spTree>
    <p:custDataLst>
      <p:tags r:id="rId1"/>
    </p:custDataLst>
    <p:extLst>
      <p:ext uri="{BB962C8B-B14F-4D97-AF65-F5344CB8AC3E}">
        <p14:creationId xmlns:p14="http://schemas.microsoft.com/office/powerpoint/2010/main" val="3424338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304800"/>
            <a:ext cx="8229600" cy="1143000"/>
          </a:xfrm>
        </p:spPr>
        <p:txBody>
          <a:bodyPr>
            <a:noAutofit/>
          </a:bodyPr>
          <a:lstStyle/>
          <a:p>
            <a:r>
              <a:rPr lang="es-ES" sz="3200" b="1" dirty="0"/>
              <a:t>Cómo entender las lesiones durante la infancia</a:t>
            </a:r>
            <a:endParaRPr lang="es-ES" sz="2800" b="1" dirty="0"/>
          </a:p>
        </p:txBody>
      </p:sp>
      <p:sp>
        <p:nvSpPr>
          <p:cNvPr id="4" name="Rectangle 3"/>
          <p:cNvSpPr/>
          <p:nvPr/>
        </p:nvSpPr>
        <p:spPr>
          <a:xfrm>
            <a:off x="3810000" y="3105836"/>
            <a:ext cx="4572000" cy="646331"/>
          </a:xfrm>
          <a:prstGeom prst="rect">
            <a:avLst/>
          </a:prstGeom>
        </p:spPr>
        <p:txBody>
          <a:bodyPr>
            <a:spAutoFit/>
          </a:bodyPr>
          <a:lstStyle/>
          <a:p>
            <a:endParaRPr lang="en-US" dirty="0"/>
          </a:p>
          <a:p>
            <a:endParaRPr lang="en-US" dirty="0"/>
          </a:p>
        </p:txBody>
      </p:sp>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1" y="2421614"/>
            <a:ext cx="5181599" cy="3671888"/>
          </a:xfrm>
          <a:prstGeom prst="rect">
            <a:avLst/>
          </a:prstGeom>
          <a:noFill/>
          <a:ln>
            <a:noFill/>
          </a:ln>
        </p:spPr>
      </p:pic>
    </p:spTree>
    <p:custDataLst>
      <p:tags r:id="rId1"/>
    </p:custDataLst>
    <p:extLst>
      <p:ext uri="{BB962C8B-B14F-4D97-AF65-F5344CB8AC3E}">
        <p14:creationId xmlns:p14="http://schemas.microsoft.com/office/powerpoint/2010/main" val="296895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D900B8-D785-4E86-98E5-0C97D2940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9987" y="20569"/>
            <a:ext cx="4711847" cy="6096001"/>
          </a:xfrm>
          <a:prstGeom prst="rect">
            <a:avLst/>
          </a:prstGeom>
          <a:ln>
            <a:solidFill>
              <a:schemeClr val="tx1"/>
            </a:solidFill>
          </a:ln>
        </p:spPr>
      </p:pic>
      <p:pic>
        <p:nvPicPr>
          <p:cNvPr id="5" name="Picture 4">
            <a:extLst>
              <a:ext uri="{FF2B5EF4-FFF2-40B4-BE49-F238E27FC236}">
                <a16:creationId xmlns:a16="http://schemas.microsoft.com/office/drawing/2014/main" id="{F9A80602-D01A-48C9-8839-436B50813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0569"/>
            <a:ext cx="4691877" cy="6068505"/>
          </a:xfrm>
          <a:prstGeom prst="rect">
            <a:avLst/>
          </a:prstGeom>
          <a:ln>
            <a:solidFill>
              <a:schemeClr val="tx1"/>
            </a:solidFill>
          </a:ln>
        </p:spPr>
      </p:pic>
    </p:spTree>
    <p:extLst>
      <p:ext uri="{BB962C8B-B14F-4D97-AF65-F5344CB8AC3E}">
        <p14:creationId xmlns:p14="http://schemas.microsoft.com/office/powerpoint/2010/main" val="1236832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D0D6-9662-4D41-AA3F-785F79D50822}"/>
              </a:ext>
            </a:extLst>
          </p:cNvPr>
          <p:cNvSpPr>
            <a:spLocks noGrp="1"/>
          </p:cNvSpPr>
          <p:nvPr>
            <p:ph type="title"/>
          </p:nvPr>
        </p:nvSpPr>
        <p:spPr/>
        <p:txBody>
          <a:bodyPr>
            <a:normAutofit fontScale="90000"/>
          </a:bodyPr>
          <a:lstStyle/>
          <a:p>
            <a:br>
              <a:rPr lang="en-US" dirty="0"/>
            </a:br>
            <a:r>
              <a:rPr lang="es-ES" sz="4000" b="1" dirty="0">
                <a:latin typeface="Arial" panose="020B0604020202020204" pitchFamily="34" charset="0"/>
                <a:cs typeface="Arial" panose="020B0604020202020204" pitchFamily="34" charset="0"/>
              </a:rPr>
              <a:t>Supervisión del sueño seguro infantil</a:t>
            </a:r>
            <a:endParaRPr lang="en-US" sz="40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A83C47C-84EC-4FBB-B766-1284B924FE5E}"/>
              </a:ext>
            </a:extLst>
          </p:cNvPr>
          <p:cNvSpPr>
            <a:spLocks noGrp="1"/>
          </p:cNvSpPr>
          <p:nvPr>
            <p:ph idx="1"/>
          </p:nvPr>
        </p:nvSpPr>
        <p:spPr/>
        <p:txBody>
          <a:bodyPr>
            <a:normAutofit/>
          </a:bodyPr>
          <a:lstStyle/>
          <a:p>
            <a:pPr marL="0" indent="0">
              <a:buNone/>
            </a:pPr>
            <a:r>
              <a:rPr lang="es-ES" sz="2800" dirty="0"/>
              <a:t>Revise a los bebés que duermen cada 15 minutos y documente.</a:t>
            </a:r>
          </a:p>
          <a:p>
            <a:pPr marL="0" indent="0">
              <a:buNone/>
            </a:pPr>
            <a:endParaRPr lang="en-US" sz="2800" dirty="0"/>
          </a:p>
          <a:p>
            <a:pPr marL="0" indent="0">
              <a:buNone/>
            </a:pPr>
            <a:r>
              <a:rPr lang="en-US" sz="2800" dirty="0" err="1"/>
              <a:t>Busque</a:t>
            </a:r>
            <a:r>
              <a:rPr lang="en-US" sz="2800" dirty="0"/>
              <a:t> </a:t>
            </a:r>
            <a:r>
              <a:rPr lang="en-US" sz="2800" dirty="0" err="1"/>
              <a:t>signos</a:t>
            </a:r>
            <a:r>
              <a:rPr lang="en-US" sz="2800" dirty="0"/>
              <a:t> de </a:t>
            </a:r>
            <a:r>
              <a:rPr lang="en-US" sz="2800" dirty="0" err="1"/>
              <a:t>angustia</a:t>
            </a:r>
            <a:r>
              <a:rPr lang="en-US" sz="2800" dirty="0"/>
              <a:t>, </a:t>
            </a:r>
            <a:r>
              <a:rPr lang="en-US" sz="2800" dirty="0" err="1"/>
              <a:t>incluidos</a:t>
            </a:r>
            <a:r>
              <a:rPr lang="en-US" sz="2800" dirty="0"/>
              <a:t>, </a:t>
            </a:r>
            <a:r>
              <a:rPr lang="en-US" sz="2800" dirty="0" err="1"/>
              <a:t>pero</a:t>
            </a:r>
            <a:r>
              <a:rPr lang="en-US" sz="2800" dirty="0"/>
              <a:t> no </a:t>
            </a:r>
            <a:r>
              <a:rPr lang="en-US" sz="2800" dirty="0" err="1"/>
              <a:t>limitado</a:t>
            </a:r>
            <a:r>
              <a:rPr lang="en-US" sz="2800" dirty="0"/>
              <a:t> a </a:t>
            </a:r>
            <a:r>
              <a:rPr lang="en-US" sz="2800" dirty="0" err="1"/>
              <a:t>dificultad</a:t>
            </a:r>
            <a:r>
              <a:rPr lang="en-US" sz="2800" dirty="0"/>
              <a:t> para </a:t>
            </a:r>
            <a:r>
              <a:rPr lang="en-US" sz="2800" dirty="0" err="1"/>
              <a:t>respirar</a:t>
            </a:r>
            <a:r>
              <a:rPr lang="en-US" sz="2800" dirty="0"/>
              <a:t>, </a:t>
            </a:r>
            <a:r>
              <a:rPr lang="en-US" sz="2800" dirty="0" err="1"/>
              <a:t>enrojecimiento</a:t>
            </a:r>
            <a:r>
              <a:rPr lang="en-US" sz="2800" dirty="0"/>
              <a:t> de la </a:t>
            </a:r>
            <a:r>
              <a:rPr lang="en-US" sz="2800" dirty="0" err="1"/>
              <a:t>piel</a:t>
            </a:r>
            <a:r>
              <a:rPr lang="en-US" sz="2800" dirty="0"/>
              <a:t>, </a:t>
            </a:r>
            <a:r>
              <a:rPr lang="en-US" sz="2800" dirty="0" err="1"/>
              <a:t>aumento</a:t>
            </a:r>
            <a:r>
              <a:rPr lang="en-US" sz="2800" dirty="0"/>
              <a:t> de la </a:t>
            </a:r>
            <a:r>
              <a:rPr lang="en-US" sz="2800" dirty="0" err="1"/>
              <a:t>temperatura</a:t>
            </a:r>
            <a:r>
              <a:rPr lang="en-US" sz="2800" dirty="0"/>
              <a:t> corporal e </a:t>
            </a:r>
            <a:r>
              <a:rPr lang="en-US" sz="2800" dirty="0" err="1"/>
              <a:t>inquietud</a:t>
            </a:r>
            <a:r>
              <a:rPr lang="en-US" sz="2800" dirty="0"/>
              <a:t>.</a:t>
            </a:r>
          </a:p>
          <a:p>
            <a:pPr marL="0" indent="0">
              <a:buNone/>
            </a:pPr>
            <a:endParaRPr lang="en-US" sz="2800" dirty="0"/>
          </a:p>
          <a:p>
            <a:pPr marL="0" indent="0">
              <a:buNone/>
            </a:pPr>
            <a:r>
              <a:rPr lang="es-ES" sz="2800" i="1" dirty="0"/>
              <a:t>*Consulte el registro de muestra para documentar su verificación cada 15 minutos.</a:t>
            </a:r>
            <a:endParaRPr lang="en-US" dirty="0"/>
          </a:p>
        </p:txBody>
      </p:sp>
    </p:spTree>
    <p:extLst>
      <p:ext uri="{BB962C8B-B14F-4D97-AF65-F5344CB8AC3E}">
        <p14:creationId xmlns:p14="http://schemas.microsoft.com/office/powerpoint/2010/main" val="1063356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b="1" dirty="0"/>
              <a:t>Cómo reducir el riesgo de la muerte súbita en una guardería infantil </a:t>
            </a:r>
            <a:endParaRPr lang="en-US" sz="3600" b="1" dirty="0"/>
          </a:p>
        </p:txBody>
      </p:sp>
      <p:sp>
        <p:nvSpPr>
          <p:cNvPr id="3" name="Content Placeholder 2"/>
          <p:cNvSpPr>
            <a:spLocks noGrp="1"/>
          </p:cNvSpPr>
          <p:nvPr>
            <p:ph idx="1"/>
          </p:nvPr>
        </p:nvSpPr>
        <p:spPr/>
        <p:txBody>
          <a:bodyPr/>
          <a:lstStyle/>
          <a:p>
            <a:r>
              <a:rPr lang="es-ES" dirty="0"/>
              <a:t>Mantenga su programa de cuidado infantil </a:t>
            </a:r>
            <a:r>
              <a:rPr lang="es-ES" dirty="0">
                <a:solidFill>
                  <a:srgbClr val="0072BC"/>
                </a:solidFill>
              </a:rPr>
              <a:t>libre de humo</a:t>
            </a:r>
            <a:r>
              <a:rPr lang="es-ES" dirty="0"/>
              <a:t>.</a:t>
            </a:r>
          </a:p>
          <a:p>
            <a:r>
              <a:rPr lang="es-ES" dirty="0"/>
              <a:t>Apoye a las familias que </a:t>
            </a:r>
            <a:r>
              <a:rPr lang="es-ES" dirty="0">
                <a:solidFill>
                  <a:srgbClr val="0072BC"/>
                </a:solidFill>
              </a:rPr>
              <a:t>amamantan</a:t>
            </a:r>
            <a:r>
              <a:rPr lang="es-ES" dirty="0"/>
              <a:t>.</a:t>
            </a:r>
          </a:p>
          <a:p>
            <a:r>
              <a:rPr lang="es-ES" dirty="0"/>
              <a:t>Proporcione </a:t>
            </a:r>
            <a:r>
              <a:rPr lang="es-ES" dirty="0">
                <a:solidFill>
                  <a:srgbClr val="0072BC"/>
                </a:solidFill>
              </a:rPr>
              <a:t>“tiempo de pancita” supervisado.</a:t>
            </a:r>
          </a:p>
          <a:p>
            <a:endParaRPr lang="es-ES" dirty="0"/>
          </a:p>
        </p:txBody>
      </p:sp>
      <p:pic>
        <p:nvPicPr>
          <p:cNvPr id="4" name="Picture 3" descr="File:No smoking symbol.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6973" y="4267201"/>
            <a:ext cx="1947228" cy="1684655"/>
          </a:xfrm>
          <a:prstGeom prst="rect">
            <a:avLst/>
          </a:prstGeom>
          <a:noFill/>
          <a:ln>
            <a:noFill/>
          </a:ln>
        </p:spPr>
      </p:pic>
    </p:spTree>
    <p:custDataLst>
      <p:tags r:id="rId1"/>
    </p:custDataLst>
    <p:extLst>
      <p:ext uri="{BB962C8B-B14F-4D97-AF65-F5344CB8AC3E}">
        <p14:creationId xmlns:p14="http://schemas.microsoft.com/office/powerpoint/2010/main" val="1589224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CCHP\CA SIDS Program\logos mailing labels photos etc\NICHD high resolution photos\DSC_3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0"/>
            <a:ext cx="7620000" cy="5472946"/>
          </a:xfrm>
          <a:prstGeom prst="rect">
            <a:avLst/>
          </a:prstGeom>
          <a:noFill/>
          <a:ln>
            <a:solidFill>
              <a:srgbClr val="0072BC"/>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4267200"/>
            <a:ext cx="8229600" cy="1143000"/>
          </a:xfrm>
        </p:spPr>
        <p:txBody>
          <a:bodyPr/>
          <a:lstStyle/>
          <a:p>
            <a:r>
              <a:rPr lang="es-ES" dirty="0">
                <a:solidFill>
                  <a:schemeClr val="bg1"/>
                </a:solidFill>
              </a:rPr>
              <a:t>Tiempo de pancita</a:t>
            </a:r>
          </a:p>
        </p:txBody>
      </p:sp>
      <p:sp>
        <p:nvSpPr>
          <p:cNvPr id="4" name="TextBox 3"/>
          <p:cNvSpPr txBox="1"/>
          <p:nvPr/>
        </p:nvSpPr>
        <p:spPr>
          <a:xfrm>
            <a:off x="1752600" y="5625347"/>
            <a:ext cx="8915400" cy="646331"/>
          </a:xfrm>
          <a:prstGeom prst="rect">
            <a:avLst/>
          </a:prstGeom>
          <a:noFill/>
        </p:spPr>
        <p:txBody>
          <a:bodyPr wrap="square" rtlCol="0">
            <a:spAutoFit/>
          </a:bodyPr>
          <a:lstStyle/>
          <a:p>
            <a:r>
              <a:rPr lang="es-ES" dirty="0"/>
              <a:t>Instituto Nacional de Salud Infantil y Desarrollo Humano (NICHD) Eunice Kennedy </a:t>
            </a:r>
            <a:r>
              <a:rPr lang="es-ES" dirty="0" err="1"/>
              <a:t>Shriver</a:t>
            </a:r>
            <a:r>
              <a:rPr lang="es-ES" dirty="0"/>
              <a:t> , NIH, HHS; </a:t>
            </a:r>
            <a:r>
              <a:rPr lang="es-ES" u="sng" dirty="0">
                <a:hlinkClick r:id="rId5"/>
              </a:rPr>
              <a:t>http://www.nichd.nih.gov</a:t>
            </a:r>
            <a:r>
              <a:rPr lang="en-US" dirty="0"/>
              <a:t>. </a:t>
            </a:r>
          </a:p>
        </p:txBody>
      </p:sp>
    </p:spTree>
    <p:custDataLst>
      <p:tags r:id="rId1"/>
    </p:custDataLst>
    <p:extLst>
      <p:ext uri="{BB962C8B-B14F-4D97-AF65-F5344CB8AC3E}">
        <p14:creationId xmlns:p14="http://schemas.microsoft.com/office/powerpoint/2010/main" val="1269840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2600" y="5625347"/>
            <a:ext cx="8915400" cy="646331"/>
          </a:xfrm>
          <a:prstGeom prst="rect">
            <a:avLst/>
          </a:prstGeom>
          <a:noFill/>
        </p:spPr>
        <p:txBody>
          <a:bodyPr wrap="square" rtlCol="0">
            <a:spAutoFit/>
          </a:bodyPr>
          <a:lstStyle/>
          <a:p>
            <a:r>
              <a:rPr lang="es-ES" dirty="0"/>
              <a:t>Instituto Nacional de Salud Infantil y Desarrollo Humano (NICHD) Eunice Kennedy </a:t>
            </a:r>
            <a:r>
              <a:rPr lang="es-ES" dirty="0" err="1"/>
              <a:t>Shriver</a:t>
            </a:r>
            <a:r>
              <a:rPr lang="es-ES" dirty="0"/>
              <a:t> , NIH, HHS; </a:t>
            </a:r>
            <a:r>
              <a:rPr lang="es-ES" u="sng" dirty="0">
                <a:hlinkClick r:id="rId4"/>
              </a:rPr>
              <a:t>http://www.nichd.nih.gov</a:t>
            </a:r>
            <a:r>
              <a:rPr lang="en-US" dirty="0"/>
              <a:t>. </a:t>
            </a:r>
          </a:p>
        </p:txBody>
      </p:sp>
      <p:pic>
        <p:nvPicPr>
          <p:cNvPr id="2" name="Picture 1"/>
          <p:cNvPicPr>
            <a:picLocks noChangeAspect="1"/>
          </p:cNvPicPr>
          <p:nvPr/>
        </p:nvPicPr>
        <p:blipFill>
          <a:blip r:embed="rId5"/>
          <a:stretch>
            <a:fillRect/>
          </a:stretch>
        </p:blipFill>
        <p:spPr>
          <a:xfrm>
            <a:off x="1740408" y="990600"/>
            <a:ext cx="8806072" cy="4478650"/>
          </a:xfrm>
          <a:prstGeom prst="rect">
            <a:avLst/>
          </a:prstGeom>
        </p:spPr>
      </p:pic>
    </p:spTree>
    <p:custDataLst>
      <p:tags r:id="rId1"/>
    </p:custDataLst>
    <p:extLst>
      <p:ext uri="{BB962C8B-B14F-4D97-AF65-F5344CB8AC3E}">
        <p14:creationId xmlns:p14="http://schemas.microsoft.com/office/powerpoint/2010/main" val="3696313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b="1" dirty="0"/>
              <a:t>¿Qué tal envolver en una sábana?</a:t>
            </a:r>
          </a:p>
        </p:txBody>
      </p:sp>
      <p:sp>
        <p:nvSpPr>
          <p:cNvPr id="5" name="Content Placeholder 4"/>
          <p:cNvSpPr>
            <a:spLocks noGrp="1"/>
          </p:cNvSpPr>
          <p:nvPr>
            <p:ph idx="1"/>
          </p:nvPr>
        </p:nvSpPr>
        <p:spPr/>
        <p:txBody>
          <a:bodyPr>
            <a:normAutofit lnSpcReduction="10000"/>
          </a:bodyPr>
          <a:lstStyle/>
          <a:p>
            <a:r>
              <a:rPr lang="es-ES" dirty="0"/>
              <a:t>Aunque a algunos recién nacidos y bebés pequeños podría envolvérseles en una sábana para dormirlos en casa, </a:t>
            </a:r>
            <a:r>
              <a:rPr lang="es-ES" i="1" dirty="0"/>
              <a:t>esto</a:t>
            </a:r>
            <a:r>
              <a:rPr lang="es-ES" dirty="0"/>
              <a:t> </a:t>
            </a:r>
            <a:r>
              <a:rPr lang="es-ES" i="1" dirty="0"/>
              <a:t>no es necesario ni recomendable en los programas de cuidado infantil.  </a:t>
            </a:r>
          </a:p>
          <a:p>
            <a:r>
              <a:rPr lang="es-ES" dirty="0"/>
              <a:t>El riesgo de morir es alto si a los bebés envueltos se les pone boca abajo o si se ruedan boca abajo. </a:t>
            </a:r>
          </a:p>
          <a:p>
            <a:r>
              <a:rPr lang="es-ES" dirty="0"/>
              <a:t>En la casa de un niño, no se le debe envolver una vez que este muestre indicios de tratar de rodarse (por lo general antes de que un bebé tenga 3 meses).</a:t>
            </a:r>
          </a:p>
        </p:txBody>
      </p:sp>
    </p:spTree>
    <p:custDataLst>
      <p:tags r:id="rId1"/>
    </p:custDataLst>
    <p:extLst>
      <p:ext uri="{BB962C8B-B14F-4D97-AF65-F5344CB8AC3E}">
        <p14:creationId xmlns:p14="http://schemas.microsoft.com/office/powerpoint/2010/main" val="3767580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s-ES" sz="3600" b="1" dirty="0"/>
              <a:t>Síndrome del bebé zarandeado</a:t>
            </a:r>
            <a:endParaRPr lang="en-US" sz="3600" b="1" dirty="0"/>
          </a:p>
        </p:txBody>
      </p:sp>
      <p:sp>
        <p:nvSpPr>
          <p:cNvPr id="6" name="Content Placeholder 5"/>
          <p:cNvSpPr>
            <a:spLocks noGrp="1"/>
          </p:cNvSpPr>
          <p:nvPr>
            <p:ph idx="1"/>
          </p:nvPr>
        </p:nvSpPr>
        <p:spPr/>
        <p:txBody>
          <a:bodyPr>
            <a:normAutofit lnSpcReduction="10000"/>
          </a:bodyPr>
          <a:lstStyle/>
          <a:p>
            <a:r>
              <a:rPr lang="es-ES" dirty="0"/>
              <a:t>El término </a:t>
            </a:r>
            <a:r>
              <a:rPr lang="es-ES" dirty="0">
                <a:solidFill>
                  <a:srgbClr val="0072BC"/>
                </a:solidFill>
              </a:rPr>
              <a:t>“síndrome del bebé zarandeado” </a:t>
            </a:r>
            <a:r>
              <a:rPr lang="es-ES" dirty="0"/>
              <a:t>describe un conjunto de síntomas vistos en bebés que han sufrido una lesión cerebral por el zarandeo.</a:t>
            </a:r>
          </a:p>
          <a:p>
            <a:r>
              <a:rPr lang="es-ES" dirty="0"/>
              <a:t>También podría usarse el término </a:t>
            </a:r>
            <a:r>
              <a:rPr lang="es-ES" dirty="0">
                <a:solidFill>
                  <a:srgbClr val="0072BC"/>
                </a:solidFill>
              </a:rPr>
              <a:t>“traumatismo cerebral abusivo”</a:t>
            </a:r>
            <a:r>
              <a:rPr lang="es-ES" dirty="0"/>
              <a:t>.  Un traumatismo cerebral abusivo incluye las muchas formas en que un niño podría sufrir una lesión cerebral como resultado de maltrato como: zarandeo; dejarlo caer; lanzarlo; golpearlo; o golpear la cabeza de un niño contra una superficie u objeto mientras se le zarandea.</a:t>
            </a:r>
          </a:p>
        </p:txBody>
      </p:sp>
    </p:spTree>
    <p:custDataLst>
      <p:tags r:id="rId1"/>
    </p:custDataLst>
    <p:extLst>
      <p:ext uri="{BB962C8B-B14F-4D97-AF65-F5344CB8AC3E}">
        <p14:creationId xmlns:p14="http://schemas.microsoft.com/office/powerpoint/2010/main" val="3865367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s-ES" dirty="0"/>
              <a:t>ceguera parcial o total; </a:t>
            </a:r>
          </a:p>
          <a:p>
            <a:r>
              <a:rPr lang="es-ES" dirty="0"/>
              <a:t>pérdida de la audición; </a:t>
            </a:r>
          </a:p>
          <a:p>
            <a:r>
              <a:rPr lang="es-ES" dirty="0"/>
              <a:t>parálisis; </a:t>
            </a:r>
          </a:p>
          <a:p>
            <a:r>
              <a:rPr lang="es-ES" dirty="0"/>
              <a:t>problemas con el desarrollo motriz; </a:t>
            </a:r>
          </a:p>
          <a:p>
            <a:r>
              <a:rPr lang="es-ES" dirty="0"/>
              <a:t>trastornos convulsivos; </a:t>
            </a:r>
          </a:p>
          <a:p>
            <a:r>
              <a:rPr lang="es-ES" dirty="0"/>
              <a:t>parálisis cerebral; </a:t>
            </a:r>
          </a:p>
          <a:p>
            <a:r>
              <a:rPr lang="es-ES" dirty="0"/>
              <a:t>trastornos de succión e ingestión; </a:t>
            </a:r>
          </a:p>
          <a:p>
            <a:r>
              <a:rPr lang="es-ES" dirty="0"/>
              <a:t>discapacidades intelectuales; </a:t>
            </a:r>
          </a:p>
          <a:p>
            <a:r>
              <a:rPr lang="es-ES" dirty="0"/>
              <a:t>retrasos del habla y del lenguaje;</a:t>
            </a:r>
          </a:p>
          <a:p>
            <a:r>
              <a:rPr lang="es-ES" dirty="0"/>
              <a:t>problemas con la función ejecutiva; </a:t>
            </a:r>
          </a:p>
          <a:p>
            <a:r>
              <a:rPr lang="es-ES" dirty="0"/>
              <a:t>problemas de atención, memoria y comportamiento.</a:t>
            </a:r>
          </a:p>
        </p:txBody>
      </p:sp>
      <p:sp>
        <p:nvSpPr>
          <p:cNvPr id="4" name="Rectangle 3"/>
          <p:cNvSpPr/>
          <p:nvPr/>
        </p:nvSpPr>
        <p:spPr>
          <a:xfrm>
            <a:off x="1615440" y="152401"/>
            <a:ext cx="8915400" cy="1200329"/>
          </a:xfrm>
          <a:prstGeom prst="rect">
            <a:avLst/>
          </a:prstGeom>
        </p:spPr>
        <p:txBody>
          <a:bodyPr wrap="square">
            <a:spAutoFit/>
          </a:bodyPr>
          <a:lstStyle/>
          <a:p>
            <a:r>
              <a:rPr lang="es-ES" sz="3600" b="1" dirty="0"/>
              <a:t>Un traumatismo cerebral abusivo/Síndrome del bebé zarandeado podría causar:</a:t>
            </a:r>
          </a:p>
        </p:txBody>
      </p:sp>
    </p:spTree>
    <p:custDataLst>
      <p:tags r:id="rId1"/>
    </p:custDataLst>
    <p:extLst>
      <p:ext uri="{BB962C8B-B14F-4D97-AF65-F5344CB8AC3E}">
        <p14:creationId xmlns:p14="http://schemas.microsoft.com/office/powerpoint/2010/main" val="2996124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b="1" dirty="0"/>
              <a:t>Llanto de un bebé</a:t>
            </a:r>
          </a:p>
        </p:txBody>
      </p:sp>
      <p:sp>
        <p:nvSpPr>
          <p:cNvPr id="3" name="Content Placeholder 2"/>
          <p:cNvSpPr>
            <a:spLocks noGrp="1"/>
          </p:cNvSpPr>
          <p:nvPr>
            <p:ph idx="1"/>
          </p:nvPr>
        </p:nvSpPr>
        <p:spPr/>
        <p:txBody>
          <a:bodyPr>
            <a:normAutofit lnSpcReduction="10000"/>
          </a:bodyPr>
          <a:lstStyle/>
          <a:p>
            <a:r>
              <a:rPr lang="es-ES" dirty="0"/>
              <a:t>Los bebés no pueden expresar sus necesidades y sentimientos usando palabras. En lugar de eso, lloran. </a:t>
            </a:r>
          </a:p>
          <a:p>
            <a:r>
              <a:rPr lang="es-ES" dirty="0"/>
              <a:t>Los bebés podrían tener cólicos u otras clases de dolor y molestias que provocan el llanto.</a:t>
            </a:r>
          </a:p>
          <a:p>
            <a:r>
              <a:rPr lang="es-ES" dirty="0"/>
              <a:t>Una fase de llanto alarmante se considera una fase normal en el desarrollo infantil.</a:t>
            </a:r>
          </a:p>
          <a:p>
            <a:r>
              <a:rPr lang="es-ES" dirty="0"/>
              <a:t>Entre las estrategias para consolar el llanto de un bebé se incluyen mecerlo suavemente, abrazarlo, cantarle, proporcionar sonido de fondo y brindarle un chupete. </a:t>
            </a:r>
          </a:p>
          <a:p>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4093227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Llanto de un bebé</a:t>
            </a:r>
            <a:endParaRPr lang="en-US" sz="3600" b="1" dirty="0"/>
          </a:p>
        </p:txBody>
      </p:sp>
      <p:sp>
        <p:nvSpPr>
          <p:cNvPr id="5" name="Content Placeholder 4"/>
          <p:cNvSpPr>
            <a:spLocks noGrp="1"/>
          </p:cNvSpPr>
          <p:nvPr>
            <p:ph idx="1"/>
          </p:nvPr>
        </p:nvSpPr>
        <p:spPr/>
        <p:txBody>
          <a:bodyPr/>
          <a:lstStyle/>
          <a:p>
            <a:r>
              <a:rPr lang="es-ES" dirty="0"/>
              <a:t>Los cuidadores podrían sentir </a:t>
            </a:r>
            <a:r>
              <a:rPr lang="es-ES" dirty="0">
                <a:solidFill>
                  <a:srgbClr val="0072BC"/>
                </a:solidFill>
              </a:rPr>
              <a:t>ira o frustración </a:t>
            </a:r>
            <a:r>
              <a:rPr lang="es-ES" dirty="0"/>
              <a:t>con el llanto prolongado.</a:t>
            </a:r>
          </a:p>
          <a:p>
            <a:r>
              <a:rPr lang="es-ES" dirty="0"/>
              <a:t>Los cuidadores necesitan </a:t>
            </a:r>
            <a:r>
              <a:rPr lang="es-ES" dirty="0">
                <a:solidFill>
                  <a:srgbClr val="0072BC"/>
                </a:solidFill>
              </a:rPr>
              <a:t>estrategias para lidiar </a:t>
            </a:r>
            <a:r>
              <a:rPr lang="es-ES" dirty="0"/>
              <a:t>con un bebé llorón, irritable o desesperado.</a:t>
            </a:r>
          </a:p>
        </p:txBody>
      </p:sp>
      <p:pic>
        <p:nvPicPr>
          <p:cNvPr id="6" name="Picture 5">
            <a:extLst>
              <a:ext uri="{FF2B5EF4-FFF2-40B4-BE49-F238E27FC236}">
                <a16:creationId xmlns:a16="http://schemas.microsoft.com/office/drawing/2014/main" id="{822106F7-07B6-4799-922B-8681A560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3207657"/>
            <a:ext cx="4355990" cy="2903993"/>
          </a:xfrm>
          <a:prstGeom prst="rect">
            <a:avLst/>
          </a:prstGeom>
        </p:spPr>
      </p:pic>
    </p:spTree>
    <p:custDataLst>
      <p:tags r:id="rId1"/>
    </p:custDataLst>
    <p:extLst>
      <p:ext uri="{BB962C8B-B14F-4D97-AF65-F5344CB8AC3E}">
        <p14:creationId xmlns:p14="http://schemas.microsoft.com/office/powerpoint/2010/main" val="425975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b="1" dirty="0"/>
              <a:t>¿En dónde se lesionan los niños?</a:t>
            </a:r>
          </a:p>
        </p:txBody>
      </p:sp>
      <p:sp>
        <p:nvSpPr>
          <p:cNvPr id="3" name="Content Placeholder 2"/>
          <p:cNvSpPr>
            <a:spLocks noGrp="1"/>
          </p:cNvSpPr>
          <p:nvPr>
            <p:ph idx="1"/>
          </p:nvPr>
        </p:nvSpPr>
        <p:spPr/>
        <p:txBody>
          <a:bodyPr>
            <a:normAutofit/>
          </a:bodyPr>
          <a:lstStyle/>
          <a:p>
            <a:r>
              <a:rPr lang="es-ES" dirty="0"/>
              <a:t>La mayoría de las lesiones ocurren en el área de juegos, las cuales representan el 50 a 60% de todas las lesiones en los entornos de cuidado infantil.</a:t>
            </a:r>
          </a:p>
          <a:p>
            <a:r>
              <a:rPr lang="es-ES" dirty="0"/>
              <a:t>A menudo se ven implicados los muebles, escaleras, ventanas o riesgos de deslizarse y tropezarse.</a:t>
            </a:r>
          </a:p>
          <a:p>
            <a:r>
              <a:rPr lang="es-ES" dirty="0"/>
              <a:t>Las lesiones ocurren en y alrededor de autos y otros vehículos.</a:t>
            </a:r>
          </a:p>
          <a:p>
            <a:pPr marL="0" indent="0">
              <a:buNone/>
            </a:pPr>
            <a:endParaRPr lang="es-ES" dirty="0"/>
          </a:p>
        </p:txBody>
      </p:sp>
    </p:spTree>
    <p:custDataLst>
      <p:tags r:id="rId1"/>
    </p:custDataLst>
    <p:extLst>
      <p:ext uri="{BB962C8B-B14F-4D97-AF65-F5344CB8AC3E}">
        <p14:creationId xmlns:p14="http://schemas.microsoft.com/office/powerpoint/2010/main" val="2227508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b="1" dirty="0"/>
              <a:t>Estrategias para lidiar con el llanto</a:t>
            </a:r>
          </a:p>
        </p:txBody>
      </p:sp>
      <p:sp>
        <p:nvSpPr>
          <p:cNvPr id="3" name="Content Placeholder 2"/>
          <p:cNvSpPr>
            <a:spLocks noGrp="1"/>
          </p:cNvSpPr>
          <p:nvPr>
            <p:ph idx="1"/>
          </p:nvPr>
        </p:nvSpPr>
        <p:spPr>
          <a:xfrm>
            <a:off x="609600" y="1600201"/>
            <a:ext cx="10972800" cy="3886199"/>
          </a:xfrm>
        </p:spPr>
        <p:txBody>
          <a:bodyPr>
            <a:normAutofit fontScale="92500" lnSpcReduction="10000"/>
          </a:bodyPr>
          <a:lstStyle/>
          <a:p>
            <a:r>
              <a:rPr lang="es-ES" dirty="0">
                <a:solidFill>
                  <a:srgbClr val="0072BC"/>
                </a:solidFill>
              </a:rPr>
              <a:t>Controle su estrés </a:t>
            </a:r>
            <a:r>
              <a:rPr lang="es-ES" dirty="0"/>
              <a:t>y practique </a:t>
            </a:r>
            <a:r>
              <a:rPr lang="es-ES" dirty="0">
                <a:solidFill>
                  <a:srgbClr val="0072BC"/>
                </a:solidFill>
              </a:rPr>
              <a:t>el</a:t>
            </a:r>
            <a:r>
              <a:rPr lang="es-ES" dirty="0"/>
              <a:t> </a:t>
            </a:r>
            <a:r>
              <a:rPr lang="es-ES" dirty="0">
                <a:solidFill>
                  <a:srgbClr val="0072BC"/>
                </a:solidFill>
              </a:rPr>
              <a:t>autocuidado</a:t>
            </a:r>
            <a:r>
              <a:rPr lang="es-ES" dirty="0"/>
              <a:t>. Sea consciente de los sentimientos de mayor frustración e ira.</a:t>
            </a:r>
          </a:p>
          <a:p>
            <a:r>
              <a:rPr lang="es-ES" dirty="0">
                <a:solidFill>
                  <a:srgbClr val="0072BC"/>
                </a:solidFill>
              </a:rPr>
              <a:t>Use una estrategia para calmarse </a:t>
            </a:r>
            <a:r>
              <a:rPr lang="es-ES" dirty="0"/>
              <a:t>que le funcione. Por ejemplo, respire profundamente unas cuantas veces, o respire profundamente mientras cuenta hasta diez. </a:t>
            </a:r>
          </a:p>
          <a:p>
            <a:r>
              <a:rPr lang="es-ES" dirty="0"/>
              <a:t>Si no puede controlar su frustración por su cuenta, entonces encuentre una forma de </a:t>
            </a:r>
            <a:r>
              <a:rPr lang="es-ES" dirty="0">
                <a:solidFill>
                  <a:srgbClr val="0072BC"/>
                </a:solidFill>
              </a:rPr>
              <a:t>apartarse</a:t>
            </a:r>
            <a:r>
              <a:rPr lang="es-ES" dirty="0"/>
              <a:t> de la situación (sin dejar a los niños sin supervisión).</a:t>
            </a:r>
          </a:p>
          <a:p>
            <a:endParaRPr lang="es-ES" dirty="0"/>
          </a:p>
          <a:p>
            <a:endParaRPr lang="en-US" dirty="0"/>
          </a:p>
        </p:txBody>
      </p:sp>
    </p:spTree>
    <p:custDataLst>
      <p:tags r:id="rId1"/>
    </p:custDataLst>
    <p:extLst>
      <p:ext uri="{BB962C8B-B14F-4D97-AF65-F5344CB8AC3E}">
        <p14:creationId xmlns:p14="http://schemas.microsoft.com/office/powerpoint/2010/main" val="3383640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3A70440-3C1E-4DDF-B06B-979C43288803}"/>
              </a:ext>
            </a:extLst>
          </p:cNvPr>
          <p:cNvSpPr>
            <a:spLocks noGrp="1"/>
          </p:cNvSpPr>
          <p:nvPr>
            <p:ph sz="half" idx="1"/>
          </p:nvPr>
        </p:nvSpPr>
        <p:spPr>
          <a:xfrm>
            <a:off x="619760" y="1166018"/>
            <a:ext cx="4333240" cy="4525963"/>
          </a:xfrm>
        </p:spPr>
        <p:txBody>
          <a:bodyPr>
            <a:normAutofit fontScale="92500" lnSpcReduction="20000"/>
          </a:bodyPr>
          <a:lstStyle/>
          <a:p>
            <a:r>
              <a:rPr lang="es-ES" sz="2800" dirty="0">
                <a:latin typeface="Arial" panose="020B0604020202020204" pitchFamily="34" charset="0"/>
                <a:cs typeface="Arial" panose="020B0604020202020204" pitchFamily="34" charset="0"/>
              </a:rPr>
              <a:t>Para obtener más información, consulte </a:t>
            </a:r>
            <a:r>
              <a:rPr lang="es-ES" sz="2800" i="1" dirty="0">
                <a:latin typeface="Arial" panose="020B0604020202020204" pitchFamily="34" charset="0"/>
                <a:cs typeface="Arial" panose="020B0604020202020204" pitchFamily="34" charset="0"/>
              </a:rPr>
              <a:t>Consejos para proveedores de cuidado infantil para calmar a un bebé que llora</a:t>
            </a:r>
            <a:r>
              <a:rPr lang="es-E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hlinkClick r:id="rId2"/>
              </a:rPr>
              <a:t>https://childcare.extension.org/tips-for-child-care-providers-to-soothe-a-crying-baby</a:t>
            </a:r>
            <a:r>
              <a:rPr lang="en-US" sz="2800" dirty="0">
                <a:latin typeface="Arial" panose="020B0604020202020204" pitchFamily="34" charset="0"/>
                <a:cs typeface="Arial" panose="020B0604020202020204" pitchFamily="34" charset="0"/>
              </a:rPr>
              <a:t> </a:t>
            </a:r>
          </a:p>
          <a:p>
            <a:r>
              <a:rPr lang="es-ES" sz="2800" i="1" dirty="0">
                <a:solidFill>
                  <a:srgbClr val="D90F81"/>
                </a:solidFill>
                <a:latin typeface="Arial" panose="020B0604020202020204" pitchFamily="34" charset="0"/>
                <a:cs typeface="Arial" panose="020B0604020202020204" pitchFamily="34" charset="0"/>
              </a:rPr>
              <a:t>Recuerde: nunca está bien sacudir o golpear a un niño.</a:t>
            </a:r>
            <a:endParaRPr lang="en-US" dirty="0"/>
          </a:p>
        </p:txBody>
      </p:sp>
      <p:sp>
        <p:nvSpPr>
          <p:cNvPr id="13" name="Content Placeholder 12">
            <a:extLst>
              <a:ext uri="{FF2B5EF4-FFF2-40B4-BE49-F238E27FC236}">
                <a16:creationId xmlns:a16="http://schemas.microsoft.com/office/drawing/2014/main" id="{ED829352-86C8-484F-8E27-4910BB47D0A9}"/>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7C99B35D-0168-4C4A-840E-C923D50EF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1440" y="1295400"/>
            <a:ext cx="6400800" cy="4267200"/>
          </a:xfrm>
          <a:prstGeom prst="rect">
            <a:avLst/>
          </a:prstGeom>
        </p:spPr>
      </p:pic>
    </p:spTree>
    <p:extLst>
      <p:ext uri="{BB962C8B-B14F-4D97-AF65-F5344CB8AC3E}">
        <p14:creationId xmlns:p14="http://schemas.microsoft.com/office/powerpoint/2010/main" val="4244208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3600" b="1" dirty="0"/>
              <a:t>Identificación del síndrome del bebé zarandeado</a:t>
            </a:r>
          </a:p>
        </p:txBody>
      </p:sp>
      <p:sp>
        <p:nvSpPr>
          <p:cNvPr id="5" name="Content Placeholder 4"/>
          <p:cNvSpPr>
            <a:spLocks noGrp="1"/>
          </p:cNvSpPr>
          <p:nvPr>
            <p:ph idx="1"/>
          </p:nvPr>
        </p:nvSpPr>
        <p:spPr/>
        <p:txBody>
          <a:bodyPr>
            <a:normAutofit/>
          </a:bodyPr>
          <a:lstStyle/>
          <a:p>
            <a:pPr marL="0" indent="0">
              <a:buNone/>
            </a:pPr>
            <a:r>
              <a:rPr lang="es-ES" dirty="0"/>
              <a:t>Esté alerta a: </a:t>
            </a:r>
          </a:p>
          <a:p>
            <a:r>
              <a:rPr lang="es-ES" dirty="0"/>
              <a:t>Cambios de estado de ánimo, comportamiento, apetito, respiración, movimiento de la cabeza o los ojos.</a:t>
            </a:r>
          </a:p>
          <a:p>
            <a:r>
              <a:rPr lang="es-ES" dirty="0"/>
              <a:t>Moretones (alrededor de la cabeza, cuello o pecho), sangrado (alrededor de los ojos), hinchazón de la cabeza, frente o mollera.</a:t>
            </a:r>
          </a:p>
          <a:p>
            <a:r>
              <a:rPr lang="es-ES" dirty="0"/>
              <a:t>Cambios en el tono muscular, habilidad para levantar la cabeza, temblores, convulsiones.</a:t>
            </a:r>
          </a:p>
          <a:p>
            <a:endParaRPr lang="es-ES" dirty="0"/>
          </a:p>
        </p:txBody>
      </p:sp>
    </p:spTree>
    <p:custDataLst>
      <p:tags r:id="rId1"/>
    </p:custDataLst>
    <p:extLst>
      <p:ext uri="{BB962C8B-B14F-4D97-AF65-F5344CB8AC3E}">
        <p14:creationId xmlns:p14="http://schemas.microsoft.com/office/powerpoint/2010/main" val="4004992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3600" b="1" dirty="0"/>
              <a:t>Lesión cerebral traumática (TBI)</a:t>
            </a:r>
            <a:br>
              <a:rPr lang="es-ES" sz="3600" b="1" dirty="0"/>
            </a:br>
            <a:r>
              <a:rPr lang="es-ES" sz="3600" b="1" dirty="0"/>
              <a:t> y conmoción</a:t>
            </a:r>
          </a:p>
        </p:txBody>
      </p:sp>
      <p:sp>
        <p:nvSpPr>
          <p:cNvPr id="5" name="Content Placeholder 4"/>
          <p:cNvSpPr>
            <a:spLocks noGrp="1"/>
          </p:cNvSpPr>
          <p:nvPr>
            <p:ph idx="1"/>
          </p:nvPr>
        </p:nvSpPr>
        <p:spPr/>
        <p:txBody>
          <a:bodyPr>
            <a:normAutofit/>
          </a:bodyPr>
          <a:lstStyle/>
          <a:p>
            <a:r>
              <a:rPr lang="es-ES" dirty="0"/>
              <a:t>Una TBI es un tipo de lesión cerebral que cambia la forma en que el cerebro funciona normalmente.</a:t>
            </a:r>
          </a:p>
          <a:p>
            <a:r>
              <a:rPr lang="es-ES" dirty="0"/>
              <a:t>Un tope, golpe o impacto a la cabeza puede causar una TBI.  </a:t>
            </a:r>
          </a:p>
          <a:p>
            <a:r>
              <a:rPr lang="es-ES" dirty="0"/>
              <a:t>Un golpe al cuerpo que causa que la cabeza y el cerebro se muevan rápidamente de atrás hacia adelante también puede causar una TBI. </a:t>
            </a:r>
          </a:p>
          <a:p>
            <a:r>
              <a:rPr lang="es-ES" dirty="0"/>
              <a:t>Una conmoción es el tipo más común de TBI.</a:t>
            </a:r>
          </a:p>
        </p:txBody>
      </p:sp>
    </p:spTree>
    <p:custDataLst>
      <p:tags r:id="rId1"/>
    </p:custDataLst>
    <p:extLst>
      <p:ext uri="{BB962C8B-B14F-4D97-AF65-F5344CB8AC3E}">
        <p14:creationId xmlns:p14="http://schemas.microsoft.com/office/powerpoint/2010/main" val="2949490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0"/>
            <a:ext cx="9144000" cy="881062"/>
          </a:xfrm>
          <a:solidFill>
            <a:srgbClr val="0072BC"/>
          </a:solidFill>
          <a:ln>
            <a:solidFill>
              <a:srgbClr val="0072BC"/>
            </a:solidFill>
          </a:ln>
        </p:spPr>
        <p:txBody>
          <a:bodyPr>
            <a:normAutofit/>
          </a:bodyPr>
          <a:lstStyle/>
          <a:p>
            <a:endParaRPr lang="en-US" dirty="0"/>
          </a:p>
        </p:txBody>
      </p:sp>
      <p:pic>
        <p:nvPicPr>
          <p:cNvPr id="3" name="Content Placeholder 2"/>
          <p:cNvPicPr>
            <a:picLocks noGrp="1" noChangeAspect="1"/>
          </p:cNvPicPr>
          <p:nvPr>
            <p:ph idx="1"/>
          </p:nvPr>
        </p:nvPicPr>
        <p:blipFill>
          <a:blip r:embed="rId4"/>
          <a:stretch>
            <a:fillRect/>
          </a:stretch>
        </p:blipFill>
        <p:spPr>
          <a:xfrm>
            <a:off x="2133601" y="1231486"/>
            <a:ext cx="7855527" cy="4114800"/>
          </a:xfrm>
          <a:prstGeom prst="rect">
            <a:avLst/>
          </a:prstGeom>
        </p:spPr>
      </p:pic>
      <p:sp>
        <p:nvSpPr>
          <p:cNvPr id="4" name="Rectangle 3"/>
          <p:cNvSpPr/>
          <p:nvPr/>
        </p:nvSpPr>
        <p:spPr>
          <a:xfrm>
            <a:off x="1524001" y="5715000"/>
            <a:ext cx="9198123" cy="646331"/>
          </a:xfrm>
          <a:prstGeom prst="rect">
            <a:avLst/>
          </a:prstGeom>
        </p:spPr>
        <p:txBody>
          <a:bodyPr wrap="square">
            <a:spAutoFit/>
          </a:bodyPr>
          <a:lstStyle/>
          <a:p>
            <a:r>
              <a:rPr lang="es-ES" dirty="0"/>
              <a:t>Instituto Nacional de Salud Infantil y Desarrollo Humano (NICHD) Eunice Kennedy </a:t>
            </a:r>
            <a:r>
              <a:rPr lang="es-ES" dirty="0" err="1"/>
              <a:t>Shriver</a:t>
            </a:r>
            <a:r>
              <a:rPr lang="es-ES" dirty="0"/>
              <a:t> , NIH, HHS; </a:t>
            </a:r>
            <a:r>
              <a:rPr lang="es-ES" u="sng" dirty="0">
                <a:hlinkClick r:id="rId5"/>
              </a:rPr>
              <a:t>http://www.nichd.nih.gov</a:t>
            </a:r>
            <a:r>
              <a:rPr lang="en-US" dirty="0"/>
              <a:t>. </a:t>
            </a:r>
          </a:p>
        </p:txBody>
      </p:sp>
    </p:spTree>
    <p:custDataLst>
      <p:tags r:id="rId1"/>
    </p:custDataLst>
    <p:extLst>
      <p:ext uri="{BB962C8B-B14F-4D97-AF65-F5344CB8AC3E}">
        <p14:creationId xmlns:p14="http://schemas.microsoft.com/office/powerpoint/2010/main" val="4267011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520" y="-60960"/>
            <a:ext cx="9174480" cy="1143000"/>
          </a:xfrm>
          <a:solidFill>
            <a:srgbClr val="F7941E"/>
          </a:solidFill>
        </p:spPr>
        <p:txBody>
          <a:bodyPr>
            <a:normAutofit/>
          </a:bodyPr>
          <a:lstStyle/>
          <a:p>
            <a:r>
              <a:rPr lang="es-ES" sz="3600" b="1" dirty="0"/>
              <a:t>Prevención del maltrato infantil</a:t>
            </a:r>
          </a:p>
        </p:txBody>
      </p:sp>
      <p:sp>
        <p:nvSpPr>
          <p:cNvPr id="3" name="Content Placeholder 2"/>
          <p:cNvSpPr>
            <a:spLocks noGrp="1"/>
          </p:cNvSpPr>
          <p:nvPr>
            <p:ph idx="1"/>
          </p:nvPr>
        </p:nvSpPr>
        <p:spPr/>
        <p:txBody>
          <a:bodyPr>
            <a:normAutofit/>
          </a:bodyPr>
          <a:lstStyle/>
          <a:p>
            <a:pPr marL="0" indent="0">
              <a:buNone/>
            </a:pPr>
            <a:r>
              <a:rPr lang="es-ES" dirty="0"/>
              <a:t>¿Qué es el maltrato infantil?</a:t>
            </a:r>
          </a:p>
          <a:p>
            <a:r>
              <a:rPr lang="es-ES" dirty="0"/>
              <a:t>El maltrato infantil es una lesión no accidental o un patrón de lesiones a un niño por las que no hay una explicación razonable.</a:t>
            </a:r>
          </a:p>
          <a:p>
            <a:r>
              <a:rPr lang="es-ES" dirty="0"/>
              <a:t>Por lo general, el maltrato infantil es un patrón de conducta, no un solo acto. </a:t>
            </a:r>
          </a:p>
        </p:txBody>
      </p:sp>
    </p:spTree>
    <p:custDataLst>
      <p:tags r:id="rId1"/>
    </p:custDataLst>
    <p:extLst>
      <p:ext uri="{BB962C8B-B14F-4D97-AF65-F5344CB8AC3E}">
        <p14:creationId xmlns:p14="http://schemas.microsoft.com/office/powerpoint/2010/main" val="2164631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520" y="-60960"/>
            <a:ext cx="9174480" cy="1143000"/>
          </a:xfrm>
          <a:solidFill>
            <a:srgbClr val="F7941E"/>
          </a:solidFill>
        </p:spPr>
        <p:txBody>
          <a:bodyPr>
            <a:normAutofit/>
          </a:bodyPr>
          <a:lstStyle/>
          <a:p>
            <a:r>
              <a:rPr lang="es-ES" sz="3600" b="1" dirty="0"/>
              <a:t>Clases de maltrato infantil</a:t>
            </a:r>
          </a:p>
        </p:txBody>
      </p:sp>
      <p:sp>
        <p:nvSpPr>
          <p:cNvPr id="3" name="Content Placeholder 2"/>
          <p:cNvSpPr>
            <a:spLocks noGrp="1"/>
          </p:cNvSpPr>
          <p:nvPr>
            <p:ph idx="1"/>
          </p:nvPr>
        </p:nvSpPr>
        <p:spPr/>
        <p:txBody>
          <a:bodyPr/>
          <a:lstStyle/>
          <a:p>
            <a:r>
              <a:rPr lang="es-ES" dirty="0"/>
              <a:t>Físico</a:t>
            </a:r>
          </a:p>
          <a:p>
            <a:r>
              <a:rPr lang="es-ES" dirty="0"/>
              <a:t>Emocional</a:t>
            </a:r>
          </a:p>
          <a:p>
            <a:r>
              <a:rPr lang="es-ES" dirty="0"/>
              <a:t>Sexual</a:t>
            </a:r>
          </a:p>
          <a:p>
            <a:r>
              <a:rPr lang="es-ES" dirty="0"/>
              <a:t>Descuido</a:t>
            </a:r>
          </a:p>
        </p:txBody>
      </p:sp>
    </p:spTree>
    <p:custDataLst>
      <p:tags r:id="rId1"/>
    </p:custDataLst>
    <p:extLst>
      <p:ext uri="{BB962C8B-B14F-4D97-AF65-F5344CB8AC3E}">
        <p14:creationId xmlns:p14="http://schemas.microsoft.com/office/powerpoint/2010/main" val="2396257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520" y="-60960"/>
            <a:ext cx="9174480" cy="1143000"/>
          </a:xfrm>
          <a:solidFill>
            <a:srgbClr val="F7941E"/>
          </a:solidFill>
        </p:spPr>
        <p:txBody>
          <a:bodyPr>
            <a:normAutofit/>
          </a:bodyPr>
          <a:lstStyle/>
          <a:p>
            <a:r>
              <a:rPr lang="es-ES" sz="3600" b="1" dirty="0"/>
              <a:t>Formas de prevenir el maltrato infantil</a:t>
            </a:r>
          </a:p>
        </p:txBody>
      </p:sp>
      <p:sp>
        <p:nvSpPr>
          <p:cNvPr id="3" name="Content Placeholder 2"/>
          <p:cNvSpPr>
            <a:spLocks noGrp="1"/>
          </p:cNvSpPr>
          <p:nvPr>
            <p:ph idx="1"/>
          </p:nvPr>
        </p:nvSpPr>
        <p:spPr/>
        <p:txBody>
          <a:bodyPr>
            <a:normAutofit/>
          </a:bodyPr>
          <a:lstStyle/>
          <a:p>
            <a:r>
              <a:rPr lang="es-ES" dirty="0"/>
              <a:t>Establecer relaciones de confianza con las familias.</a:t>
            </a:r>
          </a:p>
          <a:p>
            <a:r>
              <a:rPr lang="es-ES" dirty="0"/>
              <a:t>Proporcionar información sobre el desarrollo infantil.</a:t>
            </a:r>
          </a:p>
          <a:p>
            <a:r>
              <a:rPr lang="es-ES" dirty="0"/>
              <a:t>Ayudar a las familias a entablar relaciones positivas con sus niños.</a:t>
            </a:r>
          </a:p>
          <a:p>
            <a:r>
              <a:rPr lang="es-ES" dirty="0"/>
              <a:t>Dar ejemplos de comunicación positiva y buenas prácticas de cuidado infantil.</a:t>
            </a:r>
          </a:p>
          <a:p>
            <a:r>
              <a:rPr lang="es-ES" dirty="0"/>
              <a:t>Organizar talleres de crianza de los hijos para las familias.</a:t>
            </a:r>
          </a:p>
          <a:p>
            <a:endParaRPr lang="es-ES" dirty="0"/>
          </a:p>
        </p:txBody>
      </p:sp>
    </p:spTree>
    <p:custDataLst>
      <p:tags r:id="rId1"/>
    </p:custDataLst>
    <p:extLst>
      <p:ext uri="{BB962C8B-B14F-4D97-AF65-F5344CB8AC3E}">
        <p14:creationId xmlns:p14="http://schemas.microsoft.com/office/powerpoint/2010/main" val="2552612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520" y="-60960"/>
            <a:ext cx="9174480" cy="1143000"/>
          </a:xfrm>
          <a:solidFill>
            <a:srgbClr val="F7941E"/>
          </a:solidFill>
        </p:spPr>
        <p:txBody>
          <a:bodyPr>
            <a:noAutofit/>
          </a:bodyPr>
          <a:lstStyle/>
          <a:p>
            <a:r>
              <a:rPr lang="es-ES" sz="3600" b="1" dirty="0"/>
              <a:t>Formas de prevenir el maltrato infantil </a:t>
            </a:r>
            <a:r>
              <a:rPr lang="en-US" sz="3600" b="1" dirty="0"/>
              <a:t>(cont.)</a:t>
            </a:r>
          </a:p>
        </p:txBody>
      </p:sp>
      <p:sp>
        <p:nvSpPr>
          <p:cNvPr id="3" name="Content Placeholder 2"/>
          <p:cNvSpPr>
            <a:spLocks noGrp="1"/>
          </p:cNvSpPr>
          <p:nvPr>
            <p:ph idx="1"/>
          </p:nvPr>
        </p:nvSpPr>
        <p:spPr/>
        <p:txBody>
          <a:bodyPr>
            <a:normAutofit/>
          </a:bodyPr>
          <a:lstStyle/>
          <a:p>
            <a:r>
              <a:rPr lang="es-ES" dirty="0"/>
              <a:t>Conocer las señales de estrés familiar y brindar apoyo. </a:t>
            </a:r>
          </a:p>
          <a:p>
            <a:r>
              <a:rPr lang="es-ES" dirty="0"/>
              <a:t>Derivar a las familias a recursos en la comunidad.</a:t>
            </a:r>
          </a:p>
          <a:p>
            <a:r>
              <a:rPr lang="es-ES" dirty="0"/>
              <a:t>Educar a los niños pequeños acerca de su derecho a decir “no”.</a:t>
            </a:r>
          </a:p>
          <a:p>
            <a:r>
              <a:rPr lang="es-ES" dirty="0"/>
              <a:t>Informar a los padres que a usted se le exige por </a:t>
            </a:r>
            <a:r>
              <a:rPr lang="es-ES" dirty="0">
                <a:solidFill>
                  <a:srgbClr val="0072BC"/>
                </a:solidFill>
              </a:rPr>
              <a:t>ley denunciar sospechas de maltrato infantil.</a:t>
            </a:r>
          </a:p>
          <a:p>
            <a:endParaRPr lang="es-ES" dirty="0"/>
          </a:p>
          <a:p>
            <a:endParaRPr lang="es-ES" dirty="0">
              <a:solidFill>
                <a:srgbClr val="0072BC"/>
              </a:solidFill>
            </a:endParaRPr>
          </a:p>
          <a:p>
            <a:endParaRPr lang="es-ES" dirty="0"/>
          </a:p>
        </p:txBody>
      </p:sp>
    </p:spTree>
    <p:custDataLst>
      <p:tags r:id="rId1"/>
    </p:custDataLst>
    <p:extLst>
      <p:ext uri="{BB962C8B-B14F-4D97-AF65-F5344CB8AC3E}">
        <p14:creationId xmlns:p14="http://schemas.microsoft.com/office/powerpoint/2010/main" val="534242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520" y="-60960"/>
            <a:ext cx="9174480" cy="1143000"/>
          </a:xfrm>
          <a:solidFill>
            <a:srgbClr val="F7941E"/>
          </a:solidFill>
        </p:spPr>
        <p:txBody>
          <a:bodyPr>
            <a:normAutofit/>
          </a:bodyPr>
          <a:lstStyle/>
          <a:p>
            <a:r>
              <a:rPr lang="es-ES" sz="3600" b="1" dirty="0"/>
              <a:t>Informante obligatorio</a:t>
            </a:r>
          </a:p>
        </p:txBody>
      </p:sp>
      <p:sp>
        <p:nvSpPr>
          <p:cNvPr id="3" name="Content Placeholder 2"/>
          <p:cNvSpPr>
            <a:spLocks noGrp="1"/>
          </p:cNvSpPr>
          <p:nvPr>
            <p:ph idx="1"/>
          </p:nvPr>
        </p:nvSpPr>
        <p:spPr/>
        <p:txBody>
          <a:bodyPr>
            <a:normAutofit/>
          </a:bodyPr>
          <a:lstStyle/>
          <a:p>
            <a:r>
              <a:rPr lang="es-ES" dirty="0"/>
              <a:t>En su calidad de </a:t>
            </a:r>
            <a:r>
              <a:rPr lang="es-ES" dirty="0">
                <a:solidFill>
                  <a:srgbClr val="0072BC"/>
                </a:solidFill>
              </a:rPr>
              <a:t>informante obligatorio</a:t>
            </a:r>
            <a:r>
              <a:rPr lang="es-ES" dirty="0"/>
              <a:t>, a usted se le requiere que denuncie maltrato infantil conocido o sospechado a Servicios de Protección Infantil (</a:t>
            </a:r>
            <a:r>
              <a:rPr lang="es-ES" dirty="0" err="1"/>
              <a:t>Child</a:t>
            </a:r>
            <a:r>
              <a:rPr lang="es-ES" dirty="0"/>
              <a:t> </a:t>
            </a:r>
            <a:r>
              <a:rPr lang="es-ES" dirty="0" err="1"/>
              <a:t>Protective</a:t>
            </a:r>
            <a:r>
              <a:rPr lang="es-ES" dirty="0"/>
              <a:t> Services, CPS). </a:t>
            </a:r>
          </a:p>
          <a:p>
            <a:r>
              <a:rPr lang="es-ES" dirty="0"/>
              <a:t>Llame a CPS para que se le aconseje </a:t>
            </a:r>
            <a:r>
              <a:rPr lang="es-ES" dirty="0">
                <a:solidFill>
                  <a:srgbClr val="0072BC"/>
                </a:solidFill>
              </a:rPr>
              <a:t>si no está seguro acerca de algo que observe</a:t>
            </a:r>
            <a:r>
              <a:rPr lang="es-ES" dirty="0"/>
              <a:t>. </a:t>
            </a:r>
          </a:p>
          <a:p>
            <a:r>
              <a:rPr lang="es-ES" dirty="0"/>
              <a:t>Llame al </a:t>
            </a:r>
            <a:r>
              <a:rPr lang="es-ES" dirty="0">
                <a:solidFill>
                  <a:srgbClr val="D90F81"/>
                </a:solidFill>
              </a:rPr>
              <a:t>9-1-1</a:t>
            </a:r>
            <a:r>
              <a:rPr lang="es-ES" dirty="0"/>
              <a:t> si el niño está en peligro inmediato o si necesita atención médica urgente.</a:t>
            </a:r>
          </a:p>
          <a:p>
            <a:pPr>
              <a:buFont typeface="Wingdings" panose="05000000000000000000" pitchFamily="2" charset="2"/>
              <a:buChar char="§"/>
            </a:pPr>
            <a:endParaRPr lang="es-ES" dirty="0"/>
          </a:p>
        </p:txBody>
      </p:sp>
    </p:spTree>
    <p:custDataLst>
      <p:tags r:id="rId1"/>
    </p:custDataLst>
    <p:extLst>
      <p:ext uri="{BB962C8B-B14F-4D97-AF65-F5344CB8AC3E}">
        <p14:creationId xmlns:p14="http://schemas.microsoft.com/office/powerpoint/2010/main" val="296946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¿Cómo se lesionan los niños?</a:t>
            </a:r>
          </a:p>
        </p:txBody>
      </p:sp>
      <p:sp>
        <p:nvSpPr>
          <p:cNvPr id="5" name="Content Placeholder 4"/>
          <p:cNvSpPr>
            <a:spLocks noGrp="1"/>
          </p:cNvSpPr>
          <p:nvPr>
            <p:ph idx="1"/>
          </p:nvPr>
        </p:nvSpPr>
        <p:spPr/>
        <p:txBody>
          <a:bodyPr>
            <a:normAutofit lnSpcReduction="10000"/>
          </a:bodyPr>
          <a:lstStyle/>
          <a:p>
            <a:r>
              <a:rPr lang="es-ES" dirty="0"/>
              <a:t>Las caídas son la causa principal de lesiones graves. </a:t>
            </a:r>
          </a:p>
          <a:p>
            <a:r>
              <a:rPr lang="es-ES" dirty="0"/>
              <a:t>Un niño podría lastimar a otro niño (por ejemplo, podrían pelearse, empujarse, chocar, lanzarse objetos o morderse).</a:t>
            </a:r>
          </a:p>
          <a:p>
            <a:r>
              <a:rPr lang="es-ES" dirty="0"/>
              <a:t>Los niños podrían chocar con objetos como equipo de las áreas de juegos que se mueven (columpios), muebles, parte del edificio, plantas, juguetes, una cerca, una reja, etc.</a:t>
            </a:r>
          </a:p>
          <a:p>
            <a:r>
              <a:rPr lang="es-ES" dirty="0"/>
              <a:t>Los niños podrían cortarse con un borde afilado; quemarse con una superficie caliente, agua de la llave caliente o aparato de calefacción; o envenenarse con materiales tóxicos.</a:t>
            </a:r>
          </a:p>
          <a:p>
            <a:pPr marL="0" indent="0">
              <a:buNone/>
            </a:pPr>
            <a:endParaRPr lang="es-ES" dirty="0"/>
          </a:p>
        </p:txBody>
      </p:sp>
    </p:spTree>
    <p:custDataLst>
      <p:tags r:id="rId1"/>
    </p:custDataLst>
    <p:extLst>
      <p:ext uri="{BB962C8B-B14F-4D97-AF65-F5344CB8AC3E}">
        <p14:creationId xmlns:p14="http://schemas.microsoft.com/office/powerpoint/2010/main" val="178358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143000"/>
          </a:xfrm>
          <a:solidFill>
            <a:srgbClr val="F7941E"/>
          </a:solidFill>
        </p:spPr>
        <p:txBody>
          <a:bodyPr>
            <a:normAutofit/>
          </a:bodyPr>
          <a:lstStyle/>
          <a:p>
            <a:r>
              <a:rPr lang="es-ES" sz="3600" b="1" dirty="0"/>
              <a:t>Capacitación para informantes obligatorios</a:t>
            </a:r>
            <a:endParaRPr lang="en-US" sz="3600" b="1" dirty="0"/>
          </a:p>
        </p:txBody>
      </p:sp>
      <p:sp>
        <p:nvSpPr>
          <p:cNvPr id="5" name="Content Placeholder 4"/>
          <p:cNvSpPr>
            <a:spLocks noGrp="1"/>
          </p:cNvSpPr>
          <p:nvPr>
            <p:ph idx="1"/>
          </p:nvPr>
        </p:nvSpPr>
        <p:spPr>
          <a:xfrm>
            <a:off x="1676400" y="1524000"/>
            <a:ext cx="8839200" cy="4724400"/>
          </a:xfrm>
        </p:spPr>
        <p:txBody>
          <a:bodyPr>
            <a:noAutofit/>
          </a:bodyPr>
          <a:lstStyle/>
          <a:p>
            <a:pPr marL="0" indent="0">
              <a:buNone/>
            </a:pPr>
            <a:r>
              <a:rPr lang="es-ES" sz="2400" dirty="0"/>
              <a:t>A los proveedores de cuidado infantil se les requiere que tomen capacitación para personas bajo mandato de reportar acerca de lo siguiente: </a:t>
            </a:r>
          </a:p>
          <a:p>
            <a:r>
              <a:rPr lang="es-ES" sz="2400" dirty="0"/>
              <a:t>Cómo detectar indicadores de posible maltrato o descuido infantil.</a:t>
            </a:r>
          </a:p>
          <a:p>
            <a:r>
              <a:rPr lang="es-ES" sz="2400" dirty="0"/>
              <a:t>Cómo hablar con los niños acerca de sospechas de maltrato.</a:t>
            </a:r>
          </a:p>
          <a:p>
            <a:r>
              <a:rPr lang="es-ES" sz="2400" dirty="0"/>
              <a:t>Cómo hacer una denuncia.</a:t>
            </a:r>
          </a:p>
          <a:p>
            <a:r>
              <a:rPr lang="es-ES" sz="2400" dirty="0"/>
              <a:t>Qué sucede después de que se presente una denuncia.</a:t>
            </a:r>
          </a:p>
          <a:p>
            <a:endParaRPr lang="es-ES" sz="2400" dirty="0"/>
          </a:p>
          <a:p>
            <a:pPr marL="0" indent="0" algn="ctr">
              <a:buNone/>
            </a:pPr>
            <a:r>
              <a:rPr lang="es-ES" sz="2400" dirty="0"/>
              <a:t>Para tomar la clase gratis por internet visite:  </a:t>
            </a:r>
            <a:r>
              <a:rPr lang="es-ES" sz="2400" dirty="0">
                <a:hlinkClick r:id="rId4"/>
              </a:rPr>
              <a:t>http://childcare.mandatedreporterca.com</a:t>
            </a:r>
            <a:r>
              <a:rPr lang="es-ES" sz="2400" dirty="0"/>
              <a:t> </a:t>
            </a:r>
          </a:p>
          <a:p>
            <a:pPr marL="0" indent="0" algn="ctr">
              <a:buNone/>
            </a:pPr>
            <a:r>
              <a:rPr lang="es-ES" sz="2400" dirty="0"/>
              <a:t>¡Ya disponible en español!</a:t>
            </a:r>
          </a:p>
        </p:txBody>
      </p:sp>
    </p:spTree>
    <p:custDataLst>
      <p:tags r:id="rId1"/>
    </p:custDataLst>
    <p:extLst>
      <p:ext uri="{BB962C8B-B14F-4D97-AF65-F5344CB8AC3E}">
        <p14:creationId xmlns:p14="http://schemas.microsoft.com/office/powerpoint/2010/main" val="3560709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Quemaduras y fuego</a:t>
            </a:r>
          </a:p>
        </p:txBody>
      </p:sp>
      <p:sp>
        <p:nvSpPr>
          <p:cNvPr id="5" name="Content Placeholder 4"/>
          <p:cNvSpPr>
            <a:spLocks noGrp="1"/>
          </p:cNvSpPr>
          <p:nvPr>
            <p:ph sz="half" idx="1"/>
          </p:nvPr>
        </p:nvSpPr>
        <p:spPr/>
        <p:txBody>
          <a:bodyPr>
            <a:normAutofit/>
          </a:bodyPr>
          <a:lstStyle/>
          <a:p>
            <a:r>
              <a:rPr lang="es-ES" dirty="0"/>
              <a:t>Las quemaduras pueden ser causadas por el contacto con objetos o superficies calientes, líquidos calientes o vapor, fuego, electricidad o químicos.</a:t>
            </a:r>
          </a:p>
          <a:p>
            <a:r>
              <a:rPr lang="es-ES" dirty="0"/>
              <a:t>Los líquidos calientes, y no el fuego, son la causa más común de quemaduras de niños pequeños.</a:t>
            </a:r>
          </a:p>
        </p:txBody>
      </p:sp>
      <p:sp>
        <p:nvSpPr>
          <p:cNvPr id="2" name="Content Placeholder 1"/>
          <p:cNvSpPr>
            <a:spLocks noGrp="1"/>
          </p:cNvSpPr>
          <p:nvPr>
            <p:ph sz="half" idx="4294967295"/>
          </p:nvPr>
        </p:nvSpPr>
        <p:spPr>
          <a:xfrm>
            <a:off x="6197600" y="1600201"/>
            <a:ext cx="5384800" cy="4525963"/>
          </a:xfrm>
        </p:spPr>
        <p:txBody>
          <a:bodyPr>
            <a:normAutofit/>
          </a:bodyPr>
          <a:lstStyle/>
          <a:p>
            <a:pPr algn="ctr"/>
            <a:r>
              <a:rPr lang="es-ES" dirty="0">
                <a:solidFill>
                  <a:srgbClr val="D90F81"/>
                </a:solidFill>
              </a:rPr>
              <a:t>Los niños son curiosos y ¡no reconocen el peligro!</a:t>
            </a:r>
            <a:endParaRPr lang="es-ES" dirty="0"/>
          </a:p>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895600"/>
            <a:ext cx="3308592" cy="3426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8058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b="1" dirty="0"/>
              <a:t>Prevención de quemaduras e incendios: Equipos</a:t>
            </a:r>
          </a:p>
        </p:txBody>
      </p:sp>
      <p:sp>
        <p:nvSpPr>
          <p:cNvPr id="4" name="Content Placeholder 3"/>
          <p:cNvSpPr>
            <a:spLocks noGrp="1"/>
          </p:cNvSpPr>
          <p:nvPr>
            <p:ph sz="half" idx="1"/>
          </p:nvPr>
        </p:nvSpPr>
        <p:spPr/>
        <p:txBody>
          <a:bodyPr>
            <a:normAutofit lnSpcReduction="10000"/>
          </a:bodyPr>
          <a:lstStyle/>
          <a:p>
            <a:r>
              <a:rPr lang="es-ES" dirty="0"/>
              <a:t>Instale detectores de humo. </a:t>
            </a:r>
          </a:p>
          <a:p>
            <a:r>
              <a:rPr lang="es-ES" dirty="0"/>
              <a:t>Mantenga un extintor de incendios que funcione. </a:t>
            </a:r>
          </a:p>
          <a:p>
            <a:r>
              <a:rPr lang="es-ES" dirty="0"/>
              <a:t>Coloque barreras alrededor de chimeneas, radiadores o tubos calientes.</a:t>
            </a:r>
          </a:p>
          <a:p>
            <a:r>
              <a:rPr lang="es-ES" dirty="0"/>
              <a:t>No use aparatos de calefacción portátiles, de llama expuesta o para espacios pequeños en las áreas de juegos.</a:t>
            </a:r>
          </a:p>
          <a:p>
            <a:endParaRPr lang="es-ES" dirty="0"/>
          </a:p>
          <a:p>
            <a:endParaRPr lang="es-ES" dirty="0"/>
          </a:p>
          <a:p>
            <a:endParaRPr lang="es-ES" dirty="0"/>
          </a:p>
          <a:p>
            <a:endParaRPr lang="es-ES" dirty="0"/>
          </a:p>
        </p:txBody>
      </p:sp>
      <p:sp>
        <p:nvSpPr>
          <p:cNvPr id="5" name="Content Placeholder 4"/>
          <p:cNvSpPr>
            <a:spLocks noGrp="1"/>
          </p:cNvSpPr>
          <p:nvPr>
            <p:ph sz="half" idx="4294967295"/>
          </p:nvPr>
        </p:nvSpPr>
        <p:spPr>
          <a:xfrm>
            <a:off x="6197600" y="1600201"/>
            <a:ext cx="5384800" cy="4525963"/>
          </a:xfrm>
        </p:spPr>
        <p:txBody>
          <a:bodyPr>
            <a:normAutofit fontScale="92500"/>
          </a:bodyPr>
          <a:lstStyle/>
          <a:p>
            <a:r>
              <a:rPr lang="es-ES" dirty="0"/>
              <a:t>Cubra los enchufes eléctricos.</a:t>
            </a:r>
          </a:p>
          <a:p>
            <a:r>
              <a:rPr lang="es-ES" dirty="0"/>
              <a:t>No sobrecargue el cableado eléctrico.</a:t>
            </a:r>
          </a:p>
          <a:p>
            <a:r>
              <a:rPr lang="es-ES" dirty="0"/>
              <a:t>Mantenga la temperatura de su calentador de agua caliente a 120° F o más bajo. Pruebe la temperatura del agua antes de bañar a un niño en una tina.</a:t>
            </a:r>
          </a:p>
          <a:p>
            <a:endParaRPr lang="es-ES" dirty="0"/>
          </a:p>
          <a:p>
            <a:endParaRPr lang="es-ES" dirty="0"/>
          </a:p>
        </p:txBody>
      </p:sp>
    </p:spTree>
    <p:custDataLst>
      <p:tags r:id="rId1"/>
    </p:custDataLst>
    <p:extLst>
      <p:ext uri="{BB962C8B-B14F-4D97-AF65-F5344CB8AC3E}">
        <p14:creationId xmlns:p14="http://schemas.microsoft.com/office/powerpoint/2010/main" val="1722325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9067800" cy="1143000"/>
          </a:xfrm>
        </p:spPr>
        <p:txBody>
          <a:bodyPr>
            <a:noAutofit/>
          </a:bodyPr>
          <a:lstStyle/>
          <a:p>
            <a:r>
              <a:rPr lang="es-ES" sz="3600" b="1" dirty="0"/>
              <a:t>Prevención de quemaduras e incendios</a:t>
            </a:r>
            <a:r>
              <a:rPr lang="en-US" sz="3600" b="1" dirty="0"/>
              <a:t>: Alimentos y </a:t>
            </a:r>
            <a:r>
              <a:rPr lang="es-ES" sz="3600" b="1" dirty="0"/>
              <a:t>bebidas</a:t>
            </a:r>
          </a:p>
        </p:txBody>
      </p:sp>
      <p:sp>
        <p:nvSpPr>
          <p:cNvPr id="4" name="Content Placeholder 3"/>
          <p:cNvSpPr>
            <a:spLocks noGrp="1"/>
          </p:cNvSpPr>
          <p:nvPr>
            <p:ph sz="half" idx="1"/>
          </p:nvPr>
        </p:nvSpPr>
        <p:spPr/>
        <p:txBody>
          <a:bodyPr>
            <a:normAutofit/>
          </a:bodyPr>
          <a:lstStyle/>
          <a:p>
            <a:r>
              <a:rPr lang="es-ES" dirty="0"/>
              <a:t>Mantenga a los niños lejos de las áreas para cocinar.</a:t>
            </a:r>
          </a:p>
          <a:p>
            <a:r>
              <a:rPr lang="es-ES" dirty="0"/>
              <a:t>No tome bebidas calientes ni traiga nada caliente cerca de los niños.</a:t>
            </a:r>
          </a:p>
          <a:p>
            <a:r>
              <a:rPr lang="es-ES" dirty="0"/>
              <a:t>No caliente los biberones en el microondas. </a:t>
            </a:r>
          </a:p>
          <a:p>
            <a:r>
              <a:rPr lang="es-ES" dirty="0"/>
              <a:t>Pruebe la comida caliente antes de dársela a un niño. </a:t>
            </a:r>
          </a:p>
          <a:p>
            <a:endParaRPr lang="es-ES" dirty="0"/>
          </a:p>
          <a:p>
            <a:endParaRPr lang="es-ES" dirty="0"/>
          </a:p>
          <a:p>
            <a:endParaRPr lang="es-ES" dirty="0"/>
          </a:p>
          <a:p>
            <a:endParaRPr lang="es-ES" dirty="0"/>
          </a:p>
        </p:txBody>
      </p:sp>
      <p:sp>
        <p:nvSpPr>
          <p:cNvPr id="5" name="Content Placeholder 4"/>
          <p:cNvSpPr>
            <a:spLocks noGrp="1"/>
          </p:cNvSpPr>
          <p:nvPr>
            <p:ph sz="half" idx="4294967295"/>
          </p:nvPr>
        </p:nvSpPr>
        <p:spPr>
          <a:xfrm>
            <a:off x="6197600" y="1600201"/>
            <a:ext cx="5384800" cy="4525963"/>
          </a:xfrm>
        </p:spPr>
        <p:txBody>
          <a:bodyPr>
            <a:normAutofit fontScale="92500"/>
          </a:bodyPr>
          <a:lstStyle/>
          <a:p>
            <a:r>
              <a:rPr lang="es-ES" dirty="0"/>
              <a:t>Mantenga los alimentos y bebidas calientes lejos de los bordes de las mesas y mostradores y lejos de las mesas con manteles.</a:t>
            </a:r>
          </a:p>
          <a:p>
            <a:r>
              <a:rPr lang="es-ES" dirty="0"/>
              <a:t>Use las hornillas traseras de la estufa para cocinar, voltee las asas de las ollas hacia la parte de atrás o hacia el centro.</a:t>
            </a:r>
          </a:p>
          <a:p>
            <a:endParaRPr lang="es-ES" dirty="0"/>
          </a:p>
          <a:p>
            <a:endParaRPr lang="es-ES" dirty="0"/>
          </a:p>
        </p:txBody>
      </p:sp>
    </p:spTree>
    <p:custDataLst>
      <p:tags r:id="rId1"/>
    </p:custDataLst>
    <p:extLst>
      <p:ext uri="{BB962C8B-B14F-4D97-AF65-F5344CB8AC3E}">
        <p14:creationId xmlns:p14="http://schemas.microsoft.com/office/powerpoint/2010/main" val="1283921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b="1" dirty="0"/>
              <a:t>Prevención de quemaduras e incendios</a:t>
            </a:r>
            <a:r>
              <a:rPr lang="en-US" sz="3600" b="1" dirty="0"/>
              <a:t>: </a:t>
            </a:r>
            <a:r>
              <a:rPr lang="es-ES" sz="3600" b="1" dirty="0"/>
              <a:t>Prácticas</a:t>
            </a:r>
          </a:p>
        </p:txBody>
      </p:sp>
      <p:sp>
        <p:nvSpPr>
          <p:cNvPr id="3" name="Content Placeholder 2"/>
          <p:cNvSpPr>
            <a:spLocks noGrp="1"/>
          </p:cNvSpPr>
          <p:nvPr>
            <p:ph sz="half" idx="1"/>
          </p:nvPr>
        </p:nvSpPr>
        <p:spPr/>
        <p:txBody>
          <a:bodyPr>
            <a:normAutofit/>
          </a:bodyPr>
          <a:lstStyle/>
          <a:p>
            <a:r>
              <a:rPr lang="es-ES" dirty="0"/>
              <a:t>Guarde todos los productos químicos, cerillos y encendedores fuera del alcance de los niños.</a:t>
            </a:r>
          </a:p>
          <a:p>
            <a:r>
              <a:rPr lang="es-ES" dirty="0"/>
              <a:t>Enseñe a los niños a mantenerse lejos de cosas calientes y a no jugar con cerillos, encendedores, químicos, equipos eléctricos.</a:t>
            </a:r>
          </a:p>
        </p:txBody>
      </p:sp>
      <p:sp>
        <p:nvSpPr>
          <p:cNvPr id="4" name="Content Placeholder 3"/>
          <p:cNvSpPr>
            <a:spLocks noGrp="1"/>
          </p:cNvSpPr>
          <p:nvPr>
            <p:ph sz="half" idx="4294967295"/>
          </p:nvPr>
        </p:nvSpPr>
        <p:spPr>
          <a:xfrm>
            <a:off x="6197600" y="1600201"/>
            <a:ext cx="5384800" cy="4525963"/>
          </a:xfrm>
        </p:spPr>
        <p:txBody>
          <a:bodyPr>
            <a:normAutofit/>
          </a:bodyPr>
          <a:lstStyle/>
          <a:p>
            <a:r>
              <a:rPr lang="es-ES" dirty="0"/>
              <a:t>Planifique una ruta de escape en caso de incendio.</a:t>
            </a:r>
          </a:p>
          <a:p>
            <a:r>
              <a:rPr lang="es-ES" dirty="0"/>
              <a:t>Lleve a cabo simulacros de incendios y evacuación usando distintas salidas.</a:t>
            </a:r>
          </a:p>
          <a:p>
            <a:r>
              <a:rPr lang="es-ES" dirty="0"/>
              <a:t>Enseñe a los niños cómo parar, tirarse al piso y rodar.</a:t>
            </a:r>
          </a:p>
          <a:p>
            <a:endParaRPr lang="es-ES" dirty="0"/>
          </a:p>
        </p:txBody>
      </p:sp>
    </p:spTree>
    <p:custDataLst>
      <p:tags r:id="rId1"/>
    </p:custDataLst>
    <p:extLst>
      <p:ext uri="{BB962C8B-B14F-4D97-AF65-F5344CB8AC3E}">
        <p14:creationId xmlns:p14="http://schemas.microsoft.com/office/powerpoint/2010/main" val="39878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3600" b="1" dirty="0"/>
              <a:t>Enfermedades relacionadas al calor</a:t>
            </a:r>
          </a:p>
        </p:txBody>
      </p:sp>
      <p:sp>
        <p:nvSpPr>
          <p:cNvPr id="3" name="Content Placeholder 2"/>
          <p:cNvSpPr>
            <a:spLocks noGrp="1"/>
          </p:cNvSpPr>
          <p:nvPr>
            <p:ph sz="half" idx="1"/>
          </p:nvPr>
        </p:nvSpPr>
        <p:spPr/>
        <p:txBody>
          <a:bodyPr>
            <a:normAutofit/>
          </a:bodyPr>
          <a:lstStyle/>
          <a:p>
            <a:pPr marL="0" indent="0">
              <a:buNone/>
            </a:pPr>
            <a:r>
              <a:rPr lang="es-MX" b="1" dirty="0"/>
              <a:t>Pasos para prevenir las enfermedades por el calor:</a:t>
            </a:r>
          </a:p>
          <a:p>
            <a:r>
              <a:rPr lang="es-MX" dirty="0"/>
              <a:t>Planee sus actividades exteriores para las horas más frescas del día.</a:t>
            </a:r>
          </a:p>
          <a:p>
            <a:r>
              <a:rPr lang="es-MX" dirty="0"/>
              <a:t>Asegure que haya sombra.</a:t>
            </a:r>
          </a:p>
          <a:p>
            <a:r>
              <a:rPr lang="es-MX" dirty="0"/>
              <a:t>Tome descansos de agua.</a:t>
            </a:r>
          </a:p>
          <a:p>
            <a:r>
              <a:rPr lang="es-MX" dirty="0"/>
              <a:t>Use ropa ligera, de colores claros, y no entallada.</a:t>
            </a:r>
          </a:p>
          <a:p>
            <a:pPr marL="0" indent="0">
              <a:buNone/>
            </a:pPr>
            <a:endParaRPr lang="es-MX" dirty="0"/>
          </a:p>
        </p:txBody>
      </p:sp>
      <p:sp>
        <p:nvSpPr>
          <p:cNvPr id="4" name="Content Placeholder 3"/>
          <p:cNvSpPr>
            <a:spLocks noGrp="1"/>
          </p:cNvSpPr>
          <p:nvPr>
            <p:ph sz="half" idx="4294967295"/>
          </p:nvPr>
        </p:nvSpPr>
        <p:spPr>
          <a:xfrm>
            <a:off x="6197600" y="1600201"/>
            <a:ext cx="5384800" cy="4525963"/>
          </a:xfrm>
        </p:spPr>
        <p:txBody>
          <a:bodyPr>
            <a:normAutofit fontScale="85000" lnSpcReduction="20000"/>
          </a:bodyPr>
          <a:lstStyle/>
          <a:p>
            <a:pPr marL="0" indent="0">
              <a:buNone/>
            </a:pPr>
            <a:r>
              <a:rPr lang="es-MX" b="1" dirty="0"/>
              <a:t>Esté atento a las señales de agotamiento por el calor:</a:t>
            </a:r>
          </a:p>
          <a:p>
            <a:r>
              <a:rPr lang="es-MX" dirty="0"/>
              <a:t>Elevación en la temperatura corporal.</a:t>
            </a:r>
          </a:p>
          <a:p>
            <a:r>
              <a:rPr lang="es-MX" dirty="0"/>
              <a:t>Piel fría y húmeda</a:t>
            </a:r>
          </a:p>
          <a:p>
            <a:r>
              <a:rPr lang="es-MX" dirty="0"/>
              <a:t>Piel de gallina (</a:t>
            </a:r>
            <a:r>
              <a:rPr lang="es-MX" dirty="0" err="1"/>
              <a:t>goosebumps</a:t>
            </a:r>
            <a:r>
              <a:rPr lang="es-MX" dirty="0"/>
              <a:t>)</a:t>
            </a:r>
          </a:p>
          <a:p>
            <a:r>
              <a:rPr lang="es-MX" dirty="0"/>
              <a:t>Sensación de mareos, desmayo, debilidad, dolor de cabeza, irritabilidad</a:t>
            </a:r>
          </a:p>
          <a:p>
            <a:r>
              <a:rPr lang="es-MX" dirty="0"/>
              <a:t>Sudor, sed, calambres</a:t>
            </a:r>
          </a:p>
          <a:p>
            <a:r>
              <a:rPr lang="es-MX" dirty="0"/>
              <a:t>Nausea y vómito</a:t>
            </a:r>
          </a:p>
          <a:p>
            <a:pPr marL="0" indent="0">
              <a:buNone/>
            </a:pPr>
            <a:endParaRPr lang="es-MX" dirty="0"/>
          </a:p>
        </p:txBody>
      </p:sp>
    </p:spTree>
    <p:extLst>
      <p:ext uri="{BB962C8B-B14F-4D97-AF65-F5344CB8AC3E}">
        <p14:creationId xmlns:p14="http://schemas.microsoft.com/office/powerpoint/2010/main" val="2459832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nfermedades relacionadas con el calor">
            <a:extLst>
              <a:ext uri="{FF2B5EF4-FFF2-40B4-BE49-F238E27FC236}">
                <a16:creationId xmlns:a16="http://schemas.microsoft.com/office/drawing/2014/main" id="{881A3E9B-DB99-4CDA-9581-0AA14834BD0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227923" y="228601"/>
            <a:ext cx="3736154" cy="615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077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228600"/>
            <a:ext cx="4765246" cy="6209054"/>
          </a:xfrm>
          <a:prstGeom prst="rect">
            <a:avLst/>
          </a:prstGeom>
          <a:ln>
            <a:solidFill>
              <a:srgbClr val="002060"/>
            </a:solidFill>
          </a:ln>
        </p:spPr>
      </p:pic>
    </p:spTree>
    <p:custDataLst>
      <p:tags r:id="rId1"/>
    </p:custDataLst>
    <p:extLst>
      <p:ext uri="{BB962C8B-B14F-4D97-AF65-F5344CB8AC3E}">
        <p14:creationId xmlns:p14="http://schemas.microsoft.com/office/powerpoint/2010/main" val="1721099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t>Prevención del atragantamiento</a:t>
            </a: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362200" y="1905000"/>
            <a:ext cx="7505700" cy="3219450"/>
          </a:xfrm>
          <a:prstGeom prst="rect">
            <a:avLst/>
          </a:prstGeom>
          <a:solidFill>
            <a:srgbClr val="0072BC"/>
          </a:solidFill>
          <a:ln>
            <a:noFill/>
          </a:ln>
        </p:spPr>
      </p:pic>
    </p:spTree>
    <p:custDataLst>
      <p:tags r:id="rId1"/>
    </p:custDataLst>
    <p:extLst>
      <p:ext uri="{BB962C8B-B14F-4D97-AF65-F5344CB8AC3E}">
        <p14:creationId xmlns:p14="http://schemas.microsoft.com/office/powerpoint/2010/main" val="3412355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b="1" dirty="0"/>
              <a:t>Peligros de atragantamiento</a:t>
            </a:r>
            <a:r>
              <a:rPr lang="en-US" sz="3600" b="1" dirty="0"/>
              <a:t>: </a:t>
            </a:r>
            <a:br>
              <a:rPr lang="en-US" sz="3600" b="1" dirty="0"/>
            </a:br>
            <a:r>
              <a:rPr lang="es-ES" sz="3600" b="1" dirty="0"/>
              <a:t>Juguetes y objetos</a:t>
            </a:r>
          </a:p>
        </p:txBody>
      </p:sp>
      <p:sp>
        <p:nvSpPr>
          <p:cNvPr id="3" name="Content Placeholder 2"/>
          <p:cNvSpPr>
            <a:spLocks noGrp="1"/>
          </p:cNvSpPr>
          <p:nvPr>
            <p:ph sz="half" idx="1"/>
          </p:nvPr>
        </p:nvSpPr>
        <p:spPr/>
        <p:txBody>
          <a:bodyPr>
            <a:normAutofit fontScale="92500" lnSpcReduction="10000"/>
          </a:bodyPr>
          <a:lstStyle/>
          <a:p>
            <a:r>
              <a:rPr lang="es-ES" dirty="0"/>
              <a:t>Alfileres</a:t>
            </a:r>
          </a:p>
          <a:p>
            <a:r>
              <a:rPr lang="es-ES" dirty="0"/>
              <a:t>Monedas</a:t>
            </a:r>
          </a:p>
          <a:p>
            <a:r>
              <a:rPr lang="es-ES" dirty="0"/>
              <a:t>Clavos</a:t>
            </a:r>
          </a:p>
          <a:p>
            <a:r>
              <a:rPr lang="es-ES" dirty="0"/>
              <a:t>Palillos de dientes</a:t>
            </a:r>
          </a:p>
          <a:p>
            <a:r>
              <a:rPr lang="es-ES" dirty="0"/>
              <a:t>Joyas</a:t>
            </a:r>
          </a:p>
          <a:p>
            <a:r>
              <a:rPr lang="es-ES" dirty="0"/>
              <a:t>Piezas de juegos</a:t>
            </a:r>
          </a:p>
          <a:p>
            <a:r>
              <a:rPr lang="es-ES" dirty="0"/>
              <a:t>Botones</a:t>
            </a:r>
          </a:p>
          <a:p>
            <a:r>
              <a:rPr lang="es-ES" dirty="0"/>
              <a:t>Juguetes pequeños</a:t>
            </a:r>
          </a:p>
          <a:p>
            <a:r>
              <a:rPr lang="es-ES" dirty="0"/>
              <a:t>Canicas, matatenas</a:t>
            </a:r>
          </a:p>
          <a:p>
            <a:r>
              <a:rPr lang="es-ES" dirty="0"/>
              <a:t>Crayones</a:t>
            </a:r>
          </a:p>
          <a:p>
            <a:endParaRPr lang="es-ES" dirty="0"/>
          </a:p>
          <a:p>
            <a:endParaRPr lang="es-ES" dirty="0"/>
          </a:p>
          <a:p>
            <a:endParaRPr lang="es-ES" dirty="0"/>
          </a:p>
        </p:txBody>
      </p:sp>
      <p:sp>
        <p:nvSpPr>
          <p:cNvPr id="4" name="Content Placeholder 3"/>
          <p:cNvSpPr>
            <a:spLocks noGrp="1"/>
          </p:cNvSpPr>
          <p:nvPr>
            <p:ph sz="half" idx="4294967295"/>
          </p:nvPr>
        </p:nvSpPr>
        <p:spPr>
          <a:xfrm>
            <a:off x="6172200" y="1600201"/>
            <a:ext cx="4038600" cy="914400"/>
          </a:xfrm>
        </p:spPr>
        <p:txBody>
          <a:bodyPr>
            <a:normAutofit fontScale="92500" lnSpcReduction="20000"/>
          </a:bodyPr>
          <a:lstStyle/>
          <a:p>
            <a:r>
              <a:rPr lang="es-ES" dirty="0"/>
              <a:t>Pilas</a:t>
            </a:r>
          </a:p>
          <a:p>
            <a:r>
              <a:rPr lang="es-ES" dirty="0"/>
              <a:t>Pilas de botón</a:t>
            </a:r>
          </a:p>
          <a:p>
            <a:endParaRPr lang="es-ES" dirty="0"/>
          </a:p>
        </p:txBody>
      </p:sp>
      <p:pic>
        <p:nvPicPr>
          <p:cNvPr id="6" name="Picture 5">
            <a:extLst>
              <a:ext uri="{FF2B5EF4-FFF2-40B4-BE49-F238E27FC236}">
                <a16:creationId xmlns:a16="http://schemas.microsoft.com/office/drawing/2014/main" id="{051A2307-8560-4286-A53F-8E90D96DA9B0}"/>
              </a:ext>
            </a:extLst>
          </p:cNvPr>
          <p:cNvPicPr>
            <a:picLocks noChangeAspect="1"/>
          </p:cNvPicPr>
          <p:nvPr/>
        </p:nvPicPr>
        <p:blipFill>
          <a:blip r:embed="rId4"/>
          <a:stretch>
            <a:fillRect/>
          </a:stretch>
        </p:blipFill>
        <p:spPr>
          <a:xfrm>
            <a:off x="5434014" y="2441834"/>
            <a:ext cx="4776787" cy="3803133"/>
          </a:xfrm>
          <a:prstGeom prst="rect">
            <a:avLst/>
          </a:prstGeom>
          <a:ln>
            <a:solidFill>
              <a:srgbClr val="002060"/>
            </a:solidFill>
          </a:ln>
        </p:spPr>
      </p:pic>
    </p:spTree>
    <p:custDataLst>
      <p:tags r:id="rId1"/>
    </p:custDataLst>
    <p:extLst>
      <p:ext uri="{BB962C8B-B14F-4D97-AF65-F5344CB8AC3E}">
        <p14:creationId xmlns:p14="http://schemas.microsoft.com/office/powerpoint/2010/main" val="2728188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b="1" dirty="0"/>
              <a:t>Riesgo de lesiones y etapas de desarrollo</a:t>
            </a:r>
          </a:p>
        </p:txBody>
      </p:sp>
      <p:sp>
        <p:nvSpPr>
          <p:cNvPr id="3" name="Content Placeholder 2"/>
          <p:cNvSpPr>
            <a:spLocks noGrp="1"/>
          </p:cNvSpPr>
          <p:nvPr>
            <p:ph idx="1"/>
          </p:nvPr>
        </p:nvSpPr>
        <p:spPr/>
        <p:txBody>
          <a:bodyPr/>
          <a:lstStyle/>
          <a:p>
            <a:r>
              <a:rPr lang="es-ES" dirty="0"/>
              <a:t>Las tasas de lesiones son bajas para los bebés, y estas aumentan con la edad del niño. </a:t>
            </a:r>
          </a:p>
          <a:p>
            <a:r>
              <a:rPr lang="es-ES" dirty="0"/>
              <a:t>Los niños de dos a cinco años se lesionan con mayor frecuencia.</a:t>
            </a:r>
          </a:p>
        </p:txBody>
      </p:sp>
      <p:pic>
        <p:nvPicPr>
          <p:cNvPr id="4" name="Picture 3">
            <a:extLst>
              <a:ext uri="{FF2B5EF4-FFF2-40B4-BE49-F238E27FC236}">
                <a16:creationId xmlns:a16="http://schemas.microsoft.com/office/drawing/2014/main" id="{784D543D-903D-4875-A252-79827C8DA990}"/>
              </a:ext>
            </a:extLst>
          </p:cNvPr>
          <p:cNvPicPr>
            <a:picLocks noChangeAspect="1"/>
          </p:cNvPicPr>
          <p:nvPr/>
        </p:nvPicPr>
        <p:blipFill>
          <a:blip r:embed="rId4"/>
          <a:stretch>
            <a:fillRect/>
          </a:stretch>
        </p:blipFill>
        <p:spPr>
          <a:xfrm>
            <a:off x="2005591" y="3580642"/>
            <a:ext cx="8180818" cy="2545522"/>
          </a:xfrm>
          <a:prstGeom prst="rect">
            <a:avLst/>
          </a:prstGeom>
        </p:spPr>
      </p:pic>
    </p:spTree>
    <p:custDataLst>
      <p:tags r:id="rId1"/>
    </p:custDataLst>
    <p:extLst>
      <p:ext uri="{BB962C8B-B14F-4D97-AF65-F5344CB8AC3E}">
        <p14:creationId xmlns:p14="http://schemas.microsoft.com/office/powerpoint/2010/main" val="3684318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b="1" dirty="0"/>
              <a:t>Peligros de asfixia y estrangulamiento</a:t>
            </a:r>
          </a:p>
        </p:txBody>
      </p:sp>
      <p:sp>
        <p:nvSpPr>
          <p:cNvPr id="4" name="Content Placeholder 3"/>
          <p:cNvSpPr>
            <a:spLocks noGrp="1"/>
          </p:cNvSpPr>
          <p:nvPr>
            <p:ph sz="half" idx="1"/>
          </p:nvPr>
        </p:nvSpPr>
        <p:spPr/>
        <p:txBody>
          <a:bodyPr>
            <a:normAutofit/>
          </a:bodyPr>
          <a:lstStyle/>
          <a:p>
            <a:r>
              <a:rPr lang="es-ES" dirty="0"/>
              <a:t>Globos</a:t>
            </a:r>
          </a:p>
          <a:p>
            <a:r>
              <a:rPr lang="es-ES" dirty="0"/>
              <a:t>Bolsas de plástico</a:t>
            </a:r>
          </a:p>
          <a:p>
            <a:r>
              <a:rPr lang="es-ES" dirty="0"/>
              <a:t>Guantes desechables</a:t>
            </a:r>
          </a:p>
          <a:p>
            <a:r>
              <a:rPr lang="es-ES" dirty="0"/>
              <a:t>Cofres de juguetes sin hoyos para que entre aire</a:t>
            </a:r>
          </a:p>
          <a:p>
            <a:r>
              <a:rPr lang="es-ES" dirty="0"/>
              <a:t>Cordones de persianas y cortinas</a:t>
            </a:r>
          </a:p>
          <a:p>
            <a:r>
              <a:rPr lang="es-ES" dirty="0"/>
              <a:t>Cuerdas e hilo</a:t>
            </a:r>
          </a:p>
          <a:p>
            <a:pPr marL="0" indent="0">
              <a:buNone/>
            </a:pPr>
            <a:endParaRPr lang="es-ES" dirty="0"/>
          </a:p>
        </p:txBody>
      </p:sp>
      <p:sp>
        <p:nvSpPr>
          <p:cNvPr id="5" name="Content Placeholder 4"/>
          <p:cNvSpPr>
            <a:spLocks noGrp="1"/>
          </p:cNvSpPr>
          <p:nvPr>
            <p:ph sz="half" idx="4294967295"/>
          </p:nvPr>
        </p:nvSpPr>
        <p:spPr>
          <a:xfrm>
            <a:off x="6197600" y="1600201"/>
            <a:ext cx="5384800" cy="4525963"/>
          </a:xfrm>
        </p:spPr>
        <p:txBody>
          <a:bodyPr>
            <a:normAutofit lnSpcReduction="10000"/>
          </a:bodyPr>
          <a:lstStyle/>
          <a:p>
            <a:pPr>
              <a:buFont typeface="Wingdings" panose="05000000000000000000" pitchFamily="2" charset="2"/>
              <a:buChar char="v"/>
            </a:pPr>
            <a:r>
              <a:rPr lang="es-ES" dirty="0">
                <a:solidFill>
                  <a:srgbClr val="D90F81"/>
                </a:solidFill>
              </a:rPr>
              <a:t>Nunca coloque una cuna cera de una ventana.</a:t>
            </a:r>
          </a:p>
          <a:p>
            <a:pPr>
              <a:buFont typeface="Wingdings" panose="05000000000000000000" pitchFamily="2" charset="2"/>
              <a:buChar char="v"/>
            </a:pPr>
            <a:r>
              <a:rPr lang="es-ES" dirty="0">
                <a:solidFill>
                  <a:srgbClr val="D90F81"/>
                </a:solidFill>
              </a:rPr>
              <a:t>No cuelgue cobijas sobre los barandales de la cuna ni cuelgue juguetes/móviles de las cunas.</a:t>
            </a:r>
          </a:p>
          <a:p>
            <a:pPr>
              <a:buFont typeface="Wingdings" panose="05000000000000000000" pitchFamily="2" charset="2"/>
              <a:buChar char="v"/>
            </a:pPr>
            <a:r>
              <a:rPr lang="es-ES" dirty="0">
                <a:solidFill>
                  <a:srgbClr val="D90F81"/>
                </a:solidFill>
              </a:rPr>
              <a:t>Use cunas y corrales de juegos aprobados por la CSPC.</a:t>
            </a:r>
          </a:p>
        </p:txBody>
      </p:sp>
    </p:spTree>
    <p:custDataLst>
      <p:tags r:id="rId1"/>
    </p:custDataLst>
    <p:extLst>
      <p:ext uri="{BB962C8B-B14F-4D97-AF65-F5344CB8AC3E}">
        <p14:creationId xmlns:p14="http://schemas.microsoft.com/office/powerpoint/2010/main" val="2906776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b="1" dirty="0"/>
              <a:t>Caídas</a:t>
            </a:r>
          </a:p>
        </p:txBody>
      </p:sp>
      <p:sp>
        <p:nvSpPr>
          <p:cNvPr id="3" name="Content Placeholder 2"/>
          <p:cNvSpPr>
            <a:spLocks noGrp="1"/>
          </p:cNvSpPr>
          <p:nvPr>
            <p:ph idx="1"/>
          </p:nvPr>
        </p:nvSpPr>
        <p:spPr>
          <a:xfrm>
            <a:off x="609600" y="1600201"/>
            <a:ext cx="7467600" cy="4525963"/>
          </a:xfrm>
        </p:spPr>
        <p:txBody>
          <a:bodyPr>
            <a:normAutofit/>
          </a:bodyPr>
          <a:lstStyle/>
          <a:p>
            <a:r>
              <a:rPr lang="es-ES" dirty="0"/>
              <a:t>Las caídas son la causa principal de lesiones en el entorno de cuidado infantil. </a:t>
            </a:r>
          </a:p>
          <a:p>
            <a:r>
              <a:rPr lang="es-ES" dirty="0"/>
              <a:t>Estas son las lesiones más comunes que requieren atención médica. </a:t>
            </a:r>
          </a:p>
          <a:p>
            <a:r>
              <a:rPr lang="es-ES" dirty="0"/>
              <a:t>Los niños de todas las edades pueden caerse.</a:t>
            </a:r>
          </a:p>
          <a:p>
            <a:r>
              <a:rPr lang="es-ES" dirty="0"/>
              <a:t>La prevención de caídas es el mayor reto para un entorno seguro.</a:t>
            </a:r>
          </a:p>
        </p:txBody>
      </p:sp>
      <p:pic>
        <p:nvPicPr>
          <p:cNvPr id="4" name="Picture 3">
            <a:extLst>
              <a:ext uri="{FF2B5EF4-FFF2-40B4-BE49-F238E27FC236}">
                <a16:creationId xmlns:a16="http://schemas.microsoft.com/office/drawing/2014/main" id="{D9C5B417-152A-4408-BD75-146B616394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50" t="5887" r="1956" b="12400"/>
          <a:stretch/>
        </p:blipFill>
        <p:spPr>
          <a:xfrm>
            <a:off x="8048171" y="980251"/>
            <a:ext cx="3853880" cy="5145913"/>
          </a:xfrm>
          <a:prstGeom prst="rect">
            <a:avLst/>
          </a:prstGeom>
        </p:spPr>
      </p:pic>
    </p:spTree>
    <p:custDataLst>
      <p:tags r:id="rId1"/>
    </p:custDataLst>
    <p:extLst>
      <p:ext uri="{BB962C8B-B14F-4D97-AF65-F5344CB8AC3E}">
        <p14:creationId xmlns:p14="http://schemas.microsoft.com/office/powerpoint/2010/main" val="2229825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3600" b="1" dirty="0"/>
              <a:t>Reducción del riesgo de caídas: Equipos</a:t>
            </a:r>
          </a:p>
        </p:txBody>
      </p:sp>
      <p:sp>
        <p:nvSpPr>
          <p:cNvPr id="5" name="Content Placeholder 4"/>
          <p:cNvSpPr>
            <a:spLocks noGrp="1"/>
          </p:cNvSpPr>
          <p:nvPr>
            <p:ph idx="1"/>
          </p:nvPr>
        </p:nvSpPr>
        <p:spPr>
          <a:xfrm>
            <a:off x="4648200" y="1219201"/>
            <a:ext cx="6934200" cy="4906964"/>
          </a:xfrm>
        </p:spPr>
        <p:txBody>
          <a:bodyPr>
            <a:normAutofit/>
          </a:bodyPr>
          <a:lstStyle/>
          <a:p>
            <a:r>
              <a:rPr lang="es-ES" dirty="0"/>
              <a:t>Asegúrese de que los equipos estén en buenas condiciones, inspecciónelos para ver que sean seguros y de que sean apropiados según la etapa de desarrollo.</a:t>
            </a:r>
          </a:p>
          <a:p>
            <a:r>
              <a:rPr lang="es-ES" dirty="0"/>
              <a:t>Use muebles duraderos</a:t>
            </a:r>
            <a:r>
              <a:rPr lang="es-ES" dirty="0">
                <a:solidFill>
                  <a:srgbClr val="FF0000"/>
                </a:solidFill>
              </a:rPr>
              <a:t> </a:t>
            </a:r>
            <a:r>
              <a:rPr lang="es-ES" dirty="0"/>
              <a:t>y equilibrados que no se vuelquen con facilidad.</a:t>
            </a:r>
          </a:p>
          <a:p>
            <a:r>
              <a:rPr lang="es-ES" dirty="0"/>
              <a:t>Ponga rejas en la parte superior e inferior de escaleras.</a:t>
            </a:r>
          </a:p>
          <a:p>
            <a:endParaRPr lang="es-ES" dirty="0"/>
          </a:p>
        </p:txBody>
      </p:sp>
      <p:pic>
        <p:nvPicPr>
          <p:cNvPr id="6" name="Picture 5">
            <a:extLst>
              <a:ext uri="{FF2B5EF4-FFF2-40B4-BE49-F238E27FC236}">
                <a16:creationId xmlns:a16="http://schemas.microsoft.com/office/drawing/2014/main" id="{DC557840-C463-4E6B-A52A-581250F3B8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7" t="10317" r="3419" b="7778"/>
          <a:stretch/>
        </p:blipFill>
        <p:spPr>
          <a:xfrm>
            <a:off x="1047264" y="1204688"/>
            <a:ext cx="3448536" cy="4601060"/>
          </a:xfrm>
          <a:prstGeom prst="rect">
            <a:avLst/>
          </a:prstGeom>
        </p:spPr>
      </p:pic>
    </p:spTree>
    <p:custDataLst>
      <p:tags r:id="rId1"/>
    </p:custDataLst>
    <p:extLst>
      <p:ext uri="{BB962C8B-B14F-4D97-AF65-F5344CB8AC3E}">
        <p14:creationId xmlns:p14="http://schemas.microsoft.com/office/powerpoint/2010/main" val="3742541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274638"/>
            <a:ext cx="8534400" cy="1143000"/>
          </a:xfrm>
        </p:spPr>
        <p:txBody>
          <a:bodyPr>
            <a:normAutofit/>
          </a:bodyPr>
          <a:lstStyle/>
          <a:p>
            <a:r>
              <a:rPr lang="es-ES" sz="3600" b="1" dirty="0"/>
              <a:t>Reducción del riesgo de caídas</a:t>
            </a:r>
            <a:r>
              <a:rPr lang="en-US" sz="3600" b="1" dirty="0"/>
              <a:t>: </a:t>
            </a:r>
            <a:r>
              <a:rPr lang="es-ES" sz="3600" b="1" dirty="0"/>
              <a:t>Entorno</a:t>
            </a:r>
          </a:p>
        </p:txBody>
      </p:sp>
      <p:sp>
        <p:nvSpPr>
          <p:cNvPr id="2" name="Content Placeholder 1"/>
          <p:cNvSpPr>
            <a:spLocks noGrp="1"/>
          </p:cNvSpPr>
          <p:nvPr>
            <p:ph idx="1"/>
          </p:nvPr>
        </p:nvSpPr>
        <p:spPr/>
        <p:txBody>
          <a:bodyPr>
            <a:normAutofit fontScale="92500" lnSpcReduction="10000"/>
          </a:bodyPr>
          <a:lstStyle/>
          <a:p>
            <a:r>
              <a:rPr lang="es-ES" dirty="0"/>
              <a:t>Instale protectores y cerrojos de seguridad en las ventanas.</a:t>
            </a:r>
          </a:p>
          <a:p>
            <a:r>
              <a:rPr lang="es-ES" dirty="0"/>
              <a:t>Recoja los juguetes y otros objetos del piso.</a:t>
            </a:r>
          </a:p>
          <a:p>
            <a:r>
              <a:rPr lang="es-ES" dirty="0"/>
              <a:t>Limpie los derrames de inmediato. No use acabados de piso resbalosos.</a:t>
            </a:r>
          </a:p>
          <a:p>
            <a:r>
              <a:rPr lang="es-ES" dirty="0"/>
              <a:t>Quite los tapetes sueltos y resbalosos.</a:t>
            </a:r>
          </a:p>
          <a:p>
            <a:r>
              <a:rPr lang="es-ES" dirty="0"/>
              <a:t>Adapte su espacio para los niños con necesidades especiales de movilidad.</a:t>
            </a:r>
          </a:p>
          <a:p>
            <a:r>
              <a:rPr lang="es-ES" dirty="0"/>
              <a:t>Mantenga áreas de juegos seguras y apropiadas según el desarrollo. </a:t>
            </a:r>
          </a:p>
        </p:txBody>
      </p:sp>
    </p:spTree>
    <p:custDataLst>
      <p:tags r:id="rId1"/>
    </p:custDataLst>
    <p:extLst>
      <p:ext uri="{BB962C8B-B14F-4D97-AF65-F5344CB8AC3E}">
        <p14:creationId xmlns:p14="http://schemas.microsoft.com/office/powerpoint/2010/main" val="946060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21790AA6-CEA0-4502-960B-A8706A3CA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3124200"/>
            <a:ext cx="4562290" cy="3040144"/>
          </a:xfrm>
          <a:prstGeom prst="rect">
            <a:avLst/>
          </a:prstGeom>
        </p:spPr>
      </p:pic>
      <p:sp>
        <p:nvSpPr>
          <p:cNvPr id="2" name="Title 1"/>
          <p:cNvSpPr>
            <a:spLocks noGrp="1"/>
          </p:cNvSpPr>
          <p:nvPr>
            <p:ph type="title"/>
          </p:nvPr>
        </p:nvSpPr>
        <p:spPr/>
        <p:txBody>
          <a:bodyPr>
            <a:noAutofit/>
          </a:bodyPr>
          <a:lstStyle/>
          <a:p>
            <a:r>
              <a:rPr lang="es-ES" sz="3200" b="1" dirty="0">
                <a:solidFill>
                  <a:srgbClr val="003473"/>
                </a:solidFill>
              </a:rPr>
              <a:t>Reducción del riesgo de caídas</a:t>
            </a:r>
            <a:r>
              <a:rPr lang="en-US" sz="3200" b="1" dirty="0">
                <a:solidFill>
                  <a:srgbClr val="003473"/>
                </a:solidFill>
              </a:rPr>
              <a:t>: </a:t>
            </a:r>
            <a:r>
              <a:rPr lang="es-ES" sz="3200" b="1" dirty="0">
                <a:solidFill>
                  <a:srgbClr val="003473"/>
                </a:solidFill>
              </a:rPr>
              <a:t>Supervisión</a:t>
            </a:r>
          </a:p>
        </p:txBody>
      </p:sp>
      <p:sp>
        <p:nvSpPr>
          <p:cNvPr id="3" name="Content Placeholder 2"/>
          <p:cNvSpPr>
            <a:spLocks noGrp="1"/>
          </p:cNvSpPr>
          <p:nvPr>
            <p:ph idx="1"/>
          </p:nvPr>
        </p:nvSpPr>
        <p:spPr>
          <a:xfrm>
            <a:off x="914400" y="1143000"/>
            <a:ext cx="10101355" cy="5422219"/>
          </a:xfrm>
        </p:spPr>
        <p:txBody>
          <a:bodyPr>
            <a:noAutofit/>
          </a:bodyPr>
          <a:lstStyle/>
          <a:p>
            <a:r>
              <a:rPr lang="es-ES" dirty="0">
                <a:solidFill>
                  <a:srgbClr val="003473"/>
                </a:solidFill>
              </a:rPr>
              <a:t>No permita que los niños se suban a los muebles.</a:t>
            </a:r>
          </a:p>
          <a:p>
            <a:r>
              <a:rPr lang="es-ES" dirty="0">
                <a:solidFill>
                  <a:srgbClr val="003473"/>
                </a:solidFill>
              </a:rPr>
              <a:t>Nunca deje a los bebés o niños pequeños sin supervisión en una cama, mesa para cambiar pañales u otra superficie alta.</a:t>
            </a:r>
          </a:p>
          <a:p>
            <a:r>
              <a:rPr lang="es-ES" dirty="0">
                <a:solidFill>
                  <a:srgbClr val="003473"/>
                </a:solidFill>
              </a:rPr>
              <a:t>Haga que se cumplan las reglas </a:t>
            </a:r>
          </a:p>
          <a:p>
            <a:pPr marL="0" indent="0">
              <a:buNone/>
            </a:pPr>
            <a:r>
              <a:rPr lang="es-ES" dirty="0">
                <a:solidFill>
                  <a:srgbClr val="003473"/>
                </a:solidFill>
              </a:rPr>
              <a:t>sobre dónde pueden correr los niños.</a:t>
            </a:r>
          </a:p>
          <a:p>
            <a:r>
              <a:rPr lang="es-ES" dirty="0">
                <a:solidFill>
                  <a:srgbClr val="003473"/>
                </a:solidFill>
              </a:rPr>
              <a:t>Haga que se cumplan las reglas </a:t>
            </a:r>
          </a:p>
          <a:p>
            <a:pPr marL="0" indent="0">
              <a:buNone/>
            </a:pPr>
            <a:r>
              <a:rPr lang="es-ES" dirty="0">
                <a:solidFill>
                  <a:srgbClr val="003473"/>
                </a:solidFill>
              </a:rPr>
              <a:t>consistentemente para la seguridad del área de juegos (por ejemplo, no correr al subir la resbaladera).</a:t>
            </a:r>
          </a:p>
        </p:txBody>
      </p:sp>
    </p:spTree>
    <p:custDataLst>
      <p:tags r:id="rId1"/>
    </p:custDataLst>
    <p:extLst>
      <p:ext uri="{BB962C8B-B14F-4D97-AF65-F5344CB8AC3E}">
        <p14:creationId xmlns:p14="http://schemas.microsoft.com/office/powerpoint/2010/main" val="2065304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Envenenamiento</a:t>
            </a:r>
          </a:p>
        </p:txBody>
      </p:sp>
      <p:sp>
        <p:nvSpPr>
          <p:cNvPr id="5" name="Content Placeholder 4"/>
          <p:cNvSpPr>
            <a:spLocks noGrp="1"/>
          </p:cNvSpPr>
          <p:nvPr>
            <p:ph idx="1"/>
          </p:nvPr>
        </p:nvSpPr>
        <p:spPr/>
        <p:txBody>
          <a:bodyPr>
            <a:normAutofit/>
          </a:bodyPr>
          <a:lstStyle/>
          <a:p>
            <a:r>
              <a:rPr lang="es-ES" dirty="0"/>
              <a:t>Los envenenamientos ocurren debido a muchos productos comunes que se encuentran en el hogar o entorno de cuidado infantil o alrededor de estos.</a:t>
            </a:r>
          </a:p>
          <a:p>
            <a:r>
              <a:rPr lang="es-ES" dirty="0"/>
              <a:t>El envenenamiento puede ocurrir al comer o beber algo, al tener contacto con la piel, al caer algo en los ojos, al respirar gases, por heridas de piquetes y piquetes o mordeduras de animales e insectos.</a:t>
            </a:r>
          </a:p>
        </p:txBody>
      </p:sp>
      <p:pic>
        <p:nvPicPr>
          <p:cNvPr id="6" name="Picture 5">
            <a:extLst>
              <a:ext uri="{FF2B5EF4-FFF2-40B4-BE49-F238E27FC236}">
                <a16:creationId xmlns:a16="http://schemas.microsoft.com/office/drawing/2014/main" id="{0C024DDB-27F8-4B23-9C65-A0BB8CAD5FBF}"/>
              </a:ext>
            </a:extLst>
          </p:cNvPr>
          <p:cNvPicPr>
            <a:picLocks noChangeAspect="1"/>
          </p:cNvPicPr>
          <p:nvPr/>
        </p:nvPicPr>
        <p:blipFill>
          <a:blip r:embed="rId4"/>
          <a:stretch>
            <a:fillRect/>
          </a:stretch>
        </p:blipFill>
        <p:spPr>
          <a:xfrm>
            <a:off x="4610100" y="4640027"/>
            <a:ext cx="2971800" cy="1457108"/>
          </a:xfrm>
          <a:prstGeom prst="rect">
            <a:avLst/>
          </a:prstGeom>
        </p:spPr>
      </p:pic>
    </p:spTree>
    <p:custDataLst>
      <p:tags r:id="rId1"/>
    </p:custDataLst>
    <p:extLst>
      <p:ext uri="{BB962C8B-B14F-4D97-AF65-F5344CB8AC3E}">
        <p14:creationId xmlns:p14="http://schemas.microsoft.com/office/powerpoint/2010/main" val="4253452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s-ES" sz="3600" b="1" dirty="0"/>
              <a:t>Prevención del envenenamiento: Entorno</a:t>
            </a:r>
          </a:p>
        </p:txBody>
      </p:sp>
      <p:sp>
        <p:nvSpPr>
          <p:cNvPr id="6" name="Content Placeholder 5"/>
          <p:cNvSpPr>
            <a:spLocks noGrp="1"/>
          </p:cNvSpPr>
          <p:nvPr>
            <p:ph idx="1"/>
          </p:nvPr>
        </p:nvSpPr>
        <p:spPr/>
        <p:txBody>
          <a:bodyPr>
            <a:normAutofit/>
          </a:bodyPr>
          <a:lstStyle/>
          <a:p>
            <a:r>
              <a:rPr lang="es-ES" dirty="0"/>
              <a:t>Mantenga todo lo que podría envenenar a un niño fuera del alcance de los niños.</a:t>
            </a:r>
          </a:p>
          <a:p>
            <a:r>
              <a:rPr lang="es-ES" dirty="0"/>
              <a:t>Guarde las carteras lejos de las áreas de juegos de los niños.</a:t>
            </a:r>
          </a:p>
          <a:p>
            <a:r>
              <a:rPr lang="es-ES" dirty="0"/>
              <a:t>Cree un lugar especial para que las familias y los visitantes pongan sus carteras y mochilas cuando estén allí durante un corto periodo de tiempo.</a:t>
            </a:r>
          </a:p>
        </p:txBody>
      </p:sp>
      <p:pic>
        <p:nvPicPr>
          <p:cNvPr id="4" name="Picture 3">
            <a:extLst>
              <a:ext uri="{FF2B5EF4-FFF2-40B4-BE49-F238E27FC236}">
                <a16:creationId xmlns:a16="http://schemas.microsoft.com/office/drawing/2014/main" id="{2A5BADBB-52CD-4EF9-AAE7-6387E9114C96}"/>
              </a:ext>
            </a:extLst>
          </p:cNvPr>
          <p:cNvPicPr>
            <a:picLocks noChangeAspect="1"/>
          </p:cNvPicPr>
          <p:nvPr/>
        </p:nvPicPr>
        <p:blipFill>
          <a:blip r:embed="rId4"/>
          <a:stretch>
            <a:fillRect/>
          </a:stretch>
        </p:blipFill>
        <p:spPr>
          <a:xfrm>
            <a:off x="3292744" y="4697270"/>
            <a:ext cx="5606512" cy="1400614"/>
          </a:xfrm>
          <a:prstGeom prst="rect">
            <a:avLst/>
          </a:prstGeom>
        </p:spPr>
      </p:pic>
    </p:spTree>
    <p:custDataLst>
      <p:tags r:id="rId1"/>
    </p:custDataLst>
    <p:extLst>
      <p:ext uri="{BB962C8B-B14F-4D97-AF65-F5344CB8AC3E}">
        <p14:creationId xmlns:p14="http://schemas.microsoft.com/office/powerpoint/2010/main" val="2013664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s-ES" sz="3600" b="1" dirty="0"/>
              <a:t>Prevención del envenenamiento: Entorno</a:t>
            </a:r>
          </a:p>
        </p:txBody>
      </p:sp>
      <p:sp>
        <p:nvSpPr>
          <p:cNvPr id="6" name="Content Placeholder 5"/>
          <p:cNvSpPr>
            <a:spLocks noGrp="1"/>
          </p:cNvSpPr>
          <p:nvPr>
            <p:ph idx="1"/>
          </p:nvPr>
        </p:nvSpPr>
        <p:spPr>
          <a:xfrm>
            <a:off x="533400" y="1600201"/>
            <a:ext cx="11049000" cy="2057399"/>
          </a:xfrm>
        </p:spPr>
        <p:txBody>
          <a:bodyPr>
            <a:normAutofit/>
          </a:bodyPr>
          <a:lstStyle/>
          <a:p>
            <a:r>
              <a:rPr lang="es-ES" dirty="0"/>
              <a:t>Consulte con su departamento local de desechos acerca de cómo desechar de manera segura materiales peligrosos/venenosos que no necesita.</a:t>
            </a:r>
          </a:p>
        </p:txBody>
      </p:sp>
      <p:pic>
        <p:nvPicPr>
          <p:cNvPr id="4" name="Picture 3">
            <a:extLst>
              <a:ext uri="{FF2B5EF4-FFF2-40B4-BE49-F238E27FC236}">
                <a16:creationId xmlns:a16="http://schemas.microsoft.com/office/drawing/2014/main" id="{41020215-388A-45E9-AFE3-1934EC7A7C16}"/>
              </a:ext>
            </a:extLst>
          </p:cNvPr>
          <p:cNvPicPr>
            <a:picLocks noChangeAspect="1"/>
          </p:cNvPicPr>
          <p:nvPr/>
        </p:nvPicPr>
        <p:blipFill>
          <a:blip r:embed="rId4"/>
          <a:stretch>
            <a:fillRect/>
          </a:stretch>
        </p:blipFill>
        <p:spPr>
          <a:xfrm>
            <a:off x="1447800" y="3962400"/>
            <a:ext cx="8661324" cy="2163764"/>
          </a:xfrm>
          <a:prstGeom prst="rect">
            <a:avLst/>
          </a:prstGeom>
        </p:spPr>
      </p:pic>
    </p:spTree>
    <p:custDataLst>
      <p:tags r:id="rId1"/>
    </p:custDataLst>
    <p:extLst>
      <p:ext uri="{BB962C8B-B14F-4D97-AF65-F5344CB8AC3E}">
        <p14:creationId xmlns:p14="http://schemas.microsoft.com/office/powerpoint/2010/main" val="1385661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b="1" dirty="0"/>
              <a:t>Prevención del envenenamiento</a:t>
            </a:r>
            <a:r>
              <a:rPr lang="en-US" sz="3600" b="1" dirty="0"/>
              <a:t>: </a:t>
            </a:r>
            <a:r>
              <a:rPr lang="es-ES" sz="3600" b="1" dirty="0"/>
              <a:t>Prácticas</a:t>
            </a:r>
          </a:p>
        </p:txBody>
      </p:sp>
      <p:sp>
        <p:nvSpPr>
          <p:cNvPr id="3" name="Content Placeholder 2"/>
          <p:cNvSpPr>
            <a:spLocks noGrp="1"/>
          </p:cNvSpPr>
          <p:nvPr>
            <p:ph idx="1"/>
          </p:nvPr>
        </p:nvSpPr>
        <p:spPr/>
        <p:txBody>
          <a:bodyPr>
            <a:normAutofit fontScale="92500"/>
          </a:bodyPr>
          <a:lstStyle/>
          <a:p>
            <a:r>
              <a:rPr lang="es-ES" dirty="0"/>
              <a:t>Inspeccione de forma rutinaria las áreas de cuidado infantil para detectar peligros de seguridad. Quite los peligros de inmediato.</a:t>
            </a:r>
          </a:p>
          <a:p>
            <a:r>
              <a:rPr lang="es-ES" dirty="0"/>
              <a:t>Proporcione supervisión activa en todo momento.</a:t>
            </a:r>
          </a:p>
          <a:p>
            <a:r>
              <a:rPr lang="es-ES" dirty="0"/>
              <a:t>Enseñe prevención del envenenamiento a los niños y al personal.</a:t>
            </a:r>
          </a:p>
          <a:p>
            <a:r>
              <a:rPr lang="es-ES" dirty="0"/>
              <a:t>Nunca le llame caramelo a un medicamento.</a:t>
            </a:r>
          </a:p>
          <a:p>
            <a:r>
              <a:rPr lang="es-ES" dirty="0"/>
              <a:t>Mantenga el número del Centro para el Control del Envenenamiento cerca de un teléfono </a:t>
            </a:r>
            <a:br>
              <a:rPr lang="es-ES" dirty="0"/>
            </a:br>
            <a:r>
              <a:rPr lang="es-ES" dirty="0"/>
              <a:t>(800-222-1222).     </a:t>
            </a:r>
          </a:p>
        </p:txBody>
      </p:sp>
      <p:pic>
        <p:nvPicPr>
          <p:cNvPr id="4" name="Picture 3">
            <a:extLst>
              <a:ext uri="{FF2B5EF4-FFF2-40B4-BE49-F238E27FC236}">
                <a16:creationId xmlns:a16="http://schemas.microsoft.com/office/drawing/2014/main" id="{672253CF-2B7C-4420-8BA4-E498F24415FF}"/>
              </a:ext>
            </a:extLst>
          </p:cNvPr>
          <p:cNvPicPr>
            <a:picLocks noChangeAspect="1"/>
          </p:cNvPicPr>
          <p:nvPr/>
        </p:nvPicPr>
        <p:blipFill>
          <a:blip r:embed="rId4"/>
          <a:stretch>
            <a:fillRect/>
          </a:stretch>
        </p:blipFill>
        <p:spPr>
          <a:xfrm>
            <a:off x="9067800" y="4498665"/>
            <a:ext cx="2651502" cy="1518268"/>
          </a:xfrm>
          <a:prstGeom prst="rect">
            <a:avLst/>
          </a:prstGeom>
        </p:spPr>
      </p:pic>
    </p:spTree>
    <p:custDataLst>
      <p:tags r:id="rId1"/>
    </p:custDataLst>
    <p:extLst>
      <p:ext uri="{BB962C8B-B14F-4D97-AF65-F5344CB8AC3E}">
        <p14:creationId xmlns:p14="http://schemas.microsoft.com/office/powerpoint/2010/main" val="790157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Peligros de envenenamiento</a:t>
            </a:r>
          </a:p>
        </p:txBody>
      </p:sp>
      <p:sp>
        <p:nvSpPr>
          <p:cNvPr id="6" name="Content Placeholder 5"/>
          <p:cNvSpPr>
            <a:spLocks noGrp="1"/>
          </p:cNvSpPr>
          <p:nvPr>
            <p:ph sz="half" idx="1"/>
          </p:nvPr>
        </p:nvSpPr>
        <p:spPr/>
        <p:txBody>
          <a:bodyPr>
            <a:normAutofit/>
          </a:bodyPr>
          <a:lstStyle/>
          <a:p>
            <a:r>
              <a:rPr lang="es-ES" dirty="0"/>
              <a:t>medicamentos (recetados y de venta libre) </a:t>
            </a:r>
          </a:p>
          <a:p>
            <a:r>
              <a:rPr lang="es-ES" dirty="0"/>
              <a:t>cosméticos </a:t>
            </a:r>
          </a:p>
          <a:p>
            <a:r>
              <a:rPr lang="es-ES" dirty="0"/>
              <a:t>productos de limpieza, </a:t>
            </a:r>
            <a:r>
              <a:rPr lang="es-ES" dirty="0" err="1"/>
              <a:t>higienizantes</a:t>
            </a:r>
            <a:r>
              <a:rPr lang="es-ES" dirty="0"/>
              <a:t> y desinfectantes</a:t>
            </a:r>
          </a:p>
          <a:p>
            <a:r>
              <a:rPr lang="es-ES" dirty="0"/>
              <a:t>materiales de arte y trabajos manuales</a:t>
            </a:r>
          </a:p>
          <a:p>
            <a:r>
              <a:rPr lang="es-ES" dirty="0"/>
              <a:t>pilas</a:t>
            </a:r>
          </a:p>
          <a:p>
            <a:endParaRPr lang="es-ES" dirty="0"/>
          </a:p>
          <a:p>
            <a:endParaRPr lang="es-ES" dirty="0"/>
          </a:p>
          <a:p>
            <a:endParaRPr lang="es-ES" dirty="0"/>
          </a:p>
        </p:txBody>
      </p:sp>
      <p:sp>
        <p:nvSpPr>
          <p:cNvPr id="7" name="Content Placeholder 6"/>
          <p:cNvSpPr>
            <a:spLocks noGrp="1"/>
          </p:cNvSpPr>
          <p:nvPr>
            <p:ph sz="half" idx="4294967295"/>
          </p:nvPr>
        </p:nvSpPr>
        <p:spPr>
          <a:xfrm>
            <a:off x="6197600" y="1600201"/>
            <a:ext cx="5384800" cy="4525963"/>
          </a:xfrm>
        </p:spPr>
        <p:txBody>
          <a:bodyPr>
            <a:normAutofit/>
          </a:bodyPr>
          <a:lstStyle/>
          <a:p>
            <a:r>
              <a:rPr lang="es-ES" dirty="0">
                <a:solidFill>
                  <a:srgbClr val="003473"/>
                </a:solidFill>
              </a:rPr>
              <a:t>pintura que contiene plomo, polvo, tierra, accesorios de plomería y cerámica</a:t>
            </a:r>
          </a:p>
          <a:p>
            <a:r>
              <a:rPr lang="es-ES" dirty="0"/>
              <a:t>productos de automóviles</a:t>
            </a:r>
          </a:p>
          <a:p>
            <a:r>
              <a:rPr lang="es-ES" dirty="0"/>
              <a:t>productos de jardinería</a:t>
            </a:r>
          </a:p>
          <a:p>
            <a:r>
              <a:rPr lang="es-ES" dirty="0"/>
              <a:t>pesticidas</a:t>
            </a:r>
          </a:p>
          <a:p>
            <a:r>
              <a:rPr lang="es-ES" dirty="0"/>
              <a:t>ciertas plantas y hongos</a:t>
            </a:r>
          </a:p>
          <a:p>
            <a:endParaRPr lang="es-ES" dirty="0"/>
          </a:p>
          <a:p>
            <a:endParaRPr lang="es-ES" dirty="0"/>
          </a:p>
          <a:p>
            <a:endParaRPr lang="es-ES" dirty="0"/>
          </a:p>
        </p:txBody>
      </p:sp>
    </p:spTree>
    <p:custDataLst>
      <p:tags r:id="rId1"/>
    </p:custDataLst>
    <p:extLst>
      <p:ext uri="{BB962C8B-B14F-4D97-AF65-F5344CB8AC3E}">
        <p14:creationId xmlns:p14="http://schemas.microsoft.com/office/powerpoint/2010/main" val="1160082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s-MX" sz="3600" dirty="0">
                <a:latin typeface="Arial" panose="020B0604020202020204" pitchFamily="34" charset="0"/>
                <a:cs typeface="Arial" panose="020B0604020202020204" pitchFamily="34" charset="0"/>
              </a:rPr>
              <a:t>Bebés pequeños (recién nacidos a 6 meses)</a:t>
            </a:r>
          </a:p>
        </p:txBody>
      </p:sp>
      <p:sp>
        <p:nvSpPr>
          <p:cNvPr id="8" name="Text Placeholder 7">
            <a:extLst>
              <a:ext uri="{FF2B5EF4-FFF2-40B4-BE49-F238E27FC236}">
                <a16:creationId xmlns:a16="http://schemas.microsoft.com/office/drawing/2014/main" id="{0A6F52CA-8F42-4FDF-B660-683DD513C542}"/>
              </a:ext>
            </a:extLst>
          </p:cNvPr>
          <p:cNvSpPr>
            <a:spLocks noGrp="1"/>
          </p:cNvSpPr>
          <p:nvPr>
            <p:ph type="body" idx="1"/>
          </p:nvPr>
        </p:nvSpPr>
        <p:spPr>
          <a:xfrm>
            <a:off x="609599" y="1394462"/>
            <a:ext cx="3657600" cy="639762"/>
          </a:xfrm>
        </p:spPr>
        <p:txBody>
          <a:bodyPr anchor="ctr">
            <a:normAutofit/>
          </a:bodyPr>
          <a:lstStyle/>
          <a:p>
            <a:r>
              <a:rPr lang="es-MX" sz="2800" dirty="0">
                <a:latin typeface="Arial" panose="020B0604020202020204" pitchFamily="34" charset="0"/>
                <a:cs typeface="Arial" panose="020B0604020202020204" pitchFamily="34" charset="0"/>
              </a:rPr>
              <a:t>Características </a:t>
            </a:r>
          </a:p>
        </p:txBody>
      </p:sp>
      <p:pic>
        <p:nvPicPr>
          <p:cNvPr id="13" name="Picture 12">
            <a:extLst>
              <a:ext uri="{FF2B5EF4-FFF2-40B4-BE49-F238E27FC236}">
                <a16:creationId xmlns:a16="http://schemas.microsoft.com/office/drawing/2014/main" id="{510975C4-97D8-4519-8BAE-6EF082A73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35" t="27271" r="8103"/>
          <a:stretch/>
        </p:blipFill>
        <p:spPr>
          <a:xfrm>
            <a:off x="3621100" y="2037550"/>
            <a:ext cx="4419600" cy="2758518"/>
          </a:xfrm>
          <a:prstGeom prst="rect">
            <a:avLst/>
          </a:prstGeom>
        </p:spPr>
      </p:pic>
      <p:sp>
        <p:nvSpPr>
          <p:cNvPr id="7" name="Content Placeholder 6">
            <a:extLst>
              <a:ext uri="{FF2B5EF4-FFF2-40B4-BE49-F238E27FC236}">
                <a16:creationId xmlns:a16="http://schemas.microsoft.com/office/drawing/2014/main" id="{93B5F472-3F2D-4D46-8099-78E98C724241}"/>
              </a:ext>
            </a:extLst>
          </p:cNvPr>
          <p:cNvSpPr>
            <a:spLocks noGrp="1"/>
          </p:cNvSpPr>
          <p:nvPr>
            <p:ph sz="half" idx="2"/>
          </p:nvPr>
        </p:nvSpPr>
        <p:spPr>
          <a:xfrm>
            <a:off x="250747" y="2060727"/>
            <a:ext cx="3900555" cy="4309848"/>
          </a:xfrm>
        </p:spPr>
        <p:txBody>
          <a:bodyPr>
            <a:normAutofit/>
          </a:bodyPr>
          <a:lstStyle/>
          <a:p>
            <a:r>
              <a:rPr lang="es-ES" sz="2200" dirty="0">
                <a:latin typeface="Arial" panose="020B0604020202020204" pitchFamily="34" charset="0"/>
                <a:cs typeface="Arial" panose="020B0604020202020204" pitchFamily="34" charset="0"/>
              </a:rPr>
              <a:t>Come, duerme, llora</a:t>
            </a:r>
          </a:p>
          <a:p>
            <a:r>
              <a:rPr lang="es-ES" sz="2200" dirty="0">
                <a:latin typeface="Arial" panose="020B0604020202020204" pitchFamily="34" charset="0"/>
                <a:cs typeface="Arial" panose="020B0604020202020204" pitchFamily="34" charset="0"/>
              </a:rPr>
              <a:t>Fuerte reflejo de succión</a:t>
            </a:r>
          </a:p>
          <a:p>
            <a:r>
              <a:rPr lang="es-ES" sz="2200" dirty="0">
                <a:latin typeface="Arial" panose="020B0604020202020204" pitchFamily="34" charset="0"/>
                <a:cs typeface="Arial" panose="020B0604020202020204" pitchFamily="34" charset="0"/>
              </a:rPr>
              <a:t>Empieza a usar sus manos para agarrar o sostener </a:t>
            </a:r>
          </a:p>
          <a:p>
            <a:r>
              <a:rPr lang="es-ES" sz="2200" dirty="0">
                <a:latin typeface="Arial" panose="020B0604020202020204" pitchFamily="34" charset="0"/>
                <a:cs typeface="Arial" panose="020B0604020202020204" pitchFamily="34" charset="0"/>
              </a:rPr>
              <a:t>Puede voltearse inesperadamente</a:t>
            </a:r>
          </a:p>
          <a:p>
            <a:r>
              <a:rPr lang="es-ES" sz="2200" dirty="0">
                <a:latin typeface="Arial" panose="020B0604020202020204" pitchFamily="34" charset="0"/>
                <a:cs typeface="Arial" panose="020B0604020202020204" pitchFamily="34" charset="0"/>
              </a:rPr>
              <a:t>Necesita soporte de cabeza y cuello</a:t>
            </a:r>
          </a:p>
          <a:p>
            <a:r>
              <a:rPr lang="es-ES" sz="2200" dirty="0">
                <a:latin typeface="Arial" panose="020B0604020202020204" pitchFamily="34" charset="0"/>
                <a:cs typeface="Arial" panose="020B0604020202020204" pitchFamily="34" charset="0"/>
              </a:rPr>
              <a:t>Aprendiendo a sentarse con apoyo</a:t>
            </a:r>
            <a:endParaRPr lang="en-US" sz="2200"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EA979000-C204-425B-A0C7-BF18ADB83A25}"/>
              </a:ext>
            </a:extLst>
          </p:cNvPr>
          <p:cNvSpPr>
            <a:spLocks noGrp="1"/>
          </p:cNvSpPr>
          <p:nvPr>
            <p:ph sz="quarter" idx="4"/>
          </p:nvPr>
        </p:nvSpPr>
        <p:spPr>
          <a:xfrm>
            <a:off x="7750253" y="2033621"/>
            <a:ext cx="4191000" cy="4433258"/>
          </a:xfrm>
        </p:spPr>
        <p:txBody>
          <a:bodyPr>
            <a:normAutofit/>
          </a:bodyPr>
          <a:lstStyle/>
          <a:p>
            <a:r>
              <a:rPr lang="es-ES" sz="2200" dirty="0">
                <a:latin typeface="Arial" panose="020B0604020202020204" pitchFamily="34" charset="0"/>
                <a:cs typeface="Arial" panose="020B0604020202020204" pitchFamily="34" charset="0"/>
              </a:rPr>
              <a:t>Caídas de sofás, mesas, cambiadores y camas.</a:t>
            </a:r>
          </a:p>
          <a:p>
            <a:r>
              <a:rPr lang="es-ES" sz="2200" dirty="0">
                <a:latin typeface="Arial" panose="020B0604020202020204" pitchFamily="34" charset="0"/>
                <a:cs typeface="Arial" panose="020B0604020202020204" pitchFamily="34" charset="0"/>
              </a:rPr>
              <a:t>Quemaduras por líquidos calientes</a:t>
            </a:r>
          </a:p>
          <a:p>
            <a:r>
              <a:rPr lang="es-ES" sz="2200" dirty="0">
                <a:latin typeface="Arial" panose="020B0604020202020204" pitchFamily="34" charset="0"/>
                <a:cs typeface="Arial" panose="020B0604020202020204" pitchFamily="34" charset="0"/>
              </a:rPr>
              <a:t>Lesiones relacionadas con el calor</a:t>
            </a:r>
          </a:p>
          <a:p>
            <a:r>
              <a:rPr lang="es-ES" sz="2200" dirty="0">
                <a:latin typeface="Arial" panose="020B0604020202020204" pitchFamily="34" charset="0"/>
                <a:cs typeface="Arial" panose="020B0604020202020204" pitchFamily="34" charset="0"/>
              </a:rPr>
              <a:t>Asfixia/atragantamiento</a:t>
            </a:r>
          </a:p>
          <a:p>
            <a:r>
              <a:rPr lang="es-ES" sz="2200" dirty="0">
                <a:latin typeface="Arial" panose="020B0604020202020204" pitchFamily="34" charset="0"/>
                <a:cs typeface="Arial" panose="020B0604020202020204" pitchFamily="34" charset="0"/>
              </a:rPr>
              <a:t>Muerte súbita y otras muertes infantiles relacionadas con el sueño</a:t>
            </a:r>
            <a:endParaRPr lang="en-US" sz="2200" dirty="0">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C4BDD2FD-E00B-4F6E-A972-AAAB83D94A41}"/>
              </a:ext>
            </a:extLst>
          </p:cNvPr>
          <p:cNvSpPr>
            <a:spLocks noGrp="1"/>
          </p:cNvSpPr>
          <p:nvPr>
            <p:ph type="body" sz="quarter" idx="3"/>
          </p:nvPr>
        </p:nvSpPr>
        <p:spPr>
          <a:xfrm>
            <a:off x="7750253" y="1410108"/>
            <a:ext cx="3657600" cy="639762"/>
          </a:xfrm>
        </p:spPr>
        <p:txBody>
          <a:bodyPr anchor="ctr">
            <a:normAutofit/>
          </a:bodyPr>
          <a:lstStyle/>
          <a:p>
            <a:r>
              <a:rPr lang="es-MX" sz="2800" dirty="0">
                <a:latin typeface="Arial" panose="020B0604020202020204" pitchFamily="34" charset="0"/>
                <a:cs typeface="Arial" panose="020B0604020202020204" pitchFamily="34" charset="0"/>
              </a:rPr>
              <a:t>Tipo de lesiones</a:t>
            </a:r>
          </a:p>
        </p:txBody>
      </p:sp>
    </p:spTree>
    <p:custDataLst>
      <p:tags r:id="rId1"/>
    </p:custDataLst>
    <p:extLst>
      <p:ext uri="{BB962C8B-B14F-4D97-AF65-F5344CB8AC3E}">
        <p14:creationId xmlns:p14="http://schemas.microsoft.com/office/powerpoint/2010/main" val="724499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2133600" y="211567"/>
            <a:ext cx="7924800" cy="1139825"/>
          </a:xfrm>
        </p:spPr>
        <p:txBody>
          <a:bodyPr>
            <a:noAutofit/>
          </a:bodyPr>
          <a:lstStyle/>
          <a:p>
            <a:pPr eaLnBrk="1" hangingPunct="1"/>
            <a:r>
              <a:rPr lang="es-MX" altLang="en-US" sz="3600" b="1" dirty="0">
                <a:solidFill>
                  <a:srgbClr val="003473"/>
                </a:solidFill>
              </a:rPr>
              <a:t>¿Por qué es un problema el envenenamiento por el plomo?</a:t>
            </a:r>
          </a:p>
        </p:txBody>
      </p:sp>
      <p:sp>
        <p:nvSpPr>
          <p:cNvPr id="23555" name="Rectangle 3"/>
          <p:cNvSpPr>
            <a:spLocks noGrp="1" noChangeArrowheads="1"/>
          </p:cNvSpPr>
          <p:nvPr>
            <p:ph type="body" idx="1"/>
          </p:nvPr>
        </p:nvSpPr>
        <p:spPr>
          <a:xfrm>
            <a:off x="838200" y="1224076"/>
            <a:ext cx="10439399" cy="4719524"/>
          </a:xfrm>
        </p:spPr>
        <p:txBody>
          <a:bodyPr>
            <a:normAutofit/>
          </a:bodyPr>
          <a:lstStyle/>
          <a:p>
            <a:pPr>
              <a:spcBef>
                <a:spcPts val="0"/>
              </a:spcBef>
              <a:spcAft>
                <a:spcPts val="600"/>
              </a:spcAft>
              <a:buClr>
                <a:schemeClr val="tx1"/>
              </a:buClr>
              <a:defRPr/>
            </a:pPr>
            <a:r>
              <a:rPr lang="es-MX" altLang="en-US" sz="2800" dirty="0">
                <a:solidFill>
                  <a:srgbClr val="003473"/>
                </a:solidFill>
                <a:cs typeface="Calibri" panose="020F0502020204030204" pitchFamily="34" charset="0"/>
              </a:rPr>
              <a:t>El envenenamiento por el plomo es una de las enfermedades ambientales mas común y prevenible.</a:t>
            </a:r>
          </a:p>
          <a:p>
            <a:pPr>
              <a:spcBef>
                <a:spcPts val="0"/>
              </a:spcBef>
              <a:spcAft>
                <a:spcPts val="600"/>
              </a:spcAft>
              <a:buClr>
                <a:schemeClr val="tx1"/>
              </a:buClr>
              <a:defRPr/>
            </a:pPr>
            <a:r>
              <a:rPr lang="es-MX" sz="2800" dirty="0">
                <a:solidFill>
                  <a:srgbClr val="003473"/>
                </a:solidFill>
                <a:cs typeface="Calibri" panose="020F0502020204030204" pitchFamily="34" charset="0"/>
              </a:rPr>
              <a:t>Se a encontrado que alrededor de 1 de cada 100 niños menores de 6 años en California tiene niveles elevados de plomo en la sangre</a:t>
            </a:r>
            <a:r>
              <a:rPr lang="es-MX" altLang="en-US" sz="2800" dirty="0">
                <a:solidFill>
                  <a:srgbClr val="003473"/>
                </a:solidFill>
                <a:cs typeface="Calibri" panose="020F0502020204030204" pitchFamily="34" charset="0"/>
              </a:rPr>
              <a:t>. (CDPH 2022)*</a:t>
            </a:r>
          </a:p>
          <a:p>
            <a:pPr lvl="0" eaLnBrk="1" hangingPunct="1">
              <a:lnSpc>
                <a:spcPct val="90000"/>
              </a:lnSpc>
              <a:buClr>
                <a:schemeClr val="tx1"/>
              </a:buClr>
              <a:defRPr/>
            </a:pPr>
            <a:r>
              <a:rPr lang="es-MX" altLang="en-US" sz="2800" dirty="0">
                <a:solidFill>
                  <a:srgbClr val="003473"/>
                </a:solidFill>
                <a:cs typeface="Calibri" panose="020F0502020204030204" pitchFamily="34" charset="0"/>
              </a:rPr>
              <a:t>Los niños pequeños son más vulnerables a los efectos tóxicos del plomo.</a:t>
            </a:r>
          </a:p>
          <a:p>
            <a:pPr marL="0" indent="0">
              <a:lnSpc>
                <a:spcPct val="90000"/>
              </a:lnSpc>
              <a:buClr>
                <a:srgbClr val="FFCC00"/>
              </a:buClr>
              <a:buNone/>
              <a:defRPr/>
            </a:pPr>
            <a:r>
              <a:rPr lang="es-MX" altLang="en-US" sz="2400" dirty="0">
                <a:cs typeface="Arial" panose="020B0604020202020204" pitchFamily="34" charset="0"/>
              </a:rPr>
              <a:t>*Un nivel de plomo en la sangre de 3.5 </a:t>
            </a:r>
            <a:r>
              <a:rPr lang="es-MX" altLang="en-US" sz="2400" dirty="0" err="1">
                <a:cs typeface="Arial" panose="020B0604020202020204" pitchFamily="34" charset="0"/>
              </a:rPr>
              <a:t>mcg</a:t>
            </a:r>
            <a:r>
              <a:rPr lang="es-MX" altLang="en-US" sz="2400" dirty="0">
                <a:cs typeface="Arial" panose="020B0604020202020204" pitchFamily="34" charset="0"/>
              </a:rPr>
              <a:t>/</a:t>
            </a:r>
            <a:r>
              <a:rPr lang="es-MX" altLang="en-US" sz="2400" dirty="0" err="1">
                <a:cs typeface="Arial" panose="020B0604020202020204" pitchFamily="34" charset="0"/>
              </a:rPr>
              <a:t>dL</a:t>
            </a:r>
            <a:r>
              <a:rPr lang="es-MX" altLang="en-US" sz="2400" dirty="0">
                <a:cs typeface="Arial" panose="020B0604020202020204" pitchFamily="34" charset="0"/>
              </a:rPr>
              <a:t> o más es considerado elevado. Sin embargo, no se a identificado un nivel de plomo en la sangre que sea seguro para los niños. El CDC recomienda que los niños con un nivel plomo en la sangre de o encima de 3.5 μg/</a:t>
            </a:r>
            <a:r>
              <a:rPr lang="es-MX" altLang="en-US" sz="2400" dirty="0" err="1">
                <a:cs typeface="Arial" panose="020B0604020202020204" pitchFamily="34" charset="0"/>
              </a:rPr>
              <a:t>dL</a:t>
            </a:r>
            <a:r>
              <a:rPr lang="es-MX" altLang="en-US" sz="2400" dirty="0">
                <a:cs typeface="Arial" panose="020B0604020202020204" pitchFamily="34" charset="0"/>
              </a:rPr>
              <a:t> sean referido para seguimiento médico. (2021)</a:t>
            </a:r>
          </a:p>
          <a:p>
            <a:pPr lvl="0" eaLnBrk="1" hangingPunct="1">
              <a:lnSpc>
                <a:spcPct val="90000"/>
              </a:lnSpc>
              <a:buClr>
                <a:srgbClr val="FFCC00"/>
              </a:buClr>
              <a:defRPr/>
            </a:pPr>
            <a:endParaRPr lang="es-MX" altLang="en-US" sz="1400" dirty="0">
              <a:solidFill>
                <a:srgbClr val="333399"/>
              </a:solidFill>
              <a:effectLst>
                <a:outerShdw blurRad="38100" dist="38100" dir="2700000" algn="tl">
                  <a:srgbClr val="C0C0C0"/>
                </a:outerShdw>
              </a:effectLst>
              <a:latin typeface="Calibri" panose="020F0502020204030204" pitchFamily="34" charset="0"/>
            </a:endParaRPr>
          </a:p>
          <a:p>
            <a:pPr eaLnBrk="1" hangingPunct="1">
              <a:lnSpc>
                <a:spcPct val="50000"/>
              </a:lnSpc>
              <a:buFont typeface="Wingdings" panose="05000000000000000000" pitchFamily="2" charset="2"/>
              <a:buNone/>
              <a:defRPr/>
            </a:pPr>
            <a:endParaRPr lang="es-MX" altLang="en-US" sz="1400" dirty="0">
              <a:solidFill>
                <a:srgbClr val="333399"/>
              </a:solidFill>
              <a:effectLst>
                <a:outerShdw blurRad="38100" dist="38100" dir="2700000" algn="tl">
                  <a:srgbClr val="C0C0C0"/>
                </a:outerShdw>
              </a:effectLst>
              <a:latin typeface="Calibri" panose="020F0502020204030204" pitchFamily="34" charset="0"/>
            </a:endParaRPr>
          </a:p>
          <a:p>
            <a:pPr eaLnBrk="1" hangingPunct="1">
              <a:lnSpc>
                <a:spcPct val="50000"/>
              </a:lnSpc>
              <a:buFont typeface="Wingdings" panose="05000000000000000000" pitchFamily="2" charset="2"/>
              <a:buNone/>
              <a:defRPr/>
            </a:pPr>
            <a:endParaRPr lang="es-MX" altLang="en-US" sz="1400" dirty="0">
              <a:solidFill>
                <a:srgbClr val="333399"/>
              </a:solidFill>
              <a:effectLst>
                <a:outerShdw blurRad="38100" dist="38100" dir="2700000" algn="tl">
                  <a:srgbClr val="C0C0C0"/>
                </a:outerShdw>
              </a:effectLst>
              <a:latin typeface="Calibri" panose="020F0502020204030204" pitchFamily="34" charset="0"/>
            </a:endParaRPr>
          </a:p>
          <a:p>
            <a:pPr eaLnBrk="1" hangingPunct="1">
              <a:lnSpc>
                <a:spcPct val="50000"/>
              </a:lnSpc>
              <a:buFont typeface="Wingdings" panose="05000000000000000000" pitchFamily="2" charset="2"/>
              <a:buNone/>
              <a:defRPr/>
            </a:pPr>
            <a:endParaRPr lang="es-MX" altLang="en-US" sz="1400" dirty="0">
              <a:solidFill>
                <a:srgbClr val="333399"/>
              </a:solidFill>
              <a:effectLst>
                <a:outerShdw blurRad="38100" dist="38100" dir="2700000" algn="tl">
                  <a:srgbClr val="C0C0C0"/>
                </a:outerShdw>
              </a:effectLst>
              <a:latin typeface="Calibri" panose="020F0502020204030204" pitchFamily="34" charset="0"/>
            </a:endParaRPr>
          </a:p>
        </p:txBody>
      </p:sp>
      <p:sp>
        <p:nvSpPr>
          <p:cNvPr id="23558" name="Rectangle 6"/>
          <p:cNvSpPr>
            <a:spLocks noChangeArrowheads="1"/>
          </p:cNvSpPr>
          <p:nvPr/>
        </p:nvSpPr>
        <p:spPr bwMode="auto">
          <a:xfrm>
            <a:off x="3059114" y="5245100"/>
            <a:ext cx="184731" cy="3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50000"/>
              </a:lnSpc>
              <a:spcBef>
                <a:spcPct val="20000"/>
              </a:spcBef>
              <a:buClr>
                <a:schemeClr val="bg2"/>
              </a:buClr>
              <a:buSzPct val="75000"/>
              <a:buFont typeface="Wingdings" pitchFamily="2" charset="2"/>
              <a:buNone/>
              <a:defRPr/>
            </a:pPr>
            <a:endParaRPr lang="en-US" altLang="en-US" sz="3200">
              <a:solidFill>
                <a:srgbClr val="000066"/>
              </a:solidFill>
              <a:effectLst>
                <a:outerShdw blurRad="38100" dist="38100" dir="2700000" algn="tl">
                  <a:srgbClr val="C0C0C0"/>
                </a:outerShdw>
              </a:effectLst>
              <a:latin typeface="Book Antiqua" pitchFamily="18" charset="0"/>
            </a:endParaRPr>
          </a:p>
        </p:txBody>
      </p:sp>
    </p:spTree>
    <p:custDataLst>
      <p:tags r:id="rId1"/>
    </p:custDataLst>
    <p:extLst>
      <p:ext uri="{BB962C8B-B14F-4D97-AF65-F5344CB8AC3E}">
        <p14:creationId xmlns:p14="http://schemas.microsoft.com/office/powerpoint/2010/main" val="3222361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1752600" y="274638"/>
            <a:ext cx="8686800" cy="1143000"/>
          </a:xfrm>
        </p:spPr>
        <p:txBody>
          <a:bodyPr>
            <a:noAutofit/>
          </a:bodyPr>
          <a:lstStyle/>
          <a:p>
            <a:pPr eaLnBrk="1" hangingPunct="1"/>
            <a:r>
              <a:rPr lang="es-MX" altLang="en-US" sz="3600" b="1" dirty="0">
                <a:solidFill>
                  <a:srgbClr val="000066"/>
                </a:solidFill>
              </a:rPr>
              <a:t>¿Por qué están a riesgo los niños pequeños?</a:t>
            </a:r>
          </a:p>
        </p:txBody>
      </p:sp>
      <p:sp>
        <p:nvSpPr>
          <p:cNvPr id="9220" name="Rectangle 3"/>
          <p:cNvSpPr>
            <a:spLocks noGrp="1" noChangeArrowheads="1"/>
          </p:cNvSpPr>
          <p:nvPr>
            <p:ph type="body" idx="1"/>
          </p:nvPr>
        </p:nvSpPr>
        <p:spPr>
          <a:xfrm>
            <a:off x="1981200" y="2057400"/>
            <a:ext cx="7696200" cy="3276600"/>
          </a:xfrm>
        </p:spPr>
        <p:txBody>
          <a:bodyPr>
            <a:normAutofit/>
          </a:bodyPr>
          <a:lstStyle/>
          <a:p>
            <a:pPr eaLnBrk="1" hangingPunct="1"/>
            <a:r>
              <a:rPr lang="es-MX" altLang="en-US" dirty="0">
                <a:latin typeface="Calibri" panose="020F0502020204030204" pitchFamily="34" charset="0"/>
              </a:rPr>
              <a:t>Los niños usan sus manos y boca para explorar su ambiente.</a:t>
            </a:r>
          </a:p>
          <a:p>
            <a:pPr eaLnBrk="1" hangingPunct="1"/>
            <a:r>
              <a:rPr lang="es-MX" altLang="en-US" dirty="0">
                <a:latin typeface="Calibri" panose="020F0502020204030204" pitchFamily="34" charset="0"/>
              </a:rPr>
              <a:t>Pasan mucho tiempo en el piso donde fuentes de plomo se pueden encontrar.</a:t>
            </a:r>
          </a:p>
          <a:p>
            <a:pPr eaLnBrk="1" hangingPunct="1"/>
            <a:r>
              <a:rPr lang="es-MX" altLang="en-US" dirty="0">
                <a:latin typeface="Calibri" panose="020F0502020204030204" pitchFamily="34" charset="0"/>
              </a:rPr>
              <a:t>Los niños absorben mas plomo ingerido comparado a los adultos.</a:t>
            </a:r>
          </a:p>
        </p:txBody>
      </p:sp>
    </p:spTree>
    <p:custDataLst>
      <p:tags r:id="rId1"/>
    </p:custDataLst>
    <p:extLst>
      <p:ext uri="{BB962C8B-B14F-4D97-AF65-F5344CB8AC3E}">
        <p14:creationId xmlns:p14="http://schemas.microsoft.com/office/powerpoint/2010/main" val="10674768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828800" y="327026"/>
            <a:ext cx="8534400" cy="1139825"/>
          </a:xfrm>
        </p:spPr>
        <p:txBody>
          <a:bodyPr>
            <a:noAutofit/>
          </a:bodyPr>
          <a:lstStyle/>
          <a:p>
            <a:pPr eaLnBrk="1" hangingPunct="1"/>
            <a:r>
              <a:rPr lang="es-MX" altLang="en-US" sz="3600" b="1" dirty="0">
                <a:solidFill>
                  <a:srgbClr val="000066"/>
                </a:solidFill>
                <a:latin typeface="+mn-lt"/>
              </a:rPr>
              <a:t>¿Cuáles son los efectos de salud causados por el plomo?</a:t>
            </a:r>
          </a:p>
        </p:txBody>
      </p:sp>
      <p:sp>
        <p:nvSpPr>
          <p:cNvPr id="25603" name="Rectangle 3"/>
          <p:cNvSpPr>
            <a:spLocks noGrp="1" noChangeArrowheads="1"/>
          </p:cNvSpPr>
          <p:nvPr>
            <p:ph type="body" idx="1"/>
          </p:nvPr>
        </p:nvSpPr>
        <p:spPr>
          <a:xfrm>
            <a:off x="990600" y="1668864"/>
            <a:ext cx="8845062" cy="4114800"/>
          </a:xfrm>
        </p:spPr>
        <p:txBody>
          <a:bodyPr/>
          <a:lstStyle/>
          <a:p>
            <a:pPr eaLnBrk="1" hangingPunct="1">
              <a:lnSpc>
                <a:spcPct val="90000"/>
              </a:lnSpc>
              <a:spcAft>
                <a:spcPct val="20000"/>
              </a:spcAft>
              <a:defRPr/>
            </a:pPr>
            <a:r>
              <a:rPr lang="es-MX" altLang="en-US" dirty="0">
                <a:latin typeface="Calibri" panose="020F0502020204030204" pitchFamily="34" charset="0"/>
              </a:rPr>
              <a:t>El plomo puede afectar el aprendizaje, comportamiento y desarrollo físico de los niños.</a:t>
            </a:r>
          </a:p>
          <a:p>
            <a:pPr eaLnBrk="1" hangingPunct="1">
              <a:lnSpc>
                <a:spcPct val="90000"/>
              </a:lnSpc>
              <a:defRPr/>
            </a:pPr>
            <a:r>
              <a:rPr lang="es-MX" altLang="en-US" dirty="0">
                <a:latin typeface="Calibri" panose="020F0502020204030204" pitchFamily="34" charset="0"/>
              </a:rPr>
              <a:t>La anemia y el envenenamiento por plomo pueden ocurrir conjuntos.</a:t>
            </a:r>
            <a:endParaRPr lang="es-MX" altLang="en-US" dirty="0">
              <a:effectLst>
                <a:outerShdw blurRad="38100" dist="38100" dir="2700000" algn="tl">
                  <a:srgbClr val="C0C0C0"/>
                </a:outerShdw>
              </a:effectLst>
              <a:latin typeface="Calibri" panose="020F0502020204030204" pitchFamily="34" charset="0"/>
            </a:endParaRPr>
          </a:p>
        </p:txBody>
      </p:sp>
      <p:pic>
        <p:nvPicPr>
          <p:cNvPr id="11269" name="Picture 4" descr="graphics 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581400"/>
            <a:ext cx="3240594" cy="252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23743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981200" y="304800"/>
            <a:ext cx="8229600" cy="1219200"/>
          </a:xfrm>
        </p:spPr>
        <p:txBody>
          <a:bodyPr>
            <a:noAutofit/>
          </a:bodyPr>
          <a:lstStyle/>
          <a:p>
            <a:pPr eaLnBrk="1" hangingPunct="1"/>
            <a:r>
              <a:rPr lang="es-MX" altLang="en-US" sz="3600" b="1" dirty="0">
                <a:solidFill>
                  <a:srgbClr val="000066"/>
                </a:solidFill>
                <a:latin typeface="+mn-lt"/>
              </a:rPr>
              <a:t>¿Cómo sé si un niño sufre de envenenamiento por el plomo?</a:t>
            </a:r>
          </a:p>
        </p:txBody>
      </p:sp>
      <p:sp>
        <p:nvSpPr>
          <p:cNvPr id="28675" name="Rectangle 3"/>
          <p:cNvSpPr>
            <a:spLocks noGrp="1" noChangeArrowheads="1"/>
          </p:cNvSpPr>
          <p:nvPr>
            <p:ph type="body" idx="1"/>
          </p:nvPr>
        </p:nvSpPr>
        <p:spPr>
          <a:xfrm>
            <a:off x="1898023" y="1524000"/>
            <a:ext cx="8254721" cy="4419600"/>
          </a:xfrm>
        </p:spPr>
        <p:txBody>
          <a:bodyPr>
            <a:normAutofit fontScale="40000" lnSpcReduction="20000"/>
          </a:bodyPr>
          <a:lstStyle/>
          <a:p>
            <a:pPr marL="0" indent="0">
              <a:buNone/>
              <a:defRPr/>
            </a:pPr>
            <a:endParaRPr lang="es-MX" altLang="en-US" i="1" dirty="0">
              <a:latin typeface="Calibri" panose="020F0502020204030204" pitchFamily="34" charset="0"/>
            </a:endParaRPr>
          </a:p>
          <a:p>
            <a:pPr marL="0" indent="0">
              <a:buNone/>
              <a:defRPr/>
            </a:pPr>
            <a:r>
              <a:rPr lang="es-MX" altLang="en-US" sz="5500" b="1" i="1" dirty="0">
                <a:latin typeface="Calibri" panose="020F0502020204030204" pitchFamily="34" charset="0"/>
              </a:rPr>
              <a:t>La mayoría de los niños con envenenamiento por el plomo, no se ven ni actúan enfermos. Un examen médico es la UNICA forma de saber.</a:t>
            </a:r>
          </a:p>
          <a:p>
            <a:pPr marL="0" indent="0">
              <a:buNone/>
              <a:defRPr/>
            </a:pPr>
            <a:endParaRPr lang="es-MX" altLang="en-US" sz="5500" b="1" i="1" dirty="0">
              <a:latin typeface="Calibri" panose="020F0502020204030204" pitchFamily="34" charset="0"/>
            </a:endParaRPr>
          </a:p>
          <a:p>
            <a:pPr eaLnBrk="1" hangingPunct="1">
              <a:defRPr/>
            </a:pPr>
            <a:r>
              <a:rPr lang="es-MX" altLang="en-US" sz="5500" dirty="0">
                <a:latin typeface="Calibri" panose="020F0502020204030204" pitchFamily="34" charset="0"/>
              </a:rPr>
              <a:t>Un proveedor médico debe asesorar el riesgo de exposición al plomo, en cada visita de salud hasta que el niño cumpla los 6 años.  </a:t>
            </a:r>
          </a:p>
          <a:p>
            <a:pPr eaLnBrk="1" hangingPunct="1">
              <a:defRPr/>
            </a:pPr>
            <a:endParaRPr lang="es-MX" altLang="en-US" sz="5500" dirty="0">
              <a:latin typeface="Calibri" panose="020F0502020204030204" pitchFamily="34" charset="0"/>
            </a:endParaRPr>
          </a:p>
          <a:p>
            <a:pPr eaLnBrk="1" hangingPunct="1">
              <a:defRPr/>
            </a:pPr>
            <a:r>
              <a:rPr lang="es-MX" altLang="en-US" sz="5500" dirty="0">
                <a:latin typeface="Calibri" panose="020F0502020204030204" pitchFamily="34" charset="0"/>
              </a:rPr>
              <a:t>Si se encuentra algún factor de riesgo, el niño debe tomar un examen médico para medir el nivel de plomo en la sangre (BLL).</a:t>
            </a:r>
          </a:p>
          <a:p>
            <a:pPr marL="0" indent="0">
              <a:buNone/>
              <a:defRPr/>
            </a:pPr>
            <a:endParaRPr lang="es-MX" altLang="en-US" sz="5500" dirty="0">
              <a:latin typeface="Calibri" panose="020F0502020204030204" pitchFamily="34" charset="0"/>
            </a:endParaRPr>
          </a:p>
          <a:p>
            <a:pPr>
              <a:defRPr/>
            </a:pPr>
            <a:r>
              <a:rPr lang="es-MX" altLang="en-US" sz="5500" dirty="0">
                <a:latin typeface="Calibri" panose="020F0502020204030204" pitchFamily="34" charset="0"/>
              </a:rPr>
              <a:t>Los niños en programas públicos que están financiados para servir a niños de bajos recursos (ej. Head </a:t>
            </a:r>
            <a:r>
              <a:rPr lang="es-MX" altLang="en-US" sz="5500" dirty="0" err="1">
                <a:latin typeface="Calibri" panose="020F0502020204030204" pitchFamily="34" charset="0"/>
              </a:rPr>
              <a:t>Start</a:t>
            </a:r>
            <a:r>
              <a:rPr lang="es-MX" altLang="en-US" sz="5500" dirty="0">
                <a:latin typeface="Calibri" panose="020F0502020204030204" pitchFamily="34" charset="0"/>
              </a:rPr>
              <a:t>, </a:t>
            </a:r>
            <a:r>
              <a:rPr lang="es-MX" altLang="en-US" sz="5500" dirty="0" err="1">
                <a:latin typeface="Calibri" panose="020F0502020204030204" pitchFamily="34" charset="0"/>
              </a:rPr>
              <a:t>Medi</a:t>
            </a:r>
            <a:r>
              <a:rPr lang="es-MX" altLang="en-US" sz="5500" dirty="0">
                <a:latin typeface="Calibri" panose="020F0502020204030204" pitchFamily="34" charset="0"/>
              </a:rPr>
              <a:t>-Cal, Child </a:t>
            </a:r>
            <a:r>
              <a:rPr lang="es-MX" altLang="en-US" sz="5500" dirty="0" err="1">
                <a:latin typeface="Calibri" panose="020F0502020204030204" pitchFamily="34" charset="0"/>
              </a:rPr>
              <a:t>Health</a:t>
            </a:r>
            <a:r>
              <a:rPr lang="es-MX" altLang="en-US" sz="5500" dirty="0">
                <a:latin typeface="Calibri" panose="020F0502020204030204" pitchFamily="34" charset="0"/>
              </a:rPr>
              <a:t> and </a:t>
            </a:r>
            <a:r>
              <a:rPr lang="es-MX" altLang="en-US" sz="5500" dirty="0" err="1">
                <a:latin typeface="Calibri" panose="020F0502020204030204" pitchFamily="34" charset="0"/>
              </a:rPr>
              <a:t>Disability</a:t>
            </a:r>
            <a:r>
              <a:rPr lang="es-MX" altLang="en-US" sz="5500" dirty="0">
                <a:latin typeface="Calibri" panose="020F0502020204030204" pitchFamily="34" charset="0"/>
              </a:rPr>
              <a:t> </a:t>
            </a:r>
            <a:r>
              <a:rPr lang="es-MX" altLang="en-US" sz="5500" dirty="0" err="1">
                <a:latin typeface="Calibri" panose="020F0502020204030204" pitchFamily="34" charset="0"/>
              </a:rPr>
              <a:t>Program</a:t>
            </a:r>
            <a:r>
              <a:rPr lang="es-MX" altLang="en-US" sz="5500" dirty="0">
                <a:latin typeface="Calibri" panose="020F0502020204030204" pitchFamily="34" charset="0"/>
              </a:rPr>
              <a:t> (CHDP), y WIC) deben de tomar un examen BLL a los 12 y 24 meses de edad.</a:t>
            </a:r>
          </a:p>
        </p:txBody>
      </p:sp>
    </p:spTree>
    <p:custDataLst>
      <p:tags r:id="rId1"/>
    </p:custDataLst>
    <p:extLst>
      <p:ext uri="{BB962C8B-B14F-4D97-AF65-F5344CB8AC3E}">
        <p14:creationId xmlns:p14="http://schemas.microsoft.com/office/powerpoint/2010/main" val="1370266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1" y="228600"/>
            <a:ext cx="8118935" cy="5726322"/>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83821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828800" y="274638"/>
            <a:ext cx="8534400" cy="1143000"/>
          </a:xfrm>
        </p:spPr>
        <p:txBody>
          <a:bodyPr>
            <a:noAutofit/>
          </a:bodyPr>
          <a:lstStyle/>
          <a:p>
            <a:pPr eaLnBrk="1" hangingPunct="1"/>
            <a:r>
              <a:rPr lang="es-MX" altLang="en-US" sz="3600" b="1" dirty="0">
                <a:solidFill>
                  <a:srgbClr val="000066"/>
                </a:solidFill>
                <a:latin typeface="+mn-lt"/>
              </a:rPr>
              <a:t>¿Cuáles son las posibles fuentes de plomo?</a:t>
            </a:r>
          </a:p>
        </p:txBody>
      </p:sp>
      <p:sp>
        <p:nvSpPr>
          <p:cNvPr id="29699" name="Rectangle 3"/>
          <p:cNvSpPr>
            <a:spLocks noGrp="1" noChangeArrowheads="1"/>
          </p:cNvSpPr>
          <p:nvPr>
            <p:ph type="body" idx="1"/>
          </p:nvPr>
        </p:nvSpPr>
        <p:spPr>
          <a:xfrm>
            <a:off x="2094663" y="1523305"/>
            <a:ext cx="8002675" cy="4305995"/>
          </a:xfrm>
          <a:ln>
            <a:noFill/>
          </a:ln>
        </p:spPr>
        <p:txBody>
          <a:bodyPr>
            <a:normAutofit fontScale="92500"/>
          </a:bodyPr>
          <a:lstStyle/>
          <a:p>
            <a:pPr eaLnBrk="1" hangingPunct="1">
              <a:spcAft>
                <a:spcPct val="30000"/>
              </a:spcAft>
              <a:defRPr/>
            </a:pPr>
            <a:r>
              <a:rPr lang="es-MX" altLang="en-US" dirty="0">
                <a:latin typeface="Calibri" panose="020F0502020204030204" pitchFamily="34" charset="0"/>
              </a:rPr>
              <a:t>Pintura con base de plomo en casas construidas antes del 1978.</a:t>
            </a:r>
          </a:p>
          <a:p>
            <a:pPr eaLnBrk="1" hangingPunct="1">
              <a:spcAft>
                <a:spcPct val="30000"/>
              </a:spcAft>
              <a:defRPr/>
            </a:pPr>
            <a:r>
              <a:rPr lang="es-MX" altLang="en-US" dirty="0">
                <a:latin typeface="Calibri" panose="020F0502020204030204" pitchFamily="34" charset="0"/>
              </a:rPr>
              <a:t>Pintura que se despega, agrieta, astilla, o crea polvo* en casas construidas antes del 1978.</a:t>
            </a:r>
          </a:p>
          <a:p>
            <a:pPr eaLnBrk="1" hangingPunct="1">
              <a:spcAft>
                <a:spcPct val="30000"/>
              </a:spcAft>
              <a:defRPr/>
            </a:pPr>
            <a:r>
              <a:rPr lang="es-MX" altLang="en-US" dirty="0">
                <a:latin typeface="Calibri" panose="020F0502020204030204" pitchFamily="34" charset="0"/>
              </a:rPr>
              <a:t>Persianas chicas de vinil</a:t>
            </a:r>
          </a:p>
          <a:p>
            <a:pPr>
              <a:spcAft>
                <a:spcPct val="30000"/>
              </a:spcAft>
              <a:defRPr/>
            </a:pPr>
            <a:r>
              <a:rPr lang="es-MX" altLang="en-US" dirty="0">
                <a:latin typeface="Calibri" panose="020F0502020204030204" pitchFamily="34" charset="0"/>
              </a:rPr>
              <a:t>Tierra suelta, césped artificial viejo, mantillo de goma, superficies artificiales</a:t>
            </a:r>
          </a:p>
          <a:p>
            <a:pPr marL="0" indent="0">
              <a:spcAft>
                <a:spcPct val="30000"/>
              </a:spcAft>
              <a:buNone/>
              <a:defRPr/>
            </a:pPr>
            <a:endParaRPr lang="es-MX" altLang="en-US" dirty="0">
              <a:latin typeface="Calibri" panose="020F0502020204030204" pitchFamily="34" charset="0"/>
            </a:endParaRPr>
          </a:p>
        </p:txBody>
      </p:sp>
    </p:spTree>
    <p:custDataLst>
      <p:tags r:id="rId1"/>
    </p:custDataLst>
    <p:extLst>
      <p:ext uri="{BB962C8B-B14F-4D97-AF65-F5344CB8AC3E}">
        <p14:creationId xmlns:p14="http://schemas.microsoft.com/office/powerpoint/2010/main" val="2912678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2057400" y="430214"/>
            <a:ext cx="8229600" cy="1139825"/>
          </a:xfrm>
        </p:spPr>
        <p:txBody>
          <a:bodyPr>
            <a:noAutofit/>
          </a:bodyPr>
          <a:lstStyle/>
          <a:p>
            <a:pPr eaLnBrk="1" hangingPunct="1"/>
            <a:r>
              <a:rPr lang="es-MX" altLang="en-US" sz="3600" b="1" dirty="0">
                <a:solidFill>
                  <a:srgbClr val="000066"/>
                </a:solidFill>
              </a:rPr>
              <a:t>Más fuentes de plomo</a:t>
            </a:r>
          </a:p>
        </p:txBody>
      </p:sp>
      <p:sp>
        <p:nvSpPr>
          <p:cNvPr id="16389" name="Rectangle 3"/>
          <p:cNvSpPr>
            <a:spLocks noGrp="1" noChangeArrowheads="1"/>
          </p:cNvSpPr>
          <p:nvPr>
            <p:ph type="body" idx="1"/>
          </p:nvPr>
        </p:nvSpPr>
        <p:spPr>
          <a:xfrm>
            <a:off x="2057400" y="1623219"/>
            <a:ext cx="8153400" cy="4572000"/>
          </a:xfrm>
        </p:spPr>
        <p:txBody>
          <a:bodyPr>
            <a:normAutofit fontScale="92500" lnSpcReduction="10000"/>
          </a:bodyPr>
          <a:lstStyle/>
          <a:p>
            <a:pPr eaLnBrk="1" hangingPunct="1"/>
            <a:r>
              <a:rPr lang="es-MX" altLang="en-US" dirty="0">
                <a:latin typeface="Calibri" panose="020F0502020204030204" pitchFamily="34" charset="0"/>
              </a:rPr>
              <a:t>Agua de pozo o agua que corre atreves de pipas que contienen plomo </a:t>
            </a:r>
          </a:p>
          <a:p>
            <a:pPr eaLnBrk="1" hangingPunct="1"/>
            <a:r>
              <a:rPr lang="es-MX" altLang="en-US" dirty="0">
                <a:latin typeface="Calibri" panose="020F0502020204030204" pitchFamily="34" charset="0"/>
              </a:rPr>
              <a:t>Juguetes, especialmente los viejos, pintados, de plástico, vinil, o importados</a:t>
            </a:r>
          </a:p>
          <a:p>
            <a:pPr eaLnBrk="1" hangingPunct="1"/>
            <a:r>
              <a:rPr lang="es-MX" altLang="en-US" dirty="0">
                <a:latin typeface="Calibri" panose="020F0502020204030204" pitchFamily="34" charset="0"/>
              </a:rPr>
              <a:t>Algunas comidas importadas, incluyendo el dulce, especias, y condimentos </a:t>
            </a:r>
          </a:p>
          <a:p>
            <a:pPr eaLnBrk="1" hangingPunct="1"/>
            <a:r>
              <a:rPr lang="es-MX" altLang="en-US" dirty="0">
                <a:latin typeface="Calibri" panose="020F0502020204030204" pitchFamily="34" charset="0"/>
              </a:rPr>
              <a:t>Algunos remedios caseros, maquillaje, y joyas </a:t>
            </a:r>
          </a:p>
          <a:p>
            <a:pPr eaLnBrk="1" hangingPunct="1"/>
            <a:r>
              <a:rPr lang="es-MX" altLang="en-US" dirty="0">
                <a:latin typeface="Calibri" panose="020F0502020204030204" pitchFamily="34" charset="0"/>
              </a:rPr>
              <a:t>Posiblemente la cerámica echa a mano o importada, incluyendo trastes y envases para el agua</a:t>
            </a:r>
          </a:p>
        </p:txBody>
      </p:sp>
    </p:spTree>
    <p:custDataLst>
      <p:tags r:id="rId1"/>
    </p:custDataLst>
    <p:extLst>
      <p:ext uri="{BB962C8B-B14F-4D97-AF65-F5344CB8AC3E}">
        <p14:creationId xmlns:p14="http://schemas.microsoft.com/office/powerpoint/2010/main" val="40079775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6"/>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9C81E5D0-B06C-4BFF-9C96-B2E358C411E5}" type="slidenum">
              <a:rPr lang="en-US" altLang="en-US" sz="1000"/>
              <a:pPr>
                <a:spcBef>
                  <a:spcPct val="0"/>
                </a:spcBef>
                <a:buClrTx/>
                <a:buSzTx/>
                <a:buFontTx/>
                <a:buNone/>
              </a:pPr>
              <a:t>67</a:t>
            </a:fld>
            <a:endParaRPr lang="en-US" altLang="en-US" sz="1000"/>
          </a:p>
        </p:txBody>
      </p:sp>
      <p:sp>
        <p:nvSpPr>
          <p:cNvPr id="31747" name="Rectangle 3"/>
          <p:cNvSpPr>
            <a:spLocks noGrp="1" noChangeArrowheads="1"/>
          </p:cNvSpPr>
          <p:nvPr>
            <p:ph type="body" sz="half" idx="1"/>
          </p:nvPr>
        </p:nvSpPr>
        <p:spPr>
          <a:xfrm>
            <a:off x="1981200" y="1417639"/>
            <a:ext cx="7818120" cy="4530725"/>
          </a:xfrm>
        </p:spPr>
        <p:txBody>
          <a:bodyPr/>
          <a:lstStyle/>
          <a:p>
            <a:pPr eaLnBrk="1" hangingPunct="1">
              <a:defRPr/>
            </a:pPr>
            <a:r>
              <a:rPr lang="es-MX" altLang="en-US" dirty="0">
                <a:latin typeface="Calibri" panose="020F0502020204030204" pitchFamily="34" charset="0"/>
              </a:rPr>
              <a:t>El plomo se puede encontrar en la ropa y los zapatos de los adultos que son expuestos al plomo en el ambiente de su trabajo</a:t>
            </a:r>
          </a:p>
          <a:p>
            <a:pPr eaLnBrk="1" hangingPunct="1">
              <a:defRPr/>
            </a:pPr>
            <a:r>
              <a:rPr lang="es-MX" altLang="en-US" dirty="0">
                <a:latin typeface="Calibri" panose="020F0502020204030204" pitchFamily="34" charset="0"/>
              </a:rPr>
              <a:t>Algunos pasatiempos como haciendo vidrieras (soldadura de plomo), la casería o campos de tiros (balas de plomo), pescaría (sumidero de plomo)</a:t>
            </a:r>
          </a:p>
          <a:p>
            <a:pPr eaLnBrk="1" hangingPunct="1">
              <a:defRPr/>
            </a:pPr>
            <a:r>
              <a:rPr lang="es-MX" altLang="en-US" dirty="0">
                <a:latin typeface="Calibri" panose="020F0502020204030204" pitchFamily="34" charset="0"/>
              </a:rPr>
              <a:t>Propiedades cercas de carreteras de alto tráfico y algunas áreas industriales</a:t>
            </a:r>
          </a:p>
        </p:txBody>
      </p:sp>
      <p:sp>
        <p:nvSpPr>
          <p:cNvPr id="2" name="Title 1"/>
          <p:cNvSpPr>
            <a:spLocks noGrp="1"/>
          </p:cNvSpPr>
          <p:nvPr>
            <p:ph type="title"/>
          </p:nvPr>
        </p:nvSpPr>
        <p:spPr/>
        <p:txBody>
          <a:bodyPr>
            <a:normAutofit/>
          </a:bodyPr>
          <a:lstStyle/>
          <a:p>
            <a:r>
              <a:rPr lang="es-MX" altLang="en-US" sz="3600" b="1" dirty="0">
                <a:solidFill>
                  <a:srgbClr val="000066"/>
                </a:solidFill>
              </a:rPr>
              <a:t>Más fuentes de plomo</a:t>
            </a:r>
            <a:endParaRPr lang="en-US" sz="3600" dirty="0"/>
          </a:p>
        </p:txBody>
      </p:sp>
    </p:spTree>
    <p:custDataLst>
      <p:tags r:id="rId1"/>
    </p:custDataLst>
    <p:extLst>
      <p:ext uri="{BB962C8B-B14F-4D97-AF65-F5344CB8AC3E}">
        <p14:creationId xmlns:p14="http://schemas.microsoft.com/office/powerpoint/2010/main" val="9626012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1949304" y="344401"/>
            <a:ext cx="8253884" cy="1139825"/>
          </a:xfrm>
        </p:spPr>
        <p:txBody>
          <a:bodyPr>
            <a:normAutofit fontScale="90000"/>
          </a:bodyPr>
          <a:lstStyle/>
          <a:p>
            <a:pPr eaLnBrk="1" hangingPunct="1"/>
            <a:r>
              <a:rPr lang="es-MX" altLang="en-US" sz="4000" b="1" dirty="0">
                <a:solidFill>
                  <a:srgbClr val="000066"/>
                </a:solidFill>
                <a:latin typeface="+mn-lt"/>
              </a:rPr>
              <a:t>¿Qué pueden hacer las proveedoras de cuidado infantil?</a:t>
            </a:r>
          </a:p>
        </p:txBody>
      </p:sp>
      <p:sp>
        <p:nvSpPr>
          <p:cNvPr id="33795" name="Rectangle 3"/>
          <p:cNvSpPr>
            <a:spLocks noGrp="1" noChangeArrowheads="1"/>
          </p:cNvSpPr>
          <p:nvPr>
            <p:ph type="body" idx="1"/>
          </p:nvPr>
        </p:nvSpPr>
        <p:spPr>
          <a:xfrm>
            <a:off x="2342446" y="1737594"/>
            <a:ext cx="7467600" cy="3382812"/>
          </a:xfrm>
        </p:spPr>
        <p:txBody>
          <a:bodyPr>
            <a:normAutofit fontScale="85000" lnSpcReduction="20000"/>
          </a:bodyPr>
          <a:lstStyle/>
          <a:p>
            <a:pPr marL="568325" indent="-568325">
              <a:defRPr/>
            </a:pPr>
            <a:r>
              <a:rPr lang="es-MX" altLang="en-US" dirty="0">
                <a:latin typeface="Calibri" panose="020F0502020204030204" pitchFamily="34" charset="0"/>
              </a:rPr>
              <a:t>Educar a los padres sobre el envenenamiento por el plomo</a:t>
            </a:r>
          </a:p>
          <a:p>
            <a:pPr marL="568325" indent="-568325">
              <a:defRPr/>
            </a:pPr>
            <a:r>
              <a:rPr lang="es-MX" altLang="en-US" dirty="0">
                <a:latin typeface="Calibri" panose="020F0502020204030204" pitchFamily="34" charset="0"/>
              </a:rPr>
              <a:t>Motivar a los padres a que lleven a sus hijos a hacerse un examen médico para el plomo </a:t>
            </a:r>
          </a:p>
          <a:p>
            <a:pPr marL="568325" indent="-568325">
              <a:defRPr/>
            </a:pPr>
            <a:r>
              <a:rPr lang="es-MX" altLang="en-US" dirty="0">
                <a:latin typeface="Calibri" panose="020F0502020204030204" pitchFamily="34" charset="0"/>
              </a:rPr>
              <a:t>Promover una buena nutrición</a:t>
            </a:r>
          </a:p>
          <a:p>
            <a:pPr marL="568325" indent="-568325">
              <a:defRPr/>
            </a:pPr>
            <a:r>
              <a:rPr lang="es-MX" altLang="en-US" dirty="0">
                <a:latin typeface="Calibri" panose="020F0502020204030204" pitchFamily="34" charset="0"/>
              </a:rPr>
              <a:t>Reducir la exposición del plomo a su ambiente</a:t>
            </a:r>
          </a:p>
          <a:p>
            <a:pPr marL="568325" indent="-568325">
              <a:defRPr/>
            </a:pPr>
            <a:r>
              <a:rPr lang="es-MX" altLang="en-US" dirty="0">
                <a:latin typeface="Calibri" panose="020F0502020204030204" pitchFamily="34" charset="0"/>
              </a:rPr>
              <a:t>Remover o limpiar los zapatos que se usan adentro</a:t>
            </a:r>
          </a:p>
        </p:txBody>
      </p:sp>
    </p:spTree>
    <p:custDataLst>
      <p:tags r:id="rId1"/>
    </p:custDataLst>
    <p:extLst>
      <p:ext uri="{BB962C8B-B14F-4D97-AF65-F5344CB8AC3E}">
        <p14:creationId xmlns:p14="http://schemas.microsoft.com/office/powerpoint/2010/main" val="32821700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676400" y="152400"/>
            <a:ext cx="6038850" cy="4701676"/>
          </a:xfrm>
          <a:prstGeom prst="rect">
            <a:avLst/>
          </a:prstGeom>
          <a:ln>
            <a:solidFill>
              <a:schemeClr val="accent1"/>
            </a:solidFill>
          </a:ln>
        </p:spPr>
      </p:pic>
      <p:pic>
        <p:nvPicPr>
          <p:cNvPr id="2" name="Picture 1"/>
          <p:cNvPicPr>
            <a:picLocks noChangeAspect="1"/>
          </p:cNvPicPr>
          <p:nvPr/>
        </p:nvPicPr>
        <p:blipFill>
          <a:blip r:embed="rId5"/>
          <a:stretch>
            <a:fillRect/>
          </a:stretch>
        </p:blipFill>
        <p:spPr>
          <a:xfrm>
            <a:off x="3810000" y="867258"/>
            <a:ext cx="6705600" cy="5109333"/>
          </a:xfrm>
          <a:prstGeom prst="rect">
            <a:avLst/>
          </a:prstGeom>
          <a:ln>
            <a:solidFill>
              <a:schemeClr val="accent1"/>
            </a:solidFill>
          </a:ln>
        </p:spPr>
      </p:pic>
      <p:sp>
        <p:nvSpPr>
          <p:cNvPr id="3" name="Rectangle 2"/>
          <p:cNvSpPr/>
          <p:nvPr/>
        </p:nvSpPr>
        <p:spPr>
          <a:xfrm>
            <a:off x="2619375" y="5976591"/>
            <a:ext cx="7010400" cy="369332"/>
          </a:xfrm>
          <a:prstGeom prst="rect">
            <a:avLst/>
          </a:prstGeom>
        </p:spPr>
        <p:txBody>
          <a:bodyPr wrap="square">
            <a:spAutoFit/>
          </a:bodyPr>
          <a:lstStyle/>
          <a:p>
            <a:r>
              <a:rPr lang="en-US" dirty="0">
                <a:hlinkClick r:id="rId6"/>
              </a:rPr>
              <a:t>https://www.cdss.ca.gov/cdssweb/entres/forms/spanish/PUB515_SP.pdf</a:t>
            </a:r>
            <a:endParaRPr lang="en-US" dirty="0"/>
          </a:p>
        </p:txBody>
      </p:sp>
    </p:spTree>
    <p:custDataLst>
      <p:tags r:id="rId1"/>
    </p:custDataLst>
    <p:extLst>
      <p:ext uri="{BB962C8B-B14F-4D97-AF65-F5344CB8AC3E}">
        <p14:creationId xmlns:p14="http://schemas.microsoft.com/office/powerpoint/2010/main" val="1238116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s-MX" sz="3600" dirty="0">
                <a:latin typeface="Arial" panose="020B0604020202020204" pitchFamily="34" charset="0"/>
                <a:cs typeface="Arial" panose="020B0604020202020204" pitchFamily="34" charset="0"/>
              </a:rPr>
              <a:t>Bebés móviles (6 a 12 meses)</a:t>
            </a:r>
          </a:p>
        </p:txBody>
      </p:sp>
      <p:sp>
        <p:nvSpPr>
          <p:cNvPr id="3" name="Text Placeholder 2">
            <a:extLst>
              <a:ext uri="{FF2B5EF4-FFF2-40B4-BE49-F238E27FC236}">
                <a16:creationId xmlns:a16="http://schemas.microsoft.com/office/drawing/2014/main" id="{D3778BAF-4449-4875-A8C0-7B60957728A3}"/>
              </a:ext>
            </a:extLst>
          </p:cNvPr>
          <p:cNvSpPr>
            <a:spLocks noGrp="1"/>
          </p:cNvSpPr>
          <p:nvPr>
            <p:ph type="body" idx="1"/>
          </p:nvPr>
        </p:nvSpPr>
        <p:spPr>
          <a:xfrm>
            <a:off x="936278" y="1452563"/>
            <a:ext cx="5386917" cy="639762"/>
          </a:xfrm>
        </p:spPr>
        <p:txBody>
          <a:bodyPr>
            <a:normAutofit/>
          </a:bodyPr>
          <a:lstStyle/>
          <a:p>
            <a:r>
              <a:rPr lang="es-MX" sz="2800" dirty="0">
                <a:latin typeface="Arial" panose="020B0604020202020204" pitchFamily="34" charset="0"/>
                <a:cs typeface="Arial" panose="020B0604020202020204" pitchFamily="34" charset="0"/>
              </a:rPr>
              <a:t>Características </a:t>
            </a:r>
          </a:p>
        </p:txBody>
      </p:sp>
      <p:pic>
        <p:nvPicPr>
          <p:cNvPr id="9" name="Picture 8">
            <a:extLst>
              <a:ext uri="{FF2B5EF4-FFF2-40B4-BE49-F238E27FC236}">
                <a16:creationId xmlns:a16="http://schemas.microsoft.com/office/drawing/2014/main" id="{981CB649-ACF1-4CB1-9E13-B13B0BC25A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37" t="8315" r="6392" b="17528"/>
          <a:stretch/>
        </p:blipFill>
        <p:spPr>
          <a:xfrm>
            <a:off x="4267200" y="2276566"/>
            <a:ext cx="3657600" cy="3795622"/>
          </a:xfrm>
          <a:prstGeom prst="rect">
            <a:avLst/>
          </a:prstGeom>
        </p:spPr>
      </p:pic>
      <p:sp>
        <p:nvSpPr>
          <p:cNvPr id="4" name="Content Placeholder 3">
            <a:extLst>
              <a:ext uri="{FF2B5EF4-FFF2-40B4-BE49-F238E27FC236}">
                <a16:creationId xmlns:a16="http://schemas.microsoft.com/office/drawing/2014/main" id="{66E43666-87A3-4B51-B4FF-A580207A9FA9}"/>
              </a:ext>
            </a:extLst>
          </p:cNvPr>
          <p:cNvSpPr>
            <a:spLocks noGrp="1"/>
          </p:cNvSpPr>
          <p:nvPr>
            <p:ph sz="half" idx="2"/>
          </p:nvPr>
        </p:nvSpPr>
        <p:spPr>
          <a:xfrm>
            <a:off x="377123" y="2120900"/>
            <a:ext cx="4880677" cy="3517900"/>
          </a:xfrm>
        </p:spPr>
        <p:txBody>
          <a:bodyPr>
            <a:normAutofit fontScale="85000" lnSpcReduction="20000"/>
          </a:bodyPr>
          <a:lstStyle/>
          <a:p>
            <a:r>
              <a:rPr lang="es-ES" dirty="0">
                <a:latin typeface="Arial" panose="020B0604020202020204" pitchFamily="34" charset="0"/>
                <a:cs typeface="Arial" panose="020B0604020202020204" pitchFamily="34" charset="0"/>
              </a:rPr>
              <a:t>Se sienta con apoyo mínimo o </a:t>
            </a:r>
            <a:r>
              <a:rPr lang="es-ES" dirty="0" err="1">
                <a:latin typeface="Arial" panose="020B0604020202020204" pitchFamily="34" charset="0"/>
                <a:cs typeface="Arial" panose="020B0604020202020204" pitchFamily="34" charset="0"/>
              </a:rPr>
              <a:t>o</a:t>
            </a:r>
            <a:r>
              <a:rPr lang="es-ES" dirty="0">
                <a:latin typeface="Arial" panose="020B0604020202020204" pitchFamily="34" charset="0"/>
                <a:cs typeface="Arial" panose="020B0604020202020204" pitchFamily="34" charset="0"/>
              </a:rPr>
              <a:t> sin apoyo</a:t>
            </a:r>
          </a:p>
          <a:p>
            <a:r>
              <a:rPr lang="es-ES" dirty="0">
                <a:latin typeface="Arial" panose="020B0604020202020204" pitchFamily="34" charset="0"/>
                <a:cs typeface="Arial" panose="020B0604020202020204" pitchFamily="34" charset="0"/>
              </a:rPr>
              <a:t>Juega con las manos abiertas</a:t>
            </a:r>
          </a:p>
          <a:p>
            <a:r>
              <a:rPr lang="es-ES" dirty="0">
                <a:latin typeface="Arial" panose="020B0604020202020204" pitchFamily="34" charset="0"/>
                <a:cs typeface="Arial" panose="020B0604020202020204" pitchFamily="34" charset="0"/>
              </a:rPr>
              <a:t>Alcanza objetos</a:t>
            </a:r>
          </a:p>
          <a:p>
            <a:r>
              <a:rPr lang="es-ES" dirty="0">
                <a:latin typeface="Arial" panose="020B0604020202020204" pitchFamily="34" charset="0"/>
                <a:cs typeface="Arial" panose="020B0604020202020204" pitchFamily="34" charset="0"/>
              </a:rPr>
              <a:t>Lleva los juguetes u objetos a la boca </a:t>
            </a:r>
          </a:p>
          <a:p>
            <a:r>
              <a:rPr lang="es-ES" dirty="0">
                <a:latin typeface="Arial" panose="020B0604020202020204" pitchFamily="34" charset="0"/>
                <a:cs typeface="Arial" panose="020B0604020202020204" pitchFamily="34" charset="0"/>
              </a:rPr>
              <a:t>Quiere explorar y jugar afuera</a:t>
            </a:r>
          </a:p>
          <a:p>
            <a:r>
              <a:rPr lang="es-ES" dirty="0">
                <a:latin typeface="Arial" panose="020B0604020202020204" pitchFamily="34" charset="0"/>
                <a:cs typeface="Arial" panose="020B0604020202020204" pitchFamily="34" charset="0"/>
              </a:rPr>
              <a:t>Imita a niños mayores/adultos</a:t>
            </a:r>
          </a:p>
          <a:p>
            <a:r>
              <a:rPr lang="es-ES" dirty="0">
                <a:latin typeface="Arial" panose="020B0604020202020204" pitchFamily="34" charset="0"/>
                <a:cs typeface="Arial" panose="020B0604020202020204" pitchFamily="34" charset="0"/>
              </a:rPr>
              <a:t>Empieza a comer comida de mesa</a:t>
            </a:r>
          </a:p>
          <a:p>
            <a:r>
              <a:rPr lang="es-ES" dirty="0">
                <a:latin typeface="Arial" panose="020B0604020202020204" pitchFamily="34" charset="0"/>
                <a:cs typeface="Arial" panose="020B0604020202020204" pitchFamily="34" charset="0"/>
              </a:rPr>
              <a:t>Son curiosos: quieren probar, tocar, sacudir</a:t>
            </a:r>
          </a:p>
          <a:p>
            <a:r>
              <a:rPr lang="es-ES" dirty="0">
                <a:latin typeface="Arial" panose="020B0604020202020204" pitchFamily="34" charset="0"/>
                <a:cs typeface="Arial" panose="020B0604020202020204" pitchFamily="34" charset="0"/>
              </a:rPr>
              <a:t>Cada vez más móvil: gatea, navega, camina</a:t>
            </a:r>
            <a:endParaRPr lang="en-US" dirty="0"/>
          </a:p>
        </p:txBody>
      </p:sp>
      <p:sp>
        <p:nvSpPr>
          <p:cNvPr id="5" name="Text Placeholder 4">
            <a:extLst>
              <a:ext uri="{FF2B5EF4-FFF2-40B4-BE49-F238E27FC236}">
                <a16:creationId xmlns:a16="http://schemas.microsoft.com/office/drawing/2014/main" id="{9F377113-FA39-4BAB-8081-D97FB97CBC79}"/>
              </a:ext>
            </a:extLst>
          </p:cNvPr>
          <p:cNvSpPr>
            <a:spLocks noGrp="1"/>
          </p:cNvSpPr>
          <p:nvPr>
            <p:ph type="body" sz="quarter" idx="3"/>
          </p:nvPr>
        </p:nvSpPr>
        <p:spPr>
          <a:xfrm>
            <a:off x="7249870" y="1449388"/>
            <a:ext cx="4246033" cy="639762"/>
          </a:xfrm>
        </p:spPr>
        <p:txBody>
          <a:bodyPr>
            <a:normAutofit/>
          </a:bodyPr>
          <a:lstStyle/>
          <a:p>
            <a:r>
              <a:rPr lang="es-MX" sz="2800" dirty="0">
                <a:latin typeface="Arial" panose="020B0604020202020204" pitchFamily="34" charset="0"/>
                <a:cs typeface="Arial" panose="020B0604020202020204" pitchFamily="34" charset="0"/>
              </a:rPr>
              <a:t>Tipo de lesiones</a:t>
            </a:r>
          </a:p>
        </p:txBody>
      </p:sp>
      <p:sp>
        <p:nvSpPr>
          <p:cNvPr id="6" name="Content Placeholder 5">
            <a:extLst>
              <a:ext uri="{FF2B5EF4-FFF2-40B4-BE49-F238E27FC236}">
                <a16:creationId xmlns:a16="http://schemas.microsoft.com/office/drawing/2014/main" id="{493BBAB3-C255-472D-8F0C-8D6E18618205}"/>
              </a:ext>
            </a:extLst>
          </p:cNvPr>
          <p:cNvSpPr>
            <a:spLocks noGrp="1"/>
          </p:cNvSpPr>
          <p:nvPr>
            <p:ph sz="quarter" idx="4"/>
          </p:nvPr>
        </p:nvSpPr>
        <p:spPr>
          <a:xfrm>
            <a:off x="7260167" y="2107456"/>
            <a:ext cx="4322233" cy="3795621"/>
          </a:xfrm>
        </p:spPr>
        <p:txBody>
          <a:bodyPr>
            <a:noAutofit/>
          </a:bodyPr>
          <a:lstStyle/>
          <a:p>
            <a:r>
              <a:rPr lang="es-ES" sz="2000" dirty="0">
                <a:latin typeface="Arial" panose="020B0604020202020204" pitchFamily="34" charset="0"/>
                <a:cs typeface="Arial" panose="020B0604020202020204" pitchFamily="34" charset="0"/>
              </a:rPr>
              <a:t>Lesiones de ocupantes de vehículos</a:t>
            </a:r>
          </a:p>
          <a:p>
            <a:r>
              <a:rPr lang="es-ES" sz="2000" dirty="0">
                <a:latin typeface="Arial" panose="020B0604020202020204" pitchFamily="34" charset="0"/>
                <a:cs typeface="Arial" panose="020B0604020202020204" pitchFamily="34" charset="0"/>
              </a:rPr>
              <a:t>Caídas</a:t>
            </a:r>
          </a:p>
          <a:p>
            <a:r>
              <a:rPr lang="es-ES" sz="2000" dirty="0">
                <a:latin typeface="Arial" panose="020B0604020202020204" pitchFamily="34" charset="0"/>
                <a:cs typeface="Arial" panose="020B0604020202020204" pitchFamily="34" charset="0"/>
              </a:rPr>
              <a:t>Quemaduras</a:t>
            </a:r>
          </a:p>
          <a:p>
            <a:r>
              <a:rPr lang="es-ES" sz="2000" dirty="0">
                <a:latin typeface="Arial" panose="020B0604020202020204" pitchFamily="34" charset="0"/>
                <a:cs typeface="Arial" panose="020B0604020202020204" pitchFamily="34" charset="0"/>
              </a:rPr>
              <a:t>Asfixia/atragantamiento</a:t>
            </a:r>
          </a:p>
          <a:p>
            <a:r>
              <a:rPr lang="es-ES" sz="2000" dirty="0">
                <a:latin typeface="Arial" panose="020B0604020202020204" pitchFamily="34" charset="0"/>
                <a:cs typeface="Arial" panose="020B0604020202020204" pitchFamily="34" charset="0"/>
              </a:rPr>
              <a:t>Muerte súbita y otras muertes infantiles relacionadas con el sueño</a:t>
            </a:r>
          </a:p>
          <a:p>
            <a:r>
              <a:rPr lang="es-ES" sz="2000" dirty="0">
                <a:latin typeface="Arial" panose="020B0604020202020204" pitchFamily="34" charset="0"/>
                <a:cs typeface="Arial" panose="020B0604020202020204" pitchFamily="34" charset="0"/>
              </a:rPr>
              <a:t>Síndrome del bebé sacudido</a:t>
            </a:r>
          </a:p>
          <a:p>
            <a:r>
              <a:rPr lang="es-ES" sz="2000" dirty="0">
                <a:latin typeface="Arial" panose="020B0604020202020204" pitchFamily="34" charset="0"/>
                <a:cs typeface="Arial" panose="020B0604020202020204" pitchFamily="34" charset="0"/>
              </a:rPr>
              <a:t>Lesión relacionada con el calor</a:t>
            </a:r>
          </a:p>
          <a:p>
            <a:r>
              <a:rPr lang="es-ES" sz="2000" dirty="0">
                <a:latin typeface="Arial" panose="020B0604020202020204" pitchFamily="34" charset="0"/>
                <a:cs typeface="Arial" panose="020B0604020202020204" pitchFamily="34" charset="0"/>
              </a:rPr>
              <a:t>Ahogo</a:t>
            </a:r>
            <a:endParaRPr lang="en-US"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02894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1981200" y="286361"/>
            <a:ext cx="8229600" cy="1143000"/>
          </a:xfrm>
        </p:spPr>
        <p:txBody>
          <a:bodyPr>
            <a:normAutofit/>
          </a:bodyPr>
          <a:lstStyle/>
          <a:p>
            <a:pPr eaLnBrk="1" hangingPunct="1"/>
            <a:r>
              <a:rPr lang="es-MX" altLang="en-US" sz="3600" b="1" dirty="0">
                <a:solidFill>
                  <a:srgbClr val="000066"/>
                </a:solidFill>
                <a:latin typeface="+mn-lt"/>
              </a:rPr>
              <a:t>Reducir la exposición ambiental</a:t>
            </a:r>
          </a:p>
        </p:txBody>
      </p:sp>
      <p:pic>
        <p:nvPicPr>
          <p:cNvPr id="25605" name="Picture 6" descr="graphics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871" y="4794250"/>
            <a:ext cx="2882900" cy="1562100"/>
          </a:xfrm>
          <a:prstGeom prst="rect">
            <a:avLst/>
          </a:prstGeom>
          <a:noFill/>
          <a:ln>
            <a:noFill/>
          </a:ln>
          <a:scene3d>
            <a:camera prst="orthographicFront">
              <a:rot lat="0" lon="20099993"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noChangeArrowheads="1"/>
          </p:cNvSpPr>
          <p:nvPr>
            <p:ph type="body" idx="1"/>
          </p:nvPr>
        </p:nvSpPr>
        <p:spPr>
          <a:xfrm>
            <a:off x="2209800" y="1417638"/>
            <a:ext cx="8001000" cy="4648200"/>
          </a:xfrm>
        </p:spPr>
        <p:txBody>
          <a:bodyPr>
            <a:normAutofit fontScale="85000" lnSpcReduction="20000"/>
          </a:bodyPr>
          <a:lstStyle/>
          <a:p>
            <a:pPr>
              <a:spcAft>
                <a:spcPts val="600"/>
              </a:spcAft>
              <a:defRPr/>
            </a:pPr>
            <a:r>
              <a:rPr lang="es-MX" altLang="en-US" sz="3000" dirty="0">
                <a:latin typeface="Calibri" panose="020F0502020204030204" pitchFamily="34" charset="0"/>
              </a:rPr>
              <a:t>Lavar los juguetes regularmente, especialmente los juguetes y chupones que normalmente son llevados a la boca.</a:t>
            </a:r>
          </a:p>
          <a:p>
            <a:pPr>
              <a:spcAft>
                <a:spcPts val="600"/>
              </a:spcAft>
              <a:defRPr/>
            </a:pPr>
            <a:r>
              <a:rPr lang="es-MX" altLang="en-US" sz="3000" dirty="0">
                <a:latin typeface="Calibri" panose="020F0502020204030204" pitchFamily="34" charset="0"/>
              </a:rPr>
              <a:t>Revisar que los juguetes, muebles, y equipo no tengan pintura agrietada.</a:t>
            </a:r>
          </a:p>
          <a:p>
            <a:pPr>
              <a:spcAft>
                <a:spcPts val="600"/>
              </a:spcAft>
              <a:defRPr/>
            </a:pPr>
            <a:r>
              <a:rPr lang="es-MX" altLang="en-US" sz="3000" dirty="0">
                <a:latin typeface="Calibri" panose="020F0502020204030204" pitchFamily="34" charset="0"/>
              </a:rPr>
              <a:t>No use útiles, equipo, juguetes viejos, o juguetes importados, a menos que sepa que están libres de plomo. </a:t>
            </a:r>
          </a:p>
          <a:p>
            <a:pPr>
              <a:spcAft>
                <a:spcPts val="600"/>
              </a:spcAft>
              <a:defRPr/>
            </a:pPr>
            <a:r>
              <a:rPr lang="es-MX" altLang="en-US" sz="3000" dirty="0">
                <a:latin typeface="Calibri" panose="020F0502020204030204" pitchFamily="34" charset="0"/>
              </a:rPr>
              <a:t>Revise CPSC para información sobre juguetes retirados: </a:t>
            </a:r>
            <a:r>
              <a:rPr lang="es-MX" altLang="en-US" sz="3000" dirty="0">
                <a:latin typeface="Calibri" panose="020F0502020204030204" pitchFamily="34" charset="0"/>
                <a:hlinkClick r:id="rId4"/>
              </a:rPr>
              <a:t>www.cpsc.gov/Recalls/</a:t>
            </a:r>
            <a:endParaRPr lang="es-MX" altLang="en-US" sz="3000" dirty="0">
              <a:latin typeface="Calibri" panose="020F0502020204030204" pitchFamily="34" charset="0"/>
            </a:endParaRPr>
          </a:p>
          <a:p>
            <a:pPr marL="457200" lvl="1" indent="0">
              <a:buClr>
                <a:srgbClr val="000066"/>
              </a:buClr>
              <a:buNone/>
              <a:defRPr/>
            </a:pPr>
            <a:r>
              <a:rPr lang="es-MX" altLang="en-US" sz="3000" dirty="0">
                <a:latin typeface="Calibri" panose="020F0502020204030204" pitchFamily="34" charset="0"/>
              </a:rPr>
              <a:t>	</a:t>
            </a:r>
          </a:p>
          <a:p>
            <a:pPr marL="457200" lvl="1" indent="0">
              <a:buClr>
                <a:srgbClr val="000066"/>
              </a:buClr>
              <a:buNone/>
              <a:defRPr/>
            </a:pPr>
            <a:r>
              <a:rPr lang="es-MX" altLang="en-US" sz="3000" dirty="0">
                <a:latin typeface="Calibri" panose="020F0502020204030204" pitchFamily="34" charset="0"/>
              </a:rPr>
              <a:t>		</a:t>
            </a:r>
            <a:endParaRPr lang="es-MX" altLang="en-US" sz="36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29025973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981200" y="237620"/>
            <a:ext cx="8229600" cy="1139825"/>
          </a:xfrm>
        </p:spPr>
        <p:txBody>
          <a:bodyPr>
            <a:normAutofit/>
          </a:bodyPr>
          <a:lstStyle/>
          <a:p>
            <a:pPr eaLnBrk="1" hangingPunct="1"/>
            <a:r>
              <a:rPr lang="es-MX" altLang="en-US" sz="3600" b="1" dirty="0">
                <a:solidFill>
                  <a:srgbClr val="000066"/>
                </a:solidFill>
                <a:latin typeface="+mn-lt"/>
              </a:rPr>
              <a:t>Reducir la exposición ambiental</a:t>
            </a:r>
            <a:endParaRPr lang="en-US" altLang="en-US" sz="3600" dirty="0">
              <a:solidFill>
                <a:srgbClr val="000066"/>
              </a:solidFill>
              <a:latin typeface="Calibri" panose="020F0502020204030204" pitchFamily="34" charset="0"/>
              <a:cs typeface="Calibri" panose="020F0502020204030204" pitchFamily="34" charset="0"/>
            </a:endParaRPr>
          </a:p>
        </p:txBody>
      </p:sp>
      <p:sp>
        <p:nvSpPr>
          <p:cNvPr id="34819" name="Rectangle 3"/>
          <p:cNvSpPr>
            <a:spLocks noGrp="1" noChangeArrowheads="1"/>
          </p:cNvSpPr>
          <p:nvPr>
            <p:ph idx="1"/>
          </p:nvPr>
        </p:nvSpPr>
        <p:spPr>
          <a:xfrm>
            <a:off x="1981200" y="1640393"/>
            <a:ext cx="7939873" cy="4876800"/>
          </a:xfrm>
        </p:spPr>
        <p:txBody>
          <a:bodyPr>
            <a:normAutofit/>
          </a:bodyPr>
          <a:lstStyle/>
          <a:p>
            <a:pPr marL="0" indent="0">
              <a:lnSpc>
                <a:spcPct val="70000"/>
              </a:lnSpc>
              <a:spcBef>
                <a:spcPct val="0"/>
              </a:spcBef>
              <a:buNone/>
              <a:defRPr/>
            </a:pPr>
            <a:r>
              <a:rPr lang="es-MX" altLang="en-US" dirty="0">
                <a:latin typeface="Calibri" panose="020F0502020204030204" pitchFamily="34" charset="0"/>
              </a:rPr>
              <a:t>Inspeccione y corrija todas las fuentes de plomo, mensualmente*</a:t>
            </a:r>
          </a:p>
          <a:p>
            <a:pPr marL="0" indent="0">
              <a:lnSpc>
                <a:spcPct val="70000"/>
              </a:lnSpc>
              <a:spcBef>
                <a:spcPct val="0"/>
              </a:spcBef>
              <a:buNone/>
              <a:defRPr/>
            </a:pPr>
            <a:endParaRPr lang="es-MX" altLang="en-US" dirty="0">
              <a:latin typeface="Calibri" panose="020F0502020204030204" pitchFamily="34" charset="0"/>
            </a:endParaRPr>
          </a:p>
          <a:p>
            <a:pPr marL="0" indent="0">
              <a:lnSpc>
                <a:spcPct val="70000"/>
              </a:lnSpc>
              <a:spcBef>
                <a:spcPct val="0"/>
              </a:spcBef>
              <a:buNone/>
              <a:defRPr/>
            </a:pPr>
            <a:r>
              <a:rPr lang="es-MX" altLang="en-US" dirty="0">
                <a:latin typeface="Calibri" panose="020F0502020204030204" pitchFamily="34" charset="0"/>
              </a:rPr>
              <a:t>*En el libro curricular se encuentra una lista de revisión para la exposición al plomo</a:t>
            </a:r>
          </a:p>
        </p:txBody>
      </p:sp>
      <p:sp>
        <p:nvSpPr>
          <p:cNvPr id="21506" name="Slide Number Placeholder 5"/>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F44A79FC-57C6-41B2-A528-A01A8235A8A5}" type="slidenum">
              <a:rPr lang="en-US" altLang="en-US" sz="1000"/>
              <a:pPr>
                <a:spcBef>
                  <a:spcPct val="0"/>
                </a:spcBef>
                <a:buClrTx/>
                <a:buSzTx/>
                <a:buFontTx/>
                <a:buNone/>
              </a:pPr>
              <a:t>71</a:t>
            </a:fld>
            <a:endParaRPr lang="en-US" altLang="en-US" sz="1000"/>
          </a:p>
        </p:txBody>
      </p:sp>
      <p:pic>
        <p:nvPicPr>
          <p:cNvPr id="21509" name="Picture 4" descr="graphics 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191000"/>
            <a:ext cx="2858404" cy="182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385594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1D52D2-4747-4DD3-A9FB-16B20215E236}"/>
              </a:ext>
            </a:extLst>
          </p:cNvPr>
          <p:cNvSpPr>
            <a:spLocks noGrp="1"/>
          </p:cNvSpPr>
          <p:nvPr>
            <p:ph type="title"/>
          </p:nvPr>
        </p:nvSpPr>
        <p:spPr/>
        <p:txBody>
          <a:bodyPr>
            <a:normAutofit/>
          </a:bodyPr>
          <a:lstStyle/>
          <a:p>
            <a:r>
              <a:rPr lang="es-MX" altLang="en-US" sz="3600" b="1" dirty="0">
                <a:solidFill>
                  <a:srgbClr val="000066"/>
                </a:solidFill>
                <a:latin typeface="+mn-lt"/>
              </a:rPr>
              <a:t>Reducir la exposición ambiental</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C20EEA0-26CF-4F0D-BA31-CDFB4B188895}"/>
              </a:ext>
            </a:extLst>
          </p:cNvPr>
          <p:cNvSpPr>
            <a:spLocks noGrp="1"/>
          </p:cNvSpPr>
          <p:nvPr>
            <p:ph idx="1"/>
          </p:nvPr>
        </p:nvSpPr>
        <p:spPr/>
        <p:txBody>
          <a:bodyPr/>
          <a:lstStyle/>
          <a:p>
            <a:pPr>
              <a:spcAft>
                <a:spcPts val="600"/>
              </a:spcAft>
              <a:defRPr/>
            </a:pPr>
            <a:r>
              <a:rPr lang="es-MX" altLang="en-US" sz="2800" dirty="0">
                <a:latin typeface="Arial" panose="020B0604020202020204" pitchFamily="34" charset="0"/>
                <a:cs typeface="Arial" panose="020B0604020202020204" pitchFamily="34" charset="0"/>
              </a:rPr>
              <a:t>Lave los juguetes regularmente, especialmente los juguetes o chupones que se llevan a la boca.</a:t>
            </a:r>
          </a:p>
          <a:p>
            <a:pPr>
              <a:spcAft>
                <a:spcPts val="600"/>
              </a:spcAft>
              <a:defRPr/>
            </a:pPr>
            <a:r>
              <a:rPr lang="es-MX" altLang="en-US" sz="2800" dirty="0">
                <a:latin typeface="Arial" panose="020B0604020202020204" pitchFamily="34" charset="0"/>
                <a:cs typeface="Arial" panose="020B0604020202020204" pitchFamily="34" charset="0"/>
              </a:rPr>
              <a:t>Limpie los pisos y las superficies regularmente; </a:t>
            </a:r>
            <a:r>
              <a:rPr lang="es-ES" altLang="en-US" sz="2800" dirty="0">
                <a:latin typeface="Arial" panose="020B0604020202020204" pitchFamily="34" charset="0"/>
                <a:cs typeface="Arial" panose="020B0604020202020204" pitchFamily="34" charset="0"/>
              </a:rPr>
              <a:t>trapee, aspire, lave y enjuague</a:t>
            </a:r>
            <a:endParaRPr lang="es-MX" dirty="0"/>
          </a:p>
        </p:txBody>
      </p:sp>
      <p:pic>
        <p:nvPicPr>
          <p:cNvPr id="3" name="Picture 2">
            <a:extLst>
              <a:ext uri="{FF2B5EF4-FFF2-40B4-BE49-F238E27FC236}">
                <a16:creationId xmlns:a16="http://schemas.microsoft.com/office/drawing/2014/main" id="{39742B6D-3406-44AF-A57C-8BAF7797F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3510280"/>
            <a:ext cx="3923827" cy="2615884"/>
          </a:xfrm>
          <a:prstGeom prst="rect">
            <a:avLst/>
          </a:prstGeom>
        </p:spPr>
      </p:pic>
    </p:spTree>
    <p:extLst>
      <p:ext uri="{BB962C8B-B14F-4D97-AF65-F5344CB8AC3E}">
        <p14:creationId xmlns:p14="http://schemas.microsoft.com/office/powerpoint/2010/main" val="2114071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BC983A72-005D-4C10-A1BB-8ABC30088A0F}" type="slidenum">
              <a:rPr lang="en-US" altLang="en-US" sz="1000"/>
              <a:pPr>
                <a:spcBef>
                  <a:spcPct val="0"/>
                </a:spcBef>
                <a:buClrTx/>
                <a:buSzTx/>
                <a:buFontTx/>
                <a:buNone/>
              </a:pPr>
              <a:t>73</a:t>
            </a:fld>
            <a:endParaRPr lang="en-US" altLang="en-US" sz="1000"/>
          </a:p>
        </p:txBody>
      </p:sp>
      <p:sp>
        <p:nvSpPr>
          <p:cNvPr id="24579" name="Rectangle 2"/>
          <p:cNvSpPr>
            <a:spLocks noGrp="1" noChangeArrowheads="1"/>
          </p:cNvSpPr>
          <p:nvPr>
            <p:ph type="title"/>
          </p:nvPr>
        </p:nvSpPr>
        <p:spPr/>
        <p:txBody>
          <a:bodyPr>
            <a:normAutofit/>
          </a:bodyPr>
          <a:lstStyle/>
          <a:p>
            <a:pPr eaLnBrk="1" hangingPunct="1"/>
            <a:r>
              <a:rPr lang="es-MX" altLang="en-US" sz="3600" b="1" dirty="0">
                <a:solidFill>
                  <a:srgbClr val="000066"/>
                </a:solidFill>
                <a:latin typeface="Calibri" panose="020F0502020204030204" pitchFamily="34" charset="0"/>
                <a:cs typeface="Calibri" panose="020F0502020204030204" pitchFamily="34" charset="0"/>
              </a:rPr>
              <a:t>El plomo en el agua de la llave</a:t>
            </a:r>
          </a:p>
        </p:txBody>
      </p:sp>
      <p:sp>
        <p:nvSpPr>
          <p:cNvPr id="24580" name="Rectangle 3"/>
          <p:cNvSpPr>
            <a:spLocks noGrp="1" noChangeArrowheads="1"/>
          </p:cNvSpPr>
          <p:nvPr>
            <p:ph type="body" idx="1"/>
          </p:nvPr>
        </p:nvSpPr>
        <p:spPr>
          <a:xfrm>
            <a:off x="1828800" y="1417638"/>
            <a:ext cx="8534400" cy="4282440"/>
          </a:xfrm>
        </p:spPr>
        <p:txBody>
          <a:bodyPr>
            <a:normAutofit fontScale="85000" lnSpcReduction="10000"/>
          </a:bodyPr>
          <a:lstStyle/>
          <a:p>
            <a:pPr marL="0" indent="0">
              <a:lnSpc>
                <a:spcPct val="90000"/>
              </a:lnSpc>
              <a:spcBef>
                <a:spcPts val="600"/>
              </a:spcBef>
              <a:spcAft>
                <a:spcPts val="600"/>
              </a:spcAft>
              <a:buNone/>
            </a:pPr>
            <a:r>
              <a:rPr lang="es-MX" altLang="en-US" sz="3000" b="1" dirty="0">
                <a:latin typeface="Calibri" panose="020F0502020204030204" pitchFamily="34" charset="0"/>
              </a:rPr>
              <a:t>La mayoría del agua en California no contiene plomo, PERO la única forma de estar seguros es examinándola. </a:t>
            </a:r>
          </a:p>
          <a:p>
            <a:pPr>
              <a:lnSpc>
                <a:spcPct val="90000"/>
              </a:lnSpc>
              <a:spcBef>
                <a:spcPts val="600"/>
              </a:spcBef>
              <a:spcAft>
                <a:spcPts val="600"/>
              </a:spcAft>
            </a:pPr>
            <a:r>
              <a:rPr lang="es-MX" sz="3000" b="1" dirty="0">
                <a:latin typeface="Calibri" panose="020F0502020204030204" pitchFamily="34" charset="0"/>
                <a:ea typeface="Calibri" panose="020F0502020204030204" pitchFamily="34" charset="0"/>
                <a:cs typeface="Calibri" panose="020F0502020204030204" pitchFamily="34" charset="0"/>
              </a:rPr>
              <a:t>CENTROS </a:t>
            </a:r>
            <a:r>
              <a:rPr lang="es-MX" sz="3000" dirty="0">
                <a:latin typeface="Calibri" panose="020F0502020204030204" pitchFamily="34" charset="0"/>
                <a:ea typeface="Calibri" panose="020F0502020204030204" pitchFamily="34" charset="0"/>
                <a:cs typeface="Calibri" panose="020F0502020204030204" pitchFamily="34" charset="0"/>
              </a:rPr>
              <a:t>con licencia de cuidado infantil que se encuentran en edificios construidos antes del 2010 son requeridos a examinar su agua. Este examen se debe conducir entre el 1 de enero del 2020 y el 1 de enero del 2023. Después el agua se debe examinar cada 5 años y los resultados deben ser compartidos con los padres</a:t>
            </a:r>
            <a:r>
              <a:rPr lang="es-MX" dirty="0">
                <a:latin typeface="Calibri" panose="020F0502020204030204" pitchFamily="34" charset="0"/>
                <a:ea typeface="Calibri" panose="020F0502020204030204" pitchFamily="34" charset="0"/>
                <a:cs typeface="Calibri" panose="020F0502020204030204" pitchFamily="34" charset="0"/>
              </a:rPr>
              <a:t>.</a:t>
            </a:r>
          </a:p>
          <a:p>
            <a:pPr>
              <a:lnSpc>
                <a:spcPct val="107000"/>
              </a:lnSpc>
              <a:spcBef>
                <a:spcPts val="600"/>
              </a:spcBef>
              <a:spcAft>
                <a:spcPts val="600"/>
              </a:spcAft>
            </a:pPr>
            <a:r>
              <a:rPr lang="es-MX" dirty="0">
                <a:effectLst/>
                <a:latin typeface="Calibri" panose="020F0502020204030204" pitchFamily="34" charset="0"/>
                <a:ea typeface="Calibri" panose="020F0502020204030204" pitchFamily="34" charset="0"/>
                <a:cs typeface="Calibri" panose="020F0502020204030204" pitchFamily="34" charset="0"/>
              </a:rPr>
              <a:t>Contacte a su departamento de salud pública o a su analista de licenciamiento para más información sobre los exámenes de agua. </a:t>
            </a:r>
            <a:endParaRPr lang="es-MX"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26237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normAutofit/>
          </a:bodyPr>
          <a:lstStyle/>
          <a:p>
            <a:r>
              <a:rPr lang="es-MX" altLang="en-US" sz="3600" b="1" dirty="0">
                <a:solidFill>
                  <a:srgbClr val="000066"/>
                </a:solidFill>
                <a:latin typeface="Calibri" panose="020F0502020204030204" pitchFamily="34" charset="0"/>
                <a:cs typeface="Calibri" panose="020F0502020204030204" pitchFamily="34" charset="0"/>
              </a:rPr>
              <a:t>El plomo en el agua de la llave</a:t>
            </a:r>
            <a:endParaRPr lang="en-US" altLang="en-US" sz="3600" b="1" dirty="0">
              <a:solidFill>
                <a:srgbClr val="000066"/>
              </a:solidFill>
              <a:latin typeface="Calibri" panose="020F0502020204030204" pitchFamily="34" charset="0"/>
              <a:cs typeface="Calibri" panose="020F0502020204030204" pitchFamily="34" charset="0"/>
            </a:endParaRPr>
          </a:p>
        </p:txBody>
      </p:sp>
      <p:sp>
        <p:nvSpPr>
          <p:cNvPr id="24580" name="Rectangle 3"/>
          <p:cNvSpPr>
            <a:spLocks noGrp="1" noChangeArrowheads="1"/>
          </p:cNvSpPr>
          <p:nvPr>
            <p:ph type="body" idx="1"/>
          </p:nvPr>
        </p:nvSpPr>
        <p:spPr>
          <a:xfrm>
            <a:off x="1828800" y="1417638"/>
            <a:ext cx="8458200" cy="4906962"/>
          </a:xfrm>
        </p:spPr>
        <p:txBody>
          <a:bodyPr>
            <a:normAutofit fontScale="92500" lnSpcReduction="20000"/>
          </a:bodyPr>
          <a:lstStyle/>
          <a:p>
            <a:pPr marL="0" indent="0">
              <a:lnSpc>
                <a:spcPct val="90000"/>
              </a:lnSpc>
              <a:buNone/>
            </a:pPr>
            <a:r>
              <a:rPr lang="es-MX" altLang="en-US" sz="3000" dirty="0">
                <a:latin typeface="Calibri" panose="020F0502020204030204" pitchFamily="34" charset="0"/>
              </a:rPr>
              <a:t>Para reducir la posible exposición al plomo dentro del agua de la llave:</a:t>
            </a:r>
          </a:p>
          <a:p>
            <a:pPr marL="0" indent="0">
              <a:lnSpc>
                <a:spcPct val="90000"/>
              </a:lnSpc>
              <a:buNone/>
            </a:pPr>
            <a:endParaRPr lang="es-MX" altLang="en-US" sz="1900" dirty="0">
              <a:latin typeface="Calibri" panose="020F0502020204030204" pitchFamily="34" charset="0"/>
            </a:endParaRPr>
          </a:p>
          <a:p>
            <a:pPr lvl="1" eaLnBrk="1" hangingPunct="1">
              <a:lnSpc>
                <a:spcPct val="90000"/>
              </a:lnSpc>
              <a:buFont typeface="Arial" panose="020B0604020202020204" pitchFamily="34" charset="0"/>
              <a:buChar char="•"/>
            </a:pPr>
            <a:r>
              <a:rPr lang="es-MX" altLang="en-US" sz="3000" dirty="0">
                <a:latin typeface="Calibri" panose="020F0502020204030204" pitchFamily="34" charset="0"/>
              </a:rPr>
              <a:t>Deje correr el agua hasta que se sienta fría (normalmente 30 segundos y hasta algunos minutos, o más tiempo si las llaves de agua no se han usado por más de 6 horas). Esto ayudará a enjuagar las pipas de agua. Limpie los aireadores. </a:t>
            </a:r>
          </a:p>
          <a:p>
            <a:pPr lvl="1" eaLnBrk="1" hangingPunct="1">
              <a:lnSpc>
                <a:spcPct val="90000"/>
              </a:lnSpc>
              <a:buFont typeface="Arial" panose="020B0604020202020204" pitchFamily="34" charset="0"/>
              <a:buChar char="•"/>
            </a:pPr>
            <a:r>
              <a:rPr lang="es-MX" altLang="en-US" sz="3000" dirty="0">
                <a:latin typeface="Calibri" panose="020F0502020204030204" pitchFamily="34" charset="0"/>
              </a:rPr>
              <a:t>Solo use agua fría de la llave para cocinar, tomar, o mezclar formula de bebé (si se usa como alternativa a la leche materna).</a:t>
            </a:r>
          </a:p>
          <a:p>
            <a:pPr lvl="1" eaLnBrk="1" hangingPunct="1">
              <a:lnSpc>
                <a:spcPct val="90000"/>
              </a:lnSpc>
              <a:buFont typeface="Arial" panose="020B0604020202020204" pitchFamily="34" charset="0"/>
              <a:buChar char="•"/>
            </a:pPr>
            <a:r>
              <a:rPr lang="es-MX" altLang="en-US" sz="3000" dirty="0">
                <a:latin typeface="Calibri" panose="020F0502020204030204" pitchFamily="34" charset="0"/>
              </a:rPr>
              <a:t>Si usa un filtro de agua, asegure que es está certificado por la NSF y que remueve plomo. Cambie el filtro de acuerdo a las instrucciones del fabricante.</a:t>
            </a:r>
          </a:p>
        </p:txBody>
      </p:sp>
    </p:spTree>
    <p:custDataLst>
      <p:tags r:id="rId1"/>
    </p:custDataLst>
    <p:extLst>
      <p:ext uri="{BB962C8B-B14F-4D97-AF65-F5344CB8AC3E}">
        <p14:creationId xmlns:p14="http://schemas.microsoft.com/office/powerpoint/2010/main" val="7281305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AC07D-937F-4DE6-BE31-69F40126D36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513444B-7D37-46D0-BE8B-78A38A63F5CC}"/>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9897F24-D7BA-432A-B0DC-0932CD48985F}"/>
              </a:ext>
            </a:extLst>
          </p:cNvPr>
          <p:cNvPicPr>
            <a:picLocks noChangeAspect="1"/>
          </p:cNvPicPr>
          <p:nvPr/>
        </p:nvPicPr>
        <p:blipFill>
          <a:blip r:embed="rId2"/>
          <a:stretch>
            <a:fillRect/>
          </a:stretch>
        </p:blipFill>
        <p:spPr>
          <a:xfrm>
            <a:off x="1295400" y="509183"/>
            <a:ext cx="7308140" cy="5439581"/>
          </a:xfrm>
          <a:prstGeom prst="rect">
            <a:avLst/>
          </a:prstGeom>
        </p:spPr>
      </p:pic>
      <p:pic>
        <p:nvPicPr>
          <p:cNvPr id="5" name="Picture 4" descr="Screen Clipping">
            <a:extLst>
              <a:ext uri="{FF2B5EF4-FFF2-40B4-BE49-F238E27FC236}">
                <a16:creationId xmlns:a16="http://schemas.microsoft.com/office/drawing/2014/main" id="{E820BB45-FCE4-4171-9D08-BDADB0DE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5797" y="2638426"/>
            <a:ext cx="1947403" cy="1581148"/>
          </a:xfrm>
          <a:prstGeom prst="rect">
            <a:avLst/>
          </a:prstGeom>
        </p:spPr>
      </p:pic>
    </p:spTree>
    <p:extLst>
      <p:ext uri="{BB962C8B-B14F-4D97-AF65-F5344CB8AC3E}">
        <p14:creationId xmlns:p14="http://schemas.microsoft.com/office/powerpoint/2010/main" val="5439898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1815402" y="277814"/>
            <a:ext cx="8581293" cy="1139825"/>
          </a:xfrm>
        </p:spPr>
        <p:txBody>
          <a:bodyPr>
            <a:normAutofit/>
          </a:bodyPr>
          <a:lstStyle/>
          <a:p>
            <a:pPr eaLnBrk="1" hangingPunct="1"/>
            <a:r>
              <a:rPr lang="es-MX" altLang="en-US" sz="3600" b="1" dirty="0">
                <a:solidFill>
                  <a:srgbClr val="000066"/>
                </a:solidFill>
                <a:latin typeface="+mn-lt"/>
              </a:rPr>
              <a:t>Pintando, Reparando, y Remodelando</a:t>
            </a:r>
          </a:p>
        </p:txBody>
      </p:sp>
      <p:sp>
        <p:nvSpPr>
          <p:cNvPr id="26628" name="Rectangle 3"/>
          <p:cNvSpPr>
            <a:spLocks noGrp="1" noChangeArrowheads="1"/>
          </p:cNvSpPr>
          <p:nvPr>
            <p:ph type="body" sz="half" idx="1"/>
          </p:nvPr>
        </p:nvSpPr>
        <p:spPr>
          <a:xfrm>
            <a:off x="1676401" y="1417639"/>
            <a:ext cx="5105399" cy="4852532"/>
          </a:xfrm>
        </p:spPr>
        <p:txBody>
          <a:bodyPr>
            <a:normAutofit fontScale="85000" lnSpcReduction="10000"/>
          </a:bodyPr>
          <a:lstStyle/>
          <a:p>
            <a:pPr marL="0" indent="0">
              <a:buNone/>
            </a:pPr>
            <a:r>
              <a:rPr lang="es-MX" altLang="en-US" dirty="0">
                <a:latin typeface="Calibri" panose="020F0502020204030204" pitchFamily="34" charset="0"/>
              </a:rPr>
              <a:t>Considere estos riesgos de contaminación en su ambiente de cuidado infantil</a:t>
            </a:r>
          </a:p>
          <a:p>
            <a:pPr lvl="1" eaLnBrk="1" hangingPunct="1">
              <a:buClr>
                <a:srgbClr val="92D050"/>
              </a:buClr>
              <a:buFont typeface="Wingdings" panose="05000000000000000000" pitchFamily="2" charset="2"/>
              <a:buChar char="q"/>
            </a:pPr>
            <a:r>
              <a:rPr lang="es-MX" altLang="en-US" dirty="0">
                <a:latin typeface="Calibri" panose="020F0502020204030204" pitchFamily="34" charset="0"/>
              </a:rPr>
              <a:t>¿Fue construido antes de 1978?</a:t>
            </a:r>
          </a:p>
          <a:p>
            <a:pPr lvl="1" eaLnBrk="1" hangingPunct="1">
              <a:buClr>
                <a:srgbClr val="92D050"/>
              </a:buClr>
              <a:buFont typeface="Wingdings" panose="05000000000000000000" pitchFamily="2" charset="2"/>
              <a:buChar char="q"/>
            </a:pPr>
            <a:r>
              <a:rPr lang="es-MX" altLang="en-US" dirty="0">
                <a:latin typeface="Calibri" panose="020F0502020204030204" pitchFamily="34" charset="0"/>
              </a:rPr>
              <a:t>¿Esta expuesto a niveles altos de tráfico automovilístico? </a:t>
            </a:r>
          </a:p>
          <a:p>
            <a:pPr lvl="1" eaLnBrk="1" hangingPunct="1">
              <a:buClr>
                <a:srgbClr val="92D050"/>
              </a:buClr>
              <a:buFont typeface="Wingdings" panose="05000000000000000000" pitchFamily="2" charset="2"/>
              <a:buChar char="q"/>
            </a:pPr>
            <a:r>
              <a:rPr lang="es-MX" altLang="en-US" dirty="0">
                <a:latin typeface="Calibri" panose="020F0502020204030204" pitchFamily="34" charset="0"/>
              </a:rPr>
              <a:t>¿Esta cercas de una área industrial donde se producen productos con plomo o se usan productos que contengan plomo.</a:t>
            </a:r>
          </a:p>
          <a:p>
            <a:pPr lvl="1" eaLnBrk="1" hangingPunct="1">
              <a:buClr>
                <a:srgbClr val="92D050"/>
              </a:buClr>
              <a:buFont typeface="Wingdings" panose="05000000000000000000" pitchFamily="2" charset="2"/>
              <a:buChar char="q"/>
            </a:pPr>
            <a:r>
              <a:rPr lang="es-MX" dirty="0"/>
              <a:t>¿Tiene una superficie de juego artificial?</a:t>
            </a:r>
            <a:endParaRPr lang="es-MX" sz="1800" dirty="0"/>
          </a:p>
        </p:txBody>
      </p:sp>
      <p:sp>
        <p:nvSpPr>
          <p:cNvPr id="2" name="Content Placeholder 1"/>
          <p:cNvSpPr>
            <a:spLocks noGrp="1"/>
          </p:cNvSpPr>
          <p:nvPr>
            <p:ph sz="half" idx="2"/>
          </p:nvPr>
        </p:nvSpPr>
        <p:spPr>
          <a:xfrm>
            <a:off x="6781800" y="1472699"/>
            <a:ext cx="3699471" cy="4742413"/>
          </a:xfrm>
          <a:ln w="38100" cmpd="sng">
            <a:solidFill>
              <a:srgbClr val="92D050"/>
            </a:solidFill>
            <a:prstDash val="dash"/>
          </a:ln>
        </p:spPr>
        <p:txBody>
          <a:bodyPr>
            <a:normAutofit fontScale="85000" lnSpcReduction="10000"/>
          </a:bodyPr>
          <a:lstStyle/>
          <a:p>
            <a:pPr marL="0" indent="0">
              <a:buNone/>
            </a:pPr>
            <a:r>
              <a:rPr lang="es-MX" kern="1200" dirty="0">
                <a:latin typeface="Calibri" panose="020F0502020204030204" pitchFamily="34" charset="0"/>
                <a:cs typeface="Calibri" panose="020F0502020204030204" pitchFamily="34" charset="0"/>
              </a:rPr>
              <a:t>*Aviso: La EPA requiere que los programas de cuidado infantil con edificios que fueron construidos antes del 1978, usen profesionales con licencia en practicas seguras contra el plomo para las remodelaciones y los reparos.</a:t>
            </a:r>
            <a:r>
              <a:rPr lang="es-MX" u="sng" dirty="0">
                <a:hlinkClick r:id="rId4"/>
              </a:rPr>
              <a:t> </a:t>
            </a:r>
          </a:p>
          <a:p>
            <a:pPr marL="0" indent="0">
              <a:buNone/>
            </a:pPr>
            <a:r>
              <a:rPr lang="es-MX" sz="2000" u="sng" dirty="0">
                <a:hlinkClick r:id="rId4"/>
              </a:rPr>
              <a:t>www.epa.gov/lead/renovation-repair-and-painting-program-operators-childcare-facilities</a:t>
            </a:r>
            <a:r>
              <a:rPr lang="es-MX" sz="2000" dirty="0"/>
              <a:t> </a:t>
            </a:r>
            <a:endParaRPr lang="es-MX" sz="2000" dirty="0">
              <a:latin typeface="Calibri" panose="020F0502020204030204" pitchFamily="34" charset="0"/>
              <a:cs typeface="Calibri" panose="020F0502020204030204" pitchFamily="34" charset="0"/>
            </a:endParaRPr>
          </a:p>
          <a:p>
            <a:pPr marL="0" indent="0">
              <a:buNone/>
            </a:pPr>
            <a:endParaRPr lang="es-MX" dirty="0"/>
          </a:p>
        </p:txBody>
      </p:sp>
    </p:spTree>
    <p:custDataLst>
      <p:tags r:id="rId1"/>
    </p:custDataLst>
    <p:extLst>
      <p:ext uri="{BB962C8B-B14F-4D97-AF65-F5344CB8AC3E}">
        <p14:creationId xmlns:p14="http://schemas.microsoft.com/office/powerpoint/2010/main" val="1510559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AA8A3827-6335-4AD7-9DA7-A49E0657899F}" type="slidenum">
              <a:rPr lang="en-US" altLang="en-US" sz="1000"/>
              <a:pPr>
                <a:spcBef>
                  <a:spcPct val="0"/>
                </a:spcBef>
                <a:buClrTx/>
                <a:buSzTx/>
                <a:buFontTx/>
                <a:buNone/>
              </a:pPr>
              <a:t>77</a:t>
            </a:fld>
            <a:endParaRPr lang="en-US" altLang="en-US" sz="1000"/>
          </a:p>
        </p:txBody>
      </p:sp>
      <p:sp>
        <p:nvSpPr>
          <p:cNvPr id="27651" name="Rectangle 2"/>
          <p:cNvSpPr>
            <a:spLocks noGrp="1" noChangeArrowheads="1"/>
          </p:cNvSpPr>
          <p:nvPr>
            <p:ph type="title"/>
          </p:nvPr>
        </p:nvSpPr>
        <p:spPr/>
        <p:txBody>
          <a:bodyPr>
            <a:normAutofit/>
          </a:bodyPr>
          <a:lstStyle/>
          <a:p>
            <a:pPr eaLnBrk="1" hangingPunct="1"/>
            <a:r>
              <a:rPr lang="es-MX" altLang="en-US" sz="3600" b="1" dirty="0">
                <a:solidFill>
                  <a:srgbClr val="000066"/>
                </a:solidFill>
                <a:latin typeface="Calibri" panose="020F0502020204030204" pitchFamily="34" charset="0"/>
                <a:cs typeface="Calibri" panose="020F0502020204030204" pitchFamily="34" charset="0"/>
              </a:rPr>
              <a:t>Examen de plomo</a:t>
            </a:r>
          </a:p>
        </p:txBody>
      </p:sp>
      <p:sp>
        <p:nvSpPr>
          <p:cNvPr id="27652" name="Rectangle 4"/>
          <p:cNvSpPr>
            <a:spLocks noGrp="1" noChangeArrowheads="1"/>
          </p:cNvSpPr>
          <p:nvPr>
            <p:ph type="body" sz="half" idx="4294967295"/>
          </p:nvPr>
        </p:nvSpPr>
        <p:spPr>
          <a:xfrm>
            <a:off x="1676400" y="1547020"/>
            <a:ext cx="8763000" cy="4556601"/>
          </a:xfrm>
        </p:spPr>
        <p:txBody>
          <a:bodyPr>
            <a:normAutofit fontScale="92500" lnSpcReduction="10000"/>
          </a:bodyPr>
          <a:lstStyle/>
          <a:p>
            <a:pPr lvl="1" eaLnBrk="1" hangingPunct="1">
              <a:buClr>
                <a:schemeClr val="tx1"/>
              </a:buClr>
              <a:buFont typeface="Arial" panose="020B0604020202020204" pitchFamily="34" charset="0"/>
              <a:buChar char="•"/>
            </a:pPr>
            <a:r>
              <a:rPr lang="es-MX" altLang="en-US" dirty="0">
                <a:latin typeface="Calibri" panose="020F0502020204030204" pitchFamily="34" charset="0"/>
              </a:rPr>
              <a:t>Llame al programa de prevención para el envenenamiento de plomo de su departamento de salud local para más información sobre exámenes.</a:t>
            </a:r>
          </a:p>
          <a:p>
            <a:pPr lvl="1" eaLnBrk="1" hangingPunct="1">
              <a:buClr>
                <a:schemeClr val="tx1"/>
              </a:buClr>
              <a:buFont typeface="Arial" panose="020B0604020202020204" pitchFamily="34" charset="0"/>
              <a:buChar char="•"/>
            </a:pPr>
            <a:r>
              <a:rPr lang="es-MX" altLang="en-US" dirty="0">
                <a:latin typeface="Calibri" panose="020F0502020204030204" pitchFamily="34" charset="0"/>
              </a:rPr>
              <a:t>Asegure que su programa sea inspeccionado por un inspector de plomo certificado. Puede encontrar una lista de asesores/inspectores certificados en la página de internet del CDPH. </a:t>
            </a:r>
            <a:r>
              <a:rPr lang="es-MX" altLang="en-US" dirty="0">
                <a:latin typeface="Calibri" panose="020F0502020204030204" pitchFamily="34" charset="0"/>
                <a:hlinkClick r:id="rId4"/>
              </a:rPr>
              <a:t>https://www.cdph.ca.gov/Programs/CCDPHP/DEODC/CLPPB/Pages/LRCcertlist.aspx</a:t>
            </a:r>
            <a:r>
              <a:rPr lang="es-MX" altLang="en-US" dirty="0">
                <a:latin typeface="Calibri" panose="020F0502020204030204" pitchFamily="34" charset="0"/>
              </a:rPr>
              <a:t> </a:t>
            </a:r>
          </a:p>
          <a:p>
            <a:pPr lvl="1" eaLnBrk="1" hangingPunct="1">
              <a:buClr>
                <a:schemeClr val="tx1"/>
              </a:buClr>
              <a:buFont typeface="Arial" panose="020B0604020202020204" pitchFamily="34" charset="0"/>
              <a:buChar char="•"/>
            </a:pPr>
            <a:r>
              <a:rPr lang="es-MX" altLang="en-US" dirty="0">
                <a:latin typeface="Calibri" panose="020F0502020204030204" pitchFamily="34" charset="0"/>
              </a:rPr>
              <a:t>Examine cualquier fuente de plomo como la pintura, tierra, agua, terreno y superficies artificiales, mantillo de goma, equipo, juguetes, y trastes</a:t>
            </a:r>
            <a:r>
              <a:rPr lang="es-MX" altLang="en-US" sz="2800" dirty="0">
                <a:latin typeface="Calibri" panose="020F0502020204030204" pitchFamily="34" charset="0"/>
              </a:rPr>
              <a:t>.</a:t>
            </a:r>
          </a:p>
        </p:txBody>
      </p:sp>
    </p:spTree>
    <p:custDataLst>
      <p:tags r:id="rId1"/>
    </p:custDataLst>
    <p:extLst>
      <p:ext uri="{BB962C8B-B14F-4D97-AF65-F5344CB8AC3E}">
        <p14:creationId xmlns:p14="http://schemas.microsoft.com/office/powerpoint/2010/main" val="14783472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BAB11D7F-B4BB-4B9D-81A6-9F8E5530B00A}" type="slidenum">
              <a:rPr lang="en-US" altLang="en-US" sz="1000"/>
              <a:pPr>
                <a:spcBef>
                  <a:spcPct val="0"/>
                </a:spcBef>
                <a:buClrTx/>
                <a:buSzTx/>
                <a:buFontTx/>
                <a:buNone/>
              </a:pPr>
              <a:t>78</a:t>
            </a:fld>
            <a:endParaRPr lang="en-US" altLang="en-US" sz="1000"/>
          </a:p>
        </p:txBody>
      </p:sp>
      <p:sp>
        <p:nvSpPr>
          <p:cNvPr id="23555" name="Rectangle 2"/>
          <p:cNvSpPr>
            <a:spLocks noGrp="1" noChangeArrowheads="1"/>
          </p:cNvSpPr>
          <p:nvPr>
            <p:ph type="title"/>
          </p:nvPr>
        </p:nvSpPr>
        <p:spPr/>
        <p:txBody>
          <a:bodyPr>
            <a:normAutofit/>
          </a:bodyPr>
          <a:lstStyle/>
          <a:p>
            <a:pPr eaLnBrk="1" hangingPunct="1"/>
            <a:r>
              <a:rPr lang="es-MX" altLang="en-US" sz="3600" b="1" dirty="0">
                <a:solidFill>
                  <a:srgbClr val="000066"/>
                </a:solidFill>
                <a:latin typeface="Calibri" panose="020F0502020204030204" pitchFamily="34" charset="0"/>
                <a:cs typeface="Calibri" panose="020F0502020204030204" pitchFamily="34" charset="0"/>
              </a:rPr>
              <a:t>El plomo y la nutrición</a:t>
            </a:r>
          </a:p>
        </p:txBody>
      </p:sp>
      <p:sp>
        <p:nvSpPr>
          <p:cNvPr id="23556" name="Rectangle 3"/>
          <p:cNvSpPr>
            <a:spLocks noGrp="1" noChangeArrowheads="1"/>
          </p:cNvSpPr>
          <p:nvPr>
            <p:ph type="body" idx="1"/>
          </p:nvPr>
        </p:nvSpPr>
        <p:spPr>
          <a:xfrm>
            <a:off x="1981200" y="3979473"/>
            <a:ext cx="8458200" cy="2139950"/>
          </a:xfrm>
        </p:spPr>
        <p:txBody>
          <a:bodyPr>
            <a:normAutofit lnSpcReduction="10000"/>
          </a:bodyPr>
          <a:lstStyle/>
          <a:p>
            <a:pPr eaLnBrk="1" hangingPunct="1">
              <a:lnSpc>
                <a:spcPct val="90000"/>
              </a:lnSpc>
              <a:buClrTx/>
              <a:buFont typeface="Wingdings" panose="05000000000000000000" pitchFamily="2" charset="2"/>
              <a:buChar char="§"/>
            </a:pPr>
            <a:r>
              <a:rPr lang="es-MX" altLang="en-US" sz="3000" dirty="0">
                <a:latin typeface="Calibri" panose="020F0502020204030204" pitchFamily="34" charset="0"/>
              </a:rPr>
              <a:t>Asegure servir una variedad de comidas saludables, especialmente aquellas ricas en hierro, calcio, y Vitamina C. </a:t>
            </a:r>
          </a:p>
          <a:p>
            <a:pPr eaLnBrk="1" hangingPunct="1">
              <a:lnSpc>
                <a:spcPct val="90000"/>
              </a:lnSpc>
              <a:buClrTx/>
              <a:buFont typeface="Wingdings" panose="05000000000000000000" pitchFamily="2" charset="2"/>
              <a:buChar char="§"/>
            </a:pPr>
            <a:r>
              <a:rPr lang="es-MX" altLang="en-US" sz="3000" dirty="0">
                <a:latin typeface="Calibri" panose="020F0502020204030204" pitchFamily="34" charset="0"/>
              </a:rPr>
              <a:t>Más información sobre la nutrición se puede encontrar en el módulo 3.</a:t>
            </a:r>
          </a:p>
        </p:txBody>
      </p:sp>
      <p:pic>
        <p:nvPicPr>
          <p:cNvPr id="23557" name="Picture 1"/>
          <p:cNvPicPr>
            <a:picLocks noChangeAspect="1"/>
          </p:cNvPicPr>
          <p:nvPr/>
        </p:nvPicPr>
        <p:blipFill>
          <a:blip r:embed="rId4" cstate="print">
            <a:extLst>
              <a:ext uri="{28A0092B-C50C-407E-A947-70E740481C1C}">
                <a14:useLocalDpi xmlns:a14="http://schemas.microsoft.com/office/drawing/2010/main" val="0"/>
              </a:ext>
            </a:extLst>
          </a:blip>
          <a:srcRect l="5737" t="9956" b="4071"/>
          <a:stretch>
            <a:fillRect/>
          </a:stretch>
        </p:blipFill>
        <p:spPr bwMode="auto">
          <a:xfrm>
            <a:off x="4096379" y="1608154"/>
            <a:ext cx="3170150" cy="19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11817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4294967295"/>
          </p:nvPr>
        </p:nvSpPr>
        <p:spPr>
          <a:xfrm>
            <a:off x="8737600" y="6356351"/>
            <a:ext cx="2844800" cy="365125"/>
          </a:xfrm>
          <a:prstGeom prst="rect">
            <a:avLst/>
          </a:prstGeom>
          <a:noFill/>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spcBef>
                <a:spcPct val="0"/>
              </a:spcBef>
              <a:buClrTx/>
              <a:buSzTx/>
              <a:buFontTx/>
              <a:buNone/>
            </a:pPr>
            <a:fld id="{6C1C98C4-065A-408F-A732-4827500FE24F}" type="slidenum">
              <a:rPr lang="en-US" altLang="en-US" sz="1000"/>
              <a:pPr>
                <a:spcBef>
                  <a:spcPct val="0"/>
                </a:spcBef>
                <a:buClrTx/>
                <a:buSzTx/>
                <a:buFontTx/>
                <a:buNone/>
              </a:pPr>
              <a:t>79</a:t>
            </a:fld>
            <a:endParaRPr lang="en-US" altLang="en-US" sz="1000" dirty="0"/>
          </a:p>
        </p:txBody>
      </p:sp>
      <p:sp>
        <p:nvSpPr>
          <p:cNvPr id="28675" name="Rectangle 2"/>
          <p:cNvSpPr>
            <a:spLocks noGrp="1" noChangeArrowheads="1"/>
          </p:cNvSpPr>
          <p:nvPr>
            <p:ph type="title"/>
          </p:nvPr>
        </p:nvSpPr>
        <p:spPr/>
        <p:txBody>
          <a:bodyPr>
            <a:normAutofit/>
          </a:bodyPr>
          <a:lstStyle/>
          <a:p>
            <a:pPr eaLnBrk="1" hangingPunct="1"/>
            <a:r>
              <a:rPr lang="es-MX" altLang="en-US" sz="3600" b="1" dirty="0">
                <a:solidFill>
                  <a:srgbClr val="000066"/>
                </a:solidFill>
                <a:latin typeface="Calibri" panose="020F0502020204030204" pitchFamily="34" charset="0"/>
                <a:cs typeface="Calibri" panose="020F0502020204030204" pitchFamily="34" charset="0"/>
              </a:rPr>
              <a:t>Recursos:</a:t>
            </a:r>
          </a:p>
        </p:txBody>
      </p:sp>
      <p:sp>
        <p:nvSpPr>
          <p:cNvPr id="27652" name="Rectangle 4"/>
          <p:cNvSpPr>
            <a:spLocks noChangeArrowheads="1"/>
          </p:cNvSpPr>
          <p:nvPr/>
        </p:nvSpPr>
        <p:spPr bwMode="auto">
          <a:xfrm>
            <a:off x="1981200" y="1600200"/>
            <a:ext cx="8153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a:solidFill>
                  <a:schemeClr val="tx1"/>
                </a:solidFill>
                <a:latin typeface="Verdana" pitchFamily="34" charset="0"/>
              </a:defRPr>
            </a:lvl9pPr>
          </a:lstStyle>
          <a:p>
            <a:pPr>
              <a:spcAft>
                <a:spcPts val="600"/>
              </a:spcAft>
              <a:buClrTx/>
              <a:buFont typeface="Arial" panose="020B0604020202020204" pitchFamily="34" charset="0"/>
              <a:buChar char="•"/>
              <a:defRPr/>
            </a:pPr>
            <a:r>
              <a:rPr lang="es-MX" altLang="en-US" sz="2400" dirty="0">
                <a:latin typeface="Calibri" panose="020F0502020204030204" pitchFamily="34" charset="0"/>
              </a:rPr>
              <a:t>Programa Local para la Prevención del Envenenamiento por Plomo en la Niñez: </a:t>
            </a:r>
            <a:r>
              <a:rPr lang="en-US" altLang="en-US" sz="2400" dirty="0">
                <a:latin typeface="Calibri" panose="020F0502020204030204" pitchFamily="34" charset="0"/>
              </a:rPr>
              <a:t>(XXX) XXX-XXXX</a:t>
            </a:r>
            <a:endParaRPr lang="es-MX" altLang="en-US" sz="2000" dirty="0">
              <a:latin typeface="Calibri" panose="020F0502020204030204" pitchFamily="34" charset="0"/>
            </a:endParaRPr>
          </a:p>
          <a:p>
            <a:pPr>
              <a:lnSpc>
                <a:spcPct val="107000"/>
              </a:lnSpc>
              <a:spcBef>
                <a:spcPts val="0"/>
              </a:spcBef>
              <a:spcAft>
                <a:spcPts val="800"/>
              </a:spcAft>
              <a:buClrTx/>
              <a:buFont typeface="Arial" panose="020B0604020202020204" pitchFamily="34" charset="0"/>
              <a:buChar char="•"/>
            </a:pPr>
            <a:r>
              <a:rPr lang="es-MX" altLang="en-US" sz="2400" dirty="0">
                <a:latin typeface="Calibri" panose="020F0502020204030204" pitchFamily="34" charset="0"/>
              </a:rPr>
              <a:t>Departamento de Salud Pública de California (CDPH) División de Envenenamiento por Plomo en la Niñez (510) 620-5600 </a:t>
            </a:r>
            <a:r>
              <a:rPr lang="es-MX" altLang="en-US" sz="2400" u="sng" dirty="0">
                <a:solidFill>
                  <a:schemeClr val="tx2"/>
                </a:solidFill>
                <a:latin typeface="Calibri" panose="020F0502020204030204" pitchFamily="34" charset="0"/>
                <a:hlinkClick r:id="rId4"/>
              </a:rPr>
              <a:t>www.cdph.ca.gov</a:t>
            </a:r>
            <a:r>
              <a:rPr lang="es-MX" altLang="en-US" sz="2400" u="sng" dirty="0">
                <a:solidFill>
                  <a:schemeClr val="tx2"/>
                </a:solidFill>
                <a:latin typeface="Calibri" panose="020F0502020204030204" pitchFamily="34" charset="0"/>
              </a:rPr>
              <a:t>/Programs/CLPPB </a:t>
            </a:r>
          </a:p>
        </p:txBody>
      </p:sp>
    </p:spTree>
    <p:custDataLst>
      <p:tags r:id="rId1"/>
    </p:custDataLst>
    <p:extLst>
      <p:ext uri="{BB962C8B-B14F-4D97-AF65-F5344CB8AC3E}">
        <p14:creationId xmlns:p14="http://schemas.microsoft.com/office/powerpoint/2010/main" val="1937451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3600" dirty="0" err="1">
                <a:latin typeface="Arial" panose="020B0604020202020204" pitchFamily="34" charset="0"/>
                <a:cs typeface="Arial" panose="020B0604020202020204" pitchFamily="34" charset="0"/>
              </a:rPr>
              <a:t>Niños</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pequeños</a:t>
            </a:r>
            <a:r>
              <a:rPr lang="en-US" sz="3600" dirty="0">
                <a:latin typeface="Arial" panose="020B0604020202020204" pitchFamily="34" charset="0"/>
                <a:cs typeface="Arial" panose="020B0604020202020204" pitchFamily="34" charset="0"/>
              </a:rPr>
              <a:t> (1 a 3 </a:t>
            </a:r>
            <a:r>
              <a:rPr lang="en-US" sz="3600" dirty="0" err="1">
                <a:latin typeface="Arial" panose="020B0604020202020204" pitchFamily="34" charset="0"/>
                <a:cs typeface="Arial" panose="020B0604020202020204" pitchFamily="34" charset="0"/>
              </a:rPr>
              <a:t>años</a:t>
            </a:r>
            <a:r>
              <a:rPr lang="en-US" sz="3600" dirty="0">
                <a:latin typeface="Arial" panose="020B0604020202020204" pitchFamily="34" charset="0"/>
                <a:cs typeface="Arial" panose="020B0604020202020204" pitchFamily="34" charset="0"/>
              </a:rPr>
              <a:t>)</a:t>
            </a:r>
          </a:p>
        </p:txBody>
      </p:sp>
      <p:sp>
        <p:nvSpPr>
          <p:cNvPr id="3" name="Text Placeholder 2">
            <a:extLst>
              <a:ext uri="{FF2B5EF4-FFF2-40B4-BE49-F238E27FC236}">
                <a16:creationId xmlns:a16="http://schemas.microsoft.com/office/drawing/2014/main" id="{D3778BAF-4449-4875-A8C0-7B60957728A3}"/>
              </a:ext>
            </a:extLst>
          </p:cNvPr>
          <p:cNvSpPr>
            <a:spLocks noGrp="1"/>
          </p:cNvSpPr>
          <p:nvPr>
            <p:ph type="body" idx="1"/>
          </p:nvPr>
        </p:nvSpPr>
        <p:spPr>
          <a:xfrm>
            <a:off x="1143000" y="1453237"/>
            <a:ext cx="5386917" cy="639762"/>
          </a:xfrm>
        </p:spPr>
        <p:txBody>
          <a:bodyPr/>
          <a:lstStyle/>
          <a:p>
            <a:r>
              <a:rPr lang="es-MX" sz="2400" dirty="0">
                <a:latin typeface="Arial" panose="020B0604020202020204" pitchFamily="34" charset="0"/>
                <a:cs typeface="Arial" panose="020B0604020202020204" pitchFamily="34" charset="0"/>
              </a:rPr>
              <a:t>Características</a:t>
            </a:r>
            <a:endParaRPr lang="en-US"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9F377113-FA39-4BAB-8081-D97FB97CBC79}"/>
              </a:ext>
            </a:extLst>
          </p:cNvPr>
          <p:cNvSpPr>
            <a:spLocks noGrp="1"/>
          </p:cNvSpPr>
          <p:nvPr>
            <p:ph type="body" sz="quarter" idx="3"/>
          </p:nvPr>
        </p:nvSpPr>
        <p:spPr>
          <a:xfrm>
            <a:off x="7619999" y="1441367"/>
            <a:ext cx="5389033" cy="639762"/>
          </a:xfrm>
        </p:spPr>
        <p:txBody>
          <a:bodyPr>
            <a:normAutofit/>
          </a:bodyPr>
          <a:lstStyle/>
          <a:p>
            <a:r>
              <a:rPr lang="es-MX" sz="2800" dirty="0">
                <a:latin typeface="Arial" panose="020B0604020202020204" pitchFamily="34" charset="0"/>
                <a:cs typeface="Arial" panose="020B0604020202020204" pitchFamily="34" charset="0"/>
              </a:rPr>
              <a:t>Tipo de lesiones</a:t>
            </a:r>
          </a:p>
        </p:txBody>
      </p:sp>
      <p:pic>
        <p:nvPicPr>
          <p:cNvPr id="9" name="Picture 8">
            <a:extLst>
              <a:ext uri="{FF2B5EF4-FFF2-40B4-BE49-F238E27FC236}">
                <a16:creationId xmlns:a16="http://schemas.microsoft.com/office/drawing/2014/main" id="{AA331E1C-44F5-43A8-A330-32C304925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291" y="1246951"/>
            <a:ext cx="3060711" cy="4855235"/>
          </a:xfrm>
          <a:prstGeom prst="rect">
            <a:avLst/>
          </a:prstGeom>
        </p:spPr>
      </p:pic>
      <p:sp>
        <p:nvSpPr>
          <p:cNvPr id="4" name="Content Placeholder 3">
            <a:extLst>
              <a:ext uri="{FF2B5EF4-FFF2-40B4-BE49-F238E27FC236}">
                <a16:creationId xmlns:a16="http://schemas.microsoft.com/office/drawing/2014/main" id="{66E43666-87A3-4B51-B4FF-A580207A9FA9}"/>
              </a:ext>
            </a:extLst>
          </p:cNvPr>
          <p:cNvSpPr>
            <a:spLocks noGrp="1"/>
          </p:cNvSpPr>
          <p:nvPr>
            <p:ph sz="half" idx="2"/>
          </p:nvPr>
        </p:nvSpPr>
        <p:spPr>
          <a:xfrm>
            <a:off x="1122681" y="2187218"/>
            <a:ext cx="4135120" cy="3914968"/>
          </a:xfrm>
        </p:spPr>
        <p:txBody>
          <a:bodyPr>
            <a:normAutofit fontScale="85000" lnSpcReduction="20000"/>
          </a:bodyPr>
          <a:lstStyle/>
          <a:p>
            <a:r>
              <a:rPr lang="es-ES" dirty="0">
                <a:latin typeface="Arial" panose="020B0604020202020204" pitchFamily="34" charset="0"/>
                <a:cs typeface="Arial" panose="020B0604020202020204" pitchFamily="34" charset="0"/>
              </a:rPr>
              <a:t>Le gusta ir rápido, correr</a:t>
            </a:r>
          </a:p>
          <a:p>
            <a:r>
              <a:rPr lang="es-ES" dirty="0">
                <a:latin typeface="Arial" panose="020B0604020202020204" pitchFamily="34" charset="0"/>
                <a:cs typeface="Arial" panose="020B0604020202020204" pitchFamily="34" charset="0"/>
              </a:rPr>
              <a:t>Son inestables</a:t>
            </a:r>
          </a:p>
          <a:p>
            <a:r>
              <a:rPr lang="es-ES" dirty="0">
                <a:latin typeface="Arial" panose="020B0604020202020204" pitchFamily="34" charset="0"/>
                <a:cs typeface="Arial" panose="020B0604020202020204" pitchFamily="34" charset="0"/>
              </a:rPr>
              <a:t>Alcanzar objetos</a:t>
            </a:r>
          </a:p>
          <a:p>
            <a:r>
              <a:rPr lang="es-ES" dirty="0">
                <a:latin typeface="Arial" panose="020B0604020202020204" pitchFamily="34" charset="0"/>
                <a:cs typeface="Arial" panose="020B0604020202020204" pitchFamily="34" charset="0"/>
              </a:rPr>
              <a:t>Puede subir y bajar escaleras</a:t>
            </a:r>
          </a:p>
          <a:p>
            <a:r>
              <a:rPr lang="es-ES" dirty="0">
                <a:latin typeface="Arial" panose="020B0604020202020204" pitchFamily="34" charset="0"/>
                <a:cs typeface="Arial" panose="020B0604020202020204" pitchFamily="34" charset="0"/>
              </a:rPr>
              <a:t>Puede empujar y jalar objetos</a:t>
            </a:r>
          </a:p>
          <a:p>
            <a:r>
              <a:rPr lang="es-ES" dirty="0">
                <a:latin typeface="Arial" panose="020B0604020202020204" pitchFamily="34" charset="0"/>
                <a:cs typeface="Arial" panose="020B0604020202020204" pitchFamily="34" charset="0"/>
              </a:rPr>
              <a:t>Puede abrir puertas, cajones, portones, ventanas</a:t>
            </a:r>
          </a:p>
          <a:p>
            <a:r>
              <a:rPr lang="es-ES" dirty="0">
                <a:latin typeface="Arial" panose="020B0604020202020204" pitchFamily="34" charset="0"/>
                <a:cs typeface="Arial" panose="020B0604020202020204" pitchFamily="34" charset="0"/>
              </a:rPr>
              <a:t>Puede lanzar pelotas y otros objetos </a:t>
            </a:r>
          </a:p>
          <a:p>
            <a:r>
              <a:rPr lang="es-ES" dirty="0">
                <a:latin typeface="Arial" panose="020B0604020202020204" pitchFamily="34" charset="0"/>
                <a:cs typeface="Arial" panose="020B0604020202020204" pitchFamily="34" charset="0"/>
              </a:rPr>
              <a:t>Puede hablar, pero no siempre expresar necesidades</a:t>
            </a:r>
          </a:p>
          <a:p>
            <a:r>
              <a:rPr lang="es-ES" dirty="0">
                <a:latin typeface="Arial" panose="020B0604020202020204" pitchFamily="34" charset="0"/>
                <a:cs typeface="Arial" panose="020B0604020202020204" pitchFamily="34" charset="0"/>
              </a:rPr>
              <a:t>Come una mayor variedad de alimentos.</a:t>
            </a:r>
            <a:endParaRPr lang="en-US" dirty="0"/>
          </a:p>
        </p:txBody>
      </p:sp>
      <p:sp>
        <p:nvSpPr>
          <p:cNvPr id="6" name="Content Placeholder 5">
            <a:extLst>
              <a:ext uri="{FF2B5EF4-FFF2-40B4-BE49-F238E27FC236}">
                <a16:creationId xmlns:a16="http://schemas.microsoft.com/office/drawing/2014/main" id="{493BBAB3-C255-472D-8F0C-8D6E18618205}"/>
              </a:ext>
            </a:extLst>
          </p:cNvPr>
          <p:cNvSpPr>
            <a:spLocks noGrp="1"/>
          </p:cNvSpPr>
          <p:nvPr>
            <p:ph sz="quarter" idx="4"/>
          </p:nvPr>
        </p:nvSpPr>
        <p:spPr>
          <a:xfrm>
            <a:off x="7078981" y="2093868"/>
            <a:ext cx="4884419" cy="3951288"/>
          </a:xfrm>
        </p:spPr>
        <p:txBody>
          <a:bodyPr>
            <a:noAutofit/>
          </a:bodyPr>
          <a:lstStyle/>
          <a:p>
            <a:r>
              <a:rPr lang="es-ES" sz="2000" dirty="0">
                <a:latin typeface="Arial" panose="020B0604020202020204" pitchFamily="34" charset="0"/>
                <a:cs typeface="Arial" panose="020B0604020202020204" pitchFamily="34" charset="0"/>
              </a:rPr>
              <a:t>Lesiones de vehículos de motor</a:t>
            </a:r>
          </a:p>
          <a:p>
            <a:r>
              <a:rPr lang="es-ES" sz="2000" dirty="0">
                <a:latin typeface="Arial" panose="020B0604020202020204" pitchFamily="34" charset="0"/>
                <a:cs typeface="Arial" panose="020B0604020202020204" pitchFamily="34" charset="0"/>
              </a:rPr>
              <a:t>Caídas</a:t>
            </a:r>
          </a:p>
          <a:p>
            <a:r>
              <a:rPr lang="es-ES" sz="2000" dirty="0">
                <a:latin typeface="Arial" panose="020B0604020202020204" pitchFamily="34" charset="0"/>
                <a:cs typeface="Arial" panose="020B0604020202020204" pitchFamily="34" charset="0"/>
              </a:rPr>
              <a:t>Quemaduras</a:t>
            </a:r>
          </a:p>
          <a:p>
            <a:r>
              <a:rPr lang="es-ES" sz="2000" dirty="0">
                <a:latin typeface="Arial" panose="020B0604020202020204" pitchFamily="34" charset="0"/>
                <a:cs typeface="Arial" panose="020B0604020202020204" pitchFamily="34" charset="0"/>
              </a:rPr>
              <a:t>Envenenamiento</a:t>
            </a:r>
          </a:p>
          <a:p>
            <a:r>
              <a:rPr lang="es-ES" sz="2000" dirty="0">
                <a:latin typeface="Arial" panose="020B0604020202020204" pitchFamily="34" charset="0"/>
                <a:cs typeface="Arial" panose="020B0604020202020204" pitchFamily="34" charset="0"/>
              </a:rPr>
              <a:t>Atragantamiento</a:t>
            </a:r>
          </a:p>
          <a:p>
            <a:r>
              <a:rPr lang="es-ES" sz="2000" dirty="0">
                <a:latin typeface="Arial" panose="020B0604020202020204" pitchFamily="34" charset="0"/>
                <a:cs typeface="Arial" panose="020B0604020202020204" pitchFamily="34" charset="0"/>
              </a:rPr>
              <a:t>Ahogo</a:t>
            </a:r>
          </a:p>
          <a:p>
            <a:r>
              <a:rPr lang="es-ES" sz="2000" dirty="0">
                <a:latin typeface="Arial" panose="020B0604020202020204" pitchFamily="34" charset="0"/>
                <a:cs typeface="Arial" panose="020B0604020202020204" pitchFamily="34" charset="0"/>
              </a:rPr>
              <a:t>Lesiones relacionadas con el calor</a:t>
            </a:r>
          </a:p>
          <a:p>
            <a:r>
              <a:rPr lang="es-ES" sz="2000" dirty="0">
                <a:latin typeface="Arial" panose="020B0604020202020204" pitchFamily="34" charset="0"/>
                <a:cs typeface="Arial" panose="020B0604020202020204" pitchFamily="34" charset="0"/>
              </a:rPr>
              <a:t>Puede jalar los muebles encima</a:t>
            </a:r>
          </a:p>
          <a:p>
            <a:r>
              <a:rPr lang="es-ES" sz="2000" dirty="0">
                <a:latin typeface="Arial" panose="020B0604020202020204" pitchFamily="34" charset="0"/>
                <a:cs typeface="Arial" panose="020B0604020202020204" pitchFamily="34" charset="0"/>
              </a:rPr>
              <a:t>Chocar con objetos y otros niños</a:t>
            </a:r>
          </a:p>
          <a:p>
            <a:r>
              <a:rPr lang="es-ES" sz="2000" dirty="0">
                <a:latin typeface="Arial" panose="020B0604020202020204" pitchFamily="34" charset="0"/>
                <a:cs typeface="Arial" panose="020B0604020202020204" pitchFamily="34" charset="0"/>
              </a:rPr>
              <a:t>Abuso infantil</a:t>
            </a:r>
            <a:endParaRPr lang="en-US"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939741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Encuentre los peligros</a:t>
            </a:r>
          </a:p>
        </p:txBody>
      </p:sp>
      <p:pic>
        <p:nvPicPr>
          <p:cNvPr id="3" name="Picture 2">
            <a:extLst>
              <a:ext uri="{FF2B5EF4-FFF2-40B4-BE49-F238E27FC236}">
                <a16:creationId xmlns:a16="http://schemas.microsoft.com/office/drawing/2014/main" id="{A169D056-211C-4353-90D1-A99E15B0B01A}"/>
              </a:ext>
            </a:extLst>
          </p:cNvPr>
          <p:cNvPicPr>
            <a:picLocks noChangeAspect="1"/>
          </p:cNvPicPr>
          <p:nvPr/>
        </p:nvPicPr>
        <p:blipFill>
          <a:blip r:embed="rId4"/>
          <a:stretch>
            <a:fillRect/>
          </a:stretch>
        </p:blipFill>
        <p:spPr>
          <a:xfrm>
            <a:off x="2424113" y="1295401"/>
            <a:ext cx="7343775" cy="4752975"/>
          </a:xfrm>
          <a:prstGeom prst="rect">
            <a:avLst/>
          </a:prstGeom>
        </p:spPr>
      </p:pic>
    </p:spTree>
    <p:custDataLst>
      <p:tags r:id="rId1"/>
    </p:custDataLst>
    <p:extLst>
      <p:ext uri="{BB962C8B-B14F-4D97-AF65-F5344CB8AC3E}">
        <p14:creationId xmlns:p14="http://schemas.microsoft.com/office/powerpoint/2010/main" val="11278649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236"/>
            <a:ext cx="9144000" cy="1143000"/>
          </a:xfrm>
          <a:solidFill>
            <a:srgbClr val="0072BC"/>
          </a:solidFill>
        </p:spPr>
        <p:txBody>
          <a:bodyPr>
            <a:normAutofit/>
          </a:bodyPr>
          <a:lstStyle/>
          <a:p>
            <a:r>
              <a:rPr lang="es-ES" sz="3600" b="1" dirty="0">
                <a:solidFill>
                  <a:schemeClr val="bg1"/>
                </a:solidFill>
              </a:rPr>
              <a:t>Ahogamiento</a:t>
            </a:r>
          </a:p>
        </p:txBody>
      </p:sp>
      <p:sp>
        <p:nvSpPr>
          <p:cNvPr id="3" name="Content Placeholder 2"/>
          <p:cNvSpPr>
            <a:spLocks noGrp="1"/>
          </p:cNvSpPr>
          <p:nvPr>
            <p:ph idx="1"/>
          </p:nvPr>
        </p:nvSpPr>
        <p:spPr/>
        <p:txBody>
          <a:bodyPr/>
          <a:lstStyle/>
          <a:p>
            <a:r>
              <a:rPr lang="es-ES" dirty="0"/>
              <a:t>Los niños entre las edades de uno y cuatro años corren un mayor riesgo de ahogarse.</a:t>
            </a:r>
          </a:p>
          <a:p>
            <a:r>
              <a:rPr lang="es-ES" dirty="0"/>
              <a:t>Incluso una cubeta que contenga solo unas cuantas pulgadas de agua puede ser peligrosa para un niño pequeño.</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7807" y="3657600"/>
            <a:ext cx="231982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243046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236"/>
            <a:ext cx="9144000" cy="1143000"/>
          </a:xfrm>
          <a:solidFill>
            <a:srgbClr val="0072BC"/>
          </a:solidFill>
        </p:spPr>
        <p:txBody>
          <a:bodyPr>
            <a:normAutofit/>
          </a:bodyPr>
          <a:lstStyle/>
          <a:p>
            <a:r>
              <a:rPr lang="es-ES" sz="3600" b="1" dirty="0">
                <a:solidFill>
                  <a:schemeClr val="bg1"/>
                </a:solidFill>
              </a:rPr>
              <a:t>Prevención del ahogamiento</a:t>
            </a:r>
          </a:p>
        </p:txBody>
      </p:sp>
      <p:sp>
        <p:nvSpPr>
          <p:cNvPr id="3" name="Content Placeholder 2"/>
          <p:cNvSpPr>
            <a:spLocks noGrp="1"/>
          </p:cNvSpPr>
          <p:nvPr>
            <p:ph idx="1"/>
          </p:nvPr>
        </p:nvSpPr>
        <p:spPr/>
        <p:txBody>
          <a:bodyPr>
            <a:normAutofit fontScale="92500" lnSpcReduction="10000"/>
          </a:bodyPr>
          <a:lstStyle/>
          <a:p>
            <a:r>
              <a:rPr lang="es-ES" dirty="0"/>
              <a:t>Nunca deje a un niño solo en un cuerpo de agua o alrededor de este (por ejemplo, una tina, inodoro, cubeta, piscina o piscina para chapotear).</a:t>
            </a:r>
          </a:p>
          <a:p>
            <a:r>
              <a:rPr lang="es-ES" dirty="0"/>
              <a:t>Vacíe el agua de cubetas y otra agua estancada cuando no esté en uso.</a:t>
            </a:r>
          </a:p>
          <a:p>
            <a:r>
              <a:rPr lang="es-ES" dirty="0"/>
              <a:t>Siempre proporcione supervisión cuidadosa, directa y constante alrededor de los cuerpos de agua.</a:t>
            </a:r>
          </a:p>
          <a:p>
            <a:r>
              <a:rPr lang="es-ES" dirty="0"/>
              <a:t>Encierre los peligros de agua con una cerca que mida por lo menos cinco pies de altura con una reja que se cierre por sí misma que mida por lo menos 55 pulgadas de altura.</a:t>
            </a:r>
          </a:p>
          <a:p>
            <a:endParaRPr lang="es-ES" dirty="0"/>
          </a:p>
          <a:p>
            <a:endParaRPr lang="es-ES" dirty="0"/>
          </a:p>
        </p:txBody>
      </p:sp>
    </p:spTree>
    <p:custDataLst>
      <p:tags r:id="rId1"/>
    </p:custDataLst>
    <p:extLst>
      <p:ext uri="{BB962C8B-B14F-4D97-AF65-F5344CB8AC3E}">
        <p14:creationId xmlns:p14="http://schemas.microsoft.com/office/powerpoint/2010/main" val="1981602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236"/>
            <a:ext cx="9144000" cy="1143000"/>
          </a:xfrm>
          <a:solidFill>
            <a:srgbClr val="0072BC"/>
          </a:solidFill>
        </p:spPr>
        <p:txBody>
          <a:bodyPr>
            <a:noAutofit/>
          </a:bodyPr>
          <a:lstStyle/>
          <a:p>
            <a:r>
              <a:rPr lang="es-ES" sz="3600" b="1" dirty="0">
                <a:solidFill>
                  <a:schemeClr val="bg1"/>
                </a:solidFill>
              </a:rPr>
              <a:t>Encuentre formas seguras de jugar con agua</a:t>
            </a:r>
          </a:p>
        </p:txBody>
      </p:sp>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567114" y="1496661"/>
            <a:ext cx="5057775" cy="481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61409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b="1" dirty="0"/>
              <a:t>Los niños pequeños y los desastres</a:t>
            </a:r>
          </a:p>
        </p:txBody>
      </p:sp>
      <p:sp>
        <p:nvSpPr>
          <p:cNvPr id="3" name="Content Placeholder 2"/>
          <p:cNvSpPr>
            <a:spLocks noGrp="1"/>
          </p:cNvSpPr>
          <p:nvPr>
            <p:ph idx="1"/>
          </p:nvPr>
        </p:nvSpPr>
        <p:spPr/>
        <p:txBody>
          <a:bodyPr>
            <a:normAutofit/>
          </a:bodyPr>
          <a:lstStyle/>
          <a:p>
            <a:r>
              <a:rPr lang="es-ES" dirty="0"/>
              <a:t>Un desastre o emergencia en su centro de cuidado infantil o en su comunidad supone muchos retos.</a:t>
            </a:r>
          </a:p>
          <a:p>
            <a:r>
              <a:rPr lang="es-ES" dirty="0"/>
              <a:t>Los niños podrían sufrir de trauma como secuela de un desastre. </a:t>
            </a:r>
          </a:p>
          <a:p>
            <a:r>
              <a:rPr lang="es-ES" dirty="0"/>
              <a:t>Usted puede aminorar el efecto si sabe qué esperar y si planifica como corresponde.</a:t>
            </a:r>
          </a:p>
          <a:p>
            <a:pPr marL="0" indent="0">
              <a:buNone/>
            </a:pPr>
            <a:r>
              <a:rPr lang="es-ES" dirty="0">
                <a:hlinkClick r:id="rId4"/>
              </a:rPr>
              <a:t>https://cchp.ucsf.edu/content/resources/young-children-and-disasters-health-and-safety-note</a:t>
            </a:r>
            <a:r>
              <a:rPr lang="es-ES" dirty="0"/>
              <a:t> </a:t>
            </a:r>
          </a:p>
        </p:txBody>
      </p:sp>
    </p:spTree>
    <p:custDataLst>
      <p:tags r:id="rId1"/>
    </p:custDataLst>
    <p:extLst>
      <p:ext uri="{BB962C8B-B14F-4D97-AF65-F5344CB8AC3E}">
        <p14:creationId xmlns:p14="http://schemas.microsoft.com/office/powerpoint/2010/main" val="32946798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Después de un desastre…</a:t>
            </a:r>
          </a:p>
        </p:txBody>
      </p:sp>
      <p:sp>
        <p:nvSpPr>
          <p:cNvPr id="5" name="Content Placeholder 4"/>
          <p:cNvSpPr>
            <a:spLocks noGrp="1"/>
          </p:cNvSpPr>
          <p:nvPr>
            <p:ph idx="1"/>
          </p:nvPr>
        </p:nvSpPr>
        <p:spPr/>
        <p:txBody>
          <a:bodyPr>
            <a:normAutofit/>
          </a:bodyPr>
          <a:lstStyle/>
          <a:p>
            <a:r>
              <a:rPr lang="es-ES" dirty="0"/>
              <a:t>Mantenga a un mínimo las conversaciones por la televisión/radio/entre adultos acerca del desastre alrededor de los niños pequeños.</a:t>
            </a:r>
          </a:p>
          <a:p>
            <a:r>
              <a:rPr lang="es-ES" dirty="0"/>
              <a:t>Responda todas las preguntas lo más franca y sencillamente posible.</a:t>
            </a:r>
          </a:p>
          <a:p>
            <a:r>
              <a:rPr lang="es-ES" dirty="0"/>
              <a:t>Esté preparado para responder las mismas preguntas una y otra vez. Sea paciente, comprensivo y reconfortante.</a:t>
            </a:r>
          </a:p>
        </p:txBody>
      </p:sp>
    </p:spTree>
    <p:custDataLst>
      <p:tags r:id="rId1"/>
    </p:custDataLst>
    <p:extLst>
      <p:ext uri="{BB962C8B-B14F-4D97-AF65-F5344CB8AC3E}">
        <p14:creationId xmlns:p14="http://schemas.microsoft.com/office/powerpoint/2010/main" val="42851095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Después de un desastre</a:t>
            </a:r>
            <a:r>
              <a:rPr lang="en-US" sz="3600" b="1" dirty="0"/>
              <a:t>…(cont.)</a:t>
            </a:r>
          </a:p>
        </p:txBody>
      </p:sp>
      <p:sp>
        <p:nvSpPr>
          <p:cNvPr id="5" name="Content Placeholder 4"/>
          <p:cNvSpPr>
            <a:spLocks noGrp="1"/>
          </p:cNvSpPr>
          <p:nvPr>
            <p:ph idx="1"/>
          </p:nvPr>
        </p:nvSpPr>
        <p:spPr/>
        <p:txBody>
          <a:bodyPr>
            <a:normAutofit/>
          </a:bodyPr>
          <a:lstStyle/>
          <a:p>
            <a:r>
              <a:rPr lang="es-ES" dirty="0"/>
              <a:t>Trate de regresar a una rutina normal lo antes posible para restaurar un sentido de normalidad y seguridad.</a:t>
            </a:r>
          </a:p>
          <a:p>
            <a:r>
              <a:rPr lang="es-ES" dirty="0"/>
              <a:t>No prometa que no habrá otro desastre. En vez de eso, aliente a los niños a que hablen acerca de sus sentimientos. </a:t>
            </a:r>
          </a:p>
          <a:p>
            <a:r>
              <a:rPr lang="es-ES" dirty="0"/>
              <a:t>Dígales que hará todo lo posible para mantenerlos seguros.</a:t>
            </a:r>
          </a:p>
        </p:txBody>
      </p:sp>
    </p:spTree>
    <p:custDataLst>
      <p:tags r:id="rId1"/>
    </p:custDataLst>
    <p:extLst>
      <p:ext uri="{BB962C8B-B14F-4D97-AF65-F5344CB8AC3E}">
        <p14:creationId xmlns:p14="http://schemas.microsoft.com/office/powerpoint/2010/main" val="37101568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838200"/>
          </a:xfrm>
          <a:solidFill>
            <a:srgbClr val="0072BC"/>
          </a:solidFill>
        </p:spPr>
        <p:txBody>
          <a:bodyPr>
            <a:normAutofit/>
          </a:bodyPr>
          <a:lstStyle/>
          <a:p>
            <a:r>
              <a:rPr lang="es-MX" sz="2800" dirty="0">
                <a:solidFill>
                  <a:schemeClr val="bg1"/>
                </a:solidFill>
              </a:rPr>
              <a:t>Reacciones típicas de los niños después de un desastre</a:t>
            </a: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838201"/>
            <a:ext cx="9078097" cy="5219491"/>
          </a:xfrm>
          <a:prstGeom prst="rect">
            <a:avLst/>
          </a:prstGeom>
        </p:spPr>
      </p:pic>
    </p:spTree>
    <p:custDataLst>
      <p:tags r:id="rId1"/>
    </p:custDataLst>
    <p:extLst>
      <p:ext uri="{BB962C8B-B14F-4D97-AF65-F5344CB8AC3E}">
        <p14:creationId xmlns:p14="http://schemas.microsoft.com/office/powerpoint/2010/main" val="20837128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Seguridad del niño pasajero</a:t>
            </a:r>
          </a:p>
        </p:txBody>
      </p:sp>
      <p:sp>
        <p:nvSpPr>
          <p:cNvPr id="3" name="Content Placeholder 2"/>
          <p:cNvSpPr>
            <a:spLocks noGrp="1"/>
          </p:cNvSpPr>
          <p:nvPr>
            <p:ph idx="1"/>
          </p:nvPr>
        </p:nvSpPr>
        <p:spPr/>
        <p:txBody>
          <a:bodyPr>
            <a:normAutofit fontScale="85000" lnSpcReduction="10000"/>
          </a:bodyPr>
          <a:lstStyle/>
          <a:p>
            <a:r>
              <a:rPr lang="es-ES" dirty="0"/>
              <a:t>Los niños menores de 2 años deben viajar en un asiento infantil para autos colocado de cara hacia el asiento de atrás del auto, a menos que el niño pese 40 libras o más O mida 40 pulgadas o más de estatura. El niño deberá estar asegurado de manera que cumpla con los límites de estatura y peso especificados por el fabricante del asiento infantil para autos.</a:t>
            </a:r>
          </a:p>
          <a:p>
            <a:pPr lvl="0"/>
            <a:r>
              <a:rPr lang="es-ES" dirty="0"/>
              <a:t>​Los niños menores de 8 años deben estar asegurados en un asiento infantil para autos o en un asiento elevado en el asiento de atrás. </a:t>
            </a:r>
          </a:p>
          <a:p>
            <a:pPr lvl="0"/>
            <a:r>
              <a:rPr lang="es-ES" dirty="0"/>
              <a:t>Los niños de 8 años O que midan 4’9” de estatura deben estar asegurados por un cinturón de seguridad. </a:t>
            </a:r>
          </a:p>
          <a:p>
            <a:pPr lvl="0"/>
            <a:r>
              <a:rPr lang="es-ES" dirty="0"/>
              <a:t>Los pasajeros que tienen 16 años y más están sujetos a la ley de cinturón de seguridad obligatorio de California. </a:t>
            </a:r>
          </a:p>
          <a:p>
            <a:endParaRPr lang="es-ES" dirty="0"/>
          </a:p>
        </p:txBody>
      </p:sp>
    </p:spTree>
    <p:custDataLst>
      <p:tags r:id="rId1"/>
    </p:custDataLst>
    <p:extLst>
      <p:ext uri="{BB962C8B-B14F-4D97-AF65-F5344CB8AC3E}">
        <p14:creationId xmlns:p14="http://schemas.microsoft.com/office/powerpoint/2010/main" val="34048677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76201"/>
            <a:ext cx="5082074" cy="6591749"/>
          </a:xfrm>
          <a:prstGeom prst="rect">
            <a:avLst/>
          </a:prstGeom>
          <a:ln>
            <a:solidFill>
              <a:srgbClr val="002060"/>
            </a:solidFill>
          </a:ln>
        </p:spPr>
      </p:pic>
    </p:spTree>
    <p:custDataLst>
      <p:tags r:id="rId1"/>
    </p:custDataLst>
    <p:extLst>
      <p:ext uri="{BB962C8B-B14F-4D97-AF65-F5344CB8AC3E}">
        <p14:creationId xmlns:p14="http://schemas.microsoft.com/office/powerpoint/2010/main" val="2194600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r>
              <a:rPr lang="en-US" dirty="0" err="1"/>
              <a:t>Preescolares</a:t>
            </a:r>
            <a:r>
              <a:rPr lang="en-US" dirty="0"/>
              <a:t> (3 a 5 </a:t>
            </a:r>
            <a:r>
              <a:rPr lang="en-US" dirty="0" err="1"/>
              <a:t>años</a:t>
            </a:r>
            <a:r>
              <a:rPr lang="en-US" dirty="0"/>
              <a:t>)</a:t>
            </a:r>
          </a:p>
        </p:txBody>
      </p:sp>
      <p:sp>
        <p:nvSpPr>
          <p:cNvPr id="3" name="Text Placeholder 2">
            <a:extLst>
              <a:ext uri="{FF2B5EF4-FFF2-40B4-BE49-F238E27FC236}">
                <a16:creationId xmlns:a16="http://schemas.microsoft.com/office/drawing/2014/main" id="{D3778BAF-4449-4875-A8C0-7B60957728A3}"/>
              </a:ext>
            </a:extLst>
          </p:cNvPr>
          <p:cNvSpPr>
            <a:spLocks noGrp="1"/>
          </p:cNvSpPr>
          <p:nvPr>
            <p:ph type="body" idx="1"/>
          </p:nvPr>
        </p:nvSpPr>
        <p:spPr>
          <a:xfrm>
            <a:off x="855315" y="1538951"/>
            <a:ext cx="5386917" cy="639762"/>
          </a:xfrm>
        </p:spPr>
        <p:txBody>
          <a:bodyPr/>
          <a:lstStyle/>
          <a:p>
            <a:r>
              <a:rPr lang="es-MX" sz="2400" dirty="0">
                <a:latin typeface="Arial" panose="020B0604020202020204" pitchFamily="34" charset="0"/>
                <a:cs typeface="Arial" panose="020B0604020202020204" pitchFamily="34" charset="0"/>
              </a:rPr>
              <a:t>Características</a:t>
            </a:r>
            <a:endParaRPr lang="en-US" dirty="0"/>
          </a:p>
        </p:txBody>
      </p:sp>
      <p:pic>
        <p:nvPicPr>
          <p:cNvPr id="8" name="Picture 7">
            <a:extLst>
              <a:ext uri="{FF2B5EF4-FFF2-40B4-BE49-F238E27FC236}">
                <a16:creationId xmlns:a16="http://schemas.microsoft.com/office/drawing/2014/main" id="{F7C7CBCF-780F-4CAD-9356-B1D611062D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8" t="1930" r="30415"/>
          <a:stretch/>
        </p:blipFill>
        <p:spPr>
          <a:xfrm>
            <a:off x="3810000" y="1324403"/>
            <a:ext cx="3886200" cy="4030016"/>
          </a:xfrm>
          <a:prstGeom prst="rect">
            <a:avLst/>
          </a:prstGeom>
        </p:spPr>
      </p:pic>
      <p:sp>
        <p:nvSpPr>
          <p:cNvPr id="6" name="Content Placeholder 5">
            <a:extLst>
              <a:ext uri="{FF2B5EF4-FFF2-40B4-BE49-F238E27FC236}">
                <a16:creationId xmlns:a16="http://schemas.microsoft.com/office/drawing/2014/main" id="{493BBAB3-C255-472D-8F0C-8D6E18618205}"/>
              </a:ext>
            </a:extLst>
          </p:cNvPr>
          <p:cNvSpPr>
            <a:spLocks noGrp="1"/>
          </p:cNvSpPr>
          <p:nvPr>
            <p:ph sz="quarter" idx="4"/>
          </p:nvPr>
        </p:nvSpPr>
        <p:spPr>
          <a:xfrm>
            <a:off x="6748115" y="2149472"/>
            <a:ext cx="5389033" cy="3951288"/>
          </a:xfrm>
        </p:spPr>
        <p:txBody>
          <a:bodyPr/>
          <a:lstStyle/>
          <a:p>
            <a:r>
              <a:rPr lang="es-MX" dirty="0"/>
              <a:t>Lesiones de tráfico/vehículos de motor</a:t>
            </a:r>
          </a:p>
          <a:p>
            <a:r>
              <a:rPr lang="es-MX" dirty="0"/>
              <a:t>Quemaduras</a:t>
            </a:r>
          </a:p>
          <a:p>
            <a:r>
              <a:rPr lang="es-MX" dirty="0"/>
              <a:t>Lesiones/caídas en el patio de recreo</a:t>
            </a:r>
          </a:p>
          <a:p>
            <a:r>
              <a:rPr lang="es-MX" dirty="0"/>
              <a:t>Envenenamiento</a:t>
            </a:r>
          </a:p>
          <a:p>
            <a:r>
              <a:rPr lang="es-MX" dirty="0"/>
              <a:t>Uso de herramientas y equipos</a:t>
            </a:r>
          </a:p>
          <a:p>
            <a:r>
              <a:rPr lang="es-MX" dirty="0"/>
              <a:t>Chocar con objetos u otros niños</a:t>
            </a:r>
          </a:p>
          <a:p>
            <a:r>
              <a:rPr lang="es-MX" dirty="0"/>
              <a:t>Lesiones relacionadas con el calor</a:t>
            </a:r>
          </a:p>
        </p:txBody>
      </p:sp>
      <p:sp>
        <p:nvSpPr>
          <p:cNvPr id="5" name="Text Placeholder 4">
            <a:extLst>
              <a:ext uri="{FF2B5EF4-FFF2-40B4-BE49-F238E27FC236}">
                <a16:creationId xmlns:a16="http://schemas.microsoft.com/office/drawing/2014/main" id="{9F377113-FA39-4BAB-8081-D97FB97CBC79}"/>
              </a:ext>
            </a:extLst>
          </p:cNvPr>
          <p:cNvSpPr>
            <a:spLocks noGrp="1"/>
          </p:cNvSpPr>
          <p:nvPr>
            <p:ph type="body" sz="quarter" idx="3"/>
          </p:nvPr>
        </p:nvSpPr>
        <p:spPr>
          <a:xfrm>
            <a:off x="7239000" y="1538951"/>
            <a:ext cx="5389033" cy="639762"/>
          </a:xfrm>
        </p:spPr>
        <p:txBody>
          <a:bodyPr/>
          <a:lstStyle/>
          <a:p>
            <a:r>
              <a:rPr lang="es-MX" sz="2400" dirty="0">
                <a:latin typeface="Arial" panose="020B0604020202020204" pitchFamily="34" charset="0"/>
                <a:cs typeface="Arial" panose="020B0604020202020204" pitchFamily="34" charset="0"/>
              </a:rPr>
              <a:t>Tipo de lesiones</a:t>
            </a:r>
          </a:p>
        </p:txBody>
      </p:sp>
      <p:sp>
        <p:nvSpPr>
          <p:cNvPr id="4" name="Content Placeholder 3">
            <a:extLst>
              <a:ext uri="{FF2B5EF4-FFF2-40B4-BE49-F238E27FC236}">
                <a16:creationId xmlns:a16="http://schemas.microsoft.com/office/drawing/2014/main" id="{66E43666-87A3-4B51-B4FF-A580207A9FA9}"/>
              </a:ext>
            </a:extLst>
          </p:cNvPr>
          <p:cNvSpPr>
            <a:spLocks noGrp="1"/>
          </p:cNvSpPr>
          <p:nvPr>
            <p:ph sz="half" idx="2"/>
          </p:nvPr>
        </p:nvSpPr>
        <p:spPr>
          <a:xfrm>
            <a:off x="748571" y="2118707"/>
            <a:ext cx="5433848" cy="3982053"/>
          </a:xfrm>
        </p:spPr>
        <p:txBody>
          <a:bodyPr/>
          <a:lstStyle/>
          <a:p>
            <a:r>
              <a:rPr lang="es-ES" dirty="0"/>
              <a:t>Tiene mucha energía</a:t>
            </a:r>
          </a:p>
          <a:p>
            <a:r>
              <a:rPr lang="es-ES" dirty="0"/>
              <a:t>Comienza a tomar decisiones</a:t>
            </a:r>
          </a:p>
          <a:p>
            <a:r>
              <a:rPr lang="es-ES" dirty="0"/>
              <a:t>Busca la aprobación</a:t>
            </a:r>
          </a:p>
          <a:p>
            <a:r>
              <a:rPr lang="es-ES" dirty="0"/>
              <a:t>Busca atención</a:t>
            </a:r>
            <a:endParaRPr lang="en-US" dirty="0"/>
          </a:p>
        </p:txBody>
      </p:sp>
    </p:spTree>
    <p:custDataLst>
      <p:tags r:id="rId1"/>
    </p:custDataLst>
    <p:extLst>
      <p:ext uri="{BB962C8B-B14F-4D97-AF65-F5344CB8AC3E}">
        <p14:creationId xmlns:p14="http://schemas.microsoft.com/office/powerpoint/2010/main" val="5361476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b="1" dirty="0"/>
              <a:t>En los autos y alrededor de estos</a:t>
            </a:r>
          </a:p>
        </p:txBody>
      </p:sp>
      <p:sp>
        <p:nvSpPr>
          <p:cNvPr id="3" name="Content Placeholder 2"/>
          <p:cNvSpPr>
            <a:spLocks noGrp="1"/>
          </p:cNvSpPr>
          <p:nvPr>
            <p:ph sz="half" idx="1"/>
          </p:nvPr>
        </p:nvSpPr>
        <p:spPr/>
        <p:txBody>
          <a:bodyPr>
            <a:normAutofit lnSpcReduction="10000"/>
          </a:bodyPr>
          <a:lstStyle/>
          <a:p>
            <a:r>
              <a:rPr lang="es-ES" sz="2000" dirty="0"/>
              <a:t>Enseñe a los niños a nunca jugar en los autos o alrededor de estos.</a:t>
            </a:r>
          </a:p>
          <a:p>
            <a:r>
              <a:rPr lang="es-ES" sz="2000" dirty="0"/>
              <a:t>Nunca deje a un niño sin supervisión en un vehículo, incluso con la ventana ligeramente abierta.</a:t>
            </a:r>
          </a:p>
          <a:p>
            <a:r>
              <a:rPr lang="es-ES" sz="2000" dirty="0"/>
              <a:t>Siempre cierre con seguro las puertas y la cajuela de un vehículo, especialmente en casa.  </a:t>
            </a:r>
          </a:p>
          <a:p>
            <a:r>
              <a:rPr lang="es-ES" sz="2000" dirty="0"/>
              <a:t>Mantenga las llaves y los aparatos remotos de entrada fuera del alcance de los niños.</a:t>
            </a:r>
          </a:p>
          <a:p>
            <a:r>
              <a:rPr lang="es-ES" sz="2000" dirty="0"/>
              <a:t>Vigile a los niños muy de cerca alrededor de los vehículos. </a:t>
            </a:r>
          </a:p>
          <a:p>
            <a:pPr marL="0" indent="0">
              <a:buNone/>
            </a:pPr>
            <a:endParaRPr lang="es-ES" dirty="0"/>
          </a:p>
          <a:p>
            <a:pPr marL="0" indent="0">
              <a:buNone/>
            </a:pPr>
            <a:r>
              <a:rPr lang="es-ES" dirty="0"/>
              <a:t> </a:t>
            </a:r>
          </a:p>
        </p:txBody>
      </p:sp>
      <p:sp>
        <p:nvSpPr>
          <p:cNvPr id="4" name="Content Placeholder 3"/>
          <p:cNvSpPr>
            <a:spLocks noGrp="1"/>
          </p:cNvSpPr>
          <p:nvPr>
            <p:ph sz="half" idx="4294967295"/>
          </p:nvPr>
        </p:nvSpPr>
        <p:spPr>
          <a:xfrm>
            <a:off x="6172200" y="1600201"/>
            <a:ext cx="4038600" cy="4525963"/>
          </a:xfrm>
        </p:spPr>
        <p:txBody>
          <a:bodyPr>
            <a:noAutofit/>
          </a:bodyPr>
          <a:lstStyle/>
          <a:p>
            <a:r>
              <a:rPr lang="es-ES" sz="2000" dirty="0"/>
              <a:t>Asegúrese de que los niños salgan del vehículo cuando llegue a su destino (especialmente los bebés dormidos).</a:t>
            </a:r>
          </a:p>
          <a:p>
            <a:r>
              <a:rPr lang="es-ES" sz="2000" dirty="0"/>
              <a:t>Sea cuidadoso al dejar a los niños con un proveedor de cuidado infantil si no es parte de su rutina normal. Ponga algo que necesitará (por ejemplo, una cartera o portafolios) en el piso del asiento de atrás.</a:t>
            </a:r>
          </a:p>
          <a:p>
            <a:r>
              <a:rPr lang="es-ES" sz="2000" dirty="0"/>
              <a:t>Los proveedores de cuidado infantil deben dar seguimiento si un niño está inesperadamente ausente.</a:t>
            </a:r>
          </a:p>
          <a:p>
            <a:endParaRPr lang="es-ES" sz="2000" dirty="0"/>
          </a:p>
        </p:txBody>
      </p:sp>
    </p:spTree>
    <p:custDataLst>
      <p:tags r:id="rId1"/>
    </p:custDataLst>
    <p:extLst>
      <p:ext uri="{BB962C8B-B14F-4D97-AF65-F5344CB8AC3E}">
        <p14:creationId xmlns:p14="http://schemas.microsoft.com/office/powerpoint/2010/main" val="18861892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200" b="1" dirty="0"/>
              <a:t>Prevenga los accidentes con niños arrollados</a:t>
            </a:r>
          </a:p>
        </p:txBody>
      </p:sp>
      <p:sp>
        <p:nvSpPr>
          <p:cNvPr id="3" name="Content Placeholder 2"/>
          <p:cNvSpPr>
            <a:spLocks noGrp="1"/>
          </p:cNvSpPr>
          <p:nvPr>
            <p:ph sz="half" idx="1"/>
          </p:nvPr>
        </p:nvSpPr>
        <p:spPr/>
        <p:txBody>
          <a:bodyPr>
            <a:normAutofit/>
          </a:bodyPr>
          <a:lstStyle/>
          <a:p>
            <a:r>
              <a:rPr lang="es-ES" dirty="0"/>
              <a:t>Dé la vuelta alrededor de su vehículo estacionado para revisar que no haya niños, antes de subirse al auto y ponerlo en marcha.</a:t>
            </a:r>
          </a:p>
          <a:p>
            <a:r>
              <a:rPr lang="es-ES" dirty="0"/>
              <a:t>Asegúrese de que los niños pequeños siempre estén acompañados por un adulto cuando se suban y se bajen de un vehículo.</a:t>
            </a:r>
          </a:p>
        </p:txBody>
      </p:sp>
      <p:sp>
        <p:nvSpPr>
          <p:cNvPr id="4" name="Content Placeholder 3"/>
          <p:cNvSpPr>
            <a:spLocks noGrp="1"/>
          </p:cNvSpPr>
          <p:nvPr>
            <p:ph sz="half" idx="4294967295"/>
          </p:nvPr>
        </p:nvSpPr>
        <p:spPr>
          <a:xfrm>
            <a:off x="6197600" y="1600201"/>
            <a:ext cx="5384800" cy="4525963"/>
          </a:xfrm>
        </p:spPr>
        <p:txBody>
          <a:bodyPr>
            <a:normAutofit fontScale="77500" lnSpcReduction="20000"/>
          </a:bodyPr>
          <a:lstStyle/>
          <a:p>
            <a:r>
              <a:rPr lang="es-ES" dirty="0"/>
              <a:t>Tome firmemente la mano de los niños cuando camine cerca de vehículos en movimiento, en entradas particulares de casas o en estacionamientos.</a:t>
            </a:r>
          </a:p>
          <a:p>
            <a:r>
              <a:rPr lang="es-ES" dirty="0"/>
              <a:t>Identifique y use áreas seguras para que los niños jueguen lejos de vehículos estacionados o en movimiento.</a:t>
            </a:r>
          </a:p>
          <a:p>
            <a:r>
              <a:rPr lang="es-ES" dirty="0"/>
              <a:t>Designe un lugar seguro para que los niños estén cuando los vehículos están a punto de estar en movimiento.</a:t>
            </a:r>
          </a:p>
        </p:txBody>
      </p:sp>
    </p:spTree>
    <p:custDataLst>
      <p:tags r:id="rId1"/>
    </p:custDataLst>
    <p:extLst>
      <p:ext uri="{BB962C8B-B14F-4D97-AF65-F5344CB8AC3E}">
        <p14:creationId xmlns:p14="http://schemas.microsoft.com/office/powerpoint/2010/main" val="23110920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Seguridad durante excursiones</a:t>
            </a:r>
          </a:p>
        </p:txBody>
      </p:sp>
      <p:sp>
        <p:nvSpPr>
          <p:cNvPr id="5" name="Content Placeholder 4"/>
          <p:cNvSpPr>
            <a:spLocks noGrp="1"/>
          </p:cNvSpPr>
          <p:nvPr>
            <p:ph idx="1"/>
          </p:nvPr>
        </p:nvSpPr>
        <p:spPr/>
        <p:txBody>
          <a:bodyPr>
            <a:normAutofit/>
          </a:bodyPr>
          <a:lstStyle/>
          <a:p>
            <a:r>
              <a:rPr lang="es-ES" dirty="0"/>
              <a:t>Las excursiones con niños pequeños proporcionan excelentes oportunidades de aprendizaje que enriquecen y amplían su plan de estudios.</a:t>
            </a:r>
          </a:p>
          <a:p>
            <a:r>
              <a:rPr lang="es-ES" dirty="0"/>
              <a:t>Con planificación minuciosa, supervisión adecuada y un espíritu aventurero, los adultos y los niños ¡pueden disfrutar salidas </a:t>
            </a:r>
            <a:r>
              <a:rPr lang="es-ES" dirty="0">
                <a:solidFill>
                  <a:srgbClr val="0072BC"/>
                </a:solidFill>
              </a:rPr>
              <a:t>de manera segura</a:t>
            </a:r>
            <a:r>
              <a:rPr lang="es-ES" dirty="0"/>
              <a:t>!</a:t>
            </a:r>
          </a:p>
        </p:txBody>
      </p:sp>
    </p:spTree>
    <p:custDataLst>
      <p:tags r:id="rId1"/>
    </p:custDataLst>
    <p:extLst>
      <p:ext uri="{BB962C8B-B14F-4D97-AF65-F5344CB8AC3E}">
        <p14:creationId xmlns:p14="http://schemas.microsoft.com/office/powerpoint/2010/main" val="34435145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Seguridad durante excursiones</a:t>
            </a:r>
            <a:endParaRPr lang="en-US" sz="3600" b="1" dirty="0"/>
          </a:p>
        </p:txBody>
      </p:sp>
      <p:sp>
        <p:nvSpPr>
          <p:cNvPr id="5" name="Content Placeholder 4"/>
          <p:cNvSpPr>
            <a:spLocks noGrp="1"/>
          </p:cNvSpPr>
          <p:nvPr>
            <p:ph idx="1"/>
          </p:nvPr>
        </p:nvSpPr>
        <p:spPr/>
        <p:txBody>
          <a:bodyPr>
            <a:normAutofit/>
          </a:bodyPr>
          <a:lstStyle/>
          <a:p>
            <a:r>
              <a:rPr lang="es-ES" dirty="0"/>
              <a:t>Investigue su destino para asegurarse de que es apto para niños.</a:t>
            </a:r>
          </a:p>
          <a:p>
            <a:r>
              <a:rPr lang="es-ES" dirty="0"/>
              <a:t>Obtenga consentimiento por escrito, y asegúrese de saber cómo comunicarse con las familias en caso de una emergencia.  </a:t>
            </a:r>
          </a:p>
          <a:p>
            <a:r>
              <a:rPr lang="es-ES" dirty="0"/>
              <a:t>Haga los arreglos para tener supervisión adecuada; posiblemente necesite voluntarios.  Asegúrese de que su personal de voluntarios cumpla con los reglamentos de licencia.</a:t>
            </a:r>
          </a:p>
          <a:p>
            <a:endParaRPr lang="es-ES" dirty="0"/>
          </a:p>
          <a:p>
            <a:endParaRPr lang="es-ES" dirty="0"/>
          </a:p>
          <a:p>
            <a:endParaRPr lang="es-ES" dirty="0"/>
          </a:p>
        </p:txBody>
      </p:sp>
    </p:spTree>
    <p:custDataLst>
      <p:tags r:id="rId1"/>
    </p:custDataLst>
    <p:extLst>
      <p:ext uri="{BB962C8B-B14F-4D97-AF65-F5344CB8AC3E}">
        <p14:creationId xmlns:p14="http://schemas.microsoft.com/office/powerpoint/2010/main" val="5608110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3600" b="1" dirty="0"/>
              <a:t>Seguridad durante excursiones</a:t>
            </a:r>
            <a:endParaRPr lang="en-US" sz="3600" b="1" dirty="0"/>
          </a:p>
        </p:txBody>
      </p:sp>
      <p:sp>
        <p:nvSpPr>
          <p:cNvPr id="5" name="Content Placeholder 4"/>
          <p:cNvSpPr>
            <a:spLocks noGrp="1"/>
          </p:cNvSpPr>
          <p:nvPr>
            <p:ph idx="1"/>
          </p:nvPr>
        </p:nvSpPr>
        <p:spPr/>
        <p:txBody>
          <a:bodyPr>
            <a:normAutofit/>
          </a:bodyPr>
          <a:lstStyle/>
          <a:p>
            <a:r>
              <a:rPr lang="es-ES" dirty="0"/>
              <a:t>Prepare una lista con los nombres de los niños participantes.</a:t>
            </a:r>
          </a:p>
          <a:p>
            <a:r>
              <a:rPr lang="es-ES" dirty="0"/>
              <a:t>Empaque un botiquín de primeros auxilios, medicamentos (junto con planes de atención médica especial), agua, comida, desinfectante para manos, bloqueador solar, cuerdas para caminar y otros suministros que podría necesitar para el día.</a:t>
            </a:r>
          </a:p>
          <a:p>
            <a:r>
              <a:rPr lang="es-ES" dirty="0"/>
              <a:t>Siga las leyes de niños pasajeros para viajar por auto o furgoneta.</a:t>
            </a:r>
          </a:p>
          <a:p>
            <a:endParaRPr lang="es-ES" dirty="0"/>
          </a:p>
          <a:p>
            <a:endParaRPr lang="es-ES" dirty="0"/>
          </a:p>
          <a:p>
            <a:endParaRPr lang="es-ES" dirty="0"/>
          </a:p>
        </p:txBody>
      </p:sp>
    </p:spTree>
    <p:custDataLst>
      <p:tags r:id="rId1"/>
    </p:custDataLst>
    <p:extLst>
      <p:ext uri="{BB962C8B-B14F-4D97-AF65-F5344CB8AC3E}">
        <p14:creationId xmlns:p14="http://schemas.microsoft.com/office/powerpoint/2010/main" val="34926465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304800"/>
            <a:ext cx="8229600" cy="1143000"/>
          </a:xfrm>
        </p:spPr>
        <p:txBody>
          <a:bodyPr>
            <a:normAutofit/>
          </a:bodyPr>
          <a:lstStyle/>
          <a:p>
            <a:r>
              <a:rPr lang="es-ES" sz="3600" b="1" dirty="0"/>
              <a:t> Seguridad en el autobús escolar</a:t>
            </a:r>
          </a:p>
        </p:txBody>
      </p:sp>
      <p:sp>
        <p:nvSpPr>
          <p:cNvPr id="7" name="Content Placeholder 6"/>
          <p:cNvSpPr>
            <a:spLocks noGrp="1"/>
          </p:cNvSpPr>
          <p:nvPr>
            <p:ph sz="half" idx="1"/>
          </p:nvPr>
        </p:nvSpPr>
        <p:spPr>
          <a:xfrm>
            <a:off x="1981200" y="1476533"/>
            <a:ext cx="3200400" cy="4373563"/>
          </a:xfrm>
        </p:spPr>
        <p:txBody>
          <a:bodyPr>
            <a:normAutofit fontScale="92500" lnSpcReduction="10000"/>
          </a:bodyPr>
          <a:lstStyle/>
          <a:p>
            <a:pPr marL="0" indent="0">
              <a:buNone/>
            </a:pPr>
            <a:r>
              <a:rPr lang="es-ES" sz="4000" dirty="0">
                <a:solidFill>
                  <a:srgbClr val="F7941E"/>
                </a:solidFill>
              </a:rPr>
              <a:t>Siempre supervise a los niños pequeños en los autobuses escolares y alrededor de estos.</a:t>
            </a:r>
            <a:endParaRPr lang="es-ES" dirty="0">
              <a:solidFill>
                <a:srgbClr val="F7941E"/>
              </a:solidFill>
            </a:endParaRPr>
          </a:p>
        </p:txBody>
      </p:sp>
      <p:sp>
        <p:nvSpPr>
          <p:cNvPr id="8" name="Content Placeholder 7"/>
          <p:cNvSpPr>
            <a:spLocks noGrp="1"/>
          </p:cNvSpPr>
          <p:nvPr>
            <p:ph sz="half" idx="4294967295"/>
          </p:nvPr>
        </p:nvSpPr>
        <p:spPr>
          <a:xfrm>
            <a:off x="6197600" y="1600201"/>
            <a:ext cx="5384800" cy="4525963"/>
          </a:xfrm>
        </p:spPr>
        <p:txBody>
          <a:bodyPr>
            <a:normAutofit/>
          </a:bodyPr>
          <a:lstStyle/>
          <a:p>
            <a:endParaRPr lang="en-US"/>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344030"/>
            <a:ext cx="4982426" cy="496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246243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b="1" dirty="0"/>
              <a:t>Consejos de seguridad en el autobús escolar</a:t>
            </a:r>
          </a:p>
        </p:txBody>
      </p:sp>
      <p:sp>
        <p:nvSpPr>
          <p:cNvPr id="3" name="Content Placeholder 2"/>
          <p:cNvSpPr>
            <a:spLocks noGrp="1"/>
          </p:cNvSpPr>
          <p:nvPr>
            <p:ph idx="1"/>
          </p:nvPr>
        </p:nvSpPr>
        <p:spPr/>
        <p:txBody>
          <a:bodyPr>
            <a:normAutofit/>
          </a:bodyPr>
          <a:lstStyle/>
          <a:p>
            <a:pPr marL="0" indent="0">
              <a:buNone/>
            </a:pPr>
            <a:r>
              <a:rPr lang="es-ES" dirty="0"/>
              <a:t>Enseñe a los niños a:</a:t>
            </a:r>
          </a:p>
          <a:p>
            <a:r>
              <a:rPr lang="es-ES" dirty="0"/>
              <a:t>Pararse al menos tres pasos gigantes lejos de la curva mientras el autobús se acerca.</a:t>
            </a:r>
          </a:p>
          <a:p>
            <a:r>
              <a:rPr lang="es-ES" dirty="0"/>
              <a:t>Subir al autobús uno a la vez.</a:t>
            </a:r>
          </a:p>
          <a:p>
            <a:r>
              <a:rPr lang="es-ES" dirty="0"/>
              <a:t>Usar el pasamanos cuando se suba o baje del autobús.</a:t>
            </a:r>
          </a:p>
          <a:p>
            <a:r>
              <a:rPr lang="es-ES" dirty="0"/>
              <a:t>Esperar que el autobús pare por completo antes de bajarse. </a:t>
            </a:r>
          </a:p>
          <a:p>
            <a:r>
              <a:rPr lang="es-ES" dirty="0"/>
              <a:t>Nunca caminar detrás del autobús.</a:t>
            </a:r>
          </a:p>
          <a:p>
            <a:endParaRPr lang="es-ES" dirty="0"/>
          </a:p>
        </p:txBody>
      </p:sp>
    </p:spTree>
    <p:custDataLst>
      <p:tags r:id="rId1"/>
    </p:custDataLst>
    <p:extLst>
      <p:ext uri="{BB962C8B-B14F-4D97-AF65-F5344CB8AC3E}">
        <p14:creationId xmlns:p14="http://schemas.microsoft.com/office/powerpoint/2010/main" val="29038091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MX" sz="3600" b="1" dirty="0">
                <a:latin typeface="+mn-lt"/>
                <a:cs typeface="Arial" panose="020B0604020202020204" pitchFamily="34" charset="0"/>
              </a:rPr>
              <a:t>Políticas y rutinas para la prevención de lesiones</a:t>
            </a:r>
            <a:br>
              <a:rPr lang="es-MX" sz="3600" dirty="0">
                <a:latin typeface="Arial" panose="020B0604020202020204" pitchFamily="34" charset="0"/>
                <a:cs typeface="Arial" panose="020B0604020202020204" pitchFamily="34" charset="0"/>
              </a:rPr>
            </a:br>
            <a:r>
              <a:rPr lang="es-MX" sz="3600" dirty="0">
                <a:latin typeface="+mn-lt"/>
                <a:cs typeface="Arial" panose="020B0604020202020204" pitchFamily="34" charset="0"/>
              </a:rPr>
              <a:t>Temas</a:t>
            </a:r>
          </a:p>
        </p:txBody>
      </p:sp>
      <p:sp>
        <p:nvSpPr>
          <p:cNvPr id="5" name="Content Placeholder 4"/>
          <p:cNvSpPr>
            <a:spLocks noGrp="1"/>
          </p:cNvSpPr>
          <p:nvPr>
            <p:ph idx="1"/>
          </p:nvPr>
        </p:nvSpPr>
        <p:spPr/>
        <p:txBody>
          <a:bodyPr>
            <a:normAutofit/>
          </a:bodyPr>
          <a:lstStyle/>
          <a:p>
            <a:r>
              <a:rPr lang="es-MX" dirty="0">
                <a:cs typeface="Arial" panose="020B0604020202020204" pitchFamily="34" charset="0"/>
              </a:rPr>
              <a:t>Supervisión activa</a:t>
            </a:r>
          </a:p>
          <a:p>
            <a:r>
              <a:rPr lang="es-ES" dirty="0">
                <a:cs typeface="Arial" panose="020B0604020202020204" pitchFamily="34" charset="0"/>
              </a:rPr>
              <a:t>Revisiones periódicas de seguridad: interior y exterior</a:t>
            </a:r>
          </a:p>
          <a:p>
            <a:r>
              <a:rPr lang="es-ES" dirty="0">
                <a:cs typeface="Arial" panose="020B0604020202020204" pitchFamily="34" charset="0"/>
              </a:rPr>
              <a:t>Hábitos seguros en el área de juegos exterior</a:t>
            </a:r>
          </a:p>
          <a:p>
            <a:r>
              <a:rPr lang="es-ES" dirty="0">
                <a:cs typeface="Arial" panose="020B0604020202020204" pitchFamily="34" charset="0"/>
              </a:rPr>
              <a:t>Rutinas de seguridad y manejo del comportamiento</a:t>
            </a:r>
          </a:p>
          <a:p>
            <a:r>
              <a:rPr lang="es-ES" dirty="0">
                <a:cs typeface="Arial" panose="020B0604020202020204" pitchFamily="34" charset="0"/>
              </a:rPr>
              <a:t>Lesiones de espalda entre los proveedores</a:t>
            </a:r>
          </a:p>
          <a:p>
            <a:r>
              <a:rPr lang="es-ES" dirty="0">
                <a:cs typeface="Arial" panose="020B0604020202020204" pitchFamily="34" charset="0"/>
              </a:rPr>
              <a:t>Formularios y listas de verificación</a:t>
            </a:r>
            <a:endParaRPr lang="es-MX" dirty="0">
              <a:cs typeface="Arial" panose="020B0604020202020204" pitchFamily="34" charset="0"/>
            </a:endParaRPr>
          </a:p>
        </p:txBody>
      </p:sp>
    </p:spTree>
    <p:custDataLst>
      <p:tags r:id="rId1"/>
    </p:custDataLst>
    <p:extLst>
      <p:ext uri="{BB962C8B-B14F-4D97-AF65-F5344CB8AC3E}">
        <p14:creationId xmlns:p14="http://schemas.microsoft.com/office/powerpoint/2010/main" val="30251885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D5C3-117C-4310-B2EA-3E3A274233A0}"/>
              </a:ext>
            </a:extLst>
          </p:cNvPr>
          <p:cNvSpPr>
            <a:spLocks noGrp="1"/>
          </p:cNvSpPr>
          <p:nvPr>
            <p:ph type="title"/>
          </p:nvPr>
        </p:nvSpPr>
        <p:spPr>
          <a:xfrm>
            <a:off x="609600" y="274638"/>
            <a:ext cx="10972800" cy="1143000"/>
          </a:xfrm>
        </p:spPr>
        <p:txBody>
          <a:bodyPr>
            <a:normAutofit/>
          </a:bodyPr>
          <a:lstStyle/>
          <a:p>
            <a:r>
              <a:rPr lang="es-MX" sz="3600" b="1" dirty="0">
                <a:cs typeface="Arial" panose="020B0604020202020204" pitchFamily="34" charset="0"/>
              </a:rPr>
              <a:t>Repaso de estrategias para la supervisión activa</a:t>
            </a:r>
          </a:p>
        </p:txBody>
      </p:sp>
      <p:sp>
        <p:nvSpPr>
          <p:cNvPr id="3" name="Content Placeholder 2">
            <a:extLst>
              <a:ext uri="{FF2B5EF4-FFF2-40B4-BE49-F238E27FC236}">
                <a16:creationId xmlns:a16="http://schemas.microsoft.com/office/drawing/2014/main" id="{C6336CB1-5833-43ED-BEAA-D8BF2A07AD7A}"/>
              </a:ext>
            </a:extLst>
          </p:cNvPr>
          <p:cNvSpPr>
            <a:spLocks noGrp="1"/>
          </p:cNvSpPr>
          <p:nvPr>
            <p:ph idx="1"/>
          </p:nvPr>
        </p:nvSpPr>
        <p:spPr>
          <a:xfrm>
            <a:off x="609600" y="1600201"/>
            <a:ext cx="10972800" cy="4525963"/>
          </a:xfrm>
        </p:spPr>
        <p:txBody>
          <a:bodyPr>
            <a:normAutofit fontScale="92500" lnSpcReduction="20000"/>
          </a:bodyPr>
          <a:lstStyle/>
          <a:p>
            <a:r>
              <a:rPr lang="es-ES" sz="3000" b="1" dirty="0">
                <a:cs typeface="Arial" panose="020B0604020202020204" pitchFamily="34" charset="0"/>
              </a:rPr>
              <a:t>Configure </a:t>
            </a:r>
            <a:r>
              <a:rPr lang="es-ES" sz="3000" dirty="0">
                <a:cs typeface="Arial" panose="020B0604020202020204" pitchFamily="34" charset="0"/>
              </a:rPr>
              <a:t>su espacio para que esté libre de desorden y peligros y tenga fácil acceso a los niños.</a:t>
            </a:r>
            <a:endParaRPr lang="en-US" sz="3000" dirty="0">
              <a:cs typeface="Arial" panose="020B0604020202020204" pitchFamily="34" charset="0"/>
            </a:endParaRPr>
          </a:p>
          <a:p>
            <a:r>
              <a:rPr lang="es-ES" sz="3000" b="1" dirty="0">
                <a:cs typeface="Arial" panose="020B0604020202020204" pitchFamily="34" charset="0"/>
              </a:rPr>
              <a:t>Colóquese </a:t>
            </a:r>
            <a:r>
              <a:rPr lang="es-ES" sz="3000" dirty="0">
                <a:cs typeface="Arial" panose="020B0604020202020204" pitchFamily="34" charset="0"/>
              </a:rPr>
              <a:t>de manera que pueda ver y escuchar a todos los niños y responder rápidamente si es necesario.</a:t>
            </a:r>
          </a:p>
          <a:p>
            <a:r>
              <a:rPr lang="es-ES" sz="3000" b="1" dirty="0">
                <a:cs typeface="Arial" panose="020B0604020202020204" pitchFamily="34" charset="0"/>
              </a:rPr>
              <a:t>Escanee y cuente</a:t>
            </a:r>
            <a:r>
              <a:rPr lang="es-ES" sz="3000" dirty="0">
                <a:cs typeface="Arial" panose="020B0604020202020204" pitchFamily="34" charset="0"/>
              </a:rPr>
              <a:t> para saber dónde están todos. Cuente a los niños regularmente, especialmente durante las transiciones.</a:t>
            </a:r>
          </a:p>
          <a:p>
            <a:r>
              <a:rPr lang="es-ES" sz="3000" b="1" dirty="0">
                <a:cs typeface="Arial" panose="020B0604020202020204" pitchFamily="34" charset="0"/>
              </a:rPr>
              <a:t>Escuche </a:t>
            </a:r>
            <a:r>
              <a:rPr lang="es-ES" sz="3000" dirty="0">
                <a:cs typeface="Arial" panose="020B0604020202020204" pitchFamily="34" charset="0"/>
              </a:rPr>
              <a:t>los sonidos de peligro potencial o advertencia.</a:t>
            </a:r>
          </a:p>
          <a:p>
            <a:r>
              <a:rPr lang="es-ES" sz="3000" b="1" dirty="0">
                <a:cs typeface="Arial" panose="020B0604020202020204" pitchFamily="34" charset="0"/>
              </a:rPr>
              <a:t>Anticipe el comportamiento de los niños </a:t>
            </a:r>
            <a:r>
              <a:rPr lang="es-ES" sz="3000" dirty="0">
                <a:cs typeface="Arial" panose="020B0604020202020204" pitchFamily="34" charset="0"/>
              </a:rPr>
              <a:t>para saber cuándo pueden hacer algo peligroso.</a:t>
            </a:r>
          </a:p>
          <a:p>
            <a:r>
              <a:rPr lang="es-ES" sz="3000" b="1" dirty="0">
                <a:cs typeface="Arial" panose="020B0604020202020204" pitchFamily="34" charset="0"/>
              </a:rPr>
              <a:t>Preste atención </a:t>
            </a:r>
            <a:r>
              <a:rPr lang="es-ES" sz="3000" dirty="0">
                <a:cs typeface="Arial" panose="020B0604020202020204" pitchFamily="34" charset="0"/>
              </a:rPr>
              <a:t>a cuando los niños no pueden resolver problemas por sí mismos.</a:t>
            </a:r>
            <a:endParaRPr lang="en-US" sz="3000" dirty="0">
              <a:cs typeface="Arial" panose="020B0604020202020204" pitchFamily="34" charset="0"/>
            </a:endParaRPr>
          </a:p>
        </p:txBody>
      </p:sp>
    </p:spTree>
    <p:extLst>
      <p:ext uri="{BB962C8B-B14F-4D97-AF65-F5344CB8AC3E}">
        <p14:creationId xmlns:p14="http://schemas.microsoft.com/office/powerpoint/2010/main" val="22106722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b="1" dirty="0"/>
              <a:t>Revisiones periódicas de seguridad: interior y exterior</a:t>
            </a:r>
          </a:p>
        </p:txBody>
      </p:sp>
      <p:sp>
        <p:nvSpPr>
          <p:cNvPr id="3" name="Content Placeholder 2"/>
          <p:cNvSpPr>
            <a:spLocks noGrp="1"/>
          </p:cNvSpPr>
          <p:nvPr>
            <p:ph idx="1"/>
          </p:nvPr>
        </p:nvSpPr>
        <p:spPr/>
        <p:txBody>
          <a:bodyPr>
            <a:normAutofit/>
          </a:bodyPr>
          <a:lstStyle/>
          <a:p>
            <a:r>
              <a:rPr lang="es-ES" dirty="0"/>
              <a:t>Examinar los ambientes interiores y exteriores en busca de peligros para la seguridad previene accidentes.</a:t>
            </a:r>
          </a:p>
          <a:p>
            <a:r>
              <a:rPr lang="es-ES" dirty="0"/>
              <a:t>La modificación de un entorno para la seguridad de los niños a veces se denomina "a prueba de niños".</a:t>
            </a:r>
          </a:p>
          <a:p>
            <a:r>
              <a:rPr lang="es-ES" dirty="0"/>
              <a:t>La protección “a prueba de niños” no hace que el ambiente sea 100 por ciento seguro ni reemplaza la supervisión.</a:t>
            </a:r>
            <a:endParaRPr lang="en-US" dirty="0"/>
          </a:p>
        </p:txBody>
      </p:sp>
    </p:spTree>
    <p:custDataLst>
      <p:tags r:id="rId1"/>
    </p:custDataLst>
    <p:extLst>
      <p:ext uri="{BB962C8B-B14F-4D97-AF65-F5344CB8AC3E}">
        <p14:creationId xmlns:p14="http://schemas.microsoft.com/office/powerpoint/2010/main" val="35949582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DdxfFJqU"/>
  <p:tag name="ARTICULATE_SLIDE_COUNT" val="9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B1860C825CED498B0B866468757F5D" ma:contentTypeVersion="7" ma:contentTypeDescription="Create a new document." ma:contentTypeScope="" ma:versionID="f1d7cd386a4ac748fdf986a5d4473ada">
  <xsd:schema xmlns:xsd="http://www.w3.org/2001/XMLSchema" xmlns:xs="http://www.w3.org/2001/XMLSchema" xmlns:p="http://schemas.microsoft.com/office/2006/metadata/properties" xmlns:ns2="7d9d616f-0f74-4923-9a0a-01a744af53ab" xmlns:ns3="79f867a2-992e-4c0b-919c-2b6b6a81fb03" targetNamespace="http://schemas.microsoft.com/office/2006/metadata/properties" ma:root="true" ma:fieldsID="f8bacb96397ffbe800890191023e3b33" ns2:_="" ns3:_="">
    <xsd:import namespace="7d9d616f-0f74-4923-9a0a-01a744af53ab"/>
    <xsd:import namespace="79f867a2-992e-4c0b-919c-2b6b6a81fb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9d616f-0f74-4923-9a0a-01a744af53a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f867a2-992e-4c0b-919c-2b6b6a81fb03"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CB2FB57-E3CF-4AED-8966-3602AEEBDE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9d616f-0f74-4923-9a0a-01a744af53ab"/>
    <ds:schemaRef ds:uri="79f867a2-992e-4c0b-919c-2b6b6a81f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941908-61DD-4586-8B19-B5216E5D66CF}">
  <ds:schemaRefs>
    <ds:schemaRef ds:uri="http://schemas.microsoft.com/sharepoint/v3/contenttype/forms"/>
  </ds:schemaRefs>
</ds:datastoreItem>
</file>

<file path=customXml/itemProps3.xml><?xml version="1.0" encoding="utf-8"?>
<ds:datastoreItem xmlns:ds="http://schemas.openxmlformats.org/officeDocument/2006/customXml" ds:itemID="{1A8A4B60-D16F-4B1C-B5EE-0267A25B4E19}">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7d9d616f-0f74-4923-9a0a-01a744af53ab"/>
    <ds:schemaRef ds:uri="http://purl.org/dc/elements/1.1/"/>
    <ds:schemaRef ds:uri="http://schemas.microsoft.com/office/2006/metadata/properties"/>
    <ds:schemaRef ds:uri="http://purl.org/dc/terms/"/>
    <ds:schemaRef ds:uri="79f867a2-992e-4c0b-919c-2b6b6a81fb0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31264</TotalTime>
  <Words>9392</Words>
  <Application>Microsoft Office PowerPoint</Application>
  <PresentationFormat>Widescreen</PresentationFormat>
  <Paragraphs>741</Paragraphs>
  <Slides>107</Slides>
  <Notes>98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107</vt:i4>
      </vt:variant>
    </vt:vector>
  </HeadingPairs>
  <TitlesOfParts>
    <vt:vector size="117" baseType="lpstr">
      <vt:lpstr>Arial</vt:lpstr>
      <vt:lpstr>Book Antiqua</vt:lpstr>
      <vt:lpstr>Calibri</vt:lpstr>
      <vt:lpstr>Calibri Light</vt:lpstr>
      <vt:lpstr>Merriweather Web</vt:lpstr>
      <vt:lpstr>Tahoma</vt:lpstr>
      <vt:lpstr>Times New Roman</vt:lpstr>
      <vt:lpstr>Verdana</vt:lpstr>
      <vt:lpstr>Wingdings</vt:lpstr>
      <vt:lpstr>Office Theme</vt:lpstr>
      <vt:lpstr>PowerPoint Presentation</vt:lpstr>
      <vt:lpstr>Cómo entender las lesiones durante la infancia</vt:lpstr>
      <vt:lpstr>¿En dónde se lesionan los niños?</vt:lpstr>
      <vt:lpstr>¿Cómo se lesionan los niños?</vt:lpstr>
      <vt:lpstr>Riesgo de lesiones y etapas de desarrollo</vt:lpstr>
      <vt:lpstr>Bebés pequeños (recién nacidos a 6 meses)</vt:lpstr>
      <vt:lpstr>Bebés móviles (6 a 12 meses)</vt:lpstr>
      <vt:lpstr>Niños pequeños (1 a 3 años)</vt:lpstr>
      <vt:lpstr>Preescolares (3 a 5 años)</vt:lpstr>
      <vt:lpstr>Retraso en el desarrollo</vt:lpstr>
      <vt:lpstr>Prevención de lesiones durante la infancia Temas</vt:lpstr>
      <vt:lpstr>Supervisión activa</vt:lpstr>
      <vt:lpstr>  Síndrome de muerte infantil súbita (SIDS) y otras muertes infantiles relacionadas con el sueño  </vt:lpstr>
      <vt:lpstr>La muerte súbita en el cuidado infantil</vt:lpstr>
      <vt:lpstr>PowerPoint Presentation</vt:lpstr>
      <vt:lpstr>Cómo reducir el riesgo de la muerte súbita en una guardería infantil </vt:lpstr>
      <vt:lpstr>Cómo reducir el riesgo de la muerte súbita en una guardería infantil </vt:lpstr>
      <vt:lpstr>Cómo reducir el riesgo de la muerte súbita en una guardería infantil </vt:lpstr>
      <vt:lpstr>Cómo reducir el riesgo de la muerte súbita en una guardería infantil </vt:lpstr>
      <vt:lpstr>PowerPoint Presentation</vt:lpstr>
      <vt:lpstr> Supervisión del sueño seguro infantil</vt:lpstr>
      <vt:lpstr>Cómo reducir el riesgo de la muerte súbita en una guardería infantil </vt:lpstr>
      <vt:lpstr>Tiempo de pancita</vt:lpstr>
      <vt:lpstr>PowerPoint Presentation</vt:lpstr>
      <vt:lpstr>¿Qué tal envolver en una sábana?</vt:lpstr>
      <vt:lpstr>Síndrome del bebé zarandeado</vt:lpstr>
      <vt:lpstr>PowerPoint Presentation</vt:lpstr>
      <vt:lpstr>Llanto de un bebé</vt:lpstr>
      <vt:lpstr>Llanto de un bebé</vt:lpstr>
      <vt:lpstr>Estrategias para lidiar con el llanto</vt:lpstr>
      <vt:lpstr>PowerPoint Presentation</vt:lpstr>
      <vt:lpstr>Identificación del síndrome del bebé zarandeado</vt:lpstr>
      <vt:lpstr>Lesión cerebral traumática (TBI)  y conmoción</vt:lpstr>
      <vt:lpstr>PowerPoint Presentation</vt:lpstr>
      <vt:lpstr>Prevención del maltrato infantil</vt:lpstr>
      <vt:lpstr>Clases de maltrato infantil</vt:lpstr>
      <vt:lpstr>Formas de prevenir el maltrato infantil</vt:lpstr>
      <vt:lpstr>Formas de prevenir el maltrato infantil (cont.)</vt:lpstr>
      <vt:lpstr>Informante obligatorio</vt:lpstr>
      <vt:lpstr>Capacitación para informantes obligatorios</vt:lpstr>
      <vt:lpstr>Quemaduras y fuego</vt:lpstr>
      <vt:lpstr>Prevención de quemaduras e incendios: Equipos</vt:lpstr>
      <vt:lpstr>Prevención de quemaduras e incendios: Alimentos y bebidas</vt:lpstr>
      <vt:lpstr>Prevención de quemaduras e incendios: Prácticas</vt:lpstr>
      <vt:lpstr>Enfermedades relacionadas al calor</vt:lpstr>
      <vt:lpstr>PowerPoint Presentation</vt:lpstr>
      <vt:lpstr>PowerPoint Presentation</vt:lpstr>
      <vt:lpstr>Prevención del atragantamiento</vt:lpstr>
      <vt:lpstr>Peligros de atragantamiento:  Juguetes y objetos</vt:lpstr>
      <vt:lpstr>Peligros de asfixia y estrangulamiento</vt:lpstr>
      <vt:lpstr>Caídas</vt:lpstr>
      <vt:lpstr>Reducción del riesgo de caídas: Equipos</vt:lpstr>
      <vt:lpstr>Reducción del riesgo de caídas: Entorno</vt:lpstr>
      <vt:lpstr>Reducción del riesgo de caídas: Supervisión</vt:lpstr>
      <vt:lpstr>Envenenamiento</vt:lpstr>
      <vt:lpstr>Prevención del envenenamiento: Entorno</vt:lpstr>
      <vt:lpstr>Prevención del envenenamiento: Entorno</vt:lpstr>
      <vt:lpstr>Prevención del envenenamiento: Prácticas</vt:lpstr>
      <vt:lpstr>Peligros de envenenamiento</vt:lpstr>
      <vt:lpstr>¿Por qué es un problema el envenenamiento por el plomo?</vt:lpstr>
      <vt:lpstr>¿Por qué están a riesgo los niños pequeños?</vt:lpstr>
      <vt:lpstr>¿Cuáles son los efectos de salud causados por el plomo?</vt:lpstr>
      <vt:lpstr>¿Cómo sé si un niño sufre de envenenamiento por el plomo?</vt:lpstr>
      <vt:lpstr>PowerPoint Presentation</vt:lpstr>
      <vt:lpstr>¿Cuáles son las posibles fuentes de plomo?</vt:lpstr>
      <vt:lpstr>Más fuentes de plomo</vt:lpstr>
      <vt:lpstr>Más fuentes de plomo</vt:lpstr>
      <vt:lpstr>¿Qué pueden hacer las proveedoras de cuidado infantil?</vt:lpstr>
      <vt:lpstr>PowerPoint Presentation</vt:lpstr>
      <vt:lpstr>Reducir la exposición ambiental</vt:lpstr>
      <vt:lpstr>Reducir la exposición ambiental</vt:lpstr>
      <vt:lpstr>Reducir la exposición ambiental</vt:lpstr>
      <vt:lpstr>El plomo en el agua de la llave</vt:lpstr>
      <vt:lpstr>El plomo en el agua de la llave</vt:lpstr>
      <vt:lpstr>PowerPoint Presentation</vt:lpstr>
      <vt:lpstr>Pintando, Reparando, y Remodelando</vt:lpstr>
      <vt:lpstr>Examen de plomo</vt:lpstr>
      <vt:lpstr>El plomo y la nutrición</vt:lpstr>
      <vt:lpstr>Recursos:</vt:lpstr>
      <vt:lpstr>Encuentre los peligros</vt:lpstr>
      <vt:lpstr>Ahogamiento</vt:lpstr>
      <vt:lpstr>Prevención del ahogamiento</vt:lpstr>
      <vt:lpstr>Encuentre formas seguras de jugar con agua</vt:lpstr>
      <vt:lpstr>Los niños pequeños y los desastres</vt:lpstr>
      <vt:lpstr>Después de un desastre…</vt:lpstr>
      <vt:lpstr>Después de un desastre…(cont.)</vt:lpstr>
      <vt:lpstr>Reacciones típicas de los niños después de un desastre</vt:lpstr>
      <vt:lpstr>Seguridad del niño pasajero</vt:lpstr>
      <vt:lpstr>PowerPoint Presentation</vt:lpstr>
      <vt:lpstr>En los autos y alrededor de estos</vt:lpstr>
      <vt:lpstr>Prevenga los accidentes con niños arrollados</vt:lpstr>
      <vt:lpstr>Seguridad durante excursiones</vt:lpstr>
      <vt:lpstr>Seguridad durante excursiones</vt:lpstr>
      <vt:lpstr>Seguridad durante excursiones</vt:lpstr>
      <vt:lpstr> Seguridad en el autobús escolar</vt:lpstr>
      <vt:lpstr>Consejos de seguridad en el autobús escolar</vt:lpstr>
      <vt:lpstr>Políticas y rutinas para la prevención de lesiones Temas</vt:lpstr>
      <vt:lpstr>Repaso de estrategias para la supervisión activa</vt:lpstr>
      <vt:lpstr>Revisiones periódicas de seguridad: interior y exterior</vt:lpstr>
      <vt:lpstr>Rutinas de seguridad y manejo del comportamiento</vt:lpstr>
      <vt:lpstr>Lista de verificación de salud y seguridad</vt:lpstr>
      <vt:lpstr>Lista de verificación de salud y seguridad para entornos de la educación temprana</vt:lpstr>
      <vt:lpstr>Cómo pueden ocurrir las lesiones de espalda:</vt:lpstr>
      <vt:lpstr>Cómo pueden ocurrir las lesiones de espalda:</vt:lpstr>
      <vt:lpstr>PowerPoint Presentation</vt:lpstr>
      <vt:lpstr>Más recursos para la prevención del envenenamiento por plomo:</vt:lpstr>
      <vt:lpstr>Más recursos para la prevención del envenenamiento por plomo:</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Bobbie</dc:creator>
  <cp:lastModifiedBy>Liao, Mira</cp:lastModifiedBy>
  <cp:revision>355</cp:revision>
  <dcterms:created xsi:type="dcterms:W3CDTF">2018-04-18T15:22:52Z</dcterms:created>
  <dcterms:modified xsi:type="dcterms:W3CDTF">2023-12-11T23:06:41Z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F2CB66ED-E129-43CA-A1FD-72B328A66A06</vt:lpwstr>
  </property>
  <property fmtid="{D5CDD505-2E9C-101B-9397-08002B2CF9AE}" pid="3" name="ArticulatePath">
    <vt:lpwstr>Presentation5</vt:lpwstr>
  </property>
  <property fmtid="{D5CDD505-2E9C-101B-9397-08002B2CF9AE}" pid="4" name="ContentTypeId">
    <vt:lpwstr>0x010100A1B1860C825CED498B0B866468757F5D</vt:lpwstr>
  </property>
</Properties>
</file>