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ppt/notesSlides/notesSlide17.xml" ContentType="application/vnd.openxmlformats-officedocument.presentationml.notesSlide+xml"/>
  <Override PartName="/ppt/tags/tag21.xml" ContentType="application/vnd.openxmlformats-officedocument.presentationml.tags+xml"/>
  <Override PartName="/ppt/notesSlides/notesSlide18.xml" ContentType="application/vnd.openxmlformats-officedocument.presentationml.notesSlide+xml"/>
  <Override PartName="/ppt/tags/tag22.xml" ContentType="application/vnd.openxmlformats-officedocument.presentationml.tags+xml"/>
  <Override PartName="/ppt/notesSlides/notesSlide19.xml" ContentType="application/vnd.openxmlformats-officedocument.presentationml.notesSlide+xml"/>
  <Override PartName="/ppt/tags/tag23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24.xml" ContentType="application/vnd.openxmlformats-officedocument.presentationml.notesSlide+xml"/>
  <Override PartName="/ppt/tags/tag28.xml" ContentType="application/vnd.openxmlformats-officedocument.presentationml.tags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notesSlides/notesSlide26.xml" ContentType="application/vnd.openxmlformats-officedocument.presentationml.notesSlide+xml"/>
  <Override PartName="/ppt/tags/tag30.xml" ContentType="application/vnd.openxmlformats-officedocument.presentationml.tags+xml"/>
  <Override PartName="/ppt/notesSlides/notesSlide27.xml" ContentType="application/vnd.openxmlformats-officedocument.presentationml.notesSlide+xml"/>
  <Override PartName="/ppt/tags/tag31.xml" ContentType="application/vnd.openxmlformats-officedocument.presentationml.tags+xml"/>
  <Override PartName="/ppt/notesSlides/notesSlide28.xml" ContentType="application/vnd.openxmlformats-officedocument.presentationml.notesSlide+xml"/>
  <Override PartName="/ppt/tags/tag32.xml" ContentType="application/vnd.openxmlformats-officedocument.presentationml.tags+xml"/>
  <Override PartName="/ppt/notesSlides/notesSlide29.xml" ContentType="application/vnd.openxmlformats-officedocument.presentationml.notesSlide+xml"/>
  <Override PartName="/ppt/tags/tag33.xml" ContentType="application/vnd.openxmlformats-officedocument.presentationml.tags+xml"/>
  <Override PartName="/ppt/notesSlides/notesSlide30.xml" ContentType="application/vnd.openxmlformats-officedocument.presentationml.notesSlide+xml"/>
  <Override PartName="/ppt/tags/tag34.xml" ContentType="application/vnd.openxmlformats-officedocument.presentationml.tags+xml"/>
  <Override PartName="/ppt/notesSlides/notesSlide31.xml" ContentType="application/vnd.openxmlformats-officedocument.presentationml.notesSlide+xml"/>
  <Override PartName="/ppt/tags/tag35.xml" ContentType="application/vnd.openxmlformats-officedocument.presentationml.tags+xml"/>
  <Override PartName="/ppt/notesSlides/notesSlide32.xml" ContentType="application/vnd.openxmlformats-officedocument.presentationml.notesSlide+xml"/>
  <Override PartName="/ppt/tags/tag36.xml" ContentType="application/vnd.openxmlformats-officedocument.presentationml.tags+xml"/>
  <Override PartName="/ppt/notesSlides/notesSlide33.xml" ContentType="application/vnd.openxmlformats-officedocument.presentationml.notesSlide+xml"/>
  <Override PartName="/ppt/tags/tag37.xml" ContentType="application/vnd.openxmlformats-officedocument.presentationml.tags+xml"/>
  <Override PartName="/ppt/notesSlides/notesSlide34.xml" ContentType="application/vnd.openxmlformats-officedocument.presentationml.notesSlide+xml"/>
  <Override PartName="/ppt/tags/tag38.xml" ContentType="application/vnd.openxmlformats-officedocument.presentationml.tags+xml"/>
  <Override PartName="/ppt/notesSlides/notesSlide35.xml" ContentType="application/vnd.openxmlformats-officedocument.presentationml.notesSlide+xml"/>
  <Override PartName="/ppt/tags/tag39.xml" ContentType="application/vnd.openxmlformats-officedocument.presentationml.tags+xml"/>
  <Override PartName="/ppt/notesSlides/notesSlide36.xml" ContentType="application/vnd.openxmlformats-officedocument.presentationml.notesSlide+xml"/>
  <Override PartName="/ppt/tags/tag40.xml" ContentType="application/vnd.openxmlformats-officedocument.presentationml.tags+xml"/>
  <Override PartName="/ppt/notesSlides/notesSlide37.xml" ContentType="application/vnd.openxmlformats-officedocument.presentationml.notesSlide+xml"/>
  <Override PartName="/ppt/tags/tag41.xml" ContentType="application/vnd.openxmlformats-officedocument.presentationml.tags+xml"/>
  <Override PartName="/ppt/notesSlides/notesSlide38.xml" ContentType="application/vnd.openxmlformats-officedocument.presentationml.notesSlide+xml"/>
  <Override PartName="/ppt/tags/tag42.xml" ContentType="application/vnd.openxmlformats-officedocument.presentationml.tags+xml"/>
  <Override PartName="/ppt/notesSlides/notesSlide39.xml" ContentType="application/vnd.openxmlformats-officedocument.presentationml.notesSlide+xml"/>
  <Override PartName="/ppt/tags/tag43.xml" ContentType="application/vnd.openxmlformats-officedocument.presentationml.tags+xml"/>
  <Override PartName="/ppt/notesSlides/notesSlide40.xml" ContentType="application/vnd.openxmlformats-officedocument.presentationml.notesSlide+xml"/>
  <Override PartName="/ppt/tags/tag44.xml" ContentType="application/vnd.openxmlformats-officedocument.presentationml.tags+xml"/>
  <Override PartName="/ppt/notesSlides/notesSlide41.xml" ContentType="application/vnd.openxmlformats-officedocument.presentationml.notesSlide+xml"/>
  <Override PartName="/ppt/tags/tag45.xml" ContentType="application/vnd.openxmlformats-officedocument.presentationml.tags+xml"/>
  <Override PartName="/ppt/notesSlides/notesSlide42.xml" ContentType="application/vnd.openxmlformats-officedocument.presentationml.notesSlide+xml"/>
  <Override PartName="/ppt/tags/tag46.xml" ContentType="application/vnd.openxmlformats-officedocument.presentationml.tags+xml"/>
  <Override PartName="/ppt/notesSlides/notesSlide43.xml" ContentType="application/vnd.openxmlformats-officedocument.presentationml.notesSlide+xml"/>
  <Override PartName="/ppt/tags/tag47.xml" ContentType="application/vnd.openxmlformats-officedocument.presentationml.tags+xml"/>
  <Override PartName="/ppt/notesSlides/notesSlide44.xml" ContentType="application/vnd.openxmlformats-officedocument.presentationml.notesSlide+xml"/>
  <Override PartName="/ppt/tags/tag48.xml" ContentType="application/vnd.openxmlformats-officedocument.presentationml.tags+xml"/>
  <Override PartName="/ppt/notesSlides/notesSlide45.xml" ContentType="application/vnd.openxmlformats-officedocument.presentationml.notesSlide+xml"/>
  <Override PartName="/ppt/tags/tag49.xml" ContentType="application/vnd.openxmlformats-officedocument.presentationml.tags+xml"/>
  <Override PartName="/ppt/notesSlides/notesSlide46.xml" ContentType="application/vnd.openxmlformats-officedocument.presentationml.notesSlide+xml"/>
  <Override PartName="/ppt/tags/tag50.xml" ContentType="application/vnd.openxmlformats-officedocument.presentationml.tags+xml"/>
  <Override PartName="/ppt/notesSlides/notesSlide47.xml" ContentType="application/vnd.openxmlformats-officedocument.presentationml.notesSlide+xml"/>
  <Override PartName="/ppt/tags/tag51.xml" ContentType="application/vnd.openxmlformats-officedocument.presentationml.tags+xml"/>
  <Override PartName="/ppt/notesSlides/notesSlide48.xml" ContentType="application/vnd.openxmlformats-officedocument.presentationml.notesSlide+xml"/>
  <Override PartName="/ppt/tags/tag52.xml" ContentType="application/vnd.openxmlformats-officedocument.presentationml.tags+xml"/>
  <Override PartName="/ppt/notesSlides/notesSlide49.xml" ContentType="application/vnd.openxmlformats-officedocument.presentationml.notesSlide+xml"/>
  <Override PartName="/ppt/tags/tag53.xml" ContentType="application/vnd.openxmlformats-officedocument.presentationml.tags+xml"/>
  <Override PartName="/ppt/notesSlides/notesSlide50.xml" ContentType="application/vnd.openxmlformats-officedocument.presentationml.notesSlide+xml"/>
  <Override PartName="/ppt/tags/tag54.xml" ContentType="application/vnd.openxmlformats-officedocument.presentationml.tags+xml"/>
  <Override PartName="/ppt/notesSlides/notesSlide51.xml" ContentType="application/vnd.openxmlformats-officedocument.presentationml.notesSlide+xml"/>
  <Override PartName="/ppt/tags/tag55.xml" ContentType="application/vnd.openxmlformats-officedocument.presentationml.tags+xml"/>
  <Override PartName="/ppt/notesSlides/notesSlide52.xml" ContentType="application/vnd.openxmlformats-officedocument.presentationml.notesSlide+xml"/>
  <Override PartName="/ppt/tags/tag56.xml" ContentType="application/vnd.openxmlformats-officedocument.presentationml.tags+xml"/>
  <Override PartName="/ppt/notesSlides/notesSlide53.xml" ContentType="application/vnd.openxmlformats-officedocument.presentationml.notesSlide+xml"/>
  <Override PartName="/ppt/tags/tag57.xml" ContentType="application/vnd.openxmlformats-officedocument.presentationml.tags+xml"/>
  <Override PartName="/ppt/notesSlides/notesSlide54.xml" ContentType="application/vnd.openxmlformats-officedocument.presentationml.notesSlide+xml"/>
  <Override PartName="/ppt/tags/tag58.xml" ContentType="application/vnd.openxmlformats-officedocument.presentationml.tags+xml"/>
  <Override PartName="/ppt/notesSlides/notesSlide55.xml" ContentType="application/vnd.openxmlformats-officedocument.presentationml.notesSlide+xml"/>
  <Override PartName="/ppt/tags/tag59.xml" ContentType="application/vnd.openxmlformats-officedocument.presentationml.tags+xml"/>
  <Override PartName="/ppt/notesSlides/notesSlide56.xml" ContentType="application/vnd.openxmlformats-officedocument.presentationml.notesSlide+xml"/>
  <Override PartName="/ppt/tags/tag60.xml" ContentType="application/vnd.openxmlformats-officedocument.presentationml.tags+xml"/>
  <Override PartName="/ppt/notesSlides/notesSlide57.xml" ContentType="application/vnd.openxmlformats-officedocument.presentationml.notesSlide+xml"/>
  <Override PartName="/ppt/tags/tag61.xml" ContentType="application/vnd.openxmlformats-officedocument.presentationml.tags+xml"/>
  <Override PartName="/ppt/notesSlides/notesSlide58.xml" ContentType="application/vnd.openxmlformats-officedocument.presentationml.notesSlide+xml"/>
  <Override PartName="/ppt/tags/tag62.xml" ContentType="application/vnd.openxmlformats-officedocument.presentationml.tags+xml"/>
  <Override PartName="/ppt/notesSlides/notesSlide59.xml" ContentType="application/vnd.openxmlformats-officedocument.presentationml.notesSlide+xml"/>
  <Override PartName="/ppt/tags/tag63.xml" ContentType="application/vnd.openxmlformats-officedocument.presentationml.tags+xml"/>
  <Override PartName="/ppt/notesSlides/notesSlide60.xml" ContentType="application/vnd.openxmlformats-officedocument.presentationml.notesSlide+xml"/>
  <Override PartName="/ppt/tags/tag64.xml" ContentType="application/vnd.openxmlformats-officedocument.presentationml.tags+xml"/>
  <Override PartName="/ppt/notesSlides/notesSlide61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62.xml" ContentType="application/vnd.openxmlformats-officedocument.presentationml.notesSlide+xml"/>
  <Override PartName="/ppt/tags/tag67.xml" ContentType="application/vnd.openxmlformats-officedocument.presentationml.tags+xml"/>
  <Override PartName="/ppt/notesSlides/notesSlide63.xml" ContentType="application/vnd.openxmlformats-officedocument.presentationml.notesSlide+xml"/>
  <Override PartName="/ppt/tags/tag68.xml" ContentType="application/vnd.openxmlformats-officedocument.presentationml.tags+xml"/>
  <Override PartName="/ppt/notesSlides/notesSlide64.xml" ContentType="application/vnd.openxmlformats-officedocument.presentationml.notesSlide+xml"/>
  <Override PartName="/ppt/tags/tag69.xml" ContentType="application/vnd.openxmlformats-officedocument.presentationml.tags+xml"/>
  <Override PartName="/ppt/notesSlides/notesSlide65.xml" ContentType="application/vnd.openxmlformats-officedocument.presentationml.notesSlide+xml"/>
  <Override PartName="/ppt/tags/tag70.xml" ContentType="application/vnd.openxmlformats-officedocument.presentationml.tags+xml"/>
  <Override PartName="/ppt/notesSlides/notesSlide66.xml" ContentType="application/vnd.openxmlformats-officedocument.presentationml.notesSlide+xml"/>
  <Override PartName="/ppt/tags/tag71.xml" ContentType="application/vnd.openxmlformats-officedocument.presentationml.tags+xml"/>
  <Override PartName="/ppt/notesSlides/notesSlide67.xml" ContentType="application/vnd.openxmlformats-officedocument.presentationml.notesSlide+xml"/>
  <Override PartName="/ppt/tags/tag72.xml" ContentType="application/vnd.openxmlformats-officedocument.presentationml.tags+xml"/>
  <Override PartName="/ppt/notesSlides/notesSlide68.xml" ContentType="application/vnd.openxmlformats-officedocument.presentationml.notesSlide+xml"/>
  <Override PartName="/ppt/tags/tag73.xml" ContentType="application/vnd.openxmlformats-officedocument.presentationml.tags+xml"/>
  <Override PartName="/ppt/notesSlides/notesSlide69.xml" ContentType="application/vnd.openxmlformats-officedocument.presentationml.notesSlide+xml"/>
  <Override PartName="/ppt/tags/tag74.xml" ContentType="application/vnd.openxmlformats-officedocument.presentationml.tags+xml"/>
  <Override PartName="/ppt/notesSlides/notesSlide70.xml" ContentType="application/vnd.openxmlformats-officedocument.presentationml.notesSlide+xml"/>
  <Override PartName="/ppt/tags/tag75.xml" ContentType="application/vnd.openxmlformats-officedocument.presentationml.tags+xml"/>
  <Override PartName="/ppt/notesSlides/notesSlide71.xml" ContentType="application/vnd.openxmlformats-officedocument.presentationml.notesSlide+xml"/>
  <Override PartName="/ppt/tags/tag76.xml" ContentType="application/vnd.openxmlformats-officedocument.presentationml.tags+xml"/>
  <Override PartName="/ppt/notesSlides/notesSlide72.xml" ContentType="application/vnd.openxmlformats-officedocument.presentationml.notesSlide+xml"/>
  <Override PartName="/ppt/tags/tag77.xml" ContentType="application/vnd.openxmlformats-officedocument.presentationml.tags+xml"/>
  <Override PartName="/ppt/notesSlides/notesSlide73.xml" ContentType="application/vnd.openxmlformats-officedocument.presentationml.notesSlide+xml"/>
  <Override PartName="/ppt/tags/tag78.xml" ContentType="application/vnd.openxmlformats-officedocument.presentationml.tags+xml"/>
  <Override PartName="/ppt/notesSlides/notesSlide74.xml" ContentType="application/vnd.openxmlformats-officedocument.presentationml.notesSlide+xml"/>
  <Override PartName="/ppt/tags/tag79.xml" ContentType="application/vnd.openxmlformats-officedocument.presentationml.tags+xml"/>
  <Override PartName="/ppt/notesSlides/notesSlide75.xml" ContentType="application/vnd.openxmlformats-officedocument.presentationml.notesSlide+xml"/>
  <Override PartName="/ppt/tags/tag80.xml" ContentType="application/vnd.openxmlformats-officedocument.presentationml.tags+xml"/>
  <Override PartName="/ppt/notesSlides/notesSlide76.xml" ContentType="application/vnd.openxmlformats-officedocument.presentationml.notesSlide+xml"/>
  <Override PartName="/ppt/tags/tag81.xml" ContentType="application/vnd.openxmlformats-officedocument.presentationml.tags+xml"/>
  <Override PartName="/ppt/notesSlides/notesSlide77.xml" ContentType="application/vnd.openxmlformats-officedocument.presentationml.notesSlide+xml"/>
  <Override PartName="/ppt/tags/tag82.xml" ContentType="application/vnd.openxmlformats-officedocument.presentationml.tags+xml"/>
  <Override PartName="/ppt/notesSlides/notesSlide78.xml" ContentType="application/vnd.openxmlformats-officedocument.presentationml.notesSlide+xml"/>
  <Override PartName="/ppt/tags/tag83.xml" ContentType="application/vnd.openxmlformats-officedocument.presentationml.tags+xml"/>
  <Override PartName="/ppt/notesSlides/notesSlide79.xml" ContentType="application/vnd.openxmlformats-officedocument.presentationml.notesSlide+xml"/>
  <Override PartName="/ppt/tags/tag84.xml" ContentType="application/vnd.openxmlformats-officedocument.presentationml.tags+xml"/>
  <Override PartName="/ppt/notesSlides/notesSlide80.xml" ContentType="application/vnd.openxmlformats-officedocument.presentationml.notesSlide+xml"/>
  <Override PartName="/ppt/tags/tag85.xml" ContentType="application/vnd.openxmlformats-officedocument.presentationml.tags+xml"/>
  <Override PartName="/ppt/notesSlides/notesSlide81.xml" ContentType="application/vnd.openxmlformats-officedocument.presentationml.notesSlide+xml"/>
  <Override PartName="/ppt/tags/tag86.xml" ContentType="application/vnd.openxmlformats-officedocument.presentationml.tags+xml"/>
  <Override PartName="/ppt/notesSlides/notesSlide82.xml" ContentType="application/vnd.openxmlformats-officedocument.presentationml.notesSlide+xml"/>
  <Override PartName="/ppt/tags/tag87.xml" ContentType="application/vnd.openxmlformats-officedocument.presentationml.tags+xml"/>
  <Override PartName="/ppt/notesSlides/notesSlide83.xml" ContentType="application/vnd.openxmlformats-officedocument.presentationml.notesSlide+xml"/>
  <Override PartName="/ppt/tags/tag88.xml" ContentType="application/vnd.openxmlformats-officedocument.presentationml.tags+xml"/>
  <Override PartName="/ppt/notesSlides/notesSlide84.xml" ContentType="application/vnd.openxmlformats-officedocument.presentationml.notesSlide+xml"/>
  <Override PartName="/ppt/tags/tag89.xml" ContentType="application/vnd.openxmlformats-officedocument.presentationml.tags+xml"/>
  <Override PartName="/ppt/notesSlides/notesSlide85.xml" ContentType="application/vnd.openxmlformats-officedocument.presentationml.notesSlide+xml"/>
  <Override PartName="/ppt/tags/tag90.xml" ContentType="application/vnd.openxmlformats-officedocument.presentationml.tags+xml"/>
  <Override PartName="/ppt/notesSlides/notesSlide86.xml" ContentType="application/vnd.openxmlformats-officedocument.presentationml.notesSlide+xml"/>
  <Override PartName="/ppt/tags/tag91.xml" ContentType="application/vnd.openxmlformats-officedocument.presentationml.tags+xml"/>
  <Override PartName="/ppt/notesSlides/notesSlide87.xml" ContentType="application/vnd.openxmlformats-officedocument.presentationml.notesSlide+xml"/>
  <Override PartName="/ppt/tags/tag92.xml" ContentType="application/vnd.openxmlformats-officedocument.presentationml.tags+xml"/>
  <Override PartName="/ppt/notesSlides/notesSlide88.xml" ContentType="application/vnd.openxmlformats-officedocument.presentationml.notesSlide+xml"/>
  <Override PartName="/ppt/tags/tag93.xml" ContentType="application/vnd.openxmlformats-officedocument.presentationml.tags+xml"/>
  <Override PartName="/ppt/notesSlides/notesSlide89.xml" ContentType="application/vnd.openxmlformats-officedocument.presentationml.notesSlide+xml"/>
  <Override PartName="/ppt/tags/tag94.xml" ContentType="application/vnd.openxmlformats-officedocument.presentationml.tags+xml"/>
  <Override PartName="/ppt/notesSlides/notesSlide9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7"/>
  </p:notesMasterIdLst>
  <p:sldIdLst>
    <p:sldId id="410" r:id="rId5"/>
    <p:sldId id="258" r:id="rId6"/>
    <p:sldId id="282" r:id="rId7"/>
    <p:sldId id="279" r:id="rId8"/>
    <p:sldId id="281" r:id="rId9"/>
    <p:sldId id="411" r:id="rId10"/>
    <p:sldId id="412" r:id="rId11"/>
    <p:sldId id="287" r:id="rId12"/>
    <p:sldId id="413" r:id="rId13"/>
    <p:sldId id="289" r:id="rId14"/>
    <p:sldId id="414" r:id="rId15"/>
    <p:sldId id="296" r:id="rId16"/>
    <p:sldId id="415" r:id="rId17"/>
    <p:sldId id="298" r:id="rId18"/>
    <p:sldId id="416" r:id="rId19"/>
    <p:sldId id="317" r:id="rId20"/>
    <p:sldId id="417" r:id="rId21"/>
    <p:sldId id="367" r:id="rId22"/>
    <p:sldId id="418" r:id="rId23"/>
    <p:sldId id="261" r:id="rId24"/>
    <p:sldId id="300" r:id="rId25"/>
    <p:sldId id="292" r:id="rId26"/>
    <p:sldId id="303" r:id="rId27"/>
    <p:sldId id="304" r:id="rId28"/>
    <p:sldId id="305" r:id="rId29"/>
    <p:sldId id="306" r:id="rId30"/>
    <p:sldId id="307" r:id="rId31"/>
    <p:sldId id="293" r:id="rId32"/>
    <p:sldId id="291" r:id="rId33"/>
    <p:sldId id="308" r:id="rId34"/>
    <p:sldId id="262" r:id="rId35"/>
    <p:sldId id="309" r:id="rId36"/>
    <p:sldId id="315" r:id="rId37"/>
    <p:sldId id="314" r:id="rId38"/>
    <p:sldId id="313" r:id="rId39"/>
    <p:sldId id="316" r:id="rId40"/>
    <p:sldId id="311" r:id="rId41"/>
    <p:sldId id="263" r:id="rId42"/>
    <p:sldId id="310" r:id="rId43"/>
    <p:sldId id="326" r:id="rId44"/>
    <p:sldId id="329" r:id="rId45"/>
    <p:sldId id="330" r:id="rId46"/>
    <p:sldId id="332" r:id="rId47"/>
    <p:sldId id="331" r:id="rId48"/>
    <p:sldId id="264" r:id="rId49"/>
    <p:sldId id="265" r:id="rId50"/>
    <p:sldId id="323" r:id="rId51"/>
    <p:sldId id="324" r:id="rId52"/>
    <p:sldId id="325" r:id="rId53"/>
    <p:sldId id="419" r:id="rId54"/>
    <p:sldId id="369" r:id="rId55"/>
    <p:sldId id="354" r:id="rId56"/>
    <p:sldId id="374" r:id="rId57"/>
    <p:sldId id="375" r:id="rId58"/>
    <p:sldId id="422" r:id="rId59"/>
    <p:sldId id="333" r:id="rId60"/>
    <p:sldId id="267" r:id="rId61"/>
    <p:sldId id="319" r:id="rId62"/>
    <p:sldId id="321" r:id="rId63"/>
    <p:sldId id="322" r:id="rId64"/>
    <p:sldId id="268" r:id="rId65"/>
    <p:sldId id="340" r:id="rId66"/>
    <p:sldId id="341" r:id="rId67"/>
    <p:sldId id="339" r:id="rId68"/>
    <p:sldId id="379" r:id="rId69"/>
    <p:sldId id="377" r:id="rId70"/>
    <p:sldId id="381" r:id="rId71"/>
    <p:sldId id="383" r:id="rId72"/>
    <p:sldId id="385" r:id="rId73"/>
    <p:sldId id="387" r:id="rId74"/>
    <p:sldId id="389" r:id="rId75"/>
    <p:sldId id="391" r:id="rId76"/>
    <p:sldId id="392" r:id="rId77"/>
    <p:sldId id="393" r:id="rId78"/>
    <p:sldId id="424" r:id="rId79"/>
    <p:sldId id="394" r:id="rId80"/>
    <p:sldId id="397" r:id="rId81"/>
    <p:sldId id="399" r:id="rId82"/>
    <p:sldId id="401" r:id="rId83"/>
    <p:sldId id="402" r:id="rId84"/>
    <p:sldId id="404" r:id="rId85"/>
    <p:sldId id="405" r:id="rId86"/>
    <p:sldId id="406" r:id="rId87"/>
    <p:sldId id="408" r:id="rId88"/>
    <p:sldId id="425" r:id="rId89"/>
    <p:sldId id="409" r:id="rId90"/>
    <p:sldId id="342" r:id="rId91"/>
    <p:sldId id="343" r:id="rId92"/>
    <p:sldId id="270" r:id="rId93"/>
    <p:sldId id="351" r:id="rId94"/>
    <p:sldId id="352" r:id="rId95"/>
    <p:sldId id="353" r:id="rId96"/>
    <p:sldId id="271" r:id="rId97"/>
    <p:sldId id="344" r:id="rId98"/>
    <p:sldId id="345" r:id="rId99"/>
    <p:sldId id="346" r:id="rId100"/>
    <p:sldId id="272" r:id="rId101"/>
    <p:sldId id="348" r:id="rId102"/>
    <p:sldId id="349" r:id="rId103"/>
    <p:sldId id="273" r:id="rId104"/>
    <p:sldId id="350" r:id="rId105"/>
    <p:sldId id="260" r:id="rId106"/>
    <p:sldId id="274" r:id="rId107"/>
    <p:sldId id="356" r:id="rId108"/>
    <p:sldId id="358" r:id="rId109"/>
    <p:sldId id="359" r:id="rId110"/>
    <p:sldId id="277" r:id="rId111"/>
    <p:sldId id="275" r:id="rId112"/>
    <p:sldId id="360" r:id="rId113"/>
    <p:sldId id="278" r:id="rId114"/>
    <p:sldId id="426" r:id="rId115"/>
    <p:sldId id="427" r:id="rId116"/>
  </p:sldIdLst>
  <p:sldSz cx="9144000" cy="6858000" type="screen4x3"/>
  <p:notesSz cx="6858000" cy="9144000"/>
  <p:custDataLst>
    <p:tags r:id="rId1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7941E"/>
    <a:srgbClr val="8DC63F"/>
    <a:srgbClr val="003473"/>
    <a:srgbClr val="D90F81"/>
    <a:srgbClr val="007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181" autoAdjust="0"/>
    <p:restoredTop sz="87389" autoAdjust="0"/>
  </p:normalViewPr>
  <p:slideViewPr>
    <p:cSldViewPr>
      <p:cViewPr varScale="1">
        <p:scale>
          <a:sx n="80" d="100"/>
          <a:sy n="80" d="100"/>
        </p:scale>
        <p:origin x="269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086"/>
    </p:cViewPr>
  </p:sorterViewPr>
  <p:notesViewPr>
    <p:cSldViewPr>
      <p:cViewPr>
        <p:scale>
          <a:sx n="100" d="100"/>
          <a:sy n="100" d="100"/>
        </p:scale>
        <p:origin x="-1890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tags" Target="tags/tag1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presProps" Target="presProps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theme" Target="theme/theme1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85079-9ACE-4E6D-A75A-D71805261FB9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93EC3-2D65-4DD9-A32A-8DC841B0B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TW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傷害的發生通常是由不安全的環境狀況、監護不周以及兒童參與不適合發育階段的活動造成的。 預防傷害的策略包括：</a:t>
            </a:r>
          </a:p>
          <a:p>
            <a:pPr algn="l" rtl="0"/>
            <a:r>
              <a:rPr lang="zh-TW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定期進行安全檢查，發現潛在危險</a:t>
            </a:r>
          </a:p>
          <a:p>
            <a:pPr algn="l" rtl="0"/>
            <a:r>
              <a:rPr lang="zh-TW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改善環境，消除危險</a:t>
            </a:r>
          </a:p>
          <a:p>
            <a:pPr algn="l" rtl="0"/>
            <a:r>
              <a:rPr lang="zh-TW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監督兒童</a:t>
            </a:r>
          </a:p>
          <a:p>
            <a:pPr algn="l" rtl="0"/>
            <a:r>
              <a:rPr lang="zh-TW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制定和實施活動規則（室內和室外）</a:t>
            </a:r>
          </a:p>
          <a:p>
            <a:pPr algn="l" rtl="0"/>
            <a:r>
              <a:rPr lang="zh-TW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教育兒童、家長和工作人員，使其瞭解如何預防傷害</a:t>
            </a:r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20849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11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25522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12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87084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13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93258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14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66784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15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51257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TW" b="0" i="0" u="none" baseline="0" dirty="0"/>
              <a:t>發育遲緩的兒童可能有獨特的傷害風險。若想瞭解有關發育階段和發育遲緩的更多資訊，請瀏覽CDC網站「了解徵兆， 儘早行動」（Learn the Signs. Act Early.） </a:t>
            </a:r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16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822585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TW" b="0" i="0" u="none" baseline="0" dirty="0"/>
              <a:t>發育遲緩的兒童可能有獨特的傷害風險。若想瞭解有關發育階段和發育遲緩的更多資訊，請瀏覽CDC網站「了解徵兆， 儘早行動」（Learn the Signs. Act Early.） </a:t>
            </a:r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17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755742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3EC3-2D65-4DD9-A32A-8DC841B0B66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TW" b="0" i="0" u="none" baseline="0"/>
              <a:t>下面我們將更詳細討論這些主題。</a:t>
            </a:r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19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6666882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TW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一個看似健康的嬰兒突然意外死亡時，是真正的悲劇。當托兒計畫發生死亡事件時，可能具有毀滅性；不僅是對孩子的家庭，也是對托兒人員及參加托兒計畫的其他家庭。</a:t>
            </a:r>
          </a:p>
          <a:p>
            <a:pPr algn="l" rtl="0"/>
            <a:endParaRPr/>
          </a:p>
          <a:p>
            <a:pPr algn="l" rtl="0"/>
            <a:r>
              <a:rPr lang="zh-TW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安全的嬰兒睡眠方法和環境可降低嬰兒猝死症候群（SIDS）和其他睡眠相關的嬰兒死亡風險。</a:t>
            </a:r>
          </a:p>
          <a:p>
            <a:pPr algn="l" rtl="0"/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20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075450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1212780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21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581367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TW" b="0" i="0" u="none" baseline="0"/>
              <a:t>安全的睡眠環境應該像這樣。 </a:t>
            </a:r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22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2668882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TW" b="0" i="0" u="none" baseline="0"/>
              <a:t>下一張投影片提供了有關托兒所安全睡眠建議的詳細資訊。</a:t>
            </a:r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23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637985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24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6379853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25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6379853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26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6379853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27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8251607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TW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如果嬰兒長時間仰臥，或是留在汽車座椅、秋千和高腳椅上，會有運動發育延遲的危險。嬰兒醒著時，確保在有人看護的情況下「趴著玩」，使他們長得強壯。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28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1243591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TW" b="0" i="0" u="none" baseline="0"/>
              <a:t>有些人擔心嬰兒仰睡會有哽塞的風險。 這張照片顯示嬰兒仰睡時氣管（氣道）位於食道上方，因此嬰兒不太可能在吐奶時哽塞。</a:t>
            </a:r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29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6698599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TW" b="0" i="0" u="none" baseline="0"/>
              <a:t>使用嬰兒模型展示嬰兒在睡袋裡仰面睡覺。 </a:t>
            </a:r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30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870694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TW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在托兒環境中，大多數傷害屬於輕微傷，包括割傷、擦傷和瘀傷。但也可能發生嚴重傷害，如頭部受傷、骨折、內傷、脫臼、燒傷或牙齒損傷。</a:t>
            </a:r>
          </a:p>
          <a:p>
            <a:pPr algn="l" rtl="0"/>
            <a:r>
              <a:rPr lang="zh-TW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中毒、溺水、哽塞和窒息等傷害特別令人擔憂，因為它們有生命危險。</a:t>
            </a:r>
            <a:endParaRPr lang="zh-TW" dirty="0"/>
          </a:p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812974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TW" b="0" i="0" u="none" baseline="0" dirty="0"/>
              <a:t>定義。虐待性頭部外傷可能從輕微到嚴重，並有嚴重的長期後果。</a:t>
            </a:r>
          </a:p>
          <a:p>
            <a:pPr algn="l" rtl="0"/>
            <a:r>
              <a:rPr lang="zh-TW" b="0" i="0" u="none" baseline="0" dirty="0"/>
              <a:t>使用嬰兒模型進行示範。顯示搖晃嬰兒時，大腦如何撞擊顱骨。</a:t>
            </a:r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31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2807416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TW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嬰兒特別容易遭受虐待性頭部外傷。他們脆弱的大腦和頭骨發育很快，突然的衝擊會造成不可逆轉的傷害。</a:t>
            </a:r>
          </a:p>
          <a:p>
            <a:pPr algn="l" rtl="0"/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32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434486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33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5247311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34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9031747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如果您需要暫時離開哭鬧的嬰兒休息一下，根據加州托兒許可規定，對於獨自一人的家庭托兒人員，以下行為可以接受：</a:t>
            </a:r>
          </a:p>
          <a:p>
            <a:pPr algn="l" rtl="0"/>
            <a:r>
              <a:rPr 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托兒人員可以指定一位合格的替換者，向因為嬰兒啼哭而感到煩惱的托兒人員提供幫助。</a:t>
            </a:r>
          </a:p>
          <a:p>
            <a:pPr algn="l" rtl="0"/>
            <a:r>
              <a:rPr 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請人幫忙照顧哭鬧的寶寶，以便托兒人員得到喘息的機會是合適的。 </a:t>
            </a:r>
          </a:p>
          <a:p>
            <a:pPr algn="l" rtl="0"/>
            <a:r>
              <a:rPr 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在持照的托兒所中，只會接受那些做過指紋認證並滿足第22篇和《健康和安全法》所有要求的替換者。</a:t>
            </a:r>
          </a:p>
          <a:p>
            <a:pPr algn="l" rtl="0"/>
            <a:endParaRPr dirty="0"/>
          </a:p>
          <a:p>
            <a:pPr algn="l" rtl="0"/>
            <a:endParaRPr dirty="0"/>
          </a:p>
          <a:p>
            <a:pPr algn="l" rtl="0"/>
            <a:r>
              <a:rPr 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家長/監護人可以指定一個自己之外的緊急聯絡人，如果寶寶的哭鬧難以忍受，可以致電該聯絡人。</a:t>
            </a:r>
          </a:p>
          <a:p>
            <a:pPr algn="l" rtl="0"/>
            <a:r>
              <a:rPr 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如果某位托兒人員意識到嬰兒哭鬧是引發負面壓力反應的原因，那麼應考慮不要從事嬰兒看護工作。</a:t>
            </a:r>
            <a:endParaRPr lang="zh-TW" dirty="0"/>
          </a:p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35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558503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TW" b="0" i="0" u="none" baseline="0"/>
              <a:t>與父母分享新生兒啼哭期（Period of Purple Crying）資源。</a:t>
            </a:r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36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641816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TW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托兒人員可能是第一個注意到嬰兒是否發生虐待性頭部外傷的人。在許多情況下根本沒有任何症狀，但重要的是要察覺並做出反應，以便孩子能得到醫療照顧。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37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718896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b="0" i="0" u="none" baseline="0"/>
              <a:t>即使是頭部輕微的隆起也可能很嚴重。從腦震盪中恢復的兒童可能需要調整他們的活動。 </a:t>
            </a:r>
            <a:endParaRPr lang="zh-TW" dirty="0"/>
          </a:p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38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2284716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39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1585720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TW" b="0" i="0" u="none" baseline="0"/>
              <a:t>參考CCHP健康與安全註釋</a:t>
            </a:r>
            <a:r>
              <a:rPr lang="zh-TW" sz="1200" b="0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兒童虐待預防</a:t>
            </a:r>
            <a:endParaRPr lang="zh-TW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40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80148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TW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成長中的兒童在發展新的身體、心理和情感能力時，會有受傷的危險。他們發育迅速，總想嘗試和掌握自己的技能與環境。</a:t>
            </a:r>
          </a:p>
          <a:p>
            <a:pPr algn="l" rtl="0"/>
            <a:r>
              <a:rPr lang="zh-TW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他們充滿好奇心、無所畏懼，而且缺乏安全知識，使他們在嘗試力不能及的行動時面臨風險。可能發生的傷害類型與他們的發育有關。</a:t>
            </a:r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073593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TW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在</a:t>
            </a:r>
            <a:r>
              <a:rPr lang="zh-TW" sz="1200" b="0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身體虐待</a:t>
            </a:r>
            <a:r>
              <a:rPr lang="zh-TW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中，兒童被拍打、擊打、踢或推，或是被丟東西，造成傷口、骨折或其他傷害。嚴重的身體虐待會導致重大傷害、永久性的身體或情感損害，甚至死亡。</a:t>
            </a:r>
            <a:r>
              <a:rPr lang="zh-TW" sz="1200" b="0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性虐待</a:t>
            </a:r>
            <a:r>
              <a:rPr lang="zh-TW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包括廣泛的性行為，包括撫摸、手淫、性交或強迫兒童從事色情活動。</a:t>
            </a:r>
            <a:r>
              <a:rPr lang="zh-TW" sz="1200" b="0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情感虐待</a:t>
            </a:r>
            <a:r>
              <a:rPr lang="zh-TW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涉及羞辱、破壞名譽或其他恐嚇或嚇唬孩子的行為。</a:t>
            </a:r>
            <a:r>
              <a:rPr lang="zh-TW" sz="1200" b="0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忽視</a:t>
            </a:r>
            <a:r>
              <a:rPr lang="zh-TW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意味著不餵養或照顧孩子的基本需要，或是不充分看護孩子。</a:t>
            </a:r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41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801489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b="0" i="0" u="none" baseline="0">
                <a:solidFill>
                  <a:srgbClr val="F7941E"/>
                </a:solidFill>
              </a:rPr>
              <a:t>您可能是孩子家人的最大支援和資訊來源，與其他家庭一起建立社區以提供額外支援。 </a:t>
            </a:r>
            <a:endParaRPr lang="zh-TW" dirty="0">
              <a:solidFill>
                <a:srgbClr val="F7941E"/>
              </a:solidFill>
            </a:endParaRPr>
          </a:p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42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801489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TW" b="0" i="0" u="none" baseline="0"/>
              <a:t>社區資源包括：本地First 5、本地衛生部門、本地社會服務（兒童保護服務）、熱線、精神衛生服務、本地學校和圖書館。</a:t>
            </a:r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43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801489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b="0" i="0" u="none" baseline="0"/>
              <a:t>您可能是第一個發現虐待和忽視兒童的人。托兒人員是被授權檢舉人，必須報告已知或可疑的兒童虐待行為，以便保護兒童。CPS將會調查情況，並向兒童和家庭提供必要幫助和服務。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dirty="0"/>
          </a:p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44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801489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45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552700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46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3482103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TW" b="0" i="0" u="none" baseline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47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7777935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48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7777935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TW" b="0" i="0" u="none" baseline="0"/>
              <a:t>請與本地消防隊洽詢有關防止火災的更多資訊。有關在托兒計畫中進行演習的資訊，請參閱《加州托兒災難計畫》。</a:t>
            </a:r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49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72828407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52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4531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D93EC3-2D65-4DD9-A32A-8DC841B0B660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36364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TW" b="0" i="0" u="none" baseline="0" dirty="0"/>
              <a:t>食物、玩具和物體可能會造成哽塞危險。您可以在圖片中看到多少哽塞危險？留意哽塞危險，並將它們放在兒童接觸不到的地方。</a:t>
            </a:r>
            <a:r>
              <a:rPr 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直徑小於1.25英寸的物體不能放在孩子搆得到的地方，以防孩子把它們放進嘴裡。</a:t>
            </a:r>
            <a:r>
              <a:rPr lang="zh-TW" b="0" i="0" u="none" baseline="0" dirty="0"/>
              <a:t>示範如何使用「扼流管」。</a:t>
            </a:r>
          </a:p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53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035017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TW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定期檢查玩具和設備是否有脫落的小零件，例如毛絨動物的眼睛和鼻子、洋娃娃衣服上的鈕扣。</a:t>
            </a:r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54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60635730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TW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定期檢查玩具和設備是否有脫落的小零件，例如毛絨動物的眼睛和鼻子、洋娃娃衣服上的鈕扣。</a:t>
            </a:r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55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42452428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TW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注意那些發育遲緩、有吞嚥或其他殘障的兒童的需求和保護。</a:t>
            </a:r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56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00562026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TW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雖然許多跌倒造成的傷害很輕微（割傷和擦傷），但是許多其他情況，如大量出血、骨折、頭部和眼睛受傷，會更加嚴重並可能危及生命。詢問不同年齡/不同發育階段孩子跌倒的例子。 </a:t>
            </a:r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57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7151740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TW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（托兒環境中禁止使用嬰兒學步車。）</a:t>
            </a:r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58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89252752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b="0" i="0" u="none" baseline="0"/>
              <a:t>提供有緩衝功能的地面（橡膠、沙子、豆礫、木屑）以及攀爬架的安全跌落區。</a:t>
            </a:r>
            <a:endParaRPr lang="zh-TW" dirty="0"/>
          </a:p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59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70845250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TW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請記住，孩子天性好動而且喜愛玩耍。您可以鼓勵健康的體育活動，同時採取措施降低跌倒的風險。 </a:t>
            </a:r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60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2714258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61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94278476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62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241946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D93EC3-2D65-4DD9-A32A-8DC841B0B660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85659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TW" b="0" i="0" u="none" baseline="0"/>
              <a:t>您可以從中毒控制中心免費訂購帶有中毒控制中心號碼的冰箱磁鐵。  </a:t>
            </a:r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63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54600943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64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7324884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Family</a:t>
            </a:r>
            <a:r>
              <a:rPr lang="en-US" baseline="0" dirty="0"/>
              <a:t> Child Care Homes and Centers are required to provide this information to parents.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3EC3-2D65-4DD9-A32A-8DC841B0B660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2522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3EC3-2D65-4DD9-A32A-8DC841B0B660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8371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TW" b="0" i="0" u="none" baseline="0"/>
              <a:t>幼兒「頭重腳輕」，很容易掉進桶裡淹死。</a:t>
            </a:r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86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6626486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87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82881235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b="0" i="0" u="none" baseline="0"/>
              <a:t>不建議托兒計畫使用可擕式淺水池。</a:t>
            </a:r>
          </a:p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88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77331532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TW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經歷了災難，無論是洪水、地震、火災還是人為事件之後，孩子可能會做出難以理解的反應。</a:t>
            </a:r>
            <a:endParaRPr lang="zh-TW" dirty="0"/>
          </a:p>
          <a:p>
            <a:pPr algn="l" rtl="0"/>
            <a:r>
              <a:rPr lang="zh-TW" b="0" i="0" u="none" baseline="0"/>
              <a:t>請參閱CCHP健康與安全說明、兒童及災害</a:t>
            </a:r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89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78318517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90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29043655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91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290436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8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6580046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92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8460668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93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55872250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b="0" i="0" u="none" baseline="0"/>
              <a:t>持照的托兒中心必須張貼「兒童乘客安全法」。</a:t>
            </a:r>
          </a:p>
          <a:p>
            <a:pPr algn="l" rtl="0"/>
            <a:r>
              <a:rPr lang="zh-TW" b="0" i="0" u="none" baseline="0"/>
              <a:t>您可以在CDPH網站的兒童乘客安全網頁上找到法律宣傳海報。www.cdph.ca.gov/Programs/CCDPHP/DCDIC/SACB/Pages/ChildPassengerSafety(CPS)InCalifornia.aspx   </a:t>
            </a:r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94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62635499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b="0" i="0" u="none" baseline="0"/>
              <a:t>可悲的是，每年都有兒童被留在車內，由於溫度過高而死亡。一些機動車事故發生在汽車沒有行駛或孩子甚至不在車內時。遵守這些安全提示，確保孩子在車內和車周圍的安全。 </a:t>
            </a:r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95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56049251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96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73979034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TW" b="0" i="0" u="none" baseline="0"/>
              <a:t>要訣：前往災害發生時的避難所進行校外教學，對孩子來說可能很有趣，也是一種很好的演習。</a:t>
            </a:r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97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20317282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98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20317282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99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20317282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100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73269006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101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932359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9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82751794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102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25607292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TW" b="0" i="0" u="none" baseline="0"/>
              <a:t>一定要照顧好您自己！</a:t>
            </a:r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103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78036674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104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85364418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105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62189521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TW" b="0" i="0" u="none" baseline="0"/>
              <a:t>示範舉重練習的機會。</a:t>
            </a:r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106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60209469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TW" b="0" i="0" u="none" baseline="0"/>
              <a:t>若時間允許，可進行小組活動和/或問題解決情景介紹。 </a:t>
            </a:r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107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1388237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108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55432029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TW" b="0" i="0" u="none" baseline="0"/>
              <a:t>您可以使用一系列清單（例如，安全清單、急救用品清單等）或是更全面的清單，例如基於《關愛兒童國家健康與安全性能標準》的ECE健康與安全檢查表。</a:t>
            </a:r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109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82419087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TW" b="0" i="0" u="none" baseline="0"/>
              <a:t>分享本地資源，使用資源表作參考。</a:t>
            </a:r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110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6164747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D5CB6-8D94-4FFC-B51B-2597A49243AC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43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4D93EC3-2D65-4DD9-A32A-8DC841B0B660}" type="slidenum">
              <a:rPr/>
              <a:pPr algn="l" rtl="0"/>
              <a:t>10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01261265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D5CB6-8D94-4FFC-B51B-2597A49243AC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90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096000"/>
            <a:ext cx="2133600" cy="365125"/>
          </a:xfrm>
        </p:spPr>
        <p:txBody>
          <a:bodyPr/>
          <a:lstStyle/>
          <a:p>
            <a:fld id="{C00D77F3-4AD4-4B6D-8852-AE1714CA8AE8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9403-6ABF-4C3F-BFEE-AEE4CCE1A6EF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174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77F3-4AD4-4B6D-8852-AE1714CA8AE8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9403-6ABF-4C3F-BFEE-AEE4CCE1A6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51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77F3-4AD4-4B6D-8852-AE1714CA8AE8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9403-6ABF-4C3F-BFEE-AEE4CCE1A6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6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77F3-4AD4-4B6D-8852-AE1714CA8AE8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9403-6ABF-4C3F-BFEE-AEE4CCE1A6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24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77F3-4AD4-4B6D-8852-AE1714CA8AE8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9403-6ABF-4C3F-BFEE-AEE4CCE1A6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24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77F3-4AD4-4B6D-8852-AE1714CA8AE8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9403-6ABF-4C3F-BFEE-AEE4CCE1A6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3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77F3-4AD4-4B6D-8852-AE1714CA8AE8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9403-6ABF-4C3F-BFEE-AEE4CCE1A6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25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77F3-4AD4-4B6D-8852-AE1714CA8AE8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9403-6ABF-4C3F-BFEE-AEE4CCE1A6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53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77F3-4AD4-4B6D-8852-AE1714CA8AE8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9403-6ABF-4C3F-BFEE-AEE4CCE1A6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33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77F3-4AD4-4B6D-8852-AE1714CA8AE8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9403-6ABF-4C3F-BFEE-AEE4CCE1A6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35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77F3-4AD4-4B6D-8852-AE1714CA8AE8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9403-6ABF-4C3F-BFEE-AEE4CCE1A6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0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019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D77F3-4AD4-4B6D-8852-AE1714CA8AE8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59403-6ABF-4C3F-BFEE-AEE4CCE1A6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O:\CCHP\Preventive Health\presentation slides\Footers_rev_apr20\CCHP_Prevention_PPTfooter_Mod2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8700"/>
            <a:ext cx="914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val="221160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8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2.xml"/><Relationship Id="rId4" Type="http://schemas.openxmlformats.org/officeDocument/2006/relationships/image" Target="../media/image40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4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5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8.xml"/><Relationship Id="rId4" Type="http://schemas.openxmlformats.org/officeDocument/2006/relationships/image" Target="../media/image41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9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0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8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2.xml"/><Relationship Id="rId6" Type="http://schemas.openxmlformats.org/officeDocument/2006/relationships/hyperlink" Target="https://cchp.ucsf.edu/content/resources/cchp-health-and-safety-checklist-users-manual" TargetMode="External"/><Relationship Id="rId5" Type="http://schemas.openxmlformats.org/officeDocument/2006/relationships/hyperlink" Target="https://cchp.ucsf.edu/content/resources/cchp-health-and-safety-checklist" TargetMode="External"/><Relationship Id="rId4" Type="http://schemas.openxmlformats.org/officeDocument/2006/relationships/hyperlink" Target="http://nrckids.org/" TargetMode="Externa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3.xml"/><Relationship Id="rId6" Type="http://schemas.openxmlformats.org/officeDocument/2006/relationships/hyperlink" Target="https://www.cdph.ca.gov/Programs/CCDPHP/DEODC/CLPPB/Pages/LRCcertlist.aspx" TargetMode="External"/><Relationship Id="rId5" Type="http://schemas.openxmlformats.org/officeDocument/2006/relationships/hyperlink" Target="https://www.fda.gov/food/metals/lead-food-foodwares-and-dietary-supplements" TargetMode="External"/><Relationship Id="rId4" Type="http://schemas.openxmlformats.org/officeDocument/2006/relationships/hyperlink" Target="https://www.cdss.ca.gov/inforesources/child-care-licensing" TargetMode="Externa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7" Type="http://schemas.openxmlformats.org/officeDocument/2006/relationships/hyperlink" Target="https://www.epa.gov/ground-water-and-drinking-water/3ts-reducing-lead-drinking-water-toolkit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4.xml"/><Relationship Id="rId6" Type="http://schemas.openxmlformats.org/officeDocument/2006/relationships/hyperlink" Target="https://www.epa.gov/sites/production/files/2017-06/documents/pyf_color_landscape_format_2017_508.pdf" TargetMode="External"/><Relationship Id="rId5" Type="http://schemas.openxmlformats.org/officeDocument/2006/relationships/hyperlink" Target="https://www.cdc.gov/features/leadintoys/index.html" TargetMode="External"/><Relationship Id="rId4" Type="http://schemas.openxmlformats.org/officeDocument/2006/relationships/hyperlink" Target="https://www.cdc.gov/nceh/lead/tools/5things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hyperlink" Target="http://www.cdc.gov/ncbddd/actearly/index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Relationship Id="rId5" Type="http://schemas.openxmlformats.org/officeDocument/2006/relationships/image" Target="../media/image14.jpeg"/><Relationship Id="rId4" Type="http://schemas.openxmlformats.org/officeDocument/2006/relationships/hyperlink" Target="http://www.nichd.nih.gov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0.xml"/><Relationship Id="rId5" Type="http://schemas.openxmlformats.org/officeDocument/2006/relationships/hyperlink" Target="http://www.nichd.nih.gov/" TargetMode="External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1.xml"/><Relationship Id="rId5" Type="http://schemas.openxmlformats.org/officeDocument/2006/relationships/hyperlink" Target="http://www.nichd.nih.gov/" TargetMode="Externa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Relationship Id="rId4" Type="http://schemas.openxmlformats.org/officeDocument/2006/relationships/hyperlink" Target="http://www.purplecrying.info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Relationship Id="rId5" Type="http://schemas.openxmlformats.org/officeDocument/2006/relationships/hyperlink" Target="http://www.nichd.nih.gov/" TargetMode="Externa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Relationship Id="rId4" Type="http://schemas.openxmlformats.org/officeDocument/2006/relationships/hyperlink" Target="http://childcare.mandatedreporterca.com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8.xml"/><Relationship Id="rId4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Relationship Id="rId4" Type="http://schemas.openxmlformats.org/officeDocument/2006/relationships/image" Target="../media/image2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3.xml"/><Relationship Id="rId4" Type="http://schemas.openxmlformats.org/officeDocument/2006/relationships/image" Target="../media/image2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4.xml"/><Relationship Id="rId4" Type="http://schemas.openxmlformats.org/officeDocument/2006/relationships/image" Target="../media/image2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5.xml"/><Relationship Id="rId4" Type="http://schemas.openxmlformats.org/officeDocument/2006/relationships/image" Target="../media/image2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6.xml"/><Relationship Id="rId4" Type="http://schemas.openxmlformats.org/officeDocument/2006/relationships/image" Target="../media/image29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psc.gov/recalls/" TargetMode="Externa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ph.ca.gov/Programs/CCDPHP/DEODC/" TargetMode="Externa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ph.ca.gov/" TargetMode="External"/><Relationship Id="rId2" Type="http://schemas.openxmlformats.org/officeDocument/2006/relationships/hyperlink" Target="https://www.sfdph.org/dph/EH/CEHP/Lead/default.asp" TargetMode="Externa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Relationship Id="rId4" Type="http://schemas.openxmlformats.org/officeDocument/2006/relationships/image" Target="../media/image36.e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Relationship Id="rId4" Type="http://schemas.openxmlformats.org/officeDocument/2006/relationships/image" Target="../media/image37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Relationship Id="rId4" Type="http://schemas.openxmlformats.org/officeDocument/2006/relationships/hyperlink" Target="https://cchp.ucsf.edu/content/resources/young-children-and-disasters-health-and-safety-not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4.xml"/><Relationship Id="rId4" Type="http://schemas.openxmlformats.org/officeDocument/2006/relationships/image" Target="../media/image38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6.xml"/><Relationship Id="rId4" Type="http://schemas.openxmlformats.org/officeDocument/2006/relationships/image" Target="../media/image39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8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9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0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86CDC-049E-46B3-B08E-A9979DD6E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000" b="1" dirty="0"/>
              <a:t>托兒機構中的預防性健康和安全</a:t>
            </a:r>
            <a:br>
              <a:rPr lang="en-US" altLang="zh-CN" sz="2000" b="1" dirty="0"/>
            </a:br>
            <a:r>
              <a:rPr lang="zh-CN" altLang="en-US" sz="1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托兒服務提供者培訓課程</a:t>
            </a:r>
            <a:br>
              <a:rPr lang="en-US" altLang="zh-CN" sz="1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br>
              <a:rPr lang="en-US" altLang="zh-CN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zh-CN" altLang="en-US" sz="1200" b="1" dirty="0"/>
              <a:t>第四版</a:t>
            </a:r>
            <a:br>
              <a:rPr lang="en-US" altLang="zh-CN" sz="1400" b="1" dirty="0"/>
            </a:b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C7222A-5FB5-4AFA-B1F0-274ED9A78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73" l="77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95600"/>
            <a:ext cx="2820873" cy="3223256"/>
          </a:xfrm>
          <a:prstGeom prst="plaqu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E50CAA-EF04-47F2-AED4-32E118A33B69}"/>
              </a:ext>
            </a:extLst>
          </p:cNvPr>
          <p:cNvSpPr txBox="1"/>
          <p:nvPr/>
        </p:nvSpPr>
        <p:spPr>
          <a:xfrm>
            <a:off x="2498912" y="1640721"/>
            <a:ext cx="41461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</a:rPr>
              <a:t>課程 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zh-CN" altLang="en-US" sz="2400" b="1" dirty="0">
                <a:solidFill>
                  <a:schemeClr val="accent6"/>
                </a:solidFill>
              </a:rPr>
              <a:t>：傷害預防</a:t>
            </a:r>
            <a:endParaRPr lang="en-US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184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162050"/>
          </a:xfrm>
          <a:solidFill>
            <a:srgbClr val="8DC63F"/>
          </a:solidFill>
        </p:spPr>
        <p:txBody>
          <a:bodyPr/>
          <a:lstStyle/>
          <a:p>
            <a:pPr rtl="0"/>
            <a:r>
              <a:rPr lang="zh-TW" b="0" i="0" u="none" baseline="0"/>
              <a:t>7-12個月大</a:t>
            </a:r>
            <a:endParaRPr lang="zh-TW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0667" y="1219200"/>
            <a:ext cx="7022667" cy="50047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86400" y="1828800"/>
            <a:ext cx="2514600" cy="4395182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625291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zh-TW" b="0" i="0" u="none" baseline="0"/>
              <a:t>                                校車安全</a:t>
            </a:r>
            <a:endParaRPr lang="zh-TW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476532"/>
            <a:ext cx="3200400" cy="4373563"/>
          </a:xfrm>
        </p:spPr>
        <p:txBody>
          <a:bodyPr/>
          <a:lstStyle/>
          <a:p>
            <a:pPr marL="0" indent="0" algn="l" rtl="0">
              <a:buNone/>
            </a:pPr>
            <a:r>
              <a:rPr lang="zh-TW" sz="4000" b="0" i="0" u="none" baseline="0">
                <a:solidFill>
                  <a:srgbClr val="F7941E"/>
                </a:solidFill>
              </a:rPr>
              <a:t>時刻留意幼兒在校車內和周圍的安全。</a:t>
            </a:r>
            <a:endParaRPr lang="zh-TW" dirty="0">
              <a:solidFill>
                <a:srgbClr val="F7941E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344030"/>
            <a:ext cx="4982426" cy="496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462439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zh-TW" b="0" i="0" u="none" baseline="0"/>
              <a:t>校車安全提示</a:t>
            </a:r>
            <a:endParaRPr lang="zh-T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zh-TW" b="0" i="0" u="none" baseline="0"/>
              <a:t>教導兒童：</a:t>
            </a:r>
          </a:p>
          <a:p>
            <a:pPr algn="l" rtl="0"/>
            <a:r>
              <a:rPr lang="zh-TW" b="0" i="0" u="none" baseline="0"/>
              <a:t>當公車駛近時，至少在距離路緣三大步的地方停下。</a:t>
            </a:r>
            <a:endParaRPr lang="zh-TW" dirty="0"/>
          </a:p>
          <a:p>
            <a:pPr algn="l" rtl="0"/>
            <a:r>
              <a:rPr lang="zh-TW" b="0" i="0" u="none" baseline="0"/>
              <a:t>順序上車。</a:t>
            </a:r>
          </a:p>
          <a:p>
            <a:pPr algn="l" rtl="0"/>
            <a:r>
              <a:rPr lang="zh-TW" b="0" i="0" u="none" baseline="0"/>
              <a:t>上下車時要使用扶手。</a:t>
            </a:r>
            <a:endParaRPr lang="zh-TW" dirty="0"/>
          </a:p>
          <a:p>
            <a:pPr algn="l" rtl="0"/>
            <a:r>
              <a:rPr lang="zh-TW" b="0" i="0" u="none" baseline="0"/>
              <a:t>下車前，要等公車完全停下來。 </a:t>
            </a:r>
            <a:endParaRPr lang="zh-TW" dirty="0"/>
          </a:p>
          <a:p>
            <a:pPr algn="l" rtl="0"/>
            <a:r>
              <a:rPr lang="zh-TW" b="0" i="0" u="none" baseline="0"/>
              <a:t>千萬不要走在公車後面。</a:t>
            </a:r>
          </a:p>
          <a:p>
            <a:endParaRPr lang="zh-T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380910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zh-TW" b="1" i="0" u="none" baseline="0"/>
              <a:t>傷害預防政策</a:t>
            </a:r>
            <a:br>
              <a:rPr lang="zh-TW"/>
            </a:br>
            <a:r>
              <a:rPr lang="zh-TW" b="0" i="0" u="none" baseline="0"/>
              <a:t>主題</a:t>
            </a:r>
            <a:endParaRPr lang="zh-TW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zh-TW" b="0" i="0" u="none" baseline="0"/>
              <a:t>工作人員的背傷預防</a:t>
            </a:r>
          </a:p>
          <a:p>
            <a:pPr algn="l" rtl="0"/>
            <a:r>
              <a:rPr lang="zh-TW" b="0" i="0" u="none" baseline="0"/>
              <a:t>定期安全檢查：室內外</a:t>
            </a:r>
          </a:p>
          <a:p>
            <a:pPr algn="l" rtl="0"/>
            <a:r>
              <a:rPr lang="zh-TW" b="0" i="0" u="none" baseline="0"/>
              <a:t>安全的遊樂場習慣</a:t>
            </a:r>
          </a:p>
          <a:p>
            <a:pPr algn="l" rtl="0"/>
            <a:r>
              <a:rPr lang="zh-TW" b="0" i="0" u="none" baseline="0"/>
              <a:t>安全常規與行為管理</a:t>
            </a:r>
          </a:p>
          <a:p>
            <a:pPr algn="l" rtl="0"/>
            <a:r>
              <a:rPr lang="zh-TW" b="0" i="0" u="none" baseline="0"/>
              <a:t>資源</a:t>
            </a:r>
            <a:endParaRPr lang="zh-T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589802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7941E">
              <a:alpha val="20000"/>
            </a:srgbClr>
          </a:solidFill>
          <a:ln>
            <a:solidFill>
              <a:srgbClr val="D90F81"/>
            </a:solidFill>
          </a:ln>
        </p:spPr>
        <p:txBody>
          <a:bodyPr>
            <a:normAutofit/>
          </a:bodyPr>
          <a:lstStyle/>
          <a:p>
            <a:pPr rtl="0"/>
            <a:r>
              <a:rPr lang="zh-TW" b="0" i="0" u="none" baseline="0"/>
              <a:t>工作人員的背傷預防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zh-TW" b="0" i="0" u="none" baseline="0"/>
              <a:t>背傷是托兒人員最常見的傷害。</a:t>
            </a:r>
          </a:p>
          <a:p>
            <a:pPr algn="l" rtl="0"/>
            <a:r>
              <a:rPr lang="zh-TW" b="0" i="0" u="none" baseline="0"/>
              <a:t>良好的人體工學和適當的托舉技巧有助於保持背部健康！</a:t>
            </a:r>
            <a:endParaRPr lang="zh-T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749109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997"/>
            <a:ext cx="9144000" cy="1143000"/>
          </a:xfrm>
          <a:solidFill>
            <a:srgbClr val="F7941E">
              <a:alpha val="20000"/>
            </a:srgbClr>
          </a:solidFill>
          <a:ln>
            <a:solidFill>
              <a:srgbClr val="D90F81"/>
            </a:solidFill>
          </a:ln>
        </p:spPr>
        <p:txBody>
          <a:bodyPr/>
          <a:lstStyle/>
          <a:p>
            <a:pPr rtl="0"/>
            <a:r>
              <a:rPr lang="zh-TW" b="0" i="0" u="none" baseline="0"/>
              <a:t>背傷如何發生：</a:t>
            </a:r>
            <a:endParaRPr lang="zh-TW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zh-TW" b="0" i="0" u="none" baseline="0"/>
              <a:t>1.不正確地托舉兒童、玩具、設備等。</a:t>
            </a:r>
          </a:p>
          <a:p>
            <a:pPr marL="0" indent="0" algn="l" rtl="0">
              <a:buNone/>
            </a:pPr>
            <a:r>
              <a:rPr lang="zh-TW" b="0" i="0" u="none" baseline="0"/>
              <a:t>2.不合適的工作高度（例如，兒童尺寸的桌椅）</a:t>
            </a:r>
          </a:p>
          <a:p>
            <a:pPr marL="0" indent="0" algn="l" rtl="0">
              <a:buNone/>
            </a:pPr>
            <a:r>
              <a:rPr lang="zh-TW" b="0" i="0" u="none" baseline="0"/>
              <a:t>3.把兒童放進或抱出嬰兒床</a:t>
            </a:r>
          </a:p>
          <a:p>
            <a:pPr marL="0" indent="0" algn="l" rtl="0">
              <a:buNone/>
            </a:pPr>
            <a:r>
              <a:rPr lang="zh-TW" b="0" i="0" u="none" baseline="0"/>
              <a:t>4.經常坐在地板上，但背部缺乏支撐</a:t>
            </a:r>
          </a:p>
          <a:p>
            <a:pPr marL="0" indent="0" algn="l" rtl="0">
              <a:buNone/>
            </a:pPr>
            <a:endParaRPr lang="zh-T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299808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7941E">
              <a:alpha val="20000"/>
            </a:srgbClr>
          </a:solidFill>
          <a:ln>
            <a:solidFill>
              <a:srgbClr val="D90F81"/>
            </a:solidFill>
          </a:ln>
        </p:spPr>
        <p:txBody>
          <a:bodyPr>
            <a:normAutofit/>
          </a:bodyPr>
          <a:lstStyle/>
          <a:p>
            <a:pPr rtl="0"/>
            <a:r>
              <a:rPr lang="zh-TW" b="0" i="0" u="none" baseline="0"/>
              <a:t>背傷如何發生：（續）</a:t>
            </a:r>
            <a:endParaRPr lang="zh-TW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zh-TW" b="0" i="0" u="none" baseline="0" dirty="0"/>
              <a:t>5.過度伸到肩膀以上去拿存放的用品</a:t>
            </a:r>
          </a:p>
          <a:p>
            <a:pPr marL="0" indent="0" algn="l" rtl="0">
              <a:buNone/>
            </a:pPr>
            <a:r>
              <a:rPr lang="zh-TW" b="0" i="0" u="none" baseline="0" dirty="0"/>
              <a:t>6.頻繁從尿布桌舉起或放下孩子 </a:t>
            </a:r>
          </a:p>
          <a:p>
            <a:pPr marL="0" indent="0" algn="l" rtl="0">
              <a:buNone/>
            </a:pPr>
            <a:r>
              <a:rPr lang="zh-TW" b="0" i="0" u="none" baseline="0" dirty="0"/>
              <a:t>7.打開窗戶時位置不順，而且需要使勁</a:t>
            </a:r>
          </a:p>
          <a:p>
            <a:pPr marL="0" indent="0" algn="l" rtl="0">
              <a:buNone/>
            </a:pPr>
            <a:r>
              <a:rPr lang="zh-TW" b="0" i="0" u="none" baseline="0" dirty="0"/>
              <a:t>8.把裝有尿布的垃圾袋拿到大型垃圾桶</a:t>
            </a:r>
            <a:endParaRPr lang="zh-T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825794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1858" y="2499"/>
            <a:ext cx="4160284" cy="6429531"/>
          </a:xfrm>
          <a:prstGeom prst="rect">
            <a:avLst/>
          </a:prstGeom>
          <a:noFill/>
          <a:ln>
            <a:solidFill>
              <a:srgbClr val="D90F8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339915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zh-TW" b="0" i="0" u="none" baseline="0" dirty="0"/>
              <a:t>安全常規與行為管理</a:t>
            </a:r>
            <a:endParaRPr lang="zh-T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zh-TW" b="0" i="0" u="none" baseline="0"/>
              <a:t>為您的托兒環境制定書面的安全政策（包括指導方針、檢查表和任務）</a:t>
            </a:r>
          </a:p>
          <a:p>
            <a:pPr algn="l" rtl="0"/>
            <a:r>
              <a:rPr lang="zh-TW" b="0" i="0" u="none" baseline="0"/>
              <a:t>隨時提供主動監督</a:t>
            </a:r>
          </a:p>
          <a:p>
            <a:pPr algn="l" rtl="0"/>
            <a:r>
              <a:rPr lang="zh-TW" b="0" i="0" u="none" baseline="0"/>
              <a:t>監控兒童行為</a:t>
            </a:r>
          </a:p>
          <a:p>
            <a:pPr algn="l" rtl="0"/>
            <a:r>
              <a:rPr lang="zh-TW" b="0" i="0" u="none" baseline="0"/>
              <a:t>教育孩子瞭解傷害預防行為和安全規則</a:t>
            </a:r>
          </a:p>
          <a:p>
            <a:pPr algn="l" rtl="0"/>
            <a:r>
              <a:rPr lang="zh-TW" b="0" i="0" u="none" baseline="0"/>
              <a:t>使您的環境適應兒童的發育需要 </a:t>
            </a:r>
            <a:endParaRPr lang="zh-T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682469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zh-TW" b="0" i="0" u="none" baseline="0"/>
              <a:t>定期安全檢查：室內外</a:t>
            </a:r>
            <a:endParaRPr lang="zh-T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zh-TW" b="0" i="0" u="none" baseline="0"/>
              <a:t>檢查室內外環境的安全隱患，防止事故發生。</a:t>
            </a:r>
          </a:p>
          <a:p>
            <a:pPr algn="l" rtl="0"/>
            <a:r>
              <a:rPr lang="zh-TW" b="0" i="0" u="none" baseline="0"/>
              <a:t>為了兒童安全改造環境，有時稱為「兒童防護」。</a:t>
            </a:r>
          </a:p>
          <a:p>
            <a:pPr algn="l" rtl="0"/>
            <a:r>
              <a:rPr lang="zh-TW" b="0" i="0" u="none" baseline="0"/>
              <a:t>兒童防護並不能使環境100%安全或代替看護。</a:t>
            </a:r>
            <a:endParaRPr lang="zh-T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138620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zh-TW" b="0" i="0" u="none" baseline="0"/>
              <a:t>健康和安全檢查表</a:t>
            </a:r>
            <a:endParaRPr lang="zh-TW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zh-TW" b="0" i="0" u="none" baseline="0" dirty="0"/>
              <a:t>使用檢查表定期對室外區域、室內區域、急救箱等進行安全檢查。 </a:t>
            </a:r>
            <a:endParaRPr lang="zh-TW" dirty="0"/>
          </a:p>
          <a:p>
            <a:pPr algn="l" rtl="0"/>
            <a:r>
              <a:rPr lang="zh-TW" b="0" i="0" u="none" baseline="0" dirty="0"/>
              <a:t>使安全檢查成為每日、每週和每月計</a:t>
            </a:r>
            <a:r>
              <a:rPr lang="zh-TW" altLang="en-US" b="0" i="0" u="none" baseline="0" dirty="0"/>
              <a:t>劃</a:t>
            </a:r>
            <a:r>
              <a:rPr lang="zh-TW" b="0" i="0" u="none" baseline="0" dirty="0"/>
              <a:t>的一部分。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1235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162050"/>
          </a:xfrm>
          <a:solidFill>
            <a:srgbClr val="8DC63F"/>
          </a:solidFill>
        </p:spPr>
        <p:txBody>
          <a:bodyPr/>
          <a:lstStyle/>
          <a:p>
            <a:pPr rtl="0"/>
            <a:r>
              <a:rPr lang="zh-TW" b="0" i="0" u="none" baseline="0"/>
              <a:t>7-12個月大</a:t>
            </a:r>
            <a:endParaRPr lang="zh-TW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0667" y="1219200"/>
            <a:ext cx="7022667" cy="50047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842737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zh-TW" b="0" i="0" u="none" baseline="0"/>
              <a:t>ECE健康和安全檢查表</a:t>
            </a:r>
            <a:endParaRPr lang="zh-T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zh-TW" b="0" i="0" u="none" baseline="0"/>
              <a:t>基於CFOC </a:t>
            </a:r>
            <a:r>
              <a:rPr lang="zh-TW" b="0" i="0" u="none" baseline="0">
                <a:hlinkClick r:id="rId4"/>
              </a:rPr>
              <a:t>http://nrckids.org/</a:t>
            </a:r>
            <a:endParaRPr lang="zh-TW" dirty="0"/>
          </a:p>
          <a:p>
            <a:pPr marL="0" indent="0" algn="l" rtl="0">
              <a:buNone/>
            </a:pPr>
            <a:endParaRPr lang="zh-TW" dirty="0"/>
          </a:p>
          <a:p>
            <a:pPr marL="0" indent="0" algn="l" rtl="0">
              <a:buNone/>
            </a:pPr>
            <a:r>
              <a:rPr lang="zh-TW" b="0" i="0" u="none" baseline="0"/>
              <a:t>線上版 </a:t>
            </a:r>
          </a:p>
          <a:p>
            <a:pPr algn="l" rtl="0"/>
            <a:r>
              <a:rPr lang="zh-TW" b="0" i="0" u="none" baseline="0"/>
              <a:t>清單：</a:t>
            </a:r>
            <a:r>
              <a:rPr lang="zh-TW" b="0" i="0" u="sng" baseline="0">
                <a:hlinkClick r:id="rId5"/>
              </a:rPr>
              <a:t>https://cchp.ucsf.edu/content/resources/cchp-health-and-safety-checklist</a:t>
            </a:r>
            <a:endParaRPr lang="zh-TW" dirty="0"/>
          </a:p>
          <a:p>
            <a:pPr algn="l" rtl="0"/>
            <a:r>
              <a:rPr lang="zh-TW" b="0" i="0" u="none" baseline="0"/>
              <a:t>手冊 : </a:t>
            </a:r>
            <a:r>
              <a:rPr lang="zh-TW" b="0" i="0" u="sng" baseline="0">
                <a:hlinkClick r:id="rId6"/>
              </a:rPr>
              <a:t>https://cchp.ucsf.edu/content/resources/cchp-health-and-safety-checklist-users-manual</a:t>
            </a:r>
            <a:r>
              <a:rPr lang="zh-TW" b="0" i="0" u="none" baseline="0"/>
              <a:t> </a:t>
            </a:r>
          </a:p>
          <a:p>
            <a:pPr marL="0" indent="0" algn="l" rtl="0">
              <a:buNone/>
            </a:pPr>
            <a:endParaRPr lang="zh-T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38143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C1C98C4-065A-408F-A732-4827500FE24F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111</a:t>
            </a:fld>
            <a:endParaRPr lang="en-US" altLang="en-US" sz="1000" dirty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 Poisoning Prevention Resources: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57200" y="16002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Child Care Resource &amp; Referral Consumer Education Line   (800)-543-7793.</a:t>
            </a:r>
          </a:p>
          <a:p>
            <a:pPr eaLnBrk="1" hangingPunct="1"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Community Care Licensing Website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https://www.cdss.ca.gov/inforesources/child-care-licensing</a:t>
            </a:r>
            <a:endParaRPr lang="en-US" sz="24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Food and Drug Administration (FDA): Lead and Food in Dishware </a:t>
            </a:r>
            <a:r>
              <a:rPr lang="en-US" sz="2400" u="sng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https://www.fda.gov/food/metals/lead-food-foodwares-and-dietary-supplements</a:t>
            </a:r>
            <a:endParaRPr lang="en-US" sz="2400" u="sng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q"/>
              <a:defRPr/>
            </a:pPr>
            <a:r>
              <a:rPr lang="en-US" sz="2000" dirty="0"/>
              <a:t>CDPH maintains a list of lead-safe certified professionals in California.</a:t>
            </a:r>
          </a:p>
          <a:p>
            <a:pPr marL="400050" lvl="1" indent="0">
              <a:spcBef>
                <a:spcPts val="0"/>
              </a:spcBef>
              <a:buClr>
                <a:srgbClr val="92D050"/>
              </a:buClr>
              <a:buNone/>
              <a:defRPr/>
            </a:pP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https://www.cdph.ca.gov/Programs/CCDPHP/DEODC/CLPPB/Pages/LRCcertlist.aspx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eaLnBrk="1" hangingPunct="1"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994405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C1C98C4-065A-408F-A732-4827500FE24F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112</a:t>
            </a:fld>
            <a:endParaRPr lang="en-US" altLang="en-US" sz="1000" dirty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 Poisoning Prevention Resources:</a:t>
            </a:r>
            <a:endParaRPr lang="en-US" altLang="en-US" b="1" dirty="0">
              <a:solidFill>
                <a:srgbClr val="000066"/>
              </a:solidFill>
              <a:latin typeface="Felix Titling" panose="04060505060202020A04" pitchFamily="82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57200" y="16002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Centers for Disease Control (CDC): 5 Things for Lead Prevention </a:t>
            </a:r>
            <a:r>
              <a:rPr lang="en-US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https://www.cdc.gov/nceh/lead/tools/5things.pdf</a:t>
            </a:r>
            <a:endParaRPr lang="en-US" sz="24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eaLnBrk="1" hangingPunct="1"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CDC: Lead in Toys </a:t>
            </a:r>
            <a:r>
              <a:rPr lang="en-US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https://www.cdc.gov/features/leadintoys/index.html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Environmental Protection Agency (EPA) Brochure: Protect Your Family from Lead in your Home </a:t>
            </a:r>
            <a:r>
              <a:rPr lang="en-US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https://www.epa.gov/sites/production/files/2017-06/documents/pyf_color_landscape_format_2017_508.pdf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EPA Toolkit: Reducing Lead in Drinking Water </a:t>
            </a:r>
            <a:r>
              <a:rPr lang="en-US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https://www.epa.gov/ground-water-and-drinking-water/3ts-reducing-lead-drinking-water-toolkit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eaLnBrk="1" hangingPunct="1">
              <a:spcAft>
                <a:spcPts val="600"/>
              </a:spcAft>
              <a:buClr>
                <a:schemeClr val="accent2"/>
              </a:buClr>
              <a:defRPr/>
            </a:pPr>
            <a:endParaRPr lang="en-US" altLang="en-US" sz="24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3536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349" y="-36651"/>
            <a:ext cx="8206467" cy="687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0683" y="533400"/>
            <a:ext cx="3103133" cy="61574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3680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349" y="-36651"/>
            <a:ext cx="8206467" cy="687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637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1" y="-53551"/>
            <a:ext cx="8839200" cy="688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6067" y="533400"/>
            <a:ext cx="3103133" cy="61574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4395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1" y="-53551"/>
            <a:ext cx="8839200" cy="688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4956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220" y="1"/>
            <a:ext cx="7091107" cy="635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624958"/>
            <a:ext cx="2591025" cy="57307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2268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220" y="1"/>
            <a:ext cx="7091107" cy="635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885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8DC63F"/>
          </a:solidFill>
        </p:spPr>
        <p:txBody>
          <a:bodyPr/>
          <a:lstStyle/>
          <a:p>
            <a:pPr rtl="0"/>
            <a:r>
              <a:rPr lang="zh-TW" b="0" i="0" u="none" baseline="0"/>
              <a:t>發育遲緩</a:t>
            </a:r>
            <a:endParaRPr lang="zh-TW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zh-TW" b="0" i="0" u="none" baseline="0" dirty="0"/>
              <a:t>發育遲緩的兒童可能有獨特的傷害風險。  </a:t>
            </a:r>
            <a:endParaRPr lang="zh-TW" dirty="0"/>
          </a:p>
          <a:p>
            <a:pPr algn="l" rtl="0"/>
            <a:r>
              <a:rPr lang="zh-TW" b="0" i="0" u="none" baseline="0" dirty="0"/>
              <a:t>若想瞭解更多有關發育階段和發育遲緩的資訊，請瀏覽CDC網站</a:t>
            </a:r>
            <a:r>
              <a:rPr lang="zh-TW" b="1" i="0" u="none" baseline="0" dirty="0"/>
              <a:t>「了解徵兆， 儘早行動」（Learn the Signs. Act Early.） </a:t>
            </a:r>
          </a:p>
          <a:p>
            <a:pPr marL="0" indent="0" algn="ctr" rtl="0">
              <a:buNone/>
            </a:pPr>
            <a:r>
              <a:rPr lang="zh-TW" b="0" i="0" u="none" baseline="0" dirty="0">
                <a:hlinkClick r:id="rId4"/>
              </a:rPr>
              <a:t>www.cdc.gov/ncbddd/actearly/index.html</a:t>
            </a:r>
            <a:r>
              <a:rPr lang="zh-TW" b="0" i="0" u="none" baseline="0" dirty="0"/>
              <a:t> </a:t>
            </a:r>
            <a:endParaRPr lang="zh-T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5446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zh-TW" b="1" i="0" u="none" baseline="0"/>
              <a:t>預防兒童傷害</a:t>
            </a:r>
            <a:br>
              <a:rPr lang="zh-TW" b="1"/>
            </a:br>
            <a:r>
              <a:rPr lang="zh-TW" b="0" i="0" u="none" baseline="0"/>
              <a:t>主題</a:t>
            </a:r>
            <a:endParaRPr lang="zh-TW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zh-TW" b="0" i="0" u="none" baseline="0" dirty="0"/>
              <a:t>SIDS和其他與睡眠相關的嬰兒死亡</a:t>
            </a:r>
          </a:p>
          <a:p>
            <a:pPr algn="l" rtl="0"/>
            <a:r>
              <a:rPr lang="zh-TW" b="0" i="0" u="none" baseline="0" dirty="0"/>
              <a:t>搖晃嬰兒症候群</a:t>
            </a:r>
          </a:p>
          <a:p>
            <a:pPr algn="l" rtl="0"/>
            <a:r>
              <a:rPr lang="zh-TW" b="0" i="0" u="none" baseline="0" dirty="0"/>
              <a:t>腦損傷與腦震盪 </a:t>
            </a:r>
          </a:p>
          <a:p>
            <a:pPr algn="l" rtl="0"/>
            <a:r>
              <a:rPr lang="zh-TW" b="0" i="0" u="none" baseline="0" dirty="0"/>
              <a:t>兒童虐待預防 </a:t>
            </a:r>
            <a:endParaRPr lang="zh-TW" dirty="0"/>
          </a:p>
          <a:p>
            <a:pPr algn="l" rtl="0"/>
            <a:r>
              <a:rPr lang="zh-TW" b="0" i="0" u="none" baseline="0" dirty="0"/>
              <a:t>灼傷和燒傷 </a:t>
            </a:r>
            <a:endParaRPr lang="zh-TW" dirty="0"/>
          </a:p>
          <a:p>
            <a:pPr algn="l" rtl="0"/>
            <a:r>
              <a:rPr lang="zh-TW" b="0" i="0" u="none" baseline="0" dirty="0"/>
              <a:t>哽塞、勒住、窒息</a:t>
            </a:r>
            <a:endParaRPr lang="en-US" altLang="zh-TW" b="0" i="0" u="none" baseline="0" dirty="0"/>
          </a:p>
          <a:p>
            <a:r>
              <a:rPr lang="zh-TW" altLang="en-US" b="0" i="0" u="none" baseline="0" dirty="0"/>
              <a:t>熱傷害</a:t>
            </a:r>
            <a:endParaRPr lang="en-US" altLang="zh-TW" b="0" i="0" u="none" baseline="0" dirty="0"/>
          </a:p>
          <a:p>
            <a:pPr marL="0" indent="0" algn="l" rtl="0">
              <a:buNone/>
            </a:pPr>
            <a:endParaRPr lang="en-US" altLang="zh-TW" b="0" i="0" u="none" baseline="0" dirty="0"/>
          </a:p>
          <a:p>
            <a:pPr algn="l" rtl="0"/>
            <a:endParaRPr lang="en-US" altLang="zh-TW" b="0" i="0" u="none" baseline="0" dirty="0"/>
          </a:p>
          <a:p>
            <a:pPr marL="0" indent="0" algn="l" rtl="0">
              <a:buNone/>
            </a:pPr>
            <a:endParaRPr lang="zh-TW" b="0" i="0" u="none" baseline="0" dirty="0"/>
          </a:p>
          <a:p>
            <a:endParaRPr lang="zh-TW" dirty="0"/>
          </a:p>
          <a:p>
            <a:endParaRPr lang="zh-TW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鉛中毒</a:t>
            </a:r>
            <a:endParaRPr lang="en-US" altLang="zh-TW" b="0" i="0" u="none" baseline="0" dirty="0"/>
          </a:p>
          <a:p>
            <a:pPr algn="l" rtl="0"/>
            <a:r>
              <a:rPr lang="zh-TW" b="0" i="0" u="none" baseline="0" dirty="0"/>
              <a:t>跌倒 </a:t>
            </a:r>
          </a:p>
          <a:p>
            <a:pPr algn="l" rtl="0"/>
            <a:r>
              <a:rPr lang="zh-TW" b="0" i="0" u="none" baseline="0" dirty="0"/>
              <a:t>中毒  </a:t>
            </a:r>
          </a:p>
          <a:p>
            <a:pPr algn="l" rtl="0"/>
            <a:r>
              <a:rPr lang="zh-TW" b="0" i="0" u="none" baseline="0" dirty="0"/>
              <a:t>溺水 </a:t>
            </a:r>
          </a:p>
          <a:p>
            <a:pPr algn="l" rtl="0"/>
            <a:r>
              <a:rPr lang="zh-TW" b="0" i="0" u="none" baseline="0" dirty="0"/>
              <a:t>幼兒和災難 </a:t>
            </a:r>
            <a:endParaRPr lang="zh-TW" dirty="0"/>
          </a:p>
          <a:p>
            <a:pPr algn="l" rtl="0"/>
            <a:r>
              <a:rPr lang="zh-TW" b="0" i="0" u="none" baseline="0" dirty="0"/>
              <a:t>兒童乘客安全</a:t>
            </a:r>
          </a:p>
          <a:p>
            <a:pPr algn="l" rtl="0"/>
            <a:r>
              <a:rPr lang="zh-TW" b="0" i="0" u="none" baseline="0" dirty="0"/>
              <a:t>校外教學安全 </a:t>
            </a:r>
          </a:p>
          <a:p>
            <a:pPr algn="l" rtl="0"/>
            <a:r>
              <a:rPr lang="zh-TW" b="0" i="0" u="none" baseline="0" dirty="0"/>
              <a:t>校車安全</a:t>
            </a:r>
          </a:p>
          <a:p>
            <a:endParaRPr lang="zh-TW" dirty="0"/>
          </a:p>
          <a:p>
            <a:endParaRPr lang="zh-T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4401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04800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br>
              <a:rPr lang="zh-TW"/>
            </a:br>
            <a:br>
              <a:rPr lang="zh-TW"/>
            </a:br>
            <a:r>
              <a:rPr lang="zh-TW" b="0" i="0" u="none" baseline="0"/>
              <a:t>瞭解兒童期傷害</a:t>
            </a:r>
            <a:br>
              <a:rPr lang="zh-TW"/>
            </a:br>
            <a:br>
              <a:rPr lang="zh-TW" sz="4000"/>
            </a:br>
            <a:endParaRPr lang="zh-TW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899" y="1981200"/>
            <a:ext cx="6172200" cy="4495800"/>
          </a:xfrm>
          <a:solidFill>
            <a:srgbClr val="F7941E">
              <a:alpha val="22000"/>
            </a:srgbClr>
          </a:solidFill>
          <a:effectLst>
            <a:softEdge rad="317500"/>
          </a:effectLst>
        </p:spPr>
        <p:txBody>
          <a:bodyPr/>
          <a:lstStyle/>
          <a:p>
            <a:pPr marL="0" indent="0" algn="ctr" rtl="0">
              <a:buNone/>
            </a:pPr>
            <a:endParaRPr lang="zh-TW" dirty="0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TW" dirty="0"/>
          </a:p>
          <a:p>
            <a:endParaRPr lang="zh-TW" dirty="0"/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21614"/>
            <a:ext cx="5181599" cy="367188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8957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28600"/>
            <a:ext cx="8458200" cy="1143000"/>
          </a:xfrm>
        </p:spPr>
        <p:txBody>
          <a:bodyPr>
            <a:normAutofit fontScale="90000"/>
          </a:bodyPr>
          <a:lstStyle/>
          <a:p>
            <a:pPr rtl="0"/>
            <a:br>
              <a:rPr lang="zh-TW"/>
            </a:br>
            <a:br>
              <a:rPr lang="zh-TW"/>
            </a:br>
            <a:r>
              <a:rPr lang="zh-TW" b="0" i="0" u="none" baseline="0"/>
              <a:t>嬰兒猝死症候群（SIDS）</a:t>
            </a:r>
            <a:br>
              <a:rPr lang="zh-TW"/>
            </a:br>
            <a:r>
              <a:rPr lang="zh-TW" b="0" i="0" u="none" baseline="0"/>
              <a:t>和其他睡眠相關的嬰兒死亡</a:t>
            </a:r>
            <a:br>
              <a:rPr lang="zh-TW"/>
            </a:br>
            <a:br>
              <a:rPr lang="zh-TW"/>
            </a:br>
            <a:endParaRPr lang="zh-TW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zh-TW" b="0" i="0" u="none" baseline="0"/>
              <a:t>SIDS是指經過徹底的現場調查、屍體解剖和臨床病史檢查後仍然原因不明的一歲以下嬰兒的死亡。 </a:t>
            </a:r>
            <a:endParaRPr lang="zh-TW" dirty="0"/>
          </a:p>
          <a:p>
            <a:pPr algn="l" rtl="0"/>
            <a:r>
              <a:rPr lang="zh-TW" b="0" i="0" u="none" baseline="0"/>
              <a:t>90%的SIDS死亡發生在嬰兒半歲以前，在1至4個月大時達到最高峰。</a:t>
            </a:r>
          </a:p>
          <a:p>
            <a:pPr algn="l" rtl="0"/>
            <a:r>
              <a:rPr lang="zh-TW" b="0" i="0" u="none" baseline="0"/>
              <a:t>其他與睡眠有關的嬰兒死亡包括悶死、新生兒窒息、卡住和勒斃。</a:t>
            </a:r>
          </a:p>
          <a:p>
            <a:endParaRPr lang="zh-T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3877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zh-TW" b="0" i="0" u="none" baseline="0"/>
              <a:t>SIDS和托兒</a:t>
            </a:r>
            <a:endParaRPr lang="zh-TW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zh-TW" b="0" i="0" u="none" baseline="0"/>
              <a:t>研究表明，幼兒</a:t>
            </a:r>
            <a:r>
              <a:rPr lang="zh-TW" b="0" i="0" u="none" baseline="0">
                <a:solidFill>
                  <a:srgbClr val="0072BC"/>
                </a:solidFill>
              </a:rPr>
              <a:t>在出生後第一週內較有可能發生意外死亡。</a:t>
            </a:r>
            <a:r>
              <a:rPr lang="zh-TW" b="0" i="0" u="none" baseline="0"/>
              <a:t>出現以下情況時嬰兒的風險更大：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zh-TW" b="0" i="0" u="none" baseline="0"/>
              <a:t>在家裡習慣仰睡，但是托兒所讓他們趴著睡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zh-TW" b="0" i="0" u="none" baseline="0"/>
              <a:t>托兒時允許孩子在不安全的睡眠環境中睡覺（例如：汽車座椅、嬰兒車、被褥、枕頭或豆袋）</a:t>
            </a:r>
            <a:endParaRPr lang="zh-TW" dirty="0"/>
          </a:p>
          <a:p>
            <a:endParaRPr lang="zh-TW" dirty="0"/>
          </a:p>
          <a:p>
            <a:endParaRPr lang="zh-T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3734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3" name="TextBox 2"/>
          <p:cNvSpPr txBox="1"/>
          <p:nvPr/>
        </p:nvSpPr>
        <p:spPr>
          <a:xfrm>
            <a:off x="228600" y="5625346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zh-TW" b="0" i="0" u="none" baseline="0"/>
              <a:t>Eunice Kennedy Shriver國立兒童健康與人類發育研究所（NICHD），NIH，HHS；</a:t>
            </a:r>
            <a:r>
              <a:rPr lang="zh-TW" b="0" i="0" u="sng" baseline="0">
                <a:hlinkClick r:id="rId4"/>
              </a:rPr>
              <a:t>http://www.nichd.nih.gov</a:t>
            </a:r>
            <a:r>
              <a:rPr lang="zh-TW" b="0" i="0" u="none" baseline="0"/>
              <a:t>。 </a:t>
            </a:r>
          </a:p>
        </p:txBody>
      </p:sp>
      <p:pic>
        <p:nvPicPr>
          <p:cNvPr id="2051" name="Picture 3" descr="O:\CCHP\CA SIDS Program\logos mailing labels photos etc\NICHD high resolution photos\007_DasguptaFamily06011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2" b="18275"/>
          <a:stretch/>
        </p:blipFill>
        <p:spPr bwMode="auto">
          <a:xfrm>
            <a:off x="1900428" y="304800"/>
            <a:ext cx="5343144" cy="5130316"/>
          </a:xfrm>
          <a:prstGeom prst="rect">
            <a:avLst/>
          </a:prstGeom>
          <a:noFill/>
          <a:ln>
            <a:solidFill>
              <a:srgbClr val="0072B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7939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zh-TW" b="0" i="0" u="none" baseline="0"/>
              <a:t>如何降低托兒時的SIDS風險 </a:t>
            </a:r>
            <a:endParaRPr lang="zh-T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zh-TW" b="0" i="0" u="none" baseline="0" dirty="0"/>
              <a:t>一歲前總是</a:t>
            </a:r>
            <a:r>
              <a:rPr lang="zh-TW" b="0" i="0" u="none" baseline="0" dirty="0">
                <a:solidFill>
                  <a:srgbClr val="0072BC"/>
                </a:solidFill>
              </a:rPr>
              <a:t>讓他們仰睡</a:t>
            </a:r>
            <a:r>
              <a:rPr lang="zh-TW" b="0" i="0" u="none" baseline="0" dirty="0"/>
              <a:t>。</a:t>
            </a:r>
          </a:p>
          <a:p>
            <a:pPr algn="l" rtl="0"/>
            <a:r>
              <a:rPr lang="zh-TW" b="0" i="0" u="none" baseline="0" dirty="0"/>
              <a:t>將嬰兒放在嬰兒床上帶有</a:t>
            </a:r>
            <a:r>
              <a:rPr lang="zh-TW" b="0" i="0" u="none" baseline="0" dirty="0">
                <a:solidFill>
                  <a:srgbClr val="0072BC"/>
                </a:solidFill>
              </a:rPr>
              <a:t>嬰兒床包墊床單</a:t>
            </a:r>
            <a:r>
              <a:rPr lang="zh-TW" b="0" i="0" u="none" baseline="0" dirty="0"/>
              <a:t>的</a:t>
            </a:r>
            <a:r>
              <a:rPr lang="zh-TW" b="0" i="0" u="none" baseline="0" dirty="0">
                <a:solidFill>
                  <a:srgbClr val="0072BC"/>
                </a:solidFill>
              </a:rPr>
              <a:t>床硬褥墊</a:t>
            </a:r>
            <a:r>
              <a:rPr lang="zh-TW" b="0" i="0" u="none" baseline="0" dirty="0"/>
              <a:t>上，或符合消費者產品安全委員會</a:t>
            </a:r>
            <a:r>
              <a:rPr lang="zh-TW" b="0" i="0" u="none" baseline="0" dirty="0">
                <a:solidFill>
                  <a:srgbClr val="0072BC"/>
                </a:solidFill>
              </a:rPr>
              <a:t>（CPSC）安全標準</a:t>
            </a:r>
            <a:r>
              <a:rPr lang="zh-TW" b="0" i="0" u="none" baseline="0" dirty="0"/>
              <a:t>的寶寶遊戲床。</a:t>
            </a:r>
          </a:p>
          <a:p>
            <a:pPr algn="l" rtl="0"/>
            <a:r>
              <a:rPr lang="zh-TW" b="0" i="0" u="none" baseline="0" dirty="0">
                <a:solidFill>
                  <a:srgbClr val="0072BC"/>
                </a:solidFill>
              </a:rPr>
              <a:t>嬰兒床上不要放置</a:t>
            </a:r>
            <a:r>
              <a:rPr lang="zh-TW" b="0" i="0" u="none" baseline="0" dirty="0"/>
              <a:t>玩具、手機、軟物，毛絨動物、枕頭、嬰兒床圍墊、毛毯、</a:t>
            </a:r>
            <a:r>
              <a:rPr lang="zh-TW" altLang="en-US" b="0" i="0" u="none" baseline="0" dirty="0"/>
              <a:t>固</a:t>
            </a:r>
            <a:r>
              <a:rPr lang="zh-TW" b="0" i="0" u="none" baseline="0" dirty="0"/>
              <a:t>定裝置以及額外床上用品。</a:t>
            </a:r>
          </a:p>
          <a:p>
            <a:endParaRPr lang="zh-T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699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zh-TW" b="0" i="0" u="none" baseline="0"/>
              <a:t>如何降低托兒時的SIDS風險 </a:t>
            </a:r>
            <a:endParaRPr lang="zh-T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zh-TW" b="0" i="0" u="none" baseline="0" dirty="0">
                <a:solidFill>
                  <a:srgbClr val="0072BC"/>
                </a:solidFill>
              </a:rPr>
              <a:t>不要給嬰兒穿太多衣服 –</a:t>
            </a:r>
            <a:r>
              <a:rPr lang="zh-TW" b="0" i="0" u="none" baseline="0" dirty="0">
                <a:solidFill>
                  <a:srgbClr val="003473"/>
                </a:solidFill>
              </a:rPr>
              <a:t> </a:t>
            </a:r>
            <a:r>
              <a:rPr lang="zh-TW" b="0" i="0" u="none" baseline="0" dirty="0">
                <a:solidFill>
                  <a:srgbClr val="0072BC"/>
                </a:solidFill>
              </a:rPr>
              <a:t>最多</a:t>
            </a:r>
            <a:r>
              <a:rPr lang="zh-TW" b="0" i="0" u="none" baseline="0" dirty="0"/>
              <a:t>比成人多穿一層。嬰兒睡覺時</a:t>
            </a:r>
            <a:r>
              <a:rPr lang="zh-TW" b="0" i="0" u="none" baseline="0" dirty="0">
                <a:solidFill>
                  <a:srgbClr val="0072BC"/>
                </a:solidFill>
              </a:rPr>
              <a:t>不要蓋著頭部</a:t>
            </a:r>
            <a:r>
              <a:rPr lang="zh-TW" b="0" i="0" u="none" baseline="0" dirty="0"/>
              <a:t>。</a:t>
            </a:r>
            <a:r>
              <a:rPr lang="zh-TW" b="0" i="0" u="none" baseline="0" dirty="0">
                <a:solidFill>
                  <a:srgbClr val="0072BC"/>
                </a:solidFill>
              </a:rPr>
              <a:t>取下圍嘴和帶帽衫的衣服。</a:t>
            </a:r>
          </a:p>
          <a:p>
            <a:pPr algn="l" rtl="0"/>
            <a:r>
              <a:rPr lang="zh-TW" b="0" i="0" u="none" baseline="0" dirty="0"/>
              <a:t>如果睡覺時需要保暖，</a:t>
            </a:r>
            <a:r>
              <a:rPr lang="zh-TW" b="0" i="0" u="none" baseline="0" dirty="0">
                <a:solidFill>
                  <a:srgbClr val="0072BC"/>
                </a:solidFill>
              </a:rPr>
              <a:t>可以使用一體式毯子睡衣或睡袋</a:t>
            </a:r>
            <a:endParaRPr lang="zh-TW" dirty="0">
              <a:solidFill>
                <a:srgbClr val="0072BC"/>
              </a:solidFill>
            </a:endParaRPr>
          </a:p>
          <a:p>
            <a:pPr algn="l" rtl="0"/>
            <a:r>
              <a:rPr lang="zh-TW" b="0" i="0" u="none" baseline="0" dirty="0"/>
              <a:t>保持睡眠區域</a:t>
            </a:r>
            <a:r>
              <a:rPr lang="zh-TW" b="0" i="0" u="none" baseline="0" dirty="0">
                <a:solidFill>
                  <a:srgbClr val="0072BC"/>
                </a:solidFill>
              </a:rPr>
              <a:t>通風</a:t>
            </a:r>
            <a:r>
              <a:rPr lang="zh-TW" b="0" i="0" u="none" baseline="0" dirty="0"/>
              <a:t>。保持穿薄衫的成年人感覺舒適的溫度。 </a:t>
            </a:r>
            <a:endParaRPr lang="zh-TW" dirty="0"/>
          </a:p>
          <a:p>
            <a:pPr algn="l" rtl="0"/>
            <a:r>
              <a:rPr lang="zh-TW" b="0" i="0" u="none" baseline="0" dirty="0"/>
              <a:t>透過目視和聲音積極觀察嬰兒。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1530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zh-TW" b="0" i="0" u="none" baseline="0"/>
              <a:t>如何降低托兒時的SIDS風險 </a:t>
            </a:r>
            <a:endParaRPr lang="zh-T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zh-TW" b="0" i="0" u="none" baseline="0" dirty="0"/>
              <a:t>不要讓嬰兒睡在</a:t>
            </a:r>
            <a:r>
              <a:rPr lang="zh-TW" b="0" i="0" u="none" baseline="0" dirty="0">
                <a:solidFill>
                  <a:srgbClr val="0072BC"/>
                </a:solidFill>
              </a:rPr>
              <a:t>沙發/臥榻、椅子靠墊、床鋪、枕頭，或是汽車座椅、嬰兒車、</a:t>
            </a:r>
            <a:r>
              <a:rPr lang="zh-TW" altLang="en-US" b="0" i="0" u="none" baseline="0" dirty="0">
                <a:solidFill>
                  <a:srgbClr val="0072BC"/>
                </a:solidFill>
              </a:rPr>
              <a:t>鞦韆</a:t>
            </a:r>
            <a:r>
              <a:rPr lang="zh-TW" b="0" i="0" u="none" baseline="0" dirty="0">
                <a:solidFill>
                  <a:srgbClr val="0072BC"/>
                </a:solidFill>
              </a:rPr>
              <a:t>或彈跳椅</a:t>
            </a:r>
            <a:r>
              <a:rPr lang="zh-TW" b="0" i="0" u="none" baseline="0" dirty="0"/>
              <a:t>上。 </a:t>
            </a:r>
          </a:p>
          <a:p>
            <a:pPr algn="l" rtl="0"/>
            <a:r>
              <a:rPr lang="zh-TW" b="0" i="0" u="none" baseline="0" dirty="0"/>
              <a:t>如果嬰兒在嬰兒床以外的任何地方睡著了，</a:t>
            </a:r>
            <a:r>
              <a:rPr lang="zh-TW" b="0" i="0" u="none" baseline="0" dirty="0">
                <a:solidFill>
                  <a:srgbClr val="0072BC"/>
                </a:solidFill>
              </a:rPr>
              <a:t>立刻將嬰兒移到嬰兒床</a:t>
            </a:r>
            <a:r>
              <a:rPr lang="zh-TW" b="0" i="0" u="none" baseline="0" dirty="0"/>
              <a:t>。  </a:t>
            </a:r>
          </a:p>
          <a:p>
            <a:pPr algn="l" rtl="0"/>
            <a:r>
              <a:rPr lang="zh-TW" b="0" i="0" u="none" baseline="0" dirty="0"/>
              <a:t>如果嬰兒在汽車座位上睡著了，馬上把嬰兒移到嬰兒床上。</a:t>
            </a:r>
          </a:p>
          <a:p>
            <a:pPr algn="l" rtl="0"/>
            <a:r>
              <a:rPr lang="zh-TW" b="0" i="0" u="none" baseline="0" dirty="0"/>
              <a:t>嬰兒床</a:t>
            </a:r>
            <a:r>
              <a:rPr lang="zh-TW" b="0" i="0" u="none" baseline="0" dirty="0">
                <a:solidFill>
                  <a:srgbClr val="0072BC"/>
                </a:solidFill>
              </a:rPr>
              <a:t>間隔三英尺</a:t>
            </a:r>
            <a:r>
              <a:rPr lang="zh-TW" b="0" i="0" u="none" baseline="0" dirty="0"/>
              <a:t>，每張嬰兒床僅供</a:t>
            </a:r>
            <a:r>
              <a:rPr lang="zh-TW" b="0" i="0" u="none" baseline="0" dirty="0">
                <a:solidFill>
                  <a:srgbClr val="0072BC"/>
                </a:solidFill>
              </a:rPr>
              <a:t>一名嬰兒</a:t>
            </a:r>
            <a:r>
              <a:rPr lang="zh-TW" b="0" i="0" u="none" baseline="0" dirty="0"/>
              <a:t>使用。 </a:t>
            </a:r>
          </a:p>
          <a:p>
            <a:endParaRPr lang="zh-TW" dirty="0"/>
          </a:p>
          <a:p>
            <a:pPr marL="0" indent="0" algn="l" rtl="0">
              <a:buNone/>
            </a:pPr>
            <a:endParaRPr lang="zh-T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1312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zh-TW" b="0" i="0" u="none" baseline="0"/>
              <a:t>如何降低托兒時的SIDS風險 </a:t>
            </a:r>
            <a:endParaRPr lang="zh-T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47500" lnSpcReduction="20000"/>
          </a:bodyPr>
          <a:lstStyle/>
          <a:p>
            <a:pPr marL="0" indent="0" algn="l" rtl="0">
              <a:buNone/>
            </a:pPr>
            <a:endParaRPr lang="zh-TW" sz="4400" dirty="0"/>
          </a:p>
          <a:p>
            <a:pPr algn="l" rtl="0"/>
            <a:r>
              <a:rPr lang="zh-TW" sz="8600" b="0" i="0" u="none" baseline="0" dirty="0"/>
              <a:t>如果由父母護理，可用</a:t>
            </a:r>
            <a:r>
              <a:rPr lang="zh-TW" sz="8600" b="0" i="0" u="none" baseline="0" dirty="0">
                <a:solidFill>
                  <a:srgbClr val="0072BC"/>
                </a:solidFill>
              </a:rPr>
              <a:t>奶嘴</a:t>
            </a:r>
            <a:r>
              <a:rPr lang="zh-TW" sz="8600" b="0" i="0" u="none" baseline="0" dirty="0"/>
              <a:t>幫助孩子入睡。 </a:t>
            </a:r>
            <a:endParaRPr lang="zh-TW" sz="8600" dirty="0"/>
          </a:p>
          <a:p>
            <a:pPr algn="l" rtl="0"/>
            <a:r>
              <a:rPr lang="zh-TW" sz="8600" b="0" i="0" u="none" baseline="0" dirty="0">
                <a:solidFill>
                  <a:srgbClr val="0072BC"/>
                </a:solidFill>
              </a:rPr>
              <a:t>不要將安撫奶嘴附著</a:t>
            </a:r>
            <a:r>
              <a:rPr lang="zh-TW" sz="8600" b="0" i="0" u="none" baseline="0" dirty="0"/>
              <a:t>在嬰兒衣服上。</a:t>
            </a:r>
          </a:p>
          <a:p>
            <a:pPr algn="l" rtl="0"/>
            <a:r>
              <a:rPr lang="zh-TW" sz="8600" b="0" i="0" u="none" baseline="0" dirty="0"/>
              <a:t>當嬰兒能夠</a:t>
            </a:r>
            <a:r>
              <a:rPr lang="zh-TW" sz="8600" b="0" i="0" u="none" baseline="0" dirty="0">
                <a:solidFill>
                  <a:srgbClr val="0072BC"/>
                </a:solidFill>
              </a:rPr>
              <a:t>前後翻滾時</a:t>
            </a:r>
            <a:r>
              <a:rPr lang="zh-TW" sz="8600" b="0" i="0" u="none" baseline="0" dirty="0"/>
              <a:t>，讓嬰兒仰睡，並讓他們採用喜歡的睡眠姿勢。 </a:t>
            </a:r>
          </a:p>
          <a:p>
            <a:endParaRPr lang="zh-TW" dirty="0"/>
          </a:p>
          <a:p>
            <a:endParaRPr lang="zh-T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4338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zh-TW" b="0" i="0" u="none" baseline="0"/>
              <a:t>如何降低托兒時的SIDS風險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zh-TW" b="0" i="0" u="none" baseline="0"/>
              <a:t>保持</a:t>
            </a:r>
            <a:r>
              <a:rPr lang="zh-TW" b="0" i="0" u="none" baseline="0">
                <a:solidFill>
                  <a:srgbClr val="0072BC"/>
                </a:solidFill>
              </a:rPr>
              <a:t>無煙</a:t>
            </a:r>
            <a:r>
              <a:rPr lang="zh-TW" b="0" i="0" u="none" baseline="0"/>
              <a:t>的托兒環境。</a:t>
            </a:r>
          </a:p>
          <a:p>
            <a:pPr algn="l" rtl="0"/>
            <a:r>
              <a:rPr lang="zh-TW" b="0" i="0" u="none" baseline="0"/>
              <a:t>支持</a:t>
            </a:r>
            <a:r>
              <a:rPr lang="zh-TW" b="0" i="0" u="none" baseline="0">
                <a:solidFill>
                  <a:srgbClr val="0072BC"/>
                </a:solidFill>
              </a:rPr>
              <a:t>母乳餵養</a:t>
            </a:r>
            <a:r>
              <a:rPr lang="zh-TW" b="0" i="0" u="none" baseline="0"/>
              <a:t>的家庭。 </a:t>
            </a:r>
          </a:p>
          <a:p>
            <a:pPr algn="l" rtl="0"/>
            <a:r>
              <a:rPr lang="zh-TW" b="0" i="0" u="none" baseline="0"/>
              <a:t>提供有人看護的</a:t>
            </a:r>
            <a:r>
              <a:rPr lang="zh-TW" b="0" i="0" u="none" baseline="0">
                <a:solidFill>
                  <a:srgbClr val="0072BC"/>
                </a:solidFill>
              </a:rPr>
              <a:t>「趴著玩時間」。</a:t>
            </a:r>
          </a:p>
          <a:p>
            <a:endParaRPr lang="zh-TW" dirty="0"/>
          </a:p>
        </p:txBody>
      </p:sp>
      <p:pic>
        <p:nvPicPr>
          <p:cNvPr id="4" name="Picture 3" descr="File:No smoking symbol.sv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972" y="3733800"/>
            <a:ext cx="2218055" cy="221805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9224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:\CCHP\CA SIDS Program\logos mailing labels photos etc\NICHD high resolution photos\DSC_35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472946"/>
          </a:xfrm>
          <a:prstGeom prst="rect">
            <a:avLst/>
          </a:prstGeom>
          <a:noFill/>
          <a:ln>
            <a:solidFill>
              <a:srgbClr val="0072B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67200"/>
            <a:ext cx="8229600" cy="1143000"/>
          </a:xfrm>
        </p:spPr>
        <p:txBody>
          <a:bodyPr/>
          <a:lstStyle/>
          <a:p>
            <a:pPr rtl="0"/>
            <a:r>
              <a:rPr lang="zh-TW" b="0" i="0" u="none" baseline="0">
                <a:solidFill>
                  <a:schemeClr val="bg1"/>
                </a:solidFill>
              </a:rPr>
              <a:t>趴著玩時間</a:t>
            </a:r>
            <a:endParaRPr lang="zh-TW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625346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zh-TW" b="0" i="0" u="none" baseline="0"/>
              <a:t>Eunice Kennedy Shriver國立兒童健康與人類發育研究所（NICHD），NIH，HHS；</a:t>
            </a:r>
            <a:r>
              <a:rPr lang="zh-TW" b="0" i="0" u="sng" baseline="0"/>
              <a:t> </a:t>
            </a:r>
            <a:r>
              <a:rPr lang="zh-TW" b="0" i="0" u="sng" baseline="0">
                <a:hlinkClick r:id="rId5"/>
              </a:rPr>
              <a:t>http://www.nichd.nih.gov</a:t>
            </a:r>
            <a:r>
              <a:rPr lang="zh-TW" b="0" i="0" u="none" baseline="0"/>
              <a:t>。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9840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/>
          </a:p>
        </p:txBody>
      </p:sp>
      <p:pic>
        <p:nvPicPr>
          <p:cNvPr id="1026" name="Picture 2" descr="O:\CCHP\CA SIDS Program\logos mailing labels photos etc\NICHD high resolution photos\back sleep position anatomy labeled med r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320" y="77986"/>
            <a:ext cx="5547360" cy="5547360"/>
          </a:xfrm>
          <a:prstGeom prst="rect">
            <a:avLst/>
          </a:prstGeom>
          <a:noFill/>
          <a:ln>
            <a:solidFill>
              <a:srgbClr val="0072B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5625346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zh-TW" b="0" i="0" u="none" baseline="0"/>
              <a:t>Eunice Kennedy Shriver國立兒童健康與人類發育研究所（NICHD），NIH，HHS；</a:t>
            </a:r>
            <a:r>
              <a:rPr lang="zh-TW" b="0" i="0" u="sng" baseline="0">
                <a:hlinkClick r:id="rId5"/>
              </a:rPr>
              <a:t>http://www.nichd.nih.gov</a:t>
            </a:r>
            <a:r>
              <a:rPr lang="zh-TW" b="0" i="0" u="none" baseline="0"/>
              <a:t>。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6313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zh-TW" b="0" i="0" u="none" baseline="0"/>
              <a:t>兒童在何處受傷？</a:t>
            </a:r>
            <a:endParaRPr lang="zh-T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zh-TW" b="0" i="0" u="none" baseline="0" dirty="0"/>
              <a:t>大多數傷害發生在遊樂場，占全部兒童傷害的50%到60%。</a:t>
            </a:r>
          </a:p>
          <a:p>
            <a:pPr algn="l" rtl="0"/>
            <a:r>
              <a:rPr lang="zh-TW" b="0" i="0" u="none" baseline="0" dirty="0"/>
              <a:t>導致傷害的原因通常涉及傢俱、樓梯、窗戶、滑倒和絆倒。</a:t>
            </a:r>
          </a:p>
          <a:p>
            <a:pPr algn="l" rtl="0"/>
            <a:r>
              <a:rPr lang="zh-TW" b="0" i="0" u="none" baseline="0" dirty="0"/>
              <a:t>傷害也會在汽車及其他車輛的內部和周圍發生。</a:t>
            </a:r>
            <a:endParaRPr lang="zh-TW" dirty="0"/>
          </a:p>
          <a:p>
            <a:pPr marL="0" indent="0" algn="l" rtl="0">
              <a:buNone/>
            </a:pPr>
            <a:endParaRPr lang="zh-T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75083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zh-TW" b="0" i="0" u="none" baseline="0" dirty="0"/>
              <a:t>使用</a:t>
            </a:r>
            <a:r>
              <a:rPr lang="zh-TW" altLang="en-US" b="0" i="0" u="none" baseline="0" dirty="0"/>
              <a:t>襁</a:t>
            </a:r>
            <a:r>
              <a:rPr lang="zh-TW" b="0" i="0" u="none" baseline="0" dirty="0"/>
              <a:t>褓呢？</a:t>
            </a:r>
            <a:endParaRPr lang="zh-TW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zh-TW" b="0" i="0" u="none" baseline="0" dirty="0"/>
              <a:t>雖然一些新生兒和幼小嬰兒在家睡覺時可能使用</a:t>
            </a:r>
            <a:r>
              <a:rPr lang="zh-TW" altLang="en-US" b="0" i="0" u="none" baseline="0" dirty="0"/>
              <a:t>襁</a:t>
            </a:r>
            <a:r>
              <a:rPr lang="zh-TW" b="0" i="0" u="none" baseline="0" dirty="0"/>
              <a:t>褓，</a:t>
            </a:r>
            <a:r>
              <a:rPr lang="zh-TW" b="0" i="1" u="none" baseline="0" dirty="0"/>
              <a:t>但在托兒計畫中，</a:t>
            </a:r>
            <a:r>
              <a:rPr lang="zh-TW" altLang="en-US" b="0" i="1" u="none" baseline="0" dirty="0"/>
              <a:t>襁</a:t>
            </a:r>
            <a:r>
              <a:rPr lang="zh-TW" b="0" i="1" u="none" baseline="0" dirty="0"/>
              <a:t>褓不是必要的或是不建議使用。  </a:t>
            </a:r>
            <a:endParaRPr lang="zh-TW" i="1" dirty="0"/>
          </a:p>
          <a:p>
            <a:pPr algn="l" rtl="0"/>
            <a:r>
              <a:rPr lang="zh-TW" b="0" i="0" u="none" baseline="0" dirty="0"/>
              <a:t>如果</a:t>
            </a:r>
            <a:r>
              <a:rPr lang="zh-TW" altLang="en-US" b="0" i="0" u="none" baseline="0" dirty="0"/>
              <a:t>襁</a:t>
            </a:r>
            <a:r>
              <a:rPr lang="zh-TW" b="0" i="0" u="none" baseline="0" dirty="0"/>
              <a:t>褓中的嬰兒面朝下，或是翻到面朝下的姿勢，死亡的風險很高。 </a:t>
            </a:r>
          </a:p>
          <a:p>
            <a:pPr algn="l" rtl="0"/>
            <a:r>
              <a:rPr lang="zh-TW" b="0" i="0" u="none" baseline="0" dirty="0"/>
              <a:t>在孩子家裡，一旦嬰兒出現嘗試翻滾的跡象（通常在嬰兒三個月大前），就不應再使用</a:t>
            </a:r>
            <a:r>
              <a:rPr lang="zh-TW" altLang="en-US" b="0" i="0" u="none" baseline="0" dirty="0"/>
              <a:t>襁</a:t>
            </a:r>
            <a:r>
              <a:rPr lang="zh-TW" b="0" i="0" u="none" baseline="0" dirty="0"/>
              <a:t>褓。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75804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br>
              <a:rPr lang="zh-TW"/>
            </a:br>
            <a:r>
              <a:rPr lang="zh-TW" b="0" i="0" u="none" baseline="0"/>
              <a:t>搖晃嬰兒症候群</a:t>
            </a:r>
            <a:br>
              <a:rPr lang="zh-TW"/>
            </a:br>
            <a:endParaRPr lang="zh-TW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zh-TW" b="0" i="0" u="none" baseline="0">
                <a:solidFill>
                  <a:srgbClr val="0072BC"/>
                </a:solidFill>
              </a:rPr>
              <a:t>「搖晃嬰兒症候群」</a:t>
            </a:r>
            <a:r>
              <a:rPr lang="zh-TW" b="0" i="0" u="none" baseline="0"/>
              <a:t>一詞描述嬰兒在搖晃中頭部受傷的一系列症狀。</a:t>
            </a:r>
          </a:p>
          <a:p>
            <a:pPr algn="l" rtl="0"/>
            <a:r>
              <a:rPr lang="zh-TW" b="0" i="0" u="none" baseline="0"/>
              <a:t>也可能會使用</a:t>
            </a:r>
            <a:r>
              <a:rPr lang="zh-TW" b="0" i="0" u="none" baseline="0">
                <a:solidFill>
                  <a:srgbClr val="0072BC"/>
                </a:solidFill>
              </a:rPr>
              <a:t>「虐待性頭部外傷」</a:t>
            </a:r>
            <a:r>
              <a:rPr lang="zh-TW" b="0" i="0" u="none" baseline="0"/>
              <a:t>一詞。虐待性頭部外傷包括兒童因虐待而導致頭部受傷的各種方式，例如：搖晃、跌落、投擲、擊打；或搖晃時將兒童的頭部撞到表面或物體上。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53677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/>
            <a:r>
              <a:rPr lang="zh-TW" b="0" i="0" u="none" baseline="0"/>
              <a:t>部分或完全失明；  </a:t>
            </a:r>
            <a:endParaRPr lang="zh-TW" dirty="0"/>
          </a:p>
          <a:p>
            <a:pPr algn="l" rtl="0"/>
            <a:r>
              <a:rPr lang="zh-TW" b="0" i="0" u="none" baseline="0"/>
              <a:t>聽力損失； </a:t>
            </a:r>
          </a:p>
          <a:p>
            <a:pPr algn="l" rtl="0"/>
            <a:r>
              <a:rPr lang="zh-TW" b="0" i="0" u="none" baseline="0"/>
              <a:t>麻痹； </a:t>
            </a:r>
            <a:endParaRPr lang="zh-TW" dirty="0"/>
          </a:p>
          <a:p>
            <a:pPr algn="l" rtl="0"/>
            <a:r>
              <a:rPr lang="zh-TW" b="0" i="0" u="none" baseline="0"/>
              <a:t>運動發育問題； </a:t>
            </a:r>
            <a:endParaRPr lang="zh-TW" dirty="0"/>
          </a:p>
          <a:p>
            <a:pPr algn="l" rtl="0"/>
            <a:r>
              <a:rPr lang="zh-TW" b="0" i="0" u="none" baseline="0"/>
              <a:t>癲癇發作； </a:t>
            </a:r>
            <a:endParaRPr lang="zh-TW" dirty="0"/>
          </a:p>
          <a:p>
            <a:pPr algn="l" rtl="0"/>
            <a:r>
              <a:rPr lang="zh-TW" b="0" i="0" u="none" baseline="0"/>
              <a:t>腦性癱瘓； </a:t>
            </a:r>
            <a:endParaRPr lang="zh-TW" dirty="0"/>
          </a:p>
          <a:p>
            <a:pPr algn="l" rtl="0"/>
            <a:r>
              <a:rPr lang="zh-TW" b="0" i="0" u="none" baseline="0"/>
              <a:t>吸吮和吞嚥障礙； </a:t>
            </a:r>
            <a:endParaRPr lang="zh-TW" dirty="0"/>
          </a:p>
          <a:p>
            <a:pPr algn="l" rtl="0"/>
            <a:r>
              <a:rPr lang="zh-TW" b="0" i="0" u="none" baseline="0"/>
              <a:t>智力殘障； </a:t>
            </a:r>
            <a:endParaRPr lang="zh-TW" dirty="0"/>
          </a:p>
          <a:p>
            <a:pPr algn="l" rtl="0"/>
            <a:r>
              <a:rPr lang="zh-TW" b="0" i="0" u="none" baseline="0"/>
              <a:t>言語和語言延遲；</a:t>
            </a:r>
          </a:p>
          <a:p>
            <a:pPr algn="l" rtl="0"/>
            <a:r>
              <a:rPr lang="zh-TW" b="0" i="0" u="none" baseline="0"/>
              <a:t>執行功能問題； </a:t>
            </a:r>
            <a:endParaRPr lang="zh-TW" dirty="0"/>
          </a:p>
          <a:p>
            <a:pPr algn="l" rtl="0"/>
            <a:r>
              <a:rPr lang="zh-TW" b="0" i="0" u="none" baseline="0"/>
              <a:t>注意力、記憶力和行為問題。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" y="152400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zh-TW" sz="3600" b="0" i="0" u="none" baseline="0"/>
              <a:t>頭部外傷/搖晃嬰兒症候群</a:t>
            </a:r>
          </a:p>
          <a:p>
            <a:pPr algn="l" rtl="0"/>
            <a:r>
              <a:rPr lang="zh-TW" sz="3600" b="0" i="0" u="none" baseline="0"/>
              <a:t>可能導致：</a:t>
            </a:r>
            <a:endParaRPr lang="zh-TW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61244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zh-TW" b="0" i="0" u="none" baseline="0"/>
              <a:t>嬰兒啼哭</a:t>
            </a:r>
            <a:endParaRPr lang="zh-T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zh-TW" b="0" i="0" u="none" baseline="0" dirty="0"/>
              <a:t>嬰兒無法用語言表達他們的需求和感受，他們只能啼哭。 </a:t>
            </a:r>
            <a:endParaRPr lang="zh-TW" dirty="0"/>
          </a:p>
          <a:p>
            <a:pPr algn="l" rtl="0"/>
            <a:r>
              <a:rPr lang="zh-TW" b="0" i="0" u="none" baseline="0" dirty="0"/>
              <a:t>嬰兒可能有腹絞痛或其他類型的疼痛和不適，導致哭泣。</a:t>
            </a:r>
          </a:p>
          <a:p>
            <a:pPr algn="l" rtl="0"/>
            <a:r>
              <a:rPr lang="zh-TW" b="0" i="0" u="none" baseline="0" dirty="0"/>
              <a:t>大聲哭鬧的階段被認為是嬰兒發育的正常階段。</a:t>
            </a:r>
          </a:p>
          <a:p>
            <a:pPr algn="l" rtl="0"/>
            <a:r>
              <a:rPr lang="zh-TW" b="0" i="0" u="none" baseline="0" dirty="0"/>
              <a:t>緩解嬰兒哭鬧的策略包括輕輕搖晃、背著、唱歌、提供白色噪音，以及提供奶嘴。 </a:t>
            </a:r>
          </a:p>
          <a:p>
            <a:endParaRPr lang="zh-TW" dirty="0"/>
          </a:p>
          <a:p>
            <a:pPr marL="0" indent="0" algn="l" rtl="0">
              <a:buNone/>
            </a:pPr>
            <a:endParaRPr lang="zh-T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32278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zh-TW" b="0" i="0" u="none" baseline="0"/>
              <a:t>嬰兒哭鬧</a:t>
            </a:r>
            <a:endParaRPr lang="zh-TW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zh-TW" b="0" i="0" u="none" baseline="0"/>
              <a:t>看護者在長時間的哭鬧中可能會感到</a:t>
            </a:r>
            <a:r>
              <a:rPr lang="zh-TW" b="0" i="0" u="none" baseline="0">
                <a:solidFill>
                  <a:srgbClr val="0072BC"/>
                </a:solidFill>
              </a:rPr>
              <a:t>憤怒或沮喪</a:t>
            </a:r>
            <a:r>
              <a:rPr lang="zh-TW" b="0" i="0" u="none" baseline="0"/>
              <a:t>。</a:t>
            </a:r>
          </a:p>
          <a:p>
            <a:pPr algn="l" rtl="0"/>
            <a:r>
              <a:rPr lang="zh-TW" b="0" i="0" u="none" baseline="0"/>
              <a:t>看護者需要</a:t>
            </a:r>
            <a:r>
              <a:rPr lang="zh-TW" b="0" i="0" u="none" baseline="0">
                <a:solidFill>
                  <a:srgbClr val="0072BC"/>
                </a:solidFill>
              </a:rPr>
              <a:t>應對策略</a:t>
            </a:r>
            <a:r>
              <a:rPr lang="zh-TW" b="0" i="0" u="none" baseline="0"/>
              <a:t>，以便妥善照看哭鬧、煩躁或不安的嬰兒。</a:t>
            </a:r>
            <a:endParaRPr lang="zh-T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97578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zh-TW" b="0" i="0" u="none" baseline="0"/>
              <a:t>應對策略</a:t>
            </a:r>
            <a:endParaRPr lang="zh-T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zh-TW" b="0" i="0" u="none" baseline="0" dirty="0">
                <a:solidFill>
                  <a:srgbClr val="0072BC"/>
                </a:solidFill>
              </a:rPr>
              <a:t>管理自身壓力</a:t>
            </a:r>
            <a:r>
              <a:rPr lang="zh-TW" b="0" i="0" u="none" baseline="0" dirty="0"/>
              <a:t>並嘗試</a:t>
            </a:r>
            <a:r>
              <a:rPr lang="zh-TW" b="0" i="0" u="none" baseline="0" dirty="0">
                <a:solidFill>
                  <a:srgbClr val="0072BC"/>
                </a:solidFill>
              </a:rPr>
              <a:t>自我照顧</a:t>
            </a:r>
            <a:r>
              <a:rPr lang="zh-TW" b="0" i="0" u="none" baseline="0" dirty="0"/>
              <a:t>。注意控制挫折或憤怒感。</a:t>
            </a:r>
            <a:endParaRPr lang="zh-TW" dirty="0"/>
          </a:p>
          <a:p>
            <a:pPr algn="l" rtl="0"/>
            <a:r>
              <a:rPr lang="zh-TW" b="0" i="0" u="none" baseline="0" dirty="0"/>
              <a:t>使用一個對您有用的</a:t>
            </a:r>
            <a:r>
              <a:rPr lang="zh-TW" b="0" i="0" u="none" baseline="0" dirty="0">
                <a:solidFill>
                  <a:srgbClr val="0072BC"/>
                </a:solidFill>
              </a:rPr>
              <a:t>鎮靜策略</a:t>
            </a:r>
            <a:r>
              <a:rPr lang="zh-TW" b="0" i="0" u="none" baseline="0" dirty="0"/>
              <a:t>。例如，做幾次深呼吸或在深呼吸的時</a:t>
            </a:r>
            <a:r>
              <a:rPr lang="zh-TW" altLang="en-US" b="0" i="0" u="none" baseline="0" dirty="0"/>
              <a:t>候</a:t>
            </a:r>
            <a:r>
              <a:rPr lang="zh-TW" b="0" i="0" u="none" baseline="0" dirty="0"/>
              <a:t>數到十。  </a:t>
            </a:r>
            <a:endParaRPr lang="zh-TW" dirty="0"/>
          </a:p>
          <a:p>
            <a:pPr algn="l" rtl="0"/>
            <a:r>
              <a:rPr lang="zh-TW" b="0" i="0" u="none" baseline="0" dirty="0"/>
              <a:t>如果您無法控制自己的挫折感，請找一種方法讓自己</a:t>
            </a:r>
            <a:r>
              <a:rPr lang="zh-TW" b="0" i="0" u="none" baseline="0" dirty="0">
                <a:solidFill>
                  <a:srgbClr val="0072BC"/>
                </a:solidFill>
              </a:rPr>
              <a:t>休息一下</a:t>
            </a:r>
            <a:r>
              <a:rPr lang="zh-TW" b="0" i="0" u="none" baseline="0" dirty="0"/>
              <a:t>（但不要讓孩子無人照管）。</a:t>
            </a:r>
          </a:p>
          <a:p>
            <a:endParaRPr lang="zh-T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36407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zh-TW" b="0" i="0" u="none" baseline="0"/>
              <a:t>應對策略（續）</a:t>
            </a:r>
            <a:endParaRPr lang="zh-T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zh-TW" b="0" i="0" u="none" baseline="0" dirty="0"/>
              <a:t>有關嬰兒發育的更多資訊，如何管理嬰兒哭鬧，以及撫慰哭鬧嬰兒的技巧：</a:t>
            </a:r>
          </a:p>
          <a:p>
            <a:pPr marL="0" indent="0" algn="ctr" rtl="0">
              <a:buNone/>
            </a:pPr>
            <a:r>
              <a:rPr lang="zh-TW" b="0" i="0" u="none" baseline="0" dirty="0">
                <a:solidFill>
                  <a:srgbClr val="D90F81"/>
                </a:solidFill>
              </a:rPr>
              <a:t>    參見Period of PURPLE Crying® </a:t>
            </a:r>
            <a:r>
              <a:rPr lang="zh-TW" b="0" i="0" u="none" baseline="0" dirty="0">
                <a:solidFill>
                  <a:srgbClr val="D90F81"/>
                </a:solidFill>
                <a:hlinkClick r:id="rId4"/>
              </a:rPr>
              <a:t>www.purplecrying.info</a:t>
            </a:r>
            <a:endParaRPr lang="zh-TW" dirty="0">
              <a:solidFill>
                <a:srgbClr val="D90F81"/>
              </a:solidFill>
            </a:endParaRPr>
          </a:p>
          <a:p>
            <a:pPr marL="0" indent="0" algn="l" rtl="0">
              <a:buNone/>
            </a:pPr>
            <a:endParaRPr lang="zh-TW" dirty="0"/>
          </a:p>
          <a:p>
            <a:pPr marL="0" indent="0" algn="l" rtl="0">
              <a:buNone/>
            </a:pPr>
            <a:r>
              <a:rPr lang="zh-TW" b="0" i="1" u="none" baseline="0" dirty="0">
                <a:solidFill>
                  <a:srgbClr val="D90F81"/>
                </a:solidFill>
              </a:rPr>
              <a:t>記住：永遠不可搖晃或打孩子。</a:t>
            </a:r>
            <a:endParaRPr lang="zh-TW" dirty="0">
              <a:solidFill>
                <a:srgbClr val="D90F8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44359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zh-TW" b="0" i="0" u="none" baseline="0"/>
              <a:t>識別搖晃嬰兒症候群</a:t>
            </a:r>
            <a:endParaRPr lang="zh-TW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zh-TW" b="0" i="0" u="none" baseline="0" dirty="0"/>
              <a:t>注意觀察： </a:t>
            </a:r>
          </a:p>
          <a:p>
            <a:pPr algn="l" rtl="0"/>
            <a:r>
              <a:rPr lang="zh-TW" b="0" i="0" u="none" baseline="0" dirty="0"/>
              <a:t>情緒、行為、食</a:t>
            </a:r>
            <a:r>
              <a:rPr lang="zh-TW" altLang="en-US" b="0" i="0" u="none" baseline="0" dirty="0"/>
              <a:t>慾</a:t>
            </a:r>
            <a:r>
              <a:rPr lang="zh-TW" b="0" i="0" u="none" baseline="0" dirty="0"/>
              <a:t>、呼吸、頭或眼部運動的變化</a:t>
            </a:r>
          </a:p>
          <a:p>
            <a:pPr algn="l" rtl="0"/>
            <a:r>
              <a:rPr lang="zh-TW" b="0" i="0" u="none" baseline="0" dirty="0"/>
              <a:t>挫傷（頭部、頸部或胸部周圍）、出血（眼睛周圍）、頭部、額頭腫脹或軟斑 </a:t>
            </a:r>
          </a:p>
          <a:p>
            <a:pPr algn="l" rtl="0"/>
            <a:r>
              <a:rPr lang="zh-TW" b="0" i="0" u="none" baseline="0" dirty="0"/>
              <a:t>肌張力、抬頭能力、震顫、癲癇發作的變化</a:t>
            </a:r>
            <a:endParaRPr lang="zh-TW" dirty="0"/>
          </a:p>
          <a:p>
            <a:endParaRPr lang="zh-T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49927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zh-TW" b="0" i="0" u="none" baseline="0"/>
              <a:t>創傷性腦損傷（TBI）</a:t>
            </a:r>
            <a:br>
              <a:rPr lang="zh-TW"/>
            </a:br>
            <a:r>
              <a:rPr lang="zh-TW" b="0" i="0" u="none" baseline="0"/>
              <a:t>與腦震盪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zh-TW" b="0" i="0" u="none" baseline="0" dirty="0"/>
              <a:t>TBI是一種改變大腦正常運作方式的腦損傷類型。</a:t>
            </a:r>
          </a:p>
          <a:p>
            <a:pPr algn="l" rtl="0"/>
            <a:r>
              <a:rPr lang="zh-TW" b="0" i="0" u="none" baseline="0" dirty="0"/>
              <a:t>頭部撞擊、撞擊或顛簸可引起TBI。  </a:t>
            </a:r>
          </a:p>
          <a:p>
            <a:pPr algn="l" rtl="0"/>
            <a:r>
              <a:rPr lang="zh-TW" b="0" i="0" u="none" baseline="0" dirty="0"/>
              <a:t>對身體的打擊造成頭部和大腦快速來回移動也會引起TBI。 </a:t>
            </a:r>
          </a:p>
          <a:p>
            <a:pPr algn="l" rtl="0"/>
            <a:r>
              <a:rPr lang="zh-TW" b="0" i="0" u="none" baseline="0" dirty="0"/>
              <a:t>腦震盪是TBI最常見的類型。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94902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1062"/>
          </a:xfrm>
          <a:solidFill>
            <a:srgbClr val="0072BC"/>
          </a:solidFill>
          <a:ln>
            <a:solidFill>
              <a:srgbClr val="0072BC"/>
            </a:solidFill>
          </a:ln>
        </p:spPr>
        <p:txBody>
          <a:bodyPr>
            <a:normAutofit/>
          </a:bodyPr>
          <a:lstStyle/>
          <a:p>
            <a:endParaRPr lang="zh-TW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114799"/>
          </a:xfrm>
        </p:spPr>
        <p:txBody>
          <a:bodyPr/>
          <a:lstStyle/>
          <a:p>
            <a:endParaRPr lang="zh-TW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23" y="881062"/>
            <a:ext cx="9252246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14999"/>
            <a:ext cx="9198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zh-TW" b="0" i="0" u="none" baseline="0"/>
              <a:t>Eunice Kennedy Shriver國立兒童健康與人類發育研究所（NICHD），NIH，HHS；</a:t>
            </a:r>
            <a:r>
              <a:rPr lang="zh-TW" b="0" i="0" u="sng" baseline="0">
                <a:hlinkClick r:id="rId5"/>
              </a:rPr>
              <a:t>http://www.nichd.nih.gov</a:t>
            </a:r>
            <a:r>
              <a:rPr lang="zh-TW" b="0" i="0" u="none" baseline="0"/>
              <a:t>。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7011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zh-TW" b="0" i="0" u="none" baseline="0" dirty="0"/>
              <a:t>兒童如何受傷？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zh-TW" b="0" i="0" u="none" baseline="0" dirty="0"/>
              <a:t>跌倒是導致嚴重傷害的主要原因。 </a:t>
            </a:r>
            <a:endParaRPr lang="zh-TW" dirty="0"/>
          </a:p>
          <a:p>
            <a:pPr algn="l" rtl="0"/>
            <a:r>
              <a:rPr lang="zh-TW" b="0" i="0" u="none" baseline="0" dirty="0"/>
              <a:t>一個孩子可能會傷害另一個孩子（例如，他們可能會打架、推擠、相撞、扔東西或咬人）。</a:t>
            </a:r>
          </a:p>
          <a:p>
            <a:pPr algn="l" rtl="0"/>
            <a:r>
              <a:rPr lang="zh-TW" b="0" i="0" u="none" baseline="0" dirty="0"/>
              <a:t>兒童可能會與物體碰撞，例如活動的遊樂場設備（</a:t>
            </a:r>
            <a:r>
              <a:rPr lang="zh-TW" altLang="en-US" b="0" i="0" u="none" baseline="0" dirty="0"/>
              <a:t>鞦</a:t>
            </a:r>
            <a:r>
              <a:rPr lang="zh-TW" altLang="en-US" dirty="0"/>
              <a:t>韆</a:t>
            </a:r>
            <a:r>
              <a:rPr lang="zh-TW" b="0" i="0" u="none" baseline="0" dirty="0"/>
              <a:t>）、傢俱、建築的一部分、植物、玩具、圍欄、大門等。</a:t>
            </a:r>
            <a:endParaRPr lang="en-US" altLang="zh-TW" b="0" i="0" u="none" baseline="0" dirty="0"/>
          </a:p>
          <a:p>
            <a:pPr algn="l" rtl="0"/>
            <a:r>
              <a:rPr lang="zh-TW" b="0" i="0" u="none" baseline="0" dirty="0"/>
              <a:t>兒童可能被鋒利的邊緣割傷、被熱表面、熱自來水或電暖器燙傷；或被有毒物質毒害。</a:t>
            </a:r>
          </a:p>
          <a:p>
            <a:pPr marL="0" indent="0" algn="l" rtl="0">
              <a:buNone/>
            </a:pPr>
            <a:endParaRPr lang="zh-T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3581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" y="-60960"/>
            <a:ext cx="9174480" cy="1143000"/>
          </a:xfrm>
          <a:solidFill>
            <a:srgbClr val="F7941E"/>
          </a:solidFill>
        </p:spPr>
        <p:txBody>
          <a:bodyPr/>
          <a:lstStyle/>
          <a:p>
            <a:pPr rtl="0"/>
            <a:r>
              <a:rPr lang="zh-TW" b="0" i="0" u="none" baseline="0"/>
              <a:t>兒童虐待預防</a:t>
            </a:r>
            <a:endParaRPr lang="zh-T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zh-TW" b="0" i="0" u="none" baseline="0" dirty="0"/>
              <a:t>什麼是兒童虐待？</a:t>
            </a:r>
          </a:p>
          <a:p>
            <a:pPr algn="l" rtl="0"/>
            <a:r>
              <a:rPr lang="zh-TW" b="0" i="0" u="none" baseline="0" dirty="0"/>
              <a:t>兒童虐待是指無合理解釋的兒童非意外傷害或傷害模式。</a:t>
            </a:r>
          </a:p>
          <a:p>
            <a:pPr algn="l" rtl="0"/>
            <a:r>
              <a:rPr lang="zh-TW" b="0" i="0" u="none" baseline="0" dirty="0"/>
              <a:t>兒童虐待通常是一種行為模式，而不是單一行為。 </a:t>
            </a:r>
            <a:endParaRPr lang="zh-T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46316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" y="-60960"/>
            <a:ext cx="9174480" cy="1143000"/>
          </a:xfrm>
          <a:solidFill>
            <a:srgbClr val="F7941E"/>
          </a:solidFill>
        </p:spPr>
        <p:txBody>
          <a:bodyPr/>
          <a:lstStyle/>
          <a:p>
            <a:pPr rtl="0"/>
            <a:r>
              <a:rPr lang="zh-TW" b="0" i="0" u="none" baseline="0"/>
              <a:t>兒童虐待的種類</a:t>
            </a:r>
            <a:endParaRPr lang="zh-T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zh-TW" b="0" i="0" u="none" baseline="0"/>
              <a:t>身體</a:t>
            </a:r>
          </a:p>
          <a:p>
            <a:pPr algn="l" rtl="0"/>
            <a:r>
              <a:rPr lang="zh-TW" b="0" i="0" u="none" baseline="0"/>
              <a:t>情感</a:t>
            </a:r>
          </a:p>
          <a:p>
            <a:pPr algn="l" rtl="0"/>
            <a:r>
              <a:rPr lang="zh-TW" b="0" i="0" u="none" baseline="0"/>
              <a:t>性</a:t>
            </a:r>
          </a:p>
          <a:p>
            <a:pPr algn="l" rtl="0"/>
            <a:r>
              <a:rPr lang="zh-TW" b="0" i="0" u="none" baseline="0"/>
              <a:t>忽視</a:t>
            </a:r>
            <a:endParaRPr lang="zh-T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62572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" y="-60960"/>
            <a:ext cx="9174480" cy="1143000"/>
          </a:xfrm>
          <a:solidFill>
            <a:srgbClr val="F7941E"/>
          </a:solidFill>
        </p:spPr>
        <p:txBody>
          <a:bodyPr/>
          <a:lstStyle/>
          <a:p>
            <a:pPr rtl="0"/>
            <a:r>
              <a:rPr lang="zh-TW" b="0" i="0" u="none" baseline="0"/>
              <a:t>預防兒童虐待的方法</a:t>
            </a:r>
            <a:endParaRPr lang="zh-T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zh-TW" b="0" i="0" u="none" baseline="0"/>
              <a:t>與家庭建立信任關係 </a:t>
            </a:r>
            <a:endParaRPr lang="zh-TW" dirty="0"/>
          </a:p>
          <a:p>
            <a:pPr algn="l" rtl="0"/>
            <a:r>
              <a:rPr lang="zh-TW" b="0" i="0" u="none" baseline="0"/>
              <a:t>提供有關兒童發育的資訊</a:t>
            </a:r>
          </a:p>
          <a:p>
            <a:pPr algn="l" rtl="0"/>
            <a:r>
              <a:rPr lang="zh-TW" b="0" i="0" u="none" baseline="0"/>
              <a:t>幫助家庭與孩子建立積極的關係</a:t>
            </a:r>
          </a:p>
          <a:p>
            <a:pPr algn="l" rtl="0"/>
            <a:r>
              <a:rPr lang="zh-TW" b="0" i="0" u="none" baseline="0"/>
              <a:t>以身作則示範積極溝通和良好的托兒實踐</a:t>
            </a:r>
          </a:p>
          <a:p>
            <a:pPr algn="l" rtl="0"/>
            <a:r>
              <a:rPr lang="zh-TW" b="0" i="0" u="none" baseline="0"/>
              <a:t>主持家庭的養育子女講習班</a:t>
            </a:r>
            <a:endParaRPr lang="zh-TW" dirty="0"/>
          </a:p>
          <a:p>
            <a:endParaRPr lang="zh-T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26124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" y="-60960"/>
            <a:ext cx="9174480" cy="1143000"/>
          </a:xfrm>
          <a:solidFill>
            <a:srgbClr val="F7941E"/>
          </a:solidFill>
        </p:spPr>
        <p:txBody>
          <a:bodyPr/>
          <a:lstStyle/>
          <a:p>
            <a:pPr rtl="0"/>
            <a:r>
              <a:rPr lang="zh-TW" b="0" i="0" u="none" baseline="0"/>
              <a:t>預防兒童虐待的方法（續）</a:t>
            </a:r>
            <a:endParaRPr lang="zh-T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zh-TW" b="0" i="0" u="none" baseline="0"/>
              <a:t>瞭解家庭壓力的跡象並提供支援</a:t>
            </a:r>
          </a:p>
          <a:p>
            <a:pPr algn="l" rtl="0"/>
            <a:r>
              <a:rPr lang="zh-TW" b="0" i="0" u="none" baseline="0"/>
              <a:t>讓家人瞭解社區資源 </a:t>
            </a:r>
          </a:p>
          <a:p>
            <a:pPr algn="l" rtl="0"/>
            <a:r>
              <a:rPr lang="zh-TW" b="0" i="0" u="none" baseline="0"/>
              <a:t>教育幼兒說「不」的權利。</a:t>
            </a:r>
          </a:p>
          <a:p>
            <a:pPr algn="l" rtl="0"/>
            <a:r>
              <a:rPr lang="zh-TW" b="0" i="0" u="none" baseline="0"/>
              <a:t>告訴父母</a:t>
            </a:r>
            <a:r>
              <a:rPr lang="zh-TW" b="0" i="0" u="none" baseline="0">
                <a:solidFill>
                  <a:srgbClr val="0072BC"/>
                </a:solidFill>
              </a:rPr>
              <a:t>法律</a:t>
            </a:r>
            <a:r>
              <a:rPr lang="zh-TW" b="0" i="0" u="none" baseline="0"/>
              <a:t>要求您</a:t>
            </a:r>
            <a:r>
              <a:rPr lang="zh-TW" b="0" i="0" u="none" baseline="0">
                <a:solidFill>
                  <a:srgbClr val="0072BC"/>
                </a:solidFill>
              </a:rPr>
              <a:t>舉報可疑的兒童虐待。</a:t>
            </a:r>
          </a:p>
          <a:p>
            <a:endParaRPr lang="zh-TW" dirty="0"/>
          </a:p>
          <a:p>
            <a:endParaRPr lang="zh-TW" dirty="0">
              <a:solidFill>
                <a:srgbClr val="0072BC"/>
              </a:solidFill>
            </a:endParaRPr>
          </a:p>
          <a:p>
            <a:endParaRPr lang="zh-T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42421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" y="-60960"/>
            <a:ext cx="9174480" cy="1143000"/>
          </a:xfrm>
          <a:solidFill>
            <a:srgbClr val="F7941E"/>
          </a:solidFill>
        </p:spPr>
        <p:txBody>
          <a:bodyPr/>
          <a:lstStyle/>
          <a:p>
            <a:pPr rtl="0"/>
            <a:r>
              <a:rPr lang="zh-TW" b="0" i="0" u="none" baseline="0"/>
              <a:t>被授權的檢舉者</a:t>
            </a:r>
            <a:endParaRPr lang="zh-T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zh-TW" b="0" i="0" u="none" baseline="0"/>
              <a:t>作為</a:t>
            </a:r>
            <a:r>
              <a:rPr lang="zh-TW" b="0" i="0" u="none" baseline="0">
                <a:solidFill>
                  <a:srgbClr val="0072BC"/>
                </a:solidFill>
              </a:rPr>
              <a:t>被授權的檢舉者</a:t>
            </a:r>
            <a:r>
              <a:rPr lang="zh-TW" b="0" i="0" u="none" baseline="0"/>
              <a:t>，您需要向兒童保護服務（CPS）報告已知或可疑的兒童虐待行為。 </a:t>
            </a:r>
          </a:p>
          <a:p>
            <a:pPr algn="l" rtl="0"/>
            <a:r>
              <a:rPr lang="zh-TW" b="0" i="0" u="none" baseline="0">
                <a:solidFill>
                  <a:srgbClr val="0072BC"/>
                </a:solidFill>
              </a:rPr>
              <a:t>如果您不確定您觀察到的行為</a:t>
            </a:r>
            <a:r>
              <a:rPr lang="zh-TW" b="0" i="0" u="none" baseline="0"/>
              <a:t>，請致電CPS洽詢。 </a:t>
            </a:r>
          </a:p>
          <a:p>
            <a:pPr algn="l" rtl="0"/>
            <a:r>
              <a:rPr lang="zh-TW" b="0" i="0" u="none" baseline="0"/>
              <a:t>如果兒童處於緊急危險或是需要緊急醫療護理，請撥打</a:t>
            </a:r>
            <a:r>
              <a:rPr lang="zh-TW" b="0" i="0" u="none" baseline="0">
                <a:solidFill>
                  <a:srgbClr val="D90F81"/>
                </a:solidFill>
              </a:rPr>
              <a:t>9-1-1</a:t>
            </a:r>
            <a:r>
              <a:rPr lang="zh-TW" b="0" i="0" u="none" baseline="0"/>
              <a:t>。</a:t>
            </a:r>
          </a:p>
          <a:p>
            <a:pPr algn="l" rtl="0">
              <a:buFont typeface="Wingdings" panose="05000000000000000000" pitchFamily="2" charset="2"/>
              <a:buChar char="§"/>
            </a:pPr>
            <a:endParaRPr lang="zh-T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94628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7941E"/>
          </a:solidFill>
        </p:spPr>
        <p:txBody>
          <a:bodyPr>
            <a:normAutofit/>
          </a:bodyPr>
          <a:lstStyle/>
          <a:p>
            <a:pPr rtl="0"/>
            <a:r>
              <a:rPr lang="zh-TW" b="0" i="0" u="none" baseline="0"/>
              <a:t>被授權的檢舉者訓練</a:t>
            </a:r>
            <a:endParaRPr lang="zh-TW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zh-TW" b="0" i="0" u="none" baseline="0"/>
              <a:t>托兒人員需要接受以下被授權的檢舉者訓練： </a:t>
            </a:r>
            <a:endParaRPr lang="zh-TW" dirty="0"/>
          </a:p>
          <a:p>
            <a:pPr algn="l" rtl="0"/>
            <a:r>
              <a:rPr lang="zh-TW" b="0" i="0" u="none" baseline="0"/>
              <a:t>如何發現可能的兒童虐待或忽視兒童跡象</a:t>
            </a:r>
          </a:p>
          <a:p>
            <a:pPr algn="l" rtl="0"/>
            <a:r>
              <a:rPr lang="zh-TW" b="0" i="0" u="none" baseline="0"/>
              <a:t>如何向孩子談論疑似虐待 </a:t>
            </a:r>
          </a:p>
          <a:p>
            <a:pPr algn="l" rtl="0"/>
            <a:r>
              <a:rPr lang="zh-TW" b="0" i="0" u="none" baseline="0"/>
              <a:t>如何檢舉</a:t>
            </a:r>
          </a:p>
          <a:p>
            <a:pPr algn="l" rtl="0"/>
            <a:r>
              <a:rPr lang="zh-TW" b="0" i="0" u="none" baseline="0"/>
              <a:t>提交檢舉報告後會發生什麼 </a:t>
            </a:r>
          </a:p>
          <a:p>
            <a:endParaRPr lang="zh-TW" dirty="0"/>
          </a:p>
          <a:p>
            <a:pPr marL="0" indent="0" algn="ctr" rtl="0">
              <a:buNone/>
            </a:pPr>
            <a:r>
              <a:rPr lang="zh-TW" b="0" i="0" u="none" baseline="0"/>
              <a:t>可在此處找到免費的線上課程：</a:t>
            </a:r>
            <a:r>
              <a:rPr lang="zh-TW" b="0" i="0" u="none" baseline="0">
                <a:hlinkClick r:id="rId4"/>
              </a:rPr>
              <a:t>http://childcare.mandatedreporterca.com</a:t>
            </a:r>
            <a:r>
              <a:rPr lang="zh-TW" b="0" i="0" u="none" baseline="0"/>
              <a:t> </a:t>
            </a:r>
            <a:endParaRPr lang="zh-TW" dirty="0"/>
          </a:p>
          <a:p>
            <a:pPr marL="0" indent="0" algn="l" rtl="0">
              <a:buNone/>
            </a:pPr>
            <a:endParaRPr lang="zh-T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07096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zh-TW" b="0" i="0" u="none" baseline="0"/>
              <a:t>灼傷和燒傷</a:t>
            </a:r>
            <a:endParaRPr lang="zh-TW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zh-TW" b="0" i="0" u="none" baseline="0" dirty="0"/>
              <a:t>接觸高溫物體或表面、熱液體或蒸汽、火、電或化學物質可導致灼傷。</a:t>
            </a:r>
          </a:p>
          <a:p>
            <a:pPr algn="l" rtl="0"/>
            <a:r>
              <a:rPr lang="zh-TW" b="0" i="0" u="none" baseline="0" dirty="0"/>
              <a:t>熱的液體 - 不是火 - 是兒童燒傷的最常見原因。</a:t>
            </a:r>
            <a:endParaRPr lang="zh-TW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 rtl="0"/>
            <a:r>
              <a:rPr lang="zh-TW" b="0" i="0" u="none" baseline="0" dirty="0">
                <a:solidFill>
                  <a:srgbClr val="D90F81"/>
                </a:solidFill>
              </a:rPr>
              <a:t>孩子</a:t>
            </a:r>
            <a:r>
              <a:rPr lang="zh-TW" altLang="en-US" b="0" i="0" u="none" baseline="0" dirty="0">
                <a:solidFill>
                  <a:srgbClr val="D90F81"/>
                </a:solidFill>
              </a:rPr>
              <a:t>很</a:t>
            </a:r>
            <a:r>
              <a:rPr lang="zh-TW" b="0" i="0" u="none" baseline="0" dirty="0">
                <a:solidFill>
                  <a:srgbClr val="D90F81"/>
                </a:solidFill>
              </a:rPr>
              <a:t>好奇，不知道</a:t>
            </a:r>
            <a:r>
              <a:rPr lang="zh-TW" altLang="en-US" b="0" i="0" u="none" baseline="0" dirty="0">
                <a:solidFill>
                  <a:srgbClr val="D90F81"/>
                </a:solidFill>
              </a:rPr>
              <a:t>    </a:t>
            </a:r>
            <a:r>
              <a:rPr lang="zh-TW" b="0" i="0" u="none" baseline="0" dirty="0">
                <a:solidFill>
                  <a:srgbClr val="D90F81"/>
                </a:solidFill>
              </a:rPr>
              <a:t>危險！</a:t>
            </a:r>
            <a:endParaRPr lang="zh-TW" dirty="0"/>
          </a:p>
          <a:p>
            <a:endParaRPr lang="zh-TW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95599"/>
            <a:ext cx="3308592" cy="342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0589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zh-TW" b="0" i="0" u="none" baseline="0"/>
              <a:t>灼傷和燒傷預防：設備</a:t>
            </a:r>
            <a:endParaRPr lang="zh-TW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zh-TW" b="0" i="0" u="none" baseline="0"/>
              <a:t>安裝煙霧探測器。 </a:t>
            </a:r>
            <a:endParaRPr lang="zh-TW" dirty="0"/>
          </a:p>
          <a:p>
            <a:pPr algn="l" rtl="0"/>
            <a:r>
              <a:rPr lang="zh-TW" b="0" i="0" u="none" baseline="0"/>
              <a:t>保持運作良好的滅火器。 </a:t>
            </a:r>
          </a:p>
          <a:p>
            <a:pPr algn="l" rtl="0"/>
            <a:r>
              <a:rPr lang="zh-TW" b="0" i="0" u="none" baseline="0"/>
              <a:t>在壁爐、散熱器或熱水管周圍設立屏障。</a:t>
            </a:r>
          </a:p>
          <a:p>
            <a:pPr algn="l" rtl="0"/>
            <a:r>
              <a:rPr lang="zh-TW" b="0" i="0" u="none" baseline="0"/>
              <a:t>不要在遊戲區使用可擕式的明火或空間加熱器。</a:t>
            </a:r>
          </a:p>
          <a:p>
            <a:endParaRPr lang="zh-TW" dirty="0"/>
          </a:p>
          <a:p>
            <a:endParaRPr lang="zh-TW" dirty="0"/>
          </a:p>
          <a:p>
            <a:endParaRPr lang="zh-TW" dirty="0"/>
          </a:p>
          <a:p>
            <a:endParaRPr lang="zh-TW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l" rtl="0"/>
            <a:r>
              <a:rPr lang="zh-TW" b="0" i="0" u="none" baseline="0"/>
              <a:t>蓋住電源插座。</a:t>
            </a:r>
          </a:p>
          <a:p>
            <a:pPr algn="l" rtl="0"/>
            <a:r>
              <a:rPr lang="zh-TW" b="0" i="0" u="none" baseline="0"/>
              <a:t>嚴禁電線超載。</a:t>
            </a:r>
          </a:p>
          <a:p>
            <a:pPr algn="l" rtl="0"/>
            <a:r>
              <a:rPr lang="zh-TW" b="0" i="0" u="none" baseline="0"/>
              <a:t>將熱水器的溫度保持在華氏120度或以下。給孩子洗澡之前檢查水溫。</a:t>
            </a:r>
            <a:endParaRPr lang="zh-TW" dirty="0"/>
          </a:p>
          <a:p>
            <a:endParaRPr lang="zh-TW" dirty="0"/>
          </a:p>
          <a:p>
            <a:endParaRPr lang="zh-T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23255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1143000"/>
          </a:xfrm>
        </p:spPr>
        <p:txBody>
          <a:bodyPr>
            <a:normAutofit/>
          </a:bodyPr>
          <a:lstStyle/>
          <a:p>
            <a:pPr rtl="0"/>
            <a:r>
              <a:rPr lang="zh-TW" b="0" i="0" u="none" baseline="0"/>
              <a:t>灼傷和燒傷預防：食品和飲料</a:t>
            </a:r>
            <a:endParaRPr lang="zh-TW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zh-TW" b="0" i="0" u="none" baseline="0"/>
              <a:t>讓孩子遠離烹飪區。</a:t>
            </a:r>
          </a:p>
          <a:p>
            <a:pPr algn="l" rtl="0"/>
            <a:r>
              <a:rPr lang="zh-TW" b="0" i="0" u="none" baseline="0"/>
              <a:t>不要在孩子附近喝熱飲或拿任何熱的東西。</a:t>
            </a:r>
          </a:p>
          <a:p>
            <a:pPr algn="l" rtl="0"/>
            <a:r>
              <a:rPr lang="zh-TW" b="0" i="0" u="none" baseline="0"/>
              <a:t>不要用微波爐加熱瓶子。 </a:t>
            </a:r>
          </a:p>
          <a:p>
            <a:pPr algn="l" rtl="0"/>
            <a:r>
              <a:rPr lang="zh-TW" b="0" i="0" u="none" baseline="0"/>
              <a:t>給孩子熱食之前，先試嘗一下。 </a:t>
            </a:r>
          </a:p>
          <a:p>
            <a:endParaRPr lang="zh-TW" dirty="0"/>
          </a:p>
          <a:p>
            <a:endParaRPr lang="zh-TW" dirty="0"/>
          </a:p>
          <a:p>
            <a:endParaRPr lang="zh-TW" dirty="0"/>
          </a:p>
          <a:p>
            <a:endParaRPr lang="zh-TW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l" rtl="0"/>
            <a:r>
              <a:rPr lang="zh-TW" b="0" i="0" u="none" baseline="0" dirty="0"/>
              <a:t>不要把熱食和熱飲放在桌子和櫃檯的邊緣以及有</a:t>
            </a:r>
            <a:r>
              <a:rPr lang="zh-TW" altLang="en-US" b="0" i="0" u="none" baseline="0" dirty="0"/>
              <a:t>枱</a:t>
            </a:r>
            <a:r>
              <a:rPr lang="zh-TW" b="0" i="0" u="none" baseline="0" dirty="0"/>
              <a:t>布的桌子上。 </a:t>
            </a:r>
          </a:p>
          <a:p>
            <a:pPr algn="l" rtl="0"/>
            <a:r>
              <a:rPr lang="zh-TW" b="0" i="0" u="none" baseline="0" dirty="0"/>
              <a:t>使用瓦斯爐的後方爐</a:t>
            </a:r>
            <a:r>
              <a:rPr lang="zh-TW" altLang="en-US" b="0" i="0" u="none" baseline="0" dirty="0"/>
              <a:t>頭</a:t>
            </a:r>
            <a:r>
              <a:rPr lang="zh-TW" b="0" i="0" u="none" baseline="0" dirty="0"/>
              <a:t>做菜，將鍋把手朝後或放在中間。</a:t>
            </a:r>
          </a:p>
          <a:p>
            <a:endParaRPr lang="zh-TW" dirty="0"/>
          </a:p>
          <a:p>
            <a:endParaRPr lang="zh-T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39219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zh-TW" b="0" i="0" u="none" baseline="0" dirty="0"/>
              <a:t>灼傷和燒傷預防：實踐</a:t>
            </a:r>
            <a:endParaRPr lang="zh-TW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zh-TW" b="0" i="0" u="none" baseline="0" dirty="0"/>
              <a:t>把所有化學品、火柴和打火機放在孩子</a:t>
            </a:r>
            <a:r>
              <a:rPr lang="zh-TW" altLang="en-US" b="0" i="0" u="none" baseline="0" dirty="0"/>
              <a:t>拿</a:t>
            </a:r>
            <a:r>
              <a:rPr lang="zh-TW" b="0" i="0" u="none" baseline="0" dirty="0"/>
              <a:t>不到的地方。</a:t>
            </a:r>
          </a:p>
          <a:p>
            <a:pPr algn="l" rtl="0"/>
            <a:r>
              <a:rPr lang="zh-TW" b="0" i="0" u="none" baseline="0" dirty="0"/>
              <a:t>教孩子遠離熱的東西，不要玩火柴、打火機、化學品、電器設備。</a:t>
            </a:r>
            <a:endParaRPr lang="zh-TW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l" rtl="0"/>
            <a:r>
              <a:rPr lang="zh-TW" b="0" i="0" u="none" baseline="0"/>
              <a:t>制定防火疏散路線。</a:t>
            </a:r>
          </a:p>
          <a:p>
            <a:pPr algn="l" rtl="0"/>
            <a:r>
              <a:rPr lang="zh-TW" b="0" i="0" u="none" baseline="0"/>
              <a:t>使用不同的出口，進行定期消防和疏散演習。</a:t>
            </a:r>
          </a:p>
          <a:p>
            <a:pPr algn="l" rtl="0"/>
            <a:r>
              <a:rPr lang="zh-TW" b="0" i="0" u="none" baseline="0"/>
              <a:t>教孩子如何停下、臥倒、滾動。</a:t>
            </a:r>
          </a:p>
          <a:p>
            <a:endParaRPr lang="zh-T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78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zh-TW" b="0" i="0" u="none" baseline="0"/>
              <a:t>傷害風險與發育階段</a:t>
            </a:r>
            <a:br>
              <a:rPr lang="zh-TW"/>
            </a:br>
            <a:endParaRPr lang="zh-T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zh-TW" b="0" i="0" u="none" baseline="0"/>
              <a:t>嬰兒的傷害率較低，但會隨著孩子的年齡而增加。 </a:t>
            </a:r>
            <a:endParaRPr lang="zh-TW" dirty="0"/>
          </a:p>
          <a:p>
            <a:pPr algn="l" rtl="0"/>
            <a:r>
              <a:rPr lang="zh-TW" b="0" i="0" u="none" baseline="0"/>
              <a:t>兩歲到五歲的兒童最容易受傷。</a:t>
            </a:r>
            <a:endParaRPr lang="zh-T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43185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1B610-14D7-4E95-A995-9C9435191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熱傷害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B2C93-0C27-4C75-8E40-A01A025764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預防熱傷害的步驟</a:t>
            </a:r>
            <a:r>
              <a:rPr lang="en-US" altLang="ja-JP" dirty="0"/>
              <a:t>:</a:t>
            </a:r>
          </a:p>
          <a:p>
            <a:r>
              <a:rPr lang="ja-JP" altLang="en-US" dirty="0"/>
              <a:t>選一天中較涼的時間進行室外活動</a:t>
            </a:r>
            <a:r>
              <a:rPr lang="zh-TW" b="1" i="0" u="none" baseline="0" dirty="0"/>
              <a:t>。</a:t>
            </a:r>
            <a:endParaRPr lang="en-US" altLang="ja-JP" b="1" dirty="0"/>
          </a:p>
          <a:p>
            <a:r>
              <a:rPr lang="ja-JP" altLang="en-US" dirty="0"/>
              <a:t>提供遮蔭</a:t>
            </a:r>
            <a:r>
              <a:rPr lang="zh-TW" b="1" i="0" u="none" baseline="0" dirty="0"/>
              <a:t>。</a:t>
            </a:r>
            <a:endParaRPr lang="en-US" altLang="ja-JP" b="1" dirty="0"/>
          </a:p>
          <a:p>
            <a:r>
              <a:rPr lang="ja-JP" altLang="en-US" dirty="0"/>
              <a:t>定時補充水份</a:t>
            </a:r>
            <a:r>
              <a:rPr lang="zh-TW" b="1" i="0" u="none" baseline="0" dirty="0"/>
              <a:t>。</a:t>
            </a:r>
            <a:endParaRPr lang="en-US" altLang="ja-JP" b="1" dirty="0"/>
          </a:p>
          <a:p>
            <a:r>
              <a:rPr lang="ja-JP" altLang="en-US" dirty="0"/>
              <a:t>穿着寬鬆</a:t>
            </a:r>
            <a:r>
              <a:rPr lang="zh-TW" b="0" i="0" u="none" baseline="0" dirty="0"/>
              <a:t>、</a:t>
            </a:r>
            <a:r>
              <a:rPr lang="ja-JP" altLang="en-US" dirty="0"/>
              <a:t>較薄而透氣和浅色的衣物</a:t>
            </a:r>
            <a:r>
              <a:rPr lang="zh-TW" b="1" i="0" u="none" baseline="0" dirty="0"/>
              <a:t>。</a:t>
            </a:r>
            <a:endParaRPr lang="en-US" altLang="ja-JP" b="1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A0729-709F-4330-BA39-461B4401DC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留意散熱的跡象</a:t>
            </a:r>
            <a:r>
              <a:rPr lang="en-US" altLang="ja-JP" dirty="0"/>
              <a:t>:</a:t>
            </a:r>
          </a:p>
          <a:p>
            <a:r>
              <a:rPr lang="ja-JP" altLang="en-US" dirty="0"/>
              <a:t>體温升高</a:t>
            </a:r>
            <a:r>
              <a:rPr lang="zh-TW" b="1" i="0" u="none" baseline="0" dirty="0"/>
              <a:t>。</a:t>
            </a:r>
            <a:endParaRPr lang="en-US" altLang="ja-JP" b="1" dirty="0"/>
          </a:p>
          <a:p>
            <a:r>
              <a:rPr lang="ja-JP" altLang="en-US" dirty="0"/>
              <a:t>皮膚濕冷 </a:t>
            </a:r>
            <a:r>
              <a:rPr lang="zh-TW" b="1" i="0" u="none" baseline="0" dirty="0"/>
              <a:t>。</a:t>
            </a:r>
            <a:endParaRPr lang="en-US" altLang="ja-JP" b="1" dirty="0"/>
          </a:p>
          <a:p>
            <a:r>
              <a:rPr lang="ja-JP" altLang="en-US" dirty="0"/>
              <a:t>起雞皮</a:t>
            </a:r>
            <a:r>
              <a:rPr lang="zh-TW" b="1" i="0" u="none" baseline="0" dirty="0"/>
              <a:t>。</a:t>
            </a:r>
            <a:endParaRPr lang="en-US" altLang="ja-JP" b="1" dirty="0"/>
          </a:p>
          <a:p>
            <a:r>
              <a:rPr lang="ja-JP" altLang="en-US" dirty="0"/>
              <a:t>頭暈</a:t>
            </a:r>
            <a:r>
              <a:rPr lang="zh-TW" b="0" i="0" u="none" baseline="0" dirty="0"/>
              <a:t>、</a:t>
            </a:r>
            <a:r>
              <a:rPr lang="zh-TW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無力</a:t>
            </a:r>
            <a:r>
              <a:rPr lang="ja-JP" altLang="en-US" dirty="0"/>
              <a:t>虛弱</a:t>
            </a:r>
            <a:r>
              <a:rPr lang="zh-TW" b="0" i="0" u="none" baseline="0" dirty="0"/>
              <a:t>、</a:t>
            </a:r>
            <a:r>
              <a:rPr lang="ja-JP" altLang="en-US" dirty="0"/>
              <a:t>頭痛</a:t>
            </a:r>
            <a:r>
              <a:rPr lang="zh-TW" b="0" i="0" u="none" baseline="0" dirty="0"/>
              <a:t>、</a:t>
            </a:r>
            <a:r>
              <a:rPr lang="ja-JP" altLang="en-US" dirty="0"/>
              <a:t>煩躁</a:t>
            </a:r>
            <a:r>
              <a:rPr lang="zh-TW" b="0" i="0" u="none" baseline="0" dirty="0"/>
              <a:t>、</a:t>
            </a:r>
            <a:r>
              <a:rPr lang="ja-JP" altLang="en-US" dirty="0"/>
              <a:t>昏厥</a:t>
            </a:r>
            <a:r>
              <a:rPr lang="zh-TW" b="1" i="0" u="none" baseline="0" dirty="0"/>
              <a:t>。</a:t>
            </a:r>
            <a:endParaRPr lang="en-US" altLang="zh-TW" b="1" i="0" u="none" baseline="0" dirty="0"/>
          </a:p>
          <a:p>
            <a:r>
              <a:rPr lang="ja-JP" altLang="en-US" dirty="0"/>
              <a:t>出汗</a:t>
            </a:r>
            <a:r>
              <a:rPr lang="zh-TW" b="0" i="0" u="none" baseline="0" dirty="0"/>
              <a:t>、</a:t>
            </a:r>
            <a:r>
              <a:rPr lang="ja-JP" altLang="en-US" dirty="0"/>
              <a:t>口渴</a:t>
            </a:r>
            <a:r>
              <a:rPr lang="zh-TW" b="0" i="0" u="none" baseline="0" dirty="0"/>
              <a:t>、</a:t>
            </a:r>
            <a:r>
              <a:rPr lang="ja-JP" altLang="en-US" dirty="0"/>
              <a:t>抽筋</a:t>
            </a:r>
            <a:r>
              <a:rPr lang="zh-TW" b="0" i="0" u="none" baseline="0" dirty="0"/>
              <a:t>。</a:t>
            </a:r>
            <a:endParaRPr lang="en-US" altLang="zh-TW" b="0" i="0" u="none" baseline="0" dirty="0"/>
          </a:p>
          <a:p>
            <a:r>
              <a:rPr lang="ja-JP" altLang="en-US" dirty="0"/>
              <a:t>噁心或嘔吐</a:t>
            </a:r>
            <a:r>
              <a:rPr lang="zh-TW" b="1" i="0" u="none" baseline="0" dirty="0"/>
              <a:t>。</a:t>
            </a:r>
            <a:endParaRPr lang="en-US" altLang="ja-JP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1543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81000"/>
            <a:ext cx="4419600" cy="6024283"/>
          </a:xfrm>
        </p:spPr>
      </p:pic>
    </p:spTree>
    <p:extLst>
      <p:ext uri="{BB962C8B-B14F-4D97-AF65-F5344CB8AC3E}">
        <p14:creationId xmlns:p14="http://schemas.microsoft.com/office/powerpoint/2010/main" val="24020773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27" y="229908"/>
            <a:ext cx="4710546" cy="6093383"/>
          </a:xfrm>
          <a:prstGeom prst="rect">
            <a:avLst/>
          </a:prstGeom>
          <a:ln>
            <a:solidFill>
              <a:srgbClr val="003473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10998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zh-TW" b="0" i="0" u="none" baseline="0"/>
              <a:t>哽塞預防  </a:t>
            </a:r>
            <a:endParaRPr lang="zh-TW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7505700" cy="3219450"/>
          </a:xfrm>
          <a:prstGeom prst="rect">
            <a:avLst/>
          </a:prstGeom>
          <a:solidFill>
            <a:srgbClr val="0072BC"/>
          </a:solidFill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23553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zh-TW" b="0" i="0" u="none" baseline="0"/>
              <a:t>哽塞危險：玩具和物體</a:t>
            </a:r>
            <a:endParaRPr lang="zh-TW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520" y="1600200"/>
            <a:ext cx="3886200" cy="3733800"/>
          </a:xfrm>
        </p:spPr>
        <p:txBody>
          <a:bodyPr/>
          <a:lstStyle/>
          <a:p>
            <a:pPr algn="l" rtl="0"/>
            <a:r>
              <a:rPr lang="zh-TW" b="0" i="0" u="none" baseline="0" dirty="0"/>
              <a:t>大頭針</a:t>
            </a:r>
          </a:p>
          <a:p>
            <a:pPr algn="l" rtl="0"/>
            <a:r>
              <a:rPr lang="zh-TW" b="0" i="0" u="none" baseline="0" dirty="0"/>
              <a:t>硬幣</a:t>
            </a:r>
          </a:p>
          <a:p>
            <a:pPr algn="l" rtl="0"/>
            <a:r>
              <a:rPr lang="zh-TW" b="0" i="0" u="none" baseline="0" dirty="0"/>
              <a:t>釘子</a:t>
            </a:r>
          </a:p>
          <a:p>
            <a:pPr algn="l" rtl="0"/>
            <a:r>
              <a:rPr lang="zh-TW" b="0" i="0" u="none" baseline="0" dirty="0"/>
              <a:t>牙籤</a:t>
            </a:r>
          </a:p>
          <a:p>
            <a:pPr algn="l" rtl="0"/>
            <a:r>
              <a:rPr lang="zh-TW" b="0" i="0" u="none" baseline="0" dirty="0"/>
              <a:t>珠寶</a:t>
            </a:r>
          </a:p>
          <a:p>
            <a:pPr algn="l" rtl="0"/>
            <a:r>
              <a:rPr lang="zh-TW" b="0" i="0" u="none" baseline="0" dirty="0"/>
              <a:t>遊戲棋子</a:t>
            </a:r>
            <a:endParaRPr lang="en-US" altLang="zh-TW" b="0" i="0" u="none" baseline="0" dirty="0"/>
          </a:p>
          <a:p>
            <a:pPr algn="l" rtl="0"/>
            <a:r>
              <a:rPr lang="zh-TW" altLang="en-US" b="0" i="0" u="none" baseline="0" dirty="0"/>
              <a:t>磁石</a:t>
            </a:r>
            <a:endParaRPr lang="zh-TW" b="0" i="0" u="none" baseline="0" dirty="0"/>
          </a:p>
          <a:p>
            <a:endParaRPr lang="zh-TW" dirty="0"/>
          </a:p>
          <a:p>
            <a:endParaRPr lang="zh-TW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17420" y="1600200"/>
            <a:ext cx="4038600" cy="4525963"/>
          </a:xfrm>
        </p:spPr>
        <p:txBody>
          <a:bodyPr/>
          <a:lstStyle/>
          <a:p>
            <a:pPr algn="l" rtl="0"/>
            <a:r>
              <a:rPr lang="zh-TW" b="0" i="0" u="none" baseline="0" dirty="0"/>
              <a:t>鈕</a:t>
            </a:r>
            <a:r>
              <a:rPr lang="zh-TW" altLang="en-US" b="0" i="0" u="none" baseline="0" dirty="0"/>
              <a:t>扣</a:t>
            </a:r>
            <a:endParaRPr lang="zh-TW" b="0" i="0" u="none" baseline="0" dirty="0"/>
          </a:p>
          <a:p>
            <a:pPr algn="l" rtl="0"/>
            <a:r>
              <a:rPr lang="zh-TW" b="0" i="0" u="none" baseline="0" dirty="0"/>
              <a:t>小玩具</a:t>
            </a:r>
          </a:p>
          <a:p>
            <a:pPr algn="l" rtl="0"/>
            <a:r>
              <a:rPr lang="zh-TW" altLang="en-US" b="0" i="0" u="none" baseline="0" dirty="0"/>
              <a:t>波</a:t>
            </a:r>
            <a:r>
              <a:rPr lang="zh-TW" b="0" i="0" u="none" baseline="0" dirty="0"/>
              <a:t>子</a:t>
            </a:r>
          </a:p>
          <a:p>
            <a:pPr algn="l" rtl="0"/>
            <a:r>
              <a:rPr lang="zh-TW" b="0" i="0" u="none" baseline="0" dirty="0"/>
              <a:t>抓子</a:t>
            </a:r>
          </a:p>
          <a:p>
            <a:pPr algn="l" rtl="0"/>
            <a:r>
              <a:rPr lang="zh-TW" b="0" i="0" u="none" baseline="0" dirty="0"/>
              <a:t>蠟筆</a:t>
            </a:r>
          </a:p>
          <a:p>
            <a:pPr algn="l" rtl="0"/>
            <a:r>
              <a:rPr lang="zh-TW" altLang="en-US" b="0" i="0" u="none" baseline="0" dirty="0"/>
              <a:t>筆蕊</a:t>
            </a:r>
            <a:r>
              <a:rPr lang="zh-TW" b="0" i="0" u="none" baseline="0" dirty="0"/>
              <a:t>電池</a:t>
            </a:r>
            <a:endParaRPr lang="en-US" altLang="zh-TW" b="0" i="0" u="none" baseline="0" dirty="0"/>
          </a:p>
          <a:p>
            <a:pPr algn="l" rtl="0"/>
            <a:r>
              <a:rPr lang="zh-TW" altLang="en-US" b="0" i="0" u="none" baseline="0" dirty="0"/>
              <a:t>鈕型電池</a:t>
            </a:r>
            <a:r>
              <a:rPr lang="zh-TW" b="0" i="0" u="none" baseline="0" dirty="0"/>
              <a:t> </a:t>
            </a:r>
          </a:p>
          <a:p>
            <a:pPr marL="0" indent="0" algn="l" rtl="0">
              <a:buNone/>
            </a:pPr>
            <a:endParaRPr lang="zh-TW" dirty="0"/>
          </a:p>
          <a:p>
            <a:endParaRPr lang="zh-TW" dirty="0"/>
          </a:p>
          <a:p>
            <a:endParaRPr lang="zh-TW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7FDB67-E6C9-4795-A27A-5A76C41A38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438400"/>
            <a:ext cx="4648200" cy="35924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81888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有關小孩一些鮮為人知的風險</a:t>
            </a:r>
            <a:endParaRPr lang="zh-TW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445070"/>
            <a:ext cx="4267200" cy="457473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/>
              <a:t> </a:t>
            </a:r>
            <a:r>
              <a:rPr lang="en-US" sz="2300" dirty="0" err="1">
                <a:solidFill>
                  <a:srgbClr val="000000"/>
                </a:solidFill>
                <a:latin typeface="PMingLiU"/>
              </a:rPr>
              <a:t>小型電子設備內可能裝有功能強大如鈕扣般大小的鈕扣電池</a:t>
            </a:r>
            <a:r>
              <a:rPr lang="zh-TW" altLang="en-US" sz="2300" dirty="0">
                <a:solidFill>
                  <a:srgbClr val="000000"/>
                </a:solidFill>
                <a:latin typeface="PMingLiU"/>
              </a:rPr>
              <a:t>。</a:t>
            </a:r>
            <a:r>
              <a:rPr lang="en-US" sz="2300" dirty="0" err="1">
                <a:solidFill>
                  <a:srgbClr val="000000"/>
                </a:solidFill>
                <a:latin typeface="PMingLiU"/>
              </a:rPr>
              <a:t>吞下這些電池可能會卞在喉嚨中</a:t>
            </a:r>
            <a:r>
              <a:rPr lang="en-US" sz="2300" dirty="0">
                <a:solidFill>
                  <a:srgbClr val="000000"/>
                </a:solidFill>
                <a:latin typeface="PMingLiU"/>
              </a:rPr>
              <a:t>, </a:t>
            </a:r>
            <a:r>
              <a:rPr lang="en-US" sz="2300" dirty="0" err="1">
                <a:solidFill>
                  <a:srgbClr val="000000"/>
                </a:solidFill>
                <a:latin typeface="PMingLiU"/>
              </a:rPr>
              <a:t>並導致嚴重的灼傷或死亡</a:t>
            </a:r>
            <a:r>
              <a:rPr lang="en-US" sz="2300" dirty="0">
                <a:solidFill>
                  <a:srgbClr val="000000"/>
                </a:solidFill>
                <a:latin typeface="PMingLiU"/>
              </a:rPr>
              <a:t>。</a:t>
            </a:r>
          </a:p>
          <a:p>
            <a:pPr marL="0" indent="0">
              <a:buNone/>
            </a:pPr>
            <a:endParaRPr lang="en-US" sz="2300" dirty="0">
              <a:solidFill>
                <a:srgbClr val="000000"/>
              </a:solidFill>
              <a:latin typeface="PMingLiU"/>
            </a:endParaRP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300" dirty="0">
                <a:solidFill>
                  <a:srgbClr val="222222"/>
                </a:solidFill>
                <a:highlight>
                  <a:srgbClr val="A9A9A9"/>
                </a:highlight>
                <a:latin typeface="PMingLiU"/>
                <a:ea typeface="MS Mincho"/>
                <a:cs typeface="Times New Roman" panose="02020603050405020304" pitchFamily="18" charset="0"/>
              </a:rPr>
              <a:t>1</a:t>
            </a:r>
            <a:r>
              <a:rPr lang="en-US" sz="2300" dirty="0">
                <a:solidFill>
                  <a:srgbClr val="222222"/>
                </a:solidFill>
                <a:latin typeface="PMingLiU"/>
                <a:ea typeface="PMingLiU"/>
                <a:cs typeface="MS Mincho"/>
              </a:rPr>
              <a:t> </a:t>
            </a:r>
            <a:r>
              <a:rPr lang="zh-TW" altLang="en-US" sz="2300" dirty="0">
                <a:solidFill>
                  <a:srgbClr val="222222"/>
                </a:solidFill>
                <a:latin typeface="PMingLiU"/>
                <a:ea typeface="PMingLiU"/>
                <a:cs typeface="MS Mincho"/>
              </a:rPr>
              <a:t>如裝有鈕扣電池設備的零件不安全</a:t>
            </a:r>
            <a:r>
              <a:rPr lang="en-US" sz="2300" dirty="0">
                <a:solidFill>
                  <a:srgbClr val="222222"/>
                </a:solidFill>
                <a:latin typeface="PMingLiU"/>
                <a:ea typeface="PMingLiU"/>
                <a:cs typeface="MS Mincho"/>
              </a:rPr>
              <a:t>,</a:t>
            </a:r>
            <a:r>
              <a:rPr lang="zh-TW" altLang="en-US" sz="2300" dirty="0">
                <a:solidFill>
                  <a:srgbClr val="222222"/>
                </a:solidFill>
                <a:latin typeface="PMingLiU"/>
                <a:ea typeface="PMingLiU"/>
                <a:cs typeface="MS Mincho"/>
              </a:rPr>
              <a:t>請把它保存在遙不可及的地方，並將</a:t>
            </a:r>
            <a:r>
              <a:rPr lang="zh-TW" altLang="en-US" sz="2300" dirty="0">
                <a:solidFill>
                  <a:srgbClr val="222222"/>
                </a:solidFill>
                <a:latin typeface="PMingLiU"/>
                <a:ea typeface="Malgun Gothic" panose="020B0503020000020004" pitchFamily="34" charset="-127"/>
                <a:cs typeface="Malgun Gothic" panose="020B0503020000020004" pitchFamily="34" charset="-127"/>
              </a:rPr>
              <a:t>脫</a:t>
            </a:r>
            <a:r>
              <a:rPr lang="zh-TW" altLang="en-US" sz="2300" dirty="0">
                <a:solidFill>
                  <a:srgbClr val="222222"/>
                </a:solidFill>
                <a:latin typeface="PMingLiU"/>
                <a:ea typeface="MS Mincho"/>
                <a:cs typeface="MS Mincho"/>
              </a:rPr>
              <a:t>落的電池鎖好。</a:t>
            </a:r>
            <a:endParaRPr lang="en-US" sz="2300" dirty="0">
              <a:latin typeface="PMingLiU"/>
              <a:ea typeface="PMingLiU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300" dirty="0">
                <a:solidFill>
                  <a:srgbClr val="222222"/>
                </a:solidFill>
                <a:highlight>
                  <a:srgbClr val="A9A9A9"/>
                </a:highlight>
                <a:latin typeface="PMingLiU"/>
                <a:ea typeface="MS Mincho"/>
                <a:cs typeface="Times New Roman" panose="02020603050405020304" pitchFamily="18" charset="0"/>
              </a:rPr>
              <a:t>2</a:t>
            </a:r>
            <a:r>
              <a:rPr lang="zh-TW" altLang="en-US" sz="2300" dirty="0">
                <a:solidFill>
                  <a:srgbClr val="222222"/>
                </a:solidFill>
                <a:latin typeface="PMingLiU"/>
                <a:ea typeface="MS Mincho"/>
                <a:cs typeface="MS Mincho"/>
              </a:rPr>
              <a:t>如果小孩</a:t>
            </a:r>
            <a:r>
              <a:rPr lang="zh-TW" altLang="en-US" sz="2300" dirty="0">
                <a:solidFill>
                  <a:srgbClr val="222222"/>
                </a:solidFill>
                <a:latin typeface="PMingLiU"/>
                <a:ea typeface="MS Gothic" panose="020B0609070205080204" pitchFamily="49" charset="-128"/>
                <a:cs typeface="MS Gothic" panose="020B0609070205080204" pitchFamily="49" charset="-128"/>
              </a:rPr>
              <a:t>吞</a:t>
            </a:r>
            <a:r>
              <a:rPr lang="zh-TW" altLang="en-US" sz="2300" dirty="0">
                <a:solidFill>
                  <a:srgbClr val="222222"/>
                </a:solidFill>
                <a:latin typeface="PMingLiU"/>
                <a:ea typeface="MS Mincho"/>
                <a:cs typeface="MS Mincho"/>
              </a:rPr>
              <a:t>下鈕扣電池，請立即前往急疹室。不要讓孩子吃喝，不要催吐。</a:t>
            </a:r>
            <a:endParaRPr lang="en-US" sz="2300" dirty="0">
              <a:latin typeface="PMingLiU"/>
              <a:ea typeface="PMingLiU"/>
              <a:cs typeface="Times New Roman" panose="02020603050405020304" pitchFamily="18" charset="0"/>
            </a:endParaRP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300" dirty="0">
                <a:solidFill>
                  <a:srgbClr val="000000"/>
                </a:solidFill>
                <a:highlight>
                  <a:srgbClr val="A9A9A9"/>
                </a:highlight>
                <a:latin typeface="PMingLiU"/>
                <a:ea typeface="PMingLiU"/>
                <a:cs typeface="Calibri" panose="020F0502020204030204" pitchFamily="34" charset="0"/>
              </a:rPr>
              <a:t>3</a:t>
            </a:r>
            <a:r>
              <a:rPr lang="en-US" sz="2300" dirty="0">
                <a:solidFill>
                  <a:srgbClr val="000000"/>
                </a:solidFill>
                <a:latin typeface="PMingLiU"/>
                <a:ea typeface="PMingLiU"/>
                <a:cs typeface="Calibri" panose="020F0502020204030204" pitchFamily="34" charset="0"/>
              </a:rPr>
              <a:t>與其他父母和照顧者共享此信息。</a:t>
            </a:r>
            <a:endParaRPr lang="en-US" sz="2300" dirty="0">
              <a:latin typeface="PMingLiU"/>
              <a:ea typeface="PMingLiU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17638"/>
            <a:ext cx="4648200" cy="4983162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zh-TW" altLang="en-US" dirty="0">
                <a:solidFill>
                  <a:srgbClr val="FF0000"/>
                </a:solidFill>
                <a:ea typeface="MS Mincho"/>
                <a:cs typeface="MS Mincho"/>
              </a:rPr>
              <a:t>鈕扣式</a:t>
            </a:r>
            <a:r>
              <a:rPr lang="zh-TW" altLang="en-US" dirty="0">
                <a:solidFill>
                  <a:srgbClr val="FF0000"/>
                </a:solidFill>
                <a:ea typeface="MS Gothic" panose="020B0609070205080204" pitchFamily="49" charset="-128"/>
                <a:cs typeface="MS Gothic" panose="020B0609070205080204" pitchFamily="49" charset="-128"/>
              </a:rPr>
              <a:t>鋰</a:t>
            </a:r>
            <a:r>
              <a:rPr lang="zh-TW" altLang="en-US" dirty="0">
                <a:solidFill>
                  <a:srgbClr val="FF0000"/>
                </a:solidFill>
                <a:ea typeface="MS Mincho"/>
                <a:cs typeface="MS Mincho"/>
              </a:rPr>
              <a:t>電池誤</a:t>
            </a:r>
            <a:r>
              <a:rPr lang="zh-TW" altLang="en-US" dirty="0">
                <a:solidFill>
                  <a:srgbClr val="FF0000"/>
                </a:solidFill>
                <a:ea typeface="MS Gothic" panose="020B0609070205080204" pitchFamily="49" charset="-128"/>
                <a:cs typeface="MS Gothic" panose="020B0609070205080204" pitchFamily="49" charset="-128"/>
              </a:rPr>
              <a:t>吞可能導致嚴重傷害。</a:t>
            </a:r>
            <a:endParaRPr lang="en-US" sz="2300" dirty="0">
              <a:solidFill>
                <a:srgbClr val="000000"/>
              </a:solidFill>
              <a:latin typeface="PMingLiU"/>
              <a:ea typeface="PMingLiU"/>
              <a:cs typeface="Calibri" panose="020F0502020204030204" pitchFamily="34" charset="0"/>
            </a:endParaRPr>
          </a:p>
          <a:p>
            <a:pPr marL="0" marR="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300" dirty="0">
                <a:solidFill>
                  <a:srgbClr val="000000"/>
                </a:solidFill>
                <a:latin typeface="PMingLiU"/>
                <a:ea typeface="PMingLiU"/>
                <a:cs typeface="Calibri" panose="020F0502020204030204" pitchFamily="34" charset="0"/>
              </a:rPr>
              <a:t>每年約有3200個關於吞下鈕扣電池的電話撥打致美國毒物控制中心。在這些個案中，發生在六歲以下的兒童差不多佔十分之六。</a:t>
            </a:r>
            <a:endParaRPr lang="en-US" sz="2300" dirty="0">
              <a:latin typeface="PMingLiU"/>
              <a:ea typeface="PMingLiU"/>
              <a:cs typeface="Times New Roman" panose="02020603050405020304" pitchFamily="18" charset="0"/>
            </a:endParaRPr>
          </a:p>
          <a:p>
            <a:pPr marL="0" marR="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300" dirty="0" err="1">
                <a:solidFill>
                  <a:srgbClr val="000000"/>
                </a:solidFill>
                <a:latin typeface="PMingLiU"/>
                <a:ea typeface="PMingLiU-ExtB" panose="02020500000000000000" pitchFamily="18" charset="-120"/>
                <a:cs typeface="Calibri" panose="020F0502020204030204" pitchFamily="34" charset="0"/>
              </a:rPr>
              <a:t>許多纖巧，時尚的電子設備都有易於打開的鈕扣電池盒，大多數父母都不知道會度至危險</a:t>
            </a:r>
            <a:r>
              <a:rPr lang="en-US" sz="2300" dirty="0">
                <a:solidFill>
                  <a:srgbClr val="000000"/>
                </a:solidFill>
                <a:latin typeface="PMingLiU"/>
                <a:ea typeface="PMingLiU-ExtB" panose="02020500000000000000" pitchFamily="18" charset="-120"/>
                <a:cs typeface="Calibri" panose="020F0502020204030204" pitchFamily="34" charset="0"/>
              </a:rPr>
              <a:t>。</a:t>
            </a:r>
            <a:endParaRPr lang="en-US" sz="2300" dirty="0">
              <a:solidFill>
                <a:srgbClr val="000000"/>
              </a:solidFill>
              <a:latin typeface="PMingLiU"/>
              <a:ea typeface="PMingLiU"/>
              <a:cs typeface="Calibri" panose="020F0502020204030204" pitchFamily="34" charset="0"/>
            </a:endParaRPr>
          </a:p>
          <a:p>
            <a:pPr marL="0" marR="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300" dirty="0">
                <a:solidFill>
                  <a:srgbClr val="000000"/>
                </a:solidFill>
                <a:latin typeface="PMingLiU"/>
                <a:ea typeface="PMingLiU"/>
                <a:cs typeface="Calibri" panose="020F0502020204030204" pitchFamily="34" charset="0"/>
              </a:rPr>
              <a:t>如果小孩吞下鈕扣電池，其症狀可能類似於其他疾病，如咳嗽，流口水和不適。孩子們通常可以在喉嚨中含有鈕扣電池時仍可呼吸，使問題難以發現。</a:t>
            </a:r>
            <a:endParaRPr lang="en-US" sz="2300" dirty="0">
              <a:latin typeface="PMingLiU"/>
              <a:ea typeface="PMingLiU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</a:rPr>
              <a:t>全國電池攝入熱線：</a:t>
            </a:r>
            <a:r>
              <a:rPr lang="en-US" dirty="0">
                <a:solidFill>
                  <a:srgbClr val="FF0000"/>
                </a:solidFill>
              </a:rPr>
              <a:t>1-800-498-8666</a:t>
            </a:r>
            <a:endParaRPr 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TW" dirty="0"/>
          </a:p>
          <a:p>
            <a:pPr marL="0" indent="0">
              <a:buNone/>
            </a:pPr>
            <a:endParaRPr lang="zh-TW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800600"/>
            <a:ext cx="2895600" cy="14743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89389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zh-TW" b="0" i="0" u="none" baseline="0" dirty="0"/>
              <a:t>窒息和被勒危害</a:t>
            </a:r>
            <a:endParaRPr lang="zh-TW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/>
            <a:r>
              <a:rPr lang="zh-TW" b="0" i="0" u="none" baseline="0" dirty="0"/>
              <a:t>氣球</a:t>
            </a:r>
          </a:p>
          <a:p>
            <a:pPr algn="l" rtl="0"/>
            <a:r>
              <a:rPr lang="zh-TW" b="0" i="0" u="none" baseline="0" dirty="0"/>
              <a:t>塑膠袋</a:t>
            </a:r>
          </a:p>
          <a:p>
            <a:pPr algn="l" rtl="0"/>
            <a:r>
              <a:rPr lang="zh-TW" b="0" i="0" u="none" baseline="0" dirty="0"/>
              <a:t>一次性手套</a:t>
            </a:r>
          </a:p>
          <a:p>
            <a:pPr algn="l" rtl="0"/>
            <a:r>
              <a:rPr lang="zh-TW" b="0" i="0" u="none" baseline="0" dirty="0"/>
              <a:t>沒有氣孔的玩具箱</a:t>
            </a:r>
          </a:p>
          <a:p>
            <a:pPr algn="l" rtl="0"/>
            <a:r>
              <a:rPr lang="zh-TW" b="0" i="0" u="none" baseline="0" dirty="0"/>
              <a:t>百葉窗和窗簾的拉繩</a:t>
            </a:r>
          </a:p>
          <a:p>
            <a:pPr algn="l" rtl="0"/>
            <a:r>
              <a:rPr lang="zh-TW" b="0" i="0" u="none" baseline="0" dirty="0"/>
              <a:t>繩索和細繩</a:t>
            </a:r>
          </a:p>
          <a:p>
            <a:pPr marL="0" indent="0" algn="l" rtl="0">
              <a:buNone/>
            </a:pPr>
            <a:endParaRPr lang="zh-TW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 rtl="0">
              <a:buFont typeface="Wingdings" panose="05000000000000000000" pitchFamily="2" charset="2"/>
              <a:buChar char="v"/>
            </a:pPr>
            <a:r>
              <a:rPr lang="zh-TW" b="0" i="0" u="none" baseline="0">
                <a:solidFill>
                  <a:srgbClr val="D90F81"/>
                </a:solidFill>
              </a:rPr>
              <a:t>切勿將嬰兒床放在窗戶附近。</a:t>
            </a:r>
            <a:endParaRPr lang="zh-TW" dirty="0">
              <a:solidFill>
                <a:srgbClr val="D90F81"/>
              </a:solidFill>
            </a:endParaRPr>
          </a:p>
          <a:p>
            <a:pPr algn="l" rtl="0">
              <a:buFont typeface="Wingdings" panose="05000000000000000000" pitchFamily="2" charset="2"/>
              <a:buChar char="v"/>
            </a:pPr>
            <a:r>
              <a:rPr lang="zh-TW" b="0" i="0" u="none" baseline="0">
                <a:solidFill>
                  <a:srgbClr val="D90F81"/>
                </a:solidFill>
              </a:rPr>
              <a:t>不要將毯子搭在嬰兒床欄杆上或將懸掛玩具掛在嬰兒床上。 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zh-TW" b="0" i="0" u="none" baseline="0">
                <a:solidFill>
                  <a:srgbClr val="D90F81"/>
                </a:solidFill>
              </a:rPr>
              <a:t>使用CSPC核准的嬰兒床和遊戲床。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67768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zh-TW" b="0" i="0" u="none" baseline="0" dirty="0"/>
              <a:t>跌倒</a:t>
            </a:r>
            <a:endParaRPr lang="zh-T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zh-TW" b="0" i="0" u="none" baseline="0"/>
              <a:t>跌倒是托兒環境中最常見的受傷原因。 </a:t>
            </a:r>
          </a:p>
          <a:p>
            <a:pPr algn="l" rtl="0"/>
            <a:r>
              <a:rPr lang="zh-TW" b="0" i="0" u="none" baseline="0"/>
              <a:t>它們是需要醫療護理的最常見受傷。 </a:t>
            </a:r>
            <a:endParaRPr lang="zh-TW" dirty="0"/>
          </a:p>
          <a:p>
            <a:pPr algn="l" rtl="0"/>
            <a:r>
              <a:rPr lang="zh-TW" b="0" i="0" u="none" baseline="0"/>
              <a:t>各種年齡的孩子都會跌倒。</a:t>
            </a:r>
          </a:p>
          <a:p>
            <a:pPr algn="l" rtl="0"/>
            <a:r>
              <a:rPr lang="zh-TW" b="0" i="0" u="none" baseline="0"/>
              <a:t>防止跌倒是對安全環境的最大挑戰。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98250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zh-TW" b="0" i="0" u="none" baseline="0" dirty="0"/>
              <a:t>降低跌倒風險：設備</a:t>
            </a:r>
            <a:endParaRPr lang="zh-TW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zh-TW" b="0" i="0" u="none" baseline="0"/>
              <a:t>確保設備維修良好，檢查安全性及是否適合孩子發育。</a:t>
            </a:r>
          </a:p>
          <a:p>
            <a:pPr algn="l" rtl="0"/>
            <a:r>
              <a:rPr lang="zh-TW" b="0" i="0" u="none" baseline="0"/>
              <a:t>使用耐用、平衡、不會輕易翻倒的傢俱。</a:t>
            </a:r>
            <a:endParaRPr lang="zh-TW" dirty="0"/>
          </a:p>
          <a:p>
            <a:pPr algn="l" rtl="0"/>
            <a:r>
              <a:rPr lang="zh-TW" b="0" i="0" u="none" baseline="0"/>
              <a:t>將門安裝在樓梯的上下端。</a:t>
            </a:r>
          </a:p>
          <a:p>
            <a:endParaRPr lang="zh-T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25417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/>
          </a:bodyPr>
          <a:lstStyle/>
          <a:p>
            <a:pPr rtl="0"/>
            <a:r>
              <a:rPr lang="zh-TW" b="0" i="0" u="none" baseline="0"/>
              <a:t>降低跌倒風險：環境</a:t>
            </a:r>
            <a:endParaRPr lang="zh-TW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zh-TW" b="0" i="0" u="none" baseline="0"/>
              <a:t>安裝防護罩和安全鎖。</a:t>
            </a:r>
          </a:p>
          <a:p>
            <a:pPr algn="l" rtl="0"/>
            <a:r>
              <a:rPr lang="zh-TW" b="0" i="0" u="none" baseline="0"/>
              <a:t>撿起地板上的玩具和其他物體。</a:t>
            </a:r>
          </a:p>
          <a:p>
            <a:pPr algn="l" rtl="0"/>
            <a:r>
              <a:rPr lang="zh-TW" b="0" i="0" u="none" baseline="0"/>
              <a:t>立即清理溢出物。不要使用打滑的地板拋光劑。</a:t>
            </a:r>
          </a:p>
          <a:p>
            <a:pPr algn="l" rtl="0"/>
            <a:r>
              <a:rPr lang="zh-TW" b="0" i="0" u="none" baseline="0"/>
              <a:t>撤換鬆散和打滑的地毯。</a:t>
            </a:r>
          </a:p>
          <a:p>
            <a:pPr algn="l" rtl="0"/>
            <a:r>
              <a:rPr lang="zh-TW" b="0" i="0" u="none" baseline="0"/>
              <a:t>針對有特殊出行需求的兒童調整空間。</a:t>
            </a:r>
          </a:p>
          <a:p>
            <a:pPr algn="l" rtl="0"/>
            <a:r>
              <a:rPr lang="zh-TW" b="0" i="0" u="none" baseline="0"/>
              <a:t>保持安全和適合發育的遊樂場。 </a:t>
            </a:r>
            <a:endParaRPr lang="zh-T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6060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019" y="1295400"/>
            <a:ext cx="8226984" cy="49022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977" y="0"/>
            <a:ext cx="9178977" cy="1203960"/>
          </a:xfrm>
          <a:solidFill>
            <a:srgbClr val="8DC63F"/>
          </a:solidFill>
        </p:spPr>
        <p:txBody>
          <a:bodyPr/>
          <a:lstStyle/>
          <a:p>
            <a:pPr rtl="0"/>
            <a:r>
              <a:rPr lang="zh-TW" b="0" i="0" u="none" baseline="0"/>
              <a:t>出生到3個月大</a:t>
            </a:r>
            <a:endParaRPr lang="zh-TW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1905000"/>
            <a:ext cx="2895600" cy="40443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69708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zh-TW" b="0" i="0" u="none" baseline="0"/>
              <a:t>降低跌倒風險：監督</a:t>
            </a:r>
            <a:endParaRPr lang="zh-T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zh-TW" b="0" i="0" u="none" baseline="0"/>
              <a:t>不要讓孩子爬上傢俱。</a:t>
            </a:r>
          </a:p>
          <a:p>
            <a:pPr algn="l" rtl="0"/>
            <a:r>
              <a:rPr lang="zh-TW" b="0" i="0" u="none" baseline="0"/>
              <a:t>切勿將嬰兒或幼兒放在床上、尿布桌或其他離地面較高的地方無人照看。</a:t>
            </a:r>
          </a:p>
          <a:p>
            <a:pPr algn="l" rtl="0"/>
            <a:r>
              <a:rPr lang="zh-TW" b="0" i="0" u="none" baseline="0"/>
              <a:t>孩子可以跑的地方要有相應的安全規則。</a:t>
            </a:r>
          </a:p>
          <a:p>
            <a:pPr algn="l" rtl="0"/>
            <a:r>
              <a:rPr lang="zh-TW" b="0" i="0" u="none" baseline="0"/>
              <a:t>持續一貫地執行遊樂場安全規則（例如，不要跑上滑梯）。</a:t>
            </a:r>
            <a:endParaRPr lang="zh-T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53047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zh-TW" b="0" i="0" u="none" baseline="0" dirty="0"/>
              <a:t>中毒</a:t>
            </a:r>
            <a:endParaRPr lang="zh-TW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zh-TW" b="0" i="0" u="none" baseline="0" dirty="0"/>
              <a:t>家庭或托兒環境中及周圍的許多常見物品都會導致中毒。</a:t>
            </a:r>
          </a:p>
          <a:p>
            <a:pPr algn="l" rtl="0"/>
            <a:r>
              <a:rPr lang="zh-TW" b="0" i="0" u="none" baseline="0" dirty="0"/>
              <a:t>中毒可透過飲食、接觸皮膚、進入眼睛、呼吸煙霧、刺傷和動物及昆蟲叮咬導致。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34526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zh-TW" b="0" i="0" u="none" baseline="0" dirty="0"/>
              <a:t>中毒預防：環境</a:t>
            </a:r>
            <a:endParaRPr lang="zh-TW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zh-TW" b="0" i="0" u="none" baseline="0"/>
              <a:t>不要將任何可能導致兒童中毒的東西放在他們搆得著的地方。</a:t>
            </a:r>
          </a:p>
          <a:p>
            <a:pPr algn="l" rtl="0"/>
            <a:r>
              <a:rPr lang="zh-TW" b="0" i="0" u="none" baseline="0"/>
              <a:t>不要把錢包存放在兒童遊戲區。</a:t>
            </a:r>
          </a:p>
          <a:p>
            <a:pPr algn="l" rtl="0"/>
            <a:r>
              <a:rPr lang="zh-TW" b="0" i="0" u="none" baseline="0"/>
              <a:t>設立一個專區讓家人和訪客在短暫停留時存放錢包和背包。</a:t>
            </a:r>
          </a:p>
          <a:p>
            <a:pPr algn="l" rtl="0"/>
            <a:r>
              <a:rPr lang="zh-TW" b="0" i="0" u="none" baseline="0"/>
              <a:t>諮詢本地廢棄物管理機構，瞭解如何安全處置您不需要的危險/有毒物質。</a:t>
            </a:r>
            <a:endParaRPr lang="zh-T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36649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zh-TW" b="0" i="0" u="none" baseline="0" dirty="0"/>
              <a:t>中毒預防：實踐</a:t>
            </a:r>
            <a:endParaRPr lang="zh-T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zh-TW" b="0" i="0" u="none" baseline="0" dirty="0"/>
              <a:t>定期檢查托兒區的健康和安全危害。立即排除危險。</a:t>
            </a:r>
          </a:p>
          <a:p>
            <a:pPr algn="l" rtl="0"/>
            <a:r>
              <a:rPr lang="zh-TW" b="0" i="0" u="none" baseline="0" dirty="0"/>
              <a:t>隨時提供積極的監護。</a:t>
            </a:r>
          </a:p>
          <a:p>
            <a:pPr algn="l" rtl="0"/>
            <a:r>
              <a:rPr lang="zh-TW" b="0" i="0" u="none" baseline="0" dirty="0"/>
              <a:t>教導兒童和工作人員如何預防中毒。</a:t>
            </a:r>
            <a:endParaRPr lang="zh-TW" dirty="0"/>
          </a:p>
          <a:p>
            <a:pPr algn="l" rtl="0"/>
            <a:r>
              <a:rPr lang="zh-TW" b="0" i="0" u="none" baseline="0" dirty="0"/>
              <a:t>千萬不要把藥物稱為糖果。</a:t>
            </a:r>
          </a:p>
          <a:p>
            <a:pPr algn="l" rtl="0"/>
            <a:r>
              <a:rPr lang="zh-TW" b="0" i="0" u="none" baseline="0" dirty="0"/>
              <a:t>將中毒控制中心的號碼放在電話旁邊（800—222-1222）。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01578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zh-TW" b="0" i="0" u="none" baseline="0" dirty="0"/>
              <a:t>中毒危害</a:t>
            </a:r>
            <a:endParaRPr lang="zh-TW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zh-TW" b="0" i="0" u="none" baseline="0" dirty="0"/>
              <a:t>藥物（處方和非處方） </a:t>
            </a:r>
          </a:p>
          <a:p>
            <a:pPr algn="l" rtl="0"/>
            <a:r>
              <a:rPr lang="zh-TW" b="0" i="0" u="none" baseline="0" dirty="0"/>
              <a:t>化妝品 </a:t>
            </a:r>
            <a:endParaRPr lang="zh-TW" dirty="0"/>
          </a:p>
          <a:p>
            <a:pPr algn="l" rtl="0"/>
            <a:r>
              <a:rPr lang="zh-TW" b="0" i="0" u="none" baseline="0" dirty="0"/>
              <a:t>清潔、消毒和滅菌產品 </a:t>
            </a:r>
          </a:p>
          <a:p>
            <a:pPr algn="l" rtl="0"/>
            <a:r>
              <a:rPr lang="zh-TW" b="0" i="0" u="none" baseline="0" dirty="0"/>
              <a:t>美勞材料</a:t>
            </a:r>
          </a:p>
          <a:p>
            <a:pPr algn="l" rtl="0"/>
            <a:r>
              <a:rPr lang="zh-TW" b="0" i="0" u="none" baseline="0" dirty="0"/>
              <a:t>電池</a:t>
            </a:r>
          </a:p>
          <a:p>
            <a:endParaRPr lang="zh-TW" dirty="0"/>
          </a:p>
          <a:p>
            <a:endParaRPr lang="zh-TW" dirty="0"/>
          </a:p>
          <a:p>
            <a:endParaRPr lang="zh-TW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l" rtl="0"/>
            <a:r>
              <a:rPr lang="zh-TW" b="0" i="0" u="none" baseline="0">
                <a:solidFill>
                  <a:srgbClr val="003473"/>
                </a:solidFill>
              </a:rPr>
              <a:t>含鉛油漆、灰塵、土壤、管道固定裝置和陶器</a:t>
            </a:r>
          </a:p>
          <a:p>
            <a:pPr algn="l" rtl="0"/>
            <a:r>
              <a:rPr lang="zh-TW" b="0" i="0" u="none" baseline="0"/>
              <a:t>汽車產品</a:t>
            </a:r>
          </a:p>
          <a:p>
            <a:pPr algn="l" rtl="0"/>
            <a:r>
              <a:rPr lang="zh-TW" b="0" i="0" u="none" baseline="0"/>
              <a:t>園藝產品</a:t>
            </a:r>
          </a:p>
          <a:p>
            <a:pPr algn="l" rtl="0"/>
            <a:r>
              <a:rPr lang="zh-TW" b="0" i="0" u="none" baseline="0"/>
              <a:t>農藥</a:t>
            </a:r>
          </a:p>
          <a:p>
            <a:pPr algn="l" rtl="0"/>
            <a:r>
              <a:rPr lang="zh-TW" b="0" i="0" u="none" baseline="0"/>
              <a:t>某些植物和蘑菇</a:t>
            </a:r>
            <a:endParaRPr lang="zh-TW" dirty="0"/>
          </a:p>
          <a:p>
            <a:endParaRPr lang="zh-TW" dirty="0"/>
          </a:p>
          <a:p>
            <a:endParaRPr lang="zh-TW" dirty="0"/>
          </a:p>
          <a:p>
            <a:endParaRPr lang="zh-T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00822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C3B93-8213-42D2-8707-3AFBBE7C6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預防鉛中毒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9EA04-5E11-4A15-8993-B5878C477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5943600" cy="4449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</a:t>
            </a:r>
            <a:r>
              <a:rPr 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. 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鉛中毒的問題及情況</a:t>
            </a:r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buNone/>
            </a:pPr>
            <a:r>
              <a:rPr 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 </a:t>
            </a:r>
          </a:p>
          <a:p>
            <a:pPr marL="0" indent="0">
              <a:buNone/>
            </a:pPr>
            <a:r>
              <a:rPr 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2. 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減低年幼兒童接觸鉛的步驟</a:t>
            </a:r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buNone/>
            </a:pPr>
            <a:r>
              <a:rPr 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 </a:t>
            </a:r>
          </a:p>
          <a:p>
            <a:pPr marL="0" indent="0">
              <a:buNone/>
            </a:pPr>
            <a:r>
              <a:rPr 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3. 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學習如何檢查鉛毒</a:t>
            </a:r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buNone/>
            </a:pPr>
            <a:r>
              <a:rPr 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 </a:t>
            </a:r>
          </a:p>
          <a:p>
            <a:pPr marL="0" indent="0">
              <a:buNone/>
            </a:pPr>
            <a:r>
              <a:rPr 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4. 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與托兒的家庭分享資訊及鼓</a:t>
            </a:r>
            <a:endParaRPr lang="en-US" altLang="zh-TW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    勵家長安排孩子做鉛毒檢測</a:t>
            </a:r>
            <a:endParaRPr lang="en-US" altLang="zh-TW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endParaRPr lang="en-US" dirty="0"/>
          </a:p>
        </p:txBody>
      </p:sp>
      <p:pic>
        <p:nvPicPr>
          <p:cNvPr id="4" name="Picture 4" descr="graphics 002">
            <a:extLst>
              <a:ext uri="{FF2B5EF4-FFF2-40B4-BE49-F238E27FC236}">
                <a16:creationId xmlns:a16="http://schemas.microsoft.com/office/drawing/2014/main" id="{ACDFD628-0317-40AE-ADF8-F97D8FD25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976" y="1646237"/>
            <a:ext cx="1971774" cy="461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0360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5D282-543F-45B7-948E-5D739AAE5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為什麼鉛中毒是個問題？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CA220-985E-4FFC-802B-429CAB681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79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zh-TW" altLang="en-US" dirty="0"/>
              <a:t>鉛中毒是最常見和可預防的環境危害之一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zh-TW" altLang="en-US" dirty="0"/>
              <a:t>加州</a:t>
            </a:r>
            <a:r>
              <a:rPr lang="en-US" dirty="0"/>
              <a:t>6</a:t>
            </a:r>
            <a:r>
              <a:rPr lang="zh-TW" altLang="en-US" dirty="0"/>
              <a:t>歲以下兒童中，約有</a:t>
            </a:r>
            <a:r>
              <a:rPr lang="en-US" dirty="0"/>
              <a:t>1/100</a:t>
            </a:r>
            <a:r>
              <a:rPr lang="zh-TW" altLang="en-US" dirty="0"/>
              <a:t>兒童血液中的含鉛水平較高（</a:t>
            </a:r>
            <a:r>
              <a:rPr lang="en-US" dirty="0"/>
              <a:t>CDPH 2015</a:t>
            </a:r>
            <a:r>
              <a:rPr lang="zh-TW" altLang="en-US" dirty="0"/>
              <a:t>年）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zh-TW" altLang="en-US" dirty="0"/>
              <a:t>年幼兒童更容易受到鉛中毒的影響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078" y="4191000"/>
            <a:ext cx="2677843" cy="179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123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2EE55-5BE6-456F-A3A3-E59B92F24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為什麼年幼兒童有風險？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1F640-6985-41F8-84BE-35C2DDA3B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兒童常用手和嘴巴探索環境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zh-TW" altLang="en-US" dirty="0"/>
              <a:t>他們常在可能有含鉛的地板和地上玩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zh-TW" altLang="en-US" dirty="0"/>
              <a:t>兒童比成人較容易吸進更多的鉛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20621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9C442-330F-434F-AAD6-7031A216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鉛對健康有什麼影響？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237CE-D05F-4C30-8A81-679E98322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zh-TW" altLang="en-US" dirty="0"/>
              <a:t>鉛會影響兒童的學習、行為和身體發育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zh-TW" altLang="en-US" dirty="0"/>
              <a:t>貧血和鉛中毒可能同時發生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4" descr="graphics 030">
            <a:extLst>
              <a:ext uri="{FF2B5EF4-FFF2-40B4-BE49-F238E27FC236}">
                <a16:creationId xmlns:a16="http://schemas.microsoft.com/office/drawing/2014/main" id="{008C3D19-BC41-4D35-857C-499D3C982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827" y="3429000"/>
            <a:ext cx="3266223" cy="254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32540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926E9-5761-46C5-88AA-CFF019411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我怎麼知道</a:t>
            </a:r>
            <a:r>
              <a:rPr lang="zh-TW" altLang="en-US" b="1" dirty="0">
                <a:latin typeface="PMingLiU" panose="02020500000000000000" pitchFamily="18" charset="-120"/>
                <a:ea typeface="PMingLiU" panose="02020500000000000000" pitchFamily="18" charset="-120"/>
              </a:rPr>
              <a:t>兒童有</a:t>
            </a:r>
            <a:r>
              <a:rPr lang="zh-TW" altLang="en-US" b="1" dirty="0"/>
              <a:t>鉛中毒？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CC49D-DF41-4A69-8BA6-DD1595625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大多數鉛中毒的孩子看起來或所表現出來的都沒異樣。 檢測是唯一可知道</a:t>
            </a:r>
            <a:r>
              <a:rPr lang="zh-TW" altLang="en-US" b="1" dirty="0">
                <a:latin typeface="PMingLiU" panose="02020500000000000000" pitchFamily="18" charset="-120"/>
                <a:ea typeface="PMingLiU" panose="02020500000000000000" pitchFamily="18" charset="-120"/>
              </a:rPr>
              <a:t>是否有鉛中毒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的情形。</a:t>
            </a:r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buNone/>
            </a:pPr>
            <a:r>
              <a:rPr lang="en-US" sz="1600" dirty="0">
                <a:latin typeface="PMingLiU" panose="02020500000000000000" pitchFamily="18" charset="-120"/>
                <a:ea typeface="PMingLiU" panose="02020500000000000000" pitchFamily="18" charset="-120"/>
              </a:rPr>
              <a:t> </a:t>
            </a:r>
          </a:p>
          <a:p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醫護人員應在</a:t>
            </a:r>
            <a:r>
              <a:rPr 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6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歲之前的每次兒童檢查中，評估兒童暴露鉛的風險</a:t>
            </a:r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buNone/>
            </a:pPr>
            <a:r>
              <a:rPr lang="en-US" sz="1600" dirty="0">
                <a:latin typeface="PMingLiU" panose="02020500000000000000" pitchFamily="18" charset="-120"/>
                <a:ea typeface="PMingLiU" panose="02020500000000000000" pitchFamily="18" charset="-120"/>
              </a:rPr>
              <a:t> </a:t>
            </a:r>
          </a:p>
          <a:p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有風險因素的兒童應進行血液鉛水平 （</a:t>
            </a:r>
            <a:r>
              <a:rPr 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BLL :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Blood Lead Level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）測試</a:t>
            </a:r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buNone/>
            </a:pPr>
            <a:r>
              <a:rPr lang="en-US" sz="1600" dirty="0">
                <a:latin typeface="PMingLiU" panose="02020500000000000000" pitchFamily="18" charset="-120"/>
                <a:ea typeface="PMingLiU" panose="02020500000000000000" pitchFamily="18" charset="-120"/>
              </a:rPr>
              <a:t> </a:t>
            </a:r>
          </a:p>
          <a:p>
            <a:pPr>
              <a:lnSpc>
                <a:spcPct val="110000"/>
              </a:lnSpc>
            </a:pP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在公共資助的低收入兒童項目（如</a:t>
            </a:r>
            <a:r>
              <a:rPr 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Head Start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Medi-Cal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、兒童健康和殘疾項目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(</a:t>
            </a:r>
            <a:r>
              <a:rPr 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CHDP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和</a:t>
            </a:r>
            <a:r>
              <a:rPr 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WIC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）中的兒童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,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在</a:t>
            </a:r>
            <a:r>
              <a:rPr 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12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和</a:t>
            </a:r>
            <a:r>
              <a:rPr 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24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個月時必須接受血液鉛水平（</a:t>
            </a:r>
            <a:r>
              <a:rPr 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BLL 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)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測試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813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019" y="1295400"/>
            <a:ext cx="8226984" cy="49022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977" y="0"/>
            <a:ext cx="9178977" cy="1203960"/>
          </a:xfrm>
          <a:solidFill>
            <a:srgbClr val="8DC63F"/>
          </a:solidFill>
        </p:spPr>
        <p:txBody>
          <a:bodyPr/>
          <a:lstStyle/>
          <a:p>
            <a:pPr rtl="0"/>
            <a:r>
              <a:rPr lang="zh-TW" b="0" i="0" u="none" baseline="0"/>
              <a:t>出生到3個月大</a:t>
            </a:r>
            <a:endParaRPr lang="zh-T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57444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118935" cy="572632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0AC7D1-6D91-4A62-A02A-1132C83A3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565B4-D430-4FE5-AB18-5AF8F2160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0AC5-0183-4F04-BB67-F29CADF2776D}" type="slidenum">
              <a:rPr lang="en-US" smtClean="0"/>
              <a:t>70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6223" y="6356351"/>
            <a:ext cx="3881727" cy="365125"/>
          </a:xfrm>
        </p:spPr>
        <p:txBody>
          <a:bodyPr/>
          <a:lstStyle/>
          <a:p>
            <a:r>
              <a:rPr lang="en-US"/>
              <a:t>Chinese LPP translation by Chinatown Public Health Center, SFDPH 6/30/2020  </a:t>
            </a:r>
            <a:r>
              <a:rPr lang="zh-TW" altLang="en-US"/>
              <a:t>華埠公共衛生局保健教育部 翻譯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838219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9A93C-806C-4200-BB5D-756970C4E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鉛的可能來源是什麼</a:t>
            </a:r>
            <a:r>
              <a:rPr lang="en-US" altLang="zh-TW" b="1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4701F-5E61-4E18-B721-960190A1B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1978</a:t>
            </a:r>
            <a:r>
              <a:rPr lang="zh-TW" altLang="en-US" dirty="0"/>
              <a:t>年以前建造房屋中的含鉛的油漆</a:t>
            </a:r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r>
              <a:rPr lang="zh-TW" altLang="en-US" dirty="0"/>
              <a:t>在</a:t>
            </a:r>
            <a:r>
              <a:rPr lang="en-US" dirty="0"/>
              <a:t>1978</a:t>
            </a:r>
            <a:r>
              <a:rPr lang="zh-TW" altLang="en-US" dirty="0"/>
              <a:t>年以前建造的房屋中，會剝落、開裂、碎裂或產生灰塵的油漆</a:t>
            </a:r>
            <a:endParaRPr lang="en-US" dirty="0"/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r>
              <a:rPr lang="zh-TW" altLang="en-US" dirty="0"/>
              <a:t>塑料造的迷你百葉窗</a:t>
            </a:r>
            <a:endParaRPr lang="en-US" dirty="0"/>
          </a:p>
          <a:p>
            <a:pPr marL="0" indent="0">
              <a:buNone/>
            </a:pPr>
            <a:endParaRPr lang="en-US" sz="1600" dirty="0"/>
          </a:p>
          <a:p>
            <a:r>
              <a:rPr lang="zh-TW" altLang="en-US" dirty="0"/>
              <a:t>土壤表面、老舊人造草坪、橡膠覆蓋物、人工製造物品的表面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16482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19D5F-A434-4211-A851-258BEC493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鉛的可能來源 </a:t>
            </a:r>
            <a:r>
              <a:rPr lang="en-US" altLang="zh-TW" b="1" dirty="0"/>
              <a:t>(</a:t>
            </a:r>
            <a:r>
              <a:rPr lang="zh-TW" altLang="en-US" b="1" dirty="0"/>
              <a:t>續</a:t>
            </a:r>
            <a:r>
              <a:rPr lang="en-US" altLang="zh-TW" b="1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52A55-7C44-4F1B-A781-C714D4CF6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水井或水喉管中含有鉛</a:t>
            </a:r>
            <a:endParaRPr lang="en-US" dirty="0"/>
          </a:p>
          <a:p>
            <a:pPr marL="0" indent="0">
              <a:buNone/>
            </a:pPr>
            <a:endParaRPr lang="en-US" sz="1600" dirty="0"/>
          </a:p>
          <a:p>
            <a:r>
              <a:rPr lang="zh-TW" altLang="en-US" dirty="0"/>
              <a:t>玩具，特別是舊的、上漆的、塑膠的、塑材料的</a:t>
            </a:r>
            <a:r>
              <a:rPr lang="en-US" altLang="zh-TW" dirty="0"/>
              <a:t>(Vinyl)</a:t>
            </a:r>
            <a:r>
              <a:rPr lang="zh-TW" altLang="en-US" dirty="0"/>
              <a:t>或進口的玩具</a:t>
            </a:r>
            <a:endParaRPr lang="en-US" dirty="0"/>
          </a:p>
          <a:p>
            <a:pPr marL="0" indent="0">
              <a:buNone/>
            </a:pPr>
            <a:endParaRPr lang="en-US" sz="1600" dirty="0"/>
          </a:p>
          <a:p>
            <a:r>
              <a:rPr lang="zh-TW" altLang="en-US" dirty="0"/>
              <a:t>一些進口食品，包括糖果、香料和調味品</a:t>
            </a:r>
            <a:endParaRPr lang="en-US" dirty="0"/>
          </a:p>
          <a:p>
            <a:endParaRPr lang="en-US" altLang="zh-TW" sz="1400" dirty="0"/>
          </a:p>
          <a:p>
            <a:r>
              <a:rPr lang="zh-TW" altLang="en-US" dirty="0"/>
              <a:t>一些居家藥品、化妝品和珠寶</a:t>
            </a:r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r>
              <a:rPr lang="zh-TW" altLang="en-US" dirty="0"/>
              <a:t>一些手工或進口陶器、盤子和水缸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04548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E3A11-5066-413E-99E0-6D48CAA87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鉛的可能來源 </a:t>
            </a:r>
            <a:r>
              <a:rPr lang="en-US" altLang="zh-TW" b="1" dirty="0"/>
              <a:t>(</a:t>
            </a:r>
            <a:r>
              <a:rPr lang="zh-TW" altLang="en-US" b="1" dirty="0"/>
              <a:t>續</a:t>
            </a:r>
            <a:r>
              <a:rPr lang="en-US" altLang="zh-TW" b="1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46C2F-6CBF-4BDB-A44D-2E286BF91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有些父母可能在工作中接觸到鉛，並沾染到衣服和鞋子並帶回家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zh-TW" altLang="en-US" dirty="0"/>
              <a:t>一些愛好，如製作釉彩玻璃（鉛焊接）、狩獵或射擊場（鉛子彈）、釣魚（鉛錘）</a:t>
            </a:r>
            <a:endParaRPr lang="en-US" dirty="0"/>
          </a:p>
          <a:p>
            <a:endParaRPr lang="en-US" dirty="0"/>
          </a:p>
          <a:p>
            <a:r>
              <a:rPr lang="zh-TW" altLang="en-US" dirty="0"/>
              <a:t>在繁忙的高速公路和一些工廠附近的房屋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2734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4799D-A416-43D7-BB50-549218257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托兒者可以做些什麼？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B7724-B35A-4EDA-B800-236ED2778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教導家長鉛中毒的問題</a:t>
            </a:r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r>
              <a:rPr lang="zh-TW" altLang="en-US" dirty="0"/>
              <a:t>鼓勵父母讓孩子接受鉛的檢測</a:t>
            </a:r>
            <a:endParaRPr lang="en-US" dirty="0"/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r>
              <a:rPr lang="zh-TW" altLang="en-US" dirty="0"/>
              <a:t>鼓勵良好營養</a:t>
            </a:r>
            <a:endParaRPr lang="en-US" dirty="0"/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r>
              <a:rPr lang="zh-TW" altLang="en-US" dirty="0"/>
              <a:t>減少托兒所中的鉛接觸</a:t>
            </a:r>
            <a:endParaRPr lang="en-US" dirty="0"/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r>
              <a:rPr lang="zh-TW" altLang="en-US" dirty="0"/>
              <a:t>脫掉鞋子或把要在室內穿的鞋子擦乾淨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20584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657349" y="-476250"/>
            <a:ext cx="5829302" cy="754380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915903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B7DB5-1035-4DA3-9D05-856C5CFB4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減少環境中的鉛接觸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61DB0-625B-478D-8CAA-833580FAC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/>
              <a:t>定期清洗玩具，特別是經常會放進嘴裏的玩具和奶嘴</a:t>
            </a:r>
            <a:endParaRPr lang="en-US" dirty="0"/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r>
              <a:rPr lang="zh-TW" altLang="en-US" dirty="0"/>
              <a:t>檢查玩具、傢俱和設備是否有油漆碎屑</a:t>
            </a:r>
            <a:endParaRPr lang="en-US" dirty="0"/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r>
              <a:rPr lang="zh-TW" altLang="en-US" dirty="0"/>
              <a:t>不要使用物品、工具、舊玩具或進口玩具，除非你知道它們是無鉛的</a:t>
            </a:r>
            <a:endParaRPr lang="en-US" dirty="0"/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r>
              <a:rPr lang="zh-TW" altLang="en-US" dirty="0"/>
              <a:t>查看</a:t>
            </a:r>
            <a:r>
              <a:rPr lang="en-US" dirty="0"/>
              <a:t>CPSC</a:t>
            </a:r>
            <a:r>
              <a:rPr lang="zh-TW" altLang="en-US" dirty="0"/>
              <a:t>網址玩具召回：</a:t>
            </a:r>
            <a:r>
              <a:rPr lang="en-US" dirty="0">
                <a:hlinkClick r:id="rId2"/>
              </a:rPr>
              <a:t>www.CPSC.gov/recalls/</a:t>
            </a:r>
            <a:endParaRPr lang="en-US" dirty="0"/>
          </a:p>
          <a:p>
            <a:pPr marL="0" indent="0">
              <a:buNone/>
            </a:pPr>
            <a:r>
              <a:rPr lang="zh-TW" altLang="en-US" dirty="0"/>
              <a:t>   </a:t>
            </a:r>
            <a:r>
              <a:rPr lang="en-US" altLang="zh-TW" dirty="0"/>
              <a:t>(</a:t>
            </a:r>
            <a:r>
              <a:rPr lang="en-US" dirty="0"/>
              <a:t>CPSC</a:t>
            </a:r>
            <a:r>
              <a:rPr lang="zh-TW" altLang="en-US" dirty="0"/>
              <a:t>為美國消費品安全委員會簡稱 </a:t>
            </a:r>
            <a:r>
              <a:rPr lang="en-US" altLang="zh-TW" dirty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9741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1DFAB-6545-40FA-9B94-4A9EB5661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clean">
            <a:extLst>
              <a:ext uri="{FF2B5EF4-FFF2-40B4-BE49-F238E27FC236}">
                <a16:creationId xmlns:a16="http://schemas.microsoft.com/office/drawing/2014/main" id="{7D57E730-FDF8-462F-A9A6-B3EC570893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89145"/>
            <a:ext cx="566554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E1F5F4-B5EB-4E51-9484-A82126E2EF1F}"/>
              </a:ext>
            </a:extLst>
          </p:cNvPr>
          <p:cNvSpPr txBox="1"/>
          <p:nvPr/>
        </p:nvSpPr>
        <p:spPr>
          <a:xfrm>
            <a:off x="520026" y="547171"/>
            <a:ext cx="64141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/>
              <a:t>         減少環境中的鉛接觸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1421612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20F80-2558-4964-B41A-BC8C41267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減少環境中的鉛接觸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02E10-9F72-4BDA-8858-B1FD09694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3600" b="1" dirty="0"/>
              <a:t>每月檢查並解决鉛的來源</a:t>
            </a:r>
            <a:r>
              <a:rPr lang="en-US" dirty="0"/>
              <a:t>*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</a:t>
            </a:r>
            <a:r>
              <a:rPr lang="zh-TW" altLang="en-US" dirty="0"/>
              <a:t>鉛接觸的檢查表請查閱英文</a:t>
            </a:r>
            <a:r>
              <a:rPr lang="en-US" altLang="zh-TW" dirty="0"/>
              <a:t>LDD</a:t>
            </a:r>
            <a:r>
              <a:rPr lang="zh-TW" altLang="en-US" dirty="0"/>
              <a:t>講義最後一頁</a:t>
            </a:r>
            <a:endParaRPr lang="en-US" altLang="zh-TW" dirty="0"/>
          </a:p>
          <a:p>
            <a:endParaRPr lang="en-US" dirty="0"/>
          </a:p>
        </p:txBody>
      </p:sp>
      <p:pic>
        <p:nvPicPr>
          <p:cNvPr id="4" name="Picture 4" descr="graphics 018">
            <a:extLst>
              <a:ext uri="{FF2B5EF4-FFF2-40B4-BE49-F238E27FC236}">
                <a16:creationId xmlns:a16="http://schemas.microsoft.com/office/drawing/2014/main" id="{1656A7C4-8A2F-4FF6-9403-CE3229EF5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468" y="4440769"/>
            <a:ext cx="3745064" cy="173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4890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D35E8-0BA5-4AF0-9629-3317ED9A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自來水中的鉛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F683C-9C3D-495E-AB8D-D26F9BCF1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3600" b="1" dirty="0"/>
              <a:t>加州大部份的自來水是不含鉛，但唯一知道的方法是進行檢測</a:t>
            </a:r>
            <a:endParaRPr lang="en-US" sz="3600" b="1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zh-TW" altLang="en-US" dirty="0"/>
              <a:t>持牌托兒中心的建築物，若是在</a:t>
            </a:r>
            <a:r>
              <a:rPr lang="en-US" dirty="0"/>
              <a:t>2010</a:t>
            </a:r>
            <a:r>
              <a:rPr lang="zh-TW" altLang="en-US" dirty="0"/>
              <a:t>年之前建造的，必須在</a:t>
            </a:r>
            <a:r>
              <a:rPr lang="en-US" dirty="0"/>
              <a:t>2020</a:t>
            </a:r>
            <a:r>
              <a:rPr lang="zh-TW" altLang="en-US" dirty="0"/>
              <a:t>年</a:t>
            </a:r>
            <a:r>
              <a:rPr lang="en-US" dirty="0"/>
              <a:t>1</a:t>
            </a:r>
            <a:r>
              <a:rPr lang="zh-TW" altLang="en-US" dirty="0"/>
              <a:t>月</a:t>
            </a:r>
            <a:r>
              <a:rPr lang="en-US" dirty="0"/>
              <a:t>1</a:t>
            </a:r>
            <a:r>
              <a:rPr lang="zh-TW" altLang="en-US" dirty="0"/>
              <a:t>日至</a:t>
            </a:r>
            <a:r>
              <a:rPr lang="en-US" dirty="0"/>
              <a:t>2023</a:t>
            </a:r>
            <a:r>
              <a:rPr lang="zh-TW" altLang="en-US" dirty="0"/>
              <a:t>年</a:t>
            </a:r>
            <a:r>
              <a:rPr lang="en-US" dirty="0"/>
              <a:t>1</a:t>
            </a:r>
            <a:r>
              <a:rPr lang="zh-TW" altLang="en-US" dirty="0"/>
              <a:t>月</a:t>
            </a:r>
            <a:r>
              <a:rPr lang="en-US" dirty="0"/>
              <a:t>1</a:t>
            </a:r>
            <a:r>
              <a:rPr lang="zh-TW" altLang="en-US" dirty="0"/>
              <a:t>日期間以及此後每五年對其自來水進行鉛檢測，並且必須將檢測結果告知家長</a:t>
            </a:r>
            <a:endParaRPr lang="en-US" dirty="0"/>
          </a:p>
          <a:p>
            <a:pPr marL="0" indent="0">
              <a:buNone/>
            </a:pPr>
            <a:endParaRPr lang="en-US" sz="1600" dirty="0"/>
          </a:p>
          <a:p>
            <a:r>
              <a:rPr lang="zh-TW" altLang="en-US" dirty="0"/>
              <a:t>請與本地公共衛生部門或牌照局的工作人員聯絡，以獲取有關自來水測試的資訊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667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031" y="1219200"/>
            <a:ext cx="8765935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43000"/>
          </a:xfrm>
          <a:solidFill>
            <a:srgbClr val="8DC63F"/>
          </a:solidFill>
        </p:spPr>
        <p:txBody>
          <a:bodyPr/>
          <a:lstStyle/>
          <a:p>
            <a:pPr rtl="0"/>
            <a:r>
              <a:rPr lang="zh-TW" b="0" i="0" u="none" baseline="0"/>
              <a:t>4-6個月大</a:t>
            </a:r>
            <a:endParaRPr lang="zh-TW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1828800"/>
            <a:ext cx="3225064" cy="3962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297486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40373-7A50-45F7-9E18-570E0A55B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自來水中的鉛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D0067-2B92-4427-A30B-172AD4616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b="1" dirty="0">
                <a:latin typeface="PMingLiU" panose="02020500000000000000" pitchFamily="18" charset="-120"/>
                <a:ea typeface="PMingLiU" panose="02020500000000000000" pitchFamily="18" charset="-120"/>
              </a:rPr>
              <a:t>為了减低自來水中的潛在性的鉛：</a:t>
            </a:r>
            <a:endParaRPr lang="en-US" b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r>
              <a:rPr lang="zh-TW" altLang="en-US" dirty="0"/>
              <a:t>用自來水沖洗水管，一直到感覺水較冷為止（如果水龍頭已關閉</a:t>
            </a:r>
            <a:r>
              <a:rPr lang="en-US" dirty="0"/>
              <a:t>6</a:t>
            </a:r>
            <a:r>
              <a:rPr lang="zh-TW" altLang="en-US" dirty="0"/>
              <a:t>小時或以上，通常需要沖洗水管至少</a:t>
            </a:r>
            <a:r>
              <a:rPr lang="en-US" dirty="0"/>
              <a:t>30</a:t>
            </a:r>
            <a:r>
              <a:rPr lang="zh-TW" altLang="en-US" dirty="0"/>
              <a:t>秒到幾分鐘）</a:t>
            </a:r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r>
              <a:rPr lang="zh-TW" altLang="en-US" dirty="0"/>
              <a:t>使用冷的自來水來煮食、飲用和開嬰兒奶粉（如果是用奶粉替代母乳）</a:t>
            </a:r>
            <a:endParaRPr lang="en-US" altLang="zh-TW" dirty="0"/>
          </a:p>
          <a:p>
            <a:pPr marL="0" indent="0">
              <a:buNone/>
            </a:pPr>
            <a:endParaRPr lang="en-US" altLang="zh-TW" sz="1400" dirty="0"/>
          </a:p>
          <a:p>
            <a:r>
              <a:rPr lang="zh-TW" altLang="en-US" dirty="0"/>
              <a:t>如果使用濾水器，請確保使用有</a:t>
            </a:r>
            <a:r>
              <a:rPr lang="en-US" dirty="0"/>
              <a:t>NSF</a:t>
            </a:r>
            <a:r>
              <a:rPr lang="zh-TW" altLang="en-US" dirty="0"/>
              <a:t>認證的可去除鉛的濾水器。根據製造商的說明更換濾水器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72683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72B4F-3ADD-411F-BE85-C3B5D4C3A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鉛與營養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70D3F-0E2F-4E27-8107-6AFB89247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為兒童提供多種類的健康正餐食物及小食，特別是富含鐵質、鈣質和維他命</a:t>
            </a:r>
            <a:r>
              <a:rPr lang="en-US" dirty="0"/>
              <a:t>C</a:t>
            </a:r>
            <a:r>
              <a:rPr lang="zh-TW" altLang="en-US" dirty="0"/>
              <a:t>的食物</a:t>
            </a:r>
            <a:endParaRPr lang="en-US" dirty="0"/>
          </a:p>
          <a:p>
            <a:pPr marL="0" indent="0">
              <a:buNone/>
            </a:pPr>
            <a:endParaRPr lang="en-US" sz="1600" dirty="0"/>
          </a:p>
          <a:p>
            <a:r>
              <a:rPr lang="zh-TW" altLang="en-US" dirty="0"/>
              <a:t>更多營養方面的資訊可查閱單元三的營養課程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A29375A3-A666-40F6-9707-7542700A90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" t="9956" b="4071"/>
          <a:stretch>
            <a:fillRect/>
          </a:stretch>
        </p:blipFill>
        <p:spPr bwMode="auto">
          <a:xfrm>
            <a:off x="3028950" y="3746852"/>
            <a:ext cx="3170150" cy="192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67816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53095-410A-4E94-A062-3ABEA5577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油漆、修理或重新裝修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9C35B-0A4C-4082-A68D-3188F36D0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TW" altLang="en-US" b="1" dirty="0"/>
              <a:t>托兒環境的污染風險</a:t>
            </a:r>
            <a:endParaRPr lang="en-US" altLang="zh-TW" b="1" dirty="0"/>
          </a:p>
          <a:p>
            <a:pPr marL="0" indent="0">
              <a:buNone/>
            </a:pPr>
            <a:endParaRPr lang="en-US" altLang="zh-TW" b="1" dirty="0"/>
          </a:p>
          <a:p>
            <a:pPr>
              <a:buFont typeface="Wingdings" panose="05000000000000000000" pitchFamily="2" charset="2"/>
              <a:buChar char="q"/>
            </a:pPr>
            <a:r>
              <a:rPr lang="zh-TW" altLang="en-US" dirty="0"/>
              <a:t>是</a:t>
            </a:r>
            <a:r>
              <a:rPr lang="en-US" dirty="0"/>
              <a:t>1978</a:t>
            </a:r>
            <a:r>
              <a:rPr lang="zh-TW" altLang="en-US" dirty="0"/>
              <a:t>年以前建造的嗎？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zh-TW" altLang="en-US" dirty="0"/>
              <a:t>是否位於繁忙的交通附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近？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zh-TW" altLang="en-US" dirty="0"/>
              <a:t>是否靠近使用或生產鉛產品的工業區？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zh-TW" altLang="en-US" dirty="0"/>
              <a:t>有舊式的人造地面嗎？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BAEBEA-2DDD-467A-B402-BA51BC2365D9}"/>
              </a:ext>
            </a:extLst>
          </p:cNvPr>
          <p:cNvSpPr txBox="1"/>
          <p:nvPr/>
        </p:nvSpPr>
        <p:spPr>
          <a:xfrm>
            <a:off x="5181600" y="1905000"/>
            <a:ext cx="3810000" cy="2311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zh-TW" altLang="en-US" dirty="0"/>
              <a:t>*請注意：</a:t>
            </a:r>
            <a:r>
              <a:rPr lang="en-US" altLang="zh-TW" dirty="0"/>
              <a:t>EPA</a:t>
            </a:r>
            <a:r>
              <a:rPr lang="zh-TW" altLang="en-US" dirty="0"/>
              <a:t>環境保護局要求在</a:t>
            </a:r>
            <a:r>
              <a:rPr lang="en-US" dirty="0"/>
              <a:t>1978</a:t>
            </a:r>
            <a:r>
              <a:rPr lang="zh-TW" altLang="en-US" dirty="0"/>
              <a:t>年之前建造的托兒中心設施，須聘請有鉛安全認證的專業人員進行改造和維修</a:t>
            </a:r>
            <a:endParaRPr lang="en-US" dirty="0"/>
          </a:p>
          <a:p>
            <a:pPr marL="0" indent="0">
              <a:buNone/>
            </a:pPr>
            <a:r>
              <a:rPr lang="en-US" sz="1100" dirty="0"/>
              <a:t> </a:t>
            </a:r>
          </a:p>
          <a:p>
            <a:pPr marL="0" indent="0">
              <a:buNone/>
            </a:pPr>
            <a:r>
              <a:rPr lang="en-US" u="sng" dirty="0"/>
              <a:t>www.epa.gov/lead/renovation-repair-and-painting-program-operators-childcare-facilities</a:t>
            </a:r>
          </a:p>
        </p:txBody>
      </p:sp>
    </p:spTree>
    <p:extLst>
      <p:ext uri="{BB962C8B-B14F-4D97-AF65-F5344CB8AC3E}">
        <p14:creationId xmlns:p14="http://schemas.microsoft.com/office/powerpoint/2010/main" val="356004921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63BBC-758A-471D-9012-B883B2C0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鉛測試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B5433-8EE7-4601-BE19-0977FE3E0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en-US" dirty="0"/>
              <a:t>致電本地公共衛生部門兒童鉛中毒預防計劃，獲取檢測資訊 </a:t>
            </a:r>
            <a:r>
              <a:rPr lang="en-US" altLang="zh-TW" dirty="0"/>
              <a:t>(SFDPH Childhood Lead Poisoning Prevention Program)</a:t>
            </a:r>
            <a:endParaRPr lang="en-US" dirty="0"/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r>
              <a:rPr lang="zh-TW" altLang="en-US" dirty="0"/>
              <a:t>讓有認證的鉛檢測員對你的設施進行評估。有認證的評估員</a:t>
            </a:r>
            <a:r>
              <a:rPr lang="en-US" dirty="0"/>
              <a:t>/</a:t>
            </a:r>
            <a:r>
              <a:rPr lang="zh-TW" altLang="en-US" dirty="0"/>
              <a:t>檢測員名單可在</a:t>
            </a:r>
            <a:r>
              <a:rPr lang="en-US" dirty="0"/>
              <a:t>CDPH</a:t>
            </a:r>
            <a:r>
              <a:rPr lang="zh-TW" altLang="en-US" dirty="0"/>
              <a:t>網站上查閱</a:t>
            </a:r>
            <a:r>
              <a:rPr lang="en-US" u="sng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https://www.cdph.ca.gov/Programs/CCDPHP/DEODC/</a:t>
            </a:r>
            <a:endParaRPr lang="en-US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     </a:t>
            </a:r>
            <a:r>
              <a:rPr lang="en-US" u="sng" dirty="0">
                <a:solidFill>
                  <a:schemeClr val="accent1"/>
                </a:solidFill>
              </a:rPr>
              <a:t>CLPPB/Pages/LRCcertlist.aspx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1"/>
                </a:solidFill>
              </a:rPr>
              <a:t> </a:t>
            </a:r>
          </a:p>
          <a:p>
            <a:r>
              <a:rPr lang="zh-TW" altLang="en-US" dirty="0"/>
              <a:t>檢測任何鉛潛在的來源，如油漆、土壤、水、人造草坪和地面、橡膠覆蓋物、設備、玩具和盤子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68468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974B9-4D7F-4E28-AE46-CB476A0FE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資源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8D830-2053-4E91-B1F7-9B322449E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zh-TW" altLang="en-US" sz="3200" dirty="0">
                <a:latin typeface="Calibri" panose="020F0502020204030204" pitchFamily="34" charset="0"/>
              </a:rPr>
              <a:t>三藩市公共衛生署環境衛生部兒童預防鉛中毒計劃</a:t>
            </a:r>
            <a:endParaRPr lang="en-US" altLang="zh-TW" sz="3200" dirty="0"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zh-TW" altLang="en-US" sz="3200" dirty="0">
                <a:solidFill>
                  <a:schemeClr val="tx2"/>
                </a:solidFill>
                <a:latin typeface="Calibri" panose="020F0502020204030204" pitchFamily="34" charset="0"/>
              </a:rPr>
              <a:t>電話</a:t>
            </a:r>
            <a:r>
              <a:rPr lang="en-US" altLang="en-US" sz="3200" dirty="0">
                <a:latin typeface="Calibri" panose="020F0502020204030204" pitchFamily="34" charset="0"/>
              </a:rPr>
              <a:t>(</a:t>
            </a:r>
            <a:r>
              <a:rPr lang="en-US" altLang="zh-TW" sz="3200" dirty="0">
                <a:latin typeface="Calibri" panose="020F0502020204030204" pitchFamily="34" charset="0"/>
              </a:rPr>
              <a:t>415</a:t>
            </a:r>
            <a:r>
              <a:rPr lang="en-US" altLang="en-US" sz="3200" dirty="0">
                <a:latin typeface="Calibri" panose="020F0502020204030204" pitchFamily="34" charset="0"/>
              </a:rPr>
              <a:t>) </a:t>
            </a:r>
            <a:r>
              <a:rPr lang="en-US" altLang="zh-TW" sz="3200" dirty="0">
                <a:latin typeface="Calibri" panose="020F0502020204030204" pitchFamily="34" charset="0"/>
              </a:rPr>
              <a:t>252</a:t>
            </a:r>
            <a:r>
              <a:rPr lang="en-US" altLang="en-US" sz="3200" dirty="0">
                <a:latin typeface="Calibri" panose="020F0502020204030204" pitchFamily="34" charset="0"/>
              </a:rPr>
              <a:t>-</a:t>
            </a:r>
            <a:r>
              <a:rPr lang="en-US" altLang="zh-TW" sz="3200" dirty="0">
                <a:latin typeface="Calibri" panose="020F0502020204030204" pitchFamily="34" charset="0"/>
              </a:rPr>
              <a:t>3956</a:t>
            </a:r>
            <a:r>
              <a:rPr lang="en-US" altLang="en-US" sz="3200" dirty="0">
                <a:latin typeface="Calibri" panose="020F0502020204030204" pitchFamily="34" charset="0"/>
              </a:rPr>
              <a:t> </a:t>
            </a:r>
            <a:endParaRPr lang="en-US" altLang="zh-TW" sz="3200" dirty="0">
              <a:latin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  <a:buClrTx/>
              <a:buNone/>
              <a:defRPr/>
            </a:pPr>
            <a:r>
              <a:rPr lang="en-US" sz="32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https://www.sfdph.org/dph/EH/CEHP/Lead/default.asp</a:t>
            </a:r>
            <a:endParaRPr lang="en-US" sz="3200" dirty="0">
              <a:solidFill>
                <a:schemeClr val="accent1"/>
              </a:solidFill>
            </a:endParaRPr>
          </a:p>
          <a:p>
            <a:pPr marL="0" indent="0">
              <a:spcAft>
                <a:spcPts val="600"/>
              </a:spcAft>
              <a:buClrTx/>
              <a:buNone/>
              <a:defRPr/>
            </a:pPr>
            <a:endParaRPr lang="en-US" sz="1000" dirty="0"/>
          </a:p>
          <a:p>
            <a:pPr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zh-TW" altLang="en-US" sz="3200" dirty="0">
                <a:solidFill>
                  <a:schemeClr val="tx2"/>
                </a:solidFill>
                <a:latin typeface="Calibri" panose="020F0502020204030204" pitchFamily="34" charset="0"/>
              </a:rPr>
              <a:t>加州公共衛生部兒童鉛中毒預防科</a:t>
            </a:r>
            <a:endParaRPr lang="en-US" altLang="zh-TW" sz="32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  <a:buClrTx/>
              <a:buNone/>
              <a:defRPr/>
            </a:pPr>
            <a:r>
              <a:rPr lang="en-US" altLang="zh-TW" dirty="0">
                <a:solidFill>
                  <a:schemeClr val="tx2"/>
                </a:solidFill>
                <a:latin typeface="Calibri" panose="020F0502020204030204" pitchFamily="34" charset="0"/>
              </a:rPr>
              <a:t>    </a:t>
            </a:r>
            <a:r>
              <a:rPr lang="zh-TW" altLang="en-US" sz="3200" dirty="0">
                <a:solidFill>
                  <a:schemeClr val="tx2"/>
                </a:solidFill>
                <a:latin typeface="Calibri" panose="020F0502020204030204" pitchFamily="34" charset="0"/>
              </a:rPr>
              <a:t>電話</a:t>
            </a:r>
            <a:r>
              <a:rPr lang="en-US" altLang="en-US" sz="3200" dirty="0">
                <a:latin typeface="Calibri" panose="020F0502020204030204" pitchFamily="34" charset="0"/>
              </a:rPr>
              <a:t>(510) 620-5600 </a:t>
            </a:r>
            <a:endParaRPr lang="en-US" altLang="zh-TW" sz="32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ClrTx/>
              <a:buNone/>
            </a:pPr>
            <a:r>
              <a:rPr lang="en-US" altLang="en-US" sz="3200" dirty="0">
                <a:latin typeface="Calibri" panose="020F0502020204030204" pitchFamily="34" charset="0"/>
              </a:rPr>
              <a:t>California Department of Public Health (CDPH) Childhood Lead Poisoning Branch (510) 620-5600 </a:t>
            </a:r>
            <a:r>
              <a:rPr lang="en-US" altLang="en-US" sz="3200" u="sng" dirty="0">
                <a:solidFill>
                  <a:schemeClr val="accent1"/>
                </a:solidFill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www.cdph.ca.gov</a:t>
            </a:r>
            <a:r>
              <a:rPr lang="en-US" altLang="en-US" sz="3200" u="sng" dirty="0">
                <a:solidFill>
                  <a:schemeClr val="accent1"/>
                </a:solidFill>
                <a:latin typeface="Calibri" panose="020F0502020204030204" pitchFamily="34" charset="0"/>
              </a:rPr>
              <a:t>/Programs/CLPPB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91578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發現危險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34" y="1417638"/>
            <a:ext cx="7373532" cy="474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Boleslawiec Polish Pottery UNIKAT Medium Pitcher &quot;Alex&quot; – Home of ..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14800"/>
            <a:ext cx="6096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What To Do If You Have Peeling Paint| Noel Painting"/>
          <p:cNvPicPr/>
          <p:nvPr/>
        </p:nvPicPr>
        <p:blipFill rotWithShape="1"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799" t="3646"/>
          <a:stretch/>
        </p:blipFill>
        <p:spPr bwMode="auto">
          <a:xfrm>
            <a:off x="2819400" y="849487"/>
            <a:ext cx="1606550" cy="2012950"/>
          </a:xfrm>
          <a:prstGeom prst="ellipse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635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6737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236"/>
            <a:ext cx="9144000" cy="1143000"/>
          </a:xfrm>
          <a:solidFill>
            <a:srgbClr val="0072BC"/>
          </a:solidFill>
        </p:spPr>
        <p:txBody>
          <a:bodyPr/>
          <a:lstStyle/>
          <a:p>
            <a:pPr rtl="0"/>
            <a:r>
              <a:rPr lang="zh-TW" b="0" i="0" u="none" baseline="0" dirty="0">
                <a:solidFill>
                  <a:schemeClr val="bg1"/>
                </a:solidFill>
              </a:rPr>
              <a:t>溺水</a:t>
            </a:r>
            <a:endParaRPr lang="zh-TW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zh-TW" b="0" i="0" u="none" baseline="0"/>
              <a:t>一歲到四歲之間的兒童溺水的風險最大。</a:t>
            </a:r>
            <a:endParaRPr lang="zh-TW" dirty="0"/>
          </a:p>
          <a:p>
            <a:pPr algn="l" rtl="0"/>
            <a:r>
              <a:rPr lang="zh-TW" b="0" i="0" u="none" baseline="0"/>
              <a:t>即使水深只有幾英寸的桶子，對小孩來說也是危險的。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807" y="3657600"/>
            <a:ext cx="2319824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430461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236"/>
            <a:ext cx="9144000" cy="1143000"/>
          </a:xfrm>
          <a:solidFill>
            <a:srgbClr val="0072BC"/>
          </a:solidFill>
        </p:spPr>
        <p:txBody>
          <a:bodyPr/>
          <a:lstStyle/>
          <a:p>
            <a:pPr rtl="0"/>
            <a:r>
              <a:rPr lang="zh-TW" b="0" i="0" u="none" baseline="0" dirty="0">
                <a:solidFill>
                  <a:schemeClr val="bg1"/>
                </a:solidFill>
              </a:rPr>
              <a:t>溺水預防</a:t>
            </a:r>
            <a:endParaRPr lang="zh-TW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zh-TW" b="0" i="0" u="none" baseline="0" dirty="0"/>
              <a:t>不要把孩子單獨留在或靠近任何水體（例如浴缸、廁所、水桶、游泳池或淺水池）。</a:t>
            </a:r>
          </a:p>
          <a:p>
            <a:pPr algn="l" rtl="0"/>
            <a:r>
              <a:rPr lang="zh-TW" b="0" i="0" u="none" baseline="0" dirty="0"/>
              <a:t>把水桶和其他容器裡不用的水倒掉。</a:t>
            </a:r>
          </a:p>
          <a:p>
            <a:pPr algn="l" rtl="0"/>
            <a:r>
              <a:rPr lang="zh-TW" b="0" i="0" u="none" baseline="0" dirty="0"/>
              <a:t>對周圍的水體隨時進行認真、直接和不斷的監控。</a:t>
            </a:r>
          </a:p>
          <a:p>
            <a:pPr algn="l" rtl="0"/>
            <a:r>
              <a:rPr lang="zh-TW" b="0" i="0" u="none" baseline="0" dirty="0"/>
              <a:t>用至少五英尺高的柵欄圍住有危險的水體，並安裝一扇高度至少55英寸會自動關閉的門。</a:t>
            </a:r>
          </a:p>
          <a:p>
            <a:endParaRPr lang="zh-TW" dirty="0"/>
          </a:p>
          <a:p>
            <a:endParaRPr lang="zh-T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160285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236"/>
            <a:ext cx="9144000" cy="1143000"/>
          </a:xfrm>
          <a:solidFill>
            <a:srgbClr val="0072BC"/>
          </a:solidFill>
        </p:spPr>
        <p:txBody>
          <a:bodyPr/>
          <a:lstStyle/>
          <a:p>
            <a:pPr rtl="0"/>
            <a:r>
              <a:rPr lang="zh-TW" b="0" i="0" u="none" baseline="0">
                <a:solidFill>
                  <a:schemeClr val="bg1"/>
                </a:solidFill>
              </a:rPr>
              <a:t>尋找安全的戲水方式</a:t>
            </a:r>
            <a:endParaRPr lang="zh-TW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1496660"/>
            <a:ext cx="5057775" cy="481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140912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zh-TW" b="0" i="0" u="none" baseline="0" dirty="0"/>
              <a:t>兒童與災害</a:t>
            </a:r>
            <a:endParaRPr lang="zh-T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zh-TW" b="0" i="0" u="none" baseline="0"/>
              <a:t>托兒所或社區發生災難或緊急情況，會帶來很多挑戰。</a:t>
            </a:r>
            <a:endParaRPr lang="zh-TW" dirty="0"/>
          </a:p>
          <a:p>
            <a:pPr algn="l" rtl="0"/>
            <a:r>
              <a:rPr lang="zh-TW" b="0" i="0" u="none" baseline="0"/>
              <a:t>災難過後，孩子可能會經歷創傷。 </a:t>
            </a:r>
            <a:endParaRPr lang="zh-TW" dirty="0"/>
          </a:p>
          <a:p>
            <a:pPr algn="l" rtl="0"/>
            <a:r>
              <a:rPr lang="zh-TW" b="0" i="0" u="none" baseline="0"/>
              <a:t>如果您知道該怎麼做並做相應的規劃，就可以減輕創傷的影響。</a:t>
            </a:r>
          </a:p>
          <a:p>
            <a:pPr marL="0" indent="0" algn="l" rtl="0">
              <a:buNone/>
            </a:pPr>
            <a:r>
              <a:rPr lang="zh-TW" b="0" i="0" u="none" baseline="0">
                <a:hlinkClick r:id="rId4"/>
              </a:rPr>
              <a:t>https://cchp.ucsf.edu/content/resources/young-children-and-disasters-health-and-safety-note</a:t>
            </a:r>
            <a:r>
              <a:rPr lang="zh-TW" b="0" i="0" u="none" baseline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467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031" y="1219200"/>
            <a:ext cx="8765935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43000"/>
          </a:xfrm>
          <a:solidFill>
            <a:srgbClr val="8DC63F"/>
          </a:solidFill>
        </p:spPr>
        <p:txBody>
          <a:bodyPr/>
          <a:lstStyle/>
          <a:p>
            <a:pPr rtl="0"/>
            <a:r>
              <a:rPr lang="zh-TW" b="0" i="0" u="none" baseline="0"/>
              <a:t>4-6個月大</a:t>
            </a:r>
            <a:endParaRPr lang="zh-T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618065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zh-TW" b="0" i="0" u="none" baseline="0"/>
              <a:t>災難過後……</a:t>
            </a:r>
            <a:endParaRPr lang="zh-TW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zh-TW" b="0" i="0" u="none" baseline="0"/>
              <a:t>若身旁有幼兒，儘量不要觀看或收聽有關災難的電視/收音機/或與成年人談論此事。</a:t>
            </a:r>
          </a:p>
          <a:p>
            <a:pPr algn="l" rtl="0"/>
            <a:r>
              <a:rPr lang="zh-TW" b="0" i="0" u="none" baseline="0"/>
              <a:t>盡可能誠實和簡單地回答所有問題。</a:t>
            </a:r>
          </a:p>
          <a:p>
            <a:pPr algn="l" rtl="0"/>
            <a:r>
              <a:rPr lang="zh-TW" b="0" i="0" u="none" baseline="0"/>
              <a:t>準備好一再回答同樣的問題。要有耐心、善解人意和懂得安慰。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510956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zh-TW" b="0" i="0" u="none" baseline="0"/>
              <a:t>災難過後……（續）</a:t>
            </a:r>
            <a:endParaRPr lang="zh-TW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zh-TW" b="0" i="0" u="none" baseline="0"/>
              <a:t>儘快恢復正常的日常生活，恢復平常心和安全感。</a:t>
            </a:r>
          </a:p>
          <a:p>
            <a:pPr algn="l" rtl="0"/>
            <a:r>
              <a:rPr lang="zh-TW" b="0" i="0" u="none" baseline="0"/>
              <a:t>不要保證不會再有災難發生。反之，鼓勵孩子談論他們的感受。 </a:t>
            </a:r>
          </a:p>
          <a:p>
            <a:pPr algn="l" rtl="0"/>
            <a:r>
              <a:rPr lang="zh-TW" b="0" i="0" u="none" baseline="0"/>
              <a:t>告訴他們您會盡力確保他們的安全。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015688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49" y="583197"/>
            <a:ext cx="9372600" cy="550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0072BC"/>
          </a:solidFill>
        </p:spPr>
        <p:txBody>
          <a:bodyPr>
            <a:normAutofit/>
          </a:bodyPr>
          <a:lstStyle/>
          <a:p>
            <a:pPr rtl="0"/>
            <a:r>
              <a:rPr lang="zh-TW" sz="2800" b="0" i="0" u="none" baseline="0">
                <a:solidFill>
                  <a:schemeClr val="bg1"/>
                </a:solidFill>
              </a:rPr>
              <a:t>災難後的典型反應</a:t>
            </a:r>
            <a:endParaRPr lang="zh-TW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371281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zh-TW" b="0" i="0" u="none" baseline="0"/>
              <a:t>兒童乘車安全</a:t>
            </a:r>
            <a:endParaRPr lang="zh-T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zh-TW" b="0" i="0" u="none" baseline="0"/>
              <a:t>兩歲以下的兒童應該坐在面朝後方的汽車安全座椅，除非兒童體重達到40磅或以上或是身高40英吋或以上。應以符合汽車座椅製造商規定的高度和重量限制的方式固定兒童。</a:t>
            </a:r>
          </a:p>
          <a:p>
            <a:pPr lvl="0" algn="l" rtl="0"/>
            <a:r>
              <a:rPr lang="zh-TW" b="0" i="0" u="none" baseline="0"/>
              <a:t>​8歲以下的兒童必須固定在後排的汽車座椅或兒童墊高椅上。 </a:t>
            </a:r>
          </a:p>
          <a:p>
            <a:pPr lvl="0" algn="l" rtl="0"/>
            <a:r>
              <a:rPr lang="zh-TW" b="0" i="0" u="none" baseline="0"/>
              <a:t>8歲或身高達到4英尺9英吋的兒童必須用安全帶固定。 </a:t>
            </a:r>
          </a:p>
          <a:p>
            <a:pPr lvl="0" algn="l" rtl="0"/>
            <a:r>
              <a:rPr lang="zh-TW" b="0" i="0" u="none" baseline="0"/>
              <a:t>16歲及以上的乘客必須遵守加州州強制安全帶法律。 </a:t>
            </a:r>
          </a:p>
          <a:p>
            <a:endParaRPr lang="zh-T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486776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:\CCHP\Preventive Health\Updates to health and safety materials\Child Passenger Safety\Carseat Awareness Poster_English for web and email F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839" y="33066"/>
            <a:ext cx="4844322" cy="6269122"/>
          </a:xfrm>
          <a:prstGeom prst="rect">
            <a:avLst/>
          </a:prstGeom>
          <a:noFill/>
          <a:ln>
            <a:solidFill>
              <a:srgbClr val="00347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460076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zh-TW" b="0" i="0" u="none" baseline="0"/>
              <a:t>在車內及周圍</a:t>
            </a:r>
            <a:endParaRPr lang="zh-TW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zh-TW" sz="2000" b="0" i="0" u="none" baseline="0"/>
              <a:t>教孩子不要在車內、車上或車周圍玩耍。</a:t>
            </a:r>
          </a:p>
          <a:p>
            <a:pPr algn="l" rtl="0"/>
            <a:r>
              <a:rPr lang="zh-TW" sz="2000" b="0" i="0" u="none" baseline="0"/>
              <a:t>切勿將兒童留在車內，即使車窗稍微打開</a:t>
            </a:r>
          </a:p>
          <a:p>
            <a:pPr algn="l" rtl="0"/>
            <a:r>
              <a:rPr lang="zh-TW" sz="2000" b="0" i="0" u="none" baseline="0"/>
              <a:t>務必鎖好車門和後車廂，尤其是在家的時候。  </a:t>
            </a:r>
          </a:p>
          <a:p>
            <a:pPr algn="l" rtl="0"/>
            <a:r>
              <a:rPr lang="zh-TW" sz="2000" b="0" i="0" u="none" baseline="0"/>
              <a:t>將鑰匙和遠程輸入裝置放在兒童搆不到的地方</a:t>
            </a:r>
          </a:p>
          <a:p>
            <a:pPr algn="l" rtl="0"/>
            <a:r>
              <a:rPr lang="zh-TW" sz="2000" b="0" i="0" u="none" baseline="0"/>
              <a:t>仔細照看車輛周圍的兒童。 </a:t>
            </a:r>
          </a:p>
          <a:p>
            <a:pPr marL="0" indent="0" algn="l" rtl="0">
              <a:buNone/>
            </a:pPr>
            <a:endParaRPr lang="zh-TW" dirty="0"/>
          </a:p>
          <a:p>
            <a:pPr marL="0" indent="0" algn="l" rtl="0">
              <a:buNone/>
            </a:pPr>
            <a:r>
              <a:rPr lang="zh-TW" b="0" i="0" u="none" baseline="0"/>
              <a:t> </a:t>
            </a:r>
            <a:endParaRPr lang="zh-TW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Autofit/>
          </a:bodyPr>
          <a:lstStyle/>
          <a:p>
            <a:pPr algn="l" rtl="0"/>
            <a:r>
              <a:rPr lang="zh-TW" sz="2000" b="0" i="0" u="none" baseline="0"/>
              <a:t>到達目的地後，確保兒童不在車內（特別是睡覺的嬰兒）。</a:t>
            </a:r>
            <a:endParaRPr lang="zh-TW" sz="2000" dirty="0"/>
          </a:p>
          <a:p>
            <a:pPr algn="l" rtl="0"/>
            <a:r>
              <a:rPr lang="zh-TW" sz="2000" b="0" i="0" u="none" baseline="0"/>
              <a:t>如果送孩子到托兒人員處不是您的日常作息，請務必留心。將您需要的東西（例如錢包或公事包）放在後座的地板上。</a:t>
            </a:r>
          </a:p>
          <a:p>
            <a:pPr algn="l" rtl="0"/>
            <a:r>
              <a:rPr lang="zh-TW" sz="2000" b="0" i="0" u="none" baseline="0"/>
              <a:t>如果孩子在非預期的情況下沒來托兒所，托兒人員應追蹤瞭解情況。</a:t>
            </a:r>
            <a:endParaRPr lang="zh-TW" sz="2000" dirty="0"/>
          </a:p>
          <a:p>
            <a:endParaRPr lang="zh-TW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618925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zh-TW" b="0" i="0" u="none" baseline="0"/>
              <a:t>防止碾壓事故</a:t>
            </a:r>
            <a:endParaRPr lang="zh-TW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zh-TW" b="0" i="0" u="none" baseline="0"/>
              <a:t>在上車及發動汽車之前，觀察停車地點周圍，留意是否有兒童。</a:t>
            </a:r>
          </a:p>
          <a:p>
            <a:pPr algn="l" rtl="0"/>
            <a:r>
              <a:rPr lang="zh-TW" b="0" i="0" u="none" baseline="0"/>
              <a:t>確保幼兒上車或下車時總有大人伴隨。</a:t>
            </a:r>
            <a:endParaRPr lang="zh-TW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zh-TW" b="0" i="0" u="none" baseline="0"/>
              <a:t>如果在車道或停車場行走時附近有行駛的車輛，要握緊孩子的手。</a:t>
            </a:r>
          </a:p>
          <a:p>
            <a:pPr algn="l" rtl="0"/>
            <a:r>
              <a:rPr lang="zh-TW" b="0" i="0" u="none" baseline="0"/>
              <a:t>識別和使用供孩子玩耍的安全區域，遠離停放或行駛的車輛。</a:t>
            </a:r>
          </a:p>
          <a:p>
            <a:pPr algn="l" rtl="0"/>
            <a:r>
              <a:rPr lang="zh-TW" b="0" i="0" u="none" baseline="0"/>
              <a:t>當車輛即將發動時，為兒童指定一個安全的地點。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109201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zh-TW" b="0" i="0" u="none" baseline="0"/>
              <a:t>校外教學安全</a:t>
            </a:r>
            <a:endParaRPr lang="zh-TW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zh-TW" b="0" i="0" u="none" baseline="0"/>
              <a:t>與幼兒一起校外教學能提供絕佳的學習機會，豐富和擴展您的課程。</a:t>
            </a:r>
          </a:p>
          <a:p>
            <a:pPr algn="l" rtl="0"/>
            <a:r>
              <a:rPr lang="zh-TW" b="0" i="0" u="none" baseline="0"/>
              <a:t>透過周密的規畫、周全的監護和冒險精神，成人和兒童可以</a:t>
            </a:r>
            <a:r>
              <a:rPr lang="zh-TW" b="0" i="0" u="none" baseline="0">
                <a:solidFill>
                  <a:srgbClr val="0072BC"/>
                </a:solidFill>
              </a:rPr>
              <a:t>安全地</a:t>
            </a:r>
            <a:r>
              <a:rPr lang="zh-TW" b="0" i="0" u="none" baseline="0"/>
              <a:t>享受郊遊！</a:t>
            </a:r>
            <a:endParaRPr lang="zh-T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351450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zh-TW" b="0" i="0" u="none" baseline="0"/>
              <a:t>校外教學安全</a:t>
            </a:r>
            <a:endParaRPr lang="zh-TW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zh-TW" b="0" i="0" u="none" baseline="0"/>
              <a:t>認真研究一下目的地，確保對兒童沒有危險。</a:t>
            </a:r>
          </a:p>
          <a:p>
            <a:pPr algn="l" rtl="0"/>
            <a:r>
              <a:rPr lang="zh-TW" b="0" i="0" u="none" baseline="0"/>
              <a:t>獲得書面同意--確保在緊急情況下能及時聯繫孩子家人。  </a:t>
            </a:r>
          </a:p>
          <a:p>
            <a:pPr algn="l" rtl="0"/>
            <a:r>
              <a:rPr lang="zh-TW" b="0" i="0" u="none" baseline="0"/>
              <a:t>安排周全的監護--您可能需要志願者。確保志願者工作符合許可條例。</a:t>
            </a:r>
          </a:p>
          <a:p>
            <a:endParaRPr lang="zh-TW" dirty="0"/>
          </a:p>
          <a:p>
            <a:endParaRPr lang="zh-TW" dirty="0"/>
          </a:p>
          <a:p>
            <a:endParaRPr lang="zh-T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081109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zh-TW" b="0" i="0" u="none" baseline="0"/>
              <a:t>校外教學安全</a:t>
            </a:r>
            <a:endParaRPr lang="zh-TW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zh-TW" b="0" i="0" u="none" baseline="0"/>
              <a:t>準備名冊，記下所有參加活動的兒童姓名。</a:t>
            </a:r>
          </a:p>
          <a:p>
            <a:pPr algn="l" rtl="0"/>
            <a:r>
              <a:rPr lang="zh-TW" b="0" i="0" u="none" baseline="0"/>
              <a:t>準備一個急救箱、必要藥品（以及特殊保健計畫）、水、食物、洗手液、防曬油、步行繩索以及當天可能需要的其他用品。</a:t>
            </a:r>
          </a:p>
          <a:p>
            <a:pPr algn="l" rtl="0"/>
            <a:r>
              <a:rPr lang="zh-TW" b="0" i="0" u="none" baseline="0"/>
              <a:t>若乘坐汽車或廂型車出遊，必須遵守兒童乘車法的規定。</a:t>
            </a:r>
          </a:p>
          <a:p>
            <a:endParaRPr lang="zh-TW" dirty="0"/>
          </a:p>
          <a:p>
            <a:endParaRPr lang="zh-TW" dirty="0"/>
          </a:p>
          <a:p>
            <a:endParaRPr lang="zh-T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26465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DESIGN_ID_OFFICE THEME" val="DdxfFJqU"/>
  <p:tag name="ARTICULATE_SLIDE_COUNT" val="9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1">
      <a:dk1>
        <a:srgbClr val="003473"/>
      </a:dk1>
      <a:lt1>
        <a:srgbClr val="FFFFFF"/>
      </a:lt1>
      <a:dk2>
        <a:srgbClr val="003473"/>
      </a:dk2>
      <a:lt2>
        <a:srgbClr val="EEECE1"/>
      </a:lt2>
      <a:accent1>
        <a:srgbClr val="0066FF"/>
      </a:accent1>
      <a:accent2>
        <a:srgbClr val="121784"/>
      </a:accent2>
      <a:accent3>
        <a:srgbClr val="82E26C"/>
      </a:accent3>
      <a:accent4>
        <a:srgbClr val="D50DAA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B1860C825CED498B0B866468757F5D" ma:contentTypeVersion="6" ma:contentTypeDescription="Create a new document." ma:contentTypeScope="" ma:versionID="d476f54d70a229c21f1a9662e0f1c5ae">
  <xsd:schema xmlns:xsd="http://www.w3.org/2001/XMLSchema" xmlns:xs="http://www.w3.org/2001/XMLSchema" xmlns:p="http://schemas.microsoft.com/office/2006/metadata/properties" xmlns:ns2="7d9d616f-0f74-4923-9a0a-01a744af53ab" xmlns:ns3="79f867a2-992e-4c0b-919c-2b6b6a81fb03" targetNamespace="http://schemas.microsoft.com/office/2006/metadata/properties" ma:root="true" ma:fieldsID="a2e470dfa5f08df5f82fb62d2a2cda57" ns2:_="" ns3:_="">
    <xsd:import namespace="7d9d616f-0f74-4923-9a0a-01a744af53ab"/>
    <xsd:import namespace="79f867a2-992e-4c0b-919c-2b6b6a81fb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9d616f-0f74-4923-9a0a-01a744af53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f867a2-992e-4c0b-919c-2b6b6a81fb0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941908-61DD-4586-8B19-B5216E5D66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8A4B60-D16F-4B1C-B5EE-0267A25B4E19}">
  <ds:schemaRefs>
    <ds:schemaRef ds:uri="http://schemas.microsoft.com/office/2006/documentManagement/types"/>
    <ds:schemaRef ds:uri="http://schemas.microsoft.com/office/infopath/2007/PartnerControls"/>
    <ds:schemaRef ds:uri="7d9d616f-0f74-4923-9a0a-01a744af53ab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9f867a2-992e-4c0b-919c-2b6b6a81fb0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201FEBC-0610-4C7B-98F7-446D2B37FE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9d616f-0f74-4923-9a0a-01a744af53ab"/>
    <ds:schemaRef ds:uri="79f867a2-992e-4c0b-919c-2b6b6a81fb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2454</TotalTime>
  <Words>11101</Words>
  <Application>Microsoft Office PowerPoint</Application>
  <PresentationFormat>On-screen Show (4:3)</PresentationFormat>
  <Paragraphs>689</Paragraphs>
  <Slides>112</Slides>
  <Notes>90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112</vt:i4>
      </vt:variant>
    </vt:vector>
  </HeadingPairs>
  <TitlesOfParts>
    <vt:vector size="120" baseType="lpstr">
      <vt:lpstr>MS PGothic</vt:lpstr>
      <vt:lpstr>PMingLiU</vt:lpstr>
      <vt:lpstr>Arial</vt:lpstr>
      <vt:lpstr>Calibri</vt:lpstr>
      <vt:lpstr>Felix Titling</vt:lpstr>
      <vt:lpstr>Verdana</vt:lpstr>
      <vt:lpstr>Wingdings</vt:lpstr>
      <vt:lpstr>Office Theme</vt:lpstr>
      <vt:lpstr>托兒機構中的預防性健康和安全 托兒服務提供者培訓課程  第四版 </vt:lpstr>
      <vt:lpstr>  瞭解兒童期傷害  </vt:lpstr>
      <vt:lpstr>兒童在何處受傷？</vt:lpstr>
      <vt:lpstr>兒童如何受傷？</vt:lpstr>
      <vt:lpstr>傷害風險與發育階段 </vt:lpstr>
      <vt:lpstr>出生到3個月大</vt:lpstr>
      <vt:lpstr>出生到3個月大</vt:lpstr>
      <vt:lpstr>4-6個月大</vt:lpstr>
      <vt:lpstr>4-6個月大</vt:lpstr>
      <vt:lpstr>7-12個月大</vt:lpstr>
      <vt:lpstr>7-12個月大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發育遲緩</vt:lpstr>
      <vt:lpstr>預防兒童傷害 主題</vt:lpstr>
      <vt:lpstr>  嬰兒猝死症候群（SIDS） 和其他睡眠相關的嬰兒死亡  </vt:lpstr>
      <vt:lpstr>SIDS和托兒</vt:lpstr>
      <vt:lpstr>PowerPoint Presentation</vt:lpstr>
      <vt:lpstr>如何降低托兒時的SIDS風險 </vt:lpstr>
      <vt:lpstr>如何降低托兒時的SIDS風險 </vt:lpstr>
      <vt:lpstr>如何降低托兒時的SIDS風險 </vt:lpstr>
      <vt:lpstr>如何降低托兒時的SIDS風險 </vt:lpstr>
      <vt:lpstr>如何降低托兒時的SIDS風險 </vt:lpstr>
      <vt:lpstr>趴著玩時間</vt:lpstr>
      <vt:lpstr>PowerPoint Presentation</vt:lpstr>
      <vt:lpstr>使用襁褓呢？</vt:lpstr>
      <vt:lpstr> 搖晃嬰兒症候群 </vt:lpstr>
      <vt:lpstr>PowerPoint Presentation</vt:lpstr>
      <vt:lpstr>嬰兒啼哭</vt:lpstr>
      <vt:lpstr>嬰兒哭鬧</vt:lpstr>
      <vt:lpstr>應對策略</vt:lpstr>
      <vt:lpstr>應對策略（續）</vt:lpstr>
      <vt:lpstr>識別搖晃嬰兒症候群</vt:lpstr>
      <vt:lpstr>創傷性腦損傷（TBI） 與腦震盪 </vt:lpstr>
      <vt:lpstr>PowerPoint Presentation</vt:lpstr>
      <vt:lpstr>兒童虐待預防</vt:lpstr>
      <vt:lpstr>兒童虐待的種類</vt:lpstr>
      <vt:lpstr>預防兒童虐待的方法</vt:lpstr>
      <vt:lpstr>預防兒童虐待的方法（續）</vt:lpstr>
      <vt:lpstr>被授權的檢舉者</vt:lpstr>
      <vt:lpstr>被授權的檢舉者訓練</vt:lpstr>
      <vt:lpstr>灼傷和燒傷</vt:lpstr>
      <vt:lpstr>灼傷和燒傷預防：設備</vt:lpstr>
      <vt:lpstr>灼傷和燒傷預防：食品和飲料</vt:lpstr>
      <vt:lpstr>灼傷和燒傷預防：實踐</vt:lpstr>
      <vt:lpstr>熱傷害</vt:lpstr>
      <vt:lpstr>PowerPoint Presentation</vt:lpstr>
      <vt:lpstr>PowerPoint Presentation</vt:lpstr>
      <vt:lpstr>哽塞預防  </vt:lpstr>
      <vt:lpstr>哽塞危險：玩具和物體</vt:lpstr>
      <vt:lpstr>有關小孩一些鮮為人知的風險</vt:lpstr>
      <vt:lpstr>窒息和被勒危害</vt:lpstr>
      <vt:lpstr>跌倒</vt:lpstr>
      <vt:lpstr>降低跌倒風險：設備</vt:lpstr>
      <vt:lpstr>降低跌倒風險：環境</vt:lpstr>
      <vt:lpstr>降低跌倒風險：監督</vt:lpstr>
      <vt:lpstr>中毒</vt:lpstr>
      <vt:lpstr>中毒預防：環境</vt:lpstr>
      <vt:lpstr>中毒預防：實踐</vt:lpstr>
      <vt:lpstr>中毒危害</vt:lpstr>
      <vt:lpstr>預防鉛中毒</vt:lpstr>
      <vt:lpstr>為什麼鉛中毒是個問題？</vt:lpstr>
      <vt:lpstr>為什麼年幼兒童有風險？</vt:lpstr>
      <vt:lpstr>鉛對健康有什麼影響？</vt:lpstr>
      <vt:lpstr>我怎麼知道兒童有鉛中毒？</vt:lpstr>
      <vt:lpstr>PowerPoint Presentation</vt:lpstr>
      <vt:lpstr>鉛的可能來源是什麼?</vt:lpstr>
      <vt:lpstr>鉛的可能來源 (續)</vt:lpstr>
      <vt:lpstr>鉛的可能來源 (續)</vt:lpstr>
      <vt:lpstr>托兒者可以做些什麼？</vt:lpstr>
      <vt:lpstr>PowerPoint Presentation</vt:lpstr>
      <vt:lpstr>減少環境中的鉛接觸</vt:lpstr>
      <vt:lpstr>PowerPoint Presentation</vt:lpstr>
      <vt:lpstr>減少環境中的鉛接觸</vt:lpstr>
      <vt:lpstr>自來水中的鉛</vt:lpstr>
      <vt:lpstr>自來水中的鉛</vt:lpstr>
      <vt:lpstr>鉛與營養</vt:lpstr>
      <vt:lpstr>油漆、修理或重新裝修</vt:lpstr>
      <vt:lpstr>鉛測試</vt:lpstr>
      <vt:lpstr>資源:</vt:lpstr>
      <vt:lpstr>發現危險</vt:lpstr>
      <vt:lpstr>溺水</vt:lpstr>
      <vt:lpstr>溺水預防</vt:lpstr>
      <vt:lpstr>尋找安全的戲水方式</vt:lpstr>
      <vt:lpstr>兒童與災害</vt:lpstr>
      <vt:lpstr>災難過後……</vt:lpstr>
      <vt:lpstr>災難過後……（續）</vt:lpstr>
      <vt:lpstr>災難後的典型反應</vt:lpstr>
      <vt:lpstr>兒童乘車安全</vt:lpstr>
      <vt:lpstr>PowerPoint Presentation</vt:lpstr>
      <vt:lpstr>在車內及周圍</vt:lpstr>
      <vt:lpstr>防止碾壓事故</vt:lpstr>
      <vt:lpstr>校外教學安全</vt:lpstr>
      <vt:lpstr>校外教學安全</vt:lpstr>
      <vt:lpstr>校外教學安全</vt:lpstr>
      <vt:lpstr>                                校車安全</vt:lpstr>
      <vt:lpstr>校車安全提示</vt:lpstr>
      <vt:lpstr>傷害預防政策 主題</vt:lpstr>
      <vt:lpstr>工作人員的背傷預防</vt:lpstr>
      <vt:lpstr>背傷如何發生：</vt:lpstr>
      <vt:lpstr>背傷如何發生：（續）</vt:lpstr>
      <vt:lpstr>PowerPoint Presentation</vt:lpstr>
      <vt:lpstr>安全常規與行為管理</vt:lpstr>
      <vt:lpstr>定期安全檢查：室內外</vt:lpstr>
      <vt:lpstr>健康和安全檢查表</vt:lpstr>
      <vt:lpstr>ECE健康和安全檢查表</vt:lpstr>
      <vt:lpstr>Lead Poisoning Prevention Resources:</vt:lpstr>
      <vt:lpstr>Lead Poisoning Prevention Resources:</vt:lpstr>
    </vt:vector>
  </TitlesOfParts>
  <Company>UCSF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Rose, Bobbie</dc:creator>
  <cp:lastModifiedBy>Liao, Mira P</cp:lastModifiedBy>
  <cp:revision>172</cp:revision>
  <dcterms:created xsi:type="dcterms:W3CDTF">2018-04-18T15:22:52Z</dcterms:created>
  <dcterms:modified xsi:type="dcterms:W3CDTF">2021-05-19T19:01:43Z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F2CB66ED-E129-43CA-A1FD-72B328A66A06</vt:lpwstr>
  </property>
  <property fmtid="{D5CDD505-2E9C-101B-9397-08002B2CF9AE}" pid="3" name="ArticulatePath">
    <vt:lpwstr>Presentation5</vt:lpwstr>
  </property>
  <property fmtid="{D5CDD505-2E9C-101B-9397-08002B2CF9AE}" pid="4" name="ContentTypeId">
    <vt:lpwstr>0x010100A1B1860C825CED498B0B866468757F5D</vt:lpwstr>
  </property>
</Properties>
</file>