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Default Extension="tif" ContentType="image/tiff"/>
  <Default Extension="tiff" ContentType="image/tif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notesSlides/notesSlide24.xml" ContentType="application/vnd.openxmlformats-officedocument.presentationml.notesSlide+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ppt/tags/tag55.xml" ContentType="application/vnd.openxmlformats-officedocument.presentationml.tags+xml"/>
  <Override PartName="/ppt/notesSlides/notesSlide41.xml" ContentType="application/vnd.openxmlformats-officedocument.presentationml.notesSlide+xml"/>
  <Override PartName="/ppt/tags/tag56.xml" ContentType="application/vnd.openxmlformats-officedocument.presentationml.tags+xml"/>
  <Override PartName="/ppt/notesSlides/notesSlide42.xml" ContentType="application/vnd.openxmlformats-officedocument.presentationml.notesSlide+xml"/>
  <Override PartName="/ppt/tags/tag57.xml" ContentType="application/vnd.openxmlformats-officedocument.presentationml.tags+xml"/>
  <Override PartName="/ppt/notesSlides/notesSlide43.xml" ContentType="application/vnd.openxmlformats-officedocument.presentationml.notesSlide+xml"/>
  <Override PartName="/ppt/tags/tag58.xml" ContentType="application/vnd.openxmlformats-officedocument.presentationml.tags+xml"/>
  <Override PartName="/ppt/notesSlides/notesSlide44.xml" ContentType="application/vnd.openxmlformats-officedocument.presentationml.notesSlide+xml"/>
  <Override PartName="/ppt/tags/tag59.xml" ContentType="application/vnd.openxmlformats-officedocument.presentationml.tags+xml"/>
  <Override PartName="/ppt/notesSlides/notesSlide45.xml" ContentType="application/vnd.openxmlformats-officedocument.presentationml.notesSlide+xml"/>
  <Override PartName="/ppt/tags/tag60.xml" ContentType="application/vnd.openxmlformats-officedocument.presentationml.tags+xml"/>
  <Override PartName="/ppt/notesSlides/notesSlide46.xml" ContentType="application/vnd.openxmlformats-officedocument.presentationml.notesSlide+xml"/>
  <Override PartName="/ppt/tags/tag61.xml" ContentType="application/vnd.openxmlformats-officedocument.presentationml.tags+xml"/>
  <Override PartName="/ppt/notesSlides/notesSlide47.xml" ContentType="application/vnd.openxmlformats-officedocument.presentationml.notesSlide+xml"/>
  <Override PartName="/ppt/tags/tag62.xml" ContentType="application/vnd.openxmlformats-officedocument.presentationml.tags+xml"/>
  <Override PartName="/ppt/notesSlides/notesSlide48.xml" ContentType="application/vnd.openxmlformats-officedocument.presentationml.notesSlide+xml"/>
  <Override PartName="/ppt/tags/tag63.xml" ContentType="application/vnd.openxmlformats-officedocument.presentationml.tags+xml"/>
  <Override PartName="/ppt/notesSlides/notesSlide49.xml" ContentType="application/vnd.openxmlformats-officedocument.presentationml.notesSlide+xml"/>
  <Override PartName="/ppt/tags/tag64.xml" ContentType="application/vnd.openxmlformats-officedocument.presentationml.tags+xml"/>
  <Override PartName="/ppt/notesSlides/notesSlide50.xml" ContentType="application/vnd.openxmlformats-officedocument.presentationml.notesSlide+xml"/>
  <Override PartName="/ppt/tags/tag65.xml" ContentType="application/vnd.openxmlformats-officedocument.presentationml.tags+xml"/>
  <Override PartName="/ppt/notesSlides/notesSlide51.xml" ContentType="application/vnd.openxmlformats-officedocument.presentationml.notesSlide+xml"/>
  <Override PartName="/ppt/tags/tag66.xml" ContentType="application/vnd.openxmlformats-officedocument.presentationml.tags+xml"/>
  <Override PartName="/ppt/notesSlides/notesSlide52.xml" ContentType="application/vnd.openxmlformats-officedocument.presentationml.notesSlide+xml"/>
  <Override PartName="/ppt/tags/tag67.xml" ContentType="application/vnd.openxmlformats-officedocument.presentationml.tags+xml"/>
  <Override PartName="/ppt/notesSlides/notesSlide53.xml" ContentType="application/vnd.openxmlformats-officedocument.presentationml.notesSlide+xml"/>
  <Override PartName="/ppt/tags/tag68.xml" ContentType="application/vnd.openxmlformats-officedocument.presentationml.tags+xml"/>
  <Override PartName="/ppt/notesSlides/notesSlide54.xml" ContentType="application/vnd.openxmlformats-officedocument.presentationml.notesSlide+xml"/>
  <Override PartName="/ppt/tags/tag69.xml" ContentType="application/vnd.openxmlformats-officedocument.presentationml.tags+xml"/>
  <Override PartName="/ppt/notesSlides/notesSlide55.xml" ContentType="application/vnd.openxmlformats-officedocument.presentationml.notesSlide+xml"/>
  <Override PartName="/ppt/tags/tag70.xml" ContentType="application/vnd.openxmlformats-officedocument.presentationml.tags+xml"/>
  <Override PartName="/ppt/notesSlides/notesSlide56.xml" ContentType="application/vnd.openxmlformats-officedocument.presentationml.notesSlide+xml"/>
  <Override PartName="/ppt/tags/tag71.xml" ContentType="application/vnd.openxmlformats-officedocument.presentationml.tags+xml"/>
  <Override PartName="/ppt/notesSlides/notesSlide57.xml" ContentType="application/vnd.openxmlformats-officedocument.presentationml.notesSlide+xml"/>
  <Override PartName="/ppt/tags/tag72.xml" ContentType="application/vnd.openxmlformats-officedocument.presentationml.tags+xml"/>
  <Override PartName="/ppt/notesSlides/notesSlide58.xml" ContentType="application/vnd.openxmlformats-officedocument.presentationml.notesSlide+xml"/>
  <Override PartName="/ppt/tags/tag73.xml" ContentType="application/vnd.openxmlformats-officedocument.presentationml.tags+xml"/>
  <Override PartName="/ppt/notesSlides/notesSlide59.xml" ContentType="application/vnd.openxmlformats-officedocument.presentationml.notesSlide+xml"/>
  <Override PartName="/ppt/tags/tag74.xml" ContentType="application/vnd.openxmlformats-officedocument.presentationml.tags+xml"/>
  <Override PartName="/ppt/notesSlides/notesSlide60.xml" ContentType="application/vnd.openxmlformats-officedocument.presentationml.notesSlide+xml"/>
  <Override PartName="/ppt/tags/tag75.xml" ContentType="application/vnd.openxmlformats-officedocument.presentationml.tags+xml"/>
  <Override PartName="/ppt/notesSlides/notesSlide61.xml" ContentType="application/vnd.openxmlformats-officedocument.presentationml.notesSlide+xml"/>
  <Override PartName="/ppt/tags/tag76.xml" ContentType="application/vnd.openxmlformats-officedocument.presentationml.tags+xml"/>
  <Override PartName="/ppt/notesSlides/notesSlide62.xml" ContentType="application/vnd.openxmlformats-officedocument.presentationml.notesSlide+xml"/>
  <Override PartName="/ppt/tags/tag77.xml" ContentType="application/vnd.openxmlformats-officedocument.presentationml.tags+xml"/>
  <Override PartName="/ppt/notesSlides/notesSlide63.xml" ContentType="application/vnd.openxmlformats-officedocument.presentationml.notesSlide+xml"/>
  <Override PartName="/ppt/tags/tag78.xml" ContentType="application/vnd.openxmlformats-officedocument.presentationml.tags+xml"/>
  <Override PartName="/ppt/notesSlides/notesSlide64.xml" ContentType="application/vnd.openxmlformats-officedocument.presentationml.notesSlide+xml"/>
  <Override PartName="/ppt/tags/tag79.xml" ContentType="application/vnd.openxmlformats-officedocument.presentationml.tags+xml"/>
  <Override PartName="/ppt/notesSlides/notesSlide65.xml" ContentType="application/vnd.openxmlformats-officedocument.presentationml.notesSlide+xml"/>
  <Override PartName="/ppt/tags/tag80.xml" ContentType="application/vnd.openxmlformats-officedocument.presentationml.tags+xml"/>
  <Override PartName="/ppt/notesSlides/notesSlide66.xml" ContentType="application/vnd.openxmlformats-officedocument.presentationml.notesSlide+xml"/>
  <Override PartName="/ppt/tags/tag81.xml" ContentType="application/vnd.openxmlformats-officedocument.presentationml.tags+xml"/>
  <Override PartName="/ppt/notesSlides/notesSlide67.xml" ContentType="application/vnd.openxmlformats-officedocument.presentationml.notesSlide+xml"/>
  <Override PartName="/ppt/tags/tag82.xml" ContentType="application/vnd.openxmlformats-officedocument.presentationml.tags+xml"/>
  <Override PartName="/ppt/notesSlides/notesSlide68.xml" ContentType="application/vnd.openxmlformats-officedocument.presentationml.notesSlide+xml"/>
  <Override PartName="/ppt/tags/tag83.xml" ContentType="application/vnd.openxmlformats-officedocument.presentationml.tags+xml"/>
  <Override PartName="/ppt/notesSlides/notesSlide69.xml" ContentType="application/vnd.openxmlformats-officedocument.presentationml.notesSlide+xml"/>
  <Override PartName="/ppt/tags/tag84.xml" ContentType="application/vnd.openxmlformats-officedocument.presentationml.tags+xml"/>
  <Override PartName="/ppt/notesSlides/notesSlide70.xml" ContentType="application/vnd.openxmlformats-officedocument.presentationml.notesSlide+xml"/>
  <Override PartName="/ppt/tags/tag85.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86.xml" ContentType="application/vnd.openxmlformats-officedocument.presentationml.tags+xml"/>
  <Override PartName="/ppt/notesSlides/notesSlide73.xml" ContentType="application/vnd.openxmlformats-officedocument.presentationml.notesSlide+xml"/>
  <Override PartName="/ppt/tags/tag87.xml" ContentType="application/vnd.openxmlformats-officedocument.presentationml.tags+xml"/>
  <Override PartName="/ppt/notesSlides/notesSlide74.xml" ContentType="application/vnd.openxmlformats-officedocument.presentationml.notesSlide+xml"/>
  <Override PartName="/ppt/tags/tag88.xml" ContentType="application/vnd.openxmlformats-officedocument.presentationml.tags+xml"/>
  <Override PartName="/ppt/notesSlides/notesSlide75.xml" ContentType="application/vnd.openxmlformats-officedocument.presentationml.notesSlide+xml"/>
  <Override PartName="/ppt/tags/tag89.xml" ContentType="application/vnd.openxmlformats-officedocument.presentationml.tags+xml"/>
  <Override PartName="/ppt/notesSlides/notesSlide76.xml" ContentType="application/vnd.openxmlformats-officedocument.presentationml.notesSlide+xml"/>
  <Override PartName="/ppt/tags/tag90.xml" ContentType="application/vnd.openxmlformats-officedocument.presentationml.tags+xml"/>
  <Override PartName="/ppt/notesSlides/notesSlide77.xml" ContentType="application/vnd.openxmlformats-officedocument.presentationml.notesSlide+xml"/>
  <Override PartName="/ppt/tags/tag91.xml" ContentType="application/vnd.openxmlformats-officedocument.presentationml.tags+xml"/>
  <Override PartName="/ppt/notesSlides/notesSlide78.xml" ContentType="application/vnd.openxmlformats-officedocument.presentationml.notesSlide+xml"/>
  <Override PartName="/ppt/tags/tag92.xml" ContentType="application/vnd.openxmlformats-officedocument.presentationml.tags+xml"/>
  <Override PartName="/ppt/notesSlides/notesSlide79.xml" ContentType="application/vnd.openxmlformats-officedocument.presentationml.notesSlide+xml"/>
  <Override PartName="/ppt/tags/tag93.xml" ContentType="application/vnd.openxmlformats-officedocument.presentationml.tags+xml"/>
  <Override PartName="/ppt/notesSlides/notesSlide80.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81.xml" ContentType="application/vnd.openxmlformats-officedocument.presentationml.notesSlide+xml"/>
  <Override PartName="/ppt/tags/tag96.xml" ContentType="application/vnd.openxmlformats-officedocument.presentationml.tags+xml"/>
  <Override PartName="/ppt/notesSlides/notesSlide82.xml" ContentType="application/vnd.openxmlformats-officedocument.presentationml.notesSlide+xml"/>
  <Override PartName="/ppt/tags/tag97.xml" ContentType="application/vnd.openxmlformats-officedocument.presentationml.tags+xml"/>
  <Override PartName="/ppt/notesSlides/notesSlide83.xml" ContentType="application/vnd.openxmlformats-officedocument.presentationml.notesSlide+xml"/>
  <Override PartName="/ppt/tags/tag98.xml" ContentType="application/vnd.openxmlformats-officedocument.presentationml.tags+xml"/>
  <Override PartName="/ppt/notesSlides/notesSlide84.xml" ContentType="application/vnd.openxmlformats-officedocument.presentationml.notesSlide+xml"/>
  <Override PartName="/ppt/tags/tag99.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100.xml" ContentType="application/vnd.openxmlformats-officedocument.presentationml.tags+xml"/>
  <Override PartName="/ppt/notesSlides/notesSlide87.xml" ContentType="application/vnd.openxmlformats-officedocument.presentationml.notesSlide+xml"/>
  <Override PartName="/ppt/tags/tag101.xml" ContentType="application/vnd.openxmlformats-officedocument.presentationml.tags+xml"/>
  <Override PartName="/ppt/notesSlides/notesSlide88.xml" ContentType="application/vnd.openxmlformats-officedocument.presentationml.notesSlide+xml"/>
  <Override PartName="/ppt/tags/tag102.xml" ContentType="application/vnd.openxmlformats-officedocument.presentationml.tags+xml"/>
  <Override PartName="/ppt/notesSlides/notesSlide89.xml" ContentType="application/vnd.openxmlformats-officedocument.presentationml.notesSlide+xml"/>
  <Override PartName="/ppt/tags/tag103.xml" ContentType="application/vnd.openxmlformats-officedocument.presentationml.tags+xml"/>
  <Override PartName="/ppt/notesSlides/notesSlide90.xml" ContentType="application/vnd.openxmlformats-officedocument.presentationml.notesSlide+xml"/>
  <Override PartName="/ppt/tags/tag104.xml" ContentType="application/vnd.openxmlformats-officedocument.presentationml.tags+xml"/>
  <Override PartName="/ppt/notesSlides/notesSlide91.xml" ContentType="application/vnd.openxmlformats-officedocument.presentationml.notesSlide+xml"/>
  <Override PartName="/ppt/tags/tag105.xml" ContentType="application/vnd.openxmlformats-officedocument.presentationml.tags+xml"/>
  <Override PartName="/ppt/notesSlides/notesSlide92.xml" ContentType="application/vnd.openxmlformats-officedocument.presentationml.notesSlide+xml"/>
  <Override PartName="/ppt/tags/tag106.xml" ContentType="application/vnd.openxmlformats-officedocument.presentationml.tags+xml"/>
  <Override PartName="/ppt/notesSlides/notesSlide93.xml" ContentType="application/vnd.openxmlformats-officedocument.presentationml.notesSlide+xml"/>
  <Override PartName="/ppt/tags/tag107.xml" ContentType="application/vnd.openxmlformats-officedocument.presentationml.tags+xml"/>
  <Override PartName="/ppt/notesSlides/notesSlide94.xml" ContentType="application/vnd.openxmlformats-officedocument.presentationml.notesSlide+xml"/>
  <Override PartName="/ppt/tags/tag108.xml" ContentType="application/vnd.openxmlformats-officedocument.presentationml.tags+xml"/>
  <Override PartName="/ppt/notesSlides/notesSlide95.xml" ContentType="application/vnd.openxmlformats-officedocument.presentationml.notesSlide+xml"/>
  <Override PartName="/ppt/tags/tag109.xml" ContentType="application/vnd.openxmlformats-officedocument.presentationml.tags+xml"/>
  <Override PartName="/ppt/notesSlides/notesSlide96.xml" ContentType="application/vnd.openxmlformats-officedocument.presentationml.notesSlide+xml"/>
  <Override PartName="/ppt/tags/tag110.xml" ContentType="application/vnd.openxmlformats-officedocument.presentationml.tags+xml"/>
  <Override PartName="/ppt/notesSlides/notesSlide97.xml" ContentType="application/vnd.openxmlformats-officedocument.presentationml.notesSlide+xml"/>
  <Override PartName="/ppt/tags/tag111.xml" ContentType="application/vnd.openxmlformats-officedocument.presentationml.tags+xml"/>
  <Override PartName="/ppt/notesSlides/notesSlide98.xml" ContentType="application/vnd.openxmlformats-officedocument.presentationml.notesSlide+xml"/>
  <Override PartName="/ppt/tags/tag112.xml" ContentType="application/vnd.openxmlformats-officedocument.presentationml.tags+xml"/>
  <Override PartName="/ppt/notesSlides/notesSlide99.xml" ContentType="application/vnd.openxmlformats-officedocument.presentationml.notesSlide+xml"/>
  <Override PartName="/ppt/tags/tag113.xml" ContentType="application/vnd.openxmlformats-officedocument.presentationml.tags+xml"/>
  <Override PartName="/ppt/notesSlides/notesSlide100.xml" ContentType="application/vnd.openxmlformats-officedocument.presentationml.notesSlide+xml"/>
  <Override PartName="/ppt/tags/tag114.xml" ContentType="application/vnd.openxmlformats-officedocument.presentationml.tags+xml"/>
  <Override PartName="/ppt/notesSlides/notesSlide101.xml" ContentType="application/vnd.openxmlformats-officedocument.presentationml.notesSlide+xml"/>
  <Override PartName="/ppt/tags/tag115.xml" ContentType="application/vnd.openxmlformats-officedocument.presentationml.tags+xml"/>
  <Override PartName="/ppt/notesSlides/notesSlide102.xml" ContentType="application/vnd.openxmlformats-officedocument.presentationml.notesSlide+xml"/>
  <Override PartName="/ppt/tags/tag116.xml" ContentType="application/vnd.openxmlformats-officedocument.presentationml.tags+xml"/>
  <Override PartName="/ppt/notesSlides/notesSlide103.xml" ContentType="application/vnd.openxmlformats-officedocument.presentationml.notesSlide+xml"/>
  <Override PartName="/ppt/tags/tag117.xml" ContentType="application/vnd.openxmlformats-officedocument.presentationml.tags+xml"/>
  <Override PartName="/ppt/notesSlides/notesSlide104.xml" ContentType="application/vnd.openxmlformats-officedocument.presentationml.notesSlide+xml"/>
  <Override PartName="/ppt/tags/tag118.xml" ContentType="application/vnd.openxmlformats-officedocument.presentationml.tags+xml"/>
  <Override PartName="/ppt/notesSlides/notesSlide10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06.xml" ContentType="application/vnd.openxmlformats-officedocument.presentationml.notesSlide+xml"/>
  <Override PartName="/ppt/tags/tag122.xml" ContentType="application/vnd.openxmlformats-officedocument.presentationml.tags+xml"/>
  <Override PartName="/ppt/notesSlides/notesSlide107.xml" ContentType="application/vnd.openxmlformats-officedocument.presentationml.notesSlide+xml"/>
  <Override PartName="/ppt/tags/tag123.xml" ContentType="application/vnd.openxmlformats-officedocument.presentationml.tags+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8" r:id="rId3"/>
    <p:sldMasterId id="2147483675" r:id="rId4"/>
  </p:sldMasterIdLst>
  <p:notesMasterIdLst>
    <p:notesMasterId r:id="rId118"/>
  </p:notesMasterIdLst>
  <p:sldIdLst>
    <p:sldId id="367" r:id="rId5"/>
    <p:sldId id="260" r:id="rId6"/>
    <p:sldId id="33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322" r:id="rId20"/>
    <p:sldId id="273" r:id="rId21"/>
    <p:sldId id="274" r:id="rId22"/>
    <p:sldId id="275" r:id="rId23"/>
    <p:sldId id="276" r:id="rId24"/>
    <p:sldId id="277" r:id="rId25"/>
    <p:sldId id="340" r:id="rId26"/>
    <p:sldId id="395" r:id="rId27"/>
    <p:sldId id="278" r:id="rId28"/>
    <p:sldId id="279" r:id="rId29"/>
    <p:sldId id="280" r:id="rId30"/>
    <p:sldId id="281" r:id="rId31"/>
    <p:sldId id="305" r:id="rId32"/>
    <p:sldId id="306" r:id="rId33"/>
    <p:sldId id="282" r:id="rId34"/>
    <p:sldId id="283" r:id="rId35"/>
    <p:sldId id="284" r:id="rId36"/>
    <p:sldId id="403"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16" r:id="rId54"/>
    <p:sldId id="301" r:id="rId55"/>
    <p:sldId id="302" r:id="rId56"/>
    <p:sldId id="304" r:id="rId57"/>
    <p:sldId id="303" r:id="rId58"/>
    <p:sldId id="307" r:id="rId59"/>
    <p:sldId id="317" r:id="rId60"/>
    <p:sldId id="308" r:id="rId61"/>
    <p:sldId id="310" r:id="rId62"/>
    <p:sldId id="324" r:id="rId63"/>
    <p:sldId id="311" r:id="rId64"/>
    <p:sldId id="325" r:id="rId65"/>
    <p:sldId id="326" r:id="rId66"/>
    <p:sldId id="331" r:id="rId67"/>
    <p:sldId id="333" r:id="rId68"/>
    <p:sldId id="312" r:id="rId69"/>
    <p:sldId id="327" r:id="rId70"/>
    <p:sldId id="328" r:id="rId71"/>
    <p:sldId id="313" r:id="rId72"/>
    <p:sldId id="334" r:id="rId73"/>
    <p:sldId id="335" r:id="rId74"/>
    <p:sldId id="332" r:id="rId75"/>
    <p:sldId id="337" r:id="rId76"/>
    <p:sldId id="401" r:id="rId77"/>
    <p:sldId id="314" r:id="rId78"/>
    <p:sldId id="315" r:id="rId79"/>
    <p:sldId id="355" r:id="rId80"/>
    <p:sldId id="371" r:id="rId81"/>
    <p:sldId id="356" r:id="rId82"/>
    <p:sldId id="357" r:id="rId83"/>
    <p:sldId id="374" r:id="rId84"/>
    <p:sldId id="400" r:id="rId85"/>
    <p:sldId id="373" r:id="rId86"/>
    <p:sldId id="397" r:id="rId87"/>
    <p:sldId id="378" r:id="rId88"/>
    <p:sldId id="379" r:id="rId89"/>
    <p:sldId id="359" r:id="rId90"/>
    <p:sldId id="380" r:id="rId91"/>
    <p:sldId id="382" r:id="rId92"/>
    <p:sldId id="402" r:id="rId93"/>
    <p:sldId id="383" r:id="rId94"/>
    <p:sldId id="381" r:id="rId95"/>
    <p:sldId id="360" r:id="rId96"/>
    <p:sldId id="375" r:id="rId97"/>
    <p:sldId id="377" r:id="rId98"/>
    <p:sldId id="361" r:id="rId99"/>
    <p:sldId id="384" r:id="rId100"/>
    <p:sldId id="385" r:id="rId101"/>
    <p:sldId id="386" r:id="rId102"/>
    <p:sldId id="362" r:id="rId103"/>
    <p:sldId id="363" r:id="rId104"/>
    <p:sldId id="387" r:id="rId105"/>
    <p:sldId id="388" r:id="rId106"/>
    <p:sldId id="389" r:id="rId107"/>
    <p:sldId id="390" r:id="rId108"/>
    <p:sldId id="391" r:id="rId109"/>
    <p:sldId id="392" r:id="rId110"/>
    <p:sldId id="393" r:id="rId111"/>
    <p:sldId id="364" r:id="rId112"/>
    <p:sldId id="398" r:id="rId113"/>
    <p:sldId id="399" r:id="rId114"/>
    <p:sldId id="365" r:id="rId115"/>
    <p:sldId id="394" r:id="rId116"/>
    <p:sldId id="366" r:id="rId117"/>
  </p:sldIdLst>
  <p:sldSz cx="9144000" cy="6858000" type="screen4x3"/>
  <p:notesSz cx="6858000" cy="9144000"/>
  <p:custDataLst>
    <p:tags r:id="rId119"/>
  </p:custDataLst>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7D"/>
    <a:srgbClr val="00347D"/>
    <a:srgbClr val="0072BC"/>
    <a:srgbClr val="F7941E"/>
    <a:srgbClr val="D90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81" autoAdjust="0"/>
  </p:normalViewPr>
  <p:slideViewPr>
    <p:cSldViewPr snapToGrid="0" snapToObjects="1">
      <p:cViewPr varScale="1">
        <p:scale>
          <a:sx n="75" d="100"/>
          <a:sy n="75" d="100"/>
        </p:scale>
        <p:origin x="166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55A9BC-5510-43A1-A151-8666B731CAB4}" type="doc">
      <dgm:prSet loTypeId="urn:microsoft.com/office/officeart/2005/8/layout/matrix2" loCatId="matrix" qsTypeId="urn:microsoft.com/office/officeart/2005/8/quickstyle/3d4" qsCatId="3D" csTypeId="urn:microsoft.com/office/officeart/2005/8/colors/colorful1" csCatId="colorful" phldr="1"/>
      <dgm:spPr/>
      <dgm:t>
        <a:bodyPr/>
        <a:lstStyle/>
        <a:p>
          <a:endParaRPr lang="en-US"/>
        </a:p>
      </dgm:t>
    </dgm:pt>
    <dgm:pt modelId="{163DA3A0-7518-4CC5-84C0-BD99DF1CFFCE}">
      <dgm:prSet phldrT="[Text]"/>
      <dgm:spPr>
        <a:solidFill>
          <a:srgbClr val="0072BC"/>
        </a:solidFill>
      </dgm:spPr>
      <dgm:t>
        <a:bodyPr/>
        <a:lstStyle/>
        <a:p>
          <a:r>
            <a:rPr lang="en-US" dirty="0" smtClean="0"/>
            <a:t>?</a:t>
          </a:r>
          <a:endParaRPr lang="en-US" dirty="0"/>
        </a:p>
      </dgm:t>
    </dgm:pt>
    <dgm:pt modelId="{6A2AD6EB-2171-496E-9F1D-4D7BAAA232D1}" type="parTrans" cxnId="{F9321F14-D7E0-4D12-A24C-09AACFAD229E}">
      <dgm:prSet/>
      <dgm:spPr/>
      <dgm:t>
        <a:bodyPr/>
        <a:lstStyle/>
        <a:p>
          <a:endParaRPr lang="en-US"/>
        </a:p>
      </dgm:t>
    </dgm:pt>
    <dgm:pt modelId="{29532257-7992-486C-950A-02F8083B28BC}" type="sibTrans" cxnId="{F9321F14-D7E0-4D12-A24C-09AACFAD229E}">
      <dgm:prSet/>
      <dgm:spPr/>
      <dgm:t>
        <a:bodyPr/>
        <a:lstStyle/>
        <a:p>
          <a:endParaRPr lang="en-US"/>
        </a:p>
      </dgm:t>
    </dgm:pt>
    <dgm:pt modelId="{E7E6CEDF-013F-46F9-95E8-1A162B50E24A}">
      <dgm:prSet phldrT="[Text]"/>
      <dgm:spPr>
        <a:solidFill>
          <a:srgbClr val="0072BC"/>
        </a:solidFill>
      </dgm:spPr>
      <dgm:t>
        <a:bodyPr/>
        <a:lstStyle/>
        <a:p>
          <a:r>
            <a:rPr lang="en-US" dirty="0" smtClean="0"/>
            <a:t>?</a:t>
          </a:r>
          <a:endParaRPr lang="en-US" dirty="0"/>
        </a:p>
      </dgm:t>
    </dgm:pt>
    <dgm:pt modelId="{B9701817-C93E-44FF-ADE7-D041F59146F1}" type="parTrans" cxnId="{F62D2E4E-4C51-4DB1-926A-EDA504B23D9F}">
      <dgm:prSet/>
      <dgm:spPr/>
      <dgm:t>
        <a:bodyPr/>
        <a:lstStyle/>
        <a:p>
          <a:endParaRPr lang="en-US"/>
        </a:p>
      </dgm:t>
    </dgm:pt>
    <dgm:pt modelId="{DBF01AE2-E7C2-407D-8E71-4FE49292C9B2}" type="sibTrans" cxnId="{F62D2E4E-4C51-4DB1-926A-EDA504B23D9F}">
      <dgm:prSet/>
      <dgm:spPr/>
      <dgm:t>
        <a:bodyPr/>
        <a:lstStyle/>
        <a:p>
          <a:endParaRPr lang="en-US"/>
        </a:p>
      </dgm:t>
    </dgm:pt>
    <dgm:pt modelId="{186DB0FD-484E-40FF-A4C1-BE981AF3EB1D}">
      <dgm:prSet phldrT="[Text]"/>
      <dgm:spPr>
        <a:solidFill>
          <a:srgbClr val="0072BC"/>
        </a:solidFill>
      </dgm:spPr>
      <dgm:t>
        <a:bodyPr/>
        <a:lstStyle/>
        <a:p>
          <a:r>
            <a:rPr lang="en-US" dirty="0" smtClean="0"/>
            <a:t>?</a:t>
          </a:r>
          <a:endParaRPr lang="en-US" dirty="0"/>
        </a:p>
      </dgm:t>
    </dgm:pt>
    <dgm:pt modelId="{38541490-ECE6-4BCC-A79A-80C06B6B28ED}" type="parTrans" cxnId="{9C46E8E3-BC18-4721-90DC-25FCA31D341C}">
      <dgm:prSet/>
      <dgm:spPr/>
      <dgm:t>
        <a:bodyPr/>
        <a:lstStyle/>
        <a:p>
          <a:endParaRPr lang="en-US"/>
        </a:p>
      </dgm:t>
    </dgm:pt>
    <dgm:pt modelId="{D9C1D123-9BEF-4C88-B6E8-B0D4F0C19D9B}" type="sibTrans" cxnId="{9C46E8E3-BC18-4721-90DC-25FCA31D341C}">
      <dgm:prSet/>
      <dgm:spPr/>
      <dgm:t>
        <a:bodyPr/>
        <a:lstStyle/>
        <a:p>
          <a:endParaRPr lang="en-US"/>
        </a:p>
      </dgm:t>
    </dgm:pt>
    <dgm:pt modelId="{FC929080-7D0D-4D42-82FD-58318D58E19E}">
      <dgm:prSet phldrT="[Text]"/>
      <dgm:spPr>
        <a:solidFill>
          <a:srgbClr val="0072BC"/>
        </a:solidFill>
      </dgm:spPr>
      <dgm:t>
        <a:bodyPr/>
        <a:lstStyle/>
        <a:p>
          <a:r>
            <a:rPr lang="en-US" dirty="0" smtClean="0"/>
            <a:t>?</a:t>
          </a:r>
          <a:endParaRPr lang="en-US" dirty="0"/>
        </a:p>
      </dgm:t>
    </dgm:pt>
    <dgm:pt modelId="{C72B017C-2061-401C-AB0A-B7799F7C13EE}" type="parTrans" cxnId="{D9785DCF-5573-48B0-BA5A-255DBCE78ECD}">
      <dgm:prSet/>
      <dgm:spPr/>
      <dgm:t>
        <a:bodyPr/>
        <a:lstStyle/>
        <a:p>
          <a:endParaRPr lang="en-US"/>
        </a:p>
      </dgm:t>
    </dgm:pt>
    <dgm:pt modelId="{7DE26CD0-3AB7-4927-895E-EA0712229D64}" type="sibTrans" cxnId="{D9785DCF-5573-48B0-BA5A-255DBCE78ECD}">
      <dgm:prSet/>
      <dgm:spPr/>
      <dgm:t>
        <a:bodyPr/>
        <a:lstStyle/>
        <a:p>
          <a:endParaRPr lang="en-US"/>
        </a:p>
      </dgm:t>
    </dgm:pt>
    <dgm:pt modelId="{C5932B26-2CEC-4946-B393-92A9E2C63279}" type="pres">
      <dgm:prSet presAssocID="{4655A9BC-5510-43A1-A151-8666B731CAB4}" presName="matrix" presStyleCnt="0">
        <dgm:presLayoutVars>
          <dgm:chMax val="1"/>
          <dgm:dir/>
          <dgm:resizeHandles val="exact"/>
        </dgm:presLayoutVars>
      </dgm:prSet>
      <dgm:spPr/>
      <dgm:t>
        <a:bodyPr/>
        <a:lstStyle/>
        <a:p>
          <a:endParaRPr lang="en-US"/>
        </a:p>
      </dgm:t>
    </dgm:pt>
    <dgm:pt modelId="{709E17D2-1081-4F04-8D7C-54485ADB9589}" type="pres">
      <dgm:prSet presAssocID="{4655A9BC-5510-43A1-A151-8666B731CAB4}" presName="axisShape" presStyleLbl="bgShp" presStyleIdx="0" presStyleCnt="1" custLinFactNeighborX="-8040" custLinFactNeighborY="-4795"/>
      <dgm:spPr/>
    </dgm:pt>
    <dgm:pt modelId="{38AB7AF2-3288-41F3-A181-A390C7B49011}" type="pres">
      <dgm:prSet presAssocID="{4655A9BC-5510-43A1-A151-8666B731CAB4}" presName="rect1" presStyleLbl="node1" presStyleIdx="0" presStyleCnt="4" custLinFactNeighborX="-9309" custLinFactNeighborY="-1256">
        <dgm:presLayoutVars>
          <dgm:chMax val="0"/>
          <dgm:chPref val="0"/>
          <dgm:bulletEnabled val="1"/>
        </dgm:presLayoutVars>
      </dgm:prSet>
      <dgm:spPr/>
      <dgm:t>
        <a:bodyPr/>
        <a:lstStyle/>
        <a:p>
          <a:endParaRPr lang="en-US"/>
        </a:p>
      </dgm:t>
    </dgm:pt>
    <dgm:pt modelId="{357D0597-20B7-43B2-B27C-3445434E2C48}" type="pres">
      <dgm:prSet presAssocID="{4655A9BC-5510-43A1-A151-8666B731CAB4}" presName="rect2" presStyleLbl="node1" presStyleIdx="1" presStyleCnt="4" custLinFactNeighborX="-1605" custLinFactNeighborY="518">
        <dgm:presLayoutVars>
          <dgm:chMax val="0"/>
          <dgm:chPref val="0"/>
          <dgm:bulletEnabled val="1"/>
        </dgm:presLayoutVars>
      </dgm:prSet>
      <dgm:spPr/>
      <dgm:t>
        <a:bodyPr/>
        <a:lstStyle/>
        <a:p>
          <a:endParaRPr lang="en-US"/>
        </a:p>
      </dgm:t>
    </dgm:pt>
    <dgm:pt modelId="{AEDCBB71-4B4F-43D8-BEA8-D75186B15E0E}" type="pres">
      <dgm:prSet presAssocID="{4655A9BC-5510-43A1-A151-8666B731CAB4}" presName="rect3" presStyleLbl="node1" presStyleIdx="2" presStyleCnt="4" custScaleX="102103" custLinFactNeighborX="-8273" custLinFactNeighborY="2183">
        <dgm:presLayoutVars>
          <dgm:chMax val="0"/>
          <dgm:chPref val="0"/>
          <dgm:bulletEnabled val="1"/>
        </dgm:presLayoutVars>
      </dgm:prSet>
      <dgm:spPr/>
      <dgm:t>
        <a:bodyPr/>
        <a:lstStyle/>
        <a:p>
          <a:endParaRPr lang="en-US"/>
        </a:p>
      </dgm:t>
    </dgm:pt>
    <dgm:pt modelId="{B0FC2A82-6FA7-480C-9326-8B774DEEEB74}" type="pres">
      <dgm:prSet presAssocID="{4655A9BC-5510-43A1-A151-8666B731CAB4}" presName="rect4" presStyleLbl="node1" presStyleIdx="3" presStyleCnt="4" custScaleX="101223" custLinFactNeighborX="-3897" custLinFactNeighborY="-628">
        <dgm:presLayoutVars>
          <dgm:chMax val="0"/>
          <dgm:chPref val="0"/>
          <dgm:bulletEnabled val="1"/>
        </dgm:presLayoutVars>
      </dgm:prSet>
      <dgm:spPr/>
      <dgm:t>
        <a:bodyPr/>
        <a:lstStyle/>
        <a:p>
          <a:endParaRPr lang="en-US"/>
        </a:p>
      </dgm:t>
    </dgm:pt>
  </dgm:ptLst>
  <dgm:cxnLst>
    <dgm:cxn modelId="{9772D76A-9731-4CC3-A772-87ADA472FADE}" type="presOf" srcId="{186DB0FD-484E-40FF-A4C1-BE981AF3EB1D}" destId="{AEDCBB71-4B4F-43D8-BEA8-D75186B15E0E}" srcOrd="0" destOrd="0" presId="urn:microsoft.com/office/officeart/2005/8/layout/matrix2"/>
    <dgm:cxn modelId="{F91AAA05-329B-48BD-B979-F0FA35383172}" type="presOf" srcId="{163DA3A0-7518-4CC5-84C0-BD99DF1CFFCE}" destId="{38AB7AF2-3288-41F3-A181-A390C7B49011}" srcOrd="0" destOrd="0" presId="urn:microsoft.com/office/officeart/2005/8/layout/matrix2"/>
    <dgm:cxn modelId="{AED4BA0B-7821-4866-A192-5D44E34FE661}" type="presOf" srcId="{4655A9BC-5510-43A1-A151-8666B731CAB4}" destId="{C5932B26-2CEC-4946-B393-92A9E2C63279}" srcOrd="0" destOrd="0" presId="urn:microsoft.com/office/officeart/2005/8/layout/matrix2"/>
    <dgm:cxn modelId="{8158855F-E216-45B0-9E6A-CBA3E10A646B}" type="presOf" srcId="{E7E6CEDF-013F-46F9-95E8-1A162B50E24A}" destId="{357D0597-20B7-43B2-B27C-3445434E2C48}" srcOrd="0" destOrd="0" presId="urn:microsoft.com/office/officeart/2005/8/layout/matrix2"/>
    <dgm:cxn modelId="{F9321F14-D7E0-4D12-A24C-09AACFAD229E}" srcId="{4655A9BC-5510-43A1-A151-8666B731CAB4}" destId="{163DA3A0-7518-4CC5-84C0-BD99DF1CFFCE}" srcOrd="0" destOrd="0" parTransId="{6A2AD6EB-2171-496E-9F1D-4D7BAAA232D1}" sibTransId="{29532257-7992-486C-950A-02F8083B28BC}"/>
    <dgm:cxn modelId="{D9785DCF-5573-48B0-BA5A-255DBCE78ECD}" srcId="{4655A9BC-5510-43A1-A151-8666B731CAB4}" destId="{FC929080-7D0D-4D42-82FD-58318D58E19E}" srcOrd="3" destOrd="0" parTransId="{C72B017C-2061-401C-AB0A-B7799F7C13EE}" sibTransId="{7DE26CD0-3AB7-4927-895E-EA0712229D64}"/>
    <dgm:cxn modelId="{F62D2E4E-4C51-4DB1-926A-EDA504B23D9F}" srcId="{4655A9BC-5510-43A1-A151-8666B731CAB4}" destId="{E7E6CEDF-013F-46F9-95E8-1A162B50E24A}" srcOrd="1" destOrd="0" parTransId="{B9701817-C93E-44FF-ADE7-D041F59146F1}" sibTransId="{DBF01AE2-E7C2-407D-8E71-4FE49292C9B2}"/>
    <dgm:cxn modelId="{7FEA53BE-6C35-4EA7-973D-0CAAE1F689AA}" type="presOf" srcId="{FC929080-7D0D-4D42-82FD-58318D58E19E}" destId="{B0FC2A82-6FA7-480C-9326-8B774DEEEB74}" srcOrd="0" destOrd="0" presId="urn:microsoft.com/office/officeart/2005/8/layout/matrix2"/>
    <dgm:cxn modelId="{9C46E8E3-BC18-4721-90DC-25FCA31D341C}" srcId="{4655A9BC-5510-43A1-A151-8666B731CAB4}" destId="{186DB0FD-484E-40FF-A4C1-BE981AF3EB1D}" srcOrd="2" destOrd="0" parTransId="{38541490-ECE6-4BCC-A79A-80C06B6B28ED}" sibTransId="{D9C1D123-9BEF-4C88-B6E8-B0D4F0C19D9B}"/>
    <dgm:cxn modelId="{C1E750D8-4337-4F78-A277-DE3D08850F74}" type="presParOf" srcId="{C5932B26-2CEC-4946-B393-92A9E2C63279}" destId="{709E17D2-1081-4F04-8D7C-54485ADB9589}" srcOrd="0" destOrd="0" presId="urn:microsoft.com/office/officeart/2005/8/layout/matrix2"/>
    <dgm:cxn modelId="{A7D45FD0-9FB9-4194-99A4-D1327DA856CD}" type="presParOf" srcId="{C5932B26-2CEC-4946-B393-92A9E2C63279}" destId="{38AB7AF2-3288-41F3-A181-A390C7B49011}" srcOrd="1" destOrd="0" presId="urn:microsoft.com/office/officeart/2005/8/layout/matrix2"/>
    <dgm:cxn modelId="{8A7B03D8-515E-4DCD-A7B6-0EF94D0C8144}" type="presParOf" srcId="{C5932B26-2CEC-4946-B393-92A9E2C63279}" destId="{357D0597-20B7-43B2-B27C-3445434E2C48}" srcOrd="2" destOrd="0" presId="urn:microsoft.com/office/officeart/2005/8/layout/matrix2"/>
    <dgm:cxn modelId="{3005C3EA-183D-4C76-AEE1-99F8BEC5C799}" type="presParOf" srcId="{C5932B26-2CEC-4946-B393-92A9E2C63279}" destId="{AEDCBB71-4B4F-43D8-BEA8-D75186B15E0E}" srcOrd="3" destOrd="0" presId="urn:microsoft.com/office/officeart/2005/8/layout/matrix2"/>
    <dgm:cxn modelId="{700ACF53-E415-49E7-8480-24A3FF094DA2}" type="presParOf" srcId="{C5932B26-2CEC-4946-B393-92A9E2C63279}" destId="{B0FC2A82-6FA7-480C-9326-8B774DEEEB74}" srcOrd="4" destOrd="0" presId="urn:microsoft.com/office/officeart/2005/8/layout/matrix2"/>
  </dgm:cxnLst>
  <dgm:bg>
    <a:solidFill>
      <a:srgbClr val="8DC67D"/>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E17D2-1081-4F04-8D7C-54485ADB9589}">
      <dsp:nvSpPr>
        <dsp:cNvPr id="0" name=""/>
        <dsp:cNvSpPr/>
      </dsp:nvSpPr>
      <dsp:spPr>
        <a:xfrm>
          <a:off x="0" y="0"/>
          <a:ext cx="2658871" cy="2658871"/>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8AB7AF2-3288-41F3-A181-A390C7B49011}">
      <dsp:nvSpPr>
        <dsp:cNvPr id="0" name=""/>
        <dsp:cNvSpPr/>
      </dsp:nvSpPr>
      <dsp:spPr>
        <a:xfrm>
          <a:off x="170848" y="159468"/>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smtClean="0"/>
            <a:t>?</a:t>
          </a:r>
          <a:endParaRPr lang="en-US" sz="4600" kern="1200" dirty="0"/>
        </a:p>
      </dsp:txBody>
      <dsp:txXfrm>
        <a:off x="222766" y="211386"/>
        <a:ext cx="959712" cy="959712"/>
      </dsp:txXfrm>
    </dsp:sp>
    <dsp:sp modelId="{357D0597-20B7-43B2-B27C-3445434E2C48}">
      <dsp:nvSpPr>
        <dsp:cNvPr id="0" name=""/>
        <dsp:cNvSpPr/>
      </dsp:nvSpPr>
      <dsp:spPr>
        <a:xfrm>
          <a:off x="1502454" y="178335"/>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smtClean="0"/>
            <a:t>?</a:t>
          </a:r>
          <a:endParaRPr lang="en-US" sz="4600" kern="1200" dirty="0"/>
        </a:p>
      </dsp:txBody>
      <dsp:txXfrm>
        <a:off x="1554372" y="230253"/>
        <a:ext cx="959712" cy="959712"/>
      </dsp:txXfrm>
    </dsp:sp>
    <dsp:sp modelId="{AEDCBB71-4B4F-43D8-BEA8-D75186B15E0E}">
      <dsp:nvSpPr>
        <dsp:cNvPr id="0" name=""/>
        <dsp:cNvSpPr/>
      </dsp:nvSpPr>
      <dsp:spPr>
        <a:xfrm>
          <a:off x="170684" y="1445713"/>
          <a:ext cx="1085915"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smtClean="0"/>
            <a:t>?</a:t>
          </a:r>
          <a:endParaRPr lang="en-US" sz="4600" kern="1200" dirty="0"/>
        </a:p>
      </dsp:txBody>
      <dsp:txXfrm>
        <a:off x="222602" y="1497631"/>
        <a:ext cx="982079" cy="959712"/>
      </dsp:txXfrm>
    </dsp:sp>
    <dsp:sp modelId="{B0FC2A82-6FA7-480C-9326-8B774DEEEB74}">
      <dsp:nvSpPr>
        <dsp:cNvPr id="0" name=""/>
        <dsp:cNvSpPr/>
      </dsp:nvSpPr>
      <dsp:spPr>
        <a:xfrm>
          <a:off x="1471574" y="1415817"/>
          <a:ext cx="1076556"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smtClean="0"/>
            <a:t>?</a:t>
          </a:r>
          <a:endParaRPr lang="en-US" sz="4600" kern="1200" dirty="0"/>
        </a:p>
      </dsp:txBody>
      <dsp:txXfrm>
        <a:off x="1523492" y="1467735"/>
        <a:ext cx="972720" cy="959712"/>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703772-216A-4D67-8997-2FD3839DC41F}" type="datetimeFigureOut">
              <a:rPr lang="en-US" smtClean="0"/>
              <a:t>7/21/2020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1AFC40-C805-48A5-99A5-6B168DAB9FB8}" type="slidenum">
              <a:rPr lang="en-US" smtClean="0"/>
              <a:t>‹#›</a:t>
            </a:fld>
            <a:endParaRPr lang="en-US" dirty="0"/>
          </a:p>
        </p:txBody>
      </p:sp>
    </p:spTree>
    <p:extLst>
      <p:ext uri="{BB962C8B-B14F-4D97-AF65-F5344CB8AC3E}">
        <p14:creationId xmlns:p14="http://schemas.microsoft.com/office/powerpoint/2010/main" val="1355552113"/>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This course was EMSA approved on May 21, 2020.</a:t>
            </a:r>
            <a:r>
              <a:rPr lang="en-US" sz="1200" kern="1200" baseline="0" dirty="0" smtClean="0">
                <a:solidFill>
                  <a:schemeClr val="tx1"/>
                </a:solidFill>
                <a:effectLst/>
                <a:latin typeface="+mn-lt"/>
                <a:ea typeface="+mn-ea"/>
                <a:cs typeface="+mn-cs"/>
              </a:rPr>
              <a:t> The curriculum</a:t>
            </a:r>
            <a:r>
              <a:rPr lang="en-US" sz="1200" kern="1200" dirty="0" smtClean="0">
                <a:solidFill>
                  <a:schemeClr val="tx1"/>
                </a:solidFill>
                <a:effectLst/>
                <a:latin typeface="+mn-lt"/>
                <a:ea typeface="+mn-ea"/>
                <a:cs typeface="+mn-cs"/>
              </a:rPr>
              <a:t> is based on best practice evidence</a:t>
            </a:r>
            <a:r>
              <a:rPr lang="en-US" sz="1200" kern="1200" baseline="0" dirty="0" smtClean="0">
                <a:solidFill>
                  <a:schemeClr val="tx1"/>
                </a:solidFill>
                <a:effectLst/>
                <a:latin typeface="+mn-lt"/>
                <a:ea typeface="+mn-ea"/>
                <a:cs typeface="+mn-cs"/>
              </a:rPr>
              <a:t> and expert opinion in Caring for Our Children National Health and Safety Standards for Early Care and Education (CFOC), Managing Infectious Diseases in Child Care and Schools, the Centers for Disease Control and Prevention (CDC), California Department of Public Health (CDPH), United States Department of Agriculture (USDA), and the Environmental Protection Agency (EPA).   Content in the training is in agreement with Title 22 licensing regulation but may exceed licensing requirements.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a:t>
            </a:fld>
            <a:endParaRPr lang="en-US" dirty="0"/>
          </a:p>
        </p:txBody>
      </p:sp>
    </p:spTree>
    <p:extLst>
      <p:ext uri="{BB962C8B-B14F-4D97-AF65-F5344CB8AC3E}">
        <p14:creationId xmlns:p14="http://schemas.microsoft.com/office/powerpoint/2010/main" val="317827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10</a:t>
            </a:fld>
            <a:endParaRPr lang="en-US" dirty="0"/>
          </a:p>
        </p:txBody>
      </p:sp>
    </p:spTree>
    <p:extLst>
      <p:ext uri="{BB962C8B-B14F-4D97-AF65-F5344CB8AC3E}">
        <p14:creationId xmlns:p14="http://schemas.microsoft.com/office/powerpoint/2010/main" val="37589694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103</a:t>
            </a:fld>
            <a:endParaRPr lang="en-US" dirty="0"/>
          </a:p>
        </p:txBody>
      </p:sp>
    </p:spTree>
    <p:extLst>
      <p:ext uri="{BB962C8B-B14F-4D97-AF65-F5344CB8AC3E}">
        <p14:creationId xmlns:p14="http://schemas.microsoft.com/office/powerpoint/2010/main" val="26689604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104</a:t>
            </a:fld>
            <a:endParaRPr lang="en-US" dirty="0"/>
          </a:p>
        </p:txBody>
      </p:sp>
    </p:spTree>
    <p:extLst>
      <p:ext uri="{BB962C8B-B14F-4D97-AF65-F5344CB8AC3E}">
        <p14:creationId xmlns:p14="http://schemas.microsoft.com/office/powerpoint/2010/main" val="8848619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105</a:t>
            </a:fld>
            <a:endParaRPr lang="en-US" dirty="0"/>
          </a:p>
        </p:txBody>
      </p:sp>
    </p:spTree>
    <p:extLst>
      <p:ext uri="{BB962C8B-B14F-4D97-AF65-F5344CB8AC3E}">
        <p14:creationId xmlns:p14="http://schemas.microsoft.com/office/powerpoint/2010/main" val="32479162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106</a:t>
            </a:fld>
            <a:endParaRPr lang="en-US" dirty="0"/>
          </a:p>
        </p:txBody>
      </p:sp>
    </p:spTree>
    <p:extLst>
      <p:ext uri="{BB962C8B-B14F-4D97-AF65-F5344CB8AC3E}">
        <p14:creationId xmlns:p14="http://schemas.microsoft.com/office/powerpoint/2010/main" val="38214769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Children with special health care needs and their families benefit from opportunities for socialization that are as normal as possible. With careful planning, most of these children can be safely integrated into child care settings. Work closely with parents and health care providers to establish a safe environment for these children, their peers, and staff members who care for them.</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107</a:t>
            </a:fld>
            <a:endParaRPr lang="en-US" dirty="0"/>
          </a:p>
        </p:txBody>
      </p:sp>
    </p:spTree>
    <p:extLst>
      <p:ext uri="{BB962C8B-B14F-4D97-AF65-F5344CB8AC3E}">
        <p14:creationId xmlns:p14="http://schemas.microsoft.com/office/powerpoint/2010/main" val="28106735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dirty="0" smtClean="0"/>
              <a:t>While you are required</a:t>
            </a:r>
            <a:r>
              <a:rPr lang="en-US" baseline="0" dirty="0" smtClean="0"/>
              <a:t> by ADA laws to make reasonable accommodation for children with special needs, </a:t>
            </a:r>
            <a:r>
              <a:rPr lang="en-US" sz="1200" kern="1200" dirty="0" smtClean="0">
                <a:solidFill>
                  <a:schemeClr val="tx1"/>
                </a:solidFill>
                <a:effectLst/>
                <a:latin typeface="+mn-lt"/>
                <a:ea typeface="+mn-ea"/>
                <a:cs typeface="+mn-cs"/>
              </a:rPr>
              <a:t>consider the following questions:</a:t>
            </a:r>
          </a:p>
          <a:p>
            <a:r>
              <a:rPr lang="en-US" sz="120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pPr marL="628596" lvl="1" indent="-171450">
              <a:buFont typeface="Arial" panose="020B0604020202020204" pitchFamily="34" charset="0"/>
              <a:buChar char="•"/>
            </a:pPr>
            <a:r>
              <a:rPr lang="en-US" sz="1200" kern="1200" dirty="0" smtClean="0">
                <a:solidFill>
                  <a:schemeClr val="tx1"/>
                </a:solidFill>
                <a:effectLst/>
                <a:latin typeface="+mn-lt"/>
                <a:ea typeface="+mn-ea"/>
                <a:cs typeface="+mn-cs"/>
              </a:rPr>
              <a:t>Does the child's disability require more care than you are reasonably able to provide?</a:t>
            </a:r>
          </a:p>
          <a:p>
            <a:pPr marL="628596" lvl="1" indent="-171450">
              <a:buFont typeface="Arial" panose="020B0604020202020204" pitchFamily="34" charset="0"/>
              <a:buChar char="•"/>
            </a:pPr>
            <a:r>
              <a:rPr lang="en-US" sz="1200" kern="1200" dirty="0" smtClean="0">
                <a:solidFill>
                  <a:schemeClr val="tx1"/>
                </a:solidFill>
                <a:effectLst/>
                <a:latin typeface="+mn-lt"/>
                <a:ea typeface="+mn-ea"/>
                <a:cs typeface="+mn-cs"/>
              </a:rPr>
              <a:t>Do you have the skills and abilities needed to perform medical or other duties required for the child's care, or can you readily acquire those skills through training or professional development?</a:t>
            </a:r>
          </a:p>
          <a:p>
            <a:pPr marL="628596" lvl="1" indent="-171450">
              <a:buFont typeface="Arial" panose="020B0604020202020204" pitchFamily="34" charset="0"/>
              <a:buChar char="•"/>
            </a:pPr>
            <a:r>
              <a:rPr lang="en-US" sz="1200" kern="1200" dirty="0" smtClean="0">
                <a:solidFill>
                  <a:schemeClr val="tx1"/>
                </a:solidFill>
                <a:effectLst/>
                <a:latin typeface="+mn-lt"/>
                <a:ea typeface="+mn-ea"/>
                <a:cs typeface="+mn-cs"/>
              </a:rPr>
              <a:t>Is your child care program equipped to meet the health and safety needs of this child?</a:t>
            </a:r>
          </a:p>
          <a:p>
            <a:pPr marL="628596" lvl="1" indent="-171450">
              <a:buFont typeface="Arial" panose="020B0604020202020204" pitchFamily="34" charset="0"/>
              <a:buChar char="•"/>
            </a:pPr>
            <a:r>
              <a:rPr lang="en-US" sz="1200" kern="1200" dirty="0" smtClean="0">
                <a:solidFill>
                  <a:schemeClr val="tx1"/>
                </a:solidFill>
                <a:effectLst/>
                <a:latin typeface="+mn-lt"/>
                <a:ea typeface="+mn-ea"/>
                <a:cs typeface="+mn-cs"/>
              </a:rPr>
              <a:t>Is the extra time you will need to devote to taking care of this child more than you can handle without putting the other children in your care at increased risk for illness or injury, or without causing you to neglect their needs?</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108</a:t>
            </a:fld>
            <a:endParaRPr lang="en-US" dirty="0"/>
          </a:p>
        </p:txBody>
      </p:sp>
    </p:spTree>
    <p:extLst>
      <p:ext uri="{BB962C8B-B14F-4D97-AF65-F5344CB8AC3E}">
        <p14:creationId xmlns:p14="http://schemas.microsoft.com/office/powerpoint/2010/main" val="14913171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111</a:t>
            </a:fld>
            <a:endParaRPr lang="en-US" dirty="0"/>
          </a:p>
        </p:txBody>
      </p:sp>
    </p:spTree>
    <p:extLst>
      <p:ext uri="{BB962C8B-B14F-4D97-AF65-F5344CB8AC3E}">
        <p14:creationId xmlns:p14="http://schemas.microsoft.com/office/powerpoint/2010/main" val="31140002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Always keep first aid supplies and medications out of children’s reach.</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112</a:t>
            </a:fld>
            <a:endParaRPr lang="en-US" dirty="0"/>
          </a:p>
        </p:txBody>
      </p:sp>
    </p:spTree>
    <p:extLst>
      <p:ext uri="{BB962C8B-B14F-4D97-AF65-F5344CB8AC3E}">
        <p14:creationId xmlns:p14="http://schemas.microsoft.com/office/powerpoint/2010/main" val="22843387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Smoking is prohibited in licensed child care programs in California. A policy that prohibits electronic cigarettes, alcohol, and using or having illegal drugs in your setting should be in place. The use of legal drugs (for example, medical or</a:t>
            </a:r>
            <a:r>
              <a:rPr lang="en-US" sz="1200" kern="1200" baseline="0" dirty="0" smtClean="0">
                <a:solidFill>
                  <a:schemeClr val="tx1"/>
                </a:solidFill>
                <a:effectLst/>
                <a:latin typeface="+mn-lt"/>
                <a:ea typeface="+mn-ea"/>
                <a:cs typeface="+mn-cs"/>
              </a:rPr>
              <a:t> recreational </a:t>
            </a:r>
            <a:r>
              <a:rPr lang="en-US" sz="1200" kern="1200" dirty="0" smtClean="0">
                <a:solidFill>
                  <a:schemeClr val="tx1"/>
                </a:solidFill>
                <a:effectLst/>
                <a:latin typeface="+mn-lt"/>
                <a:ea typeface="+mn-ea"/>
                <a:cs typeface="+mn-cs"/>
              </a:rPr>
              <a:t>marijuana and prescribed narcotics) that can diminish the ability to properly supervise and care for children should also be prohibited. </a:t>
            </a:r>
          </a:p>
          <a:p>
            <a:endParaRPr lang="en-US" dirty="0" smtClean="0"/>
          </a:p>
          <a:p>
            <a:pPr marL="0" marR="0"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important for caregivers/teachers to be aware of the impact marijuana used medicinally and/or recreationally has on their ability to provide safe care. Modeling healthy and safe behavior at all times is essential to the care and education of young children. (Caring for Our Children, 2017)</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113</a:t>
            </a:fld>
            <a:endParaRPr lang="en-US" dirty="0"/>
          </a:p>
        </p:txBody>
      </p:sp>
    </p:spTree>
    <p:extLst>
      <p:ext uri="{BB962C8B-B14F-4D97-AF65-F5344CB8AC3E}">
        <p14:creationId xmlns:p14="http://schemas.microsoft.com/office/powerpoint/2010/main" val="11087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Fun fact: Who knows what </a:t>
            </a:r>
            <a:r>
              <a:rPr lang="en-US" b="1" dirty="0" smtClean="0"/>
              <a:t>gesundheit </a:t>
            </a:r>
            <a:r>
              <a:rPr lang="en-US" b="0" dirty="0" smtClean="0"/>
              <a:t>means? </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It is</a:t>
            </a:r>
            <a:r>
              <a:rPr lang="en-US" b="1" baseline="0" dirty="0" smtClean="0"/>
              <a:t> </a:t>
            </a:r>
            <a:r>
              <a:rPr lang="en-US" b="0" baseline="0" dirty="0" smtClean="0"/>
              <a:t>b</a:t>
            </a:r>
            <a:r>
              <a:rPr lang="en-US" dirty="0" smtClean="0"/>
              <a:t>orrowed from German meaning: “To your health”</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11</a:t>
            </a:fld>
            <a:endParaRPr lang="en-US" dirty="0"/>
          </a:p>
        </p:txBody>
      </p:sp>
    </p:spTree>
    <p:extLst>
      <p:ext uri="{BB962C8B-B14F-4D97-AF65-F5344CB8AC3E}">
        <p14:creationId xmlns:p14="http://schemas.microsoft.com/office/powerpoint/2010/main" val="4841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Do</a:t>
            </a:r>
            <a:r>
              <a:rPr lang="en-US" baseline="0" dirty="0" smtClean="0"/>
              <a:t> these things happen in child care settings??  Why? </a:t>
            </a:r>
            <a:r>
              <a:rPr lang="en-US" sz="1200" kern="1200" dirty="0" smtClean="0">
                <a:solidFill>
                  <a:schemeClr val="tx1"/>
                </a:solidFill>
                <a:effectLst/>
                <a:latin typeface="+mn-lt"/>
                <a:ea typeface="+mn-ea"/>
                <a:cs typeface="+mn-cs"/>
              </a:rPr>
              <a:t>Young</a:t>
            </a:r>
            <a:r>
              <a:rPr lang="en-US" sz="1200" kern="1200" baseline="0" dirty="0" smtClean="0">
                <a:solidFill>
                  <a:schemeClr val="tx1"/>
                </a:solidFill>
                <a:effectLst/>
                <a:latin typeface="+mn-lt"/>
                <a:ea typeface="+mn-ea"/>
                <a:cs typeface="+mn-cs"/>
              </a:rPr>
              <a:t> children </a:t>
            </a:r>
            <a:r>
              <a:rPr lang="en-US" sz="1200" kern="1200" dirty="0" smtClean="0">
                <a:solidFill>
                  <a:schemeClr val="tx1"/>
                </a:solidFill>
                <a:effectLst/>
                <a:latin typeface="+mn-lt"/>
                <a:ea typeface="+mn-ea"/>
                <a:cs typeface="+mn-cs"/>
              </a:rPr>
              <a:t>are constantly touching and exploring their surroundings and the people around them. Infections can spread easily among children and their caregivers in the child care setting.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Discuss children’s immature habits for cleanliness (they haven't learned to wash their hands, blow their noses etc., their natural curiosity, and young children’s need for touching and affection.)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12</a:t>
            </a:fld>
            <a:endParaRPr lang="en-US" dirty="0"/>
          </a:p>
        </p:txBody>
      </p:sp>
    </p:spTree>
    <p:extLst>
      <p:ext uri="{BB962C8B-B14F-4D97-AF65-F5344CB8AC3E}">
        <p14:creationId xmlns:p14="http://schemas.microsoft.com/office/powerpoint/2010/main" val="3099992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an infected person talks, sings, coughs, sneezes or blows his/her nose, infectious droplets get into the air where they can be breathed in by another person. Droplets can also land on hands or objects such as toys or food, and can be touched, mouthed or eaten by other persons.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13</a:t>
            </a:fld>
            <a:endParaRPr lang="en-US" dirty="0"/>
          </a:p>
        </p:txBody>
      </p:sp>
    </p:spTree>
    <p:extLst>
      <p:ext uri="{BB962C8B-B14F-4D97-AF65-F5344CB8AC3E}">
        <p14:creationId xmlns:p14="http://schemas.microsoft.com/office/powerpoint/2010/main" val="204874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most situations this happens when hands or objects have become contaminated with a very small amount of stool (usually too small to be seen) are placed in the mouth. Or when food or water is contaminated with a very small amount of human or animal stool and then is eaten or drunk.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14</a:t>
            </a:fld>
            <a:endParaRPr lang="en-US" dirty="0"/>
          </a:p>
        </p:txBody>
      </p:sp>
    </p:spTree>
    <p:extLst>
      <p:ext uri="{BB962C8B-B14F-4D97-AF65-F5344CB8AC3E}">
        <p14:creationId xmlns:p14="http://schemas.microsoft.com/office/powerpoint/2010/main" val="1570912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Viruses can be spread when blood or body fluids containing the virus enters the blood stream of another person</a:t>
            </a:r>
            <a:r>
              <a:rPr lang="en-US" sz="1200" kern="1200" baseline="0" dirty="0" smtClean="0">
                <a:solidFill>
                  <a:schemeClr val="tx1"/>
                </a:solidFill>
                <a:effectLst/>
                <a:latin typeface="+mn-lt"/>
                <a:ea typeface="+mn-ea"/>
                <a:cs typeface="+mn-cs"/>
              </a:rPr>
              <a:t> or enter through </a:t>
            </a:r>
            <a:r>
              <a:rPr lang="en-US" sz="1200" kern="1200" dirty="0" smtClean="0">
                <a:solidFill>
                  <a:schemeClr val="tx1"/>
                </a:solidFill>
                <a:effectLst/>
                <a:latin typeface="+mn-lt"/>
                <a:ea typeface="+mn-ea"/>
                <a:cs typeface="+mn-cs"/>
              </a:rPr>
              <a:t>skin that has open sores.</a:t>
            </a:r>
            <a:r>
              <a:rPr lang="en-US" sz="1200" kern="1200" baseline="0" dirty="0" smtClean="0">
                <a:solidFill>
                  <a:schemeClr val="tx1"/>
                </a:solidFill>
                <a:effectLst/>
                <a:latin typeface="+mn-lt"/>
                <a:ea typeface="+mn-ea"/>
                <a:cs typeface="+mn-cs"/>
              </a:rPr>
              <a:t> A person can carry blood borne pathogens without signs of illness. (</a:t>
            </a:r>
            <a:r>
              <a:rPr lang="en-US" dirty="0" smtClean="0"/>
              <a:t>Sexual</a:t>
            </a:r>
            <a:r>
              <a:rPr lang="en-US" baseline="0" dirty="0" smtClean="0"/>
              <a:t> transmission can also occur, but this does not apply to the child care setting.)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15</a:t>
            </a:fld>
            <a:endParaRPr lang="en-US" dirty="0"/>
          </a:p>
        </p:txBody>
      </p:sp>
    </p:spTree>
    <p:extLst>
      <p:ext uri="{BB962C8B-B14F-4D97-AF65-F5344CB8AC3E}">
        <p14:creationId xmlns:p14="http://schemas.microsoft.com/office/powerpoint/2010/main" val="2244579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16</a:t>
            </a:fld>
            <a:endParaRPr lang="en-US" dirty="0"/>
          </a:p>
        </p:txBody>
      </p:sp>
    </p:spTree>
    <p:extLst>
      <p:ext uri="{BB962C8B-B14F-4D97-AF65-F5344CB8AC3E}">
        <p14:creationId xmlns:p14="http://schemas.microsoft.com/office/powerpoint/2010/main" val="4171534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17</a:t>
            </a:fld>
            <a:endParaRPr lang="en-US" dirty="0"/>
          </a:p>
        </p:txBody>
      </p:sp>
    </p:spTree>
    <p:extLst>
      <p:ext uri="{BB962C8B-B14F-4D97-AF65-F5344CB8AC3E}">
        <p14:creationId xmlns:p14="http://schemas.microsoft.com/office/powerpoint/2010/main" val="4002228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18</a:t>
            </a:fld>
            <a:endParaRPr lang="en-US" dirty="0"/>
          </a:p>
        </p:txBody>
      </p:sp>
    </p:spTree>
    <p:extLst>
      <p:ext uri="{BB962C8B-B14F-4D97-AF65-F5344CB8AC3E}">
        <p14:creationId xmlns:p14="http://schemas.microsoft.com/office/powerpoint/2010/main" val="3056266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19</a:t>
            </a:fld>
            <a:endParaRPr lang="en-US" dirty="0"/>
          </a:p>
        </p:txBody>
      </p:sp>
    </p:spTree>
    <p:extLst>
      <p:ext uri="{BB962C8B-B14F-4D97-AF65-F5344CB8AC3E}">
        <p14:creationId xmlns:p14="http://schemas.microsoft.com/office/powerpoint/2010/main" val="146518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Presenter</a:t>
            </a:r>
            <a:r>
              <a:rPr lang="en-US" baseline="0" dirty="0" smtClean="0"/>
              <a:t> notes:</a:t>
            </a:r>
          </a:p>
          <a:p>
            <a:r>
              <a:rPr lang="en-US" baseline="0" dirty="0" smtClean="0"/>
              <a:t>Module I should take about four hours.  Time for interactive and hands on activities is included.  Interactive activities promote student learning and retention.</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a:t>
            </a:fld>
            <a:endParaRPr lang="en-US" dirty="0"/>
          </a:p>
        </p:txBody>
      </p:sp>
    </p:spTree>
    <p:extLst>
      <p:ext uri="{BB962C8B-B14F-4D97-AF65-F5344CB8AC3E}">
        <p14:creationId xmlns:p14="http://schemas.microsoft.com/office/powerpoint/2010/main" val="1367784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20</a:t>
            </a:fld>
            <a:endParaRPr lang="en-US" dirty="0"/>
          </a:p>
        </p:txBody>
      </p:sp>
    </p:spTree>
    <p:extLst>
      <p:ext uri="{BB962C8B-B14F-4D97-AF65-F5344CB8AC3E}">
        <p14:creationId xmlns:p14="http://schemas.microsoft.com/office/powerpoint/2010/main" val="1038505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21</a:t>
            </a:fld>
            <a:endParaRPr lang="en-US" dirty="0"/>
          </a:p>
        </p:txBody>
      </p:sp>
    </p:spTree>
    <p:extLst>
      <p:ext uri="{BB962C8B-B14F-4D97-AF65-F5344CB8AC3E}">
        <p14:creationId xmlns:p14="http://schemas.microsoft.com/office/powerpoint/2010/main" val="3863893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22</a:t>
            </a:fld>
            <a:endParaRPr lang="en-US" dirty="0"/>
          </a:p>
        </p:txBody>
      </p:sp>
    </p:spTree>
    <p:extLst>
      <p:ext uri="{BB962C8B-B14F-4D97-AF65-F5344CB8AC3E}">
        <p14:creationId xmlns:p14="http://schemas.microsoft.com/office/powerpoint/2010/main" val="1642670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Sneezing 101 video</a:t>
            </a:r>
            <a:r>
              <a:rPr lang="en-US" baseline="0" dirty="0" smtClean="0"/>
              <a:t> from Virginia Department of Health</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23</a:t>
            </a:fld>
            <a:endParaRPr lang="en-US" dirty="0"/>
          </a:p>
        </p:txBody>
      </p:sp>
    </p:spTree>
    <p:extLst>
      <p:ext uri="{BB962C8B-B14F-4D97-AF65-F5344CB8AC3E}">
        <p14:creationId xmlns:p14="http://schemas.microsoft.com/office/powerpoint/2010/main" val="4136661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These are the topics we</a:t>
            </a:r>
            <a:r>
              <a:rPr lang="en-US" baseline="0" dirty="0" smtClean="0"/>
              <a:t> will discuss next.</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24</a:t>
            </a:fld>
            <a:endParaRPr lang="en-US" dirty="0"/>
          </a:p>
        </p:txBody>
      </p:sp>
    </p:spTree>
    <p:extLst>
      <p:ext uri="{BB962C8B-B14F-4D97-AF65-F5344CB8AC3E}">
        <p14:creationId xmlns:p14="http://schemas.microsoft.com/office/powerpoint/2010/main" val="3874923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All Your Senses to Check for Signs of Illness</a:t>
            </a:r>
          </a:p>
          <a:p>
            <a:r>
              <a:rPr lang="en-US" sz="1200" b="1" i="1" u="sng" kern="1200" dirty="0" smtClean="0">
                <a:solidFill>
                  <a:schemeClr val="tx1"/>
                </a:solidFill>
                <a:effectLst/>
                <a:latin typeface="+mn-lt"/>
                <a:ea typeface="+mn-ea"/>
                <a:cs typeface="+mn-cs"/>
              </a:rPr>
              <a:t>Listen </a:t>
            </a:r>
            <a:r>
              <a:rPr lang="en-US" sz="1200" kern="1200" dirty="0" smtClean="0">
                <a:solidFill>
                  <a:schemeClr val="tx1"/>
                </a:solidFill>
                <a:effectLst/>
                <a:latin typeface="+mn-lt"/>
                <a:ea typeface="+mn-ea"/>
                <a:cs typeface="+mn-cs"/>
              </a:rPr>
              <a:t>to what the child and parents tell you about how the child is feeling. Is the child’s voice hoarse, is he having trouble breathing, or is he coughing?</a:t>
            </a:r>
          </a:p>
          <a:p>
            <a:r>
              <a:rPr lang="en-US" sz="1200" b="1" i="1" u="sng" kern="1200" dirty="0" smtClean="0">
                <a:solidFill>
                  <a:schemeClr val="tx1"/>
                </a:solidFill>
                <a:effectLst/>
                <a:latin typeface="+mn-lt"/>
                <a:ea typeface="+mn-ea"/>
                <a:cs typeface="+mn-cs"/>
              </a:rPr>
              <a:t>Look </a:t>
            </a:r>
            <a:r>
              <a:rPr lang="en-US" sz="1200" kern="1200" dirty="0" smtClean="0">
                <a:solidFill>
                  <a:schemeClr val="tx1"/>
                </a:solidFill>
                <a:effectLst/>
                <a:latin typeface="+mn-lt"/>
                <a:ea typeface="+mn-ea"/>
                <a:cs typeface="+mn-cs"/>
              </a:rPr>
              <a:t>at the child from her level. Observe for signs of crankiness, pain, discomfort or being tired. Does the child look pale, have a rash or sores, a runny nose or eyes?</a:t>
            </a:r>
          </a:p>
          <a:p>
            <a:r>
              <a:rPr lang="en-US" sz="1200" b="1" i="1" u="sng" kern="1200" dirty="0" smtClean="0">
                <a:solidFill>
                  <a:schemeClr val="tx1"/>
                </a:solidFill>
                <a:effectLst/>
                <a:latin typeface="+mn-lt"/>
                <a:ea typeface="+mn-ea"/>
                <a:cs typeface="+mn-cs"/>
              </a:rPr>
              <a:t>Feel </a:t>
            </a:r>
            <a:r>
              <a:rPr lang="en-US" sz="1200" kern="1200" dirty="0" smtClean="0">
                <a:solidFill>
                  <a:schemeClr val="tx1"/>
                </a:solidFill>
                <a:effectLst/>
                <a:latin typeface="+mn-lt"/>
                <a:ea typeface="+mn-ea"/>
                <a:cs typeface="+mn-cs"/>
              </a:rPr>
              <a:t>the child for warmth, clamminess or bumps as a casual way of greeting.</a:t>
            </a:r>
          </a:p>
          <a:p>
            <a:r>
              <a:rPr lang="en-US" sz="1200" b="1" i="1" u="sng" kern="1200" dirty="0" smtClean="0">
                <a:solidFill>
                  <a:schemeClr val="tx1"/>
                </a:solidFill>
                <a:effectLst/>
                <a:latin typeface="+mn-lt"/>
                <a:ea typeface="+mn-ea"/>
                <a:cs typeface="+mn-cs"/>
              </a:rPr>
              <a:t>Smell </a:t>
            </a:r>
            <a:r>
              <a:rPr lang="en-US" sz="1200" kern="1200" dirty="0" smtClean="0">
                <a:solidFill>
                  <a:schemeClr val="tx1"/>
                </a:solidFill>
                <a:effectLst/>
                <a:latin typeface="+mn-lt"/>
                <a:ea typeface="+mn-ea"/>
                <a:cs typeface="+mn-cs"/>
              </a:rPr>
              <a:t>the child for unusual odor in their breath, diaper or stool.</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978524-E623-4D6E-B8DC-FF35E837A3FA}" type="slidenum">
              <a:rPr lang="en-US" smtClean="0"/>
              <a:t>25</a:t>
            </a:fld>
            <a:endParaRPr lang="en-US" dirty="0"/>
          </a:p>
        </p:txBody>
      </p:sp>
    </p:spTree>
    <p:extLst>
      <p:ext uri="{BB962C8B-B14F-4D97-AF65-F5344CB8AC3E}">
        <p14:creationId xmlns:p14="http://schemas.microsoft.com/office/powerpoint/2010/main" val="1490177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Role-play: Have participants get in pairs to role-play a morning health check. Practice making a decision on whether to include or exclude a child from care that day.  Have one participant role-play a parent who is eager to leave his or her child and get to work. The other participant should role-play the child care provider. Only a few illnesses require sick children to stay home to ensure protection of other children and staff.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will talk</a:t>
            </a:r>
            <a:r>
              <a:rPr lang="en-US" sz="1200" kern="1200" baseline="0" dirty="0" smtClean="0">
                <a:solidFill>
                  <a:schemeClr val="tx1"/>
                </a:solidFill>
                <a:effectLst/>
                <a:latin typeface="+mn-lt"/>
                <a:ea typeface="+mn-ea"/>
                <a:cs typeface="+mn-cs"/>
              </a:rPr>
              <a:t> more about when to keep a child out due to illness when we discuss policies in the next section.</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26</a:t>
            </a:fld>
            <a:endParaRPr lang="en-US" dirty="0"/>
          </a:p>
        </p:txBody>
      </p:sp>
    </p:spTree>
    <p:extLst>
      <p:ext uri="{BB962C8B-B14F-4D97-AF65-F5344CB8AC3E}">
        <p14:creationId xmlns:p14="http://schemas.microsoft.com/office/powerpoint/2010/main" val="3876933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It’s usually okay for a mildly ill child (for example, a child with a cold) to be in a</a:t>
            </a:r>
            <a:r>
              <a:rPr lang="en-US" baseline="0" dirty="0" smtClean="0"/>
              <a:t> child care program.  They may need a little extra rest, but as long as they are able to participate in activities and don’t take more care than you can provide while caring for other children, it’s okay.</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27</a:t>
            </a:fld>
            <a:endParaRPr lang="en-US" dirty="0"/>
          </a:p>
        </p:txBody>
      </p:sp>
    </p:spTree>
    <p:extLst>
      <p:ext uri="{BB962C8B-B14F-4D97-AF65-F5344CB8AC3E}">
        <p14:creationId xmlns:p14="http://schemas.microsoft.com/office/powerpoint/2010/main" val="3116944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Following</a:t>
            </a:r>
            <a:r>
              <a:rPr lang="en-US" baseline="0" dirty="0" smtClean="0"/>
              <a:t> Standard Precautions means </a:t>
            </a:r>
            <a:r>
              <a:rPr lang="en-US" dirty="0" smtClean="0"/>
              <a:t>treating blood and body fluids as if everyone is potentially infected.</a:t>
            </a:r>
          </a:p>
          <a:p>
            <a:r>
              <a:rPr lang="en-US" dirty="0" smtClean="0"/>
              <a:t>Refer to Health and Safety Note</a:t>
            </a:r>
            <a:r>
              <a:rPr lang="en-US" baseline="0" dirty="0" smtClean="0"/>
              <a:t> on Standard Precautions.</a:t>
            </a:r>
            <a:endParaRPr lang="en-US" dirty="0" smtClean="0"/>
          </a:p>
          <a:p>
            <a:r>
              <a:rPr lang="en-US" sz="1200" kern="1200" dirty="0" smtClean="0">
                <a:solidFill>
                  <a:schemeClr val="tx1"/>
                </a:solidFill>
                <a:effectLst/>
                <a:latin typeface="+mn-lt"/>
                <a:ea typeface="+mn-ea"/>
                <a:cs typeface="+mn-cs"/>
              </a:rPr>
              <a:t> </a:t>
            </a:r>
          </a:p>
          <a:p>
            <a:endParaRPr lang="en-US" dirty="0" smtClean="0"/>
          </a:p>
        </p:txBody>
      </p:sp>
      <p:sp>
        <p:nvSpPr>
          <p:cNvPr id="4" name="Slide Number Placeholder 3"/>
          <p:cNvSpPr>
            <a:spLocks noGrp="1"/>
          </p:cNvSpPr>
          <p:nvPr>
            <p:ph type="sldNum" sz="quarter" idx="10"/>
          </p:nvPr>
        </p:nvSpPr>
        <p:spPr/>
        <p:txBody>
          <a:bodyPr/>
          <a:lstStyle/>
          <a:p>
            <a:fld id="{16978524-E623-4D6E-B8DC-FF35E837A3FA}" type="slidenum">
              <a:rPr lang="en-US" smtClean="0"/>
              <a:t>28</a:t>
            </a:fld>
            <a:endParaRPr lang="en-US" dirty="0"/>
          </a:p>
        </p:txBody>
      </p:sp>
    </p:spTree>
    <p:extLst>
      <p:ext uri="{BB962C8B-B14F-4D97-AF65-F5344CB8AC3E}">
        <p14:creationId xmlns:p14="http://schemas.microsoft.com/office/powerpoint/2010/main" val="270634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29</a:t>
            </a:fld>
            <a:endParaRPr lang="en-US" dirty="0"/>
          </a:p>
        </p:txBody>
      </p:sp>
    </p:spTree>
    <p:extLst>
      <p:ext uri="{BB962C8B-B14F-4D97-AF65-F5344CB8AC3E}">
        <p14:creationId xmlns:p14="http://schemas.microsoft.com/office/powerpoint/2010/main" val="315634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a:t>
            </a:fld>
            <a:endParaRPr lang="en-US" dirty="0"/>
          </a:p>
        </p:txBody>
      </p:sp>
    </p:spTree>
    <p:extLst>
      <p:ext uri="{BB962C8B-B14F-4D97-AF65-F5344CB8AC3E}">
        <p14:creationId xmlns:p14="http://schemas.microsoft.com/office/powerpoint/2010/main" val="2148469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30</a:t>
            </a:fld>
            <a:endParaRPr lang="en-US" dirty="0"/>
          </a:p>
        </p:txBody>
      </p:sp>
    </p:spTree>
    <p:extLst>
      <p:ext uri="{BB962C8B-B14F-4D97-AF65-F5344CB8AC3E}">
        <p14:creationId xmlns:p14="http://schemas.microsoft.com/office/powerpoint/2010/main" val="3026976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Refer to Handout. For the demonstration,</a:t>
            </a:r>
            <a:r>
              <a:rPr lang="en-US" baseline="0" dirty="0" smtClean="0"/>
              <a:t> us a small bucket or bowl, a pitch or water, liquid soap, and paper towels. For extra effect you can apply poppy seeds to a film of Vaseline on the hands to act as germs. Demonstrate how and when to use hand sanitizer. (only when soap and running water are not available.) </a:t>
            </a:r>
            <a:r>
              <a:rPr lang="en-US" sz="1200" kern="1200" dirty="0" smtClean="0">
                <a:solidFill>
                  <a:schemeClr val="tx1"/>
                </a:solidFill>
                <a:effectLst/>
                <a:latin typeface="+mn-lt"/>
                <a:ea typeface="+mn-ea"/>
                <a:cs typeface="+mn-cs"/>
              </a:rPr>
              <a:t>Adults and children over age two may use an alcohol based hand sanitizer for visibly clean hands when there is no access to hand washing facilities (for example, when on a field trip). Keep hand sanitizers out of children’s reach. Carefully supervise children using hand sanitizers and monitor for skin reactions.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Locate your diapering area next to a sink whenever possible.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Teach children</a:t>
            </a:r>
            <a:r>
              <a:rPr lang="en-US" sz="1200" kern="1200" baseline="0" dirty="0" smtClean="0">
                <a:solidFill>
                  <a:schemeClr val="tx1"/>
                </a:solidFill>
                <a:effectLst/>
                <a:latin typeface="+mn-lt"/>
                <a:ea typeface="+mn-ea"/>
                <a:cs typeface="+mn-cs"/>
              </a:rPr>
              <a:t> to wash their hands for 20 seconds using a handwashing song.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31</a:t>
            </a:fld>
            <a:endParaRPr lang="en-US" dirty="0"/>
          </a:p>
        </p:txBody>
      </p:sp>
    </p:spTree>
    <p:extLst>
      <p:ext uri="{BB962C8B-B14F-4D97-AF65-F5344CB8AC3E}">
        <p14:creationId xmlns:p14="http://schemas.microsoft.com/office/powerpoint/2010/main" val="3514276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32</a:t>
            </a:fld>
            <a:endParaRPr lang="en-US" dirty="0"/>
          </a:p>
        </p:txBody>
      </p:sp>
    </p:spTree>
    <p:extLst>
      <p:ext uri="{BB962C8B-B14F-4D97-AF65-F5344CB8AC3E}">
        <p14:creationId xmlns:p14="http://schemas.microsoft.com/office/powerpoint/2010/main" val="1565057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34</a:t>
            </a:fld>
            <a:endParaRPr lang="en-US" dirty="0"/>
          </a:p>
        </p:txBody>
      </p:sp>
    </p:spTree>
    <p:extLst>
      <p:ext uri="{BB962C8B-B14F-4D97-AF65-F5344CB8AC3E}">
        <p14:creationId xmlns:p14="http://schemas.microsoft.com/office/powerpoint/2010/main" val="3237170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35</a:t>
            </a:fld>
            <a:endParaRPr lang="en-US" dirty="0"/>
          </a:p>
        </p:txBody>
      </p:sp>
    </p:spTree>
    <p:extLst>
      <p:ext uri="{BB962C8B-B14F-4D97-AF65-F5344CB8AC3E}">
        <p14:creationId xmlns:p14="http://schemas.microsoft.com/office/powerpoint/2010/main" val="3550937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Hand out gloves</a:t>
            </a:r>
            <a:r>
              <a:rPr lang="en-US" baseline="0" dirty="0" smtClean="0"/>
              <a:t> so students can try them, or demonstrate correct use.</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36</a:t>
            </a:fld>
            <a:endParaRPr lang="en-US" dirty="0"/>
          </a:p>
        </p:txBody>
      </p:sp>
    </p:spTree>
    <p:extLst>
      <p:ext uri="{BB962C8B-B14F-4D97-AF65-F5344CB8AC3E}">
        <p14:creationId xmlns:p14="http://schemas.microsoft.com/office/powerpoint/2010/main" val="837968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Sometimes these terms are used interchangeably,</a:t>
            </a:r>
            <a:r>
              <a:rPr lang="en-US" baseline="0" dirty="0" smtClean="0"/>
              <a:t> but they are not the same. Products used to kill germs are called antimicrobials. Antimicrobials kill bacteria, viruses, and fungi.</a:t>
            </a:r>
          </a:p>
          <a:p>
            <a:r>
              <a:rPr lang="en-US" baseline="0" dirty="0" smtClean="0"/>
              <a:t>Sanitizing and disinfecting products are antimicrobial pesticides.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37</a:t>
            </a:fld>
            <a:endParaRPr lang="en-US" dirty="0"/>
          </a:p>
        </p:txBody>
      </p:sp>
    </p:spTree>
    <p:extLst>
      <p:ext uri="{BB962C8B-B14F-4D97-AF65-F5344CB8AC3E}">
        <p14:creationId xmlns:p14="http://schemas.microsoft.com/office/powerpoint/2010/main" val="2323287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Washing</a:t>
            </a:r>
            <a:r>
              <a:rPr lang="en-US" baseline="0" dirty="0" smtClean="0"/>
              <a:t> with soap and rinsing with water will clean these surfaces.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38</a:t>
            </a:fld>
            <a:endParaRPr lang="en-US" dirty="0"/>
          </a:p>
        </p:txBody>
      </p:sp>
    </p:spTree>
    <p:extLst>
      <p:ext uri="{BB962C8B-B14F-4D97-AF65-F5344CB8AC3E}">
        <p14:creationId xmlns:p14="http://schemas.microsoft.com/office/powerpoint/2010/main" val="3184826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39</a:t>
            </a:fld>
            <a:endParaRPr lang="en-US" dirty="0"/>
          </a:p>
        </p:txBody>
      </p:sp>
    </p:spTree>
    <p:extLst>
      <p:ext uri="{BB962C8B-B14F-4D97-AF65-F5344CB8AC3E}">
        <p14:creationId xmlns:p14="http://schemas.microsoft.com/office/powerpoint/2010/main" val="1418445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40</a:t>
            </a:fld>
            <a:endParaRPr lang="en-US" dirty="0"/>
          </a:p>
        </p:txBody>
      </p:sp>
    </p:spTree>
    <p:extLst>
      <p:ext uri="{BB962C8B-B14F-4D97-AF65-F5344CB8AC3E}">
        <p14:creationId xmlns:p14="http://schemas.microsoft.com/office/powerpoint/2010/main" val="3738561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Notes</a:t>
            </a:r>
            <a:r>
              <a:rPr lang="en-US" baseline="0" dirty="0" smtClean="0"/>
              <a:t> to presenter: “disease” or “illness” “sickness” can be interchanged.  The term “contagious” can be used for spread or pass.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a:t>
            </a:fld>
            <a:endParaRPr lang="en-US" dirty="0"/>
          </a:p>
        </p:txBody>
      </p:sp>
    </p:spTree>
    <p:extLst>
      <p:ext uri="{BB962C8B-B14F-4D97-AF65-F5344CB8AC3E}">
        <p14:creationId xmlns:p14="http://schemas.microsoft.com/office/powerpoint/2010/main" val="2294134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41</a:t>
            </a:fld>
            <a:endParaRPr lang="en-US" dirty="0"/>
          </a:p>
        </p:txBody>
      </p:sp>
    </p:spTree>
    <p:extLst>
      <p:ext uri="{BB962C8B-B14F-4D97-AF65-F5344CB8AC3E}">
        <p14:creationId xmlns:p14="http://schemas.microsoft.com/office/powerpoint/2010/main" val="710768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Antimicrobial means the</a:t>
            </a:r>
            <a:r>
              <a:rPr lang="en-US" baseline="0" dirty="0" smtClean="0"/>
              <a:t> product kills germs. </a:t>
            </a:r>
            <a:r>
              <a:rPr lang="en-US" dirty="0" smtClean="0">
                <a:solidFill>
                  <a:srgbClr val="FFFF00"/>
                </a:solidFill>
              </a:rPr>
              <a:t>A dishwasher set at 165 degrees F will sanitize (dishes, toys)</a:t>
            </a:r>
          </a:p>
          <a:p>
            <a:r>
              <a:rPr lang="en-US" dirty="0" smtClean="0">
                <a:solidFill>
                  <a:srgbClr val="FFFF00"/>
                </a:solidFill>
              </a:rPr>
              <a:t>A washing machine set to hot can sanitize cloth toys.</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42</a:t>
            </a:fld>
            <a:endParaRPr lang="en-US" dirty="0"/>
          </a:p>
        </p:txBody>
      </p:sp>
    </p:spTree>
    <p:extLst>
      <p:ext uri="{BB962C8B-B14F-4D97-AF65-F5344CB8AC3E}">
        <p14:creationId xmlns:p14="http://schemas.microsoft.com/office/powerpoint/2010/main" val="66208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43</a:t>
            </a:fld>
            <a:endParaRPr lang="en-US" dirty="0"/>
          </a:p>
        </p:txBody>
      </p:sp>
    </p:spTree>
    <p:extLst>
      <p:ext uri="{BB962C8B-B14F-4D97-AF65-F5344CB8AC3E}">
        <p14:creationId xmlns:p14="http://schemas.microsoft.com/office/powerpoint/2010/main" val="2613102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44</a:t>
            </a:fld>
            <a:endParaRPr lang="en-US" dirty="0"/>
          </a:p>
        </p:txBody>
      </p:sp>
    </p:spTree>
    <p:extLst>
      <p:ext uri="{BB962C8B-B14F-4D97-AF65-F5344CB8AC3E}">
        <p14:creationId xmlns:p14="http://schemas.microsoft.com/office/powerpoint/2010/main" val="3462429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45</a:t>
            </a:fld>
            <a:endParaRPr lang="en-US" dirty="0"/>
          </a:p>
        </p:txBody>
      </p:sp>
    </p:spTree>
    <p:extLst>
      <p:ext uri="{BB962C8B-B14F-4D97-AF65-F5344CB8AC3E}">
        <p14:creationId xmlns:p14="http://schemas.microsoft.com/office/powerpoint/2010/main" val="4182698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46</a:t>
            </a:fld>
            <a:endParaRPr lang="en-US" dirty="0"/>
          </a:p>
        </p:txBody>
      </p:sp>
    </p:spTree>
    <p:extLst>
      <p:ext uri="{BB962C8B-B14F-4D97-AF65-F5344CB8AC3E}">
        <p14:creationId xmlns:p14="http://schemas.microsoft.com/office/powerpoint/2010/main" val="3917031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These are basic cleaning practices</a:t>
            </a:r>
            <a:r>
              <a:rPr lang="en-US" baseline="0" dirty="0" smtClean="0"/>
              <a:t> that are good for children’s environments.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47</a:t>
            </a:fld>
            <a:endParaRPr lang="en-US" dirty="0"/>
          </a:p>
        </p:txBody>
      </p:sp>
    </p:spTree>
    <p:extLst>
      <p:ext uri="{BB962C8B-B14F-4D97-AF65-F5344CB8AC3E}">
        <p14:creationId xmlns:p14="http://schemas.microsoft.com/office/powerpoint/2010/main" val="1947362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48</a:t>
            </a:fld>
            <a:endParaRPr lang="en-US" dirty="0"/>
          </a:p>
        </p:txBody>
      </p:sp>
    </p:spTree>
    <p:extLst>
      <p:ext uri="{BB962C8B-B14F-4D97-AF65-F5344CB8AC3E}">
        <p14:creationId xmlns:p14="http://schemas.microsoft.com/office/powerpoint/2010/main" val="4048310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49</a:t>
            </a:fld>
            <a:endParaRPr lang="en-US" dirty="0"/>
          </a:p>
        </p:txBody>
      </p:sp>
    </p:spTree>
    <p:extLst>
      <p:ext uri="{BB962C8B-B14F-4D97-AF65-F5344CB8AC3E}">
        <p14:creationId xmlns:p14="http://schemas.microsoft.com/office/powerpoint/2010/main" val="8748634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50</a:t>
            </a:fld>
            <a:endParaRPr lang="en-US" dirty="0"/>
          </a:p>
        </p:txBody>
      </p:sp>
    </p:spTree>
    <p:extLst>
      <p:ext uri="{BB962C8B-B14F-4D97-AF65-F5344CB8AC3E}">
        <p14:creationId xmlns:p14="http://schemas.microsoft.com/office/powerpoint/2010/main" val="335263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Ask participants to think of illnesses they would expect to see in their child care program. Write the names of the illnesses on the white board/flip chart/chalk board.</a:t>
            </a:r>
            <a:endParaRPr lang="en-US" dirty="0" smtClean="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a:t>
            </a:fld>
            <a:endParaRPr lang="en-US" dirty="0"/>
          </a:p>
        </p:txBody>
      </p:sp>
    </p:spTree>
    <p:extLst>
      <p:ext uri="{BB962C8B-B14F-4D97-AF65-F5344CB8AC3E}">
        <p14:creationId xmlns:p14="http://schemas.microsoft.com/office/powerpoint/2010/main" val="3601349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dirty="0" smtClean="0"/>
              <a:t>Remember,</a:t>
            </a:r>
            <a:r>
              <a:rPr lang="en-US" baseline="0" dirty="0" smtClean="0"/>
              <a:t> safer antimicrobial products will still have an EPA registration number and must be used according to label instructions.  All cleaning, sanitizing, and disinfecting products must be stored out of children's reach.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51</a:t>
            </a:fld>
            <a:endParaRPr lang="en-US" dirty="0"/>
          </a:p>
        </p:txBody>
      </p:sp>
    </p:spTree>
    <p:extLst>
      <p:ext uri="{BB962C8B-B14F-4D97-AF65-F5344CB8AC3E}">
        <p14:creationId xmlns:p14="http://schemas.microsoft.com/office/powerpoint/2010/main" val="33858573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For discussion:</a:t>
            </a:r>
          </a:p>
          <a:p>
            <a:r>
              <a:rPr lang="en-US" baseline="0" dirty="0" smtClean="0"/>
              <a:t>Label instructions</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52</a:t>
            </a:fld>
            <a:endParaRPr lang="en-US" dirty="0"/>
          </a:p>
        </p:txBody>
      </p:sp>
    </p:spTree>
    <p:extLst>
      <p:ext uri="{BB962C8B-B14F-4D97-AF65-F5344CB8AC3E}">
        <p14:creationId xmlns:p14="http://schemas.microsoft.com/office/powerpoint/2010/main" val="3920354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Participate</a:t>
            </a:r>
            <a:r>
              <a:rPr lang="en-US" baseline="0" dirty="0" smtClean="0"/>
              <a:t> in your community recycling program. Foot pedal containers are not needed for classroom recyclables.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53</a:t>
            </a:fld>
            <a:endParaRPr lang="en-US" dirty="0"/>
          </a:p>
        </p:txBody>
      </p:sp>
    </p:spTree>
    <p:extLst>
      <p:ext uri="{BB962C8B-B14F-4D97-AF65-F5344CB8AC3E}">
        <p14:creationId xmlns:p14="http://schemas.microsoft.com/office/powerpoint/2010/main" val="1415297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Throw</a:t>
            </a:r>
            <a:r>
              <a:rPr lang="en-US" baseline="0" dirty="0" smtClean="0"/>
              <a:t> </a:t>
            </a:r>
            <a:r>
              <a:rPr lang="en-US" dirty="0" smtClean="0"/>
              <a:t>away soiled disposable diapers, gloves, paper towels, tissues in an appropriate trash or diaper container</a:t>
            </a:r>
            <a:r>
              <a:rPr lang="en-US" baseline="0" dirty="0" smtClean="0"/>
              <a:t> </a:t>
            </a:r>
            <a:r>
              <a:rPr lang="en-US" dirty="0" smtClean="0"/>
              <a:t>immediately.</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54</a:t>
            </a:fld>
            <a:endParaRPr lang="en-US" dirty="0"/>
          </a:p>
        </p:txBody>
      </p:sp>
    </p:spTree>
    <p:extLst>
      <p:ext uri="{BB962C8B-B14F-4D97-AF65-F5344CB8AC3E}">
        <p14:creationId xmlns:p14="http://schemas.microsoft.com/office/powerpoint/2010/main" val="1063786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Many changing tables will have a strap and a guard rail for extra safety. Always keep on hand on the child, never leave the child unattended. Protect your back by having the table at a comfortable height and using proper lifting techniques.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55</a:t>
            </a:fld>
            <a:endParaRPr lang="en-US" dirty="0"/>
          </a:p>
        </p:txBody>
      </p:sp>
    </p:spTree>
    <p:extLst>
      <p:ext uri="{BB962C8B-B14F-4D97-AF65-F5344CB8AC3E}">
        <p14:creationId xmlns:p14="http://schemas.microsoft.com/office/powerpoint/2010/main" val="251262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Don’t wash or rinse diapers or clothes soiled with stool in the child care setting.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risk of splashing and contamination of hands, sinks, and bathroom surfaces,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increases the risk of spreading germs that could cause infection. All soiled clothing should be put in a plastic bag, securely closed, and sent home with the child without rinsing. Tell parents about this procedure and why it is important</a:t>
            </a:r>
            <a:r>
              <a:rPr lang="en-US" sz="1200" kern="1200" baseline="0" dirty="0" smtClean="0">
                <a:solidFill>
                  <a:schemeClr val="tx1"/>
                </a:solidFill>
                <a:effectLst/>
                <a:latin typeface="+mn-lt"/>
                <a:ea typeface="+mn-ea"/>
                <a:cs typeface="+mn-cs"/>
              </a:rPr>
              <a:t> because they </a:t>
            </a:r>
            <a:r>
              <a:rPr lang="en-US" sz="1200" kern="1200" dirty="0" smtClean="0">
                <a:solidFill>
                  <a:schemeClr val="tx1"/>
                </a:solidFill>
                <a:effectLst/>
                <a:latin typeface="+mn-lt"/>
                <a:ea typeface="+mn-ea"/>
                <a:cs typeface="+mn-cs"/>
              </a:rPr>
              <a:t>may request that diapers and training pants be rinsed out to avoid staining.</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56</a:t>
            </a:fld>
            <a:endParaRPr lang="en-US" dirty="0"/>
          </a:p>
        </p:txBody>
      </p:sp>
    </p:spTree>
    <p:extLst>
      <p:ext uri="{BB962C8B-B14F-4D97-AF65-F5344CB8AC3E}">
        <p14:creationId xmlns:p14="http://schemas.microsoft.com/office/powerpoint/2010/main" val="2512623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Child sized toilets or a step stool to a standard sized toilet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best for children's toileting needs. If potty chairs are used for toilet training, you should use them only in a bathroom area and out of reach of toilets or other potty chairs. After each use of a potty chair:</a:t>
            </a:r>
          </a:p>
          <a:p>
            <a:pPr marL="0" marR="0" lvl="1"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p>
          <a:p>
            <a:pPr marL="0" marR="0" lvl="1"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Assist child in washing their hands.  Move child to a supervised location away</a:t>
            </a:r>
            <a:r>
              <a:rPr lang="en-US" sz="1200" kern="1200" baseline="0" dirty="0" smtClean="0">
                <a:solidFill>
                  <a:schemeClr val="tx1"/>
                </a:solidFill>
                <a:effectLst/>
                <a:latin typeface="+mn-lt"/>
                <a:ea typeface="+mn-ea"/>
                <a:cs typeface="+mn-cs"/>
              </a:rPr>
              <a:t> from cleaning and disinfecting activities.</a:t>
            </a:r>
          </a:p>
          <a:p>
            <a:pPr marL="0" marR="0" lvl="1"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Immediately empty the contents into a toilet, being careful not to splash or touch the water in the toilet.</a:t>
            </a:r>
          </a:p>
          <a:p>
            <a:pPr marL="0" marR="0" lvl="1"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Rinse the potty chair with water and empty into toilet.</a:t>
            </a:r>
          </a:p>
          <a:p>
            <a:pPr marL="0" marR="0" lvl="1"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Wash the chair with soap and water. (Consider using paper towels.)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Empty soapy water into toilet. Rinse again. </a:t>
            </a:r>
          </a:p>
          <a:p>
            <a:pPr marL="0" marR="0" lvl="1"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Empty into toilet and flush.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Spray with disinfectant according to label instructions.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Wash hands. Allow potty chair to air dry.</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57</a:t>
            </a:fld>
            <a:endParaRPr lang="en-US" dirty="0"/>
          </a:p>
        </p:txBody>
      </p:sp>
    </p:spTree>
    <p:extLst>
      <p:ext uri="{BB962C8B-B14F-4D97-AF65-F5344CB8AC3E}">
        <p14:creationId xmlns:p14="http://schemas.microsoft.com/office/powerpoint/2010/main" val="3062520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smtClean="0"/>
              <a:t>Tips for safe food purchasing:</a:t>
            </a:r>
          </a:p>
          <a:p>
            <a:r>
              <a:rPr lang="en-US" sz="1200" dirty="0" smtClean="0"/>
              <a:t>Check the </a:t>
            </a:r>
            <a:r>
              <a:rPr lang="en-US" sz="1200" b="1" dirty="0" smtClean="0"/>
              <a:t>“use by,” “sell by” or “expiration date” </a:t>
            </a:r>
            <a:r>
              <a:rPr lang="en-US" sz="1200" dirty="0" smtClean="0"/>
              <a:t>on foods before purchase.</a:t>
            </a:r>
          </a:p>
          <a:p>
            <a:pPr lvl="0"/>
            <a:r>
              <a:rPr lang="en-US" sz="1200" dirty="0" smtClean="0"/>
              <a:t>Make sure </a:t>
            </a:r>
            <a:r>
              <a:rPr lang="en-US" sz="1200" b="1" dirty="0" smtClean="0"/>
              <a:t>refrigerated food is cold to the touch</a:t>
            </a:r>
            <a:r>
              <a:rPr lang="en-US" sz="1200" dirty="0" smtClean="0"/>
              <a:t>; </a:t>
            </a:r>
            <a:r>
              <a:rPr lang="en-US" sz="1200" b="1" dirty="0" smtClean="0"/>
              <a:t>frozen food is rock-solid</a:t>
            </a:r>
            <a:r>
              <a:rPr lang="en-US" sz="1200" dirty="0" smtClean="0"/>
              <a:t>; and canned goods are </a:t>
            </a:r>
            <a:r>
              <a:rPr lang="en-US" sz="1200" b="1" dirty="0" smtClean="0"/>
              <a:t>free of dents, cracks or bulging lids.</a:t>
            </a:r>
          </a:p>
          <a:p>
            <a:r>
              <a:rPr lang="en-US" sz="1200" dirty="0" smtClean="0"/>
              <a:t>Only purchase </a:t>
            </a:r>
            <a:r>
              <a:rPr lang="en-US" sz="1200" b="1" dirty="0" smtClean="0"/>
              <a:t>meat and poultry that has been inspected</a:t>
            </a:r>
            <a:r>
              <a:rPr lang="en-US" sz="1200" dirty="0" smtClean="0"/>
              <a:t>. USDA ensures meat and poultry products are safe, wholesome, and correctly labeled and packaged.</a:t>
            </a:r>
          </a:p>
          <a:p>
            <a:pPr lvl="0"/>
            <a:r>
              <a:rPr lang="en-US" sz="1200" dirty="0" smtClean="0"/>
              <a:t>Keep packages of </a:t>
            </a:r>
            <a:r>
              <a:rPr lang="en-US" sz="1200" b="1" dirty="0" smtClean="0"/>
              <a:t>raw meat and poultry separate from other foods</a:t>
            </a:r>
            <a:r>
              <a:rPr lang="en-US" sz="1200" dirty="0" smtClean="0"/>
              <a:t>, especially foods that are eaten fresh.</a:t>
            </a:r>
          </a:p>
          <a:p>
            <a:pPr lvl="0"/>
            <a:r>
              <a:rPr lang="en-US" sz="1200" dirty="0" smtClean="0"/>
              <a:t>Only buy </a:t>
            </a:r>
            <a:r>
              <a:rPr lang="en-US" sz="1200" b="1" dirty="0" smtClean="0"/>
              <a:t>pasteurized </a:t>
            </a:r>
            <a:r>
              <a:rPr lang="en-US" sz="1200" dirty="0" smtClean="0"/>
              <a:t>milk, milk products, and fruit juice.</a:t>
            </a:r>
          </a:p>
          <a:p>
            <a:pPr lvl="0"/>
            <a:r>
              <a:rPr lang="en-US" sz="1200" dirty="0" smtClean="0"/>
              <a:t>Shop for meat, fish, poultry and cold food last. Take foods </a:t>
            </a:r>
            <a:r>
              <a:rPr lang="en-US" sz="1200" b="1" dirty="0" smtClean="0"/>
              <a:t>straight home to the refrigerator;</a:t>
            </a:r>
            <a:r>
              <a:rPr lang="en-US" sz="1200" dirty="0" smtClean="0"/>
              <a:t> and don’t leave food in a hot car.</a:t>
            </a:r>
          </a:p>
          <a:p>
            <a:pPr lvl="0"/>
            <a:endParaRPr lang="en-US" sz="1200" dirty="0" smtClean="0"/>
          </a:p>
          <a:p>
            <a:pPr lvl="0"/>
            <a:r>
              <a:rPr lang="en-US" sz="1200" dirty="0" smtClean="0"/>
              <a:t>Tips</a:t>
            </a:r>
            <a:r>
              <a:rPr lang="en-US" sz="1200" baseline="0" dirty="0" smtClean="0"/>
              <a:t> for safe food s</a:t>
            </a:r>
            <a:r>
              <a:rPr lang="en-US" sz="1200" dirty="0" smtClean="0"/>
              <a:t>torage:</a:t>
            </a:r>
          </a:p>
          <a:p>
            <a:r>
              <a:rPr lang="en-US" sz="2800" dirty="0" smtClean="0">
                <a:cs typeface="Arial" panose="020B0604020202020204" pitchFamily="34" charset="0"/>
              </a:rPr>
              <a:t>Thaw frozen meat, poultry or fish in the refrigerator.</a:t>
            </a:r>
          </a:p>
          <a:p>
            <a:r>
              <a:rPr lang="en-US" sz="2800" dirty="0" smtClean="0">
                <a:cs typeface="Arial" panose="020B0604020202020204" pitchFamily="34" charset="0"/>
              </a:rPr>
              <a:t>Cook meat and poultry to safe temperatures.</a:t>
            </a:r>
          </a:p>
          <a:p>
            <a:r>
              <a:rPr lang="en-US" sz="2800" dirty="0" smtClean="0">
                <a:cs typeface="Arial" panose="020B0604020202020204" pitchFamily="34" charset="0"/>
              </a:rPr>
              <a:t>Cook eggs thoroughly.</a:t>
            </a:r>
          </a:p>
          <a:p>
            <a:pPr marL="342860" lvl="1" indent="-342860">
              <a:buFont typeface="Arial"/>
              <a:buChar char="•"/>
            </a:pPr>
            <a:r>
              <a:rPr lang="en-US" dirty="0" smtClean="0">
                <a:cs typeface="Arial" panose="020B0604020202020204" pitchFamily="34" charset="0"/>
              </a:rPr>
              <a:t>Heat hot foods to 140° F to serve.</a:t>
            </a:r>
          </a:p>
          <a:p>
            <a:pPr marL="342860" lvl="1" indent="-342860">
              <a:buFont typeface="Arial"/>
              <a:buChar char="•"/>
            </a:pPr>
            <a:r>
              <a:rPr lang="en-US" dirty="0" smtClean="0"/>
              <a:t>Do not prepare or serve food while ill with a communicable disease.</a:t>
            </a:r>
          </a:p>
          <a:p>
            <a:pPr lvl="0"/>
            <a:endParaRPr lang="en-US" sz="1200" dirty="0" smtClean="0"/>
          </a:p>
          <a:p>
            <a:pPr lvl="0"/>
            <a:r>
              <a:rPr lang="en-US" dirty="0" smtClean="0"/>
              <a:t>Refrigerate perishable foods. </a:t>
            </a:r>
            <a:r>
              <a:rPr lang="en-US" dirty="0" smtClean="0">
                <a:cs typeface="Arial" panose="020B0604020202020204" pitchFamily="34" charset="0"/>
              </a:rPr>
              <a:t>Refrigerate leftovers right away.</a:t>
            </a:r>
            <a:endParaRPr lang="en-US" dirty="0" smtClean="0"/>
          </a:p>
          <a:p>
            <a:pPr lvl="0"/>
            <a:r>
              <a:rPr lang="en-US" dirty="0" smtClean="0"/>
              <a:t>Store dry foods in clean, metal, glass or hard plastic containers with tight fitting lids.</a:t>
            </a:r>
          </a:p>
          <a:p>
            <a:pPr lvl="0"/>
            <a:r>
              <a:rPr lang="en-US" dirty="0" smtClean="0"/>
              <a:t>Store containers of food above the floor (at least 6") on racks or other clean slotted surfaces that permit air circulation.</a:t>
            </a:r>
          </a:p>
          <a:p>
            <a:pPr lvl="0"/>
            <a:r>
              <a:rPr lang="en-US" dirty="0" smtClean="0"/>
              <a:t>Keep storerooms free of moisture. Repair all holes and cracks in storerooms to prevent pest infestation.</a:t>
            </a:r>
          </a:p>
          <a:p>
            <a:pPr lvl="0"/>
            <a:r>
              <a:rPr lang="en-US" dirty="0" smtClean="0"/>
              <a:t>Store food items separately from non-food items.</a:t>
            </a:r>
          </a:p>
          <a:p>
            <a:pPr lvl="0"/>
            <a:r>
              <a:rPr lang="en-US" dirty="0" smtClean="0"/>
              <a:t>Pay attention to expiration dates and rotate stored food.</a:t>
            </a:r>
          </a:p>
          <a:p>
            <a:pPr lvl="0"/>
            <a:r>
              <a:rPr lang="en-US" dirty="0" smtClean="0"/>
              <a:t>Keep lunches from home in the refrigerator until mealtime.</a:t>
            </a:r>
          </a:p>
          <a:p>
            <a:pPr lvl="0"/>
            <a:r>
              <a:rPr lang="en-US" sz="1200" dirty="0" smtClean="0"/>
              <a:t>Tips for Safe Food Preparation;</a:t>
            </a:r>
          </a:p>
          <a:p>
            <a:r>
              <a:rPr lang="en-US" dirty="0" smtClean="0"/>
              <a:t>Wash hands before preparing and serving food.</a:t>
            </a:r>
          </a:p>
          <a:p>
            <a:r>
              <a:rPr lang="en-US" dirty="0" smtClean="0"/>
              <a:t>Wash tops of cans before opening.</a:t>
            </a:r>
          </a:p>
          <a:p>
            <a:r>
              <a:rPr lang="en-US" dirty="0" smtClean="0"/>
              <a:t>Wash all raw fruits and vegetables before use.</a:t>
            </a:r>
          </a:p>
          <a:p>
            <a:r>
              <a:rPr lang="en-US" dirty="0" smtClean="0">
                <a:cs typeface="Arial" panose="020B0604020202020204" pitchFamily="34" charset="0"/>
              </a:rPr>
              <a:t>Prepare meat, poultry, and fish separately from fresh foods.</a:t>
            </a:r>
          </a:p>
          <a:p>
            <a:r>
              <a:rPr lang="en-US" sz="2800" dirty="0" smtClean="0">
                <a:cs typeface="Arial" panose="020B0604020202020204" pitchFamily="34" charset="0"/>
              </a:rPr>
              <a:t>Thaw frozen meat, poultry or fish in the refrigerator.</a:t>
            </a:r>
          </a:p>
          <a:p>
            <a:r>
              <a:rPr lang="en-US" sz="2800" dirty="0" smtClean="0">
                <a:cs typeface="Arial" panose="020B0604020202020204" pitchFamily="34" charset="0"/>
              </a:rPr>
              <a:t>Cook meat and poultry to safe temperatures.</a:t>
            </a:r>
          </a:p>
          <a:p>
            <a:r>
              <a:rPr lang="en-US" sz="2800" dirty="0" smtClean="0">
                <a:cs typeface="Arial" panose="020B0604020202020204" pitchFamily="34" charset="0"/>
              </a:rPr>
              <a:t>Cook eggs thoroughly.</a:t>
            </a:r>
          </a:p>
          <a:p>
            <a:pPr marL="342860" lvl="1" indent="-342860">
              <a:buFont typeface="Arial"/>
              <a:buChar char="•"/>
            </a:pPr>
            <a:r>
              <a:rPr lang="en-US" dirty="0" smtClean="0">
                <a:cs typeface="Arial" panose="020B0604020202020204" pitchFamily="34" charset="0"/>
              </a:rPr>
              <a:t>Heat hot foods to 140° F to serve.</a:t>
            </a:r>
          </a:p>
          <a:p>
            <a:pPr marL="342860" lvl="1" indent="-342860">
              <a:buFont typeface="Arial"/>
              <a:buChar char="•"/>
            </a:pPr>
            <a:r>
              <a:rPr lang="en-US" dirty="0" smtClean="0"/>
              <a:t>Do not prepare or serve food while ill with a communicable disease.</a:t>
            </a:r>
          </a:p>
          <a:p>
            <a:endParaRPr lang="en-US" dirty="0" smtClean="0">
              <a:cs typeface="Arial" panose="020B0604020202020204" pitchFamily="34" charset="0"/>
            </a:endParaRPr>
          </a:p>
          <a:p>
            <a:pPr lvl="0"/>
            <a:endParaRPr lang="en-US" sz="1200" dirty="0" smtClean="0"/>
          </a:p>
        </p:txBody>
      </p:sp>
      <p:sp>
        <p:nvSpPr>
          <p:cNvPr id="4" name="Slide Number Placeholder 3"/>
          <p:cNvSpPr>
            <a:spLocks noGrp="1"/>
          </p:cNvSpPr>
          <p:nvPr>
            <p:ph type="sldNum" sz="quarter" idx="10"/>
          </p:nvPr>
        </p:nvSpPr>
        <p:spPr/>
        <p:txBody>
          <a:bodyPr/>
          <a:lstStyle/>
          <a:p>
            <a:fld id="{A41AFC40-C805-48A5-99A5-6B168DAB9FB8}" type="slidenum">
              <a:rPr lang="en-US" smtClean="0"/>
              <a:t>58</a:t>
            </a:fld>
            <a:endParaRPr lang="en-US" dirty="0"/>
          </a:p>
        </p:txBody>
      </p:sp>
    </p:spTree>
    <p:extLst>
      <p:ext uri="{BB962C8B-B14F-4D97-AF65-F5344CB8AC3E}">
        <p14:creationId xmlns:p14="http://schemas.microsoft.com/office/powerpoint/2010/main" val="4059684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Small group exercise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59</a:t>
            </a:fld>
            <a:endParaRPr lang="en-US" dirty="0"/>
          </a:p>
        </p:txBody>
      </p:sp>
    </p:spTree>
    <p:extLst>
      <p:ext uri="{BB962C8B-B14F-4D97-AF65-F5344CB8AC3E}">
        <p14:creationId xmlns:p14="http://schemas.microsoft.com/office/powerpoint/2010/main" val="364913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60</a:t>
            </a:fld>
            <a:endParaRPr lang="en-US" dirty="0"/>
          </a:p>
        </p:txBody>
      </p:sp>
    </p:spTree>
    <p:extLst>
      <p:ext uri="{BB962C8B-B14F-4D97-AF65-F5344CB8AC3E}">
        <p14:creationId xmlns:p14="http://schemas.microsoft.com/office/powerpoint/2010/main" val="1939155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Notes: Prevention of infectious disease help families and child care providers improve their quality of life and save time, health care costs, and lost work</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6</a:t>
            </a:fld>
            <a:endParaRPr lang="en-US" dirty="0"/>
          </a:p>
        </p:txBody>
      </p:sp>
    </p:spTree>
    <p:extLst>
      <p:ext uri="{BB962C8B-B14F-4D97-AF65-F5344CB8AC3E}">
        <p14:creationId xmlns:p14="http://schemas.microsoft.com/office/powerpoint/2010/main" val="1309899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61</a:t>
            </a:fld>
            <a:endParaRPr lang="en-US" dirty="0"/>
          </a:p>
        </p:txBody>
      </p:sp>
    </p:spTree>
    <p:extLst>
      <p:ext uri="{BB962C8B-B14F-4D97-AF65-F5344CB8AC3E}">
        <p14:creationId xmlns:p14="http://schemas.microsoft.com/office/powerpoint/2010/main" val="881829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62</a:t>
            </a:fld>
            <a:endParaRPr lang="en-US" dirty="0"/>
          </a:p>
        </p:txBody>
      </p:sp>
    </p:spTree>
    <p:extLst>
      <p:ext uri="{BB962C8B-B14F-4D97-AF65-F5344CB8AC3E}">
        <p14:creationId xmlns:p14="http://schemas.microsoft.com/office/powerpoint/2010/main" val="7717155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health problems can be triggered by polluted air.</a:t>
            </a:r>
            <a:r>
              <a:rPr lang="en-US" baseline="0" dirty="0" smtClean="0"/>
              <a:t> </a:t>
            </a:r>
            <a:r>
              <a:rPr lang="en-US" dirty="0" smtClean="0"/>
              <a:t>Smoking is not allowed</a:t>
            </a:r>
            <a:r>
              <a:rPr lang="en-US" baseline="0" dirty="0" smtClean="0"/>
              <a:t> in licensed child care settings per licensing regulations.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Small group activity using the Indoor Air Quality Health and Safety Note as reference.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63</a:t>
            </a:fld>
            <a:endParaRPr lang="en-US" dirty="0"/>
          </a:p>
        </p:txBody>
      </p:sp>
    </p:spTree>
    <p:extLst>
      <p:ext uri="{BB962C8B-B14F-4D97-AF65-F5344CB8AC3E}">
        <p14:creationId xmlns:p14="http://schemas.microsoft.com/office/powerpoint/2010/main" val="24757269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Smoke, smog, pesticide</a:t>
            </a:r>
            <a:r>
              <a:rPr lang="en-US" baseline="0" dirty="0" smtClean="0"/>
              <a:t> spray, manufacturing fumes, and auto exhaust can all pollute the air outdoors.  Pay attention to the air quality index from the EPA.</a:t>
            </a:r>
          </a:p>
          <a:p>
            <a:r>
              <a:rPr lang="en-US" baseline="0" dirty="0" smtClean="0"/>
              <a:t>Generally, it’s healthier for children to play outdoors, but there are times when children should stay indoors.  Adjust your indoor space to allow for active play opportunities when children need to stay indoors.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64</a:t>
            </a:fld>
            <a:endParaRPr lang="en-US" dirty="0"/>
          </a:p>
        </p:txBody>
      </p:sp>
    </p:spTree>
    <p:extLst>
      <p:ext uri="{BB962C8B-B14F-4D97-AF65-F5344CB8AC3E}">
        <p14:creationId xmlns:p14="http://schemas.microsoft.com/office/powerpoint/2010/main" val="14781914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Tap water in the United States is generally safe. The Safe Drinking Water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Act is a federal law that requires public water companies to test water regularly and meet strict federal standards. Water quality standards in California are even more rigorous than federal standards. Testing for water quality is done annually, and the results are sent to every customer in a Consumer Confidence Report (CCR). You can check the website of your local public water system for a current CCR.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1AFC40-C805-48A5-99A5-6B168DAB9FB8}" type="slidenum">
              <a:rPr lang="en-US" smtClean="0"/>
              <a:t>65</a:t>
            </a:fld>
            <a:endParaRPr lang="en-US" dirty="0"/>
          </a:p>
        </p:txBody>
      </p:sp>
    </p:spTree>
    <p:extLst>
      <p:ext uri="{BB962C8B-B14F-4D97-AF65-F5344CB8AC3E}">
        <p14:creationId xmlns:p14="http://schemas.microsoft.com/office/powerpoint/2010/main" val="5750377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get your water from a private sources, contact your local public health department, the California Department of Public Health, or a licensed commercial laboratory for information about testing your water. Contact your regional child care licensing office for more information about child care regulations</a:t>
            </a:r>
            <a:r>
              <a:rPr lang="en-US" baseline="0" dirty="0" smtClean="0"/>
              <a:t> and water testing.</a:t>
            </a:r>
            <a:endParaRPr lang="en-US" dirty="0" smtClean="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66</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likely your water is safe to drink. However, if you are concerned about the safety of the drinking water in your building, a certified laboratory can test </a:t>
            </a:r>
          </a:p>
          <a:p>
            <a:r>
              <a:rPr lang="en-US" sz="1200" kern="1200" dirty="0" smtClean="0">
                <a:solidFill>
                  <a:schemeClr val="tx1"/>
                </a:solidFill>
                <a:effectLst/>
                <a:latin typeface="+mn-lt"/>
                <a:ea typeface="+mn-ea"/>
                <a:cs typeface="+mn-cs"/>
              </a:rPr>
              <a:t>the water from individual faucets. The laboratory will either mail you supplies to collect water samples or send a technician to collect samples.. </a:t>
            </a:r>
          </a:p>
          <a:p>
            <a:r>
              <a:rPr lang="en-US" sz="1200" kern="1200" dirty="0" smtClean="0">
                <a:solidFill>
                  <a:schemeClr val="tx1"/>
                </a:solidFill>
                <a:effectLst/>
                <a:latin typeface="+mn-lt"/>
                <a:ea typeface="+mn-ea"/>
                <a:cs typeface="+mn-cs"/>
              </a:rPr>
              <a:t>To find out more about testing your water</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ontact your local public water system.</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67</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Pets</a:t>
            </a:r>
            <a:r>
              <a:rPr lang="en-US" baseline="0" dirty="0" smtClean="0"/>
              <a:t> are excellent companions and provide many opportunities for children to learn. However, animals can pass some diseases to people.  Follow these guidelines to reduce the risk of spreading disease.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68</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69</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70</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Children</a:t>
            </a:r>
            <a:r>
              <a:rPr lang="en-US" baseline="0" dirty="0" smtClean="0"/>
              <a:t> develop immunity by being exposed to germs and illnesses and through vaccination (immunization).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a:t>
            </a:r>
            <a:r>
              <a:rPr lang="en-US" baseline="0" dirty="0" smtClean="0"/>
              <a:t> that normal childhood behaviors such as </a:t>
            </a:r>
            <a:r>
              <a:rPr lang="en-US" dirty="0" smtClean="0"/>
              <a:t>playing on the floor; self-soothing by putting fingers in their mouths; exploring the world by putting toys and other objects in their mouths; and having close contact with other children and adults</a:t>
            </a:r>
            <a:r>
              <a:rPr lang="en-US" baseline="0" dirty="0" smtClean="0"/>
              <a:t> promotes the spread of disease. Children are just learning the habits the reduce the spread of diseases like handwashing and coughing in your sleeve.</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7</a:t>
            </a:fld>
            <a:endParaRPr lang="en-US" dirty="0"/>
          </a:p>
        </p:txBody>
      </p:sp>
    </p:spTree>
    <p:extLst>
      <p:ext uri="{BB962C8B-B14F-4D97-AF65-F5344CB8AC3E}">
        <p14:creationId xmlns:p14="http://schemas.microsoft.com/office/powerpoint/2010/main" val="2282237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Pests can cause injury or spread</a:t>
            </a:r>
            <a:r>
              <a:rPr lang="en-US" baseline="0" dirty="0" smtClean="0"/>
              <a:t> disease in child care environments.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71</a:t>
            </a:fld>
            <a:endParaRPr lang="en-US" dirty="0"/>
          </a:p>
        </p:txBody>
      </p:sp>
    </p:spTree>
    <p:extLst>
      <p:ext uri="{BB962C8B-B14F-4D97-AF65-F5344CB8AC3E}">
        <p14:creationId xmlns:p14="http://schemas.microsoft.com/office/powerpoint/2010/main" val="29220008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72</a:t>
            </a:fld>
            <a:endParaRPr lang="en-US" dirty="0"/>
          </a:p>
        </p:txBody>
      </p:sp>
    </p:spTree>
    <p:extLst>
      <p:ext uri="{BB962C8B-B14F-4D97-AF65-F5344CB8AC3E}">
        <p14:creationId xmlns:p14="http://schemas.microsoft.com/office/powerpoint/2010/main" val="1612267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dirty="0" smtClean="0"/>
              <a:t>Training is required for anyone applying pesticides in child care centers</a:t>
            </a:r>
            <a:r>
              <a:rPr lang="en-US" baseline="0" dirty="0" smtClean="0"/>
              <a:t> by the Healthy Schools Act (HSA).  This includes antimicrobial pesticides (sanitizers and disinfectants).</a:t>
            </a:r>
            <a:endParaRPr lang="en-US" dirty="0" smtClean="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73</a:t>
            </a:fld>
            <a:endParaRPr lang="en-US" dirty="0"/>
          </a:p>
        </p:txBody>
      </p:sp>
    </p:spTree>
    <p:extLst>
      <p:ext uri="{BB962C8B-B14F-4D97-AF65-F5344CB8AC3E}">
        <p14:creationId xmlns:p14="http://schemas.microsoft.com/office/powerpoint/2010/main" val="4114731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Children enjoy and learn from sand play. Yet a sand box can be a health and safety hazard.</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74</a:t>
            </a:fld>
            <a:endParaRPr lang="en-US" dirty="0"/>
          </a:p>
        </p:txBody>
      </p:sp>
    </p:spTree>
    <p:extLst>
      <p:ext uri="{BB962C8B-B14F-4D97-AF65-F5344CB8AC3E}">
        <p14:creationId xmlns:p14="http://schemas.microsoft.com/office/powerpoint/2010/main" val="35198733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is a policy?  A way to improve communication, </a:t>
            </a:r>
            <a:r>
              <a:rPr lang="en-US" sz="1200" kern="1200" baseline="0" dirty="0" smtClean="0">
                <a:solidFill>
                  <a:schemeClr val="tx1"/>
                </a:solidFill>
                <a:effectLst/>
                <a:latin typeface="+mn-lt"/>
                <a:ea typeface="+mn-ea"/>
                <a:cs typeface="+mn-cs"/>
              </a:rPr>
              <a:t>provide guidance, and ensure fairness.  Sometimes policies are the law, as in licensing regulations, and sometimes policies are based on “best practices.” All policies need to be communicated at the time of enrollment and as needed thereafter. </a:t>
            </a:r>
          </a:p>
          <a:p>
            <a:pPr marL="0" marR="0" indent="0" algn="l" defTabSz="914293"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Ask attendees to list some of the preventive</a:t>
            </a:r>
            <a:r>
              <a:rPr lang="en-US" sz="1200" kern="1200" baseline="0" dirty="0" smtClean="0">
                <a:solidFill>
                  <a:schemeClr val="tx1"/>
                </a:solidFill>
                <a:effectLst/>
                <a:latin typeface="+mn-lt"/>
                <a:ea typeface="+mn-ea"/>
                <a:cs typeface="+mn-cs"/>
              </a:rPr>
              <a:t> health </a:t>
            </a:r>
            <a:r>
              <a:rPr lang="en-US" sz="1200" kern="1200" dirty="0" smtClean="0">
                <a:solidFill>
                  <a:schemeClr val="tx1"/>
                </a:solidFill>
                <a:effectLst/>
                <a:latin typeface="+mn-lt"/>
                <a:ea typeface="+mn-ea"/>
                <a:cs typeface="+mn-cs"/>
              </a:rPr>
              <a:t>topics needing</a:t>
            </a:r>
            <a:r>
              <a:rPr lang="en-US" sz="1200" kern="1200" baseline="0" dirty="0" smtClean="0">
                <a:solidFill>
                  <a:schemeClr val="tx1"/>
                </a:solidFill>
                <a:effectLst/>
                <a:latin typeface="+mn-lt"/>
                <a:ea typeface="+mn-ea"/>
                <a:cs typeface="+mn-cs"/>
              </a:rPr>
              <a:t> clear, written </a:t>
            </a:r>
            <a:r>
              <a:rPr lang="en-US" sz="1200" kern="1200" dirty="0" smtClean="0">
                <a:solidFill>
                  <a:schemeClr val="tx1"/>
                </a:solidFill>
                <a:effectLst/>
                <a:latin typeface="+mn-lt"/>
                <a:ea typeface="+mn-ea"/>
                <a:cs typeface="+mn-cs"/>
              </a:rPr>
              <a:t>policies.</a:t>
            </a:r>
            <a:endParaRPr lang="en-US" dirty="0" smtClean="0"/>
          </a:p>
          <a:p>
            <a:endParaRPr lang="en-US" b="1" dirty="0"/>
          </a:p>
        </p:txBody>
      </p:sp>
      <p:sp>
        <p:nvSpPr>
          <p:cNvPr id="4" name="Slide Number Placeholder 3"/>
          <p:cNvSpPr>
            <a:spLocks noGrp="1"/>
          </p:cNvSpPr>
          <p:nvPr>
            <p:ph type="sldNum" sz="quarter" idx="10"/>
          </p:nvPr>
        </p:nvSpPr>
        <p:spPr/>
        <p:txBody>
          <a:bodyPr/>
          <a:lstStyle/>
          <a:p>
            <a:fld id="{A41AFC40-C805-48A5-99A5-6B168DAB9FB8}" type="slidenum">
              <a:rPr lang="en-US" smtClean="0"/>
              <a:t>75</a:t>
            </a:fld>
            <a:endParaRPr lang="en-US" dirty="0"/>
          </a:p>
        </p:txBody>
      </p:sp>
    </p:spTree>
    <p:extLst>
      <p:ext uri="{BB962C8B-B14F-4D97-AF65-F5344CB8AC3E}">
        <p14:creationId xmlns:p14="http://schemas.microsoft.com/office/powerpoint/2010/main" val="6586236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76</a:t>
            </a:fld>
            <a:endParaRPr lang="en-US" dirty="0"/>
          </a:p>
        </p:txBody>
      </p:sp>
    </p:spTree>
    <p:extLst>
      <p:ext uri="{BB962C8B-B14F-4D97-AF65-F5344CB8AC3E}">
        <p14:creationId xmlns:p14="http://schemas.microsoft.com/office/powerpoint/2010/main" val="23426920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77</a:t>
            </a:fld>
            <a:endParaRPr lang="en-US" dirty="0"/>
          </a:p>
        </p:txBody>
      </p:sp>
    </p:spTree>
    <p:extLst>
      <p:ext uri="{BB962C8B-B14F-4D97-AF65-F5344CB8AC3E}">
        <p14:creationId xmlns:p14="http://schemas.microsoft.com/office/powerpoint/2010/main" val="34236896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important to have a health history and emergency information</a:t>
            </a:r>
            <a:r>
              <a:rPr lang="en-US" baseline="0" dirty="0" smtClean="0"/>
              <a:t> for each child.  You will need to have information on immunization, health insurance, any and any other special health needs a child might have, such as allergies, asthma, or medications. Licensing forms will help you collect the information.</a:t>
            </a:r>
          </a:p>
          <a:p>
            <a:r>
              <a:rPr lang="en-US" baseline="0" dirty="0" smtClean="0"/>
              <a:t>If a child has special health needs, you will need to work with the family and health care provider to develop a written care plan.</a:t>
            </a:r>
          </a:p>
          <a:p>
            <a:r>
              <a:rPr lang="en-US" baseline="0" dirty="0" smtClean="0"/>
              <a:t>And be sure emergency contact information is kept up to date.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78</a:t>
            </a:fld>
            <a:endParaRPr lang="en-US" dirty="0"/>
          </a:p>
        </p:txBody>
      </p:sp>
    </p:spTree>
    <p:extLst>
      <p:ext uri="{BB962C8B-B14F-4D97-AF65-F5344CB8AC3E}">
        <p14:creationId xmlns:p14="http://schemas.microsoft.com/office/powerpoint/2010/main" val="39470425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Immunization is an</a:t>
            </a:r>
            <a:r>
              <a:rPr lang="en-US" baseline="0" dirty="0" smtClean="0"/>
              <a:t> important way to decrease the risk of spreading serious illnesses among children. Immunization is required for entry into licensed children care by law. </a:t>
            </a:r>
            <a:r>
              <a:rPr lang="en-US" dirty="0" smtClean="0"/>
              <a:t>Parents or guardians of students in any school or child care facility,</a:t>
            </a:r>
            <a:r>
              <a:rPr lang="en-US" baseline="0" dirty="0" smtClean="0"/>
              <a:t> whether public or private, are no longer allowed to submit a personal beliefs exemption to a currently-required vaccine.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79</a:t>
            </a:fld>
            <a:endParaRPr lang="en-US" dirty="0"/>
          </a:p>
        </p:txBody>
      </p:sp>
    </p:spTree>
    <p:extLst>
      <p:ext uri="{BB962C8B-B14F-4D97-AF65-F5344CB8AC3E}">
        <p14:creationId xmlns:p14="http://schemas.microsoft.com/office/powerpoint/2010/main" val="23856834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80</a:t>
            </a:fld>
            <a:endParaRPr lang="en-US" dirty="0"/>
          </a:p>
        </p:txBody>
      </p:sp>
    </p:spTree>
    <p:extLst>
      <p:ext uri="{BB962C8B-B14F-4D97-AF65-F5344CB8AC3E}">
        <p14:creationId xmlns:p14="http://schemas.microsoft.com/office/powerpoint/2010/main" val="2150038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“Route</a:t>
            </a:r>
            <a:r>
              <a:rPr lang="en-US" baseline="0" dirty="0" smtClean="0"/>
              <a:t> of transmission” means the way germs move from one person to another.</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8</a:t>
            </a:fld>
            <a:endParaRPr lang="en-US" dirty="0"/>
          </a:p>
        </p:txBody>
      </p:sp>
    </p:spTree>
    <p:extLst>
      <p:ext uri="{BB962C8B-B14F-4D97-AF65-F5344CB8AC3E}">
        <p14:creationId xmlns:p14="http://schemas.microsoft.com/office/powerpoint/2010/main" val="10545548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82</a:t>
            </a:fld>
            <a:endParaRPr lang="en-US" dirty="0"/>
          </a:p>
        </p:txBody>
      </p:sp>
    </p:spTree>
    <p:extLst>
      <p:ext uri="{BB962C8B-B14F-4D97-AF65-F5344CB8AC3E}">
        <p14:creationId xmlns:p14="http://schemas.microsoft.com/office/powerpoint/2010/main" val="7362128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84</a:t>
            </a:fld>
            <a:endParaRPr lang="en-US" dirty="0"/>
          </a:p>
        </p:txBody>
      </p:sp>
    </p:spTree>
    <p:extLst>
      <p:ext uri="{BB962C8B-B14F-4D97-AF65-F5344CB8AC3E}">
        <p14:creationId xmlns:p14="http://schemas.microsoft.com/office/powerpoint/2010/main" val="15400625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law these records can only be shared with staff who need the information in order to do their job. See the handout Maintaining Confidentiality in Child Care Settings.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85</a:t>
            </a:fld>
            <a:endParaRPr lang="en-US" dirty="0"/>
          </a:p>
        </p:txBody>
      </p:sp>
    </p:spTree>
    <p:extLst>
      <p:ext uri="{BB962C8B-B14F-4D97-AF65-F5344CB8AC3E}">
        <p14:creationId xmlns:p14="http://schemas.microsoft.com/office/powerpoint/2010/main" val="8120038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86</a:t>
            </a:fld>
            <a:endParaRPr lang="en-US" dirty="0"/>
          </a:p>
        </p:txBody>
      </p:sp>
    </p:spTree>
    <p:extLst>
      <p:ext uri="{BB962C8B-B14F-4D97-AF65-F5344CB8AC3E}">
        <p14:creationId xmlns:p14="http://schemas.microsoft.com/office/powerpoint/2010/main" val="3129818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Health and Safety Note: Excluding Children</a:t>
            </a:r>
            <a:r>
              <a:rPr lang="en-US" baseline="0" dirty="0" smtClean="0"/>
              <a:t> Due to Illness.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87</a:t>
            </a:fld>
            <a:endParaRPr lang="en-US" dirty="0"/>
          </a:p>
        </p:txBody>
      </p:sp>
    </p:spTree>
    <p:extLst>
      <p:ext uri="{BB962C8B-B14F-4D97-AF65-F5344CB8AC3E}">
        <p14:creationId xmlns:p14="http://schemas.microsoft.com/office/powerpoint/2010/main" val="24594052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if they meet other exclusion criteria on previous slide.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88</a:t>
            </a:fld>
            <a:endParaRPr lang="en-US" dirty="0"/>
          </a:p>
        </p:txBody>
      </p:sp>
    </p:spTree>
    <p:extLst>
      <p:ext uri="{BB962C8B-B14F-4D97-AF65-F5344CB8AC3E}">
        <p14:creationId xmlns:p14="http://schemas.microsoft.com/office/powerpoint/2010/main" val="36460886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Steps to prepare for a pandemic: Form a task force, identify reliable sources of information, contact your local health department, education children, staff and families about new procedures and health practices, follow best practices for cleaning, sanitizing and disinfecting, work</a:t>
            </a:r>
            <a:r>
              <a:rPr lang="en-US" baseline="0" dirty="0" smtClean="0"/>
              <a:t> with families, check supplies for hygiene products, plan for staff absences. Discuss local public health department resources for pandemic preparedness and response.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89</a:t>
            </a:fld>
            <a:endParaRPr lang="en-US" dirty="0"/>
          </a:p>
        </p:txBody>
      </p:sp>
    </p:spTree>
    <p:extLst>
      <p:ext uri="{BB962C8B-B14F-4D97-AF65-F5344CB8AC3E}">
        <p14:creationId xmlns:p14="http://schemas.microsoft.com/office/powerpoint/2010/main" val="20440157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90</a:t>
            </a:fld>
            <a:endParaRPr lang="en-US" dirty="0"/>
          </a:p>
        </p:txBody>
      </p:sp>
    </p:spTree>
    <p:extLst>
      <p:ext uri="{BB962C8B-B14F-4D97-AF65-F5344CB8AC3E}">
        <p14:creationId xmlns:p14="http://schemas.microsoft.com/office/powerpoint/2010/main" val="11361495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how this might be different in a pandemic.</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91</a:t>
            </a:fld>
            <a:endParaRPr lang="en-US" dirty="0"/>
          </a:p>
        </p:txBody>
      </p:sp>
    </p:spTree>
    <p:extLst>
      <p:ext uri="{BB962C8B-B14F-4D97-AF65-F5344CB8AC3E}">
        <p14:creationId xmlns:p14="http://schemas.microsoft.com/office/powerpoint/2010/main" val="17761787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person may not be employed or volunteer at a child care center or a family child care home unless he or she has been immunized.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order to qualify for an exemption, a person must submit one of the following to the child care center or family child care home: a determination by a licensed physician, in writing, that immunization is not safe for them because of their physical condition or medical circumstances; 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determination by a licensed physician, in writing, that they have evidence of current immunity; or in regard to the influenza vaccine only, a signed declaration that he or she has declined the vaccine. Check with you local public health department</a:t>
            </a:r>
            <a:r>
              <a:rPr lang="en-US" sz="1200" kern="1200" baseline="0" dirty="0" smtClean="0">
                <a:solidFill>
                  <a:schemeClr val="tx1"/>
                </a:solidFill>
                <a:effectLst/>
                <a:latin typeface="+mn-lt"/>
                <a:ea typeface="+mn-ea"/>
                <a:cs typeface="+mn-cs"/>
              </a:rPr>
              <a:t> for more details and information about how to get immunized.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92</a:t>
            </a:fld>
            <a:endParaRPr lang="en-US" dirty="0"/>
          </a:p>
        </p:txBody>
      </p:sp>
    </p:spTree>
    <p:extLst>
      <p:ext uri="{BB962C8B-B14F-4D97-AF65-F5344CB8AC3E}">
        <p14:creationId xmlns:p14="http://schemas.microsoft.com/office/powerpoint/2010/main" val="190499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a:t>
            </a:fld>
            <a:endParaRPr lang="en-US" dirty="0"/>
          </a:p>
        </p:txBody>
      </p:sp>
    </p:spTree>
    <p:extLst>
      <p:ext uri="{BB962C8B-B14F-4D97-AF65-F5344CB8AC3E}">
        <p14:creationId xmlns:p14="http://schemas.microsoft.com/office/powerpoint/2010/main" val="2905650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dirty="0" smtClean="0"/>
              <a:t>Unfortunately, many caregivers neglect their own health in order to focus on the needs of children. Make staff health a priority.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93</a:t>
            </a:fld>
            <a:endParaRPr lang="en-US" dirty="0"/>
          </a:p>
        </p:txBody>
      </p:sp>
    </p:spTree>
    <p:extLst>
      <p:ext uri="{BB962C8B-B14F-4D97-AF65-F5344CB8AC3E}">
        <p14:creationId xmlns:p14="http://schemas.microsoft.com/office/powerpoint/2010/main" val="37818206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94</a:t>
            </a:fld>
            <a:endParaRPr lang="en-US" dirty="0"/>
          </a:p>
        </p:txBody>
      </p:sp>
    </p:spTree>
    <p:extLst>
      <p:ext uri="{BB962C8B-B14F-4D97-AF65-F5344CB8AC3E}">
        <p14:creationId xmlns:p14="http://schemas.microsoft.com/office/powerpoint/2010/main" val="8458042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Assure</a:t>
            </a:r>
            <a:r>
              <a:rPr lang="en-US" sz="1200" kern="1200" baseline="0" dirty="0" smtClean="0">
                <a:solidFill>
                  <a:schemeClr val="tx1"/>
                </a:solidFill>
                <a:effectLst/>
                <a:latin typeface="+mn-lt"/>
                <a:ea typeface="+mn-ea"/>
                <a:cs typeface="+mn-cs"/>
              </a:rPr>
              <a:t> parents that</a:t>
            </a:r>
            <a:r>
              <a:rPr lang="en-US" sz="1200" kern="1200" dirty="0" smtClean="0">
                <a:solidFill>
                  <a:schemeClr val="tx1"/>
                </a:solidFill>
                <a:effectLst/>
                <a:latin typeface="+mn-lt"/>
                <a:ea typeface="+mn-ea"/>
                <a:cs typeface="+mn-cs"/>
              </a:rPr>
              <a:t> are working in the best interest of the children.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Communicate in</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primary language of the parent (when possible)</a:t>
            </a:r>
            <a:r>
              <a:rPr lang="en-US" sz="1200" kern="1200" baseline="0" dirty="0" smtClean="0">
                <a:solidFill>
                  <a:schemeClr val="tx1"/>
                </a:solidFill>
                <a:effectLst/>
                <a:latin typeface="+mn-lt"/>
                <a:ea typeface="+mn-ea"/>
                <a:cs typeface="+mn-cs"/>
              </a:rPr>
              <a:t> and without judgement. </a:t>
            </a:r>
            <a:endParaRPr lang="en-US" sz="1200" kern="1200" dirty="0" smtClean="0">
              <a:solidFill>
                <a:schemeClr val="tx1"/>
              </a:solidFill>
              <a:effectLst/>
              <a:latin typeface="+mn-lt"/>
              <a:ea typeface="+mn-ea"/>
              <a:cs typeface="+mn-cs"/>
            </a:endParaRPr>
          </a:p>
          <a:p>
            <a:endParaRPr lang="en-US" dirty="0" smtClean="0"/>
          </a:p>
          <a:p>
            <a:endParaRPr lang="en-US" sz="1200" kern="1200" baseline="0" dirty="0" smtClean="0">
              <a:solidFill>
                <a:schemeClr val="tx1"/>
              </a:solidFill>
              <a:effectLst/>
              <a:latin typeface="+mn-lt"/>
              <a:ea typeface="+mn-ea"/>
              <a:cs typeface="+mn-cs"/>
            </a:endParaRPr>
          </a:p>
          <a:p>
            <a:endParaRPr lang="en-US" sz="1200" b="1" i="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1AFC40-C805-48A5-99A5-6B168DAB9FB8}" type="slidenum">
              <a:rPr lang="en-US" smtClean="0"/>
              <a:t>95</a:t>
            </a:fld>
            <a:endParaRPr lang="en-US" dirty="0"/>
          </a:p>
        </p:txBody>
      </p:sp>
    </p:spTree>
    <p:extLst>
      <p:ext uri="{BB962C8B-B14F-4D97-AF65-F5344CB8AC3E}">
        <p14:creationId xmlns:p14="http://schemas.microsoft.com/office/powerpoint/2010/main" val="36758517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purpose of your communication is to share your specific observations about a child (and perhaps some information about your program) and to get an opinion about the child’s condition, as well as recommendations on when a child can return to care. Because of confidentiality laws, health</a:t>
            </a:r>
            <a:r>
              <a:rPr lang="en-US" sz="1200" kern="1200" baseline="0" dirty="0" smtClean="0">
                <a:solidFill>
                  <a:schemeClr val="tx1"/>
                </a:solidFill>
                <a:effectLst/>
                <a:latin typeface="+mn-lt"/>
                <a:ea typeface="+mn-ea"/>
                <a:cs typeface="+mn-cs"/>
              </a:rPr>
              <a:t> care providers will not be able to discuss a child’s health with you unless they have a signed consent form from the parent.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96</a:t>
            </a:fld>
            <a:endParaRPr lang="en-US" dirty="0"/>
          </a:p>
        </p:txBody>
      </p:sp>
    </p:spTree>
    <p:extLst>
      <p:ext uri="{BB962C8B-B14F-4D97-AF65-F5344CB8AC3E}">
        <p14:creationId xmlns:p14="http://schemas.microsoft.com/office/powerpoint/2010/main" val="31542408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 the parents know you will be sending home exposure notices to parents but will not mention any names.</a:t>
            </a:r>
          </a:p>
        </p:txBody>
      </p:sp>
      <p:sp>
        <p:nvSpPr>
          <p:cNvPr id="4" name="Slide Number Placeholder 3"/>
          <p:cNvSpPr>
            <a:spLocks noGrp="1"/>
          </p:cNvSpPr>
          <p:nvPr>
            <p:ph type="sldNum" sz="quarter" idx="10"/>
          </p:nvPr>
        </p:nvSpPr>
        <p:spPr/>
        <p:txBody>
          <a:bodyPr/>
          <a:lstStyle/>
          <a:p>
            <a:fld id="{A41AFC40-C805-48A5-99A5-6B168DAB9FB8}" type="slidenum">
              <a:rPr lang="en-US" smtClean="0"/>
              <a:t>97</a:t>
            </a:fld>
            <a:endParaRPr lang="en-US" dirty="0"/>
          </a:p>
        </p:txBody>
      </p:sp>
    </p:spTree>
    <p:extLst>
      <p:ext uri="{BB962C8B-B14F-4D97-AF65-F5344CB8AC3E}">
        <p14:creationId xmlns:p14="http://schemas.microsoft.com/office/powerpoint/2010/main" val="35096580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dirty="0" smtClean="0"/>
              <a:t>If you make a report, inform</a:t>
            </a:r>
            <a:r>
              <a:rPr lang="en-US" baseline="0" dirty="0" smtClean="0"/>
              <a:t> the parents of the child</a:t>
            </a:r>
            <a:r>
              <a:rPr lang="en-US" dirty="0" smtClean="0"/>
              <a:t> that you are required to report the disease to the health department.</a:t>
            </a:r>
            <a:r>
              <a:rPr lang="en-US" baseline="0" dirty="0" smtClean="0"/>
              <a:t> </a:t>
            </a:r>
            <a:r>
              <a:rPr lang="en-US" dirty="0" smtClean="0"/>
              <a:t>The child’s health care provider</a:t>
            </a:r>
            <a:r>
              <a:rPr lang="en-US" baseline="0" dirty="0" smtClean="0"/>
              <a:t> is required to make reports of individual cases of specific diseases.</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98</a:t>
            </a:fld>
            <a:endParaRPr lang="en-US" dirty="0"/>
          </a:p>
        </p:txBody>
      </p:sp>
    </p:spTree>
    <p:extLst>
      <p:ext uri="{BB962C8B-B14F-4D97-AF65-F5344CB8AC3E}">
        <p14:creationId xmlns:p14="http://schemas.microsoft.com/office/powerpoint/2010/main" val="19378288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Provide a</a:t>
            </a:r>
            <a:r>
              <a:rPr lang="en-US" sz="1200" kern="1200" baseline="0" dirty="0" smtClean="0">
                <a:solidFill>
                  <a:schemeClr val="tx1"/>
                </a:solidFill>
                <a:effectLst/>
                <a:latin typeface="+mn-lt"/>
                <a:ea typeface="+mn-ea"/>
                <a:cs typeface="+mn-cs"/>
              </a:rPr>
              <a:t> quiet area where the child care rest or play quietly until a family member arrives.  Make sure the child is comfortable and supervised.</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99</a:t>
            </a:fld>
            <a:endParaRPr lang="en-US" dirty="0"/>
          </a:p>
        </p:txBody>
      </p:sp>
    </p:spTree>
    <p:extLst>
      <p:ext uri="{BB962C8B-B14F-4D97-AF65-F5344CB8AC3E}">
        <p14:creationId xmlns:p14="http://schemas.microsoft.com/office/powerpoint/2010/main" val="9393904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Mildly ill and children</a:t>
            </a:r>
            <a:r>
              <a:rPr lang="en-US" baseline="0" dirty="0" smtClean="0"/>
              <a:t> with chronic illnesses may need to take medication while attending your child care program. The Americans with Disabilities Act (ADA) requires you to make reasonable accommodations when caring for children with special health needs. Include written procedures for how you safely give medication in your plan of operation. Make sure staff who will be giving medication have been trained on your procedures for giving medications.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100</a:t>
            </a:fld>
            <a:endParaRPr lang="en-US" dirty="0"/>
          </a:p>
        </p:txBody>
      </p:sp>
    </p:spTree>
    <p:extLst>
      <p:ext uri="{BB962C8B-B14F-4D97-AF65-F5344CB8AC3E}">
        <p14:creationId xmlns:p14="http://schemas.microsoft.com/office/powerpoint/2010/main" val="33127578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Antibiotics and asthma inhalers</a:t>
            </a:r>
            <a:r>
              <a:rPr lang="en-US" baseline="0" dirty="0" smtClean="0"/>
              <a:t> are examples of prescription medications. Acetaminophen and Ibuprofen are examples of over-the-counter medications. Provide examples of prescription medications and over the counter medications to show the class.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101</a:t>
            </a:fld>
            <a:endParaRPr lang="en-US" dirty="0"/>
          </a:p>
        </p:txBody>
      </p:sp>
    </p:spTree>
    <p:extLst>
      <p:ext uri="{BB962C8B-B14F-4D97-AF65-F5344CB8AC3E}">
        <p14:creationId xmlns:p14="http://schemas.microsoft.com/office/powerpoint/2010/main" val="12232095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Check</a:t>
            </a:r>
            <a:r>
              <a:rPr lang="en-US" sz="1200" kern="1200" baseline="0" dirty="0" smtClean="0">
                <a:solidFill>
                  <a:schemeClr val="tx1"/>
                </a:solidFill>
                <a:effectLst/>
                <a:latin typeface="+mn-lt"/>
                <a:ea typeface="+mn-ea"/>
                <a:cs typeface="+mn-cs"/>
              </a:rPr>
              <a:t> the prescription label for:</a:t>
            </a:r>
          </a:p>
          <a:p>
            <a:pPr marL="628596" lvl="1" indent="-171450">
              <a:buFont typeface="Arial" panose="020B0604020202020204" pitchFamily="34" charset="0"/>
              <a:buChar char="•"/>
            </a:pPr>
            <a:r>
              <a:rPr lang="en-US" sz="1200" kern="1200" dirty="0" smtClean="0">
                <a:solidFill>
                  <a:schemeClr val="tx1"/>
                </a:solidFill>
                <a:effectLst/>
                <a:latin typeface="+mn-lt"/>
                <a:ea typeface="+mn-ea"/>
                <a:cs typeface="+mn-cs"/>
              </a:rPr>
              <a:t>first and last name of the child </a:t>
            </a:r>
          </a:p>
          <a:p>
            <a:pPr marL="628596" lvl="1" indent="-171450">
              <a:buFont typeface="Arial" panose="020B0604020202020204" pitchFamily="34" charset="0"/>
              <a:buChar char="•"/>
            </a:pPr>
            <a:r>
              <a:rPr lang="en-US" sz="1200" kern="1200" dirty="0" smtClean="0">
                <a:solidFill>
                  <a:schemeClr val="tx1"/>
                </a:solidFill>
                <a:effectLst/>
                <a:latin typeface="+mn-lt"/>
                <a:ea typeface="+mn-ea"/>
                <a:cs typeface="+mn-cs"/>
              </a:rPr>
              <a:t>name and phone number of the health professional who ordered the medication</a:t>
            </a:r>
          </a:p>
          <a:p>
            <a:pPr marL="628596" lvl="1" indent="-171450">
              <a:buFont typeface="Arial" panose="020B0604020202020204" pitchFamily="34" charset="0"/>
              <a:buChar char="•"/>
            </a:pPr>
            <a:r>
              <a:rPr lang="en-US" sz="1200" kern="1200" dirty="0" smtClean="0">
                <a:solidFill>
                  <a:schemeClr val="tx1"/>
                </a:solidFill>
                <a:effectLst/>
                <a:latin typeface="+mn-lt"/>
                <a:ea typeface="+mn-ea"/>
                <a:cs typeface="+mn-cs"/>
              </a:rPr>
              <a:t>date the prescription was filled</a:t>
            </a:r>
          </a:p>
          <a:p>
            <a:pPr marL="628596" lvl="1" indent="-171450">
              <a:buFont typeface="Arial" panose="020B0604020202020204" pitchFamily="34" charset="0"/>
              <a:buChar char="•"/>
            </a:pPr>
            <a:r>
              <a:rPr lang="en-US" sz="1200" kern="1200" dirty="0" smtClean="0">
                <a:solidFill>
                  <a:schemeClr val="tx1"/>
                </a:solidFill>
                <a:effectLst/>
                <a:latin typeface="+mn-lt"/>
                <a:ea typeface="+mn-ea"/>
                <a:cs typeface="+mn-cs"/>
              </a:rPr>
              <a:t>expiration date,</a:t>
            </a:r>
            <a:r>
              <a:rPr lang="en-US" sz="1200" kern="1200" baseline="0" dirty="0" smtClean="0">
                <a:solidFill>
                  <a:schemeClr val="tx1"/>
                </a:solidFill>
                <a:effectLst/>
                <a:latin typeface="+mn-lt"/>
                <a:ea typeface="+mn-ea"/>
                <a:cs typeface="+mn-cs"/>
              </a:rPr>
              <a:t> and</a:t>
            </a:r>
            <a:endParaRPr lang="en-US" sz="1200" kern="1200" dirty="0" smtClean="0">
              <a:solidFill>
                <a:schemeClr val="tx1"/>
              </a:solidFill>
              <a:effectLst/>
              <a:latin typeface="+mn-lt"/>
              <a:ea typeface="+mn-ea"/>
              <a:cs typeface="+mn-cs"/>
            </a:endParaRPr>
          </a:p>
          <a:p>
            <a:pPr marL="628596" lvl="1" indent="-171450">
              <a:buFont typeface="Arial" panose="020B0604020202020204" pitchFamily="34" charset="0"/>
              <a:buChar char="•"/>
            </a:pPr>
            <a:r>
              <a:rPr lang="en-US" sz="1200" kern="1200" dirty="0" smtClean="0">
                <a:solidFill>
                  <a:schemeClr val="tx1"/>
                </a:solidFill>
                <a:effectLst/>
                <a:latin typeface="+mn-lt"/>
                <a:ea typeface="+mn-ea"/>
                <a:cs typeface="+mn-cs"/>
              </a:rPr>
              <a:t>special instructions for how</a:t>
            </a:r>
            <a:r>
              <a:rPr lang="en-US" sz="1200" kern="1200" baseline="0" dirty="0" smtClean="0">
                <a:solidFill>
                  <a:schemeClr val="tx1"/>
                </a:solidFill>
                <a:effectLst/>
                <a:latin typeface="+mn-lt"/>
                <a:ea typeface="+mn-ea"/>
                <a:cs typeface="+mn-cs"/>
              </a:rPr>
              <a:t> to store the medication.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102</a:t>
            </a:fld>
            <a:endParaRPr lang="en-US" dirty="0"/>
          </a:p>
        </p:txBody>
      </p:sp>
    </p:spTree>
    <p:extLst>
      <p:ext uri="{BB962C8B-B14F-4D97-AF65-F5344CB8AC3E}">
        <p14:creationId xmlns:p14="http://schemas.microsoft.com/office/powerpoint/2010/main" val="899723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smtClean="0"/>
              <a:t>edit</a:t>
            </a:r>
            <a:endParaRPr lang="en-US" dirty="0"/>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FB04AF-7A08-C043-B53E-9CA1C79C7061}"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2702240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FB04AF-7A08-C043-B53E-9CA1C79C7061}"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2778258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039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862903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28127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3602807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3263114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 </a:t>
            </a:r>
            <a:endParaRPr lang="en-US" dirty="0"/>
          </a:p>
        </p:txBody>
      </p:sp>
      <p:sp>
        <p:nvSpPr>
          <p:cNvPr id="3" name="Date Placeholder 2"/>
          <p:cNvSpPr>
            <a:spLocks noGrp="1"/>
          </p:cNvSpPr>
          <p:nvPr>
            <p:ph type="dt" sz="half" idx="10"/>
          </p:nvPr>
        </p:nvSpPr>
        <p:spPr/>
        <p:txBody>
          <a:bodyPr/>
          <a:lstStyle/>
          <a:p>
            <a:fld id="{A0FB04AF-7A08-C043-B53E-9CA1C79C7061}"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117493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2983418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68454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301828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31636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705864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439322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470FFC-9333-42E7-BA36-464F40DCB681}"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custDataLst>
      <p:tags r:id="rId1"/>
    </p:custDataLst>
    <p:extLst>
      <p:ext uri="{BB962C8B-B14F-4D97-AF65-F5344CB8AC3E}">
        <p14:creationId xmlns:p14="http://schemas.microsoft.com/office/powerpoint/2010/main" val="909915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338846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960195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70063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471430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415520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174574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967616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1866744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1371584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535381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833157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C65480-6FC9-417B-8F5C-74588DF8A75E}"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t>‹#›</a:t>
            </a:fld>
            <a:endParaRPr lang="en-US" dirty="0"/>
          </a:p>
        </p:txBody>
      </p:sp>
    </p:spTree>
    <p:custDataLst>
      <p:tags r:id="rId1"/>
    </p:custDataLst>
    <p:extLst>
      <p:ext uri="{BB962C8B-B14F-4D97-AF65-F5344CB8AC3E}">
        <p14:creationId xmlns:p14="http://schemas.microsoft.com/office/powerpoint/2010/main" val="139116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5616B3-BB01-4CDF-A4DE-1A14093A973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512044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FB04AF-7A08-C043-B53E-9CA1C79C7061}" type="datetimeFigureOut">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616B3-BB01-4CDF-A4DE-1A14093A973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985781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5616B3-BB01-4CDF-A4DE-1A14093A973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484480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5616B3-BB01-4CDF-A4DE-1A14093A9731}"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97054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5616B3-BB01-4CDF-A4DE-1A14093A9731}" type="datetimeFigureOut">
              <a:rPr lang="en-US" smtClean="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659072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5616B3-BB01-4CDF-A4DE-1A14093A9731}"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524374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616B3-BB01-4CDF-A4DE-1A14093A9731}" type="datetimeFigureOut">
              <a:rPr lang="en-US" smtClean="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090334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5616B3-BB01-4CDF-A4DE-1A14093A9731}"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295744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5616B3-BB01-4CDF-A4DE-1A14093A9731}"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552202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616B3-BB01-4CDF-A4DE-1A14093A973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234382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616B3-BB01-4CDF-A4DE-1A14093A9731}"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22525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FB04AF-7A08-C043-B53E-9CA1C79C7061}" type="datetimeFigureOut">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FB04AF-7A08-C043-B53E-9CA1C79C7061}" type="datetimeFigureOut">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B04AF-7A08-C043-B53E-9CA1C79C7061}" type="datetimeFigureOut">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ags" Target="../tags/tag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ags" Target="../tags/tag1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31074" y="6126163"/>
            <a:ext cx="2133600" cy="182562"/>
          </a:xfrm>
          <a:prstGeom prst="rect">
            <a:avLst/>
          </a:prstGeom>
        </p:spPr>
        <p:txBody>
          <a:bodyPr vert="horz" lIns="91429" tIns="45714" rIns="91429" bIns="45714" rtlCol="0" anchor="ctr"/>
          <a:lstStyle>
            <a:lvl1pPr algn="l">
              <a:defRPr sz="1200">
                <a:solidFill>
                  <a:schemeClr val="tx1">
                    <a:tint val="75000"/>
                  </a:schemeClr>
                </a:solidFill>
              </a:defRPr>
            </a:lvl1pPr>
          </a:lstStyle>
          <a:p>
            <a:fld id="{A0FB04AF-7A08-C043-B53E-9CA1C79C7061}" type="datetimeFigureOut">
              <a:t>7/21/2020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00800" y="6402888"/>
            <a:ext cx="1891431" cy="318587"/>
          </a:xfrm>
          <a:prstGeom prst="rect">
            <a:avLst/>
          </a:prstGeom>
        </p:spPr>
        <p:txBody>
          <a:bodyPr vert="horz" lIns="91429" tIns="45714" rIns="91429" bIns="45714" rtlCol="0" anchor="ctr"/>
          <a:lstStyle>
            <a:lvl1pPr algn="r">
              <a:defRPr sz="1200">
                <a:solidFill>
                  <a:schemeClr val="tx1">
                    <a:tint val="75000"/>
                  </a:schemeClr>
                </a:solidFill>
              </a:defRPr>
            </a:lvl1pPr>
          </a:lstStyle>
          <a:p>
            <a:fld id="{CB33E0CC-5607-D04B-A532-B6F1E80001DA}" type="slidenum">
              <a:t>‹#›</a:t>
            </a:fld>
            <a:endParaRPr lang="en-US" dirty="0"/>
          </a:p>
        </p:txBody>
      </p:sp>
      <p:pic>
        <p:nvPicPr>
          <p:cNvPr id="10242" name="Picture 2" descr="O:\CCHP\Preventive Health\training coordinator\Footers_rev_apr20\CCHP_Prevention_PPTfooter_Mod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32470FFC-9333-42E7-BA36-464F40DCB681}" type="datetimeFigureOut">
              <a:rPr lang="en-US" smtClean="0"/>
              <a:t>7/21/2020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49E3C8B-F2C8-4112-95B7-D3A82549C9BF}" type="slidenum">
              <a:rPr lang="en-US" smtClean="0"/>
              <a:t>‹#›</a:t>
            </a:fld>
            <a:endParaRPr lang="en-US" dirty="0"/>
          </a:p>
        </p:txBody>
      </p:sp>
    </p:spTree>
    <p:custDataLst>
      <p:tags r:id="rId14"/>
    </p:custDataLst>
    <p:extLst>
      <p:ext uri="{BB962C8B-B14F-4D97-AF65-F5344CB8AC3E}">
        <p14:creationId xmlns:p14="http://schemas.microsoft.com/office/powerpoint/2010/main" val="40720010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C5C65480-6FC9-417B-8F5C-74588DF8A75E}" type="datetimeFigureOut">
              <a:rPr lang="en-US" smtClean="0"/>
              <a:t>7/21/2020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B29F1CD0-A17A-46E6-8315-082AAB923867}" type="slidenum">
              <a:rPr lang="en-US" smtClean="0"/>
              <a:t>‹#›</a:t>
            </a:fld>
            <a:endParaRPr lang="en-US" dirty="0"/>
          </a:p>
        </p:txBody>
      </p:sp>
    </p:spTree>
    <p:custDataLst>
      <p:tags r:id="rId14"/>
    </p:custDataLst>
    <p:extLst>
      <p:ext uri="{BB962C8B-B14F-4D97-AF65-F5344CB8AC3E}">
        <p14:creationId xmlns:p14="http://schemas.microsoft.com/office/powerpoint/2010/main" val="338750445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2D5616B3-BB01-4CDF-A4DE-1A14093A9731}" type="datetimeFigureOut">
              <a:rPr lang="en-US" smtClean="0"/>
              <a:t>7/21/2020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68EA26B-0AD3-4604-9CEB-E414C3AA6F61}" type="slidenum">
              <a:rPr lang="en-US" smtClean="0"/>
              <a:t>‹#›</a:t>
            </a:fld>
            <a:endParaRPr lang="en-US" dirty="0"/>
          </a:p>
        </p:txBody>
      </p:sp>
    </p:spTree>
    <p:custDataLst>
      <p:tags r:id="rId13"/>
    </p:custDataLst>
    <p:extLst>
      <p:ext uri="{BB962C8B-B14F-4D97-AF65-F5344CB8AC3E}">
        <p14:creationId xmlns:p14="http://schemas.microsoft.com/office/powerpoint/2010/main" val="29291842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xml"/><Relationship Id="rId1" Type="http://schemas.openxmlformats.org/officeDocument/2006/relationships/tags" Target="../tags/tag111.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tags" Target="../tags/tag11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tags" Target="../tags/tag11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xml"/><Relationship Id="rId1" Type="http://schemas.openxmlformats.org/officeDocument/2006/relationships/tags" Target="../tags/tag11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xml"/><Relationship Id="rId1" Type="http://schemas.openxmlformats.org/officeDocument/2006/relationships/tags" Target="../tags/tag115.xml"/><Relationship Id="rId4" Type="http://schemas.openxmlformats.org/officeDocument/2006/relationships/image" Target="../media/image40.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tags" Target="../tags/tag11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0.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xml"/><Relationship Id="rId1" Type="http://schemas.openxmlformats.org/officeDocument/2006/relationships/tags" Target="../tags/tag12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5.xml"/><Relationship Id="rId1" Type="http://schemas.openxmlformats.org/officeDocument/2006/relationships/tags" Target="../tags/tag12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2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7.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23.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notesSlide" Target="../notesSlides/notesSlide23.xml"/><Relationship Id="rId4"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39.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5.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package" Target="../embeddings/Microsoft_PowerPoint_Presentation.pptx"/><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46.xml"/><Relationship Id="rId4" Type="http://schemas.openxmlformats.org/officeDocument/2006/relationships/image" Target="../media/image12.jp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time_continue=1&amp;v=GAP8HZdV5Qo&amp;feature=emb_title"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49.xml"/><Relationship Id="rId4" Type="http://schemas.openxmlformats.org/officeDocument/2006/relationships/image" Target="../media/image14.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15.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6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64.xml"/><Relationship Id="rId4" Type="http://schemas.openxmlformats.org/officeDocument/2006/relationships/hyperlink" Target="https://www.epa.gov/pesticide-labels/design-environment-antimicrobial-pesticide-pilot-project-moving-toward-green-end"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67.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69.xml"/><Relationship Id="rId5" Type="http://schemas.openxmlformats.org/officeDocument/2006/relationships/image" Target="../media/image23.jpg"/><Relationship Id="rId4" Type="http://schemas.openxmlformats.org/officeDocument/2006/relationships/image" Target="../media/image22.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70.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7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xml"/><Relationship Id="rId1" Type="http://schemas.openxmlformats.org/officeDocument/2006/relationships/tags" Target="../tags/tag73.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75.xml"/><Relationship Id="rId4" Type="http://schemas.openxmlformats.org/officeDocument/2006/relationships/image" Target="../media/image27.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77.xml"/><Relationship Id="rId4" Type="http://schemas.openxmlformats.org/officeDocument/2006/relationships/image" Target="../media/image28.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78.xml"/><Relationship Id="rId4" Type="http://schemas.openxmlformats.org/officeDocument/2006/relationships/image" Target="../media/image29.ti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81.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84.xml"/><Relationship Id="rId4" Type="http://schemas.openxmlformats.org/officeDocument/2006/relationships/image" Target="../media/image3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85.xml"/><Relationship Id="rId4" Type="http://schemas.openxmlformats.org/officeDocument/2006/relationships/hyperlink" Target="https://apps.cdpr.ca.gov/schoolip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xml"/><Relationship Id="rId1" Type="http://schemas.openxmlformats.org/officeDocument/2006/relationships/tags" Target="../tags/tag86.xml"/><Relationship Id="rId4" Type="http://schemas.openxmlformats.org/officeDocument/2006/relationships/image" Target="../media/image33.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xml"/><Relationship Id="rId1" Type="http://schemas.openxmlformats.org/officeDocument/2006/relationships/tags" Target="../tags/tag8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8.xml"/><Relationship Id="rId1" Type="http://schemas.openxmlformats.org/officeDocument/2006/relationships/tags" Target="../tags/tag92.xml"/><Relationship Id="rId4" Type="http://schemas.openxmlformats.org/officeDocument/2006/relationships/image" Target="../media/image34.tiff"/></Relationships>
</file>

<file path=ppt/slides/_rels/slide8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8.xml"/><Relationship Id="rId1" Type="http://schemas.openxmlformats.org/officeDocument/2006/relationships/tags" Target="../tags/tag93.xml"/><Relationship Id="rId4" Type="http://schemas.openxmlformats.org/officeDocument/2006/relationships/image" Target="../media/image36.jpg"/></Relationships>
</file>

<file path=ppt/slides/_rels/slide83.xml.rels><?xml version="1.0" encoding="UTF-8" standalone="yes"?>
<Relationships xmlns="http://schemas.openxmlformats.org/package/2006/relationships"><Relationship Id="rId3" Type="http://schemas.openxmlformats.org/officeDocument/2006/relationships/hyperlink" Target="http://www.shotsforschool.org/" TargetMode="External"/><Relationship Id="rId2" Type="http://schemas.openxmlformats.org/officeDocument/2006/relationships/slideLayout" Target="../slideLayouts/slideLayout16.xml"/><Relationship Id="rId1" Type="http://schemas.openxmlformats.org/officeDocument/2006/relationships/tags" Target="../tags/tag94.xml"/><Relationship Id="rId4" Type="http://schemas.openxmlformats.org/officeDocument/2006/relationships/image" Target="../media/image37.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8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5.jpe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xml"/><Relationship Id="rId1" Type="http://schemas.openxmlformats.org/officeDocument/2006/relationships/tags" Target="../tags/tag10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xml"/><Relationship Id="rId1" Type="http://schemas.openxmlformats.org/officeDocument/2006/relationships/tags" Target="../tags/tag106.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0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xml"/><Relationship Id="rId1" Type="http://schemas.openxmlformats.org/officeDocument/2006/relationships/tags" Target="../tags/tag10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xml"/><Relationship Id="rId1" Type="http://schemas.openxmlformats.org/officeDocument/2006/relationships/tags" Target="../tags/tag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CHP_Prevention_PPT_Title-Mod1.png"/>
          <p:cNvPicPr>
            <a:picLocks noChangeAspect="1"/>
          </p:cNvPicPr>
          <p:nvPr/>
        </p:nvPicPr>
        <p:blipFill>
          <a:blip r:embed="rId4"/>
          <a:stretch>
            <a:fillRect/>
          </a:stretch>
        </p:blipFill>
        <p:spPr>
          <a:xfrm>
            <a:off x="0" y="2109642"/>
            <a:ext cx="9144000" cy="423746"/>
          </a:xfrm>
          <a:prstGeom prst="rect">
            <a:avLst/>
          </a:prstGeom>
        </p:spPr>
      </p:pic>
      <p:sp>
        <p:nvSpPr>
          <p:cNvPr id="9" name="TextBox 8"/>
          <p:cNvSpPr txBox="1"/>
          <p:nvPr/>
        </p:nvSpPr>
        <p:spPr>
          <a:xfrm>
            <a:off x="-1" y="5652876"/>
            <a:ext cx="9143999" cy="338554"/>
          </a:xfrm>
          <a:prstGeom prst="rect">
            <a:avLst/>
          </a:prstGeom>
          <a:noFill/>
        </p:spPr>
        <p:txBody>
          <a:bodyPr wrap="square" rtlCol="0">
            <a:spAutoFit/>
          </a:bodyPr>
          <a:lstStyle/>
          <a:p>
            <a:pPr algn="ctr"/>
            <a:r>
              <a:rPr lang="en-US" sz="1600" dirty="0" smtClean="0"/>
              <a:t>Funded through the California Department of Education, Early Education Support Division</a:t>
            </a:r>
            <a:endParaRPr lang="en-US" sz="1600" dirty="0"/>
          </a:p>
        </p:txBody>
      </p:sp>
      <p:sp>
        <p:nvSpPr>
          <p:cNvPr id="2" name="Rectangle 1"/>
          <p:cNvSpPr/>
          <p:nvPr/>
        </p:nvSpPr>
        <p:spPr>
          <a:xfrm>
            <a:off x="284582" y="587829"/>
            <a:ext cx="8574832" cy="1354217"/>
          </a:xfrm>
          <a:prstGeom prst="rect">
            <a:avLst/>
          </a:prstGeom>
        </p:spPr>
        <p:txBody>
          <a:bodyPr wrap="square">
            <a:spAutoFit/>
          </a:bodyPr>
          <a:lstStyle/>
          <a:p>
            <a:endParaRPr lang="en-US" sz="800" dirty="0">
              <a:latin typeface="Times New Roman" panose="02020603050405020304" pitchFamily="18" charset="0"/>
            </a:endParaRPr>
          </a:p>
          <a:p>
            <a:pPr marR="480" algn="ctr"/>
            <a:r>
              <a:rPr lang="en-US" sz="2400" b="1" dirty="0">
                <a:solidFill>
                  <a:srgbClr val="003473"/>
                </a:solidFill>
                <a:latin typeface="Tahoma" panose="020B0604030504040204" pitchFamily="34" charset="0"/>
              </a:rPr>
              <a:t>Preventive Health and Safety in the Child Care </a:t>
            </a:r>
            <a:r>
              <a:rPr lang="en-US" sz="2400" b="1" dirty="0" smtClean="0">
                <a:solidFill>
                  <a:srgbClr val="003473"/>
                </a:solidFill>
                <a:latin typeface="Tahoma" panose="020B0604030504040204" pitchFamily="34" charset="0"/>
              </a:rPr>
              <a:t>Setting</a:t>
            </a:r>
            <a:endParaRPr lang="en-US" b="1" dirty="0" smtClean="0">
              <a:solidFill>
                <a:srgbClr val="6F7DAB"/>
              </a:solidFill>
              <a:latin typeface="Tahoma" panose="020B0604030504040204" pitchFamily="34" charset="0"/>
            </a:endParaRPr>
          </a:p>
          <a:p>
            <a:pPr marR="500" algn="ctr"/>
            <a:r>
              <a:rPr lang="en-US" b="1" dirty="0" smtClean="0">
                <a:solidFill>
                  <a:srgbClr val="6F7DAB"/>
                </a:solidFill>
                <a:latin typeface="Tahoma" panose="020B0604030504040204" pitchFamily="34" charset="0"/>
              </a:rPr>
              <a:t>A </a:t>
            </a:r>
            <a:r>
              <a:rPr lang="en-US" b="1" dirty="0">
                <a:solidFill>
                  <a:srgbClr val="6F7DAB"/>
                </a:solidFill>
                <a:latin typeface="Tahoma" panose="020B0604030504040204" pitchFamily="34" charset="0"/>
              </a:rPr>
              <a:t>Curriculum for the Training of Child Care </a:t>
            </a:r>
            <a:r>
              <a:rPr lang="en-US" b="1" dirty="0" smtClean="0">
                <a:solidFill>
                  <a:srgbClr val="6F7DAB"/>
                </a:solidFill>
                <a:latin typeface="Tahoma" panose="020B0604030504040204" pitchFamily="34" charset="0"/>
              </a:rPr>
              <a:t>Providers</a:t>
            </a:r>
          </a:p>
          <a:p>
            <a:pPr marR="500" algn="ctr"/>
            <a:endParaRPr lang="en-US" b="1" dirty="0">
              <a:solidFill>
                <a:srgbClr val="6F7DAB"/>
              </a:solidFill>
              <a:latin typeface="Tahoma" panose="020B0604030504040204" pitchFamily="34" charset="0"/>
            </a:endParaRPr>
          </a:p>
          <a:p>
            <a:pPr marR="500" algn="ctr"/>
            <a:r>
              <a:rPr lang="en-US" sz="1400" b="1" i="1" dirty="0">
                <a:solidFill>
                  <a:srgbClr val="003473"/>
                </a:solidFill>
                <a:latin typeface="Lucida Sans" panose="020B0602030504020204" pitchFamily="34" charset="0"/>
              </a:rPr>
              <a:t>FOURTH EDITION</a:t>
            </a:r>
          </a:p>
        </p:txBody>
      </p:sp>
      <p:pic>
        <p:nvPicPr>
          <p:cNvPr id="10" name="Picture 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373" l="774" r="100000"/>
                    </a14:imgEffect>
                  </a14:imgLayer>
                </a14:imgProps>
              </a:ext>
              <a:ext uri="{28A0092B-C50C-407E-A947-70E740481C1C}">
                <a14:useLocalDpi xmlns:a14="http://schemas.microsoft.com/office/drawing/2010/main" val="0"/>
              </a:ext>
            </a:extLst>
          </a:blip>
          <a:srcRect/>
          <a:stretch>
            <a:fillRect/>
          </a:stretch>
        </p:blipFill>
        <p:spPr bwMode="auto">
          <a:xfrm>
            <a:off x="2956560" y="2533388"/>
            <a:ext cx="2759913" cy="3223256"/>
          </a:xfrm>
          <a:prstGeom prst="plaqu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96886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Routes of Transmission: Major ways for illnesses to spread</a:t>
            </a:r>
            <a:endParaRPr lang="en-US" dirty="0"/>
          </a:p>
        </p:txBody>
      </p:sp>
      <p:sp>
        <p:nvSpPr>
          <p:cNvPr id="3" name="Content Placeholder 2"/>
          <p:cNvSpPr>
            <a:spLocks noGrp="1"/>
          </p:cNvSpPr>
          <p:nvPr>
            <p:ph idx="1"/>
          </p:nvPr>
        </p:nvSpPr>
        <p:spPr/>
        <p:txBody>
          <a:bodyPr>
            <a:normAutofit/>
          </a:bodyPr>
          <a:lstStyle/>
          <a:p>
            <a:pPr marL="514290" indent="-514290">
              <a:buFont typeface="+mj-lt"/>
              <a:buAutoNum type="arabicPeriod"/>
            </a:pPr>
            <a:r>
              <a:rPr lang="en-US" i="1" dirty="0">
                <a:cs typeface="Arial" panose="020B0604020202020204" pitchFamily="34" charset="0"/>
              </a:rPr>
              <a:t>Through </a:t>
            </a:r>
            <a:r>
              <a:rPr lang="en-US" b="1" i="1" dirty="0">
                <a:cs typeface="Arial" panose="020B0604020202020204" pitchFamily="34" charset="0"/>
              </a:rPr>
              <a:t>direct contact </a:t>
            </a:r>
            <a:r>
              <a:rPr lang="en-US" i="1" dirty="0">
                <a:cs typeface="Arial" panose="020B0604020202020204" pitchFamily="34" charset="0"/>
              </a:rPr>
              <a:t>with people or </a:t>
            </a:r>
            <a:r>
              <a:rPr lang="en-US" i="1" dirty="0" smtClean="0">
                <a:cs typeface="Arial" panose="020B0604020202020204" pitchFamily="34" charset="0"/>
              </a:rPr>
              <a:t>objects</a:t>
            </a:r>
          </a:p>
          <a:p>
            <a:pPr marL="514290" indent="-514290">
              <a:buFont typeface="+mj-lt"/>
              <a:buAutoNum type="arabicPeriod"/>
            </a:pPr>
            <a:r>
              <a:rPr lang="en-US" i="1" dirty="0">
                <a:cs typeface="Arial" panose="020B0604020202020204" pitchFamily="34" charset="0"/>
              </a:rPr>
              <a:t>Through the </a:t>
            </a:r>
            <a:r>
              <a:rPr lang="en-US" b="1" i="1" dirty="0" smtClean="0">
                <a:cs typeface="Arial" panose="020B0604020202020204" pitchFamily="34" charset="0"/>
              </a:rPr>
              <a:t>air</a:t>
            </a:r>
            <a:r>
              <a:rPr lang="en-US" i="1" dirty="0" smtClean="0">
                <a:cs typeface="Arial" panose="020B0604020202020204" pitchFamily="34" charset="0"/>
              </a:rPr>
              <a:t> (</a:t>
            </a:r>
            <a:r>
              <a:rPr lang="en-US" i="1" dirty="0">
                <a:cs typeface="Arial" panose="020B0604020202020204" pitchFamily="34" charset="0"/>
              </a:rPr>
              <a:t>passing from the lungs, throat or nose of one person to another person through the air</a:t>
            </a:r>
            <a:r>
              <a:rPr lang="en-US" i="1" dirty="0" smtClean="0">
                <a:cs typeface="Arial" panose="020B0604020202020204" pitchFamily="34" charset="0"/>
              </a:rPr>
              <a:t>) </a:t>
            </a:r>
          </a:p>
          <a:p>
            <a:pPr marL="514290" indent="-514290">
              <a:buFont typeface="+mj-lt"/>
              <a:buAutoNum type="arabicPeriod"/>
            </a:pPr>
            <a:r>
              <a:rPr lang="en-US" i="1" dirty="0" smtClean="0">
                <a:cs typeface="Arial" panose="020B0604020202020204" pitchFamily="34" charset="0"/>
              </a:rPr>
              <a:t>Through </a:t>
            </a:r>
            <a:r>
              <a:rPr lang="en-US" i="1" dirty="0">
                <a:cs typeface="Arial" panose="020B0604020202020204" pitchFamily="34" charset="0"/>
              </a:rPr>
              <a:t>stool or “</a:t>
            </a:r>
            <a:r>
              <a:rPr lang="en-US" b="1" i="1" dirty="0">
                <a:cs typeface="Arial" panose="020B0604020202020204" pitchFamily="34" charset="0"/>
              </a:rPr>
              <a:t>fecal-oral</a:t>
            </a:r>
            <a:r>
              <a:rPr lang="en-US" i="1" dirty="0">
                <a:cs typeface="Arial" panose="020B0604020202020204" pitchFamily="34" charset="0"/>
              </a:rPr>
              <a:t>” transmission (transfer of a germ from an infected person’s stool into another person’s mouth</a:t>
            </a:r>
            <a:r>
              <a:rPr lang="en-US" i="1" dirty="0" smtClean="0">
                <a:cs typeface="Arial" panose="020B0604020202020204" pitchFamily="34" charset="0"/>
              </a:rPr>
              <a:t>)</a:t>
            </a:r>
          </a:p>
          <a:p>
            <a:pPr marL="514290" indent="-514290">
              <a:buFont typeface="+mj-lt"/>
              <a:buAutoNum type="arabicPeriod"/>
            </a:pPr>
            <a:r>
              <a:rPr lang="en-US" i="1" dirty="0">
                <a:cs typeface="Arial" panose="020B0604020202020204" pitchFamily="34" charset="0"/>
              </a:rPr>
              <a:t>Through contact with </a:t>
            </a:r>
            <a:r>
              <a:rPr lang="en-US" b="1" i="1" dirty="0">
                <a:cs typeface="Arial" panose="020B0604020202020204" pitchFamily="34" charset="0"/>
              </a:rPr>
              <a:t>blood and body </a:t>
            </a:r>
            <a:r>
              <a:rPr lang="en-US" b="1" i="1" dirty="0" smtClean="0">
                <a:cs typeface="Arial" panose="020B0604020202020204" pitchFamily="34" charset="0"/>
              </a:rPr>
              <a:t>fluids</a:t>
            </a:r>
          </a:p>
        </p:txBody>
      </p:sp>
    </p:spTree>
    <p:custDataLst>
      <p:tags r:id="rId1"/>
    </p:custDataLst>
    <p:extLst>
      <p:ext uri="{BB962C8B-B14F-4D97-AF65-F5344CB8AC3E}">
        <p14:creationId xmlns:p14="http://schemas.microsoft.com/office/powerpoint/2010/main" val="36068532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Administration Policy</a:t>
            </a:r>
            <a:endParaRPr lang="en-US" dirty="0"/>
          </a:p>
        </p:txBody>
      </p:sp>
      <p:sp>
        <p:nvSpPr>
          <p:cNvPr id="3" name="Content Placeholder 2"/>
          <p:cNvSpPr>
            <a:spLocks noGrp="1"/>
          </p:cNvSpPr>
          <p:nvPr>
            <p:ph idx="1"/>
          </p:nvPr>
        </p:nvSpPr>
        <p:spPr/>
        <p:txBody>
          <a:bodyPr/>
          <a:lstStyle/>
          <a:p>
            <a:pPr marL="0" indent="0">
              <a:buNone/>
            </a:pPr>
            <a:r>
              <a:rPr lang="en-US" dirty="0"/>
              <a:t>I</a:t>
            </a:r>
            <a:r>
              <a:rPr lang="en-US" dirty="0" smtClean="0"/>
              <a:t>nclude your procedures for safely:</a:t>
            </a:r>
          </a:p>
          <a:p>
            <a:r>
              <a:rPr lang="en-US" dirty="0" smtClean="0"/>
              <a:t>receiving </a:t>
            </a:r>
          </a:p>
          <a:p>
            <a:r>
              <a:rPr lang="en-US" dirty="0" smtClean="0"/>
              <a:t>storing </a:t>
            </a:r>
          </a:p>
          <a:p>
            <a:r>
              <a:rPr lang="en-US" dirty="0" smtClean="0"/>
              <a:t>administering</a:t>
            </a:r>
          </a:p>
          <a:p>
            <a:r>
              <a:rPr lang="en-US" dirty="0" smtClean="0"/>
              <a:t>documenting </a:t>
            </a:r>
          </a:p>
          <a:p>
            <a:pPr marL="0" indent="0">
              <a:buNone/>
            </a:pPr>
            <a:r>
              <a:rPr lang="en-US" dirty="0" smtClean="0"/>
              <a:t>any medication given in your child care setting.</a:t>
            </a:r>
          </a:p>
          <a:p>
            <a:pPr marL="0" indent="0">
              <a:buNone/>
            </a:pPr>
            <a:endParaRPr lang="en-US" dirty="0" smtClean="0"/>
          </a:p>
          <a:p>
            <a:endParaRPr lang="en-US" dirty="0"/>
          </a:p>
        </p:txBody>
      </p:sp>
    </p:spTree>
    <p:custDataLst>
      <p:tags r:id="rId1"/>
    </p:custDataLst>
    <p:extLst>
      <p:ext uri="{BB962C8B-B14F-4D97-AF65-F5344CB8AC3E}">
        <p14:creationId xmlns:p14="http://schemas.microsoft.com/office/powerpoint/2010/main" val="1770572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You may be asked to give…</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lvl="0"/>
            <a:r>
              <a:rPr lang="en-US" dirty="0">
                <a:solidFill>
                  <a:srgbClr val="0072BC"/>
                </a:solidFill>
              </a:rPr>
              <a:t>Prescribed </a:t>
            </a:r>
            <a:r>
              <a:rPr lang="en-US" dirty="0" smtClean="0">
                <a:solidFill>
                  <a:srgbClr val="0072BC"/>
                </a:solidFill>
              </a:rPr>
              <a:t>medications: </a:t>
            </a:r>
            <a:r>
              <a:rPr lang="en-US" dirty="0" smtClean="0"/>
              <a:t>ordered </a:t>
            </a:r>
            <a:r>
              <a:rPr lang="en-US" dirty="0"/>
              <a:t>by a health care provider for a specific child and </a:t>
            </a:r>
            <a:r>
              <a:rPr lang="en-US" dirty="0" smtClean="0"/>
              <a:t>illness and filled by a pharmacist. </a:t>
            </a:r>
            <a:endParaRPr lang="en-US" dirty="0"/>
          </a:p>
          <a:p>
            <a:pPr lvl="0"/>
            <a:r>
              <a:rPr lang="en-US" dirty="0" smtClean="0">
                <a:solidFill>
                  <a:srgbClr val="0072BC"/>
                </a:solidFill>
              </a:rPr>
              <a:t>Nonprescription (“over-the-counter”) medications:</a:t>
            </a:r>
            <a:r>
              <a:rPr lang="en-US" dirty="0" smtClean="0">
                <a:solidFill>
                  <a:srgbClr val="00347D"/>
                </a:solidFill>
              </a:rPr>
              <a:t> </a:t>
            </a:r>
            <a:r>
              <a:rPr lang="en-US" dirty="0" smtClean="0"/>
              <a:t>recommended </a:t>
            </a:r>
            <a:r>
              <a:rPr lang="en-US" dirty="0"/>
              <a:t>by a health care provider for a </a:t>
            </a:r>
            <a:r>
              <a:rPr lang="en-US" dirty="0" smtClean="0"/>
              <a:t>child and can be purchased without a prescription.</a:t>
            </a:r>
            <a:endParaRPr lang="en-US" dirty="0"/>
          </a:p>
        </p:txBody>
      </p:sp>
    </p:spTree>
    <p:custDataLst>
      <p:tags r:id="rId1"/>
    </p:custDataLst>
    <p:extLst>
      <p:ext uri="{BB962C8B-B14F-4D97-AF65-F5344CB8AC3E}">
        <p14:creationId xmlns:p14="http://schemas.microsoft.com/office/powerpoint/2010/main" val="41144232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Receiving Medication</a:t>
            </a:r>
            <a:endParaRPr lang="en-US" dirty="0"/>
          </a:p>
        </p:txBody>
      </p:sp>
      <p:sp>
        <p:nvSpPr>
          <p:cNvPr id="3" name="Content Placeholder 2"/>
          <p:cNvSpPr>
            <a:spLocks noGrp="1"/>
          </p:cNvSpPr>
          <p:nvPr>
            <p:ph idx="1"/>
          </p:nvPr>
        </p:nvSpPr>
        <p:spPr/>
        <p:txBody>
          <a:bodyPr/>
          <a:lstStyle/>
          <a:p>
            <a:r>
              <a:rPr lang="en-US" dirty="0" smtClean="0"/>
              <a:t>Make sure to have written instructions and signed </a:t>
            </a:r>
            <a:r>
              <a:rPr lang="en-US" dirty="0"/>
              <a:t>consent from the parent or legal guardian.</a:t>
            </a:r>
          </a:p>
          <a:p>
            <a:pPr lvl="0"/>
            <a:r>
              <a:rPr lang="en-US" dirty="0" smtClean="0"/>
              <a:t>Make sure the medication is in the original, safety lock container with a prescription label or </a:t>
            </a:r>
            <a:r>
              <a:rPr lang="en-US" dirty="0"/>
              <a:t>a manufacturer’s </a:t>
            </a:r>
            <a:r>
              <a:rPr lang="en-US" dirty="0" smtClean="0"/>
              <a:t>instructions.</a:t>
            </a:r>
          </a:p>
        </p:txBody>
      </p:sp>
    </p:spTree>
    <p:custDataLst>
      <p:tags r:id="rId1"/>
    </p:custDataLst>
    <p:extLst>
      <p:ext uri="{BB962C8B-B14F-4D97-AF65-F5344CB8AC3E}">
        <p14:creationId xmlns:p14="http://schemas.microsoft.com/office/powerpoint/2010/main" val="29057484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Medication</a:t>
            </a:r>
            <a:endParaRPr lang="en-US" dirty="0"/>
          </a:p>
        </p:txBody>
      </p:sp>
      <p:sp>
        <p:nvSpPr>
          <p:cNvPr id="3" name="Content Placeholder 2"/>
          <p:cNvSpPr>
            <a:spLocks noGrp="1"/>
          </p:cNvSpPr>
          <p:nvPr>
            <p:ph idx="1"/>
          </p:nvPr>
        </p:nvSpPr>
        <p:spPr/>
        <p:txBody>
          <a:bodyPr/>
          <a:lstStyle/>
          <a:p>
            <a:r>
              <a:rPr lang="en-US" dirty="0" smtClean="0"/>
              <a:t>Make sure all medication is stored safely, </a:t>
            </a:r>
            <a:r>
              <a:rPr lang="en-US" dirty="0" smtClean="0">
                <a:solidFill>
                  <a:srgbClr val="D90F81"/>
                </a:solidFill>
              </a:rPr>
              <a:t>out of children's reach.</a:t>
            </a:r>
          </a:p>
          <a:p>
            <a:r>
              <a:rPr lang="en-US" dirty="0" smtClean="0"/>
              <a:t>Store medications according to label instructions.  For example, some medications need to be refrigerated and some need to be kept out of light.</a:t>
            </a:r>
          </a:p>
          <a:p>
            <a:r>
              <a:rPr lang="en-US" dirty="0" smtClean="0"/>
              <a:t>Store medications away from food.</a:t>
            </a:r>
            <a:endParaRPr lang="en-US" dirty="0"/>
          </a:p>
        </p:txBody>
      </p:sp>
    </p:spTree>
    <p:custDataLst>
      <p:tags r:id="rId1"/>
    </p:custDataLst>
    <p:extLst>
      <p:ext uri="{BB962C8B-B14F-4D97-AF65-F5344CB8AC3E}">
        <p14:creationId xmlns:p14="http://schemas.microsoft.com/office/powerpoint/2010/main" val="38735333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Medication</a:t>
            </a:r>
            <a:endParaRPr lang="en-US" dirty="0"/>
          </a:p>
        </p:txBody>
      </p:sp>
      <p:sp>
        <p:nvSpPr>
          <p:cNvPr id="3" name="Content Placeholder 2"/>
          <p:cNvSpPr>
            <a:spLocks noGrp="1"/>
          </p:cNvSpPr>
          <p:nvPr>
            <p:ph idx="1"/>
          </p:nvPr>
        </p:nvSpPr>
        <p:spPr/>
        <p:txBody>
          <a:bodyPr/>
          <a:lstStyle/>
          <a:p>
            <a:r>
              <a:rPr lang="en-US" dirty="0" smtClean="0"/>
              <a:t>Child care staff who give medication must be trained in how to give the specific medication to a child.  </a:t>
            </a:r>
          </a:p>
          <a:p>
            <a:r>
              <a:rPr lang="en-US" dirty="0" smtClean="0"/>
              <a:t>Always follow the 5 Rights of Medication Administration: Right Child, Right Medication, Right Dose, Right Route, Right Time.</a:t>
            </a:r>
            <a:endParaRPr lang="en-US" dirty="0"/>
          </a:p>
        </p:txBody>
      </p:sp>
    </p:spTree>
    <p:custDataLst>
      <p:tags r:id="rId1"/>
    </p:custDataLst>
    <p:extLst>
      <p:ext uri="{BB962C8B-B14F-4D97-AF65-F5344CB8AC3E}">
        <p14:creationId xmlns:p14="http://schemas.microsoft.com/office/powerpoint/2010/main" val="36815555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rrose1\Pictures\medicationEN102504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792" y="109728"/>
            <a:ext cx="4815839" cy="6229717"/>
          </a:xfrm>
          <a:prstGeom prst="rect">
            <a:avLst/>
          </a:prstGeom>
          <a:noFill/>
          <a:ln>
            <a:solidFill>
              <a:srgbClr val="F7941E"/>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9492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Documenting Medication Administration</a:t>
            </a:r>
            <a:endParaRPr lang="en-US" dirty="0"/>
          </a:p>
        </p:txBody>
      </p:sp>
      <p:sp>
        <p:nvSpPr>
          <p:cNvPr id="3" name="Content Placeholder 2"/>
          <p:cNvSpPr>
            <a:spLocks noGrp="1"/>
          </p:cNvSpPr>
          <p:nvPr>
            <p:ph idx="1"/>
          </p:nvPr>
        </p:nvSpPr>
        <p:spPr/>
        <p:txBody>
          <a:bodyPr/>
          <a:lstStyle/>
          <a:p>
            <a:pPr marL="0" lvl="0" indent="0">
              <a:buNone/>
            </a:pPr>
            <a:r>
              <a:rPr lang="en-US" dirty="0" smtClean="0"/>
              <a:t>Keep a log listing:</a:t>
            </a:r>
          </a:p>
          <a:p>
            <a:pPr lvl="0"/>
            <a:r>
              <a:rPr lang="en-US" dirty="0" smtClean="0"/>
              <a:t>the name of the medication, </a:t>
            </a:r>
          </a:p>
          <a:p>
            <a:pPr lvl="0"/>
            <a:r>
              <a:rPr lang="en-US" dirty="0"/>
              <a:t>t</a:t>
            </a:r>
            <a:r>
              <a:rPr lang="en-US" dirty="0" smtClean="0"/>
              <a:t>he name of the child receiving the mediation,</a:t>
            </a:r>
          </a:p>
          <a:p>
            <a:pPr lvl="0"/>
            <a:r>
              <a:rPr lang="en-US" dirty="0"/>
              <a:t>t</a:t>
            </a:r>
            <a:r>
              <a:rPr lang="en-US" dirty="0" smtClean="0"/>
              <a:t>he name of the person giving the medication, </a:t>
            </a:r>
          </a:p>
          <a:p>
            <a:pPr lvl="0"/>
            <a:r>
              <a:rPr lang="en-US" dirty="0" smtClean="0"/>
              <a:t>dates</a:t>
            </a:r>
            <a:r>
              <a:rPr lang="en-US" dirty="0"/>
              <a:t>, time, </a:t>
            </a:r>
            <a:r>
              <a:rPr lang="en-US" dirty="0" smtClean="0"/>
              <a:t>and dose of the medication given.</a:t>
            </a:r>
            <a:endParaRPr lang="en-US" dirty="0"/>
          </a:p>
        </p:txBody>
      </p:sp>
    </p:spTree>
    <p:custDataLst>
      <p:tags r:id="rId1"/>
    </p:custDataLst>
    <p:extLst>
      <p:ext uri="{BB962C8B-B14F-4D97-AF65-F5344CB8AC3E}">
        <p14:creationId xmlns:p14="http://schemas.microsoft.com/office/powerpoint/2010/main" val="26737902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Planning for Children with </a:t>
            </a:r>
            <a:br>
              <a:rPr lang="en-US" dirty="0" smtClean="0"/>
            </a:br>
            <a:r>
              <a:rPr lang="en-US" dirty="0" smtClean="0"/>
              <a:t>Special Health Needs</a:t>
            </a:r>
            <a:endParaRPr lang="en-US" dirty="0"/>
          </a:p>
        </p:txBody>
      </p:sp>
      <p:sp>
        <p:nvSpPr>
          <p:cNvPr id="3" name="Content Placeholder 2"/>
          <p:cNvSpPr>
            <a:spLocks noGrp="1"/>
          </p:cNvSpPr>
          <p:nvPr>
            <p:ph idx="1"/>
          </p:nvPr>
        </p:nvSpPr>
        <p:spPr/>
        <p:txBody>
          <a:bodyPr/>
          <a:lstStyle/>
          <a:p>
            <a:r>
              <a:rPr lang="en-US" dirty="0" smtClean="0"/>
              <a:t>You will need a written care plan for each child with special health needs</a:t>
            </a:r>
          </a:p>
          <a:p>
            <a:r>
              <a:rPr lang="en-US" dirty="0" smtClean="0"/>
              <a:t>See the CCHP “Special Health Care Plan” form.</a:t>
            </a:r>
            <a:endParaRPr lang="en-US" dirty="0"/>
          </a:p>
        </p:txBody>
      </p:sp>
    </p:spTree>
    <p:custDataLst>
      <p:tags r:id="rId1"/>
    </p:custDataLst>
    <p:extLst>
      <p:ext uri="{BB962C8B-B14F-4D97-AF65-F5344CB8AC3E}">
        <p14:creationId xmlns:p14="http://schemas.microsoft.com/office/powerpoint/2010/main" val="29125537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with Special Needs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Caring for a child </a:t>
            </a:r>
            <a:r>
              <a:rPr lang="en-US" dirty="0"/>
              <a:t>with special needs </a:t>
            </a:r>
            <a:r>
              <a:rPr lang="en-US" dirty="0" smtClean="0"/>
              <a:t>may require </a:t>
            </a:r>
            <a:r>
              <a:rPr lang="en-US" dirty="0"/>
              <a:t>extra </a:t>
            </a:r>
            <a:r>
              <a:rPr lang="en-US" dirty="0" smtClean="0"/>
              <a:t>support and resources from:</a:t>
            </a:r>
          </a:p>
          <a:p>
            <a:r>
              <a:rPr lang="en-US" dirty="0" smtClean="0"/>
              <a:t>inclusion experts</a:t>
            </a:r>
          </a:p>
          <a:p>
            <a:r>
              <a:rPr lang="en-US" dirty="0" smtClean="0"/>
              <a:t>mental health consultants</a:t>
            </a:r>
          </a:p>
          <a:p>
            <a:r>
              <a:rPr lang="en-US" dirty="0"/>
              <a:t>t</a:t>
            </a:r>
            <a:r>
              <a:rPr lang="en-US" dirty="0" smtClean="0"/>
              <a:t>herapists</a:t>
            </a:r>
          </a:p>
          <a:p>
            <a:r>
              <a:rPr lang="en-US" dirty="0"/>
              <a:t>s</a:t>
            </a:r>
            <a:r>
              <a:rPr lang="en-US" dirty="0" smtClean="0"/>
              <a:t>ocial workers</a:t>
            </a:r>
          </a:p>
          <a:p>
            <a:r>
              <a:rPr lang="en-US" dirty="0"/>
              <a:t>the child's parents </a:t>
            </a:r>
          </a:p>
          <a:p>
            <a:r>
              <a:rPr lang="en-US" dirty="0"/>
              <a:t>health care professionals</a:t>
            </a:r>
          </a:p>
          <a:p>
            <a:endParaRPr lang="en-US" dirty="0"/>
          </a:p>
          <a:p>
            <a:endParaRPr lang="en-US" dirty="0"/>
          </a:p>
        </p:txBody>
      </p:sp>
    </p:spTree>
    <p:custDataLst>
      <p:tags r:id="rId1"/>
    </p:custDataLst>
    <p:extLst>
      <p:ext uri="{BB962C8B-B14F-4D97-AF65-F5344CB8AC3E}">
        <p14:creationId xmlns:p14="http://schemas.microsoft.com/office/powerpoint/2010/main" val="5705888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Incidental Medical Services (IMS)</a:t>
            </a:r>
            <a:endParaRPr lang="en-US" dirty="0"/>
          </a:p>
        </p:txBody>
      </p:sp>
      <p:sp>
        <p:nvSpPr>
          <p:cNvPr id="3" name="Content Placeholder 2"/>
          <p:cNvSpPr>
            <a:spLocks noGrp="1"/>
          </p:cNvSpPr>
          <p:nvPr>
            <p:ph idx="1"/>
          </p:nvPr>
        </p:nvSpPr>
        <p:spPr/>
        <p:txBody>
          <a:bodyPr>
            <a:normAutofit/>
          </a:bodyPr>
          <a:lstStyle/>
          <a:p>
            <a:pPr marL="457200" indent="-457200">
              <a:spcBef>
                <a:spcPts val="1200"/>
              </a:spcBef>
              <a:buFont typeface="Arial" panose="020B0604020202020204" pitchFamily="34" charset="0"/>
              <a:buChar char="•"/>
            </a:pPr>
            <a:r>
              <a:rPr lang="en-US" dirty="0"/>
              <a:t>Non-medical staff may give medication to children, </a:t>
            </a:r>
            <a:r>
              <a:rPr lang="en-US" dirty="0" smtClean="0"/>
              <a:t>as </a:t>
            </a:r>
            <a:r>
              <a:rPr lang="en-US" dirty="0"/>
              <a:t>long as they follow certain procedures</a:t>
            </a:r>
          </a:p>
          <a:p>
            <a:pPr marL="457200" lvl="0" indent="-457200">
              <a:spcBef>
                <a:spcPts val="1200"/>
              </a:spcBef>
              <a:buClr>
                <a:srgbClr val="46B7C9"/>
              </a:buClr>
              <a:buFont typeface="Arial" panose="020B0604020202020204" pitchFamily="34" charset="0"/>
              <a:buChar char="•"/>
            </a:pPr>
            <a:r>
              <a:rPr lang="en-US" dirty="0">
                <a:solidFill>
                  <a:srgbClr val="476BA7"/>
                </a:solidFill>
              </a:rPr>
              <a:t>Disability laws protect a child’s right to not be excluded from child care because they have a </a:t>
            </a:r>
            <a:r>
              <a:rPr lang="en-US" dirty="0" smtClean="0">
                <a:solidFill>
                  <a:srgbClr val="476BA7"/>
                </a:solidFill>
              </a:rPr>
              <a:t>disability (such as needing medication)</a:t>
            </a:r>
            <a:endParaRPr lang="en-US" dirty="0">
              <a:solidFill>
                <a:srgbClr val="476BA7"/>
              </a:solidFill>
            </a:endParaRPr>
          </a:p>
          <a:p>
            <a:pPr marL="457200" indent="-457200">
              <a:spcBef>
                <a:spcPts val="1200"/>
              </a:spcBef>
              <a:buFont typeface="Arial" panose="020B0604020202020204" pitchFamily="34" charset="0"/>
              <a:buChar char="•"/>
            </a:pPr>
            <a:r>
              <a:rPr lang="en-US" dirty="0"/>
              <a:t>Licensing has adopted protocols for </a:t>
            </a:r>
            <a:r>
              <a:rPr lang="en-US" dirty="0" smtClean="0"/>
              <a:t>safely giving administration</a:t>
            </a:r>
          </a:p>
          <a:p>
            <a:endParaRPr lang="en-US" dirty="0"/>
          </a:p>
        </p:txBody>
      </p:sp>
    </p:spTree>
    <p:custDataLst>
      <p:tags r:id="rId1"/>
    </p:custDataLst>
    <p:extLst>
      <p:ext uri="{BB962C8B-B14F-4D97-AF65-F5344CB8AC3E}">
        <p14:creationId xmlns:p14="http://schemas.microsoft.com/office/powerpoint/2010/main" val="559677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Gesundheit!</a:t>
            </a:r>
            <a:br>
              <a:rPr lang="en-US" b="1" dirty="0" smtClean="0"/>
            </a:br>
            <a:r>
              <a:rPr lang="en-US" dirty="0" smtClean="0"/>
              <a:t/>
            </a:r>
            <a:br>
              <a:rPr lang="en-US" dirty="0" smtClean="0"/>
            </a:br>
            <a:endParaRPr lang="en-US" dirty="0"/>
          </a:p>
        </p:txBody>
      </p:sp>
      <p:pic>
        <p:nvPicPr>
          <p:cNvPr id="4" name="Content Placeholder 3"/>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818357" y="1669094"/>
            <a:ext cx="3507288" cy="3519814"/>
          </a:xfrm>
          <a:prstGeom prst="rect">
            <a:avLst/>
          </a:prstGeo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100000" b="100000"/>
            </a:path>
            <a:tileRect t="-100000" r="-100000"/>
          </a:gradFill>
          <a:extLst/>
        </p:spPr>
      </p:pic>
    </p:spTree>
    <p:custDataLst>
      <p:tags r:id="rId1"/>
    </p:custDataLst>
    <p:extLst>
      <p:ext uri="{BB962C8B-B14F-4D97-AF65-F5344CB8AC3E}">
        <p14:creationId xmlns:p14="http://schemas.microsoft.com/office/powerpoint/2010/main" val="110784761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 safely provide IMS, your </a:t>
            </a:r>
            <a:br>
              <a:rPr lang="en-US" dirty="0" smtClean="0"/>
            </a:br>
            <a:r>
              <a:rPr lang="en-US" dirty="0" smtClean="0"/>
              <a:t>Plan of Operation must list:</a:t>
            </a:r>
            <a:endParaRPr lang="en-US" dirty="0"/>
          </a:p>
        </p:txBody>
      </p:sp>
      <p:sp>
        <p:nvSpPr>
          <p:cNvPr id="3" name="Content Placeholder 2"/>
          <p:cNvSpPr>
            <a:spLocks noGrp="1"/>
          </p:cNvSpPr>
          <p:nvPr>
            <p:ph idx="1"/>
          </p:nvPr>
        </p:nvSpPr>
        <p:spPr/>
        <p:txBody>
          <a:bodyPr>
            <a:normAutofit lnSpcReduction="10000"/>
          </a:bodyPr>
          <a:lstStyle/>
          <a:p>
            <a:pPr marL="457200" indent="-457200">
              <a:buFont typeface="Arial" pitchFamily="34" charset="0"/>
              <a:buChar char="•"/>
            </a:pPr>
            <a:r>
              <a:rPr lang="en-US" dirty="0" smtClean="0"/>
              <a:t>The type </a:t>
            </a:r>
            <a:r>
              <a:rPr lang="en-US" dirty="0"/>
              <a:t>of Incidental Medical Services </a:t>
            </a:r>
            <a:r>
              <a:rPr lang="en-US" dirty="0" smtClean="0"/>
              <a:t>provided in your program.</a:t>
            </a:r>
          </a:p>
          <a:p>
            <a:pPr marL="457200" indent="-457200">
              <a:buFont typeface="Arial" pitchFamily="34" charset="0"/>
              <a:buChar char="•"/>
            </a:pPr>
            <a:r>
              <a:rPr lang="en-US" dirty="0" smtClean="0"/>
              <a:t>The records you will keep and how you will communicate with families.</a:t>
            </a:r>
            <a:endParaRPr lang="en-US" dirty="0"/>
          </a:p>
          <a:p>
            <a:pPr marL="457200" indent="-457200">
              <a:buFont typeface="Arial" pitchFamily="34" charset="0"/>
              <a:buChar char="•"/>
            </a:pPr>
            <a:r>
              <a:rPr lang="en-US" dirty="0" smtClean="0"/>
              <a:t>The plan </a:t>
            </a:r>
            <a:r>
              <a:rPr lang="en-US" dirty="0"/>
              <a:t>for safe </a:t>
            </a:r>
            <a:r>
              <a:rPr lang="en-US" dirty="0" smtClean="0"/>
              <a:t>storage and transport (if needed)of medication/equipment.</a:t>
            </a:r>
            <a:endParaRPr lang="en-US" dirty="0"/>
          </a:p>
          <a:p>
            <a:pPr marL="457200" indent="-457200">
              <a:buFont typeface="Arial" pitchFamily="34" charset="0"/>
              <a:buChar char="•"/>
            </a:pPr>
            <a:r>
              <a:rPr lang="en-US" dirty="0" smtClean="0"/>
              <a:t>The plan for staff training, including a plan </a:t>
            </a:r>
            <a:r>
              <a:rPr lang="en-US" dirty="0"/>
              <a:t>for </a:t>
            </a:r>
            <a:r>
              <a:rPr lang="en-US" dirty="0" smtClean="0"/>
              <a:t>back-up, trained staff </a:t>
            </a:r>
            <a:r>
              <a:rPr lang="en-US" dirty="0"/>
              <a:t>to provide IMS </a:t>
            </a:r>
            <a:r>
              <a:rPr lang="en-US" dirty="0" smtClean="0"/>
              <a:t>(in case of staff absence).</a:t>
            </a:r>
            <a:endParaRPr lang="en-US" dirty="0"/>
          </a:p>
          <a:p>
            <a:endParaRPr lang="en-US" dirty="0"/>
          </a:p>
        </p:txBody>
      </p:sp>
    </p:spTree>
    <p:custDataLst>
      <p:tags r:id="rId1"/>
    </p:custDataLst>
    <p:extLst>
      <p:ext uri="{BB962C8B-B14F-4D97-AF65-F5344CB8AC3E}">
        <p14:creationId xmlns:p14="http://schemas.microsoft.com/office/powerpoint/2010/main" val="26790244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Emergency Illness Policies and Procedures</a:t>
            </a:r>
            <a:endParaRPr lang="en-US" dirty="0"/>
          </a:p>
        </p:txBody>
      </p:sp>
      <p:sp>
        <p:nvSpPr>
          <p:cNvPr id="3" name="Content Placeholder 2"/>
          <p:cNvSpPr>
            <a:spLocks noGrp="1"/>
          </p:cNvSpPr>
          <p:nvPr>
            <p:ph idx="1"/>
          </p:nvPr>
        </p:nvSpPr>
        <p:spPr>
          <a:ln>
            <a:solidFill>
              <a:srgbClr val="D90F81"/>
            </a:solidFill>
          </a:ln>
        </p:spPr>
        <p:txBody>
          <a:bodyPr>
            <a:normAutofit fontScale="85000" lnSpcReduction="10000"/>
          </a:bodyPr>
          <a:lstStyle/>
          <a:p>
            <a:pPr marL="0" indent="0">
              <a:buNone/>
            </a:pPr>
            <a:r>
              <a:rPr lang="en-US" dirty="0" smtClean="0"/>
              <a:t>Let families know that </a:t>
            </a:r>
            <a:r>
              <a:rPr lang="en-US" dirty="0"/>
              <a:t>you are trained in first aid and </a:t>
            </a:r>
            <a:r>
              <a:rPr lang="en-US" dirty="0" smtClean="0"/>
              <a:t>CPR, and in the event of an emergency you will:</a:t>
            </a:r>
          </a:p>
          <a:p>
            <a:pPr lvl="0"/>
            <a:r>
              <a:rPr lang="en-US" dirty="0"/>
              <a:t>Quickly assess the child’s </a:t>
            </a:r>
            <a:r>
              <a:rPr lang="en-US" dirty="0" smtClean="0"/>
              <a:t>health</a:t>
            </a:r>
            <a:endParaRPr lang="en-US" dirty="0"/>
          </a:p>
          <a:p>
            <a:pPr lvl="0"/>
            <a:r>
              <a:rPr lang="en-US" dirty="0"/>
              <a:t>Call 9-1-1 or other appropriate emergency help as </a:t>
            </a:r>
            <a:r>
              <a:rPr lang="en-US" dirty="0" smtClean="0"/>
              <a:t>needed</a:t>
            </a:r>
            <a:endParaRPr lang="en-US" dirty="0"/>
          </a:p>
          <a:p>
            <a:pPr lvl="0"/>
            <a:r>
              <a:rPr lang="en-US" dirty="0"/>
              <a:t>Give first aid and CPR, if </a:t>
            </a:r>
            <a:r>
              <a:rPr lang="en-US" dirty="0" smtClean="0"/>
              <a:t>necessary</a:t>
            </a:r>
            <a:endParaRPr lang="en-US" dirty="0"/>
          </a:p>
          <a:p>
            <a:pPr lvl="0"/>
            <a:r>
              <a:rPr lang="en-US" dirty="0"/>
              <a:t>Contact </a:t>
            </a:r>
            <a:r>
              <a:rPr lang="en-US" dirty="0" smtClean="0"/>
              <a:t>the family </a:t>
            </a:r>
            <a:r>
              <a:rPr lang="en-US" dirty="0"/>
              <a:t>or the person they have listed to call in an emergency.</a:t>
            </a:r>
          </a:p>
          <a:p>
            <a:pPr lvl="0"/>
            <a:r>
              <a:rPr lang="en-US" dirty="0"/>
              <a:t>Call Poison Control if their child is exposed to toxic substances.</a:t>
            </a:r>
          </a:p>
          <a:p>
            <a:pPr marL="0" indent="0">
              <a:buNone/>
            </a:pPr>
            <a:endParaRPr lang="en-US" dirty="0"/>
          </a:p>
        </p:txBody>
      </p:sp>
    </p:spTree>
    <p:custDataLst>
      <p:tags r:id="rId1"/>
    </p:custDataLst>
    <p:extLst>
      <p:ext uri="{BB962C8B-B14F-4D97-AF65-F5344CB8AC3E}">
        <p14:creationId xmlns:p14="http://schemas.microsoft.com/office/powerpoint/2010/main" val="13863344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Emergency Policies</a:t>
            </a:r>
            <a:endParaRPr lang="en-US" dirty="0"/>
          </a:p>
        </p:txBody>
      </p:sp>
      <p:sp>
        <p:nvSpPr>
          <p:cNvPr id="4" name="Content Placeholder 3"/>
          <p:cNvSpPr>
            <a:spLocks noGrp="1"/>
          </p:cNvSpPr>
          <p:nvPr>
            <p:ph sz="half" idx="1"/>
          </p:nvPr>
        </p:nvSpPr>
        <p:spPr>
          <a:xfrm>
            <a:off x="457200" y="1445071"/>
            <a:ext cx="4038600" cy="4525963"/>
          </a:xfrm>
          <a:ln>
            <a:solidFill>
              <a:srgbClr val="D90F81"/>
            </a:solidFill>
          </a:ln>
        </p:spPr>
        <p:txBody>
          <a:bodyPr>
            <a:normAutofit fontScale="92500" lnSpcReduction="20000"/>
          </a:bodyPr>
          <a:lstStyle/>
          <a:p>
            <a:pPr lvl="0"/>
            <a:r>
              <a:rPr lang="en-US" dirty="0" smtClean="0"/>
              <a:t>Keep </a:t>
            </a:r>
            <a:r>
              <a:rPr lang="en-US" dirty="0"/>
              <a:t>emergency numbers </a:t>
            </a:r>
            <a:r>
              <a:rPr lang="en-US" dirty="0" smtClean="0"/>
              <a:t>(poison control, local law enforcement, </a:t>
            </a:r>
            <a:r>
              <a:rPr lang="en-US" dirty="0"/>
              <a:t>C</a:t>
            </a:r>
            <a:r>
              <a:rPr lang="en-US" dirty="0" smtClean="0"/>
              <a:t>hild </a:t>
            </a:r>
            <a:r>
              <a:rPr lang="en-US" dirty="0"/>
              <a:t>P</a:t>
            </a:r>
            <a:r>
              <a:rPr lang="en-US" dirty="0" smtClean="0"/>
              <a:t>rotective </a:t>
            </a:r>
            <a:r>
              <a:rPr lang="en-US" dirty="0"/>
              <a:t>S</a:t>
            </a:r>
            <a:r>
              <a:rPr lang="en-US" dirty="0" smtClean="0"/>
              <a:t>ervices, 911) readily available (posted </a:t>
            </a:r>
            <a:r>
              <a:rPr lang="en-US" dirty="0"/>
              <a:t>by the </a:t>
            </a:r>
            <a:r>
              <a:rPr lang="en-US" dirty="0" smtClean="0"/>
              <a:t>phone).</a:t>
            </a:r>
          </a:p>
          <a:p>
            <a:r>
              <a:rPr lang="en-US" dirty="0"/>
              <a:t>Maintain a current CPR and first aid certificate</a:t>
            </a:r>
            <a:r>
              <a:rPr lang="en-US" dirty="0" smtClean="0"/>
              <a:t>.</a:t>
            </a:r>
          </a:p>
          <a:p>
            <a:pPr lvl="0"/>
            <a:r>
              <a:rPr lang="en-US" dirty="0"/>
              <a:t>Keep parents’ consent forms for emergency treatment and numbers for emergency contacts on </a:t>
            </a:r>
            <a:r>
              <a:rPr lang="en-US" dirty="0" smtClean="0"/>
              <a:t>file</a:t>
            </a:r>
            <a:r>
              <a:rPr lang="en-US" dirty="0"/>
              <a:t>.</a:t>
            </a:r>
          </a:p>
          <a:p>
            <a:pPr lvl="0"/>
            <a:endParaRPr lang="en-US" dirty="0"/>
          </a:p>
          <a:p>
            <a:endParaRPr lang="en-US" dirty="0"/>
          </a:p>
        </p:txBody>
      </p:sp>
      <p:sp>
        <p:nvSpPr>
          <p:cNvPr id="5" name="Content Placeholder 4"/>
          <p:cNvSpPr>
            <a:spLocks noGrp="1"/>
          </p:cNvSpPr>
          <p:nvPr>
            <p:ph sz="half" idx="2"/>
          </p:nvPr>
        </p:nvSpPr>
        <p:spPr>
          <a:xfrm>
            <a:off x="4648200" y="1448120"/>
            <a:ext cx="4038600" cy="4525963"/>
          </a:xfrm>
          <a:ln>
            <a:solidFill>
              <a:srgbClr val="D90F81"/>
            </a:solidFill>
          </a:ln>
        </p:spPr>
        <p:txBody>
          <a:bodyPr>
            <a:normAutofit fontScale="92500" lnSpcReduction="20000"/>
          </a:bodyPr>
          <a:lstStyle/>
          <a:p>
            <a:pPr lvl="0"/>
            <a:r>
              <a:rPr lang="en-US" dirty="0"/>
              <a:t>Post first aid procedures where they can be easily seen</a:t>
            </a:r>
            <a:r>
              <a:rPr lang="en-US" dirty="0" smtClean="0"/>
              <a:t>.</a:t>
            </a:r>
          </a:p>
          <a:p>
            <a:r>
              <a:rPr lang="en-US" dirty="0"/>
              <a:t>Post an </a:t>
            </a:r>
            <a:r>
              <a:rPr lang="en-US" dirty="0" smtClean="0"/>
              <a:t>evacuation </a:t>
            </a:r>
            <a:r>
              <a:rPr lang="en-US" dirty="0"/>
              <a:t>route. </a:t>
            </a:r>
            <a:endParaRPr lang="en-US" dirty="0" smtClean="0"/>
          </a:p>
          <a:p>
            <a:r>
              <a:rPr lang="en-US" dirty="0" smtClean="0"/>
              <a:t>Keep your first aid supplies fully stocked.</a:t>
            </a:r>
          </a:p>
          <a:p>
            <a:r>
              <a:rPr lang="en-US" dirty="0" smtClean="0"/>
              <a:t>Keep a ready-to-go kit with emergency supplies, medications, emergency contact information, and emergency treatment forms</a:t>
            </a:r>
            <a:endParaRPr lang="en-US" dirty="0"/>
          </a:p>
          <a:p>
            <a:pPr lvl="0"/>
            <a:endParaRPr lang="en-US" dirty="0"/>
          </a:p>
          <a:p>
            <a:endParaRPr lang="en-US" dirty="0"/>
          </a:p>
        </p:txBody>
      </p:sp>
    </p:spTree>
    <p:custDataLst>
      <p:tags r:id="rId1"/>
    </p:custDataLst>
    <p:extLst>
      <p:ext uri="{BB962C8B-B14F-4D97-AF65-F5344CB8AC3E}">
        <p14:creationId xmlns:p14="http://schemas.microsoft.com/office/powerpoint/2010/main" val="28379439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Smoking or Use of Alcohol, Recreational, or Illegal Drugs </a:t>
            </a:r>
            <a:endParaRPr lang="en-US" dirty="0"/>
          </a:p>
        </p:txBody>
      </p:sp>
      <p:pic>
        <p:nvPicPr>
          <p:cNvPr id="3" name="Picture 2" descr="File:No smoking symbol.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768" y="1755648"/>
            <a:ext cx="2584259" cy="2782379"/>
          </a:xfrm>
          <a:prstGeom prst="rect">
            <a:avLst/>
          </a:prstGeom>
          <a:noFill/>
          <a:ln>
            <a:noFill/>
          </a:ln>
        </p:spPr>
      </p:pic>
    </p:spTree>
    <p:custDataLst>
      <p:tags r:id="rId1"/>
    </p:custDataLst>
    <p:extLst>
      <p:ext uri="{BB962C8B-B14F-4D97-AF65-F5344CB8AC3E}">
        <p14:creationId xmlns:p14="http://schemas.microsoft.com/office/powerpoint/2010/main" val="148996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2163762"/>
          </a:xfrm>
        </p:spPr>
        <p:txBody>
          <a:bodyPr>
            <a:normAutofit fontScale="90000"/>
          </a:bodyPr>
          <a:lstStyle/>
          <a:p>
            <a:r>
              <a:rPr lang="en-US" dirty="0" smtClean="0"/>
              <a:t>Illnesses Can Spread</a:t>
            </a:r>
            <a:br>
              <a:rPr lang="en-US" dirty="0" smtClean="0"/>
            </a:br>
            <a:r>
              <a:rPr lang="en-US" dirty="0" smtClean="0"/>
              <a:t>through Direct Contact by</a:t>
            </a:r>
            <a:r>
              <a:rPr lang="en-US" dirty="0"/>
              <a:t/>
            </a:r>
            <a:br>
              <a:rPr lang="en-US" dirty="0"/>
            </a:br>
            <a:r>
              <a:rPr lang="en-US" dirty="0"/>
              <a:t/>
            </a:r>
            <a:br>
              <a:rPr lang="en-US" dirty="0"/>
            </a:br>
            <a:endParaRPr lang="en-US" dirty="0"/>
          </a:p>
        </p:txBody>
      </p:sp>
      <p:sp>
        <p:nvSpPr>
          <p:cNvPr id="5" name="Content Placeholder 4"/>
          <p:cNvSpPr>
            <a:spLocks noGrp="1"/>
          </p:cNvSpPr>
          <p:nvPr>
            <p:ph idx="1"/>
          </p:nvPr>
        </p:nvSpPr>
        <p:spPr/>
        <p:txBody>
          <a:bodyPr>
            <a:normAutofit fontScale="92500"/>
          </a:bodyPr>
          <a:lstStyle/>
          <a:p>
            <a:r>
              <a:rPr lang="en-US" dirty="0" smtClean="0">
                <a:cs typeface="Arial" panose="020B0604020202020204" pitchFamily="34" charset="0"/>
              </a:rPr>
              <a:t>Sneezing and coughing onto people and objects</a:t>
            </a:r>
          </a:p>
          <a:p>
            <a:r>
              <a:rPr lang="en-US" dirty="0" smtClean="0">
                <a:cs typeface="Arial" panose="020B0604020202020204" pitchFamily="34" charset="0"/>
              </a:rPr>
              <a:t>Wiping noses and drooling onto people and surfaces </a:t>
            </a:r>
          </a:p>
          <a:p>
            <a:r>
              <a:rPr lang="en-US" dirty="0" smtClean="0">
                <a:cs typeface="Arial" panose="020B0604020202020204" pitchFamily="34" charset="0"/>
              </a:rPr>
              <a:t>Wiping noses with a tissue without washing hands</a:t>
            </a:r>
          </a:p>
          <a:p>
            <a:r>
              <a:rPr lang="en-US" dirty="0" smtClean="0">
                <a:cs typeface="Arial" panose="020B0604020202020204" pitchFamily="34" charset="0"/>
              </a:rPr>
              <a:t>Kissing (especially on the mouth)</a:t>
            </a:r>
          </a:p>
          <a:p>
            <a:r>
              <a:rPr lang="en-US" dirty="0" smtClean="0">
                <a:cs typeface="Arial" panose="020B0604020202020204" pitchFamily="34" charset="0"/>
              </a:rPr>
              <a:t>Sharing mouthed toys, bedding, towels and clothing</a:t>
            </a:r>
          </a:p>
          <a:p>
            <a:r>
              <a:rPr lang="en-US" dirty="0" smtClean="0">
                <a:cs typeface="Arial" panose="020B0604020202020204" pitchFamily="34" charset="0"/>
              </a:rPr>
              <a:t>Touching open wounds and rashes</a:t>
            </a:r>
          </a:p>
          <a:p>
            <a:endParaRPr lang="en-US" dirty="0" smtClean="0"/>
          </a:p>
          <a:p>
            <a:endParaRPr lang="en-US" dirty="0"/>
          </a:p>
        </p:txBody>
      </p:sp>
    </p:spTree>
    <p:custDataLst>
      <p:tags r:id="rId1"/>
    </p:custDataLst>
    <p:extLst>
      <p:ext uri="{BB962C8B-B14F-4D97-AF65-F5344CB8AC3E}">
        <p14:creationId xmlns:p14="http://schemas.microsoft.com/office/powerpoint/2010/main" val="2950726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fontScale="90000"/>
          </a:bodyPr>
          <a:lstStyle/>
          <a:p>
            <a:r>
              <a:rPr lang="en-US" dirty="0"/>
              <a:t>I</a:t>
            </a:r>
            <a:r>
              <a:rPr lang="en-US" dirty="0" smtClean="0"/>
              <a:t>llnesses Can Spread through the </a:t>
            </a:r>
            <a:br>
              <a:rPr lang="en-US" dirty="0" smtClean="0"/>
            </a:br>
            <a:r>
              <a:rPr lang="en-US" dirty="0" smtClean="0"/>
              <a:t>Air by</a:t>
            </a:r>
            <a:r>
              <a:rPr lang="en-US" dirty="0"/>
              <a:t/>
            </a:r>
            <a:br>
              <a:rPr lang="en-US" dirty="0"/>
            </a:br>
            <a:endParaRPr lang="en-US" dirty="0"/>
          </a:p>
        </p:txBody>
      </p:sp>
      <p:sp>
        <p:nvSpPr>
          <p:cNvPr id="3" name="Content Placeholder 2"/>
          <p:cNvSpPr>
            <a:spLocks noGrp="1"/>
          </p:cNvSpPr>
          <p:nvPr>
            <p:ph idx="1"/>
          </p:nvPr>
        </p:nvSpPr>
        <p:spPr>
          <a:xfrm>
            <a:off x="522514" y="2147597"/>
            <a:ext cx="8229600" cy="4525963"/>
          </a:xfrm>
        </p:spPr>
        <p:txBody>
          <a:bodyPr/>
          <a:lstStyle/>
          <a:p>
            <a:r>
              <a:rPr lang="en-US" dirty="0" smtClean="0"/>
              <a:t>Sneezing and coughing into the air</a:t>
            </a:r>
          </a:p>
          <a:p>
            <a:r>
              <a:rPr lang="en-US" dirty="0" smtClean="0"/>
              <a:t>Poor ventilation </a:t>
            </a:r>
          </a:p>
          <a:p>
            <a:r>
              <a:rPr lang="en-US" dirty="0" smtClean="0"/>
              <a:t>Limited opportunities for outdoor play</a:t>
            </a:r>
          </a:p>
          <a:p>
            <a:pPr marL="0" indent="0">
              <a:buNone/>
            </a:pPr>
            <a:endParaRPr lang="en-US" dirty="0"/>
          </a:p>
        </p:txBody>
      </p:sp>
    </p:spTree>
    <p:custDataLst>
      <p:tags r:id="rId1"/>
    </p:custDataLst>
    <p:extLst>
      <p:ext uri="{BB962C8B-B14F-4D97-AF65-F5344CB8AC3E}">
        <p14:creationId xmlns:p14="http://schemas.microsoft.com/office/powerpoint/2010/main" val="4101962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dirty="0" smtClean="0"/>
              <a:t/>
            </a:r>
            <a:br>
              <a:rPr lang="en-US" dirty="0" smtClean="0"/>
            </a:br>
            <a:r>
              <a:rPr lang="en-US" dirty="0" smtClean="0"/>
              <a:t>Illnesses Can</a:t>
            </a:r>
            <a:br>
              <a:rPr lang="en-US" dirty="0" smtClean="0"/>
            </a:br>
            <a:r>
              <a:rPr lang="en-US" dirty="0" smtClean="0"/>
              <a:t>Spread through Stool by</a:t>
            </a:r>
            <a:r>
              <a:rPr lang="en-US" dirty="0"/>
              <a:t/>
            </a:r>
            <a:br>
              <a:rPr lang="en-US" dirty="0"/>
            </a:br>
            <a:endParaRPr lang="en-US" dirty="0"/>
          </a:p>
        </p:txBody>
      </p:sp>
      <p:sp>
        <p:nvSpPr>
          <p:cNvPr id="3" name="Content Placeholder 2"/>
          <p:cNvSpPr>
            <a:spLocks noGrp="1"/>
          </p:cNvSpPr>
          <p:nvPr>
            <p:ph idx="1"/>
          </p:nvPr>
        </p:nvSpPr>
        <p:spPr>
          <a:xfrm>
            <a:off x="457200" y="2332038"/>
            <a:ext cx="8229600" cy="4525963"/>
          </a:xfrm>
        </p:spPr>
        <p:txBody>
          <a:bodyPr/>
          <a:lstStyle/>
          <a:p>
            <a:r>
              <a:rPr lang="en-US" dirty="0" smtClean="0"/>
              <a:t>Unsafe diapering procedures</a:t>
            </a:r>
          </a:p>
          <a:p>
            <a:r>
              <a:rPr lang="en-US" dirty="0" smtClean="0"/>
              <a:t>Unsafe food preparation </a:t>
            </a:r>
          </a:p>
          <a:p>
            <a:r>
              <a:rPr lang="en-US" dirty="0" smtClean="0"/>
              <a:t>Toileting without washing hands</a:t>
            </a:r>
          </a:p>
          <a:p>
            <a:r>
              <a:rPr lang="en-US" dirty="0" smtClean="0"/>
              <a:t>Serving food without washing hands</a:t>
            </a:r>
          </a:p>
          <a:p>
            <a:r>
              <a:rPr lang="en-US" dirty="0" smtClean="0"/>
              <a:t>Mouthing toys and other surfaces</a:t>
            </a:r>
          </a:p>
          <a:p>
            <a:endParaRPr lang="en-US" dirty="0" smtClean="0"/>
          </a:p>
          <a:p>
            <a:endParaRPr lang="en-US" dirty="0"/>
          </a:p>
        </p:txBody>
      </p:sp>
    </p:spTree>
    <p:custDataLst>
      <p:tags r:id="rId1"/>
    </p:custDataLst>
    <p:extLst>
      <p:ext uri="{BB962C8B-B14F-4D97-AF65-F5344CB8AC3E}">
        <p14:creationId xmlns:p14="http://schemas.microsoft.com/office/powerpoint/2010/main" val="11127337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en-US" dirty="0" smtClean="0"/>
              <a:t>Diseases Can Spread through </a:t>
            </a:r>
            <a:r>
              <a:rPr lang="en-US" dirty="0"/>
              <a:t>Contact with </a:t>
            </a:r>
            <a:r>
              <a:rPr lang="en-US" dirty="0" smtClean="0"/>
              <a:t>Blood </a:t>
            </a:r>
            <a:r>
              <a:rPr lang="en-US" dirty="0"/>
              <a:t>and Other Body </a:t>
            </a:r>
            <a:r>
              <a:rPr lang="en-US" dirty="0" smtClean="0"/>
              <a:t>Fluids by</a:t>
            </a:r>
            <a:r>
              <a:rPr lang="en-US" dirty="0"/>
              <a:t/>
            </a:r>
            <a:br>
              <a:rPr lang="en-US" dirty="0"/>
            </a:br>
            <a:endParaRPr lang="en-US" dirty="0"/>
          </a:p>
        </p:txBody>
      </p:sp>
      <p:sp>
        <p:nvSpPr>
          <p:cNvPr id="3" name="Content Placeholder 2"/>
          <p:cNvSpPr>
            <a:spLocks noGrp="1"/>
          </p:cNvSpPr>
          <p:nvPr>
            <p:ph idx="1"/>
          </p:nvPr>
        </p:nvSpPr>
        <p:spPr>
          <a:xfrm>
            <a:off x="304800" y="2209801"/>
            <a:ext cx="8305800" cy="4221163"/>
          </a:xfrm>
        </p:spPr>
        <p:txBody>
          <a:bodyPr>
            <a:normAutofit/>
          </a:bodyPr>
          <a:lstStyle/>
          <a:p>
            <a:r>
              <a:rPr lang="en-US" dirty="0" smtClean="0">
                <a:cs typeface="Arial" panose="020B0604020202020204" pitchFamily="34" charset="0"/>
              </a:rPr>
              <a:t>Providing first aid without gloves</a:t>
            </a:r>
          </a:p>
          <a:p>
            <a:r>
              <a:rPr lang="en-US" dirty="0" smtClean="0">
                <a:cs typeface="Arial" panose="020B0604020202020204" pitchFamily="34" charset="0"/>
              </a:rPr>
              <a:t>Attending to a bloody nose without gloves</a:t>
            </a:r>
          </a:p>
          <a:p>
            <a:pPr marL="342860" lvl="1" indent="-342860">
              <a:buFont typeface="Arial" panose="020B0604020202020204" pitchFamily="34" charset="0"/>
              <a:buChar char="•"/>
            </a:pPr>
            <a:r>
              <a:rPr lang="en-US" sz="3200" dirty="0">
                <a:cs typeface="Arial" panose="020B0604020202020204" pitchFamily="34" charset="0"/>
              </a:rPr>
              <a:t>Getting infected blood or body fluids into broken skin, eyes, or mouth</a:t>
            </a:r>
          </a:p>
          <a:p>
            <a:pPr marL="342860" lvl="1" indent="-342860">
              <a:buFont typeface="Arial" panose="020B0604020202020204" pitchFamily="34" charset="0"/>
              <a:buChar char="•"/>
            </a:pPr>
            <a:r>
              <a:rPr lang="en-US" sz="3200" dirty="0">
                <a:cs typeface="Arial" panose="020B0604020202020204" pitchFamily="34" charset="0"/>
              </a:rPr>
              <a:t>Changing a diaper with blood without gloves</a:t>
            </a:r>
          </a:p>
          <a:p>
            <a:pPr marL="342860" lvl="1" indent="-342860">
              <a:buFont typeface="Arial" panose="020B0604020202020204" pitchFamily="34" charset="0"/>
              <a:buChar char="•"/>
            </a:pPr>
            <a:r>
              <a:rPr lang="en-US" sz="3200" dirty="0">
                <a:cs typeface="Arial" panose="020B0604020202020204" pitchFamily="34" charset="0"/>
              </a:rPr>
              <a:t>A serious biting incident (the skin is broken, blood flows and is exchanged)</a:t>
            </a:r>
          </a:p>
          <a:p>
            <a:endParaRPr lang="en-US" dirty="0" smtClean="0"/>
          </a:p>
          <a:p>
            <a:endParaRPr lang="en-US" dirty="0"/>
          </a:p>
        </p:txBody>
      </p:sp>
    </p:spTree>
    <p:custDataLst>
      <p:tags r:id="rId1"/>
    </p:custDataLst>
    <p:extLst>
      <p:ext uri="{BB962C8B-B14F-4D97-AF65-F5344CB8AC3E}">
        <p14:creationId xmlns:p14="http://schemas.microsoft.com/office/powerpoint/2010/main" val="85867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Illnesses and How they Spread</a:t>
            </a:r>
            <a:endParaRPr lang="en-US" dirty="0"/>
          </a:p>
        </p:txBody>
      </p:sp>
      <p:sp>
        <p:nvSpPr>
          <p:cNvPr id="3" name="Content Placeholder 2"/>
          <p:cNvSpPr>
            <a:spLocks noGrp="1"/>
          </p:cNvSpPr>
          <p:nvPr>
            <p:ph idx="1"/>
          </p:nvPr>
        </p:nvSpPr>
        <p:spPr/>
        <p:txBody>
          <a:bodyPr>
            <a:normAutofit fontScale="92500" lnSpcReduction="10000"/>
          </a:bodyPr>
          <a:lstStyle/>
          <a:p>
            <a:r>
              <a:rPr lang="en-US" dirty="0">
                <a:cs typeface="Arial" panose="020B0604020202020204" pitchFamily="34" charset="0"/>
              </a:rPr>
              <a:t>Hepatitis B and C, and HIV/AIDS are serious viral infections spread by contact with infected blood. </a:t>
            </a:r>
            <a:endParaRPr lang="en-US" dirty="0" smtClean="0">
              <a:cs typeface="Arial" panose="020B0604020202020204" pitchFamily="34" charset="0"/>
            </a:endParaRPr>
          </a:p>
          <a:p>
            <a:r>
              <a:rPr lang="en-US" dirty="0" smtClean="0">
                <a:cs typeface="Arial" panose="020B0604020202020204" pitchFamily="34" charset="0"/>
              </a:rPr>
              <a:t>Cytomegalovirus </a:t>
            </a:r>
            <a:r>
              <a:rPr lang="en-US" dirty="0">
                <a:cs typeface="Arial" panose="020B0604020202020204" pitchFamily="34" charset="0"/>
              </a:rPr>
              <a:t>(CMV) is an example of a </a:t>
            </a:r>
            <a:r>
              <a:rPr lang="en-US" dirty="0" smtClean="0">
                <a:cs typeface="Arial" panose="020B0604020202020204" pitchFamily="34" charset="0"/>
              </a:rPr>
              <a:t>disease that spreads by contact with </a:t>
            </a:r>
            <a:r>
              <a:rPr lang="en-US" dirty="0">
                <a:cs typeface="Arial" panose="020B0604020202020204" pitchFamily="34" charset="0"/>
              </a:rPr>
              <a:t>urine or saliva. </a:t>
            </a:r>
            <a:endParaRPr lang="en-US" dirty="0" smtClean="0">
              <a:cs typeface="Arial" panose="020B0604020202020204" pitchFamily="34" charset="0"/>
            </a:endParaRPr>
          </a:p>
          <a:p>
            <a:r>
              <a:rPr lang="en-US" dirty="0" smtClean="0">
                <a:cs typeface="Arial" panose="020B0604020202020204" pitchFamily="34" charset="0"/>
              </a:rPr>
              <a:t>MRSA is spread by direct contact with the bacteria.</a:t>
            </a:r>
          </a:p>
          <a:p>
            <a:r>
              <a:rPr lang="en-US" dirty="0" smtClean="0">
                <a:cs typeface="Arial" panose="020B0604020202020204" pitchFamily="34" charset="0"/>
              </a:rPr>
              <a:t>Salmonella is spread by the fecal-oral route or by contaminated food/water.</a:t>
            </a:r>
          </a:p>
          <a:p>
            <a:endParaRPr lang="en-US" dirty="0" smtClean="0"/>
          </a:p>
          <a:p>
            <a:endParaRPr lang="en-US" dirty="0"/>
          </a:p>
        </p:txBody>
      </p:sp>
    </p:spTree>
    <p:custDataLst>
      <p:tags r:id="rId1"/>
    </p:custDataLst>
    <p:extLst>
      <p:ext uri="{BB962C8B-B14F-4D97-AF65-F5344CB8AC3E}">
        <p14:creationId xmlns:p14="http://schemas.microsoft.com/office/powerpoint/2010/main" val="2138162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Check-in</a:t>
            </a:r>
            <a:endParaRPr lang="en-US" dirty="0"/>
          </a:p>
        </p:txBody>
      </p:sp>
      <p:sp>
        <p:nvSpPr>
          <p:cNvPr id="3" name="Content Placeholder 2"/>
          <p:cNvSpPr>
            <a:spLocks noGrp="1"/>
          </p:cNvSpPr>
          <p:nvPr>
            <p:ph idx="1"/>
          </p:nvPr>
        </p:nvSpPr>
        <p:spPr/>
        <p:txBody>
          <a:bodyPr/>
          <a:lstStyle/>
          <a:p>
            <a:pPr marL="0" indent="0">
              <a:buNone/>
            </a:pPr>
            <a:r>
              <a:rPr lang="en-US" dirty="0" smtClean="0">
                <a:cs typeface="Arial" panose="020B0604020202020204" pitchFamily="34" charset="0"/>
              </a:rPr>
              <a:t>Name four “routes of transmission” for infectious illnesses to spread:</a:t>
            </a:r>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454472176"/>
              </p:ext>
            </p:extLst>
          </p:nvPr>
        </p:nvGraphicFramePr>
        <p:xfrm>
          <a:off x="3230880" y="3135884"/>
          <a:ext cx="2852928" cy="265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97130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Check-in</a:t>
            </a:r>
            <a:endParaRPr lang="en-US" dirty="0"/>
          </a:p>
        </p:txBody>
      </p:sp>
      <p:sp>
        <p:nvSpPr>
          <p:cNvPr id="3" name="Content Placeholder 2"/>
          <p:cNvSpPr>
            <a:spLocks noGrp="1"/>
          </p:cNvSpPr>
          <p:nvPr>
            <p:ph idx="1"/>
          </p:nvPr>
        </p:nvSpPr>
        <p:spPr>
          <a:xfrm>
            <a:off x="342900" y="1427033"/>
            <a:ext cx="8458200" cy="4525963"/>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8100000" scaled="1"/>
            <a:tileRect/>
          </a:gradFill>
        </p:spPr>
        <p:txBody>
          <a:bodyPr/>
          <a:lstStyle/>
          <a:p>
            <a:pPr marL="514290" indent="-514290">
              <a:buFont typeface="+mj-lt"/>
              <a:buAutoNum type="arabicPeriod"/>
            </a:pPr>
            <a:r>
              <a:rPr lang="en-US" b="1" dirty="0" smtClean="0">
                <a:cs typeface="Arial" panose="020B0604020202020204" pitchFamily="34" charset="0"/>
              </a:rPr>
              <a:t>Direct contact </a:t>
            </a:r>
            <a:r>
              <a:rPr lang="en-US" dirty="0" smtClean="0">
                <a:cs typeface="Arial" panose="020B0604020202020204" pitchFamily="34" charset="0"/>
              </a:rPr>
              <a:t>with germs on people and surfaces</a:t>
            </a:r>
          </a:p>
          <a:p>
            <a:pPr marL="514290" indent="-514290">
              <a:buFont typeface="+mj-lt"/>
              <a:buAutoNum type="arabicPeriod"/>
            </a:pPr>
            <a:r>
              <a:rPr lang="en-US" dirty="0" smtClean="0">
                <a:cs typeface="Arial" panose="020B0604020202020204" pitchFamily="34" charset="0"/>
              </a:rPr>
              <a:t>Breathing in germs in the </a:t>
            </a:r>
            <a:r>
              <a:rPr lang="en-US" b="1" dirty="0" smtClean="0">
                <a:cs typeface="Arial" panose="020B0604020202020204" pitchFamily="34" charset="0"/>
              </a:rPr>
              <a:t>air</a:t>
            </a:r>
          </a:p>
          <a:p>
            <a:pPr marL="514290" indent="-514290">
              <a:buFont typeface="+mj-lt"/>
              <a:buAutoNum type="arabicPeriod"/>
            </a:pPr>
            <a:r>
              <a:rPr lang="en-US" dirty="0">
                <a:cs typeface="Arial" panose="020B0604020202020204" pitchFamily="34" charset="0"/>
              </a:rPr>
              <a:t>T</a:t>
            </a:r>
            <a:r>
              <a:rPr lang="en-US" dirty="0" smtClean="0">
                <a:cs typeface="Arial" panose="020B0604020202020204" pitchFamily="34" charset="0"/>
              </a:rPr>
              <a:t>ransfer of germs from an infected person’s stool into another person’s mouth (</a:t>
            </a:r>
            <a:r>
              <a:rPr lang="en-US" b="1" dirty="0" smtClean="0">
                <a:cs typeface="Arial" panose="020B0604020202020204" pitchFamily="34" charset="0"/>
              </a:rPr>
              <a:t>fecal-oral</a:t>
            </a:r>
            <a:r>
              <a:rPr lang="en-US" dirty="0" smtClean="0">
                <a:cs typeface="Arial" panose="020B0604020202020204" pitchFamily="34" charset="0"/>
              </a:rPr>
              <a:t>)</a:t>
            </a:r>
          </a:p>
          <a:p>
            <a:pPr marL="514290" indent="-514290">
              <a:buFont typeface="+mj-lt"/>
              <a:buAutoNum type="arabicPeriod"/>
            </a:pPr>
            <a:r>
              <a:rPr lang="en-US" dirty="0" smtClean="0">
                <a:cs typeface="Arial" panose="020B0604020202020204" pitchFamily="34" charset="0"/>
              </a:rPr>
              <a:t>Contact with germs in </a:t>
            </a:r>
            <a:r>
              <a:rPr lang="en-US" b="1" dirty="0" smtClean="0">
                <a:cs typeface="Arial" panose="020B0604020202020204" pitchFamily="34" charset="0"/>
              </a:rPr>
              <a:t>blood and body fluids</a:t>
            </a:r>
          </a:p>
          <a:p>
            <a:pPr marL="0" indent="0">
              <a:buNone/>
            </a:pPr>
            <a:endParaRPr lang="en-US" dirty="0" smtClean="0"/>
          </a:p>
          <a:p>
            <a:pPr marL="0" indent="0">
              <a:buNone/>
            </a:pPr>
            <a:endParaRPr lang="en-US" dirty="0"/>
          </a:p>
        </p:txBody>
      </p:sp>
    </p:spTree>
    <p:custDataLst>
      <p:tags r:id="rId1"/>
    </p:custDataLst>
    <p:extLst>
      <p:ext uri="{BB962C8B-B14F-4D97-AF65-F5344CB8AC3E}">
        <p14:creationId xmlns:p14="http://schemas.microsoft.com/office/powerpoint/2010/main" val="3438665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Check-in</a:t>
            </a:r>
            <a:endParaRPr lang="en-US" dirty="0"/>
          </a:p>
        </p:txBody>
      </p:sp>
      <p:sp>
        <p:nvSpPr>
          <p:cNvPr id="3" name="Content Placeholder 2"/>
          <p:cNvSpPr>
            <a:spLocks noGrp="1"/>
          </p:cNvSpPr>
          <p:nvPr>
            <p:ph idx="1"/>
          </p:nvPr>
        </p:nvSpPr>
        <p:spPr/>
        <p:txBody>
          <a:bodyPr/>
          <a:lstStyle/>
          <a:p>
            <a:r>
              <a:rPr lang="en-US" dirty="0" smtClean="0">
                <a:cs typeface="Arial" panose="020B0604020202020204" pitchFamily="34" charset="0"/>
              </a:rPr>
              <a:t>You should wait until you know a child is ill before worrying about spreading illness?</a:t>
            </a:r>
          </a:p>
          <a:p>
            <a:pPr marL="0" indent="0">
              <a:buNone/>
            </a:pPr>
            <a:r>
              <a:rPr lang="en-US" dirty="0" smtClean="0">
                <a:cs typeface="Arial" panose="020B0604020202020204" pitchFamily="34" charset="0"/>
              </a:rPr>
              <a:t>True</a:t>
            </a:r>
          </a:p>
          <a:p>
            <a:pPr marL="0" indent="0">
              <a:buNone/>
            </a:pPr>
            <a:r>
              <a:rPr lang="en-US" dirty="0" smtClean="0">
                <a:cs typeface="Arial" panose="020B0604020202020204" pitchFamily="34" charset="0"/>
              </a:rPr>
              <a:t>False</a:t>
            </a:r>
          </a:p>
        </p:txBody>
      </p:sp>
    </p:spTree>
    <p:custDataLst>
      <p:tags r:id="rId1"/>
    </p:custDataLst>
    <p:extLst>
      <p:ext uri="{BB962C8B-B14F-4D97-AF65-F5344CB8AC3E}">
        <p14:creationId xmlns:p14="http://schemas.microsoft.com/office/powerpoint/2010/main" val="2947594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828800"/>
          </a:xfrm>
        </p:spPr>
        <p:txBody>
          <a:bodyPr>
            <a:normAutofit/>
          </a:bodyPr>
          <a:lstStyle/>
          <a:p>
            <a:r>
              <a:rPr lang="en-US" sz="3600" b="1" dirty="0" smtClean="0">
                <a:ea typeface="Tahoma" panose="020B0604030504040204" pitchFamily="34" charset="0"/>
                <a:cs typeface="Tahoma" panose="020B0604030504040204" pitchFamily="34" charset="0"/>
              </a:rPr>
              <a:t>In Module I, You </a:t>
            </a:r>
            <a:r>
              <a:rPr lang="en-US" sz="3600" b="1" dirty="0">
                <a:ea typeface="Tahoma" panose="020B0604030504040204" pitchFamily="34" charset="0"/>
                <a:cs typeface="Tahoma" panose="020B0604030504040204" pitchFamily="34" charset="0"/>
              </a:rPr>
              <a:t>W</a:t>
            </a:r>
            <a:r>
              <a:rPr lang="en-US" sz="3600" b="1" dirty="0" smtClean="0">
                <a:ea typeface="Tahoma" panose="020B0604030504040204" pitchFamily="34" charset="0"/>
                <a:cs typeface="Tahoma" panose="020B0604030504040204" pitchFamily="34" charset="0"/>
              </a:rPr>
              <a:t>ill learn:</a:t>
            </a:r>
            <a:r>
              <a:rPr lang="en-US" b="1" dirty="0" smtClean="0"/>
              <a:t/>
            </a:r>
            <a:br>
              <a:rPr lang="en-US" b="1" dirty="0" smtClean="0"/>
            </a:br>
            <a:endParaRPr lang="en-US" dirty="0"/>
          </a:p>
        </p:txBody>
      </p:sp>
      <p:sp>
        <p:nvSpPr>
          <p:cNvPr id="3" name="Content Placeholder 2"/>
          <p:cNvSpPr>
            <a:spLocks noGrp="1"/>
          </p:cNvSpPr>
          <p:nvPr>
            <p:ph idx="1"/>
          </p:nvPr>
        </p:nvSpPr>
        <p:spPr/>
        <p:txBody>
          <a:bodyPr>
            <a:noAutofit/>
          </a:bodyPr>
          <a:lstStyle/>
          <a:p>
            <a:pPr lvl="0"/>
            <a:r>
              <a:rPr lang="en-US" sz="2800" dirty="0" smtClean="0">
                <a:ea typeface="Tahoma" panose="020B0604030504040204" pitchFamily="34" charset="0"/>
                <a:cs typeface="Tahoma" panose="020B0604030504040204" pitchFamily="34" charset="0"/>
              </a:rPr>
              <a:t>How </a:t>
            </a:r>
            <a:r>
              <a:rPr lang="en-US" sz="2800" b="1" dirty="0" smtClean="0">
                <a:ea typeface="Tahoma" panose="020B0604030504040204" pitchFamily="34" charset="0"/>
                <a:cs typeface="Tahoma" panose="020B0604030504040204" pitchFamily="34" charset="0"/>
              </a:rPr>
              <a:t>illnesses spread </a:t>
            </a:r>
            <a:r>
              <a:rPr lang="en-US" sz="2800" dirty="0" smtClean="0">
                <a:ea typeface="Tahoma" panose="020B0604030504040204" pitchFamily="34" charset="0"/>
                <a:cs typeface="Tahoma" panose="020B0604030504040204" pitchFamily="34" charset="0"/>
              </a:rPr>
              <a:t>in child </a:t>
            </a:r>
            <a:r>
              <a:rPr lang="en-US" sz="2800" dirty="0">
                <a:ea typeface="Tahoma" panose="020B0604030504040204" pitchFamily="34" charset="0"/>
                <a:cs typeface="Tahoma" panose="020B0604030504040204" pitchFamily="34" charset="0"/>
              </a:rPr>
              <a:t>care </a:t>
            </a:r>
            <a:r>
              <a:rPr lang="en-US" sz="2800" dirty="0" smtClean="0">
                <a:ea typeface="Tahoma" panose="020B0604030504040204" pitchFamily="34" charset="0"/>
                <a:cs typeface="Tahoma" panose="020B0604030504040204" pitchFamily="34" charset="0"/>
              </a:rPr>
              <a:t>settings.  </a:t>
            </a:r>
            <a:endParaRPr lang="en-US" sz="2800" dirty="0">
              <a:ea typeface="Tahoma" panose="020B0604030504040204" pitchFamily="34" charset="0"/>
              <a:cs typeface="Tahoma" panose="020B0604030504040204" pitchFamily="34" charset="0"/>
            </a:endParaRPr>
          </a:p>
          <a:p>
            <a:pPr lvl="0"/>
            <a:r>
              <a:rPr lang="en-US" sz="2800" dirty="0" smtClean="0">
                <a:ea typeface="Tahoma" panose="020B0604030504040204" pitchFamily="34" charset="0"/>
                <a:cs typeface="Tahoma" panose="020B0604030504040204" pitchFamily="34" charset="0"/>
              </a:rPr>
              <a:t>How to </a:t>
            </a:r>
            <a:r>
              <a:rPr lang="en-US" sz="2800" b="1" dirty="0">
                <a:ea typeface="Tahoma" panose="020B0604030504040204" pitchFamily="34" charset="0"/>
                <a:cs typeface="Tahoma" panose="020B0604030504040204" pitchFamily="34" charset="0"/>
              </a:rPr>
              <a:t>reduce the spread </a:t>
            </a:r>
            <a:r>
              <a:rPr lang="en-US" sz="2800" dirty="0">
                <a:ea typeface="Tahoma" panose="020B0604030504040204" pitchFamily="34" charset="0"/>
                <a:cs typeface="Tahoma" panose="020B0604030504040204" pitchFamily="34" charset="0"/>
              </a:rPr>
              <a:t>of </a:t>
            </a:r>
            <a:r>
              <a:rPr lang="en-US" sz="2800" dirty="0" smtClean="0">
                <a:ea typeface="Tahoma" panose="020B0604030504040204" pitchFamily="34" charset="0"/>
                <a:cs typeface="Tahoma" panose="020B0604030504040204" pitchFamily="34" charset="0"/>
              </a:rPr>
              <a:t>illness for children and staff.</a:t>
            </a:r>
            <a:endParaRPr lang="en-US" sz="2800" dirty="0">
              <a:ea typeface="Tahoma" panose="020B0604030504040204" pitchFamily="34" charset="0"/>
              <a:cs typeface="Tahoma" panose="020B0604030504040204" pitchFamily="34" charset="0"/>
            </a:endParaRPr>
          </a:p>
          <a:p>
            <a:pPr lvl="0"/>
            <a:r>
              <a:rPr lang="en-US" sz="2800" dirty="0" smtClean="0">
                <a:ea typeface="Tahoma" panose="020B0604030504040204" pitchFamily="34" charset="0"/>
                <a:cs typeface="Tahoma" panose="020B0604030504040204" pitchFamily="34" charset="0"/>
              </a:rPr>
              <a:t>How to write</a:t>
            </a:r>
            <a:r>
              <a:rPr lang="en-US" sz="2800" b="1" dirty="0" smtClean="0">
                <a:ea typeface="Tahoma" panose="020B0604030504040204" pitchFamily="34" charset="0"/>
                <a:cs typeface="Tahoma" panose="020B0604030504040204" pitchFamily="34" charset="0"/>
              </a:rPr>
              <a:t> health policies </a:t>
            </a:r>
            <a:r>
              <a:rPr lang="en-US" sz="2800" dirty="0" smtClean="0">
                <a:ea typeface="Tahoma" panose="020B0604030504040204" pitchFamily="34" charset="0"/>
                <a:cs typeface="Tahoma" panose="020B0604030504040204" pitchFamily="34" charset="0"/>
              </a:rPr>
              <a:t>for your child care program and </a:t>
            </a:r>
            <a:r>
              <a:rPr lang="en-US" sz="2800" dirty="0">
                <a:ea typeface="Tahoma" panose="020B0604030504040204" pitchFamily="34" charset="0"/>
                <a:cs typeface="Tahoma" panose="020B0604030504040204" pitchFamily="34" charset="0"/>
              </a:rPr>
              <a:t>h</a:t>
            </a:r>
            <a:r>
              <a:rPr lang="en-US" sz="2800" dirty="0" smtClean="0">
                <a:ea typeface="Tahoma" panose="020B0604030504040204" pitchFamily="34" charset="0"/>
                <a:cs typeface="Tahoma" panose="020B0604030504040204" pitchFamily="34" charset="0"/>
              </a:rPr>
              <a:t>ow to help parents understand your policies. </a:t>
            </a:r>
          </a:p>
          <a:p>
            <a:r>
              <a:rPr lang="en-US" sz="2800" dirty="0" smtClean="0">
                <a:ea typeface="Tahoma" panose="020B0604030504040204" pitchFamily="34" charset="0"/>
                <a:cs typeface="Tahoma" panose="020B0604030504040204" pitchFamily="34" charset="0"/>
              </a:rPr>
              <a:t>How to access local </a:t>
            </a:r>
            <a:r>
              <a:rPr lang="en-US" sz="2800" b="1" dirty="0" smtClean="0">
                <a:ea typeface="Tahoma" panose="020B0604030504040204" pitchFamily="34" charset="0"/>
                <a:cs typeface="Tahoma" panose="020B0604030504040204" pitchFamily="34" charset="0"/>
              </a:rPr>
              <a:t>health and safety resources</a:t>
            </a:r>
            <a:r>
              <a:rPr lang="en-US" sz="2800" dirty="0" smtClean="0">
                <a:ea typeface="Tahoma" panose="020B0604030504040204" pitchFamily="34" charset="0"/>
                <a:cs typeface="Tahoma" panose="020B0604030504040204" pitchFamily="34" charset="0"/>
              </a:rPr>
              <a:t>.</a:t>
            </a:r>
          </a:p>
        </p:txBody>
      </p:sp>
    </p:spTree>
    <p:custDataLst>
      <p:tags r:id="rId1"/>
    </p:custDataLst>
    <p:extLst>
      <p:ext uri="{BB962C8B-B14F-4D97-AF65-F5344CB8AC3E}">
        <p14:creationId xmlns:p14="http://schemas.microsoft.com/office/powerpoint/2010/main" val="1118863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Check-in</a:t>
            </a:r>
            <a:endParaRPr lang="en-US" dirty="0"/>
          </a:p>
        </p:txBody>
      </p:sp>
      <p:sp>
        <p:nvSpPr>
          <p:cNvPr id="3" name="Content Placeholder 2"/>
          <p:cNvSpPr>
            <a:spLocks noGrp="1"/>
          </p:cNvSpPr>
          <p:nvPr>
            <p:ph idx="1"/>
          </p:nvPr>
        </p:nvSpPr>
        <p:spPr/>
        <p:txBody>
          <a:bodyPr/>
          <a:lstStyle/>
          <a:p>
            <a:r>
              <a:rPr lang="en-US" dirty="0" smtClean="0">
                <a:cs typeface="Arial" panose="020B0604020202020204" pitchFamily="34" charset="0"/>
              </a:rPr>
              <a:t>You should wait until you know a child is ill before worrying about spreading illness?</a:t>
            </a:r>
          </a:p>
          <a:p>
            <a:pPr marL="0" indent="0">
              <a:buNone/>
            </a:pPr>
            <a:r>
              <a:rPr lang="en-US" dirty="0" smtClean="0">
                <a:cs typeface="Arial" panose="020B0604020202020204" pitchFamily="34" charset="0"/>
              </a:rPr>
              <a:t>True</a:t>
            </a:r>
          </a:p>
          <a:p>
            <a:pPr marL="0" indent="0">
              <a:buNone/>
            </a:pPr>
            <a:r>
              <a:rPr lang="en-US" b="1" dirty="0" smtClean="0">
                <a:cs typeface="Arial" panose="020B0604020202020204" pitchFamily="34" charset="0"/>
              </a:rPr>
              <a:t>False</a:t>
            </a:r>
          </a:p>
        </p:txBody>
      </p:sp>
      <p:sp>
        <p:nvSpPr>
          <p:cNvPr id="4" name="Oval 3"/>
          <p:cNvSpPr/>
          <p:nvPr/>
        </p:nvSpPr>
        <p:spPr>
          <a:xfrm>
            <a:off x="397701" y="3200400"/>
            <a:ext cx="1371600" cy="685800"/>
          </a:xfrm>
          <a:prstGeom prst="ellipse">
            <a:avLst/>
          </a:prstGeom>
          <a:no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Tree>
    <p:custDataLst>
      <p:tags r:id="rId1"/>
    </p:custDataLst>
    <p:extLst>
      <p:ext uri="{BB962C8B-B14F-4D97-AF65-F5344CB8AC3E}">
        <p14:creationId xmlns:p14="http://schemas.microsoft.com/office/powerpoint/2010/main" val="593272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Check-in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cs typeface="Arial" panose="020B0604020202020204" pitchFamily="34" charset="0"/>
              </a:rPr>
              <a:t>Why are young children in child care settings more vulnerable to infectious diseases?</a:t>
            </a:r>
          </a:p>
          <a:p>
            <a:pPr marL="0" indent="0">
              <a:buNone/>
            </a:pPr>
            <a:r>
              <a:rPr lang="en-US" dirty="0" smtClean="0">
                <a:cs typeface="Arial" panose="020B0604020202020204" pitchFamily="34" charset="0"/>
              </a:rPr>
              <a:t>1.</a:t>
            </a:r>
          </a:p>
          <a:p>
            <a:pPr marL="0" indent="0">
              <a:buNone/>
            </a:pPr>
            <a:r>
              <a:rPr lang="en-US" dirty="0" smtClean="0">
                <a:cs typeface="Arial" panose="020B0604020202020204" pitchFamily="34" charset="0"/>
              </a:rPr>
              <a:t>2.</a:t>
            </a:r>
          </a:p>
          <a:p>
            <a:pPr marL="0" indent="0">
              <a:buNone/>
            </a:pPr>
            <a:r>
              <a:rPr lang="en-US" dirty="0" smtClean="0">
                <a:cs typeface="Arial" panose="020B0604020202020204" pitchFamily="34" charset="0"/>
              </a:rPr>
              <a:t>3.</a:t>
            </a:r>
          </a:p>
        </p:txBody>
      </p:sp>
    </p:spTree>
    <p:custDataLst>
      <p:tags r:id="rId1"/>
    </p:custDataLst>
    <p:extLst>
      <p:ext uri="{BB962C8B-B14F-4D97-AF65-F5344CB8AC3E}">
        <p14:creationId xmlns:p14="http://schemas.microsoft.com/office/powerpoint/2010/main" val="1727694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a:t>Preventing the Spread of Infectious Illnesses</a:t>
            </a:r>
            <a:r>
              <a:rPr lang="en-US" dirty="0"/>
              <a:t/>
            </a:r>
            <a:br>
              <a:rPr lang="en-US" dirty="0"/>
            </a:br>
            <a:endParaRPr lang="en-US" dirty="0"/>
          </a:p>
        </p:txBody>
      </p:sp>
      <p:sp>
        <p:nvSpPr>
          <p:cNvPr id="5" name="Subtitle 4"/>
          <p:cNvSpPr>
            <a:spLocks noGrp="1"/>
          </p:cNvSpPr>
          <p:nvPr>
            <p:ph type="subTitle" idx="1"/>
          </p:nvPr>
        </p:nvSpPr>
        <p:spPr/>
        <p:txBody>
          <a:bodyPr/>
          <a:lstStyle/>
          <a:p>
            <a:r>
              <a:rPr lang="en-US" dirty="0"/>
              <a:t>Module 1, Section 2</a:t>
            </a:r>
          </a:p>
        </p:txBody>
      </p:sp>
    </p:spTree>
    <p:custDataLst>
      <p:tags r:id="rId1"/>
    </p:custDataLst>
    <p:extLst>
      <p:ext uri="{BB962C8B-B14F-4D97-AF65-F5344CB8AC3E}">
        <p14:creationId xmlns:p14="http://schemas.microsoft.com/office/powerpoint/2010/main" val="1098485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neezing 101 web streaming.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69288" y="1402080"/>
            <a:ext cx="5557520" cy="4168140"/>
          </a:xfrm>
          <a:prstGeom prst="rect">
            <a:avLst/>
          </a:prstGeom>
        </p:spPr>
      </p:pic>
    </p:spTree>
    <p:custDataLst>
      <p:tags r:id="rId1"/>
    </p:custDataLst>
    <p:extLst>
      <p:ext uri="{BB962C8B-B14F-4D97-AF65-F5344CB8AC3E}">
        <p14:creationId xmlns:p14="http://schemas.microsoft.com/office/powerpoint/2010/main" val="3995759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4568"/>
          </a:xfrm>
        </p:spPr>
        <p:txBody>
          <a:bodyPr>
            <a:normAutofit fontScale="90000"/>
          </a:bodyPr>
          <a:lstStyle/>
          <a:p>
            <a:r>
              <a:rPr lang="en-US" dirty="0" smtClean="0"/>
              <a:t>Topics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cs typeface="Arial" panose="020B0604020202020204" pitchFamily="34" charset="0"/>
              </a:rPr>
              <a:t>The </a:t>
            </a:r>
            <a:r>
              <a:rPr lang="en-US" dirty="0">
                <a:cs typeface="Arial" panose="020B0604020202020204" pitchFamily="34" charset="0"/>
              </a:rPr>
              <a:t>Daily Morning Health Check</a:t>
            </a:r>
          </a:p>
          <a:p>
            <a:r>
              <a:rPr lang="en-US" dirty="0">
                <a:cs typeface="Arial" panose="020B0604020202020204" pitchFamily="34" charset="0"/>
              </a:rPr>
              <a:t>Standard Precautions</a:t>
            </a:r>
          </a:p>
          <a:p>
            <a:r>
              <a:rPr lang="en-US" dirty="0">
                <a:cs typeface="Arial" panose="020B0604020202020204" pitchFamily="34" charset="0"/>
              </a:rPr>
              <a:t>Hand Washing</a:t>
            </a:r>
          </a:p>
          <a:p>
            <a:r>
              <a:rPr lang="en-US" dirty="0">
                <a:cs typeface="Arial" panose="020B0604020202020204" pitchFamily="34" charset="0"/>
              </a:rPr>
              <a:t>When to Wash Hands</a:t>
            </a:r>
          </a:p>
          <a:p>
            <a:r>
              <a:rPr lang="en-US" dirty="0">
                <a:cs typeface="Arial" panose="020B0604020202020204" pitchFamily="34" charset="0"/>
              </a:rPr>
              <a:t>Use of Disposable Gloves</a:t>
            </a:r>
          </a:p>
          <a:p>
            <a:r>
              <a:rPr lang="en-US" dirty="0">
                <a:cs typeface="Arial" panose="020B0604020202020204" pitchFamily="34" charset="0"/>
              </a:rPr>
              <a:t>Cleaning, Sanitizing, and Disinfecting</a:t>
            </a:r>
          </a:p>
          <a:p>
            <a:r>
              <a:rPr lang="en-US" dirty="0">
                <a:cs typeface="Arial" panose="020B0604020202020204" pitchFamily="34" charset="0"/>
              </a:rPr>
              <a:t>Green </a:t>
            </a:r>
            <a:r>
              <a:rPr lang="en-US" dirty="0" smtClean="0">
                <a:cs typeface="Arial" panose="020B0604020202020204" pitchFamily="34" charset="0"/>
              </a:rPr>
              <a:t>Cleaning</a:t>
            </a:r>
          </a:p>
          <a:p>
            <a:r>
              <a:rPr lang="en-US" dirty="0">
                <a:cs typeface="Arial" panose="020B0604020202020204" pitchFamily="34" charset="0"/>
              </a:rPr>
              <a:t>Disposal of Garbage</a:t>
            </a:r>
          </a:p>
          <a:p>
            <a:endParaRPr lang="en-US" dirty="0" smtClean="0">
              <a:cs typeface="Arial" panose="020B0604020202020204" pitchFamily="34" charset="0"/>
            </a:endParaRPr>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Diapering and Toileting</a:t>
            </a:r>
          </a:p>
          <a:p>
            <a:r>
              <a:rPr lang="en-US" dirty="0" smtClean="0"/>
              <a:t>Food Safety</a:t>
            </a:r>
          </a:p>
          <a:p>
            <a:r>
              <a:rPr lang="en-US" dirty="0" smtClean="0"/>
              <a:t>Oral Hygiene</a:t>
            </a:r>
          </a:p>
          <a:p>
            <a:r>
              <a:rPr lang="en-US" dirty="0" smtClean="0"/>
              <a:t>Air Quality</a:t>
            </a:r>
          </a:p>
          <a:p>
            <a:r>
              <a:rPr lang="en-US" dirty="0" smtClean="0"/>
              <a:t>Water Supply</a:t>
            </a:r>
          </a:p>
          <a:p>
            <a:r>
              <a:rPr lang="en-US" dirty="0" smtClean="0"/>
              <a:t>Pets, Pests, and Integrated Pest Management (IPM)</a:t>
            </a:r>
          </a:p>
          <a:p>
            <a:r>
              <a:rPr lang="en-US" dirty="0" smtClean="0"/>
              <a:t>Keeping Sand Boxes and Sand Play Areas Safe</a:t>
            </a:r>
          </a:p>
          <a:p>
            <a:endParaRPr lang="en-US" dirty="0"/>
          </a:p>
        </p:txBody>
      </p:sp>
    </p:spTree>
    <p:custDataLst>
      <p:tags r:id="rId1"/>
    </p:custDataLst>
    <p:extLst>
      <p:ext uri="{BB962C8B-B14F-4D97-AF65-F5344CB8AC3E}">
        <p14:creationId xmlns:p14="http://schemas.microsoft.com/office/powerpoint/2010/main" val="822677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a:t>Morning Health Check</a:t>
            </a:r>
          </a:p>
        </p:txBody>
      </p:sp>
      <p:sp>
        <p:nvSpPr>
          <p:cNvPr id="8" name="Text Placeholder 7"/>
          <p:cNvSpPr>
            <a:spLocks noGrp="1"/>
          </p:cNvSpPr>
          <p:nvPr>
            <p:ph type="body" sz="half" idx="2"/>
          </p:nvPr>
        </p:nvSpPr>
        <p:spPr>
          <a:xfrm>
            <a:off x="457201" y="1435100"/>
            <a:ext cx="2787041" cy="4364451"/>
          </a:xfrm>
        </p:spPr>
        <p:txBody>
          <a:bodyPr>
            <a:noAutofit/>
          </a:bodyPr>
          <a:lstStyle/>
          <a:p>
            <a:r>
              <a:rPr lang="en-US" sz="2200" i="1" dirty="0"/>
              <a:t>This welcome routine can help you to better understand each child, help children feel  more comfortable, and foster communication with parents. Also, it will reduce the spread of disease by excluding children with obvious signs of illness. </a:t>
            </a:r>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69495" y="273050"/>
            <a:ext cx="4522860" cy="5853113"/>
          </a:xfrm>
          <a:ln>
            <a:solidFill>
              <a:schemeClr val="tx1"/>
            </a:solidFill>
          </a:ln>
        </p:spPr>
      </p:pic>
    </p:spTree>
    <p:custDataLst>
      <p:tags r:id="rId1"/>
    </p:custDataLst>
    <p:extLst>
      <p:ext uri="{BB962C8B-B14F-4D97-AF65-F5344CB8AC3E}">
        <p14:creationId xmlns:p14="http://schemas.microsoft.com/office/powerpoint/2010/main" val="3344729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am I checking for?</a:t>
            </a:r>
            <a:endParaRPr lang="en-US" dirty="0"/>
          </a:p>
        </p:txBody>
      </p:sp>
      <p:sp>
        <p:nvSpPr>
          <p:cNvPr id="3" name="Content Placeholder 2"/>
          <p:cNvSpPr>
            <a:spLocks noGrp="1"/>
          </p:cNvSpPr>
          <p:nvPr>
            <p:ph idx="1"/>
          </p:nvPr>
        </p:nvSpPr>
        <p:spPr/>
        <p:txBody>
          <a:bodyPr>
            <a:normAutofit fontScale="85000" lnSpcReduction="20000"/>
          </a:bodyPr>
          <a:lstStyle/>
          <a:p>
            <a:pPr lvl="0"/>
            <a:r>
              <a:rPr lang="en-US" dirty="0"/>
              <a:t>General </a:t>
            </a:r>
            <a:r>
              <a:rPr lang="en-US" b="1" dirty="0" smtClean="0"/>
              <a:t>mood/behavior </a:t>
            </a:r>
            <a:r>
              <a:rPr lang="en-US" dirty="0"/>
              <a:t>(happy, sad, cranky, sluggish, sleepy, unusual behavior)</a:t>
            </a:r>
          </a:p>
          <a:p>
            <a:pPr lvl="0"/>
            <a:r>
              <a:rPr lang="en-US" b="1" dirty="0" smtClean="0"/>
              <a:t>Signs of fever </a:t>
            </a:r>
            <a:r>
              <a:rPr lang="en-US" dirty="0" smtClean="0"/>
              <a:t>(warmth, flushed face, change </a:t>
            </a:r>
            <a:r>
              <a:rPr lang="en-US" dirty="0"/>
              <a:t>in child’s </a:t>
            </a:r>
            <a:r>
              <a:rPr lang="en-US" dirty="0" smtClean="0"/>
              <a:t>behavior)</a:t>
            </a:r>
            <a:endParaRPr lang="en-US" dirty="0"/>
          </a:p>
          <a:p>
            <a:pPr lvl="0"/>
            <a:r>
              <a:rPr lang="en-US" b="1" dirty="0"/>
              <a:t>Skin </a:t>
            </a:r>
            <a:r>
              <a:rPr lang="en-US" dirty="0"/>
              <a:t>rashes, itchy skin, or itchy scalp, unusual spots, swelling or bruises</a:t>
            </a:r>
          </a:p>
          <a:p>
            <a:pPr lvl="0"/>
            <a:r>
              <a:rPr lang="en-US" dirty="0"/>
              <a:t>Complaints of </a:t>
            </a:r>
            <a:r>
              <a:rPr lang="en-US" b="1" dirty="0"/>
              <a:t>pain</a:t>
            </a:r>
            <a:r>
              <a:rPr lang="en-US" dirty="0"/>
              <a:t> </a:t>
            </a:r>
            <a:r>
              <a:rPr lang="en-US" dirty="0" smtClean="0"/>
              <a:t>or just </a:t>
            </a:r>
            <a:r>
              <a:rPr lang="en-US" b="1" dirty="0"/>
              <a:t>not feeling well</a:t>
            </a:r>
          </a:p>
          <a:p>
            <a:pPr lvl="0"/>
            <a:r>
              <a:rPr lang="en-US" dirty="0"/>
              <a:t>Other signs and symptoms of </a:t>
            </a:r>
            <a:r>
              <a:rPr lang="en-US" dirty="0" smtClean="0"/>
              <a:t>illness</a:t>
            </a:r>
            <a:r>
              <a:rPr lang="en-US" b="1" dirty="0" smtClean="0"/>
              <a:t>(severe coughing or breathing difficulties (wheezing); </a:t>
            </a:r>
            <a:r>
              <a:rPr lang="en-US" b="1" dirty="0"/>
              <a:t>discharge from nose, ears or </a:t>
            </a:r>
            <a:r>
              <a:rPr lang="en-US" b="1" dirty="0" smtClean="0"/>
              <a:t>eyes; diarrhea or vomiting</a:t>
            </a:r>
            <a:r>
              <a:rPr lang="en-US" dirty="0" smtClean="0"/>
              <a:t>)</a:t>
            </a:r>
          </a:p>
          <a:p>
            <a:pPr lvl="0"/>
            <a:r>
              <a:rPr lang="en-US" dirty="0" smtClean="0"/>
              <a:t>Ask about </a:t>
            </a:r>
            <a:r>
              <a:rPr lang="en-US" b="1" dirty="0"/>
              <a:t>illness in child or family members </a:t>
            </a:r>
            <a:r>
              <a:rPr lang="en-US" dirty="0"/>
              <a:t>since last date of attendance</a:t>
            </a:r>
          </a:p>
          <a:p>
            <a:endParaRPr lang="en-US" dirty="0"/>
          </a:p>
        </p:txBody>
      </p:sp>
    </p:spTree>
    <p:custDataLst>
      <p:tags r:id="rId1"/>
    </p:custDataLst>
    <p:extLst>
      <p:ext uri="{BB962C8B-B14F-4D97-AF65-F5344CB8AC3E}">
        <p14:creationId xmlns:p14="http://schemas.microsoft.com/office/powerpoint/2010/main" val="3878869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Mildly Ill Children</a:t>
            </a:r>
            <a:endParaRPr lang="en-US" dirty="0"/>
          </a:p>
        </p:txBody>
      </p:sp>
      <p:sp>
        <p:nvSpPr>
          <p:cNvPr id="3" name="Content Placeholder 2"/>
          <p:cNvSpPr>
            <a:spLocks noGrp="1"/>
          </p:cNvSpPr>
          <p:nvPr>
            <p:ph idx="1"/>
          </p:nvPr>
        </p:nvSpPr>
        <p:spPr/>
        <p:txBody>
          <a:bodyPr/>
          <a:lstStyle/>
          <a:p>
            <a:pPr marL="0" indent="0">
              <a:buNone/>
            </a:pPr>
            <a:r>
              <a:rPr lang="en-US" dirty="0">
                <a:cs typeface="Arial" panose="020B0604020202020204" pitchFamily="34" charset="0"/>
              </a:rPr>
              <a:t>When </a:t>
            </a:r>
            <a:r>
              <a:rPr lang="en-US" dirty="0" smtClean="0">
                <a:cs typeface="Arial" panose="020B0604020202020204" pitchFamily="34" charset="0"/>
              </a:rPr>
              <a:t>mildly </a:t>
            </a:r>
            <a:r>
              <a:rPr lang="en-US" dirty="0">
                <a:cs typeface="Arial" panose="020B0604020202020204" pitchFamily="34" charset="0"/>
              </a:rPr>
              <a:t>ill children </a:t>
            </a:r>
            <a:r>
              <a:rPr lang="en-US" dirty="0" smtClean="0">
                <a:cs typeface="Arial" panose="020B0604020202020204" pitchFamily="34" charset="0"/>
              </a:rPr>
              <a:t>are in your program: </a:t>
            </a:r>
          </a:p>
          <a:p>
            <a:pPr marL="0" indent="0">
              <a:buNone/>
            </a:pPr>
            <a:endParaRPr lang="en-US" dirty="0">
              <a:cs typeface="Arial" panose="020B0604020202020204" pitchFamily="34" charset="0"/>
            </a:endParaRPr>
          </a:p>
          <a:p>
            <a:pPr marL="0" indent="0">
              <a:buNone/>
            </a:pPr>
            <a:r>
              <a:rPr lang="en-US" dirty="0" smtClean="0">
                <a:cs typeface="Arial" panose="020B0604020202020204" pitchFamily="34" charset="0"/>
              </a:rPr>
              <a:t>Maintain an area (or special room) </a:t>
            </a:r>
            <a:r>
              <a:rPr lang="en-US" dirty="0">
                <a:cs typeface="Arial" panose="020B0604020202020204" pitchFamily="34" charset="0"/>
              </a:rPr>
              <a:t>where they can spend quiet </a:t>
            </a:r>
            <a:r>
              <a:rPr lang="en-US" dirty="0" smtClean="0">
                <a:cs typeface="Arial" panose="020B0604020202020204" pitchFamily="34" charset="0"/>
              </a:rPr>
              <a:t>time and rest </a:t>
            </a:r>
            <a:r>
              <a:rPr lang="en-US" i="1" dirty="0">
                <a:cs typeface="Arial" panose="020B0604020202020204" pitchFamily="34" charset="0"/>
              </a:rPr>
              <a:t>while being supervised</a:t>
            </a:r>
            <a:r>
              <a:rPr lang="en-US" dirty="0" smtClean="0">
                <a:cs typeface="Arial" panose="020B0604020202020204" pitchFamily="34" charset="0"/>
              </a:rPr>
              <a:t>.  </a:t>
            </a:r>
          </a:p>
          <a:p>
            <a:pPr marL="0" indent="0">
              <a:buNone/>
            </a:pPr>
            <a:endParaRPr lang="en-US" dirty="0">
              <a:cs typeface="Arial" panose="020B0604020202020204" pitchFamily="34" charset="0"/>
            </a:endParaRPr>
          </a:p>
          <a:p>
            <a:pPr marL="0" indent="0">
              <a:buNone/>
            </a:pPr>
            <a:r>
              <a:rPr lang="en-US" dirty="0" smtClean="0">
                <a:cs typeface="Arial" panose="020B0604020202020204" pitchFamily="34" charset="0"/>
              </a:rPr>
              <a:t>*Do not leave children unsupervised</a:t>
            </a:r>
            <a:r>
              <a:rPr lang="en-US" i="1" dirty="0" smtClean="0">
                <a:cs typeface="Arial" panose="020B0604020202020204" pitchFamily="34" charset="0"/>
              </a:rPr>
              <a:t>.</a:t>
            </a:r>
            <a:endParaRPr lang="en-US" i="1" dirty="0">
              <a:cs typeface="Arial" panose="020B0604020202020204" pitchFamily="34" charset="0"/>
            </a:endParaRPr>
          </a:p>
          <a:p>
            <a:pPr marL="0" indent="0">
              <a:buNone/>
            </a:pPr>
            <a:endParaRPr lang="en-US" dirty="0"/>
          </a:p>
        </p:txBody>
      </p:sp>
    </p:spTree>
    <p:custDataLst>
      <p:tags r:id="rId1"/>
    </p:custDataLst>
    <p:extLst>
      <p:ext uri="{BB962C8B-B14F-4D97-AF65-F5344CB8AC3E}">
        <p14:creationId xmlns:p14="http://schemas.microsoft.com/office/powerpoint/2010/main" val="2424868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Precautions: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If you have contact with blood and body fluids, (whether </a:t>
            </a:r>
            <a:r>
              <a:rPr lang="en-US" dirty="0"/>
              <a:t>or not </a:t>
            </a:r>
            <a:r>
              <a:rPr lang="en-US" dirty="0" smtClean="0"/>
              <a:t>a child is ill) always use:</a:t>
            </a:r>
          </a:p>
          <a:p>
            <a:r>
              <a:rPr lang="en-US" dirty="0" smtClean="0"/>
              <a:t>Proper </a:t>
            </a:r>
            <a:r>
              <a:rPr lang="en-US" dirty="0"/>
              <a:t>hand </a:t>
            </a:r>
            <a:r>
              <a:rPr lang="en-US" dirty="0" smtClean="0"/>
              <a:t>washing</a:t>
            </a:r>
          </a:p>
          <a:p>
            <a:r>
              <a:rPr lang="en-US" dirty="0" smtClean="0"/>
              <a:t>Proper </a:t>
            </a:r>
            <a:r>
              <a:rPr lang="en-US" dirty="0"/>
              <a:t>use of </a:t>
            </a:r>
            <a:r>
              <a:rPr lang="en-US" dirty="0" smtClean="0"/>
              <a:t>non-permeable gloves</a:t>
            </a:r>
          </a:p>
          <a:p>
            <a:r>
              <a:rPr lang="en-US" dirty="0" smtClean="0"/>
              <a:t>Proper </a:t>
            </a:r>
            <a:r>
              <a:rPr lang="en-US" dirty="0"/>
              <a:t>disposal of </a:t>
            </a:r>
            <a:r>
              <a:rPr lang="en-US" dirty="0" smtClean="0"/>
              <a:t>garbage</a:t>
            </a:r>
          </a:p>
          <a:p>
            <a:r>
              <a:rPr lang="en-US" dirty="0" smtClean="0"/>
              <a:t>Proper </a:t>
            </a:r>
            <a:r>
              <a:rPr lang="en-US" dirty="0"/>
              <a:t>cleaning, sanitizing, and </a:t>
            </a:r>
            <a:r>
              <a:rPr lang="en-US" dirty="0" smtClean="0"/>
              <a:t>disinfection of surfaces in the environment</a:t>
            </a:r>
          </a:p>
        </p:txBody>
      </p:sp>
    </p:spTree>
    <p:custDataLst>
      <p:tags r:id="rId1"/>
    </p:custDataLst>
    <p:extLst>
      <p:ext uri="{BB962C8B-B14F-4D97-AF65-F5344CB8AC3E}">
        <p14:creationId xmlns:p14="http://schemas.microsoft.com/office/powerpoint/2010/main" val="28685178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normAutofit fontScale="90000"/>
          </a:bodyPr>
          <a:lstStyle/>
          <a:p>
            <a:pPr algn="l"/>
            <a:r>
              <a:rPr lang="en-US" dirty="0" smtClean="0"/>
              <a:t/>
            </a:r>
            <a:br>
              <a:rPr lang="en-US" dirty="0" smtClean="0"/>
            </a:br>
            <a:r>
              <a:rPr lang="en-US" dirty="0" smtClean="0"/>
              <a:t>Clean up and disinfect any surfaces soiled with blood</a:t>
            </a:r>
            <a:r>
              <a:rPr lang="en-US" dirty="0"/>
              <a:t>, feces, </a:t>
            </a:r>
            <a:r>
              <a:rPr lang="en-US" dirty="0" smtClean="0"/>
              <a:t>nasal, </a:t>
            </a:r>
            <a:r>
              <a:rPr lang="en-US" dirty="0"/>
              <a:t>and eye discharges, saliva, </a:t>
            </a:r>
            <a:r>
              <a:rPr lang="en-US" dirty="0" smtClean="0"/>
              <a:t>urine, or </a:t>
            </a:r>
            <a:r>
              <a:rPr lang="en-US" dirty="0"/>
              <a:t>vomit </a:t>
            </a:r>
            <a:r>
              <a:rPr lang="en-US" dirty="0" smtClean="0"/>
              <a:t>immediately</a:t>
            </a:r>
            <a:r>
              <a:rPr lang="en-US" dirty="0"/>
              <a:t>.</a:t>
            </a:r>
            <a:br>
              <a:rPr lang="en-US" dirty="0"/>
            </a:br>
            <a:endParaRPr lang="en-US" dirty="0"/>
          </a:p>
        </p:txBody>
      </p:sp>
      <p:pic>
        <p:nvPicPr>
          <p:cNvPr id="4" name="image20.png"/>
          <p:cNvPicPr>
            <a:picLocks noGrp="1"/>
          </p:cNvPicPr>
          <p:nvPr>
            <p:ph idx="1"/>
          </p:nvPr>
        </p:nvPicPr>
        <p:blipFill>
          <a:blip r:embed="rId4" cstate="print">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45718" y="2722323"/>
            <a:ext cx="8229600" cy="3252612"/>
          </a:xfrm>
          <a:prstGeom prst="rect">
            <a:avLst/>
          </a:prstGeom>
          <a:blipFill>
            <a:blip r:embed="rId6"/>
            <a:tile tx="0" ty="0" sx="100000" sy="100000" flip="none" algn="tl"/>
          </a:blipFill>
        </p:spPr>
      </p:pic>
    </p:spTree>
    <p:custDataLst>
      <p:tags r:id="rId1"/>
    </p:custDataLst>
    <p:extLst>
      <p:ext uri="{BB962C8B-B14F-4D97-AF65-F5344CB8AC3E}">
        <p14:creationId xmlns:p14="http://schemas.microsoft.com/office/powerpoint/2010/main" val="1104560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2700" dirty="0"/>
              <a:t/>
            </a:r>
            <a:br>
              <a:rPr lang="en-US" sz="2700" dirty="0"/>
            </a:br>
            <a:r>
              <a:rPr lang="en-US" dirty="0" smtClean="0"/>
              <a:t>Understanding Infectious </a:t>
            </a:r>
            <a:r>
              <a:rPr lang="en-US" dirty="0"/>
              <a:t>Illness </a:t>
            </a:r>
            <a:r>
              <a:rPr lang="en-US" dirty="0" smtClean="0"/>
              <a:t>in </a:t>
            </a:r>
            <a:r>
              <a:rPr lang="en-US" dirty="0"/>
              <a:t>Child </a:t>
            </a:r>
            <a:r>
              <a:rPr lang="en-US" dirty="0" smtClean="0"/>
              <a:t>Care Settings</a:t>
            </a:r>
            <a:r>
              <a:rPr lang="en-US" dirty="0"/>
              <a:t/>
            </a:r>
            <a:br>
              <a:rPr lang="en-US" dirty="0"/>
            </a:br>
            <a:endParaRPr lang="en-US" dirty="0"/>
          </a:p>
        </p:txBody>
      </p:sp>
      <p:sp>
        <p:nvSpPr>
          <p:cNvPr id="5" name="Subtitle 4"/>
          <p:cNvSpPr>
            <a:spLocks noGrp="1"/>
          </p:cNvSpPr>
          <p:nvPr>
            <p:ph type="subTitle" idx="1"/>
          </p:nvPr>
        </p:nvSpPr>
        <p:spPr/>
        <p:txBody>
          <a:bodyPr/>
          <a:lstStyle/>
          <a:p>
            <a:r>
              <a:rPr lang="en-US" dirty="0"/>
              <a:t>Module 1, Section 1</a:t>
            </a:r>
          </a:p>
        </p:txBody>
      </p:sp>
    </p:spTree>
    <p:custDataLst>
      <p:tags r:id="rId1"/>
    </p:custDataLst>
    <p:extLst>
      <p:ext uri="{BB962C8B-B14F-4D97-AF65-F5344CB8AC3E}">
        <p14:creationId xmlns:p14="http://schemas.microsoft.com/office/powerpoint/2010/main" val="261038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Hand Washing</a:t>
            </a:r>
            <a:br>
              <a:rPr lang="en-US" dirty="0"/>
            </a:br>
            <a:endParaRPr lang="en-US" dirty="0"/>
          </a:p>
        </p:txBody>
      </p:sp>
      <p:sp>
        <p:nvSpPr>
          <p:cNvPr id="3" name="Content Placeholder 2"/>
          <p:cNvSpPr>
            <a:spLocks noGrp="1"/>
          </p:cNvSpPr>
          <p:nvPr>
            <p:ph idx="1"/>
          </p:nvPr>
        </p:nvSpPr>
        <p:spPr/>
        <p:txBody>
          <a:bodyPr>
            <a:normAutofit/>
          </a:bodyPr>
          <a:lstStyle/>
          <a:p>
            <a:r>
              <a:rPr lang="en-US" dirty="0">
                <a:cs typeface="Arial" panose="020B0604020202020204" pitchFamily="34" charset="0"/>
              </a:rPr>
              <a:t>Hand washing is the most important infection control measure to prevent illness.</a:t>
            </a:r>
          </a:p>
          <a:p>
            <a:pPr marL="0" indent="0">
              <a:buNone/>
            </a:pPr>
            <a:endParaRPr lang="en-US" dirty="0">
              <a:cs typeface="Arial" panose="020B0604020202020204" pitchFamily="34" charset="0"/>
            </a:endParaRPr>
          </a:p>
          <a:p>
            <a:r>
              <a:rPr lang="en-US" dirty="0">
                <a:cs typeface="Arial" panose="020B0604020202020204" pitchFamily="34" charset="0"/>
              </a:rPr>
              <a:t>When </a:t>
            </a:r>
            <a:r>
              <a:rPr lang="en-US" i="1" dirty="0">
                <a:cs typeface="Arial" panose="020B0604020202020204" pitchFamily="34" charset="0"/>
              </a:rPr>
              <a:t>caregivers, </a:t>
            </a:r>
            <a:r>
              <a:rPr lang="en-US" i="1" dirty="0" smtClean="0">
                <a:cs typeface="Arial" panose="020B0604020202020204" pitchFamily="34" charset="0"/>
              </a:rPr>
              <a:t>children, </a:t>
            </a:r>
            <a:r>
              <a:rPr lang="en-US" dirty="0">
                <a:cs typeface="Arial" panose="020B0604020202020204" pitchFamily="34" charset="0"/>
              </a:rPr>
              <a:t>and </a:t>
            </a:r>
            <a:r>
              <a:rPr lang="en-US" i="1" dirty="0">
                <a:cs typeface="Arial" panose="020B0604020202020204" pitchFamily="34" charset="0"/>
              </a:rPr>
              <a:t>parents </a:t>
            </a:r>
            <a:r>
              <a:rPr lang="en-US" dirty="0">
                <a:cs typeface="Arial" panose="020B0604020202020204" pitchFamily="34" charset="0"/>
              </a:rPr>
              <a:t>wash their hands at the proper times and with the proper technique, the amount of illness in child care can be drastically reduced.</a:t>
            </a:r>
          </a:p>
          <a:p>
            <a:endParaRPr lang="en-US" dirty="0"/>
          </a:p>
        </p:txBody>
      </p:sp>
    </p:spTree>
    <p:custDataLst>
      <p:tags r:id="rId1"/>
    </p:custDataLst>
    <p:extLst>
      <p:ext uri="{BB962C8B-B14F-4D97-AF65-F5344CB8AC3E}">
        <p14:creationId xmlns:p14="http://schemas.microsoft.com/office/powerpoint/2010/main" val="19459318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Handwashing Demonstration</a:t>
            </a:r>
          </a:p>
        </p:txBody>
      </p:sp>
      <p:graphicFrame>
        <p:nvGraphicFramePr>
          <p:cNvPr id="4" name="Content Placeholder 3">
            <a:hlinkClick r:id="" action="ppaction://ole?verb=0"/>
          </p:cNvPr>
          <p:cNvGraphicFramePr>
            <a:graphicFrameLocks noGrp="1" noChangeAspect="1"/>
          </p:cNvGraphicFramePr>
          <p:nvPr>
            <p:ph idx="1"/>
            <p:extLst>
              <p:ext uri="{D42A27DB-BD31-4B8C-83A1-F6EECF244321}">
                <p14:modId xmlns:p14="http://schemas.microsoft.com/office/powerpoint/2010/main" val="802652873"/>
              </p:ext>
            </p:extLst>
          </p:nvPr>
        </p:nvGraphicFramePr>
        <p:xfrm>
          <a:off x="2636615" y="1317948"/>
          <a:ext cx="3870771" cy="5009336"/>
        </p:xfrm>
        <a:graphic>
          <a:graphicData uri="http://schemas.openxmlformats.org/presentationml/2006/ole">
            <mc:AlternateContent xmlns:mc="http://schemas.openxmlformats.org/markup-compatibility/2006">
              <mc:Choice xmlns:v="urn:schemas-microsoft-com:vml" Requires="v">
                <p:oleObj spid="_x0000_s2119" name="Presentation" r:id="rId5" imgW="3884595" imgH="5027603" progId="PowerPoint.Show.12">
                  <p:embed/>
                </p:oleObj>
              </mc:Choice>
              <mc:Fallback>
                <p:oleObj name="Presentation" r:id="rId5" imgW="3884595" imgH="5027603" progId="PowerPoint.Show.12">
                  <p:embed/>
                  <p:pic>
                    <p:nvPicPr>
                      <p:cNvPr id="0" name=""/>
                      <p:cNvPicPr/>
                      <p:nvPr/>
                    </p:nvPicPr>
                    <p:blipFill>
                      <a:blip r:embed="rId6"/>
                      <a:stretch>
                        <a:fillRect/>
                      </a:stretch>
                    </p:blipFill>
                    <p:spPr>
                      <a:xfrm>
                        <a:off x="2636615" y="1317948"/>
                        <a:ext cx="3870771" cy="5009336"/>
                      </a:xfrm>
                      <a:prstGeom prst="rect">
                        <a:avLst/>
                      </a:prstGeom>
                      <a:ln>
                        <a:solidFill>
                          <a:schemeClr val="tx1"/>
                        </a:solidFill>
                      </a:ln>
                    </p:spPr>
                  </p:pic>
                </p:oleObj>
              </mc:Fallback>
            </mc:AlternateContent>
          </a:graphicData>
        </a:graphic>
      </p:graphicFrame>
    </p:spTree>
    <p:custDataLst>
      <p:tags r:id="rId2"/>
    </p:custDataLst>
    <p:extLst>
      <p:ext uri="{BB962C8B-B14F-4D97-AF65-F5344CB8AC3E}">
        <p14:creationId xmlns:p14="http://schemas.microsoft.com/office/powerpoint/2010/main" val="33490549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When to Wash Your Hands</a:t>
            </a:r>
            <a:endParaRPr lang="en-US" dirty="0"/>
          </a:p>
        </p:txBody>
      </p:sp>
      <p:sp>
        <p:nvSpPr>
          <p:cNvPr id="5" name="Content Placeholder 4"/>
          <p:cNvSpPr>
            <a:spLocks noGrp="1"/>
          </p:cNvSpPr>
          <p:nvPr>
            <p:ph sz="half" idx="2"/>
          </p:nvPr>
        </p:nvSpPr>
        <p:spPr/>
        <p:txBody>
          <a:bodyPr>
            <a:normAutofit lnSpcReduction="10000"/>
          </a:bodyPr>
          <a:lstStyle/>
          <a:p>
            <a:r>
              <a:rPr lang="en-US" dirty="0" smtClean="0"/>
              <a:t>Hand Sanitizer may be used on visibly clean hands when there is no access to soap and running water.</a:t>
            </a:r>
          </a:p>
          <a:p>
            <a:r>
              <a:rPr lang="en-US" dirty="0" smtClean="0"/>
              <a:t>Use hand sanitizer with 60-95% alcohol according to label instructions.</a:t>
            </a:r>
          </a:p>
          <a:p>
            <a:r>
              <a:rPr lang="en-US" dirty="0" smtClean="0"/>
              <a:t>Keep hand sanitizer out of children’s reach.</a:t>
            </a:r>
            <a:endParaRPr lang="en-US" dirty="0"/>
          </a:p>
        </p:txBody>
      </p:sp>
      <p:pic>
        <p:nvPicPr>
          <p:cNvPr id="6" name="Content Placeholder 5"/>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3978" t="4153" r="5838" b="5156"/>
          <a:stretch/>
        </p:blipFill>
        <p:spPr>
          <a:xfrm>
            <a:off x="843281" y="1686560"/>
            <a:ext cx="3279617" cy="4206240"/>
          </a:xfrm>
          <a:ln>
            <a:solidFill>
              <a:schemeClr val="tx1"/>
            </a:solidFill>
          </a:ln>
        </p:spPr>
      </p:pic>
    </p:spTree>
    <p:custDataLst>
      <p:tags r:id="rId1"/>
    </p:custDataLst>
    <p:extLst>
      <p:ext uri="{BB962C8B-B14F-4D97-AF65-F5344CB8AC3E}">
        <p14:creationId xmlns:p14="http://schemas.microsoft.com/office/powerpoint/2010/main" val="3112886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Children’s Handwashing Video</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r>
              <a:rPr lang="en-US" dirty="0" smtClean="0">
                <a:hlinkClick r:id="rId2"/>
              </a:rPr>
              <a:t>https</a:t>
            </a:r>
            <a:r>
              <a:rPr lang="en-US" dirty="0">
                <a:hlinkClick r:id="rId2"/>
              </a:rPr>
              <a:t>://</a:t>
            </a:r>
            <a:r>
              <a:rPr lang="en-US" dirty="0" smtClean="0">
                <a:hlinkClick r:id="rId2"/>
              </a:rPr>
              <a:t>www.youtube.com/watch?time_continue=1&amp;v=GAP8HZdV5Qo&amp;feature=emb_title</a:t>
            </a:r>
            <a:r>
              <a:rPr lang="en-US" dirty="0" smtClean="0"/>
              <a:t> </a:t>
            </a:r>
            <a:endParaRPr lang="en-US" dirty="0"/>
          </a:p>
        </p:txBody>
      </p:sp>
      <p:pic>
        <p:nvPicPr>
          <p:cNvPr id="4" name="Picture 3"/>
          <p:cNvPicPr/>
          <p:nvPr/>
        </p:nvPicPr>
        <p:blipFill rotWithShape="1">
          <a:blip r:embed="rId3"/>
          <a:srcRect l="4914" t="10067" r="33334" b="14150"/>
          <a:stretch/>
        </p:blipFill>
        <p:spPr bwMode="auto">
          <a:xfrm>
            <a:off x="2531576" y="1994224"/>
            <a:ext cx="3670300" cy="2533650"/>
          </a:xfrm>
          <a:prstGeom prst="rect">
            <a:avLst/>
          </a:prstGeom>
          <a:ln w="76200">
            <a:solidFill>
              <a:srgbClr val="8DC67D"/>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1956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to Use Disposable </a:t>
            </a:r>
            <a:r>
              <a:rPr lang="en-US" dirty="0"/>
              <a:t>Gloves</a:t>
            </a:r>
          </a:p>
        </p:txBody>
      </p:sp>
      <p:sp>
        <p:nvSpPr>
          <p:cNvPr id="3" name="Content Placeholder 2"/>
          <p:cNvSpPr>
            <a:spLocks noGrp="1"/>
          </p:cNvSpPr>
          <p:nvPr>
            <p:ph idx="1"/>
          </p:nvPr>
        </p:nvSpPr>
        <p:spPr/>
        <p:txBody>
          <a:bodyPr>
            <a:normAutofit lnSpcReduction="10000"/>
          </a:bodyPr>
          <a:lstStyle/>
          <a:p>
            <a:pPr lvl="1">
              <a:buFont typeface="Arial" panose="020B0604020202020204" pitchFamily="34" charset="0"/>
              <a:buChar char="•"/>
            </a:pPr>
            <a:r>
              <a:rPr lang="en-US" dirty="0">
                <a:cs typeface="Arial" panose="020B0604020202020204" pitchFamily="34" charset="0"/>
              </a:rPr>
              <a:t>When </a:t>
            </a:r>
            <a:r>
              <a:rPr lang="en-US" dirty="0" smtClean="0">
                <a:cs typeface="Arial" panose="020B0604020202020204" pitchFamily="34" charset="0"/>
              </a:rPr>
              <a:t>in contact </a:t>
            </a:r>
            <a:r>
              <a:rPr lang="en-US" dirty="0">
                <a:cs typeface="Arial" panose="020B0604020202020204" pitchFamily="34" charset="0"/>
              </a:rPr>
              <a:t>with blood or </a:t>
            </a:r>
            <a:r>
              <a:rPr lang="en-US" dirty="0" smtClean="0">
                <a:cs typeface="Arial" panose="020B0604020202020204" pitchFamily="34" charset="0"/>
              </a:rPr>
              <a:t>body </a:t>
            </a:r>
            <a:r>
              <a:rPr lang="en-US" dirty="0">
                <a:cs typeface="Arial" panose="020B0604020202020204" pitchFamily="34" charset="0"/>
              </a:rPr>
              <a:t>fluids from a child </a:t>
            </a:r>
            <a:r>
              <a:rPr lang="en-US" dirty="0" smtClean="0">
                <a:cs typeface="Arial" panose="020B0604020202020204" pitchFamily="34" charset="0"/>
              </a:rPr>
              <a:t>(first aid, bloody noses, changing </a:t>
            </a:r>
            <a:r>
              <a:rPr lang="en-US" dirty="0">
                <a:cs typeface="Arial" panose="020B0604020202020204" pitchFamily="34" charset="0"/>
              </a:rPr>
              <a:t>a diaper with bloody diarrhea)</a:t>
            </a:r>
          </a:p>
          <a:p>
            <a:pPr lvl="1">
              <a:buFont typeface="Arial" panose="020B0604020202020204" pitchFamily="34" charset="0"/>
              <a:buChar char="•"/>
            </a:pPr>
            <a:r>
              <a:rPr lang="en-US" dirty="0">
                <a:cs typeface="Arial" panose="020B0604020202020204" pitchFamily="34" charset="0"/>
              </a:rPr>
              <a:t>When cleaning surfaces or handling clothes and supplies that have </a:t>
            </a:r>
            <a:r>
              <a:rPr lang="en-US" dirty="0" smtClean="0">
                <a:cs typeface="Arial" panose="020B0604020202020204" pitchFamily="34" charset="0"/>
              </a:rPr>
              <a:t>blood </a:t>
            </a:r>
            <a:r>
              <a:rPr lang="en-US" dirty="0">
                <a:cs typeface="Arial" panose="020B0604020202020204" pitchFamily="34" charset="0"/>
              </a:rPr>
              <a:t>or </a:t>
            </a:r>
            <a:r>
              <a:rPr lang="en-US" dirty="0" smtClean="0">
                <a:cs typeface="Arial" panose="020B0604020202020204" pitchFamily="34" charset="0"/>
              </a:rPr>
              <a:t>body fluids (vomit</a:t>
            </a:r>
            <a:r>
              <a:rPr lang="en-US" dirty="0">
                <a:cs typeface="Arial" panose="020B0604020202020204" pitchFamily="34" charset="0"/>
              </a:rPr>
              <a:t>, </a:t>
            </a:r>
            <a:r>
              <a:rPr lang="en-US" dirty="0" smtClean="0">
                <a:cs typeface="Arial" panose="020B0604020202020204" pitchFamily="34" charset="0"/>
              </a:rPr>
              <a:t>urine, </a:t>
            </a:r>
            <a:r>
              <a:rPr lang="en-US" dirty="0">
                <a:cs typeface="Arial" panose="020B0604020202020204" pitchFamily="34" charset="0"/>
              </a:rPr>
              <a:t>or </a:t>
            </a:r>
            <a:r>
              <a:rPr lang="en-US" dirty="0" smtClean="0">
                <a:cs typeface="Arial" panose="020B0604020202020204" pitchFamily="34" charset="0"/>
              </a:rPr>
              <a:t>stool)</a:t>
            </a:r>
            <a:endParaRPr lang="en-US" dirty="0">
              <a:cs typeface="Arial" panose="020B0604020202020204" pitchFamily="34" charset="0"/>
            </a:endParaRPr>
          </a:p>
          <a:p>
            <a:pPr lvl="1">
              <a:buFont typeface="Arial" panose="020B0604020202020204" pitchFamily="34" charset="0"/>
              <a:buChar char="•"/>
            </a:pPr>
            <a:r>
              <a:rPr lang="en-US" dirty="0">
                <a:cs typeface="Arial" panose="020B0604020202020204" pitchFamily="34" charset="0"/>
              </a:rPr>
              <a:t>When caring for </a:t>
            </a:r>
            <a:r>
              <a:rPr lang="en-US" dirty="0" smtClean="0">
                <a:cs typeface="Arial" panose="020B0604020202020204" pitchFamily="34" charset="0"/>
              </a:rPr>
              <a:t>skin </a:t>
            </a:r>
            <a:r>
              <a:rPr lang="en-US" dirty="0">
                <a:cs typeface="Arial" panose="020B0604020202020204" pitchFamily="34" charset="0"/>
              </a:rPr>
              <a:t>rashes </a:t>
            </a:r>
            <a:r>
              <a:rPr lang="en-US" dirty="0" smtClean="0">
                <a:cs typeface="Arial" panose="020B0604020202020204" pitchFamily="34" charset="0"/>
              </a:rPr>
              <a:t>or oozing </a:t>
            </a:r>
            <a:r>
              <a:rPr lang="en-US" dirty="0">
                <a:cs typeface="Arial" panose="020B0604020202020204" pitchFamily="34" charset="0"/>
              </a:rPr>
              <a:t>lesions</a:t>
            </a:r>
          </a:p>
          <a:p>
            <a:pPr lvl="1">
              <a:buFont typeface="Arial" panose="020B0604020202020204" pitchFamily="34" charset="0"/>
              <a:buChar char="•"/>
            </a:pPr>
            <a:r>
              <a:rPr lang="en-US" dirty="0">
                <a:cs typeface="Arial" panose="020B0604020202020204" pitchFamily="34" charset="0"/>
              </a:rPr>
              <a:t>When </a:t>
            </a:r>
            <a:r>
              <a:rPr lang="en-US" dirty="0" smtClean="0">
                <a:cs typeface="Arial" panose="020B0604020202020204" pitchFamily="34" charset="0"/>
              </a:rPr>
              <a:t>providing mouth care, eye care, </a:t>
            </a:r>
            <a:r>
              <a:rPr lang="en-US" dirty="0">
                <a:cs typeface="Arial" panose="020B0604020202020204" pitchFamily="34" charset="0"/>
              </a:rPr>
              <a:t>and special medical procedures such as finger prick </a:t>
            </a:r>
            <a:r>
              <a:rPr lang="en-US" dirty="0" smtClean="0">
                <a:cs typeface="Arial" panose="020B0604020202020204" pitchFamily="34" charset="0"/>
              </a:rPr>
              <a:t>for a </a:t>
            </a:r>
            <a:r>
              <a:rPr lang="en-US" dirty="0">
                <a:cs typeface="Arial" panose="020B0604020202020204" pitchFamily="34" charset="0"/>
              </a:rPr>
              <a:t>blood glucose </a:t>
            </a:r>
            <a:r>
              <a:rPr lang="en-US" dirty="0" smtClean="0">
                <a:cs typeface="Arial" panose="020B0604020202020204" pitchFamily="34" charset="0"/>
              </a:rPr>
              <a:t>test.</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38476542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kind of gloves should I use for handling blood and body fluids?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cs typeface="Arial" panose="020B0604020202020204" pitchFamily="34" charset="0"/>
              </a:rPr>
              <a:t>Non-permeable</a:t>
            </a:r>
            <a:r>
              <a:rPr lang="en-US" dirty="0">
                <a:cs typeface="Arial" panose="020B0604020202020204" pitchFamily="34" charset="0"/>
              </a:rPr>
              <a:t>, </a:t>
            </a:r>
            <a:r>
              <a:rPr lang="en-US" b="1" dirty="0" smtClean="0">
                <a:cs typeface="Arial" panose="020B0604020202020204" pitchFamily="34" charset="0"/>
              </a:rPr>
              <a:t>single-use</a:t>
            </a:r>
            <a:r>
              <a:rPr lang="en-US" dirty="0">
                <a:cs typeface="Arial" panose="020B0604020202020204" pitchFamily="34" charset="0"/>
              </a:rPr>
              <a:t>, </a:t>
            </a:r>
            <a:r>
              <a:rPr lang="en-US" b="1" dirty="0" smtClean="0">
                <a:cs typeface="Arial" panose="020B0604020202020204" pitchFamily="34" charset="0"/>
              </a:rPr>
              <a:t>disposable</a:t>
            </a:r>
            <a:r>
              <a:rPr lang="en-US" dirty="0" smtClean="0">
                <a:cs typeface="Arial" panose="020B0604020202020204" pitchFamily="34" charset="0"/>
              </a:rPr>
              <a:t> </a:t>
            </a:r>
            <a:r>
              <a:rPr lang="en-US" dirty="0">
                <a:cs typeface="Arial" panose="020B0604020202020204" pitchFamily="34" charset="0"/>
              </a:rPr>
              <a:t>gloves provide protection from blood-borne pathogens and infectious body fluids. </a:t>
            </a:r>
            <a:endParaRPr lang="en-US" dirty="0" smtClean="0">
              <a:cs typeface="Arial" panose="020B0604020202020204" pitchFamily="34" charset="0"/>
            </a:endParaRPr>
          </a:p>
          <a:p>
            <a:r>
              <a:rPr lang="en-US" dirty="0" smtClean="0">
                <a:cs typeface="Arial" panose="020B0604020202020204" pitchFamily="34" charset="0"/>
              </a:rPr>
              <a:t>Do </a:t>
            </a:r>
            <a:r>
              <a:rPr lang="en-US" dirty="0">
                <a:cs typeface="Arial" panose="020B0604020202020204" pitchFamily="34" charset="0"/>
              </a:rPr>
              <a:t>not use food service or housekeeping gloves when handling blood or infectious body fluids because they might leak or tear. </a:t>
            </a:r>
            <a:endParaRPr lang="en-US" dirty="0" smtClean="0">
              <a:cs typeface="Arial" panose="020B0604020202020204" pitchFamily="34" charset="0"/>
            </a:endParaRPr>
          </a:p>
          <a:p>
            <a:r>
              <a:rPr lang="en-US" dirty="0" smtClean="0">
                <a:cs typeface="Arial" panose="020B0604020202020204" pitchFamily="34" charset="0"/>
              </a:rPr>
              <a:t>Avoid </a:t>
            </a:r>
            <a:r>
              <a:rPr lang="en-US" dirty="0">
                <a:cs typeface="Arial" panose="020B0604020202020204" pitchFamily="34" charset="0"/>
              </a:rPr>
              <a:t>latex gloves as they can cause allergy, </a:t>
            </a:r>
            <a:r>
              <a:rPr lang="en-US" dirty="0" smtClean="0">
                <a:cs typeface="Arial" panose="020B0604020202020204" pitchFamily="34" charset="0"/>
              </a:rPr>
              <a:t>especially if you use </a:t>
            </a:r>
            <a:r>
              <a:rPr lang="en-US" dirty="0">
                <a:cs typeface="Arial" panose="020B0604020202020204" pitchFamily="34" charset="0"/>
              </a:rPr>
              <a:t>them often. </a:t>
            </a:r>
            <a:r>
              <a:rPr lang="en-US" b="1" dirty="0">
                <a:cs typeface="Arial" panose="020B0604020202020204" pitchFamily="34" charset="0"/>
              </a:rPr>
              <a:t>Nitrile gloves </a:t>
            </a:r>
            <a:r>
              <a:rPr lang="en-US" dirty="0">
                <a:cs typeface="Arial" panose="020B0604020202020204" pitchFamily="34" charset="0"/>
              </a:rPr>
              <a:t>can be used with less risk of allergy. </a:t>
            </a:r>
          </a:p>
          <a:p>
            <a:pPr marL="0" indent="0">
              <a:buNone/>
            </a:pPr>
            <a:r>
              <a:rPr lang="en-US" i="1" dirty="0" smtClean="0">
                <a:cs typeface="Arial" panose="020B0604020202020204" pitchFamily="34" charset="0"/>
              </a:rPr>
              <a:t>Gloves </a:t>
            </a:r>
            <a:r>
              <a:rPr lang="en-US" i="1" dirty="0">
                <a:cs typeface="Arial" panose="020B0604020202020204" pitchFamily="34" charset="0"/>
              </a:rPr>
              <a:t>should never be used as a substitute for hand washing.</a:t>
            </a:r>
          </a:p>
          <a:p>
            <a:endParaRPr lang="en-US" dirty="0"/>
          </a:p>
        </p:txBody>
      </p:sp>
    </p:spTree>
    <p:custDataLst>
      <p:tags r:id="rId1"/>
    </p:custDataLst>
    <p:extLst>
      <p:ext uri="{BB962C8B-B14F-4D97-AF65-F5344CB8AC3E}">
        <p14:creationId xmlns:p14="http://schemas.microsoft.com/office/powerpoint/2010/main" val="1043826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46390" y="365760"/>
            <a:ext cx="4451220" cy="5760403"/>
          </a:xfrm>
          <a:ln>
            <a:solidFill>
              <a:schemeClr val="tx1"/>
            </a:solidFill>
          </a:ln>
        </p:spPr>
      </p:pic>
    </p:spTree>
    <p:custDataLst>
      <p:tags r:id="rId1"/>
    </p:custDataLst>
    <p:extLst>
      <p:ext uri="{BB962C8B-B14F-4D97-AF65-F5344CB8AC3E}">
        <p14:creationId xmlns:p14="http://schemas.microsoft.com/office/powerpoint/2010/main" val="14930649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Cleaning, Sanitizing, and Disinfecting</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dirty="0" smtClean="0"/>
              <a:t>Definitions</a:t>
            </a:r>
          </a:p>
          <a:p>
            <a:pPr marL="0" indent="0">
              <a:buNone/>
            </a:pPr>
            <a:r>
              <a:rPr lang="en-US" b="1" dirty="0" smtClean="0"/>
              <a:t>Clean: </a:t>
            </a:r>
            <a:r>
              <a:rPr lang="en-US" dirty="0" smtClean="0"/>
              <a:t>To physically remove dirt, debris, and sticky film by washing, wiping, and rinsing. You can clean with a mild soap, detergent, and water.</a:t>
            </a:r>
          </a:p>
          <a:p>
            <a:pPr marL="0" indent="0">
              <a:buNone/>
            </a:pPr>
            <a:endParaRPr lang="en-US" b="1" dirty="0" smtClean="0"/>
          </a:p>
          <a:p>
            <a:pPr marL="0" indent="0">
              <a:buNone/>
            </a:pPr>
            <a:r>
              <a:rPr lang="en-US" b="1" dirty="0" smtClean="0"/>
              <a:t>Sanitize: </a:t>
            </a:r>
            <a:r>
              <a:rPr lang="en-US" dirty="0" smtClean="0"/>
              <a:t>To kill germs to a level that reduces the risk of becoming ill</a:t>
            </a:r>
            <a:r>
              <a:rPr lang="en-US" dirty="0"/>
              <a:t> </a:t>
            </a:r>
            <a:r>
              <a:rPr lang="en-US" dirty="0" smtClean="0"/>
              <a:t>from contact with the surface.</a:t>
            </a:r>
          </a:p>
          <a:p>
            <a:pPr marL="0" indent="0">
              <a:buNone/>
            </a:pPr>
            <a:endParaRPr lang="en-US" b="1" dirty="0" smtClean="0"/>
          </a:p>
          <a:p>
            <a:pPr marL="0" indent="0">
              <a:buNone/>
            </a:pPr>
            <a:r>
              <a:rPr lang="en-US" b="1" dirty="0" smtClean="0"/>
              <a:t>Disinfect: </a:t>
            </a:r>
            <a:r>
              <a:rPr lang="en-US" dirty="0" smtClean="0"/>
              <a:t>A higher level of germ killing.  To kill nearly all the germs on a hard, non-porous surface.</a:t>
            </a:r>
          </a:p>
          <a:p>
            <a:pPr marL="0" indent="0">
              <a:buNone/>
            </a:pPr>
            <a:endParaRPr lang="en-US" dirty="0" smtClean="0"/>
          </a:p>
        </p:txBody>
      </p:sp>
    </p:spTree>
    <p:custDataLst>
      <p:tags r:id="rId1"/>
    </p:custDataLst>
    <p:extLst>
      <p:ext uri="{BB962C8B-B14F-4D97-AF65-F5344CB8AC3E}">
        <p14:creationId xmlns:p14="http://schemas.microsoft.com/office/powerpoint/2010/main" val="24252169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surfaces should be cleaned?</a:t>
            </a:r>
            <a:endParaRPr lang="en-US" dirty="0"/>
          </a:p>
        </p:txBody>
      </p:sp>
      <p:sp>
        <p:nvSpPr>
          <p:cNvPr id="3" name="Content Placeholder 2"/>
          <p:cNvSpPr>
            <a:spLocks noGrp="1"/>
          </p:cNvSpPr>
          <p:nvPr>
            <p:ph idx="1"/>
          </p:nvPr>
        </p:nvSpPr>
        <p:spPr/>
        <p:txBody>
          <a:bodyPr>
            <a:normAutofit lnSpcReduction="10000"/>
          </a:bodyPr>
          <a:lstStyle/>
          <a:p>
            <a:r>
              <a:rPr lang="en-US" dirty="0" smtClean="0"/>
              <a:t>Toys</a:t>
            </a:r>
          </a:p>
          <a:p>
            <a:r>
              <a:rPr lang="en-US" dirty="0" smtClean="0"/>
              <a:t>Bedding</a:t>
            </a:r>
          </a:p>
          <a:p>
            <a:r>
              <a:rPr lang="en-US" dirty="0" smtClean="0"/>
              <a:t>Floors</a:t>
            </a:r>
          </a:p>
          <a:p>
            <a:r>
              <a:rPr lang="en-US" dirty="0" smtClean="0"/>
              <a:t>Clothing (including hats)</a:t>
            </a:r>
          </a:p>
          <a:p>
            <a:r>
              <a:rPr lang="en-US" dirty="0" smtClean="0"/>
              <a:t>Cribs, cots, and mats</a:t>
            </a:r>
          </a:p>
          <a:p>
            <a:r>
              <a:rPr lang="en-US" dirty="0" smtClean="0"/>
              <a:t>Play equipment</a:t>
            </a:r>
          </a:p>
          <a:p>
            <a:r>
              <a:rPr lang="en-US" dirty="0" smtClean="0"/>
              <a:t>Refrigerators</a:t>
            </a:r>
          </a:p>
          <a:p>
            <a:r>
              <a:rPr lang="en-US" dirty="0" smtClean="0"/>
              <a:t>All surfaces before sanitizing or disinfecting</a:t>
            </a:r>
          </a:p>
        </p:txBody>
      </p:sp>
    </p:spTree>
    <p:custDataLst>
      <p:tags r:id="rId1"/>
    </p:custDataLst>
    <p:extLst>
      <p:ext uri="{BB962C8B-B14F-4D97-AF65-F5344CB8AC3E}">
        <p14:creationId xmlns:p14="http://schemas.microsoft.com/office/powerpoint/2010/main" val="34183334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should I use to clean?</a:t>
            </a:r>
            <a:endParaRPr lang="en-US" dirty="0"/>
          </a:p>
        </p:txBody>
      </p:sp>
      <p:sp>
        <p:nvSpPr>
          <p:cNvPr id="3" name="Content Placeholder 2"/>
          <p:cNvSpPr>
            <a:spLocks noGrp="1"/>
          </p:cNvSpPr>
          <p:nvPr>
            <p:ph idx="1"/>
          </p:nvPr>
        </p:nvSpPr>
        <p:spPr/>
        <p:txBody>
          <a:bodyPr/>
          <a:lstStyle/>
          <a:p>
            <a:pPr marL="0" indent="0">
              <a:buNone/>
            </a:pPr>
            <a:r>
              <a:rPr lang="en-US" dirty="0" smtClean="0"/>
              <a:t>Use a mild, unscented, non-antibacterial soap or detergent </a:t>
            </a:r>
            <a:r>
              <a:rPr lang="en-US" dirty="0"/>
              <a:t>and </a:t>
            </a:r>
            <a:r>
              <a:rPr lang="en-US" dirty="0" smtClean="0"/>
              <a:t>rinse with water.</a:t>
            </a:r>
            <a:endParaRPr lang="en-US" dirty="0"/>
          </a:p>
        </p:txBody>
      </p:sp>
    </p:spTree>
    <p:custDataLst>
      <p:tags r:id="rId1"/>
    </p:custDataLst>
    <p:extLst>
      <p:ext uri="{BB962C8B-B14F-4D97-AF65-F5344CB8AC3E}">
        <p14:creationId xmlns:p14="http://schemas.microsoft.com/office/powerpoint/2010/main" val="2637791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What is an infectious illness?</a:t>
            </a:r>
            <a:br>
              <a:rPr lang="en-US" dirty="0">
                <a:latin typeface="Arial" panose="020B060402020202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lnSpcReduction="10000"/>
          </a:bodyPr>
          <a:lstStyle/>
          <a:p>
            <a:r>
              <a:rPr lang="en-US" dirty="0" smtClean="0">
                <a:cs typeface="Arial" panose="020B0604020202020204" pitchFamily="34" charset="0"/>
              </a:rPr>
              <a:t>Specific germs such as </a:t>
            </a:r>
            <a:r>
              <a:rPr lang="en-US" b="1" dirty="0" smtClean="0">
                <a:cs typeface="Arial" panose="020B0604020202020204" pitchFamily="34" charset="0"/>
              </a:rPr>
              <a:t>viruses, bacteria, fungi, and parasites</a:t>
            </a:r>
            <a:r>
              <a:rPr lang="en-US" dirty="0" smtClean="0">
                <a:cs typeface="Arial" panose="020B0604020202020204" pitchFamily="34" charset="0"/>
              </a:rPr>
              <a:t> cause infectious illness in people.</a:t>
            </a:r>
          </a:p>
          <a:p>
            <a:r>
              <a:rPr lang="en-US" dirty="0" smtClean="0">
                <a:cs typeface="Arial" panose="020B0604020202020204" pitchFamily="34" charset="0"/>
              </a:rPr>
              <a:t>Infectious illnesses can </a:t>
            </a:r>
            <a:r>
              <a:rPr lang="en-US" b="1" dirty="0" smtClean="0">
                <a:cs typeface="Arial" panose="020B0604020202020204" pitchFamily="34" charset="0"/>
              </a:rPr>
              <a:t>spread from one person to another</a:t>
            </a:r>
            <a:r>
              <a:rPr lang="en-US" dirty="0" smtClean="0">
                <a:cs typeface="Arial" panose="020B0604020202020204" pitchFamily="34" charset="0"/>
              </a:rPr>
              <a:t> before their signs and symptoms appear. </a:t>
            </a:r>
          </a:p>
          <a:p>
            <a:r>
              <a:rPr lang="en-US" dirty="0" smtClean="0">
                <a:cs typeface="Arial" panose="020B0604020202020204" pitchFamily="34" charset="0"/>
              </a:rPr>
              <a:t>People may pass the germs </a:t>
            </a:r>
            <a:r>
              <a:rPr lang="en-US" b="1" dirty="0" smtClean="0">
                <a:cs typeface="Arial" panose="020B0604020202020204" pitchFamily="34" charset="0"/>
              </a:rPr>
              <a:t>without having symptoms of illness</a:t>
            </a:r>
            <a:r>
              <a:rPr lang="en-US" dirty="0">
                <a:cs typeface="Arial" panose="020B0604020202020204" pitchFamily="34" charset="0"/>
              </a:rPr>
              <a:t> </a:t>
            </a:r>
            <a:r>
              <a:rPr lang="en-US" dirty="0" smtClean="0">
                <a:cs typeface="Arial" panose="020B0604020202020204" pitchFamily="34" charset="0"/>
              </a:rPr>
              <a:t>or continue to spread germs once symptoms have gone.</a:t>
            </a:r>
          </a:p>
          <a:p>
            <a:endParaRPr lang="en-US" dirty="0"/>
          </a:p>
        </p:txBody>
      </p:sp>
    </p:spTree>
    <p:custDataLst>
      <p:tags r:id="rId1"/>
    </p:custDataLst>
    <p:extLst>
      <p:ext uri="{BB962C8B-B14F-4D97-AF65-F5344CB8AC3E}">
        <p14:creationId xmlns:p14="http://schemas.microsoft.com/office/powerpoint/2010/main" val="3158584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surfaces should be sanitized?</a:t>
            </a:r>
            <a:endParaRPr lang="en-US" dirty="0"/>
          </a:p>
        </p:txBody>
      </p:sp>
      <p:sp>
        <p:nvSpPr>
          <p:cNvPr id="3" name="Content Placeholder 2"/>
          <p:cNvSpPr>
            <a:spLocks noGrp="1"/>
          </p:cNvSpPr>
          <p:nvPr>
            <p:ph idx="1"/>
          </p:nvPr>
        </p:nvSpPr>
        <p:spPr/>
        <p:txBody>
          <a:bodyPr>
            <a:normAutofit/>
          </a:bodyPr>
          <a:lstStyle/>
          <a:p>
            <a:r>
              <a:rPr lang="en-US" dirty="0" smtClean="0"/>
              <a:t>Food preparation surfaces and appliances</a:t>
            </a:r>
          </a:p>
          <a:p>
            <a:r>
              <a:rPr lang="en-US" dirty="0" smtClean="0"/>
              <a:t>Kitchen counter tops</a:t>
            </a:r>
          </a:p>
          <a:p>
            <a:r>
              <a:rPr lang="en-US" dirty="0" smtClean="0"/>
              <a:t>Eating utensils and dishes</a:t>
            </a:r>
          </a:p>
          <a:p>
            <a:r>
              <a:rPr lang="en-US" dirty="0" smtClean="0"/>
              <a:t>Eating tables and high chair trays</a:t>
            </a:r>
          </a:p>
          <a:p>
            <a:r>
              <a:rPr lang="en-US" dirty="0" smtClean="0"/>
              <a:t>Mixed use tables (before using them for meals and snacks)</a:t>
            </a:r>
          </a:p>
          <a:p>
            <a:r>
              <a:rPr lang="en-US" dirty="0" smtClean="0"/>
              <a:t>Plastic mouthed toys, pacifiers</a:t>
            </a:r>
          </a:p>
          <a:p>
            <a:endParaRPr lang="en-US" dirty="0" smtClean="0"/>
          </a:p>
          <a:p>
            <a:endParaRPr lang="en-US" dirty="0" smtClean="0"/>
          </a:p>
          <a:p>
            <a:endParaRPr lang="en-US" dirty="0"/>
          </a:p>
        </p:txBody>
      </p:sp>
    </p:spTree>
    <p:custDataLst>
      <p:tags r:id="rId1"/>
    </p:custDataLst>
    <p:extLst>
      <p:ext uri="{BB962C8B-B14F-4D97-AF65-F5344CB8AC3E}">
        <p14:creationId xmlns:p14="http://schemas.microsoft.com/office/powerpoint/2010/main" val="25707312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surfaces should be disinfected?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Drinking fountains</a:t>
            </a:r>
          </a:p>
          <a:p>
            <a:pPr marL="342860" lvl="1" indent="-342860">
              <a:buFont typeface="Arial" panose="020B0604020202020204" pitchFamily="34" charset="0"/>
              <a:buChar char="•"/>
            </a:pPr>
            <a:r>
              <a:rPr lang="en-US" sz="3200" dirty="0" smtClean="0"/>
              <a:t>High-touch surfaces (for example, door </a:t>
            </a:r>
            <a:r>
              <a:rPr lang="en-US" sz="3200" dirty="0"/>
              <a:t>and cabinet </a:t>
            </a:r>
            <a:r>
              <a:rPr lang="en-US" sz="3200" dirty="0" smtClean="0"/>
              <a:t>handles)</a:t>
            </a:r>
            <a:endParaRPr lang="en-US" sz="3200" dirty="0"/>
          </a:p>
          <a:p>
            <a:r>
              <a:rPr lang="en-US" dirty="0" smtClean="0"/>
              <a:t>Toileting and diapering areas:</a:t>
            </a:r>
          </a:p>
          <a:p>
            <a:pPr lvl="1">
              <a:buFont typeface="Wingdings" panose="05000000000000000000" pitchFamily="2" charset="2"/>
              <a:buChar char="v"/>
            </a:pPr>
            <a:r>
              <a:rPr lang="en-US" dirty="0" smtClean="0"/>
              <a:t>Diaper changing tables and diaper pails</a:t>
            </a:r>
          </a:p>
          <a:p>
            <a:pPr lvl="1">
              <a:buFont typeface="Wingdings" panose="05000000000000000000" pitchFamily="2" charset="2"/>
              <a:buChar char="v"/>
            </a:pPr>
            <a:r>
              <a:rPr lang="en-US" dirty="0" smtClean="0"/>
              <a:t>Counter tops</a:t>
            </a:r>
          </a:p>
          <a:p>
            <a:pPr lvl="1">
              <a:buFont typeface="Wingdings" panose="05000000000000000000" pitchFamily="2" charset="2"/>
              <a:buChar char="v"/>
            </a:pPr>
            <a:r>
              <a:rPr lang="en-US" dirty="0" smtClean="0"/>
              <a:t>Potty chairs</a:t>
            </a:r>
          </a:p>
          <a:p>
            <a:pPr lvl="1">
              <a:buFont typeface="Wingdings" panose="05000000000000000000" pitchFamily="2" charset="2"/>
              <a:buChar char="v"/>
            </a:pPr>
            <a:r>
              <a:rPr lang="en-US" dirty="0" smtClean="0"/>
              <a:t>Handwashing sinks and faucets</a:t>
            </a:r>
          </a:p>
          <a:p>
            <a:pPr lvl="1">
              <a:buFont typeface="Wingdings" panose="05000000000000000000" pitchFamily="2" charset="2"/>
              <a:buChar char="v"/>
            </a:pPr>
            <a:r>
              <a:rPr lang="en-US" dirty="0" smtClean="0"/>
              <a:t>Toilets</a:t>
            </a:r>
          </a:p>
          <a:p>
            <a:pPr lvl="1">
              <a:buFont typeface="Wingdings" panose="05000000000000000000" pitchFamily="2" charset="2"/>
              <a:buChar char="v"/>
            </a:pPr>
            <a:r>
              <a:rPr lang="en-US" dirty="0" smtClean="0"/>
              <a:t>Floors</a:t>
            </a:r>
          </a:p>
          <a:p>
            <a:pPr>
              <a:buFont typeface="Wingdings" panose="05000000000000000000" pitchFamily="2" charset="2"/>
              <a:buChar char="v"/>
            </a:pPr>
            <a:endParaRPr lang="en-US" dirty="0"/>
          </a:p>
        </p:txBody>
      </p:sp>
    </p:spTree>
    <p:custDataLst>
      <p:tags r:id="rId1"/>
    </p:custDataLst>
    <p:extLst>
      <p:ext uri="{BB962C8B-B14F-4D97-AF65-F5344CB8AC3E}">
        <p14:creationId xmlns:p14="http://schemas.microsoft.com/office/powerpoint/2010/main" val="41184595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product should I use for sanitizing and disinfecting?</a:t>
            </a:r>
            <a:endParaRPr lang="en-US" dirty="0"/>
          </a:p>
        </p:txBody>
      </p:sp>
      <p:sp>
        <p:nvSpPr>
          <p:cNvPr id="3" name="Content Placeholder 2"/>
          <p:cNvSpPr>
            <a:spLocks noGrp="1"/>
          </p:cNvSpPr>
          <p:nvPr>
            <p:ph idx="1"/>
          </p:nvPr>
        </p:nvSpPr>
        <p:spPr/>
        <p:txBody>
          <a:bodyPr/>
          <a:lstStyle/>
          <a:p>
            <a:r>
              <a:rPr lang="en-US" dirty="0" smtClean="0"/>
              <a:t>Environmental Protection Agency (EPA) registered antimicrobial products</a:t>
            </a:r>
          </a:p>
          <a:p>
            <a:r>
              <a:rPr lang="en-US" dirty="0" smtClean="0"/>
              <a:t>Check the product label for an EPA registration number</a:t>
            </a:r>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39295661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34000" y="-838200"/>
            <a:ext cx="14865247" cy="6477000"/>
          </a:xfrm>
          <a:solidFill>
            <a:srgbClr val="8DC67D"/>
          </a:solidFill>
          <a:ln>
            <a:solidFill>
              <a:srgbClr val="D90F81"/>
            </a:solidFill>
          </a:ln>
        </p:spPr>
      </p:pic>
    </p:spTree>
    <p:custDataLst>
      <p:tags r:id="rId1"/>
    </p:custDataLst>
    <p:extLst>
      <p:ext uri="{BB962C8B-B14F-4D97-AF65-F5344CB8AC3E}">
        <p14:creationId xmlns:p14="http://schemas.microsoft.com/office/powerpoint/2010/main" val="25418954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Label is the Law</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Always follow the instructions on the label for sanitizing and disinfecting.</a:t>
            </a:r>
          </a:p>
          <a:p>
            <a:r>
              <a:rPr lang="en-US" dirty="0" smtClean="0"/>
              <a:t>Do you need to mix the product with water?</a:t>
            </a:r>
          </a:p>
          <a:p>
            <a:r>
              <a:rPr lang="en-US" dirty="0" smtClean="0"/>
              <a:t>How long must the product be on the surface? (dwell time)</a:t>
            </a:r>
          </a:p>
          <a:p>
            <a:r>
              <a:rPr lang="en-US" dirty="0" smtClean="0"/>
              <a:t>Is it okay to use the product on food surfaces?</a:t>
            </a:r>
          </a:p>
          <a:p>
            <a:r>
              <a:rPr lang="en-US" dirty="0" smtClean="0"/>
              <a:t>Do you need to rinse the product off?</a:t>
            </a:r>
          </a:p>
          <a:p>
            <a:pPr marL="0" indent="0">
              <a:buNone/>
            </a:pPr>
            <a:endParaRPr lang="en-US" dirty="0"/>
          </a:p>
        </p:txBody>
      </p:sp>
    </p:spTree>
    <p:custDataLst>
      <p:tags r:id="rId1"/>
    </p:custDataLst>
    <p:extLst>
      <p:ext uri="{BB962C8B-B14F-4D97-AF65-F5344CB8AC3E}">
        <p14:creationId xmlns:p14="http://schemas.microsoft.com/office/powerpoint/2010/main" val="21976312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838200"/>
            <a:ext cx="9089808" cy="4853781"/>
          </a:xfrm>
        </p:spPr>
      </p:pic>
    </p:spTree>
    <p:custDataLst>
      <p:tags r:id="rId1"/>
    </p:custDataLst>
    <p:extLst>
      <p:ext uri="{BB962C8B-B14F-4D97-AF65-F5344CB8AC3E}">
        <p14:creationId xmlns:p14="http://schemas.microsoft.com/office/powerpoint/2010/main" val="27807587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67313"/>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13500000" scaled="1"/>
            <a:tileRect/>
          </a:gradFill>
        </p:spPr>
        <p:txBody>
          <a:bodyPr>
            <a:normAutofit fontScale="90000"/>
          </a:bodyPr>
          <a:lstStyle/>
          <a:p>
            <a:r>
              <a:rPr lang="en-US" dirty="0" smtClean="0">
                <a:solidFill>
                  <a:srgbClr val="00347D"/>
                </a:solidFill>
              </a:rPr>
              <a:t>Green</a:t>
            </a:r>
            <a:r>
              <a:rPr lang="en-US" dirty="0" smtClean="0">
                <a:solidFill>
                  <a:srgbClr val="00B050"/>
                </a:solidFill>
              </a:rPr>
              <a:t> </a:t>
            </a:r>
            <a:r>
              <a:rPr lang="en-US" dirty="0" smtClean="0"/>
              <a:t/>
            </a:r>
            <a:br>
              <a:rPr lang="en-US" dirty="0" smtClean="0"/>
            </a:br>
            <a:r>
              <a:rPr lang="en-US" dirty="0" smtClean="0"/>
              <a:t>Cleaning, Sanitizing, and Disinfecting</a:t>
            </a:r>
            <a:endParaRPr lang="en-US" dirty="0"/>
          </a:p>
        </p:txBody>
      </p:sp>
      <p:sp>
        <p:nvSpPr>
          <p:cNvPr id="3" name="Content Placeholder 2"/>
          <p:cNvSpPr>
            <a:spLocks noGrp="1"/>
          </p:cNvSpPr>
          <p:nvPr>
            <p:ph idx="1"/>
          </p:nvPr>
        </p:nvSpPr>
        <p:spPr>
          <a:xfrm>
            <a:off x="457200" y="2332038"/>
            <a:ext cx="8229600" cy="3004051"/>
          </a:xfrm>
        </p:spPr>
        <p:txBody>
          <a:bodyPr/>
          <a:lstStyle/>
          <a:p>
            <a:pPr marL="0" indent="0">
              <a:buNone/>
            </a:pPr>
            <a:r>
              <a:rPr lang="en-US" dirty="0" smtClean="0"/>
              <a:t>Means </a:t>
            </a:r>
            <a:r>
              <a:rPr lang="en-US" dirty="0"/>
              <a:t>u</a:t>
            </a:r>
            <a:r>
              <a:rPr lang="en-US" dirty="0" smtClean="0"/>
              <a:t>sing products and practices that are safer for: </a:t>
            </a:r>
          </a:p>
          <a:p>
            <a:r>
              <a:rPr lang="en-US" dirty="0" smtClean="0"/>
              <a:t>People’s </a:t>
            </a:r>
            <a:r>
              <a:rPr lang="en-US" b="1" dirty="0" smtClean="0"/>
              <a:t>health</a:t>
            </a:r>
            <a:r>
              <a:rPr lang="en-US" dirty="0" smtClean="0"/>
              <a:t> and </a:t>
            </a:r>
          </a:p>
          <a:p>
            <a:r>
              <a:rPr lang="en-US" dirty="0"/>
              <a:t>T</a:t>
            </a:r>
            <a:r>
              <a:rPr lang="en-US" dirty="0" smtClean="0"/>
              <a:t>he </a:t>
            </a:r>
            <a:r>
              <a:rPr lang="en-US" b="1" dirty="0" smtClean="0"/>
              <a:t>environment</a:t>
            </a:r>
          </a:p>
          <a:p>
            <a:pPr marL="0" indent="0">
              <a:buNone/>
            </a:pPr>
            <a:endParaRPr lang="en-US" dirty="0"/>
          </a:p>
        </p:txBody>
      </p:sp>
    </p:spTree>
    <p:custDataLst>
      <p:tags r:id="rId1"/>
    </p:custDataLst>
    <p:extLst>
      <p:ext uri="{BB962C8B-B14F-4D97-AF65-F5344CB8AC3E}">
        <p14:creationId xmlns:p14="http://schemas.microsoft.com/office/powerpoint/2010/main" val="42724002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50000" t="50000" r="50000" b="50000"/>
            </a:path>
            <a:tileRect/>
          </a:gradFill>
        </p:spPr>
        <p:txBody>
          <a:bodyPr/>
          <a:lstStyle/>
          <a:p>
            <a:r>
              <a:rPr lang="en-US" dirty="0" smtClean="0"/>
              <a:t>Green Cleaning Practices</a:t>
            </a:r>
            <a:endParaRPr lang="en-US" dirty="0"/>
          </a:p>
        </p:txBody>
      </p:sp>
      <p:sp>
        <p:nvSpPr>
          <p:cNvPr id="3" name="Content Placeholder 2"/>
          <p:cNvSpPr>
            <a:spLocks noGrp="1"/>
          </p:cNvSpPr>
          <p:nvPr>
            <p:ph idx="1"/>
          </p:nvPr>
        </p:nvSpPr>
        <p:spPr/>
        <p:txBody>
          <a:bodyPr>
            <a:normAutofit/>
          </a:bodyPr>
          <a:lstStyle/>
          <a:p>
            <a:r>
              <a:rPr lang="en-US" dirty="0" smtClean="0"/>
              <a:t>Clean regularly to keep dirt, dust, and other particles out of your environment.</a:t>
            </a:r>
          </a:p>
          <a:p>
            <a:r>
              <a:rPr lang="en-US" dirty="0" smtClean="0"/>
              <a:t>Use a vacuum cleaner with a high efficiency particulate air (HEPA) filter.</a:t>
            </a:r>
          </a:p>
          <a:p>
            <a:r>
              <a:rPr lang="en-US" dirty="0" smtClean="0"/>
              <a:t>Use microfiber mops and cloths.</a:t>
            </a:r>
          </a:p>
          <a:p>
            <a:r>
              <a:rPr lang="en-US" dirty="0" smtClean="0"/>
              <a:t>Place floor mats at your building’s entryways.</a:t>
            </a:r>
          </a:p>
          <a:p>
            <a:r>
              <a:rPr lang="en-US" dirty="0" smtClean="0"/>
              <a:t>Decrease clutter to make cleaning easier.</a:t>
            </a:r>
          </a:p>
          <a:p>
            <a:endParaRPr lang="en-US" dirty="0"/>
          </a:p>
        </p:txBody>
      </p:sp>
    </p:spTree>
    <p:custDataLst>
      <p:tags r:id="rId1"/>
    </p:custDataLst>
    <p:extLst>
      <p:ext uri="{BB962C8B-B14F-4D97-AF65-F5344CB8AC3E}">
        <p14:creationId xmlns:p14="http://schemas.microsoft.com/office/powerpoint/2010/main" val="11035774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0" scaled="1"/>
            <a:tileRect/>
          </a:gradFill>
        </p:spPr>
        <p:txBody>
          <a:bodyPr>
            <a:normAutofit fontScale="90000"/>
          </a:bodyPr>
          <a:lstStyle/>
          <a:p>
            <a:r>
              <a:rPr lang="en-US" dirty="0" smtClean="0"/>
              <a:t>Green Cleaning Practices (continued)</a:t>
            </a:r>
            <a:endParaRPr lang="en-US" dirty="0"/>
          </a:p>
        </p:txBody>
      </p:sp>
      <p:sp>
        <p:nvSpPr>
          <p:cNvPr id="3" name="Content Placeholder 2"/>
          <p:cNvSpPr>
            <a:spLocks noGrp="1"/>
          </p:cNvSpPr>
          <p:nvPr>
            <p:ph idx="1"/>
          </p:nvPr>
        </p:nvSpPr>
        <p:spPr/>
        <p:txBody>
          <a:bodyPr>
            <a:normAutofit/>
          </a:bodyPr>
          <a:lstStyle/>
          <a:p>
            <a:r>
              <a:rPr lang="en-US" dirty="0" smtClean="0"/>
              <a:t>Encourage frequent hand washing with gentle soap and running water.</a:t>
            </a:r>
          </a:p>
          <a:p>
            <a:r>
              <a:rPr lang="en-US" dirty="0" smtClean="0"/>
              <a:t>Provide ventilation by opening windows. </a:t>
            </a:r>
          </a:p>
          <a:p>
            <a:r>
              <a:rPr lang="en-US" dirty="0" smtClean="0"/>
              <a:t>Change your heating/cooling system filters regularly.</a:t>
            </a:r>
          </a:p>
          <a:p>
            <a:r>
              <a:rPr lang="en-US" dirty="0" smtClean="0"/>
              <a:t>Choose cleaning products that are less toxic.</a:t>
            </a:r>
          </a:p>
          <a:p>
            <a:endParaRPr lang="en-US" dirty="0"/>
          </a:p>
        </p:txBody>
      </p:sp>
    </p:spTree>
    <p:custDataLst>
      <p:tags r:id="rId1"/>
    </p:custDataLst>
    <p:extLst>
      <p:ext uri="{BB962C8B-B14F-4D97-AF65-F5344CB8AC3E}">
        <p14:creationId xmlns:p14="http://schemas.microsoft.com/office/powerpoint/2010/main" val="4748449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0" scaled="1"/>
            <a:tileRect/>
          </a:gradFill>
        </p:spPr>
        <p:txBody>
          <a:bodyPr>
            <a:normAutofit fontScale="90000"/>
          </a:bodyPr>
          <a:lstStyle/>
          <a:p>
            <a:r>
              <a:rPr lang="en-US" dirty="0" smtClean="0"/>
              <a:t>Choosing Safer </a:t>
            </a:r>
            <a:r>
              <a:rPr lang="en-US" dirty="0"/>
              <a:t>Cleaning Products </a:t>
            </a:r>
          </a:p>
        </p:txBody>
      </p:sp>
      <p:sp>
        <p:nvSpPr>
          <p:cNvPr id="3" name="Content Placeholder 2"/>
          <p:cNvSpPr>
            <a:spLocks noGrp="1"/>
          </p:cNvSpPr>
          <p:nvPr>
            <p:ph idx="1"/>
          </p:nvPr>
        </p:nvSpPr>
        <p:spPr/>
        <p:txBody>
          <a:bodyPr/>
          <a:lstStyle/>
          <a:p>
            <a:r>
              <a:rPr lang="en-US" sz="2800" dirty="0"/>
              <a:t>Many cleaning products contain toxic chemicals and have harmful fumes.</a:t>
            </a:r>
          </a:p>
          <a:p>
            <a:r>
              <a:rPr lang="en-US" sz="2800" dirty="0"/>
              <a:t>Choose low-toxicity products that have been certified by a third party like Green Seal™,  EcoLogo™ , or EPA’s Safer Choice</a:t>
            </a:r>
          </a:p>
          <a:p>
            <a:endParaRPr lang="en-US" dirty="0" smtClean="0"/>
          </a:p>
        </p:txBody>
      </p:sp>
      <p:sp>
        <p:nvSpPr>
          <p:cNvPr id="4" name="AutoShape 6" descr="Image result for safer choice image"/>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9" tIns="45714" rIns="91429" bIns="45714" numCol="1" anchor="t" anchorCtr="0" compatLnSpc="1">
            <a:prstTxWarp prst="textNoShape">
              <a:avLst/>
            </a:prstTxWarp>
          </a:bodyPr>
          <a:lstStyle/>
          <a:p>
            <a:endParaRPr lang="en-US" dirty="0"/>
          </a:p>
        </p:txBody>
      </p:sp>
      <p:sp>
        <p:nvSpPr>
          <p:cNvPr id="5" name="AutoShape 8" descr="Image result for safer choice image"/>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9" tIns="45714" rIns="91429" bIns="45714" numCol="1" anchor="t" anchorCtr="0" compatLnSpc="1">
            <a:prstTxWarp prst="textNoShape">
              <a:avLst/>
            </a:prstTxWarp>
          </a:bodyPr>
          <a:lstStyle/>
          <a:p>
            <a:endParaRPr lang="en-US" dirty="0"/>
          </a:p>
        </p:txBody>
      </p:sp>
      <p:grpSp>
        <p:nvGrpSpPr>
          <p:cNvPr id="6" name="Group 5"/>
          <p:cNvGrpSpPr/>
          <p:nvPr/>
        </p:nvGrpSpPr>
        <p:grpSpPr>
          <a:xfrm>
            <a:off x="873470" y="4079111"/>
            <a:ext cx="6808337" cy="1881576"/>
            <a:chOff x="873469" y="4079111"/>
            <a:chExt cx="6808337" cy="1881576"/>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469" y="4079111"/>
              <a:ext cx="18573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Image result for EcoLogo imag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8416" y="4127124"/>
              <a:ext cx="1334917" cy="1833563"/>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SaferChoice Label.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099" y="4109506"/>
              <a:ext cx="954707" cy="179658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50290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3982"/>
            <a:ext cx="8229600" cy="1143000"/>
          </a:xfrm>
        </p:spPr>
        <p:txBody>
          <a:bodyPr>
            <a:normAutofit fontScale="90000"/>
          </a:bodyPr>
          <a:lstStyle/>
          <a:p>
            <a:r>
              <a:rPr lang="en-US" i="1" dirty="0" smtClean="0">
                <a:latin typeface="Arial" panose="020B0604020202020204" pitchFamily="34" charset="0"/>
                <a:cs typeface="Arial" panose="020B0604020202020204" pitchFamily="34" charset="0"/>
              </a:rPr>
              <a:t>What </a:t>
            </a:r>
            <a:r>
              <a:rPr lang="en-US" i="1" dirty="0">
                <a:latin typeface="Arial" panose="020B0604020202020204" pitchFamily="34" charset="0"/>
                <a:cs typeface="Arial" panose="020B0604020202020204" pitchFamily="34" charset="0"/>
              </a:rPr>
              <a:t>infectious illnesses would you expect to see in your child care program?</a:t>
            </a:r>
            <a:br>
              <a:rPr lang="en-US" i="1" dirty="0">
                <a:latin typeface="Arial" panose="020B0604020202020204" pitchFamily="34" charset="0"/>
                <a:cs typeface="Arial" panose="020B0604020202020204" pitchFamily="34" charset="0"/>
              </a:rPr>
            </a:br>
            <a:endParaRPr lang="en-US" dirty="0"/>
          </a:p>
        </p:txBody>
      </p:sp>
    </p:spTree>
    <p:custDataLst>
      <p:tags r:id="rId1"/>
    </p:custDataLst>
    <p:extLst>
      <p:ext uri="{BB962C8B-B14F-4D97-AF65-F5344CB8AC3E}">
        <p14:creationId xmlns:p14="http://schemas.microsoft.com/office/powerpoint/2010/main" val="4452794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72BC">
                  <a:tint val="66000"/>
                  <a:satMod val="160000"/>
                </a:srgbClr>
              </a:gs>
              <a:gs pos="50000">
                <a:srgbClr val="0072BC">
                  <a:tint val="44500"/>
                  <a:satMod val="160000"/>
                </a:srgbClr>
              </a:gs>
              <a:gs pos="100000">
                <a:srgbClr val="0072BC">
                  <a:tint val="23500"/>
                  <a:satMod val="160000"/>
                </a:srgbClr>
              </a:gs>
            </a:gsLst>
            <a:lin ang="16200000" scaled="1"/>
            <a:tileRect/>
          </a:gradFill>
        </p:spPr>
        <p:txBody>
          <a:bodyPr>
            <a:normAutofit fontScale="90000"/>
          </a:bodyPr>
          <a:lstStyle/>
          <a:p>
            <a:r>
              <a:rPr lang="en-US" dirty="0" smtClean="0"/>
              <a:t>Using Bleach to </a:t>
            </a:r>
            <a:br>
              <a:rPr lang="en-US" dirty="0" smtClean="0"/>
            </a:br>
            <a:r>
              <a:rPr lang="en-US" dirty="0" smtClean="0"/>
              <a:t>Sanitize and Disinfect</a:t>
            </a:r>
            <a:endParaRPr lang="en-US" dirty="0"/>
          </a:p>
        </p:txBody>
      </p:sp>
      <p:sp>
        <p:nvSpPr>
          <p:cNvPr id="3" name="Content Placeholder 2"/>
          <p:cNvSpPr>
            <a:spLocks noGrp="1"/>
          </p:cNvSpPr>
          <p:nvPr>
            <p:ph idx="1"/>
          </p:nvPr>
        </p:nvSpPr>
        <p:spPr/>
        <p:txBody>
          <a:bodyPr/>
          <a:lstStyle/>
          <a:p>
            <a:pPr marL="0" indent="0">
              <a:buNone/>
            </a:pPr>
            <a:r>
              <a:rPr lang="en-US" dirty="0" smtClean="0"/>
              <a:t>Pros: low cost, effective (if used correctly), and</a:t>
            </a:r>
          </a:p>
          <a:p>
            <a:pPr marL="0" indent="0">
              <a:buNone/>
            </a:pPr>
            <a:r>
              <a:rPr lang="en-US" dirty="0"/>
              <a:t>r</a:t>
            </a:r>
            <a:r>
              <a:rPr lang="en-US" dirty="0" smtClean="0"/>
              <a:t>eadily available.</a:t>
            </a:r>
          </a:p>
          <a:p>
            <a:pPr marL="0" indent="0">
              <a:buNone/>
            </a:pPr>
            <a:endParaRPr lang="en-US" dirty="0"/>
          </a:p>
          <a:p>
            <a:pPr marL="0" indent="0">
              <a:buNone/>
            </a:pPr>
            <a:r>
              <a:rPr lang="en-US" dirty="0" smtClean="0"/>
              <a:t>Cons: corrosive, harmful fumes (can trigger an asthma attack), has to be freshly mixed each day, can ruin clothing.</a:t>
            </a:r>
          </a:p>
        </p:txBody>
      </p:sp>
    </p:spTree>
    <p:custDataLst>
      <p:tags r:id="rId1"/>
    </p:custDataLst>
    <p:extLst>
      <p:ext uri="{BB962C8B-B14F-4D97-AF65-F5344CB8AC3E}">
        <p14:creationId xmlns:p14="http://schemas.microsoft.com/office/powerpoint/2010/main" val="17789529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Choose </a:t>
            </a:r>
            <a:r>
              <a:rPr lang="en-US" dirty="0"/>
              <a:t>S</a:t>
            </a:r>
            <a:r>
              <a:rPr lang="en-US" dirty="0" smtClean="0"/>
              <a:t>afer </a:t>
            </a:r>
            <a:r>
              <a:rPr lang="en-US" dirty="0"/>
              <a:t>P</a:t>
            </a:r>
            <a:r>
              <a:rPr lang="en-US" dirty="0" smtClean="0"/>
              <a:t>roducts for </a:t>
            </a:r>
            <a:br>
              <a:rPr lang="en-US" dirty="0" smtClean="0"/>
            </a:br>
            <a:r>
              <a:rPr lang="en-US" dirty="0" smtClean="0"/>
              <a:t>Sanitizing and Disinfecting</a:t>
            </a:r>
            <a:endParaRPr lang="en-US" dirty="0"/>
          </a:p>
        </p:txBody>
      </p:sp>
      <p:sp>
        <p:nvSpPr>
          <p:cNvPr id="3" name="Content Placeholder 2"/>
          <p:cNvSpPr>
            <a:spLocks noGrp="1"/>
          </p:cNvSpPr>
          <p:nvPr>
            <p:ph sz="half" idx="1"/>
          </p:nvPr>
        </p:nvSpPr>
        <p:spPr/>
        <p:txBody>
          <a:bodyPr>
            <a:normAutofit fontScale="92500" lnSpcReduction="20000"/>
          </a:bodyPr>
          <a:lstStyle/>
          <a:p>
            <a:pPr marL="0" indent="0">
              <a:buNone/>
            </a:pPr>
            <a:r>
              <a:rPr lang="en-US" dirty="0" smtClean="0"/>
              <a:t>Design for the Environment (EPA) Pilot Program </a:t>
            </a:r>
          </a:p>
          <a:p>
            <a:pPr marL="0" indent="0">
              <a:buNone/>
            </a:pPr>
            <a:r>
              <a:rPr lang="en-US" dirty="0"/>
              <a:t>s</a:t>
            </a:r>
            <a:r>
              <a:rPr lang="en-US" dirty="0" smtClean="0"/>
              <a:t>ets standards for ingredients and evaluates anti-microbial products as safer for human health and the environment. For a list of safer products:</a:t>
            </a:r>
          </a:p>
          <a:p>
            <a:pPr marL="0" indent="0">
              <a:buNone/>
            </a:pPr>
            <a:r>
              <a:rPr lang="en-US" dirty="0">
                <a:hlinkClick r:id="rId4"/>
              </a:rPr>
              <a:t>https://</a:t>
            </a:r>
            <a:r>
              <a:rPr lang="en-US" dirty="0" smtClean="0">
                <a:hlinkClick r:id="rId4"/>
              </a:rPr>
              <a:t>www.epa.gov/pesticide-labels/design-environment-antimicrobial-pesticide-pilot-project-moving-toward-green-end</a:t>
            </a:r>
            <a:endParaRPr lang="en-US" dirty="0" smtClean="0"/>
          </a:p>
          <a:p>
            <a:pPr marL="0" indent="0">
              <a:buNone/>
            </a:pP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605001026"/>
              </p:ext>
            </p:extLst>
          </p:nvPr>
        </p:nvGraphicFramePr>
        <p:xfrm>
          <a:off x="4953000" y="1564819"/>
          <a:ext cx="3009900" cy="4379931"/>
        </p:xfrm>
        <a:graphic>
          <a:graphicData uri="http://schemas.openxmlformats.org/drawingml/2006/table">
            <a:tbl>
              <a:tblPr/>
              <a:tblGrid>
                <a:gridCol w="3009900">
                  <a:extLst>
                    <a:ext uri="{9D8B030D-6E8A-4147-A177-3AD203B41FA5}">
                      <a16:colId xmlns:a16="http://schemas.microsoft.com/office/drawing/2014/main" val="20000"/>
                    </a:ext>
                  </a:extLst>
                </a:gridCol>
              </a:tblGrid>
              <a:tr h="547816">
                <a:tc>
                  <a:txBody>
                    <a:bodyPr/>
                    <a:lstStyle/>
                    <a:p>
                      <a:r>
                        <a:rPr lang="en-US" sz="2000" b="1" dirty="0" smtClean="0"/>
                        <a:t>Safer</a:t>
                      </a:r>
                      <a:r>
                        <a:rPr lang="en-US" sz="2000" b="1" baseline="0" dirty="0" smtClean="0"/>
                        <a:t> A</a:t>
                      </a:r>
                      <a:r>
                        <a:rPr lang="en-US" sz="2000" b="1" dirty="0" smtClean="0"/>
                        <a:t>ctive Ingredients:</a:t>
                      </a:r>
                      <a:endParaRPr lang="en-US" sz="2000" b="1" dirty="0"/>
                    </a:p>
                  </a:txBody>
                  <a:tcPr marL="44873" marR="44873" marT="22437" marB="22437" anchor="ctr">
                    <a:lnL>
                      <a:noFill/>
                    </a:lnL>
                    <a:lnR>
                      <a:noFill/>
                    </a:lnR>
                    <a:lnT>
                      <a:noFill/>
                    </a:lnT>
                    <a:lnB>
                      <a:noFill/>
                    </a:lnB>
                  </a:tcPr>
                </a:tc>
                <a:extLst>
                  <a:ext uri="{0D108BD9-81ED-4DB2-BD59-A6C34878D82A}">
                    <a16:rowId xmlns:a16="http://schemas.microsoft.com/office/drawing/2014/main" val="10000"/>
                  </a:ext>
                </a:extLst>
              </a:tr>
              <a:tr h="547445">
                <a:tc>
                  <a:txBody>
                    <a:bodyPr/>
                    <a:lstStyle/>
                    <a:p>
                      <a:r>
                        <a:rPr lang="en-US" sz="2000" dirty="0"/>
                        <a:t>Citric acid</a:t>
                      </a:r>
                    </a:p>
                  </a:txBody>
                  <a:tcPr marL="44873" marR="44873" marT="22437" marB="22437" anchor="ctr">
                    <a:lnL>
                      <a:noFill/>
                    </a:lnL>
                    <a:lnR>
                      <a:noFill/>
                    </a:lnR>
                    <a:lnT>
                      <a:noFill/>
                    </a:lnT>
                    <a:lnB>
                      <a:noFill/>
                    </a:lnB>
                  </a:tcPr>
                </a:tc>
                <a:extLst>
                  <a:ext uri="{0D108BD9-81ED-4DB2-BD59-A6C34878D82A}">
                    <a16:rowId xmlns:a16="http://schemas.microsoft.com/office/drawing/2014/main" val="10001"/>
                  </a:ext>
                </a:extLst>
              </a:tr>
              <a:tr h="547445">
                <a:tc>
                  <a:txBody>
                    <a:bodyPr/>
                    <a:lstStyle/>
                    <a:p>
                      <a:r>
                        <a:rPr lang="en-US" sz="2000" dirty="0"/>
                        <a:t>Hydrogen peroxide</a:t>
                      </a:r>
                    </a:p>
                  </a:txBody>
                  <a:tcPr marL="44873" marR="44873" marT="22437" marB="22437" anchor="ctr">
                    <a:lnL>
                      <a:noFill/>
                    </a:lnL>
                    <a:lnR>
                      <a:noFill/>
                    </a:lnR>
                    <a:lnT>
                      <a:noFill/>
                    </a:lnT>
                    <a:lnB>
                      <a:noFill/>
                    </a:lnB>
                  </a:tcPr>
                </a:tc>
                <a:extLst>
                  <a:ext uri="{0D108BD9-81ED-4DB2-BD59-A6C34878D82A}">
                    <a16:rowId xmlns:a16="http://schemas.microsoft.com/office/drawing/2014/main" val="10002"/>
                  </a:ext>
                </a:extLst>
              </a:tr>
              <a:tr h="547445">
                <a:tc>
                  <a:txBody>
                    <a:bodyPr/>
                    <a:lstStyle/>
                    <a:p>
                      <a:r>
                        <a:rPr lang="en-US" sz="2000" dirty="0"/>
                        <a:t>L-lactic acid</a:t>
                      </a:r>
                    </a:p>
                  </a:txBody>
                  <a:tcPr marL="44873" marR="44873" marT="22437" marB="22437" anchor="ctr">
                    <a:lnL>
                      <a:noFill/>
                    </a:lnL>
                    <a:lnR>
                      <a:noFill/>
                    </a:lnR>
                    <a:lnT>
                      <a:noFill/>
                    </a:lnT>
                    <a:lnB>
                      <a:noFill/>
                    </a:lnB>
                  </a:tcPr>
                </a:tc>
                <a:extLst>
                  <a:ext uri="{0D108BD9-81ED-4DB2-BD59-A6C34878D82A}">
                    <a16:rowId xmlns:a16="http://schemas.microsoft.com/office/drawing/2014/main" val="10003"/>
                  </a:ext>
                </a:extLst>
              </a:tr>
              <a:tr h="547445">
                <a:tc>
                  <a:txBody>
                    <a:bodyPr/>
                    <a:lstStyle/>
                    <a:p>
                      <a:r>
                        <a:rPr lang="en-US" sz="2000" dirty="0"/>
                        <a:t>Ethanol</a:t>
                      </a:r>
                    </a:p>
                  </a:txBody>
                  <a:tcPr marL="44873" marR="44873" marT="22437" marB="22437" anchor="ctr">
                    <a:lnL>
                      <a:noFill/>
                    </a:lnL>
                    <a:lnR>
                      <a:noFill/>
                    </a:lnR>
                    <a:lnT>
                      <a:noFill/>
                    </a:lnT>
                    <a:lnB>
                      <a:noFill/>
                    </a:lnB>
                  </a:tcPr>
                </a:tc>
                <a:extLst>
                  <a:ext uri="{0D108BD9-81ED-4DB2-BD59-A6C34878D82A}">
                    <a16:rowId xmlns:a16="http://schemas.microsoft.com/office/drawing/2014/main" val="10004"/>
                  </a:ext>
                </a:extLst>
              </a:tr>
              <a:tr h="547445">
                <a:tc>
                  <a:txBody>
                    <a:bodyPr/>
                    <a:lstStyle/>
                    <a:p>
                      <a:r>
                        <a:rPr lang="en-US" sz="2000" dirty="0"/>
                        <a:t>Isopropanol</a:t>
                      </a:r>
                    </a:p>
                  </a:txBody>
                  <a:tcPr marL="44873" marR="44873" marT="22437" marB="22437" anchor="ctr">
                    <a:lnL>
                      <a:noFill/>
                    </a:lnL>
                    <a:lnR>
                      <a:noFill/>
                    </a:lnR>
                    <a:lnT>
                      <a:noFill/>
                    </a:lnT>
                    <a:lnB>
                      <a:noFill/>
                    </a:lnB>
                  </a:tcPr>
                </a:tc>
                <a:extLst>
                  <a:ext uri="{0D108BD9-81ED-4DB2-BD59-A6C34878D82A}">
                    <a16:rowId xmlns:a16="http://schemas.microsoft.com/office/drawing/2014/main" val="10005"/>
                  </a:ext>
                </a:extLst>
              </a:tr>
              <a:tr h="547445">
                <a:tc>
                  <a:txBody>
                    <a:bodyPr/>
                    <a:lstStyle/>
                    <a:p>
                      <a:r>
                        <a:rPr lang="en-US" sz="2000" u="none" dirty="0" smtClean="0">
                          <a:solidFill>
                            <a:srgbClr val="00347D"/>
                          </a:solidFill>
                        </a:rPr>
                        <a:t>Peroxyacetic</a:t>
                      </a:r>
                      <a:r>
                        <a:rPr lang="en-US" sz="2000" u="none" baseline="0" dirty="0" smtClean="0">
                          <a:solidFill>
                            <a:srgbClr val="00347D"/>
                          </a:solidFill>
                        </a:rPr>
                        <a:t> acid</a:t>
                      </a:r>
                      <a:endParaRPr lang="en-US" sz="2000" u="none" dirty="0">
                        <a:solidFill>
                          <a:srgbClr val="00347D"/>
                        </a:solidFill>
                      </a:endParaRPr>
                    </a:p>
                  </a:txBody>
                  <a:tcPr marL="44873" marR="44873" marT="22437" marB="22437" anchor="ctr">
                    <a:lnL>
                      <a:noFill/>
                    </a:lnL>
                    <a:lnR>
                      <a:noFill/>
                    </a:lnR>
                    <a:lnT>
                      <a:noFill/>
                    </a:lnT>
                    <a:lnB>
                      <a:noFill/>
                    </a:lnB>
                  </a:tcPr>
                </a:tc>
                <a:extLst>
                  <a:ext uri="{0D108BD9-81ED-4DB2-BD59-A6C34878D82A}">
                    <a16:rowId xmlns:a16="http://schemas.microsoft.com/office/drawing/2014/main" val="10006"/>
                  </a:ext>
                </a:extLst>
              </a:tr>
              <a:tr h="547445">
                <a:tc>
                  <a:txBody>
                    <a:bodyPr/>
                    <a:lstStyle/>
                    <a:p>
                      <a:r>
                        <a:rPr lang="en-US" sz="2000" dirty="0"/>
                        <a:t>Sodium Bisulfate</a:t>
                      </a:r>
                    </a:p>
                  </a:txBody>
                  <a:tcPr marL="44873" marR="44873" marT="22437" marB="22437" anchor="ctr">
                    <a:lnL>
                      <a:noFill/>
                    </a:lnL>
                    <a:lnR>
                      <a:noFill/>
                    </a:lnR>
                    <a:lnT>
                      <a:noFill/>
                    </a:lnT>
                    <a:lnB>
                      <a:noFill/>
                    </a:lnB>
                  </a:tcP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10484299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a:t>
            </a:r>
            <a:endParaRPr lang="en-US" dirty="0"/>
          </a:p>
        </p:txBody>
      </p:sp>
      <p:sp>
        <p:nvSpPr>
          <p:cNvPr id="3" name="Content Placeholder 2"/>
          <p:cNvSpPr>
            <a:spLocks noGrp="1"/>
          </p:cNvSpPr>
          <p:nvPr>
            <p:ph idx="1"/>
          </p:nvPr>
        </p:nvSpPr>
        <p:spPr/>
        <p:txBody>
          <a:bodyPr/>
          <a:lstStyle/>
          <a:p>
            <a:r>
              <a:rPr lang="en-US" dirty="0" smtClean="0"/>
              <a:t>Clean surface: use soap and rinse with water.</a:t>
            </a:r>
          </a:p>
          <a:p>
            <a:r>
              <a:rPr lang="en-US" dirty="0" smtClean="0"/>
              <a:t>Apply sanitizer or disinfectant.</a:t>
            </a:r>
          </a:p>
          <a:p>
            <a:r>
              <a:rPr lang="en-US" dirty="0" smtClean="0"/>
              <a:t>Allow to stand for required time (per label instruction).</a:t>
            </a:r>
          </a:p>
          <a:p>
            <a:r>
              <a:rPr lang="en-US" dirty="0" smtClean="0"/>
              <a:t>Do not use sanitizers or disinfectants with children nearby.</a:t>
            </a:r>
          </a:p>
          <a:p>
            <a:r>
              <a:rPr lang="en-US" dirty="0" smtClean="0"/>
              <a:t>Provide ventilation.</a:t>
            </a:r>
            <a:endParaRPr lang="en-US" dirty="0"/>
          </a:p>
        </p:txBody>
      </p:sp>
    </p:spTree>
    <p:custDataLst>
      <p:tags r:id="rId1"/>
    </p:custDataLst>
    <p:extLst>
      <p:ext uri="{BB962C8B-B14F-4D97-AF65-F5344CB8AC3E}">
        <p14:creationId xmlns:p14="http://schemas.microsoft.com/office/powerpoint/2010/main" val="18633710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Disposal of Garbage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 </a:t>
            </a:r>
          </a:p>
          <a:p>
            <a:pPr lvl="0"/>
            <a:r>
              <a:rPr lang="en-US" dirty="0"/>
              <a:t>Use </a:t>
            </a:r>
            <a:r>
              <a:rPr lang="en-US" dirty="0" smtClean="0"/>
              <a:t>garbage containers with </a:t>
            </a:r>
            <a:r>
              <a:rPr lang="en-US" dirty="0"/>
              <a:t>a foot </a:t>
            </a:r>
            <a:r>
              <a:rPr lang="en-US" dirty="0" smtClean="0"/>
              <a:t>pedal, especially for </a:t>
            </a:r>
            <a:r>
              <a:rPr lang="en-US" dirty="0"/>
              <a:t>diaper disposal</a:t>
            </a:r>
            <a:r>
              <a:rPr lang="en-US" dirty="0" smtClean="0"/>
              <a:t>.</a:t>
            </a:r>
          </a:p>
          <a:p>
            <a:pPr lvl="0"/>
            <a:r>
              <a:rPr lang="en-US" dirty="0" smtClean="0"/>
              <a:t>Put </a:t>
            </a:r>
            <a:r>
              <a:rPr lang="en-US" dirty="0"/>
              <a:t>the containers within reach of the diaper changing area, hand washing sink, and food preparation area</a:t>
            </a:r>
            <a:r>
              <a:rPr lang="en-US" dirty="0" smtClean="0"/>
              <a:t>.</a:t>
            </a:r>
          </a:p>
          <a:p>
            <a:r>
              <a:rPr lang="en-US" dirty="0" smtClean="0"/>
              <a:t>Clean and disinfect diaper containers at the end of the day.</a:t>
            </a:r>
          </a:p>
          <a:p>
            <a:pPr lvl="0"/>
            <a:r>
              <a:rPr lang="en-US" dirty="0"/>
              <a:t>Use a plastic bag to line garbage </a:t>
            </a:r>
            <a:r>
              <a:rPr lang="en-US" dirty="0" smtClean="0"/>
              <a:t>containers.</a:t>
            </a:r>
            <a:endParaRPr lang="en-US" dirty="0"/>
          </a:p>
          <a:p>
            <a:pPr lvl="0"/>
            <a:r>
              <a:rPr lang="en-US" dirty="0" smtClean="0"/>
              <a:t>Make </a:t>
            </a:r>
            <a:r>
              <a:rPr lang="en-US" dirty="0"/>
              <a:t>sure </a:t>
            </a:r>
            <a:r>
              <a:rPr lang="en-US" dirty="0" smtClean="0"/>
              <a:t>infants </a:t>
            </a:r>
            <a:r>
              <a:rPr lang="en-US" dirty="0"/>
              <a:t>and toddlers cannot knock over or reach into the containers</a:t>
            </a:r>
            <a:r>
              <a:rPr lang="en-US" dirty="0" smtClean="0"/>
              <a:t>.</a:t>
            </a:r>
          </a:p>
          <a:p>
            <a:r>
              <a:rPr lang="en-US" dirty="0"/>
              <a:t>Empty indoor garbage containers daily</a:t>
            </a:r>
            <a:r>
              <a:rPr lang="en-US" dirty="0" smtClean="0"/>
              <a:t>.</a:t>
            </a:r>
          </a:p>
          <a:p>
            <a:r>
              <a:rPr lang="en-US" dirty="0" smtClean="0"/>
              <a:t>Use water-proof and rodent-proof containers</a:t>
            </a:r>
          </a:p>
          <a:p>
            <a:pPr marL="0" indent="0">
              <a:buNone/>
            </a:pPr>
            <a:r>
              <a:rPr lang="en-US" dirty="0"/>
              <a:t> </a:t>
            </a:r>
            <a:r>
              <a:rPr lang="en-US" dirty="0" smtClean="0"/>
              <a:t>   with tight fitting lids to collect garbage outdoors.</a:t>
            </a:r>
          </a:p>
          <a:p>
            <a:pPr lvl="0"/>
            <a:endParaRPr lang="en-US" dirty="0"/>
          </a:p>
          <a:p>
            <a:endParaRPr lang="en-US" dirty="0"/>
          </a:p>
        </p:txBody>
      </p:sp>
      <p:pic>
        <p:nvPicPr>
          <p:cNvPr id="4" name="image9.png"/>
          <p:cNvPicPr/>
          <p:nvPr/>
        </p:nvPicPr>
        <p:blipFill rotWithShape="1">
          <a:blip r:embed="rId4" cstate="print"/>
          <a:srcRect l="71395" t="3373" b="40627"/>
          <a:stretch/>
        </p:blipFill>
        <p:spPr bwMode="auto">
          <a:xfrm>
            <a:off x="7340252" y="4695323"/>
            <a:ext cx="1803748" cy="1692949"/>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037759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Disposal of Garbage</a:t>
            </a:r>
            <a:endParaRPr lang="en-US" dirty="0"/>
          </a:p>
        </p:txBody>
      </p:sp>
      <p:sp>
        <p:nvSpPr>
          <p:cNvPr id="3" name="Content Placeholder 2"/>
          <p:cNvSpPr>
            <a:spLocks noGrp="1"/>
          </p:cNvSpPr>
          <p:nvPr>
            <p:ph idx="1"/>
          </p:nvPr>
        </p:nvSpPr>
        <p:spPr/>
        <p:txBody>
          <a:bodyPr/>
          <a:lstStyle/>
          <a:p>
            <a:pPr marL="0" indent="0">
              <a:buNone/>
            </a:pPr>
            <a:r>
              <a:rPr lang="en-US" dirty="0"/>
              <a:t>Proper storage and disposal of </a:t>
            </a:r>
            <a:r>
              <a:rPr lang="en-US" dirty="0" smtClean="0"/>
              <a:t>garbage:</a:t>
            </a:r>
          </a:p>
          <a:p>
            <a:r>
              <a:rPr lang="en-US" dirty="0" smtClean="0"/>
              <a:t>prevents </a:t>
            </a:r>
            <a:r>
              <a:rPr lang="en-US" dirty="0"/>
              <a:t>the spread of disease, </a:t>
            </a:r>
            <a:endParaRPr lang="en-US" dirty="0" smtClean="0"/>
          </a:p>
          <a:p>
            <a:r>
              <a:rPr lang="en-US" dirty="0" smtClean="0"/>
              <a:t>contains </a:t>
            </a:r>
            <a:r>
              <a:rPr lang="en-US" dirty="0"/>
              <a:t>unpleasant </a:t>
            </a:r>
            <a:r>
              <a:rPr lang="en-US" dirty="0" smtClean="0"/>
              <a:t>odors, </a:t>
            </a:r>
          </a:p>
          <a:p>
            <a:r>
              <a:rPr lang="en-US" dirty="0"/>
              <a:t>p</a:t>
            </a:r>
            <a:r>
              <a:rPr lang="en-US" dirty="0" smtClean="0"/>
              <a:t>revents pest problems.</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566" y="3394553"/>
            <a:ext cx="3677435" cy="2901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683581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6840"/>
          </a:xfrm>
          <a:solidFill>
            <a:srgbClr val="8DC67D"/>
          </a:solidFill>
        </p:spPr>
        <p:txBody>
          <a:bodyPr/>
          <a:lstStyle/>
          <a:p>
            <a:r>
              <a:rPr lang="en-US" dirty="0" smtClean="0"/>
              <a:t>The Diapering Station</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solidFill>
                  <a:srgbClr val="D90F81"/>
                </a:solidFill>
              </a:rPr>
              <a:t>Set up a diapering station </a:t>
            </a:r>
            <a:r>
              <a:rPr lang="en-US" dirty="0" smtClean="0"/>
              <a:t>in an area away from food, near a handwashing sink.</a:t>
            </a:r>
          </a:p>
          <a:p>
            <a:r>
              <a:rPr lang="en-US" b="1" dirty="0" smtClean="0">
                <a:solidFill>
                  <a:srgbClr val="D90F81"/>
                </a:solidFill>
              </a:rPr>
              <a:t>Protect your back </a:t>
            </a:r>
            <a:r>
              <a:rPr lang="en-US" dirty="0" smtClean="0"/>
              <a:t>with a changing table at a </a:t>
            </a:r>
            <a:r>
              <a:rPr lang="en-US" dirty="0"/>
              <a:t>comfortable </a:t>
            </a:r>
            <a:r>
              <a:rPr lang="en-US" dirty="0" smtClean="0"/>
              <a:t>height.</a:t>
            </a:r>
          </a:p>
          <a:p>
            <a:r>
              <a:rPr lang="en-US" b="1" dirty="0" smtClean="0">
                <a:solidFill>
                  <a:srgbClr val="D90F81"/>
                </a:solidFill>
              </a:rPr>
              <a:t>Use a clean, flat, waterproof surface/pad </a:t>
            </a:r>
            <a:r>
              <a:rPr lang="en-US" dirty="0" smtClean="0"/>
              <a:t>that is free of cracks and crevices. </a:t>
            </a:r>
            <a:r>
              <a:rPr lang="en-US" dirty="0"/>
              <a:t>Cover it with a disposable cover. </a:t>
            </a:r>
            <a:endParaRPr lang="en-US" dirty="0" smtClean="0"/>
          </a:p>
          <a:p>
            <a:r>
              <a:rPr lang="en-US" b="1" dirty="0" smtClean="0">
                <a:solidFill>
                  <a:srgbClr val="D90F81"/>
                </a:solidFill>
              </a:rPr>
              <a:t>Store creams, lotions, and cleaning supplies out of children's reach</a:t>
            </a:r>
            <a:r>
              <a:rPr lang="en-US" b="1" dirty="0">
                <a:solidFill>
                  <a:srgbClr val="D90F81"/>
                </a:solidFill>
              </a:rPr>
              <a:t>. </a:t>
            </a:r>
            <a:r>
              <a:rPr lang="en-US" dirty="0"/>
              <a:t>Baby powder is not recommended because of risks of inhaling small talc particles. </a:t>
            </a:r>
          </a:p>
          <a:p>
            <a:r>
              <a:rPr lang="en-US" b="1" dirty="0" smtClean="0">
                <a:solidFill>
                  <a:srgbClr val="D90F81"/>
                </a:solidFill>
              </a:rPr>
              <a:t>Use </a:t>
            </a:r>
            <a:r>
              <a:rPr lang="en-US" b="1" dirty="0">
                <a:solidFill>
                  <a:srgbClr val="D90F81"/>
                </a:solidFill>
              </a:rPr>
              <a:t>the </a:t>
            </a:r>
            <a:r>
              <a:rPr lang="en-US" b="1" dirty="0" smtClean="0">
                <a:solidFill>
                  <a:srgbClr val="D90F81"/>
                </a:solidFill>
              </a:rPr>
              <a:t>diapering station for diapering only.</a:t>
            </a:r>
          </a:p>
          <a:p>
            <a:endParaRPr lang="en-US" dirty="0" smtClean="0"/>
          </a:p>
          <a:p>
            <a:endParaRPr lang="en-US" dirty="0"/>
          </a:p>
        </p:txBody>
      </p:sp>
    </p:spTree>
    <p:custDataLst>
      <p:tags r:id="rId1"/>
    </p:custDataLst>
    <p:extLst>
      <p:ext uri="{BB962C8B-B14F-4D97-AF65-F5344CB8AC3E}">
        <p14:creationId xmlns:p14="http://schemas.microsoft.com/office/powerpoint/2010/main" val="4815368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6840"/>
          </a:xfrm>
          <a:solidFill>
            <a:srgbClr val="8DC67D"/>
          </a:solidFill>
        </p:spPr>
        <p:txBody>
          <a:bodyPr/>
          <a:lstStyle/>
          <a:p>
            <a:r>
              <a:rPr lang="en-US" dirty="0" smtClean="0"/>
              <a:t>Proper Diapering Procedures</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80" y="1176839"/>
            <a:ext cx="3907353" cy="5056573"/>
          </a:xfrm>
          <a:prstGeom prst="rect">
            <a:avLst/>
          </a:prstGeom>
          <a:ln>
            <a:solidFill>
              <a:srgbClr val="8DC67D"/>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733" y="1176839"/>
            <a:ext cx="3907353" cy="5056573"/>
          </a:xfrm>
          <a:prstGeom prst="rect">
            <a:avLst/>
          </a:prstGeom>
          <a:ln>
            <a:solidFill>
              <a:srgbClr val="8DC67D"/>
            </a:solidFill>
          </a:ln>
        </p:spPr>
      </p:pic>
    </p:spTree>
    <p:custDataLst>
      <p:tags r:id="rId1"/>
    </p:custDataLst>
    <p:extLst>
      <p:ext uri="{BB962C8B-B14F-4D97-AF65-F5344CB8AC3E}">
        <p14:creationId xmlns:p14="http://schemas.microsoft.com/office/powerpoint/2010/main" val="18833401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Toileting</a:t>
            </a:r>
            <a:endParaRPr lang="en-US" dirty="0"/>
          </a:p>
        </p:txBody>
      </p:sp>
      <p:pic>
        <p:nvPicPr>
          <p:cNvPr id="4" name="image33.png"/>
          <p:cNvPicPr>
            <a:picLocks noGrp="1"/>
          </p:cNvPicPr>
          <p:nvPr>
            <p:ph idx="1"/>
          </p:nvPr>
        </p:nvPicPr>
        <p:blipFill rotWithShape="1">
          <a:blip r:embed="rId4" cstate="print"/>
          <a:srcRect l="24793" t="1484"/>
          <a:stretch/>
        </p:blipFill>
        <p:spPr bwMode="auto">
          <a:xfrm>
            <a:off x="1144467" y="1600201"/>
            <a:ext cx="6855068" cy="4525963"/>
          </a:xfrm>
          <a:prstGeom prst="rect">
            <a:avLst/>
          </a:prstGeom>
          <a:ln>
            <a:solidFill>
              <a:srgbClr val="00347D"/>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455745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Food Safety</a:t>
            </a:r>
            <a:br>
              <a:rPr lang="en-US" dirty="0"/>
            </a:br>
            <a:endParaRPr lang="en-US" dirty="0"/>
          </a:p>
        </p:txBody>
      </p:sp>
      <p:sp>
        <p:nvSpPr>
          <p:cNvPr id="3" name="Content Placeholder 2"/>
          <p:cNvSpPr>
            <a:spLocks noGrp="1"/>
          </p:cNvSpPr>
          <p:nvPr>
            <p:ph idx="1"/>
          </p:nvPr>
        </p:nvSpPr>
        <p:spPr>
          <a:xfrm>
            <a:off x="457200" y="1274525"/>
            <a:ext cx="8229600" cy="4525963"/>
          </a:xfrm>
        </p:spPr>
        <p:txBody>
          <a:bodyPr>
            <a:normAutofit/>
          </a:bodyPr>
          <a:lstStyle/>
          <a:p>
            <a:pPr marL="0" indent="0">
              <a:buNone/>
            </a:pPr>
            <a:r>
              <a:rPr lang="en-US" dirty="0" smtClean="0"/>
              <a:t>How to prevent food borne illness:</a:t>
            </a:r>
          </a:p>
          <a:p>
            <a:r>
              <a:rPr lang="en-US" dirty="0" smtClean="0"/>
              <a:t>Safe food purchasing, </a:t>
            </a:r>
          </a:p>
          <a:p>
            <a:r>
              <a:rPr lang="en-US" dirty="0" smtClean="0"/>
              <a:t>Safe food storage, </a:t>
            </a:r>
          </a:p>
          <a:p>
            <a:r>
              <a:rPr lang="en-US" dirty="0"/>
              <a:t>Safe food preparation,  </a:t>
            </a:r>
            <a:endParaRPr lang="en-US" dirty="0" smtClean="0"/>
          </a:p>
          <a:p>
            <a:r>
              <a:rPr lang="en-US" dirty="0" smtClean="0"/>
              <a:t>Safe and effective cleaning and sanitizing.</a:t>
            </a:r>
            <a:endParaRPr lang="en-US" dirty="0"/>
          </a:p>
        </p:txBody>
      </p:sp>
    </p:spTree>
    <p:custDataLst>
      <p:tags r:id="rId1"/>
    </p:custDataLst>
    <p:extLst>
      <p:ext uri="{BB962C8B-B14F-4D97-AF65-F5344CB8AC3E}">
        <p14:creationId xmlns:p14="http://schemas.microsoft.com/office/powerpoint/2010/main" val="4072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94021" y="37580"/>
            <a:ext cx="5955961" cy="632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90414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Infectious Illness and Child Care</a:t>
            </a:r>
            <a:endParaRPr lang="en-US" dirty="0"/>
          </a:p>
        </p:txBody>
      </p:sp>
      <p:sp>
        <p:nvSpPr>
          <p:cNvPr id="3" name="Content Placeholder 2"/>
          <p:cNvSpPr>
            <a:spLocks noGrp="1"/>
          </p:cNvSpPr>
          <p:nvPr>
            <p:ph idx="1"/>
          </p:nvPr>
        </p:nvSpPr>
        <p:spPr/>
        <p:txBody>
          <a:bodyPr/>
          <a:lstStyle/>
          <a:p>
            <a:r>
              <a:rPr lang="en-US" dirty="0" smtClean="0">
                <a:cs typeface="Arial" panose="020B0604020202020204" pitchFamily="34" charset="0"/>
              </a:rPr>
              <a:t>Infectious illnesses spread easily among young children.</a:t>
            </a:r>
          </a:p>
          <a:p>
            <a:r>
              <a:rPr lang="en-US" dirty="0" smtClean="0">
                <a:cs typeface="Arial" panose="020B0604020202020204" pitchFamily="34" charset="0"/>
              </a:rPr>
              <a:t>Children in child care settings are at higher risk of getting an infectious disease. </a:t>
            </a:r>
          </a:p>
          <a:p>
            <a:r>
              <a:rPr lang="en-US" dirty="0" smtClean="0">
                <a:cs typeface="Arial" panose="020B0604020202020204" pitchFamily="34" charset="0"/>
              </a:rPr>
              <a:t>You can reduce the risk of spreading illness with healthy environments and healthy practices.</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3928455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7910186" cy="1162050"/>
          </a:xfrm>
        </p:spPr>
        <p:txBody>
          <a:bodyPr>
            <a:normAutofit/>
          </a:bodyPr>
          <a:lstStyle/>
          <a:p>
            <a:pPr algn="ctr"/>
            <a:r>
              <a:rPr lang="en-US" sz="3600" dirty="0"/>
              <a:t>Oral Hygiene</a:t>
            </a:r>
          </a:p>
        </p:txBody>
      </p:sp>
      <p:sp>
        <p:nvSpPr>
          <p:cNvPr id="11" name="Text Placeholder 10"/>
          <p:cNvSpPr>
            <a:spLocks noGrp="1"/>
          </p:cNvSpPr>
          <p:nvPr>
            <p:ph type="body" sz="half" idx="2"/>
          </p:nvPr>
        </p:nvSpPr>
        <p:spPr>
          <a:xfrm>
            <a:off x="1412311" y="1435100"/>
            <a:ext cx="6319381" cy="4691063"/>
          </a:xfrm>
          <a:noFill/>
          <a:ln w="76200">
            <a:solidFill>
              <a:srgbClr val="F7941E"/>
            </a:solidFill>
          </a:ln>
        </p:spPr>
        <p:txBody>
          <a:bodyPr/>
          <a:lstStyle/>
          <a:p>
            <a:endParaRPr lang="en-US" dirty="0"/>
          </a:p>
        </p:txBody>
      </p:sp>
      <p:pic>
        <p:nvPicPr>
          <p:cNvPr id="13" name="Picture Placeholder 6"/>
          <p:cNvPicPr>
            <a:picLocks noGrp="1"/>
          </p:cNvPicPr>
          <p:nvPr>
            <p:ph sz="half" idx="4294967295"/>
          </p:nvPr>
        </p:nvPicPr>
        <p:blipFill>
          <a:blip r:embed="rId4">
            <a:extLst>
              <a:ext uri="{28A0092B-C50C-407E-A947-70E740481C1C}">
                <a14:useLocalDpi xmlns:a14="http://schemas.microsoft.com/office/drawing/2010/main" val="0"/>
              </a:ext>
            </a:extLst>
          </a:blip>
          <a:stretch>
            <a:fillRect/>
          </a:stretch>
        </p:blipFill>
        <p:spPr bwMode="auto">
          <a:xfrm>
            <a:off x="2373682" y="2154477"/>
            <a:ext cx="4396636" cy="3331923"/>
          </a:xfrm>
          <a:prstGeom prst="rect">
            <a:avLst/>
          </a:prstGeom>
          <a:noFill/>
          <a:ln>
            <a:noFill/>
          </a:ln>
        </p:spPr>
      </p:pic>
    </p:spTree>
    <p:custDataLst>
      <p:tags r:id="rId1"/>
    </p:custDataLst>
    <p:extLst>
      <p:ext uri="{BB962C8B-B14F-4D97-AF65-F5344CB8AC3E}">
        <p14:creationId xmlns:p14="http://schemas.microsoft.com/office/powerpoint/2010/main" val="26678384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Tips for Preventing Dental Decay</a:t>
            </a:r>
            <a:endParaRPr lang="en-US" dirty="0"/>
          </a:p>
        </p:txBody>
      </p:sp>
      <p:sp>
        <p:nvSpPr>
          <p:cNvPr id="6" name="Content Placeholder 5"/>
          <p:cNvSpPr>
            <a:spLocks noGrp="1"/>
          </p:cNvSpPr>
          <p:nvPr>
            <p:ph idx="1"/>
          </p:nvPr>
        </p:nvSpPr>
        <p:spPr/>
        <p:txBody>
          <a:bodyPr>
            <a:normAutofit fontScale="77500" lnSpcReduction="20000"/>
          </a:bodyPr>
          <a:lstStyle/>
          <a:p>
            <a:r>
              <a:rPr lang="en-US" dirty="0" smtClean="0"/>
              <a:t>Brush teeth twice a day: after breakfast, and before bedtime at night. Use a </a:t>
            </a:r>
            <a:r>
              <a:rPr lang="en-US" dirty="0"/>
              <a:t>smear of </a:t>
            </a:r>
            <a:r>
              <a:rPr lang="en-US" dirty="0" smtClean="0"/>
              <a:t>fluoride toothpaste </a:t>
            </a:r>
            <a:r>
              <a:rPr lang="en-US" dirty="0"/>
              <a:t>the size of a grain of </a:t>
            </a:r>
            <a:r>
              <a:rPr lang="en-US" dirty="0" smtClean="0"/>
              <a:t>rice</a:t>
            </a:r>
            <a:r>
              <a:rPr lang="en-US" dirty="0"/>
              <a:t> </a:t>
            </a:r>
            <a:r>
              <a:rPr lang="en-US" dirty="0" smtClean="0"/>
              <a:t>for toddlers. </a:t>
            </a:r>
            <a:r>
              <a:rPr lang="en-US" dirty="0"/>
              <a:t>U</a:t>
            </a:r>
            <a:r>
              <a:rPr lang="en-US" dirty="0" smtClean="0"/>
              <a:t>se </a:t>
            </a:r>
            <a:r>
              <a:rPr lang="en-US" dirty="0"/>
              <a:t>a pea sized </a:t>
            </a:r>
            <a:r>
              <a:rPr lang="en-US" dirty="0" smtClean="0"/>
              <a:t>amount for preschoolers. </a:t>
            </a:r>
          </a:p>
          <a:p>
            <a:r>
              <a:rPr lang="en-US" dirty="0"/>
              <a:t>Don’t leave </a:t>
            </a:r>
            <a:r>
              <a:rPr lang="en-US" dirty="0" smtClean="0"/>
              <a:t>infants sleeping </a:t>
            </a:r>
            <a:r>
              <a:rPr lang="en-US" dirty="0"/>
              <a:t>with a bottle, and never put juice or sugary drinks in a bottle.</a:t>
            </a:r>
            <a:endParaRPr lang="en-US" dirty="0" smtClean="0"/>
          </a:p>
          <a:p>
            <a:r>
              <a:rPr lang="en-US" dirty="0" smtClean="0"/>
              <a:t>Serve healthy food. </a:t>
            </a:r>
            <a:r>
              <a:rPr lang="en-US" dirty="0"/>
              <a:t>S</a:t>
            </a:r>
            <a:r>
              <a:rPr lang="en-US" dirty="0" smtClean="0"/>
              <a:t>tay away from sugary drinks and sticky snacks.</a:t>
            </a:r>
          </a:p>
          <a:p>
            <a:r>
              <a:rPr lang="en-US" dirty="0" smtClean="0"/>
              <a:t>Encourage children to drink </a:t>
            </a:r>
            <a:r>
              <a:rPr lang="en-US" dirty="0"/>
              <a:t>plenty of water. Check if your drinking water has fluoride</a:t>
            </a:r>
            <a:r>
              <a:rPr lang="en-US" dirty="0" smtClean="0"/>
              <a:t>.</a:t>
            </a:r>
          </a:p>
          <a:p>
            <a:r>
              <a:rPr lang="en-US" dirty="0" smtClean="0"/>
              <a:t>Help families find a dental care provider in their area for regular dental check-ups starting when children get their first tooth.</a:t>
            </a:r>
          </a:p>
          <a:p>
            <a:endParaRPr lang="en-US" dirty="0" smtClean="0"/>
          </a:p>
          <a:p>
            <a:endParaRPr lang="en-US" dirty="0" smtClean="0"/>
          </a:p>
          <a:p>
            <a:endParaRPr lang="en-US" dirty="0" smtClean="0"/>
          </a:p>
        </p:txBody>
      </p:sp>
    </p:spTree>
    <p:custDataLst>
      <p:tags r:id="rId1"/>
    </p:custDataLst>
    <p:extLst>
      <p:ext uri="{BB962C8B-B14F-4D97-AF65-F5344CB8AC3E}">
        <p14:creationId xmlns:p14="http://schemas.microsoft.com/office/powerpoint/2010/main" val="34847830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13643" y="86218"/>
            <a:ext cx="4516717" cy="6110942"/>
          </a:xfrm>
          <a:ln>
            <a:solidFill>
              <a:srgbClr val="00347D"/>
            </a:solidFill>
          </a:ln>
        </p:spPr>
      </p:pic>
      <p:sp>
        <p:nvSpPr>
          <p:cNvPr id="6" name="TextBox 5"/>
          <p:cNvSpPr txBox="1"/>
          <p:nvPr/>
        </p:nvSpPr>
        <p:spPr>
          <a:xfrm>
            <a:off x="3331924" y="5830866"/>
            <a:ext cx="2655517" cy="369320"/>
          </a:xfrm>
          <a:prstGeom prst="rect">
            <a:avLst/>
          </a:prstGeom>
          <a:solidFill>
            <a:schemeClr val="bg1"/>
          </a:solidFill>
        </p:spPr>
        <p:txBody>
          <a:bodyPr wrap="square" lIns="91429" tIns="45714" rIns="91429" bIns="45714" rtlCol="0">
            <a:spAutoFit/>
          </a:bodyPr>
          <a:lstStyle/>
          <a:p>
            <a:endParaRPr lang="en-US" dirty="0"/>
          </a:p>
        </p:txBody>
      </p:sp>
    </p:spTree>
    <p:custDataLst>
      <p:tags r:id="rId1"/>
    </p:custDataLst>
    <p:extLst>
      <p:ext uri="{BB962C8B-B14F-4D97-AF65-F5344CB8AC3E}">
        <p14:creationId xmlns:p14="http://schemas.microsoft.com/office/powerpoint/2010/main" val="14864889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Indoor Air Quality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Indoor air pollutants include: bacteria, viruses, mold, dust, pet dander, pollen, and pest debris; fumes from stoves and heaters, cleaning/sanitizing/disinfecting products, perfumes, air fresheners, pesticides, art supplies, smoke, second hand and third hand smoke; VOCs from carpeting, wood finishes, new furniture, and paints.</a:t>
            </a:r>
            <a:endParaRPr lang="en-US" dirty="0"/>
          </a:p>
        </p:txBody>
      </p:sp>
    </p:spTree>
    <p:custDataLst>
      <p:tags r:id="rId1"/>
    </p:custDataLst>
    <p:extLst>
      <p:ext uri="{BB962C8B-B14F-4D97-AF65-F5344CB8AC3E}">
        <p14:creationId xmlns:p14="http://schemas.microsoft.com/office/powerpoint/2010/main" val="38018218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Outdoor Air Quality</a:t>
            </a:r>
            <a:endParaRPr lang="en-US" dirty="0"/>
          </a:p>
        </p:txBody>
      </p:sp>
      <p:pic>
        <p:nvPicPr>
          <p:cNvPr id="4" name="Content Placeholder 3" descr="http://public.media.smithsonianmag.com/legacy_blog/AQI.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51230" y="1600201"/>
            <a:ext cx="7241540" cy="4525963"/>
          </a:xfrm>
          <a:prstGeom prst="rect">
            <a:avLst/>
          </a:prstGeom>
          <a:noFill/>
          <a:ln w="38100">
            <a:solidFill>
              <a:srgbClr val="D90F81"/>
            </a:solidFill>
          </a:ln>
        </p:spPr>
      </p:pic>
    </p:spTree>
    <p:custDataLst>
      <p:tags r:id="rId1"/>
    </p:custDataLst>
    <p:extLst>
      <p:ext uri="{BB962C8B-B14F-4D97-AF65-F5344CB8AC3E}">
        <p14:creationId xmlns:p14="http://schemas.microsoft.com/office/powerpoint/2010/main" val="3841888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Water Supply</a:t>
            </a:r>
            <a:br>
              <a:rPr lang="en-US" dirty="0"/>
            </a:b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43437" y="1675356"/>
            <a:ext cx="5857128" cy="4525963"/>
          </a:xfrm>
          <a:ln w="76200">
            <a:solidFill>
              <a:srgbClr val="0072BC"/>
            </a:solidFill>
          </a:ln>
        </p:spPr>
      </p:pic>
    </p:spTree>
    <p:custDataLst>
      <p:tags r:id="rId1"/>
    </p:custDataLst>
    <p:extLst>
      <p:ext uri="{BB962C8B-B14F-4D97-AF65-F5344CB8AC3E}">
        <p14:creationId xmlns:p14="http://schemas.microsoft.com/office/powerpoint/2010/main" val="36278367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Supply</a:t>
            </a:r>
          </a:p>
        </p:txBody>
      </p:sp>
      <p:sp>
        <p:nvSpPr>
          <p:cNvPr id="3" name="Content Placeholder 2"/>
          <p:cNvSpPr>
            <a:spLocks noGrp="1"/>
          </p:cNvSpPr>
          <p:nvPr>
            <p:ph idx="1"/>
          </p:nvPr>
        </p:nvSpPr>
        <p:spPr/>
        <p:txBody>
          <a:bodyPr>
            <a:normAutofit/>
          </a:bodyPr>
          <a:lstStyle/>
          <a:p>
            <a:pPr marL="0" indent="0">
              <a:buNone/>
            </a:pPr>
            <a:r>
              <a:rPr lang="en-US" dirty="0" smtClean="0">
                <a:solidFill>
                  <a:srgbClr val="0072BC"/>
                </a:solidFill>
              </a:rPr>
              <a:t>Do you get your water </a:t>
            </a:r>
            <a:r>
              <a:rPr lang="en-US" dirty="0">
                <a:solidFill>
                  <a:srgbClr val="0072BC"/>
                </a:solidFill>
              </a:rPr>
              <a:t>from ground-water wells, springs, or surface water instead of a public water </a:t>
            </a:r>
            <a:r>
              <a:rPr lang="en-US" dirty="0" smtClean="0">
                <a:solidFill>
                  <a:srgbClr val="0072BC"/>
                </a:solidFill>
              </a:rPr>
              <a:t>system? </a:t>
            </a:r>
          </a:p>
          <a:p>
            <a:r>
              <a:rPr lang="en-US" dirty="0" smtClean="0"/>
              <a:t>If so, California </a:t>
            </a:r>
            <a:r>
              <a:rPr lang="en-US" dirty="0"/>
              <a:t>Community Care Licensing (CCL) regulations require an on-site inspection of privately-owned water sources and a laboratory </a:t>
            </a:r>
            <a:r>
              <a:rPr lang="en-US" dirty="0" smtClean="0"/>
              <a:t>report </a:t>
            </a:r>
            <a:r>
              <a:rPr lang="en-US" dirty="0"/>
              <a:t>that shows the water is safe to drink. </a:t>
            </a:r>
          </a:p>
        </p:txBody>
      </p:sp>
    </p:spTree>
    <p:custDataLst>
      <p:tags r:id="rId1"/>
    </p:custDataLst>
    <p:extLst>
      <p:ext uri="{BB962C8B-B14F-4D97-AF65-F5344CB8AC3E}">
        <p14:creationId xmlns:p14="http://schemas.microsoft.com/office/powerpoint/2010/main" val="35653773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Supply</a:t>
            </a:r>
          </a:p>
        </p:txBody>
      </p:sp>
      <p:sp>
        <p:nvSpPr>
          <p:cNvPr id="3" name="Content Placeholder 2"/>
          <p:cNvSpPr>
            <a:spLocks noGrp="1"/>
          </p:cNvSpPr>
          <p:nvPr>
            <p:ph idx="1"/>
          </p:nvPr>
        </p:nvSpPr>
        <p:spPr/>
        <p:txBody>
          <a:bodyPr>
            <a:normAutofit fontScale="85000" lnSpcReduction="20000"/>
          </a:bodyPr>
          <a:lstStyle/>
          <a:p>
            <a:pPr marL="0" indent="0">
              <a:buNone/>
            </a:pPr>
            <a:r>
              <a:rPr lang="en-US" sz="3800" dirty="0">
                <a:solidFill>
                  <a:srgbClr val="0072BC"/>
                </a:solidFill>
              </a:rPr>
              <a:t>How can water get contaminated?</a:t>
            </a:r>
          </a:p>
          <a:p>
            <a:r>
              <a:rPr lang="en-US" dirty="0" smtClean="0"/>
              <a:t>Water </a:t>
            </a:r>
            <a:r>
              <a:rPr lang="en-US" dirty="0"/>
              <a:t>treatment </a:t>
            </a:r>
            <a:r>
              <a:rPr lang="en-US" dirty="0" smtClean="0"/>
              <a:t>removes contaminants </a:t>
            </a:r>
            <a:r>
              <a:rPr lang="en-US" dirty="0"/>
              <a:t>and </a:t>
            </a:r>
            <a:r>
              <a:rPr lang="en-US" dirty="0" smtClean="0"/>
              <a:t>makes </a:t>
            </a:r>
            <a:r>
              <a:rPr lang="en-US" dirty="0"/>
              <a:t>the water less </a:t>
            </a:r>
            <a:r>
              <a:rPr lang="en-US" dirty="0" smtClean="0"/>
              <a:t>corrosive </a:t>
            </a:r>
            <a:r>
              <a:rPr lang="en-US" dirty="0"/>
              <a:t>to pipes. </a:t>
            </a:r>
            <a:r>
              <a:rPr lang="en-US" dirty="0">
                <a:solidFill>
                  <a:srgbClr val="0072BC"/>
                </a:solidFill>
              </a:rPr>
              <a:t>When water leaves a public water </a:t>
            </a:r>
            <a:r>
              <a:rPr lang="en-US" dirty="0" smtClean="0">
                <a:solidFill>
                  <a:srgbClr val="0072BC"/>
                </a:solidFill>
              </a:rPr>
              <a:t>system </a:t>
            </a:r>
            <a:r>
              <a:rPr lang="en-US" dirty="0">
                <a:solidFill>
                  <a:srgbClr val="0072BC"/>
                </a:solidFill>
              </a:rPr>
              <a:t>it is considered </a:t>
            </a:r>
            <a:r>
              <a:rPr lang="en-US" dirty="0" smtClean="0">
                <a:solidFill>
                  <a:srgbClr val="0072BC"/>
                </a:solidFill>
              </a:rPr>
              <a:t>safe to drink.</a:t>
            </a:r>
            <a:endParaRPr lang="en-US" dirty="0">
              <a:solidFill>
                <a:srgbClr val="0072BC"/>
              </a:solidFill>
            </a:endParaRPr>
          </a:p>
          <a:p>
            <a:endParaRPr lang="en-US" dirty="0" smtClean="0"/>
          </a:p>
          <a:p>
            <a:r>
              <a:rPr lang="en-US" dirty="0" smtClean="0"/>
              <a:t>Water </a:t>
            </a:r>
            <a:r>
              <a:rPr lang="en-US" dirty="0"/>
              <a:t>can be contaminated </a:t>
            </a:r>
            <a:r>
              <a:rPr lang="en-US" i="1" dirty="0">
                <a:solidFill>
                  <a:srgbClr val="0072BC"/>
                </a:solidFill>
              </a:rPr>
              <a:t>after</a:t>
            </a:r>
            <a:r>
              <a:rPr lang="en-US" dirty="0">
                <a:solidFill>
                  <a:srgbClr val="0072BC"/>
                </a:solidFill>
              </a:rPr>
              <a:t> </a:t>
            </a:r>
            <a:r>
              <a:rPr lang="en-US" dirty="0"/>
              <a:t>it leaves the </a:t>
            </a:r>
            <a:r>
              <a:rPr lang="en-US" dirty="0" smtClean="0"/>
              <a:t>public </a:t>
            </a:r>
            <a:r>
              <a:rPr lang="en-US" dirty="0"/>
              <a:t>water system. As water flows through older </a:t>
            </a:r>
            <a:r>
              <a:rPr lang="en-US" dirty="0" smtClean="0"/>
              <a:t>plumbing</a:t>
            </a:r>
            <a:r>
              <a:rPr lang="en-US" dirty="0"/>
              <a:t>, small pieces of lead can flake off of </a:t>
            </a:r>
            <a:r>
              <a:rPr lang="en-US" dirty="0" smtClean="0"/>
              <a:t>pipes </a:t>
            </a:r>
            <a:r>
              <a:rPr lang="en-US" dirty="0"/>
              <a:t>and lead can leach into the water. </a:t>
            </a:r>
            <a:r>
              <a:rPr lang="en-US" dirty="0" smtClean="0"/>
              <a:t>water standing </a:t>
            </a:r>
            <a:r>
              <a:rPr lang="en-US" dirty="0"/>
              <a:t>in pipes or fixtures with lead solder can </a:t>
            </a:r>
            <a:r>
              <a:rPr lang="en-US" dirty="0" smtClean="0"/>
              <a:t>absorb </a:t>
            </a:r>
            <a:r>
              <a:rPr lang="en-US" dirty="0"/>
              <a:t>lead. Homes and buildings built before 1986 </a:t>
            </a:r>
            <a:r>
              <a:rPr lang="en-US" dirty="0" smtClean="0"/>
              <a:t>are </a:t>
            </a:r>
            <a:r>
              <a:rPr lang="en-US" dirty="0"/>
              <a:t>more likely to have pipes, solder, or fixtures that </a:t>
            </a:r>
            <a:r>
              <a:rPr lang="en-US" dirty="0" smtClean="0"/>
              <a:t>contain </a:t>
            </a:r>
            <a:r>
              <a:rPr lang="en-US" dirty="0"/>
              <a:t>lead</a:t>
            </a:r>
          </a:p>
        </p:txBody>
      </p:sp>
    </p:spTree>
    <p:custDataLst>
      <p:tags r:id="rId1"/>
    </p:custDataLst>
    <p:extLst>
      <p:ext uri="{BB962C8B-B14F-4D97-AF65-F5344CB8AC3E}">
        <p14:creationId xmlns:p14="http://schemas.microsoft.com/office/powerpoint/2010/main" val="3001896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Pets in the Child Care Setting</a:t>
            </a:r>
            <a:br>
              <a:rPr lang="en-US" dirty="0"/>
            </a:b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523744" y="2353056"/>
            <a:ext cx="3938016" cy="2511552"/>
          </a:xfrm>
          <a:prstGeom prst="rect">
            <a:avLst/>
          </a:prstGeom>
          <a:noFill/>
          <a:ln w="76200">
            <a:solidFill>
              <a:srgbClr val="F7941E"/>
            </a:solidFill>
          </a:ln>
        </p:spPr>
      </p:pic>
    </p:spTree>
    <p:custDataLst>
      <p:tags r:id="rId1"/>
    </p:custDataLst>
    <p:extLst>
      <p:ext uri="{BB962C8B-B14F-4D97-AF65-F5344CB8AC3E}">
        <p14:creationId xmlns:p14="http://schemas.microsoft.com/office/powerpoint/2010/main" val="734586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Pets in the Child Care Setting</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r>
              <a:rPr lang="en-US" dirty="0"/>
              <a:t>Pets should be in good health and friendly toward children.</a:t>
            </a:r>
          </a:p>
          <a:p>
            <a:r>
              <a:rPr lang="en-US" dirty="0" smtClean="0"/>
              <a:t>Dogs and cats should be immunized and on flea, tick, and worm control programs.</a:t>
            </a:r>
          </a:p>
          <a:p>
            <a:r>
              <a:rPr lang="en-US" dirty="0" smtClean="0"/>
              <a:t>Keep pet cages clean; keep pet waste out of children’s reach.</a:t>
            </a:r>
          </a:p>
          <a:p>
            <a:r>
              <a:rPr lang="en-US" dirty="0" smtClean="0"/>
              <a:t>Directly supervise children playing with pets.</a:t>
            </a:r>
          </a:p>
          <a:p>
            <a:r>
              <a:rPr lang="en-US" dirty="0" smtClean="0"/>
              <a:t>If you have a pet, let parents know before they enroll. (</a:t>
            </a:r>
            <a:r>
              <a:rPr lang="en-US" dirty="0"/>
              <a:t>S</a:t>
            </a:r>
            <a:r>
              <a:rPr lang="en-US" dirty="0" smtClean="0"/>
              <a:t>ome children have allergies.)</a:t>
            </a:r>
          </a:p>
          <a:p>
            <a:r>
              <a:rPr lang="en-US" dirty="0" smtClean="0"/>
              <a:t>Wash your hands (and children's hands) after handling pets or pet items.</a:t>
            </a:r>
            <a:endParaRPr lang="en-US" dirty="0"/>
          </a:p>
        </p:txBody>
      </p:sp>
    </p:spTree>
    <p:custDataLst>
      <p:tags r:id="rId1"/>
    </p:custDataLst>
    <p:extLst>
      <p:ext uri="{BB962C8B-B14F-4D97-AF65-F5344CB8AC3E}">
        <p14:creationId xmlns:p14="http://schemas.microsoft.com/office/powerpoint/2010/main" val="2949635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fontScale="90000"/>
          </a:bodyPr>
          <a:lstStyle/>
          <a:p>
            <a:r>
              <a:rPr lang="en-US" dirty="0"/>
              <a:t>Why Do Children in Child Care Settings Have More Illnesses?</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a:cs typeface="Arial" panose="020B0604020202020204" pitchFamily="34" charset="0"/>
              </a:rPr>
              <a:t>They have</a:t>
            </a:r>
            <a:r>
              <a:rPr lang="en-US" b="1" dirty="0">
                <a:cs typeface="Arial" panose="020B0604020202020204" pitchFamily="34" charset="0"/>
              </a:rPr>
              <a:t> not yet been exposed </a:t>
            </a:r>
            <a:r>
              <a:rPr lang="en-US" dirty="0">
                <a:cs typeface="Arial" panose="020B0604020202020204" pitchFamily="34" charset="0"/>
              </a:rPr>
              <a:t>to many of the most common </a:t>
            </a:r>
            <a:r>
              <a:rPr lang="en-US" dirty="0" smtClean="0">
                <a:cs typeface="Arial" panose="020B0604020202020204" pitchFamily="34" charset="0"/>
              </a:rPr>
              <a:t>germs</a:t>
            </a:r>
            <a:r>
              <a:rPr lang="en-US" dirty="0">
                <a:cs typeface="Arial" panose="020B0604020202020204" pitchFamily="34" charset="0"/>
              </a:rPr>
              <a:t> </a:t>
            </a:r>
            <a:r>
              <a:rPr lang="en-US" dirty="0" smtClean="0">
                <a:cs typeface="Arial" panose="020B0604020202020204" pitchFamily="34" charset="0"/>
              </a:rPr>
              <a:t>and have no “immunity”.</a:t>
            </a:r>
          </a:p>
          <a:p>
            <a:r>
              <a:rPr lang="en-US" dirty="0" smtClean="0">
                <a:cs typeface="Arial" panose="020B0604020202020204" pitchFamily="34" charset="0"/>
              </a:rPr>
              <a:t>They have </a:t>
            </a:r>
            <a:r>
              <a:rPr lang="en-US" b="1" dirty="0" smtClean="0">
                <a:cs typeface="Arial" panose="020B0604020202020204" pitchFamily="34" charset="0"/>
              </a:rPr>
              <a:t>habits</a:t>
            </a:r>
            <a:r>
              <a:rPr lang="en-US" dirty="0" smtClean="0">
                <a:cs typeface="Arial" panose="020B0604020202020204" pitchFamily="34" charset="0"/>
              </a:rPr>
              <a:t> </a:t>
            </a:r>
            <a:r>
              <a:rPr lang="en-US" dirty="0">
                <a:cs typeface="Arial" panose="020B0604020202020204" pitchFamily="34" charset="0"/>
              </a:rPr>
              <a:t>that promote the spread of </a:t>
            </a:r>
            <a:r>
              <a:rPr lang="en-US" dirty="0" smtClean="0">
                <a:cs typeface="Arial" panose="020B0604020202020204" pitchFamily="34" charset="0"/>
              </a:rPr>
              <a:t>germs.</a:t>
            </a:r>
          </a:p>
          <a:p>
            <a:r>
              <a:rPr lang="en-US" dirty="0" smtClean="0">
                <a:cs typeface="Arial" panose="020B0604020202020204" pitchFamily="34" charset="0"/>
              </a:rPr>
              <a:t>They have </a:t>
            </a:r>
            <a:r>
              <a:rPr lang="en-US" b="1" dirty="0" smtClean="0">
                <a:cs typeface="Arial" panose="020B0604020202020204" pitchFamily="34" charset="0"/>
              </a:rPr>
              <a:t>not yet learned </a:t>
            </a:r>
            <a:r>
              <a:rPr lang="en-US" dirty="0" smtClean="0">
                <a:cs typeface="Arial" panose="020B0604020202020204" pitchFamily="34" charset="0"/>
              </a:rPr>
              <a:t>practices to reduce the spread of illness.</a:t>
            </a:r>
          </a:p>
          <a:p>
            <a:r>
              <a:rPr lang="en-US" dirty="0" smtClean="0">
                <a:cs typeface="Arial" panose="020B0604020202020204" pitchFamily="34" charset="0"/>
              </a:rPr>
              <a:t>They have </a:t>
            </a:r>
            <a:r>
              <a:rPr lang="en-US" b="1" dirty="0" smtClean="0">
                <a:cs typeface="Arial" panose="020B0604020202020204" pitchFamily="34" charset="0"/>
              </a:rPr>
              <a:t>close contact </a:t>
            </a:r>
            <a:r>
              <a:rPr lang="en-US" dirty="0" smtClean="0">
                <a:cs typeface="Arial" panose="020B0604020202020204" pitchFamily="34" charset="0"/>
              </a:rPr>
              <a:t>with other children and adults.</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35008999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D90F81"/>
          </a:solidFill>
        </p:spPr>
        <p:txBody>
          <a:bodyPr>
            <a:normAutofit fontScale="90000"/>
          </a:bodyPr>
          <a:lstStyle/>
          <a:p>
            <a:r>
              <a:rPr lang="en-US" dirty="0" smtClean="0">
                <a:solidFill>
                  <a:srgbClr val="8DC67D"/>
                </a:solidFill>
              </a:rPr>
              <a:t>Reptiles and Exotic Pets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Reptiles, turtles and iguanas carry salmonella and are not appropriate for child care settings.</a:t>
            </a:r>
          </a:p>
          <a:p>
            <a:r>
              <a:rPr lang="en-US" dirty="0" smtClean="0"/>
              <a:t>Venomous or aggressive snakes, spiders, or tropical fish are a safety risk in child care settings.</a:t>
            </a:r>
          </a:p>
          <a:p>
            <a:pPr marL="0" indent="0">
              <a:buNone/>
            </a:pPr>
            <a:endParaRPr lang="en-US" dirty="0"/>
          </a:p>
          <a:p>
            <a:pPr marL="0" indent="0">
              <a:buNone/>
            </a:pPr>
            <a:r>
              <a:rPr lang="en-US" dirty="0" smtClean="0"/>
              <a:t>*Check with a veterinarian if you are unsure whether a pet is safe to have around children.</a:t>
            </a:r>
            <a:endParaRPr lang="en-US" dirty="0"/>
          </a:p>
        </p:txBody>
      </p:sp>
    </p:spTree>
    <p:custDataLst>
      <p:tags r:id="rId1"/>
    </p:custDataLst>
    <p:extLst>
      <p:ext uri="{BB962C8B-B14F-4D97-AF65-F5344CB8AC3E}">
        <p14:creationId xmlns:p14="http://schemas.microsoft.com/office/powerpoint/2010/main" val="10146847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Pests</a:t>
            </a:r>
            <a:endParaRPr lang="en-US" dirty="0"/>
          </a:p>
        </p:txBody>
      </p:sp>
      <p:sp>
        <p:nvSpPr>
          <p:cNvPr id="3" name="Content Placeholder 2"/>
          <p:cNvSpPr>
            <a:spLocks noGrp="1"/>
          </p:cNvSpPr>
          <p:nvPr>
            <p:ph idx="1"/>
          </p:nvPr>
        </p:nvSpPr>
        <p:spPr>
          <a:xfrm>
            <a:off x="1241720" y="1417639"/>
            <a:ext cx="7902280" cy="4525963"/>
          </a:xfrm>
        </p:spPr>
        <p:txBody>
          <a:bodyPr>
            <a:normAutofit fontScale="92500" lnSpcReduction="10000"/>
          </a:bodyPr>
          <a:lstStyle/>
          <a:p>
            <a:pPr marL="0" indent="0">
              <a:buNone/>
            </a:pPr>
            <a:r>
              <a:rPr lang="en-US" dirty="0" smtClean="0">
                <a:solidFill>
                  <a:srgbClr val="0072BC"/>
                </a:solidFill>
              </a:rPr>
              <a:t>Why control pests in child care settings?</a:t>
            </a:r>
          </a:p>
          <a:p>
            <a:pPr marL="0" indent="0">
              <a:buNone/>
            </a:pPr>
            <a:r>
              <a:rPr lang="en-US" dirty="0"/>
              <a:t>E</a:t>
            </a:r>
            <a:r>
              <a:rPr lang="en-US" dirty="0" smtClean="0"/>
              <a:t>xamples of health problems pests can cause:</a:t>
            </a:r>
          </a:p>
          <a:p>
            <a:r>
              <a:rPr lang="en-US" dirty="0" smtClean="0"/>
              <a:t>Flies can spread germs,</a:t>
            </a:r>
          </a:p>
          <a:p>
            <a:r>
              <a:rPr lang="en-US" dirty="0" smtClean="0"/>
              <a:t>Mosquito stings can spread disease,</a:t>
            </a:r>
          </a:p>
          <a:p>
            <a:r>
              <a:rPr lang="en-US" dirty="0" smtClean="0"/>
              <a:t>Yellow jacket stings are painful and some people are allergic,</a:t>
            </a:r>
          </a:p>
          <a:p>
            <a:r>
              <a:rPr lang="en-US" dirty="0" smtClean="0"/>
              <a:t>Spider bites are painful and can be harmful,</a:t>
            </a:r>
          </a:p>
          <a:p>
            <a:r>
              <a:rPr lang="en-US" dirty="0" smtClean="0"/>
              <a:t>Mice and rats can spread disease,</a:t>
            </a:r>
          </a:p>
          <a:p>
            <a:r>
              <a:rPr lang="en-US" dirty="0" smtClean="0"/>
              <a:t>Cockroaches can trigger asthma attacks.</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45700" cy="184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942656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Integrated Pest Management (IPM)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IPM is a pest control approach that minimizes the use of pesticides-there are many ways to control pests without using harmful chemicals.</a:t>
            </a:r>
          </a:p>
          <a:p>
            <a:r>
              <a:rPr lang="en-US" dirty="0" smtClean="0"/>
              <a:t>IPM provides a least toxic alternative to spraying pesticides.</a:t>
            </a:r>
          </a:p>
          <a:p>
            <a:r>
              <a:rPr lang="en-US" dirty="0" smtClean="0"/>
              <a:t>With IPM, pesticides are only used as a last resort.</a:t>
            </a:r>
          </a:p>
          <a:p>
            <a:r>
              <a:rPr lang="en-US" dirty="0" smtClean="0"/>
              <a:t>IPM training for child care providers is available for free on the DPR website: </a:t>
            </a:r>
            <a:r>
              <a:rPr lang="en-US" dirty="0" smtClean="0">
                <a:hlinkClick r:id="rId4"/>
              </a:rPr>
              <a:t>https</a:t>
            </a:r>
            <a:r>
              <a:rPr lang="en-US" dirty="0">
                <a:hlinkClick r:id="rId4"/>
              </a:rPr>
              <a:t>://apps.cdpr.ca.gov/schoolipm/</a:t>
            </a:r>
            <a:endParaRPr lang="en-US" dirty="0"/>
          </a:p>
        </p:txBody>
      </p:sp>
    </p:spTree>
    <p:custDataLst>
      <p:tags r:id="rId1"/>
    </p:custDataLst>
    <p:extLst>
      <p:ext uri="{BB962C8B-B14F-4D97-AF65-F5344CB8AC3E}">
        <p14:creationId xmlns:p14="http://schemas.microsoft.com/office/powerpoint/2010/main" val="27875761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6742" y="159617"/>
            <a:ext cx="4674991" cy="6049989"/>
          </a:xfrm>
          <a:ln>
            <a:solidFill>
              <a:srgbClr val="00B050"/>
            </a:solidFill>
          </a:ln>
        </p:spPr>
      </p:pic>
    </p:spTree>
    <p:extLst>
      <p:ext uri="{BB962C8B-B14F-4D97-AF65-F5344CB8AC3E}">
        <p14:creationId xmlns:p14="http://schemas.microsoft.com/office/powerpoint/2010/main" val="2179118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4"/>
            <a:tile tx="0" ty="0" sx="100000" sy="100000" flip="none" algn="tl"/>
          </a:blipFill>
        </p:spPr>
        <p:txBody>
          <a:bodyPr>
            <a:normAutofit fontScale="90000"/>
          </a:bodyPr>
          <a:lstStyle/>
          <a:p>
            <a:r>
              <a:rPr lang="en-US" dirty="0" smtClean="0">
                <a:solidFill>
                  <a:schemeClr val="bg1"/>
                </a:solidFill>
              </a:rPr>
              <a:t> </a:t>
            </a:r>
            <a:br>
              <a:rPr lang="en-US" dirty="0" smtClean="0">
                <a:solidFill>
                  <a:schemeClr val="bg1"/>
                </a:solidFill>
              </a:rPr>
            </a:br>
            <a:r>
              <a:rPr lang="en-US" dirty="0" smtClean="0">
                <a:solidFill>
                  <a:schemeClr val="bg1"/>
                </a:solidFill>
              </a:rPr>
              <a:t>Sand </a:t>
            </a:r>
            <a:r>
              <a:rPr lang="en-US" dirty="0">
                <a:solidFill>
                  <a:schemeClr val="bg1"/>
                </a:solidFill>
              </a:rPr>
              <a:t>Boxes and Sand Play </a:t>
            </a:r>
            <a:r>
              <a:rPr lang="en-US" dirty="0" smtClean="0">
                <a:solidFill>
                  <a:schemeClr val="bg1"/>
                </a:solidFill>
              </a:rPr>
              <a:t>Areas</a:t>
            </a:r>
            <a:r>
              <a:rPr lang="en-US" dirty="0"/>
              <a:t/>
            </a:r>
            <a:br>
              <a:rPr lang="en-US" dirty="0"/>
            </a:br>
            <a:endParaRPr lang="en-US" dirty="0"/>
          </a:p>
        </p:txBody>
      </p:sp>
      <p:sp>
        <p:nvSpPr>
          <p:cNvPr id="4" name="Content Placeholder 3"/>
          <p:cNvSpPr>
            <a:spLocks noGrp="1"/>
          </p:cNvSpPr>
          <p:nvPr>
            <p:ph sz="half" idx="1"/>
          </p:nvPr>
        </p:nvSpPr>
        <p:spPr/>
        <p:txBody>
          <a:bodyPr>
            <a:normAutofit fontScale="25000" lnSpcReduction="20000"/>
          </a:bodyPr>
          <a:lstStyle/>
          <a:p>
            <a:r>
              <a:rPr lang="en-US" sz="8000" dirty="0"/>
              <a:t>Place sandboxes away from prevailing winds or provide windbreaks using bushes, trees, or fences</a:t>
            </a:r>
            <a:r>
              <a:rPr lang="en-US" sz="8000" dirty="0" smtClean="0"/>
              <a:t>.</a:t>
            </a:r>
            <a:endParaRPr lang="en-US" sz="8000" dirty="0"/>
          </a:p>
          <a:p>
            <a:pPr lvl="0"/>
            <a:r>
              <a:rPr lang="en-US" sz="8000" dirty="0" smtClean="0"/>
              <a:t>Separate </a:t>
            </a:r>
            <a:r>
              <a:rPr lang="en-US" sz="8000" dirty="0"/>
              <a:t>the sandbox from other play equipment such as slides or </a:t>
            </a:r>
            <a:r>
              <a:rPr lang="en-US" sz="8000" dirty="0" smtClean="0"/>
              <a:t>swings.</a:t>
            </a:r>
          </a:p>
          <a:p>
            <a:r>
              <a:rPr lang="en-US" sz="8000" dirty="0"/>
              <a:t>Make sure the sandbox has adequate drainage so water does not puddle or pool</a:t>
            </a:r>
            <a:r>
              <a:rPr lang="en-US" sz="8000" dirty="0" smtClean="0"/>
              <a:t>.</a:t>
            </a:r>
            <a:endParaRPr lang="en-US" sz="8000" dirty="0"/>
          </a:p>
          <a:p>
            <a:pPr lvl="0"/>
            <a:r>
              <a:rPr lang="en-US" sz="8000" dirty="0" smtClean="0"/>
              <a:t>Use </a:t>
            </a:r>
            <a:r>
              <a:rPr lang="en-US" sz="8000" dirty="0"/>
              <a:t>smooth-surfaced, fine pea gravel or washed sand that is labeled for </a:t>
            </a:r>
            <a:r>
              <a:rPr lang="en-US" sz="8000" dirty="0" smtClean="0"/>
              <a:t>sandbox use. </a:t>
            </a:r>
            <a:r>
              <a:rPr lang="en-US" sz="8000" dirty="0"/>
              <a:t> </a:t>
            </a:r>
            <a:endParaRPr lang="en-US" sz="8000" dirty="0" smtClean="0"/>
          </a:p>
          <a:p>
            <a:r>
              <a:rPr lang="en-US" sz="8000" dirty="0"/>
              <a:t>Keep surrounding pavement free of sand.  Sweep pavement regularly to reduce the risk of sliding and slipping.</a:t>
            </a:r>
          </a:p>
          <a:p>
            <a:pPr lvl="0"/>
            <a:endParaRPr lang="en-US" sz="8000" dirty="0"/>
          </a:p>
          <a:p>
            <a:pPr lvl="0"/>
            <a:endParaRPr lang="en-US" sz="6200" dirty="0" smtClean="0"/>
          </a:p>
          <a:p>
            <a:endParaRPr lang="en-US" dirty="0"/>
          </a:p>
        </p:txBody>
      </p:sp>
      <p:sp>
        <p:nvSpPr>
          <p:cNvPr id="5" name="Content Placeholder 4"/>
          <p:cNvSpPr>
            <a:spLocks noGrp="1"/>
          </p:cNvSpPr>
          <p:nvPr>
            <p:ph sz="half" idx="2"/>
          </p:nvPr>
        </p:nvSpPr>
        <p:spPr/>
        <p:txBody>
          <a:bodyPr>
            <a:noAutofit/>
          </a:bodyPr>
          <a:lstStyle/>
          <a:p>
            <a:pPr lvl="0"/>
            <a:r>
              <a:rPr lang="en-US" sz="2000" dirty="0"/>
              <a:t>M</a:t>
            </a:r>
            <a:r>
              <a:rPr lang="en-US" sz="2000" dirty="0" smtClean="0"/>
              <a:t>ake </a:t>
            </a:r>
            <a:r>
              <a:rPr lang="en-US" sz="2000" dirty="0"/>
              <a:t>sure sand play </a:t>
            </a:r>
            <a:r>
              <a:rPr lang="en-US" sz="2000" dirty="0" smtClean="0"/>
              <a:t>area is </a:t>
            </a:r>
            <a:r>
              <a:rPr lang="en-US" sz="2000" dirty="0"/>
              <a:t>free of pests, sharp objects, </a:t>
            </a:r>
            <a:r>
              <a:rPr lang="en-US" sz="2000" dirty="0" smtClean="0"/>
              <a:t>and feces from cats or other animals.</a:t>
            </a:r>
          </a:p>
          <a:p>
            <a:pPr lvl="0"/>
            <a:r>
              <a:rPr lang="en-US" sz="2000" dirty="0"/>
              <a:t>Do not use chemicals to disinfect sand in the </a:t>
            </a:r>
            <a:r>
              <a:rPr lang="en-US" sz="2000" dirty="0" smtClean="0"/>
              <a:t>sandbox. Instead, remove the soiled sand.</a:t>
            </a:r>
          </a:p>
          <a:p>
            <a:pPr lvl="0"/>
            <a:r>
              <a:rPr lang="en-US" sz="2000" dirty="0" smtClean="0"/>
              <a:t>Replace </a:t>
            </a:r>
            <a:r>
              <a:rPr lang="en-US" sz="2000" dirty="0"/>
              <a:t>sand as often as necessary to keep the sand clean. </a:t>
            </a:r>
            <a:endParaRPr lang="en-US" sz="2000" dirty="0" smtClean="0"/>
          </a:p>
          <a:p>
            <a:pPr lvl="0"/>
            <a:r>
              <a:rPr lang="en-US" sz="2000" dirty="0" smtClean="0"/>
              <a:t>Keep </a:t>
            </a:r>
            <a:r>
              <a:rPr lang="en-US" sz="2000" dirty="0"/>
              <a:t>the </a:t>
            </a:r>
            <a:r>
              <a:rPr lang="en-US" sz="2000" dirty="0" smtClean="0"/>
              <a:t>sand play </a:t>
            </a:r>
            <a:r>
              <a:rPr lang="en-US" sz="2000" dirty="0"/>
              <a:t>area clear of food, garbage, and standing </a:t>
            </a:r>
            <a:r>
              <a:rPr lang="en-US" sz="2000" dirty="0" smtClean="0"/>
              <a:t>water. </a:t>
            </a:r>
            <a:endParaRPr lang="en-US" sz="2000" dirty="0"/>
          </a:p>
          <a:p>
            <a:pPr lvl="0"/>
            <a:r>
              <a:rPr lang="en-US" sz="2000" dirty="0"/>
              <a:t>Keep the sandboxes covered when not in use. </a:t>
            </a:r>
          </a:p>
        </p:txBody>
      </p:sp>
    </p:spTree>
    <p:custDataLst>
      <p:tags r:id="rId1"/>
    </p:custDataLst>
    <p:extLst>
      <p:ext uri="{BB962C8B-B14F-4D97-AF65-F5344CB8AC3E}">
        <p14:creationId xmlns:p14="http://schemas.microsoft.com/office/powerpoint/2010/main" val="38384602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000" b="1" dirty="0"/>
              <a:t>Policies to </a:t>
            </a:r>
            <a:r>
              <a:rPr lang="en-US" sz="3100" b="1" dirty="0"/>
              <a:t/>
            </a:r>
            <a:br>
              <a:rPr lang="en-US" sz="3100" b="1" dirty="0"/>
            </a:br>
            <a:r>
              <a:rPr lang="en-US" sz="4000" b="1" dirty="0"/>
              <a:t>Prevent the Spread of </a:t>
            </a:r>
            <a:r>
              <a:rPr lang="en-US" sz="4000" b="1" dirty="0" smtClean="0"/>
              <a:t/>
            </a:r>
            <a:br>
              <a:rPr lang="en-US" sz="4000" b="1" dirty="0" smtClean="0"/>
            </a:br>
            <a:r>
              <a:rPr lang="en-US" sz="4000" b="1" dirty="0" smtClean="0"/>
              <a:t>Infectious </a:t>
            </a:r>
            <a:r>
              <a:rPr lang="en-US" sz="4000" b="1" dirty="0"/>
              <a:t>Disease</a:t>
            </a:r>
            <a:r>
              <a:rPr lang="en-US" sz="2400" dirty="0"/>
              <a:t/>
            </a:r>
            <a:br>
              <a:rPr lang="en-US" sz="2400" dirty="0"/>
            </a:br>
            <a:endParaRPr lang="en-US" sz="2400" dirty="0"/>
          </a:p>
        </p:txBody>
      </p:sp>
      <p:sp>
        <p:nvSpPr>
          <p:cNvPr id="4" name="Subtitle 3"/>
          <p:cNvSpPr>
            <a:spLocks noGrp="1"/>
          </p:cNvSpPr>
          <p:nvPr>
            <p:ph type="subTitle" idx="1"/>
          </p:nvPr>
        </p:nvSpPr>
        <p:spPr/>
        <p:txBody>
          <a:bodyPr/>
          <a:lstStyle/>
          <a:p>
            <a:r>
              <a:rPr lang="en-US" dirty="0"/>
              <a:t>Module I, Section 3</a:t>
            </a:r>
          </a:p>
        </p:txBody>
      </p:sp>
    </p:spTree>
    <p:custDataLst>
      <p:tags r:id="rId1"/>
    </p:custDataLst>
    <p:extLst>
      <p:ext uri="{BB962C8B-B14F-4D97-AF65-F5344CB8AC3E}">
        <p14:creationId xmlns:p14="http://schemas.microsoft.com/office/powerpoint/2010/main" val="27644174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47D"/>
                </a:solidFill>
              </a:rPr>
              <a:t>Topics for Policies</a:t>
            </a:r>
            <a:endParaRPr lang="en-US" dirty="0">
              <a:solidFill>
                <a:srgbClr val="00347D"/>
              </a:solidFill>
            </a:endParaRPr>
          </a:p>
        </p:txBody>
      </p:sp>
      <p:sp>
        <p:nvSpPr>
          <p:cNvPr id="3" name="Content Placeholder 2"/>
          <p:cNvSpPr>
            <a:spLocks noGrp="1"/>
          </p:cNvSpPr>
          <p:nvPr>
            <p:ph sz="half" idx="1"/>
          </p:nvPr>
        </p:nvSpPr>
        <p:spPr/>
        <p:txBody>
          <a:bodyPr>
            <a:normAutofit fontScale="92500" lnSpcReduction="20000"/>
          </a:bodyPr>
          <a:lstStyle/>
          <a:p>
            <a:r>
              <a:rPr lang="en-US" dirty="0" smtClean="0">
                <a:latin typeface="Times New Roman" panose="02020603050405020304" pitchFamily="18" charset="0"/>
                <a:cs typeface="Times New Roman" panose="02020603050405020304" pitchFamily="18" charset="0"/>
              </a:rPr>
              <a:t>Health History</a:t>
            </a:r>
          </a:p>
          <a:p>
            <a:r>
              <a:rPr lang="en-US" dirty="0" smtClean="0">
                <a:latin typeface="Times New Roman" panose="02020603050405020304" pitchFamily="18" charset="0"/>
                <a:cs typeface="Times New Roman" panose="02020603050405020304" pitchFamily="18" charset="0"/>
              </a:rPr>
              <a:t>Emergency Information</a:t>
            </a:r>
          </a:p>
          <a:p>
            <a:r>
              <a:rPr lang="en-US" dirty="0" smtClean="0">
                <a:latin typeface="Times New Roman" panose="02020603050405020304" pitchFamily="18" charset="0"/>
                <a:cs typeface="Times New Roman" panose="02020603050405020304" pitchFamily="18" charset="0"/>
              </a:rPr>
              <a:t>Immunization (</a:t>
            </a:r>
            <a:r>
              <a:rPr lang="en-US" dirty="0">
                <a:latin typeface="Times New Roman" panose="02020603050405020304" pitchFamily="18" charset="0"/>
                <a:cs typeface="Times New Roman" panose="02020603050405020304" pitchFamily="18" charset="0"/>
              </a:rPr>
              <a:t>c</a:t>
            </a:r>
            <a:r>
              <a:rPr lang="en-US" dirty="0" smtClean="0">
                <a:latin typeface="Times New Roman" panose="02020603050405020304" pitchFamily="18" charset="0"/>
                <a:cs typeface="Times New Roman" panose="02020603050405020304" pitchFamily="18" charset="0"/>
              </a:rPr>
              <a:t>hildren and staff)</a:t>
            </a:r>
          </a:p>
          <a:p>
            <a:r>
              <a:rPr lang="en-US" dirty="0" smtClean="0">
                <a:latin typeface="Times New Roman" panose="02020603050405020304" pitchFamily="18" charset="0"/>
                <a:cs typeface="Times New Roman" panose="02020603050405020304" pitchFamily="18" charset="0"/>
              </a:rPr>
              <a:t>Keeping </a:t>
            </a:r>
            <a:r>
              <a:rPr lang="en-US" dirty="0">
                <a:latin typeface="Times New Roman" panose="02020603050405020304" pitchFamily="18" charset="0"/>
                <a:cs typeface="Times New Roman" panose="02020603050405020304" pitchFamily="18" charset="0"/>
              </a:rPr>
              <a:t>Health Records and Confidentiality</a:t>
            </a:r>
          </a:p>
          <a:p>
            <a:r>
              <a:rPr lang="en-US" dirty="0">
                <a:latin typeface="Times New Roman" panose="02020603050405020304" pitchFamily="18" charset="0"/>
                <a:cs typeface="Times New Roman" panose="02020603050405020304" pitchFamily="18" charset="0"/>
              </a:rPr>
              <a:t>Exclusion for Illness Policy in the Child Care Setting</a:t>
            </a:r>
          </a:p>
          <a:p>
            <a:r>
              <a:rPr lang="en-US" dirty="0">
                <a:latin typeface="Times New Roman" panose="02020603050405020304" pitchFamily="18" charset="0"/>
                <a:cs typeface="Times New Roman" panose="02020603050405020304" pitchFamily="18" charset="0"/>
              </a:rPr>
              <a:t>Staff </a:t>
            </a:r>
            <a:r>
              <a:rPr lang="en-US" dirty="0" smtClean="0">
                <a:latin typeface="Times New Roman" panose="02020603050405020304" pitchFamily="18" charset="0"/>
                <a:cs typeface="Times New Roman" panose="02020603050405020304" pitchFamily="18" charset="0"/>
              </a:rPr>
              <a:t>Health</a:t>
            </a:r>
          </a:p>
          <a:p>
            <a:r>
              <a:rPr lang="en-US" dirty="0" smtClean="0">
                <a:latin typeface="Times New Roman" panose="02020603050405020304" pitchFamily="18" charset="0"/>
                <a:cs typeface="Times New Roman" panose="02020603050405020304" pitchFamily="18" charset="0"/>
              </a:rPr>
              <a:t>Pandemic Preparedness</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Content Placeholder 3"/>
          <p:cNvSpPr>
            <a:spLocks noGrp="1"/>
          </p:cNvSpPr>
          <p:nvPr>
            <p:ph sz="half" idx="2"/>
          </p:nvPr>
        </p:nvSpPr>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Communication about </a:t>
            </a:r>
            <a:r>
              <a:rPr lang="en-US" dirty="0" smtClean="0">
                <a:latin typeface="Times New Roman" panose="02020603050405020304" pitchFamily="18" charset="0"/>
                <a:cs typeface="Times New Roman" panose="02020603050405020304" pitchFamily="18" charset="0"/>
              </a:rPr>
              <a:t>Illness (reporting requirements)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Caring for Children with Mild Illness</a:t>
            </a:r>
          </a:p>
          <a:p>
            <a:r>
              <a:rPr lang="en-US" dirty="0" smtClean="0">
                <a:latin typeface="Times New Roman" panose="02020603050405020304" pitchFamily="18" charset="0"/>
                <a:cs typeface="Times New Roman" panose="02020603050405020304" pitchFamily="18" charset="0"/>
              </a:rPr>
              <a:t>Medication </a:t>
            </a:r>
            <a:r>
              <a:rPr lang="en-US" dirty="0">
                <a:latin typeface="Times New Roman" panose="02020603050405020304" pitchFamily="18" charset="0"/>
                <a:cs typeface="Times New Roman" panose="02020603050405020304" pitchFamily="18" charset="0"/>
              </a:rPr>
              <a:t>Administration </a:t>
            </a:r>
            <a:r>
              <a:rPr lang="en-US" dirty="0" smtClean="0">
                <a:latin typeface="Times New Roman" panose="02020603050405020304" pitchFamily="18" charset="0"/>
                <a:cs typeface="Times New Roman" panose="02020603050405020304" pitchFamily="18" charset="0"/>
              </a:rPr>
              <a:t>Children </a:t>
            </a:r>
            <a:r>
              <a:rPr lang="en-US" dirty="0">
                <a:latin typeface="Times New Roman" panose="02020603050405020304" pitchFamily="18" charset="0"/>
                <a:cs typeface="Times New Roman" panose="02020603050405020304" pitchFamily="18" charset="0"/>
              </a:rPr>
              <a:t>with Special Needs</a:t>
            </a:r>
          </a:p>
          <a:p>
            <a:r>
              <a:rPr lang="en-US" dirty="0">
                <a:latin typeface="Times New Roman" panose="02020603050405020304" pitchFamily="18" charset="0"/>
                <a:cs typeface="Times New Roman" panose="02020603050405020304" pitchFamily="18" charset="0"/>
              </a:rPr>
              <a:t>Emergency Illness Procedures</a:t>
            </a:r>
          </a:p>
          <a:p>
            <a:r>
              <a:rPr lang="en-US" dirty="0">
                <a:latin typeface="Times New Roman" panose="02020603050405020304" pitchFamily="18" charset="0"/>
                <a:cs typeface="Times New Roman" panose="02020603050405020304" pitchFamily="18" charset="0"/>
              </a:rPr>
              <a:t>No Smoking or Use of Alcohol or Illegal </a:t>
            </a:r>
            <a:r>
              <a:rPr lang="en-US" dirty="0" smtClean="0">
                <a:latin typeface="Times New Roman" panose="02020603050405020304" pitchFamily="18" charset="0"/>
                <a:cs typeface="Times New Roman" panose="02020603050405020304" pitchFamily="18" charset="0"/>
              </a:rPr>
              <a:t>Drugs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046867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 develop a policy ask:</a:t>
            </a:r>
            <a:endParaRPr lang="en-US" dirty="0"/>
          </a:p>
        </p:txBody>
      </p:sp>
      <p:sp>
        <p:nvSpPr>
          <p:cNvPr id="6" name="Content Placeholder 5"/>
          <p:cNvSpPr>
            <a:spLocks noGrp="1"/>
          </p:cNvSpPr>
          <p:nvPr>
            <p:ph idx="1"/>
          </p:nvPr>
        </p:nvSpPr>
        <p:spPr/>
        <p:txBody>
          <a:bodyPr/>
          <a:lstStyle/>
          <a:p>
            <a:r>
              <a:rPr lang="en-US" dirty="0" smtClean="0"/>
              <a:t>What will be done?</a:t>
            </a:r>
          </a:p>
          <a:p>
            <a:r>
              <a:rPr lang="en-US" dirty="0" smtClean="0"/>
              <a:t>Why will it be done?</a:t>
            </a:r>
          </a:p>
          <a:p>
            <a:r>
              <a:rPr lang="en-US" dirty="0" smtClean="0"/>
              <a:t>Who’s responsible?</a:t>
            </a:r>
          </a:p>
          <a:p>
            <a:r>
              <a:rPr lang="en-US" dirty="0" smtClean="0"/>
              <a:t>When and how will it be done?</a:t>
            </a:r>
          </a:p>
          <a:p>
            <a:r>
              <a:rPr lang="en-US" dirty="0" smtClean="0"/>
              <a:t>How will it be communicated, enforced, and monitored?</a:t>
            </a:r>
            <a:endParaRPr lang="en-US" dirty="0"/>
          </a:p>
        </p:txBody>
      </p:sp>
    </p:spTree>
    <p:custDataLst>
      <p:tags r:id="rId1"/>
    </p:custDataLst>
    <p:extLst>
      <p:ext uri="{BB962C8B-B14F-4D97-AF65-F5344CB8AC3E}">
        <p14:creationId xmlns:p14="http://schemas.microsoft.com/office/powerpoint/2010/main" val="42503216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Health History and Emergency Information Policy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LIC 700 (Identification </a:t>
            </a:r>
            <a:r>
              <a:rPr lang="en-US" dirty="0"/>
              <a:t>and Emergency </a:t>
            </a:r>
            <a:r>
              <a:rPr lang="en-US" dirty="0" smtClean="0"/>
              <a:t>Information-Child </a:t>
            </a:r>
            <a:r>
              <a:rPr lang="en-US" dirty="0"/>
              <a:t>Care </a:t>
            </a:r>
            <a:r>
              <a:rPr lang="en-US" dirty="0" smtClean="0"/>
              <a:t>Centers)</a:t>
            </a:r>
          </a:p>
          <a:p>
            <a:r>
              <a:rPr lang="en-US" dirty="0" smtClean="0"/>
              <a:t>LIC 702 (Child’s Preadmission Health History-Parent Report)</a:t>
            </a:r>
          </a:p>
          <a:p>
            <a:r>
              <a:rPr lang="en-US" dirty="0" smtClean="0"/>
              <a:t>LIC 701(Physician’s Report-Child Care Centers)</a:t>
            </a:r>
          </a:p>
          <a:p>
            <a:r>
              <a:rPr lang="en-US" dirty="0" smtClean="0"/>
              <a:t>LIC 627 (Consent for Medical Treatment-Child Care Centers or Family Child Care Homes)</a:t>
            </a:r>
          </a:p>
          <a:p>
            <a:r>
              <a:rPr lang="en-US" dirty="0" smtClean="0"/>
              <a:t>Child Emergency Information Form (Child Care Disaster Plan)* more detailed</a:t>
            </a:r>
          </a:p>
        </p:txBody>
      </p:sp>
    </p:spTree>
    <p:custDataLst>
      <p:tags r:id="rId1"/>
    </p:custDataLst>
    <p:extLst>
      <p:ext uri="{BB962C8B-B14F-4D97-AF65-F5344CB8AC3E}">
        <p14:creationId xmlns:p14="http://schemas.microsoft.com/office/powerpoint/2010/main" val="8424443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Immunization Policy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solidFill>
                  <a:srgbClr val="0072BC"/>
                </a:solidFill>
              </a:rPr>
              <a:t>The law requires written proof of each child’s up-to-date immunizations</a:t>
            </a:r>
            <a:r>
              <a:rPr lang="en-US" dirty="0" smtClean="0"/>
              <a:t>.</a:t>
            </a:r>
          </a:p>
          <a:p>
            <a:r>
              <a:rPr lang="en-US" dirty="0" smtClean="0"/>
              <a:t>Parents must submit their child’s Immunization Record prior to enrollment.</a:t>
            </a:r>
          </a:p>
          <a:p>
            <a:r>
              <a:rPr lang="en-US" dirty="0" smtClean="0"/>
              <a:t>Licensed Child Care Programs are required to copy the information onto the California School Immunization Card (“</a:t>
            </a:r>
            <a:r>
              <a:rPr lang="en-US" dirty="0" smtClean="0">
                <a:solidFill>
                  <a:srgbClr val="0072BC"/>
                </a:solidFill>
              </a:rPr>
              <a:t>Blue Card</a:t>
            </a:r>
            <a:r>
              <a:rPr lang="en-US" dirty="0" smtClean="0"/>
              <a:t>”)</a:t>
            </a:r>
          </a:p>
          <a:p>
            <a:r>
              <a:rPr lang="en-US" dirty="0"/>
              <a:t>Every fall, </a:t>
            </a:r>
            <a:r>
              <a:rPr lang="en-US" dirty="0" smtClean="0"/>
              <a:t>you must submit an </a:t>
            </a:r>
            <a:r>
              <a:rPr lang="en-US" dirty="0">
                <a:solidFill>
                  <a:srgbClr val="0072BC"/>
                </a:solidFill>
              </a:rPr>
              <a:t>Immunization Assessment</a:t>
            </a:r>
            <a:r>
              <a:rPr lang="en-US" dirty="0"/>
              <a:t> </a:t>
            </a:r>
            <a:r>
              <a:rPr lang="en-US" dirty="0" smtClean="0"/>
              <a:t>Report to your Local Health Department </a:t>
            </a:r>
          </a:p>
          <a:p>
            <a:r>
              <a:rPr lang="en-US" dirty="0" smtClean="0"/>
              <a:t>Blue Cards, helpful tools, and assistance are available from your Local Health Department.</a:t>
            </a:r>
            <a:endParaRPr lang="en-US" dirty="0"/>
          </a:p>
        </p:txBody>
      </p:sp>
    </p:spTree>
    <p:custDataLst>
      <p:tags r:id="rId1"/>
    </p:custDataLst>
    <p:extLst>
      <p:ext uri="{BB962C8B-B14F-4D97-AF65-F5344CB8AC3E}">
        <p14:creationId xmlns:p14="http://schemas.microsoft.com/office/powerpoint/2010/main" val="113128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t>
            </a:r>
            <a:r>
              <a:rPr lang="en-US" dirty="0" smtClean="0"/>
              <a:t>Do </a:t>
            </a:r>
            <a:r>
              <a:rPr lang="en-US" dirty="0"/>
              <a:t>Illnesses Spread?</a:t>
            </a:r>
            <a:br>
              <a:rPr lang="en-US" dirty="0"/>
            </a:br>
            <a:endParaRPr lang="en-US" dirty="0"/>
          </a:p>
        </p:txBody>
      </p:sp>
      <p:sp>
        <p:nvSpPr>
          <p:cNvPr id="3" name="Content Placeholder 2"/>
          <p:cNvSpPr>
            <a:spLocks noGrp="1"/>
          </p:cNvSpPr>
          <p:nvPr>
            <p:ph idx="1"/>
          </p:nvPr>
        </p:nvSpPr>
        <p:spPr/>
        <p:txBody>
          <a:bodyPr/>
          <a:lstStyle/>
          <a:p>
            <a:pPr marL="514290" indent="-514290">
              <a:buFont typeface="+mj-lt"/>
              <a:buAutoNum type="arabicPeriod"/>
            </a:pPr>
            <a:r>
              <a:rPr lang="en-US" dirty="0" smtClean="0">
                <a:cs typeface="Arial" panose="020B0604020202020204" pitchFamily="34" charset="0"/>
              </a:rPr>
              <a:t>There must be a source of germs. </a:t>
            </a:r>
          </a:p>
          <a:p>
            <a:pPr marL="514290" indent="-514290">
              <a:buFont typeface="+mj-lt"/>
              <a:buAutoNum type="arabicPeriod"/>
            </a:pPr>
            <a:r>
              <a:rPr lang="en-US" dirty="0" smtClean="0">
                <a:cs typeface="Arial" panose="020B0604020202020204" pitchFamily="34" charset="0"/>
              </a:rPr>
              <a:t>There must be a way for germs to move from one person to another.</a:t>
            </a:r>
          </a:p>
          <a:p>
            <a:pPr marL="514290" indent="-514290">
              <a:buFont typeface="+mj-lt"/>
              <a:buAutoNum type="arabicPeriod"/>
            </a:pPr>
            <a:r>
              <a:rPr lang="en-US" dirty="0" smtClean="0">
                <a:cs typeface="Arial" panose="020B0604020202020204" pitchFamily="34" charset="0"/>
              </a:rPr>
              <a:t>A </a:t>
            </a:r>
            <a:r>
              <a:rPr lang="en-US" dirty="0">
                <a:cs typeface="Arial" panose="020B0604020202020204" pitchFamily="34" charset="0"/>
              </a:rPr>
              <a:t>host or vulnerable person who is not immune to the </a:t>
            </a:r>
            <a:r>
              <a:rPr lang="en-US" dirty="0" smtClean="0">
                <a:cs typeface="Arial" panose="020B0604020202020204" pitchFamily="34" charset="0"/>
              </a:rPr>
              <a:t>germ must come </a:t>
            </a:r>
            <a:r>
              <a:rPr lang="en-US" dirty="0">
                <a:cs typeface="Arial" panose="020B0604020202020204" pitchFamily="34" charset="0"/>
              </a:rPr>
              <a:t>in contact with the germs</a:t>
            </a:r>
            <a:r>
              <a:rPr lang="en-US" dirty="0" smtClean="0">
                <a:cs typeface="Arial" panose="020B0604020202020204" pitchFamily="34" charset="0"/>
              </a:rPr>
              <a:t>.</a:t>
            </a:r>
          </a:p>
          <a:p>
            <a:pPr marL="0" indent="0">
              <a:buNone/>
            </a:pPr>
            <a:endParaRPr lang="en-US" dirty="0"/>
          </a:p>
        </p:txBody>
      </p:sp>
    </p:spTree>
    <p:custDataLst>
      <p:tags r:id="rId1"/>
    </p:custDataLst>
    <p:extLst>
      <p:ext uri="{BB962C8B-B14F-4D97-AF65-F5344CB8AC3E}">
        <p14:creationId xmlns:p14="http://schemas.microsoft.com/office/powerpoint/2010/main" val="38402870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37" y="0"/>
            <a:ext cx="8873325" cy="6858000"/>
          </a:xfrm>
          <a:prstGeom prst="rect">
            <a:avLst/>
          </a:prstGeom>
        </p:spPr>
      </p:pic>
    </p:spTree>
    <p:custDataLst>
      <p:tags r:id="rId1"/>
    </p:custDataLst>
    <p:extLst>
      <p:ext uri="{BB962C8B-B14F-4D97-AF65-F5344CB8AC3E}">
        <p14:creationId xmlns:p14="http://schemas.microsoft.com/office/powerpoint/2010/main" val="14644779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928" y="66503"/>
            <a:ext cx="4819304" cy="6236746"/>
          </a:xfrm>
          <a:prstGeom prst="rect">
            <a:avLst/>
          </a:prstGeom>
          <a:ln>
            <a:solidFill>
              <a:srgbClr val="00347D"/>
            </a:solidFill>
          </a:ln>
        </p:spPr>
      </p:pic>
    </p:spTree>
    <p:extLst>
      <p:ext uri="{BB962C8B-B14F-4D97-AF65-F5344CB8AC3E}">
        <p14:creationId xmlns:p14="http://schemas.microsoft.com/office/powerpoint/2010/main" val="36352892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13" y="470778"/>
            <a:ext cx="7546848" cy="5831655"/>
          </a:xfrm>
          <a:prstGeom prst="rect">
            <a:avLst/>
          </a:prstGeom>
        </p:spPr>
      </p:pic>
    </p:spTree>
    <p:custDataLst>
      <p:tags r:id="rId1"/>
    </p:custDataLst>
    <p:extLst>
      <p:ext uri="{BB962C8B-B14F-4D97-AF65-F5344CB8AC3E}">
        <p14:creationId xmlns:p14="http://schemas.microsoft.com/office/powerpoint/2010/main" val="23918557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2BC"/>
                </a:solidFill>
              </a:rPr>
              <a:t>Shots for School Website</a:t>
            </a:r>
            <a:endParaRPr lang="en-US" dirty="0">
              <a:solidFill>
                <a:srgbClr val="0072BC"/>
              </a:solidFill>
            </a:endParaRPr>
          </a:p>
        </p:txBody>
      </p:sp>
      <p:sp>
        <p:nvSpPr>
          <p:cNvPr id="3" name="Content Placeholder 2"/>
          <p:cNvSpPr>
            <a:spLocks noGrp="1"/>
          </p:cNvSpPr>
          <p:nvPr>
            <p:ph idx="1"/>
          </p:nvPr>
        </p:nvSpPr>
        <p:spPr/>
        <p:txBody>
          <a:bodyPr/>
          <a:lstStyle/>
          <a:p>
            <a:r>
              <a:rPr lang="en-US" dirty="0" smtClean="0">
                <a:hlinkClick r:id="rId3"/>
              </a:rPr>
              <a:t>www.ShotsforSchool.org</a:t>
            </a:r>
            <a:endParaRPr lang="en-US" dirty="0" smtClean="0"/>
          </a:p>
          <a:p>
            <a:endParaRPr lang="en-US" dirty="0"/>
          </a:p>
          <a:p>
            <a:endParaRPr lang="en-US" dirty="0" smtClean="0"/>
          </a:p>
          <a:p>
            <a:endParaRPr lang="en-US" dirty="0"/>
          </a:p>
          <a:p>
            <a:pPr marL="0" indent="0">
              <a:buNone/>
            </a:pPr>
            <a:endParaRPr lang="en-US" dirty="0" smtClean="0"/>
          </a:p>
          <a:p>
            <a:endParaRPr lang="en-US" dirty="0"/>
          </a:p>
          <a:p>
            <a:endParaRPr lang="en-US" dirty="0" smtClean="0"/>
          </a:p>
          <a:p>
            <a:pPr marL="0" indent="0">
              <a:buNone/>
            </a:pPr>
            <a:endParaRPr lang="en-US" dirty="0" smtClean="0"/>
          </a:p>
          <a:p>
            <a:endParaRPr lang="en-US" dirty="0"/>
          </a:p>
        </p:txBody>
      </p:sp>
      <p:pic>
        <p:nvPicPr>
          <p:cNvPr id="5122" name="Picture 2" descr="O:\CCHP\CA SIDS Program\logos mailing labels photos etc\cdph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974" y="2596896"/>
            <a:ext cx="1630437" cy="1360741"/>
          </a:xfrm>
          <a:prstGeom prst="rect">
            <a:avLst/>
          </a:prstGeom>
          <a:noFill/>
          <a:ln>
            <a:solidFill>
              <a:srgbClr val="F7941E"/>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3544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Keeping Health </a:t>
            </a:r>
            <a:r>
              <a:rPr lang="en-US" dirty="0" smtClean="0"/>
              <a:t>Records</a:t>
            </a:r>
            <a:endParaRPr lang="en-US" dirty="0"/>
          </a:p>
        </p:txBody>
      </p:sp>
      <p:sp>
        <p:nvSpPr>
          <p:cNvPr id="3" name="Content Placeholder 2"/>
          <p:cNvSpPr>
            <a:spLocks noGrp="1"/>
          </p:cNvSpPr>
          <p:nvPr>
            <p:ph idx="1"/>
          </p:nvPr>
        </p:nvSpPr>
        <p:spPr/>
        <p:txBody>
          <a:bodyPr/>
          <a:lstStyle/>
          <a:p>
            <a:pPr marL="0" indent="0">
              <a:buNone/>
            </a:pPr>
            <a:r>
              <a:rPr lang="en-US" dirty="0" smtClean="0"/>
              <a:t>Keep a file for each child’s health records with:</a:t>
            </a:r>
          </a:p>
          <a:p>
            <a:r>
              <a:rPr lang="en-US" dirty="0"/>
              <a:t>I</a:t>
            </a:r>
            <a:r>
              <a:rPr lang="en-US" dirty="0" smtClean="0"/>
              <a:t>mmunization records, </a:t>
            </a:r>
          </a:p>
          <a:p>
            <a:r>
              <a:rPr lang="en-US" dirty="0"/>
              <a:t>S</a:t>
            </a:r>
            <a:r>
              <a:rPr lang="en-US" dirty="0" smtClean="0"/>
              <a:t>pecial health needs and care plans, (for example, asthma or diabetes) </a:t>
            </a:r>
          </a:p>
          <a:p>
            <a:r>
              <a:rPr lang="en-US" dirty="0" smtClean="0"/>
              <a:t>Health history</a:t>
            </a:r>
          </a:p>
          <a:p>
            <a:r>
              <a:rPr lang="en-US" dirty="0" smtClean="0"/>
              <a:t>Health screening (vision, hearing, lab results, height and weight, developmental, Tb)</a:t>
            </a:r>
          </a:p>
          <a:p>
            <a:pPr marL="0" indent="0">
              <a:buNone/>
            </a:pPr>
            <a:endParaRPr lang="en-US" dirty="0"/>
          </a:p>
        </p:txBody>
      </p:sp>
    </p:spTree>
    <p:custDataLst>
      <p:tags r:id="rId1"/>
    </p:custDataLst>
    <p:extLst>
      <p:ext uri="{BB962C8B-B14F-4D97-AF65-F5344CB8AC3E}">
        <p14:creationId xmlns:p14="http://schemas.microsoft.com/office/powerpoint/2010/main" val="35484481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Confidentiality</a:t>
            </a:r>
          </a:p>
        </p:txBody>
      </p:sp>
      <p:sp>
        <p:nvSpPr>
          <p:cNvPr id="3" name="Content Placeholder 2"/>
          <p:cNvSpPr>
            <a:spLocks noGrp="1"/>
          </p:cNvSpPr>
          <p:nvPr>
            <p:ph idx="1"/>
          </p:nvPr>
        </p:nvSpPr>
        <p:spPr/>
        <p:txBody>
          <a:bodyPr>
            <a:normAutofit fontScale="92500" lnSpcReduction="10000"/>
          </a:bodyPr>
          <a:lstStyle/>
          <a:p>
            <a:r>
              <a:rPr lang="en-US" dirty="0" smtClean="0"/>
              <a:t>Health </a:t>
            </a:r>
            <a:r>
              <a:rPr lang="en-US" dirty="0"/>
              <a:t>records are “</a:t>
            </a:r>
            <a:r>
              <a:rPr lang="en-US" dirty="0" smtClean="0"/>
              <a:t>confidential” to protect the privacy of children and families.</a:t>
            </a:r>
          </a:p>
          <a:p>
            <a:r>
              <a:rPr lang="en-US" dirty="0" smtClean="0"/>
              <a:t>If </a:t>
            </a:r>
            <a:r>
              <a:rPr lang="en-US" dirty="0"/>
              <a:t>you need to notify families and program staff about a infectious illness so they can watch for symptoms, do not give the name or identify the child with the </a:t>
            </a:r>
            <a:r>
              <a:rPr lang="en-US" dirty="0" smtClean="0"/>
              <a:t>illness. </a:t>
            </a:r>
          </a:p>
          <a:p>
            <a:r>
              <a:rPr lang="en-US" dirty="0" smtClean="0"/>
              <a:t>You may </a:t>
            </a:r>
            <a:r>
              <a:rPr lang="en-US" dirty="0"/>
              <a:t>need to share </a:t>
            </a:r>
            <a:r>
              <a:rPr lang="en-US" dirty="0" smtClean="0"/>
              <a:t>certain information </a:t>
            </a:r>
            <a:r>
              <a:rPr lang="en-US" dirty="0"/>
              <a:t>for the child’s </a:t>
            </a:r>
            <a:r>
              <a:rPr lang="en-US" dirty="0" smtClean="0"/>
              <a:t>safety, for example: if a child has a severe </a:t>
            </a:r>
            <a:r>
              <a:rPr lang="en-US" dirty="0"/>
              <a:t>allergy </a:t>
            </a:r>
            <a:r>
              <a:rPr lang="en-US" dirty="0" smtClean="0"/>
              <a:t>or when </a:t>
            </a:r>
            <a:r>
              <a:rPr lang="en-US" dirty="0"/>
              <a:t>reporting known or suspected child abuse to Child Protective Services. </a:t>
            </a:r>
          </a:p>
          <a:p>
            <a:endParaRPr lang="en-US" dirty="0"/>
          </a:p>
        </p:txBody>
      </p:sp>
    </p:spTree>
    <p:custDataLst>
      <p:tags r:id="rId1"/>
    </p:custDataLst>
    <p:extLst>
      <p:ext uri="{BB962C8B-B14F-4D97-AF65-F5344CB8AC3E}">
        <p14:creationId xmlns:p14="http://schemas.microsoft.com/office/powerpoint/2010/main" val="3892050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Exclusion for Illness Policy</a:t>
            </a:r>
            <a:endParaRPr lang="en-US" dirty="0"/>
          </a:p>
        </p:txBody>
      </p:sp>
      <p:sp>
        <p:nvSpPr>
          <p:cNvPr id="3" name="Content Placeholder 2"/>
          <p:cNvSpPr>
            <a:spLocks noGrp="1"/>
          </p:cNvSpPr>
          <p:nvPr>
            <p:ph idx="1"/>
          </p:nvPr>
        </p:nvSpPr>
        <p:spPr/>
        <p:txBody>
          <a:bodyPr/>
          <a:lstStyle/>
          <a:p>
            <a:r>
              <a:rPr lang="en-US" dirty="0" smtClean="0"/>
              <a:t>Establish a clear policy for when children cannot attend child care because of illness.</a:t>
            </a:r>
          </a:p>
          <a:p>
            <a:r>
              <a:rPr lang="en-US" dirty="0" smtClean="0"/>
              <a:t>Share your written policy with parents.</a:t>
            </a:r>
          </a:p>
          <a:p>
            <a:r>
              <a:rPr lang="en-US" dirty="0" smtClean="0"/>
              <a:t>Make sure staff understand how to apply and enforce your policy.</a:t>
            </a:r>
          </a:p>
          <a:p>
            <a:r>
              <a:rPr lang="en-US" dirty="0" smtClean="0"/>
              <a:t>Enforce your exclusion policy fairly and consistently.</a:t>
            </a:r>
            <a:endParaRPr lang="en-US" dirty="0"/>
          </a:p>
        </p:txBody>
      </p:sp>
    </p:spTree>
    <p:custDataLst>
      <p:tags r:id="rId1"/>
    </p:custDataLst>
    <p:extLst>
      <p:ext uri="{BB962C8B-B14F-4D97-AF65-F5344CB8AC3E}">
        <p14:creationId xmlns:p14="http://schemas.microsoft.com/office/powerpoint/2010/main" val="14459440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for Exclusion</a:t>
            </a:r>
            <a:endParaRPr lang="en-US" dirty="0"/>
          </a:p>
        </p:txBody>
      </p:sp>
      <p:sp>
        <p:nvSpPr>
          <p:cNvPr id="3" name="Content Placeholder 2"/>
          <p:cNvSpPr>
            <a:spLocks noGrp="1"/>
          </p:cNvSpPr>
          <p:nvPr>
            <p:ph idx="1"/>
          </p:nvPr>
        </p:nvSpPr>
        <p:spPr/>
        <p:txBody>
          <a:bodyPr/>
          <a:lstStyle/>
          <a:p>
            <a:r>
              <a:rPr lang="en-US" dirty="0" smtClean="0"/>
              <a:t>The child does not feel well enough to participate in routine activities. (for example, cranky, low energy, fussy, crying)</a:t>
            </a:r>
          </a:p>
          <a:p>
            <a:r>
              <a:rPr lang="en-US" dirty="0" smtClean="0"/>
              <a:t>The ill child requires more care than the staff is able to provide without compromising the health and safety of other children.</a:t>
            </a:r>
          </a:p>
          <a:p>
            <a:r>
              <a:rPr lang="en-US" i="1" dirty="0" smtClean="0"/>
              <a:t>The illness poses a risk of spreading a harmful disease to others.</a:t>
            </a:r>
            <a:endParaRPr lang="en-US" i="1" dirty="0"/>
          </a:p>
        </p:txBody>
      </p:sp>
    </p:spTree>
    <p:custDataLst>
      <p:tags r:id="rId1"/>
    </p:custDataLst>
    <p:extLst>
      <p:ext uri="{BB962C8B-B14F-4D97-AF65-F5344CB8AC3E}">
        <p14:creationId xmlns:p14="http://schemas.microsoft.com/office/powerpoint/2010/main" val="39301398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a child home if…</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Fever along with behavior change or other signs of illness such as sore throat, rash, vomiting, diarrhea, ear ache etc.)</a:t>
            </a:r>
          </a:p>
          <a:p>
            <a:r>
              <a:rPr lang="en-US" dirty="0" smtClean="0"/>
              <a:t>Unusual tiredness, uncontrolled cough or wheezing, continuous crying, difficulty breathing, or severe abdominal pain.</a:t>
            </a:r>
          </a:p>
          <a:p>
            <a:r>
              <a:rPr lang="en-US" dirty="0" smtClean="0"/>
              <a:t>Diarrhea (runny stool that cannot be contained in a diaper or is causing accidents.)</a:t>
            </a:r>
          </a:p>
          <a:p>
            <a:r>
              <a:rPr lang="en-US" dirty="0" smtClean="0"/>
              <a:t>Vomiting (more than two times in the last 24 hours)</a:t>
            </a:r>
          </a:p>
          <a:p>
            <a:r>
              <a:rPr lang="en-US" i="1" dirty="0" smtClean="0"/>
              <a:t>As determined by the local health department as a risk for spreading illness during an outbreak, epidemic, or </a:t>
            </a:r>
            <a:r>
              <a:rPr lang="en-US" b="1" i="1" dirty="0" smtClean="0"/>
              <a:t>pandemic.</a:t>
            </a:r>
            <a:endParaRPr lang="en-US" b="1" i="1" dirty="0"/>
          </a:p>
        </p:txBody>
      </p:sp>
    </p:spTree>
    <p:custDataLst>
      <p:tags r:id="rId1"/>
    </p:custDataLst>
    <p:extLst>
      <p:ext uri="{BB962C8B-B14F-4D97-AF65-F5344CB8AC3E}">
        <p14:creationId xmlns:p14="http://schemas.microsoft.com/office/powerpoint/2010/main" val="14743618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5974" y="538480"/>
            <a:ext cx="4106026" cy="5313680"/>
          </a:xfr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548" y="538480"/>
            <a:ext cx="4106026" cy="5313680"/>
          </a:xfrm>
          <a:prstGeom prst="rect">
            <a:avLst/>
          </a:prstGeom>
          <a:ln>
            <a:solidFill>
              <a:schemeClr val="tx1"/>
            </a:solidFill>
          </a:ln>
        </p:spPr>
      </p:pic>
    </p:spTree>
    <p:extLst>
      <p:ext uri="{BB962C8B-B14F-4D97-AF65-F5344CB8AC3E}">
        <p14:creationId xmlns:p14="http://schemas.microsoft.com/office/powerpoint/2010/main" val="2612202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image3.png"/>
          <p:cNvPicPr>
            <a:picLocks noGrp="1"/>
          </p:cNvPicPr>
          <p:nvPr>
            <p:ph idx="1"/>
          </p:nvPr>
        </p:nvPicPr>
        <p:blipFill>
          <a:blip r:embed="rId4" cstate="print"/>
          <a:stretch>
            <a:fillRect/>
          </a:stretch>
        </p:blipFill>
        <p:spPr>
          <a:xfrm>
            <a:off x="457200" y="1895606"/>
            <a:ext cx="8229600" cy="2667000"/>
          </a:xfrm>
          <a:prstGeom prst="rect">
            <a:avLst/>
          </a:prstGeom>
          <a:blipFill>
            <a:blip r:embed="rId5"/>
            <a:tile tx="0" ty="0" sx="100000" sy="100000" flip="none" algn="tl"/>
          </a:blipFill>
          <a:ln w="76200">
            <a:solidFill>
              <a:srgbClr val="F7941E"/>
            </a:solidFill>
          </a:ln>
        </p:spPr>
      </p:pic>
      <p:sp>
        <p:nvSpPr>
          <p:cNvPr id="5" name="Text Box 3737"/>
          <p:cNvSpPr txBox="1"/>
          <p:nvPr/>
        </p:nvSpPr>
        <p:spPr>
          <a:xfrm>
            <a:off x="360218" y="4800600"/>
            <a:ext cx="8478982" cy="6096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29" tIns="45714" rIns="91429" bIns="45714" numCol="1" spcCol="0" rtlCol="0" fromWordArt="0" anchor="t" anchorCtr="0" forceAA="0" compatLnSpc="1">
            <a:prstTxWarp prst="textNoShape">
              <a:avLst/>
            </a:prstTxWarp>
            <a:noAutofit/>
          </a:bodyPr>
          <a:lstStyle/>
          <a:p>
            <a:r>
              <a:rPr lang="en-US" sz="2000" dirty="0">
                <a:solidFill>
                  <a:srgbClr val="1F497D"/>
                </a:solidFill>
                <a:ea typeface="Calibri"/>
                <a:cs typeface="Times New Roman"/>
              </a:rPr>
              <a:t>            Child A             </a:t>
            </a:r>
            <a:r>
              <a:rPr lang="en-US" sz="2000" dirty="0" smtClean="0">
                <a:solidFill>
                  <a:srgbClr val="1F497D"/>
                </a:solidFill>
                <a:ea typeface="Calibri"/>
                <a:cs typeface="Times New Roman"/>
              </a:rPr>
              <a:t>    SURFACES</a:t>
            </a:r>
            <a:r>
              <a:rPr lang="en-US" sz="2000" dirty="0">
                <a:solidFill>
                  <a:srgbClr val="1F497D"/>
                </a:solidFill>
                <a:ea typeface="Calibri"/>
                <a:cs typeface="Times New Roman"/>
              </a:rPr>
              <a:t>, HANDS, AIR           Child B</a:t>
            </a:r>
          </a:p>
        </p:txBody>
      </p:sp>
    </p:spTree>
    <p:custDataLst>
      <p:tags r:id="rId1"/>
    </p:custDataLst>
    <p:extLst>
      <p:ext uri="{BB962C8B-B14F-4D97-AF65-F5344CB8AC3E}">
        <p14:creationId xmlns:p14="http://schemas.microsoft.com/office/powerpoint/2010/main" val="3256592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Keep a child home until evaluated by a health care provider</a:t>
            </a:r>
            <a:endParaRPr lang="en-US" dirty="0"/>
          </a:p>
        </p:txBody>
      </p:sp>
      <p:sp>
        <p:nvSpPr>
          <p:cNvPr id="3" name="Content Placeholder 2"/>
          <p:cNvSpPr>
            <a:spLocks noGrp="1"/>
          </p:cNvSpPr>
          <p:nvPr>
            <p:ph idx="1"/>
          </p:nvPr>
        </p:nvSpPr>
        <p:spPr/>
        <p:txBody>
          <a:bodyPr/>
          <a:lstStyle/>
          <a:p>
            <a:r>
              <a:rPr lang="en-US" dirty="0" smtClean="0"/>
              <a:t>Strep throat (and for 24 hours after treatment has started)</a:t>
            </a:r>
          </a:p>
          <a:p>
            <a:r>
              <a:rPr lang="en-US" dirty="0" smtClean="0"/>
              <a:t>Impetigo (and </a:t>
            </a:r>
            <a:r>
              <a:rPr lang="en-US" dirty="0"/>
              <a:t>for 24 hours after treatment has started</a:t>
            </a:r>
            <a:r>
              <a:rPr lang="en-US" dirty="0" smtClean="0"/>
              <a:t>)</a:t>
            </a:r>
          </a:p>
          <a:p>
            <a:r>
              <a:rPr lang="en-US" dirty="0" smtClean="0"/>
              <a:t>Scabies </a:t>
            </a:r>
            <a:r>
              <a:rPr lang="en-US" dirty="0"/>
              <a:t>(and for 24 hours after treatment has started</a:t>
            </a:r>
            <a:r>
              <a:rPr lang="en-US" dirty="0" smtClean="0"/>
              <a:t>)</a:t>
            </a:r>
          </a:p>
          <a:p>
            <a:r>
              <a:rPr lang="en-US" dirty="0" smtClean="0"/>
              <a:t>Mouth sores with drooling</a:t>
            </a:r>
          </a:p>
          <a:p>
            <a:pPr marL="0" indent="0">
              <a:buNone/>
            </a:pPr>
            <a:endParaRPr lang="en-US" dirty="0"/>
          </a:p>
        </p:txBody>
      </p:sp>
    </p:spTree>
    <p:custDataLst>
      <p:tags r:id="rId1"/>
    </p:custDataLst>
    <p:extLst>
      <p:ext uri="{BB962C8B-B14F-4D97-AF65-F5344CB8AC3E}">
        <p14:creationId xmlns:p14="http://schemas.microsoft.com/office/powerpoint/2010/main" val="24270895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when it’s okay for a child to attend…</a:t>
            </a:r>
            <a:endParaRPr lang="en-US" dirty="0"/>
          </a:p>
        </p:txBody>
      </p:sp>
      <p:sp>
        <p:nvSpPr>
          <p:cNvPr id="3" name="Content Placeholder 2"/>
          <p:cNvSpPr>
            <a:spLocks noGrp="1"/>
          </p:cNvSpPr>
          <p:nvPr>
            <p:ph idx="1"/>
          </p:nvPr>
        </p:nvSpPr>
        <p:spPr/>
        <p:txBody>
          <a:bodyPr>
            <a:normAutofit/>
          </a:bodyPr>
          <a:lstStyle/>
          <a:p>
            <a:r>
              <a:rPr lang="en-US" dirty="0" smtClean="0"/>
              <a:t>Common colds, runny noses, mild cough</a:t>
            </a:r>
          </a:p>
          <a:p>
            <a:r>
              <a:rPr lang="en-US" dirty="0" smtClean="0"/>
              <a:t>Fever if there are no other signs or symptoms</a:t>
            </a:r>
          </a:p>
          <a:p>
            <a:r>
              <a:rPr lang="en-US" dirty="0" smtClean="0"/>
              <a:t>Watery eyes with clear watery discharge or pink eye (unless the child meets other exclusion criteria.)</a:t>
            </a:r>
          </a:p>
          <a:p>
            <a:r>
              <a:rPr lang="en-US" dirty="0" smtClean="0"/>
              <a:t>Rash without fever or behavior changes</a:t>
            </a:r>
          </a:p>
          <a:p>
            <a:endParaRPr lang="en-US" dirty="0" smtClean="0"/>
          </a:p>
          <a:p>
            <a:pPr marL="0" indent="0">
              <a:buNone/>
            </a:pPr>
            <a:endParaRPr lang="en-US" dirty="0" smtClean="0"/>
          </a:p>
          <a:p>
            <a:endParaRPr lang="en-US" dirty="0" smtClean="0"/>
          </a:p>
          <a:p>
            <a:endParaRPr lang="en-US" dirty="0"/>
          </a:p>
        </p:txBody>
      </p:sp>
    </p:spTree>
    <p:custDataLst>
      <p:tags r:id="rId1"/>
    </p:custDataLst>
    <p:extLst>
      <p:ext uri="{BB962C8B-B14F-4D97-AF65-F5344CB8AC3E}">
        <p14:creationId xmlns:p14="http://schemas.microsoft.com/office/powerpoint/2010/main" val="3801440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Health</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solidFill>
                  <a:srgbClr val="0072BC"/>
                </a:solidFill>
              </a:rPr>
              <a:t>Immunization Requirements</a:t>
            </a:r>
          </a:p>
          <a:p>
            <a:r>
              <a:rPr lang="en-US" dirty="0" smtClean="0"/>
              <a:t>Influenza (annual)</a:t>
            </a:r>
          </a:p>
          <a:p>
            <a:r>
              <a:rPr lang="en-US" dirty="0"/>
              <a:t>P</a:t>
            </a:r>
            <a:r>
              <a:rPr lang="en-US" dirty="0" smtClean="0"/>
              <a:t>ertussis </a:t>
            </a:r>
          </a:p>
          <a:p>
            <a:r>
              <a:rPr lang="en-US" dirty="0" smtClean="0"/>
              <a:t>Measles </a:t>
            </a:r>
          </a:p>
          <a:p>
            <a:pPr marL="0" indent="0">
              <a:buNone/>
            </a:pPr>
            <a:endParaRPr lang="en-US" dirty="0" smtClean="0"/>
          </a:p>
          <a:p>
            <a:pPr marL="0" indent="0">
              <a:buNone/>
            </a:pPr>
            <a:endParaRPr lang="en-US" dirty="0" smtClean="0"/>
          </a:p>
          <a:p>
            <a:pPr marL="0" indent="0">
              <a:buNone/>
            </a:pPr>
            <a:r>
              <a:rPr lang="en-US" sz="2400" dirty="0" smtClean="0">
                <a:solidFill>
                  <a:srgbClr val="F7941E"/>
                </a:solidFill>
              </a:rPr>
              <a:t>A primary health care provider may recommend additional vaccines based on your health and immunization history.</a:t>
            </a:r>
          </a:p>
        </p:txBody>
      </p:sp>
    </p:spTree>
    <p:custDataLst>
      <p:tags r:id="rId1"/>
    </p:custDataLst>
    <p:extLst>
      <p:ext uri="{BB962C8B-B14F-4D97-AF65-F5344CB8AC3E}">
        <p14:creationId xmlns:p14="http://schemas.microsoft.com/office/powerpoint/2010/main" val="26061061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Health</a:t>
            </a:r>
            <a:endParaRPr lang="en-US" dirty="0"/>
          </a:p>
        </p:txBody>
      </p:sp>
      <p:sp>
        <p:nvSpPr>
          <p:cNvPr id="3" name="Content Placeholder 2"/>
          <p:cNvSpPr>
            <a:spLocks noGrp="1"/>
          </p:cNvSpPr>
          <p:nvPr>
            <p:ph idx="1"/>
          </p:nvPr>
        </p:nvSpPr>
        <p:spPr/>
        <p:txBody>
          <a:bodyPr/>
          <a:lstStyle/>
          <a:p>
            <a:pPr marL="0" indent="0">
              <a:buNone/>
            </a:pPr>
            <a:r>
              <a:rPr lang="en-US" dirty="0" smtClean="0"/>
              <a:t>Establish policies for: </a:t>
            </a:r>
          </a:p>
          <a:p>
            <a:r>
              <a:rPr lang="en-US" dirty="0"/>
              <a:t>P</a:t>
            </a:r>
            <a:r>
              <a:rPr lang="en-US" dirty="0" smtClean="0"/>
              <a:t>re-employment screenings and regular check-ups</a:t>
            </a:r>
          </a:p>
          <a:p>
            <a:r>
              <a:rPr lang="en-US" dirty="0"/>
              <a:t>Exclusion for illness </a:t>
            </a:r>
            <a:endParaRPr lang="en-US" dirty="0" smtClean="0"/>
          </a:p>
          <a:p>
            <a:r>
              <a:rPr lang="en-US" dirty="0" smtClean="0"/>
              <a:t>Following Standard Precautions </a:t>
            </a:r>
          </a:p>
          <a:p>
            <a:r>
              <a:rPr lang="en-US" dirty="0"/>
              <a:t>S</a:t>
            </a:r>
            <a:r>
              <a:rPr lang="en-US" dirty="0" smtClean="0"/>
              <a:t>afe lifting practices</a:t>
            </a:r>
          </a:p>
          <a:p>
            <a:endParaRPr lang="en-US" dirty="0" smtClean="0"/>
          </a:p>
          <a:p>
            <a:endParaRPr lang="en-US" dirty="0"/>
          </a:p>
        </p:txBody>
      </p:sp>
    </p:spTree>
    <p:custDataLst>
      <p:tags r:id="rId1"/>
    </p:custDataLst>
    <p:extLst>
      <p:ext uri="{BB962C8B-B14F-4D97-AF65-F5344CB8AC3E}">
        <p14:creationId xmlns:p14="http://schemas.microsoft.com/office/powerpoint/2010/main" val="27014753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gradFill flip="none" rotWithShape="1">
            <a:gsLst>
              <a:gs pos="0">
                <a:srgbClr val="D90F81">
                  <a:tint val="66000"/>
                  <a:satMod val="160000"/>
                </a:srgbClr>
              </a:gs>
              <a:gs pos="50000">
                <a:srgbClr val="D90F81">
                  <a:tint val="44500"/>
                  <a:satMod val="160000"/>
                </a:srgbClr>
              </a:gs>
              <a:gs pos="100000">
                <a:srgbClr val="D90F81">
                  <a:tint val="23500"/>
                  <a:satMod val="160000"/>
                </a:srgbClr>
              </a:gs>
            </a:gsLst>
            <a:path path="circle">
              <a:fillToRect l="100000" t="100000"/>
            </a:path>
            <a:tileRect r="-100000" b="-100000"/>
          </a:gradFill>
        </p:spPr>
        <p:txBody>
          <a:bodyPr/>
          <a:lstStyle/>
          <a:p>
            <a:r>
              <a:rPr lang="en-US" dirty="0" smtClean="0"/>
              <a:t>Pregnant Child Care Providers</a:t>
            </a:r>
            <a:endParaRPr lang="en-US" dirty="0"/>
          </a:p>
        </p:txBody>
      </p:sp>
      <p:sp>
        <p:nvSpPr>
          <p:cNvPr id="3" name="Content Placeholder 2"/>
          <p:cNvSpPr>
            <a:spLocks noGrp="1"/>
          </p:cNvSpPr>
          <p:nvPr>
            <p:ph idx="1"/>
          </p:nvPr>
        </p:nvSpPr>
        <p:spPr/>
        <p:txBody>
          <a:bodyPr>
            <a:normAutofit fontScale="92500"/>
          </a:bodyPr>
          <a:lstStyle/>
          <a:p>
            <a:r>
              <a:rPr lang="en-US" dirty="0"/>
              <a:t>Some childhood infectious illnesses can be harmful to a fetus or </a:t>
            </a:r>
            <a:r>
              <a:rPr lang="en-US" dirty="0" smtClean="0"/>
              <a:t>newborn (Chickenpox</a:t>
            </a:r>
            <a:r>
              <a:rPr lang="en-US" dirty="0"/>
              <a:t>, CMV, Slapped Cheek Fever, Rubella, </a:t>
            </a:r>
            <a:r>
              <a:rPr lang="en-US" dirty="0" smtClean="0"/>
              <a:t>Influenza).</a:t>
            </a:r>
          </a:p>
          <a:p>
            <a:r>
              <a:rPr lang="en-US" dirty="0" smtClean="0"/>
              <a:t>If you are pregnant, get regular pre-natal care. </a:t>
            </a:r>
            <a:r>
              <a:rPr lang="en-US" dirty="0"/>
              <a:t>T</a:t>
            </a:r>
            <a:r>
              <a:rPr lang="en-US" dirty="0" smtClean="0"/>
              <a:t>ell you health care provider about your occupation. </a:t>
            </a:r>
          </a:p>
          <a:p>
            <a:r>
              <a:rPr lang="en-US" dirty="0" smtClean="0"/>
              <a:t>Immunization and following Standard Precautions protect pregnant women from getting an infectious illness.</a:t>
            </a:r>
          </a:p>
          <a:p>
            <a:endParaRPr lang="en-US" dirty="0" smtClean="0"/>
          </a:p>
          <a:p>
            <a:endParaRPr lang="en-US" dirty="0"/>
          </a:p>
        </p:txBody>
      </p:sp>
    </p:spTree>
    <p:custDataLst>
      <p:tags r:id="rId1"/>
    </p:custDataLst>
    <p:extLst>
      <p:ext uri="{BB962C8B-B14F-4D97-AF65-F5344CB8AC3E}">
        <p14:creationId xmlns:p14="http://schemas.microsoft.com/office/powerpoint/2010/main" val="19497631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about Illness</a:t>
            </a:r>
            <a:endParaRPr lang="en-US" dirty="0"/>
          </a:p>
        </p:txBody>
      </p:sp>
      <p:sp>
        <p:nvSpPr>
          <p:cNvPr id="3" name="Content Placeholder 2"/>
          <p:cNvSpPr>
            <a:spLocks noGrp="1"/>
          </p:cNvSpPr>
          <p:nvPr>
            <p:ph idx="1"/>
          </p:nvPr>
        </p:nvSpPr>
        <p:spPr/>
        <p:txBody>
          <a:bodyPr/>
          <a:lstStyle/>
          <a:p>
            <a:r>
              <a:rPr lang="en-US" dirty="0"/>
              <a:t>Review all health and safety policies prior to enrolling a child. </a:t>
            </a:r>
            <a:endParaRPr lang="en-US" dirty="0" smtClean="0"/>
          </a:p>
          <a:p>
            <a:pPr lvl="0"/>
            <a:r>
              <a:rPr lang="en-US" dirty="0"/>
              <a:t>Communicate any changes in health and safety policies at parent </a:t>
            </a:r>
            <a:r>
              <a:rPr lang="en-US" dirty="0" smtClean="0"/>
              <a:t>meetings; in your parent handbook; </a:t>
            </a:r>
            <a:r>
              <a:rPr lang="en-US" dirty="0"/>
              <a:t>by </a:t>
            </a:r>
            <a:r>
              <a:rPr lang="en-US" dirty="0" smtClean="0"/>
              <a:t>newsletters, handouts, bulletin board postings; and verbally </a:t>
            </a:r>
            <a:r>
              <a:rPr lang="en-US" dirty="0"/>
              <a:t>as you greet the parents at the beginning and end of the day.</a:t>
            </a:r>
          </a:p>
          <a:p>
            <a:endParaRPr lang="en-US" dirty="0" smtClean="0"/>
          </a:p>
          <a:p>
            <a:endParaRPr lang="en-US" dirty="0"/>
          </a:p>
        </p:txBody>
      </p:sp>
    </p:spTree>
    <p:custDataLst>
      <p:tags r:id="rId1"/>
    </p:custDataLst>
    <p:extLst>
      <p:ext uri="{BB962C8B-B14F-4D97-AF65-F5344CB8AC3E}">
        <p14:creationId xmlns:p14="http://schemas.microsoft.com/office/powerpoint/2010/main" val="2840181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Communicating with </a:t>
            </a:r>
            <a:br>
              <a:rPr lang="en-US" dirty="0" smtClean="0"/>
            </a:br>
            <a:r>
              <a:rPr lang="en-US" dirty="0" smtClean="0"/>
              <a:t>Health Care Providers</a:t>
            </a:r>
            <a:endParaRPr lang="en-US" dirty="0"/>
          </a:p>
        </p:txBody>
      </p:sp>
      <p:sp>
        <p:nvSpPr>
          <p:cNvPr id="3" name="Content Placeholder 2"/>
          <p:cNvSpPr>
            <a:spLocks noGrp="1"/>
          </p:cNvSpPr>
          <p:nvPr>
            <p:ph idx="1"/>
          </p:nvPr>
        </p:nvSpPr>
        <p:spPr/>
        <p:txBody>
          <a:bodyPr>
            <a:normAutofit lnSpcReduction="10000"/>
          </a:bodyPr>
          <a:lstStyle/>
          <a:p>
            <a:r>
              <a:rPr lang="en-US" dirty="0"/>
              <a:t>Usually you will communicate with the health care provider </a:t>
            </a:r>
            <a:r>
              <a:rPr lang="en-US" dirty="0">
                <a:solidFill>
                  <a:srgbClr val="0072BC"/>
                </a:solidFill>
              </a:rPr>
              <a:t>through the parent</a:t>
            </a:r>
            <a:r>
              <a:rPr lang="en-US" dirty="0" smtClean="0"/>
              <a:t>.</a:t>
            </a:r>
          </a:p>
          <a:p>
            <a:r>
              <a:rPr lang="en-US" dirty="0" smtClean="0"/>
              <a:t>Use  an </a:t>
            </a:r>
            <a:r>
              <a:rPr lang="en-US" dirty="0"/>
              <a:t>“Information Exchange with the Health Care Provider Form” </a:t>
            </a:r>
            <a:r>
              <a:rPr lang="en-US" dirty="0" smtClean="0"/>
              <a:t>to </a:t>
            </a:r>
            <a:r>
              <a:rPr lang="en-US" dirty="0" smtClean="0">
                <a:solidFill>
                  <a:srgbClr val="0072BC"/>
                </a:solidFill>
              </a:rPr>
              <a:t>write down your concerns</a:t>
            </a:r>
            <a:r>
              <a:rPr lang="en-US" dirty="0" smtClean="0"/>
              <a:t>. Or just write a simple note.</a:t>
            </a:r>
          </a:p>
          <a:p>
            <a:r>
              <a:rPr lang="en-US" dirty="0" smtClean="0"/>
              <a:t>You </a:t>
            </a:r>
            <a:r>
              <a:rPr lang="en-US" dirty="0"/>
              <a:t>won’t be able to </a:t>
            </a:r>
            <a:r>
              <a:rPr lang="en-US" dirty="0" smtClean="0"/>
              <a:t>talk directly to a doctor or clinic without written permission from the parent. (see “Consent for </a:t>
            </a:r>
            <a:r>
              <a:rPr lang="en-US" dirty="0"/>
              <a:t>Release of Medical </a:t>
            </a:r>
            <a:r>
              <a:rPr lang="en-US" dirty="0" smtClean="0"/>
              <a:t>Information Form”).</a:t>
            </a:r>
            <a:endParaRPr lang="en-US" dirty="0"/>
          </a:p>
          <a:p>
            <a:endParaRPr lang="en-US" dirty="0"/>
          </a:p>
        </p:txBody>
      </p:sp>
    </p:spTree>
    <p:custDataLst>
      <p:tags r:id="rId1"/>
    </p:custDataLst>
    <p:extLst>
      <p:ext uri="{BB962C8B-B14F-4D97-AF65-F5344CB8AC3E}">
        <p14:creationId xmlns:p14="http://schemas.microsoft.com/office/powerpoint/2010/main" val="17378793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Parent Communication</a:t>
            </a:r>
            <a:endParaRPr lang="en-US" dirty="0"/>
          </a:p>
        </p:txBody>
      </p:sp>
      <p:sp>
        <p:nvSpPr>
          <p:cNvPr id="5" name="Content Placeholder 4"/>
          <p:cNvSpPr>
            <a:spLocks noGrp="1"/>
          </p:cNvSpPr>
          <p:nvPr>
            <p:ph idx="1"/>
          </p:nvPr>
        </p:nvSpPr>
        <p:spPr/>
        <p:txBody>
          <a:bodyPr>
            <a:normAutofit lnSpcReduction="10000"/>
          </a:bodyPr>
          <a:lstStyle/>
          <a:p>
            <a:r>
              <a:rPr lang="en-US" dirty="0" smtClean="0"/>
              <a:t>Ask parents to report illness to the child care program within 24 hours of diagnosis, even if they keep their child home.</a:t>
            </a:r>
          </a:p>
          <a:p>
            <a:r>
              <a:rPr lang="en-US" dirty="0"/>
              <a:t>A</a:t>
            </a:r>
            <a:r>
              <a:rPr lang="en-US" dirty="0" smtClean="0"/>
              <a:t>lert </a:t>
            </a:r>
            <a:r>
              <a:rPr lang="en-US" dirty="0"/>
              <a:t>other parents to watch for signs of that illness in their children and seek medical advice when necessary. You can use the “Notice of Exposure to Contagious </a:t>
            </a:r>
            <a:r>
              <a:rPr lang="en-US" dirty="0" smtClean="0"/>
              <a:t>Disease Form”. (Do not share the name of the child who is ill.)</a:t>
            </a:r>
            <a:endParaRPr lang="en-US" dirty="0"/>
          </a:p>
        </p:txBody>
      </p:sp>
    </p:spTree>
    <p:custDataLst>
      <p:tags r:id="rId1"/>
    </p:custDataLst>
    <p:extLst>
      <p:ext uri="{BB962C8B-B14F-4D97-AF65-F5344CB8AC3E}">
        <p14:creationId xmlns:p14="http://schemas.microsoft.com/office/powerpoint/2010/main" val="1269044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Reporting Illnesses </a:t>
            </a:r>
            <a:r>
              <a:rPr lang="en-US" dirty="0"/>
              <a:t>to </a:t>
            </a:r>
            <a:r>
              <a:rPr lang="en-US" dirty="0" smtClean="0"/>
              <a:t>Your </a:t>
            </a:r>
            <a:r>
              <a:rPr lang="en-US" dirty="0"/>
              <a:t>L</a:t>
            </a:r>
            <a:r>
              <a:rPr lang="en-US" dirty="0" smtClean="0"/>
              <a:t>ocal </a:t>
            </a:r>
            <a:r>
              <a:rPr lang="en-US" dirty="0"/>
              <a:t>H</a:t>
            </a:r>
            <a:r>
              <a:rPr lang="en-US" dirty="0" smtClean="0"/>
              <a:t>ealth Department </a:t>
            </a:r>
            <a:endParaRPr lang="en-US" dirty="0"/>
          </a:p>
        </p:txBody>
      </p:sp>
      <p:sp>
        <p:nvSpPr>
          <p:cNvPr id="3" name="Content Placeholder 2"/>
          <p:cNvSpPr>
            <a:spLocks noGrp="1"/>
          </p:cNvSpPr>
          <p:nvPr>
            <p:ph idx="1"/>
          </p:nvPr>
        </p:nvSpPr>
        <p:spPr/>
        <p:txBody>
          <a:bodyPr>
            <a:normAutofit/>
          </a:bodyPr>
          <a:lstStyle/>
          <a:p>
            <a:r>
              <a:rPr lang="en-US" dirty="0"/>
              <a:t>Some </a:t>
            </a:r>
            <a:r>
              <a:rPr lang="en-US" dirty="0" smtClean="0"/>
              <a:t>infectious diseases and illness outbreaks must </a:t>
            </a:r>
            <a:r>
              <a:rPr lang="en-US" dirty="0"/>
              <a:t>be reported to </a:t>
            </a:r>
            <a:r>
              <a:rPr lang="en-US" dirty="0" smtClean="0"/>
              <a:t>your </a:t>
            </a:r>
            <a:r>
              <a:rPr lang="en-US" dirty="0"/>
              <a:t>local h</a:t>
            </a:r>
            <a:r>
              <a:rPr lang="en-US" dirty="0" smtClean="0"/>
              <a:t>ealth department.</a:t>
            </a:r>
          </a:p>
          <a:p>
            <a:r>
              <a:rPr lang="en-US" dirty="0" smtClean="0"/>
              <a:t>Epidemic outbreaks must be reported to Child Care Licensing. </a:t>
            </a:r>
          </a:p>
          <a:p>
            <a:r>
              <a:rPr lang="en-US" dirty="0"/>
              <a:t>Contact your local health department Communicable Disease department if you have questions about specific </a:t>
            </a:r>
            <a:r>
              <a:rPr lang="en-US" dirty="0" smtClean="0"/>
              <a:t>diseases.</a:t>
            </a:r>
            <a:endParaRPr lang="en-US" dirty="0"/>
          </a:p>
          <a:p>
            <a:endParaRPr lang="en-US" dirty="0"/>
          </a:p>
        </p:txBody>
      </p:sp>
    </p:spTree>
    <p:custDataLst>
      <p:tags r:id="rId1"/>
    </p:custDataLst>
    <p:extLst>
      <p:ext uri="{BB962C8B-B14F-4D97-AF65-F5344CB8AC3E}">
        <p14:creationId xmlns:p14="http://schemas.microsoft.com/office/powerpoint/2010/main" val="16284180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Caring for Children with Mild Illness</a:t>
            </a:r>
            <a:endParaRPr lang="en-US" dirty="0"/>
          </a:p>
        </p:txBody>
      </p:sp>
      <p:sp>
        <p:nvSpPr>
          <p:cNvPr id="3" name="Content Placeholder 2"/>
          <p:cNvSpPr>
            <a:spLocks noGrp="1"/>
          </p:cNvSpPr>
          <p:nvPr>
            <p:ph idx="1"/>
          </p:nvPr>
        </p:nvSpPr>
        <p:spPr/>
        <p:txBody>
          <a:bodyPr/>
          <a:lstStyle/>
          <a:p>
            <a:r>
              <a:rPr lang="en-US" dirty="0"/>
              <a:t>Young children enrolled in child care have a high incidence of </a:t>
            </a:r>
            <a:r>
              <a:rPr lang="en-US" dirty="0" smtClean="0"/>
              <a:t>illness.</a:t>
            </a:r>
          </a:p>
          <a:p>
            <a:r>
              <a:rPr lang="en-US" dirty="0" smtClean="0"/>
              <a:t>Make decisions about whether a child should stay or go home on </a:t>
            </a:r>
            <a:r>
              <a:rPr lang="en-US" dirty="0"/>
              <a:t>a case-by-case basis</a:t>
            </a:r>
            <a:r>
              <a:rPr lang="en-US" dirty="0" smtClean="0"/>
              <a:t>.</a:t>
            </a:r>
          </a:p>
          <a:p>
            <a:r>
              <a:rPr lang="en-US" dirty="0" smtClean="0"/>
              <a:t>If a child </a:t>
            </a:r>
            <a:r>
              <a:rPr lang="en-US" dirty="0"/>
              <a:t>needs to go </a:t>
            </a:r>
            <a:r>
              <a:rPr lang="en-US" dirty="0" smtClean="0"/>
              <a:t>home because of illness, </a:t>
            </a:r>
            <a:r>
              <a:rPr lang="en-US" dirty="0"/>
              <a:t>child care settings </a:t>
            </a:r>
            <a:r>
              <a:rPr lang="en-US" dirty="0" smtClean="0"/>
              <a:t>need to at least </a:t>
            </a:r>
            <a:r>
              <a:rPr lang="en-US" dirty="0"/>
              <a:t>provide </a:t>
            </a:r>
            <a:r>
              <a:rPr lang="en-US" dirty="0" smtClean="0"/>
              <a:t>temporary </a:t>
            </a:r>
            <a:r>
              <a:rPr lang="en-US" dirty="0"/>
              <a:t>care </a:t>
            </a:r>
            <a:r>
              <a:rPr lang="en-US" dirty="0" smtClean="0"/>
              <a:t>until a family member or  designated adult arrives.</a:t>
            </a:r>
            <a:endParaRPr lang="en-US" dirty="0"/>
          </a:p>
          <a:p>
            <a:endParaRPr lang="en-US" dirty="0"/>
          </a:p>
          <a:p>
            <a:endParaRPr lang="en-US" dirty="0" smtClean="0"/>
          </a:p>
          <a:p>
            <a:endParaRPr lang="en-US" dirty="0"/>
          </a:p>
        </p:txBody>
      </p:sp>
    </p:spTree>
    <p:custDataLst>
      <p:tags r:id="rId1"/>
    </p:custDataLst>
    <p:extLst>
      <p:ext uri="{BB962C8B-B14F-4D97-AF65-F5344CB8AC3E}">
        <p14:creationId xmlns:p14="http://schemas.microsoft.com/office/powerpoint/2010/main" val="13704580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j5Yzrjm6"/>
  <p:tag name="ARTICULATE_DESIGN_ID_CUSTOM DESIGN" val="IShHG2mq"/>
  <p:tag name="ARTICULATE_DESIGN_ID_1_CUSTOM DESIGN" val="AiqcW4lA"/>
  <p:tag name="ARTICULATE_DESIGN_ID_2_CUSTOM DESIGN" val="ohdVWYNZ"/>
  <p:tag name="ARTICULATE_SLIDE_THUMBNAIL_REFRESH" val="1"/>
  <p:tag name="ARTICULATE_PROJECT_OPEN" val="0"/>
  <p:tag name="ARTICULATE_SLIDE_COUNT" val="1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3335</TotalTime>
  <Words>8431</Words>
  <Application>Microsoft Office PowerPoint</Application>
  <PresentationFormat>On-screen Show (4:3)</PresentationFormat>
  <Paragraphs>760</Paragraphs>
  <Slides>113</Slides>
  <Notes>108</Notes>
  <HiddenSlides>0</HiddenSlides>
  <MMClips>1</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113</vt:i4>
      </vt:variant>
    </vt:vector>
  </HeadingPairs>
  <TitlesOfParts>
    <vt:vector size="124" baseType="lpstr">
      <vt:lpstr>Arial</vt:lpstr>
      <vt:lpstr>Calibri</vt:lpstr>
      <vt:lpstr>Lucida Sans</vt:lpstr>
      <vt:lpstr>Tahoma</vt:lpstr>
      <vt:lpstr>Times New Roman</vt:lpstr>
      <vt:lpstr>Wingdings</vt:lpstr>
      <vt:lpstr>Office Theme</vt:lpstr>
      <vt:lpstr>Custom Design</vt:lpstr>
      <vt:lpstr>2_Custom Design</vt:lpstr>
      <vt:lpstr>1_Custom Design</vt:lpstr>
      <vt:lpstr>Presentation</vt:lpstr>
      <vt:lpstr>PowerPoint Presentation</vt:lpstr>
      <vt:lpstr>In Module I, You Will learn: </vt:lpstr>
      <vt:lpstr> Understanding Infectious Illness in Child Care Settings </vt:lpstr>
      <vt:lpstr>What is an infectious illness? </vt:lpstr>
      <vt:lpstr>What infectious illnesses would you expect to see in your child care program? </vt:lpstr>
      <vt:lpstr>Infectious Illness and Child Care</vt:lpstr>
      <vt:lpstr>Why Do Children in Child Care Settings Have More Illnesses? </vt:lpstr>
      <vt:lpstr>How Do Illnesses Spread? </vt:lpstr>
      <vt:lpstr>PowerPoint Presentation</vt:lpstr>
      <vt:lpstr>Routes of Transmission: Major ways for illnesses to spread</vt:lpstr>
      <vt:lpstr> Gesundheit!  </vt:lpstr>
      <vt:lpstr>Illnesses Can Spread through Direct Contact by  </vt:lpstr>
      <vt:lpstr>Illnesses Can Spread through the  Air by </vt:lpstr>
      <vt:lpstr> Illnesses Can Spread through Stool by </vt:lpstr>
      <vt:lpstr>Diseases Can Spread through Contact with Blood and Other Body Fluids by </vt:lpstr>
      <vt:lpstr>Examples of Illnesses and How they Spread</vt:lpstr>
      <vt:lpstr>Knowledge Check-in</vt:lpstr>
      <vt:lpstr>Knowledge Check-in</vt:lpstr>
      <vt:lpstr>Knowledge Check-in</vt:lpstr>
      <vt:lpstr>Knowledge Check-in</vt:lpstr>
      <vt:lpstr>Knowledge Check-in</vt:lpstr>
      <vt:lpstr>Preventing the Spread of Infectious Illnesses </vt:lpstr>
      <vt:lpstr>PowerPoint Presentation</vt:lpstr>
      <vt:lpstr>Topics</vt:lpstr>
      <vt:lpstr>Morning Health Check</vt:lpstr>
      <vt:lpstr>What am I checking for?</vt:lpstr>
      <vt:lpstr>Mildly Ill Children</vt:lpstr>
      <vt:lpstr>Standard Precautions:</vt:lpstr>
      <vt:lpstr> Clean up and disinfect any surfaces soiled with blood, feces, nasal, and eye discharges, saliva, urine, or vomit immediately. </vt:lpstr>
      <vt:lpstr>Hand Washing </vt:lpstr>
      <vt:lpstr>Handwashing Demonstration</vt:lpstr>
      <vt:lpstr>When to Wash Your Hands</vt:lpstr>
      <vt:lpstr>Children’s Handwashing Video</vt:lpstr>
      <vt:lpstr>When to Use Disposable Gloves</vt:lpstr>
      <vt:lpstr>What kind of gloves should I use for handling blood and body fluids?</vt:lpstr>
      <vt:lpstr>PowerPoint Presentation</vt:lpstr>
      <vt:lpstr>Cleaning, Sanitizing, and Disinfecting</vt:lpstr>
      <vt:lpstr>What surfaces should be cleaned?</vt:lpstr>
      <vt:lpstr>What should I use to clean?</vt:lpstr>
      <vt:lpstr>What surfaces should be sanitized?</vt:lpstr>
      <vt:lpstr>What surfaces should be disinfected?</vt:lpstr>
      <vt:lpstr>What product should I use for sanitizing and disinfecting?</vt:lpstr>
      <vt:lpstr>PowerPoint Presentation</vt:lpstr>
      <vt:lpstr>The Label is the Law</vt:lpstr>
      <vt:lpstr>PowerPoint Presentation</vt:lpstr>
      <vt:lpstr>Green  Cleaning, Sanitizing, and Disinfecting</vt:lpstr>
      <vt:lpstr>Green Cleaning Practices</vt:lpstr>
      <vt:lpstr>Green Cleaning Practices (continued)</vt:lpstr>
      <vt:lpstr>Choosing Safer Cleaning Products </vt:lpstr>
      <vt:lpstr>Using Bleach to  Sanitize and Disinfect</vt:lpstr>
      <vt:lpstr>Choose Safer Products for  Sanitizing and Disinfecting</vt:lpstr>
      <vt:lpstr>Demonstration</vt:lpstr>
      <vt:lpstr>Disposal of Garbage</vt:lpstr>
      <vt:lpstr>Disposal of Garbage</vt:lpstr>
      <vt:lpstr>The Diapering Station</vt:lpstr>
      <vt:lpstr>Proper Diapering Procedures</vt:lpstr>
      <vt:lpstr>Toileting</vt:lpstr>
      <vt:lpstr>Food Safety </vt:lpstr>
      <vt:lpstr>PowerPoint Presentation</vt:lpstr>
      <vt:lpstr>Oral Hygiene</vt:lpstr>
      <vt:lpstr>Tips for Preventing Dental Decay</vt:lpstr>
      <vt:lpstr>PowerPoint Presentation</vt:lpstr>
      <vt:lpstr>Indoor Air Quality</vt:lpstr>
      <vt:lpstr>Outdoor Air Quality</vt:lpstr>
      <vt:lpstr>Water Supply </vt:lpstr>
      <vt:lpstr>Water Supply</vt:lpstr>
      <vt:lpstr>Water Supply</vt:lpstr>
      <vt:lpstr>Pets in the Child Care Setting </vt:lpstr>
      <vt:lpstr>Pets in the Child Care Setting </vt:lpstr>
      <vt:lpstr>Reptiles and Exotic Pets </vt:lpstr>
      <vt:lpstr>Pests</vt:lpstr>
      <vt:lpstr>Integrated Pest Management (IPM)</vt:lpstr>
      <vt:lpstr>PowerPoint Presentation</vt:lpstr>
      <vt:lpstr>  Sand Boxes and Sand Play Areas </vt:lpstr>
      <vt:lpstr>Policies to  Prevent the Spread of  Infectious Disease </vt:lpstr>
      <vt:lpstr>Topics for Policies</vt:lpstr>
      <vt:lpstr>To develop a policy ask:</vt:lpstr>
      <vt:lpstr>Health History and Emergency Information Policy</vt:lpstr>
      <vt:lpstr>Immunization Policy</vt:lpstr>
      <vt:lpstr>PowerPoint Presentation</vt:lpstr>
      <vt:lpstr>PowerPoint Presentation</vt:lpstr>
      <vt:lpstr>PowerPoint Presentation</vt:lpstr>
      <vt:lpstr>Shots for School Website</vt:lpstr>
      <vt:lpstr>Keeping Health Records</vt:lpstr>
      <vt:lpstr>Confidentiality</vt:lpstr>
      <vt:lpstr>Exclusion for Illness Policy</vt:lpstr>
      <vt:lpstr>Reasons for Exclusion</vt:lpstr>
      <vt:lpstr>Keep a child home if…</vt:lpstr>
      <vt:lpstr>PowerPoint Presentation</vt:lpstr>
      <vt:lpstr>Keep a child home until evaluated by a health care provider</vt:lpstr>
      <vt:lpstr>Example of when it’s okay for a child to attend…</vt:lpstr>
      <vt:lpstr>Staff Health</vt:lpstr>
      <vt:lpstr>Staff Health</vt:lpstr>
      <vt:lpstr>Pregnant Child Care Providers</vt:lpstr>
      <vt:lpstr>Communication about Illness</vt:lpstr>
      <vt:lpstr>Communicating with  Health Care Providers</vt:lpstr>
      <vt:lpstr>Parent Communication</vt:lpstr>
      <vt:lpstr>Reporting Illnesses to Your Local Health Department </vt:lpstr>
      <vt:lpstr>Caring for Children with Mild Illness</vt:lpstr>
      <vt:lpstr>Medication Administration Policy</vt:lpstr>
      <vt:lpstr> You may be asked to give… </vt:lpstr>
      <vt:lpstr>Receiving Medication</vt:lpstr>
      <vt:lpstr>Storing Medication</vt:lpstr>
      <vt:lpstr>Administering Medication</vt:lpstr>
      <vt:lpstr>PowerPoint Presentation</vt:lpstr>
      <vt:lpstr>Documenting Medication Administration</vt:lpstr>
      <vt:lpstr>Planning for Children with  Special Health Needs</vt:lpstr>
      <vt:lpstr>Children with Special Needs</vt:lpstr>
      <vt:lpstr>Incidental Medical Services (IMS)</vt:lpstr>
      <vt:lpstr>To safely provide IMS, your  Plan of Operation must list:</vt:lpstr>
      <vt:lpstr>Emergency Illness Policies and Procedures</vt:lpstr>
      <vt:lpstr>Important Emergency Policies</vt:lpstr>
      <vt:lpstr>No Smoking or Use of Alcohol, Recreational, or Illegal Drugs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dc:creator>
  <cp:lastModifiedBy>Rose, Bobbie</cp:lastModifiedBy>
  <cp:revision>183</cp:revision>
  <dcterms:created xsi:type="dcterms:W3CDTF">2018-04-16T18:41:09Z</dcterms:created>
  <dcterms:modified xsi:type="dcterms:W3CDTF">2020-07-21T20:47:35Z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665D9F12-83BF-4631-98E7-A9D3693F2510</vt:lpwstr>
  </property>
  <property fmtid="{D5CDD505-2E9C-101B-9397-08002B2CF9AE}" pid="3" name="ArticulatePath">
    <vt:lpwstr>CCHP-Prevention_2018apr16</vt:lpwstr>
  </property>
</Properties>
</file>