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notesMasterIdLst>
    <p:notesMasterId r:id="rId44"/>
  </p:notesMasterIdLst>
  <p:sldIdLst>
    <p:sldId id="257" r:id="rId2"/>
    <p:sldId id="261" r:id="rId3"/>
    <p:sldId id="260" r:id="rId4"/>
    <p:sldId id="263" r:id="rId5"/>
    <p:sldId id="327" r:id="rId6"/>
    <p:sldId id="269" r:id="rId7"/>
    <p:sldId id="270" r:id="rId8"/>
    <p:sldId id="271" r:id="rId9"/>
    <p:sldId id="272" r:id="rId10"/>
    <p:sldId id="330" r:id="rId11"/>
    <p:sldId id="264" r:id="rId12"/>
    <p:sldId id="362" r:id="rId13"/>
    <p:sldId id="365" r:id="rId14"/>
    <p:sldId id="366" r:id="rId15"/>
    <p:sldId id="367" r:id="rId16"/>
    <p:sldId id="368" r:id="rId17"/>
    <p:sldId id="369" r:id="rId18"/>
    <p:sldId id="370" r:id="rId19"/>
    <p:sldId id="371" r:id="rId20"/>
    <p:sldId id="372" r:id="rId21"/>
    <p:sldId id="373" r:id="rId22"/>
    <p:sldId id="357" r:id="rId23"/>
    <p:sldId id="339" r:id="rId24"/>
    <p:sldId id="360" r:id="rId25"/>
    <p:sldId id="337" r:id="rId26"/>
    <p:sldId id="340" r:id="rId27"/>
    <p:sldId id="359" r:id="rId28"/>
    <p:sldId id="332" r:id="rId29"/>
    <p:sldId id="341" r:id="rId30"/>
    <p:sldId id="347" r:id="rId31"/>
    <p:sldId id="331" r:id="rId32"/>
    <p:sldId id="342" r:id="rId33"/>
    <p:sldId id="343" r:id="rId34"/>
    <p:sldId id="356" r:id="rId35"/>
    <p:sldId id="355" r:id="rId36"/>
    <p:sldId id="335" r:id="rId37"/>
    <p:sldId id="361" r:id="rId38"/>
    <p:sldId id="344" r:id="rId39"/>
    <p:sldId id="346" r:id="rId40"/>
    <p:sldId id="374" r:id="rId41"/>
    <p:sldId id="375" r:id="rId42"/>
    <p:sldId id="308" r:id="rId43"/>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65163C-543E-EC32-BA23-79729272F3A1}" name="Karina Campos" initials="KC" userId="S::karina.campos@cdpr.ca.gov::3c57320c-ecd2-498e-8c78-3b632bf9b20c" providerId="AD"/>
  <p188:author id="{279A9597-0247-15F1-B88D-638AE614FC40}" name="Kaufmann, Amanda@CDPR" initials="KA" userId="S::Amanda.Kaufmann@cdpr.ca.gov::60de1838-9e0d-4d79-98d1-16b068b21050" providerId="AD"/>
  <p188:author id="{7ED4C1B5-FF15-A457-FA43-FE2901D13BDC}" name="Liao, Mira" initials="LM" userId="S::Mira.Liao@ucsf.edu::c64aa82d-7898-4e94-bbef-2c55ca8e7d7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ristina Wilkinson" initials="CW" lastIdx="1" clrIdx="0"/>
  <p:cmAuthor id="2" name="Rose, Bobbie" initials="RB" lastIdx="3" clrIdx="1">
    <p:extLst>
      <p:ext uri="{19B8F6BF-5375-455C-9EA6-DF929625EA0E}">
        <p15:presenceInfo xmlns:p15="http://schemas.microsoft.com/office/powerpoint/2012/main" userId="S-1-5-21-2695169584-3817918341-3537416689-1168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FF9966"/>
    <a:srgbClr val="5F7341"/>
    <a:srgbClr val="964F4C"/>
    <a:srgbClr val="1B1810"/>
    <a:srgbClr val="EBE2CD"/>
    <a:srgbClr val="AA4038"/>
    <a:srgbClr val="3E764E"/>
    <a:srgbClr val="47783C"/>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24351D-A0BB-4165-8774-811569570F89}" v="191" dt="2023-05-01T08:49:51.208"/>
  </p1510:revLst>
</p1510:revInfo>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1170" autoAdjust="0"/>
  </p:normalViewPr>
  <p:slideViewPr>
    <p:cSldViewPr>
      <p:cViewPr varScale="1">
        <p:scale>
          <a:sx n="88" d="100"/>
          <a:sy n="88" d="100"/>
        </p:scale>
        <p:origin x="68" y="38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60E342-FE95-41BD-A330-66877DA1DBDF}" type="datetimeFigureOut">
              <a:rPr lang="en-US" smtClean="0"/>
              <a:t>1/16/2024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05F3B6-3F50-42C0-B15E-F1698C309863}" type="slidenum">
              <a:rPr lang="en-US" smtClean="0"/>
              <a:t>‹#›</a:t>
            </a:fld>
            <a:endParaRPr lang="en-US"/>
          </a:p>
        </p:txBody>
      </p:sp>
    </p:spTree>
    <p:extLst>
      <p:ext uri="{BB962C8B-B14F-4D97-AF65-F5344CB8AC3E}">
        <p14:creationId xmlns:p14="http://schemas.microsoft.com/office/powerpoint/2010/main" val="139411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MX" noProof="0" dirty="0"/>
              <a:t>Introdúcete y tu puesto en la abogacía de salud y seguridad</a:t>
            </a:r>
          </a:p>
        </p:txBody>
      </p:sp>
      <p:sp>
        <p:nvSpPr>
          <p:cNvPr id="4" name="Slide Number Placeholder 3"/>
          <p:cNvSpPr>
            <a:spLocks noGrp="1"/>
          </p:cNvSpPr>
          <p:nvPr>
            <p:ph type="sldNum" sz="quarter" idx="10"/>
          </p:nvPr>
        </p:nvSpPr>
        <p:spPr/>
        <p:txBody>
          <a:bodyPr/>
          <a:lstStyle/>
          <a:p>
            <a:fld id="{D875AC5D-80F5-4949-B64C-67F4E154FAC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885219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s-ES" altLang="en-US" dirty="0"/>
              <a:t>Definición de plaga: ¿causa daño o malestar, o transmite o produce enfermedad?</a:t>
            </a:r>
          </a:p>
          <a:p>
            <a:pPr eaLnBrk="1" hangingPunct="1">
              <a:spcBef>
                <a:spcPct val="0"/>
              </a:spcBef>
            </a:pPr>
            <a:r>
              <a:rPr lang="es-ES" altLang="en-US" dirty="0"/>
              <a:t>¿Causan problemas de salud? ¿Daño al edificio? ¿Se molestan los padres cuando ven roedores?</a:t>
            </a:r>
          </a:p>
          <a:p>
            <a:pPr eaLnBrk="1" hangingPunct="1">
              <a:spcBef>
                <a:spcPct val="0"/>
              </a:spcBef>
            </a:pPr>
            <a:r>
              <a:rPr lang="es-ES" altLang="en-US" dirty="0"/>
              <a:t>¿La ubicación de los roedores (interiores o exteriores, etc.) cambia la respuesta?</a:t>
            </a:r>
          </a:p>
          <a:p>
            <a:pPr eaLnBrk="1" hangingPunct="1">
              <a:spcBef>
                <a:spcPct val="0"/>
              </a:spcBef>
            </a:pPr>
            <a:r>
              <a:rPr lang="es-ES" altLang="en-US" dirty="0"/>
              <a:t>Discutan en grupos, regresen para dar la(s) respuesta(s) de su grupo</a:t>
            </a:r>
          </a:p>
          <a:p>
            <a:pPr eaLnBrk="1" hangingPunct="1">
              <a:spcBef>
                <a:spcPct val="0"/>
              </a:spcBef>
            </a:pPr>
            <a:endParaRPr lang="es-ES" altLang="en-US" dirty="0"/>
          </a:p>
          <a:p>
            <a:pPr eaLnBrk="1" hangingPunct="1">
              <a:spcBef>
                <a:spcPct val="0"/>
              </a:spcBef>
            </a:pPr>
            <a:r>
              <a:rPr lang="es-ES" altLang="en-US" dirty="0"/>
              <a:t>La forma en que piensa acerca de los roedores afecta si usa pesticidas o no. El uso de pesticidas puede activar los requisitos de la Ley de Escuelas Saludables.</a:t>
            </a:r>
            <a:endParaRPr lang="en-US" dirty="0"/>
          </a:p>
          <a:p>
            <a:pPr eaLnBrk="1" hangingPunct="1">
              <a:spcBef>
                <a:spcPct val="0"/>
              </a:spcBef>
            </a:pPr>
            <a:endParaRPr lang="en-US" dirty="0"/>
          </a:p>
          <a:p>
            <a:pPr eaLnBrk="1" hangingPunct="1">
              <a:spcBef>
                <a:spcPct val="0"/>
              </a:spcBef>
            </a:pPr>
            <a:r>
              <a:rPr lang="es-ES" dirty="0"/>
              <a:t>Posibles daños: los roedores pueden morder. Pueden desencadenar ataques de asma.  Los ratones ciervos (que a veces están en cabañas) pueden propagar el hantavirus.  
</a:t>
            </a:r>
            <a:endParaRPr lang="en-US" dirty="0"/>
          </a:p>
          <a:p>
            <a:pPr eaLnBrk="1" hangingPunct="1">
              <a:spcBef>
                <a:spcPct val="0"/>
              </a:spcBef>
            </a:pP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10</a:t>
            </a:fld>
            <a:endParaRPr lang="en-US"/>
          </a:p>
        </p:txBody>
      </p:sp>
    </p:spTree>
    <p:extLst>
      <p:ext uri="{BB962C8B-B14F-4D97-AF65-F5344CB8AC3E}">
        <p14:creationId xmlns:p14="http://schemas.microsoft.com/office/powerpoint/2010/main" val="2803011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s-MX" altLang="en-US" b="1" noProof="0" dirty="0"/>
              <a:t>¿Alguien ha escuchado sobre la Ley de Escuelas Saludables (HSA)?  ¿Qué me pueden decir sobre esta ley?</a:t>
            </a:r>
          </a:p>
          <a:p>
            <a:pPr marL="0" marR="0" lvl="0" indent="0" algn="l" defTabSz="914400" rtl="0" eaLnBrk="1" fontAlgn="auto" latinLnBrk="0" hangingPunct="1">
              <a:lnSpc>
                <a:spcPct val="100000"/>
              </a:lnSpc>
              <a:spcBef>
                <a:spcPct val="0"/>
              </a:spcBef>
              <a:spcAft>
                <a:spcPts val="0"/>
              </a:spcAft>
              <a:buClrTx/>
              <a:buSzTx/>
              <a:buFontTx/>
              <a:buNone/>
              <a:tabLst/>
              <a:defRPr/>
            </a:pPr>
            <a:r>
              <a:rPr lang="es-MX" noProof="0" dirty="0"/>
              <a:t>En el 2007, la Ley de California AB2865 extendió la Ley de Escuelas Saludables para incluir a los centros de cuidado infantil. Muchos proveedores de educación temprana desconocen sus responsabilidades bajo la HSA.</a:t>
            </a:r>
          </a:p>
          <a:p>
            <a:pPr eaLnBrk="1" hangingPunct="1">
              <a:spcBef>
                <a:spcPct val="0"/>
              </a:spcBef>
            </a:pPr>
            <a:endParaRPr lang="es-MX" altLang="en-US" noProof="0" dirty="0"/>
          </a:p>
          <a:p>
            <a:pPr eaLnBrk="1" hangingPunct="1">
              <a:spcBef>
                <a:spcPct val="0"/>
              </a:spcBef>
            </a:pPr>
            <a:r>
              <a:rPr lang="es-MX" altLang="en-US" noProof="0" dirty="0"/>
              <a:t>Aunque la HSA no aplica a el Cuidado Infantil Familiar en el hogar, hay un gran valor en proteger la salud de los niños al usar estrategias de IPM en estos ambientes</a:t>
            </a:r>
            <a:r>
              <a:rPr lang="es-MX" altLang="en-US" baseline="0" noProof="0" dirty="0"/>
              <a:t>. </a:t>
            </a:r>
            <a:r>
              <a:rPr lang="es-ES" altLang="en-US" baseline="0" noProof="0" dirty="0"/>
              <a:t>La guía para un manejo de plagas más seguro y el IPM específico para los hogares de cuidado infantil familiar están disponibles en el sitio web de CCHP</a:t>
            </a:r>
            <a:r>
              <a:rPr lang="es-MX" altLang="en-US" baseline="0" noProof="0" dirty="0"/>
              <a:t>: https://cchp.ucsf.edu/content/integrated-pest-management-toolkit-family-child-care-homes </a:t>
            </a:r>
            <a:endParaRPr lang="es-MX" altLang="en-US" noProof="0" dirty="0"/>
          </a:p>
          <a:p>
            <a:endParaRPr lang="es-MX" noProof="0" dirty="0"/>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11</a:t>
            </a:fld>
            <a:endParaRPr lang="en-US" dirty="0"/>
          </a:p>
        </p:txBody>
      </p:sp>
    </p:spTree>
    <p:extLst>
      <p:ext uri="{BB962C8B-B14F-4D97-AF65-F5344CB8AC3E}">
        <p14:creationId xmlns:p14="http://schemas.microsoft.com/office/powerpoint/2010/main" val="996749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s-MX" dirty="0"/>
              <a:t>¿Quién tiene la responsabilidad de ayudar a implementar la Ley de Escuelas Saludables</a:t>
            </a:r>
            <a:r>
              <a:rPr lang="en-US" altLang="en-US" dirty="0"/>
              <a:t>?</a:t>
            </a:r>
            <a:r>
              <a:rPr lang="en-US" altLang="en-US" baseline="0" dirty="0"/>
              <a:t> </a:t>
            </a:r>
            <a:r>
              <a:rPr lang="es-MX" dirty="0"/>
              <a:t>El</a:t>
            </a:r>
            <a:r>
              <a:rPr lang="es-MX" b="1" dirty="0">
                <a:solidFill>
                  <a:srgbClr val="009999"/>
                </a:solidFill>
              </a:rPr>
              <a:t> </a:t>
            </a:r>
            <a:r>
              <a:rPr lang="es-MX" b="0" dirty="0">
                <a:solidFill>
                  <a:srgbClr val="009999"/>
                </a:solidFill>
              </a:rPr>
              <a:t>Departamento de Reglamentación de Pesticidas de California (DPR) </a:t>
            </a:r>
            <a:r>
              <a:rPr lang="es-MX" dirty="0"/>
              <a:t>tiene la responsabilidad de ayudar a las escuelas y los centros de cuidado infantil con la implementación de practicas IPM</a:t>
            </a:r>
            <a:r>
              <a:rPr lang="en-US" altLang="en-US" dirty="0"/>
              <a:t>.  </a:t>
            </a:r>
          </a:p>
          <a:p>
            <a:pPr eaLnBrk="1" hangingPunct="1">
              <a:spcBef>
                <a:spcPct val="0"/>
              </a:spcBef>
            </a:pPr>
            <a:endParaRPr lang="en-US" altLang="en-US" dirty="0"/>
          </a:p>
          <a:p>
            <a:pPr eaLnBrk="1" hangingPunct="1">
              <a:spcBef>
                <a:spcPct val="0"/>
              </a:spcBef>
            </a:pPr>
            <a:r>
              <a:rPr lang="es-MX" altLang="en-US" noProof="0" dirty="0"/>
              <a:t>Puede solicitar información del DPR de California sobre cómo empezar un programa de IPM en su establecimiento de cuidado infantil. Contacte al Programa de IPM para el Cuidado Infantil del DPR en </a:t>
            </a:r>
            <a:r>
              <a:rPr lang="es-MX" sz="1800" b="0" i="0" u="sng" noProof="0" dirty="0">
                <a:solidFill>
                  <a:srgbClr val="000000"/>
                </a:solidFill>
                <a:effectLst/>
                <a:latin typeface="Calibri" panose="020F0502020204030204" pitchFamily="34" charset="0"/>
              </a:rPr>
              <a:t>https://www.cdpr.ca.gov/docs/schoolipm/</a:t>
            </a:r>
          </a:p>
          <a:p>
            <a:pPr eaLnBrk="1" hangingPunct="1">
              <a:spcBef>
                <a:spcPct val="0"/>
              </a:spcBef>
            </a:pPr>
            <a:endParaRPr lang="es-MX" sz="1800" b="0" i="0" u="sng" noProof="0" dirty="0">
              <a:solidFill>
                <a:srgbClr val="000000"/>
              </a:solidFill>
              <a:effectLst/>
              <a:latin typeface="Calibri" panose="020F0502020204030204" pitchFamily="34" charset="0"/>
            </a:endParaRPr>
          </a:p>
          <a:p>
            <a:pPr eaLnBrk="1" hangingPunct="1">
              <a:spcBef>
                <a:spcPct val="0"/>
              </a:spcBef>
            </a:pPr>
            <a:r>
              <a:rPr lang="es-MX" sz="1800" b="0" i="0" u="none" noProof="0" dirty="0">
                <a:solidFill>
                  <a:srgbClr val="000000"/>
                </a:solidFill>
                <a:effectLst/>
                <a:latin typeface="Calibri" panose="020F0502020204030204" pitchFamily="34" charset="0"/>
              </a:rPr>
              <a:t>O mande un correo electrónico con sus preguntas a ccipmlist@cdpr.ca.gov</a:t>
            </a:r>
            <a:endParaRPr lang="es-MX" noProof="0" dirty="0"/>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12</a:t>
            </a:fld>
            <a:endParaRPr lang="en-US" dirty="0"/>
          </a:p>
        </p:txBody>
      </p:sp>
    </p:spTree>
    <p:extLst>
      <p:ext uri="{BB962C8B-B14F-4D97-AF65-F5344CB8AC3E}">
        <p14:creationId xmlns:p14="http://schemas.microsoft.com/office/powerpoint/2010/main" val="144483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s-MX" altLang="en-US" baseline="0" noProof="0" dirty="0"/>
              <a:t>Es posible que reconozca los siguientes pasos(las próximas 4 diapositivas):</a:t>
            </a:r>
          </a:p>
          <a:p>
            <a:pPr marL="228600" indent="-228600" eaLnBrk="1" hangingPunct="1">
              <a:spcBef>
                <a:spcPct val="0"/>
              </a:spcBef>
              <a:buAutoNum type="arabicPeriod"/>
            </a:pPr>
            <a:r>
              <a:rPr lang="es-MX" altLang="en-US" b="1" baseline="0" noProof="0" dirty="0"/>
              <a:t>Identifique</a:t>
            </a:r>
            <a:r>
              <a:rPr lang="es-MX" altLang="en-US" baseline="0" noProof="0" dirty="0"/>
              <a:t> a </a:t>
            </a:r>
            <a:r>
              <a:rPr lang="es-ES" b="0" i="0" dirty="0">
                <a:effectLst/>
                <a:latin typeface="Arial" panose="020B0604020202020204" pitchFamily="34" charset="0"/>
              </a:rPr>
              <a:t>una persona dentro del centro que se asegurará de que los requisitos de la HSA se cumplan</a:t>
            </a:r>
            <a:r>
              <a:rPr lang="es-MX" altLang="en-US" baseline="0" noProof="0" dirty="0"/>
              <a:t>, esta persona será Coordinador de IPM </a:t>
            </a:r>
          </a:p>
          <a:p>
            <a:pPr marL="228600" indent="-228600" eaLnBrk="1" hangingPunct="1">
              <a:spcBef>
                <a:spcPct val="0"/>
              </a:spcBef>
              <a:buAutoNum type="arabicPeriod"/>
            </a:pPr>
            <a:r>
              <a:rPr lang="es-MX" b="0" noProof="0" dirty="0"/>
              <a:t>Desarrolle un </a:t>
            </a:r>
            <a:r>
              <a:rPr lang="es-MX" b="1" noProof="0" dirty="0"/>
              <a:t>plan </a:t>
            </a:r>
            <a:r>
              <a:rPr lang="es-MX" b="0" noProof="0" dirty="0"/>
              <a:t>de IPM</a:t>
            </a:r>
            <a:endParaRPr lang="es-MX" b="1" noProof="0" dirty="0"/>
          </a:p>
          <a:p>
            <a:pPr marL="628650" lvl="1" indent="-171450">
              <a:buFont typeface="Arial" panose="020B0604020202020204" pitchFamily="34" charset="0"/>
              <a:buChar char="•"/>
            </a:pPr>
            <a:r>
              <a:rPr lang="es-MX" b="0" noProof="0" dirty="0"/>
              <a:t>Use la plantilla proporcionada por el Departamento de Reglamentación d</a:t>
            </a:r>
            <a:r>
              <a:rPr lang="en-US" b="0" i="0" dirty="0">
                <a:effectLst/>
                <a:latin typeface="Arial" panose="020B0604020202020204" pitchFamily="34" charset="0"/>
              </a:rPr>
              <a:t>e </a:t>
            </a:r>
            <a:r>
              <a:rPr lang="es-MX" b="0" i="0" noProof="0" dirty="0">
                <a:effectLst/>
                <a:latin typeface="Arial" panose="020B0604020202020204" pitchFamily="34" charset="0"/>
              </a:rPr>
              <a:t>Pesticidas</a:t>
            </a:r>
            <a:r>
              <a:rPr lang="en-US" b="0" i="0" dirty="0">
                <a:effectLst/>
                <a:latin typeface="Arial" panose="020B0604020202020204" pitchFamily="34" charset="0"/>
              </a:rPr>
              <a:t> </a:t>
            </a:r>
            <a:r>
              <a:rPr lang="es-MX" b="0" noProof="0" dirty="0"/>
              <a:t>(DPR); o escriba su propio plan que incluya: nombre del coordinador de IPM, la lista de todos los pesticidas que espera aplicar (por el personal del centro o el PMP), y la fecha de cuando el plan será actualizado. </a:t>
            </a:r>
            <a:endParaRPr lang="es-MX" b="0" baseline="0" noProof="0" dirty="0"/>
          </a:p>
          <a:p>
            <a:pPr marL="628650" lvl="1" indent="-171450">
              <a:buFont typeface="Arial" panose="020B0604020202020204" pitchFamily="34" charset="0"/>
              <a:buChar char="•"/>
            </a:pPr>
            <a:r>
              <a:rPr lang="es-MX" noProof="0" dirty="0"/>
              <a:t>Publique el plan de IPM en la página de internet de su programa; si su programa no tiene página de internet, mande el plan de IPM a todos los padres, guardianes, y empleados con la notificación anual escrita.</a:t>
            </a:r>
          </a:p>
          <a:p>
            <a:pPr marL="628650" lvl="1" indent="-171450">
              <a:buFont typeface="Arial" panose="020B0604020202020204" pitchFamily="34" charset="0"/>
              <a:buChar char="•"/>
            </a:pPr>
            <a:r>
              <a:rPr lang="es-MX" noProof="0" dirty="0"/>
              <a:t>Publique una copia física en el centro o la oficina del programa</a:t>
            </a:r>
          </a:p>
          <a:p>
            <a:endParaRPr lang="es-MX"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05F3B6-3F50-42C0-B15E-F1698C3098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607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b="1" noProof="0" dirty="0"/>
              <a:t>Complete el entrenamiento de IPM</a:t>
            </a:r>
            <a:endParaRPr lang="es-MX" b="0" noProof="0" dirty="0"/>
          </a:p>
          <a:p>
            <a:pPr marL="628650" lvl="1" indent="-171450">
              <a:buFont typeface="Arial" panose="020B0604020202020204" pitchFamily="34" charset="0"/>
              <a:buChar char="•"/>
            </a:pPr>
            <a:r>
              <a:rPr lang="es-MX" b="0" noProof="0" dirty="0"/>
              <a:t>Este entrenamiento es un requisito para el coordinador de IPM y todo aquel que aplicará pesticidas (incluyendo desinfectantes y otros pesticidas exentos) en el programa de cuidado infantil. </a:t>
            </a:r>
          </a:p>
          <a:p>
            <a:pPr marL="628650" lvl="1" indent="-171450">
              <a:buFont typeface="Arial" panose="020B0604020202020204" pitchFamily="34" charset="0"/>
              <a:buChar char="•"/>
            </a:pPr>
            <a:r>
              <a:rPr lang="es-MX" b="0" noProof="0" dirty="0"/>
              <a:t>El entrenamiento debe repetirse cada año</a:t>
            </a:r>
          </a:p>
          <a:p>
            <a:pPr marL="457200" lvl="1" indent="0">
              <a:buFont typeface="Arial" panose="020B0604020202020204" pitchFamily="34" charset="0"/>
              <a:buNone/>
            </a:pPr>
            <a:endParaRPr lang="es-MX" altLang="en-US" b="0" noProof="0" dirty="0"/>
          </a:p>
          <a:p>
            <a:pPr marL="0" marR="0" lvl="0" indent="0" algn="l" defTabSz="914400" rtl="0" eaLnBrk="1" fontAlgn="auto" latinLnBrk="0" hangingPunct="1">
              <a:lnSpc>
                <a:spcPct val="100000"/>
              </a:lnSpc>
              <a:spcBef>
                <a:spcPct val="0"/>
              </a:spcBef>
              <a:spcAft>
                <a:spcPts val="0"/>
              </a:spcAft>
              <a:buClrTx/>
              <a:buSzTx/>
              <a:buFontTx/>
              <a:buNone/>
              <a:tabLst/>
              <a:defRPr/>
            </a:pPr>
            <a:r>
              <a:rPr lang="es-MX" altLang="en-US" b="1" noProof="0" dirty="0"/>
              <a:t>Colocar letreros</a:t>
            </a:r>
          </a:p>
          <a:p>
            <a:pPr marL="628650" marR="0" lvl="1"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s-MX" altLang="en-US" strike="noStrike" noProof="0" dirty="0"/>
              <a:t>Notifique a los padres y los empleados antes de aplicar un pesticida</a:t>
            </a:r>
          </a:p>
          <a:p>
            <a:pPr marL="628650" marR="0" lvl="1"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s-ES" noProof="0" dirty="0">
                <a:latin typeface="Arial"/>
                <a:cs typeface="Arial"/>
              </a:rPr>
              <a:t>Los letreros de advertencia se deben colocar en el área de aplicación de pesticidas no exentos </a:t>
            </a:r>
            <a:r>
              <a:rPr lang="es-MX" noProof="0" dirty="0">
                <a:latin typeface="Arial"/>
                <a:cs typeface="Arial"/>
              </a:rPr>
              <a:t>(aerosoles, nebulizadores o gránulos no contenidos o polvo) .</a:t>
            </a:r>
          </a:p>
          <a:p>
            <a:pPr marL="628650" marR="0" lvl="1"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s-MX" noProof="0" dirty="0">
                <a:latin typeface="Arial"/>
                <a:cs typeface="Arial"/>
              </a:rPr>
              <a:t>Los letreros deben estar publicado 24 horas antes y mantenerse en lugar por 72 horas después del uso de pesticidas. </a:t>
            </a:r>
          </a:p>
          <a:p>
            <a:pPr marL="457200" marR="0" lvl="1"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lang="es-MX" noProof="0" dirty="0">
              <a:latin typeface="Arial"/>
              <a:cs typeface="Arial"/>
            </a:endParaRPr>
          </a:p>
          <a:p>
            <a:endParaRPr lang="es-MX"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05F3B6-3F50-42C0-B15E-F1698C309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8159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altLang="en-US" b="1" noProof="0" dirty="0"/>
              <a:t>Notificar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altLang="en-US" noProof="0" dirty="0"/>
              <a:t>Cada año, debe notificar por escrito a los padres y empleados sobre todos los pesticidas (no exentos) que espera aplicar en el centro ya sea por empleados o por profesionales en el manejo de pesticidas durante el año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MX" altLang="en-US"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altLang="en-US" b="1" noProof="0" dirty="0"/>
              <a:t>Mantener Registros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altLang="en-US" noProof="0" dirty="0"/>
              <a:t>Mantenga registro de los pesticidas no exentos (aerosoles, nebulizadores, gránulos no contenidos, o polvo) usados por el personal o contratistas, de los últimos cuatro años. </a:t>
            </a:r>
            <a:endParaRPr lang="es-MX" sz="1200" b="1" kern="1200" noProof="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05F3B6-3F50-42C0-B15E-F1698C3098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896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s-MX" altLang="en-US" b="1" noProof="0" dirty="0"/>
              <a:t>Registrar</a:t>
            </a:r>
          </a:p>
          <a:p>
            <a:pPr marL="628650" lvl="1" indent="-171450" eaLnBrk="1" hangingPunct="1">
              <a:spcBef>
                <a:spcPct val="0"/>
              </a:spcBef>
              <a:buFont typeface="Arial" panose="020B0604020202020204" pitchFamily="34" charset="0"/>
              <a:buChar char="•"/>
            </a:pPr>
            <a:r>
              <a:rPr lang="es-ES" altLang="en-US" noProof="0" dirty="0"/>
              <a:t>Mantener una lista de padres y personal que deseen saber cuándo se van a utilizar pesticidas no exentos (aerosoles, nebulizadores, gránulos no contenidos, o polvo)</a:t>
            </a:r>
          </a:p>
          <a:p>
            <a:pPr marL="628650" lvl="1" indent="-171450" eaLnBrk="1" hangingPunct="1">
              <a:spcBef>
                <a:spcPct val="0"/>
              </a:spcBef>
              <a:buFont typeface="Arial" panose="020B0604020202020204" pitchFamily="34" charset="0"/>
              <a:buChar char="•"/>
            </a:pPr>
            <a:r>
              <a:rPr lang="es-ES" altLang="en-US" noProof="0" dirty="0"/>
              <a:t>Notifique a todos en la lista temprano, al menos 72 horas antes de que se usen</a:t>
            </a:r>
          </a:p>
          <a:p>
            <a:pPr marL="628650" lvl="1" indent="-171450" eaLnBrk="1" hangingPunct="1">
              <a:spcBef>
                <a:spcPct val="0"/>
              </a:spcBef>
              <a:buFont typeface="Arial" panose="020B0604020202020204" pitchFamily="34" charset="0"/>
              <a:buChar char="•"/>
            </a:pPr>
            <a:endParaRPr lang="es-MX" altLang="en-US" noProof="0" dirty="0"/>
          </a:p>
          <a:p>
            <a:r>
              <a:rPr lang="es-MX" altLang="en-US" noProof="0" dirty="0"/>
              <a:t>Asegúrese de </a:t>
            </a:r>
            <a:r>
              <a:rPr lang="es-MX" altLang="en-US" b="1" noProof="0" dirty="0"/>
              <a:t>reportar</a:t>
            </a:r>
            <a:r>
              <a:rPr lang="es-MX" altLang="en-US" noProof="0" dirty="0"/>
              <a:t> el uso de pesticidas no exentos </a:t>
            </a:r>
            <a:r>
              <a:rPr lang="es-MX" noProof="0" dirty="0">
                <a:latin typeface="Arial"/>
                <a:cs typeface="Arial"/>
              </a:rPr>
              <a:t>(</a:t>
            </a:r>
            <a:r>
              <a:rPr lang="es-ES" altLang="en-US" noProof="0" dirty="0"/>
              <a:t>aerosoles, nebulizadores, gránulos no contenidos, o polvo</a:t>
            </a:r>
            <a:r>
              <a:rPr lang="es-MX" noProof="0" dirty="0">
                <a:latin typeface="Arial"/>
                <a:cs typeface="Arial"/>
              </a:rPr>
              <a:t>) </a:t>
            </a:r>
            <a:r>
              <a:rPr lang="es-MX" altLang="en-US" noProof="0" dirty="0"/>
              <a:t>cada año. </a:t>
            </a:r>
            <a:endParaRPr lang="es-MX" altLang="en-US" b="0" noProof="0" dirty="0"/>
          </a:p>
          <a:p>
            <a:pPr marL="628650" lvl="1" indent="-171450">
              <a:buFont typeface="Arial" panose="020B0604020202020204" pitchFamily="34" charset="0"/>
              <a:buChar char="•"/>
            </a:pPr>
            <a:r>
              <a:rPr lang="es-ES" b="0" noProof="0" dirty="0"/>
              <a:t>enviar informes de uso de pesticidas (PUR) para las aplicaciones de pesticidas </a:t>
            </a:r>
            <a:r>
              <a:rPr lang="es-ES" b="0" i="1" noProof="0" dirty="0"/>
              <a:t>realizadas por los empleados de las escuelas </a:t>
            </a:r>
            <a:r>
              <a:rPr lang="es-ES" b="0" noProof="0" dirty="0"/>
              <a:t>al DPR anualmente o con mayor frecuencia</a:t>
            </a:r>
            <a:endParaRPr lang="es-MX" b="0" noProof="0" dirty="0"/>
          </a:p>
          <a:p>
            <a:pPr marL="628650" lvl="1" indent="-171450">
              <a:buFont typeface="Arial" panose="020B0604020202020204" pitchFamily="34" charset="0"/>
              <a:buChar char="•"/>
            </a:pPr>
            <a:r>
              <a:rPr lang="es-ES" b="0" noProof="0" dirty="0"/>
              <a:t>NO envíe informes de uso de pesticidas para pesticidas aplicados por contratistas; los profesionales del manejo de plagas presentarán sus propios informes PUR al DPR</a:t>
            </a:r>
          </a:p>
          <a:p>
            <a:pPr marL="628650" lvl="1" indent="-171450">
              <a:buFont typeface="Arial" panose="020B0604020202020204" pitchFamily="34" charset="0"/>
              <a:buChar char="•"/>
            </a:pPr>
            <a:r>
              <a:rPr lang="es-ES" noProof="0" dirty="0"/>
              <a:t>enviar informes a más tardar el 30 de enero del año anterior (por ejemplo, enviar sus informes de 2023 a más tardar el 30 de enero de 2022)</a:t>
            </a:r>
          </a:p>
          <a:p>
            <a:pPr marL="628650" lvl="1" indent="-171450">
              <a:buFont typeface="Arial" panose="020B0604020202020204" pitchFamily="34" charset="0"/>
              <a:buChar char="•"/>
            </a:pPr>
            <a:r>
              <a:rPr lang="es-ES" noProof="0" dirty="0"/>
              <a:t>use el formulario HSA-118 del DPR (Informes de uso de pesticidas para empleados de escuelas y centros de cuidado infantil) que está disponible en el sitio web de IPM escolar del DPR </a:t>
            </a:r>
            <a:r>
              <a:rPr lang="es-MX" noProof="0" dirty="0"/>
              <a:t>https://www.cdpr.ca.gov/docs/schoolipm/ </a:t>
            </a:r>
            <a:endParaRPr lang="es-MX" b="0" noProof="0" dirty="0"/>
          </a:p>
          <a:p>
            <a:pPr eaLnBrk="1" hangingPunct="1">
              <a:spcBef>
                <a:spcPct val="0"/>
              </a:spcBef>
            </a:pPr>
            <a:endParaRPr lang="es-MX" altLang="en-US" noProof="0" dirty="0"/>
          </a:p>
          <a:p>
            <a:endParaRPr lang="es-MX"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05F3B6-3F50-42C0-B15E-F1698C3098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1256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S" altLang="en-US" dirty="0"/>
              <a:t>Es importante estar al tanto de todas las personas que podrían estar usando pesticidas en su centro. Necesitan estar informados de los requisitos de la Ley de Escuelas Saludables.</a:t>
            </a:r>
          </a:p>
          <a:p>
            <a:pPr marL="0" marR="0" lvl="0" indent="0" algn="l" defTabSz="914400" rtl="0" eaLnBrk="1" fontAlgn="auto" latinLnBrk="0" hangingPunct="1">
              <a:lnSpc>
                <a:spcPct val="100000"/>
              </a:lnSpc>
              <a:spcBef>
                <a:spcPct val="0"/>
              </a:spcBef>
              <a:spcAft>
                <a:spcPts val="0"/>
              </a:spcAft>
              <a:buClrTx/>
              <a:buSzTx/>
              <a:buFontTx/>
              <a:buNone/>
              <a:tabLst/>
              <a:defRPr/>
            </a:pPr>
            <a:r>
              <a:rPr lang="es-ES" altLang="en-US" dirty="0"/>
              <a:t>La Ley de Escuelas Saludables tiene requisitos muy específicos para:</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s-ES" altLang="en-US" dirty="0"/>
              <a:t>Dueños de propiedades: es posible que deba informar a su arrendador si alquila que tienen responsabilidades bajo la Ley de Escuelas Saludables.</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s-ES" altLang="en-US" dirty="0"/>
              <a:t>Profesionales del control de plagas: si utiliza un servicio, es posible que deba informarles sobre los requisitos de la Ley de Escuelas Saludables.</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lang="es-ES" altLang="en-US" dirty="0"/>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s-ES" altLang="en-US" dirty="0"/>
              <a:t>Otras personas pueden estar usando pesticidas en su centro:</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s-ES" altLang="en-US" dirty="0"/>
              <a:t>Custodios/conserjes (personas encargadas de la limpieza)</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s-ES" altLang="en-US" dirty="0"/>
              <a:t>Todos los voluntario</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3F6C6070-6DA9-442A-83AB-658E6F84D0C6}" type="slidenum">
              <a:rPr lang="en-US" altLang="en-US" smtClean="0"/>
              <a:pPr eaLnBrk="1" hangingPunct="1"/>
              <a:t>17</a:t>
            </a:fld>
            <a:endParaRPr lang="en-US" altLang="en-US"/>
          </a:p>
        </p:txBody>
      </p:sp>
    </p:spTree>
    <p:extLst>
      <p:ext uri="{BB962C8B-B14F-4D97-AF65-F5344CB8AC3E}">
        <p14:creationId xmlns:p14="http://schemas.microsoft.com/office/powerpoint/2010/main" val="3605991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t>Algunos pesticidas están exentos de la Ley de Escuelas Saludables.  Esto significa que los padres y el personal no necesitan ser notificados cuando se usan estos productos pesticidas, y no es necesario mantener registros de su aplicación.
</a:t>
            </a:r>
            <a:endParaRPr lang="es-MX" b="0" i="0" noProof="0" dirty="0">
              <a:solidFill>
                <a:srgbClr val="202124"/>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t>Los productos que usan pesticidas en un cebo, trampa o gel, están exentos.  Esto se debe a que están contenidos, por lo que los niños no pueden inhalarlos ni tocarlos fácilmente.
Los productos que se usan para matar gérmenes (antimicrobianos), como desinfectantes y desinfectantes, también están exentos.
</a:t>
            </a:r>
            <a:endParaRPr lang="es-MX" b="0" i="0" noProof="0" dirty="0">
              <a:solidFill>
                <a:srgbClr val="202124"/>
              </a:solidFill>
              <a:effectLst/>
              <a:latin typeface="Roboto" panose="02000000000000000000" pitchFamily="2" charset="0"/>
            </a:endParaRPr>
          </a:p>
          <a:p>
            <a:r>
              <a:rPr lang="es-MX" b="0" i="0" noProof="0" dirty="0">
                <a:solidFill>
                  <a:srgbClr val="202124"/>
                </a:solidFill>
                <a:effectLst/>
                <a:latin typeface="Roboto" panose="02000000000000000000" pitchFamily="2" charset="0"/>
              </a:rPr>
              <a:t>Ciertos pesticidas que representan poco o ningún riesgo para las personas o el medio ambiente se consideran de </a:t>
            </a:r>
            <a:r>
              <a:rPr lang="es-MX" b="1" i="0" noProof="0" dirty="0">
                <a:solidFill>
                  <a:srgbClr val="202124"/>
                </a:solidFill>
                <a:effectLst/>
                <a:latin typeface="Roboto" panose="02000000000000000000" pitchFamily="2" charset="0"/>
              </a:rPr>
              <a:t>riesgo</a:t>
            </a:r>
            <a:r>
              <a:rPr lang="es-MX" b="0" i="0" noProof="0" dirty="0">
                <a:solidFill>
                  <a:srgbClr val="202124"/>
                </a:solidFill>
                <a:effectLst/>
                <a:latin typeface="Roboto" panose="02000000000000000000" pitchFamily="2" charset="0"/>
              </a:rPr>
              <a:t> </a:t>
            </a:r>
            <a:r>
              <a:rPr lang="es-MX" b="1" i="0" noProof="0" dirty="0">
                <a:solidFill>
                  <a:srgbClr val="202124"/>
                </a:solidFill>
                <a:effectLst/>
                <a:latin typeface="Roboto" panose="02000000000000000000" pitchFamily="2" charset="0"/>
              </a:rPr>
              <a:t>mínimo, pesticidas </a:t>
            </a:r>
            <a:r>
              <a:rPr lang="es-MX" b="0" i="0" noProof="0" dirty="0">
                <a:solidFill>
                  <a:srgbClr val="202124"/>
                </a:solidFill>
                <a:effectLst/>
                <a:latin typeface="Roboto" panose="02000000000000000000" pitchFamily="2" charset="0"/>
              </a:rPr>
              <a:t>bajo la Ley Federal de Insecticidas, Fungicidas y Rodenticidas  (FIFRA). Estos pesticidas también se conocen como productos FIFRA 25(b). </a:t>
            </a:r>
            <a:r>
              <a:rPr lang="es-MX" noProof="0" dirty="0"/>
              <a:t>Esto puede incluir productos con ingredientes activos de riesgo mínimo, tales como: aceite de romero, canela, menta, citronela</a:t>
            </a:r>
          </a:p>
          <a:p>
            <a:r>
              <a:rPr lang="es-MX" noProof="0" dirty="0"/>
              <a:t>Lista completa de pesticidas de riesgo mínimo: https://www.epa.gov/sites/default/files/2018-01/documents/minrisk-active-ingredients-tolerances-jan-2018.pdf </a:t>
            </a:r>
          </a:p>
          <a:p>
            <a:r>
              <a:rPr lang="es-MX" noProof="0" dirty="0"/>
              <a:t>Estos también están exentos.
</a:t>
            </a:r>
          </a:p>
          <a:p>
            <a:r>
              <a:rPr lang="es-MX" noProof="0" dirty="0"/>
              <a:t>SIN EMBARGO, si aplica cualquier tipo de pesticida, exento o no, </a:t>
            </a:r>
            <a:r>
              <a:rPr lang="es-MX" b="1" noProof="0" dirty="0"/>
              <a:t>aún debe tomar la capacitación de IPM.
</a:t>
            </a:r>
            <a:endParaRPr lang="es-MX" b="1" baseline="0" noProof="0" dirty="0"/>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18</a:t>
            </a:fld>
            <a:endParaRPr lang="en-US" dirty="0"/>
          </a:p>
        </p:txBody>
      </p:sp>
    </p:spTree>
    <p:extLst>
      <p:ext uri="{BB962C8B-B14F-4D97-AF65-F5344CB8AC3E}">
        <p14:creationId xmlns:p14="http://schemas.microsoft.com/office/powerpoint/2010/main" val="3046425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MX" noProof="0" dirty="0"/>
              <a:t>Aquí hay algunas fotos de pesticidas que están exentos.</a:t>
            </a:r>
          </a:p>
          <a:p>
            <a:endParaRPr lang="es-MX" noProof="0" dirty="0"/>
          </a:p>
          <a:p>
            <a:r>
              <a:rPr lang="es-MX" noProof="0" dirty="0"/>
              <a:t>----estaciones de cebo contenido</a:t>
            </a:r>
          </a:p>
          <a:p>
            <a:r>
              <a:rPr lang="es-MX" noProof="0" dirty="0"/>
              <a:t>--pastas y geles</a:t>
            </a:r>
          </a:p>
          <a:p>
            <a:r>
              <a:rPr lang="es-MX" noProof="0" dirty="0"/>
              <a:t>----sanitizantes y desinfectantes</a:t>
            </a:r>
          </a:p>
          <a:p>
            <a:r>
              <a:rPr lang="es-MX" noProof="0" dirty="0"/>
              <a:t>--FIFRA 25(b) pesticidas de riesgo mínimo:</a:t>
            </a:r>
          </a:p>
          <a:p>
            <a:r>
              <a:rPr lang="es-MX" noProof="0" dirty="0"/>
              <a:t>	Nuevamente, esto incluye productos con ingredientes activos de riesgo mínimo como: romero, canela, menta, citronela</a:t>
            </a:r>
          </a:p>
          <a:p>
            <a:r>
              <a:rPr lang="es-MX" noProof="0" dirty="0"/>
              <a:t>	Lista: https://www.epa.gov/sites/default/files/2018-01/documents/minrisk-active-ingredients-tolerances-jan-2018.pdf </a:t>
            </a:r>
          </a:p>
          <a:p>
            <a:endParaRPr lang="es-MX" noProof="0" dirty="0"/>
          </a:p>
          <a:p>
            <a:r>
              <a:rPr lang="es-MX" noProof="0" dirty="0"/>
              <a:t>Si usa alguno de estos, no es necesario publicar notificaciones para los padres ni completar informes. Aún debe tomar la capacitación anual de IPM/IGM.</a:t>
            </a:r>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19</a:t>
            </a:fld>
            <a:endParaRPr lang="en-US" dirty="0"/>
          </a:p>
        </p:txBody>
      </p:sp>
    </p:spTree>
    <p:extLst>
      <p:ext uri="{BB962C8B-B14F-4D97-AF65-F5344CB8AC3E}">
        <p14:creationId xmlns:p14="http://schemas.microsoft.com/office/powerpoint/2010/main" val="4237044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2" indent="0" algn="l" defTabSz="914400" rtl="0" eaLnBrk="1" fontAlgn="auto" latinLnBrk="0" hangingPunct="1">
              <a:lnSpc>
                <a:spcPct val="100000"/>
              </a:lnSpc>
              <a:spcBef>
                <a:spcPct val="0"/>
              </a:spcBef>
              <a:spcAft>
                <a:spcPts val="0"/>
              </a:spcAft>
              <a:buClrTx/>
              <a:buSzTx/>
              <a:buFontTx/>
              <a:buNone/>
              <a:tabLst/>
              <a:defRPr/>
            </a:pPr>
            <a:r>
              <a:rPr lang="es-MX" altLang="en-US" noProof="0" dirty="0"/>
              <a:t>Este entrenamiento en manejo integrado de plagas (roedores)</a:t>
            </a:r>
            <a:r>
              <a:rPr lang="es-MX" sz="1200" b="0" i="0" noProof="0" dirty="0">
                <a:solidFill>
                  <a:schemeClr val="bg1"/>
                </a:solidFill>
                <a:latin typeface="Arial" panose="020B0604020202020204" pitchFamily="34" charset="0"/>
                <a:cs typeface="Arial" panose="020B0604020202020204" pitchFamily="34" charset="0"/>
              </a:rPr>
              <a:t>fue financiado por el Departamento de Reglamentación de Pesticidas de California (DPR) y desarrollada por el programa de salud para el cuidado infantil, de la escuela de enfermería de la Universidad de California, San Francisco. El contenido de este documento no refleja necesariamente los puntos de vista y las políticas de DPR ni la mención de nombres comerciales o productos comerciales constituye respaldo o recomendación para su uso.</a:t>
            </a: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C470EE44-693A-4234-8A22-8BEA116CCD7A}" type="slidenum">
              <a:rPr lang="en-US" altLang="en-US" smtClean="0"/>
              <a:pPr eaLnBrk="1" hangingPunct="1"/>
              <a:t>2</a:t>
            </a:fld>
            <a:endParaRPr lang="en-US" altLang="en-US"/>
          </a:p>
        </p:txBody>
      </p:sp>
    </p:spTree>
    <p:extLst>
      <p:ext uri="{BB962C8B-B14F-4D97-AF65-F5344CB8AC3E}">
        <p14:creationId xmlns:p14="http://schemas.microsoft.com/office/powerpoint/2010/main" val="985537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s-MX" altLang="en-US" i="1" noProof="0" dirty="0"/>
              <a:t>IPM mantiene alejadas a las plagas y reduce el uso de pesticidas. </a:t>
            </a:r>
          </a:p>
          <a:p>
            <a:pPr marL="0" marR="0" indent="0" algn="l" defTabSz="914400" rtl="0" eaLnBrk="1" fontAlgn="base" latinLnBrk="0" hangingPunct="1">
              <a:lnSpc>
                <a:spcPct val="100000"/>
              </a:lnSpc>
              <a:spcBef>
                <a:spcPct val="0"/>
              </a:spcBef>
              <a:spcAft>
                <a:spcPct val="0"/>
              </a:spcAft>
              <a:buClrTx/>
              <a:buSzTx/>
              <a:buFontTx/>
              <a:buNone/>
              <a:tabLst/>
              <a:defRPr/>
            </a:pPr>
            <a:r>
              <a:rPr lang="es-MX" altLang="en-US" i="0" noProof="0" dirty="0"/>
              <a:t>El manejo integrado de plagas, o IPM por sus siglas en inglés, controla las plagas de manera segura, eficaz y duradera</a:t>
            </a:r>
            <a:r>
              <a:rPr lang="es-MX" altLang="en-US" noProof="0" dirty="0">
                <a:solidFill>
                  <a:schemeClr val="tx2"/>
                </a:solidFill>
              </a:rPr>
              <a:t>. </a:t>
            </a:r>
          </a:p>
          <a:p>
            <a:pPr eaLnBrk="1" hangingPunct="1">
              <a:spcBef>
                <a:spcPct val="0"/>
              </a:spcBef>
            </a:pPr>
            <a:endParaRPr lang="es-MX" altLang="en-US" noProof="0" dirty="0">
              <a:solidFill>
                <a:schemeClr val="tx2"/>
              </a:solidFill>
            </a:endParaRPr>
          </a:p>
          <a:p>
            <a:pPr marL="0" indent="0">
              <a:spcBef>
                <a:spcPts val="0"/>
              </a:spcBef>
              <a:spcAft>
                <a:spcPts val="600"/>
              </a:spcAft>
              <a:buClr>
                <a:schemeClr val="tx1"/>
              </a:buClr>
              <a:buNone/>
              <a:defRPr/>
            </a:pPr>
            <a:r>
              <a:rPr lang="es-MX" sz="1200" b="1" noProof="0" dirty="0">
                <a:latin typeface="+mn-lt"/>
                <a:cs typeface="Estrangelo Edessa" pitchFamily="66"/>
              </a:rPr>
              <a:t>Maneja los problemas de plagas</a:t>
            </a:r>
            <a:r>
              <a:rPr lang="es-MX" sz="1200" b="0" noProof="0" dirty="0">
                <a:latin typeface="+mn-lt"/>
                <a:cs typeface="Estrangelo Edessa" pitchFamily="66"/>
              </a:rPr>
              <a:t> a través de</a:t>
            </a:r>
            <a:endParaRPr lang="es-MX" sz="1200" b="1" noProof="0" dirty="0">
              <a:latin typeface="+mn-lt"/>
              <a:cs typeface="Estrangelo Edessa" pitchFamily="66"/>
            </a:endParaRPr>
          </a:p>
          <a:p>
            <a:pPr marL="0" indent="0">
              <a:spcBef>
                <a:spcPts val="0"/>
              </a:spcBef>
              <a:spcAft>
                <a:spcPts val="600"/>
              </a:spcAft>
              <a:buClr>
                <a:schemeClr val="tx1"/>
              </a:buClr>
              <a:buNone/>
              <a:defRPr/>
            </a:pPr>
            <a:r>
              <a:rPr lang="es-MX" sz="1200" noProof="0" dirty="0">
                <a:solidFill>
                  <a:srgbClr val="2B69B3"/>
                </a:solidFill>
                <a:latin typeface="+mn-lt"/>
                <a:cs typeface="Estrangelo Edessa" pitchFamily="66"/>
              </a:rPr>
              <a:t>El uso de productos no-químicos y</a:t>
            </a:r>
          </a:p>
          <a:p>
            <a:pPr marL="0" indent="-457200">
              <a:spcBef>
                <a:spcPts val="0"/>
              </a:spcBef>
              <a:spcAft>
                <a:spcPts val="600"/>
              </a:spcAft>
              <a:defRPr/>
            </a:pPr>
            <a:r>
              <a:rPr lang="es-MX" sz="1200" noProof="0" dirty="0">
                <a:solidFill>
                  <a:srgbClr val="2B69B3"/>
                </a:solidFill>
                <a:latin typeface="+mn-lt"/>
                <a:cs typeface="Estrangelo Edessa" pitchFamily="66"/>
              </a:rPr>
              <a:t>El Uso de pesticidas menos tóxicos</a:t>
            </a:r>
          </a:p>
          <a:p>
            <a:pPr marL="0" indent="-457200">
              <a:spcBef>
                <a:spcPts val="0"/>
              </a:spcBef>
              <a:spcAft>
                <a:spcPts val="600"/>
              </a:spcAft>
              <a:defRPr/>
            </a:pPr>
            <a:endParaRPr lang="es-MX" altLang="en-US" noProof="0" dirty="0">
              <a:solidFill>
                <a:schemeClr val="tx2"/>
              </a:solidFill>
            </a:endParaRPr>
          </a:p>
          <a:p>
            <a:pPr eaLnBrk="1" hangingPunct="1">
              <a:spcBef>
                <a:spcPct val="0"/>
              </a:spcBef>
            </a:pPr>
            <a:r>
              <a:rPr lang="es-MX" altLang="en-US" noProof="0" dirty="0"/>
              <a:t>IPM funciona porque combina varios métodos para el manejo de plagas que son más efectivos al final que un solo enfoque, como rociar pesticidas.</a:t>
            </a:r>
          </a:p>
          <a:p>
            <a:pPr eaLnBrk="1" hangingPunct="1">
              <a:spcBef>
                <a:spcPct val="0"/>
              </a:spcBef>
            </a:pPr>
            <a:r>
              <a:rPr lang="es-MX" altLang="en-US" noProof="0" dirty="0"/>
              <a:t>Menos necesidad de informes, trámites, etc. requeridos por la Ley de Escuelas Saludables.</a:t>
            </a:r>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1E73C89-9AC6-43EF-A478-FD5F7AF9CCC6}" type="slidenum">
              <a:rPr lang="en-US" altLang="en-US" smtClean="0">
                <a:latin typeface="Arial" pitchFamily="34" charset="0"/>
                <a:ea typeface="ヒラギノ角ゴ Pro W3"/>
                <a:cs typeface="ヒラギノ角ゴ Pro W3"/>
              </a:rPr>
              <a:pPr eaLnBrk="1" hangingPunct="1">
                <a:spcBef>
                  <a:spcPct val="0"/>
                </a:spcBef>
              </a:pPr>
              <a:t>20</a:t>
            </a:fld>
            <a:endParaRPr lang="en-US" altLang="en-US">
              <a:latin typeface="Arial" pitchFamily="34" charset="0"/>
              <a:ea typeface="ヒラギノ角ゴ Pro W3"/>
              <a:cs typeface="ヒラギノ角ゴ Pro W3"/>
            </a:endParaRPr>
          </a:p>
        </p:txBody>
      </p:sp>
    </p:spTree>
    <p:extLst>
      <p:ext uri="{BB962C8B-B14F-4D97-AF65-F5344CB8AC3E}">
        <p14:creationId xmlns:p14="http://schemas.microsoft.com/office/powerpoint/2010/main" val="35182813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s-ES" dirty="0"/>
              <a:t>Prevenir: mantener alejadas a las plagas; Elimine fuentes de comida, el agua o refugio para las plagas.</a:t>
            </a:r>
          </a:p>
          <a:p>
            <a:pPr marL="228600" indent="-228600">
              <a:buFont typeface="+mj-lt"/>
              <a:buAutoNum type="arabicPeriod"/>
            </a:pPr>
            <a:r>
              <a:rPr lang="es-ES" dirty="0"/>
              <a:t>Inspeccionar: busque signos de plagas; Evidencia, Daños, Las propias plagas; ¿Dónde y cómo están entrando?</a:t>
            </a:r>
          </a:p>
          <a:p>
            <a:pPr marL="228600" indent="-228600">
              <a:buFont typeface="+mj-lt"/>
              <a:buAutoNum type="arabicPeriod"/>
            </a:pPr>
            <a:r>
              <a:rPr lang="es-ES" dirty="0"/>
              <a:t>Identificar - ¿Qué tipo de plagas estás encontrando? ¿Dónde viven? ¿Que comen? ¿Cuál es su ciclo de vida?</a:t>
            </a:r>
          </a:p>
          <a:p>
            <a:pPr marL="228600" indent="-228600">
              <a:buFont typeface="+mj-lt"/>
              <a:buAutoNum type="arabicPeriod"/>
            </a:pPr>
            <a:r>
              <a:rPr lang="es-ES" dirty="0"/>
              <a:t>Monitorear - Continuar inspeccionando y evaluando; Use la lista de verificación de IPM para FCCH</a:t>
            </a:r>
          </a:p>
          <a:p>
            <a:pPr marL="228600" indent="-228600">
              <a:buFont typeface="+mj-lt"/>
              <a:buAutoNum type="arabicPeriod"/>
            </a:pPr>
            <a:r>
              <a:rPr lang="es-ES" dirty="0"/>
              <a:t>Manejar - Maneje los problemas de plagas existentes: limpie a fondo; Pase la aspiradora y use trampas; Si es necesario el uso de pesticidas, use cebos y geles, no aerosoles</a:t>
            </a:r>
          </a:p>
          <a:p>
            <a:pPr marL="228600" indent="-228600">
              <a:buFont typeface="+mj-lt"/>
              <a:buAutoNum type="arabicPeriod"/>
            </a:pPr>
            <a:endParaRPr lang="es-E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s-ES" altLang="en-US" dirty="0"/>
              <a:t>De todas las estrategias, la prevención es la clave para el IPM. En la práctica, muchas de las estrategias que describimos en estas categorías se usan en más de una categoría de IPM. Por ejemplo, mantener a las hormigas fuera de su edificio es una estrategia de prevención importante, pero también es una estrategia que se utiliza para controlar una infestación de hormigas.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6E7C56-E781-4050-8DB8-442DFE1DC6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609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22</a:t>
            </a:fld>
            <a:endParaRPr lang="en-US"/>
          </a:p>
        </p:txBody>
      </p:sp>
    </p:spTree>
    <p:extLst>
      <p:ext uri="{BB962C8B-B14F-4D97-AF65-F5344CB8AC3E}">
        <p14:creationId xmlns:p14="http://schemas.microsoft.com/office/powerpoint/2010/main" val="1652896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Repasaremos los pasos del ciclo IPM hablando específicamente de roedores.
</a:t>
            </a:r>
            <a:endParaRPr lang="en-US" dirty="0"/>
          </a:p>
          <a:p>
            <a:r>
              <a:rPr lang="es-ES" dirty="0"/>
              <a:t>Paso 1: Prevención: la mejor manera de prevenir los roedores es evitar que entren a su edificio.
</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23</a:t>
            </a:fld>
            <a:endParaRPr lang="en-US"/>
          </a:p>
        </p:txBody>
      </p:sp>
    </p:spTree>
    <p:extLst>
      <p:ext uri="{BB962C8B-B14F-4D97-AF65-F5344CB8AC3E}">
        <p14:creationId xmlns:p14="http://schemas.microsoft.com/office/powerpoint/2010/main" val="3733456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Use estropajos de acero inoxidable, chapa metálica o malla de alambre para tapar agujeros o huecos.  Los roedores masticarán láminas de plástico, madera, calafateo, caucho y otros materiales.</a:t>
            </a:r>
            <a:r>
              <a:rPr lang="en-US" dirty="0"/>
              <a:t>.</a:t>
            </a:r>
          </a:p>
          <a:p>
            <a:endParaRPr lang="en-US" dirty="0"/>
          </a:p>
          <a:p>
            <a:r>
              <a:rPr lang="es-ES" dirty="0"/>
              <a:t>Las ratas de techo pueden cruzar de árboles y arbustos al techo del edificio.  Mantenga los árboles, arbustos y enredaderas podados para que estén al menos a 2 pies de distancia del edificio.
</a:t>
            </a:r>
            <a:endParaRPr lang="en-US" dirty="0"/>
          </a:p>
          <a:p>
            <a:r>
              <a:rPr lang="es-ES" dirty="0">
                <a:solidFill>
                  <a:srgbClr val="009999"/>
                </a:solidFill>
                <a:latin typeface="Arial"/>
                <a:cs typeface="Arial"/>
              </a:rPr>
              <a:t>Hiedra</a:t>
            </a:r>
            <a:r>
              <a:rPr lang="en-US" dirty="0">
                <a:solidFill>
                  <a:srgbClr val="009999"/>
                </a:solidFill>
                <a:latin typeface="Arial"/>
                <a:cs typeface="Arial"/>
              </a:rPr>
              <a:t>= ivy</a:t>
            </a:r>
          </a:p>
          <a:p>
            <a:r>
              <a:rPr lang="es-ES" dirty="0">
                <a:solidFill>
                  <a:srgbClr val="009999"/>
                </a:solidFill>
                <a:latin typeface="Arial"/>
                <a:cs typeface="Arial"/>
              </a:rPr>
              <a:t>las enredaderas = </a:t>
            </a:r>
            <a:r>
              <a:rPr lang="es-ES" dirty="0" err="1">
                <a:solidFill>
                  <a:srgbClr val="009999"/>
                </a:solidFill>
                <a:latin typeface="Arial"/>
                <a:cs typeface="Arial"/>
              </a:rPr>
              <a:t>vines</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24</a:t>
            </a:fld>
            <a:endParaRPr lang="en-US"/>
          </a:p>
        </p:txBody>
      </p:sp>
    </p:spTree>
    <p:extLst>
      <p:ext uri="{BB962C8B-B14F-4D97-AF65-F5344CB8AC3E}">
        <p14:creationId xmlns:p14="http://schemas.microsoft.com/office/powerpoint/2010/main" val="1634086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También querrá desmotivar a los roedores de refugiarse y encontrar comida dentro de su edificio.</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25</a:t>
            </a:fld>
            <a:endParaRPr lang="en-US"/>
          </a:p>
        </p:txBody>
      </p:sp>
    </p:spTree>
    <p:extLst>
      <p:ext uri="{BB962C8B-B14F-4D97-AF65-F5344CB8AC3E}">
        <p14:creationId xmlns:p14="http://schemas.microsoft.com/office/powerpoint/2010/main" val="18673517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26</a:t>
            </a:fld>
            <a:endParaRPr lang="en-US"/>
          </a:p>
        </p:txBody>
      </p:sp>
    </p:spTree>
    <p:extLst>
      <p:ext uri="{BB962C8B-B14F-4D97-AF65-F5344CB8AC3E}">
        <p14:creationId xmlns:p14="http://schemas.microsoft.com/office/powerpoint/2010/main" val="37040216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800" noProof="0" dirty="0">
                <a:effectLst/>
                <a:latin typeface="Segoe UI" panose="020B0502040204020203" pitchFamily="34" charset="0"/>
              </a:rPr>
              <a:t>Tipos más comunes que se ven en interiores en California: </a:t>
            </a:r>
            <a:br>
              <a:rPr lang="es-MX" sz="1800" noProof="0" dirty="0">
                <a:effectLst/>
                <a:latin typeface="Segoe UI" panose="020B0502040204020203" pitchFamily="34" charset="0"/>
              </a:rPr>
            </a:br>
            <a:br>
              <a:rPr lang="es-MX" sz="1800" noProof="0" dirty="0">
                <a:effectLst/>
                <a:latin typeface="Segoe UI" panose="020B0502040204020203" pitchFamily="34" charset="0"/>
              </a:rPr>
            </a:br>
            <a:r>
              <a:rPr lang="es-MX" sz="1800" noProof="0" dirty="0">
                <a:effectLst/>
                <a:latin typeface="Segoe UI" panose="020B0502040204020203" pitchFamily="34" charset="0"/>
              </a:rPr>
              <a:t>Ratón casero: pequeña con cola más larga que su cuerpo.
</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800" noProof="0" dirty="0">
                <a:effectLst/>
                <a:latin typeface="Segoe UI" panose="020B0502040204020203" pitchFamily="34" charset="0"/>
              </a:rPr>
              <a:t>Rata noruega: Grande y robusta, en su mayoría gris.  La cola es más corta que su cuerpo.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800" noProof="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800" noProof="0" dirty="0">
                <a:effectLst/>
                <a:latin typeface="Segoe UI" panose="020B0502040204020203" pitchFamily="34" charset="0"/>
              </a:rPr>
              <a:t>Rata de techo: Más pequeña que una rata noruega, más elegante y de gris a blanco.  La cola es casi tan larga como su cuerpo.</a:t>
            </a:r>
            <a:br>
              <a:rPr lang="es-MX" sz="1800" noProof="0" dirty="0">
                <a:effectLst/>
                <a:latin typeface="Segoe UI" panose="020B0502040204020203" pitchFamily="34" charset="0"/>
              </a:rPr>
            </a:br>
            <a:r>
              <a:rPr lang="es-MX" sz="1800" noProof="0" dirty="0">
                <a:effectLst/>
                <a:latin typeface="Segoe UI" panose="020B0502040204020203" pitchFamily="34" charset="0"/>
              </a:rPr>
              <a:t>
Estas fotos son de </a:t>
            </a:r>
            <a:r>
              <a:rPr lang="es-MX" sz="1800" noProof="0" dirty="0" err="1">
                <a:effectLst/>
                <a:latin typeface="Segoe UI" panose="020B0502040204020203" pitchFamily="34" charset="0"/>
              </a:rPr>
              <a:t>the</a:t>
            </a:r>
            <a:r>
              <a:rPr lang="es-MX" sz="1800" noProof="0" dirty="0">
                <a:effectLst/>
                <a:latin typeface="Segoe UI" panose="020B0502040204020203" pitchFamily="34" charset="0"/>
              </a:rPr>
              <a:t> </a:t>
            </a:r>
            <a:r>
              <a:rPr lang="es-MX" sz="1800" noProof="0" dirty="0" err="1">
                <a:effectLst/>
                <a:latin typeface="Segoe UI" panose="020B0502040204020203" pitchFamily="34" charset="0"/>
              </a:rPr>
              <a:t>University</a:t>
            </a:r>
            <a:r>
              <a:rPr lang="es-MX" sz="1800" noProof="0" dirty="0">
                <a:effectLst/>
                <a:latin typeface="Segoe UI" panose="020B0502040204020203" pitchFamily="34" charset="0"/>
              </a:rPr>
              <a:t> </a:t>
            </a:r>
            <a:r>
              <a:rPr lang="es-MX" sz="1800" noProof="0" dirty="0" err="1">
                <a:effectLst/>
                <a:latin typeface="Segoe UI" panose="020B0502040204020203" pitchFamily="34" charset="0"/>
              </a:rPr>
              <a:t>of</a:t>
            </a:r>
            <a:r>
              <a:rPr lang="es-MX" sz="1800" noProof="0" dirty="0">
                <a:effectLst/>
                <a:latin typeface="Segoe UI" panose="020B0502040204020203" pitchFamily="34" charset="0"/>
              </a:rPr>
              <a:t> California </a:t>
            </a:r>
            <a:r>
              <a:rPr lang="es-MX" sz="1800" noProof="0" dirty="0" err="1">
                <a:effectLst/>
                <a:latin typeface="Segoe UI" panose="020B0502040204020203" pitchFamily="34" charset="0"/>
              </a:rPr>
              <a:t>Statewide</a:t>
            </a:r>
            <a:r>
              <a:rPr lang="es-MX" sz="1800" noProof="0" dirty="0">
                <a:effectLst/>
                <a:latin typeface="Segoe UI" panose="020B0502040204020203" pitchFamily="34" charset="0"/>
              </a:rPr>
              <a:t> </a:t>
            </a:r>
            <a:r>
              <a:rPr lang="es-MX" sz="1800" noProof="0" dirty="0" err="1">
                <a:effectLst/>
                <a:latin typeface="Segoe UI" panose="020B0502040204020203" pitchFamily="34" charset="0"/>
              </a:rPr>
              <a:t>Integrated</a:t>
            </a:r>
            <a:r>
              <a:rPr lang="es-MX" sz="1800" noProof="0" dirty="0">
                <a:effectLst/>
                <a:latin typeface="Segoe UI" panose="020B0502040204020203" pitchFamily="34" charset="0"/>
              </a:rPr>
              <a:t> Pest Management </a:t>
            </a:r>
            <a:r>
              <a:rPr lang="es-MX" sz="1800" noProof="0" dirty="0" err="1">
                <a:effectLst/>
                <a:latin typeface="Segoe UI" panose="020B0502040204020203" pitchFamily="34" charset="0"/>
              </a:rPr>
              <a:t>Program</a:t>
            </a:r>
            <a:r>
              <a:rPr lang="es-MX" sz="1800" noProof="0" dirty="0">
                <a:effectLst/>
                <a:latin typeface="Segoe UI" panose="020B0502040204020203" pitchFamily="34" charset="0"/>
              </a:rPr>
              <a:t>.</a:t>
            </a:r>
            <a:endParaRPr lang="es-MX" noProof="0" dirty="0"/>
          </a:p>
        </p:txBody>
      </p:sp>
      <p:sp>
        <p:nvSpPr>
          <p:cNvPr id="4" name="Slide Number Placeholder 3"/>
          <p:cNvSpPr>
            <a:spLocks noGrp="1"/>
          </p:cNvSpPr>
          <p:nvPr>
            <p:ph type="sldNum" sz="quarter" idx="5"/>
          </p:nvPr>
        </p:nvSpPr>
        <p:spPr/>
        <p:txBody>
          <a:bodyPr/>
          <a:lstStyle/>
          <a:p>
            <a:fld id="{8E05F3B6-3F50-42C0-B15E-F1698C309863}" type="slidenum">
              <a:rPr lang="en-US" smtClean="0"/>
              <a:t>27</a:t>
            </a:fld>
            <a:endParaRPr lang="en-US"/>
          </a:p>
        </p:txBody>
      </p:sp>
    </p:spTree>
    <p:extLst>
      <p:ext uri="{BB962C8B-B14F-4D97-AF65-F5344CB8AC3E}">
        <p14:creationId xmlns:p14="http://schemas.microsoft.com/office/powerpoint/2010/main" val="609347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28</a:t>
            </a:fld>
            <a:endParaRPr lang="en-US"/>
          </a:p>
        </p:txBody>
      </p:sp>
    </p:spTree>
    <p:extLst>
      <p:ext uri="{BB962C8B-B14F-4D97-AF65-F5344CB8AC3E}">
        <p14:creationId xmlns:p14="http://schemas.microsoft.com/office/powerpoint/2010/main" val="21719684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29</a:t>
            </a:fld>
            <a:endParaRPr lang="en-US"/>
          </a:p>
        </p:txBody>
      </p:sp>
    </p:spTree>
    <p:extLst>
      <p:ext uri="{BB962C8B-B14F-4D97-AF65-F5344CB8AC3E}">
        <p14:creationId xmlns:p14="http://schemas.microsoft.com/office/powerpoint/2010/main" val="1999223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buFont typeface="Arial" panose="020B0604020202020204" pitchFamily="34" charset="0"/>
              <a:buNone/>
            </a:pPr>
            <a:r>
              <a:rPr lang="es-ES" altLang="en-US" dirty="0"/>
              <a:t>Temas de conversación: </a:t>
            </a:r>
          </a:p>
          <a:p>
            <a:pPr marL="0" indent="0" eaLnBrk="1" hangingPunct="1">
              <a:buFont typeface="Arial" panose="020B0604020202020204" pitchFamily="34" charset="0"/>
              <a:buNone/>
            </a:pPr>
            <a:endParaRPr lang="es-ES" altLang="en-US" dirty="0"/>
          </a:p>
          <a:p>
            <a:pPr marL="0" indent="0" eaLnBrk="1" hangingPunct="1">
              <a:buFont typeface="Arial" panose="020B0604020202020204" pitchFamily="34" charset="0"/>
              <a:buNone/>
            </a:pPr>
            <a:r>
              <a:rPr lang="es-ES" altLang="en-US" dirty="0"/>
              <a:t>A veces las personas tienen una fuerte reacción emocional a la presencia de cucarachas y eso está bien.
Algunas personas también pueden tener fuertes sentimientos acerca de querer mantener a los niños y el medio ambiente a salvo de los pesticidas.</a:t>
            </a:r>
          </a:p>
          <a:p>
            <a:pPr eaLnBrk="1" hangingPunct="1"/>
            <a:endParaRPr lang="en-US" altLang="en-US" dirty="0"/>
          </a:p>
        </p:txBody>
      </p:sp>
      <p:sp>
        <p:nvSpPr>
          <p:cNvPr id="4" name="Slide Number Placeholder 3"/>
          <p:cNvSpPr>
            <a:spLocks noGrp="1"/>
          </p:cNvSpPr>
          <p:nvPr>
            <p:ph type="sldNum" sz="quarter" idx="5"/>
          </p:nvPr>
        </p:nvSpPr>
        <p:spPr/>
        <p:txBody>
          <a:bodyPr/>
          <a:lstStyle/>
          <a:p>
            <a:pPr>
              <a:defRPr/>
            </a:pPr>
            <a:fld id="{70FCB04F-79DD-4EA9-B859-05EAE2973F6E}" type="slidenum">
              <a:rPr lang="en-US" smtClean="0"/>
              <a:pPr>
                <a:defRPr/>
              </a:pPr>
              <a:t>3</a:t>
            </a:fld>
            <a:endParaRPr lang="en-US" dirty="0"/>
          </a:p>
        </p:txBody>
      </p:sp>
    </p:spTree>
    <p:extLst>
      <p:ext uri="{BB962C8B-B14F-4D97-AF65-F5344CB8AC3E}">
        <p14:creationId xmlns:p14="http://schemas.microsoft.com/office/powerpoint/2010/main" val="20291152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30</a:t>
            </a:fld>
            <a:endParaRPr lang="en-US"/>
          </a:p>
        </p:txBody>
      </p:sp>
    </p:spTree>
    <p:extLst>
      <p:ext uri="{BB962C8B-B14F-4D97-AF65-F5344CB8AC3E}">
        <p14:creationId xmlns:p14="http://schemas.microsoft.com/office/powerpoint/2010/main" val="2469176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800" noProof="0" dirty="0">
                <a:effectLst/>
                <a:latin typeface="Segoe UI" panose="020B0502040204020203" pitchFamily="34" charset="0"/>
              </a:rPr>
              <a:t>Aquí hay otra tabla comparativa, de la California </a:t>
            </a:r>
            <a:r>
              <a:rPr lang="es-MX" sz="1800" noProof="0" dirty="0" err="1">
                <a:effectLst/>
                <a:latin typeface="Segoe UI" panose="020B0502040204020203" pitchFamily="34" charset="0"/>
              </a:rPr>
              <a:t>Department</a:t>
            </a:r>
            <a:r>
              <a:rPr lang="es-MX" sz="1800" noProof="0" dirty="0">
                <a:effectLst/>
                <a:latin typeface="Segoe UI" panose="020B0502040204020203" pitchFamily="34" charset="0"/>
              </a:rPr>
              <a:t> </a:t>
            </a:r>
            <a:r>
              <a:rPr lang="es-MX" sz="1800" noProof="0" dirty="0" err="1">
                <a:effectLst/>
                <a:latin typeface="Segoe UI" panose="020B0502040204020203" pitchFamily="34" charset="0"/>
              </a:rPr>
              <a:t>of</a:t>
            </a:r>
            <a:r>
              <a:rPr lang="es-MX" sz="1800" noProof="0" dirty="0">
                <a:effectLst/>
                <a:latin typeface="Segoe UI" panose="020B0502040204020203" pitchFamily="34" charset="0"/>
              </a:rPr>
              <a:t> </a:t>
            </a:r>
            <a:r>
              <a:rPr lang="es-MX" sz="1800" noProof="0" dirty="0" err="1">
                <a:effectLst/>
                <a:latin typeface="Segoe UI" panose="020B0502040204020203" pitchFamily="34" charset="0"/>
              </a:rPr>
              <a:t>Pesticide</a:t>
            </a:r>
            <a:r>
              <a:rPr lang="es-MX" sz="1800" noProof="0" dirty="0">
                <a:effectLst/>
                <a:latin typeface="Segoe UI" panose="020B0502040204020203" pitchFamily="34" charset="0"/>
              </a:rPr>
              <a:t> </a:t>
            </a:r>
            <a:r>
              <a:rPr lang="es-MX" sz="1800" noProof="0" dirty="0" err="1">
                <a:effectLst/>
                <a:latin typeface="Segoe UI" panose="020B0502040204020203" pitchFamily="34" charset="0"/>
              </a:rPr>
              <a:t>Regulation’s</a:t>
            </a:r>
            <a:r>
              <a:rPr lang="es-MX" sz="1800" noProof="0" dirty="0">
                <a:effectLst/>
                <a:latin typeface="Segoe UI" panose="020B0502040204020203" pitchFamily="34" charset="0"/>
              </a:rPr>
              <a:t> </a:t>
            </a:r>
            <a:r>
              <a:rPr lang="es-MX" sz="1800" noProof="0" dirty="0" err="1">
                <a:effectLst/>
                <a:latin typeface="Segoe UI" panose="020B0502040204020203" pitchFamily="34" charset="0"/>
              </a:rPr>
              <a:t>Integrated</a:t>
            </a:r>
            <a:r>
              <a:rPr lang="es-MX" sz="1800" noProof="0" dirty="0">
                <a:effectLst/>
                <a:latin typeface="Segoe UI" panose="020B0502040204020203" pitchFamily="34" charset="0"/>
              </a:rPr>
              <a:t> Pest Management </a:t>
            </a:r>
            <a:r>
              <a:rPr lang="en-US" sz="1800" dirty="0">
                <a:effectLst/>
                <a:latin typeface="Segoe UI" panose="020B0502040204020203" pitchFamily="34" charset="0"/>
              </a:rPr>
              <a:t>Trapping Commensal Rodents handout</a:t>
            </a:r>
            <a:r>
              <a:rPr lang="es-MX" sz="1800" noProof="0" dirty="0">
                <a:effectLst/>
                <a:latin typeface="Segoe UI" panose="020B0502040204020203" pitchFamily="34" charset="0"/>
              </a:rPr>
              <a:t>. Se puede encontrar aquí: </a:t>
            </a:r>
            <a:r>
              <a:rPr lang="en-US" sz="1800" dirty="0">
                <a:effectLst/>
                <a:latin typeface="Segoe UI" panose="020B0502040204020203" pitchFamily="34" charset="0"/>
              </a:rPr>
              <a:t>https://www.cdpr.ca.gov/docs/schoolipm/school_ipm_law/spanish/trapping_commensal_rodents_sp.pdf</a:t>
            </a:r>
            <a:endParaRPr lang="es-MX" sz="1800" noProof="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800" noProof="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800" noProof="0" dirty="0">
                <a:effectLst/>
                <a:latin typeface="Segoe UI" panose="020B0502040204020203" pitchFamily="34" charset="0"/>
              </a:rPr>
              <a:t>Los excrementos suelen ser más fáciles de ver que los propios roedores, y también puede usarlos para la identificación..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800" noProof="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800" noProof="0" dirty="0">
                <a:effectLst/>
                <a:latin typeface="Segoe UI" panose="020B0502040204020203" pitchFamily="34" charset="0"/>
              </a:rPr>
              <a:t>FYI: "Comensal" se usa para describir roedores que generalmente se encuentran viviendo en estrecha asociación con los humanos y muy a menudo dependen del hábitat humano para obtener alimentos, agua, refugio y espacio.
</a:t>
            </a:r>
          </a:p>
        </p:txBody>
      </p:sp>
      <p:sp>
        <p:nvSpPr>
          <p:cNvPr id="4" name="Slide Number Placeholder 3"/>
          <p:cNvSpPr>
            <a:spLocks noGrp="1"/>
          </p:cNvSpPr>
          <p:nvPr>
            <p:ph type="sldNum" sz="quarter" idx="5"/>
          </p:nvPr>
        </p:nvSpPr>
        <p:spPr/>
        <p:txBody>
          <a:bodyPr/>
          <a:lstStyle/>
          <a:p>
            <a:fld id="{8E05F3B6-3F50-42C0-B15E-F1698C309863}" type="slidenum">
              <a:rPr lang="en-US" smtClean="0"/>
              <a:t>31</a:t>
            </a:fld>
            <a:endParaRPr lang="en-US"/>
          </a:p>
        </p:txBody>
      </p:sp>
    </p:spTree>
    <p:extLst>
      <p:ext uri="{BB962C8B-B14F-4D97-AF65-F5344CB8AC3E}">
        <p14:creationId xmlns:p14="http://schemas.microsoft.com/office/powerpoint/2010/main" val="5761954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32</a:t>
            </a:fld>
            <a:endParaRPr lang="en-US"/>
          </a:p>
        </p:txBody>
      </p:sp>
    </p:spTree>
    <p:extLst>
      <p:ext uri="{BB962C8B-B14F-4D97-AF65-F5344CB8AC3E}">
        <p14:creationId xmlns:p14="http://schemas.microsoft.com/office/powerpoint/2010/main" val="39795631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Tenga mucho cuidado al limpiar los excrementos u orina dejada por los roedores.  Use guantes.  Para evitar inhalar el residuo de los excrementos, use un aerosol desinfectante para humedecer los excrementos antes de limpiarlos y tirarlos.  Luego desinfecte el área donde los encontró.  
</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33</a:t>
            </a:fld>
            <a:endParaRPr lang="en-US"/>
          </a:p>
        </p:txBody>
      </p:sp>
    </p:spTree>
    <p:extLst>
      <p:ext uri="{BB962C8B-B14F-4D97-AF65-F5344CB8AC3E}">
        <p14:creationId xmlns:p14="http://schemas.microsoft.com/office/powerpoint/2010/main" val="20099049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Los roedores pueden entrar en sus contenedores de basura y reciclaje afuera.  Asegúrese de que las tapas encajen bien y no acumule basura junto a los botes.
Mantenga sus botes en una superficie dura como el concreto.
</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34</a:t>
            </a:fld>
            <a:endParaRPr lang="en-US"/>
          </a:p>
        </p:txBody>
      </p:sp>
    </p:spTree>
    <p:extLst>
      <p:ext uri="{BB962C8B-B14F-4D97-AF65-F5344CB8AC3E}">
        <p14:creationId xmlns:p14="http://schemas.microsoft.com/office/powerpoint/2010/main" val="36607006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Asegúrese de usar cajas de cebo a prueba de manipulaciones para sus trampas. De esa manera, los niños no pueden ser lastimados por la trampa.</a:t>
            </a:r>
            <a:endParaRPr lang="en-US" dirty="0"/>
          </a:p>
          <a:p>
            <a:endParaRPr lang="en-US" dirty="0"/>
          </a:p>
          <a:p>
            <a:r>
              <a:rPr lang="es-ES" dirty="0"/>
              <a:t>Para las ratas de techo, coloque trampas en el suelo donde las ratas puedan estar bajando para encontrar comida (en las vigas, encima de los estantes, etc.).
</a:t>
            </a:r>
            <a:endParaRPr lang="en-US" dirty="0"/>
          </a:p>
          <a:p>
            <a:r>
              <a:rPr lang="es-ES" dirty="0"/>
              <a:t>Para las ratas noruegas, coloque trampas cerca de las paredes, en rincones oscuros y donde sea que haya visto excrementos.  Colócalos perpendiculares con el extremo del gatillo tocando la pared.
</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35</a:t>
            </a:fld>
            <a:endParaRPr lang="en-US"/>
          </a:p>
        </p:txBody>
      </p:sp>
    </p:spTree>
    <p:extLst>
      <p:ext uri="{BB962C8B-B14F-4D97-AF65-F5344CB8AC3E}">
        <p14:creationId xmlns:p14="http://schemas.microsoft.com/office/powerpoint/2010/main" val="23854942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Una rata evitará un objeto desconocido.  El cebo previo de las trampas permite que la rata se acostumbre a la trampa antes de colocarla.
</a:t>
            </a:r>
            <a:endParaRPr lang="en-US" dirty="0"/>
          </a:p>
          <a:p>
            <a:r>
              <a:rPr lang="es-ES" dirty="0"/>
              <a:t>Coloque múltiples trampas a lo largo de la parte inferior de una pared, esto hace que sea más probable que una rata encuentre una trampa y la lance.
</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36</a:t>
            </a:fld>
            <a:endParaRPr lang="en-US"/>
          </a:p>
        </p:txBody>
      </p:sp>
    </p:spTree>
    <p:extLst>
      <p:ext uri="{BB962C8B-B14F-4D97-AF65-F5344CB8AC3E}">
        <p14:creationId xmlns:p14="http://schemas.microsoft.com/office/powerpoint/2010/main" val="4262752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Las trampas pueden usar un resorte o corriente eléctrica para atrapar roedores.  Las trampas son menos costosas que el veneno porque puedes reutilizarlas.  No tiene que comprar cebo especial, solo use nueces, frutas secas, tocino o alimentos para mascotas.  
</a:t>
            </a:r>
            <a:endParaRPr lang="en-US" dirty="0"/>
          </a:p>
          <a:p>
            <a:r>
              <a:rPr lang="es-ES" dirty="0"/>
              <a:t>Los depredadores al aire libre como las aves rapaces pueden mantener baja su población de roedores para que haya menos en el área.
</a:t>
            </a:r>
            <a:endParaRPr lang="en-US" dirty="0"/>
          </a:p>
          <a:p>
            <a:r>
              <a:rPr lang="es-ES" dirty="0"/>
              <a:t>Si es fácil para los roedores entrar en su edificio y encontrar comida / refugio / agua allí, entonces, aunque mate a algunos, entrarán más y se establecerán.  A largo plazo, es mejor enfocarse en hacer que su edificio sea difícil para que los roedores entren y poco atractivo para que hagan su nido.
</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37</a:t>
            </a:fld>
            <a:endParaRPr lang="en-US"/>
          </a:p>
        </p:txBody>
      </p:sp>
    </p:spTree>
    <p:extLst>
      <p:ext uri="{BB962C8B-B14F-4D97-AF65-F5344CB8AC3E}">
        <p14:creationId xmlns:p14="http://schemas.microsoft.com/office/powerpoint/2010/main" val="32173497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Si ve señales de que los roedores han estado en sus contenedores de basura de afuera, asegúrese de tomar medidas.  No deje que su basura se convierta en una fuente de alimento y refugio.</a:t>
            </a:r>
          </a:p>
          <a:p>
            <a:r>
              <a:rPr lang="es-ES" dirty="0"/>
              <a:t>
Si ve señales de que los roedores se han estado refugiando alrededor de su edificio, asegúrese de quitar los artículos que estaban usando como refugio, como cajas de cartón o montones de equipo.
</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38</a:t>
            </a:fld>
            <a:endParaRPr lang="en-US"/>
          </a:p>
        </p:txBody>
      </p:sp>
    </p:spTree>
    <p:extLst>
      <p:ext uri="{BB962C8B-B14F-4D97-AF65-F5344CB8AC3E}">
        <p14:creationId xmlns:p14="http://schemas.microsoft.com/office/powerpoint/2010/main" val="37914765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s-MX" noProof="0" dirty="0"/>
              <a:t>Posibles costos del IPM:</a:t>
            </a:r>
          </a:p>
          <a:p>
            <a:pPr marL="171450" indent="-171450" eaLnBrk="1" hangingPunct="1">
              <a:spcBef>
                <a:spcPct val="0"/>
              </a:spcBef>
              <a:buFont typeface="Arial" panose="020B0604020202020204" pitchFamily="34" charset="0"/>
              <a:buChar char="•"/>
            </a:pPr>
            <a:r>
              <a:rPr lang="es-MX" noProof="0" dirty="0"/>
              <a:t>Costo monetario de los materiales
Costo de tiempo de implementación de IPM
Capacitación de HSA cada año si usa pesticidas exentos
</a:t>
            </a:r>
          </a:p>
          <a:p>
            <a:pPr marL="0" indent="0" eaLnBrk="1" hangingPunct="1">
              <a:spcBef>
                <a:spcPct val="0"/>
              </a:spcBef>
              <a:buFontTx/>
              <a:buNone/>
            </a:pPr>
            <a:r>
              <a:rPr lang="es-MX" noProof="0" dirty="0"/>
              <a:t>Posibles costos de los métodos convencionales:</a:t>
            </a:r>
          </a:p>
          <a:p>
            <a:pPr marL="171450" indent="-171450" eaLnBrk="1" hangingPunct="1">
              <a:spcBef>
                <a:spcPct val="0"/>
              </a:spcBef>
              <a:buFont typeface="Arial" panose="020B0604020202020204" pitchFamily="34" charset="0"/>
              <a:buChar char="•"/>
            </a:pPr>
            <a:r>
              <a:rPr lang="es-MX" noProof="0" dirty="0"/>
              <a:t>Exponer al personal y a los niños a productos químicos nocivos
Costo monetario de los materiales</a:t>
            </a:r>
          </a:p>
          <a:p>
            <a:pPr marL="171450" indent="-171450" eaLnBrk="1" hangingPunct="1">
              <a:spcBef>
                <a:spcPct val="0"/>
              </a:spcBef>
              <a:buFont typeface="Arial" panose="020B0604020202020204" pitchFamily="34" charset="0"/>
              <a:buChar char="•"/>
            </a:pPr>
            <a:r>
              <a:rPr lang="es-MX" noProof="0" dirty="0"/>
              <a:t>Costo de tiempo de colocar letreros, completar y enviar informes de uso de pesticidas para cumplir con la ley HSA
Capacitación de HSA cada año</a:t>
            </a:r>
          </a:p>
          <a:p>
            <a:pPr marL="171450" indent="-171450" eaLnBrk="1" hangingPunct="1">
              <a:spcBef>
                <a:spcPct val="0"/>
              </a:spcBef>
              <a:buFont typeface="Arial" panose="020B0604020202020204" pitchFamily="34" charset="0"/>
              <a:buChar char="•"/>
            </a:pPr>
            <a:endParaRPr lang="es-MX" noProof="0" dirty="0"/>
          </a:p>
          <a:p>
            <a:pPr marL="0" indent="0" eaLnBrk="1" hangingPunct="1">
              <a:spcBef>
                <a:spcPct val="0"/>
              </a:spcBef>
              <a:buFont typeface="Arial" panose="020B0604020202020204" pitchFamily="34" charset="0"/>
              <a:buNone/>
            </a:pPr>
            <a:r>
              <a:rPr lang="es-MX" noProof="0" dirty="0"/>
              <a:t>Beneficios del IPM:</a:t>
            </a:r>
          </a:p>
          <a:p>
            <a:pPr marL="171450" indent="-171450" eaLnBrk="1" hangingPunct="1">
              <a:spcBef>
                <a:spcPct val="0"/>
              </a:spcBef>
              <a:buFont typeface="Arial" panose="020B0604020202020204" pitchFamily="34" charset="0"/>
              <a:buChar char="•"/>
            </a:pPr>
            <a:r>
              <a:rPr lang="es-MX" noProof="0" dirty="0"/>
              <a:t>El enfoque en la prevención significa menos probabilidades de tener roedores en primer lugar
</a:t>
            </a:r>
            <a:r>
              <a:rPr lang="es-ES" noProof="0" dirty="0"/>
              <a:t>Ambiente más saludable en la clase</a:t>
            </a:r>
            <a:endParaRPr lang="es-MX" noProof="0" dirty="0"/>
          </a:p>
          <a:p>
            <a:pPr marL="171450" indent="-171450" eaLnBrk="1" hangingPunct="1">
              <a:spcBef>
                <a:spcPct val="0"/>
              </a:spcBef>
              <a:buFont typeface="Arial" panose="020B0604020202020204" pitchFamily="34" charset="0"/>
              <a:buChar char="•"/>
            </a:pPr>
            <a:r>
              <a:rPr lang="es-ES" noProof="0" dirty="0"/>
              <a:t>Costo más bajo si no tiene que aplicar pesticidas regularmente
Menos tiempo dedicado a seguir los requisitos de informes y mantenimiento de registros de HSA</a:t>
            </a:r>
            <a:endParaRPr lang="es-MX" noProof="0" dirty="0"/>
          </a:p>
          <a:p>
            <a:pPr marL="171450" indent="-171450" eaLnBrk="1" hangingPunct="1">
              <a:spcBef>
                <a:spcPct val="0"/>
              </a:spcBef>
              <a:buFont typeface="Arial" panose="020B0604020202020204" pitchFamily="34" charset="0"/>
              <a:buChar char="•"/>
            </a:pPr>
            <a:endParaRPr lang="es-MX" noProof="0" dirty="0"/>
          </a:p>
          <a:p>
            <a:pPr marL="0" indent="0" eaLnBrk="1" hangingPunct="1">
              <a:spcBef>
                <a:spcPct val="0"/>
              </a:spcBef>
              <a:buFont typeface="Arial" panose="020B0604020202020204" pitchFamily="34" charset="0"/>
              <a:buNone/>
            </a:pPr>
            <a:r>
              <a:rPr lang="es-ES" noProof="0" dirty="0"/>
              <a:t>Beneficios de los métodos convencionales</a:t>
            </a:r>
            <a:r>
              <a:rPr lang="es-MX" noProof="0" dirty="0"/>
              <a:t>:</a:t>
            </a:r>
          </a:p>
          <a:p>
            <a:pPr marL="171450" indent="-171450" eaLnBrk="1" hangingPunct="1">
              <a:spcBef>
                <a:spcPct val="0"/>
              </a:spcBef>
              <a:buFont typeface="Arial" panose="020B0604020202020204" pitchFamily="34" charset="0"/>
              <a:buChar char="•"/>
            </a:pPr>
            <a:endParaRPr lang="es-MX" noProof="0" dirty="0"/>
          </a:p>
          <a:p>
            <a:pPr marL="171450" indent="-171450" eaLnBrk="1" hangingPunct="1">
              <a:spcBef>
                <a:spcPct val="0"/>
              </a:spcBef>
              <a:buFont typeface="Arial" panose="020B0604020202020204" pitchFamily="34" charset="0"/>
              <a:buChar char="•"/>
            </a:pPr>
            <a:r>
              <a:rPr lang="es-MX" noProof="0" dirty="0"/>
              <a:t>…</a:t>
            </a:r>
          </a:p>
          <a:p>
            <a:pPr eaLnBrk="1" hangingPunct="1">
              <a:spcBef>
                <a:spcPct val="0"/>
              </a:spcBef>
            </a:pPr>
            <a:endParaRPr lang="es-MX" noProof="0" dirty="0"/>
          </a:p>
          <a:p>
            <a:pPr eaLnBrk="1" hangingPunct="1">
              <a:spcBef>
                <a:spcPct val="0"/>
              </a:spcBef>
            </a:pPr>
            <a:endParaRPr lang="es-MX" noProof="0" dirty="0"/>
          </a:p>
          <a:p>
            <a:pPr eaLnBrk="1" hangingPunct="1">
              <a:spcBef>
                <a:spcPct val="0"/>
              </a:spcBef>
            </a:pPr>
            <a:r>
              <a:rPr lang="es-MX" noProof="0" dirty="0"/>
              <a:t>HSA=Ley de Escuelas Saludables (</a:t>
            </a:r>
            <a:r>
              <a:rPr lang="es-MX" noProof="0" dirty="0" err="1"/>
              <a:t>Healthy</a:t>
            </a:r>
            <a:r>
              <a:rPr lang="es-MX" noProof="0" dirty="0"/>
              <a:t> </a:t>
            </a:r>
            <a:r>
              <a:rPr lang="es-MX" noProof="0" dirty="0" err="1"/>
              <a:t>Schools</a:t>
            </a:r>
            <a:r>
              <a:rPr lang="es-MX" noProof="0" dirty="0"/>
              <a:t> </a:t>
            </a:r>
            <a:r>
              <a:rPr lang="es-MX" noProof="0" dirty="0" err="1"/>
              <a:t>Act</a:t>
            </a:r>
            <a:r>
              <a:rPr lang="es-MX" noProof="0" dirty="0"/>
              <a:t>)</a:t>
            </a:r>
          </a:p>
          <a:p>
            <a:pPr eaLnBrk="1" hangingPunct="1">
              <a:spcBef>
                <a:spcPct val="0"/>
              </a:spcBef>
            </a:pPr>
            <a:r>
              <a:rPr lang="es-MX" noProof="0" dirty="0"/>
              <a:t>Requisitos = </a:t>
            </a:r>
            <a:r>
              <a:rPr lang="es-ES" noProof="0" dirty="0"/>
              <a:t>colocación de letreros, envío de informes de uso de pesticidas</a:t>
            </a:r>
            <a:endParaRPr lang="es-MX" noProof="0" dirty="0"/>
          </a:p>
        </p:txBody>
      </p:sp>
      <p:sp>
        <p:nvSpPr>
          <p:cNvPr id="4" name="Slide Number Placeholder 3"/>
          <p:cNvSpPr>
            <a:spLocks noGrp="1"/>
          </p:cNvSpPr>
          <p:nvPr>
            <p:ph type="sldNum" sz="quarter" idx="5"/>
          </p:nvPr>
        </p:nvSpPr>
        <p:spPr/>
        <p:txBody>
          <a:bodyPr/>
          <a:lstStyle/>
          <a:p>
            <a:fld id="{8E05F3B6-3F50-42C0-B15E-F1698C309863}" type="slidenum">
              <a:rPr lang="en-US" smtClean="0"/>
              <a:t>39</a:t>
            </a:fld>
            <a:endParaRPr lang="en-US"/>
          </a:p>
        </p:txBody>
      </p:sp>
    </p:spTree>
    <p:extLst>
      <p:ext uri="{BB962C8B-B14F-4D97-AF65-F5344CB8AC3E}">
        <p14:creationId xmlns:p14="http://schemas.microsoft.com/office/powerpoint/2010/main" val="3414374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s-ES" dirty="0"/>
              <a:t>Aquí están los objetivos que esperamos se lleven de esta presentación: </a:t>
            </a:r>
          </a:p>
          <a:p>
            <a:pPr marL="228600" indent="-228600" eaLnBrk="1" fontAlgn="auto" hangingPunct="1">
              <a:spcBef>
                <a:spcPts val="0"/>
              </a:spcBef>
              <a:spcAft>
                <a:spcPts val="0"/>
              </a:spcAft>
              <a:buFont typeface="+mj-lt"/>
              <a:buAutoNum type="arabicPeriod"/>
              <a:defRPr/>
            </a:pPr>
            <a:r>
              <a:rPr lang="es-ES" dirty="0"/>
              <a:t>Esta presentación le enseñará cómo prevenir y deshacerse de las hormigas dentro de su centro.</a:t>
            </a:r>
          </a:p>
          <a:p>
            <a:pPr marL="228600" indent="-228600" eaLnBrk="1" fontAlgn="auto" hangingPunct="1">
              <a:spcBef>
                <a:spcPts val="0"/>
              </a:spcBef>
              <a:spcAft>
                <a:spcPts val="0"/>
              </a:spcAft>
              <a:buFont typeface="+mj-lt"/>
              <a:buAutoNum type="arabicPeriod"/>
              <a:defRPr/>
            </a:pPr>
            <a:r>
              <a:rPr lang="es-ES" dirty="0"/>
              <a:t>Los métodos de manejo integrado de plagas están diseñados para controlar las plagas y, al mismo tiempo, proteger la salud de las personas...</a:t>
            </a:r>
          </a:p>
          <a:p>
            <a:pPr marL="228600" indent="-228600" eaLnBrk="1" fontAlgn="auto" hangingPunct="1">
              <a:spcBef>
                <a:spcPts val="0"/>
              </a:spcBef>
              <a:spcAft>
                <a:spcPts val="0"/>
              </a:spcAft>
              <a:buFont typeface="+mj-lt"/>
              <a:buAutoNum type="arabicPeriod"/>
              <a:defRPr/>
            </a:pPr>
            <a:r>
              <a:rPr lang="es-ES" dirty="0"/>
              <a:t>y el medio ambiente</a:t>
            </a:r>
          </a:p>
          <a:p>
            <a:pPr marL="228600" indent="-228600" eaLnBrk="1" fontAlgn="auto" hangingPunct="1">
              <a:spcBef>
                <a:spcPts val="0"/>
              </a:spcBef>
              <a:spcAft>
                <a:spcPts val="0"/>
              </a:spcAft>
              <a:buFont typeface="+mj-lt"/>
              <a:buAutoNum type="arabicPeriod"/>
              <a:defRPr/>
            </a:pPr>
            <a:r>
              <a:rPr lang="es-ES" dirty="0"/>
              <a:t>Además de que esta información se trata de las mejores prácticas, también se trata de la ley. Hoy también aprenderemos más sobre la Ley de Escuelas Saludables y cuáles son sus responsabilidades para cumplir con ella.</a:t>
            </a:r>
            <a:endParaRPr lang="en-US" dirty="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D4148BB2-3874-43A7-A626-3FC903A84C0D}" type="slidenum">
              <a:rPr lang="en-US" altLang="en-US" smtClean="0"/>
              <a:pPr eaLnBrk="1" hangingPunct="1"/>
              <a:t>4</a:t>
            </a:fld>
            <a:endParaRPr lang="en-US" altLang="en-US"/>
          </a:p>
        </p:txBody>
      </p:sp>
    </p:spTree>
    <p:extLst>
      <p:ext uri="{BB962C8B-B14F-4D97-AF65-F5344CB8AC3E}">
        <p14:creationId xmlns:p14="http://schemas.microsoft.com/office/powerpoint/2010/main" val="41022660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dirty="0"/>
              <a:t>Si ha probado todos los pasos de IPM y todavía tiene cucarachas entrando en su edificio, comuníquese con un profesional de manejo de plagas.  
</a:t>
            </a:r>
            <a:endParaRPr lang="en-US" sz="120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err="1"/>
              <a:t>Recuerde</a:t>
            </a:r>
            <a:r>
              <a:rPr lang="en-US" sz="1200" dirty="0"/>
              <a:t>:</a:t>
            </a:r>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s-ES" sz="1200" dirty="0"/>
              <a:t>Todos los profesionales de manejo de plagas (PMP) deben tener licencia del Estado de California. Puede verificar si una empresa o un individuo tiene una licencia emitida por la Junta de Control de Plagas Estructurales en www.pestboard.ca.gov.  Tener una licencia de la junta de control de plagas estructurales significa que ha pasado el examen y ha completado su proceso de huellas dactilares de escaneo en vivo.</a:t>
            </a:r>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s-ES" sz="1200" dirty="0"/>
              <a:t>Los PMP deben recibir capacitación en IPM para escuelas y cuidado infantil. El Programa IPM de UC </a:t>
            </a:r>
            <a:r>
              <a:rPr lang="es-ES" sz="1200" dirty="0" err="1"/>
              <a:t>Statewide</a:t>
            </a:r>
            <a:r>
              <a:rPr lang="es-ES" sz="1200" dirty="0"/>
              <a:t> ofrece un curso gratuito en línea para PMP titulado </a:t>
            </a:r>
            <a:r>
              <a:rPr lang="es-ES" sz="1200" dirty="0" err="1"/>
              <a:t>Providing</a:t>
            </a:r>
            <a:r>
              <a:rPr lang="es-ES" sz="1200" dirty="0"/>
              <a:t> IPM </a:t>
            </a:r>
            <a:r>
              <a:rPr lang="es-ES" sz="1200" dirty="0" err="1"/>
              <a:t>Services</a:t>
            </a:r>
            <a:r>
              <a:rPr lang="es-ES" sz="1200" dirty="0"/>
              <a:t> in </a:t>
            </a:r>
            <a:r>
              <a:rPr lang="es-ES" sz="1200" dirty="0" err="1"/>
              <a:t>Schools</a:t>
            </a:r>
            <a:r>
              <a:rPr lang="es-ES" sz="1200" dirty="0"/>
              <a:t> and Child Care </a:t>
            </a:r>
            <a:r>
              <a:rPr lang="es-ES" sz="1200" dirty="0" err="1"/>
              <a:t>Settings</a:t>
            </a:r>
            <a:r>
              <a:rPr lang="es-ES" sz="1200" dirty="0"/>
              <a:t>. Pida pruebas de que su PMP ha tomado el curso
Algunos PMP pueden tener una certificación de terceros que demuestre habilidades adicionales en MIP y prácticas ambientalmente sensibles. Revise cada tipo de certificación antes de elegir un PMP.</a:t>
            </a:r>
            <a:endParaRPr lang="en-US" baseline="0" dirty="0">
              <a:latin typeface="Calibri" panose="020F0502020204030204" pitchFamily="34" charset="0"/>
              <a:cs typeface="Calibri" panose="020F0502020204030204" pitchFamily="34" charset="0"/>
            </a:endParaRP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6E7C56-E781-4050-8DB8-442DFE1DC6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3718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MX" sz="1200" noProof="0" dirty="0"/>
              <a:t>Algunos </a:t>
            </a:r>
            <a:r>
              <a:rPr lang="es-MX" sz="1200" noProof="0" dirty="0" err="1"/>
              <a:t>PMPs</a:t>
            </a:r>
            <a:r>
              <a:rPr lang="es-MX" sz="1200" noProof="0" dirty="0"/>
              <a:t> pueden tener una certificación opcional por un 3</a:t>
            </a:r>
            <a:r>
              <a:rPr lang="es-MX" sz="1200" baseline="30000" noProof="0" dirty="0"/>
              <a:t>er</a:t>
            </a:r>
            <a:r>
              <a:rPr lang="es-MX" sz="1200" noProof="0" dirty="0"/>
              <a:t> partido que demuestra habilidades adicionales en IPM y practicas ambientalmente sensibles</a:t>
            </a:r>
            <a:r>
              <a:rPr lang="es-MX" sz="1200" b="0" i="0" u="none" strike="noStrike" kern="1200" baseline="0" noProof="0" dirty="0">
                <a:solidFill>
                  <a:schemeClr val="tx1"/>
                </a:solidFill>
                <a:latin typeface="+mn-lt"/>
                <a:ea typeface="+mn-ea"/>
                <a:cs typeface="+mn-cs"/>
              </a:rPr>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s-MX" sz="1200" b="0" i="0" u="none" strike="noStrike" kern="1200" baseline="0" noProof="0" dirty="0">
              <a:solidFill>
                <a:schemeClr val="tx1"/>
              </a:solidFill>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s-MX" sz="1200" b="0" i="0" u="none" strike="noStrike" kern="1200" baseline="0" noProof="0" dirty="0">
                <a:solidFill>
                  <a:schemeClr val="tx1"/>
                </a:solidFill>
                <a:latin typeface="+mn-lt"/>
                <a:ea typeface="+mn-ea"/>
                <a:cs typeface="+mn-cs"/>
              </a:rPr>
              <a:t>Repase cada tipo de certificación antes de escoger un PMP</a:t>
            </a:r>
            <a:r>
              <a:rPr lang="es-MX" sz="1800" noProof="0" dirty="0">
                <a:effectLst/>
                <a:latin typeface="Segoe UI" panose="020B0502040204020203" pitchFamily="34" charset="0"/>
              </a:rPr>
              <a:t>.</a:t>
            </a:r>
            <a:endParaRPr lang="es-MX" strike="sngStrike" noProof="0" dirty="0"/>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b="0" i="0" u="none" strike="noStrike" dirty="0">
                <a:solidFill>
                  <a:srgbClr val="000000"/>
                </a:solidFill>
                <a:effectLst/>
                <a:latin typeface="Calibri" panose="020F0502020204030204" pitchFamily="34" charset="0"/>
                <a:cs typeface="Calibri" panose="020F0502020204030204" pitchFamily="34" charset="0"/>
              </a:rPr>
              <a:t>Aquí hay enlaces con más información.
</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6E7C56-E781-4050-8DB8-442DFE1DC6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0247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endParaRPr lang="en-US" dirty="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D4148BB2-3874-43A7-A626-3FC903A84C0D}" type="slidenum">
              <a:rPr lang="en-US" altLang="en-US" smtClean="0"/>
              <a:pPr eaLnBrk="1" hangingPunct="1"/>
              <a:t>5</a:t>
            </a:fld>
            <a:endParaRPr lang="en-US" altLang="en-US"/>
          </a:p>
        </p:txBody>
      </p:sp>
    </p:spTree>
    <p:extLst>
      <p:ext uri="{BB962C8B-B14F-4D97-AF65-F5344CB8AC3E}">
        <p14:creationId xmlns:p14="http://schemas.microsoft.com/office/powerpoint/2010/main" val="1191176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MX" altLang="en-US" noProof="0" dirty="0"/>
              <a:t>¿Qué plagas ves aquí?</a:t>
            </a:r>
          </a:p>
          <a:p>
            <a:pPr eaLnBrk="1" hangingPunct="1">
              <a:spcBef>
                <a:spcPct val="0"/>
              </a:spcBef>
            </a:pPr>
            <a:endParaRPr lang="es-MX" altLang="en-US" noProof="0" dirty="0"/>
          </a:p>
          <a:p>
            <a:pPr algn="l"/>
            <a:r>
              <a:rPr lang="es-MX" altLang="en-US" noProof="0" dirty="0"/>
              <a:t>Una plaga también puede ser algo que simplemente está donde no se la quiere, como un trébol en un área de juegos con césped. Es importante recordar: algo que es una plaga en una situación puede desempeñar un papel importante en el medio ambiente en otras situaciones. Por ejemplo, las hormigas son realmente beneficiosas cuando están al aire libre. Agregan oxígeno a la tierra y atacan insectos como pulgas, orugas y termitas.</a:t>
            </a:r>
            <a:endParaRPr lang="es-MX" sz="1800" b="0" i="0" u="none" strike="noStrike" baseline="0" noProof="0" dirty="0">
              <a:solidFill>
                <a:srgbClr val="221E1F"/>
              </a:solidFill>
              <a:latin typeface="Frutiger 55 Roman"/>
            </a:endParaRP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3EB06D86-FF7D-4247-A173-4E1C3FB6CFE0}" type="slidenum">
              <a:rPr lang="en-US" altLang="en-US" smtClean="0"/>
              <a:pPr eaLnBrk="1" hangingPunct="1"/>
              <a:t>6</a:t>
            </a:fld>
            <a:endParaRPr lang="en-US" altLang="en-US"/>
          </a:p>
        </p:txBody>
      </p:sp>
    </p:spTree>
    <p:extLst>
      <p:ext uri="{BB962C8B-B14F-4D97-AF65-F5344CB8AC3E}">
        <p14:creationId xmlns:p14="http://schemas.microsoft.com/office/powerpoint/2010/main" val="2298737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n-US" dirty="0"/>
              <a:t>Como puede ver en esta encuesta de centros de cuidado infantil, Los roedores como ratones o ratas son menos comunes que otras plagas de interior (hormigas, arañas, piojos).</a:t>
            </a:r>
            <a:endParaRPr lang="en-US" altLang="en-US" dirty="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50368C6D-2A8A-4324-B0E8-96BF8268A4AD}" type="slidenum">
              <a:rPr lang="en-US" altLang="en-US" smtClean="0"/>
              <a:pPr eaLnBrk="1" hangingPunct="1"/>
              <a:t>7</a:t>
            </a:fld>
            <a:endParaRPr lang="en-US" altLang="en-US"/>
          </a:p>
        </p:txBody>
      </p:sp>
    </p:spTree>
    <p:extLst>
      <p:ext uri="{BB962C8B-B14F-4D97-AF65-F5344CB8AC3E}">
        <p14:creationId xmlns:p14="http://schemas.microsoft.com/office/powerpoint/2010/main" val="1383220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n-US" dirty="0"/>
              <a:t>En el exterior, el personal del centro de cuidado infantil informa haber visto no solo ratones y ratas, sino también ardillas y gofres (que también son roedores).
</a:t>
            </a:r>
            <a:endParaRPr lang="en-US" altLang="en-US" dirty="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98B481C8-9173-40C7-B119-4F1ED97601BE}" type="slidenum">
              <a:rPr lang="en-US" altLang="en-US" smtClean="0"/>
              <a:pPr eaLnBrk="1" hangingPunct="1"/>
              <a:t>8</a:t>
            </a:fld>
            <a:endParaRPr lang="en-US" altLang="en-US"/>
          </a:p>
        </p:txBody>
      </p:sp>
    </p:spTree>
    <p:extLst>
      <p:ext uri="{BB962C8B-B14F-4D97-AF65-F5344CB8AC3E}">
        <p14:creationId xmlns:p14="http://schemas.microsoft.com/office/powerpoint/2010/main" val="1719310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r>
              <a:rPr lang="es-ES" sz="1200" kern="1200" dirty="0">
                <a:solidFill>
                  <a:schemeClr val="tx1"/>
                </a:solidFill>
                <a:effectLst/>
                <a:latin typeface="+mn-lt"/>
                <a:ea typeface="+mn-ea"/>
                <a:cs typeface="+mn-cs"/>
              </a:rPr>
              <a:t>Hay tres categorías principales de problemas con las plagas. </a:t>
            </a:r>
          </a:p>
          <a:p>
            <a:r>
              <a:rPr lang="es-ES" sz="1200" kern="1200" dirty="0">
                <a:solidFill>
                  <a:schemeClr val="tx1"/>
                </a:solidFill>
                <a:effectLst/>
                <a:latin typeface="+mn-lt"/>
                <a:ea typeface="+mn-ea"/>
                <a:cs typeface="+mn-cs"/>
              </a:rPr>
              <a:t>En primer lugar tenemos los problemas para la salud. Las plagas, como las cucarachas y los ratones, pueden propagar bacterias. Por ejemplo, una cucaracha puede caminar por la taza del baño o por la basura donde hay carne cruda o comida que se está pudriendo, para luego hacerlo por los platos y mesas, donde comemos. Las plagas pueden también causar alergias o asma. Las cucarachas pueden provocar asma porque cuando mudan la piel para crecer, sueltan una "caspa" de forma muy parecida a cómo lo hace un gato. Se ha demostrado que esto es un desencadenante de asma. También, se ha demostrado que los ratones provocan asma debido a los olores de su pelaje y orina.</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segundo lugar, Las plagas también pueden causar daño a los edificios. Las ratas pueden roer los cables, lo que puede constituir un peligro eléctrico. El moho y las termitas pueden dañar la integridad estructural de un edificio.</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tercer lugar, los padres y el personal se disgustan cuando ven plagas, y con frecuencia quieren eliminarlas lo más rápido posible.</a:t>
            </a: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0E5B4B59-D95A-43DA-9DC6-272FCE24AD2A}" type="slidenum">
              <a:rPr lang="en-US" altLang="en-US" smtClean="0"/>
              <a:pPr eaLnBrk="1" hangingPunct="1"/>
              <a:t>9</a:t>
            </a:fld>
            <a:endParaRPr lang="en-US" altLang="en-US"/>
          </a:p>
        </p:txBody>
      </p:sp>
    </p:spTree>
    <p:extLst>
      <p:ext uri="{BB962C8B-B14F-4D97-AF65-F5344CB8AC3E}">
        <p14:creationId xmlns:p14="http://schemas.microsoft.com/office/powerpoint/2010/main" val="3227095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CA4B5-1EA9-470B-BF2F-0097CB268C3A}"/>
              </a:ext>
            </a:extLst>
          </p:cNvPr>
          <p:cNvSpPr>
            <a:spLocks noGrp="1"/>
          </p:cNvSpPr>
          <p:nvPr>
            <p:ph type="ctrTitle"/>
          </p:nvPr>
        </p:nvSpPr>
        <p:spPr>
          <a:xfrm>
            <a:off x="1524000" y="1122363"/>
            <a:ext cx="9144000" cy="2387600"/>
          </a:xfrm>
          <a:prstGeom prst="rect">
            <a:avLst/>
          </a:prstGeom>
        </p:spPr>
        <p:txBody>
          <a:bodyPr anchor="b"/>
          <a:lstStyle>
            <a:lvl1pPr algn="ctr">
              <a:defRPr sz="6000">
                <a:latin typeface="Arial" panose="020B0604020202020204" pitchFamily="34" charset="0"/>
                <a:ea typeface="Cambria" panose="02040503050406030204" pitchFamily="18"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440CD107-016B-420B-9094-F5FE25B7A605}"/>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Box 3">
            <a:extLst>
              <a:ext uri="{FF2B5EF4-FFF2-40B4-BE49-F238E27FC236}">
                <a16:creationId xmlns:a16="http://schemas.microsoft.com/office/drawing/2014/main" id="{7DBE768E-7C42-13A0-190C-7C1989148221}"/>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2347961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6506EF-C689-6589-F886-940A50B6E906}"/>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40781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B98C31-B264-4118-BC0A-377D5634F8F7}"/>
              </a:ext>
            </a:extLst>
          </p:cNvPr>
          <p:cNvSpPr>
            <a:spLocks noGrp="1"/>
          </p:cNvSpPr>
          <p:nvPr>
            <p:ph idx="1"/>
          </p:nvPr>
        </p:nvSpPr>
        <p:spPr>
          <a:xfrm>
            <a:off x="914400" y="1371600"/>
            <a:ext cx="10515600" cy="4648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99F7F8CB-6DBB-5259-51AA-2B31FA35762B}"/>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3812838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0F1E25-FC98-4305-8F27-F00DFE74E2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extBox 1">
            <a:extLst>
              <a:ext uri="{FF2B5EF4-FFF2-40B4-BE49-F238E27FC236}">
                <a16:creationId xmlns:a16="http://schemas.microsoft.com/office/drawing/2014/main" id="{E2A9885D-CAB0-4AD8-F818-B6F7AB038006}"/>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2479396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6DBC46-1AB7-4A38-B622-B28A3F9EBB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F649DE-097C-47C6-92F4-5DC5D676D6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282583BE-D53E-BB58-56A1-95D29B3F515F}"/>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1175186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9696-B28B-4B6D-8857-8C8AC5763A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5FAC44E-3F51-4C27-873D-669ADF0616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B0DC94-4421-44F5-9476-54F4EBCC1B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EFB436-91D4-4924-8FD3-6C2CB33DCA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7257DD-79D6-4752-92CD-BB4AACA1FF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0314BEA0-02B6-E4D9-6204-E0BB1C05098D}"/>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3961503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02E48D-461D-5295-031A-CB18C03F64D1}"/>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220199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18D20C-3468-467C-B33D-3E37784845A0}"/>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508528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136E1-AE76-4260-8DB3-56E121DF3A7A}"/>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ea typeface="Cambria" panose="02040503050406030204" pitchFamily="18" charset="0"/>
                <a:cs typeface="Arial" panose="020B0604020202020204" pitchFamily="34" charset="0"/>
              </a:defRPr>
            </a:lvl1pPr>
          </a:lstStyle>
          <a:p>
            <a:r>
              <a:rPr lang="en-US" dirty="0"/>
              <a:t>Click to edit Master title style</a:t>
            </a:r>
          </a:p>
        </p:txBody>
      </p:sp>
      <p:sp>
        <p:nvSpPr>
          <p:cNvPr id="3" name="TextBox 2">
            <a:extLst>
              <a:ext uri="{FF2B5EF4-FFF2-40B4-BE49-F238E27FC236}">
                <a16:creationId xmlns:a16="http://schemas.microsoft.com/office/drawing/2014/main" id="{8E73C932-F5AB-376F-35A9-81F6584D7439}"/>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1826463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33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34615A-3079-41D7-8FFB-9D910898A0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01242065-971F-CD2C-901C-AB266E6638DF}"/>
              </a:ext>
            </a:extLst>
          </p:cNvPr>
          <p:cNvSpPr txBox="1">
            <a:spLocks/>
          </p:cNvSpPr>
          <p:nvPr userDrawn="1"/>
        </p:nvSpPr>
        <p:spPr>
          <a:xfrm>
            <a:off x="10160" y="1"/>
            <a:ext cx="12181840" cy="1066800"/>
          </a:xfrm>
          <a:prstGeom prst="rect">
            <a:avLst/>
          </a:prstGeom>
          <a:solidFill>
            <a:schemeClr val="accent5">
              <a:lumMod val="60000"/>
              <a:lumOff val="40000"/>
              <a:alpha val="70980"/>
            </a:schemeClr>
          </a:solidFill>
        </p:spPr>
        <p:txBody>
          <a:bodyPr anchor="ctr" anchorCtr="0"/>
          <a:lstStyle>
            <a:lvl1pPr algn="ctr" defTabSz="914400" rtl="0" eaLnBrk="1" latinLnBrk="0" hangingPunct="1">
              <a:lnSpc>
                <a:spcPct val="90000"/>
              </a:lnSpc>
              <a:spcBef>
                <a:spcPct val="0"/>
              </a:spcBef>
              <a:buNone/>
              <a:defRPr sz="3600" kern="1200" baseline="0">
                <a:solidFill>
                  <a:schemeClr val="bg1"/>
                </a:solidFill>
                <a:latin typeface="Arial" panose="020B0604020202020204" pitchFamily="34" charset="0"/>
                <a:ea typeface="Cambria" panose="02040503050406030204" pitchFamily="18" charset="0"/>
                <a:cs typeface="Arial" panose="020B0604020202020204" pitchFamily="34" charset="0"/>
              </a:defRPr>
            </a:lvl1pPr>
          </a:lstStyle>
          <a:p>
            <a:endParaRPr lang="en-US" dirty="0"/>
          </a:p>
        </p:txBody>
      </p:sp>
      <p:sp>
        <p:nvSpPr>
          <p:cNvPr id="2" name="Title 1">
            <a:extLst>
              <a:ext uri="{FF2B5EF4-FFF2-40B4-BE49-F238E27FC236}">
                <a16:creationId xmlns:a16="http://schemas.microsoft.com/office/drawing/2014/main" id="{5B892CE5-8514-B012-BE6B-E97107974DC7}"/>
              </a:ext>
            </a:extLst>
          </p:cNvPr>
          <p:cNvSpPr txBox="1">
            <a:spLocks/>
          </p:cNvSpPr>
          <p:nvPr userDrawn="1"/>
        </p:nvSpPr>
        <p:spPr>
          <a:xfrm>
            <a:off x="10160" y="18256"/>
            <a:ext cx="12181840" cy="1048546"/>
          </a:xfrm>
          <a:prstGeom prst="rect">
            <a:avLst/>
          </a:prstGeom>
          <a:solidFill>
            <a:srgbClr val="716FB2">
              <a:alpha val="83137"/>
            </a:srgbClr>
          </a:solidFill>
        </p:spPr>
        <p:txBody>
          <a:bodyPr anchor="ctr" anchorCtr="0"/>
          <a:lstStyle>
            <a:lvl1pPr algn="ctr" defTabSz="914400" rtl="0" eaLnBrk="1" latinLnBrk="0" hangingPunct="1">
              <a:lnSpc>
                <a:spcPct val="90000"/>
              </a:lnSpc>
              <a:spcBef>
                <a:spcPct val="0"/>
              </a:spcBef>
              <a:buNone/>
              <a:defRPr sz="4400" kern="1200">
                <a:solidFill>
                  <a:schemeClr val="bg1"/>
                </a:solidFill>
                <a:latin typeface="Arial" panose="020B0604020202020204" pitchFamily="34" charset="0"/>
                <a:ea typeface="Cambria" panose="02040503050406030204" pitchFamily="18" charset="0"/>
                <a:cs typeface="Arial" panose="020B0604020202020204" pitchFamily="34" charset="0"/>
              </a:defRPr>
            </a:lvl1pPr>
          </a:lstStyle>
          <a:p>
            <a:endParaRPr lang="en-US" sz="3600" b="1" dirty="0"/>
          </a:p>
        </p:txBody>
      </p:sp>
      <p:pic>
        <p:nvPicPr>
          <p:cNvPr id="8" name="Picture 7" descr="Icon&#10;&#10;Description automatically generated">
            <a:extLst>
              <a:ext uri="{FF2B5EF4-FFF2-40B4-BE49-F238E27FC236}">
                <a16:creationId xmlns:a16="http://schemas.microsoft.com/office/drawing/2014/main" id="{105F0B76-8E20-6EA7-A261-F3DD478B1E4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28600" y="152400"/>
            <a:ext cx="762000" cy="762000"/>
          </a:xfrm>
          <a:prstGeom prst="rect">
            <a:avLst/>
          </a:prstGeom>
        </p:spPr>
      </p:pic>
    </p:spTree>
    <p:extLst>
      <p:ext uri="{BB962C8B-B14F-4D97-AF65-F5344CB8AC3E}">
        <p14:creationId xmlns:p14="http://schemas.microsoft.com/office/powerpoint/2010/main" val="3470431727"/>
      </p:ext>
    </p:extLst>
  </p:cSld>
  <p:clrMap bg1="lt1" tx1="dk1" bg2="lt2" tx2="dk2" accent1="accent1" accent2="accent2" accent3="accent3" accent4="accent4" accent5="accent5" accent6="accent6" hlink="hlink" folHlink="folHlink"/>
  <p:sldLayoutIdLst>
    <p:sldLayoutId id="2147483696" r:id="rId1"/>
    <p:sldLayoutId id="2147483711" r:id="rId2"/>
    <p:sldLayoutId id="2147483697" r:id="rId3"/>
    <p:sldLayoutId id="2147483698" r:id="rId4"/>
    <p:sldLayoutId id="2147483699" r:id="rId5"/>
    <p:sldLayoutId id="2147483700" r:id="rId6"/>
    <p:sldLayoutId id="2147483701" r:id="rId7"/>
    <p:sldLayoutId id="2147483702" r:id="rId8"/>
    <p:sldLayoutId id="2147483712" r:id="rId9"/>
  </p:sldLayoutIdLst>
  <p:hf sldNum="0" hdr="0"/>
  <p:txStyles>
    <p:title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microsoft.com/office/2007/relationships/hdphoto" Target="../media/hdphoto1.wdp"/><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hyperlink" Target="mailto:ccipmlist@cdpr.ca.gov" TargetMode="External"/><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hyperlink" Target="https://www.cdpr.ca.gov/docs/schoolipm/" TargetMode="External"/><Relationship Id="rId5" Type="http://schemas.microsoft.com/office/2007/relationships/hdphoto" Target="../media/hdphoto1.wdp"/><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tags" Target="../tags/tag14.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15.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16.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xml"/><Relationship Id="rId1" Type="http://schemas.openxmlformats.org/officeDocument/2006/relationships/tags" Target="../tags/tag17.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xml"/><Relationship Id="rId1" Type="http://schemas.openxmlformats.org/officeDocument/2006/relationships/tags" Target="../tags/tag20.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xml"/><Relationship Id="rId7"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3.jpeg"/><Relationship Id="rId5" Type="http://schemas.openxmlformats.org/officeDocument/2006/relationships/hyperlink" Target="https://cchp.ucsf.edu/" TargetMode="External"/><Relationship Id="rId4" Type="http://schemas.openxmlformats.org/officeDocument/2006/relationships/hyperlink" Target="https://www.cdpr.ca.gov/docs/schoolipm"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tags" Target="../tags/tag2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32.jpg"/><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image" Target="../media/image36.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29.xml"/><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30.xml"/><Relationship Id="rId4" Type="http://schemas.openxmlformats.org/officeDocument/2006/relationships/image" Target="../media/image38.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2.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3.xml"/><Relationship Id="rId4" Type="http://schemas.openxmlformats.org/officeDocument/2006/relationships/image" Target="../media/image41.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4" Type="http://schemas.openxmlformats.org/officeDocument/2006/relationships/image" Target="../media/image42.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6.xml"/><Relationship Id="rId4" Type="http://schemas.openxmlformats.org/officeDocument/2006/relationships/image" Target="../media/image44.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37.xml"/><Relationship Id="rId4" Type="http://schemas.openxmlformats.org/officeDocument/2006/relationships/image" Target="../media/image44.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39.xml"/><Relationship Id="rId4" Type="http://schemas.openxmlformats.org/officeDocument/2006/relationships/image" Target="../media/image42.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40.xml"/><Relationship Id="rId6" Type="http://schemas.openxmlformats.org/officeDocument/2006/relationships/image" Target="../media/image45.jpg"/><Relationship Id="rId5" Type="http://schemas.openxmlformats.org/officeDocument/2006/relationships/hyperlink" Target="http://www.ipm.ucdavis.edu/training/school-and-child-care-ipm.html" TargetMode="External"/><Relationship Id="rId4" Type="http://schemas.openxmlformats.org/officeDocument/2006/relationships/hyperlink" Target="https://apps.cdpr.ca.gov/schoolipm/"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41.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41.xml"/><Relationship Id="rId6" Type="http://schemas.openxmlformats.org/officeDocument/2006/relationships/hyperlink" Target="https://greenshieldcertified.org/" TargetMode="External"/><Relationship Id="rId5" Type="http://schemas.openxmlformats.org/officeDocument/2006/relationships/hyperlink" Target="https://www.qualitypro.org/certified-services/greenpro/" TargetMode="External"/><Relationship Id="rId4" Type="http://schemas.openxmlformats.org/officeDocument/2006/relationships/hyperlink" Target="https://www.ecowisecertified.com/ecowise_find.html" TargetMode="External"/><Relationship Id="rId9"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hyperlink" Target="https://youtu.be/YybRGNEObX0" TargetMode="External"/><Relationship Id="rId2" Type="http://schemas.openxmlformats.org/officeDocument/2006/relationships/slideLayout" Target="../slideLayouts/slideLayout3.xml"/><Relationship Id="rId1" Type="http://schemas.openxmlformats.org/officeDocument/2006/relationships/tags" Target="../tags/tag42.xml"/><Relationship Id="rId5" Type="http://schemas.openxmlformats.org/officeDocument/2006/relationships/image" Target="../media/image49.jpeg"/><Relationship Id="rId4" Type="http://schemas.openxmlformats.org/officeDocument/2006/relationships/hyperlink" Target="https://youtu.be/shf_7KsdT2E"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9.xml"/><Relationship Id="rId7"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21922"/>
            <a:ext cx="12192000" cy="1066800"/>
          </a:xfrm>
          <a:noFill/>
        </p:spPr>
        <p:txBody>
          <a:bodyPr anchor="ctr" anchorCtr="0">
            <a:noAutofit/>
          </a:bodyPr>
          <a:lstStyle/>
          <a:p>
            <a:pPr algn="ctr"/>
            <a:r>
              <a:rPr lang="es-MX" sz="3600" b="1" dirty="0">
                <a:solidFill>
                  <a:schemeClr val="bg1"/>
                </a:solidFill>
              </a:rPr>
              <a:t>Manejo de roedores en ambientes </a:t>
            </a:r>
            <a:br>
              <a:rPr lang="es-MX" sz="3600" b="1" dirty="0">
                <a:solidFill>
                  <a:schemeClr val="bg1"/>
                </a:solidFill>
              </a:rPr>
            </a:br>
            <a:r>
              <a:rPr lang="es-MX" sz="3600" b="1" dirty="0">
                <a:solidFill>
                  <a:schemeClr val="bg1"/>
                </a:solidFill>
              </a:rPr>
              <a:t>de cuidado infantil</a:t>
            </a:r>
            <a:endParaRPr lang="en-US" sz="3600" b="1" dirty="0">
              <a:solidFill>
                <a:schemeClr val="bg1"/>
              </a:solidFill>
            </a:endParaRPr>
          </a:p>
        </p:txBody>
      </p:sp>
      <p:pic>
        <p:nvPicPr>
          <p:cNvPr id="6" name="Picture 5" descr="A group of children playing with toys&#10;&#10;Description automatically generated with low confidence">
            <a:extLst>
              <a:ext uri="{FF2B5EF4-FFF2-40B4-BE49-F238E27FC236}">
                <a16:creationId xmlns:a16="http://schemas.microsoft.com/office/drawing/2014/main" id="{4384EC6C-2D94-B5D8-7423-FE35132CC1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9" y="1061582"/>
            <a:ext cx="12185738" cy="5799679"/>
          </a:xfrm>
          <a:prstGeom prst="rect">
            <a:avLst/>
          </a:prstGeom>
        </p:spPr>
      </p:pic>
      <p:sp>
        <p:nvSpPr>
          <p:cNvPr id="3" name="Subtitle 2"/>
          <p:cNvSpPr>
            <a:spLocks noGrp="1"/>
          </p:cNvSpPr>
          <p:nvPr>
            <p:ph type="subTitle" idx="1"/>
          </p:nvPr>
        </p:nvSpPr>
        <p:spPr>
          <a:xfrm>
            <a:off x="-17745" y="5943600"/>
            <a:ext cx="12192000" cy="914400"/>
          </a:xfrm>
          <a:solidFill>
            <a:srgbClr val="AA4038">
              <a:alpha val="83000"/>
            </a:srgbClr>
          </a:solidFill>
        </p:spPr>
        <p:txBody>
          <a:bodyPr lIns="91440" tIns="91440" bIns="91440" anchor="ctr" anchorCtr="0">
            <a:normAutofit/>
          </a:bodyPr>
          <a:lstStyle/>
          <a:p>
            <a:pPr>
              <a:lnSpc>
                <a:spcPts val="2600"/>
              </a:lnSpc>
              <a:spcBef>
                <a:spcPts val="0"/>
              </a:spcBef>
            </a:pPr>
            <a:r>
              <a:rPr lang="en-US" sz="2000" dirty="0">
                <a:solidFill>
                  <a:srgbClr val="EBE2CD"/>
                </a:solidFill>
                <a:latin typeface="Arial" panose="020B0604020202020204" pitchFamily="34" charset="0"/>
                <a:ea typeface="Cambria" panose="02040503050406030204" pitchFamily="18" charset="0"/>
                <a:cs typeface="Arial" panose="020B0604020202020204" pitchFamily="34" charset="0"/>
              </a:rPr>
              <a:t>University of California, San Francisco / California Childcare Health Program</a:t>
            </a:r>
          </a:p>
          <a:p>
            <a:pPr algn="ctr">
              <a:lnSpc>
                <a:spcPts val="2600"/>
              </a:lnSpc>
              <a:spcBef>
                <a:spcPts val="0"/>
              </a:spcBef>
            </a:pPr>
            <a:r>
              <a:rPr lang="en-US" sz="1800" b="1" dirty="0">
                <a:solidFill>
                  <a:srgbClr val="EBE2CD"/>
                </a:solidFill>
                <a:latin typeface="Arial" panose="020B0604020202020204" pitchFamily="34" charset="0"/>
                <a:ea typeface="Cambria" panose="02040503050406030204" pitchFamily="18" charset="0"/>
                <a:cs typeface="Arial" panose="020B0604020202020204" pitchFamily="34" charset="0"/>
              </a:rPr>
              <a:t>CURSO APROVADO EN LA LEY DE ESCUELAS SALUDABLES, 2023</a:t>
            </a:r>
          </a:p>
        </p:txBody>
      </p:sp>
    </p:spTree>
    <p:custDataLst>
      <p:tags r:id="rId1"/>
    </p:custDataLst>
    <p:extLst>
      <p:ext uri="{BB962C8B-B14F-4D97-AF65-F5344CB8AC3E}">
        <p14:creationId xmlns:p14="http://schemas.microsoft.com/office/powerpoint/2010/main" val="2853784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8DCB01-99F6-39C1-5228-4922DB3AD9D6}"/>
              </a:ext>
            </a:extLst>
          </p:cNvPr>
          <p:cNvSpPr>
            <a:spLocks noGrp="1"/>
          </p:cNvSpPr>
          <p:nvPr>
            <p:ph idx="1"/>
          </p:nvPr>
        </p:nvSpPr>
        <p:spPr>
          <a:xfrm>
            <a:off x="1037768" y="2209800"/>
            <a:ext cx="6429832" cy="3429000"/>
          </a:xfrm>
        </p:spPr>
        <p:txBody>
          <a:bodyPr vert="horz" lIns="91440" tIns="45720" rIns="91440" bIns="45720" rtlCol="0" anchor="t">
            <a:normAutofit/>
          </a:bodyPr>
          <a:lstStyle/>
          <a:p>
            <a:r>
              <a:rPr lang="es-MX" dirty="0">
                <a:latin typeface="Arial"/>
                <a:cs typeface="Arial"/>
              </a:rPr>
              <a:t>Causan:</a:t>
            </a:r>
          </a:p>
          <a:p>
            <a:pPr lvl="1"/>
            <a:r>
              <a:rPr lang="es-MX" dirty="0">
                <a:solidFill>
                  <a:srgbClr val="009999"/>
                </a:solidFill>
                <a:latin typeface="Arial"/>
                <a:cs typeface="Arial"/>
              </a:rPr>
              <a:t>¿Daño o disgusto? </a:t>
            </a:r>
          </a:p>
          <a:p>
            <a:pPr lvl="1"/>
            <a:r>
              <a:rPr lang="es-MX" dirty="0">
                <a:solidFill>
                  <a:srgbClr val="009999"/>
                </a:solidFill>
                <a:latin typeface="Arial"/>
                <a:cs typeface="Arial"/>
              </a:rPr>
              <a:t>¿Problemas de salud?</a:t>
            </a:r>
          </a:p>
          <a:p>
            <a:pPr lvl="1"/>
            <a:r>
              <a:rPr lang="es-MX" dirty="0">
                <a:solidFill>
                  <a:srgbClr val="009999"/>
                </a:solidFill>
                <a:latin typeface="Arial"/>
                <a:cs typeface="Arial"/>
              </a:rPr>
              <a:t>¿Daños en edificios?</a:t>
            </a:r>
          </a:p>
          <a:p>
            <a:pPr lvl="1"/>
            <a:r>
              <a:rPr lang="es-MX" dirty="0">
                <a:solidFill>
                  <a:srgbClr val="009999"/>
                </a:solidFill>
                <a:latin typeface="Arial"/>
                <a:cs typeface="Arial"/>
              </a:rPr>
              <a:t>¿Se molestan los padres y empleados?</a:t>
            </a:r>
          </a:p>
          <a:p>
            <a:pPr>
              <a:spcBef>
                <a:spcPts val="2200"/>
              </a:spcBef>
            </a:pPr>
            <a:r>
              <a:rPr lang="es-ES" dirty="0">
                <a:latin typeface="Arial"/>
                <a:cs typeface="Arial"/>
              </a:rPr>
              <a:t>¿La ubicación de los roedores cambia tu respuesta?</a:t>
            </a:r>
            <a:r>
              <a:rPr lang="es-MX" dirty="0">
                <a:latin typeface="Arial"/>
                <a:cs typeface="Arial"/>
              </a:rPr>
              <a:t>?</a:t>
            </a:r>
            <a:endParaRPr lang="es-MX" dirty="0"/>
          </a:p>
        </p:txBody>
      </p:sp>
      <p:sp>
        <p:nvSpPr>
          <p:cNvPr id="5" name="Flowchart: Alternate Process 4">
            <a:extLst>
              <a:ext uri="{FF2B5EF4-FFF2-40B4-BE49-F238E27FC236}">
                <a16:creationId xmlns:a16="http://schemas.microsoft.com/office/drawing/2014/main" id="{9F212EF9-D5EF-4110-A2E4-10C0035EB340}"/>
              </a:ext>
            </a:extLst>
          </p:cNvPr>
          <p:cNvSpPr/>
          <p:nvPr/>
        </p:nvSpPr>
        <p:spPr>
          <a:xfrm>
            <a:off x="8693944" y="3274500"/>
            <a:ext cx="2179699" cy="1158240"/>
          </a:xfrm>
          <a:prstGeom prst="flowChartAlternateProcess">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Building Damage</a:t>
            </a:r>
          </a:p>
        </p:txBody>
      </p:sp>
      <p:sp>
        <p:nvSpPr>
          <p:cNvPr id="6" name="Flowchart: Alternate Process 5">
            <a:extLst>
              <a:ext uri="{FF2B5EF4-FFF2-40B4-BE49-F238E27FC236}">
                <a16:creationId xmlns:a16="http://schemas.microsoft.com/office/drawing/2014/main" id="{CA9D8554-0E6D-4206-8785-6071D0BCAFC6}"/>
              </a:ext>
            </a:extLst>
          </p:cNvPr>
          <p:cNvSpPr/>
          <p:nvPr/>
        </p:nvSpPr>
        <p:spPr>
          <a:xfrm>
            <a:off x="8686800" y="1965305"/>
            <a:ext cx="2209800" cy="914400"/>
          </a:xfrm>
          <a:prstGeom prst="flowChartAlternate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Health Problems</a:t>
            </a:r>
          </a:p>
        </p:txBody>
      </p:sp>
      <p:sp>
        <p:nvSpPr>
          <p:cNvPr id="7" name="Flowchart: Alternate Process 6">
            <a:extLst>
              <a:ext uri="{FF2B5EF4-FFF2-40B4-BE49-F238E27FC236}">
                <a16:creationId xmlns:a16="http://schemas.microsoft.com/office/drawing/2014/main" id="{B4A7F5D2-0CA8-4B82-A4E6-C48B612844DD}"/>
              </a:ext>
            </a:extLst>
          </p:cNvPr>
          <p:cNvSpPr/>
          <p:nvPr/>
        </p:nvSpPr>
        <p:spPr>
          <a:xfrm>
            <a:off x="8676818" y="4803148"/>
            <a:ext cx="2209800" cy="1341121"/>
          </a:xfrm>
          <a:prstGeom prst="flowChartAlternateProcess">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900" b="1" dirty="0"/>
              <a:t>Parents and staff are upset when they see pests </a:t>
            </a:r>
          </a:p>
        </p:txBody>
      </p:sp>
      <p:sp>
        <p:nvSpPr>
          <p:cNvPr id="8" name="Title 1">
            <a:extLst>
              <a:ext uri="{FF2B5EF4-FFF2-40B4-BE49-F238E27FC236}">
                <a16:creationId xmlns:a16="http://schemas.microsoft.com/office/drawing/2014/main" id="{9B6E4516-A252-4029-0CB4-A2C5ADFE2348}"/>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2400" dirty="0">
                <a:solidFill>
                  <a:schemeClr val="bg1"/>
                </a:solidFill>
                <a:latin typeface="Arial" panose="020B0604020202020204" pitchFamily="34" charset="0"/>
                <a:cs typeface="Arial" panose="020B0604020202020204" pitchFamily="34" charset="0"/>
              </a:rPr>
              <a:t>DISCUSIÓN EN GRUPOS PEQUEÑOS:</a:t>
            </a:r>
          </a:p>
          <a:p>
            <a:pPr algn="ctr"/>
            <a:r>
              <a:rPr lang="es-MX" sz="3600" dirty="0">
                <a:solidFill>
                  <a:schemeClr val="bg1"/>
                </a:solidFill>
                <a:latin typeface="Arial" panose="020B0604020202020204" pitchFamily="34" charset="0"/>
                <a:cs typeface="Arial" panose="020B0604020202020204" pitchFamily="34" charset="0"/>
              </a:rPr>
              <a:t>¿Los roedores son plagas?</a:t>
            </a:r>
          </a:p>
        </p:txBody>
      </p:sp>
    </p:spTree>
    <p:custDataLst>
      <p:tags r:id="rId1"/>
    </p:custDataLst>
    <p:extLst>
      <p:ext uri="{BB962C8B-B14F-4D97-AF65-F5344CB8AC3E}">
        <p14:creationId xmlns:p14="http://schemas.microsoft.com/office/powerpoint/2010/main" val="2993074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63034" t="37288" r="26159" b="18576"/>
          <a:stretch/>
        </p:blipFill>
        <p:spPr bwMode="auto">
          <a:xfrm>
            <a:off x="8480121" y="1524000"/>
            <a:ext cx="3031298" cy="4267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Content Placeholder 2">
            <a:extLst>
              <a:ext uri="{FF2B5EF4-FFF2-40B4-BE49-F238E27FC236}">
                <a16:creationId xmlns:a16="http://schemas.microsoft.com/office/drawing/2014/main" id="{9856F3A7-0306-8A49-E03D-136E773E926E}"/>
              </a:ext>
            </a:extLst>
          </p:cNvPr>
          <p:cNvSpPr txBox="1">
            <a:spLocks/>
          </p:cNvSpPr>
          <p:nvPr/>
        </p:nvSpPr>
        <p:spPr>
          <a:xfrm>
            <a:off x="762000" y="1371600"/>
            <a:ext cx="7543800" cy="4495800"/>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1200"/>
              </a:spcAft>
              <a:defRPr/>
            </a:pPr>
            <a:r>
              <a:rPr lang="es-MX" sz="2600" b="1">
                <a:solidFill>
                  <a:srgbClr val="009999"/>
                </a:solidFill>
              </a:rPr>
              <a:t>Una ley de derecho-a-saber </a:t>
            </a:r>
            <a:r>
              <a:rPr lang="es-MX" sz="2600">
                <a:solidFill>
                  <a:prstClr val="black"/>
                </a:solidFill>
              </a:rPr>
              <a:t>que informa a padres y empleados sobre el uso de pesticidas en escuelas públicas y centros de cuidado infantil.</a:t>
            </a:r>
          </a:p>
          <a:p>
            <a:pPr>
              <a:lnSpc>
                <a:spcPct val="120000"/>
              </a:lnSpc>
              <a:spcAft>
                <a:spcPts val="1200"/>
              </a:spcAft>
              <a:defRPr/>
            </a:pPr>
            <a:r>
              <a:rPr lang="es-MX" sz="2600">
                <a:solidFill>
                  <a:prstClr val="black"/>
                </a:solidFill>
              </a:rPr>
              <a:t>Asegura </a:t>
            </a:r>
            <a:r>
              <a:rPr lang="es-MX" sz="2600" b="1">
                <a:solidFill>
                  <a:srgbClr val="009999"/>
                </a:solidFill>
              </a:rPr>
              <a:t>ambientes de aprendizaje y cuidado saludables, y seguros </a:t>
            </a:r>
            <a:r>
              <a:rPr lang="es-MX" sz="2600">
                <a:solidFill>
                  <a:prstClr val="black"/>
                </a:solidFill>
              </a:rPr>
              <a:t>para los niños de California. </a:t>
            </a:r>
            <a:endParaRPr lang="es-MX" sz="1800">
              <a:solidFill>
                <a:prstClr val="black"/>
              </a:solidFill>
            </a:endParaRPr>
          </a:p>
          <a:p>
            <a:pPr>
              <a:lnSpc>
                <a:spcPct val="120000"/>
              </a:lnSpc>
              <a:spcAft>
                <a:spcPts val="1200"/>
              </a:spcAft>
              <a:defRPr/>
            </a:pPr>
            <a:r>
              <a:rPr lang="es-MX" sz="2600">
                <a:solidFill>
                  <a:prstClr val="black"/>
                </a:solidFill>
              </a:rPr>
              <a:t>Applica a escuelas públicas de K–12 y los </a:t>
            </a:r>
            <a:r>
              <a:rPr lang="es-MX" sz="2600" b="1">
                <a:solidFill>
                  <a:srgbClr val="009999"/>
                </a:solidFill>
              </a:rPr>
              <a:t>centros de cuidado infantil con licencia</a:t>
            </a:r>
            <a:r>
              <a:rPr lang="es-MX" sz="2600">
                <a:solidFill>
                  <a:prstClr val="black"/>
                </a:solidFill>
              </a:rPr>
              <a:t> públicos y privados.</a:t>
            </a:r>
          </a:p>
          <a:p>
            <a:pPr>
              <a:lnSpc>
                <a:spcPct val="120000"/>
              </a:lnSpc>
              <a:spcAft>
                <a:spcPts val="1200"/>
              </a:spcAft>
              <a:defRPr/>
            </a:pPr>
            <a:r>
              <a:rPr lang="es-MX" sz="2600">
                <a:solidFill>
                  <a:prstClr val="black"/>
                </a:solidFill>
              </a:rPr>
              <a:t>No aplica a </a:t>
            </a:r>
            <a:r>
              <a:rPr lang="es-MX" sz="2600" b="1">
                <a:solidFill>
                  <a:srgbClr val="009999"/>
                </a:solidFill>
              </a:rPr>
              <a:t>Cuidado Infantil Familiar en el Hogar</a:t>
            </a:r>
            <a:r>
              <a:rPr lang="es-MX" sz="2600">
                <a:solidFill>
                  <a:prstClr val="black"/>
                </a:solidFill>
              </a:rPr>
              <a:t>.</a:t>
            </a:r>
            <a:endParaRPr lang="es-MX" sz="2600" dirty="0">
              <a:solidFill>
                <a:prstClr val="black"/>
              </a:solidFill>
            </a:endParaRPr>
          </a:p>
        </p:txBody>
      </p:sp>
      <p:sp>
        <p:nvSpPr>
          <p:cNvPr id="7" name="Title 1">
            <a:extLst>
              <a:ext uri="{FF2B5EF4-FFF2-40B4-BE49-F238E27FC236}">
                <a16:creationId xmlns:a16="http://schemas.microsoft.com/office/drawing/2014/main" id="{B9289DD8-3578-C731-2E59-1E1D90ED01C0}"/>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36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¿Qué es </a:t>
            </a:r>
            <a:r>
              <a:rPr kumimoji="0" lang="es-ES" sz="36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la Ley de Escuelas Saludables </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(HSA)?</a:t>
            </a:r>
          </a:p>
        </p:txBody>
      </p:sp>
    </p:spTree>
    <p:custDataLst>
      <p:tags r:id="rId1"/>
    </p:custDataLst>
    <p:extLst>
      <p:ext uri="{BB962C8B-B14F-4D97-AF65-F5344CB8AC3E}">
        <p14:creationId xmlns:p14="http://schemas.microsoft.com/office/powerpoint/2010/main" val="1256266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63034" t="37288" r="26159" b="18576"/>
          <a:stretch/>
        </p:blipFill>
        <p:spPr bwMode="auto">
          <a:xfrm>
            <a:off x="8480121" y="1524000"/>
            <a:ext cx="3031298" cy="4267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Content Placeholder 2">
            <a:extLst>
              <a:ext uri="{FF2B5EF4-FFF2-40B4-BE49-F238E27FC236}">
                <a16:creationId xmlns:a16="http://schemas.microsoft.com/office/drawing/2014/main" id="{4A737E17-75F5-A542-594C-B8FB99A14320}"/>
              </a:ext>
            </a:extLst>
          </p:cNvPr>
          <p:cNvSpPr txBox="1">
            <a:spLocks/>
          </p:cNvSpPr>
          <p:nvPr/>
        </p:nvSpPr>
        <p:spPr>
          <a:xfrm>
            <a:off x="680581" y="1752600"/>
            <a:ext cx="7543800" cy="4495800"/>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1200"/>
              </a:spcAft>
              <a:buClrTx/>
              <a:buSzTx/>
              <a:buFont typeface="Arial" panose="020B0604020202020204" pitchFamily="34" charset="0"/>
              <a:buChar char="•"/>
              <a:tabLst/>
              <a:defRPr/>
            </a:pPr>
            <a:r>
              <a:rPr kumimoji="0" lang="es-MX"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a:t>
            </a:r>
            <a:r>
              <a:rPr kumimoji="0" lang="es-MX" sz="2800" b="1" i="0" u="none" strike="noStrike" kern="1200" cap="none" spc="0" normalizeH="0" baseline="0" noProof="0" dirty="0">
                <a:ln>
                  <a:noFill/>
                </a:ln>
                <a:solidFill>
                  <a:srgbClr val="009999"/>
                </a:solidFill>
                <a:effectLst/>
                <a:uLnTx/>
                <a:uFillTx/>
                <a:latin typeface="Arial" panose="020B0604020202020204" pitchFamily="34" charset="0"/>
                <a:ea typeface="+mn-ea"/>
                <a:cs typeface="Arial" panose="020B0604020202020204" pitchFamily="34" charset="0"/>
              </a:rPr>
              <a:t> Departamento de Reglamentación de Pesticidas de California (DPR) </a:t>
            </a:r>
            <a:r>
              <a:rPr kumimoji="0" lang="es-MX"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tiene la responsabilidad de ayudar a implementar la Ley de Escuelas Saludables. </a:t>
            </a:r>
          </a:p>
          <a:p>
            <a:pPr marL="228600" marR="0" lvl="0" indent="-228600" algn="l" defTabSz="914400" rtl="0" eaLnBrk="1" fontAlgn="auto" latinLnBrk="0" hangingPunct="1">
              <a:lnSpc>
                <a:spcPct val="120000"/>
              </a:lnSpc>
              <a:spcBef>
                <a:spcPts val="1000"/>
              </a:spcBef>
              <a:spcAft>
                <a:spcPts val="1200"/>
              </a:spcAft>
              <a:buClrTx/>
              <a:buSzTx/>
              <a:buFont typeface="Arial" panose="020B0604020202020204" pitchFamily="34" charset="0"/>
              <a:buChar char="•"/>
              <a:tabLst/>
              <a:defRPr/>
            </a:pPr>
            <a:r>
              <a:rPr kumimoji="0" lang="es-MX"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Contacte al </a:t>
            </a:r>
            <a:r>
              <a:rPr kumimoji="0" lang="es-MX" sz="2800" b="1" i="0" u="none" strike="noStrike" kern="1200" cap="none" spc="0" normalizeH="0" baseline="0" noProof="0" dirty="0">
                <a:ln>
                  <a:noFill/>
                </a:ln>
                <a:solidFill>
                  <a:srgbClr val="009999"/>
                </a:solidFill>
                <a:effectLst/>
                <a:uLnTx/>
                <a:uFillTx/>
                <a:latin typeface="Arial" panose="020B0604020202020204" pitchFamily="34" charset="0"/>
                <a:ea typeface="+mn-ea"/>
                <a:cs typeface="Arial" panose="020B0604020202020204" pitchFamily="34" charset="0"/>
              </a:rPr>
              <a:t>Programa de IPM para el Cuidado Infantil</a:t>
            </a:r>
            <a:r>
              <a:rPr kumimoji="0" lang="es-MX"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del DPR: </a:t>
            </a:r>
            <a:r>
              <a:rPr kumimoji="0" lang="es-MX" sz="2800" b="1" i="0" u="none" strike="noStrike" kern="1200" cap="none" spc="0" normalizeH="0" baseline="0" noProof="0" dirty="0">
                <a:ln>
                  <a:noFill/>
                </a:ln>
                <a:solidFill>
                  <a:srgbClr val="009999"/>
                </a:solidFill>
                <a:effectLst/>
                <a:uLnTx/>
                <a:uFillTx/>
                <a:latin typeface="Arial" panose="020B0604020202020204" pitchFamily="34" charset="0"/>
                <a:ea typeface="+mn-ea"/>
                <a:cs typeface="Arial" panose="020B0604020202020204" pitchFamily="34" charset="0"/>
              </a:rPr>
              <a:t> </a:t>
            </a:r>
          </a:p>
          <a:p>
            <a:pPr marL="685800" marR="0" lvl="1" indent="-228600" algn="l" defTabSz="914400" rtl="0" eaLnBrk="1" fontAlgn="auto" latinLnBrk="0" hangingPunct="1">
              <a:lnSpc>
                <a:spcPct val="120000"/>
              </a:lnSpc>
              <a:spcBef>
                <a:spcPts val="500"/>
              </a:spcBef>
              <a:spcAft>
                <a:spcPts val="1200"/>
              </a:spcAft>
              <a:buClrTx/>
              <a:buSzTx/>
              <a:buFont typeface="Arial" panose="020B0604020202020204" pitchFamily="34" charset="0"/>
              <a:buChar char="•"/>
              <a:tabLst/>
              <a:defRPr/>
            </a:pPr>
            <a:r>
              <a:rPr kumimoji="0" lang="es-MX"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https://www.cdpr.ca.gov/docs/schoolipm/</a:t>
            </a:r>
            <a:endPar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120000"/>
              </a:lnSpc>
              <a:spcBef>
                <a:spcPts val="500"/>
              </a:spcBef>
              <a:spcAft>
                <a:spcPts val="1200"/>
              </a:spcAft>
              <a:buClrTx/>
              <a:buSzTx/>
              <a:buFont typeface="Arial" panose="020B0604020202020204" pitchFamily="34" charset="0"/>
              <a:buChar char="•"/>
              <a:tabLst/>
              <a:defRPr/>
            </a:pPr>
            <a:r>
              <a:rPr kumimoji="0" lang="es-MX"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Correos con preguntas a </a:t>
            </a:r>
            <a:r>
              <a:rPr kumimoji="0" lang="es-MX"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ccipmlist@cdpr.ca.gov</a:t>
            </a:r>
            <a:endParaRPr kumimoji="0" lang="es-MX"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itle 1">
            <a:extLst>
              <a:ext uri="{FF2B5EF4-FFF2-40B4-BE49-F238E27FC236}">
                <a16:creationId xmlns:a16="http://schemas.microsoft.com/office/drawing/2014/main" id="{40A335A5-541F-35A2-04AC-DBF3A579BB2A}"/>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6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Ley de Escuelas Saludables </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(HSA)</a:t>
            </a:r>
          </a:p>
        </p:txBody>
      </p:sp>
    </p:spTree>
    <p:custDataLst>
      <p:tags r:id="rId1"/>
    </p:custDataLst>
    <p:extLst>
      <p:ext uri="{BB962C8B-B14F-4D97-AF65-F5344CB8AC3E}">
        <p14:creationId xmlns:p14="http://schemas.microsoft.com/office/powerpoint/2010/main" val="1596499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D2457-E57A-ACA2-3D9E-8238CAFA3A70}"/>
              </a:ext>
            </a:extLst>
          </p:cNvPr>
          <p:cNvSpPr txBox="1">
            <a:spLocks/>
          </p:cNvSpPr>
          <p:nvPr/>
        </p:nvSpPr>
        <p:spPr>
          <a:xfrm>
            <a:off x="457200" y="0"/>
            <a:ext cx="117348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36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Requisitos de HSA para Centros de Cuidado Infantil</a:t>
            </a:r>
          </a:p>
        </p:txBody>
      </p:sp>
      <p:pic>
        <p:nvPicPr>
          <p:cNvPr id="5" name="Picture 4">
            <a:extLst>
              <a:ext uri="{FF2B5EF4-FFF2-40B4-BE49-F238E27FC236}">
                <a16:creationId xmlns:a16="http://schemas.microsoft.com/office/drawing/2014/main" id="{7CDECFCD-975B-5D3E-8447-88E746E99006}"/>
              </a:ext>
            </a:extLst>
          </p:cNvPr>
          <p:cNvPicPr>
            <a:picLocks noChangeAspect="1"/>
          </p:cNvPicPr>
          <p:nvPr/>
        </p:nvPicPr>
        <p:blipFill>
          <a:blip r:embed="rId4"/>
          <a:stretch>
            <a:fillRect/>
          </a:stretch>
        </p:blipFill>
        <p:spPr>
          <a:xfrm>
            <a:off x="323631" y="1780698"/>
            <a:ext cx="5772369" cy="2323469"/>
          </a:xfrm>
          <a:prstGeom prst="rect">
            <a:avLst/>
          </a:prstGeom>
        </p:spPr>
      </p:pic>
      <p:pic>
        <p:nvPicPr>
          <p:cNvPr id="7" name="Picture 6">
            <a:extLst>
              <a:ext uri="{FF2B5EF4-FFF2-40B4-BE49-F238E27FC236}">
                <a16:creationId xmlns:a16="http://schemas.microsoft.com/office/drawing/2014/main" id="{0B1A00CB-B5BD-82EA-2670-A69972900CFC}"/>
              </a:ext>
            </a:extLst>
          </p:cNvPr>
          <p:cNvPicPr>
            <a:picLocks noChangeAspect="1"/>
          </p:cNvPicPr>
          <p:nvPr/>
        </p:nvPicPr>
        <p:blipFill>
          <a:blip r:embed="rId5"/>
          <a:stretch>
            <a:fillRect/>
          </a:stretch>
        </p:blipFill>
        <p:spPr>
          <a:xfrm>
            <a:off x="6640829" y="1780698"/>
            <a:ext cx="5227539" cy="2894216"/>
          </a:xfrm>
          <a:prstGeom prst="rect">
            <a:avLst/>
          </a:prstGeom>
        </p:spPr>
      </p:pic>
    </p:spTree>
    <p:custDataLst>
      <p:tags r:id="rId1"/>
    </p:custDataLst>
    <p:extLst>
      <p:ext uri="{BB962C8B-B14F-4D97-AF65-F5344CB8AC3E}">
        <p14:creationId xmlns:p14="http://schemas.microsoft.com/office/powerpoint/2010/main" val="2026343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D16F27E-E185-5D9C-A7CB-91399FF71587}"/>
              </a:ext>
            </a:extLst>
          </p:cNvPr>
          <p:cNvSpPr txBox="1">
            <a:spLocks/>
          </p:cNvSpPr>
          <p:nvPr/>
        </p:nvSpPr>
        <p:spPr>
          <a:xfrm>
            <a:off x="381000" y="0"/>
            <a:ext cx="11810999"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36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Requisitos de HSA para Centros de Cuidado Infantil</a:t>
            </a:r>
          </a:p>
        </p:txBody>
      </p:sp>
      <p:pic>
        <p:nvPicPr>
          <p:cNvPr id="5" name="Picture 4">
            <a:extLst>
              <a:ext uri="{FF2B5EF4-FFF2-40B4-BE49-F238E27FC236}">
                <a16:creationId xmlns:a16="http://schemas.microsoft.com/office/drawing/2014/main" id="{4C5D7345-A831-ABA3-A4A1-6AEE0B5BB168}"/>
              </a:ext>
            </a:extLst>
          </p:cNvPr>
          <p:cNvPicPr>
            <a:picLocks noChangeAspect="1"/>
          </p:cNvPicPr>
          <p:nvPr/>
        </p:nvPicPr>
        <p:blipFill>
          <a:blip r:embed="rId4"/>
          <a:stretch>
            <a:fillRect/>
          </a:stretch>
        </p:blipFill>
        <p:spPr>
          <a:xfrm>
            <a:off x="207426" y="1924611"/>
            <a:ext cx="5888573" cy="3587426"/>
          </a:xfrm>
          <a:prstGeom prst="rect">
            <a:avLst/>
          </a:prstGeom>
        </p:spPr>
      </p:pic>
      <p:pic>
        <p:nvPicPr>
          <p:cNvPr id="7" name="Picture 6">
            <a:extLst>
              <a:ext uri="{FF2B5EF4-FFF2-40B4-BE49-F238E27FC236}">
                <a16:creationId xmlns:a16="http://schemas.microsoft.com/office/drawing/2014/main" id="{3282B8A0-F54F-8368-D984-0F515459CE0F}"/>
              </a:ext>
            </a:extLst>
          </p:cNvPr>
          <p:cNvPicPr>
            <a:picLocks noChangeAspect="1"/>
          </p:cNvPicPr>
          <p:nvPr/>
        </p:nvPicPr>
        <p:blipFill>
          <a:blip r:embed="rId5"/>
          <a:stretch>
            <a:fillRect/>
          </a:stretch>
        </p:blipFill>
        <p:spPr>
          <a:xfrm>
            <a:off x="6095999" y="2130334"/>
            <a:ext cx="5643293" cy="2597332"/>
          </a:xfrm>
          <a:prstGeom prst="rect">
            <a:avLst/>
          </a:prstGeom>
        </p:spPr>
      </p:pic>
    </p:spTree>
    <p:custDataLst>
      <p:tags r:id="rId1"/>
    </p:custDataLst>
    <p:extLst>
      <p:ext uri="{BB962C8B-B14F-4D97-AF65-F5344CB8AC3E}">
        <p14:creationId xmlns:p14="http://schemas.microsoft.com/office/powerpoint/2010/main" val="854261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979592-FBFC-559C-EE9C-FE9FCD879C81}"/>
              </a:ext>
            </a:extLst>
          </p:cNvPr>
          <p:cNvSpPr txBox="1">
            <a:spLocks/>
          </p:cNvSpPr>
          <p:nvPr/>
        </p:nvSpPr>
        <p:spPr>
          <a:xfrm>
            <a:off x="304800" y="0"/>
            <a:ext cx="11887199"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36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Requisitos de HSA para Centros de Cuidado Infantil</a:t>
            </a:r>
          </a:p>
        </p:txBody>
      </p:sp>
      <p:pic>
        <p:nvPicPr>
          <p:cNvPr id="5" name="Picture 4">
            <a:extLst>
              <a:ext uri="{FF2B5EF4-FFF2-40B4-BE49-F238E27FC236}">
                <a16:creationId xmlns:a16="http://schemas.microsoft.com/office/drawing/2014/main" id="{60951B30-A303-5732-5A24-0D0FDE92C713}"/>
              </a:ext>
            </a:extLst>
          </p:cNvPr>
          <p:cNvPicPr>
            <a:picLocks noChangeAspect="1"/>
          </p:cNvPicPr>
          <p:nvPr/>
        </p:nvPicPr>
        <p:blipFill>
          <a:blip r:embed="rId4"/>
          <a:stretch>
            <a:fillRect/>
          </a:stretch>
        </p:blipFill>
        <p:spPr>
          <a:xfrm>
            <a:off x="244547" y="2054127"/>
            <a:ext cx="5851453" cy="2272171"/>
          </a:xfrm>
          <a:prstGeom prst="rect">
            <a:avLst/>
          </a:prstGeom>
        </p:spPr>
      </p:pic>
      <p:pic>
        <p:nvPicPr>
          <p:cNvPr id="7" name="Picture 6">
            <a:extLst>
              <a:ext uri="{FF2B5EF4-FFF2-40B4-BE49-F238E27FC236}">
                <a16:creationId xmlns:a16="http://schemas.microsoft.com/office/drawing/2014/main" id="{D79AFE7D-518D-3171-C8FA-83A1C4EB978B}"/>
              </a:ext>
            </a:extLst>
          </p:cNvPr>
          <p:cNvPicPr>
            <a:picLocks noChangeAspect="1"/>
          </p:cNvPicPr>
          <p:nvPr/>
        </p:nvPicPr>
        <p:blipFill>
          <a:blip r:embed="rId5"/>
          <a:stretch>
            <a:fillRect/>
          </a:stretch>
        </p:blipFill>
        <p:spPr>
          <a:xfrm>
            <a:off x="6345403" y="2054128"/>
            <a:ext cx="5112251" cy="2422180"/>
          </a:xfrm>
          <a:prstGeom prst="rect">
            <a:avLst/>
          </a:prstGeom>
        </p:spPr>
      </p:pic>
    </p:spTree>
    <p:custDataLst>
      <p:tags r:id="rId1"/>
    </p:custDataLst>
    <p:extLst>
      <p:ext uri="{BB962C8B-B14F-4D97-AF65-F5344CB8AC3E}">
        <p14:creationId xmlns:p14="http://schemas.microsoft.com/office/powerpoint/2010/main" val="1449142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0133D-78C4-8018-1ABE-73CA945069BE}"/>
              </a:ext>
            </a:extLst>
          </p:cNvPr>
          <p:cNvSpPr txBox="1">
            <a:spLocks/>
          </p:cNvSpPr>
          <p:nvPr/>
        </p:nvSpPr>
        <p:spPr>
          <a:xfrm>
            <a:off x="304800" y="0"/>
            <a:ext cx="118872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36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Requisitos de HSA para Centros de Cuidado Infantil</a:t>
            </a:r>
          </a:p>
        </p:txBody>
      </p:sp>
      <p:pic>
        <p:nvPicPr>
          <p:cNvPr id="5" name="Picture 4">
            <a:extLst>
              <a:ext uri="{FF2B5EF4-FFF2-40B4-BE49-F238E27FC236}">
                <a16:creationId xmlns:a16="http://schemas.microsoft.com/office/drawing/2014/main" id="{AFFEF604-84DD-51B3-C8A2-38DAC9F3E0DC}"/>
              </a:ext>
            </a:extLst>
          </p:cNvPr>
          <p:cNvPicPr>
            <a:picLocks noChangeAspect="1"/>
          </p:cNvPicPr>
          <p:nvPr/>
        </p:nvPicPr>
        <p:blipFill>
          <a:blip r:embed="rId4"/>
          <a:stretch>
            <a:fillRect/>
          </a:stretch>
        </p:blipFill>
        <p:spPr>
          <a:xfrm>
            <a:off x="418175" y="1971197"/>
            <a:ext cx="5677825" cy="2726850"/>
          </a:xfrm>
          <a:prstGeom prst="rect">
            <a:avLst/>
          </a:prstGeom>
        </p:spPr>
      </p:pic>
      <p:pic>
        <p:nvPicPr>
          <p:cNvPr id="7" name="Picture 6">
            <a:extLst>
              <a:ext uri="{FF2B5EF4-FFF2-40B4-BE49-F238E27FC236}">
                <a16:creationId xmlns:a16="http://schemas.microsoft.com/office/drawing/2014/main" id="{3B1B32B9-7FFE-8416-56BD-3BE43DEAFBCE}"/>
              </a:ext>
            </a:extLst>
          </p:cNvPr>
          <p:cNvPicPr>
            <a:picLocks noChangeAspect="1"/>
          </p:cNvPicPr>
          <p:nvPr/>
        </p:nvPicPr>
        <p:blipFill>
          <a:blip r:embed="rId5"/>
          <a:stretch>
            <a:fillRect/>
          </a:stretch>
        </p:blipFill>
        <p:spPr>
          <a:xfrm>
            <a:off x="6212958" y="1971197"/>
            <a:ext cx="5475962" cy="2611436"/>
          </a:xfrm>
          <a:prstGeom prst="rect">
            <a:avLst/>
          </a:prstGeom>
        </p:spPr>
      </p:pic>
    </p:spTree>
    <p:custDataLst>
      <p:tags r:id="rId1"/>
    </p:custDataLst>
    <p:extLst>
      <p:ext uri="{BB962C8B-B14F-4D97-AF65-F5344CB8AC3E}">
        <p14:creationId xmlns:p14="http://schemas.microsoft.com/office/powerpoint/2010/main" val="1254887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3556B402-E49A-56F1-8972-C73CC089DC42}"/>
              </a:ext>
            </a:extLst>
          </p:cNvPr>
          <p:cNvSpPr txBox="1">
            <a:spLocks/>
          </p:cNvSpPr>
          <p:nvPr/>
        </p:nvSpPr>
        <p:spPr>
          <a:xfrm>
            <a:off x="1981201" y="1239839"/>
            <a:ext cx="7954963" cy="949325"/>
          </a:xfrm>
          <a:prstGeom prst="rect">
            <a:avLst/>
          </a:prstGeom>
        </p:spPr>
        <p:txBody>
          <a:bodyPr/>
          <a:lstStyle/>
          <a:p>
            <a:pPr marL="342900" indent="-342900">
              <a:spcBef>
                <a:spcPct val="20000"/>
              </a:spcBef>
              <a:defRPr/>
            </a:pPr>
            <a:r>
              <a:rPr lang="en-US" sz="1400" spc="300" dirty="0">
                <a:latin typeface="News Gothic MT"/>
                <a:cs typeface="News Gothic MT"/>
              </a:rPr>
              <a:t> </a:t>
            </a:r>
          </a:p>
        </p:txBody>
      </p:sp>
      <p:sp>
        <p:nvSpPr>
          <p:cNvPr id="10" name="Content Placeholder 2">
            <a:extLst>
              <a:ext uri="{FF2B5EF4-FFF2-40B4-BE49-F238E27FC236}">
                <a16:creationId xmlns:a16="http://schemas.microsoft.com/office/drawing/2014/main" id="{62752FB3-42C0-9606-7B0E-53EB130A76E9}"/>
              </a:ext>
            </a:extLst>
          </p:cNvPr>
          <p:cNvSpPr>
            <a:spLocks noGrp="1"/>
          </p:cNvSpPr>
          <p:nvPr>
            <p:ph idx="1"/>
          </p:nvPr>
        </p:nvSpPr>
        <p:spPr>
          <a:xfrm>
            <a:off x="914400" y="2057285"/>
            <a:ext cx="5495260" cy="2054541"/>
          </a:xfrm>
        </p:spPr>
        <p:txBody>
          <a:bodyPr vert="horz" lIns="91440" tIns="45720" rIns="91440" bIns="45720" rtlCol="0" anchor="t">
            <a:noAutofit/>
          </a:bodyPr>
          <a:lstStyle/>
          <a:p>
            <a:pPr>
              <a:spcAft>
                <a:spcPts val="1200"/>
              </a:spcAft>
              <a:defRPr/>
            </a:pPr>
            <a:r>
              <a:rPr lang="es-MX" sz="2400" dirty="0"/>
              <a:t>Dueños de propiedades</a:t>
            </a:r>
          </a:p>
          <a:p>
            <a:pPr>
              <a:spcAft>
                <a:spcPts val="1200"/>
              </a:spcAft>
              <a:defRPr/>
            </a:pPr>
            <a:r>
              <a:rPr lang="es-MX" sz="2400" dirty="0"/>
              <a:t>Profesional en control de plagas (PMP) </a:t>
            </a:r>
          </a:p>
          <a:p>
            <a:pPr>
              <a:spcAft>
                <a:spcPts val="1200"/>
              </a:spcAft>
              <a:defRPr/>
            </a:pPr>
            <a:r>
              <a:rPr lang="es-MX" sz="2400" dirty="0"/>
              <a:t>Trabajadores encargados de la limpieza</a:t>
            </a:r>
          </a:p>
          <a:p>
            <a:pPr>
              <a:spcAft>
                <a:spcPts val="1200"/>
              </a:spcAft>
              <a:defRPr/>
            </a:pPr>
            <a:r>
              <a:rPr lang="es-MX" sz="2400" dirty="0"/>
              <a:t>Voluntarios</a:t>
            </a:r>
          </a:p>
        </p:txBody>
      </p:sp>
      <p:sp>
        <p:nvSpPr>
          <p:cNvPr id="12" name="Content Placeholder 2">
            <a:extLst>
              <a:ext uri="{FF2B5EF4-FFF2-40B4-BE49-F238E27FC236}">
                <a16:creationId xmlns:a16="http://schemas.microsoft.com/office/drawing/2014/main" id="{68A96B1C-4B4D-7C37-B062-0BC8E4871662}"/>
              </a:ext>
            </a:extLst>
          </p:cNvPr>
          <p:cNvSpPr txBox="1">
            <a:spLocks/>
          </p:cNvSpPr>
          <p:nvPr/>
        </p:nvSpPr>
        <p:spPr>
          <a:xfrm>
            <a:off x="1676400" y="5433367"/>
            <a:ext cx="9067800" cy="991919"/>
          </a:xfrm>
          <a:prstGeom prst="rect">
            <a:avLst/>
          </a:prstGeom>
        </p:spPr>
        <p:txBody>
          <a:bodyPr/>
          <a:lstStyle/>
          <a:p>
            <a:pPr algn="ctr">
              <a:spcBef>
                <a:spcPct val="20000"/>
              </a:spcBef>
              <a:defRPr/>
            </a:pPr>
            <a:r>
              <a:rPr lang="es-MX" i="1" dirty="0">
                <a:latin typeface="Arial" panose="020B0604020202020204" pitchFamily="34" charset="0"/>
                <a:cs typeface="Arial" panose="020B0604020202020204" pitchFamily="34" charset="0"/>
              </a:rPr>
              <a:t>La Ley de Escuelas Saludables tiene requisitos específicos para </a:t>
            </a:r>
            <a:r>
              <a:rPr lang="es-MX" b="1" i="1" dirty="0">
                <a:solidFill>
                  <a:srgbClr val="009999"/>
                </a:solidFill>
                <a:latin typeface="Arial" panose="020B0604020202020204" pitchFamily="34" charset="0"/>
                <a:cs typeface="Arial" panose="020B0604020202020204" pitchFamily="34" charset="0"/>
              </a:rPr>
              <a:t>los dueños de propiedad </a:t>
            </a:r>
            <a:r>
              <a:rPr lang="es-MX" i="1" dirty="0">
                <a:latin typeface="Arial" panose="020B0604020202020204" pitchFamily="34" charset="0"/>
                <a:cs typeface="Arial" panose="020B0604020202020204" pitchFamily="34" charset="0"/>
              </a:rPr>
              <a:t>y </a:t>
            </a:r>
            <a:r>
              <a:rPr lang="es-MX" b="1" i="1" dirty="0">
                <a:solidFill>
                  <a:srgbClr val="009999"/>
                </a:solidFill>
                <a:latin typeface="Arial" panose="020B0604020202020204" pitchFamily="34" charset="0"/>
                <a:cs typeface="Arial" panose="020B0604020202020204" pitchFamily="34" charset="0"/>
              </a:rPr>
              <a:t>los profesionales en control de plagas</a:t>
            </a:r>
            <a:r>
              <a:rPr lang="es-MX" i="1" dirty="0">
                <a:latin typeface="Arial" panose="020B0604020202020204" pitchFamily="34" charset="0"/>
                <a:cs typeface="Arial" panose="020B0604020202020204" pitchFamily="34" charset="0"/>
              </a:rPr>
              <a:t>. Para más información viste el sitio web de DPR.</a:t>
            </a:r>
          </a:p>
          <a:p>
            <a:pPr algn="ctr">
              <a:spcBef>
                <a:spcPct val="20000"/>
              </a:spcBef>
              <a:defRPr/>
            </a:pPr>
            <a:endParaRPr lang="es-MX" i="1" dirty="0"/>
          </a:p>
        </p:txBody>
      </p:sp>
      <p:pic>
        <p:nvPicPr>
          <p:cNvPr id="13" name="Picture 12">
            <a:extLst>
              <a:ext uri="{FF2B5EF4-FFF2-40B4-BE49-F238E27FC236}">
                <a16:creationId xmlns:a16="http://schemas.microsoft.com/office/drawing/2014/main" id="{15AB3BDD-6178-89B5-129C-2F3D44F3986C}"/>
              </a:ext>
            </a:extLst>
          </p:cNvPr>
          <p:cNvPicPr/>
          <p:nvPr/>
        </p:nvPicPr>
        <p:blipFill rotWithShape="1">
          <a:blip r:embed="rId4"/>
          <a:srcRect l="6006" t="17113" r="7415" b="6025"/>
          <a:stretch/>
        </p:blipFill>
        <p:spPr bwMode="auto">
          <a:xfrm>
            <a:off x="6400800" y="1676400"/>
            <a:ext cx="5791200" cy="3435481"/>
          </a:xfrm>
          <a:prstGeom prst="rect">
            <a:avLst/>
          </a:prstGeom>
          <a:ln>
            <a:solidFill>
              <a:schemeClr val="tx2"/>
            </a:solid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C80823F9-CAB6-29E8-17AB-35531DC18985}"/>
              </a:ext>
            </a:extLst>
          </p:cNvPr>
          <p:cNvSpPr txBox="1"/>
          <p:nvPr/>
        </p:nvSpPr>
        <p:spPr>
          <a:xfrm>
            <a:off x="10439400" y="5105400"/>
            <a:ext cx="2438400" cy="261610"/>
          </a:xfrm>
          <a:prstGeom prst="rect">
            <a:avLst/>
          </a:prstGeom>
          <a:noFill/>
        </p:spPr>
        <p:txBody>
          <a:bodyPr wrap="square" rtlCol="0">
            <a:spAutoFit/>
          </a:bodyPr>
          <a:lstStyle/>
          <a:p>
            <a:r>
              <a:rPr lang="en-US" sz="1100" i="1" dirty="0"/>
              <a:t>Photo from UCSF</a:t>
            </a:r>
          </a:p>
        </p:txBody>
      </p:sp>
      <p:sp>
        <p:nvSpPr>
          <p:cNvPr id="15" name="Title 1">
            <a:extLst>
              <a:ext uri="{FF2B5EF4-FFF2-40B4-BE49-F238E27FC236}">
                <a16:creationId xmlns:a16="http://schemas.microsoft.com/office/drawing/2014/main" id="{FF3A4A4D-AFAC-4A0D-A4A3-E1CE415EA556}"/>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Asegure comunicarse con…</a:t>
            </a:r>
          </a:p>
        </p:txBody>
      </p:sp>
    </p:spTree>
    <p:custDataLst>
      <p:tags r:id="rId1"/>
    </p:custDataLst>
    <p:extLst>
      <p:ext uri="{BB962C8B-B14F-4D97-AF65-F5344CB8AC3E}">
        <p14:creationId xmlns:p14="http://schemas.microsoft.com/office/powerpoint/2010/main" val="2599846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
            <a:ext cx="12192000" cy="1066799"/>
          </a:xfrm>
          <a:prstGeom prst="rect">
            <a:avLst/>
          </a:prstGeom>
        </p:spPr>
        <p:txBody>
          <a:bodyPr anchor="ctr">
            <a:normAutofit/>
          </a:bodyPr>
          <a:lstStyle/>
          <a:p>
            <a:pPr algn="ctr"/>
            <a:r>
              <a:rPr lang="es-MX" sz="3600" dirty="0">
                <a:solidFill>
                  <a:schemeClr val="bg1"/>
                </a:solidFill>
                <a:latin typeface="Arial" panose="020B0604020202020204" pitchFamily="34" charset="0"/>
                <a:cs typeface="Arial" panose="020B0604020202020204" pitchFamily="34" charset="0"/>
              </a:rPr>
              <a:t>Productos exentos</a:t>
            </a:r>
          </a:p>
        </p:txBody>
      </p:sp>
      <p:sp>
        <p:nvSpPr>
          <p:cNvPr id="3" name="Content Placeholder 2"/>
          <p:cNvSpPr>
            <a:spLocks noGrp="1"/>
          </p:cNvSpPr>
          <p:nvPr>
            <p:ph idx="1"/>
          </p:nvPr>
        </p:nvSpPr>
        <p:spPr>
          <a:xfrm>
            <a:off x="419100" y="1363227"/>
            <a:ext cx="11353800" cy="3810001"/>
          </a:xfrm>
        </p:spPr>
        <p:txBody>
          <a:bodyPr vert="horz" lIns="91440" tIns="45720" rIns="91440" bIns="45720" rtlCol="0" anchor="t">
            <a:normAutofit/>
          </a:bodyPr>
          <a:lstStyle/>
          <a:p>
            <a:pPr marL="0" indent="0">
              <a:lnSpc>
                <a:spcPct val="100000"/>
              </a:lnSpc>
              <a:buNone/>
            </a:pPr>
            <a:r>
              <a:rPr lang="es-MX" sz="2400" dirty="0"/>
              <a:t>Estos productos están </a:t>
            </a:r>
            <a:r>
              <a:rPr lang="es-MX" sz="2400" b="1" dirty="0"/>
              <a:t>exentos</a:t>
            </a:r>
            <a:r>
              <a:rPr lang="es-MX" sz="2400" dirty="0"/>
              <a:t> de los requisitos de notificación y publicación:</a:t>
            </a:r>
            <a:endParaRPr lang="es-MX" sz="2400" dirty="0">
              <a:cs typeface="Calibri"/>
            </a:endParaRPr>
          </a:p>
          <a:p>
            <a:pPr lvl="1">
              <a:lnSpc>
                <a:spcPct val="100000"/>
              </a:lnSpc>
            </a:pPr>
            <a:r>
              <a:rPr lang="es-MX" dirty="0"/>
              <a:t>Pesticidas en </a:t>
            </a:r>
            <a:r>
              <a:rPr lang="es-MX" b="1" dirty="0">
                <a:solidFill>
                  <a:srgbClr val="009999"/>
                </a:solidFill>
              </a:rPr>
              <a:t>cebos autónomos</a:t>
            </a:r>
          </a:p>
          <a:p>
            <a:pPr lvl="1">
              <a:lnSpc>
                <a:spcPct val="100000"/>
              </a:lnSpc>
            </a:pPr>
            <a:r>
              <a:rPr lang="es-MX" dirty="0"/>
              <a:t>Pesticidas en </a:t>
            </a:r>
            <a:r>
              <a:rPr lang="es-MX" b="1" dirty="0">
                <a:solidFill>
                  <a:srgbClr val="009999"/>
                </a:solidFill>
              </a:rPr>
              <a:t>geles o pastas utilizados como tratamiento de grietas y hendiduras</a:t>
            </a:r>
            <a:endParaRPr lang="es-MX" b="1" dirty="0">
              <a:solidFill>
                <a:srgbClr val="009999"/>
              </a:solidFill>
              <a:cs typeface="Calibri"/>
            </a:endParaRPr>
          </a:p>
          <a:p>
            <a:pPr lvl="1">
              <a:lnSpc>
                <a:spcPct val="100000"/>
              </a:lnSpc>
            </a:pPr>
            <a:r>
              <a:rPr lang="es-MX" dirty="0"/>
              <a:t>Productos utilizados para matar gérmenes (antimicrobianos), como </a:t>
            </a:r>
            <a:r>
              <a:rPr lang="es-MX" b="1" dirty="0">
                <a:solidFill>
                  <a:srgbClr val="009999"/>
                </a:solidFill>
              </a:rPr>
              <a:t>sanitizantes y desinfectantes </a:t>
            </a:r>
          </a:p>
          <a:p>
            <a:pPr lvl="1">
              <a:lnSpc>
                <a:spcPct val="100000"/>
              </a:lnSpc>
            </a:pPr>
            <a:r>
              <a:rPr lang="es-MX" dirty="0">
                <a:cs typeface="Calibri"/>
              </a:rPr>
              <a:t>Pesticidas </a:t>
            </a:r>
            <a:r>
              <a:rPr lang="es-MX" b="1" dirty="0">
                <a:solidFill>
                  <a:srgbClr val="009999"/>
                </a:solidFill>
                <a:cs typeface="Calibri"/>
              </a:rPr>
              <a:t>de riesgo mínimo </a:t>
            </a:r>
            <a:r>
              <a:rPr lang="es-MX" dirty="0">
                <a:cs typeface="Calibri"/>
              </a:rPr>
              <a:t>o FIFRA 25(b) que contienen productos de riesgo mínimo como canela, menta, citronela</a:t>
            </a:r>
            <a:endParaRPr lang="es-MX" sz="2400" dirty="0"/>
          </a:p>
        </p:txBody>
      </p:sp>
      <p:grpSp>
        <p:nvGrpSpPr>
          <p:cNvPr id="4" name="Group 3">
            <a:extLst>
              <a:ext uri="{FF2B5EF4-FFF2-40B4-BE49-F238E27FC236}">
                <a16:creationId xmlns:a16="http://schemas.microsoft.com/office/drawing/2014/main" id="{34FF1996-837C-7402-EA41-258411EF3F96}"/>
              </a:ext>
            </a:extLst>
          </p:cNvPr>
          <p:cNvGrpSpPr/>
          <p:nvPr/>
        </p:nvGrpSpPr>
        <p:grpSpPr>
          <a:xfrm>
            <a:off x="2895600" y="4699363"/>
            <a:ext cx="6400800" cy="1524000"/>
            <a:chOff x="2819400" y="4512464"/>
            <a:chExt cx="6400800" cy="1524000"/>
          </a:xfrm>
        </p:grpSpPr>
        <p:sp>
          <p:nvSpPr>
            <p:cNvPr id="5" name="Oval 4">
              <a:extLst>
                <a:ext uri="{FF2B5EF4-FFF2-40B4-BE49-F238E27FC236}">
                  <a16:creationId xmlns:a16="http://schemas.microsoft.com/office/drawing/2014/main" id="{14A531EC-E21F-A987-8309-51D245D759AE}"/>
                </a:ext>
              </a:extLst>
            </p:cNvPr>
            <p:cNvSpPr/>
            <p:nvPr/>
          </p:nvSpPr>
          <p:spPr>
            <a:xfrm>
              <a:off x="2819400" y="4512464"/>
              <a:ext cx="6400800" cy="1524000"/>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6" name="TextBox 5">
              <a:extLst>
                <a:ext uri="{FF2B5EF4-FFF2-40B4-BE49-F238E27FC236}">
                  <a16:creationId xmlns:a16="http://schemas.microsoft.com/office/drawing/2014/main" id="{FBA7E852-822D-8487-90B7-8F41648B9029}"/>
                </a:ext>
              </a:extLst>
            </p:cNvPr>
            <p:cNvSpPr txBox="1"/>
            <p:nvPr/>
          </p:nvSpPr>
          <p:spPr>
            <a:xfrm>
              <a:off x="3314700" y="4707709"/>
              <a:ext cx="5410200" cy="1200329"/>
            </a:xfrm>
            <a:prstGeom prst="rect">
              <a:avLst/>
            </a:prstGeom>
            <a:noFill/>
          </p:spPr>
          <p:txBody>
            <a:bodyPr wrap="square">
              <a:spAutoFit/>
            </a:bodyPr>
            <a:lstStyle/>
            <a:p>
              <a:pPr marL="411480" lvl="1" indent="0" algn="ctr">
                <a:spcAft>
                  <a:spcPts val="1200"/>
                </a:spcAft>
                <a:buNone/>
              </a:pPr>
              <a:r>
                <a:rPr lang="es-ES" sz="2400" b="1" dirty="0">
                  <a:solidFill>
                    <a:schemeClr val="bg1"/>
                  </a:solidFill>
                  <a:cs typeface="Calibri"/>
                </a:rPr>
                <a:t>¡Se requiere capacitación anual incluso cuando se usan productos exentos!</a:t>
              </a:r>
              <a:endParaRPr lang="en-US" sz="2400" dirty="0">
                <a:solidFill>
                  <a:schemeClr val="bg1"/>
                </a:solidFill>
                <a:cs typeface="Calibri"/>
              </a:endParaRPr>
            </a:p>
          </p:txBody>
        </p:sp>
      </p:grpSp>
    </p:spTree>
    <p:custDataLst>
      <p:tags r:id="rId1"/>
    </p:custDataLst>
    <p:extLst>
      <p:ext uri="{BB962C8B-B14F-4D97-AF65-F5344CB8AC3E}">
        <p14:creationId xmlns:p14="http://schemas.microsoft.com/office/powerpoint/2010/main" val="3195913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C7DB13B0-86C8-2F33-6F4B-2A18CEAD6F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3516" y="349624"/>
            <a:ext cx="4759036" cy="6158752"/>
          </a:xfrm>
          <a:prstGeom prst="rect">
            <a:avLst/>
          </a:prstGeom>
        </p:spPr>
      </p:pic>
      <p:sp>
        <p:nvSpPr>
          <p:cNvPr id="3" name="TextBox 2">
            <a:extLst>
              <a:ext uri="{FF2B5EF4-FFF2-40B4-BE49-F238E27FC236}">
                <a16:creationId xmlns:a16="http://schemas.microsoft.com/office/drawing/2014/main" id="{1339F88E-62FF-0069-C9DA-1F57B2809A9D}"/>
              </a:ext>
            </a:extLst>
          </p:cNvPr>
          <p:cNvSpPr txBox="1"/>
          <p:nvPr/>
        </p:nvSpPr>
        <p:spPr>
          <a:xfrm>
            <a:off x="3787807" y="2847654"/>
            <a:ext cx="2209800" cy="584775"/>
          </a:xfrm>
          <a:prstGeom prst="rect">
            <a:avLst/>
          </a:prstGeom>
          <a:solidFill>
            <a:schemeClr val="bg1"/>
          </a:solidFill>
          <a:scene3d>
            <a:camera prst="orthographicFront"/>
            <a:lightRig rig="threePt" dir="t"/>
          </a:scene3d>
          <a:sp3d>
            <a:bevelT/>
          </a:sp3d>
        </p:spPr>
        <p:txBody>
          <a:bodyPr wrap="square" rtlCol="0">
            <a:spAutoFit/>
          </a:bodyPr>
          <a:lstStyle/>
          <a:p>
            <a:r>
              <a:rPr lang="es-MX" sz="1600" dirty="0"/>
              <a:t>estaciones de cebo contenido</a:t>
            </a:r>
          </a:p>
        </p:txBody>
      </p:sp>
      <p:sp>
        <p:nvSpPr>
          <p:cNvPr id="4" name="TextBox 3">
            <a:extLst>
              <a:ext uri="{FF2B5EF4-FFF2-40B4-BE49-F238E27FC236}">
                <a16:creationId xmlns:a16="http://schemas.microsoft.com/office/drawing/2014/main" id="{8FF4E51C-A778-944C-6F23-8D08A684B09B}"/>
              </a:ext>
            </a:extLst>
          </p:cNvPr>
          <p:cNvSpPr txBox="1"/>
          <p:nvPr/>
        </p:nvSpPr>
        <p:spPr>
          <a:xfrm>
            <a:off x="10058400" y="2647001"/>
            <a:ext cx="1981200" cy="338554"/>
          </a:xfrm>
          <a:prstGeom prst="rect">
            <a:avLst/>
          </a:prstGeom>
          <a:solidFill>
            <a:schemeClr val="bg1"/>
          </a:solidFill>
          <a:scene3d>
            <a:camera prst="orthographicFront"/>
            <a:lightRig rig="threePt" dir="t"/>
          </a:scene3d>
          <a:sp3d>
            <a:bevelT/>
          </a:sp3d>
        </p:spPr>
        <p:txBody>
          <a:bodyPr wrap="square" rtlCol="0">
            <a:spAutoFit/>
          </a:bodyPr>
          <a:lstStyle/>
          <a:p>
            <a:r>
              <a:rPr lang="es-MX" sz="1600" dirty="0"/>
              <a:t>pastas y geles</a:t>
            </a:r>
          </a:p>
        </p:txBody>
      </p:sp>
      <p:sp>
        <p:nvSpPr>
          <p:cNvPr id="5" name="TextBox 4">
            <a:extLst>
              <a:ext uri="{FF2B5EF4-FFF2-40B4-BE49-F238E27FC236}">
                <a16:creationId xmlns:a16="http://schemas.microsoft.com/office/drawing/2014/main" id="{34042EDE-3B82-F259-C025-8156D4A10CCE}"/>
              </a:ext>
            </a:extLst>
          </p:cNvPr>
          <p:cNvSpPr txBox="1"/>
          <p:nvPr/>
        </p:nvSpPr>
        <p:spPr>
          <a:xfrm>
            <a:off x="10058400" y="4531309"/>
            <a:ext cx="1981200" cy="830997"/>
          </a:xfrm>
          <a:prstGeom prst="rect">
            <a:avLst/>
          </a:prstGeom>
          <a:solidFill>
            <a:schemeClr val="bg1"/>
          </a:solidFill>
          <a:scene3d>
            <a:camera prst="orthographicFront"/>
            <a:lightRig rig="threePt" dir="t"/>
          </a:scene3d>
          <a:sp3d>
            <a:bevelT/>
          </a:sp3d>
        </p:spPr>
        <p:txBody>
          <a:bodyPr wrap="square" rtlCol="0">
            <a:spAutoFit/>
          </a:bodyPr>
          <a:lstStyle/>
          <a:p>
            <a:r>
              <a:rPr lang="es-MX" sz="1600" dirty="0"/>
              <a:t>FIFRA 25(b) pesticidas de riesgo mínimo</a:t>
            </a:r>
          </a:p>
        </p:txBody>
      </p:sp>
      <p:sp>
        <p:nvSpPr>
          <p:cNvPr id="6" name="TextBox 5">
            <a:extLst>
              <a:ext uri="{FF2B5EF4-FFF2-40B4-BE49-F238E27FC236}">
                <a16:creationId xmlns:a16="http://schemas.microsoft.com/office/drawing/2014/main" id="{76963209-FA45-C6DD-64F6-413521849991}"/>
              </a:ext>
            </a:extLst>
          </p:cNvPr>
          <p:cNvSpPr txBox="1"/>
          <p:nvPr/>
        </p:nvSpPr>
        <p:spPr>
          <a:xfrm>
            <a:off x="4016407" y="3983339"/>
            <a:ext cx="1981200" cy="646331"/>
          </a:xfrm>
          <a:prstGeom prst="rect">
            <a:avLst/>
          </a:prstGeom>
          <a:solidFill>
            <a:schemeClr val="bg1"/>
          </a:solidFill>
          <a:scene3d>
            <a:camera prst="orthographicFront"/>
            <a:lightRig rig="threePt" dir="t"/>
          </a:scene3d>
          <a:sp3d>
            <a:bevelT/>
          </a:sp3d>
        </p:spPr>
        <p:txBody>
          <a:bodyPr wrap="square" rtlCol="0">
            <a:spAutoFit/>
          </a:bodyPr>
          <a:lstStyle/>
          <a:p>
            <a:r>
              <a:rPr lang="es-MX" dirty="0"/>
              <a:t>sanitizantes y desinfectantes</a:t>
            </a:r>
          </a:p>
        </p:txBody>
      </p:sp>
      <p:sp>
        <p:nvSpPr>
          <p:cNvPr id="7" name="TextBox 6">
            <a:extLst>
              <a:ext uri="{FF2B5EF4-FFF2-40B4-BE49-F238E27FC236}">
                <a16:creationId xmlns:a16="http://schemas.microsoft.com/office/drawing/2014/main" id="{31566293-9FBC-2F6B-CDD7-B7A384151EAA}"/>
              </a:ext>
            </a:extLst>
          </p:cNvPr>
          <p:cNvSpPr txBox="1"/>
          <p:nvPr/>
        </p:nvSpPr>
        <p:spPr>
          <a:xfrm>
            <a:off x="480161" y="1111988"/>
            <a:ext cx="4759036" cy="1323439"/>
          </a:xfrm>
          <a:prstGeom prst="rect">
            <a:avLst/>
          </a:prstGeom>
          <a:solidFill>
            <a:schemeClr val="bg1"/>
          </a:solidFill>
          <a:scene3d>
            <a:camera prst="orthographicFront"/>
            <a:lightRig rig="threePt" dir="t"/>
          </a:scene3d>
          <a:sp3d>
            <a:bevelT/>
          </a:sp3d>
        </p:spPr>
        <p:txBody>
          <a:bodyPr wrap="square" rtlCol="0">
            <a:spAutoFit/>
          </a:bodyPr>
          <a:lstStyle/>
          <a:p>
            <a:r>
              <a:rPr lang="es-MX" sz="1600" dirty="0"/>
              <a:t>Todo aquel que use alguno de estos productos debe cumplir entrenamiento en HSA. La planeación, notificación, aviso, mantenimiento de registros, y reportar no es requerido para el uso de estos productos.</a:t>
            </a:r>
            <a:endParaRPr lang="en-US" sz="1600" dirty="0"/>
          </a:p>
        </p:txBody>
      </p:sp>
      <p:sp>
        <p:nvSpPr>
          <p:cNvPr id="10" name="Title 1">
            <a:extLst>
              <a:ext uri="{FF2B5EF4-FFF2-40B4-BE49-F238E27FC236}">
                <a16:creationId xmlns:a16="http://schemas.microsoft.com/office/drawing/2014/main" id="{671A42DA-F019-3414-06A4-3E1BBCBBE3C9}"/>
              </a:ext>
            </a:extLst>
          </p:cNvPr>
          <p:cNvSpPr txBox="1">
            <a:spLocks/>
          </p:cNvSpPr>
          <p:nvPr/>
        </p:nvSpPr>
        <p:spPr>
          <a:xfrm>
            <a:off x="703671" y="59238"/>
            <a:ext cx="4953000" cy="106679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Productos exentos</a:t>
            </a:r>
          </a:p>
        </p:txBody>
      </p:sp>
      <p:cxnSp>
        <p:nvCxnSpPr>
          <p:cNvPr id="12" name="Connector: Elbow 11">
            <a:extLst>
              <a:ext uri="{FF2B5EF4-FFF2-40B4-BE49-F238E27FC236}">
                <a16:creationId xmlns:a16="http://schemas.microsoft.com/office/drawing/2014/main" id="{C12DD378-4B0A-3223-0158-D1AD3A41C253}"/>
              </a:ext>
            </a:extLst>
          </p:cNvPr>
          <p:cNvCxnSpPr/>
          <p:nvPr/>
        </p:nvCxnSpPr>
        <p:spPr>
          <a:xfrm rot="10800000" flipV="1">
            <a:off x="5239198" y="1275474"/>
            <a:ext cx="856803" cy="629526"/>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24A89FD-28A1-9204-EB58-855DFAF07D12}"/>
              </a:ext>
            </a:extLst>
          </p:cNvPr>
          <p:cNvSpPr txBox="1"/>
          <p:nvPr/>
        </p:nvSpPr>
        <p:spPr>
          <a:xfrm>
            <a:off x="152400" y="4907303"/>
            <a:ext cx="5088569" cy="1323439"/>
          </a:xfrm>
          <a:prstGeom prst="rect">
            <a:avLst/>
          </a:prstGeom>
          <a:solidFill>
            <a:schemeClr val="bg1"/>
          </a:solidFill>
          <a:scene3d>
            <a:camera prst="orthographicFront"/>
            <a:lightRig rig="threePt" dir="t"/>
          </a:scene3d>
          <a:sp3d>
            <a:bevelT/>
          </a:sp3d>
        </p:spPr>
        <p:txBody>
          <a:bodyPr wrap="square" rtlCol="0">
            <a:spAutoFit/>
          </a:bodyPr>
          <a:lstStyle/>
          <a:p>
            <a:r>
              <a:rPr lang="es-MX" sz="1600" u="sng" dirty="0"/>
              <a:t>Solo</a:t>
            </a:r>
            <a:r>
              <a:rPr lang="es-MX" sz="1600" dirty="0"/>
              <a:t> para negocios de control de plagas: Además de cumplir con entrenamiento, los negocios con licencia en el control de plagas deben reportar todos los pesticidas registrados que son usados en las instalaciones escolares.</a:t>
            </a:r>
            <a:endParaRPr lang="en-US" sz="1600" dirty="0"/>
          </a:p>
        </p:txBody>
      </p:sp>
      <p:cxnSp>
        <p:nvCxnSpPr>
          <p:cNvPr id="15" name="Straight Arrow Connector 14">
            <a:extLst>
              <a:ext uri="{FF2B5EF4-FFF2-40B4-BE49-F238E27FC236}">
                <a16:creationId xmlns:a16="http://schemas.microsoft.com/office/drawing/2014/main" id="{11311B39-D055-ADAA-D061-92A753ADB074}"/>
              </a:ext>
            </a:extLst>
          </p:cNvPr>
          <p:cNvCxnSpPr/>
          <p:nvPr/>
        </p:nvCxnSpPr>
        <p:spPr>
          <a:xfrm flipH="1">
            <a:off x="5239197" y="5791200"/>
            <a:ext cx="856803"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42940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C81A716-8F45-B988-CCD3-7B6CB0D58DD1}"/>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Reconocimientos</a:t>
            </a:r>
            <a:endParaRPr lang="en-US" sz="3600" dirty="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73360AE-7E91-E0D9-1C33-232FB46DF15E}"/>
              </a:ext>
            </a:extLst>
          </p:cNvPr>
          <p:cNvSpPr txBox="1"/>
          <p:nvPr/>
        </p:nvSpPr>
        <p:spPr>
          <a:xfrm>
            <a:off x="-1" y="5429959"/>
            <a:ext cx="12192000" cy="784125"/>
          </a:xfrm>
          <a:prstGeom prst="rect">
            <a:avLst/>
          </a:prstGeom>
          <a:noFill/>
        </p:spPr>
        <p:txBody>
          <a:bodyPr wrap="square">
            <a:spAutoFit/>
          </a:bodyPr>
          <a:lstStyle/>
          <a:p>
            <a:pPr algn="ctr">
              <a:lnSpc>
                <a:spcPct val="150000"/>
              </a:lnSpc>
            </a:pPr>
            <a:r>
              <a:rPr lang="en-US" sz="1600" dirty="0">
                <a:hlinkClick r:id="rId4"/>
              </a:rPr>
              <a:t>https://www.cdpr.ca.gov/docs/schoolipm</a:t>
            </a:r>
            <a:endParaRPr lang="en-US" sz="1600" dirty="0"/>
          </a:p>
          <a:p>
            <a:pPr algn="ctr">
              <a:lnSpc>
                <a:spcPct val="150000"/>
              </a:lnSpc>
            </a:pPr>
            <a:r>
              <a:rPr lang="en-US" sz="1600" dirty="0">
                <a:hlinkClick r:id="rId5"/>
              </a:rPr>
              <a:t>https://cchp.ucsf.edu</a:t>
            </a:r>
            <a:r>
              <a:rPr lang="en-US" sz="1600" dirty="0"/>
              <a:t> </a:t>
            </a:r>
          </a:p>
        </p:txBody>
      </p:sp>
      <p:grpSp>
        <p:nvGrpSpPr>
          <p:cNvPr id="4" name="Group 3">
            <a:extLst>
              <a:ext uri="{FF2B5EF4-FFF2-40B4-BE49-F238E27FC236}">
                <a16:creationId xmlns:a16="http://schemas.microsoft.com/office/drawing/2014/main" id="{652193E4-27EE-4720-A20C-AB78F568D4B9}"/>
              </a:ext>
            </a:extLst>
          </p:cNvPr>
          <p:cNvGrpSpPr/>
          <p:nvPr/>
        </p:nvGrpSpPr>
        <p:grpSpPr>
          <a:xfrm>
            <a:off x="2909952" y="1295400"/>
            <a:ext cx="6372095" cy="3333124"/>
            <a:chOff x="3124200" y="1370354"/>
            <a:chExt cx="5943600" cy="2944257"/>
          </a:xfrm>
        </p:grpSpPr>
        <p:sp>
          <p:nvSpPr>
            <p:cNvPr id="5" name="TextBox 4">
              <a:extLst>
                <a:ext uri="{FF2B5EF4-FFF2-40B4-BE49-F238E27FC236}">
                  <a16:creationId xmlns:a16="http://schemas.microsoft.com/office/drawing/2014/main" id="{F2426035-A3F9-0CBC-A5C5-37C17339E41D}"/>
                </a:ext>
              </a:extLst>
            </p:cNvPr>
            <p:cNvSpPr txBox="1"/>
            <p:nvPr/>
          </p:nvSpPr>
          <p:spPr>
            <a:xfrm>
              <a:off x="3124200" y="1370354"/>
              <a:ext cx="5943600" cy="2944257"/>
            </a:xfrm>
            <a:prstGeom prst="rect">
              <a:avLst/>
            </a:prstGeom>
            <a:solidFill>
              <a:schemeClr val="bg1"/>
            </a:solidFill>
          </p:spPr>
          <p:txBody>
            <a:bodyPr wrap="square" rtlCol="0">
              <a:spAutoFit/>
            </a:bodyPr>
            <a:lstStyle/>
            <a:p>
              <a:endParaRPr lang="en-US" dirty="0"/>
            </a:p>
          </p:txBody>
        </p:sp>
        <p:pic>
          <p:nvPicPr>
            <p:cNvPr id="7" name="Picture 2" descr="dpr logo">
              <a:extLst>
                <a:ext uri="{FF2B5EF4-FFF2-40B4-BE49-F238E27FC236}">
                  <a16:creationId xmlns:a16="http://schemas.microsoft.com/office/drawing/2014/main" id="{4A66EAAB-7AA5-A18E-8A4D-B5954065B1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0196" y="1849751"/>
              <a:ext cx="3067432" cy="80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UCSF_SubLogo_SchoolNurs_navy_RGB">
              <a:extLst>
                <a:ext uri="{FF2B5EF4-FFF2-40B4-BE49-F238E27FC236}">
                  <a16:creationId xmlns:a16="http://schemas.microsoft.com/office/drawing/2014/main" id="{6046A781-F547-2936-14D0-AE061C4615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9553" y="3173314"/>
              <a:ext cx="2283608" cy="63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0A9234CB-8F69-C056-EAFE-0CB5F75ACA1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3746206" y="1849751"/>
              <a:ext cx="870620" cy="1935648"/>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99A25D92-9FE5-94C5-2972-86E6E5EB14A6}"/>
              </a:ext>
            </a:extLst>
          </p:cNvPr>
          <p:cNvSpPr txBox="1"/>
          <p:nvPr/>
        </p:nvSpPr>
        <p:spPr>
          <a:xfrm>
            <a:off x="1066800" y="4343462"/>
            <a:ext cx="10287000" cy="1148904"/>
          </a:xfrm>
          <a:prstGeom prst="rect">
            <a:avLst/>
          </a:prstGeom>
          <a:noFill/>
        </p:spPr>
        <p:txBody>
          <a:bodyPr wrap="square">
            <a:spAutoFit/>
          </a:bodyPr>
          <a:lstStyle/>
          <a:p>
            <a:pPr>
              <a:lnSpc>
                <a:spcPts val="2120"/>
              </a:lnSpc>
              <a:defRPr/>
            </a:pPr>
            <a:r>
              <a:rPr lang="es-ES" sz="1600" dirty="0">
                <a:latin typeface="Arial" panose="020B0604020202020204" pitchFamily="34" charset="0"/>
                <a:ea typeface="ヒラギノ角ゴ Pro W3" pitchFamily="37" charset="-128"/>
                <a:cs typeface="Arial" panose="020B0604020202020204" pitchFamily="34" charset="0"/>
              </a:rPr>
              <a:t>La financiación de este programa se proporcionó a través de una subvención otorgada por el Departamento de Reglamentación de Pesticidas de California (DPR). El contenido de este documento no refleja necesariamente los puntos de vista y las políticas de DPR ni la mención de nombres comerciales o productos comerciales constituye respaldo o recomendación para su uso.</a:t>
            </a:r>
            <a:endParaRPr lang="en-US" sz="1600" dirty="0">
              <a:latin typeface="Arial" panose="020B0604020202020204" pitchFamily="34" charset="0"/>
              <a:ea typeface="ヒラギノ角ゴ Pro W3" pitchFamily="37" charset="-128"/>
              <a:cs typeface="Arial" panose="020B0604020202020204" pitchFamily="34" charset="0"/>
            </a:endParaRPr>
          </a:p>
        </p:txBody>
      </p:sp>
    </p:spTree>
    <p:custDataLst>
      <p:tags r:id="rId1"/>
    </p:custDataLst>
    <p:extLst>
      <p:ext uri="{BB962C8B-B14F-4D97-AF65-F5344CB8AC3E}">
        <p14:creationId xmlns:p14="http://schemas.microsoft.com/office/powerpoint/2010/main" val="184520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31F5CF-9D1F-DD11-050D-A192846F1994}"/>
              </a:ext>
            </a:extLst>
          </p:cNvPr>
          <p:cNvSpPr/>
          <p:nvPr/>
        </p:nvSpPr>
        <p:spPr>
          <a:xfrm>
            <a:off x="609600" y="1663337"/>
            <a:ext cx="5189208" cy="4555093"/>
          </a:xfrm>
          <a:prstGeom prst="rect">
            <a:avLst/>
          </a:prstGeom>
        </p:spPr>
        <p:txBody>
          <a:bodyPr wrap="square" lIns="91440" tIns="45720" rIns="91440" bIns="45720" anchor="t">
            <a:spAutoFit/>
          </a:bodyPr>
          <a:lstStyle/>
          <a:p>
            <a:pPr>
              <a:spcAft>
                <a:spcPts val="1200"/>
              </a:spcAft>
              <a:defRPr/>
            </a:pPr>
            <a:r>
              <a:rPr lang="es-ES" sz="2400" dirty="0">
                <a:latin typeface="Arial"/>
                <a:cs typeface="Arial"/>
              </a:rPr>
              <a:t>Un enfoque más seguro y sostenible que utiliza el método menos tóxico y eficaz para resolver los problemas de plagas. Se centra en:</a:t>
            </a:r>
          </a:p>
          <a:p>
            <a:pPr marL="342900" indent="-342900">
              <a:spcAft>
                <a:spcPts val="1200"/>
              </a:spcAft>
              <a:buFont typeface="Arial" panose="020B0604020202020204" pitchFamily="34" charset="0"/>
              <a:buChar char="•"/>
              <a:defRPr/>
            </a:pPr>
            <a:r>
              <a:rPr lang="es-ES" sz="2000" b="1" spc="300" dirty="0">
                <a:solidFill>
                  <a:srgbClr val="009999"/>
                </a:solidFill>
                <a:latin typeface="Arial"/>
                <a:ea typeface="ヒラギノ角ゴ Pro W3" pitchFamily="37" charset="-128"/>
                <a:cs typeface="Arial"/>
              </a:rPr>
              <a:t>Prevención</a:t>
            </a:r>
            <a:r>
              <a:rPr lang="es-ES" sz="2000" spc="300" dirty="0">
                <a:solidFill>
                  <a:srgbClr val="009999"/>
                </a:solidFill>
                <a:latin typeface="Arial"/>
                <a:ea typeface="ヒラギノ角ゴ Pro W3" pitchFamily="37" charset="-128"/>
                <a:cs typeface="Arial"/>
              </a:rPr>
              <a:t> de infestaciones</a:t>
            </a:r>
          </a:p>
          <a:p>
            <a:pPr marL="342900" indent="-342900">
              <a:spcAft>
                <a:spcPts val="1200"/>
              </a:spcAft>
              <a:buFont typeface="Arial" panose="020B0604020202020204" pitchFamily="34" charset="0"/>
              <a:buChar char="•"/>
              <a:defRPr/>
            </a:pPr>
            <a:r>
              <a:rPr lang="es-ES" sz="2000" b="1" spc="300" dirty="0">
                <a:solidFill>
                  <a:srgbClr val="009999"/>
                </a:solidFill>
                <a:latin typeface="Arial"/>
                <a:ea typeface="ヒラギノ角ゴ Pro W3" pitchFamily="37" charset="-128"/>
                <a:cs typeface="Arial"/>
              </a:rPr>
              <a:t>Monitoreo</a:t>
            </a:r>
            <a:r>
              <a:rPr lang="es-ES" sz="2000" spc="300" dirty="0">
                <a:solidFill>
                  <a:srgbClr val="009999"/>
                </a:solidFill>
                <a:latin typeface="Arial"/>
                <a:ea typeface="ヒラギノ角ゴ Pro W3" pitchFamily="37" charset="-128"/>
                <a:cs typeface="Arial"/>
              </a:rPr>
              <a:t> de plagas</a:t>
            </a:r>
          </a:p>
          <a:p>
            <a:pPr marL="342900" indent="-342900">
              <a:spcAft>
                <a:spcPts val="1200"/>
              </a:spcAft>
              <a:buFont typeface="Arial" panose="020B0604020202020204" pitchFamily="34" charset="0"/>
              <a:buChar char="•"/>
              <a:defRPr/>
            </a:pPr>
            <a:r>
              <a:rPr lang="es-ES" sz="2000" b="1" spc="300" dirty="0">
                <a:solidFill>
                  <a:srgbClr val="009999"/>
                </a:solidFill>
                <a:latin typeface="Arial"/>
                <a:ea typeface="ヒラギノ角ゴ Pro W3" pitchFamily="37" charset="-128"/>
                <a:cs typeface="Arial"/>
              </a:rPr>
              <a:t>Reducir</a:t>
            </a:r>
            <a:r>
              <a:rPr lang="es-ES" sz="2000" spc="300" dirty="0">
                <a:solidFill>
                  <a:srgbClr val="009999"/>
                </a:solidFill>
                <a:latin typeface="Arial"/>
                <a:ea typeface="ヒラギノ角ゴ Pro W3" pitchFamily="37" charset="-128"/>
                <a:cs typeface="Arial"/>
              </a:rPr>
              <a:t> el uso de pesticidas</a:t>
            </a:r>
          </a:p>
          <a:p>
            <a:pPr marL="342900" indent="-342900">
              <a:spcAft>
                <a:spcPts val="1200"/>
              </a:spcAft>
              <a:buFont typeface="Arial" panose="020B0604020202020204" pitchFamily="34" charset="0"/>
              <a:buChar char="•"/>
              <a:defRPr/>
            </a:pPr>
            <a:r>
              <a:rPr lang="es-ES" sz="2000" b="1" spc="300" dirty="0">
                <a:solidFill>
                  <a:srgbClr val="009999"/>
                </a:solidFill>
                <a:latin typeface="Arial"/>
                <a:ea typeface="ヒラギノ角ゴ Pro W3" pitchFamily="37" charset="-128"/>
                <a:cs typeface="Arial"/>
              </a:rPr>
              <a:t>Minimizar</a:t>
            </a:r>
            <a:r>
              <a:rPr lang="es-ES" sz="2000" spc="300" dirty="0">
                <a:solidFill>
                  <a:srgbClr val="009999"/>
                </a:solidFill>
                <a:latin typeface="Arial"/>
                <a:ea typeface="ヒラギノ角ゴ Pro W3" pitchFamily="37" charset="-128"/>
                <a:cs typeface="Arial"/>
              </a:rPr>
              <a:t> los riesgos a la salud de las personas y el medio ambiente.</a:t>
            </a:r>
          </a:p>
          <a:p>
            <a:pPr marL="342900" indent="-342900">
              <a:spcAft>
                <a:spcPts val="1200"/>
              </a:spcAft>
              <a:buFont typeface="Arial" panose="020B0604020202020204" pitchFamily="34" charset="0"/>
              <a:buChar char="•"/>
              <a:defRPr/>
            </a:pPr>
            <a:endParaRPr lang="en-US" sz="2400" spc="300" dirty="0">
              <a:solidFill>
                <a:srgbClr val="009999"/>
              </a:solidFill>
              <a:latin typeface="Arial"/>
              <a:ea typeface="ヒラギノ角ゴ Pro W3" pitchFamily="37" charset="-128"/>
              <a:cs typeface="Arial"/>
            </a:endParaRPr>
          </a:p>
        </p:txBody>
      </p:sp>
      <p:pic>
        <p:nvPicPr>
          <p:cNvPr id="5" name="Picture 4" descr="A person looking under a sink with a flashlight">
            <a:extLst>
              <a:ext uri="{FF2B5EF4-FFF2-40B4-BE49-F238E27FC236}">
                <a16:creationId xmlns:a16="http://schemas.microsoft.com/office/drawing/2014/main" id="{2D3CD32A-D7AC-44D0-7526-6F4FB4B02730}"/>
              </a:ext>
            </a:extLst>
          </p:cNvPr>
          <p:cNvPicPr>
            <a:picLocks noChangeAspect="1"/>
          </p:cNvPicPr>
          <p:nvPr/>
        </p:nvPicPr>
        <p:blipFill rotWithShape="1">
          <a:blip r:embed="rId4">
            <a:extLst>
              <a:ext uri="{28A0092B-C50C-407E-A947-70E740481C1C}">
                <a14:useLocalDpi xmlns:a14="http://schemas.microsoft.com/office/drawing/2010/main" val="0"/>
              </a:ext>
            </a:extLst>
          </a:blip>
          <a:srcRect l="9490" t="7301" r="12694" b="25367"/>
          <a:stretch/>
        </p:blipFill>
        <p:spPr>
          <a:xfrm>
            <a:off x="6041721" y="1676400"/>
            <a:ext cx="6150279" cy="4266940"/>
          </a:xfrm>
          <a:prstGeom prst="rect">
            <a:avLst/>
          </a:prstGeom>
        </p:spPr>
      </p:pic>
      <p:sp>
        <p:nvSpPr>
          <p:cNvPr id="6" name="Title 1">
            <a:extLst>
              <a:ext uri="{FF2B5EF4-FFF2-40B4-BE49-F238E27FC236}">
                <a16:creationId xmlns:a16="http://schemas.microsoft.com/office/drawing/2014/main" id="{22BE6991-64DD-C1D4-D1DE-DF7D37F839E9}"/>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ES" sz="3600" dirty="0">
                <a:solidFill>
                  <a:schemeClr val="bg1"/>
                </a:solidFill>
                <a:latin typeface="Arial" panose="020B0604020202020204" pitchFamily="34" charset="0"/>
                <a:cs typeface="Arial" panose="020B0604020202020204" pitchFamily="34" charset="0"/>
              </a:rPr>
              <a:t>¿Qué es el manejo integrado de plagas</a:t>
            </a:r>
            <a:r>
              <a:rPr lang="en-US" sz="3600" dirty="0">
                <a:solidFill>
                  <a:schemeClr val="bg1"/>
                </a:solidFill>
                <a:latin typeface="Arial" panose="020B0604020202020204" pitchFamily="34" charset="0"/>
                <a:cs typeface="Arial" panose="020B0604020202020204" pitchFamily="34" charset="0"/>
              </a:rPr>
              <a:t>(IPM)?</a:t>
            </a:r>
          </a:p>
        </p:txBody>
      </p:sp>
    </p:spTree>
    <p:custDataLst>
      <p:tags r:id="rId1"/>
    </p:custDataLst>
    <p:extLst>
      <p:ext uri="{BB962C8B-B14F-4D97-AF65-F5344CB8AC3E}">
        <p14:creationId xmlns:p14="http://schemas.microsoft.com/office/powerpoint/2010/main" val="1328215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2282313-3AE9-06A3-3572-6DDC402BAF25}"/>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36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Ciclo del Manejo Integrado de Plagas</a:t>
            </a:r>
          </a:p>
        </p:txBody>
      </p:sp>
      <p:sp>
        <p:nvSpPr>
          <p:cNvPr id="12" name="Rectangle 11">
            <a:extLst>
              <a:ext uri="{FF2B5EF4-FFF2-40B4-BE49-F238E27FC236}">
                <a16:creationId xmlns:a16="http://schemas.microsoft.com/office/drawing/2014/main" id="{67E3A1CE-31B4-69A7-0504-696F41A3955B}"/>
              </a:ext>
            </a:extLst>
          </p:cNvPr>
          <p:cNvSpPr/>
          <p:nvPr/>
        </p:nvSpPr>
        <p:spPr>
          <a:xfrm>
            <a:off x="1840599" y="6389001"/>
            <a:ext cx="8099814" cy="3235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 name="Picture 2" descr="Diagram&#10;&#10;Description automatically generated">
            <a:extLst>
              <a:ext uri="{FF2B5EF4-FFF2-40B4-BE49-F238E27FC236}">
                <a16:creationId xmlns:a16="http://schemas.microsoft.com/office/drawing/2014/main" id="{0D0293ED-98B4-23D7-71E2-0BE8483518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1066800"/>
            <a:ext cx="5791200" cy="5791200"/>
          </a:xfrm>
          <a:prstGeom prst="rect">
            <a:avLst/>
          </a:prstGeom>
        </p:spPr>
      </p:pic>
    </p:spTree>
    <p:custDataLst>
      <p:tags r:id="rId1"/>
    </p:custDataLst>
    <p:extLst>
      <p:ext uri="{BB962C8B-B14F-4D97-AF65-F5344CB8AC3E}">
        <p14:creationId xmlns:p14="http://schemas.microsoft.com/office/powerpoint/2010/main" val="3327347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F5AF5B-1639-49C1-A4ED-7E2E1C8A451F}"/>
              </a:ext>
            </a:extLst>
          </p:cNvPr>
          <p:cNvSpPr>
            <a:spLocks noGrp="1"/>
          </p:cNvSpPr>
          <p:nvPr>
            <p:ph idx="1"/>
          </p:nvPr>
        </p:nvSpPr>
        <p:spPr>
          <a:xfrm>
            <a:off x="838200" y="1676400"/>
            <a:ext cx="10515600" cy="3603626"/>
          </a:xfrm>
        </p:spPr>
        <p:txBody>
          <a:bodyPr/>
          <a:lstStyle/>
          <a:p>
            <a:pPr>
              <a:lnSpc>
                <a:spcPct val="100000"/>
              </a:lnSpc>
              <a:spcAft>
                <a:spcPts val="1200"/>
              </a:spcAft>
            </a:pPr>
            <a:r>
              <a:rPr lang="es-MX" dirty="0"/>
              <a:t>Los ratones son grandes trepadores y pueden </a:t>
            </a:r>
            <a:r>
              <a:rPr lang="es-MX" dirty="0">
                <a:solidFill>
                  <a:srgbClr val="009999"/>
                </a:solidFill>
              </a:rPr>
              <a:t>correr por el interior de las paredes. </a:t>
            </a:r>
            <a:endParaRPr lang="es-MX" dirty="0"/>
          </a:p>
          <a:p>
            <a:pPr>
              <a:lnSpc>
                <a:spcPct val="100000"/>
              </a:lnSpc>
              <a:spcAft>
                <a:spcPts val="1200"/>
              </a:spcAft>
            </a:pPr>
            <a:r>
              <a:rPr lang="es-MX" dirty="0"/>
              <a:t>Los roedores pueden reproducirse </a:t>
            </a:r>
            <a:r>
              <a:rPr lang="es-MX" dirty="0">
                <a:solidFill>
                  <a:srgbClr val="009999"/>
                </a:solidFill>
              </a:rPr>
              <a:t>5-10 veces al año</a:t>
            </a:r>
            <a:r>
              <a:rPr lang="es-MX" dirty="0"/>
              <a:t>. ¡Eso es un montón de ratones y ratas bebés!</a:t>
            </a:r>
          </a:p>
          <a:p>
            <a:pPr>
              <a:lnSpc>
                <a:spcPct val="100000"/>
              </a:lnSpc>
              <a:spcAft>
                <a:spcPts val="1200"/>
              </a:spcAft>
            </a:pPr>
            <a:r>
              <a:rPr lang="es-MX" dirty="0"/>
              <a:t>Los roedores son en su mayoría </a:t>
            </a:r>
            <a:r>
              <a:rPr lang="es-MX" dirty="0">
                <a:solidFill>
                  <a:srgbClr val="009999"/>
                </a:solidFill>
              </a:rPr>
              <a:t>activos por la noche</a:t>
            </a:r>
            <a:r>
              <a:rPr lang="es-MX" dirty="0"/>
              <a:t>. </a:t>
            </a:r>
          </a:p>
        </p:txBody>
      </p:sp>
      <p:sp>
        <p:nvSpPr>
          <p:cNvPr id="4" name="Title 1">
            <a:extLst>
              <a:ext uri="{FF2B5EF4-FFF2-40B4-BE49-F238E27FC236}">
                <a16:creationId xmlns:a16="http://schemas.microsoft.com/office/drawing/2014/main" id="{9B451088-AFD2-F454-A2DE-F60970390CA3}"/>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ES" sz="3600" dirty="0">
                <a:solidFill>
                  <a:schemeClr val="bg1"/>
                </a:solidFill>
                <a:latin typeface="Arial" panose="020B0604020202020204" pitchFamily="34" charset="0"/>
                <a:cs typeface="Arial" panose="020B0604020202020204" pitchFamily="34" charset="0"/>
              </a:rPr>
              <a:t>¡Datos curiosos sobre los roedores</a:t>
            </a:r>
            <a:r>
              <a:rPr lang="en-US" sz="36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59336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63F9ED9-4F6C-2C27-B7F9-639C86854B92}"/>
              </a:ext>
            </a:extLst>
          </p:cNvPr>
          <p:cNvSpPr>
            <a:spLocks noGrp="1"/>
          </p:cNvSpPr>
          <p:nvPr>
            <p:ph idx="1"/>
          </p:nvPr>
        </p:nvSpPr>
        <p:spPr>
          <a:xfrm>
            <a:off x="609600" y="1904999"/>
            <a:ext cx="6629400" cy="4376803"/>
          </a:xfrm>
        </p:spPr>
        <p:txBody>
          <a:bodyPr vert="horz" lIns="91440" tIns="45720" rIns="91440" bIns="45720" rtlCol="0" anchor="t">
            <a:normAutofit lnSpcReduction="10000"/>
          </a:bodyPr>
          <a:lstStyle/>
          <a:p>
            <a:r>
              <a:rPr lang="es-MX" dirty="0">
                <a:latin typeface="Arial"/>
                <a:cs typeface="Arial"/>
              </a:rPr>
              <a:t>Los ratones pueden pasar por los agujeros ¼-pulgada de ancho.</a:t>
            </a:r>
          </a:p>
          <a:p>
            <a:pPr lvl="1"/>
            <a:r>
              <a:rPr lang="es-MX" dirty="0">
                <a:solidFill>
                  <a:srgbClr val="009999"/>
                </a:solidFill>
                <a:latin typeface="Arial"/>
                <a:cs typeface="Arial"/>
              </a:rPr>
              <a:t>Eso es más pequeño que tu dedo meñique</a:t>
            </a:r>
          </a:p>
          <a:p>
            <a:r>
              <a:rPr lang="es-MX" dirty="0">
                <a:latin typeface="Arial"/>
                <a:cs typeface="Arial"/>
              </a:rPr>
              <a:t>Selle cualquier pequeño hueco alrededor de puertas, ventanas o en los cimientos</a:t>
            </a:r>
          </a:p>
          <a:p>
            <a:pPr lvl="1"/>
            <a:r>
              <a:rPr lang="es-MX" dirty="0">
                <a:solidFill>
                  <a:srgbClr val="009999"/>
                </a:solidFill>
                <a:latin typeface="Arial"/>
                <a:cs typeface="Arial"/>
              </a:rPr>
              <a:t>Instale barridos de puertas debajo de las puertas
Selle los huecos alrededor de las tuberías </a:t>
            </a:r>
          </a:p>
          <a:p>
            <a:pPr lvl="1"/>
            <a:r>
              <a:rPr lang="es-MX" dirty="0">
                <a:solidFill>
                  <a:srgbClr val="009999"/>
                </a:solidFill>
                <a:latin typeface="Arial"/>
                <a:cs typeface="Arial"/>
              </a:rPr>
              <a:t>Selle las grietas en cimientos
</a:t>
            </a:r>
          </a:p>
        </p:txBody>
      </p:sp>
      <p:pic>
        <p:nvPicPr>
          <p:cNvPr id="8" name="Picture 7" descr="A picture containing person&#10;&#10;Description automatically generated">
            <a:extLst>
              <a:ext uri="{FF2B5EF4-FFF2-40B4-BE49-F238E27FC236}">
                <a16:creationId xmlns:a16="http://schemas.microsoft.com/office/drawing/2014/main" id="{0B774E82-8840-49A8-BD25-C227688612E7}"/>
              </a:ext>
            </a:extLst>
          </p:cNvPr>
          <p:cNvPicPr>
            <a:picLocks noChangeAspect="1"/>
          </p:cNvPicPr>
          <p:nvPr/>
        </p:nvPicPr>
        <p:blipFill rotWithShape="1">
          <a:blip r:embed="rId4">
            <a:extLst>
              <a:ext uri="{28A0092B-C50C-407E-A947-70E740481C1C}">
                <a14:useLocalDpi xmlns:a14="http://schemas.microsoft.com/office/drawing/2010/main" val="0"/>
              </a:ext>
            </a:extLst>
          </a:blip>
          <a:srcRect l="2214" t="12138" r="-499" b="16265"/>
          <a:stretch/>
        </p:blipFill>
        <p:spPr>
          <a:xfrm>
            <a:off x="7696200" y="1371600"/>
            <a:ext cx="4495800" cy="4910203"/>
          </a:xfrm>
          <a:prstGeom prst="rect">
            <a:avLst/>
          </a:prstGeom>
        </p:spPr>
      </p:pic>
      <p:sp>
        <p:nvSpPr>
          <p:cNvPr id="2" name="Title 1">
            <a:extLst>
              <a:ext uri="{FF2B5EF4-FFF2-40B4-BE49-F238E27FC236}">
                <a16:creationId xmlns:a16="http://schemas.microsoft.com/office/drawing/2014/main" id="{12D4E5BF-B377-600C-DEFC-BD66B041FB4D}"/>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2400" dirty="0">
                <a:solidFill>
                  <a:schemeClr val="bg1"/>
                </a:solidFill>
                <a:latin typeface="Arial" panose="020B0604020202020204" pitchFamily="34" charset="0"/>
                <a:cs typeface="Arial" panose="020B0604020202020204" pitchFamily="34" charset="0"/>
              </a:rPr>
              <a:t>PREVENCIÓN DE ROEDORES:</a:t>
            </a:r>
          </a:p>
          <a:p>
            <a:pPr algn="ctr"/>
            <a:r>
              <a:rPr lang="es-MX" sz="3600" dirty="0">
                <a:solidFill>
                  <a:schemeClr val="bg1"/>
                </a:solidFill>
                <a:latin typeface="Arial" panose="020B0604020202020204" pitchFamily="34" charset="0"/>
                <a:cs typeface="Arial" panose="020B0604020202020204" pitchFamily="34" charset="0"/>
              </a:rPr>
              <a:t>Manténgalos afuera</a:t>
            </a:r>
          </a:p>
        </p:txBody>
      </p:sp>
    </p:spTree>
    <p:custDataLst>
      <p:tags r:id="rId1"/>
    </p:custDataLst>
    <p:extLst>
      <p:ext uri="{BB962C8B-B14F-4D97-AF65-F5344CB8AC3E}">
        <p14:creationId xmlns:p14="http://schemas.microsoft.com/office/powerpoint/2010/main" val="2050586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63F9ED9-4F6C-2C27-B7F9-639C86854B92}"/>
              </a:ext>
            </a:extLst>
          </p:cNvPr>
          <p:cNvSpPr>
            <a:spLocks noGrp="1"/>
          </p:cNvSpPr>
          <p:nvPr>
            <p:ph idx="1"/>
          </p:nvPr>
        </p:nvSpPr>
        <p:spPr>
          <a:xfrm>
            <a:off x="381000" y="1828800"/>
            <a:ext cx="6934200" cy="3886200"/>
          </a:xfrm>
        </p:spPr>
        <p:txBody>
          <a:bodyPr vert="horz" lIns="91440" tIns="45720" rIns="91440" bIns="45720" rtlCol="0" anchor="t">
            <a:normAutofit/>
          </a:bodyPr>
          <a:lstStyle/>
          <a:p>
            <a:r>
              <a:rPr lang="es-ES" dirty="0">
                <a:latin typeface="Arial"/>
                <a:cs typeface="Arial"/>
              </a:rPr>
              <a:t>Use metal para sellar huecos en paredes y alrededor de tuberías
</a:t>
            </a:r>
            <a:r>
              <a:rPr lang="es-ES" dirty="0">
                <a:solidFill>
                  <a:srgbClr val="009999"/>
                </a:solidFill>
                <a:latin typeface="Arial"/>
                <a:cs typeface="Arial"/>
              </a:rPr>
              <a:t>Los roedores mastican a través de materiales más blandos
</a:t>
            </a:r>
            <a:r>
              <a:rPr lang="es-ES" dirty="0">
                <a:latin typeface="Arial"/>
                <a:cs typeface="Arial"/>
              </a:rPr>
              <a:t>Reduzca la vegetación cerca del edificio</a:t>
            </a:r>
            <a:endParaRPr lang="en-US" dirty="0">
              <a:latin typeface="Arial"/>
              <a:cs typeface="Arial"/>
            </a:endParaRPr>
          </a:p>
          <a:p>
            <a:pPr lvl="1"/>
            <a:r>
              <a:rPr lang="es-ES" dirty="0">
                <a:solidFill>
                  <a:srgbClr val="009999"/>
                </a:solidFill>
                <a:latin typeface="Arial"/>
                <a:cs typeface="Arial"/>
              </a:rPr>
              <a:t>Pode las ramas que cuelgan o toquen el edificio.
Pode la hiedra o las enredaderas lejos de las paredes del edificio</a:t>
            </a:r>
            <a:endParaRPr lang="en-US" dirty="0">
              <a:solidFill>
                <a:srgbClr val="009999"/>
              </a:solidFill>
              <a:latin typeface="Arial"/>
              <a:cs typeface="Arial"/>
            </a:endParaRPr>
          </a:p>
        </p:txBody>
      </p:sp>
      <p:pic>
        <p:nvPicPr>
          <p:cNvPr id="5" name="Picture 4" descr="A picture containing text, television, screen&#10;&#10;Description automatically generated">
            <a:extLst>
              <a:ext uri="{FF2B5EF4-FFF2-40B4-BE49-F238E27FC236}">
                <a16:creationId xmlns:a16="http://schemas.microsoft.com/office/drawing/2014/main" id="{9CE0DBB3-C862-4AE6-A25D-C69837771F4F}"/>
              </a:ext>
            </a:extLst>
          </p:cNvPr>
          <p:cNvPicPr>
            <a:picLocks noChangeAspect="1"/>
          </p:cNvPicPr>
          <p:nvPr/>
        </p:nvPicPr>
        <p:blipFill rotWithShape="1">
          <a:blip r:embed="rId4">
            <a:extLst>
              <a:ext uri="{28A0092B-C50C-407E-A947-70E740481C1C}">
                <a14:useLocalDpi xmlns:a14="http://schemas.microsoft.com/office/drawing/2010/main" val="0"/>
              </a:ext>
            </a:extLst>
          </a:blip>
          <a:srcRect l="1884" t="2319" r="35499" b="2612"/>
          <a:stretch/>
        </p:blipFill>
        <p:spPr>
          <a:xfrm>
            <a:off x="7543800" y="1905000"/>
            <a:ext cx="4648200" cy="4038600"/>
          </a:xfrm>
          <a:prstGeom prst="rect">
            <a:avLst/>
          </a:prstGeom>
        </p:spPr>
      </p:pic>
      <p:sp>
        <p:nvSpPr>
          <p:cNvPr id="4" name="Title 1">
            <a:extLst>
              <a:ext uri="{FF2B5EF4-FFF2-40B4-BE49-F238E27FC236}">
                <a16:creationId xmlns:a16="http://schemas.microsoft.com/office/drawing/2014/main" id="{D6C4FA5F-9AAC-3DBB-BD58-4BB0A9A07463}"/>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2400" dirty="0">
                <a:solidFill>
                  <a:schemeClr val="bg1"/>
                </a:solidFill>
                <a:latin typeface="Arial" panose="020B0604020202020204" pitchFamily="34" charset="0"/>
                <a:cs typeface="Arial" panose="020B0604020202020204" pitchFamily="34" charset="0"/>
              </a:rPr>
              <a:t>PREVENCIÓN DE ROEDORES:</a:t>
            </a:r>
          </a:p>
          <a:p>
            <a:pPr algn="ctr"/>
            <a:r>
              <a:rPr lang="es-MX" sz="3600" dirty="0">
                <a:solidFill>
                  <a:schemeClr val="bg1"/>
                </a:solidFill>
                <a:latin typeface="Arial" panose="020B0604020202020204" pitchFamily="34" charset="0"/>
                <a:cs typeface="Arial" panose="020B0604020202020204" pitchFamily="34" charset="0"/>
              </a:rPr>
              <a:t>Manténgalos afuera</a:t>
            </a:r>
          </a:p>
        </p:txBody>
      </p:sp>
    </p:spTree>
    <p:custDataLst>
      <p:tags r:id="rId1"/>
    </p:custDataLst>
    <p:extLst>
      <p:ext uri="{BB962C8B-B14F-4D97-AF65-F5344CB8AC3E}">
        <p14:creationId xmlns:p14="http://schemas.microsoft.com/office/powerpoint/2010/main" val="524153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63F9ED9-4F6C-2C27-B7F9-639C86854B92}"/>
              </a:ext>
            </a:extLst>
          </p:cNvPr>
          <p:cNvSpPr>
            <a:spLocks noGrp="1"/>
          </p:cNvSpPr>
          <p:nvPr>
            <p:ph idx="1"/>
          </p:nvPr>
        </p:nvSpPr>
        <p:spPr>
          <a:xfrm>
            <a:off x="838200" y="1981200"/>
            <a:ext cx="5562600" cy="3657600"/>
          </a:xfrm>
        </p:spPr>
        <p:txBody>
          <a:bodyPr vert="horz" lIns="91440" tIns="45720" rIns="91440" bIns="45720" rtlCol="0" anchor="t">
            <a:normAutofit fontScale="85000" lnSpcReduction="20000"/>
          </a:bodyPr>
          <a:lstStyle/>
          <a:p>
            <a:pPr>
              <a:spcAft>
                <a:spcPts val="1200"/>
              </a:spcAft>
            </a:pPr>
            <a:r>
              <a:rPr lang="es-ES" dirty="0">
                <a:latin typeface="Arial"/>
                <a:cs typeface="Arial"/>
              </a:rPr>
              <a:t>Mantenga limpias las áreas de cocina y comedor entre comidas
Almacene los alimentos en recipientes sellados</a:t>
            </a:r>
            <a:endParaRPr lang="en-US" dirty="0">
              <a:latin typeface="Arial"/>
              <a:cs typeface="Arial"/>
            </a:endParaRPr>
          </a:p>
          <a:p>
            <a:pPr>
              <a:spcAft>
                <a:spcPts val="1200"/>
              </a:spcAft>
            </a:pPr>
            <a:r>
              <a:rPr lang="es-ES" dirty="0">
                <a:latin typeface="Arial"/>
                <a:cs typeface="Arial"/>
              </a:rPr>
              <a:t>Use botes de basura con tapas herméticas
Saque la basura todos los días.</a:t>
            </a:r>
          </a:p>
          <a:p>
            <a:pPr>
              <a:spcAft>
                <a:spcPts val="1200"/>
              </a:spcAft>
            </a:pPr>
            <a:r>
              <a:rPr lang="es-ES" dirty="0">
                <a:latin typeface="Arial"/>
                <a:cs typeface="Arial"/>
              </a:rPr>
              <a:t>No deje los restos de comida para mascotas afuera</a:t>
            </a:r>
            <a:endParaRPr lang="en-US" dirty="0">
              <a:latin typeface="Arial"/>
              <a:cs typeface="Arial"/>
            </a:endParaRPr>
          </a:p>
        </p:txBody>
      </p:sp>
      <p:pic>
        <p:nvPicPr>
          <p:cNvPr id="4" name="Picture 3" descr="A picture containing indoor&#10;&#10;Description automatically generated">
            <a:extLst>
              <a:ext uri="{FF2B5EF4-FFF2-40B4-BE49-F238E27FC236}">
                <a16:creationId xmlns:a16="http://schemas.microsoft.com/office/drawing/2014/main" id="{248E4286-A862-4FB7-81F5-801AF96E88C6}"/>
              </a:ext>
            </a:extLst>
          </p:cNvPr>
          <p:cNvPicPr>
            <a:picLocks noChangeAspect="1"/>
          </p:cNvPicPr>
          <p:nvPr/>
        </p:nvPicPr>
        <p:blipFill rotWithShape="1">
          <a:blip r:embed="rId4">
            <a:extLst>
              <a:ext uri="{28A0092B-C50C-407E-A947-70E740481C1C}">
                <a14:useLocalDpi xmlns:a14="http://schemas.microsoft.com/office/drawing/2010/main" val="0"/>
              </a:ext>
            </a:extLst>
          </a:blip>
          <a:srcRect l="3307" t="4161" r="4120" b="4161"/>
          <a:stretch/>
        </p:blipFill>
        <p:spPr>
          <a:xfrm>
            <a:off x="6858002" y="1828800"/>
            <a:ext cx="5333998" cy="4191000"/>
          </a:xfrm>
          <a:prstGeom prst="rect">
            <a:avLst/>
          </a:prstGeom>
        </p:spPr>
      </p:pic>
      <p:sp>
        <p:nvSpPr>
          <p:cNvPr id="3" name="Title 1">
            <a:extLst>
              <a:ext uri="{FF2B5EF4-FFF2-40B4-BE49-F238E27FC236}">
                <a16:creationId xmlns:a16="http://schemas.microsoft.com/office/drawing/2014/main" id="{6B1A0D58-B3A4-51CF-AF58-06AD4E6B8641}"/>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PREVENCIÓN DE ROEDORES: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Retire fuentes de comida y agua</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Tree>
    <p:custDataLst>
      <p:tags r:id="rId1"/>
    </p:custDataLst>
    <p:extLst>
      <p:ext uri="{BB962C8B-B14F-4D97-AF65-F5344CB8AC3E}">
        <p14:creationId xmlns:p14="http://schemas.microsoft.com/office/powerpoint/2010/main" val="1089583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63F9ED9-4F6C-2C27-B7F9-639C86854B92}"/>
              </a:ext>
            </a:extLst>
          </p:cNvPr>
          <p:cNvSpPr>
            <a:spLocks noGrp="1"/>
          </p:cNvSpPr>
          <p:nvPr>
            <p:ph idx="1"/>
          </p:nvPr>
        </p:nvSpPr>
        <p:spPr>
          <a:xfrm>
            <a:off x="515471" y="1714499"/>
            <a:ext cx="5961530" cy="4475321"/>
          </a:xfrm>
        </p:spPr>
        <p:txBody>
          <a:bodyPr vert="horz" lIns="91440" tIns="45720" rIns="91440" bIns="45720" rtlCol="0" anchor="t">
            <a:normAutofit/>
          </a:bodyPr>
          <a:lstStyle/>
          <a:p>
            <a:r>
              <a:rPr lang="en-US" dirty="0" err="1">
                <a:latin typeface="Arial"/>
                <a:cs typeface="Arial"/>
              </a:rPr>
              <a:t>Busque</a:t>
            </a:r>
            <a:r>
              <a:rPr lang="en-US" dirty="0">
                <a:latin typeface="Arial"/>
                <a:cs typeface="Arial"/>
              </a:rPr>
              <a:t> las </a:t>
            </a:r>
            <a:r>
              <a:rPr lang="en-US" dirty="0" err="1">
                <a:latin typeface="Arial"/>
                <a:cs typeface="Arial"/>
              </a:rPr>
              <a:t>siguientes</a:t>
            </a:r>
            <a:r>
              <a:rPr lang="en-US" dirty="0">
                <a:latin typeface="Arial"/>
                <a:cs typeface="Arial"/>
              </a:rPr>
              <a:t> </a:t>
            </a:r>
            <a:r>
              <a:rPr lang="en-US" dirty="0" err="1">
                <a:latin typeface="Arial"/>
                <a:cs typeface="Arial"/>
              </a:rPr>
              <a:t>señales</a:t>
            </a:r>
            <a:r>
              <a:rPr lang="en-US" dirty="0">
                <a:latin typeface="Arial"/>
                <a:cs typeface="Arial"/>
              </a:rPr>
              <a:t>:</a:t>
            </a:r>
          </a:p>
          <a:p>
            <a:pPr lvl="1">
              <a:spcBef>
                <a:spcPts val="1700"/>
              </a:spcBef>
            </a:pPr>
            <a:r>
              <a:rPr lang="en-US" dirty="0" err="1">
                <a:solidFill>
                  <a:srgbClr val="009999"/>
                </a:solidFill>
                <a:latin typeface="Arial"/>
                <a:cs typeface="Arial"/>
              </a:rPr>
              <a:t>Excrementos</a:t>
            </a:r>
            <a:r>
              <a:rPr lang="en-US" dirty="0">
                <a:solidFill>
                  <a:srgbClr val="009999"/>
                </a:solidFill>
                <a:latin typeface="Arial"/>
                <a:cs typeface="Arial"/>
              </a:rPr>
              <a:t>… </a:t>
            </a:r>
          </a:p>
          <a:p>
            <a:pPr lvl="2"/>
            <a:r>
              <a:rPr lang="en-US" dirty="0" err="1">
                <a:solidFill>
                  <a:srgbClr val="964F4C"/>
                </a:solidFill>
                <a:latin typeface="Arial"/>
                <a:cs typeface="Arial"/>
              </a:rPr>
              <a:t>alrededor</a:t>
            </a:r>
            <a:r>
              <a:rPr lang="en-US" dirty="0">
                <a:solidFill>
                  <a:srgbClr val="964F4C"/>
                </a:solidFill>
                <a:latin typeface="Arial"/>
                <a:cs typeface="Arial"/>
              </a:rPr>
              <a:t> de </a:t>
            </a:r>
            <a:r>
              <a:rPr lang="en-US" dirty="0" err="1">
                <a:solidFill>
                  <a:srgbClr val="964F4C"/>
                </a:solidFill>
                <a:latin typeface="Arial"/>
                <a:cs typeface="Arial"/>
              </a:rPr>
              <a:t>tazones</a:t>
            </a:r>
            <a:r>
              <a:rPr lang="en-US" dirty="0">
                <a:solidFill>
                  <a:srgbClr val="964F4C"/>
                </a:solidFill>
                <a:latin typeface="Arial"/>
                <a:cs typeface="Arial"/>
              </a:rPr>
              <a:t> o </a:t>
            </a:r>
            <a:r>
              <a:rPr lang="en-US" dirty="0" err="1">
                <a:solidFill>
                  <a:srgbClr val="964F4C"/>
                </a:solidFill>
                <a:latin typeface="Arial"/>
                <a:cs typeface="Arial"/>
              </a:rPr>
              <a:t>bolsas</a:t>
            </a:r>
            <a:r>
              <a:rPr lang="en-US" dirty="0">
                <a:solidFill>
                  <a:srgbClr val="964F4C"/>
                </a:solidFill>
                <a:latin typeface="Arial"/>
                <a:cs typeface="Arial"/>
              </a:rPr>
              <a:t> de comida para </a:t>
            </a:r>
            <a:r>
              <a:rPr lang="en-US" dirty="0" err="1">
                <a:solidFill>
                  <a:srgbClr val="964F4C"/>
                </a:solidFill>
                <a:latin typeface="Arial"/>
                <a:cs typeface="Arial"/>
              </a:rPr>
              <a:t>mascotas</a:t>
            </a:r>
            <a:r>
              <a:rPr lang="en-US" dirty="0">
                <a:solidFill>
                  <a:srgbClr val="964F4C"/>
                </a:solidFill>
                <a:latin typeface="Arial"/>
                <a:cs typeface="Arial"/>
              </a:rPr>
              <a:t>
</a:t>
            </a:r>
            <a:r>
              <a:rPr lang="en-US" dirty="0" err="1">
                <a:solidFill>
                  <a:srgbClr val="964F4C"/>
                </a:solidFill>
                <a:latin typeface="Arial"/>
                <a:cs typeface="Arial"/>
              </a:rPr>
              <a:t>Dónde</a:t>
            </a:r>
            <a:r>
              <a:rPr lang="en-US" dirty="0">
                <a:solidFill>
                  <a:srgbClr val="964F4C"/>
                </a:solidFill>
                <a:latin typeface="Arial"/>
                <a:cs typeface="Arial"/>
              </a:rPr>
              <a:t> </a:t>
            </a:r>
            <a:r>
              <a:rPr lang="en-US" dirty="0" err="1">
                <a:solidFill>
                  <a:srgbClr val="964F4C"/>
                </a:solidFill>
                <a:latin typeface="Arial"/>
                <a:cs typeface="Arial"/>
              </a:rPr>
              <a:t>almacenas</a:t>
            </a:r>
            <a:r>
              <a:rPr lang="en-US" dirty="0">
                <a:solidFill>
                  <a:srgbClr val="964F4C"/>
                </a:solidFill>
                <a:latin typeface="Arial"/>
                <a:cs typeface="Arial"/>
              </a:rPr>
              <a:t> </a:t>
            </a:r>
            <a:r>
              <a:rPr lang="en-US" dirty="0" err="1">
                <a:solidFill>
                  <a:srgbClr val="964F4C"/>
                </a:solidFill>
                <a:latin typeface="Arial"/>
                <a:cs typeface="Arial"/>
              </a:rPr>
              <a:t>tus</a:t>
            </a:r>
            <a:r>
              <a:rPr lang="en-US" dirty="0">
                <a:solidFill>
                  <a:srgbClr val="964F4C"/>
                </a:solidFill>
                <a:latin typeface="Arial"/>
                <a:cs typeface="Arial"/>
              </a:rPr>
              <a:t> </a:t>
            </a:r>
            <a:r>
              <a:rPr lang="en-US" dirty="0" err="1">
                <a:solidFill>
                  <a:srgbClr val="964F4C"/>
                </a:solidFill>
                <a:latin typeface="Arial"/>
                <a:cs typeface="Arial"/>
              </a:rPr>
              <a:t>alimentos</a:t>
            </a:r>
            <a:endParaRPr lang="en-US" dirty="0">
              <a:solidFill>
                <a:srgbClr val="964F4C"/>
              </a:solidFill>
              <a:latin typeface="Arial"/>
              <a:cs typeface="Arial"/>
            </a:endParaRPr>
          </a:p>
          <a:p>
            <a:pPr lvl="2"/>
            <a:r>
              <a:rPr lang="es-ES" dirty="0">
                <a:solidFill>
                  <a:srgbClr val="964F4C"/>
                </a:solidFill>
                <a:latin typeface="Arial"/>
                <a:cs typeface="Arial"/>
              </a:rPr>
              <a:t>en tus contenedores de reciclaje</a:t>
            </a:r>
          </a:p>
          <a:p>
            <a:pPr lvl="1"/>
            <a:r>
              <a:rPr lang="es-ES" dirty="0">
                <a:solidFill>
                  <a:srgbClr val="009999"/>
                </a:solidFill>
                <a:latin typeface="Arial"/>
                <a:cs typeface="Arial"/>
              </a:rPr>
              <a:t>Ruidos del ático, especialmente por la noche
</a:t>
            </a:r>
            <a:r>
              <a:rPr lang="en-US" dirty="0" err="1">
                <a:solidFill>
                  <a:srgbClr val="009999"/>
                </a:solidFill>
              </a:rPr>
              <a:t>Roedores</a:t>
            </a:r>
            <a:r>
              <a:rPr lang="en-US" dirty="0">
                <a:solidFill>
                  <a:srgbClr val="009999"/>
                </a:solidFill>
              </a:rPr>
              <a:t> Muertos</a:t>
            </a:r>
          </a:p>
          <a:p>
            <a:pPr lvl="2"/>
            <a:r>
              <a:rPr lang="es-ES" dirty="0">
                <a:solidFill>
                  <a:srgbClr val="964F4C"/>
                </a:solidFill>
              </a:rPr>
              <a:t>en su piscina o jacuzzi</a:t>
            </a:r>
            <a:endParaRPr lang="en-US" dirty="0">
              <a:solidFill>
                <a:srgbClr val="964F4C"/>
              </a:solidFill>
            </a:endParaRPr>
          </a:p>
          <a:p>
            <a:pPr lvl="2"/>
            <a:r>
              <a:rPr lang="en-US" dirty="0" err="1">
                <a:solidFill>
                  <a:srgbClr val="964F4C"/>
                </a:solidFill>
              </a:rPr>
              <a:t>traído</a:t>
            </a:r>
            <a:r>
              <a:rPr lang="en-US" dirty="0">
                <a:solidFill>
                  <a:srgbClr val="964F4C"/>
                </a:solidFill>
              </a:rPr>
              <a:t> a casa </a:t>
            </a:r>
            <a:r>
              <a:rPr lang="en-US" dirty="0" err="1">
                <a:solidFill>
                  <a:srgbClr val="964F4C"/>
                </a:solidFill>
              </a:rPr>
              <a:t>por</a:t>
            </a:r>
            <a:r>
              <a:rPr lang="en-US" dirty="0">
                <a:solidFill>
                  <a:srgbClr val="964F4C"/>
                </a:solidFill>
              </a:rPr>
              <a:t> </a:t>
            </a:r>
            <a:r>
              <a:rPr lang="en-US" dirty="0" err="1">
                <a:solidFill>
                  <a:srgbClr val="964F4C"/>
                </a:solidFill>
              </a:rPr>
              <a:t>su</a:t>
            </a:r>
            <a:r>
              <a:rPr lang="en-US" dirty="0">
                <a:solidFill>
                  <a:srgbClr val="964F4C"/>
                </a:solidFill>
              </a:rPr>
              <a:t> </a:t>
            </a:r>
            <a:r>
              <a:rPr lang="en-US" dirty="0" err="1">
                <a:solidFill>
                  <a:srgbClr val="964F4C"/>
                </a:solidFill>
              </a:rPr>
              <a:t>gato</a:t>
            </a:r>
            <a:r>
              <a:rPr lang="en-US" dirty="0">
                <a:solidFill>
                  <a:srgbClr val="964F4C"/>
                </a:solidFill>
              </a:rPr>
              <a:t> o </a:t>
            </a:r>
            <a:r>
              <a:rPr lang="en-US" dirty="0" err="1">
                <a:solidFill>
                  <a:srgbClr val="964F4C"/>
                </a:solidFill>
              </a:rPr>
              <a:t>perro</a:t>
            </a:r>
            <a:endParaRPr lang="en-US" dirty="0">
              <a:latin typeface="Arial"/>
              <a:cs typeface="Arial"/>
            </a:endParaRPr>
          </a:p>
          <a:p>
            <a:pPr marL="0" indent="0">
              <a:buNone/>
            </a:pPr>
            <a:endParaRPr lang="en-US" dirty="0">
              <a:latin typeface="Arial"/>
              <a:cs typeface="Arial"/>
            </a:endParaRPr>
          </a:p>
          <a:p>
            <a:pPr marL="0" indent="0">
              <a:buNone/>
            </a:pPr>
            <a:endParaRPr lang="en-US" dirty="0">
              <a:latin typeface="Arial"/>
              <a:cs typeface="Arial"/>
            </a:endParaRPr>
          </a:p>
        </p:txBody>
      </p:sp>
      <p:pic>
        <p:nvPicPr>
          <p:cNvPr id="4" name="Picture 3" descr="A picture containing mammal, cat, rodent, cement&#10;&#10;Description automatically generated">
            <a:extLst>
              <a:ext uri="{FF2B5EF4-FFF2-40B4-BE49-F238E27FC236}">
                <a16:creationId xmlns:a16="http://schemas.microsoft.com/office/drawing/2014/main" id="{AF051A7C-A9CD-4F6A-8F80-FAA8F749621E}"/>
              </a:ext>
            </a:extLst>
          </p:cNvPr>
          <p:cNvPicPr>
            <a:picLocks noChangeAspect="1"/>
          </p:cNvPicPr>
          <p:nvPr/>
        </p:nvPicPr>
        <p:blipFill rotWithShape="1">
          <a:blip r:embed="rId4">
            <a:extLst>
              <a:ext uri="{28A0092B-C50C-407E-A947-70E740481C1C}">
                <a14:useLocalDpi xmlns:a14="http://schemas.microsoft.com/office/drawing/2010/main" val="0"/>
              </a:ext>
            </a:extLst>
          </a:blip>
          <a:srcRect l="27501" t="30205" r="6875" b="4318"/>
          <a:stretch/>
        </p:blipFill>
        <p:spPr>
          <a:xfrm>
            <a:off x="6771897" y="4018567"/>
            <a:ext cx="4651744" cy="1905000"/>
          </a:xfrm>
          <a:prstGeom prst="rect">
            <a:avLst/>
          </a:prstGeom>
        </p:spPr>
      </p:pic>
      <p:pic>
        <p:nvPicPr>
          <p:cNvPr id="7" name="Picture 6" descr="A picture containing mammal, squirrel, rodent&#10;&#10;Description automatically generated">
            <a:extLst>
              <a:ext uri="{FF2B5EF4-FFF2-40B4-BE49-F238E27FC236}">
                <a16:creationId xmlns:a16="http://schemas.microsoft.com/office/drawing/2014/main" id="{C312F9E0-ED1A-4239-BED8-E6AA97F7345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080" b="2894"/>
          <a:stretch/>
        </p:blipFill>
        <p:spPr>
          <a:xfrm>
            <a:off x="6781800" y="1771649"/>
            <a:ext cx="4641841" cy="1905001"/>
          </a:xfrm>
          <a:prstGeom prst="rect">
            <a:avLst/>
          </a:prstGeom>
        </p:spPr>
      </p:pic>
      <p:sp>
        <p:nvSpPr>
          <p:cNvPr id="8" name="TextBox 7">
            <a:extLst>
              <a:ext uri="{FF2B5EF4-FFF2-40B4-BE49-F238E27FC236}">
                <a16:creationId xmlns:a16="http://schemas.microsoft.com/office/drawing/2014/main" id="{BD14ABEE-6CC0-4470-B2A2-74357408024D}"/>
              </a:ext>
            </a:extLst>
          </p:cNvPr>
          <p:cNvSpPr txBox="1"/>
          <p:nvPr/>
        </p:nvSpPr>
        <p:spPr>
          <a:xfrm>
            <a:off x="7086600" y="5943600"/>
            <a:ext cx="4033102" cy="246221"/>
          </a:xfrm>
          <a:prstGeom prst="rect">
            <a:avLst/>
          </a:prstGeom>
          <a:solidFill>
            <a:schemeClr val="bg1"/>
          </a:solidFill>
        </p:spPr>
        <p:txBody>
          <a:bodyPr wrap="square" rtlCol="0">
            <a:spAutoFit/>
          </a:bodyPr>
          <a:lstStyle/>
          <a:p>
            <a:r>
              <a:rPr lang="en-US" sz="1000" dirty="0"/>
              <a:t>Photos from the California Department of Pesticide Regulation</a:t>
            </a:r>
          </a:p>
        </p:txBody>
      </p:sp>
      <p:sp>
        <p:nvSpPr>
          <p:cNvPr id="3" name="Title 1">
            <a:extLst>
              <a:ext uri="{FF2B5EF4-FFF2-40B4-BE49-F238E27FC236}">
                <a16:creationId xmlns:a16="http://schemas.microsoft.com/office/drawing/2014/main" id="{157976FF-A70D-51D3-7C8E-376795D09340}"/>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Inspección de roedores</a:t>
            </a:r>
            <a:endParaRPr lang="en-US" sz="3600"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748517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FEA8475-83AB-BDCA-FBD3-0B829A462A12}"/>
              </a:ext>
            </a:extLst>
          </p:cNvPr>
          <p:cNvSpPr>
            <a:spLocks noGrp="1"/>
          </p:cNvSpPr>
          <p:nvPr>
            <p:ph idx="1"/>
          </p:nvPr>
        </p:nvSpPr>
        <p:spPr>
          <a:xfrm>
            <a:off x="914400" y="1524000"/>
            <a:ext cx="10515600" cy="761082"/>
          </a:xfrm>
        </p:spPr>
        <p:txBody>
          <a:bodyPr vert="horz" lIns="91440" tIns="45720" rIns="91440" bIns="45720" rtlCol="0" anchor="t">
            <a:normAutofit fontScale="85000" lnSpcReduction="20000"/>
          </a:bodyPr>
          <a:lstStyle/>
          <a:p>
            <a:pPr marL="0" indent="0">
              <a:buNone/>
            </a:pPr>
            <a:r>
              <a:rPr lang="es-ES" dirty="0">
                <a:latin typeface="Arial"/>
                <a:cs typeface="Arial"/>
              </a:rPr>
              <a:t>Tipos más comunes de roedores vistos en interiores: 
</a:t>
            </a:r>
            <a:endParaRPr lang="en-US" dirty="0">
              <a:latin typeface="Arial"/>
              <a:cs typeface="Arial"/>
            </a:endParaRPr>
          </a:p>
        </p:txBody>
      </p:sp>
      <p:sp>
        <p:nvSpPr>
          <p:cNvPr id="9" name="TextBox 8">
            <a:extLst>
              <a:ext uri="{FF2B5EF4-FFF2-40B4-BE49-F238E27FC236}">
                <a16:creationId xmlns:a16="http://schemas.microsoft.com/office/drawing/2014/main" id="{5307290F-C348-48E1-9C02-596742459C1B}"/>
              </a:ext>
            </a:extLst>
          </p:cNvPr>
          <p:cNvSpPr txBox="1"/>
          <p:nvPr/>
        </p:nvSpPr>
        <p:spPr>
          <a:xfrm>
            <a:off x="8578748" y="4553955"/>
            <a:ext cx="2514600" cy="584775"/>
          </a:xfrm>
          <a:prstGeom prst="rect">
            <a:avLst/>
          </a:prstGeom>
          <a:noFill/>
        </p:spPr>
        <p:txBody>
          <a:bodyPr wrap="square" rtlCol="0">
            <a:spAutoFit/>
          </a:bodyPr>
          <a:lstStyle/>
          <a:p>
            <a:pPr algn="ctr"/>
            <a:r>
              <a:rPr lang="es-MX" sz="1600" dirty="0">
                <a:latin typeface="Arial" panose="020B0604020202020204" pitchFamily="34" charset="0"/>
                <a:cs typeface="Arial" panose="020B0604020202020204" pitchFamily="34" charset="0"/>
              </a:rPr>
              <a:t>Rata de techo
</a:t>
            </a:r>
          </a:p>
        </p:txBody>
      </p:sp>
      <p:sp>
        <p:nvSpPr>
          <p:cNvPr id="10" name="TextBox 9">
            <a:extLst>
              <a:ext uri="{FF2B5EF4-FFF2-40B4-BE49-F238E27FC236}">
                <a16:creationId xmlns:a16="http://schemas.microsoft.com/office/drawing/2014/main" id="{6AA13D3B-52C2-4FFA-9BE2-FD2B221C0B1A}"/>
              </a:ext>
            </a:extLst>
          </p:cNvPr>
          <p:cNvSpPr txBox="1"/>
          <p:nvPr/>
        </p:nvSpPr>
        <p:spPr>
          <a:xfrm>
            <a:off x="5439000" y="4527488"/>
            <a:ext cx="1460656" cy="584775"/>
          </a:xfrm>
          <a:prstGeom prst="rect">
            <a:avLst/>
          </a:prstGeom>
          <a:noFill/>
        </p:spPr>
        <p:txBody>
          <a:bodyPr wrap="none" rtlCol="0">
            <a:spAutoFit/>
          </a:bodyPr>
          <a:lstStyle/>
          <a:p>
            <a:pPr algn="ctr"/>
            <a:r>
              <a:rPr lang="es-MX" sz="1600" dirty="0">
                <a:latin typeface="Arial" panose="020B0604020202020204" pitchFamily="34" charset="0"/>
                <a:cs typeface="Arial" panose="020B0604020202020204" pitchFamily="34" charset="0"/>
              </a:rPr>
              <a:t>Rata noruega
</a:t>
            </a:r>
          </a:p>
        </p:txBody>
      </p:sp>
      <p:sp>
        <p:nvSpPr>
          <p:cNvPr id="7" name="TextBox 6">
            <a:extLst>
              <a:ext uri="{FF2B5EF4-FFF2-40B4-BE49-F238E27FC236}">
                <a16:creationId xmlns:a16="http://schemas.microsoft.com/office/drawing/2014/main" id="{D53A957B-664F-4B49-B2CD-DE2A0146EF8F}"/>
              </a:ext>
            </a:extLst>
          </p:cNvPr>
          <p:cNvSpPr txBox="1"/>
          <p:nvPr/>
        </p:nvSpPr>
        <p:spPr>
          <a:xfrm>
            <a:off x="3012775" y="6014835"/>
            <a:ext cx="6166450" cy="246221"/>
          </a:xfrm>
          <a:prstGeom prst="rect">
            <a:avLst/>
          </a:prstGeom>
          <a:solidFill>
            <a:schemeClr val="bg1"/>
          </a:solidFill>
        </p:spPr>
        <p:txBody>
          <a:bodyPr wrap="square" rtlCol="0">
            <a:spAutoFit/>
          </a:bodyPr>
          <a:lstStyle/>
          <a:p>
            <a:r>
              <a:rPr lang="en-US" sz="1000" dirty="0"/>
              <a:t>Photos from University of California Statewide Integrated Pest Management Program</a:t>
            </a:r>
          </a:p>
        </p:txBody>
      </p:sp>
      <p:sp>
        <p:nvSpPr>
          <p:cNvPr id="12" name="TextBox 11">
            <a:extLst>
              <a:ext uri="{FF2B5EF4-FFF2-40B4-BE49-F238E27FC236}">
                <a16:creationId xmlns:a16="http://schemas.microsoft.com/office/drawing/2014/main" id="{2F4476E9-2CAC-428D-B3C0-767BEC4FFEE0}"/>
              </a:ext>
            </a:extLst>
          </p:cNvPr>
          <p:cNvSpPr txBox="1"/>
          <p:nvPr/>
        </p:nvSpPr>
        <p:spPr>
          <a:xfrm>
            <a:off x="1768755" y="4527488"/>
            <a:ext cx="1404552" cy="584775"/>
          </a:xfrm>
          <a:prstGeom prst="rect">
            <a:avLst/>
          </a:prstGeom>
          <a:noFill/>
        </p:spPr>
        <p:txBody>
          <a:bodyPr wrap="none" rtlCol="0">
            <a:spAutoFit/>
          </a:bodyPr>
          <a:lstStyle/>
          <a:p>
            <a:pPr algn="ctr"/>
            <a:r>
              <a:rPr lang="es-MX" sz="1600" dirty="0">
                <a:latin typeface="Arial" panose="020B0604020202020204" pitchFamily="34" charset="0"/>
                <a:cs typeface="Arial" panose="020B0604020202020204" pitchFamily="34" charset="0"/>
              </a:rPr>
              <a:t>Ratón casero
</a:t>
            </a:r>
          </a:p>
        </p:txBody>
      </p:sp>
      <p:pic>
        <p:nvPicPr>
          <p:cNvPr id="4" name="Picture 3">
            <a:extLst>
              <a:ext uri="{FF2B5EF4-FFF2-40B4-BE49-F238E27FC236}">
                <a16:creationId xmlns:a16="http://schemas.microsoft.com/office/drawing/2014/main" id="{A484C670-8FBE-4E3E-82FD-8AE839F88BF0}"/>
              </a:ext>
            </a:extLst>
          </p:cNvPr>
          <p:cNvPicPr>
            <a:picLocks noChangeAspect="1"/>
          </p:cNvPicPr>
          <p:nvPr/>
        </p:nvPicPr>
        <p:blipFill>
          <a:blip r:embed="rId4"/>
          <a:stretch>
            <a:fillRect/>
          </a:stretch>
        </p:blipFill>
        <p:spPr>
          <a:xfrm>
            <a:off x="809240" y="2347552"/>
            <a:ext cx="3254503" cy="2155937"/>
          </a:xfrm>
          <a:prstGeom prst="rect">
            <a:avLst/>
          </a:prstGeom>
        </p:spPr>
      </p:pic>
      <p:pic>
        <p:nvPicPr>
          <p:cNvPr id="6" name="Picture 5">
            <a:extLst>
              <a:ext uri="{FF2B5EF4-FFF2-40B4-BE49-F238E27FC236}">
                <a16:creationId xmlns:a16="http://schemas.microsoft.com/office/drawing/2014/main" id="{E2A40CA3-EFC2-4103-B8A9-A0AFDBCBFC92}"/>
              </a:ext>
            </a:extLst>
          </p:cNvPr>
          <p:cNvPicPr>
            <a:picLocks noChangeAspect="1"/>
          </p:cNvPicPr>
          <p:nvPr/>
        </p:nvPicPr>
        <p:blipFill>
          <a:blip r:embed="rId5"/>
          <a:stretch>
            <a:fillRect/>
          </a:stretch>
        </p:blipFill>
        <p:spPr>
          <a:xfrm>
            <a:off x="4495801" y="2356611"/>
            <a:ext cx="3254504" cy="2146878"/>
          </a:xfrm>
          <a:prstGeom prst="rect">
            <a:avLst/>
          </a:prstGeom>
        </p:spPr>
      </p:pic>
      <p:pic>
        <p:nvPicPr>
          <p:cNvPr id="13" name="Picture 12">
            <a:extLst>
              <a:ext uri="{FF2B5EF4-FFF2-40B4-BE49-F238E27FC236}">
                <a16:creationId xmlns:a16="http://schemas.microsoft.com/office/drawing/2014/main" id="{61CBDF73-938A-42A4-963A-397437D82243}"/>
              </a:ext>
            </a:extLst>
          </p:cNvPr>
          <p:cNvPicPr>
            <a:picLocks noChangeAspect="1"/>
          </p:cNvPicPr>
          <p:nvPr/>
        </p:nvPicPr>
        <p:blipFill>
          <a:blip r:embed="rId6"/>
          <a:stretch>
            <a:fillRect/>
          </a:stretch>
        </p:blipFill>
        <p:spPr>
          <a:xfrm>
            <a:off x="8182363" y="2347552"/>
            <a:ext cx="3247637" cy="2155937"/>
          </a:xfrm>
          <a:prstGeom prst="rect">
            <a:avLst/>
          </a:prstGeom>
        </p:spPr>
      </p:pic>
      <p:sp>
        <p:nvSpPr>
          <p:cNvPr id="3" name="Title 1">
            <a:extLst>
              <a:ext uri="{FF2B5EF4-FFF2-40B4-BE49-F238E27FC236}">
                <a16:creationId xmlns:a16="http://schemas.microsoft.com/office/drawing/2014/main" id="{3A5028FB-0BA2-AE1A-2FDB-A6F56AC23B29}"/>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Identificación de roedores</a:t>
            </a:r>
          </a:p>
        </p:txBody>
      </p:sp>
    </p:spTree>
    <p:custDataLst>
      <p:tags r:id="rId1"/>
    </p:custDataLst>
    <p:extLst>
      <p:ext uri="{BB962C8B-B14F-4D97-AF65-F5344CB8AC3E}">
        <p14:creationId xmlns:p14="http://schemas.microsoft.com/office/powerpoint/2010/main" val="462012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3419E4F-7F86-9331-EA3A-CB1C8D8317D1}"/>
              </a:ext>
            </a:extLst>
          </p:cNvPr>
          <p:cNvSpPr>
            <a:spLocks noGrp="1"/>
          </p:cNvSpPr>
          <p:nvPr>
            <p:ph idx="1"/>
          </p:nvPr>
        </p:nvSpPr>
        <p:spPr>
          <a:xfrm>
            <a:off x="838200" y="1524001"/>
            <a:ext cx="5867400" cy="4652962"/>
          </a:xfrm>
        </p:spPr>
        <p:txBody>
          <a:bodyPr vert="horz" lIns="91440" tIns="45720" rIns="91440" bIns="45720" rtlCol="0" anchor="t">
            <a:normAutofit/>
          </a:bodyPr>
          <a:lstStyle/>
          <a:p>
            <a:pPr>
              <a:spcAft>
                <a:spcPts val="1200"/>
              </a:spcAft>
            </a:pPr>
            <a:r>
              <a:rPr lang="es-MX" dirty="0">
                <a:latin typeface="Arial"/>
                <a:cs typeface="Arial"/>
              </a:rPr>
              <a:t>Cuerpos </a:t>
            </a:r>
            <a:r>
              <a:rPr lang="es-MX" dirty="0">
                <a:solidFill>
                  <a:srgbClr val="009999"/>
                </a:solidFill>
                <a:latin typeface="Arial"/>
                <a:cs typeface="Arial"/>
              </a:rPr>
              <a:t>muy pequeños</a:t>
            </a:r>
            <a:r>
              <a:rPr lang="es-MX" dirty="0">
                <a:latin typeface="Arial"/>
                <a:cs typeface="Arial"/>
              </a:rPr>
              <a:t>, solo unas pocas pulgadas de largo
</a:t>
            </a:r>
            <a:r>
              <a:rPr lang="es-ES" dirty="0">
                <a:latin typeface="Arial"/>
                <a:cs typeface="Arial"/>
              </a:rPr>
              <a:t>La cola es tan larga o más larga que el cuerpo</a:t>
            </a:r>
            <a:endParaRPr lang="es-MX" dirty="0">
              <a:latin typeface="Arial"/>
              <a:cs typeface="Arial"/>
            </a:endParaRPr>
          </a:p>
          <a:p>
            <a:pPr>
              <a:spcAft>
                <a:spcPts val="1200"/>
              </a:spcAft>
            </a:pPr>
            <a:r>
              <a:rPr lang="es-ES" dirty="0">
                <a:latin typeface="Arial"/>
                <a:cs typeface="Arial"/>
              </a:rPr>
              <a:t>Prefieren comer granos, pero también comerán otros alimentos
Puede causar incendios al masticar a través de un cable eléctrico</a:t>
            </a:r>
            <a:endParaRPr lang="es-MX" dirty="0">
              <a:latin typeface="Arial"/>
              <a:cs typeface="Arial"/>
            </a:endParaRPr>
          </a:p>
        </p:txBody>
      </p:sp>
      <p:pic>
        <p:nvPicPr>
          <p:cNvPr id="6" name="Picture 5">
            <a:extLst>
              <a:ext uri="{FF2B5EF4-FFF2-40B4-BE49-F238E27FC236}">
                <a16:creationId xmlns:a16="http://schemas.microsoft.com/office/drawing/2014/main" id="{36DE006C-A2FB-4F41-B2D9-AF20DDB98449}"/>
              </a:ext>
            </a:extLst>
          </p:cNvPr>
          <p:cNvPicPr>
            <a:picLocks noChangeAspect="1"/>
          </p:cNvPicPr>
          <p:nvPr/>
        </p:nvPicPr>
        <p:blipFill rotWithShape="1">
          <a:blip r:embed="rId4">
            <a:extLst>
              <a:ext uri="{28A0092B-C50C-407E-A947-70E740481C1C}">
                <a14:useLocalDpi xmlns:a14="http://schemas.microsoft.com/office/drawing/2010/main" val="0"/>
              </a:ext>
            </a:extLst>
          </a:blip>
          <a:srcRect l="15370"/>
          <a:stretch/>
        </p:blipFill>
        <p:spPr>
          <a:xfrm>
            <a:off x="6786877" y="1884653"/>
            <a:ext cx="5405123" cy="4257862"/>
          </a:xfrm>
          <a:prstGeom prst="rect">
            <a:avLst/>
          </a:prstGeom>
          <a:ln w="76200">
            <a:noFill/>
          </a:ln>
        </p:spPr>
      </p:pic>
      <p:sp>
        <p:nvSpPr>
          <p:cNvPr id="4" name="Title 1">
            <a:extLst>
              <a:ext uri="{FF2B5EF4-FFF2-40B4-BE49-F238E27FC236}">
                <a16:creationId xmlns:a16="http://schemas.microsoft.com/office/drawing/2014/main" id="{474516AE-9320-C668-FE13-0865998EC4D4}"/>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Ratones caseros</a:t>
            </a:r>
          </a:p>
        </p:txBody>
      </p:sp>
    </p:spTree>
    <p:custDataLst>
      <p:tags r:id="rId1"/>
    </p:custDataLst>
    <p:extLst>
      <p:ext uri="{BB962C8B-B14F-4D97-AF65-F5344CB8AC3E}">
        <p14:creationId xmlns:p14="http://schemas.microsoft.com/office/powerpoint/2010/main" val="3599444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E6B65-DF2A-0C83-D5B5-E446C104C2E3}"/>
              </a:ext>
            </a:extLst>
          </p:cNvPr>
          <p:cNvSpPr>
            <a:spLocks noGrp="1"/>
          </p:cNvSpPr>
          <p:nvPr>
            <p:ph idx="1"/>
          </p:nvPr>
        </p:nvSpPr>
        <p:spPr>
          <a:xfrm>
            <a:off x="304800" y="1991612"/>
            <a:ext cx="5867400" cy="3962400"/>
          </a:xfrm>
        </p:spPr>
        <p:txBody>
          <a:bodyPr vert="horz" lIns="91440" tIns="45720" rIns="91440" bIns="45720" rtlCol="0" anchor="t">
            <a:normAutofit lnSpcReduction="10000"/>
          </a:bodyPr>
          <a:lstStyle/>
          <a:p>
            <a:pPr>
              <a:spcAft>
                <a:spcPts val="1200"/>
              </a:spcAft>
            </a:pPr>
            <a:r>
              <a:rPr lang="es-MX" dirty="0">
                <a:latin typeface="Arial"/>
                <a:cs typeface="Arial"/>
              </a:rPr>
              <a:t>La cola es </a:t>
            </a:r>
            <a:r>
              <a:rPr lang="es-MX" dirty="0">
                <a:solidFill>
                  <a:srgbClr val="009999"/>
                </a:solidFill>
                <a:latin typeface="Arial"/>
                <a:cs typeface="Arial"/>
              </a:rPr>
              <a:t>más corta que el cuerpo</a:t>
            </a:r>
          </a:p>
          <a:p>
            <a:pPr>
              <a:spcAft>
                <a:spcPts val="1200"/>
              </a:spcAft>
            </a:pPr>
            <a:r>
              <a:rPr lang="es-MX" dirty="0">
                <a:latin typeface="Arial"/>
                <a:cs typeface="Arial"/>
              </a:rPr>
              <a:t>Hace madrigueras subterráneas
</a:t>
            </a:r>
            <a:r>
              <a:rPr lang="es-MX" dirty="0">
                <a:solidFill>
                  <a:srgbClr val="009999"/>
                </a:solidFill>
                <a:latin typeface="Arial"/>
                <a:cs typeface="Arial"/>
              </a:rPr>
              <a:t>En interiores, prefieren lugares bajos </a:t>
            </a:r>
            <a:r>
              <a:rPr lang="es-MX" dirty="0">
                <a:latin typeface="Arial"/>
                <a:cs typeface="Arial"/>
              </a:rPr>
              <a:t>como el sótano o la planta baja</a:t>
            </a:r>
          </a:p>
          <a:p>
            <a:pPr>
              <a:spcAft>
                <a:spcPts val="1200"/>
              </a:spcAft>
            </a:pPr>
            <a:r>
              <a:rPr lang="es-MX" dirty="0">
                <a:latin typeface="Arial"/>
                <a:cs typeface="Arial"/>
              </a:rPr>
              <a:t>Las ratas son </a:t>
            </a:r>
            <a:r>
              <a:rPr lang="es-MX" dirty="0">
                <a:solidFill>
                  <a:srgbClr val="009999"/>
                </a:solidFill>
                <a:latin typeface="Arial"/>
                <a:cs typeface="Arial"/>
              </a:rPr>
              <a:t>mucho más grandes que los ratones</a:t>
            </a:r>
          </a:p>
          <a:p>
            <a:pPr marL="0" indent="0">
              <a:spcAft>
                <a:spcPts val="1200"/>
              </a:spcAft>
              <a:buNone/>
            </a:pPr>
            <a:endParaRPr lang="es-MX" dirty="0">
              <a:latin typeface="Arial"/>
              <a:cs typeface="Arial"/>
            </a:endParaRPr>
          </a:p>
        </p:txBody>
      </p:sp>
      <p:pic>
        <p:nvPicPr>
          <p:cNvPr id="10" name="Picture 9" descr="A small rodent in the grass&#10;&#10;Description automatically generated with medium confidence">
            <a:extLst>
              <a:ext uri="{FF2B5EF4-FFF2-40B4-BE49-F238E27FC236}">
                <a16:creationId xmlns:a16="http://schemas.microsoft.com/office/drawing/2014/main" id="{D1DA3753-0B0A-45D8-9CD3-CBC71E09386A}"/>
              </a:ext>
            </a:extLst>
          </p:cNvPr>
          <p:cNvPicPr>
            <a:picLocks noChangeAspect="1"/>
          </p:cNvPicPr>
          <p:nvPr/>
        </p:nvPicPr>
        <p:blipFill rotWithShape="1">
          <a:blip r:embed="rId4">
            <a:extLst>
              <a:ext uri="{28A0092B-C50C-407E-A947-70E740481C1C}">
                <a14:useLocalDpi xmlns:a14="http://schemas.microsoft.com/office/drawing/2010/main" val="0"/>
              </a:ext>
            </a:extLst>
          </a:blip>
          <a:srcRect l="12317" t="11944" r="11022"/>
          <a:stretch/>
        </p:blipFill>
        <p:spPr>
          <a:xfrm>
            <a:off x="6172200" y="1671181"/>
            <a:ext cx="6011449" cy="4603262"/>
          </a:xfrm>
          <a:prstGeom prst="rect">
            <a:avLst/>
          </a:prstGeom>
        </p:spPr>
      </p:pic>
      <p:sp>
        <p:nvSpPr>
          <p:cNvPr id="4" name="Title 1">
            <a:extLst>
              <a:ext uri="{FF2B5EF4-FFF2-40B4-BE49-F238E27FC236}">
                <a16:creationId xmlns:a16="http://schemas.microsoft.com/office/drawing/2014/main" id="{889BDF22-05C9-4F18-9649-A1B8ECF13EEF}"/>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Ratas noruegas</a:t>
            </a:r>
          </a:p>
        </p:txBody>
      </p:sp>
    </p:spTree>
    <p:custDataLst>
      <p:tags r:id="rId1"/>
    </p:custDataLst>
    <p:extLst>
      <p:ext uri="{BB962C8B-B14F-4D97-AF65-F5344CB8AC3E}">
        <p14:creationId xmlns:p14="http://schemas.microsoft.com/office/powerpoint/2010/main" val="55251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441B10D-EC73-4076-AAEB-0C75D0F01050}"/>
              </a:ext>
            </a:extLst>
          </p:cNvPr>
          <p:cNvSpPr>
            <a:spLocks noGrp="1"/>
          </p:cNvSpPr>
          <p:nvPr>
            <p:ph idx="1"/>
          </p:nvPr>
        </p:nvSpPr>
        <p:spPr>
          <a:xfrm>
            <a:off x="990600" y="1447800"/>
            <a:ext cx="7324060" cy="4060826"/>
          </a:xfrm>
        </p:spPr>
        <p:txBody>
          <a:bodyPr/>
          <a:lstStyle/>
          <a:p>
            <a:pPr>
              <a:spcAft>
                <a:spcPts val="1200"/>
              </a:spcAft>
            </a:pPr>
            <a:r>
              <a:rPr lang="es-MX" dirty="0"/>
              <a:t>¿Cómo se llama?</a:t>
            </a:r>
          </a:p>
          <a:p>
            <a:pPr>
              <a:lnSpc>
                <a:spcPct val="100000"/>
              </a:lnSpc>
              <a:spcAft>
                <a:spcPts val="1200"/>
              </a:spcAft>
            </a:pPr>
            <a:r>
              <a:rPr lang="es-ES" dirty="0"/>
              <a:t>¿Alguna vez ha visto roedores en su hogar o centro de cuidado infantil?
¿Cómo se siente hacia de los roedores?
 ¿</a:t>
            </a:r>
            <a:r>
              <a:rPr lang="es-MX" dirty="0"/>
              <a:t>Qué le gustaría aprender a través de este entrenamiento</a:t>
            </a:r>
            <a:r>
              <a:rPr lang="es-ES" dirty="0"/>
              <a:t>?</a:t>
            </a:r>
            <a:endParaRPr lang="en-US" dirty="0"/>
          </a:p>
        </p:txBody>
      </p:sp>
      <p:sp>
        <p:nvSpPr>
          <p:cNvPr id="5" name="Title 1">
            <a:extLst>
              <a:ext uri="{FF2B5EF4-FFF2-40B4-BE49-F238E27FC236}">
                <a16:creationId xmlns:a16="http://schemas.microsoft.com/office/drawing/2014/main" id="{6596A118-E708-85D3-54F1-04AF64CB31E1}"/>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spcBef>
                <a:spcPts val="1200"/>
              </a:spcBef>
              <a:spcAft>
                <a:spcPts val="1200"/>
              </a:spcAft>
            </a:pPr>
            <a:r>
              <a:rPr lang="es-MX" sz="3600" dirty="0">
                <a:solidFill>
                  <a:schemeClr val="bg1"/>
                </a:solidFill>
                <a:latin typeface="Arial" panose="020B0604020202020204" pitchFamily="34" charset="0"/>
                <a:cs typeface="Arial" panose="020B0604020202020204" pitchFamily="34" charset="0"/>
              </a:rPr>
              <a:t>Rompe Hielo</a:t>
            </a:r>
          </a:p>
        </p:txBody>
      </p:sp>
      <p:pic>
        <p:nvPicPr>
          <p:cNvPr id="11" name="Picture 10" descr="Icon&#10;&#10;Description automatically generated">
            <a:extLst>
              <a:ext uri="{FF2B5EF4-FFF2-40B4-BE49-F238E27FC236}">
                <a16:creationId xmlns:a16="http://schemas.microsoft.com/office/drawing/2014/main" id="{6A8CA384-DC19-B0D1-19C2-84B5326CD9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000" y="685800"/>
            <a:ext cx="2950465" cy="3397250"/>
          </a:xfrm>
          <a:prstGeom prst="rect">
            <a:avLst/>
          </a:prstGeom>
        </p:spPr>
      </p:pic>
    </p:spTree>
    <p:custDataLst>
      <p:tags r:id="rId1"/>
    </p:custDataLst>
    <p:extLst>
      <p:ext uri="{BB962C8B-B14F-4D97-AF65-F5344CB8AC3E}">
        <p14:creationId xmlns:p14="http://schemas.microsoft.com/office/powerpoint/2010/main" val="3511343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E6B65-DF2A-0C83-D5B5-E446C104C2E3}"/>
              </a:ext>
            </a:extLst>
          </p:cNvPr>
          <p:cNvSpPr>
            <a:spLocks noGrp="1"/>
          </p:cNvSpPr>
          <p:nvPr>
            <p:ph idx="1"/>
          </p:nvPr>
        </p:nvSpPr>
        <p:spPr>
          <a:xfrm>
            <a:off x="609600" y="1828800"/>
            <a:ext cx="5867400" cy="4419600"/>
          </a:xfrm>
        </p:spPr>
        <p:txBody>
          <a:bodyPr vert="horz" lIns="91440" tIns="45720" rIns="91440" bIns="45720" rtlCol="0" anchor="t">
            <a:normAutofit fontScale="85000" lnSpcReduction="10000"/>
          </a:bodyPr>
          <a:lstStyle/>
          <a:p>
            <a:pPr>
              <a:lnSpc>
                <a:spcPct val="110000"/>
              </a:lnSpc>
              <a:spcAft>
                <a:spcPts val="1200"/>
              </a:spcAft>
            </a:pPr>
            <a:r>
              <a:rPr lang="es-MX" dirty="0">
                <a:latin typeface="Arial"/>
                <a:cs typeface="Arial"/>
              </a:rPr>
              <a:t>Las ratas de techo son </a:t>
            </a:r>
            <a:r>
              <a:rPr lang="es-MX" dirty="0">
                <a:solidFill>
                  <a:srgbClr val="009999"/>
                </a:solidFill>
                <a:latin typeface="Arial"/>
                <a:cs typeface="Arial"/>
              </a:rPr>
              <a:t>ligeramente más pequeñas </a:t>
            </a:r>
            <a:r>
              <a:rPr lang="es-MX" dirty="0">
                <a:latin typeface="Arial"/>
                <a:cs typeface="Arial"/>
              </a:rPr>
              <a:t>que las ratas noruegas</a:t>
            </a:r>
          </a:p>
          <a:p>
            <a:pPr>
              <a:lnSpc>
                <a:spcPct val="110000"/>
              </a:lnSpc>
              <a:spcAft>
                <a:spcPts val="1200"/>
              </a:spcAft>
            </a:pPr>
            <a:r>
              <a:rPr lang="es-MX" dirty="0">
                <a:latin typeface="Arial"/>
                <a:cs typeface="Arial"/>
              </a:rPr>
              <a:t>La cola es </a:t>
            </a:r>
            <a:r>
              <a:rPr lang="es-MX" dirty="0">
                <a:solidFill>
                  <a:srgbClr val="009999"/>
                </a:solidFill>
                <a:latin typeface="Arial"/>
                <a:cs typeface="Arial"/>
              </a:rPr>
              <a:t>más larga que su cuerpo y cabeza</a:t>
            </a:r>
          </a:p>
          <a:p>
            <a:pPr>
              <a:lnSpc>
                <a:spcPct val="110000"/>
              </a:lnSpc>
              <a:spcAft>
                <a:spcPts val="1200"/>
              </a:spcAft>
            </a:pPr>
            <a:r>
              <a:rPr lang="es-MX" dirty="0">
                <a:latin typeface="Arial"/>
                <a:cs typeface="Arial"/>
              </a:rPr>
              <a:t>Exterior: nidos en árboles, arbustos y hiedra</a:t>
            </a:r>
          </a:p>
          <a:p>
            <a:pPr>
              <a:lnSpc>
                <a:spcPct val="110000"/>
              </a:lnSpc>
              <a:spcAft>
                <a:spcPts val="1200"/>
              </a:spcAft>
            </a:pPr>
            <a:r>
              <a:rPr lang="es-MX" dirty="0">
                <a:solidFill>
                  <a:srgbClr val="009999"/>
                </a:solidFill>
                <a:latin typeface="Arial"/>
                <a:cs typeface="Arial"/>
              </a:rPr>
              <a:t>En el interior, prefieren lugares altos </a:t>
            </a:r>
            <a:r>
              <a:rPr lang="es-MX" dirty="0">
                <a:latin typeface="Arial"/>
                <a:cs typeface="Arial"/>
              </a:rPr>
              <a:t>como techos, áticos, paredes, falsos techos o gabinetes</a:t>
            </a:r>
          </a:p>
        </p:txBody>
      </p:sp>
      <p:pic>
        <p:nvPicPr>
          <p:cNvPr id="8" name="Picture 7" descr="A picture containing ground, outdoor, wooden, tool&#10;&#10;Description automatically generated">
            <a:extLst>
              <a:ext uri="{FF2B5EF4-FFF2-40B4-BE49-F238E27FC236}">
                <a16:creationId xmlns:a16="http://schemas.microsoft.com/office/drawing/2014/main" id="{A9B80A31-C147-4F2F-B38D-BCA59A94D3C9}"/>
              </a:ext>
            </a:extLst>
          </p:cNvPr>
          <p:cNvPicPr>
            <a:picLocks noChangeAspect="1"/>
          </p:cNvPicPr>
          <p:nvPr/>
        </p:nvPicPr>
        <p:blipFill rotWithShape="1">
          <a:blip r:embed="rId4">
            <a:extLst>
              <a:ext uri="{28A0092B-C50C-407E-A947-70E740481C1C}">
                <a14:useLocalDpi xmlns:a14="http://schemas.microsoft.com/office/drawing/2010/main" val="0"/>
              </a:ext>
            </a:extLst>
          </a:blip>
          <a:srcRect l="17293" t="10000" r="15185" b="1111"/>
          <a:stretch/>
        </p:blipFill>
        <p:spPr>
          <a:xfrm>
            <a:off x="6629401" y="1600200"/>
            <a:ext cx="5565732" cy="4884738"/>
          </a:xfrm>
          <a:prstGeom prst="rect">
            <a:avLst/>
          </a:prstGeom>
        </p:spPr>
      </p:pic>
      <p:sp>
        <p:nvSpPr>
          <p:cNvPr id="4" name="Title 1">
            <a:extLst>
              <a:ext uri="{FF2B5EF4-FFF2-40B4-BE49-F238E27FC236}">
                <a16:creationId xmlns:a16="http://schemas.microsoft.com/office/drawing/2014/main" id="{84977F09-0934-15D0-C52D-3EE4FAFDD10F}"/>
              </a:ext>
            </a:extLst>
          </p:cNvPr>
          <p:cNvSpPr txBox="1">
            <a:spLocks/>
          </p:cNvSpPr>
          <p:nvPr/>
        </p:nvSpPr>
        <p:spPr>
          <a:xfrm>
            <a:off x="0" y="17745"/>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Ratas de techo</a:t>
            </a:r>
          </a:p>
        </p:txBody>
      </p:sp>
    </p:spTree>
    <p:custDataLst>
      <p:tags r:id="rId1"/>
    </p:custDataLst>
    <p:extLst>
      <p:ext uri="{BB962C8B-B14F-4D97-AF65-F5344CB8AC3E}">
        <p14:creationId xmlns:p14="http://schemas.microsoft.com/office/powerpoint/2010/main" val="2510372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53A957B-664F-4B49-B2CD-DE2A0146EF8F}"/>
              </a:ext>
            </a:extLst>
          </p:cNvPr>
          <p:cNvSpPr txBox="1"/>
          <p:nvPr/>
        </p:nvSpPr>
        <p:spPr>
          <a:xfrm>
            <a:off x="10134600" y="5638800"/>
            <a:ext cx="1600199" cy="553998"/>
          </a:xfrm>
          <a:prstGeom prst="rect">
            <a:avLst/>
          </a:prstGeom>
          <a:solidFill>
            <a:schemeClr val="bg1"/>
          </a:solidFill>
        </p:spPr>
        <p:txBody>
          <a:bodyPr wrap="square" rtlCol="0">
            <a:spAutoFit/>
          </a:bodyPr>
          <a:lstStyle/>
          <a:p>
            <a:r>
              <a:rPr lang="en-US" sz="1000" dirty="0"/>
              <a:t>Graphic from the California Department of Pesticide Regulation</a:t>
            </a:r>
          </a:p>
        </p:txBody>
      </p:sp>
      <p:sp>
        <p:nvSpPr>
          <p:cNvPr id="5" name="Title 1">
            <a:extLst>
              <a:ext uri="{FF2B5EF4-FFF2-40B4-BE49-F238E27FC236}">
                <a16:creationId xmlns:a16="http://schemas.microsoft.com/office/drawing/2014/main" id="{AACC084F-AF11-9E0F-0824-77F7AB5194B4}"/>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Identificación de Roedores</a:t>
            </a:r>
            <a:endParaRPr lang="en-US" sz="3600" dirty="0">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FC7AE6C3-BCED-6052-3E9E-1292E65F017F}"/>
              </a:ext>
            </a:extLst>
          </p:cNvPr>
          <p:cNvPicPr>
            <a:picLocks noChangeAspect="1"/>
          </p:cNvPicPr>
          <p:nvPr/>
        </p:nvPicPr>
        <p:blipFill>
          <a:blip r:embed="rId4">
            <a:extLst>
              <a:ext uri="{28A0092B-C50C-407E-A947-70E740481C1C}">
                <a14:useLocalDpi xmlns:a14="http://schemas.microsoft.com/office/drawing/2010/main" val="0"/>
              </a:ext>
            </a:extLst>
          </a:blip>
          <a:srcRect t="370" b="370"/>
          <a:stretch/>
        </p:blipFill>
        <p:spPr>
          <a:xfrm>
            <a:off x="2495386" y="1143000"/>
            <a:ext cx="7201228" cy="5185116"/>
          </a:xfrm>
          <a:prstGeom prst="rect">
            <a:avLst/>
          </a:prstGeom>
        </p:spPr>
      </p:pic>
    </p:spTree>
    <p:custDataLst>
      <p:tags r:id="rId1"/>
    </p:custDataLst>
    <p:extLst>
      <p:ext uri="{BB962C8B-B14F-4D97-AF65-F5344CB8AC3E}">
        <p14:creationId xmlns:p14="http://schemas.microsoft.com/office/powerpoint/2010/main" val="2030802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E6B65-DF2A-0C83-D5B5-E446C104C2E3}"/>
              </a:ext>
            </a:extLst>
          </p:cNvPr>
          <p:cNvSpPr>
            <a:spLocks noGrp="1"/>
          </p:cNvSpPr>
          <p:nvPr>
            <p:ph idx="1"/>
          </p:nvPr>
        </p:nvSpPr>
        <p:spPr>
          <a:xfrm>
            <a:off x="838200" y="1981200"/>
            <a:ext cx="5943600" cy="3581400"/>
          </a:xfrm>
        </p:spPr>
        <p:txBody>
          <a:bodyPr vert="horz" lIns="91440" tIns="45720" rIns="91440" bIns="45720" rtlCol="0" anchor="t">
            <a:normAutofit lnSpcReduction="10000"/>
          </a:bodyPr>
          <a:lstStyle/>
          <a:p>
            <a:pPr>
              <a:spcAft>
                <a:spcPts val="1200"/>
              </a:spcAft>
            </a:pPr>
            <a:r>
              <a:rPr lang="es-MX" dirty="0">
                <a:latin typeface="Arial"/>
                <a:cs typeface="Arial"/>
              </a:rPr>
              <a:t>Esté atento a </a:t>
            </a:r>
            <a:r>
              <a:rPr lang="es-MX" dirty="0">
                <a:solidFill>
                  <a:srgbClr val="009999"/>
                </a:solidFill>
                <a:latin typeface="Arial"/>
                <a:cs typeface="Arial"/>
              </a:rPr>
              <a:t>excrementos</a:t>
            </a:r>
            <a:endParaRPr lang="es-MX" dirty="0">
              <a:solidFill>
                <a:srgbClr val="009999"/>
              </a:solidFill>
            </a:endParaRPr>
          </a:p>
          <a:p>
            <a:pPr>
              <a:spcAft>
                <a:spcPts val="1200"/>
              </a:spcAft>
            </a:pPr>
            <a:r>
              <a:rPr lang="es-MX" dirty="0">
                <a:latin typeface="Arial"/>
                <a:cs typeface="Arial"/>
              </a:rPr>
              <a:t>Investigue si escucha alguno </a:t>
            </a:r>
            <a:r>
              <a:rPr lang="es-MX" dirty="0">
                <a:solidFill>
                  <a:srgbClr val="009999"/>
                </a:solidFill>
                <a:latin typeface="Arial"/>
                <a:cs typeface="Arial"/>
              </a:rPr>
              <a:t>ruido por la noche
</a:t>
            </a:r>
            <a:r>
              <a:rPr lang="es-MX" dirty="0">
                <a:solidFill>
                  <a:srgbClr val="964F4C"/>
                </a:solidFill>
                <a:latin typeface="Arial"/>
                <a:cs typeface="Arial"/>
              </a:rPr>
              <a:t>Ruido de que algo rasca o corre en el techo o las paredes</a:t>
            </a:r>
          </a:p>
          <a:p>
            <a:pPr>
              <a:spcAft>
                <a:spcPts val="1200"/>
              </a:spcAft>
            </a:pPr>
            <a:r>
              <a:rPr lang="es-MX" dirty="0">
                <a:latin typeface="Arial"/>
                <a:cs typeface="Arial"/>
              </a:rPr>
              <a:t>Preste </a:t>
            </a:r>
            <a:r>
              <a:rPr lang="es-MX" dirty="0">
                <a:solidFill>
                  <a:srgbClr val="009999"/>
                </a:solidFill>
                <a:latin typeface="Arial"/>
                <a:cs typeface="Arial"/>
              </a:rPr>
              <a:t>atención especial </a:t>
            </a:r>
            <a:r>
              <a:rPr lang="es-MX" dirty="0">
                <a:latin typeface="Arial"/>
                <a:cs typeface="Arial"/>
              </a:rPr>
              <a:t>si ha tenido roedores antes</a:t>
            </a:r>
          </a:p>
        </p:txBody>
      </p:sp>
      <p:sp>
        <p:nvSpPr>
          <p:cNvPr id="4" name="Title 1">
            <a:extLst>
              <a:ext uri="{FF2B5EF4-FFF2-40B4-BE49-F238E27FC236}">
                <a16:creationId xmlns:a16="http://schemas.microsoft.com/office/drawing/2014/main" id="{1F1A03A2-202B-B25C-B1B8-9DA004F00E39}"/>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Monitoreo de roedores</a:t>
            </a:r>
          </a:p>
        </p:txBody>
      </p:sp>
      <p:pic>
        <p:nvPicPr>
          <p:cNvPr id="5" name="Picture 4">
            <a:extLst>
              <a:ext uri="{FF2B5EF4-FFF2-40B4-BE49-F238E27FC236}">
                <a16:creationId xmlns:a16="http://schemas.microsoft.com/office/drawing/2014/main" id="{FA39B672-1B4E-F636-C919-FD4A1449AB01}"/>
              </a:ext>
            </a:extLst>
          </p:cNvPr>
          <p:cNvPicPr>
            <a:picLocks noChangeAspect="1"/>
          </p:cNvPicPr>
          <p:nvPr/>
        </p:nvPicPr>
        <p:blipFill>
          <a:blip r:embed="rId4"/>
          <a:stretch>
            <a:fillRect/>
          </a:stretch>
        </p:blipFill>
        <p:spPr>
          <a:xfrm>
            <a:off x="7924800" y="1447800"/>
            <a:ext cx="3429000" cy="4605742"/>
          </a:xfrm>
          <a:prstGeom prst="rect">
            <a:avLst/>
          </a:prstGeom>
        </p:spPr>
      </p:pic>
    </p:spTree>
    <p:custDataLst>
      <p:tags r:id="rId1"/>
    </p:custDataLst>
    <p:extLst>
      <p:ext uri="{BB962C8B-B14F-4D97-AF65-F5344CB8AC3E}">
        <p14:creationId xmlns:p14="http://schemas.microsoft.com/office/powerpoint/2010/main" val="1915450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E6B65-DF2A-0C83-D5B5-E446C104C2E3}"/>
              </a:ext>
            </a:extLst>
          </p:cNvPr>
          <p:cNvSpPr>
            <a:spLocks noGrp="1"/>
          </p:cNvSpPr>
          <p:nvPr>
            <p:ph idx="1"/>
          </p:nvPr>
        </p:nvSpPr>
        <p:spPr>
          <a:xfrm>
            <a:off x="685800" y="2057400"/>
            <a:ext cx="5562600" cy="4038600"/>
          </a:xfrm>
        </p:spPr>
        <p:txBody>
          <a:bodyPr vert="horz" lIns="91440" tIns="45720" rIns="91440" bIns="45720" rtlCol="0" anchor="t">
            <a:normAutofit fontScale="85000" lnSpcReduction="20000"/>
          </a:bodyPr>
          <a:lstStyle/>
          <a:p>
            <a:pPr>
              <a:lnSpc>
                <a:spcPct val="120000"/>
              </a:lnSpc>
              <a:spcAft>
                <a:spcPts val="1200"/>
              </a:spcAft>
            </a:pPr>
            <a:r>
              <a:rPr lang="es-MX" dirty="0">
                <a:solidFill>
                  <a:srgbClr val="009999"/>
                </a:solidFill>
                <a:latin typeface="Arial"/>
                <a:cs typeface="Arial"/>
              </a:rPr>
              <a:t>Tire a la basura</a:t>
            </a:r>
            <a:r>
              <a:rPr lang="es-MX" dirty="0">
                <a:latin typeface="Arial"/>
                <a:cs typeface="Arial"/>
              </a:rPr>
              <a:t> cualquier alimento que tenga excrementos a su alrededor.</a:t>
            </a:r>
          </a:p>
          <a:p>
            <a:pPr>
              <a:lnSpc>
                <a:spcPct val="120000"/>
              </a:lnSpc>
              <a:spcAft>
                <a:spcPts val="1200"/>
              </a:spcAft>
            </a:pPr>
            <a:r>
              <a:rPr lang="es-MX" dirty="0">
                <a:latin typeface="Arial"/>
                <a:cs typeface="Arial"/>
              </a:rPr>
              <a:t>Almacene cualquier alimento intacto cercano en </a:t>
            </a:r>
            <a:r>
              <a:rPr lang="es-MX" dirty="0">
                <a:solidFill>
                  <a:srgbClr val="009999"/>
                </a:solidFill>
                <a:latin typeface="Arial"/>
                <a:cs typeface="Arial"/>
              </a:rPr>
              <a:t>contenedores a prueba de roedores.</a:t>
            </a:r>
          </a:p>
          <a:p>
            <a:pPr>
              <a:lnSpc>
                <a:spcPct val="120000"/>
              </a:lnSpc>
              <a:spcAft>
                <a:spcPts val="1200"/>
              </a:spcAft>
            </a:pPr>
            <a:r>
              <a:rPr lang="es-MX" dirty="0">
                <a:solidFill>
                  <a:srgbClr val="009999"/>
                </a:solidFill>
                <a:latin typeface="Arial"/>
                <a:cs typeface="Arial"/>
              </a:rPr>
              <a:t>Use guantes </a:t>
            </a:r>
            <a:r>
              <a:rPr lang="es-MX" dirty="0">
                <a:latin typeface="Arial"/>
                <a:cs typeface="Arial"/>
              </a:rPr>
              <a:t>y limpie cualquier excremento con desinfectante. </a:t>
            </a:r>
            <a:r>
              <a:rPr lang="es-MX" dirty="0">
                <a:solidFill>
                  <a:srgbClr val="009999"/>
                </a:solidFill>
                <a:latin typeface="Arial"/>
                <a:cs typeface="Arial"/>
              </a:rPr>
              <a:t>No barra ni aspire los excrementos.</a:t>
            </a:r>
            <a:endParaRPr lang="es-MX" dirty="0">
              <a:latin typeface="Arial"/>
              <a:cs typeface="Arial"/>
            </a:endParaRPr>
          </a:p>
        </p:txBody>
      </p:sp>
      <p:pic>
        <p:nvPicPr>
          <p:cNvPr id="4" name="Picture 4">
            <a:extLst>
              <a:ext uri="{FF2B5EF4-FFF2-40B4-BE49-F238E27FC236}">
                <a16:creationId xmlns:a16="http://schemas.microsoft.com/office/drawing/2014/main" id="{B82C3CAB-327C-401E-F046-D474BA7474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87" r="27503" b="2380"/>
          <a:stretch/>
        </p:blipFill>
        <p:spPr>
          <a:xfrm>
            <a:off x="6553200" y="1295400"/>
            <a:ext cx="5638800" cy="5083863"/>
          </a:xfrm>
          <a:prstGeom prst="rect">
            <a:avLst/>
          </a:prstGeom>
        </p:spPr>
      </p:pic>
      <p:sp>
        <p:nvSpPr>
          <p:cNvPr id="6" name="Title 1">
            <a:extLst>
              <a:ext uri="{FF2B5EF4-FFF2-40B4-BE49-F238E27FC236}">
                <a16:creationId xmlns:a16="http://schemas.microsoft.com/office/drawing/2014/main" id="{E7349140-CBC8-F7D6-9D63-5B9179D3B83E}"/>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lnSpc>
                <a:spcPts val="3820"/>
              </a:lnSpc>
            </a:pPr>
            <a:r>
              <a:rPr lang="es-MX" sz="2400" dirty="0">
                <a:solidFill>
                  <a:schemeClr val="bg1"/>
                </a:solidFill>
                <a:latin typeface="Arial" panose="020B0604020202020204" pitchFamily="34" charset="0"/>
                <a:cs typeface="Arial" panose="020B0604020202020204" pitchFamily="34" charset="0"/>
              </a:rPr>
              <a:t>MANEJO DE ROEDORES:</a:t>
            </a:r>
            <a:br>
              <a:rPr lang="es-MX" sz="2400" dirty="0">
                <a:solidFill>
                  <a:schemeClr val="bg1"/>
                </a:solidFill>
                <a:latin typeface="Arial" panose="020B0604020202020204" pitchFamily="34" charset="0"/>
                <a:cs typeface="Arial" panose="020B0604020202020204" pitchFamily="34" charset="0"/>
              </a:rPr>
            </a:br>
            <a:r>
              <a:rPr lang="es-MX" sz="3600" dirty="0">
                <a:solidFill>
                  <a:schemeClr val="bg1"/>
                </a:solidFill>
                <a:latin typeface="Arial" panose="020B0604020202020204" pitchFamily="34" charset="0"/>
                <a:cs typeface="Arial" panose="020B0604020202020204" pitchFamily="34" charset="0"/>
              </a:rPr>
              <a:t>Primeros pasos</a:t>
            </a:r>
          </a:p>
        </p:txBody>
      </p:sp>
    </p:spTree>
    <p:custDataLst>
      <p:tags r:id="rId1"/>
    </p:custDataLst>
    <p:extLst>
      <p:ext uri="{BB962C8B-B14F-4D97-AF65-F5344CB8AC3E}">
        <p14:creationId xmlns:p14="http://schemas.microsoft.com/office/powerpoint/2010/main" val="3029565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E6B65-DF2A-0C83-D5B5-E446C104C2E3}"/>
              </a:ext>
            </a:extLst>
          </p:cNvPr>
          <p:cNvSpPr>
            <a:spLocks noGrp="1"/>
          </p:cNvSpPr>
          <p:nvPr>
            <p:ph idx="1"/>
          </p:nvPr>
        </p:nvSpPr>
        <p:spPr>
          <a:xfrm>
            <a:off x="609600" y="1828800"/>
            <a:ext cx="5029200" cy="3810000"/>
          </a:xfrm>
        </p:spPr>
        <p:txBody>
          <a:bodyPr vert="horz" lIns="91440" tIns="45720" rIns="91440" bIns="45720" rtlCol="0" anchor="t">
            <a:normAutofit lnSpcReduction="10000"/>
          </a:bodyPr>
          <a:lstStyle/>
          <a:p>
            <a:pPr>
              <a:spcAft>
                <a:spcPts val="1200"/>
              </a:spcAft>
            </a:pPr>
            <a:r>
              <a:rPr lang="es-MX" dirty="0">
                <a:latin typeface="Arial"/>
                <a:cs typeface="Arial"/>
              </a:rPr>
              <a:t>Asegúrese de que los botes de basura tengan </a:t>
            </a:r>
            <a:r>
              <a:rPr lang="es-MX" dirty="0">
                <a:solidFill>
                  <a:srgbClr val="009999"/>
                </a:solidFill>
                <a:latin typeface="Arial"/>
                <a:cs typeface="Arial"/>
              </a:rPr>
              <a:t>tapas bien ajustadas.</a:t>
            </a:r>
          </a:p>
          <a:p>
            <a:pPr>
              <a:spcAft>
                <a:spcPts val="1200"/>
              </a:spcAft>
            </a:pPr>
            <a:r>
              <a:rPr lang="es-MX" dirty="0">
                <a:solidFill>
                  <a:srgbClr val="009999"/>
                </a:solidFill>
                <a:latin typeface="Arial"/>
                <a:cs typeface="Arial"/>
              </a:rPr>
              <a:t>Deseche la basura </a:t>
            </a:r>
            <a:r>
              <a:rPr lang="es-MX" dirty="0">
                <a:latin typeface="Arial"/>
                <a:cs typeface="Arial"/>
              </a:rPr>
              <a:t>antes de que se acumule.</a:t>
            </a:r>
          </a:p>
          <a:p>
            <a:pPr>
              <a:spcAft>
                <a:spcPts val="1200"/>
              </a:spcAft>
            </a:pPr>
            <a:r>
              <a:rPr lang="es-MX" dirty="0">
                <a:latin typeface="Arial"/>
                <a:cs typeface="Arial"/>
              </a:rPr>
              <a:t>Asegúrese de que los botes de basura estén en una </a:t>
            </a:r>
            <a:r>
              <a:rPr lang="es-MX" dirty="0">
                <a:solidFill>
                  <a:srgbClr val="009999"/>
                </a:solidFill>
                <a:latin typeface="Arial"/>
                <a:cs typeface="Arial"/>
              </a:rPr>
              <a:t>superficie de concreto lejos del edificio.</a:t>
            </a:r>
            <a:endParaRPr lang="es-MX" dirty="0">
              <a:latin typeface="Arial"/>
              <a:cs typeface="Arial"/>
            </a:endParaRPr>
          </a:p>
        </p:txBody>
      </p:sp>
      <p:pic>
        <p:nvPicPr>
          <p:cNvPr id="8" name="Picture 7" descr="A row of green garbage cans&#10;&#10;Description automatically generated with low confidence">
            <a:extLst>
              <a:ext uri="{FF2B5EF4-FFF2-40B4-BE49-F238E27FC236}">
                <a16:creationId xmlns:a16="http://schemas.microsoft.com/office/drawing/2014/main" id="{7A95288E-90B5-459A-8575-2ADA2E14F726}"/>
              </a:ext>
            </a:extLst>
          </p:cNvPr>
          <p:cNvPicPr>
            <a:picLocks noChangeAspect="1"/>
          </p:cNvPicPr>
          <p:nvPr/>
        </p:nvPicPr>
        <p:blipFill rotWithShape="1">
          <a:blip r:embed="rId4">
            <a:extLst>
              <a:ext uri="{28A0092B-C50C-407E-A947-70E740481C1C}">
                <a14:useLocalDpi xmlns:a14="http://schemas.microsoft.com/office/drawing/2010/main" val="0"/>
              </a:ext>
            </a:extLst>
          </a:blip>
          <a:srcRect l="1249" t="1852" r="1210" b="1852"/>
          <a:stretch/>
        </p:blipFill>
        <p:spPr>
          <a:xfrm>
            <a:off x="6248400" y="1828800"/>
            <a:ext cx="5943600" cy="3962400"/>
          </a:xfrm>
          <a:prstGeom prst="rect">
            <a:avLst/>
          </a:prstGeom>
        </p:spPr>
      </p:pic>
      <p:sp>
        <p:nvSpPr>
          <p:cNvPr id="4" name="Title 1">
            <a:extLst>
              <a:ext uri="{FF2B5EF4-FFF2-40B4-BE49-F238E27FC236}">
                <a16:creationId xmlns:a16="http://schemas.microsoft.com/office/drawing/2014/main" id="{51EC78F8-DAB0-90BB-19C1-86EF3ED44B25}"/>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lnSpc>
                <a:spcPts val="3820"/>
              </a:lnSpc>
            </a:pPr>
            <a:r>
              <a:rPr lang="es-MX" sz="2400" dirty="0">
                <a:solidFill>
                  <a:schemeClr val="bg1"/>
                </a:solidFill>
                <a:latin typeface="Arial" panose="020B0604020202020204" pitchFamily="34" charset="0"/>
                <a:cs typeface="Arial" panose="020B0604020202020204" pitchFamily="34" charset="0"/>
              </a:rPr>
              <a:t>MANEJO DE ROEDORES:</a:t>
            </a:r>
            <a:br>
              <a:rPr lang="es-MX" sz="2400" dirty="0">
                <a:solidFill>
                  <a:schemeClr val="bg1"/>
                </a:solidFill>
                <a:latin typeface="Arial" panose="020B0604020202020204" pitchFamily="34" charset="0"/>
                <a:cs typeface="Arial" panose="020B0604020202020204" pitchFamily="34" charset="0"/>
              </a:rPr>
            </a:br>
            <a:r>
              <a:rPr lang="es-MX" sz="3600" dirty="0">
                <a:solidFill>
                  <a:schemeClr val="bg1"/>
                </a:solidFill>
                <a:latin typeface="Arial" panose="020B0604020202020204" pitchFamily="34" charset="0"/>
                <a:cs typeface="Arial" panose="020B0604020202020204" pitchFamily="34" charset="0"/>
              </a:rPr>
              <a:t>Botes de basura</a:t>
            </a:r>
          </a:p>
        </p:txBody>
      </p:sp>
    </p:spTree>
    <p:custDataLst>
      <p:tags r:id="rId1"/>
    </p:custDataLst>
    <p:extLst>
      <p:ext uri="{BB962C8B-B14F-4D97-AF65-F5344CB8AC3E}">
        <p14:creationId xmlns:p14="http://schemas.microsoft.com/office/powerpoint/2010/main" val="772813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955E552-678F-45F2-BFF9-D11E06099A8A}"/>
              </a:ext>
            </a:extLst>
          </p:cNvPr>
          <p:cNvSpPr txBox="1"/>
          <p:nvPr/>
        </p:nvSpPr>
        <p:spPr>
          <a:xfrm>
            <a:off x="736789" y="1880827"/>
            <a:ext cx="1981200" cy="2031325"/>
          </a:xfrm>
          <a:prstGeom prst="rect">
            <a:avLst/>
          </a:prstGeom>
          <a:noFill/>
        </p:spPr>
        <p:txBody>
          <a:bodyPr wrap="square" rtlCol="0">
            <a:spAutoFit/>
          </a:bodyPr>
          <a:lstStyle/>
          <a:p>
            <a:r>
              <a:rPr lang="es-ES" b="1" dirty="0">
                <a:solidFill>
                  <a:srgbClr val="009999"/>
                </a:solidFill>
              </a:rPr>
              <a:t>Coloque las trampas en cajas de cebo, donde los niños no puedan alcanzarlas.
</a:t>
            </a:r>
            <a:endParaRPr lang="en-US" b="1" dirty="0">
              <a:solidFill>
                <a:srgbClr val="009999"/>
              </a:solidFill>
            </a:endParaRPr>
          </a:p>
        </p:txBody>
      </p:sp>
      <p:sp>
        <p:nvSpPr>
          <p:cNvPr id="3" name="Title 1">
            <a:extLst>
              <a:ext uri="{FF2B5EF4-FFF2-40B4-BE49-F238E27FC236}">
                <a16:creationId xmlns:a16="http://schemas.microsoft.com/office/drawing/2014/main" id="{FB2EE173-7A3F-8895-008A-369B584037F7}"/>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2400" dirty="0">
                <a:solidFill>
                  <a:schemeClr val="bg1"/>
                </a:solidFill>
                <a:latin typeface="Arial" panose="020B0604020202020204" pitchFamily="34" charset="0"/>
                <a:cs typeface="Arial" panose="020B0604020202020204" pitchFamily="34" charset="0"/>
              </a:rPr>
              <a:t>MANEJO DE ROEDORES:</a:t>
            </a:r>
          </a:p>
          <a:p>
            <a:pPr algn="ctr"/>
            <a:r>
              <a:rPr lang="es-MX" sz="3600" dirty="0">
                <a:solidFill>
                  <a:schemeClr val="bg1"/>
                </a:solidFill>
                <a:latin typeface="Arial" panose="020B0604020202020204" pitchFamily="34" charset="0"/>
                <a:cs typeface="Arial" panose="020B0604020202020204" pitchFamily="34" charset="0"/>
              </a:rPr>
              <a:t>Trampas o cebo</a:t>
            </a:r>
          </a:p>
        </p:txBody>
      </p:sp>
      <p:pic>
        <p:nvPicPr>
          <p:cNvPr id="4" name="Picture 3">
            <a:extLst>
              <a:ext uri="{FF2B5EF4-FFF2-40B4-BE49-F238E27FC236}">
                <a16:creationId xmlns:a16="http://schemas.microsoft.com/office/drawing/2014/main" id="{D38AB91E-3D35-B69C-40FE-8ABC836298E6}"/>
              </a:ext>
            </a:extLst>
          </p:cNvPr>
          <p:cNvPicPr>
            <a:picLocks noChangeAspect="1"/>
          </p:cNvPicPr>
          <p:nvPr/>
        </p:nvPicPr>
        <p:blipFill>
          <a:blip r:embed="rId4"/>
          <a:stretch>
            <a:fillRect/>
          </a:stretch>
        </p:blipFill>
        <p:spPr>
          <a:xfrm>
            <a:off x="2980890" y="1233180"/>
            <a:ext cx="7114865" cy="5015219"/>
          </a:xfrm>
          <a:prstGeom prst="rect">
            <a:avLst/>
          </a:prstGeom>
        </p:spPr>
      </p:pic>
    </p:spTree>
    <p:custDataLst>
      <p:tags r:id="rId1"/>
    </p:custDataLst>
    <p:extLst>
      <p:ext uri="{BB962C8B-B14F-4D97-AF65-F5344CB8AC3E}">
        <p14:creationId xmlns:p14="http://schemas.microsoft.com/office/powerpoint/2010/main" val="30123313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2363FE4B-8744-43AB-94B9-D48F2576BB2A}"/>
              </a:ext>
            </a:extLst>
          </p:cNvPr>
          <p:cNvPicPr>
            <a:picLocks noChangeAspect="1"/>
          </p:cNvPicPr>
          <p:nvPr/>
        </p:nvPicPr>
        <p:blipFill rotWithShape="1">
          <a:blip r:embed="rId4">
            <a:extLst>
              <a:ext uri="{28A0092B-C50C-407E-A947-70E740481C1C}">
                <a14:useLocalDpi xmlns:a14="http://schemas.microsoft.com/office/drawing/2010/main" val="0"/>
              </a:ext>
            </a:extLst>
          </a:blip>
          <a:srcRect l="31111" t="7778" r="53434" b="72894"/>
          <a:stretch/>
        </p:blipFill>
        <p:spPr>
          <a:xfrm>
            <a:off x="8839200" y="2057400"/>
            <a:ext cx="3124201" cy="3019337"/>
          </a:xfrm>
          <a:prstGeom prst="rect">
            <a:avLst/>
          </a:prstGeom>
        </p:spPr>
      </p:pic>
      <p:sp>
        <p:nvSpPr>
          <p:cNvPr id="5" name="Title 1">
            <a:extLst>
              <a:ext uri="{FF2B5EF4-FFF2-40B4-BE49-F238E27FC236}">
                <a16:creationId xmlns:a16="http://schemas.microsoft.com/office/drawing/2014/main" id="{BE34D6AA-F380-0F1A-34A9-156FF0E95B27}"/>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2400" dirty="0">
                <a:solidFill>
                  <a:schemeClr val="bg1"/>
                </a:solidFill>
                <a:latin typeface="Arial" panose="020B0604020202020204" pitchFamily="34" charset="0"/>
                <a:cs typeface="Arial" panose="020B0604020202020204" pitchFamily="34" charset="0"/>
              </a:rPr>
              <a:t>MANEJO DE ROEDORES:</a:t>
            </a:r>
          </a:p>
          <a:p>
            <a:pPr algn="ctr"/>
            <a:r>
              <a:rPr lang="es-MX" sz="3600" dirty="0">
                <a:solidFill>
                  <a:schemeClr val="bg1"/>
                </a:solidFill>
                <a:latin typeface="Arial" panose="020B0604020202020204" pitchFamily="34" charset="0"/>
                <a:cs typeface="Arial" panose="020B0604020202020204" pitchFamily="34" charset="0"/>
              </a:rPr>
              <a:t>Trampas o cebo</a:t>
            </a:r>
          </a:p>
        </p:txBody>
      </p:sp>
      <p:sp>
        <p:nvSpPr>
          <p:cNvPr id="3" name="Content Placeholder 2">
            <a:extLst>
              <a:ext uri="{FF2B5EF4-FFF2-40B4-BE49-F238E27FC236}">
                <a16:creationId xmlns:a16="http://schemas.microsoft.com/office/drawing/2014/main" id="{75F376AD-59D2-6719-D90C-C2F485538386}"/>
              </a:ext>
            </a:extLst>
          </p:cNvPr>
          <p:cNvSpPr>
            <a:spLocks noGrp="1"/>
          </p:cNvSpPr>
          <p:nvPr>
            <p:ph idx="1"/>
          </p:nvPr>
        </p:nvSpPr>
        <p:spPr>
          <a:xfrm>
            <a:off x="838200" y="1905000"/>
            <a:ext cx="8382000" cy="4038600"/>
          </a:xfrm>
        </p:spPr>
        <p:txBody>
          <a:bodyPr vert="horz" lIns="91440" tIns="45720" rIns="91440" bIns="45720" rtlCol="0" anchor="t">
            <a:normAutofit lnSpcReduction="10000"/>
          </a:bodyPr>
          <a:lstStyle/>
          <a:p>
            <a:r>
              <a:rPr lang="es-MX" dirty="0" err="1">
                <a:latin typeface="Arial"/>
                <a:cs typeface="Arial"/>
              </a:rPr>
              <a:t>Pre-cebo</a:t>
            </a:r>
            <a:r>
              <a:rPr lang="es-MX" dirty="0">
                <a:latin typeface="Arial"/>
                <a:cs typeface="Arial"/>
              </a:rPr>
              <a:t> de las trampas</a:t>
            </a:r>
          </a:p>
          <a:p>
            <a:pPr lvl="1">
              <a:buFont typeface="Wingdings" panose="05000000000000000000" pitchFamily="2" charset="2"/>
              <a:buChar char="ü"/>
            </a:pPr>
            <a:r>
              <a:rPr lang="es-MX" dirty="0">
                <a:solidFill>
                  <a:srgbClr val="009999"/>
                </a:solidFill>
                <a:latin typeface="Arial"/>
                <a:cs typeface="Arial"/>
              </a:rPr>
              <a:t>Coloque el cebo sin colocar la trampa
Después de unas cuantas veces que se come ese cebo, coloque la trampa
Use jarabe de chocolate, alimentos secos, nueces o tocino</a:t>
            </a:r>
          </a:p>
          <a:p>
            <a:r>
              <a:rPr lang="es-MX" dirty="0"/>
              <a:t>Coloque las trampas fuera del alcance de los niños</a:t>
            </a:r>
            <a:endParaRPr lang="es-MX" dirty="0">
              <a:solidFill>
                <a:srgbClr val="009999"/>
              </a:solidFill>
              <a:latin typeface="Arial"/>
              <a:cs typeface="Arial"/>
            </a:endParaRPr>
          </a:p>
          <a:p>
            <a:pPr lvl="1">
              <a:buFont typeface="Wingdings" panose="05000000000000000000" pitchFamily="2" charset="2"/>
              <a:buChar char="ü"/>
            </a:pPr>
            <a:r>
              <a:rPr lang="es-MX" dirty="0">
                <a:solidFill>
                  <a:srgbClr val="009999"/>
                </a:solidFill>
                <a:latin typeface="Arial"/>
                <a:cs typeface="Arial"/>
              </a:rPr>
              <a:t>Use cajas de cebo a prueba de manipulaciones
No use trampas de resorte donde los niños puedan alcanzarlas</a:t>
            </a:r>
          </a:p>
        </p:txBody>
      </p:sp>
    </p:spTree>
    <p:custDataLst>
      <p:tags r:id="rId1"/>
    </p:custDataLst>
    <p:extLst>
      <p:ext uri="{BB962C8B-B14F-4D97-AF65-F5344CB8AC3E}">
        <p14:creationId xmlns:p14="http://schemas.microsoft.com/office/powerpoint/2010/main" val="29412366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F376AD-59D2-6719-D90C-C2F485538386}"/>
              </a:ext>
            </a:extLst>
          </p:cNvPr>
          <p:cNvSpPr>
            <a:spLocks noGrp="1"/>
          </p:cNvSpPr>
          <p:nvPr>
            <p:ph idx="1"/>
          </p:nvPr>
        </p:nvSpPr>
        <p:spPr>
          <a:xfrm>
            <a:off x="990600" y="1752600"/>
            <a:ext cx="7696200" cy="3928216"/>
          </a:xfrm>
        </p:spPr>
        <p:txBody>
          <a:bodyPr vert="horz" lIns="91440" tIns="45720" rIns="91440" bIns="45720" rtlCol="0" anchor="t">
            <a:normAutofit lnSpcReduction="10000"/>
          </a:bodyPr>
          <a:lstStyle/>
          <a:p>
            <a:pPr>
              <a:spcAft>
                <a:spcPts val="1200"/>
              </a:spcAft>
            </a:pPr>
            <a:r>
              <a:rPr lang="es-MX" dirty="0">
                <a:latin typeface="Arial"/>
                <a:cs typeface="Arial"/>
              </a:rPr>
              <a:t>Las trampas </a:t>
            </a:r>
            <a:r>
              <a:rPr lang="es-MX" dirty="0">
                <a:solidFill>
                  <a:srgbClr val="009999"/>
                </a:solidFill>
                <a:latin typeface="Arial"/>
                <a:cs typeface="Arial"/>
              </a:rPr>
              <a:t>pueden ser reutilizadas </a:t>
            </a:r>
            <a:r>
              <a:rPr lang="es-MX" dirty="0">
                <a:latin typeface="Arial"/>
                <a:cs typeface="Arial"/>
              </a:rPr>
              <a:t>muchas veces</a:t>
            </a:r>
          </a:p>
          <a:p>
            <a:pPr>
              <a:spcAft>
                <a:spcPts val="1200"/>
              </a:spcAft>
            </a:pPr>
            <a:r>
              <a:rPr lang="es-MX" dirty="0">
                <a:latin typeface="Arial"/>
                <a:cs typeface="Arial"/>
              </a:rPr>
              <a:t>El veneno </a:t>
            </a:r>
            <a:r>
              <a:rPr lang="es-MX" dirty="0">
                <a:solidFill>
                  <a:srgbClr val="009999"/>
                </a:solidFill>
                <a:latin typeface="Arial"/>
                <a:cs typeface="Arial"/>
              </a:rPr>
              <a:t>mata a los depredadores naturales de los roedores </a:t>
            </a:r>
            <a:r>
              <a:rPr lang="es-MX" dirty="0">
                <a:latin typeface="Arial"/>
                <a:cs typeface="Arial"/>
              </a:rPr>
              <a:t>como halcones y búhos</a:t>
            </a:r>
          </a:p>
          <a:p>
            <a:pPr>
              <a:spcAft>
                <a:spcPts val="1200"/>
              </a:spcAft>
            </a:pPr>
            <a:r>
              <a:rPr lang="es-MX" dirty="0">
                <a:solidFill>
                  <a:srgbClr val="009999"/>
                </a:solidFill>
                <a:latin typeface="Arial"/>
                <a:cs typeface="Arial"/>
              </a:rPr>
              <a:t>Su mascota puede ser envenenada </a:t>
            </a:r>
            <a:r>
              <a:rPr lang="es-MX" dirty="0">
                <a:latin typeface="Arial"/>
                <a:cs typeface="Arial"/>
              </a:rPr>
              <a:t>si encuentra la trampa y se come el cebo</a:t>
            </a:r>
          </a:p>
          <a:p>
            <a:pPr>
              <a:spcAft>
                <a:spcPts val="1200"/>
              </a:spcAft>
            </a:pPr>
            <a:r>
              <a:rPr lang="es-MX" dirty="0">
                <a:latin typeface="Arial"/>
                <a:cs typeface="Arial"/>
              </a:rPr>
              <a:t>Quitar comida, refugio y agua es más efectivo a largo plazo.</a:t>
            </a:r>
          </a:p>
        </p:txBody>
      </p:sp>
      <p:sp>
        <p:nvSpPr>
          <p:cNvPr id="4" name="Title 1">
            <a:extLst>
              <a:ext uri="{FF2B5EF4-FFF2-40B4-BE49-F238E27FC236}">
                <a16:creationId xmlns:a16="http://schemas.microsoft.com/office/drawing/2014/main" id="{3FC2E15A-4D88-36D7-D7DF-45FCB4F049D6}"/>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2400" dirty="0">
                <a:solidFill>
                  <a:schemeClr val="bg1"/>
                </a:solidFill>
                <a:latin typeface="Arial" panose="020B0604020202020204" pitchFamily="34" charset="0"/>
                <a:cs typeface="Arial" panose="020B0604020202020204" pitchFamily="34" charset="0"/>
              </a:rPr>
              <a:t>MANEJO DE ROEDORES:</a:t>
            </a:r>
          </a:p>
          <a:p>
            <a:pPr algn="ctr"/>
            <a:r>
              <a:rPr lang="es-MX" sz="3600" dirty="0">
                <a:solidFill>
                  <a:schemeClr val="bg1"/>
                </a:solidFill>
                <a:latin typeface="Arial" panose="020B0604020202020204" pitchFamily="34" charset="0"/>
                <a:cs typeface="Arial" panose="020B0604020202020204" pitchFamily="34" charset="0"/>
              </a:rPr>
              <a:t>Evite el veneno</a:t>
            </a:r>
          </a:p>
        </p:txBody>
      </p:sp>
      <p:pic>
        <p:nvPicPr>
          <p:cNvPr id="5" name="Picture 4" descr="Text&#10;&#10;Description automatically generated">
            <a:extLst>
              <a:ext uri="{FF2B5EF4-FFF2-40B4-BE49-F238E27FC236}">
                <a16:creationId xmlns:a16="http://schemas.microsoft.com/office/drawing/2014/main" id="{0DBB0704-285A-4C74-2B7B-7B59DE0595BD}"/>
              </a:ext>
            </a:extLst>
          </p:cNvPr>
          <p:cNvPicPr>
            <a:picLocks noChangeAspect="1"/>
          </p:cNvPicPr>
          <p:nvPr/>
        </p:nvPicPr>
        <p:blipFill rotWithShape="1">
          <a:blip r:embed="rId4">
            <a:extLst>
              <a:ext uri="{28A0092B-C50C-407E-A947-70E740481C1C}">
                <a14:useLocalDpi xmlns:a14="http://schemas.microsoft.com/office/drawing/2010/main" val="0"/>
              </a:ext>
            </a:extLst>
          </a:blip>
          <a:srcRect l="31111" t="7778" r="53434" b="72894"/>
          <a:stretch/>
        </p:blipFill>
        <p:spPr>
          <a:xfrm>
            <a:off x="8839200" y="2057400"/>
            <a:ext cx="3124201" cy="3019337"/>
          </a:xfrm>
          <a:prstGeom prst="rect">
            <a:avLst/>
          </a:prstGeom>
        </p:spPr>
      </p:pic>
    </p:spTree>
    <p:custDataLst>
      <p:tags r:id="rId1"/>
    </p:custDataLst>
    <p:extLst>
      <p:ext uri="{BB962C8B-B14F-4D97-AF65-F5344CB8AC3E}">
        <p14:creationId xmlns:p14="http://schemas.microsoft.com/office/powerpoint/2010/main" val="10904636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E6B65-DF2A-0C83-D5B5-E446C104C2E3}"/>
              </a:ext>
            </a:extLst>
          </p:cNvPr>
          <p:cNvSpPr>
            <a:spLocks noGrp="1"/>
          </p:cNvSpPr>
          <p:nvPr>
            <p:ph idx="1"/>
          </p:nvPr>
        </p:nvSpPr>
        <p:spPr>
          <a:xfrm>
            <a:off x="609600" y="1828800"/>
            <a:ext cx="11277600" cy="4060826"/>
          </a:xfrm>
        </p:spPr>
        <p:txBody>
          <a:bodyPr vert="horz" lIns="91440" tIns="45720" rIns="91440" bIns="45720" rtlCol="0" anchor="t">
            <a:normAutofit/>
          </a:bodyPr>
          <a:lstStyle/>
          <a:p>
            <a:pPr>
              <a:spcAft>
                <a:spcPts val="1200"/>
              </a:spcAft>
            </a:pPr>
            <a:r>
              <a:rPr lang="es-MX" dirty="0">
                <a:latin typeface="Arial"/>
                <a:cs typeface="Arial"/>
              </a:rPr>
              <a:t>Elimine las fuentes de alimentos que están cerca de la casa</a:t>
            </a:r>
          </a:p>
          <a:p>
            <a:pPr lvl="1">
              <a:spcAft>
                <a:spcPts val="1200"/>
              </a:spcAft>
            </a:pPr>
            <a:r>
              <a:rPr lang="es-MX" dirty="0">
                <a:solidFill>
                  <a:srgbClr val="009999"/>
                </a:solidFill>
                <a:latin typeface="Arial"/>
                <a:cs typeface="Arial"/>
              </a:rPr>
              <a:t>Almacene la basura de forma segura y que la recojan regularmente</a:t>
            </a:r>
          </a:p>
          <a:p>
            <a:pPr lvl="1">
              <a:spcAft>
                <a:spcPts val="1200"/>
              </a:spcAft>
            </a:pPr>
            <a:r>
              <a:rPr lang="es-MX" dirty="0">
                <a:solidFill>
                  <a:srgbClr val="009999"/>
                </a:solidFill>
                <a:latin typeface="Arial"/>
                <a:cs typeface="Arial"/>
              </a:rPr>
              <a:t>Levante las frutas o nueces que han caído de los </a:t>
            </a:r>
            <a:r>
              <a:rPr lang="es-MX" dirty="0" err="1">
                <a:solidFill>
                  <a:srgbClr val="009999"/>
                </a:solidFill>
                <a:latin typeface="Arial"/>
                <a:cs typeface="Arial"/>
              </a:rPr>
              <a:t>árbole</a:t>
            </a:r>
            <a:endParaRPr lang="es-MX" dirty="0">
              <a:solidFill>
                <a:srgbClr val="009999"/>
              </a:solidFill>
              <a:latin typeface="Arial"/>
              <a:cs typeface="Arial"/>
            </a:endParaRPr>
          </a:p>
          <a:p>
            <a:pPr lvl="1">
              <a:spcAft>
                <a:spcPts val="1200"/>
              </a:spcAft>
            </a:pPr>
            <a:endParaRPr lang="es-MX" dirty="0">
              <a:solidFill>
                <a:srgbClr val="009999"/>
              </a:solidFill>
              <a:latin typeface="Arial"/>
              <a:cs typeface="Arial"/>
            </a:endParaRPr>
          </a:p>
          <a:p>
            <a:pPr>
              <a:spcAft>
                <a:spcPts val="1200"/>
              </a:spcAft>
            </a:pPr>
            <a:r>
              <a:rPr lang="es-ES" dirty="0">
                <a:latin typeface="Arial"/>
                <a:cs typeface="Arial"/>
              </a:rPr>
              <a:t>Retire el refugio cerca del edificio</a:t>
            </a:r>
            <a:endParaRPr lang="es-MX" dirty="0">
              <a:latin typeface="Arial"/>
              <a:cs typeface="Arial"/>
            </a:endParaRPr>
          </a:p>
          <a:p>
            <a:pPr lvl="1">
              <a:spcAft>
                <a:spcPts val="1200"/>
              </a:spcAft>
            </a:pPr>
            <a:r>
              <a:rPr lang="es-ES" dirty="0">
                <a:solidFill>
                  <a:srgbClr val="009999"/>
                </a:solidFill>
                <a:latin typeface="Arial"/>
                <a:cs typeface="Arial"/>
              </a:rPr>
              <a:t>No almacene madera, leña, cajas, y herramientas de jardinería en el suelo</a:t>
            </a:r>
            <a:r>
              <a:rPr lang="es-MX" dirty="0">
                <a:solidFill>
                  <a:srgbClr val="009999"/>
                </a:solidFill>
                <a:latin typeface="Arial"/>
                <a:cs typeface="Arial"/>
              </a:rPr>
              <a:t>.</a:t>
            </a:r>
          </a:p>
        </p:txBody>
      </p:sp>
      <p:sp>
        <p:nvSpPr>
          <p:cNvPr id="4" name="Title 1">
            <a:extLst>
              <a:ext uri="{FF2B5EF4-FFF2-40B4-BE49-F238E27FC236}">
                <a16:creationId xmlns:a16="http://schemas.microsoft.com/office/drawing/2014/main" id="{9A93EE3C-5B02-A436-1E77-D697E5E342C2}"/>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ES" sz="3600" dirty="0">
                <a:solidFill>
                  <a:schemeClr val="bg1"/>
                </a:solidFill>
                <a:latin typeface="Arial" panose="020B0604020202020204" pitchFamily="34" charset="0"/>
                <a:cs typeface="Arial" panose="020B0604020202020204" pitchFamily="34" charset="0"/>
              </a:rPr>
              <a:t>Manejo de roedores en el exterior</a:t>
            </a:r>
            <a:endParaRPr lang="en-US" sz="3600"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5092487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8DCB01-99F6-39C1-5228-4922DB3AD9D6}"/>
              </a:ext>
            </a:extLst>
          </p:cNvPr>
          <p:cNvSpPr>
            <a:spLocks noGrp="1"/>
          </p:cNvSpPr>
          <p:nvPr>
            <p:ph idx="1"/>
          </p:nvPr>
        </p:nvSpPr>
        <p:spPr>
          <a:xfrm>
            <a:off x="495300" y="1600201"/>
            <a:ext cx="6134100" cy="4114800"/>
          </a:xfrm>
        </p:spPr>
        <p:txBody>
          <a:bodyPr vert="horz" lIns="91440" tIns="45720" rIns="91440" bIns="45720" rtlCol="0" anchor="t">
            <a:normAutofit/>
          </a:bodyPr>
          <a:lstStyle/>
          <a:p>
            <a:pPr marL="0" indent="0">
              <a:buNone/>
            </a:pPr>
            <a:r>
              <a:rPr lang="es-MX" dirty="0">
                <a:latin typeface="Arial"/>
                <a:cs typeface="Arial"/>
              </a:rPr>
              <a:t>Discutir los costos y beneficios del uso de IPM v. el control convencional de roedores.</a:t>
            </a:r>
          </a:p>
          <a:p>
            <a:pPr marL="0" indent="0">
              <a:buNone/>
            </a:pPr>
            <a:endParaRPr lang="es-MX" dirty="0">
              <a:latin typeface="Arial"/>
              <a:cs typeface="Arial"/>
            </a:endParaRPr>
          </a:p>
          <a:p>
            <a:pPr marL="0" indent="0">
              <a:buNone/>
            </a:pPr>
            <a:r>
              <a:rPr lang="es-MX" dirty="0">
                <a:latin typeface="Arial"/>
                <a:cs typeface="Arial"/>
              </a:rPr>
              <a:t>Considere:</a:t>
            </a:r>
          </a:p>
          <a:p>
            <a:pPr lvl="1">
              <a:buFont typeface="Wingdings" panose="05000000000000000000" pitchFamily="2" charset="2"/>
              <a:buChar char="ü"/>
            </a:pPr>
            <a:r>
              <a:rPr lang="es-MX" dirty="0">
                <a:solidFill>
                  <a:srgbClr val="009999"/>
                </a:solidFill>
                <a:latin typeface="Arial"/>
                <a:cs typeface="Arial"/>
              </a:rPr>
              <a:t>Tiempo</a:t>
            </a:r>
          </a:p>
          <a:p>
            <a:pPr lvl="1">
              <a:buFont typeface="Wingdings" panose="05000000000000000000" pitchFamily="2" charset="2"/>
              <a:buChar char="ü"/>
            </a:pPr>
            <a:r>
              <a:rPr lang="es-MX" dirty="0">
                <a:solidFill>
                  <a:srgbClr val="009999"/>
                </a:solidFill>
                <a:latin typeface="Arial"/>
                <a:cs typeface="Arial"/>
              </a:rPr>
              <a:t>Dinero</a:t>
            </a:r>
          </a:p>
          <a:p>
            <a:pPr lvl="1">
              <a:buFont typeface="Wingdings" panose="05000000000000000000" pitchFamily="2" charset="2"/>
              <a:buChar char="ü"/>
            </a:pPr>
            <a:r>
              <a:rPr lang="es-MX" dirty="0">
                <a:solidFill>
                  <a:srgbClr val="009999"/>
                </a:solidFill>
                <a:latin typeface="Arial"/>
                <a:cs typeface="Arial"/>
              </a:rPr>
              <a:t>Exposición química
Requisitos de HSA</a:t>
            </a:r>
          </a:p>
        </p:txBody>
      </p:sp>
      <p:pic>
        <p:nvPicPr>
          <p:cNvPr id="6" name="Picture 5" descr="A row of green garbage cans&#10;&#10;Description automatically generated with low confidence">
            <a:extLst>
              <a:ext uri="{FF2B5EF4-FFF2-40B4-BE49-F238E27FC236}">
                <a16:creationId xmlns:a16="http://schemas.microsoft.com/office/drawing/2014/main" id="{F9858916-95C6-4F24-BF1A-1565C05D5A70}"/>
              </a:ext>
            </a:extLst>
          </p:cNvPr>
          <p:cNvPicPr>
            <a:picLocks noChangeAspect="1"/>
          </p:cNvPicPr>
          <p:nvPr/>
        </p:nvPicPr>
        <p:blipFill rotWithShape="1">
          <a:blip r:embed="rId4">
            <a:extLst>
              <a:ext uri="{28A0092B-C50C-407E-A947-70E740481C1C}">
                <a14:useLocalDpi xmlns:a14="http://schemas.microsoft.com/office/drawing/2010/main" val="0"/>
              </a:ext>
            </a:extLst>
          </a:blip>
          <a:srcRect l="1107" t="4372" r="21706" b="3825"/>
          <a:stretch/>
        </p:blipFill>
        <p:spPr>
          <a:xfrm>
            <a:off x="6705601" y="1523999"/>
            <a:ext cx="5486400" cy="4406465"/>
          </a:xfrm>
          <a:prstGeom prst="rect">
            <a:avLst/>
          </a:prstGeom>
          <a:ln>
            <a:noFill/>
          </a:ln>
        </p:spPr>
      </p:pic>
      <p:sp>
        <p:nvSpPr>
          <p:cNvPr id="8" name="Title 1">
            <a:extLst>
              <a:ext uri="{FF2B5EF4-FFF2-40B4-BE49-F238E27FC236}">
                <a16:creationId xmlns:a16="http://schemas.microsoft.com/office/drawing/2014/main" id="{BB98C032-4F20-B015-7CB3-C4FDF3D8F027}"/>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ES" sz="2400" dirty="0">
                <a:solidFill>
                  <a:schemeClr val="bg1"/>
                </a:solidFill>
                <a:latin typeface="Arial" panose="020B0604020202020204" pitchFamily="34" charset="0"/>
                <a:cs typeface="Arial" panose="020B0604020202020204" pitchFamily="34" charset="0"/>
              </a:rPr>
              <a:t>DISCUSIÓN EN GRUPOS PEQUEÑOS</a:t>
            </a:r>
            <a:r>
              <a:rPr lang="es-ES" sz="2800" dirty="0">
                <a:solidFill>
                  <a:schemeClr val="bg1"/>
                </a:solidFill>
                <a:latin typeface="Arial" panose="020B0604020202020204" pitchFamily="34" charset="0"/>
                <a:cs typeface="Arial" panose="020B0604020202020204" pitchFamily="34" charset="0"/>
              </a:rPr>
              <a:t>:</a:t>
            </a:r>
          </a:p>
          <a:p>
            <a:pPr algn="ctr"/>
            <a:r>
              <a:rPr lang="es-ES" sz="4000" dirty="0">
                <a:solidFill>
                  <a:schemeClr val="bg1"/>
                </a:solidFill>
                <a:latin typeface="Arial" panose="020B0604020202020204" pitchFamily="34" charset="0"/>
                <a:cs typeface="Arial" panose="020B0604020202020204" pitchFamily="34" charset="0"/>
              </a:rPr>
              <a:t>Los roedores y la HSA</a:t>
            </a:r>
            <a:endParaRPr lang="en-US" sz="1100"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925280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idx="1"/>
          </p:nvPr>
        </p:nvSpPr>
        <p:spPr>
          <a:xfrm>
            <a:off x="990600" y="1447800"/>
            <a:ext cx="10902108" cy="3352800"/>
          </a:xfrm>
        </p:spPr>
        <p:txBody>
          <a:bodyPr vert="horz" lIns="91440" tIns="45720" rIns="91440" bIns="45720" rtlCol="0" anchor="t">
            <a:normAutofit fontScale="92500" lnSpcReduction="20000"/>
          </a:bodyPr>
          <a:lstStyle/>
          <a:p>
            <a:pPr marL="331470" indent="-331470">
              <a:lnSpc>
                <a:spcPct val="110000"/>
              </a:lnSpc>
              <a:spcBef>
                <a:spcPts val="0"/>
              </a:spcBef>
              <a:spcAft>
                <a:spcPts val="1800"/>
              </a:spcAft>
              <a:buFont typeface="+mj-lt"/>
              <a:buAutoNum type="arabicPeriod"/>
              <a:defRPr/>
            </a:pPr>
            <a:r>
              <a:rPr lang="es-MX" sz="3200" dirty="0">
                <a:latin typeface="Arial"/>
                <a:cs typeface="Calibri"/>
              </a:rPr>
              <a:t>Prevenir y deshacerse de los roedores de forma segura</a:t>
            </a:r>
          </a:p>
          <a:p>
            <a:pPr marL="331470" indent="-331470">
              <a:lnSpc>
                <a:spcPct val="110000"/>
              </a:lnSpc>
              <a:spcBef>
                <a:spcPts val="0"/>
              </a:spcBef>
              <a:spcAft>
                <a:spcPts val="1800"/>
              </a:spcAft>
              <a:buFont typeface="+mj-lt"/>
              <a:buAutoNum type="arabicPeriod"/>
              <a:defRPr/>
            </a:pPr>
            <a:r>
              <a:rPr lang="es-MX" sz="3200" dirty="0">
                <a:latin typeface="Arial"/>
                <a:cs typeface="Calibri"/>
              </a:rPr>
              <a:t>Proteger la salud de los niños y los empleados en las instalaciones de cuidado infantil</a:t>
            </a:r>
            <a:endParaRPr lang="es-MX" sz="3200" dirty="0">
              <a:latin typeface="Arial"/>
              <a:cs typeface="Arial"/>
            </a:endParaRPr>
          </a:p>
          <a:p>
            <a:pPr marL="331470" indent="-331470">
              <a:lnSpc>
                <a:spcPct val="110000"/>
              </a:lnSpc>
              <a:spcBef>
                <a:spcPts val="0"/>
              </a:spcBef>
              <a:spcAft>
                <a:spcPts val="1800"/>
              </a:spcAft>
              <a:buAutoNum type="arabicPeriod"/>
              <a:defRPr/>
            </a:pPr>
            <a:r>
              <a:rPr lang="es-MX" sz="3200" dirty="0">
                <a:latin typeface="Arial"/>
                <a:cs typeface="Arial"/>
              </a:rPr>
              <a:t>Proteger el medio ambiente</a:t>
            </a:r>
          </a:p>
          <a:p>
            <a:pPr marL="331470" indent="-331470">
              <a:lnSpc>
                <a:spcPct val="110000"/>
              </a:lnSpc>
              <a:spcBef>
                <a:spcPts val="0"/>
              </a:spcBef>
              <a:spcAft>
                <a:spcPts val="1800"/>
              </a:spcAft>
              <a:buAutoNum type="arabicPeriod"/>
              <a:defRPr/>
            </a:pPr>
            <a:r>
              <a:rPr lang="es-MX" sz="3200" dirty="0">
                <a:latin typeface="Arial"/>
                <a:cs typeface="Arial"/>
              </a:rPr>
              <a:t>Asegurar que sus empleados estén siguiendo los requisitos de la Ley de Escuelas Saludables</a:t>
            </a:r>
            <a:endParaRPr lang="es-MX" sz="3200" dirty="0">
              <a:cs typeface="Arial"/>
            </a:endParaRPr>
          </a:p>
        </p:txBody>
      </p:sp>
      <p:sp>
        <p:nvSpPr>
          <p:cNvPr id="3" name="Title 1">
            <a:extLst>
              <a:ext uri="{FF2B5EF4-FFF2-40B4-BE49-F238E27FC236}">
                <a16:creationId xmlns:a16="http://schemas.microsoft.com/office/drawing/2014/main" id="{A5C9690C-0DE1-0E77-8ACA-F2BED15A2FDD}"/>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Objetivos</a:t>
            </a:r>
            <a:endParaRPr lang="en-US" sz="3600"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9848376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435274"/>
            <a:ext cx="5257801" cy="4508326"/>
          </a:xfrm>
        </p:spPr>
        <p:txBody>
          <a:bodyPr vert="horz" lIns="91440" tIns="45720" rIns="91440" bIns="45720" rtlCol="0" anchor="t">
            <a:normAutofit fontScale="92500"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MX"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Debe tener licencia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s-MX" sz="2000" b="0" i="0" u="none" strike="noStrike" kern="1200" cap="none" spc="0" normalizeH="0" baseline="0" noProof="0" dirty="0">
                <a:ln>
                  <a:noFill/>
                </a:ln>
                <a:solidFill>
                  <a:srgbClr val="009999"/>
                </a:solidFill>
                <a:effectLst/>
                <a:uLnTx/>
                <a:uFillTx/>
                <a:latin typeface="Arial" panose="020B0604020202020204" pitchFamily="34" charset="0"/>
                <a:ea typeface="+mn-ea"/>
                <a:cs typeface="Arial" panose="020B0604020202020204" pitchFamily="34" charset="0"/>
              </a:rPr>
              <a:t>con DPR, </a:t>
            </a:r>
            <a:r>
              <a:rPr kumimoji="0" lang="es-MX" sz="2000" b="1" i="1" u="none" strike="noStrike" kern="1200" cap="none" spc="0" normalizeH="0" baseline="0" noProof="0" dirty="0">
                <a:ln>
                  <a:noFill/>
                </a:ln>
                <a:solidFill>
                  <a:srgbClr val="009999"/>
                </a:solidFill>
                <a:effectLst/>
                <a:uLnTx/>
                <a:uFillTx/>
                <a:latin typeface="Arial" panose="020B0604020202020204" pitchFamily="34" charset="0"/>
                <a:ea typeface="+mn-ea"/>
                <a:cs typeface="Arial" panose="020B0604020202020204" pitchFamily="34" charset="0"/>
              </a:rPr>
              <a:t>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s-MX" sz="2000" b="0" i="0" u="none" strike="noStrike" kern="1200" cap="none" spc="0" normalizeH="0" baseline="0" noProof="0" dirty="0">
                <a:ln>
                  <a:noFill/>
                </a:ln>
                <a:solidFill>
                  <a:srgbClr val="009999"/>
                </a:solidFill>
                <a:effectLst/>
                <a:uLnTx/>
                <a:uFillTx/>
                <a:latin typeface="Arial" panose="020B0604020202020204" pitchFamily="34" charset="0"/>
                <a:ea typeface="+mn-ea"/>
                <a:cs typeface="Arial" panose="020B0604020202020204" pitchFamily="34" charset="0"/>
              </a:rPr>
              <a:t>Con la Junta de Control de Plagas Estructurales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MX"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Debe tener entrenamiento en IPM para escuelas y centros de cuidado infantil</a:t>
            </a:r>
          </a:p>
          <a:p>
            <a:pPr marL="685800" marR="0" lvl="1"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s-MX" sz="2000" b="0" i="0" u="none" strike="noStrike" kern="1200" cap="none" spc="0" normalizeH="0" baseline="0" noProof="0" dirty="0">
                <a:ln>
                  <a:noFill/>
                </a:ln>
                <a:solidFill>
                  <a:srgbClr val="009999"/>
                </a:solidFill>
                <a:effectLst/>
                <a:uLnTx/>
                <a:uFillTx/>
                <a:latin typeface="Arial" panose="020B0604020202020204" pitchFamily="34" charset="0"/>
                <a:ea typeface="+mn-ea"/>
                <a:cs typeface="Calibri"/>
              </a:rPr>
              <a:t>Gratis- Curso avanzado por DPR en línea para </a:t>
            </a:r>
            <a:r>
              <a:rPr kumimoji="0" lang="es-MX" sz="2000" b="0" i="0" u="none" strike="noStrike" kern="1200" cap="none" spc="0" normalizeH="0" baseline="0" noProof="0" dirty="0" err="1">
                <a:ln>
                  <a:noFill/>
                </a:ln>
                <a:solidFill>
                  <a:srgbClr val="009999"/>
                </a:solidFill>
                <a:effectLst/>
                <a:uLnTx/>
                <a:uFillTx/>
                <a:latin typeface="Arial" panose="020B0604020202020204" pitchFamily="34" charset="0"/>
                <a:ea typeface="+mn-ea"/>
                <a:cs typeface="Calibri"/>
              </a:rPr>
              <a:t>PMPs</a:t>
            </a:r>
            <a:r>
              <a:rPr kumimoji="0" lang="es-MX" sz="2000" b="0" i="0" u="none" strike="noStrike" kern="1200" cap="none" spc="0" normalizeH="0" baseline="0" noProof="0" dirty="0">
                <a:ln>
                  <a:noFill/>
                </a:ln>
                <a:solidFill>
                  <a:srgbClr val="009999"/>
                </a:solidFill>
                <a:effectLst/>
                <a:uLnTx/>
                <a:uFillTx/>
                <a:latin typeface="Arial" panose="020B0604020202020204" pitchFamily="34" charset="0"/>
                <a:ea typeface="+mn-ea"/>
                <a:cs typeface="Calibri"/>
              </a:rPr>
              <a:t>: </a:t>
            </a:r>
            <a:r>
              <a:rPr kumimoji="0" lang="es-MX" sz="2000" b="0" i="0" u="none" strike="noStrike" kern="1200" cap="none" spc="0" normalizeH="0" baseline="0" noProof="0" dirty="0">
                <a:ln>
                  <a:noFill/>
                </a:ln>
                <a:solidFill>
                  <a:prstClr val="black"/>
                </a:solidFill>
                <a:effectLst/>
                <a:uLnTx/>
                <a:uFillTx/>
                <a:latin typeface="Arial" panose="020B0604020202020204" pitchFamily="34" charset="0"/>
                <a:ea typeface="+mn-lt"/>
                <a:cs typeface="+mn-lt"/>
                <a:hlinkClick r:id="rId4"/>
              </a:rPr>
              <a:t>www.cdpr.ca.gov/schoolipm</a:t>
            </a:r>
            <a:endParaRPr kumimoji="0" lang="es-MX" sz="20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a:endParaRPr>
          </a:p>
          <a:p>
            <a:pPr marL="685800" marR="0" lvl="1"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s-MX" sz="2000" b="0" i="0" u="none" strike="noStrike" kern="1200" cap="none" spc="0" normalizeH="0" baseline="0" noProof="0" dirty="0">
                <a:ln>
                  <a:noFill/>
                </a:ln>
                <a:solidFill>
                  <a:srgbClr val="009999"/>
                </a:solidFill>
                <a:effectLst/>
                <a:uLnTx/>
                <a:uFillTx/>
                <a:latin typeface="Arial" panose="020B0604020202020204" pitchFamily="34" charset="0"/>
                <a:ea typeface="+mn-ea"/>
                <a:cs typeface="Arial" panose="020B0604020202020204" pitchFamily="34" charset="0"/>
              </a:rPr>
              <a:t>Solicite entrenamiento de UC IPM en línea Gratis : </a:t>
            </a:r>
            <a:r>
              <a:rPr kumimoji="0" lang="es-MX"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www.ipm.ucdavis.edu/training/school-and-child-care-ipm.html</a:t>
            </a:r>
            <a:r>
              <a:rPr kumimoji="0" lang="es-MX"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s-MX" sz="20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a:endParaRPr>
          </a:p>
        </p:txBody>
      </p:sp>
      <p:pic>
        <p:nvPicPr>
          <p:cNvPr id="5" name="Picture 4" descr="A picture containing outdoor, person, ground, person&#10;&#10;Description automatically generated">
            <a:extLst>
              <a:ext uri="{FF2B5EF4-FFF2-40B4-BE49-F238E27FC236}">
                <a16:creationId xmlns:a16="http://schemas.microsoft.com/office/drawing/2014/main" id="{57D5CF2D-7934-4A42-BE51-288FF245E558}"/>
              </a:ext>
            </a:extLst>
          </p:cNvPr>
          <p:cNvPicPr>
            <a:picLocks noChangeAspect="1"/>
          </p:cNvPicPr>
          <p:nvPr/>
        </p:nvPicPr>
        <p:blipFill rotWithShape="1">
          <a:blip r:embed="rId6">
            <a:extLst>
              <a:ext uri="{28A0092B-C50C-407E-A947-70E740481C1C}">
                <a14:useLocalDpi xmlns:a14="http://schemas.microsoft.com/office/drawing/2010/main" val="0"/>
              </a:ext>
            </a:extLst>
          </a:blip>
          <a:srcRect l="10740" t="14250" r="16666" b="6898"/>
          <a:stretch/>
        </p:blipFill>
        <p:spPr>
          <a:xfrm>
            <a:off x="6299201" y="1447800"/>
            <a:ext cx="5892799" cy="4267200"/>
          </a:xfrm>
          <a:prstGeom prst="rect">
            <a:avLst/>
          </a:prstGeom>
        </p:spPr>
      </p:pic>
      <p:sp>
        <p:nvSpPr>
          <p:cNvPr id="4" name="Title 1">
            <a:extLst>
              <a:ext uri="{FF2B5EF4-FFF2-40B4-BE49-F238E27FC236}">
                <a16:creationId xmlns:a16="http://schemas.microsoft.com/office/drawing/2014/main" id="{4BFD418F-4B77-6E54-8AC0-2C47CDE3FD66}"/>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MX" sz="2400" dirty="0">
                <a:solidFill>
                  <a:schemeClr val="bg1"/>
                </a:solidFill>
                <a:latin typeface="Arial" panose="020B0604020202020204" pitchFamily="34" charset="0"/>
                <a:cs typeface="Arial" panose="020B0604020202020204" pitchFamily="34" charset="0"/>
              </a:rPr>
              <a:t>MANEJO </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a:t>
            </a:r>
          </a:p>
          <a:p>
            <a:pPr marL="0" marR="0" lvl="0" indent="0" algn="ctr" defTabSz="914400" rtl="0" eaLnBrk="1" fontAlgn="auto" latinLnBrk="0" hangingPunct="1">
              <a:lnSpc>
                <a:spcPct val="90000"/>
              </a:lnSpc>
              <a:spcBef>
                <a:spcPct val="0"/>
              </a:spcBef>
              <a:spcAft>
                <a:spcPts val="0"/>
              </a:spcAft>
              <a:buClrTx/>
              <a:buSzTx/>
              <a:buFontTx/>
              <a:buNone/>
              <a:tabLst/>
              <a:defRPr/>
            </a:pPr>
            <a:r>
              <a:rPr lang="es-ES" sz="2800" dirty="0">
                <a:solidFill>
                  <a:schemeClr val="bg1"/>
                </a:solidFill>
                <a:latin typeface="Arial" panose="020B0604020202020204" pitchFamily="34" charset="0"/>
                <a:cs typeface="Arial" panose="020B0604020202020204" pitchFamily="34" charset="0"/>
              </a:rPr>
              <a:t>Contratación de un profesional en manejo de plagas </a:t>
            </a:r>
            <a:r>
              <a:rPr lang="en-US" sz="2800" dirty="0">
                <a:solidFill>
                  <a:schemeClr val="bg1"/>
                </a:solidFill>
                <a:latin typeface="Arial" panose="020B0604020202020204" pitchFamily="34" charset="0"/>
                <a:cs typeface="Arial" panose="020B0604020202020204" pitchFamily="34" charset="0"/>
              </a:rPr>
              <a:t>(PMP)</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26804230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3362" y="1828800"/>
            <a:ext cx="6934200" cy="3962400"/>
          </a:xfrm>
        </p:spPr>
        <p:txBody>
          <a:bodyPr vert="horz" lIns="91440" tIns="45720" rIns="91440" bIns="45720" rtlCol="0" anchor="t">
            <a:normAutofit/>
          </a:bodyPr>
          <a:lstStyle/>
          <a:p>
            <a:pPr marL="0" indent="0">
              <a:buFont typeface="Arial" panose="020B0604020202020204" pitchFamily="34" charset="0"/>
              <a:buNone/>
            </a:pPr>
            <a:r>
              <a:rPr lang="es-MX" sz="2400" b="1" dirty="0"/>
              <a:t>Ejemplos de programas de certificación por 3</a:t>
            </a:r>
            <a:r>
              <a:rPr lang="es-MX" sz="2400" b="1" baseline="30000" dirty="0"/>
              <a:t>era</a:t>
            </a:r>
            <a:r>
              <a:rPr lang="es-MX" sz="2400" b="1" dirty="0"/>
              <a:t> parte</a:t>
            </a:r>
            <a:r>
              <a:rPr lang="en-US" sz="2400" b="1" dirty="0"/>
              <a:t>:</a:t>
            </a:r>
          </a:p>
          <a:p>
            <a:pPr>
              <a:lnSpc>
                <a:spcPct val="150000"/>
              </a:lnSpc>
            </a:pPr>
            <a:r>
              <a:rPr lang="en-US" sz="2000" dirty="0" err="1"/>
              <a:t>EcoWise</a:t>
            </a:r>
            <a:r>
              <a:rPr lang="en-US" sz="2000" dirty="0"/>
              <a:t>: </a:t>
            </a:r>
            <a:r>
              <a:rPr lang="en-US" sz="2000" dirty="0">
                <a:solidFill>
                  <a:srgbClr val="009999"/>
                </a:solidFill>
                <a:hlinkClick r:id="rId4">
                  <a:extLst>
                    <a:ext uri="{A12FA001-AC4F-418D-AE19-62706E023703}">
                      <ahyp:hlinkClr xmlns:ahyp="http://schemas.microsoft.com/office/drawing/2018/hyperlinkcolor" val="tx"/>
                    </a:ext>
                  </a:extLst>
                </a:hlinkClick>
              </a:rPr>
              <a:t>https://www.ecowisecertified.com/ecowise_find.html</a:t>
            </a:r>
            <a:r>
              <a:rPr lang="en-US" sz="2000" dirty="0">
                <a:solidFill>
                  <a:srgbClr val="009999"/>
                </a:solidFill>
              </a:rPr>
              <a:t> </a:t>
            </a:r>
          </a:p>
          <a:p>
            <a:pPr>
              <a:lnSpc>
                <a:spcPct val="150000"/>
              </a:lnSpc>
            </a:pPr>
            <a:r>
              <a:rPr lang="en-US" sz="2000" dirty="0" err="1"/>
              <a:t>GreenPro</a:t>
            </a:r>
            <a:r>
              <a:rPr lang="en-US" sz="2000" dirty="0"/>
              <a:t>: </a:t>
            </a:r>
            <a:r>
              <a:rPr lang="en-US" sz="2000" dirty="0">
                <a:solidFill>
                  <a:srgbClr val="009999"/>
                </a:solidFill>
                <a:hlinkClick r:id="rId5">
                  <a:extLst>
                    <a:ext uri="{A12FA001-AC4F-418D-AE19-62706E023703}">
                      <ahyp:hlinkClr xmlns:ahyp="http://schemas.microsoft.com/office/drawing/2018/hyperlinkcolor" val="tx"/>
                    </a:ext>
                  </a:extLst>
                </a:hlinkClick>
              </a:rPr>
              <a:t>https://www.qualitypro.org/certified-services/greenpro/</a:t>
            </a:r>
            <a:r>
              <a:rPr lang="en-US" sz="2000" dirty="0">
                <a:solidFill>
                  <a:srgbClr val="009999"/>
                </a:solidFill>
              </a:rPr>
              <a:t> </a:t>
            </a:r>
            <a:endParaRPr lang="en-US" sz="2000" dirty="0"/>
          </a:p>
          <a:p>
            <a:pPr>
              <a:lnSpc>
                <a:spcPct val="150000"/>
              </a:lnSpc>
            </a:pPr>
            <a:r>
              <a:rPr lang="en-US" sz="2000" dirty="0" err="1"/>
              <a:t>GreenShield</a:t>
            </a:r>
            <a:r>
              <a:rPr lang="en-US" sz="2000" dirty="0"/>
              <a:t>: </a:t>
            </a:r>
            <a:r>
              <a:rPr lang="en-US" sz="2000" dirty="0">
                <a:solidFill>
                  <a:srgbClr val="009999"/>
                </a:solidFill>
                <a:hlinkClick r:id="rId6">
                  <a:extLst>
                    <a:ext uri="{A12FA001-AC4F-418D-AE19-62706E023703}">
                      <ahyp:hlinkClr xmlns:ahyp="http://schemas.microsoft.com/office/drawing/2018/hyperlinkcolor" val="tx"/>
                    </a:ext>
                  </a:extLst>
                </a:hlinkClick>
              </a:rPr>
              <a:t>https://greenshieldcertified.org/</a:t>
            </a:r>
            <a:r>
              <a:rPr lang="en-US" sz="2000" dirty="0">
                <a:solidFill>
                  <a:srgbClr val="009999"/>
                </a:solidFill>
              </a:rPr>
              <a:t> </a:t>
            </a:r>
          </a:p>
          <a:p>
            <a:pPr>
              <a:lnSpc>
                <a:spcPct val="150000"/>
              </a:lnSpc>
            </a:pPr>
            <a:endParaRPr lang="en-US" sz="2000" dirty="0">
              <a:solidFill>
                <a:srgbClr val="009999"/>
              </a:solidFill>
            </a:endParaRPr>
          </a:p>
        </p:txBody>
      </p:sp>
      <p:pic>
        <p:nvPicPr>
          <p:cNvPr id="6" name="Picture 5">
            <a:extLst>
              <a:ext uri="{FF2B5EF4-FFF2-40B4-BE49-F238E27FC236}">
                <a16:creationId xmlns:a16="http://schemas.microsoft.com/office/drawing/2014/main" id="{AD69C4F5-40F9-4550-B909-12B5561E1935}"/>
              </a:ext>
            </a:extLst>
          </p:cNvPr>
          <p:cNvPicPr>
            <a:picLocks noChangeAspect="1"/>
          </p:cNvPicPr>
          <p:nvPr/>
        </p:nvPicPr>
        <p:blipFill>
          <a:blip r:embed="rId7"/>
          <a:stretch>
            <a:fillRect/>
          </a:stretch>
        </p:blipFill>
        <p:spPr>
          <a:xfrm>
            <a:off x="8229600" y="4191000"/>
            <a:ext cx="2772966" cy="12954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052FBE1B-C1C1-4E8A-9641-26B4085A7F80}"/>
              </a:ext>
            </a:extLst>
          </p:cNvPr>
          <p:cNvPicPr>
            <a:picLocks noChangeAspect="1"/>
          </p:cNvPicPr>
          <p:nvPr/>
        </p:nvPicPr>
        <p:blipFill rotWithShape="1">
          <a:blip r:embed="rId8">
            <a:extLst>
              <a:ext uri="{28A0092B-C50C-407E-A947-70E740481C1C}">
                <a14:useLocalDpi xmlns:a14="http://schemas.microsoft.com/office/drawing/2010/main" val="0"/>
              </a:ext>
            </a:extLst>
          </a:blip>
          <a:srcRect r="82966"/>
          <a:stretch/>
        </p:blipFill>
        <p:spPr>
          <a:xfrm>
            <a:off x="7696200" y="1859756"/>
            <a:ext cx="1658123" cy="1823117"/>
          </a:xfrm>
          <a:prstGeom prst="rect">
            <a:avLst/>
          </a:prstGeom>
        </p:spPr>
      </p:pic>
      <p:pic>
        <p:nvPicPr>
          <p:cNvPr id="10" name="Picture 9">
            <a:extLst>
              <a:ext uri="{FF2B5EF4-FFF2-40B4-BE49-F238E27FC236}">
                <a16:creationId xmlns:a16="http://schemas.microsoft.com/office/drawing/2014/main" id="{3D4082CC-4C84-41C6-882F-47CB8F96C764}"/>
              </a:ext>
            </a:extLst>
          </p:cNvPr>
          <p:cNvPicPr>
            <a:picLocks noChangeAspect="1"/>
          </p:cNvPicPr>
          <p:nvPr/>
        </p:nvPicPr>
        <p:blipFill>
          <a:blip r:embed="rId9"/>
          <a:stretch>
            <a:fillRect/>
          </a:stretch>
        </p:blipFill>
        <p:spPr>
          <a:xfrm>
            <a:off x="10058400" y="1600200"/>
            <a:ext cx="1625604" cy="2084108"/>
          </a:xfrm>
          <a:prstGeom prst="rect">
            <a:avLst/>
          </a:prstGeom>
        </p:spPr>
      </p:pic>
      <p:sp>
        <p:nvSpPr>
          <p:cNvPr id="4" name="Title 1">
            <a:extLst>
              <a:ext uri="{FF2B5EF4-FFF2-40B4-BE49-F238E27FC236}">
                <a16:creationId xmlns:a16="http://schemas.microsoft.com/office/drawing/2014/main" id="{3072C696-FAF6-896F-7E27-EAD68832B6A9}"/>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MX" sz="2400" dirty="0">
                <a:solidFill>
                  <a:schemeClr val="bg1"/>
                </a:solidFill>
                <a:latin typeface="Arial" panose="020B0604020202020204" pitchFamily="34" charset="0"/>
                <a:cs typeface="Arial" panose="020B0604020202020204" pitchFamily="34" charset="0"/>
              </a:rPr>
              <a:t>MANEJO </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a:t>
            </a:r>
          </a:p>
          <a:p>
            <a:pPr marL="0" marR="0" lvl="0" indent="0" algn="ctr" defTabSz="914400" rtl="0" eaLnBrk="1" fontAlgn="auto" latinLnBrk="0" hangingPunct="1">
              <a:lnSpc>
                <a:spcPct val="90000"/>
              </a:lnSpc>
              <a:spcBef>
                <a:spcPct val="0"/>
              </a:spcBef>
              <a:spcAft>
                <a:spcPts val="0"/>
              </a:spcAft>
              <a:buClrTx/>
              <a:buSzTx/>
              <a:buFontTx/>
              <a:buNone/>
              <a:tabLst/>
              <a:defRPr/>
            </a:pPr>
            <a:r>
              <a:rPr lang="es-MX" sz="3600" dirty="0">
                <a:solidFill>
                  <a:schemeClr val="bg1"/>
                </a:solidFill>
                <a:latin typeface="Arial" panose="020B0604020202020204" pitchFamily="34" charset="0"/>
                <a:cs typeface="Arial" panose="020B0604020202020204" pitchFamily="34" charset="0"/>
              </a:rPr>
              <a:t>Contratando a un PMP</a:t>
            </a:r>
            <a:endParaRPr kumimoji="0" lang="es-MX" sz="3600" b="0" i="0" u="none" strike="noStrike" kern="1200" cap="none" spc="0" normalizeH="0" baseline="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13422928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209799"/>
            <a:ext cx="5715000" cy="3993667"/>
          </a:xfrm>
        </p:spPr>
        <p:txBody>
          <a:bodyPr vert="horz" lIns="91440" tIns="45720" rIns="91440" bIns="45720" rtlCol="0" anchor="t">
            <a:normAutofit/>
          </a:bodyPr>
          <a:lstStyle/>
          <a:p>
            <a:pPr marL="0" indent="0">
              <a:buNone/>
            </a:pPr>
            <a:r>
              <a:rPr lang="en-US" sz="2400" dirty="0">
                <a:latin typeface="Arial"/>
                <a:cs typeface="Arial"/>
              </a:rPr>
              <a:t>Getting Rid of Mice and Rats in Your Child Care Center</a:t>
            </a:r>
          </a:p>
          <a:p>
            <a:pPr marL="0" indent="0">
              <a:buNone/>
            </a:pPr>
            <a:r>
              <a:rPr lang="en-US" sz="2400" dirty="0">
                <a:solidFill>
                  <a:srgbClr val="009999"/>
                </a:solidFill>
                <a:latin typeface="Arial"/>
                <a:cs typeface="Arial"/>
                <a:hlinkClick r:id="rId3">
                  <a:extLst>
                    <a:ext uri="{A12FA001-AC4F-418D-AE19-62706E023703}">
                      <ahyp:hlinkClr xmlns:ahyp="http://schemas.microsoft.com/office/drawing/2018/hyperlinkcolor" val="tx"/>
                    </a:ext>
                  </a:extLst>
                </a:hlinkClick>
              </a:rPr>
              <a:t>https://youtu.be/YybRGNEObX0</a:t>
            </a:r>
            <a:endParaRPr lang="en-US" sz="2400" dirty="0">
              <a:solidFill>
                <a:srgbClr val="009999"/>
              </a:solidFill>
              <a:latin typeface="Arial"/>
              <a:cs typeface="Arial"/>
            </a:endParaRPr>
          </a:p>
          <a:p>
            <a:pPr marL="0" indent="0">
              <a:buNone/>
            </a:pPr>
            <a:endParaRPr lang="en-US" sz="2400" dirty="0">
              <a:latin typeface="Arial"/>
              <a:cs typeface="Arial"/>
            </a:endParaRPr>
          </a:p>
          <a:p>
            <a:pPr marL="0" indent="0">
              <a:buNone/>
            </a:pPr>
            <a:r>
              <a:rPr lang="en-US" sz="2400" dirty="0" err="1">
                <a:latin typeface="Arial"/>
                <a:cs typeface="Arial"/>
              </a:rPr>
              <a:t>Cómo</a:t>
            </a:r>
            <a:r>
              <a:rPr lang="en-US" sz="2400" dirty="0">
                <a:latin typeface="Arial"/>
                <a:cs typeface="Arial"/>
              </a:rPr>
              <a:t> </a:t>
            </a:r>
            <a:r>
              <a:rPr lang="en-US" sz="2400" dirty="0" err="1">
                <a:latin typeface="Arial"/>
                <a:cs typeface="Arial"/>
              </a:rPr>
              <a:t>deshacerse</a:t>
            </a:r>
            <a:r>
              <a:rPr lang="en-US" sz="2400" dirty="0">
                <a:latin typeface="Arial"/>
                <a:cs typeface="Arial"/>
              </a:rPr>
              <a:t> de </a:t>
            </a:r>
            <a:r>
              <a:rPr lang="en-US" sz="2400" dirty="0" err="1">
                <a:latin typeface="Arial"/>
                <a:cs typeface="Arial"/>
              </a:rPr>
              <a:t>los</a:t>
            </a:r>
            <a:r>
              <a:rPr lang="en-US" sz="2400" dirty="0">
                <a:latin typeface="Arial"/>
                <a:cs typeface="Arial"/>
              </a:rPr>
              <a:t> </a:t>
            </a:r>
            <a:r>
              <a:rPr lang="en-US" sz="2400" dirty="0" err="1">
                <a:latin typeface="Arial"/>
                <a:cs typeface="Arial"/>
              </a:rPr>
              <a:t>ratones</a:t>
            </a:r>
            <a:r>
              <a:rPr lang="en-US" sz="2400" dirty="0">
                <a:latin typeface="Arial"/>
                <a:cs typeface="Arial"/>
              </a:rPr>
              <a:t> y las </a:t>
            </a:r>
            <a:r>
              <a:rPr lang="en-US" sz="2400" dirty="0" err="1">
                <a:latin typeface="Arial"/>
                <a:cs typeface="Arial"/>
              </a:rPr>
              <a:t>ratas</a:t>
            </a:r>
            <a:r>
              <a:rPr lang="en-US" sz="2400" dirty="0">
                <a:latin typeface="Arial"/>
                <a:cs typeface="Arial"/>
              </a:rPr>
              <a:t> </a:t>
            </a:r>
            <a:r>
              <a:rPr lang="en-US" sz="2400" dirty="0" err="1">
                <a:latin typeface="Arial"/>
                <a:cs typeface="Arial"/>
              </a:rPr>
              <a:t>en</a:t>
            </a:r>
            <a:r>
              <a:rPr lang="en-US" sz="2400" dirty="0">
                <a:latin typeface="Arial"/>
                <a:cs typeface="Arial"/>
              </a:rPr>
              <a:t> </a:t>
            </a:r>
            <a:r>
              <a:rPr lang="en-US" sz="2400" dirty="0" err="1">
                <a:latin typeface="Arial"/>
                <a:cs typeface="Arial"/>
              </a:rPr>
              <a:t>su</a:t>
            </a:r>
            <a:r>
              <a:rPr lang="en-US" sz="2400" dirty="0">
                <a:latin typeface="Arial"/>
                <a:cs typeface="Arial"/>
              </a:rPr>
              <a:t> </a:t>
            </a:r>
            <a:r>
              <a:rPr lang="en-US" sz="2400" dirty="0" err="1">
                <a:latin typeface="Arial"/>
                <a:cs typeface="Arial"/>
              </a:rPr>
              <a:t>centro</a:t>
            </a:r>
            <a:r>
              <a:rPr lang="en-US" sz="2400" dirty="0">
                <a:latin typeface="Arial"/>
                <a:cs typeface="Arial"/>
              </a:rPr>
              <a:t> de </a:t>
            </a:r>
            <a:r>
              <a:rPr lang="en-US" sz="2400" dirty="0" err="1">
                <a:latin typeface="Arial"/>
                <a:cs typeface="Arial"/>
              </a:rPr>
              <a:t>cuidado</a:t>
            </a:r>
            <a:r>
              <a:rPr lang="en-US" sz="2400" dirty="0">
                <a:latin typeface="Arial"/>
                <a:cs typeface="Arial"/>
              </a:rPr>
              <a:t> </a:t>
            </a:r>
            <a:r>
              <a:rPr lang="en-US" sz="2400" dirty="0" err="1">
                <a:latin typeface="Arial"/>
                <a:cs typeface="Arial"/>
              </a:rPr>
              <a:t>infantil</a:t>
            </a:r>
            <a:endParaRPr lang="en-US" sz="2400" dirty="0"/>
          </a:p>
          <a:p>
            <a:pPr marL="0" indent="0">
              <a:buNone/>
            </a:pPr>
            <a:r>
              <a:rPr lang="en-US" sz="2400" dirty="0">
                <a:solidFill>
                  <a:srgbClr val="009999"/>
                </a:solidFill>
                <a:latin typeface="Arial"/>
                <a:cs typeface="Arial"/>
                <a:hlinkClick r:id="rId4">
                  <a:extLst>
                    <a:ext uri="{A12FA001-AC4F-418D-AE19-62706E023703}">
                      <ahyp:hlinkClr xmlns:ahyp="http://schemas.microsoft.com/office/drawing/2018/hyperlinkcolor" val="tx"/>
                    </a:ext>
                  </a:extLst>
                </a:hlinkClick>
              </a:rPr>
              <a:t>https://youtu.be/shf_7KsdT2E</a:t>
            </a:r>
            <a:endParaRPr lang="en-US" dirty="0">
              <a:solidFill>
                <a:srgbClr val="009999"/>
              </a:solidFill>
              <a:latin typeface="Arial"/>
              <a:cs typeface="Arial"/>
            </a:endParaRPr>
          </a:p>
        </p:txBody>
      </p:sp>
      <p:pic>
        <p:nvPicPr>
          <p:cNvPr id="6" name="Picture 6">
            <a:extLst>
              <a:ext uri="{FF2B5EF4-FFF2-40B4-BE49-F238E27FC236}">
                <a16:creationId xmlns:a16="http://schemas.microsoft.com/office/drawing/2014/main" id="{EC307DBC-454F-E054-3A9F-6365FAAF2666}"/>
              </a:ext>
            </a:extLst>
          </p:cNvPr>
          <p:cNvPicPr>
            <a:picLocks noChangeAspect="1"/>
          </p:cNvPicPr>
          <p:nvPr/>
        </p:nvPicPr>
        <p:blipFill>
          <a:blip r:embed="rId5"/>
          <a:stretch>
            <a:fillRect/>
          </a:stretch>
        </p:blipFill>
        <p:spPr>
          <a:xfrm>
            <a:off x="6339477" y="2057400"/>
            <a:ext cx="5852523" cy="3276600"/>
          </a:xfrm>
          <a:prstGeom prst="rect">
            <a:avLst/>
          </a:prstGeom>
        </p:spPr>
      </p:pic>
      <p:sp>
        <p:nvSpPr>
          <p:cNvPr id="5" name="Title 1">
            <a:extLst>
              <a:ext uri="{FF2B5EF4-FFF2-40B4-BE49-F238E27FC236}">
                <a16:creationId xmlns:a16="http://schemas.microsoft.com/office/drawing/2014/main" id="{A0BEC363-FE17-5C3D-8332-1F0848DB679F}"/>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2400" dirty="0">
                <a:solidFill>
                  <a:schemeClr val="bg1"/>
                </a:solidFill>
                <a:latin typeface="Arial" panose="020B0604020202020204" pitchFamily="34" charset="0"/>
                <a:cs typeface="Arial" panose="020B0604020202020204" pitchFamily="34" charset="0"/>
              </a:rPr>
              <a:t>VIDEOS:</a:t>
            </a:r>
          </a:p>
          <a:p>
            <a:pPr algn="ctr"/>
            <a:r>
              <a:rPr lang="es-ES" sz="2800" dirty="0">
                <a:solidFill>
                  <a:schemeClr val="bg1"/>
                </a:solidFill>
                <a:latin typeface="Arial" panose="020B0604020202020204" pitchFamily="34" charset="0"/>
                <a:cs typeface="Arial" panose="020B0604020202020204" pitchFamily="34" charset="0"/>
              </a:rPr>
              <a:t>Mantener las plagas fuera de su centro de cuidado infantil</a:t>
            </a:r>
            <a:endParaRPr lang="en-US" sz="3200"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314098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idx="1"/>
          </p:nvPr>
        </p:nvSpPr>
        <p:spPr>
          <a:xfrm>
            <a:off x="609600" y="1905000"/>
            <a:ext cx="11362660" cy="4137026"/>
          </a:xfrm>
        </p:spPr>
        <p:txBody>
          <a:bodyPr vert="horz" lIns="91440" tIns="45720" rIns="91440" bIns="45720" rtlCol="0" anchor="t">
            <a:noAutofit/>
          </a:bodyPr>
          <a:lstStyle/>
          <a:p>
            <a:pPr marL="422910" indent="-422910">
              <a:lnSpc>
                <a:spcPct val="100000"/>
              </a:lnSpc>
              <a:spcBef>
                <a:spcPts val="0"/>
              </a:spcBef>
              <a:spcAft>
                <a:spcPts val="1800"/>
              </a:spcAft>
              <a:buFont typeface="+mj-lt"/>
              <a:buAutoNum type="arabicPeriod"/>
              <a:defRPr/>
            </a:pPr>
            <a:r>
              <a:rPr lang="es-MX" sz="3200" dirty="0">
                <a:latin typeface="Arial"/>
                <a:cs typeface="Arial"/>
              </a:rPr>
              <a:t>Los roedores como plagas</a:t>
            </a:r>
          </a:p>
          <a:p>
            <a:pPr marL="422910" indent="-422910">
              <a:lnSpc>
                <a:spcPct val="100000"/>
              </a:lnSpc>
              <a:spcBef>
                <a:spcPts val="0"/>
              </a:spcBef>
              <a:spcAft>
                <a:spcPts val="1800"/>
              </a:spcAft>
              <a:buFont typeface="+mj-lt"/>
              <a:buAutoNum type="arabicPeriod"/>
              <a:defRPr/>
            </a:pPr>
            <a:r>
              <a:rPr lang="es-MX" sz="3200" dirty="0">
                <a:latin typeface="Arial"/>
                <a:cs typeface="Arial"/>
              </a:rPr>
              <a:t>La Ley de Escuelas Saludables y el manejo integrado de plagas</a:t>
            </a:r>
          </a:p>
          <a:p>
            <a:pPr marL="422910" indent="-422910">
              <a:lnSpc>
                <a:spcPct val="100000"/>
              </a:lnSpc>
              <a:spcBef>
                <a:spcPts val="0"/>
              </a:spcBef>
              <a:spcAft>
                <a:spcPts val="1800"/>
              </a:spcAft>
              <a:buFont typeface="+mj-lt"/>
              <a:buAutoNum type="arabicPeriod"/>
              <a:defRPr/>
            </a:pPr>
            <a:r>
              <a:rPr lang="es-MX" sz="3200" dirty="0">
                <a:latin typeface="Arial"/>
                <a:cs typeface="Arial"/>
              </a:rPr>
              <a:t>El manejo integrado de plagas</a:t>
            </a:r>
            <a:r>
              <a:rPr lang="es-MX" sz="3200" dirty="0">
                <a:latin typeface="Arial"/>
                <a:cs typeface="Calibri"/>
              </a:rPr>
              <a:t>(IPM) para roedores</a:t>
            </a:r>
            <a:endParaRPr lang="es-MX" sz="3200" dirty="0">
              <a:cs typeface="Calibri"/>
            </a:endParaRPr>
          </a:p>
        </p:txBody>
      </p:sp>
      <p:sp>
        <p:nvSpPr>
          <p:cNvPr id="3" name="Title 1">
            <a:extLst>
              <a:ext uri="{FF2B5EF4-FFF2-40B4-BE49-F238E27FC236}">
                <a16:creationId xmlns:a16="http://schemas.microsoft.com/office/drawing/2014/main" id="{69B2CDFB-9C64-D184-86D9-B52814E2567E}"/>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dirty="0">
                <a:solidFill>
                  <a:schemeClr val="bg1"/>
                </a:solidFill>
                <a:latin typeface="Arial" panose="020B0604020202020204" pitchFamily="34" charset="0"/>
                <a:cs typeface="Arial" panose="020B0604020202020204" pitchFamily="34" charset="0"/>
              </a:rPr>
              <a:t>Agenda</a:t>
            </a:r>
          </a:p>
        </p:txBody>
      </p:sp>
    </p:spTree>
    <p:custDataLst>
      <p:tags r:id="rId1"/>
    </p:custDataLst>
    <p:extLst>
      <p:ext uri="{BB962C8B-B14F-4D97-AF65-F5344CB8AC3E}">
        <p14:creationId xmlns:p14="http://schemas.microsoft.com/office/powerpoint/2010/main" val="2942850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524000"/>
            <a:ext cx="10515600" cy="1143000"/>
          </a:xfrm>
        </p:spPr>
        <p:txBody>
          <a:bodyPr/>
          <a:lstStyle/>
          <a:p>
            <a:pPr marL="0" indent="0">
              <a:buNone/>
            </a:pPr>
            <a:r>
              <a:rPr lang="es-ES" dirty="0"/>
              <a:t>Una plaga puede describirse como cualquier organismo vivo que causa daño o malestar, o transmite o produce enfermedades.</a:t>
            </a:r>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514600"/>
            <a:ext cx="7543799" cy="419211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F6D928D5-DE80-1D0B-5D88-70438D3AC9C5}"/>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s-MX" sz="3600" dirty="0">
                <a:solidFill>
                  <a:schemeClr val="bg1"/>
                </a:solidFill>
                <a:latin typeface="Arial" panose="020B0604020202020204" pitchFamily="34" charset="0"/>
                <a:cs typeface="Arial" panose="020B0604020202020204" pitchFamily="34" charset="0"/>
              </a:rPr>
              <a:t>¿Qué es una plaga?</a:t>
            </a:r>
          </a:p>
        </p:txBody>
      </p:sp>
      <p:sp>
        <p:nvSpPr>
          <p:cNvPr id="2" name="Oval 1">
            <a:extLst>
              <a:ext uri="{FF2B5EF4-FFF2-40B4-BE49-F238E27FC236}">
                <a16:creationId xmlns:a16="http://schemas.microsoft.com/office/drawing/2014/main" id="{446F223F-2CC2-DD4D-3F0C-00AF7990F9F3}"/>
              </a:ext>
            </a:extLst>
          </p:cNvPr>
          <p:cNvSpPr/>
          <p:nvPr/>
        </p:nvSpPr>
        <p:spPr>
          <a:xfrm>
            <a:off x="5219699" y="3198337"/>
            <a:ext cx="1409701" cy="13392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5172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591183-AEA4-8834-E8BE-8A80EDA537EB}"/>
              </a:ext>
            </a:extLst>
          </p:cNvPr>
          <p:cNvPicPr>
            <a:picLocks noChangeAspect="1"/>
          </p:cNvPicPr>
          <p:nvPr/>
        </p:nvPicPr>
        <p:blipFill>
          <a:blip r:embed="rId4"/>
          <a:stretch>
            <a:fillRect/>
          </a:stretch>
        </p:blipFill>
        <p:spPr>
          <a:xfrm>
            <a:off x="2733715" y="1190312"/>
            <a:ext cx="5325218" cy="4477375"/>
          </a:xfrm>
          <a:prstGeom prst="rect">
            <a:avLst/>
          </a:prstGeom>
        </p:spPr>
      </p:pic>
      <p:sp>
        <p:nvSpPr>
          <p:cNvPr id="2" name="Title 1"/>
          <p:cNvSpPr>
            <a:spLocks noGrp="1"/>
          </p:cNvSpPr>
          <p:nvPr>
            <p:ph type="title" idx="4294967295"/>
          </p:nvPr>
        </p:nvSpPr>
        <p:spPr>
          <a:xfrm>
            <a:off x="914400" y="152400"/>
            <a:ext cx="11277600" cy="1143000"/>
          </a:xfrm>
          <a:prstGeom prst="rect">
            <a:avLst/>
          </a:prstGeom>
        </p:spPr>
        <p:txBody>
          <a:bodyPr>
            <a:noAutofit/>
          </a:bodyPr>
          <a:lstStyle/>
          <a:p>
            <a:pPr algn="ctr">
              <a:defRPr/>
            </a:pPr>
            <a:r>
              <a:rPr lang="es-ES" sz="2800" dirty="0">
                <a:solidFill>
                  <a:schemeClr val="bg1"/>
                </a:solidFill>
                <a:latin typeface="Arial"/>
                <a:ea typeface="Cambria"/>
                <a:cs typeface="Arial"/>
              </a:rPr>
              <a:t>¿Cuáles son las plagas </a:t>
            </a:r>
            <a:r>
              <a:rPr lang="es-ES" sz="2800" b="1" dirty="0">
                <a:latin typeface="Arial"/>
                <a:ea typeface="Cambria"/>
                <a:cs typeface="Arial"/>
              </a:rPr>
              <a:t>INTERIORES</a:t>
            </a:r>
            <a:r>
              <a:rPr lang="es-ES" sz="2800" dirty="0">
                <a:solidFill>
                  <a:schemeClr val="bg1"/>
                </a:solidFill>
                <a:latin typeface="Arial"/>
                <a:ea typeface="Cambria"/>
                <a:cs typeface="Arial"/>
              </a:rPr>
              <a:t> más comunes </a:t>
            </a:r>
            <a:br>
              <a:rPr lang="es-ES" sz="2800" dirty="0">
                <a:solidFill>
                  <a:schemeClr val="bg1"/>
                </a:solidFill>
                <a:latin typeface="Arial"/>
                <a:ea typeface="Cambria"/>
                <a:cs typeface="Arial"/>
              </a:rPr>
            </a:br>
            <a:r>
              <a:rPr lang="es-ES" sz="2800" dirty="0">
                <a:solidFill>
                  <a:schemeClr val="bg1"/>
                </a:solidFill>
                <a:latin typeface="Arial"/>
                <a:ea typeface="Cambria"/>
                <a:cs typeface="Arial"/>
              </a:rPr>
              <a:t>en los centros de cuidado infantil de California?</a:t>
            </a:r>
            <a:endParaRPr lang="en-US" sz="2800" dirty="0">
              <a:solidFill>
                <a:schemeClr val="bg1"/>
              </a:solidFill>
              <a:latin typeface="Arial"/>
              <a:ea typeface="Cambria"/>
              <a:cs typeface="Arial"/>
            </a:endParaRPr>
          </a:p>
        </p:txBody>
      </p:sp>
      <p:sp>
        <p:nvSpPr>
          <p:cNvPr id="16389" name="Rectangle 4"/>
          <p:cNvSpPr>
            <a:spLocks noChangeArrowheads="1"/>
          </p:cNvSpPr>
          <p:nvPr/>
        </p:nvSpPr>
        <p:spPr bwMode="auto">
          <a:xfrm>
            <a:off x="1414549" y="5867400"/>
            <a:ext cx="93503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sz="1000" dirty="0">
                <a:latin typeface="News Gothic MT"/>
              </a:rPr>
              <a:t>Bradman, A. , Dobson, C., Leonard, V. &amp; Messenger, B. (2010). </a:t>
            </a:r>
            <a:r>
              <a:rPr lang="en-US" altLang="en-US" sz="1000" i="1" dirty="0">
                <a:latin typeface="News Gothic MT"/>
              </a:rPr>
              <a:t>Pest Management and Pesticide Use in California Child Care Centers, Center for Children’s </a:t>
            </a:r>
            <a:r>
              <a:rPr lang="en-US" altLang="en-US" sz="1000" dirty="0">
                <a:latin typeface="News Gothic MT"/>
              </a:rPr>
              <a:t>Environmental Health Research, School of Public Health, UC Berkeley at apps.cdpr.ca.gov/</a:t>
            </a:r>
            <a:r>
              <a:rPr lang="en-US" altLang="en-US" sz="1000" dirty="0" err="1">
                <a:latin typeface="News Gothic MT"/>
              </a:rPr>
              <a:t>schoolipm</a:t>
            </a:r>
            <a:r>
              <a:rPr lang="en-US" altLang="en-US" sz="1000" dirty="0">
                <a:latin typeface="News Gothic MT"/>
              </a:rPr>
              <a:t>/childcare/pest_mgt_childcare.pdf.</a:t>
            </a:r>
          </a:p>
        </p:txBody>
      </p:sp>
      <p:sp>
        <p:nvSpPr>
          <p:cNvPr id="3" name="Arrow: Right 4">
            <a:extLst>
              <a:ext uri="{FF2B5EF4-FFF2-40B4-BE49-F238E27FC236}">
                <a16:creationId xmlns:a16="http://schemas.microsoft.com/office/drawing/2014/main" id="{DF645409-1204-D8CB-1E28-B5E5B401E990}"/>
              </a:ext>
            </a:extLst>
          </p:cNvPr>
          <p:cNvSpPr/>
          <p:nvPr/>
        </p:nvSpPr>
        <p:spPr>
          <a:xfrm>
            <a:off x="3505200" y="4800600"/>
            <a:ext cx="1143000" cy="457200"/>
          </a:xfrm>
          <a:prstGeom prst="rightArrow">
            <a:avLst/>
          </a:prstGeom>
          <a:solidFill>
            <a:srgbClr val="FF996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55857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14A8CB-CF24-6570-E354-88FA53299922}"/>
              </a:ext>
            </a:extLst>
          </p:cNvPr>
          <p:cNvSpPr txBox="1">
            <a:spLocks/>
          </p:cNvSpPr>
          <p:nvPr/>
        </p:nvSpPr>
        <p:spPr>
          <a:xfrm>
            <a:off x="-12526" y="152401"/>
            <a:ext cx="12204526" cy="1143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defRPr/>
            </a:pPr>
            <a:r>
              <a:rPr lang="es-ES" sz="2800" dirty="0">
                <a:solidFill>
                  <a:schemeClr val="bg1"/>
                </a:solidFill>
                <a:latin typeface="Arial"/>
                <a:ea typeface="Cambria"/>
                <a:cs typeface="Arial"/>
              </a:rPr>
              <a:t>¿Cuáles son las plagas </a:t>
            </a:r>
            <a:r>
              <a:rPr lang="es-ES" sz="2800" b="1" dirty="0">
                <a:latin typeface="Arial"/>
                <a:ea typeface="Cambria"/>
                <a:cs typeface="Arial"/>
              </a:rPr>
              <a:t>EXTERIORES</a:t>
            </a:r>
            <a:r>
              <a:rPr lang="es-ES" sz="2800" dirty="0">
                <a:solidFill>
                  <a:schemeClr val="bg1"/>
                </a:solidFill>
                <a:latin typeface="Arial"/>
                <a:ea typeface="Cambria"/>
                <a:cs typeface="Arial"/>
              </a:rPr>
              <a:t> más comunes </a:t>
            </a:r>
          </a:p>
          <a:p>
            <a:pPr algn="ctr">
              <a:defRPr/>
            </a:pPr>
            <a:r>
              <a:rPr lang="es-ES" sz="2800" dirty="0">
                <a:solidFill>
                  <a:schemeClr val="bg1"/>
                </a:solidFill>
                <a:latin typeface="Arial"/>
                <a:ea typeface="Cambria"/>
                <a:cs typeface="Arial"/>
              </a:rPr>
              <a:t>en los centros de cuidado infantil de California?</a:t>
            </a:r>
            <a:endParaRPr lang="en-US" sz="2800" dirty="0">
              <a:solidFill>
                <a:schemeClr val="bg1"/>
              </a:solidFill>
              <a:latin typeface="Arial"/>
              <a:ea typeface="Cambria"/>
              <a:cs typeface="Arial"/>
            </a:endParaRPr>
          </a:p>
        </p:txBody>
      </p:sp>
      <p:sp>
        <p:nvSpPr>
          <p:cNvPr id="7" name="Rectangle 4">
            <a:extLst>
              <a:ext uri="{FF2B5EF4-FFF2-40B4-BE49-F238E27FC236}">
                <a16:creationId xmlns:a16="http://schemas.microsoft.com/office/drawing/2014/main" id="{7A4B2BF9-2297-B08B-AA27-F2428FA1EF33}"/>
              </a:ext>
            </a:extLst>
          </p:cNvPr>
          <p:cNvSpPr>
            <a:spLocks noChangeArrowheads="1"/>
          </p:cNvSpPr>
          <p:nvPr/>
        </p:nvSpPr>
        <p:spPr bwMode="auto">
          <a:xfrm>
            <a:off x="1371600" y="5848237"/>
            <a:ext cx="93503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sz="1000" dirty="0">
                <a:latin typeface="News Gothic MT"/>
              </a:rPr>
              <a:t>Bradman, A. , Dobson, C., Leonard, V. &amp; Messenger, B. (2010). </a:t>
            </a:r>
            <a:r>
              <a:rPr lang="en-US" altLang="en-US" sz="1000" i="1" dirty="0">
                <a:latin typeface="News Gothic MT"/>
              </a:rPr>
              <a:t>Pest Management and Pesticide Use in California Child Care Centers, Center for Children’s </a:t>
            </a:r>
            <a:r>
              <a:rPr lang="en-US" altLang="en-US" sz="1000" dirty="0">
                <a:latin typeface="News Gothic MT"/>
              </a:rPr>
              <a:t>Environmental Health Research, School of Public Health, UC Berkeley at apps.cdpr.ca.gov/</a:t>
            </a:r>
            <a:r>
              <a:rPr lang="en-US" altLang="en-US" sz="1000" dirty="0" err="1">
                <a:latin typeface="News Gothic MT"/>
              </a:rPr>
              <a:t>schoolipm</a:t>
            </a:r>
            <a:r>
              <a:rPr lang="en-US" altLang="en-US" sz="1000" dirty="0">
                <a:latin typeface="News Gothic MT"/>
              </a:rPr>
              <a:t>/childcare/pest_mgt_childcare.pdf.</a:t>
            </a:r>
          </a:p>
        </p:txBody>
      </p:sp>
      <p:pic>
        <p:nvPicPr>
          <p:cNvPr id="2" name="Picture 1">
            <a:extLst>
              <a:ext uri="{FF2B5EF4-FFF2-40B4-BE49-F238E27FC236}">
                <a16:creationId xmlns:a16="http://schemas.microsoft.com/office/drawing/2014/main" id="{D2F51367-7ED4-0B0E-BAE4-8FC296B1F217}"/>
              </a:ext>
            </a:extLst>
          </p:cNvPr>
          <p:cNvPicPr>
            <a:picLocks noChangeAspect="1"/>
          </p:cNvPicPr>
          <p:nvPr/>
        </p:nvPicPr>
        <p:blipFill>
          <a:blip r:embed="rId4"/>
          <a:stretch>
            <a:fillRect/>
          </a:stretch>
        </p:blipFill>
        <p:spPr>
          <a:xfrm>
            <a:off x="3048000" y="1240276"/>
            <a:ext cx="5715000" cy="4377447"/>
          </a:xfrm>
          <a:prstGeom prst="rect">
            <a:avLst/>
          </a:prstGeom>
        </p:spPr>
      </p:pic>
      <p:sp>
        <p:nvSpPr>
          <p:cNvPr id="4" name="Arrow: Right 4">
            <a:extLst>
              <a:ext uri="{FF2B5EF4-FFF2-40B4-BE49-F238E27FC236}">
                <a16:creationId xmlns:a16="http://schemas.microsoft.com/office/drawing/2014/main" id="{24A57009-9FCA-01F4-589A-A818786881A7}"/>
              </a:ext>
            </a:extLst>
          </p:cNvPr>
          <p:cNvSpPr/>
          <p:nvPr/>
        </p:nvSpPr>
        <p:spPr>
          <a:xfrm>
            <a:off x="3962400" y="2865237"/>
            <a:ext cx="1143000" cy="457200"/>
          </a:xfrm>
          <a:prstGeom prst="rightArrow">
            <a:avLst/>
          </a:prstGeom>
          <a:solidFill>
            <a:srgbClr val="FF996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83615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E7900EA-7238-4CB6-DFCD-6A004608BDD0}"/>
              </a:ext>
            </a:extLst>
          </p:cNvPr>
          <p:cNvCxnSpPr>
            <a:cxnSpLocks/>
          </p:cNvCxnSpPr>
          <p:nvPr/>
        </p:nvCxnSpPr>
        <p:spPr>
          <a:xfrm flipH="1">
            <a:off x="2362200" y="4072003"/>
            <a:ext cx="5943600" cy="0"/>
          </a:xfrm>
          <a:prstGeom prst="line">
            <a:avLst/>
          </a:prstGeom>
        </p:spPr>
        <p:style>
          <a:lnRef idx="2">
            <a:schemeClr val="dk1"/>
          </a:lnRef>
          <a:fillRef idx="0">
            <a:schemeClr val="dk1"/>
          </a:fillRef>
          <a:effectRef idx="1">
            <a:schemeClr val="dk1"/>
          </a:effectRef>
          <a:fontRef idx="minor">
            <a:schemeClr val="tx1"/>
          </a:fontRef>
        </p:style>
      </p:cxnSp>
      <p:cxnSp>
        <p:nvCxnSpPr>
          <p:cNvPr id="5" name="Straight Connector 4">
            <a:extLst>
              <a:ext uri="{FF2B5EF4-FFF2-40B4-BE49-F238E27FC236}">
                <a16:creationId xmlns:a16="http://schemas.microsoft.com/office/drawing/2014/main" id="{092680E1-3D8C-4BF6-434D-EA2A685692C2}"/>
              </a:ext>
            </a:extLst>
          </p:cNvPr>
          <p:cNvCxnSpPr>
            <a:cxnSpLocks/>
          </p:cNvCxnSpPr>
          <p:nvPr/>
        </p:nvCxnSpPr>
        <p:spPr>
          <a:xfrm flipH="1">
            <a:off x="2362200" y="1905000"/>
            <a:ext cx="7620000" cy="0"/>
          </a:xfrm>
          <a:prstGeom prst="line">
            <a:avLst/>
          </a:prstGeom>
        </p:spPr>
        <p:style>
          <a:lnRef idx="2">
            <a:schemeClr val="dk1"/>
          </a:lnRef>
          <a:fillRef idx="0">
            <a:schemeClr val="dk1"/>
          </a:fillRef>
          <a:effectRef idx="1">
            <a:schemeClr val="dk1"/>
          </a:effectRef>
          <a:fontRef idx="minor">
            <a:schemeClr val="tx1"/>
          </a:fontRef>
        </p:style>
      </p:cxnSp>
      <p:sp>
        <p:nvSpPr>
          <p:cNvPr id="6" name="Title 1">
            <a:extLst>
              <a:ext uri="{FF2B5EF4-FFF2-40B4-BE49-F238E27FC236}">
                <a16:creationId xmlns:a16="http://schemas.microsoft.com/office/drawing/2014/main" id="{4EEC7770-AC72-3D37-604D-AE1199F56E6D}"/>
              </a:ext>
            </a:extLst>
          </p:cNvPr>
          <p:cNvSpPr txBox="1">
            <a:spLocks/>
          </p:cNvSpPr>
          <p:nvPr/>
        </p:nvSpPr>
        <p:spPr>
          <a:xfrm>
            <a:off x="1114612" y="285618"/>
            <a:ext cx="9962775" cy="804314"/>
          </a:xfrm>
          <a:prstGeom prst="rect">
            <a:avLst/>
          </a:prstGeom>
          <a:ln w="25400">
            <a:noFill/>
          </a:ln>
        </p:spPr>
        <p:txBody>
          <a:bodyPr>
            <a:norm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defRPr/>
            </a:pPr>
            <a:r>
              <a:rPr lang="es-ES" sz="3200" dirty="0">
                <a:solidFill>
                  <a:schemeClr val="bg1"/>
                </a:solidFill>
                <a:latin typeface="Arial"/>
                <a:ea typeface="Cambria"/>
                <a:cs typeface="Arial"/>
              </a:rPr>
              <a:t>¿Qué problemas pueden causar las plagas?</a:t>
            </a:r>
            <a:endParaRPr lang="en-US" sz="3200" dirty="0">
              <a:solidFill>
                <a:schemeClr val="bg1"/>
              </a:solidFill>
              <a:latin typeface="Arial"/>
              <a:ea typeface="Cambria"/>
              <a:cs typeface="Arial"/>
            </a:endParaRPr>
          </a:p>
        </p:txBody>
      </p:sp>
      <p:pic>
        <p:nvPicPr>
          <p:cNvPr id="12" name="Picture 2">
            <a:extLst>
              <a:ext uri="{FF2B5EF4-FFF2-40B4-BE49-F238E27FC236}">
                <a16:creationId xmlns:a16="http://schemas.microsoft.com/office/drawing/2014/main" id="{5746C3F4-02BD-78DD-56A3-D8E082A8E4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6688" y="2133600"/>
            <a:ext cx="1346200" cy="20208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Flowchart: Alternate Process 6">
            <a:extLst>
              <a:ext uri="{FF2B5EF4-FFF2-40B4-BE49-F238E27FC236}">
                <a16:creationId xmlns:a16="http://schemas.microsoft.com/office/drawing/2014/main" id="{C0585436-64F6-01E3-D976-8008ACC989FF}"/>
              </a:ext>
            </a:extLst>
          </p:cNvPr>
          <p:cNvSpPr/>
          <p:nvPr/>
        </p:nvSpPr>
        <p:spPr>
          <a:xfrm>
            <a:off x="1114612" y="3519154"/>
            <a:ext cx="2398950" cy="1133475"/>
          </a:xfrm>
          <a:prstGeom prst="flowChartAlternateProcess">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2000" b="1" dirty="0"/>
              <a:t>Daño a los edificios</a:t>
            </a:r>
          </a:p>
        </p:txBody>
      </p:sp>
      <p:sp>
        <p:nvSpPr>
          <p:cNvPr id="14" name="Flowchart: Alternate Process 7">
            <a:extLst>
              <a:ext uri="{FF2B5EF4-FFF2-40B4-BE49-F238E27FC236}">
                <a16:creationId xmlns:a16="http://schemas.microsoft.com/office/drawing/2014/main" id="{B150785A-68E3-270D-BA00-DDEB9B4E4AA0}"/>
              </a:ext>
            </a:extLst>
          </p:cNvPr>
          <p:cNvSpPr/>
          <p:nvPr/>
        </p:nvSpPr>
        <p:spPr>
          <a:xfrm>
            <a:off x="1114612" y="1371600"/>
            <a:ext cx="2398950" cy="1094476"/>
          </a:xfrm>
          <a:prstGeom prst="flowChartAlternateProcess">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SzPct val="100000"/>
              <a:defRPr/>
            </a:pPr>
            <a:r>
              <a:rPr lang="es-MX" altLang="en-US" sz="2000" b="1" dirty="0">
                <a:solidFill>
                  <a:srgbClr val="FFFFFF"/>
                </a:solidFill>
              </a:rPr>
              <a:t>Problemas de salud</a:t>
            </a:r>
          </a:p>
        </p:txBody>
      </p:sp>
      <p:sp>
        <p:nvSpPr>
          <p:cNvPr id="15" name="Flowchart: Alternate Process 52">
            <a:extLst>
              <a:ext uri="{FF2B5EF4-FFF2-40B4-BE49-F238E27FC236}">
                <a16:creationId xmlns:a16="http://schemas.microsoft.com/office/drawing/2014/main" id="{D62491A2-F662-0E20-E4D4-B05845CEE940}"/>
              </a:ext>
            </a:extLst>
          </p:cNvPr>
          <p:cNvSpPr/>
          <p:nvPr/>
        </p:nvSpPr>
        <p:spPr>
          <a:xfrm>
            <a:off x="561487" y="5344156"/>
            <a:ext cx="3505200" cy="914400"/>
          </a:xfrm>
          <a:prstGeom prst="flowChartAlternateProcess">
            <a:avLst/>
          </a:prstGeom>
          <a:solidFill>
            <a:srgbClr val="716FB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SzPct val="100000"/>
              <a:defRPr/>
            </a:pPr>
            <a:r>
              <a:rPr lang="es-MX" altLang="en-US" sz="1900" b="1" dirty="0">
                <a:solidFill>
                  <a:srgbClr val="FFFFFF"/>
                </a:solidFill>
              </a:rPr>
              <a:t>Los padres y el personal se disgustan cuando ven plagas </a:t>
            </a:r>
          </a:p>
        </p:txBody>
      </p:sp>
      <p:pic>
        <p:nvPicPr>
          <p:cNvPr id="16" name="Picture 3">
            <a:extLst>
              <a:ext uri="{FF2B5EF4-FFF2-40B4-BE49-F238E27FC236}">
                <a16:creationId xmlns:a16="http://schemas.microsoft.com/office/drawing/2014/main" id="{2AF7B0D8-010F-B869-8EF5-3064DDCC81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8644" y="2133600"/>
            <a:ext cx="1500187" cy="12461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4" descr="Chewed%20%20wire">
            <a:extLst>
              <a:ext uri="{FF2B5EF4-FFF2-40B4-BE49-F238E27FC236}">
                <a16:creationId xmlns:a16="http://schemas.microsoft.com/office/drawing/2014/main" id="{272190C8-D7EA-AD40-C826-8129D23B7A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8671" b="24905"/>
          <a:stretch>
            <a:fillRect/>
          </a:stretch>
        </p:blipFill>
        <p:spPr bwMode="auto">
          <a:xfrm>
            <a:off x="6981825" y="4343400"/>
            <a:ext cx="1809750" cy="6016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0E8CD421-5E04-C527-FB92-9238293D94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2507" y="4343400"/>
            <a:ext cx="1503362" cy="12033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4C42AA28-3056-2DC8-9244-FC7741E223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47148" y="2133600"/>
            <a:ext cx="1382326" cy="10391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 name="Flowchart: Process 8">
            <a:extLst>
              <a:ext uri="{FF2B5EF4-FFF2-40B4-BE49-F238E27FC236}">
                <a16:creationId xmlns:a16="http://schemas.microsoft.com/office/drawing/2014/main" id="{0DCE5724-5F17-141D-B152-651F239BD1B4}"/>
              </a:ext>
            </a:extLst>
          </p:cNvPr>
          <p:cNvSpPr/>
          <p:nvPr/>
        </p:nvSpPr>
        <p:spPr>
          <a:xfrm>
            <a:off x="4247774" y="1317182"/>
            <a:ext cx="1828800" cy="804314"/>
          </a:xfrm>
          <a:prstGeom prst="flowChartProcess">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960"/>
              </a:lnSpc>
              <a:defRPr/>
            </a:pPr>
            <a:r>
              <a:rPr lang="es-MX" b="1" dirty="0"/>
              <a:t>Propagan enfermedades y contaminan</a:t>
            </a:r>
          </a:p>
        </p:txBody>
      </p:sp>
      <p:sp>
        <p:nvSpPr>
          <p:cNvPr id="23" name="Flowchart: Process 9">
            <a:extLst>
              <a:ext uri="{FF2B5EF4-FFF2-40B4-BE49-F238E27FC236}">
                <a16:creationId xmlns:a16="http://schemas.microsoft.com/office/drawing/2014/main" id="{12FFC252-68B8-1DF4-7E24-8BB708E817CA}"/>
              </a:ext>
            </a:extLst>
          </p:cNvPr>
          <p:cNvSpPr/>
          <p:nvPr/>
        </p:nvSpPr>
        <p:spPr>
          <a:xfrm>
            <a:off x="6943303" y="1652138"/>
            <a:ext cx="1735137" cy="533400"/>
          </a:xfrm>
          <a:prstGeom prst="flowChartProcess">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b="1" dirty="0"/>
              <a:t> Alergias</a:t>
            </a:r>
          </a:p>
        </p:txBody>
      </p:sp>
      <p:sp>
        <p:nvSpPr>
          <p:cNvPr id="24" name="Flowchart: Process 10">
            <a:extLst>
              <a:ext uri="{FF2B5EF4-FFF2-40B4-BE49-F238E27FC236}">
                <a16:creationId xmlns:a16="http://schemas.microsoft.com/office/drawing/2014/main" id="{91A8860F-AB1F-061D-C254-78EFEC52F449}"/>
              </a:ext>
            </a:extLst>
          </p:cNvPr>
          <p:cNvSpPr/>
          <p:nvPr/>
        </p:nvSpPr>
        <p:spPr>
          <a:xfrm>
            <a:off x="9395388" y="1661663"/>
            <a:ext cx="1828800" cy="514350"/>
          </a:xfrm>
          <a:prstGeom prst="flowChartProcess">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b="1" dirty="0"/>
              <a:t>Provocan asma</a:t>
            </a:r>
          </a:p>
        </p:txBody>
      </p:sp>
      <p:sp>
        <p:nvSpPr>
          <p:cNvPr id="25" name="Flowchart: Process 38">
            <a:extLst>
              <a:ext uri="{FF2B5EF4-FFF2-40B4-BE49-F238E27FC236}">
                <a16:creationId xmlns:a16="http://schemas.microsoft.com/office/drawing/2014/main" id="{40506BBA-0592-7313-9C60-0F1739093E1E}"/>
              </a:ext>
            </a:extLst>
          </p:cNvPr>
          <p:cNvSpPr/>
          <p:nvPr/>
        </p:nvSpPr>
        <p:spPr>
          <a:xfrm>
            <a:off x="6934200" y="3799734"/>
            <a:ext cx="1905000" cy="619866"/>
          </a:xfrm>
          <a:prstGeom prst="flowChartProcess">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600" b="1" dirty="0"/>
              <a:t>Las ratas dañan los cables</a:t>
            </a:r>
          </a:p>
        </p:txBody>
      </p:sp>
      <p:sp>
        <p:nvSpPr>
          <p:cNvPr id="27" name="Flowchart: Process 39">
            <a:extLst>
              <a:ext uri="{FF2B5EF4-FFF2-40B4-BE49-F238E27FC236}">
                <a16:creationId xmlns:a16="http://schemas.microsoft.com/office/drawing/2014/main" id="{271CE02E-039D-E455-441C-85B19898E7B6}"/>
              </a:ext>
            </a:extLst>
          </p:cNvPr>
          <p:cNvSpPr/>
          <p:nvPr/>
        </p:nvSpPr>
        <p:spPr>
          <a:xfrm>
            <a:off x="4092012" y="3821165"/>
            <a:ext cx="2286000" cy="588169"/>
          </a:xfrm>
          <a:prstGeom prst="flowChartProcess">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400" b="1" dirty="0"/>
              <a:t>El moho y las termitas dañan los edificios</a:t>
            </a:r>
          </a:p>
        </p:txBody>
      </p:sp>
    </p:spTree>
    <p:custDataLst>
      <p:tags r:id="rId1"/>
    </p:custDataLst>
    <p:extLst>
      <p:ext uri="{BB962C8B-B14F-4D97-AF65-F5344CB8AC3E}">
        <p14:creationId xmlns:p14="http://schemas.microsoft.com/office/powerpoint/2010/main" val="23468545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4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6804</TotalTime>
  <Words>5506</Words>
  <Application>Microsoft Office PowerPoint</Application>
  <PresentationFormat>Widescreen</PresentationFormat>
  <Paragraphs>403</Paragraphs>
  <Slides>42</Slides>
  <Notes>41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Arial</vt:lpstr>
      <vt:lpstr>Calibri</vt:lpstr>
      <vt:lpstr>Cambria</vt:lpstr>
      <vt:lpstr>Century Gothic</vt:lpstr>
      <vt:lpstr>Frutiger 55 Roman</vt:lpstr>
      <vt:lpstr>News Gothic MT</vt:lpstr>
      <vt:lpstr>Roboto</vt:lpstr>
      <vt:lpstr>Segoe UI</vt:lpstr>
      <vt:lpstr>Wingdings</vt:lpstr>
      <vt:lpstr>Office Theme</vt:lpstr>
      <vt:lpstr>Manejo de roedores en ambientes  de cuidado infantil</vt:lpstr>
      <vt:lpstr>PowerPoint Presentation</vt:lpstr>
      <vt:lpstr>PowerPoint Presentation</vt:lpstr>
      <vt:lpstr>PowerPoint Presentation</vt:lpstr>
      <vt:lpstr>PowerPoint Presentation</vt:lpstr>
      <vt:lpstr>PowerPoint Presentation</vt:lpstr>
      <vt:lpstr>¿Cuáles son las plagas INTERIORES más comunes  en los centros de cuidado infantil de California?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Productos exentos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Pest Management (IPM) in Early Care &amp; Education Programs</dc:title>
  <dc:creator>Kimberly Hazard</dc:creator>
  <cp:lastModifiedBy>Liao, Mira</cp:lastModifiedBy>
  <cp:revision>880</cp:revision>
  <dcterms:created xsi:type="dcterms:W3CDTF">2017-11-15T21:34:28Z</dcterms:created>
  <dcterms:modified xsi:type="dcterms:W3CDTF">2024-01-16T17:39:50Z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66F49137-BAC4-4D7D-AD42-FB29F637E4A9</vt:lpwstr>
  </property>
  <property fmtid="{D5CDD505-2E9C-101B-9397-08002B2CF9AE}" pid="3" name="ArticulatePath">
    <vt:lpwstr>Presentation1</vt:lpwstr>
  </property>
</Properties>
</file>