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44"/>
  </p:notesMasterIdLst>
  <p:sldIdLst>
    <p:sldId id="257" r:id="rId2"/>
    <p:sldId id="261" r:id="rId3"/>
    <p:sldId id="260" r:id="rId4"/>
    <p:sldId id="263" r:id="rId5"/>
    <p:sldId id="327" r:id="rId6"/>
    <p:sldId id="269" r:id="rId7"/>
    <p:sldId id="270" r:id="rId8"/>
    <p:sldId id="271" r:id="rId9"/>
    <p:sldId id="363" r:id="rId10"/>
    <p:sldId id="330" r:id="rId11"/>
    <p:sldId id="364" r:id="rId12"/>
    <p:sldId id="365" r:id="rId13"/>
    <p:sldId id="366" r:id="rId14"/>
    <p:sldId id="367" r:id="rId15"/>
    <p:sldId id="368" r:id="rId16"/>
    <p:sldId id="369" r:id="rId17"/>
    <p:sldId id="370" r:id="rId18"/>
    <p:sldId id="376" r:id="rId19"/>
    <p:sldId id="345" r:id="rId20"/>
    <p:sldId id="372" r:id="rId21"/>
    <p:sldId id="373" r:id="rId22"/>
    <p:sldId id="357" r:id="rId23"/>
    <p:sldId id="339" r:id="rId24"/>
    <p:sldId id="360" r:id="rId25"/>
    <p:sldId id="337" r:id="rId26"/>
    <p:sldId id="340" r:id="rId27"/>
    <p:sldId id="359" r:id="rId28"/>
    <p:sldId id="332" r:id="rId29"/>
    <p:sldId id="341" r:id="rId30"/>
    <p:sldId id="347" r:id="rId31"/>
    <p:sldId id="331" r:id="rId32"/>
    <p:sldId id="342" r:id="rId33"/>
    <p:sldId id="343" r:id="rId34"/>
    <p:sldId id="356" r:id="rId35"/>
    <p:sldId id="355" r:id="rId36"/>
    <p:sldId id="335" r:id="rId37"/>
    <p:sldId id="377" r:id="rId38"/>
    <p:sldId id="344" r:id="rId39"/>
    <p:sldId id="346" r:id="rId40"/>
    <p:sldId id="374" r:id="rId41"/>
    <p:sldId id="375" r:id="rId42"/>
    <p:sldId id="308"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163C-543E-EC32-BA23-79729272F3A1}" name="Karina Campos" initials="KC" userId="S::karina.campos@cdpr.ca.gov::3c57320c-ecd2-498e-8c78-3b632bf9b20c" providerId="AD"/>
  <p188:author id="{279A9597-0247-15F1-B88D-638AE614FC40}" name="Kaufmann, Amanda@CDPR" initials="KA" userId="S::Amanda.Kaufmann@cdpr.ca.gov::60de1838-9e0d-4d79-98d1-16b068b21050" providerId="AD"/>
  <p188:author id="{7ED4C1B5-FF15-A457-FA43-FE2901D13BDC}" name="Liao, Mira" initials="LM"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8DC63F"/>
    <a:srgbClr val="FF9966"/>
    <a:srgbClr val="5F7341"/>
    <a:srgbClr val="964F4C"/>
    <a:srgbClr val="1B1810"/>
    <a:srgbClr val="EBE2CD"/>
    <a:srgbClr val="AA4038"/>
    <a:srgbClr val="3E764E"/>
    <a:srgbClr val="4778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5932" autoAdjust="0"/>
  </p:normalViewPr>
  <p:slideViewPr>
    <p:cSldViewPr>
      <p:cViewPr varScale="1">
        <p:scale>
          <a:sx n="88" d="100"/>
          <a:sy n="88" d="100"/>
        </p:scale>
        <p:origin x="68"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1/16/2024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自我介紹和項目介紹</a:t>
            </a:r>
            <a:endParaRPr lang="en-US" dirty="0"/>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害蟲的定義：造成損害或不適，或傳播或產生疾病？它們會造成健康問題嗎？ 建築物損壞？</a:t>
            </a:r>
            <a:endParaRPr lang="en-US" altLang="zh-CN" dirty="0"/>
          </a:p>
          <a:p>
            <a:pPr eaLnBrk="1" hangingPunct="1">
              <a:spcBef>
                <a:spcPct val="0"/>
              </a:spcBef>
            </a:pPr>
            <a:endParaRPr lang="en-US" altLang="zh-CN" dirty="0"/>
          </a:p>
          <a:p>
            <a:pPr eaLnBrk="1" hangingPunct="1">
              <a:spcBef>
                <a:spcPct val="0"/>
              </a:spcBef>
            </a:pPr>
            <a:r>
              <a:rPr lang="zh-CN" altLang="en-US" dirty="0"/>
              <a:t> 當父母看到齧齒動物時，他們是否感到不安？齧齒動物的位置（室內與室外等）是否會改變答案？</a:t>
            </a:r>
            <a:endParaRPr lang="en-US" altLang="zh-CN" dirty="0"/>
          </a:p>
          <a:p>
            <a:pPr eaLnBrk="1" hangingPunct="1">
              <a:spcBef>
                <a:spcPct val="0"/>
              </a:spcBef>
            </a:pPr>
            <a:endParaRPr lang="en-US" altLang="zh-CN" dirty="0"/>
          </a:p>
          <a:p>
            <a:pPr eaLnBrk="1" hangingPunct="1">
              <a:spcBef>
                <a:spcPct val="0"/>
              </a:spcBef>
            </a:pPr>
            <a:r>
              <a:rPr lang="zh-CN" altLang="en-US" dirty="0"/>
              <a:t>分組討論，回來給出你們組的答案。可能的危害：齧齒動物會咬人。它們可能引發哮喘發作。 鹿鼠（有時在小木屋</a:t>
            </a:r>
            <a:r>
              <a:rPr lang="en-US" altLang="zh-CN" dirty="0"/>
              <a:t>/</a:t>
            </a:r>
            <a:r>
              <a:rPr lang="zh-CN" altLang="en-US" dirty="0"/>
              <a:t>室外建築中）可以傳播漢坦病毒。 </a:t>
            </a:r>
            <a:endParaRPr lang="en-US" altLang="zh-CN" dirty="0"/>
          </a:p>
          <a:p>
            <a:pPr eaLnBrk="1" hangingPunct="1">
              <a:spcBef>
                <a:spcPct val="0"/>
              </a:spcBef>
            </a:pPr>
            <a:endParaRPr lang="en-US" altLang="zh-CN" dirty="0"/>
          </a:p>
          <a:p>
            <a:pPr eaLnBrk="1" hangingPunct="1">
              <a:spcBef>
                <a:spcPct val="0"/>
              </a:spcBef>
            </a:pPr>
            <a:r>
              <a:rPr lang="zh-CN" altLang="en-US" dirty="0"/>
              <a:t>你如何看待齧齒動物會影響你是否使用殺蟲劑。 使用殺蟲劑會引發</a:t>
            </a:r>
            <a:r>
              <a:rPr lang="en-US" altLang="zh-CN" dirty="0"/>
              <a:t>《</a:t>
            </a:r>
            <a:r>
              <a:rPr lang="zh-CN" altLang="en-US" dirty="0"/>
              <a:t>健康學校法</a:t>
            </a:r>
            <a:r>
              <a:rPr lang="en-US" altLang="zh-CN" dirty="0"/>
              <a:t>》</a:t>
            </a:r>
            <a:r>
              <a:rPr lang="zh-CN" altLang="en-US" dirty="0"/>
              <a:t>的要求。</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10</a:t>
            </a:fld>
            <a:endParaRPr lang="en-US"/>
          </a:p>
        </p:txBody>
      </p:sp>
    </p:spTree>
    <p:extLst>
      <p:ext uri="{BB962C8B-B14F-4D97-AF65-F5344CB8AC3E}">
        <p14:creationId xmlns:p14="http://schemas.microsoft.com/office/powerpoint/2010/main" val="28030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b="1" dirty="0"/>
              <a:t>有人聽說過</a:t>
            </a:r>
            <a:r>
              <a:rPr lang="en-US" altLang="zh-CN" b="1" dirty="0"/>
              <a:t>《</a:t>
            </a:r>
            <a:r>
              <a:rPr lang="zh-CN" altLang="en-US" b="1" dirty="0"/>
              <a:t>健康學校法</a:t>
            </a:r>
            <a:r>
              <a:rPr lang="en-US" altLang="zh-CN" b="1" dirty="0"/>
              <a:t>》</a:t>
            </a:r>
            <a:r>
              <a:rPr lang="zh-CN" altLang="en-US" b="1" dirty="0"/>
              <a:t>嗎？ 你能告訴我關於它的什麼？</a:t>
            </a:r>
          </a:p>
          <a:p>
            <a:r>
              <a:rPr lang="en-US" altLang="zh-CN" dirty="0"/>
              <a:t>2007</a:t>
            </a:r>
            <a:r>
              <a:rPr lang="zh-CN" altLang="en-US" dirty="0"/>
              <a:t>年，加州法律</a:t>
            </a:r>
            <a:r>
              <a:rPr lang="en-US" altLang="zh-CN" dirty="0"/>
              <a:t>AB2865</a:t>
            </a:r>
            <a:r>
              <a:rPr lang="zh-CN" altLang="en-US" dirty="0"/>
              <a:t>將</a:t>
            </a:r>
            <a:r>
              <a:rPr lang="en-US" altLang="zh-CN" dirty="0"/>
              <a:t>《</a:t>
            </a:r>
            <a:r>
              <a:rPr lang="zh-CN" altLang="en-US" dirty="0"/>
              <a:t>健康學校法</a:t>
            </a:r>
            <a:r>
              <a:rPr lang="en-US" altLang="zh-CN" dirty="0"/>
              <a:t>》</a:t>
            </a:r>
            <a:r>
              <a:rPr lang="zh-CN" altLang="en-US" dirty="0"/>
              <a:t>擴展到托兒所。許多幼教機構沒有意識到他們在</a:t>
            </a:r>
            <a:r>
              <a:rPr lang="en-US" altLang="zh-CN" dirty="0"/>
              <a:t>HSA</a:t>
            </a:r>
            <a:r>
              <a:rPr lang="zh-CN" altLang="en-US" dirty="0"/>
              <a:t>下的責任。</a:t>
            </a:r>
          </a:p>
          <a:p>
            <a:endParaRPr lang="zh-CN" altLang="en-US" dirty="0"/>
          </a:p>
          <a:p>
            <a:r>
              <a:rPr lang="zh-CN" altLang="en-US" dirty="0"/>
              <a:t>儘管</a:t>
            </a:r>
            <a:r>
              <a:rPr lang="en-US" altLang="zh-CN" dirty="0"/>
              <a:t>HSA</a:t>
            </a:r>
            <a:r>
              <a:rPr lang="zh-CN" altLang="en-US" dirty="0"/>
              <a:t>不適用於家庭托兒所，但在這種情況下使用</a:t>
            </a:r>
            <a:r>
              <a:rPr lang="en-US" altLang="zh-CN" dirty="0"/>
              <a:t>IPM</a:t>
            </a:r>
            <a:r>
              <a:rPr lang="zh-CN" altLang="en-US" dirty="0"/>
              <a:t>策略保護兒童健康有很大價值。關於家庭托兒所的更安全的害蟲管理和</a:t>
            </a:r>
            <a:r>
              <a:rPr lang="en-US" altLang="zh-CN" dirty="0"/>
              <a:t>IPM</a:t>
            </a:r>
            <a:r>
              <a:rPr lang="zh-CN" altLang="en-US" dirty="0"/>
              <a:t>的指導可在</a:t>
            </a:r>
            <a:r>
              <a:rPr lang="en-US" altLang="zh-CN" dirty="0"/>
              <a:t>CCHP</a:t>
            </a:r>
            <a:r>
              <a:rPr lang="zh-CN" altLang="en-US" dirty="0"/>
              <a:t>網站上找到：</a:t>
            </a:r>
            <a:r>
              <a:rPr lang="en-US" altLang="zh-CN" dirty="0"/>
              <a:t>https://cchp.ucsf.edu/content/integrated-pest-management-toolkit-family-child-care-homes</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11</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誰負責幫助實施</a:t>
            </a:r>
            <a:r>
              <a:rPr lang="en-US" altLang="zh-CN" dirty="0"/>
              <a:t>《</a:t>
            </a:r>
            <a:r>
              <a:rPr lang="zh-CN" altLang="en-US" dirty="0"/>
              <a:t>健康學校法</a:t>
            </a:r>
            <a:r>
              <a:rPr lang="en-US" altLang="zh-CN" dirty="0"/>
              <a:t>》</a:t>
            </a:r>
            <a:r>
              <a:rPr lang="zh-CN" altLang="en-US" dirty="0"/>
              <a:t>？加州殺蟲劑監管局（</a:t>
            </a:r>
            <a:r>
              <a:rPr lang="en-US" altLang="zh-CN" dirty="0"/>
              <a:t>DPR</a:t>
            </a:r>
            <a:r>
              <a:rPr lang="zh-CN" altLang="en-US" dirty="0"/>
              <a:t>）負責幫助學校和托兒所實施</a:t>
            </a:r>
            <a:r>
              <a:rPr lang="en-US" altLang="zh-CN" dirty="0"/>
              <a:t>IPM</a:t>
            </a:r>
            <a:r>
              <a:rPr lang="zh-CN" altLang="en-US" dirty="0"/>
              <a:t>措施。 </a:t>
            </a:r>
          </a:p>
          <a:p>
            <a:endParaRPr lang="zh-CN" altLang="en-US" dirty="0"/>
          </a:p>
          <a:p>
            <a:r>
              <a:rPr lang="zh-CN" altLang="en-US" dirty="0"/>
              <a:t>您可以通過聯繫加州殺蟲劑管理部的兒童護理</a:t>
            </a:r>
            <a:r>
              <a:rPr lang="en-US" altLang="zh-CN" dirty="0"/>
              <a:t>IPM</a:t>
            </a:r>
            <a:r>
              <a:rPr lang="zh-CN" altLang="en-US" dirty="0"/>
              <a:t>計畫，向加州</a:t>
            </a:r>
            <a:r>
              <a:rPr lang="en-US" altLang="zh-CN" dirty="0"/>
              <a:t>DPR</a:t>
            </a:r>
            <a:r>
              <a:rPr lang="zh-CN" altLang="en-US" dirty="0"/>
              <a:t>索取關於在幼兒教育設施中開始實施</a:t>
            </a:r>
            <a:r>
              <a:rPr lang="en-US" altLang="zh-CN" dirty="0"/>
              <a:t>IPM</a:t>
            </a:r>
            <a:r>
              <a:rPr lang="zh-CN" altLang="en-US" dirty="0"/>
              <a:t>計畫的資訊。 資源在</a:t>
            </a:r>
            <a:r>
              <a:rPr lang="en-US" altLang="zh-CN" dirty="0"/>
              <a:t>https://www.cdpr.ca.gov/docs/schoolipm/</a:t>
            </a:r>
          </a:p>
          <a:p>
            <a:endParaRPr lang="en-US" altLang="zh-CN" dirty="0"/>
          </a:p>
          <a:p>
            <a:r>
              <a:rPr lang="zh-CN" altLang="en-US" dirty="0"/>
              <a:t>或發電子郵件至 </a:t>
            </a:r>
            <a:r>
              <a:rPr lang="en-US" altLang="zh-CN" dirty="0"/>
              <a:t>ccipmlist@cdpr.ca.gov </a:t>
            </a:r>
            <a:r>
              <a:rPr lang="zh-CN" altLang="en-US" dirty="0"/>
              <a:t>提出任何問題。</a:t>
            </a:r>
          </a:p>
          <a:p>
            <a:endParaRPr lang="zh-CN"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12</a:t>
            </a:fld>
            <a:endParaRPr lang="en-US" dirty="0"/>
          </a:p>
        </p:txBody>
      </p:sp>
    </p:spTree>
    <p:extLst>
      <p:ext uri="{BB962C8B-B14F-4D97-AF65-F5344CB8AC3E}">
        <p14:creationId xmlns:p14="http://schemas.microsoft.com/office/powerpoint/2010/main" val="397954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你可能對這些</a:t>
            </a:r>
            <a:r>
              <a:rPr lang="zh-CN" altLang="en-US" b="1" dirty="0"/>
              <a:t>要求</a:t>
            </a:r>
            <a:r>
              <a:rPr lang="zh-CN" altLang="en-US" dirty="0"/>
              <a:t>很熟悉（接下來的</a:t>
            </a:r>
            <a:r>
              <a:rPr lang="en-US" altLang="zh-CN" dirty="0"/>
              <a:t>4</a:t>
            </a:r>
            <a:r>
              <a:rPr lang="zh-CN" altLang="en-US" dirty="0"/>
              <a:t>張幻燈片）：</a:t>
            </a:r>
          </a:p>
          <a:p>
            <a:pPr eaLnBrk="1" hangingPunct="1">
              <a:spcBef>
                <a:spcPct val="0"/>
              </a:spcBef>
            </a:pPr>
            <a:r>
              <a:rPr lang="en-US" altLang="zh-CN" dirty="0"/>
              <a:t>1. </a:t>
            </a:r>
            <a:r>
              <a:rPr lang="zh-CN" altLang="en-US" dirty="0"/>
              <a:t>在中心</a:t>
            </a:r>
            <a:r>
              <a:rPr lang="zh-CN" altLang="en-US" b="1" dirty="0"/>
              <a:t>確定</a:t>
            </a:r>
            <a:r>
              <a:rPr lang="zh-CN" altLang="en-US" dirty="0"/>
              <a:t>一個人，以確保滿足這些要求，又稱綜合蟲害管理協調員 </a:t>
            </a:r>
          </a:p>
          <a:p>
            <a:pPr eaLnBrk="1" hangingPunct="1">
              <a:spcBef>
                <a:spcPct val="0"/>
              </a:spcBef>
            </a:pPr>
            <a:r>
              <a:rPr lang="en-US" altLang="zh-CN" dirty="0"/>
              <a:t>2. </a:t>
            </a:r>
            <a:r>
              <a:rPr lang="zh-CN" altLang="en-US" b="1" dirty="0"/>
              <a:t>制定</a:t>
            </a:r>
            <a:r>
              <a:rPr lang="zh-CN" altLang="en-US" dirty="0"/>
              <a:t>一個</a:t>
            </a:r>
            <a:r>
              <a:rPr lang="en-US" altLang="zh-CN" dirty="0"/>
              <a:t>IPM</a:t>
            </a:r>
            <a:r>
              <a:rPr lang="zh-CN" altLang="en-US" dirty="0"/>
              <a:t>計畫</a:t>
            </a:r>
          </a:p>
          <a:p>
            <a:pPr marL="171450" indent="-171450" eaLnBrk="1" hangingPunct="1">
              <a:spcBef>
                <a:spcPct val="0"/>
              </a:spcBef>
              <a:buFont typeface="Arial" panose="020B0604020202020204" pitchFamily="34" charset="0"/>
              <a:buChar char="•"/>
            </a:pPr>
            <a:r>
              <a:rPr lang="zh-CN" altLang="en-US" dirty="0"/>
              <a:t>使用殺蟲劑管理部門（</a:t>
            </a:r>
            <a:r>
              <a:rPr lang="en-US" altLang="zh-CN" dirty="0"/>
              <a:t>DPR</a:t>
            </a:r>
            <a:r>
              <a:rPr lang="zh-CN" altLang="en-US" dirty="0"/>
              <a:t>）提供的範本；或者寫出你自己的範本，包括：</a:t>
            </a:r>
            <a:r>
              <a:rPr lang="en-US" altLang="zh-CN" dirty="0"/>
              <a:t>IPM</a:t>
            </a:r>
            <a:r>
              <a:rPr lang="zh-CN" altLang="en-US" dirty="0"/>
              <a:t>協調員的名字，所有預計應用的殺蟲劑的清單，甚至是</a:t>
            </a:r>
            <a:r>
              <a:rPr lang="en-US" altLang="zh-CN" dirty="0"/>
              <a:t>PMP</a:t>
            </a:r>
            <a:r>
              <a:rPr lang="zh-CN" altLang="en-US" dirty="0"/>
              <a:t>，以及計畫的修訂日期。</a:t>
            </a:r>
          </a:p>
          <a:p>
            <a:pPr marL="171450" indent="-171450" eaLnBrk="1" hangingPunct="1">
              <a:spcBef>
                <a:spcPct val="0"/>
              </a:spcBef>
              <a:buFont typeface="Arial" panose="020B0604020202020204" pitchFamily="34" charset="0"/>
              <a:buChar char="•"/>
            </a:pPr>
            <a:r>
              <a:rPr lang="zh-CN" altLang="en-US" dirty="0"/>
              <a:t>在你的專案網站上公佈</a:t>
            </a:r>
            <a:r>
              <a:rPr lang="en-US" altLang="zh-CN" dirty="0"/>
              <a:t>IPM</a:t>
            </a:r>
            <a:r>
              <a:rPr lang="zh-CN" altLang="en-US" dirty="0"/>
              <a:t>計畫；如果你沒有網站，將</a:t>
            </a:r>
            <a:r>
              <a:rPr lang="en-US" altLang="zh-CN" dirty="0"/>
              <a:t>IPM</a:t>
            </a:r>
            <a:r>
              <a:rPr lang="zh-CN" altLang="en-US" dirty="0"/>
              <a:t>計畫與年度書面通知一起發給所有家長、監護人和工作人員</a:t>
            </a:r>
          </a:p>
          <a:p>
            <a:pPr marL="171450" indent="-171450" eaLnBrk="1" hangingPunct="1">
              <a:spcBef>
                <a:spcPct val="0"/>
              </a:spcBef>
              <a:buFont typeface="Arial" panose="020B0604020202020204" pitchFamily="34" charset="0"/>
              <a:buChar char="•"/>
            </a:pPr>
            <a:r>
              <a:rPr lang="zh-CN" altLang="en-US" dirty="0"/>
              <a:t>在你的中心或學校辦公室張貼該計畫的紙質副本</a:t>
            </a:r>
          </a:p>
          <a:p>
            <a:pPr eaLnBrk="1" hangingPunct="1">
              <a:spcBef>
                <a:spcPct val="0"/>
              </a:spcBef>
            </a:pPr>
            <a:endParaRPr lang="en-US" altLang="en-US" dirty="0"/>
          </a:p>
          <a:p>
            <a:pPr eaLnBrk="1" hangingPunct="1">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13</a:t>
            </a:fld>
            <a:endParaRPr lang="en-US"/>
          </a:p>
        </p:txBody>
      </p:sp>
    </p:spTree>
    <p:extLst>
      <p:ext uri="{BB962C8B-B14F-4D97-AF65-F5344CB8AC3E}">
        <p14:creationId xmlns:p14="http://schemas.microsoft.com/office/powerpoint/2010/main" val="815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b="1" dirty="0"/>
              <a:t>完成</a:t>
            </a:r>
            <a:r>
              <a:rPr lang="en-US" altLang="zh-CN" b="1" dirty="0"/>
              <a:t>IPM</a:t>
            </a:r>
            <a:r>
              <a:rPr lang="zh-CN" altLang="en-US" b="1" dirty="0"/>
              <a:t>培訓 </a:t>
            </a:r>
          </a:p>
          <a:p>
            <a:pPr marL="171450" indent="-171450">
              <a:buFont typeface="Arial" panose="020B0604020202020204" pitchFamily="34" charset="0"/>
              <a:buChar char="•"/>
            </a:pPr>
            <a:r>
              <a:rPr lang="en-US" altLang="zh-CN" dirty="0"/>
              <a:t>IPM</a:t>
            </a:r>
            <a:r>
              <a:rPr lang="zh-CN" altLang="en-US" dirty="0"/>
              <a:t>協調員和任何將在托兒所使用殺蟲劑（包括消毒劑）的人都必須接受這一培訓。</a:t>
            </a:r>
          </a:p>
          <a:p>
            <a:pPr marL="171450" indent="-171450">
              <a:buFont typeface="Arial" panose="020B0604020202020204" pitchFamily="34" charset="0"/>
              <a:buChar char="•"/>
            </a:pPr>
            <a:r>
              <a:rPr lang="zh-CN" altLang="en-US" dirty="0"/>
              <a:t>每年都必須重複培訓</a:t>
            </a:r>
            <a:endParaRPr lang="en-US" altLang="zh-CN" dirty="0"/>
          </a:p>
          <a:p>
            <a:pPr marL="0" indent="0">
              <a:buFont typeface="Arial" panose="020B0604020202020204" pitchFamily="34" charset="0"/>
              <a:buNone/>
            </a:pPr>
            <a:endParaRPr lang="en-US" altLang="zh-CN" dirty="0"/>
          </a:p>
          <a:p>
            <a:pPr marL="0" indent="0">
              <a:buFont typeface="Arial" panose="020B0604020202020204" pitchFamily="34" charset="0"/>
              <a:buNone/>
            </a:pPr>
            <a:r>
              <a:rPr lang="zh-CN" altLang="en-US" dirty="0"/>
              <a:t>托兒所有責任確保使用殺蟲劑（包括抗菌劑）的工作人員完成年度培訓。</a:t>
            </a:r>
          </a:p>
          <a:p>
            <a:endParaRPr lang="zh-CN" altLang="en-US" dirty="0"/>
          </a:p>
          <a:p>
            <a:r>
              <a:rPr lang="zh-CN" altLang="en-US" b="1" dirty="0"/>
              <a:t>張貼標誌</a:t>
            </a:r>
          </a:p>
          <a:p>
            <a:r>
              <a:rPr lang="zh-CN" altLang="en-US" dirty="0"/>
              <a:t>在使用殺蟲劑之前通知家長和員工</a:t>
            </a:r>
          </a:p>
          <a:p>
            <a:r>
              <a:rPr lang="zh-CN" altLang="en-US" dirty="0"/>
              <a:t>在每個使用非豁免殺蟲劑（噴霧器、霧化器、或非封閉顆粒或粉末）的區域周圍張貼警告標誌。</a:t>
            </a:r>
          </a:p>
          <a:p>
            <a:r>
              <a:rPr lang="zh-CN" altLang="en-US" dirty="0"/>
              <a:t>這些標誌應在使用殺蟲劑前</a:t>
            </a:r>
            <a:r>
              <a:rPr lang="en-US" altLang="zh-CN" dirty="0"/>
              <a:t>24</a:t>
            </a:r>
            <a:r>
              <a:rPr lang="zh-CN" altLang="en-US" dirty="0"/>
              <a:t>小時張貼，並在使用後</a:t>
            </a:r>
            <a:r>
              <a:rPr lang="en-US" altLang="zh-CN" dirty="0"/>
              <a:t>72</a:t>
            </a:r>
            <a:r>
              <a:rPr lang="zh-CN" altLang="en-US" dirty="0"/>
              <a:t>小時內保持原狀。 </a:t>
            </a:r>
          </a:p>
          <a:p>
            <a:endParaRPr lang="zh-CN"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14</a:t>
            </a:fld>
            <a:endParaRPr lang="en-US"/>
          </a:p>
        </p:txBody>
      </p:sp>
    </p:spTree>
    <p:extLst>
      <p:ext uri="{BB962C8B-B14F-4D97-AF65-F5344CB8AC3E}">
        <p14:creationId xmlns:p14="http://schemas.microsoft.com/office/powerpoint/2010/main" val="346815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00B0F0"/>
                </a:solidFill>
              </a:rPr>
              <a:t>通知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每年，以書面形式讓每個人知道，在下一年，中心工作人員或害蟲管理專業人員預計會使用哪些殺蟲劑。</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rgbClr val="00B0F0"/>
                </a:solidFill>
              </a:rPr>
              <a:t>記錄</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dirty="0"/>
              <a:t>保存過去</a:t>
            </a:r>
            <a:r>
              <a:rPr lang="en-US" altLang="zh-CN" dirty="0"/>
              <a:t>4</a:t>
            </a:r>
            <a:r>
              <a:rPr lang="zh-CN" altLang="en-US" dirty="0"/>
              <a:t>年工作人員和承包商使用的非豁免農藥（噴霧器、霧化器或不含顆粒或粉末）的記錄。</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15</a:t>
            </a:fld>
            <a:endParaRPr lang="en-US"/>
          </a:p>
        </p:txBody>
      </p:sp>
    </p:spTree>
    <p:extLst>
      <p:ext uri="{BB962C8B-B14F-4D97-AF65-F5344CB8AC3E}">
        <p14:creationId xmlns:p14="http://schemas.microsoft.com/office/powerpoint/2010/main" val="172189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HK" altLang="en-US" b="1" dirty="0"/>
              <a:t>註冊</a:t>
            </a:r>
          </a:p>
          <a:p>
            <a:pPr marL="171450" indent="-171450">
              <a:buFont typeface="Arial" panose="020B0604020202020204" pitchFamily="34" charset="0"/>
              <a:buChar char="•"/>
            </a:pPr>
            <a:r>
              <a:rPr lang="zh-HK" altLang="en-US" dirty="0"/>
              <a:t>保持一份家長和工作人員的名單，他們希望在使用非豁免殺蟲劑（噴霧器、霧化器、顆粒或粉末，如果不封閉）時被告知。</a:t>
            </a:r>
          </a:p>
          <a:p>
            <a:pPr marL="171450" indent="-171450">
              <a:buFont typeface="Arial" panose="020B0604020202020204" pitchFamily="34" charset="0"/>
              <a:buChar char="•"/>
            </a:pPr>
            <a:r>
              <a:rPr lang="zh-HK" altLang="en-US" b="1" dirty="0"/>
              <a:t>盡早</a:t>
            </a:r>
            <a:r>
              <a:rPr lang="zh-HK" altLang="en-US" dirty="0"/>
              <a:t>通知登記冊上的每個人</a:t>
            </a:r>
            <a:r>
              <a:rPr lang="en-US" altLang="zh-HK" dirty="0"/>
              <a:t>--</a:t>
            </a:r>
            <a:r>
              <a:rPr lang="zh-HK" altLang="en-US" b="0" dirty="0"/>
              <a:t>至少在使用前</a:t>
            </a:r>
            <a:r>
              <a:rPr lang="en-US" altLang="zh-HK" b="0" dirty="0"/>
              <a:t>72</a:t>
            </a:r>
            <a:r>
              <a:rPr lang="zh-HK" altLang="en-US" dirty="0"/>
              <a:t>小時通知他們</a:t>
            </a:r>
          </a:p>
          <a:p>
            <a:endParaRPr lang="zh-HK" altLang="en-US" dirty="0"/>
          </a:p>
          <a:p>
            <a:r>
              <a:rPr lang="zh-HK" altLang="en-US" dirty="0"/>
              <a:t>確保每年</a:t>
            </a:r>
            <a:r>
              <a:rPr lang="zh-HK" altLang="en-US" b="1" dirty="0"/>
              <a:t>報告</a:t>
            </a:r>
            <a:r>
              <a:rPr lang="zh-HK" altLang="en-US" dirty="0"/>
              <a:t>非豁免農藥（噴霧劑、霧化器或非封閉式顆粒或粉末）的使用。</a:t>
            </a:r>
          </a:p>
          <a:p>
            <a:pPr marL="171450" indent="-171450">
              <a:buFont typeface="Arial" panose="020B0604020202020204" pitchFamily="34" charset="0"/>
              <a:buChar char="•"/>
            </a:pPr>
            <a:r>
              <a:rPr lang="zh-HK" altLang="en-US" dirty="0"/>
              <a:t>每年或更頻繁地向</a:t>
            </a:r>
            <a:r>
              <a:rPr lang="en-US" dirty="0"/>
              <a:t>DPR</a:t>
            </a:r>
            <a:r>
              <a:rPr lang="zh-HK" altLang="en-US" dirty="0"/>
              <a:t>發送學校員工使用農藥的報告。</a:t>
            </a:r>
          </a:p>
          <a:p>
            <a:pPr marL="171450" indent="-171450">
              <a:buFont typeface="Arial" panose="020B0604020202020204" pitchFamily="34" charset="0"/>
              <a:buChar char="•"/>
            </a:pPr>
            <a:r>
              <a:rPr lang="zh-HK" altLang="en-US" b="1" dirty="0"/>
              <a:t>不要提交承包商施用的農藥使用報告；他們將向</a:t>
            </a:r>
            <a:r>
              <a:rPr lang="en-US" b="1" dirty="0"/>
              <a:t>DPR</a:t>
            </a:r>
            <a:r>
              <a:rPr lang="zh-HK" altLang="en-US" b="1" dirty="0"/>
              <a:t>提交自己的報告。</a:t>
            </a:r>
          </a:p>
          <a:p>
            <a:pPr marL="171450" indent="-171450">
              <a:buFont typeface="Arial" panose="020B0604020202020204" pitchFamily="34" charset="0"/>
              <a:buChar char="•"/>
            </a:pPr>
            <a:r>
              <a:rPr lang="zh-HK" altLang="en-US" dirty="0"/>
              <a:t>不遲於前一年的</a:t>
            </a:r>
            <a:r>
              <a:rPr lang="en-US" altLang="zh-HK" dirty="0"/>
              <a:t>1</a:t>
            </a:r>
            <a:r>
              <a:rPr lang="zh-HK" altLang="en-US" dirty="0"/>
              <a:t>月</a:t>
            </a:r>
            <a:r>
              <a:rPr lang="en-US" altLang="zh-HK" dirty="0"/>
              <a:t>30</a:t>
            </a:r>
            <a:r>
              <a:rPr lang="zh-HK" altLang="en-US" dirty="0"/>
              <a:t>日提交報告（例如，不遲於</a:t>
            </a:r>
            <a:r>
              <a:rPr lang="en-US" altLang="zh-HK" dirty="0"/>
              <a:t>2023</a:t>
            </a:r>
            <a:r>
              <a:rPr lang="zh-HK" altLang="en-US" dirty="0"/>
              <a:t>年</a:t>
            </a:r>
            <a:r>
              <a:rPr lang="en-US" altLang="zh-HK" dirty="0"/>
              <a:t>1</a:t>
            </a:r>
            <a:r>
              <a:rPr lang="zh-HK" altLang="en-US" dirty="0"/>
              <a:t>月</a:t>
            </a:r>
            <a:r>
              <a:rPr lang="en-US" altLang="zh-HK" dirty="0"/>
              <a:t>30</a:t>
            </a:r>
            <a:r>
              <a:rPr lang="zh-HK" altLang="en-US" dirty="0"/>
              <a:t>日提交</a:t>
            </a:r>
            <a:r>
              <a:rPr lang="en-US" altLang="zh-HK" dirty="0"/>
              <a:t>2022</a:t>
            </a:r>
            <a:r>
              <a:rPr lang="zh-HK" altLang="en-US" dirty="0"/>
              <a:t>年的報告）。</a:t>
            </a:r>
          </a:p>
          <a:p>
            <a:pPr marL="171450" indent="-171450">
              <a:buFont typeface="Arial" panose="020B0604020202020204" pitchFamily="34" charset="0"/>
              <a:buChar char="•"/>
            </a:pPr>
            <a:r>
              <a:rPr lang="zh-HK" altLang="en-US" dirty="0"/>
              <a:t>使用</a:t>
            </a:r>
            <a:r>
              <a:rPr lang="en-US" dirty="0"/>
              <a:t>DPR</a:t>
            </a:r>
            <a:r>
              <a:rPr lang="zh-HK" altLang="en-US" dirty="0"/>
              <a:t>表格</a:t>
            </a:r>
            <a:r>
              <a:rPr lang="en-US" dirty="0"/>
              <a:t>HSA-118（</a:t>
            </a:r>
            <a:r>
              <a:rPr lang="zh-HK" altLang="en-US" dirty="0"/>
              <a:t>學校和托兒所雇員的農藥使用報告），該表格可在</a:t>
            </a:r>
            <a:r>
              <a:rPr lang="en-US" dirty="0"/>
              <a:t>DPR</a:t>
            </a:r>
            <a:r>
              <a:rPr lang="zh-HK" altLang="en-US" dirty="0"/>
              <a:t>學校</a:t>
            </a:r>
            <a:r>
              <a:rPr lang="en-US" dirty="0"/>
              <a:t>IPM</a:t>
            </a:r>
            <a:r>
              <a:rPr lang="zh-HK" altLang="en-US" dirty="0"/>
              <a:t>網站</a:t>
            </a:r>
            <a:r>
              <a:rPr lang="en-US" dirty="0"/>
              <a:t>https://www.cdpr.ca.gov/docs/</a:t>
            </a:r>
            <a:r>
              <a:rPr lang="en-US" dirty="0" err="1"/>
              <a:t>schoolipm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16</a:t>
            </a:fld>
            <a:endParaRPr lang="en-US"/>
          </a:p>
        </p:txBody>
      </p:sp>
    </p:spTree>
    <p:extLst>
      <p:ext uri="{BB962C8B-B14F-4D97-AF65-F5344CB8AC3E}">
        <p14:creationId xmlns:p14="http://schemas.microsoft.com/office/powerpoint/2010/main" val="111125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重要的是要注意可能在你的中心使用殺蟲劑的每個人。 他們需要被告知</a:t>
            </a:r>
            <a:r>
              <a:rPr lang="en-US" altLang="zh-CN" dirty="0"/>
              <a:t>《</a:t>
            </a:r>
            <a:r>
              <a:rPr lang="zh-CN" altLang="en-US" dirty="0"/>
              <a:t>健康學校法</a:t>
            </a:r>
            <a:r>
              <a:rPr lang="en-US" altLang="zh-CN" dirty="0"/>
              <a:t>》</a:t>
            </a:r>
            <a:r>
              <a:rPr lang="zh-CN" altLang="en-US" dirty="0"/>
              <a:t>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dirty="0"/>
              <a:t>《</a:t>
            </a:r>
            <a:r>
              <a:rPr lang="zh-CN" altLang="en-US" dirty="0"/>
              <a:t>健康學校法</a:t>
            </a:r>
            <a:r>
              <a:rPr lang="en-US" altLang="zh-CN" dirty="0"/>
              <a:t>》</a:t>
            </a:r>
            <a:r>
              <a:rPr lang="zh-CN" altLang="en-US" dirty="0"/>
              <a:t>對以下方面有非常具體的要求：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業主</a:t>
            </a:r>
            <a:r>
              <a:rPr lang="en-US" altLang="zh-CN" dirty="0"/>
              <a:t>--</a:t>
            </a:r>
            <a:r>
              <a:rPr lang="zh-CN" altLang="en-US" dirty="0"/>
              <a:t>如果你租房，你可能需要通知你的房東，他們有責任遵守</a:t>
            </a:r>
            <a:r>
              <a:rPr lang="en-US" altLang="zh-CN" dirty="0"/>
              <a:t>《</a:t>
            </a:r>
            <a:r>
              <a:rPr lang="zh-CN" altLang="en-US" dirty="0"/>
              <a:t>健康學校法</a:t>
            </a:r>
            <a:r>
              <a:rPr lang="en-US" altLang="zh-CN" dirty="0"/>
              <a:t>》</a:t>
            </a:r>
            <a:r>
              <a:rPr lang="zh-CN" altLang="en-US" dirty="0"/>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害蟲管理專業人員</a:t>
            </a:r>
            <a:r>
              <a:rPr lang="en-US" altLang="zh-CN" dirty="0"/>
              <a:t>--</a:t>
            </a:r>
            <a:r>
              <a:rPr lang="zh-CN" altLang="en-US" dirty="0"/>
              <a:t>如果您使用的是服務，您可能需要告知他們</a:t>
            </a:r>
            <a:r>
              <a:rPr lang="en-US" altLang="zh-CN" dirty="0"/>
              <a:t>《</a:t>
            </a:r>
            <a:r>
              <a:rPr lang="zh-CN" altLang="en-US" dirty="0"/>
              <a:t>健康學校法</a:t>
            </a:r>
            <a:r>
              <a:rPr lang="en-US" altLang="zh-CN" dirty="0"/>
              <a:t>》</a:t>
            </a:r>
            <a:r>
              <a:rPr lang="zh-CN" altLang="en-US" dirty="0"/>
              <a:t>的要求。</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其他人可能在你的中心使用殺蟲劑：</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保管員</a:t>
            </a:r>
            <a:r>
              <a:rPr lang="en-US" altLang="zh-CN" dirty="0"/>
              <a:t>/</a:t>
            </a:r>
            <a:r>
              <a:rPr lang="zh-CN" altLang="en-US" dirty="0"/>
              <a:t>清潔工</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t>任何志願者</a:t>
            </a:r>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17</a:t>
            </a:fld>
            <a:endParaRPr lang="en-US" altLang="en-US"/>
          </a:p>
        </p:txBody>
      </p:sp>
    </p:spTree>
    <p:extLst>
      <p:ext uri="{BB962C8B-B14F-4D97-AF65-F5344CB8AC3E}">
        <p14:creationId xmlns:p14="http://schemas.microsoft.com/office/powerpoint/2010/main" val="360599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有些殺蟲劑被豁免於</a:t>
            </a:r>
            <a:r>
              <a:rPr lang="en-US" altLang="zh-CN" b="0" baseline="0" dirty="0"/>
              <a:t>《</a:t>
            </a:r>
            <a:r>
              <a:rPr lang="zh-CN" altLang="en-US" b="0" baseline="0" dirty="0"/>
              <a:t>健康學校法</a:t>
            </a:r>
            <a:r>
              <a:rPr lang="en-US" altLang="zh-CN" b="0" baseline="0" dirty="0"/>
              <a:t>》</a:t>
            </a:r>
            <a:r>
              <a:rPr lang="zh-CN" altLang="en-US" b="0" baseline="0" dirty="0"/>
              <a:t>。 這意味著在使用這些殺蟲劑產品時，不需要通知家長和工作人員，也不需要保存使用記錄。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在誘餌、陷阱或凝膠中使用殺蟲劑的產品被豁免。 這是因為它們是封閉的，所以不能被兒童吸入或輕易觸及。用於殺滅細菌的產品（抗菌劑），如消毒劑和殺菌劑也是豁免的。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根據</a:t>
            </a:r>
            <a:r>
              <a:rPr lang="en-US" altLang="zh-CN" b="0" baseline="0" dirty="0"/>
              <a:t>《</a:t>
            </a:r>
            <a:r>
              <a:rPr lang="zh-CN" altLang="en-US" b="0" baseline="0" dirty="0"/>
              <a:t>聯邦殺蟲劑、殺真菌劑和殺鼠劑法案</a:t>
            </a:r>
            <a:r>
              <a:rPr lang="en-US" altLang="zh-CN" b="0" baseline="0" dirty="0"/>
              <a:t>》</a:t>
            </a:r>
            <a:r>
              <a:rPr lang="zh-CN" altLang="en-US" b="0" baseline="0" dirty="0"/>
              <a:t>（</a:t>
            </a:r>
            <a:r>
              <a:rPr lang="en-US" altLang="zh-CN" b="0" baseline="0" dirty="0"/>
              <a:t>FIFRA</a:t>
            </a:r>
            <a:r>
              <a:rPr lang="zh-CN" altLang="en-US" b="0" baseline="0" dirty="0"/>
              <a:t>），某些對人或環境幾乎沒有風險的殺蟲劑被認為是</a:t>
            </a:r>
            <a:r>
              <a:rPr lang="zh-CN" altLang="en-US" b="1" baseline="0" dirty="0"/>
              <a:t>最低風險的殺蟲劑</a:t>
            </a:r>
            <a:r>
              <a:rPr lang="zh-CN" altLang="en-US" b="0" baseline="0" dirty="0"/>
              <a:t>。這些殺蟲劑也被稱為</a:t>
            </a:r>
            <a:r>
              <a:rPr lang="en-US" altLang="zh-CN" b="0" baseline="0" dirty="0"/>
              <a:t>FIFRA 25(b)</a:t>
            </a:r>
            <a:r>
              <a:rPr lang="zh-CN" altLang="en-US" b="0" baseline="0" dirty="0"/>
              <a:t>產品。這可能包括具有最低風險活性成分的產品，如迷迭香油。</a:t>
            </a:r>
            <a:r>
              <a:rPr lang="zh-CN" altLang="en-US" b="1" baseline="0" dirty="0"/>
              <a:t>最低風險殺蟲劑的完整清單</a:t>
            </a:r>
            <a:r>
              <a:rPr lang="zh-CN" altLang="en-US" b="0" baseline="0" dirty="0"/>
              <a:t>：</a:t>
            </a:r>
            <a:r>
              <a:rPr lang="en-US" altLang="zh-CN" b="0" baseline="0" dirty="0"/>
              <a:t>https://www.epa.gov/sites/default/files/2018-01/documents/minrisk-active-ingredients-tolerances-jan-2018.pdf </a:t>
            </a:r>
            <a:r>
              <a:rPr lang="zh-CN" altLang="en-US" b="0" baseline="0" dirty="0"/>
              <a:t>這些也是豁免的。</a:t>
            </a: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baseline="0" dirty="0"/>
              <a:t>但是，如果你使用任何類型的殺蟲劑，無論是否豁免，你仍然</a:t>
            </a:r>
            <a:r>
              <a:rPr lang="zh-CN" altLang="en-US" b="1" baseline="0" dirty="0"/>
              <a:t>必須參加</a:t>
            </a:r>
            <a:r>
              <a:rPr lang="en-US" altLang="zh-CN" b="1" baseline="0" dirty="0"/>
              <a:t>IPM</a:t>
            </a:r>
            <a:r>
              <a:rPr lang="zh-CN" altLang="en-US" b="1" baseline="0" dirty="0"/>
              <a:t>培訓</a:t>
            </a:r>
            <a:r>
              <a:rPr lang="zh-CN" altLang="en-US" b="0" baseline="0" dirty="0"/>
              <a:t>。</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4572-CB99-40FC-AA4A-6C21834D37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64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下面是一些被豁免的殺蟲劑的圖片。 </a:t>
            </a:r>
            <a:endParaRPr lang="en-US" altLang="zh-CN" dirty="0"/>
          </a:p>
          <a:p>
            <a:r>
              <a:rPr lang="en-US" altLang="zh-CN" dirty="0"/>
              <a:t>--</a:t>
            </a:r>
            <a:r>
              <a:rPr lang="zh-CN" altLang="en-US" dirty="0"/>
              <a:t>自設誘餌站</a:t>
            </a:r>
            <a:endParaRPr lang="en-US" altLang="zh-CN" dirty="0"/>
          </a:p>
          <a:p>
            <a:r>
              <a:rPr lang="en-US" altLang="zh-CN" dirty="0"/>
              <a:t>--</a:t>
            </a:r>
            <a:r>
              <a:rPr lang="zh-CN" altLang="en-US" dirty="0"/>
              <a:t>凝膠和糊狀物</a:t>
            </a:r>
            <a:endParaRPr lang="en-US" altLang="zh-CN" dirty="0"/>
          </a:p>
          <a:p>
            <a:r>
              <a:rPr lang="en-US" altLang="zh-CN" dirty="0"/>
              <a:t>--</a:t>
            </a:r>
            <a:r>
              <a:rPr lang="zh-CN" altLang="en-US" dirty="0"/>
              <a:t>清洗劑和消毒劑</a:t>
            </a:r>
            <a:endParaRPr lang="en-US" altLang="zh-CN" dirty="0"/>
          </a:p>
          <a:p>
            <a:r>
              <a:rPr lang="en-US" altLang="zh-CN" dirty="0"/>
              <a:t>--FIFRA 25(b)</a:t>
            </a:r>
            <a:r>
              <a:rPr lang="zh-CN" altLang="en-US" dirty="0"/>
              <a:t>最低風險的殺蟲劑：	</a:t>
            </a:r>
            <a:endParaRPr lang="en-US" altLang="zh-CN" dirty="0"/>
          </a:p>
          <a:p>
            <a:r>
              <a:rPr lang="zh-CN" altLang="en-US" dirty="0"/>
              <a:t>同樣，這包括具有最低風險活性成分的產品，如：迷迭香、肉桂、薄荷、香茅	</a:t>
            </a:r>
            <a:endParaRPr lang="en-US" altLang="zh-CN" dirty="0"/>
          </a:p>
          <a:p>
            <a:r>
              <a:rPr lang="zh-CN" altLang="en-US" dirty="0"/>
              <a:t>列表：</a:t>
            </a:r>
            <a:r>
              <a:rPr lang="en-US" altLang="zh-CN" dirty="0"/>
              <a:t>https://www.epa.gov/sites/default/files/2018-01/documents/minrisk-active-ingredients-tolerances-jan-2018.pdf </a:t>
            </a:r>
          </a:p>
          <a:p>
            <a:r>
              <a:rPr lang="zh-CN" altLang="en-US" dirty="0"/>
              <a:t>如果你使用這些產品，你不需要向家長發佈通知或填寫報告。 你仍然必須參加年度</a:t>
            </a:r>
            <a:r>
              <a:rPr lang="en-US" altLang="zh-CN" dirty="0"/>
              <a:t>IPM/IGM</a:t>
            </a:r>
            <a:r>
              <a:rPr lang="zh-CN" altLang="en-US" dirty="0"/>
              <a:t>培訓。</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19</a:t>
            </a:fld>
            <a:endParaRPr lang="en-US" dirty="0"/>
          </a:p>
        </p:txBody>
      </p:sp>
    </p:spTree>
    <p:extLst>
      <p:ext uri="{BB962C8B-B14F-4D97-AF65-F5344CB8AC3E}">
        <p14:creationId xmlns:p14="http://schemas.microsoft.com/office/powerpoint/2010/main" val="423704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zh-CN" altLang="en-US" dirty="0"/>
              <a:t>本綜合害蟲管理（</a:t>
            </a:r>
            <a:r>
              <a:rPr lang="en-US" altLang="zh-CN" dirty="0"/>
              <a:t>IPM</a:t>
            </a:r>
            <a:r>
              <a:rPr lang="zh-CN" altLang="en-US" dirty="0"/>
              <a:t>）研討會由加州殺蟲劑監管局（</a:t>
            </a:r>
            <a:r>
              <a:rPr lang="en-US" altLang="zh-CN" dirty="0"/>
              <a:t>DPR</a:t>
            </a:r>
            <a:r>
              <a:rPr lang="zh-CN" altLang="en-US" dirty="0"/>
              <a:t>）資助，最初由加州大學（</a:t>
            </a:r>
            <a:r>
              <a:rPr lang="en-US" altLang="zh-CN" dirty="0"/>
              <a:t>UC</a:t>
            </a:r>
            <a:r>
              <a:rPr lang="zh-CN" altLang="en-US" dirty="0"/>
              <a:t>）、三藩市護理學院的加州兒童保健計畫與加州大學伯克利分校環境研究和兒童健康中心、</a:t>
            </a:r>
            <a:r>
              <a:rPr lang="en-US" altLang="zh-CN" dirty="0"/>
              <a:t>UC</a:t>
            </a:r>
            <a:r>
              <a:rPr lang="zh-CN" altLang="en-US" dirty="0"/>
              <a:t>全州</a:t>
            </a:r>
            <a:r>
              <a:rPr lang="en-US" altLang="zh-CN" dirty="0"/>
              <a:t>IPM</a:t>
            </a:r>
            <a:r>
              <a:rPr lang="zh-CN" altLang="en-US" dirty="0"/>
              <a:t>計畫和</a:t>
            </a:r>
            <a:r>
              <a:rPr lang="en-US" altLang="zh-CN" dirty="0"/>
              <a:t>DPR</a:t>
            </a:r>
            <a:r>
              <a:rPr lang="zh-CN" altLang="en-US" dirty="0"/>
              <a:t>合作開發。本檔的內容不一定反映</a:t>
            </a:r>
            <a:r>
              <a:rPr lang="en-US" altLang="zh-CN" dirty="0"/>
              <a:t>DPR</a:t>
            </a:r>
            <a:r>
              <a:rPr lang="zh-CN" altLang="en-US" dirty="0"/>
              <a:t>的觀點和政策，提到商品名稱或商業產品也不構成對使用的認可或推薦。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IPM</a:t>
            </a:r>
            <a:r>
              <a:rPr lang="zh-CN" altLang="en-US" dirty="0"/>
              <a:t>在減少殺蟲劑使用的同時將害蟲拒之門外</a:t>
            </a:r>
          </a:p>
          <a:p>
            <a:pPr eaLnBrk="1" hangingPunct="1">
              <a:spcBef>
                <a:spcPct val="0"/>
              </a:spcBef>
            </a:pPr>
            <a:r>
              <a:rPr lang="zh-CN" altLang="en-US" dirty="0"/>
              <a:t>綜合蟲害管理（</a:t>
            </a:r>
            <a:r>
              <a:rPr lang="en-US" altLang="zh-CN" dirty="0"/>
              <a:t>IPM</a:t>
            </a:r>
            <a:r>
              <a:rPr lang="zh-CN" altLang="en-US" dirty="0"/>
              <a:t>）是一種以更安全、更有效、更持久的方式來控制害蟲的方法。</a:t>
            </a:r>
          </a:p>
          <a:p>
            <a:pPr eaLnBrk="1" hangingPunct="1">
              <a:spcBef>
                <a:spcPct val="0"/>
              </a:spcBef>
            </a:pPr>
            <a:endParaRPr lang="zh-CN" altLang="en-US" dirty="0"/>
          </a:p>
          <a:p>
            <a:pPr eaLnBrk="1" hangingPunct="1">
              <a:spcBef>
                <a:spcPct val="0"/>
              </a:spcBef>
            </a:pPr>
            <a:r>
              <a:rPr lang="zh-CN" altLang="en-US" dirty="0"/>
              <a:t>通過以下方式管理害蟲問題</a:t>
            </a:r>
          </a:p>
          <a:p>
            <a:pPr eaLnBrk="1" hangingPunct="1">
              <a:spcBef>
                <a:spcPct val="0"/>
              </a:spcBef>
            </a:pPr>
            <a:r>
              <a:rPr lang="zh-CN" altLang="en-US" dirty="0"/>
              <a:t>使用非化學方法。</a:t>
            </a:r>
          </a:p>
          <a:p>
            <a:pPr eaLnBrk="1" hangingPunct="1">
              <a:spcBef>
                <a:spcPct val="0"/>
              </a:spcBef>
            </a:pPr>
            <a:r>
              <a:rPr lang="zh-CN" altLang="en-US" dirty="0"/>
              <a:t>使用最低毒性的殺蟲劑</a:t>
            </a:r>
          </a:p>
          <a:p>
            <a:pPr eaLnBrk="1" hangingPunct="1">
              <a:spcBef>
                <a:spcPct val="0"/>
              </a:spcBef>
            </a:pPr>
            <a:endParaRPr lang="zh-CN" altLang="en-US" dirty="0"/>
          </a:p>
          <a:p>
            <a:pPr eaLnBrk="1" hangingPunct="1">
              <a:spcBef>
                <a:spcPct val="0"/>
              </a:spcBef>
            </a:pPr>
            <a:r>
              <a:rPr lang="en-US" altLang="zh-CN" dirty="0"/>
              <a:t>IPM</a:t>
            </a:r>
            <a:r>
              <a:rPr lang="zh-CN" altLang="en-US" dirty="0"/>
              <a:t>之所以有效，是因為綜合的害蟲管理方法最終比單一的方法（如噴灑殺蟲劑）更有效。 </a:t>
            </a:r>
          </a:p>
          <a:p>
            <a:pPr eaLnBrk="1" hangingPunct="1">
              <a:spcBef>
                <a:spcPct val="0"/>
              </a:spcBef>
            </a:pPr>
            <a:endParaRPr lang="zh-CN" altLang="en-US" dirty="0"/>
          </a:p>
          <a:p>
            <a:pPr eaLnBrk="1" hangingPunct="1">
              <a:spcBef>
                <a:spcPct val="0"/>
              </a:spcBef>
            </a:pPr>
            <a:r>
              <a:rPr lang="zh-CN" altLang="en-US" dirty="0"/>
              <a:t>更不需要</a:t>
            </a:r>
            <a:r>
              <a:rPr lang="en-US" altLang="zh-CN" dirty="0"/>
              <a:t>《</a:t>
            </a:r>
            <a:r>
              <a:rPr lang="zh-CN" altLang="en-US" dirty="0"/>
              <a:t>健康學校法</a:t>
            </a:r>
            <a:r>
              <a:rPr lang="en-US" altLang="zh-CN" dirty="0"/>
              <a:t>》</a:t>
            </a:r>
            <a:r>
              <a:rPr lang="zh-CN" altLang="en-US" dirty="0"/>
              <a:t>所要求的報告、文書工作等。</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預防： 把害蟲拒之門外；清除害蟲的食物、水和住所</a:t>
            </a:r>
          </a:p>
          <a:p>
            <a:r>
              <a:rPr lang="zh-CN" altLang="en-US" dirty="0"/>
              <a:t>檢查 </a:t>
            </a:r>
            <a:r>
              <a:rPr lang="en-US" altLang="zh-CN" dirty="0"/>
              <a:t>- </a:t>
            </a:r>
            <a:r>
              <a:rPr lang="zh-CN" altLang="en-US" dirty="0"/>
              <a:t>尋找害蟲的跡象；證據、損害、害蟲本身；它們從哪裡和怎樣進來的？</a:t>
            </a:r>
          </a:p>
          <a:p>
            <a:r>
              <a:rPr lang="zh-CN" altLang="en-US" dirty="0"/>
              <a:t>識別 </a:t>
            </a:r>
            <a:r>
              <a:rPr lang="en-US" altLang="zh-CN" dirty="0"/>
              <a:t>- </a:t>
            </a:r>
            <a:r>
              <a:rPr lang="zh-CN" altLang="en-US" dirty="0"/>
              <a:t>你發現了什麼樣的害蟲？它們住在哪裡？他們吃什麼？它們的生命週期是什麼？</a:t>
            </a:r>
          </a:p>
          <a:p>
            <a:r>
              <a:rPr lang="zh-CN" altLang="en-US" dirty="0"/>
              <a:t>監測</a:t>
            </a:r>
            <a:r>
              <a:rPr lang="en-US" altLang="zh-CN" dirty="0"/>
              <a:t>--</a:t>
            </a:r>
            <a:r>
              <a:rPr lang="zh-CN" altLang="en-US" dirty="0"/>
              <a:t>繼續檢查和評估；使用</a:t>
            </a:r>
            <a:r>
              <a:rPr lang="en-US" altLang="zh-CN" dirty="0"/>
              <a:t>IPM</a:t>
            </a:r>
            <a:r>
              <a:rPr lang="zh-CN" altLang="en-US" dirty="0"/>
              <a:t>檢查表 </a:t>
            </a:r>
          </a:p>
          <a:p>
            <a:r>
              <a:rPr lang="zh-CN" altLang="en-US" dirty="0"/>
              <a:t>管理</a:t>
            </a:r>
            <a:r>
              <a:rPr lang="en-US" altLang="zh-CN" dirty="0"/>
              <a:t>-</a:t>
            </a:r>
            <a:r>
              <a:rPr lang="zh-CN" altLang="en-US" dirty="0"/>
              <a:t>管理現有的害蟲問題： 徹底清潔；吸塵和誘捕。 如果有必要使用殺蟲劑，使用誘餌和凝膠，而不是噴灑。</a:t>
            </a:r>
          </a:p>
          <a:p>
            <a:endParaRPr lang="zh-CN" altLang="en-US" dirty="0"/>
          </a:p>
          <a:p>
            <a:r>
              <a:rPr lang="zh-CN" altLang="en-US" dirty="0"/>
              <a:t>在所有的策略中，預防是</a:t>
            </a:r>
            <a:r>
              <a:rPr lang="en-US" altLang="zh-CN" dirty="0"/>
              <a:t>IPM</a:t>
            </a:r>
            <a:r>
              <a:rPr lang="zh-CN" altLang="en-US" dirty="0"/>
              <a:t>的關鍵。 在實踐中，我們在這些類別中描述的許多策略被用於</a:t>
            </a:r>
            <a:r>
              <a:rPr lang="en-US" altLang="zh-CN" dirty="0"/>
              <a:t>IPM</a:t>
            </a:r>
            <a:r>
              <a:rPr lang="zh-CN" altLang="en-US" dirty="0"/>
              <a:t>的一個以上的類別。例如，讓螞蟻遠離你的建築是一個重要的預防策略，但它也是管理螞蟻侵襲時使用的策略。</a:t>
            </a:r>
          </a:p>
          <a:p>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00160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22</a:t>
            </a:fld>
            <a:endParaRPr lang="en-US"/>
          </a:p>
        </p:txBody>
      </p:sp>
    </p:spTree>
    <p:extLst>
      <p:ext uri="{BB962C8B-B14F-4D97-AF65-F5344CB8AC3E}">
        <p14:creationId xmlns:p14="http://schemas.microsoft.com/office/powerpoint/2010/main" val="165289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我們將通過</a:t>
            </a:r>
            <a:r>
              <a:rPr lang="en-US" altLang="zh-CN" dirty="0"/>
              <a:t>IPM</a:t>
            </a:r>
            <a:r>
              <a:rPr lang="zh-CN" altLang="en-US" dirty="0"/>
              <a:t>週期的步驟，專門討論鼠類動物。</a:t>
            </a:r>
            <a:endParaRPr lang="en-US" altLang="zh-CN" dirty="0"/>
          </a:p>
          <a:p>
            <a:endParaRPr lang="en-US" altLang="zh-CN" dirty="0"/>
          </a:p>
          <a:p>
            <a:r>
              <a:rPr lang="zh-CN" altLang="en-US" dirty="0"/>
              <a:t>步驟</a:t>
            </a:r>
            <a:r>
              <a:rPr lang="en-US" altLang="zh-CN" dirty="0"/>
              <a:t>1</a:t>
            </a:r>
            <a:r>
              <a:rPr lang="zh-CN" altLang="en-US" dirty="0"/>
              <a:t>：預防</a:t>
            </a:r>
            <a:r>
              <a:rPr lang="en-US" altLang="zh-CN" dirty="0"/>
              <a:t>-</a:t>
            </a:r>
            <a:r>
              <a:rPr lang="zh-CN" altLang="en-US" dirty="0"/>
              <a:t>預防鼠類動物的最好方法是防止牠們進入你的建築物</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23</a:t>
            </a:fld>
            <a:endParaRPr lang="en-US"/>
          </a:p>
        </p:txBody>
      </p:sp>
    </p:spTree>
    <p:extLst>
      <p:ext uri="{BB962C8B-B14F-4D97-AF65-F5344CB8AC3E}">
        <p14:creationId xmlns:p14="http://schemas.microsoft.com/office/powerpoint/2010/main" val="3733456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使用不銹鋼擦拭墊、金屬板或金屬網來堵塞孔洞或縫隙。 鼠類動物會咬破塑膠布、木材、填縫劑、橡膠和其他材料。</a:t>
            </a:r>
            <a:endParaRPr lang="en-US" altLang="zh-CN" dirty="0"/>
          </a:p>
          <a:p>
            <a:endParaRPr lang="en-US" altLang="zh-CN" dirty="0"/>
          </a:p>
          <a:p>
            <a:r>
              <a:rPr lang="zh-CN" altLang="en-US" dirty="0"/>
              <a:t>屋頂上的老鼠可以從樹木和灌木叢中穿越到建築物的屋頂上。 保持樹木、灌木和藤蔓的修剪，使牠們離建築物至少</a:t>
            </a:r>
            <a:r>
              <a:rPr lang="en-US" altLang="zh-CN" dirty="0"/>
              <a:t>2</a:t>
            </a:r>
            <a:r>
              <a:rPr lang="zh-CN" altLang="en-US" dirty="0"/>
              <a:t>英尺遠。</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24</a:t>
            </a:fld>
            <a:endParaRPr lang="en-US"/>
          </a:p>
        </p:txBody>
      </p:sp>
    </p:spTree>
    <p:extLst>
      <p:ext uri="{BB962C8B-B14F-4D97-AF65-F5344CB8AC3E}">
        <p14:creationId xmlns:p14="http://schemas.microsoft.com/office/powerpoint/2010/main" val="1634086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你還想阻止鼠類動物在你的建築物內躲避和尋找食物。</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25</a:t>
            </a:fld>
            <a:endParaRPr lang="en-US"/>
          </a:p>
        </p:txBody>
      </p:sp>
    </p:spTree>
    <p:extLst>
      <p:ext uri="{BB962C8B-B14F-4D97-AF65-F5344CB8AC3E}">
        <p14:creationId xmlns:p14="http://schemas.microsoft.com/office/powerpoint/2010/main" val="186735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26</a:t>
            </a:fld>
            <a:endParaRPr lang="en-US"/>
          </a:p>
        </p:txBody>
      </p:sp>
    </p:spTree>
    <p:extLst>
      <p:ext uri="{BB962C8B-B14F-4D97-AF65-F5344CB8AC3E}">
        <p14:creationId xmlns:p14="http://schemas.microsoft.com/office/powerpoint/2010/main" val="3704021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在加利福尼亞，最常見的類型是在室內看到的： 家鼠：</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挪威鼠： 大而粗壯，多為灰色。 尾巴比其身體短。</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屋頂鼠： 比挪威鼠小，比較圓滑，灰色至白色。 尾巴幾乎和它的身體一樣長。</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這些照片來自加利福尼亞大學全州綜合害蟲管理計畫。</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27</a:t>
            </a:fld>
            <a:endParaRPr lang="en-US"/>
          </a:p>
        </p:txBody>
      </p:sp>
    </p:spTree>
    <p:extLst>
      <p:ext uri="{BB962C8B-B14F-4D97-AF65-F5344CB8AC3E}">
        <p14:creationId xmlns:p14="http://schemas.microsoft.com/office/powerpoint/2010/main" val="6093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28</a:t>
            </a:fld>
            <a:endParaRPr lang="en-US"/>
          </a:p>
        </p:txBody>
      </p:sp>
    </p:spTree>
    <p:extLst>
      <p:ext uri="{BB962C8B-B14F-4D97-AF65-F5344CB8AC3E}">
        <p14:creationId xmlns:p14="http://schemas.microsoft.com/office/powerpoint/2010/main" val="217196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29</a:t>
            </a:fld>
            <a:endParaRPr lang="en-US"/>
          </a:p>
        </p:txBody>
      </p:sp>
    </p:spTree>
    <p:extLst>
      <p:ext uri="{BB962C8B-B14F-4D97-AF65-F5344CB8AC3E}">
        <p14:creationId xmlns:p14="http://schemas.microsoft.com/office/powerpoint/2010/main" val="199922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30</a:t>
            </a:fld>
            <a:endParaRPr lang="en-US"/>
          </a:p>
        </p:txBody>
      </p:sp>
    </p:spTree>
    <p:extLst>
      <p:ext uri="{BB962C8B-B14F-4D97-AF65-F5344CB8AC3E}">
        <p14:creationId xmlns:p14="http://schemas.microsoft.com/office/powerpoint/2010/main" val="246917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Segoe UI" panose="020B0502040204020203" pitchFamily="34" charset="0"/>
              </a:rPr>
              <a:t>下面是另一個對比圖，來自加州農藥管理部門的</a:t>
            </a:r>
            <a:r>
              <a:rPr lang="en-US" sz="1800" dirty="0">
                <a:effectLst/>
                <a:latin typeface="Segoe UI" panose="020B0502040204020203" pitchFamily="34" charset="0"/>
              </a:rPr>
              <a:t>Trapping Commensal Rodents handout </a:t>
            </a:r>
            <a:r>
              <a:rPr lang="zh-CN" altLang="en-US" sz="1800">
                <a:effectLst/>
                <a:latin typeface="Segoe UI" panose="020B0502040204020203" pitchFamily="34" charset="0"/>
              </a:rPr>
              <a:t>。 </a:t>
            </a:r>
            <a:r>
              <a:rPr lang="zh-CN" altLang="en-US" sz="1800" dirty="0">
                <a:effectLst/>
                <a:latin typeface="Segoe UI" panose="020B0502040204020203" pitchFamily="34" charset="0"/>
              </a:rPr>
              <a:t>它可以在這裡找到：</a:t>
            </a:r>
            <a:r>
              <a:rPr lang="en-US" sz="1800" dirty="0">
                <a:effectLst/>
                <a:latin typeface="Segoe UI" panose="020B0502040204020203" pitchFamily="34" charset="0"/>
              </a:rPr>
              <a:t>https://www.cdpr.ca.gov/docs/schoolipm/school_ipm_law/trapping_commensal_rodents.pdf</a:t>
            </a:r>
            <a:endParaRPr lang="en-US" altLang="zh-CN"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Segoe UI" panose="020B0502040204020203" pitchFamily="34" charset="0"/>
              </a:rPr>
              <a:t>糞便通常比齧齒動物本身更容易看到，你也可以用它們來識別。</a:t>
            </a:r>
            <a:endParaRPr lang="en-US" altLang="zh-CN"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latin typeface="Segoe UI" panose="020B0502040204020203" pitchFamily="34" charset="0"/>
              </a:rPr>
              <a:t>參考：</a:t>
            </a:r>
            <a:r>
              <a:rPr lang="en-US" altLang="zh-CN" sz="1800" dirty="0">
                <a:effectLst/>
                <a:latin typeface="Segoe UI" panose="020B0502040204020203" pitchFamily="34" charset="0"/>
              </a:rPr>
              <a:t>"</a:t>
            </a:r>
            <a:r>
              <a:rPr lang="zh-CN" altLang="en-US" sz="1800" dirty="0">
                <a:effectLst/>
                <a:latin typeface="Segoe UI" panose="020B0502040204020203" pitchFamily="34" charset="0"/>
              </a:rPr>
              <a:t>共生動物 </a:t>
            </a:r>
            <a:r>
              <a:rPr lang="en-US" altLang="zh-CN" sz="1800" dirty="0">
                <a:effectLst/>
                <a:latin typeface="Segoe UI" panose="020B0502040204020203" pitchFamily="34" charset="0"/>
              </a:rPr>
              <a:t>"</a:t>
            </a:r>
            <a:r>
              <a:rPr lang="zh-CN" altLang="en-US" sz="1800" dirty="0">
                <a:effectLst/>
                <a:latin typeface="Segoe UI" panose="020B0502040204020203" pitchFamily="34" charset="0"/>
              </a:rPr>
              <a:t>是用來描述通常與人類生活在一起的齧齒動物，並且經常依賴人類的棲息地獲得食物、水、庇護所和空間。</a:t>
            </a:r>
            <a:endParaRPr lang="en-US" sz="1800"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E05F3B6-3F50-42C0-B15E-F1698C309863}" type="slidenum">
              <a:rPr lang="en-US" smtClean="0"/>
              <a:t>31</a:t>
            </a:fld>
            <a:endParaRPr lang="en-US"/>
          </a:p>
        </p:txBody>
      </p:sp>
    </p:spTree>
    <p:extLst>
      <p:ext uri="{BB962C8B-B14F-4D97-AF65-F5344CB8AC3E}">
        <p14:creationId xmlns:p14="http://schemas.microsoft.com/office/powerpoint/2010/main" val="57619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05F3B6-3F50-42C0-B15E-F1698C309863}" type="slidenum">
              <a:rPr lang="en-US" smtClean="0"/>
              <a:t>32</a:t>
            </a:fld>
            <a:endParaRPr lang="en-US"/>
          </a:p>
        </p:txBody>
      </p:sp>
    </p:spTree>
    <p:extLst>
      <p:ext uri="{BB962C8B-B14F-4D97-AF65-F5344CB8AC3E}">
        <p14:creationId xmlns:p14="http://schemas.microsoft.com/office/powerpoint/2010/main" val="102692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清理鼠類動物留下的糞便或尿液時要非常小心。 戴上手套。 為了避免吸入糞便的殘留物，在你擦拭和扔掉糞便之前，用消毒劑噴濕它們。 然後對發現它們的地方進行消毒。</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a:p>
        </p:txBody>
      </p:sp>
    </p:spTree>
    <p:extLst>
      <p:ext uri="{BB962C8B-B14F-4D97-AF65-F5344CB8AC3E}">
        <p14:creationId xmlns:p14="http://schemas.microsoft.com/office/powerpoint/2010/main" val="2009904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鼠類動物可以進入你外面的垃圾箱和回收箱。 確保蓋子蓋緊，不要把垃圾堆放在垃圾桶旁邊。</a:t>
            </a:r>
            <a:endParaRPr lang="en-US" altLang="zh-CN" dirty="0"/>
          </a:p>
          <a:p>
            <a:r>
              <a:rPr lang="zh-CN" altLang="en-US" dirty="0"/>
              <a:t>將你的垃圾桶放在堅硬的表面上，如混凝土。</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34</a:t>
            </a:fld>
            <a:endParaRPr lang="en-US"/>
          </a:p>
        </p:txBody>
      </p:sp>
    </p:spTree>
    <p:extLst>
      <p:ext uri="{BB962C8B-B14F-4D97-AF65-F5344CB8AC3E}">
        <p14:creationId xmlns:p14="http://schemas.microsoft.com/office/powerpoint/2010/main" val="3660700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一定要使用防篡改的誘餌盒來放置陷阱。 這樣，兒童就不會被誘捕器傷害。</a:t>
            </a:r>
            <a:endParaRPr lang="en-US" altLang="zh-CN" dirty="0"/>
          </a:p>
          <a:p>
            <a:endParaRPr lang="en-US" altLang="zh-CN" dirty="0"/>
          </a:p>
          <a:p>
            <a:r>
              <a:rPr lang="zh-CN" altLang="en-US" dirty="0"/>
              <a:t>對於屋頂上的老鼠，將誘捕器放置在老鼠可能下來尋找食物的地方（在椽子上，在架子上，等等）。</a:t>
            </a:r>
            <a:endParaRPr lang="en-US" altLang="zh-CN" dirty="0"/>
          </a:p>
          <a:p>
            <a:endParaRPr lang="en-US" altLang="zh-CN" dirty="0"/>
          </a:p>
          <a:p>
            <a:r>
              <a:rPr lang="zh-CN" altLang="en-US" dirty="0"/>
              <a:t>對於挪威的老鼠，將誘捕器放在靠近牆壁的地方，放在黑暗的角落裡，放在你看到過糞便的地方。 將其垂直放置，觸發端接觸牆壁。</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35</a:t>
            </a:fld>
            <a:endParaRPr lang="en-US"/>
          </a:p>
        </p:txBody>
      </p:sp>
    </p:spTree>
    <p:extLst>
      <p:ext uri="{BB962C8B-B14F-4D97-AF65-F5344CB8AC3E}">
        <p14:creationId xmlns:p14="http://schemas.microsoft.com/office/powerpoint/2010/main" val="238549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老鼠會避開不熟悉的物體。 在陷阱中預先添加誘餌，可以讓老鼠在你設置陷阱之前就習慣於這個陷阱。</a:t>
            </a:r>
            <a:endParaRPr lang="en-US" altLang="zh-CN" dirty="0"/>
          </a:p>
          <a:p>
            <a:endParaRPr lang="en-US" altLang="zh-CN" dirty="0"/>
          </a:p>
          <a:p>
            <a:r>
              <a:rPr lang="zh-CN" altLang="en-US" dirty="0"/>
              <a:t>沿著牆的底部設置多個陷阱</a:t>
            </a:r>
            <a:r>
              <a:rPr lang="en-US" altLang="zh-CN" dirty="0"/>
              <a:t>--</a:t>
            </a:r>
            <a:r>
              <a:rPr lang="zh-CN" altLang="en-US" dirty="0"/>
              <a:t>這使得老鼠更有可能找到陷阱並將其彈出。</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36</a:t>
            </a:fld>
            <a:endParaRPr lang="en-US"/>
          </a:p>
        </p:txBody>
      </p:sp>
    </p:spTree>
    <p:extLst>
      <p:ext uri="{BB962C8B-B14F-4D97-AF65-F5344CB8AC3E}">
        <p14:creationId xmlns:p14="http://schemas.microsoft.com/office/powerpoint/2010/main" val="4262752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陷阱可以使用彈簧扣或電流來捕捉齧齒動物。 陷阱比毒藥便宜，因為你可以重複使用它們。 你不必購買特殊的誘餌，只要使用堅果、乾果、熏肉或寵物食品。 </a:t>
            </a:r>
            <a:endParaRPr lang="en-US" altLang="zh-CN" dirty="0"/>
          </a:p>
          <a:p>
            <a:endParaRPr lang="en-US" altLang="zh-CN" dirty="0"/>
          </a:p>
          <a:p>
            <a:r>
              <a:rPr lang="zh-CN" altLang="en-US" dirty="0"/>
              <a:t>像鳥類這樣的戶外天敵可以讓你的鼠類數量減少，這樣該地區的鼠類就會減少。</a:t>
            </a:r>
            <a:endParaRPr lang="en-US" altLang="zh-CN" dirty="0"/>
          </a:p>
          <a:p>
            <a:endParaRPr lang="en-US" altLang="zh-CN" dirty="0"/>
          </a:p>
          <a:p>
            <a:r>
              <a:rPr lang="zh-CN" altLang="en-US" dirty="0"/>
              <a:t>如果老鼠很容易進入你的建築物，並在那裡找到食物</a:t>
            </a:r>
            <a:r>
              <a:rPr lang="en-US" altLang="zh-CN" dirty="0"/>
              <a:t>/</a:t>
            </a:r>
            <a:r>
              <a:rPr lang="zh-CN" altLang="en-US" dirty="0"/>
              <a:t>庇護所</a:t>
            </a:r>
            <a:r>
              <a:rPr lang="en-US" altLang="zh-CN" dirty="0"/>
              <a:t>/</a:t>
            </a:r>
            <a:r>
              <a:rPr lang="zh-CN" altLang="en-US" dirty="0"/>
              <a:t>水，那麼即使你殺了一些，更多的老鼠會進來並定居。 從長遠來看，最好把重點放在使你的建築難以被老鼠進入，並且沒有吸引力讓牠築巢穴。</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05F3B6-3F50-42C0-B15E-F1698C309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780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如果你看到老鼠在你的戶外垃圾桶裡出現的跡象，一定要採取行動。 你不希望你的垃圾成為食物和庇護所的來源。</a:t>
            </a:r>
            <a:endParaRPr lang="en-US" altLang="zh-CN" dirty="0"/>
          </a:p>
          <a:p>
            <a:endParaRPr lang="en-US" altLang="zh-CN" dirty="0"/>
          </a:p>
          <a:p>
            <a:r>
              <a:rPr lang="zh-CN" altLang="en-US" dirty="0"/>
              <a:t>如果你看到齧齒動物在你的建築物周圍棲息的跡象，一定要清除它們作為庇護所的物品，如紙板箱或成堆的設備。</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38</a:t>
            </a:fld>
            <a:endParaRPr lang="en-US"/>
          </a:p>
        </p:txBody>
      </p:sp>
    </p:spTree>
    <p:extLst>
      <p:ext uri="{BB962C8B-B14F-4D97-AF65-F5344CB8AC3E}">
        <p14:creationId xmlns:p14="http://schemas.microsoft.com/office/powerpoint/2010/main" val="3791476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zh-CN" dirty="0"/>
              <a:t>IPM</a:t>
            </a:r>
            <a:r>
              <a:rPr lang="zh-CN" altLang="en-US" dirty="0"/>
              <a:t>的可能成本：</a:t>
            </a:r>
            <a:endParaRPr lang="en-US" altLang="zh-CN" dirty="0"/>
          </a:p>
          <a:p>
            <a:pPr marL="171450" indent="-171450" eaLnBrk="1" hangingPunct="1">
              <a:spcBef>
                <a:spcPct val="0"/>
              </a:spcBef>
              <a:buFont typeface="Arial" panose="020B0604020202020204" pitchFamily="34" charset="0"/>
              <a:buChar char="•"/>
            </a:pPr>
            <a:r>
              <a:rPr lang="zh-CN" altLang="en-US" dirty="0"/>
              <a:t>材料的費用成本</a:t>
            </a:r>
            <a:endParaRPr lang="en-US" altLang="zh-CN" dirty="0"/>
          </a:p>
          <a:p>
            <a:pPr marL="171450" indent="-171450" eaLnBrk="1" hangingPunct="1">
              <a:spcBef>
                <a:spcPct val="0"/>
              </a:spcBef>
              <a:buFont typeface="Arial" panose="020B0604020202020204" pitchFamily="34" charset="0"/>
              <a:buChar char="•"/>
            </a:pPr>
            <a:r>
              <a:rPr lang="zh-CN" altLang="en-US" dirty="0"/>
              <a:t>實施</a:t>
            </a:r>
            <a:r>
              <a:rPr lang="en-US" altLang="zh-CN" dirty="0"/>
              <a:t>IPM</a:t>
            </a:r>
            <a:r>
              <a:rPr lang="zh-CN" altLang="en-US" dirty="0"/>
              <a:t>的時間成本</a:t>
            </a:r>
            <a:endParaRPr lang="en-US" altLang="zh-CN" dirty="0"/>
          </a:p>
          <a:p>
            <a:pPr marL="171450" indent="-171450" eaLnBrk="1" hangingPunct="1">
              <a:spcBef>
                <a:spcPct val="0"/>
              </a:spcBef>
              <a:buFont typeface="Arial" panose="020B0604020202020204" pitchFamily="34" charset="0"/>
              <a:buChar char="•"/>
            </a:pPr>
            <a:r>
              <a:rPr lang="zh-CN" altLang="en-US" dirty="0"/>
              <a:t>如果使用豁免殺蟲劑，每年都要進行</a:t>
            </a:r>
            <a:r>
              <a:rPr lang="en-US" altLang="zh-CN" dirty="0"/>
              <a:t>HSA</a:t>
            </a:r>
            <a:r>
              <a:rPr lang="zh-CN" altLang="en-US" dirty="0"/>
              <a:t>培訓</a:t>
            </a:r>
            <a:endParaRPr lang="en-US" altLang="zh-CN" dirty="0"/>
          </a:p>
          <a:p>
            <a:pPr marL="171450" indent="-171450" eaLnBrk="1" hangingPunct="1">
              <a:spcBef>
                <a:spcPct val="0"/>
              </a:spcBef>
              <a:buFont typeface="Arial" panose="020B0604020202020204" pitchFamily="34" charset="0"/>
              <a:buChar char="•"/>
            </a:pPr>
            <a:endParaRPr lang="en-US" altLang="zh-CN" dirty="0"/>
          </a:p>
          <a:p>
            <a:pPr marL="0" indent="0" eaLnBrk="1" hangingPunct="1">
              <a:spcBef>
                <a:spcPct val="0"/>
              </a:spcBef>
              <a:buFont typeface="Arial" panose="020B0604020202020204" pitchFamily="34" charset="0"/>
              <a:buNone/>
            </a:pPr>
            <a:r>
              <a:rPr lang="zh-CN" altLang="en-US" dirty="0"/>
              <a:t>傳統方法的可能成本：</a:t>
            </a:r>
            <a:endParaRPr lang="en-US" altLang="zh-CN" dirty="0"/>
          </a:p>
          <a:p>
            <a:pPr marL="171450" indent="-171450" eaLnBrk="1" hangingPunct="1">
              <a:spcBef>
                <a:spcPct val="0"/>
              </a:spcBef>
              <a:buFont typeface="Arial" panose="020B0604020202020204" pitchFamily="34" charset="0"/>
              <a:buChar char="•"/>
            </a:pPr>
            <a:r>
              <a:rPr lang="zh-CN" altLang="en-US" dirty="0"/>
              <a:t>讓員工和兒童接觸有害的化學品</a:t>
            </a:r>
            <a:endParaRPr lang="en-US" altLang="zh-CN" dirty="0"/>
          </a:p>
          <a:p>
            <a:pPr marL="171450" indent="-171450" eaLnBrk="1" hangingPunct="1">
              <a:spcBef>
                <a:spcPct val="0"/>
              </a:spcBef>
              <a:buFont typeface="Arial" panose="020B0604020202020204" pitchFamily="34" charset="0"/>
              <a:buChar char="•"/>
            </a:pPr>
            <a:r>
              <a:rPr lang="zh-CN" altLang="en-US" dirty="0"/>
              <a:t>材料的費用成本</a:t>
            </a:r>
            <a:endParaRPr lang="en-US" altLang="zh-CN" dirty="0"/>
          </a:p>
          <a:p>
            <a:pPr marL="171450" indent="-171450" eaLnBrk="1" hangingPunct="1">
              <a:spcBef>
                <a:spcPct val="0"/>
              </a:spcBef>
              <a:buFont typeface="Arial" panose="020B0604020202020204" pitchFamily="34" charset="0"/>
              <a:buChar char="•"/>
            </a:pPr>
            <a:r>
              <a:rPr lang="zh-CN" altLang="en-US" dirty="0"/>
              <a:t>張貼標誌、填寫和發送農藥使用報告的時間成本遵循</a:t>
            </a:r>
            <a:r>
              <a:rPr lang="en-US" altLang="zh-CN" dirty="0"/>
              <a:t>HSA</a:t>
            </a:r>
            <a:r>
              <a:rPr lang="zh-CN" altLang="en-US" dirty="0"/>
              <a:t>法律，</a:t>
            </a:r>
            <a:endParaRPr lang="en-US" altLang="zh-CN"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zh-CN" altLang="en-US" dirty="0"/>
              <a:t>每年的</a:t>
            </a:r>
            <a:r>
              <a:rPr lang="en-US" altLang="zh-CN" dirty="0"/>
              <a:t>HSA</a:t>
            </a:r>
            <a:r>
              <a:rPr lang="zh-CN" altLang="en-US" dirty="0"/>
              <a:t>培訓</a:t>
            </a:r>
            <a:endParaRPr lang="en-US" altLang="zh-CN" dirty="0"/>
          </a:p>
          <a:p>
            <a:pPr marL="171450" indent="-171450" eaLnBrk="1" hangingPunct="1">
              <a:spcBef>
                <a:spcPct val="0"/>
              </a:spcBef>
              <a:buFont typeface="Arial" panose="020B0604020202020204" pitchFamily="34" charset="0"/>
              <a:buChar char="•"/>
            </a:pPr>
            <a:endParaRPr lang="en-US" altLang="zh-CN" dirty="0"/>
          </a:p>
          <a:p>
            <a:pPr marL="0" indent="0" eaLnBrk="1" hangingPunct="1">
              <a:spcBef>
                <a:spcPct val="0"/>
              </a:spcBef>
              <a:buFont typeface="Arial" panose="020B0604020202020204" pitchFamily="34" charset="0"/>
              <a:buNone/>
            </a:pPr>
            <a:endParaRPr lang="en-US" altLang="zh-CN" dirty="0"/>
          </a:p>
          <a:p>
            <a:pPr marL="0" indent="0" eaLnBrk="1" hangingPunct="1">
              <a:spcBef>
                <a:spcPct val="0"/>
              </a:spcBef>
              <a:buFont typeface="Arial" panose="020B0604020202020204" pitchFamily="34" charset="0"/>
              <a:buNone/>
            </a:pPr>
            <a:r>
              <a:rPr lang="en-US" altLang="zh-CN" dirty="0"/>
              <a:t>IPM</a:t>
            </a:r>
            <a:r>
              <a:rPr lang="zh-CN" altLang="en-US" dirty="0"/>
              <a:t>的好處：</a:t>
            </a:r>
            <a:endParaRPr lang="en-US" altLang="zh-CN" dirty="0"/>
          </a:p>
          <a:p>
            <a:pPr marL="171450" indent="-171450" eaLnBrk="1" hangingPunct="1">
              <a:spcBef>
                <a:spcPct val="0"/>
              </a:spcBef>
              <a:buFont typeface="Arial" panose="020B0604020202020204" pitchFamily="34" charset="0"/>
              <a:buChar char="•"/>
            </a:pPr>
            <a:r>
              <a:rPr lang="zh-CN" altLang="en-US" dirty="0"/>
              <a:t>專注於預防，意味著首先不太可能有齧齒動物</a:t>
            </a:r>
            <a:endParaRPr lang="en-US" altLang="zh-CN" dirty="0"/>
          </a:p>
          <a:p>
            <a:pPr marL="171450" indent="-171450" eaLnBrk="1" hangingPunct="1">
              <a:spcBef>
                <a:spcPct val="0"/>
              </a:spcBef>
              <a:buFont typeface="Arial" panose="020B0604020202020204" pitchFamily="34" charset="0"/>
              <a:buChar char="•"/>
            </a:pPr>
            <a:r>
              <a:rPr lang="zh-CN" altLang="en-US" dirty="0"/>
              <a:t>教室裡的環境更健康</a:t>
            </a:r>
            <a:endParaRPr lang="en-US" altLang="zh-CN" dirty="0"/>
          </a:p>
          <a:p>
            <a:pPr marL="171450" indent="-171450" eaLnBrk="1" hangingPunct="1">
              <a:spcBef>
                <a:spcPct val="0"/>
              </a:spcBef>
              <a:buFont typeface="Arial" panose="020B0604020202020204" pitchFamily="34" charset="0"/>
              <a:buChar char="•"/>
            </a:pPr>
            <a:r>
              <a:rPr lang="zh-CN" altLang="en-US" dirty="0"/>
              <a:t>如果不需要定期使用殺蟲劑，</a:t>
            </a:r>
            <a:endParaRPr lang="en-US" altLang="zh-CN" dirty="0"/>
          </a:p>
          <a:p>
            <a:pPr marL="171450" indent="-171450" eaLnBrk="1" hangingPunct="1">
              <a:spcBef>
                <a:spcPct val="0"/>
              </a:spcBef>
              <a:buFont typeface="Arial" panose="020B0604020202020204" pitchFamily="34" charset="0"/>
              <a:buChar char="•"/>
            </a:pPr>
            <a:r>
              <a:rPr lang="zh-CN" altLang="en-US" dirty="0"/>
              <a:t>成本會降低花在遵循</a:t>
            </a:r>
            <a:r>
              <a:rPr lang="en-US" altLang="zh-CN" dirty="0"/>
              <a:t>HSA</a:t>
            </a:r>
            <a:r>
              <a:rPr lang="zh-CN" altLang="en-US" dirty="0"/>
              <a:t>報告和記錄要求上更節省了時間。</a:t>
            </a:r>
            <a:endParaRPr lang="en-US" altLang="zh-CN" dirty="0"/>
          </a:p>
          <a:p>
            <a:pPr marL="171450" indent="-171450" eaLnBrk="1" hangingPunct="1">
              <a:spcBef>
                <a:spcPct val="0"/>
              </a:spcBef>
              <a:buFont typeface="Arial" panose="020B0604020202020204" pitchFamily="34" charset="0"/>
              <a:buChar char="•"/>
            </a:pPr>
            <a:endParaRPr lang="en-US" altLang="zh-CN" dirty="0"/>
          </a:p>
          <a:p>
            <a:pPr marL="0" indent="0" eaLnBrk="1" hangingPunct="1">
              <a:spcBef>
                <a:spcPct val="0"/>
              </a:spcBef>
              <a:buFont typeface="Arial" panose="020B0604020202020204" pitchFamily="34" charset="0"/>
              <a:buNone/>
            </a:pPr>
            <a:r>
              <a:rPr lang="zh-CN" altLang="en-US" dirty="0"/>
              <a:t>傳統方法的好處：</a:t>
            </a:r>
            <a:endParaRPr lang="en-US" altLang="zh-CN" dirty="0"/>
          </a:p>
          <a:p>
            <a:pPr marL="0" indent="0" eaLnBrk="1" hangingPunct="1">
              <a:spcBef>
                <a:spcPct val="0"/>
              </a:spcBef>
              <a:buFont typeface="Arial" panose="020B0604020202020204" pitchFamily="34" charset="0"/>
              <a:buNone/>
            </a:pPr>
            <a:endParaRPr lang="en-US" altLang="zh-CN" dirty="0"/>
          </a:p>
          <a:p>
            <a:pPr marL="0" indent="0" eaLnBrk="1" hangingPunct="1">
              <a:spcBef>
                <a:spcPct val="0"/>
              </a:spcBef>
              <a:buFont typeface="Arial" panose="020B0604020202020204" pitchFamily="34" charset="0"/>
              <a:buNone/>
            </a:pPr>
            <a:endParaRPr lang="en-US" altLang="zh-CN" dirty="0"/>
          </a:p>
          <a:p>
            <a:pPr marL="0" indent="0" eaLnBrk="1" hangingPunct="1">
              <a:spcBef>
                <a:spcPct val="0"/>
              </a:spcBef>
              <a:buFont typeface="Arial" panose="020B0604020202020204" pitchFamily="34" charset="0"/>
              <a:buNone/>
            </a:pPr>
            <a:r>
              <a:rPr lang="en-US" altLang="zh-CN" dirty="0"/>
              <a:t>HSA=</a:t>
            </a:r>
            <a:r>
              <a:rPr lang="zh-CN" altLang="en-US" dirty="0"/>
              <a:t>健康學校法</a:t>
            </a:r>
            <a:endParaRPr lang="en-US" altLang="zh-CN" dirty="0"/>
          </a:p>
          <a:p>
            <a:pPr marL="0" indent="0" eaLnBrk="1" hangingPunct="1">
              <a:spcBef>
                <a:spcPct val="0"/>
              </a:spcBef>
              <a:buFont typeface="Arial" panose="020B0604020202020204" pitchFamily="34" charset="0"/>
              <a:buNone/>
            </a:pPr>
            <a:r>
              <a:rPr lang="zh-CN" altLang="en-US" dirty="0"/>
              <a:t>要求</a:t>
            </a:r>
            <a:r>
              <a:rPr lang="en-US" altLang="zh-CN" dirty="0"/>
              <a:t>=</a:t>
            </a:r>
            <a:r>
              <a:rPr lang="zh-CN" altLang="en-US" dirty="0"/>
              <a:t>張貼標誌，發送殺蟲劑使用報告</a:t>
            </a:r>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39</a:t>
            </a:fld>
            <a:endParaRPr lang="en-US"/>
          </a:p>
        </p:txBody>
      </p:sp>
    </p:spTree>
    <p:extLst>
      <p:ext uri="{BB962C8B-B14F-4D97-AF65-F5344CB8AC3E}">
        <p14:creationId xmlns:p14="http://schemas.microsoft.com/office/powerpoint/2010/main" val="341437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zh-CN" altLang="en-US" dirty="0"/>
              <a:t>我們希望你從這個演講中得到的五件事是什麼？ </a:t>
            </a:r>
            <a:endParaRPr lang="en-US" altLang="zh-CN" dirty="0"/>
          </a:p>
          <a:p>
            <a:pPr eaLnBrk="1" fontAlgn="auto" hangingPunct="1">
              <a:spcBef>
                <a:spcPts val="0"/>
              </a:spcBef>
              <a:spcAft>
                <a:spcPts val="0"/>
              </a:spcAft>
              <a:defRPr/>
            </a:pPr>
            <a:r>
              <a:rPr lang="en-US" altLang="zh-CN" dirty="0"/>
              <a:t>!. </a:t>
            </a:r>
            <a:r>
              <a:rPr lang="zh-CN" altLang="en-US" dirty="0"/>
              <a:t>本講座將教你如何預防和清除中心內的鼠類動物。 </a:t>
            </a:r>
            <a:endParaRPr lang="en-US" altLang="zh-CN" dirty="0"/>
          </a:p>
          <a:p>
            <a:pPr eaLnBrk="1" fontAlgn="auto" hangingPunct="1">
              <a:spcBef>
                <a:spcPts val="0"/>
              </a:spcBef>
              <a:spcAft>
                <a:spcPts val="0"/>
              </a:spcAft>
              <a:defRPr/>
            </a:pPr>
            <a:r>
              <a:rPr lang="en-US" altLang="zh-CN" dirty="0"/>
              <a:t>2. </a:t>
            </a:r>
            <a:r>
              <a:rPr lang="zh-CN" altLang="en-US" dirty="0"/>
              <a:t>蟲害綜合防治方法旨在控制蟲害，同時也保護人們的健康</a:t>
            </a:r>
            <a:r>
              <a:rPr lang="en-US" altLang="zh-CN" dirty="0"/>
              <a:t>......</a:t>
            </a:r>
            <a:r>
              <a:rPr lang="zh-CN" altLang="en-US" dirty="0"/>
              <a:t>和環境。</a:t>
            </a:r>
            <a:endParaRPr lang="en-US" altLang="zh-CN" dirty="0"/>
          </a:p>
          <a:p>
            <a:pPr eaLnBrk="1" fontAlgn="auto" hangingPunct="1">
              <a:spcBef>
                <a:spcPts val="0"/>
              </a:spcBef>
              <a:spcAft>
                <a:spcPts val="0"/>
              </a:spcAft>
              <a:defRPr/>
            </a:pPr>
            <a:r>
              <a:rPr lang="en-US" altLang="zh-CN" dirty="0"/>
              <a:t>3. </a:t>
            </a:r>
            <a:r>
              <a:rPr lang="zh-CN" altLang="en-US" dirty="0"/>
              <a:t>這些資訊是關於最佳實踐的，它也是關於法律的。 </a:t>
            </a:r>
            <a:endParaRPr lang="en-US" altLang="zh-CN" dirty="0"/>
          </a:p>
          <a:p>
            <a:pPr eaLnBrk="1" fontAlgn="auto" hangingPunct="1">
              <a:spcBef>
                <a:spcPts val="0"/>
              </a:spcBef>
              <a:spcAft>
                <a:spcPts val="0"/>
              </a:spcAft>
              <a:defRPr/>
            </a:pPr>
            <a:r>
              <a:rPr lang="en-US" altLang="zh-CN" dirty="0"/>
              <a:t>4.</a:t>
            </a:r>
            <a:r>
              <a:rPr lang="zh-CN" altLang="en-US" dirty="0"/>
              <a:t>今天我們還將瞭解更多關於</a:t>
            </a:r>
            <a:r>
              <a:rPr lang="en-US" altLang="zh-CN" dirty="0"/>
              <a:t>《</a:t>
            </a:r>
            <a:r>
              <a:rPr lang="zh-CN" altLang="en-US" dirty="0"/>
              <a:t>健康學校法</a:t>
            </a:r>
            <a:r>
              <a:rPr lang="en-US" altLang="zh-CN" dirty="0"/>
              <a:t>》</a:t>
            </a:r>
            <a:r>
              <a:rPr lang="zh-CN" altLang="en-US" dirty="0"/>
              <a:t>的資訊，以及為了遵守該法，你的責任是什麼。</a:t>
            </a: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4</a:t>
            </a:fld>
            <a:endParaRPr lang="en-US" altLang="en-US"/>
          </a:p>
        </p:txBody>
      </p:sp>
    </p:spTree>
    <p:extLst>
      <p:ext uri="{BB962C8B-B14F-4D97-AF65-F5344CB8AC3E}">
        <p14:creationId xmlns:p14="http://schemas.microsoft.com/office/powerpoint/2010/main" val="4102266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latin typeface="Calibri" panose="020F0502020204030204" pitchFamily="34" charset="0"/>
                <a:cs typeface="Calibri" panose="020F0502020204030204" pitchFamily="34" charset="0"/>
              </a:rPr>
              <a:t>如果你已經嘗試了所有的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步驟，但仍然有老鼠進入你的建築物，請聯繫害蟲管理專家。 請記住：</a:t>
            </a:r>
            <a:endParaRPr lang="en-US" altLang="zh-CN"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1.</a:t>
            </a:r>
            <a:r>
              <a:rPr lang="zh-CN" altLang="en-US" baseline="0" dirty="0">
                <a:latin typeface="Calibri" panose="020F0502020204030204" pitchFamily="34" charset="0"/>
                <a:cs typeface="Calibri" panose="020F0502020204030204" pitchFamily="34" charset="0"/>
              </a:rPr>
              <a:t> 所有害蟲管理專業人員</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必須獲得加利福尼亞州的認證許可。你可以驗證一個公司或個人是否有結構性害蟲控制委員會頒發的執照，網址是：</a:t>
            </a:r>
            <a:r>
              <a:rPr lang="en-US" altLang="zh-CN" baseline="0" dirty="0">
                <a:latin typeface="Calibri" panose="020F0502020204030204" pitchFamily="34" charset="0"/>
                <a:cs typeface="Calibri" panose="020F0502020204030204" pitchFamily="34" charset="0"/>
              </a:rPr>
              <a:t>www.pestboard.ca.gov</a:t>
            </a:r>
            <a:r>
              <a:rPr lang="zh-CN" altLang="en-US" baseline="0" dirty="0">
                <a:latin typeface="Calibri" panose="020F0502020204030204" pitchFamily="34" charset="0"/>
                <a:cs typeface="Calibri" panose="020F0502020204030204" pitchFamily="34" charset="0"/>
              </a:rPr>
              <a:t>。 擁有結構性害蟲控制委員會的執照意味著你已經通過了考試，並且完成了現場掃描指紋的過程。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2. PMP</a:t>
            </a:r>
            <a:r>
              <a:rPr lang="zh-CN" altLang="en-US" baseline="0" dirty="0">
                <a:latin typeface="Calibri" panose="020F0502020204030204" pitchFamily="34" charset="0"/>
                <a:cs typeface="Calibri" panose="020F0502020204030204" pitchFamily="34" charset="0"/>
              </a:rPr>
              <a:t>應該接受學校和托兒所的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培訓。加州大學全州</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計畫為</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提供一個免費的線上課程，題目是在學校和托兒所提供</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服務。要求證明你的</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已經參加了該課程。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3. </a:t>
            </a:r>
            <a:r>
              <a:rPr lang="zh-CN" altLang="en-US" baseline="0" dirty="0">
                <a:latin typeface="Calibri" panose="020F0502020204030204" pitchFamily="34" charset="0"/>
                <a:cs typeface="Calibri" panose="020F0502020204030204" pitchFamily="34" charset="0"/>
              </a:rPr>
              <a:t>一些</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可能有協力廠商認證，證明在</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和環境敏感的做法方面有額外的技能。 在選擇</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之前，要審查每種認證類型。</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40</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t>一些</a:t>
            </a:r>
            <a:r>
              <a:rPr lang="en-US" altLang="zh-CN" baseline="0" dirty="0"/>
              <a:t>PMP</a:t>
            </a:r>
            <a:r>
              <a:rPr lang="zh-CN" altLang="en-US" baseline="0" dirty="0"/>
              <a:t>可能有一個協力廠商認證，證明在</a:t>
            </a:r>
            <a:r>
              <a:rPr lang="en-US" altLang="zh-CN" baseline="0" dirty="0"/>
              <a:t>IPM</a:t>
            </a:r>
            <a:r>
              <a:rPr lang="zh-CN" altLang="en-US" baseline="0" dirty="0"/>
              <a:t>和環境敏感實踐方面有額外的技能。在選擇</a:t>
            </a:r>
            <a:r>
              <a:rPr lang="en-US" altLang="zh-CN" baseline="0" dirty="0"/>
              <a:t>PMP</a:t>
            </a:r>
            <a:r>
              <a:rPr lang="zh-CN" altLang="en-US" baseline="0" dirty="0"/>
              <a:t>之前，請審查每一種認證類型。 以下是有更多資訊的鏈接。</a:t>
            </a:r>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41</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a:p>
        </p:txBody>
      </p:sp>
    </p:spTree>
    <p:extLst>
      <p:ext uri="{BB962C8B-B14F-4D97-AF65-F5344CB8AC3E}">
        <p14:creationId xmlns:p14="http://schemas.microsoft.com/office/powerpoint/2010/main" val="119117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zh-CN" altLang="en-US" sz="1800" b="0" i="0" u="none" strike="noStrike" baseline="0" dirty="0">
                <a:solidFill>
                  <a:srgbClr val="221E1F"/>
                </a:solidFill>
                <a:latin typeface="Frutiger 55 Roman"/>
              </a:rPr>
              <a:t>你在這裡看到什麼害蟲？</a:t>
            </a:r>
            <a:endParaRPr lang="en-US" altLang="zh-CN" sz="1800" b="0" i="0" u="none" strike="noStrike" baseline="0" dirty="0">
              <a:solidFill>
                <a:srgbClr val="221E1F"/>
              </a:solidFill>
              <a:latin typeface="Frutiger 55 Roman"/>
            </a:endParaRPr>
          </a:p>
          <a:p>
            <a:pPr algn="l"/>
            <a:r>
              <a:rPr lang="zh-CN" altLang="en-US" sz="1800" b="0" i="0" u="none" strike="noStrike" baseline="0" dirty="0">
                <a:solidFill>
                  <a:srgbClr val="221E1F"/>
                </a:solidFill>
                <a:latin typeface="Frutiger 55 Roman"/>
              </a:rPr>
              <a:t>害蟲也可以是簡單地出現在不想要的地方的東西，例如草地遊戲區的三葉草。重要的是要記住：在一種情況下是害蟲的東西在其他環境中可以發揮重要作用。例如，螞蟻在戶外時實際上是有益的。它們為土壤增加氧氣，並攻擊昆蟲，如跳蚤、毛毛蟲和白蟻。</a:t>
            </a:r>
            <a:endParaRPr lang="en-US" sz="1800" b="0" i="0" u="none" strike="noStrike" baseline="0" dirty="0">
              <a:solidFill>
                <a:srgbClr val="221E1F"/>
              </a:solidFill>
              <a:latin typeface="Frutiger 55 Roman"/>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6</a:t>
            </a:fld>
            <a:endParaRPr lang="en-US" altLang="en-US"/>
          </a:p>
        </p:txBody>
      </p:sp>
    </p:spTree>
    <p:extLst>
      <p:ext uri="{BB962C8B-B14F-4D97-AF65-F5344CB8AC3E}">
        <p14:creationId xmlns:p14="http://schemas.microsoft.com/office/powerpoint/2010/main" val="2298737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在一項加利福尼亞托兒所的調查中，像老鼠這樣的齧齒動物比其他</a:t>
            </a:r>
            <a:r>
              <a:rPr lang="zh-CN" altLang="en-US" b="1" dirty="0"/>
              <a:t>室內</a:t>
            </a:r>
            <a:r>
              <a:rPr lang="zh-CN" altLang="en-US" dirty="0"/>
              <a:t>害蟲（螞蟻、蜘蛛、頭蝨）更不常見。</a:t>
            </a: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7</a:t>
            </a:fld>
            <a:endParaRPr lang="en-US" altLang="en-US"/>
          </a:p>
        </p:txBody>
      </p:sp>
    </p:spTree>
    <p:extLst>
      <p:ext uri="{BB962C8B-B14F-4D97-AF65-F5344CB8AC3E}">
        <p14:creationId xmlns:p14="http://schemas.microsoft.com/office/powerpoint/2010/main" val="1383220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在戶外，托兒所的工作人員報告說，他們不僅看到老鼠，而且還看到松鼠和地鼠（也是齧齒類動物）。</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8</a:t>
            </a:fld>
            <a:endParaRPr lang="en-US" altLang="en-US"/>
          </a:p>
        </p:txBody>
      </p:sp>
    </p:spTree>
    <p:extLst>
      <p:ext uri="{BB962C8B-B14F-4D97-AF65-F5344CB8AC3E}">
        <p14:creationId xmlns:p14="http://schemas.microsoft.com/office/powerpoint/2010/main" val="171931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zh-CN" altLang="en-US" dirty="0"/>
              <a:t>兒童護理中的害蟲有三大類值得關注。 </a:t>
            </a:r>
          </a:p>
          <a:p>
            <a:pPr marL="0" lvl="1" eaLnBrk="1" fontAlgn="auto" hangingPunct="1">
              <a:spcBef>
                <a:spcPts val="0"/>
              </a:spcBef>
              <a:spcAft>
                <a:spcPts val="0"/>
              </a:spcAft>
              <a:defRPr/>
            </a:pPr>
            <a:r>
              <a:rPr lang="zh-CN" altLang="en-US" dirty="0"/>
              <a:t>第一類是健康問題。 蟑螂或老鼠等害蟲可以傳播病菌，導致疾病。 例如，蟑螂可以穿過廁所或垃圾桶裡未煮熟的肉或腐爛的食物，然後穿過我們吃飯的盤子和桌子。 害蟲也可以引起過敏或哮喘。 蟑螂會誘發哮喘，因為當它們脫皮生長時，會釋放出一種很像貓的 </a:t>
            </a:r>
            <a:r>
              <a:rPr lang="en-US" altLang="zh-CN" dirty="0"/>
              <a:t>"</a:t>
            </a:r>
            <a:r>
              <a:rPr lang="zh-CN" altLang="en-US" dirty="0"/>
              <a:t>皮屑</a:t>
            </a:r>
            <a:r>
              <a:rPr lang="en-US" altLang="zh-CN" dirty="0"/>
              <a:t>"</a:t>
            </a:r>
            <a:r>
              <a:rPr lang="zh-CN" altLang="en-US" dirty="0"/>
              <a:t>。這已被證明是哮喘的一個誘因。 老鼠也被證明會引發哮喘，因為它們的皮毛和尿液的氣味。</a:t>
            </a:r>
          </a:p>
          <a:p>
            <a:pPr marL="0" lvl="1" eaLnBrk="1" fontAlgn="auto" hangingPunct="1">
              <a:spcBef>
                <a:spcPts val="0"/>
              </a:spcBef>
              <a:spcAft>
                <a:spcPts val="0"/>
              </a:spcAft>
              <a:defRPr/>
            </a:pPr>
            <a:endParaRPr lang="zh-CN" altLang="en-US" dirty="0"/>
          </a:p>
          <a:p>
            <a:pPr marL="0" lvl="1" eaLnBrk="1" fontAlgn="auto" hangingPunct="1">
              <a:spcBef>
                <a:spcPts val="0"/>
              </a:spcBef>
              <a:spcAft>
                <a:spcPts val="0"/>
              </a:spcAft>
              <a:defRPr/>
            </a:pPr>
            <a:r>
              <a:rPr lang="zh-CN" altLang="en-US" dirty="0"/>
              <a:t>第二類問題是建築物損壞。黴菌和白蟻會破壞建築物的結構完整性。老鼠可以穿過電線，這可能是一種對電氣的危險。</a:t>
            </a:r>
          </a:p>
          <a:p>
            <a:pPr marL="0" lvl="1" eaLnBrk="1" fontAlgn="auto" hangingPunct="1">
              <a:spcBef>
                <a:spcPts val="0"/>
              </a:spcBef>
              <a:spcAft>
                <a:spcPts val="0"/>
              </a:spcAft>
              <a:defRPr/>
            </a:pPr>
            <a:endParaRPr lang="zh-CN" altLang="en-US" dirty="0"/>
          </a:p>
          <a:p>
            <a:pPr marL="0" lvl="1" eaLnBrk="1" fontAlgn="auto" hangingPunct="1">
              <a:spcBef>
                <a:spcPts val="0"/>
              </a:spcBef>
              <a:spcAft>
                <a:spcPts val="0"/>
              </a:spcAft>
              <a:defRPr/>
            </a:pPr>
            <a:r>
              <a:rPr lang="zh-CN" altLang="en-US" dirty="0"/>
              <a:t>第三類問題是，家長和工作人員看到害蟲時很不高興，往往想儘快把它們趕走。</a:t>
            </a:r>
          </a:p>
          <a:p>
            <a:pPr marL="0" lvl="1" eaLnBrk="1" fontAlgn="auto" hangingPunct="1">
              <a:spcBef>
                <a:spcPts val="0"/>
              </a:spcBef>
              <a:spcAft>
                <a:spcPts val="0"/>
              </a:spcAft>
              <a:defRPr/>
            </a:pP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9</a:t>
            </a:fld>
            <a:endParaRPr lang="en-US" altLang="en-US"/>
          </a:p>
        </p:txBody>
      </p:sp>
    </p:spTree>
    <p:extLst>
      <p:ext uri="{BB962C8B-B14F-4D97-AF65-F5344CB8AC3E}">
        <p14:creationId xmlns:p14="http://schemas.microsoft.com/office/powerpoint/2010/main" val="322709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CA4B5-1EA9-470B-BF2F-0097CB268C3A}"/>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ea typeface="Cambria" panose="02040503050406030204" pitchFamily="18"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40CD107-016B-420B-9094-F5FE25B7A60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a:extLst>
              <a:ext uri="{FF2B5EF4-FFF2-40B4-BE49-F238E27FC236}">
                <a16:creationId xmlns:a16="http://schemas.microsoft.com/office/drawing/2014/main" id="{7DBE768E-7C42-13A0-190C-7C198914822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347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6506EF-C689-6589-F886-940A50B6E9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40781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914400" y="1371600"/>
            <a:ext cx="10515600" cy="4648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99F7F8CB-6DBB-5259-51AA-2B31FA35762B}"/>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81283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F1E25-FC98-4305-8F27-F00DFE74E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extBox 1">
            <a:extLst>
              <a:ext uri="{FF2B5EF4-FFF2-40B4-BE49-F238E27FC236}">
                <a16:creationId xmlns:a16="http://schemas.microsoft.com/office/drawing/2014/main" id="{E2A9885D-CAB0-4AD8-F818-B6F7AB038006}"/>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47939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6DBC46-1AB7-4A38-B622-B28A3F9EB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F649DE-097C-47C6-92F4-5DC5D676D6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282583BE-D53E-BB58-56A1-95D29B3F515F}"/>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117518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9696-B28B-4B6D-8857-8C8AC5763A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5FAC44E-3F51-4C27-873D-669ADF061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B0DC94-4421-44F5-9476-54F4EBCC1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FB436-91D4-4924-8FD3-6C2CB33DC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7257DD-79D6-4752-92CD-BB4AACA1FF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0314BEA0-02B6-E4D9-6204-E0BB1C05098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961503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02E48D-461D-5295-031A-CB18C03F64D1}"/>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22019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8D20C-3468-467C-B33D-3E37784845A0}"/>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50852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3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34615A-3079-41D7-8FFB-9D910898A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1242065-971F-CD2C-901C-AB266E6638DF}"/>
              </a:ext>
            </a:extLst>
          </p:cNvPr>
          <p:cNvSpPr txBox="1">
            <a:spLocks/>
          </p:cNvSpPr>
          <p:nvPr userDrawn="1"/>
        </p:nvSpPr>
        <p:spPr>
          <a:xfrm>
            <a:off x="10160" y="1"/>
            <a:ext cx="12181840" cy="1066800"/>
          </a:xfrm>
          <a:prstGeom prst="rect">
            <a:avLst/>
          </a:prstGeom>
          <a:solidFill>
            <a:schemeClr val="accent5">
              <a:lumMod val="60000"/>
              <a:lumOff val="40000"/>
              <a:alpha val="70980"/>
            </a:schemeClr>
          </a:solidFill>
        </p:spPr>
        <p:txBody>
          <a:bodyPr anchor="ctr" anchorCtr="0"/>
          <a:lstStyle>
            <a:lvl1pPr algn="ctr" defTabSz="914400" rtl="0" eaLnBrk="1" latinLnBrk="0" hangingPunct="1">
              <a:lnSpc>
                <a:spcPct val="90000"/>
              </a:lnSpc>
              <a:spcBef>
                <a:spcPct val="0"/>
              </a:spcBef>
              <a:buNone/>
              <a:defRPr sz="3600" kern="1200" baseline="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dirty="0"/>
          </a:p>
        </p:txBody>
      </p:sp>
      <p:sp>
        <p:nvSpPr>
          <p:cNvPr id="2" name="Title 1">
            <a:extLst>
              <a:ext uri="{FF2B5EF4-FFF2-40B4-BE49-F238E27FC236}">
                <a16:creationId xmlns:a16="http://schemas.microsoft.com/office/drawing/2014/main" id="{5B892CE5-8514-B012-BE6B-E97107974DC7}"/>
              </a:ext>
            </a:extLst>
          </p:cNvPr>
          <p:cNvSpPr txBox="1">
            <a:spLocks/>
          </p:cNvSpPr>
          <p:nvPr userDrawn="1"/>
        </p:nvSpPr>
        <p:spPr>
          <a:xfrm>
            <a:off x="10160" y="18256"/>
            <a:ext cx="12181840" cy="1048546"/>
          </a:xfrm>
          <a:prstGeom prst="rect">
            <a:avLst/>
          </a:prstGeom>
          <a:solidFill>
            <a:srgbClr val="716FB2">
              <a:alpha val="83137"/>
            </a:srgbClr>
          </a:solidFill>
        </p:spPr>
        <p:txBody>
          <a:bodyPr anchor="ctr" anchorCtr="0"/>
          <a:lst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Cambria" panose="02040503050406030204" pitchFamily="18" charset="0"/>
                <a:cs typeface="Arial" panose="020B0604020202020204" pitchFamily="34" charset="0"/>
              </a:defRPr>
            </a:lvl1pPr>
          </a:lstStyle>
          <a:p>
            <a:endParaRPr lang="en-US" sz="3600" b="1" dirty="0"/>
          </a:p>
        </p:txBody>
      </p:sp>
      <p:pic>
        <p:nvPicPr>
          <p:cNvPr id="8" name="Picture 7" descr="Icon&#10;&#10;Description automatically generated">
            <a:extLst>
              <a:ext uri="{FF2B5EF4-FFF2-40B4-BE49-F238E27FC236}">
                <a16:creationId xmlns:a16="http://schemas.microsoft.com/office/drawing/2014/main" id="{105F0B76-8E20-6EA7-A261-F3DD478B1E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8600" y="152400"/>
            <a:ext cx="762000" cy="762000"/>
          </a:xfrm>
          <a:prstGeom prst="rect">
            <a:avLst/>
          </a:prstGeom>
        </p:spPr>
      </p:pic>
    </p:spTree>
    <p:extLst>
      <p:ext uri="{BB962C8B-B14F-4D97-AF65-F5344CB8AC3E}">
        <p14:creationId xmlns:p14="http://schemas.microsoft.com/office/powerpoint/2010/main" val="3470431727"/>
      </p:ext>
    </p:extLst>
  </p:cSld>
  <p:clrMap bg1="lt1" tx1="dk1" bg2="lt2" tx2="dk2" accent1="accent1" accent2="accent2" accent3="accent3" accent4="accent4" accent5="accent5" accent6="accent6" hlink="hlink" folHlink="folHlink"/>
  <p:sldLayoutIdLst>
    <p:sldLayoutId id="2147483696" r:id="rId1"/>
    <p:sldLayoutId id="2147483711" r:id="rId2"/>
    <p:sldLayoutId id="2147483697" r:id="rId3"/>
    <p:sldLayoutId id="2147483698" r:id="rId4"/>
    <p:sldLayoutId id="2147483699" r:id="rId5"/>
    <p:sldLayoutId id="2147483700" r:id="rId6"/>
    <p:sldLayoutId id="2147483701" r:id="rId7"/>
    <p:sldLayoutId id="2147483702" r:id="rId8"/>
  </p:sldLayoutIdLst>
  <p:hf sldNum="0" hdr="0"/>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1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hyperlink" Target="https://cchp.ucsf.edu/" TargetMode="External"/><Relationship Id="rId4" Type="http://schemas.openxmlformats.org/officeDocument/2006/relationships/hyperlink" Target="https://www.cdpr.ca.gov/docs/schoolipm"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28.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0.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41.jpg"/><Relationship Id="rId5" Type="http://schemas.openxmlformats.org/officeDocument/2006/relationships/hyperlink" Target="http://www.ipm.ucdavis.edu/training/school-and-child-care-ipm.html" TargetMode="External"/><Relationship Id="rId4" Type="http://schemas.openxmlformats.org/officeDocument/2006/relationships/hyperlink" Target="http://www.cdpr.ca.gov/schoolip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qualitypro.org/certified-services/greenpro/" TargetMode="External"/><Relationship Id="rId3" Type="http://schemas.openxmlformats.org/officeDocument/2006/relationships/notesSlide" Target="../notesSlides/notesSlide41.xml"/><Relationship Id="rId7" Type="http://schemas.openxmlformats.org/officeDocument/2006/relationships/hyperlink" Target="https://www.ecowisecertified.com/ecowise_find.html" TargetMode="Externa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hyperlink" Target="https://greenshieldcertified.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YybRGNEObX0" TargetMode="Externa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45.jpeg"/><Relationship Id="rId4" Type="http://schemas.openxmlformats.org/officeDocument/2006/relationships/hyperlink" Target="https://youtu.be/shf_7KsdT2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922"/>
            <a:ext cx="12192000" cy="1066800"/>
          </a:xfrm>
          <a:noFill/>
        </p:spPr>
        <p:txBody>
          <a:bodyPr anchor="ctr" anchorCtr="0">
            <a:noAutofit/>
          </a:body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rPr>
              <a:t>管理托兒設施中的鼠類動物</a:t>
            </a:r>
            <a:endParaRPr lang="en-US" sz="3600" b="1" dirty="0">
              <a:solidFill>
                <a:schemeClr val="bg1"/>
              </a:solidFill>
              <a:latin typeface="Microsoft JhengHei" panose="020B0604030504040204" pitchFamily="34" charset="-120"/>
              <a:ea typeface="Microsoft JhengHei" panose="020B0604030504040204" pitchFamily="34" charset="-120"/>
            </a:endParaRPr>
          </a:p>
        </p:txBody>
      </p:sp>
      <p:pic>
        <p:nvPicPr>
          <p:cNvPr id="6" name="Picture 5" descr="A group of children playing with toys&#10;&#10;Description automatically generated with low confidence">
            <a:extLst>
              <a:ext uri="{FF2B5EF4-FFF2-40B4-BE49-F238E27FC236}">
                <a16:creationId xmlns:a16="http://schemas.microsoft.com/office/drawing/2014/main" id="{4384EC6C-2D94-B5D8-7423-FE35132CC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9" y="1061582"/>
            <a:ext cx="12185738" cy="5799679"/>
          </a:xfrm>
          <a:prstGeom prst="rect">
            <a:avLst/>
          </a:prstGeom>
        </p:spPr>
      </p:pic>
      <p:sp>
        <p:nvSpPr>
          <p:cNvPr id="3" name="Subtitle 2"/>
          <p:cNvSpPr>
            <a:spLocks noGrp="1"/>
          </p:cNvSpPr>
          <p:nvPr>
            <p:ph type="subTitle" idx="1"/>
          </p:nvPr>
        </p:nvSpPr>
        <p:spPr>
          <a:xfrm>
            <a:off x="-17745" y="5943600"/>
            <a:ext cx="12192000" cy="914400"/>
          </a:xfrm>
          <a:solidFill>
            <a:srgbClr val="AA4038">
              <a:alpha val="83000"/>
            </a:srgbClr>
          </a:solidFill>
        </p:spPr>
        <p:txBody>
          <a:bodyPr lIns="91440" tIns="91440" bIns="91440" anchor="ctr" anchorCtr="0">
            <a:normAutofit/>
          </a:bodyPr>
          <a:lstStyle/>
          <a:p>
            <a:pPr>
              <a:lnSpc>
                <a:spcPts val="2600"/>
              </a:lnSpc>
              <a:spcBef>
                <a:spcPts val="0"/>
              </a:spcBef>
            </a:pPr>
            <a:r>
              <a:rPr lang="zh-CN" altLang="en-US" sz="1800" b="1" dirty="0">
                <a:solidFill>
                  <a:srgbClr val="EBE2CD"/>
                </a:solidFill>
                <a:latin typeface="Microsoft JhengHei" panose="020B0604030504040204" pitchFamily="34" charset="-120"/>
                <a:ea typeface="Microsoft JhengHei" panose="020B0604030504040204" pitchFamily="34" charset="-120"/>
              </a:rPr>
              <a:t>加州大學三藩市分校</a:t>
            </a: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加州托兒所健康計畫</a:t>
            </a:r>
            <a:endParaRPr lang="en-US" altLang="zh-CN" sz="1800" b="1" dirty="0">
              <a:solidFill>
                <a:srgbClr val="EBE2CD"/>
              </a:solidFill>
              <a:latin typeface="Microsoft JhengHei" panose="020B0604030504040204" pitchFamily="34" charset="-120"/>
              <a:ea typeface="Microsoft JhengHei" panose="020B0604030504040204" pitchFamily="34" charset="-120"/>
            </a:endParaRPr>
          </a:p>
          <a:p>
            <a:pPr>
              <a:lnSpc>
                <a:spcPts val="2600"/>
              </a:lnSpc>
              <a:spcBef>
                <a:spcPts val="0"/>
              </a:spcBef>
            </a:pP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健康學校法案</a:t>
            </a:r>
            <a:r>
              <a:rPr lang="en-US" altLang="zh-CN" sz="1800" b="1" dirty="0">
                <a:solidFill>
                  <a:srgbClr val="EBE2CD"/>
                </a:solidFill>
                <a:latin typeface="Microsoft JhengHei" panose="020B0604030504040204" pitchFamily="34" charset="-120"/>
                <a:ea typeface="Microsoft JhengHei" panose="020B0604030504040204" pitchFamily="34" charset="-120"/>
              </a:rPr>
              <a:t>》</a:t>
            </a:r>
            <a:r>
              <a:rPr lang="zh-CN" altLang="en-US" sz="1800" b="1" dirty="0">
                <a:solidFill>
                  <a:srgbClr val="EBE2CD"/>
                </a:solidFill>
                <a:latin typeface="Microsoft JhengHei" panose="020B0604030504040204" pitchFamily="34" charset="-120"/>
                <a:ea typeface="Microsoft JhengHei" panose="020B0604030504040204" pitchFamily="34" charset="-120"/>
              </a:rPr>
              <a:t>批准的課程，</a:t>
            </a:r>
            <a:r>
              <a:rPr lang="en-US" altLang="zh-CN" sz="1800" b="1" dirty="0">
                <a:solidFill>
                  <a:srgbClr val="EBE2CD"/>
                </a:solidFill>
                <a:latin typeface="Microsoft JhengHei" panose="020B0604030504040204" pitchFamily="34" charset="-120"/>
                <a:ea typeface="Microsoft JhengHei" panose="020B0604030504040204" pitchFamily="34" charset="-120"/>
              </a:rPr>
              <a:t>2023</a:t>
            </a:r>
            <a:r>
              <a:rPr lang="zh-CN" altLang="en-US" sz="1800" b="1" dirty="0">
                <a:solidFill>
                  <a:srgbClr val="EBE2CD"/>
                </a:solidFill>
                <a:latin typeface="Microsoft JhengHei" panose="020B0604030504040204" pitchFamily="34" charset="-120"/>
                <a:ea typeface="Microsoft JhengHei" panose="020B0604030504040204" pitchFamily="34" charset="-120"/>
              </a:rPr>
              <a:t>年</a:t>
            </a:r>
            <a:endParaRPr lang="en-US" sz="1800" b="1" dirty="0">
              <a:solidFill>
                <a:srgbClr val="EBE2CD"/>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1037768" y="2209800"/>
            <a:ext cx="6429832" cy="3429000"/>
          </a:xfrm>
        </p:spPr>
        <p:txBody>
          <a:bodyPr vert="horz" lIns="91440" tIns="45720" rIns="91440" bIns="45720" rtlCol="0" anchor="t">
            <a:normAutofit/>
          </a:bodyPr>
          <a:lstStyle/>
          <a:p>
            <a:r>
              <a:rPr lang="zh-CN" altLang="en-US" b="1" dirty="0">
                <a:latin typeface="Microsoft JhengHei" panose="020B0604030504040204" pitchFamily="34" charset="-120"/>
                <a:ea typeface="Microsoft JhengHei" panose="020B0604030504040204" pitchFamily="34" charset="-120"/>
                <a:cs typeface="Arial"/>
              </a:rPr>
              <a:t>它們是否會導致</a:t>
            </a:r>
            <a:r>
              <a:rPr lang="en-US" altLang="zh-CN" b="1" dirty="0">
                <a:latin typeface="Microsoft JhengHei" panose="020B0604030504040204" pitchFamily="34" charset="-120"/>
                <a:ea typeface="Microsoft JhengHei" panose="020B0604030504040204" pitchFamily="34" charset="-120"/>
                <a:cs typeface="Arial"/>
              </a:rPr>
              <a:t>:</a:t>
            </a:r>
            <a:endParaRPr lang="en-US" b="1" dirty="0">
              <a:latin typeface="Microsoft JhengHei" panose="020B0604030504040204" pitchFamily="34" charset="-120"/>
              <a:ea typeface="Microsoft JhengHei" panose="020B0604030504040204" pitchFamily="34" charset="-120"/>
              <a:cs typeface="Arial"/>
            </a:endParaRPr>
          </a:p>
          <a:p>
            <a:pPr lvl="1"/>
            <a:r>
              <a:rPr lang="zh-CN" altLang="en-US" dirty="0">
                <a:solidFill>
                  <a:srgbClr val="009999"/>
                </a:solidFill>
                <a:latin typeface="Microsoft JhengHei" panose="020B0604030504040204" pitchFamily="34" charset="-120"/>
                <a:ea typeface="Microsoft JhengHei" panose="020B0604030504040204" pitchFamily="34" charset="-120"/>
                <a:cs typeface="Arial"/>
              </a:rPr>
              <a:t>損害還是不適？</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r>
              <a:rPr lang="zh-CN" altLang="en-US" dirty="0">
                <a:solidFill>
                  <a:srgbClr val="009999"/>
                </a:solidFill>
                <a:latin typeface="Microsoft JhengHei" panose="020B0604030504040204" pitchFamily="34" charset="-120"/>
                <a:ea typeface="Microsoft JhengHei" panose="020B0604030504040204" pitchFamily="34" charset="-120"/>
                <a:cs typeface="Arial"/>
              </a:rPr>
              <a:t>健康問題？</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r>
              <a:rPr lang="zh-CN" altLang="en-US" dirty="0">
                <a:solidFill>
                  <a:srgbClr val="009999"/>
                </a:solidFill>
                <a:latin typeface="Microsoft JhengHei" panose="020B0604030504040204" pitchFamily="34" charset="-120"/>
                <a:ea typeface="Microsoft JhengHei" panose="020B0604030504040204" pitchFamily="34" charset="-120"/>
                <a:cs typeface="Arial"/>
              </a:rPr>
              <a:t>建築物損壞？</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r>
              <a:rPr lang="zh-CN" altLang="en-US" dirty="0">
                <a:solidFill>
                  <a:srgbClr val="009999"/>
                </a:solidFill>
                <a:latin typeface="Microsoft JhengHei" panose="020B0604030504040204" pitchFamily="34" charset="-120"/>
                <a:ea typeface="Microsoft JhengHei" panose="020B0604030504040204" pitchFamily="34" charset="-120"/>
                <a:cs typeface="Arial"/>
              </a:rPr>
              <a:t>家長和工作人員感到不安？</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Bef>
                <a:spcPts val="2200"/>
              </a:spcBef>
            </a:pPr>
            <a:r>
              <a:rPr lang="zh-CN" altLang="en-US" sz="2800" dirty="0">
                <a:latin typeface="Microsoft JhengHei" panose="020B0604030504040204" pitchFamily="34" charset="-120"/>
                <a:ea typeface="Microsoft JhengHei" panose="020B0604030504040204" pitchFamily="34" charset="-120"/>
                <a:cs typeface="Calibri"/>
              </a:rPr>
              <a:t>鼠類</a:t>
            </a:r>
            <a:r>
              <a:rPr lang="zh-CN" altLang="en-US" dirty="0">
                <a:latin typeface="Microsoft JhengHei" panose="020B0604030504040204" pitchFamily="34" charset="-120"/>
                <a:ea typeface="Microsoft JhengHei" panose="020B0604030504040204" pitchFamily="34" charset="-120"/>
                <a:cs typeface="Arial"/>
              </a:rPr>
              <a:t>動物的位置是否會改變你的答案？</a:t>
            </a:r>
            <a:endParaRPr lang="en-US" altLang="zh-HK" dirty="0">
              <a:latin typeface="Microsoft JhengHei" panose="020B0604030504040204" pitchFamily="34" charset="-120"/>
              <a:ea typeface="Microsoft JhengHei" panose="020B0604030504040204" pitchFamily="34" charset="-120"/>
              <a:cs typeface="Arial"/>
            </a:endParaRPr>
          </a:p>
          <a:p>
            <a:pPr>
              <a:spcBef>
                <a:spcPts val="2200"/>
              </a:spcBef>
            </a:pPr>
            <a:endParaRPr lang="en-US" dirty="0"/>
          </a:p>
        </p:txBody>
      </p:sp>
      <p:sp>
        <p:nvSpPr>
          <p:cNvPr id="5" name="Flowchart: Alternate Process 4">
            <a:extLst>
              <a:ext uri="{FF2B5EF4-FFF2-40B4-BE49-F238E27FC236}">
                <a16:creationId xmlns:a16="http://schemas.microsoft.com/office/drawing/2014/main" id="{9F212EF9-D5EF-4110-A2E4-10C0035EB340}"/>
              </a:ext>
            </a:extLst>
          </p:cNvPr>
          <p:cNvSpPr/>
          <p:nvPr/>
        </p:nvSpPr>
        <p:spPr>
          <a:xfrm>
            <a:off x="8693944" y="3274500"/>
            <a:ext cx="2179699" cy="1158240"/>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建築物損壞</a:t>
            </a:r>
            <a:endParaRPr lang="en-US" altLang="zh-HK" sz="2000" b="1" dirty="0">
              <a:latin typeface="Microsoft JhengHei" panose="020B0604030504040204" pitchFamily="34" charset="-120"/>
              <a:ea typeface="Microsoft JhengHei" panose="020B0604030504040204" pitchFamily="34" charset="-120"/>
            </a:endParaRPr>
          </a:p>
        </p:txBody>
      </p:sp>
      <p:sp>
        <p:nvSpPr>
          <p:cNvPr id="6" name="Flowchart: Alternate Process 5">
            <a:extLst>
              <a:ext uri="{FF2B5EF4-FFF2-40B4-BE49-F238E27FC236}">
                <a16:creationId xmlns:a16="http://schemas.microsoft.com/office/drawing/2014/main" id="{CA9D8554-0E6D-4206-8785-6071D0BCAFC6}"/>
              </a:ext>
            </a:extLst>
          </p:cNvPr>
          <p:cNvSpPr/>
          <p:nvPr/>
        </p:nvSpPr>
        <p:spPr>
          <a:xfrm>
            <a:off x="8686800" y="1965305"/>
            <a:ext cx="2209800" cy="9144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altLang="zh-HK" sz="2000" b="1" dirty="0">
              <a:latin typeface="Microsoft JhengHei" panose="020B0604030504040204" pitchFamily="34" charset="-120"/>
              <a:ea typeface="Microsoft JhengHei" panose="020B0604030504040204" pitchFamily="34" charset="-120"/>
            </a:endParaRPr>
          </a:p>
        </p:txBody>
      </p:sp>
      <p:sp>
        <p:nvSpPr>
          <p:cNvPr id="7" name="Flowchart: Alternate Process 6">
            <a:extLst>
              <a:ext uri="{FF2B5EF4-FFF2-40B4-BE49-F238E27FC236}">
                <a16:creationId xmlns:a16="http://schemas.microsoft.com/office/drawing/2014/main" id="{B4A7F5D2-0CA8-4B82-A4E6-C48B612844DD}"/>
              </a:ext>
            </a:extLst>
          </p:cNvPr>
          <p:cNvSpPr/>
          <p:nvPr/>
        </p:nvSpPr>
        <p:spPr>
          <a:xfrm>
            <a:off x="8676818" y="4803148"/>
            <a:ext cx="2209800" cy="1341121"/>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家長和工作人員看到害蟲就會感到不安</a:t>
            </a:r>
            <a:endParaRPr lang="en-US" altLang="zh-HK" sz="1900" b="1" dirty="0">
              <a:latin typeface="Microsoft JhengHei" panose="020B0604030504040204" pitchFamily="34" charset="-120"/>
              <a:ea typeface="Microsoft JhengHei" panose="020B0604030504040204" pitchFamily="34" charset="-120"/>
            </a:endParaRPr>
          </a:p>
        </p:txBody>
      </p:sp>
      <p:sp>
        <p:nvSpPr>
          <p:cNvPr id="8" name="Title 1">
            <a:extLst>
              <a:ext uri="{FF2B5EF4-FFF2-40B4-BE49-F238E27FC236}">
                <a16:creationId xmlns:a16="http://schemas.microsoft.com/office/drawing/2014/main" id="{9B6E4516-A252-4029-0CB4-A2C5ADFE234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小組討論：</a:t>
            </a: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Calibri"/>
              </a:rPr>
              <a:t>鼠類</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動物是害蟲嗎？</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9307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58496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994DB15E-DEC3-48AF-A1F8-1F00CD1C6324}"/>
              </a:ext>
            </a:extLst>
          </p:cNvPr>
          <p:cNvSpPr txBox="1"/>
          <p:nvPr/>
        </p:nvSpPr>
        <p:spPr>
          <a:xfrm>
            <a:off x="766941" y="1657052"/>
            <a:ext cx="7467600" cy="4001095"/>
          </a:xfrm>
          <a:prstGeom prst="rect">
            <a:avLst/>
          </a:prstGeom>
          <a:noFill/>
        </p:spPr>
        <p:txBody>
          <a:bodyPr wrap="square">
            <a:spAutoFit/>
          </a:bodyPr>
          <a:lstStyle/>
          <a:p>
            <a:pPr marL="457200" indent="-457200">
              <a:spcBef>
                <a:spcPts val="600"/>
              </a:spcBef>
              <a:spcAft>
                <a:spcPts val="600"/>
              </a:spcAft>
              <a:buFont typeface="Arial" panose="020B0604020202020204" pitchFamily="34" charset="0"/>
              <a:buChar char="•"/>
            </a:pP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知情權法</a:t>
            </a:r>
            <a:r>
              <a:rPr lang="zh-CN" altLang="en-US" sz="3200" dirty="0">
                <a:latin typeface="Microsoft JhengHei" panose="020B0604030504040204" pitchFamily="34" charset="-120"/>
                <a:ea typeface="Microsoft JhengHei" panose="020B0604030504040204" pitchFamily="34" charset="-120"/>
              </a:rPr>
              <a:t>，讓家長和工作人員瞭解公立學校和托兒所的殺蟲劑使用情況。</a:t>
            </a:r>
          </a:p>
          <a:p>
            <a:pPr marL="457200" indent="-457200">
              <a:spcBef>
                <a:spcPts val="600"/>
              </a:spcBef>
              <a:spcAft>
                <a:spcPts val="600"/>
              </a:spcAft>
              <a:buFont typeface="Arial" panose="020B0604020202020204" pitchFamily="34" charset="0"/>
              <a:buChar char="•"/>
            </a:pP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保證加州兒童的健康</a:t>
            </a:r>
            <a:r>
              <a:rPr lang="zh-CN" altLang="en-US" sz="3200" dirty="0">
                <a:latin typeface="Microsoft JhengHei" panose="020B0604030504040204" pitchFamily="34" charset="-120"/>
                <a:ea typeface="Microsoft JhengHei" panose="020B0604030504040204" pitchFamily="34" charset="-120"/>
              </a:rPr>
              <a:t>、安全的學習和護理環境。</a:t>
            </a:r>
          </a:p>
          <a:p>
            <a:pPr marL="457200" indent="-457200">
              <a:spcBef>
                <a:spcPts val="600"/>
              </a:spcBef>
              <a:spcAft>
                <a:spcPts val="6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適用於公立</a:t>
            </a:r>
            <a:r>
              <a:rPr lang="en-US" altLang="zh-CN" sz="3200" dirty="0">
                <a:latin typeface="Microsoft JhengHei" panose="020B0604030504040204" pitchFamily="34" charset="-120"/>
                <a:ea typeface="Microsoft JhengHei" panose="020B0604030504040204" pitchFamily="34" charset="-120"/>
              </a:rPr>
              <a:t>K-12</a:t>
            </a:r>
            <a:r>
              <a:rPr lang="zh-CN" altLang="en-US" sz="3200" dirty="0">
                <a:latin typeface="Microsoft JhengHei" panose="020B0604030504040204" pitchFamily="34" charset="-120"/>
                <a:ea typeface="Microsoft JhengHei" panose="020B0604030504040204" pitchFamily="34" charset="-120"/>
              </a:rPr>
              <a:t>學校以及公立和私立</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持牌照的托兒中心</a:t>
            </a:r>
            <a:r>
              <a:rPr lang="zh-CN" altLang="en-US" sz="3200" dirty="0">
                <a:latin typeface="Microsoft JhengHei" panose="020B0604030504040204" pitchFamily="34" charset="-120"/>
                <a:ea typeface="Microsoft JhengHei" panose="020B0604030504040204" pitchFamily="34" charset="-120"/>
              </a:rPr>
              <a:t>。</a:t>
            </a:r>
          </a:p>
          <a:p>
            <a:pPr marL="457200" indent="-457200">
              <a:spcBef>
                <a:spcPts val="600"/>
              </a:spcBef>
              <a:spcAft>
                <a:spcPts val="6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不適用於</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家庭托兒所</a:t>
            </a:r>
            <a:r>
              <a:rPr lang="zh-CN" altLang="en-US" sz="3200" dirty="0">
                <a:latin typeface="Microsoft JhengHei" panose="020B0604030504040204" pitchFamily="34" charset="-120"/>
                <a:ea typeface="Microsoft JhengHei" panose="020B0604030504040204" pitchFamily="34" charset="-120"/>
              </a:rPr>
              <a:t>。</a:t>
            </a:r>
            <a:endParaRPr lang="zh-HK" altLang="en-US" sz="32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46710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FAC5C99-08A3-05A8-9695-DFDF3011CED4}"/>
              </a:ext>
            </a:extLst>
          </p:cNvPr>
          <p:cNvSpPr txBox="1">
            <a:spLocks/>
          </p:cNvSpPr>
          <p:nvPr/>
        </p:nvSpPr>
        <p:spPr>
          <a:xfrm>
            <a:off x="680581" y="1752600"/>
            <a:ext cx="7543800" cy="44958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pPr>
            <a:endParaRPr lang="en-US" dirty="0"/>
          </a:p>
        </p:txBody>
      </p:sp>
      <p:pic>
        <p:nvPicPr>
          <p:cNvPr id="6" name="Picture 2">
            <a:extLst>
              <a:ext uri="{FF2B5EF4-FFF2-40B4-BE49-F238E27FC236}">
                <a16:creationId xmlns:a16="http://schemas.microsoft.com/office/drawing/2014/main" id="{8C8F74F8-DAAB-F0BD-42A5-796781C185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3034" t="37288" r="26159" b="18576"/>
          <a:stretch/>
        </p:blipFill>
        <p:spPr bwMode="auto">
          <a:xfrm>
            <a:off x="8480121" y="1524000"/>
            <a:ext cx="3031298" cy="4267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a:extLst>
              <a:ext uri="{FF2B5EF4-FFF2-40B4-BE49-F238E27FC236}">
                <a16:creationId xmlns:a16="http://schemas.microsoft.com/office/drawing/2014/main" id="{2FEB0A64-20B6-B598-6D6A-3B98B88046D0}"/>
              </a:ext>
            </a:extLst>
          </p:cNvPr>
          <p:cNvSpPr txBox="1">
            <a:spLocks/>
          </p:cNvSpPr>
          <p:nvPr/>
        </p:nvSpPr>
        <p:spPr>
          <a:xfrm>
            <a:off x="0" y="-1524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健康學校法</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p>
        </p:txBody>
      </p:sp>
      <p:sp>
        <p:nvSpPr>
          <p:cNvPr id="8" name="TextBox 7">
            <a:extLst>
              <a:ext uri="{FF2B5EF4-FFF2-40B4-BE49-F238E27FC236}">
                <a16:creationId xmlns:a16="http://schemas.microsoft.com/office/drawing/2014/main" id="{401E8C09-E8B3-4C42-852F-B6C83A013459}"/>
              </a:ext>
            </a:extLst>
          </p:cNvPr>
          <p:cNvSpPr txBox="1"/>
          <p:nvPr/>
        </p:nvSpPr>
        <p:spPr>
          <a:xfrm>
            <a:off x="377544" y="1542393"/>
            <a:ext cx="7543800" cy="3323987"/>
          </a:xfrm>
          <a:prstGeom prst="rect">
            <a:avLst/>
          </a:prstGeom>
          <a:noFill/>
        </p:spPr>
        <p:txBody>
          <a:bodyPr wrap="square">
            <a:spAutoFit/>
          </a:bodyPr>
          <a:lstStyle/>
          <a:p>
            <a:pPr marL="457200" indent="-457200">
              <a:spcBef>
                <a:spcPts val="600"/>
              </a:spcBef>
              <a:spcAft>
                <a:spcPts val="600"/>
              </a:spcAft>
              <a:buFont typeface="Arial" panose="020B0604020202020204" pitchFamily="34" charset="0"/>
              <a:buChar char="•"/>
            </a:pP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加州殺蟲劑監管局（</a:t>
            </a:r>
            <a:r>
              <a:rPr lang="en-US" altLang="zh-CN" sz="3200" dirty="0">
                <a:solidFill>
                  <a:srgbClr val="009999"/>
                </a:solidFill>
                <a:latin typeface="Microsoft JhengHei" panose="020B0604030504040204" pitchFamily="34" charset="-120"/>
                <a:ea typeface="Microsoft JhengHei" panose="020B0604030504040204" pitchFamily="34" charset="-120"/>
                <a:cs typeface="Arial"/>
              </a:rPr>
              <a:t>DPR</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a:t>
            </a:r>
            <a:r>
              <a:rPr lang="zh-CN" altLang="en-US" sz="3200" dirty="0">
                <a:latin typeface="Microsoft JhengHei" panose="020B0604030504040204" pitchFamily="34" charset="-120"/>
                <a:ea typeface="Microsoft JhengHei" panose="020B0604030504040204" pitchFamily="34" charset="-120"/>
              </a:rPr>
              <a:t>負責幫助實施</a:t>
            </a:r>
            <a:r>
              <a:rPr lang="en-US" altLang="zh-CN" sz="3200" dirty="0">
                <a:latin typeface="Microsoft JhengHei" panose="020B0604030504040204" pitchFamily="34" charset="-120"/>
                <a:ea typeface="Microsoft JhengHei" panose="020B0604030504040204" pitchFamily="34" charset="-120"/>
              </a:rPr>
              <a:t>《</a:t>
            </a:r>
            <a:r>
              <a:rPr lang="zh-CN" altLang="en-US" sz="3200" dirty="0">
                <a:latin typeface="Microsoft JhengHei" panose="020B0604030504040204" pitchFamily="34" charset="-120"/>
                <a:ea typeface="Microsoft JhengHei" panose="020B0604030504040204" pitchFamily="34" charset="-120"/>
              </a:rPr>
              <a:t>健康學校法</a:t>
            </a:r>
            <a:r>
              <a:rPr lang="en-US" altLang="zh-CN" sz="3200" dirty="0">
                <a:latin typeface="Microsoft JhengHei" panose="020B0604030504040204" pitchFamily="34" charset="-120"/>
                <a:ea typeface="Microsoft JhengHei" panose="020B0604030504040204" pitchFamily="34" charset="-120"/>
              </a:rPr>
              <a:t>》</a:t>
            </a:r>
            <a:r>
              <a:rPr lang="zh-CN" altLang="en-US" sz="3200" dirty="0">
                <a:latin typeface="Microsoft JhengHei" panose="020B0604030504040204" pitchFamily="34" charset="-120"/>
                <a:ea typeface="Microsoft JhengHei" panose="020B0604030504040204" pitchFamily="34" charset="-120"/>
              </a:rPr>
              <a:t>。</a:t>
            </a:r>
          </a:p>
          <a:p>
            <a:pPr marL="457200" indent="-457200">
              <a:spcBef>
                <a:spcPts val="600"/>
              </a:spcBef>
              <a:spcAft>
                <a:spcPts val="600"/>
              </a:spcAft>
              <a:buFont typeface="Arial" panose="020B0604020202020204" pitchFamily="34" charset="0"/>
              <a:buChar char="•"/>
            </a:pPr>
            <a:r>
              <a:rPr lang="zh-CN" altLang="en-US" sz="3200" dirty="0">
                <a:latin typeface="Microsoft JhengHei" panose="020B0604030504040204" pitchFamily="34" charset="-120"/>
                <a:ea typeface="Microsoft JhengHei" panose="020B0604030504040204" pitchFamily="34" charset="-120"/>
              </a:rPr>
              <a:t>聯繫</a:t>
            </a:r>
            <a:r>
              <a:rPr lang="en-US" altLang="zh-CN" sz="3200" dirty="0">
                <a:latin typeface="Arial" panose="020B0604020202020204" pitchFamily="34" charset="0"/>
                <a:ea typeface="Microsoft JhengHei" panose="020B0604030504040204" pitchFamily="34" charset="-120"/>
                <a:cs typeface="Arial" panose="020B0604020202020204" pitchFamily="34" charset="0"/>
              </a:rPr>
              <a:t>DPR’s</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的托兒</a:t>
            </a:r>
            <a:r>
              <a:rPr lang="en-US" altLang="zh-CN" sz="3200" dirty="0">
                <a:solidFill>
                  <a:srgbClr val="009999"/>
                </a:solidFill>
                <a:latin typeface="Microsoft JhengHei" panose="020B0604030504040204" pitchFamily="34" charset="-120"/>
                <a:ea typeface="Microsoft JhengHei" panose="020B0604030504040204" pitchFamily="34" charset="-120"/>
                <a:cs typeface="Arial"/>
              </a:rPr>
              <a:t>IPM</a:t>
            </a:r>
            <a:r>
              <a:rPr lang="zh-CN" altLang="en-US" sz="3200" dirty="0">
                <a:latin typeface="Microsoft JhengHei" panose="020B0604030504040204" pitchFamily="34" charset="-120"/>
                <a:ea typeface="Microsoft JhengHei" panose="020B0604030504040204" pitchFamily="34" charset="-120"/>
              </a:rPr>
              <a:t>計畫： </a:t>
            </a:r>
          </a:p>
          <a:p>
            <a:pPr marL="914400" lvl="1" indent="-457200">
              <a:spcBef>
                <a:spcPts val="600"/>
              </a:spcBef>
              <a:spcAft>
                <a:spcPts val="600"/>
              </a:spcAft>
              <a:buFont typeface="Arial" panose="020B0604020202020204" pitchFamily="34" charset="0"/>
              <a:buChar char="•"/>
            </a:pPr>
            <a:r>
              <a:rPr lang="en-US" altLang="zh-CN" sz="2800" u="sng" dirty="0">
                <a:solidFill>
                  <a:srgbClr val="8DC63F"/>
                </a:solidFill>
                <a:latin typeface="Arial" panose="020B0604020202020204" pitchFamily="34" charset="0"/>
                <a:ea typeface="Microsoft JhengHei" panose="020B0604030504040204" pitchFamily="34" charset="-120"/>
                <a:cs typeface="Arial" panose="020B0604020202020204" pitchFamily="34" charset="0"/>
              </a:rPr>
              <a:t>https://www.cdpr.ca.gov/docs/schoolipm/</a:t>
            </a:r>
          </a:p>
          <a:p>
            <a:pPr marL="914400" lvl="1" indent="-457200">
              <a:spcBef>
                <a:spcPts val="600"/>
              </a:spcBef>
              <a:spcAft>
                <a:spcPts val="600"/>
              </a:spcAft>
              <a:buFont typeface="Arial" panose="020B0604020202020204" pitchFamily="34" charset="0"/>
              <a:buChar char="•"/>
            </a:pPr>
            <a:r>
              <a:rPr lang="zh-CN" altLang="en-US" sz="2800" dirty="0">
                <a:latin typeface="Microsoft JhengHei" panose="020B0604030504040204" pitchFamily="34" charset="-120"/>
                <a:ea typeface="Microsoft JhengHei" panose="020B0604030504040204" pitchFamily="34" charset="-120"/>
              </a:rPr>
              <a:t>如有問題，請發電子郵件至 </a:t>
            </a:r>
            <a:r>
              <a:rPr lang="en-US" altLang="zh-CN" sz="2800" u="sng" dirty="0">
                <a:solidFill>
                  <a:srgbClr val="8DC63F"/>
                </a:solidFill>
                <a:latin typeface="Arial" panose="020B0604020202020204" pitchFamily="34" charset="0"/>
                <a:ea typeface="Microsoft JhengHei" panose="020B0604030504040204" pitchFamily="34" charset="-120"/>
                <a:cs typeface="Arial" panose="020B0604020202020204" pitchFamily="34" charset="0"/>
              </a:rPr>
              <a:t>ccipmlist@cdpr.ca.gov</a:t>
            </a:r>
          </a:p>
        </p:txBody>
      </p:sp>
    </p:spTree>
    <p:custDataLst>
      <p:tags r:id="rId1"/>
    </p:custDataLst>
    <p:extLst>
      <p:ext uri="{BB962C8B-B14F-4D97-AF65-F5344CB8AC3E}">
        <p14:creationId xmlns:p14="http://schemas.microsoft.com/office/powerpoint/2010/main" val="143771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908763"/>
            <a:ext cx="11658600" cy="3040474"/>
          </a:xfrm>
          <a:prstGeom prst="rect">
            <a:avLst/>
          </a:prstGeom>
        </p:spPr>
      </p:pic>
      <p:sp>
        <p:nvSpPr>
          <p:cNvPr id="2" name="Title 1">
            <a:extLst>
              <a:ext uri="{FF2B5EF4-FFF2-40B4-BE49-F238E27FC236}">
                <a16:creationId xmlns:a16="http://schemas.microsoft.com/office/drawing/2014/main" id="{36344077-FC83-7B7B-1746-386162143E9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56710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48435"/>
            <a:ext cx="12192000" cy="2761129"/>
          </a:xfrm>
          <a:prstGeom prst="rect">
            <a:avLst/>
          </a:prstGeom>
        </p:spPr>
      </p:pic>
      <p:sp>
        <p:nvSpPr>
          <p:cNvPr id="2" name="Title 1">
            <a:extLst>
              <a:ext uri="{FF2B5EF4-FFF2-40B4-BE49-F238E27FC236}">
                <a16:creationId xmlns:a16="http://schemas.microsoft.com/office/drawing/2014/main" id="{C32985D5-69A2-F577-54FE-65D9FA1ED428}"/>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04935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080708"/>
            <a:ext cx="12192000" cy="2696583"/>
          </a:xfrm>
          <a:prstGeom prst="rect">
            <a:avLst/>
          </a:prstGeom>
        </p:spPr>
      </p:pic>
      <p:sp>
        <p:nvSpPr>
          <p:cNvPr id="2" name="Title 1">
            <a:extLst>
              <a:ext uri="{FF2B5EF4-FFF2-40B4-BE49-F238E27FC236}">
                <a16:creationId xmlns:a16="http://schemas.microsoft.com/office/drawing/2014/main" id="{550BFFDF-FC1A-98FA-F5AB-14030BFC58DB}"/>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389740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8D31F-9CFD-4DA0-A142-1CBAF06197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177" y="1839209"/>
            <a:ext cx="11355646" cy="3179581"/>
          </a:xfrm>
          <a:prstGeom prst="rect">
            <a:avLst/>
          </a:prstGeom>
        </p:spPr>
      </p:pic>
      <p:sp>
        <p:nvSpPr>
          <p:cNvPr id="2" name="Title 1">
            <a:extLst>
              <a:ext uri="{FF2B5EF4-FFF2-40B4-BE49-F238E27FC236}">
                <a16:creationId xmlns:a16="http://schemas.microsoft.com/office/drawing/2014/main" id="{F0C4370F-C1BB-C0A1-F1B6-2F386820319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對托兒中心的要求</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0201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556B402-E49A-56F1-8972-C73CC089DC42}"/>
              </a:ext>
            </a:extLst>
          </p:cNvPr>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10" name="Content Placeholder 2">
            <a:extLst>
              <a:ext uri="{FF2B5EF4-FFF2-40B4-BE49-F238E27FC236}">
                <a16:creationId xmlns:a16="http://schemas.microsoft.com/office/drawing/2014/main" id="{62752FB3-42C0-9606-7B0E-53EB130A76E9}"/>
              </a:ext>
            </a:extLst>
          </p:cNvPr>
          <p:cNvSpPr>
            <a:spLocks noGrp="1"/>
          </p:cNvSpPr>
          <p:nvPr>
            <p:ph idx="1"/>
          </p:nvPr>
        </p:nvSpPr>
        <p:spPr>
          <a:xfrm>
            <a:off x="905540" y="1833663"/>
            <a:ext cx="5190460" cy="3120953"/>
          </a:xfrm>
        </p:spPr>
        <p:txBody>
          <a:bodyPr vert="horz" lIns="91440" tIns="45720" rIns="91440" bIns="45720" rtlCol="0" anchor="t">
            <a:noAutofit/>
          </a:bodyPr>
          <a:lstStyle/>
          <a:p>
            <a:pPr>
              <a:spcAft>
                <a:spcPts val="1200"/>
              </a:spcAft>
              <a:defRPr/>
            </a:pPr>
            <a:r>
              <a:rPr lang="zh-CN" altLang="en-US" sz="3200" dirty="0">
                <a:latin typeface="Microsoft JhengHei" panose="020B0604030504040204" pitchFamily="34" charset="-120"/>
                <a:ea typeface="Microsoft JhengHei" panose="020B0604030504040204" pitchFamily="34" charset="-120"/>
              </a:rPr>
              <a:t>物業業主</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蟲害管理專業人員</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保管員</a:t>
            </a:r>
            <a:r>
              <a:rPr lang="en-US" altLang="zh-CN" sz="3200" dirty="0">
                <a:latin typeface="Microsoft JhengHei" panose="020B0604030504040204" pitchFamily="34" charset="-120"/>
                <a:ea typeface="Microsoft JhengHei" panose="020B0604030504040204" pitchFamily="34" charset="-120"/>
              </a:rPr>
              <a:t>/</a:t>
            </a:r>
            <a:r>
              <a:rPr lang="zh-CN" altLang="en-US" sz="3200" dirty="0">
                <a:latin typeface="Microsoft JhengHei" panose="020B0604030504040204" pitchFamily="34" charset="-120"/>
                <a:ea typeface="Microsoft JhengHei" panose="020B0604030504040204" pitchFamily="34" charset="-120"/>
              </a:rPr>
              <a:t>清潔服務</a:t>
            </a:r>
          </a:p>
          <a:p>
            <a:pPr>
              <a:spcAft>
                <a:spcPts val="1200"/>
              </a:spcAft>
              <a:defRPr/>
            </a:pPr>
            <a:r>
              <a:rPr lang="zh-CN" altLang="en-US" sz="3200" dirty="0">
                <a:latin typeface="Microsoft JhengHei" panose="020B0604030504040204" pitchFamily="34" charset="-120"/>
                <a:ea typeface="Microsoft JhengHei" panose="020B0604030504040204" pitchFamily="34" charset="-120"/>
              </a:rPr>
              <a:t>志願者</a:t>
            </a:r>
            <a:endParaRPr lang="en-US" sz="3200" dirty="0">
              <a:latin typeface="Microsoft JhengHei" panose="020B0604030504040204" pitchFamily="34" charset="-120"/>
              <a:ea typeface="Microsoft JhengHei" panose="020B0604030504040204" pitchFamily="34" charset="-120"/>
            </a:endParaRPr>
          </a:p>
        </p:txBody>
      </p:sp>
      <p:sp>
        <p:nvSpPr>
          <p:cNvPr id="12" name="Content Placeholder 2">
            <a:extLst>
              <a:ext uri="{FF2B5EF4-FFF2-40B4-BE49-F238E27FC236}">
                <a16:creationId xmlns:a16="http://schemas.microsoft.com/office/drawing/2014/main" id="{68A96B1C-4B4D-7C37-B062-0BC8E4871662}"/>
              </a:ext>
            </a:extLst>
          </p:cNvPr>
          <p:cNvSpPr txBox="1">
            <a:spLocks/>
          </p:cNvSpPr>
          <p:nvPr/>
        </p:nvSpPr>
        <p:spPr>
          <a:xfrm>
            <a:off x="1676400" y="5433367"/>
            <a:ext cx="9067800" cy="991919"/>
          </a:xfrm>
          <a:prstGeom prst="rect">
            <a:avLst/>
          </a:prstGeom>
        </p:spPr>
        <p:txBody>
          <a:bodyPr/>
          <a:lstStyle/>
          <a:p>
            <a:pPr algn="ctr">
              <a:spcBef>
                <a:spcPct val="20000"/>
              </a:spcBef>
              <a:defRPr/>
            </a:pPr>
            <a:r>
              <a:rPr lang="en-US" i="1" dirty="0">
                <a:latin typeface="Arial" panose="020B0604020202020204" pitchFamily="34" charset="0"/>
                <a:cs typeface="Arial" panose="020B0604020202020204" pitchFamily="34" charset="0"/>
              </a:rPr>
              <a:t>.</a:t>
            </a:r>
          </a:p>
          <a:p>
            <a:pPr algn="ctr">
              <a:spcBef>
                <a:spcPct val="20000"/>
              </a:spcBef>
              <a:defRPr/>
            </a:pPr>
            <a:endParaRPr lang="en-US" i="1" dirty="0"/>
          </a:p>
        </p:txBody>
      </p:sp>
      <p:pic>
        <p:nvPicPr>
          <p:cNvPr id="13" name="Picture 12">
            <a:extLst>
              <a:ext uri="{FF2B5EF4-FFF2-40B4-BE49-F238E27FC236}">
                <a16:creationId xmlns:a16="http://schemas.microsoft.com/office/drawing/2014/main" id="{15AB3BDD-6178-89B5-129C-2F3D44F3986C}"/>
              </a:ext>
            </a:extLst>
          </p:cNvPr>
          <p:cNvPicPr/>
          <p:nvPr/>
        </p:nvPicPr>
        <p:blipFill rotWithShape="1">
          <a:blip r:embed="rId4"/>
          <a:srcRect l="6006" t="17113" r="7415" b="6025"/>
          <a:stretch/>
        </p:blipFill>
        <p:spPr bwMode="auto">
          <a:xfrm>
            <a:off x="6400800" y="1676400"/>
            <a:ext cx="5791200" cy="3435481"/>
          </a:xfrm>
          <a:prstGeom prst="rect">
            <a:avLst/>
          </a:prstGeom>
          <a:ln>
            <a:solidFill>
              <a:schemeClr val="tx2"/>
            </a:solid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C80823F9-CAB6-29E8-17AB-35531DC18985}"/>
              </a:ext>
            </a:extLst>
          </p:cNvPr>
          <p:cNvSpPr txBox="1"/>
          <p:nvPr/>
        </p:nvSpPr>
        <p:spPr>
          <a:xfrm>
            <a:off x="10439400" y="5105400"/>
            <a:ext cx="2438400" cy="261610"/>
          </a:xfrm>
          <a:prstGeom prst="rect">
            <a:avLst/>
          </a:prstGeom>
          <a:noFill/>
        </p:spPr>
        <p:txBody>
          <a:bodyPr wrap="square" rtlCol="0">
            <a:spAutoFit/>
          </a:bodyPr>
          <a:lstStyle/>
          <a:p>
            <a:r>
              <a:rPr lang="en-US" sz="1100" i="1" dirty="0"/>
              <a:t>Photo from UCSF</a:t>
            </a:r>
          </a:p>
        </p:txBody>
      </p:sp>
      <p:sp>
        <p:nvSpPr>
          <p:cNvPr id="15" name="Title 1">
            <a:extLst>
              <a:ext uri="{FF2B5EF4-FFF2-40B4-BE49-F238E27FC236}">
                <a16:creationId xmlns:a16="http://schemas.microsoft.com/office/drawing/2014/main" id="{FF3A4A4D-AFAC-4A0D-A4A3-E1CE415EA55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請務必與</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TextBox 10">
            <a:extLst>
              <a:ext uri="{FF2B5EF4-FFF2-40B4-BE49-F238E27FC236}">
                <a16:creationId xmlns:a16="http://schemas.microsoft.com/office/drawing/2014/main" id="{F1F83B6C-EED6-4B1E-BC95-9810F675441D}"/>
              </a:ext>
            </a:extLst>
          </p:cNvPr>
          <p:cNvSpPr txBox="1"/>
          <p:nvPr/>
        </p:nvSpPr>
        <p:spPr>
          <a:xfrm>
            <a:off x="3314700" y="5524801"/>
            <a:ext cx="5791200" cy="707886"/>
          </a:xfrm>
          <a:prstGeom prst="rect">
            <a:avLst/>
          </a:prstGeom>
          <a:noFill/>
        </p:spPr>
        <p:txBody>
          <a:bodyPr wrap="square">
            <a:spAutoFit/>
          </a:bodyPr>
          <a:lstStyle/>
          <a:p>
            <a:r>
              <a:rPr lang="en-US" altLang="zh-CN" sz="2000" dirty="0">
                <a:latin typeface="Microsoft JhengHei" panose="020B0604030504040204" pitchFamily="34" charset="-120"/>
                <a:ea typeface="Microsoft JhengHei" panose="020B0604030504040204" pitchFamily="34" charset="-120"/>
              </a:rPr>
              <a:t>《</a:t>
            </a:r>
            <a:r>
              <a:rPr lang="zh-CN" altLang="en-US" sz="2000" dirty="0">
                <a:latin typeface="Microsoft JhengHei" panose="020B0604030504040204" pitchFamily="34" charset="-120"/>
                <a:ea typeface="Microsoft JhengHei" panose="020B0604030504040204" pitchFamily="34" charset="-120"/>
              </a:rPr>
              <a:t>健康學校法</a:t>
            </a:r>
            <a:r>
              <a:rPr lang="en-US" altLang="zh-CN" sz="2000" dirty="0">
                <a:latin typeface="Microsoft JhengHei" panose="020B0604030504040204" pitchFamily="34" charset="-120"/>
                <a:ea typeface="Microsoft JhengHei" panose="020B0604030504040204" pitchFamily="34" charset="-120"/>
              </a:rPr>
              <a:t>》</a:t>
            </a:r>
            <a:r>
              <a:rPr lang="zh-CN" altLang="en-US" sz="2000" dirty="0">
                <a:latin typeface="Microsoft JhengHei" panose="020B0604030504040204" pitchFamily="34" charset="-120"/>
                <a:ea typeface="Microsoft JhengHei" panose="020B0604030504040204" pitchFamily="34" charset="-120"/>
              </a:rPr>
              <a:t>對財產所有者和</a:t>
            </a:r>
            <a:r>
              <a:rPr lang="zh-CN" altLang="en-US" sz="2000" dirty="0">
                <a:solidFill>
                  <a:srgbClr val="009999"/>
                </a:solidFill>
                <a:latin typeface="Microsoft JhengHei" panose="020B0604030504040204" pitchFamily="34" charset="-120"/>
                <a:ea typeface="Microsoft JhengHei" panose="020B0604030504040204" pitchFamily="34" charset="-120"/>
              </a:rPr>
              <a:t>害蟲管理專業人員</a:t>
            </a:r>
            <a:r>
              <a:rPr lang="zh-CN" altLang="en-US" sz="2000" dirty="0">
                <a:latin typeface="Microsoft JhengHei" panose="020B0604030504040204" pitchFamily="34" charset="-120"/>
                <a:ea typeface="Microsoft JhengHei" panose="020B0604030504040204" pitchFamily="34" charset="-120"/>
              </a:rPr>
              <a:t>有具體要求。更多資訊可以在</a:t>
            </a:r>
            <a:r>
              <a:rPr lang="en-US" altLang="zh-CN" sz="2000" dirty="0">
                <a:latin typeface="Microsoft JhengHei" panose="020B0604030504040204" pitchFamily="34" charset="-120"/>
                <a:ea typeface="Microsoft JhengHei" panose="020B0604030504040204" pitchFamily="34" charset="-120"/>
              </a:rPr>
              <a:t>DPR</a:t>
            </a:r>
            <a:r>
              <a:rPr lang="zh-CN" altLang="en-US" sz="2000" dirty="0">
                <a:latin typeface="Microsoft JhengHei" panose="020B0604030504040204" pitchFamily="34" charset="-120"/>
                <a:ea typeface="Microsoft JhengHei" panose="020B0604030504040204" pitchFamily="34" charset="-120"/>
              </a:rPr>
              <a:t>的網站上找到</a:t>
            </a:r>
            <a:endParaRPr lang="zh-HK" altLang="en-US" sz="20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373310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B6C94E5-90ED-35E5-D814-CA2483763A9D}"/>
              </a:ext>
            </a:extLst>
          </p:cNvPr>
          <p:cNvSpPr>
            <a:spLocks noGrp="1"/>
          </p:cNvSpPr>
          <p:nvPr>
            <p:ph idx="1"/>
          </p:nvPr>
        </p:nvSpPr>
        <p:spPr>
          <a:xfrm>
            <a:off x="419100" y="1219200"/>
            <a:ext cx="11353800" cy="4114800"/>
          </a:xfrm>
        </p:spPr>
        <p:txBody>
          <a:bodyPr vert="horz" lIns="91440" tIns="45720" rIns="91440" bIns="45720" rtlCol="0" anchor="t">
            <a:normAutofit/>
          </a:bodyPr>
          <a:lstStyle/>
          <a:p>
            <a:pPr marL="0" indent="0">
              <a:lnSpc>
                <a:spcPct val="100000"/>
              </a:lnSpc>
              <a:spcAft>
                <a:spcPts val="1200"/>
              </a:spcAft>
              <a:buNone/>
            </a:pPr>
            <a:r>
              <a:rPr lang="zh-CN" altLang="en-US" dirty="0">
                <a:latin typeface="Microsoft JhengHei" panose="020B0604030504040204" pitchFamily="34" charset="-120"/>
                <a:ea typeface="Microsoft JhengHei" panose="020B0604030504040204" pitchFamily="34" charset="-120"/>
                <a:cs typeface="Calibri"/>
              </a:rPr>
              <a:t>這些產品</a:t>
            </a:r>
            <a:r>
              <a:rPr lang="zh-CN" altLang="en-US" b="1" dirty="0">
                <a:latin typeface="Microsoft JhengHei" panose="020B0604030504040204" pitchFamily="34" charset="-120"/>
                <a:ea typeface="Microsoft JhengHei" panose="020B0604030504040204" pitchFamily="34" charset="-120"/>
                <a:cs typeface="Calibri"/>
              </a:rPr>
              <a:t>豁免</a:t>
            </a:r>
            <a:r>
              <a:rPr lang="zh-CN" altLang="en-US" dirty="0">
                <a:latin typeface="Microsoft JhengHei" panose="020B0604030504040204" pitchFamily="34" charset="-120"/>
                <a:ea typeface="Microsoft JhengHei" panose="020B0604030504040204" pitchFamily="34" charset="-120"/>
                <a:cs typeface="Calibri"/>
              </a:rPr>
              <a:t>報告和公佈的要求：</a:t>
            </a:r>
            <a:endParaRPr lang="en-US" dirty="0">
              <a:latin typeface="Microsoft JhengHei" panose="020B0604030504040204" pitchFamily="34" charset="-120"/>
              <a:ea typeface="Microsoft JhengHei" panose="020B0604030504040204" pitchFamily="34" charset="-120"/>
              <a:cs typeface="Calibri"/>
            </a:endParaRPr>
          </a:p>
          <a:p>
            <a:pPr lvl="1">
              <a:lnSpc>
                <a:spcPct val="100000"/>
              </a:lnSpc>
              <a:spcAft>
                <a:spcPts val="1200"/>
              </a:spcAft>
            </a:pPr>
            <a:r>
              <a:rPr lang="zh-HK" altLang="en-US" dirty="0">
                <a:latin typeface="Microsoft JhengHei" panose="020B0604030504040204" pitchFamily="34" charset="-120"/>
                <a:ea typeface="Microsoft JhengHei" panose="020B0604030504040204" pitchFamily="34" charset="-120"/>
              </a:rPr>
              <a:t>殺蟲劑中的</a:t>
            </a:r>
            <a:r>
              <a:rPr lang="zh-HK" altLang="en-US" b="1" dirty="0">
                <a:solidFill>
                  <a:srgbClr val="009999"/>
                </a:solidFill>
                <a:latin typeface="Microsoft JhengHei" panose="020B0604030504040204" pitchFamily="34" charset="-120"/>
                <a:ea typeface="Microsoft JhengHei" panose="020B0604030504040204" pitchFamily="34" charset="-120"/>
              </a:rPr>
              <a:t>自設誘餌器</a:t>
            </a:r>
            <a:endParaRPr lang="en-US" b="1" dirty="0">
              <a:solidFill>
                <a:srgbClr val="009999"/>
              </a:solidFill>
              <a:latin typeface="Microsoft JhengHei" panose="020B0604030504040204" pitchFamily="34" charset="-120"/>
              <a:ea typeface="Microsoft JhengHei" panose="020B0604030504040204" pitchFamily="34" charset="-120"/>
            </a:endParaRPr>
          </a:p>
          <a:p>
            <a:pPr lvl="1">
              <a:lnSpc>
                <a:spcPct val="100000"/>
              </a:lnSpc>
              <a:spcAft>
                <a:spcPts val="1200"/>
              </a:spcAft>
            </a:pPr>
            <a:r>
              <a:rPr lang="zh-HK" altLang="en-US" dirty="0">
                <a:latin typeface="Microsoft JhengHei" panose="020B0604030504040204" pitchFamily="34" charset="-120"/>
                <a:ea typeface="Microsoft JhengHei" panose="020B0604030504040204" pitchFamily="34" charset="-120"/>
              </a:rPr>
              <a:t>殺蟲劑中</a:t>
            </a:r>
            <a:r>
              <a:rPr lang="zh-CN" altLang="en-US" b="1" dirty="0">
                <a:solidFill>
                  <a:srgbClr val="009999"/>
                </a:solidFill>
                <a:latin typeface="Microsoft JhengHei" panose="020B0604030504040204" pitchFamily="34" charset="-120"/>
                <a:ea typeface="Microsoft JhengHei" panose="020B0604030504040204" pitchFamily="34" charset="-120"/>
              </a:rPr>
              <a:t>用作裂紋和裂縫治療的凝膠或膏狀物</a:t>
            </a:r>
            <a:endParaRPr lang="en-US" b="1" dirty="0">
              <a:solidFill>
                <a:srgbClr val="009999"/>
              </a:solidFill>
              <a:latin typeface="Microsoft JhengHei" panose="020B0604030504040204" pitchFamily="34" charset="-120"/>
              <a:ea typeface="Microsoft JhengHei" panose="020B0604030504040204" pitchFamily="34" charset="-120"/>
            </a:endParaRPr>
          </a:p>
          <a:p>
            <a:pPr lvl="1">
              <a:lnSpc>
                <a:spcPct val="100000"/>
              </a:lnSpc>
              <a:spcAft>
                <a:spcPts val="1200"/>
              </a:spcAft>
            </a:pPr>
            <a:r>
              <a:rPr lang="zh-CN" altLang="en-US" dirty="0">
                <a:latin typeface="Microsoft JhengHei" panose="020B0604030504040204" pitchFamily="34" charset="-120"/>
                <a:ea typeface="Microsoft JhengHei" panose="020B0604030504040204" pitchFamily="34" charset="-120"/>
              </a:rPr>
              <a:t>用於殺死病菌的產品（抗菌劑），如</a:t>
            </a:r>
            <a:r>
              <a:rPr lang="zh-HK" altLang="en-US" b="1" dirty="0">
                <a:solidFill>
                  <a:srgbClr val="009999"/>
                </a:solidFill>
                <a:latin typeface="Microsoft JhengHei" panose="020B0604030504040204" pitchFamily="34" charset="-120"/>
                <a:ea typeface="Microsoft JhengHei" panose="020B0604030504040204" pitchFamily="34" charset="-120"/>
              </a:rPr>
              <a:t>消毒劑和滅菌劑</a:t>
            </a:r>
            <a:endParaRPr lang="en-US" b="1" dirty="0">
              <a:solidFill>
                <a:srgbClr val="009999"/>
              </a:solidFill>
              <a:latin typeface="Microsoft JhengHei" panose="020B0604030504040204" pitchFamily="34" charset="-120"/>
              <a:ea typeface="Microsoft JhengHei" panose="020B0604030504040204" pitchFamily="34" charset="-120"/>
            </a:endParaRPr>
          </a:p>
          <a:p>
            <a:pPr lvl="1">
              <a:lnSpc>
                <a:spcPct val="100000"/>
              </a:lnSpc>
              <a:spcAft>
                <a:spcPts val="1200"/>
              </a:spcAft>
            </a:pPr>
            <a:r>
              <a:rPr lang="zh-HK" altLang="en-US" b="1" dirty="0">
                <a:solidFill>
                  <a:srgbClr val="009999"/>
                </a:solidFill>
                <a:latin typeface="Microsoft JhengHei" panose="020B0604030504040204" pitchFamily="34" charset="-120"/>
                <a:ea typeface="Microsoft JhengHei" panose="020B0604030504040204" pitchFamily="34" charset="-120"/>
                <a:cs typeface="Calibri"/>
              </a:rPr>
              <a:t>最低風險</a:t>
            </a:r>
            <a:r>
              <a:rPr lang="zh-CN" altLang="en-US" dirty="0">
                <a:latin typeface="Microsoft JhengHei" panose="020B0604030504040204" pitchFamily="34" charset="-120"/>
                <a:ea typeface="Microsoft JhengHei" panose="020B0604030504040204" pitchFamily="34" charset="-120"/>
                <a:cs typeface="Calibri"/>
              </a:rPr>
              <a:t>殺蟲劑或</a:t>
            </a:r>
            <a:r>
              <a:rPr lang="en-US" altLang="zh-CN" dirty="0">
                <a:latin typeface="Microsoft JhengHei" panose="020B0604030504040204" pitchFamily="34" charset="-120"/>
                <a:ea typeface="Microsoft JhengHei" panose="020B0604030504040204" pitchFamily="34" charset="-120"/>
                <a:cs typeface="Calibri"/>
              </a:rPr>
              <a:t>FIFRA 25(b)</a:t>
            </a:r>
            <a:r>
              <a:rPr lang="zh-CN" altLang="en-US" dirty="0">
                <a:latin typeface="Microsoft JhengHei" panose="020B0604030504040204" pitchFamily="34" charset="-120"/>
                <a:ea typeface="Microsoft JhengHei" panose="020B0604030504040204" pitchFamily="34" charset="-120"/>
                <a:cs typeface="Calibri"/>
              </a:rPr>
              <a:t>產品含有最低風險的活性成分，如肉桂、薄荷、香茅等</a:t>
            </a:r>
            <a:endParaRPr lang="en-US" sz="2400" dirty="0">
              <a:latin typeface="Microsoft JhengHei" panose="020B0604030504040204" pitchFamily="34" charset="-120"/>
              <a:ea typeface="Microsoft JhengHei" panose="020B0604030504040204" pitchFamily="34" charset="-120"/>
              <a:cs typeface="Calibri"/>
            </a:endParaRPr>
          </a:p>
        </p:txBody>
      </p:sp>
      <p:sp>
        <p:nvSpPr>
          <p:cNvPr id="8" name="Title 1">
            <a:extLst>
              <a:ext uri="{FF2B5EF4-FFF2-40B4-BE49-F238E27FC236}">
                <a16:creationId xmlns:a16="http://schemas.microsoft.com/office/drawing/2014/main" id="{D32BE6F4-BF31-6FAD-B960-E6B723C80A2C}"/>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豁免產品</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 name="Group 1">
            <a:extLst>
              <a:ext uri="{FF2B5EF4-FFF2-40B4-BE49-F238E27FC236}">
                <a16:creationId xmlns:a16="http://schemas.microsoft.com/office/drawing/2014/main" id="{2C686073-4E1D-63D4-545C-308410317199}"/>
              </a:ext>
            </a:extLst>
          </p:cNvPr>
          <p:cNvGrpSpPr/>
          <p:nvPr/>
        </p:nvGrpSpPr>
        <p:grpSpPr>
          <a:xfrm>
            <a:off x="2819400" y="4552950"/>
            <a:ext cx="6286500" cy="1562100"/>
            <a:chOff x="2819400" y="4762500"/>
            <a:chExt cx="6286500" cy="1562100"/>
          </a:xfrm>
        </p:grpSpPr>
        <p:sp>
          <p:nvSpPr>
            <p:cNvPr id="6" name="Oval 5">
              <a:extLst>
                <a:ext uri="{FF2B5EF4-FFF2-40B4-BE49-F238E27FC236}">
                  <a16:creationId xmlns:a16="http://schemas.microsoft.com/office/drawing/2014/main" id="{91BB7984-2E4C-A4EE-AFEB-09F6CD5BFD7A}"/>
                </a:ext>
              </a:extLst>
            </p:cNvPr>
            <p:cNvSpPr/>
            <p:nvPr/>
          </p:nvSpPr>
          <p:spPr>
            <a:xfrm>
              <a:off x="2819400" y="4762500"/>
              <a:ext cx="6286500" cy="1562100"/>
            </a:xfrm>
            <a:prstGeom prst="ellips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TextBox 8">
              <a:extLst>
                <a:ext uri="{FF2B5EF4-FFF2-40B4-BE49-F238E27FC236}">
                  <a16:creationId xmlns:a16="http://schemas.microsoft.com/office/drawing/2014/main" id="{8079B5E7-788D-C037-6AF9-09A7333AD8D6}"/>
                </a:ext>
              </a:extLst>
            </p:cNvPr>
            <p:cNvSpPr txBox="1"/>
            <p:nvPr/>
          </p:nvSpPr>
          <p:spPr>
            <a:xfrm>
              <a:off x="3124200" y="5051107"/>
              <a:ext cx="5410200" cy="984885"/>
            </a:xfrm>
            <a:prstGeom prst="rect">
              <a:avLst/>
            </a:prstGeom>
            <a:noFill/>
          </p:spPr>
          <p:txBody>
            <a:bodyPr wrap="square">
              <a:spAutoFit/>
            </a:bodyPr>
            <a:lstStyle/>
            <a:p>
              <a:pPr marL="411480" lvl="1" indent="0" algn="ctr">
                <a:spcAft>
                  <a:spcPts val="1200"/>
                </a:spcAft>
                <a:buNone/>
              </a:pPr>
              <a:r>
                <a:rPr lang="zh-CN" altLang="en-US" sz="2400" dirty="0">
                  <a:solidFill>
                    <a:schemeClr val="bg1"/>
                  </a:solidFill>
                  <a:latin typeface="Microsoft JhengHei" panose="020B0604030504040204" pitchFamily="34" charset="-120"/>
                  <a:ea typeface="Microsoft JhengHei" panose="020B0604030504040204" pitchFamily="34" charset="-120"/>
                  <a:cs typeface="Calibri"/>
                </a:rPr>
                <a:t>即使在使用豁免產品時，</a:t>
              </a:r>
              <a:endParaRPr lang="en-US" altLang="zh-CN" sz="2400" dirty="0">
                <a:solidFill>
                  <a:schemeClr val="bg1"/>
                </a:solidFill>
                <a:latin typeface="Microsoft JhengHei" panose="020B0604030504040204" pitchFamily="34" charset="-120"/>
                <a:ea typeface="Microsoft JhengHei" panose="020B0604030504040204" pitchFamily="34" charset="-120"/>
                <a:cs typeface="Calibri"/>
              </a:endParaRPr>
            </a:p>
            <a:p>
              <a:pPr marL="411480" lvl="1" indent="0" algn="ctr">
                <a:spcAft>
                  <a:spcPts val="1200"/>
                </a:spcAft>
                <a:buNone/>
              </a:pPr>
              <a:r>
                <a:rPr lang="zh-CN" altLang="en-US" sz="2400" dirty="0">
                  <a:solidFill>
                    <a:schemeClr val="bg1"/>
                  </a:solidFill>
                  <a:latin typeface="Microsoft JhengHei" panose="020B0604030504040204" pitchFamily="34" charset="-120"/>
                  <a:ea typeface="Microsoft JhengHei" panose="020B0604030504040204" pitchFamily="34" charset="-120"/>
                  <a:cs typeface="Calibri"/>
                </a:rPr>
                <a:t>也需要進行年度培訓</a:t>
              </a:r>
              <a:r>
                <a:rPr lang="en-US" altLang="zh-CN" sz="2400" dirty="0">
                  <a:solidFill>
                    <a:schemeClr val="bg1"/>
                  </a:solidFill>
                  <a:latin typeface="Microsoft JhengHei" panose="020B0604030504040204" pitchFamily="34" charset="-120"/>
                  <a:ea typeface="Microsoft JhengHei" panose="020B0604030504040204" pitchFamily="34" charset="-120"/>
                  <a:cs typeface="Calibri"/>
                </a:rPr>
                <a:t>!</a:t>
              </a:r>
              <a:endParaRPr lang="en-US" sz="2400" dirty="0">
                <a:solidFill>
                  <a:schemeClr val="bg1"/>
                </a:solidFill>
                <a:latin typeface="Microsoft JhengHei" panose="020B0604030504040204" pitchFamily="34" charset="-120"/>
                <a:ea typeface="Microsoft JhengHei" panose="020B0604030504040204" pitchFamily="34" charset="-120"/>
                <a:cs typeface="Calibri"/>
              </a:endParaRPr>
            </a:p>
          </p:txBody>
        </p:sp>
      </p:grpSp>
    </p:spTree>
    <p:custDataLst>
      <p:tags r:id="rId1"/>
    </p:custDataLst>
    <p:extLst>
      <p:ext uri="{BB962C8B-B14F-4D97-AF65-F5344CB8AC3E}">
        <p14:creationId xmlns:p14="http://schemas.microsoft.com/office/powerpoint/2010/main" val="3966681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5A1DF852-A6B1-4624-8241-0308A25A8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727" y="152400"/>
            <a:ext cx="4828309" cy="6248400"/>
          </a:xfrm>
          <a:prstGeom prst="rect">
            <a:avLst/>
          </a:prstGeom>
        </p:spPr>
      </p:pic>
    </p:spTree>
    <p:custDataLst>
      <p:tags r:id="rId1"/>
    </p:custDataLst>
    <p:extLst>
      <p:ext uri="{BB962C8B-B14F-4D97-AF65-F5344CB8AC3E}">
        <p14:creationId xmlns:p14="http://schemas.microsoft.com/office/powerpoint/2010/main" val="227416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C81A716-8F45-B988-CCD3-7B6CB0D58DD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鳴謝</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a:extLst>
              <a:ext uri="{FF2B5EF4-FFF2-40B4-BE49-F238E27FC236}">
                <a16:creationId xmlns:a16="http://schemas.microsoft.com/office/drawing/2014/main" id="{373360AE-7E91-E0D9-1C33-232FB46DF15E}"/>
              </a:ext>
            </a:extLst>
          </p:cNvPr>
          <p:cNvSpPr txBox="1"/>
          <p:nvPr/>
        </p:nvSpPr>
        <p:spPr>
          <a:xfrm>
            <a:off x="-1" y="5429959"/>
            <a:ext cx="12192000" cy="784125"/>
          </a:xfrm>
          <a:prstGeom prst="rect">
            <a:avLst/>
          </a:prstGeom>
          <a:noFill/>
        </p:spPr>
        <p:txBody>
          <a:bodyPr wrap="square">
            <a:spAutoFit/>
          </a:bodyPr>
          <a:lstStyle/>
          <a:p>
            <a:pPr algn="ctr">
              <a:lnSpc>
                <a:spcPct val="150000"/>
              </a:lnSpc>
            </a:pPr>
            <a:r>
              <a:rPr lang="en-US" sz="1600" dirty="0">
                <a:hlinkClick r:id="rId4"/>
              </a:rPr>
              <a:t>https://www.cdpr.ca.gov/docs/schoolipm</a:t>
            </a:r>
            <a:endParaRPr lang="en-US" sz="1600" dirty="0"/>
          </a:p>
          <a:p>
            <a:pPr algn="ctr">
              <a:lnSpc>
                <a:spcPct val="150000"/>
              </a:lnSpc>
            </a:pPr>
            <a:r>
              <a:rPr lang="en-US" sz="1600" dirty="0">
                <a:hlinkClick r:id="rId5"/>
              </a:rPr>
              <a:t>https://cchp.ucsf.edu</a:t>
            </a:r>
            <a:r>
              <a:rPr lang="en-US" sz="1600" dirty="0"/>
              <a:t> </a:t>
            </a:r>
          </a:p>
        </p:txBody>
      </p:sp>
      <p:sp>
        <p:nvSpPr>
          <p:cNvPr id="3" name="TextBox 2">
            <a:extLst>
              <a:ext uri="{FF2B5EF4-FFF2-40B4-BE49-F238E27FC236}">
                <a16:creationId xmlns:a16="http://schemas.microsoft.com/office/drawing/2014/main" id="{99A25D92-9FE5-94C5-2972-86E6E5EB14A6}"/>
              </a:ext>
            </a:extLst>
          </p:cNvPr>
          <p:cNvSpPr txBox="1"/>
          <p:nvPr/>
        </p:nvSpPr>
        <p:spPr>
          <a:xfrm>
            <a:off x="1066800" y="4572130"/>
            <a:ext cx="10287000" cy="618952"/>
          </a:xfrm>
          <a:prstGeom prst="rect">
            <a:avLst/>
          </a:prstGeom>
          <a:noFill/>
        </p:spPr>
        <p:txBody>
          <a:bodyPr wrap="square">
            <a:spAutoFit/>
          </a:bodyPr>
          <a:lstStyle/>
          <a:p>
            <a:pPr>
              <a:lnSpc>
                <a:spcPts val="2120"/>
              </a:lnSpc>
              <a:defRPr/>
            </a:pP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本計畫的資金是通過加州農藥監管局（</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）的撥款提供的。本檔的內容不一定反映</a:t>
            </a:r>
            <a:r>
              <a:rPr lang="en-US" altLang="zh-CN" sz="1600" dirty="0">
                <a:latin typeface="Microsoft JhengHei" panose="020B0604030504040204" pitchFamily="34" charset="-120"/>
                <a:ea typeface="Microsoft JhengHei" panose="020B0604030504040204" pitchFamily="34" charset="-120"/>
                <a:cs typeface="Arial" panose="020B0604020202020204" pitchFamily="34" charset="0"/>
              </a:rPr>
              <a:t>DPR</a:t>
            </a:r>
            <a:r>
              <a:rPr lang="zh-CN" altLang="en-US" sz="1600" dirty="0">
                <a:latin typeface="Microsoft JhengHei" panose="020B0604030504040204" pitchFamily="34" charset="-120"/>
                <a:ea typeface="Microsoft JhengHei" panose="020B0604030504040204" pitchFamily="34" charset="-120"/>
                <a:cs typeface="Arial" panose="020B0604020202020204" pitchFamily="34" charset="0"/>
              </a:rPr>
              <a:t>的觀點和政策，提到商品名稱或商業產品也不構成對使用的認可或推薦。</a:t>
            </a:r>
            <a:endParaRPr lang="en-US" sz="1600" dirty="0">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4" name="Group 3">
            <a:extLst>
              <a:ext uri="{FF2B5EF4-FFF2-40B4-BE49-F238E27FC236}">
                <a16:creationId xmlns:a16="http://schemas.microsoft.com/office/drawing/2014/main" id="{652193E4-27EE-4720-A20C-AB78F568D4B9}"/>
              </a:ext>
            </a:extLst>
          </p:cNvPr>
          <p:cNvGrpSpPr/>
          <p:nvPr/>
        </p:nvGrpSpPr>
        <p:grpSpPr>
          <a:xfrm>
            <a:off x="2909952" y="1295400"/>
            <a:ext cx="6372095" cy="3333124"/>
            <a:chOff x="3124200" y="1370354"/>
            <a:chExt cx="5943600" cy="2944257"/>
          </a:xfrm>
        </p:grpSpPr>
        <p:sp>
          <p:nvSpPr>
            <p:cNvPr id="5" name="TextBox 4">
              <a:extLst>
                <a:ext uri="{FF2B5EF4-FFF2-40B4-BE49-F238E27FC236}">
                  <a16:creationId xmlns:a16="http://schemas.microsoft.com/office/drawing/2014/main" id="{F2426035-A3F9-0CBC-A5C5-37C17339E41D}"/>
                </a:ext>
              </a:extLst>
            </p:cNvPr>
            <p:cNvSpPr txBox="1"/>
            <p:nvPr/>
          </p:nvSpPr>
          <p:spPr>
            <a:xfrm>
              <a:off x="3124200" y="1370354"/>
              <a:ext cx="5943600" cy="2944257"/>
            </a:xfrm>
            <a:prstGeom prst="rect">
              <a:avLst/>
            </a:prstGeom>
            <a:solidFill>
              <a:schemeClr val="bg1"/>
            </a:solidFill>
          </p:spPr>
          <p:txBody>
            <a:bodyPr wrap="square" rtlCol="0">
              <a:spAutoFit/>
            </a:bodyPr>
            <a:lstStyle/>
            <a:p>
              <a:endParaRPr lang="en-US" dirty="0"/>
            </a:p>
          </p:txBody>
        </p:sp>
        <p:pic>
          <p:nvPicPr>
            <p:cNvPr id="7" name="Picture 2" descr="dpr logo">
              <a:extLst>
                <a:ext uri="{FF2B5EF4-FFF2-40B4-BE49-F238E27FC236}">
                  <a16:creationId xmlns:a16="http://schemas.microsoft.com/office/drawing/2014/main" id="{4A66EAAB-7AA5-A18E-8A4D-B5954065B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196" y="1849751"/>
              <a:ext cx="3067432" cy="80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UCSF_SubLogo_SchoolNurs_navy_RGB">
              <a:extLst>
                <a:ext uri="{FF2B5EF4-FFF2-40B4-BE49-F238E27FC236}">
                  <a16:creationId xmlns:a16="http://schemas.microsoft.com/office/drawing/2014/main" id="{6046A781-F547-2936-14D0-AE061C461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553" y="3173314"/>
              <a:ext cx="2283608" cy="6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0A9234CB-8F69-C056-EAFE-0CB5F75ACA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746206" y="1849751"/>
              <a:ext cx="870620" cy="19356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4520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31F5CF-9D1F-DD11-050D-A192846F1994}"/>
              </a:ext>
            </a:extLst>
          </p:cNvPr>
          <p:cNvSpPr/>
          <p:nvPr/>
        </p:nvSpPr>
        <p:spPr>
          <a:xfrm>
            <a:off x="609600" y="1663337"/>
            <a:ext cx="5189208" cy="4185761"/>
          </a:xfrm>
          <a:prstGeom prst="rect">
            <a:avLst/>
          </a:prstGeom>
        </p:spPr>
        <p:txBody>
          <a:bodyPr wrap="square" lIns="91440" tIns="45720" rIns="91440" bIns="45720" anchor="t">
            <a:spAutoFit/>
          </a:bodyPr>
          <a:lstStyle/>
          <a:p>
            <a:pPr>
              <a:spcBef>
                <a:spcPts val="600"/>
              </a:spcBef>
              <a:spcAft>
                <a:spcPts val="600"/>
              </a:spcAft>
              <a:defRPr/>
            </a:pPr>
            <a:r>
              <a:rPr lang="zh-CN" altLang="en-US" sz="2400" dirty="0">
                <a:latin typeface="Microsoft JhengHei" panose="020B0604030504040204" pitchFamily="34" charset="-120"/>
                <a:ea typeface="Microsoft JhengHei" panose="020B0604030504040204" pitchFamily="34" charset="-120"/>
                <a:cs typeface="Arial"/>
              </a:rPr>
              <a:t>一種更安全、更可持續的方法，使用毒性最少、有效的方法來解決蟲害問題，並專注於：</a:t>
            </a:r>
            <a:endParaRPr lang="en-US" altLang="zh-CN" sz="2400" dirty="0">
              <a:latin typeface="Microsoft JhengHei" panose="020B0604030504040204" pitchFamily="34" charset="-120"/>
              <a:ea typeface="Microsoft JhengHei" panose="020B0604030504040204" pitchFamily="34" charset="-120"/>
              <a:cs typeface="Arial"/>
            </a:endParaRPr>
          </a:p>
          <a:p>
            <a:pPr marL="342900" indent="-342900">
              <a:spcBef>
                <a:spcPts val="600"/>
              </a:spcBef>
              <a:spcAft>
                <a:spcPts val="600"/>
              </a:spcAft>
              <a:buFont typeface="Arial" panose="020B0604020202020204" pitchFamily="34" charset="0"/>
              <a:buChar char="•"/>
              <a:defRPr/>
            </a:pPr>
            <a:r>
              <a:rPr lang="zh-CN" altLang="en-US" sz="2400" dirty="0">
                <a:solidFill>
                  <a:srgbClr val="009999"/>
                </a:solidFill>
                <a:latin typeface="Microsoft JhengHei" panose="020B0604030504040204" pitchFamily="34" charset="-120"/>
                <a:ea typeface="Microsoft JhengHei" panose="020B0604030504040204" pitchFamily="34" charset="-120"/>
                <a:cs typeface="Arial"/>
              </a:rPr>
              <a:t>防止蟲害的發生 </a:t>
            </a:r>
          </a:p>
          <a:p>
            <a:pPr marL="342900" indent="-342900">
              <a:spcBef>
                <a:spcPts val="600"/>
              </a:spcBef>
              <a:spcAft>
                <a:spcPts val="600"/>
              </a:spcAft>
              <a:buFont typeface="Arial" panose="020B0604020202020204" pitchFamily="34" charset="0"/>
              <a:buChar char="•"/>
              <a:defRPr/>
            </a:pPr>
            <a:r>
              <a:rPr lang="zh-CN" altLang="en-US" sz="2400" dirty="0">
                <a:solidFill>
                  <a:srgbClr val="009999"/>
                </a:solidFill>
                <a:latin typeface="Microsoft JhengHei" panose="020B0604030504040204" pitchFamily="34" charset="-120"/>
                <a:ea typeface="Microsoft JhengHei" panose="020B0604030504040204" pitchFamily="34" charset="-120"/>
                <a:cs typeface="Arial"/>
              </a:rPr>
              <a:t>監測害蟲</a:t>
            </a:r>
          </a:p>
          <a:p>
            <a:pPr marL="342900" indent="-342900">
              <a:spcBef>
                <a:spcPts val="600"/>
              </a:spcBef>
              <a:spcAft>
                <a:spcPts val="600"/>
              </a:spcAft>
              <a:buFont typeface="Arial" panose="020B0604020202020204" pitchFamily="34" charset="0"/>
              <a:buChar char="•"/>
              <a:defRPr/>
            </a:pPr>
            <a:r>
              <a:rPr lang="zh-CN" altLang="en-US" sz="2400" dirty="0">
                <a:solidFill>
                  <a:srgbClr val="009999"/>
                </a:solidFill>
                <a:latin typeface="Microsoft JhengHei" panose="020B0604030504040204" pitchFamily="34" charset="-120"/>
                <a:ea typeface="Microsoft JhengHei" panose="020B0604030504040204" pitchFamily="34" charset="-120"/>
                <a:cs typeface="Arial"/>
              </a:rPr>
              <a:t>減少殺蟲劑的使用</a:t>
            </a:r>
          </a:p>
          <a:p>
            <a:pPr marL="342900" indent="-342900">
              <a:spcBef>
                <a:spcPts val="600"/>
              </a:spcBef>
              <a:spcAft>
                <a:spcPts val="600"/>
              </a:spcAft>
              <a:buFont typeface="Arial" panose="020B0604020202020204" pitchFamily="34" charset="0"/>
              <a:buChar char="•"/>
              <a:defRPr/>
            </a:pPr>
            <a:r>
              <a:rPr lang="zh-CN" altLang="en-US" sz="2400" dirty="0">
                <a:solidFill>
                  <a:srgbClr val="009999"/>
                </a:solidFill>
                <a:latin typeface="Microsoft JhengHei" panose="020B0604030504040204" pitchFamily="34" charset="-120"/>
                <a:ea typeface="Microsoft JhengHei" panose="020B0604030504040204" pitchFamily="34" charset="-120"/>
                <a:cs typeface="Arial"/>
              </a:rPr>
              <a:t>最大限度地減少對人和環境的健康風險。</a:t>
            </a:r>
          </a:p>
          <a:p>
            <a:pPr marL="342900" indent="-342900">
              <a:spcAft>
                <a:spcPts val="1200"/>
              </a:spcAft>
              <a:buFont typeface="Arial" panose="020B0604020202020204" pitchFamily="34" charset="0"/>
              <a:buChar char="•"/>
              <a:defRPr/>
            </a:pPr>
            <a:endParaRPr lang="zh-CN" altLang="en-US" sz="2400" b="1" dirty="0">
              <a:solidFill>
                <a:srgbClr val="009999"/>
              </a:solidFill>
              <a:latin typeface="Arial"/>
              <a:cs typeface="Arial"/>
            </a:endParaRPr>
          </a:p>
        </p:txBody>
      </p:sp>
      <p:pic>
        <p:nvPicPr>
          <p:cNvPr id="5" name="Picture 4" descr="A person looking under a sink with a flashlight">
            <a:extLst>
              <a:ext uri="{FF2B5EF4-FFF2-40B4-BE49-F238E27FC236}">
                <a16:creationId xmlns:a16="http://schemas.microsoft.com/office/drawing/2014/main" id="{2D3CD32A-D7AC-44D0-7526-6F4FB4B02730}"/>
              </a:ext>
            </a:extLst>
          </p:cNvPr>
          <p:cNvPicPr>
            <a:picLocks noChangeAspect="1"/>
          </p:cNvPicPr>
          <p:nvPr/>
        </p:nvPicPr>
        <p:blipFill rotWithShape="1">
          <a:blip r:embed="rId4">
            <a:extLst>
              <a:ext uri="{28A0092B-C50C-407E-A947-70E740481C1C}">
                <a14:useLocalDpi xmlns:a14="http://schemas.microsoft.com/office/drawing/2010/main" val="0"/>
              </a:ext>
            </a:extLst>
          </a:blip>
          <a:srcRect l="9490" t="7301" r="12694" b="25367"/>
          <a:stretch/>
        </p:blipFill>
        <p:spPr>
          <a:xfrm>
            <a:off x="6041721" y="1676400"/>
            <a:ext cx="6150279" cy="4266940"/>
          </a:xfrm>
          <a:prstGeom prst="rect">
            <a:avLst/>
          </a:prstGeom>
        </p:spPr>
      </p:pic>
      <p:sp>
        <p:nvSpPr>
          <p:cNvPr id="6" name="Title 1">
            <a:extLst>
              <a:ext uri="{FF2B5EF4-FFF2-40B4-BE49-F238E27FC236}">
                <a16:creationId xmlns:a16="http://schemas.microsoft.com/office/drawing/2014/main" id="{22BE6991-64DD-C1D4-D1DE-DF7D37F839E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什麼是綜合蟲害管理（</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IPM</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423831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331ED5B-FCE8-1FE7-C2B0-FE8C41228B9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蟲害綜合治理週期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 name="Group 1">
            <a:extLst>
              <a:ext uri="{FF2B5EF4-FFF2-40B4-BE49-F238E27FC236}">
                <a16:creationId xmlns:a16="http://schemas.microsoft.com/office/drawing/2014/main" id="{9B4112E4-D02F-9289-B338-C1798E40E320}"/>
              </a:ext>
            </a:extLst>
          </p:cNvPr>
          <p:cNvGrpSpPr/>
          <p:nvPr/>
        </p:nvGrpSpPr>
        <p:grpSpPr>
          <a:xfrm>
            <a:off x="2553851" y="1219200"/>
            <a:ext cx="7035760" cy="5195304"/>
            <a:chOff x="2553851" y="1219200"/>
            <a:chExt cx="7035760" cy="5195304"/>
          </a:xfrm>
        </p:grpSpPr>
        <p:pic>
          <p:nvPicPr>
            <p:cNvPr id="4" name="Picture 3">
              <a:extLst>
                <a:ext uri="{FF2B5EF4-FFF2-40B4-BE49-F238E27FC236}">
                  <a16:creationId xmlns:a16="http://schemas.microsoft.com/office/drawing/2014/main" id="{E64A2D2D-BE0C-944A-E215-32025DAC8F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05200" y="1219200"/>
              <a:ext cx="5042904" cy="5042904"/>
            </a:xfrm>
            <a:prstGeom prst="rect">
              <a:avLst/>
            </a:prstGeom>
          </p:spPr>
        </p:pic>
        <p:sp>
          <p:nvSpPr>
            <p:cNvPr id="6" name="TextBox 5">
              <a:extLst>
                <a:ext uri="{FF2B5EF4-FFF2-40B4-BE49-F238E27FC236}">
                  <a16:creationId xmlns:a16="http://schemas.microsoft.com/office/drawing/2014/main" id="{1250047C-41B0-6ADE-33C3-EE45E162B417}"/>
                </a:ext>
              </a:extLst>
            </p:cNvPr>
            <p:cNvSpPr txBox="1"/>
            <p:nvPr/>
          </p:nvSpPr>
          <p:spPr>
            <a:xfrm>
              <a:off x="3124200" y="1514939"/>
              <a:ext cx="914400" cy="523220"/>
            </a:xfrm>
            <a:prstGeom prst="rect">
              <a:avLst/>
            </a:prstGeom>
            <a:noFill/>
          </p:spPr>
          <p:txBody>
            <a:bodyPr wrap="square" rtlCol="0">
              <a:spAutoFit/>
            </a:bodyPr>
            <a:lstStyle/>
            <a:p>
              <a:r>
                <a:rPr lang="zh-CN" altLang="en-US" sz="2800" b="1" dirty="0">
                  <a:latin typeface="Microsoft JhengHei" panose="020B0604030504040204" pitchFamily="34" charset="-120"/>
                  <a:ea typeface="Microsoft JhengHei" panose="020B0604030504040204" pitchFamily="34" charset="-120"/>
                </a:rPr>
                <a:t>預防</a:t>
              </a:r>
              <a:endParaRPr lang="en-US" sz="2800" b="1"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CEF9214A-1ABE-1B8B-D2EB-253AF52ED06D}"/>
                </a:ext>
              </a:extLst>
            </p:cNvPr>
            <p:cNvSpPr txBox="1"/>
            <p:nvPr/>
          </p:nvSpPr>
          <p:spPr>
            <a:xfrm>
              <a:off x="8029111" y="1523648"/>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檢查</a:t>
              </a:r>
              <a:endParaRPr lang="en-US" sz="2800" b="1" dirty="0">
                <a:latin typeface="Microsoft JhengHei" panose="020B0604030504040204" pitchFamily="34" charset="-120"/>
                <a:ea typeface="Microsoft JhengHei" panose="020B0604030504040204" pitchFamily="34" charset="-120"/>
              </a:endParaRPr>
            </a:p>
          </p:txBody>
        </p:sp>
        <p:sp>
          <p:nvSpPr>
            <p:cNvPr id="8" name="TextBox 7">
              <a:extLst>
                <a:ext uri="{FF2B5EF4-FFF2-40B4-BE49-F238E27FC236}">
                  <a16:creationId xmlns:a16="http://schemas.microsoft.com/office/drawing/2014/main" id="{7801085E-9C5A-10A0-86E4-80783A4A0846}"/>
                </a:ext>
              </a:extLst>
            </p:cNvPr>
            <p:cNvSpPr txBox="1"/>
            <p:nvPr/>
          </p:nvSpPr>
          <p:spPr>
            <a:xfrm>
              <a:off x="8686800" y="374065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識別</a:t>
              </a:r>
              <a:endParaRPr lang="en-US" sz="2800" b="1" dirty="0">
                <a:latin typeface="Microsoft JhengHei" panose="020B0604030504040204" pitchFamily="34" charset="-120"/>
                <a:ea typeface="Microsoft JhengHei" panose="020B0604030504040204" pitchFamily="34" charset="-120"/>
              </a:endParaRPr>
            </a:p>
          </p:txBody>
        </p:sp>
        <p:sp>
          <p:nvSpPr>
            <p:cNvPr id="9" name="TextBox 8">
              <a:extLst>
                <a:ext uri="{FF2B5EF4-FFF2-40B4-BE49-F238E27FC236}">
                  <a16:creationId xmlns:a16="http://schemas.microsoft.com/office/drawing/2014/main" id="{C885C9B7-114B-25A7-09CF-98F0F7B78397}"/>
                </a:ext>
              </a:extLst>
            </p:cNvPr>
            <p:cNvSpPr txBox="1"/>
            <p:nvPr/>
          </p:nvSpPr>
          <p:spPr>
            <a:xfrm>
              <a:off x="7306587" y="5891284"/>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監測</a:t>
              </a:r>
              <a:endParaRPr lang="en-US" sz="2800" b="1" dirty="0">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id="{86E069C9-1E19-02DC-C57F-C61D00FF7776}"/>
                </a:ext>
              </a:extLst>
            </p:cNvPr>
            <p:cNvSpPr txBox="1"/>
            <p:nvPr/>
          </p:nvSpPr>
          <p:spPr>
            <a:xfrm>
              <a:off x="2553851" y="4296622"/>
              <a:ext cx="902811" cy="523220"/>
            </a:xfrm>
            <a:prstGeom prst="rect">
              <a:avLst/>
            </a:prstGeom>
            <a:noFill/>
          </p:spPr>
          <p:txBody>
            <a:bodyPr wrap="none" rtlCol="0">
              <a:spAutoFit/>
            </a:bodyPr>
            <a:lstStyle/>
            <a:p>
              <a:r>
                <a:rPr lang="zh-CN" altLang="en-US" sz="2800" b="1" dirty="0">
                  <a:latin typeface="Microsoft JhengHei" panose="020B0604030504040204" pitchFamily="34" charset="-120"/>
                  <a:ea typeface="Microsoft JhengHei" panose="020B0604030504040204" pitchFamily="34" charset="-120"/>
                </a:rPr>
                <a:t>管理</a:t>
              </a:r>
              <a:endParaRPr lang="en-US" sz="2800" b="1" dirty="0">
                <a:latin typeface="Microsoft JhengHei" panose="020B0604030504040204" pitchFamily="34" charset="-120"/>
                <a:ea typeface="Microsoft JhengHei" panose="020B0604030504040204" pitchFamily="34" charset="-120"/>
              </a:endParaRPr>
            </a:p>
          </p:txBody>
        </p:sp>
      </p:grpSp>
    </p:spTree>
    <p:custDataLst>
      <p:tags r:id="rId1"/>
    </p:custDataLst>
    <p:extLst>
      <p:ext uri="{BB962C8B-B14F-4D97-AF65-F5344CB8AC3E}">
        <p14:creationId xmlns:p14="http://schemas.microsoft.com/office/powerpoint/2010/main" val="3487843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5AF5B-1639-49C1-A4ED-7E2E1C8A451F}"/>
              </a:ext>
            </a:extLst>
          </p:cNvPr>
          <p:cNvSpPr>
            <a:spLocks noGrp="1"/>
          </p:cNvSpPr>
          <p:nvPr>
            <p:ph idx="1"/>
          </p:nvPr>
        </p:nvSpPr>
        <p:spPr>
          <a:xfrm>
            <a:off x="838200" y="1676400"/>
            <a:ext cx="10515600" cy="3603626"/>
          </a:xfrm>
        </p:spPr>
        <p:txBody>
          <a:bodyPr/>
          <a:lstStyle/>
          <a:p>
            <a:pPr>
              <a:lnSpc>
                <a:spcPct val="100000"/>
              </a:lnSpc>
              <a:spcAft>
                <a:spcPts val="1200"/>
              </a:spcAft>
            </a:pPr>
            <a:r>
              <a:rPr lang="zh-CN" altLang="en-US" dirty="0">
                <a:latin typeface="Microsoft JhengHei" panose="020B0604030504040204" pitchFamily="34" charset="-120"/>
                <a:ea typeface="Microsoft JhengHei" panose="020B0604030504040204" pitchFamily="34" charset="-120"/>
              </a:rPr>
              <a:t>老鼠是很好的攀爬者，可以</a:t>
            </a:r>
            <a:r>
              <a:rPr lang="zh-CN" altLang="en-US" dirty="0">
                <a:solidFill>
                  <a:srgbClr val="009999"/>
                </a:solidFill>
                <a:latin typeface="Microsoft JhengHei" panose="020B0604030504040204" pitchFamily="34" charset="-120"/>
                <a:ea typeface="Microsoft JhengHei" panose="020B0604030504040204" pitchFamily="34" charset="-120"/>
              </a:rPr>
              <a:t>跑到牆的內側</a:t>
            </a:r>
            <a:r>
              <a:rPr lang="zh-CN" altLang="en-US" dirty="0">
                <a:latin typeface="Microsoft JhengHei" panose="020B0604030504040204" pitchFamily="34" charset="-120"/>
                <a:ea typeface="Microsoft JhengHei" panose="020B0604030504040204" pitchFamily="34" charset="-120"/>
              </a:rPr>
              <a:t>。</a:t>
            </a:r>
            <a:endParaRPr lang="en-US" dirty="0">
              <a:latin typeface="Microsoft JhengHei" panose="020B0604030504040204" pitchFamily="34" charset="-120"/>
              <a:ea typeface="Microsoft JhengHei" panose="020B0604030504040204" pitchFamily="34" charset="-120"/>
            </a:endParaRPr>
          </a:p>
          <a:p>
            <a:pPr>
              <a:lnSpc>
                <a:spcPct val="100000"/>
              </a:lnSpc>
              <a:spcAft>
                <a:spcPts val="1200"/>
              </a:spcAft>
            </a:pPr>
            <a:r>
              <a:rPr lang="zh-CN" altLang="en-US" sz="2800" dirty="0">
                <a:latin typeface="Microsoft JhengHei" panose="020B0604030504040204" pitchFamily="34" charset="-120"/>
                <a:ea typeface="Microsoft JhengHei" panose="020B0604030504040204" pitchFamily="34" charset="-120"/>
              </a:rPr>
              <a:t>鼠類</a:t>
            </a:r>
            <a:r>
              <a:rPr lang="zh-CN" altLang="en-US" dirty="0">
                <a:latin typeface="Microsoft JhengHei" panose="020B0604030504040204" pitchFamily="34" charset="-120"/>
                <a:ea typeface="Microsoft JhengHei" panose="020B0604030504040204" pitchFamily="34" charset="-120"/>
              </a:rPr>
              <a:t>動物</a:t>
            </a:r>
            <a:r>
              <a:rPr lang="zh-CN" altLang="en-US" dirty="0">
                <a:solidFill>
                  <a:srgbClr val="009999"/>
                </a:solidFill>
                <a:latin typeface="Microsoft JhengHei" panose="020B0604030504040204" pitchFamily="34" charset="-120"/>
                <a:ea typeface="Microsoft JhengHei" panose="020B0604030504040204" pitchFamily="34" charset="-120"/>
              </a:rPr>
              <a:t>每年可以繁殖</a:t>
            </a:r>
            <a:r>
              <a:rPr lang="en-US" altLang="zh-CN" dirty="0">
                <a:solidFill>
                  <a:srgbClr val="009999"/>
                </a:solidFill>
                <a:latin typeface="Microsoft JhengHei" panose="020B0604030504040204" pitchFamily="34" charset="-120"/>
                <a:ea typeface="Microsoft JhengHei" panose="020B0604030504040204" pitchFamily="34" charset="-120"/>
              </a:rPr>
              <a:t>5-10</a:t>
            </a:r>
            <a:r>
              <a:rPr lang="zh-CN" altLang="en-US" dirty="0">
                <a:solidFill>
                  <a:srgbClr val="009999"/>
                </a:solidFill>
                <a:latin typeface="Microsoft JhengHei" panose="020B0604030504040204" pitchFamily="34" charset="-120"/>
                <a:ea typeface="Microsoft JhengHei" panose="020B0604030504040204" pitchFamily="34" charset="-120"/>
              </a:rPr>
              <a:t>次</a:t>
            </a:r>
            <a:r>
              <a:rPr lang="zh-CN" altLang="en-US" dirty="0">
                <a:latin typeface="Microsoft JhengHei" panose="020B0604030504040204" pitchFamily="34" charset="-120"/>
                <a:ea typeface="Microsoft JhengHei" panose="020B0604030504040204" pitchFamily="34" charset="-120"/>
              </a:rPr>
              <a:t>。那是很多小老鼠和大老鼠的後代啊</a:t>
            </a:r>
            <a:r>
              <a:rPr lang="en-US" altLang="zh-CN" dirty="0">
                <a:latin typeface="Microsoft JhengHei" panose="020B0604030504040204" pitchFamily="34" charset="-120"/>
                <a:ea typeface="Microsoft JhengHei" panose="020B0604030504040204" pitchFamily="34" charset="-120"/>
              </a:rPr>
              <a:t>!</a:t>
            </a:r>
            <a:endParaRPr lang="en-US" dirty="0">
              <a:latin typeface="Microsoft JhengHei" panose="020B0604030504040204" pitchFamily="34" charset="-120"/>
              <a:ea typeface="Microsoft JhengHei" panose="020B0604030504040204" pitchFamily="34" charset="-120"/>
            </a:endParaRPr>
          </a:p>
          <a:p>
            <a:pPr>
              <a:lnSpc>
                <a:spcPct val="100000"/>
              </a:lnSpc>
              <a:spcAft>
                <a:spcPts val="1200"/>
              </a:spcAft>
            </a:pPr>
            <a:r>
              <a:rPr lang="zh-CN" altLang="en-US" sz="2800" dirty="0">
                <a:latin typeface="Microsoft JhengHei" panose="020B0604030504040204" pitchFamily="34" charset="-120"/>
                <a:ea typeface="Microsoft JhengHei" panose="020B0604030504040204" pitchFamily="34" charset="-120"/>
              </a:rPr>
              <a:t>鼠類</a:t>
            </a:r>
            <a:r>
              <a:rPr lang="zh-CN" altLang="en-US" dirty="0">
                <a:latin typeface="Microsoft JhengHei" panose="020B0604030504040204" pitchFamily="34" charset="-120"/>
                <a:ea typeface="Microsoft JhengHei" panose="020B0604030504040204" pitchFamily="34" charset="-120"/>
              </a:rPr>
              <a:t>動物大多在</a:t>
            </a:r>
            <a:r>
              <a:rPr lang="zh-CN" altLang="en-US" dirty="0">
                <a:solidFill>
                  <a:srgbClr val="009999"/>
                </a:solidFill>
                <a:latin typeface="Microsoft JhengHei" panose="020B0604030504040204" pitchFamily="34" charset="-120"/>
                <a:ea typeface="Microsoft JhengHei" panose="020B0604030504040204" pitchFamily="34" charset="-120"/>
              </a:rPr>
              <a:t>夜間活動</a:t>
            </a:r>
            <a:r>
              <a:rPr lang="zh-CN" altLang="en-US" dirty="0">
                <a:latin typeface="Microsoft JhengHei" panose="020B0604030504040204" pitchFamily="34" charset="-120"/>
                <a:ea typeface="Microsoft JhengHei" panose="020B0604030504040204" pitchFamily="34" charset="-120"/>
              </a:rPr>
              <a:t>。</a:t>
            </a:r>
            <a:endParaRPr lang="en-US" dirty="0">
              <a:latin typeface="Microsoft JhengHei" panose="020B0604030504040204" pitchFamily="34" charset="-120"/>
              <a:ea typeface="Microsoft JhengHei" panose="020B0604030504040204" pitchFamily="34" charset="-120"/>
            </a:endParaRPr>
          </a:p>
        </p:txBody>
      </p:sp>
      <p:sp>
        <p:nvSpPr>
          <p:cNvPr id="4" name="Title 1">
            <a:extLst>
              <a:ext uri="{FF2B5EF4-FFF2-40B4-BE49-F238E27FC236}">
                <a16:creationId xmlns:a16="http://schemas.microsoft.com/office/drawing/2014/main" id="{9B451088-AFD2-F454-A2DE-F60970390CA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關於鼠類動物的有趣事實</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59336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1219200" y="1905000"/>
            <a:ext cx="6019800" cy="3589338"/>
          </a:xfrm>
        </p:spPr>
        <p:txBody>
          <a:bodyPr vert="horz" lIns="91440" tIns="45720" rIns="91440" bIns="45720" rtlCol="0" anchor="t">
            <a:normAutofit/>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老鼠可以擠過</a:t>
            </a:r>
            <a:r>
              <a:rPr lang="en-US" altLang="zh-CN" dirty="0">
                <a:latin typeface="Microsoft JhengHei" panose="020B0604030504040204" pitchFamily="34" charset="-120"/>
                <a:ea typeface="Microsoft JhengHei" panose="020B0604030504040204" pitchFamily="34" charset="-120"/>
                <a:cs typeface="Arial"/>
              </a:rPr>
              <a:t>1/4</a:t>
            </a:r>
            <a:r>
              <a:rPr lang="zh-CN" altLang="en-US" dirty="0">
                <a:latin typeface="Microsoft JhengHei" panose="020B0604030504040204" pitchFamily="34" charset="-120"/>
                <a:ea typeface="Microsoft JhengHei" panose="020B0604030504040204" pitchFamily="34" charset="-120"/>
                <a:cs typeface="Arial"/>
              </a:rPr>
              <a:t>英寸寬的小洞。</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這比你的小指頭還要小</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密封門窗周圍或地基的任何小縫隙</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在門下安裝門套</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密封管道周圍的縫隙</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密封地基上的裂缝</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8" name="Picture 7" descr="A picture containing person&#10;&#10;Description automatically generated">
            <a:extLst>
              <a:ext uri="{FF2B5EF4-FFF2-40B4-BE49-F238E27FC236}">
                <a16:creationId xmlns:a16="http://schemas.microsoft.com/office/drawing/2014/main" id="{0B774E82-8840-49A8-BD25-C227688612E7}"/>
              </a:ext>
            </a:extLst>
          </p:cNvPr>
          <p:cNvPicPr>
            <a:picLocks noChangeAspect="1"/>
          </p:cNvPicPr>
          <p:nvPr/>
        </p:nvPicPr>
        <p:blipFill rotWithShape="1">
          <a:blip r:embed="rId4">
            <a:extLst>
              <a:ext uri="{28A0092B-C50C-407E-A947-70E740481C1C}">
                <a14:useLocalDpi xmlns:a14="http://schemas.microsoft.com/office/drawing/2010/main" val="0"/>
              </a:ext>
            </a:extLst>
          </a:blip>
          <a:srcRect l="2214" t="12138" r="-499" b="16265"/>
          <a:stretch/>
        </p:blipFill>
        <p:spPr>
          <a:xfrm>
            <a:off x="7696200" y="1371600"/>
            <a:ext cx="4495800" cy="4910203"/>
          </a:xfrm>
          <a:prstGeom prst="rect">
            <a:avLst/>
          </a:prstGeom>
        </p:spPr>
      </p:pic>
      <p:sp>
        <p:nvSpPr>
          <p:cNvPr id="2" name="Title 1">
            <a:extLst>
              <a:ext uri="{FF2B5EF4-FFF2-40B4-BE49-F238E27FC236}">
                <a16:creationId xmlns:a16="http://schemas.microsoft.com/office/drawing/2014/main" id="{12D4E5BF-B377-600C-DEFC-BD66B041FB4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防止鼠類動物：</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把牠們拒於門外</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050586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914400" y="1828800"/>
            <a:ext cx="6400800" cy="3886200"/>
          </a:xfrm>
        </p:spPr>
        <p:txBody>
          <a:bodyPr vert="horz" lIns="91440" tIns="45720" rIns="91440" bIns="45720" rtlCol="0" anchor="t">
            <a:normAutofit/>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用金屬來密封牆壁和管道周圍的縫隙</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鼠類動物啃食較軟的材料</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HK" altLang="en-US" dirty="0">
                <a:latin typeface="Microsoft JhengHei" panose="020B0604030504040204" pitchFamily="34" charset="-120"/>
                <a:ea typeface="Microsoft JhengHei" panose="020B0604030504040204" pitchFamily="34" charset="-120"/>
                <a:cs typeface="Arial"/>
              </a:rPr>
              <a:t>削除建築物附近的植物叢</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修剪懸空或接觸建築物的樹枝。</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修剪常春藤或藤蔓，使其遠離建築物的牆壁。</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5" name="Picture 4" descr="A picture containing text, television, screen&#10;&#10;Description automatically generated">
            <a:extLst>
              <a:ext uri="{FF2B5EF4-FFF2-40B4-BE49-F238E27FC236}">
                <a16:creationId xmlns:a16="http://schemas.microsoft.com/office/drawing/2014/main" id="{9CE0DBB3-C862-4AE6-A25D-C69837771F4F}"/>
              </a:ext>
            </a:extLst>
          </p:cNvPr>
          <p:cNvPicPr>
            <a:picLocks noChangeAspect="1"/>
          </p:cNvPicPr>
          <p:nvPr/>
        </p:nvPicPr>
        <p:blipFill rotWithShape="1">
          <a:blip r:embed="rId4">
            <a:extLst>
              <a:ext uri="{28A0092B-C50C-407E-A947-70E740481C1C}">
                <a14:useLocalDpi xmlns:a14="http://schemas.microsoft.com/office/drawing/2010/main" val="0"/>
              </a:ext>
            </a:extLst>
          </a:blip>
          <a:srcRect l="1884" t="2319" r="35499" b="2612"/>
          <a:stretch/>
        </p:blipFill>
        <p:spPr>
          <a:xfrm>
            <a:off x="7543800" y="1905000"/>
            <a:ext cx="4648200" cy="4038600"/>
          </a:xfrm>
          <a:prstGeom prst="rect">
            <a:avLst/>
          </a:prstGeom>
        </p:spPr>
      </p:pic>
      <p:sp>
        <p:nvSpPr>
          <p:cNvPr id="4" name="Title 1">
            <a:extLst>
              <a:ext uri="{FF2B5EF4-FFF2-40B4-BE49-F238E27FC236}">
                <a16:creationId xmlns:a16="http://schemas.microsoft.com/office/drawing/2014/main" id="{D6C4FA5F-9AAC-3DBB-BD58-4BB0A9A07463}"/>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a:t>
            </a:r>
            <a:r>
              <a:rPr lang="zh-CN" altLang="en-US" sz="2800" dirty="0">
                <a:solidFill>
                  <a:schemeClr val="bg1"/>
                </a:solidFill>
                <a:latin typeface="Microsoft JhengHei" panose="020B0604030504040204" pitchFamily="34" charset="-120"/>
                <a:ea typeface="Microsoft JhengHei" panose="020B0604030504040204" pitchFamily="34" charset="-120"/>
              </a:rPr>
              <a:t>鼠類</a:t>
            </a: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動物：</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把牠們拒於門外</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524153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838200" y="1981200"/>
            <a:ext cx="5562600" cy="3657600"/>
          </a:xfrm>
        </p:spPr>
        <p:txBody>
          <a:bodyPr vert="horz" lIns="91440" tIns="45720" rIns="91440" bIns="45720" rtlCol="0" anchor="t">
            <a:normAutofit/>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在兩餐之間保持廚房和飲食區的清潔</a:t>
            </a:r>
            <a:endParaRPr lang="en-US" altLang="zh-CN" dirty="0">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將食物儲存在密封的容器中</a:t>
            </a:r>
            <a:endParaRPr lang="en-US" altLang="zh-CN" dirty="0">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使用有密封蓋子的垃圾桶經常清空垃圾</a:t>
            </a:r>
            <a:endParaRPr lang="en-US" altLang="zh-CN" dirty="0">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在兩次餵食之間，不要把未食完的寵物食物放在外面</a:t>
            </a:r>
            <a:endParaRPr lang="en-US" dirty="0">
              <a:latin typeface="Microsoft JhengHei" panose="020B0604030504040204" pitchFamily="34" charset="-120"/>
              <a:ea typeface="Microsoft JhengHei" panose="020B0604030504040204" pitchFamily="34" charset="-120"/>
              <a:cs typeface="Arial"/>
            </a:endParaRPr>
          </a:p>
        </p:txBody>
      </p:sp>
      <p:pic>
        <p:nvPicPr>
          <p:cNvPr id="4" name="Picture 3" descr="A picture containing indoor&#10;&#10;Description automatically generated">
            <a:extLst>
              <a:ext uri="{FF2B5EF4-FFF2-40B4-BE49-F238E27FC236}">
                <a16:creationId xmlns:a16="http://schemas.microsoft.com/office/drawing/2014/main" id="{248E4286-A862-4FB7-81F5-801AF96E88C6}"/>
              </a:ext>
            </a:extLst>
          </p:cNvPr>
          <p:cNvPicPr>
            <a:picLocks noChangeAspect="1"/>
          </p:cNvPicPr>
          <p:nvPr/>
        </p:nvPicPr>
        <p:blipFill rotWithShape="1">
          <a:blip r:embed="rId4">
            <a:extLst>
              <a:ext uri="{28A0092B-C50C-407E-A947-70E740481C1C}">
                <a14:useLocalDpi xmlns:a14="http://schemas.microsoft.com/office/drawing/2010/main" val="0"/>
              </a:ext>
            </a:extLst>
          </a:blip>
          <a:srcRect l="3307" t="4161" r="4120" b="4161"/>
          <a:stretch/>
        </p:blipFill>
        <p:spPr>
          <a:xfrm>
            <a:off x="6858002" y="1828800"/>
            <a:ext cx="5333998" cy="4191000"/>
          </a:xfrm>
          <a:prstGeom prst="rect">
            <a:avLst/>
          </a:prstGeom>
        </p:spPr>
      </p:pic>
      <p:sp>
        <p:nvSpPr>
          <p:cNvPr id="3" name="Title 1">
            <a:extLst>
              <a:ext uri="{FF2B5EF4-FFF2-40B4-BE49-F238E27FC236}">
                <a16:creationId xmlns:a16="http://schemas.microsoft.com/office/drawing/2014/main" id="{6B1A0D58-B3A4-51CF-AF58-06AD4E6B864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防止蟲害：</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清除食物和庇護所的來源</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108958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3F9ED9-4F6C-2C27-B7F9-639C86854B92}"/>
              </a:ext>
            </a:extLst>
          </p:cNvPr>
          <p:cNvSpPr>
            <a:spLocks noGrp="1"/>
          </p:cNvSpPr>
          <p:nvPr>
            <p:ph idx="1"/>
          </p:nvPr>
        </p:nvSpPr>
        <p:spPr>
          <a:xfrm>
            <a:off x="515470" y="1714500"/>
            <a:ext cx="6571129" cy="3924300"/>
          </a:xfrm>
        </p:spPr>
        <p:txBody>
          <a:bodyPr vert="horz" lIns="91440" tIns="45720" rIns="91440" bIns="45720" rtlCol="0" anchor="t">
            <a:normAutofit/>
          </a:bodyPr>
          <a:lstStyle/>
          <a:p>
            <a:r>
              <a:rPr lang="zh-CN" altLang="en-US" dirty="0">
                <a:latin typeface="Microsoft JhengHei" panose="020B0604030504040204" pitchFamily="34" charset="-120"/>
                <a:ea typeface="Microsoft JhengHei" panose="020B0604030504040204" pitchFamily="34" charset="-120"/>
                <a:cs typeface="Arial"/>
              </a:rPr>
              <a:t>尋找以下跡象：</a:t>
            </a:r>
            <a:endParaRPr lang="en-US" dirty="0">
              <a:latin typeface="Microsoft JhengHei" panose="020B0604030504040204" pitchFamily="34" charset="-120"/>
              <a:ea typeface="Microsoft JhengHei" panose="020B0604030504040204" pitchFamily="34" charset="-120"/>
              <a:cs typeface="Arial"/>
            </a:endParaRPr>
          </a:p>
          <a:p>
            <a:pPr lvl="1">
              <a:spcBef>
                <a:spcPts val="1700"/>
              </a:spcBef>
            </a:pPr>
            <a:r>
              <a:rPr lang="zh-HK" altLang="en-US" dirty="0">
                <a:solidFill>
                  <a:srgbClr val="009999"/>
                </a:solidFill>
                <a:latin typeface="Microsoft JhengHei" panose="020B0604030504040204" pitchFamily="34" charset="-120"/>
                <a:ea typeface="Microsoft JhengHei" panose="020B0604030504040204" pitchFamily="34" charset="-120"/>
                <a:cs typeface="Arial"/>
              </a:rPr>
              <a:t>糞便</a:t>
            </a:r>
            <a:r>
              <a:rPr lang="en-US" altLang="zh-HK" dirty="0">
                <a:solidFill>
                  <a:srgbClr val="009999"/>
                </a:solidFill>
                <a:latin typeface="Microsoft JhengHei" panose="020B0604030504040204" pitchFamily="34" charset="-120"/>
                <a:ea typeface="Microsoft JhengHei" panose="020B0604030504040204" pitchFamily="34" charset="-120"/>
                <a:cs typeface="Arial"/>
              </a:rPr>
              <a:t>...</a:t>
            </a:r>
            <a:r>
              <a:rPr lang="en-US" dirty="0">
                <a:solidFill>
                  <a:srgbClr val="009999"/>
                </a:solidFill>
                <a:latin typeface="Microsoft JhengHei" panose="020B0604030504040204" pitchFamily="34" charset="-120"/>
                <a:ea typeface="Microsoft JhengHei" panose="020B0604030504040204" pitchFamily="34" charset="-120"/>
                <a:cs typeface="Arial"/>
              </a:rPr>
              <a:t> </a:t>
            </a:r>
          </a:p>
          <a:p>
            <a:pPr lvl="2"/>
            <a:r>
              <a:rPr lang="zh-CN" altLang="en-US" dirty="0">
                <a:solidFill>
                  <a:srgbClr val="964F4C"/>
                </a:solidFill>
                <a:latin typeface="Microsoft JhengHei" panose="020B0604030504040204" pitchFamily="34" charset="-120"/>
                <a:ea typeface="Microsoft JhengHei" panose="020B0604030504040204" pitchFamily="34" charset="-120"/>
                <a:cs typeface="Arial"/>
              </a:rPr>
              <a:t>在寵物食物碗或袋子周圍</a:t>
            </a:r>
            <a:endParaRPr lang="en-US" dirty="0">
              <a:solidFill>
                <a:srgbClr val="964F4C"/>
              </a:solidFill>
              <a:latin typeface="Microsoft JhengHei" panose="020B0604030504040204" pitchFamily="34" charset="-120"/>
              <a:ea typeface="Microsoft JhengHei" panose="020B0604030504040204" pitchFamily="34" charset="-120"/>
              <a:cs typeface="Arial"/>
            </a:endParaRPr>
          </a:p>
          <a:p>
            <a:pPr lvl="2"/>
            <a:r>
              <a:rPr lang="zh-HK" altLang="en-US" dirty="0">
                <a:solidFill>
                  <a:srgbClr val="964F4C"/>
                </a:solidFill>
                <a:latin typeface="Microsoft JhengHei" panose="020B0604030504040204" pitchFamily="34" charset="-120"/>
                <a:ea typeface="Microsoft JhengHei" panose="020B0604030504040204" pitchFamily="34" charset="-120"/>
                <a:cs typeface="Arial"/>
              </a:rPr>
              <a:t>在你存放食物的地方</a:t>
            </a:r>
            <a:endParaRPr lang="en-US" dirty="0">
              <a:solidFill>
                <a:srgbClr val="964F4C"/>
              </a:solidFill>
              <a:latin typeface="Microsoft JhengHei" panose="020B0604030504040204" pitchFamily="34" charset="-120"/>
              <a:ea typeface="Microsoft JhengHei" panose="020B0604030504040204" pitchFamily="34" charset="-120"/>
              <a:cs typeface="Arial"/>
            </a:endParaRPr>
          </a:p>
          <a:p>
            <a:pPr lvl="2"/>
            <a:r>
              <a:rPr lang="zh-HK" altLang="en-US" dirty="0">
                <a:solidFill>
                  <a:srgbClr val="964F4C"/>
                </a:solidFill>
                <a:latin typeface="Microsoft JhengHei" panose="020B0604030504040204" pitchFamily="34" charset="-120"/>
                <a:ea typeface="Microsoft JhengHei" panose="020B0604030504040204" pitchFamily="34" charset="-120"/>
                <a:cs typeface="Arial"/>
              </a:rPr>
              <a:t>在你的回收箱中</a:t>
            </a:r>
            <a:endParaRPr lang="en-US" dirty="0">
              <a:solidFill>
                <a:srgbClr val="964F4C"/>
              </a:solidFill>
              <a:latin typeface="Microsoft JhengHei" panose="020B0604030504040204" pitchFamily="34" charset="-120"/>
              <a:ea typeface="Microsoft JhengHei" panose="020B0604030504040204" pitchFamily="34" charset="-120"/>
              <a:cs typeface="Arial"/>
            </a:endParaRPr>
          </a:p>
          <a:p>
            <a:pPr lvl="1">
              <a:spcBef>
                <a:spcPts val="1700"/>
              </a:spcBef>
            </a:pPr>
            <a:r>
              <a:rPr lang="zh-CN" altLang="en-US" dirty="0">
                <a:solidFill>
                  <a:srgbClr val="009999"/>
                </a:solidFill>
                <a:latin typeface="Microsoft JhengHei" panose="020B0604030504040204" pitchFamily="34" charset="-120"/>
                <a:ea typeface="Microsoft JhengHei" panose="020B0604030504040204" pitchFamily="34" charset="-120"/>
                <a:cs typeface="Arial"/>
              </a:rPr>
              <a:t>來自閣樓的噪音，尤其是在晚上</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spcBef>
                <a:spcPts val="1700"/>
              </a:spcBef>
            </a:pPr>
            <a:r>
              <a:rPr lang="zh-CN" altLang="en-US" dirty="0">
                <a:solidFill>
                  <a:srgbClr val="009999"/>
                </a:solidFill>
                <a:latin typeface="Microsoft JhengHei" panose="020B0604030504040204" pitchFamily="34" charset="-120"/>
                <a:ea typeface="Microsoft JhengHei" panose="020B0604030504040204" pitchFamily="34" charset="-120"/>
              </a:rPr>
              <a:t>死掉的鼠類動物</a:t>
            </a:r>
            <a:endParaRPr lang="en-US" dirty="0">
              <a:solidFill>
                <a:srgbClr val="009999"/>
              </a:solidFill>
              <a:latin typeface="Microsoft JhengHei" panose="020B0604030504040204" pitchFamily="34" charset="-120"/>
              <a:ea typeface="Microsoft JhengHei" panose="020B0604030504040204" pitchFamily="34" charset="-120"/>
            </a:endParaRPr>
          </a:p>
          <a:p>
            <a:pPr lvl="2"/>
            <a:r>
              <a:rPr lang="zh-CN" altLang="en-US" dirty="0">
                <a:solidFill>
                  <a:srgbClr val="964F4C"/>
                </a:solidFill>
                <a:latin typeface="Microsoft JhengHei" panose="020B0604030504040204" pitchFamily="34" charset="-120"/>
                <a:ea typeface="Microsoft JhengHei" panose="020B0604030504040204" pitchFamily="34" charset="-120"/>
              </a:rPr>
              <a:t>在你的游泳池或熱水浸池裡</a:t>
            </a:r>
            <a:endParaRPr lang="en-US" dirty="0">
              <a:solidFill>
                <a:srgbClr val="964F4C"/>
              </a:solidFill>
              <a:latin typeface="Microsoft JhengHei" panose="020B0604030504040204" pitchFamily="34" charset="-120"/>
              <a:ea typeface="Microsoft JhengHei" panose="020B0604030504040204" pitchFamily="34" charset="-120"/>
            </a:endParaRPr>
          </a:p>
          <a:p>
            <a:pPr lvl="2"/>
            <a:r>
              <a:rPr lang="zh-CN" altLang="en-US" dirty="0">
                <a:solidFill>
                  <a:srgbClr val="964F4C"/>
                </a:solidFill>
                <a:latin typeface="Microsoft JhengHei" panose="020B0604030504040204" pitchFamily="34" charset="-120"/>
                <a:ea typeface="Microsoft JhengHei" panose="020B0604030504040204" pitchFamily="34" charset="-120"/>
              </a:rPr>
              <a:t>由你的貓或狗帶回家的</a:t>
            </a:r>
            <a:endParaRPr lang="en-US" dirty="0">
              <a:solidFill>
                <a:srgbClr val="964F4C"/>
              </a:solidFill>
              <a:latin typeface="Microsoft JhengHei" panose="020B0604030504040204" pitchFamily="34" charset="-120"/>
              <a:ea typeface="Microsoft JhengHei" panose="020B0604030504040204" pitchFamily="34" charset="-120"/>
            </a:endParaRPr>
          </a:p>
          <a:p>
            <a:endParaRPr lang="en-US" dirty="0">
              <a:latin typeface="Arial"/>
              <a:cs typeface="Arial"/>
            </a:endParaRPr>
          </a:p>
          <a:p>
            <a:pPr marL="0" indent="0">
              <a:buNone/>
            </a:pPr>
            <a:endParaRPr lang="en-US" dirty="0">
              <a:latin typeface="Arial"/>
              <a:cs typeface="Arial"/>
            </a:endParaRPr>
          </a:p>
          <a:p>
            <a:pPr marL="0" indent="0">
              <a:buNone/>
            </a:pPr>
            <a:endParaRPr lang="en-US" dirty="0">
              <a:latin typeface="Arial"/>
              <a:cs typeface="Arial"/>
            </a:endParaRPr>
          </a:p>
        </p:txBody>
      </p:sp>
      <p:pic>
        <p:nvPicPr>
          <p:cNvPr id="4" name="Picture 3" descr="A picture containing mammal, cat, rodent, cement&#10;&#10;Description automatically generated">
            <a:extLst>
              <a:ext uri="{FF2B5EF4-FFF2-40B4-BE49-F238E27FC236}">
                <a16:creationId xmlns:a16="http://schemas.microsoft.com/office/drawing/2014/main" id="{AF051A7C-A9CD-4F6A-8F80-FAA8F749621E}"/>
              </a:ext>
            </a:extLst>
          </p:cNvPr>
          <p:cNvPicPr>
            <a:picLocks noChangeAspect="1"/>
          </p:cNvPicPr>
          <p:nvPr/>
        </p:nvPicPr>
        <p:blipFill rotWithShape="1">
          <a:blip r:embed="rId4">
            <a:extLst>
              <a:ext uri="{28A0092B-C50C-407E-A947-70E740481C1C}">
                <a14:useLocalDpi xmlns:a14="http://schemas.microsoft.com/office/drawing/2010/main" val="0"/>
              </a:ext>
            </a:extLst>
          </a:blip>
          <a:srcRect l="27501" t="30205" r="6875" b="4318"/>
          <a:stretch/>
        </p:blipFill>
        <p:spPr>
          <a:xfrm>
            <a:off x="6771897" y="4018567"/>
            <a:ext cx="4651744" cy="1905000"/>
          </a:xfrm>
          <a:prstGeom prst="rect">
            <a:avLst/>
          </a:prstGeom>
        </p:spPr>
      </p:pic>
      <p:pic>
        <p:nvPicPr>
          <p:cNvPr id="7" name="Picture 6" descr="A picture containing mammal, squirrel, rodent&#10;&#10;Description automatically generated">
            <a:extLst>
              <a:ext uri="{FF2B5EF4-FFF2-40B4-BE49-F238E27FC236}">
                <a16:creationId xmlns:a16="http://schemas.microsoft.com/office/drawing/2014/main" id="{C312F9E0-ED1A-4239-BED8-E6AA97F734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80" b="2894"/>
          <a:stretch/>
        </p:blipFill>
        <p:spPr>
          <a:xfrm>
            <a:off x="6781800" y="1771649"/>
            <a:ext cx="4641841" cy="1905001"/>
          </a:xfrm>
          <a:prstGeom prst="rect">
            <a:avLst/>
          </a:prstGeom>
        </p:spPr>
      </p:pic>
      <p:sp>
        <p:nvSpPr>
          <p:cNvPr id="8" name="TextBox 7">
            <a:extLst>
              <a:ext uri="{FF2B5EF4-FFF2-40B4-BE49-F238E27FC236}">
                <a16:creationId xmlns:a16="http://schemas.microsoft.com/office/drawing/2014/main" id="{BD14ABEE-6CC0-4470-B2A2-74357408024D}"/>
              </a:ext>
            </a:extLst>
          </p:cNvPr>
          <p:cNvSpPr txBox="1"/>
          <p:nvPr/>
        </p:nvSpPr>
        <p:spPr>
          <a:xfrm>
            <a:off x="7086600" y="5943600"/>
            <a:ext cx="4033102" cy="246221"/>
          </a:xfrm>
          <a:prstGeom prst="rect">
            <a:avLst/>
          </a:prstGeom>
          <a:solidFill>
            <a:schemeClr val="bg1"/>
          </a:solidFill>
        </p:spPr>
        <p:txBody>
          <a:bodyPr wrap="square" rtlCol="0">
            <a:spAutoFit/>
          </a:bodyPr>
          <a:lstStyle/>
          <a:p>
            <a:r>
              <a:rPr lang="en-US" sz="1000" dirty="0"/>
              <a:t>Photos from the California Department of Pesticide Regulation</a:t>
            </a:r>
          </a:p>
        </p:txBody>
      </p:sp>
      <p:sp>
        <p:nvSpPr>
          <p:cNvPr id="3" name="Title 1">
            <a:extLst>
              <a:ext uri="{FF2B5EF4-FFF2-40B4-BE49-F238E27FC236}">
                <a16:creationId xmlns:a16="http://schemas.microsoft.com/office/drawing/2014/main" id="{157976FF-A70D-51D3-7C8E-376795D09340}"/>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檢查鼠類動物</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7485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FEA8475-83AB-BDCA-FBD3-0B829A462A12}"/>
              </a:ext>
            </a:extLst>
          </p:cNvPr>
          <p:cNvSpPr>
            <a:spLocks noGrp="1"/>
          </p:cNvSpPr>
          <p:nvPr>
            <p:ph idx="1"/>
          </p:nvPr>
        </p:nvSpPr>
        <p:spPr>
          <a:xfrm>
            <a:off x="914400" y="1524000"/>
            <a:ext cx="10515600" cy="761082"/>
          </a:xfrm>
        </p:spPr>
        <p:txBody>
          <a:bodyPr vert="horz" lIns="91440" tIns="45720" rIns="91440" bIns="45720" rtlCol="0" anchor="t">
            <a:normAutofit/>
          </a:bodyPr>
          <a:lstStyle/>
          <a:p>
            <a:pPr marL="0" indent="0">
              <a:buNone/>
            </a:pPr>
            <a:r>
              <a:rPr lang="zh-CN" altLang="en-US" dirty="0">
                <a:latin typeface="Microsoft JhengHei" panose="020B0604030504040204" pitchFamily="34" charset="-120"/>
                <a:ea typeface="Microsoft JhengHei" panose="020B0604030504040204" pitchFamily="34" charset="-120"/>
                <a:cs typeface="Arial"/>
              </a:rPr>
              <a:t>室內最常見的鼠類動物類型：</a:t>
            </a:r>
            <a:endParaRPr lang="en-US" dirty="0">
              <a:latin typeface="Microsoft JhengHei" panose="020B0604030504040204" pitchFamily="34" charset="-120"/>
              <a:ea typeface="Microsoft JhengHei" panose="020B0604030504040204" pitchFamily="34" charset="-120"/>
              <a:cs typeface="Arial"/>
            </a:endParaRPr>
          </a:p>
        </p:txBody>
      </p:sp>
      <p:sp>
        <p:nvSpPr>
          <p:cNvPr id="9" name="TextBox 8">
            <a:extLst>
              <a:ext uri="{FF2B5EF4-FFF2-40B4-BE49-F238E27FC236}">
                <a16:creationId xmlns:a16="http://schemas.microsoft.com/office/drawing/2014/main" id="{5307290F-C348-48E1-9C02-596742459C1B}"/>
              </a:ext>
            </a:extLst>
          </p:cNvPr>
          <p:cNvSpPr txBox="1"/>
          <p:nvPr/>
        </p:nvSpPr>
        <p:spPr>
          <a:xfrm>
            <a:off x="8578748" y="4553955"/>
            <a:ext cx="2514600" cy="461665"/>
          </a:xfrm>
          <a:prstGeom prst="rect">
            <a:avLst/>
          </a:prstGeom>
          <a:noFill/>
        </p:spPr>
        <p:txBody>
          <a:bodyPr wrap="square" rtlCol="0">
            <a:spAutoFit/>
          </a:bodyPr>
          <a:lstStyle/>
          <a:p>
            <a:pPr algn="ctr"/>
            <a:r>
              <a:rPr lang="zh-HK" altLang="en-US" sz="2400" dirty="0">
                <a:latin typeface="Microsoft JhengHei" panose="020B0604030504040204" pitchFamily="34" charset="-120"/>
                <a:ea typeface="Microsoft JhengHei" panose="020B0604030504040204" pitchFamily="34" charset="-120"/>
                <a:cs typeface="Arial" panose="020B0604020202020204" pitchFamily="34" charset="0"/>
              </a:rPr>
              <a:t>屋顶鼠</a:t>
            </a:r>
            <a:endParaRPr lang="en-US" sz="24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TextBox 9">
            <a:extLst>
              <a:ext uri="{FF2B5EF4-FFF2-40B4-BE49-F238E27FC236}">
                <a16:creationId xmlns:a16="http://schemas.microsoft.com/office/drawing/2014/main" id="{6AA13D3B-52C2-4FFA-9BE2-FD2B221C0B1A}"/>
              </a:ext>
            </a:extLst>
          </p:cNvPr>
          <p:cNvSpPr txBox="1"/>
          <p:nvPr/>
        </p:nvSpPr>
        <p:spPr>
          <a:xfrm>
            <a:off x="5615329" y="4527488"/>
            <a:ext cx="1107996" cy="461665"/>
          </a:xfrm>
          <a:prstGeom prst="rect">
            <a:avLst/>
          </a:prstGeom>
          <a:noFill/>
        </p:spPr>
        <p:txBody>
          <a:bodyPr wrap="none" rtlCol="0">
            <a:spAutoFit/>
          </a:bodyPr>
          <a:lstStyle/>
          <a:p>
            <a:pPr algn="ctr"/>
            <a:r>
              <a:rPr lang="zh-HK" altLang="en-US" sz="2400" dirty="0">
                <a:latin typeface="Microsoft JhengHei" panose="020B0604030504040204" pitchFamily="34" charset="-120"/>
                <a:ea typeface="Microsoft JhengHei" panose="020B0604030504040204" pitchFamily="34" charset="-120"/>
                <a:cs typeface="Arial" panose="020B0604020202020204" pitchFamily="34" charset="0"/>
              </a:rPr>
              <a:t>挪威鼠</a:t>
            </a:r>
            <a:endParaRPr lang="en-US" sz="2400" dirty="0">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7" name="TextBox 6">
            <a:extLst>
              <a:ext uri="{FF2B5EF4-FFF2-40B4-BE49-F238E27FC236}">
                <a16:creationId xmlns:a16="http://schemas.microsoft.com/office/drawing/2014/main" id="{D53A957B-664F-4B49-B2CD-DE2A0146EF8F}"/>
              </a:ext>
            </a:extLst>
          </p:cNvPr>
          <p:cNvSpPr txBox="1"/>
          <p:nvPr/>
        </p:nvSpPr>
        <p:spPr>
          <a:xfrm>
            <a:off x="4495801" y="6096000"/>
            <a:ext cx="4683424" cy="246221"/>
          </a:xfrm>
          <a:prstGeom prst="rect">
            <a:avLst/>
          </a:prstGeom>
          <a:solidFill>
            <a:schemeClr val="bg1"/>
          </a:solidFill>
        </p:spPr>
        <p:txBody>
          <a:bodyPr wrap="square" rtlCol="0">
            <a:spAutoFit/>
          </a:bodyPr>
          <a:lstStyle/>
          <a:p>
            <a:r>
              <a:rPr lang="zh-CN" altLang="en-US" sz="1000" dirty="0"/>
              <a:t>圖片來自加州大學全州綜合蟲害管理專案</a:t>
            </a:r>
            <a:endParaRPr lang="en-US" sz="1000" dirty="0"/>
          </a:p>
        </p:txBody>
      </p:sp>
      <p:sp>
        <p:nvSpPr>
          <p:cNvPr id="12" name="TextBox 11">
            <a:extLst>
              <a:ext uri="{FF2B5EF4-FFF2-40B4-BE49-F238E27FC236}">
                <a16:creationId xmlns:a16="http://schemas.microsoft.com/office/drawing/2014/main" id="{2F4476E9-2CAC-428D-B3C0-767BEC4FFEE0}"/>
              </a:ext>
            </a:extLst>
          </p:cNvPr>
          <p:cNvSpPr txBox="1"/>
          <p:nvPr/>
        </p:nvSpPr>
        <p:spPr>
          <a:xfrm>
            <a:off x="2070922" y="4527488"/>
            <a:ext cx="800219" cy="461665"/>
          </a:xfrm>
          <a:prstGeom prst="rect">
            <a:avLst/>
          </a:prstGeom>
          <a:noFill/>
        </p:spPr>
        <p:txBody>
          <a:bodyPr wrap="none" rtlCol="0">
            <a:spAutoFit/>
          </a:bodyPr>
          <a:lstStyle/>
          <a:p>
            <a:pPr algn="ctr"/>
            <a:r>
              <a:rPr lang="zh-HK" altLang="en-US" sz="2400" dirty="0">
                <a:latin typeface="Microsoft JhengHei" panose="020B0604030504040204" pitchFamily="34" charset="-120"/>
                <a:ea typeface="Microsoft JhengHei" panose="020B0604030504040204" pitchFamily="34" charset="-120"/>
                <a:cs typeface="Arial" panose="020B0604020202020204" pitchFamily="34" charset="0"/>
              </a:rPr>
              <a:t>家鼠</a:t>
            </a:r>
            <a:endParaRPr lang="en-US" sz="2400" dirty="0">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4" name="Picture 3">
            <a:extLst>
              <a:ext uri="{FF2B5EF4-FFF2-40B4-BE49-F238E27FC236}">
                <a16:creationId xmlns:a16="http://schemas.microsoft.com/office/drawing/2014/main" id="{A484C670-8FBE-4E3E-82FD-8AE839F88BF0}"/>
              </a:ext>
            </a:extLst>
          </p:cNvPr>
          <p:cNvPicPr>
            <a:picLocks noChangeAspect="1"/>
          </p:cNvPicPr>
          <p:nvPr/>
        </p:nvPicPr>
        <p:blipFill>
          <a:blip r:embed="rId4"/>
          <a:stretch>
            <a:fillRect/>
          </a:stretch>
        </p:blipFill>
        <p:spPr>
          <a:xfrm>
            <a:off x="809240" y="2347552"/>
            <a:ext cx="3254503" cy="2155937"/>
          </a:xfrm>
          <a:prstGeom prst="rect">
            <a:avLst/>
          </a:prstGeom>
        </p:spPr>
      </p:pic>
      <p:pic>
        <p:nvPicPr>
          <p:cNvPr id="6" name="Picture 5">
            <a:extLst>
              <a:ext uri="{FF2B5EF4-FFF2-40B4-BE49-F238E27FC236}">
                <a16:creationId xmlns:a16="http://schemas.microsoft.com/office/drawing/2014/main" id="{E2A40CA3-EFC2-4103-B8A9-A0AFDBCBFC92}"/>
              </a:ext>
            </a:extLst>
          </p:cNvPr>
          <p:cNvPicPr>
            <a:picLocks noChangeAspect="1"/>
          </p:cNvPicPr>
          <p:nvPr/>
        </p:nvPicPr>
        <p:blipFill>
          <a:blip r:embed="rId5"/>
          <a:stretch>
            <a:fillRect/>
          </a:stretch>
        </p:blipFill>
        <p:spPr>
          <a:xfrm>
            <a:off x="4495801" y="2356611"/>
            <a:ext cx="3254504" cy="2146878"/>
          </a:xfrm>
          <a:prstGeom prst="rect">
            <a:avLst/>
          </a:prstGeom>
        </p:spPr>
      </p:pic>
      <p:pic>
        <p:nvPicPr>
          <p:cNvPr id="13" name="Picture 12">
            <a:extLst>
              <a:ext uri="{FF2B5EF4-FFF2-40B4-BE49-F238E27FC236}">
                <a16:creationId xmlns:a16="http://schemas.microsoft.com/office/drawing/2014/main" id="{61CBDF73-938A-42A4-963A-397437D82243}"/>
              </a:ext>
            </a:extLst>
          </p:cNvPr>
          <p:cNvPicPr>
            <a:picLocks noChangeAspect="1"/>
          </p:cNvPicPr>
          <p:nvPr/>
        </p:nvPicPr>
        <p:blipFill>
          <a:blip r:embed="rId6"/>
          <a:stretch>
            <a:fillRect/>
          </a:stretch>
        </p:blipFill>
        <p:spPr>
          <a:xfrm>
            <a:off x="8182363" y="2347552"/>
            <a:ext cx="3247637" cy="2155937"/>
          </a:xfrm>
          <a:prstGeom prst="rect">
            <a:avLst/>
          </a:prstGeom>
        </p:spPr>
      </p:pic>
      <p:sp>
        <p:nvSpPr>
          <p:cNvPr id="3" name="Title 1">
            <a:extLst>
              <a:ext uri="{FF2B5EF4-FFF2-40B4-BE49-F238E27FC236}">
                <a16:creationId xmlns:a16="http://schemas.microsoft.com/office/drawing/2014/main" id="{3A5028FB-0BA2-AE1A-2FDB-A6F56AC23B2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識別鼠類動物</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46201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419E4F-7F86-9331-EA3A-CB1C8D8317D1}"/>
              </a:ext>
            </a:extLst>
          </p:cNvPr>
          <p:cNvSpPr>
            <a:spLocks noGrp="1"/>
          </p:cNvSpPr>
          <p:nvPr>
            <p:ph idx="1"/>
          </p:nvPr>
        </p:nvSpPr>
        <p:spPr>
          <a:xfrm>
            <a:off x="838200" y="2057399"/>
            <a:ext cx="5867400" cy="4119563"/>
          </a:xfrm>
        </p:spPr>
        <p:txBody>
          <a:bodyPr vert="horz" lIns="91440" tIns="45720" rIns="91440" bIns="45720" rtlCol="0" anchor="t">
            <a:normAutofit/>
          </a:bodyPr>
          <a:lstStyle/>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身體</a:t>
            </a:r>
            <a:r>
              <a:rPr lang="zh-CN" altLang="en-US" sz="3200" dirty="0">
                <a:solidFill>
                  <a:srgbClr val="009999"/>
                </a:solidFill>
                <a:latin typeface="Microsoft JhengHei" panose="020B0604030504040204" pitchFamily="34" charset="-120"/>
                <a:ea typeface="Microsoft JhengHei" panose="020B0604030504040204" pitchFamily="34" charset="-120"/>
                <a:cs typeface="Arial"/>
              </a:rPr>
              <a:t>非常小，</a:t>
            </a:r>
            <a:r>
              <a:rPr lang="zh-CN" altLang="en-US" sz="3200" dirty="0">
                <a:latin typeface="Microsoft JhengHei" panose="020B0604030504040204" pitchFamily="34" charset="-120"/>
                <a:ea typeface="Microsoft JhengHei" panose="020B0604030504040204" pitchFamily="34" charset="-120"/>
                <a:cs typeface="Arial"/>
              </a:rPr>
              <a:t>只有幾英寸長</a:t>
            </a:r>
            <a:endParaRPr lang="en-US"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尾巴與身體一樣長或更長</a:t>
            </a:r>
            <a:endParaRPr lang="en-US"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喜歡吃穀物，但也會吃其他食物</a:t>
            </a:r>
            <a:endParaRPr lang="en-US" altLang="zh-CN" sz="3200"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sz="3200" dirty="0">
                <a:latin typeface="Microsoft JhengHei" panose="020B0604030504040204" pitchFamily="34" charset="-120"/>
                <a:ea typeface="Microsoft JhengHei" panose="020B0604030504040204" pitchFamily="34" charset="-120"/>
                <a:cs typeface="Arial"/>
              </a:rPr>
              <a:t>可通過啃咬電線引起火災</a:t>
            </a:r>
            <a:endParaRPr lang="en-US" sz="3200" dirty="0">
              <a:latin typeface="Microsoft JhengHei" panose="020B0604030504040204" pitchFamily="34" charset="-120"/>
              <a:ea typeface="Microsoft JhengHei" panose="020B0604030504040204" pitchFamily="34" charset="-120"/>
              <a:cs typeface="Arial"/>
            </a:endParaRPr>
          </a:p>
        </p:txBody>
      </p:sp>
      <p:pic>
        <p:nvPicPr>
          <p:cNvPr id="6" name="Picture 5">
            <a:extLst>
              <a:ext uri="{FF2B5EF4-FFF2-40B4-BE49-F238E27FC236}">
                <a16:creationId xmlns:a16="http://schemas.microsoft.com/office/drawing/2014/main" id="{36DE006C-A2FB-4F41-B2D9-AF20DDB98449}"/>
              </a:ext>
            </a:extLst>
          </p:cNvPr>
          <p:cNvPicPr>
            <a:picLocks noChangeAspect="1"/>
          </p:cNvPicPr>
          <p:nvPr/>
        </p:nvPicPr>
        <p:blipFill rotWithShape="1">
          <a:blip r:embed="rId4">
            <a:extLst>
              <a:ext uri="{28A0092B-C50C-407E-A947-70E740481C1C}">
                <a14:useLocalDpi xmlns:a14="http://schemas.microsoft.com/office/drawing/2010/main" val="0"/>
              </a:ext>
            </a:extLst>
          </a:blip>
          <a:srcRect l="15370"/>
          <a:stretch/>
        </p:blipFill>
        <p:spPr>
          <a:xfrm>
            <a:off x="6786877" y="1884653"/>
            <a:ext cx="5405123" cy="4257862"/>
          </a:xfrm>
          <a:prstGeom prst="rect">
            <a:avLst/>
          </a:prstGeom>
          <a:ln w="76200">
            <a:noFill/>
          </a:ln>
        </p:spPr>
      </p:pic>
      <p:sp>
        <p:nvSpPr>
          <p:cNvPr id="4" name="Title 1">
            <a:extLst>
              <a:ext uri="{FF2B5EF4-FFF2-40B4-BE49-F238E27FC236}">
                <a16:creationId xmlns:a16="http://schemas.microsoft.com/office/drawing/2014/main" id="{474516AE-9320-C668-FE13-0865998EC4D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家鼠</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599444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85800" y="1991612"/>
            <a:ext cx="5486400" cy="3962400"/>
          </a:xfrm>
        </p:spPr>
        <p:txBody>
          <a:bodyPr vert="horz" lIns="91440" tIns="45720" rIns="91440" bIns="45720" rtlCol="0" anchor="t">
            <a:normAutofit/>
          </a:bodyPr>
          <a:lstStyle/>
          <a:p>
            <a:pPr>
              <a:spcAft>
                <a:spcPts val="1200"/>
              </a:spcAft>
            </a:pPr>
            <a:r>
              <a:rPr lang="zh-HK" altLang="en-US" dirty="0">
                <a:latin typeface="Microsoft JhengHei" panose="020B0604030504040204" pitchFamily="34" charset="-120"/>
                <a:ea typeface="Microsoft JhengHei" panose="020B0604030504040204" pitchFamily="34" charset="-120"/>
                <a:cs typeface="Arial"/>
              </a:rPr>
              <a:t>尾巴</a:t>
            </a:r>
            <a:r>
              <a:rPr lang="zh-HK" altLang="en-US" dirty="0">
                <a:solidFill>
                  <a:srgbClr val="009999"/>
                </a:solidFill>
                <a:latin typeface="Microsoft JhengHei" panose="020B0604030504040204" pitchFamily="34" charset="-120"/>
                <a:ea typeface="Microsoft JhengHei" panose="020B0604030504040204" pitchFamily="34" charset="-120"/>
                <a:cs typeface="Arial"/>
              </a:rPr>
              <a:t>比身体短</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HK" altLang="en-US" dirty="0">
                <a:latin typeface="Microsoft JhengHei" panose="020B0604030504040204" pitchFamily="34" charset="-120"/>
                <a:ea typeface="Microsoft JhengHei" panose="020B0604030504040204" pitchFamily="34" charset="-120"/>
                <a:cs typeface="Arial"/>
              </a:rPr>
              <a:t>在地下打洞穴</a:t>
            </a:r>
            <a:endParaRPr lang="en-US" altLang="zh-HK"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在室內，牠們喜歡</a:t>
            </a:r>
            <a:r>
              <a:rPr lang="zh-CN" altLang="en-US" dirty="0">
                <a:latin typeface="Microsoft JhengHei" panose="020B0604030504040204" pitchFamily="34" charset="-120"/>
                <a:ea typeface="Microsoft JhengHei" panose="020B0604030504040204" pitchFamily="34" charset="-120"/>
                <a:cs typeface="Arial"/>
              </a:rPr>
              <a:t>低矮的地方，如地下室或土庫。</a:t>
            </a:r>
            <a:endParaRPr lang="en-US" dirty="0">
              <a:latin typeface="Microsoft JhengHei" panose="020B0604030504040204" pitchFamily="34" charset="-120"/>
              <a:ea typeface="Microsoft JhengHei" panose="020B0604030504040204" pitchFamily="34" charset="-120"/>
              <a:cs typeface="Arial"/>
            </a:endParaRPr>
          </a:p>
          <a:p>
            <a:pPr>
              <a:spcAft>
                <a:spcPts val="1200"/>
              </a:spcAft>
            </a:pPr>
            <a:r>
              <a:rPr lang="zh-HK" altLang="en-US" dirty="0">
                <a:latin typeface="Microsoft JhengHei" panose="020B0604030504040204" pitchFamily="34" charset="-120"/>
                <a:ea typeface="Microsoft JhengHei" panose="020B0604030504040204" pitchFamily="34" charset="-120"/>
                <a:cs typeface="Arial"/>
              </a:rPr>
              <a:t>老鼠</a:t>
            </a:r>
            <a:r>
              <a:rPr lang="zh-HK" altLang="en-US" dirty="0">
                <a:solidFill>
                  <a:srgbClr val="009999"/>
                </a:solidFill>
                <a:latin typeface="Microsoft JhengHei" panose="020B0604030504040204" pitchFamily="34" charset="-120"/>
                <a:ea typeface="Microsoft JhengHei" panose="020B0604030504040204" pitchFamily="34" charset="-120"/>
                <a:cs typeface="Arial"/>
              </a:rPr>
              <a:t>比小鼠大得多</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10" name="Picture 9" descr="A small rodent in the grass&#10;&#10;Description automatically generated with medium confidence">
            <a:extLst>
              <a:ext uri="{FF2B5EF4-FFF2-40B4-BE49-F238E27FC236}">
                <a16:creationId xmlns:a16="http://schemas.microsoft.com/office/drawing/2014/main" id="{D1DA3753-0B0A-45D8-9CD3-CBC71E09386A}"/>
              </a:ext>
            </a:extLst>
          </p:cNvPr>
          <p:cNvPicPr>
            <a:picLocks noChangeAspect="1"/>
          </p:cNvPicPr>
          <p:nvPr/>
        </p:nvPicPr>
        <p:blipFill rotWithShape="1">
          <a:blip r:embed="rId4">
            <a:extLst>
              <a:ext uri="{28A0092B-C50C-407E-A947-70E740481C1C}">
                <a14:useLocalDpi xmlns:a14="http://schemas.microsoft.com/office/drawing/2010/main" val="0"/>
              </a:ext>
            </a:extLst>
          </a:blip>
          <a:srcRect l="12317" t="11944" r="11022"/>
          <a:stretch/>
        </p:blipFill>
        <p:spPr>
          <a:xfrm>
            <a:off x="6172200" y="1671181"/>
            <a:ext cx="6011449" cy="4603262"/>
          </a:xfrm>
          <a:prstGeom prst="rect">
            <a:avLst/>
          </a:prstGeom>
        </p:spPr>
      </p:pic>
      <p:sp>
        <p:nvSpPr>
          <p:cNvPr id="4" name="Title 1">
            <a:extLst>
              <a:ext uri="{FF2B5EF4-FFF2-40B4-BE49-F238E27FC236}">
                <a16:creationId xmlns:a16="http://schemas.microsoft.com/office/drawing/2014/main" id="{889BDF22-05C9-4F18-9649-A1B8ECF13EEF}"/>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挪威鼠</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5525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41B10D-EC73-4076-AAEB-0C75D0F01050}"/>
              </a:ext>
            </a:extLst>
          </p:cNvPr>
          <p:cNvSpPr>
            <a:spLocks noGrp="1"/>
          </p:cNvSpPr>
          <p:nvPr>
            <p:ph idx="1"/>
          </p:nvPr>
        </p:nvSpPr>
        <p:spPr>
          <a:xfrm>
            <a:off x="990600" y="1447800"/>
            <a:ext cx="7324060" cy="4060826"/>
          </a:xfrm>
        </p:spPr>
        <p:txBody>
          <a:bodyPr>
            <a:normAutofit/>
          </a:bodyPr>
          <a:lstStyle/>
          <a:p>
            <a:pPr>
              <a:lnSpc>
                <a:spcPct val="100000"/>
              </a:lnSpc>
              <a:spcAft>
                <a:spcPts val="1200"/>
              </a:spcAft>
            </a:pPr>
            <a:r>
              <a:rPr lang="zh-CN" altLang="en-US" sz="3200" dirty="0">
                <a:latin typeface="Microsoft JhengHei" panose="020B0604030504040204" pitchFamily="34" charset="-120"/>
                <a:ea typeface="Microsoft JhengHei" panose="020B0604030504040204" pitchFamily="34" charset="-120"/>
              </a:rPr>
              <a:t>你的名字叫什麼？</a:t>
            </a:r>
            <a:endParaRPr lang="en-US" altLang="zh-CN" sz="3200" dirty="0">
              <a:latin typeface="Microsoft JhengHei" panose="020B0604030504040204" pitchFamily="34" charset="-120"/>
              <a:ea typeface="Microsoft JhengHei" panose="020B0604030504040204" pitchFamily="34" charset="-120"/>
            </a:endParaRPr>
          </a:p>
          <a:p>
            <a:pPr>
              <a:lnSpc>
                <a:spcPct val="100000"/>
              </a:lnSpc>
              <a:spcAft>
                <a:spcPts val="1200"/>
              </a:spcAft>
            </a:pPr>
            <a:r>
              <a:rPr lang="zh-CN" altLang="en-US" sz="3200" dirty="0">
                <a:latin typeface="Microsoft JhengHei" panose="020B0604030504040204" pitchFamily="34" charset="-120"/>
                <a:ea typeface="Microsoft JhengHei" panose="020B0604030504040204" pitchFamily="34" charset="-120"/>
              </a:rPr>
              <a:t>你在家裡或托兒所見過齧齒動物嗎？</a:t>
            </a:r>
            <a:endParaRPr lang="en-US" altLang="zh-CN" sz="3200" dirty="0">
              <a:latin typeface="Microsoft JhengHei" panose="020B0604030504040204" pitchFamily="34" charset="-120"/>
              <a:ea typeface="Microsoft JhengHei" panose="020B0604030504040204" pitchFamily="34" charset="-120"/>
            </a:endParaRPr>
          </a:p>
          <a:p>
            <a:pPr>
              <a:lnSpc>
                <a:spcPct val="100000"/>
              </a:lnSpc>
              <a:spcAft>
                <a:spcPts val="1200"/>
              </a:spcAft>
            </a:pPr>
            <a:r>
              <a:rPr lang="zh-CN" altLang="en-US" sz="3200" dirty="0">
                <a:latin typeface="Microsoft JhengHei" panose="020B0604030504040204" pitchFamily="34" charset="-120"/>
                <a:ea typeface="Microsoft JhengHei" panose="020B0604030504040204" pitchFamily="34" charset="-120"/>
              </a:rPr>
              <a:t>你對齧齒動物有什麼感覺？</a:t>
            </a:r>
            <a:endParaRPr lang="en-US" altLang="zh-CN" sz="3200" dirty="0">
              <a:latin typeface="Microsoft JhengHei" panose="020B0604030504040204" pitchFamily="34" charset="-120"/>
              <a:ea typeface="Microsoft JhengHei" panose="020B0604030504040204" pitchFamily="34" charset="-120"/>
            </a:endParaRPr>
          </a:p>
          <a:p>
            <a:pPr>
              <a:lnSpc>
                <a:spcPct val="100000"/>
              </a:lnSpc>
              <a:spcAft>
                <a:spcPts val="1200"/>
              </a:spcAft>
            </a:pPr>
            <a:r>
              <a:rPr lang="zh-CN" altLang="en-US" sz="3200" dirty="0">
                <a:latin typeface="Microsoft JhengHei" panose="020B0604030504040204" pitchFamily="34" charset="-120"/>
                <a:ea typeface="Microsoft JhengHei" panose="020B0604030504040204" pitchFamily="34" charset="-120"/>
              </a:rPr>
              <a:t>你想從今天的研討會中學到什麼？</a:t>
            </a:r>
            <a:endParaRPr lang="en-US" sz="3200" dirty="0">
              <a:latin typeface="Microsoft JhengHei" panose="020B0604030504040204" pitchFamily="34" charset="-120"/>
              <a:ea typeface="Microsoft JhengHei" panose="020B0604030504040204" pitchFamily="34" charset="-120"/>
            </a:endParaRPr>
          </a:p>
        </p:txBody>
      </p:sp>
      <p:sp>
        <p:nvSpPr>
          <p:cNvPr id="5" name="Title 1">
            <a:extLst>
              <a:ext uri="{FF2B5EF4-FFF2-40B4-BE49-F238E27FC236}">
                <a16:creationId xmlns:a16="http://schemas.microsoft.com/office/drawing/2014/main" id="{6596A118-E708-85D3-54F1-04AF64CB31E1}"/>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破冰題</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6A8CA384-DC19-B0D1-19C2-84B5326CD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0" y="685800"/>
            <a:ext cx="2950465" cy="3397250"/>
          </a:xfrm>
          <a:prstGeom prst="rect">
            <a:avLst/>
          </a:prstGeom>
        </p:spPr>
      </p:pic>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867400" cy="4099463"/>
          </a:xfrm>
        </p:spPr>
        <p:txBody>
          <a:bodyPr vert="horz" lIns="91440" tIns="45720" rIns="91440" bIns="45720" rtlCol="0" anchor="t">
            <a:normAutofit/>
          </a:bodyPr>
          <a:lstStyle/>
          <a:p>
            <a:pPr>
              <a:lnSpc>
                <a:spcPct val="110000"/>
              </a:lnSpc>
              <a:spcAft>
                <a:spcPts val="1200"/>
              </a:spcAft>
            </a:pPr>
            <a:r>
              <a:rPr lang="zh-CN" altLang="en-US" dirty="0">
                <a:latin typeface="Microsoft JhengHei" panose="020B0604030504040204" pitchFamily="34" charset="-120"/>
                <a:ea typeface="Microsoft JhengHei" panose="020B0604030504040204" pitchFamily="34" charset="-120"/>
                <a:cs typeface="Arial"/>
              </a:rPr>
              <a:t>屋頂鼠比挪威鼠</a:t>
            </a:r>
            <a:r>
              <a:rPr lang="zh-CN" altLang="en-US" dirty="0">
                <a:solidFill>
                  <a:srgbClr val="009999"/>
                </a:solidFill>
                <a:latin typeface="Microsoft JhengHei" panose="020B0604030504040204" pitchFamily="34" charset="-120"/>
                <a:ea typeface="Microsoft JhengHei" panose="020B0604030504040204" pitchFamily="34" charset="-120"/>
                <a:cs typeface="Arial"/>
              </a:rPr>
              <a:t>略細小</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10000"/>
              </a:lnSpc>
              <a:spcAft>
                <a:spcPts val="1200"/>
              </a:spcAft>
            </a:pPr>
            <a:r>
              <a:rPr lang="zh-CN" altLang="en-US" dirty="0">
                <a:latin typeface="Microsoft JhengHei" panose="020B0604030504040204" pitchFamily="34" charset="-120"/>
                <a:ea typeface="Microsoft JhengHei" panose="020B0604030504040204" pitchFamily="34" charset="-120"/>
                <a:cs typeface="Arial"/>
              </a:rPr>
              <a:t>尾巴</a:t>
            </a:r>
            <a:r>
              <a:rPr lang="zh-CN" altLang="en-US" dirty="0">
                <a:solidFill>
                  <a:srgbClr val="009999"/>
                </a:solidFill>
                <a:latin typeface="Microsoft JhengHei" panose="020B0604030504040204" pitchFamily="34" charset="-120"/>
                <a:ea typeface="Microsoft JhengHei" panose="020B0604030504040204" pitchFamily="34" charset="-120"/>
                <a:cs typeface="Arial"/>
              </a:rPr>
              <a:t>比牠們的身體和頭部長</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10000"/>
              </a:lnSpc>
              <a:spcAft>
                <a:spcPts val="1200"/>
              </a:spcAft>
            </a:pPr>
            <a:r>
              <a:rPr lang="zh-CN" altLang="en-US" dirty="0">
                <a:latin typeface="Microsoft JhengHei" panose="020B0604030504040204" pitchFamily="34" charset="-120"/>
                <a:ea typeface="Microsoft JhengHei" panose="020B0604030504040204" pitchFamily="34" charset="-120"/>
                <a:cs typeface="Arial"/>
              </a:rPr>
              <a:t>在戶外：在樹木、灌木和常春藤上築巢</a:t>
            </a:r>
            <a:endParaRPr lang="en-US" dirty="0">
              <a:latin typeface="Microsoft JhengHei" panose="020B0604030504040204" pitchFamily="34" charset="-120"/>
              <a:ea typeface="Microsoft JhengHei" panose="020B0604030504040204" pitchFamily="34" charset="-120"/>
              <a:cs typeface="Arial"/>
            </a:endParaRPr>
          </a:p>
          <a:p>
            <a:pPr>
              <a:lnSpc>
                <a:spcPct val="110000"/>
              </a:lnSpc>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在室內，牠們喜歡</a:t>
            </a:r>
            <a:r>
              <a:rPr lang="zh-CN" altLang="en-US" dirty="0">
                <a:latin typeface="Microsoft JhengHei" panose="020B0604030504040204" pitchFamily="34" charset="-120"/>
                <a:ea typeface="Microsoft JhengHei" panose="020B0604030504040204" pitchFamily="34" charset="-120"/>
                <a:cs typeface="Arial"/>
              </a:rPr>
              <a:t>高處，如屋頂、閣樓、牆壁、假天花板或櫃子。</a:t>
            </a:r>
            <a:endParaRPr lang="en-US" altLang="zh-HK" dirty="0">
              <a:latin typeface="Microsoft JhengHei" panose="020B0604030504040204" pitchFamily="34" charset="-120"/>
              <a:ea typeface="Microsoft JhengHei" panose="020B0604030504040204" pitchFamily="34" charset="-120"/>
              <a:cs typeface="Arial"/>
            </a:endParaRPr>
          </a:p>
          <a:p>
            <a:pPr>
              <a:lnSpc>
                <a:spcPct val="110000"/>
              </a:lnSpc>
              <a:spcAft>
                <a:spcPts val="1200"/>
              </a:spcAft>
            </a:pPr>
            <a:endParaRPr lang="en-US" dirty="0">
              <a:latin typeface="Arial"/>
              <a:cs typeface="Arial"/>
            </a:endParaRPr>
          </a:p>
        </p:txBody>
      </p:sp>
      <p:pic>
        <p:nvPicPr>
          <p:cNvPr id="8" name="Picture 7" descr="A picture containing ground, outdoor, wooden, tool&#10;&#10;Description automatically generated">
            <a:extLst>
              <a:ext uri="{FF2B5EF4-FFF2-40B4-BE49-F238E27FC236}">
                <a16:creationId xmlns:a16="http://schemas.microsoft.com/office/drawing/2014/main" id="{A9B80A31-C147-4F2F-B38D-BCA59A94D3C9}"/>
              </a:ext>
            </a:extLst>
          </p:cNvPr>
          <p:cNvPicPr>
            <a:picLocks noChangeAspect="1"/>
          </p:cNvPicPr>
          <p:nvPr/>
        </p:nvPicPr>
        <p:blipFill rotWithShape="1">
          <a:blip r:embed="rId4">
            <a:extLst>
              <a:ext uri="{28A0092B-C50C-407E-A947-70E740481C1C}">
                <a14:useLocalDpi xmlns:a14="http://schemas.microsoft.com/office/drawing/2010/main" val="0"/>
              </a:ext>
            </a:extLst>
          </a:blip>
          <a:srcRect l="17293" t="10000" r="15185" b="1111"/>
          <a:stretch/>
        </p:blipFill>
        <p:spPr>
          <a:xfrm>
            <a:off x="6629401" y="1600200"/>
            <a:ext cx="5565732" cy="4884738"/>
          </a:xfrm>
          <a:prstGeom prst="rect">
            <a:avLst/>
          </a:prstGeom>
        </p:spPr>
      </p:pic>
      <p:sp>
        <p:nvSpPr>
          <p:cNvPr id="4" name="Title 1">
            <a:extLst>
              <a:ext uri="{FF2B5EF4-FFF2-40B4-BE49-F238E27FC236}">
                <a16:creationId xmlns:a16="http://schemas.microsoft.com/office/drawing/2014/main" id="{84977F09-0934-15D0-C52D-3EE4FAFDD10F}"/>
              </a:ext>
            </a:extLst>
          </p:cNvPr>
          <p:cNvSpPr txBox="1">
            <a:spLocks/>
          </p:cNvSpPr>
          <p:nvPr/>
        </p:nvSpPr>
        <p:spPr>
          <a:xfrm>
            <a:off x="0" y="17745"/>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屋頂鼠</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51037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3A957B-664F-4B49-B2CD-DE2A0146EF8F}"/>
              </a:ext>
            </a:extLst>
          </p:cNvPr>
          <p:cNvSpPr txBox="1"/>
          <p:nvPr/>
        </p:nvSpPr>
        <p:spPr>
          <a:xfrm>
            <a:off x="10134600" y="5964810"/>
            <a:ext cx="1828799" cy="553998"/>
          </a:xfrm>
          <a:prstGeom prst="rect">
            <a:avLst/>
          </a:prstGeom>
          <a:solidFill>
            <a:schemeClr val="bg1"/>
          </a:solidFill>
        </p:spPr>
        <p:txBody>
          <a:bodyPr wrap="square" rtlCol="0">
            <a:spAutoFit/>
          </a:bodyPr>
          <a:lstStyle/>
          <a:p>
            <a:r>
              <a:rPr lang="en-US" sz="1000" dirty="0"/>
              <a:t>Graphic from the California Department of Pesticide Regulation</a:t>
            </a:r>
          </a:p>
        </p:txBody>
      </p:sp>
      <p:sp>
        <p:nvSpPr>
          <p:cNvPr id="5" name="Title 1">
            <a:extLst>
              <a:ext uri="{FF2B5EF4-FFF2-40B4-BE49-F238E27FC236}">
                <a16:creationId xmlns:a16="http://schemas.microsoft.com/office/drawing/2014/main" id="{AACC084F-AF11-9E0F-0824-77F7AB5194B4}"/>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識別鼠類動物</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 name="Picture 1">
            <a:extLst>
              <a:ext uri="{FF2B5EF4-FFF2-40B4-BE49-F238E27FC236}">
                <a16:creationId xmlns:a16="http://schemas.microsoft.com/office/drawing/2014/main" id="{0B07B278-E1A6-7D00-EF66-F718EDA36786}"/>
              </a:ext>
            </a:extLst>
          </p:cNvPr>
          <p:cNvPicPr>
            <a:picLocks noChangeAspect="1"/>
          </p:cNvPicPr>
          <p:nvPr/>
        </p:nvPicPr>
        <p:blipFill rotWithShape="1">
          <a:blip r:embed="rId4">
            <a:extLst>
              <a:ext uri="{28A0092B-C50C-407E-A947-70E740481C1C}">
                <a14:useLocalDpi xmlns:a14="http://schemas.microsoft.com/office/drawing/2010/main" val="0"/>
              </a:ext>
            </a:extLst>
          </a:blip>
          <a:srcRect t="11526"/>
          <a:stretch/>
        </p:blipFill>
        <p:spPr>
          <a:xfrm>
            <a:off x="2495386" y="1143000"/>
            <a:ext cx="7201228" cy="5185116"/>
          </a:xfrm>
          <a:prstGeom prst="rect">
            <a:avLst/>
          </a:prstGeom>
        </p:spPr>
      </p:pic>
    </p:spTree>
    <p:custDataLst>
      <p:tags r:id="rId1"/>
    </p:custDataLst>
    <p:extLst>
      <p:ext uri="{BB962C8B-B14F-4D97-AF65-F5344CB8AC3E}">
        <p14:creationId xmlns:p14="http://schemas.microsoft.com/office/powerpoint/2010/main" val="2030802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838200" y="1981200"/>
            <a:ext cx="5943600" cy="3581400"/>
          </a:xfrm>
        </p:spPr>
        <p:txBody>
          <a:bodyPr vert="horz" lIns="91440" tIns="45720" rIns="91440" bIns="45720" rtlCol="0" anchor="t">
            <a:normAutofit/>
          </a:bodyPr>
          <a:lstStyle/>
          <a:p>
            <a:pPr>
              <a:spcBef>
                <a:spcPts val="600"/>
              </a:spcBef>
              <a:spcAft>
                <a:spcPts val="1200"/>
              </a:spcAft>
            </a:pPr>
            <a:r>
              <a:rPr lang="zh-CN" altLang="en-US" dirty="0">
                <a:latin typeface="Microsoft JhengHei" panose="020B0604030504040204" pitchFamily="34" charset="-120"/>
                <a:ea typeface="Microsoft JhengHei" panose="020B0604030504040204" pitchFamily="34" charset="-120"/>
                <a:cs typeface="Arial"/>
              </a:rPr>
              <a:t>注意觀察</a:t>
            </a:r>
            <a:r>
              <a:rPr lang="zh-CN" altLang="en-US" dirty="0">
                <a:solidFill>
                  <a:srgbClr val="009999"/>
                </a:solidFill>
                <a:latin typeface="Microsoft JhengHei" panose="020B0604030504040204" pitchFamily="34" charset="-120"/>
                <a:ea typeface="Microsoft JhengHei" panose="020B0604030504040204" pitchFamily="34" charset="-120"/>
                <a:cs typeface="Arial"/>
              </a:rPr>
              <a:t>糞便</a:t>
            </a:r>
            <a:r>
              <a:rPr lang="zh-CN" altLang="en-US" dirty="0">
                <a:latin typeface="Microsoft JhengHei" panose="020B0604030504040204" pitchFamily="34" charset="-120"/>
                <a:ea typeface="Microsoft JhengHei" panose="020B0604030504040204" pitchFamily="34" charset="-120"/>
                <a:cs typeface="Arial"/>
              </a:rPr>
              <a:t>的情況</a:t>
            </a:r>
            <a:endParaRPr lang="en-US" dirty="0">
              <a:latin typeface="Microsoft JhengHei" panose="020B0604030504040204" pitchFamily="34" charset="-120"/>
              <a:ea typeface="Microsoft JhengHei" panose="020B0604030504040204" pitchFamily="34" charset="-120"/>
            </a:endParaRPr>
          </a:p>
          <a:p>
            <a:pPr>
              <a:spcBef>
                <a:spcPts val="600"/>
              </a:spcBef>
              <a:spcAft>
                <a:spcPts val="1200"/>
              </a:spcAft>
            </a:pPr>
            <a:r>
              <a:rPr lang="zh-CN" altLang="en-US" dirty="0">
                <a:latin typeface="Microsoft JhengHei" panose="020B0604030504040204" pitchFamily="34" charset="-120"/>
                <a:ea typeface="Microsoft JhengHei" panose="020B0604030504040204" pitchFamily="34" charset="-120"/>
                <a:cs typeface="Arial"/>
              </a:rPr>
              <a:t>調查你是否在</a:t>
            </a:r>
            <a:r>
              <a:rPr lang="zh-CN" altLang="en-US" dirty="0">
                <a:solidFill>
                  <a:srgbClr val="009999"/>
                </a:solidFill>
                <a:latin typeface="Microsoft JhengHei" panose="020B0604030504040204" pitchFamily="34" charset="-120"/>
                <a:ea typeface="Microsoft JhengHei" panose="020B0604030504040204" pitchFamily="34" charset="-120"/>
                <a:cs typeface="Arial"/>
              </a:rPr>
              <a:t>夜間</a:t>
            </a:r>
            <a:r>
              <a:rPr lang="zh-CN" altLang="en-US" dirty="0">
                <a:latin typeface="Microsoft JhengHei" panose="020B0604030504040204" pitchFamily="34" charset="-120"/>
                <a:ea typeface="Microsoft JhengHei" panose="020B0604030504040204" pitchFamily="34" charset="-120"/>
                <a:cs typeface="Arial"/>
              </a:rPr>
              <a:t>聽到任何</a:t>
            </a:r>
            <a:r>
              <a:rPr lang="zh-CN" altLang="en-US" dirty="0">
                <a:solidFill>
                  <a:srgbClr val="009999"/>
                </a:solidFill>
                <a:latin typeface="Microsoft JhengHei" panose="020B0604030504040204" pitchFamily="34" charset="-120"/>
                <a:ea typeface="Microsoft JhengHei" panose="020B0604030504040204" pitchFamily="34" charset="-120"/>
                <a:cs typeface="Arial"/>
              </a:rPr>
              <a:t>聲音</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spcBef>
                <a:spcPts val="600"/>
              </a:spcBef>
              <a:spcAft>
                <a:spcPts val="1200"/>
              </a:spcAft>
            </a:pPr>
            <a:r>
              <a:rPr lang="zh-CN" altLang="en-US" dirty="0">
                <a:solidFill>
                  <a:srgbClr val="964F4C"/>
                </a:solidFill>
                <a:latin typeface="Microsoft JhengHei" panose="020B0604030504040204" pitchFamily="34" charset="-120"/>
                <a:ea typeface="Microsoft JhengHei" panose="020B0604030504040204" pitchFamily="34" charset="-120"/>
                <a:cs typeface="Arial"/>
              </a:rPr>
              <a:t>在天花板或牆壁上抓撓或竄動的聲音</a:t>
            </a:r>
            <a:endParaRPr lang="en-US" dirty="0">
              <a:solidFill>
                <a:srgbClr val="964F4C"/>
              </a:solidFill>
              <a:latin typeface="Microsoft JhengHei" panose="020B0604030504040204" pitchFamily="34" charset="-120"/>
              <a:ea typeface="Microsoft JhengHei" panose="020B0604030504040204" pitchFamily="34" charset="-120"/>
              <a:cs typeface="Arial"/>
            </a:endParaRPr>
          </a:p>
          <a:p>
            <a:pPr>
              <a:spcBef>
                <a:spcPts val="600"/>
              </a:spcBef>
              <a:spcAft>
                <a:spcPts val="1200"/>
              </a:spcAft>
            </a:pPr>
            <a:r>
              <a:rPr lang="zh-CN" altLang="en-US" dirty="0">
                <a:latin typeface="Microsoft JhengHei" panose="020B0604030504040204" pitchFamily="34" charset="-120"/>
                <a:ea typeface="Microsoft JhengHei" panose="020B0604030504040204" pitchFamily="34" charset="-120"/>
                <a:cs typeface="Arial"/>
              </a:rPr>
              <a:t>如果你以前養過齧齒動物，</a:t>
            </a:r>
            <a:r>
              <a:rPr lang="zh-CN" altLang="en-US" dirty="0">
                <a:solidFill>
                  <a:srgbClr val="009999"/>
                </a:solidFill>
                <a:latin typeface="Microsoft JhengHei" panose="020B0604030504040204" pitchFamily="34" charset="-120"/>
                <a:ea typeface="Microsoft JhengHei" panose="020B0604030504040204" pitchFamily="34" charset="-120"/>
                <a:cs typeface="Arial"/>
              </a:rPr>
              <a:t>請特別注意</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6" name="Picture 5">
            <a:extLst>
              <a:ext uri="{FF2B5EF4-FFF2-40B4-BE49-F238E27FC236}">
                <a16:creationId xmlns:a16="http://schemas.microsoft.com/office/drawing/2014/main" id="{E0631851-1E13-454D-9E95-FB8AF7C6383D}"/>
              </a:ext>
            </a:extLst>
          </p:cNvPr>
          <p:cNvPicPr>
            <a:picLocks noChangeAspect="1"/>
          </p:cNvPicPr>
          <p:nvPr/>
        </p:nvPicPr>
        <p:blipFill rotWithShape="1">
          <a:blip r:embed="rId4">
            <a:extLst>
              <a:ext uri="{28A0092B-C50C-407E-A947-70E740481C1C}">
                <a14:useLocalDpi xmlns:a14="http://schemas.microsoft.com/office/drawing/2010/main" val="0"/>
              </a:ext>
            </a:extLst>
          </a:blip>
          <a:srcRect l="5750" t="14801" r="5358" b="19285"/>
          <a:stretch/>
        </p:blipFill>
        <p:spPr>
          <a:xfrm>
            <a:off x="7772400" y="1143000"/>
            <a:ext cx="3792069" cy="4114800"/>
          </a:xfrm>
          <a:prstGeom prst="rect">
            <a:avLst/>
          </a:prstGeom>
        </p:spPr>
      </p:pic>
      <p:sp>
        <p:nvSpPr>
          <p:cNvPr id="4" name="Title 1">
            <a:extLst>
              <a:ext uri="{FF2B5EF4-FFF2-40B4-BE49-F238E27FC236}">
                <a16:creationId xmlns:a16="http://schemas.microsoft.com/office/drawing/2014/main" id="{1F1A03A2-202B-B25C-B1B8-9DA004F00E39}"/>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監測鼠類動物</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a:extLst>
              <a:ext uri="{FF2B5EF4-FFF2-40B4-BE49-F238E27FC236}">
                <a16:creationId xmlns:a16="http://schemas.microsoft.com/office/drawing/2014/main" id="{EDC80B10-937D-AC77-BDF4-625003577C4E}"/>
              </a:ext>
            </a:extLst>
          </p:cNvPr>
          <p:cNvSpPr txBox="1"/>
          <p:nvPr/>
        </p:nvSpPr>
        <p:spPr>
          <a:xfrm>
            <a:off x="7575553" y="5293360"/>
            <a:ext cx="4185761" cy="461665"/>
          </a:xfrm>
          <a:prstGeom prst="rect">
            <a:avLst/>
          </a:prstGeom>
          <a:noFill/>
        </p:spPr>
        <p:txBody>
          <a:bodyPr wrap="none" rtlCol="0">
            <a:spAutoFit/>
          </a:bodyPr>
          <a:lstStyle/>
          <a:p>
            <a:r>
              <a:rPr lang="zh-CN" altLang="en-US" sz="2400" b="1" dirty="0">
                <a:latin typeface="Microsoft JhengHei" panose="020B0604030504040204" pitchFamily="34" charset="-120"/>
                <a:ea typeface="Microsoft JhengHei" panose="020B0604030504040204" pitchFamily="34" charset="-120"/>
              </a:rPr>
              <a:t>監測鼠類活動的全年出沒情況</a:t>
            </a:r>
            <a:endParaRPr lang="en-US" sz="2400"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91545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85800" y="2057400"/>
            <a:ext cx="5562600" cy="3048000"/>
          </a:xfrm>
        </p:spPr>
        <p:txBody>
          <a:bodyPr vert="horz" lIns="91440" tIns="45720" rIns="91440" bIns="45720" rtlCol="0" anchor="t">
            <a:normAutofit fontScale="92500"/>
          </a:bodyPr>
          <a:lstStyle/>
          <a:p>
            <a:pPr>
              <a:lnSpc>
                <a:spcPct val="120000"/>
              </a:lnSpc>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處置</a:t>
            </a:r>
            <a:r>
              <a:rPr lang="zh-CN" altLang="en-US" dirty="0">
                <a:latin typeface="Microsoft JhengHei" panose="020B0604030504040204" pitchFamily="34" charset="-120"/>
                <a:ea typeface="Microsoft JhengHei" panose="020B0604030504040204" pitchFamily="34" charset="-120"/>
                <a:cs typeface="Arial"/>
              </a:rPr>
              <a:t>任何周圍有糞便的食物。</a:t>
            </a:r>
            <a:endParaRPr lang="en-US" dirty="0">
              <a:latin typeface="Microsoft JhengHei" panose="020B0604030504040204" pitchFamily="34" charset="-120"/>
              <a:ea typeface="Microsoft JhengHei" panose="020B0604030504040204" pitchFamily="34" charset="-120"/>
              <a:cs typeface="Arial"/>
            </a:endParaRPr>
          </a:p>
          <a:p>
            <a:pPr>
              <a:lnSpc>
                <a:spcPct val="120000"/>
              </a:lnSpc>
              <a:spcAft>
                <a:spcPts val="1200"/>
              </a:spcAft>
            </a:pPr>
            <a:r>
              <a:rPr lang="zh-CN" altLang="en-US" dirty="0">
                <a:latin typeface="Microsoft JhengHei" panose="020B0604030504040204" pitchFamily="34" charset="-120"/>
                <a:ea typeface="Microsoft JhengHei" panose="020B0604030504040204" pitchFamily="34" charset="-120"/>
                <a:cs typeface="Arial"/>
              </a:rPr>
              <a:t>將附近任何未觸及的食物儲存在</a:t>
            </a:r>
            <a:r>
              <a:rPr lang="zh-CN" altLang="en-US" dirty="0">
                <a:solidFill>
                  <a:srgbClr val="009999"/>
                </a:solidFill>
                <a:latin typeface="Microsoft JhengHei" panose="020B0604030504040204" pitchFamily="34" charset="-120"/>
                <a:ea typeface="Microsoft JhengHei" panose="020B0604030504040204" pitchFamily="34" charset="-120"/>
                <a:cs typeface="Arial"/>
              </a:rPr>
              <a:t>防鼠的容器中。</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20000"/>
              </a:lnSpc>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戴上手套</a:t>
            </a:r>
            <a:r>
              <a:rPr lang="zh-CN" altLang="en-US" dirty="0">
                <a:latin typeface="Microsoft JhengHei" panose="020B0604030504040204" pitchFamily="34" charset="-120"/>
                <a:ea typeface="Microsoft JhengHei" panose="020B0604030504040204" pitchFamily="34" charset="-120"/>
                <a:cs typeface="Arial"/>
              </a:rPr>
              <a:t>，用消毒劑清理任何糞便。</a:t>
            </a:r>
            <a:r>
              <a:rPr lang="zh-CN" altLang="en-US" sz="2900" dirty="0">
                <a:solidFill>
                  <a:srgbClr val="009999"/>
                </a:solidFill>
                <a:latin typeface="Microsoft JhengHei" panose="020B0604030504040204" pitchFamily="34" charset="-120"/>
                <a:ea typeface="Microsoft JhengHei" panose="020B0604030504040204" pitchFamily="34" charset="-120"/>
                <a:cs typeface="Arial"/>
              </a:rPr>
              <a:t>不要清掃或用真空吸塵器清除糞便。</a:t>
            </a:r>
            <a:endParaRPr lang="en-US" sz="2900"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4" name="Picture 4">
            <a:extLst>
              <a:ext uri="{FF2B5EF4-FFF2-40B4-BE49-F238E27FC236}">
                <a16:creationId xmlns:a16="http://schemas.microsoft.com/office/drawing/2014/main" id="{B82C3CAB-327C-401E-F046-D474BA7474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7" r="27503" b="2380"/>
          <a:stretch/>
        </p:blipFill>
        <p:spPr>
          <a:xfrm>
            <a:off x="6553200" y="1295400"/>
            <a:ext cx="5638800" cy="5083863"/>
          </a:xfrm>
          <a:prstGeom prst="rect">
            <a:avLst/>
          </a:prstGeom>
        </p:spPr>
      </p:pic>
      <p:sp>
        <p:nvSpPr>
          <p:cNvPr id="6" name="Title 1">
            <a:extLst>
              <a:ext uri="{FF2B5EF4-FFF2-40B4-BE49-F238E27FC236}">
                <a16:creationId xmlns:a16="http://schemas.microsoft.com/office/drawing/2014/main" id="{E7349140-CBC8-F7D6-9D63-5B9179D3B83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管理鼠類動物：</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第一個步驟</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02956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609600" y="1828800"/>
            <a:ext cx="5029200" cy="3810000"/>
          </a:xfrm>
        </p:spPr>
        <p:txBody>
          <a:bodyPr vert="horz" lIns="91440" tIns="45720" rIns="91440" bIns="45720" rtlCol="0" anchor="t">
            <a:normAutofit/>
          </a:bodyPr>
          <a:lstStyle/>
          <a:p>
            <a:pPr>
              <a:spcAft>
                <a:spcPts val="1200"/>
              </a:spcAft>
            </a:pPr>
            <a:r>
              <a:rPr lang="zh-CN" altLang="en-US" dirty="0">
                <a:latin typeface="Microsoft JhengHei" panose="020B0604030504040204" pitchFamily="34" charset="-120"/>
                <a:ea typeface="Microsoft JhengHei" panose="020B0604030504040204" pitchFamily="34" charset="-120"/>
                <a:cs typeface="Arial"/>
              </a:rPr>
              <a:t>確保垃圾桶有</a:t>
            </a:r>
            <a:r>
              <a:rPr lang="zh-CN" altLang="en-US" dirty="0">
                <a:solidFill>
                  <a:srgbClr val="009999"/>
                </a:solidFill>
                <a:latin typeface="Microsoft JhengHei" panose="020B0604030504040204" pitchFamily="34" charset="-120"/>
                <a:ea typeface="Microsoft JhengHei" panose="020B0604030504040204" pitchFamily="34" charset="-120"/>
                <a:cs typeface="Arial"/>
              </a:rPr>
              <a:t>緊蓋的蓋子。</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在垃圾堆積之前</a:t>
            </a:r>
            <a:r>
              <a:rPr lang="zh-CN" altLang="en-US" dirty="0">
                <a:solidFill>
                  <a:srgbClr val="009999"/>
                </a:solidFill>
                <a:latin typeface="Microsoft JhengHei" panose="020B0604030504040204" pitchFamily="34" charset="-120"/>
                <a:ea typeface="Microsoft JhengHei" panose="020B0604030504040204" pitchFamily="34" charset="-120"/>
                <a:cs typeface="Arial"/>
              </a:rPr>
              <a:t>處理掉它。</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確保垃圾桶放在</a:t>
            </a:r>
            <a:r>
              <a:rPr lang="zh-CN" altLang="en-US" dirty="0">
                <a:solidFill>
                  <a:srgbClr val="009999"/>
                </a:solidFill>
                <a:latin typeface="Microsoft JhengHei" panose="020B0604030504040204" pitchFamily="34" charset="-120"/>
                <a:ea typeface="Microsoft JhengHei" panose="020B0604030504040204" pitchFamily="34" charset="-120"/>
                <a:cs typeface="Arial"/>
              </a:rPr>
              <a:t>遠離建築物的水泥地面上。</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8" name="Picture 7" descr="A row of green garbage cans&#10;&#10;Description automatically generated with low confidence">
            <a:extLst>
              <a:ext uri="{FF2B5EF4-FFF2-40B4-BE49-F238E27FC236}">
                <a16:creationId xmlns:a16="http://schemas.microsoft.com/office/drawing/2014/main" id="{7A95288E-90B5-459A-8575-2ADA2E14F726}"/>
              </a:ext>
            </a:extLst>
          </p:cNvPr>
          <p:cNvPicPr>
            <a:picLocks noChangeAspect="1"/>
          </p:cNvPicPr>
          <p:nvPr/>
        </p:nvPicPr>
        <p:blipFill rotWithShape="1">
          <a:blip r:embed="rId4">
            <a:extLst>
              <a:ext uri="{28A0092B-C50C-407E-A947-70E740481C1C}">
                <a14:useLocalDpi xmlns:a14="http://schemas.microsoft.com/office/drawing/2010/main" val="0"/>
              </a:ext>
            </a:extLst>
          </a:blip>
          <a:srcRect l="1249" t="1852" r="1210" b="1852"/>
          <a:stretch/>
        </p:blipFill>
        <p:spPr>
          <a:xfrm>
            <a:off x="6248400" y="1828800"/>
            <a:ext cx="5943600" cy="3962400"/>
          </a:xfrm>
          <a:prstGeom prst="rect">
            <a:avLst/>
          </a:prstGeom>
        </p:spPr>
      </p:pic>
      <p:sp>
        <p:nvSpPr>
          <p:cNvPr id="4" name="Title 1">
            <a:extLst>
              <a:ext uri="{FF2B5EF4-FFF2-40B4-BE49-F238E27FC236}">
                <a16:creationId xmlns:a16="http://schemas.microsoft.com/office/drawing/2014/main" id="{51EC78F8-DAB0-90BB-19C1-86EF3ED44B2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管理鼠類動物：</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垃圾桶</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77281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75916991-49B4-4491-8F17-8DBA99111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381" y="1752600"/>
            <a:ext cx="6455238" cy="4631881"/>
          </a:xfrm>
          <a:prstGeom prst="rect">
            <a:avLst/>
          </a:prstGeom>
        </p:spPr>
      </p:pic>
      <p:sp>
        <p:nvSpPr>
          <p:cNvPr id="10" name="TextBox 9">
            <a:extLst>
              <a:ext uri="{FF2B5EF4-FFF2-40B4-BE49-F238E27FC236}">
                <a16:creationId xmlns:a16="http://schemas.microsoft.com/office/drawing/2014/main" id="{3955E552-678F-45F2-BFF9-D11E06099A8A}"/>
              </a:ext>
            </a:extLst>
          </p:cNvPr>
          <p:cNvSpPr txBox="1"/>
          <p:nvPr/>
        </p:nvSpPr>
        <p:spPr>
          <a:xfrm>
            <a:off x="755290" y="3200400"/>
            <a:ext cx="2082611" cy="1323439"/>
          </a:xfrm>
          <a:prstGeom prst="rect">
            <a:avLst/>
          </a:prstGeom>
          <a:noFill/>
        </p:spPr>
        <p:txBody>
          <a:bodyPr wrap="square" rtlCol="0">
            <a:spAutoFit/>
          </a:bodyPr>
          <a:lstStyle/>
          <a:p>
            <a:r>
              <a:rPr lang="zh-CN" altLang="en-US" sz="2000" b="1" dirty="0">
                <a:solidFill>
                  <a:srgbClr val="009999"/>
                </a:solidFill>
                <a:latin typeface="Microsoft JhengHei" panose="020B0604030504040204" pitchFamily="34" charset="-120"/>
                <a:ea typeface="Microsoft JhengHei" panose="020B0604030504040204" pitchFamily="34" charset="-120"/>
              </a:rPr>
              <a:t>將誘捕器放在誘餌盒中，放在兒童無法接觸到的地方。</a:t>
            </a:r>
            <a:endParaRPr lang="en-US" sz="2000" b="1" dirty="0">
              <a:solidFill>
                <a:srgbClr val="009999"/>
              </a:solidFill>
              <a:latin typeface="Microsoft JhengHei" panose="020B0604030504040204" pitchFamily="34" charset="-120"/>
              <a:ea typeface="Microsoft JhengHei" panose="020B0604030504040204" pitchFamily="34" charset="-120"/>
            </a:endParaRPr>
          </a:p>
        </p:txBody>
      </p:sp>
      <p:sp>
        <p:nvSpPr>
          <p:cNvPr id="3" name="Title 1">
            <a:extLst>
              <a:ext uri="{FF2B5EF4-FFF2-40B4-BE49-F238E27FC236}">
                <a16:creationId xmlns:a16="http://schemas.microsoft.com/office/drawing/2014/main" id="{FB2EE173-7A3F-8895-008A-369B584037F7}"/>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dirty="0">
                <a:solidFill>
                  <a:schemeClr val="bg1"/>
                </a:solidFill>
                <a:latin typeface="Arial" panose="020B0604020202020204" pitchFamily="34" charset="0"/>
                <a:cs typeface="Arial" panose="020B0604020202020204" pitchFamily="34" charset="0"/>
              </a:rPr>
              <a:t>管理鼠類動物：誘捕或誘餌</a:t>
            </a:r>
            <a:endParaRPr lang="en-US" sz="36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B72182-2496-27AD-B010-0DAFB027A902}"/>
              </a:ext>
            </a:extLst>
          </p:cNvPr>
          <p:cNvSpPr txBox="1"/>
          <p:nvPr/>
        </p:nvSpPr>
        <p:spPr>
          <a:xfrm>
            <a:off x="4038600" y="1234460"/>
            <a:ext cx="914400" cy="523220"/>
          </a:xfrm>
          <a:prstGeom prst="rect">
            <a:avLst/>
          </a:prstGeom>
          <a:noFill/>
        </p:spPr>
        <p:txBody>
          <a:bodyPr wrap="square">
            <a:spAutoFit/>
          </a:bodyPr>
          <a:lstStyle/>
          <a:p>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誘捕</a:t>
            </a:r>
            <a:endParaRPr lang="en-US" sz="2800" b="1" dirty="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F8070E79-31AA-CCF8-4795-C45C3B608276}"/>
              </a:ext>
            </a:extLst>
          </p:cNvPr>
          <p:cNvSpPr txBox="1"/>
          <p:nvPr/>
        </p:nvSpPr>
        <p:spPr>
          <a:xfrm>
            <a:off x="7218682" y="1212203"/>
            <a:ext cx="1143000" cy="523220"/>
          </a:xfrm>
          <a:prstGeom prst="rect">
            <a:avLst/>
          </a:prstGeom>
          <a:noFill/>
        </p:spPr>
        <p:txBody>
          <a:bodyPr wrap="square">
            <a:spAutoFit/>
          </a:bodyPr>
          <a:lstStyle/>
          <a:p>
            <a:r>
              <a:rPr lang="zh-CN" altLang="en-US" sz="2800" b="1" dirty="0">
                <a:latin typeface="Microsoft JhengHei" panose="020B0604030504040204" pitchFamily="34" charset="-120"/>
                <a:ea typeface="Microsoft JhengHei" panose="020B0604030504040204" pitchFamily="34" charset="-120"/>
                <a:cs typeface="Arial" panose="020B0604020202020204" pitchFamily="34" charset="0"/>
              </a:rPr>
              <a:t>誘餌</a:t>
            </a:r>
            <a:endParaRPr lang="en-US" sz="2800" b="1"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01233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2363FE4B-8744-43AB-94B9-D48F2576BB2A}"/>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
        <p:nvSpPr>
          <p:cNvPr id="5" name="Title 1">
            <a:extLst>
              <a:ext uri="{FF2B5EF4-FFF2-40B4-BE49-F238E27FC236}">
                <a16:creationId xmlns:a16="http://schemas.microsoft.com/office/drawing/2014/main" id="{BE34D6AA-F380-0F1A-34A9-156FF0E95B27}"/>
              </a:ext>
            </a:extLst>
          </p:cNvPr>
          <p:cNvSpPr txBox="1">
            <a:spLocks/>
          </p:cNvSpPr>
          <p:nvPr/>
        </p:nvSpPr>
        <p:spPr>
          <a:xfrm>
            <a:off x="33403"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管理鼠類動物：</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誘捕或誘餌</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838200" y="1905000"/>
            <a:ext cx="8382000" cy="3660775"/>
          </a:xfrm>
        </p:spPr>
        <p:txBody>
          <a:bodyPr vert="horz" lIns="91440" tIns="45720" rIns="91440" bIns="45720" rtlCol="0" anchor="t">
            <a:normAutofit lnSpcReduction="10000"/>
          </a:bodyPr>
          <a:lstStyle/>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預先給誘捕器添加誘餌</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放置誘餌而不設置陷阱</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誘餌被吃掉幾次後，再設置誘捕器</a:t>
            </a:r>
            <a:endParaRPr lang="en-US" altLang="zh-CN"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使用巧克力糖漿、乾糧、堅果或熏肉。</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cs typeface="Arial"/>
              </a:rPr>
              <a:t>將誘捕器放在兒童接觸不到的地方</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使用防篡改的誘餌盒</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CN" altLang="en-US" dirty="0">
                <a:solidFill>
                  <a:srgbClr val="009999"/>
                </a:solidFill>
                <a:latin typeface="Microsoft JhengHei" panose="020B0604030504040204" pitchFamily="34" charset="-120"/>
                <a:ea typeface="Microsoft JhengHei" panose="020B0604030504040204" pitchFamily="34" charset="-120"/>
                <a:cs typeface="Arial"/>
              </a:rPr>
              <a:t>不要在兒童可以接觸到的地方使用彈簧捕鼠器</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spTree>
    <p:custDataLst>
      <p:tags r:id="rId1"/>
    </p:custDataLst>
    <p:extLst>
      <p:ext uri="{BB962C8B-B14F-4D97-AF65-F5344CB8AC3E}">
        <p14:creationId xmlns:p14="http://schemas.microsoft.com/office/powerpoint/2010/main" val="2941236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F376AD-59D2-6719-D90C-C2F485538386}"/>
              </a:ext>
            </a:extLst>
          </p:cNvPr>
          <p:cNvSpPr>
            <a:spLocks noGrp="1"/>
          </p:cNvSpPr>
          <p:nvPr>
            <p:ph idx="1"/>
          </p:nvPr>
        </p:nvSpPr>
        <p:spPr>
          <a:xfrm>
            <a:off x="990600" y="1752600"/>
            <a:ext cx="7696200" cy="3928216"/>
          </a:xfrm>
        </p:spPr>
        <p:txBody>
          <a:bodyPr vert="horz" lIns="91440" tIns="45720" rIns="91440" bIns="45720" rtlCol="0" anchor="t">
            <a:normAutofit/>
          </a:bodyPr>
          <a:lstStyle/>
          <a:p>
            <a:pPr>
              <a:spcAft>
                <a:spcPts val="1200"/>
              </a:spcAft>
            </a:pPr>
            <a:r>
              <a:rPr lang="zh-HK" altLang="en-US" dirty="0">
                <a:latin typeface="Microsoft JhengHei" panose="020B0604030504040204" pitchFamily="34" charset="-120"/>
                <a:ea typeface="Microsoft JhengHei" panose="020B0604030504040204" pitchFamily="34" charset="-120"/>
                <a:cs typeface="Arial"/>
              </a:rPr>
              <a:t>陷阱可以</a:t>
            </a:r>
            <a:r>
              <a:rPr lang="zh-HK" altLang="en-US" dirty="0">
                <a:solidFill>
                  <a:srgbClr val="009999"/>
                </a:solidFill>
                <a:latin typeface="Microsoft JhengHei" panose="020B0604030504040204" pitchFamily="34" charset="-120"/>
                <a:ea typeface="Microsoft JhengHei" panose="020B0604030504040204" pitchFamily="34" charset="-120"/>
                <a:cs typeface="Arial"/>
              </a:rPr>
              <a:t>多次重複使用</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毒藥會殺死</a:t>
            </a:r>
            <a:r>
              <a:rPr lang="zh-CN" altLang="en-US" dirty="0">
                <a:solidFill>
                  <a:srgbClr val="009999"/>
                </a:solidFill>
                <a:latin typeface="Microsoft JhengHei" panose="020B0604030504040204" pitchFamily="34" charset="-120"/>
                <a:ea typeface="Microsoft JhengHei" panose="020B0604030504040204" pitchFamily="34" charset="-120"/>
                <a:cs typeface="Arial"/>
              </a:rPr>
              <a:t>老鼠的天敵</a:t>
            </a:r>
            <a:r>
              <a:rPr lang="zh-CN" altLang="en-US" dirty="0">
                <a:latin typeface="Microsoft JhengHei" panose="020B0604030504040204" pitchFamily="34" charset="-120"/>
                <a:ea typeface="Microsoft JhengHei" panose="020B0604030504040204" pitchFamily="34" charset="-120"/>
                <a:cs typeface="Arial"/>
              </a:rPr>
              <a:t>，如鷹和貓頭鷹</a:t>
            </a:r>
            <a:endParaRPr lang="en-US" dirty="0">
              <a:latin typeface="Microsoft JhengHei" panose="020B0604030504040204" pitchFamily="34" charset="-120"/>
              <a:ea typeface="Microsoft JhengHei" panose="020B0604030504040204" pitchFamily="34" charset="-120"/>
              <a:cs typeface="Arial"/>
            </a:endParaRPr>
          </a:p>
          <a:p>
            <a:pPr>
              <a:spcAft>
                <a:spcPts val="1200"/>
              </a:spcAft>
            </a:pPr>
            <a:r>
              <a:rPr lang="zh-CN" altLang="en-US" dirty="0">
                <a:latin typeface="Microsoft JhengHei" panose="020B0604030504040204" pitchFamily="34" charset="-120"/>
                <a:ea typeface="Microsoft JhengHei" panose="020B0604030504040204" pitchFamily="34" charset="-120"/>
                <a:cs typeface="Arial"/>
              </a:rPr>
              <a:t>如果你的</a:t>
            </a:r>
            <a:r>
              <a:rPr lang="zh-CN" altLang="en-US" dirty="0">
                <a:solidFill>
                  <a:srgbClr val="009999"/>
                </a:solidFill>
                <a:latin typeface="Microsoft JhengHei" panose="020B0604030504040204" pitchFamily="34" charset="-120"/>
                <a:ea typeface="Microsoft JhengHei" panose="020B0604030504040204" pitchFamily="34" charset="-120"/>
                <a:cs typeface="Arial"/>
              </a:rPr>
              <a:t>寵物</a:t>
            </a:r>
            <a:r>
              <a:rPr lang="zh-CN" altLang="en-US" dirty="0">
                <a:latin typeface="Microsoft JhengHei" panose="020B0604030504040204" pitchFamily="34" charset="-120"/>
                <a:ea typeface="Microsoft JhengHei" panose="020B0604030504040204" pitchFamily="34" charset="-120"/>
                <a:cs typeface="Arial"/>
              </a:rPr>
              <a:t>發現陷阱並吃了誘餌，就</a:t>
            </a:r>
            <a:r>
              <a:rPr lang="zh-CN" altLang="en-US" dirty="0">
                <a:solidFill>
                  <a:srgbClr val="009999"/>
                </a:solidFill>
                <a:latin typeface="Microsoft JhengHei" panose="020B0604030504040204" pitchFamily="34" charset="-120"/>
                <a:ea typeface="Microsoft JhengHei" panose="020B0604030504040204" pitchFamily="34" charset="-120"/>
                <a:cs typeface="Arial"/>
              </a:rPr>
              <a:t>會被毒死</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HK" altLang="en-US" dirty="0">
                <a:latin typeface="Microsoft JhengHei" panose="020B0604030504040204" pitchFamily="34" charset="-120"/>
                <a:ea typeface="Microsoft JhengHei" panose="020B0604030504040204" pitchFamily="34" charset="-120"/>
                <a:cs typeface="Arial"/>
              </a:rPr>
              <a:t>拿</a:t>
            </a:r>
            <a:r>
              <a:rPr lang="zh-CN" altLang="en-US" dirty="0">
                <a:latin typeface="Microsoft JhengHei" panose="020B0604030504040204" pitchFamily="34" charset="-120"/>
                <a:ea typeface="Microsoft JhengHei" panose="020B0604030504040204" pitchFamily="34" charset="-120"/>
                <a:cs typeface="Arial"/>
              </a:rPr>
              <a:t>走食物、住所和水是更有效的長期做法</a:t>
            </a:r>
          </a:p>
          <a:p>
            <a:pPr>
              <a:spcAft>
                <a:spcPts val="1200"/>
              </a:spcAft>
            </a:pPr>
            <a:endParaRPr lang="en-US" dirty="0">
              <a:latin typeface="Arial"/>
              <a:cs typeface="Arial"/>
            </a:endParaRPr>
          </a:p>
          <a:p>
            <a:pPr marL="0" indent="0">
              <a:spcAft>
                <a:spcPts val="1200"/>
              </a:spcAft>
              <a:buNone/>
            </a:pPr>
            <a:endParaRPr lang="en-US" dirty="0">
              <a:latin typeface="Arial"/>
              <a:cs typeface="Arial"/>
            </a:endParaRPr>
          </a:p>
        </p:txBody>
      </p:sp>
      <p:sp>
        <p:nvSpPr>
          <p:cNvPr id="4" name="Title 1">
            <a:extLst>
              <a:ext uri="{FF2B5EF4-FFF2-40B4-BE49-F238E27FC236}">
                <a16:creationId xmlns:a16="http://schemas.microsoft.com/office/drawing/2014/main" id="{3FC2E15A-4D88-36D7-D7DF-45FCB4F049D6}"/>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管理鼠類動物：</a:t>
            </a:r>
            <a:endParaRPr kumimoji="0" lang="en-US" altLang="zh-CN" sz="2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避免使用毒藥</a:t>
            </a:r>
          </a:p>
        </p:txBody>
      </p:sp>
      <p:pic>
        <p:nvPicPr>
          <p:cNvPr id="5" name="Picture 4" descr="Text&#10;&#10;Description automatically generated">
            <a:extLst>
              <a:ext uri="{FF2B5EF4-FFF2-40B4-BE49-F238E27FC236}">
                <a16:creationId xmlns:a16="http://schemas.microsoft.com/office/drawing/2014/main" id="{0DBB0704-285A-4C74-2B7B-7B59DE0595BD}"/>
              </a:ext>
            </a:extLst>
          </p:cNvPr>
          <p:cNvPicPr>
            <a:picLocks noChangeAspect="1"/>
          </p:cNvPicPr>
          <p:nvPr/>
        </p:nvPicPr>
        <p:blipFill rotWithShape="1">
          <a:blip r:embed="rId4">
            <a:extLst>
              <a:ext uri="{28A0092B-C50C-407E-A947-70E740481C1C}">
                <a14:useLocalDpi xmlns:a14="http://schemas.microsoft.com/office/drawing/2010/main" val="0"/>
              </a:ext>
            </a:extLst>
          </a:blip>
          <a:srcRect l="31111" t="7778" r="53434" b="72894"/>
          <a:stretch/>
        </p:blipFill>
        <p:spPr>
          <a:xfrm>
            <a:off x="8839200" y="2057400"/>
            <a:ext cx="3124201" cy="3019337"/>
          </a:xfrm>
          <a:prstGeom prst="rect">
            <a:avLst/>
          </a:prstGeom>
        </p:spPr>
      </p:pic>
    </p:spTree>
    <p:custDataLst>
      <p:tags r:id="rId1"/>
    </p:custDataLst>
    <p:extLst>
      <p:ext uri="{BB962C8B-B14F-4D97-AF65-F5344CB8AC3E}">
        <p14:creationId xmlns:p14="http://schemas.microsoft.com/office/powerpoint/2010/main" val="2922489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BE6B65-DF2A-0C83-D5B5-E446C104C2E3}"/>
              </a:ext>
            </a:extLst>
          </p:cNvPr>
          <p:cNvSpPr>
            <a:spLocks noGrp="1"/>
          </p:cNvSpPr>
          <p:nvPr>
            <p:ph idx="1"/>
          </p:nvPr>
        </p:nvSpPr>
        <p:spPr>
          <a:xfrm>
            <a:off x="990600" y="1828800"/>
            <a:ext cx="8382000" cy="4060826"/>
          </a:xfrm>
        </p:spPr>
        <p:txBody>
          <a:bodyPr vert="horz" lIns="91440" tIns="45720" rIns="91440" bIns="45720" rtlCol="0" anchor="t">
            <a:normAutofit/>
          </a:bodyPr>
          <a:lstStyle/>
          <a:p>
            <a:pPr>
              <a:spcAft>
                <a:spcPts val="1200"/>
              </a:spcAft>
            </a:pPr>
            <a:r>
              <a:rPr lang="zh-CN" altLang="en-US" dirty="0">
                <a:latin typeface="Microsoft JhengHei" panose="020B0604030504040204" pitchFamily="34" charset="-120"/>
                <a:ea typeface="Microsoft JhengHei" panose="020B0604030504040204" pitchFamily="34" charset="-120"/>
                <a:cs typeface="Arial"/>
              </a:rPr>
              <a:t>消除靠近房屋的食物來源</a:t>
            </a:r>
            <a:endParaRPr lang="en-US" dirty="0">
              <a:latin typeface="Microsoft JhengHei" panose="020B0604030504040204" pitchFamily="34" charset="-120"/>
              <a:ea typeface="Microsoft JhengHei" panose="020B0604030504040204" pitchFamily="34" charset="-120"/>
              <a:cs typeface="Arial"/>
            </a:endParaRPr>
          </a:p>
          <a:p>
            <a:pPr lvl="1">
              <a:spcAft>
                <a:spcPts val="1200"/>
              </a:spcAft>
            </a:pPr>
            <a:r>
              <a:rPr lang="zh-HK" altLang="en-US" dirty="0">
                <a:solidFill>
                  <a:srgbClr val="009999"/>
                </a:solidFill>
                <a:latin typeface="Microsoft JhengHei" panose="020B0604030504040204" pitchFamily="34" charset="-120"/>
                <a:ea typeface="Microsoft JhengHei" panose="020B0604030504040204" pitchFamily="34" charset="-120"/>
                <a:cs typeface="Arial"/>
              </a:rPr>
              <a:t>妥善存放垃圾，並定期清理。</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撿起從樹上掉下來的水果或堅果</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a:spcAft>
                <a:spcPts val="1200"/>
              </a:spcAft>
            </a:pPr>
            <a:r>
              <a:rPr lang="zh-HK" altLang="en-US" dirty="0">
                <a:latin typeface="Microsoft JhengHei" panose="020B0604030504040204" pitchFamily="34" charset="-120"/>
                <a:ea typeface="Microsoft JhengHei" panose="020B0604030504040204" pitchFamily="34" charset="-120"/>
                <a:cs typeface="Arial"/>
              </a:rPr>
              <a:t>清除建築物附近的遮蔽物</a:t>
            </a:r>
            <a:endParaRPr lang="en-US" dirty="0">
              <a:latin typeface="Microsoft JhengHei" panose="020B0604030504040204" pitchFamily="34" charset="-120"/>
              <a:ea typeface="Microsoft JhengHei" panose="020B0604030504040204" pitchFamily="34" charset="-120"/>
              <a:cs typeface="Arial"/>
            </a:endParaRPr>
          </a:p>
          <a:p>
            <a:pPr lvl="1">
              <a:spcAft>
                <a:spcPts val="1200"/>
              </a:spcAft>
            </a:pPr>
            <a:r>
              <a:rPr lang="zh-CN" altLang="en-US" dirty="0">
                <a:solidFill>
                  <a:srgbClr val="009999"/>
                </a:solidFill>
                <a:latin typeface="Microsoft JhengHei" panose="020B0604030504040204" pitchFamily="34" charset="-120"/>
                <a:ea typeface="Microsoft JhengHei" panose="020B0604030504040204" pitchFamily="34" charset="-120"/>
                <a:cs typeface="Arial"/>
              </a:rPr>
              <a:t>將木材、木柴、板條箱、盒子和園藝設備放在離地面較高的地方。</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sp>
        <p:nvSpPr>
          <p:cNvPr id="4" name="Title 1">
            <a:extLst>
              <a:ext uri="{FF2B5EF4-FFF2-40B4-BE49-F238E27FC236}">
                <a16:creationId xmlns:a16="http://schemas.microsoft.com/office/drawing/2014/main" id="{9A93EE3C-5B02-A436-1E77-D697E5E342C2}"/>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管理戶外的鼠類動物</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509248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8DCB01-99F6-39C1-5228-4922DB3AD9D6}"/>
              </a:ext>
            </a:extLst>
          </p:cNvPr>
          <p:cNvSpPr>
            <a:spLocks noGrp="1"/>
          </p:cNvSpPr>
          <p:nvPr>
            <p:ph idx="1"/>
          </p:nvPr>
        </p:nvSpPr>
        <p:spPr>
          <a:xfrm>
            <a:off x="762000" y="1600201"/>
            <a:ext cx="5867400" cy="4114800"/>
          </a:xfrm>
        </p:spPr>
        <p:txBody>
          <a:bodyPr vert="horz" lIns="91440" tIns="45720" rIns="91440" bIns="45720" rtlCol="0" anchor="t">
            <a:normAutofit lnSpcReduction="10000"/>
          </a:bodyPr>
          <a:lstStyle/>
          <a:p>
            <a:pPr marL="0" indent="0">
              <a:lnSpc>
                <a:spcPct val="100000"/>
              </a:lnSpc>
              <a:spcBef>
                <a:spcPts val="600"/>
              </a:spcBef>
              <a:spcAft>
                <a:spcPts val="600"/>
              </a:spcAft>
              <a:buNone/>
            </a:pPr>
            <a:r>
              <a:rPr lang="zh-CN" altLang="en-US" dirty="0">
                <a:latin typeface="Microsoft JhengHei" panose="020B0604030504040204" pitchFamily="34" charset="-120"/>
                <a:ea typeface="Microsoft JhengHei" panose="020B0604030504040204" pitchFamily="34" charset="-120"/>
                <a:cs typeface="Arial"/>
              </a:rPr>
              <a:t>討論使用</a:t>
            </a:r>
            <a:r>
              <a:rPr lang="en-US" altLang="zh-CN" dirty="0">
                <a:latin typeface="Microsoft JhengHei" panose="020B0604030504040204" pitchFamily="34" charset="-120"/>
                <a:ea typeface="Microsoft JhengHei" panose="020B0604030504040204" pitchFamily="34" charset="-120"/>
                <a:cs typeface="Arial"/>
              </a:rPr>
              <a:t>IPM</a:t>
            </a:r>
            <a:r>
              <a:rPr lang="zh-CN" altLang="en-US" dirty="0">
                <a:latin typeface="Microsoft JhengHei" panose="020B0604030504040204" pitchFamily="34" charset="-120"/>
                <a:ea typeface="Microsoft JhengHei" panose="020B0604030504040204" pitchFamily="34" charset="-120"/>
                <a:cs typeface="Arial"/>
              </a:rPr>
              <a:t>與傳統鼠害控制的相對成本和效益。</a:t>
            </a:r>
            <a:endParaRPr lang="en-US" dirty="0">
              <a:latin typeface="Microsoft JhengHei" panose="020B0604030504040204" pitchFamily="34" charset="-120"/>
              <a:ea typeface="Microsoft JhengHei" panose="020B0604030504040204" pitchFamily="34" charset="-120"/>
              <a:cs typeface="Arial"/>
            </a:endParaRPr>
          </a:p>
          <a:p>
            <a:pPr marL="0" indent="0">
              <a:lnSpc>
                <a:spcPct val="100000"/>
              </a:lnSpc>
              <a:spcBef>
                <a:spcPts val="600"/>
              </a:spcBef>
              <a:spcAft>
                <a:spcPts val="600"/>
              </a:spcAft>
              <a:buNone/>
            </a:pPr>
            <a:endParaRPr lang="en-US" altLang="zh-HK" b="1" dirty="0">
              <a:latin typeface="Microsoft JhengHei" panose="020B0604030504040204" pitchFamily="34" charset="-120"/>
              <a:ea typeface="Microsoft JhengHei" panose="020B0604030504040204" pitchFamily="34" charset="-120"/>
              <a:cs typeface="Arial"/>
            </a:endParaRPr>
          </a:p>
          <a:p>
            <a:pPr marL="0" indent="0">
              <a:lnSpc>
                <a:spcPct val="100000"/>
              </a:lnSpc>
              <a:spcBef>
                <a:spcPts val="600"/>
              </a:spcBef>
              <a:spcAft>
                <a:spcPts val="600"/>
              </a:spcAft>
              <a:buNone/>
            </a:pPr>
            <a:r>
              <a:rPr lang="zh-HK" altLang="en-US" dirty="0">
                <a:latin typeface="Microsoft JhengHei" panose="020B0604030504040204" pitchFamily="34" charset="-120"/>
                <a:ea typeface="Microsoft JhengHei" panose="020B0604030504040204" pitchFamily="34" charset="-120"/>
                <a:cs typeface="Arial"/>
              </a:rPr>
              <a:t>應考慮</a:t>
            </a:r>
            <a:r>
              <a:rPr lang="en-US" altLang="zh-HK" dirty="0">
                <a:latin typeface="Microsoft JhengHei" panose="020B0604030504040204" pitchFamily="34" charset="-120"/>
                <a:ea typeface="Microsoft JhengHei" panose="020B0604030504040204" pitchFamily="34" charset="-120"/>
                <a:cs typeface="Arial"/>
              </a:rPr>
              <a:t>:</a:t>
            </a:r>
            <a:endParaRPr lang="en-US" dirty="0">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HK" altLang="en-US" dirty="0">
                <a:solidFill>
                  <a:srgbClr val="009999"/>
                </a:solidFill>
                <a:latin typeface="Microsoft JhengHei" panose="020B0604030504040204" pitchFamily="34" charset="-120"/>
                <a:ea typeface="Microsoft JhengHei" panose="020B0604030504040204" pitchFamily="34" charset="-120"/>
                <a:cs typeface="Arial"/>
              </a:rPr>
              <a:t>時間</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HK" altLang="en-US" dirty="0">
                <a:solidFill>
                  <a:srgbClr val="009999"/>
                </a:solidFill>
                <a:latin typeface="Microsoft JhengHei" panose="020B0604030504040204" pitchFamily="34" charset="-120"/>
                <a:ea typeface="Microsoft JhengHei" panose="020B0604030504040204" pitchFamily="34" charset="-120"/>
                <a:cs typeface="Arial"/>
              </a:rPr>
              <a:t>金錢</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zh-HK" altLang="en-US" dirty="0">
                <a:solidFill>
                  <a:srgbClr val="009999"/>
                </a:solidFill>
                <a:latin typeface="Microsoft JhengHei" panose="020B0604030504040204" pitchFamily="34" charset="-120"/>
                <a:ea typeface="Microsoft JhengHei" panose="020B0604030504040204" pitchFamily="34" charset="-120"/>
                <a:cs typeface="Arial"/>
              </a:rPr>
              <a:t>化學品接觸</a:t>
            </a:r>
            <a:endParaRPr lang="en-US" dirty="0">
              <a:solidFill>
                <a:srgbClr val="009999"/>
              </a:solidFill>
              <a:latin typeface="Microsoft JhengHei" panose="020B0604030504040204" pitchFamily="34" charset="-120"/>
              <a:ea typeface="Microsoft JhengHei" panose="020B0604030504040204" pitchFamily="34" charset="-120"/>
              <a:cs typeface="Arial"/>
            </a:endParaRPr>
          </a:p>
          <a:p>
            <a:pPr lvl="1">
              <a:lnSpc>
                <a:spcPct val="100000"/>
              </a:lnSpc>
              <a:spcBef>
                <a:spcPts val="600"/>
              </a:spcBef>
              <a:spcAft>
                <a:spcPts val="600"/>
              </a:spcAft>
              <a:buFont typeface="Wingdings" panose="05000000000000000000" pitchFamily="2" charset="2"/>
              <a:buChar char="ü"/>
            </a:pPr>
            <a:r>
              <a:rPr lang="en-US" dirty="0">
                <a:solidFill>
                  <a:srgbClr val="009999"/>
                </a:solidFill>
                <a:latin typeface="Microsoft JhengHei" panose="020B0604030504040204" pitchFamily="34" charset="-120"/>
                <a:ea typeface="Microsoft JhengHei" panose="020B0604030504040204" pitchFamily="34" charset="-120"/>
                <a:cs typeface="Arial"/>
              </a:rPr>
              <a:t>HSA</a:t>
            </a:r>
            <a:r>
              <a:rPr lang="zh-HK" altLang="en-US" dirty="0">
                <a:solidFill>
                  <a:srgbClr val="009999"/>
                </a:solidFill>
                <a:latin typeface="Microsoft JhengHei" panose="020B0604030504040204" pitchFamily="34" charset="-120"/>
                <a:ea typeface="Microsoft JhengHei" panose="020B0604030504040204" pitchFamily="34" charset="-120"/>
                <a:cs typeface="Arial"/>
              </a:rPr>
              <a:t>要求</a:t>
            </a:r>
            <a:endParaRPr lang="en-US" dirty="0">
              <a:solidFill>
                <a:srgbClr val="009999"/>
              </a:solidFill>
              <a:latin typeface="Microsoft JhengHei" panose="020B0604030504040204" pitchFamily="34" charset="-120"/>
              <a:ea typeface="Microsoft JhengHei" panose="020B0604030504040204" pitchFamily="34" charset="-120"/>
              <a:cs typeface="Arial"/>
            </a:endParaRPr>
          </a:p>
        </p:txBody>
      </p:sp>
      <p:pic>
        <p:nvPicPr>
          <p:cNvPr id="6" name="Picture 5" descr="A row of green garbage cans&#10;&#10;Description automatically generated with low confidence">
            <a:extLst>
              <a:ext uri="{FF2B5EF4-FFF2-40B4-BE49-F238E27FC236}">
                <a16:creationId xmlns:a16="http://schemas.microsoft.com/office/drawing/2014/main" id="{F9858916-95C6-4F24-BF1A-1565C05D5A70}"/>
              </a:ext>
            </a:extLst>
          </p:cNvPr>
          <p:cNvPicPr>
            <a:picLocks noChangeAspect="1"/>
          </p:cNvPicPr>
          <p:nvPr/>
        </p:nvPicPr>
        <p:blipFill rotWithShape="1">
          <a:blip r:embed="rId4">
            <a:extLst>
              <a:ext uri="{28A0092B-C50C-407E-A947-70E740481C1C}">
                <a14:useLocalDpi xmlns:a14="http://schemas.microsoft.com/office/drawing/2010/main" val="0"/>
              </a:ext>
            </a:extLst>
          </a:blip>
          <a:srcRect l="1107" t="4372" r="21706" b="3825"/>
          <a:stretch/>
        </p:blipFill>
        <p:spPr>
          <a:xfrm>
            <a:off x="6705601" y="1523999"/>
            <a:ext cx="5486400" cy="4406465"/>
          </a:xfrm>
          <a:prstGeom prst="rect">
            <a:avLst/>
          </a:prstGeom>
          <a:ln>
            <a:noFill/>
          </a:ln>
        </p:spPr>
      </p:pic>
      <p:sp>
        <p:nvSpPr>
          <p:cNvPr id="8" name="Title 1">
            <a:extLst>
              <a:ext uri="{FF2B5EF4-FFF2-40B4-BE49-F238E27FC236}">
                <a16:creationId xmlns:a16="http://schemas.microsoft.com/office/drawing/2014/main" id="{BB98C032-4F20-B015-7CB3-C4FDF3D8F027}"/>
              </a:ext>
            </a:extLst>
          </p:cNvPr>
          <p:cNvSpPr txBox="1">
            <a:spLocks/>
          </p:cNvSpPr>
          <p:nvPr/>
        </p:nvSpPr>
        <p:spPr>
          <a:xfrm>
            <a:off x="3162300" y="76200"/>
            <a:ext cx="5867400" cy="9144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小組討論：</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鼠類動物和</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HSA</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925280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990600" y="1447800"/>
            <a:ext cx="10902108" cy="3352800"/>
          </a:xfrm>
        </p:spPr>
        <p:txBody>
          <a:bodyPr vert="horz" lIns="91440" tIns="45720" rIns="91440" bIns="45720" rtlCol="0" anchor="t">
            <a:normAutofit/>
          </a:bodyPr>
          <a:lstStyle/>
          <a:p>
            <a:pPr marL="514350" indent="-514350">
              <a:lnSpc>
                <a:spcPct val="110000"/>
              </a:lnSpc>
              <a:spcBef>
                <a:spcPts val="1200"/>
              </a:spcBef>
              <a:spcAft>
                <a:spcPts val="12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安全地預防和消除鼠類動物</a:t>
            </a:r>
            <a:endParaRPr lang="en-US" altLang="zh-CN" sz="3200" dirty="0">
              <a:latin typeface="Microsoft JhengHei" panose="020B0604030504040204" pitchFamily="34" charset="-120"/>
              <a:ea typeface="Microsoft JhengHei" panose="020B0604030504040204" pitchFamily="34" charset="-120"/>
              <a:cs typeface="Arial"/>
            </a:endParaRPr>
          </a:p>
          <a:p>
            <a:pPr marL="514350" indent="-514350">
              <a:lnSpc>
                <a:spcPct val="110000"/>
              </a:lnSpc>
              <a:spcBef>
                <a:spcPts val="1200"/>
              </a:spcBef>
              <a:spcAft>
                <a:spcPts val="12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保護托兒所中的兒童和工作人員的健康 </a:t>
            </a:r>
            <a:endParaRPr lang="en-US" altLang="zh-CN" sz="3200" dirty="0">
              <a:latin typeface="Microsoft JhengHei" panose="020B0604030504040204" pitchFamily="34" charset="-120"/>
              <a:ea typeface="Microsoft JhengHei" panose="020B0604030504040204" pitchFamily="34" charset="-120"/>
              <a:cs typeface="Arial"/>
            </a:endParaRPr>
          </a:p>
          <a:p>
            <a:pPr marL="514350" indent="-514350">
              <a:lnSpc>
                <a:spcPct val="110000"/>
              </a:lnSpc>
              <a:spcBef>
                <a:spcPts val="1200"/>
              </a:spcBef>
              <a:spcAft>
                <a:spcPts val="12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保護環境</a:t>
            </a:r>
            <a:endParaRPr lang="en-US" altLang="zh-CN" sz="3200" dirty="0">
              <a:latin typeface="Microsoft JhengHei" panose="020B0604030504040204" pitchFamily="34" charset="-120"/>
              <a:ea typeface="Microsoft JhengHei" panose="020B0604030504040204" pitchFamily="34" charset="-120"/>
              <a:cs typeface="Arial"/>
            </a:endParaRPr>
          </a:p>
          <a:p>
            <a:pPr marL="514350" indent="-514350">
              <a:lnSpc>
                <a:spcPct val="110000"/>
              </a:lnSpc>
              <a:spcBef>
                <a:spcPts val="1200"/>
              </a:spcBef>
              <a:spcAft>
                <a:spcPts val="12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Arial"/>
              </a:rPr>
              <a:t>確保您的員工遵守</a:t>
            </a:r>
            <a:r>
              <a:rPr lang="en-US" altLang="zh-CN" sz="3200" dirty="0">
                <a:latin typeface="Microsoft JhengHei" panose="020B0604030504040204" pitchFamily="34" charset="-120"/>
                <a:ea typeface="Microsoft JhengHei" panose="020B0604030504040204" pitchFamily="34" charset="-120"/>
                <a:cs typeface="Arial"/>
              </a:rPr>
              <a:t>《</a:t>
            </a:r>
            <a:r>
              <a:rPr lang="zh-CN" altLang="en-US" sz="3200" dirty="0">
                <a:latin typeface="Microsoft JhengHei" panose="020B0604030504040204" pitchFamily="34" charset="-120"/>
                <a:ea typeface="Microsoft JhengHei" panose="020B0604030504040204" pitchFamily="34" charset="-120"/>
                <a:cs typeface="Arial"/>
              </a:rPr>
              <a:t>健康學校法</a:t>
            </a:r>
            <a:r>
              <a:rPr lang="en-US" altLang="zh-CN" sz="3200" dirty="0">
                <a:latin typeface="Microsoft JhengHei" panose="020B0604030504040204" pitchFamily="34" charset="-120"/>
                <a:ea typeface="Microsoft JhengHei" panose="020B0604030504040204" pitchFamily="34" charset="-120"/>
                <a:cs typeface="Arial"/>
              </a:rPr>
              <a:t>》</a:t>
            </a:r>
            <a:r>
              <a:rPr lang="zh-CN" altLang="en-US" sz="3200" dirty="0">
                <a:latin typeface="Microsoft JhengHei" panose="020B0604030504040204" pitchFamily="34" charset="-120"/>
                <a:ea typeface="Microsoft JhengHei" panose="020B0604030504040204" pitchFamily="34" charset="-120"/>
                <a:cs typeface="Arial"/>
              </a:rPr>
              <a:t>的要求</a:t>
            </a:r>
            <a:endParaRPr lang="en-US" sz="3200" dirty="0">
              <a:latin typeface="Microsoft JhengHei" panose="020B0604030504040204" pitchFamily="34" charset="-120"/>
              <a:ea typeface="Microsoft JhengHei" panose="020B0604030504040204" pitchFamily="34" charset="-120"/>
              <a:cs typeface="Arial"/>
            </a:endParaRPr>
          </a:p>
        </p:txBody>
      </p:sp>
      <p:sp>
        <p:nvSpPr>
          <p:cNvPr id="3" name="Title 1">
            <a:extLst>
              <a:ext uri="{FF2B5EF4-FFF2-40B4-BE49-F238E27FC236}">
                <a16:creationId xmlns:a16="http://schemas.microsoft.com/office/drawing/2014/main" id="{A5C9690C-0DE1-0E77-8ACA-F2BED15A2FDD}"/>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目標</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798"/>
            <a:ext cx="5257801" cy="4572001"/>
          </a:xfrm>
        </p:spPr>
        <p:txBody>
          <a:bodyPr vert="horz" lIns="91440" tIns="45720" rIns="91440" bIns="45720" rtlCol="0" anchor="t">
            <a:normAutofit/>
          </a:bodyPr>
          <a:lstStyle/>
          <a:p>
            <a:pPr>
              <a:lnSpc>
                <a:spcPct val="100000"/>
              </a:lnSpc>
              <a:spcBef>
                <a:spcPts val="600"/>
              </a:spcBef>
              <a:spcAft>
                <a:spcPts val="600"/>
              </a:spcAft>
            </a:pPr>
            <a:r>
              <a:rPr lang="zh-HK" altLang="en-US" dirty="0">
                <a:latin typeface="Microsoft JhengHei" panose="020B0604030504040204" pitchFamily="34" charset="-120"/>
                <a:ea typeface="Microsoft JhengHei" panose="020B0604030504040204" pitchFamily="34" charset="-120"/>
              </a:rPr>
              <a:t>必須獲得執照</a:t>
            </a:r>
            <a:endParaRPr lang="en-US" dirty="0">
              <a:latin typeface="Microsoft JhengHei" panose="020B0604030504040204" pitchFamily="34" charset="-120"/>
              <a:ea typeface="Microsoft JhengHei" panose="020B0604030504040204" pitchFamily="34" charset="-120"/>
            </a:endParaRPr>
          </a:p>
          <a:p>
            <a:pPr lvl="1">
              <a:lnSpc>
                <a:spcPct val="100000"/>
              </a:lnSpc>
              <a:spcBef>
                <a:spcPts val="600"/>
              </a:spcBef>
              <a:spcAft>
                <a:spcPts val="600"/>
              </a:spcAft>
            </a:pPr>
            <a:r>
              <a:rPr lang="zh-HK" altLang="en-US" sz="2000" dirty="0">
                <a:solidFill>
                  <a:srgbClr val="009999"/>
                </a:solidFill>
                <a:latin typeface="Microsoft JhengHei" panose="020B0604030504040204" pitchFamily="34" charset="-120"/>
                <a:ea typeface="Microsoft JhengHei" panose="020B0604030504040204" pitchFamily="34" charset="-120"/>
              </a:rPr>
              <a:t>與</a:t>
            </a:r>
            <a:r>
              <a:rPr lang="en-US" sz="2000" dirty="0">
                <a:solidFill>
                  <a:srgbClr val="009999"/>
                </a:solidFill>
                <a:latin typeface="Microsoft JhengHei" panose="020B0604030504040204" pitchFamily="34" charset="-120"/>
                <a:ea typeface="Microsoft JhengHei" panose="020B0604030504040204" pitchFamily="34" charset="-120"/>
              </a:rPr>
              <a:t>DPR，</a:t>
            </a:r>
            <a:r>
              <a:rPr lang="zh-HK" altLang="en-US" sz="2000" dirty="0">
                <a:solidFill>
                  <a:srgbClr val="009999"/>
                </a:solidFill>
                <a:latin typeface="Microsoft JhengHei" panose="020B0604030504040204" pitchFamily="34" charset="-120"/>
                <a:ea typeface="Microsoft JhengHei" panose="020B0604030504040204" pitchFamily="34" charset="-120"/>
              </a:rPr>
              <a:t>和</a:t>
            </a:r>
            <a:endParaRPr lang="en-US" altLang="zh-HK" sz="2000" dirty="0">
              <a:solidFill>
                <a:srgbClr val="009999"/>
              </a:solidFill>
              <a:latin typeface="Microsoft JhengHei" panose="020B0604030504040204" pitchFamily="34" charset="-120"/>
              <a:ea typeface="Microsoft JhengHei" panose="020B0604030504040204" pitchFamily="34" charset="-120"/>
            </a:endParaRPr>
          </a:p>
          <a:p>
            <a:pPr lvl="1">
              <a:lnSpc>
                <a:spcPct val="100000"/>
              </a:lnSpc>
              <a:spcBef>
                <a:spcPts val="600"/>
              </a:spcBef>
              <a:spcAft>
                <a:spcPts val="600"/>
              </a:spcAft>
            </a:pPr>
            <a:r>
              <a:rPr lang="zh-CN" altLang="en-US" sz="2000" dirty="0">
                <a:solidFill>
                  <a:srgbClr val="009999"/>
                </a:solidFill>
                <a:latin typeface="Microsoft JhengHei" panose="020B0604030504040204" pitchFamily="34" charset="-120"/>
                <a:ea typeface="Microsoft JhengHei" panose="020B0604030504040204" pitchFamily="34" charset="-120"/>
              </a:rPr>
              <a:t>與結構性害蟲控制委員會</a:t>
            </a:r>
            <a:endParaRPr lang="en-US" sz="2000" dirty="0">
              <a:solidFill>
                <a:srgbClr val="009999"/>
              </a:solidFill>
              <a:latin typeface="Microsoft JhengHei" panose="020B0604030504040204" pitchFamily="34" charset="-120"/>
              <a:ea typeface="Microsoft JhengHei" panose="020B0604030504040204" pitchFamily="34" charset="-120"/>
            </a:endParaRPr>
          </a:p>
          <a:p>
            <a:pPr>
              <a:lnSpc>
                <a:spcPct val="100000"/>
              </a:lnSpc>
              <a:spcBef>
                <a:spcPts val="600"/>
              </a:spcBef>
              <a:spcAft>
                <a:spcPts val="600"/>
              </a:spcAft>
            </a:pPr>
            <a:r>
              <a:rPr lang="zh-CN" altLang="en-US" dirty="0">
                <a:latin typeface="Microsoft JhengHei" panose="020B0604030504040204" pitchFamily="34" charset="-120"/>
                <a:ea typeface="Microsoft JhengHei" panose="020B0604030504040204" pitchFamily="34" charset="-120"/>
              </a:rPr>
              <a:t>必須接受學校和托兒所的</a:t>
            </a:r>
            <a:r>
              <a:rPr lang="en-US" altLang="zh-CN" dirty="0">
                <a:latin typeface="Microsoft JhengHei" panose="020B0604030504040204" pitchFamily="34" charset="-120"/>
                <a:ea typeface="Microsoft JhengHei" panose="020B0604030504040204" pitchFamily="34" charset="-120"/>
              </a:rPr>
              <a:t>IPM</a:t>
            </a:r>
            <a:r>
              <a:rPr lang="zh-CN" altLang="en-US" dirty="0">
                <a:latin typeface="Microsoft JhengHei" panose="020B0604030504040204" pitchFamily="34" charset="-120"/>
                <a:ea typeface="Microsoft JhengHei" panose="020B0604030504040204" pitchFamily="34" charset="-120"/>
              </a:rPr>
              <a:t>培訓</a:t>
            </a:r>
            <a:endParaRPr lang="en-US" dirty="0">
              <a:latin typeface="Microsoft JhengHei" panose="020B0604030504040204" pitchFamily="34" charset="-120"/>
              <a:ea typeface="Microsoft JhengHei" panose="020B0604030504040204" pitchFamily="34" charset="-120"/>
            </a:endParaRPr>
          </a:p>
          <a:p>
            <a:pPr lvl="1">
              <a:lnSpc>
                <a:spcPct val="100000"/>
              </a:lnSpc>
              <a:spcBef>
                <a:spcPts val="600"/>
              </a:spcBef>
              <a:spcAft>
                <a:spcPts val="600"/>
              </a:spcAft>
            </a:pPr>
            <a:r>
              <a:rPr lang="zh-HK" altLang="en-US" sz="2000" dirty="0">
                <a:solidFill>
                  <a:srgbClr val="009999"/>
                </a:solidFill>
                <a:latin typeface="Microsoft JhengHei" panose="020B0604030504040204" pitchFamily="34" charset="-120"/>
                <a:ea typeface="Microsoft JhengHei" panose="020B0604030504040204" pitchFamily="34" charset="-120"/>
                <a:cs typeface="Calibri"/>
              </a:rPr>
              <a:t>針對</a:t>
            </a:r>
            <a:r>
              <a:rPr lang="en-US" sz="2000" dirty="0">
                <a:solidFill>
                  <a:srgbClr val="009999"/>
                </a:solidFill>
                <a:latin typeface="Microsoft JhengHei" panose="020B0604030504040204" pitchFamily="34" charset="-120"/>
                <a:ea typeface="Microsoft JhengHei" panose="020B0604030504040204" pitchFamily="34" charset="-120"/>
                <a:cs typeface="Calibri"/>
              </a:rPr>
              <a:t>PMP</a:t>
            </a:r>
            <a:r>
              <a:rPr lang="zh-HK" altLang="en-US" sz="2000" dirty="0">
                <a:solidFill>
                  <a:srgbClr val="009999"/>
                </a:solidFill>
                <a:latin typeface="Microsoft JhengHei" panose="020B0604030504040204" pitchFamily="34" charset="-120"/>
                <a:ea typeface="Microsoft JhengHei" panose="020B0604030504040204" pitchFamily="34" charset="-120"/>
                <a:cs typeface="Calibri"/>
              </a:rPr>
              <a:t>的免費</a:t>
            </a:r>
            <a:r>
              <a:rPr lang="en-US" sz="2000" dirty="0">
                <a:solidFill>
                  <a:srgbClr val="009999"/>
                </a:solidFill>
                <a:latin typeface="Microsoft JhengHei" panose="020B0604030504040204" pitchFamily="34" charset="-120"/>
                <a:ea typeface="Microsoft JhengHei" panose="020B0604030504040204" pitchFamily="34" charset="-120"/>
                <a:cs typeface="Calibri"/>
              </a:rPr>
              <a:t>DPR</a:t>
            </a:r>
            <a:r>
              <a:rPr lang="zh-HK" altLang="en-US" sz="2000" dirty="0">
                <a:solidFill>
                  <a:srgbClr val="009999"/>
                </a:solidFill>
                <a:latin typeface="Microsoft JhengHei" panose="020B0604030504040204" pitchFamily="34" charset="-120"/>
                <a:ea typeface="Microsoft JhengHei" panose="020B0604030504040204" pitchFamily="34" charset="-120"/>
                <a:cs typeface="Calibri"/>
              </a:rPr>
              <a:t>線上高級課程</a:t>
            </a:r>
            <a:r>
              <a:rPr lang="zh-HK" altLang="en-US" sz="2000" dirty="0">
                <a:solidFill>
                  <a:srgbClr val="009999"/>
                </a:solidFill>
                <a:cs typeface="Calibri"/>
              </a:rPr>
              <a:t>：</a:t>
            </a:r>
            <a:r>
              <a:rPr lang="en-US" sz="2000" dirty="0">
                <a:solidFill>
                  <a:srgbClr val="009999"/>
                </a:solidFill>
                <a:cs typeface="Calibri"/>
                <a:hlinkClick r:id="rId4"/>
              </a:rPr>
              <a:t>www.cdpr.ca.gov/schoolipm</a:t>
            </a:r>
            <a:endParaRPr lang="en-US" sz="2000" dirty="0">
              <a:solidFill>
                <a:srgbClr val="009999"/>
              </a:solidFill>
              <a:cs typeface="Calibri"/>
            </a:endParaRPr>
          </a:p>
          <a:p>
            <a:pPr lvl="1">
              <a:lnSpc>
                <a:spcPct val="100000"/>
              </a:lnSpc>
              <a:spcBef>
                <a:spcPts val="600"/>
              </a:spcBef>
              <a:spcAft>
                <a:spcPts val="600"/>
              </a:spcAft>
            </a:pPr>
            <a:r>
              <a:rPr lang="zh-CN" altLang="en-US" sz="2000" dirty="0">
                <a:solidFill>
                  <a:srgbClr val="009999"/>
                </a:solidFill>
                <a:latin typeface="Microsoft JhengHei" panose="020B0604030504040204" pitchFamily="34" charset="-120"/>
                <a:ea typeface="Microsoft JhengHei" panose="020B0604030504040204" pitchFamily="34" charset="-120"/>
              </a:rPr>
              <a:t>申請</a:t>
            </a:r>
            <a:r>
              <a:rPr lang="en-US" altLang="zh-CN" sz="2000" dirty="0">
                <a:solidFill>
                  <a:srgbClr val="009999"/>
                </a:solidFill>
                <a:latin typeface="Microsoft JhengHei" panose="020B0604030504040204" pitchFamily="34" charset="-120"/>
                <a:ea typeface="Microsoft JhengHei" panose="020B0604030504040204" pitchFamily="34" charset="-120"/>
              </a:rPr>
              <a:t>UC IPM</a:t>
            </a:r>
            <a:r>
              <a:rPr lang="zh-CN" altLang="en-US" sz="2000" dirty="0">
                <a:solidFill>
                  <a:srgbClr val="009999"/>
                </a:solidFill>
                <a:latin typeface="Microsoft JhengHei" panose="020B0604030504040204" pitchFamily="34" charset="-120"/>
                <a:ea typeface="Microsoft JhengHei" panose="020B0604030504040204" pitchFamily="34" charset="-120"/>
              </a:rPr>
              <a:t>免費線上培訓</a:t>
            </a:r>
            <a:r>
              <a:rPr lang="zh-CN" altLang="en-US" sz="2000" dirty="0">
                <a:solidFill>
                  <a:srgbClr val="009999"/>
                </a:solidFill>
              </a:rPr>
              <a:t>：</a:t>
            </a:r>
            <a:r>
              <a:rPr lang="en-US" altLang="zh-CN" sz="2000" dirty="0">
                <a:solidFill>
                  <a:srgbClr val="009999"/>
                </a:solidFill>
                <a:hlinkClick r:id="rId5"/>
              </a:rPr>
              <a:t>www.ipm.ucdavis.edu/training/school-and-child-care-ipm.html</a:t>
            </a:r>
            <a:endParaRPr lang="en-US" sz="2000" dirty="0">
              <a:cs typeface="Calibri"/>
            </a:endParaRPr>
          </a:p>
        </p:txBody>
      </p:sp>
      <p:sp>
        <p:nvSpPr>
          <p:cNvPr id="4" name="Title 1">
            <a:extLst>
              <a:ext uri="{FF2B5EF4-FFF2-40B4-BE49-F238E27FC236}">
                <a16:creationId xmlns:a16="http://schemas.microsoft.com/office/drawing/2014/main" id="{45598DB1-5D54-F907-E544-4E8686EEF47C}"/>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雇用害蟲管理專家（</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descr="A picture containing outdoor, person, ground, person&#10;&#10;Description automatically generated">
            <a:extLst>
              <a:ext uri="{FF2B5EF4-FFF2-40B4-BE49-F238E27FC236}">
                <a16:creationId xmlns:a16="http://schemas.microsoft.com/office/drawing/2014/main" id="{33DE793C-5E43-01E8-765E-C10359AB121B}"/>
              </a:ext>
            </a:extLst>
          </p:cNvPr>
          <p:cNvPicPr>
            <a:picLocks noChangeAspect="1"/>
          </p:cNvPicPr>
          <p:nvPr/>
        </p:nvPicPr>
        <p:blipFill rotWithShape="1">
          <a:blip r:embed="rId6">
            <a:extLst>
              <a:ext uri="{28A0092B-C50C-407E-A947-70E740481C1C}">
                <a14:useLocalDpi xmlns:a14="http://schemas.microsoft.com/office/drawing/2010/main" val="0"/>
              </a:ext>
            </a:extLst>
          </a:blip>
          <a:srcRect l="5163" t="1549" r="19457" b="871"/>
          <a:stretch/>
        </p:blipFill>
        <p:spPr>
          <a:xfrm>
            <a:off x="6629400" y="1447799"/>
            <a:ext cx="5562600" cy="4800601"/>
          </a:xfrm>
          <a:prstGeom prst="rect">
            <a:avLst/>
          </a:prstGeom>
        </p:spPr>
      </p:pic>
    </p:spTree>
    <p:custDataLst>
      <p:tags r:id="rId1"/>
    </p:custDataLst>
    <p:extLst>
      <p:ext uri="{BB962C8B-B14F-4D97-AF65-F5344CB8AC3E}">
        <p14:creationId xmlns:p14="http://schemas.microsoft.com/office/powerpoint/2010/main" val="2277643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D3827B-A506-80C2-107E-9445ADC2F1B5}"/>
              </a:ext>
            </a:extLst>
          </p:cNvPr>
          <p:cNvSpPr txBox="1">
            <a:spLocks/>
          </p:cNvSpPr>
          <p:nvPr/>
        </p:nvSpPr>
        <p:spPr>
          <a:xfrm>
            <a:off x="943362" y="1828800"/>
            <a:ext cx="6934200" cy="3962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solidFill>
                <a:srgbClr val="009999"/>
              </a:solidFill>
            </a:endParaRPr>
          </a:p>
        </p:txBody>
      </p:sp>
      <p:pic>
        <p:nvPicPr>
          <p:cNvPr id="5" name="Picture 4">
            <a:extLst>
              <a:ext uri="{FF2B5EF4-FFF2-40B4-BE49-F238E27FC236}">
                <a16:creationId xmlns:a16="http://schemas.microsoft.com/office/drawing/2014/main" id="{02A27D93-F096-068E-180D-D24B5F53E91E}"/>
              </a:ext>
            </a:extLst>
          </p:cNvPr>
          <p:cNvPicPr>
            <a:picLocks noChangeAspect="1"/>
          </p:cNvPicPr>
          <p:nvPr/>
        </p:nvPicPr>
        <p:blipFill>
          <a:blip r:embed="rId4"/>
          <a:stretch>
            <a:fillRect/>
          </a:stretch>
        </p:blipFill>
        <p:spPr>
          <a:xfrm>
            <a:off x="8229600" y="4191000"/>
            <a:ext cx="2772966" cy="12954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8AFD2E13-32CC-5BD7-5192-2BDFBF1407C2}"/>
              </a:ext>
            </a:extLst>
          </p:cNvPr>
          <p:cNvPicPr>
            <a:picLocks noChangeAspect="1"/>
          </p:cNvPicPr>
          <p:nvPr/>
        </p:nvPicPr>
        <p:blipFill rotWithShape="1">
          <a:blip r:embed="rId5">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8" name="Picture 7">
            <a:extLst>
              <a:ext uri="{FF2B5EF4-FFF2-40B4-BE49-F238E27FC236}">
                <a16:creationId xmlns:a16="http://schemas.microsoft.com/office/drawing/2014/main" id="{FC42792C-EBBF-E1C5-7D66-B727413F97DC}"/>
              </a:ext>
            </a:extLst>
          </p:cNvPr>
          <p:cNvPicPr>
            <a:picLocks noChangeAspect="1"/>
          </p:cNvPicPr>
          <p:nvPr/>
        </p:nvPicPr>
        <p:blipFill>
          <a:blip r:embed="rId6"/>
          <a:stretch>
            <a:fillRect/>
          </a:stretch>
        </p:blipFill>
        <p:spPr>
          <a:xfrm>
            <a:off x="10058400" y="1600200"/>
            <a:ext cx="1625604" cy="2084108"/>
          </a:xfrm>
          <a:prstGeom prst="rect">
            <a:avLst/>
          </a:prstGeom>
        </p:spPr>
      </p:pic>
      <p:sp>
        <p:nvSpPr>
          <p:cNvPr id="14" name="Title 1">
            <a:extLst>
              <a:ext uri="{FF2B5EF4-FFF2-40B4-BE49-F238E27FC236}">
                <a16:creationId xmlns:a16="http://schemas.microsoft.com/office/drawing/2014/main" id="{2A6537A6-AA12-D459-0C50-08D89F08F05B}"/>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雇用一名</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3BFA19AB-EE4A-4D08-9C9F-7A714AF3CDF7}"/>
              </a:ext>
            </a:extLst>
          </p:cNvPr>
          <p:cNvSpPr txBox="1"/>
          <p:nvPr/>
        </p:nvSpPr>
        <p:spPr>
          <a:xfrm>
            <a:off x="685800" y="1600200"/>
            <a:ext cx="6306323" cy="4237057"/>
          </a:xfrm>
          <a:prstGeom prst="rect">
            <a:avLst/>
          </a:prstGeom>
          <a:noFill/>
        </p:spPr>
        <p:txBody>
          <a:bodyPr wrap="square">
            <a:spAutoFit/>
          </a:bodyPr>
          <a:lstStyle/>
          <a:p>
            <a:r>
              <a:rPr lang="zh-HK" altLang="en-US" sz="2800" b="1" dirty="0">
                <a:latin typeface="Microsoft JhengHei" panose="020B0604030504040204" pitchFamily="34" charset="-120"/>
                <a:ea typeface="Microsoft JhengHei" panose="020B0604030504040204" pitchFamily="34" charset="-120"/>
              </a:rPr>
              <a:t>協力廠商認證的例子：</a:t>
            </a:r>
            <a:endParaRPr lang="en-US" altLang="zh-HK" sz="2800" b="1" dirty="0">
              <a:latin typeface="Microsoft JhengHei" panose="020B0604030504040204" pitchFamily="34" charset="-120"/>
              <a:ea typeface="Microsoft JhengHei" panose="020B0604030504040204" pitchFamily="34" charset="-120"/>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EcoWise</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https://www.ecowisecertified.com/ecowise_find.html</a:t>
            </a:r>
            <a:r>
              <a:rPr kumimoji="0" lang="en-US"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GreenPro</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https://www.qualitypro.org/certified-services/greenpro/</a:t>
            </a:r>
            <a:r>
              <a:rPr kumimoji="0" lang="en-US" sz="2000" b="0" i="0" u="none" strike="noStrike" kern="1200" cap="none" spc="0" normalizeH="0" baseline="0" noProof="0">
                <a:ln>
                  <a:noFill/>
                </a:ln>
                <a:solidFill>
                  <a:srgbClr val="009999"/>
                </a:solidFill>
                <a:effectLst/>
                <a:uLnTx/>
                <a:uFillTx/>
                <a:latin typeface="Arial" panose="020B0604020202020204" pitchFamily="34" charset="0"/>
                <a:ea typeface="+mn-ea"/>
                <a:cs typeface="Arial" panose="020B0604020202020204" pitchFamily="34" charset="0"/>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lnSpc>
                <a:spcPct val="150000"/>
              </a:lnSpc>
              <a:spcBef>
                <a:spcPts val="1000"/>
              </a:spcBef>
              <a:buFont typeface="Arial" panose="020B0604020202020204" pitchFamily="34" charset="0"/>
              <a:buChar char="•"/>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GreenShield</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https://greenshieldcertified.org/</a:t>
            </a:r>
            <a:r>
              <a:rPr kumimoji="0" lang="en-US"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9999"/>
              </a:solidFill>
              <a:effectLst/>
              <a:uLnTx/>
              <a:uFillTx/>
              <a:latin typeface="Arial" panose="020B0604020202020204" pitchFamily="34" charset="0"/>
              <a:ea typeface="+mn-ea"/>
              <a:cs typeface="Arial" panose="020B0604020202020204" pitchFamily="34" charset="0"/>
            </a:endParaRPr>
          </a:p>
          <a:p>
            <a:endParaRPr lang="en-US" altLang="zh-HK" sz="2800" b="1" dirty="0">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49192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9799"/>
            <a:ext cx="5715000" cy="3993667"/>
          </a:xfrm>
        </p:spPr>
        <p:txBody>
          <a:bodyPr vert="horz" lIns="91440" tIns="45720" rIns="91440" bIns="45720" rtlCol="0" anchor="t">
            <a:normAutofit/>
          </a:bodyPr>
          <a:lstStyle/>
          <a:p>
            <a:pPr marL="0" indent="0">
              <a:buNone/>
            </a:pPr>
            <a:r>
              <a:rPr lang="en-US" sz="2400" dirty="0">
                <a:latin typeface="Arial"/>
                <a:cs typeface="Arial"/>
              </a:rPr>
              <a:t>Getting Rid of Mice and Rats in Your Child Care Center</a:t>
            </a:r>
          </a:p>
          <a:p>
            <a:pPr marL="0" indent="0">
              <a:buNone/>
            </a:pPr>
            <a:r>
              <a:rPr lang="en-US" sz="2400" dirty="0">
                <a:solidFill>
                  <a:srgbClr val="009999"/>
                </a:solidFill>
                <a:latin typeface="Arial"/>
                <a:cs typeface="Arial"/>
                <a:hlinkClick r:id="rId3">
                  <a:extLst>
                    <a:ext uri="{A12FA001-AC4F-418D-AE19-62706E023703}">
                      <ahyp:hlinkClr xmlns:ahyp="http://schemas.microsoft.com/office/drawing/2018/hyperlinkcolor" val="tx"/>
                    </a:ext>
                  </a:extLst>
                </a:hlinkClick>
              </a:rPr>
              <a:t>https://youtu.be/YybRGNEObX0</a:t>
            </a:r>
            <a:endParaRPr lang="en-US" sz="2400" dirty="0">
              <a:solidFill>
                <a:srgbClr val="009999"/>
              </a:solidFill>
              <a:latin typeface="Arial"/>
              <a:cs typeface="Arial"/>
            </a:endParaRPr>
          </a:p>
          <a:p>
            <a:pPr marL="0" indent="0">
              <a:buNone/>
            </a:pPr>
            <a:endParaRPr lang="en-US" sz="2400" dirty="0">
              <a:latin typeface="Arial"/>
              <a:cs typeface="Arial"/>
            </a:endParaRPr>
          </a:p>
          <a:p>
            <a:pPr marL="0" indent="0">
              <a:buNone/>
            </a:pPr>
            <a:r>
              <a:rPr lang="en-US" sz="2400" dirty="0" err="1">
                <a:latin typeface="Arial"/>
                <a:cs typeface="Arial"/>
              </a:rPr>
              <a:t>Cómo</a:t>
            </a:r>
            <a:r>
              <a:rPr lang="en-US" sz="2400" dirty="0">
                <a:latin typeface="Arial"/>
                <a:cs typeface="Arial"/>
              </a:rPr>
              <a:t> </a:t>
            </a:r>
            <a:r>
              <a:rPr lang="en-US" sz="2400" dirty="0" err="1">
                <a:latin typeface="Arial"/>
                <a:cs typeface="Arial"/>
              </a:rPr>
              <a:t>deshacerse</a:t>
            </a:r>
            <a:r>
              <a:rPr lang="en-US" sz="2400" dirty="0">
                <a:latin typeface="Arial"/>
                <a:cs typeface="Arial"/>
              </a:rPr>
              <a:t> de </a:t>
            </a:r>
            <a:r>
              <a:rPr lang="en-US" sz="2400" dirty="0" err="1">
                <a:latin typeface="Arial"/>
                <a:cs typeface="Arial"/>
              </a:rPr>
              <a:t>los</a:t>
            </a:r>
            <a:r>
              <a:rPr lang="en-US" sz="2400" dirty="0">
                <a:latin typeface="Arial"/>
                <a:cs typeface="Arial"/>
              </a:rPr>
              <a:t> </a:t>
            </a:r>
            <a:r>
              <a:rPr lang="en-US" sz="2400" dirty="0" err="1">
                <a:latin typeface="Arial"/>
                <a:cs typeface="Arial"/>
              </a:rPr>
              <a:t>ratones</a:t>
            </a:r>
            <a:r>
              <a:rPr lang="en-US" sz="2400" dirty="0">
                <a:latin typeface="Arial"/>
                <a:cs typeface="Arial"/>
              </a:rPr>
              <a:t> y las </a:t>
            </a:r>
            <a:r>
              <a:rPr lang="en-US" sz="2400" dirty="0" err="1">
                <a:latin typeface="Arial"/>
                <a:cs typeface="Arial"/>
              </a:rPr>
              <a:t>ratas</a:t>
            </a:r>
            <a:r>
              <a:rPr lang="en-US" sz="2400" dirty="0">
                <a:latin typeface="Arial"/>
                <a:cs typeface="Arial"/>
              </a:rPr>
              <a:t> </a:t>
            </a:r>
            <a:r>
              <a:rPr lang="en-US" sz="2400" dirty="0" err="1">
                <a:latin typeface="Arial"/>
                <a:cs typeface="Arial"/>
              </a:rPr>
              <a:t>en</a:t>
            </a:r>
            <a:r>
              <a:rPr lang="en-US" sz="2400" dirty="0">
                <a:latin typeface="Arial"/>
                <a:cs typeface="Arial"/>
              </a:rPr>
              <a:t> </a:t>
            </a:r>
            <a:r>
              <a:rPr lang="en-US" sz="2400" dirty="0" err="1">
                <a:latin typeface="Arial"/>
                <a:cs typeface="Arial"/>
              </a:rPr>
              <a:t>su</a:t>
            </a:r>
            <a:r>
              <a:rPr lang="en-US" sz="2400" dirty="0">
                <a:latin typeface="Arial"/>
                <a:cs typeface="Arial"/>
              </a:rPr>
              <a:t> </a:t>
            </a:r>
            <a:r>
              <a:rPr lang="en-US" sz="2400" dirty="0" err="1">
                <a:latin typeface="Arial"/>
                <a:cs typeface="Arial"/>
              </a:rPr>
              <a:t>centro</a:t>
            </a:r>
            <a:r>
              <a:rPr lang="en-US" sz="2400" dirty="0">
                <a:latin typeface="Arial"/>
                <a:cs typeface="Arial"/>
              </a:rPr>
              <a:t> de </a:t>
            </a:r>
            <a:r>
              <a:rPr lang="en-US" sz="2400" dirty="0" err="1">
                <a:latin typeface="Arial"/>
                <a:cs typeface="Arial"/>
              </a:rPr>
              <a:t>cuidado</a:t>
            </a:r>
            <a:r>
              <a:rPr lang="en-US" sz="2400" dirty="0">
                <a:latin typeface="Arial"/>
                <a:cs typeface="Arial"/>
              </a:rPr>
              <a:t> </a:t>
            </a:r>
            <a:r>
              <a:rPr lang="en-US" sz="2400" dirty="0" err="1">
                <a:latin typeface="Arial"/>
                <a:cs typeface="Arial"/>
              </a:rPr>
              <a:t>infantil</a:t>
            </a:r>
            <a:endParaRPr lang="en-US" sz="2400" dirty="0"/>
          </a:p>
          <a:p>
            <a:pPr marL="0" indent="0">
              <a:buNone/>
            </a:pPr>
            <a:r>
              <a:rPr lang="en-US" sz="2400" dirty="0">
                <a:solidFill>
                  <a:srgbClr val="009999"/>
                </a:solidFill>
                <a:latin typeface="Arial"/>
                <a:cs typeface="Arial"/>
                <a:hlinkClick r:id="rId4">
                  <a:extLst>
                    <a:ext uri="{A12FA001-AC4F-418D-AE19-62706E023703}">
                      <ahyp:hlinkClr xmlns:ahyp="http://schemas.microsoft.com/office/drawing/2018/hyperlinkcolor" val="tx"/>
                    </a:ext>
                  </a:extLst>
                </a:hlinkClick>
              </a:rPr>
              <a:t>https://youtu.be/shf_7KsdT2E</a:t>
            </a:r>
            <a:endParaRPr lang="en-US" dirty="0">
              <a:solidFill>
                <a:srgbClr val="009999"/>
              </a:solidFill>
              <a:latin typeface="Arial"/>
              <a:cs typeface="Arial"/>
            </a:endParaRPr>
          </a:p>
        </p:txBody>
      </p:sp>
      <p:pic>
        <p:nvPicPr>
          <p:cNvPr id="6" name="Picture 6">
            <a:extLst>
              <a:ext uri="{FF2B5EF4-FFF2-40B4-BE49-F238E27FC236}">
                <a16:creationId xmlns:a16="http://schemas.microsoft.com/office/drawing/2014/main" id="{EC307DBC-454F-E054-3A9F-6365FAAF2666}"/>
              </a:ext>
            </a:extLst>
          </p:cNvPr>
          <p:cNvPicPr>
            <a:picLocks noChangeAspect="1"/>
          </p:cNvPicPr>
          <p:nvPr/>
        </p:nvPicPr>
        <p:blipFill>
          <a:blip r:embed="rId5"/>
          <a:stretch>
            <a:fillRect/>
          </a:stretch>
        </p:blipFill>
        <p:spPr>
          <a:xfrm>
            <a:off x="6339477" y="2057400"/>
            <a:ext cx="5852523" cy="3276600"/>
          </a:xfrm>
          <a:prstGeom prst="rect">
            <a:avLst/>
          </a:prstGeom>
        </p:spPr>
      </p:pic>
      <p:sp>
        <p:nvSpPr>
          <p:cNvPr id="5" name="Title 1">
            <a:extLst>
              <a:ext uri="{FF2B5EF4-FFF2-40B4-BE49-F238E27FC236}">
                <a16:creationId xmlns:a16="http://schemas.microsoft.com/office/drawing/2014/main" id="{A0BEC363-FE17-5C3D-8332-1F0848DB679F}"/>
              </a:ext>
            </a:extLst>
          </p:cNvPr>
          <p:cNvSpPr txBox="1">
            <a:spLocks/>
          </p:cNvSpPr>
          <p:nvPr/>
        </p:nvSpPr>
        <p:spPr>
          <a:xfrm>
            <a:off x="38100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視頻：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讓害蟲遠離你的托兒所</a:t>
            </a:r>
            <a:endPar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3314098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idx="1"/>
          </p:nvPr>
        </p:nvSpPr>
        <p:spPr>
          <a:xfrm>
            <a:off x="609600" y="1905000"/>
            <a:ext cx="11362660" cy="4137026"/>
          </a:xfrm>
        </p:spPr>
        <p:txBody>
          <a:bodyPr vert="horz" lIns="91440" tIns="45720" rIns="91440" bIns="45720" rtlCol="0" anchor="t">
            <a:noAutofit/>
          </a:bodyPr>
          <a:lstStyle/>
          <a:p>
            <a:pPr marL="514350" indent="-51435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Calibri"/>
              </a:rPr>
              <a:t>作為害蟲的鼠類動物</a:t>
            </a:r>
            <a:endParaRPr lang="en-US" altLang="zh-CN" sz="3200" dirty="0">
              <a:latin typeface="Microsoft JhengHei" panose="020B0604030504040204" pitchFamily="34" charset="-120"/>
              <a:ea typeface="Microsoft JhengHei" panose="020B0604030504040204" pitchFamily="34" charset="-120"/>
              <a:cs typeface="Calibri"/>
            </a:endParaRPr>
          </a:p>
          <a:p>
            <a:pPr marL="514350" indent="-514350">
              <a:lnSpc>
                <a:spcPct val="100000"/>
              </a:lnSpc>
              <a:spcBef>
                <a:spcPts val="0"/>
              </a:spcBef>
              <a:spcAft>
                <a:spcPts val="2400"/>
              </a:spcAft>
              <a:buFont typeface="+mj-lt"/>
              <a:buAutoNum type="arabicPeriod"/>
              <a:defRPr/>
            </a:pPr>
            <a:r>
              <a:rPr lang="en-US" altLang="zh-CN" sz="3200" dirty="0">
                <a:latin typeface="Microsoft JhengHei" panose="020B0604030504040204" pitchFamily="34" charset="-120"/>
                <a:ea typeface="Microsoft JhengHei" panose="020B0604030504040204" pitchFamily="34" charset="-120"/>
                <a:cs typeface="Calibri"/>
              </a:rPr>
              <a:t>《</a:t>
            </a:r>
            <a:r>
              <a:rPr lang="zh-CN" altLang="en-US" sz="3200" dirty="0">
                <a:latin typeface="Microsoft JhengHei" panose="020B0604030504040204" pitchFamily="34" charset="-120"/>
                <a:ea typeface="Microsoft JhengHei" panose="020B0604030504040204" pitchFamily="34" charset="-120"/>
                <a:cs typeface="Calibri"/>
              </a:rPr>
              <a:t>健康學校法</a:t>
            </a:r>
            <a:r>
              <a:rPr lang="en-US" altLang="zh-CN" sz="3200" dirty="0">
                <a:latin typeface="Microsoft JhengHei" panose="020B0604030504040204" pitchFamily="34" charset="-120"/>
                <a:ea typeface="Microsoft JhengHei" panose="020B0604030504040204" pitchFamily="34" charset="-120"/>
                <a:cs typeface="Calibri"/>
              </a:rPr>
              <a:t>》</a:t>
            </a:r>
            <a:r>
              <a:rPr lang="zh-CN" altLang="en-US" sz="3200" dirty="0">
                <a:latin typeface="Microsoft JhengHei" panose="020B0604030504040204" pitchFamily="34" charset="-120"/>
                <a:ea typeface="Microsoft JhengHei" panose="020B0604030504040204" pitchFamily="34" charset="-120"/>
                <a:cs typeface="Calibri"/>
              </a:rPr>
              <a:t>和</a:t>
            </a:r>
            <a:endParaRPr lang="en-US" altLang="zh-CN" sz="3200" dirty="0">
              <a:latin typeface="Microsoft JhengHei" panose="020B0604030504040204" pitchFamily="34" charset="-120"/>
              <a:ea typeface="Microsoft JhengHei" panose="020B0604030504040204" pitchFamily="34" charset="-120"/>
              <a:cs typeface="Calibri"/>
            </a:endParaRPr>
          </a:p>
          <a:p>
            <a:pPr marL="514350" indent="-514350">
              <a:lnSpc>
                <a:spcPct val="100000"/>
              </a:lnSpc>
              <a:spcBef>
                <a:spcPts val="0"/>
              </a:spcBef>
              <a:spcAft>
                <a:spcPts val="2400"/>
              </a:spcAft>
              <a:buFont typeface="+mj-lt"/>
              <a:buAutoNum type="arabicPeriod"/>
              <a:defRPr/>
            </a:pPr>
            <a:r>
              <a:rPr lang="zh-CN" altLang="en-US" sz="3200" dirty="0">
                <a:latin typeface="Microsoft JhengHei" panose="020B0604030504040204" pitchFamily="34" charset="-120"/>
                <a:ea typeface="Microsoft JhengHei" panose="020B0604030504040204" pitchFamily="34" charset="-120"/>
                <a:cs typeface="Calibri"/>
              </a:rPr>
              <a:t>害蟲綜合管理鼠類動物的綜合蟲害管理（</a:t>
            </a:r>
            <a:r>
              <a:rPr lang="en-US" altLang="zh-CN" sz="3200" dirty="0">
                <a:latin typeface="Microsoft JhengHei" panose="020B0604030504040204" pitchFamily="34" charset="-120"/>
                <a:ea typeface="Microsoft JhengHei" panose="020B0604030504040204" pitchFamily="34" charset="-120"/>
                <a:cs typeface="Calibri"/>
              </a:rPr>
              <a:t>IPM</a:t>
            </a:r>
            <a:r>
              <a:rPr lang="zh-CN" altLang="en-US" sz="3200" dirty="0">
                <a:latin typeface="Microsoft JhengHei" panose="020B0604030504040204" pitchFamily="34" charset="-120"/>
                <a:ea typeface="Microsoft JhengHei" panose="020B0604030504040204" pitchFamily="34" charset="-120"/>
                <a:cs typeface="Calibri"/>
              </a:rPr>
              <a:t>）</a:t>
            </a:r>
            <a:endParaRPr lang="en-US" sz="3200" dirty="0">
              <a:latin typeface="Microsoft JhengHei" panose="020B0604030504040204" pitchFamily="34" charset="-120"/>
              <a:ea typeface="Microsoft JhengHei" panose="020B0604030504040204" pitchFamily="34" charset="-120"/>
              <a:cs typeface="Calibri"/>
            </a:endParaRPr>
          </a:p>
        </p:txBody>
      </p:sp>
      <p:sp>
        <p:nvSpPr>
          <p:cNvPr id="3" name="Title 1">
            <a:extLst>
              <a:ext uri="{FF2B5EF4-FFF2-40B4-BE49-F238E27FC236}">
                <a16:creationId xmlns:a16="http://schemas.microsoft.com/office/drawing/2014/main" id="{69B2CDFB-9C64-D184-86D9-B52814E2567E}"/>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議程</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custDataLst>
      <p:tags r:id="rId1"/>
    </p:custDataLst>
    <p:extLst>
      <p:ext uri="{BB962C8B-B14F-4D97-AF65-F5344CB8AC3E}">
        <p14:creationId xmlns:p14="http://schemas.microsoft.com/office/powerpoint/2010/main" val="294285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524000"/>
            <a:ext cx="10515600" cy="1143000"/>
          </a:xfrm>
        </p:spPr>
        <p:txBody>
          <a:bodyPr/>
          <a:lstStyle/>
          <a:p>
            <a:pPr marL="0" indent="0">
              <a:buNone/>
            </a:pPr>
            <a:r>
              <a:rPr lang="zh-CN" altLang="en-US" dirty="0">
                <a:latin typeface="Microsoft JhengHei" panose="020B0604030504040204" pitchFamily="34" charset="-120"/>
                <a:ea typeface="Microsoft JhengHei" panose="020B0604030504040204" pitchFamily="34" charset="-120"/>
              </a:rPr>
              <a:t>害蟲可以被描述為任何造成損害或不適，</a:t>
            </a:r>
            <a:endParaRPr lang="en-US" altLang="zh-CN" dirty="0">
              <a:latin typeface="Microsoft JhengHei" panose="020B0604030504040204" pitchFamily="34" charset="-120"/>
              <a:ea typeface="Microsoft JhengHei" panose="020B0604030504040204" pitchFamily="34" charset="-120"/>
            </a:endParaRPr>
          </a:p>
          <a:p>
            <a:pPr marL="0" indent="0">
              <a:buNone/>
            </a:pPr>
            <a:r>
              <a:rPr lang="zh-CN" altLang="en-US" dirty="0">
                <a:latin typeface="Microsoft JhengHei" panose="020B0604030504040204" pitchFamily="34" charset="-120"/>
                <a:ea typeface="Microsoft JhengHei" panose="020B0604030504040204" pitchFamily="34" charset="-120"/>
              </a:rPr>
              <a:t>或傳播或產生疾病的生物體。</a:t>
            </a:r>
            <a:endParaRPr lang="en-US" dirty="0">
              <a:latin typeface="Microsoft JhengHei" panose="020B0604030504040204" pitchFamily="34" charset="-120"/>
              <a:ea typeface="Microsoft JhengHei" panose="020B0604030504040204" pitchFamily="34" charset="-12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514600"/>
            <a:ext cx="7543799" cy="419211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6D928D5-DE80-1D0B-5D88-70438D3AC9C5}"/>
              </a:ext>
            </a:extLst>
          </p:cNvPr>
          <p:cNvSpPr txBox="1">
            <a:spLocks/>
          </p:cNvSpPr>
          <p:nvPr/>
        </p:nvSpPr>
        <p:spPr>
          <a:xfrm>
            <a:off x="0"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r>
              <a:rPr lang="zh-HK"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什麼是害蟲</a:t>
            </a:r>
            <a:r>
              <a:rPr lang="en-US" altLang="zh-HK"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Oval 1">
            <a:extLst>
              <a:ext uri="{FF2B5EF4-FFF2-40B4-BE49-F238E27FC236}">
                <a16:creationId xmlns:a16="http://schemas.microsoft.com/office/drawing/2014/main" id="{446F223F-2CC2-DD4D-3F0C-00AF7990F9F3}"/>
              </a:ext>
            </a:extLst>
          </p:cNvPr>
          <p:cNvSpPr/>
          <p:nvPr/>
        </p:nvSpPr>
        <p:spPr>
          <a:xfrm>
            <a:off x="5219699" y="3198337"/>
            <a:ext cx="1409701" cy="1339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4936" y="236695"/>
            <a:ext cx="8229600" cy="609600"/>
          </a:xfrm>
          <a:prstGeom prst="rect">
            <a:avLst/>
          </a:prstGeom>
        </p:spPr>
        <p:txBody>
          <a:bodyPr>
            <a:noAutofit/>
          </a:bodyPr>
          <a:lstStyle/>
          <a:p>
            <a:pPr algn="ctr">
              <a:defRPr/>
            </a:pPr>
            <a:r>
              <a:rPr lang="zh-CN" altLang="en-US" sz="3600" dirty="0">
                <a:solidFill>
                  <a:schemeClr val="bg1"/>
                </a:solidFill>
                <a:latin typeface="Microsoft JhengHei" panose="020B0604030504040204" pitchFamily="34" charset="-120"/>
                <a:ea typeface="Microsoft JhengHei" panose="020B0604030504040204" pitchFamily="34" charset="-120"/>
                <a:cs typeface="Arial"/>
              </a:rPr>
              <a:t>加州托兒所最常見的</a:t>
            </a:r>
            <a:r>
              <a:rPr lang="zh-CN" altLang="en-US" sz="3600" b="1" dirty="0">
                <a:latin typeface="Microsoft JhengHei" panose="020B0604030504040204" pitchFamily="34" charset="-120"/>
                <a:ea typeface="Microsoft JhengHei" panose="020B0604030504040204" pitchFamily="34" charset="-120"/>
                <a:cs typeface="Arial"/>
              </a:rPr>
              <a:t>室內</a:t>
            </a:r>
            <a:r>
              <a:rPr lang="zh-CN" altLang="en-US" sz="3600" dirty="0">
                <a:solidFill>
                  <a:schemeClr val="bg1"/>
                </a:solidFill>
                <a:latin typeface="Microsoft JhengHei" panose="020B0604030504040204" pitchFamily="34" charset="-120"/>
                <a:ea typeface="Microsoft JhengHei" panose="020B0604030504040204" pitchFamily="34" charset="-120"/>
                <a:cs typeface="Arial"/>
              </a:rPr>
              <a:t>害蟲是什麼？</a:t>
            </a:r>
            <a:endParaRPr lang="en-US" sz="3600" dirty="0">
              <a:solidFill>
                <a:schemeClr val="bg1"/>
              </a:solidFill>
              <a:latin typeface="Microsoft JhengHei" panose="020B0604030504040204" pitchFamily="34" charset="-120"/>
              <a:ea typeface="Microsoft JhengHei" panose="020B0604030504040204" pitchFamily="34" charset="-120"/>
              <a:cs typeface="Aria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95400"/>
            <a:ext cx="5334000" cy="429354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6389" name="Rectangle 4"/>
          <p:cNvSpPr>
            <a:spLocks noChangeArrowheads="1"/>
          </p:cNvSpPr>
          <p:nvPr/>
        </p:nvSpPr>
        <p:spPr bwMode="auto">
          <a:xfrm>
            <a:off x="1414549" y="5867400"/>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3" name="Arrow: Right 4">
            <a:extLst>
              <a:ext uri="{FF2B5EF4-FFF2-40B4-BE49-F238E27FC236}">
                <a16:creationId xmlns:a16="http://schemas.microsoft.com/office/drawing/2014/main" id="{DF645409-1204-D8CB-1E28-B5E5B401E990}"/>
              </a:ext>
            </a:extLst>
          </p:cNvPr>
          <p:cNvSpPr/>
          <p:nvPr/>
        </p:nvSpPr>
        <p:spPr>
          <a:xfrm>
            <a:off x="3505200" y="4800600"/>
            <a:ext cx="1143000" cy="457200"/>
          </a:xfrm>
          <a:prstGeom prst="rightArrow">
            <a:avLst/>
          </a:prstGeom>
          <a:solidFill>
            <a:srgbClr val="FF996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5585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14A8CB-CF24-6570-E354-88FA53299922}"/>
              </a:ext>
            </a:extLst>
          </p:cNvPr>
          <p:cNvSpPr txBox="1">
            <a:spLocks/>
          </p:cNvSpPr>
          <p:nvPr/>
        </p:nvSpPr>
        <p:spPr>
          <a:xfrm>
            <a:off x="-12526" y="152401"/>
            <a:ext cx="12204526"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2800" dirty="0">
              <a:solidFill>
                <a:schemeClr val="bg1"/>
              </a:solidFill>
              <a:latin typeface="Arial"/>
              <a:ea typeface="Cambria"/>
              <a:cs typeface="Arial"/>
            </a:endParaRPr>
          </a:p>
        </p:txBody>
      </p:sp>
      <p:pic>
        <p:nvPicPr>
          <p:cNvPr id="4" name="Picture 3">
            <a:extLst>
              <a:ext uri="{FF2B5EF4-FFF2-40B4-BE49-F238E27FC236}">
                <a16:creationId xmlns:a16="http://schemas.microsoft.com/office/drawing/2014/main" id="{216234D5-2BA3-0F68-FDEB-C2B59FA97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2072" y="1600199"/>
            <a:ext cx="5405211" cy="424803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7A4B2BF9-2297-B08B-AA27-F2428FA1EF33}"/>
              </a:ext>
            </a:extLst>
          </p:cNvPr>
          <p:cNvSpPr>
            <a:spLocks noChangeArrowheads="1"/>
          </p:cNvSpPr>
          <p:nvPr/>
        </p:nvSpPr>
        <p:spPr bwMode="auto">
          <a:xfrm>
            <a:off x="1371600" y="5848237"/>
            <a:ext cx="9350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en-US" altLang="en-US" sz="1000" i="1" dirty="0">
                <a:latin typeface="News Gothic MT"/>
              </a:rPr>
              <a:t>Pest Management and Pesticide Use in California Child Care Centers, Center for Children’s </a:t>
            </a:r>
            <a:r>
              <a:rPr lang="en-US" altLang="en-US" sz="1000" dirty="0">
                <a:latin typeface="News Gothic MT"/>
              </a:rPr>
              <a:t>Environmental Health Research, School of Public Health, UC Berkeley at apps.cdpr.ca.gov/</a:t>
            </a:r>
            <a:r>
              <a:rPr lang="en-US" altLang="en-US" sz="1000" dirty="0" err="1">
                <a:latin typeface="News Gothic MT"/>
              </a:rPr>
              <a:t>schoolipm</a:t>
            </a:r>
            <a:r>
              <a:rPr lang="en-US" altLang="en-US" sz="1000" dirty="0">
                <a:latin typeface="News Gothic MT"/>
              </a:rPr>
              <a:t>/childcare/pest_mgt_childcare.pdf.</a:t>
            </a:r>
          </a:p>
        </p:txBody>
      </p:sp>
      <p:sp>
        <p:nvSpPr>
          <p:cNvPr id="6" name="TextBox 5">
            <a:extLst>
              <a:ext uri="{FF2B5EF4-FFF2-40B4-BE49-F238E27FC236}">
                <a16:creationId xmlns:a16="http://schemas.microsoft.com/office/drawing/2014/main" id="{ED316804-2804-4F62-B1F0-72C5D4BD7E90}"/>
              </a:ext>
            </a:extLst>
          </p:cNvPr>
          <p:cNvSpPr txBox="1"/>
          <p:nvPr/>
        </p:nvSpPr>
        <p:spPr>
          <a:xfrm>
            <a:off x="2084387" y="286487"/>
            <a:ext cx="7924800"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加州托兒所最常見的</a:t>
            </a:r>
            <a:r>
              <a:rPr lang="zh-CN" altLang="en-US" sz="3600" b="1" dirty="0">
                <a:latin typeface="Microsoft JhengHei" panose="020B0604030504040204" pitchFamily="34" charset="-120"/>
                <a:ea typeface="Microsoft JhengHei" panose="020B0604030504040204" pitchFamily="34" charset="-120"/>
              </a:rPr>
              <a:t>户外</a:t>
            </a:r>
            <a:r>
              <a:rPr lang="zh-CN" altLang="en-US" sz="3600" b="1" dirty="0">
                <a:solidFill>
                  <a:schemeClr val="bg1"/>
                </a:solidFill>
                <a:latin typeface="Microsoft JhengHei" panose="020B0604030504040204" pitchFamily="34" charset="-120"/>
                <a:ea typeface="Microsoft JhengHei" panose="020B0604030504040204" pitchFamily="34" charset="-120"/>
              </a:rPr>
              <a:t>害蟲是什麼？</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238361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3075840-93FE-6325-10D9-0949939128D5}"/>
              </a:ext>
            </a:extLst>
          </p:cNvPr>
          <p:cNvCxnSpPr>
            <a:cxnSpLocks/>
          </p:cNvCxnSpPr>
          <p:nvPr/>
        </p:nvCxnSpPr>
        <p:spPr>
          <a:xfrm flipH="1">
            <a:off x="2362200" y="4072003"/>
            <a:ext cx="5943600" cy="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D0A70282-F259-84B6-C457-66A226C73E3A}"/>
              </a:ext>
            </a:extLst>
          </p:cNvPr>
          <p:cNvCxnSpPr>
            <a:cxnSpLocks/>
          </p:cNvCxnSpPr>
          <p:nvPr/>
        </p:nvCxnSpPr>
        <p:spPr>
          <a:xfrm flipH="1">
            <a:off x="2362200" y="1905000"/>
            <a:ext cx="7620000" cy="0"/>
          </a:xfrm>
          <a:prstGeom prst="line">
            <a:avLst/>
          </a:prstGeom>
        </p:spPr>
        <p:style>
          <a:lnRef idx="2">
            <a:schemeClr val="dk1"/>
          </a:lnRef>
          <a:fillRef idx="0">
            <a:schemeClr val="dk1"/>
          </a:fillRef>
          <a:effectRef idx="1">
            <a:schemeClr val="dk1"/>
          </a:effectRef>
          <a:fontRef idx="minor">
            <a:schemeClr val="tx1"/>
          </a:fontRef>
        </p:style>
      </p:cxnSp>
      <p:sp>
        <p:nvSpPr>
          <p:cNvPr id="6" name="Title 1">
            <a:extLst>
              <a:ext uri="{FF2B5EF4-FFF2-40B4-BE49-F238E27FC236}">
                <a16:creationId xmlns:a16="http://schemas.microsoft.com/office/drawing/2014/main" id="{4D54B1FB-78E2-4992-3E19-9F15E09E6F99}"/>
              </a:ext>
            </a:extLst>
          </p:cNvPr>
          <p:cNvSpPr txBox="1">
            <a:spLocks/>
          </p:cNvSpPr>
          <p:nvPr/>
        </p:nvSpPr>
        <p:spPr>
          <a:xfrm>
            <a:off x="1114612" y="285618"/>
            <a:ext cx="9962775" cy="804314"/>
          </a:xfrm>
          <a:prstGeom prst="rect">
            <a:avLst/>
          </a:prstGeom>
          <a:ln w="25400">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defRPr/>
            </a:pPr>
            <a:endParaRPr lang="en-US" sz="3200" dirty="0">
              <a:solidFill>
                <a:schemeClr val="bg1"/>
              </a:solidFill>
              <a:latin typeface="Arial"/>
              <a:ea typeface="Cambria"/>
              <a:cs typeface="Arial"/>
            </a:endParaRPr>
          </a:p>
        </p:txBody>
      </p:sp>
      <p:pic>
        <p:nvPicPr>
          <p:cNvPr id="12" name="Picture 2">
            <a:extLst>
              <a:ext uri="{FF2B5EF4-FFF2-40B4-BE49-F238E27FC236}">
                <a16:creationId xmlns:a16="http://schemas.microsoft.com/office/drawing/2014/main" id="{5C5C8EEF-C2C9-25E2-1A1A-716129FFF2E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36688" y="2133600"/>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Flowchart: Alternate Process 6">
            <a:extLst>
              <a:ext uri="{FF2B5EF4-FFF2-40B4-BE49-F238E27FC236}">
                <a16:creationId xmlns:a16="http://schemas.microsoft.com/office/drawing/2014/main" id="{B4D78E61-4F29-99D8-F027-53F84B1492FE}"/>
              </a:ext>
            </a:extLst>
          </p:cNvPr>
          <p:cNvSpPr/>
          <p:nvPr/>
        </p:nvSpPr>
        <p:spPr>
          <a:xfrm>
            <a:off x="1114612" y="3519154"/>
            <a:ext cx="2398950" cy="1133475"/>
          </a:xfrm>
          <a:prstGeom prst="flowChartAlternate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建築物損壞</a:t>
            </a:r>
            <a:endParaRPr lang="en-US" sz="2000" b="1" dirty="0">
              <a:latin typeface="Microsoft JhengHei" panose="020B0604030504040204" pitchFamily="34" charset="-120"/>
              <a:ea typeface="Microsoft JhengHei" panose="020B0604030504040204" pitchFamily="34" charset="-120"/>
            </a:endParaRPr>
          </a:p>
        </p:txBody>
      </p:sp>
      <p:sp>
        <p:nvSpPr>
          <p:cNvPr id="14" name="Flowchart: Alternate Process 7">
            <a:extLst>
              <a:ext uri="{FF2B5EF4-FFF2-40B4-BE49-F238E27FC236}">
                <a16:creationId xmlns:a16="http://schemas.microsoft.com/office/drawing/2014/main" id="{A8EC5D93-EB65-827E-F2AB-89ED0E9F235D}"/>
              </a:ext>
            </a:extLst>
          </p:cNvPr>
          <p:cNvSpPr/>
          <p:nvPr/>
        </p:nvSpPr>
        <p:spPr>
          <a:xfrm>
            <a:off x="1114612" y="1371600"/>
            <a:ext cx="2398950" cy="1094476"/>
          </a:xfrm>
          <a:prstGeom prst="flowChartAlternate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sz="2000" b="1" dirty="0">
                <a:latin typeface="Microsoft JhengHei" panose="020B0604030504040204" pitchFamily="34" charset="-120"/>
                <a:ea typeface="Microsoft JhengHei" panose="020B0604030504040204" pitchFamily="34" charset="-120"/>
              </a:rPr>
              <a:t>健康問題</a:t>
            </a:r>
            <a:endParaRPr lang="en-US" sz="2000" b="1" dirty="0">
              <a:latin typeface="Microsoft JhengHei" panose="020B0604030504040204" pitchFamily="34" charset="-120"/>
              <a:ea typeface="Microsoft JhengHei" panose="020B0604030504040204" pitchFamily="34" charset="-120"/>
            </a:endParaRPr>
          </a:p>
        </p:txBody>
      </p:sp>
      <p:sp>
        <p:nvSpPr>
          <p:cNvPr id="15" name="Flowchart: Alternate Process 52">
            <a:extLst>
              <a:ext uri="{FF2B5EF4-FFF2-40B4-BE49-F238E27FC236}">
                <a16:creationId xmlns:a16="http://schemas.microsoft.com/office/drawing/2014/main" id="{347860FF-C1A4-DAED-8CCA-A427B99B4813}"/>
              </a:ext>
            </a:extLst>
          </p:cNvPr>
          <p:cNvSpPr/>
          <p:nvPr/>
        </p:nvSpPr>
        <p:spPr>
          <a:xfrm>
            <a:off x="561487" y="5344156"/>
            <a:ext cx="3505200" cy="914400"/>
          </a:xfrm>
          <a:prstGeom prst="flowChartAlternateProcess">
            <a:avLst/>
          </a:prstGeom>
          <a:solidFill>
            <a:srgbClr val="716F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latin typeface="Microsoft JhengHei" panose="020B0604030504040204" pitchFamily="34" charset="-120"/>
                <a:ea typeface="Microsoft JhengHei" panose="020B0604030504040204" pitchFamily="34" charset="-120"/>
              </a:rPr>
              <a:t>家長和工作人員看到害蟲</a:t>
            </a:r>
            <a:endParaRPr lang="en-US" altLang="zh-CN" sz="1900" b="1" dirty="0">
              <a:latin typeface="Microsoft JhengHei" panose="020B0604030504040204" pitchFamily="34" charset="-120"/>
              <a:ea typeface="Microsoft JhengHei" panose="020B0604030504040204" pitchFamily="34" charset="-120"/>
            </a:endParaRPr>
          </a:p>
          <a:p>
            <a:pPr algn="ctr">
              <a:defRPr/>
            </a:pPr>
            <a:r>
              <a:rPr lang="zh-CN" altLang="en-US" sz="1900" b="1" dirty="0">
                <a:latin typeface="Microsoft JhengHei" panose="020B0604030504040204" pitchFamily="34" charset="-120"/>
                <a:ea typeface="Microsoft JhengHei" panose="020B0604030504040204" pitchFamily="34" charset="-120"/>
              </a:rPr>
              <a:t>就會感到不安 </a:t>
            </a:r>
            <a:endParaRPr lang="en-US" sz="1900" b="1" dirty="0">
              <a:latin typeface="Microsoft JhengHei" panose="020B0604030504040204" pitchFamily="34" charset="-120"/>
              <a:ea typeface="Microsoft JhengHei" panose="020B0604030504040204" pitchFamily="34" charset="-120"/>
            </a:endParaRPr>
          </a:p>
        </p:txBody>
      </p:sp>
      <p:pic>
        <p:nvPicPr>
          <p:cNvPr id="16" name="Picture 3">
            <a:extLst>
              <a:ext uri="{FF2B5EF4-FFF2-40B4-BE49-F238E27FC236}">
                <a16:creationId xmlns:a16="http://schemas.microsoft.com/office/drawing/2014/main" id="{72A79746-16EB-0FF6-39A5-C530A5C62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644" y="2133600"/>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 descr="Chewed%20%20wire">
            <a:extLst>
              <a:ext uri="{FF2B5EF4-FFF2-40B4-BE49-F238E27FC236}">
                <a16:creationId xmlns:a16="http://schemas.microsoft.com/office/drawing/2014/main" id="{70C675DC-7905-7C7A-752B-23CE256B8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6981825" y="4343400"/>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FCBC6FBA-8A26-8612-9CF0-081598B70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2507" y="4343400"/>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A56EA6A-F0E7-D3D1-F6AA-6158F056D1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148" y="2133600"/>
            <a:ext cx="1382326" cy="10391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Flowchart: Process 8">
            <a:extLst>
              <a:ext uri="{FF2B5EF4-FFF2-40B4-BE49-F238E27FC236}">
                <a16:creationId xmlns:a16="http://schemas.microsoft.com/office/drawing/2014/main" id="{54413E47-5FA2-9660-3BE8-3C236FC158B1}"/>
              </a:ext>
            </a:extLst>
          </p:cNvPr>
          <p:cNvSpPr/>
          <p:nvPr/>
        </p:nvSpPr>
        <p:spPr>
          <a:xfrm>
            <a:off x="4259407" y="1243929"/>
            <a:ext cx="1978582" cy="816418"/>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60"/>
              </a:lnSpc>
              <a:defRPr/>
            </a:pPr>
            <a:r>
              <a:rPr lang="zh-CN" altLang="en-US" b="1" dirty="0">
                <a:latin typeface="Microsoft JhengHei" panose="020B0604030504040204" pitchFamily="34" charset="-120"/>
                <a:ea typeface="Microsoft JhengHei" panose="020B0604030504040204" pitchFamily="34" charset="-120"/>
              </a:rPr>
              <a:t>傳播疾病、</a:t>
            </a:r>
            <a:endParaRPr lang="en-US" altLang="zh-CN" b="1" dirty="0">
              <a:latin typeface="Microsoft JhengHei" panose="020B0604030504040204" pitchFamily="34" charset="-120"/>
              <a:ea typeface="Microsoft JhengHei" panose="020B0604030504040204" pitchFamily="34" charset="-120"/>
            </a:endParaRPr>
          </a:p>
          <a:p>
            <a:pPr algn="ctr">
              <a:lnSpc>
                <a:spcPts val="1960"/>
              </a:lnSpc>
              <a:defRPr/>
            </a:pPr>
            <a:r>
              <a:rPr lang="zh-CN" altLang="en-US" b="1" dirty="0">
                <a:latin typeface="Microsoft JhengHei" panose="020B0604030504040204" pitchFamily="34" charset="-120"/>
                <a:ea typeface="Microsoft JhengHei" panose="020B0604030504040204" pitchFamily="34" charset="-120"/>
              </a:rPr>
              <a:t>污染物</a:t>
            </a:r>
          </a:p>
        </p:txBody>
      </p:sp>
      <p:sp>
        <p:nvSpPr>
          <p:cNvPr id="21" name="Flowchart: Process 9">
            <a:extLst>
              <a:ext uri="{FF2B5EF4-FFF2-40B4-BE49-F238E27FC236}">
                <a16:creationId xmlns:a16="http://schemas.microsoft.com/office/drawing/2014/main" id="{0C3D90B9-A355-BD59-2AD6-313817457476}"/>
              </a:ext>
            </a:extLst>
          </p:cNvPr>
          <p:cNvSpPr/>
          <p:nvPr/>
        </p:nvSpPr>
        <p:spPr>
          <a:xfrm>
            <a:off x="6943303" y="1652138"/>
            <a:ext cx="1735137" cy="53340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敏感症</a:t>
            </a:r>
            <a:endParaRPr lang="en-US" b="1" dirty="0">
              <a:latin typeface="Microsoft JhengHei" panose="020B0604030504040204" pitchFamily="34" charset="-120"/>
              <a:ea typeface="Microsoft JhengHei" panose="020B0604030504040204" pitchFamily="34" charset="-120"/>
            </a:endParaRPr>
          </a:p>
        </p:txBody>
      </p:sp>
      <p:sp>
        <p:nvSpPr>
          <p:cNvPr id="22" name="Flowchart: Process 10">
            <a:extLst>
              <a:ext uri="{FF2B5EF4-FFF2-40B4-BE49-F238E27FC236}">
                <a16:creationId xmlns:a16="http://schemas.microsoft.com/office/drawing/2014/main" id="{09567E13-62FB-5776-8A04-62FCEE28F731}"/>
              </a:ext>
            </a:extLst>
          </p:cNvPr>
          <p:cNvSpPr/>
          <p:nvPr/>
        </p:nvSpPr>
        <p:spPr>
          <a:xfrm>
            <a:off x="9400988" y="1619250"/>
            <a:ext cx="1828800" cy="514350"/>
          </a:xfrm>
          <a:prstGeom prst="flowChartProcess">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誘發哮喘</a:t>
            </a:r>
            <a:endParaRPr lang="en-US" b="1" dirty="0">
              <a:latin typeface="Microsoft JhengHei" panose="020B0604030504040204" pitchFamily="34" charset="-120"/>
              <a:ea typeface="Microsoft JhengHei" panose="020B0604030504040204" pitchFamily="34" charset="-120"/>
            </a:endParaRPr>
          </a:p>
        </p:txBody>
      </p:sp>
      <p:sp>
        <p:nvSpPr>
          <p:cNvPr id="23" name="Flowchart: Process 38">
            <a:extLst>
              <a:ext uri="{FF2B5EF4-FFF2-40B4-BE49-F238E27FC236}">
                <a16:creationId xmlns:a16="http://schemas.microsoft.com/office/drawing/2014/main" id="{BD0B4C5A-4AE0-BDB7-C131-E354677C2015}"/>
              </a:ext>
            </a:extLst>
          </p:cNvPr>
          <p:cNvSpPr/>
          <p:nvPr/>
        </p:nvSpPr>
        <p:spPr>
          <a:xfrm>
            <a:off x="6934200" y="3799734"/>
            <a:ext cx="1905000" cy="619866"/>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HK" altLang="en-US" b="1" dirty="0">
                <a:latin typeface="Microsoft JhengHei" panose="020B0604030504040204" pitchFamily="34" charset="-120"/>
                <a:ea typeface="Microsoft JhengHei" panose="020B0604030504040204" pitchFamily="34" charset="-120"/>
              </a:rPr>
              <a:t>老鼠咬電線</a:t>
            </a:r>
            <a:endParaRPr lang="en-US" b="1" dirty="0">
              <a:latin typeface="Microsoft JhengHei" panose="020B0604030504040204" pitchFamily="34" charset="-120"/>
              <a:ea typeface="Microsoft JhengHei" panose="020B0604030504040204" pitchFamily="34" charset="-120"/>
            </a:endParaRPr>
          </a:p>
        </p:txBody>
      </p:sp>
      <p:sp>
        <p:nvSpPr>
          <p:cNvPr id="24" name="Flowchart: Process 39">
            <a:extLst>
              <a:ext uri="{FF2B5EF4-FFF2-40B4-BE49-F238E27FC236}">
                <a16:creationId xmlns:a16="http://schemas.microsoft.com/office/drawing/2014/main" id="{3015607D-059F-3821-9B32-860435A84ABB}"/>
              </a:ext>
            </a:extLst>
          </p:cNvPr>
          <p:cNvSpPr/>
          <p:nvPr/>
        </p:nvSpPr>
        <p:spPr>
          <a:xfrm>
            <a:off x="4092012" y="3519155"/>
            <a:ext cx="2286000" cy="890180"/>
          </a:xfrm>
          <a:prstGeom prst="flowChartProcess">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icrosoft JhengHei" panose="020B0604030504040204" pitchFamily="34" charset="-120"/>
                <a:ea typeface="Microsoft JhengHei" panose="020B0604030504040204" pitchFamily="34" charset="-120"/>
              </a:rPr>
              <a:t>黴菌和白蟻</a:t>
            </a:r>
            <a:endParaRPr lang="en-US" altLang="zh-CN" b="1" dirty="0">
              <a:latin typeface="Microsoft JhengHei" panose="020B0604030504040204" pitchFamily="34" charset="-120"/>
              <a:ea typeface="Microsoft JhengHei" panose="020B0604030504040204" pitchFamily="34" charset="-120"/>
            </a:endParaRPr>
          </a:p>
          <a:p>
            <a:pPr algn="ctr">
              <a:defRPr/>
            </a:pPr>
            <a:r>
              <a:rPr lang="zh-CN" altLang="en-US" b="1" dirty="0">
                <a:latin typeface="Microsoft JhengHei" panose="020B0604030504040204" pitchFamily="34" charset="-120"/>
                <a:ea typeface="Microsoft JhengHei" panose="020B0604030504040204" pitchFamily="34" charset="-120"/>
              </a:rPr>
              <a:t>對建築物的破壞</a:t>
            </a:r>
            <a:endParaRPr lang="en-US" b="1" dirty="0">
              <a:latin typeface="Microsoft JhengHei" panose="020B0604030504040204" pitchFamily="34" charset="-120"/>
              <a:ea typeface="Microsoft JhengHei" panose="020B0604030504040204" pitchFamily="34" charset="-120"/>
            </a:endParaRPr>
          </a:p>
        </p:txBody>
      </p:sp>
      <p:sp>
        <p:nvSpPr>
          <p:cNvPr id="25" name="TextBox 24">
            <a:extLst>
              <a:ext uri="{FF2B5EF4-FFF2-40B4-BE49-F238E27FC236}">
                <a16:creationId xmlns:a16="http://schemas.microsoft.com/office/drawing/2014/main" id="{C096FA7D-4853-4C2B-8105-644331BB8120}"/>
              </a:ext>
            </a:extLst>
          </p:cNvPr>
          <p:cNvSpPr txBox="1"/>
          <p:nvPr/>
        </p:nvSpPr>
        <p:spPr>
          <a:xfrm>
            <a:off x="3989106" y="212365"/>
            <a:ext cx="4366188" cy="646331"/>
          </a:xfrm>
          <a:prstGeom prst="rect">
            <a:avLst/>
          </a:prstGeom>
          <a:noFill/>
        </p:spPr>
        <p:txBody>
          <a:bodyPr wrap="square">
            <a:spAutoFit/>
          </a:bodyPr>
          <a:lstStyle/>
          <a:p>
            <a:r>
              <a:rPr lang="zh-CN" altLang="en-US" sz="3600" b="1" dirty="0">
                <a:solidFill>
                  <a:schemeClr val="bg1"/>
                </a:solidFill>
                <a:latin typeface="Microsoft JhengHei" panose="020B0604030504040204" pitchFamily="34" charset="-120"/>
                <a:ea typeface="Microsoft JhengHei" panose="020B0604030504040204" pitchFamily="34" charset="-120"/>
              </a:rPr>
              <a:t>蟲害會造成什麼問題？</a:t>
            </a:r>
            <a:endParaRPr lang="zh-HK" altLang="en-US" sz="3600" b="1"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1429575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6955</TotalTime>
  <Words>7250</Words>
  <Application>Microsoft Office PowerPoint</Application>
  <PresentationFormat>Widescreen</PresentationFormat>
  <Paragraphs>438</Paragraphs>
  <Slides>42</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Microsoft JhengHei</vt:lpstr>
      <vt:lpstr>Arial</vt:lpstr>
      <vt:lpstr>Calibri</vt:lpstr>
      <vt:lpstr>Cambria</vt:lpstr>
      <vt:lpstr>Century Gothic</vt:lpstr>
      <vt:lpstr>Frutiger 55 Roman</vt:lpstr>
      <vt:lpstr>News Gothic MT</vt:lpstr>
      <vt:lpstr>Segoe UI</vt:lpstr>
      <vt:lpstr>Wingdings</vt:lpstr>
      <vt:lpstr>Office Theme</vt:lpstr>
      <vt:lpstr>管理托兒設施中的鼠類動物</vt:lpstr>
      <vt:lpstr>PowerPoint Presentation</vt:lpstr>
      <vt:lpstr>PowerPoint Presentation</vt:lpstr>
      <vt:lpstr>PowerPoint Presentation</vt:lpstr>
      <vt:lpstr>PowerPoint Presentation</vt:lpstr>
      <vt:lpstr>PowerPoint Presentation</vt:lpstr>
      <vt:lpstr>加州托兒所最常見的室內害蟲是什麼？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Liao, Mira</cp:lastModifiedBy>
  <cp:revision>916</cp:revision>
  <dcterms:created xsi:type="dcterms:W3CDTF">2017-11-15T21:34:28Z</dcterms:created>
  <dcterms:modified xsi:type="dcterms:W3CDTF">2024-01-16T17:59:28Z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