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notesSlides/notesSlide38.xml" ContentType="application/vnd.openxmlformats-officedocument.presentationml.notesSlide+xml"/>
  <Override PartName="/ppt/tags/tag36.xml" ContentType="application/vnd.openxmlformats-officedocument.presentationml.tags+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tags/tag38.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44"/>
  </p:notesMasterIdLst>
  <p:sldIdLst>
    <p:sldId id="257" r:id="rId2"/>
    <p:sldId id="261" r:id="rId3"/>
    <p:sldId id="260" r:id="rId4"/>
    <p:sldId id="263" r:id="rId5"/>
    <p:sldId id="327" r:id="rId6"/>
    <p:sldId id="269" r:id="rId7"/>
    <p:sldId id="270" r:id="rId8"/>
    <p:sldId id="271" r:id="rId9"/>
    <p:sldId id="272" r:id="rId10"/>
    <p:sldId id="330" r:id="rId11"/>
    <p:sldId id="264" r:id="rId12"/>
    <p:sldId id="362" r:id="rId13"/>
    <p:sldId id="351" r:id="rId14"/>
    <p:sldId id="352" r:id="rId15"/>
    <p:sldId id="353" r:id="rId16"/>
    <p:sldId id="354" r:id="rId17"/>
    <p:sldId id="267" r:id="rId18"/>
    <p:sldId id="268" r:id="rId19"/>
    <p:sldId id="345" r:id="rId20"/>
    <p:sldId id="286" r:id="rId21"/>
    <p:sldId id="287" r:id="rId22"/>
    <p:sldId id="357" r:id="rId23"/>
    <p:sldId id="339" r:id="rId24"/>
    <p:sldId id="360" r:id="rId25"/>
    <p:sldId id="337" r:id="rId26"/>
    <p:sldId id="340" r:id="rId27"/>
    <p:sldId id="359" r:id="rId28"/>
    <p:sldId id="332" r:id="rId29"/>
    <p:sldId id="341" r:id="rId30"/>
    <p:sldId id="347" r:id="rId31"/>
    <p:sldId id="331" r:id="rId32"/>
    <p:sldId id="342" r:id="rId33"/>
    <p:sldId id="343" r:id="rId34"/>
    <p:sldId id="356" r:id="rId35"/>
    <p:sldId id="355" r:id="rId36"/>
    <p:sldId id="335" r:id="rId37"/>
    <p:sldId id="361" r:id="rId38"/>
    <p:sldId id="344" r:id="rId39"/>
    <p:sldId id="346" r:id="rId40"/>
    <p:sldId id="297" r:id="rId41"/>
    <p:sldId id="358" r:id="rId42"/>
    <p:sldId id="308"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65163C-543E-EC32-BA23-79729272F3A1}" name="Karina Campos" initials="KC" userId="S::karina.campos@cdpr.ca.gov::3c57320c-ecd2-498e-8c78-3b632bf9b20c" providerId="AD"/>
  <p188:author id="{279A9597-0247-15F1-B88D-638AE614FC40}" name="Kaufmann, Amanda@CDPR" initials="KA" userId="S::Amanda.Kaufmann@cdpr.ca.gov::60de1838-9e0d-4d79-98d1-16b068b21050" providerId="AD"/>
  <p188:author id="{7ED4C1B5-FF15-A457-FA43-FE2901D13BDC}" name="Liao, Mira" initials="LM" userId="S::Mira.Liao@ucsf.edu::c64aa82d-7898-4e94-bbef-2c55ca8e7d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ina Wilkinson" initials="CW" lastIdx="1" clrIdx="0"/>
  <p:cmAuthor id="2" name="Rose, Bobbie" initials="RB" lastIdx="3" clrIdx="1">
    <p:extLst>
      <p:ext uri="{19B8F6BF-5375-455C-9EA6-DF929625EA0E}">
        <p15:presenceInfo xmlns:p15="http://schemas.microsoft.com/office/powerpoint/2012/main" userId="S-1-5-21-2695169584-3817918341-3537416689-1168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FF9966"/>
    <a:srgbClr val="5F7341"/>
    <a:srgbClr val="964F4C"/>
    <a:srgbClr val="1B1810"/>
    <a:srgbClr val="EBE2CD"/>
    <a:srgbClr val="AA4038"/>
    <a:srgbClr val="3E764E"/>
    <a:srgbClr val="47783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5932" autoAdjust="0"/>
  </p:normalViewPr>
  <p:slideViewPr>
    <p:cSldViewPr>
      <p:cViewPr varScale="1">
        <p:scale>
          <a:sx n="88" d="100"/>
          <a:sy n="88" d="100"/>
        </p:scale>
        <p:origin x="68" y="2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60E342-FE95-41BD-A330-66877DA1DBDF}" type="datetimeFigureOut">
              <a:rPr lang="en-US" smtClean="0"/>
              <a:t>1/16/2024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5F3B6-3F50-42C0-B15E-F1698C309863}" type="slidenum">
              <a:rPr lang="en-US" smtClean="0"/>
              <a:t>‹#›</a:t>
            </a:fld>
            <a:endParaRPr lang="en-US"/>
          </a:p>
        </p:txBody>
      </p:sp>
    </p:spTree>
    <p:extLst>
      <p:ext uri="{BB962C8B-B14F-4D97-AF65-F5344CB8AC3E}">
        <p14:creationId xmlns:p14="http://schemas.microsoft.com/office/powerpoint/2010/main" val="139411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Introduce yourself &amp; project</a:t>
            </a:r>
          </a:p>
        </p:txBody>
      </p:sp>
      <p:sp>
        <p:nvSpPr>
          <p:cNvPr id="4" name="Slide Number Placeholder 3"/>
          <p:cNvSpPr>
            <a:spLocks noGrp="1"/>
          </p:cNvSpPr>
          <p:nvPr>
            <p:ph type="sldNum" sz="quarter" idx="10"/>
          </p:nvPr>
        </p:nvSpPr>
        <p:spPr/>
        <p:txBody>
          <a:bodyPr/>
          <a:lstStyle/>
          <a:p>
            <a:fld id="{D875AC5D-80F5-4949-B64C-67F4E154FAC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885219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Definition of a pest: causes </a:t>
            </a:r>
            <a:r>
              <a:rPr lang="en-US" dirty="0"/>
              <a:t>damage or discomfort, or transmit or produce disease? </a:t>
            </a:r>
          </a:p>
          <a:p>
            <a:pPr eaLnBrk="1" hangingPunct="1">
              <a:spcBef>
                <a:spcPct val="0"/>
              </a:spcBef>
            </a:pPr>
            <a:r>
              <a:rPr lang="en-US" dirty="0"/>
              <a:t>Do they cause health problems?  Building damage?  Are parents upset when they see rodents?</a:t>
            </a:r>
          </a:p>
          <a:p>
            <a:pPr eaLnBrk="1" hangingPunct="1">
              <a:spcBef>
                <a:spcPct val="0"/>
              </a:spcBef>
            </a:pPr>
            <a:r>
              <a:rPr lang="en-US" dirty="0"/>
              <a:t>Does the location of the rodents (indoors vs outdoors, </a:t>
            </a:r>
            <a:r>
              <a:rPr lang="en-US" dirty="0" err="1"/>
              <a:t>etc</a:t>
            </a:r>
            <a:r>
              <a:rPr lang="en-US" dirty="0"/>
              <a:t>) change the answer?</a:t>
            </a:r>
          </a:p>
          <a:p>
            <a:pPr eaLnBrk="1" hangingPunct="1">
              <a:spcBef>
                <a:spcPct val="0"/>
              </a:spcBef>
            </a:pPr>
            <a:endParaRPr lang="en-US" dirty="0"/>
          </a:p>
          <a:p>
            <a:pPr eaLnBrk="1" hangingPunct="1">
              <a:spcBef>
                <a:spcPct val="0"/>
              </a:spcBef>
            </a:pPr>
            <a:r>
              <a:rPr lang="en-US" dirty="0"/>
              <a:t>Discuss in groups, come back to give your group’s answer(s)</a:t>
            </a:r>
          </a:p>
          <a:p>
            <a:pPr eaLnBrk="1" hangingPunct="1">
              <a:spcBef>
                <a:spcPct val="0"/>
              </a:spcBef>
            </a:pPr>
            <a:endParaRPr lang="en-US" dirty="0"/>
          </a:p>
          <a:p>
            <a:pPr eaLnBrk="1" hangingPunct="1">
              <a:spcBef>
                <a:spcPct val="0"/>
              </a:spcBef>
            </a:pPr>
            <a:r>
              <a:rPr lang="en-US" dirty="0"/>
              <a:t>Possible harms: rodents can bite. They may trigger asthma attacks.  Deer mice (which are sometimes in cabins/outbuildings) can spread hantavirus.  </a:t>
            </a:r>
          </a:p>
          <a:p>
            <a:pPr eaLnBrk="1" hangingPunct="1">
              <a:spcBef>
                <a:spcPct val="0"/>
              </a:spcBef>
            </a:pPr>
            <a:endParaRPr lang="en-US" dirty="0"/>
          </a:p>
          <a:p>
            <a:pPr eaLnBrk="1" hangingPunct="1">
              <a:spcBef>
                <a:spcPct val="0"/>
              </a:spcBef>
            </a:pPr>
            <a:r>
              <a:rPr lang="en-US" dirty="0"/>
              <a:t>How you think about rodents affects whether or not you use pesticides.  Using pesticides can trigger requirements of the Healthy Schools Act.</a:t>
            </a:r>
          </a:p>
        </p:txBody>
      </p:sp>
      <p:sp>
        <p:nvSpPr>
          <p:cNvPr id="4" name="Slide Number Placeholder 3"/>
          <p:cNvSpPr>
            <a:spLocks noGrp="1"/>
          </p:cNvSpPr>
          <p:nvPr>
            <p:ph type="sldNum" sz="quarter" idx="5"/>
          </p:nvPr>
        </p:nvSpPr>
        <p:spPr/>
        <p:txBody>
          <a:bodyPr/>
          <a:lstStyle/>
          <a:p>
            <a:fld id="{8E05F3B6-3F50-42C0-B15E-F1698C309863}" type="slidenum">
              <a:rPr lang="en-US" smtClean="0"/>
              <a:t>10</a:t>
            </a:fld>
            <a:endParaRPr lang="en-US"/>
          </a:p>
        </p:txBody>
      </p:sp>
    </p:spTree>
    <p:extLst>
      <p:ext uri="{BB962C8B-B14F-4D97-AF65-F5344CB8AC3E}">
        <p14:creationId xmlns:p14="http://schemas.microsoft.com/office/powerpoint/2010/main" val="2803011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b="1" dirty="0"/>
              <a:t>Has anyone heard of the Healthy Schools Act?  What can you tell me about it?</a:t>
            </a:r>
          </a:p>
          <a:p>
            <a:pPr eaLnBrk="1" hangingPunct="1">
              <a:spcBef>
                <a:spcPct val="0"/>
              </a:spcBef>
            </a:pPr>
            <a:r>
              <a:rPr lang="en-US" altLang="en-US" dirty="0"/>
              <a:t>In 2007, California Law AB 2865 extended the Healthy Schools Act to child care centers. Many ECE providers are unaware of their responsibilities under the HSA. </a:t>
            </a:r>
            <a:endParaRPr lang="en-US" altLang="en-US" b="1" dirty="0"/>
          </a:p>
          <a:p>
            <a:pPr eaLnBrk="1" hangingPunct="1">
              <a:spcBef>
                <a:spcPct val="0"/>
              </a:spcBef>
            </a:pPr>
            <a:endParaRPr lang="en-US" altLang="en-US" dirty="0"/>
          </a:p>
          <a:p>
            <a:pPr eaLnBrk="1" hangingPunct="1">
              <a:spcBef>
                <a:spcPct val="0"/>
              </a:spcBef>
            </a:pPr>
            <a:r>
              <a:rPr lang="en-US" altLang="en-US" dirty="0"/>
              <a:t>Even though</a:t>
            </a:r>
            <a:r>
              <a:rPr lang="en-US" altLang="en-US" baseline="0" dirty="0"/>
              <a:t> the HSA does not apply to family child care homes, there is great value in protecting children’s health using IPM strategies in this setting. Guidance for safer pest management and IPM specific to family child care homes is available on the CCHP website: https://cchp.ucsf.edu/content/integrated-pest-management-toolkit-family-child-care-homes </a:t>
            </a:r>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11</a:t>
            </a:fld>
            <a:endParaRPr lang="en-US" dirty="0"/>
          </a:p>
        </p:txBody>
      </p:sp>
    </p:spTree>
    <p:extLst>
      <p:ext uri="{BB962C8B-B14F-4D97-AF65-F5344CB8AC3E}">
        <p14:creationId xmlns:p14="http://schemas.microsoft.com/office/powerpoint/2010/main" val="996749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dirty="0"/>
              <a:t>Who is responsible for helping to implement the Healthy Schools Act?</a:t>
            </a:r>
            <a:r>
              <a:rPr lang="en-US" altLang="en-US" baseline="0" dirty="0"/>
              <a:t> </a:t>
            </a:r>
            <a:r>
              <a:rPr lang="en-US" altLang="en-US" dirty="0"/>
              <a:t>The California Department of Pesticide Regulation (DPR) is responsible for helping schools and child care centers implement IPM practices.  </a:t>
            </a:r>
          </a:p>
          <a:p>
            <a:pPr eaLnBrk="1" hangingPunct="1">
              <a:spcBef>
                <a:spcPct val="0"/>
              </a:spcBef>
            </a:pPr>
            <a:endParaRPr lang="en-US" altLang="en-US" dirty="0"/>
          </a:p>
          <a:p>
            <a:pPr eaLnBrk="1" hangingPunct="1">
              <a:spcBef>
                <a:spcPct val="0"/>
              </a:spcBef>
            </a:pPr>
            <a:r>
              <a:rPr lang="en-US" altLang="en-US" dirty="0"/>
              <a:t>You may request information from the California DPR about starting an IPM program in an ECE facility by contacting The California Department of Pesticide Regulation’s Child Care IPM Program.  </a:t>
            </a:r>
            <a:r>
              <a:rPr lang="en-US" sz="1800" b="0" i="0" u="none" strike="noStrike" dirty="0">
                <a:solidFill>
                  <a:srgbClr val="000000"/>
                </a:solidFill>
                <a:effectLst/>
                <a:latin typeface="Calibri" panose="020F0502020204030204" pitchFamily="34" charset="0"/>
              </a:rPr>
              <a:t>Resources at</a:t>
            </a:r>
            <a:r>
              <a:rPr lang="en-US" sz="1800" b="0" i="0" u="sng" dirty="0">
                <a:solidFill>
                  <a:srgbClr val="000000"/>
                </a:solidFill>
                <a:effectLst/>
                <a:latin typeface="Calibri" panose="020F0502020204030204" pitchFamily="34" charset="0"/>
              </a:rPr>
              <a:t> https://www.cdpr.ca.gov/docs/schoolipm/</a:t>
            </a:r>
          </a:p>
          <a:p>
            <a:pPr eaLnBrk="1" hangingPunct="1">
              <a:spcBef>
                <a:spcPct val="0"/>
              </a:spcBef>
            </a:pPr>
            <a:endParaRPr lang="en-US" sz="1800" b="0" i="0" u="sng" dirty="0">
              <a:solidFill>
                <a:srgbClr val="000000"/>
              </a:solidFill>
              <a:effectLst/>
              <a:latin typeface="Calibri" panose="020F0502020204030204" pitchFamily="34" charset="0"/>
            </a:endParaRPr>
          </a:p>
          <a:p>
            <a:pPr eaLnBrk="1" hangingPunct="1">
              <a:spcBef>
                <a:spcPct val="0"/>
              </a:spcBef>
            </a:pPr>
            <a:r>
              <a:rPr lang="en-US" sz="1800" b="0" i="0" u="none" dirty="0">
                <a:solidFill>
                  <a:srgbClr val="000000"/>
                </a:solidFill>
                <a:effectLst/>
                <a:latin typeface="Calibri" panose="020F0502020204030204" pitchFamily="34" charset="0"/>
              </a:rPr>
              <a:t>Or email ccipmlist@cdpr.ca.gov with any questions.</a:t>
            </a:r>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12</a:t>
            </a:fld>
            <a:endParaRPr lang="en-US" dirty="0"/>
          </a:p>
        </p:txBody>
      </p:sp>
    </p:spTree>
    <p:extLst>
      <p:ext uri="{BB962C8B-B14F-4D97-AF65-F5344CB8AC3E}">
        <p14:creationId xmlns:p14="http://schemas.microsoft.com/office/powerpoint/2010/main" val="144483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aseline="0" dirty="0"/>
              <a:t>You may be familiar with these requirements (next 4 slides):</a:t>
            </a:r>
          </a:p>
          <a:p>
            <a:pPr eaLnBrk="1" hangingPunct="1">
              <a:spcBef>
                <a:spcPct val="0"/>
              </a:spcBef>
            </a:pPr>
            <a:r>
              <a:rPr lang="en-US" altLang="en-US" baseline="0" dirty="0"/>
              <a:t>1. </a:t>
            </a:r>
            <a:r>
              <a:rPr lang="en-US" altLang="en-US" b="1" baseline="0" dirty="0"/>
              <a:t>Identify</a:t>
            </a:r>
            <a:r>
              <a:rPr lang="en-US" altLang="en-US" baseline="0" dirty="0"/>
              <a:t> a person at the center to make sure the requirements are met, AKA the Integrated Pest Management Coordinator </a:t>
            </a:r>
          </a:p>
          <a:p>
            <a:r>
              <a:rPr lang="en-US" altLang="en-US" dirty="0"/>
              <a:t>2. </a:t>
            </a:r>
            <a:r>
              <a:rPr lang="en-US" b="0" dirty="0"/>
              <a:t>Develop an IPM </a:t>
            </a:r>
            <a:r>
              <a:rPr lang="en-US" b="1" dirty="0"/>
              <a:t>plan</a:t>
            </a:r>
          </a:p>
          <a:p>
            <a:pPr marL="628650" lvl="1" indent="-171450">
              <a:buFont typeface="Arial" panose="020B0604020202020204" pitchFamily="34" charset="0"/>
              <a:buChar char="•"/>
            </a:pPr>
            <a:r>
              <a:rPr lang="en-US" b="0" dirty="0"/>
              <a:t>Use the template provided by the Department of Pesticide Regulation (DPR);</a:t>
            </a:r>
            <a:r>
              <a:rPr lang="en-US" b="0" i="0" dirty="0">
                <a:solidFill>
                  <a:srgbClr val="000000"/>
                </a:solidFill>
                <a:effectLst/>
                <a:latin typeface="Calibri" panose="020F0502020204030204" pitchFamily="34" charset="0"/>
              </a:rPr>
              <a:t> or write your own that includes: name of IPM Coordinator, list of all pesticides expected to be applied even by PMPs, and the date when the plan will be revised.</a:t>
            </a:r>
            <a:endParaRPr lang="en-US" b="0" dirty="0"/>
          </a:p>
          <a:p>
            <a:pPr marL="628650" lvl="1" indent="-171450">
              <a:buFont typeface="Arial" panose="020B0604020202020204" pitchFamily="34" charset="0"/>
              <a:buChar char="•"/>
            </a:pPr>
            <a:r>
              <a:rPr lang="en-US" dirty="0"/>
              <a:t>Post the IPM plan on your program’s Web site; if you do not have a Web site send the IPM plan to all parents, guardians, and staff with the annual written notification</a:t>
            </a:r>
          </a:p>
          <a:p>
            <a:pPr marL="628650" lvl="1" indent="-171450">
              <a:buFont typeface="Arial" panose="020B0604020202020204" pitchFamily="34" charset="0"/>
              <a:buChar char="•"/>
            </a:pPr>
            <a:r>
              <a:rPr lang="en-US" dirty="0"/>
              <a:t>Post a paper copy of the plan in your center or school office</a:t>
            </a:r>
          </a:p>
          <a:p>
            <a:pPr eaLnBrk="1" hangingPunct="1">
              <a:spcBef>
                <a:spcPct val="0"/>
              </a:spcBef>
            </a:pPr>
            <a:endParaRPr lang="en-US" altLang="en-US" dirty="0"/>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13</a:t>
            </a:fld>
            <a:endParaRPr lang="en-US"/>
          </a:p>
        </p:txBody>
      </p:sp>
    </p:spTree>
    <p:extLst>
      <p:ext uri="{BB962C8B-B14F-4D97-AF65-F5344CB8AC3E}">
        <p14:creationId xmlns:p14="http://schemas.microsoft.com/office/powerpoint/2010/main" val="81560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Complete IPM training</a:t>
            </a:r>
            <a:r>
              <a:rPr lang="en-US" b="0" dirty="0"/>
              <a:t> </a:t>
            </a:r>
          </a:p>
          <a:p>
            <a:pPr marL="628650" lvl="1" indent="-171450">
              <a:buFont typeface="Arial" panose="020B0604020202020204" pitchFamily="34" charset="0"/>
              <a:buChar char="•"/>
            </a:pPr>
            <a:r>
              <a:rPr lang="en-US" b="0" dirty="0"/>
              <a:t>This training is required for the IPM coordinator and anyone who will apply pesticides (including </a:t>
            </a:r>
            <a:r>
              <a:rPr lang="en-US" b="0" dirty="0" err="1"/>
              <a:t>disinfectrodents</a:t>
            </a:r>
            <a:r>
              <a:rPr lang="en-US" b="0" dirty="0"/>
              <a:t>) at the child care program</a:t>
            </a:r>
          </a:p>
          <a:p>
            <a:pPr marL="628650" lvl="1" indent="-171450">
              <a:buFont typeface="Arial" panose="020B0604020202020204" pitchFamily="34" charset="0"/>
              <a:buChar char="•"/>
            </a:pPr>
            <a:r>
              <a:rPr lang="en-US" b="0" dirty="0"/>
              <a:t>Training must be repeated every year</a:t>
            </a:r>
            <a:endParaRPr lang="en-US" altLang="en-US" dirty="0"/>
          </a:p>
          <a:p>
            <a:pPr eaLnBrk="1" hangingPunct="1">
              <a:spcBef>
                <a:spcPct val="0"/>
              </a:spcBef>
            </a:pPr>
            <a:endParaRPr lang="en-US" alt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1" dirty="0"/>
              <a:t>Post signs</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dirty="0"/>
              <a:t>Notify parents and staff before pesticides are applied</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dirty="0">
                <a:latin typeface="Arial"/>
                <a:cs typeface="Arial"/>
              </a:rPr>
              <a:t>Post warning signs around each area where nonexempt pesticides will be applied (sprays, foggers, or uncontained pellets or powder) .</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dirty="0">
                <a:latin typeface="Arial"/>
                <a:cs typeface="Arial"/>
              </a:rPr>
              <a:t>These signs should be posted 24 hours before and stay in place 72 hours after pesticides are used. </a:t>
            </a:r>
            <a:endParaRPr lang="en-US" dirty="0">
              <a:latin typeface="Arial" panose="020B0604020202020204" pitchFamily="34" charset="0"/>
              <a:cs typeface="Arial" panose="020B0604020202020204" pitchFamily="34" charset="0"/>
            </a:endParaRP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14</a:t>
            </a:fld>
            <a:endParaRPr lang="en-US"/>
          </a:p>
        </p:txBody>
      </p:sp>
    </p:spTree>
    <p:extLst>
      <p:ext uri="{BB962C8B-B14F-4D97-AF65-F5344CB8AC3E}">
        <p14:creationId xmlns:p14="http://schemas.microsoft.com/office/powerpoint/2010/main" val="3468159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Notify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Every year, let everyone know in writing </a:t>
            </a:r>
            <a:r>
              <a:rPr lang="en-US" sz="1200" dirty="0">
                <a:latin typeface="Arial" panose="020B0604020202020204" pitchFamily="34" charset="0"/>
                <a:cs typeface="Arial" panose="020B0604020202020204" pitchFamily="34" charset="0"/>
              </a:rPr>
              <a:t>which pesticides are expected to be applied by center staff or pest management professionals in the upcoming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Record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Keep records </a:t>
            </a:r>
            <a:r>
              <a:rPr lang="en-US" sz="1800" dirty="0">
                <a:effectLst/>
                <a:latin typeface="Segoe UI" panose="020B0502040204020203" pitchFamily="34" charset="0"/>
              </a:rPr>
              <a:t>about nonexempt pesticides </a:t>
            </a:r>
            <a:r>
              <a:rPr lang="en-US" sz="1800" dirty="0">
                <a:latin typeface="Arial"/>
                <a:cs typeface="Arial"/>
              </a:rPr>
              <a:t>(sprays, foggers, or uncontained pellets or powder) </a:t>
            </a:r>
            <a:r>
              <a:rPr lang="en-US" sz="1800" dirty="0">
                <a:effectLst/>
                <a:latin typeface="Segoe UI" panose="020B0502040204020203" pitchFamily="34" charset="0"/>
              </a:rPr>
              <a:t>used by staff and contractors in the past 4 years</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15</a:t>
            </a:fld>
            <a:endParaRPr lang="en-US"/>
          </a:p>
        </p:txBody>
      </p:sp>
    </p:spTree>
    <p:extLst>
      <p:ext uri="{BB962C8B-B14F-4D97-AF65-F5344CB8AC3E}">
        <p14:creationId xmlns:p14="http://schemas.microsoft.com/office/powerpoint/2010/main" val="1721896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Register</a:t>
            </a:r>
          </a:p>
          <a:p>
            <a:pPr marL="628650" lvl="1" indent="-171450" eaLnBrk="1" hangingPunct="1">
              <a:spcBef>
                <a:spcPct val="0"/>
              </a:spcBef>
              <a:buFont typeface="Arial" panose="020B0604020202020204" pitchFamily="34" charset="0"/>
              <a:buChar char="•"/>
            </a:pPr>
            <a:r>
              <a:rPr lang="en-US" altLang="en-US" dirty="0"/>
              <a:t>Maintain a list of parents and staff who want to be told when non exempt pesticides (sprays, foggers, pellets or powder if uncontained) are going to be used</a:t>
            </a:r>
          </a:p>
          <a:p>
            <a:pPr marL="628650" lvl="1" indent="-171450" eaLnBrk="1" hangingPunct="1">
              <a:spcBef>
                <a:spcPct val="0"/>
              </a:spcBef>
              <a:buFont typeface="Arial" panose="020B0604020202020204" pitchFamily="34" charset="0"/>
              <a:buChar char="•"/>
            </a:pPr>
            <a:r>
              <a:rPr lang="en-US" altLang="en-US" dirty="0"/>
              <a:t>Notify everyone on the register </a:t>
            </a:r>
            <a:r>
              <a:rPr lang="en-US" altLang="en-US" b="1" dirty="0"/>
              <a:t>early</a:t>
            </a:r>
            <a:r>
              <a:rPr lang="en-US" altLang="en-US" dirty="0"/>
              <a:t>--at least 72 hours before they are used</a:t>
            </a:r>
          </a:p>
          <a:p>
            <a:pPr eaLnBrk="1" hangingPunct="1">
              <a:spcBef>
                <a:spcPct val="0"/>
              </a:spcBef>
            </a:pPr>
            <a:endParaRPr lang="en-US" altLang="en-US" dirty="0"/>
          </a:p>
          <a:p>
            <a:r>
              <a:rPr lang="en-US" altLang="en-US" dirty="0"/>
              <a:t>Make sure to </a:t>
            </a:r>
            <a:r>
              <a:rPr lang="en-US" altLang="en-US" b="1" dirty="0"/>
              <a:t>report</a:t>
            </a:r>
            <a:r>
              <a:rPr lang="en-US" altLang="en-US" dirty="0"/>
              <a:t> non exempt </a:t>
            </a:r>
            <a:r>
              <a:rPr lang="en-US" dirty="0">
                <a:latin typeface="Arial"/>
                <a:cs typeface="Arial"/>
              </a:rPr>
              <a:t>(sprays, foggers, or uncontained pellets or powder) </a:t>
            </a:r>
            <a:r>
              <a:rPr lang="en-US" altLang="en-US" dirty="0"/>
              <a:t>pesticide use each year. </a:t>
            </a:r>
            <a:endParaRPr lang="en-US" altLang="en-US" b="0" dirty="0"/>
          </a:p>
          <a:p>
            <a:pPr marL="628650" lvl="1" indent="-171450">
              <a:buFont typeface="Arial" panose="020B0604020202020204" pitchFamily="34" charset="0"/>
              <a:buChar char="•"/>
            </a:pPr>
            <a:r>
              <a:rPr lang="en-US" b="0" dirty="0"/>
              <a:t>send pesticide use reports for pesticide applications made by </a:t>
            </a:r>
            <a:r>
              <a:rPr lang="en-US" b="0" dirty="0" err="1"/>
              <a:t>schoolsite</a:t>
            </a:r>
            <a:r>
              <a:rPr lang="en-US" b="0" dirty="0"/>
              <a:t> employees to DPR annually or more frequently </a:t>
            </a:r>
          </a:p>
          <a:p>
            <a:pPr marL="628650" lvl="1" indent="-171450">
              <a:buFont typeface="Arial" panose="020B0604020202020204" pitchFamily="34" charset="0"/>
              <a:buChar char="•"/>
            </a:pPr>
            <a:r>
              <a:rPr lang="en-US" b="0" dirty="0"/>
              <a:t>DO NOT submit pesticide use reports for pesticides applied by contractors; they will submit their own reports to DPR</a:t>
            </a:r>
          </a:p>
          <a:p>
            <a:pPr marL="628650" lvl="1" indent="-171450">
              <a:buFont typeface="Arial" panose="020B0604020202020204" pitchFamily="34" charset="0"/>
              <a:buChar char="•"/>
            </a:pPr>
            <a:r>
              <a:rPr lang="en-US" dirty="0"/>
              <a:t>submit reports no later than January 30 for the previous year (for example, submit your 2023 reports no later than January 30, 2022) </a:t>
            </a:r>
          </a:p>
          <a:p>
            <a:pPr marL="628650" lvl="1" indent="-171450">
              <a:buFont typeface="Arial" panose="020B0604020202020204" pitchFamily="34" charset="0"/>
              <a:buChar char="•"/>
            </a:pPr>
            <a:r>
              <a:rPr lang="en-US" dirty="0"/>
              <a:t>use the DPR form HSA-118 (Pesticide Use Reporting For School And Child Care Employees) which is available on the DPR School IPM Web site https://www.cdpr.ca.gov/docs/schoolipm/ </a:t>
            </a:r>
            <a:endParaRPr lang="en-US" b="0" dirty="0"/>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16</a:t>
            </a:fld>
            <a:endParaRPr lang="en-US"/>
          </a:p>
        </p:txBody>
      </p:sp>
    </p:spTree>
    <p:extLst>
      <p:ext uri="{BB962C8B-B14F-4D97-AF65-F5344CB8AC3E}">
        <p14:creationId xmlns:p14="http://schemas.microsoft.com/office/powerpoint/2010/main" val="1111256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It’s important to be aware of everyone who might be using pesticides in your center.  They need to be informed of the Healthy Schools Act requirements.</a:t>
            </a:r>
          </a:p>
          <a:p>
            <a:pPr eaLnBrk="1" hangingPunct="1">
              <a:spcBef>
                <a:spcPct val="0"/>
              </a:spcBef>
            </a:pPr>
            <a:r>
              <a:rPr lang="en-US" altLang="en-US" dirty="0"/>
              <a:t>The Healthy Schools Act has very specific requirements for:</a:t>
            </a:r>
          </a:p>
          <a:p>
            <a:pPr marL="628650" lvl="1" indent="-171450" eaLnBrk="1" hangingPunct="1">
              <a:spcBef>
                <a:spcPct val="0"/>
              </a:spcBef>
              <a:buFont typeface="Arial" panose="020B0604020202020204" pitchFamily="34" charset="0"/>
              <a:buChar char="•"/>
            </a:pPr>
            <a:r>
              <a:rPr lang="en-US" altLang="en-US" dirty="0"/>
              <a:t>property owners—you may need to inform your landlord if you rent that they have responsibilities under the Healthy Schools Act.</a:t>
            </a:r>
          </a:p>
          <a:p>
            <a:pPr marL="628650" lvl="1" indent="-171450" eaLnBrk="1" hangingPunct="1">
              <a:spcBef>
                <a:spcPct val="0"/>
              </a:spcBef>
              <a:buFont typeface="Arial" panose="020B0604020202020204" pitchFamily="34" charset="0"/>
              <a:buChar char="•"/>
            </a:pPr>
            <a:r>
              <a:rPr lang="en-US" altLang="en-US" dirty="0"/>
              <a:t>pest management professionals—if you use a service you may need to inform them of the requirements of the Healthy Schools Act.</a:t>
            </a:r>
          </a:p>
          <a:p>
            <a:pPr marL="0" lvl="0" indent="0" eaLnBrk="1" hangingPunct="1">
              <a:spcBef>
                <a:spcPct val="0"/>
              </a:spcBef>
              <a:buFontTx/>
              <a:buNone/>
            </a:pPr>
            <a:r>
              <a:rPr lang="en-US" altLang="en-US" dirty="0"/>
              <a:t>Other people may be using pesticides in your center:</a:t>
            </a:r>
          </a:p>
          <a:p>
            <a:pPr marL="628650" lvl="1" indent="-171450" eaLnBrk="1" hangingPunct="1">
              <a:spcBef>
                <a:spcPct val="0"/>
              </a:spcBef>
              <a:buFont typeface="Arial" panose="020B0604020202020204" pitchFamily="34" charset="0"/>
              <a:buChar char="•"/>
            </a:pPr>
            <a:r>
              <a:rPr lang="en-US" altLang="en-US" dirty="0"/>
              <a:t>Custodians/janitorial</a:t>
            </a:r>
          </a:p>
          <a:p>
            <a:pPr marL="628650" lvl="1" indent="-171450" eaLnBrk="1" hangingPunct="1">
              <a:spcBef>
                <a:spcPct val="0"/>
              </a:spcBef>
              <a:buFont typeface="Arial" panose="020B0604020202020204" pitchFamily="34" charset="0"/>
              <a:buChar char="•"/>
            </a:pPr>
            <a:r>
              <a:rPr lang="en-US" altLang="en-US" dirty="0"/>
              <a:t>Any volunteers</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F6C6070-6DA9-442A-83AB-658E6F84D0C6}" type="slidenum">
              <a:rPr lang="en-US" altLang="en-US" smtClean="0"/>
              <a:pPr eaLnBrk="1" hangingPunct="1"/>
              <a:t>17</a:t>
            </a:fld>
            <a:endParaRPr lang="en-US" altLang="en-US"/>
          </a:p>
        </p:txBody>
      </p:sp>
    </p:spTree>
    <p:extLst>
      <p:ext uri="{BB962C8B-B14F-4D97-AF65-F5344CB8AC3E}">
        <p14:creationId xmlns:p14="http://schemas.microsoft.com/office/powerpoint/2010/main" val="3605991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pesticides are exempt from the Healthy Schools Act.  This means that parents and staff do not need to be notified when these pesticide products are used, and records do not have to be kept of their application.</a:t>
            </a:r>
          </a:p>
          <a:p>
            <a:endParaRPr lang="en-US" b="0" i="0" dirty="0">
              <a:solidFill>
                <a:srgbClr val="20212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Products that use pesticides in a bait, trap, or gel , are exempt.  That is because they are contained—so they can’t be inhaled or easily touched by 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Products that are used to kill germs (antimicrobials), such as sanitizers and disinfectants are also exempt.</a:t>
            </a:r>
            <a:endParaRPr lang="en-US" b="0" i="0" dirty="0">
              <a:solidFill>
                <a:srgbClr val="202124"/>
              </a:solidFill>
              <a:effectLst/>
              <a:latin typeface="Roboto" panose="02000000000000000000" pitchFamily="2" charset="0"/>
            </a:endParaRPr>
          </a:p>
          <a:p>
            <a:endParaRPr lang="en-US" b="0" i="0" dirty="0">
              <a:solidFill>
                <a:srgbClr val="202124"/>
              </a:solidFill>
              <a:effectLst/>
              <a:latin typeface="Roboto" panose="02000000000000000000" pitchFamily="2" charset="0"/>
            </a:endParaRPr>
          </a:p>
          <a:p>
            <a:r>
              <a:rPr lang="en-US" b="0" i="0" dirty="0">
                <a:solidFill>
                  <a:srgbClr val="202124"/>
                </a:solidFill>
                <a:effectLst/>
                <a:latin typeface="Roboto" panose="02000000000000000000" pitchFamily="2" charset="0"/>
              </a:rPr>
              <a:t>Certain pesticides that pose little to no risk to people or the environment are considered </a:t>
            </a:r>
            <a:r>
              <a:rPr lang="en-US" b="1" i="0" dirty="0">
                <a:solidFill>
                  <a:srgbClr val="202124"/>
                </a:solidFill>
                <a:effectLst/>
                <a:latin typeface="Roboto" panose="02000000000000000000" pitchFamily="2" charset="0"/>
              </a:rPr>
              <a:t>minimum risk pesticides </a:t>
            </a:r>
            <a:r>
              <a:rPr lang="en-US" b="0" i="0" dirty="0">
                <a:solidFill>
                  <a:srgbClr val="202124"/>
                </a:solidFill>
                <a:effectLst/>
                <a:latin typeface="Roboto" panose="02000000000000000000" pitchFamily="2" charset="0"/>
              </a:rPr>
              <a:t>under the Federal Insecticide, Fungicide, and Rodenticide Act (FIFRA). These pesticides are also known as FIFRA 25(b) products. </a:t>
            </a:r>
            <a:r>
              <a:rPr lang="en-US" dirty="0"/>
              <a:t>This may include products with minimum risk active ingredients such as: rosemary oil, cinnamon, peppermint, citronella</a:t>
            </a:r>
          </a:p>
          <a:p>
            <a:endParaRPr lang="en-US" dirty="0"/>
          </a:p>
          <a:p>
            <a:r>
              <a:rPr lang="en-US" dirty="0"/>
              <a:t>Full List of minimum risk pesticides: https://www.epa.gov/sites/default/files/2018-01/documents/minrisk-active-ingredients-tolerances-jan-2018.pdf </a:t>
            </a:r>
          </a:p>
          <a:p>
            <a:r>
              <a:rPr lang="en-US" dirty="0"/>
              <a:t>These are also exempt.</a:t>
            </a:r>
          </a:p>
          <a:p>
            <a:endParaRPr lang="en-US" dirty="0"/>
          </a:p>
          <a:p>
            <a:r>
              <a:rPr lang="en-US" dirty="0"/>
              <a:t>HOWEVER, if you apply any type</a:t>
            </a:r>
            <a:r>
              <a:rPr lang="en-US" baseline="0" dirty="0"/>
              <a:t> of pesticide, exempt or not, </a:t>
            </a:r>
            <a:r>
              <a:rPr lang="en-US" b="1" baseline="0" dirty="0"/>
              <a:t>you still have to take the IPM training.</a:t>
            </a:r>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18</a:t>
            </a:fld>
            <a:endParaRPr lang="en-US" dirty="0"/>
          </a:p>
        </p:txBody>
      </p:sp>
    </p:spTree>
    <p:extLst>
      <p:ext uri="{BB962C8B-B14F-4D97-AF65-F5344CB8AC3E}">
        <p14:creationId xmlns:p14="http://schemas.microsoft.com/office/powerpoint/2010/main" val="3046425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some pictures of pesticides that are exempt.  </a:t>
            </a:r>
          </a:p>
          <a:p>
            <a:endParaRPr lang="en-US" dirty="0"/>
          </a:p>
          <a:p>
            <a:r>
              <a:rPr lang="en-US" dirty="0"/>
              <a:t>--self-contained bait stations</a:t>
            </a:r>
          </a:p>
          <a:p>
            <a:r>
              <a:rPr lang="en-US" dirty="0"/>
              <a:t>--gels and pastes</a:t>
            </a:r>
          </a:p>
          <a:p>
            <a:r>
              <a:rPr lang="en-US" dirty="0"/>
              <a:t>--sanitizers and disinfectants</a:t>
            </a:r>
          </a:p>
          <a:p>
            <a:r>
              <a:rPr lang="en-US" dirty="0"/>
              <a:t>--FIFRA 25(b) minimum risk pesticides:</a:t>
            </a:r>
          </a:p>
          <a:p>
            <a:r>
              <a:rPr lang="en-US" dirty="0"/>
              <a:t>	Again, This includes products with minimum risk active ingredients such as: rosemary, cinnamon, peppermint, citronella</a:t>
            </a:r>
          </a:p>
          <a:p>
            <a:r>
              <a:rPr lang="en-US" dirty="0"/>
              <a:t>	List: https://www.epa.gov/sites/default/files/2018-01/documents/minrisk-active-ingredients-tolerances-jan-2018.pdf </a:t>
            </a:r>
          </a:p>
          <a:p>
            <a:endParaRPr lang="en-US" dirty="0"/>
          </a:p>
          <a:p>
            <a:r>
              <a:rPr lang="en-US" dirty="0"/>
              <a:t>If you use these you do not have to post notifications to parents or fill out reports.  You do have to still take the annual IPM/IGM training.</a:t>
            </a:r>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19</a:t>
            </a:fld>
            <a:endParaRPr lang="en-US" dirty="0"/>
          </a:p>
        </p:txBody>
      </p:sp>
    </p:spTree>
    <p:extLst>
      <p:ext uri="{BB962C8B-B14F-4D97-AF65-F5344CB8AC3E}">
        <p14:creationId xmlns:p14="http://schemas.microsoft.com/office/powerpoint/2010/main" val="4237044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eaLnBrk="1" hangingPunct="1">
              <a:spcBef>
                <a:spcPct val="0"/>
              </a:spcBef>
            </a:pPr>
            <a:r>
              <a:rPr lang="en-US" altLang="en-US" dirty="0"/>
              <a:t>This Integrated Pest Management (IPM) workshop was funded by the California Department of Pesticide Regulation (DPR) and originally developed by the University of California (UC), San Francisco School of Nursing’s California Childcare Health Program, in collaboration with the UC Berkeley Center for Environmental Research and Children’s Health, the UC Statewide IPM Program, and DPR. The contents of this document do not necessarily reflect the views and policies of DPR, nor does mention of trade names or commercial products constitute endorsement or recommendation for use. </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C470EE44-693A-4234-8A22-8BEA116CCD7A}" type="slidenum">
              <a:rPr lang="en-US" altLang="en-US" smtClean="0"/>
              <a:pPr eaLnBrk="1" hangingPunct="1"/>
              <a:t>2</a:t>
            </a:fld>
            <a:endParaRPr lang="en-US" altLang="en-US"/>
          </a:p>
        </p:txBody>
      </p:sp>
    </p:spTree>
    <p:extLst>
      <p:ext uri="{BB962C8B-B14F-4D97-AF65-F5344CB8AC3E}">
        <p14:creationId xmlns:p14="http://schemas.microsoft.com/office/powerpoint/2010/main" val="98553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t>IPM keeps pests out while reducing the use of pesticides</a:t>
            </a:r>
            <a:endParaRPr lang="en-US" altLang="en-US" dirty="0">
              <a:solidFill>
                <a:schemeClr val="tx2"/>
              </a:solidFill>
            </a:endParaRPr>
          </a:p>
          <a:p>
            <a:pPr eaLnBrk="1" hangingPunct="1">
              <a:spcBef>
                <a:spcPct val="0"/>
              </a:spcBef>
            </a:pPr>
            <a:r>
              <a:rPr lang="en-US" altLang="en-US" dirty="0">
                <a:solidFill>
                  <a:schemeClr val="tx2"/>
                </a:solidFill>
              </a:rPr>
              <a:t>I</a:t>
            </a:r>
            <a:r>
              <a:rPr lang="en-US" altLang="en-US" dirty="0"/>
              <a:t>ntegrated </a:t>
            </a:r>
            <a:r>
              <a:rPr lang="en-US" altLang="en-US" dirty="0">
                <a:solidFill>
                  <a:schemeClr val="tx2"/>
                </a:solidFill>
              </a:rPr>
              <a:t>P</a:t>
            </a:r>
            <a:r>
              <a:rPr lang="en-US" altLang="en-US" dirty="0"/>
              <a:t>est </a:t>
            </a:r>
            <a:r>
              <a:rPr lang="en-US" altLang="en-US" dirty="0">
                <a:solidFill>
                  <a:schemeClr val="tx2"/>
                </a:solidFill>
              </a:rPr>
              <a:t>M</a:t>
            </a:r>
            <a:r>
              <a:rPr lang="en-US" altLang="en-US" dirty="0"/>
              <a:t>anagement (IPM) is an approach to controlling pests in </a:t>
            </a:r>
            <a:r>
              <a:rPr lang="en-US" altLang="en-US" dirty="0">
                <a:solidFill>
                  <a:schemeClr val="tx2"/>
                </a:solidFill>
              </a:rPr>
              <a:t>safer, more effective, and longer-lasting ways. </a:t>
            </a:r>
          </a:p>
          <a:p>
            <a:pPr eaLnBrk="1" hangingPunct="1">
              <a:spcBef>
                <a:spcPct val="0"/>
              </a:spcBef>
            </a:pPr>
            <a:endParaRPr lang="en-US" altLang="en-US" dirty="0">
              <a:solidFill>
                <a:schemeClr val="tx2"/>
              </a:solidFill>
            </a:endParaRPr>
          </a:p>
          <a:p>
            <a:pPr marL="0" indent="0">
              <a:spcBef>
                <a:spcPts val="0"/>
              </a:spcBef>
              <a:spcAft>
                <a:spcPts val="600"/>
              </a:spcAft>
              <a:buClr>
                <a:schemeClr val="tx1"/>
              </a:buClr>
              <a:buNone/>
              <a:defRPr/>
            </a:pPr>
            <a:r>
              <a:rPr lang="en-US" sz="1200" b="1" dirty="0">
                <a:latin typeface="+mn-lt"/>
                <a:cs typeface="Estrangelo Edessa" pitchFamily="66"/>
              </a:rPr>
              <a:t>Manages pest problems </a:t>
            </a:r>
            <a:r>
              <a:rPr lang="en-US" sz="1200" dirty="0">
                <a:latin typeface="+mn-lt"/>
                <a:cs typeface="Estrangelo Edessa" pitchFamily="66"/>
              </a:rPr>
              <a:t>by</a:t>
            </a:r>
          </a:p>
          <a:p>
            <a:pPr marL="0" indent="-457200">
              <a:spcBef>
                <a:spcPts val="0"/>
              </a:spcBef>
              <a:spcAft>
                <a:spcPts val="600"/>
              </a:spcAft>
              <a:defRPr/>
            </a:pPr>
            <a:r>
              <a:rPr lang="en-US" sz="1200" dirty="0">
                <a:solidFill>
                  <a:srgbClr val="2B69B3"/>
                </a:solidFill>
                <a:latin typeface="+mn-lt"/>
                <a:cs typeface="Estrangelo Edessa" pitchFamily="66"/>
              </a:rPr>
              <a:t>Using non-chemical approaches.</a:t>
            </a:r>
          </a:p>
          <a:p>
            <a:pPr marL="0" indent="-457200">
              <a:spcBef>
                <a:spcPts val="0"/>
              </a:spcBef>
              <a:spcAft>
                <a:spcPts val="600"/>
              </a:spcAft>
              <a:defRPr/>
            </a:pPr>
            <a:r>
              <a:rPr lang="en-US" sz="1200" dirty="0">
                <a:solidFill>
                  <a:srgbClr val="2B69B3"/>
                </a:solidFill>
                <a:latin typeface="+mn-lt"/>
                <a:cs typeface="Estrangelo Edessa" pitchFamily="66"/>
              </a:rPr>
              <a:t>Using least-toxic pesticides</a:t>
            </a:r>
          </a:p>
          <a:p>
            <a:pPr eaLnBrk="1" hangingPunct="1">
              <a:spcBef>
                <a:spcPct val="0"/>
              </a:spcBef>
            </a:pPr>
            <a:endParaRPr lang="en-US" altLang="en-US" dirty="0">
              <a:solidFill>
                <a:schemeClr val="tx2"/>
              </a:solidFill>
            </a:endParaRPr>
          </a:p>
          <a:p>
            <a:pPr eaLnBrk="1" hangingPunct="1">
              <a:spcBef>
                <a:spcPct val="0"/>
              </a:spcBef>
            </a:pPr>
            <a:r>
              <a:rPr lang="en-US" altLang="en-US" dirty="0"/>
              <a:t>IPM works because combined approaches for pest management are more effective in the end than a single approach, like spraying pesticides.  </a:t>
            </a:r>
          </a:p>
          <a:p>
            <a:pPr eaLnBrk="1" hangingPunct="1">
              <a:spcBef>
                <a:spcPct val="0"/>
              </a:spcBef>
            </a:pPr>
            <a:endParaRPr lang="en-US" altLang="en-US" dirty="0"/>
          </a:p>
          <a:p>
            <a:pPr eaLnBrk="1" hangingPunct="1">
              <a:spcBef>
                <a:spcPct val="0"/>
              </a:spcBef>
            </a:pPr>
            <a:r>
              <a:rPr lang="en-US" altLang="en-US" dirty="0"/>
              <a:t>Less need for reporting, paperwork, </a:t>
            </a:r>
            <a:r>
              <a:rPr lang="en-US" altLang="en-US" dirty="0" err="1"/>
              <a:t>etc</a:t>
            </a:r>
            <a:r>
              <a:rPr lang="en-US" altLang="en-US" dirty="0"/>
              <a:t> required by Healthy Schools Act.</a:t>
            </a:r>
          </a:p>
          <a:p>
            <a:pPr eaLnBrk="1" hangingPunct="1">
              <a:spcBef>
                <a:spcPct val="0"/>
              </a:spcBef>
            </a:pPr>
            <a:endParaRPr lang="en-US" altLang="en-US" dirty="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1E73C89-9AC6-43EF-A478-FD5F7AF9CCC6}" type="slidenum">
              <a:rPr lang="en-US" altLang="en-US" smtClean="0">
                <a:latin typeface="Arial" pitchFamily="34" charset="0"/>
                <a:ea typeface="ヒラギノ角ゴ Pro W3"/>
                <a:cs typeface="ヒラギノ角ゴ Pro W3"/>
              </a:rPr>
              <a:pPr eaLnBrk="1" hangingPunct="1">
                <a:spcBef>
                  <a:spcPct val="0"/>
                </a:spcBef>
              </a:pPr>
              <a:t>20</a:t>
            </a:fld>
            <a:endParaRPr lang="en-US" altLang="en-US">
              <a:latin typeface="Arial" pitchFamily="34" charset="0"/>
              <a:ea typeface="ヒラギノ角ゴ Pro W3"/>
              <a:cs typeface="ヒラギノ角ゴ Pro W3"/>
            </a:endParaRPr>
          </a:p>
        </p:txBody>
      </p:sp>
    </p:spTree>
    <p:extLst>
      <p:ext uri="{BB962C8B-B14F-4D97-AF65-F5344CB8AC3E}">
        <p14:creationId xmlns:p14="http://schemas.microsoft.com/office/powerpoint/2010/main" val="3518281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altLang="en-US" dirty="0"/>
              <a:t>Prevent: </a:t>
            </a:r>
            <a:r>
              <a:rPr lang="en-US" dirty="0"/>
              <a:t>Keep pests out;</a:t>
            </a:r>
            <a:r>
              <a:rPr lang="en-US" baseline="0" dirty="0"/>
              <a:t> </a:t>
            </a:r>
            <a:r>
              <a:rPr lang="en-US" dirty="0"/>
              <a:t>Remove pests' food, water, and shelter</a:t>
            </a:r>
            <a:endParaRPr lang="en-US" altLang="en-US" dirty="0"/>
          </a:p>
          <a:p>
            <a:pPr lvl="0"/>
            <a:r>
              <a:rPr lang="en-US" altLang="en-US" dirty="0"/>
              <a:t>Inspect - </a:t>
            </a:r>
            <a:r>
              <a:rPr lang="en-US" dirty="0">
                <a:solidFill>
                  <a:schemeClr val="bg1"/>
                </a:solidFill>
              </a:rPr>
              <a:t>Look for signs of pests;</a:t>
            </a:r>
            <a:r>
              <a:rPr lang="en-US" baseline="0" dirty="0">
                <a:solidFill>
                  <a:schemeClr val="bg1"/>
                </a:solidFill>
              </a:rPr>
              <a:t> </a:t>
            </a:r>
            <a:r>
              <a:rPr lang="en-US" dirty="0">
                <a:solidFill>
                  <a:schemeClr val="bg1"/>
                </a:solidFill>
              </a:rPr>
              <a:t>Evidence,</a:t>
            </a:r>
            <a:r>
              <a:rPr lang="en-US" baseline="0" dirty="0">
                <a:solidFill>
                  <a:schemeClr val="bg1"/>
                </a:solidFill>
              </a:rPr>
              <a:t> </a:t>
            </a:r>
            <a:r>
              <a:rPr lang="en-US" dirty="0">
                <a:solidFill>
                  <a:schemeClr val="bg1"/>
                </a:solidFill>
              </a:rPr>
              <a:t>Damage,</a:t>
            </a:r>
            <a:r>
              <a:rPr lang="en-US" baseline="0" dirty="0">
                <a:solidFill>
                  <a:schemeClr val="bg1"/>
                </a:solidFill>
              </a:rPr>
              <a:t> </a:t>
            </a:r>
            <a:r>
              <a:rPr lang="en-US" dirty="0">
                <a:solidFill>
                  <a:schemeClr val="bg1"/>
                </a:solidFill>
              </a:rPr>
              <a:t>The pests themselves;</a:t>
            </a:r>
            <a:r>
              <a:rPr lang="en-US" baseline="0" dirty="0">
                <a:solidFill>
                  <a:schemeClr val="bg1"/>
                </a:solidFill>
              </a:rPr>
              <a:t> </a:t>
            </a:r>
            <a:r>
              <a:rPr lang="en-US" dirty="0"/>
              <a:t>Where </a:t>
            </a:r>
            <a:r>
              <a:rPr lang="en-US" dirty="0">
                <a:solidFill>
                  <a:schemeClr val="bg1"/>
                </a:solidFill>
              </a:rPr>
              <a:t>and how are they </a:t>
            </a:r>
            <a:r>
              <a:rPr lang="en-US" dirty="0"/>
              <a:t>coming in?</a:t>
            </a:r>
            <a:endParaRPr lang="en-US" altLang="en-US" dirty="0"/>
          </a:p>
          <a:p>
            <a:pPr lvl="0"/>
            <a:r>
              <a:rPr lang="en-US" altLang="en-US" dirty="0"/>
              <a:t>Identify Pests - </a:t>
            </a:r>
            <a:r>
              <a:rPr lang="en-US" dirty="0">
                <a:solidFill>
                  <a:schemeClr val="bg1"/>
                </a:solidFill>
              </a:rPr>
              <a:t>What kind of pests are you finding?</a:t>
            </a:r>
            <a:r>
              <a:rPr lang="en-US" baseline="0" dirty="0">
                <a:solidFill>
                  <a:schemeClr val="bg1"/>
                </a:solidFill>
              </a:rPr>
              <a:t> </a:t>
            </a:r>
            <a:r>
              <a:rPr lang="en-US" dirty="0">
                <a:solidFill>
                  <a:schemeClr val="bg1"/>
                </a:solidFill>
              </a:rPr>
              <a:t>Where do they live?</a:t>
            </a:r>
            <a:r>
              <a:rPr lang="en-US" baseline="0" dirty="0">
                <a:solidFill>
                  <a:schemeClr val="bg1"/>
                </a:solidFill>
              </a:rPr>
              <a:t> </a:t>
            </a:r>
            <a:r>
              <a:rPr lang="en-US" dirty="0"/>
              <a:t>What do they eat?</a:t>
            </a:r>
            <a:r>
              <a:rPr lang="en-US" baseline="0" dirty="0"/>
              <a:t> </a:t>
            </a:r>
            <a:r>
              <a:rPr lang="en-US" dirty="0"/>
              <a:t>What is their life cycle?</a:t>
            </a:r>
            <a:endParaRPr lang="en-US" altLang="en-US" dirty="0"/>
          </a:p>
          <a:p>
            <a:pPr lvl="0"/>
            <a:r>
              <a:rPr lang="en-US" altLang="en-US" dirty="0"/>
              <a:t>Monitor - </a:t>
            </a:r>
            <a:r>
              <a:rPr lang="en-US" dirty="0">
                <a:solidFill>
                  <a:schemeClr val="bg1"/>
                </a:solidFill>
              </a:rPr>
              <a:t>Continue inspecting and evaluating;</a:t>
            </a:r>
            <a:r>
              <a:rPr lang="en-US" baseline="0" dirty="0">
                <a:solidFill>
                  <a:schemeClr val="bg1"/>
                </a:solidFill>
              </a:rPr>
              <a:t> </a:t>
            </a:r>
            <a:r>
              <a:rPr lang="en-US" dirty="0"/>
              <a:t>Use the IPM Checklist</a:t>
            </a:r>
            <a:endParaRPr lang="en-US" altLang="en-US" dirty="0"/>
          </a:p>
          <a:p>
            <a:pPr lvl="0"/>
            <a:r>
              <a:rPr lang="en-US" altLang="en-US" dirty="0"/>
              <a:t>Manage - Manage existing pest problems: </a:t>
            </a:r>
            <a:r>
              <a:rPr lang="en-US" dirty="0"/>
              <a:t>Clean thoroughly ;</a:t>
            </a:r>
            <a:r>
              <a:rPr lang="en-US" baseline="0" dirty="0"/>
              <a:t> </a:t>
            </a:r>
            <a:r>
              <a:rPr lang="en-US" dirty="0"/>
              <a:t>Vacuum </a:t>
            </a:r>
            <a:r>
              <a:rPr lang="en-US" dirty="0">
                <a:solidFill>
                  <a:schemeClr val="bg1"/>
                </a:solidFill>
              </a:rPr>
              <a:t>and </a:t>
            </a:r>
            <a:r>
              <a:rPr lang="en-US" dirty="0"/>
              <a:t>trap;</a:t>
            </a:r>
            <a:r>
              <a:rPr lang="en-US" baseline="0" dirty="0"/>
              <a:t> </a:t>
            </a:r>
            <a:r>
              <a:rPr lang="en-US" b="0" dirty="0">
                <a:solidFill>
                  <a:schemeClr val="bg1"/>
                </a:solidFill>
              </a:rPr>
              <a:t>If pesticide use is necessary, use</a:t>
            </a:r>
            <a:r>
              <a:rPr lang="en-US" dirty="0">
                <a:solidFill>
                  <a:schemeClr val="bg1"/>
                </a:solidFill>
              </a:rPr>
              <a:t> baits and gels, not</a:t>
            </a:r>
            <a:r>
              <a:rPr lang="en-US" dirty="0"/>
              <a:t> sprays</a:t>
            </a:r>
          </a:p>
          <a:p>
            <a:pPr eaLnBrk="1" hangingPunct="1">
              <a:spcBef>
                <a:spcPct val="0"/>
              </a:spcBef>
            </a:pPr>
            <a:endParaRPr lang="en-US" altLang="en-US" dirty="0"/>
          </a:p>
          <a:p>
            <a:pPr eaLnBrk="1" hangingPunct="1">
              <a:spcBef>
                <a:spcPct val="0"/>
              </a:spcBef>
            </a:pPr>
            <a:r>
              <a:rPr lang="en-US" altLang="en-US" dirty="0"/>
              <a:t>Out of all of the strategies, prevention is the key to IPM.  In practice, many of the strategies we describe in these categories are used in more than one category of IPM. For example, keeping rodents out of your building is an important prevention strategy, but it is also a strategy used when managing a rodent infestation.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3001609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22</a:t>
            </a:fld>
            <a:endParaRPr lang="en-US"/>
          </a:p>
        </p:txBody>
      </p:sp>
    </p:spTree>
    <p:extLst>
      <p:ext uri="{BB962C8B-B14F-4D97-AF65-F5344CB8AC3E}">
        <p14:creationId xmlns:p14="http://schemas.microsoft.com/office/powerpoint/2010/main" val="1652896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go through the steps of the IPM Cycle specifically talking about rodents.</a:t>
            </a:r>
          </a:p>
          <a:p>
            <a:endParaRPr lang="en-US" dirty="0"/>
          </a:p>
          <a:p>
            <a:r>
              <a:rPr lang="en-US" dirty="0"/>
              <a:t>Step 1: Prevention—best way to prevent rodents is to keep them from coming in to your building.</a:t>
            </a:r>
          </a:p>
        </p:txBody>
      </p:sp>
      <p:sp>
        <p:nvSpPr>
          <p:cNvPr id="4" name="Slide Number Placeholder 3"/>
          <p:cNvSpPr>
            <a:spLocks noGrp="1"/>
          </p:cNvSpPr>
          <p:nvPr>
            <p:ph type="sldNum" sz="quarter" idx="5"/>
          </p:nvPr>
        </p:nvSpPr>
        <p:spPr/>
        <p:txBody>
          <a:bodyPr/>
          <a:lstStyle/>
          <a:p>
            <a:fld id="{8E05F3B6-3F50-42C0-B15E-F1698C309863}" type="slidenum">
              <a:rPr lang="en-US" smtClean="0"/>
              <a:t>23</a:t>
            </a:fld>
            <a:endParaRPr lang="en-US"/>
          </a:p>
        </p:txBody>
      </p:sp>
    </p:spTree>
    <p:extLst>
      <p:ext uri="{BB962C8B-B14F-4D97-AF65-F5344CB8AC3E}">
        <p14:creationId xmlns:p14="http://schemas.microsoft.com/office/powerpoint/2010/main" val="3733456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stainless steel scouring pads, sheet metal, or wire mesh to plug holes or gaps.  Rodents will chew through plastic sheeting, wood, caulking, rubber, and other materials.</a:t>
            </a:r>
          </a:p>
          <a:p>
            <a:endParaRPr lang="en-US" dirty="0"/>
          </a:p>
          <a:p>
            <a:r>
              <a:rPr lang="en-US" dirty="0"/>
              <a:t>Roof rats can cross from trees and shrubs to the roof of the building.  Keep trees, bushes, and vines pruned so that they are at lest 2 feet away from the building.</a:t>
            </a:r>
          </a:p>
        </p:txBody>
      </p:sp>
      <p:sp>
        <p:nvSpPr>
          <p:cNvPr id="4" name="Slide Number Placeholder 3"/>
          <p:cNvSpPr>
            <a:spLocks noGrp="1"/>
          </p:cNvSpPr>
          <p:nvPr>
            <p:ph type="sldNum" sz="quarter" idx="5"/>
          </p:nvPr>
        </p:nvSpPr>
        <p:spPr/>
        <p:txBody>
          <a:bodyPr/>
          <a:lstStyle/>
          <a:p>
            <a:fld id="{8E05F3B6-3F50-42C0-B15E-F1698C309863}" type="slidenum">
              <a:rPr lang="en-US" smtClean="0"/>
              <a:t>24</a:t>
            </a:fld>
            <a:endParaRPr lang="en-US"/>
          </a:p>
        </p:txBody>
      </p:sp>
    </p:spTree>
    <p:extLst>
      <p:ext uri="{BB962C8B-B14F-4D97-AF65-F5344CB8AC3E}">
        <p14:creationId xmlns:p14="http://schemas.microsoft.com/office/powerpoint/2010/main" val="1634086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also want to discourage rodents from sheltering and finding food inside your building.</a:t>
            </a:r>
          </a:p>
        </p:txBody>
      </p:sp>
      <p:sp>
        <p:nvSpPr>
          <p:cNvPr id="4" name="Slide Number Placeholder 3"/>
          <p:cNvSpPr>
            <a:spLocks noGrp="1"/>
          </p:cNvSpPr>
          <p:nvPr>
            <p:ph type="sldNum" sz="quarter" idx="5"/>
          </p:nvPr>
        </p:nvSpPr>
        <p:spPr/>
        <p:txBody>
          <a:bodyPr/>
          <a:lstStyle/>
          <a:p>
            <a:fld id="{8E05F3B6-3F50-42C0-B15E-F1698C309863}" type="slidenum">
              <a:rPr lang="en-US" smtClean="0"/>
              <a:t>25</a:t>
            </a:fld>
            <a:endParaRPr lang="en-US"/>
          </a:p>
        </p:txBody>
      </p:sp>
    </p:spTree>
    <p:extLst>
      <p:ext uri="{BB962C8B-B14F-4D97-AF65-F5344CB8AC3E}">
        <p14:creationId xmlns:p14="http://schemas.microsoft.com/office/powerpoint/2010/main" val="1867351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26</a:t>
            </a:fld>
            <a:endParaRPr lang="en-US"/>
          </a:p>
        </p:txBody>
      </p:sp>
    </p:spTree>
    <p:extLst>
      <p:ext uri="{BB962C8B-B14F-4D97-AF65-F5344CB8AC3E}">
        <p14:creationId xmlns:p14="http://schemas.microsoft.com/office/powerpoint/2010/main" val="3704021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Most common types seen indoors in California: </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House mouse: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Norway rat: Large and stocky, mostly gray.  Tail is shorter than its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Roof rat: Smaller than a Norway rat, sleeker and gray to white.  Tail is almost as long as its body.</a:t>
            </a:r>
            <a:br>
              <a:rPr lang="en-US" sz="1800" dirty="0">
                <a:effectLst/>
                <a:latin typeface="Segoe UI" panose="020B0502040204020203" pitchFamily="34" charset="0"/>
              </a:rPr>
            </a:b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These photos are from the University of California Statewide Integrated Pest Management Program.</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27</a:t>
            </a:fld>
            <a:endParaRPr lang="en-US"/>
          </a:p>
        </p:txBody>
      </p:sp>
    </p:spTree>
    <p:extLst>
      <p:ext uri="{BB962C8B-B14F-4D97-AF65-F5344CB8AC3E}">
        <p14:creationId xmlns:p14="http://schemas.microsoft.com/office/powerpoint/2010/main" val="609347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28</a:t>
            </a:fld>
            <a:endParaRPr lang="en-US"/>
          </a:p>
        </p:txBody>
      </p:sp>
    </p:spTree>
    <p:extLst>
      <p:ext uri="{BB962C8B-B14F-4D97-AF65-F5344CB8AC3E}">
        <p14:creationId xmlns:p14="http://schemas.microsoft.com/office/powerpoint/2010/main" val="2171968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29</a:t>
            </a:fld>
            <a:endParaRPr lang="en-US"/>
          </a:p>
        </p:txBody>
      </p:sp>
    </p:spTree>
    <p:extLst>
      <p:ext uri="{BB962C8B-B14F-4D97-AF65-F5344CB8AC3E}">
        <p14:creationId xmlns:p14="http://schemas.microsoft.com/office/powerpoint/2010/main" val="1999223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70FCB04F-79DD-4EA9-B859-05EAE2973F6E}" type="slidenum">
              <a:rPr lang="en-US" smtClean="0"/>
              <a:pPr>
                <a:defRPr/>
              </a:pPr>
              <a:t>3</a:t>
            </a:fld>
            <a:endParaRPr lang="en-US" dirty="0"/>
          </a:p>
        </p:txBody>
      </p:sp>
    </p:spTree>
    <p:extLst>
      <p:ext uri="{BB962C8B-B14F-4D97-AF65-F5344CB8AC3E}">
        <p14:creationId xmlns:p14="http://schemas.microsoft.com/office/powerpoint/2010/main" val="2029115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30</a:t>
            </a:fld>
            <a:endParaRPr lang="en-US"/>
          </a:p>
        </p:txBody>
      </p:sp>
    </p:spTree>
    <p:extLst>
      <p:ext uri="{BB962C8B-B14F-4D97-AF65-F5344CB8AC3E}">
        <p14:creationId xmlns:p14="http://schemas.microsoft.com/office/powerpoint/2010/main" val="2469176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Here is another comparison chart, from the California Department of Pesticide Regulation’s Integrated Pest Management Trapping Commensal Rodents handout https://www.cdpr.ca.gov/docs/schoolipm/school_ipm_law/trapping_commensal_rodents.pdf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The droppings are usually easier to see than the rodents themselves, and you can use them for identification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FYI: “Commensal” </a:t>
            </a:r>
            <a:r>
              <a:rPr lang="en-US" sz="2800" b="0" i="0" dirty="0">
                <a:solidFill>
                  <a:srgbClr val="333333"/>
                </a:solidFill>
                <a:effectLst/>
                <a:latin typeface="Segoe UI" panose="020B0502040204020203" pitchFamily="34" charset="0"/>
              </a:rPr>
              <a:t>is used to describe rodents that are generally found living in close associations with humans and very often dependent upon human habitat for food, water, shelter and space</a:t>
            </a: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8E05F3B6-3F50-42C0-B15E-F1698C309863}" type="slidenum">
              <a:rPr lang="en-US" smtClean="0"/>
              <a:t>31</a:t>
            </a:fld>
            <a:endParaRPr lang="en-US"/>
          </a:p>
        </p:txBody>
      </p:sp>
    </p:spTree>
    <p:extLst>
      <p:ext uri="{BB962C8B-B14F-4D97-AF65-F5344CB8AC3E}">
        <p14:creationId xmlns:p14="http://schemas.microsoft.com/office/powerpoint/2010/main" val="576195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very careful when cleaning up droppings or urine left by rodents.  Wear gloves.  To avoid inhaling the residue from the droppings, use a disinfectant spray to wet the droppings before you wipe them up and throw them away.  Then disinfect the area where you found them.  </a:t>
            </a:r>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33</a:t>
            </a:fld>
            <a:endParaRPr lang="en-US"/>
          </a:p>
        </p:txBody>
      </p:sp>
    </p:spTree>
    <p:extLst>
      <p:ext uri="{BB962C8B-B14F-4D97-AF65-F5344CB8AC3E}">
        <p14:creationId xmlns:p14="http://schemas.microsoft.com/office/powerpoint/2010/main" val="2009904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Rodents can get in to your garbage and recycling bins outside.  Make sure the lids fit tightly and do not pile garbage up next to the cans.</a:t>
            </a:r>
          </a:p>
          <a:p>
            <a:endParaRPr lang="en-US" dirty="0"/>
          </a:p>
          <a:p>
            <a:r>
              <a:rPr lang="en-US" dirty="0"/>
              <a:t>Keep your cans on a hard surface like concrete.</a:t>
            </a:r>
          </a:p>
        </p:txBody>
      </p:sp>
      <p:sp>
        <p:nvSpPr>
          <p:cNvPr id="4" name="Slide Number Placeholder 3"/>
          <p:cNvSpPr>
            <a:spLocks noGrp="1"/>
          </p:cNvSpPr>
          <p:nvPr>
            <p:ph type="sldNum" sz="quarter" idx="5"/>
          </p:nvPr>
        </p:nvSpPr>
        <p:spPr/>
        <p:txBody>
          <a:bodyPr/>
          <a:lstStyle/>
          <a:p>
            <a:fld id="{8E05F3B6-3F50-42C0-B15E-F1698C309863}" type="slidenum">
              <a:rPr lang="en-US" smtClean="0"/>
              <a:t>34</a:t>
            </a:fld>
            <a:endParaRPr lang="en-US"/>
          </a:p>
        </p:txBody>
      </p:sp>
    </p:spTree>
    <p:extLst>
      <p:ext uri="{BB962C8B-B14F-4D97-AF65-F5344CB8AC3E}">
        <p14:creationId xmlns:p14="http://schemas.microsoft.com/office/powerpoint/2010/main" val="3660700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use tamper-proof bait boxes for your traps.  That way, children can not be hurt by the trap.</a:t>
            </a:r>
          </a:p>
          <a:p>
            <a:endParaRPr lang="en-US" dirty="0"/>
          </a:p>
          <a:p>
            <a:r>
              <a:rPr lang="en-US" dirty="0"/>
              <a:t>For roof rats, place traps off the ground where rats might be coming down to find food (in the rafters, on top of shelves, etc.).</a:t>
            </a:r>
          </a:p>
          <a:p>
            <a:endParaRPr lang="en-US" dirty="0"/>
          </a:p>
          <a:p>
            <a:r>
              <a:rPr lang="en-US" dirty="0"/>
              <a:t>For Norway rats, place traps close to walls, in dark corners, and wherever you have seen droppings.  Place them perpendicular with the trigger end touching the wall.</a:t>
            </a:r>
          </a:p>
        </p:txBody>
      </p:sp>
      <p:sp>
        <p:nvSpPr>
          <p:cNvPr id="4" name="Slide Number Placeholder 3"/>
          <p:cNvSpPr>
            <a:spLocks noGrp="1"/>
          </p:cNvSpPr>
          <p:nvPr>
            <p:ph type="sldNum" sz="quarter" idx="5"/>
          </p:nvPr>
        </p:nvSpPr>
        <p:spPr/>
        <p:txBody>
          <a:bodyPr/>
          <a:lstStyle/>
          <a:p>
            <a:fld id="{8E05F3B6-3F50-42C0-B15E-F1698C309863}" type="slidenum">
              <a:rPr lang="en-US" smtClean="0"/>
              <a:t>35</a:t>
            </a:fld>
            <a:endParaRPr lang="en-US"/>
          </a:p>
        </p:txBody>
      </p:sp>
    </p:spTree>
    <p:extLst>
      <p:ext uri="{BB962C8B-B14F-4D97-AF65-F5344CB8AC3E}">
        <p14:creationId xmlns:p14="http://schemas.microsoft.com/office/powerpoint/2010/main" val="2385494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rat will avoid an unfamiliar object.  Pre-baiting the traps lets the rat get used to the trap before you set it.</a:t>
            </a:r>
          </a:p>
          <a:p>
            <a:endParaRPr lang="en-US" dirty="0"/>
          </a:p>
          <a:p>
            <a:r>
              <a:rPr lang="en-US" dirty="0"/>
              <a:t>Set up multiple traps along the bottom of a wall—this makes it more likely a rat will find a trap and spring it.</a:t>
            </a:r>
          </a:p>
        </p:txBody>
      </p:sp>
      <p:sp>
        <p:nvSpPr>
          <p:cNvPr id="4" name="Slide Number Placeholder 3"/>
          <p:cNvSpPr>
            <a:spLocks noGrp="1"/>
          </p:cNvSpPr>
          <p:nvPr>
            <p:ph type="sldNum" sz="quarter" idx="5"/>
          </p:nvPr>
        </p:nvSpPr>
        <p:spPr/>
        <p:txBody>
          <a:bodyPr/>
          <a:lstStyle/>
          <a:p>
            <a:fld id="{8E05F3B6-3F50-42C0-B15E-F1698C309863}" type="slidenum">
              <a:rPr lang="en-US" smtClean="0"/>
              <a:t>36</a:t>
            </a:fld>
            <a:endParaRPr lang="en-US"/>
          </a:p>
        </p:txBody>
      </p:sp>
    </p:spTree>
    <p:extLst>
      <p:ext uri="{BB962C8B-B14F-4D97-AF65-F5344CB8AC3E}">
        <p14:creationId xmlns:p14="http://schemas.microsoft.com/office/powerpoint/2010/main" val="426275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Traps can use a spring snap or electric current to catch rodents.  Traps are less expensive than poison because you can reuse them.  You do not have to buy special bait, just use nuts, dried fruit, bacon, or pet food.  </a:t>
            </a:r>
          </a:p>
          <a:p>
            <a:endParaRPr lang="en-US" dirty="0"/>
          </a:p>
          <a:p>
            <a:r>
              <a:rPr lang="en-US" dirty="0"/>
              <a:t>Outdoor predators like birds of prey can keep your rodent population down so there are fewer in the area.</a:t>
            </a:r>
          </a:p>
          <a:p>
            <a:endParaRPr lang="en-US" dirty="0"/>
          </a:p>
          <a:p>
            <a:r>
              <a:rPr lang="en-US" dirty="0"/>
              <a:t>If it is easy for rodents to get inside your building and find food/shelter/water there, then even if you kill some, more will come in and settle.  In the long run, it’s better to focus on making your building difficult for rodents to enter and unattractive for nesting.</a:t>
            </a:r>
          </a:p>
        </p:txBody>
      </p:sp>
      <p:sp>
        <p:nvSpPr>
          <p:cNvPr id="4" name="Slide Number Placeholder 3"/>
          <p:cNvSpPr>
            <a:spLocks noGrp="1"/>
          </p:cNvSpPr>
          <p:nvPr>
            <p:ph type="sldNum" sz="quarter" idx="5"/>
          </p:nvPr>
        </p:nvSpPr>
        <p:spPr/>
        <p:txBody>
          <a:bodyPr/>
          <a:lstStyle/>
          <a:p>
            <a:fld id="{8E05F3B6-3F50-42C0-B15E-F1698C309863}" type="slidenum">
              <a:rPr lang="en-US" smtClean="0"/>
              <a:t>37</a:t>
            </a:fld>
            <a:endParaRPr lang="en-US"/>
          </a:p>
        </p:txBody>
      </p:sp>
    </p:spTree>
    <p:extLst>
      <p:ext uri="{BB962C8B-B14F-4D97-AF65-F5344CB8AC3E}">
        <p14:creationId xmlns:p14="http://schemas.microsoft.com/office/powerpoint/2010/main" val="32173497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see signs that rodents have been in your outdoor trash bins, be sure to take action.  You do not want your garbage to become a source of food and shelter.</a:t>
            </a:r>
          </a:p>
          <a:p>
            <a:endParaRPr lang="en-US" dirty="0"/>
          </a:p>
          <a:p>
            <a:r>
              <a:rPr lang="en-US" dirty="0"/>
              <a:t>If you see signs that rodents have been sheltering around your building, be sure to remove the items they were using as shelter, such as cardboard boxes or piles of equipment.</a:t>
            </a:r>
          </a:p>
        </p:txBody>
      </p:sp>
      <p:sp>
        <p:nvSpPr>
          <p:cNvPr id="4" name="Slide Number Placeholder 3"/>
          <p:cNvSpPr>
            <a:spLocks noGrp="1"/>
          </p:cNvSpPr>
          <p:nvPr>
            <p:ph type="sldNum" sz="quarter" idx="5"/>
          </p:nvPr>
        </p:nvSpPr>
        <p:spPr/>
        <p:txBody>
          <a:bodyPr/>
          <a:lstStyle/>
          <a:p>
            <a:fld id="{8E05F3B6-3F50-42C0-B15E-F1698C309863}" type="slidenum">
              <a:rPr lang="en-US" smtClean="0"/>
              <a:t>38</a:t>
            </a:fld>
            <a:endParaRPr lang="en-US"/>
          </a:p>
        </p:txBody>
      </p:sp>
    </p:spTree>
    <p:extLst>
      <p:ext uri="{BB962C8B-B14F-4D97-AF65-F5344CB8AC3E}">
        <p14:creationId xmlns:p14="http://schemas.microsoft.com/office/powerpoint/2010/main" val="3791476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Possible costs of IPM:</a:t>
            </a:r>
          </a:p>
          <a:p>
            <a:pPr marL="171450" indent="-171450" eaLnBrk="1" hangingPunct="1">
              <a:spcBef>
                <a:spcPct val="0"/>
              </a:spcBef>
              <a:buFont typeface="Arial" panose="020B0604020202020204" pitchFamily="34" charset="0"/>
              <a:buChar char="•"/>
            </a:pPr>
            <a:r>
              <a:rPr lang="en-US" dirty="0"/>
              <a:t>Money cost of materials</a:t>
            </a:r>
          </a:p>
          <a:p>
            <a:pPr marL="171450" indent="-171450" eaLnBrk="1" hangingPunct="1">
              <a:spcBef>
                <a:spcPct val="0"/>
              </a:spcBef>
              <a:buFont typeface="Arial" panose="020B0604020202020204" pitchFamily="34" charset="0"/>
              <a:buChar char="•"/>
            </a:pPr>
            <a:r>
              <a:rPr lang="en-US" dirty="0"/>
              <a:t>Time cost of implementing IPM</a:t>
            </a:r>
          </a:p>
          <a:p>
            <a:pPr marL="171450" indent="-171450" eaLnBrk="1" hangingPunct="1">
              <a:spcBef>
                <a:spcPct val="0"/>
              </a:spcBef>
              <a:buFont typeface="Arial" panose="020B0604020202020204" pitchFamily="34" charset="0"/>
              <a:buChar char="•"/>
            </a:pPr>
            <a:r>
              <a:rPr lang="en-US" dirty="0"/>
              <a:t>HSA training every year if using exempt pesticides</a:t>
            </a:r>
          </a:p>
          <a:p>
            <a:pPr marL="171450" indent="-171450" eaLnBrk="1" hangingPunct="1">
              <a:spcBef>
                <a:spcPct val="0"/>
              </a:spcBef>
              <a:buFont typeface="Arial" panose="020B0604020202020204" pitchFamily="34" charset="0"/>
              <a:buChar char="•"/>
            </a:pPr>
            <a:endParaRPr lang="en-US" dirty="0"/>
          </a:p>
          <a:p>
            <a:pPr marL="0" indent="0" eaLnBrk="1" hangingPunct="1">
              <a:spcBef>
                <a:spcPct val="0"/>
              </a:spcBef>
              <a:buFontTx/>
              <a:buNone/>
            </a:pPr>
            <a:r>
              <a:rPr lang="en-US" dirty="0"/>
              <a:t>Possible costs of conventional methods:</a:t>
            </a:r>
          </a:p>
          <a:p>
            <a:pPr marL="171450" indent="-171450" eaLnBrk="1" hangingPunct="1">
              <a:spcBef>
                <a:spcPct val="0"/>
              </a:spcBef>
              <a:buFont typeface="Arial" panose="020B0604020202020204" pitchFamily="34" charset="0"/>
              <a:buChar char="•"/>
            </a:pPr>
            <a:r>
              <a:rPr lang="en-US" dirty="0"/>
              <a:t>Exposing staff, children to harmful chemicals</a:t>
            </a:r>
          </a:p>
          <a:p>
            <a:pPr marL="171450" indent="-171450" eaLnBrk="1" hangingPunct="1">
              <a:spcBef>
                <a:spcPct val="0"/>
              </a:spcBef>
              <a:buFont typeface="Arial" panose="020B0604020202020204" pitchFamily="34" charset="0"/>
              <a:buChar char="•"/>
            </a:pPr>
            <a:r>
              <a:rPr lang="en-US" dirty="0"/>
              <a:t>Money cost of materials</a:t>
            </a:r>
          </a:p>
          <a:p>
            <a:pPr marL="171450" indent="-171450" eaLnBrk="1" hangingPunct="1">
              <a:spcBef>
                <a:spcPct val="0"/>
              </a:spcBef>
              <a:buFont typeface="Arial" panose="020B0604020202020204" pitchFamily="34" charset="0"/>
              <a:buChar char="•"/>
            </a:pPr>
            <a:r>
              <a:rPr lang="en-US" dirty="0"/>
              <a:t>Time cost of posting signs, filling out and sending in pesticide use reports to follow HSA law</a:t>
            </a:r>
          </a:p>
          <a:p>
            <a:pPr marL="171450" indent="-171450" eaLnBrk="1" hangingPunct="1">
              <a:spcBef>
                <a:spcPct val="0"/>
              </a:spcBef>
              <a:buFont typeface="Arial" panose="020B0604020202020204" pitchFamily="34" charset="0"/>
              <a:buChar char="•"/>
            </a:pPr>
            <a:r>
              <a:rPr lang="en-US" dirty="0"/>
              <a:t>HSA training every year</a:t>
            </a:r>
          </a:p>
          <a:p>
            <a:pPr marL="171450" indent="-171450" eaLnBrk="1" hangingPunct="1">
              <a:spcBef>
                <a:spcPct val="0"/>
              </a:spcBef>
              <a:buFont typeface="Arial" panose="020B0604020202020204" pitchFamily="34" charset="0"/>
              <a:buChar char="•"/>
            </a:pPr>
            <a:endParaRPr lang="en-US" dirty="0"/>
          </a:p>
          <a:p>
            <a:pPr marL="0" indent="0" eaLnBrk="1" hangingPunct="1">
              <a:spcBef>
                <a:spcPct val="0"/>
              </a:spcBef>
              <a:buFont typeface="Arial" panose="020B0604020202020204" pitchFamily="34" charset="0"/>
              <a:buNone/>
            </a:pPr>
            <a:r>
              <a:rPr lang="en-US" dirty="0"/>
              <a:t>Benefits of IPM:</a:t>
            </a:r>
          </a:p>
          <a:p>
            <a:pPr marL="171450" indent="-171450" eaLnBrk="1" hangingPunct="1">
              <a:spcBef>
                <a:spcPct val="0"/>
              </a:spcBef>
              <a:buFont typeface="Arial" panose="020B0604020202020204" pitchFamily="34" charset="0"/>
              <a:buChar char="•"/>
            </a:pPr>
            <a:r>
              <a:rPr lang="en-US" dirty="0"/>
              <a:t>Focus on prevention, means less likely to have rodents in the first place</a:t>
            </a:r>
          </a:p>
          <a:p>
            <a:pPr marL="171450" indent="-171450" eaLnBrk="1" hangingPunct="1">
              <a:spcBef>
                <a:spcPct val="0"/>
              </a:spcBef>
              <a:buFont typeface="Arial" panose="020B0604020202020204" pitchFamily="34" charset="0"/>
              <a:buChar char="•"/>
            </a:pPr>
            <a:r>
              <a:rPr lang="en-US" dirty="0"/>
              <a:t>Healthier environment in the classroom</a:t>
            </a:r>
          </a:p>
          <a:p>
            <a:pPr marL="171450" indent="-171450" eaLnBrk="1" hangingPunct="1">
              <a:spcBef>
                <a:spcPct val="0"/>
              </a:spcBef>
              <a:buFont typeface="Arial" panose="020B0604020202020204" pitchFamily="34" charset="0"/>
              <a:buChar char="•"/>
            </a:pPr>
            <a:r>
              <a:rPr lang="en-US" dirty="0"/>
              <a:t>Cost lower if do not have to apply pesticides regularly</a:t>
            </a:r>
          </a:p>
          <a:p>
            <a:pPr marL="171450" indent="-171450" eaLnBrk="1" hangingPunct="1">
              <a:spcBef>
                <a:spcPct val="0"/>
              </a:spcBef>
              <a:buFont typeface="Arial" panose="020B0604020202020204" pitchFamily="34" charset="0"/>
              <a:buChar char="•"/>
            </a:pPr>
            <a:r>
              <a:rPr lang="en-US" dirty="0"/>
              <a:t>Less time spent on following HSA reporting and record-keeping requirements</a:t>
            </a:r>
          </a:p>
          <a:p>
            <a:pPr marL="171450" indent="-171450" eaLnBrk="1" hangingPunct="1">
              <a:spcBef>
                <a:spcPct val="0"/>
              </a:spcBef>
              <a:buFont typeface="Arial" panose="020B0604020202020204" pitchFamily="34" charset="0"/>
              <a:buChar char="•"/>
            </a:pPr>
            <a:endParaRPr lang="en-US" dirty="0"/>
          </a:p>
          <a:p>
            <a:pPr marL="0" indent="0" eaLnBrk="1" hangingPunct="1">
              <a:spcBef>
                <a:spcPct val="0"/>
              </a:spcBef>
              <a:buFont typeface="Arial" panose="020B0604020202020204" pitchFamily="34" charset="0"/>
              <a:buNone/>
            </a:pPr>
            <a:r>
              <a:rPr lang="en-US" dirty="0"/>
              <a:t>Benefits of conventional methods:</a:t>
            </a:r>
          </a:p>
          <a:p>
            <a:pPr marL="171450" indent="-171450" eaLnBrk="1" hangingPunct="1">
              <a:spcBef>
                <a:spcPct val="0"/>
              </a:spcBef>
              <a:buFont typeface="Arial" panose="020B0604020202020204" pitchFamily="34" charset="0"/>
              <a:buChar char="•"/>
            </a:pPr>
            <a:endParaRPr lang="en-US" dirty="0"/>
          </a:p>
          <a:p>
            <a:pPr marL="171450" indent="-171450" eaLnBrk="1" hangingPunct="1">
              <a:spcBef>
                <a:spcPct val="0"/>
              </a:spcBef>
              <a:buFont typeface="Arial" panose="020B0604020202020204" pitchFamily="34" charset="0"/>
              <a:buChar char="•"/>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r>
              <a:rPr lang="en-US" dirty="0"/>
              <a:t>HSA=Healthy Schools Act</a:t>
            </a:r>
          </a:p>
          <a:p>
            <a:pPr eaLnBrk="1" hangingPunct="1">
              <a:spcBef>
                <a:spcPct val="0"/>
              </a:spcBef>
            </a:pPr>
            <a:r>
              <a:rPr lang="en-US" dirty="0"/>
              <a:t>Requirements = posting signs, sending in pesticide use reports</a:t>
            </a:r>
          </a:p>
        </p:txBody>
      </p:sp>
      <p:sp>
        <p:nvSpPr>
          <p:cNvPr id="4" name="Slide Number Placeholder 3"/>
          <p:cNvSpPr>
            <a:spLocks noGrp="1"/>
          </p:cNvSpPr>
          <p:nvPr>
            <p:ph type="sldNum" sz="quarter" idx="5"/>
          </p:nvPr>
        </p:nvSpPr>
        <p:spPr/>
        <p:txBody>
          <a:bodyPr/>
          <a:lstStyle/>
          <a:p>
            <a:fld id="{8E05F3B6-3F50-42C0-B15E-F1698C309863}" type="slidenum">
              <a:rPr lang="en-US" smtClean="0"/>
              <a:t>39</a:t>
            </a:fld>
            <a:endParaRPr lang="en-US"/>
          </a:p>
        </p:txBody>
      </p:sp>
    </p:spTree>
    <p:extLst>
      <p:ext uri="{BB962C8B-B14F-4D97-AF65-F5344CB8AC3E}">
        <p14:creationId xmlns:p14="http://schemas.microsoft.com/office/powerpoint/2010/main" val="3414374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If you have tried all of the IPM steps and still have rodents entering your building, contact a Pest Management Professional.  Remember:</a:t>
            </a:r>
          </a:p>
          <a:p>
            <a:pPr marL="228600" indent="-228600">
              <a:buAutoNum type="arabicPeriod"/>
            </a:pPr>
            <a:r>
              <a:rPr lang="en-US" sz="1200" b="0" i="0" u="none" strike="noStrike" kern="1200" baseline="0" dirty="0">
                <a:solidFill>
                  <a:schemeClr val="tx1"/>
                </a:solidFill>
                <a:latin typeface="+mn-lt"/>
                <a:ea typeface="+mn-ea"/>
                <a:cs typeface="+mn-cs"/>
              </a:rPr>
              <a:t>All pest management professionals (PMPs) must be licensed by the State of California. You can verify whether a company or an individual has a license issued by the Structural Pest Control Board at www.pestboard.ca.gov. Having a structural pest control board license means you have passed the exam and you have completed your live scan finger print process.</a:t>
            </a:r>
          </a:p>
          <a:p>
            <a:pPr marL="0" indent="0">
              <a:buNone/>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PMPs should be trained in IPM for schools and child care. The UC Statewide IPM Program offers a free online course for PMPs titled </a:t>
            </a:r>
            <a:r>
              <a:rPr lang="en-US" sz="1200" b="0" i="1" u="none" strike="noStrike" kern="1200" baseline="0" dirty="0">
                <a:solidFill>
                  <a:schemeClr val="tx1"/>
                </a:solidFill>
                <a:latin typeface="+mn-lt"/>
                <a:ea typeface="+mn-ea"/>
                <a:cs typeface="+mn-cs"/>
              </a:rPr>
              <a:t>Providing IPM Services in Schools and Child Care Settings. </a:t>
            </a:r>
            <a:r>
              <a:rPr lang="en-US" sz="1200" b="0" i="0" u="none" strike="noStrike" kern="1200" baseline="0" dirty="0">
                <a:solidFill>
                  <a:schemeClr val="tx1"/>
                </a:solidFill>
                <a:latin typeface="+mn-lt"/>
                <a:ea typeface="+mn-ea"/>
                <a:cs typeface="+mn-cs"/>
              </a:rPr>
              <a:t>Ask for proof that your PMP has taken the course</a:t>
            </a:r>
          </a:p>
          <a:p>
            <a:endParaRPr lang="en-US" sz="1200" b="0" i="0" u="none" strike="noStrike" kern="1200" baseline="0" dirty="0">
              <a:solidFill>
                <a:schemeClr val="tx1"/>
              </a:solidFill>
              <a:latin typeface="+mn-lt"/>
              <a:ea typeface="+mn-ea"/>
              <a:cs typeface="+mn-cs"/>
            </a:endParaRPr>
          </a:p>
          <a:p>
            <a:r>
              <a:rPr lang="en-US" sz="1200" b="0" i="0" u="none" strike="noStrike" dirty="0">
                <a:solidFill>
                  <a:srgbClr val="000000"/>
                </a:solidFill>
                <a:effectLst/>
                <a:latin typeface="Calibri" panose="020F0502020204030204" pitchFamily="34" charset="0"/>
              </a:rPr>
              <a:t>3. Some PMPs may have a third-party certification demonstrating extra skills in IPM and environmentally sensitive practices. </a:t>
            </a:r>
            <a:r>
              <a:rPr lang="en-US" sz="1200" b="0" i="0" u="none" strike="noStrike" dirty="0">
                <a:solidFill>
                  <a:srgbClr val="000000"/>
                </a:solidFill>
                <a:effectLst/>
                <a:latin typeface="Calibri" panose="020F0502020204030204" pitchFamily="34" charset="0"/>
                <a:cs typeface="Calibri" panose="020F0502020204030204" pitchFamily="34" charset="0"/>
              </a:rPr>
              <a:t>Review each certification type before choosing a PMP.</a:t>
            </a:r>
            <a:r>
              <a:rPr lang="en-US" sz="1200" b="0" i="0" dirty="0">
                <a:solidFill>
                  <a:srgbClr val="000000"/>
                </a:solidFill>
                <a:effectLst/>
                <a:latin typeface="Calibri" panose="020F0502020204030204" pitchFamily="34" charset="0"/>
                <a:cs typeface="Calibri" panose="020F0502020204030204" pitchFamily="34" charset="0"/>
              </a:rPr>
              <a:t>​</a:t>
            </a:r>
            <a:endParaRPr lang="en-US" baseline="0" dirty="0">
              <a:latin typeface="Calibri" panose="020F0502020204030204" pitchFamily="34" charset="0"/>
              <a:cs typeface="Calibri" panose="020F0502020204030204" pitchFamily="34" charset="0"/>
            </a:endParaRPr>
          </a:p>
          <a:p>
            <a:endParaRPr lang="en-US" baseline="0"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40</a:t>
            </a:fld>
            <a:endParaRPr lang="en-US" dirty="0"/>
          </a:p>
        </p:txBody>
      </p:sp>
    </p:spTree>
    <p:extLst>
      <p:ext uri="{BB962C8B-B14F-4D97-AF65-F5344CB8AC3E}">
        <p14:creationId xmlns:p14="http://schemas.microsoft.com/office/powerpoint/2010/main" val="142371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What are the five things we hope you’ll take away from this presentation?  </a:t>
            </a:r>
          </a:p>
          <a:p>
            <a:pPr marL="228600" indent="-228600" eaLnBrk="1" fontAlgn="auto" hangingPunct="1">
              <a:spcBef>
                <a:spcPts val="0"/>
              </a:spcBef>
              <a:spcAft>
                <a:spcPts val="0"/>
              </a:spcAft>
              <a:buFontTx/>
              <a:buAutoNum type="arabicParenR"/>
              <a:defRPr/>
            </a:pPr>
            <a:r>
              <a:rPr lang="en-US" dirty="0"/>
              <a:t>This presentation will teach you how to prevent and get rid of rodents inside your center.  </a:t>
            </a:r>
          </a:p>
          <a:p>
            <a:pPr marL="228600" indent="-228600" eaLnBrk="1" fontAlgn="auto" hangingPunct="1">
              <a:spcBef>
                <a:spcPts val="0"/>
              </a:spcBef>
              <a:spcAft>
                <a:spcPts val="0"/>
              </a:spcAft>
              <a:buFontTx/>
              <a:buAutoNum type="arabicParenR"/>
              <a:defRPr/>
            </a:pPr>
            <a:r>
              <a:rPr lang="en-US" dirty="0"/>
              <a:t>Integrated pest management methods are designed to control pests while also protecting the health of people…</a:t>
            </a:r>
          </a:p>
          <a:p>
            <a:pPr marL="228600" indent="-228600" eaLnBrk="1" fontAlgn="auto" hangingPunct="1">
              <a:spcBef>
                <a:spcPts val="0"/>
              </a:spcBef>
              <a:spcAft>
                <a:spcPts val="0"/>
              </a:spcAft>
              <a:buFontTx/>
              <a:buAutoNum type="arabicParenR"/>
              <a:defRPr/>
            </a:pPr>
            <a:r>
              <a:rPr lang="en-US" dirty="0"/>
              <a:t>and the environment. </a:t>
            </a:r>
          </a:p>
          <a:p>
            <a:pPr marL="228600" indent="-228600" eaLnBrk="1" fontAlgn="auto" hangingPunct="1">
              <a:spcBef>
                <a:spcPts val="0"/>
              </a:spcBef>
              <a:spcAft>
                <a:spcPts val="0"/>
              </a:spcAft>
              <a:buFontTx/>
              <a:buAutoNum type="arabicParenR"/>
              <a:defRPr/>
            </a:pPr>
            <a:r>
              <a:rPr lang="en-US" dirty="0"/>
              <a:t>In addition to this information being about best practices, it’s also about the law.  Today we’ll also  learn more about the Healthy Schools Act and what your responsibilities are in order to be compliant with it.</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D4148BB2-3874-43A7-A626-3FC903A84C0D}" type="slidenum">
              <a:rPr lang="en-US" altLang="en-US" smtClean="0"/>
              <a:pPr eaLnBrk="1" hangingPunct="1"/>
              <a:t>4</a:t>
            </a:fld>
            <a:endParaRPr lang="en-US" altLang="en-US"/>
          </a:p>
        </p:txBody>
      </p:sp>
    </p:spTree>
    <p:extLst>
      <p:ext uri="{BB962C8B-B14F-4D97-AF65-F5344CB8AC3E}">
        <p14:creationId xmlns:p14="http://schemas.microsoft.com/office/powerpoint/2010/main" val="4102266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dirty="0">
                <a:solidFill>
                  <a:srgbClr val="000000"/>
                </a:solidFill>
                <a:effectLst/>
                <a:latin typeface="Calibri" panose="020F0502020204030204" pitchFamily="34" charset="0"/>
              </a:rPr>
              <a:t>Some PMPs may have a third-party certification demonstrating extra skills in IPM and environmentally sensitive practices.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dirty="0">
              <a:solidFill>
                <a:srgbClr val="000000"/>
              </a:solidFill>
              <a:effectLst/>
              <a:latin typeface="Calibri" panose="020F0502020204030204" pitchFamily="34" charset="0"/>
              <a:cs typeface="Calibri" panose="020F05020202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dirty="0">
                <a:solidFill>
                  <a:srgbClr val="000000"/>
                </a:solidFill>
                <a:effectLst/>
                <a:latin typeface="Calibri" panose="020F0502020204030204" pitchFamily="34" charset="0"/>
                <a:cs typeface="Calibri" panose="020F0502020204030204" pitchFamily="34" charset="0"/>
              </a:rPr>
              <a:t>Review each certification type before choosing a PMP.  Here are links with more information.</a:t>
            </a:r>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41</a:t>
            </a:fld>
            <a:endParaRPr lang="en-US" dirty="0"/>
          </a:p>
        </p:txBody>
      </p:sp>
    </p:spTree>
    <p:extLst>
      <p:ext uri="{BB962C8B-B14F-4D97-AF65-F5344CB8AC3E}">
        <p14:creationId xmlns:p14="http://schemas.microsoft.com/office/powerpoint/2010/main" val="1650247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D4148BB2-3874-43A7-A626-3FC903A84C0D}" type="slidenum">
              <a:rPr lang="en-US" altLang="en-US" smtClean="0"/>
              <a:pPr eaLnBrk="1" hangingPunct="1"/>
              <a:t>5</a:t>
            </a:fld>
            <a:endParaRPr lang="en-US" altLang="en-US"/>
          </a:p>
        </p:txBody>
      </p:sp>
    </p:spTree>
    <p:extLst>
      <p:ext uri="{BB962C8B-B14F-4D97-AF65-F5344CB8AC3E}">
        <p14:creationId xmlns:p14="http://schemas.microsoft.com/office/powerpoint/2010/main" val="119117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What pests do you see here?</a:t>
            </a:r>
          </a:p>
          <a:p>
            <a:pPr eaLnBrk="1" hangingPunct="1">
              <a:spcBef>
                <a:spcPct val="0"/>
              </a:spcBef>
            </a:pPr>
            <a:endParaRPr lang="en-US" altLang="en-US" dirty="0"/>
          </a:p>
          <a:p>
            <a:pPr algn="l"/>
            <a:r>
              <a:rPr lang="en-US" altLang="en-US" dirty="0"/>
              <a:t>A pest can also be something that is simply where it is not wanted, such as clover in a grass play area. It’s important to remember: something that is a pest in one situation can play an important role in the environment in other settings. For example, </a:t>
            </a:r>
            <a:r>
              <a:rPr lang="en-US" altLang="en-US" sz="1800" b="0" i="0" u="none" strike="noStrike" baseline="0" dirty="0">
                <a:solidFill>
                  <a:srgbClr val="000000"/>
                </a:solidFill>
                <a:latin typeface="Frutiger 55 Roman"/>
              </a:rPr>
              <a:t>a</a:t>
            </a:r>
            <a:r>
              <a:rPr lang="en-US" sz="1800" b="0" i="0" u="none" strike="noStrike" baseline="0" dirty="0">
                <a:solidFill>
                  <a:srgbClr val="221E1F"/>
                </a:solidFill>
                <a:latin typeface="Frutiger 55 Roman"/>
              </a:rPr>
              <a:t>nts are actually beneficial when they’re outdoors. They add oxygen to the soil and attack insects such as fleas, caterpillars, and termites. </a:t>
            </a:r>
          </a:p>
          <a:p>
            <a:pPr algn="l"/>
            <a:endParaRPr lang="en-US" sz="1800" b="0" i="0" u="none" strike="noStrike" baseline="0" dirty="0">
              <a:solidFill>
                <a:srgbClr val="221E1F"/>
              </a:solidFill>
              <a:latin typeface="Frutiger 55 Roman"/>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EB06D86-FF7D-4247-A173-4E1C3FB6CFE0}" type="slidenum">
              <a:rPr lang="en-US" altLang="en-US" smtClean="0"/>
              <a:pPr eaLnBrk="1" hangingPunct="1"/>
              <a:t>6</a:t>
            </a:fld>
            <a:endParaRPr lang="en-US" altLang="en-US"/>
          </a:p>
        </p:txBody>
      </p:sp>
    </p:spTree>
    <p:extLst>
      <p:ext uri="{BB962C8B-B14F-4D97-AF65-F5344CB8AC3E}">
        <p14:creationId xmlns:p14="http://schemas.microsoft.com/office/powerpoint/2010/main" val="2298737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 a survey a California’s child care centers, rodents like mice or rats are less common than other indoor pests (ants, spiders, head lice).</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50368C6D-2A8A-4324-B0E8-96BF8268A4AD}" type="slidenum">
              <a:rPr lang="en-US" altLang="en-US" smtClean="0"/>
              <a:pPr eaLnBrk="1" hangingPunct="1"/>
              <a:t>7</a:t>
            </a:fld>
            <a:endParaRPr lang="en-US" altLang="en-US"/>
          </a:p>
        </p:txBody>
      </p:sp>
    </p:spTree>
    <p:extLst>
      <p:ext uri="{BB962C8B-B14F-4D97-AF65-F5344CB8AC3E}">
        <p14:creationId xmlns:p14="http://schemas.microsoft.com/office/powerpoint/2010/main" val="1383220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Outdoors, child care center staff report seeing not only mice and rats, but also squirrels and gophers (which are also rodents).</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98B481C8-9173-40C7-B119-4F1ED97601BE}" type="slidenum">
              <a:rPr lang="en-US" altLang="en-US" smtClean="0"/>
              <a:pPr eaLnBrk="1" hangingPunct="1"/>
              <a:t>8</a:t>
            </a:fld>
            <a:endParaRPr lang="en-US" altLang="en-US"/>
          </a:p>
        </p:txBody>
      </p:sp>
    </p:spTree>
    <p:extLst>
      <p:ext uri="{BB962C8B-B14F-4D97-AF65-F5344CB8AC3E}">
        <p14:creationId xmlns:p14="http://schemas.microsoft.com/office/powerpoint/2010/main" val="1719310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lvl="1" eaLnBrk="1" fontAlgn="auto" hangingPunct="1">
              <a:spcBef>
                <a:spcPts val="0"/>
              </a:spcBef>
              <a:spcAft>
                <a:spcPts val="0"/>
              </a:spcAft>
              <a:defRPr/>
            </a:pPr>
            <a:r>
              <a:rPr lang="en-US" dirty="0"/>
              <a:t>There are three major categories of concern with pests in child care.  </a:t>
            </a:r>
          </a:p>
          <a:p>
            <a:pPr marL="0" lvl="1" eaLnBrk="1" fontAlgn="auto" hangingPunct="1">
              <a:spcBef>
                <a:spcPts val="0"/>
              </a:spcBef>
              <a:spcAft>
                <a:spcPts val="0"/>
              </a:spcAft>
              <a:defRPr/>
            </a:pPr>
            <a:r>
              <a:rPr lang="en-US" dirty="0"/>
              <a:t>The first one is health problems.  Pests such as cockroaches or mice can spread germs that can cause disease.  For instance, a roach can walk across the toilet or in the trash on uncooked meat or rotting food and then across plates and tables where we eat.  Pests can also cause allergies or asthma.  Roaches can trigger asthma because when they shed their skin to grow, they release a “dander” much like a cat. This has been shown to be an asthma trigger.  Mice have also been shown to trigger asthma because of their fur and urine smells.</a:t>
            </a:r>
          </a:p>
          <a:p>
            <a:pPr marL="0" lvl="1" eaLnBrk="1" fontAlgn="auto" hangingPunct="1">
              <a:spcBef>
                <a:spcPts val="0"/>
              </a:spcBef>
              <a:spcAft>
                <a:spcPts val="0"/>
              </a:spcAft>
              <a:defRPr/>
            </a:pPr>
            <a:endParaRPr lang="en-US" dirty="0"/>
          </a:p>
          <a:p>
            <a:pPr marL="0" lvl="1" eaLnBrk="1" fontAlgn="auto" hangingPunct="1">
              <a:spcBef>
                <a:spcPts val="0"/>
              </a:spcBef>
              <a:spcAft>
                <a:spcPts val="0"/>
              </a:spcAft>
              <a:defRPr/>
            </a:pPr>
            <a:r>
              <a:rPr lang="en-US" dirty="0"/>
              <a:t>The second category of problem is building damage. Mold and termites can damage the structural integrity of a building. Rats can through wires, which can be an electrical danger. </a:t>
            </a:r>
          </a:p>
          <a:p>
            <a:pPr marL="0" lvl="1" eaLnBrk="1" fontAlgn="auto" hangingPunct="1">
              <a:spcBef>
                <a:spcPts val="0"/>
              </a:spcBef>
              <a:spcAft>
                <a:spcPts val="0"/>
              </a:spcAft>
              <a:defRPr/>
            </a:pPr>
            <a:endParaRPr lang="en-US" dirty="0"/>
          </a:p>
          <a:p>
            <a:pPr marL="0" lvl="1" eaLnBrk="1" fontAlgn="auto" hangingPunct="1">
              <a:spcBef>
                <a:spcPts val="0"/>
              </a:spcBef>
              <a:spcAft>
                <a:spcPts val="0"/>
              </a:spcAft>
              <a:defRPr/>
            </a:pPr>
            <a:r>
              <a:rPr lang="en-US" dirty="0"/>
              <a:t>The third category of problem is that parents and staff are upset when they see pests, and often want to get rid of them as quickly as possible.</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0E5B4B59-D95A-43DA-9DC6-272FCE24AD2A}" type="slidenum">
              <a:rPr lang="en-US" altLang="en-US" smtClean="0"/>
              <a:pPr eaLnBrk="1" hangingPunct="1"/>
              <a:t>9</a:t>
            </a:fld>
            <a:endParaRPr lang="en-US" altLang="en-US"/>
          </a:p>
        </p:txBody>
      </p:sp>
    </p:spTree>
    <p:extLst>
      <p:ext uri="{BB962C8B-B14F-4D97-AF65-F5344CB8AC3E}">
        <p14:creationId xmlns:p14="http://schemas.microsoft.com/office/powerpoint/2010/main" val="322709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CA4B5-1EA9-470B-BF2F-0097CB268C3A}"/>
              </a:ext>
            </a:extLst>
          </p:cNvPr>
          <p:cNvSpPr>
            <a:spLocks noGrp="1"/>
          </p:cNvSpPr>
          <p:nvPr>
            <p:ph type="ctrTitle"/>
          </p:nvPr>
        </p:nvSpPr>
        <p:spPr>
          <a:xfrm>
            <a:off x="1524000" y="1122363"/>
            <a:ext cx="9144000" cy="2387600"/>
          </a:xfrm>
          <a:prstGeom prst="rect">
            <a:avLst/>
          </a:prstGeom>
        </p:spPr>
        <p:txBody>
          <a:bodyPr anchor="b"/>
          <a:lstStyle>
            <a:lvl1pPr algn="ctr">
              <a:defRPr sz="6000">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40CD107-016B-420B-9094-F5FE25B7A605}"/>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a:extLst>
              <a:ext uri="{FF2B5EF4-FFF2-40B4-BE49-F238E27FC236}">
                <a16:creationId xmlns:a16="http://schemas.microsoft.com/office/drawing/2014/main" id="{7DBE768E-7C42-13A0-190C-7C1989148221}"/>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347961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6506EF-C689-6589-F886-940A50B6E906}"/>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4078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98C31-B264-4118-BC0A-377D5634F8F7}"/>
              </a:ext>
            </a:extLst>
          </p:cNvPr>
          <p:cNvSpPr>
            <a:spLocks noGrp="1"/>
          </p:cNvSpPr>
          <p:nvPr>
            <p:ph idx="1"/>
          </p:nvPr>
        </p:nvSpPr>
        <p:spPr>
          <a:xfrm>
            <a:off x="914400" y="1371600"/>
            <a:ext cx="10515600" cy="4648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99F7F8CB-6DBB-5259-51AA-2B31FA35762B}"/>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812838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0F1E25-FC98-4305-8F27-F00DFE74E2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extBox 1">
            <a:extLst>
              <a:ext uri="{FF2B5EF4-FFF2-40B4-BE49-F238E27FC236}">
                <a16:creationId xmlns:a16="http://schemas.microsoft.com/office/drawing/2014/main" id="{E2A9885D-CAB0-4AD8-F818-B6F7AB038006}"/>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47939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6DBC46-1AB7-4A38-B622-B28A3F9EBB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F649DE-097C-47C6-92F4-5DC5D676D6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282583BE-D53E-BB58-56A1-95D29B3F515F}"/>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175186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9696-B28B-4B6D-8857-8C8AC5763A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5FAC44E-3F51-4C27-873D-669ADF061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0DC94-4421-44F5-9476-54F4EBCC1B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EFB436-91D4-4924-8FD3-6C2CB33DCA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7257DD-79D6-4752-92CD-BB4AACA1FF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0314BEA0-02B6-E4D9-6204-E0BB1C05098D}"/>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961503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02E48D-461D-5295-031A-CB18C03F64D1}"/>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2019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8D20C-3468-467C-B33D-3E37784845A0}"/>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50852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3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34615A-3079-41D7-8FFB-9D910898A0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1242065-971F-CD2C-901C-AB266E6638DF}"/>
              </a:ext>
            </a:extLst>
          </p:cNvPr>
          <p:cNvSpPr txBox="1">
            <a:spLocks/>
          </p:cNvSpPr>
          <p:nvPr userDrawn="1"/>
        </p:nvSpPr>
        <p:spPr>
          <a:xfrm>
            <a:off x="10160" y="1"/>
            <a:ext cx="12181840" cy="1066800"/>
          </a:xfrm>
          <a:prstGeom prst="rect">
            <a:avLst/>
          </a:prstGeom>
          <a:solidFill>
            <a:schemeClr val="accent5">
              <a:lumMod val="60000"/>
              <a:lumOff val="40000"/>
              <a:alpha val="70980"/>
            </a:schemeClr>
          </a:solidFill>
        </p:spPr>
        <p:txBody>
          <a:bodyPr anchor="ctr" anchorCtr="0"/>
          <a:lstStyle>
            <a:lvl1pPr algn="ctr" defTabSz="914400" rtl="0" eaLnBrk="1" latinLnBrk="0" hangingPunct="1">
              <a:lnSpc>
                <a:spcPct val="90000"/>
              </a:lnSpc>
              <a:spcBef>
                <a:spcPct val="0"/>
              </a:spcBef>
              <a:buNone/>
              <a:defRPr sz="3600" kern="1200" baseline="0">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5B892CE5-8514-B012-BE6B-E97107974DC7}"/>
              </a:ext>
            </a:extLst>
          </p:cNvPr>
          <p:cNvSpPr txBox="1">
            <a:spLocks/>
          </p:cNvSpPr>
          <p:nvPr userDrawn="1"/>
        </p:nvSpPr>
        <p:spPr>
          <a:xfrm>
            <a:off x="10160" y="18256"/>
            <a:ext cx="12181840" cy="1048546"/>
          </a:xfrm>
          <a:prstGeom prst="rect">
            <a:avLst/>
          </a:prstGeom>
          <a:solidFill>
            <a:srgbClr val="716FB2">
              <a:alpha val="83137"/>
            </a:srgbClr>
          </a:solidFill>
        </p:spPr>
        <p:txBody>
          <a:bodyPr anchor="ctr" anchorCtr="0"/>
          <a:lstStyle>
            <a:lvl1pPr algn="ctr" defTabSz="914400" rtl="0" eaLnBrk="1" latinLnBrk="0" hangingPunct="1">
              <a:lnSpc>
                <a:spcPct val="90000"/>
              </a:lnSpc>
              <a:spcBef>
                <a:spcPct val="0"/>
              </a:spcBef>
              <a:buNone/>
              <a:defRPr sz="4400" kern="1200">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endParaRPr lang="en-US" sz="3600" b="1" dirty="0"/>
          </a:p>
        </p:txBody>
      </p:sp>
      <p:pic>
        <p:nvPicPr>
          <p:cNvPr id="8" name="Picture 7" descr="Icon&#10;&#10;Description automatically generated">
            <a:extLst>
              <a:ext uri="{FF2B5EF4-FFF2-40B4-BE49-F238E27FC236}">
                <a16:creationId xmlns:a16="http://schemas.microsoft.com/office/drawing/2014/main" id="{105F0B76-8E20-6EA7-A261-F3DD478B1E4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8600" y="152400"/>
            <a:ext cx="762000" cy="762000"/>
          </a:xfrm>
          <a:prstGeom prst="rect">
            <a:avLst/>
          </a:prstGeom>
        </p:spPr>
      </p:pic>
    </p:spTree>
    <p:extLst>
      <p:ext uri="{BB962C8B-B14F-4D97-AF65-F5344CB8AC3E}">
        <p14:creationId xmlns:p14="http://schemas.microsoft.com/office/powerpoint/2010/main" val="3470431727"/>
      </p:ext>
    </p:extLst>
  </p:cSld>
  <p:clrMap bg1="lt1" tx1="dk1" bg2="lt2" tx2="dk2" accent1="accent1" accent2="accent2" accent3="accent3" accent4="accent4" accent5="accent5" accent6="accent6" hlink="hlink" folHlink="folHlink"/>
  <p:sldLayoutIdLst>
    <p:sldLayoutId id="2147483696" r:id="rId1"/>
    <p:sldLayoutId id="2147483711" r:id="rId2"/>
    <p:sldLayoutId id="2147483697" r:id="rId3"/>
    <p:sldLayoutId id="2147483698" r:id="rId4"/>
    <p:sldLayoutId id="2147483699" r:id="rId5"/>
    <p:sldLayoutId id="2147483700" r:id="rId6"/>
    <p:sldLayoutId id="2147483701" r:id="rId7"/>
    <p:sldLayoutId id="2147483702" r:id="rId8"/>
  </p:sldLayoutIdLst>
  <p:hf sldNum="0" hdr="0"/>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microsoft.com/office/2007/relationships/hdphoto" Target="../media/hdphoto1.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hyperlink" Target="mailto:ccipmlist@cdpr.ca.gov" TargetMode="External"/><Relationship Id="rId4" Type="http://schemas.openxmlformats.org/officeDocument/2006/relationships/hyperlink" Target="https://www.cdpr.ca.gov/docs/schoolip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16.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hyperlink" Target="https://cchp.ucsf.edu/" TargetMode="External"/><Relationship Id="rId4" Type="http://schemas.openxmlformats.org/officeDocument/2006/relationships/hyperlink" Target="https://www.cdpr.ca.gov/docs/schoolipm"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28.jpg"/><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2.xm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image" Target="../media/image41.jpg"/><Relationship Id="rId5" Type="http://schemas.openxmlformats.org/officeDocument/2006/relationships/hyperlink" Target="http://www.ipm.ucdavis.edu/training/school-and-child-care-ipm.html" TargetMode="External"/><Relationship Id="rId4" Type="http://schemas.openxmlformats.org/officeDocument/2006/relationships/hyperlink" Target="https://apps.cdpr.ca.gov/schoolipm/"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40.xml"/><Relationship Id="rId7"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hyperlink" Target="https://greenshieldcertified.org/" TargetMode="External"/><Relationship Id="rId5" Type="http://schemas.openxmlformats.org/officeDocument/2006/relationships/hyperlink" Target="https://www.qualitypro.org/certified-services/greenpro/" TargetMode="External"/><Relationship Id="rId4" Type="http://schemas.openxmlformats.org/officeDocument/2006/relationships/hyperlink" Target="https://www.ecowisecertified.com/ecowise_find.html" TargetMode="External"/><Relationship Id="rId9"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hyperlink" Target="https://youtu.be/YybRGNEObX0" TargetMode="Externa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45.jpeg"/><Relationship Id="rId4" Type="http://schemas.openxmlformats.org/officeDocument/2006/relationships/hyperlink" Target="https://youtu.be/shf_7KsdT2E"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9.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1922"/>
            <a:ext cx="12192000" cy="1066800"/>
          </a:xfrm>
          <a:noFill/>
        </p:spPr>
        <p:txBody>
          <a:bodyPr anchor="ctr" anchorCtr="0">
            <a:noAutofit/>
          </a:bodyPr>
          <a:lstStyle/>
          <a:p>
            <a:pPr algn="ctr"/>
            <a:r>
              <a:rPr lang="en-US" sz="3600" b="1" dirty="0">
                <a:solidFill>
                  <a:schemeClr val="bg1"/>
                </a:solidFill>
              </a:rPr>
              <a:t>Managing Rodents in Child Care Settings</a:t>
            </a:r>
          </a:p>
        </p:txBody>
      </p:sp>
      <p:pic>
        <p:nvPicPr>
          <p:cNvPr id="6" name="Picture 5" descr="A group of children playing with toys&#10;&#10;Description automatically generated with low confidence">
            <a:extLst>
              <a:ext uri="{FF2B5EF4-FFF2-40B4-BE49-F238E27FC236}">
                <a16:creationId xmlns:a16="http://schemas.microsoft.com/office/drawing/2014/main" id="{4384EC6C-2D94-B5D8-7423-FE35132CC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9" y="1061582"/>
            <a:ext cx="12185738" cy="5799679"/>
          </a:xfrm>
          <a:prstGeom prst="rect">
            <a:avLst/>
          </a:prstGeom>
        </p:spPr>
      </p:pic>
      <p:sp>
        <p:nvSpPr>
          <p:cNvPr id="3" name="Subtitle 2"/>
          <p:cNvSpPr>
            <a:spLocks noGrp="1"/>
          </p:cNvSpPr>
          <p:nvPr>
            <p:ph type="subTitle" idx="1"/>
          </p:nvPr>
        </p:nvSpPr>
        <p:spPr>
          <a:xfrm>
            <a:off x="-17745" y="5943600"/>
            <a:ext cx="12192000" cy="914400"/>
          </a:xfrm>
          <a:solidFill>
            <a:srgbClr val="AA4038">
              <a:alpha val="83000"/>
            </a:srgbClr>
          </a:solidFill>
        </p:spPr>
        <p:txBody>
          <a:bodyPr lIns="91440" tIns="91440" bIns="91440" anchor="ctr" anchorCtr="0">
            <a:normAutofit/>
          </a:bodyPr>
          <a:lstStyle/>
          <a:p>
            <a:pPr>
              <a:lnSpc>
                <a:spcPts val="2600"/>
              </a:lnSpc>
              <a:spcBef>
                <a:spcPts val="0"/>
              </a:spcBef>
            </a:pPr>
            <a:r>
              <a:rPr lang="en-US" sz="2000" dirty="0">
                <a:solidFill>
                  <a:srgbClr val="EBE2CD"/>
                </a:solidFill>
                <a:latin typeface="Arial" panose="020B0604020202020204" pitchFamily="34" charset="0"/>
                <a:ea typeface="Cambria" panose="02040503050406030204" pitchFamily="18" charset="0"/>
                <a:cs typeface="Arial" panose="020B0604020202020204" pitchFamily="34" charset="0"/>
              </a:rPr>
              <a:t>University of California, San Francisco / California Childcare Health Program</a:t>
            </a:r>
          </a:p>
          <a:p>
            <a:pPr algn="ctr">
              <a:lnSpc>
                <a:spcPts val="2600"/>
              </a:lnSpc>
              <a:spcBef>
                <a:spcPts val="0"/>
              </a:spcBef>
            </a:pPr>
            <a:r>
              <a:rPr lang="en-US" sz="1800" b="1" dirty="0">
                <a:solidFill>
                  <a:srgbClr val="EBE2CD"/>
                </a:solidFill>
                <a:latin typeface="Arial" panose="020B0604020202020204" pitchFamily="34" charset="0"/>
                <a:ea typeface="Cambria" panose="02040503050406030204" pitchFamily="18" charset="0"/>
                <a:cs typeface="Arial" panose="020B0604020202020204" pitchFamily="34" charset="0"/>
              </a:rPr>
              <a:t>HEALTHY SCHOOLS ACT APPROVED COURSE, 2023</a:t>
            </a:r>
          </a:p>
        </p:txBody>
      </p:sp>
    </p:spTree>
    <p:custDataLst>
      <p:tags r:id="rId1"/>
    </p:custDataLst>
    <p:extLst>
      <p:ext uri="{BB962C8B-B14F-4D97-AF65-F5344CB8AC3E}">
        <p14:creationId xmlns:p14="http://schemas.microsoft.com/office/powerpoint/2010/main" val="285378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8DCB01-99F6-39C1-5228-4922DB3AD9D6}"/>
              </a:ext>
            </a:extLst>
          </p:cNvPr>
          <p:cNvSpPr>
            <a:spLocks noGrp="1"/>
          </p:cNvSpPr>
          <p:nvPr>
            <p:ph idx="1"/>
          </p:nvPr>
        </p:nvSpPr>
        <p:spPr>
          <a:xfrm>
            <a:off x="1037768" y="2209800"/>
            <a:ext cx="6429832" cy="3429000"/>
          </a:xfrm>
        </p:spPr>
        <p:txBody>
          <a:bodyPr vert="horz" lIns="91440" tIns="45720" rIns="91440" bIns="45720" rtlCol="0" anchor="t">
            <a:normAutofit/>
          </a:bodyPr>
          <a:lstStyle/>
          <a:p>
            <a:r>
              <a:rPr lang="en-US" dirty="0">
                <a:latin typeface="Arial"/>
                <a:cs typeface="Arial"/>
              </a:rPr>
              <a:t>Do they cause:</a:t>
            </a:r>
          </a:p>
          <a:p>
            <a:pPr lvl="1"/>
            <a:r>
              <a:rPr lang="en-US" dirty="0">
                <a:solidFill>
                  <a:srgbClr val="009999"/>
                </a:solidFill>
                <a:latin typeface="Arial"/>
                <a:cs typeface="Arial"/>
              </a:rPr>
              <a:t>Damage or discomfort? </a:t>
            </a:r>
          </a:p>
          <a:p>
            <a:pPr lvl="1"/>
            <a:r>
              <a:rPr lang="en-US" dirty="0">
                <a:solidFill>
                  <a:srgbClr val="009999"/>
                </a:solidFill>
                <a:latin typeface="Arial"/>
                <a:cs typeface="Arial"/>
              </a:rPr>
              <a:t>Health problems?</a:t>
            </a:r>
          </a:p>
          <a:p>
            <a:pPr lvl="1"/>
            <a:r>
              <a:rPr lang="en-US" dirty="0">
                <a:solidFill>
                  <a:srgbClr val="009999"/>
                </a:solidFill>
                <a:latin typeface="Arial"/>
                <a:cs typeface="Arial"/>
              </a:rPr>
              <a:t>Building damage?</a:t>
            </a:r>
          </a:p>
          <a:p>
            <a:pPr lvl="1"/>
            <a:r>
              <a:rPr lang="en-US" dirty="0">
                <a:solidFill>
                  <a:srgbClr val="009999"/>
                </a:solidFill>
                <a:latin typeface="Arial"/>
                <a:cs typeface="Arial"/>
              </a:rPr>
              <a:t>Parents and staff to be upset?</a:t>
            </a:r>
          </a:p>
          <a:p>
            <a:pPr>
              <a:spcBef>
                <a:spcPts val="2200"/>
              </a:spcBef>
            </a:pPr>
            <a:r>
              <a:rPr lang="en-US" dirty="0">
                <a:latin typeface="Arial"/>
                <a:cs typeface="Arial"/>
              </a:rPr>
              <a:t>Does the location of the rodents change your answer?</a:t>
            </a:r>
            <a:endParaRPr lang="en-US" dirty="0"/>
          </a:p>
        </p:txBody>
      </p:sp>
      <p:sp>
        <p:nvSpPr>
          <p:cNvPr id="5" name="Flowchart: Alternate Process 4">
            <a:extLst>
              <a:ext uri="{FF2B5EF4-FFF2-40B4-BE49-F238E27FC236}">
                <a16:creationId xmlns:a16="http://schemas.microsoft.com/office/drawing/2014/main" id="{9F212EF9-D5EF-4110-A2E4-10C0035EB340}"/>
              </a:ext>
            </a:extLst>
          </p:cNvPr>
          <p:cNvSpPr/>
          <p:nvPr/>
        </p:nvSpPr>
        <p:spPr>
          <a:xfrm>
            <a:off x="8693944" y="3274500"/>
            <a:ext cx="2179699" cy="1158240"/>
          </a:xfrm>
          <a:prstGeom prst="flowChartAlternate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Building Damage</a:t>
            </a:r>
          </a:p>
        </p:txBody>
      </p:sp>
      <p:sp>
        <p:nvSpPr>
          <p:cNvPr id="6" name="Flowchart: Alternate Process 5">
            <a:extLst>
              <a:ext uri="{FF2B5EF4-FFF2-40B4-BE49-F238E27FC236}">
                <a16:creationId xmlns:a16="http://schemas.microsoft.com/office/drawing/2014/main" id="{CA9D8554-0E6D-4206-8785-6071D0BCAFC6}"/>
              </a:ext>
            </a:extLst>
          </p:cNvPr>
          <p:cNvSpPr/>
          <p:nvPr/>
        </p:nvSpPr>
        <p:spPr>
          <a:xfrm>
            <a:off x="8686800" y="1965305"/>
            <a:ext cx="2209800" cy="914400"/>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Health Problems</a:t>
            </a:r>
          </a:p>
        </p:txBody>
      </p:sp>
      <p:sp>
        <p:nvSpPr>
          <p:cNvPr id="7" name="Flowchart: Alternate Process 6">
            <a:extLst>
              <a:ext uri="{FF2B5EF4-FFF2-40B4-BE49-F238E27FC236}">
                <a16:creationId xmlns:a16="http://schemas.microsoft.com/office/drawing/2014/main" id="{B4A7F5D2-0CA8-4B82-A4E6-C48B612844DD}"/>
              </a:ext>
            </a:extLst>
          </p:cNvPr>
          <p:cNvSpPr/>
          <p:nvPr/>
        </p:nvSpPr>
        <p:spPr>
          <a:xfrm>
            <a:off x="8676818" y="4803148"/>
            <a:ext cx="2209800" cy="1341121"/>
          </a:xfrm>
          <a:prstGeom prst="flowChartAlternateProcess">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00" b="1" dirty="0"/>
              <a:t>Parents and staff are upset when they see pests </a:t>
            </a:r>
          </a:p>
        </p:txBody>
      </p:sp>
      <p:sp>
        <p:nvSpPr>
          <p:cNvPr id="8" name="Title 1">
            <a:extLst>
              <a:ext uri="{FF2B5EF4-FFF2-40B4-BE49-F238E27FC236}">
                <a16:creationId xmlns:a16="http://schemas.microsoft.com/office/drawing/2014/main" id="{9B6E4516-A252-4029-0CB4-A2C5ADFE2348}"/>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SMALL GROUP DISCUSSION:</a:t>
            </a:r>
          </a:p>
          <a:p>
            <a:pPr algn="ctr"/>
            <a:r>
              <a:rPr lang="en-US" sz="3600" dirty="0">
                <a:solidFill>
                  <a:schemeClr val="bg1"/>
                </a:solidFill>
                <a:latin typeface="Arial" panose="020B0604020202020204" pitchFamily="34" charset="0"/>
                <a:cs typeface="Arial" panose="020B0604020202020204" pitchFamily="34" charset="0"/>
              </a:rPr>
              <a:t>Are rodents pests?</a:t>
            </a:r>
          </a:p>
        </p:txBody>
      </p:sp>
    </p:spTree>
    <p:custDataLst>
      <p:tags r:id="rId1"/>
    </p:custDataLst>
    <p:extLst>
      <p:ext uri="{BB962C8B-B14F-4D97-AF65-F5344CB8AC3E}">
        <p14:creationId xmlns:p14="http://schemas.microsoft.com/office/powerpoint/2010/main" val="2993074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371600"/>
            <a:ext cx="7543800" cy="4495800"/>
          </a:xfrm>
        </p:spPr>
        <p:txBody>
          <a:bodyPr vert="horz" lIns="91440" tIns="45720" rIns="91440" bIns="45720" rtlCol="0" anchor="t">
            <a:normAutofit fontScale="92500" lnSpcReduction="10000"/>
          </a:bodyPr>
          <a:lstStyle/>
          <a:p>
            <a:pPr>
              <a:lnSpc>
                <a:spcPct val="120000"/>
              </a:lnSpc>
              <a:spcAft>
                <a:spcPts val="1200"/>
              </a:spcAft>
            </a:pPr>
            <a:r>
              <a:rPr lang="en-US" b="1" dirty="0">
                <a:solidFill>
                  <a:srgbClr val="009999"/>
                </a:solidFill>
              </a:rPr>
              <a:t>A right-to-know law </a:t>
            </a:r>
            <a:r>
              <a:rPr lang="en-US" dirty="0"/>
              <a:t>that informs parents and staff about pesticide use at public schools and child care centers.</a:t>
            </a:r>
          </a:p>
          <a:p>
            <a:pPr>
              <a:lnSpc>
                <a:spcPct val="120000"/>
              </a:lnSpc>
              <a:spcAft>
                <a:spcPts val="1200"/>
              </a:spcAft>
            </a:pPr>
            <a:r>
              <a:rPr lang="en-US" dirty="0"/>
              <a:t>Assures </a:t>
            </a:r>
            <a:r>
              <a:rPr lang="en-US" b="1" dirty="0">
                <a:solidFill>
                  <a:srgbClr val="009999"/>
                </a:solidFill>
              </a:rPr>
              <a:t>healthy, safe learning and care environments</a:t>
            </a:r>
            <a:r>
              <a:rPr lang="en-US" dirty="0">
                <a:solidFill>
                  <a:srgbClr val="009999"/>
                </a:solidFill>
              </a:rPr>
              <a:t> </a:t>
            </a:r>
            <a:r>
              <a:rPr lang="en-US" dirty="0"/>
              <a:t>for California children. </a:t>
            </a:r>
            <a:endParaRPr lang="en-US" sz="2000" dirty="0"/>
          </a:p>
          <a:p>
            <a:pPr>
              <a:lnSpc>
                <a:spcPct val="120000"/>
              </a:lnSpc>
              <a:spcAft>
                <a:spcPts val="1200"/>
              </a:spcAft>
            </a:pPr>
            <a:r>
              <a:rPr lang="en-US" dirty="0"/>
              <a:t>Applies to public K–12 schools and public and private </a:t>
            </a:r>
            <a:r>
              <a:rPr lang="en-US" b="1" dirty="0">
                <a:solidFill>
                  <a:srgbClr val="009999"/>
                </a:solidFill>
              </a:rPr>
              <a:t>licensed child care centers</a:t>
            </a:r>
            <a:r>
              <a:rPr lang="en-US" dirty="0"/>
              <a:t>.</a:t>
            </a:r>
          </a:p>
          <a:p>
            <a:pPr>
              <a:lnSpc>
                <a:spcPct val="120000"/>
              </a:lnSpc>
              <a:spcAft>
                <a:spcPts val="1200"/>
              </a:spcAft>
            </a:pPr>
            <a:r>
              <a:rPr lang="en-US" dirty="0"/>
              <a:t>Does not apply to </a:t>
            </a:r>
            <a:r>
              <a:rPr lang="en-US" b="1" dirty="0">
                <a:solidFill>
                  <a:srgbClr val="009999"/>
                </a:solidFill>
              </a:rPr>
              <a:t>family child care homes</a:t>
            </a:r>
            <a:r>
              <a:rPr lang="en-US" dirty="0"/>
              <a:t>.</a:t>
            </a:r>
          </a:p>
        </p:txBody>
      </p:sp>
      <p:pic>
        <p:nvPicPr>
          <p:cNvPr id="3074"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3034" t="37288" r="26159" b="18576"/>
          <a:stretch/>
        </p:blipFill>
        <p:spPr bwMode="auto">
          <a:xfrm>
            <a:off x="8480121" y="1524000"/>
            <a:ext cx="3031298"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a:extLst>
              <a:ext uri="{FF2B5EF4-FFF2-40B4-BE49-F238E27FC236}">
                <a16:creationId xmlns:a16="http://schemas.microsoft.com/office/drawing/2014/main" id="{49522AF2-4DA0-9835-82EC-0DBF1DF176FC}"/>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What Is the Healthy Schools Act (HSA)</a:t>
            </a:r>
          </a:p>
        </p:txBody>
      </p:sp>
    </p:spTree>
    <p:custDataLst>
      <p:tags r:id="rId1"/>
    </p:custDataLst>
    <p:extLst>
      <p:ext uri="{BB962C8B-B14F-4D97-AF65-F5344CB8AC3E}">
        <p14:creationId xmlns:p14="http://schemas.microsoft.com/office/powerpoint/2010/main" val="1256266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371600"/>
            <a:ext cx="7543800" cy="4495800"/>
          </a:xfrm>
        </p:spPr>
        <p:txBody>
          <a:bodyPr vert="horz" lIns="91440" tIns="45720" rIns="91440" bIns="45720" rtlCol="0" anchor="t">
            <a:normAutofit/>
          </a:bodyPr>
          <a:lstStyle/>
          <a:p>
            <a:pPr>
              <a:lnSpc>
                <a:spcPct val="120000"/>
              </a:lnSpc>
              <a:spcAft>
                <a:spcPts val="1200"/>
              </a:spcAft>
            </a:pPr>
            <a:r>
              <a:rPr lang="en-US" b="1" dirty="0">
                <a:solidFill>
                  <a:srgbClr val="009999"/>
                </a:solidFill>
              </a:rPr>
              <a:t>The California Department of Pesticide Regulation (DPR) </a:t>
            </a:r>
            <a:r>
              <a:rPr lang="en-US" dirty="0"/>
              <a:t>is responsible for helping implement the Healthy Schools Act</a:t>
            </a:r>
          </a:p>
          <a:p>
            <a:pPr>
              <a:lnSpc>
                <a:spcPct val="120000"/>
              </a:lnSpc>
              <a:spcAft>
                <a:spcPts val="1200"/>
              </a:spcAft>
            </a:pPr>
            <a:r>
              <a:rPr lang="en-US" dirty="0"/>
              <a:t>Contact DPR’s </a:t>
            </a:r>
            <a:r>
              <a:rPr lang="en-US" b="1" dirty="0">
                <a:solidFill>
                  <a:srgbClr val="009999"/>
                </a:solidFill>
              </a:rPr>
              <a:t>Child Care IPM Program: </a:t>
            </a:r>
          </a:p>
          <a:p>
            <a:pPr lvl="1">
              <a:lnSpc>
                <a:spcPct val="120000"/>
              </a:lnSpc>
              <a:spcAft>
                <a:spcPts val="1200"/>
              </a:spcAft>
            </a:pPr>
            <a:r>
              <a:rPr lang="en-US" dirty="0">
                <a:hlinkClick r:id="rId4"/>
              </a:rPr>
              <a:t>https://www.cdpr.ca.gov/docs/schoolipm/</a:t>
            </a:r>
            <a:endParaRPr lang="en-US" sz="1600" dirty="0"/>
          </a:p>
          <a:p>
            <a:pPr lvl="1">
              <a:lnSpc>
                <a:spcPct val="120000"/>
              </a:lnSpc>
              <a:spcAft>
                <a:spcPts val="1200"/>
              </a:spcAft>
            </a:pPr>
            <a:r>
              <a:rPr lang="en-US" dirty="0"/>
              <a:t>Email </a:t>
            </a:r>
            <a:r>
              <a:rPr lang="en-US" dirty="0">
                <a:hlinkClick r:id="rId5"/>
              </a:rPr>
              <a:t>ccipmlist@cdpr.ca.gov</a:t>
            </a:r>
            <a:r>
              <a:rPr lang="en-US" dirty="0"/>
              <a:t> with questions</a:t>
            </a:r>
          </a:p>
        </p:txBody>
      </p:sp>
      <p:pic>
        <p:nvPicPr>
          <p:cNvPr id="3074"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63034" t="37288" r="26159" b="18576"/>
          <a:stretch/>
        </p:blipFill>
        <p:spPr bwMode="auto">
          <a:xfrm>
            <a:off x="8480121" y="1524000"/>
            <a:ext cx="3031298"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a:extLst>
              <a:ext uri="{FF2B5EF4-FFF2-40B4-BE49-F238E27FC236}">
                <a16:creationId xmlns:a16="http://schemas.microsoft.com/office/drawing/2014/main" id="{49522AF2-4DA0-9835-82EC-0DBF1DF176FC}"/>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What Is the Healthy Schools Act (HSA)</a:t>
            </a:r>
          </a:p>
        </p:txBody>
      </p:sp>
    </p:spTree>
    <p:custDataLst>
      <p:tags r:id="rId1"/>
    </p:custDataLst>
    <p:extLst>
      <p:ext uri="{BB962C8B-B14F-4D97-AF65-F5344CB8AC3E}">
        <p14:creationId xmlns:p14="http://schemas.microsoft.com/office/powerpoint/2010/main" val="1596499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908763"/>
            <a:ext cx="11658600" cy="3040474"/>
          </a:xfrm>
          <a:prstGeom prst="rect">
            <a:avLst/>
          </a:prstGeom>
        </p:spPr>
      </p:pic>
      <p:sp>
        <p:nvSpPr>
          <p:cNvPr id="2" name="Title 1">
            <a:extLst>
              <a:ext uri="{FF2B5EF4-FFF2-40B4-BE49-F238E27FC236}">
                <a16:creationId xmlns:a16="http://schemas.microsoft.com/office/drawing/2014/main" id="{02EDDFA4-C3D0-30FE-17DD-DA6CD8460037}"/>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HSA Requirements for Child Care Centers</a:t>
            </a:r>
          </a:p>
        </p:txBody>
      </p:sp>
    </p:spTree>
    <p:extLst>
      <p:ext uri="{BB962C8B-B14F-4D97-AF65-F5344CB8AC3E}">
        <p14:creationId xmlns:p14="http://schemas.microsoft.com/office/powerpoint/2010/main" val="888375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057400"/>
            <a:ext cx="12192000" cy="2761129"/>
          </a:xfrm>
          <a:prstGeom prst="rect">
            <a:avLst/>
          </a:prstGeom>
        </p:spPr>
      </p:pic>
      <p:sp>
        <p:nvSpPr>
          <p:cNvPr id="2" name="Title 1">
            <a:extLst>
              <a:ext uri="{FF2B5EF4-FFF2-40B4-BE49-F238E27FC236}">
                <a16:creationId xmlns:a16="http://schemas.microsoft.com/office/drawing/2014/main" id="{A51EDE07-E7BA-47DF-B138-91617057D5A3}"/>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HSA Requirements for Child Care Centers</a:t>
            </a:r>
          </a:p>
        </p:txBody>
      </p:sp>
    </p:spTree>
    <p:extLst>
      <p:ext uri="{BB962C8B-B14F-4D97-AF65-F5344CB8AC3E}">
        <p14:creationId xmlns:p14="http://schemas.microsoft.com/office/powerpoint/2010/main" val="3962801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080708"/>
            <a:ext cx="12192000" cy="2696583"/>
          </a:xfrm>
          <a:prstGeom prst="rect">
            <a:avLst/>
          </a:prstGeom>
        </p:spPr>
      </p:pic>
      <p:sp>
        <p:nvSpPr>
          <p:cNvPr id="2" name="Title 1">
            <a:extLst>
              <a:ext uri="{FF2B5EF4-FFF2-40B4-BE49-F238E27FC236}">
                <a16:creationId xmlns:a16="http://schemas.microsoft.com/office/drawing/2014/main" id="{18D94FEA-5DAE-A48D-52F9-59FD1BAE37B2}"/>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HSA Requirements for Child Care Centers</a:t>
            </a:r>
          </a:p>
        </p:txBody>
      </p:sp>
    </p:spTree>
    <p:extLst>
      <p:ext uri="{BB962C8B-B14F-4D97-AF65-F5344CB8AC3E}">
        <p14:creationId xmlns:p14="http://schemas.microsoft.com/office/powerpoint/2010/main" val="4014296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8177" y="1839209"/>
            <a:ext cx="11355646" cy="3179581"/>
          </a:xfrm>
          <a:prstGeom prst="rect">
            <a:avLst/>
          </a:prstGeom>
        </p:spPr>
      </p:pic>
      <p:sp>
        <p:nvSpPr>
          <p:cNvPr id="2" name="Title 1">
            <a:extLst>
              <a:ext uri="{FF2B5EF4-FFF2-40B4-BE49-F238E27FC236}">
                <a16:creationId xmlns:a16="http://schemas.microsoft.com/office/drawing/2014/main" id="{C4949D05-87E2-4CA5-64AD-3829E5877681}"/>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HSA Requirements for Child Care Centers</a:t>
            </a:r>
          </a:p>
        </p:txBody>
      </p:sp>
    </p:spTree>
    <p:extLst>
      <p:ext uri="{BB962C8B-B14F-4D97-AF65-F5344CB8AC3E}">
        <p14:creationId xmlns:p14="http://schemas.microsoft.com/office/powerpoint/2010/main" val="79557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057285"/>
            <a:ext cx="5495260" cy="2054541"/>
          </a:xfrm>
        </p:spPr>
        <p:txBody>
          <a:bodyPr vert="horz" lIns="91440" tIns="45720" rIns="91440" bIns="45720" rtlCol="0" anchor="t">
            <a:noAutofit/>
          </a:bodyPr>
          <a:lstStyle/>
          <a:p>
            <a:pPr>
              <a:spcAft>
                <a:spcPts val="1200"/>
              </a:spcAft>
              <a:defRPr/>
            </a:pPr>
            <a:r>
              <a:rPr lang="en-US" sz="2400" dirty="0"/>
              <a:t>Property Owners</a:t>
            </a:r>
          </a:p>
          <a:p>
            <a:pPr>
              <a:spcAft>
                <a:spcPts val="1200"/>
              </a:spcAft>
              <a:defRPr/>
            </a:pPr>
            <a:r>
              <a:rPr lang="en-US" sz="2400" dirty="0"/>
              <a:t>Pest Management Professionals</a:t>
            </a:r>
          </a:p>
          <a:p>
            <a:pPr>
              <a:spcAft>
                <a:spcPts val="1200"/>
              </a:spcAft>
              <a:defRPr/>
            </a:pPr>
            <a:r>
              <a:rPr lang="en-US" sz="2400" dirty="0"/>
              <a:t>Custodians/Janitorial Service</a:t>
            </a:r>
          </a:p>
          <a:p>
            <a:pPr>
              <a:spcAft>
                <a:spcPts val="1200"/>
              </a:spcAft>
              <a:defRPr/>
            </a:pPr>
            <a:r>
              <a:rPr lang="en-US" sz="2400" dirty="0"/>
              <a:t>Volunteers</a:t>
            </a:r>
          </a:p>
        </p:txBody>
      </p:sp>
      <p:sp>
        <p:nvSpPr>
          <p:cNvPr id="6" name="Content Placeholder 2"/>
          <p:cNvSpPr txBox="1">
            <a:spLocks/>
          </p:cNvSpPr>
          <p:nvPr/>
        </p:nvSpPr>
        <p:spPr>
          <a:xfrm>
            <a:off x="1981201" y="1239839"/>
            <a:ext cx="7954963" cy="949325"/>
          </a:xfrm>
          <a:prstGeom prst="rect">
            <a:avLst/>
          </a:prstGeom>
        </p:spPr>
        <p:txBody>
          <a:bodyPr/>
          <a:lstStyle/>
          <a:p>
            <a:pPr marL="342900" indent="-342900">
              <a:spcBef>
                <a:spcPct val="20000"/>
              </a:spcBef>
              <a:defRPr/>
            </a:pPr>
            <a:r>
              <a:rPr lang="en-US" sz="1400" spc="300" dirty="0">
                <a:latin typeface="News Gothic MT"/>
                <a:cs typeface="News Gothic MT"/>
              </a:rPr>
              <a:t> </a:t>
            </a:r>
          </a:p>
        </p:txBody>
      </p:sp>
      <p:sp>
        <p:nvSpPr>
          <p:cNvPr id="7" name="Content Placeholder 2"/>
          <p:cNvSpPr txBox="1">
            <a:spLocks/>
          </p:cNvSpPr>
          <p:nvPr/>
        </p:nvSpPr>
        <p:spPr>
          <a:xfrm>
            <a:off x="1562100" y="5433367"/>
            <a:ext cx="9067800" cy="991919"/>
          </a:xfrm>
          <a:prstGeom prst="rect">
            <a:avLst/>
          </a:prstGeom>
        </p:spPr>
        <p:txBody>
          <a:bodyPr/>
          <a:lstStyle/>
          <a:p>
            <a:pPr algn="ctr">
              <a:spcBef>
                <a:spcPct val="20000"/>
              </a:spcBef>
              <a:defRPr/>
            </a:pPr>
            <a:r>
              <a:rPr lang="en-US" i="1" dirty="0">
                <a:latin typeface="Arial" panose="020B0604020202020204" pitchFamily="34" charset="0"/>
                <a:cs typeface="Arial" panose="020B0604020202020204" pitchFamily="34" charset="0"/>
              </a:rPr>
              <a:t>The Healthy Schools Act has specific requirements for </a:t>
            </a:r>
            <a:r>
              <a:rPr lang="en-US" b="1" i="1" dirty="0">
                <a:solidFill>
                  <a:srgbClr val="009999"/>
                </a:solidFill>
                <a:latin typeface="Arial" panose="020B0604020202020204" pitchFamily="34" charset="0"/>
                <a:cs typeface="Arial" panose="020B0604020202020204" pitchFamily="34" charset="0"/>
              </a:rPr>
              <a:t>property owners </a:t>
            </a:r>
            <a:r>
              <a:rPr lang="en-US" i="1" dirty="0">
                <a:latin typeface="Arial" panose="020B0604020202020204" pitchFamily="34" charset="0"/>
                <a:cs typeface="Arial" panose="020B0604020202020204" pitchFamily="34" charset="0"/>
              </a:rPr>
              <a:t>and </a:t>
            </a:r>
            <a:r>
              <a:rPr lang="en-US" b="1" i="1" dirty="0">
                <a:solidFill>
                  <a:srgbClr val="009999"/>
                </a:solidFill>
                <a:latin typeface="Arial" panose="020B0604020202020204" pitchFamily="34" charset="0"/>
                <a:cs typeface="Arial" panose="020B0604020202020204" pitchFamily="34" charset="0"/>
              </a:rPr>
              <a:t>pest management professionals</a:t>
            </a:r>
            <a:r>
              <a:rPr lang="en-US" i="1" dirty="0">
                <a:latin typeface="Arial" panose="020B0604020202020204" pitchFamily="34" charset="0"/>
                <a:cs typeface="Arial" panose="020B0604020202020204" pitchFamily="34" charset="0"/>
              </a:rPr>
              <a:t>. More information can be found on the DPR website.</a:t>
            </a:r>
          </a:p>
          <a:p>
            <a:pPr algn="ctr">
              <a:spcBef>
                <a:spcPct val="20000"/>
              </a:spcBef>
              <a:defRPr/>
            </a:pPr>
            <a:endParaRPr lang="en-US" i="1" dirty="0"/>
          </a:p>
        </p:txBody>
      </p:sp>
      <p:pic>
        <p:nvPicPr>
          <p:cNvPr id="11" name="Picture 10"/>
          <p:cNvPicPr/>
          <p:nvPr/>
        </p:nvPicPr>
        <p:blipFill rotWithShape="1">
          <a:blip r:embed="rId4"/>
          <a:srcRect l="6006" t="17113" r="7415" b="6025"/>
          <a:stretch/>
        </p:blipFill>
        <p:spPr bwMode="auto">
          <a:xfrm>
            <a:off x="6400800" y="1676400"/>
            <a:ext cx="5791200" cy="3435481"/>
          </a:xfrm>
          <a:prstGeom prst="rect">
            <a:avLst/>
          </a:prstGeom>
          <a:ln>
            <a:solidFill>
              <a:schemeClr val="tx2"/>
            </a:solidFill>
          </a:ln>
          <a:extLst>
            <a:ext uri="{53640926-AAD7-44D8-BBD7-CCE9431645EC}">
              <a14:shadowObscured xmlns:a14="http://schemas.microsoft.com/office/drawing/2010/main"/>
            </a:ext>
          </a:extLst>
        </p:spPr>
      </p:pic>
      <p:sp>
        <p:nvSpPr>
          <p:cNvPr id="8" name="TextBox 7"/>
          <p:cNvSpPr txBox="1"/>
          <p:nvPr/>
        </p:nvSpPr>
        <p:spPr>
          <a:xfrm>
            <a:off x="10439400" y="5105400"/>
            <a:ext cx="2438400" cy="261610"/>
          </a:xfrm>
          <a:prstGeom prst="rect">
            <a:avLst/>
          </a:prstGeom>
          <a:noFill/>
        </p:spPr>
        <p:txBody>
          <a:bodyPr wrap="square" rtlCol="0">
            <a:spAutoFit/>
          </a:bodyPr>
          <a:lstStyle/>
          <a:p>
            <a:r>
              <a:rPr lang="en-US" sz="1100" i="1" dirty="0"/>
              <a:t>Photo from UCSF</a:t>
            </a:r>
          </a:p>
        </p:txBody>
      </p:sp>
      <p:sp>
        <p:nvSpPr>
          <p:cNvPr id="4" name="Title 1">
            <a:extLst>
              <a:ext uri="{FF2B5EF4-FFF2-40B4-BE49-F238E27FC236}">
                <a16:creationId xmlns:a16="http://schemas.microsoft.com/office/drawing/2014/main" id="{B01D356C-2540-074E-1361-5ECF9179348C}"/>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Be sure to communicate with…</a:t>
            </a:r>
          </a:p>
        </p:txBody>
      </p:sp>
    </p:spTree>
    <p:custDataLst>
      <p:tags r:id="rId1"/>
    </p:custDataLst>
    <p:extLst>
      <p:ext uri="{BB962C8B-B14F-4D97-AF65-F5344CB8AC3E}">
        <p14:creationId xmlns:p14="http://schemas.microsoft.com/office/powerpoint/2010/main" val="773257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1371600"/>
            <a:ext cx="11353800" cy="4114800"/>
          </a:xfrm>
        </p:spPr>
        <p:txBody>
          <a:bodyPr vert="horz" lIns="91440" tIns="45720" rIns="91440" bIns="45720" rtlCol="0" anchor="t">
            <a:normAutofit/>
          </a:bodyPr>
          <a:lstStyle/>
          <a:p>
            <a:pPr marL="0" indent="0">
              <a:lnSpc>
                <a:spcPct val="100000"/>
              </a:lnSpc>
              <a:spcAft>
                <a:spcPts val="1200"/>
              </a:spcAft>
              <a:buNone/>
            </a:pPr>
            <a:r>
              <a:rPr lang="en-US" dirty="0"/>
              <a:t>These products are </a:t>
            </a:r>
            <a:r>
              <a:rPr lang="en-US" b="1" dirty="0">
                <a:cs typeface="Calibri"/>
              </a:rPr>
              <a:t>exempt</a:t>
            </a:r>
            <a:r>
              <a:rPr lang="en-US" dirty="0">
                <a:cs typeface="Calibri"/>
              </a:rPr>
              <a:t> from reporting and posting requirements:</a:t>
            </a:r>
          </a:p>
          <a:p>
            <a:pPr lvl="1">
              <a:lnSpc>
                <a:spcPct val="100000"/>
              </a:lnSpc>
            </a:pPr>
            <a:r>
              <a:rPr lang="en-US" dirty="0"/>
              <a:t>Pesticides in </a:t>
            </a:r>
            <a:r>
              <a:rPr lang="en-US" b="1" dirty="0">
                <a:solidFill>
                  <a:srgbClr val="009999"/>
                </a:solidFill>
              </a:rPr>
              <a:t>self-contained baits</a:t>
            </a:r>
          </a:p>
          <a:p>
            <a:pPr lvl="1">
              <a:lnSpc>
                <a:spcPct val="100000"/>
              </a:lnSpc>
            </a:pPr>
            <a:r>
              <a:rPr lang="en-US" dirty="0"/>
              <a:t>Pesticides in </a:t>
            </a:r>
            <a:r>
              <a:rPr lang="en-US" b="1" dirty="0">
                <a:solidFill>
                  <a:srgbClr val="009999"/>
                </a:solidFill>
              </a:rPr>
              <a:t>gels or pastes used as crack-and-crevice treatments</a:t>
            </a:r>
            <a:endParaRPr lang="en-US" b="1" dirty="0">
              <a:solidFill>
                <a:srgbClr val="009999"/>
              </a:solidFill>
              <a:cs typeface="Calibri"/>
            </a:endParaRPr>
          </a:p>
          <a:p>
            <a:pPr lvl="1">
              <a:lnSpc>
                <a:spcPct val="100000"/>
              </a:lnSpc>
            </a:pPr>
            <a:r>
              <a:rPr lang="en-US" dirty="0"/>
              <a:t>Products used to kill germs (antimicrobials), such as </a:t>
            </a:r>
            <a:r>
              <a:rPr lang="en-US" b="1" dirty="0">
                <a:solidFill>
                  <a:srgbClr val="009999"/>
                </a:solidFill>
              </a:rPr>
              <a:t>sanitizers and disinfectants</a:t>
            </a:r>
          </a:p>
          <a:p>
            <a:pPr lvl="1">
              <a:lnSpc>
                <a:spcPct val="100000"/>
              </a:lnSpc>
            </a:pPr>
            <a:r>
              <a:rPr lang="en-US" b="1" dirty="0">
                <a:solidFill>
                  <a:srgbClr val="009999"/>
                </a:solidFill>
                <a:cs typeface="Calibri"/>
              </a:rPr>
              <a:t>Minimum risk </a:t>
            </a:r>
            <a:r>
              <a:rPr lang="en-US" dirty="0">
                <a:cs typeface="Calibri"/>
              </a:rPr>
              <a:t>pesticides or FIFRA 25(b) containing minimum risk products like cinnamon, peppermint, citronella</a:t>
            </a:r>
            <a:endParaRPr lang="en-US" sz="2400" dirty="0"/>
          </a:p>
          <a:p>
            <a:pPr marL="411480" lvl="1" indent="0">
              <a:spcAft>
                <a:spcPts val="1200"/>
              </a:spcAft>
              <a:buNone/>
            </a:pPr>
            <a:endParaRPr lang="en-US" sz="2400" b="1" dirty="0">
              <a:cs typeface="Calibri"/>
            </a:endParaRPr>
          </a:p>
        </p:txBody>
      </p:sp>
      <p:sp>
        <p:nvSpPr>
          <p:cNvPr id="4" name="Title 1">
            <a:extLst>
              <a:ext uri="{FF2B5EF4-FFF2-40B4-BE49-F238E27FC236}">
                <a16:creationId xmlns:a16="http://schemas.microsoft.com/office/drawing/2014/main" id="{0C2BF9B1-3234-4C21-EE6F-EDDB4E9D1885}"/>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Exempt Products</a:t>
            </a:r>
          </a:p>
        </p:txBody>
      </p:sp>
      <p:grpSp>
        <p:nvGrpSpPr>
          <p:cNvPr id="2" name="Group 1">
            <a:extLst>
              <a:ext uri="{FF2B5EF4-FFF2-40B4-BE49-F238E27FC236}">
                <a16:creationId xmlns:a16="http://schemas.microsoft.com/office/drawing/2014/main" id="{F1B8BDC5-1609-A3BD-C1C3-F373D93B1CC3}"/>
              </a:ext>
            </a:extLst>
          </p:cNvPr>
          <p:cNvGrpSpPr/>
          <p:nvPr/>
        </p:nvGrpSpPr>
        <p:grpSpPr>
          <a:xfrm>
            <a:off x="2819400" y="4613701"/>
            <a:ext cx="6400800" cy="1524000"/>
            <a:chOff x="2819400" y="4613701"/>
            <a:chExt cx="6400800" cy="1524000"/>
          </a:xfrm>
        </p:grpSpPr>
        <p:sp>
          <p:nvSpPr>
            <p:cNvPr id="7" name="Oval 6">
              <a:extLst>
                <a:ext uri="{FF2B5EF4-FFF2-40B4-BE49-F238E27FC236}">
                  <a16:creationId xmlns:a16="http://schemas.microsoft.com/office/drawing/2014/main" id="{A789DB6B-77D4-6626-1DC3-416A76134A0A}"/>
                </a:ext>
              </a:extLst>
            </p:cNvPr>
            <p:cNvSpPr/>
            <p:nvPr/>
          </p:nvSpPr>
          <p:spPr>
            <a:xfrm>
              <a:off x="2819400" y="4613701"/>
              <a:ext cx="6400800" cy="1524000"/>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6" name="TextBox 5">
              <a:extLst>
                <a:ext uri="{FF2B5EF4-FFF2-40B4-BE49-F238E27FC236}">
                  <a16:creationId xmlns:a16="http://schemas.microsoft.com/office/drawing/2014/main" id="{C256E0A3-490F-24AB-F25B-B653B404EBF9}"/>
                </a:ext>
              </a:extLst>
            </p:cNvPr>
            <p:cNvSpPr txBox="1"/>
            <p:nvPr/>
          </p:nvSpPr>
          <p:spPr>
            <a:xfrm>
              <a:off x="3124200" y="4960203"/>
              <a:ext cx="5410200" cy="830997"/>
            </a:xfrm>
            <a:prstGeom prst="rect">
              <a:avLst/>
            </a:prstGeom>
            <a:noFill/>
          </p:spPr>
          <p:txBody>
            <a:bodyPr wrap="square">
              <a:spAutoFit/>
            </a:bodyPr>
            <a:lstStyle/>
            <a:p>
              <a:pPr marL="411480" lvl="1" indent="0" algn="ctr">
                <a:spcAft>
                  <a:spcPts val="1200"/>
                </a:spcAft>
                <a:buNone/>
              </a:pPr>
              <a:r>
                <a:rPr lang="en-US" sz="2400" b="1" dirty="0">
                  <a:solidFill>
                    <a:schemeClr val="bg1"/>
                  </a:solidFill>
                  <a:cs typeface="Calibri"/>
                </a:rPr>
                <a:t>Annual training is required even when using exempt products!</a:t>
              </a:r>
              <a:endParaRPr lang="en-US" sz="2400" dirty="0">
                <a:solidFill>
                  <a:schemeClr val="bg1"/>
                </a:solidFill>
                <a:cs typeface="Calibri"/>
              </a:endParaRPr>
            </a:p>
          </p:txBody>
        </p:sp>
      </p:grpSp>
    </p:spTree>
    <p:custDataLst>
      <p:tags r:id="rId1"/>
    </p:custDataLst>
    <p:extLst>
      <p:ext uri="{BB962C8B-B14F-4D97-AF65-F5344CB8AC3E}">
        <p14:creationId xmlns:p14="http://schemas.microsoft.com/office/powerpoint/2010/main" val="2856173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5A1DF852-A6B1-4624-8241-0308A25A82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0727" y="152400"/>
            <a:ext cx="4828309" cy="6248400"/>
          </a:xfrm>
          <a:prstGeom prst="rect">
            <a:avLst/>
          </a:prstGeom>
        </p:spPr>
      </p:pic>
    </p:spTree>
    <p:custDataLst>
      <p:tags r:id="rId1"/>
    </p:custDataLst>
    <p:extLst>
      <p:ext uri="{BB962C8B-B14F-4D97-AF65-F5344CB8AC3E}">
        <p14:creationId xmlns:p14="http://schemas.microsoft.com/office/powerpoint/2010/main" val="227416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C81A716-8F45-B988-CCD3-7B6CB0D58DD1}"/>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Acknowledgements</a:t>
            </a:r>
          </a:p>
        </p:txBody>
      </p:sp>
      <p:sp>
        <p:nvSpPr>
          <p:cNvPr id="2" name="TextBox 1">
            <a:extLst>
              <a:ext uri="{FF2B5EF4-FFF2-40B4-BE49-F238E27FC236}">
                <a16:creationId xmlns:a16="http://schemas.microsoft.com/office/drawing/2014/main" id="{373360AE-7E91-E0D9-1C33-232FB46DF15E}"/>
              </a:ext>
            </a:extLst>
          </p:cNvPr>
          <p:cNvSpPr txBox="1"/>
          <p:nvPr/>
        </p:nvSpPr>
        <p:spPr>
          <a:xfrm>
            <a:off x="-1" y="5429959"/>
            <a:ext cx="12192000" cy="784125"/>
          </a:xfrm>
          <a:prstGeom prst="rect">
            <a:avLst/>
          </a:prstGeom>
          <a:noFill/>
        </p:spPr>
        <p:txBody>
          <a:bodyPr wrap="square">
            <a:spAutoFit/>
          </a:bodyPr>
          <a:lstStyle/>
          <a:p>
            <a:pPr algn="ctr">
              <a:lnSpc>
                <a:spcPct val="150000"/>
              </a:lnSpc>
            </a:pPr>
            <a:r>
              <a:rPr lang="en-US" sz="1600" dirty="0">
                <a:hlinkClick r:id="rId4"/>
              </a:rPr>
              <a:t>https://www.cdpr.ca.gov/docs/schoolipm</a:t>
            </a:r>
            <a:endParaRPr lang="en-US" sz="1600" dirty="0"/>
          </a:p>
          <a:p>
            <a:pPr algn="ctr">
              <a:lnSpc>
                <a:spcPct val="150000"/>
              </a:lnSpc>
            </a:pPr>
            <a:r>
              <a:rPr lang="en-US" sz="1600" dirty="0">
                <a:hlinkClick r:id="rId5"/>
              </a:rPr>
              <a:t>https://cchp.ucsf.edu</a:t>
            </a:r>
            <a:r>
              <a:rPr lang="en-US" sz="1600" dirty="0"/>
              <a:t> </a:t>
            </a:r>
          </a:p>
        </p:txBody>
      </p:sp>
      <p:sp>
        <p:nvSpPr>
          <p:cNvPr id="3" name="TextBox 2">
            <a:extLst>
              <a:ext uri="{FF2B5EF4-FFF2-40B4-BE49-F238E27FC236}">
                <a16:creationId xmlns:a16="http://schemas.microsoft.com/office/drawing/2014/main" id="{99A25D92-9FE5-94C5-2972-86E6E5EB14A6}"/>
              </a:ext>
            </a:extLst>
          </p:cNvPr>
          <p:cNvSpPr txBox="1"/>
          <p:nvPr/>
        </p:nvSpPr>
        <p:spPr>
          <a:xfrm>
            <a:off x="1066800" y="4572130"/>
            <a:ext cx="10287000" cy="879600"/>
          </a:xfrm>
          <a:prstGeom prst="rect">
            <a:avLst/>
          </a:prstGeom>
          <a:noFill/>
        </p:spPr>
        <p:txBody>
          <a:bodyPr wrap="square">
            <a:spAutoFit/>
          </a:bodyPr>
          <a:lstStyle/>
          <a:p>
            <a:pPr>
              <a:lnSpc>
                <a:spcPts val="2120"/>
              </a:lnSpc>
              <a:defRPr/>
            </a:pPr>
            <a:r>
              <a:rPr lang="en-US" sz="1600" dirty="0">
                <a:latin typeface="Arial" panose="020B0604020202020204" pitchFamily="34" charset="0"/>
                <a:ea typeface="ヒラギノ角ゴ Pro W3" pitchFamily="37" charset="-128"/>
                <a:cs typeface="Arial" panose="020B0604020202020204" pitchFamily="34" charset="0"/>
              </a:rPr>
              <a:t>Funding for this program was provided through a grant awarded by the California Department of Pesticide Regulation (DPR). The contents of this document do not necessarily reflect the views and policies of DPR nor does mention of trade names or commercial products constitute endorsement or recommendation for use.</a:t>
            </a:r>
          </a:p>
        </p:txBody>
      </p:sp>
      <p:grpSp>
        <p:nvGrpSpPr>
          <p:cNvPr id="4" name="Group 3">
            <a:extLst>
              <a:ext uri="{FF2B5EF4-FFF2-40B4-BE49-F238E27FC236}">
                <a16:creationId xmlns:a16="http://schemas.microsoft.com/office/drawing/2014/main" id="{652193E4-27EE-4720-A20C-AB78F568D4B9}"/>
              </a:ext>
            </a:extLst>
          </p:cNvPr>
          <p:cNvGrpSpPr/>
          <p:nvPr/>
        </p:nvGrpSpPr>
        <p:grpSpPr>
          <a:xfrm>
            <a:off x="2909952" y="1295400"/>
            <a:ext cx="6372095" cy="3333124"/>
            <a:chOff x="3124200" y="1370354"/>
            <a:chExt cx="5943600" cy="2944257"/>
          </a:xfrm>
        </p:grpSpPr>
        <p:sp>
          <p:nvSpPr>
            <p:cNvPr id="5" name="TextBox 4">
              <a:extLst>
                <a:ext uri="{FF2B5EF4-FFF2-40B4-BE49-F238E27FC236}">
                  <a16:creationId xmlns:a16="http://schemas.microsoft.com/office/drawing/2014/main" id="{F2426035-A3F9-0CBC-A5C5-37C17339E41D}"/>
                </a:ext>
              </a:extLst>
            </p:cNvPr>
            <p:cNvSpPr txBox="1"/>
            <p:nvPr/>
          </p:nvSpPr>
          <p:spPr>
            <a:xfrm>
              <a:off x="3124200" y="1370354"/>
              <a:ext cx="5943600" cy="2944257"/>
            </a:xfrm>
            <a:prstGeom prst="rect">
              <a:avLst/>
            </a:prstGeom>
            <a:solidFill>
              <a:schemeClr val="bg1"/>
            </a:solidFill>
          </p:spPr>
          <p:txBody>
            <a:bodyPr wrap="square" rtlCol="0">
              <a:spAutoFit/>
            </a:bodyPr>
            <a:lstStyle/>
            <a:p>
              <a:endParaRPr lang="en-US" dirty="0"/>
            </a:p>
          </p:txBody>
        </p:sp>
        <p:pic>
          <p:nvPicPr>
            <p:cNvPr id="7" name="Picture 2" descr="dpr logo">
              <a:extLst>
                <a:ext uri="{FF2B5EF4-FFF2-40B4-BE49-F238E27FC236}">
                  <a16:creationId xmlns:a16="http://schemas.microsoft.com/office/drawing/2014/main" id="{4A66EAAB-7AA5-A18E-8A4D-B5954065B1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196" y="1849751"/>
              <a:ext cx="3067432" cy="80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UCSF_SubLogo_SchoolNurs_navy_RGB">
              <a:extLst>
                <a:ext uri="{FF2B5EF4-FFF2-40B4-BE49-F238E27FC236}">
                  <a16:creationId xmlns:a16="http://schemas.microsoft.com/office/drawing/2014/main" id="{6046A781-F547-2936-14D0-AE061C4615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9553" y="3173314"/>
              <a:ext cx="2283608" cy="6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0A9234CB-8F69-C056-EAFE-0CB5F75ACA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3746206" y="1849751"/>
              <a:ext cx="870620" cy="193564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84520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5800" y="1656806"/>
            <a:ext cx="5189208" cy="4031873"/>
          </a:xfrm>
          <a:prstGeom prst="rect">
            <a:avLst/>
          </a:prstGeom>
        </p:spPr>
        <p:txBody>
          <a:bodyPr wrap="square" lIns="91440" tIns="45720" rIns="91440" bIns="45720" anchor="t">
            <a:spAutoFit/>
          </a:bodyPr>
          <a:lstStyle/>
          <a:p>
            <a:pPr>
              <a:spcAft>
                <a:spcPts val="1200"/>
              </a:spcAft>
              <a:defRPr/>
            </a:pPr>
            <a:r>
              <a:rPr lang="en-US" sz="2400" dirty="0">
                <a:latin typeface="Arial"/>
                <a:cs typeface="Arial"/>
              </a:rPr>
              <a:t>A safer, more sustainable approach that uses the least toxic, effective method to solve pest problems and focuses on:</a:t>
            </a:r>
          </a:p>
          <a:p>
            <a:pPr marL="342900" indent="-342900">
              <a:spcAft>
                <a:spcPts val="1200"/>
              </a:spcAft>
              <a:buFont typeface="Arial" panose="020B0604020202020204" pitchFamily="34" charset="0"/>
              <a:buChar char="•"/>
              <a:defRPr/>
            </a:pPr>
            <a:r>
              <a:rPr lang="en-US" sz="2400" b="1" dirty="0">
                <a:solidFill>
                  <a:srgbClr val="009999"/>
                </a:solidFill>
                <a:latin typeface="Arial"/>
                <a:cs typeface="Arial"/>
              </a:rPr>
              <a:t>Preventing</a:t>
            </a:r>
            <a:r>
              <a:rPr lang="en-US" sz="2400" dirty="0">
                <a:latin typeface="Arial"/>
                <a:cs typeface="Arial"/>
              </a:rPr>
              <a:t> </a:t>
            </a:r>
            <a:r>
              <a:rPr lang="en-US" sz="2400" dirty="0">
                <a:solidFill>
                  <a:srgbClr val="009999"/>
                </a:solidFill>
                <a:latin typeface="Arial"/>
                <a:cs typeface="Arial"/>
              </a:rPr>
              <a:t>infestations </a:t>
            </a:r>
          </a:p>
          <a:p>
            <a:pPr marL="342900" indent="-342900">
              <a:spcAft>
                <a:spcPts val="1200"/>
              </a:spcAft>
              <a:buFont typeface="Arial" panose="020B0604020202020204" pitchFamily="34" charset="0"/>
              <a:buChar char="•"/>
              <a:defRPr/>
            </a:pPr>
            <a:r>
              <a:rPr lang="en-US" sz="2400" b="1" dirty="0">
                <a:solidFill>
                  <a:srgbClr val="009999"/>
                </a:solidFill>
                <a:latin typeface="Arial"/>
                <a:cs typeface="Arial"/>
              </a:rPr>
              <a:t>Monitoring</a:t>
            </a:r>
            <a:r>
              <a:rPr lang="en-US" sz="2400" dirty="0">
                <a:solidFill>
                  <a:srgbClr val="009999"/>
                </a:solidFill>
                <a:latin typeface="Arial"/>
                <a:cs typeface="Arial"/>
              </a:rPr>
              <a:t> pests</a:t>
            </a:r>
          </a:p>
          <a:p>
            <a:pPr marL="342900" indent="-342900">
              <a:spcAft>
                <a:spcPts val="1200"/>
              </a:spcAft>
              <a:buFont typeface="Arial" panose="020B0604020202020204" pitchFamily="34" charset="0"/>
              <a:buChar char="•"/>
              <a:defRPr/>
            </a:pPr>
            <a:r>
              <a:rPr lang="en-US" sz="2400" b="1" dirty="0">
                <a:solidFill>
                  <a:srgbClr val="009999"/>
                </a:solidFill>
                <a:latin typeface="Arial"/>
                <a:cs typeface="Arial"/>
              </a:rPr>
              <a:t>Reducing</a:t>
            </a:r>
            <a:r>
              <a:rPr lang="en-US" sz="2400" dirty="0">
                <a:solidFill>
                  <a:srgbClr val="009999"/>
                </a:solidFill>
                <a:latin typeface="Arial"/>
                <a:cs typeface="Arial"/>
              </a:rPr>
              <a:t> the use of pesticides</a:t>
            </a:r>
          </a:p>
          <a:p>
            <a:pPr marL="342900" indent="-342900">
              <a:spcAft>
                <a:spcPts val="1200"/>
              </a:spcAft>
              <a:buFont typeface="Arial" panose="020B0604020202020204" pitchFamily="34" charset="0"/>
              <a:buChar char="•"/>
              <a:defRPr/>
            </a:pPr>
            <a:r>
              <a:rPr lang="en-US" sz="2400" b="1" dirty="0">
                <a:solidFill>
                  <a:srgbClr val="009999"/>
                </a:solidFill>
                <a:latin typeface="Arial"/>
                <a:cs typeface="Arial"/>
              </a:rPr>
              <a:t>Minimizing</a:t>
            </a:r>
            <a:r>
              <a:rPr lang="en-US" sz="2400" dirty="0">
                <a:solidFill>
                  <a:srgbClr val="009999"/>
                </a:solidFill>
                <a:latin typeface="Arial"/>
                <a:cs typeface="Arial"/>
              </a:rPr>
              <a:t> health risks to people and the environment.</a:t>
            </a:r>
            <a:endParaRPr lang="en-US" sz="2400" spc="300" dirty="0">
              <a:solidFill>
                <a:srgbClr val="009999"/>
              </a:solidFill>
              <a:latin typeface="Arial"/>
              <a:ea typeface="ヒラギノ角ゴ Pro W3" pitchFamily="37" charset="-128"/>
              <a:cs typeface="Arial"/>
            </a:endParaRPr>
          </a:p>
        </p:txBody>
      </p:sp>
      <p:pic>
        <p:nvPicPr>
          <p:cNvPr id="4" name="Picture 3" descr="A person looking under a sink with a flashlight">
            <a:extLst>
              <a:ext uri="{FF2B5EF4-FFF2-40B4-BE49-F238E27FC236}">
                <a16:creationId xmlns:a16="http://schemas.microsoft.com/office/drawing/2014/main" id="{3A5787A3-B736-448B-A026-A9AC3C0B4BA2}"/>
              </a:ext>
            </a:extLst>
          </p:cNvPr>
          <p:cNvPicPr>
            <a:picLocks noChangeAspect="1"/>
          </p:cNvPicPr>
          <p:nvPr/>
        </p:nvPicPr>
        <p:blipFill rotWithShape="1">
          <a:blip r:embed="rId4">
            <a:extLst>
              <a:ext uri="{28A0092B-C50C-407E-A947-70E740481C1C}">
                <a14:useLocalDpi xmlns:a14="http://schemas.microsoft.com/office/drawing/2010/main" val="0"/>
              </a:ext>
            </a:extLst>
          </a:blip>
          <a:srcRect l="9490" t="7301" r="12694" b="25367"/>
          <a:stretch/>
        </p:blipFill>
        <p:spPr>
          <a:xfrm>
            <a:off x="6041721" y="1676400"/>
            <a:ext cx="6150279" cy="4266940"/>
          </a:xfrm>
          <a:prstGeom prst="rect">
            <a:avLst/>
          </a:prstGeom>
        </p:spPr>
      </p:pic>
      <p:sp>
        <p:nvSpPr>
          <p:cNvPr id="3" name="Title 1">
            <a:extLst>
              <a:ext uri="{FF2B5EF4-FFF2-40B4-BE49-F238E27FC236}">
                <a16:creationId xmlns:a16="http://schemas.microsoft.com/office/drawing/2014/main" id="{F5D71A7A-923F-6B4B-9AF9-9116ACBC071B}"/>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What is Integrated Pest Management (IPM)?</a:t>
            </a:r>
          </a:p>
        </p:txBody>
      </p:sp>
    </p:spTree>
    <p:custDataLst>
      <p:tags r:id="rId1"/>
    </p:custDataLst>
    <p:extLst>
      <p:ext uri="{BB962C8B-B14F-4D97-AF65-F5344CB8AC3E}">
        <p14:creationId xmlns:p14="http://schemas.microsoft.com/office/powerpoint/2010/main" val="3307984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3638831" y="1295400"/>
            <a:ext cx="4914337" cy="4914337"/>
          </a:xfrm>
          <a:prstGeom prst="rect">
            <a:avLst/>
          </a:prstGeom>
        </p:spPr>
      </p:pic>
      <p:sp>
        <p:nvSpPr>
          <p:cNvPr id="3" name="Title 1">
            <a:extLst>
              <a:ext uri="{FF2B5EF4-FFF2-40B4-BE49-F238E27FC236}">
                <a16:creationId xmlns:a16="http://schemas.microsoft.com/office/drawing/2014/main" id="{103B6509-294D-C594-C1BE-16DF1407F1E6}"/>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The Integrated Pest Management Cycle</a:t>
            </a:r>
          </a:p>
        </p:txBody>
      </p:sp>
    </p:spTree>
    <p:custDataLst>
      <p:tags r:id="rId1"/>
    </p:custDataLst>
    <p:extLst>
      <p:ext uri="{BB962C8B-B14F-4D97-AF65-F5344CB8AC3E}">
        <p14:creationId xmlns:p14="http://schemas.microsoft.com/office/powerpoint/2010/main" val="3203921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F5AF5B-1639-49C1-A4ED-7E2E1C8A451F}"/>
              </a:ext>
            </a:extLst>
          </p:cNvPr>
          <p:cNvSpPr>
            <a:spLocks noGrp="1"/>
          </p:cNvSpPr>
          <p:nvPr>
            <p:ph idx="1"/>
          </p:nvPr>
        </p:nvSpPr>
        <p:spPr>
          <a:xfrm>
            <a:off x="838200" y="1676400"/>
            <a:ext cx="10515600" cy="3603626"/>
          </a:xfrm>
        </p:spPr>
        <p:txBody>
          <a:bodyPr/>
          <a:lstStyle/>
          <a:p>
            <a:pPr>
              <a:lnSpc>
                <a:spcPct val="100000"/>
              </a:lnSpc>
              <a:spcAft>
                <a:spcPts val="1200"/>
              </a:spcAft>
            </a:pPr>
            <a:r>
              <a:rPr lang="en-US" dirty="0"/>
              <a:t>Mice are great climbers and can </a:t>
            </a:r>
            <a:r>
              <a:rPr lang="en-US" dirty="0">
                <a:solidFill>
                  <a:srgbClr val="009999"/>
                </a:solidFill>
              </a:rPr>
              <a:t>run up the insides of walls</a:t>
            </a:r>
            <a:r>
              <a:rPr lang="en-US" dirty="0"/>
              <a:t>. </a:t>
            </a:r>
          </a:p>
          <a:p>
            <a:pPr>
              <a:lnSpc>
                <a:spcPct val="100000"/>
              </a:lnSpc>
              <a:spcAft>
                <a:spcPts val="1200"/>
              </a:spcAft>
            </a:pPr>
            <a:r>
              <a:rPr lang="en-US" dirty="0"/>
              <a:t>Rodents can breed </a:t>
            </a:r>
            <a:r>
              <a:rPr lang="en-US" dirty="0">
                <a:solidFill>
                  <a:srgbClr val="009999"/>
                </a:solidFill>
              </a:rPr>
              <a:t>5-10 times per year</a:t>
            </a:r>
            <a:r>
              <a:rPr lang="en-US" dirty="0"/>
              <a:t>. That’s a lot of baby mice and rats!</a:t>
            </a:r>
          </a:p>
          <a:p>
            <a:pPr>
              <a:lnSpc>
                <a:spcPct val="100000"/>
              </a:lnSpc>
              <a:spcAft>
                <a:spcPts val="1200"/>
              </a:spcAft>
            </a:pPr>
            <a:r>
              <a:rPr lang="en-US" dirty="0"/>
              <a:t>Rodents are mostly </a:t>
            </a:r>
            <a:r>
              <a:rPr lang="en-US" dirty="0">
                <a:solidFill>
                  <a:srgbClr val="009999"/>
                </a:solidFill>
              </a:rPr>
              <a:t>active at night</a:t>
            </a:r>
            <a:r>
              <a:rPr lang="en-US" dirty="0"/>
              <a:t>. </a:t>
            </a:r>
          </a:p>
        </p:txBody>
      </p:sp>
      <p:sp>
        <p:nvSpPr>
          <p:cNvPr id="4" name="Title 1">
            <a:extLst>
              <a:ext uri="{FF2B5EF4-FFF2-40B4-BE49-F238E27FC236}">
                <a16:creationId xmlns:a16="http://schemas.microsoft.com/office/drawing/2014/main" id="{9B451088-AFD2-F454-A2DE-F60970390CA3}"/>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Fun facts about rodents!</a:t>
            </a:r>
          </a:p>
        </p:txBody>
      </p:sp>
    </p:spTree>
    <p:extLst>
      <p:ext uri="{BB962C8B-B14F-4D97-AF65-F5344CB8AC3E}">
        <p14:creationId xmlns:p14="http://schemas.microsoft.com/office/powerpoint/2010/main" val="2659336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1219200" y="1905000"/>
            <a:ext cx="6019800" cy="3589338"/>
          </a:xfrm>
        </p:spPr>
        <p:txBody>
          <a:bodyPr vert="horz" lIns="91440" tIns="45720" rIns="91440" bIns="45720" rtlCol="0" anchor="t">
            <a:normAutofit/>
          </a:bodyPr>
          <a:lstStyle/>
          <a:p>
            <a:r>
              <a:rPr lang="en-US" dirty="0">
                <a:latin typeface="Arial"/>
                <a:cs typeface="Arial"/>
              </a:rPr>
              <a:t>Mice can squeeze through holes ¼-inch across.</a:t>
            </a:r>
          </a:p>
          <a:p>
            <a:pPr lvl="1"/>
            <a:r>
              <a:rPr lang="en-US" dirty="0">
                <a:solidFill>
                  <a:srgbClr val="009999"/>
                </a:solidFill>
                <a:latin typeface="Arial"/>
                <a:cs typeface="Arial"/>
              </a:rPr>
              <a:t>That is smaller than your pinky finger</a:t>
            </a:r>
          </a:p>
          <a:p>
            <a:pPr>
              <a:spcBef>
                <a:spcPts val="2200"/>
              </a:spcBef>
            </a:pPr>
            <a:r>
              <a:rPr lang="en-US" dirty="0">
                <a:latin typeface="Arial"/>
                <a:cs typeface="Arial"/>
              </a:rPr>
              <a:t>Seal any small gaps around doors, windows, or in the foundation</a:t>
            </a:r>
          </a:p>
          <a:p>
            <a:pPr lvl="1"/>
            <a:r>
              <a:rPr lang="en-US" dirty="0">
                <a:solidFill>
                  <a:srgbClr val="009999"/>
                </a:solidFill>
                <a:latin typeface="Arial"/>
                <a:cs typeface="Arial"/>
              </a:rPr>
              <a:t>Install door sweeps under doors</a:t>
            </a:r>
            <a:endParaRPr lang="en-US" dirty="0">
              <a:latin typeface="Arial"/>
              <a:cs typeface="Arial"/>
            </a:endParaRPr>
          </a:p>
          <a:p>
            <a:pPr lvl="1"/>
            <a:r>
              <a:rPr lang="en-US" dirty="0">
                <a:solidFill>
                  <a:srgbClr val="009999"/>
                </a:solidFill>
                <a:latin typeface="Arial"/>
                <a:cs typeface="Arial"/>
              </a:rPr>
              <a:t>Seal gaps around pipes </a:t>
            </a:r>
          </a:p>
          <a:p>
            <a:pPr lvl="1"/>
            <a:r>
              <a:rPr lang="en-US" dirty="0">
                <a:solidFill>
                  <a:srgbClr val="009999"/>
                </a:solidFill>
                <a:latin typeface="Arial"/>
                <a:cs typeface="Arial"/>
              </a:rPr>
              <a:t>Seal cracks in foundations</a:t>
            </a:r>
          </a:p>
        </p:txBody>
      </p:sp>
      <p:pic>
        <p:nvPicPr>
          <p:cNvPr id="8" name="Picture 7" descr="A picture containing person&#10;&#10;Description automatically generated">
            <a:extLst>
              <a:ext uri="{FF2B5EF4-FFF2-40B4-BE49-F238E27FC236}">
                <a16:creationId xmlns:a16="http://schemas.microsoft.com/office/drawing/2014/main" id="{0B774E82-8840-49A8-BD25-C227688612E7}"/>
              </a:ext>
            </a:extLst>
          </p:cNvPr>
          <p:cNvPicPr>
            <a:picLocks noChangeAspect="1"/>
          </p:cNvPicPr>
          <p:nvPr/>
        </p:nvPicPr>
        <p:blipFill rotWithShape="1">
          <a:blip r:embed="rId4">
            <a:extLst>
              <a:ext uri="{28A0092B-C50C-407E-A947-70E740481C1C}">
                <a14:useLocalDpi xmlns:a14="http://schemas.microsoft.com/office/drawing/2010/main" val="0"/>
              </a:ext>
            </a:extLst>
          </a:blip>
          <a:srcRect l="2214" t="12138" r="-499" b="16265"/>
          <a:stretch/>
        </p:blipFill>
        <p:spPr>
          <a:xfrm>
            <a:off x="7696200" y="1371600"/>
            <a:ext cx="4495800" cy="4910203"/>
          </a:xfrm>
          <a:prstGeom prst="rect">
            <a:avLst/>
          </a:prstGeom>
        </p:spPr>
      </p:pic>
      <p:sp>
        <p:nvSpPr>
          <p:cNvPr id="2" name="Title 1">
            <a:extLst>
              <a:ext uri="{FF2B5EF4-FFF2-40B4-BE49-F238E27FC236}">
                <a16:creationId xmlns:a16="http://schemas.microsoft.com/office/drawing/2014/main" id="{12D4E5BF-B377-600C-DEFC-BD66B041FB4D}"/>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PREVENTING RODENTS:</a:t>
            </a:r>
          </a:p>
          <a:p>
            <a:pPr algn="ctr"/>
            <a:r>
              <a:rPr lang="en-US" sz="3600" dirty="0">
                <a:solidFill>
                  <a:schemeClr val="bg1"/>
                </a:solidFill>
                <a:latin typeface="Arial" panose="020B0604020202020204" pitchFamily="34" charset="0"/>
                <a:cs typeface="Arial" panose="020B0604020202020204" pitchFamily="34" charset="0"/>
              </a:rPr>
              <a:t>Keep them outside.</a:t>
            </a:r>
          </a:p>
        </p:txBody>
      </p:sp>
    </p:spTree>
    <p:custDataLst>
      <p:tags r:id="rId1"/>
    </p:custDataLst>
    <p:extLst>
      <p:ext uri="{BB962C8B-B14F-4D97-AF65-F5344CB8AC3E}">
        <p14:creationId xmlns:p14="http://schemas.microsoft.com/office/powerpoint/2010/main" val="2050586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914400" y="1828800"/>
            <a:ext cx="6400800" cy="3886200"/>
          </a:xfrm>
        </p:spPr>
        <p:txBody>
          <a:bodyPr vert="horz" lIns="91440" tIns="45720" rIns="91440" bIns="45720" rtlCol="0" anchor="t">
            <a:normAutofit/>
          </a:bodyPr>
          <a:lstStyle/>
          <a:p>
            <a:r>
              <a:rPr lang="en-US" dirty="0">
                <a:latin typeface="Arial"/>
                <a:cs typeface="Arial"/>
              </a:rPr>
              <a:t>Use metal to seal gaps in walls and around pipes</a:t>
            </a:r>
          </a:p>
          <a:p>
            <a:pPr lvl="1"/>
            <a:r>
              <a:rPr lang="en-US" dirty="0">
                <a:solidFill>
                  <a:srgbClr val="009999"/>
                </a:solidFill>
                <a:latin typeface="Arial"/>
                <a:cs typeface="Arial"/>
              </a:rPr>
              <a:t>Rodents gnaw through softer materials</a:t>
            </a:r>
          </a:p>
          <a:p>
            <a:pPr>
              <a:spcBef>
                <a:spcPts val="2200"/>
              </a:spcBef>
            </a:pPr>
            <a:r>
              <a:rPr lang="en-US" dirty="0">
                <a:latin typeface="Arial"/>
                <a:cs typeface="Arial"/>
              </a:rPr>
              <a:t>Thin out vegetation near the building</a:t>
            </a:r>
          </a:p>
          <a:p>
            <a:pPr lvl="1"/>
            <a:r>
              <a:rPr lang="en-US" dirty="0">
                <a:solidFill>
                  <a:srgbClr val="009999"/>
                </a:solidFill>
                <a:latin typeface="Arial"/>
                <a:cs typeface="Arial"/>
              </a:rPr>
              <a:t>Prune branches that hang over </a:t>
            </a:r>
            <a:r>
              <a:rPr lang="en-US">
                <a:solidFill>
                  <a:srgbClr val="009999"/>
                </a:solidFill>
                <a:latin typeface="Arial"/>
                <a:cs typeface="Arial"/>
              </a:rPr>
              <a:t>or </a:t>
            </a:r>
            <a:br>
              <a:rPr lang="en-US">
                <a:solidFill>
                  <a:srgbClr val="009999"/>
                </a:solidFill>
                <a:latin typeface="Arial"/>
                <a:cs typeface="Arial"/>
              </a:rPr>
            </a:br>
            <a:r>
              <a:rPr lang="en-US">
                <a:solidFill>
                  <a:srgbClr val="009999"/>
                </a:solidFill>
                <a:latin typeface="Arial"/>
                <a:cs typeface="Arial"/>
              </a:rPr>
              <a:t>touch </a:t>
            </a:r>
            <a:r>
              <a:rPr lang="en-US" dirty="0">
                <a:solidFill>
                  <a:srgbClr val="009999"/>
                </a:solidFill>
                <a:latin typeface="Arial"/>
                <a:cs typeface="Arial"/>
              </a:rPr>
              <a:t>the building.</a:t>
            </a:r>
          </a:p>
          <a:p>
            <a:pPr lvl="1"/>
            <a:r>
              <a:rPr lang="en-US" dirty="0">
                <a:solidFill>
                  <a:srgbClr val="009999"/>
                </a:solidFill>
                <a:latin typeface="Arial"/>
                <a:cs typeface="Arial"/>
              </a:rPr>
              <a:t>Prune ivy or vines away from the building’s walls</a:t>
            </a:r>
          </a:p>
        </p:txBody>
      </p:sp>
      <p:pic>
        <p:nvPicPr>
          <p:cNvPr id="5" name="Picture 4" descr="A picture containing text, television, screen&#10;&#10;Description automatically generated">
            <a:extLst>
              <a:ext uri="{FF2B5EF4-FFF2-40B4-BE49-F238E27FC236}">
                <a16:creationId xmlns:a16="http://schemas.microsoft.com/office/drawing/2014/main" id="{9CE0DBB3-C862-4AE6-A25D-C69837771F4F}"/>
              </a:ext>
            </a:extLst>
          </p:cNvPr>
          <p:cNvPicPr>
            <a:picLocks noChangeAspect="1"/>
          </p:cNvPicPr>
          <p:nvPr/>
        </p:nvPicPr>
        <p:blipFill rotWithShape="1">
          <a:blip r:embed="rId4">
            <a:extLst>
              <a:ext uri="{28A0092B-C50C-407E-A947-70E740481C1C}">
                <a14:useLocalDpi xmlns:a14="http://schemas.microsoft.com/office/drawing/2010/main" val="0"/>
              </a:ext>
            </a:extLst>
          </a:blip>
          <a:srcRect l="1884" t="2319" r="35499" b="2612"/>
          <a:stretch/>
        </p:blipFill>
        <p:spPr>
          <a:xfrm>
            <a:off x="7543800" y="1905000"/>
            <a:ext cx="4648200" cy="4038600"/>
          </a:xfrm>
          <a:prstGeom prst="rect">
            <a:avLst/>
          </a:prstGeom>
        </p:spPr>
      </p:pic>
      <p:sp>
        <p:nvSpPr>
          <p:cNvPr id="4" name="Title 1">
            <a:extLst>
              <a:ext uri="{FF2B5EF4-FFF2-40B4-BE49-F238E27FC236}">
                <a16:creationId xmlns:a16="http://schemas.microsoft.com/office/drawing/2014/main" id="{D6C4FA5F-9AAC-3DBB-BD58-4BB0A9A07463}"/>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PREVENTING RODENTS:</a:t>
            </a:r>
          </a:p>
          <a:p>
            <a:pPr algn="ctr"/>
            <a:r>
              <a:rPr lang="en-US" sz="3600" dirty="0">
                <a:solidFill>
                  <a:schemeClr val="bg1"/>
                </a:solidFill>
                <a:latin typeface="Arial" panose="020B0604020202020204" pitchFamily="34" charset="0"/>
                <a:cs typeface="Arial" panose="020B0604020202020204" pitchFamily="34" charset="0"/>
              </a:rPr>
              <a:t>Keep them outside.</a:t>
            </a:r>
          </a:p>
        </p:txBody>
      </p:sp>
    </p:spTree>
    <p:custDataLst>
      <p:tags r:id="rId1"/>
    </p:custDataLst>
    <p:extLst>
      <p:ext uri="{BB962C8B-B14F-4D97-AF65-F5344CB8AC3E}">
        <p14:creationId xmlns:p14="http://schemas.microsoft.com/office/powerpoint/2010/main" val="524153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838200" y="1981200"/>
            <a:ext cx="5562600" cy="3657600"/>
          </a:xfrm>
        </p:spPr>
        <p:txBody>
          <a:bodyPr vert="horz" lIns="91440" tIns="45720" rIns="91440" bIns="45720" rtlCol="0" anchor="t">
            <a:normAutofit fontScale="92500" lnSpcReduction="10000"/>
          </a:bodyPr>
          <a:lstStyle/>
          <a:p>
            <a:pPr>
              <a:spcAft>
                <a:spcPts val="1200"/>
              </a:spcAft>
            </a:pPr>
            <a:r>
              <a:rPr lang="en-US" dirty="0">
                <a:latin typeface="Arial"/>
                <a:cs typeface="Arial"/>
              </a:rPr>
              <a:t>Keep kitchen and eating areas clean between meals</a:t>
            </a:r>
          </a:p>
          <a:p>
            <a:pPr>
              <a:spcAft>
                <a:spcPts val="1200"/>
              </a:spcAft>
            </a:pPr>
            <a:r>
              <a:rPr lang="en-US" dirty="0">
                <a:latin typeface="Arial"/>
                <a:cs typeface="Arial"/>
              </a:rPr>
              <a:t>Store food in sealed containers</a:t>
            </a:r>
          </a:p>
          <a:p>
            <a:pPr>
              <a:spcAft>
                <a:spcPts val="1200"/>
              </a:spcAft>
            </a:pPr>
            <a:r>
              <a:rPr lang="en-US" dirty="0">
                <a:latin typeface="Arial"/>
                <a:cs typeface="Arial"/>
              </a:rPr>
              <a:t>Use garbage cans with tight lids</a:t>
            </a:r>
          </a:p>
          <a:p>
            <a:pPr>
              <a:spcAft>
                <a:spcPts val="1200"/>
              </a:spcAft>
            </a:pPr>
            <a:r>
              <a:rPr lang="en-US" dirty="0">
                <a:latin typeface="Arial"/>
                <a:cs typeface="Arial"/>
              </a:rPr>
              <a:t>Empty garbage frequently</a:t>
            </a:r>
          </a:p>
          <a:p>
            <a:pPr>
              <a:spcAft>
                <a:spcPts val="1200"/>
              </a:spcAft>
            </a:pPr>
            <a:r>
              <a:rPr lang="en-US" dirty="0">
                <a:latin typeface="Arial"/>
                <a:cs typeface="Arial"/>
              </a:rPr>
              <a:t>Do not leave uneaten pet food out between feedings</a:t>
            </a:r>
          </a:p>
          <a:p>
            <a:pPr>
              <a:spcAft>
                <a:spcPts val="1200"/>
              </a:spcAft>
            </a:pPr>
            <a:endParaRPr lang="en-US" dirty="0">
              <a:latin typeface="Arial"/>
              <a:cs typeface="Arial"/>
            </a:endParaRPr>
          </a:p>
        </p:txBody>
      </p:sp>
      <p:pic>
        <p:nvPicPr>
          <p:cNvPr id="4" name="Picture 3" descr="A picture containing indoor&#10;&#10;Description automatically generated">
            <a:extLst>
              <a:ext uri="{FF2B5EF4-FFF2-40B4-BE49-F238E27FC236}">
                <a16:creationId xmlns:a16="http://schemas.microsoft.com/office/drawing/2014/main" id="{248E4286-A862-4FB7-81F5-801AF96E88C6}"/>
              </a:ext>
            </a:extLst>
          </p:cNvPr>
          <p:cNvPicPr>
            <a:picLocks noChangeAspect="1"/>
          </p:cNvPicPr>
          <p:nvPr/>
        </p:nvPicPr>
        <p:blipFill rotWithShape="1">
          <a:blip r:embed="rId4">
            <a:extLst>
              <a:ext uri="{28A0092B-C50C-407E-A947-70E740481C1C}">
                <a14:useLocalDpi xmlns:a14="http://schemas.microsoft.com/office/drawing/2010/main" val="0"/>
              </a:ext>
            </a:extLst>
          </a:blip>
          <a:srcRect l="3307" t="4161" r="4120" b="4161"/>
          <a:stretch/>
        </p:blipFill>
        <p:spPr>
          <a:xfrm>
            <a:off x="6858002" y="1828800"/>
            <a:ext cx="5333998" cy="4191000"/>
          </a:xfrm>
          <a:prstGeom prst="rect">
            <a:avLst/>
          </a:prstGeom>
        </p:spPr>
      </p:pic>
      <p:sp>
        <p:nvSpPr>
          <p:cNvPr id="3" name="Title 1">
            <a:extLst>
              <a:ext uri="{FF2B5EF4-FFF2-40B4-BE49-F238E27FC236}">
                <a16:creationId xmlns:a16="http://schemas.microsoft.com/office/drawing/2014/main" id="{6B1A0D58-B3A4-51CF-AF58-06AD4E6B8641}"/>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en-US" sz="2400" dirty="0">
                <a:solidFill>
                  <a:schemeClr val="bg1"/>
                </a:solidFill>
                <a:latin typeface="Arial" panose="020B0604020202020204" pitchFamily="34" charset="0"/>
                <a:cs typeface="Arial" panose="020B0604020202020204" pitchFamily="34" charset="0"/>
              </a:rPr>
              <a:t>PREVENTING RODENTS:</a:t>
            </a:r>
            <a:br>
              <a:rPr lang="en-US" sz="24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Remove sources of food and shelter.</a:t>
            </a:r>
          </a:p>
        </p:txBody>
      </p:sp>
    </p:spTree>
    <p:custDataLst>
      <p:tags r:id="rId1"/>
    </p:custDataLst>
    <p:extLst>
      <p:ext uri="{BB962C8B-B14F-4D97-AF65-F5344CB8AC3E}">
        <p14:creationId xmlns:p14="http://schemas.microsoft.com/office/powerpoint/2010/main" val="1089583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515470" y="1714500"/>
            <a:ext cx="6571129" cy="3924300"/>
          </a:xfrm>
        </p:spPr>
        <p:txBody>
          <a:bodyPr vert="horz" lIns="91440" tIns="45720" rIns="91440" bIns="45720" rtlCol="0" anchor="t">
            <a:normAutofit lnSpcReduction="10000"/>
          </a:bodyPr>
          <a:lstStyle/>
          <a:p>
            <a:r>
              <a:rPr lang="en-US" dirty="0">
                <a:latin typeface="Arial"/>
                <a:cs typeface="Arial"/>
              </a:rPr>
              <a:t>Look for the following signs:</a:t>
            </a:r>
          </a:p>
          <a:p>
            <a:pPr lvl="1">
              <a:spcBef>
                <a:spcPts val="1700"/>
              </a:spcBef>
            </a:pPr>
            <a:r>
              <a:rPr lang="en-US" dirty="0">
                <a:solidFill>
                  <a:srgbClr val="009999"/>
                </a:solidFill>
                <a:latin typeface="Arial"/>
                <a:cs typeface="Arial"/>
              </a:rPr>
              <a:t>Droppings… </a:t>
            </a:r>
          </a:p>
          <a:p>
            <a:pPr lvl="2"/>
            <a:r>
              <a:rPr lang="en-US" dirty="0">
                <a:solidFill>
                  <a:srgbClr val="964F4C"/>
                </a:solidFill>
                <a:latin typeface="Arial"/>
                <a:cs typeface="Arial"/>
              </a:rPr>
              <a:t>around pet food bowls or bags</a:t>
            </a:r>
          </a:p>
          <a:p>
            <a:pPr lvl="2"/>
            <a:r>
              <a:rPr lang="en-US" dirty="0">
                <a:solidFill>
                  <a:srgbClr val="964F4C"/>
                </a:solidFill>
                <a:latin typeface="Arial"/>
                <a:cs typeface="Arial"/>
              </a:rPr>
              <a:t>where you store your food</a:t>
            </a:r>
          </a:p>
          <a:p>
            <a:pPr lvl="2"/>
            <a:r>
              <a:rPr lang="en-US" dirty="0">
                <a:solidFill>
                  <a:srgbClr val="964F4C"/>
                </a:solidFill>
                <a:latin typeface="Arial"/>
                <a:cs typeface="Arial"/>
              </a:rPr>
              <a:t>in your recycling bins</a:t>
            </a:r>
          </a:p>
          <a:p>
            <a:pPr lvl="1">
              <a:spcBef>
                <a:spcPts val="1700"/>
              </a:spcBef>
            </a:pPr>
            <a:r>
              <a:rPr lang="en-US" dirty="0">
                <a:solidFill>
                  <a:srgbClr val="009999"/>
                </a:solidFill>
                <a:latin typeface="Arial"/>
                <a:cs typeface="Arial"/>
              </a:rPr>
              <a:t>Noises from the attic, especially </a:t>
            </a:r>
            <a:br>
              <a:rPr lang="en-US" dirty="0">
                <a:solidFill>
                  <a:srgbClr val="009999"/>
                </a:solidFill>
                <a:latin typeface="Arial"/>
                <a:cs typeface="Arial"/>
              </a:rPr>
            </a:br>
            <a:r>
              <a:rPr lang="en-US" dirty="0">
                <a:solidFill>
                  <a:srgbClr val="009999"/>
                </a:solidFill>
                <a:latin typeface="Arial"/>
                <a:cs typeface="Arial"/>
              </a:rPr>
              <a:t>in the evening</a:t>
            </a:r>
          </a:p>
          <a:p>
            <a:pPr lvl="1">
              <a:spcBef>
                <a:spcPts val="1700"/>
              </a:spcBef>
            </a:pPr>
            <a:r>
              <a:rPr lang="en-US" dirty="0">
                <a:solidFill>
                  <a:srgbClr val="009999"/>
                </a:solidFill>
              </a:rPr>
              <a:t>Dead rodents</a:t>
            </a:r>
          </a:p>
          <a:p>
            <a:pPr lvl="2"/>
            <a:r>
              <a:rPr lang="en-US" dirty="0">
                <a:solidFill>
                  <a:srgbClr val="964F4C"/>
                </a:solidFill>
              </a:rPr>
              <a:t>in your pool or hot tub</a:t>
            </a:r>
          </a:p>
          <a:p>
            <a:pPr lvl="2"/>
            <a:r>
              <a:rPr lang="en-US" dirty="0">
                <a:solidFill>
                  <a:srgbClr val="964F4C"/>
                </a:solidFill>
              </a:rPr>
              <a:t>brought home by your cat or dog</a:t>
            </a:r>
          </a:p>
          <a:p>
            <a:endParaRPr lang="en-US" dirty="0">
              <a:latin typeface="Arial"/>
              <a:cs typeface="Arial"/>
            </a:endParaRPr>
          </a:p>
          <a:p>
            <a:pPr marL="0" indent="0">
              <a:buNone/>
            </a:pPr>
            <a:endParaRPr lang="en-US" dirty="0">
              <a:latin typeface="Arial"/>
              <a:cs typeface="Arial"/>
            </a:endParaRPr>
          </a:p>
          <a:p>
            <a:pPr marL="0" indent="0">
              <a:buNone/>
            </a:pPr>
            <a:endParaRPr lang="en-US" dirty="0">
              <a:latin typeface="Arial"/>
              <a:cs typeface="Arial"/>
            </a:endParaRPr>
          </a:p>
        </p:txBody>
      </p:sp>
      <p:pic>
        <p:nvPicPr>
          <p:cNvPr id="4" name="Picture 3" descr="A picture containing mammal, cat, rodent, cement&#10;&#10;Description automatically generated">
            <a:extLst>
              <a:ext uri="{FF2B5EF4-FFF2-40B4-BE49-F238E27FC236}">
                <a16:creationId xmlns:a16="http://schemas.microsoft.com/office/drawing/2014/main" id="{AF051A7C-A9CD-4F6A-8F80-FAA8F749621E}"/>
              </a:ext>
            </a:extLst>
          </p:cNvPr>
          <p:cNvPicPr>
            <a:picLocks noChangeAspect="1"/>
          </p:cNvPicPr>
          <p:nvPr/>
        </p:nvPicPr>
        <p:blipFill rotWithShape="1">
          <a:blip r:embed="rId4">
            <a:extLst>
              <a:ext uri="{28A0092B-C50C-407E-A947-70E740481C1C}">
                <a14:useLocalDpi xmlns:a14="http://schemas.microsoft.com/office/drawing/2010/main" val="0"/>
              </a:ext>
            </a:extLst>
          </a:blip>
          <a:srcRect l="27501" t="30205" r="6875" b="4318"/>
          <a:stretch/>
        </p:blipFill>
        <p:spPr>
          <a:xfrm>
            <a:off x="6771897" y="4018567"/>
            <a:ext cx="4651744" cy="1905000"/>
          </a:xfrm>
          <a:prstGeom prst="rect">
            <a:avLst/>
          </a:prstGeom>
        </p:spPr>
      </p:pic>
      <p:pic>
        <p:nvPicPr>
          <p:cNvPr id="7" name="Picture 6" descr="A picture containing mammal, squirrel, rodent&#10;&#10;Description automatically generated">
            <a:extLst>
              <a:ext uri="{FF2B5EF4-FFF2-40B4-BE49-F238E27FC236}">
                <a16:creationId xmlns:a16="http://schemas.microsoft.com/office/drawing/2014/main" id="{C312F9E0-ED1A-4239-BED8-E6AA97F734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80" b="2894"/>
          <a:stretch/>
        </p:blipFill>
        <p:spPr>
          <a:xfrm>
            <a:off x="6781800" y="1771649"/>
            <a:ext cx="4641841" cy="1905001"/>
          </a:xfrm>
          <a:prstGeom prst="rect">
            <a:avLst/>
          </a:prstGeom>
        </p:spPr>
      </p:pic>
      <p:sp>
        <p:nvSpPr>
          <p:cNvPr id="8" name="TextBox 7">
            <a:extLst>
              <a:ext uri="{FF2B5EF4-FFF2-40B4-BE49-F238E27FC236}">
                <a16:creationId xmlns:a16="http://schemas.microsoft.com/office/drawing/2014/main" id="{BD14ABEE-6CC0-4470-B2A2-74357408024D}"/>
              </a:ext>
            </a:extLst>
          </p:cNvPr>
          <p:cNvSpPr txBox="1"/>
          <p:nvPr/>
        </p:nvSpPr>
        <p:spPr>
          <a:xfrm>
            <a:off x="7086600" y="5943600"/>
            <a:ext cx="4033102" cy="246221"/>
          </a:xfrm>
          <a:prstGeom prst="rect">
            <a:avLst/>
          </a:prstGeom>
          <a:solidFill>
            <a:schemeClr val="bg1"/>
          </a:solidFill>
        </p:spPr>
        <p:txBody>
          <a:bodyPr wrap="square" rtlCol="0">
            <a:spAutoFit/>
          </a:bodyPr>
          <a:lstStyle/>
          <a:p>
            <a:r>
              <a:rPr lang="en-US" sz="1000" dirty="0"/>
              <a:t>Photos from the California Department of Pesticide Regulation</a:t>
            </a:r>
          </a:p>
        </p:txBody>
      </p:sp>
      <p:sp>
        <p:nvSpPr>
          <p:cNvPr id="3" name="Title 1">
            <a:extLst>
              <a:ext uri="{FF2B5EF4-FFF2-40B4-BE49-F238E27FC236}">
                <a16:creationId xmlns:a16="http://schemas.microsoft.com/office/drawing/2014/main" id="{157976FF-A70D-51D3-7C8E-376795D0934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Inspecting for Rodents</a:t>
            </a:r>
          </a:p>
        </p:txBody>
      </p:sp>
    </p:spTree>
    <p:custDataLst>
      <p:tags r:id="rId1"/>
    </p:custDataLst>
    <p:extLst>
      <p:ext uri="{BB962C8B-B14F-4D97-AF65-F5344CB8AC3E}">
        <p14:creationId xmlns:p14="http://schemas.microsoft.com/office/powerpoint/2010/main" val="274851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FEA8475-83AB-BDCA-FBD3-0B829A462A12}"/>
              </a:ext>
            </a:extLst>
          </p:cNvPr>
          <p:cNvSpPr>
            <a:spLocks noGrp="1"/>
          </p:cNvSpPr>
          <p:nvPr>
            <p:ph idx="1"/>
          </p:nvPr>
        </p:nvSpPr>
        <p:spPr>
          <a:xfrm>
            <a:off x="914400" y="1524000"/>
            <a:ext cx="10515600" cy="761082"/>
          </a:xfrm>
        </p:spPr>
        <p:txBody>
          <a:bodyPr vert="horz" lIns="91440" tIns="45720" rIns="91440" bIns="45720" rtlCol="0" anchor="t">
            <a:normAutofit/>
          </a:bodyPr>
          <a:lstStyle/>
          <a:p>
            <a:pPr marL="0" indent="0">
              <a:buNone/>
            </a:pPr>
            <a:r>
              <a:rPr lang="en-US" dirty="0">
                <a:latin typeface="Arial"/>
                <a:cs typeface="Arial"/>
              </a:rPr>
              <a:t>Most common types of rodents seen indoors: </a:t>
            </a:r>
          </a:p>
        </p:txBody>
      </p:sp>
      <p:sp>
        <p:nvSpPr>
          <p:cNvPr id="9" name="TextBox 8">
            <a:extLst>
              <a:ext uri="{FF2B5EF4-FFF2-40B4-BE49-F238E27FC236}">
                <a16:creationId xmlns:a16="http://schemas.microsoft.com/office/drawing/2014/main" id="{5307290F-C348-48E1-9C02-596742459C1B}"/>
              </a:ext>
            </a:extLst>
          </p:cNvPr>
          <p:cNvSpPr txBox="1"/>
          <p:nvPr/>
        </p:nvSpPr>
        <p:spPr>
          <a:xfrm>
            <a:off x="8578748" y="4553955"/>
            <a:ext cx="25146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Roof rat</a:t>
            </a:r>
          </a:p>
        </p:txBody>
      </p:sp>
      <p:sp>
        <p:nvSpPr>
          <p:cNvPr id="10" name="TextBox 9">
            <a:extLst>
              <a:ext uri="{FF2B5EF4-FFF2-40B4-BE49-F238E27FC236}">
                <a16:creationId xmlns:a16="http://schemas.microsoft.com/office/drawing/2014/main" id="{6AA13D3B-52C2-4FFA-9BE2-FD2B221C0B1A}"/>
              </a:ext>
            </a:extLst>
          </p:cNvPr>
          <p:cNvSpPr txBox="1"/>
          <p:nvPr/>
        </p:nvSpPr>
        <p:spPr>
          <a:xfrm>
            <a:off x="5580865" y="4527488"/>
            <a:ext cx="1176925" cy="338554"/>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Norway rat</a:t>
            </a:r>
          </a:p>
        </p:txBody>
      </p:sp>
      <p:sp>
        <p:nvSpPr>
          <p:cNvPr id="7" name="TextBox 6">
            <a:extLst>
              <a:ext uri="{FF2B5EF4-FFF2-40B4-BE49-F238E27FC236}">
                <a16:creationId xmlns:a16="http://schemas.microsoft.com/office/drawing/2014/main" id="{D53A957B-664F-4B49-B2CD-DE2A0146EF8F}"/>
              </a:ext>
            </a:extLst>
          </p:cNvPr>
          <p:cNvSpPr txBox="1"/>
          <p:nvPr/>
        </p:nvSpPr>
        <p:spPr>
          <a:xfrm>
            <a:off x="3012775" y="6014835"/>
            <a:ext cx="6166450" cy="246221"/>
          </a:xfrm>
          <a:prstGeom prst="rect">
            <a:avLst/>
          </a:prstGeom>
          <a:solidFill>
            <a:schemeClr val="bg1"/>
          </a:solidFill>
        </p:spPr>
        <p:txBody>
          <a:bodyPr wrap="square" rtlCol="0">
            <a:spAutoFit/>
          </a:bodyPr>
          <a:lstStyle/>
          <a:p>
            <a:r>
              <a:rPr lang="en-US" sz="1000" dirty="0"/>
              <a:t>Photos from University of California Statewide Integrated Pest Management Program</a:t>
            </a:r>
          </a:p>
        </p:txBody>
      </p:sp>
      <p:sp>
        <p:nvSpPr>
          <p:cNvPr id="12" name="TextBox 11">
            <a:extLst>
              <a:ext uri="{FF2B5EF4-FFF2-40B4-BE49-F238E27FC236}">
                <a16:creationId xmlns:a16="http://schemas.microsoft.com/office/drawing/2014/main" id="{2F4476E9-2CAC-428D-B3C0-767BEC4FFEE0}"/>
              </a:ext>
            </a:extLst>
          </p:cNvPr>
          <p:cNvSpPr txBox="1"/>
          <p:nvPr/>
        </p:nvSpPr>
        <p:spPr>
          <a:xfrm>
            <a:off x="1746313" y="4527488"/>
            <a:ext cx="1449436" cy="338554"/>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House mouse</a:t>
            </a:r>
          </a:p>
        </p:txBody>
      </p:sp>
      <p:pic>
        <p:nvPicPr>
          <p:cNvPr id="4" name="Picture 3">
            <a:extLst>
              <a:ext uri="{FF2B5EF4-FFF2-40B4-BE49-F238E27FC236}">
                <a16:creationId xmlns:a16="http://schemas.microsoft.com/office/drawing/2014/main" id="{A484C670-8FBE-4E3E-82FD-8AE839F88BF0}"/>
              </a:ext>
            </a:extLst>
          </p:cNvPr>
          <p:cNvPicPr>
            <a:picLocks noChangeAspect="1"/>
          </p:cNvPicPr>
          <p:nvPr/>
        </p:nvPicPr>
        <p:blipFill>
          <a:blip r:embed="rId4"/>
          <a:stretch>
            <a:fillRect/>
          </a:stretch>
        </p:blipFill>
        <p:spPr>
          <a:xfrm>
            <a:off x="809240" y="2347552"/>
            <a:ext cx="3254503" cy="2155937"/>
          </a:xfrm>
          <a:prstGeom prst="rect">
            <a:avLst/>
          </a:prstGeom>
        </p:spPr>
      </p:pic>
      <p:pic>
        <p:nvPicPr>
          <p:cNvPr id="6" name="Picture 5">
            <a:extLst>
              <a:ext uri="{FF2B5EF4-FFF2-40B4-BE49-F238E27FC236}">
                <a16:creationId xmlns:a16="http://schemas.microsoft.com/office/drawing/2014/main" id="{E2A40CA3-EFC2-4103-B8A9-A0AFDBCBFC92}"/>
              </a:ext>
            </a:extLst>
          </p:cNvPr>
          <p:cNvPicPr>
            <a:picLocks noChangeAspect="1"/>
          </p:cNvPicPr>
          <p:nvPr/>
        </p:nvPicPr>
        <p:blipFill>
          <a:blip r:embed="rId5"/>
          <a:stretch>
            <a:fillRect/>
          </a:stretch>
        </p:blipFill>
        <p:spPr>
          <a:xfrm>
            <a:off x="4495801" y="2356611"/>
            <a:ext cx="3254504" cy="2146878"/>
          </a:xfrm>
          <a:prstGeom prst="rect">
            <a:avLst/>
          </a:prstGeom>
        </p:spPr>
      </p:pic>
      <p:pic>
        <p:nvPicPr>
          <p:cNvPr id="13" name="Picture 12">
            <a:extLst>
              <a:ext uri="{FF2B5EF4-FFF2-40B4-BE49-F238E27FC236}">
                <a16:creationId xmlns:a16="http://schemas.microsoft.com/office/drawing/2014/main" id="{61CBDF73-938A-42A4-963A-397437D82243}"/>
              </a:ext>
            </a:extLst>
          </p:cNvPr>
          <p:cNvPicPr>
            <a:picLocks noChangeAspect="1"/>
          </p:cNvPicPr>
          <p:nvPr/>
        </p:nvPicPr>
        <p:blipFill>
          <a:blip r:embed="rId6"/>
          <a:stretch>
            <a:fillRect/>
          </a:stretch>
        </p:blipFill>
        <p:spPr>
          <a:xfrm>
            <a:off x="8182363" y="2347552"/>
            <a:ext cx="3247637" cy="2155937"/>
          </a:xfrm>
          <a:prstGeom prst="rect">
            <a:avLst/>
          </a:prstGeom>
        </p:spPr>
      </p:pic>
      <p:sp>
        <p:nvSpPr>
          <p:cNvPr id="3" name="Title 1">
            <a:extLst>
              <a:ext uri="{FF2B5EF4-FFF2-40B4-BE49-F238E27FC236}">
                <a16:creationId xmlns:a16="http://schemas.microsoft.com/office/drawing/2014/main" id="{3A5028FB-0BA2-AE1A-2FDB-A6F56AC23B29}"/>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Identifying Rodents</a:t>
            </a:r>
          </a:p>
        </p:txBody>
      </p:sp>
    </p:spTree>
    <p:custDataLst>
      <p:tags r:id="rId1"/>
    </p:custDataLst>
    <p:extLst>
      <p:ext uri="{BB962C8B-B14F-4D97-AF65-F5344CB8AC3E}">
        <p14:creationId xmlns:p14="http://schemas.microsoft.com/office/powerpoint/2010/main" val="462012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3419E4F-7F86-9331-EA3A-CB1C8D8317D1}"/>
              </a:ext>
            </a:extLst>
          </p:cNvPr>
          <p:cNvSpPr>
            <a:spLocks noGrp="1"/>
          </p:cNvSpPr>
          <p:nvPr>
            <p:ph idx="1"/>
          </p:nvPr>
        </p:nvSpPr>
        <p:spPr>
          <a:xfrm>
            <a:off x="838200" y="2057399"/>
            <a:ext cx="5867400" cy="4119563"/>
          </a:xfrm>
        </p:spPr>
        <p:txBody>
          <a:bodyPr vert="horz" lIns="91440" tIns="45720" rIns="91440" bIns="45720" rtlCol="0" anchor="t">
            <a:normAutofit/>
          </a:bodyPr>
          <a:lstStyle/>
          <a:p>
            <a:pPr>
              <a:spcAft>
                <a:spcPts val="1200"/>
              </a:spcAft>
            </a:pPr>
            <a:r>
              <a:rPr lang="en-US" dirty="0">
                <a:solidFill>
                  <a:srgbClr val="009999"/>
                </a:solidFill>
                <a:latin typeface="Arial"/>
                <a:cs typeface="Arial"/>
              </a:rPr>
              <a:t>Very small </a:t>
            </a:r>
            <a:r>
              <a:rPr lang="en-US" dirty="0">
                <a:latin typeface="Arial"/>
                <a:cs typeface="Arial"/>
              </a:rPr>
              <a:t>bodies, only a few inches long</a:t>
            </a:r>
          </a:p>
          <a:p>
            <a:pPr>
              <a:spcAft>
                <a:spcPts val="1200"/>
              </a:spcAft>
            </a:pPr>
            <a:r>
              <a:rPr lang="en-US" dirty="0">
                <a:latin typeface="Arial"/>
                <a:cs typeface="Arial"/>
              </a:rPr>
              <a:t>Tail is as long or longer than body</a:t>
            </a:r>
          </a:p>
          <a:p>
            <a:pPr>
              <a:spcAft>
                <a:spcPts val="1200"/>
              </a:spcAft>
            </a:pPr>
            <a:r>
              <a:rPr lang="en-US" dirty="0">
                <a:latin typeface="Arial"/>
                <a:cs typeface="Arial"/>
              </a:rPr>
              <a:t>Prefer to eat grains but will also eat other foods</a:t>
            </a:r>
          </a:p>
          <a:p>
            <a:pPr>
              <a:spcAft>
                <a:spcPts val="1200"/>
              </a:spcAft>
            </a:pPr>
            <a:r>
              <a:rPr lang="en-US" dirty="0">
                <a:latin typeface="Arial"/>
                <a:cs typeface="Arial"/>
              </a:rPr>
              <a:t>Can cause fires by chewing through electrical wire</a:t>
            </a:r>
          </a:p>
        </p:txBody>
      </p:sp>
      <p:pic>
        <p:nvPicPr>
          <p:cNvPr id="6" name="Picture 5">
            <a:extLst>
              <a:ext uri="{FF2B5EF4-FFF2-40B4-BE49-F238E27FC236}">
                <a16:creationId xmlns:a16="http://schemas.microsoft.com/office/drawing/2014/main" id="{36DE006C-A2FB-4F41-B2D9-AF20DDB98449}"/>
              </a:ext>
            </a:extLst>
          </p:cNvPr>
          <p:cNvPicPr>
            <a:picLocks noChangeAspect="1"/>
          </p:cNvPicPr>
          <p:nvPr/>
        </p:nvPicPr>
        <p:blipFill rotWithShape="1">
          <a:blip r:embed="rId4">
            <a:extLst>
              <a:ext uri="{28A0092B-C50C-407E-A947-70E740481C1C}">
                <a14:useLocalDpi xmlns:a14="http://schemas.microsoft.com/office/drawing/2010/main" val="0"/>
              </a:ext>
            </a:extLst>
          </a:blip>
          <a:srcRect l="15370"/>
          <a:stretch/>
        </p:blipFill>
        <p:spPr>
          <a:xfrm>
            <a:off x="6786877" y="1884653"/>
            <a:ext cx="5405123" cy="4257862"/>
          </a:xfrm>
          <a:prstGeom prst="rect">
            <a:avLst/>
          </a:prstGeom>
          <a:ln w="76200">
            <a:noFill/>
          </a:ln>
        </p:spPr>
      </p:pic>
      <p:sp>
        <p:nvSpPr>
          <p:cNvPr id="4" name="Title 1">
            <a:extLst>
              <a:ext uri="{FF2B5EF4-FFF2-40B4-BE49-F238E27FC236}">
                <a16:creationId xmlns:a16="http://schemas.microsoft.com/office/drawing/2014/main" id="{474516AE-9320-C668-FE13-0865998EC4D4}"/>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House Mice</a:t>
            </a:r>
          </a:p>
        </p:txBody>
      </p:sp>
    </p:spTree>
    <p:custDataLst>
      <p:tags r:id="rId1"/>
    </p:custDataLst>
    <p:extLst>
      <p:ext uri="{BB962C8B-B14F-4D97-AF65-F5344CB8AC3E}">
        <p14:creationId xmlns:p14="http://schemas.microsoft.com/office/powerpoint/2010/main" val="3599444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685800" y="1991612"/>
            <a:ext cx="5486400" cy="3962400"/>
          </a:xfrm>
        </p:spPr>
        <p:txBody>
          <a:bodyPr vert="horz" lIns="91440" tIns="45720" rIns="91440" bIns="45720" rtlCol="0" anchor="t">
            <a:normAutofit/>
          </a:bodyPr>
          <a:lstStyle/>
          <a:p>
            <a:pPr>
              <a:spcAft>
                <a:spcPts val="1200"/>
              </a:spcAft>
            </a:pPr>
            <a:r>
              <a:rPr lang="en-US" dirty="0">
                <a:latin typeface="Arial"/>
                <a:cs typeface="Arial"/>
              </a:rPr>
              <a:t>Tail is </a:t>
            </a:r>
            <a:r>
              <a:rPr lang="en-US" dirty="0">
                <a:solidFill>
                  <a:srgbClr val="009999"/>
                </a:solidFill>
                <a:latin typeface="Arial"/>
                <a:cs typeface="Arial"/>
              </a:rPr>
              <a:t>shorter than body</a:t>
            </a:r>
          </a:p>
          <a:p>
            <a:pPr>
              <a:spcAft>
                <a:spcPts val="1200"/>
              </a:spcAft>
            </a:pPr>
            <a:r>
              <a:rPr lang="en-US" dirty="0">
                <a:latin typeface="Arial"/>
                <a:cs typeface="Arial"/>
              </a:rPr>
              <a:t>Make burrows underground</a:t>
            </a:r>
          </a:p>
          <a:p>
            <a:pPr>
              <a:spcAft>
                <a:spcPts val="1200"/>
              </a:spcAft>
            </a:pPr>
            <a:r>
              <a:rPr lang="en-US" dirty="0">
                <a:solidFill>
                  <a:srgbClr val="009999"/>
                </a:solidFill>
                <a:latin typeface="Arial"/>
                <a:cs typeface="Arial"/>
              </a:rPr>
              <a:t>Indoors, they prefer low</a:t>
            </a:r>
            <a:r>
              <a:rPr lang="en-US" dirty="0">
                <a:latin typeface="Arial"/>
                <a:cs typeface="Arial"/>
              </a:rPr>
              <a:t> </a:t>
            </a:r>
            <a:r>
              <a:rPr lang="en-US" dirty="0">
                <a:solidFill>
                  <a:srgbClr val="009999"/>
                </a:solidFill>
                <a:latin typeface="Arial"/>
                <a:cs typeface="Arial"/>
              </a:rPr>
              <a:t>places</a:t>
            </a:r>
            <a:r>
              <a:rPr lang="en-US" dirty="0">
                <a:latin typeface="Arial"/>
                <a:cs typeface="Arial"/>
              </a:rPr>
              <a:t> like the basement or ground floor</a:t>
            </a:r>
          </a:p>
          <a:p>
            <a:pPr>
              <a:spcAft>
                <a:spcPts val="1200"/>
              </a:spcAft>
            </a:pPr>
            <a:r>
              <a:rPr lang="en-US" dirty="0">
                <a:latin typeface="Arial"/>
                <a:cs typeface="Arial"/>
              </a:rPr>
              <a:t>Rats are </a:t>
            </a:r>
            <a:r>
              <a:rPr lang="en-US" dirty="0">
                <a:solidFill>
                  <a:srgbClr val="009999"/>
                </a:solidFill>
                <a:latin typeface="Arial"/>
                <a:cs typeface="Arial"/>
              </a:rPr>
              <a:t>much larger than mice</a:t>
            </a:r>
          </a:p>
          <a:p>
            <a:pPr marL="0" indent="0">
              <a:spcAft>
                <a:spcPts val="1200"/>
              </a:spcAft>
              <a:buNone/>
            </a:pPr>
            <a:endParaRPr lang="en-US" dirty="0">
              <a:latin typeface="Arial"/>
              <a:cs typeface="Arial"/>
            </a:endParaRPr>
          </a:p>
        </p:txBody>
      </p:sp>
      <p:pic>
        <p:nvPicPr>
          <p:cNvPr id="10" name="Picture 9" descr="A small rodent in the grass&#10;&#10;Description automatically generated with medium confidence">
            <a:extLst>
              <a:ext uri="{FF2B5EF4-FFF2-40B4-BE49-F238E27FC236}">
                <a16:creationId xmlns:a16="http://schemas.microsoft.com/office/drawing/2014/main" id="{D1DA3753-0B0A-45D8-9CD3-CBC71E09386A}"/>
              </a:ext>
            </a:extLst>
          </p:cNvPr>
          <p:cNvPicPr>
            <a:picLocks noChangeAspect="1"/>
          </p:cNvPicPr>
          <p:nvPr/>
        </p:nvPicPr>
        <p:blipFill rotWithShape="1">
          <a:blip r:embed="rId4">
            <a:extLst>
              <a:ext uri="{28A0092B-C50C-407E-A947-70E740481C1C}">
                <a14:useLocalDpi xmlns:a14="http://schemas.microsoft.com/office/drawing/2010/main" val="0"/>
              </a:ext>
            </a:extLst>
          </a:blip>
          <a:srcRect l="12317" t="11944" r="11022"/>
          <a:stretch/>
        </p:blipFill>
        <p:spPr>
          <a:xfrm>
            <a:off x="6172200" y="1671181"/>
            <a:ext cx="6011449" cy="4603262"/>
          </a:xfrm>
          <a:prstGeom prst="rect">
            <a:avLst/>
          </a:prstGeom>
        </p:spPr>
      </p:pic>
      <p:sp>
        <p:nvSpPr>
          <p:cNvPr id="4" name="Title 1">
            <a:extLst>
              <a:ext uri="{FF2B5EF4-FFF2-40B4-BE49-F238E27FC236}">
                <a16:creationId xmlns:a16="http://schemas.microsoft.com/office/drawing/2014/main" id="{889BDF22-05C9-4F18-9649-A1B8ECF13EE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Norway Rats</a:t>
            </a:r>
          </a:p>
        </p:txBody>
      </p:sp>
    </p:spTree>
    <p:custDataLst>
      <p:tags r:id="rId1"/>
    </p:custDataLst>
    <p:extLst>
      <p:ext uri="{BB962C8B-B14F-4D97-AF65-F5344CB8AC3E}">
        <p14:creationId xmlns:p14="http://schemas.microsoft.com/office/powerpoint/2010/main" val="55251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441B10D-EC73-4076-AAEB-0C75D0F01050}"/>
              </a:ext>
            </a:extLst>
          </p:cNvPr>
          <p:cNvSpPr>
            <a:spLocks noGrp="1"/>
          </p:cNvSpPr>
          <p:nvPr>
            <p:ph idx="1"/>
          </p:nvPr>
        </p:nvSpPr>
        <p:spPr>
          <a:xfrm>
            <a:off x="990600" y="1447800"/>
            <a:ext cx="7324060" cy="4060826"/>
          </a:xfrm>
        </p:spPr>
        <p:txBody>
          <a:bodyPr/>
          <a:lstStyle/>
          <a:p>
            <a:pPr>
              <a:lnSpc>
                <a:spcPct val="100000"/>
              </a:lnSpc>
              <a:spcAft>
                <a:spcPts val="1200"/>
              </a:spcAft>
            </a:pPr>
            <a:r>
              <a:rPr lang="en-US" dirty="0"/>
              <a:t>What is your name?</a:t>
            </a:r>
          </a:p>
          <a:p>
            <a:pPr>
              <a:lnSpc>
                <a:spcPct val="100000"/>
              </a:lnSpc>
              <a:spcAft>
                <a:spcPts val="1200"/>
              </a:spcAft>
            </a:pPr>
            <a:r>
              <a:rPr lang="en-US" dirty="0"/>
              <a:t>Have you ever seen rodents in your home or child care center?</a:t>
            </a:r>
          </a:p>
          <a:p>
            <a:pPr>
              <a:lnSpc>
                <a:spcPct val="100000"/>
              </a:lnSpc>
              <a:spcAft>
                <a:spcPts val="1200"/>
              </a:spcAft>
            </a:pPr>
            <a:r>
              <a:rPr lang="en-US" dirty="0"/>
              <a:t>How do you feel about rodents?</a:t>
            </a:r>
          </a:p>
          <a:p>
            <a:pPr>
              <a:lnSpc>
                <a:spcPct val="100000"/>
              </a:lnSpc>
              <a:spcAft>
                <a:spcPts val="1200"/>
              </a:spcAft>
            </a:pPr>
            <a:r>
              <a:rPr lang="en-US" dirty="0"/>
              <a:t>What would you like to learn from today’s workshop?</a:t>
            </a:r>
          </a:p>
        </p:txBody>
      </p:sp>
      <p:sp>
        <p:nvSpPr>
          <p:cNvPr id="5" name="Title 1">
            <a:extLst>
              <a:ext uri="{FF2B5EF4-FFF2-40B4-BE49-F238E27FC236}">
                <a16:creationId xmlns:a16="http://schemas.microsoft.com/office/drawing/2014/main" id="{6596A118-E708-85D3-54F1-04AF64CB31E1}"/>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Icebreaker Questions</a:t>
            </a:r>
          </a:p>
        </p:txBody>
      </p:sp>
      <p:pic>
        <p:nvPicPr>
          <p:cNvPr id="11" name="Picture 10" descr="Icon&#10;&#10;Description automatically generated">
            <a:extLst>
              <a:ext uri="{FF2B5EF4-FFF2-40B4-BE49-F238E27FC236}">
                <a16:creationId xmlns:a16="http://schemas.microsoft.com/office/drawing/2014/main" id="{6A8CA384-DC19-B0D1-19C2-84B5326CD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Tree>
    <p:custDataLst>
      <p:tags r:id="rId1"/>
    </p:custDataLst>
    <p:extLst>
      <p:ext uri="{BB962C8B-B14F-4D97-AF65-F5344CB8AC3E}">
        <p14:creationId xmlns:p14="http://schemas.microsoft.com/office/powerpoint/2010/main" val="3511343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609600" y="1828800"/>
            <a:ext cx="5867400" cy="4099463"/>
          </a:xfrm>
        </p:spPr>
        <p:txBody>
          <a:bodyPr vert="horz" lIns="91440" tIns="45720" rIns="91440" bIns="45720" rtlCol="0" anchor="t">
            <a:normAutofit fontScale="85000" lnSpcReduction="10000"/>
          </a:bodyPr>
          <a:lstStyle/>
          <a:p>
            <a:pPr>
              <a:lnSpc>
                <a:spcPct val="110000"/>
              </a:lnSpc>
              <a:spcAft>
                <a:spcPts val="1200"/>
              </a:spcAft>
            </a:pPr>
            <a:r>
              <a:rPr lang="en-US" dirty="0">
                <a:latin typeface="Arial"/>
                <a:cs typeface="Arial"/>
              </a:rPr>
              <a:t>Roof rats are </a:t>
            </a:r>
            <a:r>
              <a:rPr lang="en-US" dirty="0">
                <a:solidFill>
                  <a:srgbClr val="009999"/>
                </a:solidFill>
                <a:latin typeface="Arial"/>
                <a:cs typeface="Arial"/>
              </a:rPr>
              <a:t>slightly smaller </a:t>
            </a:r>
            <a:r>
              <a:rPr lang="en-US" dirty="0">
                <a:latin typeface="Arial"/>
                <a:cs typeface="Arial"/>
              </a:rPr>
              <a:t>than Norway rats</a:t>
            </a:r>
          </a:p>
          <a:p>
            <a:pPr>
              <a:lnSpc>
                <a:spcPct val="110000"/>
              </a:lnSpc>
              <a:spcAft>
                <a:spcPts val="1200"/>
              </a:spcAft>
            </a:pPr>
            <a:r>
              <a:rPr lang="en-US" dirty="0">
                <a:latin typeface="Arial"/>
                <a:cs typeface="Arial"/>
              </a:rPr>
              <a:t>Tail is </a:t>
            </a:r>
            <a:r>
              <a:rPr lang="en-US" dirty="0">
                <a:solidFill>
                  <a:srgbClr val="009999"/>
                </a:solidFill>
                <a:latin typeface="Arial"/>
                <a:cs typeface="Arial"/>
              </a:rPr>
              <a:t>longer than their body and head</a:t>
            </a:r>
          </a:p>
          <a:p>
            <a:pPr>
              <a:lnSpc>
                <a:spcPct val="110000"/>
              </a:lnSpc>
              <a:spcAft>
                <a:spcPts val="1200"/>
              </a:spcAft>
            </a:pPr>
            <a:r>
              <a:rPr lang="en-US" dirty="0">
                <a:latin typeface="Arial"/>
                <a:cs typeface="Arial"/>
              </a:rPr>
              <a:t>Outdoors: nest in trees, shrubs, and ivy</a:t>
            </a:r>
          </a:p>
          <a:p>
            <a:pPr>
              <a:lnSpc>
                <a:spcPct val="110000"/>
              </a:lnSpc>
              <a:spcAft>
                <a:spcPts val="1200"/>
              </a:spcAft>
            </a:pPr>
            <a:r>
              <a:rPr lang="en-US" dirty="0">
                <a:solidFill>
                  <a:srgbClr val="009999"/>
                </a:solidFill>
                <a:latin typeface="Arial"/>
                <a:cs typeface="Arial"/>
              </a:rPr>
              <a:t>Indoors, they prefer high places </a:t>
            </a:r>
            <a:r>
              <a:rPr lang="en-US" dirty="0">
                <a:latin typeface="Arial"/>
                <a:cs typeface="Arial"/>
              </a:rPr>
              <a:t>like</a:t>
            </a:r>
            <a:r>
              <a:rPr lang="en-US" dirty="0">
                <a:solidFill>
                  <a:srgbClr val="009999"/>
                </a:solidFill>
                <a:latin typeface="Arial"/>
                <a:cs typeface="Arial"/>
              </a:rPr>
              <a:t> </a:t>
            </a:r>
            <a:r>
              <a:rPr lang="en-US" dirty="0">
                <a:latin typeface="Arial"/>
                <a:cs typeface="Arial"/>
              </a:rPr>
              <a:t>roofs, attics, walls, false ceilings, or cabinets</a:t>
            </a:r>
          </a:p>
        </p:txBody>
      </p:sp>
      <p:pic>
        <p:nvPicPr>
          <p:cNvPr id="8" name="Picture 7" descr="A picture containing ground, outdoor, wooden, tool&#10;&#10;Description automatically generated">
            <a:extLst>
              <a:ext uri="{FF2B5EF4-FFF2-40B4-BE49-F238E27FC236}">
                <a16:creationId xmlns:a16="http://schemas.microsoft.com/office/drawing/2014/main" id="{A9B80A31-C147-4F2F-B38D-BCA59A94D3C9}"/>
              </a:ext>
            </a:extLst>
          </p:cNvPr>
          <p:cNvPicPr>
            <a:picLocks noChangeAspect="1"/>
          </p:cNvPicPr>
          <p:nvPr/>
        </p:nvPicPr>
        <p:blipFill rotWithShape="1">
          <a:blip r:embed="rId4">
            <a:extLst>
              <a:ext uri="{28A0092B-C50C-407E-A947-70E740481C1C}">
                <a14:useLocalDpi xmlns:a14="http://schemas.microsoft.com/office/drawing/2010/main" val="0"/>
              </a:ext>
            </a:extLst>
          </a:blip>
          <a:srcRect l="17293" t="10000" r="15185" b="1111"/>
          <a:stretch/>
        </p:blipFill>
        <p:spPr>
          <a:xfrm>
            <a:off x="6629401" y="1600200"/>
            <a:ext cx="5565732" cy="4884738"/>
          </a:xfrm>
          <a:prstGeom prst="rect">
            <a:avLst/>
          </a:prstGeom>
        </p:spPr>
      </p:pic>
      <p:sp>
        <p:nvSpPr>
          <p:cNvPr id="4" name="Title 1">
            <a:extLst>
              <a:ext uri="{FF2B5EF4-FFF2-40B4-BE49-F238E27FC236}">
                <a16:creationId xmlns:a16="http://schemas.microsoft.com/office/drawing/2014/main" id="{84977F09-0934-15D0-C52D-3EE4FAFDD10F}"/>
              </a:ext>
            </a:extLst>
          </p:cNvPr>
          <p:cNvSpPr txBox="1">
            <a:spLocks/>
          </p:cNvSpPr>
          <p:nvPr/>
        </p:nvSpPr>
        <p:spPr>
          <a:xfrm>
            <a:off x="0" y="17745"/>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Roof Rats</a:t>
            </a:r>
          </a:p>
        </p:txBody>
      </p:sp>
    </p:spTree>
    <p:custDataLst>
      <p:tags r:id="rId1"/>
    </p:custDataLst>
    <p:extLst>
      <p:ext uri="{BB962C8B-B14F-4D97-AF65-F5344CB8AC3E}">
        <p14:creationId xmlns:p14="http://schemas.microsoft.com/office/powerpoint/2010/main" val="251037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3A957B-664F-4B49-B2CD-DE2A0146EF8F}"/>
              </a:ext>
            </a:extLst>
          </p:cNvPr>
          <p:cNvSpPr txBox="1"/>
          <p:nvPr/>
        </p:nvSpPr>
        <p:spPr>
          <a:xfrm>
            <a:off x="9906000" y="5486400"/>
            <a:ext cx="1981199" cy="553998"/>
          </a:xfrm>
          <a:prstGeom prst="rect">
            <a:avLst/>
          </a:prstGeom>
          <a:solidFill>
            <a:schemeClr val="bg1"/>
          </a:solidFill>
        </p:spPr>
        <p:txBody>
          <a:bodyPr wrap="square" rtlCol="0">
            <a:spAutoFit/>
          </a:bodyPr>
          <a:lstStyle/>
          <a:p>
            <a:r>
              <a:rPr lang="en-US" sz="1000" dirty="0"/>
              <a:t>Graphic from the California Department of Pesticide Regulation</a:t>
            </a:r>
          </a:p>
        </p:txBody>
      </p:sp>
      <p:pic>
        <p:nvPicPr>
          <p:cNvPr id="13" name="Picture 12">
            <a:extLst>
              <a:ext uri="{FF2B5EF4-FFF2-40B4-BE49-F238E27FC236}">
                <a16:creationId xmlns:a16="http://schemas.microsoft.com/office/drawing/2014/main" id="{C4B0A55B-C511-458B-ABD8-89AEF60B7436}"/>
              </a:ext>
            </a:extLst>
          </p:cNvPr>
          <p:cNvPicPr>
            <a:picLocks noChangeAspect="1"/>
          </p:cNvPicPr>
          <p:nvPr/>
        </p:nvPicPr>
        <p:blipFill rotWithShape="1">
          <a:blip r:embed="rId4">
            <a:extLst>
              <a:ext uri="{28A0092B-C50C-407E-A947-70E740481C1C}">
                <a14:useLocalDpi xmlns:a14="http://schemas.microsoft.com/office/drawing/2010/main" val="0"/>
              </a:ext>
            </a:extLst>
          </a:blip>
          <a:srcRect t="11526"/>
          <a:stretch/>
        </p:blipFill>
        <p:spPr>
          <a:xfrm>
            <a:off x="2495386" y="1143000"/>
            <a:ext cx="7201228" cy="5185116"/>
          </a:xfrm>
          <a:prstGeom prst="rect">
            <a:avLst/>
          </a:prstGeom>
        </p:spPr>
      </p:pic>
      <p:sp>
        <p:nvSpPr>
          <p:cNvPr id="5" name="Title 1">
            <a:extLst>
              <a:ext uri="{FF2B5EF4-FFF2-40B4-BE49-F238E27FC236}">
                <a16:creationId xmlns:a16="http://schemas.microsoft.com/office/drawing/2014/main" id="{AACC084F-AF11-9E0F-0824-77F7AB5194B4}"/>
              </a:ext>
            </a:extLst>
          </p:cNvPr>
          <p:cNvSpPr txBox="1">
            <a:spLocks/>
          </p:cNvSpPr>
          <p:nvPr/>
        </p:nvSpPr>
        <p:spPr>
          <a:xfrm>
            <a:off x="0" y="152400"/>
            <a:ext cx="12192000" cy="8382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Identifying</a:t>
            </a:r>
          </a:p>
          <a:p>
            <a:pPr algn="ctr"/>
            <a:r>
              <a:rPr lang="en-US" sz="3600" dirty="0">
                <a:solidFill>
                  <a:schemeClr val="bg1"/>
                </a:solidFill>
                <a:latin typeface="Arial" panose="020B0604020202020204" pitchFamily="34" charset="0"/>
                <a:cs typeface="Arial" panose="020B0604020202020204" pitchFamily="34" charset="0"/>
              </a:rPr>
              <a:t> Rodents</a:t>
            </a:r>
          </a:p>
        </p:txBody>
      </p:sp>
    </p:spTree>
    <p:custDataLst>
      <p:tags r:id="rId1"/>
    </p:custDataLst>
    <p:extLst>
      <p:ext uri="{BB962C8B-B14F-4D97-AF65-F5344CB8AC3E}">
        <p14:creationId xmlns:p14="http://schemas.microsoft.com/office/powerpoint/2010/main" val="2030802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838200" y="1981200"/>
            <a:ext cx="5943600" cy="3581400"/>
          </a:xfrm>
        </p:spPr>
        <p:txBody>
          <a:bodyPr vert="horz" lIns="91440" tIns="45720" rIns="91440" bIns="45720" rtlCol="0" anchor="t">
            <a:normAutofit/>
          </a:bodyPr>
          <a:lstStyle/>
          <a:p>
            <a:pPr>
              <a:spcAft>
                <a:spcPts val="1200"/>
              </a:spcAft>
            </a:pPr>
            <a:r>
              <a:rPr lang="en-US" dirty="0">
                <a:latin typeface="Arial"/>
                <a:cs typeface="Arial"/>
              </a:rPr>
              <a:t>Be on the lookout for </a:t>
            </a:r>
            <a:r>
              <a:rPr lang="en-US" dirty="0">
                <a:solidFill>
                  <a:srgbClr val="009999"/>
                </a:solidFill>
                <a:latin typeface="Arial"/>
                <a:cs typeface="Arial"/>
              </a:rPr>
              <a:t>droppings</a:t>
            </a:r>
            <a:endParaRPr lang="en-US" dirty="0">
              <a:solidFill>
                <a:srgbClr val="009999"/>
              </a:solidFill>
            </a:endParaRPr>
          </a:p>
          <a:p>
            <a:pPr>
              <a:spcAft>
                <a:spcPts val="1200"/>
              </a:spcAft>
            </a:pPr>
            <a:r>
              <a:rPr lang="en-US" dirty="0">
                <a:latin typeface="Arial"/>
                <a:cs typeface="Arial"/>
              </a:rPr>
              <a:t>Investigate if you hear any </a:t>
            </a:r>
            <a:r>
              <a:rPr lang="en-US" dirty="0">
                <a:solidFill>
                  <a:srgbClr val="009999"/>
                </a:solidFill>
                <a:latin typeface="Arial"/>
                <a:cs typeface="Arial"/>
              </a:rPr>
              <a:t>sounds at night</a:t>
            </a:r>
          </a:p>
          <a:p>
            <a:pPr lvl="1">
              <a:spcAft>
                <a:spcPts val="1200"/>
              </a:spcAft>
            </a:pPr>
            <a:r>
              <a:rPr lang="en-US" dirty="0">
                <a:solidFill>
                  <a:srgbClr val="964F4C"/>
                </a:solidFill>
                <a:latin typeface="Arial"/>
                <a:cs typeface="Arial"/>
              </a:rPr>
              <a:t>Scratching or scurrying in the ceiling or walls</a:t>
            </a:r>
          </a:p>
          <a:p>
            <a:pPr>
              <a:spcAft>
                <a:spcPts val="1200"/>
              </a:spcAft>
            </a:pPr>
            <a:r>
              <a:rPr lang="en-US" dirty="0">
                <a:latin typeface="Arial"/>
                <a:cs typeface="Arial"/>
              </a:rPr>
              <a:t>Pay </a:t>
            </a:r>
            <a:r>
              <a:rPr lang="en-US" dirty="0">
                <a:solidFill>
                  <a:srgbClr val="009999"/>
                </a:solidFill>
                <a:latin typeface="Arial"/>
                <a:cs typeface="Arial"/>
              </a:rPr>
              <a:t>special attention </a:t>
            </a:r>
            <a:r>
              <a:rPr lang="en-US" dirty="0">
                <a:latin typeface="Arial"/>
                <a:cs typeface="Arial"/>
              </a:rPr>
              <a:t>if you have had rodents before</a:t>
            </a:r>
          </a:p>
        </p:txBody>
      </p:sp>
      <p:pic>
        <p:nvPicPr>
          <p:cNvPr id="6" name="Picture 5">
            <a:extLst>
              <a:ext uri="{FF2B5EF4-FFF2-40B4-BE49-F238E27FC236}">
                <a16:creationId xmlns:a16="http://schemas.microsoft.com/office/drawing/2014/main" id="{E0631851-1E13-454D-9E95-FB8AF7C6383D}"/>
              </a:ext>
            </a:extLst>
          </p:cNvPr>
          <p:cNvPicPr>
            <a:picLocks noChangeAspect="1"/>
          </p:cNvPicPr>
          <p:nvPr/>
        </p:nvPicPr>
        <p:blipFill rotWithShape="1">
          <a:blip r:embed="rId3">
            <a:extLst>
              <a:ext uri="{28A0092B-C50C-407E-A947-70E740481C1C}">
                <a14:useLocalDpi xmlns:a14="http://schemas.microsoft.com/office/drawing/2010/main" val="0"/>
              </a:ext>
            </a:extLst>
          </a:blip>
          <a:srcRect l="5750" t="14801" r="5358" b="5858"/>
          <a:stretch/>
        </p:blipFill>
        <p:spPr>
          <a:xfrm>
            <a:off x="7772400" y="1143000"/>
            <a:ext cx="3792069" cy="4953000"/>
          </a:xfrm>
          <a:prstGeom prst="rect">
            <a:avLst/>
          </a:prstGeom>
        </p:spPr>
      </p:pic>
      <p:sp>
        <p:nvSpPr>
          <p:cNvPr id="4" name="Title 1">
            <a:extLst>
              <a:ext uri="{FF2B5EF4-FFF2-40B4-BE49-F238E27FC236}">
                <a16:creationId xmlns:a16="http://schemas.microsoft.com/office/drawing/2014/main" id="{1F1A03A2-202B-B25C-B1B8-9DA004F00E39}"/>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Monitoring Rodents</a:t>
            </a:r>
          </a:p>
        </p:txBody>
      </p:sp>
    </p:spTree>
    <p:custDataLst>
      <p:tags r:id="rId1"/>
    </p:custDataLst>
    <p:extLst>
      <p:ext uri="{BB962C8B-B14F-4D97-AF65-F5344CB8AC3E}">
        <p14:creationId xmlns:p14="http://schemas.microsoft.com/office/powerpoint/2010/main" val="1915450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685800" y="2057400"/>
            <a:ext cx="5562600" cy="3048000"/>
          </a:xfrm>
        </p:spPr>
        <p:txBody>
          <a:bodyPr vert="horz" lIns="91440" tIns="45720" rIns="91440" bIns="45720" rtlCol="0" anchor="t">
            <a:normAutofit fontScale="77500" lnSpcReduction="20000"/>
          </a:bodyPr>
          <a:lstStyle/>
          <a:p>
            <a:pPr>
              <a:lnSpc>
                <a:spcPct val="120000"/>
              </a:lnSpc>
              <a:spcAft>
                <a:spcPts val="1200"/>
              </a:spcAft>
            </a:pPr>
            <a:r>
              <a:rPr lang="en-US" dirty="0">
                <a:solidFill>
                  <a:srgbClr val="009999"/>
                </a:solidFill>
                <a:latin typeface="Arial"/>
                <a:cs typeface="Arial"/>
              </a:rPr>
              <a:t>Dispose</a:t>
            </a:r>
            <a:r>
              <a:rPr lang="en-US" dirty="0">
                <a:latin typeface="Arial"/>
                <a:cs typeface="Arial"/>
              </a:rPr>
              <a:t> of any food that has droppings around it.</a:t>
            </a:r>
          </a:p>
          <a:p>
            <a:pPr>
              <a:lnSpc>
                <a:spcPct val="120000"/>
              </a:lnSpc>
              <a:spcAft>
                <a:spcPts val="1200"/>
              </a:spcAft>
            </a:pPr>
            <a:r>
              <a:rPr lang="en-US" dirty="0">
                <a:latin typeface="Arial"/>
                <a:cs typeface="Arial"/>
              </a:rPr>
              <a:t>Store any nearby untouched food in </a:t>
            </a:r>
            <a:r>
              <a:rPr lang="en-US" dirty="0">
                <a:solidFill>
                  <a:srgbClr val="009999"/>
                </a:solidFill>
                <a:latin typeface="Arial"/>
                <a:cs typeface="Arial"/>
              </a:rPr>
              <a:t>rodent-proof containers.</a:t>
            </a:r>
          </a:p>
          <a:p>
            <a:pPr>
              <a:lnSpc>
                <a:spcPct val="120000"/>
              </a:lnSpc>
              <a:spcAft>
                <a:spcPts val="1200"/>
              </a:spcAft>
            </a:pPr>
            <a:r>
              <a:rPr lang="en-US" dirty="0">
                <a:solidFill>
                  <a:srgbClr val="009999"/>
                </a:solidFill>
                <a:latin typeface="Arial"/>
                <a:cs typeface="Arial"/>
              </a:rPr>
              <a:t>Wear gloves </a:t>
            </a:r>
            <a:r>
              <a:rPr lang="en-US" dirty="0">
                <a:latin typeface="Arial"/>
                <a:cs typeface="Arial"/>
              </a:rPr>
              <a:t>and clean any droppings up with disinfectant. </a:t>
            </a:r>
            <a:r>
              <a:rPr lang="en-US" dirty="0">
                <a:solidFill>
                  <a:srgbClr val="009999"/>
                </a:solidFill>
                <a:latin typeface="Arial"/>
                <a:cs typeface="Arial"/>
              </a:rPr>
              <a:t>Do not sweep or vacuum droppings</a:t>
            </a:r>
            <a:r>
              <a:rPr lang="en-US" dirty="0">
                <a:latin typeface="Arial"/>
                <a:cs typeface="Arial"/>
              </a:rPr>
              <a:t>.</a:t>
            </a:r>
          </a:p>
        </p:txBody>
      </p:sp>
      <p:pic>
        <p:nvPicPr>
          <p:cNvPr id="4" name="Picture 4">
            <a:extLst>
              <a:ext uri="{FF2B5EF4-FFF2-40B4-BE49-F238E27FC236}">
                <a16:creationId xmlns:a16="http://schemas.microsoft.com/office/drawing/2014/main" id="{B82C3CAB-327C-401E-F046-D474BA7474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7" r="27503" b="2380"/>
          <a:stretch/>
        </p:blipFill>
        <p:spPr>
          <a:xfrm>
            <a:off x="6553200" y="1295400"/>
            <a:ext cx="5638800" cy="5083863"/>
          </a:xfrm>
          <a:prstGeom prst="rect">
            <a:avLst/>
          </a:prstGeom>
        </p:spPr>
      </p:pic>
      <p:sp>
        <p:nvSpPr>
          <p:cNvPr id="6" name="Title 1">
            <a:extLst>
              <a:ext uri="{FF2B5EF4-FFF2-40B4-BE49-F238E27FC236}">
                <a16:creationId xmlns:a16="http://schemas.microsoft.com/office/drawing/2014/main" id="{E7349140-CBC8-F7D6-9D63-5B9179D3B83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MANAGING RODENTS:</a:t>
            </a:r>
          </a:p>
          <a:p>
            <a:pPr algn="ctr"/>
            <a:r>
              <a:rPr lang="en-US" sz="3600" dirty="0">
                <a:solidFill>
                  <a:schemeClr val="bg1"/>
                </a:solidFill>
                <a:latin typeface="Arial" panose="020B0604020202020204" pitchFamily="34" charset="0"/>
                <a:cs typeface="Arial" panose="020B0604020202020204" pitchFamily="34" charset="0"/>
              </a:rPr>
              <a:t>First Steps</a:t>
            </a:r>
          </a:p>
        </p:txBody>
      </p:sp>
    </p:spTree>
    <p:custDataLst>
      <p:tags r:id="rId1"/>
    </p:custDataLst>
    <p:extLst>
      <p:ext uri="{BB962C8B-B14F-4D97-AF65-F5344CB8AC3E}">
        <p14:creationId xmlns:p14="http://schemas.microsoft.com/office/powerpoint/2010/main" val="3029565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609600" y="1828800"/>
            <a:ext cx="5029200" cy="3810000"/>
          </a:xfrm>
        </p:spPr>
        <p:txBody>
          <a:bodyPr vert="horz" lIns="91440" tIns="45720" rIns="91440" bIns="45720" rtlCol="0" anchor="t">
            <a:normAutofit/>
          </a:bodyPr>
          <a:lstStyle/>
          <a:p>
            <a:pPr>
              <a:spcAft>
                <a:spcPts val="1200"/>
              </a:spcAft>
            </a:pPr>
            <a:r>
              <a:rPr lang="en-US" dirty="0">
                <a:latin typeface="Arial"/>
                <a:cs typeface="Arial"/>
              </a:rPr>
              <a:t>Make sure garbage cans have </a:t>
            </a:r>
            <a:r>
              <a:rPr lang="en-US" dirty="0">
                <a:solidFill>
                  <a:srgbClr val="009999"/>
                </a:solidFill>
                <a:latin typeface="Arial"/>
                <a:cs typeface="Arial"/>
              </a:rPr>
              <a:t>tight-fitting lids.</a:t>
            </a:r>
          </a:p>
          <a:p>
            <a:pPr>
              <a:spcAft>
                <a:spcPts val="1200"/>
              </a:spcAft>
            </a:pPr>
            <a:r>
              <a:rPr lang="en-US" dirty="0">
                <a:solidFill>
                  <a:srgbClr val="009999"/>
                </a:solidFill>
                <a:latin typeface="Arial"/>
                <a:cs typeface="Arial"/>
              </a:rPr>
              <a:t>Dispose of garbage </a:t>
            </a:r>
            <a:r>
              <a:rPr lang="en-US" dirty="0">
                <a:latin typeface="Arial"/>
                <a:cs typeface="Arial"/>
              </a:rPr>
              <a:t>before it piles up.</a:t>
            </a:r>
          </a:p>
          <a:p>
            <a:pPr>
              <a:spcAft>
                <a:spcPts val="1200"/>
              </a:spcAft>
            </a:pPr>
            <a:r>
              <a:rPr lang="en-US" dirty="0">
                <a:latin typeface="Arial"/>
                <a:cs typeface="Arial"/>
              </a:rPr>
              <a:t>Make sure garbage cans are on a </a:t>
            </a:r>
            <a:r>
              <a:rPr lang="en-US" dirty="0">
                <a:solidFill>
                  <a:srgbClr val="009999"/>
                </a:solidFill>
                <a:latin typeface="Arial"/>
                <a:cs typeface="Arial"/>
              </a:rPr>
              <a:t>concrete surface away from the building</a:t>
            </a:r>
            <a:r>
              <a:rPr lang="en-US" dirty="0">
                <a:latin typeface="Arial"/>
                <a:cs typeface="Arial"/>
              </a:rPr>
              <a:t>.</a:t>
            </a:r>
          </a:p>
        </p:txBody>
      </p:sp>
      <p:pic>
        <p:nvPicPr>
          <p:cNvPr id="8" name="Picture 7" descr="A row of green garbage cans&#10;&#10;Description automatically generated with low confidence">
            <a:extLst>
              <a:ext uri="{FF2B5EF4-FFF2-40B4-BE49-F238E27FC236}">
                <a16:creationId xmlns:a16="http://schemas.microsoft.com/office/drawing/2014/main" id="{7A95288E-90B5-459A-8575-2ADA2E14F726}"/>
              </a:ext>
            </a:extLst>
          </p:cNvPr>
          <p:cNvPicPr>
            <a:picLocks noChangeAspect="1"/>
          </p:cNvPicPr>
          <p:nvPr/>
        </p:nvPicPr>
        <p:blipFill rotWithShape="1">
          <a:blip r:embed="rId4">
            <a:extLst>
              <a:ext uri="{28A0092B-C50C-407E-A947-70E740481C1C}">
                <a14:useLocalDpi xmlns:a14="http://schemas.microsoft.com/office/drawing/2010/main" val="0"/>
              </a:ext>
            </a:extLst>
          </a:blip>
          <a:srcRect l="1249" t="1852" r="1210" b="1852"/>
          <a:stretch/>
        </p:blipFill>
        <p:spPr>
          <a:xfrm>
            <a:off x="6248400" y="1828800"/>
            <a:ext cx="5943600" cy="3962400"/>
          </a:xfrm>
          <a:prstGeom prst="rect">
            <a:avLst/>
          </a:prstGeom>
        </p:spPr>
      </p:pic>
      <p:sp>
        <p:nvSpPr>
          <p:cNvPr id="4" name="Title 1">
            <a:extLst>
              <a:ext uri="{FF2B5EF4-FFF2-40B4-BE49-F238E27FC236}">
                <a16:creationId xmlns:a16="http://schemas.microsoft.com/office/drawing/2014/main" id="{51EC78F8-DAB0-90BB-19C1-86EF3ED44B25}"/>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MANAGING RODENTS:</a:t>
            </a:r>
          </a:p>
          <a:p>
            <a:pPr algn="ctr"/>
            <a:r>
              <a:rPr lang="en-US" sz="3600" dirty="0">
                <a:solidFill>
                  <a:schemeClr val="bg1"/>
                </a:solidFill>
                <a:latin typeface="Arial" panose="020B0604020202020204" pitchFamily="34" charset="0"/>
                <a:cs typeface="Arial" panose="020B0604020202020204" pitchFamily="34" charset="0"/>
              </a:rPr>
              <a:t>Garbage Cans</a:t>
            </a:r>
          </a:p>
        </p:txBody>
      </p:sp>
    </p:spTree>
    <p:custDataLst>
      <p:tags r:id="rId1"/>
    </p:custDataLst>
    <p:extLst>
      <p:ext uri="{BB962C8B-B14F-4D97-AF65-F5344CB8AC3E}">
        <p14:creationId xmlns:p14="http://schemas.microsoft.com/office/powerpoint/2010/main" val="772813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75916991-49B4-4491-8F17-8DBA99111D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1524000"/>
            <a:ext cx="6455238" cy="4631881"/>
          </a:xfrm>
          <a:prstGeom prst="rect">
            <a:avLst/>
          </a:prstGeom>
        </p:spPr>
      </p:pic>
      <p:sp>
        <p:nvSpPr>
          <p:cNvPr id="10" name="TextBox 9">
            <a:extLst>
              <a:ext uri="{FF2B5EF4-FFF2-40B4-BE49-F238E27FC236}">
                <a16:creationId xmlns:a16="http://schemas.microsoft.com/office/drawing/2014/main" id="{3955E552-678F-45F2-BFF9-D11E06099A8A}"/>
              </a:ext>
            </a:extLst>
          </p:cNvPr>
          <p:cNvSpPr txBox="1"/>
          <p:nvPr/>
        </p:nvSpPr>
        <p:spPr>
          <a:xfrm>
            <a:off x="736789" y="1880827"/>
            <a:ext cx="1981200" cy="1477328"/>
          </a:xfrm>
          <a:prstGeom prst="rect">
            <a:avLst/>
          </a:prstGeom>
          <a:noFill/>
        </p:spPr>
        <p:txBody>
          <a:bodyPr wrap="square" rtlCol="0">
            <a:spAutoFit/>
          </a:bodyPr>
          <a:lstStyle/>
          <a:p>
            <a:r>
              <a:rPr lang="en-US" b="1" dirty="0">
                <a:solidFill>
                  <a:srgbClr val="009999"/>
                </a:solidFill>
              </a:rPr>
              <a:t>Place traps in bait boxes, where children can not reach them.</a:t>
            </a:r>
          </a:p>
        </p:txBody>
      </p:sp>
      <p:sp>
        <p:nvSpPr>
          <p:cNvPr id="3" name="Title 1">
            <a:extLst>
              <a:ext uri="{FF2B5EF4-FFF2-40B4-BE49-F238E27FC236}">
                <a16:creationId xmlns:a16="http://schemas.microsoft.com/office/drawing/2014/main" id="{FB2EE173-7A3F-8895-008A-369B584037F7}"/>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MANAGING RODENTS:</a:t>
            </a:r>
          </a:p>
          <a:p>
            <a:pPr algn="ctr"/>
            <a:r>
              <a:rPr lang="en-US" sz="3600" dirty="0">
                <a:solidFill>
                  <a:schemeClr val="bg1"/>
                </a:solidFill>
                <a:latin typeface="Arial" panose="020B0604020202020204" pitchFamily="34" charset="0"/>
                <a:cs typeface="Arial" panose="020B0604020202020204" pitchFamily="34" charset="0"/>
              </a:rPr>
              <a:t>Trap or Bait</a:t>
            </a:r>
          </a:p>
        </p:txBody>
      </p:sp>
    </p:spTree>
    <p:custDataLst>
      <p:tags r:id="rId1"/>
    </p:custDataLst>
    <p:extLst>
      <p:ext uri="{BB962C8B-B14F-4D97-AF65-F5344CB8AC3E}">
        <p14:creationId xmlns:p14="http://schemas.microsoft.com/office/powerpoint/2010/main" val="3012331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2363FE4B-8744-43AB-94B9-D48F2576BB2A}"/>
              </a:ext>
            </a:extLst>
          </p:cNvPr>
          <p:cNvPicPr>
            <a:picLocks noChangeAspect="1"/>
          </p:cNvPicPr>
          <p:nvPr/>
        </p:nvPicPr>
        <p:blipFill rotWithShape="1">
          <a:blip r:embed="rId4">
            <a:extLst>
              <a:ext uri="{28A0092B-C50C-407E-A947-70E740481C1C}">
                <a14:useLocalDpi xmlns:a14="http://schemas.microsoft.com/office/drawing/2010/main" val="0"/>
              </a:ext>
            </a:extLst>
          </a:blip>
          <a:srcRect l="31111" t="7778" r="53434" b="72894"/>
          <a:stretch/>
        </p:blipFill>
        <p:spPr>
          <a:xfrm>
            <a:off x="8839200" y="2057400"/>
            <a:ext cx="3124201" cy="3019337"/>
          </a:xfrm>
          <a:prstGeom prst="rect">
            <a:avLst/>
          </a:prstGeom>
        </p:spPr>
      </p:pic>
      <p:sp>
        <p:nvSpPr>
          <p:cNvPr id="5" name="Title 1">
            <a:extLst>
              <a:ext uri="{FF2B5EF4-FFF2-40B4-BE49-F238E27FC236}">
                <a16:creationId xmlns:a16="http://schemas.microsoft.com/office/drawing/2014/main" id="{BE34D6AA-F380-0F1A-34A9-156FF0E95B27}"/>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MANAGING RODENTS:</a:t>
            </a:r>
          </a:p>
          <a:p>
            <a:pPr algn="ctr"/>
            <a:r>
              <a:rPr lang="en-US" sz="3600" dirty="0">
                <a:solidFill>
                  <a:schemeClr val="bg1"/>
                </a:solidFill>
                <a:latin typeface="Arial" panose="020B0604020202020204" pitchFamily="34" charset="0"/>
                <a:cs typeface="Arial" panose="020B0604020202020204" pitchFamily="34" charset="0"/>
              </a:rPr>
              <a:t>Trap or bait</a:t>
            </a:r>
          </a:p>
        </p:txBody>
      </p:sp>
      <p:sp>
        <p:nvSpPr>
          <p:cNvPr id="3" name="Content Placeholder 2">
            <a:extLst>
              <a:ext uri="{FF2B5EF4-FFF2-40B4-BE49-F238E27FC236}">
                <a16:creationId xmlns:a16="http://schemas.microsoft.com/office/drawing/2014/main" id="{75F376AD-59D2-6719-D90C-C2F485538386}"/>
              </a:ext>
            </a:extLst>
          </p:cNvPr>
          <p:cNvSpPr>
            <a:spLocks noGrp="1"/>
          </p:cNvSpPr>
          <p:nvPr>
            <p:ph idx="1"/>
          </p:nvPr>
        </p:nvSpPr>
        <p:spPr>
          <a:xfrm>
            <a:off x="838200" y="1905000"/>
            <a:ext cx="8382000" cy="3660775"/>
          </a:xfrm>
        </p:spPr>
        <p:txBody>
          <a:bodyPr vert="horz" lIns="91440" tIns="45720" rIns="91440" bIns="45720" rtlCol="0" anchor="t">
            <a:normAutofit/>
          </a:bodyPr>
          <a:lstStyle/>
          <a:p>
            <a:r>
              <a:rPr lang="en-US" dirty="0">
                <a:latin typeface="Arial"/>
                <a:cs typeface="Arial"/>
              </a:rPr>
              <a:t>Pre-bait the traps</a:t>
            </a:r>
          </a:p>
          <a:p>
            <a:pPr lvl="1">
              <a:buFont typeface="Wingdings" panose="05000000000000000000" pitchFamily="2" charset="2"/>
              <a:buChar char="ü"/>
            </a:pPr>
            <a:r>
              <a:rPr lang="en-US" dirty="0">
                <a:solidFill>
                  <a:srgbClr val="009999"/>
                </a:solidFill>
                <a:latin typeface="Arial"/>
                <a:cs typeface="Arial"/>
              </a:rPr>
              <a:t>Place the bait without setting the trap</a:t>
            </a:r>
          </a:p>
          <a:p>
            <a:pPr lvl="1">
              <a:buFont typeface="Wingdings" panose="05000000000000000000" pitchFamily="2" charset="2"/>
              <a:buChar char="ü"/>
            </a:pPr>
            <a:r>
              <a:rPr lang="en-US" dirty="0">
                <a:solidFill>
                  <a:srgbClr val="009999"/>
                </a:solidFill>
                <a:latin typeface="Arial"/>
                <a:cs typeface="Arial"/>
              </a:rPr>
              <a:t>After a few times that bait is eaten, then set the trap</a:t>
            </a:r>
          </a:p>
          <a:p>
            <a:pPr lvl="1">
              <a:buFont typeface="Wingdings" panose="05000000000000000000" pitchFamily="2" charset="2"/>
              <a:buChar char="ü"/>
            </a:pPr>
            <a:r>
              <a:rPr lang="en-US" dirty="0">
                <a:solidFill>
                  <a:srgbClr val="009999"/>
                </a:solidFill>
                <a:latin typeface="Arial"/>
                <a:cs typeface="Arial"/>
              </a:rPr>
              <a:t>Use chocolate syrup, dried food, nuts, or bacon</a:t>
            </a:r>
          </a:p>
          <a:p>
            <a:r>
              <a:rPr lang="en-US" dirty="0">
                <a:latin typeface="Arial"/>
                <a:cs typeface="Arial"/>
              </a:rPr>
              <a:t>Put traps out of reach of children</a:t>
            </a:r>
          </a:p>
          <a:p>
            <a:pPr lvl="1">
              <a:buFont typeface="Wingdings" panose="05000000000000000000" pitchFamily="2" charset="2"/>
              <a:buChar char="ü"/>
            </a:pPr>
            <a:r>
              <a:rPr lang="en-US" dirty="0">
                <a:solidFill>
                  <a:srgbClr val="009999"/>
                </a:solidFill>
                <a:latin typeface="Arial"/>
                <a:cs typeface="Arial"/>
              </a:rPr>
              <a:t>Use tamper-resistant bait boxes</a:t>
            </a:r>
          </a:p>
          <a:p>
            <a:pPr lvl="1">
              <a:buFont typeface="Wingdings" panose="05000000000000000000" pitchFamily="2" charset="2"/>
              <a:buChar char="ü"/>
            </a:pPr>
            <a:r>
              <a:rPr lang="en-US" dirty="0">
                <a:solidFill>
                  <a:srgbClr val="009999"/>
                </a:solidFill>
                <a:latin typeface="Arial"/>
                <a:cs typeface="Arial"/>
              </a:rPr>
              <a:t>Do not use spring traps where children can reach them</a:t>
            </a:r>
          </a:p>
        </p:txBody>
      </p:sp>
    </p:spTree>
    <p:custDataLst>
      <p:tags r:id="rId1"/>
    </p:custDataLst>
    <p:extLst>
      <p:ext uri="{BB962C8B-B14F-4D97-AF65-F5344CB8AC3E}">
        <p14:creationId xmlns:p14="http://schemas.microsoft.com/office/powerpoint/2010/main" val="2941236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F376AD-59D2-6719-D90C-C2F485538386}"/>
              </a:ext>
            </a:extLst>
          </p:cNvPr>
          <p:cNvSpPr>
            <a:spLocks noGrp="1"/>
          </p:cNvSpPr>
          <p:nvPr>
            <p:ph idx="1"/>
          </p:nvPr>
        </p:nvSpPr>
        <p:spPr>
          <a:xfrm>
            <a:off x="990600" y="1752600"/>
            <a:ext cx="7696200" cy="3928216"/>
          </a:xfrm>
        </p:spPr>
        <p:txBody>
          <a:bodyPr vert="horz" lIns="91440" tIns="45720" rIns="91440" bIns="45720" rtlCol="0" anchor="t">
            <a:normAutofit/>
          </a:bodyPr>
          <a:lstStyle/>
          <a:p>
            <a:pPr>
              <a:spcAft>
                <a:spcPts val="1200"/>
              </a:spcAft>
            </a:pPr>
            <a:r>
              <a:rPr lang="en-US" dirty="0">
                <a:latin typeface="Arial"/>
                <a:cs typeface="Arial"/>
              </a:rPr>
              <a:t>Traps </a:t>
            </a:r>
            <a:r>
              <a:rPr lang="en-US" dirty="0">
                <a:solidFill>
                  <a:srgbClr val="009999"/>
                </a:solidFill>
                <a:latin typeface="Arial"/>
                <a:cs typeface="Arial"/>
              </a:rPr>
              <a:t>can be reused </a:t>
            </a:r>
            <a:r>
              <a:rPr lang="en-US" dirty="0">
                <a:latin typeface="Arial"/>
                <a:cs typeface="Arial"/>
              </a:rPr>
              <a:t>many times</a:t>
            </a:r>
          </a:p>
          <a:p>
            <a:pPr>
              <a:spcAft>
                <a:spcPts val="1200"/>
              </a:spcAft>
            </a:pPr>
            <a:r>
              <a:rPr lang="en-US" dirty="0">
                <a:latin typeface="Arial"/>
                <a:cs typeface="Arial"/>
              </a:rPr>
              <a:t>Poison </a:t>
            </a:r>
            <a:r>
              <a:rPr lang="en-US" dirty="0">
                <a:solidFill>
                  <a:srgbClr val="009999"/>
                </a:solidFill>
                <a:latin typeface="Arial"/>
                <a:cs typeface="Arial"/>
              </a:rPr>
              <a:t>kills rodents’ natural predators </a:t>
            </a:r>
            <a:r>
              <a:rPr lang="en-US" dirty="0">
                <a:latin typeface="Arial"/>
                <a:cs typeface="Arial"/>
              </a:rPr>
              <a:t>like hawks and owls</a:t>
            </a:r>
          </a:p>
          <a:p>
            <a:pPr>
              <a:spcAft>
                <a:spcPts val="1200"/>
              </a:spcAft>
            </a:pPr>
            <a:r>
              <a:rPr lang="en-US" dirty="0">
                <a:solidFill>
                  <a:srgbClr val="009999"/>
                </a:solidFill>
                <a:latin typeface="Arial"/>
                <a:cs typeface="Arial"/>
              </a:rPr>
              <a:t>Your pet can be poisoned </a:t>
            </a:r>
            <a:r>
              <a:rPr lang="en-US" dirty="0">
                <a:latin typeface="Arial"/>
                <a:cs typeface="Arial"/>
              </a:rPr>
              <a:t>if it finds the trap and eats the bait</a:t>
            </a:r>
          </a:p>
          <a:p>
            <a:pPr>
              <a:spcAft>
                <a:spcPts val="1200"/>
              </a:spcAft>
            </a:pPr>
            <a:r>
              <a:rPr lang="en-US" dirty="0">
                <a:latin typeface="Arial"/>
                <a:cs typeface="Arial"/>
              </a:rPr>
              <a:t>Taking away food, shelter, and water is more effective long term.</a:t>
            </a:r>
          </a:p>
          <a:p>
            <a:pPr marL="0" indent="0">
              <a:spcAft>
                <a:spcPts val="1200"/>
              </a:spcAft>
              <a:buNone/>
            </a:pPr>
            <a:endParaRPr lang="en-US" dirty="0">
              <a:latin typeface="Arial"/>
              <a:cs typeface="Arial"/>
            </a:endParaRPr>
          </a:p>
        </p:txBody>
      </p:sp>
      <p:sp>
        <p:nvSpPr>
          <p:cNvPr id="4" name="Title 1">
            <a:extLst>
              <a:ext uri="{FF2B5EF4-FFF2-40B4-BE49-F238E27FC236}">
                <a16:creationId xmlns:a16="http://schemas.microsoft.com/office/drawing/2014/main" id="{3FC2E15A-4D88-36D7-D7DF-45FCB4F049D6}"/>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MANAGING RODENTS:</a:t>
            </a:r>
          </a:p>
          <a:p>
            <a:pPr algn="ctr"/>
            <a:r>
              <a:rPr lang="en-US" sz="3600" dirty="0">
                <a:solidFill>
                  <a:schemeClr val="bg1"/>
                </a:solidFill>
                <a:latin typeface="Arial" panose="020B0604020202020204" pitchFamily="34" charset="0"/>
                <a:cs typeface="Arial" panose="020B0604020202020204" pitchFamily="34" charset="0"/>
              </a:rPr>
              <a:t>Avoid Poison</a:t>
            </a:r>
          </a:p>
        </p:txBody>
      </p:sp>
      <p:pic>
        <p:nvPicPr>
          <p:cNvPr id="5" name="Picture 4" descr="Text&#10;&#10;Description automatically generated">
            <a:extLst>
              <a:ext uri="{FF2B5EF4-FFF2-40B4-BE49-F238E27FC236}">
                <a16:creationId xmlns:a16="http://schemas.microsoft.com/office/drawing/2014/main" id="{0DBB0704-285A-4C74-2B7B-7B59DE0595BD}"/>
              </a:ext>
            </a:extLst>
          </p:cNvPr>
          <p:cNvPicPr>
            <a:picLocks noChangeAspect="1"/>
          </p:cNvPicPr>
          <p:nvPr/>
        </p:nvPicPr>
        <p:blipFill rotWithShape="1">
          <a:blip r:embed="rId4">
            <a:extLst>
              <a:ext uri="{28A0092B-C50C-407E-A947-70E740481C1C}">
                <a14:useLocalDpi xmlns:a14="http://schemas.microsoft.com/office/drawing/2010/main" val="0"/>
              </a:ext>
            </a:extLst>
          </a:blip>
          <a:srcRect l="31111" t="7778" r="53434" b="72894"/>
          <a:stretch/>
        </p:blipFill>
        <p:spPr>
          <a:xfrm>
            <a:off x="8839200" y="2057400"/>
            <a:ext cx="3124201" cy="3019337"/>
          </a:xfrm>
          <a:prstGeom prst="rect">
            <a:avLst/>
          </a:prstGeom>
        </p:spPr>
      </p:pic>
    </p:spTree>
    <p:custDataLst>
      <p:tags r:id="rId1"/>
    </p:custDataLst>
    <p:extLst>
      <p:ext uri="{BB962C8B-B14F-4D97-AF65-F5344CB8AC3E}">
        <p14:creationId xmlns:p14="http://schemas.microsoft.com/office/powerpoint/2010/main" val="1090463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990600" y="1828800"/>
            <a:ext cx="9229060" cy="4060826"/>
          </a:xfrm>
        </p:spPr>
        <p:txBody>
          <a:bodyPr vert="horz" lIns="91440" tIns="45720" rIns="91440" bIns="45720" rtlCol="0" anchor="t">
            <a:normAutofit/>
          </a:bodyPr>
          <a:lstStyle/>
          <a:p>
            <a:pPr>
              <a:spcAft>
                <a:spcPts val="1200"/>
              </a:spcAft>
            </a:pPr>
            <a:r>
              <a:rPr lang="en-US" dirty="0">
                <a:latin typeface="Arial"/>
                <a:cs typeface="Arial"/>
              </a:rPr>
              <a:t>Remove sources of food that are near house</a:t>
            </a:r>
          </a:p>
          <a:p>
            <a:pPr lvl="1">
              <a:spcAft>
                <a:spcPts val="1200"/>
              </a:spcAft>
            </a:pPr>
            <a:r>
              <a:rPr lang="en-US" dirty="0">
                <a:solidFill>
                  <a:srgbClr val="009999"/>
                </a:solidFill>
                <a:latin typeface="Arial"/>
                <a:cs typeface="Arial"/>
              </a:rPr>
              <a:t>Store garbage securely and have it picked up regularly</a:t>
            </a:r>
          </a:p>
          <a:p>
            <a:pPr lvl="1">
              <a:spcAft>
                <a:spcPts val="1200"/>
              </a:spcAft>
            </a:pPr>
            <a:r>
              <a:rPr lang="en-US" dirty="0">
                <a:solidFill>
                  <a:srgbClr val="009999"/>
                </a:solidFill>
                <a:latin typeface="Arial"/>
                <a:cs typeface="Arial"/>
              </a:rPr>
              <a:t>Pick up fruit or nuts that have fallen from trees</a:t>
            </a:r>
          </a:p>
          <a:p>
            <a:pPr>
              <a:spcAft>
                <a:spcPts val="1200"/>
              </a:spcAft>
            </a:pPr>
            <a:r>
              <a:rPr lang="en-US" dirty="0">
                <a:latin typeface="Arial"/>
                <a:cs typeface="Arial"/>
              </a:rPr>
              <a:t>Remove shelter near building</a:t>
            </a:r>
          </a:p>
          <a:p>
            <a:pPr lvl="1">
              <a:spcAft>
                <a:spcPts val="1200"/>
              </a:spcAft>
            </a:pPr>
            <a:r>
              <a:rPr lang="en-US" dirty="0">
                <a:solidFill>
                  <a:srgbClr val="009999"/>
                </a:solidFill>
                <a:latin typeface="Arial"/>
                <a:cs typeface="Arial"/>
              </a:rPr>
              <a:t>Store lumber, firewood, crates, boxes, and gardening equipment up off  the ground.</a:t>
            </a:r>
          </a:p>
        </p:txBody>
      </p:sp>
      <p:sp>
        <p:nvSpPr>
          <p:cNvPr id="4" name="Title 1">
            <a:extLst>
              <a:ext uri="{FF2B5EF4-FFF2-40B4-BE49-F238E27FC236}">
                <a16:creationId xmlns:a16="http://schemas.microsoft.com/office/drawing/2014/main" id="{9A93EE3C-5B02-A436-1E77-D697E5E342C2}"/>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Managing Rodents Outdoors</a:t>
            </a:r>
          </a:p>
        </p:txBody>
      </p:sp>
    </p:spTree>
    <p:custDataLst>
      <p:tags r:id="rId1"/>
    </p:custDataLst>
    <p:extLst>
      <p:ext uri="{BB962C8B-B14F-4D97-AF65-F5344CB8AC3E}">
        <p14:creationId xmlns:p14="http://schemas.microsoft.com/office/powerpoint/2010/main" val="3509248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8DCB01-99F6-39C1-5228-4922DB3AD9D6}"/>
              </a:ext>
            </a:extLst>
          </p:cNvPr>
          <p:cNvSpPr>
            <a:spLocks noGrp="1"/>
          </p:cNvSpPr>
          <p:nvPr>
            <p:ph idx="1"/>
          </p:nvPr>
        </p:nvSpPr>
        <p:spPr>
          <a:xfrm>
            <a:off x="495300" y="1600201"/>
            <a:ext cx="6134100" cy="4114800"/>
          </a:xfrm>
        </p:spPr>
        <p:txBody>
          <a:bodyPr vert="horz" lIns="91440" tIns="45720" rIns="91440" bIns="45720" rtlCol="0" anchor="t">
            <a:normAutofit/>
          </a:bodyPr>
          <a:lstStyle/>
          <a:p>
            <a:pPr marL="0" indent="0">
              <a:buNone/>
            </a:pPr>
            <a:r>
              <a:rPr lang="en-US" dirty="0">
                <a:latin typeface="Arial"/>
                <a:cs typeface="Arial"/>
              </a:rPr>
              <a:t>Discuss the relative costs and benefits of using IPM vs. conventional rodent control.</a:t>
            </a:r>
          </a:p>
          <a:p>
            <a:pPr marL="0" indent="0">
              <a:buNone/>
            </a:pPr>
            <a:endParaRPr lang="en-US" dirty="0">
              <a:latin typeface="Arial"/>
              <a:cs typeface="Arial"/>
            </a:endParaRPr>
          </a:p>
          <a:p>
            <a:pPr marL="0" indent="0">
              <a:buNone/>
            </a:pPr>
            <a:r>
              <a:rPr lang="en-US" dirty="0">
                <a:latin typeface="Arial"/>
                <a:cs typeface="Arial"/>
              </a:rPr>
              <a:t>Consider:</a:t>
            </a:r>
          </a:p>
          <a:p>
            <a:pPr lvl="1">
              <a:buFont typeface="Wingdings" panose="05000000000000000000" pitchFamily="2" charset="2"/>
              <a:buChar char="ü"/>
            </a:pPr>
            <a:r>
              <a:rPr lang="en-US" dirty="0">
                <a:solidFill>
                  <a:srgbClr val="009999"/>
                </a:solidFill>
                <a:latin typeface="Arial"/>
                <a:cs typeface="Arial"/>
              </a:rPr>
              <a:t>Time</a:t>
            </a:r>
          </a:p>
          <a:p>
            <a:pPr lvl="1">
              <a:buFont typeface="Wingdings" panose="05000000000000000000" pitchFamily="2" charset="2"/>
              <a:buChar char="ü"/>
            </a:pPr>
            <a:r>
              <a:rPr lang="en-US" dirty="0">
                <a:solidFill>
                  <a:srgbClr val="009999"/>
                </a:solidFill>
                <a:latin typeface="Arial"/>
                <a:cs typeface="Arial"/>
              </a:rPr>
              <a:t>Money</a:t>
            </a:r>
          </a:p>
          <a:p>
            <a:pPr lvl="1">
              <a:buFont typeface="Wingdings" panose="05000000000000000000" pitchFamily="2" charset="2"/>
              <a:buChar char="ü"/>
            </a:pPr>
            <a:r>
              <a:rPr lang="en-US" dirty="0">
                <a:solidFill>
                  <a:srgbClr val="009999"/>
                </a:solidFill>
                <a:latin typeface="Arial"/>
                <a:cs typeface="Arial"/>
              </a:rPr>
              <a:t>Chemical exposure</a:t>
            </a:r>
          </a:p>
          <a:p>
            <a:pPr lvl="1">
              <a:buFont typeface="Wingdings" panose="05000000000000000000" pitchFamily="2" charset="2"/>
              <a:buChar char="ü"/>
            </a:pPr>
            <a:r>
              <a:rPr lang="en-US" dirty="0">
                <a:solidFill>
                  <a:srgbClr val="009999"/>
                </a:solidFill>
                <a:latin typeface="Arial"/>
                <a:cs typeface="Arial"/>
              </a:rPr>
              <a:t>HSA requirements</a:t>
            </a:r>
          </a:p>
        </p:txBody>
      </p:sp>
      <p:pic>
        <p:nvPicPr>
          <p:cNvPr id="6" name="Picture 5" descr="A row of green garbage cans&#10;&#10;Description automatically generated with low confidence">
            <a:extLst>
              <a:ext uri="{FF2B5EF4-FFF2-40B4-BE49-F238E27FC236}">
                <a16:creationId xmlns:a16="http://schemas.microsoft.com/office/drawing/2014/main" id="{F9858916-95C6-4F24-BF1A-1565C05D5A70}"/>
              </a:ext>
            </a:extLst>
          </p:cNvPr>
          <p:cNvPicPr>
            <a:picLocks noChangeAspect="1"/>
          </p:cNvPicPr>
          <p:nvPr/>
        </p:nvPicPr>
        <p:blipFill rotWithShape="1">
          <a:blip r:embed="rId4">
            <a:extLst>
              <a:ext uri="{28A0092B-C50C-407E-A947-70E740481C1C}">
                <a14:useLocalDpi xmlns:a14="http://schemas.microsoft.com/office/drawing/2010/main" val="0"/>
              </a:ext>
            </a:extLst>
          </a:blip>
          <a:srcRect l="1107" t="4372" r="21706" b="3825"/>
          <a:stretch/>
        </p:blipFill>
        <p:spPr>
          <a:xfrm>
            <a:off x="6705601" y="1523999"/>
            <a:ext cx="5486400" cy="4406465"/>
          </a:xfrm>
          <a:prstGeom prst="rect">
            <a:avLst/>
          </a:prstGeom>
          <a:ln>
            <a:noFill/>
          </a:ln>
        </p:spPr>
      </p:pic>
      <p:sp>
        <p:nvSpPr>
          <p:cNvPr id="8" name="Title 1">
            <a:extLst>
              <a:ext uri="{FF2B5EF4-FFF2-40B4-BE49-F238E27FC236}">
                <a16:creationId xmlns:a16="http://schemas.microsoft.com/office/drawing/2014/main" id="{BB98C032-4F20-B015-7CB3-C4FDF3D8F027}"/>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SMALL GROUP DISCUSSION:</a:t>
            </a:r>
          </a:p>
          <a:p>
            <a:pPr algn="ctr"/>
            <a:r>
              <a:rPr lang="en-US" sz="3600" dirty="0">
                <a:solidFill>
                  <a:schemeClr val="bg1"/>
                </a:solidFill>
                <a:latin typeface="Arial" panose="020B0604020202020204" pitchFamily="34" charset="0"/>
                <a:cs typeface="Arial" panose="020B0604020202020204" pitchFamily="34" charset="0"/>
              </a:rPr>
              <a:t>Rodents and the HSA</a:t>
            </a:r>
          </a:p>
        </p:txBody>
      </p:sp>
    </p:spTree>
    <p:custDataLst>
      <p:tags r:id="rId1"/>
    </p:custDataLst>
    <p:extLst>
      <p:ext uri="{BB962C8B-B14F-4D97-AF65-F5344CB8AC3E}">
        <p14:creationId xmlns:p14="http://schemas.microsoft.com/office/powerpoint/2010/main" val="925280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990600" y="1447800"/>
            <a:ext cx="10902108" cy="3352800"/>
          </a:xfrm>
        </p:spPr>
        <p:txBody>
          <a:bodyPr vert="horz" lIns="91440" tIns="45720" rIns="91440" bIns="45720" rtlCol="0" anchor="t">
            <a:normAutofit fontScale="85000" lnSpcReduction="10000"/>
          </a:bodyPr>
          <a:lstStyle/>
          <a:p>
            <a:pPr marL="514350" indent="-514350">
              <a:lnSpc>
                <a:spcPct val="110000"/>
              </a:lnSpc>
              <a:spcBef>
                <a:spcPts val="1200"/>
              </a:spcBef>
              <a:spcAft>
                <a:spcPts val="1200"/>
              </a:spcAft>
              <a:buFont typeface="+mj-lt"/>
              <a:buAutoNum type="arabicPeriod"/>
              <a:defRPr/>
            </a:pPr>
            <a:r>
              <a:rPr lang="en-US" sz="3200" dirty="0">
                <a:latin typeface="Arial"/>
                <a:cs typeface="Calibri"/>
              </a:rPr>
              <a:t>To prevent and </a:t>
            </a:r>
            <a:r>
              <a:rPr lang="en-US" sz="3200" dirty="0">
                <a:latin typeface="Arial"/>
                <a:cs typeface="Arial"/>
              </a:rPr>
              <a:t>get rid of rodents safely</a:t>
            </a:r>
            <a:endParaRPr lang="en-US" dirty="0"/>
          </a:p>
          <a:p>
            <a:pPr marL="514350" indent="-514350">
              <a:lnSpc>
                <a:spcPct val="110000"/>
              </a:lnSpc>
              <a:spcBef>
                <a:spcPts val="1200"/>
              </a:spcBef>
              <a:spcAft>
                <a:spcPts val="1200"/>
              </a:spcAft>
              <a:buAutoNum type="arabicPeriod"/>
              <a:defRPr/>
            </a:pPr>
            <a:r>
              <a:rPr lang="en-US" sz="3200" dirty="0">
                <a:latin typeface="Arial"/>
                <a:cs typeface="Arial"/>
              </a:rPr>
              <a:t>To protect the health of children and staff in child care facilities </a:t>
            </a:r>
          </a:p>
          <a:p>
            <a:pPr marL="514350" indent="-514350">
              <a:lnSpc>
                <a:spcPct val="110000"/>
              </a:lnSpc>
              <a:spcBef>
                <a:spcPts val="1200"/>
              </a:spcBef>
              <a:spcAft>
                <a:spcPts val="1200"/>
              </a:spcAft>
              <a:buAutoNum type="arabicPeriod"/>
              <a:defRPr/>
            </a:pPr>
            <a:r>
              <a:rPr lang="en-US" sz="3200" dirty="0">
                <a:latin typeface="Arial"/>
                <a:cs typeface="Arial"/>
              </a:rPr>
              <a:t>To protect the environment</a:t>
            </a:r>
          </a:p>
          <a:p>
            <a:pPr marL="514350" indent="-514350">
              <a:lnSpc>
                <a:spcPct val="110000"/>
              </a:lnSpc>
              <a:spcBef>
                <a:spcPts val="1200"/>
              </a:spcBef>
              <a:spcAft>
                <a:spcPts val="1200"/>
              </a:spcAft>
              <a:buAutoNum type="arabicPeriod"/>
              <a:defRPr/>
            </a:pPr>
            <a:r>
              <a:rPr lang="en-US" sz="3200" dirty="0">
                <a:latin typeface="Arial"/>
                <a:cs typeface="Arial"/>
              </a:rPr>
              <a:t>To make sure your staff is following the Healthy Schools Act requirements</a:t>
            </a:r>
            <a:endParaRPr lang="en-US" sz="3200" dirty="0">
              <a:cs typeface="Arial"/>
            </a:endParaRPr>
          </a:p>
        </p:txBody>
      </p:sp>
      <p:sp>
        <p:nvSpPr>
          <p:cNvPr id="3" name="Title 1">
            <a:extLst>
              <a:ext uri="{FF2B5EF4-FFF2-40B4-BE49-F238E27FC236}">
                <a16:creationId xmlns:a16="http://schemas.microsoft.com/office/drawing/2014/main" id="{A5C9690C-0DE1-0E77-8ACA-F2BED15A2FDD}"/>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Goals</a:t>
            </a:r>
          </a:p>
        </p:txBody>
      </p:sp>
    </p:spTree>
    <p:custDataLst>
      <p:tags r:id="rId1"/>
    </p:custDataLst>
    <p:extLst>
      <p:ext uri="{BB962C8B-B14F-4D97-AF65-F5344CB8AC3E}">
        <p14:creationId xmlns:p14="http://schemas.microsoft.com/office/powerpoint/2010/main" val="2984837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435274"/>
            <a:ext cx="5257801" cy="4267200"/>
          </a:xfrm>
        </p:spPr>
        <p:txBody>
          <a:bodyPr vert="horz" lIns="91440" tIns="45720" rIns="91440" bIns="45720" rtlCol="0" anchor="t">
            <a:normAutofit/>
          </a:bodyPr>
          <a:lstStyle/>
          <a:p>
            <a:r>
              <a:rPr lang="en-US" sz="2400" dirty="0"/>
              <a:t>Must be licensed</a:t>
            </a:r>
          </a:p>
          <a:p>
            <a:pPr lvl="1"/>
            <a:r>
              <a:rPr lang="en-US" sz="2000" dirty="0">
                <a:solidFill>
                  <a:srgbClr val="009999"/>
                </a:solidFill>
              </a:rPr>
              <a:t>with DPR, </a:t>
            </a:r>
            <a:r>
              <a:rPr lang="en-US" sz="2000" b="1" i="1" dirty="0">
                <a:solidFill>
                  <a:srgbClr val="009999"/>
                </a:solidFill>
              </a:rPr>
              <a:t>and</a:t>
            </a:r>
          </a:p>
          <a:p>
            <a:pPr lvl="1"/>
            <a:r>
              <a:rPr lang="en-US" sz="2000" dirty="0">
                <a:solidFill>
                  <a:srgbClr val="009999"/>
                </a:solidFill>
              </a:rPr>
              <a:t>with Structural Pest Control Board</a:t>
            </a:r>
          </a:p>
          <a:p>
            <a:pPr>
              <a:spcBef>
                <a:spcPts val="2200"/>
              </a:spcBef>
            </a:pPr>
            <a:r>
              <a:rPr lang="en-US" sz="2400" dirty="0"/>
              <a:t>Must be trained in IPM for schools and child care</a:t>
            </a:r>
          </a:p>
          <a:p>
            <a:pPr lvl="1">
              <a:lnSpc>
                <a:spcPct val="100000"/>
              </a:lnSpc>
              <a:spcBef>
                <a:spcPts val="1200"/>
              </a:spcBef>
            </a:pPr>
            <a:r>
              <a:rPr lang="en-US" sz="2000" dirty="0">
                <a:solidFill>
                  <a:srgbClr val="009999"/>
                </a:solidFill>
                <a:cs typeface="Calibri"/>
              </a:rPr>
              <a:t>Free DPR online Advanced course for PMPs:  </a:t>
            </a:r>
            <a:r>
              <a:rPr lang="en-US" sz="2000" dirty="0">
                <a:ea typeface="+mn-lt"/>
                <a:cs typeface="+mn-lt"/>
                <a:hlinkClick r:id="rId4"/>
              </a:rPr>
              <a:t>www.cdpr.ca.gov/schoolipm</a:t>
            </a:r>
            <a:endParaRPr lang="en-US" sz="2000" dirty="0">
              <a:cs typeface="Calibri"/>
            </a:endParaRPr>
          </a:p>
          <a:p>
            <a:pPr lvl="1">
              <a:lnSpc>
                <a:spcPct val="100000"/>
              </a:lnSpc>
              <a:spcBef>
                <a:spcPts val="1200"/>
              </a:spcBef>
            </a:pPr>
            <a:r>
              <a:rPr lang="en-US" sz="2000" dirty="0">
                <a:solidFill>
                  <a:srgbClr val="009999"/>
                </a:solidFill>
              </a:rPr>
              <a:t>Request UC IPM free online training: </a:t>
            </a:r>
            <a:r>
              <a:rPr lang="en-US" sz="2000" dirty="0">
                <a:hlinkClick r:id="rId5"/>
              </a:rPr>
              <a:t>www.ipm.ucdavis.edu/training/school-and-child-care-ipm.html</a:t>
            </a:r>
            <a:r>
              <a:rPr lang="en-US" sz="2000" dirty="0"/>
              <a:t>  </a:t>
            </a:r>
            <a:endParaRPr lang="en-US" sz="2000" dirty="0">
              <a:cs typeface="Calibri"/>
            </a:endParaRPr>
          </a:p>
        </p:txBody>
      </p:sp>
      <p:pic>
        <p:nvPicPr>
          <p:cNvPr id="5" name="Picture 4" descr="A picture containing outdoor, person, ground, person&#10;&#10;Description automatically generated">
            <a:extLst>
              <a:ext uri="{FF2B5EF4-FFF2-40B4-BE49-F238E27FC236}">
                <a16:creationId xmlns:a16="http://schemas.microsoft.com/office/drawing/2014/main" id="{57D5CF2D-7934-4A42-BE51-288FF245E558}"/>
              </a:ext>
            </a:extLst>
          </p:cNvPr>
          <p:cNvPicPr>
            <a:picLocks noChangeAspect="1"/>
          </p:cNvPicPr>
          <p:nvPr/>
        </p:nvPicPr>
        <p:blipFill rotWithShape="1">
          <a:blip r:embed="rId6">
            <a:extLst>
              <a:ext uri="{28A0092B-C50C-407E-A947-70E740481C1C}">
                <a14:useLocalDpi xmlns:a14="http://schemas.microsoft.com/office/drawing/2010/main" val="0"/>
              </a:ext>
            </a:extLst>
          </a:blip>
          <a:srcRect l="10740" t="14250" r="16666" b="6898"/>
          <a:stretch/>
        </p:blipFill>
        <p:spPr>
          <a:xfrm>
            <a:off x="6299201" y="1447800"/>
            <a:ext cx="5892799" cy="4267200"/>
          </a:xfrm>
          <a:prstGeom prst="rect">
            <a:avLst/>
          </a:prstGeom>
        </p:spPr>
      </p:pic>
      <p:sp>
        <p:nvSpPr>
          <p:cNvPr id="4" name="Title 1">
            <a:extLst>
              <a:ext uri="{FF2B5EF4-FFF2-40B4-BE49-F238E27FC236}">
                <a16:creationId xmlns:a16="http://schemas.microsoft.com/office/drawing/2014/main" id="{4BFD418F-4B77-6E54-8AC0-2C47CDE3FD66}"/>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MANAGEMENT:</a:t>
            </a:r>
          </a:p>
          <a:p>
            <a:pPr algn="ctr"/>
            <a:r>
              <a:rPr lang="en-US" sz="3600" dirty="0">
                <a:solidFill>
                  <a:schemeClr val="bg1"/>
                </a:solidFill>
                <a:latin typeface="Arial" panose="020B0604020202020204" pitchFamily="34" charset="0"/>
                <a:cs typeface="Arial" panose="020B0604020202020204" pitchFamily="34" charset="0"/>
              </a:rPr>
              <a:t>Hiring a pest management professional (PMP)</a:t>
            </a:r>
          </a:p>
        </p:txBody>
      </p:sp>
    </p:spTree>
    <p:custDataLst>
      <p:tags r:id="rId1"/>
    </p:custDataLst>
    <p:extLst>
      <p:ext uri="{BB962C8B-B14F-4D97-AF65-F5344CB8AC3E}">
        <p14:creationId xmlns:p14="http://schemas.microsoft.com/office/powerpoint/2010/main" val="2113682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3362" y="1828800"/>
            <a:ext cx="6934200" cy="3962400"/>
          </a:xfrm>
        </p:spPr>
        <p:txBody>
          <a:bodyPr vert="horz" lIns="91440" tIns="45720" rIns="91440" bIns="45720" rtlCol="0" anchor="t">
            <a:normAutofit/>
          </a:bodyPr>
          <a:lstStyle/>
          <a:p>
            <a:pPr marL="0" indent="0">
              <a:buNone/>
            </a:pPr>
            <a:r>
              <a:rPr lang="en-US" sz="2400" b="1" dirty="0"/>
              <a:t>Examples of third-party certification:</a:t>
            </a:r>
          </a:p>
          <a:p>
            <a:pPr>
              <a:lnSpc>
                <a:spcPct val="150000"/>
              </a:lnSpc>
            </a:pPr>
            <a:r>
              <a:rPr lang="en-US" sz="2000" dirty="0" err="1"/>
              <a:t>EcoWise</a:t>
            </a:r>
            <a:r>
              <a:rPr lang="en-US" sz="2000" dirty="0"/>
              <a:t>: </a:t>
            </a:r>
            <a:r>
              <a:rPr lang="en-US" sz="2000" dirty="0">
                <a:solidFill>
                  <a:srgbClr val="009999"/>
                </a:solidFill>
                <a:hlinkClick r:id="rId4">
                  <a:extLst>
                    <a:ext uri="{A12FA001-AC4F-418D-AE19-62706E023703}">
                      <ahyp:hlinkClr xmlns:ahyp="http://schemas.microsoft.com/office/drawing/2018/hyperlinkcolor" val="tx"/>
                    </a:ext>
                  </a:extLst>
                </a:hlinkClick>
              </a:rPr>
              <a:t>https://www.ecowisecertified.com/ecowise_find.html</a:t>
            </a:r>
            <a:r>
              <a:rPr lang="en-US" sz="2000" dirty="0">
                <a:solidFill>
                  <a:srgbClr val="009999"/>
                </a:solidFill>
              </a:rPr>
              <a:t> </a:t>
            </a:r>
          </a:p>
          <a:p>
            <a:pPr>
              <a:lnSpc>
                <a:spcPct val="150000"/>
              </a:lnSpc>
            </a:pPr>
            <a:r>
              <a:rPr lang="en-US" sz="2000" dirty="0" err="1"/>
              <a:t>GreenPro</a:t>
            </a:r>
            <a:r>
              <a:rPr lang="en-US" sz="2000" dirty="0"/>
              <a:t>: </a:t>
            </a:r>
            <a:r>
              <a:rPr lang="en-US" sz="2000" dirty="0">
                <a:solidFill>
                  <a:srgbClr val="009999"/>
                </a:solidFill>
                <a:hlinkClick r:id="rId5">
                  <a:extLst>
                    <a:ext uri="{A12FA001-AC4F-418D-AE19-62706E023703}">
                      <ahyp:hlinkClr xmlns:ahyp="http://schemas.microsoft.com/office/drawing/2018/hyperlinkcolor" val="tx"/>
                    </a:ext>
                  </a:extLst>
                </a:hlinkClick>
              </a:rPr>
              <a:t>https://www.qualitypro.org/certified-services/greenpro/</a:t>
            </a:r>
            <a:r>
              <a:rPr lang="en-US" sz="2000" dirty="0">
                <a:solidFill>
                  <a:srgbClr val="009999"/>
                </a:solidFill>
              </a:rPr>
              <a:t> </a:t>
            </a:r>
          </a:p>
          <a:p>
            <a:pPr>
              <a:lnSpc>
                <a:spcPct val="150000"/>
              </a:lnSpc>
            </a:pPr>
            <a:r>
              <a:rPr lang="en-US" sz="2000" dirty="0" err="1"/>
              <a:t>GreenShield</a:t>
            </a:r>
            <a:r>
              <a:rPr lang="en-US" sz="2000" dirty="0"/>
              <a:t>: </a:t>
            </a:r>
            <a:r>
              <a:rPr lang="en-US" sz="2000" dirty="0">
                <a:solidFill>
                  <a:srgbClr val="009999"/>
                </a:solidFill>
                <a:hlinkClick r:id="rId6">
                  <a:extLst>
                    <a:ext uri="{A12FA001-AC4F-418D-AE19-62706E023703}">
                      <ahyp:hlinkClr xmlns:ahyp="http://schemas.microsoft.com/office/drawing/2018/hyperlinkcolor" val="tx"/>
                    </a:ext>
                  </a:extLst>
                </a:hlinkClick>
              </a:rPr>
              <a:t>https://greenshieldcertified.org/</a:t>
            </a:r>
            <a:r>
              <a:rPr lang="en-US" sz="2000" dirty="0">
                <a:solidFill>
                  <a:srgbClr val="009999"/>
                </a:solidFill>
              </a:rPr>
              <a:t> </a:t>
            </a:r>
          </a:p>
        </p:txBody>
      </p:sp>
      <p:pic>
        <p:nvPicPr>
          <p:cNvPr id="6" name="Picture 5">
            <a:extLst>
              <a:ext uri="{FF2B5EF4-FFF2-40B4-BE49-F238E27FC236}">
                <a16:creationId xmlns:a16="http://schemas.microsoft.com/office/drawing/2014/main" id="{AD69C4F5-40F9-4550-B909-12B5561E1935}"/>
              </a:ext>
            </a:extLst>
          </p:cNvPr>
          <p:cNvPicPr>
            <a:picLocks noChangeAspect="1"/>
          </p:cNvPicPr>
          <p:nvPr/>
        </p:nvPicPr>
        <p:blipFill>
          <a:blip r:embed="rId7"/>
          <a:stretch>
            <a:fillRect/>
          </a:stretch>
        </p:blipFill>
        <p:spPr>
          <a:xfrm>
            <a:off x="8229600" y="4191000"/>
            <a:ext cx="2772966" cy="12954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052FBE1B-C1C1-4E8A-9641-26B4085A7F80}"/>
              </a:ext>
            </a:extLst>
          </p:cNvPr>
          <p:cNvPicPr>
            <a:picLocks noChangeAspect="1"/>
          </p:cNvPicPr>
          <p:nvPr/>
        </p:nvPicPr>
        <p:blipFill rotWithShape="1">
          <a:blip r:embed="rId8">
            <a:extLst>
              <a:ext uri="{28A0092B-C50C-407E-A947-70E740481C1C}">
                <a14:useLocalDpi xmlns:a14="http://schemas.microsoft.com/office/drawing/2010/main" val="0"/>
              </a:ext>
            </a:extLst>
          </a:blip>
          <a:srcRect r="82966"/>
          <a:stretch/>
        </p:blipFill>
        <p:spPr>
          <a:xfrm>
            <a:off x="7696200" y="1859756"/>
            <a:ext cx="1658123" cy="1823117"/>
          </a:xfrm>
          <a:prstGeom prst="rect">
            <a:avLst/>
          </a:prstGeom>
        </p:spPr>
      </p:pic>
      <p:pic>
        <p:nvPicPr>
          <p:cNvPr id="10" name="Picture 9">
            <a:extLst>
              <a:ext uri="{FF2B5EF4-FFF2-40B4-BE49-F238E27FC236}">
                <a16:creationId xmlns:a16="http://schemas.microsoft.com/office/drawing/2014/main" id="{3D4082CC-4C84-41C6-882F-47CB8F96C764}"/>
              </a:ext>
            </a:extLst>
          </p:cNvPr>
          <p:cNvPicPr>
            <a:picLocks noChangeAspect="1"/>
          </p:cNvPicPr>
          <p:nvPr/>
        </p:nvPicPr>
        <p:blipFill>
          <a:blip r:embed="rId9"/>
          <a:stretch>
            <a:fillRect/>
          </a:stretch>
        </p:blipFill>
        <p:spPr>
          <a:xfrm>
            <a:off x="10058400" y="1600200"/>
            <a:ext cx="1625604" cy="2084108"/>
          </a:xfrm>
          <a:prstGeom prst="rect">
            <a:avLst/>
          </a:prstGeom>
        </p:spPr>
      </p:pic>
      <p:sp>
        <p:nvSpPr>
          <p:cNvPr id="4" name="Title 1">
            <a:extLst>
              <a:ext uri="{FF2B5EF4-FFF2-40B4-BE49-F238E27FC236}">
                <a16:creationId xmlns:a16="http://schemas.microsoft.com/office/drawing/2014/main" id="{3072C696-FAF6-896F-7E27-EAD68832B6A9}"/>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MANAGEMENT:</a:t>
            </a:r>
          </a:p>
          <a:p>
            <a:pPr algn="ctr"/>
            <a:r>
              <a:rPr lang="en-US" sz="3600" dirty="0">
                <a:solidFill>
                  <a:schemeClr val="bg1"/>
                </a:solidFill>
                <a:latin typeface="Arial" panose="020B0604020202020204" pitchFamily="34" charset="0"/>
                <a:cs typeface="Arial" panose="020B0604020202020204" pitchFamily="34" charset="0"/>
              </a:rPr>
              <a:t>Hiring a PMP</a:t>
            </a:r>
          </a:p>
        </p:txBody>
      </p:sp>
    </p:spTree>
    <p:custDataLst>
      <p:tags r:id="rId1"/>
    </p:custDataLst>
    <p:extLst>
      <p:ext uri="{BB962C8B-B14F-4D97-AF65-F5344CB8AC3E}">
        <p14:creationId xmlns:p14="http://schemas.microsoft.com/office/powerpoint/2010/main" val="2453547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09799"/>
            <a:ext cx="5715000" cy="3993667"/>
          </a:xfrm>
        </p:spPr>
        <p:txBody>
          <a:bodyPr vert="horz" lIns="91440" tIns="45720" rIns="91440" bIns="45720" rtlCol="0" anchor="t">
            <a:normAutofit/>
          </a:bodyPr>
          <a:lstStyle/>
          <a:p>
            <a:pPr marL="0" indent="0">
              <a:buNone/>
            </a:pPr>
            <a:r>
              <a:rPr lang="en-US" sz="2400" dirty="0">
                <a:latin typeface="Arial"/>
                <a:cs typeface="Arial"/>
              </a:rPr>
              <a:t>Getting Rid of Mice and Rats in Your Child Care Center</a:t>
            </a:r>
          </a:p>
          <a:p>
            <a:pPr marL="0" indent="0">
              <a:buNone/>
            </a:pPr>
            <a:r>
              <a:rPr lang="en-US" sz="2400" dirty="0">
                <a:solidFill>
                  <a:srgbClr val="009999"/>
                </a:solidFill>
                <a:latin typeface="Arial"/>
                <a:cs typeface="Arial"/>
                <a:hlinkClick r:id="rId3">
                  <a:extLst>
                    <a:ext uri="{A12FA001-AC4F-418D-AE19-62706E023703}">
                      <ahyp:hlinkClr xmlns:ahyp="http://schemas.microsoft.com/office/drawing/2018/hyperlinkcolor" val="tx"/>
                    </a:ext>
                  </a:extLst>
                </a:hlinkClick>
              </a:rPr>
              <a:t>https://youtu.be/YybRGNEObX0</a:t>
            </a:r>
            <a:endParaRPr lang="en-US" sz="2400" dirty="0">
              <a:solidFill>
                <a:srgbClr val="009999"/>
              </a:solidFill>
              <a:latin typeface="Arial"/>
              <a:cs typeface="Arial"/>
            </a:endParaRPr>
          </a:p>
          <a:p>
            <a:pPr marL="0" indent="0">
              <a:buNone/>
            </a:pPr>
            <a:endParaRPr lang="en-US" sz="2400" dirty="0">
              <a:latin typeface="Arial"/>
              <a:cs typeface="Arial"/>
            </a:endParaRPr>
          </a:p>
          <a:p>
            <a:pPr marL="0" indent="0">
              <a:buNone/>
            </a:pPr>
            <a:r>
              <a:rPr lang="en-US" sz="2400" dirty="0" err="1">
                <a:latin typeface="Arial"/>
                <a:cs typeface="Arial"/>
              </a:rPr>
              <a:t>Cómo</a:t>
            </a:r>
            <a:r>
              <a:rPr lang="en-US" sz="2400" dirty="0">
                <a:latin typeface="Arial"/>
                <a:cs typeface="Arial"/>
              </a:rPr>
              <a:t> </a:t>
            </a:r>
            <a:r>
              <a:rPr lang="en-US" sz="2400" dirty="0" err="1">
                <a:latin typeface="Arial"/>
                <a:cs typeface="Arial"/>
              </a:rPr>
              <a:t>deshacerse</a:t>
            </a:r>
            <a:r>
              <a:rPr lang="en-US" sz="2400" dirty="0">
                <a:latin typeface="Arial"/>
                <a:cs typeface="Arial"/>
              </a:rPr>
              <a:t> de </a:t>
            </a:r>
            <a:r>
              <a:rPr lang="en-US" sz="2400" dirty="0" err="1">
                <a:latin typeface="Arial"/>
                <a:cs typeface="Arial"/>
              </a:rPr>
              <a:t>los</a:t>
            </a:r>
            <a:r>
              <a:rPr lang="en-US" sz="2400" dirty="0">
                <a:latin typeface="Arial"/>
                <a:cs typeface="Arial"/>
              </a:rPr>
              <a:t> </a:t>
            </a:r>
            <a:r>
              <a:rPr lang="en-US" sz="2400" dirty="0" err="1">
                <a:latin typeface="Arial"/>
                <a:cs typeface="Arial"/>
              </a:rPr>
              <a:t>ratones</a:t>
            </a:r>
            <a:r>
              <a:rPr lang="en-US" sz="2400" dirty="0">
                <a:latin typeface="Arial"/>
                <a:cs typeface="Arial"/>
              </a:rPr>
              <a:t> y las </a:t>
            </a:r>
            <a:r>
              <a:rPr lang="en-US" sz="2400" dirty="0" err="1">
                <a:latin typeface="Arial"/>
                <a:cs typeface="Arial"/>
              </a:rPr>
              <a:t>ratas</a:t>
            </a:r>
            <a:r>
              <a:rPr lang="en-US" sz="2400" dirty="0">
                <a:latin typeface="Arial"/>
                <a:cs typeface="Arial"/>
              </a:rPr>
              <a:t> </a:t>
            </a:r>
            <a:r>
              <a:rPr lang="en-US" sz="2400" dirty="0" err="1">
                <a:latin typeface="Arial"/>
                <a:cs typeface="Arial"/>
              </a:rPr>
              <a:t>en</a:t>
            </a:r>
            <a:r>
              <a:rPr lang="en-US" sz="2400" dirty="0">
                <a:latin typeface="Arial"/>
                <a:cs typeface="Arial"/>
              </a:rPr>
              <a:t> </a:t>
            </a:r>
            <a:r>
              <a:rPr lang="en-US" sz="2400" dirty="0" err="1">
                <a:latin typeface="Arial"/>
                <a:cs typeface="Arial"/>
              </a:rPr>
              <a:t>su</a:t>
            </a:r>
            <a:r>
              <a:rPr lang="en-US" sz="2400" dirty="0">
                <a:latin typeface="Arial"/>
                <a:cs typeface="Arial"/>
              </a:rPr>
              <a:t> </a:t>
            </a:r>
            <a:r>
              <a:rPr lang="en-US" sz="2400" dirty="0" err="1">
                <a:latin typeface="Arial"/>
                <a:cs typeface="Arial"/>
              </a:rPr>
              <a:t>centro</a:t>
            </a:r>
            <a:r>
              <a:rPr lang="en-US" sz="2400" dirty="0">
                <a:latin typeface="Arial"/>
                <a:cs typeface="Arial"/>
              </a:rPr>
              <a:t> de </a:t>
            </a:r>
            <a:r>
              <a:rPr lang="en-US" sz="2400" dirty="0" err="1">
                <a:latin typeface="Arial"/>
                <a:cs typeface="Arial"/>
              </a:rPr>
              <a:t>cuidado</a:t>
            </a:r>
            <a:r>
              <a:rPr lang="en-US" sz="2400" dirty="0">
                <a:latin typeface="Arial"/>
                <a:cs typeface="Arial"/>
              </a:rPr>
              <a:t> </a:t>
            </a:r>
            <a:r>
              <a:rPr lang="en-US" sz="2400" dirty="0" err="1">
                <a:latin typeface="Arial"/>
                <a:cs typeface="Arial"/>
              </a:rPr>
              <a:t>infantil</a:t>
            </a:r>
            <a:endParaRPr lang="en-US" sz="2400" dirty="0"/>
          </a:p>
          <a:p>
            <a:pPr marL="0" indent="0">
              <a:buNone/>
            </a:pPr>
            <a:r>
              <a:rPr lang="en-US" sz="2400" dirty="0">
                <a:solidFill>
                  <a:srgbClr val="009999"/>
                </a:solidFill>
                <a:latin typeface="Arial"/>
                <a:cs typeface="Arial"/>
                <a:hlinkClick r:id="rId4">
                  <a:extLst>
                    <a:ext uri="{A12FA001-AC4F-418D-AE19-62706E023703}">
                      <ahyp:hlinkClr xmlns:ahyp="http://schemas.microsoft.com/office/drawing/2018/hyperlinkcolor" val="tx"/>
                    </a:ext>
                  </a:extLst>
                </a:hlinkClick>
              </a:rPr>
              <a:t>https://youtu.be/shf_7KsdT2E</a:t>
            </a:r>
            <a:endParaRPr lang="en-US" dirty="0">
              <a:solidFill>
                <a:srgbClr val="009999"/>
              </a:solidFill>
              <a:latin typeface="Arial"/>
              <a:cs typeface="Arial"/>
            </a:endParaRPr>
          </a:p>
        </p:txBody>
      </p:sp>
      <p:pic>
        <p:nvPicPr>
          <p:cNvPr id="6" name="Picture 6">
            <a:extLst>
              <a:ext uri="{FF2B5EF4-FFF2-40B4-BE49-F238E27FC236}">
                <a16:creationId xmlns:a16="http://schemas.microsoft.com/office/drawing/2014/main" id="{EC307DBC-454F-E054-3A9F-6365FAAF2666}"/>
              </a:ext>
            </a:extLst>
          </p:cNvPr>
          <p:cNvPicPr>
            <a:picLocks noChangeAspect="1"/>
          </p:cNvPicPr>
          <p:nvPr/>
        </p:nvPicPr>
        <p:blipFill>
          <a:blip r:embed="rId5"/>
          <a:stretch>
            <a:fillRect/>
          </a:stretch>
        </p:blipFill>
        <p:spPr>
          <a:xfrm>
            <a:off x="6339477" y="2057400"/>
            <a:ext cx="5852523" cy="3276600"/>
          </a:xfrm>
          <a:prstGeom prst="rect">
            <a:avLst/>
          </a:prstGeom>
        </p:spPr>
      </p:pic>
      <p:sp>
        <p:nvSpPr>
          <p:cNvPr id="5" name="Title 1">
            <a:extLst>
              <a:ext uri="{FF2B5EF4-FFF2-40B4-BE49-F238E27FC236}">
                <a16:creationId xmlns:a16="http://schemas.microsoft.com/office/drawing/2014/main" id="{A0BEC363-FE17-5C3D-8332-1F0848DB679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VIDEOS:</a:t>
            </a:r>
          </a:p>
          <a:p>
            <a:pPr algn="ctr"/>
            <a:r>
              <a:rPr lang="en-US" sz="3600" dirty="0">
                <a:solidFill>
                  <a:schemeClr val="bg1"/>
                </a:solidFill>
                <a:latin typeface="Arial" panose="020B0604020202020204" pitchFamily="34" charset="0"/>
                <a:cs typeface="Arial" panose="020B0604020202020204" pitchFamily="34" charset="0"/>
              </a:rPr>
              <a:t>Keeping Pests Out of Your Child Care Center</a:t>
            </a:r>
          </a:p>
        </p:txBody>
      </p:sp>
    </p:spTree>
    <p:custDataLst>
      <p:tags r:id="rId1"/>
    </p:custDataLst>
    <p:extLst>
      <p:ext uri="{BB962C8B-B14F-4D97-AF65-F5344CB8AC3E}">
        <p14:creationId xmlns:p14="http://schemas.microsoft.com/office/powerpoint/2010/main" val="3314098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609600" y="1905000"/>
            <a:ext cx="11362660" cy="4137026"/>
          </a:xfrm>
        </p:spPr>
        <p:txBody>
          <a:bodyPr vert="horz" lIns="91440" tIns="45720" rIns="91440" bIns="45720" rtlCol="0" anchor="t">
            <a:noAutofit/>
          </a:bodyPr>
          <a:lstStyle/>
          <a:p>
            <a:pPr marL="514350" indent="-514350">
              <a:lnSpc>
                <a:spcPct val="100000"/>
              </a:lnSpc>
              <a:spcBef>
                <a:spcPts val="0"/>
              </a:spcBef>
              <a:spcAft>
                <a:spcPts val="2400"/>
              </a:spcAft>
              <a:buFont typeface="+mj-lt"/>
              <a:buAutoNum type="arabicPeriod"/>
              <a:defRPr/>
            </a:pPr>
            <a:r>
              <a:rPr lang="en-US" sz="3200" dirty="0">
                <a:latin typeface="Arial"/>
                <a:cs typeface="Arial"/>
              </a:rPr>
              <a:t>Rodents as pests</a:t>
            </a:r>
          </a:p>
          <a:p>
            <a:pPr marL="514350" indent="-514350">
              <a:lnSpc>
                <a:spcPct val="100000"/>
              </a:lnSpc>
              <a:spcBef>
                <a:spcPts val="0"/>
              </a:spcBef>
              <a:spcAft>
                <a:spcPts val="2400"/>
              </a:spcAft>
              <a:buFont typeface="+mj-lt"/>
              <a:buAutoNum type="arabicPeriod"/>
              <a:defRPr/>
            </a:pPr>
            <a:r>
              <a:rPr lang="en-US" sz="3200" dirty="0">
                <a:latin typeface="Arial"/>
                <a:cs typeface="Arial"/>
              </a:rPr>
              <a:t>The Healthy Schools Act and Integrated Pest Management</a:t>
            </a:r>
            <a:endParaRPr lang="en-US" sz="3200" dirty="0"/>
          </a:p>
          <a:p>
            <a:pPr marL="514350" indent="-514350">
              <a:lnSpc>
                <a:spcPct val="100000"/>
              </a:lnSpc>
              <a:spcBef>
                <a:spcPts val="0"/>
              </a:spcBef>
              <a:spcAft>
                <a:spcPts val="2400"/>
              </a:spcAft>
              <a:buFont typeface="+mj-lt"/>
              <a:buAutoNum type="arabicPeriod"/>
              <a:defRPr/>
            </a:pPr>
            <a:r>
              <a:rPr lang="en-US" sz="3200" dirty="0">
                <a:latin typeface="Arial"/>
                <a:cs typeface="Calibri"/>
              </a:rPr>
              <a:t>Integrated Pest Management (IPM) of rodents</a:t>
            </a:r>
            <a:endParaRPr lang="en-US" sz="3200" dirty="0">
              <a:cs typeface="Calibri"/>
            </a:endParaRPr>
          </a:p>
        </p:txBody>
      </p:sp>
      <p:sp>
        <p:nvSpPr>
          <p:cNvPr id="3" name="Title 1">
            <a:extLst>
              <a:ext uri="{FF2B5EF4-FFF2-40B4-BE49-F238E27FC236}">
                <a16:creationId xmlns:a16="http://schemas.microsoft.com/office/drawing/2014/main" id="{69B2CDFB-9C64-D184-86D9-B52814E2567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Agenda</a:t>
            </a:r>
          </a:p>
        </p:txBody>
      </p:sp>
    </p:spTree>
    <p:custDataLst>
      <p:tags r:id="rId1"/>
    </p:custDataLst>
    <p:extLst>
      <p:ext uri="{BB962C8B-B14F-4D97-AF65-F5344CB8AC3E}">
        <p14:creationId xmlns:p14="http://schemas.microsoft.com/office/powerpoint/2010/main" val="294285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524000"/>
            <a:ext cx="10515600" cy="1143000"/>
          </a:xfrm>
        </p:spPr>
        <p:txBody>
          <a:bodyPr/>
          <a:lstStyle/>
          <a:p>
            <a:pPr marL="0" indent="0">
              <a:buNone/>
            </a:pPr>
            <a:r>
              <a:rPr lang="en-US" dirty="0"/>
              <a:t>A pest can be described as any living organism that causes damage or discomfort, or transmits or produces disease.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514600"/>
            <a:ext cx="7543799" cy="419211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6D928D5-DE80-1D0B-5D88-70438D3AC9C5}"/>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What is a pest?</a:t>
            </a:r>
          </a:p>
        </p:txBody>
      </p:sp>
      <p:sp>
        <p:nvSpPr>
          <p:cNvPr id="2" name="Oval 1">
            <a:extLst>
              <a:ext uri="{FF2B5EF4-FFF2-40B4-BE49-F238E27FC236}">
                <a16:creationId xmlns:a16="http://schemas.microsoft.com/office/drawing/2014/main" id="{446F223F-2CC2-DD4D-3F0C-00AF7990F9F3}"/>
              </a:ext>
            </a:extLst>
          </p:cNvPr>
          <p:cNvSpPr/>
          <p:nvPr/>
        </p:nvSpPr>
        <p:spPr>
          <a:xfrm>
            <a:off x="5219699" y="3198337"/>
            <a:ext cx="1409701" cy="13392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5172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26" y="152400"/>
            <a:ext cx="12204526" cy="1143000"/>
          </a:xfrm>
          <a:prstGeom prst="rect">
            <a:avLst/>
          </a:prstGeom>
        </p:spPr>
        <p:txBody>
          <a:bodyPr>
            <a:noAutofit/>
          </a:bodyPr>
          <a:lstStyle/>
          <a:p>
            <a:pPr algn="ctr">
              <a:defRPr/>
            </a:pPr>
            <a:r>
              <a:rPr lang="en-US" sz="2800" dirty="0">
                <a:solidFill>
                  <a:schemeClr val="bg1"/>
                </a:solidFill>
                <a:latin typeface="Arial"/>
                <a:ea typeface="Cambria"/>
                <a:cs typeface="Arial"/>
              </a:rPr>
              <a:t>What are the most common </a:t>
            </a:r>
            <a:r>
              <a:rPr lang="en-US" sz="2800" b="1" dirty="0">
                <a:latin typeface="Arial"/>
                <a:ea typeface="Cambria"/>
                <a:cs typeface="Arial"/>
              </a:rPr>
              <a:t>INDOOR</a:t>
            </a:r>
            <a:r>
              <a:rPr lang="en-US" sz="2800" dirty="0">
                <a:latin typeface="Arial"/>
                <a:ea typeface="Cambria"/>
                <a:cs typeface="Arial"/>
              </a:rPr>
              <a:t> </a:t>
            </a:r>
            <a:r>
              <a:rPr lang="en-US" sz="2800" dirty="0">
                <a:solidFill>
                  <a:schemeClr val="bg1"/>
                </a:solidFill>
                <a:latin typeface="Arial"/>
                <a:ea typeface="Cambria"/>
                <a:cs typeface="Arial"/>
              </a:rPr>
              <a:t>pests </a:t>
            </a:r>
            <a:br>
              <a:rPr lang="en-US" sz="2800" dirty="0">
                <a:solidFill>
                  <a:schemeClr val="bg1"/>
                </a:solidFill>
                <a:latin typeface="Arial"/>
                <a:ea typeface="Cambria"/>
                <a:cs typeface="Arial"/>
              </a:rPr>
            </a:br>
            <a:r>
              <a:rPr lang="en-US" sz="2800" dirty="0">
                <a:solidFill>
                  <a:schemeClr val="bg1"/>
                </a:solidFill>
                <a:latin typeface="Arial"/>
                <a:ea typeface="Cambria"/>
                <a:cs typeface="Arial"/>
              </a:rPr>
              <a:t>in California childcare centers?</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295400"/>
            <a:ext cx="5334000" cy="429354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6389" name="Rectangle 4"/>
          <p:cNvSpPr>
            <a:spLocks noChangeArrowheads="1"/>
          </p:cNvSpPr>
          <p:nvPr/>
        </p:nvSpPr>
        <p:spPr bwMode="auto">
          <a:xfrm>
            <a:off x="1414549" y="5867400"/>
            <a:ext cx="9350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1000" dirty="0">
                <a:latin typeface="News Gothic MT"/>
              </a:rPr>
              <a:t>Bradman, A. , Dobson, C., Leonard, V. &amp; Messenger, B. (2010). </a:t>
            </a:r>
            <a:r>
              <a:rPr lang="en-US" altLang="en-US" sz="1000" i="1" dirty="0">
                <a:latin typeface="News Gothic MT"/>
              </a:rPr>
              <a:t>Pest Management and Pesticide Use in California Child Care Centers, Center for Children’s </a:t>
            </a:r>
            <a:r>
              <a:rPr lang="en-US" altLang="en-US" sz="1000" dirty="0">
                <a:latin typeface="News Gothic MT"/>
              </a:rPr>
              <a:t>Environmental Health Research, School of Public Health, UC Berkeley at apps.cdpr.ca.gov/</a:t>
            </a:r>
            <a:r>
              <a:rPr lang="en-US" altLang="en-US" sz="1000" dirty="0" err="1">
                <a:latin typeface="News Gothic MT"/>
              </a:rPr>
              <a:t>schoolipm</a:t>
            </a:r>
            <a:r>
              <a:rPr lang="en-US" altLang="en-US" sz="1000" dirty="0">
                <a:latin typeface="News Gothic MT"/>
              </a:rPr>
              <a:t>/childcare/pest_mgt_childcare.pdf.</a:t>
            </a:r>
          </a:p>
        </p:txBody>
      </p:sp>
      <p:sp>
        <p:nvSpPr>
          <p:cNvPr id="3" name="Arrow: Right 4">
            <a:extLst>
              <a:ext uri="{FF2B5EF4-FFF2-40B4-BE49-F238E27FC236}">
                <a16:creationId xmlns:a16="http://schemas.microsoft.com/office/drawing/2014/main" id="{DF645409-1204-D8CB-1E28-B5E5B401E990}"/>
              </a:ext>
            </a:extLst>
          </p:cNvPr>
          <p:cNvSpPr/>
          <p:nvPr/>
        </p:nvSpPr>
        <p:spPr>
          <a:xfrm>
            <a:off x="3505200" y="4800600"/>
            <a:ext cx="1143000" cy="457200"/>
          </a:xfrm>
          <a:prstGeom prst="rightArrow">
            <a:avLst/>
          </a:prstGeom>
          <a:solidFill>
            <a:srgbClr val="FF996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55857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14A8CB-CF24-6570-E354-88FA53299922}"/>
              </a:ext>
            </a:extLst>
          </p:cNvPr>
          <p:cNvSpPr txBox="1">
            <a:spLocks/>
          </p:cNvSpPr>
          <p:nvPr/>
        </p:nvSpPr>
        <p:spPr>
          <a:xfrm>
            <a:off x="-12526" y="152401"/>
            <a:ext cx="12204526"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defRPr/>
            </a:pPr>
            <a:r>
              <a:rPr lang="en-US" sz="2800" dirty="0">
                <a:solidFill>
                  <a:schemeClr val="bg1"/>
                </a:solidFill>
                <a:latin typeface="Arial"/>
                <a:ea typeface="Cambria"/>
                <a:cs typeface="Arial"/>
              </a:rPr>
              <a:t>What are the most common </a:t>
            </a:r>
            <a:r>
              <a:rPr lang="en-US" sz="2800" b="1" dirty="0">
                <a:latin typeface="Arial"/>
                <a:ea typeface="Cambria"/>
                <a:cs typeface="Arial"/>
              </a:rPr>
              <a:t>OUTDOOR</a:t>
            </a:r>
            <a:r>
              <a:rPr lang="en-US" sz="2800" dirty="0">
                <a:latin typeface="Arial"/>
                <a:ea typeface="Cambria"/>
                <a:cs typeface="Arial"/>
              </a:rPr>
              <a:t> </a:t>
            </a:r>
            <a:r>
              <a:rPr lang="en-US" sz="2800" dirty="0">
                <a:solidFill>
                  <a:schemeClr val="bg1"/>
                </a:solidFill>
                <a:latin typeface="Arial"/>
                <a:ea typeface="Cambria"/>
                <a:cs typeface="Arial"/>
              </a:rPr>
              <a:t>pests </a:t>
            </a:r>
            <a:br>
              <a:rPr lang="en-US" sz="2800" dirty="0">
                <a:solidFill>
                  <a:schemeClr val="bg1"/>
                </a:solidFill>
                <a:latin typeface="Arial"/>
                <a:ea typeface="Cambria"/>
                <a:cs typeface="Arial"/>
              </a:rPr>
            </a:br>
            <a:r>
              <a:rPr lang="en-US" sz="2800" dirty="0">
                <a:solidFill>
                  <a:schemeClr val="bg1"/>
                </a:solidFill>
                <a:latin typeface="Arial"/>
                <a:ea typeface="Cambria"/>
                <a:cs typeface="Arial"/>
              </a:rPr>
              <a:t>in California childcare centers?</a:t>
            </a:r>
          </a:p>
        </p:txBody>
      </p:sp>
      <p:pic>
        <p:nvPicPr>
          <p:cNvPr id="4" name="Picture 3">
            <a:extLst>
              <a:ext uri="{FF2B5EF4-FFF2-40B4-BE49-F238E27FC236}">
                <a16:creationId xmlns:a16="http://schemas.microsoft.com/office/drawing/2014/main" id="{216234D5-2BA3-0F68-FDEB-C2B59FA97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447800"/>
            <a:ext cx="5405211" cy="424803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7A4B2BF9-2297-B08B-AA27-F2428FA1EF33}"/>
              </a:ext>
            </a:extLst>
          </p:cNvPr>
          <p:cNvSpPr>
            <a:spLocks noChangeArrowheads="1"/>
          </p:cNvSpPr>
          <p:nvPr/>
        </p:nvSpPr>
        <p:spPr bwMode="auto">
          <a:xfrm>
            <a:off x="1371600" y="5848237"/>
            <a:ext cx="9350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1000" dirty="0">
                <a:latin typeface="News Gothic MT"/>
              </a:rPr>
              <a:t>Bradman, A. , Dobson, C., Leonard, V. &amp; Messenger, B. (2010). </a:t>
            </a:r>
            <a:r>
              <a:rPr lang="en-US" altLang="en-US" sz="1000" i="1" dirty="0">
                <a:latin typeface="News Gothic MT"/>
              </a:rPr>
              <a:t>Pest Management and Pesticide Use in California Child Care Centers, Center for Children’s </a:t>
            </a:r>
            <a:r>
              <a:rPr lang="en-US" altLang="en-US" sz="1000" dirty="0">
                <a:latin typeface="News Gothic MT"/>
              </a:rPr>
              <a:t>Environmental Health Research, School of Public Health, UC Berkeley at apps.cdpr.ca.gov/</a:t>
            </a:r>
            <a:r>
              <a:rPr lang="en-US" altLang="en-US" sz="1000" dirty="0" err="1">
                <a:latin typeface="News Gothic MT"/>
              </a:rPr>
              <a:t>schoolipm</a:t>
            </a:r>
            <a:r>
              <a:rPr lang="en-US" altLang="en-US" sz="1000" dirty="0">
                <a:latin typeface="News Gothic MT"/>
              </a:rPr>
              <a:t>/childcare/pest_mgt_childcare.pdf.</a:t>
            </a:r>
          </a:p>
        </p:txBody>
      </p:sp>
      <p:sp>
        <p:nvSpPr>
          <p:cNvPr id="2" name="Arrow: Right 4">
            <a:extLst>
              <a:ext uri="{FF2B5EF4-FFF2-40B4-BE49-F238E27FC236}">
                <a16:creationId xmlns:a16="http://schemas.microsoft.com/office/drawing/2014/main" id="{5D4350FE-4808-CC28-7960-37DE25626995}"/>
              </a:ext>
            </a:extLst>
          </p:cNvPr>
          <p:cNvSpPr/>
          <p:nvPr/>
        </p:nvSpPr>
        <p:spPr>
          <a:xfrm>
            <a:off x="3352800" y="3114619"/>
            <a:ext cx="1143000" cy="457200"/>
          </a:xfrm>
          <a:prstGeom prst="rightArrow">
            <a:avLst/>
          </a:prstGeom>
          <a:solidFill>
            <a:srgbClr val="FF996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83615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CFACE97C-BAAA-042B-BDB1-06A555555189}"/>
              </a:ext>
            </a:extLst>
          </p:cNvPr>
          <p:cNvCxnSpPr>
            <a:cxnSpLocks/>
          </p:cNvCxnSpPr>
          <p:nvPr/>
        </p:nvCxnSpPr>
        <p:spPr>
          <a:xfrm flipH="1">
            <a:off x="2362200" y="4072003"/>
            <a:ext cx="5943600" cy="0"/>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B5ABBA2A-C86B-5A27-B7EC-50450AE85201}"/>
              </a:ext>
            </a:extLst>
          </p:cNvPr>
          <p:cNvCxnSpPr>
            <a:cxnSpLocks/>
          </p:cNvCxnSpPr>
          <p:nvPr/>
        </p:nvCxnSpPr>
        <p:spPr>
          <a:xfrm flipH="1">
            <a:off x="2362200" y="1905000"/>
            <a:ext cx="7620000" cy="0"/>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idx="4294967295"/>
          </p:nvPr>
        </p:nvSpPr>
        <p:spPr>
          <a:xfrm>
            <a:off x="1114612" y="285618"/>
            <a:ext cx="9962775" cy="804314"/>
          </a:xfrm>
          <a:prstGeom prst="rect">
            <a:avLst/>
          </a:prstGeom>
          <a:ln w="25400">
            <a:noFill/>
          </a:ln>
        </p:spPr>
        <p:txBody>
          <a:bodyPr>
            <a:normAutofit/>
          </a:bodyPr>
          <a:lstStyle/>
          <a:p>
            <a:pPr algn="ctr">
              <a:defRPr/>
            </a:pPr>
            <a:r>
              <a:rPr lang="en-US" sz="3200" dirty="0">
                <a:solidFill>
                  <a:schemeClr val="bg1"/>
                </a:solidFill>
                <a:latin typeface="Arial"/>
                <a:ea typeface="Cambria"/>
                <a:cs typeface="Arial"/>
              </a:rPr>
              <a:t>What problems can pests cause?</a:t>
            </a:r>
          </a:p>
        </p:txBody>
      </p:sp>
      <p:pic>
        <p:nvPicPr>
          <p:cNvPr id="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636688" y="2133600"/>
            <a:ext cx="1346200" cy="2020888"/>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Flowchart: Alternate Process 6"/>
          <p:cNvSpPr/>
          <p:nvPr/>
        </p:nvSpPr>
        <p:spPr>
          <a:xfrm>
            <a:off x="1114612" y="3509963"/>
            <a:ext cx="2398950" cy="1133475"/>
          </a:xfrm>
          <a:prstGeom prst="flowChartAlternate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Building Damage</a:t>
            </a:r>
          </a:p>
        </p:txBody>
      </p:sp>
      <p:sp>
        <p:nvSpPr>
          <p:cNvPr id="8" name="Flowchart: Alternate Process 7"/>
          <p:cNvSpPr/>
          <p:nvPr/>
        </p:nvSpPr>
        <p:spPr>
          <a:xfrm>
            <a:off x="1114612" y="1371600"/>
            <a:ext cx="2398950" cy="1094476"/>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Health Problems</a:t>
            </a:r>
          </a:p>
        </p:txBody>
      </p:sp>
      <p:sp>
        <p:nvSpPr>
          <p:cNvPr id="53" name="Flowchart: Alternate Process 52"/>
          <p:cNvSpPr/>
          <p:nvPr/>
        </p:nvSpPr>
        <p:spPr>
          <a:xfrm>
            <a:off x="561487" y="5334965"/>
            <a:ext cx="3505200" cy="914400"/>
          </a:xfrm>
          <a:prstGeom prst="flowChartAlternateProcess">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00" b="1" dirty="0"/>
              <a:t>Parents and staff are upset </a:t>
            </a:r>
            <a:br>
              <a:rPr lang="en-US" sz="1900" b="1" dirty="0"/>
            </a:br>
            <a:r>
              <a:rPr lang="en-US" sz="1900" b="1" dirty="0"/>
              <a:t>when they see pests </a:t>
            </a:r>
          </a:p>
        </p:txBody>
      </p:sp>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644" y="2133600"/>
            <a:ext cx="1500187" cy="1246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4" descr="Chewed%20%20wire"/>
          <p:cNvPicPr>
            <a:picLocks noChangeAspect="1" noChangeArrowheads="1"/>
          </p:cNvPicPr>
          <p:nvPr/>
        </p:nvPicPr>
        <p:blipFill>
          <a:blip r:embed="rId6">
            <a:extLst>
              <a:ext uri="{28A0092B-C50C-407E-A947-70E740481C1C}">
                <a14:useLocalDpi xmlns:a14="http://schemas.microsoft.com/office/drawing/2010/main" val="0"/>
              </a:ext>
            </a:extLst>
          </a:blip>
          <a:srcRect t="18671" b="24905"/>
          <a:stretch>
            <a:fillRect/>
          </a:stretch>
        </p:blipFill>
        <p:spPr bwMode="auto">
          <a:xfrm>
            <a:off x="6981825" y="4343400"/>
            <a:ext cx="1809750" cy="6016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2507" y="4343400"/>
            <a:ext cx="1503362" cy="12033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7148" y="2133600"/>
            <a:ext cx="1382326" cy="10391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Flowchart: Process 8"/>
          <p:cNvSpPr/>
          <p:nvPr/>
        </p:nvSpPr>
        <p:spPr>
          <a:xfrm>
            <a:off x="4251596" y="1311275"/>
            <a:ext cx="1828800" cy="874263"/>
          </a:xfrm>
          <a:prstGeom prst="flowChart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960"/>
              </a:lnSpc>
              <a:defRPr/>
            </a:pPr>
            <a:r>
              <a:rPr lang="en-US" b="1" dirty="0"/>
              <a:t>Spread Disease, Contaminants</a:t>
            </a:r>
          </a:p>
        </p:txBody>
      </p:sp>
      <p:sp>
        <p:nvSpPr>
          <p:cNvPr id="10" name="Flowchart: Process 9"/>
          <p:cNvSpPr/>
          <p:nvPr/>
        </p:nvSpPr>
        <p:spPr>
          <a:xfrm>
            <a:off x="6943303" y="1652138"/>
            <a:ext cx="1735137" cy="533400"/>
          </a:xfrm>
          <a:prstGeom prst="flowChart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 Allergies</a:t>
            </a:r>
          </a:p>
        </p:txBody>
      </p:sp>
      <p:sp>
        <p:nvSpPr>
          <p:cNvPr id="11" name="Flowchart: Process 10"/>
          <p:cNvSpPr/>
          <p:nvPr/>
        </p:nvSpPr>
        <p:spPr>
          <a:xfrm>
            <a:off x="9395388" y="1661663"/>
            <a:ext cx="1828800" cy="514350"/>
          </a:xfrm>
          <a:prstGeom prst="flowChart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Trigger  Asthma</a:t>
            </a:r>
          </a:p>
        </p:txBody>
      </p:sp>
      <p:sp>
        <p:nvSpPr>
          <p:cNvPr id="39" name="Flowchart: Process 38"/>
          <p:cNvSpPr/>
          <p:nvPr/>
        </p:nvSpPr>
        <p:spPr>
          <a:xfrm>
            <a:off x="6934200" y="3799734"/>
            <a:ext cx="1905000" cy="619866"/>
          </a:xfrm>
          <a:prstGeom prst="flowChart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Rats Eat Wires</a:t>
            </a:r>
          </a:p>
        </p:txBody>
      </p:sp>
      <p:sp>
        <p:nvSpPr>
          <p:cNvPr id="40" name="Flowchart: Process 39"/>
          <p:cNvSpPr/>
          <p:nvPr/>
        </p:nvSpPr>
        <p:spPr>
          <a:xfrm>
            <a:off x="4092012" y="3821165"/>
            <a:ext cx="2286000" cy="588169"/>
          </a:xfrm>
          <a:prstGeom prst="flowChart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Mold &amp; Termites Damage Building</a:t>
            </a:r>
          </a:p>
        </p:txBody>
      </p:sp>
    </p:spTree>
    <p:custDataLst>
      <p:tags r:id="rId1"/>
    </p:custDataLst>
    <p:extLst>
      <p:ext uri="{BB962C8B-B14F-4D97-AF65-F5344CB8AC3E}">
        <p14:creationId xmlns:p14="http://schemas.microsoft.com/office/powerpoint/2010/main" val="23468545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6230</TotalTime>
  <Words>4677</Words>
  <Application>Microsoft Office PowerPoint</Application>
  <PresentationFormat>Widescreen</PresentationFormat>
  <Paragraphs>434</Paragraphs>
  <Slides>42</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Calibri</vt:lpstr>
      <vt:lpstr>Cambria</vt:lpstr>
      <vt:lpstr>Century Gothic</vt:lpstr>
      <vt:lpstr>Frutiger 55 Roman</vt:lpstr>
      <vt:lpstr>News Gothic MT</vt:lpstr>
      <vt:lpstr>Roboto</vt:lpstr>
      <vt:lpstr>Segoe UI</vt:lpstr>
      <vt:lpstr>Wingdings</vt:lpstr>
      <vt:lpstr>Office Theme</vt:lpstr>
      <vt:lpstr>Managing Rodents in Child Care Settings</vt:lpstr>
      <vt:lpstr>PowerPoint Presentation</vt:lpstr>
      <vt:lpstr>PowerPoint Presentation</vt:lpstr>
      <vt:lpstr>PowerPoint Presentation</vt:lpstr>
      <vt:lpstr>PowerPoint Presentation</vt:lpstr>
      <vt:lpstr>PowerPoint Presentation</vt:lpstr>
      <vt:lpstr>What are the most common INDOOR pests  in California childcare centers?</vt:lpstr>
      <vt:lpstr>PowerPoint Presentation</vt:lpstr>
      <vt:lpstr>What problems can pests cause?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Pest Management (IPM) in Early Care &amp; Education Programs</dc:title>
  <dc:creator>Kimberly Hazard</dc:creator>
  <cp:lastModifiedBy>Liao, Mira</cp:lastModifiedBy>
  <cp:revision>881</cp:revision>
  <dcterms:created xsi:type="dcterms:W3CDTF">2017-11-15T21:34:28Z</dcterms:created>
  <dcterms:modified xsi:type="dcterms:W3CDTF">2024-01-16T17:34:22Z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66F49137-BAC4-4D7D-AD42-FB29F637E4A9</vt:lpwstr>
  </property>
  <property fmtid="{D5CDD505-2E9C-101B-9397-08002B2CF9AE}" pid="3" name="ArticulatePath">
    <vt:lpwstr>Presentation1</vt:lpwstr>
  </property>
</Properties>
</file>